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75" r:id="rId13"/>
    <p:sldId id="276" r:id="rId14"/>
    <p:sldId id="267" r:id="rId15"/>
    <p:sldId id="268" r:id="rId16"/>
    <p:sldId id="269" r:id="rId17"/>
    <p:sldId id="270" r:id="rId18"/>
    <p:sldId id="271" r:id="rId19"/>
    <p:sldId id="272" r:id="rId20"/>
    <p:sldId id="273" r:id="rId21"/>
    <p:sldId id="274"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68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4A197F-E3B5-4FC8-89C6-9263BD60AC16}" type="datetimeFigureOut">
              <a:rPr lang="fr-FR" smtClean="0"/>
              <a:pPr/>
              <a:t>27/04/2014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5E600-EC70-46E9-9A41-F1B39CC18DC5}"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3C5E600-EC70-46E9-9A41-F1B39CC18DC5}" type="slidenum">
              <a:rPr lang="fr-FR" smtClean="0"/>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3C5E600-EC70-46E9-9A41-F1B39CC18DC5}" type="slidenum">
              <a:rPr lang="fr-FR" smtClean="0"/>
              <a:pPr/>
              <a:t>10</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3C5E600-EC70-46E9-9A41-F1B39CC18DC5}" type="slidenum">
              <a:rPr lang="fr-FR" smtClean="0"/>
              <a:pPr/>
              <a:t>11</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3C5E600-EC70-46E9-9A41-F1B39CC18DC5}" type="slidenum">
              <a:rPr lang="fr-FR" smtClean="0"/>
              <a:pPr/>
              <a:t>12</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3C5E600-EC70-46E9-9A41-F1B39CC18DC5}" type="slidenum">
              <a:rPr lang="fr-FR" smtClean="0"/>
              <a:pPr/>
              <a:t>13</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3C5E600-EC70-46E9-9A41-F1B39CC18DC5}" type="slidenum">
              <a:rPr lang="fr-FR" smtClean="0"/>
              <a:pPr/>
              <a:t>14</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3C5E600-EC70-46E9-9A41-F1B39CC18DC5}" type="slidenum">
              <a:rPr lang="fr-FR" smtClean="0"/>
              <a:pPr/>
              <a:t>15</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3C5E600-EC70-46E9-9A41-F1B39CC18DC5}" type="slidenum">
              <a:rPr lang="fr-FR" smtClean="0"/>
              <a:pPr/>
              <a:t>16</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3C5E600-EC70-46E9-9A41-F1B39CC18DC5}" type="slidenum">
              <a:rPr lang="fr-FR" smtClean="0"/>
              <a:pPr/>
              <a:t>17</a:t>
            </a:fld>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3C5E600-EC70-46E9-9A41-F1B39CC18DC5}" type="slidenum">
              <a:rPr lang="fr-FR" smtClean="0"/>
              <a:pPr/>
              <a:t>18</a:t>
            </a:fld>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3C5E600-EC70-46E9-9A41-F1B39CC18DC5}" type="slidenum">
              <a:rPr lang="fr-FR" smtClean="0"/>
              <a:pPr/>
              <a:t>19</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3C5E600-EC70-46E9-9A41-F1B39CC18DC5}" type="slidenum">
              <a:rPr lang="fr-FR" smtClean="0"/>
              <a:pPr/>
              <a:t>2</a:t>
            </a:fld>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3C5E600-EC70-46E9-9A41-F1B39CC18DC5}" type="slidenum">
              <a:rPr lang="fr-FR" smtClean="0"/>
              <a:pPr/>
              <a:t>20</a:t>
            </a:fld>
            <a:endParaRPr lang="fr-F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3C5E600-EC70-46E9-9A41-F1B39CC18DC5}" type="slidenum">
              <a:rPr lang="fr-FR" smtClean="0"/>
              <a:pPr/>
              <a:t>21</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3C5E600-EC70-46E9-9A41-F1B39CC18DC5}" type="slidenum">
              <a:rPr lang="fr-FR" smtClean="0"/>
              <a:pPr/>
              <a:t>3</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3C5E600-EC70-46E9-9A41-F1B39CC18DC5}" type="slidenum">
              <a:rPr lang="fr-FR" smtClean="0"/>
              <a:pPr/>
              <a:t>4</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3C5E600-EC70-46E9-9A41-F1B39CC18DC5}" type="slidenum">
              <a:rPr lang="fr-FR" smtClean="0"/>
              <a:pPr/>
              <a:t>5</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3C5E600-EC70-46E9-9A41-F1B39CC18DC5}" type="slidenum">
              <a:rPr lang="fr-FR" smtClean="0"/>
              <a:pPr/>
              <a:t>6</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3C5E600-EC70-46E9-9A41-F1B39CC18DC5}" type="slidenum">
              <a:rPr lang="fr-FR" smtClean="0"/>
              <a:pPr/>
              <a:t>7</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3C5E600-EC70-46E9-9A41-F1B39CC18DC5}" type="slidenum">
              <a:rPr lang="fr-FR" smtClean="0"/>
              <a:pPr/>
              <a:t>8</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3C5E600-EC70-46E9-9A41-F1B39CC18DC5}" type="slidenum">
              <a:rPr lang="fr-FR" smtClean="0"/>
              <a:pPr/>
              <a:t>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FA7F6B39-9017-442B-BF65-DA00804DF840}" type="datetime1">
              <a:rPr lang="fr-FR" smtClean="0"/>
              <a:pPr/>
              <a:t>27/04/2014</a:t>
            </a:fld>
            <a:endParaRPr lang="fr-FR"/>
          </a:p>
        </p:txBody>
      </p:sp>
      <p:sp>
        <p:nvSpPr>
          <p:cNvPr id="5" name="Espace réservé du pied de page 4"/>
          <p:cNvSpPr>
            <a:spLocks noGrp="1"/>
          </p:cNvSpPr>
          <p:nvPr>
            <p:ph type="ftr" sz="quarter" idx="11"/>
          </p:nvPr>
        </p:nvSpPr>
        <p:spPr/>
        <p:txBody>
          <a:bodyPr/>
          <a:lstStyle/>
          <a:p>
            <a:r>
              <a:rPr lang="fr-FR" smtClean="0"/>
              <a:t>Technologie IP Master1 Pro                           Pr A.Boukerram</a:t>
            </a:r>
            <a:endParaRPr lang="fr-FR"/>
          </a:p>
        </p:txBody>
      </p:sp>
      <p:sp>
        <p:nvSpPr>
          <p:cNvPr id="6" name="Espace réservé du numéro de diapositive 5"/>
          <p:cNvSpPr>
            <a:spLocks noGrp="1"/>
          </p:cNvSpPr>
          <p:nvPr>
            <p:ph type="sldNum" sz="quarter" idx="12"/>
          </p:nvPr>
        </p:nvSpPr>
        <p:spPr/>
        <p:txBody>
          <a:bodyPr/>
          <a:lstStyle/>
          <a:p>
            <a:fld id="{F9512280-DF49-4180-A844-08A6BA4C5365}"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1903B9C-BC64-4E7F-884D-E39BC2FEA5EA}" type="datetime1">
              <a:rPr lang="fr-FR" smtClean="0"/>
              <a:pPr/>
              <a:t>27/04/2014</a:t>
            </a:fld>
            <a:endParaRPr lang="fr-FR"/>
          </a:p>
        </p:txBody>
      </p:sp>
      <p:sp>
        <p:nvSpPr>
          <p:cNvPr id="5" name="Espace réservé du pied de page 4"/>
          <p:cNvSpPr>
            <a:spLocks noGrp="1"/>
          </p:cNvSpPr>
          <p:nvPr>
            <p:ph type="ftr" sz="quarter" idx="11"/>
          </p:nvPr>
        </p:nvSpPr>
        <p:spPr/>
        <p:txBody>
          <a:bodyPr/>
          <a:lstStyle/>
          <a:p>
            <a:r>
              <a:rPr lang="fr-FR" smtClean="0"/>
              <a:t>Technologie IP Master1 Pro                           Pr A.Boukerram</a:t>
            </a:r>
            <a:endParaRPr lang="fr-FR"/>
          </a:p>
        </p:txBody>
      </p:sp>
      <p:sp>
        <p:nvSpPr>
          <p:cNvPr id="6" name="Espace réservé du numéro de diapositive 5"/>
          <p:cNvSpPr>
            <a:spLocks noGrp="1"/>
          </p:cNvSpPr>
          <p:nvPr>
            <p:ph type="sldNum" sz="quarter" idx="12"/>
          </p:nvPr>
        </p:nvSpPr>
        <p:spPr/>
        <p:txBody>
          <a:bodyPr/>
          <a:lstStyle/>
          <a:p>
            <a:fld id="{F9512280-DF49-4180-A844-08A6BA4C536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BA76275-85DB-4A0F-85BD-1C05065BA6B5}" type="datetime1">
              <a:rPr lang="fr-FR" smtClean="0"/>
              <a:pPr/>
              <a:t>27/04/2014</a:t>
            </a:fld>
            <a:endParaRPr lang="fr-FR"/>
          </a:p>
        </p:txBody>
      </p:sp>
      <p:sp>
        <p:nvSpPr>
          <p:cNvPr id="5" name="Espace réservé du pied de page 4"/>
          <p:cNvSpPr>
            <a:spLocks noGrp="1"/>
          </p:cNvSpPr>
          <p:nvPr>
            <p:ph type="ftr" sz="quarter" idx="11"/>
          </p:nvPr>
        </p:nvSpPr>
        <p:spPr/>
        <p:txBody>
          <a:bodyPr/>
          <a:lstStyle/>
          <a:p>
            <a:r>
              <a:rPr lang="fr-FR" smtClean="0"/>
              <a:t>Technologie IP Master1 Pro                           Pr A.Boukerram</a:t>
            </a:r>
            <a:endParaRPr lang="fr-FR"/>
          </a:p>
        </p:txBody>
      </p:sp>
      <p:sp>
        <p:nvSpPr>
          <p:cNvPr id="6" name="Espace réservé du numéro de diapositive 5"/>
          <p:cNvSpPr>
            <a:spLocks noGrp="1"/>
          </p:cNvSpPr>
          <p:nvPr>
            <p:ph type="sldNum" sz="quarter" idx="12"/>
          </p:nvPr>
        </p:nvSpPr>
        <p:spPr/>
        <p:txBody>
          <a:bodyPr/>
          <a:lstStyle/>
          <a:p>
            <a:fld id="{F9512280-DF49-4180-A844-08A6BA4C536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F671776-E16D-41B2-A570-A9FC8B5BF5BD}" type="datetime1">
              <a:rPr lang="fr-FR" smtClean="0"/>
              <a:pPr/>
              <a:t>27/04/2014</a:t>
            </a:fld>
            <a:endParaRPr lang="fr-FR"/>
          </a:p>
        </p:txBody>
      </p:sp>
      <p:sp>
        <p:nvSpPr>
          <p:cNvPr id="5" name="Espace réservé du pied de page 4"/>
          <p:cNvSpPr>
            <a:spLocks noGrp="1"/>
          </p:cNvSpPr>
          <p:nvPr>
            <p:ph type="ftr" sz="quarter" idx="11"/>
          </p:nvPr>
        </p:nvSpPr>
        <p:spPr/>
        <p:txBody>
          <a:bodyPr/>
          <a:lstStyle/>
          <a:p>
            <a:r>
              <a:rPr lang="fr-FR" smtClean="0"/>
              <a:t>Technologie IP Master1 Pro                           Pr A.Boukerram</a:t>
            </a:r>
            <a:endParaRPr lang="fr-FR"/>
          </a:p>
        </p:txBody>
      </p:sp>
      <p:sp>
        <p:nvSpPr>
          <p:cNvPr id="6" name="Espace réservé du numéro de diapositive 5"/>
          <p:cNvSpPr>
            <a:spLocks noGrp="1"/>
          </p:cNvSpPr>
          <p:nvPr>
            <p:ph type="sldNum" sz="quarter" idx="12"/>
          </p:nvPr>
        </p:nvSpPr>
        <p:spPr/>
        <p:txBody>
          <a:bodyPr/>
          <a:lstStyle/>
          <a:p>
            <a:fld id="{F9512280-DF49-4180-A844-08A6BA4C536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85C46A5-E0E5-4816-A3B8-0A9664EC73EB}" type="datetime1">
              <a:rPr lang="fr-FR" smtClean="0"/>
              <a:pPr/>
              <a:t>27/04/2014</a:t>
            </a:fld>
            <a:endParaRPr lang="fr-FR"/>
          </a:p>
        </p:txBody>
      </p:sp>
      <p:sp>
        <p:nvSpPr>
          <p:cNvPr id="5" name="Espace réservé du pied de page 4"/>
          <p:cNvSpPr>
            <a:spLocks noGrp="1"/>
          </p:cNvSpPr>
          <p:nvPr>
            <p:ph type="ftr" sz="quarter" idx="11"/>
          </p:nvPr>
        </p:nvSpPr>
        <p:spPr/>
        <p:txBody>
          <a:bodyPr/>
          <a:lstStyle/>
          <a:p>
            <a:r>
              <a:rPr lang="fr-FR" smtClean="0"/>
              <a:t>Technologie IP Master1 Pro                           Pr A.Boukerram</a:t>
            </a:r>
            <a:endParaRPr lang="fr-FR"/>
          </a:p>
        </p:txBody>
      </p:sp>
      <p:sp>
        <p:nvSpPr>
          <p:cNvPr id="6" name="Espace réservé du numéro de diapositive 5"/>
          <p:cNvSpPr>
            <a:spLocks noGrp="1"/>
          </p:cNvSpPr>
          <p:nvPr>
            <p:ph type="sldNum" sz="quarter" idx="12"/>
          </p:nvPr>
        </p:nvSpPr>
        <p:spPr/>
        <p:txBody>
          <a:bodyPr/>
          <a:lstStyle/>
          <a:p>
            <a:fld id="{F9512280-DF49-4180-A844-08A6BA4C5365}"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3837BE0-A0FA-4C52-9A31-AD5A9AFE2783}" type="datetime1">
              <a:rPr lang="fr-FR" smtClean="0"/>
              <a:pPr/>
              <a:t>27/04/2014</a:t>
            </a:fld>
            <a:endParaRPr lang="fr-FR"/>
          </a:p>
        </p:txBody>
      </p:sp>
      <p:sp>
        <p:nvSpPr>
          <p:cNvPr id="6" name="Espace réservé du pied de page 5"/>
          <p:cNvSpPr>
            <a:spLocks noGrp="1"/>
          </p:cNvSpPr>
          <p:nvPr>
            <p:ph type="ftr" sz="quarter" idx="11"/>
          </p:nvPr>
        </p:nvSpPr>
        <p:spPr/>
        <p:txBody>
          <a:bodyPr/>
          <a:lstStyle/>
          <a:p>
            <a:r>
              <a:rPr lang="fr-FR" smtClean="0"/>
              <a:t>Technologie IP Master1 Pro                           Pr A.Boukerram</a:t>
            </a:r>
            <a:endParaRPr lang="fr-FR"/>
          </a:p>
        </p:txBody>
      </p:sp>
      <p:sp>
        <p:nvSpPr>
          <p:cNvPr id="7" name="Espace réservé du numéro de diapositive 6"/>
          <p:cNvSpPr>
            <a:spLocks noGrp="1"/>
          </p:cNvSpPr>
          <p:nvPr>
            <p:ph type="sldNum" sz="quarter" idx="12"/>
          </p:nvPr>
        </p:nvSpPr>
        <p:spPr/>
        <p:txBody>
          <a:bodyPr/>
          <a:lstStyle/>
          <a:p>
            <a:fld id="{F9512280-DF49-4180-A844-08A6BA4C536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428FE48-C656-4B84-B774-6292A3DFB527}" type="datetime1">
              <a:rPr lang="fr-FR" smtClean="0"/>
              <a:pPr/>
              <a:t>27/04/2014</a:t>
            </a:fld>
            <a:endParaRPr lang="fr-FR"/>
          </a:p>
        </p:txBody>
      </p:sp>
      <p:sp>
        <p:nvSpPr>
          <p:cNvPr id="8" name="Espace réservé du pied de page 7"/>
          <p:cNvSpPr>
            <a:spLocks noGrp="1"/>
          </p:cNvSpPr>
          <p:nvPr>
            <p:ph type="ftr" sz="quarter" idx="11"/>
          </p:nvPr>
        </p:nvSpPr>
        <p:spPr/>
        <p:txBody>
          <a:bodyPr/>
          <a:lstStyle/>
          <a:p>
            <a:r>
              <a:rPr lang="fr-FR" smtClean="0"/>
              <a:t>Technologie IP Master1 Pro                           Pr A.Boukerram</a:t>
            </a:r>
            <a:endParaRPr lang="fr-FR"/>
          </a:p>
        </p:txBody>
      </p:sp>
      <p:sp>
        <p:nvSpPr>
          <p:cNvPr id="9" name="Espace réservé du numéro de diapositive 8"/>
          <p:cNvSpPr>
            <a:spLocks noGrp="1"/>
          </p:cNvSpPr>
          <p:nvPr>
            <p:ph type="sldNum" sz="quarter" idx="12"/>
          </p:nvPr>
        </p:nvSpPr>
        <p:spPr/>
        <p:txBody>
          <a:bodyPr/>
          <a:lstStyle/>
          <a:p>
            <a:fld id="{F9512280-DF49-4180-A844-08A6BA4C536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9D0C439-FAA6-4548-9AC7-EC4FE5C6C00E}" type="datetime1">
              <a:rPr lang="fr-FR" smtClean="0"/>
              <a:pPr/>
              <a:t>27/04/2014</a:t>
            </a:fld>
            <a:endParaRPr lang="fr-FR"/>
          </a:p>
        </p:txBody>
      </p:sp>
      <p:sp>
        <p:nvSpPr>
          <p:cNvPr id="4" name="Espace réservé du pied de page 3"/>
          <p:cNvSpPr>
            <a:spLocks noGrp="1"/>
          </p:cNvSpPr>
          <p:nvPr>
            <p:ph type="ftr" sz="quarter" idx="11"/>
          </p:nvPr>
        </p:nvSpPr>
        <p:spPr/>
        <p:txBody>
          <a:bodyPr/>
          <a:lstStyle/>
          <a:p>
            <a:r>
              <a:rPr lang="fr-FR" smtClean="0"/>
              <a:t>Technologie IP Master1 Pro                           Pr A.Boukerram</a:t>
            </a:r>
            <a:endParaRPr lang="fr-FR"/>
          </a:p>
        </p:txBody>
      </p:sp>
      <p:sp>
        <p:nvSpPr>
          <p:cNvPr id="5" name="Espace réservé du numéro de diapositive 4"/>
          <p:cNvSpPr>
            <a:spLocks noGrp="1"/>
          </p:cNvSpPr>
          <p:nvPr>
            <p:ph type="sldNum" sz="quarter" idx="12"/>
          </p:nvPr>
        </p:nvSpPr>
        <p:spPr/>
        <p:txBody>
          <a:bodyPr/>
          <a:lstStyle/>
          <a:p>
            <a:fld id="{F9512280-DF49-4180-A844-08A6BA4C536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93329DA-C2EA-4CF3-AD55-5B008949C67A}" type="datetime1">
              <a:rPr lang="fr-FR" smtClean="0"/>
              <a:pPr/>
              <a:t>27/04/2014</a:t>
            </a:fld>
            <a:endParaRPr lang="fr-FR"/>
          </a:p>
        </p:txBody>
      </p:sp>
      <p:sp>
        <p:nvSpPr>
          <p:cNvPr id="3" name="Espace réservé du pied de page 2"/>
          <p:cNvSpPr>
            <a:spLocks noGrp="1"/>
          </p:cNvSpPr>
          <p:nvPr>
            <p:ph type="ftr" sz="quarter" idx="11"/>
          </p:nvPr>
        </p:nvSpPr>
        <p:spPr/>
        <p:txBody>
          <a:bodyPr/>
          <a:lstStyle/>
          <a:p>
            <a:r>
              <a:rPr lang="fr-FR" smtClean="0"/>
              <a:t>Technologie IP Master1 Pro                           Pr A.Boukerram</a:t>
            </a:r>
            <a:endParaRPr lang="fr-FR"/>
          </a:p>
        </p:txBody>
      </p:sp>
      <p:sp>
        <p:nvSpPr>
          <p:cNvPr id="4" name="Espace réservé du numéro de diapositive 3"/>
          <p:cNvSpPr>
            <a:spLocks noGrp="1"/>
          </p:cNvSpPr>
          <p:nvPr>
            <p:ph type="sldNum" sz="quarter" idx="12"/>
          </p:nvPr>
        </p:nvSpPr>
        <p:spPr/>
        <p:txBody>
          <a:bodyPr/>
          <a:lstStyle/>
          <a:p>
            <a:fld id="{F9512280-DF49-4180-A844-08A6BA4C536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B1611EF-892E-46B0-A394-041C89ADAD64}" type="datetime1">
              <a:rPr lang="fr-FR" smtClean="0"/>
              <a:pPr/>
              <a:t>27/04/2014</a:t>
            </a:fld>
            <a:endParaRPr lang="fr-FR"/>
          </a:p>
        </p:txBody>
      </p:sp>
      <p:sp>
        <p:nvSpPr>
          <p:cNvPr id="6" name="Espace réservé du pied de page 5"/>
          <p:cNvSpPr>
            <a:spLocks noGrp="1"/>
          </p:cNvSpPr>
          <p:nvPr>
            <p:ph type="ftr" sz="quarter" idx="11"/>
          </p:nvPr>
        </p:nvSpPr>
        <p:spPr/>
        <p:txBody>
          <a:bodyPr/>
          <a:lstStyle/>
          <a:p>
            <a:r>
              <a:rPr lang="fr-FR" smtClean="0"/>
              <a:t>Technologie IP Master1 Pro                           Pr A.Boukerram</a:t>
            </a:r>
            <a:endParaRPr lang="fr-FR"/>
          </a:p>
        </p:txBody>
      </p:sp>
      <p:sp>
        <p:nvSpPr>
          <p:cNvPr id="7" name="Espace réservé du numéro de diapositive 6"/>
          <p:cNvSpPr>
            <a:spLocks noGrp="1"/>
          </p:cNvSpPr>
          <p:nvPr>
            <p:ph type="sldNum" sz="quarter" idx="12"/>
          </p:nvPr>
        </p:nvSpPr>
        <p:spPr/>
        <p:txBody>
          <a:bodyPr/>
          <a:lstStyle/>
          <a:p>
            <a:fld id="{F9512280-DF49-4180-A844-08A6BA4C536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4DF58CA-2469-4689-A8CB-BC2308FA1C2D}" type="datetime1">
              <a:rPr lang="fr-FR" smtClean="0"/>
              <a:pPr/>
              <a:t>27/04/2014</a:t>
            </a:fld>
            <a:endParaRPr lang="fr-FR"/>
          </a:p>
        </p:txBody>
      </p:sp>
      <p:sp>
        <p:nvSpPr>
          <p:cNvPr id="6" name="Espace réservé du pied de page 5"/>
          <p:cNvSpPr>
            <a:spLocks noGrp="1"/>
          </p:cNvSpPr>
          <p:nvPr>
            <p:ph type="ftr" sz="quarter" idx="11"/>
          </p:nvPr>
        </p:nvSpPr>
        <p:spPr/>
        <p:txBody>
          <a:bodyPr/>
          <a:lstStyle/>
          <a:p>
            <a:r>
              <a:rPr lang="fr-FR" smtClean="0"/>
              <a:t>Technologie IP Master1 Pro                           Pr A.Boukerram</a:t>
            </a:r>
            <a:endParaRPr lang="fr-FR"/>
          </a:p>
        </p:txBody>
      </p:sp>
      <p:sp>
        <p:nvSpPr>
          <p:cNvPr id="7" name="Espace réservé du numéro de diapositive 6"/>
          <p:cNvSpPr>
            <a:spLocks noGrp="1"/>
          </p:cNvSpPr>
          <p:nvPr>
            <p:ph type="sldNum" sz="quarter" idx="12"/>
          </p:nvPr>
        </p:nvSpPr>
        <p:spPr/>
        <p:txBody>
          <a:bodyPr/>
          <a:lstStyle/>
          <a:p>
            <a:fld id="{F9512280-DF49-4180-A844-08A6BA4C5365}"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5AAF7E-BE12-4D23-B90B-8FEC5AB6AF10}" type="datetime1">
              <a:rPr lang="fr-FR" smtClean="0"/>
              <a:pPr/>
              <a:t>27/04/2014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Technologie IP Master1 Pro                           Pr A.Boukerram</a:t>
            </a: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512280-DF49-4180-A844-08A6BA4C5365}"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71538" y="214290"/>
            <a:ext cx="5643602" cy="1143008"/>
          </a:xfrm>
        </p:spPr>
        <p:txBody>
          <a:bodyPr>
            <a:normAutofit/>
          </a:bodyPr>
          <a:lstStyle/>
          <a:p>
            <a:r>
              <a:rPr lang="fr-FR" sz="3200" dirty="0" smtClean="0"/>
              <a:t>Chap3: Protocoles de routage</a:t>
            </a:r>
            <a:endParaRPr lang="fr-FR" sz="3200" dirty="0"/>
          </a:p>
        </p:txBody>
      </p:sp>
      <p:sp>
        <p:nvSpPr>
          <p:cNvPr id="3" name="Sous-titre 2"/>
          <p:cNvSpPr>
            <a:spLocks noGrp="1"/>
          </p:cNvSpPr>
          <p:nvPr>
            <p:ph type="subTitle" idx="1"/>
          </p:nvPr>
        </p:nvSpPr>
        <p:spPr>
          <a:xfrm>
            <a:off x="1071538" y="1857364"/>
            <a:ext cx="6786610" cy="5000636"/>
          </a:xfrm>
        </p:spPr>
        <p:txBody>
          <a:bodyPr>
            <a:normAutofit/>
          </a:bodyPr>
          <a:lstStyle/>
          <a:p>
            <a:pPr algn="l"/>
            <a:r>
              <a:rPr lang="fr-FR" sz="2400" b="1" dirty="0" smtClean="0"/>
              <a:t>Classification des algorithmes de routage</a:t>
            </a:r>
          </a:p>
          <a:p>
            <a:pPr algn="l"/>
            <a:endParaRPr lang="fr-FR" sz="2400" dirty="0" smtClean="0"/>
          </a:p>
          <a:p>
            <a:pPr algn="l"/>
            <a:r>
              <a:rPr lang="fr-FR" sz="2400" b="1" dirty="0" smtClean="0"/>
              <a:t>Globale: </a:t>
            </a:r>
          </a:p>
          <a:p>
            <a:pPr algn="l">
              <a:buFont typeface="Arial" pitchFamily="34" charset="0"/>
              <a:buChar char="•"/>
            </a:pPr>
            <a:r>
              <a:rPr lang="fr-FR" sz="2400" dirty="0" smtClean="0"/>
              <a:t>   Connaissance globale du réseau</a:t>
            </a:r>
          </a:p>
          <a:p>
            <a:pPr algn="l">
              <a:buFont typeface="Arial" pitchFamily="34" charset="0"/>
              <a:buChar char="•"/>
            </a:pPr>
            <a:r>
              <a:rPr lang="fr-FR" sz="2400" dirty="0" smtClean="0"/>
              <a:t>   Calcul centralisé</a:t>
            </a:r>
          </a:p>
          <a:p>
            <a:pPr algn="l">
              <a:buFont typeface="Arial" pitchFamily="34" charset="0"/>
              <a:buChar char="•"/>
            </a:pPr>
            <a:r>
              <a:rPr lang="fr-FR" sz="2400" dirty="0" smtClean="0"/>
              <a:t>  Notion d’état de lien</a:t>
            </a:r>
          </a:p>
          <a:p>
            <a:pPr algn="l"/>
            <a:endParaRPr lang="fr-FR" sz="2400" dirty="0" smtClean="0"/>
          </a:p>
          <a:p>
            <a:pPr algn="l"/>
            <a:r>
              <a:rPr lang="fr-FR" sz="2400" b="1" dirty="0" smtClean="0"/>
              <a:t>Décentralisée</a:t>
            </a:r>
          </a:p>
          <a:p>
            <a:pPr algn="l">
              <a:buFont typeface="Arial" pitchFamily="34" charset="0"/>
              <a:buChar char="•"/>
            </a:pPr>
            <a:r>
              <a:rPr lang="fr-FR" sz="2400" dirty="0" smtClean="0"/>
              <a:t>  Pas de connaissance globale du réseau</a:t>
            </a:r>
          </a:p>
          <a:p>
            <a:pPr algn="l">
              <a:buFont typeface="Arial" pitchFamily="34" charset="0"/>
              <a:buChar char="•"/>
            </a:pPr>
            <a:r>
              <a:rPr lang="fr-FR" sz="2400" dirty="0" smtClean="0"/>
              <a:t>  Par itération (de routeur en routeur </a:t>
            </a:r>
            <a:r>
              <a:rPr lang="fr-FR" sz="2400" dirty="0" err="1" smtClean="0"/>
              <a:t>ajacent</a:t>
            </a:r>
            <a:r>
              <a:rPr lang="fr-FR" sz="2400" dirty="0" smtClean="0"/>
              <a:t>)</a:t>
            </a:r>
          </a:p>
          <a:p>
            <a:pPr algn="l">
              <a:buFont typeface="Arial" pitchFamily="34" charset="0"/>
              <a:buChar char="•"/>
            </a:pPr>
            <a:endParaRPr lang="fr-FR" sz="2400" dirty="0" smtClean="0"/>
          </a:p>
          <a:p>
            <a:pPr algn="l">
              <a:buFont typeface="Arial" pitchFamily="34" charset="0"/>
              <a:buChar char="•"/>
            </a:pPr>
            <a:endParaRPr lang="fr-FR" sz="2400" dirty="0"/>
          </a:p>
        </p:txBody>
      </p:sp>
      <p:sp>
        <p:nvSpPr>
          <p:cNvPr id="4" name="Espace réservé du numéro de diapositive 3"/>
          <p:cNvSpPr>
            <a:spLocks noGrp="1"/>
          </p:cNvSpPr>
          <p:nvPr>
            <p:ph type="sldNum" sz="quarter" idx="12"/>
          </p:nvPr>
        </p:nvSpPr>
        <p:spPr/>
        <p:txBody>
          <a:bodyPr/>
          <a:lstStyle/>
          <a:p>
            <a:fld id="{F9512280-DF49-4180-A844-08A6BA4C5365}" type="slidenum">
              <a:rPr lang="fr-FR" smtClean="0"/>
              <a:pPr/>
              <a:t>1</a:t>
            </a:fld>
            <a:endParaRPr lang="fr-FR"/>
          </a:p>
        </p:txBody>
      </p:sp>
      <p:sp>
        <p:nvSpPr>
          <p:cNvPr id="5" name="Espace réservé du pied de page 4"/>
          <p:cNvSpPr>
            <a:spLocks noGrp="1"/>
          </p:cNvSpPr>
          <p:nvPr>
            <p:ph type="ftr" sz="quarter" idx="11"/>
          </p:nvPr>
        </p:nvSpPr>
        <p:spPr/>
        <p:txBody>
          <a:bodyPr/>
          <a:lstStyle/>
          <a:p>
            <a:r>
              <a:rPr lang="fr-FR" smtClean="0"/>
              <a:t>Technologie IP Master1 Pro                           Pr A.Boukerram</a:t>
            </a:r>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Protocole TCP (Transmission Control Protocol)</a:t>
            </a:r>
            <a:endParaRPr lang="fr-FR" sz="3200" dirty="0"/>
          </a:p>
        </p:txBody>
      </p:sp>
      <p:sp>
        <p:nvSpPr>
          <p:cNvPr id="3" name="Espace réservé du contenu 2"/>
          <p:cNvSpPr>
            <a:spLocks noGrp="1"/>
          </p:cNvSpPr>
          <p:nvPr>
            <p:ph idx="1"/>
          </p:nvPr>
        </p:nvSpPr>
        <p:spPr/>
        <p:txBody>
          <a:bodyPr>
            <a:normAutofit fontScale="92500" lnSpcReduction="20000"/>
          </a:bodyPr>
          <a:lstStyle/>
          <a:p>
            <a:r>
              <a:rPr lang="fr-FR" dirty="0" smtClean="0"/>
              <a:t>TCP, comble les insuffisances d’IP, lorsque les application requièrent une grande fiabilité.</a:t>
            </a:r>
          </a:p>
          <a:p>
            <a:pPr>
              <a:buNone/>
            </a:pPr>
            <a:endParaRPr lang="fr-FR" dirty="0" smtClean="0"/>
          </a:p>
          <a:p>
            <a:pPr>
              <a:buNone/>
            </a:pPr>
            <a:r>
              <a:rPr lang="fr-FR" dirty="0" smtClean="0"/>
              <a:t>Ce protocole,</a:t>
            </a:r>
          </a:p>
          <a:p>
            <a:pPr>
              <a:buFontTx/>
              <a:buChar char="-"/>
            </a:pPr>
            <a:r>
              <a:rPr lang="fr-FR" dirty="0" smtClean="0"/>
              <a:t>met en œuvre la détection et la correction d’erreurs</a:t>
            </a:r>
          </a:p>
          <a:p>
            <a:pPr>
              <a:buFontTx/>
              <a:buChar char="-"/>
            </a:pPr>
            <a:r>
              <a:rPr lang="fr-FR" dirty="0" smtClean="0"/>
              <a:t> gère le contrôle de flux</a:t>
            </a:r>
          </a:p>
          <a:p>
            <a:pPr>
              <a:buFontTx/>
              <a:buChar char="-"/>
            </a:pPr>
            <a:r>
              <a:rPr lang="fr-FR" dirty="0" smtClean="0"/>
              <a:t>Négocie les conditions de transfert de données entre les 2 extrémités de la connexion</a:t>
            </a:r>
          </a:p>
          <a:p>
            <a:pPr>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F9512280-DF49-4180-A844-08A6BA4C5365}" type="slidenum">
              <a:rPr lang="fr-FR" smtClean="0"/>
              <a:pPr/>
              <a:t>10</a:t>
            </a:fld>
            <a:endParaRPr lang="fr-FR"/>
          </a:p>
        </p:txBody>
      </p:sp>
      <p:sp>
        <p:nvSpPr>
          <p:cNvPr id="5" name="Espace réservé du pied de page 4"/>
          <p:cNvSpPr>
            <a:spLocks noGrp="1"/>
          </p:cNvSpPr>
          <p:nvPr>
            <p:ph type="ftr" sz="quarter" idx="11"/>
          </p:nvPr>
        </p:nvSpPr>
        <p:spPr/>
        <p:txBody>
          <a:bodyPr/>
          <a:lstStyle/>
          <a:p>
            <a:r>
              <a:rPr lang="fr-FR" smtClean="0"/>
              <a:t>Technologie IP Master1 Pro                           Pr A.Boukerram</a:t>
            </a:r>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Format du segment TCP</a:t>
            </a:r>
            <a:endParaRPr lang="fr-FR" dirty="0"/>
          </a:p>
        </p:txBody>
      </p:sp>
      <p:sp>
        <p:nvSpPr>
          <p:cNvPr id="4" name="Espace réservé du numéro de diapositive 3"/>
          <p:cNvSpPr>
            <a:spLocks noGrp="1"/>
          </p:cNvSpPr>
          <p:nvPr>
            <p:ph type="sldNum" sz="quarter" idx="12"/>
          </p:nvPr>
        </p:nvSpPr>
        <p:spPr/>
        <p:txBody>
          <a:bodyPr/>
          <a:lstStyle/>
          <a:p>
            <a:fld id="{F9512280-DF49-4180-A844-08A6BA4C5365}" type="slidenum">
              <a:rPr lang="fr-FR" smtClean="0"/>
              <a:pPr/>
              <a:t>11</a:t>
            </a:fld>
            <a:endParaRPr lang="fr-FR"/>
          </a:p>
        </p:txBody>
      </p:sp>
      <p:pic>
        <p:nvPicPr>
          <p:cNvPr id="2051" name="Picture 3" descr="C:\Users\boukerram\Pictures\mutation208.jpg"/>
          <p:cNvPicPr>
            <a:picLocks noChangeAspect="1" noChangeArrowheads="1"/>
          </p:cNvPicPr>
          <p:nvPr/>
        </p:nvPicPr>
        <p:blipFill>
          <a:blip r:embed="rId3" cstate="print"/>
          <a:srcRect/>
          <a:stretch>
            <a:fillRect/>
          </a:stretch>
        </p:blipFill>
        <p:spPr bwMode="auto">
          <a:xfrm>
            <a:off x="734843" y="1700809"/>
            <a:ext cx="8221728" cy="3384376"/>
          </a:xfrm>
          <a:prstGeom prst="rect">
            <a:avLst/>
          </a:prstGeom>
          <a:noFill/>
        </p:spPr>
      </p:pic>
      <p:sp>
        <p:nvSpPr>
          <p:cNvPr id="5" name="Espace réservé du pied de page 4"/>
          <p:cNvSpPr>
            <a:spLocks noGrp="1"/>
          </p:cNvSpPr>
          <p:nvPr>
            <p:ph type="ftr" sz="quarter" idx="11"/>
          </p:nvPr>
        </p:nvSpPr>
        <p:spPr/>
        <p:txBody>
          <a:bodyPr/>
          <a:lstStyle/>
          <a:p>
            <a:r>
              <a:rPr lang="fr-FR" smtClean="0"/>
              <a:t>Technologie IP Master1 Pro                           Pr A.Boukerram</a:t>
            </a:r>
            <a:endParaRPr 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Port source</a:t>
            </a:r>
          </a:p>
          <a:p>
            <a:r>
              <a:rPr lang="fr-FR" dirty="0" smtClean="0"/>
              <a:t>Port destination</a:t>
            </a:r>
          </a:p>
          <a:p>
            <a:r>
              <a:rPr lang="fr-FR" dirty="0" err="1" smtClean="0"/>
              <a:t>Num</a:t>
            </a:r>
            <a:r>
              <a:rPr lang="fr-FR" dirty="0" smtClean="0"/>
              <a:t> d’ordre  selon la valeur de SYN ( = 0 ou à 1):</a:t>
            </a:r>
          </a:p>
          <a:p>
            <a:pPr>
              <a:buNone/>
            </a:pPr>
            <a:r>
              <a:rPr lang="fr-FR" dirty="0" smtClean="0"/>
              <a:t>      - Premier octet de données du segment en cours </a:t>
            </a:r>
          </a:p>
          <a:p>
            <a:pPr>
              <a:buNone/>
            </a:pPr>
            <a:r>
              <a:rPr lang="fr-FR" dirty="0" smtClean="0"/>
              <a:t>-  Numéro initial du premier octet  du flux de données  transmis </a:t>
            </a:r>
            <a:endParaRPr lang="fr-FR" dirty="0"/>
          </a:p>
        </p:txBody>
      </p:sp>
      <p:sp>
        <p:nvSpPr>
          <p:cNvPr id="4" name="Espace réservé du numéro de diapositive 3"/>
          <p:cNvSpPr>
            <a:spLocks noGrp="1"/>
          </p:cNvSpPr>
          <p:nvPr>
            <p:ph type="sldNum" sz="quarter" idx="12"/>
          </p:nvPr>
        </p:nvSpPr>
        <p:spPr/>
        <p:txBody>
          <a:bodyPr/>
          <a:lstStyle/>
          <a:p>
            <a:fld id="{F9512280-DF49-4180-A844-08A6BA4C5365}" type="slidenum">
              <a:rPr lang="fr-FR" smtClean="0"/>
              <a:pPr/>
              <a:t>12</a:t>
            </a:fld>
            <a:endParaRPr lang="fr-FR"/>
          </a:p>
        </p:txBody>
      </p:sp>
      <p:sp>
        <p:nvSpPr>
          <p:cNvPr id="5" name="Espace réservé du pied de page 4"/>
          <p:cNvSpPr>
            <a:spLocks noGrp="1"/>
          </p:cNvSpPr>
          <p:nvPr>
            <p:ph type="ftr" sz="quarter" idx="11"/>
          </p:nvPr>
        </p:nvSpPr>
        <p:spPr/>
        <p:txBody>
          <a:bodyPr/>
          <a:lstStyle/>
          <a:p>
            <a:r>
              <a:rPr lang="fr-FR" smtClean="0"/>
              <a:t>Technologie IP Master1 Pro                           Pr A.Boukerram</a:t>
            </a:r>
            <a:endParaRPr lang="fr-F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sz="1200" dirty="0"/>
          </a:p>
        </p:txBody>
      </p:sp>
      <p:sp>
        <p:nvSpPr>
          <p:cNvPr id="3" name="Espace réservé du contenu 2"/>
          <p:cNvSpPr>
            <a:spLocks noGrp="1"/>
          </p:cNvSpPr>
          <p:nvPr>
            <p:ph idx="1"/>
          </p:nvPr>
        </p:nvSpPr>
        <p:spPr>
          <a:xfrm>
            <a:off x="428596" y="1000108"/>
            <a:ext cx="8258204" cy="5126055"/>
          </a:xfrm>
        </p:spPr>
        <p:txBody>
          <a:bodyPr>
            <a:normAutofit fontScale="92500" lnSpcReduction="10000"/>
          </a:bodyPr>
          <a:lstStyle/>
          <a:p>
            <a:endParaRPr lang="fr-FR" sz="3000" dirty="0" smtClean="0"/>
          </a:p>
          <a:p>
            <a:r>
              <a:rPr lang="fr-FR" sz="3000" dirty="0" smtClean="0"/>
              <a:t>Numéro d’accusé de </a:t>
            </a:r>
            <a:r>
              <a:rPr lang="fr-FR" sz="3000" dirty="0" err="1" smtClean="0"/>
              <a:t>reception</a:t>
            </a:r>
            <a:r>
              <a:rPr lang="fr-FR" sz="3000" dirty="0" smtClean="0"/>
              <a:t> (32 bits) : numéro d’ordre du premier octet reçu</a:t>
            </a:r>
          </a:p>
          <a:p>
            <a:r>
              <a:rPr lang="fr-FR" sz="3000" dirty="0" smtClean="0"/>
              <a:t>Longueur entête ( 4 bits), il permet de repérer, le début des données dans le segment.</a:t>
            </a:r>
          </a:p>
          <a:p>
            <a:r>
              <a:rPr lang="fr-FR" sz="3000" dirty="0" smtClean="0"/>
              <a:t>Drapeaux ou flags (urgence, accusé de </a:t>
            </a:r>
            <a:r>
              <a:rPr lang="fr-FR" sz="3000" dirty="0" err="1" smtClean="0"/>
              <a:t>reception</a:t>
            </a:r>
            <a:r>
              <a:rPr lang="fr-FR" sz="3000" dirty="0" smtClean="0"/>
              <a:t>, connexion interrompue, ..</a:t>
            </a:r>
            <a:r>
              <a:rPr lang="fr-FR" sz="3000" dirty="0" err="1" smtClean="0"/>
              <a:t>etc</a:t>
            </a:r>
            <a:r>
              <a:rPr lang="fr-FR" sz="3000" dirty="0" smtClean="0"/>
              <a:t> </a:t>
            </a:r>
          </a:p>
          <a:p>
            <a:r>
              <a:rPr lang="fr-FR" sz="3000" dirty="0" smtClean="0"/>
              <a:t>Fenêtre = nombre d’octets autorisés</a:t>
            </a:r>
          </a:p>
          <a:p>
            <a:r>
              <a:rPr lang="fr-FR" sz="3000" dirty="0" smtClean="0"/>
              <a:t>Total de contrôle = champs de données + entête</a:t>
            </a:r>
          </a:p>
          <a:p>
            <a:pPr>
              <a:buNone/>
            </a:pPr>
            <a:r>
              <a:rPr lang="fr-FR" sz="3000" dirty="0" smtClean="0"/>
              <a:t>Pointeur d’urgence : donne le rang à partir duquel la donnée est urgente</a:t>
            </a:r>
          </a:p>
          <a:p>
            <a:endParaRPr lang="fr-FR" dirty="0" smtClean="0"/>
          </a:p>
          <a:p>
            <a:endParaRPr lang="fr-FR" dirty="0" smtClean="0"/>
          </a:p>
          <a:p>
            <a:endParaRPr lang="fr-FR" dirty="0"/>
          </a:p>
        </p:txBody>
      </p:sp>
      <p:sp>
        <p:nvSpPr>
          <p:cNvPr id="4" name="Espace réservé du numéro de diapositive 3"/>
          <p:cNvSpPr>
            <a:spLocks noGrp="1"/>
          </p:cNvSpPr>
          <p:nvPr>
            <p:ph type="sldNum" sz="quarter" idx="12"/>
          </p:nvPr>
        </p:nvSpPr>
        <p:spPr/>
        <p:txBody>
          <a:bodyPr/>
          <a:lstStyle/>
          <a:p>
            <a:fld id="{F9512280-DF49-4180-A844-08A6BA4C5365}" type="slidenum">
              <a:rPr lang="fr-FR" smtClean="0"/>
              <a:pPr/>
              <a:t>13</a:t>
            </a:fld>
            <a:endParaRPr lang="fr-FR"/>
          </a:p>
        </p:txBody>
      </p:sp>
      <p:sp>
        <p:nvSpPr>
          <p:cNvPr id="5" name="Espace réservé du pied de page 4"/>
          <p:cNvSpPr>
            <a:spLocks noGrp="1"/>
          </p:cNvSpPr>
          <p:nvPr>
            <p:ph type="ftr" sz="quarter" idx="11"/>
          </p:nvPr>
        </p:nvSpPr>
        <p:spPr/>
        <p:txBody>
          <a:bodyPr/>
          <a:lstStyle/>
          <a:p>
            <a:r>
              <a:rPr lang="fr-FR" smtClean="0"/>
              <a:t>Technologie IP Master1 Pro                           Pr A.Boukerram</a:t>
            </a:r>
            <a:endParaRPr lang="fr-F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Protocole UDP (User Datagramme Protocole)</a:t>
            </a:r>
            <a:endParaRPr lang="fr-FR" sz="3200" dirty="0"/>
          </a:p>
        </p:txBody>
      </p:sp>
      <p:sp>
        <p:nvSpPr>
          <p:cNvPr id="3" name="Espace réservé du contenu 2"/>
          <p:cNvSpPr>
            <a:spLocks noGrp="1"/>
          </p:cNvSpPr>
          <p:nvPr>
            <p:ph idx="1"/>
          </p:nvPr>
        </p:nvSpPr>
        <p:spPr/>
        <p:txBody>
          <a:bodyPr>
            <a:normAutofit fontScale="92500"/>
          </a:bodyPr>
          <a:lstStyle/>
          <a:p>
            <a:r>
              <a:rPr lang="fr-FR" dirty="0" smtClean="0"/>
              <a:t>UDP est un protocole de transport sans connexion, non fiable plus simple que TCP, car il n’ajoute aucune valeur ajoutée par rapport à IP. </a:t>
            </a:r>
          </a:p>
          <a:p>
            <a:r>
              <a:rPr lang="fr-FR" dirty="0" smtClean="0"/>
              <a:t>UDP est efficace pour le transfert des serveurs vers les clients avec des débits élevés, en délivrant des données sus forme de datagrammes de </a:t>
            </a:r>
            <a:r>
              <a:rPr lang="fr-FR" dirty="0" err="1" smtClean="0"/>
              <a:t>petitte</a:t>
            </a:r>
            <a:r>
              <a:rPr lang="fr-FR" dirty="0" smtClean="0"/>
              <a:t> talle et sans accusé de réception.</a:t>
            </a:r>
          </a:p>
          <a:p>
            <a:r>
              <a:rPr lang="fr-FR" dirty="0" smtClean="0"/>
              <a:t>Type de service : applications en temps réel (audio, vidéo), jeux en réseau, streaming).</a:t>
            </a:r>
            <a:endParaRPr lang="fr-FR" dirty="0"/>
          </a:p>
        </p:txBody>
      </p:sp>
      <p:sp>
        <p:nvSpPr>
          <p:cNvPr id="4" name="Espace réservé du numéro de diapositive 3"/>
          <p:cNvSpPr>
            <a:spLocks noGrp="1"/>
          </p:cNvSpPr>
          <p:nvPr>
            <p:ph type="sldNum" sz="quarter" idx="12"/>
          </p:nvPr>
        </p:nvSpPr>
        <p:spPr/>
        <p:txBody>
          <a:bodyPr/>
          <a:lstStyle/>
          <a:p>
            <a:fld id="{F9512280-DF49-4180-A844-08A6BA4C5365}" type="slidenum">
              <a:rPr lang="fr-FR" smtClean="0"/>
              <a:pPr/>
              <a:t>14</a:t>
            </a:fld>
            <a:endParaRPr lang="fr-FR" dirty="0"/>
          </a:p>
        </p:txBody>
      </p:sp>
      <p:sp>
        <p:nvSpPr>
          <p:cNvPr id="5" name="Espace réservé du pied de page 4"/>
          <p:cNvSpPr>
            <a:spLocks noGrp="1"/>
          </p:cNvSpPr>
          <p:nvPr>
            <p:ph type="ftr" sz="quarter" idx="11"/>
          </p:nvPr>
        </p:nvSpPr>
        <p:spPr/>
        <p:txBody>
          <a:bodyPr/>
          <a:lstStyle/>
          <a:p>
            <a:r>
              <a:rPr lang="fr-FR" smtClean="0"/>
              <a:t>Technologie IP Master1 Pro                           Pr A.Boukerram</a:t>
            </a:r>
            <a:endParaRPr lang="fr-F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Format du datagramme UDP</a:t>
            </a:r>
            <a:endParaRPr lang="fr-FR" dirty="0"/>
          </a:p>
        </p:txBody>
      </p:sp>
      <p:sp>
        <p:nvSpPr>
          <p:cNvPr id="3" name="Espace réservé du contenu 2"/>
          <p:cNvSpPr>
            <a:spLocks noGrp="1"/>
          </p:cNvSpPr>
          <p:nvPr>
            <p:ph idx="1"/>
          </p:nvPr>
        </p:nvSpPr>
        <p:spPr/>
        <p:txBody>
          <a:bodyPr/>
          <a:lstStyle/>
          <a:p>
            <a:endParaRPr lang="fr-FR" dirty="0" smtClean="0"/>
          </a:p>
          <a:p>
            <a:endParaRPr lang="fr-FR" dirty="0" smtClean="0"/>
          </a:p>
          <a:p>
            <a:endParaRPr lang="fr-FR" dirty="0" smtClean="0"/>
          </a:p>
          <a:p>
            <a:endParaRPr lang="fr-FR" dirty="0" smtClean="0">
              <a:sym typeface="Wingdings" pitchFamily="2" charset="2"/>
            </a:endParaRPr>
          </a:p>
          <a:p>
            <a:endParaRPr lang="fr-FR" dirty="0" smtClean="0">
              <a:sym typeface="Wingdings" pitchFamily="2" charset="2"/>
            </a:endParaRPr>
          </a:p>
          <a:p>
            <a:endParaRPr lang="fr-FR" dirty="0"/>
          </a:p>
        </p:txBody>
      </p:sp>
      <p:sp>
        <p:nvSpPr>
          <p:cNvPr id="4" name="Espace réservé du numéro de diapositive 3"/>
          <p:cNvSpPr>
            <a:spLocks noGrp="1"/>
          </p:cNvSpPr>
          <p:nvPr>
            <p:ph type="sldNum" sz="quarter" idx="12"/>
          </p:nvPr>
        </p:nvSpPr>
        <p:spPr/>
        <p:txBody>
          <a:bodyPr/>
          <a:lstStyle/>
          <a:p>
            <a:fld id="{F9512280-DF49-4180-A844-08A6BA4C5365}" type="slidenum">
              <a:rPr lang="fr-FR" smtClean="0"/>
              <a:pPr/>
              <a:t>15</a:t>
            </a:fld>
            <a:endParaRPr lang="fr-FR"/>
          </a:p>
        </p:txBody>
      </p:sp>
      <p:graphicFrame>
        <p:nvGraphicFramePr>
          <p:cNvPr id="5" name="Tableau 4"/>
          <p:cNvGraphicFramePr>
            <a:graphicFrameLocks noGrp="1"/>
          </p:cNvGraphicFramePr>
          <p:nvPr/>
        </p:nvGraphicFramePr>
        <p:xfrm>
          <a:off x="1524000" y="1397000"/>
          <a:ext cx="6936432" cy="3627120"/>
        </p:xfrm>
        <a:graphic>
          <a:graphicData uri="http://schemas.openxmlformats.org/drawingml/2006/table">
            <a:tbl>
              <a:tblPr firstRow="1" bandRow="1">
                <a:tableStyleId>{5C22544A-7EE6-4342-B048-85BDC9FD1C3A}</a:tableStyleId>
              </a:tblPr>
              <a:tblGrid>
                <a:gridCol w="3264024"/>
                <a:gridCol w="3672408"/>
              </a:tblGrid>
              <a:tr h="370840">
                <a:tc>
                  <a:txBody>
                    <a:bodyPr/>
                    <a:lstStyle/>
                    <a:p>
                      <a:r>
                        <a:rPr lang="fr-FR" sz="2000" dirty="0" smtClean="0"/>
                        <a:t>Port source :  (16 bits)</a:t>
                      </a:r>
                    </a:p>
                    <a:p>
                      <a:endParaRPr lang="fr-FR" sz="2000" dirty="0" smtClean="0"/>
                    </a:p>
                    <a:p>
                      <a:r>
                        <a:rPr lang="fr-FR" sz="2000" dirty="0" err="1" smtClean="0"/>
                        <a:t>num</a:t>
                      </a:r>
                      <a:r>
                        <a:rPr lang="fr-FR" sz="2000" dirty="0" smtClean="0"/>
                        <a:t> de port correspondant à l’application   émettrice du paquet</a:t>
                      </a:r>
                      <a:endParaRPr lang="fr-FR" sz="2000" dirty="0"/>
                    </a:p>
                  </a:txBody>
                  <a:tcPr/>
                </a:tc>
                <a:tc>
                  <a:txBody>
                    <a:bodyPr/>
                    <a:lstStyle/>
                    <a:p>
                      <a:r>
                        <a:rPr lang="fr-FR" dirty="0" smtClean="0"/>
                        <a:t>Port destination (16 bits)</a:t>
                      </a:r>
                    </a:p>
                    <a:p>
                      <a:endParaRPr lang="fr-FR" dirty="0" smtClean="0"/>
                    </a:p>
                    <a:p>
                      <a:r>
                        <a:rPr lang="fr-FR" dirty="0" smtClean="0"/>
                        <a:t>Port correspondant à  l’application de la machine à laquelle on s’adresse</a:t>
                      </a:r>
                      <a:endParaRPr lang="fr-FR" dirty="0"/>
                    </a:p>
                  </a:txBody>
                  <a:tcPr/>
                </a:tc>
              </a:tr>
              <a:tr h="370840">
                <a:tc>
                  <a:txBody>
                    <a:bodyPr/>
                    <a:lstStyle/>
                    <a:p>
                      <a:r>
                        <a:rPr lang="fr-FR" dirty="0" smtClean="0"/>
                        <a:t>Longueur (16 bits)</a:t>
                      </a:r>
                    </a:p>
                    <a:p>
                      <a:r>
                        <a:rPr lang="fr-FR" dirty="0" smtClean="0"/>
                        <a:t>Donne la</a:t>
                      </a:r>
                      <a:r>
                        <a:rPr lang="fr-FR" baseline="0" dirty="0" smtClean="0"/>
                        <a:t> longueur totale du datagramme UDP en octets</a:t>
                      </a:r>
                    </a:p>
                    <a:p>
                      <a:endParaRPr lang="fr-FR" baseline="0" dirty="0" smtClean="0"/>
                    </a:p>
                    <a:p>
                      <a:r>
                        <a:rPr lang="fr-FR" baseline="0" dirty="0" smtClean="0"/>
                        <a:t>Longueur max transportée  = </a:t>
                      </a:r>
                    </a:p>
                    <a:p>
                      <a:r>
                        <a:rPr lang="fr-FR" baseline="0" dirty="0" smtClean="0"/>
                        <a:t>(2**16 – 4*16) octets              soit 65 472 octets</a:t>
                      </a:r>
                      <a:endParaRPr lang="fr-FR" dirty="0"/>
                    </a:p>
                  </a:txBody>
                  <a:tcPr/>
                </a:tc>
                <a:tc>
                  <a:txBody>
                    <a:bodyPr/>
                    <a:lstStyle/>
                    <a:p>
                      <a:r>
                        <a:rPr lang="fr-FR" dirty="0" smtClean="0"/>
                        <a:t>Total de contrôle (16 bits) </a:t>
                      </a:r>
                    </a:p>
                    <a:p>
                      <a:endParaRPr lang="fr-FR" dirty="0" smtClean="0"/>
                    </a:p>
                    <a:p>
                      <a:r>
                        <a:rPr lang="fr-FR" dirty="0" smtClean="0"/>
                        <a:t>Bloc de contrôle d’erreur destiné à contrôler</a:t>
                      </a:r>
                      <a:r>
                        <a:rPr lang="fr-FR" baseline="0" dirty="0" smtClean="0"/>
                        <a:t> l’intégrité de l’en-tête du datagramme</a:t>
                      </a:r>
                      <a:endParaRPr lang="fr-FR" dirty="0"/>
                    </a:p>
                  </a:txBody>
                  <a:tcPr/>
                </a:tc>
              </a:tr>
            </a:tbl>
          </a:graphicData>
        </a:graphic>
      </p:graphicFrame>
      <p:sp>
        <p:nvSpPr>
          <p:cNvPr id="6" name="Espace réservé du pied de page 5"/>
          <p:cNvSpPr>
            <a:spLocks noGrp="1"/>
          </p:cNvSpPr>
          <p:nvPr>
            <p:ph type="ftr" sz="quarter" idx="11"/>
          </p:nvPr>
        </p:nvSpPr>
        <p:spPr/>
        <p:txBody>
          <a:bodyPr/>
          <a:lstStyle/>
          <a:p>
            <a:r>
              <a:rPr lang="fr-FR" smtClean="0"/>
              <a:t>Technologie IP Master1 Pro                           Pr A.Boukerram</a:t>
            </a:r>
            <a:endParaRPr lang="fr-F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Algorithme ARP (</a:t>
            </a:r>
            <a:r>
              <a:rPr lang="fr-FR" dirty="0" err="1" smtClean="0"/>
              <a:t>Adresss</a:t>
            </a:r>
            <a:r>
              <a:rPr lang="fr-FR" dirty="0" smtClean="0"/>
              <a:t> </a:t>
            </a:r>
            <a:r>
              <a:rPr lang="fr-FR" dirty="0" err="1" smtClean="0"/>
              <a:t>Resolution</a:t>
            </a:r>
            <a:r>
              <a:rPr lang="fr-FR" dirty="0" smtClean="0"/>
              <a:t> Protocol)</a:t>
            </a:r>
            <a:endParaRPr lang="fr-FR" dirty="0"/>
          </a:p>
        </p:txBody>
      </p:sp>
      <p:sp>
        <p:nvSpPr>
          <p:cNvPr id="3" name="Espace réservé du contenu 2"/>
          <p:cNvSpPr>
            <a:spLocks noGrp="1"/>
          </p:cNvSpPr>
          <p:nvPr>
            <p:ph idx="1"/>
          </p:nvPr>
        </p:nvSpPr>
        <p:spPr/>
        <p:txBody>
          <a:bodyPr/>
          <a:lstStyle/>
          <a:p>
            <a:pPr algn="just"/>
            <a:endParaRPr lang="fr-FR" dirty="0" smtClean="0"/>
          </a:p>
          <a:p>
            <a:pPr algn="just">
              <a:buNone/>
            </a:pPr>
            <a:r>
              <a:rPr lang="fr-FR" dirty="0" smtClean="0"/>
              <a:t>Le protocole ARP établit une correspondance dynamique entre adresses physiques et adresses logiques. Il permet à une machine de trouver l’adresse physique d’une machine cible située sur le même réseau. Locale à partir de la seule adresse IP.</a:t>
            </a:r>
            <a:endParaRPr lang="fr-FR" dirty="0"/>
          </a:p>
        </p:txBody>
      </p:sp>
      <p:sp>
        <p:nvSpPr>
          <p:cNvPr id="4" name="Espace réservé du numéro de diapositive 3"/>
          <p:cNvSpPr>
            <a:spLocks noGrp="1"/>
          </p:cNvSpPr>
          <p:nvPr>
            <p:ph type="sldNum" sz="quarter" idx="12"/>
          </p:nvPr>
        </p:nvSpPr>
        <p:spPr/>
        <p:txBody>
          <a:bodyPr/>
          <a:lstStyle/>
          <a:p>
            <a:fld id="{F9512280-DF49-4180-A844-08A6BA4C5365}" type="slidenum">
              <a:rPr lang="fr-FR" smtClean="0"/>
              <a:pPr/>
              <a:t>16</a:t>
            </a:fld>
            <a:endParaRPr lang="fr-FR"/>
          </a:p>
        </p:txBody>
      </p:sp>
      <p:sp>
        <p:nvSpPr>
          <p:cNvPr id="5" name="Espace réservé du pied de page 4"/>
          <p:cNvSpPr>
            <a:spLocks noGrp="1"/>
          </p:cNvSpPr>
          <p:nvPr>
            <p:ph type="ftr" sz="quarter" idx="11"/>
          </p:nvPr>
        </p:nvSpPr>
        <p:spPr/>
        <p:txBody>
          <a:bodyPr/>
          <a:lstStyle/>
          <a:p>
            <a:r>
              <a:rPr lang="fr-FR" smtClean="0"/>
              <a:t>Technologie IP Master1 Pro                           Pr A.Boukerram</a:t>
            </a:r>
            <a:endParaRPr lang="fr-F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Protocole ICMP (Internet Control Message Protocol)</a:t>
            </a:r>
            <a:endParaRPr lang="fr-FR" dirty="0"/>
          </a:p>
        </p:txBody>
      </p:sp>
      <p:sp>
        <p:nvSpPr>
          <p:cNvPr id="3" name="Espace réservé du contenu 2"/>
          <p:cNvSpPr>
            <a:spLocks noGrp="1"/>
          </p:cNvSpPr>
          <p:nvPr>
            <p:ph idx="1"/>
          </p:nvPr>
        </p:nvSpPr>
        <p:spPr/>
        <p:txBody>
          <a:bodyPr>
            <a:normAutofit fontScale="92500"/>
          </a:bodyPr>
          <a:lstStyle/>
          <a:p>
            <a:r>
              <a:rPr lang="fr-FR" dirty="0" smtClean="0"/>
              <a:t>Dans l’interconnexion (internet par exemple), chaque routeur fonctionne de façon autonome.</a:t>
            </a:r>
          </a:p>
          <a:p>
            <a:pPr>
              <a:buNone/>
            </a:pPr>
            <a:r>
              <a:rPr lang="fr-FR" dirty="0" smtClean="0"/>
              <a:t>  Des anomalies dues à des pannes d’équipement peuvent survenir. Pour réagir correctement à ces défaillances (qu’il fait connaitre), le protocole de diagnostic ICMP s’occupe de la transmission des messages de contrôle.</a:t>
            </a:r>
          </a:p>
          <a:p>
            <a:pPr>
              <a:buNone/>
            </a:pPr>
            <a:r>
              <a:rPr lang="fr-FR" dirty="0" smtClean="0"/>
              <a:t>Chaque message ICMP possède un type particulier pour caractériser le problème qu’il signale.</a:t>
            </a:r>
            <a:endParaRPr lang="fr-FR" dirty="0"/>
          </a:p>
        </p:txBody>
      </p:sp>
      <p:sp>
        <p:nvSpPr>
          <p:cNvPr id="4" name="Espace réservé du numéro de diapositive 3"/>
          <p:cNvSpPr>
            <a:spLocks noGrp="1"/>
          </p:cNvSpPr>
          <p:nvPr>
            <p:ph type="sldNum" sz="quarter" idx="12"/>
          </p:nvPr>
        </p:nvSpPr>
        <p:spPr/>
        <p:txBody>
          <a:bodyPr/>
          <a:lstStyle/>
          <a:p>
            <a:fld id="{F9512280-DF49-4180-A844-08A6BA4C5365}" type="slidenum">
              <a:rPr lang="fr-FR" smtClean="0"/>
              <a:pPr/>
              <a:t>17</a:t>
            </a:fld>
            <a:endParaRPr lang="fr-FR"/>
          </a:p>
        </p:txBody>
      </p:sp>
      <p:sp>
        <p:nvSpPr>
          <p:cNvPr id="5" name="Espace réservé du pied de page 4"/>
          <p:cNvSpPr>
            <a:spLocks noGrp="1"/>
          </p:cNvSpPr>
          <p:nvPr>
            <p:ph type="ftr" sz="quarter" idx="11"/>
          </p:nvPr>
        </p:nvSpPr>
        <p:spPr/>
        <p:txBody>
          <a:bodyPr/>
          <a:lstStyle/>
          <a:p>
            <a:r>
              <a:rPr lang="fr-FR" smtClean="0"/>
              <a:t>Technologie IP Master1 Pro                           Pr A.Boukerram</a:t>
            </a:r>
            <a:endParaRPr lang="fr-F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RIP (</a:t>
            </a:r>
            <a:r>
              <a:rPr lang="fr-FR" dirty="0" err="1" smtClean="0"/>
              <a:t>Routing</a:t>
            </a:r>
            <a:r>
              <a:rPr lang="fr-FR" dirty="0" smtClean="0"/>
              <a:t> Information Protocol)</a:t>
            </a:r>
            <a:endParaRPr lang="fr-FR" dirty="0"/>
          </a:p>
        </p:txBody>
      </p:sp>
      <p:sp>
        <p:nvSpPr>
          <p:cNvPr id="3" name="Espace réservé du contenu 2"/>
          <p:cNvSpPr>
            <a:spLocks noGrp="1"/>
          </p:cNvSpPr>
          <p:nvPr>
            <p:ph idx="1"/>
          </p:nvPr>
        </p:nvSpPr>
        <p:spPr/>
        <p:txBody>
          <a:bodyPr>
            <a:normAutofit fontScale="85000" lnSpcReduction="20000"/>
          </a:bodyPr>
          <a:lstStyle/>
          <a:p>
            <a:pPr algn="just"/>
            <a:r>
              <a:rPr lang="fr-FR" dirty="0" smtClean="0"/>
              <a:t>RIP appartient à la famille des protocoles à vecteurs de distance : il calcule la distance en nombre de routeurs traversés entre origine et destination.</a:t>
            </a:r>
          </a:p>
          <a:p>
            <a:pPr algn="just"/>
            <a:r>
              <a:rPr lang="fr-FR" dirty="0" smtClean="0"/>
              <a:t>Il est limité aux réseaux ayant un diamètre de 15 routeurs. Il n’est pas adapté aux chemins à boucles (cycles).</a:t>
            </a:r>
          </a:p>
          <a:p>
            <a:pPr algn="just"/>
            <a:r>
              <a:rPr lang="fr-FR" dirty="0" smtClean="0"/>
              <a:t>Un routeur RIP calcule les chemins pour différentes destinations, lesquelles sont spécifiées par leur adresse IP. Une entrée dans la table de routage représente soit un réseau soit un sous réseau ou un nœud, c’est au routeur d’analyser ces adresses et de découvrir la nature du destinataire.</a:t>
            </a:r>
            <a:endParaRPr lang="fr-FR" dirty="0"/>
          </a:p>
        </p:txBody>
      </p:sp>
      <p:sp>
        <p:nvSpPr>
          <p:cNvPr id="4" name="Espace réservé du numéro de diapositive 3"/>
          <p:cNvSpPr>
            <a:spLocks noGrp="1"/>
          </p:cNvSpPr>
          <p:nvPr>
            <p:ph type="sldNum" sz="quarter" idx="12"/>
          </p:nvPr>
        </p:nvSpPr>
        <p:spPr/>
        <p:txBody>
          <a:bodyPr/>
          <a:lstStyle/>
          <a:p>
            <a:fld id="{F9512280-DF49-4180-A844-08A6BA4C5365}" type="slidenum">
              <a:rPr lang="fr-FR" smtClean="0"/>
              <a:pPr/>
              <a:t>18</a:t>
            </a:fld>
            <a:endParaRPr lang="fr-FR"/>
          </a:p>
        </p:txBody>
      </p:sp>
      <p:sp>
        <p:nvSpPr>
          <p:cNvPr id="5" name="Espace réservé du pied de page 4"/>
          <p:cNvSpPr>
            <a:spLocks noGrp="1"/>
          </p:cNvSpPr>
          <p:nvPr>
            <p:ph type="ftr" sz="quarter" idx="11"/>
          </p:nvPr>
        </p:nvSpPr>
        <p:spPr/>
        <p:txBody>
          <a:bodyPr/>
          <a:lstStyle/>
          <a:p>
            <a:r>
              <a:rPr lang="fr-FR" smtClean="0"/>
              <a:t>Technologie IP Master1 Pro                           Pr A.Boukerram</a:t>
            </a:r>
            <a:endParaRPr lang="fr-F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Modélisation d’un réseau</a:t>
            </a:r>
            <a:endParaRPr lang="fr-FR" sz="3200" dirty="0"/>
          </a:p>
        </p:txBody>
      </p:sp>
      <p:sp>
        <p:nvSpPr>
          <p:cNvPr id="3" name="Espace réservé du contenu 2"/>
          <p:cNvSpPr>
            <a:spLocks noGrp="1"/>
          </p:cNvSpPr>
          <p:nvPr>
            <p:ph idx="1"/>
          </p:nvPr>
        </p:nvSpPr>
        <p:spPr/>
        <p:txBody>
          <a:bodyPr/>
          <a:lstStyle/>
          <a:p>
            <a:r>
              <a:rPr lang="fr-FR" dirty="0" smtClean="0"/>
              <a:t>Soit le réseau désigné ci-dessous:</a:t>
            </a:r>
            <a:endParaRPr lang="fr-FR" dirty="0"/>
          </a:p>
        </p:txBody>
      </p:sp>
      <p:sp>
        <p:nvSpPr>
          <p:cNvPr id="4" name="Espace réservé du numéro de diapositive 3"/>
          <p:cNvSpPr>
            <a:spLocks noGrp="1"/>
          </p:cNvSpPr>
          <p:nvPr>
            <p:ph type="sldNum" sz="quarter" idx="12"/>
          </p:nvPr>
        </p:nvSpPr>
        <p:spPr/>
        <p:txBody>
          <a:bodyPr/>
          <a:lstStyle/>
          <a:p>
            <a:fld id="{F9512280-DF49-4180-A844-08A6BA4C5365}" type="slidenum">
              <a:rPr lang="fr-FR" smtClean="0"/>
              <a:pPr/>
              <a:t>19</a:t>
            </a:fld>
            <a:endParaRPr lang="fr-FR"/>
          </a:p>
        </p:txBody>
      </p:sp>
      <p:pic>
        <p:nvPicPr>
          <p:cNvPr id="1026" name="Picture 2" descr="C:\Users\boukerram\Pictures\mutation206.jpg"/>
          <p:cNvPicPr>
            <a:picLocks noChangeAspect="1" noChangeArrowheads="1"/>
          </p:cNvPicPr>
          <p:nvPr/>
        </p:nvPicPr>
        <p:blipFill>
          <a:blip r:embed="rId3" cstate="print"/>
          <a:srcRect/>
          <a:stretch>
            <a:fillRect/>
          </a:stretch>
        </p:blipFill>
        <p:spPr bwMode="auto">
          <a:xfrm>
            <a:off x="254671" y="2780928"/>
            <a:ext cx="8052293" cy="2016224"/>
          </a:xfrm>
          <a:prstGeom prst="rect">
            <a:avLst/>
          </a:prstGeom>
          <a:noFill/>
        </p:spPr>
      </p:pic>
      <p:sp>
        <p:nvSpPr>
          <p:cNvPr id="6" name="Espace réservé du pied de page 5"/>
          <p:cNvSpPr>
            <a:spLocks noGrp="1"/>
          </p:cNvSpPr>
          <p:nvPr>
            <p:ph type="ftr" sz="quarter" idx="11"/>
          </p:nvPr>
        </p:nvSpPr>
        <p:spPr/>
        <p:txBody>
          <a:bodyPr/>
          <a:lstStyle/>
          <a:p>
            <a:r>
              <a:rPr lang="fr-FR" smtClean="0"/>
              <a:t>Technologie IP Master1 Pro                           Pr A.Boukerram</a:t>
            </a:r>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C</a:t>
            </a:r>
            <a:r>
              <a:rPr lang="fr-FR" sz="3200" dirty="0" smtClean="0"/>
              <a:t>lassification</a:t>
            </a:r>
            <a:endParaRPr lang="fr-FR" sz="3200" dirty="0"/>
          </a:p>
        </p:txBody>
      </p:sp>
      <p:sp>
        <p:nvSpPr>
          <p:cNvPr id="3" name="Espace réservé du contenu 2"/>
          <p:cNvSpPr>
            <a:spLocks noGrp="1"/>
          </p:cNvSpPr>
          <p:nvPr>
            <p:ph idx="1"/>
          </p:nvPr>
        </p:nvSpPr>
        <p:spPr/>
        <p:txBody>
          <a:bodyPr>
            <a:normAutofit fontScale="77500" lnSpcReduction="20000"/>
          </a:bodyPr>
          <a:lstStyle/>
          <a:p>
            <a:pPr>
              <a:buNone/>
            </a:pPr>
            <a:r>
              <a:rPr lang="fr-FR" b="1" dirty="0" smtClean="0"/>
              <a:t>Statique</a:t>
            </a:r>
          </a:p>
          <a:p>
            <a:r>
              <a:rPr lang="fr-FR" dirty="0" smtClean="0"/>
              <a:t>Les parcours changent peu</a:t>
            </a:r>
          </a:p>
          <a:p>
            <a:r>
              <a:rPr lang="fr-FR" dirty="0" smtClean="0"/>
              <a:t>Modification du parcours (humaine)</a:t>
            </a:r>
          </a:p>
          <a:p>
            <a:pPr>
              <a:buNone/>
            </a:pPr>
            <a:endParaRPr lang="fr-FR" b="1" dirty="0" smtClean="0"/>
          </a:p>
          <a:p>
            <a:pPr>
              <a:buNone/>
            </a:pPr>
            <a:r>
              <a:rPr lang="fr-FR" b="1" dirty="0" smtClean="0"/>
              <a:t>Dynamique</a:t>
            </a:r>
          </a:p>
          <a:p>
            <a:r>
              <a:rPr lang="fr-FR" dirty="0" smtClean="0"/>
              <a:t>Le parcours s’adapte à la topologie ( dynamique)</a:t>
            </a:r>
            <a:endParaRPr lang="fr-FR" dirty="0"/>
          </a:p>
          <a:p>
            <a:endParaRPr lang="fr-FR" dirty="0" smtClean="0"/>
          </a:p>
          <a:p>
            <a:pPr>
              <a:buNone/>
            </a:pPr>
            <a:r>
              <a:rPr lang="fr-FR" b="1" dirty="0" smtClean="0"/>
              <a:t>Sensibilité à la charge </a:t>
            </a:r>
          </a:p>
          <a:p>
            <a:r>
              <a:rPr lang="fr-FR" dirty="0" smtClean="0"/>
              <a:t>Les coûts varient de façon dynamique</a:t>
            </a:r>
          </a:p>
          <a:p>
            <a:pPr>
              <a:buNone/>
            </a:pPr>
            <a:r>
              <a:rPr lang="fr-FR" b="1" dirty="0" smtClean="0"/>
              <a:t>Insensibles à la charge</a:t>
            </a:r>
          </a:p>
          <a:p>
            <a:r>
              <a:rPr lang="fr-FR" dirty="0" smtClean="0"/>
              <a:t>Les coûts ne reflètent pas les coûts de la congestion (RIP, OPSF)</a:t>
            </a:r>
            <a:endParaRPr lang="fr-FR" dirty="0"/>
          </a:p>
        </p:txBody>
      </p:sp>
      <p:sp>
        <p:nvSpPr>
          <p:cNvPr id="4" name="Espace réservé du numéro de diapositive 3"/>
          <p:cNvSpPr>
            <a:spLocks noGrp="1"/>
          </p:cNvSpPr>
          <p:nvPr>
            <p:ph type="sldNum" sz="quarter" idx="12"/>
          </p:nvPr>
        </p:nvSpPr>
        <p:spPr/>
        <p:txBody>
          <a:bodyPr/>
          <a:lstStyle/>
          <a:p>
            <a:fld id="{F9512280-DF49-4180-A844-08A6BA4C5365}" type="slidenum">
              <a:rPr lang="fr-FR" smtClean="0"/>
              <a:pPr/>
              <a:t>2</a:t>
            </a:fld>
            <a:endParaRPr lang="fr-FR"/>
          </a:p>
        </p:txBody>
      </p:sp>
      <p:sp>
        <p:nvSpPr>
          <p:cNvPr id="5" name="Espace réservé du pied de page 4"/>
          <p:cNvSpPr>
            <a:spLocks noGrp="1"/>
          </p:cNvSpPr>
          <p:nvPr>
            <p:ph type="ftr" sz="quarter" idx="11"/>
          </p:nvPr>
        </p:nvSpPr>
        <p:spPr/>
        <p:txBody>
          <a:bodyPr/>
          <a:lstStyle/>
          <a:p>
            <a:r>
              <a:rPr lang="fr-FR" smtClean="0"/>
              <a:t>Technologie IP Master1 Pro                           Pr A.Boukerram</a:t>
            </a:r>
            <a:endParaRPr lang="fr-F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Modélisation</a:t>
            </a:r>
            <a:endParaRPr lang="fr-FR" dirty="0"/>
          </a:p>
        </p:txBody>
      </p:sp>
      <p:sp>
        <p:nvSpPr>
          <p:cNvPr id="3" name="Espace réservé du contenu 2"/>
          <p:cNvSpPr>
            <a:spLocks noGrp="1"/>
          </p:cNvSpPr>
          <p:nvPr>
            <p:ph idx="1"/>
          </p:nvPr>
        </p:nvSpPr>
        <p:spPr/>
        <p:txBody>
          <a:bodyPr>
            <a:normAutofit/>
          </a:bodyPr>
          <a:lstStyle/>
          <a:p>
            <a:r>
              <a:rPr lang="fr-FR" sz="1800" dirty="0" smtClean="0"/>
              <a:t>On modélise les réseau </a:t>
            </a:r>
            <a:r>
              <a:rPr lang="fr-FR" sz="1800" dirty="0" err="1" smtClean="0"/>
              <a:t>ssous</a:t>
            </a:r>
            <a:r>
              <a:rPr lang="fr-FR" sz="1800" dirty="0" smtClean="0"/>
              <a:t> forme de graphe :</a:t>
            </a:r>
          </a:p>
          <a:p>
            <a:r>
              <a:rPr lang="fr-FR" sz="1800" dirty="0" smtClean="0"/>
              <a:t>G (X,S) X: sommets = nœuds</a:t>
            </a:r>
          </a:p>
          <a:p>
            <a:r>
              <a:rPr lang="fr-FR" sz="1800" dirty="0" smtClean="0"/>
              <a:t>              S: arêtes = liaison de communication  </a:t>
            </a:r>
          </a:p>
          <a:p>
            <a:endParaRPr lang="fr-FR" sz="1800" dirty="0" smtClean="0"/>
          </a:p>
          <a:p>
            <a:endParaRPr lang="fr-FR" sz="1800" dirty="0"/>
          </a:p>
        </p:txBody>
      </p:sp>
      <p:sp>
        <p:nvSpPr>
          <p:cNvPr id="4" name="Espace réservé du numéro de diapositive 3"/>
          <p:cNvSpPr>
            <a:spLocks noGrp="1"/>
          </p:cNvSpPr>
          <p:nvPr>
            <p:ph type="sldNum" sz="quarter" idx="12"/>
          </p:nvPr>
        </p:nvSpPr>
        <p:spPr/>
        <p:txBody>
          <a:bodyPr/>
          <a:lstStyle/>
          <a:p>
            <a:fld id="{F9512280-DF49-4180-A844-08A6BA4C5365}" type="slidenum">
              <a:rPr lang="fr-FR" smtClean="0"/>
              <a:pPr/>
              <a:t>20</a:t>
            </a:fld>
            <a:endParaRPr lang="fr-FR"/>
          </a:p>
        </p:txBody>
      </p:sp>
      <p:graphicFrame>
        <p:nvGraphicFramePr>
          <p:cNvPr id="7" name="Tableau 6"/>
          <p:cNvGraphicFramePr>
            <a:graphicFrameLocks noGrp="1"/>
          </p:cNvGraphicFramePr>
          <p:nvPr/>
        </p:nvGraphicFramePr>
        <p:xfrm>
          <a:off x="1524000" y="2924944"/>
          <a:ext cx="6095999" cy="2590800"/>
        </p:xfrm>
        <a:graphic>
          <a:graphicData uri="http://schemas.openxmlformats.org/drawingml/2006/table">
            <a:tbl>
              <a:tblPr firstRow="1" bandRow="1">
                <a:tableStyleId>{5C22544A-7EE6-4342-B048-85BDC9FD1C3A}</a:tableStyleId>
              </a:tblPr>
              <a:tblGrid>
                <a:gridCol w="870857"/>
                <a:gridCol w="870857"/>
                <a:gridCol w="870857"/>
                <a:gridCol w="870857"/>
                <a:gridCol w="870857"/>
                <a:gridCol w="870857"/>
                <a:gridCol w="870857"/>
              </a:tblGrid>
              <a:tr h="149736">
                <a:tc>
                  <a:txBody>
                    <a:bodyPr/>
                    <a:lstStyle/>
                    <a:p>
                      <a:endParaRPr lang="fr-FR" dirty="0"/>
                    </a:p>
                  </a:txBody>
                  <a:tcPr/>
                </a:tc>
                <a:tc>
                  <a:txBody>
                    <a:bodyPr/>
                    <a:lstStyle/>
                    <a:p>
                      <a:r>
                        <a:rPr lang="fr-FR" dirty="0" smtClean="0"/>
                        <a:t>A</a:t>
                      </a:r>
                      <a:endParaRPr lang="fr-FR" dirty="0"/>
                    </a:p>
                  </a:txBody>
                  <a:tcPr/>
                </a:tc>
                <a:tc>
                  <a:txBody>
                    <a:bodyPr/>
                    <a:lstStyle/>
                    <a:p>
                      <a:r>
                        <a:rPr lang="fr-FR" dirty="0" smtClean="0"/>
                        <a:t>B</a:t>
                      </a:r>
                      <a:endParaRPr lang="fr-FR" dirty="0"/>
                    </a:p>
                  </a:txBody>
                  <a:tcPr/>
                </a:tc>
                <a:tc>
                  <a:txBody>
                    <a:bodyPr/>
                    <a:lstStyle/>
                    <a:p>
                      <a:r>
                        <a:rPr lang="fr-FR" dirty="0" smtClean="0"/>
                        <a:t>C</a:t>
                      </a:r>
                      <a:endParaRPr lang="fr-FR" dirty="0"/>
                    </a:p>
                  </a:txBody>
                  <a:tcPr/>
                </a:tc>
                <a:tc>
                  <a:txBody>
                    <a:bodyPr/>
                    <a:lstStyle/>
                    <a:p>
                      <a:r>
                        <a:rPr lang="fr-FR" dirty="0" smtClean="0"/>
                        <a:t>D</a:t>
                      </a:r>
                      <a:endParaRPr lang="fr-FR" dirty="0"/>
                    </a:p>
                  </a:txBody>
                  <a:tcPr/>
                </a:tc>
                <a:tc>
                  <a:txBody>
                    <a:bodyPr/>
                    <a:lstStyle/>
                    <a:p>
                      <a:r>
                        <a:rPr lang="fr-FR" dirty="0" smtClean="0"/>
                        <a:t>E</a:t>
                      </a:r>
                      <a:endParaRPr lang="fr-FR" dirty="0"/>
                    </a:p>
                  </a:txBody>
                  <a:tcPr/>
                </a:tc>
                <a:tc>
                  <a:txBody>
                    <a:bodyPr/>
                    <a:lstStyle/>
                    <a:p>
                      <a:r>
                        <a:rPr lang="fr-FR" dirty="0" smtClean="0"/>
                        <a:t>F</a:t>
                      </a:r>
                      <a:endParaRPr lang="fr-FR" dirty="0"/>
                    </a:p>
                  </a:txBody>
                  <a:tcPr/>
                </a:tc>
              </a:tr>
              <a:tr h="370840">
                <a:tc>
                  <a:txBody>
                    <a:bodyPr/>
                    <a:lstStyle/>
                    <a:p>
                      <a:r>
                        <a:rPr lang="fr-FR" dirty="0" smtClean="0"/>
                        <a:t>A</a:t>
                      </a:r>
                      <a:endParaRPr lang="fr-FR" dirty="0"/>
                    </a:p>
                  </a:txBody>
                  <a:tcPr/>
                </a:tc>
                <a:tc>
                  <a:txBody>
                    <a:bodyPr/>
                    <a:lstStyle/>
                    <a:p>
                      <a:r>
                        <a:rPr lang="fr-FR" dirty="0" smtClean="0"/>
                        <a:t>  0</a:t>
                      </a:r>
                      <a:endParaRPr lang="fr-FR" dirty="0"/>
                    </a:p>
                  </a:txBody>
                  <a:tcPr/>
                </a:tc>
                <a:tc>
                  <a:txBody>
                    <a:bodyPr/>
                    <a:lstStyle/>
                    <a:p>
                      <a:r>
                        <a:rPr lang="fr-FR" dirty="0" smtClean="0"/>
                        <a:t>  7</a:t>
                      </a:r>
                      <a:endParaRPr lang="fr-FR" dirty="0"/>
                    </a:p>
                  </a:txBody>
                  <a:tcPr/>
                </a:tc>
                <a:tc>
                  <a:txBody>
                    <a:bodyPr/>
                    <a:lstStyle/>
                    <a:p>
                      <a:r>
                        <a:rPr lang="fr-FR" dirty="0" smtClean="0"/>
                        <a:t>  0</a:t>
                      </a:r>
                      <a:endParaRPr lang="fr-FR" dirty="0"/>
                    </a:p>
                  </a:txBody>
                  <a:tcPr/>
                </a:tc>
                <a:tc>
                  <a:txBody>
                    <a:bodyPr/>
                    <a:lstStyle/>
                    <a:p>
                      <a:r>
                        <a:rPr lang="fr-FR" dirty="0" smtClean="0"/>
                        <a:t> 0</a:t>
                      </a:r>
                      <a:endParaRPr lang="fr-FR" dirty="0"/>
                    </a:p>
                  </a:txBody>
                  <a:tcPr/>
                </a:tc>
                <a:tc>
                  <a:txBody>
                    <a:bodyPr/>
                    <a:lstStyle/>
                    <a:p>
                      <a:r>
                        <a:rPr lang="fr-FR" dirty="0" smtClean="0"/>
                        <a:t> 0</a:t>
                      </a:r>
                      <a:endParaRPr lang="fr-FR" dirty="0"/>
                    </a:p>
                  </a:txBody>
                  <a:tcPr/>
                </a:tc>
                <a:tc>
                  <a:txBody>
                    <a:bodyPr/>
                    <a:lstStyle/>
                    <a:p>
                      <a:r>
                        <a:rPr lang="fr-FR" dirty="0" smtClean="0"/>
                        <a:t> 4</a:t>
                      </a:r>
                      <a:endParaRPr lang="fr-FR" dirty="0"/>
                    </a:p>
                  </a:txBody>
                  <a:tcPr/>
                </a:tc>
              </a:tr>
              <a:tr h="370840">
                <a:tc>
                  <a:txBody>
                    <a:bodyPr/>
                    <a:lstStyle/>
                    <a:p>
                      <a:r>
                        <a:rPr lang="fr-FR" dirty="0" smtClean="0"/>
                        <a:t>B</a:t>
                      </a:r>
                      <a:endParaRPr lang="fr-FR" dirty="0"/>
                    </a:p>
                  </a:txBody>
                  <a:tcPr/>
                </a:tc>
                <a:tc>
                  <a:txBody>
                    <a:bodyPr/>
                    <a:lstStyle/>
                    <a:p>
                      <a:r>
                        <a:rPr lang="fr-FR" dirty="0" smtClean="0"/>
                        <a:t>  7</a:t>
                      </a:r>
                      <a:endParaRPr lang="fr-FR" dirty="0"/>
                    </a:p>
                  </a:txBody>
                  <a:tcPr/>
                </a:tc>
                <a:tc>
                  <a:txBody>
                    <a:bodyPr/>
                    <a:lstStyle/>
                    <a:p>
                      <a:r>
                        <a:rPr lang="fr-FR" dirty="0" smtClean="0"/>
                        <a:t>  0</a:t>
                      </a:r>
                      <a:endParaRPr lang="fr-FR" dirty="0"/>
                    </a:p>
                  </a:txBody>
                  <a:tcPr/>
                </a:tc>
                <a:tc>
                  <a:txBody>
                    <a:bodyPr/>
                    <a:lstStyle/>
                    <a:p>
                      <a:r>
                        <a:rPr lang="fr-FR" dirty="0" smtClean="0"/>
                        <a:t>   3</a:t>
                      </a:r>
                      <a:endParaRPr lang="fr-FR" dirty="0"/>
                    </a:p>
                  </a:txBody>
                  <a:tcPr/>
                </a:tc>
                <a:tc>
                  <a:txBody>
                    <a:bodyPr/>
                    <a:lstStyle/>
                    <a:p>
                      <a:endParaRPr lang="fr-FR"/>
                    </a:p>
                  </a:txBody>
                  <a:tcPr/>
                </a:tc>
                <a:tc>
                  <a:txBody>
                    <a:bodyPr/>
                    <a:lstStyle/>
                    <a:p>
                      <a:r>
                        <a:rPr lang="fr-FR" dirty="0" smtClean="0"/>
                        <a:t>2</a:t>
                      </a:r>
                      <a:endParaRPr lang="fr-FR" dirty="0"/>
                    </a:p>
                  </a:txBody>
                  <a:tcPr/>
                </a:tc>
                <a:tc>
                  <a:txBody>
                    <a:bodyPr/>
                    <a:lstStyle/>
                    <a:p>
                      <a:r>
                        <a:rPr lang="fr-FR" dirty="0" smtClean="0"/>
                        <a:t>  0</a:t>
                      </a:r>
                      <a:endParaRPr lang="fr-FR" dirty="0"/>
                    </a:p>
                  </a:txBody>
                  <a:tcPr/>
                </a:tc>
              </a:tr>
              <a:tr h="370840">
                <a:tc>
                  <a:txBody>
                    <a:bodyPr/>
                    <a:lstStyle/>
                    <a:p>
                      <a:r>
                        <a:rPr lang="fr-FR" dirty="0" smtClean="0"/>
                        <a:t>C</a:t>
                      </a:r>
                      <a:endParaRPr lang="fr-FR" dirty="0"/>
                    </a:p>
                  </a:txBody>
                  <a:tcPr/>
                </a:tc>
                <a:tc>
                  <a:txBody>
                    <a:bodyPr/>
                    <a:lstStyle/>
                    <a:p>
                      <a:r>
                        <a:rPr lang="fr-FR" dirty="0" smtClean="0"/>
                        <a:t> 0</a:t>
                      </a:r>
                      <a:endParaRPr lang="fr-FR" dirty="0"/>
                    </a:p>
                  </a:txBody>
                  <a:tcPr/>
                </a:tc>
                <a:tc>
                  <a:txBody>
                    <a:bodyPr/>
                    <a:lstStyle/>
                    <a:p>
                      <a:r>
                        <a:rPr lang="fr-FR" dirty="0" smtClean="0"/>
                        <a:t>  3</a:t>
                      </a:r>
                      <a:endParaRPr lang="fr-FR" dirty="0"/>
                    </a:p>
                  </a:txBody>
                  <a:tcPr/>
                </a:tc>
                <a:tc>
                  <a:txBody>
                    <a:bodyPr/>
                    <a:lstStyle/>
                    <a:p>
                      <a:r>
                        <a:rPr lang="fr-FR" dirty="0" smtClean="0"/>
                        <a:t>  0</a:t>
                      </a:r>
                      <a:endParaRPr lang="fr-FR" dirty="0"/>
                    </a:p>
                  </a:txBody>
                  <a:tcPr/>
                </a:tc>
                <a:tc>
                  <a:txBody>
                    <a:bodyPr/>
                    <a:lstStyle/>
                    <a:p>
                      <a:r>
                        <a:rPr lang="fr-FR" dirty="0" smtClean="0"/>
                        <a:t> 5</a:t>
                      </a:r>
                      <a:endParaRPr lang="fr-FR" dirty="0"/>
                    </a:p>
                  </a:txBody>
                  <a:tcPr/>
                </a:tc>
                <a:tc>
                  <a:txBody>
                    <a:bodyPr/>
                    <a:lstStyle/>
                    <a:p>
                      <a:r>
                        <a:rPr lang="fr-FR" dirty="0" smtClean="0"/>
                        <a:t>  0</a:t>
                      </a:r>
                      <a:endParaRPr lang="fr-FR" dirty="0"/>
                    </a:p>
                  </a:txBody>
                  <a:tcPr/>
                </a:tc>
                <a:tc>
                  <a:txBody>
                    <a:bodyPr/>
                    <a:lstStyle/>
                    <a:p>
                      <a:r>
                        <a:rPr lang="fr-FR" dirty="0" smtClean="0"/>
                        <a:t>  0</a:t>
                      </a:r>
                      <a:endParaRPr lang="fr-FR" dirty="0"/>
                    </a:p>
                  </a:txBody>
                  <a:tcPr/>
                </a:tc>
              </a:tr>
              <a:tr h="370840">
                <a:tc>
                  <a:txBody>
                    <a:bodyPr/>
                    <a:lstStyle/>
                    <a:p>
                      <a:r>
                        <a:rPr lang="fr-FR" dirty="0" smtClean="0"/>
                        <a:t>D</a:t>
                      </a:r>
                      <a:endParaRPr lang="fr-FR" dirty="0"/>
                    </a:p>
                  </a:txBody>
                  <a:tcPr/>
                </a:tc>
                <a:tc>
                  <a:txBody>
                    <a:bodyPr/>
                    <a:lstStyle/>
                    <a:p>
                      <a:r>
                        <a:rPr lang="fr-FR" dirty="0" smtClean="0"/>
                        <a:t>  0</a:t>
                      </a:r>
                      <a:endParaRPr lang="fr-FR" dirty="0"/>
                    </a:p>
                  </a:txBody>
                  <a:tcPr/>
                </a:tc>
                <a:tc>
                  <a:txBody>
                    <a:bodyPr/>
                    <a:lstStyle/>
                    <a:p>
                      <a:r>
                        <a:rPr lang="fr-FR" dirty="0" smtClean="0"/>
                        <a:t>  0</a:t>
                      </a:r>
                      <a:endParaRPr lang="fr-FR" dirty="0"/>
                    </a:p>
                  </a:txBody>
                  <a:tcPr/>
                </a:tc>
                <a:tc>
                  <a:txBody>
                    <a:bodyPr/>
                    <a:lstStyle/>
                    <a:p>
                      <a:r>
                        <a:rPr lang="fr-FR" dirty="0" smtClean="0"/>
                        <a:t> 5</a:t>
                      </a:r>
                      <a:endParaRPr lang="fr-FR" dirty="0"/>
                    </a:p>
                  </a:txBody>
                  <a:tcPr/>
                </a:tc>
                <a:tc>
                  <a:txBody>
                    <a:bodyPr/>
                    <a:lstStyle/>
                    <a:p>
                      <a:r>
                        <a:rPr lang="fr-FR" dirty="0" smtClean="0"/>
                        <a:t>  0</a:t>
                      </a:r>
                      <a:endParaRPr lang="fr-FR" dirty="0"/>
                    </a:p>
                  </a:txBody>
                  <a:tcPr/>
                </a:tc>
                <a:tc>
                  <a:txBody>
                    <a:bodyPr/>
                    <a:lstStyle/>
                    <a:p>
                      <a:r>
                        <a:rPr lang="fr-FR" dirty="0" smtClean="0"/>
                        <a:t> 7</a:t>
                      </a:r>
                      <a:endParaRPr lang="fr-FR" dirty="0"/>
                    </a:p>
                  </a:txBody>
                  <a:tcPr/>
                </a:tc>
                <a:tc>
                  <a:txBody>
                    <a:bodyPr/>
                    <a:lstStyle/>
                    <a:p>
                      <a:r>
                        <a:rPr lang="fr-FR" dirty="0" smtClean="0"/>
                        <a:t> 3</a:t>
                      </a:r>
                      <a:endParaRPr lang="fr-FR" dirty="0"/>
                    </a:p>
                  </a:txBody>
                  <a:tcPr/>
                </a:tc>
              </a:tr>
              <a:tr h="370840">
                <a:tc>
                  <a:txBody>
                    <a:bodyPr/>
                    <a:lstStyle/>
                    <a:p>
                      <a:r>
                        <a:rPr lang="fr-FR" dirty="0" smtClean="0"/>
                        <a:t>E</a:t>
                      </a:r>
                      <a:endParaRPr lang="fr-FR" dirty="0"/>
                    </a:p>
                  </a:txBody>
                  <a:tcPr/>
                </a:tc>
                <a:tc>
                  <a:txBody>
                    <a:bodyPr/>
                    <a:lstStyle/>
                    <a:p>
                      <a:r>
                        <a:rPr lang="fr-FR" dirty="0" smtClean="0"/>
                        <a:t> 0</a:t>
                      </a:r>
                      <a:endParaRPr lang="fr-FR" dirty="0"/>
                    </a:p>
                  </a:txBody>
                  <a:tcPr/>
                </a:tc>
                <a:tc>
                  <a:txBody>
                    <a:bodyPr/>
                    <a:lstStyle/>
                    <a:p>
                      <a:r>
                        <a:rPr lang="fr-FR" dirty="0" smtClean="0"/>
                        <a:t> 2</a:t>
                      </a:r>
                      <a:endParaRPr lang="fr-FR" dirty="0"/>
                    </a:p>
                  </a:txBody>
                  <a:tcPr/>
                </a:tc>
                <a:tc>
                  <a:txBody>
                    <a:bodyPr/>
                    <a:lstStyle/>
                    <a:p>
                      <a:r>
                        <a:rPr lang="fr-FR" dirty="0" smtClean="0"/>
                        <a:t>  0</a:t>
                      </a:r>
                      <a:endParaRPr lang="fr-FR" dirty="0"/>
                    </a:p>
                  </a:txBody>
                  <a:tcPr/>
                </a:tc>
                <a:tc>
                  <a:txBody>
                    <a:bodyPr/>
                    <a:lstStyle/>
                    <a:p>
                      <a:r>
                        <a:rPr lang="fr-FR" dirty="0" smtClean="0"/>
                        <a:t>   7</a:t>
                      </a:r>
                      <a:endParaRPr lang="fr-FR" dirty="0"/>
                    </a:p>
                  </a:txBody>
                  <a:tcPr/>
                </a:tc>
                <a:tc>
                  <a:txBody>
                    <a:bodyPr/>
                    <a:lstStyle/>
                    <a:p>
                      <a:r>
                        <a:rPr lang="fr-FR" dirty="0" smtClean="0"/>
                        <a:t>  0</a:t>
                      </a:r>
                      <a:endParaRPr lang="fr-FR" dirty="0"/>
                    </a:p>
                  </a:txBody>
                  <a:tcPr/>
                </a:tc>
                <a:tc>
                  <a:txBody>
                    <a:bodyPr/>
                    <a:lstStyle/>
                    <a:p>
                      <a:r>
                        <a:rPr lang="fr-FR" dirty="0" smtClean="0"/>
                        <a:t>  3</a:t>
                      </a:r>
                      <a:endParaRPr lang="fr-FR" dirty="0"/>
                    </a:p>
                  </a:txBody>
                  <a:tcPr/>
                </a:tc>
              </a:tr>
              <a:tr h="370840">
                <a:tc>
                  <a:txBody>
                    <a:bodyPr/>
                    <a:lstStyle/>
                    <a:p>
                      <a:r>
                        <a:rPr lang="fr-FR" dirty="0" smtClean="0"/>
                        <a:t>F</a:t>
                      </a:r>
                      <a:endParaRPr lang="fr-FR" dirty="0"/>
                    </a:p>
                  </a:txBody>
                  <a:tcPr/>
                </a:tc>
                <a:tc>
                  <a:txBody>
                    <a:bodyPr/>
                    <a:lstStyle/>
                    <a:p>
                      <a:r>
                        <a:rPr lang="fr-FR" dirty="0" smtClean="0"/>
                        <a:t> 4</a:t>
                      </a:r>
                      <a:endParaRPr lang="fr-FR" dirty="0"/>
                    </a:p>
                  </a:txBody>
                  <a:tcPr/>
                </a:tc>
                <a:tc>
                  <a:txBody>
                    <a:bodyPr/>
                    <a:lstStyle/>
                    <a:p>
                      <a:r>
                        <a:rPr lang="fr-FR" dirty="0" smtClean="0"/>
                        <a:t>  0</a:t>
                      </a:r>
                      <a:endParaRPr lang="fr-FR" dirty="0"/>
                    </a:p>
                  </a:txBody>
                  <a:tcPr/>
                </a:tc>
                <a:tc>
                  <a:txBody>
                    <a:bodyPr/>
                    <a:lstStyle/>
                    <a:p>
                      <a:r>
                        <a:rPr lang="fr-FR" dirty="0" smtClean="0"/>
                        <a:t>  0</a:t>
                      </a:r>
                      <a:endParaRPr lang="fr-FR" dirty="0"/>
                    </a:p>
                  </a:txBody>
                  <a:tcPr/>
                </a:tc>
                <a:tc>
                  <a:txBody>
                    <a:bodyPr/>
                    <a:lstStyle/>
                    <a:p>
                      <a:r>
                        <a:rPr lang="fr-FR" dirty="0" smtClean="0"/>
                        <a:t> 3</a:t>
                      </a:r>
                      <a:endParaRPr lang="fr-FR" dirty="0"/>
                    </a:p>
                  </a:txBody>
                  <a:tcPr/>
                </a:tc>
                <a:tc>
                  <a:txBody>
                    <a:bodyPr/>
                    <a:lstStyle/>
                    <a:p>
                      <a:r>
                        <a:rPr lang="fr-FR" dirty="0" smtClean="0"/>
                        <a:t>  3</a:t>
                      </a:r>
                      <a:endParaRPr lang="fr-FR" dirty="0"/>
                    </a:p>
                  </a:txBody>
                  <a:tcPr/>
                </a:tc>
                <a:tc>
                  <a:txBody>
                    <a:bodyPr/>
                    <a:lstStyle/>
                    <a:p>
                      <a:r>
                        <a:rPr lang="fr-FR" dirty="0" smtClean="0"/>
                        <a:t>  0</a:t>
                      </a:r>
                      <a:endParaRPr lang="fr-FR" dirty="0"/>
                    </a:p>
                  </a:txBody>
                  <a:tcPr/>
                </a:tc>
              </a:tr>
            </a:tbl>
          </a:graphicData>
        </a:graphic>
      </p:graphicFrame>
      <p:sp>
        <p:nvSpPr>
          <p:cNvPr id="6" name="Espace réservé du pied de page 5"/>
          <p:cNvSpPr>
            <a:spLocks noGrp="1"/>
          </p:cNvSpPr>
          <p:nvPr>
            <p:ph type="ftr" sz="quarter" idx="11"/>
          </p:nvPr>
        </p:nvSpPr>
        <p:spPr/>
        <p:txBody>
          <a:bodyPr/>
          <a:lstStyle/>
          <a:p>
            <a:r>
              <a:rPr lang="fr-FR" smtClean="0"/>
              <a:t>Technologie IP Master1 Pro                           Pr A.Boukerram</a:t>
            </a:r>
            <a:endParaRPr lang="fr-F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Applications</a:t>
            </a:r>
            <a:endParaRPr lang="fr-FR" dirty="0"/>
          </a:p>
        </p:txBody>
      </p:sp>
      <p:sp>
        <p:nvSpPr>
          <p:cNvPr id="3" name="Espace réservé du contenu 2"/>
          <p:cNvSpPr>
            <a:spLocks noGrp="1"/>
          </p:cNvSpPr>
          <p:nvPr>
            <p:ph idx="1"/>
          </p:nvPr>
        </p:nvSpPr>
        <p:spPr/>
        <p:txBody>
          <a:bodyPr>
            <a:normAutofit fontScale="92500" lnSpcReduction="10000"/>
          </a:bodyPr>
          <a:lstStyle/>
          <a:p>
            <a:pPr algn="just">
              <a:buNone/>
            </a:pPr>
            <a:r>
              <a:rPr lang="fr-FR" dirty="0" smtClean="0"/>
              <a:t>A partir de là on utilise tous les outils   math </a:t>
            </a:r>
            <a:r>
              <a:rPr lang="fr-FR" dirty="0" err="1" smtClean="0"/>
              <a:t>ématiques</a:t>
            </a:r>
            <a:r>
              <a:rPr lang="fr-FR" dirty="0" smtClean="0"/>
              <a:t>  qu’offre la théorie des graphes pour la gestion efficaces des topologies réseaux:</a:t>
            </a:r>
          </a:p>
          <a:p>
            <a:pPr algn="just">
              <a:buNone/>
            </a:pPr>
            <a:endParaRPr lang="fr-FR" dirty="0" smtClean="0"/>
          </a:p>
          <a:p>
            <a:pPr algn="just">
              <a:buNone/>
            </a:pPr>
            <a:r>
              <a:rPr lang="fr-FR" dirty="0" smtClean="0"/>
              <a:t> - Algorithmes de </a:t>
            </a:r>
            <a:r>
              <a:rPr lang="fr-FR" dirty="0" err="1" smtClean="0"/>
              <a:t>djikstra</a:t>
            </a:r>
            <a:r>
              <a:rPr lang="fr-FR" dirty="0" smtClean="0"/>
              <a:t>, Ford </a:t>
            </a:r>
            <a:r>
              <a:rPr lang="fr-FR" dirty="0" err="1" smtClean="0"/>
              <a:t>Fulkerson</a:t>
            </a:r>
            <a:r>
              <a:rPr lang="fr-FR" dirty="0" smtClean="0"/>
              <a:t>, Bellman</a:t>
            </a:r>
          </a:p>
          <a:p>
            <a:pPr algn="just">
              <a:buNone/>
            </a:pPr>
            <a:r>
              <a:rPr lang="fr-FR" dirty="0" smtClean="0"/>
              <a:t> - Algorithme de recouvrement, couverture minimale</a:t>
            </a:r>
          </a:p>
          <a:p>
            <a:pPr algn="just">
              <a:buNone/>
            </a:pPr>
            <a:r>
              <a:rPr lang="fr-FR" dirty="0" smtClean="0"/>
              <a:t> -  Diagrammes de </a:t>
            </a:r>
            <a:r>
              <a:rPr lang="fr-FR" dirty="0" err="1" smtClean="0"/>
              <a:t>Voronoï</a:t>
            </a:r>
            <a:endParaRPr lang="fr-FR" dirty="0" smtClean="0"/>
          </a:p>
          <a:p>
            <a:pPr algn="just">
              <a:buNone/>
            </a:pPr>
            <a:r>
              <a:rPr lang="fr-FR" dirty="0" smtClean="0"/>
              <a:t>- ….</a:t>
            </a:r>
            <a:r>
              <a:rPr lang="fr-FR" dirty="0" err="1" smtClean="0"/>
              <a:t>etc</a:t>
            </a: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F9512280-DF49-4180-A844-08A6BA4C5365}" type="slidenum">
              <a:rPr lang="fr-FR" smtClean="0"/>
              <a:pPr/>
              <a:t>21</a:t>
            </a:fld>
            <a:endParaRPr lang="fr-FR"/>
          </a:p>
        </p:txBody>
      </p:sp>
      <p:sp>
        <p:nvSpPr>
          <p:cNvPr id="5" name="Espace réservé du pied de page 4"/>
          <p:cNvSpPr>
            <a:spLocks noGrp="1"/>
          </p:cNvSpPr>
          <p:nvPr>
            <p:ph type="ftr" sz="quarter" idx="11"/>
          </p:nvPr>
        </p:nvSpPr>
        <p:spPr/>
        <p:txBody>
          <a:bodyPr/>
          <a:lstStyle/>
          <a:p>
            <a:r>
              <a:rPr lang="fr-FR" smtClean="0"/>
              <a:t>Technologie IP Master1 Pro                           Pr A.Boukerram</a:t>
            </a:r>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Notion de congestion</a:t>
            </a:r>
            <a:endParaRPr lang="fr-FR" dirty="0"/>
          </a:p>
        </p:txBody>
      </p:sp>
      <p:sp>
        <p:nvSpPr>
          <p:cNvPr id="3" name="Espace réservé du contenu 2"/>
          <p:cNvSpPr>
            <a:spLocks noGrp="1"/>
          </p:cNvSpPr>
          <p:nvPr>
            <p:ph idx="1"/>
          </p:nvPr>
        </p:nvSpPr>
        <p:spPr/>
        <p:txBody>
          <a:bodyPr/>
          <a:lstStyle/>
          <a:p>
            <a:r>
              <a:rPr lang="fr-FR" dirty="0" smtClean="0"/>
              <a:t>Lorsque il y a trop de paquets présents dans un sous-réseau, les performances de celui ci se dégradent : il se produit une congestion.</a:t>
            </a:r>
          </a:p>
          <a:p>
            <a:endParaRPr lang="fr-FR" dirty="0"/>
          </a:p>
          <a:p>
            <a:pPr algn="just"/>
            <a:r>
              <a:rPr lang="fr-FR" dirty="0" smtClean="0"/>
              <a:t>Lorsque le trafic est trop dense, un phénomène de congestion apparait et les performances du réseau chutent ( voir schéma de la figure ci-dessous)</a:t>
            </a:r>
            <a:endParaRPr lang="fr-FR" dirty="0"/>
          </a:p>
        </p:txBody>
      </p:sp>
      <p:sp>
        <p:nvSpPr>
          <p:cNvPr id="4" name="Espace réservé du numéro de diapositive 3"/>
          <p:cNvSpPr>
            <a:spLocks noGrp="1"/>
          </p:cNvSpPr>
          <p:nvPr>
            <p:ph type="sldNum" sz="quarter" idx="12"/>
          </p:nvPr>
        </p:nvSpPr>
        <p:spPr/>
        <p:txBody>
          <a:bodyPr/>
          <a:lstStyle/>
          <a:p>
            <a:fld id="{F9512280-DF49-4180-A844-08A6BA4C5365}" type="slidenum">
              <a:rPr lang="fr-FR" smtClean="0"/>
              <a:pPr/>
              <a:t>3</a:t>
            </a:fld>
            <a:endParaRPr lang="fr-FR"/>
          </a:p>
        </p:txBody>
      </p:sp>
      <p:sp>
        <p:nvSpPr>
          <p:cNvPr id="5" name="Espace réservé du pied de page 4"/>
          <p:cNvSpPr>
            <a:spLocks noGrp="1"/>
          </p:cNvSpPr>
          <p:nvPr>
            <p:ph type="ftr" sz="quarter" idx="11"/>
          </p:nvPr>
        </p:nvSpPr>
        <p:spPr/>
        <p:txBody>
          <a:bodyPr/>
          <a:lstStyle/>
          <a:p>
            <a:r>
              <a:rPr lang="fr-FR" smtClean="0"/>
              <a:t>Technologie IP Master1 Pro                           Pr A.Boukerram</a:t>
            </a:r>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Effets de Congestion </a:t>
            </a:r>
            <a:endParaRPr lang="fr-FR" sz="3200" dirty="0"/>
          </a:p>
        </p:txBody>
      </p:sp>
      <p:sp>
        <p:nvSpPr>
          <p:cNvPr id="3" name="Espace réservé du contenu 2"/>
          <p:cNvSpPr>
            <a:spLocks noGrp="1"/>
          </p:cNvSpPr>
          <p:nvPr>
            <p:ph idx="1"/>
          </p:nvPr>
        </p:nvSpPr>
        <p:spPr/>
        <p:txBody>
          <a:bodyPr/>
          <a:lstStyle/>
          <a:p>
            <a:endParaRPr lang="fr-FR" dirty="0" smtClean="0"/>
          </a:p>
          <a:p>
            <a:endParaRPr lang="fr-FR" dirty="0"/>
          </a:p>
        </p:txBody>
      </p:sp>
      <p:sp>
        <p:nvSpPr>
          <p:cNvPr id="5" name="Espace réservé du numéro de diapositive 4"/>
          <p:cNvSpPr>
            <a:spLocks noGrp="1"/>
          </p:cNvSpPr>
          <p:nvPr>
            <p:ph type="sldNum" sz="quarter" idx="12"/>
          </p:nvPr>
        </p:nvSpPr>
        <p:spPr/>
        <p:txBody>
          <a:bodyPr/>
          <a:lstStyle/>
          <a:p>
            <a:fld id="{F9512280-DF49-4180-A844-08A6BA4C5365}" type="slidenum">
              <a:rPr lang="fr-FR" smtClean="0"/>
              <a:pPr/>
              <a:t>4</a:t>
            </a:fld>
            <a:endParaRPr lang="fr-FR"/>
          </a:p>
        </p:txBody>
      </p:sp>
      <p:pic>
        <p:nvPicPr>
          <p:cNvPr id="3074" name="Picture 2" descr="C:\Users\boukerram\Pictures\mutation209.jpg"/>
          <p:cNvPicPr>
            <a:picLocks noChangeAspect="1" noChangeArrowheads="1"/>
          </p:cNvPicPr>
          <p:nvPr/>
        </p:nvPicPr>
        <p:blipFill>
          <a:blip r:embed="rId3" cstate="print"/>
          <a:srcRect/>
          <a:stretch>
            <a:fillRect/>
          </a:stretch>
        </p:blipFill>
        <p:spPr bwMode="auto">
          <a:xfrm>
            <a:off x="955011" y="1916832"/>
            <a:ext cx="6971205" cy="3747186"/>
          </a:xfrm>
          <a:prstGeom prst="rect">
            <a:avLst/>
          </a:prstGeom>
          <a:noFill/>
        </p:spPr>
      </p:pic>
      <p:sp>
        <p:nvSpPr>
          <p:cNvPr id="6" name="Espace réservé du pied de page 5"/>
          <p:cNvSpPr>
            <a:spLocks noGrp="1"/>
          </p:cNvSpPr>
          <p:nvPr>
            <p:ph type="ftr" sz="quarter" idx="11"/>
          </p:nvPr>
        </p:nvSpPr>
        <p:spPr/>
        <p:txBody>
          <a:bodyPr/>
          <a:lstStyle/>
          <a:p>
            <a:r>
              <a:rPr lang="fr-FR" smtClean="0"/>
              <a:t>Technologie IP Master1 Pro                           Pr A.Boukerram</a:t>
            </a:r>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dirty="0" smtClean="0"/>
              <a:t>Principes généraux de contrôle de congestion</a:t>
            </a:r>
            <a:endParaRPr lang="fr-FR" sz="2800" dirty="0"/>
          </a:p>
        </p:txBody>
      </p:sp>
      <p:sp>
        <p:nvSpPr>
          <p:cNvPr id="3" name="Espace réservé du contenu 2"/>
          <p:cNvSpPr>
            <a:spLocks noGrp="1"/>
          </p:cNvSpPr>
          <p:nvPr>
            <p:ph idx="1"/>
          </p:nvPr>
        </p:nvSpPr>
        <p:spPr/>
        <p:txBody>
          <a:bodyPr>
            <a:normAutofit fontScale="77500" lnSpcReduction="20000"/>
          </a:bodyPr>
          <a:lstStyle/>
          <a:p>
            <a:pPr>
              <a:buNone/>
            </a:pPr>
            <a:r>
              <a:rPr lang="fr-FR" dirty="0" smtClean="0"/>
              <a:t>Des solutions existent :</a:t>
            </a:r>
          </a:p>
          <a:p>
            <a:pPr algn="just">
              <a:buNone/>
            </a:pPr>
            <a:r>
              <a:rPr lang="fr-FR" dirty="0" smtClean="0"/>
              <a:t> En boucle fermée:</a:t>
            </a:r>
          </a:p>
          <a:p>
            <a:pPr marL="514350" indent="-514350" algn="just">
              <a:buAutoNum type="arabicPeriod"/>
            </a:pPr>
            <a:r>
              <a:rPr lang="fr-FR" dirty="0" smtClean="0"/>
              <a:t>Surveiller le système pour détecter quand et où la congestion se produit</a:t>
            </a:r>
          </a:p>
          <a:p>
            <a:pPr marL="514350" indent="-514350" algn="just">
              <a:buAutoNum type="arabicPeriod"/>
            </a:pPr>
            <a:r>
              <a:rPr lang="fr-FR" dirty="0" smtClean="0"/>
              <a:t>Transmettre l’information aux endroits où une action peut être engagée</a:t>
            </a:r>
          </a:p>
          <a:p>
            <a:pPr marL="514350" indent="-514350" algn="just">
              <a:buAutoNum type="arabicPeriod"/>
            </a:pPr>
            <a:r>
              <a:rPr lang="fr-FR" dirty="0" smtClean="0"/>
              <a:t>Ajuster le fonctionnement du système pour corriger le problème</a:t>
            </a:r>
          </a:p>
          <a:p>
            <a:pPr marL="514350" indent="-514350" algn="just">
              <a:buNone/>
            </a:pPr>
            <a:endParaRPr lang="fr-FR" dirty="0" smtClean="0"/>
          </a:p>
          <a:p>
            <a:pPr marL="514350" indent="-514350" algn="just">
              <a:buNone/>
            </a:pPr>
            <a:r>
              <a:rPr lang="fr-FR" dirty="0" smtClean="0"/>
              <a:t>Les solution en boucle ouverte tentent de résoudre le problème  par une bonne conception du réseau pour éviter que des congestions arrivent. ( Equilibrage de flux sur l’ensemble du sous-réseau)</a:t>
            </a:r>
            <a:endParaRPr lang="fr-FR" dirty="0"/>
          </a:p>
        </p:txBody>
      </p:sp>
      <p:sp>
        <p:nvSpPr>
          <p:cNvPr id="5" name="Espace réservé du numéro de diapositive 4"/>
          <p:cNvSpPr>
            <a:spLocks noGrp="1"/>
          </p:cNvSpPr>
          <p:nvPr>
            <p:ph type="sldNum" sz="quarter" idx="12"/>
          </p:nvPr>
        </p:nvSpPr>
        <p:spPr/>
        <p:txBody>
          <a:bodyPr/>
          <a:lstStyle/>
          <a:p>
            <a:fld id="{F9512280-DF49-4180-A844-08A6BA4C5365}" type="slidenum">
              <a:rPr lang="fr-FR" smtClean="0"/>
              <a:pPr/>
              <a:t>5</a:t>
            </a:fld>
            <a:endParaRPr lang="fr-FR"/>
          </a:p>
        </p:txBody>
      </p:sp>
      <p:sp>
        <p:nvSpPr>
          <p:cNvPr id="6" name="Espace réservé du pied de page 5"/>
          <p:cNvSpPr>
            <a:spLocks noGrp="1"/>
          </p:cNvSpPr>
          <p:nvPr>
            <p:ph type="ftr" sz="quarter" idx="11"/>
          </p:nvPr>
        </p:nvSpPr>
        <p:spPr/>
        <p:txBody>
          <a:bodyPr/>
          <a:lstStyle/>
          <a:p>
            <a:r>
              <a:rPr lang="fr-FR" smtClean="0"/>
              <a:t>Technologie IP Master1 Pro                           Pr A.Boukerram</a:t>
            </a:r>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Méthodes</a:t>
            </a:r>
            <a:endParaRPr lang="fr-FR" dirty="0"/>
          </a:p>
        </p:txBody>
      </p:sp>
      <p:graphicFrame>
        <p:nvGraphicFramePr>
          <p:cNvPr id="6" name="Espace réservé du contenu 5"/>
          <p:cNvGraphicFramePr>
            <a:graphicFrameLocks noGrp="1"/>
          </p:cNvGraphicFramePr>
          <p:nvPr>
            <p:ph idx="1"/>
          </p:nvPr>
        </p:nvGraphicFramePr>
        <p:xfrm>
          <a:off x="457200" y="1729968"/>
          <a:ext cx="8229600" cy="357124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fr-FR" dirty="0" smtClean="0"/>
                        <a:t>Couches</a:t>
                      </a:r>
                      <a:endParaRPr lang="fr-FR" dirty="0"/>
                    </a:p>
                  </a:txBody>
                  <a:tcPr/>
                </a:tc>
                <a:tc>
                  <a:txBody>
                    <a:bodyPr/>
                    <a:lstStyle/>
                    <a:p>
                      <a:r>
                        <a:rPr lang="fr-FR" dirty="0" smtClean="0"/>
                        <a:t>Stratégies</a:t>
                      </a:r>
                      <a:endParaRPr lang="fr-FR" dirty="0"/>
                    </a:p>
                  </a:txBody>
                  <a:tcPr/>
                </a:tc>
              </a:tr>
              <a:tr h="370840">
                <a:tc>
                  <a:txBody>
                    <a:bodyPr/>
                    <a:lstStyle/>
                    <a:p>
                      <a:endParaRPr lang="fr-FR" dirty="0" smtClean="0"/>
                    </a:p>
                    <a:p>
                      <a:endParaRPr lang="fr-FR" dirty="0" smtClean="0"/>
                    </a:p>
                    <a:p>
                      <a:r>
                        <a:rPr lang="fr-FR" dirty="0" smtClean="0"/>
                        <a:t>Transport</a:t>
                      </a:r>
                      <a:endParaRPr lang="fr-FR" dirty="0"/>
                    </a:p>
                  </a:txBody>
                  <a:tcPr/>
                </a:tc>
                <a:tc>
                  <a:txBody>
                    <a:bodyPr/>
                    <a:lstStyle/>
                    <a:p>
                      <a:r>
                        <a:rPr lang="fr-FR" dirty="0" smtClean="0"/>
                        <a:t>Stratégie de retransmission </a:t>
                      </a:r>
                    </a:p>
                    <a:p>
                      <a:r>
                        <a:rPr lang="fr-FR" dirty="0" smtClean="0"/>
                        <a:t>Mise en cache de paquets déclassés</a:t>
                      </a:r>
                    </a:p>
                    <a:p>
                      <a:r>
                        <a:rPr lang="fr-FR" dirty="0" smtClean="0"/>
                        <a:t>Stratégie d’ Acquittement</a:t>
                      </a:r>
                    </a:p>
                    <a:p>
                      <a:r>
                        <a:rPr lang="fr-FR" dirty="0" smtClean="0"/>
                        <a:t>Stratégie de Contrôle de flux</a:t>
                      </a:r>
                    </a:p>
                    <a:p>
                      <a:r>
                        <a:rPr lang="fr-FR" dirty="0" smtClean="0"/>
                        <a:t>Stratégie de délai d’expiration</a:t>
                      </a:r>
                      <a:endParaRPr lang="fr-FR" dirty="0"/>
                    </a:p>
                  </a:txBody>
                  <a:tcPr/>
                </a:tc>
              </a:tr>
              <a:tr h="370840">
                <a:tc>
                  <a:txBody>
                    <a:bodyPr/>
                    <a:lstStyle/>
                    <a:p>
                      <a:endParaRPr lang="fr-FR" dirty="0" smtClean="0"/>
                    </a:p>
                    <a:p>
                      <a:endParaRPr lang="fr-FR" dirty="0" smtClean="0"/>
                    </a:p>
                    <a:p>
                      <a:r>
                        <a:rPr lang="fr-FR" dirty="0" smtClean="0"/>
                        <a:t>Réseau</a:t>
                      </a:r>
                      <a:endParaRPr lang="fr-FR" dirty="0"/>
                    </a:p>
                  </a:txBody>
                  <a:tcPr/>
                </a:tc>
                <a:tc>
                  <a:txBody>
                    <a:bodyPr/>
                    <a:lstStyle/>
                    <a:p>
                      <a:r>
                        <a:rPr lang="fr-FR" dirty="0" smtClean="0"/>
                        <a:t>Circuits virtuels Vs datagrammes dans le sous-réseau</a:t>
                      </a:r>
                    </a:p>
                    <a:p>
                      <a:r>
                        <a:rPr lang="fr-FR" dirty="0" smtClean="0"/>
                        <a:t>Stratégie</a:t>
                      </a:r>
                      <a:r>
                        <a:rPr lang="fr-FR" baseline="0" dirty="0" smtClean="0"/>
                        <a:t> de file d’attente </a:t>
                      </a:r>
                    </a:p>
                    <a:p>
                      <a:r>
                        <a:rPr lang="fr-FR" baseline="0" dirty="0" smtClean="0"/>
                        <a:t>Stratégie de délestage</a:t>
                      </a:r>
                    </a:p>
                    <a:p>
                      <a:r>
                        <a:rPr lang="fr-FR" baseline="0" dirty="0" smtClean="0"/>
                        <a:t>Algorithme de routage</a:t>
                      </a:r>
                    </a:p>
                    <a:p>
                      <a:r>
                        <a:rPr lang="fr-FR" baseline="0" dirty="0" smtClean="0"/>
                        <a:t>Gestion de la durée de vie des paquets</a:t>
                      </a:r>
                      <a:endParaRPr lang="fr-FR" dirty="0"/>
                    </a:p>
                  </a:txBody>
                  <a:tcPr/>
                </a:tc>
              </a:tr>
            </a:tbl>
          </a:graphicData>
        </a:graphic>
      </p:graphicFrame>
      <p:sp>
        <p:nvSpPr>
          <p:cNvPr id="5" name="Espace réservé du numéro de diapositive 4"/>
          <p:cNvSpPr>
            <a:spLocks noGrp="1"/>
          </p:cNvSpPr>
          <p:nvPr>
            <p:ph type="sldNum" sz="quarter" idx="12"/>
          </p:nvPr>
        </p:nvSpPr>
        <p:spPr/>
        <p:txBody>
          <a:bodyPr/>
          <a:lstStyle/>
          <a:p>
            <a:fld id="{F9512280-DF49-4180-A844-08A6BA4C5365}" type="slidenum">
              <a:rPr lang="fr-FR" smtClean="0"/>
              <a:pPr/>
              <a:t>6</a:t>
            </a:fld>
            <a:endParaRPr lang="fr-FR"/>
          </a:p>
        </p:txBody>
      </p:sp>
      <p:sp>
        <p:nvSpPr>
          <p:cNvPr id="7" name="Espace réservé du pied de page 6"/>
          <p:cNvSpPr>
            <a:spLocks noGrp="1"/>
          </p:cNvSpPr>
          <p:nvPr>
            <p:ph type="ftr" sz="quarter" idx="11"/>
          </p:nvPr>
        </p:nvSpPr>
        <p:spPr/>
        <p:txBody>
          <a:bodyPr/>
          <a:lstStyle/>
          <a:p>
            <a:r>
              <a:rPr lang="fr-FR" smtClean="0"/>
              <a:t>Technologie IP Master1 Pro                           Pr A.Boukerram</a:t>
            </a:r>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graphicFrame>
        <p:nvGraphicFramePr>
          <p:cNvPr id="5" name="Espace réservé du contenu 4"/>
          <p:cNvGraphicFramePr>
            <a:graphicFrameLocks noGrp="1"/>
          </p:cNvGraphicFramePr>
          <p:nvPr>
            <p:ph idx="1"/>
          </p:nvPr>
        </p:nvGraphicFramePr>
        <p:xfrm>
          <a:off x="683568" y="1916832"/>
          <a:ext cx="8229600" cy="566928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fr-FR" dirty="0" smtClean="0"/>
                        <a:t>Couche </a:t>
                      </a:r>
                      <a:endParaRPr lang="fr-FR" dirty="0"/>
                    </a:p>
                  </a:txBody>
                  <a:tcPr/>
                </a:tc>
                <a:tc>
                  <a:txBody>
                    <a:bodyPr/>
                    <a:lstStyle/>
                    <a:p>
                      <a:r>
                        <a:rPr lang="fr-FR" dirty="0" smtClean="0"/>
                        <a:t>Stratégie</a:t>
                      </a:r>
                    </a:p>
                    <a:p>
                      <a:endParaRPr lang="fr-FR" dirty="0"/>
                    </a:p>
                  </a:txBody>
                  <a:tcPr/>
                </a:tc>
              </a:tr>
              <a:tr h="370840">
                <a:tc>
                  <a:txBody>
                    <a:bodyPr/>
                    <a:lstStyle/>
                    <a:p>
                      <a:endParaRPr lang="fr-FR" dirty="0" smtClean="0"/>
                    </a:p>
                    <a:p>
                      <a:endParaRPr lang="fr-FR" dirty="0" smtClean="0"/>
                    </a:p>
                    <a:p>
                      <a:r>
                        <a:rPr lang="fr-FR" dirty="0" smtClean="0"/>
                        <a:t>Liaison de données</a:t>
                      </a:r>
                    </a:p>
                    <a:p>
                      <a:endParaRPr lang="fr-FR" dirty="0" smtClean="0"/>
                    </a:p>
                    <a:p>
                      <a:endParaRPr lang="fr-FR" dirty="0" smtClean="0"/>
                    </a:p>
                    <a:p>
                      <a:r>
                        <a:rPr lang="fr-FR" dirty="0" smtClean="0"/>
                        <a:t>--------------------------------------------------------</a:t>
                      </a:r>
                    </a:p>
                    <a:p>
                      <a:endParaRPr lang="fr-FR" dirty="0" smtClean="0"/>
                    </a:p>
                    <a:p>
                      <a:pPr>
                        <a:buFont typeface="Wingdings" pitchFamily="2" charset="2"/>
                        <a:buChar char="Ø"/>
                      </a:pPr>
                      <a:r>
                        <a:rPr lang="fr-FR" dirty="0" smtClean="0"/>
                        <a:t>Un bon algorithme</a:t>
                      </a:r>
                      <a:r>
                        <a:rPr lang="fr-FR" baseline="0" dirty="0" smtClean="0"/>
                        <a:t> de routage  peut influer positivement contre les risques de congestion en répartissant le trafic sur toutes les voies possibles, alors que dans le cas contraire il pourra envoyer  trop de trafic sur des lignes déjà encombrées.</a:t>
                      </a:r>
                      <a:endParaRPr lang="fr-FR" dirty="0" smtClean="0"/>
                    </a:p>
                    <a:p>
                      <a:endParaRPr lang="fr-FR" dirty="0" smtClean="0"/>
                    </a:p>
                    <a:p>
                      <a:endParaRPr lang="fr-FR" dirty="0" smtClean="0"/>
                    </a:p>
                    <a:p>
                      <a:endParaRPr lang="fr-FR" dirty="0" smtClean="0"/>
                    </a:p>
                    <a:p>
                      <a:endParaRPr lang="fr-FR" dirty="0" smtClean="0"/>
                    </a:p>
                    <a:p>
                      <a:endParaRPr lang="fr-FR" dirty="0"/>
                    </a:p>
                  </a:txBody>
                  <a:tcPr/>
                </a:tc>
                <a:tc>
                  <a:txBody>
                    <a:bodyPr/>
                    <a:lstStyle/>
                    <a:p>
                      <a:endParaRPr lang="fr-FR" dirty="0" smtClean="0"/>
                    </a:p>
                    <a:p>
                      <a:pPr>
                        <a:buFontTx/>
                        <a:buChar char="-"/>
                      </a:pPr>
                      <a:r>
                        <a:rPr lang="fr-FR" dirty="0" smtClean="0"/>
                        <a:t> Stratégie de retransmission</a:t>
                      </a:r>
                    </a:p>
                    <a:p>
                      <a:pPr>
                        <a:buFontTx/>
                        <a:buChar char="-"/>
                      </a:pPr>
                      <a:r>
                        <a:rPr lang="fr-FR" dirty="0" smtClean="0"/>
                        <a:t>  Stratégie de mise en cache des paquets non ordonnés</a:t>
                      </a:r>
                    </a:p>
                    <a:p>
                      <a:pPr>
                        <a:buFontTx/>
                        <a:buChar char="-"/>
                      </a:pPr>
                      <a:r>
                        <a:rPr lang="fr-FR" dirty="0" smtClean="0"/>
                        <a:t> Stratégie d’acquittement</a:t>
                      </a:r>
                    </a:p>
                    <a:p>
                      <a:pPr>
                        <a:buFontTx/>
                        <a:buChar char="-"/>
                      </a:pPr>
                      <a:r>
                        <a:rPr lang="fr-FR" dirty="0" smtClean="0"/>
                        <a:t>--------------------------------------------------- </a:t>
                      </a:r>
                    </a:p>
                    <a:p>
                      <a:pPr>
                        <a:buFontTx/>
                        <a:buNone/>
                      </a:pPr>
                      <a:endParaRPr lang="fr-FR" dirty="0" smtClean="0"/>
                    </a:p>
                    <a:p>
                      <a:pPr>
                        <a:buFont typeface="Wingdings" pitchFamily="2" charset="2"/>
                        <a:buChar char="Ø"/>
                      </a:pPr>
                      <a:r>
                        <a:rPr lang="fr-FR" dirty="0" smtClean="0"/>
                        <a:t> La gestion de la durée</a:t>
                      </a:r>
                      <a:r>
                        <a:rPr lang="fr-FR" baseline="0" dirty="0" smtClean="0"/>
                        <a:t> de vie des paquets permet de contrôler quand est-ce qu’un paquet peut être supprimé.</a:t>
                      </a:r>
                    </a:p>
                    <a:p>
                      <a:pPr>
                        <a:buFontTx/>
                        <a:buNone/>
                      </a:pPr>
                      <a:endParaRPr lang="fr-FR" baseline="0" dirty="0" smtClean="0"/>
                    </a:p>
                    <a:p>
                      <a:pPr>
                        <a:buFontTx/>
                        <a:buNone/>
                      </a:pPr>
                      <a:r>
                        <a:rPr lang="fr-FR" baseline="0" dirty="0" smtClean="0"/>
                        <a:t>Temps trop long : encombrement</a:t>
                      </a:r>
                    </a:p>
                    <a:p>
                      <a:pPr>
                        <a:buFontTx/>
                        <a:buNone/>
                      </a:pPr>
                      <a:r>
                        <a:rPr lang="fr-FR" baseline="0" dirty="0" smtClean="0"/>
                        <a:t>Temps trop court: risque de perte de paquet</a:t>
                      </a:r>
                      <a:endParaRPr lang="fr-FR" dirty="0"/>
                    </a:p>
                  </a:txBody>
                  <a:tcPr/>
                </a:tc>
              </a:tr>
            </a:tbl>
          </a:graphicData>
        </a:graphic>
      </p:graphicFrame>
      <p:sp>
        <p:nvSpPr>
          <p:cNvPr id="4" name="Espace réservé du numéro de diapositive 3"/>
          <p:cNvSpPr>
            <a:spLocks noGrp="1"/>
          </p:cNvSpPr>
          <p:nvPr>
            <p:ph type="sldNum" sz="quarter" idx="12"/>
          </p:nvPr>
        </p:nvSpPr>
        <p:spPr/>
        <p:txBody>
          <a:bodyPr/>
          <a:lstStyle/>
          <a:p>
            <a:fld id="{F9512280-DF49-4180-A844-08A6BA4C5365}" type="slidenum">
              <a:rPr lang="fr-FR" smtClean="0"/>
              <a:pPr/>
              <a:t>7</a:t>
            </a:fld>
            <a:endParaRPr lang="fr-FR"/>
          </a:p>
        </p:txBody>
      </p:sp>
      <p:sp>
        <p:nvSpPr>
          <p:cNvPr id="6" name="Espace réservé du pied de page 5"/>
          <p:cNvSpPr>
            <a:spLocks noGrp="1"/>
          </p:cNvSpPr>
          <p:nvPr>
            <p:ph type="ftr" sz="quarter" idx="11"/>
          </p:nvPr>
        </p:nvSpPr>
        <p:spPr/>
        <p:txBody>
          <a:bodyPr/>
          <a:lstStyle/>
          <a:p>
            <a:r>
              <a:rPr lang="fr-FR" smtClean="0"/>
              <a:t>Technologie IP Master1 Pro                           Pr A.Boukerram</a:t>
            </a:r>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Protocoles de transport : Ports  </a:t>
            </a:r>
            <a:endParaRPr lang="fr-FR" dirty="0"/>
          </a:p>
        </p:txBody>
      </p:sp>
      <p:sp>
        <p:nvSpPr>
          <p:cNvPr id="3" name="Espace réservé du contenu 2"/>
          <p:cNvSpPr>
            <a:spLocks noGrp="1"/>
          </p:cNvSpPr>
          <p:nvPr>
            <p:ph idx="1"/>
          </p:nvPr>
        </p:nvSpPr>
        <p:spPr/>
        <p:txBody>
          <a:bodyPr>
            <a:normAutofit fontScale="92500"/>
          </a:bodyPr>
          <a:lstStyle/>
          <a:p>
            <a:pPr algn="just"/>
            <a:r>
              <a:rPr lang="fr-FR" dirty="0" smtClean="0"/>
              <a:t>On peut avoir plusieurs applications simultanément : l’usage d’identifiants de ports est alors nécessaire.</a:t>
            </a:r>
          </a:p>
          <a:p>
            <a:pPr algn="just"/>
            <a:endParaRPr lang="fr-FR" dirty="0" smtClean="0"/>
          </a:p>
          <a:p>
            <a:pPr algn="just"/>
            <a:r>
              <a:rPr lang="fr-FR" dirty="0" smtClean="0"/>
              <a:t>Il existe des milliers de ports gérés par l’IANA (internet  </a:t>
            </a:r>
            <a:r>
              <a:rPr lang="fr-FR" dirty="0" err="1" smtClean="0"/>
              <a:t>Assigned</a:t>
            </a:r>
            <a:r>
              <a:rPr lang="fr-FR" dirty="0" smtClean="0"/>
              <a:t>  </a:t>
            </a:r>
            <a:r>
              <a:rPr lang="fr-FR" dirty="0" err="1" smtClean="0"/>
              <a:t>Numbers</a:t>
            </a:r>
            <a:r>
              <a:rPr lang="fr-FR" dirty="0" smtClean="0"/>
              <a:t>  </a:t>
            </a:r>
            <a:r>
              <a:rPr lang="fr-FR" dirty="0" err="1" smtClean="0"/>
              <a:t>Authority</a:t>
            </a:r>
            <a:r>
              <a:rPr lang="fr-FR" dirty="0" smtClean="0"/>
              <a:t>).</a:t>
            </a:r>
          </a:p>
          <a:p>
            <a:pPr algn="just"/>
            <a:r>
              <a:rPr lang="fr-FR" dirty="0" smtClean="0"/>
              <a:t>Les ports de 0 à 1023, sont des ports bien connus réservés ou attribués à aux processus système ou aux programmes exécutés par des serveurs.</a:t>
            </a:r>
            <a:endParaRPr lang="fr-FR" dirty="0"/>
          </a:p>
        </p:txBody>
      </p:sp>
      <p:sp>
        <p:nvSpPr>
          <p:cNvPr id="4" name="Espace réservé du numéro de diapositive 3"/>
          <p:cNvSpPr>
            <a:spLocks noGrp="1"/>
          </p:cNvSpPr>
          <p:nvPr>
            <p:ph type="sldNum" sz="quarter" idx="12"/>
          </p:nvPr>
        </p:nvSpPr>
        <p:spPr/>
        <p:txBody>
          <a:bodyPr/>
          <a:lstStyle/>
          <a:p>
            <a:fld id="{F9512280-DF49-4180-A844-08A6BA4C5365}" type="slidenum">
              <a:rPr lang="fr-FR" smtClean="0"/>
              <a:pPr/>
              <a:t>8</a:t>
            </a:fld>
            <a:endParaRPr lang="fr-FR"/>
          </a:p>
        </p:txBody>
      </p:sp>
      <p:sp>
        <p:nvSpPr>
          <p:cNvPr id="5" name="Espace réservé du pied de page 4"/>
          <p:cNvSpPr>
            <a:spLocks noGrp="1"/>
          </p:cNvSpPr>
          <p:nvPr>
            <p:ph type="ftr" sz="quarter" idx="11"/>
          </p:nvPr>
        </p:nvSpPr>
        <p:spPr/>
        <p:txBody>
          <a:bodyPr/>
          <a:lstStyle/>
          <a:p>
            <a:r>
              <a:rPr lang="fr-FR" smtClean="0"/>
              <a:t>Technologie IP Master1 Pro                           Pr A.Boukerram</a:t>
            </a:r>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0"/>
            <a:ext cx="8229600" cy="1143000"/>
          </a:xfrm>
        </p:spPr>
        <p:txBody>
          <a:bodyPr/>
          <a:lstStyle/>
          <a:p>
            <a:r>
              <a:rPr lang="fr-FR" dirty="0" smtClean="0"/>
              <a:t>Quelques exemples de ports</a:t>
            </a:r>
            <a:endParaRPr lang="fr-FR" dirty="0"/>
          </a:p>
        </p:txBody>
      </p:sp>
      <p:graphicFrame>
        <p:nvGraphicFramePr>
          <p:cNvPr id="5" name="Espace réservé du contenu 4"/>
          <p:cNvGraphicFramePr>
            <a:graphicFrameLocks noGrp="1"/>
          </p:cNvGraphicFramePr>
          <p:nvPr>
            <p:ph idx="1"/>
          </p:nvPr>
        </p:nvGraphicFramePr>
        <p:xfrm>
          <a:off x="-9613576" y="1628800"/>
          <a:ext cx="3456384" cy="2966720"/>
        </p:xfrm>
        <a:graphic>
          <a:graphicData uri="http://schemas.openxmlformats.org/drawingml/2006/table">
            <a:tbl>
              <a:tblPr firstRow="1" bandRow="1">
                <a:tableStyleId>{5C22544A-7EE6-4342-B048-85BDC9FD1C3A}</a:tableStyleId>
              </a:tblPr>
              <a:tblGrid>
                <a:gridCol w="1810544"/>
                <a:gridCol w="1645840"/>
              </a:tblGrid>
              <a:tr h="370840">
                <a:tc>
                  <a:txBody>
                    <a:bodyPr/>
                    <a:lstStyle/>
                    <a:p>
                      <a:r>
                        <a:rPr lang="fr-FR" dirty="0" smtClean="0"/>
                        <a:t>Ports</a:t>
                      </a:r>
                      <a:endParaRPr lang="fr-FR" dirty="0"/>
                    </a:p>
                  </a:txBody>
                  <a:tcPr/>
                </a:tc>
                <a:tc>
                  <a:txBody>
                    <a:bodyPr/>
                    <a:lstStyle/>
                    <a:p>
                      <a:r>
                        <a:rPr lang="fr-FR" dirty="0" smtClean="0"/>
                        <a:t>services</a:t>
                      </a:r>
                      <a:endParaRPr lang="fr-FR" dirty="0"/>
                    </a:p>
                  </a:txBody>
                  <a:tcPr/>
                </a:tc>
              </a:tr>
              <a:tr h="370840">
                <a:tc>
                  <a:txBody>
                    <a:bodyPr/>
                    <a:lstStyle/>
                    <a:p>
                      <a:r>
                        <a:rPr lang="fr-FR" dirty="0" smtClean="0"/>
                        <a:t>20 et 21</a:t>
                      </a:r>
                      <a:endParaRPr lang="fr-FR" dirty="0"/>
                    </a:p>
                  </a:txBody>
                  <a:tcPr/>
                </a:tc>
                <a:tc>
                  <a:txBody>
                    <a:bodyPr/>
                    <a:lstStyle/>
                    <a:p>
                      <a:r>
                        <a:rPr lang="fr-FR" dirty="0" smtClean="0"/>
                        <a:t>FTP</a:t>
                      </a:r>
                      <a:endParaRPr lang="fr-FR" dirty="0"/>
                    </a:p>
                  </a:txBody>
                  <a:tcPr/>
                </a:tc>
              </a:tr>
              <a:tr h="370840">
                <a:tc>
                  <a:txBody>
                    <a:bodyPr/>
                    <a:lstStyle/>
                    <a:p>
                      <a:r>
                        <a:rPr lang="fr-FR" dirty="0" smtClean="0"/>
                        <a:t>22</a:t>
                      </a:r>
                      <a:endParaRPr lang="fr-FR" dirty="0"/>
                    </a:p>
                  </a:txBody>
                  <a:tcPr/>
                </a:tc>
                <a:tc>
                  <a:txBody>
                    <a:bodyPr/>
                    <a:lstStyle/>
                    <a:p>
                      <a:r>
                        <a:rPr lang="fr-FR" dirty="0" smtClean="0"/>
                        <a:t>SSH</a:t>
                      </a:r>
                      <a:endParaRPr lang="fr-FR" dirty="0"/>
                    </a:p>
                  </a:txBody>
                  <a:tcPr/>
                </a:tc>
              </a:tr>
              <a:tr h="370840">
                <a:tc>
                  <a:txBody>
                    <a:bodyPr/>
                    <a:lstStyle/>
                    <a:p>
                      <a:r>
                        <a:rPr lang="fr-FR" dirty="0" smtClean="0"/>
                        <a:t>23</a:t>
                      </a:r>
                      <a:endParaRPr lang="fr-FR" dirty="0"/>
                    </a:p>
                  </a:txBody>
                  <a:tcPr/>
                </a:tc>
                <a:tc>
                  <a:txBody>
                    <a:bodyPr/>
                    <a:lstStyle/>
                    <a:p>
                      <a:r>
                        <a:rPr lang="fr-FR" dirty="0" smtClean="0"/>
                        <a:t>Telnet</a:t>
                      </a:r>
                      <a:endParaRPr lang="fr-FR" dirty="0"/>
                    </a:p>
                  </a:txBody>
                  <a:tcPr/>
                </a:tc>
              </a:tr>
              <a:tr h="370840">
                <a:tc>
                  <a:txBody>
                    <a:bodyPr/>
                    <a:lstStyle/>
                    <a:p>
                      <a:r>
                        <a:rPr lang="fr-FR" dirty="0" smtClean="0"/>
                        <a:t>25</a:t>
                      </a:r>
                      <a:endParaRPr lang="fr-FR" dirty="0"/>
                    </a:p>
                  </a:txBody>
                  <a:tcPr/>
                </a:tc>
                <a:tc>
                  <a:txBody>
                    <a:bodyPr/>
                    <a:lstStyle/>
                    <a:p>
                      <a:r>
                        <a:rPr lang="fr-FR" dirty="0" smtClean="0"/>
                        <a:t>SMP</a:t>
                      </a:r>
                      <a:endParaRPr lang="fr-FR" dirty="0"/>
                    </a:p>
                  </a:txBody>
                  <a:tcPr/>
                </a:tc>
              </a:tr>
              <a:tr h="370840">
                <a:tc>
                  <a:txBody>
                    <a:bodyPr/>
                    <a:lstStyle/>
                    <a:p>
                      <a:r>
                        <a:rPr lang="fr-FR" dirty="0" smtClean="0"/>
                        <a:t>53</a:t>
                      </a:r>
                      <a:endParaRPr lang="fr-FR" dirty="0"/>
                    </a:p>
                  </a:txBody>
                  <a:tcPr/>
                </a:tc>
                <a:tc>
                  <a:txBody>
                    <a:bodyPr/>
                    <a:lstStyle/>
                    <a:p>
                      <a:r>
                        <a:rPr lang="fr-FR" dirty="0" smtClean="0"/>
                        <a:t>DNS</a:t>
                      </a:r>
                      <a:endParaRPr lang="fr-FR" dirty="0"/>
                    </a:p>
                  </a:txBody>
                  <a:tcPr/>
                </a:tc>
              </a:tr>
              <a:tr h="370840">
                <a:tc>
                  <a:txBody>
                    <a:bodyPr/>
                    <a:lstStyle/>
                    <a:p>
                      <a:r>
                        <a:rPr lang="fr-FR" dirty="0" smtClean="0"/>
                        <a:t>520</a:t>
                      </a:r>
                      <a:endParaRPr lang="fr-FR" dirty="0"/>
                    </a:p>
                  </a:txBody>
                  <a:tcPr/>
                </a:tc>
                <a:tc>
                  <a:txBody>
                    <a:bodyPr/>
                    <a:lstStyle/>
                    <a:p>
                      <a:r>
                        <a:rPr lang="fr-FR" dirty="0" smtClean="0"/>
                        <a:t>RIP</a:t>
                      </a:r>
                      <a:endParaRPr lang="fr-FR" dirty="0"/>
                    </a:p>
                  </a:txBody>
                  <a:tcPr/>
                </a:tc>
              </a:tr>
              <a:tr h="370840">
                <a:tc>
                  <a:txBody>
                    <a:bodyPr/>
                    <a:lstStyle/>
                    <a:p>
                      <a:r>
                        <a:rPr lang="fr-FR" dirty="0" smtClean="0"/>
                        <a:t>443</a:t>
                      </a:r>
                      <a:endParaRPr lang="fr-FR" dirty="0"/>
                    </a:p>
                  </a:txBody>
                  <a:tcPr/>
                </a:tc>
                <a:tc>
                  <a:txBody>
                    <a:bodyPr/>
                    <a:lstStyle/>
                    <a:p>
                      <a:r>
                        <a:rPr lang="fr-FR" dirty="0" smtClean="0"/>
                        <a:t>HTTPS</a:t>
                      </a:r>
                      <a:endParaRPr lang="fr-FR" dirty="0"/>
                    </a:p>
                  </a:txBody>
                  <a:tcPr/>
                </a:tc>
              </a:tr>
            </a:tbl>
          </a:graphicData>
        </a:graphic>
      </p:graphicFrame>
      <p:sp>
        <p:nvSpPr>
          <p:cNvPr id="4" name="Espace réservé du numéro de diapositive 3"/>
          <p:cNvSpPr>
            <a:spLocks noGrp="1"/>
          </p:cNvSpPr>
          <p:nvPr>
            <p:ph type="sldNum" sz="quarter" idx="12"/>
          </p:nvPr>
        </p:nvSpPr>
        <p:spPr/>
        <p:txBody>
          <a:bodyPr/>
          <a:lstStyle/>
          <a:p>
            <a:fld id="{F9512280-DF49-4180-A844-08A6BA4C5365}" type="slidenum">
              <a:rPr lang="fr-FR" smtClean="0"/>
              <a:pPr/>
              <a:t>9</a:t>
            </a:fld>
            <a:endParaRPr lang="fr-FR"/>
          </a:p>
        </p:txBody>
      </p:sp>
      <p:graphicFrame>
        <p:nvGraphicFramePr>
          <p:cNvPr id="6" name="Tableau 5"/>
          <p:cNvGraphicFramePr>
            <a:graphicFrameLocks noGrp="1"/>
          </p:cNvGraphicFramePr>
          <p:nvPr/>
        </p:nvGraphicFramePr>
        <p:xfrm>
          <a:off x="1524000" y="1397000"/>
          <a:ext cx="5691206" cy="3235960"/>
        </p:xfrm>
        <a:graphic>
          <a:graphicData uri="http://schemas.openxmlformats.org/drawingml/2006/table">
            <a:tbl>
              <a:tblPr firstRow="1" bandRow="1">
                <a:tableStyleId>{5C22544A-7EE6-4342-B048-85BDC9FD1C3A}</a:tableStyleId>
              </a:tblPr>
              <a:tblGrid>
                <a:gridCol w="1810544"/>
                <a:gridCol w="3880662"/>
              </a:tblGrid>
              <a:tr h="370840">
                <a:tc>
                  <a:txBody>
                    <a:bodyPr/>
                    <a:lstStyle/>
                    <a:p>
                      <a:r>
                        <a:rPr lang="fr-FR" dirty="0" smtClean="0"/>
                        <a:t>Ports</a:t>
                      </a:r>
                      <a:endParaRPr lang="fr-FR" dirty="0"/>
                    </a:p>
                  </a:txBody>
                  <a:tcPr/>
                </a:tc>
                <a:tc>
                  <a:txBody>
                    <a:bodyPr/>
                    <a:lstStyle/>
                    <a:p>
                      <a:r>
                        <a:rPr lang="fr-FR" dirty="0" smtClean="0"/>
                        <a:t>services</a:t>
                      </a:r>
                      <a:endParaRPr lang="fr-FR" dirty="0"/>
                    </a:p>
                  </a:txBody>
                  <a:tcPr/>
                </a:tc>
              </a:tr>
              <a:tr h="370840">
                <a:tc>
                  <a:txBody>
                    <a:bodyPr/>
                    <a:lstStyle/>
                    <a:p>
                      <a:r>
                        <a:rPr lang="fr-FR" dirty="0" smtClean="0"/>
                        <a:t>20 et 21</a:t>
                      </a:r>
                      <a:endParaRPr lang="fr-FR" dirty="0"/>
                    </a:p>
                  </a:txBody>
                  <a:tcPr/>
                </a:tc>
                <a:tc>
                  <a:txBody>
                    <a:bodyPr/>
                    <a:lstStyle/>
                    <a:p>
                      <a:r>
                        <a:rPr lang="fr-FR" dirty="0" smtClean="0"/>
                        <a:t>FTP  (File Transport  Protocol)</a:t>
                      </a:r>
                      <a:endParaRPr lang="fr-FR" dirty="0"/>
                    </a:p>
                  </a:txBody>
                  <a:tcPr/>
                </a:tc>
              </a:tr>
              <a:tr h="370840">
                <a:tc>
                  <a:txBody>
                    <a:bodyPr/>
                    <a:lstStyle/>
                    <a:p>
                      <a:r>
                        <a:rPr lang="fr-FR" dirty="0" smtClean="0"/>
                        <a:t>22</a:t>
                      </a:r>
                      <a:endParaRPr lang="fr-FR" dirty="0"/>
                    </a:p>
                  </a:txBody>
                  <a:tcPr/>
                </a:tc>
                <a:tc>
                  <a:txBody>
                    <a:bodyPr/>
                    <a:lstStyle/>
                    <a:p>
                      <a:r>
                        <a:rPr lang="fr-FR" dirty="0" smtClean="0"/>
                        <a:t>SSH  (Protocole</a:t>
                      </a:r>
                      <a:r>
                        <a:rPr lang="fr-FR" baseline="0" dirty="0" smtClean="0"/>
                        <a:t> Secure Shell ( crypto)</a:t>
                      </a:r>
                      <a:endParaRPr lang="fr-FR" dirty="0"/>
                    </a:p>
                  </a:txBody>
                  <a:tcPr/>
                </a:tc>
              </a:tr>
              <a:tr h="370840">
                <a:tc>
                  <a:txBody>
                    <a:bodyPr/>
                    <a:lstStyle/>
                    <a:p>
                      <a:r>
                        <a:rPr lang="fr-FR" dirty="0" smtClean="0"/>
                        <a:t>23</a:t>
                      </a:r>
                      <a:endParaRPr lang="fr-FR" dirty="0"/>
                    </a:p>
                  </a:txBody>
                  <a:tcPr/>
                </a:tc>
                <a:tc>
                  <a:txBody>
                    <a:bodyPr/>
                    <a:lstStyle/>
                    <a:p>
                      <a:r>
                        <a:rPr lang="fr-FR" dirty="0" smtClean="0"/>
                        <a:t>Telnet   (Terminal</a:t>
                      </a:r>
                      <a:r>
                        <a:rPr lang="fr-FR" baseline="0" dirty="0" smtClean="0"/>
                        <a:t> Network)</a:t>
                      </a:r>
                      <a:endParaRPr lang="fr-FR" dirty="0"/>
                    </a:p>
                  </a:txBody>
                  <a:tcPr/>
                </a:tc>
              </a:tr>
              <a:tr h="370840">
                <a:tc>
                  <a:txBody>
                    <a:bodyPr/>
                    <a:lstStyle/>
                    <a:p>
                      <a:r>
                        <a:rPr lang="fr-FR" dirty="0" smtClean="0"/>
                        <a:t>25</a:t>
                      </a:r>
                      <a:endParaRPr lang="fr-FR" dirty="0"/>
                    </a:p>
                  </a:txBody>
                  <a:tcPr/>
                </a:tc>
                <a:tc>
                  <a:txBody>
                    <a:bodyPr/>
                    <a:lstStyle/>
                    <a:p>
                      <a:r>
                        <a:rPr lang="fr-FR" dirty="0" smtClean="0"/>
                        <a:t>SMTP  (Simple</a:t>
                      </a:r>
                      <a:r>
                        <a:rPr lang="fr-FR" baseline="0" dirty="0" smtClean="0"/>
                        <a:t> Mail Transfert Protocol)</a:t>
                      </a:r>
                      <a:endParaRPr lang="fr-FR" dirty="0"/>
                    </a:p>
                  </a:txBody>
                  <a:tcPr/>
                </a:tc>
              </a:tr>
              <a:tr h="370840">
                <a:tc>
                  <a:txBody>
                    <a:bodyPr/>
                    <a:lstStyle/>
                    <a:p>
                      <a:r>
                        <a:rPr lang="fr-FR" dirty="0" smtClean="0"/>
                        <a:t>53</a:t>
                      </a:r>
                      <a:endParaRPr lang="fr-FR" dirty="0"/>
                    </a:p>
                  </a:txBody>
                  <a:tcPr/>
                </a:tc>
                <a:tc>
                  <a:txBody>
                    <a:bodyPr/>
                    <a:lstStyle/>
                    <a:p>
                      <a:r>
                        <a:rPr lang="fr-FR" dirty="0" smtClean="0"/>
                        <a:t>DNS    (Domain Name System)</a:t>
                      </a:r>
                      <a:endParaRPr lang="fr-FR" dirty="0"/>
                    </a:p>
                  </a:txBody>
                  <a:tcPr/>
                </a:tc>
              </a:tr>
              <a:tr h="370840">
                <a:tc>
                  <a:txBody>
                    <a:bodyPr/>
                    <a:lstStyle/>
                    <a:p>
                      <a:r>
                        <a:rPr lang="fr-FR" dirty="0" smtClean="0"/>
                        <a:t>520</a:t>
                      </a:r>
                      <a:endParaRPr lang="fr-FR" dirty="0"/>
                    </a:p>
                  </a:txBody>
                  <a:tcPr/>
                </a:tc>
                <a:tc>
                  <a:txBody>
                    <a:bodyPr/>
                    <a:lstStyle/>
                    <a:p>
                      <a:r>
                        <a:rPr lang="fr-FR" dirty="0" smtClean="0"/>
                        <a:t>RIP  (</a:t>
                      </a:r>
                      <a:r>
                        <a:rPr lang="fr-FR" baseline="0" dirty="0" smtClean="0"/>
                        <a:t> </a:t>
                      </a:r>
                      <a:r>
                        <a:rPr lang="fr-FR" dirty="0" err="1" smtClean="0"/>
                        <a:t>Routing</a:t>
                      </a:r>
                      <a:r>
                        <a:rPr lang="fr-FR" dirty="0" smtClean="0"/>
                        <a:t>  Internet Protocol)</a:t>
                      </a:r>
                      <a:endParaRPr lang="fr-FR" dirty="0"/>
                    </a:p>
                  </a:txBody>
                  <a:tcPr/>
                </a:tc>
              </a:tr>
              <a:tr h="370840">
                <a:tc>
                  <a:txBody>
                    <a:bodyPr/>
                    <a:lstStyle/>
                    <a:p>
                      <a:r>
                        <a:rPr lang="fr-FR" dirty="0" smtClean="0"/>
                        <a:t>443</a:t>
                      </a:r>
                      <a:endParaRPr lang="fr-FR" dirty="0"/>
                    </a:p>
                  </a:txBody>
                  <a:tcPr/>
                </a:tc>
                <a:tc>
                  <a:txBody>
                    <a:bodyPr/>
                    <a:lstStyle/>
                    <a:p>
                      <a:r>
                        <a:rPr lang="fr-FR" dirty="0" smtClean="0"/>
                        <a:t>HTTPS  (Hyper </a:t>
                      </a:r>
                      <a:r>
                        <a:rPr lang="fr-FR" dirty="0" err="1" smtClean="0"/>
                        <a:t>Text</a:t>
                      </a:r>
                      <a:r>
                        <a:rPr lang="fr-FR" dirty="0" smtClean="0"/>
                        <a:t> Transfer Protocol Secure)</a:t>
                      </a:r>
                      <a:endParaRPr lang="fr-FR" dirty="0"/>
                    </a:p>
                  </a:txBody>
                  <a:tcPr/>
                </a:tc>
              </a:tr>
            </a:tbl>
          </a:graphicData>
        </a:graphic>
      </p:graphicFrame>
      <p:sp>
        <p:nvSpPr>
          <p:cNvPr id="7" name="Espace réservé du pied de page 6"/>
          <p:cNvSpPr>
            <a:spLocks noGrp="1"/>
          </p:cNvSpPr>
          <p:nvPr>
            <p:ph type="ftr" sz="quarter" idx="11"/>
          </p:nvPr>
        </p:nvSpPr>
        <p:spPr/>
        <p:txBody>
          <a:bodyPr/>
          <a:lstStyle/>
          <a:p>
            <a:r>
              <a:rPr lang="fr-FR" smtClean="0"/>
              <a:t>Technologie IP Master1 Pro                           Pr A.Boukerram</a:t>
            </a:r>
            <a:endParaRPr lang="fr-F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596</TotalTime>
  <Words>1431</Words>
  <Application>Microsoft Office PowerPoint</Application>
  <PresentationFormat>Affichage à l'écran (4:3)</PresentationFormat>
  <Paragraphs>295</Paragraphs>
  <Slides>21</Slides>
  <Notes>21</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Thème Office</vt:lpstr>
      <vt:lpstr>Chap3: Protocoles de routage</vt:lpstr>
      <vt:lpstr>Classification</vt:lpstr>
      <vt:lpstr>Notion de congestion</vt:lpstr>
      <vt:lpstr>Effets de Congestion </vt:lpstr>
      <vt:lpstr>Principes généraux de contrôle de congestion</vt:lpstr>
      <vt:lpstr>Méthodes</vt:lpstr>
      <vt:lpstr>Diapositive 7</vt:lpstr>
      <vt:lpstr>Protocoles de transport : Ports  </vt:lpstr>
      <vt:lpstr>Quelques exemples de ports</vt:lpstr>
      <vt:lpstr>Protocole TCP (Transmission Control Protocol)</vt:lpstr>
      <vt:lpstr>Format du segment TCP</vt:lpstr>
      <vt:lpstr>Diapositive 12</vt:lpstr>
      <vt:lpstr>Diapositive 13</vt:lpstr>
      <vt:lpstr>Protocole UDP (User Datagramme Protocole)</vt:lpstr>
      <vt:lpstr>Format du datagramme UDP</vt:lpstr>
      <vt:lpstr>Algorithme ARP (Adresss Resolution Protocol)</vt:lpstr>
      <vt:lpstr>Protocole ICMP (Internet Control Message Protocol)</vt:lpstr>
      <vt:lpstr>RIP (Routing Information Protocol)</vt:lpstr>
      <vt:lpstr>Modélisation d’un réseau</vt:lpstr>
      <vt:lpstr>Modélisation</vt:lpstr>
      <vt:lpstr>Applications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Chap3: Protocoles de routage</dc:title>
  <dc:creator>samia</dc:creator>
  <cp:lastModifiedBy>samia</cp:lastModifiedBy>
  <cp:revision>47</cp:revision>
  <dcterms:created xsi:type="dcterms:W3CDTF">2014-04-20T08:02:54Z</dcterms:created>
  <dcterms:modified xsi:type="dcterms:W3CDTF">2014-04-27T07:28:42Z</dcterms:modified>
</cp:coreProperties>
</file>