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6"/>
  </p:notesMasterIdLst>
  <p:sldIdLst>
    <p:sldId id="256" r:id="rId2"/>
    <p:sldId id="257" r:id="rId3"/>
    <p:sldId id="258" r:id="rId4"/>
    <p:sldId id="259" r:id="rId5"/>
    <p:sldId id="260" r:id="rId6"/>
    <p:sldId id="261" r:id="rId7"/>
    <p:sldId id="262" r:id="rId8"/>
    <p:sldId id="264" r:id="rId9"/>
    <p:sldId id="263" r:id="rId10"/>
    <p:sldId id="315" r:id="rId11"/>
    <p:sldId id="266" r:id="rId12"/>
    <p:sldId id="269" r:id="rId13"/>
    <p:sldId id="268" r:id="rId14"/>
    <p:sldId id="316" r:id="rId15"/>
    <p:sldId id="318" r:id="rId16"/>
    <p:sldId id="330" r:id="rId17"/>
    <p:sldId id="331" r:id="rId18"/>
    <p:sldId id="332" r:id="rId19"/>
    <p:sldId id="333" r:id="rId20"/>
    <p:sldId id="265" r:id="rId21"/>
    <p:sldId id="267" r:id="rId22"/>
    <p:sldId id="312" r:id="rId23"/>
    <p:sldId id="317" r:id="rId24"/>
    <p:sldId id="325" r:id="rId25"/>
    <p:sldId id="327" r:id="rId26"/>
    <p:sldId id="328" r:id="rId27"/>
    <p:sldId id="326" r:id="rId28"/>
    <p:sldId id="319" r:id="rId29"/>
    <p:sldId id="320" r:id="rId30"/>
    <p:sldId id="321" r:id="rId31"/>
    <p:sldId id="322" r:id="rId32"/>
    <p:sldId id="323" r:id="rId33"/>
    <p:sldId id="275" r:id="rId34"/>
    <p:sldId id="324" r:id="rId35"/>
    <p:sldId id="270" r:id="rId36"/>
    <p:sldId id="271" r:id="rId37"/>
    <p:sldId id="272" r:id="rId38"/>
    <p:sldId id="273" r:id="rId39"/>
    <p:sldId id="274" r:id="rId40"/>
    <p:sldId id="276" r:id="rId41"/>
    <p:sldId id="309" r:id="rId42"/>
    <p:sldId id="277" r:id="rId43"/>
    <p:sldId id="310" r:id="rId44"/>
    <p:sldId id="278" r:id="rId45"/>
    <p:sldId id="279" r:id="rId46"/>
    <p:sldId id="311" r:id="rId47"/>
    <p:sldId id="329" r:id="rId48"/>
    <p:sldId id="281" r:id="rId49"/>
    <p:sldId id="282" r:id="rId50"/>
    <p:sldId id="283" r:id="rId51"/>
    <p:sldId id="284" r:id="rId52"/>
    <p:sldId id="285" r:id="rId53"/>
    <p:sldId id="286" r:id="rId54"/>
    <p:sldId id="287" r:id="rId55"/>
    <p:sldId id="288" r:id="rId56"/>
    <p:sldId id="289" r:id="rId57"/>
    <p:sldId id="290" r:id="rId58"/>
    <p:sldId id="291" r:id="rId59"/>
    <p:sldId id="292" r:id="rId60"/>
    <p:sldId id="349" r:id="rId61"/>
    <p:sldId id="350" r:id="rId62"/>
    <p:sldId id="334" r:id="rId63"/>
    <p:sldId id="335" r:id="rId64"/>
    <p:sldId id="336" r:id="rId65"/>
    <p:sldId id="348" r:id="rId66"/>
    <p:sldId id="337" r:id="rId67"/>
    <p:sldId id="338" r:id="rId68"/>
    <p:sldId id="341" r:id="rId69"/>
    <p:sldId id="339" r:id="rId70"/>
    <p:sldId id="340" r:id="rId71"/>
    <p:sldId id="293" r:id="rId72"/>
    <p:sldId id="294" r:id="rId73"/>
    <p:sldId id="295" r:id="rId74"/>
    <p:sldId id="296" r:id="rId75"/>
    <p:sldId id="297" r:id="rId76"/>
    <p:sldId id="342" r:id="rId77"/>
    <p:sldId id="344" r:id="rId78"/>
    <p:sldId id="298" r:id="rId79"/>
    <p:sldId id="299" r:id="rId80"/>
    <p:sldId id="300" r:id="rId81"/>
    <p:sldId id="343" r:id="rId82"/>
    <p:sldId id="345" r:id="rId83"/>
    <p:sldId id="301" r:id="rId84"/>
    <p:sldId id="302" r:id="rId85"/>
    <p:sldId id="303" r:id="rId86"/>
    <p:sldId id="304" r:id="rId87"/>
    <p:sldId id="305" r:id="rId88"/>
    <p:sldId id="306" r:id="rId89"/>
    <p:sldId id="307" r:id="rId90"/>
    <p:sldId id="308" r:id="rId91"/>
    <p:sldId id="313" r:id="rId92"/>
    <p:sldId id="314" r:id="rId93"/>
    <p:sldId id="346" r:id="rId94"/>
    <p:sldId id="347" r:id="rId9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83" autoAdjust="0"/>
    <p:restoredTop sz="94660"/>
  </p:normalViewPr>
  <p:slideViewPr>
    <p:cSldViewPr>
      <p:cViewPr>
        <p:scale>
          <a:sx n="66" d="100"/>
          <a:sy n="66" d="100"/>
        </p:scale>
        <p:origin x="-1866" y="-25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B87EAC-71CB-4E1C-B57D-915D2FC493ED}" type="datetimeFigureOut">
              <a:rPr lang="fr-FR" smtClean="0"/>
              <a:pPr/>
              <a:t>18/10/2022</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0B4A7D4-59A8-4624-ADC0-AF7F07D41300}" type="slidenum">
              <a:rPr lang="fr-FR" smtClean="0"/>
              <a:pPr/>
              <a:t>‹N°›</a:t>
            </a:fld>
            <a:endParaRPr lang="fr-F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0B4A7D4-59A8-4624-ADC0-AF7F07D41300}" type="slidenum">
              <a:rPr lang="fr-FR" smtClean="0"/>
              <a:pPr/>
              <a:t>1</a:t>
            </a:fld>
            <a:endParaRPr 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BC85BDF-F89B-45E1-9DC8-828598F4E147}" type="datetimeFigureOut">
              <a:rPr lang="fr-FR" smtClean="0"/>
              <a:pPr/>
              <a:t>18/10/2022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784CBE8-4D9F-4953-80D4-3A5D286C2349}"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BC85BDF-F89B-45E1-9DC8-828598F4E147}" type="datetimeFigureOut">
              <a:rPr lang="fr-FR" smtClean="0"/>
              <a:pPr/>
              <a:t>18/10/2022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784CBE8-4D9F-4953-80D4-3A5D286C2349}"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BC85BDF-F89B-45E1-9DC8-828598F4E147}" type="datetimeFigureOut">
              <a:rPr lang="fr-FR" smtClean="0"/>
              <a:pPr/>
              <a:t>18/10/2022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784CBE8-4D9F-4953-80D4-3A5D286C2349}"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BC85BDF-F89B-45E1-9DC8-828598F4E147}" type="datetimeFigureOut">
              <a:rPr lang="fr-FR" smtClean="0"/>
              <a:pPr/>
              <a:t>18/10/2022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784CBE8-4D9F-4953-80D4-3A5D286C2349}"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BC85BDF-F89B-45E1-9DC8-828598F4E147}" type="datetimeFigureOut">
              <a:rPr lang="fr-FR" smtClean="0"/>
              <a:pPr/>
              <a:t>18/10/2022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784CBE8-4D9F-4953-80D4-3A5D286C2349}"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BC85BDF-F89B-45E1-9DC8-828598F4E147}" type="datetimeFigureOut">
              <a:rPr lang="fr-FR" smtClean="0"/>
              <a:pPr/>
              <a:t>18/10/2022</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C784CBE8-4D9F-4953-80D4-3A5D286C2349}"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BC85BDF-F89B-45E1-9DC8-828598F4E147}" type="datetimeFigureOut">
              <a:rPr lang="fr-FR" smtClean="0"/>
              <a:pPr/>
              <a:t>18/10/2022</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C784CBE8-4D9F-4953-80D4-3A5D286C2349}"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BC85BDF-F89B-45E1-9DC8-828598F4E147}" type="datetimeFigureOut">
              <a:rPr lang="fr-FR" smtClean="0"/>
              <a:pPr/>
              <a:t>18/10/2022</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C784CBE8-4D9F-4953-80D4-3A5D286C2349}"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BC85BDF-F89B-45E1-9DC8-828598F4E147}" type="datetimeFigureOut">
              <a:rPr lang="fr-FR" smtClean="0"/>
              <a:pPr/>
              <a:t>18/10/2022</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C784CBE8-4D9F-4953-80D4-3A5D286C2349}"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BC85BDF-F89B-45E1-9DC8-828598F4E147}" type="datetimeFigureOut">
              <a:rPr lang="fr-FR" smtClean="0"/>
              <a:pPr/>
              <a:t>18/10/2022</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C784CBE8-4D9F-4953-80D4-3A5D286C2349}"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BC85BDF-F89B-45E1-9DC8-828598F4E147}" type="datetimeFigureOut">
              <a:rPr lang="fr-FR" smtClean="0"/>
              <a:pPr/>
              <a:t>18/10/2022</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C784CBE8-4D9F-4953-80D4-3A5D286C2349}"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C85BDF-F89B-45E1-9DC8-828598F4E147}" type="datetimeFigureOut">
              <a:rPr lang="fr-FR" smtClean="0"/>
              <a:pPr/>
              <a:t>18/10/2022</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84CBE8-4D9F-4953-80D4-3A5D286C2349}"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71472" y="285729"/>
            <a:ext cx="7772400" cy="214314"/>
          </a:xfrm>
        </p:spPr>
        <p:txBody>
          <a:bodyPr>
            <a:normAutofit fontScale="90000"/>
          </a:bodyPr>
          <a:lstStyle/>
          <a:p>
            <a:r>
              <a:rPr lang="fr-FR" dirty="0" smtClean="0"/>
              <a:t>Fiscalité  des opérations bancaires </a:t>
            </a:r>
            <a:endParaRPr lang="fr-FR" dirty="0"/>
          </a:p>
        </p:txBody>
      </p:sp>
      <p:sp>
        <p:nvSpPr>
          <p:cNvPr id="3" name="Sous-titre 2"/>
          <p:cNvSpPr>
            <a:spLocks noGrp="1"/>
          </p:cNvSpPr>
          <p:nvPr>
            <p:ph type="subTitle" idx="1"/>
          </p:nvPr>
        </p:nvSpPr>
        <p:spPr>
          <a:xfrm>
            <a:off x="571472" y="1000108"/>
            <a:ext cx="7858180" cy="5286412"/>
          </a:xfrm>
        </p:spPr>
        <p:txBody>
          <a:bodyPr>
            <a:normAutofit fontScale="70000" lnSpcReduction="20000"/>
          </a:bodyPr>
          <a:lstStyle/>
          <a:p>
            <a:pPr algn="just"/>
            <a:r>
              <a:rPr lang="fr-FR" b="1" dirty="0" smtClean="0">
                <a:solidFill>
                  <a:schemeClr val="tx1"/>
                </a:solidFill>
              </a:rPr>
              <a:t>Chapitre 1: Fiscalité et ses traitements  en Algérie</a:t>
            </a:r>
          </a:p>
          <a:p>
            <a:pPr algn="just"/>
            <a:endParaRPr lang="fr-FR" b="1" dirty="0" smtClean="0">
              <a:solidFill>
                <a:schemeClr val="tx1"/>
              </a:solidFill>
            </a:endParaRPr>
          </a:p>
          <a:p>
            <a:pPr algn="just"/>
            <a:r>
              <a:rPr lang="fr-FR" sz="2900" b="1" dirty="0">
                <a:solidFill>
                  <a:schemeClr val="tx1"/>
                </a:solidFill>
              </a:rPr>
              <a:t> </a:t>
            </a:r>
            <a:r>
              <a:rPr lang="fr-FR" sz="2900" b="1" dirty="0" smtClean="0">
                <a:solidFill>
                  <a:schemeClr val="tx1"/>
                </a:solidFill>
              </a:rPr>
              <a:t>              I- Définitions préliminaires </a:t>
            </a:r>
          </a:p>
          <a:p>
            <a:pPr algn="just"/>
            <a:endParaRPr lang="fr-FR" sz="2900" b="1" dirty="0" smtClean="0">
              <a:solidFill>
                <a:schemeClr val="tx1"/>
              </a:solidFill>
            </a:endParaRPr>
          </a:p>
          <a:p>
            <a:pPr algn="just"/>
            <a:r>
              <a:rPr lang="fr-FR" sz="2900" b="1" dirty="0">
                <a:solidFill>
                  <a:schemeClr val="tx1"/>
                </a:solidFill>
              </a:rPr>
              <a:t> </a:t>
            </a:r>
            <a:r>
              <a:rPr lang="fr-FR" sz="2900" b="1" dirty="0" smtClean="0">
                <a:solidFill>
                  <a:schemeClr val="tx1"/>
                </a:solidFill>
              </a:rPr>
              <a:t>                   I-1 Définition de la fiscalité</a:t>
            </a:r>
          </a:p>
          <a:p>
            <a:pPr algn="just"/>
            <a:endParaRPr lang="fr-FR" sz="2900" b="1" dirty="0" smtClean="0"/>
          </a:p>
          <a:p>
            <a:pPr algn="just"/>
            <a:r>
              <a:rPr lang="fr-FR" sz="2900" dirty="0" smtClean="0">
                <a:solidFill>
                  <a:schemeClr val="tx1"/>
                </a:solidFill>
              </a:rPr>
              <a:t>Elle se définit par l’ensemble des règles et des procédures relatives à l’impôt et de ses traitements. Le terme fiscal vient du latin « </a:t>
            </a:r>
            <a:r>
              <a:rPr lang="fr-FR" sz="2900" dirty="0">
                <a:solidFill>
                  <a:schemeClr val="tx1"/>
                </a:solidFill>
              </a:rPr>
              <a:t>F</a:t>
            </a:r>
            <a:r>
              <a:rPr lang="fr-FR" sz="2900" dirty="0" smtClean="0">
                <a:solidFill>
                  <a:schemeClr val="tx1"/>
                </a:solidFill>
              </a:rPr>
              <a:t>iscus » qui signifie PANIER. </a:t>
            </a:r>
          </a:p>
          <a:p>
            <a:pPr algn="just"/>
            <a:endParaRPr lang="fr-FR" sz="2900" b="1" dirty="0" smtClean="0"/>
          </a:p>
          <a:p>
            <a:pPr algn="just"/>
            <a:r>
              <a:rPr lang="fr-FR" sz="2900" b="1" dirty="0" smtClean="0"/>
              <a:t>                        </a:t>
            </a:r>
            <a:r>
              <a:rPr lang="fr-FR" sz="2900" b="1" dirty="0" smtClean="0">
                <a:solidFill>
                  <a:srgbClr val="FF0000"/>
                </a:solidFill>
              </a:rPr>
              <a:t> </a:t>
            </a:r>
            <a:r>
              <a:rPr lang="fr-FR" sz="2900" b="1" dirty="0" smtClean="0">
                <a:solidFill>
                  <a:schemeClr val="tx1"/>
                </a:solidFill>
              </a:rPr>
              <a:t>I-2 Définition de l’impôt </a:t>
            </a:r>
          </a:p>
          <a:p>
            <a:pPr algn="just"/>
            <a:endParaRPr lang="fr-FR" sz="2900" b="1" dirty="0">
              <a:solidFill>
                <a:schemeClr val="tx1"/>
              </a:solidFill>
            </a:endParaRPr>
          </a:p>
          <a:p>
            <a:pPr algn="just"/>
            <a:r>
              <a:rPr lang="fr-FR" sz="2900" dirty="0" smtClean="0">
                <a:solidFill>
                  <a:schemeClr val="tx1"/>
                </a:solidFill>
              </a:rPr>
              <a:t>L’impôt est un prélèvement obligatoire  ou une contribution exigée par voie réglementaire aux ressources publiques. Il est sans contrepartie. Cette contribution qui peut être directe ou indirecte sert à couvrir les charges publiques de l’Etat. </a:t>
            </a:r>
          </a:p>
          <a:p>
            <a:pPr algn="just"/>
            <a:r>
              <a:rPr lang="fr-FR" sz="2900" dirty="0" smtClean="0">
                <a:solidFill>
                  <a:schemeClr val="tx1"/>
                </a:solidFill>
              </a:rPr>
              <a:t>La Taxe est une catégorie d’impôt requise à l’occasion d’un  service public rendu. </a:t>
            </a:r>
          </a:p>
          <a:p>
            <a:pPr algn="l"/>
            <a:endParaRPr lang="fr-FR" sz="2400" b="1" dirty="0" smtClean="0"/>
          </a:p>
          <a:p>
            <a:pPr algn="l"/>
            <a:endParaRPr lang="fr-FR" sz="2400" b="1" dirty="0"/>
          </a:p>
          <a:p>
            <a:pPr algn="l"/>
            <a:endParaRPr lang="fr-FR" sz="2400" b="1" dirty="0" smtClean="0"/>
          </a:p>
          <a:p>
            <a:pPr algn="l"/>
            <a:endParaRPr lang="fr-FR" sz="2400" b="1" dirty="0" smtClean="0"/>
          </a:p>
          <a:p>
            <a:pPr algn="l"/>
            <a:endParaRPr lang="fr-FR" sz="1800" b="1" dirty="0" smtClean="0"/>
          </a:p>
          <a:p>
            <a:pPr algn="l"/>
            <a:endParaRPr lang="fr-FR" sz="18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checkerboard(across)">
                                      <p:cBhvr>
                                        <p:cTn id="10" dur="500"/>
                                        <p:tgtEl>
                                          <p:spTgt spid="3">
                                            <p:txEl>
                                              <p:pRg st="2" end="2"/>
                                            </p:txEl>
                                          </p:spTgt>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checkerboard(across)">
                                      <p:cBhvr>
                                        <p:cTn id="13" dur="500"/>
                                        <p:tgtEl>
                                          <p:spTgt spid="3">
                                            <p:txEl>
                                              <p:pRg st="4" end="4"/>
                                            </p:txEl>
                                          </p:spTgt>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checkerboard(across)">
                                      <p:cBhvr>
                                        <p:cTn id="16" dur="500"/>
                                        <p:tgtEl>
                                          <p:spTgt spid="3">
                                            <p:txEl>
                                              <p:pRg st="6" end="6"/>
                                            </p:txEl>
                                          </p:spTgt>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Effect transition="in" filter="checkerboard(across)">
                                      <p:cBhvr>
                                        <p:cTn id="19" dur="500"/>
                                        <p:tgtEl>
                                          <p:spTgt spid="3">
                                            <p:txEl>
                                              <p:pRg st="8" end="8"/>
                                            </p:txEl>
                                          </p:spTgt>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3">
                                            <p:txEl>
                                              <p:pRg st="10" end="10"/>
                                            </p:txEl>
                                          </p:spTgt>
                                        </p:tgtEl>
                                        <p:attrNameLst>
                                          <p:attrName>style.visibility</p:attrName>
                                        </p:attrNameLst>
                                      </p:cBhvr>
                                      <p:to>
                                        <p:strVal val="visible"/>
                                      </p:to>
                                    </p:set>
                                    <p:animEffect transition="in" filter="checkerboard(across)">
                                      <p:cBhvr>
                                        <p:cTn id="22" dur="500"/>
                                        <p:tgtEl>
                                          <p:spTgt spid="3">
                                            <p:txEl>
                                              <p:pRg st="10" end="10"/>
                                            </p:txEl>
                                          </p:spTgt>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animEffect transition="in" filter="checkerboard(across)">
                                      <p:cBhvr>
                                        <p:cTn id="25"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64704"/>
            <a:ext cx="8229600" cy="5361459"/>
          </a:xfrm>
        </p:spPr>
        <p:txBody>
          <a:bodyPr/>
          <a:lstStyle/>
          <a:p>
            <a:pPr algn="just">
              <a:buFont typeface="Wingdings" pitchFamily="2" charset="2"/>
              <a:buChar char="Ø"/>
            </a:pPr>
            <a:r>
              <a:rPr lang="fr-FR" dirty="0" smtClean="0"/>
              <a:t>L’ensemble des revenus </a:t>
            </a:r>
            <a:r>
              <a:rPr lang="fr-FR" dirty="0" smtClean="0"/>
              <a:t>imposables (</a:t>
            </a:r>
            <a:r>
              <a:rPr lang="fr-FR" dirty="0" smtClean="0"/>
              <a:t>R</a:t>
            </a:r>
            <a:r>
              <a:rPr lang="fr-FR" dirty="0" smtClean="0"/>
              <a:t>ecettes –Dépenses) </a:t>
            </a:r>
            <a:r>
              <a:rPr lang="fr-FR" dirty="0" smtClean="0"/>
              <a:t>sont soumis au barème de l’IRG et donnent l’obligation </a:t>
            </a:r>
            <a:r>
              <a:rPr lang="fr-FR" dirty="0" smtClean="0"/>
              <a:t>à </a:t>
            </a:r>
            <a:r>
              <a:rPr lang="fr-FR" dirty="0" smtClean="0"/>
              <a:t>la souscription d’une déclaration des revenus appelée Série GN°1 déposée au plus tard le 30 Avril chaque année.</a:t>
            </a:r>
          </a:p>
          <a:p>
            <a:pPr algn="just">
              <a:buFont typeface="Wingdings" pitchFamily="2" charset="2"/>
              <a:buChar char="Ø"/>
            </a:pPr>
            <a:r>
              <a:rPr lang="fr-FR" b="1" dirty="0" smtClean="0"/>
              <a:t>Remarque</a:t>
            </a:r>
            <a:r>
              <a:rPr lang="fr-FR" dirty="0" smtClean="0"/>
              <a:t>: certains revenus catégoriels sont dits libératoires </a:t>
            </a:r>
            <a:r>
              <a:rPr lang="fr-FR" dirty="0" smtClean="0"/>
              <a:t>en étant </a:t>
            </a:r>
            <a:r>
              <a:rPr lang="fr-FR" dirty="0" smtClean="0"/>
              <a:t>imposables à des taux proportionnels et n’obligeant le contribuable de les regrouper dans la déclaration annuelle G1.</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92696"/>
            <a:ext cx="8229600" cy="5433467"/>
          </a:xfrm>
        </p:spPr>
        <p:txBody>
          <a:bodyPr>
            <a:normAutofit fontScale="92500"/>
          </a:bodyPr>
          <a:lstStyle/>
          <a:p>
            <a:pPr algn="just">
              <a:buNone/>
            </a:pPr>
            <a:r>
              <a:rPr lang="fr-FR" b="1" dirty="0" smtClean="0"/>
              <a:t>1-  l’IRG traitements, Salaires </a:t>
            </a:r>
            <a:r>
              <a:rPr lang="fr-FR" b="1" dirty="0" smtClean="0"/>
              <a:t>(retenues à la </a:t>
            </a:r>
            <a:r>
              <a:rPr lang="fr-FR" b="1" dirty="0" smtClean="0"/>
              <a:t>source</a:t>
            </a:r>
            <a:r>
              <a:rPr lang="fr-FR" b="1" dirty="0" smtClean="0"/>
              <a:t>: article 66 de la loi de finance de 2022)</a:t>
            </a:r>
            <a:endParaRPr lang="fr-FR" b="1" dirty="0" smtClean="0"/>
          </a:p>
          <a:p>
            <a:pPr algn="just">
              <a:buNone/>
            </a:pPr>
            <a:endParaRPr lang="fr-FR" b="1" dirty="0" smtClean="0"/>
          </a:p>
          <a:p>
            <a:pPr algn="just">
              <a:buFont typeface="Wingdings" pitchFamily="2" charset="2"/>
              <a:buChar char="Ø"/>
            </a:pPr>
            <a:r>
              <a:rPr lang="fr-FR" dirty="0" smtClean="0"/>
              <a:t> Toutes rémunérations principales (salaires, pensions, rentes viagères, primes de rendements, de responsabilités, les indemnités de services, de nuisance et autres rémunérations assimilées aux salaires, etc.). </a:t>
            </a:r>
          </a:p>
          <a:p>
            <a:pPr algn="just">
              <a:buFont typeface="Wingdings" pitchFamily="2" charset="2"/>
              <a:buChar char="Ø"/>
            </a:pPr>
            <a:r>
              <a:rPr lang="fr-FR" dirty="0" smtClean="0"/>
              <a:t>Toutes les rémunérations accessoires (des majorations de prix de services, pourboires, etc.).   </a:t>
            </a:r>
          </a:p>
          <a:p>
            <a:pPr>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checkerboard(across)">
                                      <p:cBhvr>
                                        <p:cTn id="11" dur="500"/>
                                        <p:tgtEl>
                                          <p:spTgt spid="3">
                                            <p:txEl>
                                              <p:pRg st="2" end="2"/>
                                            </p:txEl>
                                          </p:spTgt>
                                        </p:tgtEl>
                                      </p:cBhvr>
                                    </p:animEffect>
                                  </p:childTnLst>
                                </p:cTn>
                              </p:par>
                            </p:childTnLst>
                          </p:cTn>
                        </p:par>
                        <p:par>
                          <p:cTn id="12" fill="hold">
                            <p:stCondLst>
                              <p:cond delay="1000"/>
                            </p:stCondLst>
                            <p:childTnLst>
                              <p:par>
                                <p:cTn id="13" presetID="5" presetClass="entr" presetSubtype="10" fill="hold" grpId="0"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checkerboard(across)">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649491"/>
          </a:xfrm>
        </p:spPr>
        <p:txBody>
          <a:bodyPr>
            <a:normAutofit fontScale="77500" lnSpcReduction="20000"/>
          </a:bodyPr>
          <a:lstStyle/>
          <a:p>
            <a:pPr algn="just">
              <a:buNone/>
            </a:pPr>
            <a:r>
              <a:rPr lang="fr-FR" b="1" dirty="0" smtClean="0"/>
              <a:t>Les abattements IRG-Salaires:</a:t>
            </a:r>
          </a:p>
          <a:p>
            <a:pPr algn="just">
              <a:buNone/>
            </a:pPr>
            <a:endParaRPr lang="fr-FR" b="1" dirty="0" smtClean="0"/>
          </a:p>
          <a:p>
            <a:pPr algn="just"/>
            <a:r>
              <a:rPr lang="fr-FR" dirty="0" smtClean="0"/>
              <a:t>Abattement de 40% soit un montant compris entre 1000 et 1500 DA/mois </a:t>
            </a:r>
          </a:p>
          <a:p>
            <a:pPr algn="just"/>
            <a:r>
              <a:rPr lang="fr-FR" b="1" dirty="0" smtClean="0"/>
              <a:t>Abattement supplémentaire pour les revenus des travailleurs handicapés et retraités  dans la limite de 1000 </a:t>
            </a:r>
            <a:r>
              <a:rPr lang="fr-FR" b="1" dirty="0" smtClean="0"/>
              <a:t>Da (abattements supprimés par la loi de finances 2021) : </a:t>
            </a:r>
            <a:endParaRPr lang="fr-FR" b="1" dirty="0" smtClean="0"/>
          </a:p>
          <a:p>
            <a:pPr algn="just">
              <a:buFont typeface="Courier New" pitchFamily="49" charset="0"/>
              <a:buChar char="o"/>
            </a:pPr>
            <a:r>
              <a:rPr lang="fr-FR" dirty="0" smtClean="0"/>
              <a:t>80% pour tout revenu compris entre (20000-25000).</a:t>
            </a:r>
          </a:p>
          <a:p>
            <a:pPr algn="just">
              <a:buFont typeface="Courier New" pitchFamily="49" charset="0"/>
              <a:buChar char="o"/>
            </a:pPr>
            <a:r>
              <a:rPr lang="fr-FR" dirty="0" smtClean="0"/>
              <a:t>60% pour tout revenu compris entre (25000- 30000).</a:t>
            </a:r>
          </a:p>
          <a:p>
            <a:pPr algn="just">
              <a:buFont typeface="Courier New" pitchFamily="49" charset="0"/>
              <a:buChar char="o"/>
            </a:pPr>
            <a:r>
              <a:rPr lang="fr-FR" dirty="0" smtClean="0"/>
              <a:t>30% pour tout revenu compris entre (30000- 35000).</a:t>
            </a:r>
          </a:p>
          <a:p>
            <a:pPr algn="just">
              <a:buFont typeface="Courier New" pitchFamily="49" charset="0"/>
              <a:buChar char="o"/>
            </a:pPr>
            <a:r>
              <a:rPr lang="fr-FR" dirty="0" smtClean="0"/>
              <a:t>10% pour tout revenu &gt; ou égal à 35000 et &lt;  à 40000 Da.</a:t>
            </a:r>
          </a:p>
          <a:p>
            <a:pPr algn="just"/>
            <a:r>
              <a:rPr lang="fr-FR" dirty="0" smtClean="0"/>
              <a:t>Sont exonérés les bénéficiaires du taux d’imposition de 10% (les activités se rapportant à l’enseignements, la recherche ou autres à caractère intellectuel).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checkerboard(across)">
                                      <p:cBhvr>
                                        <p:cTn id="11" dur="500"/>
                                        <p:tgtEl>
                                          <p:spTgt spid="3">
                                            <p:txEl>
                                              <p:pRg st="2" end="2"/>
                                            </p:txEl>
                                          </p:spTgt>
                                        </p:tgtEl>
                                      </p:cBhvr>
                                    </p:animEffect>
                                  </p:childTnLst>
                                </p:cTn>
                              </p:par>
                            </p:childTnLst>
                          </p:cTn>
                        </p:par>
                        <p:par>
                          <p:cTn id="12" fill="hold">
                            <p:stCondLst>
                              <p:cond delay="1000"/>
                            </p:stCondLst>
                            <p:childTnLst>
                              <p:par>
                                <p:cTn id="13" presetID="5" presetClass="entr" presetSubtype="10" fill="hold" grpId="0"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checkerboard(across)">
                                      <p:cBhvr>
                                        <p:cTn id="15" dur="500"/>
                                        <p:tgtEl>
                                          <p:spTgt spid="3">
                                            <p:txEl>
                                              <p:pRg st="3" end="3"/>
                                            </p:txEl>
                                          </p:spTgt>
                                        </p:tgtEl>
                                      </p:cBhvr>
                                    </p:animEffect>
                                  </p:childTnLst>
                                </p:cTn>
                              </p:par>
                            </p:childTnLst>
                          </p:cTn>
                        </p:par>
                        <p:par>
                          <p:cTn id="16" fill="hold">
                            <p:stCondLst>
                              <p:cond delay="1500"/>
                            </p:stCondLst>
                            <p:childTnLst>
                              <p:par>
                                <p:cTn id="17" presetID="5" presetClass="entr" presetSubtype="10" fill="hold" grpId="0"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checkerboard(across)">
                                      <p:cBhvr>
                                        <p:cTn id="19" dur="500"/>
                                        <p:tgtEl>
                                          <p:spTgt spid="3">
                                            <p:txEl>
                                              <p:pRg st="4" end="4"/>
                                            </p:txEl>
                                          </p:spTgt>
                                        </p:tgtEl>
                                      </p:cBhvr>
                                    </p:animEffect>
                                  </p:childTnLst>
                                </p:cTn>
                              </p:par>
                            </p:childTnLst>
                          </p:cTn>
                        </p:par>
                        <p:par>
                          <p:cTn id="20" fill="hold">
                            <p:stCondLst>
                              <p:cond delay="2000"/>
                            </p:stCondLst>
                            <p:childTnLst>
                              <p:par>
                                <p:cTn id="21" presetID="5" presetClass="entr" presetSubtype="10" fill="hold" grpId="0" nodeType="after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checkerboard(across)">
                                      <p:cBhvr>
                                        <p:cTn id="23" dur="500"/>
                                        <p:tgtEl>
                                          <p:spTgt spid="3">
                                            <p:txEl>
                                              <p:pRg st="5" end="5"/>
                                            </p:txEl>
                                          </p:spTgt>
                                        </p:tgtEl>
                                      </p:cBhvr>
                                    </p:animEffect>
                                  </p:childTnLst>
                                </p:cTn>
                              </p:par>
                            </p:childTnLst>
                          </p:cTn>
                        </p:par>
                        <p:par>
                          <p:cTn id="24" fill="hold">
                            <p:stCondLst>
                              <p:cond delay="2500"/>
                            </p:stCondLst>
                            <p:childTnLst>
                              <p:par>
                                <p:cTn id="25" presetID="5" presetClass="entr" presetSubtype="10" fill="hold" grpId="0" nodeType="after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checkerboard(across)">
                                      <p:cBhvr>
                                        <p:cTn id="27" dur="500"/>
                                        <p:tgtEl>
                                          <p:spTgt spid="3">
                                            <p:txEl>
                                              <p:pRg st="6" end="6"/>
                                            </p:txEl>
                                          </p:spTgt>
                                        </p:tgtEl>
                                      </p:cBhvr>
                                    </p:animEffect>
                                  </p:childTnLst>
                                </p:cTn>
                              </p:par>
                            </p:childTnLst>
                          </p:cTn>
                        </p:par>
                        <p:par>
                          <p:cTn id="28" fill="hold">
                            <p:stCondLst>
                              <p:cond delay="3000"/>
                            </p:stCondLst>
                            <p:childTnLst>
                              <p:par>
                                <p:cTn id="29" presetID="5" presetClass="entr" presetSubtype="10" fill="hold" grpId="0" nodeType="after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checkerboard(across)">
                                      <p:cBhvr>
                                        <p:cTn id="31" dur="500"/>
                                        <p:tgtEl>
                                          <p:spTgt spid="3">
                                            <p:txEl>
                                              <p:pRg st="7" end="7"/>
                                            </p:txEl>
                                          </p:spTgt>
                                        </p:tgtEl>
                                      </p:cBhvr>
                                    </p:animEffect>
                                  </p:childTnLst>
                                </p:cTn>
                              </p:par>
                            </p:childTnLst>
                          </p:cTn>
                        </p:par>
                        <p:par>
                          <p:cTn id="32" fill="hold">
                            <p:stCondLst>
                              <p:cond delay="3500"/>
                            </p:stCondLst>
                            <p:childTnLst>
                              <p:par>
                                <p:cTn id="33" presetID="5" presetClass="entr" presetSubtype="10" fill="hold" grpId="0" nodeType="after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checkerboard(across)">
                                      <p:cBhvr>
                                        <p:cTn id="35"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20688"/>
            <a:ext cx="8229600" cy="5505475"/>
          </a:xfrm>
        </p:spPr>
        <p:txBody>
          <a:bodyPr>
            <a:normAutofit/>
          </a:bodyPr>
          <a:lstStyle/>
          <a:p>
            <a:pPr algn="just">
              <a:buNone/>
            </a:pPr>
            <a:r>
              <a:rPr lang="fr-FR" sz="3000" b="1" dirty="0" smtClean="0"/>
              <a:t>B-2 Revenus exonérés de </a:t>
            </a:r>
            <a:r>
              <a:rPr lang="fr-FR" sz="3000" b="1" dirty="0" smtClean="0"/>
              <a:t>l’IRG-salaires</a:t>
            </a:r>
            <a:endParaRPr lang="fr-FR" sz="3000" b="1" dirty="0" smtClean="0"/>
          </a:p>
          <a:p>
            <a:pPr algn="just"/>
            <a:r>
              <a:rPr lang="fr-FR" sz="3000" dirty="0" smtClean="0"/>
              <a:t>Tous revenus inférieurs à </a:t>
            </a:r>
            <a:r>
              <a:rPr lang="fr-FR" sz="3000" dirty="0" smtClean="0"/>
              <a:t>30000DA/mois (à partir de 2021).</a:t>
            </a:r>
            <a:endParaRPr lang="fr-FR" sz="3000" dirty="0" smtClean="0"/>
          </a:p>
          <a:p>
            <a:pPr algn="just"/>
            <a:r>
              <a:rPr lang="fr-FR" sz="3000" dirty="0" smtClean="0"/>
              <a:t>Toutes rémunérations servies dans le cadre du dispositif ENSEJ.</a:t>
            </a:r>
          </a:p>
          <a:p>
            <a:pPr algn="just"/>
            <a:r>
              <a:rPr lang="fr-FR" sz="3000" dirty="0" smtClean="0"/>
              <a:t>Toutes </a:t>
            </a:r>
            <a:r>
              <a:rPr lang="fr-FR" sz="3000" dirty="0" smtClean="0"/>
              <a:t>indemnisations, rentes, pensions servies </a:t>
            </a:r>
            <a:r>
              <a:rPr lang="fr-FR" sz="3000" dirty="0" smtClean="0"/>
              <a:t>par </a:t>
            </a:r>
            <a:r>
              <a:rPr lang="fr-FR" sz="3000" dirty="0" smtClean="0"/>
              <a:t>la législation sociale ou à caractère familial: allocations familiales, chômages, etc., les pensions des moudjahidines, des veuves, etc. et autres pensions et rentes relatives aux condamnations judiciaires, etc.). </a:t>
            </a:r>
          </a:p>
          <a:p>
            <a:pPr>
              <a:buNone/>
            </a:pPr>
            <a:endParaRPr lang="fr-FR" dirty="0" smtClean="0"/>
          </a:p>
          <a:p>
            <a:endParaRPr lang="fr-FR" b="1" dirty="0" smtClean="0"/>
          </a:p>
          <a:p>
            <a:endParaRPr lang="fr-FR" b="1" dirty="0" smtClean="0"/>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checkerboard(across)">
                                      <p:cBhvr>
                                        <p:cTn id="11" dur="500"/>
                                        <p:tgtEl>
                                          <p:spTgt spid="3">
                                            <p:txEl>
                                              <p:pRg st="1" end="1"/>
                                            </p:txEl>
                                          </p:spTgt>
                                        </p:tgtEl>
                                      </p:cBhvr>
                                    </p:animEffect>
                                  </p:childTnLst>
                                </p:cTn>
                              </p:par>
                            </p:childTnLst>
                          </p:cTn>
                        </p:par>
                        <p:par>
                          <p:cTn id="12" fill="hold">
                            <p:stCondLst>
                              <p:cond delay="1000"/>
                            </p:stCondLst>
                            <p:childTnLst>
                              <p:par>
                                <p:cTn id="13" presetID="5"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across)">
                                      <p:cBhvr>
                                        <p:cTn id="15" dur="500"/>
                                        <p:tgtEl>
                                          <p:spTgt spid="3">
                                            <p:txEl>
                                              <p:pRg st="2" end="2"/>
                                            </p:txEl>
                                          </p:spTgt>
                                        </p:tgtEl>
                                      </p:cBhvr>
                                    </p:animEffect>
                                  </p:childTnLst>
                                </p:cTn>
                              </p:par>
                            </p:childTnLst>
                          </p:cTn>
                        </p:par>
                        <p:par>
                          <p:cTn id="16" fill="hold">
                            <p:stCondLst>
                              <p:cond delay="1500"/>
                            </p:stCondLst>
                            <p:childTnLst>
                              <p:par>
                                <p:cTn id="17" presetID="5" presetClass="entr" presetSubtype="1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checkerboard(across)">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92696"/>
            <a:ext cx="8229600" cy="5433467"/>
          </a:xfrm>
        </p:spPr>
        <p:txBody>
          <a:bodyPr>
            <a:normAutofit fontScale="92500" lnSpcReduction="20000"/>
          </a:bodyPr>
          <a:lstStyle/>
          <a:p>
            <a:pPr>
              <a:buNone/>
            </a:pPr>
            <a:r>
              <a:rPr lang="fr-FR" sz="2800" b="1" dirty="0" smtClean="0"/>
              <a:t>Les modifications rapportées par la loi de finances 2021: </a:t>
            </a:r>
          </a:p>
          <a:p>
            <a:pPr>
              <a:buFontTx/>
              <a:buChar char="-"/>
            </a:pPr>
            <a:r>
              <a:rPr lang="fr-FR" sz="2400" dirty="0" smtClean="0"/>
              <a:t>Les traitements salaires, pensions et rentes, etc.  bénéficient de l’abattement général de 40%.  Cet abattement doit être compris entre 1000Dda/mois et 1500da/mois</a:t>
            </a:r>
          </a:p>
          <a:p>
            <a:pPr>
              <a:buNone/>
            </a:pPr>
            <a:endParaRPr lang="fr-FR" sz="2400" dirty="0" smtClean="0"/>
          </a:p>
          <a:p>
            <a:pPr>
              <a:buNone/>
            </a:pPr>
            <a:r>
              <a:rPr lang="fr-FR" sz="2400" dirty="0" smtClean="0"/>
              <a:t>Remarque : </a:t>
            </a:r>
          </a:p>
          <a:p>
            <a:pPr>
              <a:buFont typeface="Wingdings" pitchFamily="2" charset="2"/>
              <a:buChar char="v"/>
            </a:pPr>
            <a:r>
              <a:rPr lang="fr-FR" sz="2400" dirty="0" smtClean="0"/>
              <a:t>Un 2éme abattement supplémentaire est appliqué comme suit</a:t>
            </a:r>
          </a:p>
          <a:p>
            <a:pPr>
              <a:buFont typeface="Wingdings" pitchFamily="2" charset="2"/>
              <a:buChar char="Ø"/>
            </a:pPr>
            <a:r>
              <a:rPr lang="fr-FR" sz="2400" dirty="0" smtClean="0"/>
              <a:t>Pour les tranches de salaires comprises entre 30000Da et 35000Da (travailleurs relevant du régime général)</a:t>
            </a:r>
          </a:p>
          <a:p>
            <a:pPr algn="ctr">
              <a:buNone/>
            </a:pPr>
            <a:r>
              <a:rPr lang="fr-FR" sz="2400" b="1" dirty="0" smtClean="0"/>
              <a:t>       IRG salaire2021 =</a:t>
            </a:r>
          </a:p>
          <a:p>
            <a:pPr algn="ctr">
              <a:buNone/>
            </a:pPr>
            <a:r>
              <a:rPr lang="fr-FR" sz="2400" b="1" dirty="0" smtClean="0"/>
              <a:t>IRG2007*8/3 -  (20000/3)</a:t>
            </a:r>
          </a:p>
          <a:p>
            <a:pPr>
              <a:buNone/>
            </a:pPr>
            <a:r>
              <a:rPr lang="fr-FR" sz="2400" dirty="0" smtClean="0"/>
              <a:t>Pour les tranches de salaires comprises entre 30000Da et 40000Da (régime spécifique aux travailleurs handicapés moteurs, mentaux, etc. et les travailleurs retraités du régime général):</a:t>
            </a:r>
            <a:r>
              <a:rPr lang="fr-FR" sz="2400" dirty="0" smtClean="0"/>
              <a:t> </a:t>
            </a:r>
            <a:endParaRPr lang="fr-FR" sz="2400" dirty="0" smtClean="0"/>
          </a:p>
          <a:p>
            <a:pPr algn="ctr">
              <a:buNone/>
            </a:pPr>
            <a:r>
              <a:rPr lang="fr-FR" sz="2400" b="1" dirty="0" smtClean="0"/>
              <a:t> IRG salaire2021 =</a:t>
            </a:r>
          </a:p>
          <a:p>
            <a:pPr algn="ctr">
              <a:buNone/>
            </a:pPr>
            <a:r>
              <a:rPr lang="fr-FR" sz="2400" b="1" dirty="0" smtClean="0"/>
              <a:t>IRG2007*5/3 </a:t>
            </a:r>
            <a:r>
              <a:rPr lang="fr-FR" sz="2400" b="1" dirty="0" smtClean="0"/>
              <a:t>-  </a:t>
            </a:r>
            <a:r>
              <a:rPr lang="fr-FR" sz="2400" b="1" dirty="0" smtClean="0"/>
              <a:t>(12500/3</a:t>
            </a:r>
            <a:r>
              <a:rPr lang="fr-FR" sz="2400" b="1" dirty="0" smtClean="0"/>
              <a:t>)</a:t>
            </a:r>
            <a:endParaRPr lang="fr-FR" sz="2400" dirty="0" smtClean="0"/>
          </a:p>
          <a:p>
            <a:pPr>
              <a:buNone/>
            </a:pPr>
            <a:endParaRPr lang="fr-FR" sz="2400" dirty="0" smtClean="0"/>
          </a:p>
          <a:p>
            <a:pPr>
              <a:buNone/>
            </a:pPr>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649491"/>
          </a:xfrm>
        </p:spPr>
        <p:txBody>
          <a:bodyPr>
            <a:normAutofit fontScale="70000" lnSpcReduction="20000"/>
          </a:bodyPr>
          <a:lstStyle/>
          <a:p>
            <a:pPr>
              <a:buFontTx/>
              <a:buChar char="-"/>
            </a:pPr>
            <a:r>
              <a:rPr lang="fr-FR" b="1" dirty="0" smtClean="0"/>
              <a:t>Les modifications rapportées par la loi de finances </a:t>
            </a:r>
            <a:r>
              <a:rPr lang="fr-FR" b="1" dirty="0" smtClean="0"/>
              <a:t>2022: </a:t>
            </a:r>
          </a:p>
          <a:p>
            <a:pPr>
              <a:buNone/>
            </a:pPr>
            <a:endParaRPr lang="fr-FR" dirty="0" smtClean="0"/>
          </a:p>
          <a:p>
            <a:pPr>
              <a:buFontTx/>
              <a:buChar char="-"/>
            </a:pPr>
            <a:r>
              <a:rPr lang="fr-FR" dirty="0" smtClean="0"/>
              <a:t>Les </a:t>
            </a:r>
            <a:r>
              <a:rPr lang="fr-FR" dirty="0" smtClean="0"/>
              <a:t>traitements salaires, pensions et rentes, </a:t>
            </a:r>
            <a:r>
              <a:rPr lang="fr-FR" dirty="0" smtClean="0"/>
              <a:t>etc.  </a:t>
            </a:r>
            <a:r>
              <a:rPr lang="fr-FR" dirty="0" smtClean="0"/>
              <a:t>bénéficient </a:t>
            </a:r>
            <a:r>
              <a:rPr lang="fr-FR" dirty="0" smtClean="0"/>
              <a:t> toujours d’un </a:t>
            </a:r>
            <a:r>
              <a:rPr lang="fr-FR" dirty="0" smtClean="0"/>
              <a:t>abattement général de 40%.  Cet abattement doit être compris entre 1000Dda/mois et 1500da/mois</a:t>
            </a:r>
          </a:p>
          <a:p>
            <a:pPr>
              <a:buNone/>
            </a:pPr>
            <a:endParaRPr lang="fr-FR" dirty="0" smtClean="0"/>
          </a:p>
          <a:p>
            <a:pPr>
              <a:buFont typeface="Wingdings" pitchFamily="2" charset="2"/>
              <a:buChar char="v"/>
            </a:pPr>
            <a:r>
              <a:rPr lang="fr-FR" dirty="0" smtClean="0"/>
              <a:t>Un </a:t>
            </a:r>
            <a:r>
              <a:rPr lang="fr-FR" dirty="0" smtClean="0"/>
              <a:t>2éme abattement supplémentaire est appliqué comme suit (article 31 de la loi de finance 2022):</a:t>
            </a:r>
          </a:p>
          <a:p>
            <a:pPr>
              <a:buFont typeface="Wingdings" pitchFamily="2" charset="2"/>
              <a:buChar char="Ø"/>
            </a:pPr>
            <a:r>
              <a:rPr lang="fr-FR" dirty="0" smtClean="0"/>
              <a:t>Pour les tranches de salaires comprises entre 30000Da et 35000Da (travailleurs relevant du régime général)</a:t>
            </a:r>
          </a:p>
          <a:p>
            <a:pPr algn="ctr">
              <a:buNone/>
            </a:pPr>
            <a:r>
              <a:rPr lang="fr-FR" b="1" dirty="0" smtClean="0"/>
              <a:t>       Irg salaire =</a:t>
            </a:r>
          </a:p>
          <a:p>
            <a:pPr algn="ctr">
              <a:buNone/>
            </a:pPr>
            <a:r>
              <a:rPr lang="fr-FR" b="1" dirty="0" smtClean="0"/>
              <a:t> irg selon 1</a:t>
            </a:r>
            <a:r>
              <a:rPr lang="fr-FR" b="1" baseline="30000" dirty="0" smtClean="0"/>
              <a:t>er</a:t>
            </a:r>
            <a:r>
              <a:rPr lang="fr-FR" b="1" dirty="0" smtClean="0"/>
              <a:t> abattement *137/51 -  (27925/8)</a:t>
            </a:r>
          </a:p>
          <a:p>
            <a:pPr>
              <a:buNone/>
            </a:pPr>
            <a:r>
              <a:rPr lang="fr-FR" dirty="0" smtClean="0"/>
              <a:t>Pour </a:t>
            </a:r>
            <a:r>
              <a:rPr lang="fr-FR" dirty="0" smtClean="0"/>
              <a:t>les tranches de salaires comprises entre 30000Da et 42500Da (régime spécifique aux travailleurs handicapés moteurs, mentaux, </a:t>
            </a:r>
            <a:r>
              <a:rPr lang="fr-FR" dirty="0" smtClean="0"/>
              <a:t>etc. </a:t>
            </a:r>
            <a:r>
              <a:rPr lang="fr-FR" dirty="0" smtClean="0"/>
              <a:t>et les travailleurs retraités du régime général): </a:t>
            </a:r>
          </a:p>
          <a:p>
            <a:pPr algn="ctr">
              <a:buNone/>
            </a:pPr>
            <a:r>
              <a:rPr lang="fr-FR" b="1" dirty="0" smtClean="0"/>
              <a:t>Irg salaire =</a:t>
            </a:r>
          </a:p>
          <a:p>
            <a:pPr algn="ctr">
              <a:buNone/>
            </a:pPr>
            <a:r>
              <a:rPr lang="fr-FR" b="1" dirty="0" smtClean="0"/>
              <a:t> irg selon 1</a:t>
            </a:r>
            <a:r>
              <a:rPr lang="fr-FR" b="1" baseline="30000" dirty="0" smtClean="0"/>
              <a:t>er</a:t>
            </a:r>
            <a:r>
              <a:rPr lang="fr-FR" b="1" dirty="0" smtClean="0"/>
              <a:t> abattement *93/61 -  (81213/41)</a:t>
            </a:r>
          </a:p>
          <a:p>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6264696"/>
          </a:xfrm>
        </p:spPr>
        <p:txBody>
          <a:bodyPr>
            <a:normAutofit fontScale="47500" lnSpcReduction="20000"/>
          </a:bodyPr>
          <a:lstStyle/>
          <a:p>
            <a:pPr>
              <a:buNone/>
            </a:pPr>
            <a:r>
              <a:rPr lang="fr-FR" dirty="0" smtClean="0"/>
              <a:t>Exemple IRG-traitements, salaires  (il s’agit d’une retenue à la source): </a:t>
            </a:r>
          </a:p>
          <a:p>
            <a:pPr>
              <a:buNone/>
            </a:pPr>
            <a:r>
              <a:rPr lang="fr-FR" dirty="0" smtClean="0"/>
              <a:t>1- Sur la base du barème de 2007 calculez pour chacun des salaires ci-dessous :</a:t>
            </a:r>
          </a:p>
          <a:p>
            <a:r>
              <a:rPr lang="fr-FR" dirty="0" smtClean="0"/>
              <a:t>Le montant de l’IRG à payer pour le cas d’un salarié relevant du régime général. </a:t>
            </a:r>
          </a:p>
          <a:p>
            <a:r>
              <a:rPr lang="fr-FR" dirty="0" smtClean="0"/>
              <a:t>Le montant de l’IRG à payer pour le cas d’un salarié relevant du régime spécifique aux travailleurs handicapés moteurs, mentaux, </a:t>
            </a:r>
            <a:r>
              <a:rPr lang="fr-FR" dirty="0" smtClean="0"/>
              <a:t>etc. </a:t>
            </a:r>
            <a:r>
              <a:rPr lang="fr-FR" dirty="0" smtClean="0"/>
              <a:t>et les travailleurs retraités du régime </a:t>
            </a:r>
            <a:r>
              <a:rPr lang="fr-FR" dirty="0" smtClean="0"/>
              <a:t>général.</a:t>
            </a:r>
          </a:p>
          <a:p>
            <a:pPr>
              <a:buNone/>
            </a:pPr>
            <a:r>
              <a:rPr lang="fr-FR" dirty="0" smtClean="0"/>
              <a:t>2- Quelles sont les modifications rapportées par la loi de finances de 2021 puis de 2022.  </a:t>
            </a:r>
          </a:p>
          <a:p>
            <a:r>
              <a:rPr lang="fr-FR" dirty="0" smtClean="0"/>
              <a:t>Soient les salaires bruts mensuels suivants : </a:t>
            </a:r>
          </a:p>
          <a:p>
            <a:r>
              <a:rPr lang="fr-FR" dirty="0" smtClean="0"/>
              <a:t>S1 = 32000 Da</a:t>
            </a:r>
          </a:p>
          <a:p>
            <a:r>
              <a:rPr lang="fr-FR" dirty="0" smtClean="0"/>
              <a:t>S2= 42200 Da</a:t>
            </a:r>
          </a:p>
          <a:p>
            <a:r>
              <a:rPr lang="fr-FR" dirty="0" smtClean="0"/>
              <a:t>S3 = 76500 Da</a:t>
            </a:r>
          </a:p>
          <a:p>
            <a:r>
              <a:rPr lang="fr-FR" dirty="0" smtClean="0"/>
              <a:t>Solution </a:t>
            </a:r>
          </a:p>
          <a:p>
            <a:pPr>
              <a:buNone/>
            </a:pPr>
            <a:r>
              <a:rPr lang="fr-FR" dirty="0" smtClean="0"/>
              <a:t>A- Application du</a:t>
            </a:r>
            <a:r>
              <a:rPr lang="fr-FR" dirty="0" smtClean="0"/>
              <a:t> barème de </a:t>
            </a:r>
            <a:r>
              <a:rPr lang="fr-FR" dirty="0" smtClean="0"/>
              <a:t>2007 </a:t>
            </a:r>
            <a:r>
              <a:rPr lang="fr-FR" dirty="0" smtClean="0"/>
              <a:t>pour le cas d’un salarié relevant du régime général.</a:t>
            </a:r>
            <a:r>
              <a:rPr lang="fr-FR" dirty="0" smtClean="0"/>
              <a:t> </a:t>
            </a:r>
          </a:p>
          <a:p>
            <a:pPr>
              <a:buNone/>
            </a:pPr>
            <a:r>
              <a:rPr lang="fr-FR" dirty="0" smtClean="0"/>
              <a:t> </a:t>
            </a:r>
            <a:r>
              <a:rPr lang="fr-FR" b="1" dirty="0" smtClean="0"/>
              <a:t>S1 = 32000 </a:t>
            </a:r>
            <a:r>
              <a:rPr lang="fr-FR" b="1" dirty="0" smtClean="0"/>
              <a:t>Da</a:t>
            </a:r>
          </a:p>
          <a:p>
            <a:pPr>
              <a:buNone/>
            </a:pPr>
            <a:r>
              <a:rPr lang="fr-FR" dirty="0" smtClean="0"/>
              <a:t>IRG à payer = (32000-30000)0,3+4000 –abattement(40%) </a:t>
            </a:r>
          </a:p>
          <a:p>
            <a:pPr>
              <a:buNone/>
            </a:pPr>
            <a:r>
              <a:rPr lang="fr-FR" dirty="0" smtClean="0"/>
              <a:t>abattement(40</a:t>
            </a:r>
            <a:r>
              <a:rPr lang="fr-FR" dirty="0" smtClean="0"/>
              <a:t>%) = 4600 (0,4) = 1840 &gt;1500  </a:t>
            </a:r>
          </a:p>
          <a:p>
            <a:pPr>
              <a:buNone/>
            </a:pPr>
            <a:r>
              <a:rPr lang="fr-FR" dirty="0" smtClean="0"/>
              <a:t> IRG à payer =</a:t>
            </a:r>
            <a:r>
              <a:rPr lang="fr-FR" dirty="0" smtClean="0"/>
              <a:t> 4600-1500 = 3100 DA.</a:t>
            </a:r>
          </a:p>
          <a:p>
            <a:pPr>
              <a:buNone/>
            </a:pPr>
            <a:r>
              <a:rPr lang="fr-FR" b="1" dirty="0" smtClean="0"/>
              <a:t> S2 </a:t>
            </a:r>
            <a:r>
              <a:rPr lang="fr-FR" b="1" dirty="0" smtClean="0"/>
              <a:t>= </a:t>
            </a:r>
            <a:r>
              <a:rPr lang="fr-FR" b="1" dirty="0" smtClean="0"/>
              <a:t>42200 Da </a:t>
            </a:r>
            <a:endParaRPr lang="fr-FR" b="1" dirty="0" smtClean="0"/>
          </a:p>
          <a:p>
            <a:pPr>
              <a:buNone/>
            </a:pPr>
            <a:r>
              <a:rPr lang="fr-FR" dirty="0" smtClean="0"/>
              <a:t>IRG </a:t>
            </a:r>
            <a:r>
              <a:rPr lang="fr-FR" dirty="0" smtClean="0"/>
              <a:t>à </a:t>
            </a:r>
            <a:r>
              <a:rPr lang="fr-FR" dirty="0" smtClean="0"/>
              <a:t>payer = </a:t>
            </a:r>
            <a:r>
              <a:rPr lang="fr-FR" dirty="0" smtClean="0"/>
              <a:t>(42200-30000)0,3+4000 </a:t>
            </a:r>
            <a:r>
              <a:rPr lang="fr-FR" dirty="0" smtClean="0"/>
              <a:t>–abattement(40</a:t>
            </a:r>
            <a:r>
              <a:rPr lang="fr-FR" dirty="0" smtClean="0"/>
              <a:t>%) = 7660  </a:t>
            </a:r>
            <a:r>
              <a:rPr lang="fr-FR" dirty="0" smtClean="0"/>
              <a:t>–abattement(40%) </a:t>
            </a:r>
            <a:endParaRPr lang="fr-FR" dirty="0" smtClean="0"/>
          </a:p>
          <a:p>
            <a:pPr>
              <a:buNone/>
            </a:pPr>
            <a:r>
              <a:rPr lang="fr-FR" dirty="0" smtClean="0"/>
              <a:t>abattement(40%) = </a:t>
            </a:r>
            <a:r>
              <a:rPr lang="fr-FR" dirty="0" smtClean="0"/>
              <a:t>7660 </a:t>
            </a:r>
            <a:r>
              <a:rPr lang="fr-FR" dirty="0" smtClean="0"/>
              <a:t>(0,4) = </a:t>
            </a:r>
            <a:r>
              <a:rPr lang="fr-FR" dirty="0" smtClean="0"/>
              <a:t>3064 </a:t>
            </a:r>
            <a:r>
              <a:rPr lang="fr-FR" dirty="0" smtClean="0"/>
              <a:t>&gt;1500  </a:t>
            </a:r>
          </a:p>
          <a:p>
            <a:pPr>
              <a:buNone/>
            </a:pPr>
            <a:r>
              <a:rPr lang="fr-FR" dirty="0" smtClean="0"/>
              <a:t>IRG à payer = 7</a:t>
            </a:r>
            <a:r>
              <a:rPr lang="fr-FR" dirty="0" smtClean="0"/>
              <a:t>660-1500 </a:t>
            </a:r>
            <a:r>
              <a:rPr lang="fr-FR" dirty="0" smtClean="0"/>
              <a:t>= </a:t>
            </a:r>
            <a:r>
              <a:rPr lang="fr-FR" dirty="0" smtClean="0"/>
              <a:t>6160 </a:t>
            </a:r>
            <a:r>
              <a:rPr lang="fr-FR" dirty="0" smtClean="0"/>
              <a:t>DA</a:t>
            </a:r>
            <a:r>
              <a:rPr lang="fr-FR" dirty="0" smtClean="0"/>
              <a:t>.</a:t>
            </a:r>
          </a:p>
          <a:p>
            <a:pPr>
              <a:buNone/>
            </a:pPr>
            <a:r>
              <a:rPr lang="fr-FR" b="1" dirty="0" smtClean="0"/>
              <a:t>S3 </a:t>
            </a:r>
            <a:r>
              <a:rPr lang="fr-FR" b="1" dirty="0" smtClean="0"/>
              <a:t>= </a:t>
            </a:r>
            <a:r>
              <a:rPr lang="fr-FR" b="1" dirty="0" smtClean="0"/>
              <a:t>76500 </a:t>
            </a:r>
            <a:r>
              <a:rPr lang="fr-FR" b="1" dirty="0" smtClean="0"/>
              <a:t>Da </a:t>
            </a:r>
          </a:p>
          <a:p>
            <a:pPr>
              <a:buNone/>
            </a:pPr>
            <a:r>
              <a:rPr lang="fr-FR" dirty="0" smtClean="0"/>
              <a:t>IRG à payer = </a:t>
            </a:r>
            <a:r>
              <a:rPr lang="fr-FR" dirty="0" smtClean="0"/>
              <a:t>(76500-30000)0,3+4000 </a:t>
            </a:r>
            <a:r>
              <a:rPr lang="fr-FR" dirty="0" smtClean="0"/>
              <a:t>–abattement(40%) = </a:t>
            </a:r>
            <a:r>
              <a:rPr lang="fr-FR" dirty="0" smtClean="0"/>
              <a:t>17950  </a:t>
            </a:r>
            <a:r>
              <a:rPr lang="fr-FR" dirty="0" smtClean="0"/>
              <a:t>–abattement(40%) </a:t>
            </a:r>
          </a:p>
          <a:p>
            <a:pPr>
              <a:buNone/>
            </a:pPr>
            <a:r>
              <a:rPr lang="fr-FR" dirty="0" smtClean="0"/>
              <a:t>abattement(40%) = </a:t>
            </a:r>
            <a:r>
              <a:rPr lang="fr-FR" dirty="0" smtClean="0"/>
              <a:t>17950 </a:t>
            </a:r>
            <a:r>
              <a:rPr lang="fr-FR" dirty="0" smtClean="0"/>
              <a:t>(0,4) = </a:t>
            </a:r>
            <a:r>
              <a:rPr lang="fr-FR" dirty="0" smtClean="0"/>
              <a:t>7180&gt;1500  </a:t>
            </a:r>
            <a:endParaRPr lang="fr-FR" dirty="0" smtClean="0"/>
          </a:p>
          <a:p>
            <a:pPr>
              <a:buNone/>
            </a:pPr>
            <a:r>
              <a:rPr lang="fr-FR" dirty="0" smtClean="0"/>
              <a:t>IRG à payer = </a:t>
            </a:r>
            <a:r>
              <a:rPr lang="fr-FR" dirty="0" smtClean="0"/>
              <a:t>17950-1500 </a:t>
            </a:r>
            <a:r>
              <a:rPr lang="fr-FR" dirty="0" smtClean="0"/>
              <a:t>= </a:t>
            </a:r>
            <a:r>
              <a:rPr lang="fr-FR" dirty="0" smtClean="0"/>
              <a:t>16450 </a:t>
            </a:r>
            <a:r>
              <a:rPr lang="fr-FR" dirty="0" smtClean="0"/>
              <a:t>DA</a:t>
            </a:r>
            <a:r>
              <a:rPr lang="fr-FR" dirty="0" smtClean="0"/>
              <a:t>.</a:t>
            </a:r>
            <a:endParaRPr lang="fr-FR"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6192688"/>
          </a:xfrm>
        </p:spPr>
        <p:txBody>
          <a:bodyPr>
            <a:normAutofit fontScale="40000" lnSpcReduction="20000"/>
          </a:bodyPr>
          <a:lstStyle/>
          <a:p>
            <a:pPr>
              <a:buNone/>
            </a:pPr>
            <a:r>
              <a:rPr lang="fr-FR" dirty="0" smtClean="0"/>
              <a:t>B-Application </a:t>
            </a:r>
            <a:r>
              <a:rPr lang="fr-FR" dirty="0" smtClean="0"/>
              <a:t>du barème de 2007 pour le cas </a:t>
            </a:r>
            <a:r>
              <a:rPr lang="fr-FR" dirty="0" smtClean="0"/>
              <a:t>d’un </a:t>
            </a:r>
            <a:r>
              <a:rPr lang="fr-FR" dirty="0" smtClean="0"/>
              <a:t>salarié relevant du régime spécifique aux travailleurs handicapés moteurs, mentaux, </a:t>
            </a:r>
            <a:r>
              <a:rPr lang="fr-FR" dirty="0" smtClean="0"/>
              <a:t>etc. </a:t>
            </a:r>
            <a:r>
              <a:rPr lang="fr-FR" dirty="0" smtClean="0"/>
              <a:t>et les travailleurs retraités du régime général.</a:t>
            </a:r>
          </a:p>
          <a:p>
            <a:pPr>
              <a:buNone/>
            </a:pPr>
            <a:r>
              <a:rPr lang="fr-FR" dirty="0" smtClean="0"/>
              <a:t> </a:t>
            </a:r>
            <a:r>
              <a:rPr lang="fr-FR" b="1" dirty="0" smtClean="0"/>
              <a:t>S1 = 32000 Da</a:t>
            </a:r>
          </a:p>
          <a:p>
            <a:pPr>
              <a:buNone/>
            </a:pPr>
            <a:r>
              <a:rPr lang="fr-FR" dirty="0" smtClean="0"/>
              <a:t>IRG à payer = (32000-30000)0,3+4000 </a:t>
            </a:r>
            <a:r>
              <a:rPr lang="fr-FR" dirty="0" smtClean="0"/>
              <a:t>– Somme des abattements </a:t>
            </a:r>
            <a:endParaRPr lang="fr-FR" dirty="0" smtClean="0"/>
          </a:p>
          <a:p>
            <a:pPr>
              <a:buNone/>
            </a:pPr>
            <a:r>
              <a:rPr lang="fr-FR" dirty="0" smtClean="0"/>
              <a:t>1</a:t>
            </a:r>
            <a:r>
              <a:rPr lang="fr-FR" baseline="30000" dirty="0" smtClean="0"/>
              <a:t>er</a:t>
            </a:r>
            <a:r>
              <a:rPr lang="fr-FR" dirty="0" smtClean="0"/>
              <a:t> abattement(40</a:t>
            </a:r>
            <a:r>
              <a:rPr lang="fr-FR" dirty="0" smtClean="0"/>
              <a:t>%) = 4600 (0,4) = 1840 &gt;</a:t>
            </a:r>
            <a:r>
              <a:rPr lang="fr-FR" dirty="0" smtClean="0"/>
              <a:t>1500 donc 1500 Da  </a:t>
            </a:r>
          </a:p>
          <a:p>
            <a:pPr>
              <a:buNone/>
            </a:pPr>
            <a:r>
              <a:rPr lang="fr-FR" dirty="0" smtClean="0"/>
              <a:t>2</a:t>
            </a:r>
            <a:r>
              <a:rPr lang="fr-FR" baseline="30000" dirty="0" smtClean="0"/>
              <a:t>ème</a:t>
            </a:r>
            <a:r>
              <a:rPr lang="fr-FR" dirty="0" smtClean="0"/>
              <a:t> abattement (30% : dans la limite de 1000 Da)= 4600(0,3) = 1380 donc on retient 1000 Da </a:t>
            </a:r>
          </a:p>
          <a:p>
            <a:pPr>
              <a:buNone/>
            </a:pPr>
            <a:r>
              <a:rPr lang="fr-FR" dirty="0" smtClean="0"/>
              <a:t>Somme des abattement = 1500+1000 = 2500 Da </a:t>
            </a:r>
            <a:endParaRPr lang="fr-FR" dirty="0" smtClean="0"/>
          </a:p>
          <a:p>
            <a:pPr>
              <a:buNone/>
            </a:pPr>
            <a:r>
              <a:rPr lang="fr-FR" dirty="0" smtClean="0"/>
              <a:t> IRG à payer = </a:t>
            </a:r>
            <a:r>
              <a:rPr lang="fr-FR" dirty="0" smtClean="0"/>
              <a:t>4600-2500 </a:t>
            </a:r>
            <a:r>
              <a:rPr lang="fr-FR" dirty="0" smtClean="0"/>
              <a:t>= </a:t>
            </a:r>
            <a:r>
              <a:rPr lang="fr-FR" dirty="0" smtClean="0"/>
              <a:t>2100 </a:t>
            </a:r>
            <a:r>
              <a:rPr lang="fr-FR" dirty="0" smtClean="0"/>
              <a:t>DA.</a:t>
            </a:r>
          </a:p>
          <a:p>
            <a:pPr>
              <a:buNone/>
            </a:pPr>
            <a:r>
              <a:rPr lang="fr-FR" b="1" dirty="0" smtClean="0"/>
              <a:t> </a:t>
            </a:r>
            <a:r>
              <a:rPr lang="fr-FR" b="1" dirty="0" smtClean="0"/>
              <a:t>S2 </a:t>
            </a:r>
            <a:r>
              <a:rPr lang="fr-FR" b="1" dirty="0" smtClean="0"/>
              <a:t>= 42200 Da </a:t>
            </a:r>
          </a:p>
          <a:p>
            <a:pPr>
              <a:buNone/>
            </a:pPr>
            <a:r>
              <a:rPr lang="fr-FR" dirty="0" smtClean="0"/>
              <a:t>IRG à payer = (42200-30000)0,3+4000 –abattement(40%) = 7660  –abattement(40%) </a:t>
            </a:r>
          </a:p>
          <a:p>
            <a:pPr>
              <a:buNone/>
            </a:pPr>
            <a:r>
              <a:rPr lang="fr-FR" dirty="0" smtClean="0"/>
              <a:t>abattement(40%) = 7660 (0,4) = 3064 &gt;1500  </a:t>
            </a:r>
          </a:p>
          <a:p>
            <a:pPr>
              <a:buNone/>
            </a:pPr>
            <a:r>
              <a:rPr lang="fr-FR" dirty="0" smtClean="0"/>
              <a:t>IRG à payer = 7660-1500 = 6160 DA.</a:t>
            </a:r>
          </a:p>
          <a:p>
            <a:pPr>
              <a:buNone/>
            </a:pPr>
            <a:r>
              <a:rPr lang="fr-FR" b="1" dirty="0" smtClean="0"/>
              <a:t>S3 </a:t>
            </a:r>
            <a:r>
              <a:rPr lang="fr-FR" b="1" dirty="0" smtClean="0"/>
              <a:t>= 76500 Da </a:t>
            </a:r>
          </a:p>
          <a:p>
            <a:pPr>
              <a:buNone/>
            </a:pPr>
            <a:r>
              <a:rPr lang="fr-FR" dirty="0" smtClean="0"/>
              <a:t>IRG à payer = (76500-30000)0,3+4000 –abattement(40%) = 17950  –abattement(40%) </a:t>
            </a:r>
          </a:p>
          <a:p>
            <a:pPr>
              <a:buNone/>
            </a:pPr>
            <a:r>
              <a:rPr lang="fr-FR" dirty="0" smtClean="0"/>
              <a:t>abattement(40%) = 17950 (0,4) = 7180&gt;1500  </a:t>
            </a:r>
          </a:p>
          <a:p>
            <a:pPr>
              <a:buNone/>
            </a:pPr>
            <a:r>
              <a:rPr lang="fr-FR" dirty="0" smtClean="0"/>
              <a:t>IRG à payer = 17950-1500 = 16450 DA</a:t>
            </a:r>
            <a:r>
              <a:rPr lang="fr-FR" dirty="0" smtClean="0"/>
              <a:t>.</a:t>
            </a:r>
          </a:p>
          <a:p>
            <a:pPr>
              <a:buNone/>
            </a:pPr>
            <a:r>
              <a:rPr lang="fr-FR" dirty="0" smtClean="0"/>
              <a:t>C- Application de la loi de finances 2021 pour </a:t>
            </a:r>
            <a:r>
              <a:rPr lang="fr-FR" dirty="0" smtClean="0"/>
              <a:t>le cas d’un salarié relevant du régime général. </a:t>
            </a:r>
          </a:p>
          <a:p>
            <a:pPr>
              <a:buNone/>
            </a:pPr>
            <a:r>
              <a:rPr lang="fr-FR" dirty="0" smtClean="0"/>
              <a:t> </a:t>
            </a:r>
            <a:r>
              <a:rPr lang="fr-FR" b="1" dirty="0" smtClean="0"/>
              <a:t>S1 = 32000 </a:t>
            </a:r>
            <a:r>
              <a:rPr lang="fr-FR" b="1" dirty="0" smtClean="0"/>
              <a:t>Da   30000 &lt; S1&lt;35000 Da donc 2</a:t>
            </a:r>
            <a:r>
              <a:rPr lang="fr-FR" b="1" baseline="30000" dirty="0" smtClean="0"/>
              <a:t>ème</a:t>
            </a:r>
            <a:r>
              <a:rPr lang="fr-FR" b="1" dirty="0" smtClean="0"/>
              <a:t> abattement: </a:t>
            </a:r>
          </a:p>
          <a:p>
            <a:pPr>
              <a:buNone/>
            </a:pPr>
            <a:r>
              <a:rPr lang="fr-FR" dirty="0" smtClean="0"/>
              <a:t>IRG 2007 à </a:t>
            </a:r>
            <a:r>
              <a:rPr lang="fr-FR" dirty="0" smtClean="0"/>
              <a:t>payer </a:t>
            </a:r>
            <a:r>
              <a:rPr lang="fr-FR" dirty="0" smtClean="0"/>
              <a:t>= </a:t>
            </a:r>
            <a:r>
              <a:rPr lang="fr-FR" dirty="0" smtClean="0"/>
              <a:t>(32000-30000)0,3+4000 –abattement(40%) </a:t>
            </a:r>
          </a:p>
          <a:p>
            <a:pPr>
              <a:buNone/>
            </a:pPr>
            <a:r>
              <a:rPr lang="fr-FR" dirty="0" smtClean="0"/>
              <a:t>abattement(40%) = 4600 (0,4) = 1840 &gt;1500  </a:t>
            </a:r>
          </a:p>
          <a:p>
            <a:pPr>
              <a:buNone/>
            </a:pPr>
            <a:r>
              <a:rPr lang="fr-FR" dirty="0" smtClean="0"/>
              <a:t> IRG 2007 </a:t>
            </a:r>
            <a:r>
              <a:rPr lang="fr-FR" dirty="0" smtClean="0"/>
              <a:t>à payer= </a:t>
            </a:r>
            <a:r>
              <a:rPr lang="fr-FR" dirty="0" smtClean="0"/>
              <a:t>4600-1500 = 3100 </a:t>
            </a:r>
            <a:r>
              <a:rPr lang="fr-FR" dirty="0" smtClean="0"/>
              <a:t>DA.</a:t>
            </a:r>
          </a:p>
          <a:p>
            <a:pPr>
              <a:buNone/>
            </a:pPr>
            <a:r>
              <a:rPr lang="fr-FR" dirty="0" smtClean="0"/>
              <a:t>IRG 2021= </a:t>
            </a:r>
            <a:r>
              <a:rPr lang="fr-FR" b="1" dirty="0" smtClean="0"/>
              <a:t> IRG salaire2021 </a:t>
            </a:r>
            <a:r>
              <a:rPr lang="fr-FR" b="1" dirty="0" smtClean="0"/>
              <a:t>= IRG2007*8/3 </a:t>
            </a:r>
            <a:r>
              <a:rPr lang="fr-FR" b="1" dirty="0" smtClean="0"/>
              <a:t>-  (20000/3</a:t>
            </a:r>
            <a:r>
              <a:rPr lang="fr-FR" b="1" dirty="0" smtClean="0"/>
              <a:t>) = 3100 (8/3) </a:t>
            </a:r>
            <a:r>
              <a:rPr lang="fr-FR" b="1" dirty="0" smtClean="0"/>
              <a:t>-  (20000/3) </a:t>
            </a:r>
            <a:r>
              <a:rPr lang="fr-FR" b="1" dirty="0" smtClean="0"/>
              <a:t> = 1600 Da  soit une réduction de 1500 Da par rapport à 2007 (baisse de 48,38%). </a:t>
            </a:r>
          </a:p>
          <a:p>
            <a:pPr>
              <a:buNone/>
            </a:pPr>
            <a:r>
              <a:rPr lang="fr-FR" b="1" dirty="0" smtClean="0"/>
              <a:t> </a:t>
            </a:r>
            <a:r>
              <a:rPr lang="fr-FR" b="1" dirty="0" smtClean="0"/>
              <a:t>S2 </a:t>
            </a:r>
            <a:r>
              <a:rPr lang="fr-FR" b="1" dirty="0" smtClean="0"/>
              <a:t>= 42200 </a:t>
            </a:r>
            <a:r>
              <a:rPr lang="fr-FR" b="1" dirty="0" smtClean="0"/>
              <a:t>Da :  le salaire est supérieur à 35000 DA donc IRG 2021 = IRG 2007</a:t>
            </a:r>
            <a:endParaRPr lang="fr-FR" b="1" dirty="0" smtClean="0"/>
          </a:p>
          <a:p>
            <a:pPr>
              <a:buNone/>
            </a:pPr>
            <a:r>
              <a:rPr lang="fr-FR" dirty="0" smtClean="0"/>
              <a:t>IRG à payer = (42200-30000)0,3+4000 –abattement(40%) = 7660  –abattement(40%) </a:t>
            </a:r>
          </a:p>
          <a:p>
            <a:pPr>
              <a:buNone/>
            </a:pPr>
            <a:r>
              <a:rPr lang="fr-FR" dirty="0" smtClean="0"/>
              <a:t>abattement(40%) = 7660 (0,4) = 3064 &gt;1500  </a:t>
            </a:r>
          </a:p>
          <a:p>
            <a:pPr>
              <a:buNone/>
            </a:pPr>
            <a:r>
              <a:rPr lang="fr-FR" dirty="0" smtClean="0"/>
              <a:t>IRG à payer = 7660-1500 = 6160 DA</a:t>
            </a:r>
            <a:r>
              <a:rPr lang="fr-FR" dirty="0" smtClean="0"/>
              <a:t>.</a:t>
            </a:r>
            <a:r>
              <a:rPr lang="fr-FR" b="1" dirty="0" smtClean="0"/>
              <a:t> </a:t>
            </a:r>
            <a:endParaRPr lang="fr-FR" b="1" dirty="0" smtClean="0"/>
          </a:p>
          <a:p>
            <a:pPr>
              <a:buNone/>
            </a:pPr>
            <a:r>
              <a:rPr lang="fr-FR" b="1" dirty="0" smtClean="0"/>
              <a:t>S3 </a:t>
            </a:r>
            <a:r>
              <a:rPr lang="fr-FR" b="1" dirty="0" smtClean="0"/>
              <a:t>= 76500 Da le salaire est supérieur à 35000 DA donc IRG 2021 = IRG 2007</a:t>
            </a:r>
          </a:p>
          <a:p>
            <a:pPr>
              <a:buNone/>
            </a:pPr>
            <a:r>
              <a:rPr lang="fr-FR" dirty="0" smtClean="0"/>
              <a:t>IRG à payer = (76500-30000)0,3+4000 –abattement(40%) = 17950  –abattement(40%) </a:t>
            </a:r>
          </a:p>
          <a:p>
            <a:pPr>
              <a:buNone/>
            </a:pPr>
            <a:r>
              <a:rPr lang="fr-FR" dirty="0" smtClean="0"/>
              <a:t>abattement(40%) = 17950 (0,4) = 7180&gt;1500  </a:t>
            </a:r>
          </a:p>
          <a:p>
            <a:pPr>
              <a:buNone/>
            </a:pPr>
            <a:r>
              <a:rPr lang="fr-FR" dirty="0" smtClean="0"/>
              <a:t>IRG à payer = 17950-1500 = 16450 DA.</a:t>
            </a:r>
          </a:p>
          <a:p>
            <a:pPr>
              <a:buNone/>
            </a:pPr>
            <a:endParaRPr lang="fr-FR" dirty="0" smtClean="0"/>
          </a:p>
          <a:p>
            <a:pPr>
              <a:buNone/>
            </a:pPr>
            <a:endParaRPr lang="fr-FR" dirty="0" smtClean="0"/>
          </a:p>
          <a:p>
            <a:pPr>
              <a:buNone/>
            </a:pPr>
            <a:endParaRPr lang="fr-FR" dirty="0" smtClean="0"/>
          </a:p>
          <a:p>
            <a:pPr>
              <a:buNone/>
            </a:pPr>
            <a:endParaRPr lang="fr-FR" b="1" dirty="0" smtClean="0"/>
          </a:p>
          <a:p>
            <a:pPr>
              <a:buNone/>
            </a:pPr>
            <a:endParaRPr lang="fr-FR" b="1" dirty="0" smtClean="0"/>
          </a:p>
          <a:p>
            <a:pPr>
              <a:buNone/>
            </a:pPr>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435280" cy="6336704"/>
          </a:xfrm>
        </p:spPr>
        <p:txBody>
          <a:bodyPr>
            <a:normAutofit fontScale="47500" lnSpcReduction="20000"/>
          </a:bodyPr>
          <a:lstStyle/>
          <a:p>
            <a:pPr>
              <a:buNone/>
            </a:pPr>
            <a:r>
              <a:rPr lang="fr-FR" dirty="0" smtClean="0"/>
              <a:t>D</a:t>
            </a:r>
            <a:r>
              <a:rPr lang="fr-FR" dirty="0" smtClean="0"/>
              <a:t>- </a:t>
            </a:r>
            <a:r>
              <a:rPr lang="fr-FR" dirty="0" smtClean="0"/>
              <a:t>Application de la loi de finances 2021 pour le cas d’un salarié relevant du régime spécifique aux travailleurs handicapés moteurs, mentaux, </a:t>
            </a:r>
            <a:r>
              <a:rPr lang="fr-FR" dirty="0" smtClean="0"/>
              <a:t>etc. </a:t>
            </a:r>
            <a:r>
              <a:rPr lang="fr-FR" dirty="0" smtClean="0"/>
              <a:t>et les travailleurs retraités du régime général</a:t>
            </a:r>
            <a:r>
              <a:rPr lang="fr-FR" dirty="0" smtClean="0"/>
              <a:t>.</a:t>
            </a:r>
          </a:p>
          <a:p>
            <a:pPr>
              <a:buNone/>
            </a:pPr>
            <a:r>
              <a:rPr lang="fr-FR" b="1" dirty="0" smtClean="0"/>
              <a:t>S1 = 32000 </a:t>
            </a:r>
            <a:r>
              <a:rPr lang="fr-FR" b="1" dirty="0" smtClean="0"/>
              <a:t>Da : </a:t>
            </a:r>
            <a:r>
              <a:rPr lang="fr-FR" dirty="0" smtClean="0"/>
              <a:t>30000&lt;S1&lt;42500Da </a:t>
            </a:r>
            <a:endParaRPr lang="fr-FR" b="1" dirty="0" smtClean="0"/>
          </a:p>
          <a:p>
            <a:pPr algn="ctr">
              <a:buNone/>
            </a:pPr>
            <a:r>
              <a:rPr lang="fr-FR" b="1" dirty="0" smtClean="0"/>
              <a:t>En 2021, il y’a eu suppression de l’abattement spécifique en tranche et l’introduction d’un deuxième abattement selon la formule suivante: </a:t>
            </a:r>
            <a:r>
              <a:rPr lang="fr-FR" b="1" dirty="0" smtClean="0"/>
              <a:t> IRG salaire2021 =</a:t>
            </a:r>
          </a:p>
          <a:p>
            <a:pPr algn="ctr">
              <a:buNone/>
            </a:pPr>
            <a:r>
              <a:rPr lang="fr-FR" b="1" dirty="0" smtClean="0"/>
              <a:t>IRG2007*5/3 -  (12500/3</a:t>
            </a:r>
            <a:r>
              <a:rPr lang="fr-FR" b="1" dirty="0" smtClean="0"/>
              <a:t>)</a:t>
            </a:r>
            <a:endParaRPr lang="fr-FR" b="1" dirty="0" smtClean="0"/>
          </a:p>
          <a:p>
            <a:pPr>
              <a:buNone/>
            </a:pPr>
            <a:r>
              <a:rPr lang="fr-FR" dirty="0" smtClean="0"/>
              <a:t>IRG à payer = (</a:t>
            </a:r>
            <a:r>
              <a:rPr lang="fr-FR" dirty="0" smtClean="0"/>
              <a:t>32000-20000)0,3+4000 –abattement 40%</a:t>
            </a:r>
            <a:endParaRPr lang="fr-FR" dirty="0" smtClean="0"/>
          </a:p>
          <a:p>
            <a:pPr>
              <a:buNone/>
            </a:pPr>
            <a:r>
              <a:rPr lang="fr-FR" dirty="0" smtClean="0"/>
              <a:t>1</a:t>
            </a:r>
            <a:r>
              <a:rPr lang="fr-FR" baseline="30000" dirty="0" smtClean="0"/>
              <a:t>er</a:t>
            </a:r>
            <a:r>
              <a:rPr lang="fr-FR" dirty="0" smtClean="0"/>
              <a:t> abattement(40%) = </a:t>
            </a:r>
            <a:r>
              <a:rPr lang="fr-FR" dirty="0" smtClean="0"/>
              <a:t>4600 </a:t>
            </a:r>
            <a:r>
              <a:rPr lang="fr-FR" dirty="0" smtClean="0"/>
              <a:t>(0,4) = </a:t>
            </a:r>
            <a:r>
              <a:rPr lang="fr-FR" dirty="0" smtClean="0"/>
              <a:t>1840 &gt;1500 donc 1500 Da  </a:t>
            </a:r>
            <a:endParaRPr lang="fr-FR" dirty="0" smtClean="0"/>
          </a:p>
          <a:p>
            <a:pPr>
              <a:buNone/>
            </a:pPr>
            <a:r>
              <a:rPr lang="fr-FR" dirty="0" smtClean="0"/>
              <a:t>IRG </a:t>
            </a:r>
            <a:r>
              <a:rPr lang="fr-FR" dirty="0" smtClean="0"/>
              <a:t>à payer = </a:t>
            </a:r>
            <a:r>
              <a:rPr lang="fr-FR" dirty="0" smtClean="0"/>
              <a:t>4600-1500 </a:t>
            </a:r>
            <a:r>
              <a:rPr lang="fr-FR" dirty="0" smtClean="0"/>
              <a:t>= </a:t>
            </a:r>
            <a:r>
              <a:rPr lang="fr-FR" dirty="0" smtClean="0"/>
              <a:t>3100 DA.</a:t>
            </a:r>
          </a:p>
          <a:p>
            <a:pPr>
              <a:buNone/>
            </a:pPr>
            <a:r>
              <a:rPr lang="fr-FR" b="1" dirty="0" smtClean="0"/>
              <a:t>IRG </a:t>
            </a:r>
            <a:r>
              <a:rPr lang="fr-FR" b="1" dirty="0" smtClean="0"/>
              <a:t>salaire2021 </a:t>
            </a:r>
            <a:r>
              <a:rPr lang="fr-FR" b="1" dirty="0" smtClean="0"/>
              <a:t>=3100*5/3 </a:t>
            </a:r>
            <a:r>
              <a:rPr lang="fr-FR" b="1" dirty="0" smtClean="0"/>
              <a:t>-  (12500/3</a:t>
            </a:r>
            <a:r>
              <a:rPr lang="fr-FR" b="1" dirty="0" smtClean="0"/>
              <a:t>) = 1000 Da soit une réduction de 1100 DA par rapport à 2007. </a:t>
            </a:r>
          </a:p>
          <a:p>
            <a:pPr>
              <a:buNone/>
            </a:pPr>
            <a:r>
              <a:rPr lang="fr-FR" b="1" dirty="0" smtClean="0"/>
              <a:t> S2 = 42200 Da </a:t>
            </a:r>
            <a:r>
              <a:rPr lang="fr-FR" b="1" dirty="0" smtClean="0"/>
              <a:t>: </a:t>
            </a:r>
            <a:r>
              <a:rPr lang="fr-FR" dirty="0" smtClean="0"/>
              <a:t>30000&lt;S2 &lt;42500Da </a:t>
            </a:r>
            <a:endParaRPr lang="fr-FR" b="1" dirty="0" smtClean="0"/>
          </a:p>
          <a:p>
            <a:pPr>
              <a:buNone/>
            </a:pPr>
            <a:r>
              <a:rPr lang="fr-FR" dirty="0" smtClean="0"/>
              <a:t>IRG à payer = (42200-30000)0,3+4000 –abattement(40%) = 7660  –abattement(40%) </a:t>
            </a:r>
          </a:p>
          <a:p>
            <a:pPr>
              <a:buNone/>
            </a:pPr>
            <a:r>
              <a:rPr lang="fr-FR" dirty="0" smtClean="0"/>
              <a:t>abattement(40%) = 7660 (0,4) = 3064 &gt;1500  </a:t>
            </a:r>
          </a:p>
          <a:p>
            <a:pPr>
              <a:buNone/>
            </a:pPr>
            <a:r>
              <a:rPr lang="fr-FR" dirty="0" smtClean="0"/>
              <a:t>IRG à payer = 7660-1500 = 6160 DA</a:t>
            </a:r>
            <a:r>
              <a:rPr lang="fr-FR" dirty="0" smtClean="0"/>
              <a:t>.</a:t>
            </a:r>
          </a:p>
          <a:p>
            <a:pPr>
              <a:buNone/>
            </a:pPr>
            <a:r>
              <a:rPr lang="fr-FR" b="1" dirty="0" smtClean="0"/>
              <a:t>IRG salaire2021 </a:t>
            </a:r>
            <a:r>
              <a:rPr lang="fr-FR" b="1" dirty="0" smtClean="0"/>
              <a:t>=6160*5/3 </a:t>
            </a:r>
            <a:r>
              <a:rPr lang="fr-FR" b="1" dirty="0" smtClean="0"/>
              <a:t>-  (12500/3) = 1000 Da soit une réduction de 1100 DA par rapport à 2007. </a:t>
            </a:r>
            <a:endParaRPr lang="fr-FR" b="1" dirty="0" smtClean="0"/>
          </a:p>
          <a:p>
            <a:pPr>
              <a:buNone/>
            </a:pPr>
            <a:r>
              <a:rPr lang="fr-FR" b="1" dirty="0" smtClean="0"/>
              <a:t>S3 = 76500 Da </a:t>
            </a:r>
            <a:r>
              <a:rPr lang="fr-FR" b="1" dirty="0" smtClean="0"/>
              <a:t>le salaire est supérieur à 42500 Da donc il n’ya pas de deuxième abattement IRG2021= IRG 2007</a:t>
            </a:r>
            <a:endParaRPr lang="fr-FR" b="1" dirty="0" smtClean="0"/>
          </a:p>
          <a:p>
            <a:pPr>
              <a:buNone/>
            </a:pPr>
            <a:r>
              <a:rPr lang="fr-FR" dirty="0" smtClean="0"/>
              <a:t>IRG à payer = (76500-30000)0,3+4000 –abattement(40%) = 17950  –abattement(40%) </a:t>
            </a:r>
          </a:p>
          <a:p>
            <a:pPr>
              <a:buNone/>
            </a:pPr>
            <a:r>
              <a:rPr lang="fr-FR" dirty="0" smtClean="0"/>
              <a:t>abattement(40%) = 17950 (0,4) = 7180&gt;1500  </a:t>
            </a:r>
          </a:p>
          <a:p>
            <a:pPr>
              <a:buNone/>
            </a:pPr>
            <a:r>
              <a:rPr lang="fr-FR" dirty="0" smtClean="0"/>
              <a:t>IRG2021 </a:t>
            </a:r>
            <a:r>
              <a:rPr lang="fr-FR" dirty="0" smtClean="0"/>
              <a:t>à payer = 17950-1500 = 16450 DA</a:t>
            </a:r>
            <a:r>
              <a:rPr lang="fr-FR" dirty="0" smtClean="0"/>
              <a:t>.</a:t>
            </a:r>
          </a:p>
          <a:p>
            <a:pPr>
              <a:buNone/>
            </a:pPr>
            <a:r>
              <a:rPr lang="fr-FR" dirty="0" smtClean="0"/>
              <a:t>C- Application de la loi de finances </a:t>
            </a:r>
            <a:r>
              <a:rPr lang="fr-FR" dirty="0" smtClean="0"/>
              <a:t>2022 </a:t>
            </a:r>
            <a:r>
              <a:rPr lang="fr-FR" dirty="0" smtClean="0"/>
              <a:t>pour le cas d’un salarié relevant du régime général. </a:t>
            </a:r>
            <a:endParaRPr lang="fr-FR" dirty="0" smtClean="0"/>
          </a:p>
          <a:p>
            <a:pPr>
              <a:buNone/>
            </a:pPr>
            <a:r>
              <a:rPr lang="fr-FR" b="1" dirty="0" smtClean="0"/>
              <a:t>S1 = 32000 Da   30000 &lt; S1&lt;35000 Da donc 2</a:t>
            </a:r>
            <a:r>
              <a:rPr lang="fr-FR" b="1" baseline="30000" dirty="0" smtClean="0"/>
              <a:t>ème</a:t>
            </a:r>
            <a:r>
              <a:rPr lang="fr-FR" b="1" dirty="0" smtClean="0"/>
              <a:t> abattement:  Irg salaire = irg selon 1</a:t>
            </a:r>
            <a:r>
              <a:rPr lang="fr-FR" b="1" baseline="30000" dirty="0" smtClean="0"/>
              <a:t>er</a:t>
            </a:r>
            <a:r>
              <a:rPr lang="fr-FR" b="1" dirty="0" smtClean="0"/>
              <a:t> abattement *137/51 -  (27925/8)</a:t>
            </a:r>
          </a:p>
          <a:p>
            <a:pPr>
              <a:buNone/>
            </a:pPr>
            <a:r>
              <a:rPr lang="fr-FR" dirty="0" smtClean="0"/>
              <a:t>IRG </a:t>
            </a:r>
            <a:r>
              <a:rPr lang="fr-FR" dirty="0" smtClean="0"/>
              <a:t>à payer = (32000-20000)0,23+0 –abattement 40%</a:t>
            </a:r>
          </a:p>
          <a:p>
            <a:pPr>
              <a:buNone/>
            </a:pPr>
            <a:r>
              <a:rPr lang="fr-FR" dirty="0" smtClean="0"/>
              <a:t>1</a:t>
            </a:r>
            <a:r>
              <a:rPr lang="fr-FR" baseline="30000" dirty="0" smtClean="0"/>
              <a:t>er</a:t>
            </a:r>
            <a:r>
              <a:rPr lang="fr-FR" dirty="0" smtClean="0"/>
              <a:t> abattement(40%) = 2760 (0,4) = 1104 Da </a:t>
            </a:r>
          </a:p>
          <a:p>
            <a:pPr>
              <a:buNone/>
            </a:pPr>
            <a:r>
              <a:rPr lang="fr-FR" dirty="0" smtClean="0"/>
              <a:t>IRG à payer = 2760-1104 = 1656DA</a:t>
            </a:r>
            <a:r>
              <a:rPr lang="fr-FR" dirty="0" smtClean="0"/>
              <a:t>.</a:t>
            </a:r>
          </a:p>
          <a:p>
            <a:pPr>
              <a:buNone/>
            </a:pPr>
            <a:r>
              <a:rPr lang="fr-FR" b="1" dirty="0" smtClean="0"/>
              <a:t>2</a:t>
            </a:r>
            <a:r>
              <a:rPr lang="fr-FR" b="1" baseline="30000" dirty="0" smtClean="0"/>
              <a:t>ème</a:t>
            </a:r>
            <a:r>
              <a:rPr lang="fr-FR" b="1" dirty="0" smtClean="0"/>
              <a:t> abattement:  Irg salaire = irg selon 1</a:t>
            </a:r>
            <a:r>
              <a:rPr lang="fr-FR" b="1" baseline="30000" dirty="0" smtClean="0"/>
              <a:t>er</a:t>
            </a:r>
            <a:r>
              <a:rPr lang="fr-FR" b="1" dirty="0" smtClean="0"/>
              <a:t> abattement *137/51 -  (27925/8</a:t>
            </a:r>
            <a:r>
              <a:rPr lang="fr-FR" b="1" dirty="0" smtClean="0"/>
              <a:t>) = 1656 (137/51)</a:t>
            </a:r>
            <a:r>
              <a:rPr lang="fr-FR" b="1" dirty="0" smtClean="0"/>
              <a:t> -  (27925/8</a:t>
            </a:r>
            <a:r>
              <a:rPr lang="fr-FR" b="1" dirty="0" smtClean="0"/>
              <a:t>)</a:t>
            </a:r>
          </a:p>
          <a:p>
            <a:pPr>
              <a:buNone/>
            </a:pPr>
            <a:r>
              <a:rPr lang="fr-FR" b="1" dirty="0" smtClean="0"/>
              <a:t>IRG2022 = 957,84 DA.</a:t>
            </a:r>
            <a:endParaRPr lang="fr-FR" dirty="0" smtClean="0"/>
          </a:p>
          <a:p>
            <a:pPr>
              <a:buNone/>
            </a:pPr>
            <a:endParaRPr lang="fr-FR" dirty="0" smtClean="0"/>
          </a:p>
          <a:p>
            <a:pPr>
              <a:buNone/>
            </a:pPr>
            <a:endParaRPr lang="fr-FR" dirty="0" smtClean="0"/>
          </a:p>
          <a:p>
            <a:pPr>
              <a:buNone/>
            </a:pPr>
            <a:endParaRPr lang="fr-FR" b="1" dirty="0" smtClean="0"/>
          </a:p>
          <a:p>
            <a:pPr>
              <a:buNone/>
            </a:pPr>
            <a:endParaRPr lang="fr-FR" dirty="0" smtClean="0"/>
          </a:p>
          <a:p>
            <a:pPr>
              <a:buNone/>
            </a:pPr>
            <a:endParaRPr lang="fr-FR" dirty="0" smtClean="0"/>
          </a:p>
          <a:p>
            <a:pPr>
              <a:buNone/>
            </a:pPr>
            <a:endParaRPr lang="fr-FR" dirty="0" smtClean="0"/>
          </a:p>
          <a:p>
            <a:endParaRPr lang="fr-FR" dirty="0" smtClean="0"/>
          </a:p>
          <a:p>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363272" cy="6336704"/>
          </a:xfrm>
        </p:spPr>
        <p:txBody>
          <a:bodyPr>
            <a:normAutofit fontScale="47500" lnSpcReduction="20000"/>
          </a:bodyPr>
          <a:lstStyle/>
          <a:p>
            <a:pPr>
              <a:buNone/>
            </a:pPr>
            <a:r>
              <a:rPr lang="fr-FR" b="1" dirty="0" smtClean="0"/>
              <a:t>S2 = 42200 Da </a:t>
            </a:r>
          </a:p>
          <a:p>
            <a:pPr>
              <a:buNone/>
            </a:pPr>
            <a:r>
              <a:rPr lang="fr-FR" dirty="0" smtClean="0"/>
              <a:t>IRG à payer = (</a:t>
            </a:r>
            <a:r>
              <a:rPr lang="fr-FR" dirty="0" smtClean="0"/>
              <a:t>42200-40000)0,27+4600 </a:t>
            </a:r>
            <a:r>
              <a:rPr lang="fr-FR" dirty="0" smtClean="0"/>
              <a:t>–abattement(40%) = </a:t>
            </a:r>
            <a:r>
              <a:rPr lang="fr-FR" dirty="0" smtClean="0"/>
              <a:t>5194–abattement(40</a:t>
            </a:r>
            <a:r>
              <a:rPr lang="fr-FR" dirty="0" smtClean="0"/>
              <a:t>%) </a:t>
            </a:r>
          </a:p>
          <a:p>
            <a:pPr>
              <a:buNone/>
            </a:pPr>
            <a:r>
              <a:rPr lang="fr-FR" dirty="0" smtClean="0"/>
              <a:t>abattement(40%) = </a:t>
            </a:r>
            <a:r>
              <a:rPr lang="fr-FR" dirty="0" smtClean="0"/>
              <a:t>5194 </a:t>
            </a:r>
            <a:r>
              <a:rPr lang="fr-FR" dirty="0" smtClean="0"/>
              <a:t>(0,4) = </a:t>
            </a:r>
            <a:r>
              <a:rPr lang="fr-FR" dirty="0" smtClean="0"/>
              <a:t>2077,6 </a:t>
            </a:r>
            <a:r>
              <a:rPr lang="fr-FR" dirty="0" smtClean="0"/>
              <a:t>&gt;1500  </a:t>
            </a:r>
          </a:p>
          <a:p>
            <a:pPr>
              <a:buNone/>
            </a:pPr>
            <a:r>
              <a:rPr lang="fr-FR" dirty="0" smtClean="0"/>
              <a:t>IRG2022 </a:t>
            </a:r>
            <a:r>
              <a:rPr lang="fr-FR" dirty="0" smtClean="0"/>
              <a:t>à payer = </a:t>
            </a:r>
            <a:r>
              <a:rPr lang="fr-FR" dirty="0" smtClean="0"/>
              <a:t>5194-1500 </a:t>
            </a:r>
            <a:r>
              <a:rPr lang="fr-FR" dirty="0" smtClean="0"/>
              <a:t>= </a:t>
            </a:r>
            <a:r>
              <a:rPr lang="fr-FR" dirty="0" smtClean="0"/>
              <a:t>3694 DA soit une réduction de 2466 Da par rapport à 2021.</a:t>
            </a:r>
          </a:p>
          <a:p>
            <a:pPr>
              <a:buNone/>
            </a:pPr>
            <a:r>
              <a:rPr lang="fr-FR" b="1" dirty="0" smtClean="0"/>
              <a:t>S3 </a:t>
            </a:r>
            <a:r>
              <a:rPr lang="fr-FR" b="1" dirty="0" smtClean="0"/>
              <a:t>= </a:t>
            </a:r>
            <a:r>
              <a:rPr lang="fr-FR" b="1" dirty="0" smtClean="0"/>
              <a:t>76500 </a:t>
            </a:r>
            <a:r>
              <a:rPr lang="fr-FR" b="1" dirty="0" smtClean="0"/>
              <a:t>Da </a:t>
            </a:r>
          </a:p>
          <a:p>
            <a:pPr>
              <a:buNone/>
            </a:pPr>
            <a:r>
              <a:rPr lang="fr-FR" dirty="0" smtClean="0"/>
              <a:t>IRG à payer = </a:t>
            </a:r>
            <a:r>
              <a:rPr lang="fr-FR" dirty="0" smtClean="0"/>
              <a:t>(76500-40000)0,27+4600 </a:t>
            </a:r>
            <a:r>
              <a:rPr lang="fr-FR" dirty="0" smtClean="0"/>
              <a:t>–abattement(40%) = </a:t>
            </a:r>
            <a:r>
              <a:rPr lang="fr-FR" dirty="0" smtClean="0"/>
              <a:t>14455–abattement(40</a:t>
            </a:r>
            <a:r>
              <a:rPr lang="fr-FR" dirty="0" smtClean="0"/>
              <a:t>%) </a:t>
            </a:r>
          </a:p>
          <a:p>
            <a:pPr>
              <a:buNone/>
            </a:pPr>
            <a:r>
              <a:rPr lang="fr-FR" dirty="0" smtClean="0"/>
              <a:t>abattement(40%) = </a:t>
            </a:r>
            <a:r>
              <a:rPr lang="fr-FR" dirty="0" smtClean="0"/>
              <a:t>14455 </a:t>
            </a:r>
            <a:r>
              <a:rPr lang="fr-FR" dirty="0" smtClean="0"/>
              <a:t>(0,4) = </a:t>
            </a:r>
            <a:r>
              <a:rPr lang="fr-FR" dirty="0" smtClean="0"/>
              <a:t>5782 </a:t>
            </a:r>
            <a:r>
              <a:rPr lang="fr-FR" dirty="0" smtClean="0"/>
              <a:t>&gt;1500  </a:t>
            </a:r>
          </a:p>
          <a:p>
            <a:pPr>
              <a:buNone/>
            </a:pPr>
            <a:r>
              <a:rPr lang="fr-FR" dirty="0" smtClean="0"/>
              <a:t>IRG2022 </a:t>
            </a:r>
            <a:r>
              <a:rPr lang="fr-FR" dirty="0" smtClean="0"/>
              <a:t>à payer = </a:t>
            </a:r>
            <a:r>
              <a:rPr lang="fr-FR" dirty="0" smtClean="0"/>
              <a:t>14450-1500 </a:t>
            </a:r>
            <a:r>
              <a:rPr lang="fr-FR" dirty="0" smtClean="0"/>
              <a:t>= </a:t>
            </a:r>
            <a:r>
              <a:rPr lang="fr-FR" dirty="0" smtClean="0"/>
              <a:t>12955 </a:t>
            </a:r>
            <a:r>
              <a:rPr lang="fr-FR" dirty="0" smtClean="0"/>
              <a:t>DA soit une réduction de </a:t>
            </a:r>
            <a:r>
              <a:rPr lang="fr-FR" dirty="0" smtClean="0"/>
              <a:t>3495 </a:t>
            </a:r>
            <a:r>
              <a:rPr lang="fr-FR" dirty="0" smtClean="0"/>
              <a:t>Da par rapport à 2021</a:t>
            </a:r>
            <a:r>
              <a:rPr lang="fr-FR" dirty="0" smtClean="0"/>
              <a:t>.</a:t>
            </a:r>
          </a:p>
          <a:p>
            <a:pPr>
              <a:buNone/>
            </a:pPr>
            <a:r>
              <a:rPr lang="fr-FR" dirty="0" smtClean="0"/>
              <a:t>E</a:t>
            </a:r>
            <a:r>
              <a:rPr lang="fr-FR" dirty="0" smtClean="0"/>
              <a:t>- </a:t>
            </a:r>
            <a:r>
              <a:rPr lang="fr-FR" dirty="0" smtClean="0"/>
              <a:t>Application de la loi de finances </a:t>
            </a:r>
            <a:r>
              <a:rPr lang="fr-FR" dirty="0" smtClean="0"/>
              <a:t>2022 </a:t>
            </a:r>
            <a:r>
              <a:rPr lang="fr-FR" dirty="0" smtClean="0"/>
              <a:t>pour le cas d’un salarié relevant du régime spécifique aux travailleurs handicapés moteurs, mentaux, </a:t>
            </a:r>
            <a:r>
              <a:rPr lang="fr-FR" dirty="0" smtClean="0"/>
              <a:t>etc. </a:t>
            </a:r>
            <a:r>
              <a:rPr lang="fr-FR" dirty="0" smtClean="0"/>
              <a:t>et les travailleurs retraités du régime </a:t>
            </a:r>
            <a:r>
              <a:rPr lang="fr-FR" dirty="0" smtClean="0"/>
              <a:t>général.</a:t>
            </a:r>
          </a:p>
          <a:p>
            <a:pPr>
              <a:buNone/>
            </a:pPr>
            <a:r>
              <a:rPr lang="fr-FR" b="1" dirty="0" smtClean="0"/>
              <a:t>S1 = 32000 Da :  30000 &lt; S1&lt;42500 Da donc 2</a:t>
            </a:r>
            <a:r>
              <a:rPr lang="fr-FR" b="1" baseline="30000" dirty="0" smtClean="0"/>
              <a:t>ème</a:t>
            </a:r>
            <a:r>
              <a:rPr lang="fr-FR" b="1" dirty="0" smtClean="0"/>
              <a:t> abattement:  Irg salaire =</a:t>
            </a:r>
          </a:p>
          <a:p>
            <a:pPr algn="ctr">
              <a:buNone/>
            </a:pPr>
            <a:r>
              <a:rPr lang="fr-FR" b="1" dirty="0" smtClean="0"/>
              <a:t> </a:t>
            </a:r>
            <a:r>
              <a:rPr lang="fr-FR" b="1" dirty="0" smtClean="0"/>
              <a:t>irg selon 1</a:t>
            </a:r>
            <a:r>
              <a:rPr lang="fr-FR" b="1" baseline="30000" dirty="0" smtClean="0"/>
              <a:t>er</a:t>
            </a:r>
            <a:r>
              <a:rPr lang="fr-FR" b="1" dirty="0" smtClean="0"/>
              <a:t> abattement *93/61 -  (81213/41</a:t>
            </a:r>
            <a:r>
              <a:rPr lang="fr-FR" b="1" dirty="0" smtClean="0"/>
              <a:t>)</a:t>
            </a:r>
            <a:endParaRPr lang="fr-FR" b="1" dirty="0" smtClean="0"/>
          </a:p>
          <a:p>
            <a:pPr>
              <a:buNone/>
            </a:pPr>
            <a:r>
              <a:rPr lang="fr-FR" dirty="0" smtClean="0"/>
              <a:t>IRG à payer = (32000-20000)0,23+0 –abattement 40%</a:t>
            </a:r>
          </a:p>
          <a:p>
            <a:pPr>
              <a:buNone/>
            </a:pPr>
            <a:r>
              <a:rPr lang="fr-FR" dirty="0" smtClean="0"/>
              <a:t>1</a:t>
            </a:r>
            <a:r>
              <a:rPr lang="fr-FR" baseline="30000" dirty="0" smtClean="0"/>
              <a:t>er</a:t>
            </a:r>
            <a:r>
              <a:rPr lang="fr-FR" dirty="0" smtClean="0"/>
              <a:t> abattement(40%) = 2760 (0,4) = 1104 Da </a:t>
            </a:r>
          </a:p>
          <a:p>
            <a:pPr>
              <a:buNone/>
            </a:pPr>
            <a:r>
              <a:rPr lang="fr-FR" dirty="0" smtClean="0"/>
              <a:t>IRG à payer = 2760-1104 = </a:t>
            </a:r>
            <a:r>
              <a:rPr lang="fr-FR" dirty="0" smtClean="0"/>
              <a:t>1656DA.</a:t>
            </a:r>
          </a:p>
          <a:p>
            <a:pPr>
              <a:buNone/>
            </a:pPr>
            <a:r>
              <a:rPr lang="fr-FR" b="1" dirty="0" smtClean="0"/>
              <a:t>Irg salaire 2022 = </a:t>
            </a:r>
            <a:r>
              <a:rPr lang="fr-FR" b="1" dirty="0" smtClean="0"/>
              <a:t>irg selon 1</a:t>
            </a:r>
            <a:r>
              <a:rPr lang="fr-FR" b="1" baseline="30000" dirty="0" smtClean="0"/>
              <a:t>er</a:t>
            </a:r>
            <a:r>
              <a:rPr lang="fr-FR" b="1" dirty="0" smtClean="0"/>
              <a:t> abattement *93/61 -  (81213/41</a:t>
            </a:r>
            <a:r>
              <a:rPr lang="fr-FR" b="1" dirty="0" smtClean="0"/>
              <a:t>) = 1656 (93/61)- (81213/41</a:t>
            </a:r>
            <a:r>
              <a:rPr lang="fr-FR" b="1" dirty="0" smtClean="0"/>
              <a:t>) </a:t>
            </a:r>
            <a:r>
              <a:rPr lang="fr-FR" b="1" dirty="0" smtClean="0"/>
              <a:t>= 543,91 Da.</a:t>
            </a:r>
          </a:p>
          <a:p>
            <a:pPr>
              <a:buNone/>
            </a:pPr>
            <a:r>
              <a:rPr lang="fr-FR" b="1" dirty="0" smtClean="0"/>
              <a:t>S2 </a:t>
            </a:r>
            <a:r>
              <a:rPr lang="fr-FR" b="1" dirty="0" smtClean="0"/>
              <a:t>= 42200 Da </a:t>
            </a:r>
            <a:r>
              <a:rPr lang="fr-FR" b="1" dirty="0" smtClean="0"/>
              <a:t>: 30000 </a:t>
            </a:r>
            <a:r>
              <a:rPr lang="fr-FR" b="1" dirty="0" smtClean="0"/>
              <a:t>&lt; </a:t>
            </a:r>
            <a:r>
              <a:rPr lang="fr-FR" b="1" dirty="0" smtClean="0"/>
              <a:t>S2&lt;42500 </a:t>
            </a:r>
            <a:r>
              <a:rPr lang="fr-FR" b="1" dirty="0" smtClean="0"/>
              <a:t>Da donc 2</a:t>
            </a:r>
            <a:r>
              <a:rPr lang="fr-FR" b="1" baseline="30000" dirty="0" smtClean="0"/>
              <a:t>ème</a:t>
            </a:r>
            <a:r>
              <a:rPr lang="fr-FR" b="1" dirty="0" smtClean="0"/>
              <a:t> abattement:  Irg salaire </a:t>
            </a:r>
            <a:r>
              <a:rPr lang="fr-FR" b="1" dirty="0" smtClean="0"/>
              <a:t>= </a:t>
            </a:r>
            <a:r>
              <a:rPr lang="fr-FR" b="1" dirty="0" smtClean="0"/>
              <a:t>irg selon 1</a:t>
            </a:r>
            <a:r>
              <a:rPr lang="fr-FR" b="1" baseline="30000" dirty="0" smtClean="0"/>
              <a:t>er</a:t>
            </a:r>
            <a:r>
              <a:rPr lang="fr-FR" b="1" dirty="0" smtClean="0"/>
              <a:t> abattement *93/61 -  (81213/41</a:t>
            </a:r>
            <a:r>
              <a:rPr lang="fr-FR" b="1" dirty="0" smtClean="0"/>
              <a:t>)</a:t>
            </a:r>
            <a:endParaRPr lang="fr-FR" b="1" dirty="0" smtClean="0"/>
          </a:p>
          <a:p>
            <a:pPr>
              <a:buNone/>
            </a:pPr>
            <a:r>
              <a:rPr lang="fr-FR" dirty="0" smtClean="0"/>
              <a:t>IRG à payer = (42200-40000)0,27+4600 –abattement(40%) = 5194–abattement(40%) </a:t>
            </a:r>
          </a:p>
          <a:p>
            <a:pPr>
              <a:buNone/>
            </a:pPr>
            <a:r>
              <a:rPr lang="fr-FR" dirty="0" smtClean="0"/>
              <a:t>abattement(40%) = 5194 (0,4) = 2077,6 &gt;1500  </a:t>
            </a:r>
            <a:endParaRPr lang="fr-FR" dirty="0" smtClean="0"/>
          </a:p>
          <a:p>
            <a:pPr>
              <a:buNone/>
            </a:pPr>
            <a:r>
              <a:rPr lang="fr-FR" dirty="0" smtClean="0"/>
              <a:t>IRG à payer = 5194-1500 = 3694 </a:t>
            </a:r>
            <a:r>
              <a:rPr lang="fr-FR" dirty="0" smtClean="0"/>
              <a:t>DA</a:t>
            </a:r>
          </a:p>
          <a:p>
            <a:pPr>
              <a:buNone/>
            </a:pPr>
            <a:r>
              <a:rPr lang="fr-FR" b="1" dirty="0" smtClean="0"/>
              <a:t>Irg salaire 2022 = irg selon 1</a:t>
            </a:r>
            <a:r>
              <a:rPr lang="fr-FR" b="1" baseline="30000" dirty="0" smtClean="0"/>
              <a:t>er</a:t>
            </a:r>
            <a:r>
              <a:rPr lang="fr-FR" b="1" dirty="0" smtClean="0"/>
              <a:t> abattement *93/61 -  (81213/41) = </a:t>
            </a:r>
            <a:r>
              <a:rPr lang="fr-FR" b="1" dirty="0" smtClean="0"/>
              <a:t>3694 </a:t>
            </a:r>
            <a:r>
              <a:rPr lang="fr-FR" b="1" dirty="0" smtClean="0"/>
              <a:t>(93/61)- </a:t>
            </a:r>
            <a:r>
              <a:rPr lang="fr-FR" b="1" dirty="0" smtClean="0"/>
              <a:t>(81213/41</a:t>
            </a:r>
            <a:r>
              <a:rPr lang="fr-FR" b="1" dirty="0" smtClean="0"/>
              <a:t>) = </a:t>
            </a:r>
            <a:r>
              <a:rPr lang="fr-FR" b="1" dirty="0" smtClean="0"/>
              <a:t>3651,03 </a:t>
            </a:r>
            <a:r>
              <a:rPr lang="fr-FR" b="1" dirty="0" smtClean="0"/>
              <a:t>Da</a:t>
            </a:r>
            <a:r>
              <a:rPr lang="fr-FR" b="1" dirty="0" smtClean="0"/>
              <a:t>.</a:t>
            </a:r>
            <a:endParaRPr lang="fr-FR" dirty="0" smtClean="0"/>
          </a:p>
          <a:p>
            <a:pPr>
              <a:buNone/>
            </a:pPr>
            <a:r>
              <a:rPr lang="fr-FR" dirty="0" smtClean="0"/>
              <a:t> </a:t>
            </a:r>
            <a:r>
              <a:rPr lang="fr-FR" b="1" dirty="0" smtClean="0"/>
              <a:t>S3 = 76500 Da </a:t>
            </a:r>
            <a:r>
              <a:rPr lang="fr-FR" b="1" dirty="0" smtClean="0"/>
              <a:t>: le salaire est supérieur à 42500Da donc il n’ya pas de deuxième abattement :</a:t>
            </a:r>
            <a:endParaRPr lang="fr-FR" b="1" dirty="0" smtClean="0"/>
          </a:p>
          <a:p>
            <a:pPr>
              <a:buNone/>
            </a:pPr>
            <a:r>
              <a:rPr lang="fr-FR" dirty="0" smtClean="0"/>
              <a:t>IRG20220à </a:t>
            </a:r>
            <a:r>
              <a:rPr lang="fr-FR" dirty="0" smtClean="0"/>
              <a:t>payer = (76500-40000)0,27+4600 –abattement(40%) = 14455–abattement(40%) </a:t>
            </a:r>
          </a:p>
          <a:p>
            <a:pPr>
              <a:buNone/>
            </a:pPr>
            <a:r>
              <a:rPr lang="fr-FR" dirty="0" smtClean="0"/>
              <a:t>abattement(40%) = 14455 (0,4) = 5782 &gt;1500  </a:t>
            </a:r>
          </a:p>
          <a:p>
            <a:pPr>
              <a:buNone/>
            </a:pPr>
            <a:r>
              <a:rPr lang="fr-FR" dirty="0" smtClean="0"/>
              <a:t>IRG à payer = 14450-1500 = 12955 </a:t>
            </a:r>
            <a:r>
              <a:rPr lang="fr-FR" dirty="0" smtClean="0"/>
              <a:t>DA.</a:t>
            </a:r>
          </a:p>
          <a:p>
            <a:pPr>
              <a:buNone/>
            </a:pPr>
            <a:endParaRPr lang="fr-FR" dirty="0" smtClean="0"/>
          </a:p>
          <a:p>
            <a:pPr>
              <a:buNone/>
            </a:pPr>
            <a:endParaRPr lang="fr-FR" dirty="0" smtClean="0"/>
          </a:p>
          <a:p>
            <a:pPr>
              <a:buNone/>
            </a:pPr>
            <a:endParaRPr lang="fr-FR" dirty="0" smtClean="0"/>
          </a:p>
          <a:p>
            <a:pPr>
              <a:buNone/>
            </a:pP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6072230"/>
          </a:xfrm>
        </p:spPr>
        <p:txBody>
          <a:bodyPr>
            <a:normAutofit fontScale="70000" lnSpcReduction="20000"/>
          </a:bodyPr>
          <a:lstStyle/>
          <a:p>
            <a:pPr algn="just">
              <a:buNone/>
            </a:pPr>
            <a:r>
              <a:rPr lang="fr-FR" sz="2400" b="1" dirty="0" smtClean="0"/>
              <a:t>II- Méthodologie de la fiscalité </a:t>
            </a:r>
          </a:p>
          <a:p>
            <a:pPr algn="just">
              <a:buNone/>
            </a:pPr>
            <a:r>
              <a:rPr lang="fr-FR" sz="2400" dirty="0" smtClean="0"/>
              <a:t>Elle consiste à déterminer les procédures d’établissement de l’impôt. Elle consiste à </a:t>
            </a:r>
          </a:p>
          <a:p>
            <a:pPr algn="just">
              <a:buNone/>
            </a:pPr>
            <a:endParaRPr lang="fr-FR" sz="2400" dirty="0" smtClean="0"/>
          </a:p>
          <a:p>
            <a:pPr algn="just">
              <a:buNone/>
            </a:pPr>
            <a:r>
              <a:rPr lang="fr-FR" sz="2400" b="1" dirty="0" smtClean="0"/>
              <a:t>1- Déterminer l’assiette de l’impôt </a:t>
            </a:r>
            <a:r>
              <a:rPr lang="fr-FR" sz="2400" dirty="0" smtClean="0"/>
              <a:t>:  il s’agit du choix de la matière imposable. Dans ce cas, il peut s’agir: </a:t>
            </a:r>
          </a:p>
          <a:p>
            <a:pPr algn="just">
              <a:buNone/>
            </a:pPr>
            <a:endParaRPr lang="fr-FR" sz="2400" dirty="0" smtClean="0"/>
          </a:p>
          <a:p>
            <a:pPr algn="just">
              <a:buNone/>
            </a:pPr>
            <a:r>
              <a:rPr lang="fr-FR" sz="2400" u="sng" dirty="0" smtClean="0"/>
              <a:t>1-1 d’un impôt sur les personnes ou impôt sur les biens</a:t>
            </a:r>
            <a:r>
              <a:rPr lang="fr-FR" sz="2400" dirty="0" smtClean="0"/>
              <a:t>: la matière imposable sera constituée de personnes morales ou physiques du faits de leur existence (impôts sur la tête du fait d’être né)  ou elle va concerner les biens ou les patrimoines détenus par les contribuables quelque soit leur personne. </a:t>
            </a:r>
          </a:p>
          <a:p>
            <a:pPr algn="just">
              <a:buNone/>
            </a:pPr>
            <a:r>
              <a:rPr lang="fr-FR" sz="2400" u="sng" dirty="0" smtClean="0"/>
              <a:t>1-2 d’un impôt unique ou d’impôts multiples: </a:t>
            </a:r>
            <a:r>
              <a:rPr lang="fr-FR" sz="2400" dirty="0" smtClean="0"/>
              <a:t>c’est-à-dire la pratique d’une seule imposition pour des matières imposables judicieusement choisies ou  plutôt d’adopter une multiplicité d’impôt (TVA, IRG, IBS, etc.) qui ensemble  forme le système fiscal. </a:t>
            </a:r>
          </a:p>
          <a:p>
            <a:pPr algn="just">
              <a:buNone/>
            </a:pPr>
            <a:endParaRPr lang="fr-FR" sz="2400" dirty="0" smtClean="0"/>
          </a:p>
          <a:p>
            <a:pPr algn="just">
              <a:buNone/>
            </a:pPr>
            <a:endParaRPr lang="fr-FR" sz="2400" dirty="0" smtClean="0"/>
          </a:p>
          <a:p>
            <a:pPr algn="just">
              <a:buNone/>
            </a:pPr>
            <a:r>
              <a:rPr lang="fr-FR" sz="2400" u="sng" dirty="0" smtClean="0"/>
              <a:t>1-3 d’un impôt sur le capital, le revenu ou la dépense</a:t>
            </a:r>
            <a:r>
              <a:rPr lang="fr-FR" sz="2400" dirty="0" smtClean="0"/>
              <a:t>: la matière imposable est constituée soit d’un patrimoine (une richesse à la source). Il s’agit d’un impôt sur le capital. Elle peut être constituée par le capital (par exemple les intérêts, dividendes, etc.). Il s’agit de l’impôt sur le revenu. La richesse peut être dépensée (consommée ou dépensée). A ce moment la, il s’agit de l’impôt sur la consommation. </a:t>
            </a:r>
          </a:p>
          <a:p>
            <a:pPr algn="just">
              <a:buNone/>
            </a:pPr>
            <a:endParaRPr lang="fr-FR" sz="2400" dirty="0" smtClean="0"/>
          </a:p>
          <a:p>
            <a:pPr algn="just">
              <a:buNone/>
            </a:pPr>
            <a:r>
              <a:rPr lang="fr-FR" sz="2400" dirty="0" smtClean="0"/>
              <a:t>1-4 d’un impôt analytique (cédulaire) ou synthétique: l’impôt peut être modulé par catégorie de revenu ( ségrégation par origine: frappe certaine opération isolée) ou il est au contraire, général (synthétique). </a:t>
            </a:r>
          </a:p>
          <a:p>
            <a:pPr algn="just">
              <a:buNone/>
            </a:pPr>
            <a:r>
              <a:rPr lang="fr-FR" sz="2400" dirty="0" smtClean="0"/>
              <a:t> </a:t>
            </a:r>
          </a:p>
          <a:p>
            <a:pPr>
              <a:buNone/>
            </a:pPr>
            <a:endParaRPr lang="fr-F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checkerboard(across)">
                                      <p:cBhvr>
                                        <p:cTn id="11" dur="500"/>
                                        <p:tgtEl>
                                          <p:spTgt spid="3">
                                            <p:txEl>
                                              <p:pRg st="1" end="1"/>
                                            </p:txEl>
                                          </p:spTgt>
                                        </p:tgtEl>
                                      </p:cBhvr>
                                    </p:animEffect>
                                  </p:childTnLst>
                                </p:cTn>
                              </p:par>
                            </p:childTnLst>
                          </p:cTn>
                        </p:par>
                        <p:par>
                          <p:cTn id="12" fill="hold">
                            <p:stCondLst>
                              <p:cond delay="1000"/>
                            </p:stCondLst>
                            <p:childTnLst>
                              <p:par>
                                <p:cTn id="13" presetID="5" presetClass="entr" presetSubtype="10" fill="hold" grpId="0"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checkerboard(across)">
                                      <p:cBhvr>
                                        <p:cTn id="15" dur="500"/>
                                        <p:tgtEl>
                                          <p:spTgt spid="3">
                                            <p:txEl>
                                              <p:pRg st="3" end="3"/>
                                            </p:txEl>
                                          </p:spTgt>
                                        </p:tgtEl>
                                      </p:cBhvr>
                                    </p:animEffect>
                                  </p:childTnLst>
                                </p:cTn>
                              </p:par>
                            </p:childTnLst>
                          </p:cTn>
                        </p:par>
                        <p:par>
                          <p:cTn id="16" fill="hold">
                            <p:stCondLst>
                              <p:cond delay="1500"/>
                            </p:stCondLst>
                            <p:childTnLst>
                              <p:par>
                                <p:cTn id="17" presetID="5" presetClass="entr" presetSubtype="10" fill="hold" grpId="0" nodeType="after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checkerboard(across)">
                                      <p:cBhvr>
                                        <p:cTn id="19" dur="500"/>
                                        <p:tgtEl>
                                          <p:spTgt spid="3">
                                            <p:txEl>
                                              <p:pRg st="5" end="5"/>
                                            </p:txEl>
                                          </p:spTgt>
                                        </p:tgtEl>
                                      </p:cBhvr>
                                    </p:animEffect>
                                  </p:childTnLst>
                                </p:cTn>
                              </p:par>
                            </p:childTnLst>
                          </p:cTn>
                        </p:par>
                        <p:par>
                          <p:cTn id="20" fill="hold">
                            <p:stCondLst>
                              <p:cond delay="2000"/>
                            </p:stCondLst>
                            <p:childTnLst>
                              <p:par>
                                <p:cTn id="21" presetID="5" presetClass="entr" presetSubtype="10" fill="hold" grpId="0" nodeType="after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checkerboard(across)">
                                      <p:cBhvr>
                                        <p:cTn id="23" dur="500"/>
                                        <p:tgtEl>
                                          <p:spTgt spid="3">
                                            <p:txEl>
                                              <p:pRg st="6" end="6"/>
                                            </p:txEl>
                                          </p:spTgt>
                                        </p:tgtEl>
                                      </p:cBhvr>
                                    </p:animEffect>
                                  </p:childTnLst>
                                </p:cTn>
                              </p:par>
                            </p:childTnLst>
                          </p:cTn>
                        </p:par>
                        <p:par>
                          <p:cTn id="24" fill="hold">
                            <p:stCondLst>
                              <p:cond delay="2500"/>
                            </p:stCondLst>
                            <p:childTnLst>
                              <p:par>
                                <p:cTn id="25" presetID="5" presetClass="entr" presetSubtype="10" fill="hold" grpId="0" nodeType="after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Effect transition="in" filter="checkerboard(across)">
                                      <p:cBhvr>
                                        <p:cTn id="27" dur="500"/>
                                        <p:tgtEl>
                                          <p:spTgt spid="3">
                                            <p:txEl>
                                              <p:pRg st="9" end="9"/>
                                            </p:txEl>
                                          </p:spTgt>
                                        </p:tgtEl>
                                      </p:cBhvr>
                                    </p:animEffect>
                                  </p:childTnLst>
                                </p:cTn>
                              </p:par>
                            </p:childTnLst>
                          </p:cTn>
                        </p:par>
                        <p:par>
                          <p:cTn id="28" fill="hold">
                            <p:stCondLst>
                              <p:cond delay="3000"/>
                            </p:stCondLst>
                            <p:childTnLst>
                              <p:par>
                                <p:cTn id="29" presetID="5" presetClass="entr" presetSubtype="10" fill="hold" grpId="0" nodeType="after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animEffect transition="in" filter="checkerboard(across)">
                                      <p:cBhvr>
                                        <p:cTn id="31" dur="500"/>
                                        <p:tgtEl>
                                          <p:spTgt spid="3">
                                            <p:txEl>
                                              <p:pRg st="11" end="11"/>
                                            </p:txEl>
                                          </p:spTgt>
                                        </p:tgtEl>
                                      </p:cBhvr>
                                    </p:animEffect>
                                  </p:childTnLst>
                                </p:cTn>
                              </p:par>
                            </p:childTnLst>
                          </p:cTn>
                        </p:par>
                        <p:par>
                          <p:cTn id="32" fill="hold">
                            <p:stCondLst>
                              <p:cond delay="3500"/>
                            </p:stCondLst>
                            <p:childTnLst>
                              <p:par>
                                <p:cTn id="33" presetID="5" presetClass="entr" presetSubtype="10" fill="hold" grpId="0" nodeType="after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animEffect transition="in" filter="checkerboard(across)">
                                      <p:cBhvr>
                                        <p:cTn id="35"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92696"/>
            <a:ext cx="8229600" cy="5433467"/>
          </a:xfrm>
        </p:spPr>
        <p:txBody>
          <a:bodyPr>
            <a:normAutofit fontScale="70000" lnSpcReduction="20000"/>
          </a:bodyPr>
          <a:lstStyle/>
          <a:p>
            <a:pPr>
              <a:buNone/>
            </a:pPr>
            <a:r>
              <a:rPr lang="fr-FR" sz="4000" b="1" dirty="0" smtClean="0"/>
              <a:t>   </a:t>
            </a:r>
            <a:r>
              <a:rPr lang="fr-FR" sz="4000" b="1" dirty="0" smtClean="0"/>
              <a:t>2- </a:t>
            </a:r>
            <a:r>
              <a:rPr lang="fr-FR" sz="4000" b="1" dirty="0" smtClean="0"/>
              <a:t>Traitement : </a:t>
            </a:r>
            <a:r>
              <a:rPr lang="fr-FR" sz="4000" b="1" dirty="0" smtClean="0"/>
              <a:t>Bénéfices professionnels BIC</a:t>
            </a:r>
            <a:endParaRPr lang="fr-FR" sz="4000" b="1" dirty="0" smtClean="0"/>
          </a:p>
          <a:p>
            <a:pPr>
              <a:buFont typeface="Wingdings" pitchFamily="2" charset="2"/>
              <a:buChar char="Ø"/>
            </a:pPr>
            <a:r>
              <a:rPr lang="fr-FR" sz="4000" b="1" dirty="0" smtClean="0"/>
              <a:t>A- </a:t>
            </a:r>
            <a:r>
              <a:rPr lang="fr-FR" sz="4000" b="1" dirty="0" smtClean="0"/>
              <a:t>Le régime du réel</a:t>
            </a:r>
            <a:r>
              <a:rPr lang="fr-FR" sz="4000" b="1" dirty="0" smtClean="0"/>
              <a:t>:</a:t>
            </a:r>
            <a:endParaRPr lang="fr-FR" sz="4000" b="1" dirty="0" smtClean="0"/>
          </a:p>
          <a:p>
            <a:pPr>
              <a:buNone/>
            </a:pPr>
            <a:endParaRPr lang="fr-FR" dirty="0" smtClean="0"/>
          </a:p>
          <a:p>
            <a:pPr>
              <a:buFont typeface="Wingdings" pitchFamily="2" charset="2"/>
              <a:buChar char="Ø"/>
            </a:pPr>
            <a:r>
              <a:rPr lang="fr-FR" b="1" dirty="0" smtClean="0"/>
              <a:t>A-1 </a:t>
            </a:r>
            <a:r>
              <a:rPr lang="fr-FR" b="1" dirty="0" smtClean="0"/>
              <a:t>: Les </a:t>
            </a:r>
            <a:r>
              <a:rPr lang="fr-FR" b="1" dirty="0" smtClean="0"/>
              <a:t>bénéfices professionnels IRG-BIC: </a:t>
            </a:r>
          </a:p>
          <a:p>
            <a:pPr>
              <a:buNone/>
            </a:pPr>
            <a:endParaRPr lang="fr-FR" b="1" dirty="0" smtClean="0"/>
          </a:p>
          <a:p>
            <a:pPr algn="just">
              <a:buNone/>
            </a:pPr>
            <a:r>
              <a:rPr lang="fr-FR" b="1" dirty="0" smtClean="0"/>
              <a:t> </a:t>
            </a:r>
            <a:r>
              <a:rPr lang="fr-FR" dirty="0" smtClean="0"/>
              <a:t>Tous les bénéfices réalisés par les personnes physiques dans le cadre des activités commerciales, industrielles, </a:t>
            </a:r>
            <a:r>
              <a:rPr lang="fr-FR" dirty="0" smtClean="0"/>
              <a:t>artisanales, minières, de la </a:t>
            </a:r>
            <a:r>
              <a:rPr lang="fr-FR" dirty="0" smtClean="0"/>
              <a:t>pêche et </a:t>
            </a:r>
            <a:r>
              <a:rPr lang="fr-FR" dirty="0" smtClean="0"/>
              <a:t>autres </a:t>
            </a:r>
            <a:r>
              <a:rPr lang="fr-FR" dirty="0" smtClean="0"/>
              <a:t>exploitants </a:t>
            </a:r>
            <a:r>
              <a:rPr lang="fr-FR" dirty="0" smtClean="0"/>
              <a:t>du métier de la pêche  </a:t>
            </a:r>
            <a:r>
              <a:rPr lang="fr-FR" dirty="0" smtClean="0"/>
              <a:t>dont le chiffre d’affaires dépasse 8.000.000 DA et celles ayant opté pour le régime du réel.</a:t>
            </a:r>
            <a:endParaRPr lang="fr-FR" dirty="0" smtClean="0"/>
          </a:p>
          <a:p>
            <a:pPr algn="just">
              <a:buNone/>
            </a:pPr>
            <a:r>
              <a:rPr lang="fr-FR" b="1" dirty="0" smtClean="0"/>
              <a:t>Sont </a:t>
            </a:r>
            <a:r>
              <a:rPr lang="fr-FR" b="1" dirty="0" smtClean="0"/>
              <a:t>également passibles à IRG-BIC: </a:t>
            </a:r>
            <a:endParaRPr lang="fr-FR" b="1" dirty="0" smtClean="0"/>
          </a:p>
          <a:p>
            <a:pPr algn="just">
              <a:buNone/>
            </a:pPr>
            <a:endParaRPr lang="fr-FR" b="1" dirty="0" smtClean="0"/>
          </a:p>
          <a:p>
            <a:pPr algn="just">
              <a:buFont typeface="Wingdings" pitchFamily="2" charset="2"/>
              <a:buChar char="Ø"/>
            </a:pPr>
            <a:r>
              <a:rPr lang="fr-FR" dirty="0" smtClean="0"/>
              <a:t>Les opérations intermédiaires d’achat ou de vente des immeubles, de fonds de commerces en vue de leur revente.</a:t>
            </a:r>
          </a:p>
          <a:p>
            <a:pPr algn="just">
              <a:buFont typeface="Wingdings" pitchFamily="2" charset="2"/>
              <a:buChar char="Ø"/>
            </a:pPr>
            <a:r>
              <a:rPr lang="fr-FR" dirty="0" smtClean="0"/>
              <a:t>De location d’établissement commercial ou industriel muni du mobilier et du matériel d’exploitation. </a:t>
            </a:r>
          </a:p>
          <a:p>
            <a:pPr>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checkerboard(across)">
                                      <p:cBhvr>
                                        <p:cTn id="11" dur="500"/>
                                        <p:tgtEl>
                                          <p:spTgt spid="3">
                                            <p:txEl>
                                              <p:pRg st="1" end="1"/>
                                            </p:txEl>
                                          </p:spTgt>
                                        </p:tgtEl>
                                      </p:cBhvr>
                                    </p:animEffect>
                                  </p:childTnLst>
                                </p:cTn>
                              </p:par>
                            </p:childTnLst>
                          </p:cTn>
                        </p:par>
                        <p:par>
                          <p:cTn id="12" fill="hold">
                            <p:stCondLst>
                              <p:cond delay="1000"/>
                            </p:stCondLst>
                            <p:childTnLst>
                              <p:par>
                                <p:cTn id="13" presetID="5" presetClass="entr" presetSubtype="10" fill="hold" grpId="0"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checkerboard(across)">
                                      <p:cBhvr>
                                        <p:cTn id="15" dur="500"/>
                                        <p:tgtEl>
                                          <p:spTgt spid="3">
                                            <p:txEl>
                                              <p:pRg st="3" end="3"/>
                                            </p:txEl>
                                          </p:spTgt>
                                        </p:tgtEl>
                                      </p:cBhvr>
                                    </p:animEffect>
                                  </p:childTnLst>
                                </p:cTn>
                              </p:par>
                            </p:childTnLst>
                          </p:cTn>
                        </p:par>
                        <p:par>
                          <p:cTn id="16" fill="hold">
                            <p:stCondLst>
                              <p:cond delay="1500"/>
                            </p:stCondLst>
                            <p:childTnLst>
                              <p:par>
                                <p:cTn id="17" presetID="5" presetClass="entr" presetSubtype="10" fill="hold" grpId="0" nodeType="after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checkerboard(across)">
                                      <p:cBhvr>
                                        <p:cTn id="19" dur="500"/>
                                        <p:tgtEl>
                                          <p:spTgt spid="3">
                                            <p:txEl>
                                              <p:pRg st="5" end="5"/>
                                            </p:txEl>
                                          </p:spTgt>
                                        </p:tgtEl>
                                      </p:cBhvr>
                                    </p:animEffect>
                                  </p:childTnLst>
                                </p:cTn>
                              </p:par>
                            </p:childTnLst>
                          </p:cTn>
                        </p:par>
                        <p:par>
                          <p:cTn id="20" fill="hold">
                            <p:stCondLst>
                              <p:cond delay="2000"/>
                            </p:stCondLst>
                            <p:childTnLst>
                              <p:par>
                                <p:cTn id="21" presetID="5" presetClass="entr" presetSubtype="10" fill="hold" grpId="0" nodeType="after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checkerboard(across)">
                                      <p:cBhvr>
                                        <p:cTn id="23" dur="500"/>
                                        <p:tgtEl>
                                          <p:spTgt spid="3">
                                            <p:txEl>
                                              <p:pRg st="6" end="6"/>
                                            </p:txEl>
                                          </p:spTgt>
                                        </p:tgtEl>
                                      </p:cBhvr>
                                    </p:animEffect>
                                  </p:childTnLst>
                                </p:cTn>
                              </p:par>
                            </p:childTnLst>
                          </p:cTn>
                        </p:par>
                        <p:par>
                          <p:cTn id="24" fill="hold">
                            <p:stCondLst>
                              <p:cond delay="2500"/>
                            </p:stCondLst>
                            <p:childTnLst>
                              <p:par>
                                <p:cTn id="25" presetID="5" presetClass="entr" presetSubtype="10" fill="hold" grpId="0" nodeType="after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checkerboard(across)">
                                      <p:cBhvr>
                                        <p:cTn id="27" dur="500"/>
                                        <p:tgtEl>
                                          <p:spTgt spid="3">
                                            <p:txEl>
                                              <p:pRg st="8" end="8"/>
                                            </p:txEl>
                                          </p:spTgt>
                                        </p:tgtEl>
                                      </p:cBhvr>
                                    </p:animEffect>
                                  </p:childTnLst>
                                </p:cTn>
                              </p:par>
                            </p:childTnLst>
                          </p:cTn>
                        </p:par>
                        <p:par>
                          <p:cTn id="28" fill="hold">
                            <p:stCondLst>
                              <p:cond delay="3000"/>
                            </p:stCondLst>
                            <p:childTnLst>
                              <p:par>
                                <p:cTn id="29" presetID="5" presetClass="entr" presetSubtype="10" fill="hold" grpId="0" nodeType="after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checkerboard(across)">
                                      <p:cBhvr>
                                        <p:cTn id="31"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6336704"/>
          </a:xfrm>
        </p:spPr>
        <p:txBody>
          <a:bodyPr>
            <a:normAutofit fontScale="25000" lnSpcReduction="20000"/>
          </a:bodyPr>
          <a:lstStyle/>
          <a:p>
            <a:pPr>
              <a:buNone/>
            </a:pPr>
            <a:endParaRPr lang="fr-FR" sz="7200" b="1" dirty="0" smtClean="0">
              <a:latin typeface="Times New Roman" pitchFamily="18" charset="0"/>
              <a:cs typeface="Times New Roman" pitchFamily="18" charset="0"/>
            </a:endParaRPr>
          </a:p>
          <a:p>
            <a:pPr algn="just">
              <a:buNone/>
            </a:pPr>
            <a:r>
              <a:rPr lang="fr-FR" sz="8000" b="1" dirty="0" smtClean="0">
                <a:latin typeface="+mj-lt"/>
                <a:cs typeface="Times New Roman" pitchFamily="18" charset="0"/>
              </a:rPr>
              <a:t>A-2 Revenus et personnes exonérés de l’IRG-BIC</a:t>
            </a:r>
          </a:p>
          <a:p>
            <a:pPr algn="just">
              <a:buFont typeface="Wingdings" pitchFamily="2" charset="2"/>
              <a:buChar char="Ø"/>
            </a:pPr>
            <a:r>
              <a:rPr lang="fr-FR" sz="8000" dirty="0" smtClean="0">
                <a:latin typeface="+mj-lt"/>
                <a:cs typeface="Times New Roman" pitchFamily="18" charset="0"/>
              </a:rPr>
              <a:t>Revenus  annuels ne dépassant les </a:t>
            </a:r>
            <a:r>
              <a:rPr lang="fr-FR" sz="8000" dirty="0" smtClean="0">
                <a:latin typeface="+mj-lt"/>
                <a:cs typeface="Times New Roman" pitchFamily="18" charset="0"/>
              </a:rPr>
              <a:t>24</a:t>
            </a:r>
            <a:r>
              <a:rPr lang="fr-FR" sz="8000" dirty="0" smtClean="0">
                <a:latin typeface="+mj-lt"/>
                <a:cs typeface="Times New Roman" pitchFamily="18" charset="0"/>
              </a:rPr>
              <a:t>0.000 DA.</a:t>
            </a:r>
          </a:p>
          <a:p>
            <a:pPr algn="just">
              <a:buFont typeface="Wingdings" pitchFamily="2" charset="2"/>
              <a:buChar char="Ø"/>
            </a:pPr>
            <a:r>
              <a:rPr lang="fr-FR" sz="8000" dirty="0" smtClean="0">
                <a:latin typeface="+mj-lt"/>
                <a:cs typeface="Times New Roman" pitchFamily="18" charset="0"/>
              </a:rPr>
              <a:t>Les entreprises relevant des associations de personnes handicapées. </a:t>
            </a:r>
          </a:p>
          <a:p>
            <a:pPr algn="just">
              <a:buFont typeface="Wingdings" pitchFamily="2" charset="2"/>
              <a:buChar char="Ø"/>
            </a:pPr>
            <a:r>
              <a:rPr lang="fr-FR" sz="8000" dirty="0" smtClean="0">
                <a:latin typeface="+mj-lt"/>
                <a:cs typeface="Times New Roman" pitchFamily="18" charset="0"/>
              </a:rPr>
              <a:t>Les troupes relevant des activités théâtrales </a:t>
            </a:r>
          </a:p>
          <a:p>
            <a:pPr algn="just">
              <a:buFont typeface="Wingdings" pitchFamily="2" charset="2"/>
              <a:buChar char="Ø"/>
            </a:pPr>
            <a:r>
              <a:rPr lang="fr-FR" sz="8000" dirty="0" smtClean="0">
                <a:latin typeface="+mj-lt"/>
                <a:cs typeface="Times New Roman" pitchFamily="18" charset="0"/>
              </a:rPr>
              <a:t>Les activités </a:t>
            </a:r>
            <a:r>
              <a:rPr lang="fr-FR" sz="8000" dirty="0" smtClean="0">
                <a:latin typeface="+mj-lt"/>
                <a:cs typeface="Times New Roman" pitchFamily="18" charset="0"/>
              </a:rPr>
              <a:t>artisanales d’art et traditionnelles (exonérations de 10 ans).</a:t>
            </a:r>
          </a:p>
          <a:p>
            <a:pPr algn="just">
              <a:buFont typeface="Wingdings" pitchFamily="2" charset="2"/>
              <a:buChar char="Ø"/>
            </a:pPr>
            <a:r>
              <a:rPr lang="fr-FR" sz="8000" dirty="0" smtClean="0">
                <a:latin typeface="+mj-lt"/>
                <a:cs typeface="Times New Roman" pitchFamily="18" charset="0"/>
              </a:rPr>
              <a:t>Les activités de vente de lait cru destiné à la consommation en état.</a:t>
            </a:r>
          </a:p>
          <a:p>
            <a:pPr algn="just">
              <a:buFont typeface="Wingdings" pitchFamily="2" charset="2"/>
              <a:buChar char="Ø"/>
            </a:pPr>
            <a:r>
              <a:rPr lang="fr-FR" sz="8000" dirty="0" smtClean="0">
                <a:latin typeface="+mj-lt"/>
                <a:cs typeface="Times New Roman" pitchFamily="18" charset="0"/>
              </a:rPr>
              <a:t>Les revenus des inventeurs scientifiques et littéraires, artistes compositeurs et autres du domaine de l’art. </a:t>
            </a:r>
          </a:p>
          <a:p>
            <a:pPr algn="just">
              <a:buFont typeface="Wingdings" pitchFamily="2" charset="2"/>
              <a:buChar char="Ø"/>
            </a:pPr>
            <a:r>
              <a:rPr lang="fr-FR" sz="8000" dirty="0" smtClean="0">
                <a:latin typeface="+mj-lt"/>
                <a:cs typeface="Times New Roman" pitchFamily="18" charset="0"/>
              </a:rPr>
              <a:t> Tous les promoteurs ou investisseurs bénéficiant des programmes d’appui notamment à la PME (exonération de 3 ans et en fonction des zones: zones à promouvoir 6ans ):Dispositifs ANSEJ (Fonds National de Soutien à l’Emploi des Jeunes, ANGEM (Fonds National de Soutien au Micro- crédit et CNAC (Caisse Nationale d’Assurance  Chômage), etc.</a:t>
            </a:r>
          </a:p>
          <a:p>
            <a:pPr algn="just">
              <a:buFont typeface="Wingdings" pitchFamily="2" charset="2"/>
              <a:buChar char="Ø"/>
            </a:pPr>
            <a:r>
              <a:rPr lang="fr-FR" sz="8000" dirty="0" smtClean="0">
                <a:latin typeface="+mj-lt"/>
                <a:cs typeface="Times New Roman" pitchFamily="18" charset="0"/>
              </a:rPr>
              <a:t>Personnes physiques qui exportent des biens et services au prorata du chiffre d’affaires réalisés (justification par un document que les versements étaient réalisés auprès d’une banque domiciliée en Algérie.</a:t>
            </a:r>
          </a:p>
          <a:p>
            <a:pPr algn="just">
              <a:buFont typeface="Wingdings" pitchFamily="2" charset="2"/>
              <a:buChar char="Ø"/>
            </a:pPr>
            <a:r>
              <a:rPr lang="fr-FR" sz="8000" dirty="0" smtClean="0">
                <a:latin typeface="+mj-lt"/>
                <a:cs typeface="Times New Roman" pitchFamily="18" charset="0"/>
              </a:rPr>
              <a:t>Les entreprises disposant de label STARTUP et INCUBATEUR sont exonérées de l’IRG, TVA et TAP  respectivement de 4 ans (avec une année supplémentaire en cas de renouvellement) pour les startups et  2 ans les entreprises incubatrices.</a:t>
            </a:r>
          </a:p>
          <a:p>
            <a:pPr algn="just">
              <a:buFont typeface="Wingdings" pitchFamily="2" charset="2"/>
              <a:buChar char="Ø"/>
            </a:pPr>
            <a:r>
              <a:rPr lang="fr-FR" sz="8000" dirty="0" smtClean="0">
                <a:latin typeface="+mj-lt"/>
                <a:cs typeface="Times New Roman" pitchFamily="18" charset="0"/>
              </a:rPr>
              <a:t>Abattement  de 35% pour les activités de boulangerie (pain exclusivement) et de 30% pour certains bénéfices réinvestis.</a:t>
            </a:r>
          </a:p>
          <a:p>
            <a:pPr algn="just">
              <a:buNone/>
            </a:pPr>
            <a:endParaRPr lang="fr-FR" sz="8000" b="1" dirty="0" smtClean="0">
              <a:latin typeface="+mj-lt"/>
            </a:endParaRPr>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checkerboard(across)">
                                      <p:cBhvr>
                                        <p:cTn id="11" dur="500"/>
                                        <p:tgtEl>
                                          <p:spTgt spid="3">
                                            <p:txEl>
                                              <p:pRg st="2" end="2"/>
                                            </p:txEl>
                                          </p:spTgt>
                                        </p:tgtEl>
                                      </p:cBhvr>
                                    </p:animEffect>
                                  </p:childTnLst>
                                </p:cTn>
                              </p:par>
                            </p:childTnLst>
                          </p:cTn>
                        </p:par>
                        <p:par>
                          <p:cTn id="12" fill="hold">
                            <p:stCondLst>
                              <p:cond delay="1000"/>
                            </p:stCondLst>
                            <p:childTnLst>
                              <p:par>
                                <p:cTn id="13" presetID="5" presetClass="entr" presetSubtype="10" fill="hold" grpId="0"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checkerboard(across)">
                                      <p:cBhvr>
                                        <p:cTn id="15" dur="500"/>
                                        <p:tgtEl>
                                          <p:spTgt spid="3">
                                            <p:txEl>
                                              <p:pRg st="3" end="3"/>
                                            </p:txEl>
                                          </p:spTgt>
                                        </p:tgtEl>
                                      </p:cBhvr>
                                    </p:animEffect>
                                  </p:childTnLst>
                                </p:cTn>
                              </p:par>
                            </p:childTnLst>
                          </p:cTn>
                        </p:par>
                        <p:par>
                          <p:cTn id="16" fill="hold">
                            <p:stCondLst>
                              <p:cond delay="1500"/>
                            </p:stCondLst>
                            <p:childTnLst>
                              <p:par>
                                <p:cTn id="17" presetID="5" presetClass="entr" presetSubtype="10" fill="hold" grpId="0"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checkerboard(across)">
                                      <p:cBhvr>
                                        <p:cTn id="19" dur="500"/>
                                        <p:tgtEl>
                                          <p:spTgt spid="3">
                                            <p:txEl>
                                              <p:pRg st="4" end="4"/>
                                            </p:txEl>
                                          </p:spTgt>
                                        </p:tgtEl>
                                      </p:cBhvr>
                                    </p:animEffect>
                                  </p:childTnLst>
                                </p:cTn>
                              </p:par>
                            </p:childTnLst>
                          </p:cTn>
                        </p:par>
                        <p:par>
                          <p:cTn id="20" fill="hold">
                            <p:stCondLst>
                              <p:cond delay="2000"/>
                            </p:stCondLst>
                            <p:childTnLst>
                              <p:par>
                                <p:cTn id="21" presetID="5" presetClass="entr" presetSubtype="10" fill="hold" grpId="0" nodeType="after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checkerboard(across)">
                                      <p:cBhvr>
                                        <p:cTn id="23" dur="500"/>
                                        <p:tgtEl>
                                          <p:spTgt spid="3">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checkerboard(across)">
                                      <p:cBhvr>
                                        <p:cTn id="28" dur="500"/>
                                        <p:tgtEl>
                                          <p:spTgt spid="3">
                                            <p:txEl>
                                              <p:pRg st="6" end="6"/>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grpId="0"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checkerboard(across)">
                                      <p:cBhvr>
                                        <p:cTn id="33" dur="500"/>
                                        <p:tgtEl>
                                          <p:spTgt spid="3">
                                            <p:txEl>
                                              <p:pRg st="7" end="7"/>
                                            </p:txEl>
                                          </p:spTgt>
                                        </p:tgtEl>
                                      </p:cBhvr>
                                    </p:animEffect>
                                  </p:childTnLst>
                                </p:cTn>
                              </p:par>
                            </p:childTnLst>
                          </p:cTn>
                        </p:par>
                        <p:par>
                          <p:cTn id="34" fill="hold">
                            <p:stCondLst>
                              <p:cond delay="500"/>
                            </p:stCondLst>
                            <p:childTnLst>
                              <p:par>
                                <p:cTn id="35" presetID="5" presetClass="entr" presetSubtype="10" fill="hold" grpId="0" nodeType="after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checkerboard(across)">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checkerboard(across)">
                                      <p:cBhvr>
                                        <p:cTn id="42" dur="500"/>
                                        <p:tgtEl>
                                          <p:spTgt spid="3">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checkerboard(across)">
                                      <p:cBhvr>
                                        <p:cTn id="47" dur="500"/>
                                        <p:tgtEl>
                                          <p:spTgt spid="3">
                                            <p:txEl>
                                              <p:pRg st="10" end="10"/>
                                            </p:txEl>
                                          </p:spTgt>
                                        </p:tgtEl>
                                      </p:cBhvr>
                                    </p:animEffect>
                                  </p:childTnLst>
                                </p:cTn>
                              </p:par>
                            </p:childTnLst>
                          </p:cTn>
                        </p:par>
                        <p:par>
                          <p:cTn id="48" fill="hold">
                            <p:stCondLst>
                              <p:cond delay="500"/>
                            </p:stCondLst>
                            <p:childTnLst>
                              <p:par>
                                <p:cTn id="49" presetID="5" presetClass="entr" presetSubtype="10" fill="hold" grpId="0" nodeType="after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animEffect transition="in" filter="checkerboard(across)">
                                      <p:cBhvr>
                                        <p:cTn id="51"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6264696"/>
          </a:xfrm>
        </p:spPr>
        <p:txBody>
          <a:bodyPr>
            <a:normAutofit fontScale="77500" lnSpcReduction="20000"/>
          </a:bodyPr>
          <a:lstStyle/>
          <a:p>
            <a:pPr algn="just">
              <a:buNone/>
            </a:pPr>
            <a:r>
              <a:rPr lang="fr-FR" sz="1800" b="1" dirty="0" smtClean="0"/>
              <a:t>	</a:t>
            </a:r>
            <a:endParaRPr lang="fr-FR" sz="2200" dirty="0" smtClean="0"/>
          </a:p>
          <a:p>
            <a:pPr algn="just">
              <a:buFont typeface="Wingdings" pitchFamily="2" charset="2"/>
              <a:buChar char="Ø"/>
            </a:pPr>
            <a:r>
              <a:rPr lang="fr-FR" sz="2200" dirty="0" smtClean="0"/>
              <a:t>Les personnes physiques (professions libérales: BNC, les commerçants, artisans, industriels, etc.: IRG-BIC) dont le chiffre d’affaires est supérieur à 8 millions de Da ou les personnes physiques optant pour le régime du réel sont dans l’obligation de déposer au plus tard le 30 avril de chaque année les déclarations suivantes:</a:t>
            </a:r>
          </a:p>
          <a:p>
            <a:pPr algn="just">
              <a:buFont typeface="Wingdings" pitchFamily="2" charset="2"/>
              <a:buChar char="v"/>
            </a:pPr>
            <a:r>
              <a:rPr lang="fr-FR" sz="2200" dirty="0" smtClean="0"/>
              <a:t>Série G N°1: la déclaration annuelle des revenus.</a:t>
            </a:r>
          </a:p>
          <a:p>
            <a:pPr algn="just">
              <a:buFont typeface="Wingdings" pitchFamily="2" charset="2"/>
              <a:buChar char="v"/>
            </a:pPr>
            <a:r>
              <a:rPr lang="fr-FR" sz="2200" dirty="0" smtClean="0"/>
              <a:t>Série G N°2: une déclaration appelée la liasse fiscale constituée par des obligations comptables à savoir le bilan comptable, le compte résultats, etc.).</a:t>
            </a:r>
          </a:p>
          <a:p>
            <a:pPr algn="just">
              <a:buFont typeface="Wingdings" pitchFamily="2" charset="2"/>
              <a:buChar char="v"/>
            </a:pPr>
            <a:r>
              <a:rPr lang="fr-FR" sz="2200" dirty="0" smtClean="0"/>
              <a:t>Série G N°11: la déclaration spéciale qui reprend le résultat comptable, fiscal, le chiffre d’affaires et la TAP payée.</a:t>
            </a:r>
          </a:p>
          <a:p>
            <a:pPr algn="just">
              <a:buFont typeface="Wingdings" pitchFamily="2" charset="2"/>
              <a:buChar char="v"/>
            </a:pPr>
            <a:r>
              <a:rPr lang="fr-FR" sz="2200" dirty="0" smtClean="0"/>
              <a:t>Série G N°29: la déclaration annuelle des salariés.</a:t>
            </a:r>
          </a:p>
          <a:p>
            <a:pPr algn="just">
              <a:buNone/>
            </a:pPr>
            <a:r>
              <a:rPr lang="fr-FR" sz="2200" dirty="0" smtClean="0"/>
              <a:t>Remarque:     Bénéfice net </a:t>
            </a:r>
            <a:r>
              <a:rPr lang="fr-FR" sz="2200" dirty="0" smtClean="0"/>
              <a:t>= Le résultat net</a:t>
            </a:r>
            <a:endParaRPr lang="fr-FR" sz="2200" dirty="0" smtClean="0"/>
          </a:p>
          <a:p>
            <a:pPr algn="just">
              <a:buFont typeface="Wingdings" pitchFamily="2" charset="2"/>
              <a:buChar char="Ø"/>
            </a:pPr>
            <a:r>
              <a:rPr lang="fr-FR" sz="2200" dirty="0" smtClean="0"/>
              <a:t>Le  bénéfice imposable </a:t>
            </a:r>
            <a:r>
              <a:rPr lang="fr-FR" sz="2200" dirty="0" smtClean="0"/>
              <a:t>est </a:t>
            </a:r>
            <a:r>
              <a:rPr lang="fr-FR" sz="2200" dirty="0" smtClean="0"/>
              <a:t>soumis au système de paiement des acomptes provisionnels  à travers la G 50 dans les délais suivants:</a:t>
            </a:r>
          </a:p>
          <a:p>
            <a:pPr algn="just">
              <a:buFont typeface="Wingdings" pitchFamily="2" charset="2"/>
              <a:buChar char="§"/>
            </a:pPr>
            <a:r>
              <a:rPr lang="fr-FR" sz="2200" dirty="0" smtClean="0"/>
              <a:t>1</a:t>
            </a:r>
            <a:r>
              <a:rPr lang="fr-FR" sz="2200" baseline="30000" dirty="0" smtClean="0"/>
              <a:t>er</a:t>
            </a:r>
            <a:r>
              <a:rPr lang="fr-FR" sz="2200" dirty="0" smtClean="0"/>
              <a:t> acompte : entre le 20/02 et le 20/03.</a:t>
            </a:r>
          </a:p>
          <a:p>
            <a:pPr algn="just">
              <a:buFont typeface="Wingdings" pitchFamily="2" charset="2"/>
              <a:buChar char="§"/>
            </a:pPr>
            <a:r>
              <a:rPr lang="fr-FR" sz="2200" dirty="0" smtClean="0"/>
              <a:t>2eme  acompte : entre le 20/05 et le 20/06.</a:t>
            </a:r>
          </a:p>
          <a:p>
            <a:pPr algn="just">
              <a:buFont typeface="Wingdings" pitchFamily="2" charset="2"/>
              <a:buChar char="§"/>
            </a:pPr>
            <a:r>
              <a:rPr lang="fr-FR" sz="2200" dirty="0" smtClean="0"/>
              <a:t>Solde de liquidation IRG = montant IRG dû de l’exercice – somme des acomptes à déposer au versée au plus tard le 20 mai de chaque année (G 50).</a:t>
            </a:r>
          </a:p>
          <a:p>
            <a:pPr algn="just">
              <a:buFont typeface="Wingdings" pitchFamily="2" charset="2"/>
              <a:buChar char="§"/>
            </a:pPr>
            <a:r>
              <a:rPr lang="fr-FR" sz="2200" dirty="0" smtClean="0"/>
              <a:t>Le montant de chaque acompte doit être égal à 30% du montant de l’IRG dû de la dernière année de son imposition. </a:t>
            </a:r>
          </a:p>
          <a:p>
            <a:pPr algn="just">
              <a:buNone/>
            </a:pPr>
            <a:endParaRPr lang="fr-FR" sz="1800" dirty="0" smtClean="0"/>
          </a:p>
          <a:p>
            <a:pPr algn="just">
              <a:buNone/>
            </a:pPr>
            <a:r>
              <a:rPr lang="fr-FR" sz="1800" b="1" dirty="0" smtClean="0"/>
              <a:t>NB: </a:t>
            </a:r>
            <a:r>
              <a:rPr lang="fr-FR" sz="1800" dirty="0" smtClean="0"/>
              <a:t>Selon l’article 28 de la loi de finance 2021, lorsque les acomptes payés sont supérieurs à l’IRG dû de l’exercice, l’excédent peut faire l’objet d’un remboursement ou d’une déduction sur les prochaines acomptes. Dans le cas contraire, la différence doit être versée au </a:t>
            </a:r>
            <a:r>
              <a:rPr lang="fr-FR" sz="1800" dirty="0" smtClean="0"/>
              <a:t>plus tard </a:t>
            </a:r>
            <a:r>
              <a:rPr lang="fr-FR" sz="1800" dirty="0" smtClean="0"/>
              <a:t>le 20 mai de chaque année (G 50</a:t>
            </a:r>
            <a:r>
              <a:rPr lang="fr-FR" sz="1800" dirty="0" smtClean="0"/>
              <a:t>) / solde de liquidation.</a:t>
            </a:r>
            <a:endParaRPr lang="fr-FR" sz="1800" dirty="0" smtClean="0"/>
          </a:p>
          <a:p>
            <a:pPr algn="just">
              <a:buFont typeface="Wingdings" pitchFamily="2" charset="2"/>
              <a:buChar char="§"/>
            </a:pPr>
            <a:r>
              <a:rPr lang="fr-FR" sz="1800" dirty="0" smtClean="0"/>
              <a:t>Le montant minimum de l’IRG à payer est fixé à 10000 da quelque soit </a:t>
            </a:r>
            <a:r>
              <a:rPr lang="fr-FR" sz="1800" dirty="0" smtClean="0"/>
              <a:t>le bénéfice professionnel réalisé. </a:t>
            </a:r>
            <a:endParaRPr lang="fr-FR" sz="1800" dirty="0" smtClean="0"/>
          </a:p>
          <a:p>
            <a:pPr algn="just">
              <a:buFont typeface="Wingdings" pitchFamily="2" charset="2"/>
              <a:buChar char="§"/>
            </a:pPr>
            <a:endParaRPr lang="fr-FR" sz="18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404664"/>
            <a:ext cx="8229600" cy="5793507"/>
          </a:xfrm>
        </p:spPr>
        <p:txBody>
          <a:bodyPr>
            <a:normAutofit fontScale="70000" lnSpcReduction="20000"/>
          </a:bodyPr>
          <a:lstStyle/>
          <a:p>
            <a:pPr algn="just">
              <a:buNone/>
            </a:pPr>
            <a:r>
              <a:rPr lang="fr-FR" b="1" dirty="0" smtClean="0"/>
              <a:t>3</a:t>
            </a:r>
            <a:r>
              <a:rPr lang="fr-FR" b="1" dirty="0" smtClean="0"/>
              <a:t>- </a:t>
            </a:r>
            <a:r>
              <a:rPr lang="fr-FR" b="1" dirty="0" smtClean="0"/>
              <a:t>Traitement : Bénéfices </a:t>
            </a:r>
            <a:r>
              <a:rPr lang="fr-FR" b="1" dirty="0" smtClean="0"/>
              <a:t>professionnels non commerciaux BNC </a:t>
            </a:r>
          </a:p>
          <a:p>
            <a:pPr algn="just">
              <a:buNone/>
            </a:pPr>
            <a:r>
              <a:rPr lang="fr-FR" b="1" dirty="0" smtClean="0"/>
              <a:t>A</a:t>
            </a:r>
            <a:r>
              <a:rPr lang="fr-FR" b="1" dirty="0" smtClean="0"/>
              <a:t>- </a:t>
            </a:r>
            <a:r>
              <a:rPr lang="fr-FR" b="1" dirty="0" smtClean="0"/>
              <a:t>Le régime simplifié</a:t>
            </a:r>
          </a:p>
          <a:p>
            <a:pPr algn="just">
              <a:buNone/>
            </a:pPr>
            <a:r>
              <a:rPr lang="fr-FR" b="1" dirty="0" smtClean="0"/>
              <a:t>A</a:t>
            </a:r>
            <a:r>
              <a:rPr lang="fr-FR" b="1" dirty="0" smtClean="0"/>
              <a:t>-1 </a:t>
            </a:r>
            <a:r>
              <a:rPr lang="fr-FR" b="1" dirty="0" smtClean="0"/>
              <a:t>: Les bénéfices </a:t>
            </a:r>
            <a:r>
              <a:rPr lang="fr-FR" b="1" dirty="0" smtClean="0"/>
              <a:t>des professions libérales IRG-BNC</a:t>
            </a:r>
            <a:r>
              <a:rPr lang="fr-FR" b="1" dirty="0" smtClean="0"/>
              <a:t>: </a:t>
            </a:r>
            <a:endParaRPr lang="fr-FR" b="1" dirty="0" smtClean="0"/>
          </a:p>
          <a:p>
            <a:pPr algn="just">
              <a:buNone/>
            </a:pPr>
            <a:endParaRPr lang="fr-FR" b="1" dirty="0" smtClean="0"/>
          </a:p>
          <a:p>
            <a:pPr algn="just"/>
            <a:r>
              <a:rPr lang="fr-FR" sz="2800" dirty="0" smtClean="0"/>
              <a:t>Les personnes physiques exerçant des activités professionnelles non commerciales (Vétérinaires, Médecins, notaires, avocats, comptables, architectes, etc.) dont les recettes professionnelles annuelles excédant 8.000.000 Da sont suivis au régime simplifié et imposables à l’IRG selon le nouveau barème. </a:t>
            </a:r>
          </a:p>
          <a:p>
            <a:pPr algn="just"/>
            <a:r>
              <a:rPr lang="fr-FR" sz="2800" dirty="0" smtClean="0"/>
              <a:t>En plus des deux acomptes,  du solde de liquidation, de la G1 et de la déclaration annuelle des salariés G29 , les professions libérales sont soumises :</a:t>
            </a:r>
          </a:p>
          <a:p>
            <a:pPr algn="just"/>
            <a:r>
              <a:rPr lang="fr-FR" sz="2800" dirty="0" smtClean="0"/>
              <a:t>Au dépôt de la G N°50 comportant les recettes professionnelles réalisées, TVA, IRG salaires, droit de timbre, etc.) au plus tard le 20 du mois suivant chaque trimestre civil échu.</a:t>
            </a:r>
          </a:p>
          <a:p>
            <a:pPr algn="just"/>
            <a:r>
              <a:rPr lang="fr-FR" sz="2800" dirty="0" smtClean="0"/>
              <a:t>Au plus tard le 20 février de chaque année, un formulaire spécial portant sur la taxe de formation professionnelle continue TFPC et d’apprentissage  (un taux de 2%) si le nombre d’employé est égal ou supérieur à 20 pour TFPC et &gt;1 employé pour la taxe d’apprentissage.</a:t>
            </a:r>
            <a:endParaRPr lang="fr-FR" sz="2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5577483"/>
          </a:xfrm>
        </p:spPr>
        <p:txBody>
          <a:bodyPr>
            <a:normAutofit fontScale="92500" lnSpcReduction="10000"/>
          </a:bodyPr>
          <a:lstStyle/>
          <a:p>
            <a:r>
              <a:rPr lang="fr-FR" dirty="0" smtClean="0"/>
              <a:t>Exemple 1: calcul de l’IRG sur les bénéfices professionnels</a:t>
            </a:r>
          </a:p>
          <a:p>
            <a:r>
              <a:rPr lang="fr-FR" dirty="0" smtClean="0"/>
              <a:t>Soit un contribuable gérant d’une entreprise industrielle (personne physique)qui lui a généré au titre de son activité (année 2022) un bénéfice industriel de 1.450.100 Da. Par ailleurs, il perçoit un salaire brut mensuel de 67500D. Sachant que le montant des cotisations sociales CASNOS s’élèvent à 234.000 Da, calculez:</a:t>
            </a:r>
          </a:p>
          <a:p>
            <a:pPr>
              <a:buNone/>
            </a:pPr>
            <a:r>
              <a:rPr lang="fr-FR" dirty="0" smtClean="0"/>
              <a:t>- Le montant de l’IRG BIC dû.</a:t>
            </a:r>
          </a:p>
          <a:p>
            <a:pPr>
              <a:buNone/>
            </a:pPr>
            <a:r>
              <a:rPr lang="fr-FR" dirty="0" smtClean="0"/>
              <a:t>- Le montant de chaque acompte sachant que l’IRG dû de la dernière imposition est de 203.400 Da   </a:t>
            </a:r>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5793507"/>
          </a:xfrm>
        </p:spPr>
        <p:txBody>
          <a:bodyPr>
            <a:normAutofit fontScale="92500" lnSpcReduction="10000"/>
          </a:bodyPr>
          <a:lstStyle/>
          <a:p>
            <a:r>
              <a:rPr lang="fr-FR" sz="2800" dirty="0" smtClean="0"/>
              <a:t>Exemple </a:t>
            </a:r>
            <a:r>
              <a:rPr lang="fr-FR" sz="2800" dirty="0" smtClean="0"/>
              <a:t>2: </a:t>
            </a:r>
            <a:r>
              <a:rPr lang="fr-FR" sz="2800" dirty="0" smtClean="0"/>
              <a:t>calcul de l’IRG sur les bénéfices </a:t>
            </a:r>
            <a:r>
              <a:rPr lang="fr-FR" sz="2800" dirty="0" smtClean="0"/>
              <a:t>professionnels: cas d’une déclaration commune (application de l’abattement de 10% pour le cas des époux souscrivant une même déclaration GN°01). </a:t>
            </a:r>
          </a:p>
          <a:p>
            <a:r>
              <a:rPr lang="fr-FR" sz="2800" dirty="0" smtClean="0"/>
              <a:t>Soit le tableau suivant: </a:t>
            </a:r>
          </a:p>
          <a:p>
            <a:endParaRPr lang="fr-FR" sz="2800" dirty="0" smtClean="0"/>
          </a:p>
          <a:p>
            <a:endParaRPr lang="fr-FR" sz="2800" dirty="0" smtClean="0"/>
          </a:p>
          <a:p>
            <a:endParaRPr lang="fr-FR" sz="2800" dirty="0" smtClean="0"/>
          </a:p>
          <a:p>
            <a:pPr>
              <a:buNone/>
            </a:pPr>
            <a:endParaRPr lang="fr-FR" sz="2800" dirty="0" smtClean="0"/>
          </a:p>
          <a:p>
            <a:pPr>
              <a:buNone/>
            </a:pPr>
            <a:endParaRPr lang="fr-FR" sz="2800" dirty="0" smtClean="0"/>
          </a:p>
          <a:p>
            <a:r>
              <a:rPr lang="fr-FR" sz="2800" dirty="0" smtClean="0"/>
              <a:t>Calculez le montant de l’IRG-BIC  pour chacun des époux (calcul séparé)</a:t>
            </a:r>
          </a:p>
          <a:p>
            <a:r>
              <a:rPr lang="fr-FR" sz="2800" dirty="0" smtClean="0"/>
              <a:t>Calculez le montant de</a:t>
            </a:r>
            <a:r>
              <a:rPr lang="fr-FR" sz="2800" dirty="0" smtClean="0"/>
              <a:t> l’IRG-BIC </a:t>
            </a:r>
            <a:r>
              <a:rPr lang="fr-FR" sz="2800" dirty="0" smtClean="0"/>
              <a:t>dû par le couple dans le cas d’une déclaration commune.</a:t>
            </a:r>
          </a:p>
          <a:p>
            <a:pPr>
              <a:buNone/>
            </a:pPr>
            <a:endParaRPr lang="fr-FR" sz="2800" dirty="0" smtClean="0"/>
          </a:p>
          <a:p>
            <a:pPr>
              <a:buNone/>
            </a:pPr>
            <a:endParaRPr lang="fr-FR" sz="2800" dirty="0"/>
          </a:p>
        </p:txBody>
      </p:sp>
      <p:graphicFrame>
        <p:nvGraphicFramePr>
          <p:cNvPr id="4" name="Tableau 3"/>
          <p:cNvGraphicFramePr>
            <a:graphicFrameLocks noGrp="1"/>
          </p:cNvGraphicFramePr>
          <p:nvPr/>
        </p:nvGraphicFramePr>
        <p:xfrm>
          <a:off x="827584" y="2420888"/>
          <a:ext cx="6096000" cy="1747520"/>
        </p:xfrm>
        <a:graphic>
          <a:graphicData uri="http://schemas.openxmlformats.org/drawingml/2006/table">
            <a:tbl>
              <a:tblPr firstRow="1" bandRow="1">
                <a:tableStyleId>{5C22544A-7EE6-4342-B048-85BDC9FD1C3A}</a:tableStyleId>
              </a:tblPr>
              <a:tblGrid>
                <a:gridCol w="2376264"/>
                <a:gridCol w="1687736"/>
                <a:gridCol w="2032000"/>
              </a:tblGrid>
              <a:tr h="0">
                <a:tc>
                  <a:txBody>
                    <a:bodyPr/>
                    <a:lstStyle/>
                    <a:p>
                      <a:r>
                        <a:rPr lang="fr-FR" dirty="0" smtClean="0"/>
                        <a:t>Désignations</a:t>
                      </a:r>
                      <a:r>
                        <a:rPr lang="fr-FR" baseline="0" dirty="0" smtClean="0"/>
                        <a:t> </a:t>
                      </a:r>
                      <a:endParaRPr lang="fr-FR" dirty="0"/>
                    </a:p>
                  </a:txBody>
                  <a:tcPr/>
                </a:tc>
                <a:tc>
                  <a:txBody>
                    <a:bodyPr/>
                    <a:lstStyle/>
                    <a:p>
                      <a:r>
                        <a:rPr lang="fr-FR" dirty="0" smtClean="0"/>
                        <a:t>Epoux</a:t>
                      </a:r>
                    </a:p>
                    <a:p>
                      <a:r>
                        <a:rPr lang="fr-FR" dirty="0" smtClean="0"/>
                        <a:t>Industriel</a:t>
                      </a:r>
                      <a:endParaRPr lang="fr-FR" dirty="0"/>
                    </a:p>
                  </a:txBody>
                  <a:tcPr/>
                </a:tc>
                <a:tc>
                  <a:txBody>
                    <a:bodyPr/>
                    <a:lstStyle/>
                    <a:p>
                      <a:r>
                        <a:rPr lang="fr-FR" dirty="0" smtClean="0"/>
                        <a:t>Epouse</a:t>
                      </a:r>
                    </a:p>
                    <a:p>
                      <a:r>
                        <a:rPr lang="fr-FR" dirty="0" smtClean="0"/>
                        <a:t>Commerçante </a:t>
                      </a:r>
                      <a:endParaRPr lang="fr-FR" dirty="0"/>
                    </a:p>
                  </a:txBody>
                  <a:tcPr/>
                </a:tc>
              </a:tr>
              <a:tr h="370840">
                <a:tc>
                  <a:txBody>
                    <a:bodyPr/>
                    <a:lstStyle/>
                    <a:p>
                      <a:r>
                        <a:rPr lang="fr-FR" dirty="0" smtClean="0"/>
                        <a:t>Bénéfices de l’exercice </a:t>
                      </a:r>
                      <a:endParaRPr lang="fr-FR" dirty="0"/>
                    </a:p>
                  </a:txBody>
                  <a:tcPr/>
                </a:tc>
                <a:tc>
                  <a:txBody>
                    <a:bodyPr/>
                    <a:lstStyle/>
                    <a:p>
                      <a:r>
                        <a:rPr lang="fr-FR" dirty="0" smtClean="0"/>
                        <a:t>2.450.000 Da</a:t>
                      </a:r>
                      <a:endParaRPr lang="fr-FR" dirty="0"/>
                    </a:p>
                  </a:txBody>
                  <a:tcPr/>
                </a:tc>
                <a:tc>
                  <a:txBody>
                    <a:bodyPr/>
                    <a:lstStyle/>
                    <a:p>
                      <a:r>
                        <a:rPr lang="fr-FR" dirty="0" smtClean="0"/>
                        <a:t>1.160.200 Da </a:t>
                      </a:r>
                      <a:endParaRPr lang="fr-FR" dirty="0"/>
                    </a:p>
                  </a:txBody>
                  <a:tcPr/>
                </a:tc>
              </a:tr>
              <a:tr h="370840">
                <a:tc>
                  <a:txBody>
                    <a:bodyPr/>
                    <a:lstStyle/>
                    <a:p>
                      <a:r>
                        <a:rPr lang="fr-FR" dirty="0" smtClean="0"/>
                        <a:t>Salaire brut</a:t>
                      </a:r>
                      <a:r>
                        <a:rPr lang="fr-FR" baseline="0" dirty="0" smtClean="0"/>
                        <a:t> mensuel </a:t>
                      </a:r>
                      <a:endParaRPr lang="fr-FR" dirty="0"/>
                    </a:p>
                  </a:txBody>
                  <a:tcPr/>
                </a:tc>
                <a:tc>
                  <a:txBody>
                    <a:bodyPr/>
                    <a:lstStyle/>
                    <a:p>
                      <a:r>
                        <a:rPr lang="fr-FR" dirty="0" smtClean="0"/>
                        <a:t>77.500 Da</a:t>
                      </a:r>
                      <a:endParaRPr lang="fr-FR" dirty="0"/>
                    </a:p>
                  </a:txBody>
                  <a:tcPr/>
                </a:tc>
                <a:tc>
                  <a:txBody>
                    <a:bodyPr/>
                    <a:lstStyle/>
                    <a:p>
                      <a:r>
                        <a:rPr lang="fr-FR" dirty="0" smtClean="0"/>
                        <a:t>86.400 Da</a:t>
                      </a:r>
                      <a:endParaRPr lang="fr-FR" dirty="0"/>
                    </a:p>
                  </a:txBody>
                  <a:tcPr/>
                </a:tc>
              </a:tr>
              <a:tr h="130408">
                <a:tc>
                  <a:txBody>
                    <a:bodyPr/>
                    <a:lstStyle/>
                    <a:p>
                      <a:r>
                        <a:rPr lang="fr-FR" dirty="0" smtClean="0"/>
                        <a:t>Cotisations</a:t>
                      </a:r>
                      <a:r>
                        <a:rPr lang="fr-FR" baseline="0" dirty="0" smtClean="0"/>
                        <a:t> CASNOS</a:t>
                      </a:r>
                      <a:endParaRPr lang="fr-FR" dirty="0"/>
                    </a:p>
                  </a:txBody>
                  <a:tcPr/>
                </a:tc>
                <a:tc>
                  <a:txBody>
                    <a:bodyPr/>
                    <a:lstStyle/>
                    <a:p>
                      <a:r>
                        <a:rPr lang="fr-FR" dirty="0" smtClean="0"/>
                        <a:t>324.000 Da</a:t>
                      </a:r>
                      <a:endParaRPr lang="fr-FR" dirty="0"/>
                    </a:p>
                  </a:txBody>
                  <a:tcPr/>
                </a:tc>
                <a:tc>
                  <a:txBody>
                    <a:bodyPr/>
                    <a:lstStyle/>
                    <a:p>
                      <a:r>
                        <a:rPr lang="fr-FR" dirty="0" smtClean="0"/>
                        <a:t>330.000 Da</a:t>
                      </a:r>
                      <a:endParaRPr lang="fr-FR" dirty="0"/>
                    </a:p>
                  </a:txBody>
                  <a:tcP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6408712"/>
          </a:xfrm>
        </p:spPr>
        <p:txBody>
          <a:bodyPr>
            <a:normAutofit fontScale="55000" lnSpcReduction="20000"/>
          </a:bodyPr>
          <a:lstStyle/>
          <a:p>
            <a:pPr marL="514350" indent="-514350">
              <a:buNone/>
            </a:pPr>
            <a:r>
              <a:rPr lang="fr-FR" b="1" u="sng" dirty="0" smtClean="0"/>
              <a:t>solution : Calcul séparé: </a:t>
            </a:r>
          </a:p>
          <a:p>
            <a:pPr marL="514350" indent="-514350">
              <a:buNone/>
            </a:pPr>
            <a:r>
              <a:rPr lang="fr-FR" u="sng" dirty="0" smtClean="0"/>
              <a:t>Pour l’époux: </a:t>
            </a:r>
          </a:p>
          <a:p>
            <a:pPr marL="514350" indent="-514350">
              <a:buNone/>
            </a:pPr>
            <a:r>
              <a:rPr lang="fr-FR" dirty="0" smtClean="0"/>
              <a:t>Revenu net à déclarer = 2.450.000+77500(12)-324.000 =3.056.000 Da </a:t>
            </a:r>
          </a:p>
          <a:p>
            <a:pPr marL="514350" indent="-514350">
              <a:buNone/>
            </a:pPr>
            <a:r>
              <a:rPr lang="fr-FR" sz="2800" dirty="0" smtClean="0"/>
              <a:t>IRG</a:t>
            </a:r>
            <a:r>
              <a:rPr lang="fr-FR" sz="1200" dirty="0" smtClean="0"/>
              <a:t>BIC</a:t>
            </a:r>
            <a:r>
              <a:rPr lang="fr-FR" sz="2800" dirty="0" smtClean="0"/>
              <a:t> dû</a:t>
            </a:r>
            <a:r>
              <a:rPr lang="fr-FR" dirty="0" smtClean="0"/>
              <a:t>= (3.056.000-1920.000)0,33+472.800-crédit d’impôt salaire</a:t>
            </a:r>
          </a:p>
          <a:p>
            <a:pPr marL="514350" indent="-514350">
              <a:buNone/>
            </a:pPr>
            <a:r>
              <a:rPr lang="fr-FR" dirty="0" smtClean="0"/>
              <a:t>crédit d’impôt </a:t>
            </a:r>
            <a:r>
              <a:rPr lang="fr-FR" dirty="0" smtClean="0"/>
              <a:t>salaire= (930.000-480.000)0,27+55200=176.700</a:t>
            </a:r>
          </a:p>
          <a:p>
            <a:pPr marL="514350" indent="-514350">
              <a:buNone/>
            </a:pPr>
            <a:r>
              <a:rPr lang="fr-FR" dirty="0" smtClean="0"/>
              <a:t> </a:t>
            </a:r>
            <a:r>
              <a:rPr lang="fr-FR" dirty="0" smtClean="0"/>
              <a:t>IRG</a:t>
            </a:r>
            <a:r>
              <a:rPr lang="fr-FR" sz="1400" dirty="0" smtClean="0"/>
              <a:t>BIC</a:t>
            </a:r>
            <a:r>
              <a:rPr lang="fr-FR" dirty="0" smtClean="0"/>
              <a:t> </a:t>
            </a:r>
            <a:r>
              <a:rPr lang="fr-FR" dirty="0" smtClean="0"/>
              <a:t>dû Mari=847.680-176.700=670.980 Da</a:t>
            </a:r>
          </a:p>
          <a:p>
            <a:pPr marL="514350" indent="-514350">
              <a:buNone/>
            </a:pPr>
            <a:r>
              <a:rPr lang="fr-FR" u="sng" dirty="0" smtClean="0"/>
              <a:t>Pour </a:t>
            </a:r>
            <a:r>
              <a:rPr lang="fr-FR" u="sng" dirty="0" smtClean="0"/>
              <a:t>l’épouse: </a:t>
            </a:r>
          </a:p>
          <a:p>
            <a:pPr marL="514350" indent="-514350">
              <a:buNone/>
            </a:pPr>
            <a:r>
              <a:rPr lang="fr-FR" dirty="0" smtClean="0"/>
              <a:t>Revenu net à déclarer = </a:t>
            </a:r>
            <a:r>
              <a:rPr lang="fr-FR" dirty="0" smtClean="0"/>
              <a:t>1.160.200+86400(12</a:t>
            </a:r>
            <a:r>
              <a:rPr lang="fr-FR" dirty="0" smtClean="0"/>
              <a:t>)-</a:t>
            </a:r>
            <a:r>
              <a:rPr lang="fr-FR" dirty="0" smtClean="0"/>
              <a:t>330.000 =1.867.000 </a:t>
            </a:r>
            <a:r>
              <a:rPr lang="fr-FR" dirty="0" smtClean="0"/>
              <a:t>Da </a:t>
            </a:r>
            <a:endParaRPr lang="fr-FR" dirty="0" smtClean="0"/>
          </a:p>
          <a:p>
            <a:pPr marL="514350" indent="-514350">
              <a:buNone/>
            </a:pPr>
            <a:r>
              <a:rPr lang="fr-FR" sz="2800" dirty="0" smtClean="0"/>
              <a:t>IRG</a:t>
            </a:r>
            <a:r>
              <a:rPr lang="fr-FR" sz="1200" dirty="0" smtClean="0"/>
              <a:t>BIC</a:t>
            </a:r>
            <a:r>
              <a:rPr lang="fr-FR" sz="2800" dirty="0" smtClean="0"/>
              <a:t> dû</a:t>
            </a:r>
            <a:r>
              <a:rPr lang="fr-FR" dirty="0" smtClean="0"/>
              <a:t>= </a:t>
            </a:r>
            <a:r>
              <a:rPr lang="fr-FR" dirty="0" smtClean="0"/>
              <a:t>(1.857.000-960.000)0,3+184.800-crédit </a:t>
            </a:r>
            <a:r>
              <a:rPr lang="fr-FR" dirty="0" smtClean="0"/>
              <a:t>d’impôt </a:t>
            </a:r>
            <a:r>
              <a:rPr lang="fr-FR" dirty="0" smtClean="0"/>
              <a:t>salaire</a:t>
            </a:r>
          </a:p>
          <a:p>
            <a:pPr marL="514350" indent="-514350">
              <a:buNone/>
            </a:pPr>
            <a:r>
              <a:rPr lang="fr-FR" dirty="0" smtClean="0"/>
              <a:t>crédit d’impôt salaire= </a:t>
            </a:r>
            <a:r>
              <a:rPr lang="fr-FR" dirty="0" smtClean="0"/>
              <a:t>(1.036.800-960.000)0,3+184800=207.840 Da</a:t>
            </a:r>
            <a:endParaRPr lang="fr-FR" dirty="0" smtClean="0"/>
          </a:p>
          <a:p>
            <a:pPr marL="514350" indent="-514350">
              <a:buNone/>
            </a:pPr>
            <a:r>
              <a:rPr lang="fr-FR" dirty="0" smtClean="0"/>
              <a:t> IRG</a:t>
            </a:r>
            <a:r>
              <a:rPr lang="fr-FR" sz="1400" dirty="0" smtClean="0"/>
              <a:t>BIC</a:t>
            </a:r>
            <a:r>
              <a:rPr lang="fr-FR" dirty="0" smtClean="0"/>
              <a:t> </a:t>
            </a:r>
            <a:r>
              <a:rPr lang="fr-FR" dirty="0" smtClean="0"/>
              <a:t>dû épouse =456.900-207.840=249.060 Da</a:t>
            </a:r>
          </a:p>
          <a:p>
            <a:pPr marL="514350" indent="-514350">
              <a:buNone/>
            </a:pPr>
            <a:r>
              <a:rPr lang="fr-FR" b="1" dirty="0" smtClean="0"/>
              <a:t>Dans ce cas la </a:t>
            </a:r>
            <a:r>
              <a:rPr lang="fr-FR" b="1" dirty="0" smtClean="0"/>
              <a:t>IRG</a:t>
            </a:r>
            <a:r>
              <a:rPr lang="fr-FR" sz="1400" b="1" dirty="0" smtClean="0"/>
              <a:t>BIC</a:t>
            </a:r>
            <a:r>
              <a:rPr lang="fr-FR" b="1" dirty="0" smtClean="0"/>
              <a:t> dû </a:t>
            </a:r>
            <a:r>
              <a:rPr lang="fr-FR" b="1" dirty="0" smtClean="0"/>
              <a:t>du couple = </a:t>
            </a:r>
            <a:r>
              <a:rPr lang="fr-FR" b="1" dirty="0" smtClean="0"/>
              <a:t>670.980 </a:t>
            </a:r>
            <a:r>
              <a:rPr lang="fr-FR" b="1" dirty="0" smtClean="0"/>
              <a:t>+</a:t>
            </a:r>
            <a:r>
              <a:rPr lang="fr-FR" b="1" dirty="0" smtClean="0"/>
              <a:t>249.060 </a:t>
            </a:r>
            <a:r>
              <a:rPr lang="fr-FR" b="1" dirty="0" smtClean="0"/>
              <a:t>= 920.040 DA</a:t>
            </a:r>
            <a:endParaRPr lang="fr-FR" b="1" dirty="0" smtClean="0"/>
          </a:p>
          <a:p>
            <a:pPr marL="514350" indent="-514350">
              <a:buNone/>
            </a:pPr>
            <a:r>
              <a:rPr lang="fr-FR" b="1" u="sng" dirty="0" smtClean="0"/>
              <a:t>Déclaration commune : cas où le couple optent pour une déclaration commune: (ils bénéficieront d’un abattement de 10% sur le revenu net imposable)</a:t>
            </a:r>
            <a:endParaRPr lang="fr-FR" b="1" u="sng" dirty="0" smtClean="0"/>
          </a:p>
          <a:p>
            <a:pPr marL="514350" indent="-514350">
              <a:buNone/>
            </a:pPr>
            <a:r>
              <a:rPr lang="fr-FR" dirty="0" smtClean="0"/>
              <a:t>Revenu net à déclarer = </a:t>
            </a:r>
            <a:r>
              <a:rPr lang="fr-FR" dirty="0" smtClean="0"/>
              <a:t>2.450.000+1.160.200+77500(12)+86400(12) -324.000 -330.000 = 4.923.000 Da </a:t>
            </a:r>
          </a:p>
          <a:p>
            <a:pPr marL="514350" indent="-514350">
              <a:buNone/>
            </a:pPr>
            <a:r>
              <a:rPr lang="fr-FR" dirty="0" smtClean="0"/>
              <a:t>Abattement 10% =</a:t>
            </a:r>
            <a:r>
              <a:rPr lang="fr-FR" dirty="0" smtClean="0"/>
              <a:t> </a:t>
            </a:r>
            <a:r>
              <a:rPr lang="fr-FR" dirty="0" smtClean="0"/>
              <a:t>4.923.000 (0,1) =</a:t>
            </a:r>
            <a:r>
              <a:rPr lang="fr-FR" dirty="0" smtClean="0"/>
              <a:t> </a:t>
            </a:r>
            <a:r>
              <a:rPr lang="fr-FR" dirty="0" smtClean="0"/>
              <a:t>492.300 Da </a:t>
            </a:r>
          </a:p>
          <a:p>
            <a:pPr marL="514350" indent="-514350">
              <a:buNone/>
            </a:pPr>
            <a:r>
              <a:rPr lang="fr-FR" dirty="0" smtClean="0"/>
              <a:t>Revenu à déclarer = 4.923.000-</a:t>
            </a:r>
            <a:r>
              <a:rPr lang="fr-FR" dirty="0" smtClean="0"/>
              <a:t> </a:t>
            </a:r>
            <a:r>
              <a:rPr lang="fr-FR" dirty="0" smtClean="0"/>
              <a:t>492.300 = 4.430.700 Da</a:t>
            </a:r>
          </a:p>
          <a:p>
            <a:pPr marL="514350" indent="-514350">
              <a:buNone/>
            </a:pPr>
            <a:r>
              <a:rPr lang="fr-FR" dirty="0" smtClean="0"/>
              <a:t>IRG</a:t>
            </a:r>
            <a:r>
              <a:rPr lang="fr-FR" sz="1400" dirty="0" smtClean="0"/>
              <a:t>BIC</a:t>
            </a:r>
            <a:r>
              <a:rPr lang="fr-FR" dirty="0" smtClean="0"/>
              <a:t> </a:t>
            </a:r>
            <a:r>
              <a:rPr lang="fr-FR" dirty="0" smtClean="0"/>
              <a:t>dû couple = (4.430.700-3.840.000)0,35+1106400-crédit d’impôt </a:t>
            </a:r>
            <a:endParaRPr lang="fr-FR" dirty="0" smtClean="0"/>
          </a:p>
          <a:p>
            <a:pPr marL="514350" indent="-514350">
              <a:buNone/>
            </a:pPr>
            <a:r>
              <a:rPr lang="fr-FR" dirty="0" smtClean="0"/>
              <a:t>crédit d’impôt </a:t>
            </a:r>
            <a:r>
              <a:rPr lang="fr-FR" dirty="0" smtClean="0"/>
              <a:t>= (1.966.800-1.920.000)0,33+472.800=488.244Da</a:t>
            </a:r>
          </a:p>
          <a:p>
            <a:pPr marL="514350" indent="-514350">
              <a:buNone/>
            </a:pPr>
            <a:r>
              <a:rPr lang="fr-FR" b="1" dirty="0" smtClean="0"/>
              <a:t>IRG</a:t>
            </a:r>
            <a:r>
              <a:rPr lang="fr-FR" sz="1400" b="1" dirty="0" smtClean="0"/>
              <a:t>BIC</a:t>
            </a:r>
            <a:r>
              <a:rPr lang="fr-FR" b="1" dirty="0" smtClean="0"/>
              <a:t> dû </a:t>
            </a:r>
            <a:r>
              <a:rPr lang="fr-FR" b="1" dirty="0" smtClean="0"/>
              <a:t>couple = 1.313.145-488.244= 824.901 </a:t>
            </a:r>
            <a:r>
              <a:rPr lang="fr-FR" dirty="0" smtClean="0"/>
              <a:t>Da soit un réduction du montant de l’IRG dû de 920.040 - 824.901 = 95.139 Da soit une baisse de 10,34% (avantageux) </a:t>
            </a:r>
          </a:p>
          <a:p>
            <a:pPr marL="514350" indent="-514350">
              <a:buNone/>
            </a:pPr>
            <a:endParaRPr lang="fr-FR" dirty="0" smtClean="0"/>
          </a:p>
          <a:p>
            <a:pPr marL="514350" indent="-514350">
              <a:buNone/>
            </a:pPr>
            <a:endParaRPr lang="fr-F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5793507"/>
          </a:xfrm>
        </p:spPr>
        <p:txBody>
          <a:bodyPr>
            <a:normAutofit fontScale="70000" lnSpcReduction="20000"/>
          </a:bodyPr>
          <a:lstStyle/>
          <a:p>
            <a:r>
              <a:rPr lang="fr-FR" dirty="0" smtClean="0"/>
              <a:t>Solution :</a:t>
            </a:r>
          </a:p>
          <a:p>
            <a:pPr>
              <a:buNone/>
            </a:pPr>
            <a:r>
              <a:rPr lang="fr-FR" dirty="0" smtClean="0"/>
              <a:t>1.Le revenu net à déclarer = 1.450.100+67500(12)- 234.000= 2.026.100 Da</a:t>
            </a:r>
          </a:p>
          <a:p>
            <a:r>
              <a:rPr lang="fr-FR" dirty="0" smtClean="0"/>
              <a:t>IRG</a:t>
            </a:r>
            <a:r>
              <a:rPr lang="fr-FR" sz="1400" dirty="0" smtClean="0"/>
              <a:t>BIC  </a:t>
            </a:r>
            <a:r>
              <a:rPr lang="fr-FR" dirty="0" smtClean="0"/>
              <a:t>= (2.026.100-1.920.000)0,33+ 472.800 – crédit d’impôt salaire.</a:t>
            </a:r>
          </a:p>
          <a:p>
            <a:pPr>
              <a:buNone/>
            </a:pPr>
            <a:r>
              <a:rPr lang="fr-FR" dirty="0" smtClean="0"/>
              <a:t> crédit d’impôt </a:t>
            </a:r>
            <a:r>
              <a:rPr lang="fr-FR" dirty="0" smtClean="0"/>
              <a:t>salaire = (810.000-480.000)0,27+55200 = 144.300 Da</a:t>
            </a:r>
          </a:p>
          <a:p>
            <a:pPr>
              <a:buNone/>
            </a:pPr>
            <a:r>
              <a:rPr lang="fr-FR" dirty="0" smtClean="0"/>
              <a:t>IRG</a:t>
            </a:r>
            <a:r>
              <a:rPr lang="fr-FR" sz="1400" dirty="0" smtClean="0"/>
              <a:t>BIC</a:t>
            </a:r>
            <a:r>
              <a:rPr lang="fr-FR" dirty="0" smtClean="0"/>
              <a:t>  </a:t>
            </a:r>
            <a:r>
              <a:rPr lang="fr-FR" dirty="0" smtClean="0"/>
              <a:t>= 507.813-144.300 =363.513 Da.</a:t>
            </a:r>
          </a:p>
          <a:p>
            <a:pPr>
              <a:buNone/>
            </a:pPr>
            <a:r>
              <a:rPr lang="fr-FR" dirty="0" smtClean="0"/>
              <a:t>2. Le montant de chaque acompte: </a:t>
            </a:r>
            <a:r>
              <a:rPr lang="fr-FR" dirty="0" smtClean="0"/>
              <a:t>système de paiement des acomptes provisionnels  à travers la G 50 dans les délais suivants:</a:t>
            </a:r>
            <a:endParaRPr lang="fr-FR" dirty="0" smtClean="0"/>
          </a:p>
          <a:p>
            <a:pPr>
              <a:buNone/>
            </a:pPr>
            <a:r>
              <a:rPr lang="fr-FR" dirty="0" smtClean="0"/>
              <a:t>1</a:t>
            </a:r>
            <a:r>
              <a:rPr lang="fr-FR" baseline="30000" dirty="0" smtClean="0"/>
              <a:t>er</a:t>
            </a:r>
            <a:r>
              <a:rPr lang="fr-FR" dirty="0" smtClean="0"/>
              <a:t> acompte= 203400*0.3= 61020 Da du 20/02 au 20/03 de l’année en cours 2022. </a:t>
            </a:r>
          </a:p>
          <a:p>
            <a:pPr>
              <a:buNone/>
            </a:pPr>
            <a:r>
              <a:rPr lang="fr-FR" dirty="0" smtClean="0"/>
              <a:t>2éme acompte</a:t>
            </a:r>
            <a:r>
              <a:rPr lang="fr-FR" dirty="0" smtClean="0"/>
              <a:t>= 203400*0.3= 61020 </a:t>
            </a:r>
            <a:r>
              <a:rPr lang="fr-FR" dirty="0" smtClean="0"/>
              <a:t>Da </a:t>
            </a:r>
            <a:r>
              <a:rPr lang="fr-FR" dirty="0" smtClean="0"/>
              <a:t>du </a:t>
            </a:r>
            <a:r>
              <a:rPr lang="fr-FR" dirty="0" smtClean="0"/>
              <a:t>20/05 </a:t>
            </a:r>
            <a:r>
              <a:rPr lang="fr-FR" dirty="0" smtClean="0"/>
              <a:t>au </a:t>
            </a:r>
            <a:r>
              <a:rPr lang="fr-FR" dirty="0" smtClean="0"/>
              <a:t>20/06 </a:t>
            </a:r>
            <a:r>
              <a:rPr lang="fr-FR" dirty="0" smtClean="0"/>
              <a:t>de l’année en cours 2022. </a:t>
            </a:r>
            <a:endParaRPr lang="fr-FR" dirty="0" smtClean="0"/>
          </a:p>
          <a:p>
            <a:pPr>
              <a:buNone/>
            </a:pPr>
            <a:r>
              <a:rPr lang="fr-FR" dirty="0" smtClean="0"/>
              <a:t>Nb: la somme des acomptes est de 122.040 inférieure à l’IRG dû 2022 donc un solde de liquidation est prévu et égal à:</a:t>
            </a:r>
          </a:p>
          <a:p>
            <a:pPr>
              <a:buNone/>
            </a:pPr>
            <a:r>
              <a:rPr lang="fr-FR" dirty="0" smtClean="0"/>
              <a:t>Solde de liquidation = 363.513 – somme des acomptes</a:t>
            </a:r>
          </a:p>
          <a:p>
            <a:pPr>
              <a:buNone/>
            </a:pPr>
            <a:r>
              <a:rPr lang="fr-FR" dirty="0" smtClean="0"/>
              <a:t> </a:t>
            </a:r>
            <a:r>
              <a:rPr lang="fr-FR" dirty="0" smtClean="0"/>
              <a:t>                                   = </a:t>
            </a:r>
            <a:r>
              <a:rPr lang="fr-FR" dirty="0" smtClean="0"/>
              <a:t>363.513 </a:t>
            </a:r>
            <a:r>
              <a:rPr lang="fr-FR" dirty="0" smtClean="0"/>
              <a:t>–122.040= 241.473 Da à verser au plus tard le 20/05 de l’année N+1 soit 2023. </a:t>
            </a:r>
            <a:endParaRPr lang="fr-FR" dirty="0" smtClean="0"/>
          </a:p>
          <a:p>
            <a:pPr>
              <a:buNone/>
            </a:pPr>
            <a:endParaRPr lang="fr-FR" dirty="0" smtClean="0"/>
          </a:p>
          <a:p>
            <a:pPr>
              <a:buNone/>
            </a:pPr>
            <a:endParaRPr lang="fr-F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5577483"/>
          </a:xfrm>
        </p:spPr>
        <p:txBody>
          <a:bodyPr>
            <a:normAutofit fontScale="62500" lnSpcReduction="20000"/>
          </a:bodyPr>
          <a:lstStyle/>
          <a:p>
            <a:pPr algn="just">
              <a:buNone/>
            </a:pPr>
            <a:r>
              <a:rPr lang="fr-FR" sz="4000" b="1" dirty="0" smtClean="0"/>
              <a:t>5- Traitement : </a:t>
            </a:r>
            <a:r>
              <a:rPr lang="fr-FR" sz="4000" b="1" dirty="0" smtClean="0"/>
              <a:t>Revenus fonciers « locatifs : article 104-1 CIDTA»:</a:t>
            </a:r>
            <a:endParaRPr lang="fr-FR" sz="4000" dirty="0" smtClean="0"/>
          </a:p>
          <a:p>
            <a:pPr algn="just">
              <a:buFont typeface="Wingdings" pitchFamily="2" charset="2"/>
              <a:buChar char="Ø"/>
            </a:pPr>
            <a:r>
              <a:rPr lang="fr-FR" sz="4000" dirty="0" smtClean="0"/>
              <a:t>Ce sont les revenus issus de la location des biens immeubles bâtis et non bâtis (constructions, logements, maisons, établissements, locaux, terrains nus, etc.). </a:t>
            </a:r>
          </a:p>
          <a:p>
            <a:pPr algn="just">
              <a:buFont typeface="Wingdings" pitchFamily="2" charset="2"/>
              <a:buChar char="Ø"/>
            </a:pPr>
            <a:r>
              <a:rPr lang="fr-FR" sz="4000" dirty="0" smtClean="0"/>
              <a:t>L’imposition se fait à des taux libératoires obligeant le contribuable de s’acquitter du montant par voie d’une déclaration spontanée GN°51 à déposer au plus tard le 20 du mois suivant l’encaissement des revenus bruts locatifs. Selon l’article 31 de la loi de finances 2022 modifiant l’article 104-1 du CIDTA, le paiement de l’impôt IRG-revenus locatifs est libératoire quand le montant brut annuel des loyers est inférieur ou égal à 600.000 Da.</a:t>
            </a:r>
          </a:p>
          <a:p>
            <a:pPr algn="just">
              <a:buFont typeface="Wingdings" pitchFamily="2" charset="2"/>
              <a:buChar char="Ø"/>
            </a:pPr>
            <a:r>
              <a:rPr lang="fr-FR" sz="4000" dirty="0" smtClean="0"/>
              <a:t>Lorsque le montant brut </a:t>
            </a:r>
            <a:r>
              <a:rPr lang="fr-FR" sz="4000" dirty="0" smtClean="0"/>
              <a:t>annuel des </a:t>
            </a:r>
            <a:r>
              <a:rPr lang="fr-FR" sz="4000" dirty="0" smtClean="0"/>
              <a:t>loyers dépasse 600.000 Da les contribuables sont tenus de souscrire la GN01.</a:t>
            </a:r>
            <a:endParaRPr lang="fr-FR" sz="4000" dirty="0" smtClean="0"/>
          </a:p>
          <a:p>
            <a:pPr algn="just">
              <a:buNone/>
            </a:pPr>
            <a:endParaRPr lang="fr-FR" sz="4000" b="1" dirty="0" smtClean="0"/>
          </a:p>
          <a:p>
            <a:pPr algn="just">
              <a:buNone/>
            </a:pPr>
            <a:endParaRPr lang="fr-FR" sz="4000" dirty="0" smtClean="0"/>
          </a:p>
          <a:p>
            <a:pPr algn="just">
              <a:buNone/>
            </a:pPr>
            <a:endParaRPr lang="fr-FR" dirty="0" smtClean="0"/>
          </a:p>
          <a:p>
            <a:endParaRPr lang="fr-F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649491"/>
          </a:xfrm>
        </p:spPr>
        <p:txBody>
          <a:bodyPr>
            <a:normAutofit fontScale="92500" lnSpcReduction="20000"/>
          </a:bodyPr>
          <a:lstStyle/>
          <a:p>
            <a:r>
              <a:rPr lang="fr-FR" dirty="0" smtClean="0"/>
              <a:t>A- Les taux d’imposition (IRG-revenus fonciers)</a:t>
            </a:r>
          </a:p>
          <a:p>
            <a:r>
              <a:rPr lang="fr-FR" dirty="0" smtClean="0"/>
              <a:t>Cas1 : Location à titre civil (particulier) de biens immobiliers collectifs (appartement) ou de (villa) à usage d’habitation: dans ce cas le montant du loyer brut est soumis au taux d’imposition de 7%.</a:t>
            </a:r>
          </a:p>
          <a:p>
            <a:r>
              <a:rPr lang="fr-FR" dirty="0" smtClean="0"/>
              <a:t>Cas 2: Les revenus de la location des immeubles non bâtis (terrains nus, etc.): dans ce cas les revenus sont imposables au taux de 15%. Pour la location des terrains destinés aux activités agricoles, le taux d’imposition est ramené à 10%.</a:t>
            </a:r>
          </a:p>
          <a:p>
            <a:r>
              <a:rPr lang="fr-FR" dirty="0" smtClean="0"/>
              <a:t>Cas3: Les revenus de la location de biens immeubles et des locaux à usage professionnel ou commercial: le taux d’imposition est de 15%.</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normAutofit fontScale="70000" lnSpcReduction="20000"/>
          </a:bodyPr>
          <a:lstStyle/>
          <a:p>
            <a:pPr algn="just">
              <a:buNone/>
            </a:pPr>
            <a:r>
              <a:rPr lang="fr-FR" sz="3100" b="1" dirty="0" smtClean="0"/>
              <a:t>2- De calculer l’impôt (liquider) : on applique à la matière imposable un taux légal de l’impôt:</a:t>
            </a:r>
          </a:p>
          <a:p>
            <a:pPr algn="just">
              <a:buNone/>
            </a:pPr>
            <a:endParaRPr lang="fr-FR" sz="3100" dirty="0" smtClean="0"/>
          </a:p>
          <a:p>
            <a:pPr algn="just">
              <a:buNone/>
            </a:pPr>
            <a:r>
              <a:rPr lang="fr-FR" sz="3100" u="sng" dirty="0" smtClean="0"/>
              <a:t>2-1 impôt de répartition ou impôt de quotité</a:t>
            </a:r>
          </a:p>
          <a:p>
            <a:pPr algn="just">
              <a:buNone/>
            </a:pPr>
            <a:r>
              <a:rPr lang="fr-FR" sz="3100" dirty="0" smtClean="0"/>
              <a:t>Dans le cas où le taux de l’impôt n’est pas connu à l’avance, l’administration fiscale se contente de répartir les sommes à percevoir sur les différents contribuables. Il s’agit de l’impôt de répartition. Quand le législateur détermine à l’avance, le taux d’imposition spécifique, alors l’impôt est dit de quotité. </a:t>
            </a:r>
          </a:p>
          <a:p>
            <a:pPr algn="just">
              <a:buNone/>
            </a:pPr>
            <a:endParaRPr lang="fr-FR" sz="3100" dirty="0" smtClean="0"/>
          </a:p>
          <a:p>
            <a:pPr algn="just">
              <a:buNone/>
            </a:pPr>
            <a:r>
              <a:rPr lang="fr-FR" sz="3100" u="sng" dirty="0" smtClean="0"/>
              <a:t>2-2 impôt réel ou impôt personnel</a:t>
            </a:r>
            <a:r>
              <a:rPr lang="fr-FR" sz="3100" dirty="0" smtClean="0"/>
              <a:t>: l’impôt est réel quand t’il taxe la matière imposable sans tenir compte de la situation personnelle du contribuable. Dans le cas contraire, il est dit personnel. </a:t>
            </a:r>
          </a:p>
          <a:p>
            <a:pPr algn="just">
              <a:buNone/>
            </a:pPr>
            <a:endParaRPr lang="fr-FR" sz="3100" dirty="0" smtClean="0"/>
          </a:p>
          <a:p>
            <a:pPr algn="just">
              <a:buNone/>
            </a:pPr>
            <a:r>
              <a:rPr lang="fr-FR" sz="3100" u="sng" dirty="0" smtClean="0"/>
              <a:t>2-3 impôt progressif ou proportionnel</a:t>
            </a:r>
            <a:r>
              <a:rPr lang="fr-FR" sz="3100" dirty="0" smtClean="0"/>
              <a:t>: le taux de l’impôt peut être constant (impôt proportionnel) ou augmente avec la quantité de la matière imposable (il est progressif).  </a:t>
            </a:r>
          </a:p>
          <a:p>
            <a:pPr>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checkerboard(across)">
                                      <p:cBhvr>
                                        <p:cTn id="10" dur="500"/>
                                        <p:tgtEl>
                                          <p:spTgt spid="3">
                                            <p:txEl>
                                              <p:pRg st="2" end="2"/>
                                            </p:txEl>
                                          </p:spTgt>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checkerboard(across)">
                                      <p:cBhvr>
                                        <p:cTn id="13" dur="500"/>
                                        <p:tgtEl>
                                          <p:spTgt spid="3">
                                            <p:txEl>
                                              <p:pRg st="3" end="3"/>
                                            </p:txEl>
                                          </p:spTgt>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checkerboard(across)">
                                      <p:cBhvr>
                                        <p:cTn id="16" dur="500"/>
                                        <p:tgtEl>
                                          <p:spTgt spid="3">
                                            <p:txEl>
                                              <p:pRg st="5" end="5"/>
                                            </p:txEl>
                                          </p:spTgt>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Effect transition="in" filter="checkerboard(across)">
                                      <p:cBhvr>
                                        <p:cTn id="19"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649491"/>
          </a:xfrm>
        </p:spPr>
        <p:txBody>
          <a:bodyPr>
            <a:normAutofit fontScale="85000" lnSpcReduction="10000"/>
          </a:bodyPr>
          <a:lstStyle/>
          <a:p>
            <a:r>
              <a:rPr lang="fr-FR" dirty="0" smtClean="0"/>
              <a:t>Cas 4: lorsque le </a:t>
            </a:r>
            <a:r>
              <a:rPr lang="fr-FR" dirty="0" smtClean="0"/>
              <a:t>montant brut annuel des loyers dépasse </a:t>
            </a:r>
            <a:r>
              <a:rPr lang="fr-FR" dirty="0" smtClean="0"/>
              <a:t>600.000 Da, </a:t>
            </a:r>
            <a:r>
              <a:rPr lang="fr-FR" dirty="0" smtClean="0"/>
              <a:t>les contribuables sont </a:t>
            </a:r>
            <a:r>
              <a:rPr lang="fr-FR" dirty="0" smtClean="0"/>
              <a:t>soumis:</a:t>
            </a:r>
          </a:p>
          <a:p>
            <a:pPr>
              <a:buFont typeface="Wingdings" pitchFamily="2" charset="2"/>
              <a:buChar char="Ø"/>
            </a:pPr>
            <a:r>
              <a:rPr lang="fr-FR" dirty="0" smtClean="0"/>
              <a:t>Une imposition provisoire au de 7% quelque soit le type du bien loué déclarée dans la GN° 51 . En plus:</a:t>
            </a:r>
          </a:p>
          <a:p>
            <a:pPr>
              <a:buFont typeface="Wingdings" pitchFamily="2" charset="2"/>
              <a:buChar char="Ø"/>
            </a:pPr>
            <a:r>
              <a:rPr lang="fr-FR" dirty="0" smtClean="0"/>
              <a:t>De l’obligation de soumettre les revenus locatifs au barème de l’IRG après déduction de l’abattement (cas d’usage d’habitation) et du montant déclaré dans la GN°51. </a:t>
            </a:r>
          </a:p>
          <a:p>
            <a:pPr>
              <a:buFont typeface="Wingdings" pitchFamily="2" charset="2"/>
              <a:buChar char="Ø"/>
            </a:pPr>
            <a:r>
              <a:rPr lang="fr-FR" dirty="0" smtClean="0"/>
              <a:t>Les revenus fonciers doivent être déclarés dans la GN°1 à déposer au plus tard le 30 Avril de chaque année.</a:t>
            </a:r>
          </a:p>
          <a:p>
            <a:pPr>
              <a:buFont typeface="Wingdings" pitchFamily="2" charset="2"/>
              <a:buChar char="Ø"/>
            </a:pPr>
            <a:r>
              <a:rPr lang="fr-FR" dirty="0" smtClean="0"/>
              <a:t>Nb: selon l’article 28 de la loi de finances de 2022, un abattement de 25% est accordé sur le montant des revenus locatifs dépassant les 600.000 Da (cas d’usage d’habitation).</a:t>
            </a:r>
            <a:endParaRPr lang="fr-FR" dirty="0" smtClean="0"/>
          </a:p>
          <a:p>
            <a:endParaRPr lang="fr-F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20688"/>
            <a:ext cx="8229600" cy="5505475"/>
          </a:xfrm>
        </p:spPr>
        <p:txBody>
          <a:bodyPr>
            <a:normAutofit fontScale="92500" lnSpcReduction="10000"/>
          </a:bodyPr>
          <a:lstStyle/>
          <a:p>
            <a:r>
              <a:rPr lang="fr-FR" dirty="0" smtClean="0"/>
              <a:t>Exemple 1: un contribuable qui loue son appartement à usage d’habitation pour un montant brut mensuel de 35000 Da (encaissement à la signature du contrat) paiera :</a:t>
            </a:r>
          </a:p>
          <a:p>
            <a:r>
              <a:rPr lang="fr-FR" dirty="0" smtClean="0"/>
              <a:t>Montant brut annuel = 37000 (12) = 444.000Da&lt;600.000DA.</a:t>
            </a:r>
          </a:p>
          <a:p>
            <a:r>
              <a:rPr lang="fr-FR" dirty="0" smtClean="0"/>
              <a:t>IRG revenus locatifs= 37000 (0,07)=2590 DA/soit = 2590 * 12 = 31.080/année. Cette somme doit être déclarée et payée à travers la GN°51 avant le 20 du mois suivant l’encaissement des revenus locatifs. Dans ce cas le contribuable n’est pas tenu de souscrire la GN°1.</a:t>
            </a:r>
            <a:endParaRPr lang="fr-F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5577483"/>
          </a:xfrm>
        </p:spPr>
        <p:txBody>
          <a:bodyPr>
            <a:normAutofit fontScale="70000" lnSpcReduction="20000"/>
          </a:bodyPr>
          <a:lstStyle/>
          <a:p>
            <a:r>
              <a:rPr lang="fr-FR" dirty="0" smtClean="0"/>
              <a:t>Exemple </a:t>
            </a:r>
            <a:r>
              <a:rPr lang="fr-FR" dirty="0" smtClean="0"/>
              <a:t>2: </a:t>
            </a:r>
            <a:r>
              <a:rPr lang="fr-FR" dirty="0" smtClean="0"/>
              <a:t>un contribuable qui loue </a:t>
            </a:r>
            <a:r>
              <a:rPr lang="fr-FR" dirty="0" smtClean="0"/>
              <a:t>une villa </a:t>
            </a:r>
            <a:r>
              <a:rPr lang="fr-FR" dirty="0" smtClean="0"/>
              <a:t>à usage d’habitation pour un montant brut mensuel de </a:t>
            </a:r>
            <a:r>
              <a:rPr lang="fr-FR" dirty="0" smtClean="0"/>
              <a:t>72.000 </a:t>
            </a:r>
            <a:r>
              <a:rPr lang="fr-FR" dirty="0" smtClean="0"/>
              <a:t>Da (encaissement </a:t>
            </a:r>
            <a:r>
              <a:rPr lang="fr-FR" dirty="0" smtClean="0"/>
              <a:t>des sommes à </a:t>
            </a:r>
            <a:r>
              <a:rPr lang="fr-FR" dirty="0" smtClean="0"/>
              <a:t>la signature du contrat) paiera </a:t>
            </a:r>
            <a:r>
              <a:rPr lang="fr-FR" dirty="0" smtClean="0"/>
              <a:t>:</a:t>
            </a:r>
          </a:p>
          <a:p>
            <a:r>
              <a:rPr lang="fr-FR" dirty="0" smtClean="0"/>
              <a:t>Montant brut annuel = </a:t>
            </a:r>
            <a:r>
              <a:rPr lang="fr-FR" dirty="0" smtClean="0"/>
              <a:t>72000 </a:t>
            </a:r>
            <a:r>
              <a:rPr lang="fr-FR" dirty="0" smtClean="0"/>
              <a:t>(12) = </a:t>
            </a:r>
            <a:r>
              <a:rPr lang="fr-FR" dirty="0" smtClean="0"/>
              <a:t>864.000Da&gt;600.000DA.</a:t>
            </a:r>
            <a:endParaRPr lang="fr-FR" dirty="0" smtClean="0"/>
          </a:p>
          <a:p>
            <a:r>
              <a:rPr lang="fr-FR" dirty="0" smtClean="0"/>
              <a:t> un taux provisoire de 7% est appliqué : IRG= 72000(0.07) = 5040 Da/mois soit 60.480 Da/année. Cette somme doit être déclarée et payée à travers la GN°51. </a:t>
            </a:r>
          </a:p>
          <a:p>
            <a:r>
              <a:rPr lang="fr-FR" dirty="0" smtClean="0"/>
              <a:t>Le montant brut annuel des loyers dépasse les 600.000 Da, le locataire est tenu de souscrire la GN°1 avant le 30 avril de l’année et le calcul de l’IRG sera comme suit:</a:t>
            </a:r>
          </a:p>
          <a:p>
            <a:r>
              <a:rPr lang="fr-FR" dirty="0" smtClean="0"/>
              <a:t>Abattement de 25% (usage habitation)=  864.000 (0.25) = 216.000 Da donc :</a:t>
            </a:r>
          </a:p>
          <a:p>
            <a:r>
              <a:rPr lang="fr-FR" dirty="0" smtClean="0"/>
              <a:t>Revenu imposable brut = (864.000-216.000) = 648.000 Da à soumettre au barème de l’IRG.</a:t>
            </a:r>
          </a:p>
          <a:p>
            <a:pPr>
              <a:buNone/>
            </a:pPr>
            <a:endParaRPr lang="fr-FR" dirty="0" smtClean="0"/>
          </a:p>
          <a:p>
            <a:pPr>
              <a:buNone/>
            </a:pPr>
            <a:r>
              <a:rPr lang="fr-FR" b="1" dirty="0" smtClean="0"/>
              <a:t>IRG à payer = (648.000-480.000).0,27+ 55200-60.480 = 40.080 Da </a:t>
            </a:r>
          </a:p>
          <a:p>
            <a:endParaRPr lang="fr-F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620688"/>
            <a:ext cx="8229600" cy="5505475"/>
          </a:xfrm>
        </p:spPr>
        <p:txBody>
          <a:bodyPr>
            <a:normAutofit fontScale="77500" lnSpcReduction="20000"/>
          </a:bodyPr>
          <a:lstStyle/>
          <a:p>
            <a:pPr algn="just">
              <a:buNone/>
            </a:pPr>
            <a:r>
              <a:rPr lang="fr-FR" sz="2500" b="1" dirty="0" smtClean="0"/>
              <a:t>5- </a:t>
            </a:r>
            <a:r>
              <a:rPr lang="fr-FR" sz="2500" b="1" dirty="0" smtClean="0"/>
              <a:t>Traitement </a:t>
            </a:r>
            <a:r>
              <a:rPr lang="fr-FR" sz="2500" b="1" dirty="0" smtClean="0"/>
              <a:t>: IRG sur </a:t>
            </a:r>
            <a:r>
              <a:rPr lang="fr-FR" sz="2500" b="1" dirty="0" smtClean="0"/>
              <a:t>la plus </a:t>
            </a:r>
            <a:r>
              <a:rPr lang="fr-FR" sz="2500" b="1" dirty="0" smtClean="0"/>
              <a:t>value de cession PVC</a:t>
            </a:r>
            <a:endParaRPr lang="fr-FR" sz="2500" dirty="0" smtClean="0"/>
          </a:p>
          <a:p>
            <a:pPr algn="just">
              <a:buNone/>
            </a:pPr>
            <a:endParaRPr lang="fr-FR" sz="2500" dirty="0" smtClean="0"/>
          </a:p>
          <a:p>
            <a:pPr algn="just">
              <a:buNone/>
            </a:pPr>
            <a:endParaRPr lang="fr-FR" sz="2500" dirty="0" smtClean="0"/>
          </a:p>
          <a:p>
            <a:pPr algn="just">
              <a:buFont typeface="Wingdings" pitchFamily="2" charset="2"/>
              <a:buChar char="Ø"/>
            </a:pPr>
            <a:r>
              <a:rPr lang="fr-FR" sz="2500" dirty="0" smtClean="0"/>
              <a:t>Il s’agit de toute cession d’immeubles bâtis  (appartement, maison, etc.) ou non bâtis  ( terrains, etc.) en dehors de l’activité professionnelle. La plus value de cession réalisée  (différence entre le prix de cession et d’acquisition) est imposable à hauteur de 15%  (article 79 CIDTA) avec un abattement de l’ordre de 5% par an à compter de la 3ème  année de sa possession dans la limite de 50% du montant imposable. </a:t>
            </a:r>
          </a:p>
          <a:p>
            <a:pPr algn="just">
              <a:buFont typeface="Wingdings" pitchFamily="2" charset="2"/>
              <a:buChar char="Ø"/>
            </a:pPr>
            <a:r>
              <a:rPr lang="fr-FR" sz="2500" dirty="0" smtClean="0"/>
              <a:t>hors </a:t>
            </a:r>
            <a:r>
              <a:rPr lang="fr-FR" sz="2500" dirty="0" smtClean="0"/>
              <a:t>de l’activité professionnelle. La plus value de cession réalisée  (différence entre le prix de cession et d’acquisition) est imposable à hauteur de 15%  (article </a:t>
            </a:r>
            <a:r>
              <a:rPr lang="fr-FR" sz="2500" dirty="0" smtClean="0"/>
              <a:t>79</a:t>
            </a:r>
            <a:r>
              <a:rPr lang="fr-FR" sz="2500" dirty="0" smtClean="0"/>
              <a:t> </a:t>
            </a:r>
            <a:r>
              <a:rPr lang="fr-FR" sz="2500" dirty="0" smtClean="0"/>
              <a:t>CIDTA</a:t>
            </a:r>
            <a:r>
              <a:rPr lang="fr-FR" sz="2500" dirty="0" smtClean="0"/>
              <a:t>) </a:t>
            </a:r>
            <a:r>
              <a:rPr lang="fr-FR" sz="2500" dirty="0" smtClean="0"/>
              <a:t>avec un abattement de l’ordre de 5% par an à compter de la 3ème  année de sa possession dans la limite de 50% du montant imposable. </a:t>
            </a:r>
            <a:endParaRPr lang="fr-FR" sz="2500" dirty="0" smtClean="0"/>
          </a:p>
          <a:p>
            <a:pPr algn="just">
              <a:buNone/>
            </a:pPr>
            <a:r>
              <a:rPr lang="fr-FR" sz="2500" dirty="0" smtClean="0"/>
              <a:t>NB</a:t>
            </a:r>
            <a:endParaRPr lang="fr-FR" sz="2500" dirty="0" smtClean="0"/>
          </a:p>
          <a:p>
            <a:pPr algn="just"/>
            <a:r>
              <a:rPr lang="fr-FR" sz="2500" dirty="0" smtClean="0"/>
              <a:t>Bénéficie d’une réduction de 50% du montant de l’IRG pvc les cessions de logements collectifs constituant l’unique propriété et habitation principale.</a:t>
            </a:r>
          </a:p>
          <a:p>
            <a:pPr algn="just"/>
            <a:r>
              <a:rPr lang="fr-FR" sz="2500" dirty="0" smtClean="0"/>
              <a:t>Le montant de la plus value imposable est réduit de tous les droits, taxes et des frais supportés par le vendeur y compris les frais d’acquisition, d’entretien et d’amélioration dûment justifiés dans la limite de 30% de son acquisition.</a:t>
            </a:r>
            <a:endParaRPr lang="fr-FR" sz="2500" dirty="0" smtClean="0"/>
          </a:p>
          <a:p>
            <a:pPr algn="just">
              <a:buNone/>
            </a:pPr>
            <a:r>
              <a:rPr lang="fr-FR" sz="2500" dirty="0" smtClean="0"/>
              <a:t> </a:t>
            </a:r>
            <a:endParaRPr lang="fr-FR" sz="2500"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5793507"/>
          </a:xfrm>
        </p:spPr>
        <p:txBody>
          <a:bodyPr>
            <a:normAutofit fontScale="77500" lnSpcReduction="20000"/>
          </a:bodyPr>
          <a:lstStyle/>
          <a:p>
            <a:pPr algn="just">
              <a:buNone/>
            </a:pPr>
            <a:r>
              <a:rPr lang="fr-FR" dirty="0" smtClean="0"/>
              <a:t>Exemple 1: Pour </a:t>
            </a:r>
            <a:r>
              <a:rPr lang="fr-FR" dirty="0" smtClean="0"/>
              <a:t>un appartement acquis en 2019 pour un montant de 12 000 </a:t>
            </a:r>
            <a:r>
              <a:rPr lang="fr-FR" dirty="0" smtClean="0"/>
              <a:t>000</a:t>
            </a:r>
            <a:r>
              <a:rPr lang="fr-FR" dirty="0" smtClean="0"/>
              <a:t> Da puis vendu après trois ans pour un montant de 15 000 </a:t>
            </a:r>
            <a:r>
              <a:rPr lang="fr-FR" dirty="0" smtClean="0"/>
              <a:t>000</a:t>
            </a:r>
            <a:r>
              <a:rPr lang="fr-FR" dirty="0" smtClean="0"/>
              <a:t> da alors IRG dû = (15 000 </a:t>
            </a:r>
            <a:r>
              <a:rPr lang="fr-FR" dirty="0" smtClean="0"/>
              <a:t>000</a:t>
            </a:r>
            <a:r>
              <a:rPr lang="fr-FR" dirty="0" smtClean="0"/>
              <a:t> – 12 000 </a:t>
            </a:r>
            <a:r>
              <a:rPr lang="fr-FR" dirty="0" smtClean="0"/>
              <a:t>000</a:t>
            </a:r>
            <a:r>
              <a:rPr lang="fr-FR" dirty="0" smtClean="0"/>
              <a:t>)*0.15 =450 000 Da.</a:t>
            </a:r>
          </a:p>
          <a:p>
            <a:pPr algn="just">
              <a:buNone/>
            </a:pPr>
            <a:r>
              <a:rPr lang="fr-FR" dirty="0" smtClean="0"/>
              <a:t>Exemple 2: Pour </a:t>
            </a:r>
            <a:r>
              <a:rPr lang="fr-FR" dirty="0" smtClean="0"/>
              <a:t>un appartement acquis en 2017 pour un montant de 12 000 </a:t>
            </a:r>
            <a:r>
              <a:rPr lang="fr-FR" dirty="0" smtClean="0"/>
              <a:t>000</a:t>
            </a:r>
            <a:r>
              <a:rPr lang="fr-FR" dirty="0" smtClean="0"/>
              <a:t> Da puis vendu après 5 ans pour un montant de 15 000 </a:t>
            </a:r>
            <a:r>
              <a:rPr lang="fr-FR" dirty="0" smtClean="0"/>
              <a:t>000</a:t>
            </a:r>
            <a:r>
              <a:rPr lang="fr-FR" dirty="0" smtClean="0"/>
              <a:t> da alors:</a:t>
            </a:r>
          </a:p>
          <a:p>
            <a:pPr algn="just">
              <a:buNone/>
            </a:pPr>
            <a:r>
              <a:rPr lang="fr-FR" dirty="0" smtClean="0"/>
              <a:t>Abattement 4éme année = 3 000 0000*0.05 =150 000 Da</a:t>
            </a:r>
          </a:p>
          <a:p>
            <a:pPr algn="just">
              <a:buNone/>
            </a:pPr>
            <a:r>
              <a:rPr lang="fr-FR" dirty="0" smtClean="0"/>
              <a:t>Abattement 5éme année= 3 000 0000*0.05 =150 000 Da</a:t>
            </a:r>
          </a:p>
          <a:p>
            <a:pPr algn="just">
              <a:buNone/>
            </a:pPr>
            <a:endParaRPr lang="fr-FR" dirty="0" smtClean="0"/>
          </a:p>
          <a:p>
            <a:pPr algn="just">
              <a:buNone/>
            </a:pPr>
            <a:r>
              <a:rPr lang="fr-FR" dirty="0" smtClean="0"/>
              <a:t> IRG dû = (15 000 </a:t>
            </a:r>
            <a:r>
              <a:rPr lang="fr-FR" dirty="0" smtClean="0"/>
              <a:t>000</a:t>
            </a:r>
            <a:r>
              <a:rPr lang="fr-FR" dirty="0" smtClean="0"/>
              <a:t> – 12 000 </a:t>
            </a:r>
            <a:r>
              <a:rPr lang="fr-FR" dirty="0" smtClean="0"/>
              <a:t>000</a:t>
            </a:r>
            <a:r>
              <a:rPr lang="fr-FR" dirty="0" smtClean="0"/>
              <a:t>)= (3 000 0000 – 300 000)*0.15 =2 700 000 *0.15 = 405 000 da</a:t>
            </a:r>
          </a:p>
          <a:p>
            <a:pPr algn="just">
              <a:buNone/>
            </a:pPr>
            <a:r>
              <a:rPr lang="fr-FR" dirty="0" smtClean="0"/>
              <a:t>NB</a:t>
            </a:r>
          </a:p>
          <a:p>
            <a:pPr algn="just">
              <a:buNone/>
            </a:pPr>
            <a:r>
              <a:rPr lang="fr-FR" dirty="0" smtClean="0"/>
              <a:t>Ce propriétaire bénéficiera encore d’une réduction de 50% du montant de l’IRG pvc dû (cessions de logements collectifs si cette propriété constitue l’unique habitation principale).</a:t>
            </a:r>
          </a:p>
          <a:p>
            <a:pPr algn="just">
              <a:buNone/>
            </a:pPr>
            <a:endParaRPr lang="fr-FR" dirty="0" smtClean="0"/>
          </a:p>
          <a:p>
            <a:pPr algn="just">
              <a:buNone/>
            </a:pPr>
            <a:endParaRPr lang="fr-FR" sz="2400" dirty="0" smtClean="0"/>
          </a:p>
          <a:p>
            <a:endParaRPr lang="fr-F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20688"/>
            <a:ext cx="8229600" cy="5505475"/>
          </a:xfrm>
        </p:spPr>
        <p:txBody>
          <a:bodyPr>
            <a:normAutofit fontScale="77500" lnSpcReduction="20000"/>
          </a:bodyPr>
          <a:lstStyle/>
          <a:p>
            <a:pPr algn="just">
              <a:buNone/>
            </a:pPr>
            <a:r>
              <a:rPr lang="fr-FR" b="1" dirty="0" smtClean="0"/>
              <a:t>6- </a:t>
            </a:r>
            <a:r>
              <a:rPr lang="fr-FR" b="1" dirty="0" smtClean="0"/>
              <a:t>Traitement </a:t>
            </a:r>
            <a:r>
              <a:rPr lang="fr-FR" b="1" dirty="0" smtClean="0"/>
              <a:t>: IRG sur les Revenus agricoles  </a:t>
            </a:r>
          </a:p>
          <a:p>
            <a:pPr algn="just">
              <a:buNone/>
            </a:pPr>
            <a:endParaRPr lang="fr-FR" b="1" dirty="0" smtClean="0"/>
          </a:p>
          <a:p>
            <a:pPr algn="just">
              <a:buNone/>
            </a:pPr>
            <a:r>
              <a:rPr lang="fr-FR" b="1" dirty="0" smtClean="0"/>
              <a:t>   A- Les revenus imposables </a:t>
            </a:r>
          </a:p>
          <a:p>
            <a:pPr algn="just">
              <a:buNone/>
            </a:pPr>
            <a:r>
              <a:rPr lang="fr-FR" dirty="0" smtClean="0"/>
              <a:t>Ce sont les revenus réalisés dans le cadre de l’exercice des activités agricoles et d’élevage.  </a:t>
            </a:r>
          </a:p>
          <a:p>
            <a:pPr algn="just">
              <a:buNone/>
            </a:pPr>
            <a:r>
              <a:rPr lang="fr-FR" b="1" dirty="0" smtClean="0"/>
              <a:t>A-1 Activités  agricoles</a:t>
            </a:r>
          </a:p>
          <a:p>
            <a:pPr algn="just">
              <a:buNone/>
            </a:pPr>
            <a:r>
              <a:rPr lang="fr-FR" b="1" dirty="0" smtClean="0"/>
              <a:t>Sont considérées comme activités agricoles : </a:t>
            </a:r>
          </a:p>
          <a:p>
            <a:pPr algn="just">
              <a:buFont typeface="Wingdings" pitchFamily="2" charset="2"/>
              <a:buChar char="Ø"/>
            </a:pPr>
            <a:r>
              <a:rPr lang="fr-FR" dirty="0" smtClean="0"/>
              <a:t>Toute exploitation de biens ruraux procurant des revenus ; </a:t>
            </a:r>
          </a:p>
          <a:p>
            <a:pPr algn="just">
              <a:buFont typeface="Wingdings" pitchFamily="2" charset="2"/>
              <a:buChar char="Ø"/>
            </a:pPr>
            <a:r>
              <a:rPr lang="fr-FR" dirty="0" smtClean="0"/>
              <a:t>Tout profit résultant, pour l’exploitant, de la vente ou de la consommation des produits de l’agriculture y  compris les revenus provenant de la production forestière ; </a:t>
            </a:r>
          </a:p>
          <a:p>
            <a:pPr algn="just">
              <a:buFont typeface="Wingdings" pitchFamily="2" charset="2"/>
              <a:buChar char="Ø"/>
            </a:pPr>
            <a:r>
              <a:rPr lang="fr-FR" dirty="0" smtClean="0"/>
              <a:t>Toute exploitation de champignonnières en galeries souterraines</a:t>
            </a:r>
            <a:endParaRPr lang="fr-F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5721499"/>
          </a:xfrm>
        </p:spPr>
        <p:txBody>
          <a:bodyPr>
            <a:normAutofit fontScale="85000" lnSpcReduction="20000"/>
          </a:bodyPr>
          <a:lstStyle/>
          <a:p>
            <a:pPr algn="just">
              <a:buNone/>
            </a:pPr>
            <a:r>
              <a:rPr lang="fr-FR" dirty="0" smtClean="0"/>
              <a:t>A-2 Activité  d’élevage </a:t>
            </a:r>
          </a:p>
          <a:p>
            <a:pPr marL="514350" indent="-514350" algn="just">
              <a:buFont typeface="Wingdings" pitchFamily="2" charset="2"/>
              <a:buChar char="Ø"/>
            </a:pPr>
            <a:r>
              <a:rPr lang="fr-FR" dirty="0" smtClean="0"/>
              <a:t>Il s’agit de élevage des animaux de toutes espèces, notamment ovine, bovine, caprine, cameline et </a:t>
            </a:r>
            <a:r>
              <a:rPr lang="fr-FR" dirty="0" smtClean="0"/>
              <a:t>équins, avicoles</a:t>
            </a:r>
            <a:r>
              <a:rPr lang="fr-FR" dirty="0" smtClean="0"/>
              <a:t>, apicoles, </a:t>
            </a:r>
            <a:r>
              <a:rPr lang="fr-FR" dirty="0" smtClean="0"/>
              <a:t>cuniculicoles, etc. </a:t>
            </a:r>
          </a:p>
          <a:p>
            <a:r>
              <a:rPr lang="fr-FR" b="1" dirty="0" smtClean="0"/>
              <a:t>Exonérations </a:t>
            </a:r>
          </a:p>
          <a:p>
            <a:pPr algn="just">
              <a:buFont typeface="Wingdings" pitchFamily="2" charset="2"/>
              <a:buChar char="Ø"/>
            </a:pPr>
            <a:r>
              <a:rPr lang="fr-FR" b="1" dirty="0" smtClean="0"/>
              <a:t>Exonération permanente :  </a:t>
            </a:r>
          </a:p>
          <a:p>
            <a:pPr algn="just"/>
            <a:r>
              <a:rPr lang="fr-FR" dirty="0" smtClean="0"/>
              <a:t> Bénéficient d’une exonération permanente de l’IRG, les revenus issus des cultures de céréales, de légumes secs et des dattes ; </a:t>
            </a:r>
          </a:p>
          <a:p>
            <a:pPr algn="just"/>
            <a:r>
              <a:rPr lang="fr-FR" dirty="0" smtClean="0"/>
              <a:t>-Bénéficient d’une exonération permanente de l’IRG, les revenus issus des activités portant sur le lait cru destiner à la consommation en l’état.  </a:t>
            </a:r>
          </a:p>
          <a:p>
            <a:pPr algn="just"/>
            <a:r>
              <a:rPr lang="fr-FR" dirty="0" smtClean="0"/>
              <a:t>Les revenus d’exploitation agricoles dont la superficie &lt; 2 hectares ( 6 hectares pour les régions du Sud).</a:t>
            </a:r>
          </a:p>
          <a:p>
            <a:pPr marL="514350" indent="-514350" algn="just">
              <a:buFont typeface="Wingdings" pitchFamily="2" charset="2"/>
              <a:buChar char="Ø"/>
            </a:pPr>
            <a:endParaRPr lang="fr-FR"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6336704"/>
          </a:xfrm>
        </p:spPr>
        <p:txBody>
          <a:bodyPr>
            <a:noAutofit/>
          </a:bodyPr>
          <a:lstStyle/>
          <a:p>
            <a:pPr algn="just">
              <a:buNone/>
            </a:pPr>
            <a:r>
              <a:rPr lang="fr-FR" sz="2400" b="1" dirty="0" smtClean="0"/>
              <a:t>Exonération temporaire :  </a:t>
            </a:r>
          </a:p>
          <a:p>
            <a:pPr algn="just">
              <a:buNone/>
            </a:pPr>
            <a:endParaRPr lang="fr-FR" sz="2300" dirty="0" smtClean="0"/>
          </a:p>
          <a:p>
            <a:pPr algn="just">
              <a:buFont typeface="Wingdings" pitchFamily="2" charset="2"/>
              <a:buChar char="§"/>
            </a:pPr>
            <a:r>
              <a:rPr lang="fr-FR" sz="2300" dirty="0" smtClean="0"/>
              <a:t>Bénéficient </a:t>
            </a:r>
            <a:r>
              <a:rPr lang="fr-FR" sz="2300" dirty="0" smtClean="0"/>
              <a:t>d’une exonération de l’IRG pendant une durée de 10 ans :  </a:t>
            </a:r>
          </a:p>
          <a:p>
            <a:pPr algn="just">
              <a:buFontTx/>
              <a:buChar char="-"/>
            </a:pPr>
            <a:r>
              <a:rPr lang="fr-FR" sz="2300" dirty="0" smtClean="0"/>
              <a:t>les revenus tirés des activités agricoles et d’élevage exercées dans les terres nouvellement mises en valeur et  ce à compter de la date d’utilisation </a:t>
            </a:r>
            <a:r>
              <a:rPr lang="fr-FR" sz="2300" dirty="0" smtClean="0"/>
              <a:t>des dites </a:t>
            </a:r>
            <a:r>
              <a:rPr lang="fr-FR" sz="2300" dirty="0" smtClean="0"/>
              <a:t>terres ; </a:t>
            </a:r>
          </a:p>
          <a:p>
            <a:pPr algn="just">
              <a:buFontTx/>
              <a:buChar char="-"/>
            </a:pPr>
            <a:r>
              <a:rPr lang="fr-FR" sz="2300" dirty="0" smtClean="0"/>
              <a:t>- les revenus tirés des activités agricoles et d’élevage exercées dans des zones de montagnes, et ce à compter de la date du début de l’activité.</a:t>
            </a:r>
            <a:endParaRPr lang="fr-FR" sz="23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5976664"/>
          </a:xfrm>
        </p:spPr>
        <p:txBody>
          <a:bodyPr>
            <a:noAutofit/>
          </a:bodyPr>
          <a:lstStyle/>
          <a:p>
            <a:pPr>
              <a:buFont typeface="Wingdings" pitchFamily="2" charset="2"/>
              <a:buChar char="Ø"/>
            </a:pPr>
            <a:r>
              <a:rPr lang="fr-FR" sz="2000" b="1" dirty="0" smtClean="0"/>
              <a:t>Détermination de la base imposable des revenus agricoles?  </a:t>
            </a:r>
          </a:p>
          <a:p>
            <a:pPr algn="just"/>
            <a:r>
              <a:rPr lang="fr-FR" sz="2000" dirty="0" smtClean="0"/>
              <a:t>Le revenu agricole à retenir dans la base de l’IRG est un revenu qui tient compte des charges. Le montant des charges d’exploitation est déterminé par </a:t>
            </a:r>
            <a:r>
              <a:rPr lang="fr-FR" sz="2000" b="1" dirty="0" smtClean="0"/>
              <a:t>spéculation </a:t>
            </a:r>
            <a:r>
              <a:rPr lang="fr-FR" sz="2000" dirty="0" smtClean="0"/>
              <a:t>et par zone de potentialité suivant un tarif.  </a:t>
            </a:r>
          </a:p>
          <a:p>
            <a:pPr algn="just"/>
            <a:r>
              <a:rPr lang="fr-FR" sz="2000" dirty="0" smtClean="0"/>
              <a:t>Les tarifs applicables à la base imposable du revenu agricole sont </a:t>
            </a:r>
            <a:r>
              <a:rPr lang="fr-FR" sz="2000" dirty="0" smtClean="0"/>
              <a:t>fixés </a:t>
            </a:r>
            <a:r>
              <a:rPr lang="fr-FR" sz="2000" dirty="0" smtClean="0"/>
              <a:t>par une commission de wilaya composée:</a:t>
            </a:r>
          </a:p>
          <a:p>
            <a:pPr algn="just"/>
            <a:r>
              <a:rPr lang="fr-FR" sz="2000" dirty="0" smtClean="0"/>
              <a:t> un représentant de l’administration fiscale, </a:t>
            </a:r>
          </a:p>
          <a:p>
            <a:pPr algn="just"/>
            <a:r>
              <a:rPr lang="fr-FR" sz="2000" dirty="0" smtClean="0"/>
              <a:t>un représentant de l’administration chargée de l’agriculture et de celui de la chambre d’agriculture. </a:t>
            </a:r>
          </a:p>
          <a:p>
            <a:pPr algn="just"/>
            <a:r>
              <a:rPr lang="fr-FR" sz="2000" dirty="0" smtClean="0"/>
              <a:t>Les tarifs ainsi fixés sont homologués par décision du directeur général des impôts avant le 1er mars de chaque année pour les revenus de l’année précédente. </a:t>
            </a:r>
          </a:p>
          <a:p>
            <a:pPr algn="just">
              <a:buFont typeface="Wingdings" pitchFamily="2" charset="2"/>
              <a:buChar char="Ø"/>
            </a:pPr>
            <a:r>
              <a:rPr lang="fr-FR" sz="2000" dirty="0" smtClean="0"/>
              <a:t>Le contribuable est tenu de déposer avant le 30 avril de chaque année:</a:t>
            </a:r>
          </a:p>
          <a:p>
            <a:pPr algn="just">
              <a:buNone/>
            </a:pPr>
            <a:r>
              <a:rPr lang="fr-FR" sz="2000" dirty="0" smtClean="0"/>
              <a:t> - La G N°15: une déclaration spéciale qui inclut le revenu agricole dégagé ainsi des informations sur la superficie des terrains, nombre d’animaux,  la nature des cultures, etc.</a:t>
            </a:r>
          </a:p>
          <a:p>
            <a:pPr algn="just">
              <a:buNone/>
            </a:pPr>
            <a:r>
              <a:rPr lang="fr-FR" sz="2000" dirty="0" smtClean="0"/>
              <a:t>- La G N°1 </a:t>
            </a:r>
            <a:r>
              <a:rPr lang="fr-FR" sz="2000" dirty="0" smtClean="0"/>
              <a:t>: déclaration annuelle des revenus qui </a:t>
            </a:r>
            <a:r>
              <a:rPr lang="fr-FR" sz="2000" dirty="0" smtClean="0"/>
              <a:t>dans ce cas doit reprendre les information de la G N°15.</a:t>
            </a:r>
          </a:p>
          <a:p>
            <a:pPr>
              <a:buNone/>
            </a:pPr>
            <a:endParaRPr lang="fr-FR" sz="2000" dirty="0" smtClean="0"/>
          </a:p>
          <a:p>
            <a:endParaRPr lang="fr-FR" sz="20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92696"/>
            <a:ext cx="8229600" cy="5433467"/>
          </a:xfrm>
        </p:spPr>
        <p:txBody>
          <a:bodyPr/>
          <a:lstStyle/>
          <a:p>
            <a:r>
              <a:rPr lang="fr-FR" dirty="0" smtClean="0"/>
              <a:t>Exemple fictif: </a:t>
            </a:r>
          </a:p>
          <a:p>
            <a:pPr>
              <a:buNone/>
            </a:pPr>
            <a:endParaRPr lang="fr-FR" dirty="0"/>
          </a:p>
        </p:txBody>
      </p:sp>
      <p:graphicFrame>
        <p:nvGraphicFramePr>
          <p:cNvPr id="4" name="Tableau 3"/>
          <p:cNvGraphicFramePr>
            <a:graphicFrameLocks noGrp="1"/>
          </p:cNvGraphicFramePr>
          <p:nvPr/>
        </p:nvGraphicFramePr>
        <p:xfrm>
          <a:off x="611561" y="1189464"/>
          <a:ext cx="7992889" cy="3840480"/>
        </p:xfrm>
        <a:graphic>
          <a:graphicData uri="http://schemas.openxmlformats.org/drawingml/2006/table">
            <a:tbl>
              <a:tblPr firstRow="1" bandRow="1">
                <a:tableStyleId>{5C22544A-7EE6-4342-B048-85BDC9FD1C3A}</a:tableStyleId>
              </a:tblPr>
              <a:tblGrid>
                <a:gridCol w="1614725"/>
                <a:gridCol w="1533989"/>
                <a:gridCol w="1130308"/>
                <a:gridCol w="1265593"/>
                <a:gridCol w="1368152"/>
                <a:gridCol w="1080122"/>
              </a:tblGrid>
              <a:tr h="1517520">
                <a:tc>
                  <a:txBody>
                    <a:bodyPr/>
                    <a:lstStyle/>
                    <a:p>
                      <a:r>
                        <a:rPr lang="fr-FR" sz="2000" dirty="0" smtClean="0"/>
                        <a:t>Nature des cultures </a:t>
                      </a:r>
                      <a:endParaRPr lang="fr-FR" sz="2000" dirty="0"/>
                    </a:p>
                  </a:txBody>
                  <a:tcPr/>
                </a:tc>
                <a:tc>
                  <a:txBody>
                    <a:bodyPr/>
                    <a:lstStyle/>
                    <a:p>
                      <a:r>
                        <a:rPr lang="fr-FR" sz="2000" dirty="0" smtClean="0"/>
                        <a:t>Superficie</a:t>
                      </a:r>
                      <a:r>
                        <a:rPr lang="fr-FR" sz="2000" baseline="0" dirty="0" smtClean="0"/>
                        <a:t> </a:t>
                      </a:r>
                    </a:p>
                    <a:p>
                      <a:r>
                        <a:rPr lang="fr-FR" sz="2000" baseline="0" dirty="0" smtClean="0"/>
                        <a:t>Ha  (1)</a:t>
                      </a:r>
                      <a:endParaRPr lang="fr-FR" sz="2000" dirty="0"/>
                    </a:p>
                  </a:txBody>
                  <a:tcPr/>
                </a:tc>
                <a:tc>
                  <a:txBody>
                    <a:bodyPr/>
                    <a:lstStyle/>
                    <a:p>
                      <a:r>
                        <a:rPr lang="fr-FR" sz="2000" dirty="0" smtClean="0"/>
                        <a:t>Tarif moyen à l’hectare </a:t>
                      </a:r>
                    </a:p>
                    <a:p>
                      <a:r>
                        <a:rPr lang="fr-FR" sz="2000" dirty="0" smtClean="0"/>
                        <a:t>(2)</a:t>
                      </a:r>
                      <a:endParaRPr lang="fr-FR" sz="2000" dirty="0"/>
                    </a:p>
                  </a:txBody>
                  <a:tcPr/>
                </a:tc>
                <a:tc>
                  <a:txBody>
                    <a:bodyPr/>
                    <a:lstStyle/>
                    <a:p>
                      <a:r>
                        <a:rPr lang="fr-FR" sz="2000" dirty="0" smtClean="0"/>
                        <a:t>Charges </a:t>
                      </a:r>
                    </a:p>
                    <a:p>
                      <a:r>
                        <a:rPr lang="fr-FR" sz="2000" dirty="0" smtClean="0"/>
                        <a:t>Moyenne à l’hectare </a:t>
                      </a:r>
                    </a:p>
                    <a:p>
                      <a:pPr marL="0" marR="0" indent="0" algn="l" defTabSz="914400" rtl="0" eaLnBrk="1" fontAlgn="auto" latinLnBrk="0" hangingPunct="1">
                        <a:lnSpc>
                          <a:spcPct val="100000"/>
                        </a:lnSpc>
                        <a:spcBef>
                          <a:spcPts val="0"/>
                        </a:spcBef>
                        <a:spcAft>
                          <a:spcPts val="0"/>
                        </a:spcAft>
                        <a:buClrTx/>
                        <a:buSzTx/>
                        <a:buFontTx/>
                        <a:buNone/>
                        <a:tabLst/>
                        <a:defRPr/>
                      </a:pPr>
                      <a:r>
                        <a:rPr lang="fr-FR" sz="2000" dirty="0" smtClean="0"/>
                        <a:t>(3)</a:t>
                      </a:r>
                    </a:p>
                  </a:txBody>
                  <a:tcPr/>
                </a:tc>
                <a:tc>
                  <a:txBody>
                    <a:bodyPr/>
                    <a:lstStyle/>
                    <a:p>
                      <a:r>
                        <a:rPr lang="fr-FR" sz="2000" dirty="0" smtClean="0"/>
                        <a:t>Revenu brut </a:t>
                      </a:r>
                    </a:p>
                    <a:p>
                      <a:r>
                        <a:rPr lang="fr-FR" sz="2000" dirty="0" smtClean="0"/>
                        <a:t> par</a:t>
                      </a:r>
                      <a:r>
                        <a:rPr lang="fr-FR" sz="2000" baseline="0" dirty="0" smtClean="0"/>
                        <a:t> </a:t>
                      </a:r>
                      <a:r>
                        <a:rPr lang="fr-FR" sz="2000" dirty="0" smtClean="0"/>
                        <a:t>culture</a:t>
                      </a:r>
                    </a:p>
                    <a:p>
                      <a:r>
                        <a:rPr lang="fr-FR" sz="2000" dirty="0" smtClean="0"/>
                        <a:t>4=2-3</a:t>
                      </a:r>
                      <a:endParaRPr lang="fr-FR" sz="2000" dirty="0"/>
                    </a:p>
                  </a:txBody>
                  <a:tcPr/>
                </a:tc>
                <a:tc>
                  <a:txBody>
                    <a:bodyPr/>
                    <a:lstStyle/>
                    <a:p>
                      <a:r>
                        <a:rPr lang="fr-FR" sz="2000" dirty="0" smtClean="0"/>
                        <a:t>Assiette</a:t>
                      </a:r>
                      <a:r>
                        <a:rPr lang="fr-FR" sz="2000" baseline="0" dirty="0" smtClean="0"/>
                        <a:t> </a:t>
                      </a:r>
                    </a:p>
                    <a:p>
                      <a:r>
                        <a:rPr lang="fr-FR" sz="2000" baseline="0" dirty="0" smtClean="0"/>
                        <a:t>De  base à IRG</a:t>
                      </a:r>
                    </a:p>
                    <a:p>
                      <a:r>
                        <a:rPr lang="fr-FR" sz="2000" baseline="0" dirty="0" smtClean="0"/>
                        <a:t>5=4*1</a:t>
                      </a:r>
                    </a:p>
                  </a:txBody>
                  <a:tcPr/>
                </a:tc>
              </a:tr>
              <a:tr h="2090168">
                <a:tc>
                  <a:txBody>
                    <a:bodyPr/>
                    <a:lstStyle/>
                    <a:p>
                      <a:pPr>
                        <a:buFont typeface="Wingdings" pitchFamily="2" charset="2"/>
                        <a:buChar char="§"/>
                      </a:pPr>
                      <a:r>
                        <a:rPr lang="fr-FR" sz="2000" dirty="0" smtClean="0"/>
                        <a:t>Pommes de terre </a:t>
                      </a:r>
                    </a:p>
                    <a:p>
                      <a:pPr>
                        <a:buFont typeface="Wingdings" pitchFamily="2" charset="2"/>
                        <a:buChar char="§"/>
                      </a:pPr>
                      <a:r>
                        <a:rPr lang="fr-FR" sz="2000" dirty="0" smtClean="0"/>
                        <a:t>Tomates </a:t>
                      </a:r>
                    </a:p>
                    <a:p>
                      <a:pPr>
                        <a:buFont typeface="Wingdings" pitchFamily="2" charset="2"/>
                        <a:buChar char="§"/>
                      </a:pPr>
                      <a:r>
                        <a:rPr lang="fr-FR" sz="2000" dirty="0" smtClean="0"/>
                        <a:t>Poivrons verts</a:t>
                      </a:r>
                    </a:p>
                    <a:p>
                      <a:pPr>
                        <a:buFont typeface="Wingdings" pitchFamily="2" charset="2"/>
                        <a:buChar char="§"/>
                      </a:pPr>
                      <a:r>
                        <a:rPr lang="fr-FR" sz="2000" b="1" dirty="0" smtClean="0"/>
                        <a:t>REVENU</a:t>
                      </a:r>
                      <a:r>
                        <a:rPr lang="fr-FR" sz="2000" b="1" baseline="0" dirty="0" smtClean="0"/>
                        <a:t> BRUT TOTAL</a:t>
                      </a:r>
                      <a:endParaRPr lang="fr-FR" sz="2000" b="1" dirty="0"/>
                    </a:p>
                  </a:txBody>
                  <a:tcPr/>
                </a:tc>
                <a:tc>
                  <a:txBody>
                    <a:bodyPr/>
                    <a:lstStyle/>
                    <a:p>
                      <a:r>
                        <a:rPr lang="fr-FR" sz="2000" dirty="0" smtClean="0"/>
                        <a:t>4</a:t>
                      </a:r>
                    </a:p>
                    <a:p>
                      <a:endParaRPr lang="fr-FR" sz="2000" dirty="0" smtClean="0"/>
                    </a:p>
                    <a:p>
                      <a:r>
                        <a:rPr lang="fr-FR" sz="2000" dirty="0" smtClean="0"/>
                        <a:t>2</a:t>
                      </a:r>
                    </a:p>
                    <a:p>
                      <a:endParaRPr lang="fr-FR" sz="2000" dirty="0" smtClean="0"/>
                    </a:p>
                    <a:p>
                      <a:r>
                        <a:rPr lang="fr-FR" sz="2000" dirty="0" smtClean="0"/>
                        <a:t>3</a:t>
                      </a:r>
                      <a:endParaRPr lang="fr-FR" sz="2000" dirty="0"/>
                    </a:p>
                  </a:txBody>
                  <a:tcPr/>
                </a:tc>
                <a:tc>
                  <a:txBody>
                    <a:bodyPr/>
                    <a:lstStyle/>
                    <a:p>
                      <a:r>
                        <a:rPr lang="fr-FR" sz="2000" dirty="0" smtClean="0"/>
                        <a:t>75000</a:t>
                      </a:r>
                    </a:p>
                    <a:p>
                      <a:endParaRPr lang="fr-FR" sz="2000" dirty="0" smtClean="0"/>
                    </a:p>
                    <a:p>
                      <a:r>
                        <a:rPr lang="fr-FR" sz="2000" dirty="0" smtClean="0"/>
                        <a:t>112500</a:t>
                      </a:r>
                    </a:p>
                    <a:p>
                      <a:endParaRPr lang="fr-FR" sz="2000" dirty="0" smtClean="0"/>
                    </a:p>
                    <a:p>
                      <a:r>
                        <a:rPr lang="fr-FR" sz="2000" dirty="0" smtClean="0"/>
                        <a:t>62500</a:t>
                      </a:r>
                      <a:endParaRPr lang="fr-FR" sz="2000" dirty="0"/>
                    </a:p>
                  </a:txBody>
                  <a:tcPr/>
                </a:tc>
                <a:tc>
                  <a:txBody>
                    <a:bodyPr/>
                    <a:lstStyle/>
                    <a:p>
                      <a:r>
                        <a:rPr lang="fr-FR" sz="2000" dirty="0" smtClean="0"/>
                        <a:t>24000</a:t>
                      </a:r>
                    </a:p>
                    <a:p>
                      <a:endParaRPr lang="fr-FR" sz="2000" dirty="0" smtClean="0"/>
                    </a:p>
                    <a:p>
                      <a:r>
                        <a:rPr lang="fr-FR" sz="2000" dirty="0" smtClean="0"/>
                        <a:t>51000</a:t>
                      </a:r>
                    </a:p>
                    <a:p>
                      <a:endParaRPr lang="fr-FR" sz="2000" dirty="0" smtClean="0"/>
                    </a:p>
                    <a:p>
                      <a:r>
                        <a:rPr lang="fr-FR" sz="2000" dirty="0" smtClean="0"/>
                        <a:t>21000</a:t>
                      </a:r>
                      <a:endParaRPr lang="fr-FR" sz="2000" dirty="0"/>
                    </a:p>
                  </a:txBody>
                  <a:tcPr/>
                </a:tc>
                <a:tc>
                  <a:txBody>
                    <a:bodyPr/>
                    <a:lstStyle/>
                    <a:p>
                      <a:r>
                        <a:rPr lang="fr-FR" sz="2000" dirty="0" smtClean="0"/>
                        <a:t>51000</a:t>
                      </a:r>
                    </a:p>
                    <a:p>
                      <a:endParaRPr lang="fr-FR" sz="2000" dirty="0" smtClean="0"/>
                    </a:p>
                    <a:p>
                      <a:r>
                        <a:rPr lang="fr-FR" sz="2000" dirty="0" smtClean="0"/>
                        <a:t>61500</a:t>
                      </a:r>
                    </a:p>
                    <a:p>
                      <a:endParaRPr lang="fr-FR" sz="2000" dirty="0" smtClean="0"/>
                    </a:p>
                    <a:p>
                      <a:r>
                        <a:rPr lang="fr-FR" sz="2000" dirty="0" smtClean="0"/>
                        <a:t>41500</a:t>
                      </a:r>
                    </a:p>
                    <a:p>
                      <a:endParaRPr lang="fr-FR" sz="2000" dirty="0"/>
                    </a:p>
                  </a:txBody>
                  <a:tcPr/>
                </a:tc>
                <a:tc>
                  <a:txBody>
                    <a:bodyPr/>
                    <a:lstStyle/>
                    <a:p>
                      <a:r>
                        <a:rPr lang="fr-FR" sz="2000" dirty="0" smtClean="0"/>
                        <a:t>204000</a:t>
                      </a:r>
                    </a:p>
                    <a:p>
                      <a:endParaRPr lang="fr-FR" sz="2000" dirty="0" smtClean="0"/>
                    </a:p>
                    <a:p>
                      <a:r>
                        <a:rPr lang="fr-FR" sz="2000" dirty="0" smtClean="0"/>
                        <a:t>123000</a:t>
                      </a:r>
                    </a:p>
                    <a:p>
                      <a:endParaRPr lang="fr-FR" sz="2000" dirty="0" smtClean="0"/>
                    </a:p>
                    <a:p>
                      <a:r>
                        <a:rPr lang="fr-FR" sz="2000" dirty="0" smtClean="0"/>
                        <a:t>124500</a:t>
                      </a:r>
                    </a:p>
                    <a:p>
                      <a:endParaRPr lang="fr-FR" sz="2000" dirty="0" smtClean="0"/>
                    </a:p>
                    <a:p>
                      <a:r>
                        <a:rPr lang="fr-FR" sz="2000" dirty="0" smtClean="0"/>
                        <a:t>451500</a:t>
                      </a:r>
                      <a:endParaRPr lang="fr-FR" sz="2000" dirty="0"/>
                    </a:p>
                  </a:txBody>
                  <a:tcPr/>
                </a:tc>
              </a:tr>
            </a:tbl>
          </a:graphicData>
        </a:graphic>
      </p:graphicFrame>
      <p:sp>
        <p:nvSpPr>
          <p:cNvPr id="5" name="Rectangle 4"/>
          <p:cNvSpPr/>
          <p:nvPr/>
        </p:nvSpPr>
        <p:spPr>
          <a:xfrm>
            <a:off x="683568" y="5085184"/>
            <a:ext cx="6120680" cy="369332"/>
          </a:xfrm>
          <a:prstGeom prst="rect">
            <a:avLst/>
          </a:prstGeom>
        </p:spPr>
        <p:txBody>
          <a:bodyPr wrap="square">
            <a:spAutoFit/>
          </a:bodyPr>
          <a:lstStyle/>
          <a:p>
            <a:r>
              <a:rPr lang="fr-FR" dirty="0" smtClean="0"/>
              <a:t>IRG2021 dû </a:t>
            </a:r>
            <a:r>
              <a:rPr lang="fr-FR" dirty="0" smtClean="0"/>
              <a:t>= (451500 -360000)*0,3 +48000 =75450 DA.</a:t>
            </a:r>
          </a:p>
        </p:txBody>
      </p:sp>
      <p:sp>
        <p:nvSpPr>
          <p:cNvPr id="6" name="Rectangle 5"/>
          <p:cNvSpPr/>
          <p:nvPr/>
        </p:nvSpPr>
        <p:spPr>
          <a:xfrm>
            <a:off x="827584" y="5733256"/>
            <a:ext cx="6120680" cy="369332"/>
          </a:xfrm>
          <a:prstGeom prst="rect">
            <a:avLst/>
          </a:prstGeom>
        </p:spPr>
        <p:txBody>
          <a:bodyPr wrap="square">
            <a:spAutoFit/>
          </a:bodyPr>
          <a:lstStyle/>
          <a:p>
            <a:r>
              <a:rPr lang="fr-FR" dirty="0" smtClean="0"/>
              <a:t>IRG2022 dû </a:t>
            </a:r>
            <a:r>
              <a:rPr lang="fr-FR" dirty="0" smtClean="0"/>
              <a:t>= (451500 </a:t>
            </a:r>
            <a:r>
              <a:rPr lang="fr-FR" dirty="0" smtClean="0"/>
              <a:t>-240000</a:t>
            </a:r>
            <a:r>
              <a:rPr lang="fr-FR" dirty="0" smtClean="0"/>
              <a:t>)*</a:t>
            </a:r>
            <a:r>
              <a:rPr lang="fr-FR" dirty="0" smtClean="0"/>
              <a:t>0,23+0 =</a:t>
            </a:r>
            <a:r>
              <a:rPr lang="fr-FR" dirty="0" smtClean="0"/>
              <a:t>486</a:t>
            </a:r>
            <a:r>
              <a:rPr lang="fr-FR" dirty="0" smtClean="0"/>
              <a:t>45 </a:t>
            </a:r>
            <a:r>
              <a:rPr lang="fr-FR" dirty="0" smtClean="0"/>
              <a:t>DA.</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fontScale="92500" lnSpcReduction="20000"/>
          </a:bodyPr>
          <a:lstStyle/>
          <a:p>
            <a:pPr algn="just">
              <a:buNone/>
            </a:pPr>
            <a:r>
              <a:rPr lang="fr-FR" sz="3000" b="1" dirty="0" smtClean="0"/>
              <a:t>III- Classification de l’impôt: deux types d’impôt sont distingués: </a:t>
            </a:r>
          </a:p>
          <a:p>
            <a:pPr algn="just">
              <a:buNone/>
            </a:pPr>
            <a:endParaRPr lang="fr-FR" sz="3000" b="1" dirty="0" smtClean="0"/>
          </a:p>
          <a:p>
            <a:pPr algn="just">
              <a:buNone/>
            </a:pPr>
            <a:r>
              <a:rPr lang="fr-FR" sz="3000" dirty="0" smtClean="0"/>
              <a:t>1-L’impôt</a:t>
            </a:r>
            <a:r>
              <a:rPr lang="fr-FR" sz="3000" dirty="0" smtClean="0">
                <a:solidFill>
                  <a:srgbClr val="FF0000"/>
                </a:solidFill>
              </a:rPr>
              <a:t> </a:t>
            </a:r>
            <a:r>
              <a:rPr lang="fr-FR" sz="3000" dirty="0" smtClean="0"/>
              <a:t>direct: l’impôt est dit direct du fait que les prélèvements passent directement du contribuable cotisé à l’agent chargé de les percevoir. </a:t>
            </a:r>
          </a:p>
          <a:p>
            <a:pPr algn="just">
              <a:buNone/>
            </a:pPr>
            <a:endParaRPr lang="fr-FR" sz="3000" dirty="0" smtClean="0"/>
          </a:p>
          <a:p>
            <a:pPr algn="just">
              <a:buNone/>
            </a:pPr>
            <a:r>
              <a:rPr lang="fr-FR" sz="3000" dirty="0" smtClean="0"/>
              <a:t>2-L’impôt indirect: il s’agit d’un impôt collecté par une personne intermédiaire (entreprise, commerçant, etc.) autre que l’agent de l’Etat  chargé de le percevoir. Cette imposition qui est collectée et récupérée de façon partielle ou totale à travers les prix de vente aux consommateurs est payée à l’Etat au moment de l’imposition. </a:t>
            </a:r>
          </a:p>
          <a:p>
            <a:pPr algn="just">
              <a:buNone/>
            </a:pPr>
            <a:endParaRPr lang="fr-FR" sz="3000" dirty="0" smtClean="0"/>
          </a:p>
          <a:p>
            <a:endParaRPr lang="fr-FR" dirty="0" smtClean="0"/>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checkerboard(across)">
                                      <p:cBhvr>
                                        <p:cTn id="10" dur="500"/>
                                        <p:tgtEl>
                                          <p:spTgt spid="3">
                                            <p:txEl>
                                              <p:pRg st="2" end="2"/>
                                            </p:txEl>
                                          </p:spTgt>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checkerboard(across)">
                                      <p:cBhvr>
                                        <p:cTn id="1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620688"/>
            <a:ext cx="8352928" cy="5328592"/>
          </a:xfrm>
        </p:spPr>
        <p:txBody>
          <a:bodyPr>
            <a:normAutofit/>
          </a:bodyPr>
          <a:lstStyle/>
          <a:p>
            <a:pPr>
              <a:buNone/>
            </a:pPr>
            <a:r>
              <a:rPr lang="fr-FR" b="1" dirty="0" smtClean="0">
                <a:latin typeface="Times New Roman"/>
              </a:rPr>
              <a:t>II-Impôt Forfaitaire Unique IFU</a:t>
            </a:r>
          </a:p>
          <a:p>
            <a:pPr>
              <a:buNone/>
            </a:pPr>
            <a:endParaRPr lang="fr-FR" b="1" dirty="0" smtClean="0">
              <a:latin typeface="Times New Roman"/>
            </a:endParaRPr>
          </a:p>
          <a:p>
            <a:pPr algn="just">
              <a:buNone/>
            </a:pPr>
            <a:r>
              <a:rPr lang="fr-FR" sz="2400" dirty="0" smtClean="0">
                <a:latin typeface="Times New Roman"/>
              </a:rPr>
              <a:t>Il a été institué par la loi de finance de 2007 (article 2). Il se substitue à l’IRG ou à l’IBS et couvre également d’autres impôts et taxes notamment la TVA, la TAP.</a:t>
            </a:r>
          </a:p>
          <a:p>
            <a:pPr algn="just">
              <a:buNone/>
            </a:pPr>
            <a:r>
              <a:rPr lang="fr-FR" sz="2400" dirty="0" smtClean="0">
                <a:latin typeface="Times New Roman"/>
              </a:rPr>
              <a:t>À l’origine, l’IFU était prévu pour les personnes physiques (petits contribuables dont les chiffres d’affaires ne dépassant les 10.000.000 de Da.   </a:t>
            </a:r>
          </a:p>
          <a:p>
            <a:pPr algn="just">
              <a:buNone/>
            </a:pPr>
            <a:r>
              <a:rPr lang="fr-FR" sz="2400" dirty="0" smtClean="0">
                <a:latin typeface="Times New Roman"/>
              </a:rPr>
              <a:t>A partir de 2016, il a été étendu aux personnes morales et coopératives, etc., dont le chiffre d’affaires est inférieur à 30.000.000 </a:t>
            </a:r>
            <a:r>
              <a:rPr lang="fr-FR" sz="2400" dirty="0" smtClean="0">
                <a:latin typeface="Times New Roman"/>
              </a:rPr>
              <a:t>Da. </a:t>
            </a:r>
            <a:r>
              <a:rPr lang="fr-FR" sz="2400" dirty="0" smtClean="0">
                <a:latin typeface="Times New Roman"/>
              </a:rPr>
              <a:t>E</a:t>
            </a:r>
            <a:r>
              <a:rPr lang="fr-FR" sz="2400" dirty="0" smtClean="0">
                <a:latin typeface="Times New Roman"/>
              </a:rPr>
              <a:t>n 2021, il a été ramené à 15 000000 Da puis e. 2022 à 8.000.000 Da.</a:t>
            </a:r>
            <a:endParaRPr lang="fr-FR" sz="2400" dirty="0" smtClean="0">
              <a:latin typeface="Times New Roman"/>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5577483"/>
          </a:xfrm>
        </p:spPr>
        <p:txBody>
          <a:bodyPr>
            <a:normAutofit fontScale="92500" lnSpcReduction="10000"/>
          </a:bodyPr>
          <a:lstStyle/>
          <a:p>
            <a:pPr algn="just">
              <a:buNone/>
            </a:pPr>
            <a:r>
              <a:rPr lang="fr-FR" b="1" dirty="0" smtClean="0">
                <a:latin typeface="Times New Roman" pitchFamily="18" charset="0"/>
                <a:cs typeface="Times New Roman" pitchFamily="18" charset="0"/>
              </a:rPr>
              <a:t>II.1 Les personnes imposables et exonérées de l’IFU</a:t>
            </a:r>
          </a:p>
          <a:p>
            <a:pPr algn="just">
              <a:buNone/>
            </a:pPr>
            <a:r>
              <a:rPr lang="fr-FR" b="1" dirty="0" smtClean="0">
                <a:latin typeface="Times New Roman" pitchFamily="18" charset="0"/>
                <a:cs typeface="Times New Roman" pitchFamily="18" charset="0"/>
              </a:rPr>
              <a:t>   </a:t>
            </a:r>
            <a:r>
              <a:rPr lang="fr-FR" b="1" i="1" u="sng" dirty="0" smtClean="0">
                <a:latin typeface="Times New Roman" pitchFamily="18" charset="0"/>
                <a:cs typeface="Times New Roman" pitchFamily="18" charset="0"/>
              </a:rPr>
              <a:t>Sont soumis à </a:t>
            </a:r>
            <a:r>
              <a:rPr lang="fr-FR" b="1" i="1" u="sng" dirty="0" smtClean="0">
                <a:latin typeface="Times New Roman" pitchFamily="18" charset="0"/>
                <a:cs typeface="Times New Roman" pitchFamily="18" charset="0"/>
              </a:rPr>
              <a:t>L’IFU</a:t>
            </a:r>
            <a:endParaRPr lang="fr-FR" b="1" i="1" u="sng" dirty="0" smtClean="0">
              <a:latin typeface="Times New Roman" pitchFamily="18" charset="0"/>
              <a:cs typeface="Times New Roman" pitchFamily="18" charset="0"/>
            </a:endParaRPr>
          </a:p>
          <a:p>
            <a:pPr algn="just">
              <a:buFont typeface="Wingdings" pitchFamily="2" charset="2"/>
              <a:buChar char="Ø"/>
            </a:pPr>
            <a:endParaRPr lang="fr-FR" b="1" dirty="0" smtClean="0">
              <a:latin typeface="Times New Roman" pitchFamily="18" charset="0"/>
              <a:cs typeface="Times New Roman" pitchFamily="18" charset="0"/>
            </a:endParaRPr>
          </a:p>
          <a:p>
            <a:pPr algn="just">
              <a:buFont typeface="Wingdings" pitchFamily="2" charset="2"/>
              <a:buChar char="Ø"/>
            </a:pPr>
            <a:r>
              <a:rPr lang="fr-FR" dirty="0" smtClean="0">
                <a:latin typeface="Times New Roman" pitchFamily="18" charset="0"/>
                <a:cs typeface="Times New Roman" pitchFamily="18" charset="0"/>
              </a:rPr>
              <a:t>Toutes personnes physiques ou  </a:t>
            </a:r>
            <a:r>
              <a:rPr lang="fr-FR" dirty="0" smtClean="0">
                <a:latin typeface="Times New Roman" pitchFamily="18" charset="0"/>
                <a:cs typeface="Times New Roman" pitchFamily="18" charset="0"/>
              </a:rPr>
              <a:t>morales </a:t>
            </a:r>
            <a:r>
              <a:rPr lang="fr-FR" dirty="0" smtClean="0">
                <a:latin typeface="Times New Roman" pitchFamily="18" charset="0"/>
                <a:cs typeface="Times New Roman" pitchFamily="18" charset="0"/>
              </a:rPr>
              <a:t>exerçant une activité industrielle, commerciale, </a:t>
            </a:r>
            <a:r>
              <a:rPr lang="fr-FR" dirty="0" smtClean="0">
                <a:latin typeface="Times New Roman" pitchFamily="18" charset="0"/>
                <a:cs typeface="Times New Roman" pitchFamily="18" charset="0"/>
              </a:rPr>
              <a:t>artisanale, etc. dont </a:t>
            </a:r>
            <a:r>
              <a:rPr lang="fr-FR" dirty="0" smtClean="0">
                <a:latin typeface="Times New Roman" pitchFamily="18" charset="0"/>
                <a:cs typeface="Times New Roman" pitchFamily="18" charset="0"/>
              </a:rPr>
              <a:t>le chiffre d’affaires annuel n’excède pas </a:t>
            </a:r>
            <a:r>
              <a:rPr lang="fr-FR" dirty="0" smtClean="0">
                <a:latin typeface="Times New Roman" pitchFamily="18" charset="0"/>
                <a:cs typeface="Times New Roman" pitchFamily="18" charset="0"/>
              </a:rPr>
              <a:t>huit </a:t>
            </a:r>
            <a:r>
              <a:rPr lang="fr-FR" dirty="0" smtClean="0">
                <a:latin typeface="Times New Roman" pitchFamily="18" charset="0"/>
                <a:cs typeface="Times New Roman" pitchFamily="18" charset="0"/>
              </a:rPr>
              <a:t>millions de dinars </a:t>
            </a:r>
            <a:r>
              <a:rPr lang="fr-FR" dirty="0" smtClean="0">
                <a:latin typeface="Times New Roman" pitchFamily="18" charset="0"/>
                <a:cs typeface="Times New Roman" pitchFamily="18" charset="0"/>
              </a:rPr>
              <a:t>(8.000.000 </a:t>
            </a:r>
            <a:r>
              <a:rPr lang="fr-FR" dirty="0" smtClean="0">
                <a:latin typeface="Times New Roman" pitchFamily="18" charset="0"/>
                <a:cs typeface="Times New Roman" pitchFamily="18" charset="0"/>
              </a:rPr>
              <a:t>DA).</a:t>
            </a:r>
          </a:p>
          <a:p>
            <a:pPr algn="just">
              <a:buFont typeface="Wingdings" pitchFamily="2" charset="2"/>
              <a:buChar char="Ø"/>
            </a:pPr>
            <a:endParaRPr lang="fr-FR" dirty="0" smtClean="0">
              <a:latin typeface="Times New Roman" pitchFamily="18" charset="0"/>
              <a:cs typeface="Times New Roman" pitchFamily="18" charset="0"/>
            </a:endParaRPr>
          </a:p>
          <a:p>
            <a:pPr algn="just">
              <a:buFont typeface="Wingdings" pitchFamily="2" charset="2"/>
              <a:buChar char="Ø"/>
            </a:pPr>
            <a:r>
              <a:rPr lang="fr-FR" dirty="0" smtClean="0">
                <a:latin typeface="Times New Roman" pitchFamily="18" charset="0"/>
                <a:cs typeface="Times New Roman" pitchFamily="18" charset="0"/>
              </a:rPr>
              <a:t>Sont également soumis à l’IFU, les promoteurs d’investissement exerçant des activités ou projets, éligibles à l’aide de l’ENSEJ, ENGEM, CNAC</a:t>
            </a:r>
            <a:endParaRPr lang="fr-FR" b="1" dirty="0" smtClean="0">
              <a:latin typeface="Times New Roman" pitchFamily="18" charset="0"/>
              <a:cs typeface="Times New Roman" pitchFamily="18" charset="0"/>
            </a:endParaRPr>
          </a:p>
          <a:p>
            <a:pPr algn="just"/>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92696"/>
            <a:ext cx="8229600" cy="5433467"/>
          </a:xfrm>
        </p:spPr>
        <p:txBody>
          <a:bodyPr>
            <a:normAutofit fontScale="92500" lnSpcReduction="10000"/>
          </a:bodyPr>
          <a:lstStyle/>
          <a:p>
            <a:pPr>
              <a:buFont typeface="Wingdings" pitchFamily="2" charset="2"/>
              <a:buChar char="Ø"/>
            </a:pPr>
            <a:r>
              <a:rPr lang="fr-FR" b="1" i="1" u="sng" dirty="0" smtClean="0">
                <a:latin typeface="Arial" charset="0"/>
              </a:rPr>
              <a:t>Sont exonérés de L’IFU:</a:t>
            </a:r>
          </a:p>
          <a:p>
            <a:pPr>
              <a:buNone/>
            </a:pPr>
            <a:endParaRPr lang="fr-FR" dirty="0" smtClean="0"/>
          </a:p>
          <a:p>
            <a:pPr algn="just">
              <a:buFont typeface="Wingdings" pitchFamily="2" charset="2"/>
              <a:buChar char="Ø"/>
            </a:pPr>
            <a:r>
              <a:rPr lang="fr-FR" dirty="0" smtClean="0"/>
              <a:t>les entreprises agréées relevant des associations de personnes handicapées.</a:t>
            </a:r>
          </a:p>
          <a:p>
            <a:pPr algn="just">
              <a:buFont typeface="Wingdings" pitchFamily="2" charset="2"/>
              <a:buChar char="Ø"/>
            </a:pPr>
            <a:r>
              <a:rPr lang="fr-FR" dirty="0" smtClean="0"/>
              <a:t>les troupes théâtrales;</a:t>
            </a:r>
          </a:p>
          <a:p>
            <a:pPr algn="just">
              <a:buFont typeface="Wingdings" pitchFamily="2" charset="2"/>
              <a:buChar char="Ø"/>
            </a:pPr>
            <a:r>
              <a:rPr lang="fr-FR" dirty="0" smtClean="0"/>
              <a:t>les artisans traditionnels et d’art;</a:t>
            </a:r>
          </a:p>
          <a:p>
            <a:pPr algn="just">
              <a:buFont typeface="Wingdings" pitchFamily="2" charset="2"/>
              <a:buChar char="Ø"/>
            </a:pPr>
            <a:r>
              <a:rPr lang="fr-FR" dirty="0" smtClean="0"/>
              <a:t>les promoteurs d’investissement exerçant des activités éligibles à l’aide de l’ENSEJ, ENGEM, CNAC bénéficient d’une exonération totale pendant les trois premières années (6ans dans des zones à promouvoir);</a:t>
            </a:r>
          </a:p>
          <a:p>
            <a:pPr>
              <a:buFont typeface="Wingdings" pitchFamily="2" charset="2"/>
              <a:buChar char="Ø"/>
            </a:pPr>
            <a:endParaRPr lang="fr-FR" dirty="0" smtClean="0"/>
          </a:p>
          <a:p>
            <a:pPr>
              <a:buNone/>
            </a:pPr>
            <a:endParaRPr lang="fr-FR"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5793507"/>
          </a:xfrm>
        </p:spPr>
        <p:txBody>
          <a:bodyPr>
            <a:normAutofit fontScale="62500" lnSpcReduction="20000"/>
          </a:bodyPr>
          <a:lstStyle/>
          <a:p>
            <a:pPr algn="just">
              <a:buNone/>
            </a:pPr>
            <a:r>
              <a:rPr lang="fr-FR" b="1" dirty="0" smtClean="0"/>
              <a:t>A partir de </a:t>
            </a:r>
            <a:r>
              <a:rPr lang="fr-FR" b="1" dirty="0" smtClean="0"/>
              <a:t>2022, </a:t>
            </a:r>
            <a:r>
              <a:rPr lang="fr-FR" b="1" dirty="0" smtClean="0"/>
              <a:t>sont soumis à l’IFU:</a:t>
            </a:r>
          </a:p>
          <a:p>
            <a:pPr algn="just">
              <a:buNone/>
            </a:pPr>
            <a:endParaRPr lang="fr-FR" dirty="0" smtClean="0"/>
          </a:p>
          <a:p>
            <a:pPr algn="just">
              <a:buFontTx/>
              <a:buChar char="-"/>
            </a:pPr>
            <a:r>
              <a:rPr lang="fr-FR" dirty="0" smtClean="0"/>
              <a:t>Personnes physiques, morales </a:t>
            </a:r>
            <a:r>
              <a:rPr lang="fr-FR" dirty="0" smtClean="0"/>
              <a:t>dont </a:t>
            </a:r>
            <a:r>
              <a:rPr lang="fr-FR" dirty="0" smtClean="0"/>
              <a:t>le chiffre d’affaires n’excédant </a:t>
            </a:r>
            <a:r>
              <a:rPr lang="fr-FR" dirty="0" smtClean="0"/>
              <a:t>8</a:t>
            </a:r>
            <a:r>
              <a:rPr lang="fr-FR" dirty="0" smtClean="0"/>
              <a:t>.000.000 </a:t>
            </a:r>
            <a:r>
              <a:rPr lang="fr-FR" dirty="0" smtClean="0"/>
              <a:t>Da.</a:t>
            </a:r>
          </a:p>
          <a:p>
            <a:pPr algn="just">
              <a:buNone/>
            </a:pPr>
            <a:endParaRPr lang="fr-FR" dirty="0" smtClean="0"/>
          </a:p>
          <a:p>
            <a:pPr algn="just">
              <a:buNone/>
            </a:pPr>
            <a:r>
              <a:rPr lang="fr-FR" b="1" dirty="0" smtClean="0"/>
              <a:t>Les activités exclues de l’IFU</a:t>
            </a:r>
            <a:r>
              <a:rPr lang="fr-FR" b="1" dirty="0" smtClean="0"/>
              <a:t>:</a:t>
            </a:r>
            <a:endParaRPr lang="fr-FR" b="1" dirty="0" smtClean="0"/>
          </a:p>
          <a:p>
            <a:pPr algn="just"/>
            <a:endParaRPr lang="fr-FR" dirty="0" smtClean="0"/>
          </a:p>
          <a:p>
            <a:pPr algn="just"/>
            <a:r>
              <a:rPr lang="fr-FR" dirty="0" smtClean="0"/>
              <a:t>Les personnes morales :SARL/EURL</a:t>
            </a:r>
          </a:p>
          <a:p>
            <a:pPr algn="just"/>
            <a:r>
              <a:rPr lang="fr-FR" dirty="0" smtClean="0"/>
              <a:t>Activités </a:t>
            </a:r>
            <a:r>
              <a:rPr lang="fr-FR" dirty="0" smtClean="0"/>
              <a:t>de promotion immobilière et de lotissement de terrains</a:t>
            </a:r>
            <a:r>
              <a:rPr lang="fr-FR" dirty="0" smtClean="0"/>
              <a:t>.</a:t>
            </a:r>
            <a:endParaRPr lang="fr-FR" dirty="0" smtClean="0"/>
          </a:p>
          <a:p>
            <a:pPr algn="just"/>
            <a:r>
              <a:rPr lang="fr-FR" dirty="0" smtClean="0"/>
              <a:t>Activités d’importation de marchandises et de biens destinés à la revente en état.</a:t>
            </a:r>
          </a:p>
          <a:p>
            <a:pPr algn="just"/>
            <a:r>
              <a:rPr lang="fr-FR" dirty="0" smtClean="0"/>
              <a:t>Les activités </a:t>
            </a:r>
            <a:r>
              <a:rPr lang="fr-FR" dirty="0" smtClean="0"/>
              <a:t> de grossistes</a:t>
            </a:r>
            <a:r>
              <a:rPr lang="fr-FR" dirty="0" smtClean="0"/>
              <a:t>.</a:t>
            </a:r>
          </a:p>
          <a:p>
            <a:pPr algn="just"/>
            <a:r>
              <a:rPr lang="fr-FR" dirty="0" smtClean="0"/>
              <a:t>Les activités des concessionnaires.</a:t>
            </a:r>
          </a:p>
          <a:p>
            <a:pPr algn="just"/>
            <a:r>
              <a:rPr lang="fr-FR" dirty="0" smtClean="0"/>
              <a:t>Les activités réalisées par les établissements privés de santé, cliniques, laboratoires et autres.</a:t>
            </a:r>
          </a:p>
          <a:p>
            <a:pPr algn="just"/>
            <a:r>
              <a:rPr lang="fr-FR" dirty="0" smtClean="0"/>
              <a:t>Les activités de restauration et hôtellerie classées. </a:t>
            </a:r>
          </a:p>
          <a:p>
            <a:pPr algn="just"/>
            <a:r>
              <a:rPr lang="fr-FR" dirty="0" smtClean="0"/>
              <a:t>Les affineurs et recycleurs de métaux précieux.</a:t>
            </a:r>
          </a:p>
          <a:p>
            <a:pPr algn="just"/>
            <a:r>
              <a:rPr lang="fr-FR" dirty="0" smtClean="0"/>
              <a:t>Les fabricants et commerçants d’ouvrages d’or et de platine.</a:t>
            </a:r>
          </a:p>
          <a:p>
            <a:pPr algn="just"/>
            <a:r>
              <a:rPr lang="fr-FR" dirty="0" smtClean="0"/>
              <a:t>Les travaux publics (BTP et </a:t>
            </a:r>
            <a:r>
              <a:rPr lang="fr-FR" dirty="0" smtClean="0"/>
              <a:t>hydraulique).</a:t>
            </a:r>
            <a:endParaRPr lang="fr-FR" dirty="0" smtClean="0"/>
          </a:p>
          <a:p>
            <a:pPr>
              <a:buNone/>
            </a:pPr>
            <a:endParaRPr lang="fr-FR"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20688"/>
            <a:ext cx="8229600" cy="5505475"/>
          </a:xfrm>
        </p:spPr>
        <p:txBody>
          <a:bodyPr/>
          <a:lstStyle/>
          <a:p>
            <a:pPr>
              <a:buFont typeface="Wingdings" pitchFamily="2" charset="2"/>
              <a:buChar char="Ø"/>
            </a:pPr>
            <a:r>
              <a:rPr lang="fr-FR" dirty="0" smtClean="0">
                <a:cs typeface="Times New Roman" pitchFamily="18" charset="0"/>
              </a:rPr>
              <a:t>Les taux d ’imposition à l ’IFU</a:t>
            </a:r>
          </a:p>
          <a:p>
            <a:pPr>
              <a:buNone/>
            </a:pPr>
            <a:endParaRPr lang="fr-FR" dirty="0"/>
          </a:p>
        </p:txBody>
      </p:sp>
      <p:sp>
        <p:nvSpPr>
          <p:cNvPr id="4" name="AutoShape 8"/>
          <p:cNvSpPr>
            <a:spLocks noChangeArrowheads="1"/>
          </p:cNvSpPr>
          <p:nvPr/>
        </p:nvSpPr>
        <p:spPr bwMode="auto">
          <a:xfrm>
            <a:off x="1143000" y="1371600"/>
            <a:ext cx="3124200" cy="1143000"/>
          </a:xfrm>
          <a:prstGeom prst="rightArrowCallout">
            <a:avLst>
              <a:gd name="adj1" fmla="val 25000"/>
              <a:gd name="adj2" fmla="val 25000"/>
              <a:gd name="adj3" fmla="val 45556"/>
              <a:gd name="adj4" fmla="val 66667"/>
            </a:avLst>
          </a:prstGeom>
          <a:solidFill>
            <a:schemeClr val="bg1"/>
          </a:solidFill>
          <a:ln>
            <a:solidFill>
              <a:schemeClr val="tx2"/>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fr-FR" dirty="0">
                <a:solidFill>
                  <a:schemeClr val="tx1"/>
                </a:solidFill>
              </a:rPr>
              <a:t>Activité </a:t>
            </a:r>
            <a:r>
              <a:rPr lang="fr-FR" dirty="0" smtClean="0">
                <a:solidFill>
                  <a:schemeClr val="tx1"/>
                </a:solidFill>
              </a:rPr>
              <a:t>:</a:t>
            </a:r>
          </a:p>
          <a:p>
            <a:pPr algn="ctr"/>
            <a:r>
              <a:rPr lang="fr-FR" dirty="0" smtClean="0">
                <a:solidFill>
                  <a:schemeClr val="tx1"/>
                </a:solidFill>
              </a:rPr>
              <a:t>production, </a:t>
            </a:r>
          </a:p>
          <a:p>
            <a:pPr algn="ctr"/>
            <a:r>
              <a:rPr lang="fr-FR" dirty="0" smtClean="0">
                <a:solidFill>
                  <a:schemeClr val="tx1"/>
                </a:solidFill>
              </a:rPr>
              <a:t>achat/revente de</a:t>
            </a:r>
          </a:p>
          <a:p>
            <a:pPr algn="ctr"/>
            <a:r>
              <a:rPr lang="fr-FR" dirty="0" smtClean="0">
                <a:solidFill>
                  <a:schemeClr val="tx1"/>
                </a:solidFill>
              </a:rPr>
              <a:t> biens.</a:t>
            </a:r>
            <a:endParaRPr lang="fr-FR" sz="2000" dirty="0">
              <a:solidFill>
                <a:schemeClr val="tx1"/>
              </a:solidFill>
            </a:endParaRPr>
          </a:p>
        </p:txBody>
      </p:sp>
      <p:sp>
        <p:nvSpPr>
          <p:cNvPr id="5" name="AutoShape 9"/>
          <p:cNvSpPr>
            <a:spLocks noChangeArrowheads="1"/>
          </p:cNvSpPr>
          <p:nvPr/>
        </p:nvSpPr>
        <p:spPr bwMode="auto">
          <a:xfrm>
            <a:off x="1143000" y="2667000"/>
            <a:ext cx="3124200" cy="1130300"/>
          </a:xfrm>
          <a:prstGeom prst="rightArrowCallout">
            <a:avLst>
              <a:gd name="adj1" fmla="val 25000"/>
              <a:gd name="adj2" fmla="val 25000"/>
              <a:gd name="adj3" fmla="val 46067"/>
              <a:gd name="adj4" fmla="val 66667"/>
            </a:avLst>
          </a:prstGeom>
          <a:solidFill>
            <a:schemeClr val="bg1"/>
          </a:solidFill>
          <a:ln w="12700">
            <a:solidFill>
              <a:schemeClr val="tx1"/>
            </a:solidFill>
            <a:miter lim="800000"/>
            <a:headEnd/>
            <a:tailEnd/>
          </a:ln>
        </p:spPr>
        <p:txBody>
          <a:bodyPr wrap="none" anchor="ctr"/>
          <a:lstStyle/>
          <a:p>
            <a:pPr algn="ctr"/>
            <a:r>
              <a:rPr lang="fr-FR" sz="2000" dirty="0" smtClean="0">
                <a:cs typeface="Times New Roman" pitchFamily="18" charset="0"/>
              </a:rPr>
              <a:t>Activités de </a:t>
            </a:r>
          </a:p>
          <a:p>
            <a:pPr algn="ctr"/>
            <a:r>
              <a:rPr lang="fr-FR" sz="2000" dirty="0" smtClean="0">
                <a:cs typeface="Times New Roman" pitchFamily="18" charset="0"/>
              </a:rPr>
              <a:t>prestations de </a:t>
            </a:r>
          </a:p>
          <a:p>
            <a:pPr algn="ctr"/>
            <a:r>
              <a:rPr lang="fr-FR" sz="2000" dirty="0" smtClean="0">
                <a:cs typeface="Times New Roman" pitchFamily="18" charset="0"/>
              </a:rPr>
              <a:t>services </a:t>
            </a:r>
          </a:p>
        </p:txBody>
      </p:sp>
      <p:sp>
        <p:nvSpPr>
          <p:cNvPr id="6" name="Oval 10"/>
          <p:cNvSpPr>
            <a:spLocks noChangeArrowheads="1"/>
          </p:cNvSpPr>
          <p:nvPr/>
        </p:nvSpPr>
        <p:spPr bwMode="auto">
          <a:xfrm>
            <a:off x="4445000" y="1524000"/>
            <a:ext cx="2514600" cy="838200"/>
          </a:xfrm>
          <a:prstGeom prst="ellipse">
            <a:avLst/>
          </a:prstGeom>
          <a:solidFill>
            <a:schemeClr val="hlink"/>
          </a:solidFill>
          <a:ln w="57150">
            <a:solidFill>
              <a:schemeClr val="tx1"/>
            </a:solidFill>
            <a:round/>
            <a:headEnd/>
            <a:tailEnd/>
          </a:ln>
        </p:spPr>
        <p:txBody>
          <a:bodyPr wrap="none" anchor="ctr"/>
          <a:lstStyle/>
          <a:p>
            <a:pPr algn="ctr"/>
            <a:r>
              <a:rPr lang="fr-FR" dirty="0" smtClean="0">
                <a:latin typeface="Arial" charset="0"/>
              </a:rPr>
              <a:t>5 </a:t>
            </a:r>
            <a:r>
              <a:rPr lang="fr-FR" dirty="0">
                <a:latin typeface="Arial" charset="0"/>
              </a:rPr>
              <a:t>%</a:t>
            </a:r>
            <a:endParaRPr lang="fr-FR" dirty="0"/>
          </a:p>
        </p:txBody>
      </p:sp>
      <p:sp>
        <p:nvSpPr>
          <p:cNvPr id="7" name="Oval 11"/>
          <p:cNvSpPr>
            <a:spLocks noChangeArrowheads="1"/>
          </p:cNvSpPr>
          <p:nvPr/>
        </p:nvSpPr>
        <p:spPr bwMode="auto">
          <a:xfrm>
            <a:off x="4483100" y="2806700"/>
            <a:ext cx="2514600" cy="838200"/>
          </a:xfrm>
          <a:prstGeom prst="ellipse">
            <a:avLst/>
          </a:prstGeom>
          <a:solidFill>
            <a:schemeClr val="hlink"/>
          </a:solidFill>
          <a:ln w="57150">
            <a:solidFill>
              <a:schemeClr val="tx1"/>
            </a:solidFill>
            <a:round/>
            <a:headEnd/>
            <a:tailEnd/>
          </a:ln>
        </p:spPr>
        <p:txBody>
          <a:bodyPr wrap="none" anchor="ctr"/>
          <a:lstStyle/>
          <a:p>
            <a:pPr algn="ctr"/>
            <a:r>
              <a:rPr lang="fr-FR" dirty="0">
                <a:latin typeface="Arial" charset="0"/>
              </a:rPr>
              <a:t> </a:t>
            </a:r>
            <a:r>
              <a:rPr lang="fr-FR" dirty="0" smtClean="0">
                <a:latin typeface="Arial" charset="0"/>
              </a:rPr>
              <a:t>12 </a:t>
            </a:r>
            <a:r>
              <a:rPr lang="fr-FR" dirty="0">
                <a:latin typeface="Arial" charset="0"/>
              </a:rPr>
              <a:t>%</a:t>
            </a:r>
            <a:endParaRPr lang="fr-FR"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08720"/>
            <a:ext cx="8229600" cy="5217443"/>
          </a:xfrm>
        </p:spPr>
        <p:txBody>
          <a:bodyPr>
            <a:normAutofit fontScale="92500" lnSpcReduction="10000"/>
          </a:bodyPr>
          <a:lstStyle/>
          <a:p>
            <a:pPr algn="just"/>
            <a:r>
              <a:rPr lang="fr-FR" dirty="0" smtClean="0"/>
              <a:t>Les personnes physiques ou morales sous l’IFU peuvent opter pour le régime du réel pour une période de 3 années consécutives (demande à effectuer avant le 1</a:t>
            </a:r>
            <a:r>
              <a:rPr lang="fr-FR" baseline="30000" dirty="0" smtClean="0"/>
              <a:t>er</a:t>
            </a:r>
            <a:r>
              <a:rPr lang="fr-FR" dirty="0" smtClean="0"/>
              <a:t> février de l’année en question</a:t>
            </a:r>
            <a:r>
              <a:rPr lang="fr-FR" dirty="0" smtClean="0"/>
              <a:t>).</a:t>
            </a:r>
          </a:p>
          <a:p>
            <a:pPr algn="just"/>
            <a:r>
              <a:rPr lang="fr-FR" dirty="0" smtClean="0"/>
              <a:t>Pour s’acquitter de l’IFU, les contribuables ont la possibilité de fractionner le payement en trois tranches comme suit:</a:t>
            </a:r>
          </a:p>
          <a:p>
            <a:pPr algn="just"/>
            <a:r>
              <a:rPr lang="fr-FR" dirty="0" smtClean="0"/>
              <a:t>50% au dépôt de la G12 prévisionnel.</a:t>
            </a:r>
          </a:p>
          <a:p>
            <a:pPr algn="just"/>
            <a:r>
              <a:rPr lang="fr-FR" dirty="0" smtClean="0"/>
              <a:t>25% du 1</a:t>
            </a:r>
            <a:r>
              <a:rPr lang="fr-FR" baseline="30000" dirty="0" smtClean="0"/>
              <a:t>er</a:t>
            </a:r>
            <a:r>
              <a:rPr lang="fr-FR" dirty="0" smtClean="0"/>
              <a:t> au 15 septembre.</a:t>
            </a:r>
          </a:p>
          <a:p>
            <a:pPr algn="just"/>
            <a:r>
              <a:rPr lang="fr-FR" dirty="0" smtClean="0"/>
              <a:t>25% du 1</a:t>
            </a:r>
            <a:r>
              <a:rPr lang="fr-FR" baseline="30000" dirty="0" smtClean="0"/>
              <a:t>er</a:t>
            </a:r>
            <a:r>
              <a:rPr lang="fr-FR" dirty="0" smtClean="0"/>
              <a:t> au 15 décembre.</a:t>
            </a:r>
          </a:p>
          <a:p>
            <a:pPr algn="just"/>
            <a:endParaRPr lang="fr-FR" dirty="0" smtClean="0"/>
          </a:p>
          <a:p>
            <a:pPr>
              <a:buNone/>
            </a:pPr>
            <a:endParaRPr lang="fr-FR" dirty="0" smtClean="0"/>
          </a:p>
          <a:p>
            <a:pPr>
              <a:buNone/>
            </a:pPr>
            <a:endParaRPr lang="fr-FR"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5577483"/>
          </a:xfrm>
        </p:spPr>
        <p:txBody>
          <a:bodyPr>
            <a:normAutofit fontScale="92500"/>
          </a:bodyPr>
          <a:lstStyle/>
          <a:p>
            <a:pPr>
              <a:buNone/>
            </a:pPr>
            <a:r>
              <a:rPr lang="fr-FR" sz="1800" b="1" dirty="0" smtClean="0"/>
              <a:t>NB</a:t>
            </a:r>
            <a:r>
              <a:rPr lang="fr-FR" sz="1800" dirty="0" smtClean="0"/>
              <a:t>: </a:t>
            </a:r>
            <a:r>
              <a:rPr lang="fr-FR" sz="1900" dirty="0" smtClean="0"/>
              <a:t>les contribuables soumis à l’IFU sont dans l’obligation: </a:t>
            </a:r>
          </a:p>
          <a:p>
            <a:pPr>
              <a:buNone/>
            </a:pPr>
            <a:endParaRPr lang="fr-FR" sz="2400" dirty="0" smtClean="0"/>
          </a:p>
          <a:p>
            <a:pPr>
              <a:buFont typeface="Wingdings" pitchFamily="2" charset="2"/>
              <a:buChar char="Ø"/>
            </a:pPr>
            <a:r>
              <a:rPr lang="fr-FR" sz="2000" dirty="0" smtClean="0"/>
              <a:t>De souscrire et déposer une déclaration prévisionnelle appelée série  G N°12 qui mentionne le chiffre d’affaires prévisionnel ou la recette professionnelle à déposer au plus tard le 30 juin de chaque année : année N.</a:t>
            </a:r>
          </a:p>
          <a:p>
            <a:pPr>
              <a:buFont typeface="Wingdings" pitchFamily="2" charset="2"/>
              <a:buChar char="Ø"/>
            </a:pPr>
            <a:r>
              <a:rPr lang="fr-FR" sz="2000" dirty="0" smtClean="0"/>
              <a:t>De déposer une déclaration définitive série  G N°12 BIS au plus tard le 20 janvier de l’année suivante N+1 mentionnant le chiffre d’affaires réalisé et ainsi de payer la différence entre le CA réalisé et prévisionnel (cas CA prévisionnel&lt; CA réalisé ) ou de demander un remboursement (ou soustraction du montant de la prochaine déclaration N+1) cas ( CA prévisionnel&gt; CA réalisé).</a:t>
            </a:r>
          </a:p>
          <a:p>
            <a:pPr>
              <a:buFont typeface="Wingdings" pitchFamily="2" charset="2"/>
              <a:buChar char="Ø"/>
            </a:pPr>
            <a:r>
              <a:rPr lang="fr-FR" sz="2000" dirty="0" smtClean="0"/>
              <a:t>Le montant minimum de l’IFU  ne doit pas être inférieur à 10000 da payable intégralement.  </a:t>
            </a:r>
          </a:p>
          <a:p>
            <a:pPr>
              <a:buFont typeface="Wingdings" pitchFamily="2" charset="2"/>
              <a:buChar char="Ø"/>
            </a:pPr>
            <a:r>
              <a:rPr lang="fr-FR" sz="2000" dirty="0" smtClean="0"/>
              <a:t>Dans le cas du dépassement des délais prévus, les contribuables sont passibles à des majorations passant de 10% (sur le montant de l’IFU à payer ) pour un retard n’excédant un mois et 20% pour des retards supérieurs.  Des amendes </a:t>
            </a:r>
            <a:r>
              <a:rPr lang="fr-FR" sz="2000" dirty="0" smtClean="0"/>
              <a:t>sont prévues </a:t>
            </a:r>
            <a:r>
              <a:rPr lang="fr-FR" sz="2000" dirty="0" smtClean="0"/>
              <a:t>sur les dépôts tardifs allant de 2500 da (retard &lt; 1 mois) à 5000 da (1 mois &lt;retard &lt; 2 mois) et 10000 da pour tout retard dépassant 2 mois. </a:t>
            </a:r>
            <a:endParaRPr lang="fr-FR" sz="2000"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6192688"/>
          </a:xfrm>
        </p:spPr>
        <p:txBody>
          <a:bodyPr>
            <a:normAutofit fontScale="70000" lnSpcReduction="20000"/>
          </a:bodyPr>
          <a:lstStyle/>
          <a:p>
            <a:r>
              <a:rPr lang="fr-FR" dirty="0" smtClean="0"/>
              <a:t>Exemple du calcul de l’IFU:</a:t>
            </a:r>
          </a:p>
          <a:p>
            <a:r>
              <a:rPr lang="fr-FR" dirty="0" smtClean="0"/>
              <a:t>En 2022, un contribuable suivi au régime de l’IFU à déclarer un chiffre d’affaires prévisionnel de 4.000.000 Da au titre de ses activités de transport. A la clôture de l’exercice de l’année en cours, le chiffre d’affaires réalisé s’élève à 5.000.000Da. </a:t>
            </a:r>
          </a:p>
          <a:p>
            <a:pPr>
              <a:buFontTx/>
              <a:buChar char="-"/>
            </a:pPr>
            <a:r>
              <a:rPr lang="fr-FR" dirty="0" smtClean="0"/>
              <a:t>Calculez le montant de l’IFU à déclarer dans la G12 prévisionnel sachant le paiement s’effectue par tranche.</a:t>
            </a:r>
          </a:p>
          <a:p>
            <a:pPr>
              <a:buFontTx/>
              <a:buChar char="-"/>
            </a:pPr>
            <a:r>
              <a:rPr lang="fr-FR" dirty="0" smtClean="0"/>
              <a:t>Calculez le montant de l’IFU à déclarer dans la G12 BIS (complémentaire).</a:t>
            </a:r>
          </a:p>
          <a:p>
            <a:pPr>
              <a:buNone/>
            </a:pPr>
            <a:r>
              <a:rPr lang="fr-FR" b="1" dirty="0" smtClean="0"/>
              <a:t>Solution:  </a:t>
            </a:r>
          </a:p>
          <a:p>
            <a:pPr>
              <a:buNone/>
            </a:pPr>
            <a:r>
              <a:rPr lang="fr-FR" dirty="0" smtClean="0"/>
              <a:t>Le montant de l’IFU calculé sur le Chiffre d’affaires prévisionnel= 4.000.000 (0,12) = 600.000  Da.</a:t>
            </a:r>
          </a:p>
          <a:p>
            <a:pPr>
              <a:buNone/>
            </a:pPr>
            <a:r>
              <a:rPr lang="fr-FR" dirty="0" smtClean="0"/>
              <a:t>Montant de chaque tranche: </a:t>
            </a:r>
          </a:p>
          <a:p>
            <a:pPr>
              <a:buNone/>
            </a:pPr>
            <a:r>
              <a:rPr lang="fr-FR" dirty="0" smtClean="0"/>
              <a:t>1ére tranche: 600.000 (0,5) = 300.000 Da à payer au dépôt de la G12 au plus tard le 30 juin de l’année en cours. </a:t>
            </a:r>
          </a:p>
          <a:p>
            <a:pPr>
              <a:buNone/>
            </a:pPr>
            <a:r>
              <a:rPr lang="fr-FR" dirty="0" smtClean="0"/>
              <a:t>2</a:t>
            </a:r>
            <a:r>
              <a:rPr lang="fr-FR" baseline="30000" dirty="0" smtClean="0"/>
              <a:t>ème</a:t>
            </a:r>
            <a:r>
              <a:rPr lang="fr-FR" dirty="0" smtClean="0"/>
              <a:t> tranche: 600.000 (0.25) = 150.000 da à payer entre 1 et 15/09</a:t>
            </a:r>
          </a:p>
          <a:p>
            <a:pPr>
              <a:buNone/>
            </a:pPr>
            <a:r>
              <a:rPr lang="fr-FR" dirty="0" smtClean="0"/>
              <a:t>3</a:t>
            </a:r>
            <a:r>
              <a:rPr lang="fr-FR" baseline="30000" dirty="0" smtClean="0"/>
              <a:t>ème</a:t>
            </a:r>
            <a:r>
              <a:rPr lang="fr-FR" dirty="0" smtClean="0"/>
              <a:t> </a:t>
            </a:r>
            <a:r>
              <a:rPr lang="fr-FR" dirty="0" smtClean="0"/>
              <a:t>tranche: 600.000 (0.25) = 150.000 da à payer entre 1 et </a:t>
            </a:r>
            <a:r>
              <a:rPr lang="fr-FR" dirty="0" smtClean="0"/>
              <a:t>15/12.</a:t>
            </a:r>
          </a:p>
          <a:p>
            <a:pPr>
              <a:buNone/>
            </a:pPr>
            <a:r>
              <a:rPr lang="fr-FR" dirty="0" smtClean="0"/>
              <a:t>Le </a:t>
            </a:r>
            <a:r>
              <a:rPr lang="fr-FR" dirty="0" smtClean="0"/>
              <a:t>montant de l’IFU </a:t>
            </a:r>
            <a:r>
              <a:rPr lang="fr-FR" dirty="0" smtClean="0"/>
              <a:t>à payer dans la G12 BIS = (5.000.000 -4.000.000)(0,12</a:t>
            </a:r>
            <a:r>
              <a:rPr lang="fr-FR" dirty="0" smtClean="0"/>
              <a:t>) = </a:t>
            </a:r>
            <a:r>
              <a:rPr lang="fr-FR" dirty="0" smtClean="0"/>
              <a:t>120.000  Da:   G12 complémentaire à déposer avant  le 20 janvier de l’année N+1 (soit 2023).</a:t>
            </a:r>
          </a:p>
          <a:p>
            <a:pPr>
              <a:buNone/>
            </a:pPr>
            <a:endParaRPr lang="fr-FR" dirty="0" smtClean="0"/>
          </a:p>
          <a:p>
            <a:pPr>
              <a:buNone/>
            </a:pPr>
            <a:endParaRPr lang="fr-FR" dirty="0" smtClean="0"/>
          </a:p>
          <a:p>
            <a:pPr>
              <a:buNone/>
            </a:pPr>
            <a:endParaRPr lang="fr-FR" dirty="0" smtClean="0"/>
          </a:p>
          <a:p>
            <a:pPr>
              <a:buNone/>
            </a:pPr>
            <a:endParaRPr lang="fr-F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5721499"/>
          </a:xfrm>
        </p:spPr>
        <p:txBody>
          <a:bodyPr>
            <a:normAutofit fontScale="92500" lnSpcReduction="10000"/>
          </a:bodyPr>
          <a:lstStyle/>
          <a:p>
            <a:pPr algn="just">
              <a:buNone/>
            </a:pPr>
            <a:r>
              <a:rPr lang="fr-FR" b="1" i="1" u="sng" dirty="0" smtClean="0"/>
              <a:t>III-Impôt sur les bénéfices des </a:t>
            </a:r>
            <a:r>
              <a:rPr lang="fr-FR" b="1" i="1" u="sng" dirty="0" smtClean="0"/>
              <a:t>sociétés (avant 2022): </a:t>
            </a:r>
          </a:p>
          <a:p>
            <a:pPr algn="just">
              <a:buNone/>
            </a:pPr>
            <a:endParaRPr lang="fr-FR" dirty="0" smtClean="0"/>
          </a:p>
          <a:p>
            <a:pPr algn="just">
              <a:buNone/>
            </a:pPr>
            <a:r>
              <a:rPr lang="fr-FR" b="1" dirty="0" smtClean="0"/>
              <a:t>III-1 Les Champs d'application de l' I.B.S. :</a:t>
            </a:r>
          </a:p>
          <a:p>
            <a:pPr algn="just">
              <a:buNone/>
            </a:pPr>
            <a:endParaRPr lang="fr-FR" dirty="0" smtClean="0"/>
          </a:p>
          <a:p>
            <a:pPr algn="just">
              <a:buNone/>
            </a:pPr>
            <a:r>
              <a:rPr lang="fr-FR" dirty="0" smtClean="0"/>
              <a:t>Il s’agit d’un régime fiscal propre aux sociétés disposant d'une personnalité juridique morale. Son champ d'application est en fonction :</a:t>
            </a:r>
          </a:p>
          <a:p>
            <a:pPr lvl="0" algn="just">
              <a:buNone/>
            </a:pPr>
            <a:r>
              <a:rPr lang="fr-FR" dirty="0" smtClean="0"/>
              <a:t>A-des sociétés imposables; </a:t>
            </a:r>
          </a:p>
          <a:p>
            <a:pPr lvl="0" algn="just">
              <a:buNone/>
            </a:pPr>
            <a:r>
              <a:rPr lang="fr-FR" dirty="0" smtClean="0"/>
              <a:t>B-des règles de territorialité;</a:t>
            </a:r>
          </a:p>
          <a:p>
            <a:pPr lvl="0" algn="just">
              <a:buNone/>
            </a:pPr>
            <a:r>
              <a:rPr lang="fr-FR" sz="3000" dirty="0" smtClean="0"/>
              <a:t>C-des règles se rapportant aux régimes dérogatoires.</a:t>
            </a:r>
          </a:p>
          <a:p>
            <a:pPr lvl="0">
              <a:buNone/>
            </a:pPr>
            <a:endParaRPr lang="fr-FR" dirty="0" smtClean="0"/>
          </a:p>
          <a:p>
            <a:endParaRPr lang="fr-FR"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260648"/>
            <a:ext cx="8424936" cy="6336704"/>
          </a:xfrm>
        </p:spPr>
        <p:txBody>
          <a:bodyPr>
            <a:normAutofit fontScale="25000" lnSpcReduction="20000"/>
          </a:bodyPr>
          <a:lstStyle/>
          <a:p>
            <a:pPr lvl="0">
              <a:buNone/>
            </a:pPr>
            <a:r>
              <a:rPr lang="fr-FR" sz="7600" b="1" dirty="0" smtClean="0"/>
              <a:t>A- les sociétés imposables: </a:t>
            </a:r>
          </a:p>
          <a:p>
            <a:pPr lvl="0" algn="just">
              <a:buNone/>
            </a:pPr>
            <a:r>
              <a:rPr lang="fr-FR" sz="7600" dirty="0" smtClean="0"/>
              <a:t>En Algérie, certaines sociétés sont obligatoirement soumises à l’I.B.S tandis que d'autres ont uniquement la faculté d'opter pour ce régime.</a:t>
            </a:r>
          </a:p>
          <a:p>
            <a:pPr lvl="0" algn="just">
              <a:buNone/>
            </a:pPr>
            <a:r>
              <a:rPr lang="fr-FR" sz="7600" dirty="0" smtClean="0"/>
              <a:t> </a:t>
            </a:r>
            <a:r>
              <a:rPr lang="fr-FR" sz="7600" b="1" dirty="0" smtClean="0"/>
              <a:t>1-  Sociétés et personnes imposables obligatoirement : </a:t>
            </a:r>
            <a:endParaRPr lang="fr-FR" sz="7600" dirty="0" smtClean="0"/>
          </a:p>
          <a:p>
            <a:pPr algn="just">
              <a:buNone/>
            </a:pPr>
            <a:r>
              <a:rPr lang="fr-FR" sz="7600" dirty="0" smtClean="0"/>
              <a:t> A l’exception des sociétés soumises à l’I.F.U, toute société est en principe, obligatoirement  passible à l'I.B.S. </a:t>
            </a:r>
          </a:p>
          <a:p>
            <a:pPr algn="just">
              <a:buNone/>
            </a:pPr>
            <a:r>
              <a:rPr lang="fr-FR" sz="7600" dirty="0" smtClean="0"/>
              <a:t>  sont également soumises à l’IBS, toute société réalisant les opérations énumérées par l'article 136 du code des impôts directs et taxes assimilées (CID). Il s'agit :</a:t>
            </a:r>
          </a:p>
          <a:p>
            <a:pPr algn="just">
              <a:buFont typeface="Wingdings" pitchFamily="2" charset="2"/>
              <a:buChar char="Ø"/>
            </a:pPr>
            <a:r>
              <a:rPr lang="fr-FR" sz="7600" dirty="0" smtClean="0"/>
              <a:t>Des sociétés de capitaux (SPA, SARL, EURL, </a:t>
            </a:r>
            <a:r>
              <a:rPr lang="fr-FR" sz="7200" dirty="0" smtClean="0"/>
              <a:t>Sociétés en Commandité par Actions).</a:t>
            </a:r>
          </a:p>
          <a:p>
            <a:pPr algn="just">
              <a:buFont typeface="Wingdings" pitchFamily="2" charset="2"/>
              <a:buChar char="Ø"/>
            </a:pPr>
            <a:r>
              <a:rPr lang="fr-FR" sz="7200" dirty="0" smtClean="0"/>
              <a:t>Des  établissements publics à caractère industriel et </a:t>
            </a:r>
            <a:r>
              <a:rPr lang="fr-FR" sz="7600" dirty="0" smtClean="0"/>
              <a:t>commercial ((EPIC).</a:t>
            </a:r>
          </a:p>
          <a:p>
            <a:pPr algn="just">
              <a:buFont typeface="Wingdings" pitchFamily="2" charset="2"/>
              <a:buChar char="Ø"/>
            </a:pPr>
            <a:r>
              <a:rPr lang="fr-FR" sz="7600" dirty="0" smtClean="0"/>
              <a:t>Des entreprises publiques économiques, les holdings  de sociétés ainsi que tous les organismes publics  exerçant des activités industrielles et commerciales.</a:t>
            </a:r>
          </a:p>
          <a:p>
            <a:pPr algn="just">
              <a:buFont typeface="Wingdings" pitchFamily="2" charset="2"/>
              <a:buChar char="Ø"/>
            </a:pPr>
            <a:r>
              <a:rPr lang="fr-FR" sz="7600" dirty="0" smtClean="0"/>
              <a:t>Des sociétés coopératives.</a:t>
            </a:r>
          </a:p>
          <a:p>
            <a:pPr lvl="0" algn="just">
              <a:buFont typeface="Wingdings" pitchFamily="2" charset="2"/>
              <a:buChar char="Ø"/>
            </a:pPr>
            <a:r>
              <a:rPr lang="fr-FR" sz="7600" dirty="0" smtClean="0"/>
              <a:t>Des  personnes morales réalisant des opérations d'intermédiaire pour l'achat ou la vente des immeubles ou de fonds de commerce ou qui, habituellement, achètent en leur nom les mêmes biens en vue de les revendre y compris les bénéfices des promesses de vente portant sur des immeubles (par fractions ou par lots) ;</a:t>
            </a:r>
          </a:p>
          <a:p>
            <a:pPr lvl="0" algn="just">
              <a:buFont typeface="Wingdings" pitchFamily="2" charset="2"/>
              <a:buChar char="Ø"/>
            </a:pPr>
            <a:r>
              <a:rPr lang="fr-FR" sz="7600" dirty="0" smtClean="0"/>
              <a:t>Des  personnes morales qui donnent en location un établissement commercial ou industriel muni du mobilier ou du matériel nécessaire à son exploitation.</a:t>
            </a:r>
          </a:p>
          <a:p>
            <a:pPr lvl="0" algn="just">
              <a:buFont typeface="Wingdings" pitchFamily="2" charset="2"/>
              <a:buChar char="Ø"/>
            </a:pPr>
            <a:r>
              <a:rPr lang="fr-FR" sz="7600" dirty="0" smtClean="0"/>
              <a:t>Des  personnes morales qui tirent des profits d'activités avicoles et cuniculicoles lorsqu'elles ont un caractère industriel ou qui réalisent des produits provenant de l'exploitation de lacs, salés ou marais salants.</a:t>
            </a:r>
          </a:p>
          <a:p>
            <a:pPr lvl="0">
              <a:buNone/>
            </a:pPr>
            <a:r>
              <a:rPr lang="fr-FR" sz="7600" dirty="0" smtClean="0"/>
              <a:t> </a:t>
            </a:r>
            <a:endParaRPr lang="fr-FR" sz="7600" b="1" dirty="0" smtClean="0"/>
          </a:p>
          <a:p>
            <a:pPr>
              <a:buNone/>
            </a:pPr>
            <a:r>
              <a:rPr lang="fr-FR" sz="7200" dirty="0" smtClean="0"/>
              <a:t> </a:t>
            </a:r>
          </a:p>
          <a:p>
            <a:endParaRPr lang="fr-FR" sz="4300" dirty="0" smtClean="0"/>
          </a:p>
          <a:p>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normAutofit/>
          </a:bodyPr>
          <a:lstStyle/>
          <a:p>
            <a:pPr algn="just">
              <a:buNone/>
            </a:pPr>
            <a:r>
              <a:rPr lang="fr-FR" dirty="0" smtClean="0">
                <a:latin typeface="Times New Roman" pitchFamily="18" charset="0"/>
                <a:cs typeface="Times New Roman" pitchFamily="18" charset="0"/>
              </a:rPr>
              <a:t>                    </a:t>
            </a:r>
            <a:r>
              <a:rPr lang="fr-FR" b="1" dirty="0" smtClean="0">
                <a:latin typeface="Times New Roman" pitchFamily="18" charset="0"/>
                <a:cs typeface="Times New Roman" pitchFamily="18" charset="0"/>
              </a:rPr>
              <a:t>I- L’impôt</a:t>
            </a:r>
            <a:r>
              <a:rPr lang="fr-FR" b="1" dirty="0" smtClean="0">
                <a:solidFill>
                  <a:srgbClr val="FF0000"/>
                </a:solidFill>
                <a:latin typeface="Times New Roman" pitchFamily="18" charset="0"/>
                <a:cs typeface="Times New Roman" pitchFamily="18" charset="0"/>
              </a:rPr>
              <a:t> </a:t>
            </a:r>
            <a:r>
              <a:rPr lang="fr-FR" b="1" dirty="0" smtClean="0">
                <a:latin typeface="Times New Roman" pitchFamily="18" charset="0"/>
                <a:cs typeface="Times New Roman" pitchFamily="18" charset="0"/>
              </a:rPr>
              <a:t>direct </a:t>
            </a:r>
          </a:p>
          <a:p>
            <a:pPr algn="just">
              <a:buNone/>
            </a:pPr>
            <a:r>
              <a:rPr lang="fr-FR" dirty="0" smtClean="0">
                <a:latin typeface="Times New Roman" pitchFamily="18" charset="0"/>
                <a:cs typeface="Times New Roman" pitchFamily="18" charset="0"/>
              </a:rPr>
              <a:t>Il est régi par l'ordonnance-loi n° 69/006 du 10 février 1969 qui est modifiée et complétée à ce jour. Il est constitué:</a:t>
            </a:r>
          </a:p>
          <a:p>
            <a:pPr algn="just">
              <a:buNone/>
            </a:pPr>
            <a:r>
              <a:rPr lang="fr-FR" dirty="0" smtClean="0">
                <a:latin typeface="Times New Roman" pitchFamily="18" charset="0"/>
                <a:cs typeface="Times New Roman" pitchFamily="18" charset="0"/>
              </a:rPr>
              <a:t> </a:t>
            </a:r>
          </a:p>
          <a:p>
            <a:pPr algn="just"/>
            <a:r>
              <a:rPr lang="fr-FR" dirty="0" smtClean="0">
                <a:latin typeface="Times New Roman" pitchFamily="18" charset="0"/>
                <a:cs typeface="Times New Roman" pitchFamily="18" charset="0"/>
              </a:rPr>
              <a:t>1- De l’Impôt sur le Revenu Global IRG.</a:t>
            </a:r>
          </a:p>
          <a:p>
            <a:pPr algn="just"/>
            <a:r>
              <a:rPr lang="fr-FR" dirty="0" smtClean="0">
                <a:latin typeface="Times New Roman" pitchFamily="18" charset="0"/>
                <a:cs typeface="Times New Roman" pitchFamily="18" charset="0"/>
              </a:rPr>
              <a:t>2-De l’Impôt forfaitaire unique IFU.</a:t>
            </a:r>
          </a:p>
          <a:p>
            <a:pPr algn="just"/>
            <a:r>
              <a:rPr lang="fr-FR" dirty="0" smtClean="0">
                <a:latin typeface="Times New Roman" pitchFamily="18" charset="0"/>
                <a:cs typeface="Times New Roman" pitchFamily="18" charset="0"/>
              </a:rPr>
              <a:t>3-De l’Impôt sur les bénéfices de sociétés IBS.</a:t>
            </a:r>
          </a:p>
          <a:p>
            <a:pPr algn="just"/>
            <a:r>
              <a:rPr lang="fr-FR" dirty="0" smtClean="0">
                <a:latin typeface="Times New Roman" pitchFamily="18" charset="0"/>
                <a:cs typeface="Times New Roman" pitchFamily="18" charset="0"/>
              </a:rPr>
              <a:t>4- De la Taxe sur Activité professionnelle TAP</a:t>
            </a:r>
          </a:p>
          <a:p>
            <a:pPr algn="just"/>
            <a:r>
              <a:rPr lang="fr-FR" dirty="0" smtClean="0">
                <a:latin typeface="Times New Roman" pitchFamily="18" charset="0"/>
                <a:cs typeface="Times New Roman" pitchFamily="18" charset="0"/>
              </a:rPr>
              <a:t>5-De l’impôt sur le Patrimoine et autres taxes</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heckerboard(across)">
                                      <p:cBhvr>
                                        <p:cTn id="13" dur="500"/>
                                        <p:tgtEl>
                                          <p:spTgt spid="3">
                                            <p:txEl>
                                              <p:pRg st="2" end="2"/>
                                            </p:txEl>
                                          </p:spTgt>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checkerboard(across)">
                                      <p:cBhvr>
                                        <p:cTn id="16" dur="500"/>
                                        <p:tgtEl>
                                          <p:spTgt spid="3">
                                            <p:txEl>
                                              <p:pRg st="3" end="3"/>
                                            </p:txEl>
                                          </p:spTgt>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checkerboard(across)">
                                      <p:cBhvr>
                                        <p:cTn id="19" dur="500"/>
                                        <p:tgtEl>
                                          <p:spTgt spid="3">
                                            <p:txEl>
                                              <p:pRg st="4" end="4"/>
                                            </p:txEl>
                                          </p:spTgt>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checkerboard(across)">
                                      <p:cBhvr>
                                        <p:cTn id="22" dur="500"/>
                                        <p:tgtEl>
                                          <p:spTgt spid="3">
                                            <p:txEl>
                                              <p:pRg st="5" end="5"/>
                                            </p:txEl>
                                          </p:spTgt>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checkerboard(across)">
                                      <p:cBhvr>
                                        <p:cTn id="25" dur="500"/>
                                        <p:tgtEl>
                                          <p:spTgt spid="3">
                                            <p:txEl>
                                              <p:pRg st="6" end="6"/>
                                            </p:txEl>
                                          </p:spTgt>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checkerboard(across)">
                                      <p:cBhvr>
                                        <p:cTn id="2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649491"/>
          </a:xfrm>
        </p:spPr>
        <p:txBody>
          <a:bodyPr>
            <a:normAutofit/>
          </a:bodyPr>
          <a:lstStyle/>
          <a:p>
            <a:pPr algn="just">
              <a:buNone/>
            </a:pPr>
            <a:r>
              <a:rPr lang="fr-FR" sz="2800" b="1" dirty="0" smtClean="0"/>
              <a:t>2- Personnes et sociétés imposables par option </a:t>
            </a:r>
          </a:p>
          <a:p>
            <a:pPr algn="just">
              <a:buNone/>
            </a:pPr>
            <a:endParaRPr lang="fr-FR" sz="2800" dirty="0" smtClean="0"/>
          </a:p>
          <a:p>
            <a:pPr algn="just">
              <a:buNone/>
            </a:pPr>
            <a:r>
              <a:rPr lang="fr-FR" sz="2800" dirty="0" smtClean="0"/>
              <a:t>La loi algérienne autorise les personnes ou les sociétés ne relevant pas de l'I.B.S. à opter pour le régime d'imposition des sociétés. Cette option est reconnue aux : </a:t>
            </a:r>
          </a:p>
          <a:p>
            <a:pPr lvl="0" algn="just">
              <a:buFont typeface="Wingdings" pitchFamily="2" charset="2"/>
              <a:buChar char="Ø"/>
            </a:pPr>
            <a:r>
              <a:rPr lang="fr-FR" sz="2800" dirty="0" smtClean="0"/>
              <a:t>Sociétés en Nom Collectif (S.N.C.);</a:t>
            </a:r>
          </a:p>
          <a:p>
            <a:pPr lvl="0" algn="just">
              <a:buFont typeface="Wingdings" pitchFamily="2" charset="2"/>
              <a:buChar char="Ø"/>
            </a:pPr>
            <a:r>
              <a:rPr lang="fr-FR" sz="2800" dirty="0" smtClean="0"/>
              <a:t>Sociétés en commandite simple;</a:t>
            </a:r>
          </a:p>
          <a:p>
            <a:pPr lvl="0" algn="just">
              <a:buFont typeface="Wingdings" pitchFamily="2" charset="2"/>
              <a:buChar char="Ø"/>
            </a:pPr>
            <a:r>
              <a:rPr lang="fr-FR" sz="2800" dirty="0" smtClean="0"/>
              <a:t>Sociétés en participation;</a:t>
            </a:r>
          </a:p>
          <a:p>
            <a:pPr lvl="0" algn="just">
              <a:buFont typeface="Wingdings" pitchFamily="2" charset="2"/>
              <a:buChar char="Ø"/>
            </a:pPr>
            <a:r>
              <a:rPr lang="fr-FR" sz="2800" dirty="0" smtClean="0"/>
              <a:t>Sociétés civiles qui ne forment pas des sociétés par actions.</a:t>
            </a:r>
          </a:p>
          <a:p>
            <a:pPr>
              <a:buNone/>
            </a:pPr>
            <a:endParaRPr lang="fr-FR" b="1" dirty="0" smtClean="0"/>
          </a:p>
          <a:p>
            <a:endParaRPr lang="fr-FR"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5721499"/>
          </a:xfrm>
        </p:spPr>
        <p:txBody>
          <a:bodyPr>
            <a:normAutofit fontScale="62500" lnSpcReduction="20000"/>
          </a:bodyPr>
          <a:lstStyle/>
          <a:p>
            <a:pPr>
              <a:buNone/>
            </a:pPr>
            <a:r>
              <a:rPr lang="fr-FR" sz="3800" b="1" dirty="0" smtClean="0"/>
              <a:t>B- Règles de territorialité : </a:t>
            </a:r>
          </a:p>
          <a:p>
            <a:pPr>
              <a:buNone/>
            </a:pPr>
            <a:endParaRPr lang="fr-FR" sz="3800" dirty="0" smtClean="0"/>
          </a:p>
          <a:p>
            <a:r>
              <a:rPr lang="fr-FR" dirty="0" smtClean="0"/>
              <a:t>Les règles de territorialité fixent les conditions d'imposition à l'I.B.S. suivantes:</a:t>
            </a:r>
          </a:p>
          <a:p>
            <a:pPr>
              <a:buFontTx/>
              <a:buChar char="-"/>
            </a:pPr>
            <a:r>
              <a:rPr lang="fr-FR" dirty="0" smtClean="0"/>
              <a:t>La source des bénéfices réalisés (nationale ou étrangère). </a:t>
            </a:r>
          </a:p>
          <a:p>
            <a:pPr>
              <a:buFontTx/>
              <a:buChar char="-"/>
            </a:pPr>
            <a:r>
              <a:rPr lang="fr-FR" dirty="0" smtClean="0"/>
              <a:t>Le caractère des opérations réalisées  (à titre habituel ou occasionnel). </a:t>
            </a:r>
          </a:p>
          <a:p>
            <a:pPr>
              <a:buNone/>
            </a:pPr>
            <a:r>
              <a:rPr lang="fr-FR" b="1" dirty="0" smtClean="0"/>
              <a:t>1- Bénéfice national : </a:t>
            </a:r>
            <a:endParaRPr lang="fr-FR" dirty="0" smtClean="0"/>
          </a:p>
          <a:p>
            <a:pPr>
              <a:buFont typeface="Wingdings" pitchFamily="2" charset="2"/>
              <a:buChar char="Ø"/>
            </a:pPr>
            <a:r>
              <a:rPr lang="fr-FR" dirty="0" smtClean="0"/>
              <a:t>L’I.B.S concerne uniquement les bénéfices de sources algériennes ayant pris naissance en Algérie ou réalisés par des entreprises exploitées en Algérie. </a:t>
            </a:r>
          </a:p>
          <a:p>
            <a:pPr>
              <a:buFont typeface="Wingdings" pitchFamily="2" charset="2"/>
              <a:buChar char="Ø"/>
            </a:pPr>
            <a:r>
              <a:rPr lang="fr-FR" dirty="0" smtClean="0"/>
              <a:t>Les bénéfices de source étrangère sont exclus du champ d'application de l'I.B.S.</a:t>
            </a:r>
          </a:p>
          <a:p>
            <a:pPr>
              <a:buNone/>
            </a:pPr>
            <a:r>
              <a:rPr lang="fr-FR" b="1" dirty="0" smtClean="0"/>
              <a:t>2-Bénéfices résultant d'opérations habituelles et non exceptionnelles : </a:t>
            </a:r>
            <a:endParaRPr lang="fr-FR" dirty="0" smtClean="0"/>
          </a:p>
          <a:p>
            <a:pPr>
              <a:buFont typeface="Wingdings" pitchFamily="2" charset="2"/>
              <a:buChar char="Ø"/>
            </a:pPr>
            <a:endParaRPr lang="fr-FR" dirty="0" smtClean="0"/>
          </a:p>
          <a:p>
            <a:pPr>
              <a:buFont typeface="Wingdings" pitchFamily="2" charset="2"/>
              <a:buChar char="Ø"/>
            </a:pPr>
            <a:r>
              <a:rPr lang="fr-FR" dirty="0" smtClean="0"/>
              <a:t>Seuls les revenus et profits tirés de l'exercice d'une activité habituelle, sont passibles à l'I.B.S.</a:t>
            </a:r>
          </a:p>
          <a:p>
            <a:pPr>
              <a:buFont typeface="Wingdings" pitchFamily="2" charset="2"/>
              <a:buChar char="Ø"/>
            </a:pPr>
            <a:r>
              <a:rPr lang="fr-FR" dirty="0" smtClean="0"/>
              <a:t>tout profit occasionnel ou exceptionnel est exonéré de l’I.B.S (exemple : exposition internationale).</a:t>
            </a:r>
          </a:p>
          <a:p>
            <a:pPr>
              <a:buFont typeface="Wingdings" pitchFamily="2" charset="2"/>
              <a:buChar char="Ø"/>
            </a:pPr>
            <a:endParaRPr lang="fr-FR" dirty="0" smtClean="0"/>
          </a:p>
          <a:p>
            <a:pPr>
              <a:buFont typeface="Wingdings" pitchFamily="2" charset="2"/>
              <a:buChar char="Ø"/>
            </a:pPr>
            <a:endParaRPr lang="fr-FR" dirty="0" smtClean="0"/>
          </a:p>
          <a:p>
            <a:pPr>
              <a:buNone/>
            </a:pPr>
            <a:endParaRPr lang="fr-FR" dirty="0" smtClean="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6597352"/>
          </a:xfrm>
        </p:spPr>
        <p:txBody>
          <a:bodyPr>
            <a:normAutofit fontScale="25000" lnSpcReduction="20000"/>
          </a:bodyPr>
          <a:lstStyle/>
          <a:p>
            <a:pPr algn="just">
              <a:buNone/>
            </a:pPr>
            <a:r>
              <a:rPr lang="fr-FR" sz="7200" b="1" dirty="0" smtClean="0"/>
              <a:t>C- Les exonérations (régime dérogatoire): </a:t>
            </a:r>
            <a:endParaRPr lang="fr-FR" sz="7200" dirty="0" smtClean="0"/>
          </a:p>
          <a:p>
            <a:pPr algn="just">
              <a:buNone/>
            </a:pPr>
            <a:r>
              <a:rPr lang="fr-FR" sz="7200" dirty="0" smtClean="0"/>
              <a:t>1-</a:t>
            </a:r>
            <a:r>
              <a:rPr lang="fr-FR" sz="7200" b="1" dirty="0" smtClean="0"/>
              <a:t>Exonérations permanentes : </a:t>
            </a:r>
          </a:p>
          <a:p>
            <a:pPr algn="just">
              <a:buFont typeface="Wingdings" pitchFamily="2" charset="2"/>
              <a:buChar char="Ø"/>
            </a:pPr>
            <a:r>
              <a:rPr lang="fr-FR" sz="7200" dirty="0" smtClean="0"/>
              <a:t>Les sociétés dont le chiffre d’affaires n’excède pas 30.000.000 </a:t>
            </a:r>
            <a:r>
              <a:rPr lang="fr-FR" sz="7200" dirty="0" smtClean="0"/>
              <a:t>DA ramené à 15.000.000 Da en 2021 puis à 8.000.000 Da en 2022.</a:t>
            </a:r>
            <a:endParaRPr lang="fr-FR" sz="7200" dirty="0" smtClean="0"/>
          </a:p>
          <a:p>
            <a:pPr algn="just">
              <a:buFont typeface="Wingdings" pitchFamily="2" charset="2"/>
              <a:buChar char="Ø"/>
            </a:pPr>
            <a:r>
              <a:rPr lang="fr-FR" sz="7200" dirty="0" smtClean="0"/>
              <a:t>Les caisses de mutualités et les coopératives agricoles d’approvisionnement et d'achat ainsi que leurs unions.</a:t>
            </a:r>
          </a:p>
          <a:p>
            <a:pPr algn="just">
              <a:buFont typeface="Wingdings" pitchFamily="2" charset="2"/>
              <a:buChar char="Ø"/>
            </a:pPr>
            <a:r>
              <a:rPr lang="fr-FR" sz="7200" dirty="0" smtClean="0"/>
              <a:t>Les entreprises relevant des associations de personnes handicapées agrées, ainsi que les structures qui en dépendent</a:t>
            </a:r>
          </a:p>
          <a:p>
            <a:pPr algn="just">
              <a:buFont typeface="Wingdings" pitchFamily="2" charset="2"/>
              <a:buChar char="Ø"/>
            </a:pPr>
            <a:r>
              <a:rPr lang="fr-FR" sz="7200" dirty="0" smtClean="0"/>
              <a:t>Les troupes et organismes exerçant une activité théâtrale</a:t>
            </a:r>
          </a:p>
          <a:p>
            <a:pPr algn="just">
              <a:buFont typeface="Wingdings" pitchFamily="2" charset="2"/>
              <a:buChar char="Ø"/>
            </a:pPr>
            <a:r>
              <a:rPr lang="fr-FR" sz="7200" dirty="0" smtClean="0"/>
              <a:t>Les Organismes de Placement Collectifs en Valeurs Mobilières (OPCVM)</a:t>
            </a:r>
          </a:p>
          <a:p>
            <a:pPr algn="just">
              <a:buFont typeface="Wingdings" pitchFamily="2" charset="2"/>
              <a:buChar char="Ø"/>
            </a:pPr>
            <a:r>
              <a:rPr lang="fr-FR" sz="7200" dirty="0" smtClean="0"/>
              <a:t>Les dividendes perçus  par les sociétés au titre de leur participation dans le capital d’autres sociétés du même groupe.</a:t>
            </a:r>
          </a:p>
          <a:p>
            <a:pPr algn="just">
              <a:buFont typeface="Wingdings" pitchFamily="2" charset="2"/>
              <a:buChar char="Ø"/>
            </a:pPr>
            <a:r>
              <a:rPr lang="fr-FR" sz="7200" dirty="0" smtClean="0"/>
              <a:t>Les revenus tirés des activités de réalisation de logements sociaux et </a:t>
            </a:r>
            <a:r>
              <a:rPr lang="fr-FR" sz="7200" dirty="0" smtClean="0"/>
              <a:t>promotionnels.</a:t>
            </a:r>
          </a:p>
          <a:p>
            <a:pPr algn="just">
              <a:buFont typeface="Wingdings" pitchFamily="2" charset="2"/>
              <a:buChar char="Ø"/>
            </a:pPr>
            <a:r>
              <a:rPr lang="fr-FR" sz="7200" dirty="0" smtClean="0"/>
              <a:t>Les revenus issus des activités portant sur le lait cru destiné à la consommation en état.</a:t>
            </a:r>
            <a:endParaRPr lang="fr-FR" sz="7200" dirty="0" smtClean="0"/>
          </a:p>
          <a:p>
            <a:pPr algn="just">
              <a:buNone/>
            </a:pPr>
            <a:r>
              <a:rPr lang="fr-FR" sz="7200" b="1" dirty="0" smtClean="0"/>
              <a:t>2-Exemptions temporaires : </a:t>
            </a:r>
          </a:p>
          <a:p>
            <a:pPr lvl="0" algn="just">
              <a:buFont typeface="Wingdings" pitchFamily="2" charset="2"/>
              <a:buChar char="Ø"/>
            </a:pPr>
            <a:r>
              <a:rPr lang="fr-FR" sz="7200" dirty="0" smtClean="0"/>
              <a:t>Entreprises touristiques créées par les promoteurs nationaux ou étrangers à l'exception des agences de voyages et de tourisme pour une durée de dix ans;</a:t>
            </a:r>
          </a:p>
          <a:p>
            <a:pPr lvl="0" algn="just">
              <a:buFont typeface="Wingdings" pitchFamily="2" charset="2"/>
              <a:buChar char="Ø"/>
            </a:pPr>
            <a:r>
              <a:rPr lang="fr-FR" sz="7200" dirty="0" smtClean="0"/>
              <a:t>Les bénéfices tirés de l'exportation de biens et services (sociétés disposant d'un agrément de l'Agence Nationale de Développement de l'Investissement)à l'exclusion des services portant sur le transport maritime, terrestre et aérien ainsi que les opérations de réassurance et de banque (5 ans</a:t>
            </a:r>
            <a:r>
              <a:rPr lang="fr-FR" sz="7200" dirty="0" smtClean="0"/>
              <a:t>).</a:t>
            </a:r>
          </a:p>
          <a:p>
            <a:pPr lvl="0" algn="just">
              <a:buFont typeface="Wingdings" pitchFamily="2" charset="2"/>
              <a:buChar char="Ø"/>
            </a:pPr>
            <a:r>
              <a:rPr lang="fr-FR" sz="7200" dirty="0" smtClean="0"/>
              <a:t>Exonération de 5 ans pour certaines filières industrielles telles que sidérurgie, métallurgie, chimie industrielle, pharmaceutique, électrique et électroménagers,</a:t>
            </a:r>
            <a:endParaRPr lang="fr-FR" sz="7200" dirty="0" smtClean="0"/>
          </a:p>
          <a:p>
            <a:pPr algn="just"/>
            <a:endParaRPr lang="fr-FR"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5577483"/>
          </a:xfrm>
        </p:spPr>
        <p:txBody>
          <a:bodyPr>
            <a:normAutofit fontScale="70000" lnSpcReduction="20000"/>
          </a:bodyPr>
          <a:lstStyle/>
          <a:p>
            <a:pPr algn="just">
              <a:buNone/>
            </a:pPr>
            <a:r>
              <a:rPr lang="fr-FR" b="1" dirty="0" smtClean="0"/>
              <a:t>-</a:t>
            </a:r>
            <a:r>
              <a:rPr lang="fr-FR" dirty="0" smtClean="0"/>
              <a:t>Mécanique et automobile, construction et réparation navale, etc.</a:t>
            </a:r>
          </a:p>
          <a:p>
            <a:pPr algn="just">
              <a:buFont typeface="Wingdings" pitchFamily="2" charset="2"/>
              <a:buChar char="Ø"/>
            </a:pPr>
            <a:r>
              <a:rPr lang="fr-FR" dirty="0" smtClean="0"/>
              <a:t>Activités éligibles aux dispositifs d’aide à l’emploi CNAC, ENGEM, ANDI, etc.  (exonération de 3 ou 6 ans en fonction de la zone géographique à promouvoir). </a:t>
            </a:r>
          </a:p>
          <a:p>
            <a:pPr algn="just">
              <a:buFont typeface="Wingdings" pitchFamily="2" charset="2"/>
              <a:buChar char="Ø"/>
            </a:pPr>
            <a:r>
              <a:rPr lang="fr-FR" dirty="0" smtClean="0"/>
              <a:t>Les entreprises (start-up : exonération de 4ans avec 1 année supplémentaire en cas de renouvellement et pour le label incubateur : une exonération de 2 ans.) </a:t>
            </a:r>
            <a:endParaRPr lang="fr-FR" dirty="0" smtClean="0"/>
          </a:p>
          <a:p>
            <a:pPr algn="just">
              <a:buNone/>
            </a:pPr>
            <a:r>
              <a:rPr lang="fr-FR" b="1" dirty="0" smtClean="0"/>
              <a:t>III-2 </a:t>
            </a:r>
            <a:r>
              <a:rPr lang="fr-FR" b="1" dirty="0" smtClean="0"/>
              <a:t>Assiette de l' IBS. </a:t>
            </a:r>
            <a:r>
              <a:rPr lang="fr-FR" b="1" dirty="0" smtClean="0"/>
              <a:t>:</a:t>
            </a:r>
            <a:endParaRPr lang="fr-FR" dirty="0" smtClean="0"/>
          </a:p>
          <a:p>
            <a:pPr algn="just">
              <a:buNone/>
            </a:pPr>
            <a:r>
              <a:rPr lang="fr-FR" b="1" dirty="0" smtClean="0"/>
              <a:t>A- La base imposable à l'I.B.S. :</a:t>
            </a:r>
          </a:p>
          <a:p>
            <a:pPr algn="just">
              <a:buNone/>
            </a:pPr>
            <a:r>
              <a:rPr lang="fr-FR" dirty="0" smtClean="0"/>
              <a:t>Il s’agit d’un bénéfice net résultant de l'activité normale de la société (achat-revente, production, prestations de services.). </a:t>
            </a:r>
          </a:p>
          <a:p>
            <a:pPr algn="just">
              <a:buFontTx/>
              <a:buChar char="-"/>
            </a:pPr>
            <a:r>
              <a:rPr lang="fr-FR" dirty="0" smtClean="0"/>
              <a:t>Le bénéfice est constitué de l’ensemble des produits après déduction des charges fiscalement déductibles supportées par l'entreprise. Le bénéfice imposable est  donc un bénéfice net qui est déterminé soit par le tableau des comptes de résultats soit par la comparaison de deux bilans successifs.</a:t>
            </a:r>
          </a:p>
          <a:p>
            <a:pPr algn="just"/>
            <a:r>
              <a:rPr lang="fr-FR" dirty="0" smtClean="0"/>
              <a:t>Dès lors, l’IBS est calculé sur le résultat fiscal qui dépend des retraitements comptables opérés à l'égard des produits et charges.</a:t>
            </a:r>
          </a:p>
          <a:p>
            <a:pPr>
              <a:buNone/>
            </a:pPr>
            <a:endParaRPr lang="fr-FR" dirty="0"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5577483"/>
          </a:xfrm>
        </p:spPr>
        <p:txBody>
          <a:bodyPr>
            <a:normAutofit fontScale="85000" lnSpcReduction="20000"/>
          </a:bodyPr>
          <a:lstStyle/>
          <a:p>
            <a:pPr>
              <a:buNone/>
            </a:pPr>
            <a:r>
              <a:rPr lang="fr-FR" b="1" dirty="0" smtClean="0"/>
              <a:t>B- Retraitements comptables</a:t>
            </a:r>
          </a:p>
          <a:p>
            <a:pPr>
              <a:buNone/>
            </a:pPr>
            <a:r>
              <a:rPr lang="fr-FR" b="1" dirty="0" smtClean="0"/>
              <a:t>1- Charges déductibles : </a:t>
            </a:r>
            <a:endParaRPr lang="fr-FR" dirty="0" smtClean="0"/>
          </a:p>
          <a:p>
            <a:pPr>
              <a:buFont typeface="Wingdings" pitchFamily="2" charset="2"/>
              <a:buChar char="Ø"/>
            </a:pPr>
            <a:r>
              <a:rPr lang="fr-FR" dirty="0" smtClean="0"/>
              <a:t>Toute charge entrainant une diminution de l’actif net à condition quelle soit effective, justifiée et engendre un accroissement soit des dettes ou une diminution de poste de l’actif. Ne sont pas déductibles les dépenses futures ou à caractère personnel ou celle non engagée dans l'intérêt direct ou indirect de l'entreprise.</a:t>
            </a:r>
          </a:p>
          <a:p>
            <a:pPr>
              <a:buFont typeface="Wingdings" pitchFamily="2" charset="2"/>
              <a:buChar char="Ø"/>
            </a:pPr>
            <a:r>
              <a:rPr lang="fr-FR" dirty="0" smtClean="0"/>
              <a:t>Sont également incluses dans la base de calcul de l'I.B.S. les opérations accessoires et occasionnelles qui ne sont pas liées à l'objet social de la société (plus value de cession d'un élément de l'actif, produit de location, produit financier, etc.).</a:t>
            </a:r>
          </a:p>
          <a:p>
            <a:pPr>
              <a:buFont typeface="Wingdings" pitchFamily="2" charset="2"/>
              <a:buChar char="Ø"/>
            </a:pPr>
            <a:r>
              <a:rPr lang="fr-FR" dirty="0" smtClean="0"/>
              <a:t> toutes les charges </a:t>
            </a:r>
            <a:r>
              <a:rPr lang="fr-FR" dirty="0" smtClean="0"/>
              <a:t>decaissables</a:t>
            </a:r>
            <a:r>
              <a:rPr lang="fr-FR" dirty="0" smtClean="0"/>
              <a:t> </a:t>
            </a:r>
            <a:r>
              <a:rPr lang="fr-FR" dirty="0" smtClean="0"/>
              <a:t>à savoir:</a:t>
            </a:r>
            <a:endParaRPr lang="fr-FR"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649491"/>
          </a:xfrm>
        </p:spPr>
        <p:txBody>
          <a:bodyPr>
            <a:normAutofit fontScale="70000" lnSpcReduction="20000"/>
          </a:bodyPr>
          <a:lstStyle/>
          <a:p>
            <a:pPr lvl="0" algn="just">
              <a:buFont typeface="Wingdings" pitchFamily="2" charset="2"/>
              <a:buChar char="ü"/>
            </a:pPr>
            <a:r>
              <a:rPr lang="fr-FR" dirty="0" smtClean="0"/>
              <a:t> </a:t>
            </a:r>
            <a:r>
              <a:rPr lang="fr-FR" b="1" dirty="0" smtClean="0"/>
              <a:t>Frais personnels</a:t>
            </a:r>
            <a:r>
              <a:rPr lang="fr-FR" dirty="0" smtClean="0"/>
              <a:t>: Les salaires, primes, indemnités, les rémunérations des tiers, les cotisations, les  rémunérations ou salaires versés aux dirigeants et associés des sociétés sont déductibles sans limitation à condition qu'ils correspondent à un travail effectif.</a:t>
            </a:r>
          </a:p>
          <a:p>
            <a:pPr algn="just">
              <a:buFont typeface="Wingdings" pitchFamily="2" charset="2"/>
              <a:buChar char="ü"/>
            </a:pPr>
            <a:r>
              <a:rPr lang="fr-FR" b="1" dirty="0" smtClean="0"/>
              <a:t>Frais financiers :</a:t>
            </a:r>
            <a:r>
              <a:rPr lang="fr-FR" dirty="0" smtClean="0"/>
              <a:t> Les intérêts agios et autres frais financiers sont déductibles à condition que la dette ait été contractée pour les besoins de l'entreprise.</a:t>
            </a:r>
          </a:p>
          <a:p>
            <a:pPr algn="just">
              <a:buFont typeface="Wingdings" pitchFamily="2" charset="2"/>
              <a:buChar char="ü"/>
            </a:pPr>
            <a:r>
              <a:rPr lang="fr-FR" b="1" u="sng" dirty="0" smtClean="0"/>
              <a:t>Les consommations :</a:t>
            </a:r>
            <a:r>
              <a:rPr lang="fr-FR" dirty="0" smtClean="0"/>
              <a:t>Les consommations de marchandises ou de matières premières sont déductibles si elles se rapportent aux besoins de l'activité de l'entreprise.</a:t>
            </a:r>
          </a:p>
          <a:p>
            <a:pPr algn="just">
              <a:buFont typeface="Wingdings" pitchFamily="2" charset="2"/>
              <a:buChar char="ü"/>
            </a:pPr>
            <a:r>
              <a:rPr lang="fr-FR" b="1" u="sng" dirty="0" smtClean="0"/>
              <a:t>Les charges fiscales :</a:t>
            </a:r>
            <a:r>
              <a:rPr lang="fr-FR" dirty="0" smtClean="0"/>
              <a:t> Il s'agit principalement des impôts et taxes énumérés ci-dessous : </a:t>
            </a:r>
          </a:p>
          <a:p>
            <a:pPr lvl="0" algn="just"/>
            <a:r>
              <a:rPr lang="fr-FR" dirty="0" smtClean="0"/>
              <a:t>La taxe sur l'activité professionnelle;</a:t>
            </a:r>
          </a:p>
          <a:p>
            <a:pPr lvl="0" algn="just"/>
            <a:r>
              <a:rPr lang="fr-FR" dirty="0" smtClean="0"/>
              <a:t>Les droits d'enregistrements;</a:t>
            </a:r>
          </a:p>
          <a:p>
            <a:pPr lvl="0" algn="just"/>
            <a:r>
              <a:rPr lang="fr-FR" dirty="0" smtClean="0"/>
              <a:t>Les droits de douane et redevances douanières;</a:t>
            </a:r>
          </a:p>
          <a:p>
            <a:pPr lvl="0" algn="just"/>
            <a:r>
              <a:rPr lang="fr-FR" dirty="0" smtClean="0"/>
              <a:t>La taxe foncière.</a:t>
            </a:r>
          </a:p>
          <a:p>
            <a:pPr>
              <a:buNone/>
            </a:pPr>
            <a:endParaRPr lang="fr-FR" dirty="0" smtClean="0"/>
          </a:p>
          <a:p>
            <a:pPr>
              <a:buFont typeface="Wingdings" pitchFamily="2" charset="2"/>
              <a:buChar char="ü"/>
            </a:pPr>
            <a:endParaRPr lang="fr-FR" dirty="0" smtClean="0"/>
          </a:p>
          <a:p>
            <a:pPr>
              <a:buFont typeface="Wingdings" pitchFamily="2" charset="2"/>
              <a:buChar char="ü"/>
            </a:pPr>
            <a:endParaRPr lang="fr-FR" dirty="0" smtClean="0"/>
          </a:p>
          <a:p>
            <a:pPr>
              <a:buNone/>
            </a:pPr>
            <a:endParaRPr lang="fr-FR" dirty="0" smtClean="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5865515"/>
          </a:xfrm>
        </p:spPr>
        <p:txBody>
          <a:bodyPr>
            <a:noAutofit/>
          </a:bodyPr>
          <a:lstStyle/>
          <a:p>
            <a:pPr lvl="0">
              <a:buFont typeface="Wingdings" pitchFamily="2" charset="2"/>
              <a:buChar char="ü"/>
            </a:pPr>
            <a:r>
              <a:rPr lang="fr-FR" sz="1600" b="1" u="sng" dirty="0" smtClean="0"/>
              <a:t>Les primes d'assurances :</a:t>
            </a:r>
            <a:r>
              <a:rPr lang="fr-FR" sz="1600" dirty="0" smtClean="0"/>
              <a:t> Elles ne sont déductibles que lorsqu'elles sont payées en vue de garantir les risques encourus par les divers éléments de l'actif (incendie, sinistre…).</a:t>
            </a:r>
          </a:p>
          <a:p>
            <a:pPr lvl="0">
              <a:buFont typeface="Wingdings" pitchFamily="2" charset="2"/>
              <a:buChar char="ü"/>
            </a:pPr>
            <a:r>
              <a:rPr lang="fr-FR" sz="1600" b="1" u="sng" dirty="0" smtClean="0"/>
              <a:t>Frais de réception, cadeaux, dons, etc.:</a:t>
            </a:r>
            <a:endParaRPr lang="fr-FR" sz="1600" dirty="0" smtClean="0"/>
          </a:p>
          <a:p>
            <a:r>
              <a:rPr lang="fr-FR" sz="1600" dirty="0" smtClean="0"/>
              <a:t>Les dons à caractère publicitaire, la valeur unitaire des cadeaux ne doit pas excéder 500 DA par unité;</a:t>
            </a:r>
          </a:p>
          <a:p>
            <a:r>
              <a:rPr lang="fr-FR" sz="1600" dirty="0" smtClean="0"/>
              <a:t> Les dons accordés à des établissements et associations à vocation humanitaire lorsqu'ils ne dépassent pas un montant annuel de 1.000.000 DA en nature ou en espèce. </a:t>
            </a:r>
          </a:p>
          <a:p>
            <a:r>
              <a:rPr lang="fr-FR" sz="1600" dirty="0" smtClean="0"/>
              <a:t>Les subventions d’exploitation reçues lorsqu’elles sont non encore encaissées au titre de l’exercice.</a:t>
            </a:r>
          </a:p>
          <a:p>
            <a:r>
              <a:rPr lang="fr-FR" sz="1600" dirty="0" smtClean="0"/>
              <a:t>Les frais de mission et réceptions y compris de restaurant, d’hôtel et de spectacle lorsqu’ils sont liés à l’exploitation.</a:t>
            </a:r>
          </a:p>
          <a:p>
            <a:r>
              <a:rPr lang="fr-FR" sz="1600" dirty="0" smtClean="0"/>
              <a:t>Sponsoring, patronage et parrainage des activités culturelles et sportives dans la limite de 10 % du chiffre d’affaires et sans dépasser un montant annuel de 30 000 </a:t>
            </a:r>
            <a:r>
              <a:rPr lang="fr-FR" sz="1600" dirty="0" smtClean="0"/>
              <a:t>000</a:t>
            </a:r>
            <a:r>
              <a:rPr lang="fr-FR" sz="1600" dirty="0" smtClean="0"/>
              <a:t> DA.</a:t>
            </a:r>
          </a:p>
          <a:p>
            <a:pPr>
              <a:buFont typeface="Wingdings" pitchFamily="2" charset="2"/>
              <a:buChar char="ü"/>
            </a:pPr>
            <a:r>
              <a:rPr lang="fr-FR" sz="1600" b="1" dirty="0" smtClean="0"/>
              <a:t>Les amortissements et provisions (sur perte, charge, dépréciation d’éléments d’actif ou spécifique: dépréciation  de stocks, de titres  d’actions, de créance de devises, etc.</a:t>
            </a:r>
            <a:r>
              <a:rPr lang="fr-FR" sz="1600" dirty="0" smtClean="0"/>
              <a:t>). Seuls les éléments de l’actif immobilisé qui se déprécient avec le temps ou par obsolescence font l’objet de dotations aux amortissements ( exemple: la base de calcul des annuités pour les véhicules de tourisme et pour une valeur d’acquisition unitaire de  1.000 </a:t>
            </a:r>
            <a:r>
              <a:rPr lang="fr-FR" sz="1600" dirty="0" smtClean="0"/>
              <a:t>000</a:t>
            </a:r>
            <a:r>
              <a:rPr lang="fr-FR" sz="1600" dirty="0" smtClean="0"/>
              <a:t> DA).</a:t>
            </a:r>
          </a:p>
          <a:p>
            <a:pPr>
              <a:buFont typeface="Wingdings" pitchFamily="2" charset="2"/>
              <a:buChar char="ü"/>
            </a:pPr>
            <a:r>
              <a:rPr lang="fr-FR" sz="1600" b="1" dirty="0" smtClean="0"/>
              <a:t>Le report déficitaire </a:t>
            </a:r>
            <a:r>
              <a:rPr lang="fr-FR" sz="1600" dirty="0" smtClean="0"/>
              <a:t>: Le déficit subi au cours d'un exercice donné est déductible au titre des exercices ultérieurs jusqu'à la quatrième année qui suit celle de la réalisation du déficit.</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20688"/>
            <a:ext cx="8229600" cy="5505475"/>
          </a:xfrm>
        </p:spPr>
        <p:txBody>
          <a:bodyPr>
            <a:normAutofit fontScale="92500" lnSpcReduction="20000"/>
          </a:bodyPr>
          <a:lstStyle/>
          <a:p>
            <a:pPr algn="just">
              <a:buFont typeface="Wingdings" pitchFamily="2" charset="2"/>
              <a:buChar char="ü"/>
            </a:pPr>
            <a:r>
              <a:rPr lang="fr-FR" dirty="0" smtClean="0"/>
              <a:t>Frais de recherche et de développement : il sont déductibles  à hauteur de 10% du bénéfice et dans la limite d’un plafond de 100.000.000 DA.</a:t>
            </a:r>
          </a:p>
          <a:p>
            <a:pPr algn="just">
              <a:buFont typeface="Wingdings" pitchFamily="2" charset="2"/>
              <a:buChar char="ü"/>
            </a:pPr>
            <a:r>
              <a:rPr lang="fr-FR" dirty="0" smtClean="0"/>
              <a:t>Le salaire du conjoint de l’exploitant servi au titre de sa participation effective au travail, n’est déductible du bénéfice imposable qu’à concurrence de la rémunération servie à un agent ayant la même qualification. </a:t>
            </a:r>
          </a:p>
          <a:p>
            <a:pPr algn="just">
              <a:buFont typeface="Wingdings" pitchFamily="2" charset="2"/>
              <a:buChar char="ü"/>
            </a:pPr>
            <a:r>
              <a:rPr lang="fr-FR" dirty="0" smtClean="0"/>
              <a:t>les produits et les plus-values de cession des actions et titres assimilés cotés en bourse ainsi que ceux des actions ou parts d'organismes de placement collectifs en valeurs mobilières sont aussi déductibles.</a:t>
            </a:r>
          </a:p>
          <a:p>
            <a:pPr>
              <a:buFont typeface="Wingdings" pitchFamily="2" charset="2"/>
              <a:buChar char="ü"/>
            </a:pPr>
            <a:endParaRPr lang="fr-FR"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92696"/>
            <a:ext cx="8229600" cy="5433467"/>
          </a:xfrm>
        </p:spPr>
        <p:txBody>
          <a:bodyPr>
            <a:normAutofit fontScale="70000" lnSpcReduction="20000"/>
          </a:bodyPr>
          <a:lstStyle/>
          <a:p>
            <a:pPr>
              <a:buNone/>
            </a:pPr>
            <a:r>
              <a:rPr lang="fr-FR" b="1" dirty="0" smtClean="0"/>
              <a:t>2-Les réintégrations: </a:t>
            </a:r>
          </a:p>
          <a:p>
            <a:pPr algn="just">
              <a:buFont typeface="Wingdings" pitchFamily="2" charset="2"/>
              <a:buChar char="ü"/>
            </a:pPr>
            <a:r>
              <a:rPr lang="fr-FR" dirty="0" smtClean="0"/>
              <a:t>les dépenses , charges et loyers afférents à des immeubles non affectés directement à l’exploitation, (sont non déductibles).</a:t>
            </a:r>
          </a:p>
          <a:p>
            <a:pPr algn="just">
              <a:buFont typeface="Wingdings" pitchFamily="2" charset="2"/>
              <a:buChar char="ü"/>
            </a:pPr>
            <a:r>
              <a:rPr lang="fr-FR" dirty="0" smtClean="0"/>
              <a:t>Subvention d’exploitation encaissée au titre de l’exercice.</a:t>
            </a:r>
          </a:p>
          <a:p>
            <a:pPr algn="just">
              <a:buFont typeface="Wingdings" pitchFamily="2" charset="2"/>
              <a:buChar char="ü"/>
            </a:pPr>
            <a:r>
              <a:rPr lang="fr-FR" dirty="0" smtClean="0"/>
              <a:t> (I.B.S, TVA,  taxe foncière afférente aux immeubles non affectés directement à l’exploitation, les impôts personnels des dirigeants exemple IRG, taxes de formation et d’apprentissage et les taxes sur les véhicules de luxe).</a:t>
            </a:r>
          </a:p>
          <a:p>
            <a:pPr algn="just">
              <a:buFont typeface="Wingdings" pitchFamily="2" charset="2"/>
              <a:buChar char="ü"/>
            </a:pPr>
            <a:r>
              <a:rPr lang="fr-FR" dirty="0" smtClean="0"/>
              <a:t>Les amendes, confiscations et pénalités de toute nature. </a:t>
            </a:r>
          </a:p>
          <a:p>
            <a:pPr algn="just">
              <a:buFont typeface="Wingdings" pitchFamily="2" charset="2"/>
              <a:buChar char="ü"/>
            </a:pPr>
            <a:r>
              <a:rPr lang="fr-FR" dirty="0" smtClean="0"/>
              <a:t>Les primes d’assurance personnelles des dirigeants de l’entreprise, ainsi que celles afférentes à des immeubles non affectés directement à l’exploitation.</a:t>
            </a:r>
          </a:p>
          <a:p>
            <a:pPr algn="just">
              <a:buFont typeface="Wingdings" pitchFamily="2" charset="2"/>
              <a:buChar char="ü"/>
            </a:pPr>
            <a:r>
              <a:rPr lang="fr-FR" dirty="0" smtClean="0"/>
              <a:t>les plus values résultants de la cession d'un élément de l'actif dans le cadre d'une activité professionnelle est à réintégrer au résultat imposable suivant les modalités suivantes:</a:t>
            </a:r>
          </a:p>
          <a:p>
            <a:pPr>
              <a:buFont typeface="Wingdings" pitchFamily="2" charset="2"/>
              <a:buChar char="ü"/>
            </a:pPr>
            <a:endParaRPr lang="fr-FR" dirty="0" smtClean="0"/>
          </a:p>
          <a:p>
            <a:pPr>
              <a:buFont typeface="Wingdings" pitchFamily="2" charset="2"/>
              <a:buChar char="ü"/>
            </a:pPr>
            <a:endParaRPr lang="fr-FR"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5832648"/>
          </a:xfrm>
        </p:spPr>
        <p:txBody>
          <a:bodyPr>
            <a:normAutofit fontScale="40000" lnSpcReduction="20000"/>
          </a:bodyPr>
          <a:lstStyle/>
          <a:p>
            <a:pPr marL="342900" lvl="1" indent="-342900">
              <a:buFont typeface="Arial" pitchFamily="34" charset="0"/>
              <a:buChar char="•"/>
            </a:pPr>
            <a:r>
              <a:rPr lang="fr-FR" dirty="0" smtClean="0"/>
              <a:t>35% du montant de la plus value sera réintégré lorsqu'il s'agit d'une plus value à long terme (session intervenue au-delà de la troisième année suivant l'année d'acquisition ou de création du bien cédé).</a:t>
            </a:r>
            <a:endParaRPr lang="fr-FR" sz="3200" dirty="0" smtClean="0"/>
          </a:p>
          <a:p>
            <a:pPr marL="342900" lvl="1" indent="-342900">
              <a:buFont typeface="Arial" pitchFamily="34" charset="0"/>
              <a:buChar char="•"/>
            </a:pPr>
            <a:r>
              <a:rPr lang="fr-FR" dirty="0" smtClean="0"/>
              <a:t>70% du montant de la plus value à réintégrer dans la mesure où il s'agit d'une plus value à court terme (la cession doit intervenir avant l'expiration d'une durée de possession de 03 années).</a:t>
            </a:r>
            <a:endParaRPr lang="fr-FR" sz="3200" dirty="0" smtClean="0"/>
          </a:p>
          <a:p>
            <a:pPr>
              <a:buNone/>
            </a:pPr>
            <a:r>
              <a:rPr lang="fr-FR" b="1" u="sng" dirty="0" smtClean="0"/>
              <a:t>C- Calcul et taux </a:t>
            </a:r>
            <a:r>
              <a:rPr lang="fr-FR" b="1" u="sng" dirty="0" smtClean="0"/>
              <a:t>de l’IBS:</a:t>
            </a:r>
            <a:endParaRPr lang="fr-FR" dirty="0" smtClean="0"/>
          </a:p>
          <a:p>
            <a:pPr>
              <a:buNone/>
            </a:pPr>
            <a:r>
              <a:rPr lang="fr-FR" dirty="0" smtClean="0"/>
              <a:t> le législateur définit 3 taux d’IBS  applicables en fonction </a:t>
            </a:r>
            <a:r>
              <a:rPr lang="fr-FR" dirty="0" smtClean="0"/>
              <a:t>de la nature de </a:t>
            </a:r>
            <a:r>
              <a:rPr lang="fr-FR" dirty="0" smtClean="0"/>
              <a:t>l</a:t>
            </a:r>
            <a:r>
              <a:rPr lang="fr-FR" dirty="0" smtClean="0"/>
              <a:t>’activité</a:t>
            </a:r>
            <a:r>
              <a:rPr lang="fr-FR" dirty="0" smtClean="0"/>
              <a:t> </a:t>
            </a:r>
            <a:r>
              <a:rPr lang="fr-FR" dirty="0" smtClean="0"/>
              <a:t>:</a:t>
            </a:r>
            <a:endParaRPr lang="fr-FR" dirty="0" smtClean="0"/>
          </a:p>
          <a:p>
            <a:pPr lvl="0"/>
            <a:r>
              <a:rPr lang="fr-FR" dirty="0" smtClean="0"/>
              <a:t>19% pour les activités de production ;</a:t>
            </a:r>
          </a:p>
          <a:p>
            <a:pPr lvl="0"/>
            <a:r>
              <a:rPr lang="fr-FR" dirty="0" smtClean="0"/>
              <a:t>23% pour les activités du BTPH et du tourisme</a:t>
            </a:r>
          </a:p>
          <a:p>
            <a:pPr lvl="0"/>
            <a:r>
              <a:rPr lang="fr-FR" dirty="0" smtClean="0"/>
              <a:t>26% pour toutes les autres </a:t>
            </a:r>
            <a:r>
              <a:rPr lang="fr-FR" dirty="0" smtClean="0"/>
              <a:t>activités</a:t>
            </a:r>
            <a:endParaRPr lang="fr-FR" dirty="0" smtClean="0"/>
          </a:p>
          <a:p>
            <a:pPr>
              <a:buNone/>
            </a:pPr>
            <a:r>
              <a:rPr lang="fr-FR" dirty="0" smtClean="0"/>
              <a:t>En outre, les sociétés sont tenues de payer 3 acomptes provisionnels selon le calendrier suivant :</a:t>
            </a:r>
          </a:p>
          <a:p>
            <a:pPr lvl="0"/>
            <a:r>
              <a:rPr lang="fr-FR" dirty="0" smtClean="0"/>
              <a:t>Le premier du 20/02 au 20/03 ;</a:t>
            </a:r>
          </a:p>
          <a:p>
            <a:pPr lvl="0"/>
            <a:r>
              <a:rPr lang="fr-FR" dirty="0" smtClean="0"/>
              <a:t>Le deuxième du 20/05 au 20/06 ;</a:t>
            </a:r>
          </a:p>
          <a:p>
            <a:pPr lvl="0"/>
            <a:r>
              <a:rPr lang="fr-FR" dirty="0" smtClean="0"/>
              <a:t>Le troisième du 20/10 au 20/11</a:t>
            </a:r>
          </a:p>
          <a:p>
            <a:r>
              <a:rPr lang="fr-FR" dirty="0" smtClean="0"/>
              <a:t>Chaque acompte est calculé sur la base de 30% du montant de l’impôt payé au titre de la dernière période </a:t>
            </a:r>
            <a:r>
              <a:rPr lang="fr-FR" dirty="0" smtClean="0"/>
              <a:t>connue</a:t>
            </a:r>
          </a:p>
          <a:p>
            <a:endParaRPr lang="fr-FR" dirty="0" smtClean="0"/>
          </a:p>
          <a:p>
            <a:pPr>
              <a:buNone/>
            </a:pPr>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r>
              <a:rPr lang="fr-FR" dirty="0" smtClean="0"/>
              <a:t>Somme des 3 acomptes doit être égale à 90% du résultat de l’exercice de l’année N-1</a:t>
            </a:r>
          </a:p>
          <a:p>
            <a:pPr>
              <a:buNone/>
            </a:pPr>
            <a:endParaRPr lang="fr-FR" dirty="0" smtClean="0"/>
          </a:p>
          <a:p>
            <a:pPr>
              <a:buNone/>
            </a:pPr>
            <a:r>
              <a:rPr lang="fr-FR" dirty="0" smtClean="0"/>
              <a:t>Exemples d’application: </a:t>
            </a:r>
            <a:endParaRPr lang="fr-FR" dirty="0"/>
          </a:p>
        </p:txBody>
      </p:sp>
      <p:graphicFrame>
        <p:nvGraphicFramePr>
          <p:cNvPr id="4" name="Tableau 3"/>
          <p:cNvGraphicFramePr>
            <a:graphicFrameLocks noGrp="1"/>
          </p:cNvGraphicFramePr>
          <p:nvPr/>
        </p:nvGraphicFramePr>
        <p:xfrm>
          <a:off x="755576" y="3284984"/>
          <a:ext cx="7488832" cy="1930400"/>
        </p:xfrm>
        <a:graphic>
          <a:graphicData uri="http://schemas.openxmlformats.org/drawingml/2006/table">
            <a:tbl>
              <a:tblPr firstRow="1" bandRow="1">
                <a:tableStyleId>{5C22544A-7EE6-4342-B048-85BDC9FD1C3A}</a:tableStyleId>
              </a:tblPr>
              <a:tblGrid>
                <a:gridCol w="1872208"/>
                <a:gridCol w="1872208"/>
                <a:gridCol w="1872208"/>
                <a:gridCol w="1872208"/>
              </a:tblGrid>
              <a:tr h="370840">
                <a:tc>
                  <a:txBody>
                    <a:bodyPr/>
                    <a:lstStyle/>
                    <a:p>
                      <a:r>
                        <a:rPr lang="fr-FR" dirty="0" smtClean="0"/>
                        <a:t>Libellés </a:t>
                      </a:r>
                      <a:endParaRPr lang="fr-FR" dirty="0"/>
                    </a:p>
                  </a:txBody>
                  <a:tcPr/>
                </a:tc>
                <a:tc>
                  <a:txBody>
                    <a:bodyPr/>
                    <a:lstStyle/>
                    <a:p>
                      <a:r>
                        <a:rPr lang="fr-FR" dirty="0" smtClean="0"/>
                        <a:t>1</a:t>
                      </a:r>
                      <a:r>
                        <a:rPr lang="fr-FR" baseline="30000" dirty="0" smtClean="0"/>
                        <a:t>er</a:t>
                      </a:r>
                      <a:r>
                        <a:rPr lang="fr-FR" baseline="0" dirty="0" smtClean="0"/>
                        <a:t> acompte </a:t>
                      </a:r>
                      <a:endParaRPr lang="fr-FR" dirty="0"/>
                    </a:p>
                  </a:txBody>
                  <a:tcPr/>
                </a:tc>
                <a:tc>
                  <a:txBody>
                    <a:bodyPr/>
                    <a:lstStyle/>
                    <a:p>
                      <a:r>
                        <a:rPr lang="fr-FR" dirty="0" smtClean="0"/>
                        <a:t>2</a:t>
                      </a:r>
                      <a:r>
                        <a:rPr lang="fr-FR" baseline="30000" dirty="0" smtClean="0"/>
                        <a:t>ème</a:t>
                      </a:r>
                      <a:r>
                        <a:rPr lang="fr-FR" baseline="0" dirty="0" smtClean="0"/>
                        <a:t>  acompte</a:t>
                      </a:r>
                      <a:endParaRPr lang="fr-FR" dirty="0"/>
                    </a:p>
                  </a:txBody>
                  <a:tcPr/>
                </a:tc>
                <a:tc>
                  <a:txBody>
                    <a:bodyPr/>
                    <a:lstStyle/>
                    <a:p>
                      <a:r>
                        <a:rPr lang="fr-FR" dirty="0" smtClean="0"/>
                        <a:t>3</a:t>
                      </a:r>
                      <a:r>
                        <a:rPr lang="fr-FR" baseline="30000" dirty="0" smtClean="0"/>
                        <a:t>ème</a:t>
                      </a:r>
                      <a:r>
                        <a:rPr lang="fr-FR" dirty="0" smtClean="0"/>
                        <a:t> acompte</a:t>
                      </a:r>
                      <a:endParaRPr lang="fr-FR" dirty="0"/>
                    </a:p>
                  </a:txBody>
                  <a:tcPr/>
                </a:tc>
              </a:tr>
              <a:tr h="370840">
                <a:tc>
                  <a:txBody>
                    <a:bodyPr/>
                    <a:lstStyle/>
                    <a:p>
                      <a:r>
                        <a:rPr lang="fr-FR" dirty="0" smtClean="0"/>
                        <a:t>Déclaration G50</a:t>
                      </a:r>
                      <a:endParaRPr lang="fr-FR" dirty="0"/>
                    </a:p>
                  </a:txBody>
                  <a:tcPr/>
                </a:tc>
                <a:tc>
                  <a:txBody>
                    <a:bodyPr/>
                    <a:lstStyle/>
                    <a:p>
                      <a:r>
                        <a:rPr lang="fr-FR" dirty="0" smtClean="0"/>
                        <a:t>20/02 au 20/3</a:t>
                      </a:r>
                      <a:endParaRPr lang="fr-FR" dirty="0"/>
                    </a:p>
                  </a:txBody>
                  <a:tcPr/>
                </a:tc>
                <a:tc>
                  <a:txBody>
                    <a:bodyPr/>
                    <a:lstStyle/>
                    <a:p>
                      <a:r>
                        <a:rPr lang="fr-FR" dirty="0" smtClean="0"/>
                        <a:t>20/05 au 20/06</a:t>
                      </a:r>
                      <a:endParaRPr lang="fr-FR" dirty="0"/>
                    </a:p>
                  </a:txBody>
                  <a:tcPr/>
                </a:tc>
                <a:tc>
                  <a:txBody>
                    <a:bodyPr/>
                    <a:lstStyle/>
                    <a:p>
                      <a:r>
                        <a:rPr lang="fr-FR" dirty="0" smtClean="0"/>
                        <a:t>20/10 au 20/11</a:t>
                      </a:r>
                      <a:endParaRPr lang="fr-FR" dirty="0"/>
                    </a:p>
                  </a:txBody>
                  <a:tcPr/>
                </a:tc>
              </a:tr>
              <a:tr h="370840">
                <a:tc>
                  <a:txBody>
                    <a:bodyPr/>
                    <a:lstStyle/>
                    <a:p>
                      <a:r>
                        <a:rPr lang="fr-FR" dirty="0" smtClean="0"/>
                        <a:t>Base de calcul </a:t>
                      </a:r>
                      <a:endParaRPr lang="fr-FR" dirty="0"/>
                    </a:p>
                  </a:txBody>
                  <a:tcPr/>
                </a:tc>
                <a:tc>
                  <a:txBody>
                    <a:bodyPr/>
                    <a:lstStyle/>
                    <a:p>
                      <a:r>
                        <a:rPr lang="fr-FR" dirty="0" smtClean="0"/>
                        <a:t>Résultat</a:t>
                      </a:r>
                      <a:r>
                        <a:rPr lang="fr-FR" baseline="0" dirty="0" smtClean="0"/>
                        <a:t> de l’exercice N-2</a:t>
                      </a:r>
                      <a:endParaRPr lang="fr-FR" dirty="0"/>
                    </a:p>
                  </a:txBody>
                  <a:tcPr/>
                </a:tc>
                <a:tc>
                  <a:txBody>
                    <a:bodyPr/>
                    <a:lstStyle/>
                    <a:p>
                      <a:r>
                        <a:rPr lang="fr-FR" dirty="0" smtClean="0"/>
                        <a:t>Résultat de l’exercice N-1 </a:t>
                      </a:r>
                      <a:r>
                        <a:rPr lang="fr-FR" dirty="0" smtClean="0"/>
                        <a:t>+</a:t>
                      </a:r>
                      <a:r>
                        <a:rPr lang="fr-FR" baseline="0" dirty="0" smtClean="0"/>
                        <a:t> </a:t>
                      </a:r>
                      <a:r>
                        <a:rPr lang="fr-FR" dirty="0" smtClean="0"/>
                        <a:t>ajustement  soit + ou -</a:t>
                      </a:r>
                      <a:endParaRPr lang="fr-FR" dirty="0"/>
                    </a:p>
                  </a:txBody>
                  <a:tcPr/>
                </a:tc>
                <a:tc>
                  <a:txBody>
                    <a:bodyPr/>
                    <a:lstStyle/>
                    <a:p>
                      <a:r>
                        <a:rPr lang="fr-FR" dirty="0" smtClean="0"/>
                        <a:t>Résultat de l’exercice N-1 </a:t>
                      </a:r>
                      <a:endParaRPr lang="fr-FR" dirty="0"/>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5794"/>
            <a:ext cx="8229600" cy="5340369"/>
          </a:xfrm>
        </p:spPr>
        <p:txBody>
          <a:bodyPr>
            <a:normAutofit lnSpcReduction="10000"/>
          </a:bodyPr>
          <a:lstStyle/>
          <a:p>
            <a:pPr algn="just">
              <a:buNone/>
            </a:pPr>
            <a:r>
              <a:rPr lang="fr-FR" b="1" dirty="0" smtClean="0"/>
              <a:t>                  II- Impôt indirect</a:t>
            </a:r>
          </a:p>
          <a:p>
            <a:pPr algn="just">
              <a:buNone/>
            </a:pPr>
            <a:r>
              <a:rPr lang="fr-FR" dirty="0" smtClean="0"/>
              <a:t>  </a:t>
            </a:r>
          </a:p>
          <a:p>
            <a:pPr algn="just">
              <a:buNone/>
            </a:pPr>
            <a:r>
              <a:rPr lang="fr-FR" dirty="0" smtClean="0"/>
              <a:t>Généralement, il frappe les dépenses et la consommation. Il est constitué:  </a:t>
            </a:r>
          </a:p>
          <a:p>
            <a:pPr algn="just">
              <a:buNone/>
            </a:pPr>
            <a:endParaRPr lang="fr-FR" dirty="0" smtClean="0"/>
          </a:p>
          <a:p>
            <a:pPr algn="just">
              <a:buNone/>
            </a:pPr>
            <a:r>
              <a:rPr lang="fr-FR" dirty="0" smtClean="0"/>
              <a:t>1- De la TVA: Taxe sur la Valeur Ajoutée.</a:t>
            </a:r>
          </a:p>
          <a:p>
            <a:pPr algn="just">
              <a:buNone/>
            </a:pPr>
            <a:r>
              <a:rPr lang="fr-FR" dirty="0" smtClean="0"/>
              <a:t>2- De la Taxe intérieure de consommation TIC.</a:t>
            </a:r>
          </a:p>
          <a:p>
            <a:pPr algn="just">
              <a:buNone/>
            </a:pPr>
            <a:r>
              <a:rPr lang="fr-FR" dirty="0" smtClean="0"/>
              <a:t>3- Des Droits (droits de circulation, droits de garanties et d’essai, droit d’enregistrement et droit de timbre). </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heckerboard(across)">
                                      <p:cBhvr>
                                        <p:cTn id="13" dur="500"/>
                                        <p:tgtEl>
                                          <p:spTgt spid="3">
                                            <p:txEl>
                                              <p:pRg st="2" end="2"/>
                                            </p:txEl>
                                          </p:spTgt>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checkerboard(across)">
                                      <p:cBhvr>
                                        <p:cTn id="16" dur="500"/>
                                        <p:tgtEl>
                                          <p:spTgt spid="3">
                                            <p:txEl>
                                              <p:pRg st="4" end="4"/>
                                            </p:txEl>
                                          </p:spTgt>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checkerboard(across)">
                                      <p:cBhvr>
                                        <p:cTn id="19" dur="500"/>
                                        <p:tgtEl>
                                          <p:spTgt spid="3">
                                            <p:txEl>
                                              <p:pRg st="5" end="5"/>
                                            </p:txEl>
                                          </p:spTgt>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checkerboard(across)">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nvPr>
        </p:nvSpPr>
        <p:spPr>
          <a:xfrm>
            <a:off x="467544" y="404664"/>
            <a:ext cx="8229600" cy="6081539"/>
          </a:xfrm>
        </p:spPr>
        <p:txBody>
          <a:bodyPr>
            <a:normAutofit fontScale="62500" lnSpcReduction="20000"/>
          </a:bodyPr>
          <a:lstStyle/>
          <a:p>
            <a:r>
              <a:rPr lang="fr-FR" dirty="0" smtClean="0"/>
              <a:t>Exemple 1:</a:t>
            </a:r>
          </a:p>
          <a:p>
            <a:pPr>
              <a:buNone/>
            </a:pPr>
            <a:r>
              <a:rPr lang="fr-FR" dirty="0" smtClean="0"/>
              <a:t>Une SARL a réalisé au cours de l’année N-1 un bénéfice brut de 1.200.000 Da. Au cours de l’année N, elle a réalisé un bénéfice brut de 1.400.000 Da taux IBS 19%. </a:t>
            </a:r>
          </a:p>
          <a:p>
            <a:pPr>
              <a:buNone/>
            </a:pPr>
            <a:r>
              <a:rPr lang="fr-FR" dirty="0" smtClean="0"/>
              <a:t>Question : </a:t>
            </a:r>
          </a:p>
          <a:p>
            <a:pPr>
              <a:buFontTx/>
              <a:buChar char="-"/>
            </a:pPr>
            <a:r>
              <a:rPr lang="fr-FR" dirty="0" smtClean="0"/>
              <a:t>Quels sont les montants des acomptes versés en N+1?</a:t>
            </a:r>
          </a:p>
          <a:p>
            <a:pPr>
              <a:buFontTx/>
              <a:buChar char="-"/>
            </a:pPr>
            <a:r>
              <a:rPr lang="fr-FR" dirty="0" smtClean="0"/>
              <a:t>Quel est le montant de la liquidation fiscale sachant que droit IBS n+1 de 288.000 Da.</a:t>
            </a:r>
          </a:p>
          <a:p>
            <a:pPr>
              <a:buNone/>
            </a:pPr>
            <a:r>
              <a:rPr lang="fr-FR" dirty="0" smtClean="0"/>
              <a:t>Solution: </a:t>
            </a:r>
          </a:p>
          <a:p>
            <a:pPr>
              <a:buNone/>
            </a:pPr>
            <a:r>
              <a:rPr lang="fr-FR" dirty="0" smtClean="0"/>
              <a:t>Droit IBS n-1 = 1.200.000 (19%) = 228.000 Da</a:t>
            </a:r>
          </a:p>
          <a:p>
            <a:pPr>
              <a:buNone/>
            </a:pPr>
            <a:r>
              <a:rPr lang="fr-FR" dirty="0" smtClean="0"/>
              <a:t>Droit IBS N= 1.400.000 (19%) = 266.000 Da </a:t>
            </a:r>
          </a:p>
          <a:p>
            <a:pPr>
              <a:buNone/>
            </a:pPr>
            <a:r>
              <a:rPr lang="fr-FR" dirty="0" smtClean="0"/>
              <a:t>Droit </a:t>
            </a:r>
            <a:r>
              <a:rPr lang="fr-FR" dirty="0" err="1" smtClean="0"/>
              <a:t>IBSn</a:t>
            </a:r>
            <a:r>
              <a:rPr lang="fr-FR" dirty="0" smtClean="0"/>
              <a:t>+1=288.000 Da</a:t>
            </a:r>
          </a:p>
          <a:p>
            <a:pPr>
              <a:buFontTx/>
              <a:buChar char="-"/>
            </a:pPr>
            <a:r>
              <a:rPr lang="fr-FR" dirty="0" smtClean="0"/>
              <a:t>1</a:t>
            </a:r>
            <a:r>
              <a:rPr lang="fr-FR" baseline="30000" dirty="0" smtClean="0"/>
              <a:t>er</a:t>
            </a:r>
            <a:r>
              <a:rPr lang="fr-FR" dirty="0" smtClean="0"/>
              <a:t> acompte= 228.000 (30%) = 68.400 Da</a:t>
            </a:r>
          </a:p>
          <a:p>
            <a:pPr>
              <a:buFontTx/>
              <a:buChar char="-"/>
            </a:pPr>
            <a:r>
              <a:rPr lang="fr-FR" dirty="0" smtClean="0"/>
              <a:t>2</a:t>
            </a:r>
            <a:r>
              <a:rPr lang="fr-FR" baseline="30000" dirty="0" smtClean="0"/>
              <a:t>ème</a:t>
            </a:r>
            <a:r>
              <a:rPr lang="fr-FR" dirty="0" smtClean="0"/>
              <a:t> acompte= 266.000 (19%) = 79.800 Da</a:t>
            </a:r>
          </a:p>
          <a:p>
            <a:pPr>
              <a:buFontTx/>
              <a:buChar char="-"/>
            </a:pPr>
            <a:r>
              <a:rPr lang="fr-FR" dirty="0" smtClean="0"/>
              <a:t>il faut réajuster : 79800- 68400 = 11.400 Da donc </a:t>
            </a:r>
          </a:p>
          <a:p>
            <a:pPr>
              <a:buNone/>
            </a:pPr>
            <a:r>
              <a:rPr lang="fr-FR" dirty="0" smtClean="0"/>
              <a:t>2</a:t>
            </a:r>
            <a:r>
              <a:rPr lang="fr-FR" baseline="30000" dirty="0" smtClean="0"/>
              <a:t>ème</a:t>
            </a:r>
            <a:r>
              <a:rPr lang="fr-FR" dirty="0" smtClean="0"/>
              <a:t> acompte= </a:t>
            </a:r>
            <a:r>
              <a:rPr lang="fr-FR" dirty="0" smtClean="0"/>
              <a:t>79.800+11.400= 91.200 DA</a:t>
            </a:r>
          </a:p>
          <a:p>
            <a:pPr>
              <a:buNone/>
            </a:pPr>
            <a:r>
              <a:rPr lang="fr-FR" dirty="0" smtClean="0"/>
              <a:t>3</a:t>
            </a:r>
            <a:r>
              <a:rPr lang="fr-FR" baseline="30000" dirty="0" smtClean="0"/>
              <a:t>ème</a:t>
            </a:r>
            <a:r>
              <a:rPr lang="fr-FR" dirty="0" smtClean="0"/>
              <a:t> acompte = 266.000 (30%)= 79.800Da</a:t>
            </a:r>
          </a:p>
          <a:p>
            <a:pPr>
              <a:buNone/>
            </a:pPr>
            <a:r>
              <a:rPr lang="fr-FR" dirty="0" smtClean="0"/>
              <a:t>Sommes des acomptes= 239.400 Da = 266.000(90%) = 239.400 DA</a:t>
            </a:r>
          </a:p>
          <a:p>
            <a:pPr>
              <a:buNone/>
            </a:pPr>
            <a:r>
              <a:rPr lang="fr-FR" dirty="0" smtClean="0"/>
              <a:t>La liquidation fiscale est de : droit IBS n+1 = 288.000 -239.400 =48.600 DA</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5793507"/>
          </a:xfrm>
        </p:spPr>
        <p:txBody>
          <a:bodyPr>
            <a:normAutofit fontScale="47500" lnSpcReduction="20000"/>
          </a:bodyPr>
          <a:lstStyle/>
          <a:p>
            <a:r>
              <a:rPr lang="fr-FR" dirty="0" smtClean="0"/>
              <a:t>Exemple 02: </a:t>
            </a:r>
          </a:p>
          <a:p>
            <a:pPr>
              <a:buNone/>
            </a:pPr>
            <a:r>
              <a:rPr lang="fr-FR" dirty="0" smtClean="0"/>
              <a:t>Le bénéfice de l’exercice N-1 d’une SPA s’élève à 306.682,1 Da. Sachant que ce bénéfice a été déclaré le 30 Avril de l’exercice N et que le 1</a:t>
            </a:r>
            <a:r>
              <a:rPr lang="fr-FR" baseline="30000" dirty="0" smtClean="0"/>
              <a:t>er</a:t>
            </a:r>
            <a:r>
              <a:rPr lang="fr-FR" dirty="0" smtClean="0"/>
              <a:t> acompte a été calculé sur la base du bénéfice de l’exercice N-2 qui est de 256.170kDa (IBS 19%). </a:t>
            </a:r>
          </a:p>
          <a:p>
            <a:pPr>
              <a:buFontTx/>
              <a:buChar char="-"/>
            </a:pPr>
            <a:r>
              <a:rPr lang="fr-FR" dirty="0" smtClean="0"/>
              <a:t>Déterminez le montant des acomptes versés en N au titre de l’IBS. </a:t>
            </a:r>
          </a:p>
          <a:p>
            <a:pPr>
              <a:buFontTx/>
              <a:buChar char="-"/>
            </a:pPr>
            <a:r>
              <a:rPr lang="fr-FR" dirty="0" smtClean="0"/>
              <a:t>Sachant que l’IBS dû de l’année N est de 52.442,6kDa, calculez le solde de liquidation fiscale:</a:t>
            </a:r>
          </a:p>
          <a:p>
            <a:pPr>
              <a:buFontTx/>
              <a:buChar char="-"/>
            </a:pPr>
            <a:r>
              <a:rPr lang="fr-FR" dirty="0" smtClean="0"/>
              <a:t>Droit IBSN-2 : 256170kda(19</a:t>
            </a:r>
            <a:r>
              <a:rPr lang="fr-FR" dirty="0" smtClean="0"/>
              <a:t>%) = 48.662,8kda</a:t>
            </a:r>
            <a:endParaRPr lang="fr-FR" dirty="0" smtClean="0"/>
          </a:p>
          <a:p>
            <a:pPr>
              <a:buFontTx/>
              <a:buChar char="-"/>
            </a:pPr>
            <a:r>
              <a:rPr lang="fr-FR" dirty="0" smtClean="0"/>
              <a:t>1</a:t>
            </a:r>
            <a:r>
              <a:rPr lang="fr-FR" baseline="30000" dirty="0" smtClean="0"/>
              <a:t>er</a:t>
            </a:r>
            <a:r>
              <a:rPr lang="fr-FR" dirty="0" smtClean="0"/>
              <a:t> acompte=48.662,8 </a:t>
            </a:r>
            <a:r>
              <a:rPr lang="fr-FR" dirty="0" err="1" smtClean="0"/>
              <a:t>kda</a:t>
            </a:r>
            <a:r>
              <a:rPr lang="fr-FR" dirty="0" smtClean="0"/>
              <a:t> (30%)=14.598,6kDA.</a:t>
            </a:r>
          </a:p>
          <a:p>
            <a:pPr>
              <a:buFontTx/>
              <a:buChar char="-"/>
            </a:pPr>
            <a:r>
              <a:rPr lang="fr-FR" dirty="0" smtClean="0"/>
              <a:t>Droit IBS dû N-1 = 306.682.1kda(19%) =58.269,6kda </a:t>
            </a:r>
          </a:p>
          <a:p>
            <a:pPr>
              <a:buFontTx/>
              <a:buChar char="-"/>
            </a:pPr>
            <a:r>
              <a:rPr lang="fr-FR" dirty="0" smtClean="0"/>
              <a:t>2</a:t>
            </a:r>
            <a:r>
              <a:rPr lang="fr-FR" baseline="30000" dirty="0" smtClean="0"/>
              <a:t>ème</a:t>
            </a:r>
            <a:r>
              <a:rPr lang="fr-FR" dirty="0" smtClean="0"/>
              <a:t> acompte=58.269,6(30%)=17.480,88 KDA</a:t>
            </a:r>
          </a:p>
          <a:p>
            <a:pPr>
              <a:buFontTx/>
              <a:buChar char="-"/>
            </a:pPr>
            <a:r>
              <a:rPr lang="fr-FR" dirty="0" smtClean="0"/>
              <a:t>Il faut réajuster 17.480,88-14.598,6 =2282,28Kda</a:t>
            </a:r>
          </a:p>
          <a:p>
            <a:pPr>
              <a:buFontTx/>
              <a:buChar char="-"/>
            </a:pPr>
            <a:r>
              <a:rPr lang="fr-FR" dirty="0" smtClean="0"/>
              <a:t>2</a:t>
            </a:r>
            <a:r>
              <a:rPr lang="fr-FR" baseline="30000" dirty="0" smtClean="0"/>
              <a:t>ème</a:t>
            </a:r>
            <a:r>
              <a:rPr lang="fr-FR" dirty="0" smtClean="0"/>
              <a:t> </a:t>
            </a:r>
            <a:r>
              <a:rPr lang="fr-FR" dirty="0" smtClean="0"/>
              <a:t>acompte=17.480,88 +2282,28= 20.363,16 </a:t>
            </a:r>
            <a:r>
              <a:rPr lang="fr-FR" dirty="0" err="1" smtClean="0"/>
              <a:t>kDa</a:t>
            </a:r>
            <a:endParaRPr lang="fr-FR" dirty="0" smtClean="0"/>
          </a:p>
          <a:p>
            <a:pPr>
              <a:buFontTx/>
              <a:buChar char="-"/>
            </a:pPr>
            <a:r>
              <a:rPr lang="fr-FR" dirty="0" smtClean="0"/>
              <a:t>3</a:t>
            </a:r>
            <a:r>
              <a:rPr lang="fr-FR" baseline="30000" dirty="0" smtClean="0"/>
              <a:t>ème</a:t>
            </a:r>
            <a:r>
              <a:rPr lang="fr-FR" dirty="0" smtClean="0"/>
              <a:t> acompte = 17.480,88 Kda</a:t>
            </a:r>
          </a:p>
          <a:p>
            <a:pPr>
              <a:buFontTx/>
              <a:buChar char="-"/>
            </a:pPr>
            <a:r>
              <a:rPr lang="fr-FR" dirty="0" smtClean="0"/>
              <a:t>Somme des 3 acomptes = 55.324,92=52.442,64kDa=IBS N-1*90%= 58.269,6(90%) =52.442,64 KDa </a:t>
            </a:r>
          </a:p>
          <a:p>
            <a:pPr>
              <a:buFontTx/>
              <a:buChar char="-"/>
            </a:pPr>
            <a:r>
              <a:rPr lang="fr-FR" dirty="0" smtClean="0"/>
              <a:t>IBS n = somme des 3 acomptes = solde de liquidation nulle.</a:t>
            </a:r>
          </a:p>
          <a:p>
            <a:pPr>
              <a:buFontTx/>
              <a:buChar char="-"/>
            </a:pPr>
            <a:r>
              <a:rPr lang="fr-FR" dirty="0" smtClean="0"/>
              <a:t>Exemple 03: </a:t>
            </a:r>
          </a:p>
          <a:p>
            <a:pPr>
              <a:buFontTx/>
              <a:buChar char="-"/>
            </a:pPr>
            <a:r>
              <a:rPr lang="fr-FR" dirty="0" smtClean="0"/>
              <a:t>SOIT: </a:t>
            </a:r>
          </a:p>
          <a:p>
            <a:pPr>
              <a:buFontTx/>
              <a:buChar char="-"/>
            </a:pPr>
            <a:r>
              <a:rPr lang="fr-FR" dirty="0" smtClean="0"/>
              <a:t>IBS N-2 = 200.000 Kda.</a:t>
            </a:r>
          </a:p>
          <a:p>
            <a:pPr>
              <a:buFontTx/>
              <a:buChar char="-"/>
            </a:pPr>
            <a:r>
              <a:rPr lang="fr-FR" dirty="0" smtClean="0"/>
              <a:t>IBSN-1= 160.000 </a:t>
            </a:r>
            <a:r>
              <a:rPr lang="fr-FR" dirty="0" err="1" smtClean="0"/>
              <a:t>kDa</a:t>
            </a:r>
            <a:r>
              <a:rPr lang="fr-FR" dirty="0" smtClean="0"/>
              <a:t>.</a:t>
            </a:r>
          </a:p>
          <a:p>
            <a:pPr>
              <a:buFontTx/>
              <a:buChar char="-"/>
            </a:pPr>
            <a:r>
              <a:rPr lang="fr-FR" dirty="0" smtClean="0"/>
              <a:t>1</a:t>
            </a:r>
            <a:r>
              <a:rPr lang="fr-FR" baseline="30000" dirty="0" smtClean="0"/>
              <a:t>er</a:t>
            </a:r>
            <a:r>
              <a:rPr lang="fr-FR" dirty="0" smtClean="0"/>
              <a:t> acompte= 200.000kda (30%)=60.000kda.</a:t>
            </a:r>
          </a:p>
          <a:p>
            <a:pPr>
              <a:buFontTx/>
              <a:buChar char="-"/>
            </a:pPr>
            <a:r>
              <a:rPr lang="fr-FR" dirty="0" smtClean="0"/>
              <a:t>2</a:t>
            </a:r>
            <a:r>
              <a:rPr lang="fr-FR" baseline="30000" dirty="0" smtClean="0"/>
              <a:t>ème</a:t>
            </a:r>
            <a:r>
              <a:rPr lang="fr-FR" dirty="0" smtClean="0"/>
              <a:t> acompte=160.000kda(30%)=48.000kDa</a:t>
            </a:r>
          </a:p>
          <a:p>
            <a:pPr>
              <a:buFontTx/>
              <a:buChar char="-"/>
            </a:pPr>
            <a:r>
              <a:rPr lang="fr-FR" dirty="0" smtClean="0"/>
              <a:t>Il faut réajuster : 60.000-48.000=12.000 </a:t>
            </a:r>
            <a:r>
              <a:rPr lang="fr-FR" dirty="0" err="1" smtClean="0"/>
              <a:t>kDa</a:t>
            </a:r>
            <a:endParaRPr lang="fr-FR" dirty="0" smtClean="0"/>
          </a:p>
          <a:p>
            <a:pPr>
              <a:buFontTx/>
              <a:buChar char="-"/>
            </a:pPr>
            <a:r>
              <a:rPr lang="fr-FR" dirty="0" smtClean="0"/>
              <a:t>2</a:t>
            </a:r>
            <a:r>
              <a:rPr lang="fr-FR" baseline="30000" dirty="0" smtClean="0"/>
              <a:t>ème</a:t>
            </a:r>
            <a:r>
              <a:rPr lang="fr-FR" dirty="0" smtClean="0"/>
              <a:t> acompte = 48.000-12000=36.000 </a:t>
            </a:r>
            <a:r>
              <a:rPr lang="fr-FR" dirty="0" err="1" smtClean="0"/>
              <a:t>kDa</a:t>
            </a:r>
            <a:r>
              <a:rPr lang="fr-FR" dirty="0" smtClean="0"/>
              <a:t> </a:t>
            </a:r>
          </a:p>
          <a:p>
            <a:pPr>
              <a:buFontTx/>
              <a:buChar char="-"/>
            </a:pPr>
            <a:r>
              <a:rPr lang="fr-FR" dirty="0" smtClean="0"/>
              <a:t>3</a:t>
            </a:r>
            <a:r>
              <a:rPr lang="fr-FR" baseline="30000" dirty="0" smtClean="0"/>
              <a:t>ème</a:t>
            </a:r>
            <a:r>
              <a:rPr lang="fr-FR" dirty="0" smtClean="0"/>
              <a:t> acompte=160.000(30%) = 48.000 Kda</a:t>
            </a:r>
          </a:p>
          <a:p>
            <a:pPr>
              <a:buFontTx/>
              <a:buChar char="-"/>
            </a:pPr>
            <a:r>
              <a:rPr lang="fr-FR" dirty="0" smtClean="0"/>
              <a:t>Somme des 3 acomptes=144.000 = 160.000 (90%)=144.000 KDa</a:t>
            </a:r>
          </a:p>
          <a:p>
            <a:pPr>
              <a:buFontTx/>
              <a:buChar char="-"/>
            </a:pPr>
            <a:endParaRPr lang="fr-FR" dirty="0" smtClean="0"/>
          </a:p>
          <a:p>
            <a:pPr>
              <a:buFontTx/>
              <a:buChar char="-"/>
            </a:pPr>
            <a:endParaRPr lang="fr-FR" dirty="0" smtClean="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260648"/>
            <a:ext cx="8892480" cy="6192688"/>
          </a:xfrm>
        </p:spPr>
        <p:txBody>
          <a:bodyPr>
            <a:normAutofit fontScale="40000" lnSpcReduction="20000"/>
          </a:bodyPr>
          <a:lstStyle/>
          <a:p>
            <a:pPr>
              <a:buNone/>
            </a:pPr>
            <a:r>
              <a:rPr lang="fr-FR" dirty="0" smtClean="0"/>
              <a:t>Exemple d’application IBS (avant 2022) : </a:t>
            </a:r>
          </a:p>
          <a:p>
            <a:pPr>
              <a:buNone/>
            </a:pPr>
            <a:endParaRPr lang="fr-FR" dirty="0" smtClean="0"/>
          </a:p>
          <a:p>
            <a:pPr>
              <a:buNone/>
            </a:pPr>
            <a:r>
              <a:rPr lang="fr-FR" dirty="0" smtClean="0"/>
              <a:t>La SPA Bougie emballage est une société de fabrication de divers emballages alimentaires dont le bénéfice avant impôt au 31/12/2018 s’élève à 58.230.000 Da. Après vérification de certaines charges et de produits, il a été relevé ce qui suit: </a:t>
            </a:r>
          </a:p>
          <a:p>
            <a:pPr>
              <a:buNone/>
            </a:pPr>
            <a:r>
              <a:rPr lang="fr-FR" dirty="0" smtClean="0"/>
              <a:t>1- Le montant des frais relatifs aux immeubles non affectés à l’exploitation s’élève à 1.200.000 Da.</a:t>
            </a:r>
          </a:p>
          <a:p>
            <a:pPr>
              <a:buNone/>
            </a:pPr>
            <a:r>
              <a:rPr lang="fr-FR" dirty="0" smtClean="0"/>
              <a:t>2- l’entreprise a acquis 4 véhicules touristiques en 2017amortis sur la base du prix unitaire de 1.550.000 Da (durée de vie de 5 ans).</a:t>
            </a:r>
          </a:p>
          <a:p>
            <a:pPr>
              <a:buNone/>
            </a:pPr>
            <a:r>
              <a:rPr lang="fr-FR" dirty="0" smtClean="0"/>
              <a:t>3-L’entreprise a offert 300 cadeaux publicitaires au prix unitaire de 1850 Da destinés à des clients.</a:t>
            </a:r>
          </a:p>
          <a:p>
            <a:pPr>
              <a:buNone/>
            </a:pPr>
            <a:r>
              <a:rPr lang="fr-FR" dirty="0" smtClean="0"/>
              <a:t>4- l’entreprise a réglé la cotisation CASNOS au profit d’un actionnaire pour un montant 78.500 Da.</a:t>
            </a:r>
          </a:p>
          <a:p>
            <a:pPr>
              <a:buNone/>
            </a:pPr>
            <a:r>
              <a:rPr lang="fr-FR" dirty="0" smtClean="0"/>
              <a:t>5- Au cours de l’année 2018, la société a accordé un don d’une valeur de 1.250.000 DA à une association à caractère humanitaire. En outre elle a constaté une charge de 38.000.000 Da relative au sponsoring d’un club de football. </a:t>
            </a:r>
          </a:p>
          <a:p>
            <a:pPr>
              <a:buNone/>
            </a:pPr>
            <a:r>
              <a:rPr lang="fr-FR" dirty="0" smtClean="0"/>
              <a:t>6- Les revenus boursiers de la société s’élèvent à 550.000 Da.</a:t>
            </a:r>
          </a:p>
          <a:p>
            <a:pPr>
              <a:buNone/>
            </a:pPr>
            <a:r>
              <a:rPr lang="fr-FR" dirty="0" smtClean="0"/>
              <a:t>7- La SPA a reçu 7.250.000 DA de dividendes requis d’une filiale.</a:t>
            </a:r>
          </a:p>
          <a:p>
            <a:pPr>
              <a:buNone/>
            </a:pPr>
            <a:r>
              <a:rPr lang="fr-FR" dirty="0" smtClean="0"/>
              <a:t>8- Les subventions d’exploitation acquises non encaissées en 2018 sont de l’ordre de 1.230.000 Da.</a:t>
            </a:r>
          </a:p>
          <a:p>
            <a:pPr>
              <a:buNone/>
            </a:pPr>
            <a:r>
              <a:rPr lang="fr-FR" dirty="0" smtClean="0"/>
              <a:t>9- Les provisions pour congés payés s’élèvent à 435.000 Da.</a:t>
            </a:r>
          </a:p>
          <a:p>
            <a:pPr>
              <a:buNone/>
            </a:pPr>
            <a:r>
              <a:rPr lang="fr-FR" dirty="0" smtClean="0"/>
              <a:t>10- une charge salariale globale de 600.000 Da soit (50.000 *12) payée au conjoint du directeur général de la SPA. Salaire nominal reconnu pour un poste similaire est de 30.000 Da.</a:t>
            </a:r>
          </a:p>
          <a:p>
            <a:pPr>
              <a:buNone/>
            </a:pPr>
            <a:r>
              <a:rPr lang="fr-FR" dirty="0" smtClean="0"/>
              <a:t>11- Pour le respect des normes de l’environnement la société a comptabilisé parmi ses produits une subvention d’exploitation que l’Etat s’engage à lui payer pour un montant de 460.000 Da au titre de l’année en cours . Cette subvention n’a pas encore été encaissée au 31/12/2018.  </a:t>
            </a:r>
          </a:p>
          <a:p>
            <a:pPr>
              <a:buNone/>
            </a:pPr>
            <a:r>
              <a:rPr lang="fr-FR" dirty="0" smtClean="0"/>
              <a:t>12- les frais de déplacement comprennent les frais d’un voyage privé du directeur général de la société pour un montant de 174.000 Da.</a:t>
            </a:r>
          </a:p>
          <a:p>
            <a:pPr>
              <a:buNone/>
            </a:pPr>
            <a:r>
              <a:rPr lang="fr-FR" dirty="0" smtClean="0"/>
              <a:t>13-Les plus value PVC au titre de la cession au cours de l’exercice 2017 des équipements ont donné :</a:t>
            </a:r>
          </a:p>
          <a:p>
            <a:pPr>
              <a:buNone/>
            </a:pPr>
            <a:r>
              <a:rPr lang="fr-FR" dirty="0" smtClean="0"/>
              <a:t>- Un montant de PVC de cession de court terme (durée de conservation des équipements de 2 ans et de 8 mois) de 1.110.000 Da .</a:t>
            </a:r>
          </a:p>
          <a:p>
            <a:pPr>
              <a:buNone/>
            </a:pPr>
            <a:r>
              <a:rPr lang="fr-FR" dirty="0" smtClean="0"/>
              <a:t>- Un </a:t>
            </a:r>
            <a:r>
              <a:rPr lang="fr-FR" dirty="0" smtClean="0"/>
              <a:t>montant de PVC de </a:t>
            </a:r>
            <a:r>
              <a:rPr lang="fr-FR" dirty="0" smtClean="0"/>
              <a:t>cession de long terme </a:t>
            </a:r>
            <a:r>
              <a:rPr lang="fr-FR" dirty="0" smtClean="0"/>
              <a:t>(durée de </a:t>
            </a:r>
            <a:r>
              <a:rPr lang="fr-FR" dirty="0" smtClean="0"/>
              <a:t>conservation de 6 ans) </a:t>
            </a:r>
            <a:r>
              <a:rPr lang="fr-FR" dirty="0" smtClean="0"/>
              <a:t>de </a:t>
            </a:r>
            <a:r>
              <a:rPr lang="fr-FR" dirty="0" smtClean="0"/>
              <a:t>880.000 Da.</a:t>
            </a:r>
          </a:p>
          <a:p>
            <a:pPr>
              <a:buNone/>
            </a:pPr>
            <a:r>
              <a:rPr lang="fr-FR" dirty="0" smtClean="0"/>
              <a:t>14- La société a comptabilisé un montant de 548.200 Da de pénalité de retard de cotisations CASNOS.</a:t>
            </a:r>
          </a:p>
          <a:p>
            <a:pPr>
              <a:buNone/>
            </a:pPr>
            <a:r>
              <a:rPr lang="fr-FR" dirty="0" smtClean="0"/>
              <a:t>15-La société a enregistré un déficit de 1.730.400  Da au titre de l’exercice 2016. </a:t>
            </a:r>
          </a:p>
          <a:p>
            <a:pPr>
              <a:buNone/>
            </a:pPr>
            <a:endParaRPr lang="fr-FR" dirty="0" smtClean="0"/>
          </a:p>
          <a:p>
            <a:pPr>
              <a:buNone/>
            </a:pPr>
            <a:r>
              <a:rPr lang="fr-FR" dirty="0" smtClean="0"/>
              <a:t>Travail à faire : </a:t>
            </a:r>
          </a:p>
          <a:p>
            <a:pPr>
              <a:buNone/>
            </a:pPr>
            <a:r>
              <a:rPr lang="fr-FR" dirty="0" smtClean="0"/>
              <a:t>1- Effectuez les traitements fiscaux nécessaires pour déterminer le résultat fiscal.</a:t>
            </a:r>
          </a:p>
          <a:p>
            <a:pPr>
              <a:buNone/>
            </a:pPr>
            <a:r>
              <a:rPr lang="fr-FR" dirty="0" smtClean="0"/>
              <a:t>2- calculez le montant de L’IBS dû.</a:t>
            </a:r>
          </a:p>
          <a:p>
            <a:pPr>
              <a:buNone/>
            </a:pPr>
            <a:endParaRPr lang="fr-FR" dirty="0" smtClean="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6264696"/>
          </a:xfrm>
        </p:spPr>
        <p:txBody>
          <a:bodyPr>
            <a:normAutofit/>
          </a:bodyPr>
          <a:lstStyle/>
          <a:p>
            <a:r>
              <a:rPr lang="fr-FR" dirty="0" smtClean="0"/>
              <a:t>Solution: </a:t>
            </a:r>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pPr>
              <a:buNone/>
            </a:pPr>
            <a:endParaRPr lang="fr-FR" sz="2400" dirty="0" smtClean="0"/>
          </a:p>
          <a:p>
            <a:endParaRPr lang="fr-FR" dirty="0" smtClean="0"/>
          </a:p>
          <a:p>
            <a:endParaRPr lang="fr-FR" dirty="0"/>
          </a:p>
        </p:txBody>
      </p:sp>
      <p:graphicFrame>
        <p:nvGraphicFramePr>
          <p:cNvPr id="4" name="Tableau 3"/>
          <p:cNvGraphicFramePr>
            <a:graphicFrameLocks noGrp="1"/>
          </p:cNvGraphicFramePr>
          <p:nvPr/>
        </p:nvGraphicFramePr>
        <p:xfrm>
          <a:off x="539552" y="736105"/>
          <a:ext cx="7848872" cy="5084048"/>
        </p:xfrm>
        <a:graphic>
          <a:graphicData uri="http://schemas.openxmlformats.org/drawingml/2006/table">
            <a:tbl>
              <a:tblPr firstRow="1" bandRow="1">
                <a:tableStyleId>{5C22544A-7EE6-4342-B048-85BDC9FD1C3A}</a:tableStyleId>
              </a:tblPr>
              <a:tblGrid>
                <a:gridCol w="494036"/>
                <a:gridCol w="3430400"/>
                <a:gridCol w="1764196"/>
                <a:gridCol w="2160240"/>
              </a:tblGrid>
              <a:tr h="288032">
                <a:tc>
                  <a:txBody>
                    <a:bodyPr/>
                    <a:lstStyle/>
                    <a:p>
                      <a:r>
                        <a:rPr lang="fr-FR" sz="1200" dirty="0" smtClean="0"/>
                        <a:t>N° </a:t>
                      </a:r>
                      <a:endParaRPr lang="fr-FR" sz="1200" dirty="0"/>
                    </a:p>
                  </a:txBody>
                  <a:tcPr/>
                </a:tc>
                <a:tc>
                  <a:txBody>
                    <a:bodyPr/>
                    <a:lstStyle/>
                    <a:p>
                      <a:r>
                        <a:rPr lang="fr-FR" sz="1200" dirty="0" smtClean="0"/>
                        <a:t>Opérations</a:t>
                      </a:r>
                      <a:r>
                        <a:rPr lang="fr-FR" sz="1200" baseline="0" dirty="0" smtClean="0"/>
                        <a:t> </a:t>
                      </a:r>
                      <a:endParaRPr lang="fr-FR" sz="1200" dirty="0"/>
                    </a:p>
                  </a:txBody>
                  <a:tcPr/>
                </a:tc>
                <a:tc>
                  <a:txBody>
                    <a:bodyPr/>
                    <a:lstStyle/>
                    <a:p>
                      <a:r>
                        <a:rPr lang="fr-FR" sz="1200" dirty="0" smtClean="0"/>
                        <a:t>Réintégrations +</a:t>
                      </a:r>
                      <a:endParaRPr lang="fr-FR" sz="1200" dirty="0"/>
                    </a:p>
                  </a:txBody>
                  <a:tcPr/>
                </a:tc>
                <a:tc>
                  <a:txBody>
                    <a:bodyPr/>
                    <a:lstStyle/>
                    <a:p>
                      <a:r>
                        <a:rPr lang="fr-FR" sz="1200" dirty="0" smtClean="0"/>
                        <a:t>Déductions</a:t>
                      </a:r>
                      <a:r>
                        <a:rPr lang="fr-FR" sz="1200" baseline="0" dirty="0" smtClean="0"/>
                        <a:t> </a:t>
                      </a:r>
                      <a:r>
                        <a:rPr lang="fr-FR" sz="1200" dirty="0" smtClean="0"/>
                        <a:t>- </a:t>
                      </a:r>
                      <a:endParaRPr lang="fr-FR" sz="1200" dirty="0"/>
                    </a:p>
                  </a:txBody>
                  <a:tcPr/>
                </a:tc>
              </a:tr>
              <a:tr h="288032">
                <a:tc>
                  <a:txBody>
                    <a:bodyPr/>
                    <a:lstStyle/>
                    <a:p>
                      <a:r>
                        <a:rPr lang="fr-FR" sz="1200" dirty="0" smtClean="0"/>
                        <a:t>1 </a:t>
                      </a:r>
                      <a:endParaRPr lang="fr-FR"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dirty="0" smtClean="0">
                          <a:ln>
                            <a:noFill/>
                          </a:ln>
                          <a:solidFill>
                            <a:prstClr val="black"/>
                          </a:solidFill>
                          <a:effectLst/>
                          <a:uLnTx/>
                          <a:uFillTx/>
                          <a:latin typeface="+mn-lt"/>
                          <a:ea typeface="+mn-ea"/>
                          <a:cs typeface="+mn-cs"/>
                        </a:rPr>
                        <a:t>frais relatifs aux immeubles non affectés …</a:t>
                      </a:r>
                      <a:endParaRPr lang="fr-FR" sz="1200" dirty="0"/>
                    </a:p>
                  </a:txBody>
                  <a:tcPr/>
                </a:tc>
                <a:tc>
                  <a:txBody>
                    <a:bodyPr/>
                    <a:lstStyle/>
                    <a:p>
                      <a:r>
                        <a:rPr lang="fr-FR" sz="1200" dirty="0" smtClean="0"/>
                        <a:t>1.200.000</a:t>
                      </a:r>
                      <a:r>
                        <a:rPr lang="fr-FR" sz="1200" baseline="0" dirty="0" smtClean="0"/>
                        <a:t> Da</a:t>
                      </a:r>
                      <a:endParaRPr lang="fr-FR" sz="1200" dirty="0"/>
                    </a:p>
                  </a:txBody>
                  <a:tcPr/>
                </a:tc>
                <a:tc>
                  <a:txBody>
                    <a:bodyPr/>
                    <a:lstStyle/>
                    <a:p>
                      <a:endParaRPr lang="fr-FR" sz="1200" dirty="0"/>
                    </a:p>
                  </a:txBody>
                  <a:tcPr/>
                </a:tc>
              </a:tr>
              <a:tr h="144016">
                <a:tc>
                  <a:txBody>
                    <a:bodyPr/>
                    <a:lstStyle/>
                    <a:p>
                      <a:r>
                        <a:rPr lang="fr-FR" sz="1200" dirty="0" smtClean="0"/>
                        <a:t>2</a:t>
                      </a:r>
                      <a:endParaRPr lang="fr-FR" sz="1200" dirty="0"/>
                    </a:p>
                  </a:txBody>
                  <a:tcPr/>
                </a:tc>
                <a:tc>
                  <a:txBody>
                    <a:bodyPr/>
                    <a:lstStyle/>
                    <a:p>
                      <a:r>
                        <a:rPr lang="fr-FR" sz="1200" dirty="0" smtClean="0"/>
                        <a:t>4 véhicules touristiques </a:t>
                      </a:r>
                      <a:endParaRPr lang="fr-FR" sz="1200" dirty="0"/>
                    </a:p>
                  </a:txBody>
                  <a:tcPr/>
                </a:tc>
                <a:tc>
                  <a:txBody>
                    <a:bodyPr/>
                    <a:lstStyle/>
                    <a:p>
                      <a:r>
                        <a:rPr lang="fr-FR" sz="1200" dirty="0" smtClean="0"/>
                        <a:t>440.000 Da</a:t>
                      </a:r>
                      <a:endParaRPr lang="fr-FR" sz="1200" dirty="0"/>
                    </a:p>
                  </a:txBody>
                  <a:tcPr/>
                </a:tc>
                <a:tc>
                  <a:txBody>
                    <a:bodyPr/>
                    <a:lstStyle/>
                    <a:p>
                      <a:endParaRPr lang="fr-FR" sz="1200" dirty="0"/>
                    </a:p>
                  </a:txBody>
                  <a:tcPr/>
                </a:tc>
              </a:tr>
              <a:tr h="301744">
                <a:tc>
                  <a:txBody>
                    <a:bodyPr/>
                    <a:lstStyle/>
                    <a:p>
                      <a:r>
                        <a:rPr lang="fr-FR" sz="1200" dirty="0" smtClean="0"/>
                        <a:t>3</a:t>
                      </a:r>
                      <a:endParaRPr lang="fr-FR" sz="1200" dirty="0"/>
                    </a:p>
                  </a:txBody>
                  <a:tcPr/>
                </a:tc>
                <a:tc>
                  <a:txBody>
                    <a:bodyPr/>
                    <a:lstStyle/>
                    <a:p>
                      <a:r>
                        <a:rPr lang="fr-FR" sz="1200" dirty="0" smtClean="0"/>
                        <a:t>Cadeaux publicitaires </a:t>
                      </a:r>
                      <a:endParaRPr lang="fr-FR" sz="1200" dirty="0"/>
                    </a:p>
                  </a:txBody>
                  <a:tcPr/>
                </a:tc>
                <a:tc>
                  <a:txBody>
                    <a:bodyPr/>
                    <a:lstStyle/>
                    <a:p>
                      <a:r>
                        <a:rPr lang="fr-FR" sz="1200" dirty="0" smtClean="0"/>
                        <a:t>405.000</a:t>
                      </a:r>
                      <a:r>
                        <a:rPr lang="fr-FR" sz="1200" baseline="0" dirty="0" smtClean="0"/>
                        <a:t> Da </a:t>
                      </a:r>
                    </a:p>
                  </a:txBody>
                  <a:tcPr/>
                </a:tc>
                <a:tc>
                  <a:txBody>
                    <a:bodyPr/>
                    <a:lstStyle/>
                    <a:p>
                      <a:endParaRPr lang="fr-FR" sz="1200" dirty="0"/>
                    </a:p>
                  </a:txBody>
                  <a:tcPr/>
                </a:tc>
              </a:tr>
              <a:tr h="216024">
                <a:tc>
                  <a:txBody>
                    <a:bodyPr/>
                    <a:lstStyle/>
                    <a:p>
                      <a:r>
                        <a:rPr lang="fr-FR" sz="1200" dirty="0" smtClean="0"/>
                        <a:t>4</a:t>
                      </a:r>
                      <a:endParaRPr lang="fr-FR" sz="1200" dirty="0"/>
                    </a:p>
                  </a:txBody>
                  <a:tcPr/>
                </a:tc>
                <a:tc>
                  <a:txBody>
                    <a:bodyPr/>
                    <a:lstStyle/>
                    <a:p>
                      <a:r>
                        <a:rPr lang="fr-FR" sz="1200" dirty="0" smtClean="0"/>
                        <a:t>Cotisation</a:t>
                      </a:r>
                      <a:r>
                        <a:rPr lang="fr-FR" sz="1200" baseline="0" dirty="0" smtClean="0"/>
                        <a:t>s CASNOS membre </a:t>
                      </a:r>
                      <a:endParaRPr lang="fr-FR" sz="1200" dirty="0"/>
                    </a:p>
                  </a:txBody>
                  <a:tcPr/>
                </a:tc>
                <a:tc>
                  <a:txBody>
                    <a:bodyPr/>
                    <a:lstStyle/>
                    <a:p>
                      <a:r>
                        <a:rPr lang="fr-FR" sz="1200" dirty="0" smtClean="0"/>
                        <a:t>78.500</a:t>
                      </a:r>
                      <a:r>
                        <a:rPr lang="fr-FR" sz="1200" baseline="0" dirty="0" smtClean="0"/>
                        <a:t> Da</a:t>
                      </a:r>
                    </a:p>
                  </a:txBody>
                  <a:tcPr/>
                </a:tc>
                <a:tc>
                  <a:txBody>
                    <a:bodyPr/>
                    <a:lstStyle/>
                    <a:p>
                      <a:endParaRPr lang="fr-FR" sz="1200" dirty="0"/>
                    </a:p>
                  </a:txBody>
                  <a:tcPr/>
                </a:tc>
              </a:tr>
              <a:tr h="373752">
                <a:tc>
                  <a:txBody>
                    <a:bodyPr/>
                    <a:lstStyle/>
                    <a:p>
                      <a:r>
                        <a:rPr lang="fr-FR" sz="1200" dirty="0" smtClean="0"/>
                        <a:t>5</a:t>
                      </a:r>
                      <a:endParaRPr lang="fr-FR" sz="1200" dirty="0"/>
                    </a:p>
                  </a:txBody>
                  <a:tcPr/>
                </a:tc>
                <a:tc>
                  <a:txBody>
                    <a:bodyPr/>
                    <a:lstStyle/>
                    <a:p>
                      <a:r>
                        <a:rPr lang="fr-FR" sz="1200" dirty="0" smtClean="0"/>
                        <a:t>Don</a:t>
                      </a:r>
                    </a:p>
                    <a:p>
                      <a:r>
                        <a:rPr lang="fr-FR" sz="1200" dirty="0" smtClean="0"/>
                        <a:t>Sponsoring </a:t>
                      </a:r>
                      <a:endParaRPr lang="fr-FR" sz="1200" dirty="0"/>
                    </a:p>
                  </a:txBody>
                  <a:tcPr/>
                </a:tc>
                <a:tc>
                  <a:txBody>
                    <a:bodyPr/>
                    <a:lstStyle/>
                    <a:p>
                      <a:r>
                        <a:rPr lang="fr-FR" sz="1200" dirty="0" smtClean="0"/>
                        <a:t>250.000 Da</a:t>
                      </a:r>
                    </a:p>
                    <a:p>
                      <a:r>
                        <a:rPr lang="fr-FR" sz="1200" dirty="0" smtClean="0"/>
                        <a:t>8.000.000</a:t>
                      </a:r>
                      <a:r>
                        <a:rPr lang="fr-FR" sz="1200" baseline="0" dirty="0" smtClean="0"/>
                        <a:t> Da.</a:t>
                      </a:r>
                      <a:endParaRPr lang="fr-FR" sz="1200" dirty="0"/>
                    </a:p>
                  </a:txBody>
                  <a:tcPr/>
                </a:tc>
                <a:tc>
                  <a:txBody>
                    <a:bodyPr/>
                    <a:lstStyle/>
                    <a:p>
                      <a:endParaRPr lang="fr-FR" sz="1200" dirty="0"/>
                    </a:p>
                  </a:txBody>
                  <a:tcPr/>
                </a:tc>
              </a:tr>
              <a:tr h="132576">
                <a:tc>
                  <a:txBody>
                    <a:bodyPr/>
                    <a:lstStyle/>
                    <a:p>
                      <a:r>
                        <a:rPr lang="fr-FR" sz="1200" dirty="0" smtClean="0"/>
                        <a:t>6</a:t>
                      </a:r>
                      <a:endParaRPr lang="fr-FR" sz="1200" dirty="0"/>
                    </a:p>
                  </a:txBody>
                  <a:tcPr/>
                </a:tc>
                <a:tc>
                  <a:txBody>
                    <a:bodyPr/>
                    <a:lstStyle/>
                    <a:p>
                      <a:r>
                        <a:rPr lang="fr-FR" sz="1200" dirty="0" smtClean="0"/>
                        <a:t>Revenus</a:t>
                      </a:r>
                      <a:r>
                        <a:rPr lang="fr-FR" sz="1200" baseline="0" dirty="0" smtClean="0"/>
                        <a:t> boursiers </a:t>
                      </a:r>
                    </a:p>
                  </a:txBody>
                  <a:tcPr/>
                </a:tc>
                <a:tc>
                  <a:txBody>
                    <a:bodyPr/>
                    <a:lstStyle/>
                    <a:p>
                      <a:endParaRPr lang="fr-FR" sz="1200" dirty="0"/>
                    </a:p>
                  </a:txBody>
                  <a:tcPr/>
                </a:tc>
                <a:tc>
                  <a:txBody>
                    <a:bodyPr/>
                    <a:lstStyle/>
                    <a:p>
                      <a:r>
                        <a:rPr lang="fr-FR" sz="1200" dirty="0" smtClean="0"/>
                        <a:t>550.000 Da</a:t>
                      </a:r>
                    </a:p>
                  </a:txBody>
                  <a:tcPr/>
                </a:tc>
              </a:tr>
              <a:tr h="218296">
                <a:tc>
                  <a:txBody>
                    <a:bodyPr/>
                    <a:lstStyle/>
                    <a:p>
                      <a:r>
                        <a:rPr lang="fr-FR" sz="1200" dirty="0" smtClean="0"/>
                        <a:t>7</a:t>
                      </a:r>
                      <a:endParaRPr lang="fr-FR"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baseline="0" dirty="0" smtClean="0"/>
                        <a:t>Dividendes </a:t>
                      </a:r>
                      <a:endParaRPr lang="fr-FR" sz="1200" dirty="0" smtClean="0"/>
                    </a:p>
                  </a:txBody>
                  <a:tcPr/>
                </a:tc>
                <a:tc>
                  <a:txBody>
                    <a:bodyPr/>
                    <a:lstStyle/>
                    <a:p>
                      <a:endParaRPr lang="fr-FR"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7250.000</a:t>
                      </a:r>
                      <a:r>
                        <a:rPr lang="fr-FR" sz="1200" baseline="0" dirty="0" smtClean="0"/>
                        <a:t> Da</a:t>
                      </a:r>
                      <a:endParaRPr lang="fr-FR" sz="1200" dirty="0" smtClean="0"/>
                    </a:p>
                  </a:txBody>
                  <a:tcPr/>
                </a:tc>
              </a:tr>
              <a:tr h="0">
                <a:tc>
                  <a:txBody>
                    <a:bodyPr/>
                    <a:lstStyle/>
                    <a:p>
                      <a:r>
                        <a:rPr lang="fr-FR" sz="1200" dirty="0" smtClean="0"/>
                        <a:t>8</a:t>
                      </a:r>
                      <a:endParaRPr lang="fr-FR" sz="1200" dirty="0"/>
                    </a:p>
                  </a:txBody>
                  <a:tcPr/>
                </a:tc>
                <a:tc>
                  <a:txBody>
                    <a:bodyPr/>
                    <a:lstStyle/>
                    <a:p>
                      <a:r>
                        <a:rPr lang="fr-FR" sz="1200" dirty="0" smtClean="0"/>
                        <a:t>Subvention</a:t>
                      </a:r>
                      <a:r>
                        <a:rPr lang="fr-FR" sz="1200" baseline="0" dirty="0" smtClean="0"/>
                        <a:t>s d’exploitation non encaissées </a:t>
                      </a:r>
                      <a:endParaRPr lang="fr-FR" sz="1200" dirty="0"/>
                    </a:p>
                  </a:txBody>
                  <a:tcPr/>
                </a:tc>
                <a:tc>
                  <a:txBody>
                    <a:bodyPr/>
                    <a:lstStyle/>
                    <a:p>
                      <a:r>
                        <a:rPr lang="fr-FR" sz="1200" dirty="0" smtClean="0"/>
                        <a:t>1.230.000 Da</a:t>
                      </a:r>
                      <a:endParaRPr lang="fr-FR" sz="1200" dirty="0"/>
                    </a:p>
                  </a:txBody>
                  <a:tcPr/>
                </a:tc>
                <a:tc>
                  <a:txBody>
                    <a:bodyPr/>
                    <a:lstStyle/>
                    <a:p>
                      <a:endParaRPr lang="fr-FR" sz="1200" dirty="0"/>
                    </a:p>
                  </a:txBody>
                  <a:tcPr/>
                </a:tc>
              </a:tr>
              <a:tr h="173712">
                <a:tc>
                  <a:txBody>
                    <a:bodyPr/>
                    <a:lstStyle/>
                    <a:p>
                      <a:r>
                        <a:rPr lang="fr-FR" sz="1200" dirty="0" smtClean="0"/>
                        <a:t>9</a:t>
                      </a:r>
                      <a:endParaRPr lang="fr-FR" sz="1200" dirty="0"/>
                    </a:p>
                  </a:txBody>
                  <a:tcPr/>
                </a:tc>
                <a:tc>
                  <a:txBody>
                    <a:bodyPr/>
                    <a:lstStyle/>
                    <a:p>
                      <a:r>
                        <a:rPr lang="fr-FR" sz="1200" dirty="0" smtClean="0"/>
                        <a:t>Provisions</a:t>
                      </a:r>
                      <a:r>
                        <a:rPr lang="fr-FR" sz="1200" baseline="0" dirty="0" smtClean="0"/>
                        <a:t> congés payés</a:t>
                      </a:r>
                      <a:endParaRPr lang="fr-FR" sz="1200" dirty="0"/>
                    </a:p>
                  </a:txBody>
                  <a:tcPr/>
                </a:tc>
                <a:tc>
                  <a:txBody>
                    <a:bodyPr/>
                    <a:lstStyle/>
                    <a:p>
                      <a:r>
                        <a:rPr lang="fr-FR" sz="1200" dirty="0" smtClean="0"/>
                        <a:t>435.000</a:t>
                      </a:r>
                      <a:r>
                        <a:rPr lang="fr-FR" sz="1200" baseline="0" dirty="0" smtClean="0"/>
                        <a:t>  Da</a:t>
                      </a:r>
                      <a:endParaRPr lang="fr-FR" sz="1200" dirty="0"/>
                    </a:p>
                  </a:txBody>
                  <a:tcPr/>
                </a:tc>
                <a:tc>
                  <a:txBody>
                    <a:bodyPr/>
                    <a:lstStyle/>
                    <a:p>
                      <a:endParaRPr lang="fr-FR" sz="1200" dirty="0"/>
                    </a:p>
                  </a:txBody>
                  <a:tcPr/>
                </a:tc>
              </a:tr>
              <a:tr h="173712">
                <a:tc>
                  <a:txBody>
                    <a:bodyPr/>
                    <a:lstStyle/>
                    <a:p>
                      <a:r>
                        <a:rPr lang="fr-FR" sz="1200" dirty="0" smtClean="0"/>
                        <a:t>10</a:t>
                      </a:r>
                      <a:endParaRPr lang="fr-FR" sz="1200" dirty="0"/>
                    </a:p>
                  </a:txBody>
                  <a:tcPr/>
                </a:tc>
                <a:tc>
                  <a:txBody>
                    <a:bodyPr/>
                    <a:lstStyle/>
                    <a:p>
                      <a:r>
                        <a:rPr lang="fr-FR" sz="1200" dirty="0" smtClean="0"/>
                        <a:t>Salaire conjoint</a:t>
                      </a:r>
                      <a:r>
                        <a:rPr lang="fr-FR" sz="1200" baseline="0" dirty="0" smtClean="0"/>
                        <a:t> </a:t>
                      </a:r>
                      <a:endParaRPr lang="fr-FR" sz="1200" dirty="0"/>
                    </a:p>
                  </a:txBody>
                  <a:tcPr/>
                </a:tc>
                <a:tc>
                  <a:txBody>
                    <a:bodyPr/>
                    <a:lstStyle/>
                    <a:p>
                      <a:r>
                        <a:rPr lang="fr-FR" sz="1200" dirty="0" smtClean="0"/>
                        <a:t>20000 (12) = 240.000 Da</a:t>
                      </a:r>
                      <a:endParaRPr lang="fr-FR" sz="1200" dirty="0"/>
                    </a:p>
                  </a:txBody>
                  <a:tcPr/>
                </a:tc>
                <a:tc>
                  <a:txBody>
                    <a:bodyPr/>
                    <a:lstStyle/>
                    <a:p>
                      <a:endParaRPr lang="fr-FR" sz="1200" dirty="0"/>
                    </a:p>
                  </a:txBody>
                  <a:tcPr/>
                </a:tc>
              </a:tr>
              <a:tr h="173712">
                <a:tc>
                  <a:txBody>
                    <a:bodyPr/>
                    <a:lstStyle/>
                    <a:p>
                      <a:r>
                        <a:rPr lang="fr-FR" sz="1200" dirty="0" smtClean="0"/>
                        <a:t>11</a:t>
                      </a:r>
                      <a:endParaRPr lang="fr-FR" sz="1200" dirty="0"/>
                    </a:p>
                  </a:txBody>
                  <a:tcPr/>
                </a:tc>
                <a:tc>
                  <a:txBody>
                    <a:bodyPr/>
                    <a:lstStyle/>
                    <a:p>
                      <a:r>
                        <a:rPr lang="fr-FR" sz="1200" dirty="0" smtClean="0"/>
                        <a:t>Subventions</a:t>
                      </a:r>
                      <a:r>
                        <a:rPr lang="fr-FR" sz="1200" baseline="0" dirty="0" smtClean="0"/>
                        <a:t> d’exploitations environnement </a:t>
                      </a:r>
                      <a:endParaRPr lang="fr-FR" sz="1200" dirty="0"/>
                    </a:p>
                  </a:txBody>
                  <a:tcPr/>
                </a:tc>
                <a:tc>
                  <a:txBody>
                    <a:bodyPr/>
                    <a:lstStyle/>
                    <a:p>
                      <a:endParaRPr lang="fr-FR" sz="1200" dirty="0"/>
                    </a:p>
                  </a:txBody>
                  <a:tcPr/>
                </a:tc>
                <a:tc>
                  <a:txBody>
                    <a:bodyPr/>
                    <a:lstStyle/>
                    <a:p>
                      <a:r>
                        <a:rPr lang="fr-FR" sz="1200" dirty="0" smtClean="0"/>
                        <a:t>460.000 DA</a:t>
                      </a:r>
                      <a:endParaRPr lang="fr-FR" sz="1200" dirty="0"/>
                    </a:p>
                  </a:txBody>
                  <a:tcPr/>
                </a:tc>
              </a:tr>
              <a:tr h="2434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12</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Frais de déplacement  privé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174.000 Da </a:t>
                      </a:r>
                    </a:p>
                  </a:txBody>
                  <a:tcPr/>
                </a:tc>
                <a:tc>
                  <a:txBody>
                    <a:bodyPr/>
                    <a:lstStyle/>
                    <a:p>
                      <a:endParaRPr lang="fr-FR" sz="1200" dirty="0"/>
                    </a:p>
                  </a:txBody>
                  <a:tcPr/>
                </a:tc>
              </a:tr>
              <a:tr h="173712">
                <a:tc>
                  <a:txBody>
                    <a:bodyPr/>
                    <a:lstStyle/>
                    <a:p>
                      <a:r>
                        <a:rPr lang="fr-FR" sz="1200" dirty="0" smtClean="0"/>
                        <a:t>13</a:t>
                      </a:r>
                      <a:endParaRPr lang="fr-FR" sz="1200" dirty="0"/>
                    </a:p>
                  </a:txBody>
                  <a:tcPr/>
                </a:tc>
                <a:tc>
                  <a:txBody>
                    <a:bodyPr/>
                    <a:lstStyle/>
                    <a:p>
                      <a:r>
                        <a:rPr lang="fr-FR" sz="1200" dirty="0" smtClean="0"/>
                        <a:t>PVC CT</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PVC LT</a:t>
                      </a:r>
                      <a:endParaRPr lang="fr-FR" sz="1200" dirty="0" smtClean="0"/>
                    </a:p>
                  </a:txBody>
                  <a:tcPr/>
                </a:tc>
                <a:tc>
                  <a:txBody>
                    <a:bodyPr/>
                    <a:lstStyle/>
                    <a:p>
                      <a:endParaRPr lang="fr-FR"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1.110.000 *0,3</a:t>
                      </a:r>
                      <a:r>
                        <a:rPr lang="fr-FR" sz="1200" baseline="0" dirty="0" smtClean="0"/>
                        <a:t> = 333.000 Da</a:t>
                      </a:r>
                      <a:endParaRPr lang="fr-FR" sz="1200" dirty="0" smtClean="0"/>
                    </a:p>
                    <a:p>
                      <a:r>
                        <a:rPr lang="fr-FR" sz="1200" dirty="0" smtClean="0"/>
                        <a:t>880.000 *0.65 = 572.000 Da</a:t>
                      </a:r>
                      <a:endParaRPr lang="fr-FR" sz="1200" dirty="0"/>
                    </a:p>
                  </a:txBody>
                  <a:tcPr/>
                </a:tc>
              </a:tr>
              <a:tr h="173712">
                <a:tc>
                  <a:txBody>
                    <a:bodyPr/>
                    <a:lstStyle/>
                    <a:p>
                      <a:r>
                        <a:rPr lang="fr-FR" sz="1200" dirty="0" smtClean="0"/>
                        <a:t>14 </a:t>
                      </a:r>
                      <a:endParaRPr lang="fr-FR"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Pénalités</a:t>
                      </a:r>
                      <a:r>
                        <a:rPr lang="fr-FR" sz="1200" baseline="0" dirty="0" smtClean="0"/>
                        <a:t> de retard </a:t>
                      </a:r>
                      <a:endParaRPr lang="fr-FR" sz="1200" dirty="0" smtClean="0"/>
                    </a:p>
                  </a:txBody>
                  <a:tcPr/>
                </a:tc>
                <a:tc>
                  <a:txBody>
                    <a:bodyPr/>
                    <a:lstStyle/>
                    <a:p>
                      <a:r>
                        <a:rPr lang="fr-FR" sz="1200" dirty="0" smtClean="0"/>
                        <a:t>548.200 Da</a:t>
                      </a:r>
                      <a:endParaRPr lang="fr-FR" sz="1200" dirty="0"/>
                    </a:p>
                  </a:txBody>
                  <a:tcPr/>
                </a:tc>
                <a:tc>
                  <a:txBody>
                    <a:bodyPr/>
                    <a:lstStyle/>
                    <a:p>
                      <a:endParaRPr lang="fr-FR" sz="1200" dirty="0"/>
                    </a:p>
                  </a:txBody>
                  <a:tcPr/>
                </a:tc>
              </a:tr>
              <a:tr h="173712">
                <a:tc>
                  <a:txBody>
                    <a:bodyPr/>
                    <a:lstStyle/>
                    <a:p>
                      <a:r>
                        <a:rPr lang="fr-FR" sz="1200" dirty="0" smtClean="0"/>
                        <a:t>15</a:t>
                      </a:r>
                      <a:endParaRPr lang="fr-FR"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Déficit de l’exercice 2016</a:t>
                      </a:r>
                    </a:p>
                  </a:txBody>
                  <a:tcPr/>
                </a:tc>
                <a:tc>
                  <a:txBody>
                    <a:bodyPr/>
                    <a:lstStyle/>
                    <a:p>
                      <a:endParaRPr lang="fr-FR" sz="1200" dirty="0"/>
                    </a:p>
                  </a:txBody>
                  <a:tcPr/>
                </a:tc>
                <a:tc>
                  <a:txBody>
                    <a:bodyPr/>
                    <a:lstStyle/>
                    <a:p>
                      <a:r>
                        <a:rPr lang="fr-FR" sz="1200" dirty="0" smtClean="0"/>
                        <a:t>1.730.400</a:t>
                      </a:r>
                      <a:r>
                        <a:rPr lang="fr-FR" sz="1200" baseline="0" dirty="0" smtClean="0"/>
                        <a:t> Da </a:t>
                      </a:r>
                      <a:endParaRPr lang="fr-FR" sz="1200" dirty="0"/>
                    </a:p>
                  </a:txBody>
                  <a:tcPr/>
                </a:tc>
              </a:tr>
              <a:tr h="173712">
                <a:tc>
                  <a:txBody>
                    <a:bodyPr/>
                    <a:lstStyle/>
                    <a:p>
                      <a:endParaRPr lang="fr-FR"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Total </a:t>
                      </a:r>
                    </a:p>
                  </a:txBody>
                  <a:tcPr/>
                </a:tc>
                <a:tc>
                  <a:txBody>
                    <a:bodyPr/>
                    <a:lstStyle/>
                    <a:p>
                      <a:r>
                        <a:rPr lang="fr-FR" sz="1200" dirty="0" smtClean="0"/>
                        <a:t>13.000.700 Da</a:t>
                      </a:r>
                      <a:endParaRPr lang="fr-FR" sz="1200" dirty="0"/>
                    </a:p>
                  </a:txBody>
                  <a:tcPr/>
                </a:tc>
                <a:tc>
                  <a:txBody>
                    <a:bodyPr/>
                    <a:lstStyle/>
                    <a:p>
                      <a:r>
                        <a:rPr lang="fr-FR" sz="1200" dirty="0" smtClean="0"/>
                        <a:t>10.895.400 DA</a:t>
                      </a:r>
                      <a:endParaRPr lang="fr-FR" sz="1200" dirty="0"/>
                    </a:p>
                  </a:txBody>
                  <a:tcPr/>
                </a:tc>
              </a:tr>
            </a:tbl>
          </a:graphicData>
        </a:graphic>
      </p:graphicFrame>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332656"/>
            <a:ext cx="8229600" cy="5865515"/>
          </a:xfrm>
        </p:spPr>
        <p:txBody>
          <a:bodyPr>
            <a:normAutofit fontScale="92500"/>
          </a:bodyPr>
          <a:lstStyle/>
          <a:p>
            <a:pPr>
              <a:buNone/>
            </a:pPr>
            <a:r>
              <a:rPr lang="fr-FR" dirty="0" smtClean="0"/>
              <a:t>Opération </a:t>
            </a:r>
            <a:r>
              <a:rPr lang="fr-FR" dirty="0" smtClean="0"/>
              <a:t>2: (1.550.000*4)*0,2 – (1.000.000 *4)*0,2 = 440.000 </a:t>
            </a:r>
            <a:r>
              <a:rPr lang="fr-FR" dirty="0" smtClean="0"/>
              <a:t>Da.</a:t>
            </a:r>
          </a:p>
          <a:p>
            <a:pPr>
              <a:buNone/>
            </a:pPr>
            <a:r>
              <a:rPr lang="fr-FR" dirty="0" smtClean="0"/>
              <a:t>Opération </a:t>
            </a:r>
            <a:r>
              <a:rPr lang="fr-FR" dirty="0" smtClean="0"/>
              <a:t>3: (1850*300 – 500*300) = </a:t>
            </a:r>
            <a:r>
              <a:rPr lang="fr-FR" dirty="0" smtClean="0"/>
              <a:t>405.000Da.</a:t>
            </a:r>
          </a:p>
          <a:p>
            <a:pPr>
              <a:buNone/>
            </a:pPr>
            <a:r>
              <a:rPr lang="fr-FR" dirty="0" smtClean="0"/>
              <a:t>Opération </a:t>
            </a:r>
            <a:r>
              <a:rPr lang="fr-FR" dirty="0" smtClean="0"/>
              <a:t>13: PVC CT: 70% à réintégrer et 30% déductibles.</a:t>
            </a:r>
          </a:p>
          <a:p>
            <a:pPr>
              <a:buNone/>
            </a:pPr>
            <a:r>
              <a:rPr lang="fr-FR" dirty="0" smtClean="0"/>
              <a:t> </a:t>
            </a:r>
            <a:r>
              <a:rPr lang="fr-FR" dirty="0" smtClean="0"/>
              <a:t>PVC </a:t>
            </a:r>
            <a:r>
              <a:rPr lang="fr-FR" dirty="0" smtClean="0"/>
              <a:t>LT: 35% à réintégrer et 65% déductibles</a:t>
            </a:r>
            <a:r>
              <a:rPr lang="fr-FR" dirty="0" smtClean="0"/>
              <a:t>.</a:t>
            </a:r>
          </a:p>
          <a:p>
            <a:pPr>
              <a:buNone/>
            </a:pPr>
            <a:r>
              <a:rPr lang="fr-FR" dirty="0" smtClean="0"/>
              <a:t>Calcul du résultat net fiscal = Résultat de l’exercice (bénéfice de l’exercice) + les réintégrations – les déductions = 58.230.000+13.000.700 – 10.895.400 = 60.335.300 Da</a:t>
            </a:r>
          </a:p>
          <a:p>
            <a:pPr>
              <a:buNone/>
            </a:pPr>
            <a:r>
              <a:rPr lang="fr-FR" dirty="0" smtClean="0"/>
              <a:t>IBS dû = 60.335.300 (19%)= 11.463.707 DA.</a:t>
            </a:r>
            <a:endParaRPr lang="fr-FR" dirty="0" smtClean="0"/>
          </a:p>
          <a:p>
            <a:endParaRPr lang="fr-FR"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363272" cy="6408712"/>
          </a:xfrm>
        </p:spPr>
        <p:txBody>
          <a:bodyPr>
            <a:normAutofit fontScale="32500" lnSpcReduction="20000"/>
          </a:bodyPr>
          <a:lstStyle/>
          <a:p>
            <a:r>
              <a:rPr lang="fr-FR" dirty="0" smtClean="0"/>
              <a:t>Exemple 02:</a:t>
            </a:r>
          </a:p>
          <a:p>
            <a:endParaRPr lang="fr-FR" dirty="0" smtClean="0"/>
          </a:p>
          <a:p>
            <a:pPr>
              <a:buNone/>
            </a:pPr>
            <a:r>
              <a:rPr lang="fr-FR" dirty="0" smtClean="0"/>
              <a:t> </a:t>
            </a:r>
            <a:r>
              <a:rPr lang="fr-FR" sz="4300" dirty="0" smtClean="0"/>
              <a:t>L’analyse des états financiers d’une </a:t>
            </a:r>
            <a:r>
              <a:rPr lang="fr-FR" sz="4300" dirty="0" smtClean="0"/>
              <a:t>S.A.R.L </a:t>
            </a:r>
            <a:r>
              <a:rPr lang="fr-FR" sz="4300" dirty="0" smtClean="0"/>
              <a:t>a fait ressortir pour l’exercice de </a:t>
            </a:r>
            <a:r>
              <a:rPr lang="fr-FR" sz="4300" dirty="0" smtClean="0"/>
              <a:t>2018 </a:t>
            </a:r>
            <a:r>
              <a:rPr lang="fr-FR" sz="4300" dirty="0" smtClean="0"/>
              <a:t>un résultat comptable avant IBS de </a:t>
            </a:r>
            <a:r>
              <a:rPr lang="fr-FR" sz="4300" dirty="0" smtClean="0"/>
              <a:t>48.324.000 </a:t>
            </a:r>
            <a:r>
              <a:rPr lang="fr-FR" sz="4300" dirty="0" smtClean="0"/>
              <a:t>DA. Le réexamen de certains postes : charges et produits au 31/12/2017 a indiqué : </a:t>
            </a:r>
          </a:p>
          <a:p>
            <a:r>
              <a:rPr lang="fr-FR" sz="4300" dirty="0" smtClean="0"/>
              <a:t>1. Un montant de </a:t>
            </a:r>
            <a:r>
              <a:rPr lang="fr-FR" sz="4300" dirty="0" smtClean="0"/>
              <a:t>890.000 </a:t>
            </a:r>
            <a:r>
              <a:rPr lang="fr-FR" sz="4300" dirty="0" smtClean="0"/>
              <a:t>Da de frais relatifs à la location d’une salle des fêtes au profit du fils du directeur général de la société. </a:t>
            </a:r>
          </a:p>
          <a:p>
            <a:r>
              <a:rPr lang="fr-FR" sz="4300" dirty="0" smtClean="0"/>
              <a:t>2. Une charge comprenant des frais </a:t>
            </a:r>
            <a:r>
              <a:rPr lang="fr-FR" sz="4300" dirty="0" smtClean="0"/>
              <a:t>de séjours </a:t>
            </a:r>
            <a:r>
              <a:rPr lang="fr-FR" sz="4300" dirty="0" smtClean="0"/>
              <a:t>du Directeur Général de la société pour un montant </a:t>
            </a:r>
            <a:r>
              <a:rPr lang="fr-FR" sz="4300" dirty="0" smtClean="0"/>
              <a:t>210.000 </a:t>
            </a:r>
            <a:r>
              <a:rPr lang="fr-FR" sz="4300" dirty="0" smtClean="0"/>
              <a:t>DA. </a:t>
            </a:r>
          </a:p>
          <a:p>
            <a:r>
              <a:rPr lang="fr-FR" sz="4300" dirty="0" smtClean="0"/>
              <a:t>3. </a:t>
            </a:r>
            <a:r>
              <a:rPr lang="fr-FR" sz="4300" dirty="0" smtClean="0"/>
              <a:t>Facture non comptabilisée de vente d’emballage pour un montant HT de 748.300 DA</a:t>
            </a:r>
          </a:p>
          <a:p>
            <a:r>
              <a:rPr lang="fr-FR" sz="4300" dirty="0" smtClean="0"/>
              <a:t>4-</a:t>
            </a:r>
            <a:r>
              <a:rPr lang="fr-FR" sz="4300" dirty="0" smtClean="0"/>
              <a:t>Un montant de </a:t>
            </a:r>
            <a:r>
              <a:rPr lang="fr-FR" sz="4300" dirty="0" smtClean="0"/>
              <a:t>1.150.000 </a:t>
            </a:r>
            <a:r>
              <a:rPr lang="fr-FR" sz="4300" dirty="0" smtClean="0"/>
              <a:t>DA représentant </a:t>
            </a:r>
            <a:r>
              <a:rPr lang="fr-FR" sz="4300" dirty="0" smtClean="0"/>
              <a:t>la TAP. </a:t>
            </a:r>
          </a:p>
          <a:p>
            <a:r>
              <a:rPr lang="fr-FR" sz="4300" dirty="0" smtClean="0"/>
              <a:t>5- La </a:t>
            </a:r>
            <a:r>
              <a:rPr lang="fr-FR" sz="4300" dirty="0" smtClean="0"/>
              <a:t>SARL a offert 150 cadeaux publicitaires pour un prix unitaire de 650 </a:t>
            </a:r>
            <a:r>
              <a:rPr lang="fr-FR" sz="4300" dirty="0" smtClean="0"/>
              <a:t>DA. </a:t>
            </a:r>
            <a:endParaRPr lang="fr-FR" sz="4300" dirty="0" smtClean="0"/>
          </a:p>
          <a:p>
            <a:r>
              <a:rPr lang="fr-FR" sz="4300" dirty="0" smtClean="0"/>
              <a:t>6-La SARL </a:t>
            </a:r>
            <a:r>
              <a:rPr lang="fr-FR" sz="4300" dirty="0" smtClean="0"/>
              <a:t>a reçu </a:t>
            </a:r>
            <a:r>
              <a:rPr lang="fr-FR" sz="4300" dirty="0" smtClean="0"/>
              <a:t>715.600 </a:t>
            </a:r>
            <a:r>
              <a:rPr lang="fr-FR" sz="4300" dirty="0" smtClean="0"/>
              <a:t>DA de dividendes requis d’une </a:t>
            </a:r>
            <a:r>
              <a:rPr lang="fr-FR" sz="4300" dirty="0" smtClean="0"/>
              <a:t>filiale.</a:t>
            </a:r>
          </a:p>
          <a:p>
            <a:r>
              <a:rPr lang="fr-FR" sz="4300" dirty="0" smtClean="0"/>
              <a:t>7-Facture </a:t>
            </a:r>
            <a:r>
              <a:rPr lang="fr-FR" sz="4300" dirty="0" smtClean="0"/>
              <a:t>d’acquisition en </a:t>
            </a:r>
            <a:r>
              <a:rPr lang="fr-FR" sz="4300" dirty="0" smtClean="0"/>
              <a:t>2016 </a:t>
            </a:r>
            <a:r>
              <a:rPr lang="fr-FR" sz="4300" dirty="0" smtClean="0"/>
              <a:t>de </a:t>
            </a:r>
            <a:r>
              <a:rPr lang="fr-FR" sz="4300" dirty="0" smtClean="0"/>
              <a:t>2 </a:t>
            </a:r>
            <a:r>
              <a:rPr lang="fr-FR" sz="4300" dirty="0" smtClean="0"/>
              <a:t>véhicules de tourisme amortis sur la base d’un prix unitaire de </a:t>
            </a:r>
            <a:r>
              <a:rPr lang="fr-FR" sz="4300" dirty="0" smtClean="0"/>
              <a:t>1.630.000 </a:t>
            </a:r>
            <a:r>
              <a:rPr lang="fr-FR" sz="4300" dirty="0" smtClean="0"/>
              <a:t>DA (durée de vie : 5ans). </a:t>
            </a:r>
            <a:endParaRPr lang="fr-FR" sz="4300" dirty="0" smtClean="0"/>
          </a:p>
          <a:p>
            <a:r>
              <a:rPr lang="fr-FR" sz="4300" dirty="0" smtClean="0"/>
              <a:t>8- Cotisation </a:t>
            </a:r>
            <a:r>
              <a:rPr lang="fr-FR" sz="4300" dirty="0" smtClean="0"/>
              <a:t>CASNOS réglée par la société au titre d’un membre du conseil d’administration pour un montant de 9</a:t>
            </a:r>
            <a:r>
              <a:rPr lang="fr-FR" sz="4300" dirty="0" smtClean="0"/>
              <a:t>8.150 </a:t>
            </a:r>
            <a:r>
              <a:rPr lang="fr-FR" sz="4300" dirty="0" smtClean="0"/>
              <a:t>DA. </a:t>
            </a:r>
            <a:endParaRPr lang="fr-FR" sz="4300" dirty="0" smtClean="0"/>
          </a:p>
          <a:p>
            <a:r>
              <a:rPr lang="fr-FR" sz="4300" dirty="0" smtClean="0"/>
              <a:t>9-Les </a:t>
            </a:r>
            <a:r>
              <a:rPr lang="fr-FR" sz="4300" dirty="0" smtClean="0"/>
              <a:t>provisions pour congés payés s’élèvent à </a:t>
            </a:r>
            <a:r>
              <a:rPr lang="fr-FR" sz="4300" dirty="0" smtClean="0"/>
              <a:t>534.590 </a:t>
            </a:r>
            <a:r>
              <a:rPr lang="fr-FR" sz="4300" dirty="0" smtClean="0"/>
              <a:t>Da</a:t>
            </a:r>
            <a:r>
              <a:rPr lang="fr-FR" sz="4300" dirty="0" smtClean="0"/>
              <a:t>.</a:t>
            </a:r>
          </a:p>
          <a:p>
            <a:r>
              <a:rPr lang="fr-FR" sz="4300" dirty="0" smtClean="0"/>
              <a:t>10- Un </a:t>
            </a:r>
            <a:r>
              <a:rPr lang="fr-FR" sz="4300" dirty="0" smtClean="0"/>
              <a:t>montant de </a:t>
            </a:r>
            <a:r>
              <a:rPr lang="fr-FR" sz="4300" dirty="0" smtClean="0"/>
              <a:t>94.000 </a:t>
            </a:r>
            <a:r>
              <a:rPr lang="fr-FR" sz="4300" dirty="0" smtClean="0"/>
              <a:t>DA de </a:t>
            </a:r>
            <a:r>
              <a:rPr lang="fr-FR" sz="4300" dirty="0" smtClean="0"/>
              <a:t>droit d’enregistrement.</a:t>
            </a:r>
          </a:p>
          <a:p>
            <a:r>
              <a:rPr lang="fr-FR" sz="4300" dirty="0" smtClean="0"/>
              <a:t>11-La </a:t>
            </a:r>
            <a:r>
              <a:rPr lang="fr-FR" sz="4300" dirty="0" smtClean="0"/>
              <a:t>société a comptabilisé un montant de 258.900 DA représentant des pénalités pour paiement tardif des déclarations fiscales. </a:t>
            </a:r>
          </a:p>
          <a:p>
            <a:r>
              <a:rPr lang="fr-FR" sz="4300" dirty="0" smtClean="0"/>
              <a:t>12-La </a:t>
            </a:r>
            <a:r>
              <a:rPr lang="fr-FR" sz="4300" dirty="0" smtClean="0"/>
              <a:t>société a enregistré un déficit de l’ordre de </a:t>
            </a:r>
            <a:r>
              <a:rPr lang="fr-FR" sz="4300" dirty="0" smtClean="0"/>
              <a:t>2.780.200 </a:t>
            </a:r>
            <a:r>
              <a:rPr lang="fr-FR" sz="4300" dirty="0" smtClean="0"/>
              <a:t>au titre de l’exercice </a:t>
            </a:r>
            <a:r>
              <a:rPr lang="fr-FR" sz="4300" dirty="0" smtClean="0"/>
              <a:t>2015. </a:t>
            </a:r>
            <a:endParaRPr lang="fr-FR" sz="4300" dirty="0" smtClean="0"/>
          </a:p>
          <a:p>
            <a:r>
              <a:rPr lang="fr-FR" sz="4300" dirty="0" smtClean="0"/>
              <a:t>13. </a:t>
            </a:r>
            <a:r>
              <a:rPr lang="fr-FR" sz="4300" dirty="0" smtClean="0"/>
              <a:t>La SARL a réalisé des plus-values de cession d’équipement au cours de l’exercice pour un montant de </a:t>
            </a:r>
            <a:r>
              <a:rPr lang="fr-FR" sz="4300" dirty="0" smtClean="0"/>
              <a:t>870.000 </a:t>
            </a:r>
            <a:r>
              <a:rPr lang="fr-FR" sz="4300" dirty="0" smtClean="0"/>
              <a:t>DA (durée de conservation de 4 ans). Un montant de PVC de cession de court terme (durée de conservation des équipements de 2 ans et de 8 mois) </a:t>
            </a:r>
            <a:r>
              <a:rPr lang="fr-FR" sz="4300" dirty="0" smtClean="0"/>
              <a:t>de 1.210.500 Da</a:t>
            </a:r>
          </a:p>
          <a:p>
            <a:r>
              <a:rPr lang="fr-FR" sz="4300" b="1" dirty="0" smtClean="0"/>
              <a:t>Travail à Faire : </a:t>
            </a:r>
          </a:p>
          <a:p>
            <a:r>
              <a:rPr lang="fr-FR" sz="4300" dirty="0" smtClean="0"/>
              <a:t>1- Après avoir effectué les retraitements fiscaux nécessaires, déterminer le montant de l’IBS dû par la Société au titre de l’exercice </a:t>
            </a:r>
            <a:r>
              <a:rPr lang="fr-FR" sz="4300" dirty="0" smtClean="0"/>
              <a:t>2018. </a:t>
            </a:r>
            <a:endParaRPr lang="fr-FR" sz="4300" dirty="0" smtClean="0"/>
          </a:p>
          <a:p>
            <a:r>
              <a:rPr lang="fr-FR" sz="4300" dirty="0" smtClean="0"/>
              <a:t>2- Calculer le montant des trois acomptes ainsi que le montant de la liquidation fiscale sachant que : </a:t>
            </a:r>
          </a:p>
          <a:p>
            <a:r>
              <a:rPr lang="fr-FR" sz="4300" dirty="0" smtClean="0"/>
              <a:t>- Le Bénéfice de l’exercice </a:t>
            </a:r>
            <a:r>
              <a:rPr lang="fr-FR" sz="4300" dirty="0" smtClean="0"/>
              <a:t>2016 </a:t>
            </a:r>
            <a:r>
              <a:rPr lang="fr-FR" sz="4300" dirty="0" smtClean="0"/>
              <a:t>s’élève à </a:t>
            </a:r>
            <a:r>
              <a:rPr lang="fr-FR" sz="4300" dirty="0" smtClean="0"/>
              <a:t>6.650.300 </a:t>
            </a:r>
            <a:r>
              <a:rPr lang="fr-FR" sz="4300" dirty="0" smtClean="0"/>
              <a:t>DA. </a:t>
            </a:r>
          </a:p>
          <a:p>
            <a:r>
              <a:rPr lang="fr-FR" sz="4300" dirty="0" smtClean="0"/>
              <a:t>- Bénéfice de l’exercice </a:t>
            </a:r>
            <a:r>
              <a:rPr lang="fr-FR" sz="4300" dirty="0" smtClean="0"/>
              <a:t>2017 </a:t>
            </a:r>
            <a:r>
              <a:rPr lang="fr-FR" sz="4300" dirty="0" smtClean="0"/>
              <a:t>: </a:t>
            </a:r>
            <a:r>
              <a:rPr lang="fr-FR" sz="4300" dirty="0" smtClean="0"/>
              <a:t>7.556.200 </a:t>
            </a:r>
            <a:r>
              <a:rPr lang="fr-FR" sz="4300" dirty="0" smtClean="0"/>
              <a:t>DA connu au 20/04/2017. </a:t>
            </a:r>
          </a:p>
          <a:p>
            <a:r>
              <a:rPr lang="fr-FR" sz="4300" dirty="0" smtClean="0"/>
              <a:t>- Taux I.B.S 19%. </a:t>
            </a:r>
          </a:p>
          <a:p>
            <a:endParaRPr lang="fr-FR" sz="4300" dirty="0" smtClean="0"/>
          </a:p>
          <a:p>
            <a:endParaRPr lang="fr-FR" sz="4300" dirty="0" smtClean="0"/>
          </a:p>
          <a:p>
            <a:endParaRPr lang="fr-FR" dirty="0" smtClean="0"/>
          </a:p>
          <a:p>
            <a:endParaRPr lang="fr-FR" dirty="0" smtClean="0"/>
          </a:p>
          <a:p>
            <a:endParaRPr lang="fr-FR" dirty="0" smtClean="0"/>
          </a:p>
          <a:p>
            <a:endParaRPr lang="fr-FR"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5793507"/>
          </a:xfrm>
        </p:spPr>
        <p:txBody>
          <a:bodyPr/>
          <a:lstStyle/>
          <a:p>
            <a:r>
              <a:rPr lang="fr-FR" dirty="0" smtClean="0"/>
              <a:t>Exemple 2: sujet d’examen 15/12/2020</a:t>
            </a:r>
          </a:p>
          <a:p>
            <a:r>
              <a:rPr lang="fr-FR" dirty="0" smtClean="0"/>
              <a:t> </a:t>
            </a:r>
            <a:endParaRPr lang="fr-FR" dirty="0"/>
          </a:p>
        </p:txBody>
      </p:sp>
      <p:graphicFrame>
        <p:nvGraphicFramePr>
          <p:cNvPr id="7" name="Tableau 6"/>
          <p:cNvGraphicFramePr>
            <a:graphicFrameLocks noGrp="1"/>
          </p:cNvGraphicFramePr>
          <p:nvPr/>
        </p:nvGraphicFramePr>
        <p:xfrm>
          <a:off x="395536" y="1053851"/>
          <a:ext cx="8208912" cy="5060519"/>
        </p:xfrm>
        <a:graphic>
          <a:graphicData uri="http://schemas.openxmlformats.org/drawingml/2006/table">
            <a:tbl>
              <a:tblPr firstRow="1" bandRow="1">
                <a:tableStyleId>{5C22544A-7EE6-4342-B048-85BDC9FD1C3A}</a:tableStyleId>
              </a:tblPr>
              <a:tblGrid>
                <a:gridCol w="360040"/>
                <a:gridCol w="3780420"/>
                <a:gridCol w="2124236"/>
                <a:gridCol w="1944216"/>
              </a:tblGrid>
              <a:tr h="263204">
                <a:tc>
                  <a:txBody>
                    <a:bodyPr/>
                    <a:lstStyle/>
                    <a:p>
                      <a:r>
                        <a:rPr lang="fr-FR" sz="1200" dirty="0" smtClean="0"/>
                        <a:t>N° </a:t>
                      </a:r>
                      <a:endParaRPr lang="fr-FR" sz="1200" dirty="0"/>
                    </a:p>
                  </a:txBody>
                  <a:tcPr/>
                </a:tc>
                <a:tc>
                  <a:txBody>
                    <a:bodyPr/>
                    <a:lstStyle/>
                    <a:p>
                      <a:r>
                        <a:rPr lang="fr-FR" sz="1200" dirty="0" smtClean="0"/>
                        <a:t>Opérations</a:t>
                      </a:r>
                      <a:r>
                        <a:rPr lang="fr-FR" sz="1200" baseline="0" dirty="0" smtClean="0"/>
                        <a:t> </a:t>
                      </a:r>
                      <a:endParaRPr lang="fr-FR" sz="1200" dirty="0"/>
                    </a:p>
                  </a:txBody>
                  <a:tcPr/>
                </a:tc>
                <a:tc>
                  <a:txBody>
                    <a:bodyPr/>
                    <a:lstStyle/>
                    <a:p>
                      <a:r>
                        <a:rPr lang="fr-FR" sz="1200" dirty="0" smtClean="0"/>
                        <a:t>Réintégrations +</a:t>
                      </a:r>
                      <a:endParaRPr lang="fr-FR" sz="1200" dirty="0"/>
                    </a:p>
                  </a:txBody>
                  <a:tcPr/>
                </a:tc>
                <a:tc>
                  <a:txBody>
                    <a:bodyPr/>
                    <a:lstStyle/>
                    <a:p>
                      <a:r>
                        <a:rPr lang="fr-FR" sz="1200" dirty="0" smtClean="0"/>
                        <a:t>Déductions</a:t>
                      </a:r>
                      <a:r>
                        <a:rPr lang="fr-FR" sz="1200" baseline="0" dirty="0" smtClean="0"/>
                        <a:t> </a:t>
                      </a:r>
                      <a:r>
                        <a:rPr lang="fr-FR" sz="1200" dirty="0" smtClean="0"/>
                        <a:t>- </a:t>
                      </a:r>
                      <a:endParaRPr lang="fr-FR" sz="1200" dirty="0"/>
                    </a:p>
                  </a:txBody>
                  <a:tcPr/>
                </a:tc>
              </a:tr>
              <a:tr h="368323">
                <a:tc>
                  <a:txBody>
                    <a:bodyPr/>
                    <a:lstStyle/>
                    <a:p>
                      <a:r>
                        <a:rPr lang="fr-FR" sz="1200" dirty="0" smtClean="0"/>
                        <a:t>1 </a:t>
                      </a:r>
                      <a:endParaRPr lang="fr-FR"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dirty="0" smtClean="0">
                          <a:ln>
                            <a:noFill/>
                          </a:ln>
                          <a:solidFill>
                            <a:prstClr val="black"/>
                          </a:solidFill>
                          <a:effectLst/>
                          <a:uLnTx/>
                          <a:uFillTx/>
                          <a:latin typeface="+mn-lt"/>
                          <a:ea typeface="+mn-ea"/>
                          <a:cs typeface="+mn-cs"/>
                        </a:rPr>
                        <a:t>frais </a:t>
                      </a:r>
                      <a:r>
                        <a:rPr kumimoji="0" lang="fr-FR" sz="1200" b="0" i="0" u="none" strike="noStrike" kern="1200" cap="none" spc="0" normalizeH="0" baseline="0" noProof="0" dirty="0" smtClean="0">
                          <a:ln>
                            <a:noFill/>
                          </a:ln>
                          <a:solidFill>
                            <a:prstClr val="black"/>
                          </a:solidFill>
                          <a:effectLst/>
                          <a:uLnTx/>
                          <a:uFillTx/>
                          <a:latin typeface="+mn-lt"/>
                          <a:ea typeface="+mn-ea"/>
                          <a:cs typeface="+mn-cs"/>
                        </a:rPr>
                        <a:t>non </a:t>
                      </a:r>
                      <a:r>
                        <a:rPr kumimoji="0" lang="fr-FR" sz="1200" b="0" i="0" u="none" strike="noStrike" kern="1200" cap="none" spc="0" normalizeH="0" baseline="0" noProof="0" dirty="0" smtClean="0">
                          <a:ln>
                            <a:noFill/>
                          </a:ln>
                          <a:solidFill>
                            <a:prstClr val="black"/>
                          </a:solidFill>
                          <a:effectLst/>
                          <a:uLnTx/>
                          <a:uFillTx/>
                          <a:latin typeface="+mn-lt"/>
                          <a:ea typeface="+mn-ea"/>
                          <a:cs typeface="+mn-cs"/>
                        </a:rPr>
                        <a:t>affectés </a:t>
                      </a:r>
                      <a:r>
                        <a:rPr kumimoji="0" lang="fr-FR" sz="1200" b="0" i="0" u="none" strike="noStrike" kern="1200" cap="none" spc="0" normalizeH="0" baseline="0" noProof="0" dirty="0" smtClean="0">
                          <a:ln>
                            <a:noFill/>
                          </a:ln>
                          <a:solidFill>
                            <a:prstClr val="black"/>
                          </a:solidFill>
                          <a:effectLst/>
                          <a:uLnTx/>
                          <a:uFillTx/>
                          <a:latin typeface="+mn-lt"/>
                          <a:ea typeface="+mn-ea"/>
                          <a:cs typeface="+mn-cs"/>
                        </a:rPr>
                        <a:t> a l’exploitation …</a:t>
                      </a:r>
                      <a:endParaRPr lang="fr-FR" sz="1200" dirty="0"/>
                    </a:p>
                  </a:txBody>
                  <a:tcPr/>
                </a:tc>
                <a:tc>
                  <a:txBody>
                    <a:bodyPr/>
                    <a:lstStyle/>
                    <a:p>
                      <a:r>
                        <a:rPr lang="fr-FR" sz="1200" dirty="0" smtClean="0"/>
                        <a:t>890.000</a:t>
                      </a:r>
                      <a:r>
                        <a:rPr lang="fr-FR" sz="1200" baseline="0" dirty="0" smtClean="0"/>
                        <a:t> </a:t>
                      </a:r>
                      <a:r>
                        <a:rPr lang="fr-FR" sz="1200" baseline="0" dirty="0" smtClean="0"/>
                        <a:t>Da</a:t>
                      </a:r>
                      <a:endParaRPr lang="fr-FR" sz="1200" dirty="0"/>
                    </a:p>
                  </a:txBody>
                  <a:tcPr/>
                </a:tc>
                <a:tc>
                  <a:txBody>
                    <a:bodyPr/>
                    <a:lstStyle/>
                    <a:p>
                      <a:endParaRPr lang="fr-FR" sz="1200" dirty="0"/>
                    </a:p>
                  </a:txBody>
                  <a:tcPr/>
                </a:tc>
              </a:tr>
              <a:tr h="263204">
                <a:tc>
                  <a:txBody>
                    <a:bodyPr/>
                    <a:lstStyle/>
                    <a:p>
                      <a:r>
                        <a:rPr lang="fr-FR" sz="1200" dirty="0" smtClean="0"/>
                        <a:t>2</a:t>
                      </a:r>
                      <a:endParaRPr lang="fr-FR"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Charges</a:t>
                      </a:r>
                      <a:r>
                        <a:rPr lang="fr-FR" sz="1200" baseline="0" dirty="0" smtClean="0"/>
                        <a:t> personnelles </a:t>
                      </a:r>
                      <a:endParaRPr lang="fr-FR" sz="1200" dirty="0"/>
                    </a:p>
                  </a:txBody>
                  <a:tcPr/>
                </a:tc>
                <a:tc>
                  <a:txBody>
                    <a:bodyPr/>
                    <a:lstStyle/>
                    <a:p>
                      <a:r>
                        <a:rPr lang="fr-FR" sz="1200" dirty="0" smtClean="0"/>
                        <a:t>210.000 Da</a:t>
                      </a:r>
                      <a:endParaRPr lang="fr-FR" sz="1200" dirty="0"/>
                    </a:p>
                  </a:txBody>
                  <a:tcPr/>
                </a:tc>
                <a:tc>
                  <a:txBody>
                    <a:bodyPr/>
                    <a:lstStyle/>
                    <a:p>
                      <a:endParaRPr lang="fr-FR" sz="1200" dirty="0"/>
                    </a:p>
                  </a:txBody>
                  <a:tcPr/>
                </a:tc>
              </a:tr>
              <a:tr h="263204">
                <a:tc>
                  <a:txBody>
                    <a:bodyPr/>
                    <a:lstStyle/>
                    <a:p>
                      <a:r>
                        <a:rPr lang="fr-FR" sz="1200" dirty="0" smtClean="0"/>
                        <a:t>3</a:t>
                      </a:r>
                      <a:endParaRPr lang="fr-FR"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Facture non comptabilisée </a:t>
                      </a:r>
                      <a:endParaRPr lang="fr-FR" sz="1200" dirty="0"/>
                    </a:p>
                  </a:txBody>
                  <a:tcPr/>
                </a:tc>
                <a:tc>
                  <a:txBody>
                    <a:bodyPr/>
                    <a:lstStyle/>
                    <a:p>
                      <a:r>
                        <a:rPr lang="fr-FR" sz="1200" dirty="0" smtClean="0"/>
                        <a:t>748.300 Da</a:t>
                      </a:r>
                      <a:endParaRPr lang="fr-FR" sz="1200" dirty="0"/>
                    </a:p>
                  </a:txBody>
                  <a:tcPr/>
                </a:tc>
                <a:tc>
                  <a:txBody>
                    <a:bodyPr/>
                    <a:lstStyle/>
                    <a:p>
                      <a:endParaRPr lang="fr-FR" sz="1200" dirty="0"/>
                    </a:p>
                  </a:txBody>
                  <a:tcPr/>
                </a:tc>
              </a:tr>
              <a:tr h="263204">
                <a:tc>
                  <a:txBody>
                    <a:bodyPr/>
                    <a:lstStyle/>
                    <a:p>
                      <a:r>
                        <a:rPr lang="fr-FR" sz="1200" dirty="0" smtClean="0"/>
                        <a:t>4</a:t>
                      </a:r>
                      <a:endParaRPr lang="fr-FR"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TAP</a:t>
                      </a:r>
                      <a:endParaRPr lang="fr-FR" sz="1200" dirty="0"/>
                    </a:p>
                  </a:txBody>
                  <a:tcPr/>
                </a:tc>
                <a:tc>
                  <a:txBody>
                    <a:bodyPr/>
                    <a:lstStyle/>
                    <a:p>
                      <a:endParaRPr lang="fr-FR" sz="1200" dirty="0"/>
                    </a:p>
                  </a:txBody>
                  <a:tcPr/>
                </a:tc>
                <a:tc>
                  <a:txBody>
                    <a:bodyPr/>
                    <a:lstStyle/>
                    <a:p>
                      <a:r>
                        <a:rPr lang="fr-FR" sz="1200" dirty="0" smtClean="0"/>
                        <a:t>1.150.000 DA</a:t>
                      </a:r>
                      <a:endParaRPr lang="fr-FR" sz="1200" dirty="0"/>
                    </a:p>
                  </a:txBody>
                  <a:tcPr/>
                </a:tc>
              </a:tr>
              <a:tr h="263204">
                <a:tc>
                  <a:txBody>
                    <a:bodyPr/>
                    <a:lstStyle/>
                    <a:p>
                      <a:r>
                        <a:rPr lang="fr-FR" sz="1200" dirty="0" smtClean="0"/>
                        <a:t>5</a:t>
                      </a:r>
                      <a:endParaRPr lang="fr-FR"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Cadeaux publicitaires </a:t>
                      </a:r>
                    </a:p>
                  </a:txBody>
                  <a:tcPr/>
                </a:tc>
                <a:tc>
                  <a:txBody>
                    <a:bodyPr/>
                    <a:lstStyle/>
                    <a:p>
                      <a:r>
                        <a:rPr lang="fr-FR" sz="1200" dirty="0" smtClean="0"/>
                        <a:t>650*150</a:t>
                      </a:r>
                      <a:r>
                        <a:rPr lang="fr-FR" sz="1200" baseline="0" dirty="0" smtClean="0"/>
                        <a:t> = 97.5</a:t>
                      </a:r>
                      <a:r>
                        <a:rPr lang="fr-FR" sz="1200" dirty="0" smtClean="0"/>
                        <a:t>00 </a:t>
                      </a:r>
                      <a:r>
                        <a:rPr lang="fr-FR" sz="1200" dirty="0" smtClean="0"/>
                        <a:t>Da</a:t>
                      </a:r>
                      <a:endParaRPr lang="fr-FR" sz="1200" dirty="0"/>
                    </a:p>
                  </a:txBody>
                  <a:tcPr/>
                </a:tc>
                <a:tc>
                  <a:txBody>
                    <a:bodyPr/>
                    <a:lstStyle/>
                    <a:p>
                      <a:endParaRPr lang="fr-FR" sz="1200" dirty="0"/>
                    </a:p>
                  </a:txBody>
                  <a:tcPr/>
                </a:tc>
              </a:tr>
              <a:tr h="263204">
                <a:tc>
                  <a:txBody>
                    <a:bodyPr/>
                    <a:lstStyle/>
                    <a:p>
                      <a:r>
                        <a:rPr lang="fr-FR" sz="1200" dirty="0" smtClean="0"/>
                        <a:t>6</a:t>
                      </a:r>
                      <a:endParaRPr lang="fr-FR"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Dividendes </a:t>
                      </a:r>
                    </a:p>
                  </a:txBody>
                  <a:tcPr/>
                </a:tc>
                <a:tc>
                  <a:txBody>
                    <a:bodyPr/>
                    <a:lstStyle/>
                    <a:p>
                      <a:endParaRPr lang="fr-FR" sz="1200" dirty="0"/>
                    </a:p>
                  </a:txBody>
                  <a:tcPr/>
                </a:tc>
                <a:tc>
                  <a:txBody>
                    <a:bodyPr/>
                    <a:lstStyle/>
                    <a:p>
                      <a:r>
                        <a:rPr lang="fr-FR" sz="1200" dirty="0" smtClean="0"/>
                        <a:t>715.600</a:t>
                      </a:r>
                      <a:r>
                        <a:rPr lang="fr-FR" sz="1200" baseline="0" dirty="0" smtClean="0"/>
                        <a:t> Da</a:t>
                      </a:r>
                      <a:endParaRPr lang="fr-FR" sz="1200" dirty="0"/>
                    </a:p>
                  </a:txBody>
                  <a:tcPr/>
                </a:tc>
              </a:tr>
              <a:tr h="438673">
                <a:tc>
                  <a:txBody>
                    <a:bodyPr/>
                    <a:lstStyle/>
                    <a:p>
                      <a:r>
                        <a:rPr lang="fr-FR" sz="1200" dirty="0" smtClean="0"/>
                        <a:t>7</a:t>
                      </a:r>
                      <a:endParaRPr lang="fr-FR" sz="1200" dirty="0"/>
                    </a:p>
                  </a:txBody>
                  <a:tcPr/>
                </a:tc>
                <a:tc>
                  <a:txBody>
                    <a:bodyPr/>
                    <a:lstStyle/>
                    <a:p>
                      <a:r>
                        <a:rPr lang="fr-FR" sz="1200" baseline="0" dirty="0" smtClean="0"/>
                        <a:t> 2 </a:t>
                      </a:r>
                      <a:r>
                        <a:rPr lang="fr-FR" sz="1200" dirty="0" smtClean="0"/>
                        <a:t>véhicules touristiques </a:t>
                      </a:r>
                      <a:endParaRPr lang="fr-FR" sz="1200" dirty="0"/>
                    </a:p>
                  </a:txBody>
                  <a:tcPr/>
                </a:tc>
                <a:tc>
                  <a:txBody>
                    <a:bodyPr/>
                    <a:lstStyle/>
                    <a:p>
                      <a:r>
                        <a:rPr lang="fr-FR" sz="1200" baseline="0" dirty="0" smtClean="0"/>
                        <a:t>((1630.000 -1.00D.000 )*2 )0.2</a:t>
                      </a:r>
                    </a:p>
                    <a:p>
                      <a:r>
                        <a:rPr lang="fr-FR" sz="1200" baseline="0" dirty="0" smtClean="0"/>
                        <a:t>=252.000 DA</a:t>
                      </a:r>
                      <a:endParaRPr lang="fr-FR" sz="1200" baseline="0" dirty="0" smtClean="0"/>
                    </a:p>
                  </a:txBody>
                  <a:tcPr/>
                </a:tc>
                <a:tc>
                  <a:txBody>
                    <a:bodyPr/>
                    <a:lstStyle/>
                    <a:p>
                      <a:endParaRPr lang="fr-FR" sz="1200" dirty="0"/>
                    </a:p>
                  </a:txBody>
                  <a:tcPr/>
                </a:tc>
              </a:tr>
              <a:tr h="292577">
                <a:tc>
                  <a:txBody>
                    <a:bodyPr/>
                    <a:lstStyle/>
                    <a:p>
                      <a:r>
                        <a:rPr lang="fr-FR" sz="1200" dirty="0" smtClean="0"/>
                        <a:t>8</a:t>
                      </a:r>
                      <a:endParaRPr lang="fr-FR" sz="1200" dirty="0"/>
                    </a:p>
                  </a:txBody>
                  <a:tcPr/>
                </a:tc>
                <a:tc>
                  <a:txBody>
                    <a:bodyPr/>
                    <a:lstStyle/>
                    <a:p>
                      <a:r>
                        <a:rPr lang="fr-FR" sz="1200" dirty="0" smtClean="0"/>
                        <a:t>Cotisation</a:t>
                      </a:r>
                      <a:r>
                        <a:rPr lang="fr-FR" sz="1200" baseline="0" dirty="0" smtClean="0"/>
                        <a:t>s </a:t>
                      </a:r>
                      <a:r>
                        <a:rPr lang="fr-FR" sz="1200" baseline="0" dirty="0" smtClean="0"/>
                        <a:t>personnelles </a:t>
                      </a:r>
                      <a:endParaRPr lang="fr-FR" sz="1200" dirty="0"/>
                    </a:p>
                  </a:txBody>
                  <a:tcPr/>
                </a:tc>
                <a:tc>
                  <a:txBody>
                    <a:bodyPr/>
                    <a:lstStyle/>
                    <a:p>
                      <a:r>
                        <a:rPr lang="fr-FR" sz="1200" dirty="0" smtClean="0"/>
                        <a:t>98.150</a:t>
                      </a:r>
                      <a:r>
                        <a:rPr lang="fr-FR" sz="1200" baseline="0" dirty="0" smtClean="0"/>
                        <a:t> </a:t>
                      </a:r>
                      <a:r>
                        <a:rPr lang="fr-FR" sz="1200" baseline="0" dirty="0" smtClean="0"/>
                        <a:t>Da</a:t>
                      </a:r>
                    </a:p>
                  </a:txBody>
                  <a:tcPr/>
                </a:tc>
                <a:tc>
                  <a:txBody>
                    <a:bodyPr/>
                    <a:lstStyle/>
                    <a:p>
                      <a:endParaRPr lang="fr-FR" sz="1200" dirty="0"/>
                    </a:p>
                  </a:txBody>
                  <a:tcPr/>
                </a:tc>
              </a:tr>
              <a:tr h="263204">
                <a:tc>
                  <a:txBody>
                    <a:bodyPr/>
                    <a:lstStyle/>
                    <a:p>
                      <a:r>
                        <a:rPr lang="fr-FR" sz="1200" dirty="0" smtClean="0"/>
                        <a:t>9</a:t>
                      </a:r>
                      <a:endParaRPr lang="fr-FR" sz="1200" dirty="0"/>
                    </a:p>
                  </a:txBody>
                  <a:tcPr/>
                </a:tc>
                <a:tc>
                  <a:txBody>
                    <a:bodyPr/>
                    <a:lstStyle/>
                    <a:p>
                      <a:r>
                        <a:rPr lang="fr-FR" sz="1200" dirty="0" smtClean="0"/>
                        <a:t>Provisions</a:t>
                      </a:r>
                      <a:r>
                        <a:rPr lang="fr-FR" sz="1200" baseline="0" dirty="0" smtClean="0"/>
                        <a:t> congés payés</a:t>
                      </a:r>
                      <a:endParaRPr lang="fr-FR" sz="1200" dirty="0"/>
                    </a:p>
                  </a:txBody>
                  <a:tcPr/>
                </a:tc>
                <a:tc>
                  <a:txBody>
                    <a:bodyPr/>
                    <a:lstStyle/>
                    <a:p>
                      <a:r>
                        <a:rPr lang="fr-FR" sz="1200" dirty="0" smtClean="0"/>
                        <a:t>534.590</a:t>
                      </a:r>
                      <a:r>
                        <a:rPr lang="fr-FR" sz="1200" baseline="0" dirty="0" smtClean="0"/>
                        <a:t>  </a:t>
                      </a:r>
                      <a:r>
                        <a:rPr lang="fr-FR" sz="1200" baseline="0" dirty="0" smtClean="0"/>
                        <a:t>Da</a:t>
                      </a:r>
                      <a:endParaRPr lang="fr-FR" sz="1200" dirty="0"/>
                    </a:p>
                  </a:txBody>
                  <a:tcPr/>
                </a:tc>
                <a:tc>
                  <a:txBody>
                    <a:bodyPr/>
                    <a:lstStyle/>
                    <a:p>
                      <a:endParaRPr lang="fr-FR" sz="1200" dirty="0"/>
                    </a:p>
                  </a:txBody>
                  <a:tcPr/>
                </a:tc>
              </a:tr>
              <a:tr h="263204">
                <a:tc>
                  <a:txBody>
                    <a:bodyPr/>
                    <a:lstStyle/>
                    <a:p>
                      <a:r>
                        <a:rPr lang="fr-FR" sz="1200" dirty="0" smtClean="0"/>
                        <a:t>10</a:t>
                      </a:r>
                      <a:endParaRPr lang="fr-FR" sz="1200" dirty="0"/>
                    </a:p>
                  </a:txBody>
                  <a:tcPr/>
                </a:tc>
                <a:tc>
                  <a:txBody>
                    <a:bodyPr/>
                    <a:lstStyle/>
                    <a:p>
                      <a:r>
                        <a:rPr lang="fr-FR" sz="1200" dirty="0" smtClean="0"/>
                        <a:t>Droit</a:t>
                      </a:r>
                      <a:r>
                        <a:rPr lang="fr-FR" sz="1200" baseline="0" dirty="0" smtClean="0"/>
                        <a:t> d’enregistrement </a:t>
                      </a:r>
                      <a:endParaRPr lang="fr-FR" sz="1200" dirty="0"/>
                    </a:p>
                  </a:txBody>
                  <a:tcPr/>
                </a:tc>
                <a:tc>
                  <a:txBody>
                    <a:bodyPr/>
                    <a:lstStyle/>
                    <a:p>
                      <a:endParaRPr lang="fr-FR" sz="1200" dirty="0"/>
                    </a:p>
                  </a:txBody>
                  <a:tcPr/>
                </a:tc>
                <a:tc>
                  <a:txBody>
                    <a:bodyPr/>
                    <a:lstStyle/>
                    <a:p>
                      <a:r>
                        <a:rPr lang="fr-FR" sz="1200" dirty="0" smtClean="0"/>
                        <a:t>94.000 Da</a:t>
                      </a:r>
                      <a:endParaRPr lang="fr-FR" sz="1200" dirty="0"/>
                    </a:p>
                  </a:txBody>
                  <a:tcPr/>
                </a:tc>
              </a:tr>
              <a:tr h="409607">
                <a:tc>
                  <a:txBody>
                    <a:bodyPr/>
                    <a:lstStyle/>
                    <a:p>
                      <a:r>
                        <a:rPr lang="fr-FR" sz="1200" dirty="0" smtClean="0"/>
                        <a:t>11</a:t>
                      </a:r>
                      <a:endParaRPr lang="fr-FR"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Pénalités</a:t>
                      </a:r>
                      <a:r>
                        <a:rPr lang="fr-FR" sz="1200" baseline="0" dirty="0" smtClean="0"/>
                        <a:t> de retard </a:t>
                      </a:r>
                      <a:endParaRPr lang="fr-FR" sz="1200" dirty="0" smtClean="0"/>
                    </a:p>
                  </a:txBody>
                  <a:tcPr/>
                </a:tc>
                <a:tc>
                  <a:txBody>
                    <a:bodyPr/>
                    <a:lstStyle/>
                    <a:p>
                      <a:r>
                        <a:rPr lang="fr-FR" sz="1200" dirty="0" smtClean="0"/>
                        <a:t>258.900 Da</a:t>
                      </a:r>
                      <a:endParaRPr lang="fr-FR" sz="1200" dirty="0"/>
                    </a:p>
                  </a:txBody>
                  <a:tcPr/>
                </a:tc>
                <a:tc>
                  <a:txBody>
                    <a:bodyPr/>
                    <a:lstStyle/>
                    <a:p>
                      <a:endParaRPr lang="fr-FR" sz="1200" dirty="0"/>
                    </a:p>
                  </a:txBody>
                  <a:tcPr/>
                </a:tc>
              </a:tr>
              <a:tr h="237058">
                <a:tc>
                  <a:txBody>
                    <a:bodyPr/>
                    <a:lstStyle/>
                    <a:p>
                      <a:r>
                        <a:rPr lang="fr-FR" sz="1200" dirty="0" smtClean="0"/>
                        <a:t>12</a:t>
                      </a:r>
                      <a:endParaRPr lang="fr-FR"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Déficit de l’exercice </a:t>
                      </a:r>
                    </a:p>
                  </a:txBody>
                  <a:tcPr/>
                </a:tc>
                <a:tc>
                  <a:txBody>
                    <a:bodyPr/>
                    <a:lstStyle/>
                    <a:p>
                      <a:endParaRPr lang="fr-FR" sz="1200" dirty="0"/>
                    </a:p>
                  </a:txBody>
                  <a:tcPr/>
                </a:tc>
                <a:tc>
                  <a:txBody>
                    <a:bodyPr/>
                    <a:lstStyle/>
                    <a:p>
                      <a:r>
                        <a:rPr lang="fr-FR" sz="1200" dirty="0" smtClean="0"/>
                        <a:t>2.789.200  Da</a:t>
                      </a:r>
                      <a:endParaRPr lang="fr-FR" sz="1200" dirty="0"/>
                    </a:p>
                  </a:txBody>
                  <a:tcPr/>
                </a:tc>
              </a:tr>
              <a:tr h="789612">
                <a:tc>
                  <a:txBody>
                    <a:bodyPr/>
                    <a:lstStyle/>
                    <a:p>
                      <a:r>
                        <a:rPr lang="fr-FR" sz="1200" dirty="0" smtClean="0"/>
                        <a:t>13</a:t>
                      </a:r>
                      <a:endParaRPr lang="fr-FR" sz="1200" dirty="0"/>
                    </a:p>
                  </a:txBody>
                  <a:tcPr/>
                </a:tc>
                <a:tc>
                  <a:txBody>
                    <a:bodyPr/>
                    <a:lstStyle/>
                    <a:p>
                      <a:r>
                        <a:rPr lang="fr-FR" sz="1200" dirty="0" smtClean="0"/>
                        <a:t>PVC CT</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PVC LT</a:t>
                      </a:r>
                    </a:p>
                  </a:txBody>
                  <a:tcPr/>
                </a:tc>
                <a:tc>
                  <a:txBody>
                    <a:bodyPr/>
                    <a:lstStyle/>
                    <a:p>
                      <a:endParaRPr lang="fr-FR"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1.210.500 </a:t>
                      </a:r>
                      <a:r>
                        <a:rPr lang="fr-FR" sz="1200" dirty="0" smtClean="0"/>
                        <a:t>*0,3</a:t>
                      </a:r>
                      <a:r>
                        <a:rPr lang="fr-FR" sz="1200" baseline="0" dirty="0" smtClean="0"/>
                        <a:t> = </a:t>
                      </a:r>
                      <a:r>
                        <a:rPr lang="fr-FR" sz="1200" baseline="0" dirty="0" smtClean="0"/>
                        <a:t>363.150 </a:t>
                      </a:r>
                      <a:r>
                        <a:rPr lang="fr-FR" sz="1200" baseline="0" dirty="0" smtClean="0"/>
                        <a:t>Da</a:t>
                      </a:r>
                      <a:endParaRPr lang="fr-FR" sz="1200" dirty="0" smtClean="0"/>
                    </a:p>
                    <a:p>
                      <a:r>
                        <a:rPr lang="fr-FR" sz="1200" dirty="0" smtClean="0"/>
                        <a:t>870.000 </a:t>
                      </a:r>
                      <a:r>
                        <a:rPr lang="fr-FR" sz="1200" dirty="0" smtClean="0"/>
                        <a:t>*0.65 = </a:t>
                      </a:r>
                      <a:r>
                        <a:rPr lang="fr-FR" sz="1200" dirty="0" smtClean="0"/>
                        <a:t>565.500Da</a:t>
                      </a:r>
                      <a:endParaRPr lang="fr-FR" sz="1200" dirty="0"/>
                    </a:p>
                  </a:txBody>
                  <a:tcPr/>
                </a:tc>
              </a:tr>
              <a:tr h="263204">
                <a:tc>
                  <a:txBody>
                    <a:bodyPr/>
                    <a:lstStyle/>
                    <a:p>
                      <a:endParaRPr lang="fr-FR"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Total </a:t>
                      </a:r>
                    </a:p>
                  </a:txBody>
                  <a:tcPr/>
                </a:tc>
                <a:tc>
                  <a:txBody>
                    <a:bodyPr/>
                    <a:lstStyle/>
                    <a:p>
                      <a:r>
                        <a:rPr lang="fr-FR" sz="1200" dirty="0" smtClean="0"/>
                        <a:t>3.089.440Da</a:t>
                      </a:r>
                      <a:endParaRPr lang="fr-FR" sz="1200" dirty="0"/>
                    </a:p>
                  </a:txBody>
                  <a:tcPr/>
                </a:tc>
                <a:tc>
                  <a:txBody>
                    <a:bodyPr/>
                    <a:lstStyle/>
                    <a:p>
                      <a:r>
                        <a:rPr lang="fr-FR" sz="1200" dirty="0" smtClean="0"/>
                        <a:t>5.677.450 </a:t>
                      </a:r>
                      <a:r>
                        <a:rPr lang="fr-FR" sz="1200" dirty="0" smtClean="0"/>
                        <a:t>DA</a:t>
                      </a:r>
                      <a:endParaRPr lang="fr-FR" sz="1200" dirty="0"/>
                    </a:p>
                  </a:txBody>
                  <a:tcPr/>
                </a:tc>
              </a:tr>
            </a:tbl>
          </a:graphicData>
        </a:graphic>
      </p:graphicFrame>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363272" cy="6192688"/>
          </a:xfrm>
        </p:spPr>
        <p:txBody>
          <a:bodyPr>
            <a:normAutofit lnSpcReduction="10000"/>
          </a:bodyPr>
          <a:lstStyle/>
          <a:p>
            <a:r>
              <a:rPr lang="fr-FR" dirty="0" smtClean="0"/>
              <a:t>Résultat net fiscal = 48.324.000+3.089.440-5.677450 = 45.735.990 Da</a:t>
            </a:r>
          </a:p>
          <a:p>
            <a:r>
              <a:rPr lang="fr-FR" dirty="0" smtClean="0"/>
              <a:t>Droit IBS2018=</a:t>
            </a:r>
            <a:r>
              <a:rPr lang="fr-FR" dirty="0" smtClean="0"/>
              <a:t> </a:t>
            </a:r>
            <a:r>
              <a:rPr lang="fr-FR" dirty="0" smtClean="0"/>
              <a:t>45.735.990*0.19 =8.689.838,1 Da </a:t>
            </a:r>
          </a:p>
          <a:p>
            <a:pPr>
              <a:buNone/>
            </a:pPr>
            <a:r>
              <a:rPr lang="fr-FR" u="sng" dirty="0" smtClean="0"/>
              <a:t>Calcul des acomptes :</a:t>
            </a:r>
          </a:p>
          <a:p>
            <a:r>
              <a:rPr lang="fr-FR" dirty="0" smtClean="0"/>
              <a:t>1</a:t>
            </a:r>
            <a:r>
              <a:rPr lang="fr-FR" baseline="30000" dirty="0" smtClean="0"/>
              <a:t>er</a:t>
            </a:r>
            <a:r>
              <a:rPr lang="fr-FR" dirty="0" smtClean="0"/>
              <a:t> acompte= 6.650.300 (0,3) =1.995.090 Da à verser entre le </a:t>
            </a:r>
            <a:r>
              <a:rPr lang="fr-FR" dirty="0" smtClean="0"/>
              <a:t>20/02 au 20/03 </a:t>
            </a:r>
            <a:r>
              <a:rPr lang="fr-FR" dirty="0" smtClean="0"/>
              <a:t>de l’année en cours (G50 février).</a:t>
            </a:r>
          </a:p>
          <a:p>
            <a:r>
              <a:rPr lang="fr-FR" dirty="0" smtClean="0"/>
              <a:t>2</a:t>
            </a:r>
            <a:r>
              <a:rPr lang="fr-FR" baseline="30000" dirty="0" smtClean="0"/>
              <a:t>ème</a:t>
            </a:r>
            <a:r>
              <a:rPr lang="fr-FR" dirty="0" smtClean="0"/>
              <a:t> acompte=7.556.200(0,3) =2.266.860 Da</a:t>
            </a:r>
          </a:p>
          <a:p>
            <a:r>
              <a:rPr lang="fr-FR" dirty="0" smtClean="0"/>
              <a:t>2</a:t>
            </a:r>
            <a:r>
              <a:rPr lang="fr-FR" baseline="30000" dirty="0" smtClean="0"/>
              <a:t>ème</a:t>
            </a:r>
            <a:r>
              <a:rPr lang="fr-FR" dirty="0" smtClean="0"/>
              <a:t> acompte+ajustement=</a:t>
            </a:r>
            <a:r>
              <a:rPr lang="fr-FR" dirty="0" smtClean="0"/>
              <a:t> </a:t>
            </a:r>
            <a:r>
              <a:rPr lang="fr-FR" dirty="0" smtClean="0"/>
              <a:t>2.266.860+271.770</a:t>
            </a:r>
          </a:p>
          <a:p>
            <a:r>
              <a:rPr lang="fr-FR" dirty="0" smtClean="0"/>
              <a:t>2</a:t>
            </a:r>
            <a:r>
              <a:rPr lang="fr-FR" baseline="30000" dirty="0" smtClean="0"/>
              <a:t>ème</a:t>
            </a:r>
            <a:r>
              <a:rPr lang="fr-FR" dirty="0" smtClean="0"/>
              <a:t> </a:t>
            </a:r>
            <a:r>
              <a:rPr lang="fr-FR" dirty="0" smtClean="0"/>
              <a:t>acompte= 2.538.630 Da à </a:t>
            </a:r>
            <a:r>
              <a:rPr lang="fr-FR" dirty="0" smtClean="0"/>
              <a:t>verser entre le </a:t>
            </a:r>
            <a:r>
              <a:rPr lang="fr-FR" dirty="0" smtClean="0"/>
              <a:t>20/05 </a:t>
            </a:r>
            <a:r>
              <a:rPr lang="fr-FR" dirty="0" smtClean="0"/>
              <a:t>au </a:t>
            </a:r>
            <a:r>
              <a:rPr lang="fr-FR" dirty="0" smtClean="0"/>
              <a:t>20/06</a:t>
            </a:r>
            <a:r>
              <a:rPr lang="fr-FR" dirty="0" smtClean="0"/>
              <a:t> de l’année en </a:t>
            </a:r>
            <a:r>
              <a:rPr lang="fr-FR" dirty="0" smtClean="0"/>
              <a:t>cours (G50 mai).</a:t>
            </a:r>
          </a:p>
          <a:p>
            <a:endParaRPr lang="fr-FR" dirty="0" smtClean="0"/>
          </a:p>
          <a:p>
            <a:endParaRPr lang="fr-FR" dirty="0" smtClean="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64704"/>
            <a:ext cx="8229600" cy="5361459"/>
          </a:xfrm>
        </p:spPr>
        <p:txBody>
          <a:bodyPr>
            <a:normAutofit fontScale="77500" lnSpcReduction="20000"/>
          </a:bodyPr>
          <a:lstStyle/>
          <a:p>
            <a:r>
              <a:rPr lang="fr-FR" dirty="0" smtClean="0"/>
              <a:t>3</a:t>
            </a:r>
            <a:r>
              <a:rPr lang="fr-FR" baseline="30000" dirty="0" smtClean="0"/>
              <a:t>ème</a:t>
            </a:r>
            <a:r>
              <a:rPr lang="fr-FR" dirty="0" smtClean="0"/>
              <a:t> acompte =7.556.200(0,3) =2.266.860 Da à verser entre le 20/10 au 20/11 de l’année en cours (G50 octobre).</a:t>
            </a:r>
          </a:p>
          <a:p>
            <a:pPr>
              <a:buNone/>
            </a:pPr>
            <a:r>
              <a:rPr lang="fr-FR" dirty="0" smtClean="0"/>
              <a:t>Somme des acomptes = 1.995.090+ 2.538.630+ 2.266.860 = 6.800.580 </a:t>
            </a:r>
            <a:r>
              <a:rPr lang="fr-FR" dirty="0" smtClean="0"/>
              <a:t>Da</a:t>
            </a:r>
          </a:p>
          <a:p>
            <a:pPr>
              <a:buNone/>
            </a:pPr>
            <a:r>
              <a:rPr lang="fr-FR" dirty="0" smtClean="0"/>
              <a:t>La somme des 3 acomptes est égale à  90% du montant du résultat de l’exercice de l’année n-1 soit (7.556.200 * 0,9 = 6.800580 = somme des 3 acomptes)</a:t>
            </a:r>
          </a:p>
          <a:p>
            <a:pPr>
              <a:buNone/>
            </a:pPr>
            <a:r>
              <a:rPr lang="fr-FR" dirty="0" smtClean="0"/>
              <a:t>Si IBS dû = somme des acomptes = il y’a une liquidation nulle</a:t>
            </a:r>
          </a:p>
          <a:p>
            <a:pPr>
              <a:buNone/>
            </a:pPr>
            <a:r>
              <a:rPr lang="fr-FR" dirty="0" smtClean="0"/>
              <a:t>Si IBS dû &gt; somme des acomptes = il y’a un solde de liquidation.</a:t>
            </a:r>
          </a:p>
          <a:p>
            <a:pPr>
              <a:buNone/>
            </a:pPr>
            <a:r>
              <a:rPr lang="fr-FR" dirty="0" smtClean="0"/>
              <a:t>Si IBS dû &lt;</a:t>
            </a:r>
            <a:r>
              <a:rPr lang="fr-FR" dirty="0" smtClean="0"/>
              <a:t> </a:t>
            </a:r>
            <a:r>
              <a:rPr lang="fr-FR" dirty="0" smtClean="0"/>
              <a:t>somme des acomptes = il y’a </a:t>
            </a:r>
            <a:r>
              <a:rPr lang="fr-FR" dirty="0" smtClean="0"/>
              <a:t>un avoir fiscal reporté.</a:t>
            </a:r>
          </a:p>
          <a:p>
            <a:pPr>
              <a:buNone/>
            </a:pPr>
            <a:r>
              <a:rPr lang="fr-FR" dirty="0" smtClean="0"/>
              <a:t>Dans cet exercice: </a:t>
            </a:r>
          </a:p>
          <a:p>
            <a:pPr>
              <a:buNone/>
            </a:pPr>
            <a:r>
              <a:rPr lang="fr-FR" dirty="0" smtClean="0"/>
              <a:t>Il y’a un Solde de liquidation= 8.689.838,1 – 6.800.580 = 1.889.258,1 à déposer à travers la GN°50 au plus tard le 20 Mai de l’année N+1</a:t>
            </a:r>
          </a:p>
          <a:p>
            <a:endParaRPr lang="fr-FR"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6048672"/>
          </a:xfrm>
        </p:spPr>
        <p:txBody>
          <a:bodyPr>
            <a:normAutofit fontScale="40000" lnSpcReduction="20000"/>
          </a:bodyPr>
          <a:lstStyle/>
          <a:p>
            <a:pPr>
              <a:buNone/>
            </a:pPr>
            <a:r>
              <a:rPr lang="fr-FR" dirty="0" smtClean="0"/>
              <a:t>Les principales modifications de l’IBS rapportées par la loi de finance 2022 :</a:t>
            </a:r>
          </a:p>
          <a:p>
            <a:pPr>
              <a:buFont typeface="Wingdings" pitchFamily="2" charset="2"/>
              <a:buChar char="Ø"/>
            </a:pPr>
            <a:r>
              <a:rPr lang="fr-FR" dirty="0" smtClean="0"/>
              <a:t> </a:t>
            </a:r>
            <a:r>
              <a:rPr lang="fr-FR" dirty="0" smtClean="0"/>
              <a:t>Personnes et sociétés </a:t>
            </a:r>
            <a:r>
              <a:rPr lang="fr-FR" dirty="0" smtClean="0"/>
              <a:t>imposables: les entreprises soumises à l’IBS sont toutes les sociétés de capitaux suivies au régime du réel dont le chiffre d’affaires est égale ou supérieur à 8.000.000 Da. Il s’agit: </a:t>
            </a:r>
          </a:p>
          <a:p>
            <a:pPr lvl="0" algn="just">
              <a:buFont typeface="Wingdings" pitchFamily="2" charset="2"/>
              <a:buChar char="Ø"/>
            </a:pPr>
            <a:r>
              <a:rPr lang="fr-FR" dirty="0" smtClean="0"/>
              <a:t>Des Sociétés Par Action SPA.</a:t>
            </a:r>
            <a:r>
              <a:rPr lang="fr-FR" dirty="0" smtClean="0"/>
              <a:t> </a:t>
            </a:r>
            <a:endParaRPr lang="fr-FR" dirty="0" smtClean="0"/>
          </a:p>
          <a:p>
            <a:pPr algn="just">
              <a:buFont typeface="Wingdings" pitchFamily="2" charset="2"/>
              <a:buChar char="Ø"/>
            </a:pPr>
            <a:r>
              <a:rPr lang="fr-FR" dirty="0" smtClean="0"/>
              <a:t>Sociétés en commandite </a:t>
            </a:r>
            <a:r>
              <a:rPr lang="fr-FR" dirty="0" smtClean="0"/>
              <a:t>par action;</a:t>
            </a:r>
          </a:p>
          <a:p>
            <a:pPr algn="just">
              <a:buFont typeface="Wingdings" pitchFamily="2" charset="2"/>
              <a:buChar char="Ø"/>
            </a:pPr>
            <a:r>
              <a:rPr lang="fr-FR" dirty="0" smtClean="0"/>
              <a:t>Les sociétés à responsabilité limitée SARL, EURL, etc.</a:t>
            </a:r>
          </a:p>
          <a:p>
            <a:pPr algn="just">
              <a:buFont typeface="Wingdings" pitchFamily="2" charset="2"/>
              <a:buChar char="Ø"/>
            </a:pPr>
            <a:r>
              <a:rPr lang="fr-FR" dirty="0" smtClean="0"/>
              <a:t>Les entreprises publiques économiques EPE.</a:t>
            </a:r>
          </a:p>
          <a:p>
            <a:pPr algn="just">
              <a:buFont typeface="Wingdings" pitchFamily="2" charset="2"/>
              <a:buChar char="Ø"/>
            </a:pPr>
            <a:r>
              <a:rPr lang="fr-FR" dirty="0" smtClean="0"/>
              <a:t>Les établissements à caractère industriel et commercial EPIC. </a:t>
            </a:r>
            <a:endParaRPr lang="fr-FR" dirty="0" smtClean="0"/>
          </a:p>
          <a:p>
            <a:pPr lvl="0" algn="just">
              <a:buFont typeface="Wingdings" pitchFamily="2" charset="2"/>
              <a:buChar char="Ø"/>
            </a:pPr>
            <a:r>
              <a:rPr lang="fr-FR" dirty="0" smtClean="0"/>
              <a:t>Certaines sociétés optant pour le régime fiscal de l’IBS telles que </a:t>
            </a:r>
            <a:endParaRPr lang="fr-FR" dirty="0" smtClean="0"/>
          </a:p>
          <a:p>
            <a:pPr lvl="0" algn="just">
              <a:buNone/>
            </a:pPr>
            <a:r>
              <a:rPr lang="fr-FR" dirty="0" smtClean="0"/>
              <a:t>-    Sociétés </a:t>
            </a:r>
            <a:r>
              <a:rPr lang="fr-FR" dirty="0" smtClean="0"/>
              <a:t>en Nom Collectif (S.N.C.);</a:t>
            </a:r>
          </a:p>
          <a:p>
            <a:pPr lvl="0" algn="just">
              <a:buNone/>
            </a:pPr>
            <a:r>
              <a:rPr lang="fr-FR" dirty="0" smtClean="0"/>
              <a:t>-    Sociétés </a:t>
            </a:r>
            <a:r>
              <a:rPr lang="fr-FR" dirty="0" smtClean="0"/>
              <a:t>en participation</a:t>
            </a:r>
            <a:r>
              <a:rPr lang="fr-FR" dirty="0" smtClean="0"/>
              <a:t>;</a:t>
            </a:r>
          </a:p>
          <a:p>
            <a:pPr lvl="0" algn="just">
              <a:buFontTx/>
              <a:buChar char="-"/>
            </a:pPr>
            <a:r>
              <a:rPr lang="fr-FR" dirty="0" smtClean="0"/>
              <a:t>Sociétés </a:t>
            </a:r>
            <a:r>
              <a:rPr lang="fr-FR" dirty="0" smtClean="0"/>
              <a:t>en </a:t>
            </a:r>
            <a:r>
              <a:rPr lang="fr-FR" dirty="0" smtClean="0"/>
              <a:t>commandite simple;</a:t>
            </a:r>
          </a:p>
          <a:p>
            <a:pPr lvl="0" algn="just">
              <a:buFontTx/>
              <a:buChar char="-"/>
            </a:pPr>
            <a:r>
              <a:rPr lang="fr-FR" dirty="0" smtClean="0"/>
              <a:t>Sociétés </a:t>
            </a:r>
            <a:r>
              <a:rPr lang="fr-FR" dirty="0" smtClean="0"/>
              <a:t>civiles qui ne forment pas des sociétés par actions</a:t>
            </a:r>
            <a:r>
              <a:rPr lang="fr-FR" dirty="0" smtClean="0"/>
              <a:t>.</a:t>
            </a:r>
          </a:p>
          <a:p>
            <a:pPr lvl="0" algn="just">
              <a:buNone/>
            </a:pPr>
            <a:r>
              <a:rPr lang="fr-FR" dirty="0" smtClean="0"/>
              <a:t>En terme de règle de territorialité de l’IBS, la loi de finances 2022 apporte une modification à cette notion qui inclut les  bénéfices  réalisés par les entreprises étrangères en Algérie. Il s’agit des bénéfices réalisés par un établissement stable d’un point de vue conventionnel et fiscal et ceux dont le droit est attribué à l’Algérie dans le cadre d’une convention. </a:t>
            </a:r>
          </a:p>
          <a:p>
            <a:pPr>
              <a:buNone/>
            </a:pPr>
            <a:r>
              <a:rPr lang="fr-FR" dirty="0" smtClean="0"/>
              <a:t>En plus des trois </a:t>
            </a:r>
            <a:r>
              <a:rPr lang="fr-FR" dirty="0" smtClean="0"/>
              <a:t>taux </a:t>
            </a:r>
            <a:r>
              <a:rPr lang="fr-FR" dirty="0" smtClean="0"/>
              <a:t>de l’IBS retenus par le </a:t>
            </a:r>
            <a:r>
              <a:rPr lang="fr-FR" dirty="0" smtClean="0"/>
              <a:t>législateur </a:t>
            </a:r>
            <a:r>
              <a:rPr lang="fr-FR" dirty="0" smtClean="0"/>
              <a:t>et qui sont définis en fonction de la nature d’activité réalisée et ce quelle soit principale ou secondaire à l’activité de la société à savoir un taux de</a:t>
            </a:r>
            <a:r>
              <a:rPr lang="fr-FR" dirty="0" smtClean="0"/>
              <a:t> :</a:t>
            </a:r>
          </a:p>
          <a:p>
            <a:pPr lvl="0"/>
            <a:r>
              <a:rPr lang="fr-FR" dirty="0" smtClean="0"/>
              <a:t>19% pour les activités de production ;</a:t>
            </a:r>
          </a:p>
          <a:p>
            <a:pPr lvl="0"/>
            <a:r>
              <a:rPr lang="fr-FR" dirty="0" smtClean="0"/>
              <a:t>23% pour les activités du BTPH et du tourisme</a:t>
            </a:r>
          </a:p>
          <a:p>
            <a:pPr lvl="0"/>
            <a:r>
              <a:rPr lang="fr-FR" dirty="0" smtClean="0"/>
              <a:t>26% pour toutes les autres </a:t>
            </a:r>
            <a:r>
              <a:rPr lang="fr-FR" dirty="0" smtClean="0"/>
              <a:t>activités.</a:t>
            </a:r>
          </a:p>
          <a:p>
            <a:pPr lvl="0">
              <a:buNone/>
            </a:pPr>
            <a:r>
              <a:rPr lang="fr-FR" dirty="0" smtClean="0"/>
              <a:t>La loi de finance 2022 a introduit :</a:t>
            </a:r>
          </a:p>
          <a:p>
            <a:pPr lvl="0">
              <a:buFont typeface="Wingdings" pitchFamily="2" charset="2"/>
              <a:buChar char="Ø"/>
            </a:pPr>
            <a:r>
              <a:rPr lang="fr-FR" dirty="0" smtClean="0"/>
              <a:t>Un taux réduit de 10% (cas de réinvestissement des bénéfices)soit: </a:t>
            </a:r>
          </a:p>
          <a:p>
            <a:pPr lvl="0"/>
            <a:r>
              <a:rPr lang="fr-FR" dirty="0" smtClean="0"/>
              <a:t> Pour l’acquisition d’équipements de production affectés à l’exploitation au cours de l’année réalisation du bénéfice.</a:t>
            </a:r>
          </a:p>
          <a:p>
            <a:pPr lvl="0"/>
            <a:r>
              <a:rPr lang="fr-FR" dirty="0" smtClean="0"/>
              <a:t>Pour l’acquisition d’action ou de parts sociales ou de titres assimilés à hauteur de 90% dans le capital d’une autre société (sous certaines conditions prédéterminées : se référer à la  loi de finances 2022).</a:t>
            </a:r>
            <a:endParaRPr lang="fr-FR" dirty="0" smtClean="0"/>
          </a:p>
          <a:p>
            <a:pPr lvl="0"/>
            <a:r>
              <a:rPr lang="fr-FR" dirty="0" smtClean="0"/>
              <a:t>Un précompte IBS au taux de 2% applicable aux produits importés à la revente en état.</a:t>
            </a:r>
          </a:p>
          <a:p>
            <a:pPr lvl="0">
              <a:buFont typeface="Wingdings" pitchFamily="2" charset="2"/>
              <a:buChar char="Ø"/>
            </a:pPr>
            <a:r>
              <a:rPr lang="fr-FR" dirty="0" smtClean="0"/>
              <a:t>Suppression de l’avantage de déductibilité des dividendes distribués entre sociétés (taux libératoire de 5% : article 147-</a:t>
            </a:r>
            <a:r>
              <a:rPr lang="fr-FR" dirty="0" smtClean="0"/>
              <a:t>BiS</a:t>
            </a:r>
            <a:r>
              <a:rPr lang="fr-FR" dirty="0" smtClean="0"/>
              <a:t> CIDTA abrogé).  </a:t>
            </a:r>
          </a:p>
          <a:p>
            <a:pPr lvl="0">
              <a:buFontTx/>
              <a:buChar char="-"/>
            </a:pPr>
            <a:endParaRPr lang="fr-FR" dirty="0" smtClean="0"/>
          </a:p>
          <a:p>
            <a:pPr>
              <a:buFontTx/>
              <a:buChar char="-"/>
            </a:pPr>
            <a:endParaRPr lang="fr-FR" dirty="0" smtClean="0"/>
          </a:p>
          <a:p>
            <a:pPr>
              <a:buFontTx/>
              <a:buChar char="-"/>
            </a:pPr>
            <a:endParaRPr lang="fr-FR" dirty="0" smtClean="0"/>
          </a:p>
          <a:p>
            <a:pPr>
              <a:buFontTx/>
              <a:buChar char="-"/>
            </a:pP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5794"/>
            <a:ext cx="8229600" cy="5340369"/>
          </a:xfrm>
        </p:spPr>
        <p:txBody>
          <a:bodyPr>
            <a:normAutofit lnSpcReduction="10000"/>
          </a:bodyPr>
          <a:lstStyle/>
          <a:p>
            <a:pPr algn="just">
              <a:buNone/>
            </a:pPr>
            <a:r>
              <a:rPr lang="fr-FR" sz="5200" dirty="0" smtClean="0"/>
              <a:t>I- Impôt direct:</a:t>
            </a:r>
          </a:p>
          <a:p>
            <a:pPr algn="just">
              <a:buNone/>
            </a:pPr>
            <a:r>
              <a:rPr lang="fr-FR" dirty="0" smtClean="0"/>
              <a:t>         </a:t>
            </a:r>
            <a:r>
              <a:rPr lang="fr-FR" b="1" dirty="0" smtClean="0"/>
              <a:t>I-1-IRG (Régi par l’article 104 de la loi de </a:t>
            </a:r>
            <a:r>
              <a:rPr lang="fr-FR" b="1" dirty="0" smtClean="0"/>
              <a:t>2008 et modifié par la loi de finances de 2022 </a:t>
            </a:r>
            <a:endParaRPr lang="fr-FR" dirty="0" smtClean="0"/>
          </a:p>
          <a:p>
            <a:pPr algn="just">
              <a:buFont typeface="Wingdings" pitchFamily="2" charset="2"/>
              <a:buChar char="Ø"/>
            </a:pPr>
            <a:r>
              <a:rPr lang="fr-FR" b="1" dirty="0" smtClean="0"/>
              <a:t>Qui paye:</a:t>
            </a:r>
          </a:p>
          <a:p>
            <a:pPr algn="just">
              <a:buFont typeface="Wingdings" pitchFamily="2" charset="2"/>
              <a:buChar char="Ø"/>
            </a:pPr>
            <a:r>
              <a:rPr lang="fr-FR" dirty="0" smtClean="0"/>
              <a:t> </a:t>
            </a:r>
            <a:r>
              <a:rPr lang="fr-FR" sz="2400" dirty="0" smtClean="0"/>
              <a:t>Les personnes physiques ayant un domicile fiscal en Algérie ou hors de l’Algérie à raison des revenus réalisés de sources algériennes. </a:t>
            </a:r>
          </a:p>
          <a:p>
            <a:pPr algn="just">
              <a:buFont typeface="Wingdings" pitchFamily="2" charset="2"/>
              <a:buChar char="Ø"/>
            </a:pPr>
            <a:r>
              <a:rPr lang="fr-FR" sz="2400" dirty="0" smtClean="0"/>
              <a:t>Sont  </a:t>
            </a:r>
            <a:r>
              <a:rPr lang="fr-FR" sz="2400" dirty="0" smtClean="0"/>
              <a:t>exonérées</a:t>
            </a:r>
            <a:r>
              <a:rPr lang="fr-FR" sz="2400" dirty="0" smtClean="0"/>
              <a:t>, toutes personnes physiques dont le revenu ne dépasse les </a:t>
            </a:r>
            <a:r>
              <a:rPr lang="fr-FR" sz="2400" dirty="0" smtClean="0"/>
              <a:t>240000 DA/an </a:t>
            </a:r>
            <a:r>
              <a:rPr lang="fr-FR" sz="2400" dirty="0" smtClean="0"/>
              <a:t>ou toutes personnes étrangères exerçant les activités d’agent diplomatique, ambassadeur,  consul ou consulaires. </a:t>
            </a:r>
            <a:endParaRPr lang="fr-FR" sz="2400" dirty="0" smtClean="0"/>
          </a:p>
          <a:p>
            <a:pPr algn="just">
              <a:buFont typeface="Wingdings" pitchFamily="2" charset="2"/>
              <a:buChar char="Ø"/>
            </a:pPr>
            <a:endParaRPr lang="fr-F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heckerboard(across)">
                                      <p:cBhvr>
                                        <p:cTn id="13" dur="500"/>
                                        <p:tgtEl>
                                          <p:spTgt spid="3">
                                            <p:txEl>
                                              <p:pRg st="2" end="2"/>
                                            </p:txEl>
                                          </p:spTgt>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checkerboard(across)">
                                      <p:cBhvr>
                                        <p:cTn id="16" dur="500"/>
                                        <p:tgtEl>
                                          <p:spTgt spid="3">
                                            <p:txEl>
                                              <p:pRg st="3" end="3"/>
                                            </p:txEl>
                                          </p:spTgt>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checkerboard(across)">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5577483"/>
          </a:xfrm>
        </p:spPr>
        <p:txBody>
          <a:bodyPr>
            <a:normAutofit fontScale="70000" lnSpcReduction="20000"/>
          </a:bodyPr>
          <a:lstStyle/>
          <a:p>
            <a:r>
              <a:rPr lang="fr-FR" dirty="0" smtClean="0"/>
              <a:t>Quelques Retraitements comptables modifiés au titre de la la loi de finances 2022:</a:t>
            </a:r>
          </a:p>
          <a:p>
            <a:pPr>
              <a:buFont typeface="Wingdings" pitchFamily="2" charset="2"/>
              <a:buChar char="Ø"/>
            </a:pPr>
            <a:r>
              <a:rPr lang="fr-FR" dirty="0" smtClean="0"/>
              <a:t>Les amortissements: la base de calcul des annuités d’amortissement déductibles pour ce qui est des véhicules de tourismes est ramenée à une valeur d’acquisition unitaire de 3.000.000 Da au lieu de 1.000.000 Da.</a:t>
            </a:r>
          </a:p>
          <a:p>
            <a:pPr>
              <a:buFont typeface="Wingdings" pitchFamily="2" charset="2"/>
              <a:buChar char="Ø"/>
            </a:pPr>
            <a:r>
              <a:rPr lang="fr-FR" dirty="0" smtClean="0"/>
              <a:t>Les éléments de faible valeur dont le montant hors taxe n’excède 60.000 DA sont des charges déductibles.</a:t>
            </a:r>
          </a:p>
          <a:p>
            <a:pPr>
              <a:buFont typeface="Wingdings" pitchFamily="2" charset="2"/>
              <a:buChar char="Ø"/>
            </a:pPr>
            <a:r>
              <a:rPr lang="fr-FR" dirty="0" smtClean="0"/>
              <a:t>  Les provisions constituées en vue de faire face à des pertes de valeur sur des stocks. </a:t>
            </a:r>
          </a:p>
          <a:p>
            <a:pPr>
              <a:buFont typeface="Wingdings" pitchFamily="2" charset="2"/>
              <a:buChar char="Ø"/>
            </a:pPr>
            <a:r>
              <a:rPr lang="fr-FR" dirty="0" smtClean="0"/>
              <a:t>Les dépenses liées à la promotion médicale des produits pharmaceutiques ou parapharmaceutiques à hauteur des 1% du chiffre d’affaires annuel et autres frais de lancement des produits.</a:t>
            </a:r>
          </a:p>
          <a:p>
            <a:pPr>
              <a:buFont typeface="Wingdings" pitchFamily="2" charset="2"/>
              <a:buChar char="Ø"/>
            </a:pPr>
            <a:r>
              <a:rPr lang="fr-FR" dirty="0" smtClean="0"/>
              <a:t>Les cadeaux publicitaires dont la valeur unitaire a été ramenée de 500 Da à 1000 Da dans la limite d’un montant global de 500.000Da.</a:t>
            </a:r>
          </a:p>
          <a:p>
            <a:pPr>
              <a:buFont typeface="Wingdings" pitchFamily="2" charset="2"/>
              <a:buChar char="Ø"/>
            </a:pPr>
            <a:r>
              <a:rPr lang="fr-FR" dirty="0" smtClean="0"/>
              <a:t>Les dons accordés aux associations et aux établissements à caractère humanitaires lorsque le montant ne dépasse pas 4.000.000 Da (au lieu de 1.000.000 Da).</a:t>
            </a:r>
          </a:p>
          <a:p>
            <a:pPr>
              <a:buFont typeface="Wingdings" pitchFamily="2" charset="2"/>
              <a:buChar char="Ø"/>
            </a:pPr>
            <a:endParaRPr lang="fr-FR"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649491"/>
          </a:xfrm>
        </p:spPr>
        <p:txBody>
          <a:bodyPr>
            <a:normAutofit fontScale="55000" lnSpcReduction="20000"/>
          </a:bodyPr>
          <a:lstStyle/>
          <a:p>
            <a:pPr algn="just">
              <a:buNone/>
            </a:pPr>
            <a:r>
              <a:rPr lang="fr-FR" b="1" dirty="0" smtClean="0">
                <a:latin typeface="Times New Roman" pitchFamily="18" charset="0"/>
                <a:cs typeface="Times New Roman" pitchFamily="18" charset="0"/>
              </a:rPr>
              <a:t>IV- La Taxe sur l’activité professionnelle TAP et la Taxe sur la Valeur Ajoutée TVA</a:t>
            </a:r>
          </a:p>
          <a:p>
            <a:pPr algn="just">
              <a:buNone/>
            </a:pPr>
            <a:endParaRPr lang="fr-FR" b="1" dirty="0" smtClean="0">
              <a:latin typeface="Times New Roman" pitchFamily="18" charset="0"/>
              <a:cs typeface="Times New Roman" pitchFamily="18" charset="0"/>
            </a:endParaRPr>
          </a:p>
          <a:p>
            <a:pPr algn="just">
              <a:buFontTx/>
              <a:buNone/>
            </a:pPr>
            <a:r>
              <a:rPr lang="fr-FR" b="1" dirty="0" smtClean="0">
                <a:latin typeface="Times New Roman" pitchFamily="18" charset="0"/>
                <a:cs typeface="Times New Roman" pitchFamily="18" charset="0"/>
              </a:rPr>
              <a:t>IV-1 La </a:t>
            </a:r>
            <a:r>
              <a:rPr lang="fr-FR" b="1" dirty="0" smtClean="0">
                <a:latin typeface="Times New Roman" pitchFamily="18" charset="0"/>
                <a:cs typeface="Times New Roman" pitchFamily="18" charset="0"/>
              </a:rPr>
              <a:t>TAP (avant 2022)</a:t>
            </a:r>
            <a:endParaRPr lang="fr-FR" b="1" dirty="0" smtClean="0">
              <a:latin typeface="Times New Roman" pitchFamily="18" charset="0"/>
              <a:cs typeface="Times New Roman" pitchFamily="18" charset="0"/>
            </a:endParaRPr>
          </a:p>
          <a:p>
            <a:pPr algn="just">
              <a:buFontTx/>
              <a:buNone/>
            </a:pPr>
            <a:endParaRPr lang="fr-FR" dirty="0" smtClean="0">
              <a:latin typeface="Times New Roman" pitchFamily="18" charset="0"/>
              <a:cs typeface="Times New Roman" pitchFamily="18" charset="0"/>
            </a:endParaRPr>
          </a:p>
          <a:p>
            <a:pPr algn="just">
              <a:buFontTx/>
              <a:buNone/>
            </a:pPr>
            <a:r>
              <a:rPr lang="fr-FR" dirty="0" smtClean="0">
                <a:latin typeface="Times New Roman" pitchFamily="18" charset="0"/>
                <a:cs typeface="Times New Roman" pitchFamily="18" charset="0"/>
              </a:rPr>
              <a:t>   Cet impôt direct a été instauré par la loi de finance 1996 par fusion de la TAIC et de la TANC. Elle s’applique sur :</a:t>
            </a:r>
            <a:endParaRPr lang="fr-FR" b="1" i="1" dirty="0" smtClean="0">
              <a:latin typeface="Times New Roman" pitchFamily="18" charset="0"/>
              <a:cs typeface="Times New Roman" pitchFamily="18" charset="0"/>
            </a:endParaRPr>
          </a:p>
          <a:p>
            <a:pPr algn="just"/>
            <a:r>
              <a:rPr lang="fr-FR" dirty="0" smtClean="0">
                <a:latin typeface="Times New Roman" pitchFamily="18" charset="0"/>
                <a:cs typeface="Times New Roman" pitchFamily="18" charset="0"/>
              </a:rPr>
              <a:t>Les personnes physiques ou morales relevant de </a:t>
            </a:r>
            <a:r>
              <a:rPr lang="fr-FR" dirty="0" smtClean="0">
                <a:latin typeface="Times New Roman" pitchFamily="18" charset="0"/>
                <a:cs typeface="Times New Roman" pitchFamily="18" charset="0"/>
              </a:rPr>
              <a:t>l’IRG </a:t>
            </a:r>
            <a:r>
              <a:rPr lang="fr-FR" dirty="0" smtClean="0">
                <a:latin typeface="Times New Roman" pitchFamily="18" charset="0"/>
                <a:cs typeface="Times New Roman" pitchFamily="18" charset="0"/>
              </a:rPr>
              <a:t>(catégorie BIC) et de l ’IBS;</a:t>
            </a:r>
          </a:p>
          <a:p>
            <a:pPr algn="just"/>
            <a:r>
              <a:rPr lang="fr-FR" dirty="0" smtClean="0">
                <a:latin typeface="Times New Roman" pitchFamily="18" charset="0"/>
                <a:cs typeface="Times New Roman" pitchFamily="18" charset="0"/>
              </a:rPr>
              <a:t>Les personnes physiques relevant de </a:t>
            </a:r>
            <a:r>
              <a:rPr lang="fr-FR" dirty="0" smtClean="0">
                <a:latin typeface="Times New Roman" pitchFamily="18" charset="0"/>
                <a:cs typeface="Times New Roman" pitchFamily="18" charset="0"/>
              </a:rPr>
              <a:t>l’IRG/BNC </a:t>
            </a:r>
            <a:r>
              <a:rPr lang="fr-FR" dirty="0" smtClean="0">
                <a:latin typeface="Times New Roman" pitchFamily="18" charset="0"/>
                <a:cs typeface="Times New Roman" pitchFamily="18" charset="0"/>
              </a:rPr>
              <a:t>à </a:t>
            </a:r>
            <a:r>
              <a:rPr lang="fr-FR" dirty="0" smtClean="0">
                <a:latin typeface="Times New Roman" pitchFamily="18" charset="0"/>
                <a:cs typeface="Times New Roman" pitchFamily="18" charset="0"/>
              </a:rPr>
              <a:t>l’exclusion </a:t>
            </a:r>
            <a:r>
              <a:rPr lang="fr-FR" dirty="0" smtClean="0">
                <a:latin typeface="Times New Roman" pitchFamily="18" charset="0"/>
                <a:cs typeface="Times New Roman" pitchFamily="18" charset="0"/>
              </a:rPr>
              <a:t>des revenus des gérants majoritaires des SARL.</a:t>
            </a:r>
          </a:p>
          <a:p>
            <a:pPr algn="just">
              <a:buNone/>
            </a:pPr>
            <a:endParaRPr lang="fr-FR" dirty="0" smtClean="0">
              <a:latin typeface="Times New Roman" pitchFamily="18" charset="0"/>
              <a:cs typeface="Times New Roman" pitchFamily="18" charset="0"/>
            </a:endParaRPr>
          </a:p>
          <a:p>
            <a:pPr algn="just">
              <a:buNone/>
            </a:pPr>
            <a:r>
              <a:rPr lang="fr-FR" b="1" u="sng" dirty="0" smtClean="0">
                <a:latin typeface="Times New Roman" pitchFamily="18" charset="0"/>
                <a:cs typeface="Times New Roman" pitchFamily="18" charset="0"/>
              </a:rPr>
              <a:t>I- Base imposable:</a:t>
            </a:r>
            <a:endParaRPr lang="fr-FR" sz="2400" b="1" u="sng" dirty="0" smtClean="0">
              <a:latin typeface="Times New Roman" pitchFamily="18" charset="0"/>
              <a:cs typeface="Times New Roman" pitchFamily="18" charset="0"/>
            </a:endParaRPr>
          </a:p>
          <a:p>
            <a:pPr algn="just">
              <a:buNone/>
            </a:pPr>
            <a:r>
              <a:rPr lang="fr-FR" dirty="0" smtClean="0">
                <a:latin typeface="Times New Roman" pitchFamily="18" charset="0"/>
                <a:cs typeface="Times New Roman" pitchFamily="18" charset="0"/>
              </a:rPr>
              <a:t> </a:t>
            </a:r>
          </a:p>
          <a:p>
            <a:pPr lvl="0" algn="just"/>
            <a:r>
              <a:rPr lang="fr-FR" dirty="0" smtClean="0">
                <a:latin typeface="Times New Roman" pitchFamily="18" charset="0"/>
                <a:cs typeface="Times New Roman" pitchFamily="18" charset="0"/>
              </a:rPr>
              <a:t>Elle est calculée sur les recettes brutes ( chiffre d’affaires/recettes professionnelles, hors TVA) réalisées par les contribuables relevant de l’IBS ou de IRG dans  la catégorie des BIC et des BNC. Le chiffre d'affaires s’entend du montant des recettes réalisées sur toutes opérations de vente, de service ou autres entrant dans le cadre de l'activité concernée ou sur le montant des encaissements de l'exercice pour le cas des entreprises de prestations de services  ou de travaux publics et de bâtiments.</a:t>
            </a:r>
          </a:p>
          <a:p>
            <a:pPr lvl="0" algn="just"/>
            <a:r>
              <a:rPr lang="fr-FR" dirty="0" smtClean="0">
                <a:latin typeface="Times New Roman" pitchFamily="18" charset="0"/>
                <a:cs typeface="Times New Roman" pitchFamily="18" charset="0"/>
              </a:rPr>
              <a:t>Sont exclues du champ d'application de la taxe, les opérations réalisées entre les unités d'une même entreprise qui sont dans ce cas.</a:t>
            </a:r>
          </a:p>
          <a:p>
            <a:pPr>
              <a:buNone/>
            </a:pPr>
            <a:endParaRPr lang="fr-FR"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92696"/>
            <a:ext cx="8229600" cy="5433467"/>
          </a:xfrm>
        </p:spPr>
        <p:txBody>
          <a:bodyPr>
            <a:normAutofit fontScale="55000" lnSpcReduction="20000"/>
          </a:bodyPr>
          <a:lstStyle/>
          <a:p>
            <a:pPr algn="just"/>
            <a:r>
              <a:rPr lang="fr-FR" dirty="0" smtClean="0"/>
              <a:t>Toutefois des réfactions (réduction de la base imposable) sont accordées pour certaines activités:</a:t>
            </a:r>
          </a:p>
          <a:p>
            <a:pPr algn="just">
              <a:buFont typeface="Wingdings" pitchFamily="2" charset="2"/>
              <a:buChar char="Ø"/>
            </a:pPr>
            <a:r>
              <a:rPr lang="fr-FR" b="1" dirty="0" smtClean="0"/>
              <a:t>Réfaction de 30% : </a:t>
            </a:r>
            <a:r>
              <a:rPr lang="fr-FR" dirty="0" smtClean="0"/>
              <a:t>elle concerne les montants réalisés dans le cadre des opérations suivantes: </a:t>
            </a:r>
          </a:p>
          <a:p>
            <a:pPr algn="just">
              <a:buFontTx/>
              <a:buChar char="-"/>
            </a:pPr>
            <a:r>
              <a:rPr lang="fr-FR" dirty="0" smtClean="0"/>
              <a:t>Opérations de ventes en gros ;</a:t>
            </a:r>
          </a:p>
          <a:p>
            <a:pPr algn="just">
              <a:buFontTx/>
              <a:buChar char="-"/>
            </a:pPr>
            <a:r>
              <a:rPr lang="fr-FR" dirty="0" smtClean="0"/>
              <a:t>Opérations de ventes au détail portant sur les produits dont le prix de vente au détail comporte plus de 50% de droits indirects.</a:t>
            </a:r>
          </a:p>
          <a:p>
            <a:pPr algn="just">
              <a:buFontTx/>
              <a:buChar char="-"/>
            </a:pPr>
            <a:r>
              <a:rPr lang="fr-FR" dirty="0" smtClean="0"/>
              <a:t>Le montant des opérations réalisées par les commerçants détaillants (fils, veuves de </a:t>
            </a:r>
            <a:r>
              <a:rPr lang="fr-FR" dirty="0" smtClean="0"/>
              <a:t>chouhada</a:t>
            </a:r>
            <a:r>
              <a:rPr lang="fr-FR" dirty="0" smtClean="0"/>
              <a:t>, etc. Cette dernière  réfaction est  applicable seulement pour les contribuables suivis au régime du réel pendant les deux premières (02) années d'activité.</a:t>
            </a:r>
          </a:p>
          <a:p>
            <a:pPr algn="just">
              <a:buFont typeface="Wingdings" pitchFamily="2" charset="2"/>
              <a:buChar char="Ø"/>
            </a:pPr>
            <a:r>
              <a:rPr lang="fr-FR" b="1" dirty="0" smtClean="0"/>
              <a:t>Réfaction de 50%  sur : </a:t>
            </a:r>
          </a:p>
          <a:p>
            <a:pPr lvl="0" algn="just"/>
            <a:r>
              <a:rPr lang="fr-FR" dirty="0" smtClean="0"/>
              <a:t>Le montant des opérations de vente en gros portant sur les produits dont le prix de vente au détail comporte plus de 50 % de droits indirects ;</a:t>
            </a:r>
          </a:p>
          <a:p>
            <a:pPr algn="just"/>
            <a:r>
              <a:rPr lang="fr-FR" dirty="0" smtClean="0"/>
              <a:t>Le montant des opérations de ventes au détail portant sur le médicament  (classé stratégique) quand la marge de vente au détail est située entre 10 et 30 %.</a:t>
            </a:r>
          </a:p>
          <a:p>
            <a:pPr algn="just">
              <a:buNone/>
            </a:pPr>
            <a:r>
              <a:rPr lang="fr-FR" dirty="0" smtClean="0"/>
              <a:t>NB: les réfactions précitées ne sont applicables qu’aux chiffres d’affaires non réalisés en espèces.</a:t>
            </a:r>
          </a:p>
          <a:p>
            <a:pPr algn="just">
              <a:buFont typeface="Wingdings" pitchFamily="2" charset="2"/>
              <a:buChar char="Ø"/>
            </a:pPr>
            <a:r>
              <a:rPr lang="fr-FR" b="1" dirty="0" smtClean="0"/>
              <a:t>Réfaction de 75%  sur : </a:t>
            </a:r>
          </a:p>
          <a:p>
            <a:pPr algn="just">
              <a:buNone/>
            </a:pPr>
            <a:r>
              <a:rPr lang="fr-FR" dirty="0" smtClean="0"/>
              <a:t>Le montant des opérations de vente au détail de l'essence super, normale et le gas-oil.</a:t>
            </a:r>
          </a:p>
          <a:p>
            <a:pPr algn="just">
              <a:buNone/>
            </a:pPr>
            <a:endParaRPr lang="fr-FR" dirty="0" smtClean="0"/>
          </a:p>
          <a:p>
            <a:pPr>
              <a:buNone/>
            </a:pPr>
            <a:endParaRPr lang="fr-FR" dirty="0" smtClean="0"/>
          </a:p>
          <a:p>
            <a:pPr lvl="0"/>
            <a:endParaRPr lang="fr-FR" dirty="0" smtClean="0"/>
          </a:p>
          <a:p>
            <a:pPr>
              <a:buNone/>
            </a:pPr>
            <a:endParaRPr lang="fr-FR" dirty="0" smtClean="0"/>
          </a:p>
          <a:p>
            <a:pPr>
              <a:buFont typeface="Wingdings" pitchFamily="2" charset="2"/>
              <a:buChar char="Ø"/>
            </a:pPr>
            <a:endParaRPr lang="fr-FR" dirty="0" smtClean="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92696"/>
            <a:ext cx="8229600" cy="5433467"/>
          </a:xfrm>
        </p:spPr>
        <p:txBody>
          <a:bodyPr>
            <a:normAutofit fontScale="62500" lnSpcReduction="20000"/>
          </a:bodyPr>
          <a:lstStyle/>
          <a:p>
            <a:pPr algn="just">
              <a:buNone/>
            </a:pPr>
            <a:r>
              <a:rPr lang="fr-FR" b="1" dirty="0" smtClean="0"/>
              <a:t>II- Exonérations permanentes et temporaires </a:t>
            </a:r>
          </a:p>
          <a:p>
            <a:pPr algn="just">
              <a:buFont typeface="Wingdings" pitchFamily="2" charset="2"/>
              <a:buChar char="Ø"/>
            </a:pPr>
            <a:r>
              <a:rPr lang="fr-FR" dirty="0" smtClean="0"/>
              <a:t>Sont exclus à titre permanent :</a:t>
            </a:r>
          </a:p>
          <a:p>
            <a:pPr lvl="0" algn="just">
              <a:buFontTx/>
              <a:buChar char="-"/>
            </a:pPr>
            <a:r>
              <a:rPr lang="fr-FR" dirty="0" smtClean="0"/>
              <a:t>Les exportations de biens et services ;</a:t>
            </a:r>
          </a:p>
          <a:p>
            <a:pPr lvl="0" algn="just">
              <a:buFontTx/>
              <a:buChar char="-"/>
            </a:pPr>
            <a:r>
              <a:rPr lang="fr-FR" dirty="0" smtClean="0"/>
              <a:t>Le montant des opérations de vente des produits soutenus par l’Etat (lait en sachet, farine, pain, semoule, etc.) ;</a:t>
            </a:r>
          </a:p>
          <a:p>
            <a:pPr lvl="0" algn="just">
              <a:buFontTx/>
              <a:buChar char="-"/>
            </a:pPr>
            <a:r>
              <a:rPr lang="fr-FR" dirty="0" smtClean="0"/>
              <a:t>Les biens stratégiques dont la marge est inférieure à 10% (médicaments pour maladies chroniques) ;</a:t>
            </a:r>
          </a:p>
          <a:p>
            <a:pPr lvl="0" algn="just">
              <a:buFontTx/>
              <a:buChar char="-"/>
            </a:pPr>
            <a:r>
              <a:rPr lang="fr-FR" dirty="0" smtClean="0"/>
              <a:t>Les opérations réalisées entre les sociétés d’un même groupe ;</a:t>
            </a:r>
          </a:p>
          <a:p>
            <a:pPr lvl="0" algn="just">
              <a:buFontTx/>
              <a:buChar char="-"/>
            </a:pPr>
            <a:r>
              <a:rPr lang="fr-FR" dirty="0" smtClean="0"/>
              <a:t>chiffres d’affaires réalisées en devises par les activités touristiques ;</a:t>
            </a:r>
          </a:p>
          <a:p>
            <a:pPr lvl="0" algn="just">
              <a:buFontTx/>
              <a:buChar char="-"/>
            </a:pPr>
            <a:r>
              <a:rPr lang="fr-FR" dirty="0" smtClean="0"/>
              <a:t>Les recettes réalisées par les troupes théâtrales ;</a:t>
            </a:r>
          </a:p>
          <a:p>
            <a:pPr lvl="0" algn="just">
              <a:buFontTx/>
              <a:buChar char="-"/>
            </a:pPr>
            <a:r>
              <a:rPr lang="fr-FR" dirty="0" smtClean="0"/>
              <a:t>Les entreprises  relevant des associations de personnes handicapées agréées ;</a:t>
            </a:r>
          </a:p>
          <a:p>
            <a:pPr lvl="0" algn="just">
              <a:buFontTx/>
              <a:buChar char="-"/>
            </a:pPr>
            <a:r>
              <a:rPr lang="fr-FR" dirty="0" smtClean="0"/>
              <a:t>Les coopératives de consommation, agricole et les caisses de mutualités agricoles et leur  groupements.</a:t>
            </a:r>
          </a:p>
          <a:p>
            <a:pPr lvl="0" algn="just">
              <a:buFontTx/>
              <a:buChar char="-"/>
            </a:pPr>
            <a:r>
              <a:rPr lang="fr-FR" dirty="0" smtClean="0"/>
              <a:t>Le chiffre d'affaires n'excédant pas 80.000 DA s'il s'agit de contribuables dont l'activité principale est de vendre des marchandises, objets, fournitures et denrées à emporter ou à consommer sur place, ou 50.000 DA s'il s'agit de prestataires de services.</a:t>
            </a:r>
          </a:p>
          <a:p>
            <a:pPr>
              <a:buNone/>
            </a:pPr>
            <a:endParaRPr lang="fr-FR" dirty="0" smtClean="0"/>
          </a:p>
          <a:p>
            <a:pPr>
              <a:buFont typeface="Wingdings" pitchFamily="2" charset="2"/>
              <a:buChar char="Ø"/>
            </a:pPr>
            <a:endParaRPr lang="fr-FR"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5577483"/>
          </a:xfrm>
        </p:spPr>
        <p:txBody>
          <a:bodyPr>
            <a:normAutofit fontScale="85000" lnSpcReduction="20000"/>
          </a:bodyPr>
          <a:lstStyle/>
          <a:p>
            <a:pPr algn="just">
              <a:buFont typeface="Wingdings" pitchFamily="2" charset="2"/>
              <a:buChar char="Ø"/>
            </a:pPr>
            <a:r>
              <a:rPr lang="fr-FR" b="1" dirty="0" smtClean="0"/>
              <a:t>Sont exonérés à titre temporaire</a:t>
            </a:r>
          </a:p>
          <a:p>
            <a:pPr algn="just">
              <a:buNone/>
            </a:pPr>
            <a:r>
              <a:rPr lang="fr-FR" dirty="0" smtClean="0"/>
              <a:t>- Pendant une période de trois (03) ans/ (06) (zone à promouvoir) sur le montant du chiffre d’affaires réalisé par les activités exercées par : </a:t>
            </a:r>
          </a:p>
          <a:p>
            <a:pPr algn="just">
              <a:buFontTx/>
              <a:buChar char="-"/>
            </a:pPr>
            <a:r>
              <a:rPr lang="fr-FR" dirty="0" smtClean="0"/>
              <a:t>Les jeunes promoteurs d’investissements éligibles à l’aide du «Fonds National de Soutien à l’Emploi des Jeunes» ;</a:t>
            </a:r>
          </a:p>
          <a:p>
            <a:pPr algn="just">
              <a:buFontTx/>
              <a:buChar char="-"/>
            </a:pPr>
            <a:r>
              <a:rPr lang="fr-FR" dirty="0" smtClean="0"/>
              <a:t> Les chômeurs - promoteurs éligibles au régime de soutien à la création d’activités de production régi par la CNAC ; </a:t>
            </a:r>
          </a:p>
          <a:p>
            <a:pPr algn="just">
              <a:buFontTx/>
              <a:buChar char="-"/>
            </a:pPr>
            <a:r>
              <a:rPr lang="fr-FR" dirty="0" smtClean="0"/>
              <a:t>Les promoteurs d’activités ou de projets éligibles au dispositif ANGEM. </a:t>
            </a:r>
          </a:p>
          <a:p>
            <a:pPr algn="just">
              <a:buFontTx/>
              <a:buChar char="-"/>
            </a:pPr>
            <a:r>
              <a:rPr lang="fr-FR" dirty="0" smtClean="0"/>
              <a:t>Les artisans traditionnels ainsi que ceux exerçant une activité d’artisanat d’art ;</a:t>
            </a:r>
          </a:p>
          <a:p>
            <a:pPr lvl="0" algn="just"/>
            <a:r>
              <a:rPr lang="fr-FR" dirty="0" smtClean="0"/>
              <a:t>Les promoteurs de projets dans le cadre de l’ANDI. </a:t>
            </a:r>
            <a:endParaRPr lang="fr-FR"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20688"/>
            <a:ext cx="8229600" cy="5505475"/>
          </a:xfrm>
        </p:spPr>
        <p:txBody>
          <a:bodyPr>
            <a:normAutofit lnSpcReduction="10000"/>
          </a:bodyPr>
          <a:lstStyle/>
          <a:p>
            <a:pPr algn="just"/>
            <a:r>
              <a:rPr lang="fr-FR" dirty="0" smtClean="0"/>
              <a:t>La TAP est perçue au taux unique de 2% et porté à 3% en ce qui concerne le chiffre d’affaires issu de l'activité de transport par canalisation des hydrocarbures . Son paiement s'effectue selon le régime des versements spontanés :</a:t>
            </a:r>
            <a:endParaRPr lang="fr-FR" sz="3600" dirty="0" smtClean="0"/>
          </a:p>
          <a:p>
            <a:pPr lvl="1" algn="just"/>
            <a:r>
              <a:rPr lang="fr-FR" dirty="0" smtClean="0"/>
              <a:t>Le versement spontané est effectué mensuellement pour les contribuables suivis au régime du forfait ;</a:t>
            </a:r>
            <a:endParaRPr lang="fr-FR" sz="3200" dirty="0" smtClean="0"/>
          </a:p>
          <a:p>
            <a:pPr lvl="1" algn="just"/>
            <a:r>
              <a:rPr lang="fr-FR" dirty="0" smtClean="0"/>
              <a:t>Le versement spontané s’effectue trimestriellement pour les contribuables suivis au régime du réel.</a:t>
            </a:r>
            <a:endParaRPr lang="fr-FR" sz="3200" dirty="0" smtClean="0"/>
          </a:p>
          <a:p>
            <a:pPr>
              <a:buFont typeface="Wingdings" pitchFamily="2" charset="2"/>
              <a:buChar char="Ø"/>
            </a:pPr>
            <a:endParaRPr lang="fr-FR" dirty="0" smtClean="0"/>
          </a:p>
          <a:p>
            <a:endParaRPr lang="fr-FR"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5793507"/>
          </a:xfrm>
        </p:spPr>
        <p:txBody>
          <a:bodyPr>
            <a:normAutofit fontScale="77500" lnSpcReduction="20000"/>
          </a:bodyPr>
          <a:lstStyle/>
          <a:p>
            <a:r>
              <a:rPr lang="fr-FR" dirty="0" smtClean="0"/>
              <a:t>Les modifications rapportées par la loi de finances de 2022 sur la TAP (article 222 CITDA):</a:t>
            </a:r>
          </a:p>
          <a:p>
            <a:pPr>
              <a:buNone/>
            </a:pPr>
            <a:r>
              <a:rPr lang="fr-FR" dirty="0" smtClean="0"/>
              <a:t>Le taux de la TAP a été ramené à 1,5% sur toutes les activités (sauf celles exonérées). Le taux de la TAP est de 3% pour le </a:t>
            </a:r>
            <a:r>
              <a:rPr lang="fr-FR" dirty="0" smtClean="0"/>
              <a:t>chiffre d’affaires issu de l'activité de transport par canalisation des </a:t>
            </a:r>
            <a:r>
              <a:rPr lang="fr-FR" dirty="0" smtClean="0"/>
              <a:t>hydrocarbures. </a:t>
            </a:r>
          </a:p>
          <a:p>
            <a:pPr algn="just"/>
            <a:r>
              <a:rPr lang="fr-FR" dirty="0" smtClean="0"/>
              <a:t>Toutefois des réfactions (réduction de la base imposable) sont accordées pour certaines activités:</a:t>
            </a:r>
          </a:p>
          <a:p>
            <a:pPr algn="just">
              <a:buFont typeface="Wingdings" pitchFamily="2" charset="2"/>
              <a:buChar char="Ø"/>
            </a:pPr>
            <a:r>
              <a:rPr lang="fr-FR" b="1" dirty="0" smtClean="0"/>
              <a:t>Réfaction de </a:t>
            </a:r>
            <a:r>
              <a:rPr lang="fr-FR" b="1" dirty="0" smtClean="0"/>
              <a:t>25% </a:t>
            </a:r>
            <a:r>
              <a:rPr lang="fr-FR" b="1" dirty="0" smtClean="0"/>
              <a:t>: </a:t>
            </a:r>
            <a:r>
              <a:rPr lang="fr-FR" dirty="0" smtClean="0"/>
              <a:t>elle concerne les montants réalisés dans le cadre des </a:t>
            </a:r>
            <a:r>
              <a:rPr lang="fr-FR" dirty="0" smtClean="0"/>
              <a:t>activités ETB/ETP et ETHP (entreprises : travaux publics, bâtiments et hydraulique).</a:t>
            </a:r>
            <a:endParaRPr lang="fr-FR" dirty="0" smtClean="0"/>
          </a:p>
          <a:p>
            <a:pPr algn="just">
              <a:buFont typeface="Wingdings" pitchFamily="2" charset="2"/>
              <a:buChar char="Ø"/>
            </a:pPr>
            <a:r>
              <a:rPr lang="fr-FR" b="1" dirty="0" smtClean="0"/>
              <a:t>Réfaction de </a:t>
            </a:r>
            <a:r>
              <a:rPr lang="fr-FR" b="1" dirty="0" smtClean="0"/>
              <a:t>30% : </a:t>
            </a:r>
            <a:r>
              <a:rPr lang="fr-FR" dirty="0" smtClean="0"/>
              <a:t>elle </a:t>
            </a:r>
            <a:r>
              <a:rPr lang="fr-FR" dirty="0" smtClean="0"/>
              <a:t>concerne les montants réalisés dans le cadre des </a:t>
            </a:r>
            <a:r>
              <a:rPr lang="fr-FR" dirty="0" smtClean="0"/>
              <a:t>opérations de vente en gros </a:t>
            </a:r>
          </a:p>
          <a:p>
            <a:pPr lvl="0" algn="just">
              <a:buFont typeface="Wingdings" pitchFamily="2" charset="2"/>
              <a:buChar char="Ø"/>
            </a:pPr>
            <a:r>
              <a:rPr lang="fr-FR" b="1" dirty="0" smtClean="0"/>
              <a:t>Réfaction </a:t>
            </a:r>
            <a:r>
              <a:rPr lang="fr-FR" b="1" dirty="0" smtClean="0"/>
              <a:t>de </a:t>
            </a:r>
            <a:r>
              <a:rPr lang="fr-FR" b="1" dirty="0" smtClean="0"/>
              <a:t>50% : </a:t>
            </a:r>
            <a:r>
              <a:rPr lang="fr-FR" dirty="0" smtClean="0"/>
              <a:t>Le </a:t>
            </a:r>
            <a:r>
              <a:rPr lang="fr-FR" dirty="0" smtClean="0"/>
              <a:t>montant des opérations de vente au </a:t>
            </a:r>
            <a:r>
              <a:rPr lang="fr-FR" dirty="0" smtClean="0"/>
              <a:t>détail de médicaments.</a:t>
            </a:r>
          </a:p>
          <a:p>
            <a:pPr lvl="0" algn="just">
              <a:buFont typeface="Wingdings" pitchFamily="2" charset="2"/>
              <a:buChar char="Ø"/>
            </a:pPr>
            <a:r>
              <a:rPr lang="fr-FR" b="1" dirty="0" smtClean="0"/>
              <a:t>Réfaction de 75% </a:t>
            </a:r>
            <a:r>
              <a:rPr lang="fr-FR" b="1" dirty="0" smtClean="0"/>
              <a:t>: </a:t>
            </a:r>
            <a:r>
              <a:rPr lang="fr-FR" dirty="0" smtClean="0"/>
              <a:t>Le </a:t>
            </a:r>
            <a:r>
              <a:rPr lang="fr-FR" dirty="0" smtClean="0"/>
              <a:t>montant des opérations de vente au détail de l'essence super, normale et le gas-oil.</a:t>
            </a:r>
          </a:p>
          <a:p>
            <a:pPr algn="just">
              <a:buNone/>
            </a:pPr>
            <a:endParaRPr lang="fr-FR" dirty="0" smtClean="0"/>
          </a:p>
          <a:p>
            <a:endParaRPr lang="fr-FR"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476672"/>
            <a:ext cx="8363272" cy="5649491"/>
          </a:xfrm>
        </p:spPr>
        <p:txBody>
          <a:bodyPr/>
          <a:lstStyle/>
          <a:p>
            <a:r>
              <a:rPr lang="fr-FR" dirty="0" smtClean="0"/>
              <a:t>Application:</a:t>
            </a:r>
          </a:p>
          <a:p>
            <a:r>
              <a:rPr lang="fr-FR" dirty="0" smtClean="0"/>
              <a:t>Une entreprise de service réalisant un Chiffre d’affaires hors taxes de 1.250.000 Da paiera une TAP=1.250.000 (1.5%) = 18.750 Da</a:t>
            </a:r>
          </a:p>
          <a:p>
            <a:r>
              <a:rPr lang="fr-FR" dirty="0" smtClean="0"/>
              <a:t>Un commerçant réalisant un chiffre d’affaires </a:t>
            </a:r>
            <a:r>
              <a:rPr lang="fr-FR" dirty="0" smtClean="0"/>
              <a:t>hors taxe </a:t>
            </a:r>
            <a:r>
              <a:rPr lang="fr-FR" dirty="0" smtClean="0"/>
              <a:t>de 1.150.500 Da de ses opérations de vente en gros paiera une TAP = (1.150.500 -</a:t>
            </a:r>
            <a:r>
              <a:rPr lang="fr-FR" dirty="0" smtClean="0"/>
              <a:t> </a:t>
            </a:r>
            <a:r>
              <a:rPr lang="fr-FR" dirty="0" smtClean="0"/>
              <a:t>1.150.500 (0,3))1,5% = (1.150.500-345.150)*1.5% =805.350*1.5</a:t>
            </a:r>
            <a:r>
              <a:rPr lang="fr-FR" dirty="0" smtClean="0"/>
              <a:t>% </a:t>
            </a:r>
            <a:r>
              <a:rPr lang="fr-FR" dirty="0" smtClean="0"/>
              <a:t>= 12.080,25Da.</a:t>
            </a:r>
            <a:endParaRPr lang="fr-FR"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II- Impôt indirect:</a:t>
            </a:r>
            <a:br>
              <a:rPr lang="fr-FR" dirty="0" smtClean="0"/>
            </a:br>
            <a:endParaRPr lang="fr-FR" dirty="0"/>
          </a:p>
        </p:txBody>
      </p:sp>
      <p:sp>
        <p:nvSpPr>
          <p:cNvPr id="3" name="Espace réservé du contenu 2"/>
          <p:cNvSpPr>
            <a:spLocks noGrp="1"/>
          </p:cNvSpPr>
          <p:nvPr>
            <p:ph idx="1"/>
          </p:nvPr>
        </p:nvSpPr>
        <p:spPr>
          <a:xfrm>
            <a:off x="457200" y="1124744"/>
            <a:ext cx="8229600" cy="5001419"/>
          </a:xfrm>
        </p:spPr>
        <p:txBody>
          <a:bodyPr>
            <a:normAutofit fontScale="62500" lnSpcReduction="20000"/>
          </a:bodyPr>
          <a:lstStyle/>
          <a:p>
            <a:pPr algn="just">
              <a:buNone/>
            </a:pPr>
            <a:r>
              <a:rPr lang="fr-FR" dirty="0" smtClean="0">
                <a:latin typeface="Times New Roman" pitchFamily="18" charset="0"/>
                <a:cs typeface="Times New Roman" pitchFamily="18" charset="0"/>
              </a:rPr>
              <a:t>II-1 les Taxes sur le chiffre d’affaires TCA</a:t>
            </a:r>
          </a:p>
          <a:p>
            <a:pPr algn="just">
              <a:buNone/>
            </a:pPr>
            <a:r>
              <a:rPr lang="fr-FR" dirty="0" smtClean="0">
                <a:latin typeface="Times New Roman" pitchFamily="18" charset="0"/>
                <a:cs typeface="Times New Roman" pitchFamily="18" charset="0"/>
              </a:rPr>
              <a:t>II-1-1 La TVA </a:t>
            </a:r>
          </a:p>
          <a:p>
            <a:pPr algn="just">
              <a:buNone/>
            </a:pPr>
            <a:endParaRPr lang="fr-FR" dirty="0" smtClean="0">
              <a:latin typeface="Times New Roman" pitchFamily="18" charset="0"/>
              <a:cs typeface="Times New Roman" pitchFamily="18" charset="0"/>
            </a:endParaRPr>
          </a:p>
          <a:p>
            <a:pPr algn="just">
              <a:buFont typeface="Wingdings" pitchFamily="2" charset="2"/>
              <a:buChar char="Ø"/>
            </a:pPr>
            <a:r>
              <a:rPr lang="fr-FR" dirty="0" smtClean="0">
                <a:latin typeface="Times New Roman" pitchFamily="18" charset="0"/>
                <a:cs typeface="Times New Roman" pitchFamily="18" charset="0"/>
              </a:rPr>
              <a:t>La TVA est une taxe liée à la consommation et qui s'applique aux opérations revêtant un caractère industriel, commercial, artisanal ou libéral. sont exclues du champ d'application de la TVA, les opérations présentant un caractère agricole, de service public non commercial.</a:t>
            </a:r>
          </a:p>
          <a:p>
            <a:pPr algn="just">
              <a:buFont typeface="Wingdings" pitchFamily="2" charset="2"/>
              <a:buChar char="Ø"/>
            </a:pPr>
            <a:r>
              <a:rPr lang="fr-FR" dirty="0" smtClean="0">
                <a:latin typeface="Times New Roman" pitchFamily="18" charset="0"/>
                <a:cs typeface="Times New Roman" pitchFamily="18" charset="0"/>
              </a:rPr>
              <a:t>Ses redevables sont  des producteurs, des grossistes, des importateurs, des prestataires de services, détaillants suivis au régime du réel, etc. </a:t>
            </a:r>
          </a:p>
          <a:p>
            <a:pPr algn="just">
              <a:buFont typeface="Wingdings" pitchFamily="2" charset="2"/>
              <a:buChar char="Ø"/>
            </a:pPr>
            <a:endParaRPr lang="fr-FR" dirty="0" smtClean="0">
              <a:latin typeface="Times New Roman" pitchFamily="18" charset="0"/>
              <a:cs typeface="Times New Roman" pitchFamily="18" charset="0"/>
            </a:endParaRPr>
          </a:p>
          <a:p>
            <a:pPr algn="just">
              <a:buFont typeface="Wingdings" pitchFamily="2" charset="2"/>
              <a:buChar char="Ø"/>
            </a:pPr>
            <a:r>
              <a:rPr lang="fr-FR" dirty="0" smtClean="0">
                <a:latin typeface="Times New Roman" pitchFamily="18" charset="0"/>
                <a:cs typeface="Times New Roman" pitchFamily="18" charset="0"/>
              </a:rPr>
              <a:t>La TVA est une taxe supportée par le consommateur final. Lorsqu'une personne est assujettie à la TVA, elle peut déduire de la TVA qu'elle réclame à ses clients, celle qui lui est facturée par ses fournisseurs donc  la TVA à décaisser (à verser au Trésor )= TVA sur ventes (TVA perçue)– TVA sur achats (TVA payée). </a:t>
            </a: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20688"/>
            <a:ext cx="8229600" cy="5688632"/>
          </a:xfrm>
        </p:spPr>
        <p:txBody>
          <a:bodyPr>
            <a:normAutofit fontScale="62500" lnSpcReduction="20000"/>
          </a:bodyPr>
          <a:lstStyle/>
          <a:p>
            <a:pPr algn="just">
              <a:lnSpc>
                <a:spcPct val="90000"/>
              </a:lnSpc>
              <a:buFont typeface="Wingdings" pitchFamily="2" charset="2"/>
              <a:buChar char="Ø"/>
              <a:defRPr/>
            </a:pPr>
            <a:r>
              <a:rPr lang="fr-FR" sz="3600" u="sng" dirty="0" smtClean="0"/>
              <a:t>Base imposable</a:t>
            </a:r>
            <a:r>
              <a:rPr lang="fr-FR" sz="3600" dirty="0" smtClean="0"/>
              <a:t>: la contrepartie obtenue d’un bien ou d’un service fourni ( Prix des marchandises, travaux ou services, tous frais, droits taxes inclus à l’exclusion de la TVA elle – même et d’autres frais déductibles).</a:t>
            </a:r>
          </a:p>
          <a:p>
            <a:pPr algn="just">
              <a:buFont typeface="Wingdings" pitchFamily="2" charset="2"/>
              <a:buChar char="Ø"/>
            </a:pPr>
            <a:r>
              <a:rPr lang="fr-FR" sz="3600" dirty="0" smtClean="0"/>
              <a:t>Éléments exclus de la base imposable à la TVA:</a:t>
            </a:r>
          </a:p>
          <a:p>
            <a:pPr algn="just">
              <a:buFontTx/>
              <a:buChar char="-"/>
            </a:pPr>
            <a:r>
              <a:rPr lang="fr-FR" sz="3600" dirty="0" smtClean="0"/>
              <a:t>les rabais, remises, ristournes accordées aux clients et escomptes de caisse.</a:t>
            </a:r>
          </a:p>
          <a:p>
            <a:pPr algn="just">
              <a:buFontTx/>
              <a:buChar char="-"/>
            </a:pPr>
            <a:r>
              <a:rPr lang="fr-FR" sz="3600" dirty="0" smtClean="0"/>
              <a:t>les droits de timbres fiscaux,</a:t>
            </a:r>
          </a:p>
          <a:p>
            <a:pPr lvl="0" algn="just">
              <a:buFontTx/>
              <a:buChar char="-"/>
            </a:pPr>
            <a:r>
              <a:rPr lang="fr-FR" sz="3600" dirty="0" smtClean="0"/>
              <a:t>les débours correspondant au transport effectué par le redevable lui-même pour la livraison de marchandises taxables, etc.</a:t>
            </a:r>
          </a:p>
          <a:p>
            <a:pPr algn="just">
              <a:buFont typeface="Wingdings" pitchFamily="2" charset="2"/>
              <a:buChar char="Ø"/>
            </a:pPr>
            <a:r>
              <a:rPr lang="fr-FR" sz="3600" dirty="0" smtClean="0"/>
              <a:t>Les taux de la TVA sont fixés à:</a:t>
            </a:r>
          </a:p>
          <a:p>
            <a:pPr lvl="0" algn="just"/>
            <a:r>
              <a:rPr lang="fr-FR" sz="3600" dirty="0" smtClean="0"/>
              <a:t>9% (taux réduit) pour les biens et services qui représentent un intérêt particulier sur le plan économique, social ou culturel.</a:t>
            </a:r>
          </a:p>
          <a:p>
            <a:pPr lvl="0" algn="just"/>
            <a:r>
              <a:rPr lang="fr-FR" sz="3600" dirty="0" smtClean="0"/>
              <a:t>19% (taux normal) pour les opérations, services et biens qui ne sont pas expressément soumis au taux réduit.</a:t>
            </a:r>
          </a:p>
          <a:p>
            <a:pPr algn="just">
              <a:buNone/>
            </a:pPr>
            <a:r>
              <a:rPr lang="fr-FR" sz="3600" dirty="0" smtClean="0"/>
              <a:t>NB </a:t>
            </a:r>
            <a:r>
              <a:rPr lang="fr-FR" sz="2400" dirty="0" smtClean="0"/>
              <a:t>Il faut signaler toutefois que la TVA ayant grevé les factures dont le montant est supérieur à 100.000 DA n’est déductible que lorsque son règlement est effectué par un autre moyen qu’en espèces</a:t>
            </a:r>
          </a:p>
          <a:p>
            <a:pPr lvl="0">
              <a:buNone/>
            </a:pPr>
            <a:endParaRPr lang="fr-FR" sz="3600" dirty="0" smtClean="0"/>
          </a:p>
          <a:p>
            <a:pPr lvl="0">
              <a:buFontTx/>
              <a:buChar char="-"/>
            </a:pPr>
            <a:endParaRPr lang="fr-FR" sz="3600" dirty="0" smtClean="0"/>
          </a:p>
          <a:p>
            <a:pPr lvl="0"/>
            <a:endParaRPr lang="fr-FR" sz="3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64704"/>
            <a:ext cx="8229600" cy="5361459"/>
          </a:xfrm>
        </p:spPr>
        <p:txBody>
          <a:bodyPr/>
          <a:lstStyle/>
          <a:p>
            <a:pPr algn="just">
              <a:buFont typeface="Wingdings" pitchFamily="2" charset="2"/>
              <a:buChar char="Ø"/>
            </a:pPr>
            <a:r>
              <a:rPr lang="fr-FR" b="1" dirty="0" smtClean="0"/>
              <a:t>Revenus imposables</a:t>
            </a:r>
          </a:p>
          <a:p>
            <a:pPr algn="just">
              <a:buNone/>
            </a:pPr>
            <a:endParaRPr lang="fr-FR" b="1" dirty="0" smtClean="0"/>
          </a:p>
          <a:p>
            <a:pPr algn="just"/>
            <a:r>
              <a:rPr lang="fr-FR" dirty="0" smtClean="0"/>
              <a:t>Traitements et salaires</a:t>
            </a:r>
          </a:p>
          <a:p>
            <a:pPr algn="just"/>
            <a:r>
              <a:rPr lang="fr-FR" dirty="0" smtClean="0"/>
              <a:t>Revenus locatifs</a:t>
            </a:r>
          </a:p>
          <a:p>
            <a:pPr algn="just"/>
            <a:r>
              <a:rPr lang="fr-FR" dirty="0" smtClean="0"/>
              <a:t>Bénéfices </a:t>
            </a:r>
            <a:r>
              <a:rPr lang="fr-FR" dirty="0" smtClean="0"/>
              <a:t>professionnels</a:t>
            </a:r>
          </a:p>
          <a:p>
            <a:pPr algn="just"/>
            <a:r>
              <a:rPr lang="fr-FR" dirty="0" smtClean="0"/>
              <a:t>Revenus des capitaux mobiliers</a:t>
            </a:r>
          </a:p>
          <a:p>
            <a:pPr algn="just"/>
            <a:r>
              <a:rPr lang="fr-FR" dirty="0" smtClean="0"/>
              <a:t>Revenus agricoles</a:t>
            </a:r>
          </a:p>
          <a:p>
            <a:pPr algn="just"/>
            <a:r>
              <a:rPr lang="fr-FR" dirty="0" smtClean="0"/>
              <a:t>Les </a:t>
            </a:r>
            <a:r>
              <a:rPr lang="fr-FR" dirty="0" smtClean="0"/>
              <a:t>plus-values de cession des meubles bâtis ou non bâtis</a:t>
            </a:r>
            <a:endParaRPr lang="fr-FR"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9552" y="548680"/>
            <a:ext cx="8229600" cy="5649491"/>
          </a:xfrm>
        </p:spPr>
        <p:txBody>
          <a:bodyPr>
            <a:normAutofit fontScale="92500" lnSpcReduction="20000"/>
          </a:bodyPr>
          <a:lstStyle/>
          <a:p>
            <a:pPr>
              <a:buNone/>
            </a:pPr>
            <a:r>
              <a:rPr lang="fr-FR" sz="2600" b="1" cap="all" dirty="0" smtClean="0">
                <a:latin typeface="Times New Roman" pitchFamily="18" charset="0"/>
                <a:cs typeface="Times New Roman" pitchFamily="18" charset="0"/>
              </a:rPr>
              <a:t> </a:t>
            </a:r>
            <a:r>
              <a:rPr lang="fr-FR" sz="2800" dirty="0" smtClean="0"/>
              <a:t>Les exonérations</a:t>
            </a:r>
            <a:r>
              <a:rPr lang="fr-FR" sz="2600" b="1" cap="all" dirty="0" smtClean="0">
                <a:latin typeface="Times New Roman" pitchFamily="18" charset="0"/>
                <a:cs typeface="Times New Roman" pitchFamily="18" charset="0"/>
              </a:rPr>
              <a:t> </a:t>
            </a:r>
            <a:r>
              <a:rPr lang="fr-FR" sz="2800" dirty="0" smtClean="0"/>
              <a:t>de </a:t>
            </a:r>
            <a:r>
              <a:rPr lang="fr-FR" sz="2600" b="1" cap="all" dirty="0" smtClean="0">
                <a:latin typeface="Times New Roman" pitchFamily="18" charset="0"/>
                <a:cs typeface="Times New Roman" pitchFamily="18" charset="0"/>
              </a:rPr>
              <a:t>  </a:t>
            </a:r>
            <a:r>
              <a:rPr lang="fr-FR" sz="2800" dirty="0" smtClean="0"/>
              <a:t>La</a:t>
            </a:r>
            <a:r>
              <a:rPr lang="fr-FR" sz="2600" b="1" cap="all" dirty="0" smtClean="0">
                <a:latin typeface="Times New Roman" pitchFamily="18" charset="0"/>
                <a:cs typeface="Times New Roman" pitchFamily="18" charset="0"/>
              </a:rPr>
              <a:t> T.V.A.</a:t>
            </a:r>
            <a:r>
              <a:rPr lang="fr-FR" sz="2600" cap="all" dirty="0" smtClean="0">
                <a:latin typeface="Times New Roman" pitchFamily="18" charset="0"/>
                <a:cs typeface="Times New Roman" pitchFamily="18" charset="0"/>
              </a:rPr>
              <a:t> </a:t>
            </a:r>
            <a:endParaRPr lang="fr-FR" sz="2600" dirty="0" smtClean="0">
              <a:latin typeface="Times New Roman" pitchFamily="18" charset="0"/>
              <a:cs typeface="Times New Roman" pitchFamily="18" charset="0"/>
            </a:endParaRPr>
          </a:p>
          <a:p>
            <a:pPr algn="just">
              <a:buFont typeface="Wingdings" pitchFamily="2" charset="2"/>
              <a:buChar char="Ø"/>
            </a:pPr>
            <a:r>
              <a:rPr lang="fr-FR" dirty="0" smtClean="0"/>
              <a:t>Les exonérations de certains travaux et services relatifs aux activités de prospection, de recherche, d'exploitation, de liquéfaction ou de transport par canalisation des hydrocarbures liquides et gazeux , réalisés par ou pour le compte de l'entreprise SONATRACH.</a:t>
            </a:r>
          </a:p>
          <a:p>
            <a:pPr algn="just">
              <a:buFont typeface="Wingdings" pitchFamily="2" charset="2"/>
              <a:buChar char="Ø"/>
            </a:pPr>
            <a:r>
              <a:rPr lang="fr-FR" dirty="0" smtClean="0"/>
              <a:t>Les produits de large consommation (pain, lait, orge, farines, médicaments, véhicules pour invalides, etc...).</a:t>
            </a:r>
          </a:p>
          <a:p>
            <a:pPr algn="just">
              <a:buFont typeface="Wingdings" pitchFamily="2" charset="2"/>
              <a:buChar char="Ø"/>
            </a:pPr>
            <a:r>
              <a:rPr lang="fr-FR" dirty="0" smtClean="0"/>
              <a:t>Manifestations culturelles, artistiques, spectacles organisés dans le cadre des mouvements nationaux ou internationaux d'entraide.</a:t>
            </a:r>
            <a:endParaRPr lang="fr-FR"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404664"/>
            <a:ext cx="8568952" cy="6048672"/>
          </a:xfrm>
        </p:spPr>
        <p:txBody>
          <a:bodyPr>
            <a:normAutofit fontScale="32500" lnSpcReduction="20000"/>
          </a:bodyPr>
          <a:lstStyle/>
          <a:p>
            <a:pPr>
              <a:buNone/>
            </a:pPr>
            <a:r>
              <a:rPr lang="fr-FR" sz="5600" dirty="0" smtClean="0"/>
              <a:t>Application : </a:t>
            </a:r>
          </a:p>
          <a:p>
            <a:pPr>
              <a:buNone/>
            </a:pPr>
            <a:r>
              <a:rPr lang="fr-FR" sz="5600" dirty="0" smtClean="0"/>
              <a:t>Une entreprise industrielle relevant du régime du réel en matière de TVA dépose mensuellement ses déclarations. Elle a réalisé au cours du mois de juin 2018 les opérations suivantes: </a:t>
            </a:r>
          </a:p>
          <a:p>
            <a:pPr>
              <a:buFontTx/>
              <a:buChar char="-"/>
            </a:pPr>
            <a:r>
              <a:rPr lang="fr-FR" sz="5600" dirty="0" smtClean="0"/>
              <a:t>Achat d’équipements industriels de 120.000 </a:t>
            </a:r>
            <a:r>
              <a:rPr lang="fr-FR" sz="5600" dirty="0" smtClean="0"/>
              <a:t>kDa</a:t>
            </a:r>
            <a:endParaRPr lang="fr-FR" sz="5600" dirty="0" smtClean="0"/>
          </a:p>
          <a:p>
            <a:pPr>
              <a:buFontTx/>
              <a:buChar char="-"/>
            </a:pPr>
            <a:r>
              <a:rPr lang="fr-FR" sz="5600" dirty="0" smtClean="0"/>
              <a:t>Achat des matières et fournitures de 50.000 </a:t>
            </a:r>
            <a:r>
              <a:rPr lang="fr-FR" sz="5600" dirty="0" smtClean="0"/>
              <a:t>kDa</a:t>
            </a:r>
            <a:r>
              <a:rPr lang="fr-FR" sz="5600" dirty="0" smtClean="0"/>
              <a:t> </a:t>
            </a:r>
          </a:p>
          <a:p>
            <a:pPr>
              <a:buFontTx/>
              <a:buChar char="-"/>
            </a:pPr>
            <a:r>
              <a:rPr lang="fr-FR" sz="5600" dirty="0" smtClean="0"/>
              <a:t>Services rendus aux clients (transport) pour un montant de 87.000 DA.</a:t>
            </a:r>
          </a:p>
          <a:p>
            <a:pPr>
              <a:buFontTx/>
              <a:buChar char="-"/>
            </a:pPr>
            <a:r>
              <a:rPr lang="fr-FR" sz="5600" dirty="0" smtClean="0"/>
              <a:t>Facture Sonelgaz (9%) de 10.000 Kda.</a:t>
            </a:r>
          </a:p>
          <a:p>
            <a:pPr>
              <a:buFontTx/>
              <a:buChar char="-"/>
            </a:pPr>
            <a:r>
              <a:rPr lang="fr-FR" sz="5600" dirty="0" smtClean="0"/>
              <a:t>Vente de produits pour un montant 130.000KDa</a:t>
            </a:r>
          </a:p>
          <a:p>
            <a:pPr>
              <a:buNone/>
            </a:pPr>
            <a:r>
              <a:rPr lang="fr-FR" sz="5600" dirty="0" smtClean="0"/>
              <a:t>Au cours du mois de juillet, elle a réalisé :</a:t>
            </a:r>
          </a:p>
          <a:p>
            <a:pPr>
              <a:buFontTx/>
              <a:buChar char="-"/>
            </a:pPr>
            <a:r>
              <a:rPr lang="fr-FR" sz="5600" dirty="0" smtClean="0"/>
              <a:t>Achat d’une machine industrielle d’emballage de 60.000k DA.ht. (19%).</a:t>
            </a:r>
          </a:p>
          <a:p>
            <a:pPr>
              <a:buFontTx/>
              <a:buChar char="-"/>
            </a:pPr>
            <a:r>
              <a:rPr lang="fr-FR" sz="5600" dirty="0" smtClean="0"/>
              <a:t>Vente de produits finis pour un montant de 120.000 KDa (19%).</a:t>
            </a:r>
          </a:p>
          <a:p>
            <a:pPr>
              <a:buFontTx/>
              <a:buChar char="-"/>
            </a:pPr>
            <a:r>
              <a:rPr lang="fr-FR" sz="5600" dirty="0" smtClean="0"/>
              <a:t>Question : calculez et déterminez les déclarations mensuelles des TVA des deux mois (TVA	19%, GN°50).</a:t>
            </a:r>
          </a:p>
          <a:p>
            <a:pPr>
              <a:buNone/>
            </a:pPr>
            <a:r>
              <a:rPr lang="fr-FR" sz="5600" b="1" dirty="0" smtClean="0"/>
              <a:t>Solution :</a:t>
            </a:r>
          </a:p>
          <a:p>
            <a:pPr>
              <a:buNone/>
            </a:pPr>
            <a:r>
              <a:rPr lang="fr-FR" sz="5600" b="1" dirty="0" smtClean="0"/>
              <a:t>Calcul du montant de la TVA déductible: </a:t>
            </a:r>
          </a:p>
          <a:p>
            <a:pPr>
              <a:buNone/>
            </a:pPr>
            <a:r>
              <a:rPr lang="fr-FR" sz="5600" b="1" dirty="0" smtClean="0"/>
              <a:t>Le mois de juin </a:t>
            </a:r>
          </a:p>
          <a:p>
            <a:pPr>
              <a:buNone/>
            </a:pPr>
            <a:r>
              <a:rPr lang="fr-FR" sz="5600" dirty="0" smtClean="0"/>
              <a:t> 1-achat d’équipements industriels =120.000 (0,19)=22.800 Kda</a:t>
            </a:r>
          </a:p>
          <a:p>
            <a:pPr>
              <a:buNone/>
            </a:pPr>
            <a:r>
              <a:rPr lang="fr-FR" sz="5600" dirty="0" smtClean="0"/>
              <a:t>2-</a:t>
            </a:r>
            <a:r>
              <a:rPr lang="fr-FR" sz="5600" dirty="0" smtClean="0"/>
              <a:t>Achat des matières et fournitures de </a:t>
            </a:r>
            <a:r>
              <a:rPr lang="fr-FR" sz="5600" dirty="0" smtClean="0"/>
              <a:t>50.000</a:t>
            </a:r>
            <a:r>
              <a:rPr lang="fr-FR" sz="5600" dirty="0" smtClean="0"/>
              <a:t> (0,19</a:t>
            </a:r>
            <a:r>
              <a:rPr lang="fr-FR" sz="5600" dirty="0" smtClean="0"/>
              <a:t>)=9500 </a:t>
            </a:r>
            <a:r>
              <a:rPr lang="fr-FR" sz="5600" dirty="0" smtClean="0"/>
              <a:t>Kda</a:t>
            </a:r>
            <a:r>
              <a:rPr lang="fr-FR" sz="5600" dirty="0" smtClean="0"/>
              <a:t> </a:t>
            </a:r>
            <a:r>
              <a:rPr lang="fr-FR" sz="5600" dirty="0" smtClean="0"/>
              <a:t>kDa</a:t>
            </a:r>
            <a:endParaRPr lang="fr-FR" sz="5600" dirty="0" smtClean="0"/>
          </a:p>
          <a:p>
            <a:pPr>
              <a:buNone/>
            </a:pPr>
            <a:r>
              <a:rPr lang="fr-FR" sz="5600" dirty="0" smtClean="0"/>
              <a:t>3-Facture </a:t>
            </a:r>
            <a:r>
              <a:rPr lang="fr-FR" sz="5600" dirty="0" smtClean="0"/>
              <a:t>Sonelgaz (9</a:t>
            </a:r>
            <a:r>
              <a:rPr lang="fr-FR" sz="5600" dirty="0" smtClean="0"/>
              <a:t>%) </a:t>
            </a:r>
            <a:r>
              <a:rPr lang="fr-FR" sz="5600" dirty="0" smtClean="0"/>
              <a:t>de 10.000 </a:t>
            </a:r>
            <a:r>
              <a:rPr lang="fr-FR" sz="5600" dirty="0" smtClean="0"/>
              <a:t>(0.09) = 900 Kda.</a:t>
            </a:r>
          </a:p>
          <a:p>
            <a:pPr>
              <a:buNone/>
            </a:pPr>
            <a:r>
              <a:rPr lang="fr-FR" sz="5600" dirty="0" smtClean="0"/>
              <a:t>Somme TVA déductible = 22.800+9500+900 = 33.200 Kda.</a:t>
            </a:r>
          </a:p>
          <a:p>
            <a:pPr>
              <a:buNone/>
            </a:pPr>
            <a:endParaRPr lang="fr-FR" dirty="0" smtClean="0"/>
          </a:p>
          <a:p>
            <a:pPr>
              <a:buNone/>
            </a:pPr>
            <a:r>
              <a:rPr lang="fr-FR" dirty="0" smtClean="0"/>
              <a:t> </a:t>
            </a:r>
            <a:endParaRPr lang="fr-FR"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20688"/>
            <a:ext cx="8229600" cy="5505475"/>
          </a:xfrm>
        </p:spPr>
        <p:txBody>
          <a:bodyPr>
            <a:normAutofit fontScale="70000" lnSpcReduction="20000"/>
          </a:bodyPr>
          <a:lstStyle/>
          <a:p>
            <a:pPr>
              <a:buNone/>
            </a:pPr>
            <a:r>
              <a:rPr lang="fr-FR" b="1" dirty="0" smtClean="0"/>
              <a:t>Calcul du montant de la TVA collectées : </a:t>
            </a:r>
          </a:p>
          <a:p>
            <a:pPr>
              <a:buNone/>
            </a:pPr>
            <a:r>
              <a:rPr lang="fr-FR" dirty="0" smtClean="0"/>
              <a:t>1- Services rendus aux clients (transport) pour un montant de 87.000 (0,19) = 16.530KDA.</a:t>
            </a:r>
          </a:p>
          <a:p>
            <a:pPr>
              <a:buNone/>
            </a:pPr>
            <a:r>
              <a:rPr lang="fr-FR" dirty="0" smtClean="0"/>
              <a:t>2-Vente de produits pour un montant 130.000 (0.19)= 24.700 Kda</a:t>
            </a:r>
          </a:p>
          <a:p>
            <a:pPr>
              <a:buNone/>
            </a:pPr>
            <a:r>
              <a:rPr lang="fr-FR" dirty="0" smtClean="0"/>
              <a:t>Somme TVA collectées = 24.700+16.530= 41.230 Kda.</a:t>
            </a:r>
          </a:p>
          <a:p>
            <a:pPr>
              <a:buNone/>
            </a:pPr>
            <a:r>
              <a:rPr lang="fr-FR" dirty="0" smtClean="0"/>
              <a:t> donc TVA décaissées le mois de juin = collectées –décaissées = 41.230-33.200 + 8030 kDA </a:t>
            </a:r>
          </a:p>
          <a:p>
            <a:pPr>
              <a:buNone/>
            </a:pPr>
            <a:r>
              <a:rPr lang="fr-FR" b="1" dirty="0" smtClean="0"/>
              <a:t>Le mois de juillet</a:t>
            </a:r>
          </a:p>
          <a:p>
            <a:pPr>
              <a:buNone/>
            </a:pPr>
            <a:r>
              <a:rPr lang="fr-FR" b="1" dirty="0" smtClean="0"/>
              <a:t>Calcul du montant de la TVA déductible: </a:t>
            </a:r>
          </a:p>
          <a:p>
            <a:pPr>
              <a:buNone/>
            </a:pPr>
            <a:r>
              <a:rPr lang="fr-FR" dirty="0" smtClean="0"/>
              <a:t>Achat d’une machine industrielle d’emballage de 60.000 (0,19%) = 11.400 k DA.</a:t>
            </a:r>
          </a:p>
          <a:p>
            <a:pPr>
              <a:buNone/>
            </a:pPr>
            <a:r>
              <a:rPr lang="fr-FR" b="1" dirty="0" smtClean="0"/>
              <a:t>Calcul du montant de la TVA collectées : </a:t>
            </a:r>
          </a:p>
          <a:p>
            <a:pPr>
              <a:buNone/>
            </a:pPr>
            <a:r>
              <a:rPr lang="fr-FR" dirty="0" smtClean="0"/>
              <a:t>Vente de produits finis pour un montant de 120.000 (</a:t>
            </a:r>
            <a:r>
              <a:rPr lang="fr-FR" dirty="0" smtClean="0"/>
              <a:t>0.19) = </a:t>
            </a:r>
            <a:r>
              <a:rPr lang="fr-FR" dirty="0" smtClean="0"/>
              <a:t>22.800 Kda</a:t>
            </a:r>
            <a:endParaRPr lang="fr-FR" b="1" dirty="0" smtClean="0"/>
          </a:p>
          <a:p>
            <a:pPr>
              <a:buNone/>
            </a:pPr>
            <a:r>
              <a:rPr lang="fr-FR" dirty="0" smtClean="0"/>
              <a:t>donc TVA décaissées le mois de </a:t>
            </a:r>
            <a:r>
              <a:rPr lang="fr-FR" dirty="0" smtClean="0"/>
              <a:t>juillet </a:t>
            </a:r>
            <a:r>
              <a:rPr lang="fr-FR" dirty="0" smtClean="0"/>
              <a:t>= collectées –décaissées = </a:t>
            </a:r>
            <a:r>
              <a:rPr lang="fr-FR" dirty="0" smtClean="0"/>
              <a:t>22.800-11.400 = 11.400 </a:t>
            </a:r>
            <a:r>
              <a:rPr lang="fr-FR" dirty="0" smtClean="0"/>
              <a:t>kDA</a:t>
            </a:r>
          </a:p>
          <a:p>
            <a:endParaRPr lang="fr-FR"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457200" y="404813"/>
            <a:ext cx="8229600" cy="5721350"/>
          </a:xfrm>
        </p:spPr>
        <p:txBody>
          <a:bodyPr>
            <a:normAutofit fontScale="85000" lnSpcReduction="20000"/>
          </a:bodyPr>
          <a:lstStyle/>
          <a:p>
            <a:pPr>
              <a:buNone/>
            </a:pPr>
            <a:r>
              <a:rPr lang="fr-FR" b="1" dirty="0" smtClean="0"/>
              <a:t>Chapitre  II : fiscalité des opérations bancaires</a:t>
            </a:r>
          </a:p>
          <a:p>
            <a:pPr>
              <a:buNone/>
            </a:pPr>
            <a:endParaRPr lang="fr-FR" b="1" dirty="0" smtClean="0"/>
          </a:p>
          <a:p>
            <a:pPr algn="just">
              <a:buFont typeface="Wingdings" pitchFamily="2" charset="2"/>
              <a:buChar char="Ø"/>
            </a:pPr>
            <a:r>
              <a:rPr lang="fr-FR" dirty="0" smtClean="0"/>
              <a:t>Généralement, Il s’agit du régime fiscal approprié aux produits de placements bancaires à revenus fixes  et qui rentrent dans la catégorie des revenus des valeurs mobilières. </a:t>
            </a:r>
          </a:p>
          <a:p>
            <a:pPr algn="just">
              <a:buFont typeface="Wingdings" pitchFamily="2" charset="2"/>
              <a:buChar char="Ø"/>
            </a:pPr>
            <a:r>
              <a:rPr lang="fr-FR" dirty="0" smtClean="0"/>
              <a:t>Les valeurs  à  revenu  fixe sont toutes  les valeurs mobilières donnant  lieu à un paiement  d’intérêt, dont le montant était fixe dès l’émission des titres. </a:t>
            </a:r>
          </a:p>
          <a:p>
            <a:pPr algn="just">
              <a:buFont typeface="Wingdings" pitchFamily="2" charset="2"/>
              <a:buChar char="Ø"/>
            </a:pPr>
            <a:r>
              <a:rPr lang="fr-FR" dirty="0" smtClean="0"/>
              <a:t>catégories des revenus de placements  à revenus fixes: </a:t>
            </a:r>
          </a:p>
          <a:p>
            <a:pPr algn="just">
              <a:buNone/>
            </a:pPr>
            <a:r>
              <a:rPr lang="fr-FR" dirty="0" smtClean="0"/>
              <a:t>1. Dépôts,  cautionnements  et  comptes courants   </a:t>
            </a:r>
          </a:p>
          <a:p>
            <a:pPr algn="just">
              <a:buNone/>
            </a:pPr>
            <a:r>
              <a:rPr lang="fr-FR" dirty="0" smtClean="0"/>
              <a:t>2.  Revenus des bons de caisse anonymes ou au porteur   </a:t>
            </a:r>
          </a:p>
          <a:p>
            <a:pPr algn="just">
              <a:buNone/>
            </a:pPr>
            <a:r>
              <a:rPr lang="fr-FR" dirty="0" smtClean="0"/>
              <a:t>3.  Les  intérêts produits par  les sommes  inscrites sur  les  livrets d’épargne ou les comptes  d’épargne des particuliers .</a:t>
            </a:r>
            <a:endParaRPr lang="fr-FR"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20688"/>
            <a:ext cx="8229600" cy="5505475"/>
          </a:xfrm>
        </p:spPr>
        <p:txBody>
          <a:bodyPr>
            <a:normAutofit fontScale="77500" lnSpcReduction="20000"/>
          </a:bodyPr>
          <a:lstStyle/>
          <a:p>
            <a:pPr algn="just">
              <a:buNone/>
            </a:pPr>
            <a:r>
              <a:rPr lang="fr-FR" b="1" dirty="0" smtClean="0"/>
              <a:t>1-1 Les dépôts: </a:t>
            </a:r>
            <a:r>
              <a:rPr lang="fr-FR" dirty="0" smtClean="0"/>
              <a:t>il s’agit de tous les fonds déposés dans un établissement bancaire (banque) en compte à vue, compte à terme, compte à préavis ou en contrepartie d’émission de bons de caisse. </a:t>
            </a:r>
          </a:p>
          <a:p>
            <a:pPr algn="just">
              <a:buNone/>
            </a:pPr>
            <a:r>
              <a:rPr lang="fr-FR" b="1" dirty="0" smtClean="0"/>
              <a:t> 1-2.  Le cautionnement: </a:t>
            </a:r>
          </a:p>
          <a:p>
            <a:pPr algn="just">
              <a:buNone/>
            </a:pPr>
            <a:r>
              <a:rPr lang="fr-FR" dirty="0" smtClean="0"/>
              <a:t>Il se définit  comme  étant  le  contrat  par  lequel  une  personne  physique  ou morale qu’on appelle la caution prend l’engagement envers un créancier de satisfaire une obligation si le débiteur n’y satisfait pas lui-même. </a:t>
            </a:r>
          </a:p>
          <a:p>
            <a:pPr algn="just">
              <a:buNone/>
            </a:pPr>
            <a:r>
              <a:rPr lang="fr-FR" b="1" dirty="0" smtClean="0"/>
              <a:t>1-3- Les comptes courants: </a:t>
            </a:r>
          </a:p>
          <a:p>
            <a:pPr algn="just">
              <a:buNone/>
            </a:pPr>
            <a:r>
              <a:rPr lang="fr-FR" dirty="0" smtClean="0"/>
              <a:t>C’est une convention entre une banque et son client commerçant (il est ouvert uniquement aux commerçants). Ce compte courant est destiné à recevoir les fonds déposés par le client  et également à enregistrer des avances consenties par le banquier contrairement au compte de chèque.</a:t>
            </a:r>
            <a:endParaRPr lang="fr-FR"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20688"/>
            <a:ext cx="8229600" cy="5505475"/>
          </a:xfrm>
        </p:spPr>
        <p:txBody>
          <a:bodyPr>
            <a:normAutofit fontScale="70000" lnSpcReduction="20000"/>
          </a:bodyPr>
          <a:lstStyle/>
          <a:p>
            <a:pPr algn="just">
              <a:buNone/>
            </a:pPr>
            <a:r>
              <a:rPr lang="fr-FR" b="1" dirty="0" smtClean="0"/>
              <a:t>2-Les bons de caisse</a:t>
            </a:r>
            <a:r>
              <a:rPr lang="fr-FR" dirty="0" smtClean="0"/>
              <a:t>: ce sont des billets à ordre, au porteur ou à une personne dénommée, d’une durée de 3 mois à 10 ans, comportant l’engagement de payer une certaine somme à échéance déterminée et portant intérêt à un taux convenu. </a:t>
            </a:r>
          </a:p>
          <a:p>
            <a:pPr algn="just">
              <a:buNone/>
            </a:pPr>
            <a:r>
              <a:rPr lang="fr-FR" b="1" dirty="0" smtClean="0"/>
              <a:t>I- Mode d’imposition  Revenus des dépôts, cautionnements et comptes  courants: </a:t>
            </a:r>
          </a:p>
          <a:p>
            <a:pPr algn="just">
              <a:buNone/>
            </a:pPr>
            <a:r>
              <a:rPr lang="fr-FR" b="1" dirty="0" smtClean="0"/>
              <a:t>1. Retenue à la source: </a:t>
            </a:r>
          </a:p>
          <a:p>
            <a:pPr algn="just"/>
            <a:r>
              <a:rPr lang="fr-FR" dirty="0" smtClean="0"/>
              <a:t>Les revenus distribués  (article 55 CDITA) font l’objet  d’une retenue  à la source égale  </a:t>
            </a:r>
            <a:r>
              <a:rPr lang="fr-FR" b="1" dirty="0" smtClean="0"/>
              <a:t>à 10% de leur montant  brut sans aucune  </a:t>
            </a:r>
            <a:r>
              <a:rPr lang="fr-FR" dirty="0" smtClean="0"/>
              <a:t>déduction  des  frais  et  charges  ayant  grevé  ces  revenus. Les sommes dues doivent être versées à la recette des impôts de cet établissement dans les vingt premiers jours du 3ème mois de chaque trimestre. Chaque versement est accompagné d’un bordereau certifié. </a:t>
            </a:r>
          </a:p>
          <a:p>
            <a:pPr algn="just"/>
            <a:r>
              <a:rPr lang="fr-FR" b="1" dirty="0" smtClean="0"/>
              <a:t>Les revenus des dépôts, cautionnements et comptes  courants</a:t>
            </a:r>
            <a:r>
              <a:rPr lang="fr-FR" dirty="0" smtClean="0"/>
              <a:t> ne bénéficient d’aucun abattement. </a:t>
            </a:r>
          </a:p>
          <a:p>
            <a:pPr>
              <a:buNone/>
            </a:pPr>
            <a:endParaRPr lang="fr-FR"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92696"/>
            <a:ext cx="8229600" cy="5433467"/>
          </a:xfrm>
        </p:spPr>
        <p:txBody>
          <a:bodyPr>
            <a:normAutofit/>
          </a:bodyPr>
          <a:lstStyle/>
          <a:p>
            <a:pPr algn="just">
              <a:buNone/>
            </a:pPr>
            <a:r>
              <a:rPr lang="fr-FR" b="1" dirty="0" smtClean="0"/>
              <a:t>2. Crédit d’impôt: </a:t>
            </a:r>
          </a:p>
          <a:p>
            <a:pPr algn="just">
              <a:buNone/>
            </a:pPr>
            <a:r>
              <a:rPr lang="fr-FR" dirty="0" smtClean="0"/>
              <a:t>Les revenus  mobiliers qui entrent dans le champ d’application de la retenue à la source (dépôts ,cautionnements, compte courants) ouvrent droit au profit des bénéficiaires à un crédit d’impôt d’un montant :</a:t>
            </a:r>
          </a:p>
          <a:p>
            <a:pPr algn="just">
              <a:buNone/>
            </a:pPr>
            <a:r>
              <a:rPr lang="fr-FR" b="1" dirty="0" smtClean="0"/>
              <a:t>    Crédit d’impôt: </a:t>
            </a:r>
            <a:r>
              <a:rPr lang="fr-FR" dirty="0" smtClean="0"/>
              <a:t>égal à cette retenue qui s’impute sur l’impôt sur le revenu émis par voie de rôle. </a:t>
            </a:r>
          </a:p>
          <a:p>
            <a:pPr>
              <a:buNone/>
            </a:pPr>
            <a:endParaRPr lang="fr-FR" dirty="0" smtClean="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92696"/>
            <a:ext cx="8229600" cy="5433467"/>
          </a:xfrm>
        </p:spPr>
        <p:txBody>
          <a:bodyPr>
            <a:normAutofit fontScale="92500" lnSpcReduction="10000"/>
          </a:bodyPr>
          <a:lstStyle/>
          <a:p>
            <a:pPr>
              <a:buNone/>
            </a:pPr>
            <a:r>
              <a:rPr lang="fr-FR" b="1" dirty="0" smtClean="0"/>
              <a:t>II- Produits des placements en devise: </a:t>
            </a:r>
          </a:p>
          <a:p>
            <a:pPr algn="just">
              <a:buNone/>
            </a:pPr>
            <a:r>
              <a:rPr lang="fr-FR" dirty="0" smtClean="0"/>
              <a:t>Les produits de placements en devise sont assujettis aux mêmes règles et aux mêmes mécanismes que les produits de placements en monnaie nationale. </a:t>
            </a:r>
          </a:p>
          <a:p>
            <a:pPr algn="just"/>
            <a:r>
              <a:rPr lang="fr-FR" dirty="0" smtClean="0"/>
              <a:t>Pour la détermination de l’assiette,  ainsi  que  des montants  de  l’impôt  retenue  à la source sur les intérêts produits par les comptes en  devises, il y a lieu de prendre en considération le taux de change à la date du paiement des intérêts ou leur inscription au débit ou au crédit d’un compte.</a:t>
            </a:r>
            <a:endParaRPr lang="fr-FR"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92696"/>
            <a:ext cx="8229600" cy="5433467"/>
          </a:xfrm>
        </p:spPr>
        <p:txBody>
          <a:bodyPr>
            <a:normAutofit fontScale="70000" lnSpcReduction="20000"/>
          </a:bodyPr>
          <a:lstStyle/>
          <a:p>
            <a:r>
              <a:rPr lang="fr-FR" dirty="0" smtClean="0"/>
              <a:t>Exemple: </a:t>
            </a:r>
          </a:p>
          <a:p>
            <a:pPr algn="just">
              <a:buNone/>
            </a:pPr>
            <a:r>
              <a:rPr lang="fr-FR" dirty="0" smtClean="0"/>
              <a:t>Soit 150 euro d’intérêts inscrits en Mars </a:t>
            </a:r>
            <a:r>
              <a:rPr lang="fr-FR" dirty="0" smtClean="0"/>
              <a:t>2022 </a:t>
            </a:r>
            <a:r>
              <a:rPr lang="fr-FR" dirty="0" smtClean="0"/>
              <a:t>et soumis à la retenue à la source sur la base d’un montant  exprimé  en  dinars  de  </a:t>
            </a:r>
            <a:r>
              <a:rPr lang="fr-FR" dirty="0" smtClean="0"/>
              <a:t>21</a:t>
            </a:r>
            <a:r>
              <a:rPr lang="fr-FR" dirty="0" smtClean="0"/>
              <a:t>.150DA </a:t>
            </a:r>
            <a:r>
              <a:rPr lang="fr-FR" dirty="0" smtClean="0"/>
              <a:t>(taux  de  change:  1  euro =  </a:t>
            </a:r>
            <a:r>
              <a:rPr lang="fr-FR" dirty="0" smtClean="0"/>
              <a:t>141DA</a:t>
            </a:r>
            <a:r>
              <a:rPr lang="fr-FR" dirty="0" smtClean="0"/>
              <a:t>) et 180 euro d’intérêts inscrits en </a:t>
            </a:r>
            <a:r>
              <a:rPr lang="fr-FR" dirty="0" smtClean="0"/>
              <a:t>octobre 2022 </a:t>
            </a:r>
            <a:r>
              <a:rPr lang="fr-FR" dirty="0" smtClean="0"/>
              <a:t>et soumis à la retenue à la source sur la base d’un montant exprimé en dinars de </a:t>
            </a:r>
            <a:r>
              <a:rPr lang="fr-FR" dirty="0" smtClean="0"/>
              <a:t>26</a:t>
            </a:r>
            <a:r>
              <a:rPr lang="fr-FR" dirty="0" smtClean="0"/>
              <a:t>.640DA </a:t>
            </a:r>
            <a:r>
              <a:rPr lang="fr-FR" dirty="0" smtClean="0"/>
              <a:t>(taux de change: 1 euro = </a:t>
            </a:r>
            <a:r>
              <a:rPr lang="fr-FR" dirty="0" smtClean="0"/>
              <a:t>148DA</a:t>
            </a:r>
            <a:r>
              <a:rPr lang="fr-FR" dirty="0" smtClean="0"/>
              <a:t>). </a:t>
            </a:r>
          </a:p>
          <a:p>
            <a:pPr algn="just">
              <a:buNone/>
            </a:pPr>
            <a:r>
              <a:rPr lang="fr-FR" dirty="0" smtClean="0"/>
              <a:t>La contrepartie en dinars des intérêts produits (150 euro + 180 euro) à déclarer et sur la base de laquelle est calculé l’impôt sur le revenu global est égale à : </a:t>
            </a:r>
            <a:r>
              <a:rPr lang="fr-FR" dirty="0" smtClean="0"/>
              <a:t>21</a:t>
            </a:r>
            <a:r>
              <a:rPr lang="fr-FR" dirty="0" smtClean="0"/>
              <a:t>.150 </a:t>
            </a:r>
            <a:r>
              <a:rPr lang="fr-FR" dirty="0" smtClean="0"/>
              <a:t>DA </a:t>
            </a:r>
            <a:r>
              <a:rPr lang="fr-FR" dirty="0" smtClean="0"/>
              <a:t>+</a:t>
            </a:r>
            <a:r>
              <a:rPr lang="fr-FR" dirty="0" smtClean="0"/>
              <a:t>26</a:t>
            </a:r>
            <a:r>
              <a:rPr lang="fr-FR" dirty="0" smtClean="0"/>
              <a:t>.640</a:t>
            </a:r>
            <a:r>
              <a:rPr lang="fr-FR" dirty="0" smtClean="0"/>
              <a:t>= </a:t>
            </a:r>
            <a:r>
              <a:rPr lang="fr-FR" dirty="0" smtClean="0"/>
              <a:t>47790</a:t>
            </a:r>
            <a:r>
              <a:rPr lang="fr-FR" dirty="0" smtClean="0"/>
              <a:t>DA</a:t>
            </a:r>
            <a:r>
              <a:rPr lang="fr-FR" dirty="0" smtClean="0"/>
              <a:t>. </a:t>
            </a:r>
          </a:p>
          <a:p>
            <a:pPr algn="just">
              <a:buNone/>
            </a:pPr>
            <a:r>
              <a:rPr lang="fr-FR" dirty="0" smtClean="0"/>
              <a:t>Le  crédit  d’impôt  correspondant  à  accorder  sur  le  montant  de  l’impôt  calculé  par application du barème est égal au montant des retenues à la source. </a:t>
            </a:r>
          </a:p>
          <a:p>
            <a:pPr algn="just">
              <a:buNone/>
            </a:pPr>
            <a:r>
              <a:rPr lang="fr-FR" dirty="0" smtClean="0"/>
              <a:t>soit: 10% de 150 euro </a:t>
            </a:r>
            <a:r>
              <a:rPr lang="fr-FR" dirty="0" smtClean="0"/>
              <a:t>(</a:t>
            </a:r>
            <a:r>
              <a:rPr lang="fr-FR" dirty="0" smtClean="0"/>
              <a:t>21</a:t>
            </a:r>
            <a:r>
              <a:rPr lang="fr-FR" dirty="0" smtClean="0"/>
              <a:t>.150DA</a:t>
            </a:r>
            <a:r>
              <a:rPr lang="fr-FR" dirty="0" smtClean="0"/>
              <a:t>) = </a:t>
            </a:r>
            <a:r>
              <a:rPr lang="fr-FR" dirty="0" smtClean="0"/>
              <a:t>2115</a:t>
            </a:r>
            <a:r>
              <a:rPr lang="fr-FR" dirty="0" smtClean="0"/>
              <a:t>DA </a:t>
            </a:r>
            <a:endParaRPr lang="fr-FR" dirty="0" smtClean="0"/>
          </a:p>
          <a:p>
            <a:pPr algn="just">
              <a:buNone/>
            </a:pPr>
            <a:r>
              <a:rPr lang="fr-FR" dirty="0" smtClean="0"/>
              <a:t>         10% de 180 euro </a:t>
            </a:r>
            <a:r>
              <a:rPr lang="fr-FR" dirty="0" smtClean="0"/>
              <a:t>(</a:t>
            </a:r>
            <a:r>
              <a:rPr lang="fr-FR" dirty="0" smtClean="0"/>
              <a:t>26</a:t>
            </a:r>
            <a:r>
              <a:rPr lang="fr-FR" dirty="0" smtClean="0"/>
              <a:t>.640DA</a:t>
            </a:r>
            <a:r>
              <a:rPr lang="fr-FR" dirty="0" smtClean="0"/>
              <a:t>) = </a:t>
            </a:r>
            <a:r>
              <a:rPr lang="fr-FR" dirty="0" smtClean="0"/>
              <a:t>2664</a:t>
            </a:r>
            <a:r>
              <a:rPr lang="fr-FR" dirty="0" smtClean="0"/>
              <a:t>DA </a:t>
            </a:r>
            <a:r>
              <a:rPr lang="fr-FR" dirty="0" smtClean="0"/>
              <a:t>Soit un total de : </a:t>
            </a:r>
            <a:r>
              <a:rPr lang="fr-FR" dirty="0" smtClean="0"/>
              <a:t>4779</a:t>
            </a:r>
            <a:r>
              <a:rPr lang="fr-FR" dirty="0" smtClean="0"/>
              <a:t>DA</a:t>
            </a:r>
            <a:r>
              <a:rPr lang="fr-FR" dirty="0" smtClean="0"/>
              <a:t>. </a:t>
            </a: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20688"/>
            <a:ext cx="8229600" cy="5505475"/>
          </a:xfrm>
        </p:spPr>
        <p:txBody>
          <a:bodyPr>
            <a:normAutofit fontScale="77500" lnSpcReduction="20000"/>
          </a:bodyPr>
          <a:lstStyle/>
          <a:p>
            <a:pPr>
              <a:buNone/>
            </a:pPr>
            <a:r>
              <a:rPr lang="fr-FR" b="1" dirty="0" smtClean="0"/>
              <a:t>III-  Revenus des bons de caisse anonymes ou au porteur </a:t>
            </a:r>
          </a:p>
          <a:p>
            <a:pPr>
              <a:buNone/>
            </a:pPr>
            <a:r>
              <a:rPr lang="fr-FR" b="1" dirty="0" smtClean="0"/>
              <a:t>Définition </a:t>
            </a:r>
            <a:endParaRPr lang="fr-FR" dirty="0" smtClean="0"/>
          </a:p>
          <a:p>
            <a:pPr algn="just">
              <a:buNone/>
            </a:pPr>
            <a:r>
              <a:rPr lang="fr-FR" dirty="0" smtClean="0"/>
              <a:t>Un  bon  ou  contrat  est  considéré  comme  anonyme  lorsque  le  bénéficiaire  n’autorise pas  l’établissement payeur  à  communiquer  son  identité  et  son domicile  fiscal. De  ce  fait, tout contribuable  qui  choisit  l’anonymat  est  soumis  à  un  régime  fiscal particulier,  qu’il s’agisse de personnes physiques ou de personnes morales.  </a:t>
            </a:r>
          </a:p>
          <a:p>
            <a:pPr algn="just">
              <a:buNone/>
            </a:pPr>
            <a:r>
              <a:rPr lang="fr-FR" b="1" dirty="0" smtClean="0"/>
              <a:t>1- Mode d’imposition des revenus des bons de caisse anonymes ou au porteur </a:t>
            </a:r>
          </a:p>
          <a:p>
            <a:pPr algn="just">
              <a:buNone/>
            </a:pPr>
            <a:r>
              <a:rPr lang="fr-FR" dirty="0" smtClean="0"/>
              <a:t>Les opérations réalisées sous anonymat sont placées sous le régime du prélèvement libératoire au taux de 50</a:t>
            </a:r>
            <a:r>
              <a:rPr lang="fr-FR" dirty="0" smtClean="0"/>
              <a:t>%. </a:t>
            </a:r>
            <a:r>
              <a:rPr lang="fr-FR" dirty="0" smtClean="0"/>
              <a:t>L’assiette  de  l’impôt  est  constituée  par  le  montant  brut  de  l’ensemble  des  intérêts produits par les bons de caisse anonymes ou au porteur. </a:t>
            </a:r>
          </a:p>
          <a:p>
            <a:pPr algn="just">
              <a:buNone/>
            </a:pPr>
            <a:endParaRPr lang="fr-FR"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229600" cy="5810988"/>
          </a:xfrm>
        </p:spPr>
        <p:txBody>
          <a:bodyPr>
            <a:normAutofit/>
          </a:bodyPr>
          <a:lstStyle/>
          <a:p>
            <a:pPr>
              <a:buFont typeface="Wingdings" pitchFamily="2" charset="2"/>
              <a:buChar char="Ø"/>
            </a:pPr>
            <a:r>
              <a:rPr lang="fr-FR" b="1" dirty="0" smtClean="0"/>
              <a:t>Le Barème : Il est annuel et progressif </a:t>
            </a:r>
            <a:endParaRPr lang="fr-FR" b="1" dirty="0" smtClean="0"/>
          </a:p>
          <a:p>
            <a:pPr>
              <a:buFont typeface="Wingdings" pitchFamily="2" charset="2"/>
              <a:buChar char="Ø"/>
            </a:pPr>
            <a:r>
              <a:rPr lang="fr-FR" sz="1800" b="1" dirty="0" smtClean="0"/>
              <a:t>Barème (</a:t>
            </a:r>
            <a:r>
              <a:rPr lang="fr-FR" sz="1800" b="1" dirty="0" smtClean="0"/>
              <a:t>article 104 du CIDTA </a:t>
            </a:r>
            <a:r>
              <a:rPr lang="fr-FR" sz="1800" b="1" dirty="0" smtClean="0"/>
              <a:t>)</a:t>
            </a:r>
            <a:endParaRPr lang="fr-FR" sz="1800" b="1" dirty="0" smtClean="0"/>
          </a:p>
          <a:p>
            <a:pPr>
              <a:buNone/>
            </a:pPr>
            <a:endParaRPr lang="fr-FR" dirty="0" smtClean="0"/>
          </a:p>
          <a:p>
            <a:pPr>
              <a:buNone/>
            </a:pPr>
            <a:endParaRPr lang="fr-FR" dirty="0" smtClean="0"/>
          </a:p>
          <a:p>
            <a:pPr>
              <a:buNone/>
            </a:pPr>
            <a:endParaRPr lang="fr-FR" dirty="0" smtClean="0"/>
          </a:p>
          <a:p>
            <a:pPr>
              <a:buFont typeface="Wingdings" pitchFamily="2" charset="2"/>
              <a:buChar char="Ø"/>
            </a:pPr>
            <a:r>
              <a:rPr lang="fr-FR" sz="2000" b="1" dirty="0" smtClean="0"/>
              <a:t>Nouveau Barème </a:t>
            </a:r>
            <a:r>
              <a:rPr lang="fr-FR" sz="2000" b="1" dirty="0" smtClean="0"/>
              <a:t>(article </a:t>
            </a:r>
            <a:r>
              <a:rPr lang="fr-FR" sz="2000" b="1" dirty="0" smtClean="0"/>
              <a:t>104 du CIDTA modifié par la loi de finances de 2022) </a:t>
            </a:r>
            <a:endParaRPr lang="fr-FR" sz="2000" b="1" dirty="0" smtClean="0"/>
          </a:p>
          <a:p>
            <a:pPr>
              <a:buNone/>
            </a:pPr>
            <a:endParaRPr lang="fr-FR" dirty="0" smtClean="0"/>
          </a:p>
          <a:p>
            <a:pPr algn="just">
              <a:buNone/>
            </a:pPr>
            <a:endParaRPr lang="fr-FR" sz="1800" dirty="0" smtClean="0"/>
          </a:p>
        </p:txBody>
      </p:sp>
      <p:graphicFrame>
        <p:nvGraphicFramePr>
          <p:cNvPr id="5" name="Tableau 4"/>
          <p:cNvGraphicFramePr>
            <a:graphicFrameLocks noGrp="1"/>
          </p:cNvGraphicFramePr>
          <p:nvPr/>
        </p:nvGraphicFramePr>
        <p:xfrm>
          <a:off x="1547664" y="1556792"/>
          <a:ext cx="6096000" cy="1536040"/>
        </p:xfrm>
        <a:graphic>
          <a:graphicData uri="http://schemas.openxmlformats.org/drawingml/2006/table">
            <a:tbl>
              <a:tblPr firstRow="1" bandRow="1">
                <a:tableStyleId>{5C22544A-7EE6-4342-B048-85BDC9FD1C3A}</a:tableStyleId>
              </a:tblPr>
              <a:tblGrid>
                <a:gridCol w="3048000"/>
                <a:gridCol w="3048000"/>
              </a:tblGrid>
              <a:tr h="144016">
                <a:tc>
                  <a:txBody>
                    <a:bodyPr/>
                    <a:lstStyle/>
                    <a:p>
                      <a:r>
                        <a:rPr lang="fr-FR" sz="1400" dirty="0" smtClean="0"/>
                        <a:t>Revenus imposables</a:t>
                      </a:r>
                      <a:r>
                        <a:rPr lang="fr-FR" sz="1400" baseline="0" dirty="0" smtClean="0"/>
                        <a:t>  DA</a:t>
                      </a:r>
                      <a:endParaRPr lang="fr-FR" sz="1400" dirty="0"/>
                    </a:p>
                  </a:txBody>
                  <a:tcPr/>
                </a:tc>
                <a:tc>
                  <a:txBody>
                    <a:bodyPr/>
                    <a:lstStyle/>
                    <a:p>
                      <a:r>
                        <a:rPr lang="fr-FR" sz="1400" dirty="0" smtClean="0"/>
                        <a:t>Taux d’imposition </a:t>
                      </a:r>
                      <a:endParaRPr lang="fr-FR" sz="1400" dirty="0"/>
                    </a:p>
                  </a:txBody>
                  <a:tcPr/>
                </a:tc>
              </a:tr>
              <a:tr h="205224">
                <a:tc>
                  <a:txBody>
                    <a:bodyPr/>
                    <a:lstStyle/>
                    <a:p>
                      <a:r>
                        <a:rPr lang="fr-FR" sz="1400" dirty="0" smtClean="0"/>
                        <a:t>&lt;</a:t>
                      </a:r>
                      <a:r>
                        <a:rPr lang="fr-FR" sz="1400" baseline="0" dirty="0" smtClean="0"/>
                        <a:t> à 120 000</a:t>
                      </a:r>
                      <a:endParaRPr lang="fr-FR" sz="1400" dirty="0"/>
                    </a:p>
                  </a:txBody>
                  <a:tcPr/>
                </a:tc>
                <a:tc>
                  <a:txBody>
                    <a:bodyPr/>
                    <a:lstStyle/>
                    <a:p>
                      <a:r>
                        <a:rPr lang="fr-FR" sz="1400" dirty="0" smtClean="0"/>
                        <a:t>0%</a:t>
                      </a:r>
                      <a:endParaRPr lang="fr-FR" sz="1400" dirty="0"/>
                    </a:p>
                  </a:txBody>
                  <a:tcPr/>
                </a:tc>
              </a:tr>
              <a:tr h="266432">
                <a:tc>
                  <a:txBody>
                    <a:bodyPr/>
                    <a:lstStyle/>
                    <a:p>
                      <a:pPr>
                        <a:buFontTx/>
                        <a:buNone/>
                      </a:pPr>
                      <a:r>
                        <a:rPr lang="fr-FR" sz="1400" dirty="0" smtClean="0"/>
                        <a:t>(120</a:t>
                      </a:r>
                      <a:r>
                        <a:rPr lang="fr-FR" sz="1400" baseline="0" dirty="0" smtClean="0"/>
                        <a:t> 000 – 360 000(</a:t>
                      </a:r>
                      <a:endParaRPr lang="fr-FR" sz="1400" dirty="0"/>
                    </a:p>
                  </a:txBody>
                  <a:tcPr/>
                </a:tc>
                <a:tc>
                  <a:txBody>
                    <a:bodyPr/>
                    <a:lstStyle/>
                    <a:p>
                      <a:r>
                        <a:rPr lang="fr-FR" sz="1400" dirty="0" smtClean="0"/>
                        <a:t>20%</a:t>
                      </a:r>
                      <a:endParaRPr lang="fr-FR" sz="1400" dirty="0"/>
                    </a:p>
                  </a:txBody>
                  <a:tcPr/>
                </a:tc>
              </a:tr>
              <a:tr h="255632">
                <a:tc>
                  <a:txBody>
                    <a:bodyPr/>
                    <a:lstStyle/>
                    <a:p>
                      <a:r>
                        <a:rPr lang="fr-FR" sz="1400" dirty="0" smtClean="0"/>
                        <a:t>(360 000-</a:t>
                      </a:r>
                      <a:r>
                        <a:rPr lang="fr-FR" sz="1400" baseline="0" dirty="0" smtClean="0"/>
                        <a:t>  1 440 000(</a:t>
                      </a:r>
                      <a:endParaRPr lang="fr-FR" sz="1400" dirty="0"/>
                    </a:p>
                  </a:txBody>
                  <a:tcPr/>
                </a:tc>
                <a:tc>
                  <a:txBody>
                    <a:bodyPr/>
                    <a:lstStyle/>
                    <a:p>
                      <a:r>
                        <a:rPr lang="fr-FR" sz="1400" dirty="0" smtClean="0"/>
                        <a:t>30%</a:t>
                      </a:r>
                      <a:endParaRPr lang="fr-FR" sz="1400" dirty="0"/>
                    </a:p>
                  </a:txBody>
                  <a:tcPr/>
                </a:tc>
              </a:tr>
              <a:tr h="316840">
                <a:tc>
                  <a:txBody>
                    <a:bodyPr/>
                    <a:lstStyle/>
                    <a:p>
                      <a:r>
                        <a:rPr lang="fr-FR" sz="1400" dirty="0" smtClean="0"/>
                        <a:t>Supérieurs</a:t>
                      </a:r>
                      <a:r>
                        <a:rPr lang="fr-FR" sz="1400" baseline="0" dirty="0" smtClean="0"/>
                        <a:t> à 1 440 000 </a:t>
                      </a:r>
                      <a:endParaRPr lang="fr-FR" sz="1400" dirty="0"/>
                    </a:p>
                  </a:txBody>
                  <a:tcPr/>
                </a:tc>
                <a:tc>
                  <a:txBody>
                    <a:bodyPr/>
                    <a:lstStyle/>
                    <a:p>
                      <a:r>
                        <a:rPr lang="fr-FR" sz="1400" dirty="0" smtClean="0"/>
                        <a:t>35%</a:t>
                      </a:r>
                      <a:endParaRPr lang="fr-FR" sz="1400" dirty="0"/>
                    </a:p>
                  </a:txBody>
                  <a:tcPr/>
                </a:tc>
              </a:tr>
            </a:tbl>
          </a:graphicData>
        </a:graphic>
      </p:graphicFrame>
      <p:graphicFrame>
        <p:nvGraphicFramePr>
          <p:cNvPr id="4" name="Tableau 3"/>
          <p:cNvGraphicFramePr>
            <a:graphicFrameLocks noGrp="1"/>
          </p:cNvGraphicFramePr>
          <p:nvPr/>
        </p:nvGraphicFramePr>
        <p:xfrm>
          <a:off x="1043609" y="3951660"/>
          <a:ext cx="7560840" cy="2285652"/>
        </p:xfrm>
        <a:graphic>
          <a:graphicData uri="http://schemas.openxmlformats.org/drawingml/2006/table">
            <a:tbl>
              <a:tblPr firstRow="1" bandRow="1">
                <a:tableStyleId>{5C22544A-7EE6-4342-B048-85BDC9FD1C3A}</a:tableStyleId>
              </a:tblPr>
              <a:tblGrid>
                <a:gridCol w="2016223"/>
                <a:gridCol w="1800200"/>
                <a:gridCol w="1993485"/>
                <a:gridCol w="1750932"/>
              </a:tblGrid>
              <a:tr h="380826">
                <a:tc>
                  <a:txBody>
                    <a:bodyPr/>
                    <a:lstStyle/>
                    <a:p>
                      <a:r>
                        <a:rPr lang="fr-FR" sz="1400" dirty="0" smtClean="0"/>
                        <a:t>Revenus imposables</a:t>
                      </a:r>
                      <a:r>
                        <a:rPr lang="fr-FR" sz="1400" baseline="0" dirty="0" smtClean="0"/>
                        <a:t>  DA</a:t>
                      </a:r>
                      <a:endParaRPr lang="fr-FR" sz="1400" dirty="0"/>
                    </a:p>
                  </a:txBody>
                  <a:tcPr/>
                </a:tc>
                <a:tc>
                  <a:txBody>
                    <a:bodyPr/>
                    <a:lstStyle/>
                    <a:p>
                      <a:r>
                        <a:rPr lang="fr-FR" sz="1400" dirty="0" smtClean="0"/>
                        <a:t>Taux d’imposition </a:t>
                      </a:r>
                      <a:endParaRPr lang="fr-FR" sz="1400" dirty="0"/>
                    </a:p>
                  </a:txBody>
                  <a:tcPr/>
                </a:tc>
                <a:tc>
                  <a:txBody>
                    <a:bodyPr/>
                    <a:lstStyle/>
                    <a:p>
                      <a:r>
                        <a:rPr lang="fr-FR" sz="1400" dirty="0" smtClean="0"/>
                        <a:t>  montants</a:t>
                      </a:r>
                      <a:r>
                        <a:rPr lang="fr-FR" sz="1400" baseline="0" dirty="0" smtClean="0"/>
                        <a:t> </a:t>
                      </a:r>
                      <a:endParaRPr lang="fr-FR" sz="1400" dirty="0"/>
                    </a:p>
                  </a:txBody>
                  <a:tcPr/>
                </a:tc>
                <a:tc>
                  <a:txBody>
                    <a:bodyPr/>
                    <a:lstStyle/>
                    <a:p>
                      <a:r>
                        <a:rPr lang="fr-FR" sz="1400" dirty="0" smtClean="0"/>
                        <a:t>Cumul</a:t>
                      </a:r>
                      <a:endParaRPr lang="fr-FR" sz="1400" dirty="0"/>
                    </a:p>
                  </a:txBody>
                  <a:tcPr/>
                </a:tc>
              </a:tr>
              <a:tr h="294119">
                <a:tc>
                  <a:txBody>
                    <a:bodyPr/>
                    <a:lstStyle/>
                    <a:p>
                      <a:r>
                        <a:rPr lang="fr-FR" sz="1400" dirty="0" smtClean="0"/>
                        <a:t>&lt;</a:t>
                      </a:r>
                      <a:r>
                        <a:rPr lang="fr-FR" sz="1400" baseline="0" dirty="0" smtClean="0"/>
                        <a:t> à </a:t>
                      </a:r>
                      <a:r>
                        <a:rPr lang="fr-FR" sz="1400" baseline="0" dirty="0" smtClean="0"/>
                        <a:t>240 </a:t>
                      </a:r>
                      <a:r>
                        <a:rPr lang="fr-FR" sz="1400" baseline="0" dirty="0" smtClean="0"/>
                        <a:t>000</a:t>
                      </a:r>
                      <a:endParaRPr lang="fr-FR" sz="1400" dirty="0"/>
                    </a:p>
                  </a:txBody>
                  <a:tcPr/>
                </a:tc>
                <a:tc>
                  <a:txBody>
                    <a:bodyPr/>
                    <a:lstStyle/>
                    <a:p>
                      <a:r>
                        <a:rPr lang="fr-FR" sz="1400" dirty="0" smtClean="0"/>
                        <a:t>0%</a:t>
                      </a:r>
                      <a:endParaRPr lang="fr-FR" sz="1400" dirty="0"/>
                    </a:p>
                  </a:txBody>
                  <a:tcPr/>
                </a:tc>
                <a:tc>
                  <a:txBody>
                    <a:bodyPr/>
                    <a:lstStyle/>
                    <a:p>
                      <a:r>
                        <a:rPr lang="fr-FR" sz="1400" dirty="0" smtClean="0"/>
                        <a:t> 0</a:t>
                      </a:r>
                      <a:endParaRPr lang="fr-FR" sz="1400" dirty="0"/>
                    </a:p>
                  </a:txBody>
                  <a:tcPr/>
                </a:tc>
                <a:tc>
                  <a:txBody>
                    <a:bodyPr/>
                    <a:lstStyle/>
                    <a:p>
                      <a:r>
                        <a:rPr lang="fr-FR" sz="1400" dirty="0" smtClean="0"/>
                        <a:t>0</a:t>
                      </a:r>
                      <a:r>
                        <a:rPr lang="fr-FR" sz="1400" baseline="0" dirty="0" smtClean="0"/>
                        <a:t> </a:t>
                      </a:r>
                      <a:endParaRPr lang="fr-FR" sz="1400" dirty="0"/>
                    </a:p>
                  </a:txBody>
                  <a:tcPr/>
                </a:tc>
              </a:tr>
              <a:tr h="294119">
                <a:tc>
                  <a:txBody>
                    <a:bodyPr/>
                    <a:lstStyle/>
                    <a:p>
                      <a:pPr>
                        <a:buFontTx/>
                        <a:buNone/>
                      </a:pPr>
                      <a:r>
                        <a:rPr lang="fr-FR" sz="1400" dirty="0" smtClean="0"/>
                        <a:t>(240</a:t>
                      </a:r>
                      <a:r>
                        <a:rPr lang="fr-FR" sz="1400" baseline="0" dirty="0" smtClean="0"/>
                        <a:t> </a:t>
                      </a:r>
                      <a:r>
                        <a:rPr lang="fr-FR" sz="1400" baseline="0" dirty="0" smtClean="0"/>
                        <a:t>000 – </a:t>
                      </a:r>
                      <a:r>
                        <a:rPr lang="fr-FR" sz="1400" baseline="0" dirty="0" smtClean="0"/>
                        <a:t>480 </a:t>
                      </a:r>
                      <a:r>
                        <a:rPr lang="fr-FR" sz="1400" baseline="0" dirty="0" smtClean="0"/>
                        <a:t>000(</a:t>
                      </a:r>
                      <a:endParaRPr lang="fr-FR" sz="1400" dirty="0"/>
                    </a:p>
                  </a:txBody>
                  <a:tcPr/>
                </a:tc>
                <a:tc>
                  <a:txBody>
                    <a:bodyPr/>
                    <a:lstStyle/>
                    <a:p>
                      <a:r>
                        <a:rPr lang="fr-FR" sz="1400" dirty="0" smtClean="0"/>
                        <a:t>23%</a:t>
                      </a:r>
                      <a:endParaRPr lang="fr-FR" sz="1400" dirty="0"/>
                    </a:p>
                  </a:txBody>
                  <a:tcPr/>
                </a:tc>
                <a:tc>
                  <a:txBody>
                    <a:bodyPr/>
                    <a:lstStyle/>
                    <a:p>
                      <a:r>
                        <a:rPr lang="fr-FR" sz="1400" dirty="0" smtClean="0"/>
                        <a:t>55200</a:t>
                      </a:r>
                      <a:endParaRPr lang="fr-F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dirty="0" smtClean="0"/>
                        <a:t>55.200</a:t>
                      </a:r>
                    </a:p>
                  </a:txBody>
                  <a:tcPr/>
                </a:tc>
              </a:tr>
              <a:tr h="2941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dirty="0" smtClean="0"/>
                        <a:t>(480 000-</a:t>
                      </a:r>
                      <a:r>
                        <a:rPr lang="fr-FR" sz="1400" baseline="0" dirty="0" smtClean="0"/>
                        <a:t>  960 000(</a:t>
                      </a:r>
                      <a:endParaRPr lang="fr-FR" sz="1400" dirty="0" smtClean="0"/>
                    </a:p>
                  </a:txBody>
                  <a:tcPr/>
                </a:tc>
                <a:tc>
                  <a:txBody>
                    <a:bodyPr/>
                    <a:lstStyle/>
                    <a:p>
                      <a:r>
                        <a:rPr lang="fr-FR" sz="1400" dirty="0" smtClean="0"/>
                        <a:t>27%</a:t>
                      </a:r>
                      <a:endParaRPr lang="fr-FR" sz="1400" dirty="0"/>
                    </a:p>
                  </a:txBody>
                  <a:tcPr/>
                </a:tc>
                <a:tc>
                  <a:txBody>
                    <a:bodyPr/>
                    <a:lstStyle/>
                    <a:p>
                      <a:r>
                        <a:rPr lang="fr-FR" sz="1400" dirty="0" smtClean="0"/>
                        <a:t>129600</a:t>
                      </a:r>
                      <a:endParaRPr lang="fr-FR" sz="1400" dirty="0"/>
                    </a:p>
                  </a:txBody>
                  <a:tcPr/>
                </a:tc>
                <a:tc>
                  <a:txBody>
                    <a:bodyPr/>
                    <a:lstStyle/>
                    <a:p>
                      <a:r>
                        <a:rPr lang="fr-FR" sz="1400" dirty="0" smtClean="0"/>
                        <a:t>184.800</a:t>
                      </a:r>
                      <a:endParaRPr lang="fr-FR" sz="1400" dirty="0"/>
                    </a:p>
                  </a:txBody>
                  <a:tcPr/>
                </a:tc>
              </a:tr>
              <a:tr h="294119">
                <a:tc>
                  <a:txBody>
                    <a:bodyPr/>
                    <a:lstStyle/>
                    <a:p>
                      <a:r>
                        <a:rPr lang="fr-FR" sz="1400" dirty="0" smtClean="0"/>
                        <a:t>(960 </a:t>
                      </a:r>
                      <a:r>
                        <a:rPr lang="fr-FR" sz="1400" dirty="0" smtClean="0"/>
                        <a:t>000-</a:t>
                      </a:r>
                      <a:r>
                        <a:rPr lang="fr-FR" sz="1400" baseline="0" dirty="0" smtClean="0"/>
                        <a:t>  </a:t>
                      </a:r>
                      <a:r>
                        <a:rPr lang="fr-FR" sz="1400" baseline="0" dirty="0" smtClean="0"/>
                        <a:t>1920 </a:t>
                      </a:r>
                      <a:r>
                        <a:rPr lang="fr-FR" sz="1400" baseline="0" dirty="0" smtClean="0"/>
                        <a:t>000(</a:t>
                      </a:r>
                      <a:endParaRPr lang="fr-FR" sz="1400" dirty="0"/>
                    </a:p>
                  </a:txBody>
                  <a:tcPr/>
                </a:tc>
                <a:tc>
                  <a:txBody>
                    <a:bodyPr/>
                    <a:lstStyle/>
                    <a:p>
                      <a:r>
                        <a:rPr lang="fr-FR" sz="1400" dirty="0" smtClean="0"/>
                        <a:t>30%</a:t>
                      </a:r>
                      <a:endParaRPr lang="fr-FR" sz="1400" dirty="0"/>
                    </a:p>
                  </a:txBody>
                  <a:tcPr/>
                </a:tc>
                <a:tc>
                  <a:txBody>
                    <a:bodyPr/>
                    <a:lstStyle/>
                    <a:p>
                      <a:r>
                        <a:rPr lang="fr-FR" sz="1400" dirty="0" smtClean="0"/>
                        <a:t>288000</a:t>
                      </a:r>
                      <a:endParaRPr lang="fr-FR" sz="1400" dirty="0"/>
                    </a:p>
                  </a:txBody>
                  <a:tcPr/>
                </a:tc>
                <a:tc>
                  <a:txBody>
                    <a:bodyPr/>
                    <a:lstStyle/>
                    <a:p>
                      <a:r>
                        <a:rPr lang="fr-FR" sz="1400" dirty="0" smtClean="0"/>
                        <a:t>472.800</a:t>
                      </a:r>
                      <a:endParaRPr lang="fr-FR" sz="1400" dirty="0"/>
                    </a:p>
                  </a:txBody>
                  <a:tcPr/>
                </a:tc>
              </a:tr>
              <a:tr h="2941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dirty="0" smtClean="0"/>
                        <a:t>(1920 000-</a:t>
                      </a:r>
                      <a:r>
                        <a:rPr lang="fr-FR" sz="1400" baseline="0" dirty="0" smtClean="0"/>
                        <a:t>  3840 000(</a:t>
                      </a:r>
                      <a:endParaRPr lang="fr-FR" sz="1400" dirty="0" smtClean="0"/>
                    </a:p>
                  </a:txBody>
                  <a:tcPr/>
                </a:tc>
                <a:tc>
                  <a:txBody>
                    <a:bodyPr/>
                    <a:lstStyle/>
                    <a:p>
                      <a:r>
                        <a:rPr lang="fr-FR" sz="1400" dirty="0" smtClean="0"/>
                        <a:t>33%</a:t>
                      </a:r>
                      <a:endParaRPr lang="fr-FR" sz="1400" dirty="0"/>
                    </a:p>
                  </a:txBody>
                  <a:tcPr/>
                </a:tc>
                <a:tc>
                  <a:txBody>
                    <a:bodyPr/>
                    <a:lstStyle/>
                    <a:p>
                      <a:r>
                        <a:rPr lang="fr-FR" sz="1400" dirty="0" smtClean="0"/>
                        <a:t>633600</a:t>
                      </a:r>
                      <a:endParaRPr lang="fr-FR" sz="1400" dirty="0"/>
                    </a:p>
                  </a:txBody>
                  <a:tcPr/>
                </a:tc>
                <a:tc>
                  <a:txBody>
                    <a:bodyPr/>
                    <a:lstStyle/>
                    <a:p>
                      <a:r>
                        <a:rPr lang="fr-FR" sz="1400" dirty="0" smtClean="0"/>
                        <a:t>1.106.400</a:t>
                      </a:r>
                      <a:endParaRPr lang="fr-FR" sz="1400" dirty="0"/>
                    </a:p>
                  </a:txBody>
                  <a:tcPr/>
                </a:tc>
              </a:tr>
              <a:tr h="3808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dirty="0" smtClean="0"/>
                        <a:t>Supérieurs</a:t>
                      </a:r>
                      <a:r>
                        <a:rPr lang="fr-FR" sz="1400" baseline="0" dirty="0" smtClean="0"/>
                        <a:t> à 3 840 000 </a:t>
                      </a:r>
                      <a:endParaRPr lang="fr-FR" sz="1400" dirty="0" smtClean="0"/>
                    </a:p>
                  </a:txBody>
                  <a:tcPr/>
                </a:tc>
                <a:tc>
                  <a:txBody>
                    <a:bodyPr/>
                    <a:lstStyle/>
                    <a:p>
                      <a:r>
                        <a:rPr lang="fr-FR" sz="1400" dirty="0" smtClean="0"/>
                        <a:t>35%</a:t>
                      </a:r>
                      <a:endParaRPr lang="fr-FR" sz="1400" dirty="0"/>
                    </a:p>
                  </a:txBody>
                  <a:tcPr/>
                </a:tc>
                <a:tc>
                  <a:txBody>
                    <a:bodyPr/>
                    <a:lstStyle/>
                    <a:p>
                      <a:endParaRPr lang="fr-FR" sz="1400" dirty="0"/>
                    </a:p>
                  </a:txBody>
                  <a:tcPr/>
                </a:tc>
                <a:tc>
                  <a:txBody>
                    <a:bodyPr/>
                    <a:lstStyle/>
                    <a:p>
                      <a:endParaRPr lang="fr-FR" sz="1400"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checkerboard(across)">
                                      <p:cBhvr>
                                        <p:cTn id="1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3568" y="692696"/>
            <a:ext cx="8229600" cy="5649491"/>
          </a:xfrm>
        </p:spPr>
        <p:txBody>
          <a:bodyPr>
            <a:normAutofit fontScale="62500" lnSpcReduction="20000"/>
          </a:bodyPr>
          <a:lstStyle/>
          <a:p>
            <a:pPr marL="571500" indent="-571500" algn="just">
              <a:buAutoNum type="romanUcPeriod" startAt="4"/>
            </a:pPr>
            <a:r>
              <a:rPr lang="fr-FR" b="1" dirty="0" smtClean="0"/>
              <a:t>Les  intérêts  produits  par  les  sommes  inscrites  sur les    livrets  d’épargne  ou  les  comptes  d’épargne  des particuliers</a:t>
            </a:r>
          </a:p>
          <a:p>
            <a:pPr marL="571500" indent="-571500" algn="just">
              <a:buNone/>
            </a:pPr>
            <a:r>
              <a:rPr lang="fr-FR" b="1" dirty="0" smtClean="0"/>
              <a:t>A-</a:t>
            </a:r>
            <a:r>
              <a:rPr lang="fr-FR" dirty="0" smtClean="0"/>
              <a:t>Mode d’imposition des  intérêts  produits  par  les  sommes  inscrites  sur les   livrets  d’épargne  ou  les  comptes  d’épargne  des particuliers </a:t>
            </a:r>
          </a:p>
          <a:p>
            <a:pPr marL="571500" indent="-571500" algn="just">
              <a:buNone/>
            </a:pPr>
            <a:r>
              <a:rPr lang="fr-FR" b="1" dirty="0" smtClean="0"/>
              <a:t>1- Assiette de l ’impôt</a:t>
            </a:r>
            <a:r>
              <a:rPr lang="fr-FR" dirty="0" smtClean="0"/>
              <a:t>:  L’assiette de l’impôt est constituée par le montant brut de l’ensemble des intérêts produits durant l’année considérée par les sommes inscrites sur les livrets d’épargne ou les comptes d’épargne des particuliers. </a:t>
            </a:r>
            <a:endParaRPr lang="fr-FR" b="1" dirty="0" smtClean="0"/>
          </a:p>
          <a:p>
            <a:pPr marL="571500" indent="-571500" algn="just">
              <a:buNone/>
            </a:pPr>
            <a:r>
              <a:rPr lang="fr-FR" b="1" dirty="0" smtClean="0"/>
              <a:t>2- Calcul de la retenue: </a:t>
            </a:r>
          </a:p>
          <a:p>
            <a:pPr marL="571500" indent="-571500" algn="just">
              <a:buNone/>
            </a:pPr>
            <a:r>
              <a:rPr lang="fr-FR" dirty="0" smtClean="0"/>
              <a:t>Pour  les  intérêts produits par  les sommes  inscrites sur  les  livrets d’épargne ou  les comptes d’épargne des particuliers le taux de la retenue est fixé à </a:t>
            </a:r>
          </a:p>
          <a:p>
            <a:pPr marL="571500" indent="-571500" algn="just">
              <a:buNone/>
            </a:pPr>
            <a:endParaRPr lang="fr-FR" dirty="0" smtClean="0"/>
          </a:p>
          <a:p>
            <a:pPr marL="571500" indent="-571500" algn="just">
              <a:buFont typeface="Wingdings" pitchFamily="2" charset="2"/>
              <a:buChar char="Ø"/>
            </a:pPr>
            <a:r>
              <a:rPr lang="fr-FR" dirty="0" smtClean="0"/>
              <a:t> </a:t>
            </a:r>
            <a:r>
              <a:rPr lang="fr-FR" b="1" dirty="0" smtClean="0"/>
              <a:t>1% libératoire </a:t>
            </a:r>
            <a:r>
              <a:rPr lang="fr-FR" dirty="0" smtClean="0"/>
              <a:t>de l’impôt sur le revenu global pour la fraction des intérêts inférieure ou égale à 50.000DA. </a:t>
            </a:r>
          </a:p>
          <a:p>
            <a:pPr marL="571500" indent="-571500" algn="just">
              <a:buFont typeface="Wingdings" pitchFamily="2" charset="2"/>
              <a:buChar char="Ø"/>
            </a:pPr>
            <a:r>
              <a:rPr lang="fr-FR" b="1" dirty="0" smtClean="0"/>
              <a:t>10% </a:t>
            </a:r>
            <a:r>
              <a:rPr lang="fr-FR" dirty="0" smtClean="0"/>
              <a:t>pour la fraction des intérêts supérieure à 50.000DA (crédit d’impôt) </a:t>
            </a:r>
          </a:p>
          <a:p>
            <a:pPr marL="571500" indent="-571500" algn="just">
              <a:buNone/>
            </a:pPr>
            <a:endParaRPr lang="fr-FR" dirty="0" smtClean="0"/>
          </a:p>
          <a:p>
            <a:pPr marL="571500" indent="-571500" algn="just">
              <a:buFontTx/>
              <a:buChar char="-"/>
            </a:pPr>
            <a:r>
              <a:rPr lang="fr-FR" dirty="0" smtClean="0"/>
              <a:t>Toutefois, pour les produits des sommes inscrites sur les livres ou comptes d’épargne des particuliers, un abattement de 50.000 DA. </a:t>
            </a:r>
          </a:p>
          <a:p>
            <a:pPr marL="571500" indent="-571500">
              <a:buNone/>
            </a:pPr>
            <a:endParaRPr lang="fr-FR" dirty="0" smtClean="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5721499"/>
          </a:xfrm>
        </p:spPr>
        <p:txBody>
          <a:bodyPr>
            <a:normAutofit/>
          </a:bodyPr>
          <a:lstStyle/>
          <a:p>
            <a:pPr algn="just">
              <a:buNone/>
            </a:pPr>
            <a:r>
              <a:rPr lang="fr-FR" sz="2000" b="1" dirty="0" smtClean="0"/>
              <a:t>NB: </a:t>
            </a:r>
            <a:r>
              <a:rPr lang="fr-FR" sz="2000" dirty="0" smtClean="0"/>
              <a:t>en Algérie, il existe deux types de revenu de capitaux mobiliers à savoir :</a:t>
            </a:r>
          </a:p>
          <a:p>
            <a:pPr algn="just">
              <a:buFontTx/>
              <a:buChar char="-"/>
            </a:pPr>
            <a:r>
              <a:rPr lang="fr-FR" sz="2000" dirty="0" smtClean="0"/>
              <a:t>Les capitaux  à revenus fixes (voir la partie précédente).</a:t>
            </a:r>
          </a:p>
          <a:p>
            <a:pPr algn="just">
              <a:buFontTx/>
              <a:buChar char="-"/>
            </a:pPr>
            <a:r>
              <a:rPr lang="fr-FR" sz="2000" dirty="0" smtClean="0"/>
              <a:t>Les capitaux à revenus variables: ils concernent essentiellement les produits des actions, obligations ou des parts sociales et assimilées. Il s’agit des dividendes distribués par les sociétés. Ils sont des revenus procurés par les parts sociales ou actions détenues  par les personnes physiques dans une ou plusieurs sociétés. </a:t>
            </a:r>
          </a:p>
          <a:p>
            <a:pPr algn="just">
              <a:buNone/>
            </a:pPr>
            <a:endParaRPr lang="fr-FR" sz="2000" dirty="0" smtClean="0"/>
          </a:p>
          <a:p>
            <a:pPr algn="just">
              <a:buNone/>
            </a:pPr>
            <a:r>
              <a:rPr lang="fr-FR" sz="2000" b="1" dirty="0" smtClean="0"/>
              <a:t>Mode d’imposition: </a:t>
            </a:r>
            <a:r>
              <a:rPr lang="fr-FR" sz="2000" dirty="0" smtClean="0"/>
              <a:t>il consiste en un taux proportionnel sous forme de retenue à la source au taux </a:t>
            </a:r>
            <a:r>
              <a:rPr lang="fr-FR" sz="2000" dirty="0" smtClean="0"/>
              <a:t>:</a:t>
            </a:r>
          </a:p>
          <a:p>
            <a:pPr algn="just">
              <a:buFontTx/>
              <a:buChar char="-"/>
            </a:pPr>
            <a:r>
              <a:rPr lang="fr-FR" sz="2000" dirty="0" smtClean="0"/>
              <a:t>D</a:t>
            </a:r>
            <a:r>
              <a:rPr lang="fr-FR" sz="2000" dirty="0" smtClean="0"/>
              <a:t>e </a:t>
            </a:r>
            <a:r>
              <a:rPr lang="fr-FR" sz="2000" dirty="0" smtClean="0"/>
              <a:t>15</a:t>
            </a:r>
            <a:r>
              <a:rPr lang="fr-FR" sz="2000" dirty="0" smtClean="0"/>
              <a:t>% libératoire pour les personnes physiques.</a:t>
            </a:r>
            <a:endParaRPr lang="fr-FR" sz="2000" dirty="0" smtClean="0"/>
          </a:p>
          <a:p>
            <a:pPr algn="just">
              <a:buNone/>
            </a:pPr>
            <a:r>
              <a:rPr lang="fr-FR" sz="2000" dirty="0" smtClean="0"/>
              <a:t>Exemple: pour un actionnaire </a:t>
            </a:r>
            <a:r>
              <a:rPr lang="fr-FR" sz="2000" dirty="0" smtClean="0"/>
              <a:t>(personne physique) qui </a:t>
            </a:r>
            <a:r>
              <a:rPr lang="fr-FR" sz="2000" dirty="0" smtClean="0"/>
              <a:t>est associé dans une SPA à hauteur des 45%. Si à la fin de l’exercice, le bénéfice net dégagé est de 2.150.000 DA, alors:</a:t>
            </a:r>
          </a:p>
          <a:p>
            <a:pPr algn="just">
              <a:buFontTx/>
              <a:buChar char="-"/>
            </a:pPr>
            <a:r>
              <a:rPr lang="fr-FR" sz="2000" dirty="0" smtClean="0"/>
              <a:t>Dividendes  distribués = 2.150.000 * 0.45 = 967 500da.</a:t>
            </a:r>
          </a:p>
          <a:p>
            <a:pPr algn="just">
              <a:buFontTx/>
              <a:buChar char="-"/>
            </a:pPr>
            <a:r>
              <a:rPr lang="fr-FR" sz="2000" dirty="0" smtClean="0"/>
              <a:t>IRG dû = 967 500 * 15%= 145 125 DA</a:t>
            </a: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20688"/>
            <a:ext cx="8229600" cy="5505475"/>
          </a:xfrm>
        </p:spPr>
        <p:txBody>
          <a:bodyPr>
            <a:normAutofit fontScale="92500"/>
          </a:bodyPr>
          <a:lstStyle/>
          <a:p>
            <a:pPr>
              <a:buNone/>
            </a:pPr>
            <a:r>
              <a:rPr lang="fr-FR" b="1" dirty="0" smtClean="0"/>
              <a:t>Remarques: </a:t>
            </a:r>
          </a:p>
          <a:p>
            <a:r>
              <a:rPr lang="fr-FR" dirty="0" smtClean="0"/>
              <a:t>Les bénéfices transférés à une société étrangère non résidente par sa succursale établie en Algérie </a:t>
            </a:r>
            <a:r>
              <a:rPr lang="fr-FR" dirty="0" smtClean="0"/>
              <a:t>son</a:t>
            </a:r>
          </a:p>
          <a:p>
            <a:r>
              <a:rPr lang="fr-FR" dirty="0" smtClean="0"/>
              <a:t>t </a:t>
            </a:r>
            <a:r>
              <a:rPr lang="fr-FR" dirty="0" smtClean="0"/>
              <a:t>imposables au taux de 15%.</a:t>
            </a:r>
          </a:p>
          <a:p>
            <a:r>
              <a:rPr lang="fr-FR" dirty="0" smtClean="0"/>
              <a:t> Les bénéfices distribués aux personnes morales résidentes en Algérie sont exonérés de l’IBS.</a:t>
            </a:r>
          </a:p>
          <a:p>
            <a:r>
              <a:rPr lang="fr-FR" dirty="0" smtClean="0"/>
              <a:t>Les produits cotés en bourse (actions, obligation</a:t>
            </a:r>
            <a:r>
              <a:rPr lang="fr-FR" dirty="0" smtClean="0"/>
              <a:t>, </a:t>
            </a:r>
            <a:r>
              <a:rPr lang="fr-FR" dirty="0" smtClean="0"/>
              <a:t>etc. détenus par les personnes physiques, morales ou du trésor public) dont la maturité dépasse 5 ans sont exonérés de l’IRG ou de l’IBS.</a:t>
            </a:r>
          </a:p>
          <a:p>
            <a:endParaRPr lang="fr-FR"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260648"/>
            <a:ext cx="8517632" cy="6048672"/>
          </a:xfrm>
        </p:spPr>
        <p:txBody>
          <a:bodyPr>
            <a:normAutofit fontScale="85000" lnSpcReduction="20000"/>
          </a:bodyPr>
          <a:lstStyle/>
          <a:p>
            <a:r>
              <a:rPr lang="fr-FR" dirty="0" smtClean="0"/>
              <a:t>Application:</a:t>
            </a:r>
          </a:p>
          <a:p>
            <a:pPr>
              <a:buNone/>
            </a:pPr>
            <a:r>
              <a:rPr lang="fr-FR" dirty="0" smtClean="0"/>
              <a:t>Sur la base des éléments suivants calculez :</a:t>
            </a:r>
          </a:p>
          <a:p>
            <a:pPr>
              <a:buNone/>
            </a:pPr>
            <a:endParaRPr lang="fr-FR" dirty="0" smtClean="0"/>
          </a:p>
          <a:p>
            <a:pPr>
              <a:buNone/>
            </a:pPr>
            <a:endParaRPr lang="fr-FR" dirty="0" smtClean="0"/>
          </a:p>
          <a:p>
            <a:pPr>
              <a:buNone/>
            </a:pPr>
            <a:endParaRPr lang="fr-FR" dirty="0" smtClean="0"/>
          </a:p>
          <a:p>
            <a:pPr>
              <a:buNone/>
            </a:pPr>
            <a:endParaRPr lang="fr-FR" dirty="0" smtClean="0"/>
          </a:p>
          <a:p>
            <a:pPr>
              <a:buNone/>
            </a:pPr>
            <a:endParaRPr lang="fr-FR" dirty="0" smtClean="0"/>
          </a:p>
          <a:p>
            <a:pPr>
              <a:buNone/>
            </a:pPr>
            <a:endParaRPr lang="fr-FR" dirty="0" smtClean="0"/>
          </a:p>
          <a:p>
            <a:pPr>
              <a:buNone/>
            </a:pPr>
            <a:endParaRPr lang="fr-FR" dirty="0" smtClean="0"/>
          </a:p>
          <a:p>
            <a:pPr>
              <a:buNone/>
            </a:pPr>
            <a:endParaRPr lang="fr-FR" dirty="0" smtClean="0"/>
          </a:p>
          <a:p>
            <a:pPr>
              <a:buNone/>
            </a:pPr>
            <a:r>
              <a:rPr lang="fr-FR" sz="3000" dirty="0" smtClean="0"/>
              <a:t>1- Le montant du revenu net imposable.</a:t>
            </a:r>
          </a:p>
          <a:p>
            <a:pPr>
              <a:buNone/>
            </a:pPr>
            <a:r>
              <a:rPr lang="fr-FR" sz="3000" dirty="0" smtClean="0"/>
              <a:t>2-Le montant de l’IRG à payer.</a:t>
            </a:r>
          </a:p>
          <a:p>
            <a:pPr>
              <a:buNone/>
            </a:pPr>
            <a:r>
              <a:rPr lang="fr-FR" sz="3000" dirty="0" smtClean="0"/>
              <a:t>3- Le montant de chacun des crédits d’impôt.</a:t>
            </a:r>
          </a:p>
          <a:p>
            <a:pPr>
              <a:buNone/>
            </a:pPr>
            <a:r>
              <a:rPr lang="fr-FR" sz="3000" dirty="0" smtClean="0"/>
              <a:t>4- Le montant des retenues à la source rattachées aux opérations bancaires</a:t>
            </a:r>
            <a:endParaRPr lang="fr-FR" sz="3000" dirty="0"/>
          </a:p>
        </p:txBody>
      </p:sp>
      <p:graphicFrame>
        <p:nvGraphicFramePr>
          <p:cNvPr id="4" name="Tableau 3"/>
          <p:cNvGraphicFramePr>
            <a:graphicFrameLocks noGrp="1"/>
          </p:cNvGraphicFramePr>
          <p:nvPr/>
        </p:nvGraphicFramePr>
        <p:xfrm>
          <a:off x="683568" y="1556792"/>
          <a:ext cx="7344816" cy="2484120"/>
        </p:xfrm>
        <a:graphic>
          <a:graphicData uri="http://schemas.openxmlformats.org/drawingml/2006/table">
            <a:tbl>
              <a:tblPr firstRow="1" bandRow="1">
                <a:tableStyleId>{5C22544A-7EE6-4342-B048-85BDC9FD1C3A}</a:tableStyleId>
              </a:tblPr>
              <a:tblGrid>
                <a:gridCol w="4812121"/>
                <a:gridCol w="2532695"/>
              </a:tblGrid>
              <a:tr h="0">
                <a:tc>
                  <a:txBody>
                    <a:bodyPr/>
                    <a:lstStyle/>
                    <a:p>
                      <a:r>
                        <a:rPr lang="fr-FR" dirty="0" smtClean="0"/>
                        <a:t>Désignations</a:t>
                      </a:r>
                      <a:r>
                        <a:rPr lang="fr-FR" baseline="0" dirty="0" smtClean="0"/>
                        <a:t> </a:t>
                      </a:r>
                      <a:endParaRPr lang="fr-FR" dirty="0"/>
                    </a:p>
                  </a:txBody>
                  <a:tcPr/>
                </a:tc>
                <a:tc>
                  <a:txBody>
                    <a:bodyPr/>
                    <a:lstStyle/>
                    <a:p>
                      <a:r>
                        <a:rPr lang="fr-FR" dirty="0" smtClean="0"/>
                        <a:t>Epoux</a:t>
                      </a:r>
                    </a:p>
                    <a:p>
                      <a:r>
                        <a:rPr lang="fr-FR" dirty="0" smtClean="0"/>
                        <a:t>Industriel</a:t>
                      </a:r>
                      <a:endParaRPr lang="fr-FR" dirty="0"/>
                    </a:p>
                  </a:txBody>
                  <a:tcPr/>
                </a:tc>
              </a:tr>
              <a:tr h="370840">
                <a:tc>
                  <a:txBody>
                    <a:bodyPr/>
                    <a:lstStyle/>
                    <a:p>
                      <a:r>
                        <a:rPr lang="fr-FR" dirty="0" smtClean="0"/>
                        <a:t>Bénéfices de l’exercice </a:t>
                      </a:r>
                      <a:endParaRPr lang="fr-FR" dirty="0"/>
                    </a:p>
                  </a:txBody>
                  <a:tcPr/>
                </a:tc>
                <a:tc>
                  <a:txBody>
                    <a:bodyPr/>
                    <a:lstStyle/>
                    <a:p>
                      <a:r>
                        <a:rPr lang="fr-FR" dirty="0" smtClean="0"/>
                        <a:t>3.150.100 Da</a:t>
                      </a:r>
                      <a:endParaRPr lang="fr-FR" dirty="0"/>
                    </a:p>
                  </a:txBody>
                  <a:tcPr/>
                </a:tc>
              </a:tr>
              <a:tr h="370840">
                <a:tc>
                  <a:txBody>
                    <a:bodyPr/>
                    <a:lstStyle/>
                    <a:p>
                      <a:r>
                        <a:rPr lang="fr-FR" dirty="0" smtClean="0"/>
                        <a:t>Salaire brut</a:t>
                      </a:r>
                      <a:r>
                        <a:rPr lang="fr-FR" baseline="0" dirty="0" smtClean="0"/>
                        <a:t> mensuel </a:t>
                      </a:r>
                      <a:endParaRPr lang="fr-FR" dirty="0"/>
                    </a:p>
                  </a:txBody>
                  <a:tcPr/>
                </a:tc>
                <a:tc>
                  <a:txBody>
                    <a:bodyPr/>
                    <a:lstStyle/>
                    <a:p>
                      <a:r>
                        <a:rPr lang="fr-FR" dirty="0" smtClean="0"/>
                        <a:t>76.500 Da</a:t>
                      </a:r>
                      <a:endParaRPr lang="fr-FR" dirty="0"/>
                    </a:p>
                  </a:txBody>
                  <a:tcPr/>
                </a:tc>
              </a:tr>
              <a:tr h="370840">
                <a:tc>
                  <a:txBody>
                    <a:bodyPr/>
                    <a:lstStyle/>
                    <a:p>
                      <a:r>
                        <a:rPr lang="fr-FR" dirty="0" smtClean="0"/>
                        <a:t>Intérêts produits par un livret</a:t>
                      </a:r>
                      <a:r>
                        <a:rPr lang="fr-FR" baseline="0" dirty="0" smtClean="0"/>
                        <a:t> d’épargne</a:t>
                      </a:r>
                      <a:r>
                        <a:rPr lang="fr-FR" dirty="0" smtClean="0"/>
                        <a:t> </a:t>
                      </a:r>
                      <a:endParaRPr lang="fr-FR" dirty="0"/>
                    </a:p>
                  </a:txBody>
                  <a:tcPr/>
                </a:tc>
                <a:tc>
                  <a:txBody>
                    <a:bodyPr/>
                    <a:lstStyle/>
                    <a:p>
                      <a:r>
                        <a:rPr lang="fr-FR" dirty="0" smtClean="0"/>
                        <a:t>102.800Da</a:t>
                      </a:r>
                      <a:endParaRPr lang="fr-FR" dirty="0"/>
                    </a:p>
                  </a:txBody>
                  <a:tcPr/>
                </a:tc>
              </a:tr>
              <a:tr h="130408">
                <a:tc>
                  <a:txBody>
                    <a:bodyPr/>
                    <a:lstStyle/>
                    <a:p>
                      <a:r>
                        <a:rPr lang="fr-FR" dirty="0" smtClean="0"/>
                        <a:t>Cotisations</a:t>
                      </a:r>
                      <a:r>
                        <a:rPr lang="fr-FR" baseline="0" dirty="0" smtClean="0"/>
                        <a:t> CASNOS</a:t>
                      </a:r>
                      <a:endParaRPr lang="fr-FR" dirty="0"/>
                    </a:p>
                  </a:txBody>
                  <a:tcPr/>
                </a:tc>
                <a:tc>
                  <a:txBody>
                    <a:bodyPr/>
                    <a:lstStyle/>
                    <a:p>
                      <a:r>
                        <a:rPr lang="fr-FR" dirty="0" smtClean="0"/>
                        <a:t>432.700 Da</a:t>
                      </a:r>
                      <a:endParaRPr lang="fr-FR" dirty="0"/>
                    </a:p>
                  </a:txBody>
                  <a:tcPr/>
                </a:tc>
              </a:tr>
              <a:tr h="130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Intérêts produits par un compte</a:t>
                      </a:r>
                      <a:r>
                        <a:rPr lang="fr-FR" baseline="0" dirty="0" smtClean="0"/>
                        <a:t> courant</a:t>
                      </a:r>
                      <a:endParaRPr lang="fr-FR" dirty="0" smtClean="0"/>
                    </a:p>
                  </a:txBody>
                  <a:tcPr/>
                </a:tc>
                <a:tc>
                  <a:txBody>
                    <a:bodyPr/>
                    <a:lstStyle/>
                    <a:p>
                      <a:r>
                        <a:rPr lang="fr-FR" dirty="0" smtClean="0"/>
                        <a:t>57.200Da</a:t>
                      </a:r>
                      <a:endParaRPr lang="fr-FR" dirty="0"/>
                    </a:p>
                  </a:txBody>
                  <a:tcPr/>
                </a:tc>
              </a:tr>
            </a:tbl>
          </a:graphicData>
        </a:graphic>
      </p:graphicFrame>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404664"/>
            <a:ext cx="8640960" cy="5937523"/>
          </a:xfrm>
        </p:spPr>
        <p:txBody>
          <a:bodyPr>
            <a:normAutofit fontScale="70000" lnSpcReduction="20000"/>
          </a:bodyPr>
          <a:lstStyle/>
          <a:p>
            <a:r>
              <a:rPr lang="fr-FR" dirty="0" smtClean="0"/>
              <a:t>Solution :</a:t>
            </a:r>
          </a:p>
          <a:p>
            <a:pPr>
              <a:buNone/>
            </a:pPr>
            <a:r>
              <a:rPr lang="fr-FR" dirty="0" smtClean="0"/>
              <a:t>A-Montant du revenu net imposable = 3.150.100+76500(12)+-432.700+(102.800-50.000)+57.200 = 3.745.400 Da.</a:t>
            </a:r>
          </a:p>
          <a:p>
            <a:r>
              <a:rPr lang="fr-FR" dirty="0" smtClean="0"/>
              <a:t>IRG à payer = (3.745.400-1.920.000)0,33+ 472.800 – somme crédits d’impôt </a:t>
            </a:r>
          </a:p>
          <a:p>
            <a:pPr>
              <a:buNone/>
            </a:pPr>
            <a:r>
              <a:rPr lang="fr-FR" dirty="0" smtClean="0"/>
              <a:t>1- crédit d’impôt salaire= (918.000-480.000)0,27+55200 = 173.460 Da	</a:t>
            </a:r>
          </a:p>
          <a:p>
            <a:pPr>
              <a:buNone/>
            </a:pPr>
            <a:r>
              <a:rPr lang="fr-FR" dirty="0" smtClean="0"/>
              <a:t>2- crédit d’impôt sur livret d’épargne = (102.800-50000)0,1 = 5280 Da</a:t>
            </a:r>
          </a:p>
          <a:p>
            <a:pPr>
              <a:buNone/>
            </a:pPr>
            <a:r>
              <a:rPr lang="fr-FR" dirty="0" smtClean="0"/>
              <a:t>3- crédit d’impôt compte courant = 57.200 (0,1) = 5720 Da</a:t>
            </a:r>
          </a:p>
          <a:p>
            <a:pPr>
              <a:buNone/>
            </a:pPr>
            <a:r>
              <a:rPr lang="fr-FR" dirty="0" smtClean="0"/>
              <a:t>B- Somme crédits d’impôt = 173.460+5280+5720 = 184.460 Da. </a:t>
            </a:r>
          </a:p>
          <a:p>
            <a:pPr>
              <a:buNone/>
            </a:pPr>
            <a:r>
              <a:rPr lang="fr-FR" dirty="0" smtClean="0"/>
              <a:t>C-IRG à payer= 890.722 Da. </a:t>
            </a:r>
          </a:p>
          <a:p>
            <a:pPr>
              <a:buNone/>
            </a:pPr>
            <a:r>
              <a:rPr lang="fr-FR" dirty="0" smtClean="0"/>
              <a:t>Retenues à source (opérations bancaires):</a:t>
            </a:r>
          </a:p>
          <a:p>
            <a:pPr>
              <a:buNone/>
            </a:pPr>
            <a:r>
              <a:rPr lang="fr-FR" dirty="0" smtClean="0"/>
              <a:t>Retenue à la source sur Livret d’épargne = 50000 (0,01) + (102.800-50000)0,1 = 5780 Da</a:t>
            </a:r>
          </a:p>
          <a:p>
            <a:pPr>
              <a:buNone/>
            </a:pPr>
            <a:r>
              <a:rPr lang="fr-FR" dirty="0" smtClean="0"/>
              <a:t>Retenue à la source sur </a:t>
            </a:r>
            <a:r>
              <a:rPr lang="fr-FR" dirty="0" smtClean="0"/>
              <a:t>compte courant = 57200 (0,1) = 5720 Da.</a:t>
            </a:r>
          </a:p>
          <a:p>
            <a:pPr>
              <a:buNone/>
            </a:pPr>
            <a:r>
              <a:rPr lang="fr-FR" dirty="0" smtClean="0"/>
              <a:t>D-Somme des retenues à la source = 5780+7720 = 11.500  Da.</a:t>
            </a:r>
          </a:p>
          <a:p>
            <a:pPr>
              <a:buNone/>
            </a:pP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220148</TotalTime>
  <Words>12074</Words>
  <Application>Microsoft Office PowerPoint</Application>
  <PresentationFormat>Affichage à l'écran (4:3)</PresentationFormat>
  <Paragraphs>1165</Paragraphs>
  <Slides>94</Slides>
  <Notes>1</Notes>
  <HiddenSlides>0</HiddenSlides>
  <MMClips>0</MMClips>
  <ScaleCrop>false</ScaleCrop>
  <HeadingPairs>
    <vt:vector size="4" baseType="variant">
      <vt:variant>
        <vt:lpstr>Thème</vt:lpstr>
      </vt:variant>
      <vt:variant>
        <vt:i4>1</vt:i4>
      </vt:variant>
      <vt:variant>
        <vt:lpstr>Titres des diapositives</vt:lpstr>
      </vt:variant>
      <vt:variant>
        <vt:i4>94</vt:i4>
      </vt:variant>
    </vt:vector>
  </HeadingPairs>
  <TitlesOfParts>
    <vt:vector size="95" baseType="lpstr">
      <vt:lpstr>Thème Office</vt:lpstr>
      <vt:lpstr>Fiscalité  des opérations bancaires </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lpstr>Diapositive 35</vt:lpstr>
      <vt:lpstr>Diapositive 36</vt:lpstr>
      <vt:lpstr>Diapositive 37</vt:lpstr>
      <vt:lpstr>Diapositive 38</vt:lpstr>
      <vt:lpstr>Diapositive 39</vt:lpstr>
      <vt:lpstr>Diapositive 40</vt:lpstr>
      <vt:lpstr>Diapositive 41</vt:lpstr>
      <vt:lpstr>Diapositive 42</vt:lpstr>
      <vt:lpstr>Diapositive 43</vt:lpstr>
      <vt:lpstr>Diapositive 44</vt:lpstr>
      <vt:lpstr>Diapositive 45</vt:lpstr>
      <vt:lpstr>Diapositive 46</vt:lpstr>
      <vt:lpstr>Diapositive 47</vt:lpstr>
      <vt:lpstr>Diapositive 48</vt:lpstr>
      <vt:lpstr>Diapositive 49</vt:lpstr>
      <vt:lpstr>Diapositive 50</vt:lpstr>
      <vt:lpstr>Diapositive 51</vt:lpstr>
      <vt:lpstr>Diapositive 52</vt:lpstr>
      <vt:lpstr>Diapositive 53</vt:lpstr>
      <vt:lpstr>Diapositive 54</vt:lpstr>
      <vt:lpstr>Diapositive 55</vt:lpstr>
      <vt:lpstr>Diapositive 56</vt:lpstr>
      <vt:lpstr>Diapositive 57</vt:lpstr>
      <vt:lpstr>Diapositive 58</vt:lpstr>
      <vt:lpstr>Diapositive 59</vt:lpstr>
      <vt:lpstr>Diapositive 60</vt:lpstr>
      <vt:lpstr>Diapositive 61</vt:lpstr>
      <vt:lpstr>Diapositive 62</vt:lpstr>
      <vt:lpstr>Diapositive 63</vt:lpstr>
      <vt:lpstr>Diapositive 64</vt:lpstr>
      <vt:lpstr>Diapositive 65</vt:lpstr>
      <vt:lpstr>Diapositive 66</vt:lpstr>
      <vt:lpstr>Diapositive 67</vt:lpstr>
      <vt:lpstr>Diapositive 68</vt:lpstr>
      <vt:lpstr>Diapositive 69</vt:lpstr>
      <vt:lpstr>Diapositive 70</vt:lpstr>
      <vt:lpstr>Diapositive 71</vt:lpstr>
      <vt:lpstr>Diapositive 72</vt:lpstr>
      <vt:lpstr>Diapositive 73</vt:lpstr>
      <vt:lpstr>Diapositive 74</vt:lpstr>
      <vt:lpstr>Diapositive 75</vt:lpstr>
      <vt:lpstr>Diapositive 76</vt:lpstr>
      <vt:lpstr>Diapositive 77</vt:lpstr>
      <vt:lpstr>II- Impôt indirect: </vt:lpstr>
      <vt:lpstr>Diapositive 79</vt:lpstr>
      <vt:lpstr>Diapositive 80</vt:lpstr>
      <vt:lpstr>Diapositive 81</vt:lpstr>
      <vt:lpstr>Diapositive 82</vt:lpstr>
      <vt:lpstr>Diapositive 83</vt:lpstr>
      <vt:lpstr>Diapositive 84</vt:lpstr>
      <vt:lpstr>Diapositive 85</vt:lpstr>
      <vt:lpstr>Diapositive 86</vt:lpstr>
      <vt:lpstr>Diapositive 87</vt:lpstr>
      <vt:lpstr>Diapositive 88</vt:lpstr>
      <vt:lpstr>Diapositive 89</vt:lpstr>
      <vt:lpstr>Diapositive 90</vt:lpstr>
      <vt:lpstr>Diapositive 91</vt:lpstr>
      <vt:lpstr>Diapositive 92</vt:lpstr>
      <vt:lpstr>Diapositive 93</vt:lpstr>
      <vt:lpstr>Diapositive 94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Fiscalité  des opérations bancaires</dc:title>
  <dc:creator>user</dc:creator>
  <cp:lastModifiedBy>saldae</cp:lastModifiedBy>
  <cp:revision>653</cp:revision>
  <dcterms:created xsi:type="dcterms:W3CDTF">2019-10-06T19:43:59Z</dcterms:created>
  <dcterms:modified xsi:type="dcterms:W3CDTF">2023-01-11T09:15:22Z</dcterms:modified>
</cp:coreProperties>
</file>