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8" r:id="rId3"/>
    <p:sldId id="259" r:id="rId4"/>
    <p:sldId id="261" r:id="rId5"/>
    <p:sldId id="263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7" r:id="rId19"/>
    <p:sldId id="288" r:id="rId20"/>
    <p:sldId id="290" r:id="rId21"/>
    <p:sldId id="291" r:id="rId22"/>
    <p:sldId id="292" r:id="rId23"/>
    <p:sldId id="293" r:id="rId24"/>
    <p:sldId id="294" r:id="rId25"/>
    <p:sldId id="296" r:id="rId26"/>
    <p:sldId id="295" r:id="rId27"/>
    <p:sldId id="297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5A9C-5613-4082-A046-5FB8FFDC128E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03CDA-D2E6-4EB0-B931-01B7BA3464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936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03CDA-D2E6-4EB0-B931-01B7BA34648A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12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79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2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54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63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02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56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51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49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36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78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7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EBC25-46FF-4C3B-A211-269BCB67A88D}" type="datetimeFigureOut">
              <a:rPr lang="fr-FR" smtClean="0"/>
              <a:pPr/>
              <a:t>20/05/2022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E68A6-B1BC-4B02-AF40-5D683348E2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048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44216" y="2988241"/>
            <a:ext cx="58681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C00000"/>
                </a:solidFill>
              </a:rPr>
              <a:t>Modèles animaux </a:t>
            </a:r>
            <a:r>
              <a:rPr lang="fr-FR" sz="3200" b="1" dirty="0">
                <a:solidFill>
                  <a:srgbClr val="C00000"/>
                </a:solidFill>
              </a:rPr>
              <a:t>en </a:t>
            </a:r>
            <a:r>
              <a:rPr lang="fr-FR" sz="3200" b="1" dirty="0" smtClean="0">
                <a:solidFill>
                  <a:srgbClr val="C00000"/>
                </a:solidFill>
              </a:rPr>
              <a:t>expérimentation</a:t>
            </a:r>
            <a:endParaRPr lang="fr-FR" sz="3200" b="1" dirty="0">
              <a:solidFill>
                <a:srgbClr val="C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73" y="5949280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273" y="1340766"/>
            <a:ext cx="13144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224955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509120"/>
            <a:ext cx="136207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908" y="4559059"/>
            <a:ext cx="13335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60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90550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0160" y="26064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000" b="1" dirty="0">
                <a:solidFill>
                  <a:srgbClr val="C00000"/>
                </a:solidFill>
              </a:rPr>
              <a:t>Méthodes d’études en histologie 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54452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028381" y="793651"/>
            <a:ext cx="792088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FR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4.  Modèles négatifs</a:t>
            </a:r>
            <a:endParaRPr lang="fr-FR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Animaux résistants à une affection ou maladie donnée.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L’étude de la cause de cet état permet de trouver des données sur la résistance à la maladie et ses fondements physiologiques</a:t>
            </a:r>
          </a:p>
          <a:p>
            <a:pPr algn="just">
              <a:lnSpc>
                <a:spcPct val="150000"/>
              </a:lnSpc>
            </a:pPr>
            <a:r>
              <a:rPr lang="fr-FR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Exemples</a:t>
            </a:r>
            <a:r>
              <a:rPr lang="fr-FR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seules certaines espèces animales sont sensibles à certaines maladies infectieuses, les autres sont des modèles négatifs (lapin chimpanzé très peu sensible à la maladie d’Alzheimer)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46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62558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54452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28381" y="810285"/>
            <a:ext cx="79208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FR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5.  Modèles orphelins</a:t>
            </a:r>
            <a:endParaRPr lang="fr-FR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Affections apparaissant naturellement chez un animal et pour lesquelles il n’existe pas d’</a:t>
            </a:r>
            <a:r>
              <a:rPr lang="fr-FR" dirty="0"/>
              <a:t>é</a:t>
            </a:r>
            <a:r>
              <a:rPr lang="fr-FR" dirty="0" smtClean="0"/>
              <a:t>quivalent chez l’homme</a:t>
            </a:r>
          </a:p>
          <a:p>
            <a:pPr algn="just">
              <a:lnSpc>
                <a:spcPct val="150000"/>
              </a:lnSpc>
            </a:pPr>
            <a:r>
              <a:rPr lang="fr-FR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Exemples</a:t>
            </a:r>
            <a:r>
              <a:rPr lang="fr-FR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Autrefois, la tremblante du mouton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Aujourd’hui, cette maladie constitue un modèles utile pour l’</a:t>
            </a:r>
            <a:r>
              <a:rPr lang="fr-FR" dirty="0"/>
              <a:t>é</a:t>
            </a:r>
            <a:r>
              <a:rPr lang="fr-FR" dirty="0" smtClean="0"/>
              <a:t>tude des encéphalopathies spongiformes humaines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748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10929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54452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475656" y="1215886"/>
            <a:ext cx="740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Plan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5616" y="1987093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Définition et objectifs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u="sng" dirty="0" smtClean="0"/>
              <a:t>Qualités d</a:t>
            </a:r>
            <a:r>
              <a:rPr lang="fr-FR" sz="2000" b="1" u="sng" dirty="0"/>
              <a:t>’ </a:t>
            </a:r>
            <a:r>
              <a:rPr lang="fr-FR" sz="2000" b="1" u="sng" dirty="0" smtClean="0"/>
              <a:t>un modèle 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Limites d’un modèle 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Stratégie de choix </a:t>
            </a:r>
            <a:r>
              <a:rPr lang="fr-FR" sz="2000" b="1" dirty="0"/>
              <a:t>d’un </a:t>
            </a:r>
            <a:r>
              <a:rPr lang="fr-FR" sz="2000" b="1" dirty="0" smtClean="0"/>
              <a:t>modèle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0908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98050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54452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899592" y="1469390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u="sng" dirty="0" smtClean="0"/>
              <a:t>Meilleure </a:t>
            </a:r>
            <a:r>
              <a:rPr lang="fr-FR" b="1" u="sng" dirty="0"/>
              <a:t>analogie </a:t>
            </a:r>
            <a:r>
              <a:rPr lang="fr-FR" b="1" u="sng" dirty="0" smtClean="0"/>
              <a:t>et </a:t>
            </a:r>
            <a:r>
              <a:rPr lang="fr-FR" b="1" u="sng" dirty="0"/>
              <a:t>pertinence </a:t>
            </a:r>
            <a:r>
              <a:rPr lang="fr-FR" b="1" u="sng" dirty="0" smtClean="0"/>
              <a:t>possibles</a:t>
            </a:r>
          </a:p>
          <a:p>
            <a:pPr algn="just">
              <a:lnSpc>
                <a:spcPct val="150000"/>
              </a:lnSpc>
            </a:pPr>
            <a:endParaRPr lang="fr-FR" b="1" u="sng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fr-FR" b="1" u="sng" dirty="0">
                <a:solidFill>
                  <a:srgbClr val="0070C0"/>
                </a:solidFill>
              </a:rPr>
              <a:t>Modèle isomorphique (face </a:t>
            </a:r>
            <a:r>
              <a:rPr lang="fr-FR" b="1" u="sng" dirty="0" err="1">
                <a:solidFill>
                  <a:srgbClr val="0070C0"/>
                </a:solidFill>
              </a:rPr>
              <a:t>validity</a:t>
            </a:r>
            <a:r>
              <a:rPr lang="fr-FR" b="1" u="sng" dirty="0">
                <a:solidFill>
                  <a:srgbClr val="0070C0"/>
                </a:solidFill>
              </a:rPr>
              <a:t>)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dirty="0"/>
              <a:t>: Le </a:t>
            </a:r>
            <a:r>
              <a:rPr lang="fr-FR" dirty="0" smtClean="0"/>
              <a:t>modèle animal doit </a:t>
            </a:r>
            <a:r>
              <a:rPr lang="fr-FR" dirty="0"/>
              <a:t>présenter des symptômes identiques à ceux de la pathologie humaine, malgré </a:t>
            </a:r>
            <a:r>
              <a:rPr lang="fr-FR" dirty="0" smtClean="0"/>
              <a:t>les différences </a:t>
            </a:r>
            <a:r>
              <a:rPr lang="fr-FR" dirty="0"/>
              <a:t>anatomiques, physiologiques, … </a:t>
            </a:r>
            <a:endParaRPr lang="fr-FR" dirty="0" smtClean="0"/>
          </a:p>
          <a:p>
            <a:pPr marL="342900" indent="-342900" algn="just">
              <a:buFont typeface="+mj-lt"/>
              <a:buAutoNum type="arabicPeriod"/>
            </a:pPr>
            <a:endParaRPr lang="fr-FR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fr-FR" b="1" u="sng" dirty="0">
                <a:solidFill>
                  <a:srgbClr val="0070C0"/>
                </a:solidFill>
              </a:rPr>
              <a:t>Modèle homologue </a:t>
            </a:r>
            <a:r>
              <a:rPr lang="fr-FR" b="1" u="sng" dirty="0" smtClean="0">
                <a:solidFill>
                  <a:srgbClr val="0070C0"/>
                </a:solidFill>
              </a:rPr>
              <a:t>(</a:t>
            </a:r>
            <a:r>
              <a:rPr lang="fr-FR" b="1" u="sng" dirty="0" err="1">
                <a:solidFill>
                  <a:srgbClr val="0070C0"/>
                </a:solidFill>
              </a:rPr>
              <a:t>construct</a:t>
            </a:r>
            <a:r>
              <a:rPr lang="fr-FR" b="1" u="sng" dirty="0">
                <a:solidFill>
                  <a:srgbClr val="0070C0"/>
                </a:solidFill>
              </a:rPr>
              <a:t> </a:t>
            </a:r>
            <a:r>
              <a:rPr lang="fr-FR" b="1" u="sng" dirty="0" err="1">
                <a:solidFill>
                  <a:srgbClr val="0070C0"/>
                </a:solidFill>
              </a:rPr>
              <a:t>validity</a:t>
            </a:r>
            <a:r>
              <a:rPr lang="fr-FR" b="1" u="sng" dirty="0">
                <a:solidFill>
                  <a:srgbClr val="0070C0"/>
                </a:solidFill>
              </a:rPr>
              <a:t>)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dirty="0"/>
              <a:t>: </a:t>
            </a:r>
            <a:r>
              <a:rPr lang="fr-FR" dirty="0" smtClean="0"/>
              <a:t>la connaissance </a:t>
            </a:r>
            <a:r>
              <a:rPr lang="fr-FR" dirty="0"/>
              <a:t>des mécanismes du modèle et de la pathologie permet </a:t>
            </a:r>
            <a:r>
              <a:rPr lang="fr-FR" dirty="0" smtClean="0"/>
              <a:t>une </a:t>
            </a:r>
            <a:r>
              <a:rPr lang="fr-FR" dirty="0"/>
              <a:t>comparaison qui s’affine avec l’utilisation du </a:t>
            </a:r>
            <a:r>
              <a:rPr lang="fr-FR" dirty="0" smtClean="0"/>
              <a:t>modèle.</a:t>
            </a:r>
          </a:p>
          <a:p>
            <a:pPr marL="342900" indent="-342900" algn="just">
              <a:buFont typeface="+mj-lt"/>
              <a:buAutoNum type="arabicPeriod"/>
            </a:pPr>
            <a:endParaRPr lang="fr-FR" dirty="0"/>
          </a:p>
          <a:p>
            <a:pPr marL="342900" indent="-342900" algn="just">
              <a:buFont typeface="+mj-lt"/>
              <a:buAutoNum type="arabicPeriod"/>
            </a:pPr>
            <a:r>
              <a:rPr lang="fr-FR" b="1" u="sng" dirty="0" smtClean="0">
                <a:solidFill>
                  <a:srgbClr val="0070C0"/>
                </a:solidFill>
              </a:rPr>
              <a:t>Modèle prédictif (</a:t>
            </a:r>
            <a:r>
              <a:rPr lang="fr-FR" b="1" u="sng" dirty="0" err="1">
                <a:solidFill>
                  <a:srgbClr val="0070C0"/>
                </a:solidFill>
              </a:rPr>
              <a:t>predictive</a:t>
            </a:r>
            <a:r>
              <a:rPr lang="fr-FR" b="1" u="sng" dirty="0">
                <a:solidFill>
                  <a:srgbClr val="0070C0"/>
                </a:solidFill>
              </a:rPr>
              <a:t> </a:t>
            </a:r>
            <a:r>
              <a:rPr lang="fr-FR" b="1" u="sng" dirty="0" err="1" smtClean="0">
                <a:solidFill>
                  <a:srgbClr val="0070C0"/>
                </a:solidFill>
              </a:rPr>
              <a:t>validity</a:t>
            </a:r>
            <a:r>
              <a:rPr lang="fr-FR" b="1" u="sng" dirty="0" smtClean="0">
                <a:solidFill>
                  <a:srgbClr val="0070C0"/>
                </a:solidFill>
              </a:rPr>
              <a:t>)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dirty="0"/>
              <a:t>: La </a:t>
            </a:r>
            <a:r>
              <a:rPr lang="fr-FR" dirty="0" smtClean="0"/>
              <a:t>réponse aux </a:t>
            </a:r>
            <a:r>
              <a:rPr lang="fr-FR" dirty="0"/>
              <a:t>traitements du modèle animal doit être similaire à </a:t>
            </a:r>
            <a:r>
              <a:rPr lang="fr-FR" dirty="0" smtClean="0"/>
              <a:t>celle </a:t>
            </a:r>
            <a:r>
              <a:rPr lang="fr-FR" dirty="0"/>
              <a:t>de </a:t>
            </a:r>
            <a:r>
              <a:rPr lang="fr-FR" dirty="0" smtClean="0"/>
              <a:t>pathologie humaine.</a:t>
            </a:r>
          </a:p>
          <a:p>
            <a:pPr marL="342900" indent="-342900" algn="just">
              <a:buFont typeface="+mj-lt"/>
              <a:buAutoNum type="arabicPeriod"/>
            </a:pPr>
            <a:endParaRPr lang="fr-FR" dirty="0"/>
          </a:p>
          <a:p>
            <a:pPr algn="ctr"/>
            <a:r>
              <a:rPr lang="fr-FR" b="1" dirty="0">
                <a:solidFill>
                  <a:srgbClr val="FF0000"/>
                </a:solidFill>
              </a:rPr>
              <a:t>La connaissance </a:t>
            </a:r>
            <a:r>
              <a:rPr lang="fr-FR" b="1" dirty="0" smtClean="0">
                <a:solidFill>
                  <a:srgbClr val="FF0000"/>
                </a:solidFill>
              </a:rPr>
              <a:t>des </a:t>
            </a:r>
            <a:r>
              <a:rPr lang="fr-FR" b="1" dirty="0">
                <a:solidFill>
                  <a:srgbClr val="FF0000"/>
                </a:solidFill>
              </a:rPr>
              <a:t>causes </a:t>
            </a:r>
            <a:r>
              <a:rPr lang="fr-FR" b="1" dirty="0" smtClean="0">
                <a:solidFill>
                  <a:srgbClr val="FF0000"/>
                </a:solidFill>
              </a:rPr>
              <a:t>de </a:t>
            </a:r>
            <a:r>
              <a:rPr lang="fr-FR" b="1" dirty="0">
                <a:solidFill>
                  <a:srgbClr val="FF0000"/>
                </a:solidFill>
              </a:rPr>
              <a:t>l’affection humaine </a:t>
            </a:r>
            <a:r>
              <a:rPr lang="fr-FR" b="1" dirty="0" smtClean="0">
                <a:solidFill>
                  <a:srgbClr val="FF0000"/>
                </a:solidFill>
              </a:rPr>
              <a:t>n’étant pas </a:t>
            </a:r>
            <a:r>
              <a:rPr lang="fr-FR" b="1" dirty="0">
                <a:solidFill>
                  <a:srgbClr val="FF0000"/>
                </a:solidFill>
              </a:rPr>
              <a:t>souvent </a:t>
            </a:r>
            <a:r>
              <a:rPr lang="fr-FR" b="1" dirty="0" smtClean="0">
                <a:solidFill>
                  <a:srgbClr val="FF0000"/>
                </a:solidFill>
              </a:rPr>
              <a:t>possible</a:t>
            </a:r>
            <a:r>
              <a:rPr lang="fr-FR" b="1" dirty="0">
                <a:solidFill>
                  <a:srgbClr val="FF0000"/>
                </a:solidFill>
              </a:rPr>
              <a:t>, la </a:t>
            </a:r>
            <a:r>
              <a:rPr lang="fr-FR" b="1" dirty="0" smtClean="0">
                <a:solidFill>
                  <a:srgbClr val="FF0000"/>
                </a:solidFill>
              </a:rPr>
              <a:t>comparaison est délicate et </a:t>
            </a:r>
            <a:r>
              <a:rPr lang="fr-FR" b="1" dirty="0">
                <a:solidFill>
                  <a:srgbClr val="FF0000"/>
                </a:solidFill>
              </a:rPr>
              <a:t>l’analogie </a:t>
            </a:r>
            <a:r>
              <a:rPr lang="fr-FR" b="1" dirty="0" smtClean="0">
                <a:solidFill>
                  <a:srgbClr val="FF0000"/>
                </a:solidFill>
              </a:rPr>
              <a:t>difficile à </a:t>
            </a:r>
            <a:r>
              <a:rPr lang="fr-FR" b="1" dirty="0">
                <a:solidFill>
                  <a:srgbClr val="FF0000"/>
                </a:solidFill>
              </a:rPr>
              <a:t>établir. </a:t>
            </a:r>
            <a:endParaRPr lang="fr-FR" b="1" dirty="0" smtClean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18583" y="836712"/>
            <a:ext cx="29215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Qualités d’un 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23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90550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54452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987824" y="951111"/>
            <a:ext cx="29215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Qualités d’un 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5616" y="1628800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Pas de modèle parfait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C’est avec l’expérience qu’un modèle démontre sa pertinence et son analogie avec l’atteinte pathologique humaine.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Nécessité d’une validation </a:t>
            </a:r>
            <a:r>
              <a:rPr lang="fr-FR" sz="2000" b="1" dirty="0"/>
              <a:t>s</a:t>
            </a:r>
            <a:r>
              <a:rPr lang="fr-FR" sz="2000" b="1" dirty="0" smtClean="0"/>
              <a:t>elon les critères définis précédemment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Nécessité d’adapter le modèle au cours du temps.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43543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18542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475656" y="1215886"/>
            <a:ext cx="740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Plan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5616" y="1987093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Définition et objectifs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Qualités d</a:t>
            </a:r>
            <a:r>
              <a:rPr lang="fr-FR" sz="2000" b="1" dirty="0"/>
              <a:t>’ </a:t>
            </a:r>
            <a:r>
              <a:rPr lang="fr-FR" sz="2000" b="1" dirty="0" smtClean="0"/>
              <a:t>un modèle 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u="sng" dirty="0" smtClean="0"/>
              <a:t>Limites d’un modèle 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Stratégie de choix </a:t>
            </a:r>
            <a:r>
              <a:rPr lang="fr-FR" sz="2000" b="1" dirty="0"/>
              <a:t>d’un </a:t>
            </a:r>
            <a:r>
              <a:rPr lang="fr-FR" sz="2000" b="1" dirty="0" smtClean="0"/>
              <a:t>modèle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129509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0550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843808" y="951111"/>
            <a:ext cx="27724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Limites d’un 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1469390"/>
            <a:ext cx="78488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dirty="0" smtClean="0"/>
              <a:t>Causes de la pathologie humaine, voir du modèle animal, souvent inconnues</a:t>
            </a:r>
          </a:p>
          <a:p>
            <a:pPr algn="just">
              <a:lnSpc>
                <a:spcPct val="150000"/>
              </a:lnSpc>
            </a:pPr>
            <a:endParaRPr lang="fr-FR" b="1" u="sng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b="1" dirty="0" smtClean="0"/>
              <a:t>Analogie jamais parfaite (symptômes, réponse aux traitements)</a:t>
            </a:r>
          </a:p>
          <a:p>
            <a:pPr marL="342900" indent="-342900" algn="just">
              <a:buFont typeface="+mj-lt"/>
              <a:buAutoNum type="arabicPeriod"/>
            </a:pPr>
            <a:endParaRPr lang="fr-FR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b="1" u="sng" dirty="0" smtClean="0">
                <a:solidFill>
                  <a:srgbClr val="FF0000"/>
                </a:solidFill>
              </a:rPr>
              <a:t>Intérêt de croiser les résultats obtenus à partir de plusieurs modèles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fr-FR" b="1" u="sng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70C0"/>
                </a:solidFill>
              </a:rPr>
              <a:t>Connaissance indispensable de la biologie comparée et de la pathologie comparée des différentes espèces d’animaux de laboratoire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Anatomie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Physiologie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Aspects techniques de l’élevage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Hébergement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Anesthésie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Techniques expérimentales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Médecine et chirurgie vétérinaire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endParaRPr lang="fr-FR" b="1" dirty="0" smtClean="0"/>
          </a:p>
          <a:p>
            <a:pPr marL="342900" indent="-342900" algn="just">
              <a:buFont typeface="+mj-lt"/>
              <a:buAutoNum type="arabicPeriod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34909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4336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843808" y="692696"/>
            <a:ext cx="27724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Limites d’un 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1814513"/>
            <a:ext cx="6914530" cy="4414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99592" y="1150381"/>
            <a:ext cx="784887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dirty="0" smtClean="0"/>
              <a:t>Influence des facteurs non expérimentaux sur la réponse du modèle animal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46518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4336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843808" y="692696"/>
            <a:ext cx="27724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Limites d’un 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9592" y="1364283"/>
            <a:ext cx="7848872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dirty="0" smtClean="0"/>
              <a:t>Influence des facteurs non expérimentaux sur la réponse du modèle animal: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	</a:t>
            </a:r>
            <a:r>
              <a:rPr lang="fr-FR" dirty="0" smtClean="0"/>
              <a:t>Nécessite </a:t>
            </a:r>
            <a:r>
              <a:rPr lang="fr-FR" dirty="0"/>
              <a:t>de </a:t>
            </a:r>
            <a:r>
              <a:rPr lang="fr-FR" dirty="0" smtClean="0"/>
              <a:t>rédiger </a:t>
            </a:r>
            <a:r>
              <a:rPr lang="fr-FR" dirty="0"/>
              <a:t>et </a:t>
            </a:r>
            <a:r>
              <a:rPr lang="fr-FR" dirty="0" smtClean="0"/>
              <a:t>de suivre </a:t>
            </a:r>
          </a:p>
          <a:p>
            <a:pPr marL="2114550" lvl="4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b="1" dirty="0" smtClean="0"/>
              <a:t>Des procédures validées</a:t>
            </a:r>
          </a:p>
          <a:p>
            <a:pPr marL="2114550" lvl="4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b="1" dirty="0" smtClean="0"/>
              <a:t>De manière rigoureuse</a:t>
            </a:r>
          </a:p>
          <a:p>
            <a:pPr marL="2114550" lvl="4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b="1" dirty="0" smtClean="0"/>
              <a:t>De </a:t>
            </a:r>
            <a:r>
              <a:rPr lang="fr-FR" b="1" dirty="0"/>
              <a:t>m</a:t>
            </a:r>
            <a:r>
              <a:rPr lang="fr-FR" b="1" dirty="0" smtClean="0"/>
              <a:t>anière reproductible </a:t>
            </a:r>
          </a:p>
          <a:p>
            <a:pPr marL="2114550" lvl="4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b="1" dirty="0" smtClean="0"/>
          </a:p>
          <a:p>
            <a:pPr algn="just">
              <a:lnSpc>
                <a:spcPct val="150000"/>
              </a:lnSpc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65267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4336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475656" y="1215886"/>
            <a:ext cx="740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Plan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5616" y="1987093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Définition et objectifs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Qualités d</a:t>
            </a:r>
            <a:r>
              <a:rPr lang="fr-FR" sz="2000" b="1" dirty="0"/>
              <a:t>’ </a:t>
            </a:r>
            <a:r>
              <a:rPr lang="fr-FR" sz="2000" b="1" dirty="0" smtClean="0"/>
              <a:t>un modèle 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Limites d’un modèle 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u="sng" dirty="0" smtClean="0"/>
              <a:t>Stratégie de choix </a:t>
            </a:r>
            <a:r>
              <a:rPr lang="fr-FR" sz="2000" b="1" u="sng" dirty="0"/>
              <a:t>d’un </a:t>
            </a:r>
            <a:r>
              <a:rPr lang="fr-FR" sz="2000" b="1" u="sng" dirty="0" smtClean="0"/>
              <a:t>modèle</a:t>
            </a:r>
            <a:endParaRPr lang="fr-FR" sz="2000" b="1" u="sng" dirty="0"/>
          </a:p>
        </p:txBody>
      </p:sp>
    </p:spTree>
    <p:extLst>
      <p:ext uri="{BB962C8B-B14F-4D97-AF65-F5344CB8AC3E}">
        <p14:creationId xmlns:p14="http://schemas.microsoft.com/office/powerpoint/2010/main" val="165868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46968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73" y="5949280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475656" y="1215886"/>
            <a:ext cx="740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Plan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5616" y="1987093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Définition et objectifs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Qualités d</a:t>
            </a:r>
            <a:r>
              <a:rPr lang="fr-FR" sz="2000" b="1" dirty="0"/>
              <a:t>’ </a:t>
            </a:r>
            <a:r>
              <a:rPr lang="fr-FR" sz="2000" b="1" dirty="0" smtClean="0"/>
              <a:t>un modèle 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Limites d’un modèle 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Stratégie de choix </a:t>
            </a:r>
            <a:r>
              <a:rPr lang="fr-FR" sz="2000" b="1" dirty="0"/>
              <a:t>d’un </a:t>
            </a:r>
            <a:r>
              <a:rPr lang="fr-FR" sz="2000" b="1" dirty="0" smtClean="0"/>
              <a:t>modèle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06590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4336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899592" y="1449546"/>
            <a:ext cx="78488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fr-FR" b="1" u="sng" dirty="0">
                <a:solidFill>
                  <a:srgbClr val="0070C0"/>
                </a:solidFill>
              </a:rPr>
              <a:t>Objectif </a:t>
            </a:r>
            <a:r>
              <a:rPr lang="fr-FR" b="1" u="sng" dirty="0" smtClean="0">
                <a:solidFill>
                  <a:srgbClr val="0070C0"/>
                </a:solidFill>
              </a:rPr>
              <a:t>scientifique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dirty="0"/>
              <a:t>: </a:t>
            </a:r>
            <a:endParaRPr lang="fr-FR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description </a:t>
            </a:r>
            <a:r>
              <a:rPr lang="fr-FR" dirty="0"/>
              <a:t> </a:t>
            </a:r>
            <a:r>
              <a:rPr lang="fr-FR" dirty="0" smtClean="0"/>
              <a:t>d’un phénomène biologique normal ou anormal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Mise en évidence des mécanismes et des déterminismes mis en jeu dans un phénomène biologique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Evaluation prédictive de l’efficacité et/ou de la sécurité de futurs médicaments</a:t>
            </a:r>
          </a:p>
          <a:p>
            <a:pPr marL="342900" indent="-342900" algn="just">
              <a:buFont typeface="+mj-lt"/>
              <a:buAutoNum type="arabicPeriod"/>
            </a:pPr>
            <a:endParaRPr lang="fr-FR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fr-FR" b="1" u="sng" dirty="0" smtClean="0">
                <a:solidFill>
                  <a:srgbClr val="0070C0"/>
                </a:solidFill>
              </a:rPr>
              <a:t>Espèce animale</a:t>
            </a:r>
            <a:r>
              <a:rPr lang="fr-FR" dirty="0" smtClean="0"/>
              <a:t>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Vertébré  vs non  vertébré ( données fondamentales)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Vertébré supérieur vs non supérieur (primates non humains sont les plus pertinents pour l’étude de maladies infectieuses humaines)</a:t>
            </a:r>
          </a:p>
          <a:p>
            <a:pPr algn="just"/>
            <a:endParaRPr lang="fr-FR" dirty="0"/>
          </a:p>
          <a:p>
            <a:pPr marL="342900" indent="-342900" algn="just">
              <a:buFont typeface="+mj-lt"/>
              <a:buAutoNum type="arabicPeriod"/>
            </a:pPr>
            <a:r>
              <a:rPr lang="fr-FR" b="1" u="sng" dirty="0" smtClean="0">
                <a:solidFill>
                  <a:srgbClr val="0070C0"/>
                </a:solidFill>
              </a:rPr>
              <a:t>Approche expérimentale (de la cellule a l’animal entier)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dirty="0" smtClean="0"/>
              <a:t>:</a:t>
            </a:r>
          </a:p>
          <a:p>
            <a:pPr marL="742950" lvl="2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In vitro vs in  vivo</a:t>
            </a:r>
          </a:p>
          <a:p>
            <a:pPr marL="742950" lvl="2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Anesthésie vs vigile</a:t>
            </a:r>
          </a:p>
          <a:p>
            <a:pPr marL="742950" lvl="2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Invasif vs non invasif</a:t>
            </a:r>
            <a:endParaRPr lang="fr-FR" dirty="0"/>
          </a:p>
          <a:p>
            <a:pPr marL="342900" indent="-342900" algn="just">
              <a:buFont typeface="+mj-lt"/>
              <a:buAutoNum type="arabicPeriod"/>
            </a:pPr>
            <a:endParaRPr lang="fr-FR" b="1" dirty="0" smtClean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79982" y="692696"/>
            <a:ext cx="4133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Stratégie de choix d’un </a:t>
            </a:r>
            <a:r>
              <a:rPr lang="fr-FR" sz="2400" b="1" dirty="0" smtClean="0">
                <a:solidFill>
                  <a:srgbClr val="FF0000"/>
                </a:solidFill>
              </a:rPr>
              <a:t>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62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4336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899592" y="1449546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UcPeriod"/>
            </a:pPr>
            <a:r>
              <a:rPr lang="it-IT" b="1" u="sng" dirty="0" smtClean="0">
                <a:solidFill>
                  <a:srgbClr val="0070C0"/>
                </a:solidFill>
              </a:rPr>
              <a:t>Approche </a:t>
            </a:r>
            <a:r>
              <a:rPr lang="it-IT" b="1" u="sng" dirty="0">
                <a:solidFill>
                  <a:srgbClr val="0070C0"/>
                </a:solidFill>
              </a:rPr>
              <a:t>in vitro</a:t>
            </a:r>
            <a:r>
              <a:rPr lang="it-IT" b="1" dirty="0">
                <a:solidFill>
                  <a:srgbClr val="0070C0"/>
                </a:solidFill>
              </a:rPr>
              <a:t> </a:t>
            </a:r>
            <a:endParaRPr lang="it-IT" b="1" dirty="0" smtClean="0">
              <a:solidFill>
                <a:srgbClr val="0070C0"/>
              </a:solidFill>
            </a:endParaRPr>
          </a:p>
          <a:p>
            <a:pPr algn="just"/>
            <a:endParaRPr lang="it-IT" b="1" dirty="0" smtClean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B050"/>
                </a:solidFill>
              </a:rPr>
              <a:t>Avantages</a:t>
            </a:r>
            <a:r>
              <a:rPr lang="it-IT" b="1" dirty="0" smtClean="0">
                <a:solidFill>
                  <a:srgbClr val="0070C0"/>
                </a:solidFill>
              </a:rPr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Analyse fine des interactions au niveau cellulaire et moléculaire (affranchissement des boucles de régulation physiologiques</a:t>
            </a:r>
            <a:r>
              <a:rPr lang="fr-FR" dirty="0" smtClean="0"/>
              <a:t>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Facilité dans la modélisation mathématique des résultats expérimentaux (faible nombre de paramètres biologiques à prendre en compte) </a:t>
            </a:r>
            <a:endParaRPr lang="fr-FR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Très bonne reproductibilité des </a:t>
            </a:r>
            <a:r>
              <a:rPr lang="fr-FR" dirty="0" smtClean="0"/>
              <a:t>résultats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Possibilité de d’évaluer plusieurs  protocoles expérimentaux sur un même organe ou fragment d’organe (série de doses, différentes conditions expérimentales consécutivement</a:t>
            </a:r>
            <a:r>
              <a:rPr lang="fr-FR" dirty="0" smtClean="0"/>
              <a:t>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B050"/>
                </a:solidFill>
              </a:rPr>
              <a:t>Inconvénients: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Nécessité d’une grande maîtrise technique pour assurer la survie des organes et conserver une réactivité reproductible dans le </a:t>
            </a:r>
            <a:r>
              <a:rPr lang="fr-FR" dirty="0" smtClean="0"/>
              <a:t>temps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Aboutit automatiquement à la mort de l’animal</a:t>
            </a:r>
          </a:p>
        </p:txBody>
      </p:sp>
      <p:sp>
        <p:nvSpPr>
          <p:cNvPr id="9" name="Rectangle 8"/>
          <p:cNvSpPr/>
          <p:nvPr/>
        </p:nvSpPr>
        <p:spPr>
          <a:xfrm>
            <a:off x="2479982" y="692696"/>
            <a:ext cx="4133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Stratégie de choix d’un </a:t>
            </a:r>
            <a:r>
              <a:rPr lang="fr-FR" sz="2400" b="1" dirty="0" smtClean="0">
                <a:solidFill>
                  <a:srgbClr val="FF0000"/>
                </a:solidFill>
              </a:rPr>
              <a:t>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41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4336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99592" y="870967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899592" y="1449546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UcPeriod" startAt="2"/>
            </a:pPr>
            <a:r>
              <a:rPr lang="it-IT" b="1" u="sng" dirty="0" smtClean="0">
                <a:solidFill>
                  <a:srgbClr val="0070C0"/>
                </a:solidFill>
              </a:rPr>
              <a:t>Approche </a:t>
            </a:r>
            <a:r>
              <a:rPr lang="it-IT" b="1" u="sng" dirty="0">
                <a:solidFill>
                  <a:srgbClr val="0070C0"/>
                </a:solidFill>
              </a:rPr>
              <a:t>in </a:t>
            </a:r>
            <a:r>
              <a:rPr lang="it-IT" b="1" u="sng" dirty="0" smtClean="0">
                <a:solidFill>
                  <a:srgbClr val="0070C0"/>
                </a:solidFill>
              </a:rPr>
              <a:t>vivo</a:t>
            </a:r>
            <a:r>
              <a:rPr lang="it-IT" b="1" dirty="0" smtClean="0">
                <a:solidFill>
                  <a:srgbClr val="0070C0"/>
                </a:solidFill>
              </a:rPr>
              <a:t> </a:t>
            </a:r>
          </a:p>
          <a:p>
            <a:pPr algn="just"/>
            <a:endParaRPr lang="it-IT" b="1" dirty="0" smtClean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B050"/>
                </a:solidFill>
              </a:rPr>
              <a:t>Avantages</a:t>
            </a:r>
            <a:r>
              <a:rPr lang="it-IT" b="1" dirty="0" smtClean="0">
                <a:solidFill>
                  <a:srgbClr val="0070C0"/>
                </a:solidFill>
              </a:rPr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Prise en compte de l’animal dans son intégralité en respectant les boucles de régulation </a:t>
            </a:r>
            <a:r>
              <a:rPr lang="fr-FR" dirty="0" smtClean="0"/>
              <a:t>physiologiques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N’aboutit pas automatiquement à la mort de l’animal (méthodes non invasives) </a:t>
            </a:r>
            <a:endParaRPr lang="fr-FR" dirty="0" smtClean="0"/>
          </a:p>
          <a:p>
            <a:pPr lvl="1" algn="just"/>
            <a:endParaRPr lang="fr-FR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B050"/>
                </a:solidFill>
              </a:rPr>
              <a:t>Inconvénients: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Plus grande variabilité dans les résultats expérimentaux </a:t>
            </a:r>
            <a:endParaRPr lang="fr-FR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Réduction difficile du nombre d’animaux utilisés (un seul résultat expérimental est obtenu par animal) </a:t>
            </a:r>
          </a:p>
        </p:txBody>
      </p:sp>
      <p:sp>
        <p:nvSpPr>
          <p:cNvPr id="8" name="Rectangle 7"/>
          <p:cNvSpPr/>
          <p:nvPr/>
        </p:nvSpPr>
        <p:spPr>
          <a:xfrm>
            <a:off x="2479982" y="692696"/>
            <a:ext cx="4133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Stratégie de choix d’un </a:t>
            </a:r>
            <a:r>
              <a:rPr lang="fr-FR" sz="2400" b="1" dirty="0" smtClean="0">
                <a:solidFill>
                  <a:srgbClr val="FF0000"/>
                </a:solidFill>
              </a:rPr>
              <a:t>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94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4336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99592" y="870967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899592" y="1449546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UcPeriod" startAt="3"/>
            </a:pPr>
            <a:r>
              <a:rPr lang="it-IT" b="1" u="sng" dirty="0" smtClean="0">
                <a:solidFill>
                  <a:srgbClr val="0070C0"/>
                </a:solidFill>
              </a:rPr>
              <a:t>Animal anesthésié</a:t>
            </a:r>
            <a:endParaRPr lang="it-IT" b="1" dirty="0" smtClean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B050"/>
                </a:solidFill>
              </a:rPr>
              <a:t>Avantages</a:t>
            </a:r>
            <a:r>
              <a:rPr lang="it-IT" b="1" dirty="0" smtClean="0">
                <a:solidFill>
                  <a:srgbClr val="0070C0"/>
                </a:solidFill>
              </a:rPr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Absence </a:t>
            </a:r>
            <a:r>
              <a:rPr lang="fr-FR" dirty="0"/>
              <a:t>de motricité de </a:t>
            </a:r>
            <a:r>
              <a:rPr lang="fr-FR" dirty="0" smtClean="0"/>
              <a:t>l’animal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Absence de réaction consciente de l’animal </a:t>
            </a:r>
            <a:endParaRPr lang="fr-FR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Assez bonne </a:t>
            </a:r>
            <a:r>
              <a:rPr lang="fr-FR" dirty="0" smtClean="0"/>
              <a:t>reproductibilité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Réactions neurovégétatives limitées</a:t>
            </a:r>
            <a:endParaRPr lang="fr-FR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B050"/>
                </a:solidFill>
              </a:rPr>
              <a:t>Inconvénients: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Nécessité d’un choix raisonné de l’anesthésique (effets propres des anesthésiques</a:t>
            </a:r>
            <a:r>
              <a:rPr lang="fr-FR" dirty="0" smtClean="0"/>
              <a:t>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Interférence possible entre l’anesthésie ou l’anesthésique et les paramètres expérimentaux </a:t>
            </a:r>
            <a:r>
              <a:rPr lang="fr-FR" dirty="0" smtClean="0"/>
              <a:t>mesurés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Mort de l’animal en fin d’expérience le plus souvent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479982" y="692696"/>
            <a:ext cx="4133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Stratégie de choix d’un </a:t>
            </a:r>
            <a:r>
              <a:rPr lang="fr-FR" sz="2400" b="1" dirty="0" smtClean="0">
                <a:solidFill>
                  <a:srgbClr val="FF0000"/>
                </a:solidFill>
              </a:rPr>
              <a:t>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61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4336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99592" y="870967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899592" y="1449546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UcPeriod" startAt="4"/>
            </a:pPr>
            <a:r>
              <a:rPr lang="it-IT" b="1" u="sng" dirty="0" smtClean="0">
                <a:solidFill>
                  <a:srgbClr val="0070C0"/>
                </a:solidFill>
              </a:rPr>
              <a:t>Animal vigile</a:t>
            </a:r>
            <a:endParaRPr lang="it-IT" b="1" dirty="0" smtClean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B050"/>
                </a:solidFill>
              </a:rPr>
              <a:t>Avantages</a:t>
            </a:r>
            <a:r>
              <a:rPr lang="it-IT" b="1" dirty="0" smtClean="0">
                <a:solidFill>
                  <a:srgbClr val="0070C0"/>
                </a:solidFill>
              </a:rPr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Absence d’interférence entre la procédure expérimentale et les résultats </a:t>
            </a:r>
            <a:r>
              <a:rPr lang="fr-FR" dirty="0" smtClean="0"/>
              <a:t>expérimentaux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Enregistrement possible à distance et sans intervention grâce aux implants </a:t>
            </a:r>
            <a:r>
              <a:rPr lang="fr-FR" dirty="0" smtClean="0"/>
              <a:t>télémétriques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b="1" dirty="0" smtClean="0">
              <a:solidFill>
                <a:srgbClr val="00B05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50"/>
                </a:solidFill>
              </a:rPr>
              <a:t>Inconvénients: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Motricité volontaire de l’animal </a:t>
            </a:r>
            <a:endParaRPr lang="fr-FR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Plus grande variabilité dans les résultats expérimentaux </a:t>
            </a:r>
            <a:endParaRPr lang="fr-FR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/>
              <a:t>Nécessité de maîtriser les effets délétères chez les animaux utilisés dans les modèles de pathologie expérimentale</a:t>
            </a:r>
          </a:p>
        </p:txBody>
      </p:sp>
      <p:sp>
        <p:nvSpPr>
          <p:cNvPr id="9" name="Rectangle 8"/>
          <p:cNvSpPr/>
          <p:nvPr/>
        </p:nvSpPr>
        <p:spPr>
          <a:xfrm>
            <a:off x="2479982" y="692696"/>
            <a:ext cx="4133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Stratégie de choix d’un </a:t>
            </a:r>
            <a:r>
              <a:rPr lang="fr-FR" sz="2400" b="1" dirty="0" smtClean="0">
                <a:solidFill>
                  <a:srgbClr val="FF0000"/>
                </a:solidFill>
              </a:rPr>
              <a:t>modèle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76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4336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28694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99592" y="870967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3836481" y="803895"/>
            <a:ext cx="1576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Conclusion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115616" y="1628800"/>
            <a:ext cx="74888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/>
              <a:t> Nombreux modèles diversifiés </a:t>
            </a:r>
            <a:endParaRPr lang="fr-FR" sz="2000" b="1" dirty="0" smtClean="0"/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Modèles </a:t>
            </a:r>
            <a:r>
              <a:rPr lang="fr-FR" sz="2000" b="1" dirty="0"/>
              <a:t>selon particularités d’espèces </a:t>
            </a:r>
            <a:endParaRPr lang="fr-FR" sz="2000" b="1" dirty="0" smtClean="0"/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Apport </a:t>
            </a:r>
            <a:r>
              <a:rPr lang="fr-FR" sz="2000" b="1" dirty="0"/>
              <a:t>de nombreuses données scientifiques pour les maladies humaines </a:t>
            </a:r>
            <a:endParaRPr lang="fr-FR" sz="2000" b="1" dirty="0" smtClean="0"/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Limites </a:t>
            </a:r>
            <a:r>
              <a:rPr lang="fr-FR" sz="2000" b="1" dirty="0"/>
              <a:t>dans l’interprétation et la </a:t>
            </a:r>
            <a:r>
              <a:rPr lang="fr-FR" sz="2000" b="1" dirty="0" smtClean="0"/>
              <a:t>transposition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b="1" dirty="0" smtClean="0"/>
              <a:t>Quel </a:t>
            </a:r>
            <a:r>
              <a:rPr lang="fr-FR" sz="2000" b="1" dirty="0"/>
              <a:t>avenir pour les organismes modèles? </a:t>
            </a:r>
            <a:endParaRPr lang="fr-FR" sz="2000" b="1" dirty="0" smtClean="0"/>
          </a:p>
          <a:p>
            <a:pPr algn="just">
              <a:lnSpc>
                <a:spcPct val="200000"/>
              </a:lnSpc>
            </a:pPr>
            <a:r>
              <a:rPr lang="fr-FR" sz="2000" b="1" dirty="0"/>
              <a:t>	</a:t>
            </a:r>
            <a:r>
              <a:rPr lang="fr-FR" sz="2000" b="1" dirty="0" err="1" smtClean="0"/>
              <a:t>cellularisation</a:t>
            </a:r>
            <a:r>
              <a:rPr lang="fr-FR" sz="2000" b="1" dirty="0" smtClean="0"/>
              <a:t> </a:t>
            </a:r>
            <a:r>
              <a:rPr lang="fr-FR" sz="2000" b="1" dirty="0"/>
              <a:t>et </a:t>
            </a:r>
            <a:r>
              <a:rPr lang="fr-FR" sz="2000" b="1" dirty="0" err="1"/>
              <a:t>molécularisation</a:t>
            </a:r>
            <a:r>
              <a:rPr lang="fr-FR" sz="2000" b="1" dirty="0"/>
              <a:t>….</a:t>
            </a:r>
            <a:endParaRPr lang="fr-FR" sz="2000" b="1" u="sng" dirty="0"/>
          </a:p>
        </p:txBody>
      </p:sp>
    </p:spTree>
    <p:extLst>
      <p:ext uri="{BB962C8B-B14F-4D97-AF65-F5344CB8AC3E}">
        <p14:creationId xmlns:p14="http://schemas.microsoft.com/office/powerpoint/2010/main" val="294747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3172"/>
            <a:ext cx="9144000" cy="6871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6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764704"/>
            <a:ext cx="74888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b="1" dirty="0"/>
              <a:t> </a:t>
            </a:r>
            <a:r>
              <a:rPr lang="fr-FR" sz="2000" b="1" dirty="0" smtClean="0"/>
              <a:t>Quelles sont les analyses </a:t>
            </a:r>
            <a:r>
              <a:rPr lang="fr-FR" sz="2000" b="1" smtClean="0"/>
              <a:t>a effectués </a:t>
            </a:r>
            <a:r>
              <a:rPr lang="fr-FR" sz="2000" b="1" dirty="0" smtClean="0"/>
              <a:t>afin de détecter, en premier lieu, la présence ou non d’un DIC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sz="2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b="1" dirty="0" smtClean="0"/>
              <a:t>Que conclure de l’effet de la Toxine T-2 (figures ci-dessous) sur des animaux vaccinés a l’OVA.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80928"/>
            <a:ext cx="5976664" cy="404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996952"/>
            <a:ext cx="2190750" cy="368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16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46968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73" y="5949280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259632" y="89942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I- définition 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43608" y="1484784"/>
            <a:ext cx="748883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Definition du </a:t>
            </a:r>
            <a:r>
              <a:rPr lang="en-US" sz="2000" dirty="0" err="1" smtClean="0"/>
              <a:t>Modèle</a:t>
            </a:r>
            <a:r>
              <a:rPr lang="en-US" sz="2000" dirty="0" smtClean="0"/>
              <a:t> animal </a:t>
            </a:r>
            <a:r>
              <a:rPr lang="en-US" sz="2000" dirty="0"/>
              <a:t>: </a:t>
            </a:r>
            <a:r>
              <a:rPr lang="en-US" sz="2000" i="1" dirty="0" smtClean="0"/>
              <a:t>American </a:t>
            </a:r>
            <a:r>
              <a:rPr lang="en-US" sz="2000" i="1" dirty="0"/>
              <a:t>National </a:t>
            </a:r>
            <a:r>
              <a:rPr lang="en-US" sz="2000" i="1" dirty="0" smtClean="0"/>
              <a:t>Research </a:t>
            </a:r>
            <a:r>
              <a:rPr lang="en-US" sz="2000" i="1" dirty="0"/>
              <a:t>Council </a:t>
            </a:r>
            <a:r>
              <a:rPr lang="en-US" sz="2000" i="1" dirty="0" smtClean="0"/>
              <a:t>Committee on Animal Models </a:t>
            </a:r>
            <a:r>
              <a:rPr lang="en-US" sz="2000" i="1" dirty="0"/>
              <a:t>for Research </a:t>
            </a:r>
            <a:r>
              <a:rPr lang="en-US" sz="2000" i="1" dirty="0" smtClean="0"/>
              <a:t>and Aging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2000" i="1" dirty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/>
              <a:t>En recherche </a:t>
            </a:r>
            <a:r>
              <a:rPr lang="fr-FR" sz="2000" dirty="0" smtClean="0"/>
              <a:t>biomédicale, un </a:t>
            </a:r>
            <a:r>
              <a:rPr lang="fr-FR" sz="2000" dirty="0"/>
              <a:t>modèle </a:t>
            </a:r>
            <a:r>
              <a:rPr lang="fr-FR" sz="2000" dirty="0" smtClean="0"/>
              <a:t>animal est un </a:t>
            </a:r>
            <a:r>
              <a:rPr lang="fr-FR" sz="2000" dirty="0"/>
              <a:t>modèle </a:t>
            </a:r>
            <a:r>
              <a:rPr lang="fr-FR" sz="2000" dirty="0" smtClean="0"/>
              <a:t>permettant 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fr-FR" sz="2000" dirty="0" smtClean="0"/>
              <a:t>l’étude des données de référence sur </a:t>
            </a:r>
            <a:r>
              <a:rPr lang="fr-FR" sz="2000" dirty="0"/>
              <a:t>la </a:t>
            </a:r>
            <a:r>
              <a:rPr lang="fr-FR" sz="2000" dirty="0" smtClean="0"/>
              <a:t>biologie </a:t>
            </a:r>
            <a:r>
              <a:rPr lang="fr-FR" sz="2000" dirty="0"/>
              <a:t>ou </a:t>
            </a:r>
            <a:r>
              <a:rPr lang="fr-FR" sz="2000" dirty="0" smtClean="0"/>
              <a:t>le comportement.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fr-FR" sz="2000" dirty="0" smtClean="0"/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fr-FR" sz="2000" dirty="0" smtClean="0"/>
              <a:t>Ou chez lequel on peut étudier un processus pathologique spontané ou induit, celui-ci ayant un ou plusieurs aspects communs avec un phénomène équivalent chez l’humain ou d’autres espèces animales.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7995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46968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73" y="5949280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331640" y="836712"/>
            <a:ext cx="78123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I- définition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3529" y="1340768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Quels rôles  </a:t>
            </a:r>
            <a:r>
              <a:rPr lang="fr-FR" b="1" dirty="0">
                <a:solidFill>
                  <a:srgbClr val="0070C0"/>
                </a:solidFill>
              </a:rPr>
              <a:t>précis </a:t>
            </a:r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>
                <a:solidFill>
                  <a:srgbClr val="0070C0"/>
                </a:solidFill>
              </a:rPr>
              <a:t>organismes </a:t>
            </a:r>
            <a:r>
              <a:rPr lang="fr-FR" b="1" dirty="0" smtClean="0">
                <a:solidFill>
                  <a:srgbClr val="0070C0"/>
                </a:solidFill>
              </a:rPr>
              <a:t>modèles </a:t>
            </a:r>
            <a:r>
              <a:rPr lang="fr-FR" b="1" dirty="0" smtClean="0">
                <a:solidFill>
                  <a:srgbClr val="0070C0"/>
                </a:solidFill>
              </a:rPr>
              <a:t>ont-ils dans la recherche médicale et biologique ?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u="sng" dirty="0"/>
              <a:t>Organisme exemplaire </a:t>
            </a:r>
            <a:r>
              <a:rPr lang="fr-FR" b="1" u="sng" dirty="0" smtClean="0"/>
              <a:t>: </a:t>
            </a:r>
            <a:r>
              <a:rPr lang="fr-FR" dirty="0" smtClean="0"/>
              <a:t>Sert </a:t>
            </a:r>
            <a:r>
              <a:rPr lang="fr-FR" dirty="0"/>
              <a:t>un but de connaissance qui ne vaut pas seulement pour sa propre espèce mais pour d’autres </a:t>
            </a:r>
            <a:endParaRPr lang="fr-FR" dirty="0" smtClean="0"/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b="1" i="1" dirty="0"/>
              <a:t>En recherche médicale </a:t>
            </a:r>
            <a:r>
              <a:rPr lang="fr-FR" dirty="0"/>
              <a:t>: l’animal est pris comme modèle d’une pathologie humaine 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fr-FR" b="1" i="1" dirty="0" smtClean="0"/>
              <a:t>En </a:t>
            </a:r>
            <a:r>
              <a:rPr lang="fr-FR" b="1" i="1" dirty="0"/>
              <a:t>recherche biologique </a:t>
            </a:r>
            <a:r>
              <a:rPr lang="fr-FR" dirty="0"/>
              <a:t>: étude d’E. coli par exemple a permis de découvrir le code génétique qui est quasi-universel</a:t>
            </a:r>
            <a:endParaRPr lang="fr-FR" dirty="0" smtClean="0"/>
          </a:p>
          <a:p>
            <a:pPr algn="just">
              <a:lnSpc>
                <a:spcPct val="150000"/>
              </a:lnSpc>
            </a:pPr>
            <a:endParaRPr lang="fr-FR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u="sng" dirty="0"/>
              <a:t>Organisme outil </a:t>
            </a:r>
            <a:r>
              <a:rPr lang="fr-FR" dirty="0"/>
              <a:t>: Utiliser l’animal comme champ d’essai pour des interventions diverses (</a:t>
            </a:r>
            <a:r>
              <a:rPr lang="fr-FR" b="1" i="1" dirty="0"/>
              <a:t>ex : </a:t>
            </a:r>
            <a:r>
              <a:rPr lang="fr-FR" dirty="0"/>
              <a:t>criblage de molécules en phase </a:t>
            </a:r>
            <a:r>
              <a:rPr lang="fr-FR" dirty="0" err="1"/>
              <a:t>pré-clinique</a:t>
            </a:r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5176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46968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73" y="5949280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259631" y="953792"/>
            <a:ext cx="75053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</a:rPr>
              <a:t>II- Objectifs </a:t>
            </a:r>
          </a:p>
        </p:txBody>
      </p:sp>
      <p:sp>
        <p:nvSpPr>
          <p:cNvPr id="9" name="Rectangle 8"/>
          <p:cNvSpPr/>
          <p:nvPr/>
        </p:nvSpPr>
        <p:spPr>
          <a:xfrm>
            <a:off x="1043608" y="1196752"/>
            <a:ext cx="7920880" cy="568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323529" y="1424965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u="sng" dirty="0" smtClean="0"/>
              <a:t>Recours limité </a:t>
            </a:r>
            <a:r>
              <a:rPr lang="fr-FR" b="1" u="sng" dirty="0"/>
              <a:t>aux </a:t>
            </a:r>
            <a:r>
              <a:rPr lang="fr-FR" b="1" u="sng" dirty="0" smtClean="0"/>
              <a:t>études sur </a:t>
            </a:r>
            <a:r>
              <a:rPr lang="fr-FR" b="1" u="sng" dirty="0"/>
              <a:t>l’ l’homme </a:t>
            </a:r>
            <a:endParaRPr lang="fr-FR" b="1" u="sng" dirty="0" smtClean="0"/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fr-FR" dirty="0" smtClean="0"/>
              <a:t>égalité 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fr-FR" dirty="0" smtClean="0"/>
              <a:t>Raison d’éthique </a:t>
            </a:r>
            <a:endParaRPr lang="fr-FR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u="sng" dirty="0" smtClean="0"/>
              <a:t>Nécessité de modèles animaux</a:t>
            </a:r>
            <a:r>
              <a:rPr lang="fr-FR" dirty="0" smtClean="0"/>
              <a:t>: 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fr-FR" dirty="0" smtClean="0"/>
              <a:t>Besoin </a:t>
            </a:r>
            <a:r>
              <a:rPr lang="fr-FR" dirty="0"/>
              <a:t>d’investigations </a:t>
            </a:r>
            <a:r>
              <a:rPr lang="fr-FR" dirty="0" smtClean="0"/>
              <a:t>plus poussées dans des conditions de laboratoire plus contrôlées. 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fr-FR" dirty="0" smtClean="0"/>
              <a:t>Recherche de mécanismes physiopathologiques.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fr-FR" dirty="0" smtClean="0"/>
              <a:t>Essais de nouvelles méthodes de diagnostiques ou thérapeutiques.</a:t>
            </a:r>
          </a:p>
          <a:p>
            <a:pPr lvl="1" algn="just">
              <a:lnSpc>
                <a:spcPct val="150000"/>
              </a:lnSpc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2485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0550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73" y="6254452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028381" y="848901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FR" b="1" dirty="0" smtClean="0">
                <a:solidFill>
                  <a:srgbClr val="FF0000"/>
                </a:solidFill>
              </a:rPr>
              <a:t>  </a:t>
            </a:r>
            <a:r>
              <a:rPr lang="fr-FR" b="1" u="sng" dirty="0" smtClean="0">
                <a:solidFill>
                  <a:srgbClr val="FF0000"/>
                </a:solidFill>
              </a:rPr>
              <a:t>III- Classification 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b="1" dirty="0" smtClean="0"/>
              <a:t>Modèles naturels (spontanés)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b="1" dirty="0" smtClean="0"/>
              <a:t>Modèles expérimentaux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b="1" dirty="0" smtClean="0"/>
              <a:t>Modèles génétiquement modifiés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b="1" dirty="0" smtClean="0"/>
              <a:t>Modèles négatifs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b="1" dirty="0" smtClean="0"/>
              <a:t>Modèles orphelins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33383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0550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12168" y="26064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000" b="1" dirty="0">
                <a:solidFill>
                  <a:srgbClr val="C00000"/>
                </a:solidFill>
              </a:rPr>
              <a:t>Méthodes d’études en histologie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73" y="6254452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028381" y="848901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+mj-lt"/>
              <a:buAutoNum type="arabicPeriod"/>
            </a:pPr>
            <a:r>
              <a:rPr lang="fr-FR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Modèles naturels (</a:t>
            </a:r>
            <a:r>
              <a:rPr lang="fr-FR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spontanés) </a:t>
            </a:r>
            <a:endParaRPr lang="fr-FR" b="1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Maladies </a:t>
            </a:r>
            <a:r>
              <a:rPr lang="fr-FR" dirty="0"/>
              <a:t> </a:t>
            </a:r>
            <a:r>
              <a:rPr lang="fr-FR" dirty="0" smtClean="0"/>
              <a:t>ou </a:t>
            </a:r>
            <a:r>
              <a:rPr lang="fr-FR" dirty="0"/>
              <a:t>conditions </a:t>
            </a:r>
            <a:r>
              <a:rPr lang="fr-FR" dirty="0" smtClean="0"/>
              <a:t>présentes naturellement chez les animaux et identique à </a:t>
            </a:r>
            <a:r>
              <a:rPr lang="fr-FR" dirty="0"/>
              <a:t>des maladies </a:t>
            </a:r>
            <a:r>
              <a:rPr lang="fr-FR" dirty="0" smtClean="0"/>
              <a:t>ou </a:t>
            </a:r>
            <a:r>
              <a:rPr lang="fr-FR" dirty="0"/>
              <a:t>affections </a:t>
            </a:r>
            <a:r>
              <a:rPr lang="fr-FR" dirty="0" smtClean="0"/>
              <a:t>humaines.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Maladies ou affections souvent associées à des mutations naturelles conduisant à des désordres similaires à ceux décrits dans l’espèce modélisée </a:t>
            </a:r>
            <a:r>
              <a:rPr lang="fr-FR" dirty="0"/>
              <a:t>(</a:t>
            </a:r>
            <a:r>
              <a:rPr lang="fr-FR" dirty="0" smtClean="0"/>
              <a:t>homme)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Exemples: </a:t>
            </a:r>
            <a:endParaRPr lang="fr-FR" b="1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fr-FR" b="1" dirty="0"/>
              <a:t>Rat </a:t>
            </a:r>
            <a:r>
              <a:rPr lang="fr-FR" b="1" dirty="0" err="1"/>
              <a:t>brattleboro</a:t>
            </a:r>
            <a:r>
              <a:rPr lang="fr-FR" b="1" dirty="0"/>
              <a:t> </a:t>
            </a:r>
            <a:r>
              <a:rPr lang="fr-FR" dirty="0"/>
              <a:t>: diabète insipide </a:t>
            </a:r>
            <a:r>
              <a:rPr lang="fr-FR" dirty="0" smtClean="0"/>
              <a:t>neurogène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fr-FR" b="1" dirty="0"/>
              <a:t>Rat SHR </a:t>
            </a:r>
            <a:r>
              <a:rPr lang="fr-FR" dirty="0"/>
              <a:t>: hypertension artérielle essentielle </a:t>
            </a:r>
            <a:endParaRPr lang="fr-FR" dirty="0" smtClean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fr-FR" b="1" dirty="0" smtClean="0"/>
              <a:t>Lapin </a:t>
            </a:r>
            <a:r>
              <a:rPr lang="fr-FR" b="1" dirty="0" err="1"/>
              <a:t>Watanabe</a:t>
            </a:r>
            <a:r>
              <a:rPr lang="fr-FR" b="1" dirty="0"/>
              <a:t> </a:t>
            </a:r>
            <a:r>
              <a:rPr lang="fr-FR" dirty="0"/>
              <a:t>: hypercholestérolémie </a:t>
            </a:r>
            <a:endParaRPr lang="fr-FR" dirty="0" smtClean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fr-FR" b="1" dirty="0" smtClean="0"/>
              <a:t>Lapin Gerbilles:</a:t>
            </a:r>
            <a:r>
              <a:rPr lang="fr-FR" dirty="0" smtClean="0"/>
              <a:t> </a:t>
            </a:r>
            <a:r>
              <a:rPr lang="fr-FR" dirty="0"/>
              <a:t>atteintes d ’épilepsie </a:t>
            </a:r>
            <a:endParaRPr lang="fr-FR" dirty="0" smtClean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fr-FR" b="1" dirty="0" smtClean="0"/>
              <a:t>Souris </a:t>
            </a:r>
            <a:r>
              <a:rPr lang="fr-FR" b="1" dirty="0"/>
              <a:t>SCID </a:t>
            </a:r>
            <a:r>
              <a:rPr lang="fr-FR" dirty="0"/>
              <a:t>: immunodéficience combinée sévère</a:t>
            </a:r>
          </a:p>
        </p:txBody>
      </p:sp>
    </p:spTree>
    <p:extLst>
      <p:ext uri="{BB962C8B-B14F-4D97-AF65-F5344CB8AC3E}">
        <p14:creationId xmlns:p14="http://schemas.microsoft.com/office/powerpoint/2010/main" val="381574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18542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54452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028381" y="848901"/>
            <a:ext cx="79208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FR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2.   Modèles expérimentaux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Modèles chez lesquels les scientifiques reproduisent expérimentalement une affection ou une maladie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Organismes animaux « normaux » soumis à des actes chirurgicaux et/ou toutes autres interventions (administration de médicaments ou d’agents infectieux) susceptibles d’engendrer un état physiologique anormal.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Exemples: </a:t>
            </a:r>
            <a:endParaRPr lang="fr-FR" b="1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fr-FR" b="1" u="sng" dirty="0">
                <a:solidFill>
                  <a:srgbClr val="00B050"/>
                </a:solidFill>
              </a:rPr>
              <a:t>Chirurgie</a:t>
            </a:r>
            <a:r>
              <a:rPr lang="fr-FR" dirty="0"/>
              <a:t> </a:t>
            </a:r>
            <a:r>
              <a:rPr lang="fr-FR" dirty="0" smtClean="0"/>
              <a:t>: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dirty="0"/>
              <a:t>Hypertension rénale (</a:t>
            </a:r>
            <a:r>
              <a:rPr lang="fr-FR" dirty="0" err="1"/>
              <a:t>uninéphréctomie</a:t>
            </a:r>
            <a:r>
              <a:rPr lang="fr-FR" dirty="0"/>
              <a:t>) </a:t>
            </a:r>
            <a:r>
              <a:rPr lang="fr-FR" dirty="0" smtClean="0"/>
              <a:t> 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dirty="0" smtClean="0"/>
              <a:t>Insuffisance </a:t>
            </a:r>
            <a:r>
              <a:rPr lang="fr-FR" dirty="0"/>
              <a:t>cardiaque (ligature </a:t>
            </a:r>
            <a:r>
              <a:rPr lang="fr-FR" dirty="0" smtClean="0"/>
              <a:t>de l’</a:t>
            </a:r>
            <a:r>
              <a:rPr lang="fr-FR" dirty="0" err="1" smtClean="0"/>
              <a:t>artére</a:t>
            </a:r>
            <a:r>
              <a:rPr lang="fr-FR" dirty="0" smtClean="0"/>
              <a:t> coronaire</a:t>
            </a:r>
            <a:r>
              <a:rPr lang="fr-FR" dirty="0"/>
              <a:t>) </a:t>
            </a:r>
            <a:endParaRPr lang="fr-FR" dirty="0" smtClean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fr-FR" b="1" u="sng" dirty="0">
                <a:solidFill>
                  <a:srgbClr val="00B050"/>
                </a:solidFill>
              </a:rPr>
              <a:t>Administration de médicaments ou de substances </a:t>
            </a:r>
            <a:r>
              <a:rPr lang="fr-FR" b="1" u="sng" dirty="0" smtClean="0">
                <a:solidFill>
                  <a:srgbClr val="00B050"/>
                </a:solidFill>
              </a:rPr>
              <a:t>chimiques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dirty="0"/>
              <a:t>Diabète de type I (</a:t>
            </a:r>
            <a:r>
              <a:rPr lang="fr-FR" dirty="0" err="1"/>
              <a:t>streptozotocine</a:t>
            </a:r>
            <a:r>
              <a:rPr lang="fr-FR" dirty="0"/>
              <a:t>, rat, lapin ) 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dirty="0"/>
              <a:t>Sympathectomie (</a:t>
            </a:r>
            <a:r>
              <a:rPr lang="fr-FR" dirty="0" err="1"/>
              <a:t>guanéthidine</a:t>
            </a:r>
            <a:r>
              <a:rPr lang="fr-FR" dirty="0"/>
              <a:t>, rat) </a:t>
            </a:r>
          </a:p>
        </p:txBody>
      </p:sp>
    </p:spTree>
    <p:extLst>
      <p:ext uri="{BB962C8B-B14F-4D97-AF65-F5344CB8AC3E}">
        <p14:creationId xmlns:p14="http://schemas.microsoft.com/office/powerpoint/2010/main" val="49691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90550"/>
            <a:ext cx="871296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5" y="6254452"/>
            <a:ext cx="81369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028381" y="1170325"/>
            <a:ext cx="7920880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FR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3.  Modèles génétiquement modifiés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Modèles expérimentaux dont le scientifique a manipulé le code génétique pour provoquer la maladie à étudier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Ces modèles permettent l’étude du fondement génétique de certaines maladies, la susceptibilité ou la résistance à celles-ci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Exemples: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dirty="0" smtClean="0"/>
              <a:t>Insertion’ </a:t>
            </a:r>
            <a:r>
              <a:rPr lang="fr-FR" dirty="0"/>
              <a:t>d’un </a:t>
            </a:r>
            <a:r>
              <a:rPr lang="fr-FR" dirty="0" smtClean="0"/>
              <a:t>ADN étranger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/>
              <a:t>Remplacement </a:t>
            </a:r>
            <a:r>
              <a:rPr lang="fr-FR" dirty="0" smtClean="0"/>
              <a:t>(modèle Knock-in ) ou neutralisation de certains gènes (</a:t>
            </a:r>
            <a:r>
              <a:rPr lang="fr-FR" dirty="0"/>
              <a:t>modèle </a:t>
            </a:r>
            <a:r>
              <a:rPr lang="fr-FR" dirty="0" smtClean="0"/>
              <a:t>knock-out)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37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9452</TotalTime>
  <Words>1264</Words>
  <Application>Microsoft Office PowerPoint</Application>
  <PresentationFormat>Affichage à l'écran (4:3)</PresentationFormat>
  <Paragraphs>208</Paragraphs>
  <Slides>27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Khalida</dc:creator>
  <cp:lastModifiedBy>VMI</cp:lastModifiedBy>
  <cp:revision>100</cp:revision>
  <dcterms:created xsi:type="dcterms:W3CDTF">2017-03-01T10:55:09Z</dcterms:created>
  <dcterms:modified xsi:type="dcterms:W3CDTF">2022-05-20T19:09:25Z</dcterms:modified>
</cp:coreProperties>
</file>