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9"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1"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63" autoAdjust="0"/>
  </p:normalViewPr>
  <p:slideViewPr>
    <p:cSldViewPr>
      <p:cViewPr varScale="1">
        <p:scale>
          <a:sx n="47" d="100"/>
          <a:sy n="47" d="100"/>
        </p:scale>
        <p:origin x="-1176" y="-90"/>
      </p:cViewPr>
      <p:guideLst>
        <p:guide orient="horz" pos="2160"/>
        <p:guide pos="2880"/>
      </p:guideLst>
    </p:cSldViewPr>
  </p:slideViewPr>
  <p:outlineViewPr>
    <p:cViewPr>
      <p:scale>
        <a:sx n="33" d="100"/>
        <a:sy n="33" d="100"/>
      </p:scale>
      <p:origin x="132" y="49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a:defRPr/>
            </a:pPr>
            <a:fld id="{8B892659-F956-4D1E-ABFB-08810CC855C0}" type="datetimeFigureOut">
              <a:rPr lang="fr-FR" smtClean="0"/>
              <a:pPr>
                <a:defRPr/>
              </a:pPr>
              <a:t>01/01/2023</a:t>
            </a:fld>
            <a:endParaRPr lang="fr-FR" dirty="0"/>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pPr>
              <a:defRPr/>
            </a:pPr>
            <a:endParaRPr lang="fr-FR"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a:defRPr/>
            </a:pPr>
            <a:fld id="{E17F0D0D-CC2E-47D5-BCBA-122B8F72BF74}" type="slidenum">
              <a:rPr lang="fr-FR" smtClean="0"/>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7BEEACCC-8746-41BC-A096-C0736292470C}" type="datetimeFigureOut">
              <a:rPr lang="fr-FR" smtClean="0"/>
              <a:pPr>
                <a:defRPr/>
              </a:pPr>
              <a:t>01/01/2023</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78A695C6-79A5-410E-8E0D-83541D4D922A}" type="slidenum">
              <a:rPr lang="fr-FR" smtClean="0"/>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E0360F69-2938-48FE-BF8F-1F9C8438DE02}" type="datetimeFigureOut">
              <a:rPr lang="fr-FR" smtClean="0"/>
              <a:pPr>
                <a:defRPr/>
              </a:pPr>
              <a:t>01/01/2023</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F7FA0E65-24BA-428F-B2E2-DAA8DFB4778E}" type="slidenum">
              <a:rPr lang="fr-FR" smtClean="0"/>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a:defRPr/>
            </a:pPr>
            <a:fld id="{5AE23D40-7033-4D02-AC32-BA8C1450C0C3}" type="datetimeFigureOut">
              <a:rPr lang="fr-FR" smtClean="0"/>
              <a:pPr>
                <a:defRPr/>
              </a:pPr>
              <a:t>01/01/2023</a:t>
            </a:fld>
            <a:endParaRPr lang="fr-FR" dirty="0"/>
          </a:p>
        </p:txBody>
      </p:sp>
      <p:sp>
        <p:nvSpPr>
          <p:cNvPr id="9" name="Espace réservé du numéro de diapositive 8"/>
          <p:cNvSpPr>
            <a:spLocks noGrp="1"/>
          </p:cNvSpPr>
          <p:nvPr>
            <p:ph type="sldNum" sz="quarter" idx="15"/>
          </p:nvPr>
        </p:nvSpPr>
        <p:spPr/>
        <p:txBody>
          <a:bodyPr rtlCol="0"/>
          <a:lstStyle/>
          <a:p>
            <a:pPr>
              <a:defRPr/>
            </a:pPr>
            <a:fld id="{EF58EBA0-6576-44BC-9464-182B3A307131}" type="slidenum">
              <a:rPr lang="fr-FR" smtClean="0"/>
              <a:pPr>
                <a:defRPr/>
              </a:pPr>
              <a:t>‹N°›</a:t>
            </a:fld>
            <a:endParaRPr lang="fr-FR" dirty="0"/>
          </a:p>
        </p:txBody>
      </p:sp>
      <p:sp>
        <p:nvSpPr>
          <p:cNvPr id="10" name="Espace réservé du pied de page 9"/>
          <p:cNvSpPr>
            <a:spLocks noGrp="1"/>
          </p:cNvSpPr>
          <p:nvPr>
            <p:ph type="ftr" sz="quarter" idx="16"/>
          </p:nvPr>
        </p:nvSpPr>
        <p:spPr/>
        <p:txBody>
          <a:bodyPr rtlCol="0"/>
          <a:lstStyle/>
          <a:p>
            <a:pPr>
              <a:defRPr/>
            </a:pP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a:defRPr/>
            </a:pPr>
            <a:fld id="{56B9FC5A-1E4E-4530-9238-EF67C7CE4369}" type="datetimeFigureOut">
              <a:rPr lang="fr-FR" smtClean="0"/>
              <a:pPr>
                <a:defRPr/>
              </a:pPr>
              <a:t>01/01/2023</a:t>
            </a:fld>
            <a:endParaRPr lang="fr-FR" dirty="0"/>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pPr>
              <a:defRPr/>
            </a:pPr>
            <a:endParaRPr lang="fr-FR"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a:defRPr/>
            </a:pPr>
            <a:fld id="{78A180F9-36A7-42AA-BF22-95109EADFF26}" type="slidenum">
              <a:rPr lang="fr-FR" smtClean="0"/>
              <a:pPr>
                <a:defRPr/>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pPr>
              <a:defRPr/>
            </a:pPr>
            <a:fld id="{315DDD07-02C0-48FC-AD1C-2E002C3D4595}" type="datetimeFigureOut">
              <a:rPr lang="fr-FR" smtClean="0"/>
              <a:pPr>
                <a:defRPr/>
              </a:pPr>
              <a:t>01/01/2023</a:t>
            </a:fld>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p:txBody>
          <a:bodyPr/>
          <a:lstStyle/>
          <a:p>
            <a:pPr>
              <a:defRPr/>
            </a:pPr>
            <a:fld id="{7FFD2B9E-2968-42C8-B9DB-29601EF71F05}" type="slidenum">
              <a:rPr lang="fr-FR" smtClean="0"/>
              <a:pPr>
                <a:defRPr/>
              </a:pPr>
              <a:t>‹N°›</a:t>
            </a:fld>
            <a:endParaRPr lang="fr-FR" dirty="0"/>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pPr>
              <a:defRPr/>
            </a:pPr>
            <a:fld id="{87249540-5216-4D23-AB24-BA9575DEDA2F}" type="datetimeFigureOut">
              <a:rPr lang="fr-FR" smtClean="0"/>
              <a:pPr>
                <a:defRPr/>
              </a:pPr>
              <a:t>01/01/2023</a:t>
            </a:fld>
            <a:endParaRPr lang="fr-FR" dirty="0"/>
          </a:p>
        </p:txBody>
      </p:sp>
      <p:sp>
        <p:nvSpPr>
          <p:cNvPr id="8" name="Espace réservé du pied de page 7"/>
          <p:cNvSpPr>
            <a:spLocks noGrp="1"/>
          </p:cNvSpPr>
          <p:nvPr>
            <p:ph type="ftr" sz="quarter" idx="11"/>
          </p:nvPr>
        </p:nvSpPr>
        <p:spPr/>
        <p:txBody>
          <a:bodyPr/>
          <a:lstStyle/>
          <a:p>
            <a:pPr>
              <a:defRPr/>
            </a:pPr>
            <a:endParaRPr lang="fr-FR" dirty="0"/>
          </a:p>
        </p:txBody>
      </p:sp>
      <p:sp>
        <p:nvSpPr>
          <p:cNvPr id="9" name="Espace réservé du numéro de diapositive 8"/>
          <p:cNvSpPr>
            <a:spLocks noGrp="1"/>
          </p:cNvSpPr>
          <p:nvPr>
            <p:ph type="sldNum" sz="quarter" idx="12"/>
          </p:nvPr>
        </p:nvSpPr>
        <p:spPr/>
        <p:txBody>
          <a:bodyPr/>
          <a:lstStyle/>
          <a:p>
            <a:pPr>
              <a:defRPr/>
            </a:pPr>
            <a:fld id="{776C7FBE-6804-4B59-80A1-17D93DD194A2}" type="slidenum">
              <a:rPr lang="fr-FR" smtClean="0"/>
              <a:pPr>
                <a:defRPr/>
              </a:pPr>
              <a:t>‹N°›</a:t>
            </a:fld>
            <a:endParaRPr lang="fr-FR" dirty="0"/>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pPr>
              <a:defRPr/>
            </a:pPr>
            <a:fld id="{B75758A3-C204-43DC-8B18-9D4FCFD190AC}" type="datetimeFigureOut">
              <a:rPr lang="fr-FR" smtClean="0"/>
              <a:pPr>
                <a:defRPr/>
              </a:pPr>
              <a:t>01/01/2023</a:t>
            </a:fld>
            <a:endParaRPr lang="fr-FR" dirty="0"/>
          </a:p>
        </p:txBody>
      </p:sp>
      <p:sp>
        <p:nvSpPr>
          <p:cNvPr id="7" name="Espace réservé du numéro de diapositive 6"/>
          <p:cNvSpPr>
            <a:spLocks noGrp="1"/>
          </p:cNvSpPr>
          <p:nvPr>
            <p:ph type="sldNum" sz="quarter" idx="11"/>
          </p:nvPr>
        </p:nvSpPr>
        <p:spPr/>
        <p:txBody>
          <a:bodyPr rtlCol="0"/>
          <a:lstStyle/>
          <a:p>
            <a:pPr>
              <a:defRPr/>
            </a:pPr>
            <a:fld id="{3A20E894-E402-476B-908E-2B02BF613F38}" type="slidenum">
              <a:rPr lang="fr-FR" smtClean="0"/>
              <a:pPr>
                <a:defRPr/>
              </a:pPr>
              <a:t>‹N°›</a:t>
            </a:fld>
            <a:endParaRPr lang="fr-FR" dirty="0"/>
          </a:p>
        </p:txBody>
      </p:sp>
      <p:sp>
        <p:nvSpPr>
          <p:cNvPr id="8" name="Espace réservé du pied de page 7"/>
          <p:cNvSpPr>
            <a:spLocks noGrp="1"/>
          </p:cNvSpPr>
          <p:nvPr>
            <p:ph type="ftr" sz="quarter" idx="12"/>
          </p:nvPr>
        </p:nvSpPr>
        <p:spPr/>
        <p:txBody>
          <a:bodyPr rtlCol="0"/>
          <a:lstStyle/>
          <a:p>
            <a:pPr>
              <a:defRPr/>
            </a:pPr>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4BBAA45-C42B-4F49-BABC-127963F2E678}" type="datetimeFigureOut">
              <a:rPr lang="fr-FR" smtClean="0"/>
              <a:pPr>
                <a:defRPr/>
              </a:pPr>
              <a:t>01/01/2023</a:t>
            </a:fld>
            <a:endParaRPr lang="fr-FR" dirty="0"/>
          </a:p>
        </p:txBody>
      </p:sp>
      <p:sp>
        <p:nvSpPr>
          <p:cNvPr id="3" name="Espace réservé du pied de page 2"/>
          <p:cNvSpPr>
            <a:spLocks noGrp="1"/>
          </p:cNvSpPr>
          <p:nvPr>
            <p:ph type="ftr" sz="quarter" idx="11"/>
          </p:nvPr>
        </p:nvSpPr>
        <p:spPr/>
        <p:txBody>
          <a:bodyPr/>
          <a:lstStyle/>
          <a:p>
            <a:pPr>
              <a:defRPr/>
            </a:pPr>
            <a:endParaRPr lang="fr-FR" dirty="0"/>
          </a:p>
        </p:txBody>
      </p:sp>
      <p:sp>
        <p:nvSpPr>
          <p:cNvPr id="4" name="Espace réservé du numéro de diapositive 3"/>
          <p:cNvSpPr>
            <a:spLocks noGrp="1"/>
          </p:cNvSpPr>
          <p:nvPr>
            <p:ph type="sldNum" sz="quarter" idx="12"/>
          </p:nvPr>
        </p:nvSpPr>
        <p:spPr/>
        <p:txBody>
          <a:bodyPr/>
          <a:lstStyle/>
          <a:p>
            <a:pPr>
              <a:defRPr/>
            </a:pPr>
            <a:fld id="{A3535258-58A3-45B6-AC07-8C1E9B9766DA}" type="slidenum">
              <a:rPr lang="fr-FR" smtClean="0"/>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a:defRPr/>
            </a:pPr>
            <a:fld id="{01415B37-70D1-4FC8-AC04-6AC70DD1B239}" type="datetimeFigureOut">
              <a:rPr lang="fr-FR" smtClean="0"/>
              <a:pPr>
                <a:defRPr/>
              </a:pPr>
              <a:t>01/01/2023</a:t>
            </a:fld>
            <a:endParaRPr lang="fr-FR" dirty="0"/>
          </a:p>
        </p:txBody>
      </p:sp>
      <p:sp>
        <p:nvSpPr>
          <p:cNvPr id="22" name="Espace réservé du numéro de diapositive 21"/>
          <p:cNvSpPr>
            <a:spLocks noGrp="1"/>
          </p:cNvSpPr>
          <p:nvPr>
            <p:ph type="sldNum" sz="quarter" idx="15"/>
          </p:nvPr>
        </p:nvSpPr>
        <p:spPr/>
        <p:txBody>
          <a:bodyPr rtlCol="0"/>
          <a:lstStyle/>
          <a:p>
            <a:pPr>
              <a:defRPr/>
            </a:pPr>
            <a:fld id="{99BFA1BB-9D9C-47B0-8001-38E821DE279D}" type="slidenum">
              <a:rPr lang="fr-FR" smtClean="0"/>
              <a:pPr>
                <a:defRPr/>
              </a:pPr>
              <a:t>‹N°›</a:t>
            </a:fld>
            <a:endParaRPr lang="fr-FR" dirty="0"/>
          </a:p>
        </p:txBody>
      </p:sp>
      <p:sp>
        <p:nvSpPr>
          <p:cNvPr id="23" name="Espace réservé du pied de page 22"/>
          <p:cNvSpPr>
            <a:spLocks noGrp="1"/>
          </p:cNvSpPr>
          <p:nvPr>
            <p:ph type="ftr" sz="quarter" idx="16"/>
          </p:nvPr>
        </p:nvSpPr>
        <p:spPr/>
        <p:txBody>
          <a:bodyPr rtlCol="0"/>
          <a:lstStyle/>
          <a:p>
            <a:pPr>
              <a:defRPr/>
            </a:pPr>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pPr>
              <a:defRPr/>
            </a:pPr>
            <a:fld id="{1CA2F27B-E9D1-452F-8F4C-F9C0D4C3F8BA}" type="datetimeFigureOut">
              <a:rPr lang="fr-FR" smtClean="0"/>
              <a:pPr>
                <a:defRPr/>
              </a:pPr>
              <a:t>01/01/2023</a:t>
            </a:fld>
            <a:endParaRPr lang="fr-FR" dirty="0"/>
          </a:p>
        </p:txBody>
      </p:sp>
      <p:sp>
        <p:nvSpPr>
          <p:cNvPr id="18" name="Espace réservé du numéro de diapositive 17"/>
          <p:cNvSpPr>
            <a:spLocks noGrp="1"/>
          </p:cNvSpPr>
          <p:nvPr>
            <p:ph type="sldNum" sz="quarter" idx="11"/>
          </p:nvPr>
        </p:nvSpPr>
        <p:spPr/>
        <p:txBody>
          <a:bodyPr rtlCol="0"/>
          <a:lstStyle/>
          <a:p>
            <a:pPr>
              <a:defRPr/>
            </a:pPr>
            <a:fld id="{B422F6F3-3D73-4D2C-B199-EA62B17A5BDF}" type="slidenum">
              <a:rPr lang="fr-FR" smtClean="0"/>
              <a:pPr>
                <a:defRPr/>
              </a:pPr>
              <a:t>‹N°›</a:t>
            </a:fld>
            <a:endParaRPr lang="fr-FR" dirty="0"/>
          </a:p>
        </p:txBody>
      </p:sp>
      <p:sp>
        <p:nvSpPr>
          <p:cNvPr id="21" name="Espace réservé du pied de page 20"/>
          <p:cNvSpPr>
            <a:spLocks noGrp="1"/>
          </p:cNvSpPr>
          <p:nvPr>
            <p:ph type="ftr" sz="quarter" idx="12"/>
          </p:nvPr>
        </p:nvSpPr>
        <p:spPr/>
        <p:txBody>
          <a:bodyPr rtlCol="0"/>
          <a:lstStyle/>
          <a:p>
            <a:pPr>
              <a:defRPr/>
            </a:pP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FFD36920-F87D-410C-920B-1733A167ED67}" type="datetimeFigureOut">
              <a:rPr lang="fr-FR" smtClean="0"/>
              <a:pPr>
                <a:defRPr/>
              </a:pPr>
              <a:t>01/01/2023</a:t>
            </a:fld>
            <a:endParaRPr lang="fr-FR" dirty="0"/>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fr-FR" dirty="0"/>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6E9484BD-CF4C-4A15-B30F-16728F9447D0}" type="slidenum">
              <a:rPr lang="fr-FR" smtClean="0"/>
              <a:pPr>
                <a:defRPr/>
              </a:pPr>
              <a:t>‹N°›</a:t>
            </a:fld>
            <a:endParaRPr lang="fr-FR"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2976" y="2214554"/>
            <a:ext cx="6929486" cy="3416320"/>
          </a:xfrm>
          <a:prstGeom prst="rect">
            <a:avLst/>
          </a:prstGeom>
          <a:noFill/>
        </p:spPr>
        <p:txBody>
          <a:bodyPr>
            <a:spAutoFit/>
          </a:bodyPr>
          <a:lstStyle/>
          <a:p>
            <a:pPr algn="ctr" fontAlgn="auto">
              <a:spcBef>
                <a:spcPts val="0"/>
              </a:spcBef>
              <a:spcAft>
                <a:spcPts val="0"/>
              </a:spcAft>
              <a:defRPr/>
            </a:pPr>
            <a:r>
              <a:rPr lang="fr-FR" sz="5400" b="1" i="1" dirty="0" smtClean="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rPr>
              <a:t>Extraction et Purification: exemple de </a:t>
            </a:r>
            <a:r>
              <a:rPr lang="fr-FR" sz="5400" b="1" i="1" dirty="0" err="1" smtClean="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rPr>
              <a:t>proteine</a:t>
            </a:r>
            <a:endParaRPr lang="fr-FR" sz="5400" b="1" i="1" dirty="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endParaRPr>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i="1" dirty="0" smtClean="0"/>
              <a:t>IV- </a:t>
            </a:r>
            <a:r>
              <a:rPr lang="fr-FR" i="1" u="sng" dirty="0" smtClean="0"/>
              <a:t>Élimination précoce des contaminants: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285875"/>
            <a:ext cx="8229600" cy="5022850"/>
          </a:xfrm>
        </p:spPr>
        <p:txBody>
          <a:bodyPr>
            <a:normAutofit fontScale="70000" lnSpcReduction="20000"/>
          </a:bodyPr>
          <a:lstStyle/>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1-</a:t>
            </a:r>
            <a:r>
              <a:rPr lang="fr-FR" b="1" i="1" u="sng" dirty="0" smtClean="0">
                <a:solidFill>
                  <a:srgbClr val="FFFF00"/>
                </a:solidFill>
              </a:rPr>
              <a:t> La chromatine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r>
              <a:rPr lang="fr-FR" dirty="0" smtClean="0"/>
              <a:t>On peut séparer la plupart des protéines de la chromatine en changeant la force ionique de la solution (ce qui se passe lors d'une précipitation au sulfate d’ammonium, par exemple). L'histone H1 va décrocher à partir de 100 mM d'ammonium, les histones de l'octamère décrochent entre 400mM et 700mM.</a:t>
            </a:r>
          </a:p>
          <a:p>
            <a:pPr marL="548640" indent="-411480" eaLnBrk="1" fontAlgn="auto" hangingPunct="1">
              <a:spcAft>
                <a:spcPts val="0"/>
              </a:spcAft>
              <a:buClr>
                <a:schemeClr val="tx1">
                  <a:shade val="95000"/>
                </a:schemeClr>
              </a:buClr>
              <a:buFont typeface="Wingdings 2"/>
              <a:buNone/>
              <a:defRPr/>
            </a:pPr>
            <a:r>
              <a:rPr lang="fr-FR" dirty="0" smtClean="0"/>
              <a:t>On peut même utiliser une simple ultracentrifugation après la lyse nucléaire pour se débarasser de la chromatine (la chromatine intacte est un énorme réseau très visqueux qui s'écrasera dans le culot, alors que la plus grande partie des protéines solubles resteront dans le surnageant). </a:t>
            </a:r>
          </a:p>
          <a:p>
            <a:pPr marL="548640" indent="-411480" eaLnBrk="1" fontAlgn="auto" hangingPunct="1">
              <a:spcAft>
                <a:spcPts val="0"/>
              </a:spcAft>
              <a:buClr>
                <a:schemeClr val="tx1">
                  <a:shade val="95000"/>
                </a:schemeClr>
              </a:buClr>
              <a:buFont typeface="Wingdings 2"/>
              <a:buNone/>
              <a:defRPr/>
            </a:pPr>
            <a:r>
              <a:rPr lang="fr-FR" dirty="0" smtClean="0"/>
              <a:t>On peut opter pour un traitement aux nucléases, ou encore choisir comme première étape de purification chromatographique un passage sur une résine de DEAE, chargée positivement, qui retiendra fortement l’ADN chargé négativement. </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2- </a:t>
            </a:r>
            <a:r>
              <a:rPr lang="fr-FR" b="1" i="1" u="sng" dirty="0" smtClean="0">
                <a:solidFill>
                  <a:srgbClr val="FFFF00"/>
                </a:solidFill>
              </a:rPr>
              <a:t>Protéines membranaires : </a:t>
            </a:r>
          </a:p>
          <a:p>
            <a:pPr marL="548640" indent="-411480" eaLnBrk="1" fontAlgn="auto" hangingPunct="1">
              <a:spcAft>
                <a:spcPts val="0"/>
              </a:spcAft>
              <a:buClr>
                <a:schemeClr val="tx1">
                  <a:shade val="95000"/>
                </a:schemeClr>
              </a:buClr>
              <a:buFont typeface="Wingdings 2"/>
              <a:buNone/>
              <a:defRPr/>
            </a:pPr>
            <a:r>
              <a:rPr lang="fr-FR" dirty="0" smtClean="0"/>
              <a:t> Ces protéines ne se promènent pas librement en milieu aqueux puisqu’elles comptent au moins un domaine transmembranaire hydrophobe. Elles sont donc assez insolubles et difficiles à préparer. Leur purification requiert l’utilisation de détergents. </a:t>
            </a:r>
          </a:p>
          <a:p>
            <a:pPr marL="548640" indent="-411480" eaLnBrk="1" fontAlgn="auto" hangingPunct="1">
              <a:spcAft>
                <a:spcPts val="0"/>
              </a:spcAft>
              <a:buClr>
                <a:schemeClr val="tx1">
                  <a:shade val="95000"/>
                </a:schemeClr>
              </a:buClr>
              <a:buFont typeface="Wingdings 2"/>
              <a:buNone/>
              <a:defRP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blinds(horizontal)">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dirty="0" smtClean="0"/>
              <a:t>V- </a:t>
            </a:r>
            <a:r>
              <a:rPr lang="fr-FR" i="1" u="sng" dirty="0" smtClean="0"/>
              <a:t>Le choix de la méthode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lstStyle/>
          <a:p>
            <a:pPr eaLnBrk="1" hangingPunct="1">
              <a:buFont typeface="Wingdings 2" pitchFamily="18" charset="2"/>
              <a:buNone/>
            </a:pPr>
            <a:r>
              <a:rPr lang="fr-FR" dirty="0" smtClean="0"/>
              <a:t>Ce sont ses caractéristiques intrinsèques, celles qui rendent une protéine unique, qui nous permettront de la séparer de ses congénères cellulaires. </a:t>
            </a:r>
          </a:p>
          <a:p>
            <a:pPr eaLnBrk="1" hangingPunct="1">
              <a:buFont typeface="Wingdings 2" pitchFamily="18" charset="2"/>
              <a:buNone/>
            </a:pPr>
            <a:r>
              <a:rPr lang="fr-FR" dirty="0" smtClean="0"/>
              <a:t> L’équipement disponible dans le laboratoire sera un des facteurs les plus importants dans le choix de la méthode.</a:t>
            </a:r>
          </a:p>
          <a:p>
            <a:pPr eaLnBrk="1" hangingPunct="1">
              <a:buFont typeface="Wingdings 2" pitchFamily="18" charset="2"/>
              <a:buNone/>
            </a:pPr>
            <a:r>
              <a:rPr lang="fr-FR" dirty="0" smtClean="0"/>
              <a:t>Le tableau suivant nous montre les différents paramètres et les techniques utilisées.</a:t>
            </a:r>
          </a:p>
          <a:p>
            <a:pPr eaLnBrk="1" hangingPunct="1">
              <a:buFont typeface="Wingdings 2" pitchFamily="18" charset="2"/>
              <a:buNone/>
            </a:pPr>
            <a:endParaRPr lang="fr-FR" dirty="0" smtClean="0"/>
          </a:p>
        </p:txBody>
      </p:sp>
      <p:sp>
        <p:nvSpPr>
          <p:cNvPr id="14340" name="ZoneTexte 3"/>
          <p:cNvSpPr txBox="1">
            <a:spLocks noChangeArrowheads="1"/>
          </p:cNvSpPr>
          <p:nvPr/>
        </p:nvSpPr>
        <p:spPr bwMode="auto">
          <a:xfrm>
            <a:off x="928688" y="1500188"/>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5" name="Tableau 4"/>
          <p:cNvGraphicFramePr>
            <a:graphicFrameLocks noGrp="1"/>
          </p:cNvGraphicFramePr>
          <p:nvPr/>
        </p:nvGraphicFramePr>
        <p:xfrm>
          <a:off x="1714500" y="1071563"/>
          <a:ext cx="5643602" cy="3856306"/>
        </p:xfrm>
        <a:graphic>
          <a:graphicData uri="http://schemas.openxmlformats.org/drawingml/2006/table">
            <a:tbl>
              <a:tblPr/>
              <a:tblGrid>
                <a:gridCol w="2059676"/>
                <a:gridCol w="3583926"/>
              </a:tblGrid>
              <a:tr h="393081">
                <a:tc>
                  <a:txBody>
                    <a:bodyPr/>
                    <a:lstStyle/>
                    <a:p>
                      <a:pPr algn="just">
                        <a:lnSpc>
                          <a:spcPct val="115000"/>
                        </a:lnSpc>
                        <a:spcAft>
                          <a:spcPts val="1000"/>
                        </a:spcAft>
                      </a:pPr>
                      <a:r>
                        <a:rPr lang="fr-FR" sz="1200" b="1" dirty="0">
                          <a:latin typeface="Arial"/>
                          <a:ea typeface="Times New Roman"/>
                          <a:cs typeface="Arial"/>
                        </a:rPr>
                        <a:t>Paramètre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200" b="1" dirty="0">
                          <a:latin typeface="Arial"/>
                          <a:ea typeface="Times New Roman"/>
                          <a:cs typeface="Arial"/>
                        </a:rPr>
                        <a:t>Technique</a:t>
                      </a:r>
                      <a:endParaRPr lang="fr-FR" sz="1100" dirty="0">
                        <a:latin typeface="Calibri"/>
                        <a:ea typeface="Calibri"/>
                        <a:cs typeface="Arial"/>
                      </a:endParaRPr>
                    </a:p>
                  </a:txBody>
                  <a:tcPr marL="47625" marR="47625" marT="47625" marB="47625">
                    <a:lnL>
                      <a:noFill/>
                    </a:lnL>
                    <a:lnR>
                      <a:noFill/>
                    </a:lnR>
                    <a:lnT>
                      <a:noFill/>
                    </a:lnT>
                    <a:lnB>
                      <a:noFill/>
                    </a:lnB>
                  </a:tcPr>
                </a:tc>
              </a:tr>
              <a:tr h="370535">
                <a:tc>
                  <a:txBody>
                    <a:bodyPr/>
                    <a:lstStyle/>
                    <a:p>
                      <a:pPr algn="just">
                        <a:lnSpc>
                          <a:spcPct val="115000"/>
                        </a:lnSpc>
                        <a:spcAft>
                          <a:spcPts val="1000"/>
                        </a:spcAft>
                      </a:pPr>
                      <a:r>
                        <a:rPr lang="fr-FR" sz="1100" dirty="0">
                          <a:latin typeface="Arial"/>
                          <a:ea typeface="Times New Roman"/>
                          <a:cs typeface="Arial"/>
                        </a:rPr>
                        <a:t>Taille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Filtration sur gel</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Solubilité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Précipitation séquentielle au sulfate d'ammonium</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Charge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d'échange d'ions</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Densité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Centrifugation sur gradient; ultracentrifugation</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Hydrophobicité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en phase inverse</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Marqueur ajouté </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d'affinité</a:t>
                      </a:r>
                      <a:endParaRPr lang="fr-FR" sz="1100" dirty="0">
                        <a:latin typeface="Calibri"/>
                        <a:ea typeface="Calibri"/>
                        <a:cs typeface="Arial"/>
                      </a:endParaRPr>
                    </a:p>
                  </a:txBody>
                  <a:tcPr marL="47625" marR="47625" marT="47625" marB="47625">
                    <a:lnL>
                      <a:noFill/>
                    </a:lnL>
                    <a:lnR>
                      <a:noFill/>
                    </a:lnR>
                    <a:lnT>
                      <a:noFill/>
                    </a:lnT>
                    <a:lnB>
                      <a:noFill/>
                    </a:lnB>
                  </a:tcPr>
                </a:tc>
              </a:tr>
            </a:tbl>
          </a:graphicData>
        </a:graphic>
      </p:graphicFrame>
      <p:sp>
        <p:nvSpPr>
          <p:cNvPr id="14356" name="ZoneTexte 5"/>
          <p:cNvSpPr txBox="1">
            <a:spLocks noChangeArrowheads="1"/>
          </p:cNvSpPr>
          <p:nvPr/>
        </p:nvSpPr>
        <p:spPr bwMode="auto">
          <a:xfrm>
            <a:off x="1214438" y="52863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23553" name="Rectangle 1"/>
          <p:cNvSpPr>
            <a:spLocks noChangeArrowheads="1"/>
          </p:cNvSpPr>
          <p:nvPr/>
        </p:nvSpPr>
        <p:spPr bwMode="auto">
          <a:xfrm>
            <a:off x="0" y="5000625"/>
            <a:ext cx="8672513" cy="584200"/>
          </a:xfrm>
          <a:prstGeom prst="rect">
            <a:avLst/>
          </a:prstGeom>
          <a:noFill/>
          <a:ln w="9525">
            <a:noFill/>
            <a:miter lim="800000"/>
            <a:headEnd/>
            <a:tailEnd/>
          </a:ln>
        </p:spPr>
        <p:txBody>
          <a:bodyPr wrap="none" anchor="ctr">
            <a:spAutoFit/>
          </a:bodyPr>
          <a:lstStyle/>
          <a:p>
            <a:pPr algn="justLow"/>
            <a:r>
              <a:rPr lang="fr-FR" sz="1600" b="1" dirty="0">
                <a:cs typeface="Times New Roman" pitchFamily="18" charset="0"/>
              </a:rPr>
              <a:t>                              </a:t>
            </a:r>
          </a:p>
          <a:p>
            <a:pPr algn="justLow"/>
            <a:r>
              <a:rPr lang="fr-FR" sz="1600" b="1" dirty="0">
                <a:cs typeface="Times New Roman" pitchFamily="18" charset="0"/>
              </a:rPr>
              <a:t>                </a:t>
            </a:r>
            <a:r>
              <a:rPr lang="fr-FR" sz="1400" b="1" dirty="0">
                <a:cs typeface="Times New Roman" pitchFamily="18" charset="0"/>
              </a:rPr>
              <a:t>Tableau 04 :</a:t>
            </a:r>
            <a:r>
              <a:rPr lang="fr-FR" sz="1400" dirty="0">
                <a:cs typeface="Times New Roman" pitchFamily="18" charset="0"/>
              </a:rPr>
              <a:t> les différents paramètres et les techniques utilisées pour une bonne purification.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xit" presetSubtype="16" fill="hold" nodeType="clickEffect">
                                  <p:stCondLst>
                                    <p:cond delay="0"/>
                                  </p:stCondLst>
                                  <p:childTnLst>
                                    <p:animEffect transition="out" filter="diamond(in)">
                                      <p:cBhvr>
                                        <p:cTn id="21" dur="500"/>
                                        <p:tgtEl>
                                          <p:spTgt spid="3">
                                            <p:txEl>
                                              <p:pRg st="2" end="2"/>
                                            </p:txEl>
                                          </p:spTgt>
                                        </p:tgtEl>
                                      </p:cBhvr>
                                    </p:animEffect>
                                    <p:set>
                                      <p:cBhvr>
                                        <p:cTn id="22" dur="1" fill="hold">
                                          <p:stCondLst>
                                            <p:cond delay="499"/>
                                          </p:stCondLst>
                                        </p:cTn>
                                        <p:tgtEl>
                                          <p:spTgt spid="3">
                                            <p:txEl>
                                              <p:pRg st="2" end="2"/>
                                            </p:txEl>
                                          </p:spTgt>
                                        </p:tgtEl>
                                        <p:attrNameLst>
                                          <p:attrName>style.visibility</p:attrName>
                                        </p:attrNameLst>
                                      </p:cBhvr>
                                      <p:to>
                                        <p:strVal val="hidden"/>
                                      </p:to>
                                    </p:set>
                                  </p:childTnLst>
                                </p:cTn>
                              </p:par>
                              <p:par>
                                <p:cTn id="23" presetID="8" presetClass="exit" presetSubtype="16" fill="hold" nodeType="withEffect">
                                  <p:stCondLst>
                                    <p:cond delay="0"/>
                                  </p:stCondLst>
                                  <p:childTnLst>
                                    <p:animEffect transition="out" filter="diamond(in)">
                                      <p:cBhvr>
                                        <p:cTn id="24" dur="500"/>
                                        <p:tgtEl>
                                          <p:spTgt spid="3">
                                            <p:txEl>
                                              <p:pRg st="1" end="1"/>
                                            </p:txEl>
                                          </p:spTgt>
                                        </p:tgtEl>
                                      </p:cBhvr>
                                    </p:animEffect>
                                    <p:set>
                                      <p:cBhvr>
                                        <p:cTn id="25" dur="1" fill="hold">
                                          <p:stCondLst>
                                            <p:cond delay="499"/>
                                          </p:stCondLst>
                                        </p:cTn>
                                        <p:tgtEl>
                                          <p:spTgt spid="3">
                                            <p:txEl>
                                              <p:pRg st="1" end="1"/>
                                            </p:txEl>
                                          </p:spTgt>
                                        </p:tgtEl>
                                        <p:attrNameLst>
                                          <p:attrName>style.visibility</p:attrName>
                                        </p:attrNameLst>
                                      </p:cBhvr>
                                      <p:to>
                                        <p:strVal val="hidden"/>
                                      </p:to>
                                    </p:set>
                                  </p:childTnLst>
                                </p:cTn>
                              </p:par>
                              <p:par>
                                <p:cTn id="26" presetID="8" presetClass="exit" presetSubtype="16" fill="hold" nodeType="withEffect">
                                  <p:stCondLst>
                                    <p:cond delay="0"/>
                                  </p:stCondLst>
                                  <p:childTnLst>
                                    <p:animEffect transition="out" filter="diamond(in)">
                                      <p:cBhvr>
                                        <p:cTn id="27" dur="500"/>
                                        <p:tgtEl>
                                          <p:spTgt spid="3">
                                            <p:txEl>
                                              <p:pRg st="0" end="0"/>
                                            </p:txEl>
                                          </p:spTgt>
                                        </p:tgtEl>
                                      </p:cBhvr>
                                    </p:animEffect>
                                    <p:set>
                                      <p:cBhvr>
                                        <p:cTn id="28" dur="1" fill="hold">
                                          <p:stCondLst>
                                            <p:cond delay="499"/>
                                          </p:stCondLst>
                                        </p:cTn>
                                        <p:tgtEl>
                                          <p:spTgt spid="3">
                                            <p:txEl>
                                              <p:pRg st="0" end="0"/>
                                            </p:txEl>
                                          </p:spTgt>
                                        </p:tgtEl>
                                        <p:attrNameLst>
                                          <p:attrName>style.visibility</p:attrName>
                                        </p:attrNameLst>
                                      </p:cBhvr>
                                      <p:to>
                                        <p:strVal val="hidden"/>
                                      </p:to>
                                    </p:set>
                                  </p:childTnLst>
                                </p:cTn>
                              </p:par>
                              <p:par>
                                <p:cTn id="29" presetID="35"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anim calcmode="lin" valueType="num">
                                      <p:cBhvr>
                                        <p:cTn id="32" dur="500" fill="hold"/>
                                        <p:tgtEl>
                                          <p:spTgt spid="5"/>
                                        </p:tgtEl>
                                        <p:attrNameLst>
                                          <p:attrName>style.rotation</p:attrName>
                                        </p:attrNameLst>
                                      </p:cBhvr>
                                      <p:tavLst>
                                        <p:tav tm="0">
                                          <p:val>
                                            <p:fltVal val="720"/>
                                          </p:val>
                                        </p:tav>
                                        <p:tav tm="100000">
                                          <p:val>
                                            <p:fltVal val="0"/>
                                          </p:val>
                                        </p:tav>
                                      </p:tavLst>
                                    </p:anim>
                                    <p:anim calcmode="lin" valueType="num">
                                      <p:cBhvr>
                                        <p:cTn id="33" dur="500" fill="hold"/>
                                        <p:tgtEl>
                                          <p:spTgt spid="5"/>
                                        </p:tgtEl>
                                        <p:attrNameLst>
                                          <p:attrName>ppt_h</p:attrName>
                                        </p:attrNameLst>
                                      </p:cBhvr>
                                      <p:tavLst>
                                        <p:tav tm="0">
                                          <p:val>
                                            <p:fltVal val="0"/>
                                          </p:val>
                                        </p:tav>
                                        <p:tav tm="100000">
                                          <p:val>
                                            <p:strVal val="#ppt_h"/>
                                          </p:val>
                                        </p:tav>
                                      </p:tavLst>
                                    </p:anim>
                                    <p:anim calcmode="lin" valueType="num">
                                      <p:cBhvr>
                                        <p:cTn id="34" dur="500" fill="hold"/>
                                        <p:tgtEl>
                                          <p:spTgt spid="5"/>
                                        </p:tgtEl>
                                        <p:attrNameLst>
                                          <p:attrName>ppt_w</p:attrName>
                                        </p:attrNameLst>
                                      </p:cBhvr>
                                      <p:tavLst>
                                        <p:tav tm="0">
                                          <p:val>
                                            <p:fltVal val="0"/>
                                          </p:val>
                                        </p:tav>
                                        <p:tav tm="100000">
                                          <p:val>
                                            <p:strVal val="#ppt_w"/>
                                          </p:val>
                                        </p:tav>
                                      </p:tavLst>
                                    </p:anim>
                                  </p:childTnLst>
                                </p:cTn>
                              </p:par>
                              <p:par>
                                <p:cTn id="35" presetID="18" presetClass="entr" presetSubtype="3" fill="hold" nodeType="withEffect">
                                  <p:stCondLst>
                                    <p:cond delay="0"/>
                                  </p:stCondLst>
                                  <p:childTnLst>
                                    <p:set>
                                      <p:cBhvr>
                                        <p:cTn id="36" dur="1" fill="hold">
                                          <p:stCondLst>
                                            <p:cond delay="0"/>
                                          </p:stCondLst>
                                        </p:cTn>
                                        <p:tgtEl>
                                          <p:spTgt spid="23553">
                                            <p:txEl>
                                              <p:pRg st="1" end="1"/>
                                            </p:txEl>
                                          </p:spTgt>
                                        </p:tgtEl>
                                        <p:attrNameLst>
                                          <p:attrName>style.visibility</p:attrName>
                                        </p:attrNameLst>
                                      </p:cBhvr>
                                      <p:to>
                                        <p:strVal val="visible"/>
                                      </p:to>
                                    </p:set>
                                    <p:animEffect transition="in" filter="strips(upRight)">
                                      <p:cBhvr>
                                        <p:cTn id="37" dur="500"/>
                                        <p:tgtEl>
                                          <p:spTgt spid="235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dirty="0" smtClean="0"/>
              <a:t>V- </a:t>
            </a:r>
            <a:r>
              <a:rPr lang="fr-FR" i="1" u="sng" dirty="0" smtClean="0"/>
              <a:t>Séparation et enrichissement :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000125"/>
            <a:ext cx="8229600" cy="5308600"/>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None/>
              <a:defRPr/>
            </a:pPr>
            <a:r>
              <a:rPr lang="fr-FR" sz="2600" dirty="0" smtClean="0">
                <a:latin typeface="Arial" pitchFamily="34" charset="0"/>
                <a:cs typeface="Arial" pitchFamily="34" charset="0"/>
              </a:rPr>
              <a:t>Après avoir choisi une source de matériel et sélectionné une technique d'extraction, nous voici arrivé à l'étape de la séparation des protéines et de l'enrichissement de celle que nous voulons  purifier.</a:t>
            </a:r>
          </a:p>
          <a:p>
            <a:pPr marL="548640" indent="-411480" eaLnBrk="1" fontAlgn="auto" hangingPunct="1">
              <a:spcAft>
                <a:spcPts val="0"/>
              </a:spcAft>
              <a:buClr>
                <a:schemeClr val="tx1">
                  <a:shade val="95000"/>
                </a:schemeClr>
              </a:buClr>
              <a:buFont typeface="Wingdings 2"/>
              <a:buNone/>
              <a:defRPr/>
            </a:pPr>
            <a:r>
              <a:rPr lang="fr-FR" sz="2200" b="1" i="1" dirty="0" smtClean="0">
                <a:solidFill>
                  <a:srgbClr val="FFFF00"/>
                </a:solidFill>
                <a:latin typeface="Arial" pitchFamily="34" charset="0"/>
                <a:cs typeface="Arial" pitchFamily="34" charset="0"/>
              </a:rPr>
              <a:t>1- </a:t>
            </a:r>
            <a:r>
              <a:rPr lang="fr-FR" sz="2200" b="1" i="1" u="sng" dirty="0" smtClean="0">
                <a:solidFill>
                  <a:srgbClr val="FFFF00"/>
                </a:solidFill>
                <a:latin typeface="Arial" pitchFamily="34" charset="0"/>
                <a:cs typeface="Arial" pitchFamily="34" charset="0"/>
              </a:rPr>
              <a:t>Précipitation différentielle au sulfate d'ammonium : </a:t>
            </a:r>
          </a:p>
          <a:p>
            <a:pPr marL="548640" indent="-411480" eaLnBrk="1" fontAlgn="auto" hangingPunct="1">
              <a:spcAft>
                <a:spcPts val="0"/>
              </a:spcAft>
              <a:buClr>
                <a:schemeClr val="tx1">
                  <a:shade val="95000"/>
                </a:schemeClr>
              </a:buClr>
              <a:buFont typeface="Wingdings 2"/>
              <a:buNone/>
              <a:defRPr/>
            </a:pPr>
            <a:r>
              <a:rPr lang="fr-FR" sz="2400" dirty="0" smtClean="0">
                <a:latin typeface="Arial" pitchFamily="34" charset="0"/>
                <a:cs typeface="Arial" pitchFamily="34" charset="0"/>
              </a:rPr>
              <a:t>Cette technique utilise la solubilité différentielle des protéines. Comme chaque protéine est plus ou moins soluble en solution selon sa composition, on peut en séparer plusieurs en fonction de leur tendance à précipiter plus ou moins vite quand on change la force ionique de la solution qui les contient.</a:t>
            </a:r>
          </a:p>
          <a:p>
            <a:pPr marL="548640" indent="-411480" eaLnBrk="1" fontAlgn="auto" hangingPunct="1">
              <a:spcAft>
                <a:spcPts val="0"/>
              </a:spcAft>
              <a:buClr>
                <a:schemeClr val="tx1">
                  <a:shade val="95000"/>
                </a:schemeClr>
              </a:buClr>
              <a:buFont typeface="Wingdings 2"/>
              <a:buNone/>
              <a:defRPr/>
            </a:pPr>
            <a:r>
              <a:rPr lang="fr-FR" sz="2400" dirty="0" smtClean="0">
                <a:latin typeface="Arial" pitchFamily="34" charset="0"/>
                <a:cs typeface="Arial" pitchFamily="34" charset="0"/>
              </a:rPr>
              <a:t>Les protéines seront éventuellement toutes précipitées par une teneur en sel assez élevée, mais certaines d'entre elles seront remarquablement résistantes alors que d'autres précipiteront très facilement. C'est cette différence de solubilité qui permet de les séparer.</a:t>
            </a:r>
          </a:p>
          <a:p>
            <a:pPr marL="548640" indent="-411480" eaLnBrk="1" fontAlgn="auto" hangingPunct="1">
              <a:spcAft>
                <a:spcPts val="0"/>
              </a:spcAft>
              <a:buClr>
                <a:schemeClr val="tx1">
                  <a:shade val="95000"/>
                </a:schemeClr>
              </a:buClr>
              <a:buFont typeface="Wingdings 2"/>
              <a:buNone/>
              <a:defRPr/>
            </a:pPr>
            <a:endParaRPr lang="fr-FR" sz="22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dirty="0"/>
          </a:p>
        </p:txBody>
      </p:sp>
      <p:sp>
        <p:nvSpPr>
          <p:cNvPr id="5" name="ZoneTexte 4"/>
          <p:cNvSpPr txBox="1">
            <a:spLocks noChangeArrowheads="1"/>
          </p:cNvSpPr>
          <p:nvPr/>
        </p:nvSpPr>
        <p:spPr bwMode="auto">
          <a:xfrm>
            <a:off x="571500" y="928688"/>
            <a:ext cx="8358188" cy="4186237"/>
          </a:xfrm>
          <a:prstGeom prst="rect">
            <a:avLst/>
          </a:prstGeom>
          <a:noFill/>
          <a:ln w="9525">
            <a:noFill/>
            <a:miter lim="800000"/>
            <a:headEnd/>
            <a:tailEnd/>
          </a:ln>
        </p:spPr>
        <p:txBody>
          <a:bodyPr>
            <a:spAutoFit/>
          </a:bodyPr>
          <a:lstStyle/>
          <a:p>
            <a:r>
              <a:rPr lang="fr-FR" sz="2000" b="1" i="1" dirty="0">
                <a:solidFill>
                  <a:srgbClr val="FFFF00"/>
                </a:solidFill>
              </a:rPr>
              <a:t>2-</a:t>
            </a:r>
            <a:r>
              <a:rPr lang="fr-FR" sz="2000" b="1" i="1" u="sng" dirty="0">
                <a:solidFill>
                  <a:srgbClr val="FFFF00"/>
                </a:solidFill>
              </a:rPr>
              <a:t> Dialyse</a:t>
            </a:r>
            <a:r>
              <a:rPr lang="fr-FR" dirty="0">
                <a:solidFill>
                  <a:srgbClr val="FFFF00"/>
                </a:solidFill>
                <a:latin typeface="Book Antiqua" pitchFamily="18" charset="0"/>
              </a:rPr>
              <a:t>:</a:t>
            </a:r>
          </a:p>
          <a:p>
            <a:r>
              <a:rPr lang="fr-FR" sz="2000" dirty="0"/>
              <a:t>La méthode la plus utilisée pour changer la concentration en sels d'une solution protéique est la dialyse. Dans une dialyse, les protéines dans une concentration de sels donnée sont séparées d'une solution à la concentration en sels différente par une membrane poreuse. Les pores de cette membrane peuvent avoir différentes tailles.</a:t>
            </a:r>
          </a:p>
          <a:p>
            <a:r>
              <a:rPr lang="fr-FR" sz="2000" dirty="0"/>
              <a:t> La vitesse de dialyse dépend beaucoup de la quantité de matériel à dialyser et de la viscosité des solutions.</a:t>
            </a:r>
          </a:p>
          <a:p>
            <a:r>
              <a:rPr lang="fr-FR" sz="2000" b="1" i="1" dirty="0">
                <a:solidFill>
                  <a:srgbClr val="FFFF00"/>
                </a:solidFill>
              </a:rPr>
              <a:t>3- </a:t>
            </a:r>
            <a:r>
              <a:rPr lang="fr-FR" sz="2000" b="1" i="1" u="sng" dirty="0">
                <a:solidFill>
                  <a:srgbClr val="FFFF00"/>
                </a:solidFill>
              </a:rPr>
              <a:t>Filtration sur membrane :</a:t>
            </a:r>
          </a:p>
          <a:p>
            <a:endParaRPr lang="fr-FR" sz="2000" dirty="0">
              <a:solidFill>
                <a:srgbClr val="FFFF00"/>
              </a:solidFill>
            </a:endParaRPr>
          </a:p>
          <a:p>
            <a:endParaRPr lang="fr-FR" sz="2400" dirty="0">
              <a:solidFill>
                <a:srgbClr val="FFFF00"/>
              </a:solidFill>
            </a:endParaRPr>
          </a:p>
          <a:p>
            <a:r>
              <a:rPr lang="fr-FR" sz="2400" dirty="0">
                <a:solidFill>
                  <a:srgbClr val="FFFF00"/>
                </a:solidFill>
              </a:rPr>
              <a:t> </a:t>
            </a:r>
          </a:p>
          <a:p>
            <a:endParaRPr lang="fr-FR" dirty="0">
              <a:latin typeface="Book Antiqua" pitchFamily="18" charset="0"/>
            </a:endParaRPr>
          </a:p>
        </p:txBody>
      </p:sp>
      <p:pic>
        <p:nvPicPr>
          <p:cNvPr id="6" name="Image 5" descr="mhtml:file://C:\Documents%20and%20Settings\PERSONNEL\Mes%20documents\expo%20yasmina\séparation.mht!http://pages.usherbrooke.ca/bcm-514-bl/centricon.gif"/>
          <p:cNvPicPr>
            <a:picLocks noChangeAspect="1" noChangeArrowheads="1"/>
          </p:cNvPicPr>
          <p:nvPr/>
        </p:nvPicPr>
        <p:blipFill>
          <a:blip r:embed="rId2" cstate="print"/>
          <a:srcRect/>
          <a:stretch>
            <a:fillRect/>
          </a:stretch>
        </p:blipFill>
        <p:spPr bwMode="auto">
          <a:xfrm>
            <a:off x="1571625" y="3786188"/>
            <a:ext cx="6143625" cy="2786062"/>
          </a:xfrm>
          <a:prstGeom prst="rect">
            <a:avLst/>
          </a:prstGeom>
          <a:noFill/>
          <a:ln w="9525">
            <a:noFill/>
            <a:miter lim="800000"/>
            <a:headEnd/>
            <a:tailEnd/>
          </a:ln>
        </p:spPr>
      </p:pic>
      <p:sp>
        <p:nvSpPr>
          <p:cNvPr id="7" name="ZoneTexte 6"/>
          <p:cNvSpPr txBox="1">
            <a:spLocks noChangeArrowheads="1"/>
          </p:cNvSpPr>
          <p:nvPr/>
        </p:nvSpPr>
        <p:spPr bwMode="auto">
          <a:xfrm>
            <a:off x="785813" y="857250"/>
            <a:ext cx="7929562" cy="677863"/>
          </a:xfrm>
          <a:prstGeom prst="rect">
            <a:avLst/>
          </a:prstGeom>
          <a:noFill/>
          <a:ln w="9525">
            <a:noFill/>
            <a:miter lim="800000"/>
            <a:headEnd/>
            <a:tailEnd/>
          </a:ln>
        </p:spPr>
        <p:txBody>
          <a:bodyPr>
            <a:spAutoFit/>
          </a:bodyPr>
          <a:lstStyle/>
          <a:p>
            <a:r>
              <a:rPr lang="fr-FR" sz="2000" b="1" i="1" dirty="0">
                <a:solidFill>
                  <a:srgbClr val="FFFF00"/>
                </a:solidFill>
              </a:rPr>
              <a:t>4-</a:t>
            </a:r>
            <a:r>
              <a:rPr lang="fr-FR" sz="2000" b="1" i="1" u="sng" dirty="0">
                <a:solidFill>
                  <a:srgbClr val="FFFF00"/>
                </a:solidFill>
              </a:rPr>
              <a:t> Centrifugation (Sédimentation):</a:t>
            </a:r>
            <a:endParaRPr lang="fr-FR" dirty="0">
              <a:latin typeface="Book Antiqua" pitchFamily="18" charset="0"/>
            </a:endParaRPr>
          </a:p>
          <a:p>
            <a:endParaRPr lang="fr-FR" dirty="0">
              <a:latin typeface="Book Antiqua" pitchFamily="18" charset="0"/>
            </a:endParaRPr>
          </a:p>
        </p:txBody>
      </p:sp>
      <p:pic>
        <p:nvPicPr>
          <p:cNvPr id="8" name="Image 7" descr="mhtml:file://C:\Documents%20and%20Settings\PERSONNEL\Mes%20documents\expo%20yasmina\séparation.mht!http://pages.usherbrooke.ca/bcm-514-bl/isopycnique.gif"/>
          <p:cNvPicPr>
            <a:picLocks noChangeAspect="1" noChangeArrowheads="1"/>
          </p:cNvPicPr>
          <p:nvPr/>
        </p:nvPicPr>
        <p:blipFill>
          <a:blip r:embed="rId3" cstate="print"/>
          <a:srcRect/>
          <a:stretch>
            <a:fillRect/>
          </a:stretch>
        </p:blipFill>
        <p:spPr bwMode="auto">
          <a:xfrm>
            <a:off x="928688" y="1428750"/>
            <a:ext cx="7286625" cy="4786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xit" presetSubtype="16" fill="hold" nodeType="clickEffect">
                                  <p:stCondLst>
                                    <p:cond delay="0"/>
                                  </p:stCondLst>
                                  <p:childTnLst>
                                    <p:animEffect transition="out" filter="diamond(in)">
                                      <p:cBhvr>
                                        <p:cTn id="33" dur="500"/>
                                        <p:tgtEl>
                                          <p:spTgt spid="3">
                                            <p:txEl>
                                              <p:pRg st="3" end="3"/>
                                            </p:txEl>
                                          </p:spTgt>
                                        </p:tgtEl>
                                      </p:cBhvr>
                                    </p:animEffect>
                                    <p:set>
                                      <p:cBhvr>
                                        <p:cTn id="34" dur="1" fill="hold">
                                          <p:stCondLst>
                                            <p:cond delay="499"/>
                                          </p:stCondLst>
                                        </p:cTn>
                                        <p:tgtEl>
                                          <p:spTgt spid="3">
                                            <p:txEl>
                                              <p:pRg st="3" end="3"/>
                                            </p:txEl>
                                          </p:spTgt>
                                        </p:tgtEl>
                                        <p:attrNameLst>
                                          <p:attrName>style.visibility</p:attrName>
                                        </p:attrNameLst>
                                      </p:cBhvr>
                                      <p:to>
                                        <p:strVal val="hidden"/>
                                      </p:to>
                                    </p:set>
                                  </p:childTnLst>
                                </p:cTn>
                              </p:par>
                              <p:par>
                                <p:cTn id="35" presetID="8" presetClass="exit" presetSubtype="16" fill="hold" nodeType="withEffect">
                                  <p:stCondLst>
                                    <p:cond delay="0"/>
                                  </p:stCondLst>
                                  <p:childTnLst>
                                    <p:animEffect transition="out" filter="diamond(in)">
                                      <p:cBhvr>
                                        <p:cTn id="36" dur="500"/>
                                        <p:tgtEl>
                                          <p:spTgt spid="3">
                                            <p:txEl>
                                              <p:pRg st="2" end="2"/>
                                            </p:txEl>
                                          </p:spTgt>
                                        </p:tgtEl>
                                      </p:cBhvr>
                                    </p:animEffect>
                                    <p:set>
                                      <p:cBhvr>
                                        <p:cTn id="37" dur="1" fill="hold">
                                          <p:stCondLst>
                                            <p:cond delay="499"/>
                                          </p:stCondLst>
                                        </p:cTn>
                                        <p:tgtEl>
                                          <p:spTgt spid="3">
                                            <p:txEl>
                                              <p:pRg st="2" end="2"/>
                                            </p:txEl>
                                          </p:spTgt>
                                        </p:tgtEl>
                                        <p:attrNameLst>
                                          <p:attrName>style.visibility</p:attrName>
                                        </p:attrNameLst>
                                      </p:cBhvr>
                                      <p:to>
                                        <p:strVal val="hidden"/>
                                      </p:to>
                                    </p:set>
                                  </p:childTnLst>
                                </p:cTn>
                              </p:par>
                              <p:par>
                                <p:cTn id="38" presetID="8" presetClass="exit" presetSubtype="16" fill="hold" nodeType="withEffect">
                                  <p:stCondLst>
                                    <p:cond delay="0"/>
                                  </p:stCondLst>
                                  <p:childTnLst>
                                    <p:animEffect transition="out" filter="diamond(in)">
                                      <p:cBhvr>
                                        <p:cTn id="39" dur="500"/>
                                        <p:tgtEl>
                                          <p:spTgt spid="3">
                                            <p:txEl>
                                              <p:pRg st="1" end="1"/>
                                            </p:txEl>
                                          </p:spTgt>
                                        </p:tgtEl>
                                      </p:cBhvr>
                                    </p:animEffect>
                                    <p:set>
                                      <p:cBhvr>
                                        <p:cTn id="40" dur="1" fill="hold">
                                          <p:stCondLst>
                                            <p:cond delay="499"/>
                                          </p:stCondLst>
                                        </p:cTn>
                                        <p:tgtEl>
                                          <p:spTgt spid="3">
                                            <p:txEl>
                                              <p:pRg st="1" end="1"/>
                                            </p:txEl>
                                          </p:spTgt>
                                        </p:tgtEl>
                                        <p:attrNameLst>
                                          <p:attrName>style.visibility</p:attrName>
                                        </p:attrNameLst>
                                      </p:cBhvr>
                                      <p:to>
                                        <p:strVal val="hidden"/>
                                      </p:to>
                                    </p:set>
                                  </p:childTnLst>
                                </p:cTn>
                              </p:par>
                              <p:par>
                                <p:cTn id="41" presetID="8" presetClass="exit" presetSubtype="16" fill="hold" nodeType="withEffect">
                                  <p:stCondLst>
                                    <p:cond delay="0"/>
                                  </p:stCondLst>
                                  <p:childTnLst>
                                    <p:animEffect transition="out" filter="diamond(in)">
                                      <p:cBhvr>
                                        <p:cTn id="42" dur="500"/>
                                        <p:tgtEl>
                                          <p:spTgt spid="3">
                                            <p:txEl>
                                              <p:pRg st="0" end="0"/>
                                            </p:txEl>
                                          </p:spTgt>
                                        </p:tgtEl>
                                      </p:cBhvr>
                                    </p:animEffect>
                                    <p:set>
                                      <p:cBhvr>
                                        <p:cTn id="43" dur="1" fill="hold">
                                          <p:stCondLst>
                                            <p:cond delay="499"/>
                                          </p:stCondLst>
                                        </p:cTn>
                                        <p:tgtEl>
                                          <p:spTgt spid="3">
                                            <p:txEl>
                                              <p:pRg st="0" end="0"/>
                                            </p:txEl>
                                          </p:spTgt>
                                        </p:tgtEl>
                                        <p:attrNameLst>
                                          <p:attrName>style.visibility</p:attrName>
                                        </p:attrNameLst>
                                      </p:cBhvr>
                                      <p:to>
                                        <p:strVal val="hidden"/>
                                      </p:to>
                                    </p:set>
                                  </p:childTnLst>
                                </p:cTn>
                              </p:par>
                              <p:par>
                                <p:cTn id="44" presetID="8" presetClass="exit" presetSubtype="16" fill="hold" nodeType="withEffect">
                                  <p:stCondLst>
                                    <p:cond delay="0"/>
                                  </p:stCondLst>
                                  <p:childTnLst>
                                    <p:animEffect transition="out" filter="diamond(in)">
                                      <p:cBhvr>
                                        <p:cTn id="45" dur="500"/>
                                        <p:tgtEl>
                                          <p:spTgt spid="3">
                                            <p:txEl>
                                              <p:pRg st="1" end="1"/>
                                            </p:txEl>
                                          </p:spTgt>
                                        </p:tgtEl>
                                      </p:cBhvr>
                                    </p:animEffect>
                                    <p:set>
                                      <p:cBhvr>
                                        <p:cTn id="46" dur="1" fill="hold">
                                          <p:stCondLst>
                                            <p:cond delay="499"/>
                                          </p:stCondLst>
                                        </p:cTn>
                                        <p:tgtEl>
                                          <p:spTgt spid="3">
                                            <p:txEl>
                                              <p:pRg st="1" end="1"/>
                                            </p:txEl>
                                          </p:spTgt>
                                        </p:tgtEl>
                                        <p:attrNameLst>
                                          <p:attrName>style.visibility</p:attrName>
                                        </p:attrNameLst>
                                      </p:cBhvr>
                                      <p:to>
                                        <p:strVal val="hidden"/>
                                      </p:to>
                                    </p:set>
                                  </p:childTnLst>
                                </p:cTn>
                              </p:par>
                              <p:par>
                                <p:cTn id="47" presetID="2" presetClass="entr" presetSubtype="4" fill="hold" nodeType="with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Effect transition="in" filter="blinds(horizontal)">
                                      <p:cBhvr>
                                        <p:cTn id="55" dur="500"/>
                                        <p:tgtEl>
                                          <p:spTgt spid="5">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5">
                                            <p:txEl>
                                              <p:pRg st="2" end="2"/>
                                            </p:txEl>
                                          </p:spTgt>
                                        </p:tgtEl>
                                        <p:attrNameLst>
                                          <p:attrName>style.visibility</p:attrName>
                                        </p:attrNameLst>
                                      </p:cBhvr>
                                      <p:to>
                                        <p:strVal val="visible"/>
                                      </p:to>
                                    </p:set>
                                    <p:animEffect transition="in" filter="blinds(horizontal)">
                                      <p:cBhvr>
                                        <p:cTn id="60" dur="500"/>
                                        <p:tgtEl>
                                          <p:spTgt spid="5">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5">
                                            <p:txEl>
                                              <p:pRg st="3" end="3"/>
                                            </p:txEl>
                                          </p:spTgt>
                                        </p:tgtEl>
                                        <p:attrNameLst>
                                          <p:attrName>style.visibility</p:attrName>
                                        </p:attrNameLst>
                                      </p:cBhvr>
                                      <p:to>
                                        <p:strVal val="visible"/>
                                      </p:to>
                                    </p:set>
                                    <p:animEffect transition="in" filter="blinds(horizontal)">
                                      <p:cBhvr>
                                        <p:cTn id="65" dur="500"/>
                                        <p:tgtEl>
                                          <p:spTgt spid="5">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5">
                                            <p:txEl>
                                              <p:pRg st="6" end="6"/>
                                            </p:txEl>
                                          </p:spTgt>
                                        </p:tgtEl>
                                        <p:attrNameLst>
                                          <p:attrName>style.visibility</p:attrName>
                                        </p:attrNameLst>
                                      </p:cBhvr>
                                      <p:to>
                                        <p:strVal val="visible"/>
                                      </p:to>
                                    </p:set>
                                    <p:animEffect transition="in" filter="blinds(horizontal)">
                                      <p:cBhvr>
                                        <p:cTn id="70" dur="500"/>
                                        <p:tgtEl>
                                          <p:spTgt spid="5">
                                            <p:txEl>
                                              <p:pRg st="6" end="6"/>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5">
                                            <p:txEl>
                                              <p:pRg st="3" end="3"/>
                                            </p:txEl>
                                          </p:spTgt>
                                        </p:tgtEl>
                                        <p:attrNameLst>
                                          <p:attrName>style.visibility</p:attrName>
                                        </p:attrNameLst>
                                      </p:cBhvr>
                                      <p:to>
                                        <p:strVal val="visible"/>
                                      </p:to>
                                    </p:set>
                                    <p:anim calcmode="lin" valueType="num">
                                      <p:cBhvr additive="base">
                                        <p:cTn id="7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77" presetID="35" presetClass="entr" presetSubtype="0" fill="hold" nodeType="with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500"/>
                                        <p:tgtEl>
                                          <p:spTgt spid="6"/>
                                        </p:tgtEl>
                                      </p:cBhvr>
                                    </p:animEffect>
                                    <p:anim calcmode="lin" valueType="num">
                                      <p:cBhvr>
                                        <p:cTn id="80" dur="500" fill="hold"/>
                                        <p:tgtEl>
                                          <p:spTgt spid="6"/>
                                        </p:tgtEl>
                                        <p:attrNameLst>
                                          <p:attrName>style.rotation</p:attrName>
                                        </p:attrNameLst>
                                      </p:cBhvr>
                                      <p:tavLst>
                                        <p:tav tm="0">
                                          <p:val>
                                            <p:fltVal val="720"/>
                                          </p:val>
                                        </p:tav>
                                        <p:tav tm="100000">
                                          <p:val>
                                            <p:fltVal val="0"/>
                                          </p:val>
                                        </p:tav>
                                      </p:tavLst>
                                    </p:anim>
                                    <p:anim calcmode="lin" valueType="num">
                                      <p:cBhvr>
                                        <p:cTn id="81" dur="500" fill="hold"/>
                                        <p:tgtEl>
                                          <p:spTgt spid="6"/>
                                        </p:tgtEl>
                                        <p:attrNameLst>
                                          <p:attrName>ppt_h</p:attrName>
                                        </p:attrNameLst>
                                      </p:cBhvr>
                                      <p:tavLst>
                                        <p:tav tm="0">
                                          <p:val>
                                            <p:fltVal val="0"/>
                                          </p:val>
                                        </p:tav>
                                        <p:tav tm="100000">
                                          <p:val>
                                            <p:strVal val="#ppt_h"/>
                                          </p:val>
                                        </p:tav>
                                      </p:tavLst>
                                    </p:anim>
                                    <p:anim calcmode="lin" valueType="num">
                                      <p:cBhvr>
                                        <p:cTn id="82" dur="500" fill="hold"/>
                                        <p:tgtEl>
                                          <p:spTgt spid="6"/>
                                        </p:tgtEl>
                                        <p:attrNameLst>
                                          <p:attrName>ppt_w</p:attrName>
                                        </p:attrNameLst>
                                      </p:cBhvr>
                                      <p:tavLst>
                                        <p:tav tm="0">
                                          <p:val>
                                            <p:fltVal val="0"/>
                                          </p:val>
                                        </p:tav>
                                        <p:tav tm="100000">
                                          <p:val>
                                            <p:strVal val="#ppt_w"/>
                                          </p:val>
                                        </p:tav>
                                      </p:tavLst>
                                    </p:anim>
                                  </p:childTnLst>
                                </p:cTn>
                              </p:par>
                            </p:childTnLst>
                          </p:cTn>
                        </p:par>
                      </p:childTnLst>
                    </p:cTn>
                  </p:par>
                  <p:par>
                    <p:cTn id="83" fill="hold">
                      <p:stCondLst>
                        <p:cond delay="indefinite"/>
                      </p:stCondLst>
                      <p:childTnLst>
                        <p:par>
                          <p:cTn id="84" fill="hold">
                            <p:stCondLst>
                              <p:cond delay="0"/>
                            </p:stCondLst>
                            <p:childTnLst>
                              <p:par>
                                <p:cTn id="85" presetID="8" presetClass="exit" presetSubtype="16" fill="hold" nodeType="clickEffect">
                                  <p:stCondLst>
                                    <p:cond delay="0"/>
                                  </p:stCondLst>
                                  <p:childTnLst>
                                    <p:animEffect transition="out" filter="diamond(in)">
                                      <p:cBhvr>
                                        <p:cTn id="86" dur="500"/>
                                        <p:tgtEl>
                                          <p:spTgt spid="6"/>
                                        </p:tgtEl>
                                      </p:cBhvr>
                                    </p:animEffect>
                                    <p:set>
                                      <p:cBhvr>
                                        <p:cTn id="87" dur="1" fill="hold">
                                          <p:stCondLst>
                                            <p:cond delay="499"/>
                                          </p:stCondLst>
                                        </p:cTn>
                                        <p:tgtEl>
                                          <p:spTgt spid="6"/>
                                        </p:tgtEl>
                                        <p:attrNameLst>
                                          <p:attrName>style.visibility</p:attrName>
                                        </p:attrNameLst>
                                      </p:cBhvr>
                                      <p:to>
                                        <p:strVal val="hidden"/>
                                      </p:to>
                                    </p:set>
                                  </p:childTnLst>
                                </p:cTn>
                              </p:par>
                              <p:par>
                                <p:cTn id="88" presetID="8" presetClass="exit" presetSubtype="16" fill="hold" nodeType="withEffect">
                                  <p:stCondLst>
                                    <p:cond delay="0"/>
                                  </p:stCondLst>
                                  <p:childTnLst>
                                    <p:animEffect transition="out" filter="diamond(in)">
                                      <p:cBhvr>
                                        <p:cTn id="89" dur="500"/>
                                        <p:tgtEl>
                                          <p:spTgt spid="5">
                                            <p:txEl>
                                              <p:pRg st="3" end="3"/>
                                            </p:txEl>
                                          </p:spTgt>
                                        </p:tgtEl>
                                      </p:cBhvr>
                                    </p:animEffect>
                                    <p:set>
                                      <p:cBhvr>
                                        <p:cTn id="90" dur="1" fill="hold">
                                          <p:stCondLst>
                                            <p:cond delay="499"/>
                                          </p:stCondLst>
                                        </p:cTn>
                                        <p:tgtEl>
                                          <p:spTgt spid="5">
                                            <p:txEl>
                                              <p:pRg st="3" end="3"/>
                                            </p:txEl>
                                          </p:spTgt>
                                        </p:tgtEl>
                                        <p:attrNameLst>
                                          <p:attrName>style.visibility</p:attrName>
                                        </p:attrNameLst>
                                      </p:cBhvr>
                                      <p:to>
                                        <p:strVal val="hidden"/>
                                      </p:to>
                                    </p:set>
                                  </p:childTnLst>
                                </p:cTn>
                              </p:par>
                              <p:par>
                                <p:cTn id="91" presetID="8" presetClass="exit" presetSubtype="16" fill="hold" nodeType="withEffect">
                                  <p:stCondLst>
                                    <p:cond delay="0"/>
                                  </p:stCondLst>
                                  <p:childTnLst>
                                    <p:animEffect transition="out" filter="diamond(in)">
                                      <p:cBhvr>
                                        <p:cTn id="92" dur="500"/>
                                        <p:tgtEl>
                                          <p:spTgt spid="5">
                                            <p:txEl>
                                              <p:pRg st="1" end="1"/>
                                            </p:txEl>
                                          </p:spTgt>
                                        </p:tgtEl>
                                      </p:cBhvr>
                                    </p:animEffect>
                                    <p:set>
                                      <p:cBhvr>
                                        <p:cTn id="93" dur="1" fill="hold">
                                          <p:stCondLst>
                                            <p:cond delay="499"/>
                                          </p:stCondLst>
                                        </p:cTn>
                                        <p:tgtEl>
                                          <p:spTgt spid="5">
                                            <p:txEl>
                                              <p:pRg st="1" end="1"/>
                                            </p:txEl>
                                          </p:spTgt>
                                        </p:tgtEl>
                                        <p:attrNameLst>
                                          <p:attrName>style.visibility</p:attrName>
                                        </p:attrNameLst>
                                      </p:cBhvr>
                                      <p:to>
                                        <p:strVal val="hidden"/>
                                      </p:to>
                                    </p:set>
                                  </p:childTnLst>
                                </p:cTn>
                              </p:par>
                              <p:par>
                                <p:cTn id="94" presetID="8" presetClass="exit" presetSubtype="16" fill="hold" nodeType="withEffect">
                                  <p:stCondLst>
                                    <p:cond delay="0"/>
                                  </p:stCondLst>
                                  <p:childTnLst>
                                    <p:animEffect transition="out" filter="diamond(in)">
                                      <p:cBhvr>
                                        <p:cTn id="95" dur="500"/>
                                        <p:tgtEl>
                                          <p:spTgt spid="5">
                                            <p:txEl>
                                              <p:pRg st="2" end="2"/>
                                            </p:txEl>
                                          </p:spTgt>
                                        </p:tgtEl>
                                      </p:cBhvr>
                                    </p:animEffect>
                                    <p:set>
                                      <p:cBhvr>
                                        <p:cTn id="96" dur="1" fill="hold">
                                          <p:stCondLst>
                                            <p:cond delay="499"/>
                                          </p:stCondLst>
                                        </p:cTn>
                                        <p:tgtEl>
                                          <p:spTgt spid="5">
                                            <p:txEl>
                                              <p:pRg st="2" end="2"/>
                                            </p:txEl>
                                          </p:spTgt>
                                        </p:tgtEl>
                                        <p:attrNameLst>
                                          <p:attrName>style.visibility</p:attrName>
                                        </p:attrNameLst>
                                      </p:cBhvr>
                                      <p:to>
                                        <p:strVal val="hidden"/>
                                      </p:to>
                                    </p:set>
                                  </p:childTnLst>
                                </p:cTn>
                              </p:par>
                              <p:par>
                                <p:cTn id="97" presetID="8" presetClass="exit" presetSubtype="16" fill="hold" nodeType="withEffect">
                                  <p:stCondLst>
                                    <p:cond delay="0"/>
                                  </p:stCondLst>
                                  <p:childTnLst>
                                    <p:animEffect transition="out" filter="diamond(in)">
                                      <p:cBhvr>
                                        <p:cTn id="98" dur="500"/>
                                        <p:tgtEl>
                                          <p:spTgt spid="5">
                                            <p:txEl>
                                              <p:pRg st="0" end="0"/>
                                            </p:txEl>
                                          </p:spTgt>
                                        </p:tgtEl>
                                      </p:cBhvr>
                                    </p:animEffect>
                                    <p:set>
                                      <p:cBhvr>
                                        <p:cTn id="99" dur="1" fill="hold">
                                          <p:stCondLst>
                                            <p:cond delay="499"/>
                                          </p:stCondLst>
                                        </p:cTn>
                                        <p:tgtEl>
                                          <p:spTgt spid="5">
                                            <p:txEl>
                                              <p:pRg st="0" end="0"/>
                                            </p:txEl>
                                          </p:spTgt>
                                        </p:tgtEl>
                                        <p:attrNameLst>
                                          <p:attrName>style.visibility</p:attrName>
                                        </p:attrNameLst>
                                      </p:cBhvr>
                                      <p:to>
                                        <p:strVal val="hidden"/>
                                      </p:to>
                                    </p:set>
                                  </p:childTnLst>
                                </p:cTn>
                              </p:par>
                              <p:par>
                                <p:cTn id="100" presetID="2" presetClass="entr" presetSubtype="4" fill="hold" nodeType="withEffect">
                                  <p:stCondLst>
                                    <p:cond delay="0"/>
                                  </p:stCondLst>
                                  <p:childTnLst>
                                    <p:set>
                                      <p:cBhvr>
                                        <p:cTn id="101" dur="1" fill="hold">
                                          <p:stCondLst>
                                            <p:cond delay="0"/>
                                          </p:stCondLst>
                                        </p:cTn>
                                        <p:tgtEl>
                                          <p:spTgt spid="7">
                                            <p:txEl>
                                              <p:pRg st="0" end="0"/>
                                            </p:txEl>
                                          </p:spTgt>
                                        </p:tgtEl>
                                        <p:attrNameLst>
                                          <p:attrName>style.visibility</p:attrName>
                                        </p:attrNameLst>
                                      </p:cBhvr>
                                      <p:to>
                                        <p:strVal val="visible"/>
                                      </p:to>
                                    </p:set>
                                    <p:anim calcmode="lin" valueType="num">
                                      <p:cBhvr additive="base">
                                        <p:cTn id="10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04" presetID="35" presetClass="entr" presetSubtype="0" fill="hold" nodeType="withEffect">
                                  <p:stCondLst>
                                    <p:cond delay="0"/>
                                  </p:stCondLst>
                                  <p:childTnLst>
                                    <p:set>
                                      <p:cBhvr>
                                        <p:cTn id="105" dur="1" fill="hold">
                                          <p:stCondLst>
                                            <p:cond delay="0"/>
                                          </p:stCondLst>
                                        </p:cTn>
                                        <p:tgtEl>
                                          <p:spTgt spid="8"/>
                                        </p:tgtEl>
                                        <p:attrNameLst>
                                          <p:attrName>style.visibility</p:attrName>
                                        </p:attrNameLst>
                                      </p:cBhvr>
                                      <p:to>
                                        <p:strVal val="visible"/>
                                      </p:to>
                                    </p:set>
                                    <p:animEffect transition="in" filter="fade">
                                      <p:cBhvr>
                                        <p:cTn id="106" dur="500"/>
                                        <p:tgtEl>
                                          <p:spTgt spid="8"/>
                                        </p:tgtEl>
                                      </p:cBhvr>
                                    </p:animEffect>
                                    <p:anim calcmode="lin" valueType="num">
                                      <p:cBhvr>
                                        <p:cTn id="107" dur="500" fill="hold"/>
                                        <p:tgtEl>
                                          <p:spTgt spid="8"/>
                                        </p:tgtEl>
                                        <p:attrNameLst>
                                          <p:attrName>style.rotation</p:attrName>
                                        </p:attrNameLst>
                                      </p:cBhvr>
                                      <p:tavLst>
                                        <p:tav tm="0">
                                          <p:val>
                                            <p:fltVal val="720"/>
                                          </p:val>
                                        </p:tav>
                                        <p:tav tm="100000">
                                          <p:val>
                                            <p:fltVal val="0"/>
                                          </p:val>
                                        </p:tav>
                                      </p:tavLst>
                                    </p:anim>
                                    <p:anim calcmode="lin" valueType="num">
                                      <p:cBhvr>
                                        <p:cTn id="108" dur="500" fill="hold"/>
                                        <p:tgtEl>
                                          <p:spTgt spid="8"/>
                                        </p:tgtEl>
                                        <p:attrNameLst>
                                          <p:attrName>ppt_h</p:attrName>
                                        </p:attrNameLst>
                                      </p:cBhvr>
                                      <p:tavLst>
                                        <p:tav tm="0">
                                          <p:val>
                                            <p:fltVal val="0"/>
                                          </p:val>
                                        </p:tav>
                                        <p:tav tm="100000">
                                          <p:val>
                                            <p:strVal val="#ppt_h"/>
                                          </p:val>
                                        </p:tav>
                                      </p:tavLst>
                                    </p:anim>
                                    <p:anim calcmode="lin" valueType="num">
                                      <p:cBhvr>
                                        <p:cTn id="109" dur="500" fill="hold"/>
                                        <p:tgtEl>
                                          <p:spTgt spid="8"/>
                                        </p:tgtEl>
                                        <p:attrNameLst>
                                          <p:attrName>ppt_w</p:attrName>
                                        </p:attrNameLst>
                                      </p:cBhvr>
                                      <p:tavLst>
                                        <p:tav tm="0">
                                          <p:val>
                                            <p:fltVal val="0"/>
                                          </p:val>
                                        </p:tav>
                                        <p:tav tm="100000">
                                          <p:val>
                                            <p:strVal val="#ppt_w"/>
                                          </p:val>
                                        </p:tav>
                                      </p:tavLst>
                                    </p:anim>
                                  </p:childTnLst>
                                </p:cTn>
                              </p:par>
                            </p:childTnLst>
                          </p:cTn>
                        </p:par>
                      </p:childTnLst>
                    </p:cTn>
                  </p:par>
                  <p:par>
                    <p:cTn id="110" fill="hold">
                      <p:stCondLst>
                        <p:cond delay="indefinite"/>
                      </p:stCondLst>
                      <p:childTnLst>
                        <p:par>
                          <p:cTn id="111" fill="hold">
                            <p:stCondLst>
                              <p:cond delay="0"/>
                            </p:stCondLst>
                            <p:childTnLst>
                              <p:par>
                                <p:cTn id="112" presetID="8" presetClass="exit" presetSubtype="16" fill="hold" nodeType="clickEffect">
                                  <p:stCondLst>
                                    <p:cond delay="0"/>
                                  </p:stCondLst>
                                  <p:childTnLst>
                                    <p:animEffect transition="out" filter="diamond(in)">
                                      <p:cBhvr>
                                        <p:cTn id="113" dur="500"/>
                                        <p:tgtEl>
                                          <p:spTgt spid="8"/>
                                        </p:tgtEl>
                                      </p:cBhvr>
                                    </p:animEffect>
                                    <p:set>
                                      <p:cBhvr>
                                        <p:cTn id="114" dur="1" fill="hold">
                                          <p:stCondLst>
                                            <p:cond delay="499"/>
                                          </p:stCondLst>
                                        </p:cTn>
                                        <p:tgtEl>
                                          <p:spTgt spid="8"/>
                                        </p:tgtEl>
                                        <p:attrNameLst>
                                          <p:attrName>style.visibility</p:attrName>
                                        </p:attrNameLst>
                                      </p:cBhvr>
                                      <p:to>
                                        <p:strVal val="hidden"/>
                                      </p:to>
                                    </p:set>
                                  </p:childTnLst>
                                </p:cTn>
                              </p:par>
                              <p:par>
                                <p:cTn id="115" presetID="8" presetClass="exit" presetSubtype="16" fill="hold" nodeType="withEffect">
                                  <p:stCondLst>
                                    <p:cond delay="0"/>
                                  </p:stCondLst>
                                  <p:childTnLst>
                                    <p:animEffect transition="out" filter="diamond(in)">
                                      <p:cBhvr>
                                        <p:cTn id="116" dur="500"/>
                                        <p:tgtEl>
                                          <p:spTgt spid="7">
                                            <p:txEl>
                                              <p:pRg st="0" end="0"/>
                                            </p:txEl>
                                          </p:spTgt>
                                        </p:tgtEl>
                                      </p:cBhvr>
                                    </p:animEffect>
                                    <p:set>
                                      <p:cBhvr>
                                        <p:cTn id="117" dur="1" fill="hold">
                                          <p:stCondLst>
                                            <p:cond delay="499"/>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u="sng" dirty="0" smtClean="0"/>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428625" y="285750"/>
            <a:ext cx="8229600" cy="6022975"/>
          </a:xfrm>
        </p:spPr>
        <p:txBody>
          <a:bodyPr/>
          <a:lstStyle/>
          <a:p>
            <a:pPr eaLnBrk="1" hangingPunct="1">
              <a:buFont typeface="Wingdings 2" pitchFamily="18" charset="2"/>
              <a:buNone/>
            </a:pPr>
            <a:r>
              <a:rPr lang="fr-FR" sz="2400" b="1" dirty="0" smtClean="0">
                <a:solidFill>
                  <a:srgbClr val="FFFF00"/>
                </a:solidFill>
              </a:rPr>
              <a:t>5- </a:t>
            </a:r>
            <a:r>
              <a:rPr lang="fr-FR" sz="2400" b="1" u="sng" dirty="0" smtClean="0">
                <a:solidFill>
                  <a:srgbClr val="FFFF00"/>
                </a:solidFill>
              </a:rPr>
              <a:t>La chromatographie:</a:t>
            </a:r>
          </a:p>
          <a:p>
            <a:pPr eaLnBrk="1" hangingPunct="1">
              <a:buFont typeface="Wingdings 2" pitchFamily="18" charset="2"/>
              <a:buNone/>
            </a:pPr>
            <a:endParaRPr lang="fr-FR" sz="2400" b="1" u="sng" dirty="0" smtClean="0">
              <a:solidFill>
                <a:srgbClr val="FFFF00"/>
              </a:solidFill>
            </a:endParaRPr>
          </a:p>
          <a:p>
            <a:pPr eaLnBrk="1" hangingPunct="1">
              <a:buFont typeface="Wingdings 2" pitchFamily="18" charset="2"/>
              <a:buNone/>
            </a:pPr>
            <a:r>
              <a:rPr lang="fr-FR" dirty="0" smtClean="0"/>
              <a:t>                    la chromatographie sur papier;</a:t>
            </a:r>
          </a:p>
          <a:p>
            <a:pPr eaLnBrk="1" hangingPunct="1">
              <a:buFont typeface="Wingdings 2" pitchFamily="18" charset="2"/>
              <a:buNone/>
            </a:pPr>
            <a:endParaRPr lang="fr-FR" dirty="0" smtClean="0"/>
          </a:p>
          <a:p>
            <a:pPr eaLnBrk="1" hangingPunct="1">
              <a:buFont typeface="Wingdings 2" pitchFamily="18" charset="2"/>
              <a:buNone/>
            </a:pPr>
            <a:r>
              <a:rPr lang="fr-FR" dirty="0" smtClean="0"/>
              <a:t>                    la chromatographie sur colonne en phase liquide;</a:t>
            </a:r>
          </a:p>
          <a:p>
            <a:pPr eaLnBrk="1" hangingPunct="1">
              <a:buFont typeface="Wingdings 2" pitchFamily="18" charset="2"/>
              <a:buNone/>
            </a:pPr>
            <a:endParaRPr lang="fr-FR" dirty="0" smtClean="0"/>
          </a:p>
          <a:p>
            <a:pPr eaLnBrk="1" hangingPunct="1">
              <a:buFont typeface="Wingdings 2" pitchFamily="18" charset="2"/>
              <a:buNone/>
            </a:pPr>
            <a:r>
              <a:rPr lang="fr-FR" dirty="0" smtClean="0"/>
              <a:t>                     la chromatographie sur colonne en phase gazeuse.</a:t>
            </a:r>
          </a:p>
          <a:p>
            <a:pPr eaLnBrk="1" hangingPunct="1"/>
            <a:endParaRPr lang="fr-FR" dirty="0" smtClean="0"/>
          </a:p>
        </p:txBody>
      </p:sp>
      <p:sp>
        <p:nvSpPr>
          <p:cNvPr id="4" name="Flèche droite 3"/>
          <p:cNvSpPr/>
          <p:nvPr/>
        </p:nvSpPr>
        <p:spPr>
          <a:xfrm>
            <a:off x="928688" y="1285875"/>
            <a:ext cx="1428750"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928688" y="2286000"/>
            <a:ext cx="1428750"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6" name="Flèche droite 5"/>
          <p:cNvSpPr/>
          <p:nvPr/>
        </p:nvSpPr>
        <p:spPr>
          <a:xfrm>
            <a:off x="928688" y="3714750"/>
            <a:ext cx="1500187"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dirty="0"/>
              <a:t> </a:t>
            </a:r>
          </a:p>
        </p:txBody>
      </p:sp>
      <p:sp>
        <p:nvSpPr>
          <p:cNvPr id="7" name="ZoneTexte 6"/>
          <p:cNvSpPr txBox="1">
            <a:spLocks noChangeArrowheads="1"/>
          </p:cNvSpPr>
          <p:nvPr/>
        </p:nvSpPr>
        <p:spPr bwMode="auto">
          <a:xfrm>
            <a:off x="571500" y="571500"/>
            <a:ext cx="8215313" cy="4616450"/>
          </a:xfrm>
          <a:prstGeom prst="rect">
            <a:avLst/>
          </a:prstGeom>
          <a:noFill/>
          <a:ln w="9525">
            <a:noFill/>
            <a:miter lim="800000"/>
            <a:headEnd/>
            <a:tailEnd/>
          </a:ln>
        </p:spPr>
        <p:txBody>
          <a:bodyPr>
            <a:spAutoFit/>
          </a:bodyPr>
          <a:lstStyle/>
          <a:p>
            <a:endParaRPr lang="fr-FR" dirty="0">
              <a:latin typeface="Book Antiqua" pitchFamily="18" charset="0"/>
            </a:endParaRPr>
          </a:p>
          <a:p>
            <a:endParaRPr lang="fr-FR" dirty="0">
              <a:latin typeface="Book Antiqua" pitchFamily="18" charset="0"/>
            </a:endParaRPr>
          </a:p>
          <a:p>
            <a:endParaRPr lang="fr-FR" dirty="0">
              <a:latin typeface="Book Antiqua" pitchFamily="18" charset="0"/>
            </a:endParaRPr>
          </a:p>
          <a:p>
            <a:r>
              <a:rPr lang="fr-FR" dirty="0">
                <a:latin typeface="Book Antiqua" pitchFamily="18" charset="0"/>
              </a:rPr>
              <a:t>     </a:t>
            </a:r>
            <a:r>
              <a:rPr lang="fr-FR" sz="2000" dirty="0"/>
              <a:t>Des bandes de papier sont maintenues verticales, la base plongée dans un solvant. </a:t>
            </a:r>
          </a:p>
          <a:p>
            <a:r>
              <a:rPr lang="fr-FR" sz="2000" dirty="0"/>
              <a:t>     La substance à séparer est déposée à la base de la bande de papier . Le liquide va monter le long de la bande par capillarité, il va entrainer la substance avec lui, chaque substance à une vitesse différente. Un traceur, molécule colorée très soluble dans le solvant, va migrer presque à la même vitesse que lui permet de surveiller le front de progression. </a:t>
            </a:r>
          </a:p>
          <a:p>
            <a:r>
              <a:rPr lang="fr-FR" sz="2000" dirty="0"/>
              <a:t>     Quand la progression est terminée la bande de papier va pouvoir être traitée en globalité par des révélateurs spécifiques. Les molécules détectées vont apparaitre sous forme de taches colorées (les spots) réparties entre le point de départ et le front de migration du traceur.</a:t>
            </a:r>
          </a:p>
        </p:txBody>
      </p:sp>
      <p:sp>
        <p:nvSpPr>
          <p:cNvPr id="26625" name="Rectangle 1"/>
          <p:cNvSpPr>
            <a:spLocks noChangeArrowheads="1"/>
          </p:cNvSpPr>
          <p:nvPr/>
        </p:nvSpPr>
        <p:spPr bwMode="auto">
          <a:xfrm>
            <a:off x="285750" y="214313"/>
            <a:ext cx="5056188" cy="1328737"/>
          </a:xfrm>
          <a:prstGeom prst="rect">
            <a:avLst/>
          </a:prstGeom>
          <a:noFill/>
          <a:ln w="9525">
            <a:noFill/>
            <a:miter lim="800000"/>
            <a:headEnd/>
            <a:tailEnd/>
          </a:ln>
        </p:spPr>
        <p:txBody>
          <a:bodyPr wrap="none" lIns="685584" tIns="126960" bIns="0" anchor="ctr">
            <a:spAutoFit/>
          </a:bodyPr>
          <a:lstStyle/>
          <a:p>
            <a:pPr>
              <a:buFontTx/>
              <a:buChar char="•"/>
            </a:pPr>
            <a:endParaRPr lang="fr-FR" sz="2000" b="1" i="1" u="sng" dirty="0">
              <a:solidFill>
                <a:srgbClr val="FFFF00"/>
              </a:solidFill>
              <a:cs typeface="Times New Roman" pitchFamily="18" charset="0"/>
            </a:endParaRPr>
          </a:p>
          <a:p>
            <a:endParaRPr lang="fr-FR" sz="2000" b="1" i="1" u="sng" dirty="0">
              <a:solidFill>
                <a:srgbClr val="FFFF00"/>
              </a:solidFill>
              <a:cs typeface="Times New Roman" pitchFamily="18" charset="0"/>
            </a:endParaRPr>
          </a:p>
          <a:p>
            <a:r>
              <a:rPr lang="fr-FR" sz="2000" b="1" i="1" dirty="0">
                <a:solidFill>
                  <a:srgbClr val="FFFF00"/>
                </a:solidFill>
                <a:cs typeface="Times New Roman" pitchFamily="18" charset="0"/>
              </a:rPr>
              <a:t>A-</a:t>
            </a:r>
            <a:r>
              <a:rPr lang="fr-FR" sz="2000" b="1" i="1" u="sng" dirty="0">
                <a:solidFill>
                  <a:srgbClr val="FFFF00"/>
                </a:solidFill>
                <a:cs typeface="Times New Roman" pitchFamily="18" charset="0"/>
              </a:rPr>
              <a:t> La chromatographie sur papier :</a:t>
            </a:r>
            <a:endParaRPr lang="fr-FR" sz="2000" b="1" dirty="0">
              <a:solidFill>
                <a:srgbClr val="FFFF00"/>
              </a:solidFill>
              <a:latin typeface="Cambria" pitchFamily="18" charset="0"/>
              <a:cs typeface="Times New Roman" pitchFamily="18" charset="0"/>
            </a:endParaRPr>
          </a:p>
          <a:p>
            <a:pPr eaLnBrk="0" hangingPunct="0"/>
            <a:endParaRPr lang="fr-FR" dirty="0">
              <a:cs typeface="Times New Roman" pitchFamily="18" charset="0"/>
            </a:endParaRPr>
          </a:p>
        </p:txBody>
      </p:sp>
      <p:sp>
        <p:nvSpPr>
          <p:cNvPr id="26626" name="Rectangle 2"/>
          <p:cNvSpPr>
            <a:spLocks noChangeArrowheads="1"/>
          </p:cNvSpPr>
          <p:nvPr/>
        </p:nvSpPr>
        <p:spPr bwMode="auto">
          <a:xfrm>
            <a:off x="214313" y="785813"/>
            <a:ext cx="7123112" cy="1323975"/>
          </a:xfrm>
          <a:prstGeom prst="rect">
            <a:avLst/>
          </a:prstGeom>
          <a:noFill/>
          <a:ln w="9525">
            <a:noFill/>
            <a:miter lim="800000"/>
            <a:headEnd/>
            <a:tailEnd/>
          </a:ln>
        </p:spPr>
        <p:txBody>
          <a:bodyPr wrap="none" anchor="ctr">
            <a:spAutoFit/>
          </a:bodyPr>
          <a:lstStyle/>
          <a:p>
            <a:pPr algn="justLow"/>
            <a:r>
              <a:rPr lang="fr-FR" sz="2000" b="1" i="1" dirty="0">
                <a:solidFill>
                  <a:srgbClr val="FFFF00"/>
                </a:solidFill>
                <a:cs typeface="Times New Roman" pitchFamily="18" charset="0"/>
              </a:rPr>
              <a:t>         </a:t>
            </a:r>
            <a:r>
              <a:rPr lang="fr-FR" sz="2000" b="1" i="1" u="sng" dirty="0">
                <a:solidFill>
                  <a:srgbClr val="FFFF00"/>
                </a:solidFill>
                <a:cs typeface="Times New Roman" pitchFamily="18" charset="0"/>
              </a:rPr>
              <a:t>B- Chromatographie sur colonne en phase liquide :</a:t>
            </a:r>
            <a:r>
              <a:rPr lang="fr-FR" sz="2000" b="1" i="1" u="sng" dirty="0">
                <a:latin typeface="Book Antiqua" pitchFamily="18" charset="0"/>
                <a:cs typeface="Times New Roman" pitchFamily="18" charset="0"/>
              </a:rPr>
              <a:t> </a:t>
            </a:r>
          </a:p>
          <a:p>
            <a:pPr algn="justLow">
              <a:buFont typeface="Wingdings" pitchFamily="2" charset="2"/>
              <a:buChar char="Ø"/>
            </a:pPr>
            <a:r>
              <a:rPr lang="fr-FR" sz="2000" b="1" i="1" dirty="0">
                <a:cs typeface="Times New Roman" pitchFamily="18" charset="0"/>
              </a:rPr>
              <a:t>                </a:t>
            </a:r>
            <a:r>
              <a:rPr lang="fr-FR" sz="2000" b="1" i="1" u="sng" dirty="0">
                <a:cs typeface="Times New Roman" pitchFamily="18" charset="0"/>
              </a:rPr>
              <a:t>Filtration sur gel (chromatographie sur gel):</a:t>
            </a:r>
            <a:r>
              <a:rPr lang="fr-FR" sz="2000" b="1" i="1" u="sng" dirty="0">
                <a:latin typeface="Book Antiqua" pitchFamily="18" charset="0"/>
                <a:cs typeface="Times New Roman" pitchFamily="18" charset="0"/>
              </a:rPr>
              <a:t> </a:t>
            </a:r>
            <a:endParaRPr lang="fr-FR" sz="2000" b="1" i="1" u="sng" dirty="0">
              <a:solidFill>
                <a:srgbClr val="FFFF00"/>
              </a:solidFill>
              <a:cs typeface="Times New Roman" pitchFamily="18" charset="0"/>
            </a:endParaRPr>
          </a:p>
          <a:p>
            <a:pPr algn="justLow"/>
            <a:endParaRPr lang="fr-FR" sz="2000" b="1" i="1" u="sng" dirty="0">
              <a:solidFill>
                <a:srgbClr val="FFFF00"/>
              </a:solidFill>
              <a:cs typeface="Times New Roman" pitchFamily="18" charset="0"/>
            </a:endParaRPr>
          </a:p>
          <a:p>
            <a:pPr algn="justLow"/>
            <a:endParaRPr lang="fr-FR" sz="2000" dirty="0">
              <a:solidFill>
                <a:srgbClr val="FFFF00"/>
              </a:solidFill>
            </a:endParaRPr>
          </a:p>
        </p:txBody>
      </p:sp>
      <p:pic>
        <p:nvPicPr>
          <p:cNvPr id="11" name="Image 10"/>
          <p:cNvPicPr>
            <a:picLocks noChangeAspect="1" noChangeArrowheads="1"/>
          </p:cNvPicPr>
          <p:nvPr/>
        </p:nvPicPr>
        <p:blipFill>
          <a:blip r:embed="rId2" cstate="print"/>
          <a:srcRect/>
          <a:stretch>
            <a:fillRect/>
          </a:stretch>
        </p:blipFill>
        <p:spPr bwMode="auto">
          <a:xfrm>
            <a:off x="428625" y="1643063"/>
            <a:ext cx="2500313" cy="4643437"/>
          </a:xfrm>
          <a:prstGeom prst="rect">
            <a:avLst/>
          </a:prstGeom>
          <a:noFill/>
          <a:ln w="9525">
            <a:noFill/>
            <a:miter lim="800000"/>
            <a:headEnd/>
            <a:tailEnd/>
          </a:ln>
        </p:spPr>
      </p:pic>
      <p:pic>
        <p:nvPicPr>
          <p:cNvPr id="12" name="Image 11" descr="mhtml:file://C:\Documents%20and%20Settings\PERSONNEL\Mes%20documents\expo%20yasmina\séparation.mht!http://pages.usherbrooke.ca/bcm-514-bl/filtr.gif"/>
          <p:cNvPicPr>
            <a:picLocks noChangeAspect="1" noChangeArrowheads="1"/>
          </p:cNvPicPr>
          <p:nvPr/>
        </p:nvPicPr>
        <p:blipFill>
          <a:blip r:embed="rId3" cstate="print"/>
          <a:srcRect/>
          <a:stretch>
            <a:fillRect/>
          </a:stretch>
        </p:blipFill>
        <p:spPr bwMode="auto">
          <a:xfrm>
            <a:off x="3143250" y="1643063"/>
            <a:ext cx="2571750" cy="4643437"/>
          </a:xfrm>
          <a:prstGeom prst="rect">
            <a:avLst/>
          </a:prstGeom>
          <a:noFill/>
          <a:ln w="9525">
            <a:noFill/>
            <a:miter lim="800000"/>
            <a:headEnd/>
            <a:tailEnd/>
          </a:ln>
        </p:spPr>
      </p:pic>
      <p:pic>
        <p:nvPicPr>
          <p:cNvPr id="13" name="Image 12" descr="mhtml:file://C:\Documents%20and%20Settings\PERSONNEL\Mes%20documents\expo%20yasmina\chromato%20sue%20gel.mht!http://www.chimie-biochimie.umoncton.ca/bch/dg/siitub/figsiitub/chrfilgel/filtr1.gif"/>
          <p:cNvPicPr>
            <a:picLocks noChangeAspect="1" noChangeArrowheads="1"/>
          </p:cNvPicPr>
          <p:nvPr/>
        </p:nvPicPr>
        <p:blipFill>
          <a:blip r:embed="rId4" cstate="print"/>
          <a:srcRect/>
          <a:stretch>
            <a:fillRect/>
          </a:stretch>
        </p:blipFill>
        <p:spPr bwMode="auto">
          <a:xfrm>
            <a:off x="5929313" y="1643063"/>
            <a:ext cx="2357437" cy="4643437"/>
          </a:xfrm>
          <a:prstGeom prst="rect">
            <a:avLst/>
          </a:prstGeom>
          <a:noFill/>
          <a:ln w="9525">
            <a:noFill/>
            <a:miter lim="800000"/>
            <a:headEnd/>
            <a:tailEnd/>
          </a:ln>
        </p:spPr>
      </p:pic>
      <p:sp>
        <p:nvSpPr>
          <p:cNvPr id="16397" name="ZoneTexte 13"/>
          <p:cNvSpPr txBox="1">
            <a:spLocks noChangeArrowheads="1"/>
          </p:cNvSpPr>
          <p:nvPr/>
        </p:nvSpPr>
        <p:spPr bwMode="auto">
          <a:xfrm>
            <a:off x="428625" y="214313"/>
            <a:ext cx="8143875"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26627" name="Rectangle 3"/>
          <p:cNvSpPr>
            <a:spLocks noChangeArrowheads="1"/>
          </p:cNvSpPr>
          <p:nvPr/>
        </p:nvSpPr>
        <p:spPr bwMode="auto">
          <a:xfrm>
            <a:off x="1571625" y="1071563"/>
            <a:ext cx="4897438" cy="400050"/>
          </a:xfrm>
          <a:prstGeom prst="rect">
            <a:avLst/>
          </a:prstGeom>
          <a:noFill/>
          <a:ln w="9525">
            <a:noFill/>
            <a:miter lim="800000"/>
            <a:headEnd/>
            <a:tailEnd/>
          </a:ln>
        </p:spPr>
        <p:txBody>
          <a:bodyPr wrap="none" anchor="ctr">
            <a:spAutoFit/>
          </a:bodyPr>
          <a:lstStyle/>
          <a:p>
            <a:pPr algn="justLow">
              <a:buFont typeface="Wingdings" pitchFamily="2" charset="2"/>
              <a:buChar char="Ø"/>
              <a:tabLst>
                <a:tab pos="457200" algn="l"/>
              </a:tabLst>
            </a:pPr>
            <a:r>
              <a:rPr lang="fr-FR" sz="2000" b="1" i="1" u="sng" dirty="0">
                <a:cs typeface="Times New Roman" pitchFamily="18" charset="0"/>
              </a:rPr>
              <a:t>Chromatographie échangeuse d'ions</a:t>
            </a:r>
          </a:p>
        </p:txBody>
      </p:sp>
      <p:pic>
        <p:nvPicPr>
          <p:cNvPr id="16" name="Image 15" descr="mhtml:file://C:\Documents%20and%20Settings\PERSONNEL\Mes%20documents\expo%20yasmina\séparation.mht!http://pages.usherbrooke.ca/bcm-514-bl/ion.gif"/>
          <p:cNvPicPr>
            <a:picLocks noChangeAspect="1" noChangeArrowheads="1"/>
          </p:cNvPicPr>
          <p:nvPr/>
        </p:nvPicPr>
        <p:blipFill>
          <a:blip r:embed="rId5" cstate="print"/>
          <a:srcRect/>
          <a:stretch>
            <a:fillRect/>
          </a:stretch>
        </p:blipFill>
        <p:spPr bwMode="auto">
          <a:xfrm>
            <a:off x="214313" y="1928813"/>
            <a:ext cx="4143375" cy="4357687"/>
          </a:xfrm>
          <a:prstGeom prst="rect">
            <a:avLst/>
          </a:prstGeom>
          <a:noFill/>
          <a:ln w="9525">
            <a:noFill/>
            <a:miter lim="800000"/>
            <a:headEnd/>
            <a:tailEnd/>
          </a:ln>
        </p:spPr>
      </p:pic>
      <p:pic>
        <p:nvPicPr>
          <p:cNvPr id="17" name="Image 16" descr="mhtml:file://C:\Documents%20and%20Settings\PERSONNEL\Mes%20documents\expo%20yasmina\séparation.mht!http://pages.usherbrooke.ca/bcm-514-bl/resins.gif"/>
          <p:cNvPicPr>
            <a:picLocks noChangeAspect="1" noChangeArrowheads="1"/>
          </p:cNvPicPr>
          <p:nvPr/>
        </p:nvPicPr>
        <p:blipFill>
          <a:blip r:embed="rId6" cstate="print"/>
          <a:srcRect/>
          <a:stretch>
            <a:fillRect/>
          </a:stretch>
        </p:blipFill>
        <p:spPr bwMode="auto">
          <a:xfrm>
            <a:off x="4572000" y="1857375"/>
            <a:ext cx="4357688" cy="4429125"/>
          </a:xfrm>
          <a:prstGeom prst="rect">
            <a:avLst/>
          </a:prstGeom>
          <a:noFill/>
          <a:ln w="9525">
            <a:noFill/>
            <a:miter lim="800000"/>
            <a:headEnd/>
            <a:tailEnd/>
          </a:ln>
        </p:spPr>
      </p:pic>
      <p:sp>
        <p:nvSpPr>
          <p:cNvPr id="18" name="ZoneTexte 17"/>
          <p:cNvSpPr txBox="1">
            <a:spLocks noChangeArrowheads="1"/>
          </p:cNvSpPr>
          <p:nvPr/>
        </p:nvSpPr>
        <p:spPr bwMode="auto">
          <a:xfrm>
            <a:off x="928688" y="1143000"/>
            <a:ext cx="7715250" cy="984250"/>
          </a:xfrm>
          <a:prstGeom prst="rect">
            <a:avLst/>
          </a:prstGeom>
          <a:noFill/>
          <a:ln w="9525">
            <a:noFill/>
            <a:miter lim="800000"/>
            <a:headEnd/>
            <a:tailEnd/>
          </a:ln>
        </p:spPr>
        <p:txBody>
          <a:bodyPr>
            <a:spAutoFit/>
          </a:bodyPr>
          <a:lstStyle/>
          <a:p>
            <a:pPr>
              <a:buFont typeface="Wingdings" pitchFamily="2" charset="2"/>
              <a:buChar char="Ø"/>
            </a:pPr>
            <a:r>
              <a:rPr lang="fr-FR" sz="2000" b="1" i="1" dirty="0"/>
              <a:t>           </a:t>
            </a:r>
            <a:r>
              <a:rPr lang="fr-FR" sz="2000" b="1" i="1" u="sng" dirty="0"/>
              <a:t>Chromatographie d’ Interactions hydrophobes:</a:t>
            </a:r>
          </a:p>
          <a:p>
            <a:endParaRPr lang="fr-FR" sz="2000" dirty="0"/>
          </a:p>
          <a:p>
            <a:endParaRPr lang="fr-FR" dirty="0">
              <a:latin typeface="Book Antiqua" pitchFamily="18" charset="0"/>
            </a:endParaRPr>
          </a:p>
        </p:txBody>
      </p:sp>
      <p:pic>
        <p:nvPicPr>
          <p:cNvPr id="19" name="Image 18" descr="mhtml:file://C:\Documents%20and%20Settings\PERSONNEL\Mes%20documents\expo%20yasmina\séparation.mht!http://pages.usherbrooke.ca/bcm-514-bl/Reverse-phase-color.gif"/>
          <p:cNvPicPr>
            <a:picLocks noChangeAspect="1" noChangeArrowheads="1"/>
          </p:cNvPicPr>
          <p:nvPr/>
        </p:nvPicPr>
        <p:blipFill>
          <a:blip r:embed="rId7" cstate="print"/>
          <a:srcRect/>
          <a:stretch>
            <a:fillRect/>
          </a:stretch>
        </p:blipFill>
        <p:spPr bwMode="auto">
          <a:xfrm>
            <a:off x="1143000" y="1714500"/>
            <a:ext cx="6500813" cy="4214813"/>
          </a:xfrm>
          <a:prstGeom prst="rect">
            <a:avLst/>
          </a:prstGeom>
          <a:noFill/>
          <a:ln w="9525">
            <a:noFill/>
            <a:miter lim="800000"/>
            <a:headEnd/>
            <a:tailEnd/>
          </a:ln>
        </p:spPr>
      </p:pic>
      <p:sp>
        <p:nvSpPr>
          <p:cNvPr id="20" name="ZoneTexte 19"/>
          <p:cNvSpPr txBox="1">
            <a:spLocks noChangeArrowheads="1"/>
          </p:cNvSpPr>
          <p:nvPr/>
        </p:nvSpPr>
        <p:spPr bwMode="auto">
          <a:xfrm>
            <a:off x="1500188" y="1357313"/>
            <a:ext cx="6429375" cy="3200400"/>
          </a:xfrm>
          <a:prstGeom prst="rect">
            <a:avLst/>
          </a:prstGeom>
          <a:noFill/>
          <a:ln w="9525">
            <a:noFill/>
            <a:miter lim="800000"/>
            <a:headEnd/>
            <a:tailEnd/>
          </a:ln>
        </p:spPr>
        <p:txBody>
          <a:bodyPr>
            <a:spAutoFit/>
          </a:bodyPr>
          <a:lstStyle/>
          <a:p>
            <a:pPr lvl="1">
              <a:buFont typeface="Wingdings" pitchFamily="2" charset="2"/>
              <a:buChar char="Ø"/>
            </a:pPr>
            <a:endParaRPr lang="fr-FR" dirty="0"/>
          </a:p>
          <a:p>
            <a:pPr lvl="1">
              <a:buFont typeface="Wingdings" pitchFamily="2" charset="2"/>
              <a:buChar char="Ø"/>
            </a:pPr>
            <a:r>
              <a:rPr lang="fr-FR" sz="2000" b="1" i="1" u="sng" dirty="0"/>
              <a:t>Chromatographie liquide haute pression (HPLC:</a:t>
            </a:r>
          </a:p>
          <a:p>
            <a:pPr lvl="1"/>
            <a:r>
              <a:rPr lang="fr-FR" dirty="0"/>
              <a:t>Dans cette variante, l'intérieur de la colonne est soumis à une forte pression. Les différents constituants vont être séparés de façon plus efficace, ce qui permet de travailler avec des colonnes plus petites. Toutes les variantes de colonnes précédentes peuvent être appliquées à l'HPLC.</a:t>
            </a:r>
          </a:p>
          <a:p>
            <a:pPr lvl="1"/>
            <a:r>
              <a:rPr lang="fr-FR" dirty="0"/>
              <a:t/>
            </a:r>
            <a:br>
              <a:rPr lang="fr-FR" dirty="0"/>
            </a:br>
            <a:endParaRPr lang="fr-FR" b="1" dirty="0"/>
          </a:p>
        </p:txBody>
      </p:sp>
      <p:sp>
        <p:nvSpPr>
          <p:cNvPr id="16404" name="ZoneTexte 20"/>
          <p:cNvSpPr txBox="1">
            <a:spLocks noChangeArrowheads="1"/>
          </p:cNvSpPr>
          <p:nvPr/>
        </p:nvSpPr>
        <p:spPr bwMode="auto">
          <a:xfrm>
            <a:off x="857250" y="785813"/>
            <a:ext cx="721518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025" name="Rectangle 1"/>
          <p:cNvSpPr>
            <a:spLocks noChangeArrowheads="1"/>
          </p:cNvSpPr>
          <p:nvPr/>
        </p:nvSpPr>
        <p:spPr bwMode="auto">
          <a:xfrm>
            <a:off x="500063" y="714375"/>
            <a:ext cx="8250237" cy="2867025"/>
          </a:xfrm>
          <a:prstGeom prst="rect">
            <a:avLst/>
          </a:prstGeom>
          <a:noFill/>
          <a:ln w="9525">
            <a:noFill/>
            <a:miter lim="800000"/>
            <a:headEnd/>
            <a:tailEnd/>
          </a:ln>
        </p:spPr>
        <p:txBody>
          <a:bodyPr wrap="none" lIns="685584" tIns="126960" bIns="0" anchor="ctr">
            <a:spAutoFit/>
          </a:bodyPr>
          <a:lstStyle/>
          <a:p>
            <a:r>
              <a:rPr lang="fr-FR" sz="2000" b="1" i="1" u="sng" dirty="0">
                <a:solidFill>
                  <a:srgbClr val="FFFF00"/>
                </a:solidFill>
                <a:cs typeface="Times New Roman" pitchFamily="18" charset="0"/>
              </a:rPr>
              <a:t>C- La chromatographie en phase gazeuse :</a:t>
            </a:r>
          </a:p>
          <a:p>
            <a:endParaRPr lang="fr-FR" sz="2000" b="1" dirty="0">
              <a:solidFill>
                <a:srgbClr val="FFFF00"/>
              </a:solidFill>
              <a:cs typeface="Times New Roman" pitchFamily="18" charset="0"/>
            </a:endParaRPr>
          </a:p>
          <a:p>
            <a:r>
              <a:rPr lang="fr-FR" sz="2000" dirty="0">
                <a:latin typeface="Book Antiqua" pitchFamily="18" charset="0"/>
                <a:cs typeface="Times New Roman" pitchFamily="18" charset="0"/>
              </a:rPr>
              <a:t> Il s'agit d'une chromatographie en colonne, mais ici le fluide est </a:t>
            </a:r>
          </a:p>
          <a:p>
            <a:r>
              <a:rPr lang="fr-FR" sz="2000" dirty="0">
                <a:latin typeface="Book Antiqua" pitchFamily="18" charset="0"/>
                <a:cs typeface="Times New Roman" pitchFamily="18" charset="0"/>
              </a:rPr>
              <a:t>un gaz. La substance à analyser est vaporisée. Le fluide gazeux va</a:t>
            </a:r>
          </a:p>
          <a:p>
            <a:r>
              <a:rPr lang="fr-FR" sz="2000" dirty="0">
                <a:latin typeface="Book Antiqua" pitchFamily="18" charset="0"/>
                <a:cs typeface="Times New Roman" pitchFamily="18" charset="0"/>
              </a:rPr>
              <a:t> l'entrainer jusqu'à la colonne qui va retarder les différents</a:t>
            </a:r>
          </a:p>
          <a:p>
            <a:r>
              <a:rPr lang="fr-FR" sz="2000" dirty="0">
                <a:latin typeface="Book Antiqua" pitchFamily="18" charset="0"/>
                <a:cs typeface="Times New Roman" pitchFamily="18" charset="0"/>
              </a:rPr>
              <a:t> constituants du gaz. En sortie de colonne ces constituants vont</a:t>
            </a:r>
          </a:p>
          <a:p>
            <a:r>
              <a:rPr lang="fr-FR" sz="2000" dirty="0">
                <a:latin typeface="Book Antiqua" pitchFamily="18" charset="0"/>
                <a:cs typeface="Times New Roman" pitchFamily="18" charset="0"/>
              </a:rPr>
              <a:t> pouvoir être détectés par plusieurs techniques, spectrométrie de</a:t>
            </a:r>
          </a:p>
          <a:p>
            <a:r>
              <a:rPr lang="fr-FR" sz="2000" dirty="0">
                <a:latin typeface="Book Antiqua" pitchFamily="18" charset="0"/>
                <a:cs typeface="Times New Roman" pitchFamily="18" charset="0"/>
              </a:rPr>
              <a:t> masse, spectrométrie, ionisation,…… etc .</a:t>
            </a:r>
            <a:endParaRPr lang="fr-FR" sz="2000" b="1" dirty="0">
              <a:solidFill>
                <a:srgbClr val="FFFF00"/>
              </a:solidFill>
              <a:cs typeface="Times New Roman" pitchFamily="18" charset="0"/>
            </a:endParaRPr>
          </a:p>
          <a:p>
            <a:pPr eaLnBrk="0" hangingPunct="0"/>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upRight)">
                                      <p:cBhvr>
                                        <p:cTn id="13" dur="500"/>
                                        <p:tgtEl>
                                          <p:spTgt spid="4"/>
                                        </p:tgtEl>
                                      </p:cBhvr>
                                    </p:animEffect>
                                  </p:childTnLst>
                                </p:cTn>
                              </p:par>
                              <p:par>
                                <p:cTn id="14" presetID="18" presetClass="entr" presetSubtype="3"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strips(upRight)">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3"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trips(upRight)">
                                      <p:cBhvr>
                                        <p:cTn id="21" dur="500"/>
                                        <p:tgtEl>
                                          <p:spTgt spid="5"/>
                                        </p:tgtEl>
                                      </p:cBhvr>
                                    </p:animEffect>
                                  </p:childTnLst>
                                </p:cTn>
                              </p:par>
                              <p:par>
                                <p:cTn id="22" presetID="18" presetClass="entr" presetSubtype="3"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strips(upRight)">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strips(upRight)">
                                      <p:cBhvr>
                                        <p:cTn id="29" dur="500"/>
                                        <p:tgtEl>
                                          <p:spTgt spid="6"/>
                                        </p:tgtEl>
                                      </p:cBhvr>
                                    </p:animEffect>
                                  </p:childTnLst>
                                </p:cTn>
                              </p:par>
                              <p:par>
                                <p:cTn id="30" presetID="18" presetClass="entr" presetSubtype="3"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trips(upRigh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xit" presetSubtype="16" fill="hold" nodeType="clickEffect">
                                  <p:stCondLst>
                                    <p:cond delay="0"/>
                                  </p:stCondLst>
                                  <p:childTnLst>
                                    <p:animEffect transition="out" filter="diamond(in)">
                                      <p:cBhvr>
                                        <p:cTn id="36" dur="500"/>
                                        <p:tgtEl>
                                          <p:spTgt spid="3">
                                            <p:txEl>
                                              <p:pRg st="6" end="6"/>
                                            </p:txEl>
                                          </p:spTgt>
                                        </p:tgtEl>
                                      </p:cBhvr>
                                    </p:animEffect>
                                    <p:set>
                                      <p:cBhvr>
                                        <p:cTn id="37" dur="1" fill="hold">
                                          <p:stCondLst>
                                            <p:cond delay="499"/>
                                          </p:stCondLst>
                                        </p:cTn>
                                        <p:tgtEl>
                                          <p:spTgt spid="3">
                                            <p:txEl>
                                              <p:pRg st="6" end="6"/>
                                            </p:txEl>
                                          </p:spTgt>
                                        </p:tgtEl>
                                        <p:attrNameLst>
                                          <p:attrName>style.visibility</p:attrName>
                                        </p:attrNameLst>
                                      </p:cBhvr>
                                      <p:to>
                                        <p:strVal val="hidden"/>
                                      </p:to>
                                    </p:set>
                                  </p:childTnLst>
                                </p:cTn>
                              </p:par>
                              <p:par>
                                <p:cTn id="38" presetID="8" presetClass="exit" presetSubtype="16" fill="hold" grpId="1" nodeType="withEffect">
                                  <p:stCondLst>
                                    <p:cond delay="0"/>
                                  </p:stCondLst>
                                  <p:childTnLst>
                                    <p:animEffect transition="out" filter="diamond(in)">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par>
                                <p:cTn id="41" presetID="8" presetClass="exit" presetSubtype="16" fill="hold" nodeType="withEffect">
                                  <p:stCondLst>
                                    <p:cond delay="0"/>
                                  </p:stCondLst>
                                  <p:childTnLst>
                                    <p:animEffect transition="out" filter="diamond(in)">
                                      <p:cBhvr>
                                        <p:cTn id="42" dur="500"/>
                                        <p:tgtEl>
                                          <p:spTgt spid="3">
                                            <p:txEl>
                                              <p:pRg st="4" end="4"/>
                                            </p:txEl>
                                          </p:spTgt>
                                        </p:tgtEl>
                                      </p:cBhvr>
                                    </p:animEffect>
                                    <p:set>
                                      <p:cBhvr>
                                        <p:cTn id="43" dur="1" fill="hold">
                                          <p:stCondLst>
                                            <p:cond delay="499"/>
                                          </p:stCondLst>
                                        </p:cTn>
                                        <p:tgtEl>
                                          <p:spTgt spid="3">
                                            <p:txEl>
                                              <p:pRg st="4" end="4"/>
                                            </p:txEl>
                                          </p:spTgt>
                                        </p:tgtEl>
                                        <p:attrNameLst>
                                          <p:attrName>style.visibility</p:attrName>
                                        </p:attrNameLst>
                                      </p:cBhvr>
                                      <p:to>
                                        <p:strVal val="hidden"/>
                                      </p:to>
                                    </p:set>
                                  </p:childTnLst>
                                </p:cTn>
                              </p:par>
                              <p:par>
                                <p:cTn id="44" presetID="8" presetClass="exit" presetSubtype="16" fill="hold" grpId="1" nodeType="withEffect">
                                  <p:stCondLst>
                                    <p:cond delay="0"/>
                                  </p:stCondLst>
                                  <p:childTnLst>
                                    <p:animEffect transition="out" filter="diamond(in)">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8" presetClass="exit" presetSubtype="16" fill="hold" nodeType="clickEffect">
                                  <p:stCondLst>
                                    <p:cond delay="0"/>
                                  </p:stCondLst>
                                  <p:childTnLst>
                                    <p:animEffect transition="out" filter="diamond(in)">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8" presetClass="exit" presetSubtype="16" fill="hold" grpId="1" nodeType="withEffect">
                                  <p:stCondLst>
                                    <p:cond delay="0"/>
                                  </p:stCondLst>
                                  <p:childTnLst>
                                    <p:animEffect transition="out" filter="diamond(in)">
                                      <p:cBhvr>
                                        <p:cTn id="53" dur="500"/>
                                        <p:tgtEl>
                                          <p:spTgt spid="4"/>
                                        </p:tgtEl>
                                      </p:cBhvr>
                                    </p:animEffect>
                                    <p:set>
                                      <p:cBhvr>
                                        <p:cTn id="54" dur="1" fill="hold">
                                          <p:stCondLst>
                                            <p:cond delay="499"/>
                                          </p:stCondLst>
                                        </p:cTn>
                                        <p:tgtEl>
                                          <p:spTgt spid="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6625">
                                            <p:txEl>
                                              <p:pRg st="2" end="2"/>
                                            </p:txEl>
                                          </p:spTgt>
                                        </p:tgtEl>
                                        <p:attrNameLst>
                                          <p:attrName>style.visibility</p:attrName>
                                        </p:attrNameLst>
                                      </p:cBhvr>
                                      <p:to>
                                        <p:strVal val="visible"/>
                                      </p:to>
                                    </p:set>
                                    <p:anim calcmode="lin" valueType="num">
                                      <p:cBhvr additive="base">
                                        <p:cTn id="59" dur="500" fill="hold"/>
                                        <p:tgtEl>
                                          <p:spTgt spid="26625">
                                            <p:txEl>
                                              <p:pRg st="2" end="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66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7">
                                            <p:txEl>
                                              <p:pRg st="3" end="3"/>
                                            </p:txEl>
                                          </p:spTgt>
                                        </p:tgtEl>
                                        <p:attrNameLst>
                                          <p:attrName>style.visibility</p:attrName>
                                        </p:attrNameLst>
                                      </p:cBhvr>
                                      <p:to>
                                        <p:strVal val="visible"/>
                                      </p:to>
                                    </p:set>
                                    <p:animEffect transition="in" filter="blinds(horizontal)">
                                      <p:cBhvr>
                                        <p:cTn id="65" dur="500"/>
                                        <p:tgtEl>
                                          <p:spTgt spid="7">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7">
                                            <p:txEl>
                                              <p:pRg st="4" end="4"/>
                                            </p:txEl>
                                          </p:spTgt>
                                        </p:tgtEl>
                                        <p:attrNameLst>
                                          <p:attrName>style.visibility</p:attrName>
                                        </p:attrNameLst>
                                      </p:cBhvr>
                                      <p:to>
                                        <p:strVal val="visible"/>
                                      </p:to>
                                    </p:set>
                                    <p:animEffect transition="in" filter="blinds(horizontal)">
                                      <p:cBhvr>
                                        <p:cTn id="70" dur="500"/>
                                        <p:tgtEl>
                                          <p:spTgt spid="7">
                                            <p:txEl>
                                              <p:pRg st="4" end="4"/>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7">
                                            <p:txEl>
                                              <p:pRg st="5" end="5"/>
                                            </p:txEl>
                                          </p:spTgt>
                                        </p:tgtEl>
                                        <p:attrNameLst>
                                          <p:attrName>style.visibility</p:attrName>
                                        </p:attrNameLst>
                                      </p:cBhvr>
                                      <p:to>
                                        <p:strVal val="visible"/>
                                      </p:to>
                                    </p:set>
                                    <p:animEffect transition="in" filter="blinds(horizontal)">
                                      <p:cBhvr>
                                        <p:cTn id="75" dur="500"/>
                                        <p:tgtEl>
                                          <p:spTgt spid="7">
                                            <p:txEl>
                                              <p:pRg st="5" end="5"/>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8" presetClass="exit" presetSubtype="16" fill="hold" nodeType="clickEffect">
                                  <p:stCondLst>
                                    <p:cond delay="0"/>
                                  </p:stCondLst>
                                  <p:childTnLst>
                                    <p:animEffect transition="out" filter="diamond(in)">
                                      <p:cBhvr>
                                        <p:cTn id="79" dur="2000"/>
                                        <p:tgtEl>
                                          <p:spTgt spid="7">
                                            <p:txEl>
                                              <p:pRg st="3" end="3"/>
                                            </p:txEl>
                                          </p:spTgt>
                                        </p:tgtEl>
                                      </p:cBhvr>
                                    </p:animEffect>
                                    <p:set>
                                      <p:cBhvr>
                                        <p:cTn id="80" dur="1" fill="hold">
                                          <p:stCondLst>
                                            <p:cond delay="1999"/>
                                          </p:stCondLst>
                                        </p:cTn>
                                        <p:tgtEl>
                                          <p:spTgt spid="7">
                                            <p:txEl>
                                              <p:pRg st="3" end="3"/>
                                            </p:txEl>
                                          </p:spTgt>
                                        </p:tgtEl>
                                        <p:attrNameLst>
                                          <p:attrName>style.visibility</p:attrName>
                                        </p:attrNameLst>
                                      </p:cBhvr>
                                      <p:to>
                                        <p:strVal val="hidden"/>
                                      </p:to>
                                    </p:set>
                                  </p:childTnLst>
                                </p:cTn>
                              </p:par>
                              <p:par>
                                <p:cTn id="81" presetID="8" presetClass="exit" presetSubtype="16" fill="hold" nodeType="withEffect">
                                  <p:stCondLst>
                                    <p:cond delay="0"/>
                                  </p:stCondLst>
                                  <p:childTnLst>
                                    <p:animEffect transition="out" filter="diamond(in)">
                                      <p:cBhvr>
                                        <p:cTn id="82" dur="2000"/>
                                        <p:tgtEl>
                                          <p:spTgt spid="7">
                                            <p:txEl>
                                              <p:pRg st="4" end="4"/>
                                            </p:txEl>
                                          </p:spTgt>
                                        </p:tgtEl>
                                      </p:cBhvr>
                                    </p:animEffect>
                                    <p:set>
                                      <p:cBhvr>
                                        <p:cTn id="83" dur="1" fill="hold">
                                          <p:stCondLst>
                                            <p:cond delay="1999"/>
                                          </p:stCondLst>
                                        </p:cTn>
                                        <p:tgtEl>
                                          <p:spTgt spid="7">
                                            <p:txEl>
                                              <p:pRg st="4" end="4"/>
                                            </p:txEl>
                                          </p:spTgt>
                                        </p:tgtEl>
                                        <p:attrNameLst>
                                          <p:attrName>style.visibility</p:attrName>
                                        </p:attrNameLst>
                                      </p:cBhvr>
                                      <p:to>
                                        <p:strVal val="hidden"/>
                                      </p:to>
                                    </p:set>
                                  </p:childTnLst>
                                </p:cTn>
                              </p:par>
                              <p:par>
                                <p:cTn id="84" presetID="8" presetClass="exit" presetSubtype="16" fill="hold" nodeType="withEffect">
                                  <p:stCondLst>
                                    <p:cond delay="0"/>
                                  </p:stCondLst>
                                  <p:childTnLst>
                                    <p:animEffect transition="out" filter="diamond(in)">
                                      <p:cBhvr>
                                        <p:cTn id="85" dur="2000"/>
                                        <p:tgtEl>
                                          <p:spTgt spid="7">
                                            <p:txEl>
                                              <p:pRg st="5" end="5"/>
                                            </p:txEl>
                                          </p:spTgt>
                                        </p:tgtEl>
                                      </p:cBhvr>
                                    </p:animEffect>
                                    <p:set>
                                      <p:cBhvr>
                                        <p:cTn id="86" dur="1" fill="hold">
                                          <p:stCondLst>
                                            <p:cond delay="1999"/>
                                          </p:stCondLst>
                                        </p:cTn>
                                        <p:tgtEl>
                                          <p:spTgt spid="7">
                                            <p:txEl>
                                              <p:pRg st="5" end="5"/>
                                            </p:txEl>
                                          </p:spTgt>
                                        </p:tgtEl>
                                        <p:attrNameLst>
                                          <p:attrName>style.visibility</p:attrName>
                                        </p:attrNameLst>
                                      </p:cBhvr>
                                      <p:to>
                                        <p:strVal val="hidden"/>
                                      </p:to>
                                    </p:set>
                                  </p:childTnLst>
                                </p:cTn>
                              </p:par>
                              <p:par>
                                <p:cTn id="87" presetID="8" presetClass="exit" presetSubtype="16" fill="hold" nodeType="withEffect">
                                  <p:stCondLst>
                                    <p:cond delay="0"/>
                                  </p:stCondLst>
                                  <p:childTnLst>
                                    <p:animEffect transition="out" filter="diamond(in)">
                                      <p:cBhvr>
                                        <p:cTn id="88" dur="500"/>
                                        <p:tgtEl>
                                          <p:spTgt spid="26625">
                                            <p:txEl>
                                              <p:pRg st="2" end="2"/>
                                            </p:txEl>
                                          </p:spTgt>
                                        </p:tgtEl>
                                      </p:cBhvr>
                                    </p:animEffect>
                                    <p:set>
                                      <p:cBhvr>
                                        <p:cTn id="89" dur="1" fill="hold">
                                          <p:stCondLst>
                                            <p:cond delay="499"/>
                                          </p:stCondLst>
                                        </p:cTn>
                                        <p:tgtEl>
                                          <p:spTgt spid="26625">
                                            <p:txEl>
                                              <p:pRg st="2" end="2"/>
                                            </p:txEl>
                                          </p:spTgt>
                                        </p:tgtEl>
                                        <p:attrNameLst>
                                          <p:attrName>style.visibility</p:attrName>
                                        </p:attrNameLst>
                                      </p:cBhvr>
                                      <p:to>
                                        <p:strVal val="hidden"/>
                                      </p:to>
                                    </p:set>
                                  </p:childTnLst>
                                </p:cTn>
                              </p:par>
                              <p:par>
                                <p:cTn id="90" presetID="2" presetClass="entr" presetSubtype="4" fill="hold" nodeType="withEffect">
                                  <p:stCondLst>
                                    <p:cond delay="0"/>
                                  </p:stCondLst>
                                  <p:childTnLst>
                                    <p:set>
                                      <p:cBhvr>
                                        <p:cTn id="91" dur="1" fill="hold">
                                          <p:stCondLst>
                                            <p:cond delay="0"/>
                                          </p:stCondLst>
                                        </p:cTn>
                                        <p:tgtEl>
                                          <p:spTgt spid="26626">
                                            <p:txEl>
                                              <p:pRg st="0" end="0"/>
                                            </p:txEl>
                                          </p:spTgt>
                                        </p:tgtEl>
                                        <p:attrNameLst>
                                          <p:attrName>style.visibility</p:attrName>
                                        </p:attrNameLst>
                                      </p:cBhvr>
                                      <p:to>
                                        <p:strVal val="visible"/>
                                      </p:to>
                                    </p:set>
                                    <p:anim calcmode="lin" valueType="num">
                                      <p:cBhvr additive="base">
                                        <p:cTn id="92"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93" dur="500" fill="hold"/>
                                        <p:tgtEl>
                                          <p:spTgt spid="26626">
                                            <p:txEl>
                                              <p:pRg st="0" end="0"/>
                                            </p:txEl>
                                          </p:spTgt>
                                        </p:tgtEl>
                                        <p:attrNameLst>
                                          <p:attrName>ppt_y</p:attrName>
                                        </p:attrNameLst>
                                      </p:cBhvr>
                                      <p:tavLst>
                                        <p:tav tm="0">
                                          <p:val>
                                            <p:strVal val="1+#ppt_h/2"/>
                                          </p:val>
                                        </p:tav>
                                        <p:tav tm="100000">
                                          <p:val>
                                            <p:strVal val="#ppt_y"/>
                                          </p:val>
                                        </p:tav>
                                      </p:tavLst>
                                    </p:anim>
                                  </p:childTnLst>
                                </p:cTn>
                              </p:par>
                              <p:par>
                                <p:cTn id="94" presetID="2" presetClass="entr" presetSubtype="4" fill="hold" nodeType="withEffect">
                                  <p:stCondLst>
                                    <p:cond delay="0"/>
                                  </p:stCondLst>
                                  <p:childTnLst>
                                    <p:set>
                                      <p:cBhvr>
                                        <p:cTn id="95" dur="1" fill="hold">
                                          <p:stCondLst>
                                            <p:cond delay="0"/>
                                          </p:stCondLst>
                                        </p:cTn>
                                        <p:tgtEl>
                                          <p:spTgt spid="26626">
                                            <p:txEl>
                                              <p:pRg st="1" end="1"/>
                                            </p:txEl>
                                          </p:spTgt>
                                        </p:tgtEl>
                                        <p:attrNameLst>
                                          <p:attrName>style.visibility</p:attrName>
                                        </p:attrNameLst>
                                      </p:cBhvr>
                                      <p:to>
                                        <p:strVal val="visible"/>
                                      </p:to>
                                    </p:set>
                                    <p:anim calcmode="lin" valueType="num">
                                      <p:cBhvr additive="base">
                                        <p:cTn id="96"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nodeType="clickEffect">
                                  <p:stCondLst>
                                    <p:cond delay="0"/>
                                  </p:stCondLst>
                                  <p:childTnLst>
                                    <p:set>
                                      <p:cBhvr>
                                        <p:cTn id="101" dur="1" fill="hold">
                                          <p:stCondLst>
                                            <p:cond delay="0"/>
                                          </p:stCondLst>
                                        </p:cTn>
                                        <p:tgtEl>
                                          <p:spTgt spid="26626">
                                            <p:txEl>
                                              <p:pRg st="1" end="1"/>
                                            </p:txEl>
                                          </p:spTgt>
                                        </p:tgtEl>
                                        <p:attrNameLst>
                                          <p:attrName>style.visibility</p:attrName>
                                        </p:attrNameLst>
                                      </p:cBhvr>
                                      <p:to>
                                        <p:strVal val="visible"/>
                                      </p:to>
                                    </p:set>
                                    <p:anim calcmode="lin" valueType="num">
                                      <p:cBhvr additive="base">
                                        <p:cTn id="102"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35" presetClass="entr" presetSubtype="0" fill="hold" nodeType="clickEffect">
                                  <p:stCondLst>
                                    <p:cond delay="0"/>
                                  </p:stCondLst>
                                  <p:childTnLst>
                                    <p:set>
                                      <p:cBhvr>
                                        <p:cTn id="107" dur="1" fill="hold">
                                          <p:stCondLst>
                                            <p:cond delay="0"/>
                                          </p:stCondLst>
                                        </p:cTn>
                                        <p:tgtEl>
                                          <p:spTgt spid="11"/>
                                        </p:tgtEl>
                                        <p:attrNameLst>
                                          <p:attrName>style.visibility</p:attrName>
                                        </p:attrNameLst>
                                      </p:cBhvr>
                                      <p:to>
                                        <p:strVal val="visible"/>
                                      </p:to>
                                    </p:set>
                                    <p:animEffect transition="in" filter="fade">
                                      <p:cBhvr>
                                        <p:cTn id="108" dur="500"/>
                                        <p:tgtEl>
                                          <p:spTgt spid="11"/>
                                        </p:tgtEl>
                                      </p:cBhvr>
                                    </p:animEffect>
                                    <p:anim calcmode="lin" valueType="num">
                                      <p:cBhvr>
                                        <p:cTn id="109" dur="500" fill="hold"/>
                                        <p:tgtEl>
                                          <p:spTgt spid="11"/>
                                        </p:tgtEl>
                                        <p:attrNameLst>
                                          <p:attrName>style.rotation</p:attrName>
                                        </p:attrNameLst>
                                      </p:cBhvr>
                                      <p:tavLst>
                                        <p:tav tm="0">
                                          <p:val>
                                            <p:fltVal val="720"/>
                                          </p:val>
                                        </p:tav>
                                        <p:tav tm="100000">
                                          <p:val>
                                            <p:fltVal val="0"/>
                                          </p:val>
                                        </p:tav>
                                      </p:tavLst>
                                    </p:anim>
                                    <p:anim calcmode="lin" valueType="num">
                                      <p:cBhvr>
                                        <p:cTn id="110" dur="500" fill="hold"/>
                                        <p:tgtEl>
                                          <p:spTgt spid="11"/>
                                        </p:tgtEl>
                                        <p:attrNameLst>
                                          <p:attrName>ppt_h</p:attrName>
                                        </p:attrNameLst>
                                      </p:cBhvr>
                                      <p:tavLst>
                                        <p:tav tm="0">
                                          <p:val>
                                            <p:fltVal val="0"/>
                                          </p:val>
                                        </p:tav>
                                        <p:tav tm="100000">
                                          <p:val>
                                            <p:strVal val="#ppt_h"/>
                                          </p:val>
                                        </p:tav>
                                      </p:tavLst>
                                    </p:anim>
                                    <p:anim calcmode="lin" valueType="num">
                                      <p:cBhvr>
                                        <p:cTn id="111" dur="500" fill="hold"/>
                                        <p:tgtEl>
                                          <p:spTgt spid="11"/>
                                        </p:tgtEl>
                                        <p:attrNameLst>
                                          <p:attrName>ppt_w</p:attrName>
                                        </p:attrNameLst>
                                      </p:cBhvr>
                                      <p:tavLst>
                                        <p:tav tm="0">
                                          <p:val>
                                            <p:fltVal val="0"/>
                                          </p:val>
                                        </p:tav>
                                        <p:tav tm="100000">
                                          <p:val>
                                            <p:strVal val="#ppt_w"/>
                                          </p:val>
                                        </p:tav>
                                      </p:tavLst>
                                    </p:anim>
                                  </p:childTnLst>
                                </p:cTn>
                              </p:par>
                            </p:childTnLst>
                          </p:cTn>
                        </p:par>
                      </p:childTnLst>
                    </p:cTn>
                  </p:par>
                  <p:par>
                    <p:cTn id="112" fill="hold">
                      <p:stCondLst>
                        <p:cond delay="indefinite"/>
                      </p:stCondLst>
                      <p:childTnLst>
                        <p:par>
                          <p:cTn id="113" fill="hold">
                            <p:stCondLst>
                              <p:cond delay="0"/>
                            </p:stCondLst>
                            <p:childTnLst>
                              <p:par>
                                <p:cTn id="114" presetID="35" presetClass="entr" presetSubtype="0" fill="hold" nodeType="clickEffect">
                                  <p:stCondLst>
                                    <p:cond delay="0"/>
                                  </p:stCondLst>
                                  <p:childTnLst>
                                    <p:set>
                                      <p:cBhvr>
                                        <p:cTn id="115" dur="1" fill="hold">
                                          <p:stCondLst>
                                            <p:cond delay="0"/>
                                          </p:stCondLst>
                                        </p:cTn>
                                        <p:tgtEl>
                                          <p:spTgt spid="12"/>
                                        </p:tgtEl>
                                        <p:attrNameLst>
                                          <p:attrName>style.visibility</p:attrName>
                                        </p:attrNameLst>
                                      </p:cBhvr>
                                      <p:to>
                                        <p:strVal val="visible"/>
                                      </p:to>
                                    </p:set>
                                    <p:animEffect transition="in" filter="fade">
                                      <p:cBhvr>
                                        <p:cTn id="116" dur="500"/>
                                        <p:tgtEl>
                                          <p:spTgt spid="12"/>
                                        </p:tgtEl>
                                      </p:cBhvr>
                                    </p:animEffect>
                                    <p:anim calcmode="lin" valueType="num">
                                      <p:cBhvr>
                                        <p:cTn id="117" dur="500" fill="hold"/>
                                        <p:tgtEl>
                                          <p:spTgt spid="12"/>
                                        </p:tgtEl>
                                        <p:attrNameLst>
                                          <p:attrName>style.rotation</p:attrName>
                                        </p:attrNameLst>
                                      </p:cBhvr>
                                      <p:tavLst>
                                        <p:tav tm="0">
                                          <p:val>
                                            <p:fltVal val="720"/>
                                          </p:val>
                                        </p:tav>
                                        <p:tav tm="100000">
                                          <p:val>
                                            <p:fltVal val="0"/>
                                          </p:val>
                                        </p:tav>
                                      </p:tavLst>
                                    </p:anim>
                                    <p:anim calcmode="lin" valueType="num">
                                      <p:cBhvr>
                                        <p:cTn id="118" dur="500" fill="hold"/>
                                        <p:tgtEl>
                                          <p:spTgt spid="12"/>
                                        </p:tgtEl>
                                        <p:attrNameLst>
                                          <p:attrName>ppt_h</p:attrName>
                                        </p:attrNameLst>
                                      </p:cBhvr>
                                      <p:tavLst>
                                        <p:tav tm="0">
                                          <p:val>
                                            <p:fltVal val="0"/>
                                          </p:val>
                                        </p:tav>
                                        <p:tav tm="100000">
                                          <p:val>
                                            <p:strVal val="#ppt_h"/>
                                          </p:val>
                                        </p:tav>
                                      </p:tavLst>
                                    </p:anim>
                                    <p:anim calcmode="lin" valueType="num">
                                      <p:cBhvr>
                                        <p:cTn id="119" dur="500" fill="hold"/>
                                        <p:tgtEl>
                                          <p:spTgt spid="12"/>
                                        </p:tgtEl>
                                        <p:attrNameLst>
                                          <p:attrName>ppt_w</p:attrName>
                                        </p:attrNameLst>
                                      </p:cBhvr>
                                      <p:tavLst>
                                        <p:tav tm="0">
                                          <p:val>
                                            <p:fltVal val="0"/>
                                          </p:val>
                                        </p:tav>
                                        <p:tav tm="100000">
                                          <p:val>
                                            <p:strVal val="#ppt_w"/>
                                          </p:val>
                                        </p:tav>
                                      </p:tavLst>
                                    </p:anim>
                                  </p:childTnLst>
                                </p:cTn>
                              </p:par>
                            </p:childTnLst>
                          </p:cTn>
                        </p:par>
                      </p:childTnLst>
                    </p:cTn>
                  </p:par>
                  <p:par>
                    <p:cTn id="120" fill="hold">
                      <p:stCondLst>
                        <p:cond delay="indefinite"/>
                      </p:stCondLst>
                      <p:childTnLst>
                        <p:par>
                          <p:cTn id="121" fill="hold">
                            <p:stCondLst>
                              <p:cond delay="0"/>
                            </p:stCondLst>
                            <p:childTnLst>
                              <p:par>
                                <p:cTn id="122" presetID="35" presetClass="entr" presetSubtype="0" fill="hold" nodeType="clickEffect">
                                  <p:stCondLst>
                                    <p:cond delay="0"/>
                                  </p:stCondLst>
                                  <p:childTnLst>
                                    <p:set>
                                      <p:cBhvr>
                                        <p:cTn id="123" dur="1" fill="hold">
                                          <p:stCondLst>
                                            <p:cond delay="0"/>
                                          </p:stCondLst>
                                        </p:cTn>
                                        <p:tgtEl>
                                          <p:spTgt spid="13"/>
                                        </p:tgtEl>
                                        <p:attrNameLst>
                                          <p:attrName>style.visibility</p:attrName>
                                        </p:attrNameLst>
                                      </p:cBhvr>
                                      <p:to>
                                        <p:strVal val="visible"/>
                                      </p:to>
                                    </p:set>
                                    <p:animEffect transition="in" filter="fade">
                                      <p:cBhvr>
                                        <p:cTn id="124" dur="500"/>
                                        <p:tgtEl>
                                          <p:spTgt spid="13"/>
                                        </p:tgtEl>
                                      </p:cBhvr>
                                    </p:animEffect>
                                    <p:anim calcmode="lin" valueType="num">
                                      <p:cBhvr>
                                        <p:cTn id="125" dur="500" fill="hold"/>
                                        <p:tgtEl>
                                          <p:spTgt spid="13"/>
                                        </p:tgtEl>
                                        <p:attrNameLst>
                                          <p:attrName>style.rotation</p:attrName>
                                        </p:attrNameLst>
                                      </p:cBhvr>
                                      <p:tavLst>
                                        <p:tav tm="0">
                                          <p:val>
                                            <p:fltVal val="720"/>
                                          </p:val>
                                        </p:tav>
                                        <p:tav tm="100000">
                                          <p:val>
                                            <p:fltVal val="0"/>
                                          </p:val>
                                        </p:tav>
                                      </p:tavLst>
                                    </p:anim>
                                    <p:anim calcmode="lin" valueType="num">
                                      <p:cBhvr>
                                        <p:cTn id="126" dur="500" fill="hold"/>
                                        <p:tgtEl>
                                          <p:spTgt spid="13"/>
                                        </p:tgtEl>
                                        <p:attrNameLst>
                                          <p:attrName>ppt_h</p:attrName>
                                        </p:attrNameLst>
                                      </p:cBhvr>
                                      <p:tavLst>
                                        <p:tav tm="0">
                                          <p:val>
                                            <p:fltVal val="0"/>
                                          </p:val>
                                        </p:tav>
                                        <p:tav tm="100000">
                                          <p:val>
                                            <p:strVal val="#ppt_h"/>
                                          </p:val>
                                        </p:tav>
                                      </p:tavLst>
                                    </p:anim>
                                    <p:anim calcmode="lin" valueType="num">
                                      <p:cBhvr>
                                        <p:cTn id="127" dur="500" fill="hold"/>
                                        <p:tgtEl>
                                          <p:spTgt spid="13"/>
                                        </p:tgtEl>
                                        <p:attrNameLst>
                                          <p:attrName>ppt_w</p:attrName>
                                        </p:attrNameLst>
                                      </p:cBhvr>
                                      <p:tavLst>
                                        <p:tav tm="0">
                                          <p:val>
                                            <p:fltVal val="0"/>
                                          </p:val>
                                        </p:tav>
                                        <p:tav tm="100000">
                                          <p:val>
                                            <p:strVal val="#ppt_w"/>
                                          </p:val>
                                        </p:tav>
                                      </p:tavLst>
                                    </p:anim>
                                  </p:childTnLst>
                                </p:cTn>
                              </p:par>
                            </p:childTnLst>
                          </p:cTn>
                        </p:par>
                      </p:childTnLst>
                    </p:cTn>
                  </p:par>
                  <p:par>
                    <p:cTn id="128" fill="hold">
                      <p:stCondLst>
                        <p:cond delay="indefinite"/>
                      </p:stCondLst>
                      <p:childTnLst>
                        <p:par>
                          <p:cTn id="129" fill="hold">
                            <p:stCondLst>
                              <p:cond delay="0"/>
                            </p:stCondLst>
                            <p:childTnLst>
                              <p:par>
                                <p:cTn id="130" presetID="8" presetClass="exit" presetSubtype="16" fill="hold" nodeType="clickEffect">
                                  <p:stCondLst>
                                    <p:cond delay="0"/>
                                  </p:stCondLst>
                                  <p:childTnLst>
                                    <p:animEffect transition="out" filter="diamond(in)">
                                      <p:cBhvr>
                                        <p:cTn id="131" dur="500"/>
                                        <p:tgtEl>
                                          <p:spTgt spid="13"/>
                                        </p:tgtEl>
                                      </p:cBhvr>
                                    </p:animEffect>
                                    <p:set>
                                      <p:cBhvr>
                                        <p:cTn id="132" dur="1" fill="hold">
                                          <p:stCondLst>
                                            <p:cond delay="499"/>
                                          </p:stCondLst>
                                        </p:cTn>
                                        <p:tgtEl>
                                          <p:spTgt spid="13"/>
                                        </p:tgtEl>
                                        <p:attrNameLst>
                                          <p:attrName>style.visibility</p:attrName>
                                        </p:attrNameLst>
                                      </p:cBhvr>
                                      <p:to>
                                        <p:strVal val="hidden"/>
                                      </p:to>
                                    </p:set>
                                  </p:childTnLst>
                                </p:cTn>
                              </p:par>
                              <p:par>
                                <p:cTn id="133" presetID="8" presetClass="exit" presetSubtype="16" fill="hold" nodeType="withEffect">
                                  <p:stCondLst>
                                    <p:cond delay="0"/>
                                  </p:stCondLst>
                                  <p:childTnLst>
                                    <p:animEffect transition="out" filter="diamond(in)">
                                      <p:cBhvr>
                                        <p:cTn id="134" dur="500"/>
                                        <p:tgtEl>
                                          <p:spTgt spid="12"/>
                                        </p:tgtEl>
                                      </p:cBhvr>
                                    </p:animEffect>
                                    <p:set>
                                      <p:cBhvr>
                                        <p:cTn id="135" dur="1" fill="hold">
                                          <p:stCondLst>
                                            <p:cond delay="499"/>
                                          </p:stCondLst>
                                        </p:cTn>
                                        <p:tgtEl>
                                          <p:spTgt spid="12"/>
                                        </p:tgtEl>
                                        <p:attrNameLst>
                                          <p:attrName>style.visibility</p:attrName>
                                        </p:attrNameLst>
                                      </p:cBhvr>
                                      <p:to>
                                        <p:strVal val="hidden"/>
                                      </p:to>
                                    </p:set>
                                  </p:childTnLst>
                                </p:cTn>
                              </p:par>
                              <p:par>
                                <p:cTn id="136" presetID="8" presetClass="exit" presetSubtype="16" fill="hold" nodeType="withEffect">
                                  <p:stCondLst>
                                    <p:cond delay="0"/>
                                  </p:stCondLst>
                                  <p:childTnLst>
                                    <p:animEffect transition="out" filter="diamond(in)">
                                      <p:cBhvr>
                                        <p:cTn id="137" dur="500"/>
                                        <p:tgtEl>
                                          <p:spTgt spid="11"/>
                                        </p:tgtEl>
                                      </p:cBhvr>
                                    </p:animEffect>
                                    <p:set>
                                      <p:cBhvr>
                                        <p:cTn id="138" dur="1" fill="hold">
                                          <p:stCondLst>
                                            <p:cond delay="499"/>
                                          </p:stCondLst>
                                        </p:cTn>
                                        <p:tgtEl>
                                          <p:spTgt spid="11"/>
                                        </p:tgtEl>
                                        <p:attrNameLst>
                                          <p:attrName>style.visibility</p:attrName>
                                        </p:attrNameLst>
                                      </p:cBhvr>
                                      <p:to>
                                        <p:strVal val="hidden"/>
                                      </p:to>
                                    </p:set>
                                  </p:childTnLst>
                                </p:cTn>
                              </p:par>
                              <p:par>
                                <p:cTn id="139" presetID="8" presetClass="exit" presetSubtype="16" fill="hold" nodeType="withEffect">
                                  <p:stCondLst>
                                    <p:cond delay="0"/>
                                  </p:stCondLst>
                                  <p:childTnLst>
                                    <p:animEffect transition="out" filter="diamond(in)">
                                      <p:cBhvr>
                                        <p:cTn id="140" dur="500"/>
                                        <p:tgtEl>
                                          <p:spTgt spid="26626">
                                            <p:txEl>
                                              <p:pRg st="1" end="1"/>
                                            </p:txEl>
                                          </p:spTgt>
                                        </p:tgtEl>
                                      </p:cBhvr>
                                    </p:animEffect>
                                    <p:set>
                                      <p:cBhvr>
                                        <p:cTn id="141" dur="1" fill="hold">
                                          <p:stCondLst>
                                            <p:cond delay="499"/>
                                          </p:stCondLst>
                                        </p:cTn>
                                        <p:tgtEl>
                                          <p:spTgt spid="26626">
                                            <p:txEl>
                                              <p:pRg st="1" end="1"/>
                                            </p:txEl>
                                          </p:spTgt>
                                        </p:tgtEl>
                                        <p:attrNameLst>
                                          <p:attrName>style.visibility</p:attrName>
                                        </p:attrNameLst>
                                      </p:cBhvr>
                                      <p:to>
                                        <p:strVal val="hidden"/>
                                      </p:to>
                                    </p:set>
                                  </p:childTnLst>
                                </p:cTn>
                              </p:par>
                              <p:par>
                                <p:cTn id="142" presetID="2" presetClass="entr" presetSubtype="4" fill="hold" nodeType="withEffect">
                                  <p:stCondLst>
                                    <p:cond delay="0"/>
                                  </p:stCondLst>
                                  <p:childTnLst>
                                    <p:set>
                                      <p:cBhvr>
                                        <p:cTn id="143" dur="1" fill="hold">
                                          <p:stCondLst>
                                            <p:cond delay="0"/>
                                          </p:stCondLst>
                                        </p:cTn>
                                        <p:tgtEl>
                                          <p:spTgt spid="26627">
                                            <p:txEl>
                                              <p:pRg st="0" end="0"/>
                                            </p:txEl>
                                          </p:spTgt>
                                        </p:tgtEl>
                                        <p:attrNameLst>
                                          <p:attrName>style.visibility</p:attrName>
                                        </p:attrNameLst>
                                      </p:cBhvr>
                                      <p:to>
                                        <p:strVal val="visible"/>
                                      </p:to>
                                    </p:set>
                                    <p:anim calcmode="lin" valueType="num">
                                      <p:cBhvr additive="base">
                                        <p:cTn id="144"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145"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35" presetClass="entr" presetSubtype="0" fill="hold" nodeType="clickEffect">
                                  <p:stCondLst>
                                    <p:cond delay="0"/>
                                  </p:stCondLst>
                                  <p:childTnLst>
                                    <p:set>
                                      <p:cBhvr>
                                        <p:cTn id="149" dur="1" fill="hold">
                                          <p:stCondLst>
                                            <p:cond delay="0"/>
                                          </p:stCondLst>
                                        </p:cTn>
                                        <p:tgtEl>
                                          <p:spTgt spid="16"/>
                                        </p:tgtEl>
                                        <p:attrNameLst>
                                          <p:attrName>style.visibility</p:attrName>
                                        </p:attrNameLst>
                                      </p:cBhvr>
                                      <p:to>
                                        <p:strVal val="visible"/>
                                      </p:to>
                                    </p:set>
                                    <p:animEffect transition="in" filter="fade">
                                      <p:cBhvr>
                                        <p:cTn id="150" dur="500"/>
                                        <p:tgtEl>
                                          <p:spTgt spid="16"/>
                                        </p:tgtEl>
                                      </p:cBhvr>
                                    </p:animEffect>
                                    <p:anim calcmode="lin" valueType="num">
                                      <p:cBhvr>
                                        <p:cTn id="151" dur="500" fill="hold"/>
                                        <p:tgtEl>
                                          <p:spTgt spid="16"/>
                                        </p:tgtEl>
                                        <p:attrNameLst>
                                          <p:attrName>style.rotation</p:attrName>
                                        </p:attrNameLst>
                                      </p:cBhvr>
                                      <p:tavLst>
                                        <p:tav tm="0">
                                          <p:val>
                                            <p:fltVal val="720"/>
                                          </p:val>
                                        </p:tav>
                                        <p:tav tm="100000">
                                          <p:val>
                                            <p:fltVal val="0"/>
                                          </p:val>
                                        </p:tav>
                                      </p:tavLst>
                                    </p:anim>
                                    <p:anim calcmode="lin" valueType="num">
                                      <p:cBhvr>
                                        <p:cTn id="152" dur="500" fill="hold"/>
                                        <p:tgtEl>
                                          <p:spTgt spid="16"/>
                                        </p:tgtEl>
                                        <p:attrNameLst>
                                          <p:attrName>ppt_h</p:attrName>
                                        </p:attrNameLst>
                                      </p:cBhvr>
                                      <p:tavLst>
                                        <p:tav tm="0">
                                          <p:val>
                                            <p:fltVal val="0"/>
                                          </p:val>
                                        </p:tav>
                                        <p:tav tm="100000">
                                          <p:val>
                                            <p:strVal val="#ppt_h"/>
                                          </p:val>
                                        </p:tav>
                                      </p:tavLst>
                                    </p:anim>
                                    <p:anim calcmode="lin" valueType="num">
                                      <p:cBhvr>
                                        <p:cTn id="153" dur="500" fill="hold"/>
                                        <p:tgtEl>
                                          <p:spTgt spid="16"/>
                                        </p:tgtEl>
                                        <p:attrNameLst>
                                          <p:attrName>ppt_w</p:attrName>
                                        </p:attrNameLst>
                                      </p:cBhvr>
                                      <p:tavLst>
                                        <p:tav tm="0">
                                          <p:val>
                                            <p:fltVal val="0"/>
                                          </p:val>
                                        </p:tav>
                                        <p:tav tm="100000">
                                          <p:val>
                                            <p:strVal val="#ppt_w"/>
                                          </p:val>
                                        </p:tav>
                                      </p:tavLst>
                                    </p:anim>
                                  </p:childTnLst>
                                </p:cTn>
                              </p:par>
                            </p:childTnLst>
                          </p:cTn>
                        </p:par>
                      </p:childTnLst>
                    </p:cTn>
                  </p:par>
                  <p:par>
                    <p:cTn id="154" fill="hold">
                      <p:stCondLst>
                        <p:cond delay="indefinite"/>
                      </p:stCondLst>
                      <p:childTnLst>
                        <p:par>
                          <p:cTn id="155" fill="hold">
                            <p:stCondLst>
                              <p:cond delay="0"/>
                            </p:stCondLst>
                            <p:childTnLst>
                              <p:par>
                                <p:cTn id="156" presetID="35" presetClass="entr" presetSubtype="0" fill="hold" nodeType="clickEffect">
                                  <p:stCondLst>
                                    <p:cond delay="0"/>
                                  </p:stCondLst>
                                  <p:childTnLst>
                                    <p:set>
                                      <p:cBhvr>
                                        <p:cTn id="157" dur="1" fill="hold">
                                          <p:stCondLst>
                                            <p:cond delay="0"/>
                                          </p:stCondLst>
                                        </p:cTn>
                                        <p:tgtEl>
                                          <p:spTgt spid="17"/>
                                        </p:tgtEl>
                                        <p:attrNameLst>
                                          <p:attrName>style.visibility</p:attrName>
                                        </p:attrNameLst>
                                      </p:cBhvr>
                                      <p:to>
                                        <p:strVal val="visible"/>
                                      </p:to>
                                    </p:set>
                                    <p:animEffect transition="in" filter="fade">
                                      <p:cBhvr>
                                        <p:cTn id="158" dur="500"/>
                                        <p:tgtEl>
                                          <p:spTgt spid="17"/>
                                        </p:tgtEl>
                                      </p:cBhvr>
                                    </p:animEffect>
                                    <p:anim calcmode="lin" valueType="num">
                                      <p:cBhvr>
                                        <p:cTn id="159" dur="500" fill="hold"/>
                                        <p:tgtEl>
                                          <p:spTgt spid="17"/>
                                        </p:tgtEl>
                                        <p:attrNameLst>
                                          <p:attrName>style.rotation</p:attrName>
                                        </p:attrNameLst>
                                      </p:cBhvr>
                                      <p:tavLst>
                                        <p:tav tm="0">
                                          <p:val>
                                            <p:fltVal val="720"/>
                                          </p:val>
                                        </p:tav>
                                        <p:tav tm="100000">
                                          <p:val>
                                            <p:fltVal val="0"/>
                                          </p:val>
                                        </p:tav>
                                      </p:tavLst>
                                    </p:anim>
                                    <p:anim calcmode="lin" valueType="num">
                                      <p:cBhvr>
                                        <p:cTn id="160" dur="500" fill="hold"/>
                                        <p:tgtEl>
                                          <p:spTgt spid="17"/>
                                        </p:tgtEl>
                                        <p:attrNameLst>
                                          <p:attrName>ppt_h</p:attrName>
                                        </p:attrNameLst>
                                      </p:cBhvr>
                                      <p:tavLst>
                                        <p:tav tm="0">
                                          <p:val>
                                            <p:fltVal val="0"/>
                                          </p:val>
                                        </p:tav>
                                        <p:tav tm="100000">
                                          <p:val>
                                            <p:strVal val="#ppt_h"/>
                                          </p:val>
                                        </p:tav>
                                      </p:tavLst>
                                    </p:anim>
                                    <p:anim calcmode="lin" valueType="num">
                                      <p:cBhvr>
                                        <p:cTn id="161" dur="500" fill="hold"/>
                                        <p:tgtEl>
                                          <p:spTgt spid="17"/>
                                        </p:tgtEl>
                                        <p:attrNameLst>
                                          <p:attrName>ppt_w</p:attrName>
                                        </p:attrNameLst>
                                      </p:cBhvr>
                                      <p:tavLst>
                                        <p:tav tm="0">
                                          <p:val>
                                            <p:fltVal val="0"/>
                                          </p:val>
                                        </p:tav>
                                        <p:tav tm="100000">
                                          <p:val>
                                            <p:strVal val="#ppt_w"/>
                                          </p:val>
                                        </p:tav>
                                      </p:tavLst>
                                    </p:anim>
                                  </p:childTnLst>
                                </p:cTn>
                              </p:par>
                            </p:childTnLst>
                          </p:cTn>
                        </p:par>
                      </p:childTnLst>
                    </p:cTn>
                  </p:par>
                  <p:par>
                    <p:cTn id="162" fill="hold">
                      <p:stCondLst>
                        <p:cond delay="indefinite"/>
                      </p:stCondLst>
                      <p:childTnLst>
                        <p:par>
                          <p:cTn id="163" fill="hold">
                            <p:stCondLst>
                              <p:cond delay="0"/>
                            </p:stCondLst>
                            <p:childTnLst>
                              <p:par>
                                <p:cTn id="164" presetID="8" presetClass="exit" presetSubtype="16" fill="hold" nodeType="clickEffect">
                                  <p:stCondLst>
                                    <p:cond delay="0"/>
                                  </p:stCondLst>
                                  <p:childTnLst>
                                    <p:animEffect transition="out" filter="diamond(in)">
                                      <p:cBhvr>
                                        <p:cTn id="165" dur="500"/>
                                        <p:tgtEl>
                                          <p:spTgt spid="17"/>
                                        </p:tgtEl>
                                      </p:cBhvr>
                                    </p:animEffect>
                                    <p:set>
                                      <p:cBhvr>
                                        <p:cTn id="166" dur="1" fill="hold">
                                          <p:stCondLst>
                                            <p:cond delay="499"/>
                                          </p:stCondLst>
                                        </p:cTn>
                                        <p:tgtEl>
                                          <p:spTgt spid="17"/>
                                        </p:tgtEl>
                                        <p:attrNameLst>
                                          <p:attrName>style.visibility</p:attrName>
                                        </p:attrNameLst>
                                      </p:cBhvr>
                                      <p:to>
                                        <p:strVal val="hidden"/>
                                      </p:to>
                                    </p:set>
                                  </p:childTnLst>
                                </p:cTn>
                              </p:par>
                              <p:par>
                                <p:cTn id="167" presetID="8" presetClass="exit" presetSubtype="16" fill="hold" nodeType="withEffect">
                                  <p:stCondLst>
                                    <p:cond delay="0"/>
                                  </p:stCondLst>
                                  <p:childTnLst>
                                    <p:animEffect transition="out" filter="diamond(in)">
                                      <p:cBhvr>
                                        <p:cTn id="168" dur="500"/>
                                        <p:tgtEl>
                                          <p:spTgt spid="16"/>
                                        </p:tgtEl>
                                      </p:cBhvr>
                                    </p:animEffect>
                                    <p:set>
                                      <p:cBhvr>
                                        <p:cTn id="169" dur="1" fill="hold">
                                          <p:stCondLst>
                                            <p:cond delay="499"/>
                                          </p:stCondLst>
                                        </p:cTn>
                                        <p:tgtEl>
                                          <p:spTgt spid="16"/>
                                        </p:tgtEl>
                                        <p:attrNameLst>
                                          <p:attrName>style.visibility</p:attrName>
                                        </p:attrNameLst>
                                      </p:cBhvr>
                                      <p:to>
                                        <p:strVal val="hidden"/>
                                      </p:to>
                                    </p:set>
                                  </p:childTnLst>
                                </p:cTn>
                              </p:par>
                              <p:par>
                                <p:cTn id="170" presetID="8" presetClass="exit" presetSubtype="16" fill="hold" nodeType="withEffect">
                                  <p:stCondLst>
                                    <p:cond delay="0"/>
                                  </p:stCondLst>
                                  <p:childTnLst>
                                    <p:animEffect transition="out" filter="diamond(in)">
                                      <p:cBhvr>
                                        <p:cTn id="171" dur="500"/>
                                        <p:tgtEl>
                                          <p:spTgt spid="26627">
                                            <p:txEl>
                                              <p:pRg st="0" end="0"/>
                                            </p:txEl>
                                          </p:spTgt>
                                        </p:tgtEl>
                                      </p:cBhvr>
                                    </p:animEffect>
                                    <p:set>
                                      <p:cBhvr>
                                        <p:cTn id="172" dur="1" fill="hold">
                                          <p:stCondLst>
                                            <p:cond delay="499"/>
                                          </p:stCondLst>
                                        </p:cTn>
                                        <p:tgtEl>
                                          <p:spTgt spid="26627">
                                            <p:txEl>
                                              <p:pRg st="0" end="0"/>
                                            </p:txEl>
                                          </p:spTgt>
                                        </p:tgtEl>
                                        <p:attrNameLst>
                                          <p:attrName>style.visibility</p:attrName>
                                        </p:attrNameLst>
                                      </p:cBhvr>
                                      <p:to>
                                        <p:strVal val="hidden"/>
                                      </p:to>
                                    </p:set>
                                  </p:childTnLst>
                                </p:cTn>
                              </p:par>
                              <p:par>
                                <p:cTn id="173" presetID="2" presetClass="entr" presetSubtype="4" fill="hold" nodeType="withEffect">
                                  <p:stCondLst>
                                    <p:cond delay="0"/>
                                  </p:stCondLst>
                                  <p:childTnLst>
                                    <p:set>
                                      <p:cBhvr>
                                        <p:cTn id="174" dur="1" fill="hold">
                                          <p:stCondLst>
                                            <p:cond delay="0"/>
                                          </p:stCondLst>
                                        </p:cTn>
                                        <p:tgtEl>
                                          <p:spTgt spid="18">
                                            <p:txEl>
                                              <p:pRg st="0" end="0"/>
                                            </p:txEl>
                                          </p:spTgt>
                                        </p:tgtEl>
                                        <p:attrNameLst>
                                          <p:attrName>style.visibility</p:attrName>
                                        </p:attrNameLst>
                                      </p:cBhvr>
                                      <p:to>
                                        <p:strVal val="visible"/>
                                      </p:to>
                                    </p:set>
                                    <p:anim calcmode="lin" valueType="num">
                                      <p:cBhvr additive="base">
                                        <p:cTn id="175"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176"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35" presetClass="entr" presetSubtype="0" fill="hold" nodeType="clickEffect">
                                  <p:stCondLst>
                                    <p:cond delay="0"/>
                                  </p:stCondLst>
                                  <p:childTnLst>
                                    <p:set>
                                      <p:cBhvr>
                                        <p:cTn id="180" dur="1" fill="hold">
                                          <p:stCondLst>
                                            <p:cond delay="0"/>
                                          </p:stCondLst>
                                        </p:cTn>
                                        <p:tgtEl>
                                          <p:spTgt spid="19"/>
                                        </p:tgtEl>
                                        <p:attrNameLst>
                                          <p:attrName>style.visibility</p:attrName>
                                        </p:attrNameLst>
                                      </p:cBhvr>
                                      <p:to>
                                        <p:strVal val="visible"/>
                                      </p:to>
                                    </p:set>
                                    <p:animEffect transition="in" filter="fade">
                                      <p:cBhvr>
                                        <p:cTn id="181" dur="500"/>
                                        <p:tgtEl>
                                          <p:spTgt spid="19"/>
                                        </p:tgtEl>
                                      </p:cBhvr>
                                    </p:animEffect>
                                    <p:anim calcmode="lin" valueType="num">
                                      <p:cBhvr>
                                        <p:cTn id="182" dur="500" fill="hold"/>
                                        <p:tgtEl>
                                          <p:spTgt spid="19"/>
                                        </p:tgtEl>
                                        <p:attrNameLst>
                                          <p:attrName>style.rotation</p:attrName>
                                        </p:attrNameLst>
                                      </p:cBhvr>
                                      <p:tavLst>
                                        <p:tav tm="0">
                                          <p:val>
                                            <p:fltVal val="720"/>
                                          </p:val>
                                        </p:tav>
                                        <p:tav tm="100000">
                                          <p:val>
                                            <p:fltVal val="0"/>
                                          </p:val>
                                        </p:tav>
                                      </p:tavLst>
                                    </p:anim>
                                    <p:anim calcmode="lin" valueType="num">
                                      <p:cBhvr>
                                        <p:cTn id="183" dur="500" fill="hold"/>
                                        <p:tgtEl>
                                          <p:spTgt spid="19"/>
                                        </p:tgtEl>
                                        <p:attrNameLst>
                                          <p:attrName>ppt_h</p:attrName>
                                        </p:attrNameLst>
                                      </p:cBhvr>
                                      <p:tavLst>
                                        <p:tav tm="0">
                                          <p:val>
                                            <p:fltVal val="0"/>
                                          </p:val>
                                        </p:tav>
                                        <p:tav tm="100000">
                                          <p:val>
                                            <p:strVal val="#ppt_h"/>
                                          </p:val>
                                        </p:tav>
                                      </p:tavLst>
                                    </p:anim>
                                    <p:anim calcmode="lin" valueType="num">
                                      <p:cBhvr>
                                        <p:cTn id="184" dur="500" fill="hold"/>
                                        <p:tgtEl>
                                          <p:spTgt spid="19"/>
                                        </p:tgtEl>
                                        <p:attrNameLst>
                                          <p:attrName>ppt_w</p:attrName>
                                        </p:attrNameLst>
                                      </p:cBhvr>
                                      <p:tavLst>
                                        <p:tav tm="0">
                                          <p:val>
                                            <p:fltVal val="0"/>
                                          </p:val>
                                        </p:tav>
                                        <p:tav tm="100000">
                                          <p:val>
                                            <p:strVal val="#ppt_w"/>
                                          </p:val>
                                        </p:tav>
                                      </p:tavLst>
                                    </p:anim>
                                  </p:childTnLst>
                                </p:cTn>
                              </p:par>
                            </p:childTnLst>
                          </p:cTn>
                        </p:par>
                      </p:childTnLst>
                    </p:cTn>
                  </p:par>
                  <p:par>
                    <p:cTn id="185" fill="hold">
                      <p:stCondLst>
                        <p:cond delay="indefinite"/>
                      </p:stCondLst>
                      <p:childTnLst>
                        <p:par>
                          <p:cTn id="186" fill="hold">
                            <p:stCondLst>
                              <p:cond delay="0"/>
                            </p:stCondLst>
                            <p:childTnLst>
                              <p:par>
                                <p:cTn id="187" presetID="8" presetClass="exit" presetSubtype="16" fill="hold" nodeType="clickEffect">
                                  <p:stCondLst>
                                    <p:cond delay="0"/>
                                  </p:stCondLst>
                                  <p:childTnLst>
                                    <p:animEffect transition="out" filter="diamond(in)">
                                      <p:cBhvr>
                                        <p:cTn id="188" dur="500"/>
                                        <p:tgtEl>
                                          <p:spTgt spid="19"/>
                                        </p:tgtEl>
                                      </p:cBhvr>
                                    </p:animEffect>
                                    <p:set>
                                      <p:cBhvr>
                                        <p:cTn id="189" dur="1" fill="hold">
                                          <p:stCondLst>
                                            <p:cond delay="499"/>
                                          </p:stCondLst>
                                        </p:cTn>
                                        <p:tgtEl>
                                          <p:spTgt spid="19"/>
                                        </p:tgtEl>
                                        <p:attrNameLst>
                                          <p:attrName>style.visibility</p:attrName>
                                        </p:attrNameLst>
                                      </p:cBhvr>
                                      <p:to>
                                        <p:strVal val="hidden"/>
                                      </p:to>
                                    </p:set>
                                  </p:childTnLst>
                                </p:cTn>
                              </p:par>
                              <p:par>
                                <p:cTn id="190" presetID="8" presetClass="exit" presetSubtype="16" fill="hold" nodeType="withEffect">
                                  <p:stCondLst>
                                    <p:cond delay="0"/>
                                  </p:stCondLst>
                                  <p:childTnLst>
                                    <p:animEffect transition="out" filter="diamond(in)">
                                      <p:cBhvr>
                                        <p:cTn id="191" dur="500"/>
                                        <p:tgtEl>
                                          <p:spTgt spid="18">
                                            <p:txEl>
                                              <p:pRg st="0" end="0"/>
                                            </p:txEl>
                                          </p:spTgt>
                                        </p:tgtEl>
                                      </p:cBhvr>
                                    </p:animEffect>
                                    <p:set>
                                      <p:cBhvr>
                                        <p:cTn id="192" dur="1" fill="hold">
                                          <p:stCondLst>
                                            <p:cond delay="499"/>
                                          </p:stCondLst>
                                        </p:cTn>
                                        <p:tgtEl>
                                          <p:spTgt spid="18">
                                            <p:txEl>
                                              <p:pRg st="0" end="0"/>
                                            </p:txEl>
                                          </p:spTgt>
                                        </p:tgtEl>
                                        <p:attrNameLst>
                                          <p:attrName>style.visibility</p:attrName>
                                        </p:attrNameLst>
                                      </p:cBhvr>
                                      <p:to>
                                        <p:strVal val="hidden"/>
                                      </p:to>
                                    </p:set>
                                  </p:childTnLst>
                                </p:cTn>
                              </p:par>
                              <p:par>
                                <p:cTn id="193" presetID="2" presetClass="entr" presetSubtype="4" fill="hold" nodeType="withEffect">
                                  <p:stCondLst>
                                    <p:cond delay="0"/>
                                  </p:stCondLst>
                                  <p:childTnLst>
                                    <p:set>
                                      <p:cBhvr>
                                        <p:cTn id="194" dur="1" fill="hold">
                                          <p:stCondLst>
                                            <p:cond delay="0"/>
                                          </p:stCondLst>
                                        </p:cTn>
                                        <p:tgtEl>
                                          <p:spTgt spid="20">
                                            <p:txEl>
                                              <p:pRg st="1" end="1"/>
                                            </p:txEl>
                                          </p:spTgt>
                                        </p:tgtEl>
                                        <p:attrNameLst>
                                          <p:attrName>style.visibility</p:attrName>
                                        </p:attrNameLst>
                                      </p:cBhvr>
                                      <p:to>
                                        <p:strVal val="visible"/>
                                      </p:to>
                                    </p:set>
                                    <p:anim calcmode="lin" valueType="num">
                                      <p:cBhvr additive="base">
                                        <p:cTn id="195"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196" dur="500" fill="hold"/>
                                        <p:tgtEl>
                                          <p:spTgt spid="20">
                                            <p:txEl>
                                              <p:pRg st="1" end="1"/>
                                            </p:txEl>
                                          </p:spTgt>
                                        </p:tgtEl>
                                        <p:attrNameLst>
                                          <p:attrName>ppt_y</p:attrName>
                                        </p:attrNameLst>
                                      </p:cBhvr>
                                      <p:tavLst>
                                        <p:tav tm="0">
                                          <p:val>
                                            <p:strVal val="1+#ppt_h/2"/>
                                          </p:val>
                                        </p:tav>
                                        <p:tav tm="100000">
                                          <p:val>
                                            <p:strVal val="#ppt_y"/>
                                          </p:val>
                                        </p:tav>
                                      </p:tavLst>
                                    </p:anim>
                                  </p:childTnLst>
                                </p:cTn>
                              </p:par>
                              <p:par>
                                <p:cTn id="197" presetID="2" presetClass="entr" presetSubtype="4" fill="hold" nodeType="withEffect">
                                  <p:stCondLst>
                                    <p:cond delay="0"/>
                                  </p:stCondLst>
                                  <p:childTnLst>
                                    <p:set>
                                      <p:cBhvr>
                                        <p:cTn id="198" dur="1" fill="hold">
                                          <p:stCondLst>
                                            <p:cond delay="0"/>
                                          </p:stCondLst>
                                        </p:cTn>
                                        <p:tgtEl>
                                          <p:spTgt spid="20">
                                            <p:txEl>
                                              <p:pRg st="2" end="2"/>
                                            </p:txEl>
                                          </p:spTgt>
                                        </p:tgtEl>
                                        <p:attrNameLst>
                                          <p:attrName>style.visibility</p:attrName>
                                        </p:attrNameLst>
                                      </p:cBhvr>
                                      <p:to>
                                        <p:strVal val="visible"/>
                                      </p:to>
                                    </p:set>
                                    <p:anim calcmode="lin" valueType="num">
                                      <p:cBhvr additive="base">
                                        <p:cTn id="199" dur="500" fill="hold"/>
                                        <p:tgtEl>
                                          <p:spTgt spid="20">
                                            <p:txEl>
                                              <p:pRg st="2" end="2"/>
                                            </p:txEl>
                                          </p:spTgt>
                                        </p:tgtEl>
                                        <p:attrNameLst>
                                          <p:attrName>ppt_x</p:attrName>
                                        </p:attrNameLst>
                                      </p:cBhvr>
                                      <p:tavLst>
                                        <p:tav tm="0">
                                          <p:val>
                                            <p:strVal val="#ppt_x"/>
                                          </p:val>
                                        </p:tav>
                                        <p:tav tm="100000">
                                          <p:val>
                                            <p:strVal val="#ppt_x"/>
                                          </p:val>
                                        </p:tav>
                                      </p:tavLst>
                                    </p:anim>
                                    <p:anim calcmode="lin" valueType="num">
                                      <p:cBhvr additive="base">
                                        <p:cTn id="200" dur="500" fill="hold"/>
                                        <p:tgtEl>
                                          <p:spTgt spid="20">
                                            <p:txEl>
                                              <p:pRg st="2" end="2"/>
                                            </p:txEl>
                                          </p:spTgt>
                                        </p:tgtEl>
                                        <p:attrNameLst>
                                          <p:attrName>ppt_y</p:attrName>
                                        </p:attrNameLst>
                                      </p:cBhvr>
                                      <p:tavLst>
                                        <p:tav tm="0">
                                          <p:val>
                                            <p:strVal val="1+#ppt_h/2"/>
                                          </p:val>
                                        </p:tav>
                                        <p:tav tm="100000">
                                          <p:val>
                                            <p:strVal val="#ppt_y"/>
                                          </p:val>
                                        </p:tav>
                                      </p:tavLst>
                                    </p:anim>
                                  </p:childTnLst>
                                </p:cTn>
                              </p:par>
                              <p:par>
                                <p:cTn id="201" presetID="2" presetClass="entr" presetSubtype="4" fill="hold" nodeType="withEffect">
                                  <p:stCondLst>
                                    <p:cond delay="0"/>
                                  </p:stCondLst>
                                  <p:childTnLst>
                                    <p:set>
                                      <p:cBhvr>
                                        <p:cTn id="202" dur="1" fill="hold">
                                          <p:stCondLst>
                                            <p:cond delay="0"/>
                                          </p:stCondLst>
                                        </p:cTn>
                                        <p:tgtEl>
                                          <p:spTgt spid="20">
                                            <p:txEl>
                                              <p:pRg st="3" end="3"/>
                                            </p:txEl>
                                          </p:spTgt>
                                        </p:tgtEl>
                                        <p:attrNameLst>
                                          <p:attrName>style.visibility</p:attrName>
                                        </p:attrNameLst>
                                      </p:cBhvr>
                                      <p:to>
                                        <p:strVal val="visible"/>
                                      </p:to>
                                    </p:set>
                                    <p:anim calcmode="lin" valueType="num">
                                      <p:cBhvr additive="base">
                                        <p:cTn id="203" dur="500" fill="hold"/>
                                        <p:tgtEl>
                                          <p:spTgt spid="20">
                                            <p:txEl>
                                              <p:pRg st="3" end="3"/>
                                            </p:txEl>
                                          </p:spTgt>
                                        </p:tgtEl>
                                        <p:attrNameLst>
                                          <p:attrName>ppt_x</p:attrName>
                                        </p:attrNameLst>
                                      </p:cBhvr>
                                      <p:tavLst>
                                        <p:tav tm="0">
                                          <p:val>
                                            <p:strVal val="#ppt_x"/>
                                          </p:val>
                                        </p:tav>
                                        <p:tav tm="100000">
                                          <p:val>
                                            <p:strVal val="#ppt_x"/>
                                          </p:val>
                                        </p:tav>
                                      </p:tavLst>
                                    </p:anim>
                                    <p:anim calcmode="lin" valueType="num">
                                      <p:cBhvr additive="base">
                                        <p:cTn id="204" dur="500" fill="hold"/>
                                        <p:tgtEl>
                                          <p:spTgt spid="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presetID="3" presetClass="entr" presetSubtype="10" fill="hold" nodeType="clickEffect">
                                  <p:stCondLst>
                                    <p:cond delay="0"/>
                                  </p:stCondLst>
                                  <p:childTnLst>
                                    <p:set>
                                      <p:cBhvr>
                                        <p:cTn id="208" dur="1" fill="hold">
                                          <p:stCondLst>
                                            <p:cond delay="0"/>
                                          </p:stCondLst>
                                        </p:cTn>
                                        <p:tgtEl>
                                          <p:spTgt spid="20">
                                            <p:txEl>
                                              <p:pRg st="2" end="2"/>
                                            </p:txEl>
                                          </p:spTgt>
                                        </p:tgtEl>
                                        <p:attrNameLst>
                                          <p:attrName>style.visibility</p:attrName>
                                        </p:attrNameLst>
                                      </p:cBhvr>
                                      <p:to>
                                        <p:strVal val="visible"/>
                                      </p:to>
                                    </p:set>
                                    <p:animEffect transition="in" filter="blinds(horizontal)">
                                      <p:cBhvr>
                                        <p:cTn id="209" dur="500"/>
                                        <p:tgtEl>
                                          <p:spTgt spid="20">
                                            <p:txEl>
                                              <p:pRg st="2" end="2"/>
                                            </p:txEl>
                                          </p:spTgt>
                                        </p:tgtEl>
                                      </p:cBhvr>
                                    </p:animEffect>
                                  </p:childTnLst>
                                </p:cTn>
                              </p:par>
                            </p:childTnLst>
                          </p:cTn>
                        </p:par>
                      </p:childTnLst>
                    </p:cTn>
                  </p:par>
                  <p:par>
                    <p:cTn id="210" fill="hold">
                      <p:stCondLst>
                        <p:cond delay="indefinite"/>
                      </p:stCondLst>
                      <p:childTnLst>
                        <p:par>
                          <p:cTn id="211" fill="hold">
                            <p:stCondLst>
                              <p:cond delay="0"/>
                            </p:stCondLst>
                            <p:childTnLst>
                              <p:par>
                                <p:cTn id="212" presetID="3" presetClass="entr" presetSubtype="10" fill="hold" nodeType="clickEffect">
                                  <p:stCondLst>
                                    <p:cond delay="0"/>
                                  </p:stCondLst>
                                  <p:childTnLst>
                                    <p:set>
                                      <p:cBhvr>
                                        <p:cTn id="213" dur="1" fill="hold">
                                          <p:stCondLst>
                                            <p:cond delay="0"/>
                                          </p:stCondLst>
                                        </p:cTn>
                                        <p:tgtEl>
                                          <p:spTgt spid="20">
                                            <p:txEl>
                                              <p:pRg st="3" end="3"/>
                                            </p:txEl>
                                          </p:spTgt>
                                        </p:tgtEl>
                                        <p:attrNameLst>
                                          <p:attrName>style.visibility</p:attrName>
                                        </p:attrNameLst>
                                      </p:cBhvr>
                                      <p:to>
                                        <p:strVal val="visible"/>
                                      </p:to>
                                    </p:set>
                                    <p:animEffect transition="in" filter="blinds(horizontal)">
                                      <p:cBhvr>
                                        <p:cTn id="214" dur="500"/>
                                        <p:tgtEl>
                                          <p:spTgt spid="20">
                                            <p:txEl>
                                              <p:pRg st="3" end="3"/>
                                            </p:txEl>
                                          </p:spTgt>
                                        </p:tgtEl>
                                      </p:cBhvr>
                                    </p:animEffect>
                                  </p:childTnLst>
                                </p:cTn>
                              </p:par>
                            </p:childTnLst>
                          </p:cTn>
                        </p:par>
                      </p:childTnLst>
                    </p:cTn>
                  </p:par>
                  <p:par>
                    <p:cTn id="215" fill="hold">
                      <p:stCondLst>
                        <p:cond delay="indefinite"/>
                      </p:stCondLst>
                      <p:childTnLst>
                        <p:par>
                          <p:cTn id="216" fill="hold">
                            <p:stCondLst>
                              <p:cond delay="0"/>
                            </p:stCondLst>
                            <p:childTnLst>
                              <p:par>
                                <p:cTn id="217" presetID="8" presetClass="exit" presetSubtype="16" fill="hold" nodeType="clickEffect">
                                  <p:stCondLst>
                                    <p:cond delay="0"/>
                                  </p:stCondLst>
                                  <p:childTnLst>
                                    <p:animEffect transition="out" filter="diamond(in)">
                                      <p:cBhvr>
                                        <p:cTn id="218" dur="500"/>
                                        <p:tgtEl>
                                          <p:spTgt spid="20">
                                            <p:txEl>
                                              <p:pRg st="2" end="2"/>
                                            </p:txEl>
                                          </p:spTgt>
                                        </p:tgtEl>
                                      </p:cBhvr>
                                    </p:animEffect>
                                    <p:set>
                                      <p:cBhvr>
                                        <p:cTn id="219" dur="1" fill="hold">
                                          <p:stCondLst>
                                            <p:cond delay="499"/>
                                          </p:stCondLst>
                                        </p:cTn>
                                        <p:tgtEl>
                                          <p:spTgt spid="20">
                                            <p:txEl>
                                              <p:pRg st="2" end="2"/>
                                            </p:txEl>
                                          </p:spTgt>
                                        </p:tgtEl>
                                        <p:attrNameLst>
                                          <p:attrName>style.visibility</p:attrName>
                                        </p:attrNameLst>
                                      </p:cBhvr>
                                      <p:to>
                                        <p:strVal val="hidden"/>
                                      </p:to>
                                    </p:set>
                                  </p:childTnLst>
                                </p:cTn>
                              </p:par>
                            </p:childTnLst>
                          </p:cTn>
                        </p:par>
                      </p:childTnLst>
                    </p:cTn>
                  </p:par>
                  <p:par>
                    <p:cTn id="220" fill="hold">
                      <p:stCondLst>
                        <p:cond delay="indefinite"/>
                      </p:stCondLst>
                      <p:childTnLst>
                        <p:par>
                          <p:cTn id="221" fill="hold">
                            <p:stCondLst>
                              <p:cond delay="0"/>
                            </p:stCondLst>
                            <p:childTnLst>
                              <p:par>
                                <p:cTn id="222" presetID="8" presetClass="exit" presetSubtype="16" fill="hold" nodeType="clickEffect">
                                  <p:stCondLst>
                                    <p:cond delay="0"/>
                                  </p:stCondLst>
                                  <p:childTnLst>
                                    <p:animEffect transition="out" filter="diamond(in)">
                                      <p:cBhvr>
                                        <p:cTn id="223" dur="500"/>
                                        <p:tgtEl>
                                          <p:spTgt spid="20">
                                            <p:txEl>
                                              <p:pRg st="3" end="3"/>
                                            </p:txEl>
                                          </p:spTgt>
                                        </p:tgtEl>
                                      </p:cBhvr>
                                    </p:animEffect>
                                    <p:set>
                                      <p:cBhvr>
                                        <p:cTn id="224" dur="1" fill="hold">
                                          <p:stCondLst>
                                            <p:cond delay="499"/>
                                          </p:stCondLst>
                                        </p:cTn>
                                        <p:tgtEl>
                                          <p:spTgt spid="20">
                                            <p:txEl>
                                              <p:pRg st="3" end="3"/>
                                            </p:txEl>
                                          </p:spTgt>
                                        </p:tgtEl>
                                        <p:attrNameLst>
                                          <p:attrName>style.visibility</p:attrName>
                                        </p:attrNameLst>
                                      </p:cBhvr>
                                      <p:to>
                                        <p:strVal val="hidden"/>
                                      </p:to>
                                    </p:set>
                                  </p:childTnLst>
                                </p:cTn>
                              </p:par>
                            </p:childTnLst>
                          </p:cTn>
                        </p:par>
                      </p:childTnLst>
                    </p:cTn>
                  </p:par>
                  <p:par>
                    <p:cTn id="225" fill="hold">
                      <p:stCondLst>
                        <p:cond delay="indefinite"/>
                      </p:stCondLst>
                      <p:childTnLst>
                        <p:par>
                          <p:cTn id="226" fill="hold">
                            <p:stCondLst>
                              <p:cond delay="0"/>
                            </p:stCondLst>
                            <p:childTnLst>
                              <p:par>
                                <p:cTn id="227" presetID="8" presetClass="exit" presetSubtype="16" fill="hold" nodeType="clickEffect">
                                  <p:stCondLst>
                                    <p:cond delay="0"/>
                                  </p:stCondLst>
                                  <p:childTnLst>
                                    <p:animEffect transition="out" filter="diamond(in)">
                                      <p:cBhvr>
                                        <p:cTn id="228" dur="500"/>
                                        <p:tgtEl>
                                          <p:spTgt spid="20">
                                            <p:txEl>
                                              <p:pRg st="1" end="1"/>
                                            </p:txEl>
                                          </p:spTgt>
                                        </p:tgtEl>
                                      </p:cBhvr>
                                    </p:animEffect>
                                    <p:set>
                                      <p:cBhvr>
                                        <p:cTn id="229" dur="1" fill="hold">
                                          <p:stCondLst>
                                            <p:cond delay="499"/>
                                          </p:stCondLst>
                                        </p:cTn>
                                        <p:tgtEl>
                                          <p:spTgt spid="20">
                                            <p:txEl>
                                              <p:pRg st="1" end="1"/>
                                            </p:txEl>
                                          </p:spTgt>
                                        </p:tgtEl>
                                        <p:attrNameLst>
                                          <p:attrName>style.visibility</p:attrName>
                                        </p:attrNameLst>
                                      </p:cBhvr>
                                      <p:to>
                                        <p:strVal val="hidden"/>
                                      </p:to>
                                    </p:set>
                                  </p:childTnLst>
                                </p:cTn>
                              </p:par>
                              <p:par>
                                <p:cTn id="230" presetID="8" presetClass="exit" presetSubtype="16" fill="hold" nodeType="withEffect">
                                  <p:stCondLst>
                                    <p:cond delay="0"/>
                                  </p:stCondLst>
                                  <p:childTnLst>
                                    <p:animEffect transition="out" filter="diamond(in)">
                                      <p:cBhvr>
                                        <p:cTn id="231" dur="500"/>
                                        <p:tgtEl>
                                          <p:spTgt spid="26626">
                                            <p:txEl>
                                              <p:pRg st="0" end="0"/>
                                            </p:txEl>
                                          </p:spTgt>
                                        </p:tgtEl>
                                      </p:cBhvr>
                                    </p:animEffect>
                                    <p:set>
                                      <p:cBhvr>
                                        <p:cTn id="232" dur="1" fill="hold">
                                          <p:stCondLst>
                                            <p:cond delay="499"/>
                                          </p:stCondLst>
                                        </p:cTn>
                                        <p:tgtEl>
                                          <p:spTgt spid="26626">
                                            <p:txEl>
                                              <p:pRg st="0" end="0"/>
                                            </p:txEl>
                                          </p:spTgt>
                                        </p:tgtEl>
                                        <p:attrNameLst>
                                          <p:attrName>style.visibility</p:attrName>
                                        </p:attrNameLst>
                                      </p:cBhvr>
                                      <p:to>
                                        <p:strVal val="hidden"/>
                                      </p:to>
                                    </p:set>
                                  </p:childTnLst>
                                </p:cTn>
                              </p:par>
                              <p:par>
                                <p:cTn id="233" presetID="2" presetClass="entr" presetSubtype="4" fill="hold" nodeType="withEffect">
                                  <p:stCondLst>
                                    <p:cond delay="0"/>
                                  </p:stCondLst>
                                  <p:childTnLst>
                                    <p:set>
                                      <p:cBhvr>
                                        <p:cTn id="234" dur="1" fill="hold">
                                          <p:stCondLst>
                                            <p:cond delay="0"/>
                                          </p:stCondLst>
                                        </p:cTn>
                                        <p:tgtEl>
                                          <p:spTgt spid="1025">
                                            <p:txEl>
                                              <p:pRg st="0" end="0"/>
                                            </p:txEl>
                                          </p:spTgt>
                                        </p:tgtEl>
                                        <p:attrNameLst>
                                          <p:attrName>style.visibility</p:attrName>
                                        </p:attrNameLst>
                                      </p:cBhvr>
                                      <p:to>
                                        <p:strVal val="visible"/>
                                      </p:to>
                                    </p:set>
                                    <p:anim calcmode="lin" valueType="num">
                                      <p:cBhvr additive="base">
                                        <p:cTn id="235" dur="500" fill="hold"/>
                                        <p:tgtEl>
                                          <p:spTgt spid="1025">
                                            <p:txEl>
                                              <p:pRg st="0" end="0"/>
                                            </p:txEl>
                                          </p:spTgt>
                                        </p:tgtEl>
                                        <p:attrNameLst>
                                          <p:attrName>ppt_x</p:attrName>
                                        </p:attrNameLst>
                                      </p:cBhvr>
                                      <p:tavLst>
                                        <p:tav tm="0">
                                          <p:val>
                                            <p:strVal val="#ppt_x"/>
                                          </p:val>
                                        </p:tav>
                                        <p:tav tm="100000">
                                          <p:val>
                                            <p:strVal val="#ppt_x"/>
                                          </p:val>
                                        </p:tav>
                                      </p:tavLst>
                                    </p:anim>
                                    <p:anim calcmode="lin" valueType="num">
                                      <p:cBhvr additive="base">
                                        <p:cTn id="236" dur="500" fill="hold"/>
                                        <p:tgtEl>
                                          <p:spTgt spid="1025">
                                            <p:txEl>
                                              <p:pRg st="0" end="0"/>
                                            </p:txEl>
                                          </p:spTgt>
                                        </p:tgtEl>
                                        <p:attrNameLst>
                                          <p:attrName>ppt_y</p:attrName>
                                        </p:attrNameLst>
                                      </p:cBhvr>
                                      <p:tavLst>
                                        <p:tav tm="0">
                                          <p:val>
                                            <p:strVal val="1+#ppt_h/2"/>
                                          </p:val>
                                        </p:tav>
                                        <p:tav tm="100000">
                                          <p:val>
                                            <p:strVal val="#ppt_y"/>
                                          </p:val>
                                        </p:tav>
                                      </p:tavLst>
                                    </p:anim>
                                  </p:childTnLst>
                                </p:cTn>
                              </p:par>
                              <p:par>
                                <p:cTn id="237" presetID="2" presetClass="entr" presetSubtype="4" fill="hold" nodeType="withEffect">
                                  <p:stCondLst>
                                    <p:cond delay="0"/>
                                  </p:stCondLst>
                                  <p:childTnLst>
                                    <p:set>
                                      <p:cBhvr>
                                        <p:cTn id="238" dur="1" fill="hold">
                                          <p:stCondLst>
                                            <p:cond delay="0"/>
                                          </p:stCondLst>
                                        </p:cTn>
                                        <p:tgtEl>
                                          <p:spTgt spid="1025">
                                            <p:txEl>
                                              <p:pRg st="2" end="2"/>
                                            </p:txEl>
                                          </p:spTgt>
                                        </p:tgtEl>
                                        <p:attrNameLst>
                                          <p:attrName>style.visibility</p:attrName>
                                        </p:attrNameLst>
                                      </p:cBhvr>
                                      <p:to>
                                        <p:strVal val="visible"/>
                                      </p:to>
                                    </p:set>
                                    <p:anim calcmode="lin" valueType="num">
                                      <p:cBhvr additive="base">
                                        <p:cTn id="239" dur="500" fill="hold"/>
                                        <p:tgtEl>
                                          <p:spTgt spid="1025">
                                            <p:txEl>
                                              <p:pRg st="2" end="2"/>
                                            </p:txEl>
                                          </p:spTgt>
                                        </p:tgtEl>
                                        <p:attrNameLst>
                                          <p:attrName>ppt_x</p:attrName>
                                        </p:attrNameLst>
                                      </p:cBhvr>
                                      <p:tavLst>
                                        <p:tav tm="0">
                                          <p:val>
                                            <p:strVal val="#ppt_x"/>
                                          </p:val>
                                        </p:tav>
                                        <p:tav tm="100000">
                                          <p:val>
                                            <p:strVal val="#ppt_x"/>
                                          </p:val>
                                        </p:tav>
                                      </p:tavLst>
                                    </p:anim>
                                    <p:anim calcmode="lin" valueType="num">
                                      <p:cBhvr additive="base">
                                        <p:cTn id="240" dur="500" fill="hold"/>
                                        <p:tgtEl>
                                          <p:spTgt spid="1025">
                                            <p:txEl>
                                              <p:pRg st="2" end="2"/>
                                            </p:txEl>
                                          </p:spTgt>
                                        </p:tgtEl>
                                        <p:attrNameLst>
                                          <p:attrName>ppt_y</p:attrName>
                                        </p:attrNameLst>
                                      </p:cBhvr>
                                      <p:tavLst>
                                        <p:tav tm="0">
                                          <p:val>
                                            <p:strVal val="1+#ppt_h/2"/>
                                          </p:val>
                                        </p:tav>
                                        <p:tav tm="100000">
                                          <p:val>
                                            <p:strVal val="#ppt_y"/>
                                          </p:val>
                                        </p:tav>
                                      </p:tavLst>
                                    </p:anim>
                                  </p:childTnLst>
                                </p:cTn>
                              </p:par>
                              <p:par>
                                <p:cTn id="241" presetID="2" presetClass="entr" presetSubtype="4" fill="hold" nodeType="withEffect">
                                  <p:stCondLst>
                                    <p:cond delay="0"/>
                                  </p:stCondLst>
                                  <p:childTnLst>
                                    <p:set>
                                      <p:cBhvr>
                                        <p:cTn id="242" dur="1" fill="hold">
                                          <p:stCondLst>
                                            <p:cond delay="0"/>
                                          </p:stCondLst>
                                        </p:cTn>
                                        <p:tgtEl>
                                          <p:spTgt spid="1025">
                                            <p:txEl>
                                              <p:pRg st="3" end="3"/>
                                            </p:txEl>
                                          </p:spTgt>
                                        </p:tgtEl>
                                        <p:attrNameLst>
                                          <p:attrName>style.visibility</p:attrName>
                                        </p:attrNameLst>
                                      </p:cBhvr>
                                      <p:to>
                                        <p:strVal val="visible"/>
                                      </p:to>
                                    </p:set>
                                    <p:anim calcmode="lin" valueType="num">
                                      <p:cBhvr additive="base">
                                        <p:cTn id="243" dur="500" fill="hold"/>
                                        <p:tgtEl>
                                          <p:spTgt spid="1025">
                                            <p:txEl>
                                              <p:pRg st="3" end="3"/>
                                            </p:txEl>
                                          </p:spTgt>
                                        </p:tgtEl>
                                        <p:attrNameLst>
                                          <p:attrName>ppt_x</p:attrName>
                                        </p:attrNameLst>
                                      </p:cBhvr>
                                      <p:tavLst>
                                        <p:tav tm="0">
                                          <p:val>
                                            <p:strVal val="#ppt_x"/>
                                          </p:val>
                                        </p:tav>
                                        <p:tav tm="100000">
                                          <p:val>
                                            <p:strVal val="#ppt_x"/>
                                          </p:val>
                                        </p:tav>
                                      </p:tavLst>
                                    </p:anim>
                                    <p:anim calcmode="lin" valueType="num">
                                      <p:cBhvr additive="base">
                                        <p:cTn id="244" dur="500" fill="hold"/>
                                        <p:tgtEl>
                                          <p:spTgt spid="1025">
                                            <p:txEl>
                                              <p:pRg st="3" end="3"/>
                                            </p:txEl>
                                          </p:spTgt>
                                        </p:tgtEl>
                                        <p:attrNameLst>
                                          <p:attrName>ppt_y</p:attrName>
                                        </p:attrNameLst>
                                      </p:cBhvr>
                                      <p:tavLst>
                                        <p:tav tm="0">
                                          <p:val>
                                            <p:strVal val="1+#ppt_h/2"/>
                                          </p:val>
                                        </p:tav>
                                        <p:tav tm="100000">
                                          <p:val>
                                            <p:strVal val="#ppt_y"/>
                                          </p:val>
                                        </p:tav>
                                      </p:tavLst>
                                    </p:anim>
                                  </p:childTnLst>
                                </p:cTn>
                              </p:par>
                              <p:par>
                                <p:cTn id="245" presetID="2" presetClass="entr" presetSubtype="4" fill="hold" nodeType="withEffect">
                                  <p:stCondLst>
                                    <p:cond delay="0"/>
                                  </p:stCondLst>
                                  <p:childTnLst>
                                    <p:set>
                                      <p:cBhvr>
                                        <p:cTn id="246" dur="1" fill="hold">
                                          <p:stCondLst>
                                            <p:cond delay="0"/>
                                          </p:stCondLst>
                                        </p:cTn>
                                        <p:tgtEl>
                                          <p:spTgt spid="1025">
                                            <p:txEl>
                                              <p:pRg st="4" end="4"/>
                                            </p:txEl>
                                          </p:spTgt>
                                        </p:tgtEl>
                                        <p:attrNameLst>
                                          <p:attrName>style.visibility</p:attrName>
                                        </p:attrNameLst>
                                      </p:cBhvr>
                                      <p:to>
                                        <p:strVal val="visible"/>
                                      </p:to>
                                    </p:set>
                                    <p:anim calcmode="lin" valueType="num">
                                      <p:cBhvr additive="base">
                                        <p:cTn id="247" dur="500" fill="hold"/>
                                        <p:tgtEl>
                                          <p:spTgt spid="1025">
                                            <p:txEl>
                                              <p:pRg st="4" end="4"/>
                                            </p:txEl>
                                          </p:spTgt>
                                        </p:tgtEl>
                                        <p:attrNameLst>
                                          <p:attrName>ppt_x</p:attrName>
                                        </p:attrNameLst>
                                      </p:cBhvr>
                                      <p:tavLst>
                                        <p:tav tm="0">
                                          <p:val>
                                            <p:strVal val="#ppt_x"/>
                                          </p:val>
                                        </p:tav>
                                        <p:tav tm="100000">
                                          <p:val>
                                            <p:strVal val="#ppt_x"/>
                                          </p:val>
                                        </p:tav>
                                      </p:tavLst>
                                    </p:anim>
                                    <p:anim calcmode="lin" valueType="num">
                                      <p:cBhvr additive="base">
                                        <p:cTn id="248" dur="500" fill="hold"/>
                                        <p:tgtEl>
                                          <p:spTgt spid="1025">
                                            <p:txEl>
                                              <p:pRg st="4" end="4"/>
                                            </p:txEl>
                                          </p:spTgt>
                                        </p:tgtEl>
                                        <p:attrNameLst>
                                          <p:attrName>ppt_y</p:attrName>
                                        </p:attrNameLst>
                                      </p:cBhvr>
                                      <p:tavLst>
                                        <p:tav tm="0">
                                          <p:val>
                                            <p:strVal val="1+#ppt_h/2"/>
                                          </p:val>
                                        </p:tav>
                                        <p:tav tm="100000">
                                          <p:val>
                                            <p:strVal val="#ppt_y"/>
                                          </p:val>
                                        </p:tav>
                                      </p:tavLst>
                                    </p:anim>
                                  </p:childTnLst>
                                </p:cTn>
                              </p:par>
                              <p:par>
                                <p:cTn id="249" presetID="2" presetClass="entr" presetSubtype="4" fill="hold" nodeType="withEffect">
                                  <p:stCondLst>
                                    <p:cond delay="0"/>
                                  </p:stCondLst>
                                  <p:childTnLst>
                                    <p:set>
                                      <p:cBhvr>
                                        <p:cTn id="250" dur="1" fill="hold">
                                          <p:stCondLst>
                                            <p:cond delay="0"/>
                                          </p:stCondLst>
                                        </p:cTn>
                                        <p:tgtEl>
                                          <p:spTgt spid="1025">
                                            <p:txEl>
                                              <p:pRg st="5" end="5"/>
                                            </p:txEl>
                                          </p:spTgt>
                                        </p:tgtEl>
                                        <p:attrNameLst>
                                          <p:attrName>style.visibility</p:attrName>
                                        </p:attrNameLst>
                                      </p:cBhvr>
                                      <p:to>
                                        <p:strVal val="visible"/>
                                      </p:to>
                                    </p:set>
                                    <p:anim calcmode="lin" valueType="num">
                                      <p:cBhvr additive="base">
                                        <p:cTn id="251" dur="500" fill="hold"/>
                                        <p:tgtEl>
                                          <p:spTgt spid="1025">
                                            <p:txEl>
                                              <p:pRg st="5" end="5"/>
                                            </p:txEl>
                                          </p:spTgt>
                                        </p:tgtEl>
                                        <p:attrNameLst>
                                          <p:attrName>ppt_x</p:attrName>
                                        </p:attrNameLst>
                                      </p:cBhvr>
                                      <p:tavLst>
                                        <p:tav tm="0">
                                          <p:val>
                                            <p:strVal val="#ppt_x"/>
                                          </p:val>
                                        </p:tav>
                                        <p:tav tm="100000">
                                          <p:val>
                                            <p:strVal val="#ppt_x"/>
                                          </p:val>
                                        </p:tav>
                                      </p:tavLst>
                                    </p:anim>
                                    <p:anim calcmode="lin" valueType="num">
                                      <p:cBhvr additive="base">
                                        <p:cTn id="252" dur="500" fill="hold"/>
                                        <p:tgtEl>
                                          <p:spTgt spid="1025">
                                            <p:txEl>
                                              <p:pRg st="5" end="5"/>
                                            </p:txEl>
                                          </p:spTgt>
                                        </p:tgtEl>
                                        <p:attrNameLst>
                                          <p:attrName>ppt_y</p:attrName>
                                        </p:attrNameLst>
                                      </p:cBhvr>
                                      <p:tavLst>
                                        <p:tav tm="0">
                                          <p:val>
                                            <p:strVal val="1+#ppt_h/2"/>
                                          </p:val>
                                        </p:tav>
                                        <p:tav tm="100000">
                                          <p:val>
                                            <p:strVal val="#ppt_y"/>
                                          </p:val>
                                        </p:tav>
                                      </p:tavLst>
                                    </p:anim>
                                  </p:childTnLst>
                                </p:cTn>
                              </p:par>
                              <p:par>
                                <p:cTn id="253" presetID="2" presetClass="entr" presetSubtype="4" fill="hold" nodeType="withEffect">
                                  <p:stCondLst>
                                    <p:cond delay="0"/>
                                  </p:stCondLst>
                                  <p:childTnLst>
                                    <p:set>
                                      <p:cBhvr>
                                        <p:cTn id="254" dur="1" fill="hold">
                                          <p:stCondLst>
                                            <p:cond delay="0"/>
                                          </p:stCondLst>
                                        </p:cTn>
                                        <p:tgtEl>
                                          <p:spTgt spid="1025">
                                            <p:txEl>
                                              <p:pRg st="6" end="6"/>
                                            </p:txEl>
                                          </p:spTgt>
                                        </p:tgtEl>
                                        <p:attrNameLst>
                                          <p:attrName>style.visibility</p:attrName>
                                        </p:attrNameLst>
                                      </p:cBhvr>
                                      <p:to>
                                        <p:strVal val="visible"/>
                                      </p:to>
                                    </p:set>
                                    <p:anim calcmode="lin" valueType="num">
                                      <p:cBhvr additive="base">
                                        <p:cTn id="255" dur="500" fill="hold"/>
                                        <p:tgtEl>
                                          <p:spTgt spid="1025">
                                            <p:txEl>
                                              <p:pRg st="6" end="6"/>
                                            </p:txEl>
                                          </p:spTgt>
                                        </p:tgtEl>
                                        <p:attrNameLst>
                                          <p:attrName>ppt_x</p:attrName>
                                        </p:attrNameLst>
                                      </p:cBhvr>
                                      <p:tavLst>
                                        <p:tav tm="0">
                                          <p:val>
                                            <p:strVal val="#ppt_x"/>
                                          </p:val>
                                        </p:tav>
                                        <p:tav tm="100000">
                                          <p:val>
                                            <p:strVal val="#ppt_x"/>
                                          </p:val>
                                        </p:tav>
                                      </p:tavLst>
                                    </p:anim>
                                    <p:anim calcmode="lin" valueType="num">
                                      <p:cBhvr additive="base">
                                        <p:cTn id="256" dur="500" fill="hold"/>
                                        <p:tgtEl>
                                          <p:spTgt spid="1025">
                                            <p:txEl>
                                              <p:pRg st="6" end="6"/>
                                            </p:txEl>
                                          </p:spTgt>
                                        </p:tgtEl>
                                        <p:attrNameLst>
                                          <p:attrName>ppt_y</p:attrName>
                                        </p:attrNameLst>
                                      </p:cBhvr>
                                      <p:tavLst>
                                        <p:tav tm="0">
                                          <p:val>
                                            <p:strVal val="1+#ppt_h/2"/>
                                          </p:val>
                                        </p:tav>
                                        <p:tav tm="100000">
                                          <p:val>
                                            <p:strVal val="#ppt_y"/>
                                          </p:val>
                                        </p:tav>
                                      </p:tavLst>
                                    </p:anim>
                                  </p:childTnLst>
                                </p:cTn>
                              </p:par>
                              <p:par>
                                <p:cTn id="257" presetID="2" presetClass="entr" presetSubtype="4" fill="hold" nodeType="withEffect">
                                  <p:stCondLst>
                                    <p:cond delay="0"/>
                                  </p:stCondLst>
                                  <p:childTnLst>
                                    <p:set>
                                      <p:cBhvr>
                                        <p:cTn id="258" dur="1" fill="hold">
                                          <p:stCondLst>
                                            <p:cond delay="0"/>
                                          </p:stCondLst>
                                        </p:cTn>
                                        <p:tgtEl>
                                          <p:spTgt spid="1025">
                                            <p:txEl>
                                              <p:pRg st="7" end="7"/>
                                            </p:txEl>
                                          </p:spTgt>
                                        </p:tgtEl>
                                        <p:attrNameLst>
                                          <p:attrName>style.visibility</p:attrName>
                                        </p:attrNameLst>
                                      </p:cBhvr>
                                      <p:to>
                                        <p:strVal val="visible"/>
                                      </p:to>
                                    </p:set>
                                    <p:anim calcmode="lin" valueType="num">
                                      <p:cBhvr additive="base">
                                        <p:cTn id="259" dur="500" fill="hold"/>
                                        <p:tgtEl>
                                          <p:spTgt spid="1025">
                                            <p:txEl>
                                              <p:pRg st="7" end="7"/>
                                            </p:txEl>
                                          </p:spTgt>
                                        </p:tgtEl>
                                        <p:attrNameLst>
                                          <p:attrName>ppt_x</p:attrName>
                                        </p:attrNameLst>
                                      </p:cBhvr>
                                      <p:tavLst>
                                        <p:tav tm="0">
                                          <p:val>
                                            <p:strVal val="#ppt_x"/>
                                          </p:val>
                                        </p:tav>
                                        <p:tav tm="100000">
                                          <p:val>
                                            <p:strVal val="#ppt_x"/>
                                          </p:val>
                                        </p:tav>
                                      </p:tavLst>
                                    </p:anim>
                                    <p:anim calcmode="lin" valueType="num">
                                      <p:cBhvr additive="base">
                                        <p:cTn id="260" dur="500" fill="hold"/>
                                        <p:tgtEl>
                                          <p:spTgt spid="102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28625" y="285750"/>
            <a:ext cx="8258175" cy="6357938"/>
          </a:xfrm>
        </p:spPr>
        <p:txBody>
          <a:bodyPr/>
          <a:lstStyle/>
          <a:p>
            <a:pPr eaLnBrk="1" hangingPunct="1"/>
            <a:r>
              <a:rPr lang="fr-FR" b="1" i="1" u="sng" dirty="0" smtClean="0">
                <a:solidFill>
                  <a:srgbClr val="FFFF00"/>
                </a:solidFill>
                <a:latin typeface="Arial" charset="0"/>
                <a:cs typeface="Arial" charset="0"/>
              </a:rPr>
              <a:t>6- L'électrophorèse:</a:t>
            </a:r>
            <a:endParaRPr lang="fr-FR" b="1" dirty="0" smtClean="0">
              <a:solidFill>
                <a:srgbClr val="FFFF00"/>
              </a:solidFill>
              <a:latin typeface="Arial" charset="0"/>
              <a:cs typeface="Arial" charset="0"/>
            </a:endParaRPr>
          </a:p>
          <a:p>
            <a:pPr eaLnBrk="1" hangingPunct="1"/>
            <a:endParaRPr lang="fr-FR" dirty="0" smtClean="0"/>
          </a:p>
          <a:p>
            <a:pPr eaLnBrk="1" hangingPunct="1">
              <a:buFont typeface="Wingdings 2" pitchFamily="18" charset="2"/>
              <a:buNone/>
            </a:pPr>
            <a:r>
              <a:rPr lang="fr-FR" sz="2000" dirty="0" smtClean="0"/>
              <a:t>L'électrophorèse permet, comme les deux techniques précédentes, une séparation des molécules en se basant sur  une de leur propriété physique : ici leur charge électrique. </a:t>
            </a:r>
          </a:p>
          <a:p>
            <a:pPr eaLnBrk="1" hangingPunct="1">
              <a:buFont typeface="Wingdings 2" pitchFamily="18" charset="2"/>
              <a:buNone/>
            </a:pPr>
            <a:r>
              <a:rPr lang="fr-FR" sz="2000" dirty="0" smtClean="0"/>
              <a:t>Le principe consiste à mettre la solution contenant les molécules à séparer sur un gel qui peut-être du papier, Acétate de cellulose, Polyacrylamide, Agarose ou rarement l’amidon, entre une anode et une cathode et à faire passer un courant. Les ions positifs vont alors se déplacer vers la cathode et les ions négatifs vers l'anode, les molécules neutres ne bougeant pas. </a:t>
            </a:r>
          </a:p>
          <a:p>
            <a:pPr eaLnBrk="1" hangingPunct="1"/>
            <a:endParaRPr lang="fr-FR" dirty="0" smtClean="0"/>
          </a:p>
        </p:txBody>
      </p:sp>
      <p:pic>
        <p:nvPicPr>
          <p:cNvPr id="4" name="Image 3" descr="Représentation d'un gel d'éléctrophorèse"/>
          <p:cNvPicPr>
            <a:picLocks noChangeAspect="1" noChangeArrowheads="1"/>
          </p:cNvPicPr>
          <p:nvPr/>
        </p:nvPicPr>
        <p:blipFill>
          <a:blip r:embed="rId2" cstate="print"/>
          <a:srcRect/>
          <a:stretch>
            <a:fillRect/>
          </a:stretch>
        </p:blipFill>
        <p:spPr bwMode="auto">
          <a:xfrm>
            <a:off x="1857375" y="4286250"/>
            <a:ext cx="5057775" cy="2000250"/>
          </a:xfrm>
          <a:prstGeom prst="rect">
            <a:avLst/>
          </a:prstGeom>
          <a:noFill/>
          <a:ln w="9525">
            <a:noFill/>
            <a:miter lim="800000"/>
            <a:headEnd/>
            <a:tailEnd/>
          </a:ln>
        </p:spPr>
      </p:pic>
      <p:sp>
        <p:nvSpPr>
          <p:cNvPr id="6" name="ZoneTexte 5"/>
          <p:cNvSpPr txBox="1">
            <a:spLocks noChangeArrowheads="1"/>
          </p:cNvSpPr>
          <p:nvPr/>
        </p:nvSpPr>
        <p:spPr bwMode="auto">
          <a:xfrm>
            <a:off x="500063" y="1928813"/>
            <a:ext cx="8643937" cy="2278062"/>
          </a:xfrm>
          <a:prstGeom prst="rect">
            <a:avLst/>
          </a:prstGeom>
          <a:noFill/>
          <a:ln w="9525">
            <a:noFill/>
            <a:miter lim="800000"/>
            <a:headEnd/>
            <a:tailEnd/>
          </a:ln>
        </p:spPr>
        <p:txBody>
          <a:bodyPr>
            <a:spAutoFit/>
          </a:bodyPr>
          <a:lstStyle/>
          <a:p>
            <a:r>
              <a:rPr lang="fr-FR" sz="2400" dirty="0"/>
              <a:t>Il  existe plusieurs types d’électrophorèse:</a:t>
            </a:r>
          </a:p>
          <a:p>
            <a:pPr>
              <a:buFont typeface="Wingdings" pitchFamily="2" charset="2"/>
              <a:buChar char="Ø"/>
            </a:pPr>
            <a:r>
              <a:rPr lang="fr-FR" sz="2000" i="1" dirty="0"/>
              <a:t>                SDS-PAGE</a:t>
            </a:r>
          </a:p>
          <a:p>
            <a:endParaRPr lang="fr-FR" sz="2000" dirty="0"/>
          </a:p>
          <a:p>
            <a:pPr>
              <a:buFont typeface="Wingdings" pitchFamily="2" charset="2"/>
              <a:buChar char="Ø"/>
            </a:pPr>
            <a:r>
              <a:rPr lang="fr-FR" sz="2000" i="1" dirty="0"/>
              <a:t>               Séparation par le pH</a:t>
            </a:r>
          </a:p>
          <a:p>
            <a:endParaRPr lang="fr-FR" sz="2000" dirty="0"/>
          </a:p>
          <a:p>
            <a:pPr>
              <a:buFont typeface="Wingdings" pitchFamily="2" charset="2"/>
              <a:buChar char="Ø"/>
            </a:pPr>
            <a:r>
              <a:rPr lang="fr-FR" sz="2000" i="1" dirty="0"/>
              <a:t>                Electrophorèse bidimensionnelle</a:t>
            </a:r>
            <a:endParaRPr lang="fr-FR" sz="2000" dirty="0"/>
          </a:p>
          <a:p>
            <a:endParaRPr lang="fr-FR"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anim calcmode="lin" valueType="num">
                                      <p:cBhvr>
                                        <p:cTn id="24" dur="500" fill="hold"/>
                                        <p:tgtEl>
                                          <p:spTgt spid="4"/>
                                        </p:tgtEl>
                                        <p:attrNameLst>
                                          <p:attrName>style.rotation</p:attrName>
                                        </p:attrNameLst>
                                      </p:cBhvr>
                                      <p:tavLst>
                                        <p:tav tm="0">
                                          <p:val>
                                            <p:fltVal val="720"/>
                                          </p:val>
                                        </p:tav>
                                        <p:tav tm="100000">
                                          <p:val>
                                            <p:fltVal val="0"/>
                                          </p:val>
                                        </p:tav>
                                      </p:tavLst>
                                    </p:anim>
                                    <p:anim calcmode="lin" valueType="num">
                                      <p:cBhvr>
                                        <p:cTn id="25" dur="500" fill="hold"/>
                                        <p:tgtEl>
                                          <p:spTgt spid="4"/>
                                        </p:tgtEl>
                                        <p:attrNameLst>
                                          <p:attrName>ppt_h</p:attrName>
                                        </p:attrNameLst>
                                      </p:cBhvr>
                                      <p:tavLst>
                                        <p:tav tm="0">
                                          <p:val>
                                            <p:fltVal val="0"/>
                                          </p:val>
                                        </p:tav>
                                        <p:tav tm="100000">
                                          <p:val>
                                            <p:strVal val="#ppt_h"/>
                                          </p:val>
                                        </p:tav>
                                      </p:tavLst>
                                    </p:anim>
                                    <p:anim calcmode="lin" valueType="num">
                                      <p:cBhvr>
                                        <p:cTn id="26" dur="500" fill="hold"/>
                                        <p:tgtEl>
                                          <p:spTgt spid="4"/>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8" presetClass="exit" presetSubtype="16" fill="hold" nodeType="clickEffect">
                                  <p:stCondLst>
                                    <p:cond delay="0"/>
                                  </p:stCondLst>
                                  <p:childTnLst>
                                    <p:animEffect transition="out" filter="diamond(in)">
                                      <p:cBhvr>
                                        <p:cTn id="30" dur="500"/>
                                        <p:tgtEl>
                                          <p:spTgt spid="4"/>
                                        </p:tgtEl>
                                      </p:cBhvr>
                                    </p:animEffect>
                                    <p:set>
                                      <p:cBhvr>
                                        <p:cTn id="31" dur="1" fill="hold">
                                          <p:stCondLst>
                                            <p:cond delay="499"/>
                                          </p:stCondLst>
                                        </p:cTn>
                                        <p:tgtEl>
                                          <p:spTgt spid="4"/>
                                        </p:tgtEl>
                                        <p:attrNameLst>
                                          <p:attrName>style.visibility</p:attrName>
                                        </p:attrNameLst>
                                      </p:cBhvr>
                                      <p:to>
                                        <p:strVal val="hidden"/>
                                      </p:to>
                                    </p:set>
                                  </p:childTnLst>
                                </p:cTn>
                              </p:par>
                              <p:par>
                                <p:cTn id="32" presetID="8" presetClass="exit" presetSubtype="16" fill="hold" nodeType="withEffect">
                                  <p:stCondLst>
                                    <p:cond delay="0"/>
                                  </p:stCondLst>
                                  <p:childTnLst>
                                    <p:animEffect transition="out" filter="diamond(in)">
                                      <p:cBhvr>
                                        <p:cTn id="33" dur="500"/>
                                        <p:tgtEl>
                                          <p:spTgt spid="3">
                                            <p:txEl>
                                              <p:pRg st="2" end="2"/>
                                            </p:txEl>
                                          </p:spTgt>
                                        </p:tgtEl>
                                      </p:cBhvr>
                                    </p:animEffect>
                                    <p:set>
                                      <p:cBhvr>
                                        <p:cTn id="34" dur="1" fill="hold">
                                          <p:stCondLst>
                                            <p:cond delay="499"/>
                                          </p:stCondLst>
                                        </p:cTn>
                                        <p:tgtEl>
                                          <p:spTgt spid="3">
                                            <p:txEl>
                                              <p:pRg st="2" end="2"/>
                                            </p:txEl>
                                          </p:spTgt>
                                        </p:tgtEl>
                                        <p:attrNameLst>
                                          <p:attrName>style.visibility</p:attrName>
                                        </p:attrNameLst>
                                      </p:cBhvr>
                                      <p:to>
                                        <p:strVal val="hidden"/>
                                      </p:to>
                                    </p:set>
                                  </p:childTnLst>
                                </p:cTn>
                              </p:par>
                              <p:par>
                                <p:cTn id="35" presetID="8" presetClass="exit" presetSubtype="16" fill="hold" nodeType="withEffect">
                                  <p:stCondLst>
                                    <p:cond delay="0"/>
                                  </p:stCondLst>
                                  <p:childTnLst>
                                    <p:animEffect transition="out" filter="diamond(in)">
                                      <p:cBhvr>
                                        <p:cTn id="36" dur="500"/>
                                        <p:tgtEl>
                                          <p:spTgt spid="3">
                                            <p:txEl>
                                              <p:pRg st="3" end="3"/>
                                            </p:txEl>
                                          </p:spTgt>
                                        </p:tgtEl>
                                      </p:cBhvr>
                                    </p:animEffect>
                                    <p:set>
                                      <p:cBhvr>
                                        <p:cTn id="37" dur="1" fill="hold">
                                          <p:stCondLst>
                                            <p:cond delay="499"/>
                                          </p:stCondLst>
                                        </p:cTn>
                                        <p:tgtEl>
                                          <p:spTgt spid="3">
                                            <p:txEl>
                                              <p:pRg st="3" end="3"/>
                                            </p:txEl>
                                          </p:spTgt>
                                        </p:tgtEl>
                                        <p:attrNameLst>
                                          <p:attrName>style.visibility</p:attrName>
                                        </p:attrNameLst>
                                      </p:cBhvr>
                                      <p:to>
                                        <p:strVal val="hidden"/>
                                      </p:to>
                                    </p:set>
                                  </p:childTnLst>
                                </p:cTn>
                              </p:par>
                              <p:par>
                                <p:cTn id="38" presetID="18" presetClass="entr" presetSubtype="3" fill="hold"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strips(upRight)">
                                      <p:cBhvr>
                                        <p:cTn id="40" dur="500"/>
                                        <p:tgtEl>
                                          <p:spTgt spid="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6">
                                            <p:txEl>
                                              <p:pRg st="1" end="1"/>
                                            </p:txEl>
                                          </p:spTgt>
                                        </p:tgtEl>
                                        <p:attrNameLst>
                                          <p:attrName>style.visibility</p:attrName>
                                        </p:attrNameLst>
                                      </p:cBhvr>
                                      <p:to>
                                        <p:strVal val="visible"/>
                                      </p:to>
                                    </p:set>
                                    <p:anim calcmode="lin" valueType="num">
                                      <p:cBhvr additive="base">
                                        <p:cTn id="4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6">
                                            <p:txEl>
                                              <p:pRg st="3" end="3"/>
                                            </p:txEl>
                                          </p:spTgt>
                                        </p:tgtEl>
                                        <p:attrNameLst>
                                          <p:attrName>style.visibility</p:attrName>
                                        </p:attrNameLst>
                                      </p:cBhvr>
                                      <p:to>
                                        <p:strVal val="visible"/>
                                      </p:to>
                                    </p:set>
                                    <p:anim calcmode="lin" valueType="num">
                                      <p:cBhvr additive="base">
                                        <p:cTn id="5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 calcmode="lin" valueType="num">
                                      <p:cBhvr additive="base">
                                        <p:cTn id="5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57200" y="285750"/>
            <a:ext cx="8229600" cy="6022975"/>
          </a:xfrm>
        </p:spPr>
        <p:txBody>
          <a:bodyPr/>
          <a:lstStyle/>
          <a:p>
            <a:pPr eaLnBrk="1" hangingPunct="1"/>
            <a:r>
              <a:rPr lang="fr-FR" b="1" i="1" u="sng" dirty="0" smtClean="0">
                <a:solidFill>
                  <a:srgbClr val="FFFF00"/>
                </a:solidFill>
                <a:latin typeface="Arial" charset="0"/>
                <a:cs typeface="Arial" charset="0"/>
              </a:rPr>
              <a:t>7- Hydroxyapatite: </a:t>
            </a:r>
          </a:p>
          <a:p>
            <a:pPr eaLnBrk="1" hangingPunct="1"/>
            <a:endParaRPr lang="fr-FR" b="1" i="1" u="sng" dirty="0" smtClean="0">
              <a:solidFill>
                <a:srgbClr val="FFFF00"/>
              </a:solidFill>
              <a:latin typeface="Arial" charset="0"/>
              <a:cs typeface="Arial" charset="0"/>
            </a:endParaRPr>
          </a:p>
          <a:p>
            <a:pPr eaLnBrk="1" hangingPunct="1">
              <a:buFont typeface="Wingdings 2" pitchFamily="18" charset="2"/>
              <a:buNone/>
            </a:pPr>
            <a:r>
              <a:rPr lang="fr-FR" sz="2400" dirty="0" smtClean="0">
                <a:latin typeface="Arial" charset="0"/>
                <a:cs typeface="Arial" charset="0"/>
              </a:rPr>
              <a:t>L'hydroxyapatite est du phosphate de calcium cristallisé de formule Ca</a:t>
            </a:r>
            <a:r>
              <a:rPr lang="fr-FR" sz="2400" baseline="-25000" dirty="0" smtClean="0">
                <a:latin typeface="Arial" charset="0"/>
                <a:cs typeface="Arial" charset="0"/>
              </a:rPr>
              <a:t>5</a:t>
            </a:r>
            <a:r>
              <a:rPr lang="fr-FR" sz="2400" dirty="0" smtClean="0">
                <a:latin typeface="Arial" charset="0"/>
                <a:cs typeface="Arial" charset="0"/>
              </a:rPr>
              <a:t>(PO</a:t>
            </a:r>
            <a:r>
              <a:rPr lang="fr-FR" sz="2400" baseline="-25000" dirty="0" smtClean="0">
                <a:latin typeface="Arial" charset="0"/>
                <a:cs typeface="Arial" charset="0"/>
              </a:rPr>
              <a:t>4</a:t>
            </a:r>
            <a:r>
              <a:rPr lang="fr-FR" sz="2400" dirty="0" smtClean="0">
                <a:latin typeface="Arial" charset="0"/>
                <a:cs typeface="Arial" charset="0"/>
              </a:rPr>
              <a:t>)</a:t>
            </a:r>
            <a:r>
              <a:rPr lang="fr-FR" sz="2400" baseline="-25000" dirty="0" smtClean="0">
                <a:latin typeface="Arial" charset="0"/>
                <a:cs typeface="Arial" charset="0"/>
              </a:rPr>
              <a:t>3</a:t>
            </a:r>
            <a:r>
              <a:rPr lang="fr-FR" sz="2400" dirty="0" smtClean="0">
                <a:latin typeface="Arial" charset="0"/>
                <a:cs typeface="Arial" charset="0"/>
              </a:rPr>
              <a:t>(OH), usuellement écrite Ca</a:t>
            </a:r>
            <a:r>
              <a:rPr lang="fr-FR" sz="2400" baseline="-25000" dirty="0" smtClean="0">
                <a:latin typeface="Arial" charset="0"/>
                <a:cs typeface="Arial" charset="0"/>
              </a:rPr>
              <a:t>10</a:t>
            </a:r>
            <a:r>
              <a:rPr lang="fr-FR" sz="2400" dirty="0" smtClean="0">
                <a:latin typeface="Arial" charset="0"/>
                <a:cs typeface="Arial" charset="0"/>
              </a:rPr>
              <a:t>(PO</a:t>
            </a:r>
            <a:r>
              <a:rPr lang="fr-FR" sz="2400" baseline="-25000" dirty="0" smtClean="0">
                <a:latin typeface="Arial" charset="0"/>
                <a:cs typeface="Arial" charset="0"/>
              </a:rPr>
              <a:t>4</a:t>
            </a:r>
            <a:r>
              <a:rPr lang="fr-FR" sz="2400" dirty="0" smtClean="0">
                <a:latin typeface="Arial" charset="0"/>
                <a:cs typeface="Arial" charset="0"/>
              </a:rPr>
              <a:t>)</a:t>
            </a:r>
            <a:r>
              <a:rPr lang="fr-FR" sz="2400" baseline="-25000" dirty="0" smtClean="0">
                <a:latin typeface="Arial" charset="0"/>
                <a:cs typeface="Arial" charset="0"/>
              </a:rPr>
              <a:t>6</a:t>
            </a:r>
            <a:r>
              <a:rPr lang="fr-FR" sz="2400" dirty="0" smtClean="0">
                <a:latin typeface="Arial" charset="0"/>
                <a:cs typeface="Arial" charset="0"/>
              </a:rPr>
              <a:t>(OH)</a:t>
            </a:r>
            <a:r>
              <a:rPr lang="fr-FR" sz="2400" baseline="-25000" dirty="0" smtClean="0">
                <a:latin typeface="Arial" charset="0"/>
                <a:cs typeface="Arial" charset="0"/>
              </a:rPr>
              <a:t>2</a:t>
            </a:r>
            <a:r>
              <a:rPr lang="fr-FR" sz="2400" dirty="0" smtClean="0">
                <a:latin typeface="Arial" charset="0"/>
                <a:cs typeface="Arial" charset="0"/>
              </a:rPr>
              <a:t> . </a:t>
            </a:r>
          </a:p>
          <a:p>
            <a:pPr eaLnBrk="1" hangingPunct="1">
              <a:buFont typeface="Wingdings 2" pitchFamily="18" charset="2"/>
              <a:buNone/>
            </a:pPr>
            <a:r>
              <a:rPr lang="fr-FR" sz="2400" dirty="0" smtClean="0">
                <a:latin typeface="Arial" charset="0"/>
                <a:cs typeface="Arial" charset="0"/>
              </a:rPr>
              <a:t>Cette substance retient les protéines de deux façons: </a:t>
            </a:r>
          </a:p>
          <a:p>
            <a:pPr eaLnBrk="1" hangingPunct="1">
              <a:buFont typeface="Wingdings 2" pitchFamily="18" charset="2"/>
              <a:buNone/>
            </a:pPr>
            <a:r>
              <a:rPr lang="fr-FR" sz="2400" dirty="0" smtClean="0">
                <a:latin typeface="Arial" charset="0"/>
                <a:cs typeface="Arial" charset="0"/>
              </a:rPr>
              <a:t>             Son calcium interagit avec les groupements acides des protéines.</a:t>
            </a:r>
          </a:p>
          <a:p>
            <a:pPr eaLnBrk="1" hangingPunct="1">
              <a:buFont typeface="Wingdings 2" pitchFamily="18" charset="2"/>
              <a:buNone/>
            </a:pPr>
            <a:r>
              <a:rPr lang="fr-FR" sz="2400" dirty="0" smtClean="0">
                <a:latin typeface="Arial" charset="0"/>
                <a:cs typeface="Arial" charset="0"/>
              </a:rPr>
              <a:t>             Son phosphate interagit avec leurs groupements aminés. </a:t>
            </a:r>
          </a:p>
          <a:p>
            <a:pPr eaLnBrk="1" hangingPunct="1">
              <a:buFont typeface="Wingdings 2" pitchFamily="18" charset="2"/>
              <a:buNone/>
            </a:pPr>
            <a:r>
              <a:rPr lang="fr-FR" sz="2400" dirty="0" smtClean="0">
                <a:latin typeface="Arial" charset="0"/>
                <a:cs typeface="Arial" charset="0"/>
              </a:rPr>
              <a:t>L’élution n’est pas  faite avec un gradient de sel mais avec un gradient de phosphate ou de potassium pour compétitionner ces interactions.</a:t>
            </a:r>
          </a:p>
          <a:p>
            <a:pPr eaLnBrk="1" hangingPunct="1">
              <a:buFont typeface="Wingdings 2" pitchFamily="18" charset="2"/>
              <a:buNone/>
            </a:pPr>
            <a:r>
              <a:rPr lang="fr-FR" dirty="0" smtClean="0">
                <a:solidFill>
                  <a:srgbClr val="FFFF00"/>
                </a:solidFill>
                <a:latin typeface="Arial" charset="0"/>
                <a:cs typeface="Arial" charset="0"/>
              </a:rPr>
              <a:t>              </a:t>
            </a:r>
          </a:p>
        </p:txBody>
      </p:sp>
      <p:sp>
        <p:nvSpPr>
          <p:cNvPr id="4" name="Flèche droite 3"/>
          <p:cNvSpPr/>
          <p:nvPr/>
        </p:nvSpPr>
        <p:spPr>
          <a:xfrm>
            <a:off x="714375" y="3143250"/>
            <a:ext cx="92868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714375" y="3929063"/>
            <a:ext cx="92868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3"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strips(upRight)">
                                      <p:cBhvr>
                                        <p:cTn id="23" dur="500"/>
                                        <p:tgtEl>
                                          <p:spTgt spid="4"/>
                                        </p:tgtEl>
                                      </p:cBhvr>
                                    </p:animEffect>
                                  </p:childTnLst>
                                </p:cTn>
                              </p:par>
                              <p:par>
                                <p:cTn id="24" presetID="18" presetClass="entr" presetSubtype="3"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strips(upRight)">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3"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strips(upRight)">
                                      <p:cBhvr>
                                        <p:cTn id="31" dur="500"/>
                                        <p:tgtEl>
                                          <p:spTgt spid="5"/>
                                        </p:tgtEl>
                                      </p:cBhvr>
                                    </p:animEffect>
                                  </p:childTnLst>
                                </p:cTn>
                              </p:par>
                              <p:par>
                                <p:cTn id="32" presetID="18" presetClass="entr" presetSubtype="3"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strips(upRight)">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linds(horizontal)">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u="sng" dirty="0" smtClean="0"/>
              <a:t>Du silicium poreux utilisé pour purifier des protéines :</a:t>
            </a:r>
            <a:endParaRPr lang="fr-FR" dirty="0"/>
          </a:p>
        </p:txBody>
      </p:sp>
      <p:sp>
        <p:nvSpPr>
          <p:cNvPr id="3" name="Espace réservé du contenu 2"/>
          <p:cNvSpPr>
            <a:spLocks noGrp="1"/>
          </p:cNvSpPr>
          <p:nvPr>
            <p:ph sz="quarter" idx="1"/>
          </p:nvPr>
        </p:nvSpPr>
        <p:spPr/>
        <p:txBody>
          <a:bodyPr>
            <a:normAutofit fontScale="85000" lnSpcReduction="10000"/>
          </a:bodyPr>
          <a:lstStyle/>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Des chercheurs de l'université de Rochester, NY ont développé une membrane d'une épaisseur de seulement 15 nanomètres formée à partir de silicium poreux qui permet de filtrer plus rapidement et plus efficacement les protéines. </a:t>
            </a:r>
          </a:p>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La première étape de fabrication consiste à déposer sur une plaquette de silicium deux couches minces de silicium amorphe entre lesquelles on a formé une couche mince d'oxyde de silicium. L'ensemble est ensuite placé dans un four porté à une température de plus de 700°C : au cours de ce recuit, le silicium amorphe cristallise et des pores se forment dans la couche. Le diamètre des pores peut être ajusté aisément en changeant la température du recuit.</a:t>
            </a:r>
          </a:p>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Afin de tester la membrane, les scientifiques ont filtré une solution contenant deux types de protéines du sang, après six minutes l'une a traversé le filtre mais la plus grosse a été bloquée. La membrane développée pourrait donc permettre d'améliorer l'efficacité de la purification des protéines qui est un procédé beaucoup utilisé en biochimie. Elle pourrait également permettre d'augmenter d'un facteur 10 la vitesse de purification du sang utilisé lors du processus de dialyse. </a:t>
            </a:r>
          </a:p>
          <a:p>
            <a:pPr marL="548640" indent="-411480" eaLnBrk="1" fontAlgn="auto" hangingPunct="1">
              <a:spcAft>
                <a:spcPts val="0"/>
              </a:spcAft>
              <a:buClr>
                <a:schemeClr val="tx1">
                  <a:shade val="95000"/>
                </a:schemeClr>
              </a:buClr>
              <a:buFont typeface="Wingdings 2"/>
              <a:buChar char=""/>
              <a:defRPr/>
            </a:pPr>
            <a:endParaRPr lang="fr-FR" sz="20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Char char=""/>
              <a:defRPr/>
            </a:pPr>
            <a:endParaRPr lang="fr-FR"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hangingPunct="1">
              <a:defRPr/>
            </a:pPr>
            <a:r>
              <a:rPr lang="fr-FR" i="1" u="sng" dirty="0" smtClean="0"/>
              <a:t>Conclusion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lstStyle/>
          <a:p>
            <a:pPr eaLnBrk="1" hangingPunct="1">
              <a:buFont typeface="Wingdings 2" pitchFamily="18" charset="2"/>
              <a:buNone/>
            </a:pPr>
            <a:r>
              <a:rPr lang="fr-FR" sz="1800" dirty="0" smtClean="0">
                <a:latin typeface="Arial" charset="0"/>
                <a:cs typeface="Arial" charset="0"/>
              </a:rPr>
              <a:t>La première étape d’une purification est le broyage du matériel d'ou on veut extraire la protéine (tissu animal, partie de plantes, bactéries, etc). Divers appareils peuvent être employés à cette fin. Cette homogénéisation se fait dans un tampon de composition appropriée.</a:t>
            </a:r>
          </a:p>
          <a:p>
            <a:pPr eaLnBrk="1" hangingPunct="1">
              <a:buFont typeface="Wingdings 2" pitchFamily="18" charset="2"/>
              <a:buNone/>
            </a:pPr>
            <a:r>
              <a:rPr lang="fr-FR" sz="1800" dirty="0" smtClean="0">
                <a:latin typeface="Arial" charset="0"/>
                <a:cs typeface="Arial" charset="0"/>
              </a:rPr>
              <a:t> L'homogénat ainsi obtenu est ensuite clarifié, le plus souvent par centrifugation, pour éliminer les grosses particules peu ou mal broyées ou encore pour obtenir la fraction cellulaire contenant la protéine recherchée. </a:t>
            </a:r>
          </a:p>
          <a:p>
            <a:pPr eaLnBrk="1" hangingPunct="1">
              <a:buFont typeface="Wingdings 2" pitchFamily="18" charset="2"/>
              <a:buNone/>
            </a:pPr>
            <a:r>
              <a:rPr lang="fr-FR" sz="1800" dirty="0" smtClean="0">
                <a:latin typeface="Arial" charset="0"/>
                <a:cs typeface="Arial" charset="0"/>
              </a:rPr>
              <a:t>Des précautions particulières  doivent être prises si on travaille avec des protéines sensibles à la dégradation ou peu nombreuses. Ensuite on utilise diverses techniques pour séparer la protéine recherchée de toutes les autres présentes (précipitation, dialyse, méthodes chromatographiques, électrophorèse…).</a:t>
            </a:r>
          </a:p>
          <a:p>
            <a:pPr eaLnBrk="1" hangingPunct="1">
              <a:buFont typeface="Wingdings 2" pitchFamily="18" charset="2"/>
              <a:buNone/>
            </a:pPr>
            <a:endParaRPr lang="fr-FR"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143000"/>
          </a:xfrm>
        </p:spPr>
        <p:txBody>
          <a:bodyPr/>
          <a:lstStyle/>
          <a:p>
            <a:pPr eaLnBrk="1" fontAlgn="auto" hangingPunct="1">
              <a:spcAft>
                <a:spcPts val="0"/>
              </a:spcAft>
              <a:defRPr/>
            </a:pPr>
            <a:r>
              <a:rPr lang="fr-FR" sz="2800" dirty="0" smtClean="0">
                <a:solidFill>
                  <a:srgbClr val="92D050"/>
                </a:solidFill>
              </a:rPr>
              <a:t>les différentes étapes d’une purification.</a:t>
            </a:r>
            <a:endParaRPr lang="fr-FR" sz="2800" dirty="0">
              <a:solidFill>
                <a:srgbClr val="92D050"/>
              </a:solidFill>
            </a:endParaRPr>
          </a:p>
        </p:txBody>
      </p:sp>
      <p:sp>
        <p:nvSpPr>
          <p:cNvPr id="3" name="Espace réservé du contenu 2"/>
          <p:cNvSpPr>
            <a:spLocks noGrp="1"/>
          </p:cNvSpPr>
          <p:nvPr>
            <p:ph sz="quarter" idx="1"/>
          </p:nvPr>
        </p:nvSpPr>
        <p:spPr/>
        <p:txBody>
          <a:bodyPr>
            <a:normAutofit fontScale="77500" lnSpcReduction="20000"/>
          </a:bodyPr>
          <a:lstStyle/>
          <a:p>
            <a:pPr marL="548640" indent="-411480" eaLnBrk="1" fontAlgn="auto" hangingPunct="1">
              <a:spcAft>
                <a:spcPts val="0"/>
              </a:spcAft>
              <a:buClr>
                <a:schemeClr val="tx1">
                  <a:shade val="95000"/>
                </a:schemeClr>
              </a:buClr>
              <a:buFont typeface="Wingdings 2"/>
              <a:buNone/>
              <a:defRPr/>
            </a:pPr>
            <a:r>
              <a:rPr lang="fr-FR" sz="2000" b="1" i="1" u="sng" dirty="0" smtClean="0">
                <a:solidFill>
                  <a:srgbClr val="FFFF00"/>
                </a:solidFill>
              </a:rPr>
              <a:t>I- Source de matériel </a:t>
            </a:r>
            <a:r>
              <a:rPr lang="fr-FR" sz="2000" b="1" i="1" u="sng" dirty="0" smtClean="0">
                <a:solidFill>
                  <a:srgbClr val="FFFF00"/>
                </a:solidFill>
              </a:rPr>
              <a:t>( exemple de la </a:t>
            </a:r>
            <a:r>
              <a:rPr lang="fr-FR" sz="2000" b="1" i="1" u="sng" dirty="0" smtClean="0">
                <a:solidFill>
                  <a:srgbClr val="FFFF00"/>
                </a:solidFill>
              </a:rPr>
              <a:t>protéine) :</a:t>
            </a:r>
          </a:p>
          <a:p>
            <a:pPr marL="548640" indent="-411480" eaLnBrk="1" fontAlgn="auto" hangingPunct="1">
              <a:spcAft>
                <a:spcPts val="0"/>
              </a:spcAft>
              <a:buClr>
                <a:schemeClr val="tx1">
                  <a:shade val="95000"/>
                </a:schemeClr>
              </a:buClr>
              <a:buFont typeface="Wingdings 2"/>
              <a:buNone/>
              <a:defRPr/>
            </a:pPr>
            <a:r>
              <a:rPr lang="fr-FR" sz="2000" b="1" i="1" dirty="0" smtClean="0">
                <a:latin typeface="+mj-lt"/>
              </a:rPr>
              <a:t>          </a:t>
            </a:r>
            <a:r>
              <a:rPr lang="fr-FR" sz="1800" b="1" i="1" dirty="0" smtClean="0">
                <a:latin typeface="+mj-lt"/>
              </a:rPr>
              <a:t>1- </a:t>
            </a:r>
            <a:r>
              <a:rPr lang="fr-FR" sz="1800" b="1" i="1" u="sng" dirty="0" smtClean="0">
                <a:latin typeface="+mj-lt"/>
              </a:rPr>
              <a:t>Tissus </a:t>
            </a:r>
            <a:r>
              <a:rPr lang="fr-FR" sz="1800" b="1" i="1" dirty="0" smtClean="0">
                <a:latin typeface="+mj-lt"/>
              </a:rPr>
              <a:t>:  </a:t>
            </a:r>
            <a:r>
              <a:rPr lang="fr-FR" sz="1900" dirty="0" smtClean="0">
                <a:latin typeface="Arial" pitchFamily="34" charset="0"/>
                <a:cs typeface="Arial" pitchFamily="34" charset="0"/>
              </a:rPr>
              <a:t>Le tissu devra souvent être brisé et/ou traité à la collagénase pour en briser les fibres insolubles et très solides.</a:t>
            </a:r>
          </a:p>
          <a:p>
            <a:pPr marL="548640" indent="-411480" eaLnBrk="1" fontAlgn="auto" hangingPunct="1">
              <a:spcAft>
                <a:spcPts val="0"/>
              </a:spcAft>
              <a:buClr>
                <a:schemeClr val="tx1">
                  <a:shade val="95000"/>
                </a:schemeClr>
              </a:buClr>
              <a:buFont typeface="Wingdings 2"/>
              <a:buNone/>
              <a:defRPr/>
            </a:pPr>
            <a:r>
              <a:rPr lang="fr-FR" sz="1800" b="1" i="1" dirty="0" smtClean="0">
                <a:latin typeface="+mj-lt"/>
              </a:rPr>
              <a:t>           2- </a:t>
            </a:r>
            <a:r>
              <a:rPr lang="fr-FR" sz="1800" b="1" i="1" u="sng" dirty="0" smtClean="0">
                <a:latin typeface="+mj-lt"/>
              </a:rPr>
              <a:t>Cellules en culture </a:t>
            </a:r>
            <a:r>
              <a:rPr lang="fr-FR" sz="1800" b="1" i="1" dirty="0" smtClean="0">
                <a:latin typeface="+mj-lt"/>
              </a:rPr>
              <a:t>: </a:t>
            </a:r>
            <a:r>
              <a:rPr lang="fr-FR" sz="1900" dirty="0" smtClean="0">
                <a:latin typeface="Arial" pitchFamily="34" charset="0"/>
                <a:cs typeface="Arial" pitchFamily="34" charset="0"/>
              </a:rPr>
              <a:t>elles sont très proches, physiologiquement parlant, de ce qui se passe dans un être vivant. Elles sont aussi généralement très faciles à traiter pour faire un extrait cellulaire. </a:t>
            </a:r>
          </a:p>
          <a:p>
            <a:pPr marL="548640" indent="-411480" eaLnBrk="1" fontAlgn="auto" hangingPunct="1">
              <a:spcAft>
                <a:spcPts val="0"/>
              </a:spcAft>
              <a:buClr>
                <a:schemeClr val="tx1">
                  <a:shade val="95000"/>
                </a:schemeClr>
              </a:buClr>
              <a:buFont typeface="Wingdings 2"/>
              <a:buNone/>
              <a:defRPr/>
            </a:pPr>
            <a:r>
              <a:rPr lang="fr-FR" sz="1800" b="1" i="1" dirty="0" smtClean="0">
                <a:latin typeface="+mj-lt"/>
              </a:rPr>
              <a:t>            3- </a:t>
            </a:r>
            <a:r>
              <a:rPr lang="fr-FR" sz="1800" b="1" i="1" u="sng" dirty="0" smtClean="0">
                <a:latin typeface="+mj-lt"/>
              </a:rPr>
              <a:t>Les levures </a:t>
            </a:r>
            <a:r>
              <a:rPr lang="fr-FR" sz="1800" b="1" i="1" dirty="0" smtClean="0">
                <a:latin typeface="+mj-lt"/>
              </a:rPr>
              <a:t>: </a:t>
            </a:r>
            <a:r>
              <a:rPr lang="fr-FR" sz="1900" i="1" dirty="0" smtClean="0">
                <a:latin typeface="Arial" pitchFamily="34" charset="0"/>
                <a:cs typeface="Arial" pitchFamily="34" charset="0"/>
              </a:rPr>
              <a:t>les </a:t>
            </a:r>
            <a:r>
              <a:rPr lang="fr-FR" sz="1900" dirty="0" smtClean="0">
                <a:latin typeface="Arial" pitchFamily="34" charset="0"/>
                <a:cs typeface="Arial" pitchFamily="34" charset="0"/>
              </a:rPr>
              <a:t>levures constituent une excellente source de matériel. Les conditions de culture pour les levures sont élémentaires, et elles ont l'avantage, par rapport aux procaryotes, d'être plus près, évolutivement parlant, des eucaryotes supérieurs. </a:t>
            </a:r>
          </a:p>
          <a:p>
            <a:pPr marL="548640" indent="-411480" eaLnBrk="1" fontAlgn="auto" hangingPunct="1">
              <a:spcAft>
                <a:spcPts val="0"/>
              </a:spcAft>
              <a:buClr>
                <a:schemeClr val="tx1">
                  <a:shade val="95000"/>
                </a:schemeClr>
              </a:buClr>
              <a:buFont typeface="Wingdings 2"/>
              <a:buChar char=""/>
              <a:defRPr/>
            </a:pPr>
            <a:r>
              <a:rPr lang="fr-FR" sz="1800" b="1" i="1" dirty="0" smtClean="0">
                <a:latin typeface="+mj-lt"/>
              </a:rPr>
              <a:t>       4- </a:t>
            </a:r>
            <a:r>
              <a:rPr lang="fr-FR" sz="1800" b="1" u="sng" dirty="0" smtClean="0">
                <a:latin typeface="+mj-lt"/>
              </a:rPr>
              <a:t>Les bactéries :</a:t>
            </a:r>
            <a:endParaRPr lang="fr-FR" sz="1800" b="1" dirty="0" smtClean="0">
              <a:latin typeface="+mj-lt"/>
            </a:endParaRPr>
          </a:p>
          <a:p>
            <a:pPr marL="548640" indent="-411480" eaLnBrk="1" fontAlgn="auto" hangingPunct="1">
              <a:spcAft>
                <a:spcPts val="0"/>
              </a:spcAft>
              <a:buClr>
                <a:schemeClr val="tx1">
                  <a:shade val="95000"/>
                </a:schemeClr>
              </a:buClr>
              <a:buFont typeface="Wingdings 2"/>
              <a:buChar char=""/>
              <a:defRPr/>
            </a:pPr>
            <a:r>
              <a:rPr lang="fr-FR" sz="1800" dirty="0" smtClean="0"/>
              <a:t>    </a:t>
            </a:r>
            <a:r>
              <a:rPr lang="fr-FR" sz="1900" dirty="0" smtClean="0">
                <a:latin typeface="Arial" pitchFamily="34" charset="0"/>
                <a:cs typeface="Arial" pitchFamily="34" charset="0"/>
              </a:rPr>
              <a:t>Les bactéries peuvent être utilisées pour exprimer des quantités astronomiques de matériel. Elles ont aussi été le sujet de plusieurs manipulations visant à en faire des vecteurs d'expression de plus en plus performants. </a:t>
            </a:r>
          </a:p>
          <a:p>
            <a:pPr marL="548640" indent="-411480" eaLnBrk="1" fontAlgn="auto" hangingPunct="1">
              <a:spcAft>
                <a:spcPts val="0"/>
              </a:spcAft>
              <a:buClr>
                <a:schemeClr val="tx1">
                  <a:shade val="95000"/>
                </a:schemeClr>
              </a:buClr>
              <a:buFont typeface="Wingdings 2"/>
              <a:buChar char=""/>
              <a:defRPr/>
            </a:pPr>
            <a:r>
              <a:rPr lang="fr-FR" sz="1900" dirty="0" smtClean="0">
                <a:latin typeface="Arial" pitchFamily="34" charset="0"/>
                <a:cs typeface="Arial" pitchFamily="34" charset="0"/>
              </a:rPr>
              <a:t>    L'utilisation d'un plasmide bactérien à partir duquel exprimer une protéine a de nombreux avantages, dont le principal est certes la facilité.</a:t>
            </a:r>
          </a:p>
          <a:p>
            <a:pPr marL="548640" indent="-411480" eaLnBrk="1" fontAlgn="auto" hangingPunct="1">
              <a:spcAft>
                <a:spcPts val="0"/>
              </a:spcAft>
              <a:buClr>
                <a:schemeClr val="tx1">
                  <a:shade val="95000"/>
                </a:schemeClr>
              </a:buClr>
              <a:buFont typeface="Wingdings 2"/>
              <a:buChar char=""/>
              <a:defRPr/>
            </a:pPr>
            <a:r>
              <a:rPr lang="fr-FR" sz="2000" b="1" i="1" dirty="0" smtClean="0">
                <a:latin typeface="+mj-lt"/>
              </a:rPr>
              <a:t>      5- </a:t>
            </a:r>
            <a:r>
              <a:rPr lang="fr-FR" sz="2000" b="1" i="1" u="sng" dirty="0" smtClean="0">
                <a:latin typeface="+mj-lt"/>
              </a:rPr>
              <a:t>Les virus :</a:t>
            </a:r>
            <a:endParaRPr lang="fr-FR" sz="2000" b="1" i="1" dirty="0" smtClean="0">
              <a:latin typeface="+mj-lt"/>
            </a:endParaRPr>
          </a:p>
          <a:p>
            <a:pPr marL="548640" indent="-411480" eaLnBrk="1" fontAlgn="auto" hangingPunct="1">
              <a:spcAft>
                <a:spcPts val="0"/>
              </a:spcAft>
              <a:buClr>
                <a:schemeClr val="tx1">
                  <a:shade val="95000"/>
                </a:schemeClr>
              </a:buClr>
              <a:buFont typeface="Wingdings 2"/>
              <a:buChar char=""/>
              <a:defRPr/>
            </a:pPr>
            <a:r>
              <a:rPr lang="fr-FR" sz="2000" dirty="0" smtClean="0"/>
              <a:t>    </a:t>
            </a:r>
            <a:r>
              <a:rPr lang="fr-FR" sz="1900" dirty="0" smtClean="0">
                <a:latin typeface="Arial" pitchFamily="34" charset="0"/>
                <a:cs typeface="Arial" pitchFamily="34" charset="0"/>
              </a:rPr>
              <a:t>Une approche intéressante pour la production de protéines par des cellules eucaryotes est d'en introduire la séquence codante dans le génome d'un virus, puis d'utiliser celui-ci pour infecter des cellules.</a:t>
            </a:r>
          </a:p>
          <a:p>
            <a:pPr marL="548640" indent="-411480" eaLnBrk="1" fontAlgn="auto" hangingPunct="1">
              <a:spcAft>
                <a:spcPts val="0"/>
              </a:spcAft>
              <a:buClr>
                <a:schemeClr val="tx1">
                  <a:shade val="95000"/>
                </a:schemeClr>
              </a:buClr>
              <a:buFont typeface="Wingdings 2"/>
              <a:buNone/>
              <a:defRPr/>
            </a:pPr>
            <a:r>
              <a:rPr lang="fr-FR" sz="1900" dirty="0" smtClean="0">
                <a:latin typeface="Arial" pitchFamily="34" charset="0"/>
                <a:cs typeface="Arial" pitchFamily="34" charset="0"/>
              </a:rPr>
              <a:t> </a:t>
            </a:r>
          </a:p>
          <a:p>
            <a:pPr marL="548640" indent="-411480" eaLnBrk="1" fontAlgn="auto" hangingPunct="1">
              <a:spcAft>
                <a:spcPts val="0"/>
              </a:spcAft>
              <a:buClr>
                <a:schemeClr val="tx1">
                  <a:shade val="95000"/>
                </a:schemeClr>
              </a:buClr>
              <a:buFont typeface="Wingdings 2"/>
              <a:buChar char=""/>
              <a:defRPr/>
            </a:pPr>
            <a:endParaRPr lang="fr-FR" sz="19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sz="18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sz="1800" dirty="0" smtClean="0"/>
          </a:p>
          <a:p>
            <a:pPr marL="548640" indent="-411480" eaLnBrk="1" fontAlgn="auto" hangingPunct="1">
              <a:spcAft>
                <a:spcPts val="0"/>
              </a:spcAft>
              <a:buClr>
                <a:schemeClr val="tx1">
                  <a:shade val="95000"/>
                </a:schemeClr>
              </a:buClr>
              <a:buFont typeface="Wingdings 2"/>
              <a:buNone/>
              <a:defRPr/>
            </a:pPr>
            <a:endParaRPr lang="fr-FR" sz="1800" b="1" dirty="0" smtClean="0">
              <a:latin typeface="+mj-lt"/>
            </a:endParaRPr>
          </a:p>
          <a:p>
            <a:pPr marL="548640" indent="-411480" eaLnBrk="1" fontAlgn="auto" hangingPunct="1">
              <a:spcAft>
                <a:spcPts val="0"/>
              </a:spcAft>
              <a:buClr>
                <a:schemeClr val="tx1">
                  <a:shade val="95000"/>
                </a:schemeClr>
              </a:buClr>
              <a:buFont typeface="Wingdings 2"/>
              <a:buNone/>
              <a:defRPr/>
            </a:pPr>
            <a:endParaRPr lang="fr-FR" sz="2000" b="1"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endParaRPr lang="fr-FR"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00108"/>
            <a:ext cx="8229600" cy="1143008"/>
          </a:xfrm>
        </p:spPr>
        <p:txBody>
          <a:bodyPr>
            <a:noAutofit/>
          </a:bodyPr>
          <a:lstStyle/>
          <a:p>
            <a:pPr eaLnBrk="1" fontAlgn="auto" hangingPunct="1">
              <a:spcAft>
                <a:spcPts val="0"/>
              </a:spcAft>
              <a:defRPr/>
            </a:pPr>
            <a:r>
              <a:rPr lang="fr-FR" sz="6000"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FF00"/>
                </a:solidFill>
                <a:effectLst>
                  <a:outerShdw blurRad="50800" dist="40000" dir="5400000" algn="tl" rotWithShape="0">
                    <a:srgbClr val="000000">
                      <a:shade val="5000"/>
                      <a:satMod val="120000"/>
                      <a:alpha val="33000"/>
                    </a:srgbClr>
                  </a:outerShdw>
                </a:effectLst>
              </a:rPr>
              <a:t>Introduction</a:t>
            </a:r>
            <a: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r>
            <a:b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br>
            <a:endParaRPr lang="fr-FR" sz="6000" dirty="0"/>
          </a:p>
        </p:txBody>
      </p:sp>
      <p:sp>
        <p:nvSpPr>
          <p:cNvPr id="3" name="Espace réservé du contenu 2"/>
          <p:cNvSpPr>
            <a:spLocks noGrp="1"/>
          </p:cNvSpPr>
          <p:nvPr>
            <p:ph sz="quarter" idx="1"/>
          </p:nvPr>
        </p:nvSpPr>
        <p:spPr/>
        <p:txBody>
          <a:bodyPr>
            <a:normAutofit fontScale="77500" lnSpcReduction="20000"/>
          </a:bodyPr>
          <a:lstStyle/>
          <a:p>
            <a:pPr marL="548640" indent="-411480" algn="just" eaLnBrk="1" fontAlgn="auto" hangingPunct="1">
              <a:spcAft>
                <a:spcPts val="0"/>
              </a:spcAft>
              <a:buClr>
                <a:schemeClr val="tx1">
                  <a:shade val="95000"/>
                </a:schemeClr>
              </a:buClr>
              <a:buFont typeface="Wingdings 2"/>
              <a:buChar char=""/>
              <a:defRPr/>
            </a:pPr>
            <a:r>
              <a:rPr lang="fr-FR" dirty="0" smtClean="0"/>
              <a:t>      </a:t>
            </a:r>
            <a:r>
              <a:rPr lang="fr-FR" sz="2900" dirty="0" smtClean="0">
                <a:latin typeface="Arial" pitchFamily="34" charset="0"/>
                <a:cs typeface="Arial" pitchFamily="34" charset="0"/>
              </a:rPr>
              <a:t>La purification d’une protéine consiste en sa séparation des autres constituants de la cellule, elle se fera en plusieurs étapes, chaque étape visant à éliminer telle ou telle classe de contaminant. À chacune de ces étapes, la protéine en question sera enrichie par rapport aux autres substances.</a:t>
            </a:r>
          </a:p>
          <a:p>
            <a:pPr marL="548640" indent="-411480" algn="just" eaLnBrk="1" fontAlgn="auto" hangingPunct="1">
              <a:spcAft>
                <a:spcPts val="0"/>
              </a:spcAft>
              <a:buClr>
                <a:schemeClr val="tx1">
                  <a:shade val="95000"/>
                </a:schemeClr>
              </a:buClr>
              <a:buFont typeface="Wingdings 2"/>
              <a:buChar char=""/>
              <a:defRPr/>
            </a:pPr>
            <a:r>
              <a:rPr lang="fr-FR" sz="2900" dirty="0" smtClean="0">
                <a:latin typeface="Arial" pitchFamily="34" charset="0"/>
                <a:cs typeface="Arial" pitchFamily="34" charset="0"/>
              </a:rPr>
              <a:t>      En bout de course, cependant, on aura entre nos mains une protéine extrêmement enrichie qui nous permettra de nous livrer à nos expériences (cinétiques enzymatiques ou études structurales).</a:t>
            </a:r>
          </a:p>
          <a:p>
            <a:pPr marL="548640" indent="-411480" algn="just" eaLnBrk="1" fontAlgn="auto" hangingPunct="1">
              <a:spcAft>
                <a:spcPts val="0"/>
              </a:spcAft>
              <a:buClr>
                <a:schemeClr val="tx1">
                  <a:shade val="95000"/>
                </a:schemeClr>
              </a:buClr>
              <a:buFont typeface="Wingdings 2"/>
              <a:buChar char=""/>
              <a:defRPr/>
            </a:pPr>
            <a:r>
              <a:rPr lang="fr-FR" sz="2900" dirty="0" smtClean="0">
                <a:latin typeface="Arial" pitchFamily="34" charset="0"/>
                <a:cs typeface="Arial" pitchFamily="34" charset="0"/>
              </a:rPr>
              <a:t>      Pour être d'une quelconque utilité, notre protéine purifiée devra avoir conservé une certaine intégrité; il faut donc lui éviter autant que possible les différents traumatismes qui pourraient l’endommager pendant la purification. </a:t>
            </a:r>
            <a:endParaRPr lang="fr-FR" sz="29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85794"/>
            <a:ext cx="8186766" cy="631844"/>
          </a:xfrm>
        </p:spPr>
        <p:txBody>
          <a:bodyPr>
            <a:normAutofit fontScale="90000"/>
          </a:bodyPr>
          <a:lstStyle/>
          <a:p>
            <a:pPr eaLnBrk="1" fontAlgn="auto" hangingPunct="1">
              <a:spcAft>
                <a:spcPts val="0"/>
              </a:spcAft>
              <a:defRPr/>
            </a:pPr>
            <a:r>
              <a:rPr lang="fr-FR" i="1" u="sng" dirty="0" smtClean="0"/>
              <a:t>Quelques méthodes de vérification de la présence de la protéine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714500"/>
            <a:ext cx="8229600" cy="459422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fr-FR" b="1" i="1" u="sng" dirty="0" smtClean="0">
                <a:solidFill>
                  <a:srgbClr val="FFFF00"/>
                </a:solidFill>
              </a:rPr>
              <a:t>Présence de protéines (en général)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u="sng" dirty="0" smtClean="0"/>
              <a:t>A- Par mesure de l'absorption aux UV :</a:t>
            </a:r>
            <a:endParaRPr lang="fr-FR" dirty="0" smtClean="0"/>
          </a:p>
          <a:p>
            <a:pPr marL="548640" indent="-411480" eaLnBrk="1" fontAlgn="auto" hangingPunct="1">
              <a:spcAft>
                <a:spcPts val="0"/>
              </a:spcAft>
              <a:buClr>
                <a:schemeClr val="tx1">
                  <a:shade val="95000"/>
                </a:schemeClr>
              </a:buClr>
              <a:buFont typeface="Wingdings 2"/>
              <a:buChar char=""/>
              <a:defRPr/>
            </a:pPr>
            <a:r>
              <a:rPr lang="fr-FR" dirty="0" smtClean="0"/>
              <a:t>On peut utiliser le spectrophotomètre  pour détecter la présence de protéines car le tryptophane (Trp, W) absorbe la lumière UV avec un pic à 280 nm. La tyrosine (Tyr, Y) le peut aussi à un degré moindre, et un troisième acide aminé cyclique, la phénylalanine absorbe très faiblement. </a:t>
            </a: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u="sng" dirty="0" smtClean="0"/>
              <a:t>B- Par Méthodes colorimétriques :</a:t>
            </a:r>
          </a:p>
          <a:p>
            <a:pPr marL="548640" indent="-411480" eaLnBrk="1" fontAlgn="auto" hangingPunct="1">
              <a:spcAft>
                <a:spcPts val="0"/>
              </a:spcAft>
              <a:buClr>
                <a:schemeClr val="tx1">
                  <a:shade val="95000"/>
                </a:schemeClr>
              </a:buClr>
              <a:buFont typeface="Wingdings 2"/>
              <a:buChar char=""/>
              <a:defRPr/>
            </a:pPr>
            <a:r>
              <a:rPr lang="fr-FR" dirty="0" smtClean="0"/>
              <a:t>Ces techniques demandent un traitement de l'échantillon à</a:t>
            </a:r>
          </a:p>
          <a:p>
            <a:pPr marL="548640" indent="-411480" eaLnBrk="1" fontAlgn="auto" hangingPunct="1">
              <a:spcAft>
                <a:spcPts val="0"/>
              </a:spcAft>
              <a:buClr>
                <a:schemeClr val="tx1">
                  <a:shade val="95000"/>
                </a:schemeClr>
              </a:buClr>
              <a:buFont typeface="Wingdings 2"/>
              <a:buChar char=""/>
              <a:defRPr/>
            </a:pPr>
            <a:r>
              <a:rPr lang="fr-FR" dirty="0" smtClean="0"/>
              <a:t> mesurer par une substance chimique qui, au contact des protéines, produira un changement de couleur que l'on peut quantifier par spectrophotométrie si on dispose d'une courbe standard fiable. </a:t>
            </a:r>
            <a:endParaRPr lang="fr-FR" b="1" u="sng" dirty="0" smtClean="0"/>
          </a:p>
          <a:p>
            <a:pPr marL="548640" indent="-411480" eaLnBrk="1" fontAlgn="auto" hangingPunct="1">
              <a:spcAft>
                <a:spcPts val="0"/>
              </a:spcAft>
              <a:buClr>
                <a:schemeClr val="tx1">
                  <a:shade val="95000"/>
                </a:schemeClr>
              </a:buClr>
              <a:buFont typeface="Wingdings 2"/>
              <a:buChar char=""/>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4" name="Flèche droite 3"/>
          <p:cNvSpPr/>
          <p:nvPr/>
        </p:nvSpPr>
        <p:spPr>
          <a:xfrm>
            <a:off x="1214438" y="2071688"/>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1214438" y="3786188"/>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7174" name="ZoneTexte 5"/>
          <p:cNvSpPr txBox="1">
            <a:spLocks noChangeArrowheads="1"/>
          </p:cNvSpPr>
          <p:nvPr/>
        </p:nvSpPr>
        <p:spPr bwMode="auto">
          <a:xfrm>
            <a:off x="1143000" y="12858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1026" name="Image 1" descr="CourbeStandard"/>
          <p:cNvPicPr>
            <a:picLocks noChangeAspect="1" noChangeArrowheads="1"/>
          </p:cNvPicPr>
          <p:nvPr/>
        </p:nvPicPr>
        <p:blipFill>
          <a:blip r:embed="rId2" cstate="print"/>
          <a:srcRect/>
          <a:stretch>
            <a:fillRect/>
          </a:stretch>
        </p:blipFill>
        <p:spPr bwMode="auto">
          <a:xfrm>
            <a:off x="1071563" y="1785938"/>
            <a:ext cx="7215187" cy="2714625"/>
          </a:xfrm>
          <a:prstGeom prst="rect">
            <a:avLst/>
          </a:prstGeom>
          <a:noFill/>
          <a:ln w="9525">
            <a:noFill/>
            <a:miter lim="800000"/>
            <a:headEnd/>
            <a:tailEnd/>
          </a:ln>
        </p:spPr>
      </p:pic>
      <p:sp>
        <p:nvSpPr>
          <p:cNvPr id="8" name="ZoneTexte 7"/>
          <p:cNvSpPr txBox="1">
            <a:spLocks noChangeArrowheads="1"/>
          </p:cNvSpPr>
          <p:nvPr/>
        </p:nvSpPr>
        <p:spPr bwMode="auto">
          <a:xfrm>
            <a:off x="1143000" y="4786313"/>
            <a:ext cx="7072313" cy="1754187"/>
          </a:xfrm>
          <a:prstGeom prst="rect">
            <a:avLst/>
          </a:prstGeom>
          <a:noFill/>
          <a:ln w="9525">
            <a:noFill/>
            <a:miter lim="800000"/>
            <a:headEnd/>
            <a:tailEnd/>
          </a:ln>
        </p:spPr>
        <p:txBody>
          <a:bodyPr>
            <a:spAutoFit/>
          </a:bodyPr>
          <a:lstStyle/>
          <a:p>
            <a:r>
              <a:rPr lang="fr-FR" b="1" dirty="0">
                <a:latin typeface="Book Antiqua" pitchFamily="18" charset="0"/>
              </a:rPr>
              <a:t>Figure 01 :</a:t>
            </a:r>
            <a:r>
              <a:rPr lang="fr-FR" dirty="0">
                <a:latin typeface="Book Antiqua" pitchFamily="18" charset="0"/>
              </a:rPr>
              <a:t> Exemple de courbe standard: la mesure de la densité optique (DO) de plusieurs échantillons avec une concentration croissante en protéines donne à chaque fois une DO plus élevée. On peut ainsi tracer une droite qui nous permet de déterminer la concentration en protéines d'un échantillon inconnu grâce à sa propre DO.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8" presetClass="entr" presetSubtype="3"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strips(upRight)">
                                      <p:cBhvr>
                                        <p:cTn id="19" dur="500"/>
                                        <p:tgtEl>
                                          <p:spTgt spid="4"/>
                                        </p:tgtEl>
                                      </p:cBhvr>
                                    </p:animEffect>
                                  </p:childTnLst>
                                </p:cTn>
                              </p:par>
                              <p:par>
                                <p:cTn id="20" presetID="18" presetClass="entr" presetSubtype="3"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strips(upRigh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strips(upRight)">
                                      <p:cBhvr>
                                        <p:cTn id="32" dur="500"/>
                                        <p:tgtEl>
                                          <p:spTgt spid="5"/>
                                        </p:tgtEl>
                                      </p:cBhvr>
                                    </p:animEffect>
                                  </p:childTnLst>
                                </p:cTn>
                              </p:par>
                              <p:par>
                                <p:cTn id="33" presetID="18" presetClass="entr" presetSubtype="3"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strips(upRight)">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xit" presetSubtype="16" fill="hold" nodeType="clickEffect">
                                  <p:stCondLst>
                                    <p:cond delay="0"/>
                                  </p:stCondLst>
                                  <p:childTnLst>
                                    <p:animEffect transition="out" filter="diamond(in)">
                                      <p:cBhvr>
                                        <p:cTn id="49" dur="500"/>
                                        <p:tgtEl>
                                          <p:spTgt spid="3">
                                            <p:txEl>
                                              <p:pRg st="4" end="4"/>
                                            </p:txEl>
                                          </p:spTgt>
                                        </p:tgtEl>
                                      </p:cBhvr>
                                    </p:animEffect>
                                    <p:set>
                                      <p:cBhvr>
                                        <p:cTn id="50"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8" presetClass="exit" presetSubtype="16" fill="hold" nodeType="clickEffect">
                                  <p:stCondLst>
                                    <p:cond delay="0"/>
                                  </p:stCondLst>
                                  <p:childTnLst>
                                    <p:animEffect transition="out" filter="diamond(in)">
                                      <p:cBhvr>
                                        <p:cTn id="54" dur="500"/>
                                        <p:tgtEl>
                                          <p:spTgt spid="3">
                                            <p:txEl>
                                              <p:pRg st="5" end="5"/>
                                            </p:txEl>
                                          </p:spTgt>
                                        </p:tgtEl>
                                      </p:cBhvr>
                                    </p:animEffect>
                                    <p:set>
                                      <p:cBhvr>
                                        <p:cTn id="55" dur="1" fill="hold">
                                          <p:stCondLst>
                                            <p:cond delay="499"/>
                                          </p:stCondLst>
                                        </p:cTn>
                                        <p:tgtEl>
                                          <p:spTgt spid="3">
                                            <p:txEl>
                                              <p:pRg st="5" end="5"/>
                                            </p:txEl>
                                          </p:spTgt>
                                        </p:tgtEl>
                                        <p:attrNameLst>
                                          <p:attrName>style.visibility</p:attrName>
                                        </p:attrNameLst>
                                      </p:cBhvr>
                                      <p:to>
                                        <p:strVal val="hidden"/>
                                      </p:to>
                                    </p:set>
                                  </p:childTnLst>
                                </p:cTn>
                              </p:par>
                              <p:par>
                                <p:cTn id="56" presetID="8" presetClass="exit" presetSubtype="16" fill="hold" nodeType="withEffect">
                                  <p:stCondLst>
                                    <p:cond delay="0"/>
                                  </p:stCondLst>
                                  <p:childTnLst>
                                    <p:animEffect transition="out" filter="diamond(in)">
                                      <p:cBhvr>
                                        <p:cTn id="57" dur="500"/>
                                        <p:tgtEl>
                                          <p:spTgt spid="3">
                                            <p:txEl>
                                              <p:pRg st="3" end="3"/>
                                            </p:txEl>
                                          </p:spTgt>
                                        </p:tgtEl>
                                      </p:cBhvr>
                                    </p:animEffect>
                                    <p:set>
                                      <p:cBhvr>
                                        <p:cTn id="58" dur="1" fill="hold">
                                          <p:stCondLst>
                                            <p:cond delay="499"/>
                                          </p:stCondLst>
                                        </p:cTn>
                                        <p:tgtEl>
                                          <p:spTgt spid="3">
                                            <p:txEl>
                                              <p:pRg st="3" end="3"/>
                                            </p:txEl>
                                          </p:spTgt>
                                        </p:tgtEl>
                                        <p:attrNameLst>
                                          <p:attrName>style.visibility</p:attrName>
                                        </p:attrNameLst>
                                      </p:cBhvr>
                                      <p:to>
                                        <p:strVal val="hidden"/>
                                      </p:to>
                                    </p:set>
                                  </p:childTnLst>
                                </p:cTn>
                              </p:par>
                              <p:par>
                                <p:cTn id="59" presetID="8" presetClass="exit" presetSubtype="16" fill="hold" grpId="1" nodeType="withEffect">
                                  <p:stCondLst>
                                    <p:cond delay="0"/>
                                  </p:stCondLst>
                                  <p:childTnLst>
                                    <p:animEffect transition="out" filter="diamond(in)">
                                      <p:cBhvr>
                                        <p:cTn id="60" dur="500"/>
                                        <p:tgtEl>
                                          <p:spTgt spid="5"/>
                                        </p:tgtEl>
                                      </p:cBhvr>
                                    </p:animEffect>
                                    <p:set>
                                      <p:cBhvr>
                                        <p:cTn id="61" dur="1" fill="hold">
                                          <p:stCondLst>
                                            <p:cond delay="499"/>
                                          </p:stCondLst>
                                        </p:cTn>
                                        <p:tgtEl>
                                          <p:spTgt spid="5"/>
                                        </p:tgtEl>
                                        <p:attrNameLst>
                                          <p:attrName>style.visibility</p:attrName>
                                        </p:attrNameLst>
                                      </p:cBhvr>
                                      <p:to>
                                        <p:strVal val="hidden"/>
                                      </p:to>
                                    </p:set>
                                  </p:childTnLst>
                                </p:cTn>
                              </p:par>
                              <p:par>
                                <p:cTn id="62" presetID="8" presetClass="exit" presetSubtype="16" fill="hold" nodeType="withEffect">
                                  <p:stCondLst>
                                    <p:cond delay="0"/>
                                  </p:stCondLst>
                                  <p:childTnLst>
                                    <p:animEffect transition="out" filter="diamond(in)">
                                      <p:cBhvr>
                                        <p:cTn id="63" dur="500"/>
                                        <p:tgtEl>
                                          <p:spTgt spid="3">
                                            <p:txEl>
                                              <p:pRg st="2" end="2"/>
                                            </p:txEl>
                                          </p:spTgt>
                                        </p:tgtEl>
                                      </p:cBhvr>
                                    </p:animEffect>
                                    <p:set>
                                      <p:cBhvr>
                                        <p:cTn id="64" dur="1" fill="hold">
                                          <p:stCondLst>
                                            <p:cond delay="499"/>
                                          </p:stCondLst>
                                        </p:cTn>
                                        <p:tgtEl>
                                          <p:spTgt spid="3">
                                            <p:txEl>
                                              <p:pRg st="2" end="2"/>
                                            </p:txEl>
                                          </p:spTgt>
                                        </p:tgtEl>
                                        <p:attrNameLst>
                                          <p:attrName>style.visibility</p:attrName>
                                        </p:attrNameLst>
                                      </p:cBhvr>
                                      <p:to>
                                        <p:strVal val="hidden"/>
                                      </p:to>
                                    </p:set>
                                  </p:childTnLst>
                                </p:cTn>
                              </p:par>
                              <p:par>
                                <p:cTn id="65" presetID="8" presetClass="exit" presetSubtype="16" fill="hold" nodeType="withEffect">
                                  <p:stCondLst>
                                    <p:cond delay="0"/>
                                  </p:stCondLst>
                                  <p:childTnLst>
                                    <p:animEffect transition="out" filter="diamond(in)">
                                      <p:cBhvr>
                                        <p:cTn id="66" dur="500"/>
                                        <p:tgtEl>
                                          <p:spTgt spid="3">
                                            <p:txEl>
                                              <p:pRg st="1" end="1"/>
                                            </p:txEl>
                                          </p:spTgt>
                                        </p:tgtEl>
                                      </p:cBhvr>
                                    </p:animEffect>
                                    <p:set>
                                      <p:cBhvr>
                                        <p:cTn id="67" dur="1" fill="hold">
                                          <p:stCondLst>
                                            <p:cond delay="499"/>
                                          </p:stCondLst>
                                        </p:cTn>
                                        <p:tgtEl>
                                          <p:spTgt spid="3">
                                            <p:txEl>
                                              <p:pRg st="1" end="1"/>
                                            </p:txEl>
                                          </p:spTgt>
                                        </p:tgtEl>
                                        <p:attrNameLst>
                                          <p:attrName>style.visibility</p:attrName>
                                        </p:attrNameLst>
                                      </p:cBhvr>
                                      <p:to>
                                        <p:strVal val="hidden"/>
                                      </p:to>
                                    </p:set>
                                  </p:childTnLst>
                                </p:cTn>
                              </p:par>
                              <p:par>
                                <p:cTn id="68" presetID="8" presetClass="exit" presetSubtype="16" fill="hold" grpId="1" nodeType="withEffect">
                                  <p:stCondLst>
                                    <p:cond delay="0"/>
                                  </p:stCondLst>
                                  <p:childTnLst>
                                    <p:animEffect transition="out" filter="diamond(in)">
                                      <p:cBhvr>
                                        <p:cTn id="69" dur="500"/>
                                        <p:tgtEl>
                                          <p:spTgt spid="4"/>
                                        </p:tgtEl>
                                      </p:cBhvr>
                                    </p:animEffect>
                                    <p:set>
                                      <p:cBhvr>
                                        <p:cTn id="70" dur="1" fill="hold">
                                          <p:stCondLst>
                                            <p:cond delay="499"/>
                                          </p:stCondLst>
                                        </p:cTn>
                                        <p:tgtEl>
                                          <p:spTgt spid="4"/>
                                        </p:tgtEl>
                                        <p:attrNameLst>
                                          <p:attrName>style.visibility</p:attrName>
                                        </p:attrNameLst>
                                      </p:cBhvr>
                                      <p:to>
                                        <p:strVal val="hidden"/>
                                      </p:to>
                                    </p:set>
                                  </p:childTnLst>
                                </p:cTn>
                              </p:par>
                              <p:par>
                                <p:cTn id="71" presetID="8" presetClass="exit" presetSubtype="16" fill="hold" nodeType="withEffect">
                                  <p:stCondLst>
                                    <p:cond delay="0"/>
                                  </p:stCondLst>
                                  <p:childTnLst>
                                    <p:animEffect transition="out" filter="diamond(in)">
                                      <p:cBhvr>
                                        <p:cTn id="72" dur="500"/>
                                        <p:tgtEl>
                                          <p:spTgt spid="3">
                                            <p:txEl>
                                              <p:pRg st="0" end="0"/>
                                            </p:txEl>
                                          </p:spTgt>
                                        </p:tgtEl>
                                      </p:cBhvr>
                                    </p:animEffect>
                                    <p:set>
                                      <p:cBhvr>
                                        <p:cTn id="73" dur="1" fill="hold">
                                          <p:stCondLst>
                                            <p:cond delay="499"/>
                                          </p:stCondLst>
                                        </p:cTn>
                                        <p:tgtEl>
                                          <p:spTgt spid="3">
                                            <p:txEl>
                                              <p:pRg st="0" end="0"/>
                                            </p:txEl>
                                          </p:spTgt>
                                        </p:tgtEl>
                                        <p:attrNameLst>
                                          <p:attrName>style.visibility</p:attrName>
                                        </p:attrNameLst>
                                      </p:cBhvr>
                                      <p:to>
                                        <p:strVal val="hidden"/>
                                      </p:to>
                                    </p:set>
                                  </p:childTnLst>
                                </p:cTn>
                              </p:par>
                              <p:par>
                                <p:cTn id="74" presetID="49" presetClass="entr" presetSubtype="0" decel="100000" fill="hold" nodeType="withEffect">
                                  <p:stCondLst>
                                    <p:cond delay="0"/>
                                  </p:stCondLst>
                                  <p:childTnLst>
                                    <p:set>
                                      <p:cBhvr>
                                        <p:cTn id="75" dur="1" fill="hold">
                                          <p:stCondLst>
                                            <p:cond delay="0"/>
                                          </p:stCondLst>
                                        </p:cTn>
                                        <p:tgtEl>
                                          <p:spTgt spid="1026"/>
                                        </p:tgtEl>
                                        <p:attrNameLst>
                                          <p:attrName>style.visibility</p:attrName>
                                        </p:attrNameLst>
                                      </p:cBhvr>
                                      <p:to>
                                        <p:strVal val="visible"/>
                                      </p:to>
                                    </p:set>
                                    <p:anim calcmode="lin" valueType="num">
                                      <p:cBhvr>
                                        <p:cTn id="76" dur="500" fill="hold"/>
                                        <p:tgtEl>
                                          <p:spTgt spid="1026"/>
                                        </p:tgtEl>
                                        <p:attrNameLst>
                                          <p:attrName>ppt_w</p:attrName>
                                        </p:attrNameLst>
                                      </p:cBhvr>
                                      <p:tavLst>
                                        <p:tav tm="0">
                                          <p:val>
                                            <p:fltVal val="0"/>
                                          </p:val>
                                        </p:tav>
                                        <p:tav tm="100000">
                                          <p:val>
                                            <p:strVal val="#ppt_w"/>
                                          </p:val>
                                        </p:tav>
                                      </p:tavLst>
                                    </p:anim>
                                    <p:anim calcmode="lin" valueType="num">
                                      <p:cBhvr>
                                        <p:cTn id="77" dur="500" fill="hold"/>
                                        <p:tgtEl>
                                          <p:spTgt spid="1026"/>
                                        </p:tgtEl>
                                        <p:attrNameLst>
                                          <p:attrName>ppt_h</p:attrName>
                                        </p:attrNameLst>
                                      </p:cBhvr>
                                      <p:tavLst>
                                        <p:tav tm="0">
                                          <p:val>
                                            <p:fltVal val="0"/>
                                          </p:val>
                                        </p:tav>
                                        <p:tav tm="100000">
                                          <p:val>
                                            <p:strVal val="#ppt_h"/>
                                          </p:val>
                                        </p:tav>
                                      </p:tavLst>
                                    </p:anim>
                                    <p:anim calcmode="lin" valueType="num">
                                      <p:cBhvr>
                                        <p:cTn id="78" dur="500" fill="hold"/>
                                        <p:tgtEl>
                                          <p:spTgt spid="1026"/>
                                        </p:tgtEl>
                                        <p:attrNameLst>
                                          <p:attrName>style.rotation</p:attrName>
                                        </p:attrNameLst>
                                      </p:cBhvr>
                                      <p:tavLst>
                                        <p:tav tm="0">
                                          <p:val>
                                            <p:fltVal val="360"/>
                                          </p:val>
                                        </p:tav>
                                        <p:tav tm="100000">
                                          <p:val>
                                            <p:fltVal val="0"/>
                                          </p:val>
                                        </p:tav>
                                      </p:tavLst>
                                    </p:anim>
                                    <p:animEffect transition="in" filter="fade">
                                      <p:cBhvr>
                                        <p:cTn id="79" dur="500"/>
                                        <p:tgtEl>
                                          <p:spTgt spid="1026"/>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8"/>
                                        </p:tgtEl>
                                        <p:attrNameLst>
                                          <p:attrName>style.visibility</p:attrName>
                                        </p:attrNameLst>
                                      </p:cBhvr>
                                      <p:to>
                                        <p:strVal val="visible"/>
                                      </p:to>
                                    </p:set>
                                    <p:animEffect transition="in" filter="blinds(horizontal)">
                                      <p:cBhvr>
                                        <p:cTn id="8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4" grpId="1" animBg="1"/>
      <p:bldP spid="5" grpId="0" animBg="1"/>
      <p:bldP spid="5" grpId="1"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57200" y="357188"/>
            <a:ext cx="8229600" cy="5951537"/>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None/>
              <a:defRPr/>
            </a:pPr>
            <a:r>
              <a:rPr lang="fr-FR" sz="2300" dirty="0" smtClean="0">
                <a:latin typeface="Arial" pitchFamily="34" charset="0"/>
                <a:cs typeface="Arial" pitchFamily="34" charset="0"/>
              </a:rPr>
              <a:t>Voici trois méthodes colorimétriques; la méthode de Bradford est probablement la meilleure et la plus utilisée aujourd'hui, mais il en existe plusieurs autres. </a:t>
            </a:r>
          </a:p>
          <a:p>
            <a:pPr marL="548640" indent="-411480" eaLnBrk="1" fontAlgn="auto" hangingPunct="1">
              <a:spcAft>
                <a:spcPts val="0"/>
              </a:spcAft>
              <a:buClr>
                <a:schemeClr val="tx1">
                  <a:shade val="95000"/>
                </a:schemeClr>
              </a:buClr>
              <a:buFont typeface="Wingdings 2"/>
              <a:buChar char=""/>
              <a:defRPr/>
            </a:pPr>
            <a:r>
              <a:rPr lang="fr-FR" b="1" dirty="0" smtClean="0">
                <a:solidFill>
                  <a:srgbClr val="FFFF00"/>
                </a:solidFill>
              </a:rPr>
              <a:t>                 Méthode du biuret:</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Basée sur la réduction du cuivre Cu2+ en Cu+.</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Cu+ réagit avec le tryptophane (Trp, W), la tyrosine (Tyr, Y) et la cystéine (Cys, C). Il leur donne une couleur bleue. Le pic d'absorption pour un test du biuret est à 550nm</a:t>
            </a:r>
            <a:r>
              <a:rPr lang="fr-FR" dirty="0" smtClean="0"/>
              <a:t>.</a:t>
            </a:r>
          </a:p>
          <a:p>
            <a:pPr marL="548640" indent="-411480" eaLnBrk="1" fontAlgn="auto" hangingPunct="1">
              <a:spcAft>
                <a:spcPts val="0"/>
              </a:spcAft>
              <a:buClr>
                <a:schemeClr val="tx1">
                  <a:shade val="95000"/>
                </a:schemeClr>
              </a:buClr>
              <a:buFont typeface="Wingdings 2"/>
              <a:buChar char=""/>
              <a:defRPr/>
            </a:pPr>
            <a:r>
              <a:rPr lang="fr-FR" b="1" dirty="0" smtClean="0">
                <a:solidFill>
                  <a:srgbClr val="FFFF00"/>
                </a:solidFill>
              </a:rPr>
              <a:t>                 Méthode de Lowry:</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Elle utilise aussi la réduction du Cu2+ en Cu+. </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Dans la méthode de lowry, le Cu+ est utilisé pour réduire le réactif de Folin (une solution phénolique contenant des composés de tungstène et de molybdène) qui change sa couleur du jaune au bleu. On lit la réaction à 750 nm.</a:t>
            </a:r>
          </a:p>
          <a:p>
            <a:pPr marL="548640" indent="-411480" eaLnBrk="1" fontAlgn="auto" hangingPunct="1">
              <a:spcAft>
                <a:spcPts val="0"/>
              </a:spcAft>
              <a:buClr>
                <a:schemeClr val="tx1">
                  <a:shade val="95000"/>
                </a:schemeClr>
              </a:buClr>
              <a:buFont typeface="Wingdings 2"/>
              <a:buNone/>
              <a:defRPr/>
            </a:pPr>
            <a:r>
              <a:rPr lang="fr-FR" sz="2300" b="1" dirty="0" smtClean="0">
                <a:solidFill>
                  <a:srgbClr val="FFFF00"/>
                </a:solidFill>
                <a:latin typeface="Arial" pitchFamily="34" charset="0"/>
                <a:cs typeface="Arial" pitchFamily="34" charset="0"/>
              </a:rPr>
              <a:t>                          </a:t>
            </a:r>
            <a:r>
              <a:rPr lang="fr-FR" b="1" dirty="0" smtClean="0">
                <a:solidFill>
                  <a:srgbClr val="FFFF00"/>
                </a:solidFill>
                <a:cs typeface="Arial" pitchFamily="34" charset="0"/>
              </a:rPr>
              <a:t>Méthode de Bradford:</a:t>
            </a:r>
          </a:p>
          <a:p>
            <a:pPr marL="548640" indent="-411480" eaLnBrk="1" fontAlgn="auto" hangingPunct="1">
              <a:spcAft>
                <a:spcPts val="0"/>
              </a:spcAft>
              <a:buClr>
                <a:schemeClr val="tx1">
                  <a:shade val="95000"/>
                </a:schemeClr>
              </a:buClr>
              <a:buFont typeface="Wingdings 2"/>
              <a:buNone/>
              <a:defRPr/>
            </a:pPr>
            <a:r>
              <a:rPr lang="fr-FR" dirty="0" smtClean="0"/>
              <a:t>     </a:t>
            </a:r>
            <a:r>
              <a:rPr lang="fr-FR" sz="2100" dirty="0" smtClean="0">
                <a:latin typeface="Arial" pitchFamily="34" charset="0"/>
                <a:cs typeface="Arial" pitchFamily="34" charset="0"/>
              </a:rPr>
              <a:t>Le bleu de Coomassie se lie à l'arginine (Arg, R), la tyrosine (Tyr, Y), le tryptophane (Trp, W), l'histidine (His, H) et la phénylalanine (Phe, F) .</a:t>
            </a:r>
          </a:p>
          <a:p>
            <a:pPr marL="548640" indent="-411480" eaLnBrk="1" fontAlgn="auto" hangingPunct="1">
              <a:spcAft>
                <a:spcPts val="0"/>
              </a:spcAft>
              <a:buClr>
                <a:schemeClr val="tx1">
                  <a:shade val="95000"/>
                </a:schemeClr>
              </a:buClr>
              <a:buFont typeface="Wingdings 2"/>
              <a:buNone/>
              <a:defRPr/>
            </a:pPr>
            <a:r>
              <a:rPr lang="fr-FR" sz="2100" b="1" dirty="0" smtClean="0">
                <a:solidFill>
                  <a:srgbClr val="FFFF00"/>
                </a:solidFill>
                <a:latin typeface="Arial" pitchFamily="34" charset="0"/>
                <a:cs typeface="Arial" pitchFamily="34" charset="0"/>
              </a:rPr>
              <a:t>      </a:t>
            </a:r>
            <a:r>
              <a:rPr lang="fr-FR" sz="2100" dirty="0" smtClean="0">
                <a:latin typeface="Arial" pitchFamily="34" charset="0"/>
                <a:cs typeface="Arial" pitchFamily="34" charset="0"/>
              </a:rPr>
              <a:t>En solution, il a une forme cationique rouge qui absorbe à 470nm. Lié aux protéines, il a une forme anionique bleue qui absorbe à 595nm.</a:t>
            </a:r>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4" name="Flèche droite 3"/>
          <p:cNvSpPr/>
          <p:nvPr/>
        </p:nvSpPr>
        <p:spPr>
          <a:xfrm>
            <a:off x="1214438" y="1214438"/>
            <a:ext cx="928687" cy="2143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1285875" y="2714625"/>
            <a:ext cx="857250"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6" name="Flèche droite 5"/>
          <p:cNvSpPr/>
          <p:nvPr/>
        </p:nvSpPr>
        <p:spPr>
          <a:xfrm>
            <a:off x="1428750" y="4429125"/>
            <a:ext cx="857250"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8199" name="ZoneTexte 6"/>
          <p:cNvSpPr txBox="1">
            <a:spLocks noChangeArrowheads="1"/>
          </p:cNvSpPr>
          <p:nvPr/>
        </p:nvSpPr>
        <p:spPr bwMode="auto">
          <a:xfrm>
            <a:off x="642938" y="214313"/>
            <a:ext cx="7858125"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050" name="Image 2" descr="coomassie"/>
          <p:cNvPicPr>
            <a:picLocks noChangeAspect="1" noChangeArrowheads="1"/>
          </p:cNvPicPr>
          <p:nvPr/>
        </p:nvPicPr>
        <p:blipFill>
          <a:blip r:embed="rId2" cstate="print"/>
          <a:srcRect/>
          <a:stretch>
            <a:fillRect/>
          </a:stretch>
        </p:blipFill>
        <p:spPr bwMode="auto">
          <a:xfrm>
            <a:off x="1500188" y="1357313"/>
            <a:ext cx="6286500" cy="3214687"/>
          </a:xfrm>
          <a:prstGeom prst="rect">
            <a:avLst/>
          </a:prstGeom>
          <a:noFill/>
          <a:ln w="9525">
            <a:noFill/>
            <a:miter lim="800000"/>
            <a:headEnd/>
            <a:tailEnd/>
          </a:ln>
        </p:spPr>
      </p:pic>
      <p:sp>
        <p:nvSpPr>
          <p:cNvPr id="9" name="ZoneTexte 8"/>
          <p:cNvSpPr txBox="1">
            <a:spLocks noChangeArrowheads="1"/>
          </p:cNvSpPr>
          <p:nvPr/>
        </p:nvSpPr>
        <p:spPr bwMode="auto">
          <a:xfrm>
            <a:off x="1643063" y="4786313"/>
            <a:ext cx="6572250" cy="369887"/>
          </a:xfrm>
          <a:prstGeom prst="rect">
            <a:avLst/>
          </a:prstGeom>
          <a:noFill/>
          <a:ln w="9525">
            <a:noFill/>
            <a:miter lim="800000"/>
            <a:headEnd/>
            <a:tailEnd/>
          </a:ln>
        </p:spPr>
        <p:txBody>
          <a:bodyPr>
            <a:spAutoFit/>
          </a:bodyPr>
          <a:lstStyle/>
          <a:p>
            <a:r>
              <a:rPr lang="fr-FR" dirty="0">
                <a:latin typeface="Book Antiqua" pitchFamily="18" charset="0"/>
              </a:rPr>
              <a:t>          STRUCTURE DU BLEU DE COOMASSIE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upRigh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upRigh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strips(upRight)">
                                      <p:cBhvr>
                                        <p:cTn id="32" dur="500"/>
                                        <p:tgtEl>
                                          <p:spTgt spid="5"/>
                                        </p:tgtEl>
                                      </p:cBhvr>
                                    </p:animEffect>
                                  </p:childTnLst>
                                </p:cTn>
                              </p:par>
                              <p:par>
                                <p:cTn id="33" presetID="18" presetClass="entr" presetSubtype="3"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strips(upRight)">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blinds(horizontal)">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blinds(horizontal)">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3"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strips(upRight)">
                                      <p:cBhvr>
                                        <p:cTn id="50" dur="500"/>
                                        <p:tgtEl>
                                          <p:spTgt spid="6"/>
                                        </p:tgtEl>
                                      </p:cBhvr>
                                    </p:animEffect>
                                  </p:childTnLst>
                                </p:cTn>
                              </p:par>
                              <p:par>
                                <p:cTn id="51" presetID="18" presetClass="entr" presetSubtype="3" fill="hold"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strips(upRight)">
                                      <p:cBhvr>
                                        <p:cTn id="53" dur="500"/>
                                        <p:tgtEl>
                                          <p:spTgt spid="3">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Effect transition="in" filter="blinds(horizontal)">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blinds(horizontal)">
                                      <p:cBhvr>
                                        <p:cTn id="63" dur="500"/>
                                        <p:tgtEl>
                                          <p:spTgt spid="3">
                                            <p:txEl>
                                              <p:pRg st="9" end="9"/>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8" presetClass="exit" presetSubtype="16" fill="hold" nodeType="clickEffect">
                                  <p:stCondLst>
                                    <p:cond delay="0"/>
                                  </p:stCondLst>
                                  <p:childTnLst>
                                    <p:animEffect transition="out" filter="diamond(in)">
                                      <p:cBhvr>
                                        <p:cTn id="67" dur="500"/>
                                        <p:tgtEl>
                                          <p:spTgt spid="3">
                                            <p:txEl>
                                              <p:pRg st="8" end="8"/>
                                            </p:txEl>
                                          </p:spTgt>
                                        </p:tgtEl>
                                      </p:cBhvr>
                                    </p:animEffect>
                                    <p:set>
                                      <p:cBhvr>
                                        <p:cTn id="68"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8" presetClass="exit" presetSubtype="16" fill="hold" nodeType="clickEffect">
                                  <p:stCondLst>
                                    <p:cond delay="0"/>
                                  </p:stCondLst>
                                  <p:childTnLst>
                                    <p:animEffect transition="out" filter="diamond(in)">
                                      <p:cBhvr>
                                        <p:cTn id="72" dur="500"/>
                                        <p:tgtEl>
                                          <p:spTgt spid="3">
                                            <p:txEl>
                                              <p:pRg st="9" end="9"/>
                                            </p:txEl>
                                          </p:spTgt>
                                        </p:tgtEl>
                                      </p:cBhvr>
                                    </p:animEffect>
                                    <p:set>
                                      <p:cBhvr>
                                        <p:cTn id="73" dur="1" fill="hold">
                                          <p:stCondLst>
                                            <p:cond delay="499"/>
                                          </p:stCondLst>
                                        </p:cTn>
                                        <p:tgtEl>
                                          <p:spTgt spid="3">
                                            <p:txEl>
                                              <p:pRg st="9" end="9"/>
                                            </p:txEl>
                                          </p:spTgt>
                                        </p:tgtEl>
                                        <p:attrNameLst>
                                          <p:attrName>style.visibility</p:attrName>
                                        </p:attrNameLst>
                                      </p:cBhvr>
                                      <p:to>
                                        <p:strVal val="hidden"/>
                                      </p:to>
                                    </p:set>
                                  </p:childTnLst>
                                </p:cTn>
                              </p:par>
                              <p:par>
                                <p:cTn id="74" presetID="8" presetClass="exit" presetSubtype="16" fill="hold" nodeType="withEffect">
                                  <p:stCondLst>
                                    <p:cond delay="0"/>
                                  </p:stCondLst>
                                  <p:childTnLst>
                                    <p:animEffect transition="out" filter="diamond(in)">
                                      <p:cBhvr>
                                        <p:cTn id="75" dur="500"/>
                                        <p:tgtEl>
                                          <p:spTgt spid="3">
                                            <p:txEl>
                                              <p:pRg st="7" end="7"/>
                                            </p:txEl>
                                          </p:spTgt>
                                        </p:tgtEl>
                                      </p:cBhvr>
                                    </p:animEffect>
                                    <p:set>
                                      <p:cBhvr>
                                        <p:cTn id="76" dur="1" fill="hold">
                                          <p:stCondLst>
                                            <p:cond delay="499"/>
                                          </p:stCondLst>
                                        </p:cTn>
                                        <p:tgtEl>
                                          <p:spTgt spid="3">
                                            <p:txEl>
                                              <p:pRg st="7" end="7"/>
                                            </p:txEl>
                                          </p:spTgt>
                                        </p:tgtEl>
                                        <p:attrNameLst>
                                          <p:attrName>style.visibility</p:attrName>
                                        </p:attrNameLst>
                                      </p:cBhvr>
                                      <p:to>
                                        <p:strVal val="hidden"/>
                                      </p:to>
                                    </p:set>
                                  </p:childTnLst>
                                </p:cTn>
                              </p:par>
                              <p:par>
                                <p:cTn id="77" presetID="8" presetClass="exit" presetSubtype="16" fill="hold" grpId="1" nodeType="withEffect">
                                  <p:stCondLst>
                                    <p:cond delay="0"/>
                                  </p:stCondLst>
                                  <p:childTnLst>
                                    <p:animEffect transition="out" filter="diamond(in)">
                                      <p:cBhvr>
                                        <p:cTn id="78" dur="500"/>
                                        <p:tgtEl>
                                          <p:spTgt spid="6"/>
                                        </p:tgtEl>
                                      </p:cBhvr>
                                    </p:animEffect>
                                    <p:set>
                                      <p:cBhvr>
                                        <p:cTn id="79" dur="1" fill="hold">
                                          <p:stCondLst>
                                            <p:cond delay="499"/>
                                          </p:stCondLst>
                                        </p:cTn>
                                        <p:tgtEl>
                                          <p:spTgt spid="6"/>
                                        </p:tgtEl>
                                        <p:attrNameLst>
                                          <p:attrName>style.visibility</p:attrName>
                                        </p:attrNameLst>
                                      </p:cBhvr>
                                      <p:to>
                                        <p:strVal val="hidden"/>
                                      </p:to>
                                    </p:set>
                                  </p:childTnLst>
                                </p:cTn>
                              </p:par>
                              <p:par>
                                <p:cTn id="80" presetID="8" presetClass="exit" presetSubtype="16" fill="hold" nodeType="withEffect">
                                  <p:stCondLst>
                                    <p:cond delay="0"/>
                                  </p:stCondLst>
                                  <p:childTnLst>
                                    <p:animEffect transition="out" filter="diamond(in)">
                                      <p:cBhvr>
                                        <p:cTn id="81" dur="500"/>
                                        <p:tgtEl>
                                          <p:spTgt spid="3">
                                            <p:txEl>
                                              <p:pRg st="5" end="5"/>
                                            </p:txEl>
                                          </p:spTgt>
                                        </p:tgtEl>
                                      </p:cBhvr>
                                    </p:animEffect>
                                    <p:set>
                                      <p:cBhvr>
                                        <p:cTn id="82" dur="1" fill="hold">
                                          <p:stCondLst>
                                            <p:cond delay="499"/>
                                          </p:stCondLst>
                                        </p:cTn>
                                        <p:tgtEl>
                                          <p:spTgt spid="3">
                                            <p:txEl>
                                              <p:pRg st="5" end="5"/>
                                            </p:txEl>
                                          </p:spTgt>
                                        </p:tgtEl>
                                        <p:attrNameLst>
                                          <p:attrName>style.visibility</p:attrName>
                                        </p:attrNameLst>
                                      </p:cBhvr>
                                      <p:to>
                                        <p:strVal val="hidden"/>
                                      </p:to>
                                    </p:set>
                                  </p:childTnLst>
                                </p:cTn>
                              </p:par>
                              <p:par>
                                <p:cTn id="83" presetID="8" presetClass="exit" presetSubtype="16" fill="hold" nodeType="withEffect">
                                  <p:stCondLst>
                                    <p:cond delay="0"/>
                                  </p:stCondLst>
                                  <p:childTnLst>
                                    <p:animEffect transition="out" filter="diamond(in)">
                                      <p:cBhvr>
                                        <p:cTn id="84" dur="500"/>
                                        <p:tgtEl>
                                          <p:spTgt spid="3">
                                            <p:txEl>
                                              <p:pRg st="6" end="6"/>
                                            </p:txEl>
                                          </p:spTgt>
                                        </p:tgtEl>
                                      </p:cBhvr>
                                    </p:animEffect>
                                    <p:set>
                                      <p:cBhvr>
                                        <p:cTn id="85" dur="1" fill="hold">
                                          <p:stCondLst>
                                            <p:cond delay="499"/>
                                          </p:stCondLst>
                                        </p:cTn>
                                        <p:tgtEl>
                                          <p:spTgt spid="3">
                                            <p:txEl>
                                              <p:pRg st="6" end="6"/>
                                            </p:txEl>
                                          </p:spTgt>
                                        </p:tgtEl>
                                        <p:attrNameLst>
                                          <p:attrName>style.visibility</p:attrName>
                                        </p:attrNameLst>
                                      </p:cBhvr>
                                      <p:to>
                                        <p:strVal val="hidden"/>
                                      </p:to>
                                    </p:set>
                                  </p:childTnLst>
                                </p:cTn>
                              </p:par>
                              <p:par>
                                <p:cTn id="86" presetID="8" presetClass="exit" presetSubtype="16" fill="hold" nodeType="withEffect">
                                  <p:stCondLst>
                                    <p:cond delay="0"/>
                                  </p:stCondLst>
                                  <p:childTnLst>
                                    <p:animEffect transition="out" filter="diamond(in)">
                                      <p:cBhvr>
                                        <p:cTn id="87" dur="2000"/>
                                        <p:tgtEl>
                                          <p:spTgt spid="3">
                                            <p:txEl>
                                              <p:pRg st="4" end="4"/>
                                            </p:txEl>
                                          </p:spTgt>
                                        </p:tgtEl>
                                      </p:cBhvr>
                                    </p:animEffect>
                                    <p:set>
                                      <p:cBhvr>
                                        <p:cTn id="88" dur="1" fill="hold">
                                          <p:stCondLst>
                                            <p:cond delay="1999"/>
                                          </p:stCondLst>
                                        </p:cTn>
                                        <p:tgtEl>
                                          <p:spTgt spid="3">
                                            <p:txEl>
                                              <p:pRg st="4" end="4"/>
                                            </p:txEl>
                                          </p:spTgt>
                                        </p:tgtEl>
                                        <p:attrNameLst>
                                          <p:attrName>style.visibility</p:attrName>
                                        </p:attrNameLst>
                                      </p:cBhvr>
                                      <p:to>
                                        <p:strVal val="hidden"/>
                                      </p:to>
                                    </p:set>
                                  </p:childTnLst>
                                </p:cTn>
                              </p:par>
                              <p:par>
                                <p:cTn id="89" presetID="8" presetClass="exit" presetSubtype="16" fill="hold" grpId="1" nodeType="withEffect">
                                  <p:stCondLst>
                                    <p:cond delay="0"/>
                                  </p:stCondLst>
                                  <p:childTnLst>
                                    <p:animEffect transition="out" filter="diamond(in)">
                                      <p:cBhvr>
                                        <p:cTn id="90" dur="500"/>
                                        <p:tgtEl>
                                          <p:spTgt spid="5"/>
                                        </p:tgtEl>
                                      </p:cBhvr>
                                    </p:animEffect>
                                    <p:set>
                                      <p:cBhvr>
                                        <p:cTn id="91" dur="1" fill="hold">
                                          <p:stCondLst>
                                            <p:cond delay="499"/>
                                          </p:stCondLst>
                                        </p:cTn>
                                        <p:tgtEl>
                                          <p:spTgt spid="5"/>
                                        </p:tgtEl>
                                        <p:attrNameLst>
                                          <p:attrName>style.visibility</p:attrName>
                                        </p:attrNameLst>
                                      </p:cBhvr>
                                      <p:to>
                                        <p:strVal val="hidden"/>
                                      </p:to>
                                    </p:set>
                                  </p:childTnLst>
                                </p:cTn>
                              </p:par>
                              <p:par>
                                <p:cTn id="92" presetID="8" presetClass="exit" presetSubtype="16" fill="hold" nodeType="withEffect">
                                  <p:stCondLst>
                                    <p:cond delay="0"/>
                                  </p:stCondLst>
                                  <p:childTnLst>
                                    <p:animEffect transition="out" filter="diamond(in)">
                                      <p:cBhvr>
                                        <p:cTn id="93" dur="500"/>
                                        <p:tgtEl>
                                          <p:spTgt spid="3">
                                            <p:txEl>
                                              <p:pRg st="2" end="2"/>
                                            </p:txEl>
                                          </p:spTgt>
                                        </p:tgtEl>
                                      </p:cBhvr>
                                    </p:animEffect>
                                    <p:set>
                                      <p:cBhvr>
                                        <p:cTn id="94" dur="1" fill="hold">
                                          <p:stCondLst>
                                            <p:cond delay="499"/>
                                          </p:stCondLst>
                                        </p:cTn>
                                        <p:tgtEl>
                                          <p:spTgt spid="3">
                                            <p:txEl>
                                              <p:pRg st="2" end="2"/>
                                            </p:txEl>
                                          </p:spTgt>
                                        </p:tgtEl>
                                        <p:attrNameLst>
                                          <p:attrName>style.visibility</p:attrName>
                                        </p:attrNameLst>
                                      </p:cBhvr>
                                      <p:to>
                                        <p:strVal val="hidden"/>
                                      </p:to>
                                    </p:set>
                                  </p:childTnLst>
                                </p:cTn>
                              </p:par>
                              <p:par>
                                <p:cTn id="95" presetID="8" presetClass="exit" presetSubtype="16" fill="hold" nodeType="withEffect">
                                  <p:stCondLst>
                                    <p:cond delay="0"/>
                                  </p:stCondLst>
                                  <p:childTnLst>
                                    <p:animEffect transition="out" filter="diamond(in)">
                                      <p:cBhvr>
                                        <p:cTn id="96" dur="500"/>
                                        <p:tgtEl>
                                          <p:spTgt spid="3">
                                            <p:txEl>
                                              <p:pRg st="3" end="3"/>
                                            </p:txEl>
                                          </p:spTgt>
                                        </p:tgtEl>
                                      </p:cBhvr>
                                    </p:animEffect>
                                    <p:set>
                                      <p:cBhvr>
                                        <p:cTn id="97" dur="1" fill="hold">
                                          <p:stCondLst>
                                            <p:cond delay="499"/>
                                          </p:stCondLst>
                                        </p:cTn>
                                        <p:tgtEl>
                                          <p:spTgt spid="3">
                                            <p:txEl>
                                              <p:pRg st="3" end="3"/>
                                            </p:txEl>
                                          </p:spTgt>
                                        </p:tgtEl>
                                        <p:attrNameLst>
                                          <p:attrName>style.visibility</p:attrName>
                                        </p:attrNameLst>
                                      </p:cBhvr>
                                      <p:to>
                                        <p:strVal val="hidden"/>
                                      </p:to>
                                    </p:set>
                                  </p:childTnLst>
                                </p:cTn>
                              </p:par>
                              <p:par>
                                <p:cTn id="98" presetID="8" presetClass="exit" presetSubtype="16" fill="hold" nodeType="withEffect">
                                  <p:stCondLst>
                                    <p:cond delay="0"/>
                                  </p:stCondLst>
                                  <p:childTnLst>
                                    <p:animEffect transition="out" filter="diamond(in)">
                                      <p:cBhvr>
                                        <p:cTn id="99" dur="500"/>
                                        <p:tgtEl>
                                          <p:spTgt spid="3">
                                            <p:txEl>
                                              <p:pRg st="1" end="1"/>
                                            </p:txEl>
                                          </p:spTgt>
                                        </p:tgtEl>
                                      </p:cBhvr>
                                    </p:animEffect>
                                    <p:set>
                                      <p:cBhvr>
                                        <p:cTn id="100" dur="1" fill="hold">
                                          <p:stCondLst>
                                            <p:cond delay="499"/>
                                          </p:stCondLst>
                                        </p:cTn>
                                        <p:tgtEl>
                                          <p:spTgt spid="3">
                                            <p:txEl>
                                              <p:pRg st="1" end="1"/>
                                            </p:txEl>
                                          </p:spTgt>
                                        </p:tgtEl>
                                        <p:attrNameLst>
                                          <p:attrName>style.visibility</p:attrName>
                                        </p:attrNameLst>
                                      </p:cBhvr>
                                      <p:to>
                                        <p:strVal val="hidden"/>
                                      </p:to>
                                    </p:set>
                                  </p:childTnLst>
                                </p:cTn>
                              </p:par>
                              <p:par>
                                <p:cTn id="101" presetID="8" presetClass="exit" presetSubtype="16" fill="hold" grpId="1" nodeType="withEffect">
                                  <p:stCondLst>
                                    <p:cond delay="0"/>
                                  </p:stCondLst>
                                  <p:childTnLst>
                                    <p:animEffect transition="out" filter="diamond(in)">
                                      <p:cBhvr>
                                        <p:cTn id="102" dur="500"/>
                                        <p:tgtEl>
                                          <p:spTgt spid="4"/>
                                        </p:tgtEl>
                                      </p:cBhvr>
                                    </p:animEffect>
                                    <p:set>
                                      <p:cBhvr>
                                        <p:cTn id="103" dur="1" fill="hold">
                                          <p:stCondLst>
                                            <p:cond delay="499"/>
                                          </p:stCondLst>
                                        </p:cTn>
                                        <p:tgtEl>
                                          <p:spTgt spid="4"/>
                                        </p:tgtEl>
                                        <p:attrNameLst>
                                          <p:attrName>style.visibility</p:attrName>
                                        </p:attrNameLst>
                                      </p:cBhvr>
                                      <p:to>
                                        <p:strVal val="hidden"/>
                                      </p:to>
                                    </p:set>
                                  </p:childTnLst>
                                </p:cTn>
                              </p:par>
                              <p:par>
                                <p:cTn id="104" presetID="8" presetClass="exit" presetSubtype="16" fill="hold" nodeType="withEffect">
                                  <p:stCondLst>
                                    <p:cond delay="0"/>
                                  </p:stCondLst>
                                  <p:childTnLst>
                                    <p:animEffect transition="out" filter="diamond(in)">
                                      <p:cBhvr>
                                        <p:cTn id="105" dur="500"/>
                                        <p:tgtEl>
                                          <p:spTgt spid="3">
                                            <p:txEl>
                                              <p:pRg st="0" end="0"/>
                                            </p:txEl>
                                          </p:spTgt>
                                        </p:tgtEl>
                                      </p:cBhvr>
                                    </p:animEffect>
                                    <p:set>
                                      <p:cBhvr>
                                        <p:cTn id="106" dur="1" fill="hold">
                                          <p:stCondLst>
                                            <p:cond delay="499"/>
                                          </p:stCondLst>
                                        </p:cTn>
                                        <p:tgtEl>
                                          <p:spTgt spid="3">
                                            <p:txEl>
                                              <p:pRg st="0" end="0"/>
                                            </p:txEl>
                                          </p:spTgt>
                                        </p:tgtEl>
                                        <p:attrNameLst>
                                          <p:attrName>style.visibility</p:attrName>
                                        </p:attrNameLst>
                                      </p:cBhvr>
                                      <p:to>
                                        <p:strVal val="hidden"/>
                                      </p:to>
                                    </p:set>
                                  </p:childTnLst>
                                </p:cTn>
                              </p:par>
                              <p:par>
                                <p:cTn id="107" presetID="35" presetClass="entr" presetSubtype="0" fill="hold" nodeType="withEffect">
                                  <p:stCondLst>
                                    <p:cond delay="0"/>
                                  </p:stCondLst>
                                  <p:childTnLst>
                                    <p:set>
                                      <p:cBhvr>
                                        <p:cTn id="108" dur="1" fill="hold">
                                          <p:stCondLst>
                                            <p:cond delay="0"/>
                                          </p:stCondLst>
                                        </p:cTn>
                                        <p:tgtEl>
                                          <p:spTgt spid="2050"/>
                                        </p:tgtEl>
                                        <p:attrNameLst>
                                          <p:attrName>style.visibility</p:attrName>
                                        </p:attrNameLst>
                                      </p:cBhvr>
                                      <p:to>
                                        <p:strVal val="visible"/>
                                      </p:to>
                                    </p:set>
                                    <p:animEffect transition="in" filter="fade">
                                      <p:cBhvr>
                                        <p:cTn id="109" dur="500"/>
                                        <p:tgtEl>
                                          <p:spTgt spid="2050"/>
                                        </p:tgtEl>
                                      </p:cBhvr>
                                    </p:animEffect>
                                    <p:anim calcmode="lin" valueType="num">
                                      <p:cBhvr>
                                        <p:cTn id="110" dur="500" fill="hold"/>
                                        <p:tgtEl>
                                          <p:spTgt spid="2050"/>
                                        </p:tgtEl>
                                        <p:attrNameLst>
                                          <p:attrName>style.rotation</p:attrName>
                                        </p:attrNameLst>
                                      </p:cBhvr>
                                      <p:tavLst>
                                        <p:tav tm="0">
                                          <p:val>
                                            <p:fltVal val="720"/>
                                          </p:val>
                                        </p:tav>
                                        <p:tav tm="100000">
                                          <p:val>
                                            <p:fltVal val="0"/>
                                          </p:val>
                                        </p:tav>
                                      </p:tavLst>
                                    </p:anim>
                                    <p:anim calcmode="lin" valueType="num">
                                      <p:cBhvr>
                                        <p:cTn id="111" dur="500" fill="hold"/>
                                        <p:tgtEl>
                                          <p:spTgt spid="2050"/>
                                        </p:tgtEl>
                                        <p:attrNameLst>
                                          <p:attrName>ppt_h</p:attrName>
                                        </p:attrNameLst>
                                      </p:cBhvr>
                                      <p:tavLst>
                                        <p:tav tm="0">
                                          <p:val>
                                            <p:fltVal val="0"/>
                                          </p:val>
                                        </p:tav>
                                        <p:tav tm="100000">
                                          <p:val>
                                            <p:strVal val="#ppt_h"/>
                                          </p:val>
                                        </p:tav>
                                      </p:tavLst>
                                    </p:anim>
                                    <p:anim calcmode="lin" valueType="num">
                                      <p:cBhvr>
                                        <p:cTn id="112" dur="500" fill="hold"/>
                                        <p:tgtEl>
                                          <p:spTgt spid="2050"/>
                                        </p:tgtEl>
                                        <p:attrNameLst>
                                          <p:attrName>ppt_w</p:attrName>
                                        </p:attrNameLst>
                                      </p:cBhvr>
                                      <p:tavLst>
                                        <p:tav tm="0">
                                          <p:val>
                                            <p:fltVal val="0"/>
                                          </p:val>
                                        </p:tav>
                                        <p:tav tm="100000">
                                          <p:val>
                                            <p:strVal val="#ppt_w"/>
                                          </p:val>
                                        </p:tav>
                                      </p:tavLst>
                                    </p:anim>
                                  </p:childTnLst>
                                </p:cTn>
                              </p:par>
                              <p:par>
                                <p:cTn id="113" presetID="18" presetClass="entr" presetSubtype="3" fill="hold" nodeType="withEffect">
                                  <p:stCondLst>
                                    <p:cond delay="0"/>
                                  </p:stCondLst>
                                  <p:childTnLst>
                                    <p:set>
                                      <p:cBhvr>
                                        <p:cTn id="114" dur="1" fill="hold">
                                          <p:stCondLst>
                                            <p:cond delay="0"/>
                                          </p:stCondLst>
                                        </p:cTn>
                                        <p:tgtEl>
                                          <p:spTgt spid="9">
                                            <p:txEl>
                                              <p:pRg st="0" end="0"/>
                                            </p:txEl>
                                          </p:spTgt>
                                        </p:tgtEl>
                                        <p:attrNameLst>
                                          <p:attrName>style.visibility</p:attrName>
                                        </p:attrNameLst>
                                      </p:cBhvr>
                                      <p:to>
                                        <p:strVal val="visible"/>
                                      </p:to>
                                    </p:set>
                                    <p:animEffect transition="in" filter="strips(upRight)">
                                      <p:cBhvr>
                                        <p:cTn id="115"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500063" y="285750"/>
            <a:ext cx="8229600" cy="60229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fr-FR" b="1" u="sng" dirty="0" smtClean="0">
                <a:solidFill>
                  <a:srgbClr val="FFFF00"/>
                </a:solidFill>
              </a:rPr>
              <a:t>2- Présence de protéines particulières : </a:t>
            </a:r>
          </a:p>
          <a:p>
            <a:pPr marL="548640" indent="-411480" eaLnBrk="1" fontAlgn="auto" hangingPunct="1">
              <a:spcAft>
                <a:spcPts val="0"/>
              </a:spcAft>
              <a:buClr>
                <a:schemeClr val="tx1">
                  <a:shade val="95000"/>
                </a:schemeClr>
              </a:buClr>
              <a:buFont typeface="Wingdings 2"/>
              <a:buChar char=""/>
              <a:defRPr/>
            </a:pPr>
            <a:r>
              <a:rPr lang="fr-FR" dirty="0" smtClean="0"/>
              <a:t>Deux critères utiles de notre protéine peuvent  la distinguer des autres, sa taille et  sa charge. </a:t>
            </a: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dirty="0" smtClean="0">
                <a:solidFill>
                  <a:srgbClr val="FFFF00"/>
                </a:solidFill>
              </a:rPr>
              <a:t>A- Gel de SDS: </a:t>
            </a:r>
          </a:p>
          <a:p>
            <a:pPr marL="548640" indent="-411480" eaLnBrk="1" fontAlgn="auto" hangingPunct="1">
              <a:spcAft>
                <a:spcPts val="0"/>
              </a:spcAft>
              <a:buClr>
                <a:schemeClr val="tx1">
                  <a:shade val="95000"/>
                </a:schemeClr>
              </a:buClr>
              <a:buFont typeface="Wingdings 2"/>
              <a:buChar char=""/>
              <a:defRPr/>
            </a:pPr>
            <a:r>
              <a:rPr lang="fr-FR" dirty="0" smtClean="0"/>
              <a:t>Les protéines, varient énormément non seulement en poids mais aussi en charge et en forme. Pour les séparer selon leur masse uniquement, il faut contrecarrer l'effet de leur charge et de leur forme.</a:t>
            </a:r>
          </a:p>
          <a:p>
            <a:pPr marL="548640" indent="-411480" eaLnBrk="1" fontAlgn="auto" hangingPunct="1">
              <a:spcAft>
                <a:spcPts val="0"/>
              </a:spcAft>
              <a:buClr>
                <a:schemeClr val="tx1">
                  <a:shade val="95000"/>
                </a:schemeClr>
              </a:buClr>
              <a:buFont typeface="Wingdings 2"/>
              <a:buChar char=""/>
              <a:defRPr/>
            </a:pPr>
            <a:r>
              <a:rPr lang="fr-FR" dirty="0" smtClean="0"/>
              <a:t>      Ce tour de passe  en mettant 1% de SDS dans le gel d'électrophorèse et dans le tampon de migration. On utilise aussi 0,1M β-mercaptoethanol (HO-CH</a:t>
            </a:r>
            <a:r>
              <a:rPr lang="fr-FR" baseline="-25000" dirty="0" smtClean="0"/>
              <a:t>2</a:t>
            </a:r>
            <a:r>
              <a:rPr lang="fr-FR" dirty="0" smtClean="0"/>
              <a:t>-CH</a:t>
            </a:r>
            <a:r>
              <a:rPr lang="fr-FR" baseline="-25000" dirty="0" smtClean="0"/>
              <a:t>2</a:t>
            </a:r>
            <a:r>
              <a:rPr lang="fr-FR" dirty="0" smtClean="0"/>
              <a:t>-SH) dans le tampon de largage des échantillons. </a:t>
            </a:r>
            <a:endParaRPr lang="fr-FR" b="1" dirty="0" smtClean="0"/>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dirty="0" smtClean="0">
                <a:solidFill>
                  <a:srgbClr val="FFFF00"/>
                </a:solidFill>
              </a:rPr>
              <a:t>B- Gel non-dénaturant "Blue native »: </a:t>
            </a:r>
          </a:p>
          <a:p>
            <a:pPr marL="548640" indent="-411480" eaLnBrk="1" fontAlgn="auto" hangingPunct="1">
              <a:spcAft>
                <a:spcPts val="0"/>
              </a:spcAft>
              <a:buClr>
                <a:schemeClr val="tx1">
                  <a:shade val="95000"/>
                </a:schemeClr>
              </a:buClr>
              <a:buFont typeface="Wingdings 2"/>
              <a:buChar char=""/>
              <a:defRPr/>
            </a:pPr>
            <a:r>
              <a:rPr lang="fr-FR" dirty="0" smtClean="0"/>
              <a:t>Une variante du gel SDS permet de greffer une charge aux protéines ou aux complexes protéiques sans les dénaturer. À la place du SDS, un détergent, on utilise le bleu de Coomassie qui donnera une charge négative aux protéines en se collant principalement, sur ses résidus arginine.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b="1"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dirty="0"/>
          </a:p>
        </p:txBody>
      </p:sp>
      <p:sp>
        <p:nvSpPr>
          <p:cNvPr id="6" name="Flèche droite 5"/>
          <p:cNvSpPr/>
          <p:nvPr/>
        </p:nvSpPr>
        <p:spPr>
          <a:xfrm>
            <a:off x="1357313" y="1285875"/>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7" name="Flèche droite 6"/>
          <p:cNvSpPr/>
          <p:nvPr/>
        </p:nvSpPr>
        <p:spPr>
          <a:xfrm>
            <a:off x="1285875" y="3857625"/>
            <a:ext cx="928688"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9222" name="ZoneTexte 7"/>
          <p:cNvSpPr txBox="1">
            <a:spLocks noChangeArrowheads="1"/>
          </p:cNvSpPr>
          <p:nvPr/>
        </p:nvSpPr>
        <p:spPr bwMode="auto">
          <a:xfrm>
            <a:off x="642938" y="214313"/>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3074" name="Image 3" descr="SDS-PAGE"/>
          <p:cNvPicPr>
            <a:picLocks noChangeAspect="1" noChangeArrowheads="1"/>
          </p:cNvPicPr>
          <p:nvPr/>
        </p:nvPicPr>
        <p:blipFill>
          <a:blip r:embed="rId2" cstate="print"/>
          <a:srcRect/>
          <a:stretch>
            <a:fillRect/>
          </a:stretch>
        </p:blipFill>
        <p:spPr bwMode="auto">
          <a:xfrm>
            <a:off x="1643063" y="500063"/>
            <a:ext cx="5214937" cy="2438400"/>
          </a:xfrm>
          <a:prstGeom prst="rect">
            <a:avLst/>
          </a:prstGeom>
          <a:noFill/>
          <a:ln w="9525">
            <a:noFill/>
            <a:miter lim="800000"/>
            <a:headEnd/>
            <a:tailEnd/>
          </a:ln>
        </p:spPr>
      </p:pic>
      <p:sp>
        <p:nvSpPr>
          <p:cNvPr id="10" name="ZoneTexte 9"/>
          <p:cNvSpPr txBox="1">
            <a:spLocks noChangeArrowheads="1"/>
          </p:cNvSpPr>
          <p:nvPr/>
        </p:nvSpPr>
        <p:spPr bwMode="auto">
          <a:xfrm>
            <a:off x="1857375" y="3143250"/>
            <a:ext cx="4643438" cy="369888"/>
          </a:xfrm>
          <a:prstGeom prst="rect">
            <a:avLst/>
          </a:prstGeom>
          <a:noFill/>
          <a:ln w="9525">
            <a:noFill/>
            <a:miter lim="800000"/>
            <a:headEnd/>
            <a:tailEnd/>
          </a:ln>
        </p:spPr>
        <p:txBody>
          <a:bodyPr>
            <a:spAutoFit/>
          </a:bodyPr>
          <a:lstStyle/>
          <a:p>
            <a:r>
              <a:rPr lang="fr-FR" b="1" dirty="0">
                <a:latin typeface="Book Antiqua" pitchFamily="18" charset="0"/>
              </a:rPr>
              <a:t>           Figure 02 : </a:t>
            </a:r>
            <a:r>
              <a:rPr lang="fr-FR" dirty="0">
                <a:latin typeface="Book Antiqua" pitchFamily="18" charset="0"/>
              </a:rPr>
              <a:t>gel de SDS.</a:t>
            </a:r>
          </a:p>
        </p:txBody>
      </p:sp>
      <p:sp>
        <p:nvSpPr>
          <p:cNvPr id="9225" name="ZoneTexte 10"/>
          <p:cNvSpPr txBox="1">
            <a:spLocks noChangeArrowheads="1"/>
          </p:cNvSpPr>
          <p:nvPr/>
        </p:nvSpPr>
        <p:spPr bwMode="auto">
          <a:xfrm>
            <a:off x="1643063" y="3929063"/>
            <a:ext cx="53578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3075" name="Image 4" descr="acryl"/>
          <p:cNvPicPr>
            <a:picLocks noChangeAspect="1" noChangeArrowheads="1"/>
          </p:cNvPicPr>
          <p:nvPr/>
        </p:nvPicPr>
        <p:blipFill>
          <a:blip r:embed="rId3" cstate="print"/>
          <a:srcRect/>
          <a:stretch>
            <a:fillRect/>
          </a:stretch>
        </p:blipFill>
        <p:spPr bwMode="auto">
          <a:xfrm>
            <a:off x="1428750" y="3643313"/>
            <a:ext cx="5715000" cy="2333625"/>
          </a:xfrm>
          <a:prstGeom prst="rect">
            <a:avLst/>
          </a:prstGeom>
          <a:noFill/>
          <a:ln w="9525">
            <a:noFill/>
            <a:miter lim="800000"/>
            <a:headEnd/>
            <a:tailEnd/>
          </a:ln>
        </p:spPr>
      </p:pic>
      <p:sp>
        <p:nvSpPr>
          <p:cNvPr id="16" name="ZoneTexte 15"/>
          <p:cNvSpPr txBox="1">
            <a:spLocks noChangeArrowheads="1"/>
          </p:cNvSpPr>
          <p:nvPr/>
        </p:nvSpPr>
        <p:spPr bwMode="auto">
          <a:xfrm>
            <a:off x="1928813" y="6215063"/>
            <a:ext cx="5000625" cy="369887"/>
          </a:xfrm>
          <a:prstGeom prst="rect">
            <a:avLst/>
          </a:prstGeom>
          <a:noFill/>
          <a:ln w="9525">
            <a:noFill/>
            <a:miter lim="800000"/>
            <a:headEnd/>
            <a:tailEnd/>
          </a:ln>
        </p:spPr>
        <p:txBody>
          <a:bodyPr>
            <a:spAutoFit/>
          </a:bodyPr>
          <a:lstStyle/>
          <a:p>
            <a:r>
              <a:rPr lang="fr-FR" b="1" dirty="0">
                <a:latin typeface="Book Antiqua" pitchFamily="18" charset="0"/>
              </a:rPr>
              <a:t>           </a:t>
            </a:r>
            <a:r>
              <a:rPr lang="fr-FR" b="1" dirty="0"/>
              <a:t>Figure 03: </a:t>
            </a:r>
            <a:r>
              <a:rPr lang="fr-FR" dirty="0"/>
              <a:t>gel polyacrylamide.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3"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trips(upRight)">
                                      <p:cBhvr>
                                        <p:cTn id="18" dur="500"/>
                                        <p:tgtEl>
                                          <p:spTgt spid="6"/>
                                        </p:tgtEl>
                                      </p:cBhvr>
                                    </p:animEffect>
                                  </p:childTnLst>
                                </p:cTn>
                              </p:par>
                              <p:par>
                                <p:cTn id="19" presetID="18" presetClass="entr" presetSubtype="3"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trips(upRight)">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3"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strips(upRight)">
                                      <p:cBhvr>
                                        <p:cTn id="36" dur="500"/>
                                        <p:tgtEl>
                                          <p:spTgt spid="7"/>
                                        </p:tgtEl>
                                      </p:cBhvr>
                                    </p:animEffect>
                                  </p:childTnLst>
                                </p:cTn>
                              </p:par>
                              <p:par>
                                <p:cTn id="37" presetID="18" presetClass="entr" presetSubtype="3"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strips(upRight)">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linds(horizont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xit" presetSubtype="16" fill="hold" nodeType="clickEffect">
                                  <p:stCondLst>
                                    <p:cond delay="0"/>
                                  </p:stCondLst>
                                  <p:childTnLst>
                                    <p:animEffect transition="out" filter="diamond(in)">
                                      <p:cBhvr>
                                        <p:cTn id="48" dur="500"/>
                                        <p:tgtEl>
                                          <p:spTgt spid="3">
                                            <p:txEl>
                                              <p:pRg st="6" end="6"/>
                                            </p:txEl>
                                          </p:spTgt>
                                        </p:tgtEl>
                                      </p:cBhvr>
                                    </p:animEffect>
                                    <p:set>
                                      <p:cBhvr>
                                        <p:cTn id="49" dur="1" fill="hold">
                                          <p:stCondLst>
                                            <p:cond delay="499"/>
                                          </p:stCondLst>
                                        </p:cTn>
                                        <p:tgtEl>
                                          <p:spTgt spid="3">
                                            <p:txEl>
                                              <p:pRg st="6" end="6"/>
                                            </p:txEl>
                                          </p:spTgt>
                                        </p:tgtEl>
                                        <p:attrNameLst>
                                          <p:attrName>style.visibility</p:attrName>
                                        </p:attrNameLst>
                                      </p:cBhvr>
                                      <p:to>
                                        <p:strVal val="hidden"/>
                                      </p:to>
                                    </p:set>
                                  </p:childTnLst>
                                </p:cTn>
                              </p:par>
                              <p:par>
                                <p:cTn id="50" presetID="8" presetClass="exit" presetSubtype="16" fill="hold" nodeType="withEffect">
                                  <p:stCondLst>
                                    <p:cond delay="0"/>
                                  </p:stCondLst>
                                  <p:childTnLst>
                                    <p:animEffect transition="out" filter="diamond(in)">
                                      <p:cBhvr>
                                        <p:cTn id="51" dur="500"/>
                                        <p:tgtEl>
                                          <p:spTgt spid="3">
                                            <p:txEl>
                                              <p:pRg st="5" end="5"/>
                                            </p:txEl>
                                          </p:spTgt>
                                        </p:tgtEl>
                                      </p:cBhvr>
                                    </p:animEffect>
                                    <p:set>
                                      <p:cBhvr>
                                        <p:cTn id="52" dur="1" fill="hold">
                                          <p:stCondLst>
                                            <p:cond delay="499"/>
                                          </p:stCondLst>
                                        </p:cTn>
                                        <p:tgtEl>
                                          <p:spTgt spid="3">
                                            <p:txEl>
                                              <p:pRg st="5" end="5"/>
                                            </p:txEl>
                                          </p:spTgt>
                                        </p:tgtEl>
                                        <p:attrNameLst>
                                          <p:attrName>style.visibility</p:attrName>
                                        </p:attrNameLst>
                                      </p:cBhvr>
                                      <p:to>
                                        <p:strVal val="hidden"/>
                                      </p:to>
                                    </p:set>
                                  </p:childTnLst>
                                </p:cTn>
                              </p:par>
                              <p:par>
                                <p:cTn id="53" presetID="8" presetClass="exit" presetSubtype="16" fill="hold" grpId="1" nodeType="withEffect">
                                  <p:stCondLst>
                                    <p:cond delay="0"/>
                                  </p:stCondLst>
                                  <p:childTnLst>
                                    <p:animEffect transition="out" filter="diamond(in)">
                                      <p:cBhvr>
                                        <p:cTn id="54" dur="500"/>
                                        <p:tgtEl>
                                          <p:spTgt spid="7"/>
                                        </p:tgtEl>
                                      </p:cBhvr>
                                    </p:animEffect>
                                    <p:set>
                                      <p:cBhvr>
                                        <p:cTn id="55" dur="1" fill="hold">
                                          <p:stCondLst>
                                            <p:cond delay="499"/>
                                          </p:stCondLst>
                                        </p:cTn>
                                        <p:tgtEl>
                                          <p:spTgt spid="7"/>
                                        </p:tgtEl>
                                        <p:attrNameLst>
                                          <p:attrName>style.visibility</p:attrName>
                                        </p:attrNameLst>
                                      </p:cBhvr>
                                      <p:to>
                                        <p:strVal val="hidden"/>
                                      </p:to>
                                    </p:set>
                                  </p:childTnLst>
                                </p:cTn>
                              </p:par>
                              <p:par>
                                <p:cTn id="56" presetID="8" presetClass="exit" presetSubtype="16" fill="hold" nodeType="withEffect">
                                  <p:stCondLst>
                                    <p:cond delay="0"/>
                                  </p:stCondLst>
                                  <p:childTnLst>
                                    <p:animEffect transition="out" filter="diamond(in)">
                                      <p:cBhvr>
                                        <p:cTn id="57" dur="500"/>
                                        <p:tgtEl>
                                          <p:spTgt spid="3">
                                            <p:txEl>
                                              <p:pRg st="3" end="3"/>
                                            </p:txEl>
                                          </p:spTgt>
                                        </p:tgtEl>
                                      </p:cBhvr>
                                    </p:animEffect>
                                    <p:set>
                                      <p:cBhvr>
                                        <p:cTn id="58" dur="1" fill="hold">
                                          <p:stCondLst>
                                            <p:cond delay="499"/>
                                          </p:stCondLst>
                                        </p:cTn>
                                        <p:tgtEl>
                                          <p:spTgt spid="3">
                                            <p:txEl>
                                              <p:pRg st="3" end="3"/>
                                            </p:txEl>
                                          </p:spTgt>
                                        </p:tgtEl>
                                        <p:attrNameLst>
                                          <p:attrName>style.visibility</p:attrName>
                                        </p:attrNameLst>
                                      </p:cBhvr>
                                      <p:to>
                                        <p:strVal val="hidden"/>
                                      </p:to>
                                    </p:set>
                                  </p:childTnLst>
                                </p:cTn>
                              </p:par>
                              <p:par>
                                <p:cTn id="59" presetID="8" presetClass="exit" presetSubtype="16" fill="hold" nodeType="withEffect">
                                  <p:stCondLst>
                                    <p:cond delay="0"/>
                                  </p:stCondLst>
                                  <p:childTnLst>
                                    <p:animEffect transition="out" filter="diamond(in)">
                                      <p:cBhvr>
                                        <p:cTn id="60" dur="500"/>
                                        <p:tgtEl>
                                          <p:spTgt spid="3">
                                            <p:txEl>
                                              <p:pRg st="4" end="4"/>
                                            </p:txEl>
                                          </p:spTgt>
                                        </p:tgtEl>
                                      </p:cBhvr>
                                    </p:animEffect>
                                    <p:set>
                                      <p:cBhvr>
                                        <p:cTn id="61" dur="1" fill="hold">
                                          <p:stCondLst>
                                            <p:cond delay="499"/>
                                          </p:stCondLst>
                                        </p:cTn>
                                        <p:tgtEl>
                                          <p:spTgt spid="3">
                                            <p:txEl>
                                              <p:pRg st="4" end="4"/>
                                            </p:txEl>
                                          </p:spTgt>
                                        </p:tgtEl>
                                        <p:attrNameLst>
                                          <p:attrName>style.visibility</p:attrName>
                                        </p:attrNameLst>
                                      </p:cBhvr>
                                      <p:to>
                                        <p:strVal val="hidden"/>
                                      </p:to>
                                    </p:set>
                                  </p:childTnLst>
                                </p:cTn>
                              </p:par>
                              <p:par>
                                <p:cTn id="62" presetID="8" presetClass="exit" presetSubtype="16" fill="hold" nodeType="withEffect">
                                  <p:stCondLst>
                                    <p:cond delay="0"/>
                                  </p:stCondLst>
                                  <p:childTnLst>
                                    <p:animEffect transition="out" filter="diamond(in)">
                                      <p:cBhvr>
                                        <p:cTn id="63" dur="500"/>
                                        <p:tgtEl>
                                          <p:spTgt spid="3">
                                            <p:txEl>
                                              <p:pRg st="2" end="2"/>
                                            </p:txEl>
                                          </p:spTgt>
                                        </p:tgtEl>
                                      </p:cBhvr>
                                    </p:animEffect>
                                    <p:set>
                                      <p:cBhvr>
                                        <p:cTn id="64" dur="1" fill="hold">
                                          <p:stCondLst>
                                            <p:cond delay="499"/>
                                          </p:stCondLst>
                                        </p:cTn>
                                        <p:tgtEl>
                                          <p:spTgt spid="3">
                                            <p:txEl>
                                              <p:pRg st="2" end="2"/>
                                            </p:txEl>
                                          </p:spTgt>
                                        </p:tgtEl>
                                        <p:attrNameLst>
                                          <p:attrName>style.visibility</p:attrName>
                                        </p:attrNameLst>
                                      </p:cBhvr>
                                      <p:to>
                                        <p:strVal val="hidden"/>
                                      </p:to>
                                    </p:set>
                                  </p:childTnLst>
                                </p:cTn>
                              </p:par>
                              <p:par>
                                <p:cTn id="65" presetID="8" presetClass="exit" presetSubtype="16" fill="hold" grpId="1" nodeType="withEffect">
                                  <p:stCondLst>
                                    <p:cond delay="0"/>
                                  </p:stCondLst>
                                  <p:childTnLst>
                                    <p:animEffect transition="out" filter="diamond(in)">
                                      <p:cBhvr>
                                        <p:cTn id="66" dur="500"/>
                                        <p:tgtEl>
                                          <p:spTgt spid="6"/>
                                        </p:tgtEl>
                                      </p:cBhvr>
                                    </p:animEffect>
                                    <p:set>
                                      <p:cBhvr>
                                        <p:cTn id="67" dur="1" fill="hold">
                                          <p:stCondLst>
                                            <p:cond delay="499"/>
                                          </p:stCondLst>
                                        </p:cTn>
                                        <p:tgtEl>
                                          <p:spTgt spid="6"/>
                                        </p:tgtEl>
                                        <p:attrNameLst>
                                          <p:attrName>style.visibility</p:attrName>
                                        </p:attrNameLst>
                                      </p:cBhvr>
                                      <p:to>
                                        <p:strVal val="hidden"/>
                                      </p:to>
                                    </p:set>
                                  </p:childTnLst>
                                </p:cTn>
                              </p:par>
                              <p:par>
                                <p:cTn id="68" presetID="8" presetClass="exit" presetSubtype="16" fill="hold" nodeType="withEffect">
                                  <p:stCondLst>
                                    <p:cond delay="0"/>
                                  </p:stCondLst>
                                  <p:childTnLst>
                                    <p:animEffect transition="out" filter="diamond(in)">
                                      <p:cBhvr>
                                        <p:cTn id="69" dur="500"/>
                                        <p:tgtEl>
                                          <p:spTgt spid="3">
                                            <p:txEl>
                                              <p:pRg st="1" end="1"/>
                                            </p:txEl>
                                          </p:spTgt>
                                        </p:tgtEl>
                                      </p:cBhvr>
                                    </p:animEffect>
                                    <p:set>
                                      <p:cBhvr>
                                        <p:cTn id="70" dur="1" fill="hold">
                                          <p:stCondLst>
                                            <p:cond delay="499"/>
                                          </p:stCondLst>
                                        </p:cTn>
                                        <p:tgtEl>
                                          <p:spTgt spid="3">
                                            <p:txEl>
                                              <p:pRg st="1" end="1"/>
                                            </p:txEl>
                                          </p:spTgt>
                                        </p:tgtEl>
                                        <p:attrNameLst>
                                          <p:attrName>style.visibility</p:attrName>
                                        </p:attrNameLst>
                                      </p:cBhvr>
                                      <p:to>
                                        <p:strVal val="hidden"/>
                                      </p:to>
                                    </p:set>
                                  </p:childTnLst>
                                </p:cTn>
                              </p:par>
                              <p:par>
                                <p:cTn id="71" presetID="8" presetClass="exit" presetSubtype="16" fill="hold" nodeType="withEffect">
                                  <p:stCondLst>
                                    <p:cond delay="0"/>
                                  </p:stCondLst>
                                  <p:childTnLst>
                                    <p:animEffect transition="out" filter="diamond(in)">
                                      <p:cBhvr>
                                        <p:cTn id="72" dur="500"/>
                                        <p:tgtEl>
                                          <p:spTgt spid="3">
                                            <p:txEl>
                                              <p:pRg st="0" end="0"/>
                                            </p:txEl>
                                          </p:spTgt>
                                        </p:tgtEl>
                                      </p:cBhvr>
                                    </p:animEffect>
                                    <p:set>
                                      <p:cBhvr>
                                        <p:cTn id="73" dur="1" fill="hold">
                                          <p:stCondLst>
                                            <p:cond delay="499"/>
                                          </p:stCondLst>
                                        </p:cTn>
                                        <p:tgtEl>
                                          <p:spTgt spid="3">
                                            <p:txEl>
                                              <p:pRg st="0" end="0"/>
                                            </p:txEl>
                                          </p:spTgt>
                                        </p:tgtEl>
                                        <p:attrNameLst>
                                          <p:attrName>style.visibility</p:attrName>
                                        </p:attrNameLst>
                                      </p:cBhvr>
                                      <p:to>
                                        <p:strVal val="hidden"/>
                                      </p:to>
                                    </p:set>
                                  </p:childTnLst>
                                </p:cTn>
                              </p:par>
                              <p:par>
                                <p:cTn id="74" presetID="35" presetClass="entr" presetSubtype="0" fill="hold" nodeType="withEffect">
                                  <p:stCondLst>
                                    <p:cond delay="0"/>
                                  </p:stCondLst>
                                  <p:childTnLst>
                                    <p:set>
                                      <p:cBhvr>
                                        <p:cTn id="75" dur="1" fill="hold">
                                          <p:stCondLst>
                                            <p:cond delay="0"/>
                                          </p:stCondLst>
                                        </p:cTn>
                                        <p:tgtEl>
                                          <p:spTgt spid="3074"/>
                                        </p:tgtEl>
                                        <p:attrNameLst>
                                          <p:attrName>style.visibility</p:attrName>
                                        </p:attrNameLst>
                                      </p:cBhvr>
                                      <p:to>
                                        <p:strVal val="visible"/>
                                      </p:to>
                                    </p:set>
                                    <p:animEffect transition="in" filter="fade">
                                      <p:cBhvr>
                                        <p:cTn id="76" dur="500"/>
                                        <p:tgtEl>
                                          <p:spTgt spid="3074"/>
                                        </p:tgtEl>
                                      </p:cBhvr>
                                    </p:animEffect>
                                    <p:anim calcmode="lin" valueType="num">
                                      <p:cBhvr>
                                        <p:cTn id="77" dur="500" fill="hold"/>
                                        <p:tgtEl>
                                          <p:spTgt spid="3074"/>
                                        </p:tgtEl>
                                        <p:attrNameLst>
                                          <p:attrName>style.rotation</p:attrName>
                                        </p:attrNameLst>
                                      </p:cBhvr>
                                      <p:tavLst>
                                        <p:tav tm="0">
                                          <p:val>
                                            <p:fltVal val="720"/>
                                          </p:val>
                                        </p:tav>
                                        <p:tav tm="100000">
                                          <p:val>
                                            <p:fltVal val="0"/>
                                          </p:val>
                                        </p:tav>
                                      </p:tavLst>
                                    </p:anim>
                                    <p:anim calcmode="lin" valueType="num">
                                      <p:cBhvr>
                                        <p:cTn id="78" dur="500" fill="hold"/>
                                        <p:tgtEl>
                                          <p:spTgt spid="3074"/>
                                        </p:tgtEl>
                                        <p:attrNameLst>
                                          <p:attrName>ppt_h</p:attrName>
                                        </p:attrNameLst>
                                      </p:cBhvr>
                                      <p:tavLst>
                                        <p:tav tm="0">
                                          <p:val>
                                            <p:fltVal val="0"/>
                                          </p:val>
                                        </p:tav>
                                        <p:tav tm="100000">
                                          <p:val>
                                            <p:strVal val="#ppt_h"/>
                                          </p:val>
                                        </p:tav>
                                      </p:tavLst>
                                    </p:anim>
                                    <p:anim calcmode="lin" valueType="num">
                                      <p:cBhvr>
                                        <p:cTn id="79" dur="500" fill="hold"/>
                                        <p:tgtEl>
                                          <p:spTgt spid="3074"/>
                                        </p:tgtEl>
                                        <p:attrNameLst>
                                          <p:attrName>ppt_w</p:attrName>
                                        </p:attrNameLst>
                                      </p:cBhvr>
                                      <p:tavLst>
                                        <p:tav tm="0">
                                          <p:val>
                                            <p:fltVal val="0"/>
                                          </p:val>
                                        </p:tav>
                                        <p:tav tm="100000">
                                          <p:val>
                                            <p:strVal val="#ppt_w"/>
                                          </p:val>
                                        </p:tav>
                                      </p:tavLst>
                                    </p:anim>
                                  </p:childTnLst>
                                </p:cTn>
                              </p:par>
                              <p:par>
                                <p:cTn id="80" presetID="18" presetClass="entr" presetSubtype="3" fill="hold" nodeType="withEffect">
                                  <p:stCondLst>
                                    <p:cond delay="0"/>
                                  </p:stCondLst>
                                  <p:childTnLst>
                                    <p:set>
                                      <p:cBhvr>
                                        <p:cTn id="81" dur="1" fill="hold">
                                          <p:stCondLst>
                                            <p:cond delay="0"/>
                                          </p:stCondLst>
                                        </p:cTn>
                                        <p:tgtEl>
                                          <p:spTgt spid="10">
                                            <p:txEl>
                                              <p:pRg st="0" end="0"/>
                                            </p:txEl>
                                          </p:spTgt>
                                        </p:tgtEl>
                                        <p:attrNameLst>
                                          <p:attrName>style.visibility</p:attrName>
                                        </p:attrNameLst>
                                      </p:cBhvr>
                                      <p:to>
                                        <p:strVal val="visible"/>
                                      </p:to>
                                    </p:set>
                                    <p:animEffect transition="in" filter="strips(upRight)">
                                      <p:cBhvr>
                                        <p:cTn id="82" dur="500"/>
                                        <p:tgtEl>
                                          <p:spTgt spid="10">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5" presetClass="entr" presetSubtype="0" fill="hold" nodeType="clickEffect">
                                  <p:stCondLst>
                                    <p:cond delay="0"/>
                                  </p:stCondLst>
                                  <p:childTnLst>
                                    <p:set>
                                      <p:cBhvr>
                                        <p:cTn id="86" dur="1" fill="hold">
                                          <p:stCondLst>
                                            <p:cond delay="0"/>
                                          </p:stCondLst>
                                        </p:cTn>
                                        <p:tgtEl>
                                          <p:spTgt spid="3075"/>
                                        </p:tgtEl>
                                        <p:attrNameLst>
                                          <p:attrName>style.visibility</p:attrName>
                                        </p:attrNameLst>
                                      </p:cBhvr>
                                      <p:to>
                                        <p:strVal val="visible"/>
                                      </p:to>
                                    </p:set>
                                    <p:animEffect transition="in" filter="fade">
                                      <p:cBhvr>
                                        <p:cTn id="87" dur="500"/>
                                        <p:tgtEl>
                                          <p:spTgt spid="3075"/>
                                        </p:tgtEl>
                                      </p:cBhvr>
                                    </p:animEffect>
                                    <p:anim calcmode="lin" valueType="num">
                                      <p:cBhvr>
                                        <p:cTn id="88" dur="500" fill="hold"/>
                                        <p:tgtEl>
                                          <p:spTgt spid="3075"/>
                                        </p:tgtEl>
                                        <p:attrNameLst>
                                          <p:attrName>style.rotation</p:attrName>
                                        </p:attrNameLst>
                                      </p:cBhvr>
                                      <p:tavLst>
                                        <p:tav tm="0">
                                          <p:val>
                                            <p:fltVal val="720"/>
                                          </p:val>
                                        </p:tav>
                                        <p:tav tm="100000">
                                          <p:val>
                                            <p:fltVal val="0"/>
                                          </p:val>
                                        </p:tav>
                                      </p:tavLst>
                                    </p:anim>
                                    <p:anim calcmode="lin" valueType="num">
                                      <p:cBhvr>
                                        <p:cTn id="89" dur="500" fill="hold"/>
                                        <p:tgtEl>
                                          <p:spTgt spid="3075"/>
                                        </p:tgtEl>
                                        <p:attrNameLst>
                                          <p:attrName>ppt_h</p:attrName>
                                        </p:attrNameLst>
                                      </p:cBhvr>
                                      <p:tavLst>
                                        <p:tav tm="0">
                                          <p:val>
                                            <p:fltVal val="0"/>
                                          </p:val>
                                        </p:tav>
                                        <p:tav tm="100000">
                                          <p:val>
                                            <p:strVal val="#ppt_h"/>
                                          </p:val>
                                        </p:tav>
                                      </p:tavLst>
                                    </p:anim>
                                    <p:anim calcmode="lin" valueType="num">
                                      <p:cBhvr>
                                        <p:cTn id="90" dur="500" fill="hold"/>
                                        <p:tgtEl>
                                          <p:spTgt spid="3075"/>
                                        </p:tgtEl>
                                        <p:attrNameLst>
                                          <p:attrName>ppt_w</p:attrName>
                                        </p:attrNameLst>
                                      </p:cBhvr>
                                      <p:tavLst>
                                        <p:tav tm="0">
                                          <p:val>
                                            <p:fltVal val="0"/>
                                          </p:val>
                                        </p:tav>
                                        <p:tav tm="100000">
                                          <p:val>
                                            <p:strVal val="#ppt_w"/>
                                          </p:val>
                                        </p:tav>
                                      </p:tavLst>
                                    </p:anim>
                                  </p:childTnLst>
                                </p:cTn>
                              </p:par>
                              <p:par>
                                <p:cTn id="91" presetID="18" presetClass="entr" presetSubtype="3" fill="hold" nodeType="withEffect">
                                  <p:stCondLst>
                                    <p:cond delay="0"/>
                                  </p:stCondLst>
                                  <p:childTnLst>
                                    <p:set>
                                      <p:cBhvr>
                                        <p:cTn id="92" dur="1" fill="hold">
                                          <p:stCondLst>
                                            <p:cond delay="0"/>
                                          </p:stCondLst>
                                        </p:cTn>
                                        <p:tgtEl>
                                          <p:spTgt spid="16">
                                            <p:txEl>
                                              <p:pRg st="0" end="0"/>
                                            </p:txEl>
                                          </p:spTgt>
                                        </p:tgtEl>
                                        <p:attrNameLst>
                                          <p:attrName>style.visibility</p:attrName>
                                        </p:attrNameLst>
                                      </p:cBhvr>
                                      <p:to>
                                        <p:strVal val="visible"/>
                                      </p:to>
                                    </p:set>
                                    <p:animEffect transition="in" filter="strips(upRight)">
                                      <p:cBhvr>
                                        <p:cTn id="93"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pic>
        <p:nvPicPr>
          <p:cNvPr id="4" name="Espace réservé du contenu 3" descr="Stacking"/>
          <p:cNvPicPr>
            <a:picLocks noGrp="1"/>
          </p:cNvPicPr>
          <p:nvPr>
            <p:ph sz="quarter" idx="1"/>
          </p:nvPr>
        </p:nvPicPr>
        <p:blipFill>
          <a:blip r:embed="rId2" cstate="print"/>
          <a:srcRect/>
          <a:stretch>
            <a:fillRect/>
          </a:stretch>
        </p:blipFill>
        <p:spPr>
          <a:xfrm>
            <a:off x="857250" y="214313"/>
            <a:ext cx="7500938" cy="5000625"/>
          </a:xfrm>
        </p:spPr>
      </p:pic>
      <p:sp>
        <p:nvSpPr>
          <p:cNvPr id="1026" name="Rectangle 2"/>
          <p:cNvSpPr>
            <a:spLocks noChangeArrowheads="1"/>
          </p:cNvSpPr>
          <p:nvPr/>
        </p:nvSpPr>
        <p:spPr bwMode="auto">
          <a:xfrm>
            <a:off x="0" y="5429250"/>
            <a:ext cx="9144000" cy="338138"/>
          </a:xfrm>
          <a:prstGeom prst="rect">
            <a:avLst/>
          </a:prstGeom>
          <a:noFill/>
          <a:ln w="9525">
            <a:noFill/>
            <a:miter lim="800000"/>
            <a:headEnd/>
            <a:tailEnd/>
          </a:ln>
        </p:spPr>
        <p:txBody>
          <a:bodyPr anchor="ctr">
            <a:spAutoFit/>
          </a:bodyPr>
          <a:lstStyle/>
          <a:p>
            <a:pPr algn="justLow"/>
            <a:r>
              <a:rPr lang="fr-FR" sz="1600" b="1" dirty="0">
                <a:solidFill>
                  <a:srgbClr val="FFFFFF"/>
                </a:solidFill>
                <a:cs typeface="Times New Roman" pitchFamily="18" charset="0"/>
              </a:rPr>
              <a:t>                  Figure 04 : </a:t>
            </a:r>
            <a:r>
              <a:rPr lang="fr-FR" sz="1600" dirty="0">
                <a:solidFill>
                  <a:srgbClr val="FFFFFF"/>
                </a:solidFill>
                <a:cs typeface="Times New Roman" pitchFamily="18" charset="0"/>
              </a:rPr>
              <a:t>principe de la séparation des protéines sur gel </a:t>
            </a:r>
            <a:r>
              <a:rPr lang="fr-FR" sz="1600" dirty="0" smtClean="0">
                <a:solidFill>
                  <a:srgbClr val="FFFFFF"/>
                </a:solidFill>
                <a:cs typeface="Times New Roman" pitchFamily="18" charset="0"/>
              </a:rPr>
              <a:t>éléctrophorétique.</a:t>
            </a:r>
            <a:endParaRPr lang="fr-FR" sz="1600"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style.rotation</p:attrName>
                                        </p:attrNameLst>
                                      </p:cBhvr>
                                      <p:tavLst>
                                        <p:tav tm="0">
                                          <p:val>
                                            <p:fltVal val="720"/>
                                          </p:val>
                                        </p:tav>
                                        <p:tav tm="100000">
                                          <p:val>
                                            <p:fltVal val="0"/>
                                          </p:val>
                                        </p:tav>
                                      </p:tavLst>
                                    </p:anim>
                                    <p:anim calcmode="lin" valueType="num">
                                      <p:cBhvr>
                                        <p:cTn id="9" dur="500" fill="hold"/>
                                        <p:tgtEl>
                                          <p:spTgt spid="4"/>
                                        </p:tgtEl>
                                        <p:attrNameLst>
                                          <p:attrName>ppt_h</p:attrName>
                                        </p:attrNameLst>
                                      </p:cBhvr>
                                      <p:tavLst>
                                        <p:tav tm="0">
                                          <p:val>
                                            <p:fltVal val="0"/>
                                          </p:val>
                                        </p:tav>
                                        <p:tav tm="100000">
                                          <p:val>
                                            <p:strVal val="#ppt_h"/>
                                          </p:val>
                                        </p:tav>
                                      </p:tavLst>
                                    </p:anim>
                                    <p:anim calcmode="lin" valueType="num">
                                      <p:cBhvr>
                                        <p:cTn id="10" dur="500" fill="hold"/>
                                        <p:tgtEl>
                                          <p:spTgt spid="4"/>
                                        </p:tgtEl>
                                        <p:attrNameLst>
                                          <p:attrName>ppt_w</p:attrName>
                                        </p:attrNameLst>
                                      </p:cBhvr>
                                      <p:tavLst>
                                        <p:tav tm="0">
                                          <p:val>
                                            <p:fltVal val="0"/>
                                          </p:val>
                                        </p:tav>
                                        <p:tav tm="100000">
                                          <p:val>
                                            <p:strVal val="#ppt_w"/>
                                          </p:val>
                                        </p:tav>
                                      </p:tavLst>
                                    </p:anim>
                                  </p:childTnLst>
                                </p:cTn>
                              </p:par>
                              <p:par>
                                <p:cTn id="11" presetID="18" presetClass="entr" presetSubtype="3" fill="hold" nodeType="withEffect">
                                  <p:stCondLst>
                                    <p:cond delay="0"/>
                                  </p:stCondLst>
                                  <p:childTnLst>
                                    <p:set>
                                      <p:cBhvr>
                                        <p:cTn id="12" dur="1" fill="hold">
                                          <p:stCondLst>
                                            <p:cond delay="0"/>
                                          </p:stCondLst>
                                        </p:cTn>
                                        <p:tgtEl>
                                          <p:spTgt spid="1026">
                                            <p:txEl>
                                              <p:pRg st="0" end="0"/>
                                            </p:txEl>
                                          </p:spTgt>
                                        </p:tgtEl>
                                        <p:attrNameLst>
                                          <p:attrName>style.visibility</p:attrName>
                                        </p:attrNameLst>
                                      </p:cBhvr>
                                      <p:to>
                                        <p:strVal val="visible"/>
                                      </p:to>
                                    </p:set>
                                    <p:animEffect transition="in" filter="strips(upRight)">
                                      <p:cBhvr>
                                        <p:cTn id="13" dur="500"/>
                                        <p:tgtEl>
                                          <p:spTgt spid="10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8229600" cy="1143000"/>
          </a:xfrm>
        </p:spPr>
        <p:txBody>
          <a:bodyPr>
            <a:normAutofit/>
          </a:bodyPr>
          <a:lstStyle/>
          <a:p>
            <a:pPr eaLnBrk="1" fontAlgn="auto" hangingPunct="1">
              <a:spcAft>
                <a:spcPts val="0"/>
              </a:spcAft>
              <a:defRPr/>
            </a:pPr>
            <a:r>
              <a:rPr lang="fr-FR" i="1" dirty="0" smtClean="0"/>
              <a:t>III- </a:t>
            </a:r>
            <a:r>
              <a:rPr lang="fr-FR" i="1" u="sng" dirty="0" smtClean="0"/>
              <a:t>Extraction :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normAutofit lnSpcReduction="10000"/>
          </a:bodyPr>
          <a:lstStyle/>
          <a:p>
            <a:pPr marL="548640" indent="-411480" eaLnBrk="1" fontAlgn="auto" hangingPunct="1">
              <a:spcAft>
                <a:spcPts val="0"/>
              </a:spcAft>
              <a:buClr>
                <a:schemeClr val="tx1">
                  <a:shade val="95000"/>
                </a:schemeClr>
              </a:buClr>
              <a:buFont typeface="Wingdings 2"/>
              <a:buNone/>
              <a:defRPr/>
            </a:pPr>
            <a:r>
              <a:rPr lang="fr-FR" dirty="0" smtClean="0"/>
              <a:t>Quelque soit le type de cellule que nous ayons choisi pour produire la protéine désirée, nous devrons sélectionner une méthode pour briser les cellules et en extraire le contenu. </a:t>
            </a:r>
          </a:p>
          <a:p>
            <a:pPr marL="548640" indent="-411480" eaLnBrk="1" fontAlgn="auto" hangingPunct="1">
              <a:spcAft>
                <a:spcPts val="0"/>
              </a:spcAft>
              <a:buClr>
                <a:schemeClr val="tx1">
                  <a:shade val="95000"/>
                </a:schemeClr>
              </a:buClr>
              <a:buFont typeface="Wingdings 2"/>
              <a:buNone/>
              <a:defRPr/>
            </a:pPr>
            <a:r>
              <a:rPr lang="fr-FR" dirty="0" smtClean="0"/>
              <a:t>L’extraction s’effectuera dans une solution tampon, dans laquelle les cellules seront resuspendues après une centrifugation visant à les concentrer.</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1- </a:t>
            </a:r>
            <a:r>
              <a:rPr lang="fr-FR" b="1" i="1" u="sng" dirty="0" smtClean="0">
                <a:solidFill>
                  <a:srgbClr val="FFFF00"/>
                </a:solidFill>
              </a:rPr>
              <a:t>Tampon :</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 </a:t>
            </a:r>
            <a:r>
              <a:rPr lang="fr-FR" dirty="0" smtClean="0"/>
              <a:t>Le tampon de lyse répondra à certaines exigences expérimentales. Il devrait avoir un fort pouvoir tampon, car le contenu des cellules peut être à un pH inapproprié. </a:t>
            </a:r>
          </a:p>
          <a:p>
            <a:pPr marL="548640" indent="-411480" eaLnBrk="1" fontAlgn="auto" hangingPunct="1">
              <a:spcAft>
                <a:spcPts val="0"/>
              </a:spcAft>
              <a:buClr>
                <a:schemeClr val="tx1">
                  <a:shade val="95000"/>
                </a:schemeClr>
              </a:buClr>
              <a:buFont typeface="Wingdings 2"/>
              <a:buNone/>
              <a:defRPr/>
            </a:pPr>
            <a:r>
              <a:rPr lang="fr-FR" dirty="0" smtClean="0"/>
              <a:t>le pouvoir tampon d’une substance est plus élevé dans une région de pH proche de son pKa; voici les pKa de certains tampons populaires.</a:t>
            </a:r>
          </a:p>
          <a:p>
            <a:pPr marL="548640" indent="-411480" eaLnBrk="1" fontAlgn="auto" hangingPunct="1">
              <a:spcAft>
                <a:spcPts val="0"/>
              </a:spcAft>
              <a:buClr>
                <a:schemeClr val="tx1">
                  <a:shade val="95000"/>
                </a:schemeClr>
              </a:buClr>
              <a:buFont typeface="Wingdings 2"/>
              <a:buNone/>
              <a:defRPr/>
            </a:pP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11268" name="ZoneTexte 3"/>
          <p:cNvSpPr txBox="1">
            <a:spLocks noChangeArrowheads="1"/>
          </p:cNvSpPr>
          <p:nvPr/>
        </p:nvSpPr>
        <p:spPr bwMode="auto">
          <a:xfrm>
            <a:off x="500063" y="428625"/>
            <a:ext cx="8072437" cy="369888"/>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5" name="Tableau 4"/>
          <p:cNvGraphicFramePr>
            <a:graphicFrameLocks noGrp="1"/>
          </p:cNvGraphicFramePr>
          <p:nvPr/>
        </p:nvGraphicFramePr>
        <p:xfrm>
          <a:off x="1714500" y="1071563"/>
          <a:ext cx="5953150" cy="4286282"/>
        </p:xfrm>
        <a:graphic>
          <a:graphicData uri="http://schemas.openxmlformats.org/drawingml/2006/table">
            <a:tbl>
              <a:tblPr/>
              <a:tblGrid>
                <a:gridCol w="3374991"/>
                <a:gridCol w="2578159"/>
              </a:tblGrid>
              <a:tr h="612326">
                <a:tc>
                  <a:txBody>
                    <a:bodyPr/>
                    <a:lstStyle/>
                    <a:p>
                      <a:pPr algn="just">
                        <a:lnSpc>
                          <a:spcPct val="115000"/>
                        </a:lnSpc>
                      </a:pPr>
                      <a:r>
                        <a:rPr lang="fr-FR" sz="2000" dirty="0">
                          <a:solidFill>
                            <a:schemeClr val="tx1"/>
                          </a:solidFill>
                          <a:latin typeface="Arial"/>
                          <a:ea typeface="Times New Roman"/>
                        </a:rPr>
                        <a:t>Bis-TRIS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6,46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PIPES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6,76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MOPS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7,20</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TES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7,40</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HEPES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7,48</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Tris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8,06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Glycine </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9,78</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bl>
          </a:graphicData>
        </a:graphic>
      </p:graphicFrame>
      <p:sp>
        <p:nvSpPr>
          <p:cNvPr id="6" name="ZoneTexte 5"/>
          <p:cNvSpPr txBox="1">
            <a:spLocks noChangeArrowheads="1"/>
          </p:cNvSpPr>
          <p:nvPr/>
        </p:nvSpPr>
        <p:spPr bwMode="auto">
          <a:xfrm>
            <a:off x="1714500" y="5214938"/>
            <a:ext cx="5857875" cy="646112"/>
          </a:xfrm>
          <a:prstGeom prst="rect">
            <a:avLst/>
          </a:prstGeom>
          <a:noFill/>
          <a:ln w="9525">
            <a:noFill/>
            <a:miter lim="800000"/>
            <a:headEnd/>
            <a:tailEnd/>
          </a:ln>
        </p:spPr>
        <p:txBody>
          <a:bodyPr>
            <a:spAutoFit/>
          </a:bodyPr>
          <a:lstStyle/>
          <a:p>
            <a:endParaRPr lang="fr-FR" sz="2000" b="1" dirty="0">
              <a:latin typeface="Book Antiqua" pitchFamily="18" charset="0"/>
            </a:endParaRPr>
          </a:p>
          <a:p>
            <a:r>
              <a:rPr lang="fr-FR" sz="1600" b="1" dirty="0"/>
              <a:t>Tableau 02: </a:t>
            </a:r>
            <a:r>
              <a:rPr lang="fr-FR" sz="1600" dirty="0"/>
              <a:t>les pka de certains tampon populaires.</a:t>
            </a:r>
          </a:p>
        </p:txBody>
      </p:sp>
      <p:sp>
        <p:nvSpPr>
          <p:cNvPr id="8" name="ZoneTexte 7"/>
          <p:cNvSpPr txBox="1">
            <a:spLocks noChangeArrowheads="1"/>
          </p:cNvSpPr>
          <p:nvPr/>
        </p:nvSpPr>
        <p:spPr bwMode="auto">
          <a:xfrm>
            <a:off x="714375" y="1214438"/>
            <a:ext cx="8072438" cy="1354137"/>
          </a:xfrm>
          <a:prstGeom prst="rect">
            <a:avLst/>
          </a:prstGeom>
          <a:noFill/>
          <a:ln w="9525">
            <a:noFill/>
            <a:miter lim="800000"/>
            <a:headEnd/>
            <a:tailEnd/>
          </a:ln>
        </p:spPr>
        <p:txBody>
          <a:bodyPr>
            <a:spAutoFit/>
          </a:bodyPr>
          <a:lstStyle/>
          <a:p>
            <a:r>
              <a:rPr lang="fr-FR" sz="1600" dirty="0"/>
              <a:t>La cellule d’où provient  la protéine est remplie de protéases. Pour la protéger , on doit Tenir le pH élevé (entre 7 et 8), garder la solution au frais (4°C) et lui ajouter des inhibiteurs de protéases.</a:t>
            </a:r>
          </a:p>
          <a:p>
            <a:endParaRPr lang="fr-FR" sz="1600" dirty="0"/>
          </a:p>
          <a:p>
            <a:endParaRPr lang="fr-FR" dirty="0">
              <a:latin typeface="Book Antiqua" pitchFamily="18" charset="0"/>
            </a:endParaRPr>
          </a:p>
        </p:txBody>
      </p:sp>
      <p:sp>
        <p:nvSpPr>
          <p:cNvPr id="21505" name="Rectangle 1"/>
          <p:cNvSpPr>
            <a:spLocks noChangeArrowheads="1"/>
          </p:cNvSpPr>
          <p:nvPr/>
        </p:nvSpPr>
        <p:spPr bwMode="auto">
          <a:xfrm>
            <a:off x="571500" y="2071688"/>
            <a:ext cx="3670300" cy="338137"/>
          </a:xfrm>
          <a:prstGeom prst="rect">
            <a:avLst/>
          </a:prstGeom>
          <a:noFill/>
          <a:ln w="9525">
            <a:noFill/>
            <a:miter lim="800000"/>
            <a:headEnd/>
            <a:tailEnd/>
          </a:ln>
        </p:spPr>
        <p:txBody>
          <a:bodyPr wrap="none" anchor="ctr">
            <a:spAutoFit/>
          </a:bodyPr>
          <a:lstStyle/>
          <a:p>
            <a:pPr algn="justLow"/>
            <a:r>
              <a:rPr lang="fr-FR" sz="1600" dirty="0">
                <a:cs typeface="Times New Roman" pitchFamily="18" charset="0"/>
              </a:rPr>
              <a:t>Voici quelques-uns de ces inhibiteurs :</a:t>
            </a:r>
          </a:p>
        </p:txBody>
      </p:sp>
      <p:sp>
        <p:nvSpPr>
          <p:cNvPr id="11287" name="ZoneTexte 9"/>
          <p:cNvSpPr txBox="1">
            <a:spLocks noChangeArrowheads="1"/>
          </p:cNvSpPr>
          <p:nvPr/>
        </p:nvSpPr>
        <p:spPr bwMode="auto">
          <a:xfrm>
            <a:off x="714375" y="2571750"/>
            <a:ext cx="77152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11" name="Tableau 10"/>
          <p:cNvGraphicFramePr>
            <a:graphicFrameLocks noGrp="1"/>
          </p:cNvGraphicFramePr>
          <p:nvPr/>
        </p:nvGraphicFramePr>
        <p:xfrm>
          <a:off x="1643063" y="2428875"/>
          <a:ext cx="6072230" cy="4195356"/>
        </p:xfrm>
        <a:graphic>
          <a:graphicData uri="http://schemas.openxmlformats.org/drawingml/2006/table">
            <a:tbl>
              <a:tblPr/>
              <a:tblGrid>
                <a:gridCol w="1622033"/>
                <a:gridCol w="4450197"/>
              </a:tblGrid>
              <a:tr h="306163">
                <a:tc>
                  <a:txBody>
                    <a:bodyPr/>
                    <a:lstStyle/>
                    <a:p>
                      <a:pPr algn="just">
                        <a:lnSpc>
                          <a:spcPct val="115000"/>
                        </a:lnSpc>
                      </a:pPr>
                      <a:r>
                        <a:rPr lang="fr-FR" sz="1400" b="1" dirty="0">
                          <a:solidFill>
                            <a:srgbClr val="DCDCDC"/>
                          </a:solidFill>
                          <a:latin typeface="Arial"/>
                          <a:ea typeface="Calibri"/>
                          <a:cs typeface="Arial"/>
                        </a:rPr>
                        <a:t>Inhibiteurs</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b="1" dirty="0">
                          <a:solidFill>
                            <a:srgbClr val="DCDCDC"/>
                          </a:solidFill>
                          <a:latin typeface="Arial"/>
                          <a:ea typeface="Calibri"/>
                          <a:cs typeface="Arial"/>
                        </a:rPr>
                        <a:t>Cible</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504522">
                <a:tc>
                  <a:txBody>
                    <a:bodyPr/>
                    <a:lstStyle/>
                    <a:p>
                      <a:pPr algn="just">
                        <a:lnSpc>
                          <a:spcPct val="115000"/>
                        </a:lnSpc>
                      </a:pPr>
                      <a:r>
                        <a:rPr lang="fr-FR" sz="1400" dirty="0">
                          <a:solidFill>
                            <a:srgbClr val="DCDCDC"/>
                          </a:solidFill>
                          <a:latin typeface="Arial"/>
                          <a:ea typeface="Calibri"/>
                          <a:cs typeface="Arial"/>
                        </a:rPr>
                        <a:t>PMSF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Toutes les sérine protéases (trypsine, thrombine, chymotrypsine, papaine, etc).</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2001558">
                <a:tc>
                  <a:txBody>
                    <a:bodyPr/>
                    <a:lstStyle/>
                    <a:p>
                      <a:pPr algn="just">
                        <a:lnSpc>
                          <a:spcPct val="115000"/>
                        </a:lnSpc>
                      </a:pPr>
                      <a:r>
                        <a:rPr lang="fr-FR" sz="1400" dirty="0">
                          <a:solidFill>
                            <a:srgbClr val="DCDCDC"/>
                          </a:solidFill>
                          <a:latin typeface="Arial"/>
                          <a:ea typeface="Calibri"/>
                          <a:cs typeface="Arial"/>
                        </a:rPr>
                        <a:t>AEBSF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Toutes les sérine protéases (trypsine, thrombine, chymotrypsine, papaine, etc). Plus soluble et moins toxique que son prédécesseur, le PMSF.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306163">
                <a:tc>
                  <a:txBody>
                    <a:bodyPr/>
                    <a:lstStyle/>
                    <a:p>
                      <a:pPr algn="just">
                        <a:lnSpc>
                          <a:spcPct val="115000"/>
                        </a:lnSpc>
                      </a:pPr>
                      <a:r>
                        <a:rPr lang="fr-FR" sz="1400" dirty="0">
                          <a:solidFill>
                            <a:srgbClr val="DCDCDC"/>
                          </a:solidFill>
                          <a:latin typeface="Arial"/>
                          <a:ea typeface="Calibri"/>
                          <a:cs typeface="Arial"/>
                        </a:rPr>
                        <a:t>EDTA et EGTA</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métalloprotéases (métal comme cofacteur)</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306163">
                <a:tc>
                  <a:txBody>
                    <a:bodyPr/>
                    <a:lstStyle/>
                    <a:p>
                      <a:pPr algn="just">
                        <a:lnSpc>
                          <a:spcPct val="115000"/>
                        </a:lnSpc>
                      </a:pPr>
                      <a:r>
                        <a:rPr lang="fr-FR" sz="1400" dirty="0">
                          <a:solidFill>
                            <a:srgbClr val="DCDCDC"/>
                          </a:solidFill>
                          <a:latin typeface="Arial"/>
                          <a:ea typeface="Calibri"/>
                          <a:cs typeface="Arial"/>
                        </a:rPr>
                        <a:t>Benzamidine</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sérine protéases</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504522">
                <a:tc>
                  <a:txBody>
                    <a:bodyPr/>
                    <a:lstStyle/>
                    <a:p>
                      <a:pPr algn="just">
                        <a:lnSpc>
                          <a:spcPct val="115000"/>
                        </a:lnSpc>
                      </a:pPr>
                      <a:r>
                        <a:rPr lang="fr-FR" sz="1400" dirty="0">
                          <a:solidFill>
                            <a:srgbClr val="DCDCDC"/>
                          </a:solidFill>
                          <a:latin typeface="Arial"/>
                          <a:ea typeface="Calibri"/>
                          <a:cs typeface="Arial"/>
                        </a:rPr>
                        <a:t>Pepstatin A</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protéases aspartiques comme la cathepsine D, la rénine, la pepsine et les protéases d'HIV.</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linds(horizont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xit" presetSubtype="16" fill="hold" nodeType="clickEffect">
                                  <p:stCondLst>
                                    <p:cond delay="0"/>
                                  </p:stCondLst>
                                  <p:childTnLst>
                                    <p:animEffect transition="out" filter="diamond(in)">
                                      <p:cBhvr>
                                        <p:cTn id="38" dur="500"/>
                                        <p:tgtEl>
                                          <p:spTgt spid="3">
                                            <p:txEl>
                                              <p:pRg st="4" end="4"/>
                                            </p:txEl>
                                          </p:spTgt>
                                        </p:tgtEl>
                                      </p:cBhvr>
                                    </p:animEffect>
                                    <p:set>
                                      <p:cBhvr>
                                        <p:cTn id="39" dur="1" fill="hold">
                                          <p:stCondLst>
                                            <p:cond delay="499"/>
                                          </p:stCondLst>
                                        </p:cTn>
                                        <p:tgtEl>
                                          <p:spTgt spid="3">
                                            <p:txEl>
                                              <p:pRg st="4" end="4"/>
                                            </p:txEl>
                                          </p:spTgt>
                                        </p:tgtEl>
                                        <p:attrNameLst>
                                          <p:attrName>style.visibility</p:attrName>
                                        </p:attrNameLst>
                                      </p:cBhvr>
                                      <p:to>
                                        <p:strVal val="hidden"/>
                                      </p:to>
                                    </p:set>
                                  </p:childTnLst>
                                </p:cTn>
                              </p:par>
                              <p:par>
                                <p:cTn id="40" presetID="8" presetClass="exit" presetSubtype="16" fill="hold" nodeType="withEffect">
                                  <p:stCondLst>
                                    <p:cond delay="0"/>
                                  </p:stCondLst>
                                  <p:childTnLst>
                                    <p:animEffect transition="out" filter="diamond(in)">
                                      <p:cBhvr>
                                        <p:cTn id="41" dur="500"/>
                                        <p:tgtEl>
                                          <p:spTgt spid="3">
                                            <p:txEl>
                                              <p:pRg st="3" end="3"/>
                                            </p:txEl>
                                          </p:spTgt>
                                        </p:tgtEl>
                                      </p:cBhvr>
                                    </p:animEffect>
                                    <p:set>
                                      <p:cBhvr>
                                        <p:cTn id="42" dur="1" fill="hold">
                                          <p:stCondLst>
                                            <p:cond delay="499"/>
                                          </p:stCondLst>
                                        </p:cTn>
                                        <p:tgtEl>
                                          <p:spTgt spid="3">
                                            <p:txEl>
                                              <p:pRg st="3" end="3"/>
                                            </p:txEl>
                                          </p:spTgt>
                                        </p:tgtEl>
                                        <p:attrNameLst>
                                          <p:attrName>style.visibility</p:attrName>
                                        </p:attrNameLst>
                                      </p:cBhvr>
                                      <p:to>
                                        <p:strVal val="hidden"/>
                                      </p:to>
                                    </p:set>
                                  </p:childTnLst>
                                </p:cTn>
                              </p:par>
                              <p:par>
                                <p:cTn id="43" presetID="8" presetClass="exit" presetSubtype="16" fill="hold" nodeType="withEffect">
                                  <p:stCondLst>
                                    <p:cond delay="0"/>
                                  </p:stCondLst>
                                  <p:childTnLst>
                                    <p:animEffect transition="out" filter="diamond(in)">
                                      <p:cBhvr>
                                        <p:cTn id="44" dur="500"/>
                                        <p:tgtEl>
                                          <p:spTgt spid="3">
                                            <p:txEl>
                                              <p:pRg st="0" end="0"/>
                                            </p:txEl>
                                          </p:spTgt>
                                        </p:tgtEl>
                                      </p:cBhvr>
                                    </p:animEffect>
                                    <p:set>
                                      <p:cBhvr>
                                        <p:cTn id="45" dur="1" fill="hold">
                                          <p:stCondLst>
                                            <p:cond delay="499"/>
                                          </p:stCondLst>
                                        </p:cTn>
                                        <p:tgtEl>
                                          <p:spTgt spid="3">
                                            <p:txEl>
                                              <p:pRg st="0" end="0"/>
                                            </p:txEl>
                                          </p:spTgt>
                                        </p:tgtEl>
                                        <p:attrNameLst>
                                          <p:attrName>style.visibility</p:attrName>
                                        </p:attrNameLst>
                                      </p:cBhvr>
                                      <p:to>
                                        <p:strVal val="hidden"/>
                                      </p:to>
                                    </p:set>
                                  </p:childTnLst>
                                </p:cTn>
                              </p:par>
                              <p:par>
                                <p:cTn id="46" presetID="8" presetClass="exit" presetSubtype="16" fill="hold" nodeType="withEffect">
                                  <p:stCondLst>
                                    <p:cond delay="0"/>
                                  </p:stCondLst>
                                  <p:childTnLst>
                                    <p:animEffect transition="out" filter="diamond(in)">
                                      <p:cBhvr>
                                        <p:cTn id="47" dur="500"/>
                                        <p:tgtEl>
                                          <p:spTgt spid="3">
                                            <p:txEl>
                                              <p:pRg st="1" end="1"/>
                                            </p:txEl>
                                          </p:spTgt>
                                        </p:tgtEl>
                                      </p:cBhvr>
                                    </p:animEffect>
                                    <p:set>
                                      <p:cBhvr>
                                        <p:cTn id="48" dur="1" fill="hold">
                                          <p:stCondLst>
                                            <p:cond delay="499"/>
                                          </p:stCondLst>
                                        </p:cTn>
                                        <p:tgtEl>
                                          <p:spTgt spid="3">
                                            <p:txEl>
                                              <p:pRg st="1" end="1"/>
                                            </p:txEl>
                                          </p:spTgt>
                                        </p:tgtEl>
                                        <p:attrNameLst>
                                          <p:attrName>style.visibility</p:attrName>
                                        </p:attrNameLst>
                                      </p:cBhvr>
                                      <p:to>
                                        <p:strVal val="hidden"/>
                                      </p:to>
                                    </p:set>
                                  </p:childTnLst>
                                </p:cTn>
                              </p:par>
                              <p:par>
                                <p:cTn id="49" presetID="8" presetClass="exit" presetSubtype="16" fill="hold" nodeType="withEffect">
                                  <p:stCondLst>
                                    <p:cond delay="0"/>
                                  </p:stCondLst>
                                  <p:childTnLst>
                                    <p:animEffect transition="out" filter="diamond(in)">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35" presetClass="entr" presetSubtype="0" fill="hold" nodeType="with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fade">
                                      <p:cBhvr>
                                        <p:cTn id="54" dur="500"/>
                                        <p:tgtEl>
                                          <p:spTgt spid="5"/>
                                        </p:tgtEl>
                                      </p:cBhvr>
                                    </p:animEffect>
                                    <p:anim calcmode="lin" valueType="num">
                                      <p:cBhvr>
                                        <p:cTn id="55" dur="500" fill="hold"/>
                                        <p:tgtEl>
                                          <p:spTgt spid="5"/>
                                        </p:tgtEl>
                                        <p:attrNameLst>
                                          <p:attrName>style.rotation</p:attrName>
                                        </p:attrNameLst>
                                      </p:cBhvr>
                                      <p:tavLst>
                                        <p:tav tm="0">
                                          <p:val>
                                            <p:fltVal val="720"/>
                                          </p:val>
                                        </p:tav>
                                        <p:tav tm="100000">
                                          <p:val>
                                            <p:fltVal val="0"/>
                                          </p:val>
                                        </p:tav>
                                      </p:tavLst>
                                    </p:anim>
                                    <p:anim calcmode="lin" valueType="num">
                                      <p:cBhvr>
                                        <p:cTn id="56" dur="500" fill="hold"/>
                                        <p:tgtEl>
                                          <p:spTgt spid="5"/>
                                        </p:tgtEl>
                                        <p:attrNameLst>
                                          <p:attrName>ppt_h</p:attrName>
                                        </p:attrNameLst>
                                      </p:cBhvr>
                                      <p:tavLst>
                                        <p:tav tm="0">
                                          <p:val>
                                            <p:fltVal val="0"/>
                                          </p:val>
                                        </p:tav>
                                        <p:tav tm="100000">
                                          <p:val>
                                            <p:strVal val="#ppt_h"/>
                                          </p:val>
                                        </p:tav>
                                      </p:tavLst>
                                    </p:anim>
                                    <p:anim calcmode="lin" valueType="num">
                                      <p:cBhvr>
                                        <p:cTn id="57" dur="500" fill="hold"/>
                                        <p:tgtEl>
                                          <p:spTgt spid="5"/>
                                        </p:tgtEl>
                                        <p:attrNameLst>
                                          <p:attrName>ppt_w</p:attrName>
                                        </p:attrNameLst>
                                      </p:cBhvr>
                                      <p:tavLst>
                                        <p:tav tm="0">
                                          <p:val>
                                            <p:fltVal val="0"/>
                                          </p:val>
                                        </p:tav>
                                        <p:tav tm="100000">
                                          <p:val>
                                            <p:strVal val="#ppt_w"/>
                                          </p:val>
                                        </p:tav>
                                      </p:tavLst>
                                    </p:anim>
                                  </p:childTnLst>
                                </p:cTn>
                              </p:par>
                              <p:par>
                                <p:cTn id="58" presetID="18" presetClass="entr" presetSubtype="3" fill="hold" nodeType="with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strips(upRight)">
                                      <p:cBhvr>
                                        <p:cTn id="60" dur="500"/>
                                        <p:tgtEl>
                                          <p:spTgt spid="6">
                                            <p:txEl>
                                              <p:pRg st="1" end="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8" presetClass="exit" presetSubtype="16" fill="hold" nodeType="clickEffect">
                                  <p:stCondLst>
                                    <p:cond delay="0"/>
                                  </p:stCondLst>
                                  <p:childTnLst>
                                    <p:animEffect transition="out" filter="diamond(in)">
                                      <p:cBhvr>
                                        <p:cTn id="64" dur="500"/>
                                        <p:tgtEl>
                                          <p:spTgt spid="6">
                                            <p:txEl>
                                              <p:pRg st="1" end="1"/>
                                            </p:txEl>
                                          </p:spTgt>
                                        </p:tgtEl>
                                      </p:cBhvr>
                                    </p:animEffect>
                                    <p:set>
                                      <p:cBhvr>
                                        <p:cTn id="65" dur="1" fill="hold">
                                          <p:stCondLst>
                                            <p:cond delay="499"/>
                                          </p:stCondLst>
                                        </p:cTn>
                                        <p:tgtEl>
                                          <p:spTgt spid="6">
                                            <p:txEl>
                                              <p:pRg st="1" end="1"/>
                                            </p:txEl>
                                          </p:spTgt>
                                        </p:tgtEl>
                                        <p:attrNameLst>
                                          <p:attrName>style.visibility</p:attrName>
                                        </p:attrNameLst>
                                      </p:cBhvr>
                                      <p:to>
                                        <p:strVal val="hidden"/>
                                      </p:to>
                                    </p:set>
                                  </p:childTnLst>
                                </p:cTn>
                              </p:par>
                              <p:par>
                                <p:cTn id="66" presetID="8" presetClass="exit" presetSubtype="16" fill="hold" nodeType="withEffect">
                                  <p:stCondLst>
                                    <p:cond delay="0"/>
                                  </p:stCondLst>
                                  <p:childTnLst>
                                    <p:animEffect transition="out" filter="diamond(in)">
                                      <p:cBhvr>
                                        <p:cTn id="67" dur="500"/>
                                        <p:tgtEl>
                                          <p:spTgt spid="5"/>
                                        </p:tgtEl>
                                      </p:cBhvr>
                                    </p:animEffect>
                                    <p:set>
                                      <p:cBhvr>
                                        <p:cTn id="68" dur="1" fill="hold">
                                          <p:stCondLst>
                                            <p:cond delay="499"/>
                                          </p:stCondLst>
                                        </p:cTn>
                                        <p:tgtEl>
                                          <p:spTgt spid="5"/>
                                        </p:tgtEl>
                                        <p:attrNameLst>
                                          <p:attrName>style.visibility</p:attrName>
                                        </p:attrNameLst>
                                      </p:cBhvr>
                                      <p:to>
                                        <p:strVal val="hidden"/>
                                      </p:to>
                                    </p:set>
                                  </p:childTnLst>
                                </p:cTn>
                              </p:par>
                              <p:par>
                                <p:cTn id="69" presetID="3" presetClass="entr" presetSubtype="10" fill="hold" nodeType="withEffect">
                                  <p:stCondLst>
                                    <p:cond delay="0"/>
                                  </p:stCondLst>
                                  <p:childTnLst>
                                    <p:set>
                                      <p:cBhvr>
                                        <p:cTn id="70" dur="1" fill="hold">
                                          <p:stCondLst>
                                            <p:cond delay="0"/>
                                          </p:stCondLst>
                                        </p:cTn>
                                        <p:tgtEl>
                                          <p:spTgt spid="8">
                                            <p:txEl>
                                              <p:pRg st="0" end="0"/>
                                            </p:txEl>
                                          </p:spTgt>
                                        </p:tgtEl>
                                        <p:attrNameLst>
                                          <p:attrName>style.visibility</p:attrName>
                                        </p:attrNameLst>
                                      </p:cBhvr>
                                      <p:to>
                                        <p:strVal val="visible"/>
                                      </p:to>
                                    </p:set>
                                    <p:animEffect transition="in" filter="blinds(horizontal)">
                                      <p:cBhvr>
                                        <p:cTn id="71" dur="500"/>
                                        <p:tgtEl>
                                          <p:spTgt spid="8">
                                            <p:txEl>
                                              <p:pRg st="0" end="0"/>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8" presetClass="entr" presetSubtype="3" fill="hold" nodeType="clickEffect">
                                  <p:stCondLst>
                                    <p:cond delay="0"/>
                                  </p:stCondLst>
                                  <p:childTnLst>
                                    <p:set>
                                      <p:cBhvr>
                                        <p:cTn id="75" dur="1" fill="hold">
                                          <p:stCondLst>
                                            <p:cond delay="0"/>
                                          </p:stCondLst>
                                        </p:cTn>
                                        <p:tgtEl>
                                          <p:spTgt spid="21505">
                                            <p:txEl>
                                              <p:pRg st="0" end="0"/>
                                            </p:txEl>
                                          </p:spTgt>
                                        </p:tgtEl>
                                        <p:attrNameLst>
                                          <p:attrName>style.visibility</p:attrName>
                                        </p:attrNameLst>
                                      </p:cBhvr>
                                      <p:to>
                                        <p:strVal val="visible"/>
                                      </p:to>
                                    </p:set>
                                    <p:animEffect transition="in" filter="strips(upRight)">
                                      <p:cBhvr>
                                        <p:cTn id="76" dur="500"/>
                                        <p:tgtEl>
                                          <p:spTgt spid="21505">
                                            <p:txEl>
                                              <p:pRg st="0" end="0"/>
                                            </p:txEl>
                                          </p:spTgt>
                                        </p:tgtEl>
                                      </p:cBhvr>
                                    </p:animEffect>
                                  </p:childTnLst>
                                </p:cTn>
                              </p:par>
                              <p:par>
                                <p:cTn id="77" presetID="35" presetClass="entr" presetSubtype="0" fill="hold" nodeType="with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fade">
                                      <p:cBhvr>
                                        <p:cTn id="79" dur="500"/>
                                        <p:tgtEl>
                                          <p:spTgt spid="11"/>
                                        </p:tgtEl>
                                      </p:cBhvr>
                                    </p:animEffect>
                                    <p:anim calcmode="lin" valueType="num">
                                      <p:cBhvr>
                                        <p:cTn id="80" dur="500" fill="hold"/>
                                        <p:tgtEl>
                                          <p:spTgt spid="11"/>
                                        </p:tgtEl>
                                        <p:attrNameLst>
                                          <p:attrName>style.rotation</p:attrName>
                                        </p:attrNameLst>
                                      </p:cBhvr>
                                      <p:tavLst>
                                        <p:tav tm="0">
                                          <p:val>
                                            <p:fltVal val="720"/>
                                          </p:val>
                                        </p:tav>
                                        <p:tav tm="100000">
                                          <p:val>
                                            <p:fltVal val="0"/>
                                          </p:val>
                                        </p:tav>
                                      </p:tavLst>
                                    </p:anim>
                                    <p:anim calcmode="lin" valueType="num">
                                      <p:cBhvr>
                                        <p:cTn id="81" dur="500" fill="hold"/>
                                        <p:tgtEl>
                                          <p:spTgt spid="11"/>
                                        </p:tgtEl>
                                        <p:attrNameLst>
                                          <p:attrName>ppt_h</p:attrName>
                                        </p:attrNameLst>
                                      </p:cBhvr>
                                      <p:tavLst>
                                        <p:tav tm="0">
                                          <p:val>
                                            <p:fltVal val="0"/>
                                          </p:val>
                                        </p:tav>
                                        <p:tav tm="100000">
                                          <p:val>
                                            <p:strVal val="#ppt_h"/>
                                          </p:val>
                                        </p:tav>
                                      </p:tavLst>
                                    </p:anim>
                                    <p:anim calcmode="lin" valueType="num">
                                      <p:cBhvr>
                                        <p:cTn id="82" dur="5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pPr eaLnBrk="1" fontAlgn="auto" hangingPunct="1">
              <a:spcAft>
                <a:spcPts val="0"/>
              </a:spcAft>
              <a:defRPr/>
            </a:pPr>
            <a:r>
              <a:rPr lang="fr-FR" i="1" dirty="0" smtClean="0">
                <a:solidFill>
                  <a:srgbClr val="FFFF00"/>
                </a:solidFill>
              </a:rPr>
              <a:t>2- </a:t>
            </a:r>
            <a:r>
              <a:rPr lang="fr-FR" i="1" u="sng" dirty="0" smtClean="0">
                <a:solidFill>
                  <a:srgbClr val="FFFF00"/>
                </a:solidFill>
              </a:rPr>
              <a:t>Techniques d’extraction </a:t>
            </a:r>
            <a:r>
              <a:rPr lang="fr-FR" dirty="0" smtClean="0">
                <a:solidFill>
                  <a:srgbClr val="FFFF00"/>
                </a:solidFill>
              </a:rPr>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714375"/>
            <a:ext cx="8229600" cy="5594350"/>
          </a:xfrm>
        </p:spPr>
        <p:txBody>
          <a:bodyPr>
            <a:normAutofit fontScale="92500"/>
          </a:bodyPr>
          <a:lstStyle/>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Choc osmotique</a:t>
            </a:r>
            <a:r>
              <a:rPr lang="fr-FR" b="1" i="1" dirty="0" smtClean="0">
                <a:solidFill>
                  <a:srgbClr val="FFFF00"/>
                </a:solidFill>
              </a:rPr>
              <a:t>: </a:t>
            </a:r>
          </a:p>
          <a:p>
            <a:pPr marL="548640" indent="-411480" eaLnBrk="1" fontAlgn="auto" hangingPunct="1">
              <a:spcAft>
                <a:spcPts val="0"/>
              </a:spcAft>
              <a:buClr>
                <a:schemeClr val="tx1">
                  <a:shade val="95000"/>
                </a:schemeClr>
              </a:buClr>
              <a:buFont typeface="Wingdings 2"/>
              <a:buNone/>
              <a:defRPr/>
            </a:pPr>
            <a:r>
              <a:rPr lang="fr-FR" dirty="0" smtClean="0"/>
              <a:t>Le choc osmotique permet de briser certaines cellules fragiles avec un minimum de dommages. Les cellules sont incubées dans une solution hypo-osmotique, l’eau pénètre dans la cellule et finit par causer une rupture de la membrane plasmique.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Homogénéisateur de type Dounce :</a:t>
            </a:r>
          </a:p>
          <a:p>
            <a:pPr marL="548640" indent="-411480" eaLnBrk="1" fontAlgn="auto" hangingPunct="1">
              <a:spcAft>
                <a:spcPts val="0"/>
              </a:spcAft>
              <a:buClr>
                <a:schemeClr val="tx1">
                  <a:shade val="95000"/>
                </a:schemeClr>
              </a:buClr>
              <a:buFont typeface="Wingdings 2"/>
              <a:buNone/>
              <a:defRPr/>
            </a:pPr>
            <a:r>
              <a:rPr lang="fr-FR" dirty="0" smtClean="0"/>
              <a:t>Cet appareil ressemble à une éprouvette (aux parois épaisses) dans laquelle s’enfonce un piston serré. Le passage des cellules dans l’espace extrêmement exigu entre le piston et la paroi interne du tube cause leur bris.</a:t>
            </a:r>
          </a:p>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Homogénéisateur de type Potter-Elvehjem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r>
              <a:rPr lang="fr-FR" dirty="0" smtClean="0"/>
              <a:t>Le "potter" ressemble à un Dounce motorisé; son piston a souvent une tête de teflon et tourne </a:t>
            </a:r>
          </a:p>
          <a:p>
            <a:pPr marL="548640" indent="-411480" eaLnBrk="1" fontAlgn="auto" hangingPunct="1">
              <a:spcAft>
                <a:spcPts val="0"/>
              </a:spcAft>
              <a:buClr>
                <a:schemeClr val="tx1">
                  <a:shade val="95000"/>
                </a:schemeClr>
              </a:buClr>
              <a:buFont typeface="Wingdings 2"/>
              <a:buChar char=""/>
              <a:defRPr/>
            </a:pPr>
            <a:r>
              <a:rPr lang="fr-FR" dirty="0" smtClean="0"/>
              <a:t>dans le cylindre contenant les cellules resuspendues. </a:t>
            </a:r>
          </a:p>
          <a:p>
            <a:pPr marL="548640" indent="-411480" eaLnBrk="1" fontAlgn="auto" hangingPunct="1">
              <a:spcAft>
                <a:spcPts val="0"/>
              </a:spcAft>
              <a:buClr>
                <a:schemeClr val="tx1">
                  <a:shade val="95000"/>
                </a:schemeClr>
              </a:buClr>
              <a:buFont typeface="Wingdings 2"/>
              <a:buChar char=""/>
              <a:defRPr/>
            </a:pPr>
            <a:endParaRPr lang="fr-FR" dirty="0"/>
          </a:p>
        </p:txBody>
      </p:sp>
      <p:sp>
        <p:nvSpPr>
          <p:cNvPr id="12292" name="ZoneTexte 3"/>
          <p:cNvSpPr txBox="1">
            <a:spLocks noChangeArrowheads="1"/>
          </p:cNvSpPr>
          <p:nvPr/>
        </p:nvSpPr>
        <p:spPr bwMode="auto">
          <a:xfrm>
            <a:off x="500063" y="785813"/>
            <a:ext cx="82153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2530" name="Image 1" descr="http://pages.usherbrooke.ca/bcm-514-bl/Dounce.gif"/>
          <p:cNvPicPr>
            <a:picLocks noChangeAspect="1" noChangeArrowheads="1"/>
          </p:cNvPicPr>
          <p:nvPr/>
        </p:nvPicPr>
        <p:blipFill>
          <a:blip r:embed="rId2" cstate="print"/>
          <a:srcRect/>
          <a:stretch>
            <a:fillRect/>
          </a:stretch>
        </p:blipFill>
        <p:spPr bwMode="auto">
          <a:xfrm>
            <a:off x="928688" y="928688"/>
            <a:ext cx="7215187" cy="4286250"/>
          </a:xfrm>
          <a:prstGeom prst="rect">
            <a:avLst/>
          </a:prstGeom>
          <a:noFill/>
          <a:ln w="9525">
            <a:noFill/>
            <a:miter lim="800000"/>
            <a:headEnd/>
            <a:tailEnd/>
          </a:ln>
        </p:spPr>
      </p:pic>
      <p:sp>
        <p:nvSpPr>
          <p:cNvPr id="6" name="ZoneTexte 5"/>
          <p:cNvSpPr txBox="1">
            <a:spLocks noChangeArrowheads="1"/>
          </p:cNvSpPr>
          <p:nvPr/>
        </p:nvSpPr>
        <p:spPr bwMode="auto">
          <a:xfrm>
            <a:off x="1285875" y="5357813"/>
            <a:ext cx="6643688" cy="369887"/>
          </a:xfrm>
          <a:prstGeom prst="rect">
            <a:avLst/>
          </a:prstGeom>
          <a:noFill/>
          <a:ln w="9525">
            <a:noFill/>
            <a:miter lim="800000"/>
            <a:headEnd/>
            <a:tailEnd/>
          </a:ln>
        </p:spPr>
        <p:txBody>
          <a:bodyPr>
            <a:spAutoFit/>
          </a:bodyPr>
          <a:lstStyle/>
          <a:p>
            <a:r>
              <a:rPr lang="fr-FR" b="1" i="1" dirty="0">
                <a:solidFill>
                  <a:srgbClr val="FFFFFF"/>
                </a:solidFill>
                <a:cs typeface="Times New Roman" pitchFamily="18" charset="0"/>
              </a:rPr>
              <a:t>         Figure 05 : </a:t>
            </a:r>
            <a:r>
              <a:rPr lang="fr-FR" dirty="0">
                <a:solidFill>
                  <a:srgbClr val="FFFFFF"/>
                </a:solidFill>
                <a:cs typeface="Times New Roman" pitchFamily="18" charset="0"/>
              </a:rPr>
              <a:t>types d’homogénéisateurs</a:t>
            </a:r>
            <a:endParaRPr lang="fr-FR" dirty="0">
              <a:latin typeface="Book Antiqua" pitchFamily="18" charset="0"/>
              <a:cs typeface="Times New Roman" pitchFamily="18" charset="0"/>
            </a:endParaRPr>
          </a:p>
        </p:txBody>
      </p:sp>
      <p:sp>
        <p:nvSpPr>
          <p:cNvPr id="12295" name="Rectangle 4"/>
          <p:cNvSpPr>
            <a:spLocks noChangeArrowheads="1"/>
          </p:cNvSpPr>
          <p:nvPr/>
        </p:nvSpPr>
        <p:spPr bwMode="auto">
          <a:xfrm>
            <a:off x="0" y="0"/>
            <a:ext cx="228600" cy="276225"/>
          </a:xfrm>
          <a:prstGeom prst="rect">
            <a:avLst/>
          </a:prstGeom>
          <a:noFill/>
          <a:ln w="9525">
            <a:noFill/>
            <a:miter lim="800000"/>
            <a:headEnd/>
            <a:tailEnd/>
          </a:ln>
        </p:spPr>
        <p:txBody>
          <a:bodyPr wrap="none" anchor="ctr">
            <a:spAutoFit/>
          </a:bodyPr>
          <a:lstStyle/>
          <a:p>
            <a:pPr algn="justLow"/>
            <a:r>
              <a:rPr lang="fr-FR" sz="1200" dirty="0">
                <a:solidFill>
                  <a:srgbClr val="FFFFFF"/>
                </a:solidFill>
                <a:cs typeface="Times New Roman" pitchFamily="18" charset="0"/>
              </a:rPr>
              <a:t>.</a:t>
            </a:r>
            <a:endParaRPr lang="fr-FR" dirty="0">
              <a:cs typeface="Times New Roman" pitchFamily="18" charset="0"/>
            </a:endParaRPr>
          </a:p>
        </p:txBody>
      </p:sp>
      <p:sp>
        <p:nvSpPr>
          <p:cNvPr id="9" name="ZoneTexte 8"/>
          <p:cNvSpPr txBox="1">
            <a:spLocks noChangeArrowheads="1"/>
          </p:cNvSpPr>
          <p:nvPr/>
        </p:nvSpPr>
        <p:spPr bwMode="auto">
          <a:xfrm>
            <a:off x="714375" y="642938"/>
            <a:ext cx="7858125" cy="615950"/>
          </a:xfrm>
          <a:prstGeom prst="rect">
            <a:avLst/>
          </a:prstGeom>
          <a:noFill/>
          <a:ln w="9525">
            <a:noFill/>
            <a:miter lim="800000"/>
            <a:headEnd/>
            <a:tailEnd/>
          </a:ln>
        </p:spPr>
        <p:txBody>
          <a:bodyPr>
            <a:spAutoFit/>
          </a:bodyPr>
          <a:lstStyle/>
          <a:p>
            <a:pPr>
              <a:buFont typeface="Wingdings" pitchFamily="2" charset="2"/>
              <a:buChar char="Ø"/>
            </a:pPr>
            <a:r>
              <a:rPr lang="fr-FR" sz="1600" b="1" i="1" u="sng" dirty="0">
                <a:solidFill>
                  <a:srgbClr val="FFFF00"/>
                </a:solidFill>
              </a:rPr>
              <a:t>La presse Aminco- French :</a:t>
            </a:r>
            <a:endParaRPr lang="fr-FR" sz="1600" dirty="0">
              <a:solidFill>
                <a:srgbClr val="FFFF00"/>
              </a:solidFill>
            </a:endParaRPr>
          </a:p>
          <a:p>
            <a:endParaRPr lang="fr-FR" dirty="0">
              <a:latin typeface="Book Antiqua" pitchFamily="18" charset="0"/>
            </a:endParaRPr>
          </a:p>
        </p:txBody>
      </p:sp>
      <p:sp>
        <p:nvSpPr>
          <p:cNvPr id="12297" name="ZoneTexte 9"/>
          <p:cNvSpPr txBox="1">
            <a:spLocks noChangeArrowheads="1"/>
          </p:cNvSpPr>
          <p:nvPr/>
        </p:nvSpPr>
        <p:spPr bwMode="auto">
          <a:xfrm>
            <a:off x="857250" y="1214438"/>
            <a:ext cx="750093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2298"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justLow"/>
            <a:r>
              <a:rPr lang="fr-FR" sz="1200" dirty="0"/>
              <a:t>                                         </a:t>
            </a:r>
            <a:endParaRPr lang="fr-FR" dirty="0"/>
          </a:p>
        </p:txBody>
      </p:sp>
      <p:pic>
        <p:nvPicPr>
          <p:cNvPr id="22533" name="Image 2" descr="http://pages.usherbrooke.ca/bcm-514-bl/Aminco-French.gif"/>
          <p:cNvPicPr>
            <a:picLocks noChangeAspect="1" noChangeArrowheads="1"/>
          </p:cNvPicPr>
          <p:nvPr/>
        </p:nvPicPr>
        <p:blipFill>
          <a:blip r:embed="rId3" cstate="print"/>
          <a:srcRect/>
          <a:stretch>
            <a:fillRect/>
          </a:stretch>
        </p:blipFill>
        <p:spPr bwMode="auto">
          <a:xfrm>
            <a:off x="928688" y="1285875"/>
            <a:ext cx="3286125" cy="3333750"/>
          </a:xfrm>
          <a:prstGeom prst="rect">
            <a:avLst/>
          </a:prstGeom>
          <a:noFill/>
          <a:ln w="9525">
            <a:noFill/>
            <a:miter lim="800000"/>
            <a:headEnd/>
            <a:tailEnd/>
          </a:ln>
        </p:spPr>
      </p:pic>
      <p:sp>
        <p:nvSpPr>
          <p:cNvPr id="12300" name="Rectangle 7"/>
          <p:cNvSpPr>
            <a:spLocks noChangeArrowheads="1"/>
          </p:cNvSpPr>
          <p:nvPr/>
        </p:nvSpPr>
        <p:spPr bwMode="auto">
          <a:xfrm>
            <a:off x="0" y="2647950"/>
            <a:ext cx="9144000" cy="0"/>
          </a:xfrm>
          <a:prstGeom prst="rect">
            <a:avLst/>
          </a:prstGeom>
          <a:noFill/>
          <a:ln w="9525">
            <a:noFill/>
            <a:miter lim="800000"/>
            <a:headEnd/>
            <a:tailEnd/>
          </a:ln>
        </p:spPr>
        <p:txBody>
          <a:bodyPr wrap="none" anchor="ctr">
            <a:spAutoFit/>
          </a:bodyPr>
          <a:lstStyle/>
          <a:p>
            <a:endParaRPr lang="fr-FR" dirty="0"/>
          </a:p>
        </p:txBody>
      </p:sp>
      <p:sp>
        <p:nvSpPr>
          <p:cNvPr id="12301" name="Rectangle 9"/>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dirty="0"/>
          </a:p>
        </p:txBody>
      </p:sp>
      <p:pic>
        <p:nvPicPr>
          <p:cNvPr id="22536" name="Image 3" descr="http://pages.usherbrooke.ca/bcm-514-bl/Frenchpress.gif"/>
          <p:cNvPicPr>
            <a:picLocks noChangeAspect="1" noChangeArrowheads="1"/>
          </p:cNvPicPr>
          <p:nvPr/>
        </p:nvPicPr>
        <p:blipFill>
          <a:blip r:embed="rId4" cstate="print"/>
          <a:srcRect/>
          <a:stretch>
            <a:fillRect/>
          </a:stretch>
        </p:blipFill>
        <p:spPr bwMode="auto">
          <a:xfrm>
            <a:off x="4572000" y="1071563"/>
            <a:ext cx="3786188" cy="4214812"/>
          </a:xfrm>
          <a:prstGeom prst="rect">
            <a:avLst/>
          </a:prstGeom>
          <a:noFill/>
          <a:ln w="9525">
            <a:noFill/>
            <a:miter lim="800000"/>
            <a:headEnd/>
            <a:tailEnd/>
          </a:ln>
        </p:spPr>
      </p:pic>
      <p:sp>
        <p:nvSpPr>
          <p:cNvPr id="12303" name="Rectangle 10"/>
          <p:cNvSpPr>
            <a:spLocks noChangeArrowheads="1"/>
          </p:cNvSpPr>
          <p:nvPr/>
        </p:nvSpPr>
        <p:spPr bwMode="auto">
          <a:xfrm>
            <a:off x="0" y="2800350"/>
            <a:ext cx="9144000" cy="0"/>
          </a:xfrm>
          <a:prstGeom prst="rect">
            <a:avLst/>
          </a:prstGeom>
          <a:noFill/>
          <a:ln w="9525">
            <a:noFill/>
            <a:miter lim="800000"/>
            <a:headEnd/>
            <a:tailEnd/>
          </a:ln>
        </p:spPr>
        <p:txBody>
          <a:bodyPr wrap="none" anchor="ctr">
            <a:spAutoFit/>
          </a:bodyPr>
          <a:lstStyle/>
          <a:p>
            <a:endParaRPr lang="fr-FR" dirty="0"/>
          </a:p>
        </p:txBody>
      </p:sp>
      <p:sp>
        <p:nvSpPr>
          <p:cNvPr id="21" name="ZoneTexte 20"/>
          <p:cNvSpPr txBox="1">
            <a:spLocks noChangeArrowheads="1"/>
          </p:cNvSpPr>
          <p:nvPr/>
        </p:nvSpPr>
        <p:spPr bwMode="auto">
          <a:xfrm>
            <a:off x="785813" y="1071563"/>
            <a:ext cx="8358187" cy="1754187"/>
          </a:xfrm>
          <a:prstGeom prst="rect">
            <a:avLst/>
          </a:prstGeom>
          <a:noFill/>
          <a:ln w="9525">
            <a:noFill/>
            <a:miter lim="800000"/>
            <a:headEnd/>
            <a:tailEnd/>
          </a:ln>
        </p:spPr>
        <p:txBody>
          <a:bodyPr>
            <a:spAutoFit/>
          </a:bodyPr>
          <a:lstStyle/>
          <a:p>
            <a:pPr>
              <a:buFont typeface="Wingdings" pitchFamily="2" charset="2"/>
              <a:buChar char="Ø"/>
            </a:pPr>
            <a:r>
              <a:rPr lang="fr-FR" b="1" i="1" u="sng" dirty="0">
                <a:solidFill>
                  <a:srgbClr val="FFFF00"/>
                </a:solidFill>
                <a:latin typeface="Book Antiqua" pitchFamily="18" charset="0"/>
              </a:rPr>
              <a:t>La bombe à disruption : </a:t>
            </a:r>
            <a:endParaRPr lang="fr-FR" dirty="0">
              <a:solidFill>
                <a:srgbClr val="FFFF00"/>
              </a:solidFill>
              <a:latin typeface="Book Antiqua" pitchFamily="18" charset="0"/>
            </a:endParaRPr>
          </a:p>
          <a:p>
            <a:r>
              <a:rPr lang="fr-FR" dirty="0">
                <a:latin typeface="Book Antiqua" pitchFamily="18" charset="0"/>
              </a:rPr>
              <a:t>Elle consiste en une chambre pressurisée dans laquelle les cellules sont traitées avec de l'azote à haute pression. La pression force l'azote à se solubiliser dans les liquides. On libère alors la pression tout d'un coup; l'azote en solution reprend son état gazeux, forme des bulles à l'intérieur des cellules et les fait éclater.</a:t>
            </a:r>
          </a:p>
          <a:p>
            <a:pPr>
              <a:buFont typeface="Wingdings" pitchFamily="2" charset="2"/>
              <a:buChar char="Ø"/>
            </a:pPr>
            <a:r>
              <a:rPr lang="fr-FR" b="1" i="1" u="sng" dirty="0">
                <a:solidFill>
                  <a:srgbClr val="FFFF00"/>
                </a:solidFill>
                <a:latin typeface="Book Antiqua" pitchFamily="18" charset="0"/>
              </a:rPr>
              <a:t>Les billes de verre : </a:t>
            </a:r>
            <a:endParaRPr lang="fr-FR" dirty="0">
              <a:solidFill>
                <a:srgbClr val="FFFF00"/>
              </a:solidFill>
              <a:latin typeface="Book Antiqua" pitchFamily="18" charset="0"/>
            </a:endParaRPr>
          </a:p>
        </p:txBody>
      </p:sp>
      <p:sp>
        <p:nvSpPr>
          <p:cNvPr id="12305" name="ZoneTexte 21"/>
          <p:cNvSpPr txBox="1">
            <a:spLocks noChangeArrowheads="1"/>
          </p:cNvSpPr>
          <p:nvPr/>
        </p:nvSpPr>
        <p:spPr bwMode="auto">
          <a:xfrm>
            <a:off x="1071563" y="3071813"/>
            <a:ext cx="6858000"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2541" name="Image 4" descr="http://pages.usherbrooke.ca/bcm-514-bl/Beadbeater.gif"/>
          <p:cNvPicPr>
            <a:picLocks noChangeAspect="1" noChangeArrowheads="1"/>
          </p:cNvPicPr>
          <p:nvPr/>
        </p:nvPicPr>
        <p:blipFill>
          <a:blip r:embed="rId5" cstate="print"/>
          <a:srcRect/>
          <a:stretch>
            <a:fillRect/>
          </a:stretch>
        </p:blipFill>
        <p:spPr bwMode="auto">
          <a:xfrm>
            <a:off x="1428750" y="3000375"/>
            <a:ext cx="5715000" cy="3286125"/>
          </a:xfrm>
          <a:prstGeom prst="rect">
            <a:avLst/>
          </a:prstGeom>
          <a:noFill/>
          <a:ln w="9525">
            <a:noFill/>
            <a:miter lim="800000"/>
            <a:headEnd/>
            <a:tailEnd/>
          </a:ln>
        </p:spPr>
      </p:pic>
      <p:sp>
        <p:nvSpPr>
          <p:cNvPr id="24" name="ZoneTexte 23"/>
          <p:cNvSpPr txBox="1">
            <a:spLocks noChangeArrowheads="1"/>
          </p:cNvSpPr>
          <p:nvPr/>
        </p:nvSpPr>
        <p:spPr bwMode="auto">
          <a:xfrm>
            <a:off x="928688" y="714375"/>
            <a:ext cx="7929562" cy="5908675"/>
          </a:xfrm>
          <a:prstGeom prst="rect">
            <a:avLst/>
          </a:prstGeom>
          <a:noFill/>
          <a:ln w="9525">
            <a:noFill/>
            <a:miter lim="800000"/>
            <a:headEnd/>
            <a:tailEnd/>
          </a:ln>
        </p:spPr>
        <p:txBody>
          <a:bodyPr>
            <a:spAutoFit/>
          </a:bodyPr>
          <a:lstStyle/>
          <a:p>
            <a:pPr>
              <a:buFont typeface="Wingdings" pitchFamily="2" charset="2"/>
              <a:buChar char="Ø"/>
            </a:pPr>
            <a:r>
              <a:rPr lang="fr-FR" b="1" i="1" u="sng" dirty="0">
                <a:solidFill>
                  <a:srgbClr val="FFFF00"/>
                </a:solidFill>
                <a:latin typeface="Book Antiqua" pitchFamily="18" charset="0"/>
              </a:rPr>
              <a:t>La sonication : </a:t>
            </a:r>
            <a:endParaRPr lang="fr-FR" dirty="0">
              <a:solidFill>
                <a:srgbClr val="FFFF00"/>
              </a:solidFill>
              <a:latin typeface="Book Antiqua" pitchFamily="18" charset="0"/>
            </a:endParaRPr>
          </a:p>
          <a:p>
            <a:r>
              <a:rPr lang="fr-FR" dirty="0">
                <a:latin typeface="Book Antiqua" pitchFamily="18" charset="0"/>
              </a:rPr>
              <a:t> Elle consiste en la destruction des cellules par les ultrasons, une tige de métal (le "sonicateur") à l’extrémité très fine est introduite dans la suspension de cellules et induite à vibrer violemment, émettant un bruit fort déplaisant.</a:t>
            </a:r>
          </a:p>
          <a:p>
            <a:r>
              <a:rPr lang="fr-FR" dirty="0">
                <a:latin typeface="Book Antiqua" pitchFamily="18" charset="0"/>
              </a:rPr>
              <a:t>Les vibrations sont des ondes de pression ultrasoniques qui causent la croissance de bulles par un phénomène appelé "cavitation". Ces bulles sont soumises à un grand stress par les ondes ultrasoniques et peuvent subitement grandir, se contracter ou même imploser. Une telle implosion est accompagnée d'une très haute augmentation locale de la pression et de la température. </a:t>
            </a:r>
          </a:p>
          <a:p>
            <a:pPr>
              <a:buFont typeface="Wingdings" pitchFamily="2" charset="2"/>
              <a:buChar char="Ø"/>
            </a:pPr>
            <a:r>
              <a:rPr lang="fr-FR" b="1" i="1" u="sng" dirty="0">
                <a:solidFill>
                  <a:srgbClr val="FFFF00"/>
                </a:solidFill>
                <a:latin typeface="Book Antiqua" pitchFamily="18" charset="0"/>
              </a:rPr>
              <a:t>Enzymes lytiques : </a:t>
            </a:r>
            <a:endParaRPr lang="fr-FR" dirty="0">
              <a:solidFill>
                <a:srgbClr val="FFFF00"/>
              </a:solidFill>
              <a:latin typeface="Book Antiqua" pitchFamily="18" charset="0"/>
            </a:endParaRPr>
          </a:p>
          <a:p>
            <a:r>
              <a:rPr lang="fr-FR" dirty="0">
                <a:latin typeface="Book Antiqua" pitchFamily="18" charset="0"/>
              </a:rPr>
              <a:t>Avec les levures, les plantes, les bactéries, il faut tenir compte de la paroi cellulaire qui protège la membrane plasmique. Si on n’opte pas pour une méthode mécanique et violente d’extraction, il faudra d’abord détruire cette paroi avant de s’en prendre au reste de la cellule. </a:t>
            </a:r>
          </a:p>
          <a:p>
            <a:r>
              <a:rPr lang="fr-FR" dirty="0">
                <a:latin typeface="Book Antiqua" pitchFamily="18" charset="0"/>
              </a:rPr>
              <a:t>  Différentes enzymes comme le lysozyme du blanc d'oeuf de poule, par exemple ou la lyticase de </a:t>
            </a:r>
            <a:r>
              <a:rPr lang="fr-FR" i="1" dirty="0">
                <a:latin typeface="Book Antiqua" pitchFamily="18" charset="0"/>
              </a:rPr>
              <a:t>S.aureus</a:t>
            </a:r>
            <a:r>
              <a:rPr lang="fr-FR" dirty="0">
                <a:latin typeface="Book Antiqua" pitchFamily="18" charset="0"/>
              </a:rPr>
              <a:t> sont disponibles pour s’occuper de cette tâche; il suffit de choisir le plus approprié. </a:t>
            </a:r>
          </a:p>
          <a:p>
            <a:endParaRPr lang="fr-FR" dirty="0">
              <a:latin typeface="Book Antiqua" pitchFamily="18" charset="0"/>
            </a:endParaRPr>
          </a:p>
          <a:p>
            <a:endParaRPr lang="fr-FR"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linds(horizontal)">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blinds(horizontal)">
                                      <p:cBhvr>
                                        <p:cTn id="46" dur="5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xit" presetSubtype="16" fill="hold" nodeType="clickEffect">
                                  <p:stCondLst>
                                    <p:cond delay="0"/>
                                  </p:stCondLst>
                                  <p:childTnLst>
                                    <p:animEffect transition="out" filter="diamond(in)">
                                      <p:cBhvr>
                                        <p:cTn id="50" dur="500"/>
                                        <p:tgtEl>
                                          <p:spTgt spid="3">
                                            <p:txEl>
                                              <p:pRg st="5" end="5"/>
                                            </p:txEl>
                                          </p:spTgt>
                                        </p:tgtEl>
                                      </p:cBhvr>
                                    </p:animEffect>
                                    <p:set>
                                      <p:cBhvr>
                                        <p:cTn id="51"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8" presetClass="exit" presetSubtype="16" fill="hold" nodeType="clickEffect">
                                  <p:stCondLst>
                                    <p:cond delay="0"/>
                                  </p:stCondLst>
                                  <p:childTnLst>
                                    <p:animEffect transition="out" filter="diamond(in)">
                                      <p:cBhvr>
                                        <p:cTn id="55" dur="500"/>
                                        <p:tgtEl>
                                          <p:spTgt spid="3">
                                            <p:txEl>
                                              <p:pRg st="6" end="6"/>
                                            </p:txEl>
                                          </p:spTgt>
                                        </p:tgtEl>
                                      </p:cBhvr>
                                    </p:animEffect>
                                    <p:set>
                                      <p:cBhvr>
                                        <p:cTn id="56" dur="1" fill="hold">
                                          <p:stCondLst>
                                            <p:cond delay="499"/>
                                          </p:stCondLst>
                                        </p:cTn>
                                        <p:tgtEl>
                                          <p:spTgt spid="3">
                                            <p:txEl>
                                              <p:pRg st="6" end="6"/>
                                            </p:txEl>
                                          </p:spTgt>
                                        </p:tgtEl>
                                        <p:attrNameLst>
                                          <p:attrName>style.visibility</p:attrName>
                                        </p:attrNameLst>
                                      </p:cBhvr>
                                      <p:to>
                                        <p:strVal val="hidden"/>
                                      </p:to>
                                    </p:set>
                                  </p:childTnLst>
                                </p:cTn>
                              </p:par>
                              <p:par>
                                <p:cTn id="57" presetID="8" presetClass="exit" presetSubtype="16" fill="hold" nodeType="withEffect">
                                  <p:stCondLst>
                                    <p:cond delay="0"/>
                                  </p:stCondLst>
                                  <p:childTnLst>
                                    <p:animEffect transition="out" filter="diamond(in)">
                                      <p:cBhvr>
                                        <p:cTn id="58" dur="500"/>
                                        <p:tgtEl>
                                          <p:spTgt spid="3">
                                            <p:txEl>
                                              <p:pRg st="4" end="4"/>
                                            </p:txEl>
                                          </p:spTgt>
                                        </p:tgtEl>
                                      </p:cBhvr>
                                    </p:animEffect>
                                    <p:set>
                                      <p:cBhvr>
                                        <p:cTn id="59" dur="1" fill="hold">
                                          <p:stCondLst>
                                            <p:cond delay="499"/>
                                          </p:stCondLst>
                                        </p:cTn>
                                        <p:tgtEl>
                                          <p:spTgt spid="3">
                                            <p:txEl>
                                              <p:pRg st="4" end="4"/>
                                            </p:txEl>
                                          </p:spTgt>
                                        </p:tgtEl>
                                        <p:attrNameLst>
                                          <p:attrName>style.visibility</p:attrName>
                                        </p:attrNameLst>
                                      </p:cBhvr>
                                      <p:to>
                                        <p:strVal val="hidden"/>
                                      </p:to>
                                    </p:set>
                                  </p:childTnLst>
                                </p:cTn>
                              </p:par>
                              <p:par>
                                <p:cTn id="60" presetID="8" presetClass="exit" presetSubtype="16" fill="hold" nodeType="withEffect">
                                  <p:stCondLst>
                                    <p:cond delay="0"/>
                                  </p:stCondLst>
                                  <p:childTnLst>
                                    <p:animEffect transition="out" filter="diamond(in)">
                                      <p:cBhvr>
                                        <p:cTn id="61" dur="500"/>
                                        <p:tgtEl>
                                          <p:spTgt spid="3">
                                            <p:txEl>
                                              <p:pRg st="3" end="3"/>
                                            </p:txEl>
                                          </p:spTgt>
                                        </p:tgtEl>
                                      </p:cBhvr>
                                    </p:animEffect>
                                    <p:set>
                                      <p:cBhvr>
                                        <p:cTn id="62" dur="1" fill="hold">
                                          <p:stCondLst>
                                            <p:cond delay="499"/>
                                          </p:stCondLst>
                                        </p:cTn>
                                        <p:tgtEl>
                                          <p:spTgt spid="3">
                                            <p:txEl>
                                              <p:pRg st="3" end="3"/>
                                            </p:txEl>
                                          </p:spTgt>
                                        </p:tgtEl>
                                        <p:attrNameLst>
                                          <p:attrName>style.visibility</p:attrName>
                                        </p:attrNameLst>
                                      </p:cBhvr>
                                      <p:to>
                                        <p:strVal val="hidden"/>
                                      </p:to>
                                    </p:set>
                                  </p:childTnLst>
                                </p:cTn>
                              </p:par>
                              <p:par>
                                <p:cTn id="63" presetID="8" presetClass="exit" presetSubtype="16" fill="hold" nodeType="withEffect">
                                  <p:stCondLst>
                                    <p:cond delay="0"/>
                                  </p:stCondLst>
                                  <p:childTnLst>
                                    <p:animEffect transition="out" filter="diamond(in)">
                                      <p:cBhvr>
                                        <p:cTn id="64" dur="500"/>
                                        <p:tgtEl>
                                          <p:spTgt spid="3">
                                            <p:txEl>
                                              <p:pRg st="2" end="2"/>
                                            </p:txEl>
                                          </p:spTgt>
                                        </p:tgtEl>
                                      </p:cBhvr>
                                    </p:animEffect>
                                    <p:set>
                                      <p:cBhvr>
                                        <p:cTn id="65" dur="1" fill="hold">
                                          <p:stCondLst>
                                            <p:cond delay="499"/>
                                          </p:stCondLst>
                                        </p:cTn>
                                        <p:tgtEl>
                                          <p:spTgt spid="3">
                                            <p:txEl>
                                              <p:pRg st="2" end="2"/>
                                            </p:txEl>
                                          </p:spTgt>
                                        </p:tgtEl>
                                        <p:attrNameLst>
                                          <p:attrName>style.visibility</p:attrName>
                                        </p:attrNameLst>
                                      </p:cBhvr>
                                      <p:to>
                                        <p:strVal val="hidden"/>
                                      </p:to>
                                    </p:set>
                                  </p:childTnLst>
                                </p:cTn>
                              </p:par>
                              <p:par>
                                <p:cTn id="66" presetID="8" presetClass="exit" presetSubtype="16" fill="hold" nodeType="withEffect">
                                  <p:stCondLst>
                                    <p:cond delay="0"/>
                                  </p:stCondLst>
                                  <p:childTnLst>
                                    <p:animEffect transition="out" filter="diamond(in)">
                                      <p:cBhvr>
                                        <p:cTn id="67" dur="500"/>
                                        <p:tgtEl>
                                          <p:spTgt spid="3">
                                            <p:txEl>
                                              <p:pRg st="1" end="1"/>
                                            </p:txEl>
                                          </p:spTgt>
                                        </p:tgtEl>
                                      </p:cBhvr>
                                    </p:animEffect>
                                    <p:set>
                                      <p:cBhvr>
                                        <p:cTn id="68" dur="1" fill="hold">
                                          <p:stCondLst>
                                            <p:cond delay="499"/>
                                          </p:stCondLst>
                                        </p:cTn>
                                        <p:tgtEl>
                                          <p:spTgt spid="3">
                                            <p:txEl>
                                              <p:pRg st="1" end="1"/>
                                            </p:txEl>
                                          </p:spTgt>
                                        </p:tgtEl>
                                        <p:attrNameLst>
                                          <p:attrName>style.visibility</p:attrName>
                                        </p:attrNameLst>
                                      </p:cBhvr>
                                      <p:to>
                                        <p:strVal val="hidden"/>
                                      </p:to>
                                    </p:set>
                                  </p:childTnLst>
                                </p:cTn>
                              </p:par>
                              <p:par>
                                <p:cTn id="69" presetID="8" presetClass="exit" presetSubtype="16" fill="hold" nodeType="withEffect">
                                  <p:stCondLst>
                                    <p:cond delay="0"/>
                                  </p:stCondLst>
                                  <p:childTnLst>
                                    <p:animEffect transition="out" filter="diamond(in)">
                                      <p:cBhvr>
                                        <p:cTn id="70" dur="500"/>
                                        <p:tgtEl>
                                          <p:spTgt spid="3">
                                            <p:txEl>
                                              <p:pRg st="0" end="0"/>
                                            </p:txEl>
                                          </p:spTgt>
                                        </p:tgtEl>
                                      </p:cBhvr>
                                    </p:animEffect>
                                    <p:set>
                                      <p:cBhvr>
                                        <p:cTn id="71" dur="1" fill="hold">
                                          <p:stCondLst>
                                            <p:cond delay="499"/>
                                          </p:stCondLst>
                                        </p:cTn>
                                        <p:tgtEl>
                                          <p:spTgt spid="3">
                                            <p:txEl>
                                              <p:pRg st="0" end="0"/>
                                            </p:txEl>
                                          </p:spTgt>
                                        </p:tgtEl>
                                        <p:attrNameLst>
                                          <p:attrName>style.visibility</p:attrName>
                                        </p:attrNameLst>
                                      </p:cBhvr>
                                      <p:to>
                                        <p:strVal val="hidden"/>
                                      </p:to>
                                    </p:set>
                                  </p:childTnLst>
                                </p:cTn>
                              </p:par>
                              <p:par>
                                <p:cTn id="72" presetID="35" presetClass="entr" presetSubtype="0" fill="hold" nodeType="withEffect">
                                  <p:stCondLst>
                                    <p:cond delay="0"/>
                                  </p:stCondLst>
                                  <p:childTnLst>
                                    <p:set>
                                      <p:cBhvr>
                                        <p:cTn id="73" dur="1" fill="hold">
                                          <p:stCondLst>
                                            <p:cond delay="0"/>
                                          </p:stCondLst>
                                        </p:cTn>
                                        <p:tgtEl>
                                          <p:spTgt spid="22530"/>
                                        </p:tgtEl>
                                        <p:attrNameLst>
                                          <p:attrName>style.visibility</p:attrName>
                                        </p:attrNameLst>
                                      </p:cBhvr>
                                      <p:to>
                                        <p:strVal val="visible"/>
                                      </p:to>
                                    </p:set>
                                    <p:animEffect transition="in" filter="fade">
                                      <p:cBhvr>
                                        <p:cTn id="74" dur="500"/>
                                        <p:tgtEl>
                                          <p:spTgt spid="22530"/>
                                        </p:tgtEl>
                                      </p:cBhvr>
                                    </p:animEffect>
                                    <p:anim calcmode="lin" valueType="num">
                                      <p:cBhvr>
                                        <p:cTn id="75" dur="500" fill="hold"/>
                                        <p:tgtEl>
                                          <p:spTgt spid="22530"/>
                                        </p:tgtEl>
                                        <p:attrNameLst>
                                          <p:attrName>style.rotation</p:attrName>
                                        </p:attrNameLst>
                                      </p:cBhvr>
                                      <p:tavLst>
                                        <p:tav tm="0">
                                          <p:val>
                                            <p:fltVal val="720"/>
                                          </p:val>
                                        </p:tav>
                                        <p:tav tm="100000">
                                          <p:val>
                                            <p:fltVal val="0"/>
                                          </p:val>
                                        </p:tav>
                                      </p:tavLst>
                                    </p:anim>
                                    <p:anim calcmode="lin" valueType="num">
                                      <p:cBhvr>
                                        <p:cTn id="76" dur="500" fill="hold"/>
                                        <p:tgtEl>
                                          <p:spTgt spid="22530"/>
                                        </p:tgtEl>
                                        <p:attrNameLst>
                                          <p:attrName>ppt_h</p:attrName>
                                        </p:attrNameLst>
                                      </p:cBhvr>
                                      <p:tavLst>
                                        <p:tav tm="0">
                                          <p:val>
                                            <p:fltVal val="0"/>
                                          </p:val>
                                        </p:tav>
                                        <p:tav tm="100000">
                                          <p:val>
                                            <p:strVal val="#ppt_h"/>
                                          </p:val>
                                        </p:tav>
                                      </p:tavLst>
                                    </p:anim>
                                    <p:anim calcmode="lin" valueType="num">
                                      <p:cBhvr>
                                        <p:cTn id="77" dur="500" fill="hold"/>
                                        <p:tgtEl>
                                          <p:spTgt spid="22530"/>
                                        </p:tgtEl>
                                        <p:attrNameLst>
                                          <p:attrName>ppt_w</p:attrName>
                                        </p:attrNameLst>
                                      </p:cBhvr>
                                      <p:tavLst>
                                        <p:tav tm="0">
                                          <p:val>
                                            <p:fltVal val="0"/>
                                          </p:val>
                                        </p:tav>
                                        <p:tav tm="100000">
                                          <p:val>
                                            <p:strVal val="#ppt_w"/>
                                          </p:val>
                                        </p:tav>
                                      </p:tavLst>
                                    </p:anim>
                                  </p:childTnLst>
                                </p:cTn>
                              </p:par>
                              <p:par>
                                <p:cTn id="78" presetID="18" presetClass="entr" presetSubtype="3" fill="hold" nodeType="withEffect">
                                  <p:stCondLst>
                                    <p:cond delay="0"/>
                                  </p:stCondLst>
                                  <p:childTnLst>
                                    <p:set>
                                      <p:cBhvr>
                                        <p:cTn id="79" dur="1" fill="hold">
                                          <p:stCondLst>
                                            <p:cond delay="0"/>
                                          </p:stCondLst>
                                        </p:cTn>
                                        <p:tgtEl>
                                          <p:spTgt spid="6">
                                            <p:txEl>
                                              <p:pRg st="0" end="0"/>
                                            </p:txEl>
                                          </p:spTgt>
                                        </p:tgtEl>
                                        <p:attrNameLst>
                                          <p:attrName>style.visibility</p:attrName>
                                        </p:attrNameLst>
                                      </p:cBhvr>
                                      <p:to>
                                        <p:strVal val="visible"/>
                                      </p:to>
                                    </p:set>
                                    <p:animEffect transition="in" filter="strips(upRight)">
                                      <p:cBhvr>
                                        <p:cTn id="80" dur="500"/>
                                        <p:tgtEl>
                                          <p:spTgt spid="6">
                                            <p:txEl>
                                              <p:pRg st="0" end="0"/>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8" presetClass="exit" presetSubtype="16" fill="hold" nodeType="clickEffect">
                                  <p:stCondLst>
                                    <p:cond delay="0"/>
                                  </p:stCondLst>
                                  <p:childTnLst>
                                    <p:animEffect transition="out" filter="diamond(in)">
                                      <p:cBhvr>
                                        <p:cTn id="84" dur="500"/>
                                        <p:tgtEl>
                                          <p:spTgt spid="6">
                                            <p:txEl>
                                              <p:pRg st="0" end="0"/>
                                            </p:txEl>
                                          </p:spTgt>
                                        </p:tgtEl>
                                      </p:cBhvr>
                                    </p:animEffect>
                                    <p:set>
                                      <p:cBhvr>
                                        <p:cTn id="85" dur="1" fill="hold">
                                          <p:stCondLst>
                                            <p:cond delay="499"/>
                                          </p:stCondLst>
                                        </p:cTn>
                                        <p:tgtEl>
                                          <p:spTgt spid="6">
                                            <p:txEl>
                                              <p:pRg st="0" end="0"/>
                                            </p:txEl>
                                          </p:spTgt>
                                        </p:tgtEl>
                                        <p:attrNameLst>
                                          <p:attrName>style.visibility</p:attrName>
                                        </p:attrNameLst>
                                      </p:cBhvr>
                                      <p:to>
                                        <p:strVal val="hidden"/>
                                      </p:to>
                                    </p:set>
                                  </p:childTnLst>
                                </p:cTn>
                              </p:par>
                              <p:par>
                                <p:cTn id="86" presetID="8" presetClass="exit" presetSubtype="16" fill="hold" nodeType="withEffect">
                                  <p:stCondLst>
                                    <p:cond delay="0"/>
                                  </p:stCondLst>
                                  <p:childTnLst>
                                    <p:animEffect transition="out" filter="diamond(in)">
                                      <p:cBhvr>
                                        <p:cTn id="87" dur="500"/>
                                        <p:tgtEl>
                                          <p:spTgt spid="22530"/>
                                        </p:tgtEl>
                                      </p:cBhvr>
                                    </p:animEffect>
                                    <p:set>
                                      <p:cBhvr>
                                        <p:cTn id="88" dur="1" fill="hold">
                                          <p:stCondLst>
                                            <p:cond delay="499"/>
                                          </p:stCondLst>
                                        </p:cTn>
                                        <p:tgtEl>
                                          <p:spTgt spid="22530"/>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9">
                                            <p:txEl>
                                              <p:pRg st="0" end="0"/>
                                            </p:txEl>
                                          </p:spTgt>
                                        </p:tgtEl>
                                        <p:attrNameLst>
                                          <p:attrName>style.visibility</p:attrName>
                                        </p:attrNameLst>
                                      </p:cBhvr>
                                      <p:to>
                                        <p:strVal val="visible"/>
                                      </p:to>
                                    </p:set>
                                    <p:anim calcmode="lin" valueType="num">
                                      <p:cBhvr additive="base">
                                        <p:cTn id="9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35" presetClass="entr" presetSubtype="0" fill="hold" nodeType="clickEffect">
                                  <p:stCondLst>
                                    <p:cond delay="0"/>
                                  </p:stCondLst>
                                  <p:childTnLst>
                                    <p:set>
                                      <p:cBhvr>
                                        <p:cTn id="98" dur="1" fill="hold">
                                          <p:stCondLst>
                                            <p:cond delay="0"/>
                                          </p:stCondLst>
                                        </p:cTn>
                                        <p:tgtEl>
                                          <p:spTgt spid="22533"/>
                                        </p:tgtEl>
                                        <p:attrNameLst>
                                          <p:attrName>style.visibility</p:attrName>
                                        </p:attrNameLst>
                                      </p:cBhvr>
                                      <p:to>
                                        <p:strVal val="visible"/>
                                      </p:to>
                                    </p:set>
                                    <p:animEffect transition="in" filter="fade">
                                      <p:cBhvr>
                                        <p:cTn id="99" dur="500"/>
                                        <p:tgtEl>
                                          <p:spTgt spid="22533"/>
                                        </p:tgtEl>
                                      </p:cBhvr>
                                    </p:animEffect>
                                    <p:anim calcmode="lin" valueType="num">
                                      <p:cBhvr>
                                        <p:cTn id="100" dur="500" fill="hold"/>
                                        <p:tgtEl>
                                          <p:spTgt spid="22533"/>
                                        </p:tgtEl>
                                        <p:attrNameLst>
                                          <p:attrName>style.rotation</p:attrName>
                                        </p:attrNameLst>
                                      </p:cBhvr>
                                      <p:tavLst>
                                        <p:tav tm="0">
                                          <p:val>
                                            <p:fltVal val="720"/>
                                          </p:val>
                                        </p:tav>
                                        <p:tav tm="100000">
                                          <p:val>
                                            <p:fltVal val="0"/>
                                          </p:val>
                                        </p:tav>
                                      </p:tavLst>
                                    </p:anim>
                                    <p:anim calcmode="lin" valueType="num">
                                      <p:cBhvr>
                                        <p:cTn id="101" dur="500" fill="hold"/>
                                        <p:tgtEl>
                                          <p:spTgt spid="22533"/>
                                        </p:tgtEl>
                                        <p:attrNameLst>
                                          <p:attrName>ppt_h</p:attrName>
                                        </p:attrNameLst>
                                      </p:cBhvr>
                                      <p:tavLst>
                                        <p:tav tm="0">
                                          <p:val>
                                            <p:fltVal val="0"/>
                                          </p:val>
                                        </p:tav>
                                        <p:tav tm="100000">
                                          <p:val>
                                            <p:strVal val="#ppt_h"/>
                                          </p:val>
                                        </p:tav>
                                      </p:tavLst>
                                    </p:anim>
                                    <p:anim calcmode="lin" valueType="num">
                                      <p:cBhvr>
                                        <p:cTn id="102" dur="500" fill="hold"/>
                                        <p:tgtEl>
                                          <p:spTgt spid="22533"/>
                                        </p:tgtEl>
                                        <p:attrNameLst>
                                          <p:attrName>ppt_w</p:attrName>
                                        </p:attrNameLst>
                                      </p:cBhvr>
                                      <p:tavLst>
                                        <p:tav tm="0">
                                          <p:val>
                                            <p:fltVal val="0"/>
                                          </p:val>
                                        </p:tav>
                                        <p:tav tm="100000">
                                          <p:val>
                                            <p:strVal val="#ppt_w"/>
                                          </p:val>
                                        </p:tav>
                                      </p:tavLst>
                                    </p:anim>
                                  </p:childTnLst>
                                </p:cTn>
                              </p:par>
                              <p:par>
                                <p:cTn id="103" presetID="35" presetClass="entr" presetSubtype="0" fill="hold" nodeType="withEffect">
                                  <p:stCondLst>
                                    <p:cond delay="0"/>
                                  </p:stCondLst>
                                  <p:childTnLst>
                                    <p:set>
                                      <p:cBhvr>
                                        <p:cTn id="104" dur="1" fill="hold">
                                          <p:stCondLst>
                                            <p:cond delay="0"/>
                                          </p:stCondLst>
                                        </p:cTn>
                                        <p:tgtEl>
                                          <p:spTgt spid="22536"/>
                                        </p:tgtEl>
                                        <p:attrNameLst>
                                          <p:attrName>style.visibility</p:attrName>
                                        </p:attrNameLst>
                                      </p:cBhvr>
                                      <p:to>
                                        <p:strVal val="visible"/>
                                      </p:to>
                                    </p:set>
                                    <p:animEffect transition="in" filter="fade">
                                      <p:cBhvr>
                                        <p:cTn id="105" dur="500"/>
                                        <p:tgtEl>
                                          <p:spTgt spid="22536"/>
                                        </p:tgtEl>
                                      </p:cBhvr>
                                    </p:animEffect>
                                    <p:anim calcmode="lin" valueType="num">
                                      <p:cBhvr>
                                        <p:cTn id="106" dur="500" fill="hold"/>
                                        <p:tgtEl>
                                          <p:spTgt spid="22536"/>
                                        </p:tgtEl>
                                        <p:attrNameLst>
                                          <p:attrName>style.rotation</p:attrName>
                                        </p:attrNameLst>
                                      </p:cBhvr>
                                      <p:tavLst>
                                        <p:tav tm="0">
                                          <p:val>
                                            <p:fltVal val="720"/>
                                          </p:val>
                                        </p:tav>
                                        <p:tav tm="100000">
                                          <p:val>
                                            <p:fltVal val="0"/>
                                          </p:val>
                                        </p:tav>
                                      </p:tavLst>
                                    </p:anim>
                                    <p:anim calcmode="lin" valueType="num">
                                      <p:cBhvr>
                                        <p:cTn id="107" dur="500" fill="hold"/>
                                        <p:tgtEl>
                                          <p:spTgt spid="22536"/>
                                        </p:tgtEl>
                                        <p:attrNameLst>
                                          <p:attrName>ppt_h</p:attrName>
                                        </p:attrNameLst>
                                      </p:cBhvr>
                                      <p:tavLst>
                                        <p:tav tm="0">
                                          <p:val>
                                            <p:fltVal val="0"/>
                                          </p:val>
                                        </p:tav>
                                        <p:tav tm="100000">
                                          <p:val>
                                            <p:strVal val="#ppt_h"/>
                                          </p:val>
                                        </p:tav>
                                      </p:tavLst>
                                    </p:anim>
                                    <p:anim calcmode="lin" valueType="num">
                                      <p:cBhvr>
                                        <p:cTn id="108" dur="500" fill="hold"/>
                                        <p:tgtEl>
                                          <p:spTgt spid="22536"/>
                                        </p:tgtEl>
                                        <p:attrNameLst>
                                          <p:attrName>ppt_w</p:attrName>
                                        </p:attrNameLst>
                                      </p:cBhvr>
                                      <p:tavLst>
                                        <p:tav tm="0">
                                          <p:val>
                                            <p:fltVal val="0"/>
                                          </p:val>
                                        </p:tav>
                                        <p:tav tm="100000">
                                          <p:val>
                                            <p:strVal val="#ppt_w"/>
                                          </p:val>
                                        </p:tav>
                                      </p:tavLst>
                                    </p:anim>
                                  </p:childTnLst>
                                </p:cTn>
                              </p:par>
                            </p:childTnLst>
                          </p:cTn>
                        </p:par>
                      </p:childTnLst>
                    </p:cTn>
                  </p:par>
                  <p:par>
                    <p:cTn id="109" fill="hold">
                      <p:stCondLst>
                        <p:cond delay="indefinite"/>
                      </p:stCondLst>
                      <p:childTnLst>
                        <p:par>
                          <p:cTn id="110" fill="hold">
                            <p:stCondLst>
                              <p:cond delay="0"/>
                            </p:stCondLst>
                            <p:childTnLst>
                              <p:par>
                                <p:cTn id="111" presetID="8" presetClass="exit" presetSubtype="16" fill="hold" nodeType="clickEffect">
                                  <p:stCondLst>
                                    <p:cond delay="0"/>
                                  </p:stCondLst>
                                  <p:childTnLst>
                                    <p:animEffect transition="out" filter="diamond(in)">
                                      <p:cBhvr>
                                        <p:cTn id="112" dur="500"/>
                                        <p:tgtEl>
                                          <p:spTgt spid="22536"/>
                                        </p:tgtEl>
                                      </p:cBhvr>
                                    </p:animEffect>
                                    <p:set>
                                      <p:cBhvr>
                                        <p:cTn id="113" dur="1" fill="hold">
                                          <p:stCondLst>
                                            <p:cond delay="499"/>
                                          </p:stCondLst>
                                        </p:cTn>
                                        <p:tgtEl>
                                          <p:spTgt spid="22536"/>
                                        </p:tgtEl>
                                        <p:attrNameLst>
                                          <p:attrName>style.visibility</p:attrName>
                                        </p:attrNameLst>
                                      </p:cBhvr>
                                      <p:to>
                                        <p:strVal val="hidden"/>
                                      </p:to>
                                    </p:set>
                                  </p:childTnLst>
                                </p:cTn>
                              </p:par>
                              <p:par>
                                <p:cTn id="114" presetID="8" presetClass="exit" presetSubtype="16" fill="hold" nodeType="withEffect">
                                  <p:stCondLst>
                                    <p:cond delay="0"/>
                                  </p:stCondLst>
                                  <p:childTnLst>
                                    <p:animEffect transition="out" filter="diamond(in)">
                                      <p:cBhvr>
                                        <p:cTn id="115" dur="500"/>
                                        <p:tgtEl>
                                          <p:spTgt spid="22533"/>
                                        </p:tgtEl>
                                      </p:cBhvr>
                                    </p:animEffect>
                                    <p:set>
                                      <p:cBhvr>
                                        <p:cTn id="116" dur="1" fill="hold">
                                          <p:stCondLst>
                                            <p:cond delay="499"/>
                                          </p:stCondLst>
                                        </p:cTn>
                                        <p:tgtEl>
                                          <p:spTgt spid="22533"/>
                                        </p:tgtEl>
                                        <p:attrNameLst>
                                          <p:attrName>style.visibility</p:attrName>
                                        </p:attrNameLst>
                                      </p:cBhvr>
                                      <p:to>
                                        <p:strVal val="hidden"/>
                                      </p:to>
                                    </p:set>
                                  </p:childTnLst>
                                </p:cTn>
                              </p:par>
                              <p:par>
                                <p:cTn id="117" presetID="8" presetClass="exit" presetSubtype="16" fill="hold" nodeType="withEffect">
                                  <p:stCondLst>
                                    <p:cond delay="0"/>
                                  </p:stCondLst>
                                  <p:childTnLst>
                                    <p:animEffect transition="out" filter="diamond(in)">
                                      <p:cBhvr>
                                        <p:cTn id="118" dur="500"/>
                                        <p:tgtEl>
                                          <p:spTgt spid="9">
                                            <p:txEl>
                                              <p:pRg st="0" end="0"/>
                                            </p:txEl>
                                          </p:spTgt>
                                        </p:tgtEl>
                                      </p:cBhvr>
                                    </p:animEffect>
                                    <p:set>
                                      <p:cBhvr>
                                        <p:cTn id="119" dur="1" fill="hold">
                                          <p:stCondLst>
                                            <p:cond delay="499"/>
                                          </p:stCondLst>
                                        </p:cTn>
                                        <p:tgtEl>
                                          <p:spTgt spid="9">
                                            <p:txEl>
                                              <p:pRg st="0" end="0"/>
                                            </p:txEl>
                                          </p:spTgt>
                                        </p:tgtEl>
                                        <p:attrNameLst>
                                          <p:attrName>style.visibility</p:attrName>
                                        </p:attrNameLst>
                                      </p:cBhvr>
                                      <p:to>
                                        <p:strVal val="hidden"/>
                                      </p:to>
                                    </p:set>
                                  </p:childTnLst>
                                </p:cTn>
                              </p:par>
                              <p:par>
                                <p:cTn id="120" presetID="2" presetClass="entr" presetSubtype="4" fill="hold" nodeType="withEffect">
                                  <p:stCondLst>
                                    <p:cond delay="0"/>
                                  </p:stCondLst>
                                  <p:childTnLst>
                                    <p:set>
                                      <p:cBhvr>
                                        <p:cTn id="121" dur="1" fill="hold">
                                          <p:stCondLst>
                                            <p:cond delay="0"/>
                                          </p:stCondLst>
                                        </p:cTn>
                                        <p:tgtEl>
                                          <p:spTgt spid="21">
                                            <p:txEl>
                                              <p:pRg st="0" end="0"/>
                                            </p:txEl>
                                          </p:spTgt>
                                        </p:tgtEl>
                                        <p:attrNameLst>
                                          <p:attrName>style.visibility</p:attrName>
                                        </p:attrNameLst>
                                      </p:cBhvr>
                                      <p:to>
                                        <p:strVal val="visible"/>
                                      </p:to>
                                    </p:set>
                                    <p:anim calcmode="lin" valueType="num">
                                      <p:cBhvr additive="base">
                                        <p:cTn id="122"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123" dur="500" fill="hold"/>
                                        <p:tgtEl>
                                          <p:spTgt spid="21">
                                            <p:txEl>
                                              <p:pRg st="0" end="0"/>
                                            </p:txEl>
                                          </p:spTgt>
                                        </p:tgtEl>
                                        <p:attrNameLst>
                                          <p:attrName>ppt_y</p:attrName>
                                        </p:attrNameLst>
                                      </p:cBhvr>
                                      <p:tavLst>
                                        <p:tav tm="0">
                                          <p:val>
                                            <p:strVal val="1+#ppt_h/2"/>
                                          </p:val>
                                        </p:tav>
                                        <p:tav tm="100000">
                                          <p:val>
                                            <p:strVal val="#ppt_y"/>
                                          </p:val>
                                        </p:tav>
                                      </p:tavLst>
                                    </p:anim>
                                  </p:childTnLst>
                                </p:cTn>
                              </p:par>
                              <p:par>
                                <p:cTn id="124" presetID="3" presetClass="entr" presetSubtype="10" fill="hold" nodeType="withEffect">
                                  <p:stCondLst>
                                    <p:cond delay="0"/>
                                  </p:stCondLst>
                                  <p:childTnLst>
                                    <p:set>
                                      <p:cBhvr>
                                        <p:cTn id="125" dur="1" fill="hold">
                                          <p:stCondLst>
                                            <p:cond delay="0"/>
                                          </p:stCondLst>
                                        </p:cTn>
                                        <p:tgtEl>
                                          <p:spTgt spid="21">
                                            <p:txEl>
                                              <p:pRg st="0" end="0"/>
                                            </p:txEl>
                                          </p:spTgt>
                                        </p:tgtEl>
                                        <p:attrNameLst>
                                          <p:attrName>style.visibility</p:attrName>
                                        </p:attrNameLst>
                                      </p:cBhvr>
                                      <p:to>
                                        <p:strVal val="visible"/>
                                      </p:to>
                                    </p:set>
                                    <p:animEffect transition="in" filter="blinds(horizontal)">
                                      <p:cBhvr>
                                        <p:cTn id="126" dur="500"/>
                                        <p:tgtEl>
                                          <p:spTgt spid="21">
                                            <p:txEl>
                                              <p:pRg st="0" end="0"/>
                                            </p:txEl>
                                          </p:spTgt>
                                        </p:tgtEl>
                                      </p:cBhvr>
                                    </p:animEffect>
                                  </p:childTnLst>
                                </p:cTn>
                              </p:par>
                              <p:par>
                                <p:cTn id="127" presetID="3" presetClass="entr" presetSubtype="10" fill="hold" nodeType="withEffect">
                                  <p:stCondLst>
                                    <p:cond delay="0"/>
                                  </p:stCondLst>
                                  <p:childTnLst>
                                    <p:set>
                                      <p:cBhvr>
                                        <p:cTn id="128" dur="1" fill="hold">
                                          <p:stCondLst>
                                            <p:cond delay="0"/>
                                          </p:stCondLst>
                                        </p:cTn>
                                        <p:tgtEl>
                                          <p:spTgt spid="21">
                                            <p:txEl>
                                              <p:pRg st="1" end="1"/>
                                            </p:txEl>
                                          </p:spTgt>
                                        </p:tgtEl>
                                        <p:attrNameLst>
                                          <p:attrName>style.visibility</p:attrName>
                                        </p:attrNameLst>
                                      </p:cBhvr>
                                      <p:to>
                                        <p:strVal val="visible"/>
                                      </p:to>
                                    </p:set>
                                    <p:animEffect transition="in" filter="blinds(horizontal)">
                                      <p:cBhvr>
                                        <p:cTn id="129" dur="500"/>
                                        <p:tgtEl>
                                          <p:spTgt spid="21">
                                            <p:txEl>
                                              <p:pRg st="1" end="1"/>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nodeType="clickEffect">
                                  <p:stCondLst>
                                    <p:cond delay="0"/>
                                  </p:stCondLst>
                                  <p:childTnLst>
                                    <p:set>
                                      <p:cBhvr>
                                        <p:cTn id="133" dur="1" fill="hold">
                                          <p:stCondLst>
                                            <p:cond delay="0"/>
                                          </p:stCondLst>
                                        </p:cTn>
                                        <p:tgtEl>
                                          <p:spTgt spid="21">
                                            <p:txEl>
                                              <p:pRg st="2" end="2"/>
                                            </p:txEl>
                                          </p:spTgt>
                                        </p:tgtEl>
                                        <p:attrNameLst>
                                          <p:attrName>style.visibility</p:attrName>
                                        </p:attrNameLst>
                                      </p:cBhvr>
                                      <p:to>
                                        <p:strVal val="visible"/>
                                      </p:to>
                                    </p:set>
                                    <p:animEffect transition="in" filter="blinds(horizontal)">
                                      <p:cBhvr>
                                        <p:cTn id="134" dur="500"/>
                                        <p:tgtEl>
                                          <p:spTgt spid="21">
                                            <p:txEl>
                                              <p:pRg st="2" end="2"/>
                                            </p:txEl>
                                          </p:spTgt>
                                        </p:tgtEl>
                                      </p:cBhvr>
                                    </p:animEffect>
                                  </p:childTnLst>
                                </p:cTn>
                              </p:par>
                              <p:par>
                                <p:cTn id="135" presetID="35" presetClass="entr" presetSubtype="0" fill="hold" nodeType="withEffect">
                                  <p:stCondLst>
                                    <p:cond delay="0"/>
                                  </p:stCondLst>
                                  <p:childTnLst>
                                    <p:set>
                                      <p:cBhvr>
                                        <p:cTn id="136" dur="1" fill="hold">
                                          <p:stCondLst>
                                            <p:cond delay="0"/>
                                          </p:stCondLst>
                                        </p:cTn>
                                        <p:tgtEl>
                                          <p:spTgt spid="22541"/>
                                        </p:tgtEl>
                                        <p:attrNameLst>
                                          <p:attrName>style.visibility</p:attrName>
                                        </p:attrNameLst>
                                      </p:cBhvr>
                                      <p:to>
                                        <p:strVal val="visible"/>
                                      </p:to>
                                    </p:set>
                                    <p:animEffect transition="in" filter="fade">
                                      <p:cBhvr>
                                        <p:cTn id="137" dur="500"/>
                                        <p:tgtEl>
                                          <p:spTgt spid="22541"/>
                                        </p:tgtEl>
                                      </p:cBhvr>
                                    </p:animEffect>
                                    <p:anim calcmode="lin" valueType="num">
                                      <p:cBhvr>
                                        <p:cTn id="138" dur="500" fill="hold"/>
                                        <p:tgtEl>
                                          <p:spTgt spid="22541"/>
                                        </p:tgtEl>
                                        <p:attrNameLst>
                                          <p:attrName>style.rotation</p:attrName>
                                        </p:attrNameLst>
                                      </p:cBhvr>
                                      <p:tavLst>
                                        <p:tav tm="0">
                                          <p:val>
                                            <p:fltVal val="720"/>
                                          </p:val>
                                        </p:tav>
                                        <p:tav tm="100000">
                                          <p:val>
                                            <p:fltVal val="0"/>
                                          </p:val>
                                        </p:tav>
                                      </p:tavLst>
                                    </p:anim>
                                    <p:anim calcmode="lin" valueType="num">
                                      <p:cBhvr>
                                        <p:cTn id="139" dur="500" fill="hold"/>
                                        <p:tgtEl>
                                          <p:spTgt spid="22541"/>
                                        </p:tgtEl>
                                        <p:attrNameLst>
                                          <p:attrName>ppt_h</p:attrName>
                                        </p:attrNameLst>
                                      </p:cBhvr>
                                      <p:tavLst>
                                        <p:tav tm="0">
                                          <p:val>
                                            <p:fltVal val="0"/>
                                          </p:val>
                                        </p:tav>
                                        <p:tav tm="100000">
                                          <p:val>
                                            <p:strVal val="#ppt_h"/>
                                          </p:val>
                                        </p:tav>
                                      </p:tavLst>
                                    </p:anim>
                                    <p:anim calcmode="lin" valueType="num">
                                      <p:cBhvr>
                                        <p:cTn id="140" dur="500" fill="hold"/>
                                        <p:tgtEl>
                                          <p:spTgt spid="22541"/>
                                        </p:tgtEl>
                                        <p:attrNameLst>
                                          <p:attrName>ppt_w</p:attrName>
                                        </p:attrNameLst>
                                      </p:cBhvr>
                                      <p:tavLst>
                                        <p:tav tm="0">
                                          <p:val>
                                            <p:fltVal val="0"/>
                                          </p:val>
                                        </p:tav>
                                        <p:tav tm="100000">
                                          <p:val>
                                            <p:strVal val="#ppt_w"/>
                                          </p:val>
                                        </p:tav>
                                      </p:tavLst>
                                    </p:anim>
                                  </p:childTnLst>
                                </p:cTn>
                              </p:par>
                            </p:childTnLst>
                          </p:cTn>
                        </p:par>
                      </p:childTnLst>
                    </p:cTn>
                  </p:par>
                  <p:par>
                    <p:cTn id="141" fill="hold">
                      <p:stCondLst>
                        <p:cond delay="indefinite"/>
                      </p:stCondLst>
                      <p:childTnLst>
                        <p:par>
                          <p:cTn id="142" fill="hold">
                            <p:stCondLst>
                              <p:cond delay="0"/>
                            </p:stCondLst>
                            <p:childTnLst>
                              <p:par>
                                <p:cTn id="143" presetID="8" presetClass="exit" presetSubtype="16" fill="hold" nodeType="clickEffect">
                                  <p:stCondLst>
                                    <p:cond delay="0"/>
                                  </p:stCondLst>
                                  <p:childTnLst>
                                    <p:animEffect transition="out" filter="diamond(in)">
                                      <p:cBhvr>
                                        <p:cTn id="144" dur="500"/>
                                        <p:tgtEl>
                                          <p:spTgt spid="22541"/>
                                        </p:tgtEl>
                                      </p:cBhvr>
                                    </p:animEffect>
                                    <p:set>
                                      <p:cBhvr>
                                        <p:cTn id="145" dur="1" fill="hold">
                                          <p:stCondLst>
                                            <p:cond delay="499"/>
                                          </p:stCondLst>
                                        </p:cTn>
                                        <p:tgtEl>
                                          <p:spTgt spid="22541"/>
                                        </p:tgtEl>
                                        <p:attrNameLst>
                                          <p:attrName>style.visibility</p:attrName>
                                        </p:attrNameLst>
                                      </p:cBhvr>
                                      <p:to>
                                        <p:strVal val="hidden"/>
                                      </p:to>
                                    </p:set>
                                  </p:childTnLst>
                                </p:cTn>
                              </p:par>
                              <p:par>
                                <p:cTn id="146" presetID="8" presetClass="exit" presetSubtype="16" fill="hold" nodeType="withEffect">
                                  <p:stCondLst>
                                    <p:cond delay="0"/>
                                  </p:stCondLst>
                                  <p:childTnLst>
                                    <p:animEffect transition="out" filter="diamond(in)">
                                      <p:cBhvr>
                                        <p:cTn id="147" dur="500"/>
                                        <p:tgtEl>
                                          <p:spTgt spid="21">
                                            <p:txEl>
                                              <p:pRg st="2" end="2"/>
                                            </p:txEl>
                                          </p:spTgt>
                                        </p:tgtEl>
                                      </p:cBhvr>
                                    </p:animEffect>
                                    <p:set>
                                      <p:cBhvr>
                                        <p:cTn id="148" dur="1" fill="hold">
                                          <p:stCondLst>
                                            <p:cond delay="499"/>
                                          </p:stCondLst>
                                        </p:cTn>
                                        <p:tgtEl>
                                          <p:spTgt spid="21">
                                            <p:txEl>
                                              <p:pRg st="2" end="2"/>
                                            </p:txEl>
                                          </p:spTgt>
                                        </p:tgtEl>
                                        <p:attrNameLst>
                                          <p:attrName>style.visibility</p:attrName>
                                        </p:attrNameLst>
                                      </p:cBhvr>
                                      <p:to>
                                        <p:strVal val="hidden"/>
                                      </p:to>
                                    </p:set>
                                  </p:childTnLst>
                                </p:cTn>
                              </p:par>
                              <p:par>
                                <p:cTn id="149" presetID="8" presetClass="exit" presetSubtype="16" fill="hold" nodeType="withEffect">
                                  <p:stCondLst>
                                    <p:cond delay="0"/>
                                  </p:stCondLst>
                                  <p:childTnLst>
                                    <p:animEffect transition="out" filter="diamond(in)">
                                      <p:cBhvr>
                                        <p:cTn id="150" dur="500"/>
                                        <p:tgtEl>
                                          <p:spTgt spid="21">
                                            <p:txEl>
                                              <p:pRg st="1" end="1"/>
                                            </p:txEl>
                                          </p:spTgt>
                                        </p:tgtEl>
                                      </p:cBhvr>
                                    </p:animEffect>
                                    <p:set>
                                      <p:cBhvr>
                                        <p:cTn id="151" dur="1" fill="hold">
                                          <p:stCondLst>
                                            <p:cond delay="499"/>
                                          </p:stCondLst>
                                        </p:cTn>
                                        <p:tgtEl>
                                          <p:spTgt spid="21">
                                            <p:txEl>
                                              <p:pRg st="1" end="1"/>
                                            </p:txEl>
                                          </p:spTgt>
                                        </p:tgtEl>
                                        <p:attrNameLst>
                                          <p:attrName>style.visibility</p:attrName>
                                        </p:attrNameLst>
                                      </p:cBhvr>
                                      <p:to>
                                        <p:strVal val="hidden"/>
                                      </p:to>
                                    </p:set>
                                  </p:childTnLst>
                                </p:cTn>
                              </p:par>
                              <p:par>
                                <p:cTn id="152" presetID="8" presetClass="exit" presetSubtype="16" fill="hold" nodeType="withEffect">
                                  <p:stCondLst>
                                    <p:cond delay="0"/>
                                  </p:stCondLst>
                                  <p:childTnLst>
                                    <p:animEffect transition="out" filter="diamond(in)">
                                      <p:cBhvr>
                                        <p:cTn id="153" dur="500"/>
                                        <p:tgtEl>
                                          <p:spTgt spid="21">
                                            <p:txEl>
                                              <p:pRg st="0" end="0"/>
                                            </p:txEl>
                                          </p:spTgt>
                                        </p:tgtEl>
                                      </p:cBhvr>
                                    </p:animEffect>
                                    <p:set>
                                      <p:cBhvr>
                                        <p:cTn id="154" dur="1" fill="hold">
                                          <p:stCondLst>
                                            <p:cond delay="499"/>
                                          </p:stCondLst>
                                        </p:cTn>
                                        <p:tgtEl>
                                          <p:spTgt spid="21">
                                            <p:txEl>
                                              <p:pRg st="0" end="0"/>
                                            </p:txEl>
                                          </p:spTgt>
                                        </p:tgtEl>
                                        <p:attrNameLst>
                                          <p:attrName>style.visibility</p:attrName>
                                        </p:attrNameLst>
                                      </p:cBhvr>
                                      <p:to>
                                        <p:strVal val="hidden"/>
                                      </p:to>
                                    </p:set>
                                  </p:childTnLst>
                                </p:cTn>
                              </p:par>
                              <p:par>
                                <p:cTn id="155" presetID="2" presetClass="entr" presetSubtype="4" fill="hold" nodeType="withEffect">
                                  <p:stCondLst>
                                    <p:cond delay="0"/>
                                  </p:stCondLst>
                                  <p:childTnLst>
                                    <p:set>
                                      <p:cBhvr>
                                        <p:cTn id="156" dur="1" fill="hold">
                                          <p:stCondLst>
                                            <p:cond delay="0"/>
                                          </p:stCondLst>
                                        </p:cTn>
                                        <p:tgtEl>
                                          <p:spTgt spid="24">
                                            <p:txEl>
                                              <p:pRg st="0" end="0"/>
                                            </p:txEl>
                                          </p:spTgt>
                                        </p:tgtEl>
                                        <p:attrNameLst>
                                          <p:attrName>style.visibility</p:attrName>
                                        </p:attrNameLst>
                                      </p:cBhvr>
                                      <p:to>
                                        <p:strVal val="visible"/>
                                      </p:to>
                                    </p:set>
                                    <p:anim calcmode="lin" valueType="num">
                                      <p:cBhvr additive="base">
                                        <p:cTn id="157"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158"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3" presetClass="entr" presetSubtype="10" fill="hold" nodeType="clickEffect">
                                  <p:stCondLst>
                                    <p:cond delay="0"/>
                                  </p:stCondLst>
                                  <p:childTnLst>
                                    <p:set>
                                      <p:cBhvr>
                                        <p:cTn id="162" dur="1" fill="hold">
                                          <p:stCondLst>
                                            <p:cond delay="0"/>
                                          </p:stCondLst>
                                        </p:cTn>
                                        <p:tgtEl>
                                          <p:spTgt spid="24">
                                            <p:txEl>
                                              <p:pRg st="1" end="1"/>
                                            </p:txEl>
                                          </p:spTgt>
                                        </p:tgtEl>
                                        <p:attrNameLst>
                                          <p:attrName>style.visibility</p:attrName>
                                        </p:attrNameLst>
                                      </p:cBhvr>
                                      <p:to>
                                        <p:strVal val="visible"/>
                                      </p:to>
                                    </p:set>
                                    <p:animEffect transition="in" filter="blinds(horizontal)">
                                      <p:cBhvr>
                                        <p:cTn id="163" dur="500"/>
                                        <p:tgtEl>
                                          <p:spTgt spid="24">
                                            <p:txEl>
                                              <p:pRg st="1" end="1"/>
                                            </p:txEl>
                                          </p:spTgt>
                                        </p:tgtEl>
                                      </p:cBhvr>
                                    </p:animEffect>
                                  </p:childTnLst>
                                </p:cTn>
                              </p:par>
                            </p:childTnLst>
                          </p:cTn>
                        </p:par>
                      </p:childTnLst>
                    </p:cTn>
                  </p:par>
                  <p:par>
                    <p:cTn id="164" fill="hold">
                      <p:stCondLst>
                        <p:cond delay="indefinite"/>
                      </p:stCondLst>
                      <p:childTnLst>
                        <p:par>
                          <p:cTn id="165" fill="hold">
                            <p:stCondLst>
                              <p:cond delay="0"/>
                            </p:stCondLst>
                            <p:childTnLst>
                              <p:par>
                                <p:cTn id="166" presetID="3" presetClass="entr" presetSubtype="10" fill="hold" nodeType="clickEffect">
                                  <p:stCondLst>
                                    <p:cond delay="0"/>
                                  </p:stCondLst>
                                  <p:childTnLst>
                                    <p:set>
                                      <p:cBhvr>
                                        <p:cTn id="167" dur="1" fill="hold">
                                          <p:stCondLst>
                                            <p:cond delay="0"/>
                                          </p:stCondLst>
                                        </p:cTn>
                                        <p:tgtEl>
                                          <p:spTgt spid="24">
                                            <p:txEl>
                                              <p:pRg st="2" end="2"/>
                                            </p:txEl>
                                          </p:spTgt>
                                        </p:tgtEl>
                                        <p:attrNameLst>
                                          <p:attrName>style.visibility</p:attrName>
                                        </p:attrNameLst>
                                      </p:cBhvr>
                                      <p:to>
                                        <p:strVal val="visible"/>
                                      </p:to>
                                    </p:set>
                                    <p:animEffect transition="in" filter="blinds(horizontal)">
                                      <p:cBhvr>
                                        <p:cTn id="168" dur="500"/>
                                        <p:tgtEl>
                                          <p:spTgt spid="24">
                                            <p:txEl>
                                              <p:pRg st="2" end="2"/>
                                            </p:txEl>
                                          </p:spTgt>
                                        </p:tgtEl>
                                      </p:cBhvr>
                                    </p:animEffect>
                                  </p:childTnLst>
                                </p:cTn>
                              </p:par>
                            </p:childTnLst>
                          </p:cTn>
                        </p:par>
                      </p:childTnLst>
                    </p:cTn>
                  </p:par>
                  <p:par>
                    <p:cTn id="169" fill="hold">
                      <p:stCondLst>
                        <p:cond delay="indefinite"/>
                      </p:stCondLst>
                      <p:childTnLst>
                        <p:par>
                          <p:cTn id="170" fill="hold">
                            <p:stCondLst>
                              <p:cond delay="0"/>
                            </p:stCondLst>
                            <p:childTnLst>
                              <p:par>
                                <p:cTn id="171" presetID="2" presetClass="entr" presetSubtype="4" fill="hold" nodeType="clickEffect">
                                  <p:stCondLst>
                                    <p:cond delay="0"/>
                                  </p:stCondLst>
                                  <p:childTnLst>
                                    <p:set>
                                      <p:cBhvr>
                                        <p:cTn id="172" dur="1" fill="hold">
                                          <p:stCondLst>
                                            <p:cond delay="0"/>
                                          </p:stCondLst>
                                        </p:cTn>
                                        <p:tgtEl>
                                          <p:spTgt spid="24">
                                            <p:txEl>
                                              <p:pRg st="3" end="3"/>
                                            </p:txEl>
                                          </p:spTgt>
                                        </p:tgtEl>
                                        <p:attrNameLst>
                                          <p:attrName>style.visibility</p:attrName>
                                        </p:attrNameLst>
                                      </p:cBhvr>
                                      <p:to>
                                        <p:strVal val="visible"/>
                                      </p:to>
                                    </p:set>
                                    <p:anim calcmode="lin" valueType="num">
                                      <p:cBhvr additive="base">
                                        <p:cTn id="173" dur="500" fill="hold"/>
                                        <p:tgtEl>
                                          <p:spTgt spid="24">
                                            <p:txEl>
                                              <p:pRg st="3" end="3"/>
                                            </p:txEl>
                                          </p:spTgt>
                                        </p:tgtEl>
                                        <p:attrNameLst>
                                          <p:attrName>ppt_x</p:attrName>
                                        </p:attrNameLst>
                                      </p:cBhvr>
                                      <p:tavLst>
                                        <p:tav tm="0">
                                          <p:val>
                                            <p:strVal val="#ppt_x"/>
                                          </p:val>
                                        </p:tav>
                                        <p:tav tm="100000">
                                          <p:val>
                                            <p:strVal val="#ppt_x"/>
                                          </p:val>
                                        </p:tav>
                                      </p:tavLst>
                                    </p:anim>
                                    <p:anim calcmode="lin" valueType="num">
                                      <p:cBhvr additive="base">
                                        <p:cTn id="174" dur="500" fill="hold"/>
                                        <p:tgtEl>
                                          <p:spTgt spid="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5" fill="hold">
                      <p:stCondLst>
                        <p:cond delay="indefinite"/>
                      </p:stCondLst>
                      <p:childTnLst>
                        <p:par>
                          <p:cTn id="176" fill="hold">
                            <p:stCondLst>
                              <p:cond delay="0"/>
                            </p:stCondLst>
                            <p:childTnLst>
                              <p:par>
                                <p:cTn id="177" presetID="3" presetClass="entr" presetSubtype="10" fill="hold" nodeType="clickEffect">
                                  <p:stCondLst>
                                    <p:cond delay="0"/>
                                  </p:stCondLst>
                                  <p:childTnLst>
                                    <p:set>
                                      <p:cBhvr>
                                        <p:cTn id="178" dur="1" fill="hold">
                                          <p:stCondLst>
                                            <p:cond delay="0"/>
                                          </p:stCondLst>
                                        </p:cTn>
                                        <p:tgtEl>
                                          <p:spTgt spid="24">
                                            <p:txEl>
                                              <p:pRg st="4" end="4"/>
                                            </p:txEl>
                                          </p:spTgt>
                                        </p:tgtEl>
                                        <p:attrNameLst>
                                          <p:attrName>style.visibility</p:attrName>
                                        </p:attrNameLst>
                                      </p:cBhvr>
                                      <p:to>
                                        <p:strVal val="visible"/>
                                      </p:to>
                                    </p:set>
                                    <p:animEffect transition="in" filter="blinds(horizontal)">
                                      <p:cBhvr>
                                        <p:cTn id="179" dur="500"/>
                                        <p:tgtEl>
                                          <p:spTgt spid="24">
                                            <p:txEl>
                                              <p:pRg st="4" end="4"/>
                                            </p:txEl>
                                          </p:spTgt>
                                        </p:tgtEl>
                                      </p:cBhvr>
                                    </p:animEffect>
                                  </p:childTnLst>
                                </p:cTn>
                              </p:par>
                            </p:childTnLst>
                          </p:cTn>
                        </p:par>
                      </p:childTnLst>
                    </p:cTn>
                  </p:par>
                  <p:par>
                    <p:cTn id="180" fill="hold">
                      <p:stCondLst>
                        <p:cond delay="indefinite"/>
                      </p:stCondLst>
                      <p:childTnLst>
                        <p:par>
                          <p:cTn id="181" fill="hold">
                            <p:stCondLst>
                              <p:cond delay="0"/>
                            </p:stCondLst>
                            <p:childTnLst>
                              <p:par>
                                <p:cTn id="182" presetID="3" presetClass="entr" presetSubtype="10" fill="hold" nodeType="clickEffect">
                                  <p:stCondLst>
                                    <p:cond delay="0"/>
                                  </p:stCondLst>
                                  <p:childTnLst>
                                    <p:set>
                                      <p:cBhvr>
                                        <p:cTn id="183" dur="1" fill="hold">
                                          <p:stCondLst>
                                            <p:cond delay="0"/>
                                          </p:stCondLst>
                                        </p:cTn>
                                        <p:tgtEl>
                                          <p:spTgt spid="24">
                                            <p:txEl>
                                              <p:pRg st="5" end="5"/>
                                            </p:txEl>
                                          </p:spTgt>
                                        </p:tgtEl>
                                        <p:attrNameLst>
                                          <p:attrName>style.visibility</p:attrName>
                                        </p:attrNameLst>
                                      </p:cBhvr>
                                      <p:to>
                                        <p:strVal val="visible"/>
                                      </p:to>
                                    </p:set>
                                    <p:animEffect transition="in" filter="blinds(horizontal)">
                                      <p:cBhvr>
                                        <p:cTn id="184" dur="500"/>
                                        <p:tgtEl>
                                          <p:spTgt spid="2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1186</TotalTime>
  <Words>1371</Words>
  <Application>Microsoft Office PowerPoint</Application>
  <PresentationFormat>Affichage à l'écran (4:3)</PresentationFormat>
  <Paragraphs>209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Oriel</vt:lpstr>
      <vt:lpstr>Diapositive 1</vt:lpstr>
      <vt:lpstr>les différentes étapes d’une purification.</vt:lpstr>
      <vt:lpstr>Introduction </vt:lpstr>
      <vt:lpstr>Quelques méthodes de vérification de la présence de la protéine : </vt:lpstr>
      <vt:lpstr>Diapositive 5</vt:lpstr>
      <vt:lpstr>Diapositive 6</vt:lpstr>
      <vt:lpstr>Diapositive 7</vt:lpstr>
      <vt:lpstr>III- Extraction :  </vt:lpstr>
      <vt:lpstr>2- Techniques d’extraction :  </vt:lpstr>
      <vt:lpstr>IV- Élimination précoce des contaminants:  </vt:lpstr>
      <vt:lpstr>V- Le choix de la méthode : </vt:lpstr>
      <vt:lpstr>V- Séparation et enrichissement :  </vt:lpstr>
      <vt:lpstr>  </vt:lpstr>
      <vt:lpstr>Diapositive 14</vt:lpstr>
      <vt:lpstr>Diapositive 15</vt:lpstr>
      <vt:lpstr>Du silicium poreux utilisé pour purifier des protéines :</vt:lpstr>
      <vt:lpstr>Conclusion :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Personnel</dc:creator>
  <cp:lastModifiedBy>SAMSUNG</cp:lastModifiedBy>
  <cp:revision>137</cp:revision>
  <dcterms:created xsi:type="dcterms:W3CDTF">2008-11-15T09:39:24Z</dcterms:created>
  <dcterms:modified xsi:type="dcterms:W3CDTF">2023-01-01T13:25:40Z</dcterms:modified>
</cp:coreProperties>
</file>