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75" r:id="rId1"/>
  </p:sldMasterIdLst>
  <p:sldIdLst>
    <p:sldId id="304" r:id="rId2"/>
    <p:sldId id="256" r:id="rId3"/>
    <p:sldId id="257" r:id="rId4"/>
    <p:sldId id="289" r:id="rId5"/>
    <p:sldId id="258" r:id="rId6"/>
    <p:sldId id="260" r:id="rId7"/>
    <p:sldId id="259" r:id="rId8"/>
    <p:sldId id="261" r:id="rId9"/>
    <p:sldId id="262" r:id="rId10"/>
    <p:sldId id="263" r:id="rId11"/>
    <p:sldId id="264" r:id="rId12"/>
    <p:sldId id="265" r:id="rId13"/>
    <p:sldId id="276" r:id="rId14"/>
    <p:sldId id="277" r:id="rId15"/>
    <p:sldId id="278" r:id="rId16"/>
    <p:sldId id="279" r:id="rId17"/>
    <p:sldId id="280" r:id="rId18"/>
    <p:sldId id="281" r:id="rId19"/>
    <p:sldId id="292" r:id="rId20"/>
    <p:sldId id="293" r:id="rId21"/>
    <p:sldId id="294" r:id="rId22"/>
    <p:sldId id="295" r:id="rId23"/>
    <p:sldId id="296" r:id="rId24"/>
    <p:sldId id="297" r:id="rId25"/>
    <p:sldId id="298" r:id="rId26"/>
    <p:sldId id="299" r:id="rId27"/>
    <p:sldId id="300" r:id="rId28"/>
    <p:sldId id="301" r:id="rId29"/>
    <p:sldId id="302" r:id="rId30"/>
    <p:sldId id="282" r:id="rId31"/>
    <p:sldId id="283" r:id="rId32"/>
    <p:sldId id="284" r:id="rId33"/>
    <p:sldId id="285" r:id="rId34"/>
    <p:sldId id="286" r:id="rId35"/>
    <p:sldId id="287" r:id="rId36"/>
    <p:sldId id="288" r:id="rId37"/>
    <p:sldId id="290" r:id="rId38"/>
    <p:sldId id="291"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57" autoAdjust="0"/>
    <p:restoredTop sz="94660"/>
  </p:normalViewPr>
  <p:slideViewPr>
    <p:cSldViewPr snapToGrid="0">
      <p:cViewPr varScale="1">
        <p:scale>
          <a:sx n="63" d="100"/>
          <a:sy n="63" d="100"/>
        </p:scale>
        <p:origin x="94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2-20T20:20:27.315" idx="1">
    <p:pos x="10" y="10"/>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A832499-C133-4093-8946-D4BB88E2EF1A}" type="datetimeFigureOut">
              <a:rPr lang="fr-FR" smtClean="0"/>
              <a:pPr/>
              <a:t>20/12/2023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FC82A18-E021-4A55-978F-B988EC4ED604}" type="slidenum">
              <a:rPr lang="fr-FR" smtClean="0"/>
              <a:pPr/>
              <a:t>‹N°›</a:t>
            </a:fld>
            <a:endParaRPr lang="fr-FR" dirty="0"/>
          </a:p>
        </p:txBody>
      </p:sp>
    </p:spTree>
    <p:extLst>
      <p:ext uri="{BB962C8B-B14F-4D97-AF65-F5344CB8AC3E}">
        <p14:creationId xmlns:p14="http://schemas.microsoft.com/office/powerpoint/2010/main" val="4162494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A832499-C133-4093-8946-D4BB88E2EF1A}" type="datetimeFigureOut">
              <a:rPr lang="fr-FR" smtClean="0"/>
              <a:pPr/>
              <a:t>20/12/2023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FC82A18-E021-4A55-978F-B988EC4ED604}" type="slidenum">
              <a:rPr lang="fr-FR" smtClean="0"/>
              <a:pPr/>
              <a:t>‹N°›</a:t>
            </a:fld>
            <a:endParaRPr lang="fr-FR" dirty="0"/>
          </a:p>
        </p:txBody>
      </p:sp>
    </p:spTree>
    <p:extLst>
      <p:ext uri="{BB962C8B-B14F-4D97-AF65-F5344CB8AC3E}">
        <p14:creationId xmlns:p14="http://schemas.microsoft.com/office/powerpoint/2010/main" val="681890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A832499-C133-4093-8946-D4BB88E2EF1A}" type="datetimeFigureOut">
              <a:rPr lang="fr-FR" smtClean="0"/>
              <a:pPr/>
              <a:t>20/12/2023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FC82A18-E021-4A55-978F-B988EC4ED604}" type="slidenum">
              <a:rPr lang="fr-FR" smtClean="0"/>
              <a:pPr/>
              <a:t>‹N°›</a:t>
            </a:fld>
            <a:endParaRPr lang="fr-FR"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52395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7A832499-C133-4093-8946-D4BB88E2EF1A}" type="datetimeFigureOut">
              <a:rPr lang="fr-FR" smtClean="0"/>
              <a:pPr/>
              <a:t>20/12/2023</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FC82A18-E021-4A55-978F-B988EC4ED604}" type="slidenum">
              <a:rPr lang="fr-FR" smtClean="0"/>
              <a:pPr/>
              <a:t>‹N°›</a:t>
            </a:fld>
            <a:endParaRPr lang="fr-FR" dirty="0"/>
          </a:p>
        </p:txBody>
      </p:sp>
    </p:spTree>
    <p:extLst>
      <p:ext uri="{BB962C8B-B14F-4D97-AF65-F5344CB8AC3E}">
        <p14:creationId xmlns:p14="http://schemas.microsoft.com/office/powerpoint/2010/main" val="1737522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7A832499-C133-4093-8946-D4BB88E2EF1A}" type="datetimeFigureOut">
              <a:rPr lang="fr-FR" smtClean="0"/>
              <a:pPr/>
              <a:t>20/12/2023</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FC82A18-E021-4A55-978F-B988EC4ED604}" type="slidenum">
              <a:rPr lang="fr-FR" smtClean="0"/>
              <a:pPr/>
              <a:t>‹N°›</a:t>
            </a:fld>
            <a:endParaRPr lang="fr-FR"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71507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7A832499-C133-4093-8946-D4BB88E2EF1A}" type="datetimeFigureOut">
              <a:rPr lang="fr-FR" smtClean="0"/>
              <a:pPr/>
              <a:t>20/12/2023</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FC82A18-E021-4A55-978F-B988EC4ED604}" type="slidenum">
              <a:rPr lang="fr-FR" smtClean="0"/>
              <a:pPr/>
              <a:t>‹N°›</a:t>
            </a:fld>
            <a:endParaRPr lang="fr-FR" dirty="0"/>
          </a:p>
        </p:txBody>
      </p:sp>
    </p:spTree>
    <p:extLst>
      <p:ext uri="{BB962C8B-B14F-4D97-AF65-F5344CB8AC3E}">
        <p14:creationId xmlns:p14="http://schemas.microsoft.com/office/powerpoint/2010/main" val="3829088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A832499-C133-4093-8946-D4BB88E2EF1A}" type="datetimeFigureOut">
              <a:rPr lang="fr-FR" smtClean="0"/>
              <a:pPr/>
              <a:t>20/12/2023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FC82A18-E021-4A55-978F-B988EC4ED604}" type="slidenum">
              <a:rPr lang="fr-FR" smtClean="0"/>
              <a:pPr/>
              <a:t>‹N°›</a:t>
            </a:fld>
            <a:endParaRPr lang="fr-FR" dirty="0"/>
          </a:p>
        </p:txBody>
      </p:sp>
    </p:spTree>
    <p:extLst>
      <p:ext uri="{BB962C8B-B14F-4D97-AF65-F5344CB8AC3E}">
        <p14:creationId xmlns:p14="http://schemas.microsoft.com/office/powerpoint/2010/main" val="614646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A832499-C133-4093-8946-D4BB88E2EF1A}" type="datetimeFigureOut">
              <a:rPr lang="fr-FR" smtClean="0"/>
              <a:pPr/>
              <a:t>20/12/2023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FC82A18-E021-4A55-978F-B988EC4ED604}" type="slidenum">
              <a:rPr lang="fr-FR" smtClean="0"/>
              <a:pPr/>
              <a:t>‹N°›</a:t>
            </a:fld>
            <a:endParaRPr lang="fr-FR" dirty="0"/>
          </a:p>
        </p:txBody>
      </p:sp>
    </p:spTree>
    <p:extLst>
      <p:ext uri="{BB962C8B-B14F-4D97-AF65-F5344CB8AC3E}">
        <p14:creationId xmlns:p14="http://schemas.microsoft.com/office/powerpoint/2010/main" val="2481621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A832499-C133-4093-8946-D4BB88E2EF1A}" type="datetimeFigureOut">
              <a:rPr lang="fr-FR" smtClean="0"/>
              <a:pPr/>
              <a:t>20/12/2023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FC82A18-E021-4A55-978F-B988EC4ED604}" type="slidenum">
              <a:rPr lang="fr-FR" smtClean="0"/>
              <a:pPr/>
              <a:t>‹N°›</a:t>
            </a:fld>
            <a:endParaRPr lang="fr-FR" dirty="0"/>
          </a:p>
        </p:txBody>
      </p:sp>
    </p:spTree>
    <p:extLst>
      <p:ext uri="{BB962C8B-B14F-4D97-AF65-F5344CB8AC3E}">
        <p14:creationId xmlns:p14="http://schemas.microsoft.com/office/powerpoint/2010/main" val="244666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A832499-C133-4093-8946-D4BB88E2EF1A}" type="datetimeFigureOut">
              <a:rPr lang="fr-FR" smtClean="0"/>
              <a:pPr/>
              <a:t>20/12/2023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FC82A18-E021-4A55-978F-B988EC4ED604}" type="slidenum">
              <a:rPr lang="fr-FR" smtClean="0"/>
              <a:pPr/>
              <a:t>‹N°›</a:t>
            </a:fld>
            <a:endParaRPr lang="fr-FR" dirty="0"/>
          </a:p>
        </p:txBody>
      </p:sp>
    </p:spTree>
    <p:extLst>
      <p:ext uri="{BB962C8B-B14F-4D97-AF65-F5344CB8AC3E}">
        <p14:creationId xmlns:p14="http://schemas.microsoft.com/office/powerpoint/2010/main" val="4131613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A832499-C133-4093-8946-D4BB88E2EF1A}" type="datetimeFigureOut">
              <a:rPr lang="fr-FR" smtClean="0"/>
              <a:pPr/>
              <a:t>20/12/2023</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FC82A18-E021-4A55-978F-B988EC4ED604}" type="slidenum">
              <a:rPr lang="fr-FR" smtClean="0"/>
              <a:pPr/>
              <a:t>‹N°›</a:t>
            </a:fld>
            <a:endParaRPr lang="fr-FR" dirty="0"/>
          </a:p>
        </p:txBody>
      </p:sp>
    </p:spTree>
    <p:extLst>
      <p:ext uri="{BB962C8B-B14F-4D97-AF65-F5344CB8AC3E}">
        <p14:creationId xmlns:p14="http://schemas.microsoft.com/office/powerpoint/2010/main" val="239020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A832499-C133-4093-8946-D4BB88E2EF1A}" type="datetimeFigureOut">
              <a:rPr lang="fr-FR" smtClean="0"/>
              <a:pPr/>
              <a:t>20/12/2023</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FC82A18-E021-4A55-978F-B988EC4ED604}" type="slidenum">
              <a:rPr lang="fr-FR" smtClean="0"/>
              <a:pPr/>
              <a:t>‹N°›</a:t>
            </a:fld>
            <a:endParaRPr lang="fr-FR" dirty="0"/>
          </a:p>
        </p:txBody>
      </p:sp>
    </p:spTree>
    <p:extLst>
      <p:ext uri="{BB962C8B-B14F-4D97-AF65-F5344CB8AC3E}">
        <p14:creationId xmlns:p14="http://schemas.microsoft.com/office/powerpoint/2010/main" val="358466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A832499-C133-4093-8946-D4BB88E2EF1A}" type="datetimeFigureOut">
              <a:rPr lang="fr-FR" smtClean="0"/>
              <a:pPr/>
              <a:t>20/12/2023</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FC82A18-E021-4A55-978F-B988EC4ED604}" type="slidenum">
              <a:rPr lang="fr-FR" smtClean="0"/>
              <a:pPr/>
              <a:t>‹N°›</a:t>
            </a:fld>
            <a:endParaRPr lang="fr-FR" dirty="0"/>
          </a:p>
        </p:txBody>
      </p:sp>
    </p:spTree>
    <p:extLst>
      <p:ext uri="{BB962C8B-B14F-4D97-AF65-F5344CB8AC3E}">
        <p14:creationId xmlns:p14="http://schemas.microsoft.com/office/powerpoint/2010/main" val="1905948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32499-C133-4093-8946-D4BB88E2EF1A}" type="datetimeFigureOut">
              <a:rPr lang="fr-FR" smtClean="0"/>
              <a:pPr/>
              <a:t>20/12/2023</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FC82A18-E021-4A55-978F-B988EC4ED604}" type="slidenum">
              <a:rPr lang="fr-FR" smtClean="0"/>
              <a:pPr/>
              <a:t>‹N°›</a:t>
            </a:fld>
            <a:endParaRPr lang="fr-FR" dirty="0"/>
          </a:p>
        </p:txBody>
      </p:sp>
    </p:spTree>
    <p:extLst>
      <p:ext uri="{BB962C8B-B14F-4D97-AF65-F5344CB8AC3E}">
        <p14:creationId xmlns:p14="http://schemas.microsoft.com/office/powerpoint/2010/main" val="1061877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A832499-C133-4093-8946-D4BB88E2EF1A}" type="datetimeFigureOut">
              <a:rPr lang="fr-FR" smtClean="0"/>
              <a:pPr/>
              <a:t>20/12/2023</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FC82A18-E021-4A55-978F-B988EC4ED604}" type="slidenum">
              <a:rPr lang="fr-FR" smtClean="0"/>
              <a:pPr/>
              <a:t>‹N°›</a:t>
            </a:fld>
            <a:endParaRPr lang="fr-FR" dirty="0"/>
          </a:p>
        </p:txBody>
      </p:sp>
    </p:spTree>
    <p:extLst>
      <p:ext uri="{BB962C8B-B14F-4D97-AF65-F5344CB8AC3E}">
        <p14:creationId xmlns:p14="http://schemas.microsoft.com/office/powerpoint/2010/main" val="339774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A832499-C133-4093-8946-D4BB88E2EF1A}" type="datetimeFigureOut">
              <a:rPr lang="fr-FR" smtClean="0"/>
              <a:pPr/>
              <a:t>20/12/2023</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FC82A18-E021-4A55-978F-B988EC4ED604}" type="slidenum">
              <a:rPr lang="fr-FR" smtClean="0"/>
              <a:pPr/>
              <a:t>‹N°›</a:t>
            </a:fld>
            <a:endParaRPr lang="fr-FR" dirty="0"/>
          </a:p>
        </p:txBody>
      </p:sp>
    </p:spTree>
    <p:extLst>
      <p:ext uri="{BB962C8B-B14F-4D97-AF65-F5344CB8AC3E}">
        <p14:creationId xmlns:p14="http://schemas.microsoft.com/office/powerpoint/2010/main" val="3747161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A832499-C133-4093-8946-D4BB88E2EF1A}" type="datetimeFigureOut">
              <a:rPr lang="fr-FR" smtClean="0"/>
              <a:pPr/>
              <a:t>20/12/2023</a:t>
            </a:fld>
            <a:endParaRPr lang="fr-FR"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FC82A18-E021-4A55-978F-B988EC4ED604}" type="slidenum">
              <a:rPr lang="fr-FR" smtClean="0"/>
              <a:pPr/>
              <a:t>‹N°›</a:t>
            </a:fld>
            <a:endParaRPr lang="fr-FR" dirty="0"/>
          </a:p>
        </p:txBody>
      </p:sp>
    </p:spTree>
    <p:extLst>
      <p:ext uri="{BB962C8B-B14F-4D97-AF65-F5344CB8AC3E}">
        <p14:creationId xmlns:p14="http://schemas.microsoft.com/office/powerpoint/2010/main" val="4281485899"/>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 id="2147483989" r:id="rId14"/>
    <p:sldLayoutId id="2147483990" r:id="rId15"/>
    <p:sldLayoutId id="214748399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webp"/><Relationship Id="rId5" Type="http://schemas.openxmlformats.org/officeDocument/2006/relationships/image" Target="../media/image4.webp"/><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theb4.fr/vivre-livres/seuls-les-pauvres/"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s://pixnio.com/fr/media/rouge-tomates-produits-depicerie-marche-shopping" TargetMode="External"/><Relationship Id="rId4" Type="http://schemas.openxmlformats.org/officeDocument/2006/relationships/image" Target="../media/image8.jpeg"/></Relationships>
</file>

<file path=ppt/slides/_rels/slide3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comments" Target="../comments/commen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149366" y="-334"/>
            <a:ext cx="5031009" cy="674295"/>
          </a:xfrm>
          <a:prstGeom prst="rect">
            <a:avLst/>
          </a:prstGeom>
          <a:solidFill>
            <a:schemeClr val="tx1"/>
          </a:solidFill>
        </p:spPr>
        <p:txBody>
          <a:bodyPr vert="horz" lIns="99060" tIns="49530" rIns="99060" bIns="49530" rtlCol="0" anchor="ctr">
            <a:noAutofit/>
          </a:bodyPr>
          <a:lstStyle/>
          <a:p>
            <a:pPr algn="r">
              <a:spcBef>
                <a:spcPct val="0"/>
              </a:spcBef>
              <a:defRPr/>
            </a:pPr>
            <a:endParaRPr lang="fr-FR" sz="2167" b="1" i="1" dirty="0">
              <a:solidFill>
                <a:srgbClr val="FFFF00"/>
              </a:solidFill>
              <a:latin typeface="+mj-lt"/>
            </a:endParaRPr>
          </a:p>
        </p:txBody>
      </p:sp>
      <p:sp>
        <p:nvSpPr>
          <p:cNvPr id="8" name="ZoneTexte 7"/>
          <p:cNvSpPr txBox="1"/>
          <p:nvPr/>
        </p:nvSpPr>
        <p:spPr>
          <a:xfrm>
            <a:off x="2975656" y="6705368"/>
            <a:ext cx="8073347" cy="307777"/>
          </a:xfrm>
          <a:prstGeom prst="rect">
            <a:avLst/>
          </a:prstGeom>
          <a:solidFill>
            <a:schemeClr val="tx1"/>
          </a:solidFill>
        </p:spPr>
        <p:txBody>
          <a:bodyPr wrap="square" rtlCol="0">
            <a:spAutoFit/>
          </a:bodyPr>
          <a:lstStyle/>
          <a:p>
            <a:pPr algn="ctr"/>
            <a:r>
              <a:rPr lang="fr-FR" sz="1400" i="1" dirty="0">
                <a:solidFill>
                  <a:prstClr val="white"/>
                </a:solidFill>
                <a:latin typeface="Cambria" panose="02040503050406030204" pitchFamily="18" charset="0"/>
              </a:rPr>
              <a:t>Sciences Sociales </a:t>
            </a:r>
          </a:p>
        </p:txBody>
      </p:sp>
      <p:sp>
        <p:nvSpPr>
          <p:cNvPr id="13" name="Titre 1"/>
          <p:cNvSpPr txBox="1">
            <a:spLocks/>
          </p:cNvSpPr>
          <p:nvPr/>
        </p:nvSpPr>
        <p:spPr>
          <a:xfrm>
            <a:off x="6189776" y="1"/>
            <a:ext cx="4874991" cy="685345"/>
          </a:xfrm>
          <a:prstGeom prst="rect">
            <a:avLst/>
          </a:prstGeom>
          <a:solidFill>
            <a:srgbClr val="0000CC"/>
          </a:solidFill>
        </p:spPr>
        <p:txBody>
          <a:bodyPr vert="horz" lIns="99060" tIns="49530" rIns="99060" bIns="49530" rtlCol="0" anchor="ctr">
            <a:normAutofit fontScale="97500"/>
          </a:bodyPr>
          <a:lstStyle/>
          <a:p>
            <a:pPr>
              <a:spcBef>
                <a:spcPct val="0"/>
              </a:spcBef>
              <a:defRPr/>
            </a:pPr>
            <a:endParaRPr lang="fr-FR" sz="2275" dirty="0">
              <a:solidFill>
                <a:prstClr val="white"/>
              </a:solidFill>
              <a:ea typeface="+mj-ea"/>
              <a:cs typeface="+mj-cs"/>
            </a:endParaRPr>
          </a:p>
        </p:txBody>
      </p:sp>
      <p:pic>
        <p:nvPicPr>
          <p:cNvPr id="14" name="Image 13" descr="logo ub sur un fond claire grande taille.png"/>
          <p:cNvPicPr>
            <a:picLocks noChangeAspect="1"/>
          </p:cNvPicPr>
          <p:nvPr/>
        </p:nvPicPr>
        <p:blipFill>
          <a:blip r:embed="rId2" cstate="print"/>
          <a:stretch>
            <a:fillRect/>
          </a:stretch>
        </p:blipFill>
        <p:spPr>
          <a:xfrm>
            <a:off x="1103447" y="698697"/>
            <a:ext cx="1482164" cy="775972"/>
          </a:xfrm>
          <a:prstGeom prst="rect">
            <a:avLst/>
          </a:prstGeom>
        </p:spPr>
      </p:pic>
      <p:pic>
        <p:nvPicPr>
          <p:cNvPr id="15" name="Image 14" descr="logo ub sur un fond claire grande taille.png"/>
          <p:cNvPicPr>
            <a:picLocks noChangeAspect="1"/>
          </p:cNvPicPr>
          <p:nvPr/>
        </p:nvPicPr>
        <p:blipFill>
          <a:blip r:embed="rId2" cstate="print"/>
          <a:stretch>
            <a:fillRect/>
          </a:stretch>
        </p:blipFill>
        <p:spPr>
          <a:xfrm>
            <a:off x="9528384" y="698697"/>
            <a:ext cx="1482164" cy="775972"/>
          </a:xfrm>
          <a:prstGeom prst="rect">
            <a:avLst/>
          </a:prstGeom>
        </p:spPr>
      </p:pic>
      <p:sp>
        <p:nvSpPr>
          <p:cNvPr id="16" name="Rectangle 15"/>
          <p:cNvSpPr/>
          <p:nvPr/>
        </p:nvSpPr>
        <p:spPr>
          <a:xfrm>
            <a:off x="1999488" y="2571546"/>
            <a:ext cx="8193024" cy="2408352"/>
          </a:xfrm>
          <a:prstGeom prst="rect">
            <a:avLst/>
          </a:prstGeom>
        </p:spPr>
        <p:txBody>
          <a:bodyPr wrap="square">
            <a:spAutoFit/>
          </a:bodyPr>
          <a:lstStyle/>
          <a:p>
            <a:pPr algn="ctr"/>
            <a:endParaRPr lang="fr-FR" sz="4400" b="1" dirty="0">
              <a:solidFill>
                <a:prstClr val="black"/>
              </a:solidFill>
              <a:latin typeface="Times New Roman" pitchFamily="18" charset="0"/>
              <a:cs typeface="Times New Roman" pitchFamily="18" charset="0"/>
            </a:endParaRPr>
          </a:p>
          <a:p>
            <a:pPr algn="ctr"/>
            <a:r>
              <a:rPr lang="fr-FR" sz="4800" b="1" dirty="0">
                <a:solidFill>
                  <a:prstClr val="black"/>
                </a:solidFill>
                <a:latin typeface="Times New Roman" pitchFamily="18" charset="0"/>
                <a:cs typeface="Times New Roman" pitchFamily="18" charset="0"/>
              </a:rPr>
              <a:t>Introduction à l’ économie</a:t>
            </a:r>
          </a:p>
          <a:p>
            <a:pPr algn="ctr"/>
            <a:r>
              <a:rPr lang="fr-FR" sz="5850" b="1" dirty="0">
                <a:solidFill>
                  <a:prstClr val="black"/>
                </a:solidFill>
                <a:latin typeface="Times New Roman" pitchFamily="18" charset="0"/>
                <a:cs typeface="Times New Roman" pitchFamily="18" charset="0"/>
              </a:rPr>
              <a:t> </a:t>
            </a:r>
            <a:endParaRPr lang="fr-FR" sz="5850" dirty="0">
              <a:solidFill>
                <a:prstClr val="black"/>
              </a:solidFill>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452" y="1572906"/>
            <a:ext cx="3148132" cy="1780100"/>
          </a:xfrm>
          <a:prstGeom prst="rect">
            <a:avLst/>
          </a:prstGeom>
        </p:spPr>
      </p:pic>
      <p:sp>
        <p:nvSpPr>
          <p:cNvPr id="18" name="ZoneTexte 17"/>
          <p:cNvSpPr txBox="1"/>
          <p:nvPr/>
        </p:nvSpPr>
        <p:spPr>
          <a:xfrm>
            <a:off x="3429000" y="624840"/>
            <a:ext cx="5516880" cy="923330"/>
          </a:xfrm>
          <a:prstGeom prst="rect">
            <a:avLst/>
          </a:prstGeom>
          <a:noFill/>
        </p:spPr>
        <p:txBody>
          <a:bodyPr wrap="square" rtlCol="0">
            <a:spAutoFit/>
          </a:bodyPr>
          <a:lstStyle/>
          <a:p>
            <a:r>
              <a:rPr lang="fr-FR" dirty="0"/>
              <a:t>Faculté Des Sciences Humaines Et Sociales</a:t>
            </a:r>
          </a:p>
          <a:p>
            <a:pPr algn="ctr"/>
            <a:r>
              <a:rPr lang="fr-FR" dirty="0"/>
              <a:t>Département de sociologie</a:t>
            </a:r>
          </a:p>
          <a:p>
            <a:pPr algn="ctr"/>
            <a:r>
              <a:rPr lang="fr-FR" dirty="0"/>
              <a:t>1 ère année Sciences Sociales</a:t>
            </a:r>
          </a:p>
        </p:txBody>
      </p:sp>
      <p:sp>
        <p:nvSpPr>
          <p:cNvPr id="19" name="ZoneTexte 18"/>
          <p:cNvSpPr txBox="1"/>
          <p:nvPr/>
        </p:nvSpPr>
        <p:spPr>
          <a:xfrm>
            <a:off x="4823567" y="4832499"/>
            <a:ext cx="3909060" cy="1200329"/>
          </a:xfrm>
          <a:prstGeom prst="rect">
            <a:avLst/>
          </a:prstGeom>
          <a:noFill/>
        </p:spPr>
        <p:txBody>
          <a:bodyPr wrap="square" rtlCol="0">
            <a:spAutoFit/>
          </a:bodyPr>
          <a:lstStyle/>
          <a:p>
            <a:pPr algn="ctr"/>
            <a:r>
              <a:rPr lang="fr-FR" u="sng" dirty="0">
                <a:latin typeface="Times New Roman" pitchFamily="18" charset="0"/>
                <a:cs typeface="Times New Roman" pitchFamily="18" charset="0"/>
              </a:rPr>
              <a:t>Chargée du cours:</a:t>
            </a:r>
          </a:p>
          <a:p>
            <a:pPr algn="ctr"/>
            <a:r>
              <a:rPr lang="fr-FR" dirty="0">
                <a:latin typeface="Times New Roman" pitchFamily="18" charset="0"/>
                <a:cs typeface="Times New Roman" pitchFamily="18" charset="0"/>
              </a:rPr>
              <a:t>Mme KHIRREDINE Naima</a:t>
            </a:r>
          </a:p>
          <a:p>
            <a:pPr algn="ctr"/>
            <a:r>
              <a:rPr lang="fr-FR" u="sng" dirty="0">
                <a:latin typeface="Times New Roman" pitchFamily="18" charset="0"/>
                <a:cs typeface="Times New Roman" pitchFamily="18" charset="0"/>
              </a:rPr>
              <a:t>Contact:</a:t>
            </a:r>
          </a:p>
          <a:p>
            <a:pPr algn="ctr"/>
            <a:r>
              <a:rPr lang="fr-FR" dirty="0">
                <a:latin typeface="Times New Roman" pitchFamily="18" charset="0"/>
                <a:cs typeface="Times New Roman" pitchFamily="18" charset="0"/>
              </a:rPr>
              <a:t>Khirredine.economiste@gmail.com</a:t>
            </a:r>
          </a:p>
        </p:txBody>
      </p:sp>
      <p:pic>
        <p:nvPicPr>
          <p:cNvPr id="7" name="Image 6">
            <a:extLst>
              <a:ext uri="{FF2B5EF4-FFF2-40B4-BE49-F238E27FC236}">
                <a16:creationId xmlns:a16="http://schemas.microsoft.com/office/drawing/2014/main" id="{841A3C9D-D238-CDAF-9DF8-19EACF7FA1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35440" y="4128949"/>
            <a:ext cx="2729992" cy="2408352"/>
          </a:xfrm>
          <a:prstGeom prst="rect">
            <a:avLst/>
          </a:prstGeom>
        </p:spPr>
      </p:pic>
      <p:pic>
        <p:nvPicPr>
          <p:cNvPr id="10" name="Image 9">
            <a:extLst>
              <a:ext uri="{FF2B5EF4-FFF2-40B4-BE49-F238E27FC236}">
                <a16:creationId xmlns:a16="http://schemas.microsoft.com/office/drawing/2014/main" id="{6ECE6970-5C25-7E33-7831-42FDBC9F39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251" y="4564035"/>
            <a:ext cx="2880474" cy="2057299"/>
          </a:xfrm>
          <a:prstGeom prst="rect">
            <a:avLst/>
          </a:prstGeom>
        </p:spPr>
      </p:pic>
      <p:pic>
        <p:nvPicPr>
          <p:cNvPr id="21" name="Image 20">
            <a:extLst>
              <a:ext uri="{FF2B5EF4-FFF2-40B4-BE49-F238E27FC236}">
                <a16:creationId xmlns:a16="http://schemas.microsoft.com/office/drawing/2014/main" id="{28EA2FA3-6696-C59E-5249-A812FE41C2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42402" y="1422766"/>
            <a:ext cx="2265228" cy="2306245"/>
          </a:xfrm>
          <a:prstGeom prst="rect">
            <a:avLst/>
          </a:prstGeom>
        </p:spPr>
      </p:pic>
    </p:spTree>
    <p:extLst>
      <p:ext uri="{BB962C8B-B14F-4D97-AF65-F5344CB8AC3E}">
        <p14:creationId xmlns:p14="http://schemas.microsoft.com/office/powerpoint/2010/main" val="2784510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5529" y="407645"/>
            <a:ext cx="11741427" cy="5754619"/>
          </a:xfrm>
        </p:spPr>
        <p:txBody>
          <a:bodyPr>
            <a:normAutofit/>
          </a:bodyPr>
          <a:lstStyle/>
          <a:p>
            <a:pPr marL="0" indent="0">
              <a:buNone/>
            </a:pPr>
            <a:r>
              <a:rPr lang="fr-FR" sz="4000" dirty="0">
                <a:latin typeface="Times New Roman" panose="02020603050405020304" pitchFamily="18" charset="0"/>
                <a:cs typeface="Times New Roman" panose="02020603050405020304" pitchFamily="18" charset="0"/>
              </a:rPr>
              <a:t>On trouve plusieurs classifications de biens</a:t>
            </a:r>
          </a:p>
          <a:p>
            <a:pPr marL="0" indent="0">
              <a:buNone/>
            </a:pPr>
            <a:r>
              <a:rPr lang="fr-FR" sz="4000" dirty="0">
                <a:latin typeface="Times New Roman" panose="02020603050405020304" pitchFamily="18" charset="0"/>
                <a:cs typeface="Times New Roman" panose="02020603050405020304" pitchFamily="18" charset="0"/>
              </a:rPr>
              <a:t>. Biens économiques (rares, marchands), biens libres (non marchands)</a:t>
            </a:r>
          </a:p>
          <a:p>
            <a:pPr marL="0" indent="0">
              <a:buNone/>
            </a:pPr>
            <a:endParaRPr lang="fr-FR" sz="4000" dirty="0">
              <a:latin typeface="Times New Roman" panose="02020603050405020304" pitchFamily="18" charset="0"/>
              <a:cs typeface="Times New Roman" panose="02020603050405020304" pitchFamily="18" charset="0"/>
            </a:endParaRPr>
          </a:p>
          <a:p>
            <a:r>
              <a:rPr lang="fr-FR" sz="4000" dirty="0">
                <a:latin typeface="Times New Roman" panose="02020603050405020304" pitchFamily="18" charset="0"/>
                <a:cs typeface="Times New Roman" panose="02020603050405020304" pitchFamily="18" charset="0"/>
              </a:rPr>
              <a:t> Biens matériels, biens immatériels (services)</a:t>
            </a:r>
          </a:p>
          <a:p>
            <a:r>
              <a:rPr lang="fr-FR" sz="4000" dirty="0">
                <a:latin typeface="Times New Roman" panose="02020603050405020304" pitchFamily="18" charset="0"/>
                <a:cs typeface="Times New Roman" panose="02020603050405020304" pitchFamily="18" charset="0"/>
              </a:rPr>
              <a:t> Biens durables, non durables</a:t>
            </a:r>
          </a:p>
          <a:p>
            <a:r>
              <a:rPr lang="fr-FR" sz="4000" dirty="0">
                <a:latin typeface="Times New Roman" panose="02020603050405020304" pitchFamily="18" charset="0"/>
                <a:cs typeface="Times New Roman" panose="02020603050405020304" pitchFamily="18" charset="0"/>
              </a:rPr>
              <a:t> Biens  finals, biens intermédiaires</a:t>
            </a:r>
          </a:p>
          <a:p>
            <a:r>
              <a:rPr lang="fr-FR" sz="4000" dirty="0">
                <a:latin typeface="Times New Roman" panose="02020603050405020304" pitchFamily="18" charset="0"/>
                <a:cs typeface="Times New Roman" panose="02020603050405020304" pitchFamily="18" charset="0"/>
              </a:rPr>
              <a:t>Biens complémentaires, biens substituables</a:t>
            </a:r>
          </a:p>
        </p:txBody>
      </p:sp>
    </p:spTree>
    <p:extLst>
      <p:ext uri="{BB962C8B-B14F-4D97-AF65-F5344CB8AC3E}">
        <p14:creationId xmlns:p14="http://schemas.microsoft.com/office/powerpoint/2010/main" val="283201125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6019" y="208859"/>
            <a:ext cx="11873948" cy="6649141"/>
          </a:xfrm>
        </p:spPr>
        <p:txBody>
          <a:bodyPr>
            <a:normAutofit fontScale="92500" lnSpcReduction="20000"/>
          </a:bodyPr>
          <a:lstStyle/>
          <a:p>
            <a:pPr marL="0" lvl="0" indent="0" algn="just">
              <a:buNone/>
            </a:pPr>
            <a:r>
              <a:rPr lang="fr-FR" sz="3500" b="1" dirty="0">
                <a:latin typeface="Times New Roman" panose="02020603050405020304" pitchFamily="18" charset="0"/>
                <a:cs typeface="Times New Roman" panose="02020603050405020304" pitchFamily="18" charset="0"/>
              </a:rPr>
              <a:t>B- Les besoins :</a:t>
            </a:r>
            <a:endParaRPr lang="fr-FR" sz="3500" dirty="0">
              <a:latin typeface="Times New Roman" panose="02020603050405020304" pitchFamily="18" charset="0"/>
              <a:cs typeface="Times New Roman" panose="02020603050405020304" pitchFamily="18" charset="0"/>
            </a:endParaRPr>
          </a:p>
          <a:p>
            <a:pPr algn="just"/>
            <a:r>
              <a:rPr lang="fr-FR" sz="3500" dirty="0">
                <a:latin typeface="Times New Roman" panose="02020603050405020304" pitchFamily="18" charset="0"/>
                <a:cs typeface="Times New Roman" panose="02020603050405020304" pitchFamily="18" charset="0"/>
              </a:rPr>
              <a:t> Un besoin est un sentiment de manque, avec le désir ou la nécessité d’avoir un bien pour le satisfaire.</a:t>
            </a:r>
          </a:p>
          <a:p>
            <a:pPr algn="just"/>
            <a:r>
              <a:rPr lang="fr-FR" sz="3500" dirty="0">
                <a:latin typeface="Times New Roman" panose="02020603050405020304" pitchFamily="18" charset="0"/>
                <a:cs typeface="Times New Roman" panose="02020603050405020304" pitchFamily="18" charset="0"/>
              </a:rPr>
              <a:t>	On considère que les besoins de l’homme sont illimités. Plusieurs classifications des besoins sont possibles, on distingue :</a:t>
            </a:r>
          </a:p>
          <a:p>
            <a:pPr lvl="0" algn="just"/>
            <a:r>
              <a:rPr lang="fr-FR" sz="3500" dirty="0">
                <a:latin typeface="Times New Roman" panose="02020603050405020304" pitchFamily="18" charset="0"/>
                <a:cs typeface="Times New Roman" panose="02020603050405020304" pitchFamily="18" charset="0"/>
              </a:rPr>
              <a:t>Besoins primaire : nécessaire à la vie (manger, boire, s’habiller). </a:t>
            </a:r>
          </a:p>
          <a:p>
            <a:pPr lvl="0" algn="just"/>
            <a:r>
              <a:rPr lang="fr-FR" sz="3500" dirty="0">
                <a:latin typeface="Times New Roman" panose="02020603050405020304" pitchFamily="18" charset="0"/>
                <a:cs typeface="Times New Roman" panose="02020603050405020304" pitchFamily="18" charset="0"/>
              </a:rPr>
              <a:t>Besoin secondaire : dépend des valeurs et de la culture des individus (lire, cultiver, communiquer).</a:t>
            </a:r>
          </a:p>
          <a:p>
            <a:pPr marL="0" indent="0" algn="just">
              <a:buNone/>
            </a:pPr>
            <a:r>
              <a:rPr lang="fr-FR" sz="3500" dirty="0">
                <a:latin typeface="Times New Roman" panose="02020603050405020304" pitchFamily="18" charset="0"/>
                <a:cs typeface="Times New Roman" panose="02020603050405020304" pitchFamily="18" charset="0"/>
              </a:rPr>
              <a:t>Consommer revient à détruire un bien. On distingue</a:t>
            </a:r>
          </a:p>
          <a:p>
            <a:pPr algn="just"/>
            <a:r>
              <a:rPr lang="fr-FR" sz="3500" dirty="0">
                <a:latin typeface="Times New Roman" panose="02020603050405020304" pitchFamily="18" charset="0"/>
                <a:cs typeface="Times New Roman" panose="02020603050405020304" pitchFamily="18" charset="0"/>
              </a:rPr>
              <a:t>– La consommation productive : détruire un bien pour en réaliser un autre</a:t>
            </a:r>
          </a:p>
          <a:p>
            <a:pPr algn="just"/>
            <a:r>
              <a:rPr lang="fr-FR" sz="3500" dirty="0">
                <a:latin typeface="Times New Roman" panose="02020603050405020304" pitchFamily="18" charset="0"/>
                <a:cs typeface="Times New Roman" panose="02020603050405020304" pitchFamily="18" charset="0"/>
              </a:rPr>
              <a:t>– La consommation finale : détruire un bien pour satisfaire un besoin individuel ou collectif et en jouir sans objectif prédéterminé de  production</a:t>
            </a:r>
          </a:p>
          <a:p>
            <a:endParaRPr lang="fr-FR" dirty="0"/>
          </a:p>
        </p:txBody>
      </p:sp>
    </p:spTree>
    <p:extLst>
      <p:ext uri="{BB962C8B-B14F-4D97-AF65-F5344CB8AC3E}">
        <p14:creationId xmlns:p14="http://schemas.microsoft.com/office/powerpoint/2010/main" val="1264486417"/>
      </p:ext>
    </p:extLst>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9027" y="145778"/>
            <a:ext cx="11913704" cy="6031189"/>
          </a:xfrm>
        </p:spPr>
        <p:txBody>
          <a:bodyPr>
            <a:normAutofit fontScale="85000" lnSpcReduction="20000"/>
          </a:bodyPr>
          <a:lstStyle/>
          <a:p>
            <a:pPr marL="0" lvl="0" indent="0" algn="just">
              <a:buNone/>
            </a:pPr>
            <a:r>
              <a:rPr lang="fr-FR" sz="3900" b="1" dirty="0">
                <a:latin typeface="Times New Roman" panose="02020603050405020304" pitchFamily="18" charset="0"/>
                <a:cs typeface="Times New Roman" panose="02020603050405020304" pitchFamily="18" charset="0"/>
              </a:rPr>
              <a:t>C- Le Principe de la rareté :</a:t>
            </a:r>
            <a:endParaRPr lang="fr-FR" sz="3900" dirty="0">
              <a:latin typeface="Times New Roman" panose="02020603050405020304" pitchFamily="18" charset="0"/>
              <a:cs typeface="Times New Roman" panose="02020603050405020304" pitchFamily="18" charset="0"/>
            </a:endParaRPr>
          </a:p>
          <a:p>
            <a:pPr algn="just"/>
            <a:r>
              <a:rPr lang="fr-FR" sz="3900" dirty="0">
                <a:latin typeface="Times New Roman" panose="02020603050405020304" pitchFamily="18" charset="0"/>
                <a:cs typeface="Times New Roman" panose="02020603050405020304" pitchFamily="18" charset="0"/>
              </a:rPr>
              <a:t>La rareté est le caractère des biens économiques qui sont disponibles en quantité limitée et insuffisante par rapport aux besoins. La rareté s’oppose à l’abondance.</a:t>
            </a:r>
          </a:p>
          <a:p>
            <a:pPr algn="just"/>
            <a:r>
              <a:rPr lang="fr-FR" sz="3900" dirty="0">
                <a:latin typeface="Times New Roman" panose="02020603050405020304" pitchFamily="18" charset="0"/>
                <a:cs typeface="Times New Roman" panose="02020603050405020304" pitchFamily="18" charset="0"/>
              </a:rPr>
              <a:t>	Toute société doit répondre à trois questions fondamentales dans l’organisation économique ;</a:t>
            </a:r>
          </a:p>
          <a:p>
            <a:pPr lvl="0" algn="just"/>
            <a:r>
              <a:rPr lang="fr-FR" sz="3900" dirty="0">
                <a:latin typeface="Times New Roman" panose="02020603050405020304" pitchFamily="18" charset="0"/>
                <a:cs typeface="Times New Roman" panose="02020603050405020304" pitchFamily="18" charset="0"/>
              </a:rPr>
              <a:t>Quoi produire ? quels types de biens et en quelles quantité produire ?</a:t>
            </a:r>
          </a:p>
          <a:p>
            <a:pPr lvl="0" algn="just"/>
            <a:r>
              <a:rPr lang="fr-FR" sz="3900" dirty="0">
                <a:latin typeface="Times New Roman" panose="02020603050405020304" pitchFamily="18" charset="0"/>
                <a:cs typeface="Times New Roman" panose="02020603050405020304" pitchFamily="18" charset="0"/>
              </a:rPr>
              <a:t>Comment produire? De quelle façon utiliser les ressources pour produire ces biens ? </a:t>
            </a:r>
          </a:p>
          <a:p>
            <a:pPr lvl="0" algn="just"/>
            <a:r>
              <a:rPr lang="fr-FR" sz="3900" dirty="0">
                <a:latin typeface="Times New Roman" panose="02020603050405020304" pitchFamily="18" charset="0"/>
                <a:cs typeface="Times New Roman" panose="02020603050405020304" pitchFamily="18" charset="0"/>
              </a:rPr>
              <a:t>Pour qui produire les biens ? la répartition du revenu et de la consommation entre les différents individus et catégories. </a:t>
            </a:r>
          </a:p>
          <a:p>
            <a:endParaRPr lang="fr-FR" dirty="0"/>
          </a:p>
        </p:txBody>
      </p:sp>
    </p:spTree>
    <p:extLst>
      <p:ext uri="{BB962C8B-B14F-4D97-AF65-F5344CB8AC3E}">
        <p14:creationId xmlns:p14="http://schemas.microsoft.com/office/powerpoint/2010/main" val="423430201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28793"/>
            <a:ext cx="10515600" cy="953037"/>
          </a:xfrm>
        </p:spPr>
        <p:txBody>
          <a:bodyPr>
            <a:normAutofit fontScale="90000"/>
          </a:bodyPr>
          <a:lstStyle/>
          <a:p>
            <a:pPr lvl="0"/>
            <a:r>
              <a:rPr lang="fr-FR" dirty="0">
                <a:latin typeface="Times New Roman" panose="02020603050405020304" pitchFamily="18" charset="0"/>
                <a:cs typeface="Times New Roman" panose="02020603050405020304" pitchFamily="18" charset="0"/>
              </a:rPr>
              <a:t>3-</a:t>
            </a:r>
            <a:r>
              <a:rPr lang="fr-FR" b="1" dirty="0">
                <a:latin typeface="Times New Roman" panose="02020603050405020304" pitchFamily="18" charset="0"/>
                <a:cs typeface="Times New Roman" panose="02020603050405020304" pitchFamily="18" charset="0"/>
              </a:rPr>
              <a:t>La méthode de la science économique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332508" y="1081825"/>
            <a:ext cx="11610109" cy="5357611"/>
          </a:xfrm>
        </p:spPr>
        <p:txBody>
          <a:bodyPr>
            <a:noAutofit/>
          </a:bodyPr>
          <a:lstStyle/>
          <a:p>
            <a:pPr marL="0" indent="0">
              <a:buNone/>
            </a:pPr>
            <a:r>
              <a:rPr lang="fr-FR" sz="3600" b="1" dirty="0">
                <a:latin typeface="Times New Roman" panose="02020603050405020304" pitchFamily="18" charset="0"/>
                <a:cs typeface="Times New Roman" panose="02020603050405020304" pitchFamily="18" charset="0"/>
              </a:rPr>
              <a:t>Pour élaborer des lois, l’économiste suit  les démarches suivantes :  </a:t>
            </a:r>
          </a:p>
          <a:p>
            <a:pPr marL="0" indent="0">
              <a:buNone/>
            </a:pPr>
            <a:endParaRPr lang="fr-FR" sz="3600" b="1" dirty="0">
              <a:latin typeface="Times New Roman" panose="02020603050405020304" pitchFamily="18" charset="0"/>
              <a:cs typeface="Times New Roman" panose="02020603050405020304" pitchFamily="18" charset="0"/>
            </a:endParaRPr>
          </a:p>
          <a:p>
            <a:pPr marL="0" indent="0" algn="ctr">
              <a:buNone/>
            </a:pPr>
            <a:r>
              <a:rPr lang="fr-FR" sz="3600" b="1" dirty="0">
                <a:latin typeface="Times New Roman" panose="02020603050405020304" pitchFamily="18" charset="0"/>
                <a:cs typeface="Times New Roman" panose="02020603050405020304" pitchFamily="18" charset="0"/>
              </a:rPr>
              <a:t>1- La phase d’observation </a:t>
            </a:r>
          </a:p>
          <a:p>
            <a:pPr marL="0" indent="0" algn="ctr">
              <a:buNone/>
            </a:pPr>
            <a:r>
              <a:rPr lang="fr-FR" sz="3600" b="1" dirty="0">
                <a:latin typeface="Times New Roman" panose="02020603050405020304" pitchFamily="18" charset="0"/>
                <a:cs typeface="Times New Roman" panose="02020603050405020304" pitchFamily="18" charset="0"/>
              </a:rPr>
              <a:t>                    </a:t>
            </a:r>
          </a:p>
          <a:p>
            <a:pPr marL="0" indent="0" algn="ctr">
              <a:buNone/>
            </a:pPr>
            <a:r>
              <a:rPr lang="fr-FR" sz="3600" b="1" dirty="0">
                <a:latin typeface="Times New Roman" panose="02020603050405020304" pitchFamily="18" charset="0"/>
                <a:cs typeface="Times New Roman" panose="02020603050405020304" pitchFamily="18" charset="0"/>
              </a:rPr>
              <a:t>2- l’élaboration des hypothèses </a:t>
            </a:r>
          </a:p>
          <a:p>
            <a:pPr algn="ctr"/>
            <a:endParaRPr lang="fr-FR" sz="3600" dirty="0">
              <a:latin typeface="Times New Roman" panose="02020603050405020304" pitchFamily="18" charset="0"/>
              <a:cs typeface="Times New Roman" panose="02020603050405020304" pitchFamily="18" charset="0"/>
            </a:endParaRPr>
          </a:p>
          <a:p>
            <a:pPr marL="0" indent="0" algn="ctr">
              <a:buNone/>
            </a:pPr>
            <a:r>
              <a:rPr lang="fr-FR" sz="3600" b="1" dirty="0">
                <a:latin typeface="Times New Roman" panose="02020603050405020304" pitchFamily="18" charset="0"/>
                <a:cs typeface="Times New Roman" panose="02020603050405020304" pitchFamily="18" charset="0"/>
              </a:rPr>
              <a:t>3-  Elaboration des Théories ou des lois </a:t>
            </a:r>
            <a:r>
              <a:rPr lang="fr-FR" sz="3600" dirty="0">
                <a:latin typeface="Times New Roman" panose="02020603050405020304" pitchFamily="18" charset="0"/>
                <a:cs typeface="Times New Roman" panose="02020603050405020304" pitchFamily="18" charset="0"/>
              </a:rPr>
              <a:t>	</a:t>
            </a:r>
          </a:p>
          <a:p>
            <a:pPr marL="0" indent="0">
              <a:buNone/>
            </a:pPr>
            <a:endParaRPr lang="fr-FR" sz="3600" dirty="0">
              <a:latin typeface="Times New Roman" panose="02020603050405020304" pitchFamily="18" charset="0"/>
              <a:cs typeface="Times New Roman" panose="02020603050405020304" pitchFamily="18" charset="0"/>
            </a:endParaRPr>
          </a:p>
        </p:txBody>
      </p:sp>
      <p:sp>
        <p:nvSpPr>
          <p:cNvPr id="5" name="Flèche vers le bas 4"/>
          <p:cNvSpPr/>
          <p:nvPr/>
        </p:nvSpPr>
        <p:spPr>
          <a:xfrm>
            <a:off x="5457519" y="3415905"/>
            <a:ext cx="2148625" cy="53103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vers le bas 5"/>
          <p:cNvSpPr/>
          <p:nvPr/>
        </p:nvSpPr>
        <p:spPr>
          <a:xfrm>
            <a:off x="5408150" y="4713174"/>
            <a:ext cx="2197995" cy="49390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94343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latin typeface="Times New Roman" panose="02020603050405020304" pitchFamily="18" charset="0"/>
                <a:cs typeface="Times New Roman" panose="02020603050405020304" pitchFamily="18" charset="0"/>
              </a:rPr>
              <a:t>A- La démarche inductive et la démarche déductive</a:t>
            </a:r>
            <a:endParaRPr lang="fr-FR"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2" y="1825625"/>
            <a:ext cx="12032975" cy="4351338"/>
          </a:xfrm>
        </p:spPr>
        <p:txBody>
          <a:bodyPr>
            <a:normAutofit/>
          </a:bodyPr>
          <a:lstStyle/>
          <a:p>
            <a:r>
              <a:rPr lang="fr-FR" sz="3600" b="1" dirty="0">
                <a:latin typeface="Times New Roman" panose="02020603050405020304" pitchFamily="18" charset="0"/>
                <a:cs typeface="Times New Roman" panose="02020603050405020304" pitchFamily="18" charset="0"/>
              </a:rPr>
              <a:t>La démarche </a:t>
            </a:r>
            <a:r>
              <a:rPr lang="fr-FR" sz="3600" b="1" i="1" dirty="0">
                <a:latin typeface="Times New Roman" panose="02020603050405020304" pitchFamily="18" charset="0"/>
                <a:cs typeface="Times New Roman" panose="02020603050405020304" pitchFamily="18" charset="0"/>
              </a:rPr>
              <a:t>inductive: </a:t>
            </a:r>
            <a:r>
              <a:rPr lang="fr-FR" sz="3600" dirty="0">
                <a:latin typeface="Times New Roman" panose="02020603050405020304" pitchFamily="18" charset="0"/>
                <a:cs typeface="Times New Roman" panose="02020603050405020304" pitchFamily="18" charset="0"/>
              </a:rPr>
              <a:t>part d’observations et mène à une hypothèse ou un modèle scientifique,</a:t>
            </a:r>
          </a:p>
          <a:p>
            <a:endParaRPr lang="fr-FR" sz="3600" dirty="0">
              <a:latin typeface="Times New Roman" panose="02020603050405020304" pitchFamily="18" charset="0"/>
              <a:cs typeface="Times New Roman" panose="02020603050405020304" pitchFamily="18" charset="0"/>
            </a:endParaRPr>
          </a:p>
          <a:p>
            <a:r>
              <a:rPr lang="fr-FR" sz="3600" b="1" dirty="0">
                <a:latin typeface="Times New Roman" panose="02020603050405020304" pitchFamily="18" charset="0"/>
                <a:cs typeface="Times New Roman" panose="02020603050405020304" pitchFamily="18" charset="0"/>
              </a:rPr>
              <a:t>La démarche </a:t>
            </a:r>
            <a:r>
              <a:rPr lang="fr-FR" sz="3600" b="1" i="1" dirty="0">
                <a:latin typeface="Times New Roman" panose="02020603050405020304" pitchFamily="18" charset="0"/>
                <a:cs typeface="Times New Roman" panose="02020603050405020304" pitchFamily="18" charset="0"/>
              </a:rPr>
              <a:t>déductive : </a:t>
            </a:r>
            <a:r>
              <a:rPr lang="fr-FR" sz="3600" dirty="0">
                <a:latin typeface="Times New Roman" panose="02020603050405020304" pitchFamily="18" charset="0"/>
                <a:cs typeface="Times New Roman" panose="02020603050405020304" pitchFamily="18" charset="0"/>
              </a:rPr>
              <a:t>part de l’hypothèse pour l’appliquer à un cas d’observations.</a:t>
            </a:r>
          </a:p>
        </p:txBody>
      </p:sp>
    </p:spTree>
    <p:extLst>
      <p:ext uri="{BB962C8B-B14F-4D97-AF65-F5344CB8AC3E}">
        <p14:creationId xmlns:p14="http://schemas.microsoft.com/office/powerpoint/2010/main" val="1495411643"/>
      </p:ext>
    </p:extLst>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384315" y="251792"/>
            <a:ext cx="11595652" cy="6440557"/>
          </a:xfrm>
          <a:prstGeom prst="rect">
            <a:avLst/>
          </a:prstGeom>
        </p:spPr>
      </p:pic>
    </p:spTree>
    <p:extLst>
      <p:ext uri="{BB962C8B-B14F-4D97-AF65-F5344CB8AC3E}">
        <p14:creationId xmlns:p14="http://schemas.microsoft.com/office/powerpoint/2010/main" val="14782776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5777" y="630169"/>
            <a:ext cx="11781183" cy="5505588"/>
          </a:xfrm>
        </p:spPr>
        <p:txBody>
          <a:bodyPr>
            <a:normAutofit/>
          </a:bodyPr>
          <a:lstStyle/>
          <a:p>
            <a:pPr lvl="0"/>
            <a:r>
              <a:rPr lang="fr-FR" b="1" i="1" dirty="0">
                <a:latin typeface="Times New Roman" panose="02020603050405020304" pitchFamily="18" charset="0"/>
                <a:cs typeface="Times New Roman" panose="02020603050405020304" pitchFamily="18" charset="0"/>
              </a:rPr>
              <a:t>B- Hypothèses, lois et modèles :</a:t>
            </a:r>
            <a:r>
              <a:rPr lang="fr-FR" b="1" dirty="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les économistes font apparaître des lois qui semblent gouverner et guider le comportement des agents économiques . Une loi est fondée sur des hypothèses plus aux moins contraignantes qui représentent des simplifications de la réalité.</a:t>
            </a:r>
            <a:br>
              <a:rPr lang="fr-FR" dirty="0">
                <a:latin typeface="Times New Roman" panose="02020603050405020304" pitchFamily="18" charset="0"/>
                <a:cs typeface="Times New Roman" panose="02020603050405020304" pitchFamily="18" charset="0"/>
              </a:rPr>
            </a:b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Hypothèses et lois permettent alors de construire des modèles.</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4643880"/>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4316" y="646182"/>
            <a:ext cx="11049001" cy="4351338"/>
          </a:xfrm>
        </p:spPr>
        <p:txBody>
          <a:bodyPr>
            <a:normAutofit/>
          </a:bodyPr>
          <a:lstStyle/>
          <a:p>
            <a:pPr marL="0" lvl="0" indent="0">
              <a:buNone/>
            </a:pPr>
            <a:r>
              <a:rPr lang="fr-FR" sz="4000" b="1" i="1" dirty="0">
                <a:latin typeface="Times New Roman" panose="02020603050405020304" pitchFamily="18" charset="0"/>
                <a:cs typeface="Times New Roman" panose="02020603050405020304" pitchFamily="18" charset="0"/>
              </a:rPr>
              <a:t>C- Approche positive et normative :</a:t>
            </a:r>
            <a:r>
              <a:rPr lang="fr-FR" sz="4000" b="1" dirty="0">
                <a:latin typeface="Times New Roman" panose="02020603050405020304" pitchFamily="18" charset="0"/>
                <a:cs typeface="Times New Roman" panose="02020603050405020304" pitchFamily="18" charset="0"/>
              </a:rPr>
              <a:t> </a:t>
            </a:r>
          </a:p>
          <a:p>
            <a:pPr marL="0" lvl="0" indent="0">
              <a:buNone/>
            </a:pPr>
            <a:endParaRPr lang="fr-FR" sz="4000" b="1" dirty="0">
              <a:latin typeface="Times New Roman" panose="02020603050405020304" pitchFamily="18" charset="0"/>
              <a:cs typeface="Times New Roman" panose="02020603050405020304" pitchFamily="18" charset="0"/>
            </a:endParaRPr>
          </a:p>
          <a:p>
            <a:pPr marL="0" lvl="0" indent="0">
              <a:buNone/>
            </a:pPr>
            <a:r>
              <a:rPr lang="fr-FR" sz="4000" dirty="0">
                <a:latin typeface="Times New Roman" panose="02020603050405020304" pitchFamily="18" charset="0"/>
                <a:cs typeface="Times New Roman" panose="02020603050405020304" pitchFamily="18" charset="0"/>
              </a:rPr>
              <a:t>l’approche positive montre (explique) le monde « tel qu’il est », par contre l’approche normative vise à expliquer « comment doit être » le monde.</a:t>
            </a:r>
          </a:p>
          <a:p>
            <a:pPr marL="0" indent="0">
              <a:buNone/>
            </a:pPr>
            <a:endParaRPr lang="fr-FR"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1311447"/>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 y="193964"/>
            <a:ext cx="12072731" cy="6040581"/>
          </a:xfrm>
        </p:spPr>
        <p:txBody>
          <a:bodyPr>
            <a:normAutofit/>
          </a:bodyPr>
          <a:lstStyle/>
          <a:p>
            <a:pPr marL="0" lvl="0" indent="0">
              <a:buNone/>
            </a:pPr>
            <a:endParaRPr lang="fr-FR" sz="4000" b="1" i="1" dirty="0">
              <a:latin typeface="Times New Roman" panose="02020603050405020304" pitchFamily="18" charset="0"/>
              <a:cs typeface="Times New Roman" panose="02020603050405020304" pitchFamily="18" charset="0"/>
            </a:endParaRPr>
          </a:p>
          <a:p>
            <a:pPr marL="0" lvl="0" indent="0">
              <a:buNone/>
            </a:pPr>
            <a:r>
              <a:rPr lang="fr-FR" sz="4000" b="1" i="1" dirty="0">
                <a:latin typeface="Times New Roman" panose="02020603050405020304" pitchFamily="18" charset="0"/>
                <a:cs typeface="Times New Roman" panose="02020603050405020304" pitchFamily="18" charset="0"/>
              </a:rPr>
              <a:t>D- La Microéconomie, la macroéconomie                                  et la mésoéconomie   :</a:t>
            </a:r>
          </a:p>
          <a:p>
            <a:pPr marL="0" indent="0">
              <a:buNone/>
            </a:pPr>
            <a:r>
              <a:rPr lang="fr-FR" sz="4000" dirty="0">
                <a:latin typeface="Times New Roman" panose="02020603050405020304" pitchFamily="18" charset="0"/>
                <a:cs typeface="Times New Roman" panose="02020603050405020304" pitchFamily="18" charset="0"/>
              </a:rPr>
              <a:t> l’analyse microéconomique étudie le comportement individuel des agents économiques, à l’inverse la macroéconomie s’intéresse aux relations entre les grandeurs globales au niveau national .                         Quant à la mésoéconomie elle s’intéresse à l’étude d’une branche, une filière ou un secteur d’activité donné.</a:t>
            </a:r>
          </a:p>
          <a:p>
            <a:pPr lvl="0"/>
            <a:endParaRPr lang="fr-FR" sz="3600" dirty="0">
              <a:latin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33131689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6328" y="420571"/>
            <a:ext cx="10515600" cy="5177341"/>
          </a:xfrm>
        </p:spPr>
        <p:txBody>
          <a:bodyPr>
            <a:normAutofit lnSpcReduction="10000"/>
          </a:bodyPr>
          <a:lstStyle/>
          <a:p>
            <a:pPr marL="0" indent="0" algn="ctr">
              <a:buNone/>
            </a:pPr>
            <a:r>
              <a:rPr lang="fr-FR" sz="8000" b="1" i="1" dirty="0">
                <a:latin typeface="Times New Roman" panose="02020603050405020304" pitchFamily="18" charset="0"/>
                <a:cs typeface="Times New Roman" panose="02020603050405020304" pitchFamily="18" charset="0"/>
              </a:rPr>
              <a:t>Chapitre II</a:t>
            </a:r>
            <a:r>
              <a:rPr lang="fr-FR" sz="8000" b="1" dirty="0">
                <a:latin typeface="Times New Roman" panose="02020603050405020304" pitchFamily="18" charset="0"/>
                <a:cs typeface="Times New Roman" panose="02020603050405020304" pitchFamily="18" charset="0"/>
              </a:rPr>
              <a:t>:</a:t>
            </a:r>
          </a:p>
          <a:p>
            <a:pPr marL="0" indent="0" algn="ctr">
              <a:buNone/>
            </a:pPr>
            <a:endParaRPr lang="fr-FR" sz="8000" b="1" dirty="0">
              <a:latin typeface="Times New Roman" panose="02020603050405020304" pitchFamily="18" charset="0"/>
              <a:cs typeface="Times New Roman" panose="02020603050405020304" pitchFamily="18" charset="0"/>
            </a:endParaRPr>
          </a:p>
          <a:p>
            <a:pPr marL="0" indent="0" algn="ctr">
              <a:buNone/>
            </a:pPr>
            <a:r>
              <a:rPr lang="fr-FR" sz="8000" b="1" dirty="0">
                <a:latin typeface="Times New Roman" panose="02020603050405020304" pitchFamily="18" charset="0"/>
                <a:cs typeface="Times New Roman" panose="02020603050405020304" pitchFamily="18" charset="0"/>
              </a:rPr>
              <a:t>Les systèmes économiques</a:t>
            </a:r>
          </a:p>
        </p:txBody>
      </p:sp>
    </p:spTree>
    <p:extLst>
      <p:ext uri="{BB962C8B-B14F-4D97-AF65-F5344CB8AC3E}">
        <p14:creationId xmlns:p14="http://schemas.microsoft.com/office/powerpoint/2010/main" val="7482653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62711" y="1122366"/>
            <a:ext cx="11366695" cy="2985403"/>
          </a:xfrm>
        </p:spPr>
        <p:txBody>
          <a:bodyPr>
            <a:normAutofit/>
          </a:bodyPr>
          <a:lstStyle/>
          <a:p>
            <a:pPr algn="ctr"/>
            <a:r>
              <a:rPr lang="fr-FR" sz="5400" b="1" i="1" dirty="0">
                <a:latin typeface="Times New Roman" panose="02020603050405020304" pitchFamily="18" charset="0"/>
                <a:cs typeface="Times New Roman" panose="02020603050405020304" pitchFamily="18" charset="0"/>
              </a:rPr>
              <a:t>Chapitre 1 :                                                              Objet et méthode de la science économique</a:t>
            </a:r>
          </a:p>
        </p:txBody>
      </p:sp>
    </p:spTree>
    <p:extLst>
      <p:ext uri="{BB962C8B-B14F-4D97-AF65-F5344CB8AC3E}">
        <p14:creationId xmlns:p14="http://schemas.microsoft.com/office/powerpoint/2010/main" val="2041718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u="sng" dirty="0">
                <a:latin typeface="Times New Roman" panose="02020603050405020304" pitchFamily="18" charset="0"/>
                <a:cs typeface="Times New Roman" panose="02020603050405020304" pitchFamily="18" charset="0"/>
              </a:rPr>
              <a:t>Introduction </a:t>
            </a:r>
          </a:p>
        </p:txBody>
      </p:sp>
      <p:sp>
        <p:nvSpPr>
          <p:cNvPr id="3" name="Espace réservé du contenu 2"/>
          <p:cNvSpPr>
            <a:spLocks noGrp="1"/>
          </p:cNvSpPr>
          <p:nvPr>
            <p:ph idx="1"/>
          </p:nvPr>
        </p:nvSpPr>
        <p:spPr>
          <a:xfrm>
            <a:off x="267628" y="1494263"/>
            <a:ext cx="11519211" cy="4682700"/>
          </a:xfrm>
        </p:spPr>
        <p:txBody>
          <a:bodyPr>
            <a:normAutofit/>
          </a:bodyPr>
          <a:lstStyle/>
          <a:p>
            <a:endParaRPr lang="fr-FR" sz="4400" dirty="0">
              <a:latin typeface="Times New Roman" panose="02020603050405020304" pitchFamily="18" charset="0"/>
              <a:cs typeface="Times New Roman" panose="02020603050405020304" pitchFamily="18" charset="0"/>
            </a:endParaRPr>
          </a:p>
          <a:p>
            <a:pPr marL="0" indent="0" algn="just">
              <a:buNone/>
            </a:pPr>
            <a:r>
              <a:rPr lang="fr-FR" sz="4400" dirty="0">
                <a:latin typeface="Times New Roman" panose="02020603050405020304" pitchFamily="18" charset="0"/>
                <a:cs typeface="Times New Roman" panose="02020603050405020304" pitchFamily="18" charset="0"/>
              </a:rPr>
              <a:t>Un </a:t>
            </a:r>
            <a:r>
              <a:rPr lang="fr-FR" sz="4400" b="1" dirty="0">
                <a:latin typeface="Times New Roman" panose="02020603050405020304" pitchFamily="18" charset="0"/>
                <a:cs typeface="Times New Roman" panose="02020603050405020304" pitchFamily="18" charset="0"/>
              </a:rPr>
              <a:t>système économique </a:t>
            </a:r>
            <a:r>
              <a:rPr lang="fr-FR" sz="4400" dirty="0">
                <a:latin typeface="Times New Roman" panose="02020603050405020304" pitchFamily="18" charset="0"/>
                <a:cs typeface="Times New Roman" panose="02020603050405020304" pitchFamily="18" charset="0"/>
              </a:rPr>
              <a:t>est un schéma d'organisation sociétale de la production, la distribution et la consommation des biens et services.</a:t>
            </a:r>
          </a:p>
        </p:txBody>
      </p:sp>
    </p:spTree>
    <p:extLst>
      <p:ext uri="{BB962C8B-B14F-4D97-AF65-F5344CB8AC3E}">
        <p14:creationId xmlns:p14="http://schemas.microsoft.com/office/powerpoint/2010/main" val="818713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b="1" i="1" dirty="0">
                <a:latin typeface="Times New Roman" panose="02020603050405020304" pitchFamily="18" charset="0"/>
                <a:cs typeface="Times New Roman" panose="02020603050405020304" pitchFamily="18" charset="0"/>
              </a:rPr>
              <a:t>A- Le système capitaliste :</a:t>
            </a:r>
          </a:p>
        </p:txBody>
      </p:sp>
      <p:sp>
        <p:nvSpPr>
          <p:cNvPr id="3" name="Espace réservé du contenu 2"/>
          <p:cNvSpPr>
            <a:spLocks noGrp="1"/>
          </p:cNvSpPr>
          <p:nvPr>
            <p:ph idx="1"/>
          </p:nvPr>
        </p:nvSpPr>
        <p:spPr>
          <a:xfrm>
            <a:off x="838200" y="1825624"/>
            <a:ext cx="10515600" cy="3192425"/>
          </a:xfrm>
        </p:spPr>
        <p:txBody>
          <a:bodyPr>
            <a:normAutofit/>
          </a:bodyPr>
          <a:lstStyle/>
          <a:p>
            <a:pPr marL="0" indent="0">
              <a:buNone/>
            </a:pPr>
            <a:r>
              <a:rPr lang="fr-FR" sz="4000" dirty="0">
                <a:latin typeface="Times New Roman" panose="02020603050405020304" pitchFamily="18" charset="0"/>
                <a:cs typeface="Times New Roman" panose="02020603050405020304" pitchFamily="18" charset="0"/>
              </a:rPr>
              <a:t>Définition :</a:t>
            </a:r>
          </a:p>
          <a:p>
            <a:pPr marL="0" indent="0">
              <a:buNone/>
            </a:pPr>
            <a:r>
              <a:rPr lang="fr-FR" sz="4000" dirty="0">
                <a:latin typeface="Times New Roman" panose="02020603050405020304" pitchFamily="18" charset="0"/>
                <a:cs typeface="Times New Roman" panose="02020603050405020304" pitchFamily="18" charset="0"/>
              </a:rPr>
              <a:t>C’est un Système économique et social fondé sur la propriété privée des moyens de production et d’échanges. </a:t>
            </a:r>
          </a:p>
        </p:txBody>
      </p:sp>
    </p:spTree>
    <p:extLst>
      <p:ext uri="{BB962C8B-B14F-4D97-AF65-F5344CB8AC3E}">
        <p14:creationId xmlns:p14="http://schemas.microsoft.com/office/powerpoint/2010/main" val="2889726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9932" y="691376"/>
            <a:ext cx="11063868" cy="5485587"/>
          </a:xfrm>
        </p:spPr>
        <p:txBody>
          <a:bodyPr>
            <a:normAutofit/>
          </a:bodyPr>
          <a:lstStyle/>
          <a:p>
            <a:pPr marL="0" indent="0">
              <a:buNone/>
            </a:pPr>
            <a:r>
              <a:rPr lang="fr-FR" sz="4000" b="1" dirty="0">
                <a:latin typeface="Times New Roman" panose="02020603050405020304" pitchFamily="18" charset="0"/>
                <a:cs typeface="Times New Roman" panose="02020603050405020304" pitchFamily="18" charset="0"/>
              </a:rPr>
              <a:t>2- Genèse et développement du système capitaliste</a:t>
            </a:r>
            <a:endParaRPr lang="fr-FR" sz="4000" dirty="0">
              <a:latin typeface="Times New Roman" panose="02020603050405020304" pitchFamily="18" charset="0"/>
              <a:cs typeface="Times New Roman" panose="02020603050405020304" pitchFamily="18" charset="0"/>
            </a:endParaRPr>
          </a:p>
        </p:txBody>
      </p:sp>
      <p:sp>
        <p:nvSpPr>
          <p:cNvPr id="5" name="Flèche droite à entaille 4"/>
          <p:cNvSpPr/>
          <p:nvPr/>
        </p:nvSpPr>
        <p:spPr>
          <a:xfrm>
            <a:off x="1103972" y="2430966"/>
            <a:ext cx="2676292" cy="206297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Times New Roman" panose="02020603050405020304" pitchFamily="18" charset="0"/>
              <a:cs typeface="Times New Roman" panose="02020603050405020304" pitchFamily="18" charset="0"/>
            </a:endParaRPr>
          </a:p>
        </p:txBody>
      </p:sp>
      <p:sp>
        <p:nvSpPr>
          <p:cNvPr id="6" name="Rectangle 5"/>
          <p:cNvSpPr/>
          <p:nvPr/>
        </p:nvSpPr>
        <p:spPr>
          <a:xfrm>
            <a:off x="992460" y="2967335"/>
            <a:ext cx="2787803" cy="1785104"/>
          </a:xfrm>
          <a:prstGeom prst="rect">
            <a:avLst/>
          </a:prstGeom>
          <a:noFill/>
        </p:spPr>
        <p:txBody>
          <a:bodyPr wrap="square" lIns="91440" tIns="45720" rIns="91440" bIns="45720">
            <a:spAutoFit/>
          </a:bodyPr>
          <a:lstStyle/>
          <a:p>
            <a:pPr algn="ctr"/>
            <a:r>
              <a:rPr lang="fr-FR" sz="2800" dirty="0"/>
              <a:t>capitalisme </a:t>
            </a:r>
          </a:p>
          <a:p>
            <a:pPr algn="ctr"/>
            <a:r>
              <a:rPr lang="fr-FR" sz="2800" dirty="0"/>
              <a:t>commercial </a:t>
            </a:r>
          </a:p>
          <a:p>
            <a:pPr algn="ctr"/>
            <a:r>
              <a:rPr lang="fr-FR" sz="5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t>
            </a:r>
          </a:p>
        </p:txBody>
      </p:sp>
      <p:sp>
        <p:nvSpPr>
          <p:cNvPr id="7" name="Flèche droite à entaille 6"/>
          <p:cNvSpPr/>
          <p:nvPr/>
        </p:nvSpPr>
        <p:spPr>
          <a:xfrm>
            <a:off x="3601845" y="2291575"/>
            <a:ext cx="3166946" cy="234175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934523" y="2862288"/>
            <a:ext cx="2609385" cy="1200329"/>
          </a:xfrm>
          <a:prstGeom prst="rect">
            <a:avLst/>
          </a:prstGeom>
          <a:noFill/>
        </p:spPr>
        <p:txBody>
          <a:bodyPr wrap="square" lIns="91440" tIns="45720" rIns="91440" bIns="45720">
            <a:spAutoFit/>
          </a:bodyPr>
          <a:lstStyle/>
          <a:p>
            <a:pPr algn="ctr"/>
            <a:r>
              <a:rPr lang="fr-FR"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Capitalisme</a:t>
            </a:r>
            <a:r>
              <a:rPr lang="fr-FR"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industriel</a:t>
            </a:r>
            <a:endParaRPr lang="fr-FR"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9" name="Flèche droite à entaille 8"/>
          <p:cNvSpPr/>
          <p:nvPr/>
        </p:nvSpPr>
        <p:spPr>
          <a:xfrm>
            <a:off x="6698167" y="1864653"/>
            <a:ext cx="4452124" cy="310321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Capitalisme financier </a:t>
            </a:r>
          </a:p>
        </p:txBody>
      </p:sp>
    </p:spTree>
    <p:extLst>
      <p:ext uri="{BB962C8B-B14F-4D97-AF65-F5344CB8AC3E}">
        <p14:creationId xmlns:p14="http://schemas.microsoft.com/office/powerpoint/2010/main" val="2820052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latin typeface="Times New Roman" panose="02020603050405020304" pitchFamily="18" charset="0"/>
                <a:cs typeface="Times New Roman" panose="02020603050405020304" pitchFamily="18" charset="0"/>
              </a:rPr>
              <a:t>3- Les fondements de l’économie capitaliste</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normAutofit lnSpcReduction="10000"/>
          </a:bodyPr>
          <a:lstStyle/>
          <a:p>
            <a:r>
              <a:rPr lang="fr-FR" sz="4000" b="1" i="1" dirty="0">
                <a:latin typeface="Times New Roman" panose="02020603050405020304" pitchFamily="18" charset="0"/>
                <a:cs typeface="Times New Roman" panose="02020603050405020304" pitchFamily="18" charset="0"/>
              </a:rPr>
              <a:t>- la reconnaissance du Droit de propriété</a:t>
            </a:r>
          </a:p>
          <a:p>
            <a:r>
              <a:rPr lang="fr-FR" sz="4000" dirty="0">
                <a:latin typeface="Times New Roman" panose="02020603050405020304" pitchFamily="18" charset="0"/>
                <a:cs typeface="Times New Roman" panose="02020603050405020304" pitchFamily="18" charset="0"/>
              </a:rPr>
              <a:t>- </a:t>
            </a:r>
            <a:r>
              <a:rPr lang="fr-FR" sz="4000" b="1" i="1" dirty="0">
                <a:latin typeface="Times New Roman" panose="02020603050405020304" pitchFamily="18" charset="0"/>
                <a:cs typeface="Times New Roman" panose="02020603050405020304" pitchFamily="18" charset="0"/>
              </a:rPr>
              <a:t>la liberté économique </a:t>
            </a:r>
          </a:p>
          <a:p>
            <a:r>
              <a:rPr lang="fr-FR" sz="4000" dirty="0">
                <a:latin typeface="Times New Roman" panose="02020603050405020304" pitchFamily="18" charset="0"/>
                <a:cs typeface="Times New Roman" panose="02020603050405020304" pitchFamily="18" charset="0"/>
              </a:rPr>
              <a:t>-</a:t>
            </a:r>
            <a:r>
              <a:rPr lang="fr-FR" sz="4000" b="1" dirty="0">
                <a:latin typeface="Times New Roman" panose="02020603050405020304" pitchFamily="18" charset="0"/>
                <a:cs typeface="Times New Roman" panose="02020603050405020304" pitchFamily="18" charset="0"/>
              </a:rPr>
              <a:t> </a:t>
            </a:r>
            <a:r>
              <a:rPr lang="fr-FR" sz="4000" b="1" i="1" dirty="0">
                <a:latin typeface="Times New Roman" panose="02020603050405020304" pitchFamily="18" charset="0"/>
                <a:cs typeface="Times New Roman" panose="02020603050405020304" pitchFamily="18" charset="0"/>
              </a:rPr>
              <a:t>l’esprit capitaliste ou l’esprit d’entreprise</a:t>
            </a:r>
            <a:r>
              <a:rPr lang="fr-FR" sz="4000" b="1" dirty="0">
                <a:latin typeface="Times New Roman" panose="02020603050405020304" pitchFamily="18" charset="0"/>
                <a:cs typeface="Times New Roman" panose="02020603050405020304" pitchFamily="18" charset="0"/>
              </a:rPr>
              <a:t> </a:t>
            </a:r>
          </a:p>
          <a:p>
            <a:r>
              <a:rPr lang="fr-FR" sz="4000" dirty="0">
                <a:latin typeface="Times New Roman" panose="02020603050405020304" pitchFamily="18" charset="0"/>
                <a:cs typeface="Times New Roman" panose="02020603050405020304" pitchFamily="18" charset="0"/>
              </a:rPr>
              <a:t>- </a:t>
            </a:r>
            <a:r>
              <a:rPr lang="fr-FR" sz="4000" b="1" i="1" dirty="0">
                <a:latin typeface="Times New Roman" panose="02020603050405020304" pitchFamily="18" charset="0"/>
                <a:cs typeface="Times New Roman" panose="02020603050405020304" pitchFamily="18" charset="0"/>
              </a:rPr>
              <a:t>La recherche continue  du progrès </a:t>
            </a:r>
            <a:endParaRPr lang="fr-FR"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7526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latin typeface="Times New Roman" panose="02020603050405020304" pitchFamily="18" charset="0"/>
                <a:cs typeface="Times New Roman" panose="02020603050405020304" pitchFamily="18" charset="0"/>
              </a:rPr>
              <a:t>4-Les principales critiques du capitalisme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normAutofit/>
          </a:bodyPr>
          <a:lstStyle/>
          <a:p>
            <a:r>
              <a:rPr lang="fr-FR" sz="4000" dirty="0">
                <a:latin typeface="Times New Roman" panose="02020603050405020304" pitchFamily="18" charset="0"/>
                <a:cs typeface="Times New Roman" panose="02020603050405020304" pitchFamily="18" charset="0"/>
              </a:rPr>
              <a:t>- la plus –value </a:t>
            </a:r>
          </a:p>
          <a:p>
            <a:r>
              <a:rPr lang="fr-FR" sz="4000" dirty="0">
                <a:latin typeface="Times New Roman" panose="02020603050405020304" pitchFamily="18" charset="0"/>
                <a:cs typeface="Times New Roman" panose="02020603050405020304" pitchFamily="18" charset="0"/>
              </a:rPr>
              <a:t>- les inégalités des revenus</a:t>
            </a:r>
          </a:p>
          <a:p>
            <a:r>
              <a:rPr lang="fr-FR" sz="4000" dirty="0">
                <a:latin typeface="Times New Roman" panose="02020603050405020304" pitchFamily="18" charset="0"/>
                <a:cs typeface="Times New Roman" panose="02020603050405020304" pitchFamily="18" charset="0"/>
              </a:rPr>
              <a:t>-  La pollution</a:t>
            </a:r>
          </a:p>
          <a:p>
            <a:r>
              <a:rPr lang="fr-FR" sz="4000" dirty="0">
                <a:latin typeface="Times New Roman" panose="02020603050405020304" pitchFamily="18" charset="0"/>
                <a:cs typeface="Times New Roman" panose="02020603050405020304" pitchFamily="18" charset="0"/>
              </a:rPr>
              <a:t>- Le colonialisme </a:t>
            </a:r>
          </a:p>
          <a:p>
            <a:r>
              <a:rPr lang="fr-FR" sz="4000" dirty="0">
                <a:latin typeface="Times New Roman" panose="02020603050405020304" pitchFamily="18" charset="0"/>
                <a:cs typeface="Times New Roman" panose="02020603050405020304" pitchFamily="18" charset="0"/>
              </a:rPr>
              <a:t>- l’impérialisme  </a:t>
            </a:r>
          </a:p>
        </p:txBody>
      </p:sp>
    </p:spTree>
    <p:extLst>
      <p:ext uri="{BB962C8B-B14F-4D97-AF65-F5344CB8AC3E}">
        <p14:creationId xmlns:p14="http://schemas.microsoft.com/office/powerpoint/2010/main" val="3413511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4656054"/>
          </a:xfrm>
        </p:spPr>
        <p:txBody>
          <a:bodyPr>
            <a:normAutofit/>
          </a:bodyPr>
          <a:lstStyle/>
          <a:p>
            <a:pPr algn="ctr"/>
            <a:r>
              <a:rPr lang="fr-FR" sz="8000" b="1" dirty="0">
                <a:latin typeface="Times New Roman" panose="02020603050405020304" pitchFamily="18" charset="0"/>
                <a:cs typeface="Times New Roman" panose="02020603050405020304" pitchFamily="18" charset="0"/>
              </a:rPr>
              <a:t>B- Le système socialiste </a:t>
            </a:r>
          </a:p>
        </p:txBody>
      </p:sp>
    </p:spTree>
    <p:extLst>
      <p:ext uri="{BB962C8B-B14F-4D97-AF65-F5344CB8AC3E}">
        <p14:creationId xmlns:p14="http://schemas.microsoft.com/office/powerpoint/2010/main" val="2372039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56675"/>
            <a:ext cx="12192000" cy="6352672"/>
          </a:xfrm>
        </p:spPr>
        <p:txBody>
          <a:bodyPr>
            <a:normAutofit fontScale="92500" lnSpcReduction="20000"/>
          </a:bodyPr>
          <a:lstStyle/>
          <a:p>
            <a:pPr marL="0" indent="0" algn="just">
              <a:buNone/>
            </a:pPr>
            <a:r>
              <a:rPr lang="fr-FR" sz="4000" dirty="0">
                <a:latin typeface="Times New Roman" panose="02020603050405020304" pitchFamily="18" charset="0"/>
                <a:cs typeface="Times New Roman" panose="02020603050405020304" pitchFamily="18" charset="0"/>
              </a:rPr>
              <a:t> 	</a:t>
            </a:r>
            <a:r>
              <a:rPr lang="fr-FR" sz="4800" dirty="0">
                <a:latin typeface="Times New Roman" panose="02020603050405020304" pitchFamily="18" charset="0"/>
                <a:cs typeface="Times New Roman" panose="02020603050405020304" pitchFamily="18" charset="0"/>
              </a:rPr>
              <a:t>1- Définition</a:t>
            </a:r>
          </a:p>
          <a:p>
            <a:pPr marL="0" indent="0" algn="just">
              <a:buNone/>
            </a:pPr>
            <a:r>
              <a:rPr lang="fr-FR" sz="5200" dirty="0">
                <a:latin typeface="Times New Roman" panose="02020603050405020304" pitchFamily="18" charset="0"/>
                <a:cs typeface="Times New Roman" panose="02020603050405020304" pitchFamily="18" charset="0"/>
              </a:rPr>
              <a:t> C’est un système économique dans lequel la production et la distribution de biens sont planifiés et contrôlés par un gouvernement central,</a:t>
            </a:r>
          </a:p>
          <a:p>
            <a:pPr marL="0" indent="0" algn="just">
              <a:buNone/>
            </a:pPr>
            <a:r>
              <a:rPr lang="fr-FR" sz="5200" dirty="0">
                <a:latin typeface="Times New Roman" panose="02020603050405020304" pitchFamily="18" charset="0"/>
                <a:cs typeface="Times New Roman" panose="02020603050405020304" pitchFamily="18" charset="0"/>
              </a:rPr>
              <a:t> Théoriquement, il vise à une plus juste et plus équitable distribution des revenus, l'Etat détient le monopole de la production, des échanges,  La propriété privée, est limitée aux biens personnels non productifs.</a:t>
            </a:r>
            <a:r>
              <a:rPr lang="fr-FR" sz="4800" dirty="0">
                <a:latin typeface="Times New Roman" pitchFamily="18" charset="0"/>
                <a:cs typeface="Times New Roman" pitchFamily="18" charset="0"/>
              </a:rPr>
              <a:t> </a:t>
            </a:r>
            <a:endParaRPr lang="fr-FR" sz="4800" dirty="0"/>
          </a:p>
        </p:txBody>
      </p:sp>
    </p:spTree>
    <p:extLst>
      <p:ext uri="{BB962C8B-B14F-4D97-AF65-F5344CB8AC3E}">
        <p14:creationId xmlns:p14="http://schemas.microsoft.com/office/powerpoint/2010/main" val="3579331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65125"/>
            <a:ext cx="12047620" cy="1325563"/>
          </a:xfrm>
        </p:spPr>
        <p:txBody>
          <a:bodyPr>
            <a:normAutofit/>
          </a:bodyPr>
          <a:lstStyle/>
          <a:p>
            <a:r>
              <a:rPr lang="fr-FR" b="1" dirty="0">
                <a:latin typeface="Times New Roman" pitchFamily="18" charset="0"/>
                <a:cs typeface="Times New Roman" pitchFamily="18" charset="0"/>
              </a:rPr>
              <a:t>2</a:t>
            </a:r>
            <a:r>
              <a:rPr lang="fr-FR" sz="4000" b="1" dirty="0">
                <a:latin typeface="Times New Roman" pitchFamily="18" charset="0"/>
                <a:cs typeface="Times New Roman" pitchFamily="18" charset="0"/>
              </a:rPr>
              <a:t>-  caractéristiques de système économique socialiste</a:t>
            </a:r>
            <a:endParaRPr lang="fr-FR" sz="4000" dirty="0"/>
          </a:p>
        </p:txBody>
      </p:sp>
      <p:sp>
        <p:nvSpPr>
          <p:cNvPr id="3" name="Espace réservé du contenu 2"/>
          <p:cNvSpPr>
            <a:spLocks noGrp="1"/>
          </p:cNvSpPr>
          <p:nvPr>
            <p:ph idx="1"/>
          </p:nvPr>
        </p:nvSpPr>
        <p:spPr>
          <a:xfrm>
            <a:off x="-1" y="1456656"/>
            <a:ext cx="12047621" cy="4351338"/>
          </a:xfrm>
        </p:spPr>
        <p:txBody>
          <a:bodyPr>
            <a:normAutofit fontScale="85000" lnSpcReduction="10000"/>
          </a:bodyPr>
          <a:lstStyle/>
          <a:p>
            <a:pPr marL="630238" lvl="3" indent="-360363" algn="just">
              <a:lnSpc>
                <a:spcPct val="150000"/>
              </a:lnSpc>
              <a:buFont typeface="Wingdings" pitchFamily="2" charset="2"/>
              <a:buChar char="Ø"/>
            </a:pPr>
            <a:r>
              <a:rPr lang="fr-FR" sz="3500" b="1" dirty="0">
                <a:latin typeface="Times New Roman" pitchFamily="18" charset="0"/>
                <a:cs typeface="Times New Roman" pitchFamily="18" charset="0"/>
              </a:rPr>
              <a:t>La propriété collective des moyens de production (ils appartiennent à l’Etat)</a:t>
            </a:r>
          </a:p>
          <a:p>
            <a:pPr marL="630238" lvl="3" indent="-360363" algn="just">
              <a:lnSpc>
                <a:spcPct val="150000"/>
              </a:lnSpc>
              <a:buFont typeface="Wingdings" pitchFamily="2" charset="2"/>
              <a:buChar char="Ø"/>
            </a:pPr>
            <a:r>
              <a:rPr lang="fr-FR" sz="3500" b="1" dirty="0">
                <a:latin typeface="Times New Roman" pitchFamily="18" charset="0"/>
                <a:cs typeface="Times New Roman" pitchFamily="18" charset="0"/>
              </a:rPr>
              <a:t>La planification impérative de l’État, c’est à dire que l’État impose les prix et les quantités (rédaction d’un plan impératif = obligatoire)</a:t>
            </a:r>
          </a:p>
          <a:p>
            <a:pPr marL="630238" lvl="3" indent="-360363" algn="just">
              <a:lnSpc>
                <a:spcPct val="150000"/>
              </a:lnSpc>
              <a:buFont typeface="Wingdings" pitchFamily="2" charset="2"/>
              <a:buChar char="Ø"/>
            </a:pPr>
            <a:r>
              <a:rPr lang="fr-FR" sz="3500" b="1" dirty="0">
                <a:latin typeface="Times New Roman" pitchFamily="18" charset="0"/>
                <a:cs typeface="Times New Roman" pitchFamily="18" charset="0"/>
              </a:rPr>
              <a:t>Économie contrôlée par l’État.</a:t>
            </a:r>
          </a:p>
          <a:p>
            <a:pPr marL="630238" lvl="3" indent="-360363" algn="just">
              <a:lnSpc>
                <a:spcPct val="150000"/>
              </a:lnSpc>
              <a:buFont typeface="Wingdings" pitchFamily="2" charset="2"/>
              <a:buChar char="Ø"/>
            </a:pPr>
            <a:r>
              <a:rPr lang="fr-FR" sz="3500" b="1" dirty="0">
                <a:latin typeface="Times New Roman" pitchFamily="18" charset="0"/>
                <a:cs typeface="Times New Roman" pitchFamily="18" charset="0"/>
              </a:rPr>
              <a:t>La recherche de la réduction des inégalités sociales</a:t>
            </a:r>
          </a:p>
          <a:p>
            <a:endParaRPr lang="fr-FR" dirty="0"/>
          </a:p>
        </p:txBody>
      </p:sp>
    </p:spTree>
    <p:extLst>
      <p:ext uri="{BB962C8B-B14F-4D97-AF65-F5344CB8AC3E}">
        <p14:creationId xmlns:p14="http://schemas.microsoft.com/office/powerpoint/2010/main" val="2196551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1105" y="188661"/>
            <a:ext cx="11658600" cy="5217528"/>
          </a:xfrm>
        </p:spPr>
        <p:txBody>
          <a:bodyPr>
            <a:normAutofit/>
          </a:bodyPr>
          <a:lstStyle/>
          <a:p>
            <a:r>
              <a:rPr lang="fr-FR" b="1" dirty="0">
                <a:latin typeface="Times New Roman" pitchFamily="18" charset="0"/>
                <a:cs typeface="Times New Roman" pitchFamily="18" charset="0"/>
              </a:rPr>
              <a:t>3- Les limites de socialisme :</a:t>
            </a:r>
            <a:br>
              <a:rPr lang="fr-FR" b="1" dirty="0">
                <a:latin typeface="Times New Roman" pitchFamily="18" charset="0"/>
                <a:cs typeface="Times New Roman" pitchFamily="18" charset="0"/>
              </a:rPr>
            </a:br>
            <a:br>
              <a:rPr lang="fr-FR" b="1" dirty="0">
                <a:latin typeface="Times New Roman" pitchFamily="18" charset="0"/>
                <a:cs typeface="Times New Roman" pitchFamily="18" charset="0"/>
              </a:rPr>
            </a:br>
            <a:r>
              <a:rPr lang="fr-FR" b="1" dirty="0">
                <a:latin typeface="Times New Roman" pitchFamily="18" charset="0"/>
                <a:cs typeface="Times New Roman" pitchFamily="18" charset="0"/>
              </a:rPr>
              <a:t>Les économies socialistes ont montré leurs limites par l’absence de liberté économique et d’entreprendre, culturelle et de vie privée au sens large pour les citoyens</a:t>
            </a:r>
            <a:endParaRPr lang="fr-FR" dirty="0"/>
          </a:p>
        </p:txBody>
      </p:sp>
    </p:spTree>
    <p:extLst>
      <p:ext uri="{BB962C8B-B14F-4D97-AF65-F5344CB8AC3E}">
        <p14:creationId xmlns:p14="http://schemas.microsoft.com/office/powerpoint/2010/main" val="1225535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4589" y="365126"/>
            <a:ext cx="11967411" cy="1046580"/>
          </a:xfrm>
        </p:spPr>
        <p:txBody>
          <a:bodyPr>
            <a:noAutofit/>
          </a:bodyPr>
          <a:lstStyle/>
          <a:p>
            <a:r>
              <a:rPr lang="fr-FR" sz="3600" b="1" dirty="0">
                <a:latin typeface="Times New Roman" pitchFamily="18" charset="0"/>
                <a:cs typeface="Times New Roman" pitchFamily="18" charset="0"/>
              </a:rPr>
              <a:t>Tableau comparatif entre le système capitaliste et socialiste </a:t>
            </a:r>
            <a:br>
              <a:rPr lang="fr-FR" sz="3600" dirty="0">
                <a:latin typeface="Times New Roman" pitchFamily="18" charset="0"/>
                <a:cs typeface="Times New Roman" pitchFamily="18" charset="0"/>
              </a:rPr>
            </a:br>
            <a:endParaRPr lang="fr-FR" sz="3600" dirty="0"/>
          </a:p>
        </p:txBody>
      </p:sp>
      <p:graphicFrame>
        <p:nvGraphicFramePr>
          <p:cNvPr id="4" name="Espace réservé du contenu 3"/>
          <p:cNvGraphicFramePr>
            <a:graphicFrameLocks noGrp="1"/>
          </p:cNvGraphicFramePr>
          <p:nvPr>
            <p:ph idx="1"/>
          </p:nvPr>
        </p:nvGraphicFramePr>
        <p:xfrm>
          <a:off x="224590" y="1280160"/>
          <a:ext cx="11710737" cy="4846320"/>
        </p:xfrm>
        <a:graphic>
          <a:graphicData uri="http://schemas.openxmlformats.org/drawingml/2006/table">
            <a:tbl>
              <a:tblPr firstRow="1" bandRow="1">
                <a:tableStyleId>{5C22544A-7EE6-4342-B048-85BDC9FD1C3A}</a:tableStyleId>
              </a:tblPr>
              <a:tblGrid>
                <a:gridCol w="3903579">
                  <a:extLst>
                    <a:ext uri="{9D8B030D-6E8A-4147-A177-3AD203B41FA5}">
                      <a16:colId xmlns:a16="http://schemas.microsoft.com/office/drawing/2014/main" val="20000"/>
                    </a:ext>
                  </a:extLst>
                </a:gridCol>
                <a:gridCol w="3903579">
                  <a:extLst>
                    <a:ext uri="{9D8B030D-6E8A-4147-A177-3AD203B41FA5}">
                      <a16:colId xmlns:a16="http://schemas.microsoft.com/office/drawing/2014/main" val="20001"/>
                    </a:ext>
                  </a:extLst>
                </a:gridCol>
                <a:gridCol w="3903579">
                  <a:extLst>
                    <a:ext uri="{9D8B030D-6E8A-4147-A177-3AD203B41FA5}">
                      <a16:colId xmlns:a16="http://schemas.microsoft.com/office/drawing/2014/main" val="20002"/>
                    </a:ext>
                  </a:extLst>
                </a:gridCol>
              </a:tblGrid>
              <a:tr h="370840">
                <a:tc>
                  <a:txBody>
                    <a:bodyPr/>
                    <a:lstStyle/>
                    <a:p>
                      <a:endParaRPr lang="fr-FR" sz="2400" dirty="0">
                        <a:latin typeface="Times New Roman" panose="02020603050405020304" pitchFamily="18" charset="0"/>
                        <a:cs typeface="Times New Roman" panose="02020603050405020304" pitchFamily="18" charset="0"/>
                      </a:endParaRPr>
                    </a:p>
                  </a:txBody>
                  <a:tcPr/>
                </a:tc>
                <a:tc>
                  <a:txBody>
                    <a:bodyPr/>
                    <a:lstStyle/>
                    <a:p>
                      <a:r>
                        <a:rPr lang="fr-FR" sz="2400" dirty="0">
                          <a:latin typeface="Times New Roman" panose="02020603050405020304" pitchFamily="18" charset="0"/>
                          <a:cs typeface="Times New Roman" panose="02020603050405020304" pitchFamily="18" charset="0"/>
                        </a:rPr>
                        <a:t>Capitalisme </a:t>
                      </a:r>
                    </a:p>
                  </a:txBody>
                  <a:tcPr/>
                </a:tc>
                <a:tc>
                  <a:txBody>
                    <a:bodyPr/>
                    <a:lstStyle/>
                    <a:p>
                      <a:r>
                        <a:rPr lang="fr-FR" sz="2400" dirty="0">
                          <a:latin typeface="Times New Roman" panose="02020603050405020304" pitchFamily="18" charset="0"/>
                          <a:cs typeface="Times New Roman" panose="02020603050405020304" pitchFamily="18" charset="0"/>
                        </a:rPr>
                        <a:t> socialisme </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dirty="0">
                          <a:latin typeface="Times New Roman" panose="02020603050405020304" pitchFamily="18" charset="0"/>
                          <a:cs typeface="Times New Roman" panose="02020603050405020304" pitchFamily="18" charset="0"/>
                        </a:rPr>
                        <a:t>Structure politique </a:t>
                      </a:r>
                    </a:p>
                    <a:p>
                      <a:endParaRPr lang="fr-FR" sz="2400" dirty="0">
                        <a:latin typeface="Times New Roman" panose="02020603050405020304" pitchFamily="18" charset="0"/>
                        <a:cs typeface="Times New Roman" panose="02020603050405020304" pitchFamily="18" charset="0"/>
                      </a:endParaRPr>
                    </a:p>
                  </a:txBody>
                  <a:tcPr/>
                </a:tc>
                <a:tc>
                  <a:txBody>
                    <a:bodyPr/>
                    <a:lstStyle/>
                    <a:p>
                      <a:r>
                        <a:rPr lang="fr-FR" sz="2400" dirty="0">
                          <a:latin typeface="Times New Roman" panose="02020603050405020304" pitchFamily="18" charset="0"/>
                          <a:cs typeface="Times New Roman" panose="02020603050405020304" pitchFamily="18" charset="0"/>
                        </a:rPr>
                        <a:t>Démocratie </a:t>
                      </a:r>
                    </a:p>
                  </a:txBody>
                  <a:tcPr/>
                </a:tc>
                <a:tc>
                  <a:txBody>
                    <a:bodyPr/>
                    <a:lstStyle/>
                    <a:p>
                      <a:r>
                        <a:rPr lang="fr-FR" sz="2400" dirty="0">
                          <a:latin typeface="Times New Roman" panose="02020603050405020304" pitchFamily="18" charset="0"/>
                          <a:cs typeface="Times New Roman" panose="02020603050405020304" pitchFamily="18" charset="0"/>
                        </a:rPr>
                        <a:t>Système de parti unique </a:t>
                      </a:r>
                    </a:p>
                  </a:txBody>
                  <a:tcPr/>
                </a:tc>
                <a:extLst>
                  <a:ext uri="{0D108BD9-81ED-4DB2-BD59-A6C34878D82A}">
                    <a16:rowId xmlns:a16="http://schemas.microsoft.com/office/drawing/2014/main" val="10001"/>
                  </a:ext>
                </a:extLst>
              </a:tr>
              <a:tr h="370840">
                <a:tc>
                  <a:txBody>
                    <a:bodyPr/>
                    <a:lstStyle/>
                    <a:p>
                      <a:r>
                        <a:rPr lang="fr-FR" sz="2400" dirty="0">
                          <a:latin typeface="Times New Roman" panose="02020603050405020304" pitchFamily="18" charset="0"/>
                          <a:cs typeface="Times New Roman" panose="02020603050405020304" pitchFamily="18" charset="0"/>
                        </a:rPr>
                        <a:t>Moyens de production</a:t>
                      </a:r>
                    </a:p>
                  </a:txBody>
                  <a:tcPr/>
                </a:tc>
                <a:tc>
                  <a:txBody>
                    <a:bodyPr/>
                    <a:lstStyle/>
                    <a:p>
                      <a:r>
                        <a:rPr lang="fr-FR" sz="2400" dirty="0">
                          <a:latin typeface="Times New Roman" panose="02020603050405020304" pitchFamily="18" charset="0"/>
                          <a:cs typeface="Times New Roman" panose="02020603050405020304" pitchFamily="18" charset="0"/>
                        </a:rPr>
                        <a:t>Propriété individuelle et privée </a:t>
                      </a:r>
                    </a:p>
                  </a:txBody>
                  <a:tcPr/>
                </a:tc>
                <a:tc>
                  <a:txBody>
                    <a:bodyPr/>
                    <a:lstStyle/>
                    <a:p>
                      <a:r>
                        <a:rPr lang="fr-FR" sz="2400" dirty="0">
                          <a:latin typeface="Times New Roman" panose="02020603050405020304" pitchFamily="18" charset="0"/>
                          <a:cs typeface="Times New Roman" panose="02020603050405020304" pitchFamily="18" charset="0"/>
                        </a:rPr>
                        <a:t>Propriété</a:t>
                      </a:r>
                      <a:r>
                        <a:rPr lang="fr-FR" sz="2400" baseline="0" dirty="0">
                          <a:latin typeface="Times New Roman" panose="02020603050405020304" pitchFamily="18" charset="0"/>
                          <a:cs typeface="Times New Roman" panose="02020603050405020304" pitchFamily="18" charset="0"/>
                        </a:rPr>
                        <a:t> collective</a:t>
                      </a:r>
                      <a:endParaRPr lang="fr-FR"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70840">
                <a:tc>
                  <a:txBody>
                    <a:bodyPr/>
                    <a:lstStyle/>
                    <a:p>
                      <a:r>
                        <a:rPr lang="fr-FR" sz="2400" dirty="0">
                          <a:latin typeface="Times New Roman" panose="02020603050405020304" pitchFamily="18" charset="0"/>
                          <a:cs typeface="Times New Roman" panose="02020603050405020304" pitchFamily="18" charset="0"/>
                        </a:rPr>
                        <a:t>Structure sociale </a:t>
                      </a:r>
                    </a:p>
                  </a:txBody>
                  <a:tcPr/>
                </a:tc>
                <a:tc>
                  <a:txBody>
                    <a:bodyPr/>
                    <a:lstStyle/>
                    <a:p>
                      <a:r>
                        <a:rPr lang="fr-FR" sz="2400" dirty="0">
                          <a:latin typeface="Times New Roman" panose="02020603050405020304" pitchFamily="18" charset="0"/>
                          <a:cs typeface="Times New Roman" panose="02020603050405020304" pitchFamily="18" charset="0"/>
                        </a:rPr>
                        <a:t>Les inégalités sont très forte </a:t>
                      </a:r>
                    </a:p>
                  </a:txBody>
                  <a:tcPr/>
                </a:tc>
                <a:tc>
                  <a:txBody>
                    <a:bodyPr/>
                    <a:lstStyle/>
                    <a:p>
                      <a:r>
                        <a:rPr lang="fr-FR" sz="2400" dirty="0">
                          <a:latin typeface="Times New Roman" panose="02020603050405020304" pitchFamily="18" charset="0"/>
                          <a:cs typeface="Times New Roman" panose="02020603050405020304" pitchFamily="18" charset="0"/>
                        </a:rPr>
                        <a:t> les inégalités sont réduites </a:t>
                      </a:r>
                    </a:p>
                  </a:txBody>
                  <a:tcPr/>
                </a:tc>
                <a:extLst>
                  <a:ext uri="{0D108BD9-81ED-4DB2-BD59-A6C34878D82A}">
                    <a16:rowId xmlns:a16="http://schemas.microsoft.com/office/drawing/2014/main" val="10003"/>
                  </a:ext>
                </a:extLst>
              </a:tr>
              <a:tr h="384175">
                <a:tc>
                  <a:txBody>
                    <a:bodyPr/>
                    <a:lstStyle/>
                    <a:p>
                      <a:endParaRPr lang="fr-FR" sz="2400" dirty="0">
                        <a:latin typeface="Times New Roman" panose="02020603050405020304" pitchFamily="18" charset="0"/>
                        <a:cs typeface="Times New Roman" panose="02020603050405020304" pitchFamily="18" charset="0"/>
                      </a:endParaRPr>
                    </a:p>
                    <a:p>
                      <a:r>
                        <a:rPr lang="fr-FR" sz="2400" dirty="0">
                          <a:latin typeface="Times New Roman" panose="02020603050405020304" pitchFamily="18" charset="0"/>
                          <a:cs typeface="Times New Roman" panose="02020603050405020304" pitchFamily="18" charset="0"/>
                        </a:rPr>
                        <a:t>Structure économique </a:t>
                      </a:r>
                    </a:p>
                  </a:txBody>
                  <a:tcPr/>
                </a:tc>
                <a:tc>
                  <a:txBody>
                    <a:bodyPr/>
                    <a:lstStyle/>
                    <a:p>
                      <a:pPr marL="285750" indent="-285750">
                        <a:buFontTx/>
                        <a:buChar char="-"/>
                      </a:pPr>
                      <a:r>
                        <a:rPr lang="fr-FR" sz="2400" dirty="0">
                          <a:latin typeface="Times New Roman" panose="02020603050405020304" pitchFamily="18" charset="0"/>
                          <a:cs typeface="Times New Roman" panose="02020603050405020304" pitchFamily="18" charset="0"/>
                        </a:rPr>
                        <a:t>Loi de l’offre et de la demande </a:t>
                      </a:r>
                    </a:p>
                    <a:p>
                      <a:pPr marL="285750" indent="-285750">
                        <a:buFontTx/>
                        <a:buChar char="-"/>
                      </a:pPr>
                      <a:r>
                        <a:rPr lang="fr-FR" sz="2400" dirty="0">
                          <a:latin typeface="Times New Roman" panose="02020603050405020304" pitchFamily="18" charset="0"/>
                          <a:cs typeface="Times New Roman" panose="02020603050405020304" pitchFamily="18" charset="0"/>
                        </a:rPr>
                        <a:t>Liberté économique </a:t>
                      </a:r>
                    </a:p>
                    <a:p>
                      <a:pPr marL="285750" indent="-285750">
                        <a:buFontTx/>
                        <a:buChar char="-"/>
                      </a:pPr>
                      <a:r>
                        <a:rPr lang="fr-FR" sz="2400" dirty="0">
                          <a:latin typeface="Times New Roman" panose="02020603050405020304" pitchFamily="18" charset="0"/>
                          <a:cs typeface="Times New Roman" panose="02020603050405020304" pitchFamily="18" charset="0"/>
                        </a:rPr>
                        <a:t>Concurrence entre entreprises  </a:t>
                      </a:r>
                    </a:p>
                  </a:txBody>
                  <a:tcPr/>
                </a:tc>
                <a:tc>
                  <a:txBody>
                    <a:bodyPr/>
                    <a:lstStyle/>
                    <a:p>
                      <a:pPr marL="285750" indent="-285750">
                        <a:buFontTx/>
                        <a:buChar char="-"/>
                      </a:pPr>
                      <a:r>
                        <a:rPr lang="fr-FR" sz="2400" dirty="0">
                          <a:latin typeface="Times New Roman" panose="02020603050405020304" pitchFamily="18" charset="0"/>
                          <a:cs typeface="Times New Roman" panose="02020603050405020304" pitchFamily="18" charset="0"/>
                        </a:rPr>
                        <a:t>Fixation des prix et des salaires </a:t>
                      </a:r>
                    </a:p>
                    <a:p>
                      <a:pPr marL="285750" indent="-285750">
                        <a:buFontTx/>
                        <a:buChar char="-"/>
                      </a:pPr>
                      <a:r>
                        <a:rPr lang="fr-FR" sz="2400" dirty="0">
                          <a:latin typeface="Times New Roman" panose="02020603050405020304" pitchFamily="18" charset="0"/>
                          <a:cs typeface="Times New Roman" panose="02020603050405020304" pitchFamily="18" charset="0"/>
                        </a:rPr>
                        <a:t>Planification économique </a:t>
                      </a:r>
                    </a:p>
                    <a:p>
                      <a:pPr marL="285750" indent="-285750">
                        <a:buFontTx/>
                        <a:buChar char="-"/>
                      </a:pPr>
                      <a:r>
                        <a:rPr lang="fr-FR" sz="2400" dirty="0">
                          <a:latin typeface="Times New Roman" panose="02020603050405020304" pitchFamily="18" charset="0"/>
                          <a:cs typeface="Times New Roman" panose="02020603050405020304" pitchFamily="18" charset="0"/>
                        </a:rPr>
                        <a:t>Coopération entre les entreprises </a:t>
                      </a:r>
                    </a:p>
                    <a:p>
                      <a:endParaRPr lang="fr-FR"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27535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858764"/>
          </a:xfrm>
        </p:spPr>
        <p:txBody>
          <a:bodyPr>
            <a:noAutofit/>
          </a:bodyPr>
          <a:lstStyle/>
          <a:p>
            <a:pPr algn="ctr"/>
            <a:r>
              <a:rPr lang="fr-FR" sz="4800" b="1" dirty="0">
                <a:latin typeface="Times New Roman" panose="02020603050405020304" pitchFamily="18" charset="0"/>
                <a:cs typeface="Times New Roman" panose="02020603050405020304" pitchFamily="18" charset="0"/>
              </a:rPr>
              <a:t>Introduction</a:t>
            </a:r>
            <a:r>
              <a:rPr lang="fr-FR" sz="4800" b="1" dirty="0"/>
              <a:t> </a:t>
            </a:r>
            <a:br>
              <a:rPr lang="fr-FR" sz="4800" dirty="0"/>
            </a:br>
            <a:endParaRPr lang="fr-FR" sz="4800" dirty="0"/>
          </a:p>
        </p:txBody>
      </p:sp>
      <p:sp>
        <p:nvSpPr>
          <p:cNvPr id="3" name="Espace réservé du contenu 2"/>
          <p:cNvSpPr>
            <a:spLocks noGrp="1"/>
          </p:cNvSpPr>
          <p:nvPr>
            <p:ph idx="1"/>
          </p:nvPr>
        </p:nvSpPr>
        <p:spPr>
          <a:xfrm>
            <a:off x="154745" y="1420837"/>
            <a:ext cx="11901267" cy="4756126"/>
          </a:xfrm>
        </p:spPr>
        <p:txBody>
          <a:bodyPr>
            <a:noAutofit/>
          </a:bodyPr>
          <a:lstStyle/>
          <a:p>
            <a:pPr algn="just"/>
            <a:r>
              <a:rPr lang="fr-FR" sz="4000" dirty="0">
                <a:latin typeface="Times New Roman" panose="02020603050405020304" pitchFamily="18" charset="0"/>
                <a:cs typeface="Times New Roman" panose="02020603050405020304" pitchFamily="18" charset="0"/>
              </a:rPr>
              <a:t>La science économique est une science humaine.  Puisque,  elle a pour objet d’étude  les comportements humains. </a:t>
            </a:r>
          </a:p>
          <a:p>
            <a:pPr algn="just"/>
            <a:r>
              <a:rPr lang="fr-FR" sz="4000" dirty="0">
                <a:latin typeface="Times New Roman" panose="02020603050405020304" pitchFamily="18" charset="0"/>
                <a:cs typeface="Times New Roman" panose="02020603050405020304" pitchFamily="18" charset="0"/>
              </a:rPr>
              <a:t>C’est également une science sociale puisqu’elle étudie le comportement des individus au sein de la société. Comme Toute science elle a un objet d’analyse. </a:t>
            </a:r>
          </a:p>
          <a:p>
            <a:pPr algn="just"/>
            <a:endParaRPr lang="fr-FR"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454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243" y="2519684"/>
            <a:ext cx="12049759" cy="1325563"/>
          </a:xfrm>
        </p:spPr>
        <p:txBody>
          <a:bodyPr>
            <a:noAutofit/>
          </a:bodyPr>
          <a:lstStyle/>
          <a:p>
            <a:pPr algn="ctr"/>
            <a:r>
              <a:rPr lang="fr-FR" sz="6600" b="1" dirty="0">
                <a:latin typeface="Times New Roman" panose="02020603050405020304" pitchFamily="18" charset="0"/>
                <a:cs typeface="Times New Roman" panose="02020603050405020304" pitchFamily="18" charset="0"/>
              </a:rPr>
              <a:t>Chapitre III : </a:t>
            </a:r>
            <a:br>
              <a:rPr lang="fr-FR" sz="6600" b="1" dirty="0">
                <a:latin typeface="Times New Roman" panose="02020603050405020304" pitchFamily="18" charset="0"/>
                <a:cs typeface="Times New Roman" panose="02020603050405020304" pitchFamily="18" charset="0"/>
              </a:rPr>
            </a:br>
            <a:r>
              <a:rPr lang="fr-FR" sz="6600" b="1" dirty="0">
                <a:latin typeface="Times New Roman" panose="02020603050405020304" pitchFamily="18" charset="0"/>
                <a:cs typeface="Times New Roman" panose="02020603050405020304" pitchFamily="18" charset="0"/>
              </a:rPr>
              <a:t>les agents et activité économiques</a:t>
            </a:r>
            <a:endParaRPr lang="fr-FR" sz="6600"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3" y="1595336"/>
            <a:ext cx="12191999" cy="5262664"/>
          </a:xfrm>
        </p:spPr>
        <p:txBody>
          <a:bodyPr>
            <a:normAutofit/>
          </a:bodyPr>
          <a:lstStyle/>
          <a:p>
            <a:endParaRPr lang="fr-FR" dirty="0"/>
          </a:p>
          <a:p>
            <a:endParaRPr lang="fr-FR" dirty="0"/>
          </a:p>
          <a:p>
            <a:endParaRPr lang="fr-FR" dirty="0">
              <a:latin typeface="Times New Roman" panose="02020603050405020304" pitchFamily="18" charset="0"/>
              <a:cs typeface="Times New Roman" panose="02020603050405020304" pitchFamily="18" charset="0"/>
            </a:endParaRPr>
          </a:p>
          <a:p>
            <a:endParaRPr lang="fr-FR" sz="5000" dirty="0">
              <a:latin typeface="Times New Roman" panose="02020603050405020304" pitchFamily="18" charset="0"/>
              <a:cs typeface="Times New Roman" panose="02020603050405020304" pitchFamily="18" charset="0"/>
            </a:endParaRPr>
          </a:p>
          <a:p>
            <a:r>
              <a:rPr lang="fr-FR" sz="5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90954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59384"/>
            <a:ext cx="12192000" cy="6698616"/>
          </a:xfrm>
          <a:noFill/>
        </p:spPr>
        <p:txBody>
          <a:bodyPr>
            <a:normAutofit/>
          </a:bodyPr>
          <a:lstStyle/>
          <a:p>
            <a:pPr marL="0" indent="0" algn="just">
              <a:buNone/>
            </a:pPr>
            <a:r>
              <a:rPr lang="fr-FR" sz="3600" b="1" dirty="0">
                <a:latin typeface="Times New Roman" panose="02020603050405020304" pitchFamily="18" charset="0"/>
                <a:cs typeface="Times New Roman" panose="02020603050405020304" pitchFamily="18" charset="0"/>
              </a:rPr>
              <a:t>1 - Les agents économiques</a:t>
            </a:r>
          </a:p>
          <a:p>
            <a:pPr marL="0" indent="0" algn="just">
              <a:buNone/>
            </a:pPr>
            <a:endParaRPr lang="fr-FR" sz="3600" dirty="0">
              <a:latin typeface="Times New Roman" panose="02020603050405020304" pitchFamily="18" charset="0"/>
              <a:cs typeface="Times New Roman" panose="02020603050405020304" pitchFamily="18" charset="0"/>
            </a:endParaRPr>
          </a:p>
          <a:p>
            <a:pPr marL="0" indent="0" algn="just">
              <a:buNone/>
            </a:pPr>
            <a:r>
              <a:rPr lang="fr-FR" sz="3600" b="1" u="sng" dirty="0">
                <a:latin typeface="Times New Roman" panose="02020603050405020304" pitchFamily="18" charset="0"/>
                <a:cs typeface="Times New Roman" panose="02020603050405020304" pitchFamily="18" charset="0"/>
              </a:rPr>
              <a:t>Un Agent économique :</a:t>
            </a:r>
            <a:r>
              <a:rPr lang="fr-FR" sz="3600" dirty="0">
                <a:latin typeface="Times New Roman" panose="02020603050405020304" pitchFamily="18" charset="0"/>
                <a:cs typeface="Times New Roman" panose="02020603050405020304" pitchFamily="18" charset="0"/>
              </a:rPr>
              <a:t> personne ou groupe de personnes qui participe à l’activité économique.</a:t>
            </a:r>
          </a:p>
          <a:p>
            <a:pPr marL="0" indent="0" algn="just">
              <a:buNone/>
            </a:pPr>
            <a:r>
              <a:rPr lang="fr-FR" sz="3600" dirty="0">
                <a:latin typeface="Times New Roman" panose="02020603050405020304" pitchFamily="18" charset="0"/>
                <a:cs typeface="Times New Roman" panose="02020603050405020304" pitchFamily="18" charset="0"/>
              </a:rPr>
              <a:t>La comptabilité nationale nous renseigne sur l’existence de  cinq catégories d’agents économiques :</a:t>
            </a:r>
          </a:p>
          <a:p>
            <a:pPr marL="0" indent="0" algn="just">
              <a:buNone/>
            </a:pPr>
            <a:endParaRPr lang="fr-FR" sz="3600" dirty="0">
              <a:latin typeface="Times New Roman" panose="02020603050405020304" pitchFamily="18" charset="0"/>
              <a:cs typeface="Times New Roman" panose="02020603050405020304" pitchFamily="18" charset="0"/>
            </a:endParaRPr>
          </a:p>
          <a:p>
            <a:pPr marL="0" indent="0" algn="just">
              <a:buNone/>
            </a:pPr>
            <a:r>
              <a:rPr lang="fr-FR" sz="3600" b="1" u="sng" dirty="0">
                <a:latin typeface="Times New Roman" panose="02020603050405020304" pitchFamily="18" charset="0"/>
                <a:cs typeface="Times New Roman" panose="02020603050405020304" pitchFamily="18" charset="0"/>
              </a:rPr>
              <a:t>A- les Ménages:</a:t>
            </a:r>
            <a:r>
              <a:rPr lang="fr-FR" sz="3600" dirty="0">
                <a:latin typeface="Times New Roman" panose="02020603050405020304" pitchFamily="18" charset="0"/>
                <a:cs typeface="Times New Roman" panose="02020603050405020304" pitchFamily="18" charset="0"/>
              </a:rPr>
              <a:t> individu ou groupe d’individus dont l’activité principale est la consommation de biens et de services.</a:t>
            </a:r>
          </a:p>
          <a:p>
            <a:pPr algn="just"/>
            <a:r>
              <a:rPr lang="fr-FR" sz="3600" dirty="0">
                <a:latin typeface="Times New Roman" panose="02020603050405020304" pitchFamily="18" charset="0"/>
                <a:cs typeface="Times New Roman" panose="02020603050405020304" pitchFamily="18" charset="0"/>
              </a:rPr>
              <a:t>Exemple :(Prisons, casernes, cités universitaires …)</a:t>
            </a:r>
          </a:p>
          <a:p>
            <a:endParaRPr lang="fr-FR" dirty="0"/>
          </a:p>
        </p:txBody>
      </p:sp>
    </p:spTree>
    <p:extLst>
      <p:ext uri="{BB962C8B-B14F-4D97-AF65-F5344CB8AC3E}">
        <p14:creationId xmlns:p14="http://schemas.microsoft.com/office/powerpoint/2010/main" val="478670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1285" y="573936"/>
            <a:ext cx="11042515" cy="642027"/>
          </a:xfrm>
        </p:spPr>
        <p:txBody>
          <a:bodyPr>
            <a:normAutofit/>
          </a:bodyPr>
          <a:lstStyle/>
          <a:p>
            <a:r>
              <a:rPr lang="fr-FR" b="1" dirty="0">
                <a:latin typeface="Times New Roman" panose="02020603050405020304" pitchFamily="18" charset="0"/>
                <a:cs typeface="Times New Roman" panose="02020603050405020304" pitchFamily="18" charset="0"/>
              </a:rPr>
              <a:t>B. les entreprises</a:t>
            </a:r>
          </a:p>
        </p:txBody>
      </p:sp>
      <p:sp>
        <p:nvSpPr>
          <p:cNvPr id="3" name="Espace réservé du contenu 2"/>
          <p:cNvSpPr>
            <a:spLocks noGrp="1"/>
          </p:cNvSpPr>
          <p:nvPr>
            <p:ph idx="1"/>
          </p:nvPr>
        </p:nvSpPr>
        <p:spPr>
          <a:xfrm>
            <a:off x="175097" y="1215963"/>
            <a:ext cx="12016903" cy="5282017"/>
          </a:xfrm>
        </p:spPr>
        <p:txBody>
          <a:bodyPr>
            <a:normAutofit fontScale="70000" lnSpcReduction="20000"/>
          </a:bodyPr>
          <a:lstStyle/>
          <a:p>
            <a:r>
              <a:rPr lang="fr-FR" sz="3500" dirty="0">
                <a:latin typeface="Times New Roman" panose="02020603050405020304" pitchFamily="18" charset="0"/>
                <a:cs typeface="Times New Roman" panose="02020603050405020304" pitchFamily="18" charset="0"/>
              </a:rPr>
              <a:t>L’entreprise est une unité économique morale  dont la fonction principale est la production de biens et services marchands,</a:t>
            </a:r>
          </a:p>
          <a:p>
            <a:r>
              <a:rPr lang="fr-FR" sz="3500" b="1" dirty="0">
                <a:latin typeface="Times New Roman" panose="02020603050405020304" pitchFamily="18" charset="0"/>
                <a:cs typeface="Times New Roman" panose="02020603050405020304" pitchFamily="18" charset="0"/>
              </a:rPr>
              <a:t>Les entreprises sont généralement classées  par :</a:t>
            </a:r>
          </a:p>
          <a:p>
            <a:pPr marL="0" indent="0">
              <a:buNone/>
            </a:pPr>
            <a:r>
              <a:rPr lang="fr-FR" sz="3500" b="1" dirty="0">
                <a:latin typeface="Times New Roman" panose="02020603050405020304" pitchFamily="18" charset="0"/>
                <a:cs typeface="Times New Roman" panose="02020603050405020304" pitchFamily="18" charset="0"/>
              </a:rPr>
              <a:t>  1 - Secteur d’activité :</a:t>
            </a:r>
            <a:endParaRPr lang="fr-FR" sz="3500" dirty="0">
              <a:latin typeface="Times New Roman" panose="02020603050405020304" pitchFamily="18" charset="0"/>
              <a:cs typeface="Times New Roman" panose="02020603050405020304" pitchFamily="18" charset="0"/>
            </a:endParaRPr>
          </a:p>
          <a:p>
            <a:r>
              <a:rPr lang="fr-FR" sz="3500" dirty="0">
                <a:latin typeface="Times New Roman" panose="02020603050405020304" pitchFamily="18" charset="0"/>
                <a:cs typeface="Times New Roman" panose="02020603050405020304" pitchFamily="18" charset="0"/>
              </a:rPr>
              <a:t> Secteur primaire (agriculture et pêche) ;</a:t>
            </a:r>
          </a:p>
          <a:p>
            <a:r>
              <a:rPr lang="fr-FR" sz="3500" dirty="0">
                <a:latin typeface="Times New Roman" panose="02020603050405020304" pitchFamily="18" charset="0"/>
                <a:cs typeface="Times New Roman" panose="02020603050405020304" pitchFamily="18" charset="0"/>
              </a:rPr>
              <a:t> Secteur secondaire (industrie) ;</a:t>
            </a:r>
          </a:p>
          <a:p>
            <a:r>
              <a:rPr lang="fr-FR" sz="3500" dirty="0">
                <a:latin typeface="Times New Roman" panose="02020603050405020304" pitchFamily="18" charset="0"/>
                <a:cs typeface="Times New Roman" panose="02020603050405020304" pitchFamily="18" charset="0"/>
              </a:rPr>
              <a:t> Secteur tertiaire (services) ;</a:t>
            </a:r>
          </a:p>
          <a:p>
            <a:r>
              <a:rPr lang="fr-FR" sz="3500" dirty="0">
                <a:latin typeface="Times New Roman" panose="02020603050405020304" pitchFamily="18" charset="0"/>
                <a:cs typeface="Times New Roman" panose="02020603050405020304" pitchFamily="18" charset="0"/>
              </a:rPr>
              <a:t>Secteur quaternaire : concerne la communication et l’information</a:t>
            </a:r>
          </a:p>
          <a:p>
            <a:pPr marL="0" indent="0">
              <a:buNone/>
            </a:pPr>
            <a:r>
              <a:rPr lang="fr-FR" sz="3500" b="1" dirty="0">
                <a:latin typeface="Times New Roman" panose="02020603050405020304" pitchFamily="18" charset="0"/>
                <a:cs typeface="Times New Roman" panose="02020603050405020304" pitchFamily="18" charset="0"/>
              </a:rPr>
              <a:t>  2 – la  taille:(Selon le chiffre d’affaires ou selon le nombre d’employés)</a:t>
            </a:r>
          </a:p>
          <a:p>
            <a:r>
              <a:rPr lang="fr-FR" sz="3500" dirty="0">
                <a:latin typeface="Times New Roman" panose="02020603050405020304" pitchFamily="18" charset="0"/>
                <a:cs typeface="Times New Roman" panose="02020603050405020304" pitchFamily="18" charset="0"/>
              </a:rPr>
              <a:t>• Petite entreprise;</a:t>
            </a:r>
          </a:p>
          <a:p>
            <a:r>
              <a:rPr lang="fr-FR" sz="3500" dirty="0">
                <a:latin typeface="Times New Roman" panose="02020603050405020304" pitchFamily="18" charset="0"/>
                <a:cs typeface="Times New Roman" panose="02020603050405020304" pitchFamily="18" charset="0"/>
              </a:rPr>
              <a:t>• moyenne entreprise;</a:t>
            </a:r>
          </a:p>
          <a:p>
            <a:r>
              <a:rPr lang="fr-FR" sz="3500" dirty="0">
                <a:latin typeface="Times New Roman" panose="02020603050405020304" pitchFamily="18" charset="0"/>
                <a:cs typeface="Times New Roman" panose="02020603050405020304" pitchFamily="18" charset="0"/>
              </a:rPr>
              <a:t>• grande entreprise;</a:t>
            </a:r>
          </a:p>
          <a:p>
            <a:pPr marL="0" indent="0">
              <a:buNone/>
            </a:pP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3065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5234" y="554315"/>
            <a:ext cx="10515600" cy="1113479"/>
          </a:xfrm>
        </p:spPr>
        <p:txBody>
          <a:bodyPr/>
          <a:lstStyle/>
          <a:p>
            <a:r>
              <a:rPr lang="fr-FR" b="1" dirty="0">
                <a:latin typeface="Times New Roman" panose="02020603050405020304" pitchFamily="18" charset="0"/>
                <a:cs typeface="Times New Roman" panose="02020603050405020304" pitchFamily="18" charset="0"/>
              </a:rPr>
              <a:t>3- Par sa structure juridique </a:t>
            </a:r>
            <a:endParaRPr lang="fr-FR"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0" y="1478608"/>
            <a:ext cx="12015280" cy="4351338"/>
          </a:xfrm>
        </p:spPr>
        <p:txBody>
          <a:bodyPr>
            <a:normAutofit fontScale="92500"/>
          </a:bodyPr>
          <a:lstStyle/>
          <a:p>
            <a:r>
              <a:rPr lang="fr-FR" sz="3600" dirty="0">
                <a:latin typeface="Times New Roman" panose="02020603050405020304" pitchFamily="18" charset="0"/>
                <a:cs typeface="Times New Roman" panose="02020603050405020304" pitchFamily="18" charset="0"/>
              </a:rPr>
              <a:t>Publique ,privée , mixte</a:t>
            </a:r>
          </a:p>
          <a:p>
            <a:pPr algn="just"/>
            <a:endParaRPr lang="fr-FR" sz="4400" dirty="0">
              <a:latin typeface="Times New Roman" panose="02020603050405020304" pitchFamily="18" charset="0"/>
              <a:cs typeface="Times New Roman" panose="02020603050405020304" pitchFamily="18" charset="0"/>
            </a:endParaRPr>
          </a:p>
          <a:p>
            <a:pPr algn="just"/>
            <a:r>
              <a:rPr lang="fr-FR" sz="4400" dirty="0">
                <a:latin typeface="Times New Roman" panose="02020603050405020304" pitchFamily="18" charset="0"/>
                <a:cs typeface="Times New Roman" panose="02020603050405020304" pitchFamily="18" charset="0"/>
              </a:rPr>
              <a:t>C- </a:t>
            </a:r>
            <a:r>
              <a:rPr lang="fr-FR" sz="4400" b="1" dirty="0">
                <a:latin typeface="Times New Roman" panose="02020603050405020304" pitchFamily="18" charset="0"/>
                <a:cs typeface="Times New Roman" panose="02020603050405020304" pitchFamily="18" charset="0"/>
              </a:rPr>
              <a:t>Les institutions financières (les banques)</a:t>
            </a:r>
            <a:endParaRPr lang="fr-FR" sz="4400" dirty="0">
              <a:latin typeface="Times New Roman" panose="02020603050405020304" pitchFamily="18" charset="0"/>
              <a:cs typeface="Times New Roman" panose="02020603050405020304" pitchFamily="18" charset="0"/>
            </a:endParaRPr>
          </a:p>
          <a:p>
            <a:pPr marL="0" indent="0" algn="just">
              <a:buNone/>
            </a:pPr>
            <a:r>
              <a:rPr lang="fr-FR" sz="4400" dirty="0">
                <a:latin typeface="Times New Roman" panose="02020603050405020304" pitchFamily="18" charset="0"/>
                <a:cs typeface="Times New Roman" panose="02020603050405020304" pitchFamily="18" charset="0"/>
              </a:rPr>
              <a:t>Les institutions financières regroupent les banques et les établissements de crédit. Leur fonction principale est la production de services financier (exemple : prêts)</a:t>
            </a:r>
          </a:p>
        </p:txBody>
      </p:sp>
    </p:spTree>
    <p:extLst>
      <p:ext uri="{BB962C8B-B14F-4D97-AF65-F5344CB8AC3E}">
        <p14:creationId xmlns:p14="http://schemas.microsoft.com/office/powerpoint/2010/main" val="31731872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latin typeface="Times New Roman" panose="02020603050405020304" pitchFamily="18" charset="0"/>
                <a:cs typeface="Times New Roman" panose="02020603050405020304" pitchFamily="18" charset="0"/>
              </a:rPr>
              <a:t>D- Les administrations publiques</a:t>
            </a:r>
            <a:endParaRPr lang="fr-FR"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0" y="1690688"/>
            <a:ext cx="12192000" cy="5455920"/>
          </a:xfrm>
        </p:spPr>
        <p:txBody>
          <a:bodyPr>
            <a:noAutofit/>
          </a:bodyPr>
          <a:lstStyle/>
          <a:p>
            <a:pPr algn="just"/>
            <a:r>
              <a:rPr lang="fr-FR" sz="4000" dirty="0">
                <a:latin typeface="Times New Roman" panose="02020603050405020304" pitchFamily="18" charset="0"/>
                <a:cs typeface="Times New Roman" panose="02020603050405020304" pitchFamily="18" charset="0"/>
              </a:rPr>
              <a:t>Les administrations publiques regroupent les administrations publiques centrales </a:t>
            </a:r>
            <a:r>
              <a:rPr lang="fr-FR" sz="4000" b="1" dirty="0">
                <a:latin typeface="Times New Roman" panose="02020603050405020304" pitchFamily="18" charset="0"/>
                <a:cs typeface="Times New Roman" panose="02020603050405020304" pitchFamily="18" charset="0"/>
              </a:rPr>
              <a:t>(les ministères et leurs administrations</a:t>
            </a:r>
            <a:r>
              <a:rPr lang="fr-FR" sz="4000" dirty="0">
                <a:latin typeface="Times New Roman" panose="02020603050405020304" pitchFamily="18" charset="0"/>
                <a:cs typeface="Times New Roman" panose="02020603050405020304" pitchFamily="18" charset="0"/>
              </a:rPr>
              <a:t>), les administrations publiques locales </a:t>
            </a:r>
            <a:r>
              <a:rPr lang="fr-FR" sz="4000" b="1" dirty="0">
                <a:latin typeface="Times New Roman" panose="02020603050405020304" pitchFamily="18" charset="0"/>
                <a:cs typeface="Times New Roman" panose="02020603050405020304" pitchFamily="18" charset="0"/>
              </a:rPr>
              <a:t>(wilayas, Daïras et communes),</a:t>
            </a:r>
            <a:r>
              <a:rPr lang="fr-FR" sz="4000" dirty="0">
                <a:latin typeface="Times New Roman" panose="02020603050405020304" pitchFamily="18" charset="0"/>
                <a:cs typeface="Times New Roman" panose="02020603050405020304" pitchFamily="18" charset="0"/>
              </a:rPr>
              <a:t> les administrations de la sécurité sociale et les hôpitaux publics….Etc. La fonction principale des administrations publiques est de fournir des services non marchand,</a:t>
            </a:r>
            <a:r>
              <a:rPr lang="fr-FR" sz="4000" u="sng" dirty="0">
                <a:latin typeface="Times New Roman" panose="02020603050405020304" pitchFamily="18" charset="0"/>
                <a:cs typeface="Times New Roman" panose="02020603050405020304" pitchFamily="18" charset="0"/>
              </a:rPr>
              <a:t> </a:t>
            </a:r>
            <a:r>
              <a:rPr lang="fr-FR" sz="4000" u="sng" dirty="0">
                <a:solidFill>
                  <a:srgbClr val="FF0000"/>
                </a:solidFill>
                <a:latin typeface="Times New Roman" panose="02020603050405020304" pitchFamily="18" charset="0"/>
                <a:cs typeface="Times New Roman" panose="02020603050405020304" pitchFamily="18" charset="0"/>
              </a:rPr>
              <a:t>c’est-à-dire gratuits ou à un prix qui ne couvre pas  leur coût de production</a:t>
            </a:r>
            <a:r>
              <a:rPr lang="fr-FR" sz="40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51473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8676" y="585846"/>
            <a:ext cx="11049000" cy="915035"/>
          </a:xfrm>
        </p:spPr>
        <p:txBody>
          <a:bodyPr/>
          <a:lstStyle/>
          <a:p>
            <a:r>
              <a:rPr lang="fr-FR" b="1" dirty="0"/>
              <a:t>D - L’extérieur (reste du monde)</a:t>
            </a:r>
            <a:endParaRPr lang="fr-FR" dirty="0"/>
          </a:p>
        </p:txBody>
      </p:sp>
      <p:sp>
        <p:nvSpPr>
          <p:cNvPr id="3" name="Espace réservé du contenu 2"/>
          <p:cNvSpPr>
            <a:spLocks noGrp="1"/>
          </p:cNvSpPr>
          <p:nvPr>
            <p:ph idx="1"/>
          </p:nvPr>
        </p:nvSpPr>
        <p:spPr>
          <a:xfrm>
            <a:off x="304800" y="1805305"/>
            <a:ext cx="11643360" cy="4351338"/>
          </a:xfrm>
        </p:spPr>
        <p:txBody>
          <a:bodyPr>
            <a:normAutofit/>
          </a:bodyPr>
          <a:lstStyle/>
          <a:p>
            <a:pPr algn="just"/>
            <a:r>
              <a:rPr lang="fr-FR" sz="4800" dirty="0">
                <a:latin typeface="Times New Roman" panose="02020603050405020304" pitchFamily="18" charset="0"/>
                <a:cs typeface="Times New Roman" panose="02020603050405020304" pitchFamily="18" charset="0"/>
              </a:rPr>
              <a:t>Regroupe tous les agents économiques non résidents (résidants à l’étranger) avec lesquels les agents de l’économie nationale échangent des biens et services (importation et exportation)</a:t>
            </a:r>
          </a:p>
        </p:txBody>
      </p:sp>
    </p:spTree>
    <p:extLst>
      <p:ext uri="{BB962C8B-B14F-4D97-AF65-F5344CB8AC3E}">
        <p14:creationId xmlns:p14="http://schemas.microsoft.com/office/powerpoint/2010/main" val="20058932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4084" y="217509"/>
            <a:ext cx="8596668" cy="3836276"/>
          </a:xfrm>
        </p:spPr>
        <p:txBody>
          <a:bodyPr>
            <a:normAutofit/>
          </a:bodyPr>
          <a:lstStyle/>
          <a:p>
            <a:r>
              <a:rPr lang="fr-FR" sz="3200" dirty="0">
                <a:latin typeface="Times New Roman" panose="02020603050405020304" pitchFamily="18" charset="0"/>
                <a:cs typeface="Times New Roman" panose="02020603050405020304" pitchFamily="18" charset="0"/>
              </a:rPr>
              <a:t>2-le circuit économique</a:t>
            </a:r>
            <a:endParaRPr lang="fr-FR" sz="3200" dirty="0"/>
          </a:p>
        </p:txBody>
      </p:sp>
      <p:sp>
        <p:nvSpPr>
          <p:cNvPr id="3" name="Espace réservé du contenu 2"/>
          <p:cNvSpPr>
            <a:spLocks noGrp="1"/>
          </p:cNvSpPr>
          <p:nvPr>
            <p:ph idx="1"/>
          </p:nvPr>
        </p:nvSpPr>
        <p:spPr>
          <a:xfrm>
            <a:off x="405383" y="894503"/>
            <a:ext cx="10515600" cy="5306020"/>
          </a:xfrm>
        </p:spPr>
        <p:txBody>
          <a:bodyPr>
            <a:noAutofit/>
          </a:bodyPr>
          <a:lstStyle/>
          <a:p>
            <a:pPr marL="0" indent="0">
              <a:buNone/>
            </a:pPr>
            <a:r>
              <a:rPr lang="fr-FR" sz="3200" b="1" dirty="0">
                <a:latin typeface="Times New Roman" panose="02020603050405020304" pitchFamily="18" charset="0"/>
                <a:cs typeface="Times New Roman" panose="02020603050405020304" pitchFamily="18" charset="0"/>
              </a:rPr>
              <a:t>A- Les flux économiques </a:t>
            </a:r>
          </a:p>
          <a:p>
            <a:pPr marL="0" marR="114935" lvl="0" indent="0" algn="l" rtl="0">
              <a:lnSpc>
                <a:spcPct val="115000"/>
              </a:lnSpc>
              <a:spcAft>
                <a:spcPts val="0"/>
              </a:spcAft>
              <a:buSzPts val="1200"/>
              <a:buNone/>
              <a:tabLst>
                <a:tab pos="570865" algn="l"/>
              </a:tabLst>
            </a:pPr>
            <a:r>
              <a:rPr lang="fr-FR" sz="3200" dirty="0">
                <a:latin typeface="Times New Roman" panose="02020603050405020304" pitchFamily="18" charset="0"/>
                <a:cs typeface="Times New Roman" panose="02020603050405020304" pitchFamily="18" charset="0"/>
              </a:rPr>
              <a:t>Ils sont les échanges effectués  par les agents économiques</a:t>
            </a:r>
          </a:p>
          <a:p>
            <a:pPr marL="342900" marR="114935" lvl="0" indent="-342900" algn="l" rtl="0">
              <a:lnSpc>
                <a:spcPct val="115000"/>
              </a:lnSpc>
              <a:spcAft>
                <a:spcPts val="0"/>
              </a:spcAft>
              <a:buSzPts val="1200"/>
              <a:buFont typeface="Wingdings" panose="05000000000000000000" pitchFamily="2" charset="2"/>
              <a:buChar char=""/>
              <a:tabLst>
                <a:tab pos="570865" algn="l"/>
              </a:tabLst>
            </a:pPr>
            <a:r>
              <a:rPr lang="fr-FR" sz="3200" b="1" u="sng" spc="0" dirty="0">
                <a:effectLst/>
                <a:latin typeface="Times New Roman" panose="02020603050405020304" pitchFamily="18" charset="0"/>
                <a:ea typeface="Wingdings" panose="05000000000000000000" pitchFamily="2" charset="2"/>
                <a:cs typeface="Times New Roman" panose="02020603050405020304" pitchFamily="18" charset="0"/>
              </a:rPr>
              <a:t>Les</a:t>
            </a:r>
            <a:r>
              <a:rPr lang="fr-FR" sz="3200" b="1" u="sng" spc="150" dirty="0">
                <a:effectLst/>
                <a:latin typeface="Times New Roman" panose="02020603050405020304" pitchFamily="18" charset="0"/>
                <a:ea typeface="Wingdings" panose="05000000000000000000" pitchFamily="2" charset="2"/>
                <a:cs typeface="Times New Roman" panose="02020603050405020304" pitchFamily="18" charset="0"/>
              </a:rPr>
              <a:t> </a:t>
            </a:r>
            <a:r>
              <a:rPr lang="fr-FR" sz="3200" b="1" u="sng" spc="0" dirty="0">
                <a:effectLst/>
                <a:latin typeface="Times New Roman" panose="02020603050405020304" pitchFamily="18" charset="0"/>
                <a:ea typeface="Wingdings" panose="05000000000000000000" pitchFamily="2" charset="2"/>
                <a:cs typeface="Times New Roman" panose="02020603050405020304" pitchFamily="18" charset="0"/>
              </a:rPr>
              <a:t>flux</a:t>
            </a:r>
            <a:r>
              <a:rPr lang="fr-FR" sz="3200" b="1" u="sng" spc="160" dirty="0">
                <a:effectLst/>
                <a:latin typeface="Times New Roman" panose="02020603050405020304" pitchFamily="18" charset="0"/>
                <a:ea typeface="Wingdings" panose="05000000000000000000" pitchFamily="2" charset="2"/>
                <a:cs typeface="Times New Roman" panose="02020603050405020304" pitchFamily="18" charset="0"/>
              </a:rPr>
              <a:t> </a:t>
            </a:r>
            <a:r>
              <a:rPr lang="fr-FR" sz="3200" b="1" u="sng" spc="0" dirty="0">
                <a:effectLst/>
                <a:latin typeface="Times New Roman" panose="02020603050405020304" pitchFamily="18" charset="0"/>
                <a:ea typeface="Wingdings" panose="05000000000000000000" pitchFamily="2" charset="2"/>
                <a:cs typeface="Times New Roman" panose="02020603050405020304" pitchFamily="18" charset="0"/>
              </a:rPr>
              <a:t>réels</a:t>
            </a:r>
            <a:r>
              <a:rPr lang="fr-FR" sz="3200" b="1" u="sng" spc="155" dirty="0">
                <a:effectLst/>
                <a:latin typeface="Times New Roman" panose="02020603050405020304" pitchFamily="18" charset="0"/>
                <a:ea typeface="Wingdings" panose="05000000000000000000" pitchFamily="2" charset="2"/>
                <a:cs typeface="Times New Roman" panose="02020603050405020304" pitchFamily="18" charset="0"/>
              </a:rPr>
              <a:t> </a:t>
            </a:r>
            <a:r>
              <a:rPr lang="fr-FR" sz="3200" b="1" u="sng" spc="0" dirty="0">
                <a:effectLst/>
                <a:latin typeface="Times New Roman" panose="02020603050405020304" pitchFamily="18" charset="0"/>
                <a:ea typeface="Wingdings" panose="05000000000000000000" pitchFamily="2" charset="2"/>
                <a:cs typeface="Times New Roman" panose="02020603050405020304" pitchFamily="18" charset="0"/>
              </a:rPr>
              <a:t>ou</a:t>
            </a:r>
            <a:r>
              <a:rPr lang="fr-FR" sz="3200" b="1" u="sng" spc="165" dirty="0">
                <a:effectLst/>
                <a:latin typeface="Times New Roman" panose="02020603050405020304" pitchFamily="18" charset="0"/>
                <a:ea typeface="Wingdings" panose="05000000000000000000" pitchFamily="2" charset="2"/>
                <a:cs typeface="Times New Roman" panose="02020603050405020304" pitchFamily="18" charset="0"/>
              </a:rPr>
              <a:t> </a:t>
            </a:r>
            <a:r>
              <a:rPr lang="fr-FR" sz="3200" b="1" u="sng" spc="0" dirty="0">
                <a:effectLst/>
                <a:latin typeface="Times New Roman" panose="02020603050405020304" pitchFamily="18" charset="0"/>
                <a:ea typeface="Wingdings" panose="05000000000000000000" pitchFamily="2" charset="2"/>
                <a:cs typeface="Times New Roman" panose="02020603050405020304" pitchFamily="18" charset="0"/>
              </a:rPr>
              <a:t>physiques</a:t>
            </a:r>
            <a:r>
              <a:rPr lang="fr-FR" sz="3200" b="1" spc="175" dirty="0">
                <a:effectLst/>
                <a:latin typeface="Times New Roman" panose="02020603050405020304" pitchFamily="18" charset="0"/>
                <a:ea typeface="Wingdings" panose="05000000000000000000" pitchFamily="2" charset="2"/>
                <a:cs typeface="Times New Roman" panose="02020603050405020304" pitchFamily="18" charset="0"/>
              </a:rPr>
              <a:t> </a:t>
            </a:r>
            <a:r>
              <a:rPr lang="fr-FR" sz="3200" spc="0" dirty="0">
                <a:effectLst/>
                <a:latin typeface="Times New Roman" panose="02020603050405020304" pitchFamily="18" charset="0"/>
                <a:ea typeface="Wingdings" panose="05000000000000000000" pitchFamily="2" charset="2"/>
                <a:cs typeface="Times New Roman" panose="02020603050405020304" pitchFamily="18" charset="0"/>
              </a:rPr>
              <a:t>qui</a:t>
            </a:r>
            <a:r>
              <a:rPr lang="fr-FR" sz="3200" spc="120" dirty="0">
                <a:effectLst/>
                <a:latin typeface="Times New Roman" panose="02020603050405020304" pitchFamily="18" charset="0"/>
                <a:ea typeface="Wingdings" panose="05000000000000000000" pitchFamily="2" charset="2"/>
                <a:cs typeface="Times New Roman" panose="02020603050405020304" pitchFamily="18" charset="0"/>
              </a:rPr>
              <a:t> </a:t>
            </a:r>
            <a:r>
              <a:rPr lang="fr-FR" sz="3200" spc="0" dirty="0">
                <a:effectLst/>
                <a:latin typeface="Times New Roman" panose="02020603050405020304" pitchFamily="18" charset="0"/>
                <a:ea typeface="Wingdings" panose="05000000000000000000" pitchFamily="2" charset="2"/>
                <a:cs typeface="Times New Roman" panose="02020603050405020304" pitchFamily="18" charset="0"/>
              </a:rPr>
              <a:t>concernent</a:t>
            </a:r>
            <a:r>
              <a:rPr lang="fr-FR" sz="3200" spc="165" dirty="0">
                <a:effectLst/>
                <a:latin typeface="Times New Roman" panose="02020603050405020304" pitchFamily="18" charset="0"/>
                <a:ea typeface="Wingdings" panose="05000000000000000000" pitchFamily="2" charset="2"/>
                <a:cs typeface="Times New Roman" panose="02020603050405020304" pitchFamily="18" charset="0"/>
              </a:rPr>
              <a:t> </a:t>
            </a:r>
            <a:r>
              <a:rPr lang="fr-FR" sz="3200" spc="0" dirty="0">
                <a:effectLst/>
                <a:latin typeface="Times New Roman" panose="02020603050405020304" pitchFamily="18" charset="0"/>
                <a:ea typeface="Wingdings" panose="05000000000000000000" pitchFamily="2" charset="2"/>
                <a:cs typeface="Times New Roman" panose="02020603050405020304" pitchFamily="18" charset="0"/>
              </a:rPr>
              <a:t>toutes</a:t>
            </a:r>
            <a:r>
              <a:rPr lang="fr-FR" sz="3200" spc="170" dirty="0">
                <a:effectLst/>
                <a:latin typeface="Times New Roman" panose="02020603050405020304" pitchFamily="18" charset="0"/>
                <a:ea typeface="Wingdings" panose="05000000000000000000" pitchFamily="2" charset="2"/>
                <a:cs typeface="Times New Roman" panose="02020603050405020304" pitchFamily="18" charset="0"/>
              </a:rPr>
              <a:t> </a:t>
            </a:r>
            <a:r>
              <a:rPr lang="fr-FR" sz="3200" spc="0" dirty="0">
                <a:effectLst/>
                <a:latin typeface="Times New Roman" panose="02020603050405020304" pitchFamily="18" charset="0"/>
                <a:ea typeface="Wingdings" panose="05000000000000000000" pitchFamily="2" charset="2"/>
                <a:cs typeface="Times New Roman" panose="02020603050405020304" pitchFamily="18" charset="0"/>
              </a:rPr>
              <a:t>les</a:t>
            </a:r>
            <a:r>
              <a:rPr lang="fr-FR" sz="3200" spc="150" dirty="0">
                <a:effectLst/>
                <a:latin typeface="Times New Roman" panose="02020603050405020304" pitchFamily="18" charset="0"/>
                <a:ea typeface="Wingdings" panose="05000000000000000000" pitchFamily="2" charset="2"/>
                <a:cs typeface="Times New Roman" panose="02020603050405020304" pitchFamily="18" charset="0"/>
              </a:rPr>
              <a:t> </a:t>
            </a:r>
            <a:r>
              <a:rPr lang="fr-FR" sz="3200" spc="0" dirty="0">
                <a:effectLst/>
                <a:latin typeface="Times New Roman" panose="02020603050405020304" pitchFamily="18" charset="0"/>
                <a:ea typeface="Wingdings" panose="05000000000000000000" pitchFamily="2" charset="2"/>
                <a:cs typeface="Times New Roman" panose="02020603050405020304" pitchFamily="18" charset="0"/>
              </a:rPr>
              <a:t>opérations</a:t>
            </a:r>
            <a:r>
              <a:rPr lang="fr-FR" sz="3200" spc="150" dirty="0">
                <a:effectLst/>
                <a:latin typeface="Times New Roman" panose="02020603050405020304" pitchFamily="18" charset="0"/>
                <a:ea typeface="Wingdings" panose="05000000000000000000" pitchFamily="2" charset="2"/>
                <a:cs typeface="Times New Roman" panose="02020603050405020304" pitchFamily="18" charset="0"/>
              </a:rPr>
              <a:t> </a:t>
            </a:r>
            <a:r>
              <a:rPr lang="fr-FR" sz="3200" spc="0" dirty="0">
                <a:effectLst/>
                <a:latin typeface="Times New Roman" panose="02020603050405020304" pitchFamily="18" charset="0"/>
                <a:ea typeface="Wingdings" panose="05000000000000000000" pitchFamily="2" charset="2"/>
                <a:cs typeface="Times New Roman" panose="02020603050405020304" pitchFamily="18" charset="0"/>
              </a:rPr>
              <a:t>qui</a:t>
            </a:r>
            <a:r>
              <a:rPr lang="fr-FR" sz="3200" spc="120" dirty="0">
                <a:effectLst/>
                <a:latin typeface="Times New Roman" panose="02020603050405020304" pitchFamily="18" charset="0"/>
                <a:ea typeface="Wingdings" panose="05000000000000000000" pitchFamily="2" charset="2"/>
                <a:cs typeface="Times New Roman" panose="02020603050405020304" pitchFamily="18" charset="0"/>
              </a:rPr>
              <a:t> </a:t>
            </a:r>
            <a:r>
              <a:rPr lang="fr-FR" sz="3200" spc="0" dirty="0">
                <a:effectLst/>
                <a:latin typeface="Times New Roman" panose="02020603050405020304" pitchFamily="18" charset="0"/>
                <a:ea typeface="Wingdings" panose="05000000000000000000" pitchFamily="2" charset="2"/>
                <a:cs typeface="Times New Roman" panose="02020603050405020304" pitchFamily="18" charset="0"/>
              </a:rPr>
              <a:t>portent</a:t>
            </a:r>
            <a:r>
              <a:rPr lang="fr-FR" sz="3200" spc="165" dirty="0">
                <a:effectLst/>
                <a:latin typeface="Times New Roman" panose="02020603050405020304" pitchFamily="18" charset="0"/>
                <a:ea typeface="Wingdings" panose="05000000000000000000" pitchFamily="2" charset="2"/>
                <a:cs typeface="Times New Roman" panose="02020603050405020304" pitchFamily="18" charset="0"/>
              </a:rPr>
              <a:t> </a:t>
            </a:r>
            <a:r>
              <a:rPr lang="fr-FR" sz="3200" spc="0" dirty="0">
                <a:effectLst/>
                <a:latin typeface="Times New Roman" panose="02020603050405020304" pitchFamily="18" charset="0"/>
                <a:ea typeface="Wingdings" panose="05000000000000000000" pitchFamily="2" charset="2"/>
                <a:cs typeface="Times New Roman" panose="02020603050405020304" pitchFamily="18" charset="0"/>
              </a:rPr>
              <a:t>sur</a:t>
            </a:r>
            <a:r>
              <a:rPr lang="fr-FR" sz="3200" spc="170" dirty="0">
                <a:effectLst/>
                <a:latin typeface="Times New Roman" panose="02020603050405020304" pitchFamily="18" charset="0"/>
                <a:ea typeface="Wingdings" panose="05000000000000000000" pitchFamily="2" charset="2"/>
                <a:cs typeface="Times New Roman" panose="02020603050405020304" pitchFamily="18" charset="0"/>
              </a:rPr>
              <a:t> </a:t>
            </a:r>
            <a:r>
              <a:rPr lang="fr-FR" sz="3200" spc="0" dirty="0">
                <a:effectLst/>
                <a:latin typeface="Times New Roman" panose="02020603050405020304" pitchFamily="18" charset="0"/>
                <a:ea typeface="Wingdings" panose="05000000000000000000" pitchFamily="2" charset="2"/>
                <a:cs typeface="Times New Roman" panose="02020603050405020304" pitchFamily="18" charset="0"/>
              </a:rPr>
              <a:t>les</a:t>
            </a:r>
            <a:r>
              <a:rPr lang="fr-FR" sz="3200" spc="150" dirty="0">
                <a:effectLst/>
                <a:latin typeface="Times New Roman" panose="02020603050405020304" pitchFamily="18" charset="0"/>
                <a:ea typeface="Wingdings" panose="05000000000000000000" pitchFamily="2" charset="2"/>
                <a:cs typeface="Times New Roman" panose="02020603050405020304" pitchFamily="18" charset="0"/>
              </a:rPr>
              <a:t> </a:t>
            </a:r>
            <a:r>
              <a:rPr lang="fr-FR" sz="3200" spc="0" dirty="0">
                <a:effectLst/>
                <a:latin typeface="Times New Roman" panose="02020603050405020304" pitchFamily="18" charset="0"/>
                <a:ea typeface="Wingdings" panose="05000000000000000000" pitchFamily="2" charset="2"/>
                <a:cs typeface="Times New Roman" panose="02020603050405020304" pitchFamily="18" charset="0"/>
              </a:rPr>
              <a:t>biens</a:t>
            </a:r>
            <a:r>
              <a:rPr lang="fr-FR" sz="3200" spc="150" dirty="0">
                <a:effectLst/>
                <a:latin typeface="Times New Roman" panose="02020603050405020304" pitchFamily="18" charset="0"/>
                <a:ea typeface="Wingdings" panose="05000000000000000000" pitchFamily="2" charset="2"/>
                <a:cs typeface="Times New Roman" panose="02020603050405020304" pitchFamily="18" charset="0"/>
              </a:rPr>
              <a:t> </a:t>
            </a:r>
            <a:r>
              <a:rPr lang="fr-FR" sz="3200" spc="0" dirty="0">
                <a:effectLst/>
                <a:latin typeface="Times New Roman" panose="02020603050405020304" pitchFamily="18" charset="0"/>
                <a:ea typeface="Wingdings" panose="05000000000000000000" pitchFamily="2" charset="2"/>
                <a:cs typeface="Times New Roman" panose="02020603050405020304" pitchFamily="18" charset="0"/>
              </a:rPr>
              <a:t>et</a:t>
            </a:r>
            <a:r>
              <a:rPr lang="fr-FR" sz="3200" spc="185" dirty="0">
                <a:effectLst/>
                <a:latin typeface="Times New Roman" panose="02020603050405020304" pitchFamily="18" charset="0"/>
                <a:ea typeface="Wingdings" panose="05000000000000000000" pitchFamily="2" charset="2"/>
                <a:cs typeface="Times New Roman" panose="02020603050405020304" pitchFamily="18" charset="0"/>
              </a:rPr>
              <a:t> </a:t>
            </a:r>
            <a:r>
              <a:rPr lang="fr-FR" sz="3200" spc="0" dirty="0">
                <a:effectLst/>
                <a:latin typeface="Times New Roman" panose="02020603050405020304" pitchFamily="18" charset="0"/>
                <a:ea typeface="Wingdings" panose="05000000000000000000" pitchFamily="2" charset="2"/>
                <a:cs typeface="Times New Roman" panose="02020603050405020304" pitchFamily="18" charset="0"/>
              </a:rPr>
              <a:t>les services (ex : achats de marchandises, le travail d’un salarié)</a:t>
            </a:r>
          </a:p>
          <a:p>
            <a:pPr marL="0" indent="0">
              <a:spcBef>
                <a:spcPts val="200"/>
              </a:spcBef>
              <a:buNone/>
            </a:pPr>
            <a:r>
              <a:rPr lang="fr-FR"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200" b="1" u="sng" spc="0" dirty="0">
                <a:effectLst/>
                <a:latin typeface="Times New Roman" panose="02020603050405020304" pitchFamily="18" charset="0"/>
                <a:ea typeface="Wingdings" panose="05000000000000000000" pitchFamily="2" charset="2"/>
                <a:cs typeface="Times New Roman" panose="02020603050405020304" pitchFamily="18" charset="0"/>
              </a:rPr>
              <a:t>Les flux monétaires ou</a:t>
            </a:r>
            <a:r>
              <a:rPr lang="fr-FR" sz="3200" b="1" u="sng" spc="100" dirty="0">
                <a:effectLst/>
                <a:latin typeface="Times New Roman" panose="02020603050405020304" pitchFamily="18" charset="0"/>
                <a:ea typeface="Wingdings" panose="05000000000000000000" pitchFamily="2" charset="2"/>
                <a:cs typeface="Times New Roman" panose="02020603050405020304" pitchFamily="18" charset="0"/>
              </a:rPr>
              <a:t> </a:t>
            </a:r>
            <a:r>
              <a:rPr lang="fr-FR" sz="3200" b="1" u="sng" spc="0" dirty="0">
                <a:effectLst/>
                <a:latin typeface="Times New Roman" panose="02020603050405020304" pitchFamily="18" charset="0"/>
                <a:ea typeface="Wingdings" panose="05000000000000000000" pitchFamily="2" charset="2"/>
                <a:cs typeface="Times New Roman" panose="02020603050405020304" pitchFamily="18" charset="0"/>
              </a:rPr>
              <a:t>financiers</a:t>
            </a:r>
            <a:r>
              <a:rPr lang="fr-FR" sz="3200" b="1" spc="110" dirty="0">
                <a:effectLst/>
                <a:latin typeface="Times New Roman" panose="02020603050405020304" pitchFamily="18" charset="0"/>
                <a:ea typeface="Wingdings" panose="05000000000000000000" pitchFamily="2" charset="2"/>
                <a:cs typeface="Times New Roman" panose="02020603050405020304" pitchFamily="18" charset="0"/>
              </a:rPr>
              <a:t> </a:t>
            </a:r>
          </a:p>
          <a:p>
            <a:pPr marL="0" marR="114300" lvl="0" indent="0" algn="l">
              <a:lnSpc>
                <a:spcPct val="116000"/>
              </a:lnSpc>
              <a:spcAft>
                <a:spcPts val="0"/>
              </a:spcAft>
              <a:buSzPts val="1200"/>
              <a:buNone/>
              <a:tabLst>
                <a:tab pos="570865" algn="l"/>
              </a:tabLst>
            </a:pPr>
            <a:r>
              <a:rPr lang="fr-FR" sz="3200" spc="0" dirty="0">
                <a:effectLst/>
                <a:latin typeface="Times New Roman" panose="02020603050405020304" pitchFamily="18" charset="0"/>
                <a:ea typeface="Wingdings" panose="05000000000000000000" pitchFamily="2" charset="2"/>
                <a:cs typeface="Times New Roman" panose="02020603050405020304" pitchFamily="18" charset="0"/>
              </a:rPr>
              <a:t>qui sont</a:t>
            </a:r>
            <a:r>
              <a:rPr lang="fr-FR" sz="3200" spc="125" dirty="0">
                <a:effectLst/>
                <a:latin typeface="Times New Roman" panose="02020603050405020304" pitchFamily="18" charset="0"/>
                <a:ea typeface="Wingdings" panose="05000000000000000000" pitchFamily="2" charset="2"/>
                <a:cs typeface="Times New Roman" panose="02020603050405020304" pitchFamily="18" charset="0"/>
              </a:rPr>
              <a:t> </a:t>
            </a:r>
            <a:r>
              <a:rPr lang="fr-FR" sz="3200" spc="0" dirty="0">
                <a:effectLst/>
                <a:latin typeface="Times New Roman" panose="02020603050405020304" pitchFamily="18" charset="0"/>
                <a:ea typeface="Wingdings" panose="05000000000000000000" pitchFamily="2" charset="2"/>
                <a:cs typeface="Times New Roman" panose="02020603050405020304" pitchFamily="18" charset="0"/>
              </a:rPr>
              <a:t>en</a:t>
            </a:r>
            <a:r>
              <a:rPr lang="fr-FR" sz="3200" spc="100" dirty="0">
                <a:effectLst/>
                <a:latin typeface="Times New Roman" panose="02020603050405020304" pitchFamily="18" charset="0"/>
                <a:ea typeface="Wingdings" panose="05000000000000000000" pitchFamily="2" charset="2"/>
                <a:cs typeface="Times New Roman" panose="02020603050405020304" pitchFamily="18" charset="0"/>
              </a:rPr>
              <a:t> </a:t>
            </a:r>
            <a:r>
              <a:rPr lang="fr-FR" sz="3200" spc="0" dirty="0">
                <a:effectLst/>
                <a:latin typeface="Times New Roman" panose="02020603050405020304" pitchFamily="18" charset="0"/>
                <a:ea typeface="Wingdings" panose="05000000000000000000" pitchFamily="2" charset="2"/>
                <a:cs typeface="Times New Roman" panose="02020603050405020304" pitchFamily="18" charset="0"/>
              </a:rPr>
              <a:t>fait</a:t>
            </a:r>
            <a:r>
              <a:rPr lang="fr-FR" sz="3200" spc="125" dirty="0">
                <a:effectLst/>
                <a:latin typeface="Times New Roman" panose="02020603050405020304" pitchFamily="18" charset="0"/>
                <a:ea typeface="Wingdings" panose="05000000000000000000" pitchFamily="2" charset="2"/>
                <a:cs typeface="Times New Roman" panose="02020603050405020304" pitchFamily="18" charset="0"/>
              </a:rPr>
              <a:t> </a:t>
            </a:r>
            <a:r>
              <a:rPr lang="fr-FR" sz="3200" spc="0" dirty="0">
                <a:effectLst/>
                <a:latin typeface="Times New Roman" panose="02020603050405020304" pitchFamily="18" charset="0"/>
                <a:ea typeface="Wingdings" panose="05000000000000000000" pitchFamily="2" charset="2"/>
                <a:cs typeface="Times New Roman" panose="02020603050405020304" pitchFamily="18" charset="0"/>
              </a:rPr>
              <a:t>la</a:t>
            </a:r>
            <a:r>
              <a:rPr lang="fr-FR" sz="3200" spc="95" dirty="0">
                <a:effectLst/>
                <a:latin typeface="Times New Roman" panose="02020603050405020304" pitchFamily="18" charset="0"/>
                <a:ea typeface="Wingdings" panose="05000000000000000000" pitchFamily="2" charset="2"/>
                <a:cs typeface="Times New Roman" panose="02020603050405020304" pitchFamily="18" charset="0"/>
              </a:rPr>
              <a:t> </a:t>
            </a:r>
            <a:r>
              <a:rPr lang="fr-FR" sz="3200" spc="0" dirty="0">
                <a:effectLst/>
                <a:latin typeface="Times New Roman" panose="02020603050405020304" pitchFamily="18" charset="0"/>
                <a:ea typeface="Wingdings" panose="05000000000000000000" pitchFamily="2" charset="2"/>
                <a:cs typeface="Times New Roman" panose="02020603050405020304" pitchFamily="18" charset="0"/>
              </a:rPr>
              <a:t>contrepartie</a:t>
            </a:r>
          </a:p>
          <a:p>
            <a:pPr marL="0" marR="114300" lvl="0" indent="0" algn="l">
              <a:lnSpc>
                <a:spcPct val="116000"/>
              </a:lnSpc>
              <a:spcAft>
                <a:spcPts val="0"/>
              </a:spcAft>
              <a:buSzPts val="1200"/>
              <a:buNone/>
              <a:tabLst>
                <a:tab pos="570865" algn="l"/>
              </a:tabLst>
            </a:pPr>
            <a:r>
              <a:rPr lang="fr-FR" sz="3200" spc="95" dirty="0">
                <a:effectLst/>
                <a:latin typeface="Times New Roman" panose="02020603050405020304" pitchFamily="18" charset="0"/>
                <a:ea typeface="Wingdings" panose="05000000000000000000" pitchFamily="2" charset="2"/>
                <a:cs typeface="Times New Roman" panose="02020603050405020304" pitchFamily="18" charset="0"/>
              </a:rPr>
              <a:t> </a:t>
            </a:r>
            <a:r>
              <a:rPr lang="fr-FR" sz="3200" spc="0" dirty="0">
                <a:effectLst/>
                <a:latin typeface="Times New Roman" panose="02020603050405020304" pitchFamily="18" charset="0"/>
                <a:ea typeface="Wingdings" panose="05000000000000000000" pitchFamily="2" charset="2"/>
                <a:cs typeface="Times New Roman" panose="02020603050405020304" pitchFamily="18" charset="0"/>
              </a:rPr>
              <a:t>des</a:t>
            </a:r>
            <a:r>
              <a:rPr lang="fr-FR" sz="3200" spc="110" dirty="0">
                <a:effectLst/>
                <a:latin typeface="Times New Roman" panose="02020603050405020304" pitchFamily="18" charset="0"/>
                <a:ea typeface="Wingdings" panose="05000000000000000000" pitchFamily="2" charset="2"/>
                <a:cs typeface="Times New Roman" panose="02020603050405020304" pitchFamily="18" charset="0"/>
              </a:rPr>
              <a:t> </a:t>
            </a:r>
            <a:r>
              <a:rPr lang="fr-FR" sz="3200" spc="0" dirty="0">
                <a:effectLst/>
                <a:latin typeface="Times New Roman" panose="02020603050405020304" pitchFamily="18" charset="0"/>
                <a:ea typeface="Wingdings" panose="05000000000000000000" pitchFamily="2" charset="2"/>
                <a:cs typeface="Times New Roman" panose="02020603050405020304" pitchFamily="18" charset="0"/>
              </a:rPr>
              <a:t>flux réels et</a:t>
            </a:r>
            <a:r>
              <a:rPr lang="fr-FR" sz="3200" spc="100" dirty="0">
                <a:effectLst/>
                <a:latin typeface="Times New Roman" panose="02020603050405020304" pitchFamily="18" charset="0"/>
                <a:ea typeface="Wingdings" panose="05000000000000000000" pitchFamily="2" charset="2"/>
                <a:cs typeface="Times New Roman" panose="02020603050405020304" pitchFamily="18" charset="0"/>
              </a:rPr>
              <a:t> </a:t>
            </a:r>
            <a:r>
              <a:rPr lang="fr-FR" sz="3200" spc="0" dirty="0">
                <a:effectLst/>
                <a:latin typeface="Times New Roman" panose="02020603050405020304" pitchFamily="18" charset="0"/>
                <a:ea typeface="Wingdings" panose="05000000000000000000" pitchFamily="2" charset="2"/>
                <a:cs typeface="Times New Roman" panose="02020603050405020304" pitchFamily="18" charset="0"/>
              </a:rPr>
              <a:t>concernent</a:t>
            </a:r>
            <a:r>
              <a:rPr lang="fr-FR" sz="3200" spc="125" dirty="0">
                <a:effectLst/>
                <a:latin typeface="Times New Roman" panose="02020603050405020304" pitchFamily="18" charset="0"/>
                <a:ea typeface="Wingdings" panose="05000000000000000000" pitchFamily="2" charset="2"/>
                <a:cs typeface="Times New Roman" panose="02020603050405020304" pitchFamily="18" charset="0"/>
              </a:rPr>
              <a:t> </a:t>
            </a:r>
            <a:r>
              <a:rPr lang="fr-FR" sz="3200" spc="0" dirty="0">
                <a:effectLst/>
                <a:latin typeface="Times New Roman" panose="02020603050405020304" pitchFamily="18" charset="0"/>
                <a:ea typeface="Wingdings" panose="05000000000000000000" pitchFamily="2" charset="2"/>
                <a:cs typeface="Times New Roman" panose="02020603050405020304" pitchFamily="18" charset="0"/>
              </a:rPr>
              <a:t>les mouvements </a:t>
            </a:r>
          </a:p>
          <a:p>
            <a:pPr marL="0" marR="114300" lvl="0" indent="0" algn="l">
              <a:lnSpc>
                <a:spcPct val="116000"/>
              </a:lnSpc>
              <a:spcAft>
                <a:spcPts val="0"/>
              </a:spcAft>
              <a:buSzPts val="1200"/>
              <a:buNone/>
              <a:tabLst>
                <a:tab pos="570865" algn="l"/>
              </a:tabLst>
            </a:pPr>
            <a:r>
              <a:rPr lang="fr-FR" sz="3200" spc="0" dirty="0">
                <a:effectLst/>
                <a:latin typeface="Times New Roman" panose="02020603050405020304" pitchFamily="18" charset="0"/>
                <a:ea typeface="Wingdings" panose="05000000000000000000" pitchFamily="2" charset="2"/>
                <a:cs typeface="Times New Roman" panose="02020603050405020304" pitchFamily="18" charset="0"/>
              </a:rPr>
              <a:t>de capitaux (ex : le paiement des marchandises, le salaire du salarié).</a:t>
            </a:r>
          </a:p>
          <a:p>
            <a:pPr marL="0" indent="0">
              <a:buNone/>
            </a:pPr>
            <a:endParaRPr lang="fr-FR" sz="3200" dirty="0">
              <a:latin typeface="Times New Roman" panose="02020603050405020304" pitchFamily="18" charset="0"/>
              <a:cs typeface="Times New Roman" panose="02020603050405020304" pitchFamily="18" charset="0"/>
            </a:endParaRPr>
          </a:p>
          <a:p>
            <a:pPr marL="0" indent="0">
              <a:buNone/>
            </a:pPr>
            <a:endParaRPr lang="fr-FR" sz="3200"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DC8439C7-8831-3383-BC0A-36994A45525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6200000">
            <a:off x="9010003" y="3264037"/>
            <a:ext cx="1618258" cy="3069337"/>
          </a:xfrm>
          <a:prstGeom prst="rect">
            <a:avLst/>
          </a:prstGeom>
        </p:spPr>
      </p:pic>
      <p:pic>
        <p:nvPicPr>
          <p:cNvPr id="7" name="Image 6">
            <a:extLst>
              <a:ext uri="{FF2B5EF4-FFF2-40B4-BE49-F238E27FC236}">
                <a16:creationId xmlns:a16="http://schemas.microsoft.com/office/drawing/2014/main" id="{AF8E9E05-5EE9-7895-C983-8A4766E9FD3E}"/>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170334" y="149582"/>
            <a:ext cx="3183466" cy="1489841"/>
          </a:xfrm>
          <a:prstGeom prst="rect">
            <a:avLst/>
          </a:prstGeom>
        </p:spPr>
      </p:pic>
    </p:spTree>
    <p:extLst>
      <p:ext uri="{BB962C8B-B14F-4D97-AF65-F5344CB8AC3E}">
        <p14:creationId xmlns:p14="http://schemas.microsoft.com/office/powerpoint/2010/main" val="2451175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7">
            <a:extLst>
              <a:ext uri="{FF2B5EF4-FFF2-40B4-BE49-F238E27FC236}">
                <a16:creationId xmlns:a16="http://schemas.microsoft.com/office/drawing/2014/main" id="{E3B264BE-BA5B-FDD3-572F-3DBBA8A5546F}"/>
              </a:ext>
            </a:extLst>
          </p:cNvPr>
          <p:cNvGrpSpPr>
            <a:grpSpLocks/>
          </p:cNvGrpSpPr>
          <p:nvPr/>
        </p:nvGrpSpPr>
        <p:grpSpPr>
          <a:xfrm>
            <a:off x="2372360" y="1488789"/>
            <a:ext cx="6934200" cy="5048249"/>
            <a:chOff x="3022" y="1117"/>
            <a:chExt cx="4525010" cy="3794759"/>
          </a:xfrm>
        </p:grpSpPr>
        <p:sp>
          <p:nvSpPr>
            <p:cNvPr id="64" name="Graphic 8">
              <a:extLst>
                <a:ext uri="{FF2B5EF4-FFF2-40B4-BE49-F238E27FC236}">
                  <a16:creationId xmlns:a16="http://schemas.microsoft.com/office/drawing/2014/main" id="{5849D041-92E5-60A9-D71A-0B756E9768F7}"/>
                </a:ext>
              </a:extLst>
            </p:cNvPr>
            <p:cNvSpPr/>
            <p:nvPr/>
          </p:nvSpPr>
          <p:spPr>
            <a:xfrm>
              <a:off x="1431772" y="3022"/>
              <a:ext cx="1428750" cy="339090"/>
            </a:xfrm>
            <a:custGeom>
              <a:avLst/>
              <a:gdLst/>
              <a:ahLst/>
              <a:cxnLst/>
              <a:rect l="l" t="t" r="r" b="b"/>
              <a:pathLst>
                <a:path w="1428750" h="339090">
                  <a:moveTo>
                    <a:pt x="0" y="339090"/>
                  </a:moveTo>
                  <a:lnTo>
                    <a:pt x="1428750" y="339090"/>
                  </a:lnTo>
                  <a:lnTo>
                    <a:pt x="1428750" y="0"/>
                  </a:lnTo>
                  <a:lnTo>
                    <a:pt x="0" y="0"/>
                  </a:lnTo>
                  <a:lnTo>
                    <a:pt x="0" y="339090"/>
                  </a:lnTo>
                  <a:close/>
                </a:path>
              </a:pathLst>
            </a:custGeom>
            <a:ln w="6044">
              <a:solidFill>
                <a:srgbClr val="000000"/>
              </a:solidFill>
              <a:prstDash val="solid"/>
            </a:ln>
          </p:spPr>
          <p:txBody>
            <a:bodyPr wrap="square" lIns="0" tIns="0" rIns="0" bIns="0" rtlCol="0">
              <a:prstTxWarp prst="textNoShape">
                <a:avLst/>
              </a:prstTxWarp>
              <a:noAutofit/>
            </a:bodyPr>
            <a:lstStyle/>
            <a:p>
              <a:endParaRPr lang="fr-FR" b="1">
                <a:highlight>
                  <a:srgbClr val="FFFF00"/>
                </a:highlight>
                <a:latin typeface="Times New Roman" panose="02020603050405020304" pitchFamily="18" charset="0"/>
                <a:cs typeface="Times New Roman" panose="02020603050405020304" pitchFamily="18" charset="0"/>
              </a:endParaRPr>
            </a:p>
          </p:txBody>
        </p:sp>
        <p:pic>
          <p:nvPicPr>
            <p:cNvPr id="65" name="Image 64">
              <a:extLst>
                <a:ext uri="{FF2B5EF4-FFF2-40B4-BE49-F238E27FC236}">
                  <a16:creationId xmlns:a16="http://schemas.microsoft.com/office/drawing/2014/main" id="{5855B2CD-C30E-1E28-C057-E52B9799ADB9}"/>
                </a:ext>
              </a:extLst>
            </p:cNvPr>
            <p:cNvPicPr/>
            <p:nvPr/>
          </p:nvPicPr>
          <p:blipFill>
            <a:blip r:embed="rId2" cstate="print"/>
            <a:stretch>
              <a:fillRect/>
            </a:stretch>
          </p:blipFill>
          <p:spPr>
            <a:xfrm>
              <a:off x="1666087" y="122402"/>
              <a:ext cx="957580" cy="109975"/>
            </a:xfrm>
            <a:prstGeom prst="rect">
              <a:avLst/>
            </a:prstGeom>
          </p:spPr>
        </p:pic>
        <p:sp>
          <p:nvSpPr>
            <p:cNvPr id="66" name="Graphic 10">
              <a:extLst>
                <a:ext uri="{FF2B5EF4-FFF2-40B4-BE49-F238E27FC236}">
                  <a16:creationId xmlns:a16="http://schemas.microsoft.com/office/drawing/2014/main" id="{2F0DE354-F1D9-5ED3-E8DF-1B430CA65666}"/>
                </a:ext>
              </a:extLst>
            </p:cNvPr>
            <p:cNvSpPr/>
            <p:nvPr/>
          </p:nvSpPr>
          <p:spPr>
            <a:xfrm>
              <a:off x="3022" y="1018387"/>
              <a:ext cx="640080" cy="339725"/>
            </a:xfrm>
            <a:custGeom>
              <a:avLst/>
              <a:gdLst/>
              <a:ahLst/>
              <a:cxnLst/>
              <a:rect l="l" t="t" r="r" b="b"/>
              <a:pathLst>
                <a:path w="640080" h="339725">
                  <a:moveTo>
                    <a:pt x="0" y="339725"/>
                  </a:moveTo>
                  <a:lnTo>
                    <a:pt x="640080" y="339725"/>
                  </a:lnTo>
                  <a:lnTo>
                    <a:pt x="640080" y="0"/>
                  </a:lnTo>
                  <a:lnTo>
                    <a:pt x="0" y="0"/>
                  </a:lnTo>
                  <a:lnTo>
                    <a:pt x="0" y="339725"/>
                  </a:lnTo>
                  <a:close/>
                </a:path>
              </a:pathLst>
            </a:custGeom>
            <a:ln w="6044">
              <a:solidFill>
                <a:srgbClr val="000000"/>
              </a:solidFill>
              <a:prstDash val="solid"/>
            </a:ln>
          </p:spPr>
          <p:txBody>
            <a:bodyPr wrap="square" lIns="0" tIns="0" rIns="0" bIns="0" rtlCol="0">
              <a:prstTxWarp prst="textNoShape">
                <a:avLst/>
              </a:prstTxWarp>
              <a:noAutofit/>
            </a:bodyPr>
            <a:lstStyle/>
            <a:p>
              <a:endParaRPr lang="fr-FR" b="1">
                <a:highlight>
                  <a:srgbClr val="FFFF00"/>
                </a:highlight>
                <a:latin typeface="Times New Roman" panose="02020603050405020304" pitchFamily="18" charset="0"/>
                <a:cs typeface="Times New Roman" panose="02020603050405020304" pitchFamily="18" charset="0"/>
              </a:endParaRPr>
            </a:p>
          </p:txBody>
        </p:sp>
        <p:pic>
          <p:nvPicPr>
            <p:cNvPr id="67" name="Image 66">
              <a:extLst>
                <a:ext uri="{FF2B5EF4-FFF2-40B4-BE49-F238E27FC236}">
                  <a16:creationId xmlns:a16="http://schemas.microsoft.com/office/drawing/2014/main" id="{73D4B427-8A9B-AFB9-532D-A800E32E5F59}"/>
                </a:ext>
              </a:extLst>
            </p:cNvPr>
            <p:cNvPicPr/>
            <p:nvPr/>
          </p:nvPicPr>
          <p:blipFill>
            <a:blip r:embed="rId3" cstate="print"/>
            <a:stretch>
              <a:fillRect/>
            </a:stretch>
          </p:blipFill>
          <p:spPr>
            <a:xfrm>
              <a:off x="117322" y="1137767"/>
              <a:ext cx="421005" cy="332739"/>
            </a:xfrm>
            <a:prstGeom prst="rect">
              <a:avLst/>
            </a:prstGeom>
          </p:spPr>
        </p:pic>
        <p:sp>
          <p:nvSpPr>
            <p:cNvPr id="68" name="Graphic 12">
              <a:extLst>
                <a:ext uri="{FF2B5EF4-FFF2-40B4-BE49-F238E27FC236}">
                  <a16:creationId xmlns:a16="http://schemas.microsoft.com/office/drawing/2014/main" id="{88200653-FCE1-D0F7-2E5D-C035E8004C40}"/>
                </a:ext>
              </a:extLst>
            </p:cNvPr>
            <p:cNvSpPr/>
            <p:nvPr/>
          </p:nvSpPr>
          <p:spPr>
            <a:xfrm>
              <a:off x="123037" y="31597"/>
              <a:ext cx="1273175" cy="987425"/>
            </a:xfrm>
            <a:custGeom>
              <a:avLst/>
              <a:gdLst/>
              <a:ahLst/>
              <a:cxnLst/>
              <a:rect l="l" t="t" r="r" b="b"/>
              <a:pathLst>
                <a:path w="1273175" h="987425">
                  <a:moveTo>
                    <a:pt x="0" y="987425"/>
                  </a:moveTo>
                  <a:lnTo>
                    <a:pt x="1273175" y="0"/>
                  </a:lnTo>
                </a:path>
              </a:pathLst>
            </a:custGeom>
            <a:ln w="6044">
              <a:solidFill>
                <a:srgbClr val="000000"/>
              </a:solidFill>
              <a:prstDash val="solid"/>
            </a:ln>
          </p:spPr>
          <p:txBody>
            <a:bodyPr wrap="square" lIns="0" tIns="0" rIns="0" bIns="0" rtlCol="0">
              <a:prstTxWarp prst="textNoShape">
                <a:avLst/>
              </a:prstTxWarp>
              <a:noAutofit/>
            </a:bodyPr>
            <a:lstStyle/>
            <a:p>
              <a:endParaRPr lang="fr-FR" b="1">
                <a:highlight>
                  <a:srgbClr val="FFFF00"/>
                </a:highlight>
                <a:latin typeface="Times New Roman" panose="02020603050405020304" pitchFamily="18" charset="0"/>
                <a:cs typeface="Times New Roman" panose="02020603050405020304" pitchFamily="18" charset="0"/>
              </a:endParaRPr>
            </a:p>
          </p:txBody>
        </p:sp>
        <p:sp>
          <p:nvSpPr>
            <p:cNvPr id="69" name="Graphic 13">
              <a:extLst>
                <a:ext uri="{FF2B5EF4-FFF2-40B4-BE49-F238E27FC236}">
                  <a16:creationId xmlns:a16="http://schemas.microsoft.com/office/drawing/2014/main" id="{C7377A8A-ADA3-F8F6-94DE-ABD38CF4A785}"/>
                </a:ext>
              </a:extLst>
            </p:cNvPr>
            <p:cNvSpPr/>
            <p:nvPr/>
          </p:nvSpPr>
          <p:spPr>
            <a:xfrm>
              <a:off x="1370812" y="3022"/>
              <a:ext cx="60960" cy="72390"/>
            </a:xfrm>
            <a:custGeom>
              <a:avLst/>
              <a:gdLst/>
              <a:ahLst/>
              <a:cxnLst/>
              <a:rect l="l" t="t" r="r" b="b"/>
              <a:pathLst>
                <a:path w="60960" h="72390">
                  <a:moveTo>
                    <a:pt x="60960" y="0"/>
                  </a:moveTo>
                  <a:lnTo>
                    <a:pt x="0" y="3683"/>
                  </a:lnTo>
                  <a:lnTo>
                    <a:pt x="10795" y="17145"/>
                  </a:lnTo>
                  <a:lnTo>
                    <a:pt x="19050" y="33527"/>
                  </a:lnTo>
                  <a:lnTo>
                    <a:pt x="24130" y="52450"/>
                  </a:lnTo>
                  <a:lnTo>
                    <a:pt x="26670" y="72390"/>
                  </a:lnTo>
                  <a:lnTo>
                    <a:pt x="60960" y="0"/>
                  </a:lnTo>
                  <a:close/>
                </a:path>
              </a:pathLst>
            </a:custGeom>
            <a:solidFill>
              <a:srgbClr val="000000"/>
            </a:solidFill>
          </p:spPr>
          <p:txBody>
            <a:bodyPr wrap="square" lIns="0" tIns="0" rIns="0" bIns="0" rtlCol="0">
              <a:prstTxWarp prst="textNoShape">
                <a:avLst/>
              </a:prstTxWarp>
              <a:noAutofit/>
            </a:bodyPr>
            <a:lstStyle/>
            <a:p>
              <a:endParaRPr lang="fr-FR" b="1">
                <a:highlight>
                  <a:srgbClr val="FFFF00"/>
                </a:highlight>
                <a:latin typeface="Times New Roman" panose="02020603050405020304" pitchFamily="18" charset="0"/>
                <a:cs typeface="Times New Roman" panose="02020603050405020304" pitchFamily="18" charset="0"/>
              </a:endParaRPr>
            </a:p>
          </p:txBody>
        </p:sp>
        <p:pic>
          <p:nvPicPr>
            <p:cNvPr id="70" name="Image 69">
              <a:extLst>
                <a:ext uri="{FF2B5EF4-FFF2-40B4-BE49-F238E27FC236}">
                  <a16:creationId xmlns:a16="http://schemas.microsoft.com/office/drawing/2014/main" id="{608B1542-FA1D-4649-FA26-58ACA9752DBA}"/>
                </a:ext>
              </a:extLst>
            </p:cNvPr>
            <p:cNvPicPr/>
            <p:nvPr/>
          </p:nvPicPr>
          <p:blipFill>
            <a:blip r:embed="rId4" cstate="print"/>
            <a:stretch>
              <a:fillRect/>
            </a:stretch>
          </p:blipFill>
          <p:spPr>
            <a:xfrm>
              <a:off x="656437" y="410057"/>
              <a:ext cx="238125" cy="638175"/>
            </a:xfrm>
            <a:prstGeom prst="rect">
              <a:avLst/>
            </a:prstGeom>
          </p:spPr>
        </p:pic>
        <p:sp>
          <p:nvSpPr>
            <p:cNvPr id="71" name="Graphic 15">
              <a:extLst>
                <a:ext uri="{FF2B5EF4-FFF2-40B4-BE49-F238E27FC236}">
                  <a16:creationId xmlns:a16="http://schemas.microsoft.com/office/drawing/2014/main" id="{A13512B9-A454-09DF-B8B5-55878B691EDC}"/>
                </a:ext>
              </a:extLst>
            </p:cNvPr>
            <p:cNvSpPr/>
            <p:nvPr/>
          </p:nvSpPr>
          <p:spPr>
            <a:xfrm>
              <a:off x="396722" y="172567"/>
              <a:ext cx="1035685" cy="817880"/>
            </a:xfrm>
            <a:custGeom>
              <a:avLst/>
              <a:gdLst/>
              <a:ahLst/>
              <a:cxnLst/>
              <a:rect l="l" t="t" r="r" b="b"/>
              <a:pathLst>
                <a:path w="1035685" h="817880">
                  <a:moveTo>
                    <a:pt x="0" y="817879"/>
                  </a:moveTo>
                  <a:lnTo>
                    <a:pt x="1035685" y="0"/>
                  </a:lnTo>
                </a:path>
              </a:pathLst>
            </a:custGeom>
            <a:ln w="6044">
              <a:solidFill>
                <a:srgbClr val="000000"/>
              </a:solidFill>
              <a:prstDash val="solid"/>
            </a:ln>
          </p:spPr>
          <p:txBody>
            <a:bodyPr wrap="square" lIns="0" tIns="0" rIns="0" bIns="0" rtlCol="0">
              <a:prstTxWarp prst="textNoShape">
                <a:avLst/>
              </a:prstTxWarp>
              <a:noAutofit/>
            </a:bodyPr>
            <a:lstStyle/>
            <a:p>
              <a:endParaRPr lang="fr-FR" b="1">
                <a:highlight>
                  <a:srgbClr val="FFFF00"/>
                </a:highlight>
                <a:latin typeface="Times New Roman" panose="02020603050405020304" pitchFamily="18" charset="0"/>
                <a:cs typeface="Times New Roman" panose="02020603050405020304" pitchFamily="18" charset="0"/>
              </a:endParaRPr>
            </a:p>
          </p:txBody>
        </p:sp>
        <p:sp>
          <p:nvSpPr>
            <p:cNvPr id="72" name="Graphic 16">
              <a:extLst>
                <a:ext uri="{FF2B5EF4-FFF2-40B4-BE49-F238E27FC236}">
                  <a16:creationId xmlns:a16="http://schemas.microsoft.com/office/drawing/2014/main" id="{51A52C92-CBD9-5539-288F-6DBE42924D81}"/>
                </a:ext>
              </a:extLst>
            </p:cNvPr>
            <p:cNvSpPr/>
            <p:nvPr/>
          </p:nvSpPr>
          <p:spPr>
            <a:xfrm>
              <a:off x="360527" y="947902"/>
              <a:ext cx="60960" cy="70485"/>
            </a:xfrm>
            <a:custGeom>
              <a:avLst/>
              <a:gdLst/>
              <a:ahLst/>
              <a:cxnLst/>
              <a:rect l="l" t="t" r="r" b="b"/>
              <a:pathLst>
                <a:path w="60960" h="70485">
                  <a:moveTo>
                    <a:pt x="34289" y="0"/>
                  </a:moveTo>
                  <a:lnTo>
                    <a:pt x="0" y="70485"/>
                  </a:lnTo>
                  <a:lnTo>
                    <a:pt x="60959" y="66928"/>
                  </a:lnTo>
                  <a:lnTo>
                    <a:pt x="50164" y="54228"/>
                  </a:lnTo>
                  <a:lnTo>
                    <a:pt x="41909" y="37973"/>
                  </a:lnTo>
                  <a:lnTo>
                    <a:pt x="36194" y="19938"/>
                  </a:lnTo>
                  <a:lnTo>
                    <a:pt x="34289" y="0"/>
                  </a:lnTo>
                  <a:close/>
                </a:path>
              </a:pathLst>
            </a:custGeom>
            <a:solidFill>
              <a:srgbClr val="000000"/>
            </a:solidFill>
          </p:spPr>
          <p:txBody>
            <a:bodyPr wrap="square" lIns="0" tIns="0" rIns="0" bIns="0" rtlCol="0">
              <a:prstTxWarp prst="textNoShape">
                <a:avLst/>
              </a:prstTxWarp>
              <a:noAutofit/>
            </a:bodyPr>
            <a:lstStyle/>
            <a:p>
              <a:endParaRPr lang="fr-FR" b="1">
                <a:highlight>
                  <a:srgbClr val="FFFF00"/>
                </a:highlight>
                <a:latin typeface="Times New Roman" panose="02020603050405020304" pitchFamily="18" charset="0"/>
                <a:cs typeface="Times New Roman" panose="02020603050405020304" pitchFamily="18" charset="0"/>
              </a:endParaRPr>
            </a:p>
          </p:txBody>
        </p:sp>
        <p:sp>
          <p:nvSpPr>
            <p:cNvPr id="73" name="Graphic 17">
              <a:extLst>
                <a:ext uri="{FF2B5EF4-FFF2-40B4-BE49-F238E27FC236}">
                  <a16:creationId xmlns:a16="http://schemas.microsoft.com/office/drawing/2014/main" id="{D0CDB8D7-D19A-1EDA-993D-302D40025611}"/>
                </a:ext>
              </a:extLst>
            </p:cNvPr>
            <p:cNvSpPr/>
            <p:nvPr/>
          </p:nvSpPr>
          <p:spPr>
            <a:xfrm>
              <a:off x="561187" y="291312"/>
              <a:ext cx="665480" cy="613410"/>
            </a:xfrm>
            <a:custGeom>
              <a:avLst/>
              <a:gdLst/>
              <a:ahLst/>
              <a:cxnLst/>
              <a:rect l="l" t="t" r="r" b="b"/>
              <a:pathLst>
                <a:path w="665480" h="613410">
                  <a:moveTo>
                    <a:pt x="616585" y="0"/>
                  </a:moveTo>
                  <a:lnTo>
                    <a:pt x="0" y="486790"/>
                  </a:lnTo>
                  <a:lnTo>
                    <a:pt x="48895" y="613409"/>
                  </a:lnTo>
                  <a:lnTo>
                    <a:pt x="665480" y="125729"/>
                  </a:lnTo>
                  <a:lnTo>
                    <a:pt x="616585" y="0"/>
                  </a:lnTo>
                  <a:close/>
                </a:path>
              </a:pathLst>
            </a:custGeom>
            <a:solidFill>
              <a:srgbClr val="FFFFFF"/>
            </a:solidFill>
          </p:spPr>
          <p:txBody>
            <a:bodyPr wrap="square" lIns="0" tIns="0" rIns="0" bIns="0" rtlCol="0">
              <a:prstTxWarp prst="textNoShape">
                <a:avLst/>
              </a:prstTxWarp>
              <a:noAutofit/>
            </a:bodyPr>
            <a:lstStyle/>
            <a:p>
              <a:endParaRPr lang="fr-FR" b="1">
                <a:highlight>
                  <a:srgbClr val="FFFF00"/>
                </a:highlight>
                <a:latin typeface="Times New Roman" panose="02020603050405020304" pitchFamily="18" charset="0"/>
                <a:cs typeface="Times New Roman" panose="02020603050405020304" pitchFamily="18" charset="0"/>
              </a:endParaRPr>
            </a:p>
          </p:txBody>
        </p:sp>
        <p:pic>
          <p:nvPicPr>
            <p:cNvPr id="74" name="Image 73">
              <a:extLst>
                <a:ext uri="{FF2B5EF4-FFF2-40B4-BE49-F238E27FC236}">
                  <a16:creationId xmlns:a16="http://schemas.microsoft.com/office/drawing/2014/main" id="{4349E228-6608-9F1D-AD42-8E506A015828}"/>
                </a:ext>
              </a:extLst>
            </p:cNvPr>
            <p:cNvPicPr/>
            <p:nvPr/>
          </p:nvPicPr>
          <p:blipFill>
            <a:blip r:embed="rId5" cstate="print"/>
            <a:stretch>
              <a:fillRect/>
            </a:stretch>
          </p:blipFill>
          <p:spPr>
            <a:xfrm>
              <a:off x="591032" y="679932"/>
              <a:ext cx="213360" cy="573404"/>
            </a:xfrm>
            <a:prstGeom prst="rect">
              <a:avLst/>
            </a:prstGeom>
          </p:spPr>
        </p:pic>
        <p:pic>
          <p:nvPicPr>
            <p:cNvPr id="75" name="Image 74">
              <a:extLst>
                <a:ext uri="{FF2B5EF4-FFF2-40B4-BE49-F238E27FC236}">
                  <a16:creationId xmlns:a16="http://schemas.microsoft.com/office/drawing/2014/main" id="{BD2A5955-FB96-F09A-E43D-8453F0E5030C}"/>
                </a:ext>
              </a:extLst>
            </p:cNvPr>
            <p:cNvPicPr/>
            <p:nvPr/>
          </p:nvPicPr>
          <p:blipFill>
            <a:blip r:embed="rId6" cstate="print"/>
            <a:stretch>
              <a:fillRect/>
            </a:stretch>
          </p:blipFill>
          <p:spPr>
            <a:xfrm>
              <a:off x="810742" y="338302"/>
              <a:ext cx="402589" cy="351789"/>
            </a:xfrm>
            <a:prstGeom prst="rect">
              <a:avLst/>
            </a:prstGeom>
          </p:spPr>
        </p:pic>
        <p:sp>
          <p:nvSpPr>
            <p:cNvPr id="76" name="Graphic 20">
              <a:extLst>
                <a:ext uri="{FF2B5EF4-FFF2-40B4-BE49-F238E27FC236}">
                  <a16:creationId xmlns:a16="http://schemas.microsoft.com/office/drawing/2014/main" id="{C2424F3B-3EDC-2678-C97E-D144656AA3B8}"/>
                </a:ext>
              </a:extLst>
            </p:cNvPr>
            <p:cNvSpPr/>
            <p:nvPr/>
          </p:nvSpPr>
          <p:spPr>
            <a:xfrm>
              <a:off x="643737" y="1189202"/>
              <a:ext cx="351155" cy="1270"/>
            </a:xfrm>
            <a:custGeom>
              <a:avLst/>
              <a:gdLst/>
              <a:ahLst/>
              <a:cxnLst/>
              <a:rect l="l" t="t" r="r" b="b"/>
              <a:pathLst>
                <a:path w="351155">
                  <a:moveTo>
                    <a:pt x="0" y="0"/>
                  </a:moveTo>
                  <a:lnTo>
                    <a:pt x="351155" y="0"/>
                  </a:lnTo>
                </a:path>
              </a:pathLst>
            </a:custGeom>
            <a:ln w="6044">
              <a:solidFill>
                <a:srgbClr val="000000"/>
              </a:solidFill>
              <a:prstDash val="solid"/>
            </a:ln>
          </p:spPr>
          <p:txBody>
            <a:bodyPr wrap="square" lIns="0" tIns="0" rIns="0" bIns="0" rtlCol="0">
              <a:prstTxWarp prst="textNoShape">
                <a:avLst/>
              </a:prstTxWarp>
              <a:noAutofit/>
            </a:bodyPr>
            <a:lstStyle/>
            <a:p>
              <a:endParaRPr lang="fr-FR" b="1">
                <a:highlight>
                  <a:srgbClr val="FFFF00"/>
                </a:highlight>
                <a:latin typeface="Times New Roman" panose="02020603050405020304" pitchFamily="18" charset="0"/>
                <a:cs typeface="Times New Roman" panose="02020603050405020304" pitchFamily="18" charset="0"/>
              </a:endParaRPr>
            </a:p>
          </p:txBody>
        </p:sp>
        <p:sp>
          <p:nvSpPr>
            <p:cNvPr id="77" name="Graphic 21">
              <a:extLst>
                <a:ext uri="{FF2B5EF4-FFF2-40B4-BE49-F238E27FC236}">
                  <a16:creationId xmlns:a16="http://schemas.microsoft.com/office/drawing/2014/main" id="{82FFBB76-B21B-96E0-DD68-1FBFF8024F23}"/>
                </a:ext>
              </a:extLst>
            </p:cNvPr>
            <p:cNvSpPr/>
            <p:nvPr/>
          </p:nvSpPr>
          <p:spPr>
            <a:xfrm>
              <a:off x="1753717" y="951712"/>
              <a:ext cx="785495" cy="474345"/>
            </a:xfrm>
            <a:custGeom>
              <a:avLst/>
              <a:gdLst/>
              <a:ahLst/>
              <a:cxnLst/>
              <a:rect l="l" t="t" r="r" b="b"/>
              <a:pathLst>
                <a:path w="785495" h="474345">
                  <a:moveTo>
                    <a:pt x="785494" y="237616"/>
                  </a:moveTo>
                  <a:lnTo>
                    <a:pt x="765809" y="162687"/>
                  </a:lnTo>
                  <a:lnTo>
                    <a:pt x="709929" y="97536"/>
                  </a:lnTo>
                  <a:lnTo>
                    <a:pt x="670559" y="69595"/>
                  </a:lnTo>
                  <a:lnTo>
                    <a:pt x="624839" y="46100"/>
                  </a:lnTo>
                  <a:lnTo>
                    <a:pt x="573404" y="27050"/>
                  </a:lnTo>
                  <a:lnTo>
                    <a:pt x="517525" y="12700"/>
                  </a:lnTo>
                  <a:lnTo>
                    <a:pt x="457200" y="3555"/>
                  </a:lnTo>
                  <a:lnTo>
                    <a:pt x="393064" y="0"/>
                  </a:lnTo>
                  <a:lnTo>
                    <a:pt x="329564" y="3555"/>
                  </a:lnTo>
                  <a:lnTo>
                    <a:pt x="269239" y="12700"/>
                  </a:lnTo>
                  <a:lnTo>
                    <a:pt x="212725" y="27050"/>
                  </a:lnTo>
                  <a:lnTo>
                    <a:pt x="161289" y="46100"/>
                  </a:lnTo>
                  <a:lnTo>
                    <a:pt x="115569" y="69595"/>
                  </a:lnTo>
                  <a:lnTo>
                    <a:pt x="76200" y="97536"/>
                  </a:lnTo>
                  <a:lnTo>
                    <a:pt x="43814" y="128269"/>
                  </a:lnTo>
                  <a:lnTo>
                    <a:pt x="5079" y="198754"/>
                  </a:lnTo>
                  <a:lnTo>
                    <a:pt x="0" y="237616"/>
                  </a:lnTo>
                  <a:lnTo>
                    <a:pt x="5079" y="275589"/>
                  </a:lnTo>
                  <a:lnTo>
                    <a:pt x="43814" y="346075"/>
                  </a:lnTo>
                  <a:lnTo>
                    <a:pt x="76200" y="376808"/>
                  </a:lnTo>
                  <a:lnTo>
                    <a:pt x="115569" y="404749"/>
                  </a:lnTo>
                  <a:lnTo>
                    <a:pt x="161289" y="428243"/>
                  </a:lnTo>
                  <a:lnTo>
                    <a:pt x="212725" y="447293"/>
                  </a:lnTo>
                  <a:lnTo>
                    <a:pt x="269239" y="461644"/>
                  </a:lnTo>
                  <a:lnTo>
                    <a:pt x="329564" y="470788"/>
                  </a:lnTo>
                  <a:lnTo>
                    <a:pt x="393064" y="474344"/>
                  </a:lnTo>
                  <a:lnTo>
                    <a:pt x="457200" y="470788"/>
                  </a:lnTo>
                  <a:lnTo>
                    <a:pt x="517525" y="461644"/>
                  </a:lnTo>
                  <a:lnTo>
                    <a:pt x="573404" y="447293"/>
                  </a:lnTo>
                  <a:lnTo>
                    <a:pt x="624839" y="428243"/>
                  </a:lnTo>
                  <a:lnTo>
                    <a:pt x="670559" y="404749"/>
                  </a:lnTo>
                  <a:lnTo>
                    <a:pt x="709929" y="376808"/>
                  </a:lnTo>
                  <a:lnTo>
                    <a:pt x="741679" y="346075"/>
                  </a:lnTo>
                  <a:lnTo>
                    <a:pt x="780414" y="275589"/>
                  </a:lnTo>
                  <a:lnTo>
                    <a:pt x="785494" y="237616"/>
                  </a:lnTo>
                  <a:close/>
                </a:path>
              </a:pathLst>
            </a:custGeom>
            <a:ln w="6044">
              <a:solidFill>
                <a:srgbClr val="000000"/>
              </a:solidFill>
              <a:prstDash val="solid"/>
            </a:ln>
          </p:spPr>
          <p:txBody>
            <a:bodyPr wrap="square" lIns="0" tIns="0" rIns="0" bIns="0" rtlCol="0">
              <a:prstTxWarp prst="textNoShape">
                <a:avLst/>
              </a:prstTxWarp>
              <a:noAutofit/>
            </a:bodyPr>
            <a:lstStyle/>
            <a:p>
              <a:endParaRPr lang="fr-FR" b="1">
                <a:highlight>
                  <a:srgbClr val="FFFF00"/>
                </a:highlight>
                <a:latin typeface="Times New Roman" panose="02020603050405020304" pitchFamily="18" charset="0"/>
                <a:cs typeface="Times New Roman" panose="02020603050405020304" pitchFamily="18" charset="0"/>
              </a:endParaRPr>
            </a:p>
          </p:txBody>
        </p:sp>
        <p:pic>
          <p:nvPicPr>
            <p:cNvPr id="78" name="Image 77">
              <a:extLst>
                <a:ext uri="{FF2B5EF4-FFF2-40B4-BE49-F238E27FC236}">
                  <a16:creationId xmlns:a16="http://schemas.microsoft.com/office/drawing/2014/main" id="{0DA1A10A-5B68-C1EE-2D38-275EEE03C745}"/>
                </a:ext>
              </a:extLst>
            </p:cNvPr>
            <p:cNvPicPr/>
            <p:nvPr/>
          </p:nvPicPr>
          <p:blipFill>
            <a:blip r:embed="rId7" cstate="print"/>
            <a:stretch>
              <a:fillRect/>
            </a:stretch>
          </p:blipFill>
          <p:spPr>
            <a:xfrm>
              <a:off x="1819757" y="1066012"/>
              <a:ext cx="658495" cy="88264"/>
            </a:xfrm>
            <a:prstGeom prst="rect">
              <a:avLst/>
            </a:prstGeom>
          </p:spPr>
        </p:pic>
        <p:pic>
          <p:nvPicPr>
            <p:cNvPr id="79" name="Image 78">
              <a:extLst>
                <a:ext uri="{FF2B5EF4-FFF2-40B4-BE49-F238E27FC236}">
                  <a16:creationId xmlns:a16="http://schemas.microsoft.com/office/drawing/2014/main" id="{3F7CC285-D014-90A0-D15B-BAF0CA46DBCF}"/>
                </a:ext>
              </a:extLst>
            </p:cNvPr>
            <p:cNvPicPr/>
            <p:nvPr/>
          </p:nvPicPr>
          <p:blipFill>
            <a:blip r:embed="rId8" cstate="print"/>
            <a:stretch>
              <a:fillRect/>
            </a:stretch>
          </p:blipFill>
          <p:spPr>
            <a:xfrm>
              <a:off x="1948662" y="1209522"/>
              <a:ext cx="396239" cy="260350"/>
            </a:xfrm>
            <a:prstGeom prst="rect">
              <a:avLst/>
            </a:prstGeom>
          </p:spPr>
        </p:pic>
        <p:sp>
          <p:nvSpPr>
            <p:cNvPr id="80" name="Graphic 24">
              <a:extLst>
                <a:ext uri="{FF2B5EF4-FFF2-40B4-BE49-F238E27FC236}">
                  <a16:creationId xmlns:a16="http://schemas.microsoft.com/office/drawing/2014/main" id="{DD642BDA-24BC-8196-44F2-CC8FF2B74BD9}"/>
                </a:ext>
              </a:extLst>
            </p:cNvPr>
            <p:cNvSpPr/>
            <p:nvPr/>
          </p:nvSpPr>
          <p:spPr>
            <a:xfrm>
              <a:off x="1396212" y="1189202"/>
              <a:ext cx="316230" cy="1270"/>
            </a:xfrm>
            <a:custGeom>
              <a:avLst/>
              <a:gdLst/>
              <a:ahLst/>
              <a:cxnLst/>
              <a:rect l="l" t="t" r="r" b="b"/>
              <a:pathLst>
                <a:path w="316230">
                  <a:moveTo>
                    <a:pt x="0" y="0"/>
                  </a:moveTo>
                  <a:lnTo>
                    <a:pt x="316230" y="0"/>
                  </a:lnTo>
                </a:path>
              </a:pathLst>
            </a:custGeom>
            <a:ln w="6044">
              <a:solidFill>
                <a:srgbClr val="000000"/>
              </a:solidFill>
              <a:prstDash val="solid"/>
            </a:ln>
          </p:spPr>
          <p:txBody>
            <a:bodyPr wrap="square" lIns="0" tIns="0" rIns="0" bIns="0" rtlCol="0">
              <a:prstTxWarp prst="textNoShape">
                <a:avLst/>
              </a:prstTxWarp>
              <a:noAutofit/>
            </a:bodyPr>
            <a:lstStyle/>
            <a:p>
              <a:endParaRPr lang="fr-FR" b="1">
                <a:highlight>
                  <a:srgbClr val="FFFF00"/>
                </a:highlight>
                <a:latin typeface="Times New Roman" panose="02020603050405020304" pitchFamily="18" charset="0"/>
                <a:cs typeface="Times New Roman" panose="02020603050405020304" pitchFamily="18" charset="0"/>
              </a:endParaRPr>
            </a:p>
          </p:txBody>
        </p:sp>
        <p:sp>
          <p:nvSpPr>
            <p:cNvPr id="81" name="Graphic 25">
              <a:extLst>
                <a:ext uri="{FF2B5EF4-FFF2-40B4-BE49-F238E27FC236}">
                  <a16:creationId xmlns:a16="http://schemas.microsoft.com/office/drawing/2014/main" id="{FCBBD3A4-7AA3-C4DC-A9EC-7609699A0AF9}"/>
                </a:ext>
              </a:extLst>
            </p:cNvPr>
            <p:cNvSpPr/>
            <p:nvPr/>
          </p:nvSpPr>
          <p:spPr>
            <a:xfrm>
              <a:off x="1699742" y="1149832"/>
              <a:ext cx="53975" cy="76835"/>
            </a:xfrm>
            <a:custGeom>
              <a:avLst/>
              <a:gdLst/>
              <a:ahLst/>
              <a:cxnLst/>
              <a:rect l="l" t="t" r="r" b="b"/>
              <a:pathLst>
                <a:path w="53975" h="76835">
                  <a:moveTo>
                    <a:pt x="0" y="0"/>
                  </a:moveTo>
                  <a:lnTo>
                    <a:pt x="4444" y="18923"/>
                  </a:lnTo>
                  <a:lnTo>
                    <a:pt x="6350" y="37846"/>
                  </a:lnTo>
                  <a:lnTo>
                    <a:pt x="4444" y="57658"/>
                  </a:lnTo>
                  <a:lnTo>
                    <a:pt x="0" y="76581"/>
                  </a:lnTo>
                  <a:lnTo>
                    <a:pt x="53975" y="38735"/>
                  </a:lnTo>
                  <a:lnTo>
                    <a:pt x="0" y="0"/>
                  </a:lnTo>
                  <a:close/>
                </a:path>
              </a:pathLst>
            </a:custGeom>
            <a:solidFill>
              <a:srgbClr val="000000"/>
            </a:solidFill>
          </p:spPr>
          <p:txBody>
            <a:bodyPr wrap="square" lIns="0" tIns="0" rIns="0" bIns="0" rtlCol="0">
              <a:prstTxWarp prst="textNoShape">
                <a:avLst/>
              </a:prstTxWarp>
              <a:noAutofit/>
            </a:bodyPr>
            <a:lstStyle/>
            <a:p>
              <a:endParaRPr lang="fr-FR" b="1">
                <a:highlight>
                  <a:srgbClr val="FFFF00"/>
                </a:highlight>
                <a:latin typeface="Times New Roman" panose="02020603050405020304" pitchFamily="18" charset="0"/>
                <a:cs typeface="Times New Roman" panose="02020603050405020304" pitchFamily="18" charset="0"/>
              </a:endParaRPr>
            </a:p>
          </p:txBody>
        </p:sp>
        <p:pic>
          <p:nvPicPr>
            <p:cNvPr id="82" name="Image 81">
              <a:extLst>
                <a:ext uri="{FF2B5EF4-FFF2-40B4-BE49-F238E27FC236}">
                  <a16:creationId xmlns:a16="http://schemas.microsoft.com/office/drawing/2014/main" id="{6E5BC238-2BCC-BDA1-B260-1E4340FD178F}"/>
                </a:ext>
              </a:extLst>
            </p:cNvPr>
            <p:cNvPicPr/>
            <p:nvPr/>
          </p:nvPicPr>
          <p:blipFill>
            <a:blip r:embed="rId9" cstate="print"/>
            <a:stretch>
              <a:fillRect/>
            </a:stretch>
          </p:blipFill>
          <p:spPr>
            <a:xfrm>
              <a:off x="1004417" y="1137767"/>
              <a:ext cx="387985" cy="86995"/>
            </a:xfrm>
            <a:prstGeom prst="rect">
              <a:avLst/>
            </a:prstGeom>
          </p:spPr>
        </p:pic>
        <p:sp>
          <p:nvSpPr>
            <p:cNvPr id="83" name="Graphic 27">
              <a:extLst>
                <a:ext uri="{FF2B5EF4-FFF2-40B4-BE49-F238E27FC236}">
                  <a16:creationId xmlns:a16="http://schemas.microsoft.com/office/drawing/2014/main" id="{7225FB39-1575-8945-6673-0076E74EF8EA}"/>
                </a:ext>
              </a:extLst>
            </p:cNvPr>
            <p:cNvSpPr/>
            <p:nvPr/>
          </p:nvSpPr>
          <p:spPr>
            <a:xfrm>
              <a:off x="2539212" y="1189202"/>
              <a:ext cx="387350" cy="1270"/>
            </a:xfrm>
            <a:custGeom>
              <a:avLst/>
              <a:gdLst/>
              <a:ahLst/>
              <a:cxnLst/>
              <a:rect l="l" t="t" r="r" b="b"/>
              <a:pathLst>
                <a:path w="387350">
                  <a:moveTo>
                    <a:pt x="0" y="0"/>
                  </a:moveTo>
                  <a:lnTo>
                    <a:pt x="387350" y="0"/>
                  </a:lnTo>
                </a:path>
              </a:pathLst>
            </a:custGeom>
            <a:ln w="6044">
              <a:solidFill>
                <a:srgbClr val="000000"/>
              </a:solidFill>
              <a:prstDash val="solid"/>
            </a:ln>
          </p:spPr>
          <p:txBody>
            <a:bodyPr wrap="square" lIns="0" tIns="0" rIns="0" bIns="0" rtlCol="0">
              <a:prstTxWarp prst="textNoShape">
                <a:avLst/>
              </a:prstTxWarp>
              <a:noAutofit/>
            </a:bodyPr>
            <a:lstStyle/>
            <a:p>
              <a:endParaRPr lang="fr-FR" b="1">
                <a:highlight>
                  <a:srgbClr val="FFFF00"/>
                </a:highlight>
                <a:latin typeface="Times New Roman" panose="02020603050405020304" pitchFamily="18" charset="0"/>
                <a:cs typeface="Times New Roman" panose="02020603050405020304" pitchFamily="18" charset="0"/>
              </a:endParaRPr>
            </a:p>
          </p:txBody>
        </p:sp>
        <p:sp>
          <p:nvSpPr>
            <p:cNvPr id="84" name="Graphic 28">
              <a:extLst>
                <a:ext uri="{FF2B5EF4-FFF2-40B4-BE49-F238E27FC236}">
                  <a16:creationId xmlns:a16="http://schemas.microsoft.com/office/drawing/2014/main" id="{840DAA11-7EF0-5F6D-704A-3D4E99972D7C}"/>
                </a:ext>
              </a:extLst>
            </p:cNvPr>
            <p:cNvSpPr/>
            <p:nvPr/>
          </p:nvSpPr>
          <p:spPr>
            <a:xfrm>
              <a:off x="3884777" y="1018387"/>
              <a:ext cx="643255" cy="339725"/>
            </a:xfrm>
            <a:custGeom>
              <a:avLst/>
              <a:gdLst/>
              <a:ahLst/>
              <a:cxnLst/>
              <a:rect l="l" t="t" r="r" b="b"/>
              <a:pathLst>
                <a:path w="643255" h="339725">
                  <a:moveTo>
                    <a:pt x="0" y="339725"/>
                  </a:moveTo>
                  <a:lnTo>
                    <a:pt x="643254" y="339725"/>
                  </a:lnTo>
                  <a:lnTo>
                    <a:pt x="643254" y="0"/>
                  </a:lnTo>
                  <a:lnTo>
                    <a:pt x="0" y="0"/>
                  </a:lnTo>
                  <a:lnTo>
                    <a:pt x="0" y="339725"/>
                  </a:lnTo>
                  <a:close/>
                </a:path>
              </a:pathLst>
            </a:custGeom>
            <a:ln w="6044">
              <a:solidFill>
                <a:srgbClr val="000000"/>
              </a:solidFill>
              <a:prstDash val="solid"/>
            </a:ln>
          </p:spPr>
          <p:txBody>
            <a:bodyPr wrap="square" lIns="0" tIns="0" rIns="0" bIns="0" rtlCol="0">
              <a:prstTxWarp prst="textNoShape">
                <a:avLst/>
              </a:prstTxWarp>
              <a:noAutofit/>
            </a:bodyPr>
            <a:lstStyle/>
            <a:p>
              <a:endParaRPr lang="fr-FR" b="1">
                <a:highlight>
                  <a:srgbClr val="FFFF00"/>
                </a:highlight>
                <a:latin typeface="Times New Roman" panose="02020603050405020304" pitchFamily="18" charset="0"/>
                <a:cs typeface="Times New Roman" panose="02020603050405020304" pitchFamily="18" charset="0"/>
              </a:endParaRPr>
            </a:p>
          </p:txBody>
        </p:sp>
        <p:pic>
          <p:nvPicPr>
            <p:cNvPr id="85" name="Image 84">
              <a:extLst>
                <a:ext uri="{FF2B5EF4-FFF2-40B4-BE49-F238E27FC236}">
                  <a16:creationId xmlns:a16="http://schemas.microsoft.com/office/drawing/2014/main" id="{42C9A8AC-1FCC-FCEA-DD72-8BB417FA2495}"/>
                </a:ext>
              </a:extLst>
            </p:cNvPr>
            <p:cNvPicPr/>
            <p:nvPr/>
          </p:nvPicPr>
          <p:blipFill>
            <a:blip r:embed="rId10" cstate="print"/>
            <a:stretch>
              <a:fillRect/>
            </a:stretch>
          </p:blipFill>
          <p:spPr>
            <a:xfrm>
              <a:off x="4039082" y="1137767"/>
              <a:ext cx="341629" cy="332739"/>
            </a:xfrm>
            <a:prstGeom prst="rect">
              <a:avLst/>
            </a:prstGeom>
          </p:spPr>
        </p:pic>
        <p:sp>
          <p:nvSpPr>
            <p:cNvPr id="86" name="Graphic 30">
              <a:extLst>
                <a:ext uri="{FF2B5EF4-FFF2-40B4-BE49-F238E27FC236}">
                  <a16:creationId xmlns:a16="http://schemas.microsoft.com/office/drawing/2014/main" id="{A2557C73-8B6A-6672-BA63-851FCAD0EC0E}"/>
                </a:ext>
              </a:extLst>
            </p:cNvPr>
            <p:cNvSpPr/>
            <p:nvPr/>
          </p:nvSpPr>
          <p:spPr>
            <a:xfrm>
              <a:off x="3491712" y="1189201"/>
              <a:ext cx="400049" cy="479535"/>
            </a:xfrm>
            <a:custGeom>
              <a:avLst/>
              <a:gdLst/>
              <a:ahLst/>
              <a:cxnLst/>
              <a:rect l="l" t="t" r="r" b="b"/>
              <a:pathLst>
                <a:path w="352425">
                  <a:moveTo>
                    <a:pt x="0" y="0"/>
                  </a:moveTo>
                  <a:lnTo>
                    <a:pt x="352425" y="0"/>
                  </a:lnTo>
                </a:path>
              </a:pathLst>
            </a:custGeom>
            <a:ln w="6044">
              <a:solidFill>
                <a:srgbClr val="000000"/>
              </a:solidFill>
              <a:prstDash val="solid"/>
            </a:ln>
          </p:spPr>
          <p:txBody>
            <a:bodyPr wrap="square" lIns="0" tIns="0" rIns="0" bIns="0" rtlCol="0">
              <a:prstTxWarp prst="textNoShape">
                <a:avLst/>
              </a:prstTxWarp>
              <a:noAutofit/>
            </a:bodyPr>
            <a:lstStyle/>
            <a:p>
              <a:endParaRPr lang="fr-FR" b="1" dirty="0">
                <a:highlight>
                  <a:srgbClr val="FFFF00"/>
                </a:highlight>
                <a:latin typeface="Times New Roman" panose="02020603050405020304" pitchFamily="18" charset="0"/>
                <a:cs typeface="Times New Roman" panose="02020603050405020304" pitchFamily="18" charset="0"/>
              </a:endParaRPr>
            </a:p>
          </p:txBody>
        </p:sp>
        <p:sp>
          <p:nvSpPr>
            <p:cNvPr id="87" name="Graphic 31">
              <a:extLst>
                <a:ext uri="{FF2B5EF4-FFF2-40B4-BE49-F238E27FC236}">
                  <a16:creationId xmlns:a16="http://schemas.microsoft.com/office/drawing/2014/main" id="{E704FE51-D93B-95FF-8E81-C710211B1485}"/>
                </a:ext>
              </a:extLst>
            </p:cNvPr>
            <p:cNvSpPr/>
            <p:nvPr/>
          </p:nvSpPr>
          <p:spPr>
            <a:xfrm>
              <a:off x="3830167" y="1149832"/>
              <a:ext cx="55244" cy="76835"/>
            </a:xfrm>
            <a:custGeom>
              <a:avLst/>
              <a:gdLst/>
              <a:ahLst/>
              <a:cxnLst/>
              <a:rect l="l" t="t" r="r" b="b"/>
              <a:pathLst>
                <a:path w="55244" h="76835">
                  <a:moveTo>
                    <a:pt x="0" y="0"/>
                  </a:moveTo>
                  <a:lnTo>
                    <a:pt x="5079" y="18923"/>
                  </a:lnTo>
                  <a:lnTo>
                    <a:pt x="6984" y="37846"/>
                  </a:lnTo>
                  <a:lnTo>
                    <a:pt x="5079" y="57658"/>
                  </a:lnTo>
                  <a:lnTo>
                    <a:pt x="0" y="76581"/>
                  </a:lnTo>
                  <a:lnTo>
                    <a:pt x="55244" y="38735"/>
                  </a:lnTo>
                  <a:lnTo>
                    <a:pt x="0" y="0"/>
                  </a:lnTo>
                  <a:close/>
                </a:path>
              </a:pathLst>
            </a:custGeom>
            <a:solidFill>
              <a:srgbClr val="000000"/>
            </a:solidFill>
          </p:spPr>
          <p:txBody>
            <a:bodyPr wrap="square" lIns="0" tIns="0" rIns="0" bIns="0" rtlCol="0">
              <a:prstTxWarp prst="textNoShape">
                <a:avLst/>
              </a:prstTxWarp>
              <a:noAutofit/>
            </a:bodyPr>
            <a:lstStyle/>
            <a:p>
              <a:endParaRPr lang="fr-FR" b="1" dirty="0">
                <a:highlight>
                  <a:srgbClr val="FFFF00"/>
                </a:highlight>
                <a:latin typeface="Times New Roman" panose="02020603050405020304" pitchFamily="18" charset="0"/>
                <a:cs typeface="Times New Roman" panose="02020603050405020304" pitchFamily="18" charset="0"/>
              </a:endParaRPr>
            </a:p>
          </p:txBody>
        </p:sp>
        <p:pic>
          <p:nvPicPr>
            <p:cNvPr id="88" name="Image 87">
              <a:extLst>
                <a:ext uri="{FF2B5EF4-FFF2-40B4-BE49-F238E27FC236}">
                  <a16:creationId xmlns:a16="http://schemas.microsoft.com/office/drawing/2014/main" id="{F9EA8177-FC49-027F-4D94-89ED340FC120}"/>
                </a:ext>
              </a:extLst>
            </p:cNvPr>
            <p:cNvPicPr/>
            <p:nvPr/>
          </p:nvPicPr>
          <p:blipFill>
            <a:blip r:embed="rId11" cstate="print"/>
            <a:stretch>
              <a:fillRect/>
            </a:stretch>
          </p:blipFill>
          <p:spPr>
            <a:xfrm>
              <a:off x="2932912" y="1137132"/>
              <a:ext cx="554989" cy="92184"/>
            </a:xfrm>
            <a:prstGeom prst="rect">
              <a:avLst/>
            </a:prstGeom>
          </p:spPr>
        </p:pic>
        <p:sp>
          <p:nvSpPr>
            <p:cNvPr id="89" name="Graphic 33">
              <a:extLst>
                <a:ext uri="{FF2B5EF4-FFF2-40B4-BE49-F238E27FC236}">
                  <a16:creationId xmlns:a16="http://schemas.microsoft.com/office/drawing/2014/main" id="{A580A0F0-F163-7761-70AD-7CDADD785DC7}"/>
                </a:ext>
              </a:extLst>
            </p:cNvPr>
            <p:cNvSpPr/>
            <p:nvPr/>
          </p:nvSpPr>
          <p:spPr>
            <a:xfrm>
              <a:off x="2898622" y="28422"/>
              <a:ext cx="1510030" cy="990600"/>
            </a:xfrm>
            <a:custGeom>
              <a:avLst/>
              <a:gdLst/>
              <a:ahLst/>
              <a:cxnLst/>
              <a:rect l="l" t="t" r="r" b="b"/>
              <a:pathLst>
                <a:path w="1510030" h="990600">
                  <a:moveTo>
                    <a:pt x="0" y="0"/>
                  </a:moveTo>
                  <a:lnTo>
                    <a:pt x="1510029" y="990600"/>
                  </a:lnTo>
                </a:path>
              </a:pathLst>
            </a:custGeom>
            <a:ln w="6044">
              <a:solidFill>
                <a:srgbClr val="000000"/>
              </a:solidFill>
              <a:prstDash val="solid"/>
            </a:ln>
          </p:spPr>
          <p:txBody>
            <a:bodyPr wrap="square" lIns="0" tIns="0" rIns="0" bIns="0" rtlCol="0">
              <a:prstTxWarp prst="textNoShape">
                <a:avLst/>
              </a:prstTxWarp>
              <a:noAutofit/>
            </a:bodyPr>
            <a:lstStyle/>
            <a:p>
              <a:endParaRPr lang="fr-FR" b="1">
                <a:highlight>
                  <a:srgbClr val="FFFF00"/>
                </a:highlight>
                <a:latin typeface="Times New Roman" panose="02020603050405020304" pitchFamily="18" charset="0"/>
                <a:cs typeface="Times New Roman" panose="02020603050405020304" pitchFamily="18" charset="0"/>
              </a:endParaRPr>
            </a:p>
          </p:txBody>
        </p:sp>
        <p:sp>
          <p:nvSpPr>
            <p:cNvPr id="90" name="Graphic 34">
              <a:extLst>
                <a:ext uri="{FF2B5EF4-FFF2-40B4-BE49-F238E27FC236}">
                  <a16:creationId xmlns:a16="http://schemas.microsoft.com/office/drawing/2014/main" id="{B2A32C28-92FA-F533-0088-EB2FF61BB953}"/>
                </a:ext>
              </a:extLst>
            </p:cNvPr>
            <p:cNvSpPr/>
            <p:nvPr/>
          </p:nvSpPr>
          <p:spPr>
            <a:xfrm>
              <a:off x="2860522" y="1117"/>
              <a:ext cx="60960" cy="70485"/>
            </a:xfrm>
            <a:custGeom>
              <a:avLst/>
              <a:gdLst/>
              <a:ahLst/>
              <a:cxnLst/>
              <a:rect l="l" t="t" r="r" b="b"/>
              <a:pathLst>
                <a:path w="60960" h="70485">
                  <a:moveTo>
                    <a:pt x="60960" y="0"/>
                  </a:moveTo>
                  <a:lnTo>
                    <a:pt x="0" y="1777"/>
                  </a:lnTo>
                  <a:lnTo>
                    <a:pt x="38100" y="70484"/>
                  </a:lnTo>
                  <a:lnTo>
                    <a:pt x="39370" y="49656"/>
                  </a:lnTo>
                  <a:lnTo>
                    <a:pt x="43179" y="30733"/>
                  </a:lnTo>
                  <a:lnTo>
                    <a:pt x="50800" y="13589"/>
                  </a:lnTo>
                  <a:lnTo>
                    <a:pt x="60960" y="0"/>
                  </a:lnTo>
                  <a:close/>
                </a:path>
              </a:pathLst>
            </a:custGeom>
            <a:solidFill>
              <a:srgbClr val="000000"/>
            </a:solidFill>
          </p:spPr>
          <p:txBody>
            <a:bodyPr wrap="square" lIns="0" tIns="0" rIns="0" bIns="0" rtlCol="0">
              <a:prstTxWarp prst="textNoShape">
                <a:avLst/>
              </a:prstTxWarp>
              <a:noAutofit/>
            </a:bodyPr>
            <a:lstStyle/>
            <a:p>
              <a:endParaRPr lang="fr-FR" b="1">
                <a:highlight>
                  <a:srgbClr val="FFFF00"/>
                </a:highlight>
                <a:latin typeface="Times New Roman" panose="02020603050405020304" pitchFamily="18" charset="0"/>
                <a:cs typeface="Times New Roman" panose="02020603050405020304" pitchFamily="18" charset="0"/>
              </a:endParaRPr>
            </a:p>
          </p:txBody>
        </p:sp>
        <p:pic>
          <p:nvPicPr>
            <p:cNvPr id="91" name="Image 90">
              <a:extLst>
                <a:ext uri="{FF2B5EF4-FFF2-40B4-BE49-F238E27FC236}">
                  <a16:creationId xmlns:a16="http://schemas.microsoft.com/office/drawing/2014/main" id="{3A220139-B2FE-A5D9-6416-2D0871CC982C}"/>
                </a:ext>
              </a:extLst>
            </p:cNvPr>
            <p:cNvPicPr/>
            <p:nvPr/>
          </p:nvPicPr>
          <p:blipFill>
            <a:blip r:embed="rId12" cstate="print"/>
            <a:stretch>
              <a:fillRect/>
            </a:stretch>
          </p:blipFill>
          <p:spPr>
            <a:xfrm>
              <a:off x="3515842" y="395452"/>
              <a:ext cx="238125" cy="644525"/>
            </a:xfrm>
            <a:prstGeom prst="rect">
              <a:avLst/>
            </a:prstGeom>
          </p:spPr>
        </p:pic>
        <p:sp>
          <p:nvSpPr>
            <p:cNvPr id="92" name="Graphic 36">
              <a:extLst>
                <a:ext uri="{FF2B5EF4-FFF2-40B4-BE49-F238E27FC236}">
                  <a16:creationId xmlns:a16="http://schemas.microsoft.com/office/drawing/2014/main" id="{513C97F3-A5A6-2ECE-99F1-8CB0369847CF}"/>
                </a:ext>
              </a:extLst>
            </p:cNvPr>
            <p:cNvSpPr/>
            <p:nvPr/>
          </p:nvSpPr>
          <p:spPr>
            <a:xfrm>
              <a:off x="2861157" y="172567"/>
              <a:ext cx="1272540" cy="822325"/>
            </a:xfrm>
            <a:custGeom>
              <a:avLst/>
              <a:gdLst/>
              <a:ahLst/>
              <a:cxnLst/>
              <a:rect l="l" t="t" r="r" b="b"/>
              <a:pathLst>
                <a:path w="1272540" h="822325">
                  <a:moveTo>
                    <a:pt x="0" y="0"/>
                  </a:moveTo>
                  <a:lnTo>
                    <a:pt x="1272539" y="822325"/>
                  </a:lnTo>
                </a:path>
              </a:pathLst>
            </a:custGeom>
            <a:ln w="6044">
              <a:solidFill>
                <a:srgbClr val="000000"/>
              </a:solidFill>
              <a:prstDash val="solid"/>
            </a:ln>
          </p:spPr>
          <p:txBody>
            <a:bodyPr wrap="square" lIns="0" tIns="0" rIns="0" bIns="0" rtlCol="0">
              <a:prstTxWarp prst="textNoShape">
                <a:avLst/>
              </a:prstTxWarp>
              <a:noAutofit/>
            </a:bodyPr>
            <a:lstStyle/>
            <a:p>
              <a:endParaRPr lang="fr-FR" b="1">
                <a:highlight>
                  <a:srgbClr val="FFFF00"/>
                </a:highlight>
                <a:latin typeface="Times New Roman" panose="02020603050405020304" pitchFamily="18" charset="0"/>
                <a:cs typeface="Times New Roman" panose="02020603050405020304" pitchFamily="18" charset="0"/>
              </a:endParaRPr>
            </a:p>
          </p:txBody>
        </p:sp>
        <p:sp>
          <p:nvSpPr>
            <p:cNvPr id="93" name="Graphic 37">
              <a:extLst>
                <a:ext uri="{FF2B5EF4-FFF2-40B4-BE49-F238E27FC236}">
                  <a16:creationId xmlns:a16="http://schemas.microsoft.com/office/drawing/2014/main" id="{E248F5C2-128D-4757-C2D0-64ED856AE19B}"/>
                </a:ext>
              </a:extLst>
            </p:cNvPr>
            <p:cNvSpPr/>
            <p:nvPr/>
          </p:nvSpPr>
          <p:spPr>
            <a:xfrm>
              <a:off x="4109567" y="952347"/>
              <a:ext cx="60960" cy="69850"/>
            </a:xfrm>
            <a:custGeom>
              <a:avLst/>
              <a:gdLst/>
              <a:ahLst/>
              <a:cxnLst/>
              <a:rect l="l" t="t" r="r" b="b"/>
              <a:pathLst>
                <a:path w="60960" h="69850">
                  <a:moveTo>
                    <a:pt x="22859" y="0"/>
                  </a:moveTo>
                  <a:lnTo>
                    <a:pt x="20954" y="20828"/>
                  </a:lnTo>
                  <a:lnTo>
                    <a:pt x="17144" y="38989"/>
                  </a:lnTo>
                  <a:lnTo>
                    <a:pt x="9525" y="56261"/>
                  </a:lnTo>
                  <a:lnTo>
                    <a:pt x="0" y="69850"/>
                  </a:lnTo>
                  <a:lnTo>
                    <a:pt x="60959" y="67183"/>
                  </a:lnTo>
                  <a:lnTo>
                    <a:pt x="22859" y="0"/>
                  </a:lnTo>
                  <a:close/>
                </a:path>
              </a:pathLst>
            </a:custGeom>
            <a:solidFill>
              <a:srgbClr val="000000"/>
            </a:solidFill>
          </p:spPr>
          <p:txBody>
            <a:bodyPr wrap="square" lIns="0" tIns="0" rIns="0" bIns="0" rtlCol="0">
              <a:prstTxWarp prst="textNoShape">
                <a:avLst/>
              </a:prstTxWarp>
              <a:noAutofit/>
            </a:bodyPr>
            <a:lstStyle/>
            <a:p>
              <a:endParaRPr lang="fr-FR" b="1">
                <a:highlight>
                  <a:srgbClr val="FFFF00"/>
                </a:highlight>
                <a:latin typeface="Times New Roman" panose="02020603050405020304" pitchFamily="18" charset="0"/>
                <a:cs typeface="Times New Roman" panose="02020603050405020304" pitchFamily="18" charset="0"/>
              </a:endParaRPr>
            </a:p>
          </p:txBody>
        </p:sp>
        <p:pic>
          <p:nvPicPr>
            <p:cNvPr id="94" name="Image 93">
              <a:extLst>
                <a:ext uri="{FF2B5EF4-FFF2-40B4-BE49-F238E27FC236}">
                  <a16:creationId xmlns:a16="http://schemas.microsoft.com/office/drawing/2014/main" id="{E87F6E9A-76E4-56CF-BFD2-2E098E8AAACD}"/>
                </a:ext>
              </a:extLst>
            </p:cNvPr>
            <p:cNvPicPr/>
            <p:nvPr/>
          </p:nvPicPr>
          <p:blipFill>
            <a:blip r:embed="rId13" cstate="print"/>
            <a:stretch>
              <a:fillRect/>
            </a:stretch>
          </p:blipFill>
          <p:spPr>
            <a:xfrm>
              <a:off x="3071342" y="257022"/>
              <a:ext cx="896620" cy="760730"/>
            </a:xfrm>
            <a:prstGeom prst="rect">
              <a:avLst/>
            </a:prstGeom>
          </p:spPr>
        </p:pic>
        <p:sp>
          <p:nvSpPr>
            <p:cNvPr id="95" name="Graphic 39">
              <a:extLst>
                <a:ext uri="{FF2B5EF4-FFF2-40B4-BE49-F238E27FC236}">
                  <a16:creationId xmlns:a16="http://schemas.microsoft.com/office/drawing/2014/main" id="{51FAC663-0410-9AD9-A5C9-CC112A206745}"/>
                </a:ext>
              </a:extLst>
            </p:cNvPr>
            <p:cNvSpPr/>
            <p:nvPr/>
          </p:nvSpPr>
          <p:spPr>
            <a:xfrm>
              <a:off x="123037" y="1417167"/>
              <a:ext cx="1270" cy="429895"/>
            </a:xfrm>
            <a:custGeom>
              <a:avLst/>
              <a:gdLst/>
              <a:ahLst/>
              <a:cxnLst/>
              <a:rect l="l" t="t" r="r" b="b"/>
              <a:pathLst>
                <a:path h="429895">
                  <a:moveTo>
                    <a:pt x="0" y="0"/>
                  </a:moveTo>
                  <a:lnTo>
                    <a:pt x="0" y="429895"/>
                  </a:lnTo>
                </a:path>
              </a:pathLst>
            </a:custGeom>
            <a:ln w="6044">
              <a:solidFill>
                <a:srgbClr val="000000"/>
              </a:solidFill>
              <a:prstDash val="solid"/>
            </a:ln>
          </p:spPr>
          <p:txBody>
            <a:bodyPr wrap="square" lIns="0" tIns="0" rIns="0" bIns="0" rtlCol="0">
              <a:prstTxWarp prst="textNoShape">
                <a:avLst/>
              </a:prstTxWarp>
              <a:noAutofit/>
            </a:bodyPr>
            <a:lstStyle/>
            <a:p>
              <a:endParaRPr lang="fr-FR" b="1">
                <a:highlight>
                  <a:srgbClr val="FFFF00"/>
                </a:highlight>
                <a:latin typeface="Times New Roman" panose="02020603050405020304" pitchFamily="18" charset="0"/>
                <a:cs typeface="Times New Roman" panose="02020603050405020304" pitchFamily="18" charset="0"/>
              </a:endParaRPr>
            </a:p>
          </p:txBody>
        </p:sp>
        <p:sp>
          <p:nvSpPr>
            <p:cNvPr id="96" name="Graphic 40">
              <a:extLst>
                <a:ext uri="{FF2B5EF4-FFF2-40B4-BE49-F238E27FC236}">
                  <a16:creationId xmlns:a16="http://schemas.microsoft.com/office/drawing/2014/main" id="{57A6DE6C-1F94-86DB-5322-FF026351FEE0}"/>
                </a:ext>
              </a:extLst>
            </p:cNvPr>
            <p:cNvSpPr/>
            <p:nvPr/>
          </p:nvSpPr>
          <p:spPr>
            <a:xfrm>
              <a:off x="95732" y="1358112"/>
              <a:ext cx="53975" cy="77470"/>
            </a:xfrm>
            <a:custGeom>
              <a:avLst/>
              <a:gdLst/>
              <a:ahLst/>
              <a:cxnLst/>
              <a:rect l="l" t="t" r="r" b="b"/>
              <a:pathLst>
                <a:path w="53975" h="77470">
                  <a:moveTo>
                    <a:pt x="27304" y="0"/>
                  </a:moveTo>
                  <a:lnTo>
                    <a:pt x="0" y="77215"/>
                  </a:lnTo>
                  <a:lnTo>
                    <a:pt x="13334" y="70865"/>
                  </a:lnTo>
                  <a:lnTo>
                    <a:pt x="27304" y="68961"/>
                  </a:lnTo>
                  <a:lnTo>
                    <a:pt x="40639" y="70865"/>
                  </a:lnTo>
                  <a:lnTo>
                    <a:pt x="53975" y="77215"/>
                  </a:lnTo>
                  <a:lnTo>
                    <a:pt x="27304" y="0"/>
                  </a:lnTo>
                  <a:close/>
                </a:path>
              </a:pathLst>
            </a:custGeom>
            <a:solidFill>
              <a:srgbClr val="000000"/>
            </a:solidFill>
          </p:spPr>
          <p:txBody>
            <a:bodyPr wrap="square" lIns="0" tIns="0" rIns="0" bIns="0" rtlCol="0">
              <a:prstTxWarp prst="textNoShape">
                <a:avLst/>
              </a:prstTxWarp>
              <a:noAutofit/>
            </a:bodyPr>
            <a:lstStyle/>
            <a:p>
              <a:endParaRPr lang="fr-FR" b="1">
                <a:highlight>
                  <a:srgbClr val="FFFF00"/>
                </a:highlight>
                <a:latin typeface="Times New Roman" panose="02020603050405020304" pitchFamily="18" charset="0"/>
                <a:cs typeface="Times New Roman" panose="02020603050405020304" pitchFamily="18" charset="0"/>
              </a:endParaRPr>
            </a:p>
          </p:txBody>
        </p:sp>
        <p:sp>
          <p:nvSpPr>
            <p:cNvPr id="97" name="Graphic 41">
              <a:extLst>
                <a:ext uri="{FF2B5EF4-FFF2-40B4-BE49-F238E27FC236}">
                  <a16:creationId xmlns:a16="http://schemas.microsoft.com/office/drawing/2014/main" id="{F61CC617-A85D-55EE-93D1-899411F3028B}"/>
                </a:ext>
              </a:extLst>
            </p:cNvPr>
            <p:cNvSpPr/>
            <p:nvPr/>
          </p:nvSpPr>
          <p:spPr>
            <a:xfrm>
              <a:off x="3022" y="2983712"/>
              <a:ext cx="4525010" cy="339090"/>
            </a:xfrm>
            <a:custGeom>
              <a:avLst/>
              <a:gdLst/>
              <a:ahLst/>
              <a:cxnLst/>
              <a:rect l="l" t="t" r="r" b="b"/>
              <a:pathLst>
                <a:path w="4525010" h="339090">
                  <a:moveTo>
                    <a:pt x="0" y="339089"/>
                  </a:moveTo>
                  <a:lnTo>
                    <a:pt x="4525010" y="339089"/>
                  </a:lnTo>
                  <a:lnTo>
                    <a:pt x="4525010" y="0"/>
                  </a:lnTo>
                  <a:lnTo>
                    <a:pt x="0" y="0"/>
                  </a:lnTo>
                  <a:lnTo>
                    <a:pt x="0" y="339089"/>
                  </a:lnTo>
                  <a:close/>
                </a:path>
              </a:pathLst>
            </a:custGeom>
            <a:ln w="6044">
              <a:solidFill>
                <a:srgbClr val="000000"/>
              </a:solidFill>
              <a:prstDash val="solid"/>
            </a:ln>
          </p:spPr>
          <p:txBody>
            <a:bodyPr wrap="square" lIns="0" tIns="0" rIns="0" bIns="0" rtlCol="0">
              <a:prstTxWarp prst="textNoShape">
                <a:avLst/>
              </a:prstTxWarp>
              <a:noAutofit/>
            </a:bodyPr>
            <a:lstStyle/>
            <a:p>
              <a:endParaRPr lang="fr-FR" b="1">
                <a:highlight>
                  <a:srgbClr val="FFFF00"/>
                </a:highlight>
                <a:latin typeface="Times New Roman" panose="02020603050405020304" pitchFamily="18" charset="0"/>
                <a:cs typeface="Times New Roman" panose="02020603050405020304" pitchFamily="18" charset="0"/>
              </a:endParaRPr>
            </a:p>
          </p:txBody>
        </p:sp>
        <p:pic>
          <p:nvPicPr>
            <p:cNvPr id="98" name="Image 97">
              <a:extLst>
                <a:ext uri="{FF2B5EF4-FFF2-40B4-BE49-F238E27FC236}">
                  <a16:creationId xmlns:a16="http://schemas.microsoft.com/office/drawing/2014/main" id="{95036E65-3E33-5749-F210-BDA8C0DB1E11}"/>
                </a:ext>
              </a:extLst>
            </p:cNvPr>
            <p:cNvPicPr/>
            <p:nvPr/>
          </p:nvPicPr>
          <p:blipFill>
            <a:blip r:embed="rId14" cstate="print"/>
            <a:stretch>
              <a:fillRect/>
            </a:stretch>
          </p:blipFill>
          <p:spPr>
            <a:xfrm>
              <a:off x="2095246" y="3095472"/>
              <a:ext cx="335279" cy="172721"/>
            </a:xfrm>
            <a:prstGeom prst="rect">
              <a:avLst/>
            </a:prstGeom>
          </p:spPr>
        </p:pic>
        <p:sp>
          <p:nvSpPr>
            <p:cNvPr id="99" name="Graphic 43">
              <a:extLst>
                <a:ext uri="{FF2B5EF4-FFF2-40B4-BE49-F238E27FC236}">
                  <a16:creationId xmlns:a16="http://schemas.microsoft.com/office/drawing/2014/main" id="{76A855AE-9FAB-53AA-04CA-5EEBBB806A71}"/>
                </a:ext>
              </a:extLst>
            </p:cNvPr>
            <p:cNvSpPr/>
            <p:nvPr/>
          </p:nvSpPr>
          <p:spPr>
            <a:xfrm>
              <a:off x="123037" y="2504287"/>
              <a:ext cx="1270" cy="480059"/>
            </a:xfrm>
            <a:custGeom>
              <a:avLst/>
              <a:gdLst/>
              <a:ahLst/>
              <a:cxnLst/>
              <a:rect l="l" t="t" r="r" b="b"/>
              <a:pathLst>
                <a:path h="480059">
                  <a:moveTo>
                    <a:pt x="0" y="0"/>
                  </a:moveTo>
                  <a:lnTo>
                    <a:pt x="0" y="480059"/>
                  </a:lnTo>
                </a:path>
              </a:pathLst>
            </a:custGeom>
            <a:ln w="6044">
              <a:solidFill>
                <a:srgbClr val="000000"/>
              </a:solidFill>
              <a:prstDash val="solid"/>
            </a:ln>
          </p:spPr>
          <p:txBody>
            <a:bodyPr wrap="square" lIns="0" tIns="0" rIns="0" bIns="0" rtlCol="0">
              <a:prstTxWarp prst="textNoShape">
                <a:avLst/>
              </a:prstTxWarp>
              <a:noAutofit/>
            </a:bodyPr>
            <a:lstStyle/>
            <a:p>
              <a:endParaRPr lang="fr-FR" b="1">
                <a:highlight>
                  <a:srgbClr val="FFFF00"/>
                </a:highlight>
                <a:latin typeface="Times New Roman" panose="02020603050405020304" pitchFamily="18" charset="0"/>
                <a:cs typeface="Times New Roman" panose="02020603050405020304" pitchFamily="18" charset="0"/>
              </a:endParaRPr>
            </a:p>
          </p:txBody>
        </p:sp>
        <p:pic>
          <p:nvPicPr>
            <p:cNvPr id="100" name="Image 99">
              <a:extLst>
                <a:ext uri="{FF2B5EF4-FFF2-40B4-BE49-F238E27FC236}">
                  <a16:creationId xmlns:a16="http://schemas.microsoft.com/office/drawing/2014/main" id="{14EAD906-5A4F-FA53-FEC2-E89217B024E6}"/>
                </a:ext>
              </a:extLst>
            </p:cNvPr>
            <p:cNvPicPr/>
            <p:nvPr/>
          </p:nvPicPr>
          <p:blipFill>
            <a:blip r:embed="rId15" cstate="print"/>
            <a:stretch>
              <a:fillRect/>
            </a:stretch>
          </p:blipFill>
          <p:spPr>
            <a:xfrm>
              <a:off x="86842" y="1845792"/>
              <a:ext cx="79375" cy="1927860"/>
            </a:xfrm>
            <a:prstGeom prst="rect">
              <a:avLst/>
            </a:prstGeom>
          </p:spPr>
        </p:pic>
        <p:sp>
          <p:nvSpPr>
            <p:cNvPr id="101" name="Graphic 45">
              <a:extLst>
                <a:ext uri="{FF2B5EF4-FFF2-40B4-BE49-F238E27FC236}">
                  <a16:creationId xmlns:a16="http://schemas.microsoft.com/office/drawing/2014/main" id="{8AA01F26-9BBC-45CE-C520-F026125EEB30}"/>
                </a:ext>
              </a:extLst>
            </p:cNvPr>
            <p:cNvSpPr/>
            <p:nvPr/>
          </p:nvSpPr>
          <p:spPr>
            <a:xfrm>
              <a:off x="241782" y="1358112"/>
              <a:ext cx="1270" cy="1567815"/>
            </a:xfrm>
            <a:custGeom>
              <a:avLst/>
              <a:gdLst/>
              <a:ahLst/>
              <a:cxnLst/>
              <a:rect l="l" t="t" r="r" b="b"/>
              <a:pathLst>
                <a:path h="1567815">
                  <a:moveTo>
                    <a:pt x="0" y="1149857"/>
                  </a:moveTo>
                  <a:lnTo>
                    <a:pt x="0" y="1567814"/>
                  </a:lnTo>
                </a:path>
                <a:path h="1567815">
                  <a:moveTo>
                    <a:pt x="0" y="0"/>
                  </a:moveTo>
                  <a:lnTo>
                    <a:pt x="0" y="485775"/>
                  </a:lnTo>
                </a:path>
              </a:pathLst>
            </a:custGeom>
            <a:ln w="6044">
              <a:solidFill>
                <a:srgbClr val="000000"/>
              </a:solidFill>
              <a:prstDash val="solid"/>
            </a:ln>
          </p:spPr>
          <p:txBody>
            <a:bodyPr wrap="square" lIns="0" tIns="0" rIns="0" bIns="0" rtlCol="0">
              <a:prstTxWarp prst="textNoShape">
                <a:avLst/>
              </a:prstTxWarp>
              <a:noAutofit/>
            </a:bodyPr>
            <a:lstStyle/>
            <a:p>
              <a:endParaRPr lang="fr-FR" b="1">
                <a:highlight>
                  <a:srgbClr val="FFFF00"/>
                </a:highlight>
                <a:latin typeface="Times New Roman" panose="02020603050405020304" pitchFamily="18" charset="0"/>
                <a:cs typeface="Times New Roman" panose="02020603050405020304" pitchFamily="18" charset="0"/>
              </a:endParaRPr>
            </a:p>
          </p:txBody>
        </p:sp>
        <p:pic>
          <p:nvPicPr>
            <p:cNvPr id="102" name="Image 101">
              <a:extLst>
                <a:ext uri="{FF2B5EF4-FFF2-40B4-BE49-F238E27FC236}">
                  <a16:creationId xmlns:a16="http://schemas.microsoft.com/office/drawing/2014/main" id="{802533E3-21CC-E0C1-1350-35F38FBCAFB6}"/>
                </a:ext>
              </a:extLst>
            </p:cNvPr>
            <p:cNvPicPr/>
            <p:nvPr/>
          </p:nvPicPr>
          <p:blipFill>
            <a:blip r:embed="rId16" cstate="print"/>
            <a:stretch>
              <a:fillRect/>
            </a:stretch>
          </p:blipFill>
          <p:spPr>
            <a:xfrm>
              <a:off x="206857" y="1841982"/>
              <a:ext cx="79375" cy="1953894"/>
            </a:xfrm>
            <a:prstGeom prst="rect">
              <a:avLst/>
            </a:prstGeom>
          </p:spPr>
        </p:pic>
        <p:sp>
          <p:nvSpPr>
            <p:cNvPr id="103" name="Graphic 47">
              <a:extLst>
                <a:ext uri="{FF2B5EF4-FFF2-40B4-BE49-F238E27FC236}">
                  <a16:creationId xmlns:a16="http://schemas.microsoft.com/office/drawing/2014/main" id="{87911CB3-50AA-D7F7-1A19-E71E0E58DE7D}"/>
                </a:ext>
              </a:extLst>
            </p:cNvPr>
            <p:cNvSpPr/>
            <p:nvPr/>
          </p:nvSpPr>
          <p:spPr>
            <a:xfrm>
              <a:off x="1431772" y="2204567"/>
              <a:ext cx="1428750" cy="339725"/>
            </a:xfrm>
            <a:custGeom>
              <a:avLst/>
              <a:gdLst/>
              <a:ahLst/>
              <a:cxnLst/>
              <a:rect l="l" t="t" r="r" b="b"/>
              <a:pathLst>
                <a:path w="1428750" h="339725">
                  <a:moveTo>
                    <a:pt x="0" y="339725"/>
                  </a:moveTo>
                  <a:lnTo>
                    <a:pt x="1428750" y="339725"/>
                  </a:lnTo>
                  <a:lnTo>
                    <a:pt x="1428750" y="0"/>
                  </a:lnTo>
                  <a:lnTo>
                    <a:pt x="0" y="0"/>
                  </a:lnTo>
                  <a:lnTo>
                    <a:pt x="0" y="339725"/>
                  </a:lnTo>
                  <a:close/>
                </a:path>
              </a:pathLst>
            </a:custGeom>
            <a:ln w="6044">
              <a:solidFill>
                <a:srgbClr val="000000"/>
              </a:solidFill>
              <a:prstDash val="solid"/>
            </a:ln>
          </p:spPr>
          <p:txBody>
            <a:bodyPr wrap="square" lIns="0" tIns="0" rIns="0" bIns="0" rtlCol="0">
              <a:prstTxWarp prst="textNoShape">
                <a:avLst/>
              </a:prstTxWarp>
              <a:noAutofit/>
            </a:bodyPr>
            <a:lstStyle/>
            <a:p>
              <a:endParaRPr lang="fr-FR" b="1">
                <a:highlight>
                  <a:srgbClr val="FFFF00"/>
                </a:highlight>
                <a:latin typeface="Times New Roman" panose="02020603050405020304" pitchFamily="18" charset="0"/>
                <a:cs typeface="Times New Roman" panose="02020603050405020304" pitchFamily="18" charset="0"/>
              </a:endParaRPr>
            </a:p>
          </p:txBody>
        </p:sp>
        <p:pic>
          <p:nvPicPr>
            <p:cNvPr id="104" name="Image 103">
              <a:extLst>
                <a:ext uri="{FF2B5EF4-FFF2-40B4-BE49-F238E27FC236}">
                  <a16:creationId xmlns:a16="http://schemas.microsoft.com/office/drawing/2014/main" id="{6464442C-B64B-AFB5-C6DF-772DCD2FF962}"/>
                </a:ext>
              </a:extLst>
            </p:cNvPr>
            <p:cNvPicPr/>
            <p:nvPr/>
          </p:nvPicPr>
          <p:blipFill>
            <a:blip r:embed="rId17" cstate="print"/>
            <a:stretch>
              <a:fillRect/>
            </a:stretch>
          </p:blipFill>
          <p:spPr>
            <a:xfrm>
              <a:off x="1738477" y="2321407"/>
              <a:ext cx="822960" cy="88264"/>
            </a:xfrm>
            <a:prstGeom prst="rect">
              <a:avLst/>
            </a:prstGeom>
          </p:spPr>
        </p:pic>
        <p:sp>
          <p:nvSpPr>
            <p:cNvPr id="105" name="Graphic 49">
              <a:extLst>
                <a:ext uri="{FF2B5EF4-FFF2-40B4-BE49-F238E27FC236}">
                  <a16:creationId xmlns:a16="http://schemas.microsoft.com/office/drawing/2014/main" id="{CD704A56-BB6F-071C-D531-7FF9EAB5282D}"/>
                </a:ext>
              </a:extLst>
            </p:cNvPr>
            <p:cNvSpPr/>
            <p:nvPr/>
          </p:nvSpPr>
          <p:spPr>
            <a:xfrm>
              <a:off x="643737" y="1358112"/>
              <a:ext cx="755650" cy="811530"/>
            </a:xfrm>
            <a:custGeom>
              <a:avLst/>
              <a:gdLst/>
              <a:ahLst/>
              <a:cxnLst/>
              <a:rect l="l" t="t" r="r" b="b"/>
              <a:pathLst>
                <a:path w="755650" h="811530">
                  <a:moveTo>
                    <a:pt x="0" y="0"/>
                  </a:moveTo>
                  <a:lnTo>
                    <a:pt x="755650" y="811529"/>
                  </a:lnTo>
                </a:path>
              </a:pathLst>
            </a:custGeom>
            <a:ln w="6044">
              <a:solidFill>
                <a:srgbClr val="000000"/>
              </a:solidFill>
              <a:prstDash val="solid"/>
            </a:ln>
          </p:spPr>
          <p:txBody>
            <a:bodyPr wrap="square" lIns="0" tIns="0" rIns="0" bIns="0" rtlCol="0">
              <a:prstTxWarp prst="textNoShape">
                <a:avLst/>
              </a:prstTxWarp>
              <a:noAutofit/>
            </a:bodyPr>
            <a:lstStyle/>
            <a:p>
              <a:endParaRPr lang="fr-FR" b="1">
                <a:highlight>
                  <a:srgbClr val="FFFF00"/>
                </a:highlight>
                <a:latin typeface="Times New Roman" panose="02020603050405020304" pitchFamily="18" charset="0"/>
                <a:cs typeface="Times New Roman" panose="02020603050405020304" pitchFamily="18" charset="0"/>
              </a:endParaRPr>
            </a:p>
          </p:txBody>
        </p:sp>
        <p:sp>
          <p:nvSpPr>
            <p:cNvPr id="106" name="Graphic 50">
              <a:extLst>
                <a:ext uri="{FF2B5EF4-FFF2-40B4-BE49-F238E27FC236}">
                  <a16:creationId xmlns:a16="http://schemas.microsoft.com/office/drawing/2014/main" id="{56BEA0C1-7045-C0CD-665F-7A1DEA6A243F}"/>
                </a:ext>
              </a:extLst>
            </p:cNvPr>
            <p:cNvSpPr/>
            <p:nvPr/>
          </p:nvSpPr>
          <p:spPr>
            <a:xfrm>
              <a:off x="1372717" y="2126462"/>
              <a:ext cx="59690" cy="77470"/>
            </a:xfrm>
            <a:custGeom>
              <a:avLst/>
              <a:gdLst/>
              <a:ahLst/>
              <a:cxnLst/>
              <a:rect l="l" t="t" r="r" b="b"/>
              <a:pathLst>
                <a:path w="59690" h="77470">
                  <a:moveTo>
                    <a:pt x="33019" y="0"/>
                  </a:moveTo>
                  <a:lnTo>
                    <a:pt x="28575" y="18795"/>
                  </a:lnTo>
                  <a:lnTo>
                    <a:pt x="21590" y="35940"/>
                  </a:lnTo>
                  <a:lnTo>
                    <a:pt x="12065" y="50291"/>
                  </a:lnTo>
                  <a:lnTo>
                    <a:pt x="0" y="61087"/>
                  </a:lnTo>
                  <a:lnTo>
                    <a:pt x="59690" y="77215"/>
                  </a:lnTo>
                  <a:lnTo>
                    <a:pt x="33019" y="0"/>
                  </a:lnTo>
                  <a:close/>
                </a:path>
              </a:pathLst>
            </a:custGeom>
            <a:solidFill>
              <a:srgbClr val="000000"/>
            </a:solidFill>
          </p:spPr>
          <p:txBody>
            <a:bodyPr wrap="square" lIns="0" tIns="0" rIns="0" bIns="0" rtlCol="0">
              <a:prstTxWarp prst="textNoShape">
                <a:avLst/>
              </a:prstTxWarp>
              <a:noAutofit/>
            </a:bodyPr>
            <a:lstStyle/>
            <a:p>
              <a:endParaRPr lang="fr-FR" b="1">
                <a:highlight>
                  <a:srgbClr val="FFFF00"/>
                </a:highlight>
                <a:latin typeface="Times New Roman" panose="02020603050405020304" pitchFamily="18" charset="0"/>
                <a:cs typeface="Times New Roman" panose="02020603050405020304" pitchFamily="18" charset="0"/>
              </a:endParaRPr>
            </a:p>
          </p:txBody>
        </p:sp>
        <p:pic>
          <p:nvPicPr>
            <p:cNvPr id="107" name="Image 106">
              <a:extLst>
                <a:ext uri="{FF2B5EF4-FFF2-40B4-BE49-F238E27FC236}">
                  <a16:creationId xmlns:a16="http://schemas.microsoft.com/office/drawing/2014/main" id="{9CEF93FC-EF2E-6581-A830-5EB1E3B2F920}"/>
                </a:ext>
              </a:extLst>
            </p:cNvPr>
            <p:cNvPicPr/>
            <p:nvPr/>
          </p:nvPicPr>
          <p:blipFill>
            <a:blip r:embed="rId18" cstate="print"/>
            <a:stretch>
              <a:fillRect/>
            </a:stretch>
          </p:blipFill>
          <p:spPr>
            <a:xfrm>
              <a:off x="900912" y="1609572"/>
              <a:ext cx="268605" cy="327078"/>
            </a:xfrm>
            <a:prstGeom prst="rect">
              <a:avLst/>
            </a:prstGeom>
          </p:spPr>
        </p:pic>
        <p:sp>
          <p:nvSpPr>
            <p:cNvPr id="108" name="Graphic 52">
              <a:extLst>
                <a:ext uri="{FF2B5EF4-FFF2-40B4-BE49-F238E27FC236}">
                  <a16:creationId xmlns:a16="http://schemas.microsoft.com/office/drawing/2014/main" id="{A2FC57BA-9C09-015F-CD1A-4354CFE1F3A7}"/>
                </a:ext>
              </a:extLst>
            </p:cNvPr>
            <p:cNvSpPr/>
            <p:nvPr/>
          </p:nvSpPr>
          <p:spPr>
            <a:xfrm>
              <a:off x="393547" y="1394307"/>
              <a:ext cx="1038860" cy="1149985"/>
            </a:xfrm>
            <a:custGeom>
              <a:avLst/>
              <a:gdLst/>
              <a:ahLst/>
              <a:cxnLst/>
              <a:rect l="l" t="t" r="r" b="b"/>
              <a:pathLst>
                <a:path w="1038860" h="1149985">
                  <a:moveTo>
                    <a:pt x="0" y="0"/>
                  </a:moveTo>
                  <a:lnTo>
                    <a:pt x="1038860" y="1149985"/>
                  </a:lnTo>
                </a:path>
              </a:pathLst>
            </a:custGeom>
            <a:ln w="6044">
              <a:solidFill>
                <a:srgbClr val="000000"/>
              </a:solidFill>
              <a:prstDash val="solid"/>
            </a:ln>
          </p:spPr>
          <p:txBody>
            <a:bodyPr wrap="square" lIns="0" tIns="0" rIns="0" bIns="0" rtlCol="0">
              <a:prstTxWarp prst="textNoShape">
                <a:avLst/>
              </a:prstTxWarp>
              <a:noAutofit/>
            </a:bodyPr>
            <a:lstStyle/>
            <a:p>
              <a:endParaRPr lang="fr-FR" b="1">
                <a:highlight>
                  <a:srgbClr val="FFFF00"/>
                </a:highlight>
                <a:latin typeface="Times New Roman" panose="02020603050405020304" pitchFamily="18" charset="0"/>
                <a:cs typeface="Times New Roman" panose="02020603050405020304" pitchFamily="18" charset="0"/>
              </a:endParaRPr>
            </a:p>
          </p:txBody>
        </p:sp>
        <p:sp>
          <p:nvSpPr>
            <p:cNvPr id="109" name="Graphic 53">
              <a:extLst>
                <a:ext uri="{FF2B5EF4-FFF2-40B4-BE49-F238E27FC236}">
                  <a16:creationId xmlns:a16="http://schemas.microsoft.com/office/drawing/2014/main" id="{D7FAE692-80DD-8CEB-7665-3388DFD69461}"/>
                </a:ext>
              </a:extLst>
            </p:cNvPr>
            <p:cNvSpPr/>
            <p:nvPr/>
          </p:nvSpPr>
          <p:spPr>
            <a:xfrm>
              <a:off x="360527" y="1358112"/>
              <a:ext cx="59055" cy="78740"/>
            </a:xfrm>
            <a:custGeom>
              <a:avLst/>
              <a:gdLst/>
              <a:ahLst/>
              <a:cxnLst/>
              <a:rect l="l" t="t" r="r" b="b"/>
              <a:pathLst>
                <a:path w="59055" h="78740">
                  <a:moveTo>
                    <a:pt x="0" y="0"/>
                  </a:moveTo>
                  <a:lnTo>
                    <a:pt x="26669" y="78739"/>
                  </a:lnTo>
                  <a:lnTo>
                    <a:pt x="31114" y="58800"/>
                  </a:lnTo>
                  <a:lnTo>
                    <a:pt x="38100" y="41655"/>
                  </a:lnTo>
                  <a:lnTo>
                    <a:pt x="47625" y="27177"/>
                  </a:lnTo>
                  <a:lnTo>
                    <a:pt x="59055" y="16255"/>
                  </a:lnTo>
                  <a:lnTo>
                    <a:pt x="0" y="0"/>
                  </a:lnTo>
                  <a:close/>
                </a:path>
              </a:pathLst>
            </a:custGeom>
            <a:solidFill>
              <a:srgbClr val="000000"/>
            </a:solidFill>
          </p:spPr>
          <p:txBody>
            <a:bodyPr wrap="square" lIns="0" tIns="0" rIns="0" bIns="0" rtlCol="0">
              <a:prstTxWarp prst="textNoShape">
                <a:avLst/>
              </a:prstTxWarp>
              <a:noAutofit/>
            </a:bodyPr>
            <a:lstStyle/>
            <a:p>
              <a:endParaRPr lang="fr-FR" b="1">
                <a:highlight>
                  <a:srgbClr val="FFFF00"/>
                </a:highlight>
                <a:latin typeface="Times New Roman" panose="02020603050405020304" pitchFamily="18" charset="0"/>
                <a:cs typeface="Times New Roman" panose="02020603050405020304" pitchFamily="18" charset="0"/>
              </a:endParaRPr>
            </a:p>
          </p:txBody>
        </p:sp>
        <p:pic>
          <p:nvPicPr>
            <p:cNvPr id="110" name="Image 109">
              <a:extLst>
                <a:ext uri="{FF2B5EF4-FFF2-40B4-BE49-F238E27FC236}">
                  <a16:creationId xmlns:a16="http://schemas.microsoft.com/office/drawing/2014/main" id="{4B1FDB46-FE5E-8DC5-AAEF-FCC68E7EB024}"/>
                </a:ext>
              </a:extLst>
            </p:cNvPr>
            <p:cNvPicPr/>
            <p:nvPr/>
          </p:nvPicPr>
          <p:blipFill>
            <a:blip r:embed="rId19" cstate="print"/>
            <a:stretch>
              <a:fillRect/>
            </a:stretch>
          </p:blipFill>
          <p:spPr>
            <a:xfrm>
              <a:off x="758672" y="1775307"/>
              <a:ext cx="271780" cy="589914"/>
            </a:xfrm>
            <a:prstGeom prst="rect">
              <a:avLst/>
            </a:prstGeom>
          </p:spPr>
        </p:pic>
        <p:sp>
          <p:nvSpPr>
            <p:cNvPr id="111" name="Graphic 55">
              <a:extLst>
                <a:ext uri="{FF2B5EF4-FFF2-40B4-BE49-F238E27FC236}">
                  <a16:creationId xmlns:a16="http://schemas.microsoft.com/office/drawing/2014/main" id="{EE38C5CD-DB25-02E8-548E-ADD2833442DD}"/>
                </a:ext>
              </a:extLst>
            </p:cNvPr>
            <p:cNvSpPr/>
            <p:nvPr/>
          </p:nvSpPr>
          <p:spPr>
            <a:xfrm>
              <a:off x="2896717" y="1358112"/>
              <a:ext cx="988694" cy="817880"/>
            </a:xfrm>
            <a:custGeom>
              <a:avLst/>
              <a:gdLst/>
              <a:ahLst/>
              <a:cxnLst/>
              <a:rect l="l" t="t" r="r" b="b"/>
              <a:pathLst>
                <a:path w="988694" h="817880">
                  <a:moveTo>
                    <a:pt x="0" y="817879"/>
                  </a:moveTo>
                  <a:lnTo>
                    <a:pt x="988694" y="0"/>
                  </a:lnTo>
                </a:path>
              </a:pathLst>
            </a:custGeom>
            <a:ln w="6044">
              <a:solidFill>
                <a:srgbClr val="000000"/>
              </a:solidFill>
              <a:prstDash val="solid"/>
            </a:ln>
          </p:spPr>
          <p:txBody>
            <a:bodyPr wrap="square" lIns="0" tIns="0" rIns="0" bIns="0" rtlCol="0">
              <a:prstTxWarp prst="textNoShape">
                <a:avLst/>
              </a:prstTxWarp>
              <a:noAutofit/>
            </a:bodyPr>
            <a:lstStyle/>
            <a:p>
              <a:endParaRPr lang="fr-FR" b="1">
                <a:highlight>
                  <a:srgbClr val="FFFF00"/>
                </a:highlight>
                <a:latin typeface="Times New Roman" panose="02020603050405020304" pitchFamily="18" charset="0"/>
                <a:cs typeface="Times New Roman" panose="02020603050405020304" pitchFamily="18" charset="0"/>
              </a:endParaRPr>
            </a:p>
          </p:txBody>
        </p:sp>
        <p:sp>
          <p:nvSpPr>
            <p:cNvPr id="112" name="Graphic 56">
              <a:extLst>
                <a:ext uri="{FF2B5EF4-FFF2-40B4-BE49-F238E27FC236}">
                  <a16:creationId xmlns:a16="http://schemas.microsoft.com/office/drawing/2014/main" id="{F6931666-C58C-45D6-D190-4378774995FA}"/>
                </a:ext>
              </a:extLst>
            </p:cNvPr>
            <p:cNvSpPr/>
            <p:nvPr/>
          </p:nvSpPr>
          <p:spPr>
            <a:xfrm>
              <a:off x="2860522" y="2131542"/>
              <a:ext cx="60960" cy="72390"/>
            </a:xfrm>
            <a:custGeom>
              <a:avLst/>
              <a:gdLst/>
              <a:ahLst/>
              <a:cxnLst/>
              <a:rect l="l" t="t" r="r" b="b"/>
              <a:pathLst>
                <a:path w="60960" h="72390">
                  <a:moveTo>
                    <a:pt x="33654" y="0"/>
                  </a:moveTo>
                  <a:lnTo>
                    <a:pt x="0" y="72136"/>
                  </a:lnTo>
                  <a:lnTo>
                    <a:pt x="60960" y="66675"/>
                  </a:lnTo>
                  <a:lnTo>
                    <a:pt x="50164" y="54101"/>
                  </a:lnTo>
                  <a:lnTo>
                    <a:pt x="41910" y="37846"/>
                  </a:lnTo>
                  <a:lnTo>
                    <a:pt x="36195" y="19812"/>
                  </a:lnTo>
                  <a:lnTo>
                    <a:pt x="33654" y="0"/>
                  </a:lnTo>
                  <a:close/>
                </a:path>
              </a:pathLst>
            </a:custGeom>
            <a:solidFill>
              <a:srgbClr val="000000"/>
            </a:solidFill>
          </p:spPr>
          <p:txBody>
            <a:bodyPr wrap="square" lIns="0" tIns="0" rIns="0" bIns="0" rtlCol="0">
              <a:prstTxWarp prst="textNoShape">
                <a:avLst/>
              </a:prstTxWarp>
              <a:noAutofit/>
            </a:bodyPr>
            <a:lstStyle/>
            <a:p>
              <a:endParaRPr lang="fr-FR" b="1">
                <a:highlight>
                  <a:srgbClr val="FFFF00"/>
                </a:highlight>
                <a:latin typeface="Times New Roman" panose="02020603050405020304" pitchFamily="18" charset="0"/>
                <a:cs typeface="Times New Roman" panose="02020603050405020304" pitchFamily="18" charset="0"/>
              </a:endParaRPr>
            </a:p>
          </p:txBody>
        </p:sp>
        <p:pic>
          <p:nvPicPr>
            <p:cNvPr id="113" name="Image 112">
              <a:extLst>
                <a:ext uri="{FF2B5EF4-FFF2-40B4-BE49-F238E27FC236}">
                  <a16:creationId xmlns:a16="http://schemas.microsoft.com/office/drawing/2014/main" id="{C11E3A33-A993-111D-5AAB-8BF8151BBCA1}"/>
                </a:ext>
              </a:extLst>
            </p:cNvPr>
            <p:cNvPicPr/>
            <p:nvPr/>
          </p:nvPicPr>
          <p:blipFill>
            <a:blip r:embed="rId20" cstate="print"/>
            <a:stretch>
              <a:fillRect/>
            </a:stretch>
          </p:blipFill>
          <p:spPr>
            <a:xfrm>
              <a:off x="3223742" y="1653387"/>
              <a:ext cx="292735" cy="534035"/>
            </a:xfrm>
            <a:prstGeom prst="rect">
              <a:avLst/>
            </a:prstGeom>
          </p:spPr>
        </p:pic>
        <p:sp>
          <p:nvSpPr>
            <p:cNvPr id="114" name="Graphic 58">
              <a:extLst>
                <a:ext uri="{FF2B5EF4-FFF2-40B4-BE49-F238E27FC236}">
                  <a16:creationId xmlns:a16="http://schemas.microsoft.com/office/drawing/2014/main" id="{900FE0F9-1BBA-88A2-C408-C02CFF13E755}"/>
                </a:ext>
              </a:extLst>
            </p:cNvPr>
            <p:cNvSpPr/>
            <p:nvPr/>
          </p:nvSpPr>
          <p:spPr>
            <a:xfrm>
              <a:off x="2861157" y="1387957"/>
              <a:ext cx="1392555" cy="1156335"/>
            </a:xfrm>
            <a:custGeom>
              <a:avLst/>
              <a:gdLst/>
              <a:ahLst/>
              <a:cxnLst/>
              <a:rect l="l" t="t" r="r" b="b"/>
              <a:pathLst>
                <a:path w="1392555" h="1156335">
                  <a:moveTo>
                    <a:pt x="0" y="1156335"/>
                  </a:moveTo>
                  <a:lnTo>
                    <a:pt x="1392554" y="0"/>
                  </a:lnTo>
                </a:path>
              </a:pathLst>
            </a:custGeom>
            <a:ln w="6044">
              <a:solidFill>
                <a:srgbClr val="000000"/>
              </a:solidFill>
              <a:prstDash val="solid"/>
            </a:ln>
          </p:spPr>
          <p:txBody>
            <a:bodyPr wrap="square" lIns="0" tIns="0" rIns="0" bIns="0" rtlCol="0">
              <a:prstTxWarp prst="textNoShape">
                <a:avLst/>
              </a:prstTxWarp>
              <a:noAutofit/>
            </a:bodyPr>
            <a:lstStyle/>
            <a:p>
              <a:endParaRPr lang="fr-FR" b="1">
                <a:highlight>
                  <a:srgbClr val="FFFF00"/>
                </a:highlight>
                <a:latin typeface="Times New Roman" panose="02020603050405020304" pitchFamily="18" charset="0"/>
                <a:cs typeface="Times New Roman" panose="02020603050405020304" pitchFamily="18" charset="0"/>
              </a:endParaRPr>
            </a:p>
          </p:txBody>
        </p:sp>
        <p:sp>
          <p:nvSpPr>
            <p:cNvPr id="115" name="Graphic 59">
              <a:extLst>
                <a:ext uri="{FF2B5EF4-FFF2-40B4-BE49-F238E27FC236}">
                  <a16:creationId xmlns:a16="http://schemas.microsoft.com/office/drawing/2014/main" id="{9B52C9DD-1E43-EA20-2D20-909CC2030E54}"/>
                </a:ext>
              </a:extLst>
            </p:cNvPr>
            <p:cNvSpPr/>
            <p:nvPr/>
          </p:nvSpPr>
          <p:spPr>
            <a:xfrm>
              <a:off x="4228312" y="1358112"/>
              <a:ext cx="60960" cy="71755"/>
            </a:xfrm>
            <a:custGeom>
              <a:avLst/>
              <a:gdLst/>
              <a:ahLst/>
              <a:cxnLst/>
              <a:rect l="l" t="t" r="r" b="b"/>
              <a:pathLst>
                <a:path w="60960" h="71755">
                  <a:moveTo>
                    <a:pt x="60960" y="0"/>
                  </a:moveTo>
                  <a:lnTo>
                    <a:pt x="0" y="5461"/>
                  </a:lnTo>
                  <a:lnTo>
                    <a:pt x="10795" y="18033"/>
                  </a:lnTo>
                  <a:lnTo>
                    <a:pt x="19050" y="33527"/>
                  </a:lnTo>
                  <a:lnTo>
                    <a:pt x="24764" y="52450"/>
                  </a:lnTo>
                  <a:lnTo>
                    <a:pt x="27305" y="71500"/>
                  </a:lnTo>
                  <a:lnTo>
                    <a:pt x="60960" y="0"/>
                  </a:lnTo>
                  <a:close/>
                </a:path>
              </a:pathLst>
            </a:custGeom>
            <a:solidFill>
              <a:srgbClr val="000000"/>
            </a:solidFill>
          </p:spPr>
          <p:txBody>
            <a:bodyPr wrap="square" lIns="0" tIns="0" rIns="0" bIns="0" rtlCol="0">
              <a:prstTxWarp prst="textNoShape">
                <a:avLst/>
              </a:prstTxWarp>
              <a:noAutofit/>
            </a:bodyPr>
            <a:lstStyle/>
            <a:p>
              <a:endParaRPr lang="fr-FR" b="1">
                <a:highlight>
                  <a:srgbClr val="FFFF00"/>
                </a:highlight>
                <a:latin typeface="Times New Roman" panose="02020603050405020304" pitchFamily="18" charset="0"/>
                <a:cs typeface="Times New Roman" panose="02020603050405020304" pitchFamily="18" charset="0"/>
              </a:endParaRPr>
            </a:p>
          </p:txBody>
        </p:sp>
        <p:pic>
          <p:nvPicPr>
            <p:cNvPr id="116" name="Image 115">
              <a:extLst>
                <a:ext uri="{FF2B5EF4-FFF2-40B4-BE49-F238E27FC236}">
                  <a16:creationId xmlns:a16="http://schemas.microsoft.com/office/drawing/2014/main" id="{00792BB5-F71F-4937-EFEC-991FCE0A11B8}"/>
                </a:ext>
              </a:extLst>
            </p:cNvPr>
            <p:cNvPicPr/>
            <p:nvPr/>
          </p:nvPicPr>
          <p:blipFill>
            <a:blip r:embed="rId21" cstate="print"/>
            <a:stretch>
              <a:fillRect/>
            </a:stretch>
          </p:blipFill>
          <p:spPr>
            <a:xfrm>
              <a:off x="3432022" y="1794992"/>
              <a:ext cx="280670" cy="709929"/>
            </a:xfrm>
            <a:prstGeom prst="rect">
              <a:avLst/>
            </a:prstGeom>
          </p:spPr>
        </p:pic>
        <p:sp>
          <p:nvSpPr>
            <p:cNvPr id="117" name="Graphic 61">
              <a:extLst>
                <a:ext uri="{FF2B5EF4-FFF2-40B4-BE49-F238E27FC236}">
                  <a16:creationId xmlns:a16="http://schemas.microsoft.com/office/drawing/2014/main" id="{C783B259-DD9E-947F-2641-723F4BB2FACA}"/>
                </a:ext>
              </a:extLst>
            </p:cNvPr>
            <p:cNvSpPr/>
            <p:nvPr/>
          </p:nvSpPr>
          <p:spPr>
            <a:xfrm>
              <a:off x="4408652" y="1417167"/>
              <a:ext cx="1270" cy="1567180"/>
            </a:xfrm>
            <a:custGeom>
              <a:avLst/>
              <a:gdLst/>
              <a:ahLst/>
              <a:cxnLst/>
              <a:rect l="l" t="t" r="r" b="b"/>
              <a:pathLst>
                <a:path h="1567180">
                  <a:moveTo>
                    <a:pt x="0" y="1086993"/>
                  </a:moveTo>
                  <a:lnTo>
                    <a:pt x="0" y="1567179"/>
                  </a:lnTo>
                </a:path>
                <a:path h="1567180">
                  <a:moveTo>
                    <a:pt x="0" y="0"/>
                  </a:moveTo>
                  <a:lnTo>
                    <a:pt x="0" y="429513"/>
                  </a:lnTo>
                </a:path>
              </a:pathLst>
            </a:custGeom>
            <a:ln w="6044">
              <a:solidFill>
                <a:srgbClr val="000000"/>
              </a:solidFill>
              <a:prstDash val="solid"/>
            </a:ln>
          </p:spPr>
          <p:txBody>
            <a:bodyPr wrap="square" lIns="0" tIns="0" rIns="0" bIns="0" rtlCol="0">
              <a:prstTxWarp prst="textNoShape">
                <a:avLst/>
              </a:prstTxWarp>
              <a:noAutofit/>
            </a:bodyPr>
            <a:lstStyle/>
            <a:p>
              <a:endParaRPr lang="fr-FR" b="1">
                <a:highlight>
                  <a:srgbClr val="FFFF00"/>
                </a:highlight>
                <a:latin typeface="Times New Roman" panose="02020603050405020304" pitchFamily="18" charset="0"/>
                <a:cs typeface="Times New Roman" panose="02020603050405020304" pitchFamily="18" charset="0"/>
              </a:endParaRPr>
            </a:p>
          </p:txBody>
        </p:sp>
        <p:sp>
          <p:nvSpPr>
            <p:cNvPr id="118" name="Graphic 62">
              <a:extLst>
                <a:ext uri="{FF2B5EF4-FFF2-40B4-BE49-F238E27FC236}">
                  <a16:creationId xmlns:a16="http://schemas.microsoft.com/office/drawing/2014/main" id="{C8D9D3AF-7EF1-F322-397D-BA57EF52FF86}"/>
                </a:ext>
              </a:extLst>
            </p:cNvPr>
            <p:cNvSpPr/>
            <p:nvPr/>
          </p:nvSpPr>
          <p:spPr>
            <a:xfrm>
              <a:off x="4381982" y="1358112"/>
              <a:ext cx="53975" cy="77470"/>
            </a:xfrm>
            <a:custGeom>
              <a:avLst/>
              <a:gdLst/>
              <a:ahLst/>
              <a:cxnLst/>
              <a:rect l="l" t="t" r="r" b="b"/>
              <a:pathLst>
                <a:path w="53975" h="77470">
                  <a:moveTo>
                    <a:pt x="26669" y="0"/>
                  </a:moveTo>
                  <a:lnTo>
                    <a:pt x="0" y="77215"/>
                  </a:lnTo>
                  <a:lnTo>
                    <a:pt x="13335" y="70865"/>
                  </a:lnTo>
                  <a:lnTo>
                    <a:pt x="26669" y="68961"/>
                  </a:lnTo>
                  <a:lnTo>
                    <a:pt x="40639" y="70865"/>
                  </a:lnTo>
                  <a:lnTo>
                    <a:pt x="53975" y="77215"/>
                  </a:lnTo>
                  <a:lnTo>
                    <a:pt x="26669" y="0"/>
                  </a:lnTo>
                  <a:close/>
                </a:path>
              </a:pathLst>
            </a:custGeom>
            <a:solidFill>
              <a:srgbClr val="000000"/>
            </a:solidFill>
          </p:spPr>
          <p:txBody>
            <a:bodyPr wrap="square" lIns="0" tIns="0" rIns="0" bIns="0" rtlCol="0">
              <a:prstTxWarp prst="textNoShape">
                <a:avLst/>
              </a:prstTxWarp>
              <a:noAutofit/>
            </a:bodyPr>
            <a:lstStyle/>
            <a:p>
              <a:endParaRPr lang="fr-FR" b="1">
                <a:highlight>
                  <a:srgbClr val="FFFF00"/>
                </a:highlight>
                <a:latin typeface="Times New Roman" panose="02020603050405020304" pitchFamily="18" charset="0"/>
                <a:cs typeface="Times New Roman" panose="02020603050405020304" pitchFamily="18" charset="0"/>
              </a:endParaRPr>
            </a:p>
          </p:txBody>
        </p:sp>
        <p:pic>
          <p:nvPicPr>
            <p:cNvPr id="119" name="Image 118">
              <a:extLst>
                <a:ext uri="{FF2B5EF4-FFF2-40B4-BE49-F238E27FC236}">
                  <a16:creationId xmlns:a16="http://schemas.microsoft.com/office/drawing/2014/main" id="{5D4FF977-94C9-B0F5-32A8-4A4D71355841}"/>
                </a:ext>
              </a:extLst>
            </p:cNvPr>
            <p:cNvPicPr/>
            <p:nvPr/>
          </p:nvPicPr>
          <p:blipFill>
            <a:blip r:embed="rId15" cstate="print"/>
            <a:stretch>
              <a:fillRect/>
            </a:stretch>
          </p:blipFill>
          <p:spPr>
            <a:xfrm>
              <a:off x="4373092" y="1845792"/>
              <a:ext cx="79375" cy="1927860"/>
            </a:xfrm>
            <a:prstGeom prst="rect">
              <a:avLst/>
            </a:prstGeom>
          </p:spPr>
        </p:pic>
      </p:grpSp>
      <p:sp>
        <p:nvSpPr>
          <p:cNvPr id="2" name="ZoneTexte 1">
            <a:extLst>
              <a:ext uri="{FF2B5EF4-FFF2-40B4-BE49-F238E27FC236}">
                <a16:creationId xmlns:a16="http://schemas.microsoft.com/office/drawing/2014/main" id="{7B7D36BD-83D2-BD84-CEE7-7F78A00AD7BE}"/>
              </a:ext>
            </a:extLst>
          </p:cNvPr>
          <p:cNvSpPr txBox="1"/>
          <p:nvPr/>
        </p:nvSpPr>
        <p:spPr>
          <a:xfrm>
            <a:off x="6428919" y="2517846"/>
            <a:ext cx="1606335" cy="276999"/>
          </a:xfrm>
          <a:prstGeom prst="rect">
            <a:avLst/>
          </a:prstGeom>
          <a:noFill/>
        </p:spPr>
        <p:txBody>
          <a:bodyPr wrap="square" rtlCol="0">
            <a:spAutoFit/>
          </a:bodyPr>
          <a:lstStyle/>
          <a:p>
            <a:r>
              <a:rPr lang="fr-FR" sz="1200" dirty="0"/>
              <a:t>Force de travail</a:t>
            </a:r>
          </a:p>
        </p:txBody>
      </p:sp>
      <p:sp>
        <p:nvSpPr>
          <p:cNvPr id="3" name="ZoneTexte 2">
            <a:extLst>
              <a:ext uri="{FF2B5EF4-FFF2-40B4-BE49-F238E27FC236}">
                <a16:creationId xmlns:a16="http://schemas.microsoft.com/office/drawing/2014/main" id="{6BE5CD73-A8DB-19B1-633A-6F1B2317004D}"/>
              </a:ext>
            </a:extLst>
          </p:cNvPr>
          <p:cNvSpPr txBox="1"/>
          <p:nvPr/>
        </p:nvSpPr>
        <p:spPr>
          <a:xfrm>
            <a:off x="3704139" y="2497819"/>
            <a:ext cx="1606335" cy="276999"/>
          </a:xfrm>
          <a:prstGeom prst="rect">
            <a:avLst/>
          </a:prstGeom>
          <a:noFill/>
        </p:spPr>
        <p:txBody>
          <a:bodyPr wrap="square" rtlCol="0">
            <a:spAutoFit/>
          </a:bodyPr>
          <a:lstStyle/>
          <a:p>
            <a:r>
              <a:rPr lang="fr-FR" sz="1200" dirty="0"/>
              <a:t>Salaire; Revenu</a:t>
            </a:r>
          </a:p>
        </p:txBody>
      </p:sp>
      <p:sp>
        <p:nvSpPr>
          <p:cNvPr id="4" name="ZoneTexte 3">
            <a:extLst>
              <a:ext uri="{FF2B5EF4-FFF2-40B4-BE49-F238E27FC236}">
                <a16:creationId xmlns:a16="http://schemas.microsoft.com/office/drawing/2014/main" id="{991461D7-8762-54A4-25BB-B1D9C8BFBF03}"/>
              </a:ext>
            </a:extLst>
          </p:cNvPr>
          <p:cNvSpPr txBox="1"/>
          <p:nvPr/>
        </p:nvSpPr>
        <p:spPr>
          <a:xfrm>
            <a:off x="7953415" y="1623307"/>
            <a:ext cx="1777574" cy="461665"/>
          </a:xfrm>
          <a:prstGeom prst="rect">
            <a:avLst/>
          </a:prstGeom>
          <a:noFill/>
        </p:spPr>
        <p:txBody>
          <a:bodyPr wrap="square" rtlCol="0">
            <a:spAutoFit/>
          </a:bodyPr>
          <a:lstStyle/>
          <a:p>
            <a:r>
              <a:rPr lang="fr-FR" sz="1200" dirty="0"/>
              <a:t>Sécurité sociales</a:t>
            </a:r>
          </a:p>
          <a:p>
            <a:r>
              <a:rPr lang="fr-FR" sz="1200" dirty="0"/>
              <a:t>Cotisations</a:t>
            </a:r>
          </a:p>
        </p:txBody>
      </p:sp>
      <p:sp>
        <p:nvSpPr>
          <p:cNvPr id="5" name="ZoneTexte 4">
            <a:extLst>
              <a:ext uri="{FF2B5EF4-FFF2-40B4-BE49-F238E27FC236}">
                <a16:creationId xmlns:a16="http://schemas.microsoft.com/office/drawing/2014/main" id="{F79058DD-D306-53F2-209D-A0D8A9FECEA2}"/>
              </a:ext>
            </a:extLst>
          </p:cNvPr>
          <p:cNvSpPr txBox="1"/>
          <p:nvPr/>
        </p:nvSpPr>
        <p:spPr>
          <a:xfrm>
            <a:off x="6569383" y="3177587"/>
            <a:ext cx="1606335" cy="461665"/>
          </a:xfrm>
          <a:prstGeom prst="rect">
            <a:avLst/>
          </a:prstGeom>
          <a:noFill/>
        </p:spPr>
        <p:txBody>
          <a:bodyPr wrap="square" rtlCol="0">
            <a:spAutoFit/>
          </a:bodyPr>
          <a:lstStyle/>
          <a:p>
            <a:r>
              <a:rPr lang="fr-FR" sz="1200" dirty="0"/>
              <a:t>Achats</a:t>
            </a:r>
          </a:p>
          <a:p>
            <a:endParaRPr lang="fr-FR" sz="1200" dirty="0"/>
          </a:p>
        </p:txBody>
      </p:sp>
      <p:sp>
        <p:nvSpPr>
          <p:cNvPr id="6" name="ZoneTexte 5">
            <a:extLst>
              <a:ext uri="{FF2B5EF4-FFF2-40B4-BE49-F238E27FC236}">
                <a16:creationId xmlns:a16="http://schemas.microsoft.com/office/drawing/2014/main" id="{5112F521-C035-49A3-3298-94769C0631DD}"/>
              </a:ext>
            </a:extLst>
          </p:cNvPr>
          <p:cNvSpPr txBox="1"/>
          <p:nvPr/>
        </p:nvSpPr>
        <p:spPr>
          <a:xfrm>
            <a:off x="3917381" y="3238042"/>
            <a:ext cx="1606335" cy="276999"/>
          </a:xfrm>
          <a:prstGeom prst="rect">
            <a:avLst/>
          </a:prstGeom>
          <a:noFill/>
        </p:spPr>
        <p:txBody>
          <a:bodyPr wrap="square" rtlCol="0">
            <a:spAutoFit/>
          </a:bodyPr>
          <a:lstStyle/>
          <a:p>
            <a:r>
              <a:rPr lang="fr-FR" sz="1200" dirty="0"/>
              <a:t>Ventes </a:t>
            </a:r>
          </a:p>
        </p:txBody>
      </p:sp>
      <p:cxnSp>
        <p:nvCxnSpPr>
          <p:cNvPr id="8" name="Connecteur droit avec flèche 7">
            <a:extLst>
              <a:ext uri="{FF2B5EF4-FFF2-40B4-BE49-F238E27FC236}">
                <a16:creationId xmlns:a16="http://schemas.microsoft.com/office/drawing/2014/main" id="{0CCB0378-599F-3EFE-C950-7E7A17DC2383}"/>
              </a:ext>
            </a:extLst>
          </p:cNvPr>
          <p:cNvCxnSpPr>
            <a:cxnSpLocks/>
          </p:cNvCxnSpPr>
          <p:nvPr/>
        </p:nvCxnSpPr>
        <p:spPr>
          <a:xfrm flipH="1" flipV="1">
            <a:off x="6484617" y="3228115"/>
            <a:ext cx="1668840" cy="10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58D00775-F966-4BD0-7FD0-58ED99A66514}"/>
              </a:ext>
            </a:extLst>
          </p:cNvPr>
          <p:cNvCxnSpPr>
            <a:cxnSpLocks/>
          </p:cNvCxnSpPr>
          <p:nvPr/>
        </p:nvCxnSpPr>
        <p:spPr>
          <a:xfrm>
            <a:off x="3674841" y="3277786"/>
            <a:ext cx="1273768" cy="33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555903FA-498A-6E99-BA1D-958944A3D674}"/>
              </a:ext>
            </a:extLst>
          </p:cNvPr>
          <p:cNvCxnSpPr/>
          <p:nvPr/>
        </p:nvCxnSpPr>
        <p:spPr>
          <a:xfrm flipH="1">
            <a:off x="6320535" y="2465290"/>
            <a:ext cx="1273281" cy="113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Connecteur droit avec flèche 16">
            <a:extLst>
              <a:ext uri="{FF2B5EF4-FFF2-40B4-BE49-F238E27FC236}">
                <a16:creationId xmlns:a16="http://schemas.microsoft.com/office/drawing/2014/main" id="{1C486DAB-3999-1E80-0158-00BB939D3730}"/>
              </a:ext>
            </a:extLst>
          </p:cNvPr>
          <p:cNvCxnSpPr/>
          <p:nvPr/>
        </p:nvCxnSpPr>
        <p:spPr>
          <a:xfrm>
            <a:off x="3876604" y="2442093"/>
            <a:ext cx="10442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9D25B370-9C1C-8E98-314A-488FE89277A4}"/>
              </a:ext>
            </a:extLst>
          </p:cNvPr>
          <p:cNvSpPr txBox="1"/>
          <p:nvPr/>
        </p:nvSpPr>
        <p:spPr>
          <a:xfrm>
            <a:off x="2920207" y="487680"/>
            <a:ext cx="6386353" cy="707886"/>
          </a:xfrm>
          <a:prstGeom prst="rect">
            <a:avLst/>
          </a:prstGeom>
          <a:noFill/>
        </p:spPr>
        <p:txBody>
          <a:bodyPr wrap="square" rtlCol="0">
            <a:spAutoFit/>
          </a:bodyPr>
          <a:lstStyle/>
          <a:p>
            <a:pPr algn="ctr"/>
            <a:r>
              <a:rPr lang="fr-FR" sz="4000" b="1" dirty="0">
                <a:solidFill>
                  <a:srgbClr val="C00000"/>
                </a:solidFill>
                <a:latin typeface="Times New Roman" panose="02020603050405020304" pitchFamily="18" charset="0"/>
                <a:cs typeface="Times New Roman" panose="02020603050405020304" pitchFamily="18" charset="0"/>
              </a:rPr>
              <a:t>Le circuit économique</a:t>
            </a:r>
          </a:p>
        </p:txBody>
      </p:sp>
    </p:spTree>
    <p:extLst>
      <p:ext uri="{BB962C8B-B14F-4D97-AF65-F5344CB8AC3E}">
        <p14:creationId xmlns:p14="http://schemas.microsoft.com/office/powerpoint/2010/main" val="6300010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7095" y="268438"/>
            <a:ext cx="10936705" cy="5888205"/>
          </a:xfrm>
        </p:spPr>
        <p:txBody>
          <a:bodyPr/>
          <a:lstStyle/>
          <a:p>
            <a:pPr marL="0" indent="0" algn="ctr">
              <a:buNone/>
            </a:pPr>
            <a:r>
              <a:rPr lang="fr-FR" dirty="0">
                <a:latin typeface="Times New Roman" panose="02020603050405020304" pitchFamily="18" charset="0"/>
                <a:cs typeface="Times New Roman" panose="02020603050405020304" pitchFamily="18" charset="0"/>
              </a:rPr>
              <a:t> </a:t>
            </a:r>
          </a:p>
          <a:p>
            <a:pPr marL="0" indent="0" algn="ctr">
              <a:buNone/>
            </a:pPr>
            <a:r>
              <a:rPr lang="fr-FR" sz="9600" dirty="0">
                <a:latin typeface="Times New Roman" panose="02020603050405020304" pitchFamily="18" charset="0"/>
                <a:cs typeface="Times New Roman" panose="02020603050405020304" pitchFamily="18" charset="0"/>
              </a:rPr>
              <a:t>Merci  pour votre attention et Bonnes vacances!</a:t>
            </a:r>
          </a:p>
        </p:txBody>
      </p:sp>
    </p:spTree>
    <p:extLst>
      <p:ext uri="{BB962C8B-B14F-4D97-AF65-F5344CB8AC3E}">
        <p14:creationId xmlns:p14="http://schemas.microsoft.com/office/powerpoint/2010/main" val="4084564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7097" y="1277257"/>
            <a:ext cx="9627325" cy="3477875"/>
          </a:xfrm>
          <a:prstGeom prst="rect">
            <a:avLst/>
          </a:prstGeom>
        </p:spPr>
        <p:txBody>
          <a:bodyPr wrap="square">
            <a:spAutoFit/>
          </a:bodyPr>
          <a:lstStyle/>
          <a:p>
            <a:r>
              <a:rPr lang="fr-FR" sz="4400" dirty="0">
                <a:latin typeface="Times New Roman" panose="02020603050405020304" pitchFamily="18" charset="0"/>
                <a:cs typeface="Times New Roman" panose="02020603050405020304" pitchFamily="18" charset="0"/>
              </a:rPr>
              <a:t>Le constat de départ de l’analyse économique est que:</a:t>
            </a:r>
          </a:p>
          <a:p>
            <a:r>
              <a:rPr lang="fr-FR" sz="4400" dirty="0">
                <a:latin typeface="Times New Roman" panose="02020603050405020304" pitchFamily="18" charset="0"/>
                <a:cs typeface="Times New Roman" panose="02020603050405020304" pitchFamily="18" charset="0"/>
              </a:rPr>
              <a:t> Les hommes ont des besoins illimités et des ressources rares pour satisfaire ces besoins</a:t>
            </a:r>
            <a:r>
              <a:rPr lang="fr-FR" sz="4000"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fr-FR" b="1" dirty="0">
                <a:latin typeface="Times New Roman" panose="02020603050405020304" pitchFamily="18" charset="0"/>
                <a:cs typeface="Times New Roman" panose="02020603050405020304" pitchFamily="18" charset="0"/>
              </a:rPr>
              <a:t>1-Définition de la science économique</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304800" y="1573575"/>
            <a:ext cx="11887200" cy="3897997"/>
          </a:xfrm>
        </p:spPr>
        <p:txBody>
          <a:bodyPr>
            <a:noAutofit/>
          </a:bodyPr>
          <a:lstStyle/>
          <a:p>
            <a:pPr algn="just"/>
            <a:r>
              <a:rPr lang="fr-FR" sz="4000" dirty="0">
                <a:latin typeface="Times New Roman" panose="02020603050405020304" pitchFamily="18" charset="0"/>
                <a:cs typeface="Times New Roman" panose="02020603050405020304" pitchFamily="18" charset="0"/>
              </a:rPr>
              <a:t>Le mot </a:t>
            </a:r>
            <a:r>
              <a:rPr lang="fr-FR" sz="4000" i="1" dirty="0">
                <a:latin typeface="Times New Roman" panose="02020603050405020304" pitchFamily="18" charset="0"/>
                <a:cs typeface="Times New Roman" panose="02020603050405020304" pitchFamily="18" charset="0"/>
              </a:rPr>
              <a:t>« économie »</a:t>
            </a:r>
            <a:r>
              <a:rPr lang="fr-FR" sz="4000" dirty="0">
                <a:latin typeface="Times New Roman" panose="02020603050405020304" pitchFamily="18" charset="0"/>
                <a:cs typeface="Times New Roman" panose="02020603050405020304" pitchFamily="18" charset="0"/>
              </a:rPr>
              <a:t> vient du grec </a:t>
            </a:r>
            <a:r>
              <a:rPr lang="fr-FR" sz="4000" b="1" i="1" dirty="0">
                <a:latin typeface="Times New Roman" panose="02020603050405020304" pitchFamily="18" charset="0"/>
                <a:cs typeface="Times New Roman" panose="02020603050405020304" pitchFamily="18" charset="0"/>
              </a:rPr>
              <a:t>« </a:t>
            </a:r>
            <a:r>
              <a:rPr lang="fr-FR" sz="4000" b="1" i="1" dirty="0" err="1">
                <a:latin typeface="Times New Roman" panose="02020603050405020304" pitchFamily="18" charset="0"/>
                <a:cs typeface="Times New Roman" panose="02020603050405020304" pitchFamily="18" charset="0"/>
              </a:rPr>
              <a:t>oikonomos</a:t>
            </a:r>
            <a:r>
              <a:rPr lang="fr-FR" sz="4000" i="1" dirty="0">
                <a:latin typeface="Times New Roman" panose="02020603050405020304" pitchFamily="18" charset="0"/>
                <a:cs typeface="Times New Roman" panose="02020603050405020304" pitchFamily="18" charset="0"/>
              </a:rPr>
              <a:t> »</a:t>
            </a:r>
            <a:r>
              <a:rPr lang="fr-FR" sz="4000" dirty="0">
                <a:latin typeface="Times New Roman" panose="02020603050405020304" pitchFamily="18" charset="0"/>
                <a:cs typeface="Times New Roman" panose="02020603050405020304" pitchFamily="18" charset="0"/>
              </a:rPr>
              <a:t> (</a:t>
            </a:r>
            <a:r>
              <a:rPr lang="fr-FR" sz="4000" b="1" i="1" dirty="0" err="1">
                <a:latin typeface="Times New Roman" panose="02020603050405020304" pitchFamily="18" charset="0"/>
                <a:cs typeface="Times New Roman" panose="02020603050405020304" pitchFamily="18" charset="0"/>
              </a:rPr>
              <a:t>oikos</a:t>
            </a:r>
            <a:r>
              <a:rPr lang="fr-FR" sz="4000" b="1" dirty="0">
                <a:latin typeface="Times New Roman" panose="02020603050405020304" pitchFamily="18" charset="0"/>
                <a:cs typeface="Times New Roman" panose="02020603050405020304" pitchFamily="18" charset="0"/>
              </a:rPr>
              <a:t> </a:t>
            </a:r>
            <a:r>
              <a:rPr lang="fr-FR" sz="4000" dirty="0">
                <a:latin typeface="Times New Roman" panose="02020603050405020304" pitchFamily="18" charset="0"/>
                <a:cs typeface="Times New Roman" panose="02020603050405020304" pitchFamily="18" charset="0"/>
              </a:rPr>
              <a:t>: maison, </a:t>
            </a:r>
            <a:r>
              <a:rPr lang="fr-FR" sz="4000" b="1" i="1" dirty="0" err="1">
                <a:latin typeface="Times New Roman" panose="02020603050405020304" pitchFamily="18" charset="0"/>
                <a:cs typeface="Times New Roman" panose="02020603050405020304" pitchFamily="18" charset="0"/>
              </a:rPr>
              <a:t>nomos</a:t>
            </a:r>
            <a:r>
              <a:rPr lang="fr-FR" sz="4000" b="1" dirty="0">
                <a:latin typeface="Times New Roman" panose="02020603050405020304" pitchFamily="18" charset="0"/>
                <a:cs typeface="Times New Roman" panose="02020603050405020304" pitchFamily="18" charset="0"/>
              </a:rPr>
              <a:t> </a:t>
            </a:r>
            <a:r>
              <a:rPr lang="fr-FR" sz="4000" dirty="0">
                <a:latin typeface="Times New Roman" panose="02020603050405020304" pitchFamily="18" charset="0"/>
                <a:cs typeface="Times New Roman" panose="02020603050405020304" pitchFamily="18" charset="0"/>
              </a:rPr>
              <a:t>: règles, lois) qui signifier littéralement </a:t>
            </a:r>
            <a:r>
              <a:rPr lang="fr-FR" sz="4000" i="1" dirty="0">
                <a:latin typeface="Times New Roman" panose="02020603050405020304" pitchFamily="18" charset="0"/>
                <a:cs typeface="Times New Roman" panose="02020603050405020304" pitchFamily="18" charset="0"/>
              </a:rPr>
              <a:t>« les lois de la maison »</a:t>
            </a:r>
            <a:r>
              <a:rPr lang="fr-FR" sz="4000" dirty="0">
                <a:latin typeface="Times New Roman" panose="02020603050405020304" pitchFamily="18" charset="0"/>
                <a:cs typeface="Times New Roman" panose="02020603050405020304" pitchFamily="18" charset="0"/>
              </a:rPr>
              <a:t> et désignait l’ensemble des règles de conduite des activités domestiques. </a:t>
            </a:r>
          </a:p>
          <a:p>
            <a:pPr algn="just"/>
            <a:r>
              <a:rPr lang="fr-FR" sz="4000" dirty="0">
                <a:latin typeface="Times New Roman" panose="02020603050405020304" pitchFamily="18" charset="0"/>
                <a:cs typeface="Times New Roman" panose="02020603050405020304" pitchFamily="18" charset="0"/>
              </a:rPr>
              <a:t>« Economie politique », veut dire l’élargissement de son domaine à la cité ou à la nation.</a:t>
            </a:r>
          </a:p>
        </p:txBody>
      </p:sp>
    </p:spTree>
    <p:extLst>
      <p:ext uri="{BB962C8B-B14F-4D97-AF65-F5344CB8AC3E}">
        <p14:creationId xmlns:p14="http://schemas.microsoft.com/office/powerpoint/2010/main" val="3169517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772161"/>
            <a:ext cx="12192000" cy="5414963"/>
          </a:xfrm>
        </p:spPr>
        <p:txBody>
          <a:bodyPr>
            <a:noAutofit/>
          </a:bodyPr>
          <a:lstStyle/>
          <a:p>
            <a:pPr algn="just"/>
            <a:r>
              <a:rPr lang="fr-FR" sz="3800" dirty="0">
                <a:latin typeface="Times New Roman" panose="02020603050405020304" pitchFamily="18" charset="0"/>
                <a:cs typeface="Times New Roman" panose="02020603050405020304" pitchFamily="18" charset="0"/>
              </a:rPr>
              <a:t>Selon Walras (1874), la richesse est l’ensemble des biens matériels et immatériels rares. En d’autres termes, sont les biens qui, d’une part, nous sont utiles et d’autre part, n’existent à notre disposition qu’en quantités limitées. Les biens et services s’échangent généralement sur des marchés et sont pour cette raison au cœur de l’analyse économique. A l’origine de cet échange se trouve l’utilité que procure un bien ou un service. C’est d’elle que dépend le prix des biens et services. Dans le langage usuel, un objet est supposé utile ou ayant une valeur s’il sert à quelque chose.</a:t>
            </a:r>
          </a:p>
        </p:txBody>
      </p:sp>
    </p:spTree>
    <p:extLst>
      <p:ext uri="{BB962C8B-B14F-4D97-AF65-F5344CB8AC3E}">
        <p14:creationId xmlns:p14="http://schemas.microsoft.com/office/powerpoint/2010/main" val="1830476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 y="1097281"/>
            <a:ext cx="11860695" cy="5107818"/>
          </a:xfrm>
        </p:spPr>
        <p:txBody>
          <a:bodyPr>
            <a:normAutofit/>
          </a:bodyPr>
          <a:lstStyle/>
          <a:p>
            <a:r>
              <a:rPr lang="fr-FR" sz="4400" b="1" dirty="0">
                <a:latin typeface="Times New Roman" panose="02020603050405020304" pitchFamily="18" charset="0"/>
                <a:cs typeface="Times New Roman" panose="02020603050405020304" pitchFamily="18" charset="0"/>
              </a:rPr>
              <a:t>Selon le dictionnaire de l’économie                  Larousse-Le monde (2000)</a:t>
            </a:r>
            <a:r>
              <a:rPr lang="fr-FR" sz="4400" dirty="0">
                <a:latin typeface="Times New Roman" panose="02020603050405020304" pitchFamily="18" charset="0"/>
                <a:cs typeface="Times New Roman" panose="02020603050405020304" pitchFamily="18" charset="0"/>
              </a:rPr>
              <a:t> : </a:t>
            </a:r>
          </a:p>
          <a:p>
            <a:pPr marL="0" indent="0" algn="just">
              <a:buNone/>
            </a:pPr>
            <a:endParaRPr lang="fr-FR" sz="4400" dirty="0">
              <a:latin typeface="Times New Roman" panose="02020603050405020304" pitchFamily="18" charset="0"/>
              <a:cs typeface="Times New Roman" panose="02020603050405020304" pitchFamily="18" charset="0"/>
            </a:endParaRPr>
          </a:p>
          <a:p>
            <a:pPr algn="just"/>
            <a:r>
              <a:rPr lang="fr-FR" sz="4400" dirty="0">
                <a:latin typeface="Times New Roman" panose="02020603050405020304" pitchFamily="18" charset="0"/>
                <a:cs typeface="Times New Roman" panose="02020603050405020304" pitchFamily="18" charset="0"/>
              </a:rPr>
              <a:t>« </a:t>
            </a:r>
            <a:r>
              <a:rPr lang="fr-FR" sz="4400" i="1" dirty="0">
                <a:latin typeface="Times New Roman" panose="02020603050405020304" pitchFamily="18" charset="0"/>
                <a:cs typeface="Times New Roman" panose="02020603050405020304" pitchFamily="18" charset="0"/>
              </a:rPr>
              <a:t>l’économie est la discipline qui étudie la production, la consommation et la distribution des richesses existantes en quantité limité</a:t>
            </a:r>
            <a:r>
              <a:rPr lang="fr-FR" sz="4400" dirty="0">
                <a:latin typeface="Times New Roman" panose="02020603050405020304" pitchFamily="18" charset="0"/>
                <a:cs typeface="Times New Roman" panose="02020603050405020304" pitchFamily="18" charset="0"/>
              </a:rPr>
              <a:t> ».</a:t>
            </a:r>
          </a:p>
          <a:p>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7376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0154" y="305918"/>
            <a:ext cx="12003111" cy="6455490"/>
          </a:xfrm>
        </p:spPr>
        <p:txBody>
          <a:bodyPr>
            <a:normAutofit fontScale="92500"/>
          </a:bodyPr>
          <a:lstStyle/>
          <a:p>
            <a:pPr marL="0" indent="0">
              <a:buNone/>
            </a:pPr>
            <a:r>
              <a:rPr lang="fr-FR" sz="3800" b="1" dirty="0">
                <a:latin typeface="Times New Roman" panose="02020603050405020304" pitchFamily="18" charset="0"/>
                <a:cs typeface="Times New Roman" panose="02020603050405020304" pitchFamily="18" charset="0"/>
              </a:rPr>
              <a:t>2 - L’objet de la science économique :</a:t>
            </a:r>
          </a:p>
          <a:p>
            <a:pPr algn="just"/>
            <a:r>
              <a:rPr lang="fr-FR" dirty="0"/>
              <a:t>	</a:t>
            </a:r>
            <a:r>
              <a:rPr lang="fr-FR" sz="3800" dirty="0">
                <a:latin typeface="Times New Roman" panose="02020603050405020304" pitchFamily="18" charset="0"/>
                <a:cs typeface="Times New Roman" panose="02020603050405020304" pitchFamily="18" charset="0"/>
              </a:rPr>
              <a:t>Le problème majeur de l’économie est la  satisfaction des besoins illimités avec  l’utilisation ressources rares. Il convient donc, avec le moins de biens possibles, de satisfaire le plus de besoins possibles. Dans ce sens, Il faut  apprendre à gérer efficacement les ressources disponibles et à faire des choix. la science économique est donc une science des choix. Ainsi  un père de famille, qui a un revenu limité, doit choisir, par exemple, entre l’alimentation et les vêtements. Si la famille préfère bien manger ça serait au dépend de l’habillement et c’est la même chose au niveau d’un pays. </a:t>
            </a:r>
          </a:p>
          <a:p>
            <a:endParaRPr lang="fr-FR" dirty="0"/>
          </a:p>
        </p:txBody>
      </p:sp>
    </p:spTree>
    <p:extLst>
      <p:ext uri="{BB962C8B-B14F-4D97-AF65-F5344CB8AC3E}">
        <p14:creationId xmlns:p14="http://schemas.microsoft.com/office/powerpoint/2010/main" val="1375678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354637"/>
            <a:ext cx="12192000" cy="6112427"/>
          </a:xfrm>
        </p:spPr>
        <p:txBody>
          <a:bodyPr>
            <a:normAutofit fontScale="85000" lnSpcReduction="20000"/>
          </a:bodyPr>
          <a:lstStyle/>
          <a:p>
            <a:pPr lvl="0" algn="just"/>
            <a:r>
              <a:rPr lang="fr-FR" sz="3900" b="1" dirty="0">
                <a:latin typeface="Times New Roman" panose="02020603050405020304" pitchFamily="18" charset="0"/>
                <a:cs typeface="Times New Roman" panose="02020603050405020304" pitchFamily="18" charset="0"/>
              </a:rPr>
              <a:t>A- Les biens :</a:t>
            </a:r>
          </a:p>
          <a:p>
            <a:pPr marL="0" indent="0" algn="just">
              <a:buNone/>
            </a:pPr>
            <a:r>
              <a:rPr lang="fr-FR" sz="3900" dirty="0">
                <a:latin typeface="Times New Roman" panose="02020603050405020304" pitchFamily="18" charset="0"/>
                <a:cs typeface="Times New Roman" panose="02020603050405020304" pitchFamily="18" charset="0"/>
              </a:rPr>
              <a:t>Un bien est tout ce qui est utile, tout ce qui est susceptible de satisfaire un besoin. On distingue les biens libres et les biens économiques :</a:t>
            </a:r>
          </a:p>
          <a:p>
            <a:pPr lvl="0" algn="just"/>
            <a:r>
              <a:rPr lang="fr-FR" sz="3900" b="1" dirty="0">
                <a:latin typeface="Times New Roman" panose="02020603050405020304" pitchFamily="18" charset="0"/>
                <a:cs typeface="Times New Roman" panose="02020603050405020304" pitchFamily="18" charset="0"/>
              </a:rPr>
              <a:t>Les biens libres (naturels) : </a:t>
            </a:r>
            <a:r>
              <a:rPr lang="fr-FR" sz="3900" dirty="0">
                <a:latin typeface="Times New Roman" panose="02020603050405020304" pitchFamily="18" charset="0"/>
                <a:cs typeface="Times New Roman" panose="02020603050405020304" pitchFamily="18" charset="0"/>
              </a:rPr>
              <a:t>ils existent en quantité si abondante, ils ne nécessitent aucun travail et ils sont gratuits comme : l’air, le soleil, le vent…etc.</a:t>
            </a:r>
          </a:p>
          <a:p>
            <a:pPr lvl="0" algn="just"/>
            <a:r>
              <a:rPr lang="fr-FR" sz="3900" b="1" dirty="0">
                <a:latin typeface="Times New Roman" panose="02020603050405020304" pitchFamily="18" charset="0"/>
                <a:cs typeface="Times New Roman" panose="02020603050405020304" pitchFamily="18" charset="0"/>
              </a:rPr>
              <a:t>Les biens économiques</a:t>
            </a:r>
            <a:r>
              <a:rPr lang="fr-FR" sz="3900" dirty="0">
                <a:latin typeface="Times New Roman" panose="02020603050405020304" pitchFamily="18" charset="0"/>
                <a:cs typeface="Times New Roman" panose="02020603050405020304" pitchFamily="18" charset="0"/>
              </a:rPr>
              <a:t> :  disponibles en quantité limitée parce qu’ils nécessitent une activité de production et entraînent un coût. Ils sont donc rares. </a:t>
            </a:r>
          </a:p>
          <a:p>
            <a:pPr marL="0" lvl="0" indent="0" algn="just">
              <a:buNone/>
            </a:pPr>
            <a:r>
              <a:rPr lang="fr-FR" sz="3900" b="1" dirty="0">
                <a:latin typeface="Times New Roman" panose="02020603050405020304" pitchFamily="18" charset="0"/>
                <a:cs typeface="Times New Roman" panose="02020603050405020304" pitchFamily="18" charset="0"/>
              </a:rPr>
              <a:t>Par exemple : </a:t>
            </a:r>
            <a:r>
              <a:rPr lang="fr-FR" sz="3900" dirty="0">
                <a:latin typeface="Times New Roman" panose="02020603050405020304" pitchFamily="18" charset="0"/>
                <a:cs typeface="Times New Roman" panose="02020603050405020304" pitchFamily="18" charset="0"/>
              </a:rPr>
              <a:t>un ordinateur, une voiture…etc. </a:t>
            </a:r>
          </a:p>
          <a:p>
            <a:pPr algn="just"/>
            <a:r>
              <a:rPr lang="fr-FR" sz="3900" dirty="0">
                <a:latin typeface="Times New Roman" panose="02020603050405020304" pitchFamily="18" charset="0"/>
                <a:cs typeface="Times New Roman" panose="02020603050405020304" pitchFamily="18" charset="0"/>
              </a:rPr>
              <a:t>En économie, on s’intéresse seulement aux biens économiques, les biens libres sont exclus de l’analyse économique.</a:t>
            </a:r>
          </a:p>
          <a:p>
            <a:pPr marL="0" lvl="0" indent="0">
              <a:buNone/>
            </a:pPr>
            <a:endParaRPr lang="fr-FR" dirty="0"/>
          </a:p>
          <a:p>
            <a:endParaRPr lang="fr-FR" dirty="0"/>
          </a:p>
        </p:txBody>
      </p:sp>
    </p:spTree>
    <p:extLst>
      <p:ext uri="{BB962C8B-B14F-4D97-AF65-F5344CB8AC3E}">
        <p14:creationId xmlns:p14="http://schemas.microsoft.com/office/powerpoint/2010/main" val="358529322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807</TotalTime>
  <Words>1831</Words>
  <Application>Microsoft Office PowerPoint</Application>
  <PresentationFormat>Grand écran</PresentationFormat>
  <Paragraphs>179</Paragraphs>
  <Slides>38</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38</vt:i4>
      </vt:variant>
    </vt:vector>
  </HeadingPairs>
  <TitlesOfParts>
    <vt:vector size="45" baseType="lpstr">
      <vt:lpstr>Arial</vt:lpstr>
      <vt:lpstr>Cambria</vt:lpstr>
      <vt:lpstr>Century Gothic</vt:lpstr>
      <vt:lpstr>Times New Roman</vt:lpstr>
      <vt:lpstr>Wingdings</vt:lpstr>
      <vt:lpstr>Wingdings 3</vt:lpstr>
      <vt:lpstr>Brin</vt:lpstr>
      <vt:lpstr>Présentation PowerPoint</vt:lpstr>
      <vt:lpstr>Chapitre 1 :                                                              Objet et méthode de la science économique</vt:lpstr>
      <vt:lpstr>Introduction  </vt:lpstr>
      <vt:lpstr>Présentation PowerPoint</vt:lpstr>
      <vt:lpstr>1-Définition de la science économique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3-La méthode de la science économique : </vt:lpstr>
      <vt:lpstr>A- La démarche inductive et la démarche déductive</vt:lpstr>
      <vt:lpstr>Présentation PowerPoint</vt:lpstr>
      <vt:lpstr>B- Hypothèses, lois et modèles :                                                 les économistes font apparaître des lois qui semblent gouverner et guider le comportement des agents économiques . Une loi est fondée sur des hypothèses plus aux moins contraignantes qui représentent des simplifications de la réalité.  Hypothèses et lois permettent alors de construire des modèles. </vt:lpstr>
      <vt:lpstr>Présentation PowerPoint</vt:lpstr>
      <vt:lpstr>Présentation PowerPoint</vt:lpstr>
      <vt:lpstr>Présentation PowerPoint</vt:lpstr>
      <vt:lpstr>Introduction </vt:lpstr>
      <vt:lpstr>A- Le système capitaliste :</vt:lpstr>
      <vt:lpstr>Présentation PowerPoint</vt:lpstr>
      <vt:lpstr>3- Les fondements de l’économie capitaliste </vt:lpstr>
      <vt:lpstr>4-Les principales critiques du capitalisme  </vt:lpstr>
      <vt:lpstr>B- Le système socialiste </vt:lpstr>
      <vt:lpstr>Présentation PowerPoint</vt:lpstr>
      <vt:lpstr>2-  caractéristiques de système économique socialiste</vt:lpstr>
      <vt:lpstr>3- Les limites de socialisme :  Les économies socialistes ont montré leurs limites par l’absence de liberté économique et d’entreprendre, culturelle et de vie privée au sens large pour les citoyens</vt:lpstr>
      <vt:lpstr>Tableau comparatif entre le système capitaliste et socialiste  </vt:lpstr>
      <vt:lpstr>Chapitre III :  les agents et activité économiques</vt:lpstr>
      <vt:lpstr>Présentation PowerPoint</vt:lpstr>
      <vt:lpstr>B. les entreprises</vt:lpstr>
      <vt:lpstr>3- Par sa structure juridique </vt:lpstr>
      <vt:lpstr>D- Les administrations publiques</vt:lpstr>
      <vt:lpstr>D - L’extérieur (reste du monde)</vt:lpstr>
      <vt:lpstr>2-le circuit économique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1 :                                                              Objet et méthode de la science économique</dc:title>
  <dc:creator>lyes</dc:creator>
  <cp:lastModifiedBy>hp</cp:lastModifiedBy>
  <cp:revision>45</cp:revision>
  <dcterms:created xsi:type="dcterms:W3CDTF">2015-10-21T14:36:38Z</dcterms:created>
  <dcterms:modified xsi:type="dcterms:W3CDTF">2023-12-20T20:29:58Z</dcterms:modified>
</cp:coreProperties>
</file>