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82"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8" r:id="rId18"/>
    <p:sldId id="275" r:id="rId19"/>
    <p:sldId id="272" r:id="rId20"/>
    <p:sldId id="276" r:id="rId21"/>
    <p:sldId id="273" r:id="rId22"/>
    <p:sldId id="274" r:id="rId23"/>
    <p:sldId id="277" r:id="rId24"/>
    <p:sldId id="279" r:id="rId25"/>
    <p:sldId id="280" r:id="rId26"/>
    <p:sldId id="281" r:id="rId27"/>
    <p:sldId id="282" r:id="rId28"/>
    <p:sldId id="283" r:id="rId29"/>
    <p:sldId id="284" r:id="rId30"/>
    <p:sldId id="285" r:id="rId31"/>
    <p:sldId id="286" r:id="rId32"/>
    <p:sldId id="288" r:id="rId33"/>
    <p:sldId id="289" r:id="rId34"/>
    <p:sldId id="290" r:id="rId35"/>
    <p:sldId id="287"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5" autoAdjust="0"/>
    <p:restoredTop sz="94660" autoAdjust="0"/>
  </p:normalViewPr>
  <p:slideViewPr>
    <p:cSldViewPr snapToGrid="0">
      <p:cViewPr varScale="1">
        <p:scale>
          <a:sx n="52" d="100"/>
          <a:sy n="52" d="100"/>
        </p:scale>
        <p:origin x="1120" y="60"/>
      </p:cViewPr>
      <p:guideLst/>
    </p:cSldViewPr>
  </p:slideViewPr>
  <p:outlineViewPr>
    <p:cViewPr>
      <p:scale>
        <a:sx n="33" d="100"/>
        <a:sy n="33" d="100"/>
      </p:scale>
      <p:origin x="0" y="-18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56"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29E17-9F3A-40CC-8FEF-82F77BCBDFF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fr-FR"/>
        </a:p>
      </dgm:t>
    </dgm:pt>
    <dgm:pt modelId="{B59BC0A1-6D92-47FB-B281-1DC46EDCD426}">
      <dgm:prSet phldrT="[Texte]"/>
      <dgm:spPr/>
      <dgm:t>
        <a:bodyPr/>
        <a:lstStyle/>
        <a:p>
          <a:r>
            <a:rPr lang="fr-FR" dirty="0"/>
            <a:t>Techniques d’échantillonnage</a:t>
          </a:r>
        </a:p>
      </dgm:t>
    </dgm:pt>
    <dgm:pt modelId="{F0680FB1-431C-4459-BE23-F7C6DC5D8035}" type="parTrans" cxnId="{6E198C18-1323-4260-A875-E4030842BBBE}">
      <dgm:prSet/>
      <dgm:spPr/>
      <dgm:t>
        <a:bodyPr/>
        <a:lstStyle/>
        <a:p>
          <a:endParaRPr lang="fr-FR"/>
        </a:p>
      </dgm:t>
    </dgm:pt>
    <dgm:pt modelId="{7E3C51B2-8CFD-4182-BB1A-7E10EDB11356}" type="sibTrans" cxnId="{6E198C18-1323-4260-A875-E4030842BBBE}">
      <dgm:prSet/>
      <dgm:spPr/>
      <dgm:t>
        <a:bodyPr/>
        <a:lstStyle/>
        <a:p>
          <a:endParaRPr lang="fr-FR"/>
        </a:p>
      </dgm:t>
    </dgm:pt>
    <dgm:pt modelId="{811B4475-55D6-497D-A27B-98D5490C6991}">
      <dgm:prSet phldrT="[Texte]"/>
      <dgm:spPr/>
      <dgm:t>
        <a:bodyPr/>
        <a:lstStyle/>
        <a:p>
          <a:r>
            <a:rPr lang="fr-FR" dirty="0"/>
            <a:t>Échantillonnage probabiliste</a:t>
          </a:r>
        </a:p>
      </dgm:t>
    </dgm:pt>
    <dgm:pt modelId="{7D99E2FF-1E93-41D4-A192-1A567BD045B5}" type="parTrans" cxnId="{D359C987-A0AE-4392-A926-C979A943FC77}">
      <dgm:prSet/>
      <dgm:spPr/>
      <dgm:t>
        <a:bodyPr/>
        <a:lstStyle/>
        <a:p>
          <a:endParaRPr lang="fr-FR"/>
        </a:p>
      </dgm:t>
    </dgm:pt>
    <dgm:pt modelId="{28845F2F-2B97-431D-AC0D-A8556D22D77B}" type="sibTrans" cxnId="{D359C987-A0AE-4392-A926-C979A943FC77}">
      <dgm:prSet/>
      <dgm:spPr/>
      <dgm:t>
        <a:bodyPr/>
        <a:lstStyle/>
        <a:p>
          <a:endParaRPr lang="fr-FR"/>
        </a:p>
      </dgm:t>
    </dgm:pt>
    <dgm:pt modelId="{86F03030-7A30-4CB6-85BB-53BD3723EAD3}">
      <dgm:prSet phldrT="[Texte]"/>
      <dgm:spPr/>
      <dgm:t>
        <a:bodyPr/>
        <a:lstStyle/>
        <a:p>
          <a:r>
            <a:rPr lang="fr-FR" dirty="0"/>
            <a:t>Échantillon aléatoire simple </a:t>
          </a:r>
        </a:p>
      </dgm:t>
    </dgm:pt>
    <dgm:pt modelId="{F9DA7B99-CC2B-4C33-993B-225D67B54BD9}" type="parTrans" cxnId="{A2F0E62A-7725-4C39-866E-F1E8A4D7134E}">
      <dgm:prSet/>
      <dgm:spPr/>
      <dgm:t>
        <a:bodyPr/>
        <a:lstStyle/>
        <a:p>
          <a:endParaRPr lang="fr-FR"/>
        </a:p>
      </dgm:t>
    </dgm:pt>
    <dgm:pt modelId="{CDC01986-5EC7-4FE3-962C-2CD2B628596F}" type="sibTrans" cxnId="{A2F0E62A-7725-4C39-866E-F1E8A4D7134E}">
      <dgm:prSet/>
      <dgm:spPr/>
      <dgm:t>
        <a:bodyPr/>
        <a:lstStyle/>
        <a:p>
          <a:endParaRPr lang="fr-FR"/>
        </a:p>
      </dgm:t>
    </dgm:pt>
    <dgm:pt modelId="{A2AA1A43-E908-4FC3-9C52-0C657A557FC8}">
      <dgm:prSet phldrT="[Texte]"/>
      <dgm:spPr/>
      <dgm:t>
        <a:bodyPr/>
        <a:lstStyle/>
        <a:p>
          <a:r>
            <a:rPr lang="fr-FR" dirty="0"/>
            <a:t>Échantillon stratifié</a:t>
          </a:r>
        </a:p>
      </dgm:t>
    </dgm:pt>
    <dgm:pt modelId="{6B5A7555-6211-4BC1-9B67-98F1B0BD1EC2}" type="parTrans" cxnId="{7C2F6ED3-180E-4B9D-8B25-7F72ADC04747}">
      <dgm:prSet/>
      <dgm:spPr/>
      <dgm:t>
        <a:bodyPr/>
        <a:lstStyle/>
        <a:p>
          <a:endParaRPr lang="fr-FR"/>
        </a:p>
      </dgm:t>
    </dgm:pt>
    <dgm:pt modelId="{4F4B0987-FF04-4F23-BA56-A882C5CED0A1}" type="sibTrans" cxnId="{7C2F6ED3-180E-4B9D-8B25-7F72ADC04747}">
      <dgm:prSet/>
      <dgm:spPr/>
      <dgm:t>
        <a:bodyPr/>
        <a:lstStyle/>
        <a:p>
          <a:endParaRPr lang="fr-FR"/>
        </a:p>
      </dgm:t>
    </dgm:pt>
    <dgm:pt modelId="{9C2E985E-E6AF-479C-95D9-C7EC004451B3}">
      <dgm:prSet phldrT="[Texte]"/>
      <dgm:spPr/>
      <dgm:t>
        <a:bodyPr/>
        <a:lstStyle/>
        <a:p>
          <a:r>
            <a:rPr lang="fr-FR"/>
            <a:t>Échantillonnage </a:t>
          </a:r>
          <a:r>
            <a:rPr lang="fr-FR" dirty="0"/>
            <a:t>non-probabiliste</a:t>
          </a:r>
        </a:p>
      </dgm:t>
    </dgm:pt>
    <dgm:pt modelId="{C16E2B5F-C1E4-4C8E-B6DF-8B2CCB89F51D}" type="parTrans" cxnId="{06D233CB-BEEA-4A9B-9DDA-4E6A9A17416E}">
      <dgm:prSet/>
      <dgm:spPr/>
      <dgm:t>
        <a:bodyPr/>
        <a:lstStyle/>
        <a:p>
          <a:endParaRPr lang="fr-FR"/>
        </a:p>
      </dgm:t>
    </dgm:pt>
    <dgm:pt modelId="{90E50462-C76E-47A7-81D1-B9CE66C66C34}" type="sibTrans" cxnId="{06D233CB-BEEA-4A9B-9DDA-4E6A9A17416E}">
      <dgm:prSet/>
      <dgm:spPr/>
      <dgm:t>
        <a:bodyPr/>
        <a:lstStyle/>
        <a:p>
          <a:endParaRPr lang="fr-FR"/>
        </a:p>
      </dgm:t>
    </dgm:pt>
    <dgm:pt modelId="{E71ECB8E-0590-409E-AF6B-079B5FBB4F8C}">
      <dgm:prSet phldrT="[Texte]"/>
      <dgm:spPr/>
      <dgm:t>
        <a:bodyPr/>
        <a:lstStyle/>
        <a:p>
          <a:r>
            <a:rPr lang="fr-FR" dirty="0"/>
            <a:t>Échantillon accidentel </a:t>
          </a:r>
        </a:p>
      </dgm:t>
    </dgm:pt>
    <dgm:pt modelId="{8FBCC228-3A5D-41C4-A9C8-3FB84D776C74}" type="parTrans" cxnId="{84432C57-1757-496B-A81A-10066F39EBE8}">
      <dgm:prSet/>
      <dgm:spPr/>
      <dgm:t>
        <a:bodyPr/>
        <a:lstStyle/>
        <a:p>
          <a:endParaRPr lang="fr-FR"/>
        </a:p>
      </dgm:t>
    </dgm:pt>
    <dgm:pt modelId="{4D4F68A5-747E-48C3-BC92-13B0DDC9A894}" type="sibTrans" cxnId="{84432C57-1757-496B-A81A-10066F39EBE8}">
      <dgm:prSet/>
      <dgm:spPr/>
      <dgm:t>
        <a:bodyPr/>
        <a:lstStyle/>
        <a:p>
          <a:endParaRPr lang="fr-FR"/>
        </a:p>
      </dgm:t>
    </dgm:pt>
    <dgm:pt modelId="{A2EF7A67-04C1-46C9-8E56-4BF3F840A26E}">
      <dgm:prSet/>
      <dgm:spPr/>
      <dgm:t>
        <a:bodyPr/>
        <a:lstStyle/>
        <a:p>
          <a:r>
            <a:rPr lang="fr-FR" dirty="0"/>
            <a:t>Échantillon en grappe</a:t>
          </a:r>
        </a:p>
      </dgm:t>
    </dgm:pt>
    <dgm:pt modelId="{548D5DA5-6EB1-46C0-86B3-9800EA56336F}" type="parTrans" cxnId="{D27401B4-A426-4FAD-B94B-5E9E0E02D9F0}">
      <dgm:prSet/>
      <dgm:spPr/>
      <dgm:t>
        <a:bodyPr/>
        <a:lstStyle/>
        <a:p>
          <a:endParaRPr lang="fr-FR"/>
        </a:p>
      </dgm:t>
    </dgm:pt>
    <dgm:pt modelId="{02C744F4-AE8B-497C-9717-01EE9C2D900F}" type="sibTrans" cxnId="{D27401B4-A426-4FAD-B94B-5E9E0E02D9F0}">
      <dgm:prSet/>
      <dgm:spPr/>
      <dgm:t>
        <a:bodyPr/>
        <a:lstStyle/>
        <a:p>
          <a:endParaRPr lang="fr-FR"/>
        </a:p>
      </dgm:t>
    </dgm:pt>
    <dgm:pt modelId="{53B06289-85D1-44EF-BF65-90072F1D4F6F}">
      <dgm:prSet/>
      <dgm:spPr/>
      <dgm:t>
        <a:bodyPr/>
        <a:lstStyle/>
        <a:p>
          <a:r>
            <a:rPr lang="fr-FR" dirty="0"/>
            <a:t>Échantillon systématique probabiliste</a:t>
          </a:r>
        </a:p>
      </dgm:t>
    </dgm:pt>
    <dgm:pt modelId="{A51D84F1-CC2B-4ABF-9171-3EDCB7DF98A2}" type="parTrans" cxnId="{547988F5-15CD-4408-910C-1410F5DC22F6}">
      <dgm:prSet/>
      <dgm:spPr/>
      <dgm:t>
        <a:bodyPr/>
        <a:lstStyle/>
        <a:p>
          <a:endParaRPr lang="fr-FR"/>
        </a:p>
      </dgm:t>
    </dgm:pt>
    <dgm:pt modelId="{2FEFCDFB-8232-4AB6-BF2F-2CBECEB20520}" type="sibTrans" cxnId="{547988F5-15CD-4408-910C-1410F5DC22F6}">
      <dgm:prSet/>
      <dgm:spPr/>
      <dgm:t>
        <a:bodyPr/>
        <a:lstStyle/>
        <a:p>
          <a:endParaRPr lang="fr-FR"/>
        </a:p>
      </dgm:t>
    </dgm:pt>
    <dgm:pt modelId="{BA02117B-A299-4FF4-84CD-EE3F08C76EDD}">
      <dgm:prSet/>
      <dgm:spPr/>
      <dgm:t>
        <a:bodyPr/>
        <a:lstStyle/>
        <a:p>
          <a:r>
            <a:rPr lang="fr-FR" dirty="0"/>
            <a:t>Échantillon à plusieurs degrés </a:t>
          </a:r>
        </a:p>
      </dgm:t>
    </dgm:pt>
    <dgm:pt modelId="{A890B5F5-4146-4814-B267-A21B0852D540}" type="parTrans" cxnId="{1B1317CB-1E51-4413-8293-0B4EAE0C476E}">
      <dgm:prSet/>
      <dgm:spPr/>
      <dgm:t>
        <a:bodyPr/>
        <a:lstStyle/>
        <a:p>
          <a:endParaRPr lang="fr-FR"/>
        </a:p>
      </dgm:t>
    </dgm:pt>
    <dgm:pt modelId="{E3C2179D-392A-4BAB-AADC-3A57DE3B096B}" type="sibTrans" cxnId="{1B1317CB-1E51-4413-8293-0B4EAE0C476E}">
      <dgm:prSet/>
      <dgm:spPr/>
      <dgm:t>
        <a:bodyPr/>
        <a:lstStyle/>
        <a:p>
          <a:endParaRPr lang="fr-FR"/>
        </a:p>
      </dgm:t>
    </dgm:pt>
    <dgm:pt modelId="{5D4194CC-91E6-49E4-B740-5203914A4AB8}">
      <dgm:prSet/>
      <dgm:spPr/>
      <dgm:t>
        <a:bodyPr/>
        <a:lstStyle/>
        <a:p>
          <a:r>
            <a:rPr lang="fr-FR" dirty="0"/>
            <a:t>Échantillon par quotas</a:t>
          </a:r>
        </a:p>
      </dgm:t>
    </dgm:pt>
    <dgm:pt modelId="{38B1B005-3065-4796-8A15-AA0ACDB48EE0}" type="parTrans" cxnId="{F71E3DC3-F6C1-4AC0-8644-8C79EE49A6CE}">
      <dgm:prSet/>
      <dgm:spPr/>
      <dgm:t>
        <a:bodyPr/>
        <a:lstStyle/>
        <a:p>
          <a:endParaRPr lang="fr-FR"/>
        </a:p>
      </dgm:t>
    </dgm:pt>
    <dgm:pt modelId="{41935AC6-EEF4-4618-AD44-8BD08287BED6}" type="sibTrans" cxnId="{F71E3DC3-F6C1-4AC0-8644-8C79EE49A6CE}">
      <dgm:prSet/>
      <dgm:spPr/>
      <dgm:t>
        <a:bodyPr/>
        <a:lstStyle/>
        <a:p>
          <a:endParaRPr lang="fr-FR"/>
        </a:p>
      </dgm:t>
    </dgm:pt>
    <dgm:pt modelId="{6A439F7B-E25B-4E28-ADE6-EB6ACD62D004}">
      <dgm:prSet/>
      <dgm:spPr/>
      <dgm:t>
        <a:bodyPr/>
        <a:lstStyle/>
        <a:p>
          <a:r>
            <a:rPr lang="fr-FR" dirty="0"/>
            <a:t>Échantillon typique </a:t>
          </a:r>
        </a:p>
      </dgm:t>
    </dgm:pt>
    <dgm:pt modelId="{8F3CF7C3-64EA-4F0A-88CE-FE835CEB36FE}" type="parTrans" cxnId="{458A1210-3165-41BF-96C3-A826B73C5661}">
      <dgm:prSet/>
      <dgm:spPr/>
      <dgm:t>
        <a:bodyPr/>
        <a:lstStyle/>
        <a:p>
          <a:endParaRPr lang="fr-FR"/>
        </a:p>
      </dgm:t>
    </dgm:pt>
    <dgm:pt modelId="{1598C671-B072-4FEA-86AD-066C2A1B9A82}" type="sibTrans" cxnId="{458A1210-3165-41BF-96C3-A826B73C5661}">
      <dgm:prSet/>
      <dgm:spPr/>
      <dgm:t>
        <a:bodyPr/>
        <a:lstStyle/>
        <a:p>
          <a:endParaRPr lang="fr-FR"/>
        </a:p>
      </dgm:t>
    </dgm:pt>
    <dgm:pt modelId="{F29A4686-1C93-48D0-8A9E-469E9B852E91}">
      <dgm:prSet/>
      <dgm:spPr/>
      <dgm:t>
        <a:bodyPr/>
        <a:lstStyle/>
        <a:p>
          <a:r>
            <a:rPr lang="fr-FR" dirty="0"/>
            <a:t>Échantillon de boule de neige </a:t>
          </a:r>
        </a:p>
      </dgm:t>
    </dgm:pt>
    <dgm:pt modelId="{1A3CF66F-2EC2-4AB3-9F3E-3BFA2580E945}" type="parTrans" cxnId="{D85D3B5D-7696-4BAC-BDDE-9482747E44C9}">
      <dgm:prSet/>
      <dgm:spPr/>
      <dgm:t>
        <a:bodyPr/>
        <a:lstStyle/>
        <a:p>
          <a:endParaRPr lang="fr-FR"/>
        </a:p>
      </dgm:t>
    </dgm:pt>
    <dgm:pt modelId="{036BBA19-016D-4FED-B048-147BD60DABA9}" type="sibTrans" cxnId="{D85D3B5D-7696-4BAC-BDDE-9482747E44C9}">
      <dgm:prSet/>
      <dgm:spPr/>
      <dgm:t>
        <a:bodyPr/>
        <a:lstStyle/>
        <a:p>
          <a:endParaRPr lang="fr-FR"/>
        </a:p>
      </dgm:t>
    </dgm:pt>
    <dgm:pt modelId="{6382DEE2-C656-49BD-A00C-D1A8CF52DC12}">
      <dgm:prSet/>
      <dgm:spPr/>
      <dgm:t>
        <a:bodyPr/>
        <a:lstStyle/>
        <a:p>
          <a:r>
            <a:rPr lang="fr-FR" dirty="0"/>
            <a:t>Échantillon de volontaires</a:t>
          </a:r>
        </a:p>
      </dgm:t>
    </dgm:pt>
    <dgm:pt modelId="{4F60D501-AFD2-4675-965D-940709E3C297}" type="parTrans" cxnId="{C95F8C66-7CCD-4C6C-9832-B2F4383B1C42}">
      <dgm:prSet/>
      <dgm:spPr/>
      <dgm:t>
        <a:bodyPr/>
        <a:lstStyle/>
        <a:p>
          <a:endParaRPr lang="fr-FR"/>
        </a:p>
      </dgm:t>
    </dgm:pt>
    <dgm:pt modelId="{E7F193AA-0DEC-492A-913E-52CCD1FA1929}" type="sibTrans" cxnId="{C95F8C66-7CCD-4C6C-9832-B2F4383B1C42}">
      <dgm:prSet/>
      <dgm:spPr/>
      <dgm:t>
        <a:bodyPr/>
        <a:lstStyle/>
        <a:p>
          <a:endParaRPr lang="fr-FR"/>
        </a:p>
      </dgm:t>
    </dgm:pt>
    <dgm:pt modelId="{B4D80216-731F-4C7D-B924-2CB11E441309}" type="pres">
      <dgm:prSet presAssocID="{02D29E17-9F3A-40CC-8FEF-82F77BCBDFFC}" presName="vert0" presStyleCnt="0">
        <dgm:presLayoutVars>
          <dgm:dir/>
          <dgm:animOne val="branch"/>
          <dgm:animLvl val="lvl"/>
        </dgm:presLayoutVars>
      </dgm:prSet>
      <dgm:spPr/>
    </dgm:pt>
    <dgm:pt modelId="{510A0E39-3BA5-455B-8A04-3B9C18574D22}" type="pres">
      <dgm:prSet presAssocID="{B59BC0A1-6D92-47FB-B281-1DC46EDCD426}" presName="thickLine" presStyleLbl="alignNode1" presStyleIdx="0" presStyleCnt="1" custLinFactNeighborX="-2682" custLinFactNeighborY="-70176"/>
      <dgm:spPr/>
    </dgm:pt>
    <dgm:pt modelId="{AC8C5581-C46A-4352-AA49-3B21CD2D2E06}" type="pres">
      <dgm:prSet presAssocID="{B59BC0A1-6D92-47FB-B281-1DC46EDCD426}" presName="horz1" presStyleCnt="0"/>
      <dgm:spPr/>
    </dgm:pt>
    <dgm:pt modelId="{291D5CBD-DC64-4D55-A811-2C27D9007226}" type="pres">
      <dgm:prSet presAssocID="{B59BC0A1-6D92-47FB-B281-1DC46EDCD426}" presName="tx1" presStyleLbl="revTx" presStyleIdx="0" presStyleCnt="13"/>
      <dgm:spPr/>
    </dgm:pt>
    <dgm:pt modelId="{1D9D4E63-7D3C-447A-81E5-30A070A6F9AA}" type="pres">
      <dgm:prSet presAssocID="{B59BC0A1-6D92-47FB-B281-1DC46EDCD426}" presName="vert1" presStyleCnt="0"/>
      <dgm:spPr/>
    </dgm:pt>
    <dgm:pt modelId="{0C1C335E-00C4-4A2D-8682-5D5354B68B36}" type="pres">
      <dgm:prSet presAssocID="{811B4475-55D6-497D-A27B-98D5490C6991}" presName="vertSpace2a" presStyleCnt="0"/>
      <dgm:spPr/>
    </dgm:pt>
    <dgm:pt modelId="{15446D49-760C-48D0-BC3E-0536A6493EB2}" type="pres">
      <dgm:prSet presAssocID="{811B4475-55D6-497D-A27B-98D5490C6991}" presName="horz2" presStyleCnt="0"/>
      <dgm:spPr/>
    </dgm:pt>
    <dgm:pt modelId="{B55FAE2F-5743-4C91-9B13-D0BE436150D4}" type="pres">
      <dgm:prSet presAssocID="{811B4475-55D6-497D-A27B-98D5490C6991}" presName="horzSpace2" presStyleCnt="0"/>
      <dgm:spPr/>
    </dgm:pt>
    <dgm:pt modelId="{64A51C09-A275-40CE-BAFB-A38C198FC7A9}" type="pres">
      <dgm:prSet presAssocID="{811B4475-55D6-497D-A27B-98D5490C6991}" presName="tx2" presStyleLbl="revTx" presStyleIdx="1" presStyleCnt="13"/>
      <dgm:spPr/>
    </dgm:pt>
    <dgm:pt modelId="{C04D29FE-6B43-4127-932D-C11531072C19}" type="pres">
      <dgm:prSet presAssocID="{811B4475-55D6-497D-A27B-98D5490C6991}" presName="vert2" presStyleCnt="0"/>
      <dgm:spPr/>
    </dgm:pt>
    <dgm:pt modelId="{67B89889-5086-40C2-A673-A59101060684}" type="pres">
      <dgm:prSet presAssocID="{86F03030-7A30-4CB6-85BB-53BD3723EAD3}" presName="horz3" presStyleCnt="0"/>
      <dgm:spPr/>
    </dgm:pt>
    <dgm:pt modelId="{F16B4D97-7975-450E-AA92-B3D79FBD7EB6}" type="pres">
      <dgm:prSet presAssocID="{86F03030-7A30-4CB6-85BB-53BD3723EAD3}" presName="horzSpace3" presStyleCnt="0"/>
      <dgm:spPr/>
    </dgm:pt>
    <dgm:pt modelId="{2A17091F-CE1F-4867-8183-2BA123C5DF22}" type="pres">
      <dgm:prSet presAssocID="{86F03030-7A30-4CB6-85BB-53BD3723EAD3}" presName="tx3" presStyleLbl="revTx" presStyleIdx="2" presStyleCnt="13"/>
      <dgm:spPr/>
    </dgm:pt>
    <dgm:pt modelId="{040EA018-B762-461D-BE3D-4C6F2C656640}" type="pres">
      <dgm:prSet presAssocID="{86F03030-7A30-4CB6-85BB-53BD3723EAD3}" presName="vert3" presStyleCnt="0"/>
      <dgm:spPr/>
    </dgm:pt>
    <dgm:pt modelId="{204E19BF-E53D-4D65-82B1-DCE4432DB1A2}" type="pres">
      <dgm:prSet presAssocID="{CDC01986-5EC7-4FE3-962C-2CD2B628596F}" presName="thinLine3" presStyleLbl="callout" presStyleIdx="0" presStyleCnt="10"/>
      <dgm:spPr/>
    </dgm:pt>
    <dgm:pt modelId="{68FF16BE-2B54-4839-8A9C-91BB0CAEA4B2}" type="pres">
      <dgm:prSet presAssocID="{A2AA1A43-E908-4FC3-9C52-0C657A557FC8}" presName="horz3" presStyleCnt="0"/>
      <dgm:spPr/>
    </dgm:pt>
    <dgm:pt modelId="{D1D57C98-DBCE-4C82-85E9-E89FE8C01B95}" type="pres">
      <dgm:prSet presAssocID="{A2AA1A43-E908-4FC3-9C52-0C657A557FC8}" presName="horzSpace3" presStyleCnt="0"/>
      <dgm:spPr/>
    </dgm:pt>
    <dgm:pt modelId="{5229E1B0-8E7D-4B64-9663-92D7EBC5E4C7}" type="pres">
      <dgm:prSet presAssocID="{A2AA1A43-E908-4FC3-9C52-0C657A557FC8}" presName="tx3" presStyleLbl="revTx" presStyleIdx="3" presStyleCnt="13"/>
      <dgm:spPr/>
    </dgm:pt>
    <dgm:pt modelId="{60E68CDE-C4DA-4307-8675-5C7B60FF980E}" type="pres">
      <dgm:prSet presAssocID="{A2AA1A43-E908-4FC3-9C52-0C657A557FC8}" presName="vert3" presStyleCnt="0"/>
      <dgm:spPr/>
    </dgm:pt>
    <dgm:pt modelId="{97CA0C9E-987A-4A13-BB9E-E9B11421B06F}" type="pres">
      <dgm:prSet presAssocID="{4F4B0987-FF04-4F23-BA56-A882C5CED0A1}" presName="thinLine3" presStyleLbl="callout" presStyleIdx="1" presStyleCnt="10"/>
      <dgm:spPr/>
    </dgm:pt>
    <dgm:pt modelId="{290C3C9A-D7C1-438C-BAF0-78D2EC81A557}" type="pres">
      <dgm:prSet presAssocID="{A2EF7A67-04C1-46C9-8E56-4BF3F840A26E}" presName="horz3" presStyleCnt="0"/>
      <dgm:spPr/>
    </dgm:pt>
    <dgm:pt modelId="{72A822F9-0B53-4B1C-8049-166FFA735D48}" type="pres">
      <dgm:prSet presAssocID="{A2EF7A67-04C1-46C9-8E56-4BF3F840A26E}" presName="horzSpace3" presStyleCnt="0"/>
      <dgm:spPr/>
    </dgm:pt>
    <dgm:pt modelId="{A9F7FC93-EA39-449D-A580-89B3AF3B281A}" type="pres">
      <dgm:prSet presAssocID="{A2EF7A67-04C1-46C9-8E56-4BF3F840A26E}" presName="tx3" presStyleLbl="revTx" presStyleIdx="4" presStyleCnt="13"/>
      <dgm:spPr/>
    </dgm:pt>
    <dgm:pt modelId="{087AD9D0-AB58-4DCA-A6A9-526FC2144C5A}" type="pres">
      <dgm:prSet presAssocID="{A2EF7A67-04C1-46C9-8E56-4BF3F840A26E}" presName="vert3" presStyleCnt="0"/>
      <dgm:spPr/>
    </dgm:pt>
    <dgm:pt modelId="{49D847B2-BE8E-456F-AF16-1F5F81749545}" type="pres">
      <dgm:prSet presAssocID="{02C744F4-AE8B-497C-9717-01EE9C2D900F}" presName="thinLine3" presStyleLbl="callout" presStyleIdx="2" presStyleCnt="10"/>
      <dgm:spPr/>
    </dgm:pt>
    <dgm:pt modelId="{F259FF35-BFFD-4EA2-B225-452B236641C5}" type="pres">
      <dgm:prSet presAssocID="{53B06289-85D1-44EF-BF65-90072F1D4F6F}" presName="horz3" presStyleCnt="0"/>
      <dgm:spPr/>
    </dgm:pt>
    <dgm:pt modelId="{B0E9FBAE-0AA7-4817-9EAD-AE29B73524B4}" type="pres">
      <dgm:prSet presAssocID="{53B06289-85D1-44EF-BF65-90072F1D4F6F}" presName="horzSpace3" presStyleCnt="0"/>
      <dgm:spPr/>
    </dgm:pt>
    <dgm:pt modelId="{FB23F572-BC05-4CF8-A2A4-F42555846D45}" type="pres">
      <dgm:prSet presAssocID="{53B06289-85D1-44EF-BF65-90072F1D4F6F}" presName="tx3" presStyleLbl="revTx" presStyleIdx="5" presStyleCnt="13"/>
      <dgm:spPr/>
    </dgm:pt>
    <dgm:pt modelId="{A98C1551-87B3-44C8-BD72-8451A10C4A16}" type="pres">
      <dgm:prSet presAssocID="{53B06289-85D1-44EF-BF65-90072F1D4F6F}" presName="vert3" presStyleCnt="0"/>
      <dgm:spPr/>
    </dgm:pt>
    <dgm:pt modelId="{D1E12B12-BEF8-4470-BDF1-273C6CFE2C1C}" type="pres">
      <dgm:prSet presAssocID="{2FEFCDFB-8232-4AB6-BF2F-2CBECEB20520}" presName="thinLine3" presStyleLbl="callout" presStyleIdx="3" presStyleCnt="10"/>
      <dgm:spPr/>
    </dgm:pt>
    <dgm:pt modelId="{6BD64B89-F9EB-4C49-984E-28C84A00F400}" type="pres">
      <dgm:prSet presAssocID="{BA02117B-A299-4FF4-84CD-EE3F08C76EDD}" presName="horz3" presStyleCnt="0"/>
      <dgm:spPr/>
    </dgm:pt>
    <dgm:pt modelId="{261EE0E9-462C-4877-BA22-CC46D5567A53}" type="pres">
      <dgm:prSet presAssocID="{BA02117B-A299-4FF4-84CD-EE3F08C76EDD}" presName="horzSpace3" presStyleCnt="0"/>
      <dgm:spPr/>
    </dgm:pt>
    <dgm:pt modelId="{32CECBAA-585C-4BE8-9B23-D5539ECCF832}" type="pres">
      <dgm:prSet presAssocID="{BA02117B-A299-4FF4-84CD-EE3F08C76EDD}" presName="tx3" presStyleLbl="revTx" presStyleIdx="6" presStyleCnt="13"/>
      <dgm:spPr/>
    </dgm:pt>
    <dgm:pt modelId="{31612B4D-94EF-4FCB-A427-F76AB10E8375}" type="pres">
      <dgm:prSet presAssocID="{BA02117B-A299-4FF4-84CD-EE3F08C76EDD}" presName="vert3" presStyleCnt="0"/>
      <dgm:spPr/>
    </dgm:pt>
    <dgm:pt modelId="{5B5873F1-1ECC-462A-9F62-28F8A46AF5E7}" type="pres">
      <dgm:prSet presAssocID="{811B4475-55D6-497D-A27B-98D5490C6991}" presName="thinLine2b" presStyleLbl="callout" presStyleIdx="4" presStyleCnt="10"/>
      <dgm:spPr/>
    </dgm:pt>
    <dgm:pt modelId="{80F0B5BE-0135-43A0-86D2-3CC6219C91BF}" type="pres">
      <dgm:prSet presAssocID="{811B4475-55D6-497D-A27B-98D5490C6991}" presName="vertSpace2b" presStyleCnt="0"/>
      <dgm:spPr/>
    </dgm:pt>
    <dgm:pt modelId="{92A6E3BC-FFB3-45F6-87D2-6FF8A9ACE54C}" type="pres">
      <dgm:prSet presAssocID="{9C2E985E-E6AF-479C-95D9-C7EC004451B3}" presName="horz2" presStyleCnt="0"/>
      <dgm:spPr/>
    </dgm:pt>
    <dgm:pt modelId="{B00E0EE4-E43E-41BA-AE4F-F1992C04A083}" type="pres">
      <dgm:prSet presAssocID="{9C2E985E-E6AF-479C-95D9-C7EC004451B3}" presName="horzSpace2" presStyleCnt="0"/>
      <dgm:spPr/>
    </dgm:pt>
    <dgm:pt modelId="{8176427F-7C03-40C9-AB95-41A5E9B5ABDC}" type="pres">
      <dgm:prSet presAssocID="{9C2E985E-E6AF-479C-95D9-C7EC004451B3}" presName="tx2" presStyleLbl="revTx" presStyleIdx="7" presStyleCnt="13"/>
      <dgm:spPr/>
    </dgm:pt>
    <dgm:pt modelId="{BDDDEC4B-336C-4785-A99A-BA55492C636E}" type="pres">
      <dgm:prSet presAssocID="{9C2E985E-E6AF-479C-95D9-C7EC004451B3}" presName="vert2" presStyleCnt="0"/>
      <dgm:spPr/>
    </dgm:pt>
    <dgm:pt modelId="{AD4A14E4-596D-4126-9437-84F4EDC38338}" type="pres">
      <dgm:prSet presAssocID="{E71ECB8E-0590-409E-AF6B-079B5FBB4F8C}" presName="horz3" presStyleCnt="0"/>
      <dgm:spPr/>
    </dgm:pt>
    <dgm:pt modelId="{988784A8-A7DA-4D03-B55A-75E08A966AC6}" type="pres">
      <dgm:prSet presAssocID="{E71ECB8E-0590-409E-AF6B-079B5FBB4F8C}" presName="horzSpace3" presStyleCnt="0"/>
      <dgm:spPr/>
    </dgm:pt>
    <dgm:pt modelId="{24F22078-3C78-4776-8F68-F75B35A64566}" type="pres">
      <dgm:prSet presAssocID="{E71ECB8E-0590-409E-AF6B-079B5FBB4F8C}" presName="tx3" presStyleLbl="revTx" presStyleIdx="8" presStyleCnt="13"/>
      <dgm:spPr/>
    </dgm:pt>
    <dgm:pt modelId="{EFE4F465-02EE-441A-9308-676283E09E10}" type="pres">
      <dgm:prSet presAssocID="{E71ECB8E-0590-409E-AF6B-079B5FBB4F8C}" presName="vert3" presStyleCnt="0"/>
      <dgm:spPr/>
    </dgm:pt>
    <dgm:pt modelId="{EED5FA61-FB57-461E-AA35-A622C5C9706E}" type="pres">
      <dgm:prSet presAssocID="{4D4F68A5-747E-48C3-BC92-13B0DDC9A894}" presName="thinLine3" presStyleLbl="callout" presStyleIdx="5" presStyleCnt="10"/>
      <dgm:spPr/>
    </dgm:pt>
    <dgm:pt modelId="{AB699438-EBBF-49AF-AB7A-F3E924E15FF2}" type="pres">
      <dgm:prSet presAssocID="{5D4194CC-91E6-49E4-B740-5203914A4AB8}" presName="horz3" presStyleCnt="0"/>
      <dgm:spPr/>
    </dgm:pt>
    <dgm:pt modelId="{D1808B1D-9DBF-4957-8923-3BB42D8CD125}" type="pres">
      <dgm:prSet presAssocID="{5D4194CC-91E6-49E4-B740-5203914A4AB8}" presName="horzSpace3" presStyleCnt="0"/>
      <dgm:spPr/>
    </dgm:pt>
    <dgm:pt modelId="{D8D6D78A-E270-4A23-B22E-99D6D61C4416}" type="pres">
      <dgm:prSet presAssocID="{5D4194CC-91E6-49E4-B740-5203914A4AB8}" presName="tx3" presStyleLbl="revTx" presStyleIdx="9" presStyleCnt="13"/>
      <dgm:spPr/>
    </dgm:pt>
    <dgm:pt modelId="{5264A3FD-8B99-4983-97EA-21F9C14A925C}" type="pres">
      <dgm:prSet presAssocID="{5D4194CC-91E6-49E4-B740-5203914A4AB8}" presName="vert3" presStyleCnt="0"/>
      <dgm:spPr/>
    </dgm:pt>
    <dgm:pt modelId="{9D12B1EE-D26F-4F2B-9B33-2D6CA0E71359}" type="pres">
      <dgm:prSet presAssocID="{41935AC6-EEF4-4618-AD44-8BD08287BED6}" presName="thinLine3" presStyleLbl="callout" presStyleIdx="6" presStyleCnt="10"/>
      <dgm:spPr/>
    </dgm:pt>
    <dgm:pt modelId="{3C5D2626-8DDE-4195-8A13-1D387A545B15}" type="pres">
      <dgm:prSet presAssocID="{6A439F7B-E25B-4E28-ADE6-EB6ACD62D004}" presName="horz3" presStyleCnt="0"/>
      <dgm:spPr/>
    </dgm:pt>
    <dgm:pt modelId="{11249998-85F5-4BA3-848B-CDE88A00F74B}" type="pres">
      <dgm:prSet presAssocID="{6A439F7B-E25B-4E28-ADE6-EB6ACD62D004}" presName="horzSpace3" presStyleCnt="0"/>
      <dgm:spPr/>
    </dgm:pt>
    <dgm:pt modelId="{EF7DA7B0-6123-46BF-953F-C57E2473CEFB}" type="pres">
      <dgm:prSet presAssocID="{6A439F7B-E25B-4E28-ADE6-EB6ACD62D004}" presName="tx3" presStyleLbl="revTx" presStyleIdx="10" presStyleCnt="13"/>
      <dgm:spPr/>
    </dgm:pt>
    <dgm:pt modelId="{BE84EB01-9F8B-43CE-8D75-D1C879B71472}" type="pres">
      <dgm:prSet presAssocID="{6A439F7B-E25B-4E28-ADE6-EB6ACD62D004}" presName="vert3" presStyleCnt="0"/>
      <dgm:spPr/>
    </dgm:pt>
    <dgm:pt modelId="{CA580629-4D85-4157-B2AF-0C77339470D8}" type="pres">
      <dgm:prSet presAssocID="{1598C671-B072-4FEA-86AD-066C2A1B9A82}" presName="thinLine3" presStyleLbl="callout" presStyleIdx="7" presStyleCnt="10"/>
      <dgm:spPr/>
    </dgm:pt>
    <dgm:pt modelId="{3CB3B64B-2ED7-4DBA-950C-FB2DD23374AE}" type="pres">
      <dgm:prSet presAssocID="{F29A4686-1C93-48D0-8A9E-469E9B852E91}" presName="horz3" presStyleCnt="0"/>
      <dgm:spPr/>
    </dgm:pt>
    <dgm:pt modelId="{1BBDAACF-97DE-4C82-AB71-D90AE97B69B4}" type="pres">
      <dgm:prSet presAssocID="{F29A4686-1C93-48D0-8A9E-469E9B852E91}" presName="horzSpace3" presStyleCnt="0"/>
      <dgm:spPr/>
    </dgm:pt>
    <dgm:pt modelId="{30F88360-5E5C-42C7-8FEC-94497B8B09C5}" type="pres">
      <dgm:prSet presAssocID="{F29A4686-1C93-48D0-8A9E-469E9B852E91}" presName="tx3" presStyleLbl="revTx" presStyleIdx="11" presStyleCnt="13"/>
      <dgm:spPr/>
    </dgm:pt>
    <dgm:pt modelId="{A72131C2-6464-4B63-ACF4-587FF8551A65}" type="pres">
      <dgm:prSet presAssocID="{F29A4686-1C93-48D0-8A9E-469E9B852E91}" presName="vert3" presStyleCnt="0"/>
      <dgm:spPr/>
    </dgm:pt>
    <dgm:pt modelId="{F03D9F0C-65E5-4589-B6D4-A46BEB052796}" type="pres">
      <dgm:prSet presAssocID="{036BBA19-016D-4FED-B048-147BD60DABA9}" presName="thinLine3" presStyleLbl="callout" presStyleIdx="8" presStyleCnt="10"/>
      <dgm:spPr/>
    </dgm:pt>
    <dgm:pt modelId="{38256D05-6D23-4730-9583-98C9F7DEE7F5}" type="pres">
      <dgm:prSet presAssocID="{6382DEE2-C656-49BD-A00C-D1A8CF52DC12}" presName="horz3" presStyleCnt="0"/>
      <dgm:spPr/>
    </dgm:pt>
    <dgm:pt modelId="{9419DDEE-DB95-4305-A68F-F244C1C27274}" type="pres">
      <dgm:prSet presAssocID="{6382DEE2-C656-49BD-A00C-D1A8CF52DC12}" presName="horzSpace3" presStyleCnt="0"/>
      <dgm:spPr/>
    </dgm:pt>
    <dgm:pt modelId="{2C9CF7C4-D554-4C50-8513-ADE5B3127E44}" type="pres">
      <dgm:prSet presAssocID="{6382DEE2-C656-49BD-A00C-D1A8CF52DC12}" presName="tx3" presStyleLbl="revTx" presStyleIdx="12" presStyleCnt="13"/>
      <dgm:spPr/>
    </dgm:pt>
    <dgm:pt modelId="{4444F292-54D8-40A0-84B5-8D7E90F2C274}" type="pres">
      <dgm:prSet presAssocID="{6382DEE2-C656-49BD-A00C-D1A8CF52DC12}" presName="vert3" presStyleCnt="0"/>
      <dgm:spPr/>
    </dgm:pt>
    <dgm:pt modelId="{3D2AE0D0-DF90-4E21-A6AD-43FEF36B6DA4}" type="pres">
      <dgm:prSet presAssocID="{9C2E985E-E6AF-479C-95D9-C7EC004451B3}" presName="thinLine2b" presStyleLbl="callout" presStyleIdx="9" presStyleCnt="10"/>
      <dgm:spPr/>
    </dgm:pt>
    <dgm:pt modelId="{5ACBD98D-DC25-4F46-BD1F-15CC24F682FA}" type="pres">
      <dgm:prSet presAssocID="{9C2E985E-E6AF-479C-95D9-C7EC004451B3}" presName="vertSpace2b" presStyleCnt="0"/>
      <dgm:spPr/>
    </dgm:pt>
  </dgm:ptLst>
  <dgm:cxnLst>
    <dgm:cxn modelId="{458A1210-3165-41BF-96C3-A826B73C5661}" srcId="{9C2E985E-E6AF-479C-95D9-C7EC004451B3}" destId="{6A439F7B-E25B-4E28-ADE6-EB6ACD62D004}" srcOrd="2" destOrd="0" parTransId="{8F3CF7C3-64EA-4F0A-88CE-FE835CEB36FE}" sibTransId="{1598C671-B072-4FEA-86AD-066C2A1B9A82}"/>
    <dgm:cxn modelId="{E812CC17-27F9-4FFA-AD19-FD78E7124F32}" type="presOf" srcId="{6382DEE2-C656-49BD-A00C-D1A8CF52DC12}" destId="{2C9CF7C4-D554-4C50-8513-ADE5B3127E44}" srcOrd="0" destOrd="0" presId="urn:microsoft.com/office/officeart/2008/layout/LinedList"/>
    <dgm:cxn modelId="{6E198C18-1323-4260-A875-E4030842BBBE}" srcId="{02D29E17-9F3A-40CC-8FEF-82F77BCBDFFC}" destId="{B59BC0A1-6D92-47FB-B281-1DC46EDCD426}" srcOrd="0" destOrd="0" parTransId="{F0680FB1-431C-4459-BE23-F7C6DC5D8035}" sibTransId="{7E3C51B2-8CFD-4182-BB1A-7E10EDB11356}"/>
    <dgm:cxn modelId="{EFA8C118-5447-4722-90FE-9B9044E0DA86}" type="presOf" srcId="{BA02117B-A299-4FF4-84CD-EE3F08C76EDD}" destId="{32CECBAA-585C-4BE8-9B23-D5539ECCF832}" srcOrd="0" destOrd="0" presId="urn:microsoft.com/office/officeart/2008/layout/LinedList"/>
    <dgm:cxn modelId="{A2F0E62A-7725-4C39-866E-F1E8A4D7134E}" srcId="{811B4475-55D6-497D-A27B-98D5490C6991}" destId="{86F03030-7A30-4CB6-85BB-53BD3723EAD3}" srcOrd="0" destOrd="0" parTransId="{F9DA7B99-CC2B-4C33-993B-225D67B54BD9}" sibTransId="{CDC01986-5EC7-4FE3-962C-2CD2B628596F}"/>
    <dgm:cxn modelId="{2BD13340-BE96-450A-A48F-CB8A5BA67BE7}" type="presOf" srcId="{6A439F7B-E25B-4E28-ADE6-EB6ACD62D004}" destId="{EF7DA7B0-6123-46BF-953F-C57E2473CEFB}" srcOrd="0" destOrd="0" presId="urn:microsoft.com/office/officeart/2008/layout/LinedList"/>
    <dgm:cxn modelId="{D85D3B5D-7696-4BAC-BDDE-9482747E44C9}" srcId="{9C2E985E-E6AF-479C-95D9-C7EC004451B3}" destId="{F29A4686-1C93-48D0-8A9E-469E9B852E91}" srcOrd="3" destOrd="0" parTransId="{1A3CF66F-2EC2-4AB3-9F3E-3BFA2580E945}" sibTransId="{036BBA19-016D-4FED-B048-147BD60DABA9}"/>
    <dgm:cxn modelId="{A000925F-4240-4CBB-A385-E4510981D809}" type="presOf" srcId="{811B4475-55D6-497D-A27B-98D5490C6991}" destId="{64A51C09-A275-40CE-BAFB-A38C198FC7A9}" srcOrd="0" destOrd="0" presId="urn:microsoft.com/office/officeart/2008/layout/LinedList"/>
    <dgm:cxn modelId="{757A8743-0EFB-4E66-92A9-43BC31405911}" type="presOf" srcId="{9C2E985E-E6AF-479C-95D9-C7EC004451B3}" destId="{8176427F-7C03-40C9-AB95-41A5E9B5ABDC}" srcOrd="0" destOrd="0" presId="urn:microsoft.com/office/officeart/2008/layout/LinedList"/>
    <dgm:cxn modelId="{C95F8C66-7CCD-4C6C-9832-B2F4383B1C42}" srcId="{9C2E985E-E6AF-479C-95D9-C7EC004451B3}" destId="{6382DEE2-C656-49BD-A00C-D1A8CF52DC12}" srcOrd="4" destOrd="0" parTransId="{4F60D501-AFD2-4675-965D-940709E3C297}" sibTransId="{E7F193AA-0DEC-492A-913E-52CCD1FA1929}"/>
    <dgm:cxn modelId="{6358F047-62AE-4937-9E13-52F72863720C}" type="presOf" srcId="{A2AA1A43-E908-4FC3-9C52-0C657A557FC8}" destId="{5229E1B0-8E7D-4B64-9663-92D7EBC5E4C7}" srcOrd="0" destOrd="0" presId="urn:microsoft.com/office/officeart/2008/layout/LinedList"/>
    <dgm:cxn modelId="{CB959149-275C-433C-BEA8-D26EDA49B64C}" type="presOf" srcId="{02D29E17-9F3A-40CC-8FEF-82F77BCBDFFC}" destId="{B4D80216-731F-4C7D-B924-2CB11E441309}" srcOrd="0" destOrd="0" presId="urn:microsoft.com/office/officeart/2008/layout/LinedList"/>
    <dgm:cxn modelId="{84432C57-1757-496B-A81A-10066F39EBE8}" srcId="{9C2E985E-E6AF-479C-95D9-C7EC004451B3}" destId="{E71ECB8E-0590-409E-AF6B-079B5FBB4F8C}" srcOrd="0" destOrd="0" parTransId="{8FBCC228-3A5D-41C4-A9C8-3FB84D776C74}" sibTransId="{4D4F68A5-747E-48C3-BC92-13B0DDC9A894}"/>
    <dgm:cxn modelId="{D359C987-A0AE-4392-A926-C979A943FC77}" srcId="{B59BC0A1-6D92-47FB-B281-1DC46EDCD426}" destId="{811B4475-55D6-497D-A27B-98D5490C6991}" srcOrd="0" destOrd="0" parTransId="{7D99E2FF-1E93-41D4-A192-1A567BD045B5}" sibTransId="{28845F2F-2B97-431D-AC0D-A8556D22D77B}"/>
    <dgm:cxn modelId="{8A7B099E-09DD-4D2F-9664-2CFD806EBFF5}" type="presOf" srcId="{E71ECB8E-0590-409E-AF6B-079B5FBB4F8C}" destId="{24F22078-3C78-4776-8F68-F75B35A64566}" srcOrd="0" destOrd="0" presId="urn:microsoft.com/office/officeart/2008/layout/LinedList"/>
    <dgm:cxn modelId="{80AB889E-65F8-46CF-A12C-3F9316ADF0D3}" type="presOf" srcId="{A2EF7A67-04C1-46C9-8E56-4BF3F840A26E}" destId="{A9F7FC93-EA39-449D-A580-89B3AF3B281A}" srcOrd="0" destOrd="0" presId="urn:microsoft.com/office/officeart/2008/layout/LinedList"/>
    <dgm:cxn modelId="{D27401B4-A426-4FAD-B94B-5E9E0E02D9F0}" srcId="{811B4475-55D6-497D-A27B-98D5490C6991}" destId="{A2EF7A67-04C1-46C9-8E56-4BF3F840A26E}" srcOrd="2" destOrd="0" parTransId="{548D5DA5-6EB1-46C0-86B3-9800EA56336F}" sibTransId="{02C744F4-AE8B-497C-9717-01EE9C2D900F}"/>
    <dgm:cxn modelId="{B118AEC2-CE42-449C-9F73-88207B973FBB}" type="presOf" srcId="{86F03030-7A30-4CB6-85BB-53BD3723EAD3}" destId="{2A17091F-CE1F-4867-8183-2BA123C5DF22}" srcOrd="0" destOrd="0" presId="urn:microsoft.com/office/officeart/2008/layout/LinedList"/>
    <dgm:cxn modelId="{F71E3DC3-F6C1-4AC0-8644-8C79EE49A6CE}" srcId="{9C2E985E-E6AF-479C-95D9-C7EC004451B3}" destId="{5D4194CC-91E6-49E4-B740-5203914A4AB8}" srcOrd="1" destOrd="0" parTransId="{38B1B005-3065-4796-8A15-AA0ACDB48EE0}" sibTransId="{41935AC6-EEF4-4618-AD44-8BD08287BED6}"/>
    <dgm:cxn modelId="{1B1317CB-1E51-4413-8293-0B4EAE0C476E}" srcId="{811B4475-55D6-497D-A27B-98D5490C6991}" destId="{BA02117B-A299-4FF4-84CD-EE3F08C76EDD}" srcOrd="4" destOrd="0" parTransId="{A890B5F5-4146-4814-B267-A21B0852D540}" sibTransId="{E3C2179D-392A-4BAB-AADC-3A57DE3B096B}"/>
    <dgm:cxn modelId="{06D233CB-BEEA-4A9B-9DDA-4E6A9A17416E}" srcId="{B59BC0A1-6D92-47FB-B281-1DC46EDCD426}" destId="{9C2E985E-E6AF-479C-95D9-C7EC004451B3}" srcOrd="1" destOrd="0" parTransId="{C16E2B5F-C1E4-4C8E-B6DF-8B2CCB89F51D}" sibTransId="{90E50462-C76E-47A7-81D1-B9CE66C66C34}"/>
    <dgm:cxn modelId="{7C2F6ED3-180E-4B9D-8B25-7F72ADC04747}" srcId="{811B4475-55D6-497D-A27B-98D5490C6991}" destId="{A2AA1A43-E908-4FC3-9C52-0C657A557FC8}" srcOrd="1" destOrd="0" parTransId="{6B5A7555-6211-4BC1-9B67-98F1B0BD1EC2}" sibTransId="{4F4B0987-FF04-4F23-BA56-A882C5CED0A1}"/>
    <dgm:cxn modelId="{062FDEED-77A8-40C6-8DBD-A1218DD94B1A}" type="presOf" srcId="{F29A4686-1C93-48D0-8A9E-469E9B852E91}" destId="{30F88360-5E5C-42C7-8FEC-94497B8B09C5}" srcOrd="0" destOrd="0" presId="urn:microsoft.com/office/officeart/2008/layout/LinedList"/>
    <dgm:cxn modelId="{A9F783EF-50AE-4F45-99F9-A3B31FA1044E}" type="presOf" srcId="{5D4194CC-91E6-49E4-B740-5203914A4AB8}" destId="{D8D6D78A-E270-4A23-B22E-99D6D61C4416}" srcOrd="0" destOrd="0" presId="urn:microsoft.com/office/officeart/2008/layout/LinedList"/>
    <dgm:cxn modelId="{547988F5-15CD-4408-910C-1410F5DC22F6}" srcId="{811B4475-55D6-497D-A27B-98D5490C6991}" destId="{53B06289-85D1-44EF-BF65-90072F1D4F6F}" srcOrd="3" destOrd="0" parTransId="{A51D84F1-CC2B-4ABF-9171-3EDCB7DF98A2}" sibTransId="{2FEFCDFB-8232-4AB6-BF2F-2CBECEB20520}"/>
    <dgm:cxn modelId="{C5ECD1F5-08DD-4FB5-9B0E-9EB9C9F8DD01}" type="presOf" srcId="{53B06289-85D1-44EF-BF65-90072F1D4F6F}" destId="{FB23F572-BC05-4CF8-A2A4-F42555846D45}" srcOrd="0" destOrd="0" presId="urn:microsoft.com/office/officeart/2008/layout/LinedList"/>
    <dgm:cxn modelId="{15BB77F8-3A7F-4263-AC76-A673D43D866F}" type="presOf" srcId="{B59BC0A1-6D92-47FB-B281-1DC46EDCD426}" destId="{291D5CBD-DC64-4D55-A811-2C27D9007226}" srcOrd="0" destOrd="0" presId="urn:microsoft.com/office/officeart/2008/layout/LinedList"/>
    <dgm:cxn modelId="{ABA6997F-E95F-4EBC-9B70-B777F89FC07D}" type="presParOf" srcId="{B4D80216-731F-4C7D-B924-2CB11E441309}" destId="{510A0E39-3BA5-455B-8A04-3B9C18574D22}" srcOrd="0" destOrd="0" presId="urn:microsoft.com/office/officeart/2008/layout/LinedList"/>
    <dgm:cxn modelId="{E16B7AF7-081C-458B-A10D-9376C7330361}" type="presParOf" srcId="{B4D80216-731F-4C7D-B924-2CB11E441309}" destId="{AC8C5581-C46A-4352-AA49-3B21CD2D2E06}" srcOrd="1" destOrd="0" presId="urn:microsoft.com/office/officeart/2008/layout/LinedList"/>
    <dgm:cxn modelId="{18B2A77A-F689-48DE-9B74-8F92805510E7}" type="presParOf" srcId="{AC8C5581-C46A-4352-AA49-3B21CD2D2E06}" destId="{291D5CBD-DC64-4D55-A811-2C27D9007226}" srcOrd="0" destOrd="0" presId="urn:microsoft.com/office/officeart/2008/layout/LinedList"/>
    <dgm:cxn modelId="{6460286C-277B-4C11-BF6E-C47BB6484199}" type="presParOf" srcId="{AC8C5581-C46A-4352-AA49-3B21CD2D2E06}" destId="{1D9D4E63-7D3C-447A-81E5-30A070A6F9AA}" srcOrd="1" destOrd="0" presId="urn:microsoft.com/office/officeart/2008/layout/LinedList"/>
    <dgm:cxn modelId="{815D727F-6AB1-498B-A0FD-0F77FCD8F7F8}" type="presParOf" srcId="{1D9D4E63-7D3C-447A-81E5-30A070A6F9AA}" destId="{0C1C335E-00C4-4A2D-8682-5D5354B68B36}" srcOrd="0" destOrd="0" presId="urn:microsoft.com/office/officeart/2008/layout/LinedList"/>
    <dgm:cxn modelId="{190A0CB2-A118-4C82-8C58-8DFDBF199D02}" type="presParOf" srcId="{1D9D4E63-7D3C-447A-81E5-30A070A6F9AA}" destId="{15446D49-760C-48D0-BC3E-0536A6493EB2}" srcOrd="1" destOrd="0" presId="urn:microsoft.com/office/officeart/2008/layout/LinedList"/>
    <dgm:cxn modelId="{BCEF69C2-E01D-4654-B71A-3B1AC11BEE36}" type="presParOf" srcId="{15446D49-760C-48D0-BC3E-0536A6493EB2}" destId="{B55FAE2F-5743-4C91-9B13-D0BE436150D4}" srcOrd="0" destOrd="0" presId="urn:microsoft.com/office/officeart/2008/layout/LinedList"/>
    <dgm:cxn modelId="{7736A80B-1FAE-43A2-8828-442462D59A9D}" type="presParOf" srcId="{15446D49-760C-48D0-BC3E-0536A6493EB2}" destId="{64A51C09-A275-40CE-BAFB-A38C198FC7A9}" srcOrd="1" destOrd="0" presId="urn:microsoft.com/office/officeart/2008/layout/LinedList"/>
    <dgm:cxn modelId="{4872BA25-B906-45D5-B718-AD1A31BAFD4E}" type="presParOf" srcId="{15446D49-760C-48D0-BC3E-0536A6493EB2}" destId="{C04D29FE-6B43-4127-932D-C11531072C19}" srcOrd="2" destOrd="0" presId="urn:microsoft.com/office/officeart/2008/layout/LinedList"/>
    <dgm:cxn modelId="{40DAC232-3DD0-44D4-BE10-3EAD0B0BCE26}" type="presParOf" srcId="{C04D29FE-6B43-4127-932D-C11531072C19}" destId="{67B89889-5086-40C2-A673-A59101060684}" srcOrd="0" destOrd="0" presId="urn:microsoft.com/office/officeart/2008/layout/LinedList"/>
    <dgm:cxn modelId="{39E83135-7076-413F-B555-3B27903407EA}" type="presParOf" srcId="{67B89889-5086-40C2-A673-A59101060684}" destId="{F16B4D97-7975-450E-AA92-B3D79FBD7EB6}" srcOrd="0" destOrd="0" presId="urn:microsoft.com/office/officeart/2008/layout/LinedList"/>
    <dgm:cxn modelId="{8C8C7E4E-FDF0-45B8-AAA8-9CC8821233DA}" type="presParOf" srcId="{67B89889-5086-40C2-A673-A59101060684}" destId="{2A17091F-CE1F-4867-8183-2BA123C5DF22}" srcOrd="1" destOrd="0" presId="urn:microsoft.com/office/officeart/2008/layout/LinedList"/>
    <dgm:cxn modelId="{D6E648C2-DF42-4B80-BA2A-6B7E2067F5B1}" type="presParOf" srcId="{67B89889-5086-40C2-A673-A59101060684}" destId="{040EA018-B762-461D-BE3D-4C6F2C656640}" srcOrd="2" destOrd="0" presId="urn:microsoft.com/office/officeart/2008/layout/LinedList"/>
    <dgm:cxn modelId="{990709AB-2A4F-4B91-B48B-72F02292CCD0}" type="presParOf" srcId="{C04D29FE-6B43-4127-932D-C11531072C19}" destId="{204E19BF-E53D-4D65-82B1-DCE4432DB1A2}" srcOrd="1" destOrd="0" presId="urn:microsoft.com/office/officeart/2008/layout/LinedList"/>
    <dgm:cxn modelId="{684FE247-ED7F-4D80-A6F1-5ED9BDC15E1D}" type="presParOf" srcId="{C04D29FE-6B43-4127-932D-C11531072C19}" destId="{68FF16BE-2B54-4839-8A9C-91BB0CAEA4B2}" srcOrd="2" destOrd="0" presId="urn:microsoft.com/office/officeart/2008/layout/LinedList"/>
    <dgm:cxn modelId="{AECC560B-06BB-4039-A8C7-CEBA16BF5496}" type="presParOf" srcId="{68FF16BE-2B54-4839-8A9C-91BB0CAEA4B2}" destId="{D1D57C98-DBCE-4C82-85E9-E89FE8C01B95}" srcOrd="0" destOrd="0" presId="urn:microsoft.com/office/officeart/2008/layout/LinedList"/>
    <dgm:cxn modelId="{E66BA54F-420B-466D-A9F6-667AA4132F9B}" type="presParOf" srcId="{68FF16BE-2B54-4839-8A9C-91BB0CAEA4B2}" destId="{5229E1B0-8E7D-4B64-9663-92D7EBC5E4C7}" srcOrd="1" destOrd="0" presId="urn:microsoft.com/office/officeart/2008/layout/LinedList"/>
    <dgm:cxn modelId="{3B9518C0-3D4D-4B4E-B0E0-463541461495}" type="presParOf" srcId="{68FF16BE-2B54-4839-8A9C-91BB0CAEA4B2}" destId="{60E68CDE-C4DA-4307-8675-5C7B60FF980E}" srcOrd="2" destOrd="0" presId="urn:microsoft.com/office/officeart/2008/layout/LinedList"/>
    <dgm:cxn modelId="{FA9466EB-A156-49E2-A7C8-5CA7BBAF25FF}" type="presParOf" srcId="{C04D29FE-6B43-4127-932D-C11531072C19}" destId="{97CA0C9E-987A-4A13-BB9E-E9B11421B06F}" srcOrd="3" destOrd="0" presId="urn:microsoft.com/office/officeart/2008/layout/LinedList"/>
    <dgm:cxn modelId="{EA1ADE83-AFEC-4DE4-83E0-BBEDE67CB536}" type="presParOf" srcId="{C04D29FE-6B43-4127-932D-C11531072C19}" destId="{290C3C9A-D7C1-438C-BAF0-78D2EC81A557}" srcOrd="4" destOrd="0" presId="urn:microsoft.com/office/officeart/2008/layout/LinedList"/>
    <dgm:cxn modelId="{CB6AF654-0DC2-4050-A21F-ABEB1E66CC1D}" type="presParOf" srcId="{290C3C9A-D7C1-438C-BAF0-78D2EC81A557}" destId="{72A822F9-0B53-4B1C-8049-166FFA735D48}" srcOrd="0" destOrd="0" presId="urn:microsoft.com/office/officeart/2008/layout/LinedList"/>
    <dgm:cxn modelId="{8F231043-25E0-405F-B7D0-87E3071AF276}" type="presParOf" srcId="{290C3C9A-D7C1-438C-BAF0-78D2EC81A557}" destId="{A9F7FC93-EA39-449D-A580-89B3AF3B281A}" srcOrd="1" destOrd="0" presId="urn:microsoft.com/office/officeart/2008/layout/LinedList"/>
    <dgm:cxn modelId="{5E00F113-5F6D-4959-B21E-EB2A57A8232F}" type="presParOf" srcId="{290C3C9A-D7C1-438C-BAF0-78D2EC81A557}" destId="{087AD9D0-AB58-4DCA-A6A9-526FC2144C5A}" srcOrd="2" destOrd="0" presId="urn:microsoft.com/office/officeart/2008/layout/LinedList"/>
    <dgm:cxn modelId="{7D82955E-4330-432F-AAB9-55B8567B1FD7}" type="presParOf" srcId="{C04D29FE-6B43-4127-932D-C11531072C19}" destId="{49D847B2-BE8E-456F-AF16-1F5F81749545}" srcOrd="5" destOrd="0" presId="urn:microsoft.com/office/officeart/2008/layout/LinedList"/>
    <dgm:cxn modelId="{0B6D41C5-8238-44ED-A523-939128D052DE}" type="presParOf" srcId="{C04D29FE-6B43-4127-932D-C11531072C19}" destId="{F259FF35-BFFD-4EA2-B225-452B236641C5}" srcOrd="6" destOrd="0" presId="urn:microsoft.com/office/officeart/2008/layout/LinedList"/>
    <dgm:cxn modelId="{E7960562-F736-4173-96C1-D928DAF60235}" type="presParOf" srcId="{F259FF35-BFFD-4EA2-B225-452B236641C5}" destId="{B0E9FBAE-0AA7-4817-9EAD-AE29B73524B4}" srcOrd="0" destOrd="0" presId="urn:microsoft.com/office/officeart/2008/layout/LinedList"/>
    <dgm:cxn modelId="{62FA8238-061E-4830-905A-F612918242BE}" type="presParOf" srcId="{F259FF35-BFFD-4EA2-B225-452B236641C5}" destId="{FB23F572-BC05-4CF8-A2A4-F42555846D45}" srcOrd="1" destOrd="0" presId="urn:microsoft.com/office/officeart/2008/layout/LinedList"/>
    <dgm:cxn modelId="{F873283A-BC8A-4AC5-AC60-42B2AA044C5E}" type="presParOf" srcId="{F259FF35-BFFD-4EA2-B225-452B236641C5}" destId="{A98C1551-87B3-44C8-BD72-8451A10C4A16}" srcOrd="2" destOrd="0" presId="urn:microsoft.com/office/officeart/2008/layout/LinedList"/>
    <dgm:cxn modelId="{70C6F658-3163-4BAE-A3B9-ADB522105A5B}" type="presParOf" srcId="{C04D29FE-6B43-4127-932D-C11531072C19}" destId="{D1E12B12-BEF8-4470-BDF1-273C6CFE2C1C}" srcOrd="7" destOrd="0" presId="urn:microsoft.com/office/officeart/2008/layout/LinedList"/>
    <dgm:cxn modelId="{66F2EEC9-6464-4B70-815F-1B94F26A2655}" type="presParOf" srcId="{C04D29FE-6B43-4127-932D-C11531072C19}" destId="{6BD64B89-F9EB-4C49-984E-28C84A00F400}" srcOrd="8" destOrd="0" presId="urn:microsoft.com/office/officeart/2008/layout/LinedList"/>
    <dgm:cxn modelId="{9CEEE869-7AA6-42FA-9FFC-FF8E2E8CBC62}" type="presParOf" srcId="{6BD64B89-F9EB-4C49-984E-28C84A00F400}" destId="{261EE0E9-462C-4877-BA22-CC46D5567A53}" srcOrd="0" destOrd="0" presId="urn:microsoft.com/office/officeart/2008/layout/LinedList"/>
    <dgm:cxn modelId="{D07847B1-C366-454C-B36F-FB411CC6C620}" type="presParOf" srcId="{6BD64B89-F9EB-4C49-984E-28C84A00F400}" destId="{32CECBAA-585C-4BE8-9B23-D5539ECCF832}" srcOrd="1" destOrd="0" presId="urn:microsoft.com/office/officeart/2008/layout/LinedList"/>
    <dgm:cxn modelId="{915BA4C8-93F2-458E-8BCE-FF4DE8A0A605}" type="presParOf" srcId="{6BD64B89-F9EB-4C49-984E-28C84A00F400}" destId="{31612B4D-94EF-4FCB-A427-F76AB10E8375}" srcOrd="2" destOrd="0" presId="urn:microsoft.com/office/officeart/2008/layout/LinedList"/>
    <dgm:cxn modelId="{041B8A34-8DB0-453B-9183-DB652EDE1DD2}" type="presParOf" srcId="{1D9D4E63-7D3C-447A-81E5-30A070A6F9AA}" destId="{5B5873F1-1ECC-462A-9F62-28F8A46AF5E7}" srcOrd="2" destOrd="0" presId="urn:microsoft.com/office/officeart/2008/layout/LinedList"/>
    <dgm:cxn modelId="{F56515FB-BE25-4BA6-9E38-E515FD72B8AA}" type="presParOf" srcId="{1D9D4E63-7D3C-447A-81E5-30A070A6F9AA}" destId="{80F0B5BE-0135-43A0-86D2-3CC6219C91BF}" srcOrd="3" destOrd="0" presId="urn:microsoft.com/office/officeart/2008/layout/LinedList"/>
    <dgm:cxn modelId="{64667F17-522E-4E41-9636-DAA61E2D6BB0}" type="presParOf" srcId="{1D9D4E63-7D3C-447A-81E5-30A070A6F9AA}" destId="{92A6E3BC-FFB3-45F6-87D2-6FF8A9ACE54C}" srcOrd="4" destOrd="0" presId="urn:microsoft.com/office/officeart/2008/layout/LinedList"/>
    <dgm:cxn modelId="{07ED55AE-E666-4E12-B38B-11F5345FCA4E}" type="presParOf" srcId="{92A6E3BC-FFB3-45F6-87D2-6FF8A9ACE54C}" destId="{B00E0EE4-E43E-41BA-AE4F-F1992C04A083}" srcOrd="0" destOrd="0" presId="urn:microsoft.com/office/officeart/2008/layout/LinedList"/>
    <dgm:cxn modelId="{9362F47B-F96A-4483-8BC3-61206F098A71}" type="presParOf" srcId="{92A6E3BC-FFB3-45F6-87D2-6FF8A9ACE54C}" destId="{8176427F-7C03-40C9-AB95-41A5E9B5ABDC}" srcOrd="1" destOrd="0" presId="urn:microsoft.com/office/officeart/2008/layout/LinedList"/>
    <dgm:cxn modelId="{C1CE7B9A-D745-4E82-8838-8312CD8468D0}" type="presParOf" srcId="{92A6E3BC-FFB3-45F6-87D2-6FF8A9ACE54C}" destId="{BDDDEC4B-336C-4785-A99A-BA55492C636E}" srcOrd="2" destOrd="0" presId="urn:microsoft.com/office/officeart/2008/layout/LinedList"/>
    <dgm:cxn modelId="{DFE50B54-EEA5-44CD-9D7C-3C42A78105E7}" type="presParOf" srcId="{BDDDEC4B-336C-4785-A99A-BA55492C636E}" destId="{AD4A14E4-596D-4126-9437-84F4EDC38338}" srcOrd="0" destOrd="0" presId="urn:microsoft.com/office/officeart/2008/layout/LinedList"/>
    <dgm:cxn modelId="{1153BFE5-CECD-44B7-877A-DF6945CCCFCB}" type="presParOf" srcId="{AD4A14E4-596D-4126-9437-84F4EDC38338}" destId="{988784A8-A7DA-4D03-B55A-75E08A966AC6}" srcOrd="0" destOrd="0" presId="urn:microsoft.com/office/officeart/2008/layout/LinedList"/>
    <dgm:cxn modelId="{07F2C173-43EA-41F0-ACFC-BE0EBB5A6B03}" type="presParOf" srcId="{AD4A14E4-596D-4126-9437-84F4EDC38338}" destId="{24F22078-3C78-4776-8F68-F75B35A64566}" srcOrd="1" destOrd="0" presId="urn:microsoft.com/office/officeart/2008/layout/LinedList"/>
    <dgm:cxn modelId="{A74B0D35-9ED0-42E3-9B0E-1EECBA3FCD7A}" type="presParOf" srcId="{AD4A14E4-596D-4126-9437-84F4EDC38338}" destId="{EFE4F465-02EE-441A-9308-676283E09E10}" srcOrd="2" destOrd="0" presId="urn:microsoft.com/office/officeart/2008/layout/LinedList"/>
    <dgm:cxn modelId="{C0B7F89D-4C01-4D9A-8C25-5258A7C2CC0A}" type="presParOf" srcId="{BDDDEC4B-336C-4785-A99A-BA55492C636E}" destId="{EED5FA61-FB57-461E-AA35-A622C5C9706E}" srcOrd="1" destOrd="0" presId="urn:microsoft.com/office/officeart/2008/layout/LinedList"/>
    <dgm:cxn modelId="{BF0C092D-2C90-491F-8F73-1371247020A2}" type="presParOf" srcId="{BDDDEC4B-336C-4785-A99A-BA55492C636E}" destId="{AB699438-EBBF-49AF-AB7A-F3E924E15FF2}" srcOrd="2" destOrd="0" presId="urn:microsoft.com/office/officeart/2008/layout/LinedList"/>
    <dgm:cxn modelId="{A8B90B65-E02B-49FA-BB0A-5BC23B464272}" type="presParOf" srcId="{AB699438-EBBF-49AF-AB7A-F3E924E15FF2}" destId="{D1808B1D-9DBF-4957-8923-3BB42D8CD125}" srcOrd="0" destOrd="0" presId="urn:microsoft.com/office/officeart/2008/layout/LinedList"/>
    <dgm:cxn modelId="{01566A05-0115-40EF-A96D-ADC8D772E173}" type="presParOf" srcId="{AB699438-EBBF-49AF-AB7A-F3E924E15FF2}" destId="{D8D6D78A-E270-4A23-B22E-99D6D61C4416}" srcOrd="1" destOrd="0" presId="urn:microsoft.com/office/officeart/2008/layout/LinedList"/>
    <dgm:cxn modelId="{7A950205-F064-4C7A-9F62-7C74F6890CFF}" type="presParOf" srcId="{AB699438-EBBF-49AF-AB7A-F3E924E15FF2}" destId="{5264A3FD-8B99-4983-97EA-21F9C14A925C}" srcOrd="2" destOrd="0" presId="urn:microsoft.com/office/officeart/2008/layout/LinedList"/>
    <dgm:cxn modelId="{55C949CC-CCC1-44FC-B4FB-480E55D01F42}" type="presParOf" srcId="{BDDDEC4B-336C-4785-A99A-BA55492C636E}" destId="{9D12B1EE-D26F-4F2B-9B33-2D6CA0E71359}" srcOrd="3" destOrd="0" presId="urn:microsoft.com/office/officeart/2008/layout/LinedList"/>
    <dgm:cxn modelId="{EF0200E9-0EEC-48CD-B536-F9BB6BA961B0}" type="presParOf" srcId="{BDDDEC4B-336C-4785-A99A-BA55492C636E}" destId="{3C5D2626-8DDE-4195-8A13-1D387A545B15}" srcOrd="4" destOrd="0" presId="urn:microsoft.com/office/officeart/2008/layout/LinedList"/>
    <dgm:cxn modelId="{DE43F487-0CF8-45BC-B35D-9B72F005621C}" type="presParOf" srcId="{3C5D2626-8DDE-4195-8A13-1D387A545B15}" destId="{11249998-85F5-4BA3-848B-CDE88A00F74B}" srcOrd="0" destOrd="0" presId="urn:microsoft.com/office/officeart/2008/layout/LinedList"/>
    <dgm:cxn modelId="{1E00DEED-F317-4F43-BCE9-3DCE3BEECBD2}" type="presParOf" srcId="{3C5D2626-8DDE-4195-8A13-1D387A545B15}" destId="{EF7DA7B0-6123-46BF-953F-C57E2473CEFB}" srcOrd="1" destOrd="0" presId="urn:microsoft.com/office/officeart/2008/layout/LinedList"/>
    <dgm:cxn modelId="{718B5727-5096-4CD2-A6B5-791A59C12D6E}" type="presParOf" srcId="{3C5D2626-8DDE-4195-8A13-1D387A545B15}" destId="{BE84EB01-9F8B-43CE-8D75-D1C879B71472}" srcOrd="2" destOrd="0" presId="urn:microsoft.com/office/officeart/2008/layout/LinedList"/>
    <dgm:cxn modelId="{558B4272-E9D3-48EC-8E75-7F03C459EA39}" type="presParOf" srcId="{BDDDEC4B-336C-4785-A99A-BA55492C636E}" destId="{CA580629-4D85-4157-B2AF-0C77339470D8}" srcOrd="5" destOrd="0" presId="urn:microsoft.com/office/officeart/2008/layout/LinedList"/>
    <dgm:cxn modelId="{FA48B135-9AC0-4AB4-8637-F4D109F7A3C6}" type="presParOf" srcId="{BDDDEC4B-336C-4785-A99A-BA55492C636E}" destId="{3CB3B64B-2ED7-4DBA-950C-FB2DD23374AE}" srcOrd="6" destOrd="0" presId="urn:microsoft.com/office/officeart/2008/layout/LinedList"/>
    <dgm:cxn modelId="{E5B0A72B-42EE-44B3-9AC0-1791266D783A}" type="presParOf" srcId="{3CB3B64B-2ED7-4DBA-950C-FB2DD23374AE}" destId="{1BBDAACF-97DE-4C82-AB71-D90AE97B69B4}" srcOrd="0" destOrd="0" presId="urn:microsoft.com/office/officeart/2008/layout/LinedList"/>
    <dgm:cxn modelId="{DF9BE575-F31E-4438-849E-26857EC25050}" type="presParOf" srcId="{3CB3B64B-2ED7-4DBA-950C-FB2DD23374AE}" destId="{30F88360-5E5C-42C7-8FEC-94497B8B09C5}" srcOrd="1" destOrd="0" presId="urn:microsoft.com/office/officeart/2008/layout/LinedList"/>
    <dgm:cxn modelId="{63240B32-31D3-497C-A397-D68DE4B34F27}" type="presParOf" srcId="{3CB3B64B-2ED7-4DBA-950C-FB2DD23374AE}" destId="{A72131C2-6464-4B63-ACF4-587FF8551A65}" srcOrd="2" destOrd="0" presId="urn:microsoft.com/office/officeart/2008/layout/LinedList"/>
    <dgm:cxn modelId="{CCFF9355-E6CB-43FB-97E0-745C0F1F0A33}" type="presParOf" srcId="{BDDDEC4B-336C-4785-A99A-BA55492C636E}" destId="{F03D9F0C-65E5-4589-B6D4-A46BEB052796}" srcOrd="7" destOrd="0" presId="urn:microsoft.com/office/officeart/2008/layout/LinedList"/>
    <dgm:cxn modelId="{845DDB8F-919A-474B-9E65-B7CE30B3A2FF}" type="presParOf" srcId="{BDDDEC4B-336C-4785-A99A-BA55492C636E}" destId="{38256D05-6D23-4730-9583-98C9F7DEE7F5}" srcOrd="8" destOrd="0" presId="urn:microsoft.com/office/officeart/2008/layout/LinedList"/>
    <dgm:cxn modelId="{ABAB5D9A-1276-4B49-9C0D-F0ACBCE0B4E6}" type="presParOf" srcId="{38256D05-6D23-4730-9583-98C9F7DEE7F5}" destId="{9419DDEE-DB95-4305-A68F-F244C1C27274}" srcOrd="0" destOrd="0" presId="urn:microsoft.com/office/officeart/2008/layout/LinedList"/>
    <dgm:cxn modelId="{DEFC5AA3-D4E8-4B23-8C78-C876BEDA8306}" type="presParOf" srcId="{38256D05-6D23-4730-9583-98C9F7DEE7F5}" destId="{2C9CF7C4-D554-4C50-8513-ADE5B3127E44}" srcOrd="1" destOrd="0" presId="urn:microsoft.com/office/officeart/2008/layout/LinedList"/>
    <dgm:cxn modelId="{8D4DAC53-5109-4C94-A983-13E729825883}" type="presParOf" srcId="{38256D05-6D23-4730-9583-98C9F7DEE7F5}" destId="{4444F292-54D8-40A0-84B5-8D7E90F2C274}" srcOrd="2" destOrd="0" presId="urn:microsoft.com/office/officeart/2008/layout/LinedList"/>
    <dgm:cxn modelId="{077BEA26-FA9B-4EC4-A567-CF32B27DEC81}" type="presParOf" srcId="{1D9D4E63-7D3C-447A-81E5-30A070A6F9AA}" destId="{3D2AE0D0-DF90-4E21-A6AD-43FEF36B6DA4}" srcOrd="5" destOrd="0" presId="urn:microsoft.com/office/officeart/2008/layout/LinedList"/>
    <dgm:cxn modelId="{884E5243-8B5E-45BA-BC06-1484EBF9F6D7}" type="presParOf" srcId="{1D9D4E63-7D3C-447A-81E5-30A070A6F9AA}" destId="{5ACBD98D-DC25-4F46-BD1F-15CC24F682F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0E39-3BA5-455B-8A04-3B9C18574D22}">
      <dsp:nvSpPr>
        <dsp:cNvPr id="0" name=""/>
        <dsp:cNvSpPr/>
      </dsp:nvSpPr>
      <dsp:spPr>
        <a:xfrm>
          <a:off x="0" y="0"/>
          <a:ext cx="11354313"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D5CBD-DC64-4D55-A811-2C27D9007226}">
      <dsp:nvSpPr>
        <dsp:cNvPr id="0" name=""/>
        <dsp:cNvSpPr/>
      </dsp:nvSpPr>
      <dsp:spPr>
        <a:xfrm>
          <a:off x="0" y="0"/>
          <a:ext cx="2270862" cy="388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Techniques d’échantillonnage</a:t>
          </a:r>
        </a:p>
      </dsp:txBody>
      <dsp:txXfrm>
        <a:off x="0" y="0"/>
        <a:ext cx="2270862" cy="3886452"/>
      </dsp:txXfrm>
    </dsp:sp>
    <dsp:sp modelId="{64A51C09-A275-40CE-BAFB-A38C198FC7A9}">
      <dsp:nvSpPr>
        <dsp:cNvPr id="0" name=""/>
        <dsp:cNvSpPr/>
      </dsp:nvSpPr>
      <dsp:spPr>
        <a:xfrm>
          <a:off x="2441177" y="90329"/>
          <a:ext cx="4371410" cy="180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fr-FR" sz="4700" kern="1200" dirty="0"/>
            <a:t>Échantillonnage probabiliste</a:t>
          </a:r>
        </a:p>
      </dsp:txBody>
      <dsp:txXfrm>
        <a:off x="2441177" y="90329"/>
        <a:ext cx="4371410" cy="1806592"/>
      </dsp:txXfrm>
    </dsp:sp>
    <dsp:sp modelId="{2A17091F-CE1F-4867-8183-2BA123C5DF22}">
      <dsp:nvSpPr>
        <dsp:cNvPr id="0" name=""/>
        <dsp:cNvSpPr/>
      </dsp:nvSpPr>
      <dsp:spPr>
        <a:xfrm>
          <a:off x="6982902" y="90329"/>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aléatoire simple </a:t>
          </a:r>
        </a:p>
      </dsp:txBody>
      <dsp:txXfrm>
        <a:off x="6982902" y="90329"/>
        <a:ext cx="4371410" cy="361230"/>
      </dsp:txXfrm>
    </dsp:sp>
    <dsp:sp modelId="{204E19BF-E53D-4D65-82B1-DCE4432DB1A2}">
      <dsp:nvSpPr>
        <dsp:cNvPr id="0" name=""/>
        <dsp:cNvSpPr/>
      </dsp:nvSpPr>
      <dsp:spPr>
        <a:xfrm>
          <a:off x="6812587" y="451560"/>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9E1B0-8E7D-4B64-9663-92D7EBC5E4C7}">
      <dsp:nvSpPr>
        <dsp:cNvPr id="0" name=""/>
        <dsp:cNvSpPr/>
      </dsp:nvSpPr>
      <dsp:spPr>
        <a:xfrm>
          <a:off x="6982902" y="451560"/>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stratifié</a:t>
          </a:r>
        </a:p>
      </dsp:txBody>
      <dsp:txXfrm>
        <a:off x="6982902" y="451560"/>
        <a:ext cx="4371410" cy="361230"/>
      </dsp:txXfrm>
    </dsp:sp>
    <dsp:sp modelId="{97CA0C9E-987A-4A13-BB9E-E9B11421B06F}">
      <dsp:nvSpPr>
        <dsp:cNvPr id="0" name=""/>
        <dsp:cNvSpPr/>
      </dsp:nvSpPr>
      <dsp:spPr>
        <a:xfrm>
          <a:off x="6812587" y="812790"/>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7FC93-EA39-449D-A580-89B3AF3B281A}">
      <dsp:nvSpPr>
        <dsp:cNvPr id="0" name=""/>
        <dsp:cNvSpPr/>
      </dsp:nvSpPr>
      <dsp:spPr>
        <a:xfrm>
          <a:off x="6982902" y="812790"/>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en grappe</a:t>
          </a:r>
        </a:p>
      </dsp:txBody>
      <dsp:txXfrm>
        <a:off x="6982902" y="812790"/>
        <a:ext cx="4371410" cy="361230"/>
      </dsp:txXfrm>
    </dsp:sp>
    <dsp:sp modelId="{49D847B2-BE8E-456F-AF16-1F5F81749545}">
      <dsp:nvSpPr>
        <dsp:cNvPr id="0" name=""/>
        <dsp:cNvSpPr/>
      </dsp:nvSpPr>
      <dsp:spPr>
        <a:xfrm>
          <a:off x="6812587" y="1174020"/>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3F572-BC05-4CF8-A2A4-F42555846D45}">
      <dsp:nvSpPr>
        <dsp:cNvPr id="0" name=""/>
        <dsp:cNvSpPr/>
      </dsp:nvSpPr>
      <dsp:spPr>
        <a:xfrm>
          <a:off x="6982902" y="1174020"/>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systématique probabiliste</a:t>
          </a:r>
        </a:p>
      </dsp:txBody>
      <dsp:txXfrm>
        <a:off x="6982902" y="1174020"/>
        <a:ext cx="4371410" cy="361230"/>
      </dsp:txXfrm>
    </dsp:sp>
    <dsp:sp modelId="{D1E12B12-BEF8-4470-BDF1-273C6CFE2C1C}">
      <dsp:nvSpPr>
        <dsp:cNvPr id="0" name=""/>
        <dsp:cNvSpPr/>
      </dsp:nvSpPr>
      <dsp:spPr>
        <a:xfrm>
          <a:off x="6812587" y="1535251"/>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CECBAA-585C-4BE8-9B23-D5539ECCF832}">
      <dsp:nvSpPr>
        <dsp:cNvPr id="0" name=""/>
        <dsp:cNvSpPr/>
      </dsp:nvSpPr>
      <dsp:spPr>
        <a:xfrm>
          <a:off x="6982902" y="1535251"/>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à plusieurs degrés </a:t>
          </a:r>
        </a:p>
      </dsp:txBody>
      <dsp:txXfrm>
        <a:off x="6982902" y="1535251"/>
        <a:ext cx="4371410" cy="361230"/>
      </dsp:txXfrm>
    </dsp:sp>
    <dsp:sp modelId="{5B5873F1-1ECC-462A-9F62-28F8A46AF5E7}">
      <dsp:nvSpPr>
        <dsp:cNvPr id="0" name=""/>
        <dsp:cNvSpPr/>
      </dsp:nvSpPr>
      <dsp:spPr>
        <a:xfrm>
          <a:off x="2270862" y="1896922"/>
          <a:ext cx="908345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6427F-7C03-40C9-AB95-41A5E9B5ABDC}">
      <dsp:nvSpPr>
        <dsp:cNvPr id="0" name=""/>
        <dsp:cNvSpPr/>
      </dsp:nvSpPr>
      <dsp:spPr>
        <a:xfrm>
          <a:off x="2441177" y="1987252"/>
          <a:ext cx="4371410" cy="180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fr-FR" sz="4700" kern="1200"/>
            <a:t>Échantillonnage </a:t>
          </a:r>
          <a:r>
            <a:rPr lang="fr-FR" sz="4700" kern="1200" dirty="0"/>
            <a:t>non-probabiliste</a:t>
          </a:r>
        </a:p>
      </dsp:txBody>
      <dsp:txXfrm>
        <a:off x="2441177" y="1987252"/>
        <a:ext cx="4371410" cy="1806592"/>
      </dsp:txXfrm>
    </dsp:sp>
    <dsp:sp modelId="{24F22078-3C78-4776-8F68-F75B35A64566}">
      <dsp:nvSpPr>
        <dsp:cNvPr id="0" name=""/>
        <dsp:cNvSpPr/>
      </dsp:nvSpPr>
      <dsp:spPr>
        <a:xfrm>
          <a:off x="6982902" y="1987252"/>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accidentel </a:t>
          </a:r>
        </a:p>
      </dsp:txBody>
      <dsp:txXfrm>
        <a:off x="6982902" y="1987252"/>
        <a:ext cx="4371410" cy="361230"/>
      </dsp:txXfrm>
    </dsp:sp>
    <dsp:sp modelId="{EED5FA61-FB57-461E-AA35-A622C5C9706E}">
      <dsp:nvSpPr>
        <dsp:cNvPr id="0" name=""/>
        <dsp:cNvSpPr/>
      </dsp:nvSpPr>
      <dsp:spPr>
        <a:xfrm>
          <a:off x="6812587" y="2348482"/>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6D78A-E270-4A23-B22E-99D6D61C4416}">
      <dsp:nvSpPr>
        <dsp:cNvPr id="0" name=""/>
        <dsp:cNvSpPr/>
      </dsp:nvSpPr>
      <dsp:spPr>
        <a:xfrm>
          <a:off x="6982902" y="2348482"/>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par quotas</a:t>
          </a:r>
        </a:p>
      </dsp:txBody>
      <dsp:txXfrm>
        <a:off x="6982902" y="2348482"/>
        <a:ext cx="4371410" cy="361230"/>
      </dsp:txXfrm>
    </dsp:sp>
    <dsp:sp modelId="{9D12B1EE-D26F-4F2B-9B33-2D6CA0E71359}">
      <dsp:nvSpPr>
        <dsp:cNvPr id="0" name=""/>
        <dsp:cNvSpPr/>
      </dsp:nvSpPr>
      <dsp:spPr>
        <a:xfrm>
          <a:off x="6812587" y="2709712"/>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DA7B0-6123-46BF-953F-C57E2473CEFB}">
      <dsp:nvSpPr>
        <dsp:cNvPr id="0" name=""/>
        <dsp:cNvSpPr/>
      </dsp:nvSpPr>
      <dsp:spPr>
        <a:xfrm>
          <a:off x="6982902" y="2709712"/>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typique </a:t>
          </a:r>
        </a:p>
      </dsp:txBody>
      <dsp:txXfrm>
        <a:off x="6982902" y="2709712"/>
        <a:ext cx="4371410" cy="361230"/>
      </dsp:txXfrm>
    </dsp:sp>
    <dsp:sp modelId="{CA580629-4D85-4157-B2AF-0C77339470D8}">
      <dsp:nvSpPr>
        <dsp:cNvPr id="0" name=""/>
        <dsp:cNvSpPr/>
      </dsp:nvSpPr>
      <dsp:spPr>
        <a:xfrm>
          <a:off x="6812587" y="3070943"/>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88360-5E5C-42C7-8FEC-94497B8B09C5}">
      <dsp:nvSpPr>
        <dsp:cNvPr id="0" name=""/>
        <dsp:cNvSpPr/>
      </dsp:nvSpPr>
      <dsp:spPr>
        <a:xfrm>
          <a:off x="6982902" y="3070943"/>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de boule de neige </a:t>
          </a:r>
        </a:p>
      </dsp:txBody>
      <dsp:txXfrm>
        <a:off x="6982902" y="3070943"/>
        <a:ext cx="4371410" cy="361230"/>
      </dsp:txXfrm>
    </dsp:sp>
    <dsp:sp modelId="{F03D9F0C-65E5-4589-B6D4-A46BEB052796}">
      <dsp:nvSpPr>
        <dsp:cNvPr id="0" name=""/>
        <dsp:cNvSpPr/>
      </dsp:nvSpPr>
      <dsp:spPr>
        <a:xfrm>
          <a:off x="6812587" y="3432173"/>
          <a:ext cx="437141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CF7C4-D554-4C50-8513-ADE5B3127E44}">
      <dsp:nvSpPr>
        <dsp:cNvPr id="0" name=""/>
        <dsp:cNvSpPr/>
      </dsp:nvSpPr>
      <dsp:spPr>
        <a:xfrm>
          <a:off x="6982902" y="3432173"/>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Échantillon de volontaires</a:t>
          </a:r>
        </a:p>
      </dsp:txBody>
      <dsp:txXfrm>
        <a:off x="6982902" y="3432173"/>
        <a:ext cx="4371410" cy="361230"/>
      </dsp:txXfrm>
    </dsp:sp>
    <dsp:sp modelId="{3D2AE0D0-DF90-4E21-A6AD-43FEF36B6DA4}">
      <dsp:nvSpPr>
        <dsp:cNvPr id="0" name=""/>
        <dsp:cNvSpPr/>
      </dsp:nvSpPr>
      <dsp:spPr>
        <a:xfrm>
          <a:off x="2270862" y="3793845"/>
          <a:ext cx="9083450" cy="0"/>
        </a:xfrm>
        <a:prstGeom prst="line">
          <a:avLst/>
        </a:prstGeom>
        <a:solidFill>
          <a:schemeClr val="accent1">
            <a:hueOff val="0"/>
            <a:satOff val="0"/>
            <a:lumOff val="0"/>
            <a:alphaOff val="0"/>
          </a:schemeClr>
        </a:solidFill>
        <a:ln w="2222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F4BDA8-CE1A-4180-B9AF-11A5D994EE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506BB6-A3B4-4D7F-82D1-33C31EEE95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EAF9EC-1218-4576-8BA4-47596A4D58E5}" type="datetimeFigureOut">
              <a:rPr lang="fr-FR" smtClean="0"/>
              <a:t>13/03/2025</a:t>
            </a:fld>
            <a:endParaRPr lang="fr-FR"/>
          </a:p>
        </p:txBody>
      </p:sp>
      <p:sp>
        <p:nvSpPr>
          <p:cNvPr id="4" name="Espace réservé du pied de page 3">
            <a:extLst>
              <a:ext uri="{FF2B5EF4-FFF2-40B4-BE49-F238E27FC236}">
                <a16:creationId xmlns:a16="http://schemas.microsoft.com/office/drawing/2014/main" id="{080AD0F8-2992-44B4-97B8-A1294D9D3F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D07C81A-E9DF-400B-B669-48580BEB59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A27BB6-7D09-405C-A088-2820FED94354}" type="slidenum">
              <a:rPr lang="fr-FR" smtClean="0"/>
              <a:t>‹N°›</a:t>
            </a:fld>
            <a:endParaRPr lang="fr-FR"/>
          </a:p>
        </p:txBody>
      </p:sp>
    </p:spTree>
    <p:extLst>
      <p:ext uri="{BB962C8B-B14F-4D97-AF65-F5344CB8AC3E}">
        <p14:creationId xmlns:p14="http://schemas.microsoft.com/office/powerpoint/2010/main" val="39804736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824A3-59DA-4D53-9F2F-2FF0B49A4B31}" type="datetimeFigureOut">
              <a:rPr lang="fr-FR" smtClean="0"/>
              <a:t>13/03/2025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B3E0C-08F4-430B-B85B-2C9B7D9444F9}" type="slidenum">
              <a:rPr lang="fr-FR" smtClean="0"/>
              <a:t>‹N°›</a:t>
            </a:fld>
            <a:endParaRPr lang="fr-FR"/>
          </a:p>
        </p:txBody>
      </p:sp>
    </p:spTree>
    <p:extLst>
      <p:ext uri="{BB962C8B-B14F-4D97-AF65-F5344CB8AC3E}">
        <p14:creationId xmlns:p14="http://schemas.microsoft.com/office/powerpoint/2010/main" val="1876609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ABB3E0C-08F4-430B-B85B-2C9B7D9444F9}" type="slidenum">
              <a:rPr lang="fr-FR" smtClean="0"/>
              <a:t>5</a:t>
            </a:fld>
            <a:endParaRPr lang="fr-FR"/>
          </a:p>
        </p:txBody>
      </p:sp>
    </p:spTree>
    <p:extLst>
      <p:ext uri="{BB962C8B-B14F-4D97-AF65-F5344CB8AC3E}">
        <p14:creationId xmlns:p14="http://schemas.microsoft.com/office/powerpoint/2010/main" val="39577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C3990B-7B65-462A-8C25-C36B63CE97A4}" type="datetime1">
              <a:rPr lang="en-US" smtClean="0"/>
              <a:t>3/13/2025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61516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9BAE22-31B4-45FD-BB2C-10F37C987A8B}" type="datetime1">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60751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89BAE22-31B4-45FD-BB2C-10F37C987A8B}" type="datetime1">
              <a:rPr lang="en-US" smtClean="0"/>
              <a:t>3/13/2025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122841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6E75CF-0073-4864-A912-EC9A4CA21B9A}" type="datetime1">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962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9BAE22-31B4-45FD-BB2C-10F37C987A8B}" type="datetime1">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767466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B313AF9-3F02-4630-9C28-BB3506F25655}" type="datetime1">
              <a:rPr lang="en-US" smtClean="0"/>
              <a:t>3/13/2025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7027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89BAE22-31B4-45FD-BB2C-10F37C987A8B}" type="datetime1">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91223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89BAE22-31B4-45FD-BB2C-10F37C987A8B}" type="datetime1">
              <a:rPr lang="en-US" smtClean="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8416213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F464F9E-7FFA-46D7-9E66-B5345BDC4DC9}" type="datetime1">
              <a:rPr lang="en-US" smtClean="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5465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97057-8DAE-4C2E-A3A6-497CEDDC9C38}" type="datetime1">
              <a:rPr lang="en-US" smtClean="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084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89BAE22-31B4-45FD-BB2C-10F37C987A8B}" type="datetime1">
              <a:rPr lang="en-US" smtClean="0"/>
              <a:t>3/13/2025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399623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41EB20D-FCFA-4DAB-A72C-F605301AC1A4}" type="datetime1">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3639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89BAE22-31B4-45FD-BB2C-10F37C987A8B}" type="datetime1">
              <a:rPr lang="en-US" smtClean="0"/>
              <a:t>3/13/2025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20470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ntidico:voirmot_def_FRIAAAAAP/87QEAAAAAAAMAAACELWFnZYEtgA==" TargetMode="External"/><Relationship Id="rId2" Type="http://schemas.openxmlformats.org/officeDocument/2006/relationships/hyperlink" Target="antidico:voirmot_reste_FRIAAAAAP/CgQEAAAAAAJcAAACGc29uZGVygIA="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antidico:guides_fr_1119_noro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antidico:guides_fr_1259_latin%20classique"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2.xml"/><Relationship Id="rId5" Type="http://schemas.openxmlformats.org/officeDocument/2006/relationships/tags" Target="../tags/tag9.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5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5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5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5.png"/><Relationship Id="rId4"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s>
</file>

<file path=ppt/slides/_rels/slide5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12.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8.xml"/><Relationship Id="rId1" Type="http://schemas.openxmlformats.org/officeDocument/2006/relationships/tags" Target="../tags/tag4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3.xml"/><Relationship Id="rId7" Type="http://schemas.openxmlformats.org/officeDocument/2006/relationships/image" Target="../media/image1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2.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7.xml"/><Relationship Id="rId1" Type="http://schemas.openxmlformats.org/officeDocument/2006/relationships/tags" Target="../tags/tag5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hyperlink" Target="https://www.bp.com/en/global/corporate/energy-economics/statistical-review-of-world-energy.html" TargetMode="External"/><Relationship Id="rId4" Type="http://schemas.openxmlformats.org/officeDocument/2006/relationships/hyperlink" Target="https://www.engie.fr/electricite/"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hyperlink" Target="https://www.btb.termiumplus.gc.ca/redac-chap?lang=fra&amp;lettr=chapsect12&amp;info0=12.2.3" TargetMode="Externa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hyperlink" Target="http://infolit.be/CoMLiS/ch16s0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B078A-3E17-4BAA-A58F-74BA10B8C6FE}"/>
              </a:ext>
            </a:extLst>
          </p:cNvPr>
          <p:cNvSpPr>
            <a:spLocks noGrp="1"/>
          </p:cNvSpPr>
          <p:nvPr>
            <p:ph type="ctrTitle"/>
          </p:nvPr>
        </p:nvSpPr>
        <p:spPr/>
        <p:txBody>
          <a:bodyPr>
            <a:normAutofit/>
          </a:bodyPr>
          <a:lstStyle/>
          <a:p>
            <a:r>
              <a:rPr lang="fr-FR" sz="4400" dirty="0"/>
              <a:t>Méthodologie de recherche en sociologie</a:t>
            </a:r>
            <a:endParaRPr lang="fr-FR" dirty="0"/>
          </a:p>
        </p:txBody>
      </p:sp>
      <p:sp>
        <p:nvSpPr>
          <p:cNvPr id="3" name="Sous-titre 2">
            <a:extLst>
              <a:ext uri="{FF2B5EF4-FFF2-40B4-BE49-F238E27FC236}">
                <a16:creationId xmlns:a16="http://schemas.microsoft.com/office/drawing/2014/main" id="{D0A191A8-E015-464C-9DDB-0479F61DA57B}"/>
              </a:ext>
            </a:extLst>
          </p:cNvPr>
          <p:cNvSpPr>
            <a:spLocks noGrp="1"/>
          </p:cNvSpPr>
          <p:nvPr>
            <p:ph type="subTitle" idx="1"/>
          </p:nvPr>
        </p:nvSpPr>
        <p:spPr>
          <a:xfrm>
            <a:off x="527382" y="6022547"/>
            <a:ext cx="8689976" cy="366222"/>
          </a:xfrm>
        </p:spPr>
        <p:txBody>
          <a:bodyPr>
            <a:normAutofit fontScale="92500" lnSpcReduction="20000"/>
          </a:bodyPr>
          <a:lstStyle/>
          <a:p>
            <a:r>
              <a:rPr lang="fr-FR" dirty="0">
                <a:solidFill>
                  <a:srgbClr val="FF0000"/>
                </a:solidFill>
              </a:rPr>
              <a:t>© 2025, Dr. SMAIL Idir</a:t>
            </a:r>
          </a:p>
          <a:p>
            <a:endParaRPr lang="fr-FR" dirty="0"/>
          </a:p>
        </p:txBody>
      </p:sp>
    </p:spTree>
    <p:extLst>
      <p:ext uri="{BB962C8B-B14F-4D97-AF65-F5344CB8AC3E}">
        <p14:creationId xmlns:p14="http://schemas.microsoft.com/office/powerpoint/2010/main" val="266279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5F152-024A-46BA-A0A9-87831ABB4AC6}"/>
              </a:ext>
            </a:extLst>
          </p:cNvPr>
          <p:cNvSpPr>
            <a:spLocks noGrp="1"/>
          </p:cNvSpPr>
          <p:nvPr>
            <p:ph type="title"/>
          </p:nvPr>
        </p:nvSpPr>
        <p:spPr>
          <a:xfrm>
            <a:off x="913775" y="618518"/>
            <a:ext cx="10364451" cy="95097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E04E4F89-661C-4E05-98E7-8E784D02CB2C}"/>
              </a:ext>
            </a:extLst>
          </p:cNvPr>
          <p:cNvSpPr>
            <a:spLocks noGrp="1"/>
          </p:cNvSpPr>
          <p:nvPr>
            <p:ph sz="quarter" idx="13"/>
          </p:nvPr>
        </p:nvSpPr>
        <p:spPr>
          <a:xfrm>
            <a:off x="409432" y="1801503"/>
            <a:ext cx="11782567" cy="4954875"/>
          </a:xfrm>
        </p:spPr>
        <p:txBody>
          <a:bodyPr>
            <a:normAutofit/>
          </a:bodyPr>
          <a:lstStyle/>
          <a:p>
            <a:pPr marL="0" indent="0">
              <a:buNone/>
            </a:pPr>
            <a:r>
              <a:rPr lang="fr-FR" b="1" cap="none" dirty="0">
                <a:solidFill>
                  <a:srgbClr val="FF0000"/>
                </a:solidFill>
              </a:rPr>
              <a:t>2- Le sondage : </a:t>
            </a:r>
            <a:r>
              <a:rPr lang="fr-FR" cap="none" dirty="0"/>
              <a:t>de</a:t>
            </a:r>
            <a:r>
              <a:rPr lang="fr-FR" dirty="0"/>
              <a:t> </a:t>
            </a:r>
            <a:r>
              <a:rPr lang="fr-FR" i="1" cap="none" dirty="0">
                <a:solidFill>
                  <a:srgbClr val="FF0000"/>
                </a:solidFill>
                <a:hlinkClick r:id="rId2">
                  <a:extLst>
                    <a:ext uri="{A12FA001-AC4F-418D-AE19-62706E023703}">
                      <ahyp:hlinkClr xmlns:ahyp="http://schemas.microsoft.com/office/drawing/2018/hyperlinkcolor" val="tx"/>
                    </a:ext>
                  </a:extLst>
                </a:hlinkClick>
              </a:rPr>
              <a:t>Sonder</a:t>
            </a:r>
            <a:r>
              <a:rPr lang="fr-FR" cap="none" dirty="0"/>
              <a:t> et </a:t>
            </a:r>
            <a:r>
              <a:rPr lang="fr-FR" i="1" cap="none" dirty="0">
                <a:solidFill>
                  <a:srgbClr val="828282"/>
                </a:solidFill>
                <a:hlinkClick r:id="rId3">
                  <a:extLst>
                    <a:ext uri="{A12FA001-AC4F-418D-AE19-62706E023703}">
                      <ahyp:hlinkClr xmlns:ahyp="http://schemas.microsoft.com/office/drawing/2018/hyperlinkcolor" val="tx"/>
                    </a:ext>
                  </a:extLst>
                </a:hlinkClick>
              </a:rPr>
              <a:t>-</a:t>
            </a:r>
            <a:r>
              <a:rPr lang="fr-FR" i="1" cap="none" dirty="0" err="1">
                <a:solidFill>
                  <a:srgbClr val="FF0000"/>
                </a:solidFill>
                <a:hlinkClick r:id="rId3">
                  <a:extLst>
                    <a:ext uri="{A12FA001-AC4F-418D-AE19-62706E023703}">
                      <ahyp:hlinkClr xmlns:ahyp="http://schemas.microsoft.com/office/drawing/2018/hyperlinkcolor" val="tx"/>
                    </a:ext>
                  </a:extLst>
                </a:hlinkClick>
              </a:rPr>
              <a:t>age</a:t>
            </a:r>
            <a:r>
              <a:rPr lang="fr-FR" cap="none" dirty="0">
                <a:solidFill>
                  <a:srgbClr val="FF0000"/>
                </a:solidFill>
              </a:rPr>
              <a:t> </a:t>
            </a:r>
            <a:r>
              <a:rPr lang="fr-FR" cap="none" dirty="0"/>
              <a:t>; du </a:t>
            </a:r>
            <a:r>
              <a:rPr lang="fr-FR" b="1" cap="none" dirty="0">
                <a:hlinkClick r:id="rId4"/>
              </a:rPr>
              <a:t>norois</a:t>
            </a:r>
            <a:r>
              <a:rPr lang="fr-FR" cap="none" dirty="0"/>
              <a:t> </a:t>
            </a:r>
            <a:r>
              <a:rPr lang="fr-FR" i="1" cap="none" dirty="0" err="1">
                <a:solidFill>
                  <a:srgbClr val="FF0000"/>
                </a:solidFill>
              </a:rPr>
              <a:t>sund</a:t>
            </a:r>
            <a:r>
              <a:rPr lang="fr-FR" cap="none" dirty="0">
                <a:solidFill>
                  <a:srgbClr val="FF0000"/>
                </a:solidFill>
              </a:rPr>
              <a:t>, </a:t>
            </a:r>
            <a:r>
              <a:rPr lang="fr-FR" cap="none" dirty="0"/>
              <a:t>‘mer’.</a:t>
            </a:r>
          </a:p>
          <a:p>
            <a:pPr indent="222250"/>
            <a:r>
              <a:rPr lang="fr-FR" cap="none" dirty="0"/>
              <a:t>Action de sonder à l’aide d’un dispositif spécial : ex : sonder le sol</a:t>
            </a:r>
          </a:p>
          <a:p>
            <a:pPr indent="222250"/>
            <a:r>
              <a:rPr lang="fr-FR" cap="none" dirty="0"/>
              <a:t>C’est une enquête auprès de plusieurs personnes qui doivent répondre brièvement à une </a:t>
            </a:r>
            <a:r>
              <a:rPr lang="fr-FR" u="sng" cap="none" dirty="0">
                <a:solidFill>
                  <a:srgbClr val="7030A0"/>
                </a:solidFill>
              </a:rPr>
              <a:t>série de questions </a:t>
            </a:r>
            <a:r>
              <a:rPr lang="fr-FR" cap="none" dirty="0"/>
              <a:t>visant à déterminer leurs caractéristiques d’un point de vue donné.</a:t>
            </a:r>
          </a:p>
          <a:p>
            <a:pPr indent="0">
              <a:buNone/>
            </a:pPr>
            <a:endParaRPr lang="fr-FR" cap="none" dirty="0"/>
          </a:p>
          <a:p>
            <a:r>
              <a:rPr lang="fr-FR" cap="none" dirty="0"/>
              <a:t>Selon </a:t>
            </a:r>
            <a:r>
              <a:rPr lang="fr-FR" cap="none" dirty="0">
                <a:solidFill>
                  <a:srgbClr val="FF0000"/>
                </a:solidFill>
              </a:rPr>
              <a:t>Maurice Angers </a:t>
            </a:r>
            <a:r>
              <a:rPr lang="fr-FR" cap="none" dirty="0"/>
              <a:t>« </a:t>
            </a:r>
            <a:r>
              <a:rPr lang="fr-FR" i="1" cap="none" dirty="0"/>
              <a:t>est une technique </a:t>
            </a:r>
            <a:r>
              <a:rPr lang="fr-FR" i="1" cap="none" dirty="0">
                <a:highlight>
                  <a:srgbClr val="FFFF00"/>
                </a:highlight>
              </a:rPr>
              <a:t>directe</a:t>
            </a:r>
            <a:r>
              <a:rPr lang="fr-FR" i="1" cap="none" dirty="0"/>
              <a:t> pour interroger des individus de façon directive, puisque la forme des réponses est prédéterminée, qui permet de faire un prélèvement quantitatif en vue de trouver des relations mathématiques et d’établir des comparaisons chiffrées </a:t>
            </a:r>
            <a:r>
              <a:rPr lang="fr-FR" cap="none" dirty="0"/>
              <a:t>»  </a:t>
            </a:r>
          </a:p>
          <a:p>
            <a:pPr marL="0" indent="0">
              <a:buNone/>
            </a:pPr>
            <a:endParaRPr lang="fr-FR" dirty="0"/>
          </a:p>
          <a:p>
            <a:pPr marL="0" indent="0">
              <a:buNone/>
            </a:pPr>
            <a:endParaRPr lang="fr-FR" b="1" cap="none" dirty="0">
              <a:solidFill>
                <a:srgbClr val="FF0000"/>
              </a:solidFill>
            </a:endParaRPr>
          </a:p>
          <a:p>
            <a:pPr marL="0" indent="0">
              <a:buNone/>
            </a:pPr>
            <a:endParaRPr lang="fr-FR" b="1" dirty="0">
              <a:solidFill>
                <a:srgbClr val="FF0000"/>
              </a:solidFill>
            </a:endParaRPr>
          </a:p>
          <a:p>
            <a:pPr marL="0" indent="0">
              <a:buNone/>
            </a:pPr>
            <a:endParaRPr lang="fr-FR" b="1" cap="none" dirty="0">
              <a:solidFill>
                <a:srgbClr val="FF0000"/>
              </a:solidFill>
            </a:endParaRPr>
          </a:p>
          <a:p>
            <a:pPr lvl="1"/>
            <a:endParaRPr lang="fr-FR" b="1" cap="none" dirty="0">
              <a:solidFill>
                <a:srgbClr val="FF0000"/>
              </a:solidFill>
            </a:endParaRPr>
          </a:p>
        </p:txBody>
      </p:sp>
      <p:pic>
        <p:nvPicPr>
          <p:cNvPr id="5" name="Image 4">
            <a:extLst>
              <a:ext uri="{FF2B5EF4-FFF2-40B4-BE49-F238E27FC236}">
                <a16:creationId xmlns:a16="http://schemas.microsoft.com/office/drawing/2014/main" id="{21508059-1765-DBDE-8872-ABF98CA96AFD}"/>
              </a:ext>
            </a:extLst>
          </p:cNvPr>
          <p:cNvPicPr>
            <a:picLocks noChangeAspect="1"/>
          </p:cNvPicPr>
          <p:nvPr/>
        </p:nvPicPr>
        <p:blipFill>
          <a:blip r:embed="rId5"/>
          <a:stretch>
            <a:fillRect/>
          </a:stretch>
        </p:blipFill>
        <p:spPr>
          <a:xfrm>
            <a:off x="6190734" y="4497859"/>
            <a:ext cx="5721180" cy="2258520"/>
          </a:xfrm>
          <a:prstGeom prst="rect">
            <a:avLst/>
          </a:prstGeom>
        </p:spPr>
      </p:pic>
    </p:spTree>
    <p:extLst>
      <p:ext uri="{BB962C8B-B14F-4D97-AF65-F5344CB8AC3E}">
        <p14:creationId xmlns:p14="http://schemas.microsoft.com/office/powerpoint/2010/main" val="163067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5C0A4-92F7-4BF1-90DC-771C29D983BD}"/>
              </a:ext>
            </a:extLst>
          </p:cNvPr>
          <p:cNvSpPr>
            <a:spLocks noGrp="1"/>
          </p:cNvSpPr>
          <p:nvPr>
            <p:ph type="title"/>
          </p:nvPr>
        </p:nvSpPr>
        <p:spPr>
          <a:xfrm>
            <a:off x="913775" y="618518"/>
            <a:ext cx="10364451" cy="91003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FBDD8487-13E4-4C4E-BC01-8A9CE511E073}"/>
              </a:ext>
            </a:extLst>
          </p:cNvPr>
          <p:cNvSpPr>
            <a:spLocks noGrp="1"/>
          </p:cNvSpPr>
          <p:nvPr>
            <p:ph sz="quarter" idx="13"/>
          </p:nvPr>
        </p:nvSpPr>
        <p:spPr>
          <a:xfrm>
            <a:off x="573206" y="1760562"/>
            <a:ext cx="10972800" cy="4478920"/>
          </a:xfrm>
        </p:spPr>
        <p:txBody>
          <a:bodyPr>
            <a:normAutofit/>
          </a:bodyPr>
          <a:lstStyle/>
          <a:p>
            <a:pPr marL="0" indent="0">
              <a:buNone/>
            </a:pPr>
            <a:r>
              <a:rPr lang="fr-FR" dirty="0">
                <a:solidFill>
                  <a:srgbClr val="FF0000"/>
                </a:solidFill>
              </a:rPr>
              <a:t>									</a:t>
            </a:r>
            <a:r>
              <a:rPr lang="fr-FR" sz="2400" dirty="0">
                <a:solidFill>
                  <a:srgbClr val="FF0000"/>
                </a:solidFill>
              </a:rPr>
              <a:t>Les différents types de sondages</a:t>
            </a:r>
          </a:p>
          <a:p>
            <a:r>
              <a:rPr lang="fr-FR" cap="none" dirty="0"/>
              <a:t>Il existe trois principaux sondages en sciences humaines et sociales :</a:t>
            </a:r>
          </a:p>
          <a:p>
            <a:pPr lvl="1"/>
            <a:r>
              <a:rPr lang="fr-FR" b="1" cap="none" dirty="0">
                <a:solidFill>
                  <a:srgbClr val="FF0000"/>
                </a:solidFill>
              </a:rPr>
              <a:t>Sondage instantané </a:t>
            </a:r>
            <a:r>
              <a:rPr lang="fr-FR" cap="none" dirty="0"/>
              <a:t>: appelé aussi sondage ponctuel. C’est une enquête qui se passe </a:t>
            </a:r>
            <a:r>
              <a:rPr lang="fr-FR" u="sng" cap="none" dirty="0">
                <a:solidFill>
                  <a:srgbClr val="7030A0"/>
                </a:solidFill>
              </a:rPr>
              <a:t>une seule fois </a:t>
            </a:r>
            <a:r>
              <a:rPr lang="fr-FR" cap="none" dirty="0"/>
              <a:t>dans le temps. L’enquête faite par ce type de sondage est moins longue à mener, elle est beaucoup plus rare par rapport aux autres types de sondage, mais très importante pour l’analyse des changements.</a:t>
            </a:r>
          </a:p>
          <a:p>
            <a:pPr lvl="1"/>
            <a:r>
              <a:rPr lang="fr-FR" b="1" cap="none" dirty="0">
                <a:solidFill>
                  <a:srgbClr val="FF0000"/>
                </a:solidFill>
              </a:rPr>
              <a:t>Sondage par panel </a:t>
            </a:r>
            <a:r>
              <a:rPr lang="fr-FR" cap="none" dirty="0"/>
              <a:t>: différent du premier type, à travers cette technique on interroge les enquêtés à </a:t>
            </a:r>
            <a:r>
              <a:rPr lang="fr-FR" u="sng" cap="none" dirty="0">
                <a:solidFill>
                  <a:srgbClr val="7030A0"/>
                </a:solidFill>
              </a:rPr>
              <a:t>plus d’une reprise</a:t>
            </a:r>
            <a:r>
              <a:rPr lang="fr-FR" cap="none" dirty="0"/>
              <a:t>. Ce type sert utile pour suivre l’évolution individuelles et connaitre en parallèle les différentes causes qui peuvent provoquer un changement dans une telle ou telle société.</a:t>
            </a:r>
          </a:p>
          <a:p>
            <a:pPr lvl="1"/>
            <a:r>
              <a:rPr lang="fr-FR" b="1" cap="none" dirty="0">
                <a:solidFill>
                  <a:srgbClr val="FF0000"/>
                </a:solidFill>
              </a:rPr>
              <a:t>Sondage de tendance </a:t>
            </a:r>
            <a:r>
              <a:rPr lang="fr-FR" cap="none" dirty="0"/>
              <a:t>: presque semblable au précédent, c’est une technique d’enquête qui se réalise à </a:t>
            </a:r>
            <a:r>
              <a:rPr lang="fr-FR" u="sng" cap="none" dirty="0">
                <a:solidFill>
                  <a:srgbClr val="7030A0"/>
                </a:solidFill>
              </a:rPr>
              <a:t>plusieurs reprises </a:t>
            </a:r>
            <a:r>
              <a:rPr lang="fr-FR" cap="none" dirty="0"/>
              <a:t>dans le but de comprendre l’évolution du phénomène, le changement social et historique.</a:t>
            </a:r>
          </a:p>
          <a:p>
            <a:pPr marL="457200" lvl="1" indent="-361950">
              <a:buNone/>
            </a:pPr>
            <a:r>
              <a:rPr lang="fr-FR" u="sng" cap="none" dirty="0">
                <a:solidFill>
                  <a:srgbClr val="0070C0"/>
                </a:solidFill>
              </a:rPr>
              <a:t>Remarque</a:t>
            </a:r>
            <a:r>
              <a:rPr lang="fr-FR" cap="none" dirty="0">
                <a:solidFill>
                  <a:srgbClr val="0070C0"/>
                </a:solidFill>
              </a:rPr>
              <a:t> : </a:t>
            </a:r>
          </a:p>
          <a:p>
            <a:pPr marL="457200" lvl="1" indent="0">
              <a:buNone/>
            </a:pPr>
            <a:r>
              <a:rPr lang="fr-FR" cap="none" dirty="0">
                <a:solidFill>
                  <a:srgbClr val="0070C0"/>
                </a:solidFill>
              </a:rPr>
              <a:t>la seule différence entre tendance et panel </a:t>
            </a:r>
            <a:r>
              <a:rPr lang="fr-FR" cap="none" dirty="0"/>
              <a:t>: les enquêtés ne sont pas les mêmes dans le 3</a:t>
            </a:r>
            <a:r>
              <a:rPr lang="fr-FR" cap="none" baseline="30000" dirty="0"/>
              <a:t>ème</a:t>
            </a:r>
            <a:r>
              <a:rPr lang="fr-FR" cap="none" dirty="0"/>
              <a:t> type. Quant aux questions elles peuvent être semblables.</a:t>
            </a:r>
          </a:p>
        </p:txBody>
      </p:sp>
    </p:spTree>
    <p:extLst>
      <p:ext uri="{BB962C8B-B14F-4D97-AF65-F5344CB8AC3E}">
        <p14:creationId xmlns:p14="http://schemas.microsoft.com/office/powerpoint/2010/main" val="266104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40404-0598-487C-A87C-5673D126C1A7}"/>
              </a:ext>
            </a:extLst>
          </p:cNvPr>
          <p:cNvSpPr>
            <a:spLocks noGrp="1"/>
          </p:cNvSpPr>
          <p:nvPr>
            <p:ph type="title"/>
          </p:nvPr>
        </p:nvSpPr>
        <p:spPr>
          <a:xfrm>
            <a:off x="913775" y="618518"/>
            <a:ext cx="10364451" cy="78720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FC1D84CF-33E6-413E-B920-34D598CFC2F8}"/>
              </a:ext>
            </a:extLst>
          </p:cNvPr>
          <p:cNvSpPr>
            <a:spLocks noGrp="1"/>
          </p:cNvSpPr>
          <p:nvPr>
            <p:ph sz="quarter" idx="13"/>
          </p:nvPr>
        </p:nvSpPr>
        <p:spPr>
          <a:xfrm>
            <a:off x="750627" y="1596788"/>
            <a:ext cx="10526973" cy="4194411"/>
          </a:xfrm>
        </p:spPr>
        <p:txBody>
          <a:bodyPr>
            <a:normAutofit/>
          </a:bodyPr>
          <a:lstStyle/>
          <a:p>
            <a:pPr marL="0" indent="0" algn="ctr">
              <a:buNone/>
            </a:pPr>
            <a:r>
              <a:rPr lang="fr-FR" sz="2400" b="1" dirty="0">
                <a:solidFill>
                  <a:srgbClr val="FF0000"/>
                </a:solidFill>
              </a:rPr>
              <a:t>3- </a:t>
            </a:r>
            <a:r>
              <a:rPr lang="fr-FR" sz="2400" b="1" cap="none" dirty="0">
                <a:solidFill>
                  <a:srgbClr val="FF0000"/>
                </a:solidFill>
              </a:rPr>
              <a:t>Questionnaire</a:t>
            </a:r>
            <a:r>
              <a:rPr lang="fr-FR" sz="2400" b="1" dirty="0">
                <a:solidFill>
                  <a:srgbClr val="FF0000"/>
                </a:solidFill>
              </a:rPr>
              <a:t> :</a:t>
            </a:r>
          </a:p>
          <a:p>
            <a:pPr lvl="1" algn="just"/>
            <a:r>
              <a:rPr lang="fr-FR" cap="none" dirty="0"/>
              <a:t>C’est une </a:t>
            </a:r>
            <a:r>
              <a:rPr lang="fr-FR" u="sng" cap="none" dirty="0">
                <a:solidFill>
                  <a:srgbClr val="0070C0"/>
                </a:solidFill>
              </a:rPr>
              <a:t>technique directe</a:t>
            </a:r>
            <a:r>
              <a:rPr lang="fr-FR" cap="none" dirty="0"/>
              <a:t>, visant un ensemble d’individus le plus souvent </a:t>
            </a:r>
            <a:r>
              <a:rPr lang="fr-FR" u="sng" cap="none" dirty="0">
                <a:solidFill>
                  <a:srgbClr val="0070C0"/>
                </a:solidFill>
              </a:rPr>
              <a:t>représentatif</a:t>
            </a:r>
            <a:r>
              <a:rPr lang="fr-FR" cap="none" dirty="0"/>
              <a:t> d’une population. À travers une série de questions, l’enquêteur vise à recueillir des données sur leur situation sociale, économique, professionnelle, personnelle…</a:t>
            </a:r>
            <a:endParaRPr lang="fr-FR" cap="none" dirty="0">
              <a:solidFill>
                <a:srgbClr val="FF0000"/>
              </a:solidFill>
            </a:endParaRPr>
          </a:p>
          <a:p>
            <a:pPr marL="457200" lvl="1" indent="-361950" algn="just">
              <a:buNone/>
            </a:pPr>
            <a:r>
              <a:rPr lang="fr-FR" cap="none" dirty="0"/>
              <a:t>D’après</a:t>
            </a:r>
            <a:r>
              <a:rPr lang="fr-FR" cap="none" dirty="0">
                <a:solidFill>
                  <a:srgbClr val="FF0000"/>
                </a:solidFill>
              </a:rPr>
              <a:t> Jean-Claude COMBESSIE : </a:t>
            </a:r>
            <a:r>
              <a:rPr lang="fr-FR" i="1" cap="none" dirty="0"/>
              <a:t>le </a:t>
            </a:r>
            <a:r>
              <a:rPr lang="fr-FR" i="1" u="sng" cap="none" dirty="0">
                <a:solidFill>
                  <a:srgbClr val="0070C0"/>
                </a:solidFill>
              </a:rPr>
              <a:t>questionnaire</a:t>
            </a:r>
            <a:r>
              <a:rPr lang="fr-FR" i="1" cap="none" dirty="0"/>
              <a:t>, sa fonction principale de donner à l’enquête une extension plus grande et de vérifier statistiquement jusqu'à quel point sont </a:t>
            </a:r>
            <a:r>
              <a:rPr lang="fr-FR" i="1" u="sng" cap="none" dirty="0">
                <a:solidFill>
                  <a:srgbClr val="0070C0"/>
                </a:solidFill>
              </a:rPr>
              <a:t>généralisables</a:t>
            </a:r>
            <a:r>
              <a:rPr lang="fr-FR" i="1" cap="none" dirty="0"/>
              <a:t> les informations et hypothèses préalablement constituées.</a:t>
            </a:r>
          </a:p>
          <a:p>
            <a:pPr marL="457200" lvl="1" indent="-361950" algn="just">
              <a:buNone/>
            </a:pPr>
            <a:r>
              <a:rPr lang="fr-FR" sz="2000" b="1" cap="none" dirty="0">
                <a:solidFill>
                  <a:srgbClr val="FF0000"/>
                </a:solidFill>
              </a:rPr>
              <a:t>Types de questionnaire</a:t>
            </a:r>
          </a:p>
          <a:p>
            <a:pPr marL="457200" lvl="1" indent="-361950" algn="just"/>
            <a:r>
              <a:rPr lang="fr-FR" cap="none" dirty="0">
                <a:solidFill>
                  <a:srgbClr val="FF0000"/>
                </a:solidFill>
              </a:rPr>
              <a:t>Questionnaire auto-administré : </a:t>
            </a:r>
            <a:r>
              <a:rPr lang="fr-FR" cap="none" dirty="0"/>
              <a:t>ce type exige la présence de l’enquêteur pour mener une enquête. Selon </a:t>
            </a:r>
            <a:r>
              <a:rPr lang="fr-FR" cap="none" dirty="0">
                <a:solidFill>
                  <a:srgbClr val="0070C0"/>
                </a:solidFill>
              </a:rPr>
              <a:t>MUCHIELI 1970</a:t>
            </a:r>
            <a:r>
              <a:rPr lang="fr-FR" cap="none" dirty="0"/>
              <a:t>, c’est de donner à chaque informateur un formulaire de questions à remplir. </a:t>
            </a:r>
          </a:p>
          <a:p>
            <a:pPr marL="457200" lvl="1" indent="-361950" algn="just"/>
            <a:r>
              <a:rPr lang="fr-FR" cap="none" dirty="0">
                <a:solidFill>
                  <a:srgbClr val="FF0000"/>
                </a:solidFill>
              </a:rPr>
              <a:t>Questionnaire interview </a:t>
            </a:r>
            <a:r>
              <a:rPr lang="fr-FR" cap="none" dirty="0"/>
              <a:t>: ce type consiste à poser </a:t>
            </a:r>
            <a:r>
              <a:rPr lang="fr-FR" u="sng" cap="none" dirty="0">
                <a:solidFill>
                  <a:srgbClr val="0070C0"/>
                </a:solidFill>
              </a:rPr>
              <a:t>verbalement </a:t>
            </a:r>
            <a:r>
              <a:rPr lang="fr-FR" cap="none" dirty="0"/>
              <a:t>les questions et à noter les réponses. Cela demande </a:t>
            </a:r>
            <a:r>
              <a:rPr lang="fr-FR" u="sng" cap="none" dirty="0">
                <a:solidFill>
                  <a:srgbClr val="0070C0"/>
                </a:solidFill>
              </a:rPr>
              <a:t>plus de temps </a:t>
            </a:r>
            <a:r>
              <a:rPr lang="fr-FR" cap="none" dirty="0"/>
              <a:t>et d’implication de l’enquêteur ou </a:t>
            </a:r>
            <a:r>
              <a:rPr lang="fr-FR" u="sng" cap="none" dirty="0">
                <a:solidFill>
                  <a:srgbClr val="0070C0"/>
                </a:solidFill>
              </a:rPr>
              <a:t>la personne </a:t>
            </a:r>
            <a:r>
              <a:rPr lang="fr-FR" cap="none" dirty="0"/>
              <a:t>qui s’engage à passer le questionnaire.</a:t>
            </a:r>
          </a:p>
        </p:txBody>
      </p:sp>
    </p:spTree>
    <p:extLst>
      <p:ext uri="{BB962C8B-B14F-4D97-AF65-F5344CB8AC3E}">
        <p14:creationId xmlns:p14="http://schemas.microsoft.com/office/powerpoint/2010/main" val="90094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EA5FB-CB0F-404E-B6C2-23067CA4041B}"/>
              </a:ext>
            </a:extLst>
          </p:cNvPr>
          <p:cNvSpPr>
            <a:spLocks noGrp="1"/>
          </p:cNvSpPr>
          <p:nvPr>
            <p:ph type="title"/>
          </p:nvPr>
        </p:nvSpPr>
        <p:spPr>
          <a:xfrm>
            <a:off x="913775" y="618517"/>
            <a:ext cx="10364451" cy="855441"/>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987ACB70-B0FE-4A00-AA14-33FDEE78CE76}"/>
              </a:ext>
            </a:extLst>
          </p:cNvPr>
          <p:cNvSpPr>
            <a:spLocks noGrp="1"/>
          </p:cNvSpPr>
          <p:nvPr>
            <p:ph sz="quarter" idx="13"/>
          </p:nvPr>
        </p:nvSpPr>
        <p:spPr>
          <a:xfrm>
            <a:off x="573206" y="1473958"/>
            <a:ext cx="10959152" cy="4317241"/>
          </a:xfrm>
        </p:spPr>
        <p:txBody>
          <a:bodyPr/>
          <a:lstStyle/>
          <a:p>
            <a:r>
              <a:rPr lang="fr-FR" dirty="0">
                <a:solidFill>
                  <a:srgbClr val="FF0000"/>
                </a:solidFill>
              </a:rPr>
              <a:t>La passation d’un questionnaire </a:t>
            </a:r>
          </a:p>
          <a:p>
            <a:pPr lvl="1"/>
            <a:r>
              <a:rPr lang="fr-FR" cap="none" dirty="0"/>
              <a:t>Il faut d’abord faire le </a:t>
            </a:r>
            <a:r>
              <a:rPr lang="fr-FR" u="sng" cap="none" dirty="0">
                <a:solidFill>
                  <a:srgbClr val="0070C0"/>
                </a:solidFill>
              </a:rPr>
              <a:t>test préalable </a:t>
            </a:r>
            <a:r>
              <a:rPr lang="fr-FR" cap="none" dirty="0"/>
              <a:t>: tester auprès d’un nombre limiter de personnes pour s’assurer que le questionnaire ne relève pas de contraintes.</a:t>
            </a:r>
          </a:p>
          <a:p>
            <a:pPr lvl="1"/>
            <a:r>
              <a:rPr lang="fr-FR" cap="none" dirty="0">
                <a:solidFill>
                  <a:srgbClr val="0070C0"/>
                </a:solidFill>
              </a:rPr>
              <a:t>Passation face-à-face </a:t>
            </a:r>
            <a:r>
              <a:rPr lang="fr-FR" cap="none" dirty="0"/>
              <a:t>: c’est le mode le plus privilégié pour la passation, car on peut avoir facilement l’ajustement de la façon dont on pose les questions (orale, passation directe).</a:t>
            </a:r>
          </a:p>
          <a:p>
            <a:pPr lvl="1"/>
            <a:r>
              <a:rPr lang="fr-FR" cap="none" dirty="0">
                <a:solidFill>
                  <a:srgbClr val="0070C0"/>
                </a:solidFill>
              </a:rPr>
              <a:t>Enquête par téléphone </a:t>
            </a:r>
            <a:r>
              <a:rPr lang="fr-FR" cap="none" dirty="0"/>
              <a:t>: mode très rapide de passation appelé aussi système CATI (Computer </a:t>
            </a:r>
            <a:r>
              <a:rPr lang="fr-FR" cap="none" dirty="0" err="1"/>
              <a:t>Assisted</a:t>
            </a:r>
            <a:r>
              <a:rPr lang="fr-FR" cap="none" dirty="0"/>
              <a:t> </a:t>
            </a:r>
            <a:r>
              <a:rPr lang="fr-FR" cap="none" dirty="0" err="1"/>
              <a:t>Telephone</a:t>
            </a:r>
            <a:r>
              <a:rPr lang="fr-FR" cap="none" dirty="0"/>
              <a:t> Interview), moins privilégié car il y a le risque d’exclure les personnes qui ne possèdent pas de téléphone de l’enquête. </a:t>
            </a:r>
          </a:p>
          <a:p>
            <a:pPr lvl="1"/>
            <a:endParaRPr lang="fr-FR" cap="none" dirty="0">
              <a:solidFill>
                <a:srgbClr val="FF0000"/>
              </a:solidFill>
            </a:endParaRPr>
          </a:p>
        </p:txBody>
      </p:sp>
    </p:spTree>
    <p:extLst>
      <p:ext uri="{BB962C8B-B14F-4D97-AF65-F5344CB8AC3E}">
        <p14:creationId xmlns:p14="http://schemas.microsoft.com/office/powerpoint/2010/main" val="6482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45E3C-3D5F-405F-ABA6-8513DFA6AF2A}"/>
              </a:ext>
            </a:extLst>
          </p:cNvPr>
          <p:cNvSpPr>
            <a:spLocks noGrp="1"/>
          </p:cNvSpPr>
          <p:nvPr>
            <p:ph type="title"/>
          </p:nvPr>
        </p:nvSpPr>
        <p:spPr>
          <a:xfrm>
            <a:off x="913775" y="618518"/>
            <a:ext cx="10364451" cy="718964"/>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5FC26E7A-F3BB-479D-B271-3FBD1F786AF8}"/>
              </a:ext>
            </a:extLst>
          </p:cNvPr>
          <p:cNvSpPr>
            <a:spLocks noGrp="1"/>
          </p:cNvSpPr>
          <p:nvPr>
            <p:ph sz="quarter" idx="13"/>
          </p:nvPr>
        </p:nvSpPr>
        <p:spPr>
          <a:xfrm>
            <a:off x="559557" y="1555846"/>
            <a:ext cx="10918209" cy="4235354"/>
          </a:xfrm>
        </p:spPr>
        <p:txBody>
          <a:bodyPr>
            <a:normAutofit lnSpcReduction="10000"/>
          </a:bodyPr>
          <a:lstStyle/>
          <a:p>
            <a:pPr marL="0" indent="0" algn="ctr">
              <a:buNone/>
            </a:pPr>
            <a:r>
              <a:rPr lang="fr-FR" sz="2000" b="1" dirty="0">
                <a:solidFill>
                  <a:srgbClr val="FF0000"/>
                </a:solidFill>
              </a:rPr>
              <a:t>4- </a:t>
            </a:r>
            <a:r>
              <a:rPr lang="fr-FR" sz="2000" b="1" cap="none" dirty="0">
                <a:solidFill>
                  <a:srgbClr val="FF0000"/>
                </a:solidFill>
              </a:rPr>
              <a:t>Analyse statistique </a:t>
            </a:r>
          </a:p>
          <a:p>
            <a:pPr lvl="1"/>
            <a:r>
              <a:rPr lang="fr-FR" cap="none" dirty="0"/>
              <a:t>Est une technique </a:t>
            </a:r>
            <a:r>
              <a:rPr lang="fr-FR" u="sng" cap="none" dirty="0">
                <a:solidFill>
                  <a:srgbClr val="0070C0"/>
                </a:solidFill>
              </a:rPr>
              <a:t>quantitatives </a:t>
            </a:r>
            <a:r>
              <a:rPr lang="fr-FR" u="sng" cap="none" dirty="0">
                <a:solidFill>
                  <a:srgbClr val="0070C0"/>
                </a:solidFill>
                <a:highlight>
                  <a:srgbClr val="FFFF00"/>
                </a:highlight>
              </a:rPr>
              <a:t>indirecte</a:t>
            </a:r>
            <a:r>
              <a:rPr lang="fr-FR" cap="none" dirty="0"/>
              <a:t>. Elle est utilisée sur des productions ou des documents se rapportant à des individus.</a:t>
            </a:r>
          </a:p>
          <a:p>
            <a:pPr marL="457200" lvl="1" indent="-361950">
              <a:buNone/>
            </a:pPr>
            <a:r>
              <a:rPr lang="fr-FR" cap="none" dirty="0">
                <a:solidFill>
                  <a:srgbClr val="FF0000"/>
                </a:solidFill>
              </a:rPr>
              <a:t>Exemple </a:t>
            </a:r>
            <a:r>
              <a:rPr lang="fr-FR" cap="none" dirty="0"/>
              <a:t>: l’analyse des statistiques d’un recensement d’une population. </a:t>
            </a:r>
          </a:p>
          <a:p>
            <a:pPr marL="457200" lvl="1" indent="0">
              <a:buNone/>
            </a:pPr>
            <a:r>
              <a:rPr lang="fr-FR" cap="none" dirty="0"/>
              <a:t>	  Analyse d’un bilan statistique d’un organisme spécialisé dans les études quantitatives (ONS, INSEE…) </a:t>
            </a:r>
          </a:p>
          <a:p>
            <a:pPr marL="457200" lvl="1" indent="-361950">
              <a:buNone/>
            </a:pPr>
            <a:r>
              <a:rPr lang="fr-FR" cap="none" dirty="0">
                <a:solidFill>
                  <a:srgbClr val="FF0000"/>
                </a:solidFill>
              </a:rPr>
              <a:t>Remarque</a:t>
            </a:r>
            <a:r>
              <a:rPr lang="fr-FR" cap="none" dirty="0"/>
              <a:t> : les données à analyser ne sont pas tirées directement de mon enquête, elles sont produites par d’autres chercheurs, enquêteur ou organisme.</a:t>
            </a:r>
          </a:p>
          <a:p>
            <a:pPr marL="457200" lvl="1" indent="-361950">
              <a:buNone/>
            </a:pPr>
            <a:r>
              <a:rPr lang="fr-FR" b="1" cap="none" dirty="0">
                <a:solidFill>
                  <a:srgbClr val="FF0000"/>
                </a:solidFill>
              </a:rPr>
              <a:t>Les sources de l’analyse statistiques </a:t>
            </a:r>
          </a:p>
          <a:p>
            <a:pPr marL="914400" lvl="2" indent="-361950"/>
            <a:r>
              <a:rPr lang="fr-FR" cap="none" dirty="0">
                <a:solidFill>
                  <a:srgbClr val="0070C0"/>
                </a:solidFill>
              </a:rPr>
              <a:t>L’université</a:t>
            </a:r>
            <a:r>
              <a:rPr lang="fr-FR" cap="none" dirty="0"/>
              <a:t> : est une source de production des données chiffrées</a:t>
            </a:r>
          </a:p>
          <a:p>
            <a:pPr marL="914400" lvl="2" indent="-361950"/>
            <a:r>
              <a:rPr lang="fr-FR" cap="none" dirty="0">
                <a:solidFill>
                  <a:srgbClr val="0070C0"/>
                </a:solidFill>
              </a:rPr>
              <a:t>Les organisme professionnels </a:t>
            </a:r>
            <a:r>
              <a:rPr lang="fr-FR" cap="none" dirty="0"/>
              <a:t>: tels que l’ONS en Algérie, L’UNESCO, INSEE…</a:t>
            </a:r>
          </a:p>
          <a:p>
            <a:pPr marL="914400" lvl="2" indent="-361950"/>
            <a:r>
              <a:rPr lang="fr-FR" cap="none" dirty="0">
                <a:solidFill>
                  <a:srgbClr val="0070C0"/>
                </a:solidFill>
              </a:rPr>
              <a:t>Les revues spécialisées dans les statistiques </a:t>
            </a:r>
            <a:r>
              <a:rPr lang="fr-FR" cap="none" dirty="0"/>
              <a:t>: peuvent fournir des données actualisées, ex : CREAD</a:t>
            </a:r>
          </a:p>
          <a:p>
            <a:pPr marL="914400" lvl="2" indent="-361950"/>
            <a:r>
              <a:rPr lang="fr-FR" cap="none" dirty="0">
                <a:solidFill>
                  <a:srgbClr val="0070C0"/>
                </a:solidFill>
              </a:rPr>
              <a:t>Organisme internationaux </a:t>
            </a:r>
            <a:r>
              <a:rPr lang="fr-FR" cap="none" dirty="0"/>
              <a:t>: ONU (organisation des Nations Unis), OCDE (organisation de coopération et de développement économique) fournissent des statistiques par pays</a:t>
            </a:r>
          </a:p>
        </p:txBody>
      </p:sp>
    </p:spTree>
    <p:extLst>
      <p:ext uri="{BB962C8B-B14F-4D97-AF65-F5344CB8AC3E}">
        <p14:creationId xmlns:p14="http://schemas.microsoft.com/office/powerpoint/2010/main" val="412081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E245D-9B3E-47E4-87B7-C53743118BC7}"/>
              </a:ext>
            </a:extLst>
          </p:cNvPr>
          <p:cNvSpPr>
            <a:spLocks noGrp="1"/>
          </p:cNvSpPr>
          <p:nvPr>
            <p:ph type="title"/>
          </p:nvPr>
        </p:nvSpPr>
        <p:spPr>
          <a:xfrm>
            <a:off x="913775" y="618518"/>
            <a:ext cx="10364451" cy="82814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D7BDD741-8F42-47FD-A896-EB42DE268D81}"/>
              </a:ext>
            </a:extLst>
          </p:cNvPr>
          <p:cNvSpPr>
            <a:spLocks noGrp="1"/>
          </p:cNvSpPr>
          <p:nvPr>
            <p:ph sz="quarter" idx="13"/>
          </p:nvPr>
        </p:nvSpPr>
        <p:spPr>
          <a:xfrm>
            <a:off x="709684" y="1637732"/>
            <a:ext cx="10713492" cy="4153468"/>
          </a:xfrm>
        </p:spPr>
        <p:txBody>
          <a:bodyPr>
            <a:normAutofit/>
          </a:bodyPr>
          <a:lstStyle/>
          <a:p>
            <a:pPr marL="0" indent="0">
              <a:buNone/>
            </a:pPr>
            <a:r>
              <a:rPr lang="fr-FR" sz="2000" b="1" dirty="0">
                <a:solidFill>
                  <a:srgbClr val="FF0000"/>
                </a:solidFill>
              </a:rPr>
              <a:t>			Avantages et inconvénients des techniques quantitatives</a:t>
            </a:r>
          </a:p>
          <a:p>
            <a:pPr lvl="1"/>
            <a:r>
              <a:rPr lang="fr-FR" cap="none" dirty="0"/>
              <a:t>Les informations collectées sont sommaires</a:t>
            </a:r>
          </a:p>
          <a:p>
            <a:pPr lvl="1"/>
            <a:r>
              <a:rPr lang="fr-FR" cap="none" dirty="0"/>
              <a:t>Le risque des non-réponses</a:t>
            </a:r>
          </a:p>
          <a:p>
            <a:pPr lvl="1"/>
            <a:r>
              <a:rPr lang="fr-FR" cap="none" dirty="0"/>
              <a:t>Techniques peu couteuses, mis à part le recensement qui sollicite beaucoup plus de moyens</a:t>
            </a:r>
          </a:p>
          <a:p>
            <a:pPr lvl="1"/>
            <a:r>
              <a:rPr lang="fr-FR" cap="none" dirty="0"/>
              <a:t>Rapidité d’exécution, un questionnaire peut se remplir en un ¼ heure </a:t>
            </a:r>
          </a:p>
          <a:p>
            <a:pPr lvl="1"/>
            <a:r>
              <a:rPr lang="fr-FR" cap="none" dirty="0"/>
              <a:t>Facilite la comparabilité des réponses</a:t>
            </a:r>
          </a:p>
          <a:p>
            <a:pPr lvl="1"/>
            <a:r>
              <a:rPr lang="fr-FR" cap="none" dirty="0"/>
              <a:t>Techniques appliquées sur un grand nombre</a:t>
            </a:r>
          </a:p>
          <a:p>
            <a:pPr lvl="1"/>
            <a:r>
              <a:rPr lang="fr-FR" cap="none" dirty="0"/>
              <a:t>Le risque de déformation volontaire des propos (risque du hasard, non-réponse, informations erronées) </a:t>
            </a:r>
          </a:p>
          <a:p>
            <a:pPr lvl="1"/>
            <a:r>
              <a:rPr lang="fr-FR" cap="none" dirty="0"/>
              <a:t>Risque de l’inaptitude des interviewés à remplir le questionnaire</a:t>
            </a:r>
          </a:p>
          <a:p>
            <a:pPr marL="457200" lvl="1" indent="-279400">
              <a:buNone/>
            </a:pPr>
            <a:r>
              <a:rPr lang="fr-FR" cap="none" dirty="0">
                <a:solidFill>
                  <a:srgbClr val="0070C0"/>
                </a:solidFill>
              </a:rPr>
              <a:t>Question</a:t>
            </a:r>
            <a:r>
              <a:rPr lang="fr-FR" cap="none" dirty="0"/>
              <a:t> : quelles est la différence entre un sondage et un questionnaire ?</a:t>
            </a:r>
          </a:p>
          <a:p>
            <a:pPr marL="457200" lvl="1" indent="-279400">
              <a:buNone/>
            </a:pPr>
            <a:r>
              <a:rPr lang="fr-FR" cap="none" dirty="0">
                <a:solidFill>
                  <a:srgbClr val="0070C0"/>
                </a:solidFill>
              </a:rPr>
              <a:t>Point de repère </a:t>
            </a:r>
            <a:r>
              <a:rPr lang="fr-FR" cap="none" dirty="0"/>
              <a:t>: le sujet, les question, la population</a:t>
            </a:r>
          </a:p>
        </p:txBody>
      </p:sp>
    </p:spTree>
    <p:extLst>
      <p:ext uri="{BB962C8B-B14F-4D97-AF65-F5344CB8AC3E}">
        <p14:creationId xmlns:p14="http://schemas.microsoft.com/office/powerpoint/2010/main" val="3653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9B922-D8A3-48A7-9F4E-6E31E9BD41EF}"/>
              </a:ext>
            </a:extLst>
          </p:cNvPr>
          <p:cNvSpPr>
            <a:spLocks noGrp="1"/>
          </p:cNvSpPr>
          <p:nvPr>
            <p:ph type="title"/>
          </p:nvPr>
        </p:nvSpPr>
        <p:spPr>
          <a:xfrm>
            <a:off x="913775" y="618518"/>
            <a:ext cx="10364451" cy="70531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1C5EFC40-AC40-4C84-BC16-32AC992253CC}"/>
              </a:ext>
            </a:extLst>
          </p:cNvPr>
          <p:cNvSpPr>
            <a:spLocks noGrp="1"/>
          </p:cNvSpPr>
          <p:nvPr>
            <p:ph sz="quarter" idx="13"/>
          </p:nvPr>
        </p:nvSpPr>
        <p:spPr>
          <a:xfrm>
            <a:off x="1064524" y="1719618"/>
            <a:ext cx="10467834" cy="4071581"/>
          </a:xfrm>
        </p:spPr>
        <p:txBody>
          <a:bodyPr/>
          <a:lstStyle/>
          <a:p>
            <a:pPr marL="0" indent="0" algn="ctr">
              <a:buNone/>
            </a:pPr>
            <a:r>
              <a:rPr lang="fr-FR" sz="2000" b="1" cap="none" dirty="0">
                <a:solidFill>
                  <a:srgbClr val="FF0000"/>
                </a:solidFill>
              </a:rPr>
              <a:t>Les méthodes qualitatives</a:t>
            </a:r>
          </a:p>
          <a:p>
            <a:pPr algn="just"/>
            <a:r>
              <a:rPr lang="fr-FR" cap="none" dirty="0"/>
              <a:t>Ces méthodes visent la </a:t>
            </a:r>
            <a:r>
              <a:rPr lang="fr-FR" u="sng" cap="none" dirty="0">
                <a:solidFill>
                  <a:srgbClr val="0070C0"/>
                </a:solidFill>
              </a:rPr>
              <a:t>compréhension</a:t>
            </a:r>
            <a:r>
              <a:rPr lang="fr-FR" cap="none" dirty="0"/>
              <a:t> du phénomène à l’étude. À travers les méthodes qualitatives, le chercheur tente de comprendre le </a:t>
            </a:r>
            <a:r>
              <a:rPr lang="fr-FR" u="sng" cap="none" dirty="0">
                <a:solidFill>
                  <a:srgbClr val="0070C0"/>
                </a:solidFill>
              </a:rPr>
              <a:t>sens des propos</a:t>
            </a:r>
            <a:r>
              <a:rPr lang="fr-FR" cap="none" dirty="0"/>
              <a:t>, des </a:t>
            </a:r>
            <a:r>
              <a:rPr lang="fr-FR" u="sng" cap="none" dirty="0">
                <a:solidFill>
                  <a:srgbClr val="0070C0"/>
                </a:solidFill>
              </a:rPr>
              <a:t>comportements observés</a:t>
            </a:r>
            <a:r>
              <a:rPr lang="fr-FR" cap="none" dirty="0"/>
              <a:t>.</a:t>
            </a:r>
          </a:p>
          <a:p>
            <a:pPr algn="just"/>
            <a:r>
              <a:rPr lang="fr-FR" cap="none" dirty="0"/>
              <a:t>Parmi les techniques les plus utilisées : </a:t>
            </a:r>
          </a:p>
          <a:p>
            <a:pPr lvl="1" algn="just"/>
            <a:r>
              <a:rPr lang="fr-FR" cap="none" dirty="0">
                <a:solidFill>
                  <a:srgbClr val="0070C0"/>
                </a:solidFill>
              </a:rPr>
              <a:t>L’observation</a:t>
            </a:r>
          </a:p>
          <a:p>
            <a:pPr lvl="1" algn="just"/>
            <a:r>
              <a:rPr lang="fr-FR" cap="none" dirty="0">
                <a:solidFill>
                  <a:srgbClr val="0070C0"/>
                </a:solidFill>
              </a:rPr>
              <a:t>L’entretien</a:t>
            </a:r>
          </a:p>
          <a:p>
            <a:pPr lvl="1" algn="just"/>
            <a:r>
              <a:rPr lang="fr-FR" cap="none" dirty="0">
                <a:solidFill>
                  <a:srgbClr val="0070C0"/>
                </a:solidFill>
              </a:rPr>
              <a:t>Récits de vie</a:t>
            </a:r>
          </a:p>
          <a:p>
            <a:pPr marL="457200" lvl="1" indent="0" algn="just">
              <a:buNone/>
            </a:pPr>
            <a:endParaRPr lang="fr-FR" cap="none" dirty="0">
              <a:solidFill>
                <a:srgbClr val="0070C0"/>
              </a:solidFill>
            </a:endParaRPr>
          </a:p>
        </p:txBody>
      </p:sp>
      <p:sp>
        <p:nvSpPr>
          <p:cNvPr id="5" name="Ellipse 4">
            <a:extLst>
              <a:ext uri="{FF2B5EF4-FFF2-40B4-BE49-F238E27FC236}">
                <a16:creationId xmlns:a16="http://schemas.microsoft.com/office/drawing/2014/main" id="{8CA44C20-8E1F-4FE4-9F93-8E787749A9AA}"/>
              </a:ext>
            </a:extLst>
          </p:cNvPr>
          <p:cNvSpPr/>
          <p:nvPr/>
        </p:nvSpPr>
        <p:spPr>
          <a:xfrm>
            <a:off x="4141725" y="2115035"/>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a:t>
            </a:r>
          </a:p>
        </p:txBody>
      </p:sp>
    </p:spTree>
    <p:extLst>
      <p:ext uri="{BB962C8B-B14F-4D97-AF65-F5344CB8AC3E}">
        <p14:creationId xmlns:p14="http://schemas.microsoft.com/office/powerpoint/2010/main" val="212431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CBD36-B08A-47FB-9D4C-55032AB6316D}"/>
              </a:ext>
            </a:extLst>
          </p:cNvPr>
          <p:cNvSpPr>
            <a:spLocks noGrp="1"/>
          </p:cNvSpPr>
          <p:nvPr>
            <p:ph type="title"/>
          </p:nvPr>
        </p:nvSpPr>
        <p:spPr>
          <a:xfrm>
            <a:off x="913775" y="618518"/>
            <a:ext cx="10364451" cy="95097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A9B285A8-BC6B-4A40-854D-2A025142A75C}"/>
              </a:ext>
            </a:extLst>
          </p:cNvPr>
          <p:cNvSpPr>
            <a:spLocks noGrp="1"/>
          </p:cNvSpPr>
          <p:nvPr>
            <p:ph sz="quarter" idx="13"/>
          </p:nvPr>
        </p:nvSpPr>
        <p:spPr>
          <a:xfrm>
            <a:off x="913774" y="1569494"/>
            <a:ext cx="10363826" cy="4221705"/>
          </a:xfrm>
        </p:spPr>
        <p:txBody>
          <a:bodyPr>
            <a:normAutofit/>
          </a:bodyPr>
          <a:lstStyle/>
          <a:p>
            <a:pPr marL="0" indent="0" algn="ctr">
              <a:buNone/>
            </a:pPr>
            <a:r>
              <a:rPr lang="fr-FR" sz="2000" b="1" dirty="0">
                <a:solidFill>
                  <a:srgbClr val="FF0000"/>
                </a:solidFill>
              </a:rPr>
              <a:t>1- </a:t>
            </a:r>
            <a:r>
              <a:rPr lang="fr-FR" sz="2000" b="1" cap="none" dirty="0">
                <a:solidFill>
                  <a:srgbClr val="FF0000"/>
                </a:solidFill>
              </a:rPr>
              <a:t>Observation </a:t>
            </a:r>
          </a:p>
          <a:p>
            <a:pPr marL="0" indent="0" algn="just">
              <a:buNone/>
            </a:pPr>
            <a:r>
              <a:rPr lang="fr-FR" cap="none" dirty="0">
                <a:solidFill>
                  <a:srgbClr val="FF0000"/>
                </a:solidFill>
              </a:rPr>
              <a:t>Observation </a:t>
            </a:r>
            <a:r>
              <a:rPr lang="fr-FR" cap="none" dirty="0"/>
              <a:t>: est du</a:t>
            </a:r>
            <a:r>
              <a:rPr lang="fr-FR" dirty="0"/>
              <a:t> </a:t>
            </a:r>
            <a:r>
              <a:rPr lang="fr-FR" cap="none" dirty="0">
                <a:hlinkClick r:id="rId2">
                  <a:extLst>
                    <a:ext uri="{A12FA001-AC4F-418D-AE19-62706E023703}">
                      <ahyp:hlinkClr xmlns:ahyp="http://schemas.microsoft.com/office/drawing/2018/hyperlinkcolor" val="tx"/>
                    </a:ext>
                  </a:extLst>
                </a:hlinkClick>
              </a:rPr>
              <a:t>latin classique</a:t>
            </a:r>
            <a:r>
              <a:rPr lang="fr-FR" cap="none" dirty="0"/>
              <a:t> </a:t>
            </a:r>
            <a:r>
              <a:rPr lang="fr-FR" i="1" cap="none" dirty="0" err="1"/>
              <a:t>observare</a:t>
            </a:r>
            <a:r>
              <a:rPr lang="fr-FR" cap="none" dirty="0"/>
              <a:t>, ‘observer. C’est l’action de mettre un sujet sous un constat permanent, sous une surveillance systématique.</a:t>
            </a:r>
          </a:p>
          <a:p>
            <a:pPr marL="0" indent="0" algn="just">
              <a:buNone/>
            </a:pPr>
            <a:endParaRPr lang="fr-FR" cap="none" dirty="0"/>
          </a:p>
          <a:p>
            <a:pPr algn="just"/>
            <a:r>
              <a:rPr lang="fr-FR" cap="none" dirty="0"/>
              <a:t>C’est une technique </a:t>
            </a:r>
            <a:r>
              <a:rPr lang="fr-FR" u="sng" cap="none" dirty="0">
                <a:solidFill>
                  <a:srgbClr val="0070C0"/>
                </a:solidFill>
              </a:rPr>
              <a:t>directe</a:t>
            </a:r>
            <a:r>
              <a:rPr lang="fr-FR" cap="none" dirty="0"/>
              <a:t>, servant à observer </a:t>
            </a:r>
            <a:r>
              <a:rPr lang="fr-FR" u="sng" cap="none" dirty="0">
                <a:solidFill>
                  <a:srgbClr val="0070C0"/>
                </a:solidFill>
              </a:rPr>
              <a:t>un groupe </a:t>
            </a:r>
            <a:r>
              <a:rPr lang="fr-FR" cap="none" dirty="0"/>
              <a:t>qu’il soit : village, une association, joueurs… cela dans le but de faire des </a:t>
            </a:r>
            <a:r>
              <a:rPr lang="fr-FR" u="sng" cap="none" dirty="0">
                <a:solidFill>
                  <a:srgbClr val="0070C0"/>
                </a:solidFill>
              </a:rPr>
              <a:t>prélèvements qualitatifs </a:t>
            </a:r>
            <a:r>
              <a:rPr lang="fr-FR" cap="none" dirty="0"/>
              <a:t>pour comprendre les </a:t>
            </a:r>
            <a:r>
              <a:rPr lang="fr-FR" u="sng" cap="none" dirty="0">
                <a:solidFill>
                  <a:srgbClr val="0070C0"/>
                </a:solidFill>
              </a:rPr>
              <a:t>attitudes</a:t>
            </a:r>
            <a:r>
              <a:rPr lang="fr-FR" cap="none" dirty="0"/>
              <a:t> et les </a:t>
            </a:r>
            <a:r>
              <a:rPr lang="fr-FR" u="sng" cap="none" dirty="0">
                <a:solidFill>
                  <a:srgbClr val="0070C0"/>
                </a:solidFill>
              </a:rPr>
              <a:t>comportements</a:t>
            </a:r>
            <a:r>
              <a:rPr lang="fr-FR" cap="none" dirty="0"/>
              <a:t> de ce groupe.</a:t>
            </a:r>
          </a:p>
        </p:txBody>
      </p:sp>
    </p:spTree>
    <p:extLst>
      <p:ext uri="{BB962C8B-B14F-4D97-AF65-F5344CB8AC3E}">
        <p14:creationId xmlns:p14="http://schemas.microsoft.com/office/powerpoint/2010/main" val="256608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D170D-1563-46AA-98C5-3D999D5C22CA}"/>
              </a:ext>
            </a:extLst>
          </p:cNvPr>
          <p:cNvSpPr>
            <a:spLocks noGrp="1"/>
          </p:cNvSpPr>
          <p:nvPr>
            <p:ph type="title"/>
          </p:nvPr>
        </p:nvSpPr>
        <p:spPr>
          <a:xfrm>
            <a:off x="913775" y="618519"/>
            <a:ext cx="10364451" cy="88273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F74109C5-13C1-4320-B640-E0410A6A6E07}"/>
              </a:ext>
            </a:extLst>
          </p:cNvPr>
          <p:cNvSpPr>
            <a:spLocks noGrp="1"/>
          </p:cNvSpPr>
          <p:nvPr>
            <p:ph sz="quarter" idx="13"/>
          </p:nvPr>
        </p:nvSpPr>
        <p:spPr>
          <a:xfrm>
            <a:off x="777921" y="1665027"/>
            <a:ext cx="10699845" cy="4421873"/>
          </a:xfrm>
        </p:spPr>
        <p:txBody>
          <a:bodyPr>
            <a:normAutofit fontScale="92500" lnSpcReduction="10000"/>
          </a:bodyPr>
          <a:lstStyle/>
          <a:p>
            <a:pPr marL="0" indent="0" algn="ctr">
              <a:buNone/>
            </a:pPr>
            <a:r>
              <a:rPr lang="fr-FR" cap="none" dirty="0">
                <a:solidFill>
                  <a:srgbClr val="FF0000"/>
                </a:solidFill>
              </a:rPr>
              <a:t>1- Observation</a:t>
            </a:r>
          </a:p>
          <a:p>
            <a:pPr marL="0" indent="0" algn="just">
              <a:buNone/>
            </a:pPr>
            <a:r>
              <a:rPr lang="fr-FR" sz="2200" b="1" cap="none" dirty="0">
                <a:solidFill>
                  <a:schemeClr val="accent1">
                    <a:lumMod val="50000"/>
                    <a:lumOff val="50000"/>
                  </a:schemeClr>
                </a:solidFill>
              </a:rPr>
              <a:t>Types de l’observation </a:t>
            </a:r>
          </a:p>
          <a:p>
            <a:pPr marL="457200" indent="-457200" algn="just">
              <a:buFont typeface="+mj-lt"/>
              <a:buAutoNum type="arabicPeriod"/>
            </a:pPr>
            <a:r>
              <a:rPr lang="fr-FR" cap="none" dirty="0">
                <a:solidFill>
                  <a:srgbClr val="FF0000"/>
                </a:solidFill>
              </a:rPr>
              <a:t>Observation participante : </a:t>
            </a:r>
            <a:r>
              <a:rPr lang="fr-FR" cap="none" dirty="0"/>
              <a:t>c’est la forme à l’origine des autres types. On s’insère dans la vie des gens observer sans modifier la situation. Souvent utilisée par les anthropologues. (demande plus de temps)</a:t>
            </a:r>
          </a:p>
          <a:p>
            <a:pPr marL="457200" indent="-457200" algn="just">
              <a:buFont typeface="+mj-lt"/>
              <a:buAutoNum type="arabicPeriod"/>
            </a:pPr>
            <a:r>
              <a:rPr lang="fr-FR" cap="none" dirty="0">
                <a:solidFill>
                  <a:srgbClr val="FF0000"/>
                </a:solidFill>
              </a:rPr>
              <a:t>Observation désengagée : </a:t>
            </a:r>
            <a:r>
              <a:rPr lang="fr-FR" cap="none" dirty="0"/>
              <a:t>c’est une autre forme d’observation, utilisée si on ne veut pas partager le quotidien des enquêtés. Ex : observer les comportements des joueur de volleyball à partir des tribunes. (occasionnelle) </a:t>
            </a:r>
          </a:p>
          <a:p>
            <a:pPr marL="457200" indent="-457200" algn="just">
              <a:buFont typeface="+mj-lt"/>
              <a:buAutoNum type="arabicPeriod"/>
            </a:pPr>
            <a:r>
              <a:rPr lang="fr-FR" cap="none" dirty="0">
                <a:solidFill>
                  <a:srgbClr val="FF0000"/>
                </a:solidFill>
              </a:rPr>
              <a:t>Observation dissimulée : </a:t>
            </a:r>
            <a:r>
              <a:rPr lang="fr-FR" cap="none" dirty="0"/>
              <a:t>observer les gens sans qu’il ne voient. Ou bien, on peut être avec eux sans qu’il sache qu’on les observe. Ex : observer le comportement d’un personnel d’une lingerie sans se faire repérer. (choisir le lieu d’observation pour ne pas soupçonner la présence du chercheur) </a:t>
            </a:r>
          </a:p>
          <a:p>
            <a:pPr marL="457200" indent="-457200" algn="just">
              <a:buFont typeface="+mj-lt"/>
              <a:buAutoNum type="arabicPeriod"/>
            </a:pPr>
            <a:r>
              <a:rPr lang="fr-FR" cap="none" dirty="0">
                <a:solidFill>
                  <a:srgbClr val="FF0000"/>
                </a:solidFill>
              </a:rPr>
              <a:t>Observation ouverte </a:t>
            </a:r>
            <a:r>
              <a:rPr lang="fr-FR" cap="none" dirty="0"/>
              <a:t>: l’observateur ne cache pas son intention. Ex : l’observateur peu se présenter pour occuper un poste dans le service lingerie pour observer le phénomène du près.</a:t>
            </a:r>
          </a:p>
          <a:p>
            <a:pPr marL="0" indent="0" algn="just">
              <a:buNone/>
            </a:pPr>
            <a:r>
              <a:rPr lang="fr-FR" cap="none" dirty="0">
                <a:solidFill>
                  <a:srgbClr val="0070C0"/>
                </a:solidFill>
              </a:rPr>
              <a:t>Remarque</a:t>
            </a:r>
            <a:r>
              <a:rPr lang="fr-FR" cap="none" dirty="0">
                <a:solidFill>
                  <a:srgbClr val="FF0000"/>
                </a:solidFill>
              </a:rPr>
              <a:t> : on observe les évènements qui se produisent dans le but de comprendre le phénomène</a:t>
            </a:r>
          </a:p>
          <a:p>
            <a:pPr marL="0" indent="0" algn="just">
              <a:buNone/>
            </a:pPr>
            <a:r>
              <a:rPr lang="fr-FR" cap="none" dirty="0">
                <a:solidFill>
                  <a:srgbClr val="0070C0"/>
                </a:solidFill>
              </a:rPr>
              <a:t>Limites de l’observation dissimulée </a:t>
            </a:r>
            <a:r>
              <a:rPr lang="fr-FR" cap="none" dirty="0">
                <a:solidFill>
                  <a:srgbClr val="FF0000"/>
                </a:solidFill>
              </a:rPr>
              <a:t>: il y a souvent des éléments qui vont nous échapper </a:t>
            </a:r>
            <a:endParaRPr lang="fr-FR" dirty="0">
              <a:solidFill>
                <a:srgbClr val="FF0000"/>
              </a:solidFill>
            </a:endParaRPr>
          </a:p>
          <a:p>
            <a:pPr marL="0" indent="0" algn="ctr">
              <a:buNone/>
            </a:pPr>
            <a:endParaRPr lang="fr-FR" dirty="0">
              <a:solidFill>
                <a:srgbClr val="FF0000"/>
              </a:solidFill>
            </a:endParaRPr>
          </a:p>
          <a:p>
            <a:pPr marL="0" indent="0" algn="ctr">
              <a:buNone/>
            </a:pPr>
            <a:endParaRPr lang="fr-FR" dirty="0">
              <a:solidFill>
                <a:srgbClr val="FF0000"/>
              </a:solidFill>
            </a:endParaRPr>
          </a:p>
        </p:txBody>
      </p:sp>
    </p:spTree>
    <p:extLst>
      <p:ext uri="{BB962C8B-B14F-4D97-AF65-F5344CB8AC3E}">
        <p14:creationId xmlns:p14="http://schemas.microsoft.com/office/powerpoint/2010/main" val="202579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420A0-AA69-48C3-A8ED-BEFB6C9EDF74}"/>
              </a:ext>
            </a:extLst>
          </p:cNvPr>
          <p:cNvSpPr>
            <a:spLocks noGrp="1"/>
          </p:cNvSpPr>
          <p:nvPr>
            <p:ph type="title"/>
          </p:nvPr>
        </p:nvSpPr>
        <p:spPr>
          <a:xfrm>
            <a:off x="913775" y="618517"/>
            <a:ext cx="10364451" cy="869089"/>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A7360D0F-99B9-430E-A373-0B5329D6B691}"/>
              </a:ext>
            </a:extLst>
          </p:cNvPr>
          <p:cNvSpPr>
            <a:spLocks noGrp="1"/>
          </p:cNvSpPr>
          <p:nvPr>
            <p:ph sz="quarter" idx="13"/>
          </p:nvPr>
        </p:nvSpPr>
        <p:spPr>
          <a:xfrm>
            <a:off x="614149" y="1651379"/>
            <a:ext cx="10904561" cy="4588103"/>
          </a:xfrm>
        </p:spPr>
        <p:txBody>
          <a:bodyPr>
            <a:normAutofit lnSpcReduction="10000"/>
          </a:bodyPr>
          <a:lstStyle/>
          <a:p>
            <a:pPr marL="0" indent="0" algn="ctr">
              <a:buNone/>
            </a:pPr>
            <a:r>
              <a:rPr lang="fr-FR" sz="2400" b="1" cap="none" dirty="0">
                <a:solidFill>
                  <a:srgbClr val="FF0000"/>
                </a:solidFill>
              </a:rPr>
              <a:t>2- L’entretien</a:t>
            </a:r>
          </a:p>
          <a:p>
            <a:pPr algn="just"/>
            <a:r>
              <a:rPr lang="fr-FR" cap="none" dirty="0"/>
              <a:t>Est une techniques qualitative </a:t>
            </a:r>
            <a:r>
              <a:rPr lang="fr-FR" u="sng" cap="none" dirty="0">
                <a:solidFill>
                  <a:srgbClr val="0070C0"/>
                </a:solidFill>
              </a:rPr>
              <a:t>directe</a:t>
            </a:r>
            <a:r>
              <a:rPr lang="fr-FR" cap="none" dirty="0"/>
              <a:t>. Appelée aussi entrevue, interview.</a:t>
            </a:r>
          </a:p>
          <a:p>
            <a:pPr algn="just"/>
            <a:r>
              <a:rPr lang="fr-FR" cap="none" dirty="0"/>
              <a:t>C’est une technique qui consiste à interroger des individus isolément et en position de </a:t>
            </a:r>
            <a:r>
              <a:rPr lang="fr-FR" i="1" cap="none" dirty="0"/>
              <a:t>face to face, </a:t>
            </a:r>
            <a:r>
              <a:rPr lang="fr-FR" cap="none" dirty="0"/>
              <a:t>en vue de prélever des données qualitatives. </a:t>
            </a:r>
          </a:p>
          <a:p>
            <a:pPr lvl="1" algn="just"/>
            <a:r>
              <a:rPr lang="fr-FR" cap="none" dirty="0">
                <a:solidFill>
                  <a:srgbClr val="0070C0"/>
                </a:solidFill>
              </a:rPr>
              <a:t>Exemple</a:t>
            </a:r>
            <a:r>
              <a:rPr lang="fr-FR" i="1" cap="none" dirty="0"/>
              <a:t> : réaliser un entretien avec un responsable de la spécialité communication, afin d’approfondir mes connaissances sur la spécialité…</a:t>
            </a:r>
          </a:p>
          <a:p>
            <a:pPr marL="273050" lvl="1" indent="-273050" algn="just"/>
            <a:r>
              <a:rPr lang="fr-FR" sz="2000" cap="none" dirty="0"/>
              <a:t>Cette technique est utilisée souvent quand un sujet et </a:t>
            </a:r>
            <a:r>
              <a:rPr lang="fr-FR" sz="2000" u="sng" cap="none" dirty="0">
                <a:solidFill>
                  <a:srgbClr val="0070C0"/>
                </a:solidFill>
              </a:rPr>
              <a:t>méconnu</a:t>
            </a:r>
            <a:r>
              <a:rPr lang="fr-FR" sz="2000" cap="none" dirty="0"/>
              <a:t>, ou le chercheur enquêteur possède </a:t>
            </a:r>
            <a:r>
              <a:rPr lang="fr-FR" sz="2000" u="sng" cap="none" dirty="0">
                <a:solidFill>
                  <a:srgbClr val="0070C0"/>
                </a:solidFill>
              </a:rPr>
              <a:t>peu d’information</a:t>
            </a:r>
            <a:r>
              <a:rPr lang="fr-FR" sz="2000" cap="none" dirty="0"/>
              <a:t> sur son sujet.</a:t>
            </a:r>
          </a:p>
          <a:p>
            <a:pPr marL="273050" lvl="1" indent="-273050" algn="just"/>
            <a:r>
              <a:rPr lang="fr-FR" sz="2000" cap="none" dirty="0">
                <a:solidFill>
                  <a:srgbClr val="FF0000"/>
                </a:solidFill>
              </a:rPr>
              <a:t>Conseils</a:t>
            </a:r>
            <a:r>
              <a:rPr lang="fr-FR" sz="2000" cap="none" dirty="0"/>
              <a:t> : </a:t>
            </a:r>
          </a:p>
          <a:p>
            <a:pPr marL="730250" lvl="2" indent="-273050" algn="just"/>
            <a:r>
              <a:rPr lang="fr-FR" sz="1800" cap="none" dirty="0"/>
              <a:t>Avant de commencer n’importe quel entretien, il faut s’assurer que votre enquêté (e) est très allaise et près pour vous informer</a:t>
            </a:r>
          </a:p>
          <a:p>
            <a:pPr marL="730250" lvl="2" indent="-273050" algn="just"/>
            <a:r>
              <a:rPr lang="fr-FR" sz="1800" cap="none" dirty="0"/>
              <a:t>Il faut préparer un schéma de questions à aborder lors de l’entretien</a:t>
            </a:r>
          </a:p>
          <a:p>
            <a:pPr marL="730250" lvl="2" indent="-273050" algn="just"/>
            <a:r>
              <a:rPr lang="fr-FR" sz="1800" cap="none" dirty="0"/>
              <a:t>S’assurer à l’avance que votre enquêté répond aux caractéristiques de votre population d’étude</a:t>
            </a:r>
          </a:p>
          <a:p>
            <a:endParaRPr lang="fr-FR" cap="none" dirty="0">
              <a:solidFill>
                <a:srgbClr val="FF0000"/>
              </a:solidFill>
            </a:endParaRPr>
          </a:p>
        </p:txBody>
      </p:sp>
    </p:spTree>
    <p:extLst>
      <p:ext uri="{BB962C8B-B14F-4D97-AF65-F5344CB8AC3E}">
        <p14:creationId xmlns:p14="http://schemas.microsoft.com/office/powerpoint/2010/main" val="185159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CCB72-23EE-4C72-858A-CA1BD02CF23B}"/>
              </a:ext>
            </a:extLst>
          </p:cNvPr>
          <p:cNvSpPr>
            <a:spLocks noGrp="1"/>
          </p:cNvSpPr>
          <p:nvPr>
            <p:ph type="title"/>
          </p:nvPr>
        </p:nvSpPr>
        <p:spPr/>
        <p:txBody>
          <a:bodyPr>
            <a:normAutofit/>
          </a:bodyPr>
          <a:lstStyle/>
          <a:p>
            <a:r>
              <a:rPr lang="fr-FR" dirty="0"/>
              <a:t>Plan des cours</a:t>
            </a:r>
            <a:br>
              <a:rPr lang="fr-FR" dirty="0"/>
            </a:br>
            <a:r>
              <a:rPr lang="fr-FR" dirty="0">
                <a:solidFill>
                  <a:srgbClr val="FF0000"/>
                </a:solidFill>
              </a:rPr>
              <a:t>Programme</a:t>
            </a:r>
            <a:r>
              <a:rPr lang="fr-FR" dirty="0"/>
              <a:t> </a:t>
            </a:r>
            <a:r>
              <a:rPr lang="fr-FR" dirty="0">
                <a:solidFill>
                  <a:srgbClr val="FF0000"/>
                </a:solidFill>
              </a:rPr>
              <a:t>semestre II</a:t>
            </a:r>
          </a:p>
        </p:txBody>
      </p:sp>
      <p:sp>
        <p:nvSpPr>
          <p:cNvPr id="3" name="Espace réservé du contenu 2">
            <a:extLst>
              <a:ext uri="{FF2B5EF4-FFF2-40B4-BE49-F238E27FC236}">
                <a16:creationId xmlns:a16="http://schemas.microsoft.com/office/drawing/2014/main" id="{52B8A1B7-993E-45D4-A937-35141D47EEBB}"/>
              </a:ext>
            </a:extLst>
          </p:cNvPr>
          <p:cNvSpPr>
            <a:spLocks noGrp="1"/>
          </p:cNvSpPr>
          <p:nvPr>
            <p:ph sz="quarter" idx="13"/>
          </p:nvPr>
        </p:nvSpPr>
        <p:spPr>
          <a:xfrm>
            <a:off x="631065" y="2214694"/>
            <a:ext cx="10646535" cy="3576505"/>
          </a:xfrm>
        </p:spPr>
        <p:txBody>
          <a:bodyPr>
            <a:normAutofit/>
          </a:bodyPr>
          <a:lstStyle/>
          <a:p>
            <a:r>
              <a:rPr lang="fr-FR" b="1" cap="none" dirty="0">
                <a:solidFill>
                  <a:srgbClr val="7030A0"/>
                </a:solidFill>
              </a:rPr>
              <a:t>LA CONSTRUCTION TECHNIQUE </a:t>
            </a:r>
          </a:p>
          <a:p>
            <a:pPr lvl="1"/>
            <a:r>
              <a:rPr lang="fr-FR" cap="none" dirty="0"/>
              <a:t>les techniques quantitatives </a:t>
            </a:r>
          </a:p>
          <a:p>
            <a:pPr lvl="1"/>
            <a:r>
              <a:rPr lang="fr-FR" cap="none" dirty="0"/>
              <a:t>les techniques qualitatives</a:t>
            </a:r>
          </a:p>
          <a:p>
            <a:r>
              <a:rPr lang="fr-FR" b="1" dirty="0">
                <a:solidFill>
                  <a:srgbClr val="7030A0"/>
                </a:solidFill>
              </a:rPr>
              <a:t>Phase de construction et collecte des données</a:t>
            </a:r>
          </a:p>
          <a:p>
            <a:pPr lvl="1"/>
            <a:r>
              <a:rPr lang="fr-FR" cap="none" dirty="0"/>
              <a:t>population d’étude et échantillonnage </a:t>
            </a:r>
          </a:p>
          <a:p>
            <a:r>
              <a:rPr lang="fr-FR" b="1" dirty="0">
                <a:solidFill>
                  <a:srgbClr val="7030A0"/>
                </a:solidFill>
              </a:rPr>
              <a:t>Analyse et interprétation des données </a:t>
            </a:r>
          </a:p>
          <a:p>
            <a:pPr lvl="1"/>
            <a:r>
              <a:rPr lang="fr-FR" cap="none" dirty="0"/>
              <a:t>codage, erreurs, vérification des données</a:t>
            </a:r>
          </a:p>
          <a:p>
            <a:r>
              <a:rPr lang="fr-FR" b="1" dirty="0">
                <a:solidFill>
                  <a:srgbClr val="7030A0"/>
                </a:solidFill>
              </a:rPr>
              <a:t>La phase de rédaction </a:t>
            </a:r>
          </a:p>
          <a:p>
            <a:pPr lvl="1"/>
            <a:r>
              <a:rPr lang="fr-FR" cap="none" dirty="0"/>
              <a:t>mémoire, rapport de stage…</a:t>
            </a:r>
          </a:p>
          <a:p>
            <a:endParaRPr lang="fr-FR" dirty="0"/>
          </a:p>
        </p:txBody>
      </p:sp>
    </p:spTree>
    <p:extLst>
      <p:ext uri="{BB962C8B-B14F-4D97-AF65-F5344CB8AC3E}">
        <p14:creationId xmlns:p14="http://schemas.microsoft.com/office/powerpoint/2010/main" val="11778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6" end="6"/>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7" end="7"/>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48620-E8AB-4D5B-B1E2-F3B15225A065}"/>
              </a:ext>
            </a:extLst>
          </p:cNvPr>
          <p:cNvSpPr>
            <a:spLocks noGrp="1"/>
          </p:cNvSpPr>
          <p:nvPr>
            <p:ph type="title"/>
          </p:nvPr>
        </p:nvSpPr>
        <p:spPr>
          <a:xfrm>
            <a:off x="913775" y="618517"/>
            <a:ext cx="10364451" cy="746259"/>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6A00B778-3C42-416E-9829-CDD76E8FF1EB}"/>
              </a:ext>
            </a:extLst>
          </p:cNvPr>
          <p:cNvSpPr>
            <a:spLocks noGrp="1"/>
          </p:cNvSpPr>
          <p:nvPr>
            <p:ph sz="quarter" idx="13"/>
          </p:nvPr>
        </p:nvSpPr>
        <p:spPr>
          <a:xfrm>
            <a:off x="559557" y="1364776"/>
            <a:ext cx="11054687" cy="4599296"/>
          </a:xfrm>
        </p:spPr>
        <p:txBody>
          <a:bodyPr>
            <a:normAutofit/>
          </a:bodyPr>
          <a:lstStyle/>
          <a:p>
            <a:pPr marL="0" indent="0">
              <a:buNone/>
            </a:pPr>
            <a:r>
              <a:rPr lang="fr-FR" cap="none" dirty="0">
                <a:solidFill>
                  <a:srgbClr val="FF0000"/>
                </a:solidFill>
              </a:rPr>
              <a:t>										</a:t>
            </a:r>
            <a:r>
              <a:rPr lang="fr-FR" sz="2000" b="1" cap="none" dirty="0">
                <a:solidFill>
                  <a:srgbClr val="FF0000"/>
                </a:solidFill>
              </a:rPr>
              <a:t>Types d’entretien </a:t>
            </a:r>
          </a:p>
          <a:p>
            <a:pPr lvl="1"/>
            <a:r>
              <a:rPr lang="fr-FR" cap="none" dirty="0">
                <a:solidFill>
                  <a:srgbClr val="0070C0"/>
                </a:solidFill>
              </a:rPr>
              <a:t>Entretien directif </a:t>
            </a:r>
            <a:r>
              <a:rPr lang="fr-FR" cap="none" dirty="0"/>
              <a:t>: appelé aussi fermé, l’enquêteur pose des questions directes, et il s’attend en parallèle à des réponses courtes. L’enquêteur par cette technique d’entretien tente de recueillir des informations très précises en vue de corroborer ou réfuter une hypothèse.</a:t>
            </a:r>
          </a:p>
          <a:p>
            <a:pPr lvl="1"/>
            <a:r>
              <a:rPr lang="fr-FR" cap="none" dirty="0">
                <a:solidFill>
                  <a:srgbClr val="0070C0"/>
                </a:solidFill>
              </a:rPr>
              <a:t>Entretien semi-directif : </a:t>
            </a:r>
            <a:r>
              <a:rPr lang="fr-FR" cap="none" dirty="0"/>
              <a:t>appelé aussi semi-dirigé. L’enquêté pose des questions ouvertes et laisse la personne interviewée répondre librement. Si ce dernier sors du sujet, l’enquêteur peut intervenir pour le réencadrer et lui rappeler la question voulue.</a:t>
            </a:r>
          </a:p>
          <a:p>
            <a:pPr lvl="1"/>
            <a:r>
              <a:rPr lang="fr-FR" cap="none" dirty="0">
                <a:solidFill>
                  <a:srgbClr val="0070C0"/>
                </a:solidFill>
              </a:rPr>
              <a:t>Entretien non-directif: </a:t>
            </a:r>
            <a:r>
              <a:rPr lang="fr-FR" cap="none" dirty="0"/>
              <a:t>appelé aussi entretien libre. L’enquêteur propose un sujet, et l’enquêté a le libre choix de répondre à cette question sans aucune interruption.</a:t>
            </a:r>
          </a:p>
          <a:p>
            <a:pPr marL="177800" lvl="1" indent="-177800"/>
            <a:r>
              <a:rPr lang="fr-FR" cap="none" dirty="0">
                <a:solidFill>
                  <a:srgbClr val="FF0000"/>
                </a:solidFill>
              </a:rPr>
              <a:t>Information </a:t>
            </a:r>
          </a:p>
          <a:p>
            <a:pPr marL="635000" lvl="2" indent="-177800"/>
            <a:r>
              <a:rPr lang="fr-FR" sz="1800" cap="none" dirty="0">
                <a:solidFill>
                  <a:srgbClr val="FF0000"/>
                </a:solidFill>
              </a:rPr>
              <a:t>Les relances </a:t>
            </a:r>
            <a:r>
              <a:rPr lang="fr-FR" sz="1800" cap="none" dirty="0"/>
              <a:t>: stratégie utilisée par le chercheur, si la réponse à la question est:</a:t>
            </a:r>
          </a:p>
          <a:p>
            <a:pPr marL="1092200" lvl="3" indent="-177800"/>
            <a:r>
              <a:rPr lang="fr-FR" sz="1600" cap="none" dirty="0"/>
              <a:t> insuffisante, manque de précision, le souhait de l’enquêté de rajouter des informations, pour confirmation des propos.</a:t>
            </a:r>
          </a:p>
        </p:txBody>
      </p:sp>
    </p:spTree>
    <p:extLst>
      <p:ext uri="{BB962C8B-B14F-4D97-AF65-F5344CB8AC3E}">
        <p14:creationId xmlns:p14="http://schemas.microsoft.com/office/powerpoint/2010/main" val="128416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350AD-4909-4992-BA44-A3196DEC6DB6}"/>
              </a:ext>
            </a:extLst>
          </p:cNvPr>
          <p:cNvSpPr>
            <a:spLocks noGrp="1"/>
          </p:cNvSpPr>
          <p:nvPr>
            <p:ph type="title"/>
          </p:nvPr>
        </p:nvSpPr>
        <p:spPr>
          <a:xfrm>
            <a:off x="913775" y="618518"/>
            <a:ext cx="10364451" cy="78720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2A43F52E-FE7D-4F98-98A1-73D25192EACE}"/>
              </a:ext>
            </a:extLst>
          </p:cNvPr>
          <p:cNvSpPr>
            <a:spLocks noGrp="1"/>
          </p:cNvSpPr>
          <p:nvPr>
            <p:ph sz="quarter" idx="13"/>
          </p:nvPr>
        </p:nvSpPr>
        <p:spPr>
          <a:xfrm>
            <a:off x="696036" y="1555846"/>
            <a:ext cx="10836322" cy="4235354"/>
          </a:xfrm>
        </p:spPr>
        <p:txBody>
          <a:bodyPr>
            <a:normAutofit fontScale="92500"/>
          </a:bodyPr>
          <a:lstStyle/>
          <a:p>
            <a:pPr marL="0" indent="0" algn="ctr">
              <a:buNone/>
            </a:pPr>
            <a:r>
              <a:rPr lang="fr-FR" sz="2200" b="1" dirty="0">
                <a:solidFill>
                  <a:srgbClr val="FF0000"/>
                </a:solidFill>
              </a:rPr>
              <a:t>3- </a:t>
            </a:r>
            <a:r>
              <a:rPr lang="fr-FR" sz="2200" b="1" cap="none" dirty="0">
                <a:solidFill>
                  <a:srgbClr val="FF0000"/>
                </a:solidFill>
              </a:rPr>
              <a:t>Focus groupe</a:t>
            </a:r>
          </a:p>
          <a:p>
            <a:pPr lvl="1" algn="just"/>
            <a:r>
              <a:rPr lang="fr-FR" sz="2000" cap="none" dirty="0"/>
              <a:t>Une technique </a:t>
            </a:r>
            <a:r>
              <a:rPr lang="fr-FR" sz="2000" u="sng" cap="none" dirty="0">
                <a:solidFill>
                  <a:srgbClr val="0070C0"/>
                </a:solidFill>
              </a:rPr>
              <a:t>directe</a:t>
            </a:r>
            <a:r>
              <a:rPr lang="fr-FR" sz="2000" cap="none" dirty="0"/>
              <a:t> qualitative, appelée aussi entrevue de groupe. </a:t>
            </a:r>
          </a:p>
          <a:p>
            <a:pPr lvl="1" algn="just"/>
            <a:r>
              <a:rPr lang="fr-FR" sz="2000" cap="none" dirty="0"/>
              <a:t>Par cette technique le chercheur enquêteur vise au préalable la collecte d’informations </a:t>
            </a:r>
            <a:r>
              <a:rPr lang="fr-FR" sz="2000" u="sng" cap="none" dirty="0">
                <a:solidFill>
                  <a:srgbClr val="0070C0"/>
                </a:solidFill>
              </a:rPr>
              <a:t>en groupe</a:t>
            </a:r>
            <a:r>
              <a:rPr lang="fr-FR" sz="2000" cap="none" dirty="0"/>
              <a:t>.</a:t>
            </a:r>
          </a:p>
          <a:p>
            <a:pPr lvl="1" algn="just"/>
            <a:r>
              <a:rPr lang="fr-FR" sz="2000" cap="none" dirty="0"/>
              <a:t>L’intérêt des focus groupe est de connaitre </a:t>
            </a:r>
            <a:r>
              <a:rPr lang="fr-FR" sz="2000" u="sng" cap="none" dirty="0">
                <a:solidFill>
                  <a:srgbClr val="0070C0"/>
                </a:solidFill>
              </a:rPr>
              <a:t>les réactions du groupe</a:t>
            </a:r>
            <a:r>
              <a:rPr lang="fr-FR" sz="2000" cap="none" dirty="0"/>
              <a:t>. </a:t>
            </a:r>
          </a:p>
          <a:p>
            <a:pPr lvl="1" algn="just"/>
            <a:r>
              <a:rPr lang="fr-FR" sz="2000" cap="none" dirty="0"/>
              <a:t>Chaque réponse des membres qui le compose sera traité comme une </a:t>
            </a:r>
            <a:r>
              <a:rPr lang="fr-FR" sz="2000" u="sng" cap="none" dirty="0">
                <a:solidFill>
                  <a:srgbClr val="0070C0"/>
                </a:solidFill>
              </a:rPr>
              <a:t>partie</a:t>
            </a:r>
            <a:r>
              <a:rPr lang="fr-FR" sz="2000" cap="none" dirty="0"/>
              <a:t> de la totalité du groupe</a:t>
            </a:r>
          </a:p>
          <a:p>
            <a:pPr marL="0" indent="0" algn="just">
              <a:buNone/>
            </a:pPr>
            <a:r>
              <a:rPr lang="fr-FR" cap="none" dirty="0">
                <a:solidFill>
                  <a:srgbClr val="FF0000"/>
                </a:solidFill>
              </a:rPr>
              <a:t>Exemple :</a:t>
            </a:r>
            <a:r>
              <a:rPr lang="fr-FR" cap="none" dirty="0"/>
              <a:t> si, on tente de réaliser des entretiens avec des </a:t>
            </a:r>
            <a:r>
              <a:rPr lang="fr-FR" u="sng" cap="none" dirty="0">
                <a:solidFill>
                  <a:srgbClr val="0070C0"/>
                </a:solidFill>
              </a:rPr>
              <a:t>agents </a:t>
            </a:r>
            <a:r>
              <a:rPr lang="fr-FR" cap="none" dirty="0"/>
              <a:t>de chaque service qui compose une </a:t>
            </a:r>
            <a:r>
              <a:rPr lang="fr-FR" cap="none" dirty="0">
                <a:solidFill>
                  <a:srgbClr val="0070C0"/>
                </a:solidFill>
              </a:rPr>
              <a:t>unité 	  d’une entreprise</a:t>
            </a:r>
            <a:r>
              <a:rPr lang="fr-FR" cap="none" dirty="0"/>
              <a:t>. On peut utiliser cette technique en rassemblant l’ensemble des agents.</a:t>
            </a:r>
          </a:p>
          <a:p>
            <a:pPr marL="0" indent="0" algn="just">
              <a:buNone/>
            </a:pPr>
            <a:r>
              <a:rPr lang="fr-FR" cap="none" dirty="0">
                <a:solidFill>
                  <a:srgbClr val="FF0000"/>
                </a:solidFill>
              </a:rPr>
              <a:t>Question </a:t>
            </a:r>
            <a:r>
              <a:rPr lang="fr-FR" cap="none" dirty="0"/>
              <a:t>: quelle est la différence entre un </a:t>
            </a:r>
            <a:r>
              <a:rPr lang="fr-FR" u="sng" cap="none" dirty="0">
                <a:solidFill>
                  <a:srgbClr val="0070C0"/>
                </a:solidFill>
              </a:rPr>
              <a:t>entretien </a:t>
            </a:r>
            <a:r>
              <a:rPr lang="fr-FR" cap="none" dirty="0"/>
              <a:t>et un </a:t>
            </a:r>
            <a:r>
              <a:rPr lang="fr-FR" u="sng" cap="none" dirty="0">
                <a:solidFill>
                  <a:srgbClr val="0070C0"/>
                </a:solidFill>
              </a:rPr>
              <a:t>focus groupe </a:t>
            </a:r>
            <a:r>
              <a:rPr lang="fr-FR" cap="none" dirty="0"/>
              <a:t>?  </a:t>
            </a:r>
          </a:p>
          <a:p>
            <a:pPr marL="0" indent="0" algn="just">
              <a:buNone/>
            </a:pPr>
            <a:r>
              <a:rPr lang="fr-FR" cap="none" dirty="0"/>
              <a:t>	si, les membres de l’unité ne se connaissent pas, est-il possible de réaliser avec eux un focus groupe?</a:t>
            </a:r>
          </a:p>
          <a:p>
            <a:pPr marL="0" indent="0" algn="just">
              <a:buNone/>
            </a:pPr>
            <a:r>
              <a:rPr lang="fr-FR" cap="none" dirty="0">
                <a:solidFill>
                  <a:srgbClr val="FF0000"/>
                </a:solidFill>
              </a:rPr>
              <a:t>Point de repère </a:t>
            </a:r>
            <a:r>
              <a:rPr lang="fr-FR" cap="none" dirty="0"/>
              <a:t>: même caractéristiques sociales, même vécu, même objectifs, concernés par mêmes </a:t>
            </a:r>
            <a:r>
              <a:rPr lang="fr-FR" cap="none" dirty="0" err="1"/>
              <a:t>Qs</a:t>
            </a:r>
            <a:endParaRPr lang="fr-FR" cap="none" dirty="0"/>
          </a:p>
        </p:txBody>
      </p:sp>
    </p:spTree>
    <p:extLst>
      <p:ext uri="{BB962C8B-B14F-4D97-AF65-F5344CB8AC3E}">
        <p14:creationId xmlns:p14="http://schemas.microsoft.com/office/powerpoint/2010/main" val="4028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D27F8-0FB6-4F43-820D-96D414EA7AEE}"/>
              </a:ext>
            </a:extLst>
          </p:cNvPr>
          <p:cNvSpPr>
            <a:spLocks noGrp="1"/>
          </p:cNvSpPr>
          <p:nvPr>
            <p:ph type="title"/>
          </p:nvPr>
        </p:nvSpPr>
        <p:spPr>
          <a:xfrm>
            <a:off x="913775" y="618517"/>
            <a:ext cx="10364451" cy="882737"/>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ED6BB7C8-4076-4C67-9587-9A86ECBAC3C2}"/>
              </a:ext>
            </a:extLst>
          </p:cNvPr>
          <p:cNvSpPr>
            <a:spLocks noGrp="1"/>
          </p:cNvSpPr>
          <p:nvPr>
            <p:ph sz="quarter" idx="13"/>
          </p:nvPr>
        </p:nvSpPr>
        <p:spPr>
          <a:xfrm>
            <a:off x="641445" y="1733266"/>
            <a:ext cx="10972800" cy="4057933"/>
          </a:xfrm>
        </p:spPr>
        <p:txBody>
          <a:bodyPr>
            <a:normAutofit fontScale="92500" lnSpcReduction="10000"/>
          </a:bodyPr>
          <a:lstStyle/>
          <a:p>
            <a:pPr marL="0" indent="0" algn="ctr">
              <a:buNone/>
            </a:pPr>
            <a:r>
              <a:rPr lang="fr-FR" sz="2400" b="1" dirty="0">
                <a:solidFill>
                  <a:srgbClr val="FF0000"/>
                </a:solidFill>
              </a:rPr>
              <a:t>4- </a:t>
            </a:r>
            <a:r>
              <a:rPr lang="fr-FR" sz="2400" b="1" cap="none" dirty="0">
                <a:solidFill>
                  <a:srgbClr val="FF0000"/>
                </a:solidFill>
              </a:rPr>
              <a:t>Récit de vie (histoire de vie)</a:t>
            </a:r>
          </a:p>
          <a:p>
            <a:pPr marL="0" indent="0" algn="ctr">
              <a:buNone/>
            </a:pPr>
            <a:endParaRPr lang="fr-FR" sz="2400" b="1" dirty="0">
              <a:solidFill>
                <a:srgbClr val="FF0000"/>
              </a:solidFill>
            </a:endParaRPr>
          </a:p>
          <a:p>
            <a:pPr marL="0" indent="0" algn="ctr">
              <a:buNone/>
            </a:pPr>
            <a:r>
              <a:rPr lang="fr-FR" sz="2800" dirty="0">
                <a:solidFill>
                  <a:srgbClr val="FF0000"/>
                </a:solidFill>
              </a:rPr>
              <a:t> </a:t>
            </a:r>
            <a:r>
              <a:rPr lang="fr-FR" sz="2800" cap="none" dirty="0"/>
              <a:t>Est une </a:t>
            </a:r>
            <a:r>
              <a:rPr lang="fr-FR" sz="2800" u="sng" cap="none" dirty="0">
                <a:solidFill>
                  <a:srgbClr val="0070C0"/>
                </a:solidFill>
              </a:rPr>
              <a:t>entrevue</a:t>
            </a:r>
            <a:r>
              <a:rPr lang="fr-FR" sz="2800" cap="none" dirty="0"/>
              <a:t> de recherche, utilisée souvent par les </a:t>
            </a:r>
            <a:r>
              <a:rPr lang="fr-FR" sz="2800" cap="none" dirty="0">
                <a:solidFill>
                  <a:srgbClr val="0070C0"/>
                </a:solidFill>
              </a:rPr>
              <a:t>historiens, anthropologues et sociologues </a:t>
            </a:r>
            <a:r>
              <a:rPr lang="fr-FR" sz="2800" cap="none" dirty="0"/>
              <a:t>pour relater une bonne partie de son </a:t>
            </a:r>
            <a:r>
              <a:rPr lang="fr-FR" sz="2800" u="sng" cap="none" dirty="0">
                <a:solidFill>
                  <a:srgbClr val="0070C0"/>
                </a:solidFill>
              </a:rPr>
              <a:t>vécu</a:t>
            </a:r>
            <a:r>
              <a:rPr lang="fr-FR" sz="2800" cap="none" dirty="0"/>
              <a:t> en tenant compte de l’environnement et le contexte social qui le concerne.</a:t>
            </a:r>
          </a:p>
          <a:p>
            <a:pPr marL="0" indent="0" algn="ctr">
              <a:buNone/>
            </a:pPr>
            <a:endParaRPr lang="fr-FR" sz="2400" b="1" cap="none" dirty="0">
              <a:solidFill>
                <a:srgbClr val="FF0000"/>
              </a:solidFill>
            </a:endParaRPr>
          </a:p>
          <a:p>
            <a:pPr marL="0" indent="0" algn="ctr">
              <a:buNone/>
            </a:pPr>
            <a:endParaRPr lang="fr-FR" sz="2400" b="1" dirty="0">
              <a:solidFill>
                <a:srgbClr val="FF0000"/>
              </a:solidFill>
            </a:endParaRPr>
          </a:p>
          <a:p>
            <a:pPr marL="0" indent="0" algn="ctr">
              <a:buNone/>
            </a:pPr>
            <a:endParaRPr lang="fr-FR" sz="2400" b="1" cap="none" dirty="0">
              <a:solidFill>
                <a:srgbClr val="FF0000"/>
              </a:solidFill>
            </a:endParaRPr>
          </a:p>
          <a:p>
            <a:pPr marL="0" indent="0" algn="just">
              <a:buNone/>
            </a:pPr>
            <a:r>
              <a:rPr lang="fr-FR" dirty="0">
                <a:solidFill>
                  <a:srgbClr val="FF0000"/>
                </a:solidFill>
              </a:rPr>
              <a:t> </a:t>
            </a:r>
          </a:p>
        </p:txBody>
      </p:sp>
      <p:pic>
        <p:nvPicPr>
          <p:cNvPr id="4" name="Image 3">
            <a:extLst>
              <a:ext uri="{FF2B5EF4-FFF2-40B4-BE49-F238E27FC236}">
                <a16:creationId xmlns:a16="http://schemas.microsoft.com/office/drawing/2014/main" id="{AECE7617-C8F0-4ECC-8C87-8170711C5681}"/>
              </a:ext>
            </a:extLst>
          </p:cNvPr>
          <p:cNvPicPr>
            <a:picLocks noChangeAspect="1"/>
          </p:cNvPicPr>
          <p:nvPr/>
        </p:nvPicPr>
        <p:blipFill>
          <a:blip r:embed="rId2"/>
          <a:stretch>
            <a:fillRect/>
          </a:stretch>
        </p:blipFill>
        <p:spPr>
          <a:xfrm>
            <a:off x="777610" y="4061345"/>
            <a:ext cx="10700470" cy="1729854"/>
          </a:xfrm>
          <a:prstGeom prst="rect">
            <a:avLst/>
          </a:prstGeom>
        </p:spPr>
      </p:pic>
    </p:spTree>
    <p:extLst>
      <p:ext uri="{BB962C8B-B14F-4D97-AF65-F5344CB8AC3E}">
        <p14:creationId xmlns:p14="http://schemas.microsoft.com/office/powerpoint/2010/main" val="137464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FC19D-3641-405D-BDA8-AC3025F49E8B}"/>
              </a:ext>
            </a:extLst>
          </p:cNvPr>
          <p:cNvSpPr>
            <a:spLocks noGrp="1"/>
          </p:cNvSpPr>
          <p:nvPr>
            <p:ph type="title"/>
          </p:nvPr>
        </p:nvSpPr>
        <p:spPr>
          <a:xfrm>
            <a:off x="913775" y="618518"/>
            <a:ext cx="10364451" cy="91003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8A66E7F9-8537-40EC-8CF3-7214674D5A2B}"/>
              </a:ext>
            </a:extLst>
          </p:cNvPr>
          <p:cNvSpPr>
            <a:spLocks noGrp="1"/>
          </p:cNvSpPr>
          <p:nvPr>
            <p:ph sz="quarter" idx="13"/>
          </p:nvPr>
        </p:nvSpPr>
        <p:spPr>
          <a:xfrm>
            <a:off x="913149" y="1716946"/>
            <a:ext cx="10363826" cy="4522536"/>
          </a:xfrm>
        </p:spPr>
        <p:txBody>
          <a:bodyPr/>
          <a:lstStyle/>
          <a:p>
            <a:pPr marL="0" indent="0">
              <a:buNone/>
            </a:pPr>
            <a:r>
              <a:rPr lang="fr-FR" cap="none" dirty="0">
                <a:solidFill>
                  <a:srgbClr val="FF0000"/>
                </a:solidFill>
              </a:rPr>
              <a:t>				</a:t>
            </a:r>
            <a:r>
              <a:rPr lang="fr-FR" sz="2000" b="1" cap="none" dirty="0">
                <a:solidFill>
                  <a:srgbClr val="FF0000"/>
                </a:solidFill>
              </a:rPr>
              <a:t>Avantages et inconvénients des techniques qualitatives  </a:t>
            </a:r>
          </a:p>
          <a:p>
            <a:pPr lvl="1"/>
            <a:r>
              <a:rPr lang="fr-FR" cap="none" dirty="0"/>
              <a:t>On vise la compréhension profonde du phénomène</a:t>
            </a:r>
          </a:p>
          <a:p>
            <a:pPr lvl="1"/>
            <a:r>
              <a:rPr lang="fr-FR" cap="none" dirty="0"/>
              <a:t>Perception de la réalité en temps réel </a:t>
            </a:r>
          </a:p>
          <a:p>
            <a:pPr lvl="1"/>
            <a:r>
              <a:rPr lang="fr-FR" cap="none" dirty="0"/>
              <a:t>Avoir une vision générale sur le sujet à l’étude</a:t>
            </a:r>
          </a:p>
          <a:p>
            <a:pPr lvl="1"/>
            <a:r>
              <a:rPr lang="fr-FR" cap="none" dirty="0"/>
              <a:t>Une meilleur intégration du chercheur pour comprendre le sujet</a:t>
            </a:r>
          </a:p>
          <a:p>
            <a:pPr lvl="1"/>
            <a:r>
              <a:rPr lang="fr-FR" cap="none" dirty="0"/>
              <a:t>Recueillir des informations sans intermédiaire </a:t>
            </a:r>
          </a:p>
          <a:p>
            <a:pPr lvl="1"/>
            <a:r>
              <a:rPr lang="fr-FR" cap="none" dirty="0"/>
              <a:t>Ce sont des techniques couteuses</a:t>
            </a:r>
          </a:p>
          <a:p>
            <a:pPr lvl="1"/>
            <a:r>
              <a:rPr lang="fr-FR" cap="none" dirty="0"/>
              <a:t>La lourde responsabilité du chercheur </a:t>
            </a:r>
          </a:p>
          <a:p>
            <a:pPr lvl="1"/>
            <a:r>
              <a:rPr lang="fr-FR" cap="none" dirty="0"/>
              <a:t>Risque des réponses mensongères</a:t>
            </a:r>
          </a:p>
          <a:p>
            <a:pPr lvl="1"/>
            <a:r>
              <a:rPr lang="fr-FR" cap="none" dirty="0"/>
              <a:t>la subjectivité de l’enquêteur </a:t>
            </a:r>
          </a:p>
          <a:p>
            <a:pPr lvl="1"/>
            <a:r>
              <a:rPr lang="fr-FR" cap="none" dirty="0"/>
              <a:t>Manque de comparabilité des informations </a:t>
            </a:r>
          </a:p>
        </p:txBody>
      </p:sp>
    </p:spTree>
    <p:extLst>
      <p:ext uri="{BB962C8B-B14F-4D97-AF65-F5344CB8AC3E}">
        <p14:creationId xmlns:p14="http://schemas.microsoft.com/office/powerpoint/2010/main" val="1059801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2E4BA-503C-4A05-AD0C-50A4E97D7051}"/>
              </a:ext>
            </a:extLst>
          </p:cNvPr>
          <p:cNvSpPr>
            <a:spLocks noGrp="1"/>
          </p:cNvSpPr>
          <p:nvPr>
            <p:ph type="title"/>
          </p:nvPr>
        </p:nvSpPr>
        <p:spPr>
          <a:xfrm>
            <a:off x="913774" y="687984"/>
            <a:ext cx="10364451" cy="5482032"/>
          </a:xfrm>
        </p:spPr>
        <p:txBody>
          <a:bodyPr>
            <a:normAutofit/>
          </a:bodyPr>
          <a:lstStyle/>
          <a:p>
            <a:br>
              <a:rPr lang="fr-FR" b="1" cap="none" dirty="0">
                <a:solidFill>
                  <a:srgbClr val="7030A0"/>
                </a:solidFill>
              </a:rPr>
            </a:br>
            <a:br>
              <a:rPr lang="fr-FR" b="1" cap="none" dirty="0">
                <a:solidFill>
                  <a:srgbClr val="7030A0"/>
                </a:solidFill>
              </a:rPr>
            </a:br>
            <a:r>
              <a:rPr lang="fr-FR" b="1" cap="none" dirty="0">
                <a:solidFill>
                  <a:srgbClr val="7030A0"/>
                </a:solidFill>
              </a:rPr>
              <a:t>Cours </a:t>
            </a:r>
            <a:r>
              <a:rPr lang="fr-FR" b="1" dirty="0">
                <a:solidFill>
                  <a:srgbClr val="7030A0"/>
                </a:solidFill>
              </a:rPr>
              <a:t>2 </a:t>
            </a:r>
            <a:r>
              <a:rPr lang="fr-FR" b="1" cap="none" dirty="0">
                <a:solidFill>
                  <a:srgbClr val="7030A0"/>
                </a:solidFill>
              </a:rPr>
              <a:t>:</a:t>
            </a:r>
            <a:r>
              <a:rPr lang="fr-FR" b="1" dirty="0">
                <a:solidFill>
                  <a:srgbClr val="7030A0"/>
                </a:solidFill>
              </a:rPr>
              <a:t>construction et collecte des données</a:t>
            </a:r>
            <a:br>
              <a:rPr lang="fr-FR" cap="none" dirty="0"/>
            </a:br>
            <a:br>
              <a:rPr lang="fr-FR" dirty="0"/>
            </a:br>
            <a:r>
              <a:rPr lang="fr-FR" dirty="0"/>
              <a:t>							</a:t>
            </a:r>
            <a:r>
              <a:rPr lang="fr-FR" cap="none" dirty="0">
                <a:solidFill>
                  <a:srgbClr val="0070C0"/>
                </a:solidFill>
              </a:rPr>
              <a:t>Prérequis </a:t>
            </a:r>
            <a:br>
              <a:rPr lang="fr-FR" cap="none" dirty="0">
                <a:solidFill>
                  <a:srgbClr val="0070C0"/>
                </a:solidFill>
              </a:rPr>
            </a:br>
            <a:r>
              <a:rPr lang="fr-FR" cap="none" dirty="0">
                <a:solidFill>
                  <a:srgbClr val="0070C0"/>
                </a:solidFill>
              </a:rPr>
              <a:t>À l’issu de ce cours l’étudiant sera capable de :</a:t>
            </a:r>
            <a:br>
              <a:rPr lang="fr-FR" cap="none" dirty="0">
                <a:solidFill>
                  <a:srgbClr val="0070C0"/>
                </a:solidFill>
              </a:rPr>
            </a:br>
            <a:r>
              <a:rPr lang="fr-FR" cap="none" dirty="0">
                <a:solidFill>
                  <a:schemeClr val="accent1">
                    <a:lumMod val="50000"/>
                    <a:lumOff val="50000"/>
                  </a:schemeClr>
                </a:solidFill>
              </a:rPr>
              <a:t>	- connaitre la signification de la population d’étude</a:t>
            </a:r>
            <a:br>
              <a:rPr lang="fr-FR" cap="none" dirty="0">
                <a:solidFill>
                  <a:schemeClr val="accent1">
                    <a:lumMod val="50000"/>
                    <a:lumOff val="50000"/>
                  </a:schemeClr>
                </a:solidFill>
              </a:rPr>
            </a:br>
            <a:r>
              <a:rPr lang="fr-FR" cap="none" dirty="0">
                <a:solidFill>
                  <a:schemeClr val="accent1">
                    <a:lumMod val="50000"/>
                    <a:lumOff val="50000"/>
                  </a:schemeClr>
                </a:solidFill>
              </a:rPr>
              <a:t>     - saisir la signification de l’échantillonnage</a:t>
            </a:r>
            <a:br>
              <a:rPr lang="fr-FR" cap="none" dirty="0">
                <a:solidFill>
                  <a:schemeClr val="accent1">
                    <a:lumMod val="50000"/>
                    <a:lumOff val="50000"/>
                  </a:schemeClr>
                </a:solidFill>
              </a:rPr>
            </a:br>
            <a:r>
              <a:rPr lang="fr-FR" cap="none" dirty="0">
                <a:solidFill>
                  <a:schemeClr val="accent1">
                    <a:lumMod val="50000"/>
                    <a:lumOff val="50000"/>
                  </a:schemeClr>
                </a:solidFill>
              </a:rPr>
              <a:t>     - différencier entre les types d’échantillonnage</a:t>
            </a:r>
            <a:br>
              <a:rPr lang="fr-FR" cap="none" dirty="0"/>
            </a:br>
            <a:r>
              <a:rPr lang="fr-FR" cap="none" dirty="0"/>
              <a:t>	</a:t>
            </a:r>
            <a:endParaRPr lang="fr-FR" dirty="0">
              <a:solidFill>
                <a:schemeClr val="accent1">
                  <a:lumMod val="50000"/>
                  <a:lumOff val="50000"/>
                </a:schemeClr>
              </a:solidFill>
            </a:endParaRPr>
          </a:p>
        </p:txBody>
      </p:sp>
    </p:spTree>
    <p:extLst>
      <p:ext uri="{BB962C8B-B14F-4D97-AF65-F5344CB8AC3E}">
        <p14:creationId xmlns:p14="http://schemas.microsoft.com/office/powerpoint/2010/main" val="9171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9BF2F-F606-4E8B-BDC7-6EAA39A29424}"/>
              </a:ext>
            </a:extLst>
          </p:cNvPr>
          <p:cNvSpPr>
            <a:spLocks noGrp="1"/>
          </p:cNvSpPr>
          <p:nvPr>
            <p:ph type="title"/>
          </p:nvPr>
        </p:nvSpPr>
        <p:spPr>
          <a:xfrm>
            <a:off x="913775" y="618518"/>
            <a:ext cx="10364451" cy="1128396"/>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ED037F1B-C0FE-479F-9A2E-A95EE274416A}"/>
              </a:ext>
            </a:extLst>
          </p:cNvPr>
          <p:cNvSpPr>
            <a:spLocks noGrp="1"/>
          </p:cNvSpPr>
          <p:nvPr>
            <p:ph sz="quarter" idx="13"/>
          </p:nvPr>
        </p:nvSpPr>
        <p:spPr>
          <a:xfrm>
            <a:off x="764275" y="1746914"/>
            <a:ext cx="10822674" cy="4044285"/>
          </a:xfrm>
        </p:spPr>
        <p:txBody>
          <a:bodyPr/>
          <a:lstStyle/>
          <a:p>
            <a:r>
              <a:rPr lang="fr-FR" cap="none" dirty="0"/>
              <a:t>si, on veut vérifier l’hypothèse suivante :</a:t>
            </a:r>
          </a:p>
          <a:p>
            <a:pPr lvl="1"/>
            <a:r>
              <a:rPr lang="fr-FR" cap="none" dirty="0">
                <a:solidFill>
                  <a:schemeClr val="accent1">
                    <a:lumMod val="50000"/>
                    <a:lumOff val="50000"/>
                  </a:schemeClr>
                </a:solidFill>
              </a:rPr>
              <a:t>Les étudiants algériens inscris dans le département des sciences humaines ont tendance à choisir plus la spécialité communication que de choisir histoire</a:t>
            </a:r>
          </a:p>
          <a:p>
            <a:pPr marL="457200" lvl="1" indent="-361950">
              <a:buNone/>
            </a:pPr>
            <a:r>
              <a:rPr lang="fr-FR" cap="none" dirty="0">
                <a:solidFill>
                  <a:srgbClr val="0070C0"/>
                </a:solidFill>
              </a:rPr>
              <a:t>Question</a:t>
            </a:r>
            <a:r>
              <a:rPr lang="fr-FR" cap="none" dirty="0"/>
              <a:t> : Que doit-on faire ? Observer qui ? </a:t>
            </a:r>
          </a:p>
          <a:p>
            <a:pPr marL="457200" lvl="1" indent="-361950">
              <a:buNone/>
            </a:pPr>
            <a:r>
              <a:rPr lang="fr-FR" cap="none" dirty="0">
                <a:solidFill>
                  <a:srgbClr val="0070C0"/>
                </a:solidFill>
              </a:rPr>
              <a:t>Éléments de réponse </a:t>
            </a:r>
            <a:r>
              <a:rPr lang="fr-FR" cap="none" dirty="0"/>
              <a:t>: </a:t>
            </a:r>
          </a:p>
          <a:p>
            <a:pPr marL="457200" lvl="1" indent="-361950"/>
            <a:r>
              <a:rPr lang="fr-FR" cap="none" dirty="0"/>
              <a:t>suite au problème de taille, il est impossible de mener une enquête auprès de tous les étudiants algériens. À ce moment, le chercheur doit procéder par l’utilisation des techniques d’échantillonnage.</a:t>
            </a:r>
          </a:p>
          <a:p>
            <a:pPr marL="457200" lvl="1" indent="-361950"/>
            <a:r>
              <a:rPr lang="fr-FR" cap="none" dirty="0"/>
              <a:t>À travers les techniques d’échantillonnage, on peut généraliser notre constat sur l’ensemble de la population estudiantine.</a:t>
            </a:r>
          </a:p>
        </p:txBody>
      </p:sp>
    </p:spTree>
    <p:extLst>
      <p:ext uri="{BB962C8B-B14F-4D97-AF65-F5344CB8AC3E}">
        <p14:creationId xmlns:p14="http://schemas.microsoft.com/office/powerpoint/2010/main" val="268849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46091-7243-474F-B08E-DD158D955989}"/>
              </a:ext>
            </a:extLst>
          </p:cNvPr>
          <p:cNvSpPr>
            <a:spLocks noGrp="1"/>
          </p:cNvSpPr>
          <p:nvPr>
            <p:ph type="title"/>
          </p:nvPr>
        </p:nvSpPr>
        <p:spPr>
          <a:xfrm>
            <a:off x="913775" y="618517"/>
            <a:ext cx="10364451" cy="1346761"/>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612F0CC-DC79-473A-A25E-44C4DAF7C49F}"/>
              </a:ext>
            </a:extLst>
          </p:cNvPr>
          <p:cNvSpPr>
            <a:spLocks noGrp="1"/>
          </p:cNvSpPr>
          <p:nvPr>
            <p:ph sz="quarter" idx="13"/>
          </p:nvPr>
        </p:nvSpPr>
        <p:spPr>
          <a:xfrm>
            <a:off x="696036" y="1774209"/>
            <a:ext cx="10849970" cy="4465273"/>
          </a:xfrm>
        </p:spPr>
        <p:txBody>
          <a:bodyPr/>
          <a:lstStyle/>
          <a:p>
            <a:r>
              <a:rPr lang="fr-FR" cap="none" dirty="0">
                <a:solidFill>
                  <a:srgbClr val="FF0000"/>
                </a:solidFill>
              </a:rPr>
              <a:t>Définition de la population mère :</a:t>
            </a:r>
          </a:p>
          <a:p>
            <a:pPr lvl="1"/>
            <a:r>
              <a:rPr lang="fr-FR" cap="none" dirty="0">
                <a:solidFill>
                  <a:srgbClr val="FF0000"/>
                </a:solidFill>
              </a:rPr>
              <a:t>Selon R. MAYER et F. OUELLET : </a:t>
            </a:r>
            <a:r>
              <a:rPr lang="fr-FR" cap="none" dirty="0"/>
              <a:t>nommée « </a:t>
            </a:r>
            <a:r>
              <a:rPr lang="fr-FR" i="1" cap="none" dirty="0"/>
              <a:t>population</a:t>
            </a:r>
            <a:r>
              <a:rPr lang="fr-FR" cap="none" dirty="0"/>
              <a:t> » correspond à</a:t>
            </a:r>
            <a:r>
              <a:rPr lang="fr-FR" cap="none" dirty="0">
                <a:solidFill>
                  <a:srgbClr val="0070C0"/>
                </a:solidFill>
              </a:rPr>
              <a:t> </a:t>
            </a:r>
            <a:r>
              <a:rPr lang="fr-FR" u="sng" cap="none" dirty="0">
                <a:solidFill>
                  <a:srgbClr val="0070C0"/>
                </a:solidFill>
              </a:rPr>
              <a:t>l’ensemble</a:t>
            </a:r>
            <a:r>
              <a:rPr lang="fr-FR" cap="none" dirty="0">
                <a:solidFill>
                  <a:srgbClr val="0070C0"/>
                </a:solidFill>
              </a:rPr>
              <a:t> </a:t>
            </a:r>
            <a:r>
              <a:rPr lang="fr-FR" cap="none" dirty="0"/>
              <a:t>de tous les individus qui ont des </a:t>
            </a:r>
            <a:r>
              <a:rPr lang="fr-FR" u="sng" cap="none" dirty="0">
                <a:solidFill>
                  <a:srgbClr val="0070C0"/>
                </a:solidFill>
              </a:rPr>
              <a:t>caractéristiques</a:t>
            </a:r>
            <a:r>
              <a:rPr lang="fr-FR" cap="none" dirty="0">
                <a:solidFill>
                  <a:srgbClr val="0070C0"/>
                </a:solidFill>
              </a:rPr>
              <a:t> </a:t>
            </a:r>
            <a:r>
              <a:rPr lang="fr-FR" cap="none" dirty="0"/>
              <a:t>précises en relation avec les objectifs d’étude.</a:t>
            </a:r>
          </a:p>
          <a:p>
            <a:pPr marL="285750" lvl="1" indent="-285750"/>
            <a:r>
              <a:rPr lang="fr-FR" sz="2000" cap="none" dirty="0">
                <a:solidFill>
                  <a:srgbClr val="FF0000"/>
                </a:solidFill>
              </a:rPr>
              <a:t>Définition de l’échantillon </a:t>
            </a:r>
            <a:r>
              <a:rPr lang="fr-FR" sz="2000" cap="none" dirty="0"/>
              <a:t>:</a:t>
            </a:r>
          </a:p>
          <a:p>
            <a:pPr marL="742950" lvl="2" indent="-285750"/>
            <a:r>
              <a:rPr lang="fr-FR" sz="1800" cap="none" dirty="0">
                <a:solidFill>
                  <a:srgbClr val="FF0000"/>
                </a:solidFill>
              </a:rPr>
              <a:t>Selon M. ANGERS </a:t>
            </a:r>
            <a:r>
              <a:rPr lang="fr-FR" sz="1800" cap="none" dirty="0"/>
              <a:t>: c’est une partie ou un </a:t>
            </a:r>
            <a:r>
              <a:rPr lang="fr-FR" sz="1800" u="sng" cap="none" dirty="0">
                <a:solidFill>
                  <a:srgbClr val="0070C0"/>
                </a:solidFill>
              </a:rPr>
              <a:t>sous-ensemble</a:t>
            </a:r>
            <a:r>
              <a:rPr lang="fr-FR" sz="1800" cap="none" dirty="0"/>
              <a:t> d’une population mère.</a:t>
            </a:r>
          </a:p>
          <a:p>
            <a:pPr marL="0" lvl="1" indent="0">
              <a:buNone/>
            </a:pPr>
            <a:r>
              <a:rPr lang="fr-FR" sz="2000" cap="none" dirty="0"/>
              <a:t>        Population mère</a:t>
            </a:r>
          </a:p>
          <a:p>
            <a:pPr marL="0" lvl="1" indent="0">
              <a:buNone/>
            </a:pPr>
            <a:endParaRPr lang="fr-FR" sz="2000" cap="none" dirty="0"/>
          </a:p>
          <a:p>
            <a:pPr marL="0" lvl="1" indent="0">
              <a:buNone/>
            </a:pPr>
            <a:r>
              <a:rPr lang="fr-FR" sz="2000" cap="none" dirty="0"/>
              <a:t>	échantillon 			</a:t>
            </a:r>
          </a:p>
          <a:p>
            <a:pPr marL="0" lvl="1" indent="0">
              <a:buNone/>
            </a:pPr>
            <a:endParaRPr lang="fr-FR" sz="2000" cap="none" dirty="0"/>
          </a:p>
        </p:txBody>
      </p:sp>
      <p:sp>
        <p:nvSpPr>
          <p:cNvPr id="4" name="Ellipse 3">
            <a:extLst>
              <a:ext uri="{FF2B5EF4-FFF2-40B4-BE49-F238E27FC236}">
                <a16:creationId xmlns:a16="http://schemas.microsoft.com/office/drawing/2014/main" id="{0CC1CE21-C1D3-433D-8119-844569A8B3B6}"/>
              </a:ext>
            </a:extLst>
          </p:cNvPr>
          <p:cNvSpPr/>
          <p:nvPr/>
        </p:nvSpPr>
        <p:spPr>
          <a:xfrm>
            <a:off x="6155873" y="4172469"/>
            <a:ext cx="4817659" cy="19652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Ellipse 4">
            <a:extLst>
              <a:ext uri="{FF2B5EF4-FFF2-40B4-BE49-F238E27FC236}">
                <a16:creationId xmlns:a16="http://schemas.microsoft.com/office/drawing/2014/main" id="{14B21493-95D9-4398-BDE4-FF4D6D25196B}"/>
              </a:ext>
            </a:extLst>
          </p:cNvPr>
          <p:cNvSpPr/>
          <p:nvPr/>
        </p:nvSpPr>
        <p:spPr>
          <a:xfrm>
            <a:off x="7466769" y="4414002"/>
            <a:ext cx="1748381" cy="806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Étudiants de Bejaia</a:t>
            </a:r>
          </a:p>
        </p:txBody>
      </p:sp>
      <p:sp>
        <p:nvSpPr>
          <p:cNvPr id="6" name="Ellipse 5">
            <a:extLst>
              <a:ext uri="{FF2B5EF4-FFF2-40B4-BE49-F238E27FC236}">
                <a16:creationId xmlns:a16="http://schemas.microsoft.com/office/drawing/2014/main" id="{7F34647F-4887-4C3E-A76C-9490725655AE}"/>
              </a:ext>
            </a:extLst>
          </p:cNvPr>
          <p:cNvSpPr/>
          <p:nvPr/>
        </p:nvSpPr>
        <p:spPr>
          <a:xfrm>
            <a:off x="7765136" y="5344230"/>
            <a:ext cx="1931965" cy="709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Étudiants d’Alger</a:t>
            </a:r>
          </a:p>
        </p:txBody>
      </p:sp>
      <p:cxnSp>
        <p:nvCxnSpPr>
          <p:cNvPr id="8" name="Connecteur droit avec flèche 7">
            <a:extLst>
              <a:ext uri="{FF2B5EF4-FFF2-40B4-BE49-F238E27FC236}">
                <a16:creationId xmlns:a16="http://schemas.microsoft.com/office/drawing/2014/main" id="{8ED501B5-E0D8-4722-98BE-BBC4D34FC819}"/>
              </a:ext>
            </a:extLst>
          </p:cNvPr>
          <p:cNvCxnSpPr>
            <a:cxnSpLocks/>
          </p:cNvCxnSpPr>
          <p:nvPr/>
        </p:nvCxnSpPr>
        <p:spPr>
          <a:xfrm flipH="1" flipV="1">
            <a:off x="3060485" y="4274257"/>
            <a:ext cx="3095388" cy="628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D64B9E7C-D7F7-4442-BF15-75FBB2137E5B}"/>
              </a:ext>
            </a:extLst>
          </p:cNvPr>
          <p:cNvCxnSpPr>
            <a:cxnSpLocks/>
            <a:stCxn id="5" idx="3"/>
          </p:cNvCxnSpPr>
          <p:nvPr/>
        </p:nvCxnSpPr>
        <p:spPr>
          <a:xfrm flipH="1">
            <a:off x="2494899" y="5102753"/>
            <a:ext cx="5227914" cy="6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DD1075C-8274-4068-BCAC-3A44E4A082C9}"/>
              </a:ext>
            </a:extLst>
          </p:cNvPr>
          <p:cNvCxnSpPr>
            <a:cxnSpLocks/>
            <a:stCxn id="6" idx="2"/>
          </p:cNvCxnSpPr>
          <p:nvPr/>
        </p:nvCxnSpPr>
        <p:spPr>
          <a:xfrm flipH="1" flipV="1">
            <a:off x="2494899" y="5260396"/>
            <a:ext cx="5270237" cy="43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25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2CBDC-0D78-442A-B271-FF0D5BEC5F52}"/>
              </a:ext>
            </a:extLst>
          </p:cNvPr>
          <p:cNvSpPr>
            <a:spLocks noGrp="1"/>
          </p:cNvSpPr>
          <p:nvPr>
            <p:ph type="title"/>
          </p:nvPr>
        </p:nvSpPr>
        <p:spPr>
          <a:xfrm>
            <a:off x="913775" y="618517"/>
            <a:ext cx="10364451" cy="1319465"/>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3EA7DE0-7F6D-433E-B1A4-E2579125D614}"/>
              </a:ext>
            </a:extLst>
          </p:cNvPr>
          <p:cNvSpPr>
            <a:spLocks noGrp="1"/>
          </p:cNvSpPr>
          <p:nvPr>
            <p:ph sz="quarter" idx="13"/>
          </p:nvPr>
        </p:nvSpPr>
        <p:spPr>
          <a:xfrm>
            <a:off x="641445" y="1937982"/>
            <a:ext cx="10768083" cy="3853217"/>
          </a:xfrm>
        </p:spPr>
        <p:txBody>
          <a:bodyPr>
            <a:normAutofit lnSpcReduction="10000"/>
          </a:bodyPr>
          <a:lstStyle/>
          <a:p>
            <a:r>
              <a:rPr lang="fr-FR" cap="none" dirty="0">
                <a:solidFill>
                  <a:srgbClr val="FF0000"/>
                </a:solidFill>
              </a:rPr>
              <a:t>Technique d’échantillonnage : </a:t>
            </a:r>
          </a:p>
          <a:p>
            <a:pPr lvl="1"/>
            <a:r>
              <a:rPr lang="fr-FR" cap="none" dirty="0">
                <a:solidFill>
                  <a:srgbClr val="FF0000"/>
                </a:solidFill>
              </a:rPr>
              <a:t>Selon M. ANGERS : </a:t>
            </a:r>
            <a:r>
              <a:rPr lang="fr-FR" cap="none" dirty="0"/>
              <a:t>c’est l’ensemble des opérations permettant de sélectionner un sous-ensemble d’une population en vue de constituer un échantillon.</a:t>
            </a:r>
          </a:p>
          <a:p>
            <a:pPr marL="0" lvl="1" indent="0">
              <a:buNone/>
            </a:pPr>
            <a:r>
              <a:rPr lang="fr-FR" u="sng" cap="none" dirty="0">
                <a:solidFill>
                  <a:schemeClr val="tx2">
                    <a:lumMod val="75000"/>
                  </a:schemeClr>
                </a:solidFill>
              </a:rPr>
              <a:t>La représentativité de l’échantillonnage </a:t>
            </a:r>
            <a:r>
              <a:rPr lang="fr-FR" cap="none" dirty="0"/>
              <a:t>:</a:t>
            </a:r>
          </a:p>
          <a:p>
            <a:pPr marL="0" lvl="1" indent="0">
              <a:buNone/>
            </a:pPr>
            <a:r>
              <a:rPr lang="fr-FR" cap="none" dirty="0"/>
              <a:t>	Supposant, nous avons une population de 4 millions et nous voulons extraire un échantillon. </a:t>
            </a:r>
          </a:p>
          <a:p>
            <a:pPr marL="0" lvl="1" indent="0">
              <a:buNone/>
            </a:pPr>
            <a:r>
              <a:rPr lang="fr-FR" u="sng" cap="none" dirty="0">
                <a:solidFill>
                  <a:srgbClr val="0070C0"/>
                </a:solidFill>
              </a:rPr>
              <a:t>Question</a:t>
            </a:r>
            <a:r>
              <a:rPr lang="fr-FR" cap="none" dirty="0"/>
              <a:t> : Que faire ?</a:t>
            </a:r>
          </a:p>
          <a:p>
            <a:pPr marL="0" lvl="1" indent="0">
              <a:buNone/>
            </a:pPr>
            <a:r>
              <a:rPr lang="fr-FR" cap="none" dirty="0"/>
              <a:t>	</a:t>
            </a:r>
            <a:r>
              <a:rPr lang="fr-FR" u="sng" cap="none" dirty="0">
                <a:solidFill>
                  <a:srgbClr val="0070C0"/>
                </a:solidFill>
              </a:rPr>
              <a:t>l’extraction</a:t>
            </a:r>
            <a:r>
              <a:rPr lang="fr-FR" cap="none" dirty="0"/>
              <a:t> : nous devons extraire le même pourcentage de femmes que celui des hommes, d’âgés que de 	jeunes, de travailleurs que de chômeurs…</a:t>
            </a:r>
          </a:p>
          <a:p>
            <a:pPr marL="0" lvl="1" indent="0">
              <a:buNone/>
            </a:pPr>
            <a:r>
              <a:rPr lang="fr-FR" u="sng" cap="none" dirty="0">
                <a:solidFill>
                  <a:srgbClr val="0070C0"/>
                </a:solidFill>
              </a:rPr>
              <a:t>Question</a:t>
            </a:r>
            <a:r>
              <a:rPr lang="fr-FR" cap="none" dirty="0"/>
              <a:t> : est-ce que cette démarche est facile ?</a:t>
            </a:r>
          </a:p>
          <a:p>
            <a:pPr marL="0" lvl="1" indent="0">
              <a:buNone/>
            </a:pPr>
            <a:r>
              <a:rPr lang="fr-FR" cap="none" dirty="0"/>
              <a:t>	Malheureusement, c’est très difficile d’assurer l’exactitude de cet équilibre. Dans ce cas on parle des erreurs 	d’échantillonnage.</a:t>
            </a:r>
          </a:p>
          <a:p>
            <a:pPr marL="0" lvl="1" indent="0">
              <a:buNone/>
            </a:pPr>
            <a:r>
              <a:rPr lang="fr-FR" u="sng" cap="none" dirty="0">
                <a:solidFill>
                  <a:srgbClr val="0070C0"/>
                </a:solidFill>
              </a:rPr>
              <a:t>À retenir</a:t>
            </a:r>
            <a:r>
              <a:rPr lang="fr-FR" cap="none" dirty="0"/>
              <a:t>: il faut dans votre étude restreindre le maximum possible cette marge d’erreur  </a:t>
            </a:r>
          </a:p>
        </p:txBody>
      </p:sp>
    </p:spTree>
    <p:extLst>
      <p:ext uri="{BB962C8B-B14F-4D97-AF65-F5344CB8AC3E}">
        <p14:creationId xmlns:p14="http://schemas.microsoft.com/office/powerpoint/2010/main" val="172485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BB8AD-0CFE-4C14-B0C2-7FC92F232EA1}"/>
              </a:ext>
            </a:extLst>
          </p:cNvPr>
          <p:cNvSpPr>
            <a:spLocks noGrp="1"/>
          </p:cNvSpPr>
          <p:nvPr>
            <p:ph type="title"/>
          </p:nvPr>
        </p:nvSpPr>
        <p:spPr>
          <a:xfrm>
            <a:off x="913775" y="618518"/>
            <a:ext cx="10364451" cy="1169340"/>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1E485FD3-9619-45DB-8C8A-45F8F6437F0A}"/>
              </a:ext>
            </a:extLst>
          </p:cNvPr>
          <p:cNvSpPr>
            <a:spLocks noGrp="1"/>
          </p:cNvSpPr>
          <p:nvPr>
            <p:ph sz="quarter" idx="13"/>
          </p:nvPr>
        </p:nvSpPr>
        <p:spPr>
          <a:xfrm>
            <a:off x="696036" y="1951630"/>
            <a:ext cx="10849970" cy="3839569"/>
          </a:xfrm>
        </p:spPr>
        <p:txBody>
          <a:bodyPr>
            <a:normAutofit/>
          </a:bodyPr>
          <a:lstStyle/>
          <a:p>
            <a:r>
              <a:rPr lang="fr-FR" cap="none" dirty="0">
                <a:solidFill>
                  <a:srgbClr val="FF0000"/>
                </a:solidFill>
              </a:rPr>
              <a:t>Représentativité de l’échantillon </a:t>
            </a:r>
          </a:p>
          <a:p>
            <a:pPr lvl="1"/>
            <a:r>
              <a:rPr lang="fr-FR" cap="none" dirty="0"/>
              <a:t>Il faut que la population dépasse 30</a:t>
            </a:r>
          </a:p>
          <a:p>
            <a:pPr lvl="1"/>
            <a:r>
              <a:rPr lang="fr-FR" cap="none" dirty="0"/>
              <a:t>Il faut que l’échantillonnage minimum soit de 10 %</a:t>
            </a:r>
          </a:p>
          <a:p>
            <a:pPr lvl="1"/>
            <a:r>
              <a:rPr lang="fr-FR" cap="none" dirty="0"/>
              <a:t>Il faut que le nombre minimum de l’échantillonnage soit supérieur à 30</a:t>
            </a:r>
          </a:p>
          <a:p>
            <a:pPr marL="95250" lvl="1" indent="0">
              <a:buNone/>
            </a:pPr>
            <a:r>
              <a:rPr lang="fr-FR" cap="none" dirty="0">
                <a:solidFill>
                  <a:srgbClr val="FF0000"/>
                </a:solidFill>
              </a:rPr>
              <a:t>Cas à analyser</a:t>
            </a:r>
          </a:p>
          <a:p>
            <a:pPr marL="457200" lvl="1" indent="0">
              <a:buNone/>
            </a:pPr>
            <a:r>
              <a:rPr lang="fr-FR" cap="none" dirty="0"/>
              <a:t>1- On veut réaliser une enquête auprès des salariés des entreprises de fabrication de jus. Elles sont estimées à 4 entreprises. </a:t>
            </a:r>
          </a:p>
          <a:p>
            <a:pPr marL="457200" lvl="1" indent="0">
              <a:buNone/>
            </a:pPr>
            <a:r>
              <a:rPr lang="fr-FR" cap="none" dirty="0"/>
              <a:t>2- On veut mener une enquête auprès des lycéens de Bejaia qui est de 200 élèves. Quel est le nombre minimum d’échantillonnage ? </a:t>
            </a:r>
          </a:p>
          <a:p>
            <a:pPr marL="457200" lvl="1" indent="0">
              <a:buNone/>
            </a:pPr>
            <a:r>
              <a:rPr lang="fr-FR" cap="none" dirty="0"/>
              <a:t>3- On mène une enquête auprès des journalistes qui sont estimés à 3000 personnes. Il est de combien  l’échantillon représentatif dans ce cas ?</a:t>
            </a:r>
          </a:p>
        </p:txBody>
      </p:sp>
    </p:spTree>
    <p:extLst>
      <p:ext uri="{BB962C8B-B14F-4D97-AF65-F5344CB8AC3E}">
        <p14:creationId xmlns:p14="http://schemas.microsoft.com/office/powerpoint/2010/main" val="230071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5A6F9-DC6F-431E-834E-D0099029893B}"/>
              </a:ext>
            </a:extLst>
          </p:cNvPr>
          <p:cNvSpPr>
            <a:spLocks noGrp="1"/>
          </p:cNvSpPr>
          <p:nvPr>
            <p:ph type="title"/>
          </p:nvPr>
        </p:nvSpPr>
        <p:spPr>
          <a:xfrm>
            <a:off x="913775" y="618518"/>
            <a:ext cx="10364451" cy="1169340"/>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3C040FFB-A035-4A4D-ABA8-D1BE3DA7F04B}"/>
              </a:ext>
            </a:extLst>
          </p:cNvPr>
          <p:cNvSpPr>
            <a:spLocks noGrp="1"/>
          </p:cNvSpPr>
          <p:nvPr>
            <p:ph sz="quarter" idx="13"/>
          </p:nvPr>
        </p:nvSpPr>
        <p:spPr>
          <a:xfrm>
            <a:off x="205342" y="1787858"/>
            <a:ext cx="11613305" cy="4600585"/>
          </a:xfrm>
        </p:spPr>
        <p:txBody>
          <a:bodyPr/>
          <a:lstStyle/>
          <a:p>
            <a:pPr marL="0" indent="0" algn="ctr">
              <a:buNone/>
            </a:pPr>
            <a:endParaRPr lang="fr-FR" cap="none" dirty="0">
              <a:solidFill>
                <a:srgbClr val="FF0000"/>
              </a:solidFill>
            </a:endParaRPr>
          </a:p>
        </p:txBody>
      </p:sp>
      <p:graphicFrame>
        <p:nvGraphicFramePr>
          <p:cNvPr id="4" name="Diagramme 3">
            <a:extLst>
              <a:ext uri="{FF2B5EF4-FFF2-40B4-BE49-F238E27FC236}">
                <a16:creationId xmlns:a16="http://schemas.microsoft.com/office/drawing/2014/main" id="{F5EA2A80-99F6-4059-A644-06236423CBD0}"/>
              </a:ext>
            </a:extLst>
          </p:cNvPr>
          <p:cNvGraphicFramePr/>
          <p:nvPr>
            <p:extLst>
              <p:ext uri="{D42A27DB-BD31-4B8C-83A1-F6EECF244321}">
                <p14:modId xmlns:p14="http://schemas.microsoft.com/office/powerpoint/2010/main" val="1567249818"/>
              </p:ext>
            </p:extLst>
          </p:nvPr>
        </p:nvGraphicFramePr>
        <p:xfrm>
          <a:off x="464335" y="1846302"/>
          <a:ext cx="11354313" cy="3886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04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BED0E-7FA3-4DE6-A718-E9189CF3F738}"/>
              </a:ext>
            </a:extLst>
          </p:cNvPr>
          <p:cNvSpPr>
            <a:spLocks noGrp="1"/>
          </p:cNvSpPr>
          <p:nvPr>
            <p:ph type="title"/>
          </p:nvPr>
        </p:nvSpPr>
        <p:spPr/>
        <p:txBody>
          <a:bodyPr>
            <a:normAutofit/>
          </a:bodyPr>
          <a:lstStyle/>
          <a:p>
            <a:r>
              <a:rPr lang="fr-FR" b="1" cap="none" dirty="0">
                <a:solidFill>
                  <a:srgbClr val="7030A0"/>
                </a:solidFill>
              </a:rPr>
              <a:t>Cours 1: LA CONSTRUCTION TECHNIQUE </a:t>
            </a:r>
            <a:br>
              <a:rPr lang="fr-FR" b="1" cap="none" dirty="0">
                <a:solidFill>
                  <a:srgbClr val="7030A0"/>
                </a:solidFill>
              </a:rPr>
            </a:br>
            <a:endParaRPr lang="fr-FR" dirty="0"/>
          </a:p>
        </p:txBody>
      </p:sp>
      <p:sp>
        <p:nvSpPr>
          <p:cNvPr id="3" name="Espace réservé du contenu 2">
            <a:extLst>
              <a:ext uri="{FF2B5EF4-FFF2-40B4-BE49-F238E27FC236}">
                <a16:creationId xmlns:a16="http://schemas.microsoft.com/office/drawing/2014/main" id="{ED004898-2461-467F-98FB-F2BFE776655D}"/>
              </a:ext>
            </a:extLst>
          </p:cNvPr>
          <p:cNvSpPr>
            <a:spLocks noGrp="1"/>
          </p:cNvSpPr>
          <p:nvPr>
            <p:ph sz="quarter" idx="13"/>
          </p:nvPr>
        </p:nvSpPr>
        <p:spPr>
          <a:xfrm>
            <a:off x="540913" y="1622738"/>
            <a:ext cx="10737312" cy="4168462"/>
          </a:xfrm>
        </p:spPr>
        <p:txBody>
          <a:bodyPr>
            <a:normAutofit/>
          </a:bodyPr>
          <a:lstStyle/>
          <a:p>
            <a:pPr algn="ctr"/>
            <a:r>
              <a:rPr lang="fr-FR" cap="none" dirty="0">
                <a:solidFill>
                  <a:srgbClr val="FF0000"/>
                </a:solidFill>
              </a:rPr>
              <a:t>Quelle est la différence entre une </a:t>
            </a:r>
            <a:r>
              <a:rPr lang="fr-FR" i="1" u="sng" cap="none" dirty="0">
                <a:solidFill>
                  <a:srgbClr val="FF0000"/>
                </a:solidFill>
                <a:highlight>
                  <a:srgbClr val="FFFF00"/>
                </a:highlight>
              </a:rPr>
              <a:t>stratégie</a:t>
            </a:r>
            <a:r>
              <a:rPr lang="fr-FR" cap="none" dirty="0">
                <a:solidFill>
                  <a:srgbClr val="FF0000"/>
                </a:solidFill>
              </a:rPr>
              <a:t> et une </a:t>
            </a:r>
            <a:r>
              <a:rPr lang="fr-FR" i="1" u="sng" cap="none" dirty="0">
                <a:solidFill>
                  <a:srgbClr val="FF0000"/>
                </a:solidFill>
                <a:highlight>
                  <a:srgbClr val="FFFF00"/>
                </a:highlight>
              </a:rPr>
              <a:t>tactique</a:t>
            </a:r>
            <a:r>
              <a:rPr lang="fr-FR" cap="none" dirty="0">
                <a:solidFill>
                  <a:srgbClr val="FF0000"/>
                </a:solidFill>
                <a:highlight>
                  <a:srgbClr val="FFFF00"/>
                </a:highlight>
              </a:rPr>
              <a:t> </a:t>
            </a:r>
            <a:r>
              <a:rPr lang="fr-FR" cap="none" dirty="0">
                <a:solidFill>
                  <a:srgbClr val="FF0000"/>
                </a:solidFill>
              </a:rPr>
              <a:t>?</a:t>
            </a:r>
          </a:p>
          <a:p>
            <a:pPr algn="just"/>
            <a:r>
              <a:rPr lang="fr-FR" cap="none" dirty="0"/>
              <a:t>Dans l’art militaire, il existe une distinction entre ces deux notions :</a:t>
            </a:r>
          </a:p>
          <a:p>
            <a:pPr marL="0" indent="0" algn="ctr">
              <a:buNone/>
            </a:pPr>
            <a:r>
              <a:rPr lang="fr-FR" u="sng" cap="none" dirty="0">
                <a:solidFill>
                  <a:srgbClr val="FF0000"/>
                </a:solidFill>
              </a:rPr>
              <a:t>La stratégie </a:t>
            </a:r>
          </a:p>
          <a:p>
            <a:pPr algn="just"/>
            <a:r>
              <a:rPr lang="fr-FR" cap="none" dirty="0"/>
              <a:t>C’est le choix général, et l’objectif qu’un responsable de l’armée doit effectuer pour bien mener une attaque, connaitre les forces de défense contre l’adversaire.</a:t>
            </a:r>
          </a:p>
          <a:p>
            <a:pPr marL="0" indent="0" algn="ctr">
              <a:buNone/>
            </a:pPr>
            <a:r>
              <a:rPr lang="fr-FR" u="sng" cap="none" dirty="0">
                <a:solidFill>
                  <a:srgbClr val="FF0000"/>
                </a:solidFill>
              </a:rPr>
              <a:t>La tactique</a:t>
            </a:r>
          </a:p>
          <a:p>
            <a:pPr algn="just"/>
            <a:r>
              <a:rPr lang="fr-FR" cap="none" dirty="0"/>
              <a:t> Elle a un rapport avec la décision que ce chef va prendre pour gagner une bataille. Connaitre les manœuvres, les moyens à utiliser afin de gagner un combat.</a:t>
            </a:r>
          </a:p>
          <a:p>
            <a:pPr marL="0" indent="0" algn="just">
              <a:buNone/>
            </a:pPr>
            <a:r>
              <a:rPr lang="fr-FR" cap="none" dirty="0">
                <a:solidFill>
                  <a:srgbClr val="FF0000"/>
                </a:solidFill>
              </a:rPr>
              <a:t>En sciences humaines </a:t>
            </a:r>
            <a:r>
              <a:rPr lang="fr-FR" cap="none" dirty="0"/>
              <a:t>: la stratégie représente </a:t>
            </a:r>
            <a:r>
              <a:rPr lang="fr-FR" cap="none" dirty="0">
                <a:solidFill>
                  <a:srgbClr val="FF0000"/>
                </a:solidFill>
              </a:rPr>
              <a:t>la méthode</a:t>
            </a:r>
            <a:r>
              <a:rPr lang="fr-FR" cap="none" dirty="0"/>
              <a:t>/ la tactique représente </a:t>
            </a:r>
            <a:r>
              <a:rPr lang="fr-FR" cap="none" dirty="0">
                <a:solidFill>
                  <a:srgbClr val="FF0000"/>
                </a:solidFill>
              </a:rPr>
              <a:t>les techniques </a:t>
            </a:r>
            <a:r>
              <a:rPr lang="fr-FR" cap="none" dirty="0"/>
              <a:t>utilisées </a:t>
            </a:r>
          </a:p>
        </p:txBody>
      </p:sp>
    </p:spTree>
    <p:extLst>
      <p:ext uri="{BB962C8B-B14F-4D97-AF65-F5344CB8AC3E}">
        <p14:creationId xmlns:p14="http://schemas.microsoft.com/office/powerpoint/2010/main" val="27318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81E30-33AD-49D2-AB0D-9E0BA6330230}"/>
              </a:ext>
            </a:extLst>
          </p:cNvPr>
          <p:cNvSpPr>
            <a:spLocks noGrp="1"/>
          </p:cNvSpPr>
          <p:nvPr>
            <p:ph type="title"/>
          </p:nvPr>
        </p:nvSpPr>
        <p:spPr>
          <a:xfrm>
            <a:off x="913775" y="618518"/>
            <a:ext cx="10364451" cy="896384"/>
          </a:xfrm>
        </p:spPr>
        <p:txBody>
          <a:bodyPr>
            <a:normAutofit/>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7DEC411-CF69-4D22-B449-6B9FC0AED92C}"/>
              </a:ext>
            </a:extLst>
          </p:cNvPr>
          <p:cNvSpPr>
            <a:spLocks noGrp="1"/>
          </p:cNvSpPr>
          <p:nvPr>
            <p:ph sz="quarter" idx="13"/>
          </p:nvPr>
        </p:nvSpPr>
        <p:spPr>
          <a:xfrm>
            <a:off x="668740" y="1514902"/>
            <a:ext cx="10863618" cy="4276297"/>
          </a:xfrm>
        </p:spPr>
        <p:txBody>
          <a:bodyPr>
            <a:normAutofit/>
          </a:bodyPr>
          <a:lstStyle/>
          <a:p>
            <a:pPr marL="0" indent="0" algn="ctr">
              <a:buNone/>
            </a:pPr>
            <a:r>
              <a:rPr lang="fr-FR" cap="none" dirty="0">
                <a:solidFill>
                  <a:srgbClr val="FF0000"/>
                </a:solidFill>
              </a:rPr>
              <a:t>Techniques d’échantillonnage probabilistes</a:t>
            </a:r>
          </a:p>
          <a:p>
            <a:pPr marL="0" indent="0" algn="just">
              <a:buNone/>
            </a:pPr>
            <a:r>
              <a:rPr lang="fr-FR" cap="none" dirty="0"/>
              <a:t>Ces techniques s’appuient sur les mathématiques de probabilité. En l’utilisant, chaque unité de la population mère a une chance d’être sélectionné. Dans ce cas c’est le hasard qui détermine le choix des unités de la population mère.</a:t>
            </a:r>
          </a:p>
          <a:p>
            <a:pPr marL="0" indent="0" algn="just">
              <a:buNone/>
            </a:pPr>
            <a:r>
              <a:rPr lang="fr-FR" cap="none" dirty="0">
                <a:solidFill>
                  <a:srgbClr val="FF0000"/>
                </a:solidFill>
              </a:rPr>
              <a:t>Remarque </a:t>
            </a:r>
            <a:r>
              <a:rPr lang="fr-FR" cap="none" dirty="0"/>
              <a:t>: Si, vous procédez avec les techniques probabilistes, il faut signaler dans votre bilan à la fin la marge d’erreur.</a:t>
            </a:r>
          </a:p>
          <a:p>
            <a:pPr marL="0" indent="0" algn="just">
              <a:buNone/>
            </a:pPr>
            <a:r>
              <a:rPr lang="fr-FR" cap="none" dirty="0"/>
              <a:t>	</a:t>
            </a:r>
            <a:r>
              <a:rPr lang="fr-FR" u="sng" cap="none" dirty="0">
                <a:solidFill>
                  <a:srgbClr val="0070C0"/>
                </a:solidFill>
              </a:rPr>
              <a:t>Question </a:t>
            </a:r>
            <a:r>
              <a:rPr lang="fr-FR" cap="none" dirty="0"/>
              <a:t>: comment calculer la marge d’erreur ? </a:t>
            </a:r>
          </a:p>
          <a:p>
            <a:pPr marL="0" indent="0" algn="just">
              <a:buNone/>
            </a:pPr>
            <a:r>
              <a:rPr lang="fr-FR" cap="none" dirty="0"/>
              <a:t>C’est par rapport à la taille de l’échantillon, plus les unités prises de la population mère est grande plus la marge d’erreur se réduit. Si, on prend un petit nombre d’unité, on aura plus de marge d’erreur.</a:t>
            </a:r>
          </a:p>
          <a:p>
            <a:pPr marL="0" indent="0" algn="ctr">
              <a:buNone/>
            </a:pPr>
            <a:r>
              <a:rPr lang="fr-FR" cap="none" dirty="0">
                <a:solidFill>
                  <a:srgbClr val="FF0000"/>
                </a:solidFill>
              </a:rPr>
              <a:t> </a:t>
            </a:r>
          </a:p>
        </p:txBody>
      </p:sp>
    </p:spTree>
    <p:extLst>
      <p:ext uri="{BB962C8B-B14F-4D97-AF65-F5344CB8AC3E}">
        <p14:creationId xmlns:p14="http://schemas.microsoft.com/office/powerpoint/2010/main" val="118376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nvPr>
        </p:nvSpPr>
        <p:spPr>
          <a:xfrm>
            <a:off x="613522" y="1147549"/>
            <a:ext cx="10905187" cy="4871113"/>
          </a:xfrm>
        </p:spPr>
        <p:txBody>
          <a:bodyPr/>
          <a:lstStyle/>
          <a:p>
            <a:pPr marL="0" indent="0" algn="ctr">
              <a:buNone/>
            </a:pPr>
            <a:r>
              <a:rPr lang="fr-FR" cap="none" dirty="0">
                <a:solidFill>
                  <a:srgbClr val="FF0000"/>
                </a:solidFill>
              </a:rPr>
              <a:t>Échantillonnage aléatoire simple </a:t>
            </a:r>
          </a:p>
          <a:p>
            <a:pPr marL="0" indent="0">
              <a:lnSpc>
                <a:spcPct val="100000"/>
              </a:lnSpc>
              <a:buNone/>
            </a:pPr>
            <a:r>
              <a:rPr lang="fr-FR" cap="none" dirty="0"/>
              <a:t>Supposant on a un population de 20 personnes</a:t>
            </a:r>
          </a:p>
          <a:p>
            <a:pPr marL="0" indent="0">
              <a:lnSpc>
                <a:spcPct val="100000"/>
              </a:lnSpc>
              <a:buNone/>
            </a:pPr>
            <a:r>
              <a:rPr lang="fr-FR" cap="none" dirty="0"/>
              <a:t>On veut tiret au sort 5 personnes, comment procéder ?</a:t>
            </a:r>
          </a:p>
          <a:p>
            <a:pPr marL="0" indent="0">
              <a:lnSpc>
                <a:spcPct val="100000"/>
              </a:lnSpc>
              <a:buNone/>
            </a:pPr>
            <a:r>
              <a:rPr lang="fr-FR" cap="none" dirty="0">
                <a:solidFill>
                  <a:srgbClr val="FF0000"/>
                </a:solidFill>
              </a:rPr>
              <a:t>Procédure :</a:t>
            </a:r>
          </a:p>
          <a:p>
            <a:pPr>
              <a:lnSpc>
                <a:spcPct val="100000"/>
              </a:lnSpc>
            </a:pPr>
            <a:r>
              <a:rPr lang="fr-FR" cap="none" dirty="0"/>
              <a:t>Il faut numéroté chaque unité de la population</a:t>
            </a:r>
          </a:p>
          <a:p>
            <a:pPr>
              <a:lnSpc>
                <a:spcPct val="100000"/>
              </a:lnSpc>
            </a:pPr>
            <a:r>
              <a:rPr lang="fr-FR" cap="none" dirty="0"/>
              <a:t>On procède par tirage de la 1</a:t>
            </a:r>
            <a:r>
              <a:rPr lang="fr-FR" cap="none" baseline="30000" dirty="0"/>
              <a:t>ère</a:t>
            </a:r>
            <a:r>
              <a:rPr lang="fr-FR" cap="none" dirty="0"/>
              <a:t> personne…</a:t>
            </a:r>
          </a:p>
          <a:p>
            <a:pPr>
              <a:lnSpc>
                <a:spcPct val="100000"/>
              </a:lnSpc>
            </a:pPr>
            <a:endParaRPr lang="fr-FR" cap="none" dirty="0">
              <a:solidFill>
                <a:srgbClr val="FF0000"/>
              </a:solidFill>
            </a:endParaRPr>
          </a:p>
          <a:p>
            <a:pPr>
              <a:lnSpc>
                <a:spcPct val="100000"/>
              </a:lnSpc>
            </a:pPr>
            <a:r>
              <a:rPr lang="fr-FR" cap="none" dirty="0">
                <a:solidFill>
                  <a:srgbClr val="FF0000"/>
                </a:solidFill>
              </a:rPr>
              <a:t>Remarque : </a:t>
            </a:r>
            <a:r>
              <a:rPr lang="fr-FR" cap="none" dirty="0"/>
              <a:t>si, l’échantillon est grand, on peut procéder</a:t>
            </a:r>
          </a:p>
          <a:p>
            <a:pPr marL="0" indent="0">
              <a:lnSpc>
                <a:spcPct val="100000"/>
              </a:lnSpc>
              <a:buNone/>
            </a:pPr>
            <a:r>
              <a:rPr lang="fr-FR" cap="none" dirty="0"/>
              <a:t> par la table d’échantillonnage ou à l’aide de la fonction</a:t>
            </a:r>
          </a:p>
          <a:p>
            <a:pPr marL="0" indent="0">
              <a:lnSpc>
                <a:spcPct val="100000"/>
              </a:lnSpc>
              <a:buNone/>
            </a:pPr>
            <a:r>
              <a:rPr lang="fr-FR" cap="none" dirty="0"/>
              <a:t> </a:t>
            </a:r>
            <a:r>
              <a:rPr lang="fr-FR" cap="none" dirty="0" err="1"/>
              <a:t>Random</a:t>
            </a:r>
            <a:r>
              <a:rPr lang="fr-FR" cap="none" dirty="0"/>
              <a:t> d’une calculatrice scientifique ou un ordinateur</a:t>
            </a:r>
          </a:p>
        </p:txBody>
      </p:sp>
      <p:pic>
        <p:nvPicPr>
          <p:cNvPr id="5" name="Image 4">
            <a:extLst>
              <a:ext uri="{FF2B5EF4-FFF2-40B4-BE49-F238E27FC236}">
                <a16:creationId xmlns:a16="http://schemas.microsoft.com/office/drawing/2014/main" id="{0BA1A7B0-2157-48EC-91AF-9370FC95B120}"/>
              </a:ext>
            </a:extLst>
          </p:cNvPr>
          <p:cNvPicPr>
            <a:picLocks noChangeAspect="1"/>
          </p:cNvPicPr>
          <p:nvPr/>
        </p:nvPicPr>
        <p:blipFill>
          <a:blip r:embed="rId2"/>
          <a:stretch>
            <a:fillRect/>
          </a:stretch>
        </p:blipFill>
        <p:spPr>
          <a:xfrm>
            <a:off x="7641572" y="1522650"/>
            <a:ext cx="4194270" cy="2447925"/>
          </a:xfrm>
          <a:prstGeom prst="rect">
            <a:avLst/>
          </a:prstGeom>
        </p:spPr>
      </p:pic>
      <p:pic>
        <p:nvPicPr>
          <p:cNvPr id="6" name="Image 5">
            <a:extLst>
              <a:ext uri="{FF2B5EF4-FFF2-40B4-BE49-F238E27FC236}">
                <a16:creationId xmlns:a16="http://schemas.microsoft.com/office/drawing/2014/main" id="{B0C4530D-C78A-4B3F-8191-AA8AA2A8DB8C}"/>
              </a:ext>
            </a:extLst>
          </p:cNvPr>
          <p:cNvPicPr>
            <a:picLocks noChangeAspect="1"/>
          </p:cNvPicPr>
          <p:nvPr/>
        </p:nvPicPr>
        <p:blipFill>
          <a:blip r:embed="rId3"/>
          <a:stretch>
            <a:fillRect/>
          </a:stretch>
        </p:blipFill>
        <p:spPr>
          <a:xfrm>
            <a:off x="8508667" y="4051322"/>
            <a:ext cx="3010042" cy="2048087"/>
          </a:xfrm>
          <a:prstGeom prst="rect">
            <a:avLst/>
          </a:prstGeom>
        </p:spPr>
      </p:pic>
    </p:spTree>
    <p:extLst>
      <p:ext uri="{BB962C8B-B14F-4D97-AF65-F5344CB8AC3E}">
        <p14:creationId xmlns:p14="http://schemas.microsoft.com/office/powerpoint/2010/main" val="277389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nvPr>
        </p:nvSpPr>
        <p:spPr>
          <a:xfrm>
            <a:off x="613522" y="1147549"/>
            <a:ext cx="10905187" cy="4871113"/>
          </a:xfrm>
        </p:spPr>
        <p:txBody>
          <a:bodyPr>
            <a:normAutofit fontScale="85000" lnSpcReduction="20000"/>
          </a:bodyPr>
          <a:lstStyle/>
          <a:p>
            <a:pPr marL="0" indent="0" algn="ctr">
              <a:buNone/>
            </a:pPr>
            <a:r>
              <a:rPr lang="fr-FR" cap="none" dirty="0">
                <a:solidFill>
                  <a:srgbClr val="FF0000"/>
                </a:solidFill>
              </a:rPr>
              <a:t>Échantillonnage aléatoire stratifié</a:t>
            </a:r>
          </a:p>
          <a:p>
            <a:pPr marL="0" indent="0">
              <a:lnSpc>
                <a:spcPct val="100000"/>
              </a:lnSpc>
              <a:buNone/>
            </a:pPr>
            <a:r>
              <a:rPr lang="fr-FR" cap="none" dirty="0">
                <a:solidFill>
                  <a:srgbClr val="FF0000"/>
                </a:solidFill>
              </a:rPr>
              <a:t>Cas d’utilisation </a:t>
            </a:r>
            <a:r>
              <a:rPr lang="fr-FR" cap="none" dirty="0"/>
              <a:t>:  </a:t>
            </a:r>
          </a:p>
          <a:p>
            <a:pPr lvl="1">
              <a:lnSpc>
                <a:spcPct val="100000"/>
              </a:lnSpc>
            </a:pPr>
            <a:r>
              <a:rPr lang="fr-FR" cap="none" dirty="0"/>
              <a:t>si, on veut comparer le comportement de deux groupes.</a:t>
            </a:r>
          </a:p>
          <a:p>
            <a:pPr lvl="1">
              <a:lnSpc>
                <a:spcPct val="100000"/>
              </a:lnSpc>
            </a:pPr>
            <a:r>
              <a:rPr lang="fr-FR" cap="none" dirty="0"/>
              <a:t>Si, la population mère est hétérogène, donc il y a des sous-groupes distincts selon : âge, sexe, niveau d’étude… </a:t>
            </a:r>
          </a:p>
          <a:p>
            <a:pPr marL="0" lvl="1" indent="0">
              <a:lnSpc>
                <a:spcPct val="100000"/>
              </a:lnSpc>
              <a:buNone/>
            </a:pPr>
            <a:r>
              <a:rPr lang="fr-FR" cap="none" dirty="0">
                <a:solidFill>
                  <a:srgbClr val="FF0000"/>
                </a:solidFill>
              </a:rPr>
              <a:t>Comment procéder pour le tirage d’un échantillon de 8</a:t>
            </a:r>
          </a:p>
          <a:p>
            <a:pPr marL="0" lvl="1" indent="0">
              <a:lnSpc>
                <a:spcPct val="100000"/>
              </a:lnSpc>
              <a:buNone/>
            </a:pPr>
            <a:r>
              <a:rPr lang="fr-FR" cap="none" dirty="0">
                <a:solidFill>
                  <a:srgbClr val="FF0000"/>
                </a:solidFill>
              </a:rPr>
              <a:t>					                       proportion de chaque strate         </a:t>
            </a: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r>
              <a:rPr lang="fr-FR" cap="none" dirty="0">
                <a:solidFill>
                  <a:srgbClr val="FF0000"/>
                </a:solidFill>
              </a:rPr>
              <a:t>Si, on veut étudier la violence chez les jeunes pratiquant football et volleyball. Il faut s’assurer que chaque unité est dans la bonne strate, sinon le résultat sera faux !							</a:t>
            </a:r>
          </a:p>
        </p:txBody>
      </p:sp>
      <p:pic>
        <p:nvPicPr>
          <p:cNvPr id="7" name="Image 6">
            <a:extLst>
              <a:ext uri="{FF2B5EF4-FFF2-40B4-BE49-F238E27FC236}">
                <a16:creationId xmlns:a16="http://schemas.microsoft.com/office/drawing/2014/main" id="{51FB50E4-1EC9-4E48-AB66-5B28BF488FD0}"/>
              </a:ext>
            </a:extLst>
          </p:cNvPr>
          <p:cNvPicPr>
            <a:picLocks noChangeAspect="1"/>
          </p:cNvPicPr>
          <p:nvPr/>
        </p:nvPicPr>
        <p:blipFill>
          <a:blip r:embed="rId2"/>
          <a:stretch>
            <a:fillRect/>
          </a:stretch>
        </p:blipFill>
        <p:spPr>
          <a:xfrm>
            <a:off x="3835471" y="2701397"/>
            <a:ext cx="2847975" cy="2470245"/>
          </a:xfrm>
          <a:prstGeom prst="rect">
            <a:avLst/>
          </a:prstGeom>
        </p:spPr>
      </p:pic>
      <p:pic>
        <p:nvPicPr>
          <p:cNvPr id="8" name="Image 7">
            <a:extLst>
              <a:ext uri="{FF2B5EF4-FFF2-40B4-BE49-F238E27FC236}">
                <a16:creationId xmlns:a16="http://schemas.microsoft.com/office/drawing/2014/main" id="{6BEDA600-DEF6-4D94-8EE8-CFE18A7BB4C0}"/>
              </a:ext>
            </a:extLst>
          </p:cNvPr>
          <p:cNvPicPr>
            <a:picLocks noChangeAspect="1"/>
          </p:cNvPicPr>
          <p:nvPr/>
        </p:nvPicPr>
        <p:blipFill>
          <a:blip r:embed="rId3"/>
          <a:stretch>
            <a:fillRect/>
          </a:stretch>
        </p:blipFill>
        <p:spPr>
          <a:xfrm>
            <a:off x="752925" y="2723717"/>
            <a:ext cx="2905125" cy="2447925"/>
          </a:xfrm>
          <a:prstGeom prst="rect">
            <a:avLst/>
          </a:prstGeom>
        </p:spPr>
      </p:pic>
      <p:sp>
        <p:nvSpPr>
          <p:cNvPr id="9" name="Rectangle 8">
            <a:extLst>
              <a:ext uri="{FF2B5EF4-FFF2-40B4-BE49-F238E27FC236}">
                <a16:creationId xmlns:a16="http://schemas.microsoft.com/office/drawing/2014/main" id="{5662F89B-5E46-4CE5-AF30-54CFA47F1C7E}"/>
              </a:ext>
            </a:extLst>
          </p:cNvPr>
          <p:cNvSpPr/>
          <p:nvPr/>
        </p:nvSpPr>
        <p:spPr>
          <a:xfrm>
            <a:off x="6987654" y="3429000"/>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k/N= 0,5</a:t>
            </a:r>
          </a:p>
        </p:txBody>
      </p:sp>
      <p:sp>
        <p:nvSpPr>
          <p:cNvPr id="10" name="Rectangle 9">
            <a:extLst>
              <a:ext uri="{FF2B5EF4-FFF2-40B4-BE49-F238E27FC236}">
                <a16:creationId xmlns:a16="http://schemas.microsoft.com/office/drawing/2014/main" id="{0ABA7A59-2C84-4E46-8F85-80810E4280AD}"/>
              </a:ext>
            </a:extLst>
          </p:cNvPr>
          <p:cNvSpPr/>
          <p:nvPr/>
        </p:nvSpPr>
        <p:spPr>
          <a:xfrm>
            <a:off x="6987654" y="4065943"/>
            <a:ext cx="1733265" cy="4482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a:t>k/N= 0,375</a:t>
            </a:r>
          </a:p>
        </p:txBody>
      </p:sp>
      <p:sp>
        <p:nvSpPr>
          <p:cNvPr id="11" name="Rectangle 10">
            <a:extLst>
              <a:ext uri="{FF2B5EF4-FFF2-40B4-BE49-F238E27FC236}">
                <a16:creationId xmlns:a16="http://schemas.microsoft.com/office/drawing/2014/main" id="{8D923CFC-7E6D-493F-8CFF-76240E881552}"/>
              </a:ext>
            </a:extLst>
          </p:cNvPr>
          <p:cNvSpPr/>
          <p:nvPr/>
        </p:nvSpPr>
        <p:spPr>
          <a:xfrm>
            <a:off x="6970329" y="4702886"/>
            <a:ext cx="1733265" cy="4482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b="1" dirty="0"/>
              <a:t>k/N= 0,125</a:t>
            </a:r>
          </a:p>
        </p:txBody>
      </p:sp>
      <p:sp>
        <p:nvSpPr>
          <p:cNvPr id="12" name="Rectangle 11">
            <a:extLst>
              <a:ext uri="{FF2B5EF4-FFF2-40B4-BE49-F238E27FC236}">
                <a16:creationId xmlns:a16="http://schemas.microsoft.com/office/drawing/2014/main" id="{D0C9BCE6-5F81-452A-B0FB-2FAEDCAD4991}"/>
              </a:ext>
            </a:extLst>
          </p:cNvPr>
          <p:cNvSpPr/>
          <p:nvPr/>
        </p:nvSpPr>
        <p:spPr>
          <a:xfrm>
            <a:off x="9389660" y="3429000"/>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0,5*8 =4</a:t>
            </a:r>
          </a:p>
        </p:txBody>
      </p:sp>
      <p:sp>
        <p:nvSpPr>
          <p:cNvPr id="13" name="Flèche : droite 12">
            <a:extLst>
              <a:ext uri="{FF2B5EF4-FFF2-40B4-BE49-F238E27FC236}">
                <a16:creationId xmlns:a16="http://schemas.microsoft.com/office/drawing/2014/main" id="{688BE964-4E8E-4C7C-AD39-12B28EB1A746}"/>
              </a:ext>
            </a:extLst>
          </p:cNvPr>
          <p:cNvSpPr/>
          <p:nvPr/>
        </p:nvSpPr>
        <p:spPr>
          <a:xfrm>
            <a:off x="8830101" y="3562066"/>
            <a:ext cx="382138"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 name="Rectangle 13">
            <a:extLst>
              <a:ext uri="{FF2B5EF4-FFF2-40B4-BE49-F238E27FC236}">
                <a16:creationId xmlns:a16="http://schemas.microsoft.com/office/drawing/2014/main" id="{B08F286D-7C55-47AB-A0BD-45318CF65723}"/>
              </a:ext>
            </a:extLst>
          </p:cNvPr>
          <p:cNvSpPr/>
          <p:nvPr/>
        </p:nvSpPr>
        <p:spPr>
          <a:xfrm>
            <a:off x="9389659" y="4065943"/>
            <a:ext cx="1733265" cy="448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0,375*8= 3</a:t>
            </a:r>
          </a:p>
        </p:txBody>
      </p:sp>
      <p:sp>
        <p:nvSpPr>
          <p:cNvPr id="15" name="Rectangle 14">
            <a:extLst>
              <a:ext uri="{FF2B5EF4-FFF2-40B4-BE49-F238E27FC236}">
                <a16:creationId xmlns:a16="http://schemas.microsoft.com/office/drawing/2014/main" id="{3080FB2E-94E5-4439-9945-7CB1589052D0}"/>
              </a:ext>
            </a:extLst>
          </p:cNvPr>
          <p:cNvSpPr/>
          <p:nvPr/>
        </p:nvSpPr>
        <p:spPr>
          <a:xfrm>
            <a:off x="9389658" y="4723358"/>
            <a:ext cx="1733265" cy="4482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0,125*8= 1</a:t>
            </a:r>
          </a:p>
        </p:txBody>
      </p:sp>
      <p:sp>
        <p:nvSpPr>
          <p:cNvPr id="16" name="Flèche : droite 15">
            <a:extLst>
              <a:ext uri="{FF2B5EF4-FFF2-40B4-BE49-F238E27FC236}">
                <a16:creationId xmlns:a16="http://schemas.microsoft.com/office/drawing/2014/main" id="{4DD8F4F3-C5F4-4478-8B3E-2DA90FA8B87F}"/>
              </a:ext>
            </a:extLst>
          </p:cNvPr>
          <p:cNvSpPr/>
          <p:nvPr/>
        </p:nvSpPr>
        <p:spPr>
          <a:xfrm>
            <a:off x="8855557" y="4185404"/>
            <a:ext cx="382138" cy="1774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b="1"/>
          </a:p>
        </p:txBody>
      </p:sp>
      <p:sp>
        <p:nvSpPr>
          <p:cNvPr id="17" name="Flèche : droite 16">
            <a:extLst>
              <a:ext uri="{FF2B5EF4-FFF2-40B4-BE49-F238E27FC236}">
                <a16:creationId xmlns:a16="http://schemas.microsoft.com/office/drawing/2014/main" id="{4B5A5DAF-3B6F-4834-9D02-0E85F6BF3E43}"/>
              </a:ext>
            </a:extLst>
          </p:cNvPr>
          <p:cNvSpPr/>
          <p:nvPr/>
        </p:nvSpPr>
        <p:spPr>
          <a:xfrm>
            <a:off x="8855557" y="4838317"/>
            <a:ext cx="382138" cy="1774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p>
        </p:txBody>
      </p:sp>
    </p:spTree>
    <p:extLst>
      <p:ext uri="{BB962C8B-B14F-4D97-AF65-F5344CB8AC3E}">
        <p14:creationId xmlns:p14="http://schemas.microsoft.com/office/powerpoint/2010/main" val="102250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nvPr>
        </p:nvSpPr>
        <p:spPr>
          <a:xfrm>
            <a:off x="547474" y="1147549"/>
            <a:ext cx="10971235" cy="4871113"/>
          </a:xfrm>
        </p:spPr>
        <p:txBody>
          <a:bodyPr>
            <a:normAutofit lnSpcReduction="10000"/>
          </a:bodyPr>
          <a:lstStyle/>
          <a:p>
            <a:pPr marL="0" indent="0" algn="ctr">
              <a:buNone/>
            </a:pPr>
            <a:endParaRPr lang="fr-FR" cap="none" dirty="0">
              <a:solidFill>
                <a:srgbClr val="FF0000"/>
              </a:solidFill>
            </a:endParaRPr>
          </a:p>
          <a:p>
            <a:pPr marL="0" indent="0" algn="ctr">
              <a:buNone/>
            </a:pPr>
            <a:r>
              <a:rPr lang="fr-FR" cap="none" dirty="0">
                <a:solidFill>
                  <a:srgbClr val="FF0000"/>
                </a:solidFill>
              </a:rPr>
              <a:t>Échantillonnage en grappe appelé aussi faisceaux</a:t>
            </a:r>
          </a:p>
          <a:p>
            <a:pPr marL="0" indent="0">
              <a:lnSpc>
                <a:spcPct val="100000"/>
              </a:lnSpc>
              <a:buNone/>
            </a:pPr>
            <a:r>
              <a:rPr lang="fr-FR" cap="none" dirty="0"/>
              <a:t>Ce type d’échantillonnage, on l’utilise si on ne dispose pas de liste complète des numéros des unité de la population mère.         </a:t>
            </a:r>
          </a:p>
          <a:p>
            <a:pPr marL="0" indent="0">
              <a:lnSpc>
                <a:spcPct val="100000"/>
              </a:lnSpc>
              <a:buNone/>
            </a:pPr>
            <a:r>
              <a:rPr lang="fr-FR" cap="none" dirty="0"/>
              <a:t>     Si, on veut tirer un échantillon de </a:t>
            </a:r>
            <a:r>
              <a:rPr lang="fr-FR" cap="none" dirty="0">
                <a:solidFill>
                  <a:srgbClr val="FF0000"/>
                </a:solidFill>
              </a:rPr>
              <a:t>n = 8 </a:t>
            </a:r>
            <a:r>
              <a:rPr lang="fr-FR" cap="none" dirty="0"/>
              <a:t>par grappe, que faire ?</a:t>
            </a:r>
          </a:p>
          <a:p>
            <a:pPr marL="0" indent="0">
              <a:lnSpc>
                <a:spcPct val="100000"/>
              </a:lnSpc>
              <a:buNone/>
            </a:pPr>
            <a:r>
              <a:rPr lang="fr-FR" cap="none" dirty="0"/>
              <a:t>                                                                                 calcule des grappes</a:t>
            </a:r>
          </a:p>
          <a:p>
            <a:pPr marL="0" indent="0">
              <a:lnSpc>
                <a:spcPct val="100000"/>
              </a:lnSpc>
              <a:buNone/>
            </a:pPr>
            <a:r>
              <a:rPr lang="fr-FR" cap="none" dirty="0"/>
              <a:t>				                                    grappe        		   n                                             8</a:t>
            </a:r>
          </a:p>
          <a:p>
            <a:pPr marL="0" indent="0">
              <a:lnSpc>
                <a:spcPct val="100000"/>
              </a:lnSpc>
              <a:buNone/>
            </a:pPr>
            <a:r>
              <a:rPr lang="fr-FR" cap="none" dirty="0"/>
              <a:t>												</a:t>
            </a:r>
            <a:r>
              <a:rPr lang="fr-FR" cap="none" dirty="0" err="1"/>
              <a:t>moy</a:t>
            </a:r>
            <a:r>
              <a:rPr lang="fr-FR" cap="none" dirty="0"/>
              <a:t>. d’</a:t>
            </a:r>
            <a:r>
              <a:rPr lang="fr-FR" cap="none" dirty="0" err="1"/>
              <a:t>ind</a:t>
            </a:r>
            <a:r>
              <a:rPr lang="fr-FR" cap="none" dirty="0"/>
              <a:t> par grappe		   (6+5+4+4+5+6+3)/7</a:t>
            </a:r>
          </a:p>
          <a:p>
            <a:pPr marL="0" indent="0">
              <a:lnSpc>
                <a:spcPct val="100000"/>
              </a:lnSpc>
              <a:buNone/>
            </a:pPr>
            <a:endParaRPr lang="fr-FR" cap="none" dirty="0"/>
          </a:p>
          <a:p>
            <a:pPr marL="0" indent="0">
              <a:lnSpc>
                <a:spcPct val="100000"/>
              </a:lnSpc>
              <a:buNone/>
            </a:pPr>
            <a:r>
              <a:rPr lang="fr-FR" cap="none" dirty="0"/>
              <a:t>					                              7 représente le nombre de grappe 	</a:t>
            </a:r>
          </a:p>
          <a:p>
            <a:pPr marL="0" indent="0">
              <a:lnSpc>
                <a:spcPct val="100000"/>
              </a:lnSpc>
              <a:buNone/>
            </a:pPr>
            <a:r>
              <a:rPr lang="fr-FR" cap="none" dirty="0"/>
              <a:t>					                                       8           1,69</a:t>
            </a:r>
          </a:p>
          <a:p>
            <a:pPr marL="0" indent="0">
              <a:lnSpc>
                <a:spcPct val="100000"/>
              </a:lnSpc>
              <a:buNone/>
            </a:pPr>
            <a:r>
              <a:rPr lang="fr-FR" cap="none" dirty="0"/>
              <a:t>					                                     4,71</a:t>
            </a:r>
          </a:p>
          <a:p>
            <a:pPr marL="0" indent="0">
              <a:lnSpc>
                <a:spcPct val="100000"/>
              </a:lnSpc>
              <a:buNone/>
            </a:pPr>
            <a:r>
              <a:rPr lang="fr-FR" cap="none" dirty="0"/>
              <a:t>									</a:t>
            </a:r>
          </a:p>
          <a:p>
            <a:pPr marL="0" indent="0">
              <a:lnSpc>
                <a:spcPct val="100000"/>
              </a:lnSpc>
              <a:buNone/>
            </a:pPr>
            <a:endParaRPr lang="fr-FR" cap="none" dirty="0"/>
          </a:p>
          <a:p>
            <a:pPr marL="0" indent="0">
              <a:lnSpc>
                <a:spcPct val="100000"/>
              </a:lnSpc>
              <a:buNone/>
            </a:pPr>
            <a:endParaRPr lang="fr-FR" cap="none" dirty="0"/>
          </a:p>
        </p:txBody>
      </p:sp>
      <p:cxnSp>
        <p:nvCxnSpPr>
          <p:cNvPr id="8" name="Connecteur droit avec flèche 7">
            <a:extLst>
              <a:ext uri="{FF2B5EF4-FFF2-40B4-BE49-F238E27FC236}">
                <a16:creationId xmlns:a16="http://schemas.microsoft.com/office/drawing/2014/main" id="{54ADC60C-1F33-49DE-8B25-AA586106BFF2}"/>
              </a:ext>
            </a:extLst>
          </p:cNvPr>
          <p:cNvCxnSpPr>
            <a:cxnSpLocks/>
          </p:cNvCxnSpPr>
          <p:nvPr/>
        </p:nvCxnSpPr>
        <p:spPr>
          <a:xfrm>
            <a:off x="3357349" y="2964699"/>
            <a:ext cx="13011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18EFC42-A999-40D5-BB6D-BBDCDEA691F0}"/>
              </a:ext>
            </a:extLst>
          </p:cNvPr>
          <p:cNvCxnSpPr>
            <a:cxnSpLocks/>
          </p:cNvCxnSpPr>
          <p:nvPr/>
        </p:nvCxnSpPr>
        <p:spPr>
          <a:xfrm flipV="1">
            <a:off x="3357349" y="3045447"/>
            <a:ext cx="1301148" cy="943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D9BC907-18C9-4ACB-8744-30F4AB7F42A8}"/>
              </a:ext>
            </a:extLst>
          </p:cNvPr>
          <p:cNvCxnSpPr/>
          <p:nvPr/>
        </p:nvCxnSpPr>
        <p:spPr>
          <a:xfrm>
            <a:off x="5945874" y="3328104"/>
            <a:ext cx="233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1FB00A9-3ACF-4FBE-BC71-CFF7BED6FA48}"/>
              </a:ext>
            </a:extLst>
          </p:cNvPr>
          <p:cNvCxnSpPr>
            <a:cxnSpLocks/>
          </p:cNvCxnSpPr>
          <p:nvPr/>
        </p:nvCxnSpPr>
        <p:spPr>
          <a:xfrm>
            <a:off x="8917163" y="3311000"/>
            <a:ext cx="236106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orme libre : forme 17">
            <a:extLst>
              <a:ext uri="{FF2B5EF4-FFF2-40B4-BE49-F238E27FC236}">
                <a16:creationId xmlns:a16="http://schemas.microsoft.com/office/drawing/2014/main" id="{8F3553A1-BE7A-45A7-8D8F-56BE1896804C}"/>
              </a:ext>
            </a:extLst>
          </p:cNvPr>
          <p:cNvSpPr/>
          <p:nvPr/>
        </p:nvSpPr>
        <p:spPr>
          <a:xfrm>
            <a:off x="8395401" y="3733909"/>
            <a:ext cx="2361063" cy="509297"/>
          </a:xfrm>
          <a:custGeom>
            <a:avLst/>
            <a:gdLst>
              <a:gd name="connsiteX0" fmla="*/ 5295332 w 5295332"/>
              <a:gd name="connsiteY0" fmla="*/ 0 h 509297"/>
              <a:gd name="connsiteX1" fmla="*/ 4626591 w 5295332"/>
              <a:gd name="connsiteY1" fmla="*/ 491320 h 509297"/>
              <a:gd name="connsiteX2" fmla="*/ 4039738 w 5295332"/>
              <a:gd name="connsiteY2" fmla="*/ 409433 h 509297"/>
              <a:gd name="connsiteX3" fmla="*/ 0 w 5295332"/>
              <a:gd name="connsiteY3" fmla="*/ 477672 h 509297"/>
              <a:gd name="connsiteX4" fmla="*/ 0 w 5295332"/>
              <a:gd name="connsiteY4" fmla="*/ 477672 h 50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332" h="509297">
                <a:moveTo>
                  <a:pt x="5295332" y="0"/>
                </a:moveTo>
                <a:cubicBezTo>
                  <a:pt x="5065594" y="211540"/>
                  <a:pt x="4835857" y="423081"/>
                  <a:pt x="4626591" y="491320"/>
                </a:cubicBezTo>
                <a:cubicBezTo>
                  <a:pt x="4417325" y="559559"/>
                  <a:pt x="4810836" y="411708"/>
                  <a:pt x="4039738" y="409433"/>
                </a:cubicBezTo>
                <a:cubicBezTo>
                  <a:pt x="3268640" y="407158"/>
                  <a:pt x="0" y="477672"/>
                  <a:pt x="0" y="477672"/>
                </a:cubicBezTo>
                <a:lnTo>
                  <a:pt x="0"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F68D1C61-13FE-465C-A7FC-3822B5928EB2}"/>
              </a:ext>
            </a:extLst>
          </p:cNvPr>
          <p:cNvPicPr>
            <a:picLocks noChangeAspect="1"/>
          </p:cNvPicPr>
          <p:nvPr/>
        </p:nvPicPr>
        <p:blipFill>
          <a:blip r:embed="rId2"/>
          <a:stretch>
            <a:fillRect/>
          </a:stretch>
        </p:blipFill>
        <p:spPr>
          <a:xfrm>
            <a:off x="547474" y="2656260"/>
            <a:ext cx="2809875" cy="2857500"/>
          </a:xfrm>
          <a:prstGeom prst="rect">
            <a:avLst/>
          </a:prstGeom>
        </p:spPr>
      </p:pic>
      <p:cxnSp>
        <p:nvCxnSpPr>
          <p:cNvPr id="21" name="Connecteur droit 20">
            <a:extLst>
              <a:ext uri="{FF2B5EF4-FFF2-40B4-BE49-F238E27FC236}">
                <a16:creationId xmlns:a16="http://schemas.microsoft.com/office/drawing/2014/main" id="{C3CA57A4-AF0D-4594-9147-7565D1CE44F9}"/>
              </a:ext>
            </a:extLst>
          </p:cNvPr>
          <p:cNvCxnSpPr/>
          <p:nvPr/>
        </p:nvCxnSpPr>
        <p:spPr>
          <a:xfrm>
            <a:off x="5222543" y="4801983"/>
            <a:ext cx="63234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6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nvPr>
        </p:nvSpPr>
        <p:spPr>
          <a:xfrm>
            <a:off x="613522" y="1147549"/>
            <a:ext cx="10905187" cy="4871113"/>
          </a:xfrm>
        </p:spPr>
        <p:txBody>
          <a:bodyPr>
            <a:normAutofit/>
          </a:bodyPr>
          <a:lstStyle/>
          <a:p>
            <a:pPr marL="0" indent="0" algn="ctr">
              <a:buNone/>
            </a:pPr>
            <a:r>
              <a:rPr lang="fr-FR" cap="none" dirty="0">
                <a:solidFill>
                  <a:srgbClr val="FF0000"/>
                </a:solidFill>
              </a:rPr>
              <a:t>Échantillonnage systématique</a:t>
            </a:r>
          </a:p>
          <a:p>
            <a:pPr marL="0" indent="0">
              <a:lnSpc>
                <a:spcPct val="100000"/>
              </a:lnSpc>
              <a:buNone/>
            </a:pPr>
            <a:r>
              <a:rPr lang="fr-FR" cap="none" dirty="0"/>
              <a:t>Ce type se base au préalable, d’une liste des unités de la population</a:t>
            </a:r>
          </a:p>
          <a:p>
            <a:pPr marL="0" indent="0">
              <a:lnSpc>
                <a:spcPct val="100000"/>
              </a:lnSpc>
              <a:buNone/>
            </a:pPr>
            <a:r>
              <a:rPr lang="fr-FR" cap="none" dirty="0">
                <a:solidFill>
                  <a:srgbClr val="FF0000"/>
                </a:solidFill>
              </a:rPr>
              <a:t>Procédure : </a:t>
            </a:r>
            <a:r>
              <a:rPr lang="fr-FR" cap="none" dirty="0"/>
              <a:t>si, on veut tirer un échantillon de 5 personnes, comment on doit réagir ?</a:t>
            </a:r>
          </a:p>
          <a:p>
            <a:pPr>
              <a:lnSpc>
                <a:spcPct val="100000"/>
              </a:lnSpc>
            </a:pPr>
            <a:r>
              <a:rPr lang="fr-FR" cap="none" dirty="0"/>
              <a:t>On procède par une sélection au hasard de la première unité </a:t>
            </a:r>
          </a:p>
          <a:p>
            <a:pPr marL="0" indent="0">
              <a:lnSpc>
                <a:spcPct val="100000"/>
              </a:lnSpc>
              <a:buNone/>
            </a:pPr>
            <a:r>
              <a:rPr lang="fr-FR" cap="none" dirty="0"/>
              <a:t>			                                       	Ensuite, on calcule l’intervalle (pas de sondage)</a:t>
            </a:r>
          </a:p>
          <a:p>
            <a:pPr marL="0" indent="0">
              <a:lnSpc>
                <a:spcPct val="100000"/>
              </a:lnSpc>
              <a:buNone/>
            </a:pPr>
            <a:r>
              <a:rPr lang="fr-FR" cap="none" dirty="0"/>
              <a:t>									N	40		                                           l’intervalle est </a:t>
            </a:r>
            <a:r>
              <a:rPr lang="fr-FR" cap="none" dirty="0">
                <a:solidFill>
                  <a:srgbClr val="FF0000"/>
                </a:solidFill>
              </a:rPr>
              <a:t>8</a:t>
            </a:r>
          </a:p>
          <a:p>
            <a:pPr marL="0" indent="0">
              <a:lnSpc>
                <a:spcPct val="100000"/>
              </a:lnSpc>
              <a:buNone/>
            </a:pPr>
            <a:r>
              <a:rPr lang="fr-FR" cap="none" dirty="0"/>
              <a:t>									n	5		                       supposant le 1</a:t>
            </a:r>
            <a:r>
              <a:rPr lang="fr-FR" cap="none" baseline="30000" dirty="0"/>
              <a:t>er</a:t>
            </a:r>
            <a:r>
              <a:rPr lang="fr-FR" cap="none" dirty="0"/>
              <a:t> aléatoire est 37</a:t>
            </a:r>
          </a:p>
          <a:p>
            <a:pPr marL="0" indent="0">
              <a:lnSpc>
                <a:spcPct val="100000"/>
              </a:lnSpc>
              <a:buNone/>
            </a:pPr>
            <a:r>
              <a:rPr lang="fr-FR" cap="none" dirty="0"/>
              <a:t>											1</a:t>
            </a:r>
            <a:r>
              <a:rPr lang="fr-FR" cap="none" baseline="30000" dirty="0"/>
              <a:t>er</a:t>
            </a:r>
            <a:r>
              <a:rPr lang="fr-FR" cap="none" dirty="0"/>
              <a:t> = 4			   1</a:t>
            </a:r>
            <a:r>
              <a:rPr lang="fr-FR" cap="none" baseline="30000" dirty="0"/>
              <a:t>er</a:t>
            </a:r>
            <a:r>
              <a:rPr lang="fr-FR" cap="none" dirty="0"/>
              <a:t> </a:t>
            </a:r>
            <a:r>
              <a:rPr lang="fr-FR" cap="none" dirty="0">
                <a:solidFill>
                  <a:schemeClr val="accent1">
                    <a:lumMod val="50000"/>
                    <a:lumOff val="50000"/>
                  </a:schemeClr>
                </a:solidFill>
              </a:rPr>
              <a:t>10</a:t>
            </a:r>
            <a:r>
              <a:rPr lang="fr-FR" cap="none" dirty="0"/>
              <a:t>                     2</a:t>
            </a:r>
            <a:r>
              <a:rPr lang="fr-FR" cap="none" baseline="30000" dirty="0"/>
              <a:t>ème</a:t>
            </a:r>
            <a:r>
              <a:rPr lang="fr-FR" cap="none" dirty="0"/>
              <a:t> = ?</a:t>
            </a:r>
          </a:p>
          <a:p>
            <a:pPr marL="0" indent="0">
              <a:lnSpc>
                <a:spcPct val="100000"/>
              </a:lnSpc>
              <a:buNone/>
            </a:pPr>
            <a:r>
              <a:rPr lang="fr-FR" cap="none" dirty="0"/>
              <a:t>											2</a:t>
            </a:r>
            <a:r>
              <a:rPr lang="fr-FR" cap="none" baseline="30000" dirty="0"/>
              <a:t>ème</a:t>
            </a:r>
            <a:r>
              <a:rPr lang="fr-FR" cap="none" dirty="0"/>
              <a:t> =12			                                 3</a:t>
            </a:r>
            <a:r>
              <a:rPr lang="fr-FR" cap="none" baseline="30000" dirty="0"/>
              <a:t>ème</a:t>
            </a:r>
            <a:r>
              <a:rPr lang="fr-FR" cap="none" dirty="0"/>
              <a:t> = ?</a:t>
            </a:r>
          </a:p>
          <a:p>
            <a:pPr marL="0" indent="0">
              <a:lnSpc>
                <a:spcPct val="100000"/>
              </a:lnSpc>
              <a:buNone/>
            </a:pPr>
            <a:r>
              <a:rPr lang="fr-FR" cap="none" dirty="0"/>
              <a:t>											3</a:t>
            </a:r>
            <a:r>
              <a:rPr lang="fr-FR" cap="none" baseline="30000" dirty="0"/>
              <a:t>ème</a:t>
            </a:r>
            <a:r>
              <a:rPr lang="fr-FR" cap="none" dirty="0"/>
              <a:t> = 20			                                 4</a:t>
            </a:r>
            <a:r>
              <a:rPr lang="fr-FR" cap="none" baseline="30000" dirty="0"/>
              <a:t>ème</a:t>
            </a:r>
            <a:r>
              <a:rPr lang="fr-FR" cap="none" dirty="0"/>
              <a:t> = ?</a:t>
            </a:r>
          </a:p>
          <a:p>
            <a:pPr marL="0" indent="0">
              <a:lnSpc>
                <a:spcPct val="100000"/>
              </a:lnSpc>
              <a:buNone/>
            </a:pPr>
            <a:r>
              <a:rPr lang="fr-FR" cap="none" dirty="0"/>
              <a:t>											4</a:t>
            </a:r>
            <a:r>
              <a:rPr lang="fr-FR" cap="none" baseline="30000" dirty="0"/>
              <a:t>ème</a:t>
            </a:r>
            <a:r>
              <a:rPr lang="fr-FR" cap="none" dirty="0"/>
              <a:t> = 28			                                 5</a:t>
            </a:r>
            <a:r>
              <a:rPr lang="fr-FR" cap="none" baseline="30000" dirty="0"/>
              <a:t>ème</a:t>
            </a:r>
            <a:r>
              <a:rPr lang="fr-FR" cap="none" dirty="0"/>
              <a:t> = ?</a:t>
            </a:r>
          </a:p>
          <a:p>
            <a:pPr marL="0" indent="0">
              <a:lnSpc>
                <a:spcPct val="100000"/>
              </a:lnSpc>
              <a:buNone/>
            </a:pPr>
            <a:r>
              <a:rPr lang="fr-FR" cap="none" dirty="0"/>
              <a:t>											5</a:t>
            </a:r>
            <a:r>
              <a:rPr lang="fr-FR" cap="none" baseline="30000" dirty="0"/>
              <a:t>ème</a:t>
            </a:r>
            <a:r>
              <a:rPr lang="fr-FR" cap="none" dirty="0"/>
              <a:t> =36</a:t>
            </a:r>
          </a:p>
        </p:txBody>
      </p:sp>
      <p:pic>
        <p:nvPicPr>
          <p:cNvPr id="4" name="Image 3">
            <a:extLst>
              <a:ext uri="{FF2B5EF4-FFF2-40B4-BE49-F238E27FC236}">
                <a16:creationId xmlns:a16="http://schemas.microsoft.com/office/drawing/2014/main" id="{E0C43423-0C40-4353-80C2-0790B89C0F93}"/>
              </a:ext>
            </a:extLst>
          </p:cNvPr>
          <p:cNvPicPr>
            <a:picLocks noChangeAspect="1"/>
          </p:cNvPicPr>
          <p:nvPr/>
        </p:nvPicPr>
        <p:blipFill>
          <a:blip r:embed="rId2"/>
          <a:stretch>
            <a:fillRect/>
          </a:stretch>
        </p:blipFill>
        <p:spPr>
          <a:xfrm>
            <a:off x="798766" y="3258117"/>
            <a:ext cx="2895600" cy="2686050"/>
          </a:xfrm>
          <a:prstGeom prst="rect">
            <a:avLst/>
          </a:prstGeom>
        </p:spPr>
      </p:pic>
      <p:cxnSp>
        <p:nvCxnSpPr>
          <p:cNvPr id="8" name="Connecteur droit 7">
            <a:extLst>
              <a:ext uri="{FF2B5EF4-FFF2-40B4-BE49-F238E27FC236}">
                <a16:creationId xmlns:a16="http://schemas.microsoft.com/office/drawing/2014/main" id="{128A0D4A-E13E-4945-9661-2499E429C29C}"/>
              </a:ext>
            </a:extLst>
          </p:cNvPr>
          <p:cNvCxnSpPr/>
          <p:nvPr/>
        </p:nvCxnSpPr>
        <p:spPr>
          <a:xfrm>
            <a:off x="4676940" y="3583105"/>
            <a:ext cx="3684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060A3F9-3DD1-46D3-A974-4AE9F65E46FC}"/>
              </a:ext>
            </a:extLst>
          </p:cNvPr>
          <p:cNvCxnSpPr/>
          <p:nvPr/>
        </p:nvCxnSpPr>
        <p:spPr>
          <a:xfrm>
            <a:off x="5202071" y="3558085"/>
            <a:ext cx="3684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17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01C20-4F38-492A-8CEA-C2B3970563D5}"/>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87781E6A-C424-420D-AE95-EBB617E51DE1}"/>
              </a:ext>
            </a:extLst>
          </p:cNvPr>
          <p:cNvSpPr>
            <a:spLocks noGrp="1"/>
          </p:cNvSpPr>
          <p:nvPr>
            <p:ph sz="quarter" idx="13"/>
          </p:nvPr>
        </p:nvSpPr>
        <p:spPr>
          <a:xfrm>
            <a:off x="913774" y="1255594"/>
            <a:ext cx="10363826" cy="4535605"/>
          </a:xfrm>
        </p:spPr>
        <p:txBody>
          <a:bodyPr>
            <a:normAutofit/>
          </a:bodyPr>
          <a:lstStyle/>
          <a:p>
            <a:pPr marL="0" indent="0" algn="ctr">
              <a:buNone/>
            </a:pPr>
            <a:r>
              <a:rPr lang="fr-FR" cap="none" dirty="0">
                <a:solidFill>
                  <a:srgbClr val="FF0000"/>
                </a:solidFill>
              </a:rPr>
              <a:t>Échantillonnage à plusieurs degrés</a:t>
            </a:r>
          </a:p>
          <a:p>
            <a:pPr algn="just"/>
            <a:r>
              <a:rPr lang="fr-FR" cap="none" dirty="0"/>
              <a:t>Ce type vise la partition de la population en sous-ensembles. Ces sous-ensembles, on les partitionne à des sous sous-ensemble jusqu’à ce que on obtiendra un échantillon.</a:t>
            </a:r>
          </a:p>
          <a:p>
            <a:pPr algn="just"/>
            <a:r>
              <a:rPr lang="fr-FR" cap="none" dirty="0"/>
              <a:t>Ce type d’échantillonnage regroupe 3 types d’échantillonnage : stratifié, en grappe et systématique</a:t>
            </a:r>
          </a:p>
          <a:p>
            <a:pPr algn="just"/>
            <a:r>
              <a:rPr lang="fr-FR" cap="none" dirty="0"/>
              <a:t>Exemple : pour sélectionner les étudiants qui ne se sont jamais absentés durant le semestre en cours dans le département des sciences humaines :</a:t>
            </a:r>
          </a:p>
          <a:p>
            <a:pPr lvl="1" algn="just"/>
            <a:r>
              <a:rPr lang="fr-FR" cap="none" dirty="0"/>
              <a:t>Je divise l’ensemble des étudiants en deux strates : histoire, communication</a:t>
            </a:r>
          </a:p>
          <a:p>
            <a:pPr lvl="1" algn="just"/>
            <a:r>
              <a:rPr lang="fr-FR" cap="none" dirty="0"/>
              <a:t>Je prends dans chaque strate un groupe égale de grappes des étudiants qui se présente en cours </a:t>
            </a:r>
          </a:p>
          <a:p>
            <a:pPr lvl="1" algn="just"/>
            <a:r>
              <a:rPr lang="fr-FR" cap="none" dirty="0"/>
              <a:t>Dans chaque grappe, je tire systématiquement les noms des personnes à interroger.</a:t>
            </a:r>
            <a:endParaRPr lang="fr-FR" dirty="0"/>
          </a:p>
        </p:txBody>
      </p:sp>
    </p:spTree>
    <p:extLst>
      <p:ext uri="{BB962C8B-B14F-4D97-AF65-F5344CB8AC3E}">
        <p14:creationId xmlns:p14="http://schemas.microsoft.com/office/powerpoint/2010/main" val="2809028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81E30-33AD-49D2-AB0D-9E0BA6330230}"/>
              </a:ext>
            </a:extLst>
          </p:cNvPr>
          <p:cNvSpPr>
            <a:spLocks noGrp="1"/>
          </p:cNvSpPr>
          <p:nvPr>
            <p:ph type="title"/>
          </p:nvPr>
        </p:nvSpPr>
        <p:spPr>
          <a:xfrm>
            <a:off x="913775" y="618518"/>
            <a:ext cx="10364451" cy="896384"/>
          </a:xfrm>
        </p:spPr>
        <p:txBody>
          <a:bodyPr>
            <a:normAutofit/>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7DEC411-CF69-4D22-B449-6B9FC0AED92C}"/>
              </a:ext>
            </a:extLst>
          </p:cNvPr>
          <p:cNvSpPr>
            <a:spLocks noGrp="1"/>
          </p:cNvSpPr>
          <p:nvPr>
            <p:ph sz="quarter" idx="13"/>
          </p:nvPr>
        </p:nvSpPr>
        <p:spPr>
          <a:xfrm>
            <a:off x="668740" y="1514902"/>
            <a:ext cx="10863618" cy="4276297"/>
          </a:xfrm>
        </p:spPr>
        <p:txBody>
          <a:bodyPr>
            <a:normAutofit/>
          </a:bodyPr>
          <a:lstStyle/>
          <a:p>
            <a:pPr marL="0" indent="0" algn="ctr">
              <a:buNone/>
            </a:pPr>
            <a:r>
              <a:rPr lang="fr-FR" sz="2400" b="1" cap="none" dirty="0">
                <a:solidFill>
                  <a:srgbClr val="FF0000"/>
                </a:solidFill>
              </a:rPr>
              <a:t>Techniques d’échantillonnage non-probabilistes</a:t>
            </a:r>
          </a:p>
          <a:p>
            <a:pPr marL="0" indent="0" algn="just">
              <a:buNone/>
            </a:pPr>
            <a:r>
              <a:rPr lang="fr-FR" cap="none" dirty="0"/>
              <a:t>Ces techniques ne se fondent pas sur les théories des probabilités. Le choix des unités de la population mère n’est construit au hasard. À cet effet, il n’existe pas de représentativité dans ces types non-probabilistes.</a:t>
            </a:r>
          </a:p>
          <a:p>
            <a:pPr marL="0" indent="0" algn="just">
              <a:buNone/>
            </a:pPr>
            <a:r>
              <a:rPr lang="fr-FR" cap="none" dirty="0">
                <a:solidFill>
                  <a:srgbClr val="FF0000"/>
                </a:solidFill>
              </a:rPr>
              <a:t>Remarque : </a:t>
            </a:r>
            <a:r>
              <a:rPr lang="fr-FR" cap="none" dirty="0"/>
              <a:t>Souvent, ces types s’utilisent dans les recherches qualitatives, car on a pas besoin de calculer la probabilité de la sélection d’un échantillon. </a:t>
            </a:r>
          </a:p>
        </p:txBody>
      </p:sp>
    </p:spTree>
    <p:extLst>
      <p:ext uri="{BB962C8B-B14F-4D97-AF65-F5344CB8AC3E}">
        <p14:creationId xmlns:p14="http://schemas.microsoft.com/office/powerpoint/2010/main" val="3195740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nvPr>
        </p:nvSpPr>
        <p:spPr>
          <a:xfrm>
            <a:off x="614149" y="1296538"/>
            <a:ext cx="10863617" cy="4494662"/>
          </a:xfrm>
        </p:spPr>
        <p:txBody>
          <a:bodyPr/>
          <a:lstStyle/>
          <a:p>
            <a:pPr marL="0" indent="0" algn="ctr">
              <a:buNone/>
            </a:pPr>
            <a:r>
              <a:rPr lang="fr-FR" cap="none" dirty="0">
                <a:solidFill>
                  <a:srgbClr val="FF0000"/>
                </a:solidFill>
              </a:rPr>
              <a:t>Échantillonnage de convenance (accidentel, aveuglette)</a:t>
            </a:r>
          </a:p>
          <a:p>
            <a:pPr marL="0" indent="0" algn="ctr">
              <a:buNone/>
            </a:pPr>
            <a:r>
              <a:rPr lang="fr-FR" cap="none" dirty="0"/>
              <a:t>Je sélectionne des personnes qui représente les unités de la population d’étude d’une façon arbitraire </a:t>
            </a:r>
          </a:p>
          <a:p>
            <a:pPr marL="0" indent="0" algn="just">
              <a:buNone/>
            </a:pPr>
            <a:r>
              <a:rPr lang="fr-FR" cap="none" dirty="0">
                <a:solidFill>
                  <a:srgbClr val="FF0000"/>
                </a:solidFill>
              </a:rPr>
              <a:t>Exemple</a:t>
            </a:r>
            <a:r>
              <a:rPr lang="fr-FR" cap="none" dirty="0"/>
              <a:t> : sélection dans une manifestation des personnes à interroger (mouvement populaire) </a:t>
            </a:r>
          </a:p>
          <a:p>
            <a:pPr marL="0" indent="0" algn="just">
              <a:buNone/>
            </a:pPr>
            <a:r>
              <a:rPr lang="fr-FR" cap="none" dirty="0"/>
              <a:t>	ou au près d’un hypermarché pour sonder l’avis des personnes sur un produit.</a:t>
            </a:r>
          </a:p>
          <a:p>
            <a:pPr marL="0" indent="0" algn="just">
              <a:buNone/>
            </a:pPr>
            <a:r>
              <a:rPr lang="fr-FR" cap="none" dirty="0"/>
              <a:t>Technique souvent utilisée par les journalistes pour diversifier les opinions</a:t>
            </a:r>
          </a:p>
          <a:p>
            <a:pPr marL="0" indent="0" algn="just">
              <a:buNone/>
            </a:pPr>
            <a:r>
              <a:rPr lang="fr-FR" cap="none" dirty="0">
                <a:solidFill>
                  <a:srgbClr val="FF0000"/>
                </a:solidFill>
              </a:rPr>
              <a:t>Point critique </a:t>
            </a:r>
            <a:r>
              <a:rPr lang="fr-FR" cap="none" dirty="0"/>
              <a:t>: absence de représentativité de la totalité de la population, car les personnes interviewées peuvent représenter uniquement une minorité</a:t>
            </a:r>
            <a:endParaRPr lang="fr-FR" dirty="0"/>
          </a:p>
        </p:txBody>
      </p:sp>
    </p:spTree>
    <p:extLst>
      <p:ext uri="{BB962C8B-B14F-4D97-AF65-F5344CB8AC3E}">
        <p14:creationId xmlns:p14="http://schemas.microsoft.com/office/powerpoint/2010/main" val="3477474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nvPr>
        </p:nvSpPr>
        <p:spPr>
          <a:xfrm>
            <a:off x="614149" y="1296538"/>
            <a:ext cx="10863617" cy="4942944"/>
          </a:xfrm>
        </p:spPr>
        <p:txBody>
          <a:bodyPr/>
          <a:lstStyle/>
          <a:p>
            <a:pPr marL="0" indent="0" algn="ctr">
              <a:buNone/>
            </a:pPr>
            <a:r>
              <a:rPr lang="fr-FR" cap="none" dirty="0">
                <a:solidFill>
                  <a:srgbClr val="FF0000"/>
                </a:solidFill>
              </a:rPr>
              <a:t>Échantillonnage par quotas</a:t>
            </a:r>
          </a:p>
          <a:p>
            <a:pPr marL="0" indent="0" algn="just">
              <a:buNone/>
            </a:pPr>
            <a:r>
              <a:rPr lang="fr-FR" sz="1800" cap="none" dirty="0"/>
              <a:t>Cette technique d’échantillonnage ressemble à la technique stratifiée, sauf dans ce type le chercheur ne choisit pas son échantillon au hasard, mais selon des variables prédéfinies. Cette technique est utilisée dans le cas où on dispose pas d’une liste des individus des strates retenus. </a:t>
            </a:r>
            <a:r>
              <a:rPr lang="fr-FR" sz="1800" cap="none" dirty="0">
                <a:solidFill>
                  <a:srgbClr val="FF0000"/>
                </a:solidFill>
              </a:rPr>
              <a:t> </a:t>
            </a:r>
          </a:p>
          <a:p>
            <a:pPr marL="0" indent="0" algn="just">
              <a:buNone/>
            </a:pPr>
            <a:r>
              <a:rPr lang="fr-FR" sz="1800" cap="none" dirty="0">
                <a:solidFill>
                  <a:srgbClr val="FF0000"/>
                </a:solidFill>
              </a:rPr>
              <a:t>Exercice: si, on veut sélectionner 8 personnes par quotas, que faire ?</a:t>
            </a:r>
          </a:p>
          <a:p>
            <a:pPr marL="0" indent="0" algn="just">
              <a:buNone/>
            </a:pPr>
            <a:r>
              <a:rPr lang="fr-FR" cap="none" dirty="0">
                <a:solidFill>
                  <a:srgbClr val="FF0000"/>
                </a:solidFill>
              </a:rPr>
              <a:t>		</a:t>
            </a:r>
          </a:p>
          <a:p>
            <a:pPr marL="0" indent="0" algn="just">
              <a:buNone/>
            </a:pPr>
            <a:r>
              <a:rPr lang="fr-FR" cap="none" dirty="0">
                <a:solidFill>
                  <a:srgbClr val="FF0000"/>
                </a:solidFill>
              </a:rPr>
              <a:t>									                                                 </a:t>
            </a:r>
            <a:r>
              <a:rPr lang="fr-FR" cap="none" dirty="0"/>
              <a:t>donc, on prend </a:t>
            </a:r>
            <a:r>
              <a:rPr lang="fr-FR" cap="none" dirty="0">
                <a:solidFill>
                  <a:srgbClr val="FF0000"/>
                </a:solidFill>
              </a:rPr>
              <a:t>5</a:t>
            </a:r>
            <a:r>
              <a:rPr lang="fr-FR" cap="none" dirty="0"/>
              <a:t> des bleus et </a:t>
            </a:r>
            <a:r>
              <a:rPr lang="fr-FR" cap="none" dirty="0">
                <a:solidFill>
                  <a:srgbClr val="FF0000"/>
                </a:solidFill>
              </a:rPr>
              <a:t>3</a:t>
            </a:r>
            <a:r>
              <a:rPr lang="fr-FR" cap="none" dirty="0"/>
              <a:t>								                                                                                   des rouges</a:t>
            </a:r>
          </a:p>
          <a:p>
            <a:pPr marL="0" indent="0" algn="just">
              <a:buNone/>
            </a:pPr>
            <a:r>
              <a:rPr lang="fr-FR" cap="none" dirty="0">
                <a:solidFill>
                  <a:srgbClr val="FF0000"/>
                </a:solidFill>
              </a:rPr>
              <a:t>						                                                          		on fait appel à une personne qui							                                                                       s’appelle créateur de l’échantillon	</a:t>
            </a:r>
          </a:p>
          <a:p>
            <a:pPr marL="0" indent="0" algn="just">
              <a:buNone/>
            </a:pPr>
            <a:endParaRPr lang="fr-FR" cap="none" dirty="0"/>
          </a:p>
        </p:txBody>
      </p:sp>
      <p:pic>
        <p:nvPicPr>
          <p:cNvPr id="6" name="Image 5">
            <a:extLst>
              <a:ext uri="{FF2B5EF4-FFF2-40B4-BE49-F238E27FC236}">
                <a16:creationId xmlns:a16="http://schemas.microsoft.com/office/drawing/2014/main" id="{3AE53AC0-9774-428C-A213-DCC275193A0A}"/>
              </a:ext>
            </a:extLst>
          </p:cNvPr>
          <p:cNvPicPr>
            <a:picLocks noChangeAspect="1"/>
          </p:cNvPicPr>
          <p:nvPr/>
        </p:nvPicPr>
        <p:blipFill>
          <a:blip r:embed="rId2"/>
          <a:stretch>
            <a:fillRect/>
          </a:stretch>
        </p:blipFill>
        <p:spPr>
          <a:xfrm>
            <a:off x="714234" y="3801300"/>
            <a:ext cx="2371725" cy="2428875"/>
          </a:xfrm>
          <a:prstGeom prst="rect">
            <a:avLst/>
          </a:prstGeom>
        </p:spPr>
      </p:pic>
      <p:sp>
        <p:nvSpPr>
          <p:cNvPr id="7" name="Rectangle 6">
            <a:extLst>
              <a:ext uri="{FF2B5EF4-FFF2-40B4-BE49-F238E27FC236}">
                <a16:creationId xmlns:a16="http://schemas.microsoft.com/office/drawing/2014/main" id="{CE57E59A-1749-4194-A933-D910626EB2BE}"/>
              </a:ext>
            </a:extLst>
          </p:cNvPr>
          <p:cNvSpPr/>
          <p:nvPr/>
        </p:nvSpPr>
        <p:spPr>
          <a:xfrm>
            <a:off x="3186044" y="4567453"/>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k/N= 0,57</a:t>
            </a:r>
          </a:p>
        </p:txBody>
      </p:sp>
      <p:sp>
        <p:nvSpPr>
          <p:cNvPr id="8" name="Rectangle 7">
            <a:extLst>
              <a:ext uri="{FF2B5EF4-FFF2-40B4-BE49-F238E27FC236}">
                <a16:creationId xmlns:a16="http://schemas.microsoft.com/office/drawing/2014/main" id="{C4B7BB01-DB35-407F-9AC0-7FF2AE031575}"/>
              </a:ext>
            </a:extLst>
          </p:cNvPr>
          <p:cNvSpPr/>
          <p:nvPr/>
        </p:nvSpPr>
        <p:spPr>
          <a:xfrm>
            <a:off x="3186044" y="5561462"/>
            <a:ext cx="1733265" cy="4482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dirty="0"/>
              <a:t>k/N= 0,42</a:t>
            </a:r>
          </a:p>
        </p:txBody>
      </p:sp>
      <p:sp>
        <p:nvSpPr>
          <p:cNvPr id="10" name="Rectangle 9">
            <a:extLst>
              <a:ext uri="{FF2B5EF4-FFF2-40B4-BE49-F238E27FC236}">
                <a16:creationId xmlns:a16="http://schemas.microsoft.com/office/drawing/2014/main" id="{9DA191BC-53C9-465D-B061-C0A9148DD4B8}"/>
              </a:ext>
            </a:extLst>
          </p:cNvPr>
          <p:cNvSpPr/>
          <p:nvPr/>
        </p:nvSpPr>
        <p:spPr>
          <a:xfrm>
            <a:off x="5640365" y="4567453"/>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0,57*8 =4,56</a:t>
            </a:r>
          </a:p>
        </p:txBody>
      </p:sp>
      <p:sp>
        <p:nvSpPr>
          <p:cNvPr id="11" name="Flèche : droite 10">
            <a:extLst>
              <a:ext uri="{FF2B5EF4-FFF2-40B4-BE49-F238E27FC236}">
                <a16:creationId xmlns:a16="http://schemas.microsoft.com/office/drawing/2014/main" id="{D36BFD48-3DE8-406C-ACEC-2B3599CEA94E}"/>
              </a:ext>
            </a:extLst>
          </p:cNvPr>
          <p:cNvSpPr/>
          <p:nvPr/>
        </p:nvSpPr>
        <p:spPr>
          <a:xfrm>
            <a:off x="5019394" y="4614174"/>
            <a:ext cx="382138"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F141497-1E8B-46C5-BF63-A39687EF5BA3}"/>
              </a:ext>
            </a:extLst>
          </p:cNvPr>
          <p:cNvSpPr/>
          <p:nvPr/>
        </p:nvSpPr>
        <p:spPr>
          <a:xfrm>
            <a:off x="5640366" y="5560506"/>
            <a:ext cx="1733265" cy="448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0,42*8= 3,36</a:t>
            </a:r>
          </a:p>
        </p:txBody>
      </p:sp>
      <p:sp>
        <p:nvSpPr>
          <p:cNvPr id="14" name="Flèche : droite 13">
            <a:extLst>
              <a:ext uri="{FF2B5EF4-FFF2-40B4-BE49-F238E27FC236}">
                <a16:creationId xmlns:a16="http://schemas.microsoft.com/office/drawing/2014/main" id="{C96BA533-B27F-466A-9D2C-F5E3C983469F}"/>
              </a:ext>
            </a:extLst>
          </p:cNvPr>
          <p:cNvSpPr/>
          <p:nvPr/>
        </p:nvSpPr>
        <p:spPr>
          <a:xfrm>
            <a:off x="5097695" y="5695937"/>
            <a:ext cx="382138" cy="1774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088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nvPr>
        </p:nvSpPr>
        <p:spPr>
          <a:xfrm>
            <a:off x="614149" y="1296538"/>
            <a:ext cx="10863617" cy="4695256"/>
          </a:xfrm>
        </p:spPr>
        <p:txBody>
          <a:bodyPr/>
          <a:lstStyle/>
          <a:p>
            <a:pPr marL="0" indent="0" algn="ctr">
              <a:buNone/>
            </a:pPr>
            <a:r>
              <a:rPr lang="fr-FR" cap="none" dirty="0">
                <a:solidFill>
                  <a:srgbClr val="FF0000"/>
                </a:solidFill>
              </a:rPr>
              <a:t>Échantillonnage typique ou raisonné ou au jugé</a:t>
            </a:r>
          </a:p>
          <a:p>
            <a:pPr marL="0" indent="0" algn="just">
              <a:buNone/>
            </a:pPr>
            <a:r>
              <a:rPr lang="fr-FR" sz="1800" cap="none" dirty="0"/>
              <a:t>Ce type est orienté par le chercheur selon un choix raisonné pour enquêter sur un phénomène ou sur des individus. </a:t>
            </a:r>
          </a:p>
          <a:p>
            <a:pPr marL="0" indent="0" algn="just">
              <a:buNone/>
            </a:pPr>
            <a:r>
              <a:rPr lang="fr-FR" sz="1800" cap="none" dirty="0">
                <a:solidFill>
                  <a:srgbClr val="FF0000"/>
                </a:solidFill>
              </a:rPr>
              <a:t>Exemple :</a:t>
            </a:r>
            <a:r>
              <a:rPr lang="fr-FR" sz="1800" cap="none" dirty="0"/>
              <a:t> je veux savoir le choix des étudiants à leur nouvelle spécialité.</a:t>
            </a:r>
          </a:p>
          <a:p>
            <a:pPr marL="0" indent="0" algn="just">
              <a:buNone/>
            </a:pPr>
            <a:r>
              <a:rPr lang="fr-FR" sz="1600" cap="none" dirty="0"/>
              <a:t>On fera appel à une personne qui est créateur de l’échantillon, il va imaginer quelles sont les différentes spécialités et combien de personnes qui s’inscrivent dans chacune. Là, il se peut qu’il ait une erreur dans le jugement et raisonnement du chercheur.</a:t>
            </a:r>
          </a:p>
          <a:p>
            <a:pPr marL="0" indent="0" algn="just">
              <a:buNone/>
            </a:pPr>
            <a:endParaRPr lang="fr-FR" sz="1800" cap="none" dirty="0"/>
          </a:p>
          <a:p>
            <a:pPr marL="0" indent="0" algn="just">
              <a:buNone/>
            </a:pPr>
            <a:endParaRPr lang="fr-FR" dirty="0"/>
          </a:p>
          <a:p>
            <a:pPr marL="0" indent="0" algn="just">
              <a:buNone/>
            </a:pPr>
            <a:endParaRPr lang="fr-FR" sz="1800" cap="none" dirty="0"/>
          </a:p>
          <a:p>
            <a:pPr marL="0" indent="0" algn="just">
              <a:buNone/>
            </a:pPr>
            <a:endParaRPr lang="fr-FR" dirty="0"/>
          </a:p>
          <a:p>
            <a:pPr marL="0" indent="0" algn="just">
              <a:buNone/>
            </a:pPr>
            <a:endParaRPr lang="fr-FR" sz="1800" cap="none" dirty="0"/>
          </a:p>
          <a:p>
            <a:pPr marL="0" indent="0" algn="just">
              <a:buNone/>
            </a:pPr>
            <a:endParaRPr lang="fr-FR" sz="1800" cap="none" dirty="0"/>
          </a:p>
        </p:txBody>
      </p:sp>
      <p:pic>
        <p:nvPicPr>
          <p:cNvPr id="4" name="Image 3">
            <a:extLst>
              <a:ext uri="{FF2B5EF4-FFF2-40B4-BE49-F238E27FC236}">
                <a16:creationId xmlns:a16="http://schemas.microsoft.com/office/drawing/2014/main" id="{799B4682-1646-4D8E-B711-D167A6F05DB7}"/>
              </a:ext>
            </a:extLst>
          </p:cNvPr>
          <p:cNvPicPr>
            <a:picLocks noChangeAspect="1"/>
          </p:cNvPicPr>
          <p:nvPr/>
        </p:nvPicPr>
        <p:blipFill>
          <a:blip r:embed="rId2"/>
          <a:stretch>
            <a:fillRect/>
          </a:stretch>
        </p:blipFill>
        <p:spPr>
          <a:xfrm>
            <a:off x="3644535" y="3506550"/>
            <a:ext cx="2847975" cy="2470245"/>
          </a:xfrm>
          <a:prstGeom prst="rect">
            <a:avLst/>
          </a:prstGeom>
        </p:spPr>
      </p:pic>
      <p:pic>
        <p:nvPicPr>
          <p:cNvPr id="5" name="Image 4">
            <a:extLst>
              <a:ext uri="{FF2B5EF4-FFF2-40B4-BE49-F238E27FC236}">
                <a16:creationId xmlns:a16="http://schemas.microsoft.com/office/drawing/2014/main" id="{57C94349-604D-4287-A5A5-128DFFEEA685}"/>
              </a:ext>
            </a:extLst>
          </p:cNvPr>
          <p:cNvPicPr>
            <a:picLocks noChangeAspect="1"/>
          </p:cNvPicPr>
          <p:nvPr/>
        </p:nvPicPr>
        <p:blipFill>
          <a:blip r:embed="rId3"/>
          <a:stretch>
            <a:fillRect/>
          </a:stretch>
        </p:blipFill>
        <p:spPr>
          <a:xfrm>
            <a:off x="561989" y="3543869"/>
            <a:ext cx="2905125" cy="2447925"/>
          </a:xfrm>
          <a:prstGeom prst="rect">
            <a:avLst/>
          </a:prstGeom>
        </p:spPr>
      </p:pic>
      <p:sp>
        <p:nvSpPr>
          <p:cNvPr id="6" name="Rectangle 5">
            <a:extLst>
              <a:ext uri="{FF2B5EF4-FFF2-40B4-BE49-F238E27FC236}">
                <a16:creationId xmlns:a16="http://schemas.microsoft.com/office/drawing/2014/main" id="{C6B47CFD-2097-4BC3-B792-DE34A5391606}"/>
              </a:ext>
            </a:extLst>
          </p:cNvPr>
          <p:cNvSpPr/>
          <p:nvPr/>
        </p:nvSpPr>
        <p:spPr>
          <a:xfrm>
            <a:off x="6906180" y="3896559"/>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k/N= 0,5</a:t>
            </a:r>
          </a:p>
        </p:txBody>
      </p:sp>
      <p:sp>
        <p:nvSpPr>
          <p:cNvPr id="7" name="Rectangle 6">
            <a:extLst>
              <a:ext uri="{FF2B5EF4-FFF2-40B4-BE49-F238E27FC236}">
                <a16:creationId xmlns:a16="http://schemas.microsoft.com/office/drawing/2014/main" id="{4B49BF6E-B016-4765-BBB1-5A7046684943}"/>
              </a:ext>
            </a:extLst>
          </p:cNvPr>
          <p:cNvSpPr/>
          <p:nvPr/>
        </p:nvSpPr>
        <p:spPr>
          <a:xfrm>
            <a:off x="6906180" y="4533502"/>
            <a:ext cx="1733265" cy="4482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a:t>k/N= 0,375</a:t>
            </a:r>
          </a:p>
        </p:txBody>
      </p:sp>
      <p:sp>
        <p:nvSpPr>
          <p:cNvPr id="8" name="Rectangle 7">
            <a:extLst>
              <a:ext uri="{FF2B5EF4-FFF2-40B4-BE49-F238E27FC236}">
                <a16:creationId xmlns:a16="http://schemas.microsoft.com/office/drawing/2014/main" id="{98EE40BB-1BF9-46CC-AF60-E99C145A65D2}"/>
              </a:ext>
            </a:extLst>
          </p:cNvPr>
          <p:cNvSpPr/>
          <p:nvPr/>
        </p:nvSpPr>
        <p:spPr>
          <a:xfrm>
            <a:off x="6888855" y="5170445"/>
            <a:ext cx="1733265" cy="4482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b="1" dirty="0"/>
              <a:t>k/N= 0,125</a:t>
            </a:r>
          </a:p>
        </p:txBody>
      </p:sp>
      <p:sp>
        <p:nvSpPr>
          <p:cNvPr id="9" name="Rectangle 8">
            <a:extLst>
              <a:ext uri="{FF2B5EF4-FFF2-40B4-BE49-F238E27FC236}">
                <a16:creationId xmlns:a16="http://schemas.microsoft.com/office/drawing/2014/main" id="{CCB2E495-EA0C-4444-95C4-3EDB3BCBA40C}"/>
              </a:ext>
            </a:extLst>
          </p:cNvPr>
          <p:cNvSpPr/>
          <p:nvPr/>
        </p:nvSpPr>
        <p:spPr>
          <a:xfrm>
            <a:off x="9308186" y="3896559"/>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0,5*8 =4</a:t>
            </a:r>
          </a:p>
        </p:txBody>
      </p:sp>
      <p:sp>
        <p:nvSpPr>
          <p:cNvPr id="10" name="Flèche : droite 9">
            <a:extLst>
              <a:ext uri="{FF2B5EF4-FFF2-40B4-BE49-F238E27FC236}">
                <a16:creationId xmlns:a16="http://schemas.microsoft.com/office/drawing/2014/main" id="{A424782C-F2EC-44B6-87C6-E0DB6FCCD3B4}"/>
              </a:ext>
            </a:extLst>
          </p:cNvPr>
          <p:cNvSpPr/>
          <p:nvPr/>
        </p:nvSpPr>
        <p:spPr>
          <a:xfrm>
            <a:off x="8748627" y="4029625"/>
            <a:ext cx="382138"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 name="Rectangle 10">
            <a:extLst>
              <a:ext uri="{FF2B5EF4-FFF2-40B4-BE49-F238E27FC236}">
                <a16:creationId xmlns:a16="http://schemas.microsoft.com/office/drawing/2014/main" id="{1B579AE0-2BE2-40C7-9E93-5D9A81D19191}"/>
              </a:ext>
            </a:extLst>
          </p:cNvPr>
          <p:cNvSpPr/>
          <p:nvPr/>
        </p:nvSpPr>
        <p:spPr>
          <a:xfrm>
            <a:off x="9308185" y="4533502"/>
            <a:ext cx="1733265" cy="448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0,375*8= 3</a:t>
            </a:r>
          </a:p>
        </p:txBody>
      </p:sp>
      <p:sp>
        <p:nvSpPr>
          <p:cNvPr id="12" name="Rectangle 11">
            <a:extLst>
              <a:ext uri="{FF2B5EF4-FFF2-40B4-BE49-F238E27FC236}">
                <a16:creationId xmlns:a16="http://schemas.microsoft.com/office/drawing/2014/main" id="{B3CD378A-B627-4D0B-A48B-F7A5689A6D8B}"/>
              </a:ext>
            </a:extLst>
          </p:cNvPr>
          <p:cNvSpPr/>
          <p:nvPr/>
        </p:nvSpPr>
        <p:spPr>
          <a:xfrm>
            <a:off x="9308184" y="5190917"/>
            <a:ext cx="1733265" cy="4482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0,125*8= 1</a:t>
            </a:r>
          </a:p>
        </p:txBody>
      </p:sp>
      <p:sp>
        <p:nvSpPr>
          <p:cNvPr id="13" name="Flèche : droite 12">
            <a:extLst>
              <a:ext uri="{FF2B5EF4-FFF2-40B4-BE49-F238E27FC236}">
                <a16:creationId xmlns:a16="http://schemas.microsoft.com/office/drawing/2014/main" id="{6B40EDBB-44F6-4843-AA5F-60A6D49F2736}"/>
              </a:ext>
            </a:extLst>
          </p:cNvPr>
          <p:cNvSpPr/>
          <p:nvPr/>
        </p:nvSpPr>
        <p:spPr>
          <a:xfrm>
            <a:off x="8774083" y="4652963"/>
            <a:ext cx="382138" cy="1774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b="1"/>
          </a:p>
        </p:txBody>
      </p:sp>
      <p:sp>
        <p:nvSpPr>
          <p:cNvPr id="14" name="Flèche : droite 13">
            <a:extLst>
              <a:ext uri="{FF2B5EF4-FFF2-40B4-BE49-F238E27FC236}">
                <a16:creationId xmlns:a16="http://schemas.microsoft.com/office/drawing/2014/main" id="{0953AA57-E0DA-401A-B42E-829D886385F7}"/>
              </a:ext>
            </a:extLst>
          </p:cNvPr>
          <p:cNvSpPr/>
          <p:nvPr/>
        </p:nvSpPr>
        <p:spPr>
          <a:xfrm>
            <a:off x="8774083" y="5305876"/>
            <a:ext cx="382138" cy="1774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p>
        </p:txBody>
      </p:sp>
    </p:spTree>
    <p:extLst>
      <p:ext uri="{BB962C8B-B14F-4D97-AF65-F5344CB8AC3E}">
        <p14:creationId xmlns:p14="http://schemas.microsoft.com/office/powerpoint/2010/main" val="218546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CF252-41C3-45AD-9371-75B2B379A469}"/>
              </a:ext>
            </a:extLst>
          </p:cNvPr>
          <p:cNvSpPr>
            <a:spLocks noGrp="1"/>
          </p:cNvSpPr>
          <p:nvPr>
            <p:ph type="title"/>
          </p:nvPr>
        </p:nvSpPr>
        <p:spPr>
          <a:xfrm>
            <a:off x="913775" y="618517"/>
            <a:ext cx="10364451" cy="978463"/>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630B97FF-05C9-431D-9326-3EC4830FCF4D}"/>
              </a:ext>
            </a:extLst>
          </p:cNvPr>
          <p:cNvSpPr>
            <a:spLocks noGrp="1"/>
          </p:cNvSpPr>
          <p:nvPr>
            <p:ph sz="quarter" idx="13"/>
          </p:nvPr>
        </p:nvSpPr>
        <p:spPr>
          <a:xfrm>
            <a:off x="437882" y="1738648"/>
            <a:ext cx="10840344" cy="4052551"/>
          </a:xfrm>
        </p:spPr>
        <p:txBody>
          <a:bodyPr>
            <a:normAutofit/>
          </a:bodyPr>
          <a:lstStyle/>
          <a:p>
            <a:r>
              <a:rPr lang="fr-FR" dirty="0">
                <a:solidFill>
                  <a:srgbClr val="FF0000"/>
                </a:solidFill>
              </a:rPr>
              <a:t>Gordon </a:t>
            </a:r>
            <a:r>
              <a:rPr lang="fr-FR" cap="none" dirty="0">
                <a:solidFill>
                  <a:srgbClr val="FF0000"/>
                </a:solidFill>
              </a:rPr>
              <a:t>Mace, 1988 : </a:t>
            </a:r>
            <a:r>
              <a:rPr lang="fr-FR" cap="none" dirty="0"/>
              <a:t>disait que le choix de </a:t>
            </a:r>
            <a:r>
              <a:rPr lang="fr-FR" b="1" cap="none" dirty="0"/>
              <a:t>la stratégie de vérification</a:t>
            </a:r>
            <a:r>
              <a:rPr lang="fr-FR" cap="none" dirty="0"/>
              <a:t> est une phase importante pour le chercheur, car la décision qui résultera détermine en effet : </a:t>
            </a:r>
            <a:r>
              <a:rPr lang="fr-FR" cap="none" dirty="0">
                <a:solidFill>
                  <a:srgbClr val="0070C0"/>
                </a:solidFill>
              </a:rPr>
              <a:t>le type d’information à recueillir </a:t>
            </a:r>
            <a:r>
              <a:rPr lang="fr-FR" cap="none" dirty="0"/>
              <a:t>et le </a:t>
            </a:r>
            <a:r>
              <a:rPr lang="fr-FR" cap="none" dirty="0">
                <a:solidFill>
                  <a:srgbClr val="0070C0"/>
                </a:solidFill>
              </a:rPr>
              <a:t>type de traitement de données à effectuer</a:t>
            </a:r>
            <a:r>
              <a:rPr lang="fr-FR" sz="2100" cap="none" dirty="0">
                <a:solidFill>
                  <a:srgbClr val="0070C0"/>
                </a:solidFill>
              </a:rPr>
              <a:t>.</a:t>
            </a:r>
          </a:p>
          <a:p>
            <a:r>
              <a:rPr lang="fr-FR" u="sng" cap="none" dirty="0">
                <a:solidFill>
                  <a:srgbClr val="7030A0"/>
                </a:solidFill>
              </a:rPr>
              <a:t>Exemple </a:t>
            </a:r>
            <a:r>
              <a:rPr lang="fr-FR" cap="none" dirty="0"/>
              <a:t>: Si, je veux effectuer un voyage pour visiter un lieu :</a:t>
            </a:r>
          </a:p>
          <a:p>
            <a:pPr lvl="1"/>
            <a:r>
              <a:rPr lang="fr-FR" cap="none" dirty="0"/>
              <a:t> décision de voyage		 choix du moyen de transport	 		 départ	</a:t>
            </a:r>
          </a:p>
          <a:p>
            <a:pPr marL="0" indent="0">
              <a:buNone/>
            </a:pPr>
            <a:r>
              <a:rPr lang="fr-FR" cap="none" dirty="0">
                <a:solidFill>
                  <a:srgbClr val="FF0000"/>
                </a:solidFill>
                <a:latin typeface="Georgia" panose="02040502050405020303" pitchFamily="18" charset="0"/>
              </a:rPr>
              <a:t>             problématique		méthode et technique</a:t>
            </a:r>
            <a:r>
              <a:rPr lang="fr-FR" cap="none" dirty="0">
                <a:solidFill>
                  <a:srgbClr val="FF0000"/>
                </a:solidFill>
              </a:rPr>
              <a:t>		</a:t>
            </a:r>
            <a:r>
              <a:rPr lang="fr-FR" cap="none" dirty="0">
                <a:solidFill>
                  <a:srgbClr val="FF0000"/>
                </a:solidFill>
                <a:latin typeface="Georgia" panose="02040502050405020303" pitchFamily="18" charset="0"/>
              </a:rPr>
              <a:t>vérification des hypothèses</a:t>
            </a:r>
          </a:p>
          <a:p>
            <a:pPr marL="0" indent="0">
              <a:buNone/>
            </a:pPr>
            <a:r>
              <a:rPr lang="fr-FR" u="sng" cap="none" dirty="0">
                <a:solidFill>
                  <a:srgbClr val="FF0000"/>
                </a:solidFill>
                <a:latin typeface="Georgia" panose="02040502050405020303" pitchFamily="18" charset="0"/>
              </a:rPr>
              <a:t>Rappel</a:t>
            </a:r>
            <a:r>
              <a:rPr lang="fr-FR" cap="none" dirty="0">
                <a:solidFill>
                  <a:srgbClr val="FF0000"/>
                </a:solidFill>
                <a:latin typeface="Georgia" panose="02040502050405020303" pitchFamily="18" charset="0"/>
              </a:rPr>
              <a:t> </a:t>
            </a:r>
            <a:r>
              <a:rPr lang="fr-FR" cap="none" dirty="0">
                <a:latin typeface="Georgia" panose="02040502050405020303" pitchFamily="18" charset="0"/>
              </a:rPr>
              <a:t>: il existe trois types de méthode en sciences humaines</a:t>
            </a:r>
          </a:p>
          <a:p>
            <a:pPr marL="0" indent="0">
              <a:buNone/>
            </a:pPr>
            <a:r>
              <a:rPr lang="fr-FR" cap="none" dirty="0">
                <a:solidFill>
                  <a:srgbClr val="FF0000"/>
                </a:solidFill>
                <a:latin typeface="Georgia" panose="02040502050405020303" pitchFamily="18" charset="0"/>
              </a:rPr>
              <a:t>	* </a:t>
            </a:r>
            <a:r>
              <a:rPr lang="fr-FR" cap="none" dirty="0">
                <a:latin typeface="Georgia" panose="02040502050405020303" pitchFamily="18" charset="0"/>
              </a:rPr>
              <a:t>Méthode expérimentale</a:t>
            </a:r>
          </a:p>
          <a:p>
            <a:pPr marL="0" indent="0">
              <a:buNone/>
            </a:pPr>
            <a:r>
              <a:rPr lang="fr-FR" cap="none" dirty="0">
                <a:solidFill>
                  <a:srgbClr val="FF0000"/>
                </a:solidFill>
                <a:latin typeface="Georgia" panose="02040502050405020303" pitchFamily="18" charset="0"/>
              </a:rPr>
              <a:t>	* </a:t>
            </a:r>
            <a:r>
              <a:rPr lang="fr-FR" cap="none" dirty="0">
                <a:latin typeface="Georgia" panose="02040502050405020303" pitchFamily="18" charset="0"/>
              </a:rPr>
              <a:t>Méthode historique</a:t>
            </a:r>
          </a:p>
          <a:p>
            <a:pPr marL="0" indent="0">
              <a:buNone/>
            </a:pPr>
            <a:r>
              <a:rPr lang="fr-FR" cap="none" dirty="0">
                <a:solidFill>
                  <a:srgbClr val="FF0000"/>
                </a:solidFill>
                <a:latin typeface="Georgia" panose="02040502050405020303" pitchFamily="18" charset="0"/>
              </a:rPr>
              <a:t>	* Méthode d’enquête : </a:t>
            </a:r>
            <a:r>
              <a:rPr lang="fr-FR" cap="none" dirty="0">
                <a:latin typeface="Georgia" panose="02040502050405020303" pitchFamily="18" charset="0"/>
              </a:rPr>
              <a:t>descriptives/compréhensives </a:t>
            </a:r>
            <a:endParaRPr lang="fr-FR" dirty="0">
              <a:latin typeface="Georgia" panose="02040502050405020303" pitchFamily="18" charset="0"/>
            </a:endParaRPr>
          </a:p>
        </p:txBody>
      </p:sp>
      <p:cxnSp>
        <p:nvCxnSpPr>
          <p:cNvPr id="5" name="Connecteur droit avec flèche 4">
            <a:extLst>
              <a:ext uri="{FF2B5EF4-FFF2-40B4-BE49-F238E27FC236}">
                <a16:creationId xmlns:a16="http://schemas.microsoft.com/office/drawing/2014/main" id="{48663FB9-E990-4401-AB3B-B3017BAFC091}"/>
              </a:ext>
            </a:extLst>
          </p:cNvPr>
          <p:cNvCxnSpPr>
            <a:cxnSpLocks/>
          </p:cNvCxnSpPr>
          <p:nvPr/>
        </p:nvCxnSpPr>
        <p:spPr>
          <a:xfrm>
            <a:off x="2808812" y="3469027"/>
            <a:ext cx="4163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3E827CEB-3E0F-49ED-A38A-0247C6499C14}"/>
              </a:ext>
            </a:extLst>
          </p:cNvPr>
          <p:cNvCxnSpPr>
            <a:cxnSpLocks/>
          </p:cNvCxnSpPr>
          <p:nvPr/>
        </p:nvCxnSpPr>
        <p:spPr>
          <a:xfrm>
            <a:off x="5804485" y="3480339"/>
            <a:ext cx="9052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644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nvPr>
        </p:nvSpPr>
        <p:spPr>
          <a:xfrm>
            <a:off x="614149" y="1296538"/>
            <a:ext cx="10863617" cy="4494662"/>
          </a:xfrm>
        </p:spPr>
        <p:txBody>
          <a:bodyPr/>
          <a:lstStyle/>
          <a:p>
            <a:pPr marL="0" indent="0" algn="ctr">
              <a:buNone/>
            </a:pPr>
            <a:r>
              <a:rPr lang="fr-FR" cap="none" dirty="0">
                <a:solidFill>
                  <a:srgbClr val="FF0000"/>
                </a:solidFill>
              </a:rPr>
              <a:t>Échantillonnage boule de neige</a:t>
            </a:r>
          </a:p>
          <a:p>
            <a:pPr marL="0" indent="0" algn="just">
              <a:buNone/>
            </a:pPr>
            <a:r>
              <a:rPr lang="fr-FR" cap="none" dirty="0"/>
              <a:t>Cette technique est utilisée lorsque on connait très peu d’individus de mon échantillon, on ne dispose pas de liste de personnes à interroger. Technique souvent utilisée sur des sujets illégaux ou marginaux.</a:t>
            </a:r>
          </a:p>
          <a:p>
            <a:pPr marL="0" indent="0" algn="just">
              <a:buNone/>
            </a:pPr>
            <a:r>
              <a:rPr lang="fr-FR" cap="none" dirty="0">
                <a:solidFill>
                  <a:srgbClr val="FF0000"/>
                </a:solidFill>
              </a:rPr>
              <a:t>Exemple</a:t>
            </a:r>
            <a:r>
              <a:rPr lang="fr-FR" cap="none" dirty="0"/>
              <a:t> : Je veux un échantillon de </a:t>
            </a:r>
            <a:r>
              <a:rPr lang="fr-FR" cap="none" dirty="0">
                <a:solidFill>
                  <a:srgbClr val="FF0000"/>
                </a:solidFill>
              </a:rPr>
              <a:t>10</a:t>
            </a:r>
            <a:r>
              <a:rPr lang="fr-FR" cap="none" dirty="0"/>
              <a:t> personnes </a:t>
            </a:r>
          </a:p>
          <a:p>
            <a:pPr marL="0" indent="0" algn="just">
              <a:buNone/>
            </a:pPr>
            <a:endParaRPr lang="fr-FR" cap="none" dirty="0"/>
          </a:p>
          <a:p>
            <a:pPr marL="0" indent="0" algn="just">
              <a:buNone/>
            </a:pPr>
            <a:endParaRPr lang="fr-FR" dirty="0"/>
          </a:p>
          <a:p>
            <a:pPr marL="0" indent="0" algn="just">
              <a:buNone/>
            </a:pPr>
            <a:endParaRPr lang="fr-FR" cap="none" dirty="0"/>
          </a:p>
          <a:p>
            <a:pPr marL="0" indent="0" algn="just">
              <a:buNone/>
            </a:pPr>
            <a:endParaRPr lang="fr-FR" dirty="0"/>
          </a:p>
          <a:p>
            <a:pPr marL="0" indent="0" algn="just">
              <a:buNone/>
            </a:pPr>
            <a:endParaRPr lang="fr-FR" cap="none" dirty="0"/>
          </a:p>
          <a:p>
            <a:pPr marL="0" indent="0" algn="just">
              <a:buNone/>
            </a:pPr>
            <a:endParaRPr lang="fr-FR" dirty="0"/>
          </a:p>
          <a:p>
            <a:pPr marL="0" indent="0" algn="just">
              <a:buNone/>
            </a:pPr>
            <a:endParaRPr lang="fr-FR" cap="none" dirty="0"/>
          </a:p>
        </p:txBody>
      </p:sp>
      <p:pic>
        <p:nvPicPr>
          <p:cNvPr id="4" name="Image 3">
            <a:extLst>
              <a:ext uri="{FF2B5EF4-FFF2-40B4-BE49-F238E27FC236}">
                <a16:creationId xmlns:a16="http://schemas.microsoft.com/office/drawing/2014/main" id="{B364D735-FCF6-4D1F-8681-2424C28F54BD}"/>
              </a:ext>
            </a:extLst>
          </p:cNvPr>
          <p:cNvPicPr>
            <a:picLocks noChangeAspect="1"/>
          </p:cNvPicPr>
          <p:nvPr/>
        </p:nvPicPr>
        <p:blipFill>
          <a:blip r:embed="rId2"/>
          <a:stretch>
            <a:fillRect/>
          </a:stretch>
        </p:blipFill>
        <p:spPr>
          <a:xfrm>
            <a:off x="562018" y="3239806"/>
            <a:ext cx="2247743" cy="2447925"/>
          </a:xfrm>
          <a:prstGeom prst="rect">
            <a:avLst/>
          </a:prstGeom>
        </p:spPr>
      </p:pic>
      <p:pic>
        <p:nvPicPr>
          <p:cNvPr id="5" name="Image 4">
            <a:extLst>
              <a:ext uri="{FF2B5EF4-FFF2-40B4-BE49-F238E27FC236}">
                <a16:creationId xmlns:a16="http://schemas.microsoft.com/office/drawing/2014/main" id="{DCAC0A52-29A4-459D-9009-61178E965BF6}"/>
              </a:ext>
            </a:extLst>
          </p:cNvPr>
          <p:cNvPicPr>
            <a:picLocks noChangeAspect="1"/>
          </p:cNvPicPr>
          <p:nvPr/>
        </p:nvPicPr>
        <p:blipFill>
          <a:blip r:embed="rId3"/>
          <a:stretch>
            <a:fillRect/>
          </a:stretch>
        </p:blipFill>
        <p:spPr>
          <a:xfrm>
            <a:off x="7840830" y="2716186"/>
            <a:ext cx="381000" cy="390525"/>
          </a:xfrm>
          <a:prstGeom prst="rect">
            <a:avLst/>
          </a:prstGeom>
        </p:spPr>
      </p:pic>
      <p:cxnSp>
        <p:nvCxnSpPr>
          <p:cNvPr id="7" name="Connecteur droit avec flèche 6">
            <a:extLst>
              <a:ext uri="{FF2B5EF4-FFF2-40B4-BE49-F238E27FC236}">
                <a16:creationId xmlns:a16="http://schemas.microsoft.com/office/drawing/2014/main" id="{BF27C74C-09C7-4567-8AA0-6C3C347FCF68}"/>
              </a:ext>
            </a:extLst>
          </p:cNvPr>
          <p:cNvCxnSpPr>
            <a:cxnSpLocks/>
          </p:cNvCxnSpPr>
          <p:nvPr/>
        </p:nvCxnSpPr>
        <p:spPr>
          <a:xfrm flipV="1">
            <a:off x="5261982" y="2907261"/>
            <a:ext cx="2455713" cy="66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8D4C296F-B692-4412-B080-8D4C6B79D69A}"/>
              </a:ext>
            </a:extLst>
          </p:cNvPr>
          <p:cNvPicPr>
            <a:picLocks noChangeAspect="1"/>
          </p:cNvPicPr>
          <p:nvPr/>
        </p:nvPicPr>
        <p:blipFill>
          <a:blip r:embed="rId4"/>
          <a:stretch>
            <a:fillRect/>
          </a:stretch>
        </p:blipFill>
        <p:spPr>
          <a:xfrm>
            <a:off x="2961406" y="3239119"/>
            <a:ext cx="2247743" cy="2419350"/>
          </a:xfrm>
          <a:prstGeom prst="rect">
            <a:avLst/>
          </a:prstGeom>
        </p:spPr>
      </p:pic>
      <p:pic>
        <p:nvPicPr>
          <p:cNvPr id="10" name="Image 9">
            <a:extLst>
              <a:ext uri="{FF2B5EF4-FFF2-40B4-BE49-F238E27FC236}">
                <a16:creationId xmlns:a16="http://schemas.microsoft.com/office/drawing/2014/main" id="{E12CE9B1-14EC-461A-8813-A193ECAD3592}"/>
              </a:ext>
            </a:extLst>
          </p:cNvPr>
          <p:cNvPicPr>
            <a:picLocks noChangeAspect="1"/>
          </p:cNvPicPr>
          <p:nvPr/>
        </p:nvPicPr>
        <p:blipFill>
          <a:blip r:embed="rId3"/>
          <a:stretch>
            <a:fillRect/>
          </a:stretch>
        </p:blipFill>
        <p:spPr>
          <a:xfrm>
            <a:off x="6152040" y="3822110"/>
            <a:ext cx="381000" cy="390525"/>
          </a:xfrm>
          <a:prstGeom prst="rect">
            <a:avLst/>
          </a:prstGeom>
        </p:spPr>
      </p:pic>
      <p:pic>
        <p:nvPicPr>
          <p:cNvPr id="11" name="Image 10">
            <a:extLst>
              <a:ext uri="{FF2B5EF4-FFF2-40B4-BE49-F238E27FC236}">
                <a16:creationId xmlns:a16="http://schemas.microsoft.com/office/drawing/2014/main" id="{41845CEF-726A-4486-8990-E22D7C15B93D}"/>
              </a:ext>
            </a:extLst>
          </p:cNvPr>
          <p:cNvPicPr>
            <a:picLocks noChangeAspect="1"/>
          </p:cNvPicPr>
          <p:nvPr/>
        </p:nvPicPr>
        <p:blipFill>
          <a:blip r:embed="rId3"/>
          <a:stretch>
            <a:fillRect/>
          </a:stretch>
        </p:blipFill>
        <p:spPr>
          <a:xfrm>
            <a:off x="7831896" y="3808411"/>
            <a:ext cx="381000" cy="390525"/>
          </a:xfrm>
          <a:prstGeom prst="rect">
            <a:avLst/>
          </a:prstGeom>
        </p:spPr>
      </p:pic>
      <p:pic>
        <p:nvPicPr>
          <p:cNvPr id="12" name="Image 11">
            <a:extLst>
              <a:ext uri="{FF2B5EF4-FFF2-40B4-BE49-F238E27FC236}">
                <a16:creationId xmlns:a16="http://schemas.microsoft.com/office/drawing/2014/main" id="{469EF377-541A-4BB1-9DA1-57A73C5A108F}"/>
              </a:ext>
            </a:extLst>
          </p:cNvPr>
          <p:cNvPicPr>
            <a:picLocks noChangeAspect="1"/>
          </p:cNvPicPr>
          <p:nvPr/>
        </p:nvPicPr>
        <p:blipFill>
          <a:blip r:embed="rId3"/>
          <a:stretch>
            <a:fillRect/>
          </a:stretch>
        </p:blipFill>
        <p:spPr>
          <a:xfrm>
            <a:off x="5769549" y="4485826"/>
            <a:ext cx="381000" cy="390525"/>
          </a:xfrm>
          <a:prstGeom prst="rect">
            <a:avLst/>
          </a:prstGeom>
        </p:spPr>
      </p:pic>
      <p:pic>
        <p:nvPicPr>
          <p:cNvPr id="13" name="Image 12">
            <a:extLst>
              <a:ext uri="{FF2B5EF4-FFF2-40B4-BE49-F238E27FC236}">
                <a16:creationId xmlns:a16="http://schemas.microsoft.com/office/drawing/2014/main" id="{B3E717A3-CE8C-4E0A-9F42-C52B3CB38236}"/>
              </a:ext>
            </a:extLst>
          </p:cNvPr>
          <p:cNvPicPr>
            <a:picLocks noChangeAspect="1"/>
          </p:cNvPicPr>
          <p:nvPr/>
        </p:nvPicPr>
        <p:blipFill>
          <a:blip r:embed="rId3"/>
          <a:stretch>
            <a:fillRect/>
          </a:stretch>
        </p:blipFill>
        <p:spPr>
          <a:xfrm>
            <a:off x="6533040" y="4463769"/>
            <a:ext cx="381000" cy="390525"/>
          </a:xfrm>
          <a:prstGeom prst="rect">
            <a:avLst/>
          </a:prstGeom>
        </p:spPr>
      </p:pic>
      <p:pic>
        <p:nvPicPr>
          <p:cNvPr id="14" name="Image 13">
            <a:extLst>
              <a:ext uri="{FF2B5EF4-FFF2-40B4-BE49-F238E27FC236}">
                <a16:creationId xmlns:a16="http://schemas.microsoft.com/office/drawing/2014/main" id="{1AA78E16-F286-424B-930C-2CC2595C742C}"/>
              </a:ext>
            </a:extLst>
          </p:cNvPr>
          <p:cNvPicPr>
            <a:picLocks noChangeAspect="1"/>
          </p:cNvPicPr>
          <p:nvPr/>
        </p:nvPicPr>
        <p:blipFill>
          <a:blip r:embed="rId3"/>
          <a:stretch>
            <a:fillRect/>
          </a:stretch>
        </p:blipFill>
        <p:spPr>
          <a:xfrm>
            <a:off x="7527195" y="4463769"/>
            <a:ext cx="381000" cy="390525"/>
          </a:xfrm>
          <a:prstGeom prst="rect">
            <a:avLst/>
          </a:prstGeom>
        </p:spPr>
      </p:pic>
      <p:pic>
        <p:nvPicPr>
          <p:cNvPr id="15" name="Image 14">
            <a:extLst>
              <a:ext uri="{FF2B5EF4-FFF2-40B4-BE49-F238E27FC236}">
                <a16:creationId xmlns:a16="http://schemas.microsoft.com/office/drawing/2014/main" id="{1B335EBA-42C6-481C-A1B1-BD6C8A7C71D0}"/>
              </a:ext>
            </a:extLst>
          </p:cNvPr>
          <p:cNvPicPr>
            <a:picLocks noChangeAspect="1"/>
          </p:cNvPicPr>
          <p:nvPr/>
        </p:nvPicPr>
        <p:blipFill>
          <a:blip r:embed="rId3"/>
          <a:stretch>
            <a:fillRect/>
          </a:stretch>
        </p:blipFill>
        <p:spPr>
          <a:xfrm>
            <a:off x="8221830" y="4463769"/>
            <a:ext cx="381000" cy="390525"/>
          </a:xfrm>
          <a:prstGeom prst="rect">
            <a:avLst/>
          </a:prstGeom>
        </p:spPr>
      </p:pic>
      <p:pic>
        <p:nvPicPr>
          <p:cNvPr id="16" name="Image 15">
            <a:extLst>
              <a:ext uri="{FF2B5EF4-FFF2-40B4-BE49-F238E27FC236}">
                <a16:creationId xmlns:a16="http://schemas.microsoft.com/office/drawing/2014/main" id="{CB4823AB-841E-44AA-AB2D-13B544795E47}"/>
              </a:ext>
            </a:extLst>
          </p:cNvPr>
          <p:cNvPicPr>
            <a:picLocks noChangeAspect="1"/>
          </p:cNvPicPr>
          <p:nvPr/>
        </p:nvPicPr>
        <p:blipFill>
          <a:blip r:embed="rId3"/>
          <a:stretch>
            <a:fillRect/>
          </a:stretch>
        </p:blipFill>
        <p:spPr>
          <a:xfrm>
            <a:off x="9518587" y="3824338"/>
            <a:ext cx="381000" cy="390525"/>
          </a:xfrm>
          <a:prstGeom prst="rect">
            <a:avLst/>
          </a:prstGeom>
        </p:spPr>
      </p:pic>
      <p:pic>
        <p:nvPicPr>
          <p:cNvPr id="17" name="Image 16">
            <a:extLst>
              <a:ext uri="{FF2B5EF4-FFF2-40B4-BE49-F238E27FC236}">
                <a16:creationId xmlns:a16="http://schemas.microsoft.com/office/drawing/2014/main" id="{F9F643C1-9CDC-437B-8F85-DB264E51A3AD}"/>
              </a:ext>
            </a:extLst>
          </p:cNvPr>
          <p:cNvPicPr>
            <a:picLocks noChangeAspect="1"/>
          </p:cNvPicPr>
          <p:nvPr/>
        </p:nvPicPr>
        <p:blipFill>
          <a:blip r:embed="rId3"/>
          <a:stretch>
            <a:fillRect/>
          </a:stretch>
        </p:blipFill>
        <p:spPr>
          <a:xfrm>
            <a:off x="10021131" y="4440853"/>
            <a:ext cx="381000" cy="390525"/>
          </a:xfrm>
          <a:prstGeom prst="rect">
            <a:avLst/>
          </a:prstGeom>
        </p:spPr>
      </p:pic>
      <p:pic>
        <p:nvPicPr>
          <p:cNvPr id="18" name="Image 17">
            <a:extLst>
              <a:ext uri="{FF2B5EF4-FFF2-40B4-BE49-F238E27FC236}">
                <a16:creationId xmlns:a16="http://schemas.microsoft.com/office/drawing/2014/main" id="{C7A14A7A-EC0F-42D3-A4B3-63BDC3151DC0}"/>
              </a:ext>
            </a:extLst>
          </p:cNvPr>
          <p:cNvPicPr>
            <a:picLocks noChangeAspect="1"/>
          </p:cNvPicPr>
          <p:nvPr/>
        </p:nvPicPr>
        <p:blipFill>
          <a:blip r:embed="rId3"/>
          <a:stretch>
            <a:fillRect/>
          </a:stretch>
        </p:blipFill>
        <p:spPr>
          <a:xfrm>
            <a:off x="9121480" y="4436729"/>
            <a:ext cx="381000" cy="390525"/>
          </a:xfrm>
          <a:prstGeom prst="rect">
            <a:avLst/>
          </a:prstGeom>
        </p:spPr>
      </p:pic>
      <p:cxnSp>
        <p:nvCxnSpPr>
          <p:cNvPr id="21" name="Connecteur droit avec flèche 20">
            <a:extLst>
              <a:ext uri="{FF2B5EF4-FFF2-40B4-BE49-F238E27FC236}">
                <a16:creationId xmlns:a16="http://schemas.microsoft.com/office/drawing/2014/main" id="{24876971-3B3B-41A1-ADD5-6FD0A2F231F0}"/>
              </a:ext>
            </a:extLst>
          </p:cNvPr>
          <p:cNvCxnSpPr>
            <a:endCxn id="11" idx="0"/>
          </p:cNvCxnSpPr>
          <p:nvPr/>
        </p:nvCxnSpPr>
        <p:spPr>
          <a:xfrm>
            <a:off x="8022396" y="3106711"/>
            <a:ext cx="0" cy="701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4137A57-DB6B-4D7C-92A5-47DE560DF5CC}"/>
              </a:ext>
            </a:extLst>
          </p:cNvPr>
          <p:cNvCxnSpPr/>
          <p:nvPr/>
        </p:nvCxnSpPr>
        <p:spPr>
          <a:xfrm flipH="1">
            <a:off x="6489838" y="3064653"/>
            <a:ext cx="1350992" cy="75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20E8F92-485C-4BA0-A161-175FBC8CAB1D}"/>
              </a:ext>
            </a:extLst>
          </p:cNvPr>
          <p:cNvCxnSpPr>
            <a:endCxn id="16" idx="0"/>
          </p:cNvCxnSpPr>
          <p:nvPr/>
        </p:nvCxnSpPr>
        <p:spPr>
          <a:xfrm>
            <a:off x="8190246" y="3064653"/>
            <a:ext cx="1518841" cy="75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EC621271-BAD8-4C72-9508-DE55B1BFD9AB}"/>
              </a:ext>
            </a:extLst>
          </p:cNvPr>
          <p:cNvCxnSpPr>
            <a:stCxn id="10" idx="2"/>
            <a:endCxn id="13" idx="0"/>
          </p:cNvCxnSpPr>
          <p:nvPr/>
        </p:nvCxnSpPr>
        <p:spPr>
          <a:xfrm>
            <a:off x="6342540" y="4212635"/>
            <a:ext cx="381000" cy="25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D609E921-CC38-4BC1-9C78-F3434A224E2E}"/>
              </a:ext>
            </a:extLst>
          </p:cNvPr>
          <p:cNvCxnSpPr>
            <a:endCxn id="12" idx="0"/>
          </p:cNvCxnSpPr>
          <p:nvPr/>
        </p:nvCxnSpPr>
        <p:spPr>
          <a:xfrm flipH="1">
            <a:off x="5960049" y="4212635"/>
            <a:ext cx="225674" cy="27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D2908D04-AC1D-4354-875C-46173DD04F4A}"/>
              </a:ext>
            </a:extLst>
          </p:cNvPr>
          <p:cNvCxnSpPr>
            <a:stCxn id="11" idx="2"/>
            <a:endCxn id="14" idx="0"/>
          </p:cNvCxnSpPr>
          <p:nvPr/>
        </p:nvCxnSpPr>
        <p:spPr>
          <a:xfrm flipH="1">
            <a:off x="7717695" y="4198936"/>
            <a:ext cx="304701" cy="26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CE032BDC-E3EB-4A02-81DF-E24DB27E572E}"/>
              </a:ext>
            </a:extLst>
          </p:cNvPr>
          <p:cNvCxnSpPr>
            <a:stCxn id="11" idx="2"/>
            <a:endCxn id="15" idx="0"/>
          </p:cNvCxnSpPr>
          <p:nvPr/>
        </p:nvCxnSpPr>
        <p:spPr>
          <a:xfrm>
            <a:off x="8022396" y="4198936"/>
            <a:ext cx="389934" cy="26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E9BE462-FA06-4AB2-B4C2-2C95197B63DF}"/>
              </a:ext>
            </a:extLst>
          </p:cNvPr>
          <p:cNvCxnSpPr>
            <a:endCxn id="17" idx="0"/>
          </p:cNvCxnSpPr>
          <p:nvPr/>
        </p:nvCxnSpPr>
        <p:spPr>
          <a:xfrm>
            <a:off x="9845330" y="4172805"/>
            <a:ext cx="366301" cy="268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E7792956-592E-46F8-B75B-41577E6A4CFF}"/>
              </a:ext>
            </a:extLst>
          </p:cNvPr>
          <p:cNvCxnSpPr>
            <a:endCxn id="18" idx="0"/>
          </p:cNvCxnSpPr>
          <p:nvPr/>
        </p:nvCxnSpPr>
        <p:spPr>
          <a:xfrm flipH="1">
            <a:off x="9311980" y="4198936"/>
            <a:ext cx="266675" cy="23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62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nvPr>
        </p:nvSpPr>
        <p:spPr>
          <a:xfrm>
            <a:off x="614149" y="1296538"/>
            <a:ext cx="10863617" cy="4494662"/>
          </a:xfrm>
        </p:spPr>
        <p:txBody>
          <a:bodyPr/>
          <a:lstStyle/>
          <a:p>
            <a:pPr marL="0" indent="0" algn="ctr">
              <a:buNone/>
            </a:pPr>
            <a:r>
              <a:rPr lang="fr-FR" cap="none" dirty="0">
                <a:solidFill>
                  <a:srgbClr val="FF0000"/>
                </a:solidFill>
              </a:rPr>
              <a:t>Échantillonnage de volontaires</a:t>
            </a:r>
          </a:p>
          <a:p>
            <a:pPr marL="0" indent="0" algn="just">
              <a:buNone/>
            </a:pPr>
            <a:r>
              <a:rPr lang="fr-FR" sz="1800" cap="none" dirty="0"/>
              <a:t>Ce type d’échantillonnage est différent par rapport aux précédents, dans ce cas, c’est les personnes volontaires voulant participer à mon enquête qui se proposent. Souvent ce type s’utilise une fois la liste de la population est incomplète ou inexistante.</a:t>
            </a:r>
          </a:p>
          <a:p>
            <a:pPr marL="0" indent="0" algn="just">
              <a:buNone/>
            </a:pPr>
            <a:r>
              <a:rPr lang="fr-FR" sz="1800" cap="none" dirty="0"/>
              <a:t>Type souvent utilisé en médecine ou en psychologie pour faire un test.</a:t>
            </a:r>
          </a:p>
          <a:p>
            <a:pPr marL="0" indent="0" algn="just">
              <a:buNone/>
            </a:pPr>
            <a:r>
              <a:rPr lang="fr-FR" sz="1800" cap="none" dirty="0">
                <a:solidFill>
                  <a:srgbClr val="FF0000"/>
                </a:solidFill>
              </a:rPr>
              <a:t>Exemple</a:t>
            </a:r>
            <a:r>
              <a:rPr lang="fr-FR" sz="1800" cap="none" dirty="0"/>
              <a:t> : on peut tester un nouveau médicament. On fait une annonce qui cible une population âgée d’entre 18 et 55 ans et qui sont en bonne santé. Avec une récompense </a:t>
            </a:r>
            <a:r>
              <a:rPr lang="fr-FR" sz="1800" cap="none"/>
              <a:t>de 50 </a:t>
            </a:r>
            <a:r>
              <a:rPr lang="fr-FR" sz="1800" cap="none" dirty="0"/>
              <a:t>000 da</a:t>
            </a:r>
          </a:p>
        </p:txBody>
      </p:sp>
    </p:spTree>
    <p:extLst>
      <p:ext uri="{BB962C8B-B14F-4D97-AF65-F5344CB8AC3E}">
        <p14:creationId xmlns:p14="http://schemas.microsoft.com/office/powerpoint/2010/main" val="530652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2E4BA-503C-4A05-AD0C-50A4E97D7051}"/>
              </a:ext>
            </a:extLst>
          </p:cNvPr>
          <p:cNvSpPr>
            <a:spLocks noGrp="1"/>
          </p:cNvSpPr>
          <p:nvPr>
            <p:ph type="title"/>
          </p:nvPr>
        </p:nvSpPr>
        <p:spPr>
          <a:xfrm>
            <a:off x="913775" y="618517"/>
            <a:ext cx="10364451" cy="5482032"/>
          </a:xfrm>
        </p:spPr>
        <p:txBody>
          <a:bodyPr>
            <a:normAutofit/>
          </a:bodyPr>
          <a:lstStyle/>
          <a:p>
            <a:br>
              <a:rPr lang="fr-FR" b="1" cap="none" dirty="0">
                <a:solidFill>
                  <a:srgbClr val="7030A0"/>
                </a:solidFill>
              </a:rPr>
            </a:br>
            <a:br>
              <a:rPr lang="fr-FR" b="1" cap="none" dirty="0">
                <a:solidFill>
                  <a:srgbClr val="7030A0"/>
                </a:solidFill>
              </a:rPr>
            </a:br>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 </a:t>
            </a:r>
            <a:br>
              <a:rPr lang="fr-FR" b="1" dirty="0">
                <a:solidFill>
                  <a:srgbClr val="7030A0"/>
                </a:solidFill>
              </a:rPr>
            </a:br>
            <a:br>
              <a:rPr lang="fr-FR" dirty="0"/>
            </a:br>
            <a:br>
              <a:rPr lang="fr-FR" cap="none" dirty="0"/>
            </a:br>
            <a:r>
              <a:rPr lang="fr-FR" cap="none" dirty="0"/>
              <a:t>   - saisir le codage des variables </a:t>
            </a:r>
            <a:br>
              <a:rPr lang="fr-FR" cap="none" dirty="0"/>
            </a:br>
            <a:r>
              <a:rPr lang="fr-FR" cap="none" dirty="0"/>
              <a:t> - connaitre la marge d’erreurs</a:t>
            </a:r>
            <a:br>
              <a:rPr lang="fr-FR" cap="none" dirty="0"/>
            </a:br>
            <a:r>
              <a:rPr lang="fr-FR" cap="none" dirty="0"/>
              <a:t>            - savoir vérifier les données collectées </a:t>
            </a:r>
            <a:br>
              <a:rPr lang="fr-FR" cap="none" dirty="0"/>
            </a:br>
            <a:endParaRPr lang="fr-FR" dirty="0"/>
          </a:p>
        </p:txBody>
      </p:sp>
    </p:spTree>
    <p:extLst>
      <p:ext uri="{BB962C8B-B14F-4D97-AF65-F5344CB8AC3E}">
        <p14:creationId xmlns:p14="http://schemas.microsoft.com/office/powerpoint/2010/main" val="3288355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09950-B582-FC87-CA70-606DB2E45DF6}"/>
              </a:ext>
            </a:extLst>
          </p:cNvPr>
          <p:cNvSpPr>
            <a:spLocks noGrp="1"/>
          </p:cNvSpPr>
          <p:nvPr>
            <p:ph type="title"/>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8B2B0726-6244-8543-B034-71E19017F88D}"/>
              </a:ext>
            </a:extLst>
          </p:cNvPr>
          <p:cNvSpPr>
            <a:spLocks noGrp="1"/>
          </p:cNvSpPr>
          <p:nvPr>
            <p:ph sz="quarter" idx="13"/>
          </p:nvPr>
        </p:nvSpPr>
        <p:spPr>
          <a:xfrm>
            <a:off x="510958" y="1894678"/>
            <a:ext cx="11170084" cy="4419625"/>
          </a:xfrm>
        </p:spPr>
        <p:txBody>
          <a:bodyPr/>
          <a:lstStyle/>
          <a:p>
            <a:r>
              <a:rPr lang="fr-FR" cap="none" dirty="0"/>
              <a:t>Avant de passer à la phase de l’analyse des résultats obtenus lors de notre enquête, nous devons mettre en </a:t>
            </a:r>
          </a:p>
          <a:p>
            <a:pPr marL="0" indent="0">
              <a:buNone/>
            </a:pPr>
            <a:r>
              <a:rPr lang="fr-FR" dirty="0">
                <a:solidFill>
                  <a:srgbClr val="FF0000"/>
                </a:solidFill>
              </a:rPr>
              <a:t>      </a:t>
            </a:r>
            <a:r>
              <a:rPr lang="fr-FR" cap="none" dirty="0">
                <a:solidFill>
                  <a:srgbClr val="FF0000"/>
                </a:solidFill>
              </a:rPr>
              <a:t>ordre les données</a:t>
            </a:r>
            <a:r>
              <a:rPr lang="fr-FR" cap="none" dirty="0"/>
              <a:t> recueillies </a:t>
            </a:r>
          </a:p>
          <a:p>
            <a:pPr marL="0" indent="0">
              <a:buNone/>
            </a:pPr>
            <a:r>
              <a:rPr lang="fr-FR" cap="none" dirty="0"/>
              <a:t>			dépouiller les données brutes en les codifiant </a:t>
            </a:r>
          </a:p>
          <a:p>
            <a:pPr marL="0" indent="0">
              <a:buNone/>
            </a:pPr>
            <a:r>
              <a:rPr lang="fr-FR" cap="none" dirty="0"/>
              <a:t>			vérification de la qualité des données recueillies</a:t>
            </a:r>
          </a:p>
          <a:p>
            <a:pPr marL="0" indent="0">
              <a:buNone/>
            </a:pPr>
            <a:r>
              <a:rPr lang="fr-FR" cap="none" dirty="0"/>
              <a:t>			révision des résultats  </a:t>
            </a:r>
          </a:p>
          <a:p>
            <a:pPr marL="0" indent="0">
              <a:buNone/>
            </a:pPr>
            <a:r>
              <a:rPr lang="fr-FR" cap="none" dirty="0">
                <a:solidFill>
                  <a:srgbClr val="FF0000"/>
                </a:solidFill>
              </a:rPr>
              <a:t>Q1: qu’est-ce qu’un codage ?</a:t>
            </a:r>
            <a:r>
              <a:rPr lang="fr-FR" cap="none" dirty="0"/>
              <a:t>	</a:t>
            </a:r>
          </a:p>
          <a:p>
            <a:pPr marL="0" indent="0">
              <a:buNone/>
            </a:pPr>
            <a:r>
              <a:rPr lang="fr-FR" cap="none" dirty="0"/>
              <a:t>Maurice Angers :</a:t>
            </a:r>
          </a:p>
          <a:p>
            <a:pPr marL="0" indent="0">
              <a:buNone/>
            </a:pPr>
            <a:endParaRPr lang="fr-FR" dirty="0"/>
          </a:p>
          <a:p>
            <a:pPr marL="0" indent="0">
              <a:buNone/>
            </a:pPr>
            <a:endParaRPr lang="fr-FR" dirty="0"/>
          </a:p>
        </p:txBody>
      </p:sp>
      <p:pic>
        <p:nvPicPr>
          <p:cNvPr id="4" name="Picture 14">
            <a:extLst>
              <a:ext uri="{FF2B5EF4-FFF2-40B4-BE49-F238E27FC236}">
                <a16:creationId xmlns:a16="http://schemas.microsoft.com/office/drawing/2014/main" id="{4D231748-334E-F926-8AB4-E237D67C17A4}"/>
              </a:ext>
            </a:extLst>
          </p:cNvPr>
          <p:cNvPicPr>
            <a:picLocks noChangeAspect="1"/>
          </p:cNvPicPr>
          <p:nvPr>
            <p:custDataLst>
              <p:tags r:id="rId1"/>
            </p:custDataLst>
          </p:nvPr>
        </p:nvPicPr>
        <p:blipFill>
          <a:blip r:embed="rId3"/>
          <a:stretch>
            <a:fillRect/>
          </a:stretch>
        </p:blipFill>
        <p:spPr>
          <a:xfrm>
            <a:off x="2936505" y="4827269"/>
            <a:ext cx="8046936" cy="1108301"/>
          </a:xfrm>
          <a:prstGeom prst="rect">
            <a:avLst/>
          </a:prstGeom>
        </p:spPr>
      </p:pic>
      <p:sp>
        <p:nvSpPr>
          <p:cNvPr id="5" name="Flèche : angle droit 4">
            <a:extLst>
              <a:ext uri="{FF2B5EF4-FFF2-40B4-BE49-F238E27FC236}">
                <a16:creationId xmlns:a16="http://schemas.microsoft.com/office/drawing/2014/main" id="{61BFF4FA-26F3-9FCC-5C69-698A384D5662}"/>
              </a:ext>
            </a:extLst>
          </p:cNvPr>
          <p:cNvSpPr/>
          <p:nvPr/>
        </p:nvSpPr>
        <p:spPr>
          <a:xfrm rot="5400000">
            <a:off x="1431758" y="3056021"/>
            <a:ext cx="324853" cy="37297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angle droit 5">
            <a:extLst>
              <a:ext uri="{FF2B5EF4-FFF2-40B4-BE49-F238E27FC236}">
                <a16:creationId xmlns:a16="http://schemas.microsoft.com/office/drawing/2014/main" id="{0FDDC039-09E7-6A8B-F51C-6CABBCBE465E}"/>
              </a:ext>
            </a:extLst>
          </p:cNvPr>
          <p:cNvSpPr/>
          <p:nvPr/>
        </p:nvSpPr>
        <p:spPr>
          <a:xfrm rot="5400000">
            <a:off x="1423518" y="3418488"/>
            <a:ext cx="324853" cy="37297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angle droit 6">
            <a:extLst>
              <a:ext uri="{FF2B5EF4-FFF2-40B4-BE49-F238E27FC236}">
                <a16:creationId xmlns:a16="http://schemas.microsoft.com/office/drawing/2014/main" id="{BDFFCDF8-418C-52A3-C183-B78BE4E19E0C}"/>
              </a:ext>
            </a:extLst>
          </p:cNvPr>
          <p:cNvSpPr/>
          <p:nvPr/>
        </p:nvSpPr>
        <p:spPr>
          <a:xfrm rot="5400000">
            <a:off x="1415279" y="3867456"/>
            <a:ext cx="324853" cy="37297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880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49B32-70A7-10CE-311A-5D7F14FF7744}"/>
              </a:ext>
            </a:extLst>
          </p:cNvPr>
          <p:cNvSpPr>
            <a:spLocks noGrp="1"/>
          </p:cNvSpPr>
          <p:nvPr>
            <p:ph type="title"/>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A11F4A3A-702C-DD01-AB6A-99B3F571E72E}"/>
              </a:ext>
            </a:extLst>
          </p:cNvPr>
          <p:cNvSpPr>
            <a:spLocks noGrp="1"/>
          </p:cNvSpPr>
          <p:nvPr>
            <p:ph sz="quarter" idx="13"/>
          </p:nvPr>
        </p:nvSpPr>
        <p:spPr/>
        <p:txBody>
          <a:bodyPr/>
          <a:lstStyle/>
          <a:p>
            <a:r>
              <a:rPr lang="fr-FR" dirty="0">
                <a:solidFill>
                  <a:srgbClr val="FF0000"/>
                </a:solidFill>
              </a:rPr>
              <a:t>Remarque: </a:t>
            </a:r>
            <a:r>
              <a:rPr lang="fr-FR" cap="none" dirty="0"/>
              <a:t>la codification des réponses à une question ouverte se fait: par la </a:t>
            </a:r>
            <a:r>
              <a:rPr lang="fr-FR" cap="none" dirty="0">
                <a:solidFill>
                  <a:srgbClr val="FF0000"/>
                </a:solidFill>
              </a:rPr>
              <a:t>catégorisation </a:t>
            </a:r>
          </a:p>
          <a:p>
            <a:pPr marL="0" indent="0">
              <a:buNone/>
            </a:pPr>
            <a:r>
              <a:rPr lang="fr-FR" cap="none" dirty="0">
                <a:solidFill>
                  <a:srgbClr val="FF0000"/>
                </a:solidFill>
              </a:rPr>
              <a:t>	</a:t>
            </a:r>
            <a:r>
              <a:rPr lang="fr-FR" cap="none" dirty="0"/>
              <a:t>on choisit un nombre de questionnaires 25 % (1/4)</a:t>
            </a:r>
          </a:p>
          <a:p>
            <a:pPr marL="0" indent="0">
              <a:buNone/>
            </a:pPr>
            <a:r>
              <a:rPr lang="fr-FR" cap="none" dirty="0"/>
              <a:t>	comparaison des différentes réactions </a:t>
            </a:r>
          </a:p>
          <a:p>
            <a:pPr marL="0" indent="0">
              <a:buNone/>
            </a:pPr>
            <a:r>
              <a:rPr lang="fr-FR" cap="none" dirty="0"/>
              <a:t>	dépouillement des idées maitresses </a:t>
            </a:r>
          </a:p>
          <a:p>
            <a:pPr marL="0" indent="0">
              <a:buNone/>
            </a:pPr>
            <a:r>
              <a:rPr lang="fr-FR" cap="none" dirty="0"/>
              <a:t>  Après avoir codé les réponses obtenues, on doit impérativement </a:t>
            </a:r>
            <a:r>
              <a:rPr lang="fr-FR" cap="none" dirty="0">
                <a:solidFill>
                  <a:srgbClr val="FF0000"/>
                </a:solidFill>
              </a:rPr>
              <a:t>vérifier les données recueillies     </a:t>
            </a:r>
          </a:p>
          <a:p>
            <a:pPr marL="0" indent="0">
              <a:buNone/>
            </a:pPr>
            <a:r>
              <a:rPr lang="fr-FR" cap="none" dirty="0">
                <a:solidFill>
                  <a:srgbClr val="FF0000"/>
                </a:solidFill>
              </a:rPr>
              <a:t>Cela signifie : </a:t>
            </a:r>
            <a:r>
              <a:rPr lang="fr-FR" cap="none" dirty="0"/>
              <a:t>une évaluation des données recueillies pour s’assurer qu’elles servent d’utile pour l’analyse.</a:t>
            </a:r>
            <a:r>
              <a:rPr lang="fr-FR" cap="none" dirty="0">
                <a:solidFill>
                  <a:srgbClr val="FF0000"/>
                </a:solidFill>
              </a:rPr>
              <a:t>		</a:t>
            </a:r>
          </a:p>
          <a:p>
            <a:endParaRPr lang="fr-FR" dirty="0"/>
          </a:p>
        </p:txBody>
      </p:sp>
      <p:sp>
        <p:nvSpPr>
          <p:cNvPr id="4" name="Flèche : virage 3">
            <a:extLst>
              <a:ext uri="{FF2B5EF4-FFF2-40B4-BE49-F238E27FC236}">
                <a16:creationId xmlns:a16="http://schemas.microsoft.com/office/drawing/2014/main" id="{CDB06AF8-4BDC-C6D6-708D-BE80058A03D1}"/>
              </a:ext>
            </a:extLst>
          </p:cNvPr>
          <p:cNvSpPr/>
          <p:nvPr/>
        </p:nvSpPr>
        <p:spPr>
          <a:xfrm rot="10800000">
            <a:off x="6339015" y="2860589"/>
            <a:ext cx="2842054" cy="970006"/>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48800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AE9E5-2F4C-2AF7-58F2-5FAD8E09CF5A}"/>
              </a:ext>
            </a:extLst>
          </p:cNvPr>
          <p:cNvSpPr>
            <a:spLocks noGrp="1"/>
          </p:cNvSpPr>
          <p:nvPr>
            <p:ph type="title"/>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6E7E5284-C2CA-D18C-F39E-F6E128B9BAAA}"/>
              </a:ext>
            </a:extLst>
          </p:cNvPr>
          <p:cNvSpPr>
            <a:spLocks noGrp="1"/>
          </p:cNvSpPr>
          <p:nvPr>
            <p:ph sz="quarter" idx="13"/>
          </p:nvPr>
        </p:nvSpPr>
        <p:spPr>
          <a:xfrm>
            <a:off x="383059" y="1894678"/>
            <a:ext cx="11516498" cy="4394911"/>
          </a:xfrm>
        </p:spPr>
        <p:txBody>
          <a:bodyPr>
            <a:normAutofit lnSpcReduction="10000"/>
          </a:bodyPr>
          <a:lstStyle/>
          <a:p>
            <a:r>
              <a:rPr lang="fr-FR" dirty="0"/>
              <a:t>Attention à certaines informations !</a:t>
            </a:r>
          </a:p>
          <a:p>
            <a:pPr marL="0" indent="0">
              <a:buNone/>
            </a:pPr>
            <a:r>
              <a:rPr lang="fr-FR" dirty="0"/>
              <a:t>	</a:t>
            </a:r>
            <a:r>
              <a:rPr lang="fr-FR" cap="none" dirty="0"/>
              <a:t>Certaines informations </a:t>
            </a:r>
            <a:r>
              <a:rPr lang="fr-FR" cap="none" dirty="0">
                <a:solidFill>
                  <a:srgbClr val="FF0000"/>
                </a:solidFill>
              </a:rPr>
              <a:t>fantaisistes </a:t>
            </a:r>
            <a:r>
              <a:rPr lang="fr-FR" cap="none" dirty="0"/>
              <a:t>(qui n’ont rien à voir avec ce qu’on a demandé)</a:t>
            </a:r>
          </a:p>
          <a:p>
            <a:pPr marL="0" indent="0">
              <a:buNone/>
            </a:pPr>
            <a:r>
              <a:rPr lang="fr-FR" cap="none" dirty="0"/>
              <a:t>	Certaines informations </a:t>
            </a:r>
            <a:r>
              <a:rPr lang="fr-FR" cap="none" dirty="0">
                <a:solidFill>
                  <a:srgbClr val="FF0000"/>
                </a:solidFill>
              </a:rPr>
              <a:t>mal calibrées </a:t>
            </a:r>
            <a:r>
              <a:rPr lang="fr-FR" cap="none" dirty="0"/>
              <a:t>(ex: si, je demande aux enquêtés leur salaire, il y a     ceux qui répondent par le montant qu’ils touchent mensuellement, et d’autres annuellement) </a:t>
            </a:r>
          </a:p>
          <a:p>
            <a:pPr marL="0" indent="0">
              <a:buNone/>
            </a:pPr>
            <a:r>
              <a:rPr lang="fr-FR" cap="none" dirty="0"/>
              <a:t>	Certaines informations</a:t>
            </a:r>
            <a:r>
              <a:rPr lang="fr-FR" cap="none" dirty="0">
                <a:solidFill>
                  <a:srgbClr val="FF0000"/>
                </a:solidFill>
              </a:rPr>
              <a:t> non discriminantes </a:t>
            </a:r>
            <a:r>
              <a:rPr lang="fr-FR" cap="none" dirty="0"/>
              <a:t>(ex: toutes les réponses disent oui ! Cette réponse ne sert pas à grand-chose dans l’analyse puisque, elle ne permet pas une comparaison des variables)</a:t>
            </a:r>
          </a:p>
          <a:p>
            <a:pPr marL="0" indent="0">
              <a:buNone/>
            </a:pPr>
            <a:r>
              <a:rPr lang="fr-FR" cap="none" dirty="0"/>
              <a:t>	Certaines informations </a:t>
            </a:r>
            <a:r>
              <a:rPr lang="fr-FR" cap="none" dirty="0">
                <a:solidFill>
                  <a:srgbClr val="FF0000"/>
                </a:solidFill>
              </a:rPr>
              <a:t>absentes</a:t>
            </a:r>
            <a:r>
              <a:rPr lang="fr-FR" cap="none" dirty="0"/>
              <a:t> (une réponse laissée vide, ou le répondant dit : je ne sais pas. Elle doit avoir un code autre et unique, sinon elle peut faussée la recherche, tantôt on la comptabilise, en autre la niée)</a:t>
            </a:r>
          </a:p>
          <a:p>
            <a:pPr marL="0" indent="0">
              <a:buNone/>
            </a:pPr>
            <a:r>
              <a:rPr lang="fr-FR" cap="none" dirty="0"/>
              <a:t>	Certaines information</a:t>
            </a:r>
            <a:r>
              <a:rPr lang="fr-FR" cap="none" dirty="0">
                <a:solidFill>
                  <a:schemeClr val="tx1">
                    <a:lumMod val="95000"/>
                    <a:lumOff val="5000"/>
                  </a:schemeClr>
                </a:solidFill>
              </a:rPr>
              <a:t>s</a:t>
            </a:r>
            <a:r>
              <a:rPr lang="fr-FR" cap="none" dirty="0">
                <a:solidFill>
                  <a:srgbClr val="FF0000"/>
                </a:solidFill>
              </a:rPr>
              <a:t> incompréhensibles </a:t>
            </a:r>
            <a:r>
              <a:rPr lang="fr-FR" cap="none" dirty="0"/>
              <a:t>( le sens des données n’est pas clair, et qu’une autre personne va vérifier cette information et ça ne donne pas la même interprétation)</a:t>
            </a:r>
          </a:p>
          <a:p>
            <a:pPr marL="0" indent="0">
              <a:buNone/>
            </a:pPr>
            <a:r>
              <a:rPr lang="fr-FR" cap="none" dirty="0"/>
              <a:t>	Certaines informations </a:t>
            </a:r>
            <a:r>
              <a:rPr lang="fr-FR" cap="none" dirty="0">
                <a:solidFill>
                  <a:srgbClr val="FF0000"/>
                </a:solidFill>
              </a:rPr>
              <a:t>incohérentes</a:t>
            </a:r>
            <a:r>
              <a:rPr lang="fr-FR" cap="none" dirty="0"/>
              <a:t> (des informations contradictoires, il vaut mieux l’éliminer pour ne pas l’analyser)</a:t>
            </a:r>
          </a:p>
          <a:p>
            <a:pPr marL="0" indent="0">
              <a:buNone/>
            </a:pPr>
            <a:r>
              <a:rPr lang="fr-FR" cap="none" dirty="0"/>
              <a:t>	Certaines informations </a:t>
            </a:r>
            <a:r>
              <a:rPr lang="fr-FR" cap="none" dirty="0">
                <a:solidFill>
                  <a:srgbClr val="FF0000"/>
                </a:solidFill>
              </a:rPr>
              <a:t>incompatibles </a:t>
            </a:r>
            <a:r>
              <a:rPr lang="fr-FR" cap="none" dirty="0"/>
              <a:t>(si, deux chercheurs n’ont pas travaillé avec la même compréhension des faits, ça va créer une incompatibilité)</a:t>
            </a:r>
            <a:endParaRPr lang="fr-FR" dirty="0"/>
          </a:p>
        </p:txBody>
      </p:sp>
    </p:spTree>
    <p:extLst>
      <p:ext uri="{BB962C8B-B14F-4D97-AF65-F5344CB8AC3E}">
        <p14:creationId xmlns:p14="http://schemas.microsoft.com/office/powerpoint/2010/main" val="3047397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65D6D-6014-2A1A-2AFC-8BDCA754AAFC}"/>
              </a:ext>
            </a:extLst>
          </p:cNvPr>
          <p:cNvSpPr>
            <a:spLocks noGrp="1"/>
          </p:cNvSpPr>
          <p:nvPr>
            <p:ph type="title"/>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0ED6519A-0C5D-B333-1EDA-22B22E35D105}"/>
              </a:ext>
            </a:extLst>
          </p:cNvPr>
          <p:cNvSpPr>
            <a:spLocks noGrp="1"/>
          </p:cNvSpPr>
          <p:nvPr>
            <p:ph sz="quarter" idx="13"/>
          </p:nvPr>
        </p:nvSpPr>
        <p:spPr>
          <a:xfrm>
            <a:off x="457200" y="2367092"/>
            <a:ext cx="11153608" cy="3785784"/>
          </a:xfrm>
        </p:spPr>
        <p:txBody>
          <a:bodyPr/>
          <a:lstStyle/>
          <a:p>
            <a:pPr>
              <a:lnSpc>
                <a:spcPct val="100000"/>
              </a:lnSpc>
            </a:pPr>
            <a:r>
              <a:rPr lang="fr-FR" cap="none" dirty="0"/>
              <a:t>Révision des résultats </a:t>
            </a:r>
          </a:p>
          <a:p>
            <a:pPr>
              <a:lnSpc>
                <a:spcPct val="100000"/>
              </a:lnSpc>
            </a:pPr>
            <a:r>
              <a:rPr lang="fr-FR" cap="none" dirty="0"/>
              <a:t>Une fois, on a codifié et vérifié les données collectées, on doit passer à la révision des résultats pour s’assurer qu’il n’y a pas d’erreurs</a:t>
            </a:r>
          </a:p>
          <a:p>
            <a:pPr>
              <a:lnSpc>
                <a:spcPct val="100000"/>
              </a:lnSpc>
            </a:pPr>
            <a:r>
              <a:rPr lang="fr-FR" cap="none" dirty="0"/>
              <a:t>Cette révision pourra se faire pour les données quantitatives et qualitatives </a:t>
            </a:r>
          </a:p>
          <a:p>
            <a:r>
              <a:rPr lang="fr-FR" cap="none" dirty="0">
                <a:solidFill>
                  <a:srgbClr val="FF0000"/>
                </a:solidFill>
              </a:rPr>
              <a:t>Quantitative</a:t>
            </a:r>
          </a:p>
          <a:p>
            <a:endParaRPr lang="fr-FR" dirty="0">
              <a:solidFill>
                <a:srgbClr val="FF0000"/>
              </a:solidFill>
            </a:endParaRPr>
          </a:p>
          <a:p>
            <a:endParaRPr lang="fr-FR" cap="none" dirty="0">
              <a:solidFill>
                <a:srgbClr val="FF0000"/>
              </a:solidFill>
            </a:endParaRPr>
          </a:p>
          <a:p>
            <a:endParaRPr lang="fr-FR" cap="none" dirty="0">
              <a:solidFill>
                <a:srgbClr val="FF0000"/>
              </a:solidFill>
            </a:endParaRPr>
          </a:p>
          <a:p>
            <a:endParaRPr lang="fr-FR" dirty="0"/>
          </a:p>
        </p:txBody>
      </p:sp>
      <p:pic>
        <p:nvPicPr>
          <p:cNvPr id="4" name="Picture 3">
            <a:extLst>
              <a:ext uri="{FF2B5EF4-FFF2-40B4-BE49-F238E27FC236}">
                <a16:creationId xmlns:a16="http://schemas.microsoft.com/office/drawing/2014/main" id="{D14C77A9-AF34-D799-129F-716DE0D41BDF}"/>
              </a:ext>
            </a:extLst>
          </p:cNvPr>
          <p:cNvPicPr>
            <a:picLocks noChangeAspect="1"/>
          </p:cNvPicPr>
          <p:nvPr>
            <p:custDataLst>
              <p:tags r:id="rId1"/>
            </p:custDataLst>
          </p:nvPr>
        </p:nvPicPr>
        <p:blipFill>
          <a:blip r:embed="rId3"/>
          <a:stretch>
            <a:fillRect/>
          </a:stretch>
        </p:blipFill>
        <p:spPr>
          <a:xfrm>
            <a:off x="2937593" y="3991231"/>
            <a:ext cx="8084633" cy="2294237"/>
          </a:xfrm>
          <a:prstGeom prst="rect">
            <a:avLst/>
          </a:prstGeom>
        </p:spPr>
      </p:pic>
    </p:spTree>
    <p:extLst>
      <p:ext uri="{BB962C8B-B14F-4D97-AF65-F5344CB8AC3E}">
        <p14:creationId xmlns:p14="http://schemas.microsoft.com/office/powerpoint/2010/main" val="3363288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B7552-97EC-4600-AFC8-4539A384F6DB}"/>
              </a:ext>
            </a:extLst>
          </p:cNvPr>
          <p:cNvSpPr>
            <a:spLocks noGrp="1"/>
          </p:cNvSpPr>
          <p:nvPr>
            <p:ph type="title"/>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674FB478-A318-8B1F-7365-18E5279079A6}"/>
              </a:ext>
            </a:extLst>
          </p:cNvPr>
          <p:cNvSpPr>
            <a:spLocks noGrp="1"/>
          </p:cNvSpPr>
          <p:nvPr>
            <p:ph sz="quarter" idx="13"/>
          </p:nvPr>
        </p:nvSpPr>
        <p:spPr/>
        <p:txBody>
          <a:bodyPr/>
          <a:lstStyle/>
          <a:p>
            <a:r>
              <a:rPr lang="fr-FR" cap="none" dirty="0"/>
              <a:t>Pour le cas des données </a:t>
            </a:r>
            <a:r>
              <a:rPr lang="fr-FR" cap="none" dirty="0">
                <a:solidFill>
                  <a:srgbClr val="FF0000"/>
                </a:solidFill>
              </a:rPr>
              <a:t>qualitatives</a:t>
            </a:r>
            <a:r>
              <a:rPr lang="fr-FR" cap="none" dirty="0"/>
              <a:t>, </a:t>
            </a:r>
          </a:p>
          <a:p>
            <a:r>
              <a:rPr lang="fr-FR" cap="none" dirty="0"/>
              <a:t>D’abord, on doit assurer une retranscription littéraire des informations collectées, cela pour être en mesure d’analyser les propos de nos interviewés (</a:t>
            </a:r>
            <a:r>
              <a:rPr lang="fr-FR" cap="none" dirty="0" err="1"/>
              <a:t>ées</a:t>
            </a:r>
            <a:r>
              <a:rPr lang="fr-FR" cap="none" dirty="0"/>
              <a:t>).</a:t>
            </a:r>
          </a:p>
          <a:p>
            <a:r>
              <a:rPr lang="fr-FR" cap="none" dirty="0"/>
              <a:t>D’éliminer toute ambiguïté qui peut nuire à la compréhension des entretiens. Pour ce faire et, à l’ère de l’informatique, des logiciels sont disponibles pour nous faciliter:</a:t>
            </a:r>
          </a:p>
          <a:p>
            <a:pPr lvl="1"/>
            <a:r>
              <a:rPr lang="fr-FR" cap="none" dirty="0"/>
              <a:t>le stockage des informations de masse</a:t>
            </a:r>
          </a:p>
          <a:p>
            <a:pPr lvl="1"/>
            <a:r>
              <a:rPr lang="fr-FR" cap="none" dirty="0"/>
              <a:t>le traitement des données</a:t>
            </a:r>
          </a:p>
        </p:txBody>
      </p:sp>
    </p:spTree>
    <p:extLst>
      <p:ext uri="{BB962C8B-B14F-4D97-AF65-F5344CB8AC3E}">
        <p14:creationId xmlns:p14="http://schemas.microsoft.com/office/powerpoint/2010/main" val="3467850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45C40-29BC-4A90-9938-13B4F4177B47}"/>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D3C98815-35E3-4AAB-9212-A35DF4F30D9E}"/>
              </a:ext>
            </a:extLst>
          </p:cNvPr>
          <p:cNvSpPr>
            <a:spLocks noGrp="1"/>
          </p:cNvSpPr>
          <p:nvPr>
            <p:ph sz="quarter" idx="13"/>
            <p:custDataLst>
              <p:tags r:id="rId2"/>
            </p:custDataLst>
          </p:nvPr>
        </p:nvSpPr>
        <p:spPr/>
        <p:txBody>
          <a:bodyPr/>
          <a:lstStyle/>
          <a:p>
            <a:r>
              <a:rPr lang="fr-FR" cap="none" dirty="0"/>
              <a:t>Pour le cas des données </a:t>
            </a:r>
            <a:r>
              <a:rPr lang="fr-FR" cap="none" dirty="0">
                <a:solidFill>
                  <a:srgbClr val="FF0000"/>
                </a:solidFill>
              </a:rPr>
              <a:t>qualitatives</a:t>
            </a:r>
            <a:r>
              <a:rPr lang="fr-FR" cap="none" dirty="0"/>
              <a:t>, </a:t>
            </a:r>
          </a:p>
          <a:p>
            <a:r>
              <a:rPr lang="fr-FR" cap="none" dirty="0"/>
              <a:t>D’abord, on doit assurer une retranscription littéraire des informations collectées, cela pour être en mesure d’analyser les propos de nos interviewés (</a:t>
            </a:r>
            <a:r>
              <a:rPr lang="fr-FR" cap="none" dirty="0" err="1"/>
              <a:t>ées</a:t>
            </a:r>
            <a:r>
              <a:rPr lang="fr-FR" cap="none" dirty="0"/>
              <a:t>).</a:t>
            </a:r>
          </a:p>
          <a:p>
            <a:r>
              <a:rPr lang="fr-FR" cap="none" dirty="0"/>
              <a:t>D’éliminer toute ambiguïté qui peut nuire à la compréhension des entretiens. Pour ce faire et, à l’ère de l’informatique, des logiciels sont disponibles pour nous faciliter:</a:t>
            </a:r>
          </a:p>
          <a:p>
            <a:pPr lvl="1"/>
            <a:r>
              <a:rPr lang="fr-FR" cap="none" dirty="0"/>
              <a:t>le stockage des informations de masse</a:t>
            </a:r>
          </a:p>
          <a:p>
            <a:pPr lvl="1"/>
            <a:r>
              <a:rPr lang="fr-FR" cap="none" dirty="0"/>
              <a:t>le traitement des données</a:t>
            </a:r>
          </a:p>
          <a:p>
            <a:endParaRPr lang="fr-FR" dirty="0"/>
          </a:p>
        </p:txBody>
      </p:sp>
    </p:spTree>
    <p:extLst>
      <p:ext uri="{BB962C8B-B14F-4D97-AF65-F5344CB8AC3E}">
        <p14:creationId xmlns:p14="http://schemas.microsoft.com/office/powerpoint/2010/main" val="2567321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3DC32-FEE2-49B5-9A55-AD0E6503FC40}"/>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02106D71-3444-448A-B02B-C5CF3128D41B}"/>
              </a:ext>
            </a:extLst>
          </p:cNvPr>
          <p:cNvSpPr>
            <a:spLocks noGrp="1"/>
          </p:cNvSpPr>
          <p:nvPr>
            <p:ph sz="quarter" idx="13"/>
            <p:custDataLst>
              <p:tags r:id="rId2"/>
            </p:custDataLst>
          </p:nvPr>
        </p:nvSpPr>
        <p:spPr>
          <a:xfrm>
            <a:off x="913774" y="1894678"/>
            <a:ext cx="10363826" cy="4740900"/>
          </a:xfrm>
        </p:spPr>
        <p:txBody>
          <a:bodyPr/>
          <a:lstStyle/>
          <a:p>
            <a:r>
              <a:rPr lang="fr-FR" cap="none" dirty="0"/>
              <a:t>Après avoir assuré l’ordre des données, on peut passer à leur présentation au lecteur.</a:t>
            </a:r>
          </a:p>
          <a:p>
            <a:pPr marL="457200" lvl="1" indent="0">
              <a:buNone/>
            </a:pPr>
            <a:r>
              <a:rPr lang="fr-FR" cap="none" dirty="0">
                <a:solidFill>
                  <a:srgbClr val="FF0000"/>
                </a:solidFill>
              </a:rPr>
              <a:t>1. Quantitative</a:t>
            </a:r>
          </a:p>
          <a:p>
            <a:pPr lvl="2"/>
            <a:r>
              <a:rPr lang="fr-FR" cap="none" dirty="0"/>
              <a:t>On fera recours aux statistiques descriptives et (déductives : si, on veut approfondir l’analyse des données)</a:t>
            </a:r>
          </a:p>
          <a:p>
            <a:pPr marL="177800" lvl="2" indent="0">
              <a:buNone/>
              <a:tabLst>
                <a:tab pos="177800" algn="l"/>
              </a:tabLst>
            </a:pPr>
            <a:r>
              <a:rPr lang="fr-FR" cap="none" dirty="0">
                <a:solidFill>
                  <a:srgbClr val="FF0000"/>
                </a:solidFill>
              </a:rPr>
              <a:t>La présentation des données dans un tableau simple	</a:t>
            </a:r>
          </a:p>
          <a:p>
            <a:pPr marL="177800" lvl="2" indent="0">
              <a:buNone/>
              <a:tabLst>
                <a:tab pos="177800" algn="l"/>
              </a:tabLst>
            </a:pPr>
            <a:r>
              <a:rPr lang="fr-FR" cap="none" dirty="0">
                <a:solidFill>
                  <a:srgbClr val="FF0000"/>
                </a:solidFill>
              </a:rPr>
              <a:t>                 </a:t>
            </a:r>
            <a:r>
              <a:rPr lang="fr-FR" b="1" cap="none" dirty="0">
                <a:solidFill>
                  <a:srgbClr val="FF0000"/>
                </a:solidFill>
              </a:rPr>
              <a:t>tableau n°1 représentation du diplôme</a:t>
            </a:r>
            <a:r>
              <a:rPr lang="fr-FR" cap="none" dirty="0">
                <a:solidFill>
                  <a:srgbClr val="FF0000"/>
                </a:solidFill>
              </a:rPr>
              <a:t>	                  		(f) </a:t>
            </a:r>
            <a:r>
              <a:rPr lang="fr-FR" cap="none" dirty="0"/>
              <a:t>représente la fréquence.      </a:t>
            </a:r>
            <a:r>
              <a:rPr lang="fr-FR" cap="none" dirty="0">
                <a:solidFill>
                  <a:srgbClr val="FF0000"/>
                </a:solidFill>
              </a:rPr>
              <a:t>% </a:t>
            </a:r>
            <a:r>
              <a:rPr lang="fr-FR" cap="none" dirty="0"/>
              <a:t>c’est le pourcentage</a:t>
            </a:r>
          </a:p>
          <a:p>
            <a:pPr marL="177800" lvl="2" indent="0">
              <a:buNone/>
              <a:tabLst>
                <a:tab pos="177800" algn="l"/>
              </a:tabLst>
            </a:pPr>
            <a:r>
              <a:rPr lang="fr-FR" cap="none" dirty="0"/>
              <a:t>												                 pour calculer le pourcentage:   (n* 100)/N</a:t>
            </a:r>
          </a:p>
          <a:p>
            <a:pPr marL="177800" lvl="2" indent="0">
              <a:buNone/>
              <a:tabLst>
                <a:tab pos="177800" algn="l"/>
              </a:tabLst>
            </a:pPr>
            <a:r>
              <a:rPr lang="fr-FR" cap="none" dirty="0"/>
              <a:t>												</a:t>
            </a:r>
            <a:r>
              <a:rPr lang="fr-FR" dirty="0"/>
              <a:t>                  </a:t>
            </a:r>
            <a:r>
              <a:rPr lang="fr-FR" cap="none" dirty="0"/>
              <a:t> </a:t>
            </a:r>
            <a:r>
              <a:rPr lang="fr-FR" sz="1800" cap="none" dirty="0"/>
              <a:t>n </a:t>
            </a:r>
          </a:p>
          <a:p>
            <a:pPr marL="177800" lvl="2" indent="0">
              <a:buNone/>
              <a:tabLst>
                <a:tab pos="177800" algn="l"/>
              </a:tabLst>
            </a:pPr>
            <a:r>
              <a:rPr lang="fr-FR" sz="1800" cap="none" dirty="0"/>
              <a:t>													</a:t>
            </a:r>
            <a:r>
              <a:rPr lang="fr-FR" sz="1800" dirty="0"/>
              <a:t>       </a:t>
            </a:r>
            <a:r>
              <a:rPr lang="fr-FR" sz="1800" cap="none" dirty="0"/>
              <a:t>N</a:t>
            </a:r>
          </a:p>
          <a:p>
            <a:pPr marL="177800" lvl="2" indent="0">
              <a:buNone/>
              <a:tabLst>
                <a:tab pos="177800" algn="l"/>
              </a:tabLst>
            </a:pPr>
            <a:endParaRPr lang="fr-FR" cap="none" dirty="0"/>
          </a:p>
          <a:p>
            <a:pPr marL="177800" lvl="2" indent="0">
              <a:buNone/>
              <a:tabLst>
                <a:tab pos="177800" algn="l"/>
              </a:tabLst>
            </a:pPr>
            <a:r>
              <a:rPr lang="fr-FR" cap="none" dirty="0"/>
              <a:t>Source: résultat de notre enquête	</a:t>
            </a:r>
          </a:p>
        </p:txBody>
      </p:sp>
      <p:graphicFrame>
        <p:nvGraphicFramePr>
          <p:cNvPr id="4" name="Tableau 4">
            <a:extLst>
              <a:ext uri="{FF2B5EF4-FFF2-40B4-BE49-F238E27FC236}">
                <a16:creationId xmlns:a16="http://schemas.microsoft.com/office/drawing/2014/main" id="{95F7B419-E2A4-4B38-80A1-A7BC2AD61C85}"/>
              </a:ext>
            </a:extLst>
          </p:cNvPr>
          <p:cNvGraphicFramePr>
            <a:graphicFrameLocks noGrp="1"/>
          </p:cNvGraphicFramePr>
          <p:nvPr>
            <p:custDataLst>
              <p:tags r:id="rId3"/>
            </p:custDataLst>
            <p:extLst>
              <p:ext uri="{D42A27DB-BD31-4B8C-83A1-F6EECF244321}">
                <p14:modId xmlns:p14="http://schemas.microsoft.com/office/powerpoint/2010/main" val="1645762388"/>
              </p:ext>
            </p:extLst>
          </p:nvPr>
        </p:nvGraphicFramePr>
        <p:xfrm>
          <a:off x="1132764" y="4258101"/>
          <a:ext cx="5308978" cy="1503680"/>
        </p:xfrm>
        <a:graphic>
          <a:graphicData uri="http://schemas.openxmlformats.org/drawingml/2006/table">
            <a:tbl>
              <a:tblPr firstRow="1" bandRow="1">
                <a:tableStyleId>{16D9F66E-5EB9-4882-86FB-DCBF35E3C3E4}</a:tableStyleId>
              </a:tblPr>
              <a:tblGrid>
                <a:gridCol w="1759550">
                  <a:extLst>
                    <a:ext uri="{9D8B030D-6E8A-4147-A177-3AD203B41FA5}">
                      <a16:colId xmlns:a16="http://schemas.microsoft.com/office/drawing/2014/main" val="2260759823"/>
                    </a:ext>
                  </a:extLst>
                </a:gridCol>
                <a:gridCol w="1774714">
                  <a:extLst>
                    <a:ext uri="{9D8B030D-6E8A-4147-A177-3AD203B41FA5}">
                      <a16:colId xmlns:a16="http://schemas.microsoft.com/office/drawing/2014/main" val="835734080"/>
                    </a:ext>
                  </a:extLst>
                </a:gridCol>
                <a:gridCol w="1774714">
                  <a:extLst>
                    <a:ext uri="{9D8B030D-6E8A-4147-A177-3AD203B41FA5}">
                      <a16:colId xmlns:a16="http://schemas.microsoft.com/office/drawing/2014/main" val="922770301"/>
                    </a:ext>
                  </a:extLst>
                </a:gridCol>
              </a:tblGrid>
              <a:tr h="191884">
                <a:tc>
                  <a:txBody>
                    <a:bodyPr/>
                    <a:lstStyle/>
                    <a:p>
                      <a:pPr algn="ctr"/>
                      <a:r>
                        <a:rPr lang="fr-FR" dirty="0"/>
                        <a:t>le diplôme</a:t>
                      </a:r>
                    </a:p>
                  </a:txBody>
                  <a:tcPr/>
                </a:tc>
                <a:tc>
                  <a:txBody>
                    <a:bodyPr/>
                    <a:lstStyle/>
                    <a:p>
                      <a:pPr algn="ctr"/>
                      <a:r>
                        <a:rPr lang="fr-FR" dirty="0"/>
                        <a:t> (f) </a:t>
                      </a:r>
                    </a:p>
                  </a:txBody>
                  <a:tcPr/>
                </a:tc>
                <a:tc>
                  <a:txBody>
                    <a:bodyPr/>
                    <a:lstStyle/>
                    <a:p>
                      <a:pPr algn="ctr"/>
                      <a:r>
                        <a:rPr lang="fr-FR" b="1" dirty="0"/>
                        <a:t>%</a:t>
                      </a:r>
                    </a:p>
                  </a:txBody>
                  <a:tcPr/>
                </a:tc>
                <a:extLst>
                  <a:ext uri="{0D108BD9-81ED-4DB2-BD59-A6C34878D82A}">
                    <a16:rowId xmlns:a16="http://schemas.microsoft.com/office/drawing/2014/main" val="1275105758"/>
                  </a:ext>
                </a:extLst>
              </a:tr>
              <a:tr h="370840">
                <a:tc>
                  <a:txBody>
                    <a:bodyPr/>
                    <a:lstStyle/>
                    <a:p>
                      <a:pPr algn="ctr"/>
                      <a:r>
                        <a:rPr lang="fr-FR" dirty="0"/>
                        <a:t>Licence</a:t>
                      </a:r>
                    </a:p>
                  </a:txBody>
                  <a:tcPr/>
                </a:tc>
                <a:tc>
                  <a:txBody>
                    <a:bodyPr/>
                    <a:lstStyle/>
                    <a:p>
                      <a:pPr algn="ctr"/>
                      <a:r>
                        <a:rPr lang="fr-FR" dirty="0"/>
                        <a:t>47</a:t>
                      </a:r>
                    </a:p>
                  </a:txBody>
                  <a:tcPr/>
                </a:tc>
                <a:tc>
                  <a:txBody>
                    <a:bodyPr/>
                    <a:lstStyle/>
                    <a:p>
                      <a:pPr algn="ctr"/>
                      <a:r>
                        <a:rPr lang="fr-FR" dirty="0"/>
                        <a:t>94</a:t>
                      </a:r>
                    </a:p>
                  </a:txBody>
                  <a:tcPr/>
                </a:tc>
                <a:extLst>
                  <a:ext uri="{0D108BD9-81ED-4DB2-BD59-A6C34878D82A}">
                    <a16:rowId xmlns:a16="http://schemas.microsoft.com/office/drawing/2014/main" val="2743932863"/>
                  </a:ext>
                </a:extLst>
              </a:tr>
              <a:tr h="370840">
                <a:tc>
                  <a:txBody>
                    <a:bodyPr/>
                    <a:lstStyle/>
                    <a:p>
                      <a:pPr algn="ctr"/>
                      <a:r>
                        <a:rPr lang="fr-FR" dirty="0"/>
                        <a:t>Master </a:t>
                      </a:r>
                    </a:p>
                  </a:txBody>
                  <a:tcPr/>
                </a:tc>
                <a:tc>
                  <a:txBody>
                    <a:bodyPr/>
                    <a:lstStyle/>
                    <a:p>
                      <a:pPr algn="ctr"/>
                      <a:r>
                        <a:rPr lang="fr-FR" dirty="0"/>
                        <a:t>03</a:t>
                      </a:r>
                    </a:p>
                  </a:txBody>
                  <a:tcPr/>
                </a:tc>
                <a:tc>
                  <a:txBody>
                    <a:bodyPr/>
                    <a:lstStyle/>
                    <a:p>
                      <a:pPr algn="ctr"/>
                      <a:r>
                        <a:rPr lang="fr-FR" dirty="0"/>
                        <a:t>06</a:t>
                      </a:r>
                    </a:p>
                  </a:txBody>
                  <a:tcPr/>
                </a:tc>
                <a:extLst>
                  <a:ext uri="{0D108BD9-81ED-4DB2-BD59-A6C34878D82A}">
                    <a16:rowId xmlns:a16="http://schemas.microsoft.com/office/drawing/2014/main" val="1521471697"/>
                  </a:ext>
                </a:extLst>
              </a:tr>
              <a:tr h="370840">
                <a:tc>
                  <a:txBody>
                    <a:bodyPr/>
                    <a:lstStyle/>
                    <a:p>
                      <a:pPr algn="ctr"/>
                      <a:r>
                        <a:rPr lang="fr-FR" b="0" dirty="0"/>
                        <a:t>Total </a:t>
                      </a:r>
                    </a:p>
                  </a:txBody>
                  <a:tcPr/>
                </a:tc>
                <a:tc>
                  <a:txBody>
                    <a:bodyPr/>
                    <a:lstStyle/>
                    <a:p>
                      <a:pPr algn="ctr"/>
                      <a:r>
                        <a:rPr lang="fr-FR" sz="2000" dirty="0">
                          <a:solidFill>
                            <a:schemeClr val="accent1">
                              <a:lumMod val="50000"/>
                              <a:lumOff val="50000"/>
                            </a:schemeClr>
                          </a:solidFill>
                        </a:rPr>
                        <a:t>50</a:t>
                      </a:r>
                    </a:p>
                  </a:txBody>
                  <a:tcPr/>
                </a:tc>
                <a:tc>
                  <a:txBody>
                    <a:bodyPr/>
                    <a:lstStyle/>
                    <a:p>
                      <a:pPr algn="ctr"/>
                      <a:r>
                        <a:rPr lang="fr-FR" dirty="0"/>
                        <a:t>100                          </a:t>
                      </a:r>
                    </a:p>
                  </a:txBody>
                  <a:tcPr/>
                </a:tc>
                <a:extLst>
                  <a:ext uri="{0D108BD9-81ED-4DB2-BD59-A6C34878D82A}">
                    <a16:rowId xmlns:a16="http://schemas.microsoft.com/office/drawing/2014/main" val="2300708923"/>
                  </a:ext>
                </a:extLst>
              </a:tr>
            </a:tbl>
          </a:graphicData>
        </a:graphic>
      </p:graphicFrame>
      <p:cxnSp>
        <p:nvCxnSpPr>
          <p:cNvPr id="15" name="Connecteur droit 14">
            <a:extLst>
              <a:ext uri="{FF2B5EF4-FFF2-40B4-BE49-F238E27FC236}">
                <a16:creationId xmlns:a16="http://schemas.microsoft.com/office/drawing/2014/main" id="{CEBF28AD-A90A-419B-9DDE-CA3BB8E9849C}"/>
              </a:ext>
            </a:extLst>
          </p:cNvPr>
          <p:cNvCxnSpPr/>
          <p:nvPr>
            <p:custDataLst>
              <p:tags r:id="rId4"/>
            </p:custDataLst>
          </p:nvPr>
        </p:nvCxnSpPr>
        <p:spPr>
          <a:xfrm>
            <a:off x="1132764" y="3971498"/>
            <a:ext cx="530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289D195-9AB2-4337-8921-84660E178AA1}"/>
              </a:ext>
            </a:extLst>
          </p:cNvPr>
          <p:cNvCxnSpPr/>
          <p:nvPr>
            <p:custDataLst>
              <p:tags r:id="rId5"/>
            </p:custDataLst>
          </p:nvPr>
        </p:nvCxnSpPr>
        <p:spPr>
          <a:xfrm>
            <a:off x="1132764" y="6089175"/>
            <a:ext cx="530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1777A659-7E97-B074-DC34-B8B5B13BD385}"/>
              </a:ext>
            </a:extLst>
          </p:cNvPr>
          <p:cNvCxnSpPr>
            <a:cxnSpLocks/>
          </p:cNvCxnSpPr>
          <p:nvPr/>
        </p:nvCxnSpPr>
        <p:spPr>
          <a:xfrm flipH="1">
            <a:off x="4030579" y="5197643"/>
            <a:ext cx="3222837" cy="248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3B44909-F3C6-6442-9FA5-3A956FC34A35}"/>
              </a:ext>
            </a:extLst>
          </p:cNvPr>
          <p:cNvCxnSpPr/>
          <p:nvPr/>
        </p:nvCxnSpPr>
        <p:spPr>
          <a:xfrm flipH="1">
            <a:off x="4114800" y="4800600"/>
            <a:ext cx="3138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2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7E019-AEE9-42FC-ADDD-8455E7A32F8E}"/>
              </a:ext>
            </a:extLst>
          </p:cNvPr>
          <p:cNvSpPr>
            <a:spLocks noGrp="1"/>
          </p:cNvSpPr>
          <p:nvPr>
            <p:ph type="title"/>
          </p:nvPr>
        </p:nvSpPr>
        <p:spPr>
          <a:xfrm>
            <a:off x="913775" y="618518"/>
            <a:ext cx="10364451" cy="99134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C91AF03B-2EA3-46FB-9F38-68F1F372941F}"/>
              </a:ext>
            </a:extLst>
          </p:cNvPr>
          <p:cNvSpPr>
            <a:spLocks noGrp="1"/>
          </p:cNvSpPr>
          <p:nvPr>
            <p:ph sz="quarter" idx="13"/>
          </p:nvPr>
        </p:nvSpPr>
        <p:spPr>
          <a:xfrm>
            <a:off x="502276" y="1725769"/>
            <a:ext cx="10775324" cy="4600889"/>
          </a:xfrm>
        </p:spPr>
        <p:txBody>
          <a:bodyPr/>
          <a:lstStyle/>
          <a:p>
            <a:pPr marL="0" indent="0" algn="ctr">
              <a:buNone/>
            </a:pPr>
            <a:r>
              <a:rPr lang="fr-FR" cap="none" dirty="0">
                <a:solidFill>
                  <a:srgbClr val="FF0000"/>
                </a:solidFill>
              </a:rPr>
              <a:t>	Les méthodes descriptives				      				   les méthodes compréhensives</a:t>
            </a:r>
          </a:p>
          <a:p>
            <a:pPr marL="0" indent="0">
              <a:buNone/>
            </a:pPr>
            <a:r>
              <a:rPr lang="fr-FR" sz="1600" cap="none" dirty="0">
                <a:solidFill>
                  <a:srgbClr val="FF0000"/>
                </a:solidFill>
              </a:rPr>
              <a:t> </a:t>
            </a:r>
            <a:r>
              <a:rPr lang="fr-FR" sz="1600" b="1" dirty="0"/>
              <a:t>sondage, recensement, questionnaire</a:t>
            </a:r>
            <a:r>
              <a:rPr lang="fr-FR" sz="1600" cap="none" dirty="0">
                <a:solidFill>
                  <a:srgbClr val="FF0000"/>
                </a:solidFill>
              </a:rPr>
              <a:t> </a:t>
            </a:r>
            <a:r>
              <a:rPr lang="fr-FR" sz="1400" cap="none" dirty="0">
                <a:solidFill>
                  <a:srgbClr val="FF0000"/>
                </a:solidFill>
              </a:rPr>
              <a:t>                                                             </a:t>
            </a:r>
            <a:r>
              <a:rPr lang="fr-FR" sz="1600" b="1" dirty="0"/>
              <a:t>entretien, observation, étude de cas</a:t>
            </a:r>
          </a:p>
          <a:p>
            <a:pPr marL="0" indent="0">
              <a:buNone/>
            </a:pPr>
            <a:endParaRPr lang="fr-FR" sz="1600" b="1" cap="none" dirty="0">
              <a:solidFill>
                <a:srgbClr val="FF0000"/>
              </a:solidFill>
            </a:endParaRPr>
          </a:p>
          <a:p>
            <a:pPr marL="0" indent="0">
              <a:buNone/>
            </a:pPr>
            <a:endParaRPr lang="fr-FR" sz="1600" b="1" cap="none" dirty="0">
              <a:solidFill>
                <a:srgbClr val="FF0000"/>
              </a:solidFill>
            </a:endParaRPr>
          </a:p>
          <a:p>
            <a:pPr marL="0" indent="0">
              <a:buNone/>
            </a:pPr>
            <a:r>
              <a:rPr lang="fr-FR" sz="1600" b="1" cap="none" dirty="0">
                <a:solidFill>
                  <a:srgbClr val="FF0000"/>
                </a:solidFill>
              </a:rPr>
              <a:t>         </a:t>
            </a:r>
            <a:r>
              <a:rPr lang="fr-FR" b="1" cap="none" dirty="0">
                <a:solidFill>
                  <a:srgbClr val="FF0000"/>
                </a:solidFill>
              </a:rPr>
              <a:t>Méthodes Quantitatives	</a:t>
            </a:r>
            <a:r>
              <a:rPr lang="fr-FR" sz="1600" b="1" cap="none" dirty="0">
                <a:solidFill>
                  <a:srgbClr val="FF0000"/>
                </a:solidFill>
              </a:rPr>
              <a:t>			           			          </a:t>
            </a:r>
            <a:r>
              <a:rPr lang="fr-FR" b="1" cap="none" dirty="0">
                <a:solidFill>
                  <a:srgbClr val="FF0000"/>
                </a:solidFill>
              </a:rPr>
              <a:t>Méthodes Qualitatives</a:t>
            </a:r>
          </a:p>
        </p:txBody>
      </p:sp>
      <p:cxnSp>
        <p:nvCxnSpPr>
          <p:cNvPr id="5" name="Connecteur droit avec flèche 4">
            <a:extLst>
              <a:ext uri="{FF2B5EF4-FFF2-40B4-BE49-F238E27FC236}">
                <a16:creationId xmlns:a16="http://schemas.microsoft.com/office/drawing/2014/main" id="{37FA1535-161A-4E3D-8FF5-0BC73CF217C8}"/>
              </a:ext>
            </a:extLst>
          </p:cNvPr>
          <p:cNvCxnSpPr/>
          <p:nvPr/>
        </p:nvCxnSpPr>
        <p:spPr>
          <a:xfrm flipH="1">
            <a:off x="3681944" y="2352948"/>
            <a:ext cx="600501" cy="30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59D97BAF-FBFB-4EE9-9E53-4E997742AFA0}"/>
              </a:ext>
            </a:extLst>
          </p:cNvPr>
          <p:cNvCxnSpPr/>
          <p:nvPr/>
        </p:nvCxnSpPr>
        <p:spPr>
          <a:xfrm>
            <a:off x="6952612" y="2325652"/>
            <a:ext cx="614149" cy="327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èche : bas 7">
            <a:extLst>
              <a:ext uri="{FF2B5EF4-FFF2-40B4-BE49-F238E27FC236}">
                <a16:creationId xmlns:a16="http://schemas.microsoft.com/office/drawing/2014/main" id="{55EC59FB-4F75-4F3C-843E-3FF68A3093EB}"/>
              </a:ext>
            </a:extLst>
          </p:cNvPr>
          <p:cNvSpPr/>
          <p:nvPr/>
        </p:nvSpPr>
        <p:spPr>
          <a:xfrm>
            <a:off x="2116132" y="3913131"/>
            <a:ext cx="616441" cy="750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5A25115E-A690-4FAD-BBB5-847565CBA8D5}"/>
              </a:ext>
            </a:extLst>
          </p:cNvPr>
          <p:cNvSpPr/>
          <p:nvPr/>
        </p:nvSpPr>
        <p:spPr>
          <a:xfrm>
            <a:off x="8458530" y="3913131"/>
            <a:ext cx="616442" cy="775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A5CF522-97A8-00AB-A61E-457D39420643}"/>
              </a:ext>
            </a:extLst>
          </p:cNvPr>
          <p:cNvSpPr txBox="1"/>
          <p:nvPr/>
        </p:nvSpPr>
        <p:spPr>
          <a:xfrm>
            <a:off x="2732573" y="1840411"/>
            <a:ext cx="6098058" cy="369332"/>
          </a:xfrm>
          <a:prstGeom prst="rect">
            <a:avLst/>
          </a:prstGeom>
          <a:noFill/>
        </p:spPr>
        <p:txBody>
          <a:bodyPr wrap="square">
            <a:spAutoFit/>
          </a:bodyPr>
          <a:lstStyle/>
          <a:p>
            <a:pPr marL="0" indent="0" algn="ctr">
              <a:buNone/>
            </a:pPr>
            <a:r>
              <a:rPr lang="fr-FR" cap="none" dirty="0">
                <a:solidFill>
                  <a:srgbClr val="FF0000"/>
                </a:solidFill>
              </a:rPr>
              <a:t>La méthode d’enquête </a:t>
            </a:r>
          </a:p>
        </p:txBody>
      </p:sp>
    </p:spTree>
    <p:extLst>
      <p:ext uri="{BB962C8B-B14F-4D97-AF65-F5344CB8AC3E}">
        <p14:creationId xmlns:p14="http://schemas.microsoft.com/office/powerpoint/2010/main" val="2571939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767D2-CB12-4F7C-87F8-5B2DB510458F}"/>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E195A8CB-248E-4FC9-8C33-C6589FEE744A}"/>
              </a:ext>
            </a:extLst>
          </p:cNvPr>
          <p:cNvSpPr>
            <a:spLocks noGrp="1"/>
          </p:cNvSpPr>
          <p:nvPr>
            <p:ph sz="quarter" idx="13"/>
            <p:custDataLst>
              <p:tags r:id="rId2"/>
            </p:custDataLst>
          </p:nvPr>
        </p:nvSpPr>
        <p:spPr>
          <a:xfrm>
            <a:off x="500418" y="2026508"/>
            <a:ext cx="11191163" cy="4126368"/>
          </a:xfrm>
        </p:spPr>
        <p:txBody>
          <a:bodyPr>
            <a:normAutofit/>
          </a:bodyPr>
          <a:lstStyle/>
          <a:p>
            <a:r>
              <a:rPr lang="fr-FR" cap="none" dirty="0"/>
              <a:t>La présentation des données dans un tableau croisé ou à deux entrées</a:t>
            </a:r>
          </a:p>
          <a:p>
            <a:pPr marL="0" indent="0">
              <a:buNone/>
            </a:pPr>
            <a:r>
              <a:rPr lang="fr-FR" cap="none" dirty="0">
                <a:solidFill>
                  <a:srgbClr val="FF0000"/>
                </a:solidFill>
              </a:rPr>
              <a:t>Hypothèse</a:t>
            </a:r>
            <a:r>
              <a:rPr lang="fr-FR" cap="none" dirty="0"/>
              <a:t>: les jeunes sont les moins à prendre les postes de responsabilité en Algérie que les vieux</a:t>
            </a:r>
          </a:p>
          <a:p>
            <a:pPr marL="0" indent="0">
              <a:buNone/>
            </a:pPr>
            <a:r>
              <a:rPr lang="fr-FR" cap="none" dirty="0"/>
              <a:t>		tableau n°2: la prise de pouvoir selon l’âge</a:t>
            </a:r>
          </a:p>
          <a:p>
            <a:pPr marL="0" indent="0">
              <a:buNone/>
            </a:pPr>
            <a:endParaRPr lang="fr-FR" cap="none" dirty="0"/>
          </a:p>
          <a:p>
            <a:pPr marL="0" indent="0">
              <a:buNone/>
            </a:pPr>
            <a:endParaRPr lang="fr-FR" cap="none" dirty="0"/>
          </a:p>
          <a:p>
            <a:pPr marL="0" indent="0">
              <a:buNone/>
            </a:pPr>
            <a:endParaRPr lang="fr-FR" cap="none" dirty="0"/>
          </a:p>
          <a:p>
            <a:pPr marL="0" indent="0">
              <a:buNone/>
            </a:pPr>
            <a:r>
              <a:rPr lang="fr-FR" cap="none" dirty="0"/>
              <a:t>       </a:t>
            </a:r>
          </a:p>
          <a:p>
            <a:pPr marL="0" indent="0">
              <a:buNone/>
            </a:pPr>
            <a:r>
              <a:rPr lang="fr-FR" cap="none" dirty="0"/>
              <a:t> Source: résultat de notre enquête </a:t>
            </a:r>
          </a:p>
        </p:txBody>
      </p:sp>
      <p:graphicFrame>
        <p:nvGraphicFramePr>
          <p:cNvPr id="4" name="Tableau 4">
            <a:extLst>
              <a:ext uri="{FF2B5EF4-FFF2-40B4-BE49-F238E27FC236}">
                <a16:creationId xmlns:a16="http://schemas.microsoft.com/office/drawing/2014/main" id="{EA0EAEC6-D4B8-480C-A583-CADE910933AA}"/>
              </a:ext>
            </a:extLst>
          </p:cNvPr>
          <p:cNvGraphicFramePr>
            <a:graphicFrameLocks noGrp="1"/>
          </p:cNvGraphicFramePr>
          <p:nvPr>
            <p:custDataLst>
              <p:tags r:id="rId3"/>
            </p:custDataLst>
            <p:extLst>
              <p:ext uri="{D42A27DB-BD31-4B8C-83A1-F6EECF244321}">
                <p14:modId xmlns:p14="http://schemas.microsoft.com/office/powerpoint/2010/main" val="2507005271"/>
              </p:ext>
            </p:extLst>
          </p:nvPr>
        </p:nvGraphicFramePr>
        <p:xfrm>
          <a:off x="736980" y="3646137"/>
          <a:ext cx="9771798" cy="1778475"/>
        </p:xfrm>
        <a:graphic>
          <a:graphicData uri="http://schemas.openxmlformats.org/drawingml/2006/table">
            <a:tbl>
              <a:tblPr firstRow="1" bandRow="1">
                <a:tableStyleId>{93296810-A885-4BE3-A3E7-6D5BEEA58F35}</a:tableStyleId>
              </a:tblPr>
              <a:tblGrid>
                <a:gridCol w="3540242">
                  <a:extLst>
                    <a:ext uri="{9D8B030D-6E8A-4147-A177-3AD203B41FA5}">
                      <a16:colId xmlns:a16="http://schemas.microsoft.com/office/drawing/2014/main" val="2724982949"/>
                    </a:ext>
                  </a:extLst>
                </a:gridCol>
                <a:gridCol w="1345657">
                  <a:extLst>
                    <a:ext uri="{9D8B030D-6E8A-4147-A177-3AD203B41FA5}">
                      <a16:colId xmlns:a16="http://schemas.microsoft.com/office/drawing/2014/main" val="2347639714"/>
                    </a:ext>
                  </a:extLst>
                </a:gridCol>
                <a:gridCol w="1362345">
                  <a:extLst>
                    <a:ext uri="{9D8B030D-6E8A-4147-A177-3AD203B41FA5}">
                      <a16:colId xmlns:a16="http://schemas.microsoft.com/office/drawing/2014/main" val="2498784872"/>
                    </a:ext>
                  </a:extLst>
                </a:gridCol>
                <a:gridCol w="1761777">
                  <a:extLst>
                    <a:ext uri="{9D8B030D-6E8A-4147-A177-3AD203B41FA5}">
                      <a16:colId xmlns:a16="http://schemas.microsoft.com/office/drawing/2014/main" val="2384843749"/>
                    </a:ext>
                  </a:extLst>
                </a:gridCol>
                <a:gridCol w="1761777">
                  <a:extLst>
                    <a:ext uri="{9D8B030D-6E8A-4147-A177-3AD203B41FA5}">
                      <a16:colId xmlns:a16="http://schemas.microsoft.com/office/drawing/2014/main" val="96410599"/>
                    </a:ext>
                  </a:extLst>
                </a:gridCol>
              </a:tblGrid>
              <a:tr h="587502">
                <a:tc>
                  <a:txBody>
                    <a:bodyPr/>
                    <a:lstStyle/>
                    <a:p>
                      <a:r>
                        <a:rPr lang="fr-FR" dirty="0"/>
                        <a:t>                                          Âge </a:t>
                      </a:r>
                    </a:p>
                    <a:p>
                      <a:r>
                        <a:rPr lang="fr-FR" dirty="0"/>
                        <a:t>Responsabilité</a:t>
                      </a:r>
                    </a:p>
                  </a:txBody>
                  <a:tcPr/>
                </a:tc>
                <a:tc>
                  <a:txBody>
                    <a:bodyPr/>
                    <a:lstStyle/>
                    <a:p>
                      <a:r>
                        <a:rPr lang="fr-FR" dirty="0"/>
                        <a:t>20- 39</a:t>
                      </a:r>
                    </a:p>
                  </a:txBody>
                  <a:tcPr/>
                </a:tc>
                <a:tc>
                  <a:txBody>
                    <a:bodyPr/>
                    <a:lstStyle/>
                    <a:p>
                      <a:r>
                        <a:rPr lang="fr-FR" dirty="0"/>
                        <a:t>40-69</a:t>
                      </a:r>
                    </a:p>
                  </a:txBody>
                  <a:tcPr/>
                </a:tc>
                <a:tc>
                  <a:txBody>
                    <a:bodyPr/>
                    <a:lstStyle/>
                    <a:p>
                      <a:r>
                        <a:rPr lang="fr-FR" dirty="0"/>
                        <a:t>60 et plus</a:t>
                      </a:r>
                    </a:p>
                  </a:txBody>
                  <a:tcPr/>
                </a:tc>
                <a:tc>
                  <a:txBody>
                    <a:bodyPr/>
                    <a:lstStyle/>
                    <a:p>
                      <a:r>
                        <a:rPr lang="fr-FR" dirty="0"/>
                        <a:t> total</a:t>
                      </a:r>
                    </a:p>
                  </a:txBody>
                  <a:tcPr/>
                </a:tc>
                <a:extLst>
                  <a:ext uri="{0D108BD9-81ED-4DB2-BD59-A6C34878D82A}">
                    <a16:rowId xmlns:a16="http://schemas.microsoft.com/office/drawing/2014/main" val="903229060"/>
                  </a:ext>
                </a:extLst>
              </a:tr>
              <a:tr h="379465">
                <a:tc>
                  <a:txBody>
                    <a:bodyPr/>
                    <a:lstStyle/>
                    <a:p>
                      <a:pPr algn="l"/>
                      <a:r>
                        <a:rPr lang="fr-FR" dirty="0"/>
                        <a:t>             oui                                               </a:t>
                      </a:r>
                    </a:p>
                  </a:txBody>
                  <a:tcPr/>
                </a:tc>
                <a:tc>
                  <a:txBody>
                    <a:bodyPr/>
                    <a:lstStyle/>
                    <a:p>
                      <a:r>
                        <a:rPr lang="fr-FR" dirty="0"/>
                        <a:t> 1</a:t>
                      </a:r>
                    </a:p>
                  </a:txBody>
                  <a:tcPr/>
                </a:tc>
                <a:tc>
                  <a:txBody>
                    <a:bodyPr/>
                    <a:lstStyle/>
                    <a:p>
                      <a:r>
                        <a:rPr lang="fr-FR" dirty="0"/>
                        <a:t>2</a:t>
                      </a:r>
                    </a:p>
                  </a:txBody>
                  <a:tcPr/>
                </a:tc>
                <a:tc>
                  <a:txBody>
                    <a:bodyPr/>
                    <a:lstStyle/>
                    <a:p>
                      <a:r>
                        <a:rPr lang="fr-FR" dirty="0"/>
                        <a:t>47</a:t>
                      </a:r>
                    </a:p>
                  </a:txBody>
                  <a:tcPr/>
                </a:tc>
                <a:tc>
                  <a:txBody>
                    <a:bodyPr/>
                    <a:lstStyle/>
                    <a:p>
                      <a:r>
                        <a:rPr lang="fr-FR" dirty="0"/>
                        <a:t>50</a:t>
                      </a:r>
                    </a:p>
                  </a:txBody>
                  <a:tcPr/>
                </a:tc>
                <a:extLst>
                  <a:ext uri="{0D108BD9-81ED-4DB2-BD59-A6C34878D82A}">
                    <a16:rowId xmlns:a16="http://schemas.microsoft.com/office/drawing/2014/main" val="2311384861"/>
                  </a:ext>
                </a:extLst>
              </a:tr>
              <a:tr h="379465">
                <a:tc>
                  <a:txBody>
                    <a:bodyPr/>
                    <a:lstStyle/>
                    <a:p>
                      <a:pPr algn="l"/>
                      <a:r>
                        <a:rPr lang="fr-FR" dirty="0"/>
                        <a:t>             non </a:t>
                      </a:r>
                    </a:p>
                  </a:txBody>
                  <a:tcPr/>
                </a:tc>
                <a:tc>
                  <a:txBody>
                    <a:bodyPr/>
                    <a:lstStyle/>
                    <a:p>
                      <a:r>
                        <a:rPr lang="fr-FR" dirty="0"/>
                        <a:t>40</a:t>
                      </a:r>
                    </a:p>
                  </a:txBody>
                  <a:tcPr/>
                </a:tc>
                <a:tc>
                  <a:txBody>
                    <a:bodyPr/>
                    <a:lstStyle/>
                    <a:p>
                      <a:r>
                        <a:rPr lang="fr-FR" dirty="0"/>
                        <a:t>6</a:t>
                      </a:r>
                    </a:p>
                  </a:txBody>
                  <a:tcPr/>
                </a:tc>
                <a:tc>
                  <a:txBody>
                    <a:bodyPr/>
                    <a:lstStyle/>
                    <a:p>
                      <a:r>
                        <a:rPr lang="fr-FR" dirty="0"/>
                        <a:t>4</a:t>
                      </a:r>
                    </a:p>
                  </a:txBody>
                  <a:tcPr/>
                </a:tc>
                <a:tc>
                  <a:txBody>
                    <a:bodyPr/>
                    <a:lstStyle/>
                    <a:p>
                      <a:r>
                        <a:rPr lang="fr-FR" dirty="0"/>
                        <a:t>50</a:t>
                      </a:r>
                    </a:p>
                  </a:txBody>
                  <a:tcPr/>
                </a:tc>
                <a:extLst>
                  <a:ext uri="{0D108BD9-81ED-4DB2-BD59-A6C34878D82A}">
                    <a16:rowId xmlns:a16="http://schemas.microsoft.com/office/drawing/2014/main" val="249597075"/>
                  </a:ext>
                </a:extLst>
              </a:tr>
              <a:tr h="379465">
                <a:tc>
                  <a:txBody>
                    <a:bodyPr/>
                    <a:lstStyle/>
                    <a:p>
                      <a:pPr algn="l"/>
                      <a:r>
                        <a:rPr lang="fr-FR" dirty="0"/>
                        <a:t>             total  </a:t>
                      </a:r>
                    </a:p>
                  </a:txBody>
                  <a:tcPr/>
                </a:tc>
                <a:tc>
                  <a:txBody>
                    <a:bodyPr/>
                    <a:lstStyle/>
                    <a:p>
                      <a:r>
                        <a:rPr lang="fr-FR" dirty="0"/>
                        <a:t>41</a:t>
                      </a:r>
                    </a:p>
                  </a:txBody>
                  <a:tcPr/>
                </a:tc>
                <a:tc>
                  <a:txBody>
                    <a:bodyPr/>
                    <a:lstStyle/>
                    <a:p>
                      <a:r>
                        <a:rPr lang="fr-FR" dirty="0"/>
                        <a:t>8</a:t>
                      </a:r>
                    </a:p>
                  </a:txBody>
                  <a:tcPr/>
                </a:tc>
                <a:tc>
                  <a:txBody>
                    <a:bodyPr/>
                    <a:lstStyle/>
                    <a:p>
                      <a:r>
                        <a:rPr lang="fr-FR" dirty="0"/>
                        <a:t>51</a:t>
                      </a:r>
                    </a:p>
                  </a:txBody>
                  <a:tcPr/>
                </a:tc>
                <a:tc>
                  <a:txBody>
                    <a:bodyPr/>
                    <a:lstStyle/>
                    <a:p>
                      <a:r>
                        <a:rPr lang="fr-FR" dirty="0"/>
                        <a:t>100</a:t>
                      </a:r>
                    </a:p>
                  </a:txBody>
                  <a:tcPr/>
                </a:tc>
                <a:extLst>
                  <a:ext uri="{0D108BD9-81ED-4DB2-BD59-A6C34878D82A}">
                    <a16:rowId xmlns:a16="http://schemas.microsoft.com/office/drawing/2014/main" val="1201146692"/>
                  </a:ext>
                </a:extLst>
              </a:tr>
            </a:tbl>
          </a:graphicData>
        </a:graphic>
      </p:graphicFrame>
      <p:cxnSp>
        <p:nvCxnSpPr>
          <p:cNvPr id="8" name="Connecteur droit 7">
            <a:extLst>
              <a:ext uri="{FF2B5EF4-FFF2-40B4-BE49-F238E27FC236}">
                <a16:creationId xmlns:a16="http://schemas.microsoft.com/office/drawing/2014/main" id="{CECA1CB3-2DF6-4D42-9663-BB7D39196805}"/>
              </a:ext>
            </a:extLst>
          </p:cNvPr>
          <p:cNvCxnSpPr>
            <a:cxnSpLocks/>
          </p:cNvCxnSpPr>
          <p:nvPr>
            <p:custDataLst>
              <p:tags r:id="rId4"/>
            </p:custDataLst>
          </p:nvPr>
        </p:nvCxnSpPr>
        <p:spPr>
          <a:xfrm>
            <a:off x="736979" y="3681742"/>
            <a:ext cx="3550816" cy="531912"/>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Connecteur droit 11">
            <a:extLst>
              <a:ext uri="{FF2B5EF4-FFF2-40B4-BE49-F238E27FC236}">
                <a16:creationId xmlns:a16="http://schemas.microsoft.com/office/drawing/2014/main" id="{35CE8024-1765-4190-B888-0151C9470F3B}"/>
              </a:ext>
            </a:extLst>
          </p:cNvPr>
          <p:cNvCxnSpPr/>
          <p:nvPr>
            <p:custDataLst>
              <p:tags r:id="rId5"/>
            </p:custDataLst>
          </p:nvPr>
        </p:nvCxnSpPr>
        <p:spPr>
          <a:xfrm>
            <a:off x="581192" y="3288558"/>
            <a:ext cx="101402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20AEE30-277D-43F0-939F-1B58C24B1192}"/>
              </a:ext>
            </a:extLst>
          </p:cNvPr>
          <p:cNvCxnSpPr/>
          <p:nvPr>
            <p:custDataLst>
              <p:tags r:id="rId6"/>
            </p:custDataLst>
          </p:nvPr>
        </p:nvCxnSpPr>
        <p:spPr>
          <a:xfrm>
            <a:off x="736979" y="5791199"/>
            <a:ext cx="101402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02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C32DB-AE69-4378-B5FB-FE223D03AD21}"/>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1D8C20B8-068B-49D9-AD93-37BA946D37A7}"/>
              </a:ext>
            </a:extLst>
          </p:cNvPr>
          <p:cNvSpPr>
            <a:spLocks noGrp="1"/>
          </p:cNvSpPr>
          <p:nvPr>
            <p:ph sz="quarter" idx="13"/>
            <p:custDataLst>
              <p:tags r:id="rId2"/>
            </p:custDataLst>
          </p:nvPr>
        </p:nvSpPr>
        <p:spPr>
          <a:xfrm>
            <a:off x="913774" y="2367092"/>
            <a:ext cx="10363826" cy="3992765"/>
          </a:xfrm>
        </p:spPr>
        <p:txBody>
          <a:bodyPr/>
          <a:lstStyle/>
          <a:p>
            <a:r>
              <a:rPr lang="fr-FR" cap="none" dirty="0">
                <a:solidFill>
                  <a:srgbClr val="FF0000"/>
                </a:solidFill>
              </a:rPr>
              <a:t>Test de l’hypothèse </a:t>
            </a:r>
          </a:p>
          <a:p>
            <a:pPr lvl="1"/>
            <a:r>
              <a:rPr lang="fr-FR" cap="none" dirty="0"/>
              <a:t>On entend par test de l’hypothèse: la vérification statistique de cette hypothèse, en d’autres termes </a:t>
            </a:r>
          </a:p>
          <a:p>
            <a:pPr marL="457200" lvl="1" indent="0">
              <a:buNone/>
            </a:pPr>
            <a:r>
              <a:rPr lang="fr-FR" cap="none" dirty="0"/>
              <a:t>Si, la variable (x) influence ou pas la variable (y)   (rapport d’indépendance) </a:t>
            </a:r>
          </a:p>
          <a:p>
            <a:pPr marL="457200" lvl="1" indent="0">
              <a:buNone/>
            </a:pPr>
            <a:r>
              <a:rPr lang="fr-FR" cap="none" dirty="0"/>
              <a:t>Si, la variable (x) n’influence pas la variable (y) (pas de relation)                    </a:t>
            </a:r>
            <a:r>
              <a:rPr lang="fr-FR" cap="none" dirty="0">
                <a:solidFill>
                  <a:srgbClr val="FF0000"/>
                </a:solidFill>
              </a:rPr>
              <a:t>hypothèse nulle </a:t>
            </a:r>
            <a:r>
              <a:rPr lang="fr-FR" cap="none" dirty="0"/>
              <a:t>ou </a:t>
            </a:r>
            <a:r>
              <a:rPr lang="fr-FR" cap="none" dirty="0">
                <a:solidFill>
                  <a:srgbClr val="FF0000"/>
                </a:solidFill>
              </a:rPr>
              <a:t>H</a:t>
            </a:r>
            <a:r>
              <a:rPr lang="fr-FR" sz="1100" cap="none" dirty="0">
                <a:solidFill>
                  <a:srgbClr val="FF0000"/>
                </a:solidFill>
              </a:rPr>
              <a:t>0</a:t>
            </a:r>
          </a:p>
          <a:p>
            <a:pPr marL="457200" lvl="1" indent="0">
              <a:buNone/>
            </a:pPr>
            <a:r>
              <a:rPr lang="fr-FR" cap="none" dirty="0"/>
              <a:t>Si, la variable (x) influence la variable (y) (il y a une relation)		 </a:t>
            </a:r>
            <a:r>
              <a:rPr lang="fr-FR" cap="none" dirty="0">
                <a:solidFill>
                  <a:srgbClr val="FF0000"/>
                </a:solidFill>
              </a:rPr>
              <a:t>hypothèse alternative </a:t>
            </a:r>
            <a:r>
              <a:rPr lang="fr-FR" cap="none" dirty="0"/>
              <a:t>ou </a:t>
            </a:r>
            <a:r>
              <a:rPr lang="fr-FR" cap="none" dirty="0">
                <a:solidFill>
                  <a:srgbClr val="FF0000"/>
                </a:solidFill>
              </a:rPr>
              <a:t>H</a:t>
            </a:r>
            <a:r>
              <a:rPr lang="fr-FR" sz="1100" cap="none" dirty="0">
                <a:solidFill>
                  <a:srgbClr val="FF0000"/>
                </a:solidFill>
              </a:rPr>
              <a:t>1</a:t>
            </a:r>
          </a:p>
          <a:p>
            <a:pPr marL="457200" lvl="1" indent="0">
              <a:buNone/>
            </a:pPr>
            <a:r>
              <a:rPr lang="fr-FR" cap="none" dirty="0">
                <a:solidFill>
                  <a:srgbClr val="FF0000"/>
                </a:solidFill>
              </a:rPr>
              <a:t>On reprend l'exemple passé sur l’occupation des postes de responsabilité </a:t>
            </a:r>
          </a:p>
          <a:p>
            <a:pPr marL="457200" lvl="1" indent="0">
              <a:buNone/>
            </a:pPr>
            <a:r>
              <a:rPr lang="fr-FR" cap="none" dirty="0"/>
              <a:t>On dit qu’il n’y a pas de rapport entre les variables (x) et (y) si les postes de responsabilités sont occupés d’une fréquence élevée dans toutes les catégories d’âge                   on dit : </a:t>
            </a:r>
            <a:r>
              <a:rPr lang="fr-FR" cap="none" dirty="0">
                <a:solidFill>
                  <a:srgbClr val="FF0000"/>
                </a:solidFill>
              </a:rPr>
              <a:t>H</a:t>
            </a:r>
            <a:r>
              <a:rPr lang="fr-FR" sz="1100" cap="none" dirty="0">
                <a:solidFill>
                  <a:srgbClr val="FF0000"/>
                </a:solidFill>
              </a:rPr>
              <a:t>0 </a:t>
            </a:r>
            <a:r>
              <a:rPr lang="fr-FR" cap="none" dirty="0">
                <a:solidFill>
                  <a:srgbClr val="FF0000"/>
                </a:solidFill>
              </a:rPr>
              <a:t> est confirmée</a:t>
            </a:r>
          </a:p>
          <a:p>
            <a:pPr marL="457200" lvl="1" indent="0">
              <a:buNone/>
            </a:pPr>
            <a:r>
              <a:rPr lang="fr-FR" cap="none" dirty="0"/>
              <a:t>S’il y a une différence dans les catégories d’âge par rapport à la responsabilité, ça veut dire la variable (x) influence la variable (y). Dans ce cas                         hypothèse alternative ou </a:t>
            </a:r>
            <a:r>
              <a:rPr lang="fr-FR" cap="none" dirty="0">
                <a:solidFill>
                  <a:srgbClr val="FF0000"/>
                </a:solidFill>
              </a:rPr>
              <a:t>H</a:t>
            </a:r>
            <a:r>
              <a:rPr lang="fr-FR" sz="1050" cap="none" dirty="0">
                <a:solidFill>
                  <a:srgbClr val="FF0000"/>
                </a:solidFill>
              </a:rPr>
              <a:t>1 </a:t>
            </a:r>
            <a:r>
              <a:rPr lang="fr-FR" cap="none" dirty="0">
                <a:solidFill>
                  <a:srgbClr val="FF0000"/>
                </a:solidFill>
              </a:rPr>
              <a:t>est confirmée</a:t>
            </a:r>
          </a:p>
          <a:p>
            <a:pPr marL="457200" lvl="1" indent="0">
              <a:buNone/>
            </a:pPr>
            <a:endParaRPr lang="fr-FR" cap="none" dirty="0">
              <a:solidFill>
                <a:srgbClr val="FF0000"/>
              </a:solidFill>
            </a:endParaRPr>
          </a:p>
          <a:p>
            <a:pPr marL="457200" lvl="1" indent="0">
              <a:buNone/>
            </a:pPr>
            <a:endParaRPr lang="fr-FR" cap="none" dirty="0">
              <a:solidFill>
                <a:srgbClr val="FF0000"/>
              </a:solidFill>
            </a:endParaRPr>
          </a:p>
          <a:p>
            <a:pPr marL="457200" lvl="1" indent="0">
              <a:buNone/>
            </a:pPr>
            <a:endParaRPr lang="fr-FR" sz="1100" cap="none" dirty="0">
              <a:solidFill>
                <a:srgbClr val="FF0000"/>
              </a:solidFill>
            </a:endParaRPr>
          </a:p>
        </p:txBody>
      </p:sp>
      <p:cxnSp>
        <p:nvCxnSpPr>
          <p:cNvPr id="5" name="Connecteur droit avec flèche 4">
            <a:extLst>
              <a:ext uri="{FF2B5EF4-FFF2-40B4-BE49-F238E27FC236}">
                <a16:creationId xmlns:a16="http://schemas.microsoft.com/office/drawing/2014/main" id="{F68D722E-5570-45B6-B365-6F4AED1FAAA8}"/>
              </a:ext>
            </a:extLst>
          </p:cNvPr>
          <p:cNvCxnSpPr>
            <a:cxnSpLocks/>
          </p:cNvCxnSpPr>
          <p:nvPr>
            <p:custDataLst>
              <p:tags r:id="rId3"/>
            </p:custDataLst>
          </p:nvPr>
        </p:nvCxnSpPr>
        <p:spPr>
          <a:xfrm>
            <a:off x="6810233" y="3445783"/>
            <a:ext cx="826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AB67EE3A-D27A-4A94-BAC8-DEF2BDCE7296}"/>
              </a:ext>
            </a:extLst>
          </p:cNvPr>
          <p:cNvCxnSpPr>
            <a:cxnSpLocks/>
          </p:cNvCxnSpPr>
          <p:nvPr>
            <p:custDataLst>
              <p:tags r:id="rId4"/>
            </p:custDataLst>
          </p:nvPr>
        </p:nvCxnSpPr>
        <p:spPr>
          <a:xfrm>
            <a:off x="6326291" y="3838956"/>
            <a:ext cx="630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5CDF499-21B0-4071-9C7E-12B5FA8AF859}"/>
              </a:ext>
            </a:extLst>
          </p:cNvPr>
          <p:cNvCxnSpPr/>
          <p:nvPr>
            <p:custDataLst>
              <p:tags r:id="rId5"/>
            </p:custDataLst>
          </p:nvPr>
        </p:nvCxnSpPr>
        <p:spPr>
          <a:xfrm>
            <a:off x="5611320" y="4828356"/>
            <a:ext cx="955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827FE8B-6A03-43D7-84C3-F21E2B1E5913}"/>
              </a:ext>
            </a:extLst>
          </p:cNvPr>
          <p:cNvCxnSpPr/>
          <p:nvPr>
            <p:custDataLst>
              <p:tags r:id="rId6"/>
            </p:custDataLst>
          </p:nvPr>
        </p:nvCxnSpPr>
        <p:spPr>
          <a:xfrm>
            <a:off x="3542209" y="5455109"/>
            <a:ext cx="955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35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25304-C8C4-4D34-A75F-5306D432F87B}"/>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5BDA0225-0BE5-4446-B971-4456714F05B2}"/>
              </a:ext>
            </a:extLst>
          </p:cNvPr>
          <p:cNvSpPr>
            <a:spLocks noGrp="1"/>
          </p:cNvSpPr>
          <p:nvPr>
            <p:ph sz="quarter" idx="13"/>
            <p:custDataLst>
              <p:tags r:id="rId2"/>
            </p:custDataLst>
          </p:nvPr>
        </p:nvSpPr>
        <p:spPr>
          <a:xfrm>
            <a:off x="272955" y="2367092"/>
            <a:ext cx="11532358" cy="3424107"/>
          </a:xfrm>
        </p:spPr>
        <p:txBody>
          <a:bodyPr>
            <a:normAutofit/>
          </a:bodyPr>
          <a:lstStyle/>
          <a:p>
            <a:pPr marL="0" indent="0">
              <a:buNone/>
            </a:pPr>
            <a:r>
              <a:rPr lang="fr-FR" cap="none" dirty="0">
                <a:solidFill>
                  <a:srgbClr val="FF0000"/>
                </a:solidFill>
              </a:rPr>
              <a:t>									2. Qualitative</a:t>
            </a:r>
          </a:p>
          <a:p>
            <a:r>
              <a:rPr lang="fr-FR" cap="none" dirty="0"/>
              <a:t>Après un recueil de masse des informations, on doit au préalable les regroupées sous des thèmes ou par condensation (verticale ou horizontale).</a:t>
            </a:r>
          </a:p>
          <a:p>
            <a:r>
              <a:rPr lang="fr-FR" cap="none" dirty="0"/>
              <a:t>Le regroupement par thématique peut se faire par des logiciels, car ils déterminent les récurrences les plus fréquentes. Ensuite, c’est au chercheur de les ordonner de sorte qu’il assure un regroupement lié aux hypothèses.  </a:t>
            </a:r>
          </a:p>
          <a:p>
            <a:r>
              <a:rPr lang="fr-FR" cap="none" dirty="0"/>
              <a:t>La condensation verticale 		                 c’est de condenser les propos de chaque entretien</a:t>
            </a:r>
          </a:p>
          <a:p>
            <a:r>
              <a:rPr lang="fr-FR" cap="none" dirty="0"/>
              <a:t>La condensation horizontale		  c’est de regrouper et condenser tout ce qui a été dit sur un aspect</a:t>
            </a:r>
          </a:p>
        </p:txBody>
      </p:sp>
      <p:cxnSp>
        <p:nvCxnSpPr>
          <p:cNvPr id="5" name="Connecteur droit avec flèche 4">
            <a:extLst>
              <a:ext uri="{FF2B5EF4-FFF2-40B4-BE49-F238E27FC236}">
                <a16:creationId xmlns:a16="http://schemas.microsoft.com/office/drawing/2014/main" id="{64C28851-30D2-45C8-900C-2EF97C19F0B0}"/>
              </a:ext>
            </a:extLst>
          </p:cNvPr>
          <p:cNvCxnSpPr>
            <a:cxnSpLocks/>
          </p:cNvCxnSpPr>
          <p:nvPr>
            <p:custDataLst>
              <p:tags r:id="rId3"/>
            </p:custDataLst>
          </p:nvPr>
        </p:nvCxnSpPr>
        <p:spPr>
          <a:xfrm>
            <a:off x="3289111" y="4749421"/>
            <a:ext cx="10233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B88C12B8-E6DC-4925-9339-562175277916}"/>
              </a:ext>
            </a:extLst>
          </p:cNvPr>
          <p:cNvCxnSpPr>
            <a:cxnSpLocks/>
          </p:cNvCxnSpPr>
          <p:nvPr>
            <p:custDataLst>
              <p:tags r:id="rId4"/>
            </p:custDataLst>
          </p:nvPr>
        </p:nvCxnSpPr>
        <p:spPr>
          <a:xfrm>
            <a:off x="3407330" y="5205945"/>
            <a:ext cx="7074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79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7D75C-C060-4C99-A780-4DC3B7774255}"/>
              </a:ext>
            </a:extLst>
          </p:cNvPr>
          <p:cNvSpPr>
            <a:spLocks noGrp="1"/>
          </p:cNvSpPr>
          <p:nvPr>
            <p:ph type="title"/>
            <p:custDataLst>
              <p:tags r:id="rId1"/>
            </p:custDataLst>
          </p:nvPr>
        </p:nvSpPr>
        <p:spPr>
          <a:xfrm>
            <a:off x="913775" y="618517"/>
            <a:ext cx="10364451" cy="1223931"/>
          </a:xfrm>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9FF09055-D939-41C5-A61D-BC3825127E4C}"/>
              </a:ext>
            </a:extLst>
          </p:cNvPr>
          <p:cNvSpPr>
            <a:spLocks noGrp="1"/>
          </p:cNvSpPr>
          <p:nvPr>
            <p:ph sz="quarter" idx="13"/>
            <p:custDataLst>
              <p:tags r:id="rId2"/>
            </p:custDataLst>
          </p:nvPr>
        </p:nvSpPr>
        <p:spPr>
          <a:xfrm>
            <a:off x="913774" y="1842448"/>
            <a:ext cx="10363826" cy="4544704"/>
          </a:xfrm>
        </p:spPr>
        <p:txBody>
          <a:bodyPr/>
          <a:lstStyle/>
          <a:p>
            <a:r>
              <a:rPr lang="fr-FR" cap="none" dirty="0"/>
              <a:t>Après la condensation des informations collectées, on doit réaliser une représentation visuelle des données, tel qu’il est fait dans le quantitatif par un tableau.</a:t>
            </a:r>
          </a:p>
          <a:p>
            <a:r>
              <a:rPr lang="fr-FR" cap="none" dirty="0"/>
              <a:t>Voici un exemple de regroupement visuel (Maurice Angers) </a:t>
            </a:r>
          </a:p>
          <a:p>
            <a:endParaRPr lang="fr-FR" dirty="0"/>
          </a:p>
          <a:p>
            <a:endParaRPr lang="fr-FR" cap="none" dirty="0"/>
          </a:p>
          <a:p>
            <a:endParaRPr lang="fr-FR" dirty="0"/>
          </a:p>
          <a:p>
            <a:endParaRPr lang="fr-FR" cap="none" dirty="0"/>
          </a:p>
          <a:p>
            <a:endParaRPr lang="fr-FR" dirty="0"/>
          </a:p>
          <a:p>
            <a:pPr marL="0" indent="0">
              <a:buNone/>
            </a:pPr>
            <a:endParaRPr lang="fr-FR" cap="none" dirty="0"/>
          </a:p>
          <a:p>
            <a:endParaRPr lang="fr-FR" cap="none" dirty="0"/>
          </a:p>
        </p:txBody>
      </p:sp>
      <p:pic>
        <p:nvPicPr>
          <p:cNvPr id="4" name="Image 3">
            <a:extLst>
              <a:ext uri="{FF2B5EF4-FFF2-40B4-BE49-F238E27FC236}">
                <a16:creationId xmlns:a16="http://schemas.microsoft.com/office/drawing/2014/main" id="{95787243-CCC5-4BF3-B889-BBD5AA14B64D}"/>
              </a:ext>
            </a:extLst>
          </p:cNvPr>
          <p:cNvPicPr>
            <a:picLocks noChangeAspect="1"/>
          </p:cNvPicPr>
          <p:nvPr>
            <p:custDataLst>
              <p:tags r:id="rId3"/>
            </p:custDataLst>
          </p:nvPr>
        </p:nvPicPr>
        <p:blipFill>
          <a:blip r:embed="rId5"/>
          <a:stretch>
            <a:fillRect/>
          </a:stretch>
        </p:blipFill>
        <p:spPr>
          <a:xfrm>
            <a:off x="1626046" y="3214048"/>
            <a:ext cx="7826874" cy="3173104"/>
          </a:xfrm>
          <a:prstGeom prst="rect">
            <a:avLst/>
          </a:prstGeom>
        </p:spPr>
      </p:pic>
    </p:spTree>
    <p:extLst>
      <p:ext uri="{BB962C8B-B14F-4D97-AF65-F5344CB8AC3E}">
        <p14:creationId xmlns:p14="http://schemas.microsoft.com/office/powerpoint/2010/main" val="3677530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4AF6D-5943-4E76-A970-6DECE5070B73}"/>
              </a:ext>
            </a:extLst>
          </p:cNvPr>
          <p:cNvSpPr>
            <a:spLocks noGrp="1"/>
          </p:cNvSpPr>
          <p:nvPr>
            <p:ph type="title"/>
            <p:custDataLst>
              <p:tags r:id="rId1"/>
            </p:custDataLst>
          </p:nvPr>
        </p:nvSpPr>
        <p:spPr>
          <a:xfrm>
            <a:off x="1036605" y="268711"/>
            <a:ext cx="10364451" cy="1596177"/>
          </a:xfrm>
        </p:spPr>
        <p:txBody>
          <a:bodyPr/>
          <a:lstStyle/>
          <a:p>
            <a:endParaRPr lang="fr-FR" dirty="0"/>
          </a:p>
        </p:txBody>
      </p:sp>
      <p:pic>
        <p:nvPicPr>
          <p:cNvPr id="5" name="Espace réservé du contenu 4">
            <a:extLst>
              <a:ext uri="{FF2B5EF4-FFF2-40B4-BE49-F238E27FC236}">
                <a16:creationId xmlns:a16="http://schemas.microsoft.com/office/drawing/2014/main" id="{B343119E-B540-4E62-86AC-C65D48AD3C90}"/>
              </a:ext>
            </a:extLst>
          </p:cNvPr>
          <p:cNvPicPr>
            <a:picLocks noGrp="1" noChangeAspect="1"/>
          </p:cNvPicPr>
          <p:nvPr>
            <p:ph sz="quarter" idx="13"/>
            <p:custDataLst>
              <p:tags r:id="rId2"/>
            </p:custDataLst>
          </p:nvPr>
        </p:nvPicPr>
        <p:blipFill>
          <a:blip r:embed="rId4"/>
          <a:stretch>
            <a:fillRect/>
          </a:stretch>
        </p:blipFill>
        <p:spPr>
          <a:xfrm>
            <a:off x="1036605" y="555114"/>
            <a:ext cx="9219504" cy="6034175"/>
          </a:xfrm>
          <a:prstGeom prst="rect">
            <a:avLst/>
          </a:prstGeom>
        </p:spPr>
      </p:pic>
    </p:spTree>
    <p:extLst>
      <p:ext uri="{BB962C8B-B14F-4D97-AF65-F5344CB8AC3E}">
        <p14:creationId xmlns:p14="http://schemas.microsoft.com/office/powerpoint/2010/main" val="1936144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C1A46-E1C8-4411-AEAB-EF871A7EDA6D}"/>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355DE8C6-7244-4FC1-92FA-88E0F561EE65}"/>
              </a:ext>
            </a:extLst>
          </p:cNvPr>
          <p:cNvSpPr>
            <a:spLocks noGrp="1"/>
          </p:cNvSpPr>
          <p:nvPr>
            <p:ph sz="quarter" idx="13"/>
            <p:custDataLst>
              <p:tags r:id="rId2"/>
            </p:custDataLst>
          </p:nvPr>
        </p:nvSpPr>
        <p:spPr/>
        <p:txBody>
          <a:bodyPr/>
          <a:lstStyle/>
          <a:p>
            <a:r>
              <a:rPr lang="fr-FR" cap="none" dirty="0">
                <a:solidFill>
                  <a:srgbClr val="FF0000"/>
                </a:solidFill>
              </a:rPr>
              <a:t>L’analyse des données:</a:t>
            </a:r>
          </a:p>
          <a:p>
            <a:pPr lvl="1"/>
            <a:r>
              <a:rPr lang="fr-FR" cap="none" dirty="0"/>
              <a:t>Après avoir regroupé les données et avoir assuré l’ordre des informations, on passe à l’analyse de ces informations tout en décomposant la réalité </a:t>
            </a:r>
            <a:r>
              <a:rPr lang="fr-FR" cap="none"/>
              <a:t>des faits </a:t>
            </a:r>
            <a:r>
              <a:rPr lang="fr-FR" cap="none" dirty="0"/>
              <a:t>en tenant compte de chacune des observations</a:t>
            </a:r>
          </a:p>
          <a:p>
            <a:pPr lvl="1"/>
            <a:r>
              <a:rPr lang="fr-FR" cap="none" dirty="0"/>
              <a:t>Assurer le rapport de causalité ou l’interdépendance entre les variables, expliquer la relation entre les phénomènes, cela dans le but de vérifier nos hypothèses et de dégager plus de signification possible au problème cherchait au départ</a:t>
            </a:r>
          </a:p>
        </p:txBody>
      </p:sp>
    </p:spTree>
    <p:extLst>
      <p:ext uri="{BB962C8B-B14F-4D97-AF65-F5344CB8AC3E}">
        <p14:creationId xmlns:p14="http://schemas.microsoft.com/office/powerpoint/2010/main" val="1546099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D9E43-C7E6-4E32-ADA9-298A2EA23C54}"/>
              </a:ext>
            </a:extLst>
          </p:cNvPr>
          <p:cNvSpPr>
            <a:spLocks noGrp="1"/>
          </p:cNvSpPr>
          <p:nvPr>
            <p:ph type="title"/>
            <p:custDataLst>
              <p:tags r:id="rId1"/>
            </p:custDataLst>
          </p:nvPr>
        </p:nvSpPr>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F49A74C2-D0FD-420D-80E6-79956A4E49D8}"/>
              </a:ext>
            </a:extLst>
          </p:cNvPr>
          <p:cNvSpPr>
            <a:spLocks noGrp="1"/>
          </p:cNvSpPr>
          <p:nvPr>
            <p:ph sz="quarter" idx="13"/>
            <p:custDataLst>
              <p:tags r:id="rId2"/>
            </p:custDataLst>
          </p:nvPr>
        </p:nvSpPr>
        <p:spPr>
          <a:xfrm>
            <a:off x="913774" y="1965278"/>
            <a:ext cx="10363826" cy="4490113"/>
          </a:xfrm>
        </p:spPr>
        <p:txBody>
          <a:bodyPr/>
          <a:lstStyle/>
          <a:p>
            <a:r>
              <a:rPr lang="fr-FR" cap="none" dirty="0">
                <a:solidFill>
                  <a:srgbClr val="FF0000"/>
                </a:solidFill>
              </a:rPr>
              <a:t>Les types d’analyse </a:t>
            </a:r>
          </a:p>
          <a:p>
            <a:pPr marL="457200" lvl="1" indent="0">
              <a:buNone/>
            </a:pPr>
            <a:r>
              <a:rPr lang="fr-FR" cap="none" dirty="0"/>
              <a:t>Avant de dégager les types d’analyse, on prend un exemple matériel : une montre</a:t>
            </a:r>
          </a:p>
          <a:p>
            <a:pPr marL="457200" lvl="1" indent="0">
              <a:buNone/>
            </a:pPr>
            <a:r>
              <a:rPr lang="fr-FR" cap="none" dirty="0"/>
              <a:t>Elle est composée de: aiguilles, balanciers, spirales…                                         c’est une description. </a:t>
            </a:r>
          </a:p>
          <a:p>
            <a:pPr marL="457200" lvl="1" indent="0">
              <a:buNone/>
            </a:pPr>
            <a:r>
              <a:rPr lang="fr-FR" cap="none" dirty="0"/>
              <a:t>On doit démonter la liaison de ces pièces			                                     c’est une explication </a:t>
            </a:r>
          </a:p>
          <a:p>
            <a:pPr marL="457200" lvl="1" indent="0">
              <a:buNone/>
            </a:pPr>
            <a:r>
              <a:rPr lang="fr-FR" cap="none" dirty="0"/>
              <a:t>On doit chercher à quoi sert cette montre.				                            c’est la compréhension</a:t>
            </a:r>
          </a:p>
          <a:p>
            <a:pPr marL="457200" lvl="1" indent="0">
              <a:buNone/>
            </a:pPr>
            <a:r>
              <a:rPr lang="fr-FR" cap="none" dirty="0"/>
              <a:t>On doit classer ces objets selon l’ordre		                                           c’est la classification</a:t>
            </a:r>
            <a:r>
              <a:rPr lang="fr-FR" cap="none" dirty="0">
                <a:solidFill>
                  <a:srgbClr val="FF0000"/>
                </a:solidFill>
              </a:rPr>
              <a:t> </a:t>
            </a:r>
          </a:p>
          <a:p>
            <a:pPr marL="457200" lvl="1" indent="0">
              <a:buNone/>
            </a:pPr>
            <a:r>
              <a:rPr lang="fr-FR" cap="none" dirty="0">
                <a:solidFill>
                  <a:srgbClr val="FF0000"/>
                </a:solidFill>
              </a:rPr>
              <a:t>L’analyse descriptive </a:t>
            </a:r>
            <a:r>
              <a:rPr lang="fr-FR" cap="none" dirty="0"/>
              <a:t>(compte rendu), on l’utilise souvent                    </a:t>
            </a:r>
            <a:r>
              <a:rPr lang="fr-FR" cap="none" dirty="0">
                <a:solidFill>
                  <a:srgbClr val="FF0000"/>
                </a:solidFill>
              </a:rPr>
              <a:t>		</a:t>
            </a:r>
            <a:r>
              <a:rPr lang="fr-FR" cap="none" dirty="0"/>
              <a:t>hypothèse univariée </a:t>
            </a:r>
          </a:p>
          <a:p>
            <a:pPr marL="457200" lvl="1" indent="0">
              <a:buNone/>
            </a:pPr>
            <a:r>
              <a:rPr lang="fr-FR" cap="none" dirty="0">
                <a:solidFill>
                  <a:srgbClr val="FF0000"/>
                </a:solidFill>
              </a:rPr>
              <a:t>L’analyse explicative </a:t>
            </a:r>
            <a:r>
              <a:rPr lang="fr-FR" cap="none" dirty="0"/>
              <a:t>(mettre en relation des objets)</a:t>
            </a:r>
            <a:r>
              <a:rPr lang="fr-FR" cap="none" dirty="0">
                <a:solidFill>
                  <a:srgbClr val="FF0000"/>
                </a:solidFill>
              </a:rPr>
              <a:t>			                 </a:t>
            </a:r>
            <a:r>
              <a:rPr lang="fr-FR" cap="none" dirty="0"/>
              <a:t>sondage </a:t>
            </a:r>
          </a:p>
          <a:p>
            <a:pPr marL="457200" lvl="1" indent="0">
              <a:buNone/>
            </a:pPr>
            <a:r>
              <a:rPr lang="fr-FR" cap="none" dirty="0">
                <a:solidFill>
                  <a:srgbClr val="FF0000"/>
                </a:solidFill>
              </a:rPr>
              <a:t>L’analyse compréhensive </a:t>
            </a:r>
            <a:r>
              <a:rPr lang="fr-FR" cap="none" dirty="0"/>
              <a:t>(signification)</a:t>
            </a:r>
            <a:r>
              <a:rPr lang="fr-FR" cap="none" dirty="0">
                <a:solidFill>
                  <a:srgbClr val="FF0000"/>
                </a:solidFill>
              </a:rPr>
              <a:t>								</a:t>
            </a:r>
            <a:r>
              <a:rPr lang="fr-FR" cap="none" dirty="0"/>
              <a:t>entretien </a:t>
            </a:r>
          </a:p>
          <a:p>
            <a:pPr marL="457200" lvl="1" indent="0">
              <a:buNone/>
            </a:pPr>
            <a:r>
              <a:rPr lang="fr-FR" cap="none" dirty="0">
                <a:solidFill>
                  <a:srgbClr val="FF0000"/>
                </a:solidFill>
              </a:rPr>
              <a:t>L’analyse classificatrice </a:t>
            </a:r>
            <a:r>
              <a:rPr lang="fr-FR" cap="none" dirty="0"/>
              <a:t>(regrouper les éléments)                    </a:t>
            </a:r>
            <a:r>
              <a:rPr lang="fr-FR" cap="none" dirty="0">
                <a:solidFill>
                  <a:srgbClr val="FF0000"/>
                </a:solidFill>
              </a:rPr>
              <a:t>			</a:t>
            </a:r>
            <a:r>
              <a:rPr lang="fr-FR" cap="none" dirty="0"/>
              <a:t>observation </a:t>
            </a:r>
          </a:p>
        </p:txBody>
      </p:sp>
      <p:cxnSp>
        <p:nvCxnSpPr>
          <p:cNvPr id="5" name="Connecteur droit avec flèche 4">
            <a:extLst>
              <a:ext uri="{FF2B5EF4-FFF2-40B4-BE49-F238E27FC236}">
                <a16:creationId xmlns:a16="http://schemas.microsoft.com/office/drawing/2014/main" id="{AD57F807-79E8-403F-83BD-0D6A20756F92}"/>
              </a:ext>
            </a:extLst>
          </p:cNvPr>
          <p:cNvCxnSpPr>
            <a:cxnSpLocks/>
          </p:cNvCxnSpPr>
          <p:nvPr>
            <p:custDataLst>
              <p:tags r:id="rId3"/>
            </p:custDataLst>
          </p:nvPr>
        </p:nvCxnSpPr>
        <p:spPr>
          <a:xfrm>
            <a:off x="5112931" y="3663778"/>
            <a:ext cx="2852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1F7B159C-7AAA-48A2-B120-D1FC395F0D7A}"/>
              </a:ext>
            </a:extLst>
          </p:cNvPr>
          <p:cNvCxnSpPr>
            <a:cxnSpLocks/>
          </p:cNvCxnSpPr>
          <p:nvPr>
            <p:custDataLst>
              <p:tags r:id="rId4"/>
            </p:custDataLst>
          </p:nvPr>
        </p:nvCxnSpPr>
        <p:spPr>
          <a:xfrm>
            <a:off x="5112931" y="4033251"/>
            <a:ext cx="2852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3418AD3C-2148-4230-B370-E1299D8865CC}"/>
              </a:ext>
            </a:extLst>
          </p:cNvPr>
          <p:cNvCxnSpPr>
            <a:cxnSpLocks/>
          </p:cNvCxnSpPr>
          <p:nvPr>
            <p:custDataLst>
              <p:tags r:id="rId5"/>
            </p:custDataLst>
          </p:nvPr>
        </p:nvCxnSpPr>
        <p:spPr>
          <a:xfrm>
            <a:off x="6225039" y="4786793"/>
            <a:ext cx="14330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A82DBBA8-7C7E-43D4-AB73-98A60E44AB16}"/>
              </a:ext>
            </a:extLst>
          </p:cNvPr>
          <p:cNvCxnSpPr>
            <a:cxnSpLocks/>
          </p:cNvCxnSpPr>
          <p:nvPr>
            <p:custDataLst>
              <p:tags r:id="rId6"/>
            </p:custDataLst>
          </p:nvPr>
        </p:nvCxnSpPr>
        <p:spPr>
          <a:xfrm>
            <a:off x="6096000" y="5161982"/>
            <a:ext cx="15620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4AB94C92-5E15-48E1-B356-76BD79784AE4}"/>
              </a:ext>
            </a:extLst>
          </p:cNvPr>
          <p:cNvCxnSpPr>
            <a:cxnSpLocks/>
          </p:cNvCxnSpPr>
          <p:nvPr>
            <p:custDataLst>
              <p:tags r:id="rId7"/>
            </p:custDataLst>
          </p:nvPr>
        </p:nvCxnSpPr>
        <p:spPr>
          <a:xfrm>
            <a:off x="4778747" y="4441424"/>
            <a:ext cx="31275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A7BEC2E-0CB4-428E-8E3E-F2C1DF33D081}"/>
              </a:ext>
            </a:extLst>
          </p:cNvPr>
          <p:cNvCxnSpPr/>
          <p:nvPr>
            <p:custDataLst>
              <p:tags r:id="rId8"/>
            </p:custDataLst>
          </p:nvPr>
        </p:nvCxnSpPr>
        <p:spPr>
          <a:xfrm>
            <a:off x="5898046" y="3283916"/>
            <a:ext cx="18970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0DEAAF5-7259-4EBE-9066-4BE9200C043A}"/>
              </a:ext>
            </a:extLst>
          </p:cNvPr>
          <p:cNvCxnSpPr/>
          <p:nvPr>
            <p:custDataLst>
              <p:tags r:id="rId9"/>
            </p:custDataLst>
          </p:nvPr>
        </p:nvCxnSpPr>
        <p:spPr>
          <a:xfrm>
            <a:off x="1080448" y="4618285"/>
            <a:ext cx="10058400" cy="0"/>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857E76D7-7475-40BB-ADE0-B6849FC76703}"/>
              </a:ext>
            </a:extLst>
          </p:cNvPr>
          <p:cNvCxnSpPr/>
          <p:nvPr>
            <p:custDataLst>
              <p:tags r:id="rId10"/>
            </p:custDataLst>
          </p:nvPr>
        </p:nvCxnSpPr>
        <p:spPr>
          <a:xfrm>
            <a:off x="1080448" y="6075528"/>
            <a:ext cx="10058400" cy="0"/>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40A6439B-0B81-4DF7-9D64-2E8F7DCBD5D5}"/>
              </a:ext>
            </a:extLst>
          </p:cNvPr>
          <p:cNvCxnSpPr>
            <a:cxnSpLocks/>
          </p:cNvCxnSpPr>
          <p:nvPr>
            <p:custDataLst>
              <p:tags r:id="rId11"/>
            </p:custDataLst>
          </p:nvPr>
        </p:nvCxnSpPr>
        <p:spPr>
          <a:xfrm>
            <a:off x="1080448" y="4618285"/>
            <a:ext cx="11373" cy="1454969"/>
          </a:xfrm>
          <a:prstGeom prst="line">
            <a:avLst/>
          </a:prstGeom>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91242F11-D8D7-466E-9130-09F8F14E8893}"/>
              </a:ext>
            </a:extLst>
          </p:cNvPr>
          <p:cNvCxnSpPr>
            <a:cxnSpLocks/>
          </p:cNvCxnSpPr>
          <p:nvPr>
            <p:custDataLst>
              <p:tags r:id="rId12"/>
            </p:custDataLst>
          </p:nvPr>
        </p:nvCxnSpPr>
        <p:spPr>
          <a:xfrm>
            <a:off x="11138848" y="4618285"/>
            <a:ext cx="11373" cy="1457243"/>
          </a:xfrm>
          <a:prstGeom prst="line">
            <a:avLst/>
          </a:prstGeom>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34B382FA-6F34-4AAA-992D-30C486AB3AAE}"/>
              </a:ext>
            </a:extLst>
          </p:cNvPr>
          <p:cNvCxnSpPr>
            <a:cxnSpLocks/>
          </p:cNvCxnSpPr>
          <p:nvPr>
            <p:custDataLst>
              <p:tags r:id="rId13"/>
            </p:custDataLst>
          </p:nvPr>
        </p:nvCxnSpPr>
        <p:spPr>
          <a:xfrm>
            <a:off x="5181538" y="5558137"/>
            <a:ext cx="23190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868282A4-46A6-4F91-B498-9F8314A68C3E}"/>
              </a:ext>
            </a:extLst>
          </p:cNvPr>
          <p:cNvCxnSpPr>
            <a:cxnSpLocks/>
          </p:cNvCxnSpPr>
          <p:nvPr>
            <p:custDataLst>
              <p:tags r:id="rId14"/>
            </p:custDataLst>
          </p:nvPr>
        </p:nvCxnSpPr>
        <p:spPr>
          <a:xfrm>
            <a:off x="5668985" y="5905479"/>
            <a:ext cx="18315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8202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A22B1-854B-4DBF-9CE7-B4EE412DFB37}"/>
              </a:ext>
            </a:extLst>
          </p:cNvPr>
          <p:cNvSpPr>
            <a:spLocks noGrp="1"/>
          </p:cNvSpPr>
          <p:nvPr>
            <p:ph type="title"/>
            <p:custDataLst>
              <p:tags r:id="rId1"/>
            </p:custDataLst>
          </p:nvPr>
        </p:nvSpPr>
        <p:spPr>
          <a:xfrm>
            <a:off x="913775" y="618518"/>
            <a:ext cx="10364451" cy="1374056"/>
          </a:xfrm>
        </p:spPr>
        <p:txBody>
          <a:bodyPr/>
          <a:lstStyle/>
          <a:p>
            <a:r>
              <a:rPr lang="fr-FR" b="1" cap="none" dirty="0">
                <a:solidFill>
                  <a:srgbClr val="7030A0"/>
                </a:solidFill>
              </a:rPr>
              <a:t>Cours 3</a:t>
            </a:r>
            <a:r>
              <a:rPr lang="fr-FR" b="1" dirty="0">
                <a:solidFill>
                  <a:srgbClr val="7030A0"/>
                </a:solidFill>
              </a:rPr>
              <a:t> </a:t>
            </a:r>
            <a:r>
              <a:rPr lang="fr-FR" b="1" cap="none" dirty="0">
                <a:solidFill>
                  <a:srgbClr val="7030A0"/>
                </a:solidFill>
              </a:rPr>
              <a:t>:</a:t>
            </a:r>
            <a:r>
              <a:rPr lang="fr-FR" b="1" dirty="0">
                <a:solidFill>
                  <a:srgbClr val="7030A0"/>
                </a:solidFill>
              </a:rPr>
              <a:t>Analyse et interprétation des données</a:t>
            </a:r>
            <a:endParaRPr lang="fr-FR" dirty="0"/>
          </a:p>
        </p:txBody>
      </p:sp>
      <p:sp>
        <p:nvSpPr>
          <p:cNvPr id="3" name="Espace réservé du contenu 2">
            <a:extLst>
              <a:ext uri="{FF2B5EF4-FFF2-40B4-BE49-F238E27FC236}">
                <a16:creationId xmlns:a16="http://schemas.microsoft.com/office/drawing/2014/main" id="{02ADDD5E-824D-49D5-A552-6A08DC769472}"/>
              </a:ext>
            </a:extLst>
          </p:cNvPr>
          <p:cNvSpPr>
            <a:spLocks noGrp="1"/>
          </p:cNvSpPr>
          <p:nvPr>
            <p:ph sz="quarter" idx="13"/>
            <p:custDataLst>
              <p:tags r:id="rId2"/>
            </p:custDataLst>
          </p:nvPr>
        </p:nvSpPr>
        <p:spPr/>
        <p:txBody>
          <a:bodyPr/>
          <a:lstStyle/>
          <a:p>
            <a:r>
              <a:rPr lang="fr-FR" cap="none" dirty="0">
                <a:solidFill>
                  <a:srgbClr val="FF0000"/>
                </a:solidFill>
              </a:rPr>
              <a:t>Interprétation des résultats </a:t>
            </a:r>
          </a:p>
          <a:p>
            <a:r>
              <a:rPr lang="fr-FR" cap="none" dirty="0"/>
              <a:t>L’interprétation est liée particulièrement à l’analyse, mais elle est beaucoup plus fine et profonde. Cela veut dire qu’on doit dépasser les simples constatations.</a:t>
            </a:r>
          </a:p>
          <a:p>
            <a:r>
              <a:rPr lang="fr-FR" cap="none" dirty="0"/>
              <a:t>Si, on reprend l’exemple de la montre, supposant qu’elle est une montre mécanique. À ce moment-là, l’interprétation se penche beaucoup plus sur la compréhension des unités de mesure.</a:t>
            </a:r>
          </a:p>
          <a:p>
            <a:r>
              <a:rPr lang="fr-FR" cap="none" dirty="0"/>
              <a:t>Si, on dit que l’espérance de vie chez les femmes dépasse celle des hommes. On doit chercher théoriquement et socialement pourquoi l’espérance de vie est penchée plus vers la femme.</a:t>
            </a:r>
          </a:p>
        </p:txBody>
      </p:sp>
    </p:spTree>
    <p:extLst>
      <p:ext uri="{BB962C8B-B14F-4D97-AF65-F5344CB8AC3E}">
        <p14:creationId xmlns:p14="http://schemas.microsoft.com/office/powerpoint/2010/main" val="4277577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6ED7C-1802-436B-B5BF-14DCE615709C}"/>
              </a:ext>
            </a:extLst>
          </p:cNvPr>
          <p:cNvSpPr>
            <a:spLocks noGrp="1"/>
          </p:cNvSpPr>
          <p:nvPr>
            <p:ph type="title"/>
            <p:custDataLst>
              <p:tags r:id="rId1"/>
            </p:custDataLst>
          </p:nvPr>
        </p:nvSpPr>
        <p:spPr/>
        <p:txBody>
          <a:bodyPr/>
          <a:lstStyle/>
          <a:p>
            <a:r>
              <a:rPr lang="fr-FR" cap="none" dirty="0">
                <a:solidFill>
                  <a:srgbClr val="7030A0"/>
                </a:solidFill>
              </a:rPr>
              <a:t>Cours 4: citation bibliographique	</a:t>
            </a:r>
            <a:endParaRPr lang="fr-FR" dirty="0"/>
          </a:p>
        </p:txBody>
      </p:sp>
      <p:sp>
        <p:nvSpPr>
          <p:cNvPr id="3" name="Espace réservé du contenu 2">
            <a:extLst>
              <a:ext uri="{FF2B5EF4-FFF2-40B4-BE49-F238E27FC236}">
                <a16:creationId xmlns:a16="http://schemas.microsoft.com/office/drawing/2014/main" id="{9421E5AB-0D53-43DF-89E5-0CFE35CA9D1F}"/>
              </a:ext>
            </a:extLst>
          </p:cNvPr>
          <p:cNvSpPr>
            <a:spLocks noGrp="1"/>
          </p:cNvSpPr>
          <p:nvPr>
            <p:ph sz="quarter" idx="13"/>
            <p:custDataLst>
              <p:tags r:id="rId2"/>
            </p:custDataLst>
          </p:nvPr>
        </p:nvSpPr>
        <p:spPr/>
        <p:txBody>
          <a:bodyPr/>
          <a:lstStyle/>
          <a:p>
            <a:r>
              <a:rPr lang="fr-FR" cap="none" dirty="0"/>
              <a:t>La citation bibliographique se présente obligatoirement dans un document scientifique, que ce soit un mémoire, une thèse, un livre… pour but de faire un état des ressources exploitées dans le document.</a:t>
            </a:r>
          </a:p>
          <a:p>
            <a:r>
              <a:rPr lang="fr-FR" cap="none" dirty="0">
                <a:solidFill>
                  <a:srgbClr val="FF0000"/>
                </a:solidFill>
              </a:rPr>
              <a:t>Comment citer un document ? Quelles sont les notions clés qui doivent y figurer ?</a:t>
            </a:r>
          </a:p>
          <a:p>
            <a:pPr lvl="1"/>
            <a:r>
              <a:rPr lang="fr-FR" cap="none" dirty="0"/>
              <a:t>Présentation de toutes les informations qui peuvent identifier un document (auteur, titre, éditeur…)</a:t>
            </a:r>
          </a:p>
          <a:p>
            <a:pPr lvl="1"/>
            <a:r>
              <a:rPr lang="fr-FR" cap="none" dirty="0"/>
              <a:t>Le respect de l’ordre de citation des informations </a:t>
            </a:r>
          </a:p>
          <a:p>
            <a:pPr lvl="1"/>
            <a:r>
              <a:rPr lang="fr-FR" cap="none" dirty="0"/>
              <a:t>Le respect d’un seul style de citation, ne pas mélanger les styles.</a:t>
            </a:r>
          </a:p>
          <a:p>
            <a:pPr lvl="1"/>
            <a:r>
              <a:rPr lang="fr-FR" cap="none" dirty="0"/>
              <a:t>Classification des sources selon un ordre alphabétique dans la rubrique (liste bibliographique)</a:t>
            </a:r>
          </a:p>
          <a:p>
            <a:pPr marL="457200" lvl="1" indent="0">
              <a:buNone/>
            </a:pPr>
            <a:endParaRPr lang="fr-FR" cap="none" dirty="0">
              <a:solidFill>
                <a:srgbClr val="FF0000"/>
              </a:solidFill>
            </a:endParaRPr>
          </a:p>
          <a:p>
            <a:endParaRPr lang="fr-FR" dirty="0"/>
          </a:p>
        </p:txBody>
      </p:sp>
    </p:spTree>
    <p:extLst>
      <p:ext uri="{BB962C8B-B14F-4D97-AF65-F5344CB8AC3E}">
        <p14:creationId xmlns:p14="http://schemas.microsoft.com/office/powerpoint/2010/main" val="978507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5FE38-EE79-4DB8-BF3B-3FB0228EF2F3}"/>
              </a:ext>
            </a:extLst>
          </p:cNvPr>
          <p:cNvSpPr>
            <a:spLocks noGrp="1"/>
          </p:cNvSpPr>
          <p:nvPr>
            <p:ph type="title"/>
            <p:custDataLst>
              <p:tags r:id="rId1"/>
            </p:custDataLst>
          </p:nvPr>
        </p:nvSpPr>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4CA3B9F8-DBFD-4AFE-BF6D-6DFFF2DEF9E1}"/>
              </a:ext>
            </a:extLst>
          </p:cNvPr>
          <p:cNvSpPr>
            <a:spLocks noGrp="1"/>
          </p:cNvSpPr>
          <p:nvPr>
            <p:ph sz="quarter" idx="13"/>
            <p:custDataLst>
              <p:tags r:id="rId2"/>
            </p:custDataLst>
          </p:nvPr>
        </p:nvSpPr>
        <p:spPr>
          <a:xfrm>
            <a:off x="913774" y="1894678"/>
            <a:ext cx="10363826" cy="4629690"/>
          </a:xfrm>
        </p:spPr>
        <p:txBody>
          <a:bodyPr/>
          <a:lstStyle/>
          <a:p>
            <a:r>
              <a:rPr lang="fr-FR" cap="none" dirty="0"/>
              <a:t>Il y a deux manières pour citer une source : dans le corps du texte, ou appelée aussi Anglo-saxonne </a:t>
            </a:r>
          </a:p>
          <a:p>
            <a:r>
              <a:rPr lang="fr-FR" cap="none" dirty="0">
                <a:solidFill>
                  <a:srgbClr val="FF0000"/>
                </a:solidFill>
              </a:rPr>
              <a:t>Exemple </a:t>
            </a:r>
            <a:r>
              <a:rPr lang="fr-FR" cap="none" dirty="0"/>
              <a:t>:</a:t>
            </a:r>
          </a:p>
          <a:p>
            <a:endParaRPr lang="fr-FR" cap="none" dirty="0"/>
          </a:p>
          <a:p>
            <a:endParaRPr lang="fr-FR" cap="none" dirty="0"/>
          </a:p>
          <a:p>
            <a:endParaRPr lang="fr-FR" dirty="0"/>
          </a:p>
          <a:p>
            <a:r>
              <a:rPr lang="fr-FR" cap="none" dirty="0"/>
              <a:t>En bas de page, ou la méthode française</a:t>
            </a:r>
          </a:p>
          <a:p>
            <a:r>
              <a:rPr lang="fr-FR" cap="none" dirty="0">
                <a:solidFill>
                  <a:srgbClr val="FF0000"/>
                </a:solidFill>
              </a:rPr>
              <a:t>Exemple </a:t>
            </a:r>
            <a:r>
              <a:rPr lang="fr-FR" cap="none" dirty="0"/>
              <a:t>:</a:t>
            </a:r>
          </a:p>
          <a:p>
            <a:pPr marL="0" indent="0">
              <a:buNone/>
            </a:pPr>
            <a:endParaRPr lang="fr-FR" dirty="0"/>
          </a:p>
          <a:p>
            <a:endParaRPr lang="fr-FR" cap="none" dirty="0"/>
          </a:p>
          <a:p>
            <a:endParaRPr lang="fr-FR" cap="none" dirty="0"/>
          </a:p>
          <a:p>
            <a:endParaRPr lang="fr-FR" dirty="0"/>
          </a:p>
        </p:txBody>
      </p:sp>
      <p:pic>
        <p:nvPicPr>
          <p:cNvPr id="5" name="Image 4">
            <a:extLst>
              <a:ext uri="{FF2B5EF4-FFF2-40B4-BE49-F238E27FC236}">
                <a16:creationId xmlns:a16="http://schemas.microsoft.com/office/drawing/2014/main" id="{EBBD9650-1DFA-4EDF-98B8-B5704DB5D3E2}"/>
              </a:ext>
            </a:extLst>
          </p:cNvPr>
          <p:cNvPicPr>
            <a:picLocks noChangeAspect="1"/>
          </p:cNvPicPr>
          <p:nvPr>
            <p:custDataLst>
              <p:tags r:id="rId3"/>
            </p:custDataLst>
          </p:nvPr>
        </p:nvPicPr>
        <p:blipFill>
          <a:blip r:embed="rId7"/>
          <a:stretch>
            <a:fillRect/>
          </a:stretch>
        </p:blipFill>
        <p:spPr>
          <a:xfrm>
            <a:off x="2520668" y="2709335"/>
            <a:ext cx="8162925" cy="1000125"/>
          </a:xfrm>
          <a:prstGeom prst="rect">
            <a:avLst/>
          </a:prstGeom>
        </p:spPr>
      </p:pic>
      <p:pic>
        <p:nvPicPr>
          <p:cNvPr id="6" name="Espace réservé du contenu 3">
            <a:extLst>
              <a:ext uri="{FF2B5EF4-FFF2-40B4-BE49-F238E27FC236}">
                <a16:creationId xmlns:a16="http://schemas.microsoft.com/office/drawing/2014/main" id="{99BDF0F4-AB53-41B3-A09E-8421B960648B}"/>
              </a:ext>
            </a:extLst>
          </p:cNvPr>
          <p:cNvPicPr>
            <a:picLocks noChangeAspect="1"/>
          </p:cNvPicPr>
          <p:nvPr>
            <p:custDataLst>
              <p:tags r:id="rId4"/>
            </p:custDataLst>
          </p:nvPr>
        </p:nvPicPr>
        <p:blipFill>
          <a:blip r:embed="rId8"/>
          <a:stretch>
            <a:fillRect/>
          </a:stretch>
        </p:blipFill>
        <p:spPr>
          <a:xfrm>
            <a:off x="5565067" y="4322903"/>
            <a:ext cx="5007868" cy="1219048"/>
          </a:xfrm>
          <a:prstGeom prst="rect">
            <a:avLst/>
          </a:prstGeom>
        </p:spPr>
      </p:pic>
      <p:pic>
        <p:nvPicPr>
          <p:cNvPr id="7" name="Image 6">
            <a:extLst>
              <a:ext uri="{FF2B5EF4-FFF2-40B4-BE49-F238E27FC236}">
                <a16:creationId xmlns:a16="http://schemas.microsoft.com/office/drawing/2014/main" id="{15AD3BA6-1688-4675-AAEE-509F7EAF4EE2}"/>
              </a:ext>
            </a:extLst>
          </p:cNvPr>
          <p:cNvPicPr>
            <a:picLocks noChangeAspect="1"/>
          </p:cNvPicPr>
          <p:nvPr>
            <p:custDataLst>
              <p:tags r:id="rId5"/>
            </p:custDataLst>
          </p:nvPr>
        </p:nvPicPr>
        <p:blipFill>
          <a:blip r:embed="rId9"/>
          <a:stretch>
            <a:fillRect/>
          </a:stretch>
        </p:blipFill>
        <p:spPr>
          <a:xfrm>
            <a:off x="5565067" y="5541951"/>
            <a:ext cx="5007868" cy="390476"/>
          </a:xfrm>
          <a:prstGeom prst="rect">
            <a:avLst/>
          </a:prstGeom>
        </p:spPr>
      </p:pic>
    </p:spTree>
    <p:extLst>
      <p:ext uri="{BB962C8B-B14F-4D97-AF65-F5344CB8AC3E}">
        <p14:creationId xmlns:p14="http://schemas.microsoft.com/office/powerpoint/2010/main" val="190191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405E8-4E7E-466F-9B57-7AD9C92198C1}"/>
              </a:ext>
            </a:extLst>
          </p:cNvPr>
          <p:cNvSpPr>
            <a:spLocks noGrp="1"/>
          </p:cNvSpPr>
          <p:nvPr>
            <p:ph type="title"/>
          </p:nvPr>
        </p:nvSpPr>
        <p:spPr>
          <a:xfrm>
            <a:off x="913775" y="618517"/>
            <a:ext cx="10364451" cy="1223931"/>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2681A0B1-ABD3-4EC2-95F7-F86C028F5398}"/>
              </a:ext>
            </a:extLst>
          </p:cNvPr>
          <p:cNvSpPr>
            <a:spLocks noGrp="1"/>
          </p:cNvSpPr>
          <p:nvPr>
            <p:ph sz="quarter" idx="13"/>
          </p:nvPr>
        </p:nvSpPr>
        <p:spPr>
          <a:xfrm>
            <a:off x="341193" y="1965278"/>
            <a:ext cx="11491415" cy="3825921"/>
          </a:xfrm>
        </p:spPr>
        <p:txBody>
          <a:bodyPr>
            <a:normAutofit/>
          </a:bodyPr>
          <a:lstStyle/>
          <a:p>
            <a:pPr marL="0" indent="0" algn="just">
              <a:buNone/>
            </a:pPr>
            <a:r>
              <a:rPr lang="fr-FR" b="1" u="sng" cap="none" dirty="0">
                <a:solidFill>
                  <a:srgbClr val="FF0000"/>
                </a:solidFill>
              </a:rPr>
              <a:t>Méthodes Quantitatives </a:t>
            </a:r>
            <a:r>
              <a:rPr lang="fr-FR" b="1" cap="none" dirty="0">
                <a:solidFill>
                  <a:srgbClr val="FF0000"/>
                </a:solidFill>
              </a:rPr>
              <a:t>: </a:t>
            </a:r>
          </a:p>
          <a:p>
            <a:pPr marL="0" indent="0" algn="just">
              <a:buNone/>
            </a:pPr>
            <a:r>
              <a:rPr lang="fr-FR" cap="none" dirty="0"/>
              <a:t>Visent </a:t>
            </a:r>
            <a:r>
              <a:rPr lang="fr-FR" b="1" cap="none" dirty="0">
                <a:highlight>
                  <a:srgbClr val="FFFF00"/>
                </a:highlight>
              </a:rPr>
              <a:t>la mesure </a:t>
            </a:r>
            <a:r>
              <a:rPr lang="fr-FR" cap="none" dirty="0"/>
              <a:t>du phénomène à l’étude. Autrement dit, expliquent les phénomènes par une investigation empirique systémique des phénomènes observables par </a:t>
            </a:r>
            <a:r>
              <a:rPr lang="fr-FR" u="sng" cap="none" dirty="0">
                <a:solidFill>
                  <a:schemeClr val="accent6">
                    <a:lumMod val="75000"/>
                  </a:schemeClr>
                </a:solidFill>
              </a:rPr>
              <a:t>la collecte de données numériques</a:t>
            </a:r>
            <a:r>
              <a:rPr lang="fr-FR" cap="none" dirty="0"/>
              <a:t>, analysées à travers des méthodes fondées sur des </a:t>
            </a:r>
            <a:r>
              <a:rPr lang="fr-FR" u="sng" cap="none" dirty="0">
                <a:solidFill>
                  <a:schemeClr val="accent6">
                    <a:lumMod val="75000"/>
                  </a:schemeClr>
                </a:solidFill>
              </a:rPr>
              <a:t>techniques mathématique, statistique ou informatique</a:t>
            </a:r>
            <a:r>
              <a:rPr lang="fr-FR" cap="none" dirty="0"/>
              <a:t>. </a:t>
            </a:r>
          </a:p>
          <a:p>
            <a:pPr marL="0" indent="0" algn="just">
              <a:buNone/>
            </a:pPr>
            <a:endParaRPr lang="fr-FR" dirty="0"/>
          </a:p>
          <a:p>
            <a:pPr marL="0" indent="0">
              <a:buNone/>
            </a:pPr>
            <a:r>
              <a:rPr lang="fr-FR" cap="none" dirty="0">
                <a:solidFill>
                  <a:srgbClr val="FF0000"/>
                </a:solidFill>
              </a:rPr>
              <a:t>				</a:t>
            </a:r>
            <a:r>
              <a:rPr lang="fr-FR" b="1" cap="none" dirty="0">
                <a:solidFill>
                  <a:srgbClr val="FF0000"/>
                </a:solidFill>
              </a:rPr>
              <a:t>           </a:t>
            </a:r>
          </a:p>
          <a:p>
            <a:pPr marL="0" indent="0">
              <a:buNone/>
            </a:pPr>
            <a:r>
              <a:rPr lang="fr-FR" b="1" cap="none" dirty="0">
                <a:solidFill>
                  <a:srgbClr val="FF0000"/>
                </a:solidFill>
              </a:rPr>
              <a:t>Méthodes Qualitatives :</a:t>
            </a:r>
          </a:p>
          <a:p>
            <a:pPr marL="0" indent="0">
              <a:buNone/>
            </a:pPr>
            <a:r>
              <a:rPr lang="fr-FR" cap="none" dirty="0"/>
              <a:t>Visent à prélever des</a:t>
            </a:r>
            <a:r>
              <a:rPr lang="fr-FR" b="1" cap="none" dirty="0"/>
              <a:t> </a:t>
            </a:r>
            <a:r>
              <a:rPr lang="fr-FR" b="1" u="sng" cap="none" dirty="0">
                <a:solidFill>
                  <a:schemeClr val="accent6">
                    <a:lumMod val="75000"/>
                  </a:schemeClr>
                </a:solidFill>
              </a:rPr>
              <a:t>données non-chiffrées</a:t>
            </a:r>
            <a:r>
              <a:rPr lang="fr-FR" cap="none" dirty="0"/>
              <a:t>. Autrement dit, visent la </a:t>
            </a:r>
            <a:r>
              <a:rPr lang="fr-FR" u="sng" cap="none" dirty="0">
                <a:solidFill>
                  <a:schemeClr val="accent6">
                    <a:lumMod val="75000"/>
                  </a:schemeClr>
                </a:solidFill>
                <a:highlight>
                  <a:srgbClr val="FFFF00"/>
                </a:highlight>
              </a:rPr>
              <a:t>compréhension</a:t>
            </a:r>
            <a:r>
              <a:rPr lang="fr-FR" u="sng" cap="none" dirty="0">
                <a:solidFill>
                  <a:schemeClr val="accent6">
                    <a:lumMod val="75000"/>
                  </a:schemeClr>
                </a:solidFill>
              </a:rPr>
              <a:t> du phénomène</a:t>
            </a:r>
            <a:r>
              <a:rPr lang="fr-FR" cap="none" dirty="0"/>
              <a:t>, en dégageant le </a:t>
            </a:r>
            <a:r>
              <a:rPr lang="fr-FR" u="sng" cap="none" dirty="0">
                <a:solidFill>
                  <a:schemeClr val="accent6">
                    <a:lumMod val="75000"/>
                  </a:schemeClr>
                </a:solidFill>
              </a:rPr>
              <a:t>sens des propos </a:t>
            </a:r>
            <a:r>
              <a:rPr lang="fr-FR" cap="none" dirty="0"/>
              <a:t>ou de </a:t>
            </a:r>
            <a:r>
              <a:rPr lang="fr-FR" u="sng" cap="none" dirty="0">
                <a:solidFill>
                  <a:schemeClr val="accent6">
                    <a:lumMod val="75000"/>
                  </a:schemeClr>
                </a:solidFill>
              </a:rPr>
              <a:t>comportements observés. </a:t>
            </a:r>
          </a:p>
        </p:txBody>
      </p:sp>
      <p:sp>
        <p:nvSpPr>
          <p:cNvPr id="4" name="Ellipse 3">
            <a:extLst>
              <a:ext uri="{FF2B5EF4-FFF2-40B4-BE49-F238E27FC236}">
                <a16:creationId xmlns:a16="http://schemas.microsoft.com/office/drawing/2014/main" id="{8FF19B66-E662-4D20-A932-8FB9B9CA4896}"/>
              </a:ext>
            </a:extLst>
          </p:cNvPr>
          <p:cNvSpPr/>
          <p:nvPr/>
        </p:nvSpPr>
        <p:spPr>
          <a:xfrm>
            <a:off x="359392" y="1842448"/>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1</a:t>
            </a:r>
          </a:p>
        </p:txBody>
      </p:sp>
      <p:sp>
        <p:nvSpPr>
          <p:cNvPr id="5" name="Ellipse 4">
            <a:extLst>
              <a:ext uri="{FF2B5EF4-FFF2-40B4-BE49-F238E27FC236}">
                <a16:creationId xmlns:a16="http://schemas.microsoft.com/office/drawing/2014/main" id="{64C45BBA-9072-4F05-A63B-91CF98E411B9}"/>
              </a:ext>
            </a:extLst>
          </p:cNvPr>
          <p:cNvSpPr/>
          <p:nvPr/>
        </p:nvSpPr>
        <p:spPr>
          <a:xfrm>
            <a:off x="341193" y="3981093"/>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a:t>
            </a:r>
          </a:p>
        </p:txBody>
      </p:sp>
    </p:spTree>
    <p:extLst>
      <p:ext uri="{BB962C8B-B14F-4D97-AF65-F5344CB8AC3E}">
        <p14:creationId xmlns:p14="http://schemas.microsoft.com/office/powerpoint/2010/main" val="3522611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4801F-6760-446D-BCD5-A008ECEB97CD}"/>
              </a:ext>
            </a:extLst>
          </p:cNvPr>
          <p:cNvSpPr>
            <a:spLocks noGrp="1"/>
          </p:cNvSpPr>
          <p:nvPr>
            <p:ph type="title"/>
            <p:custDataLst>
              <p:tags r:id="rId1"/>
            </p:custDataLst>
          </p:nvPr>
        </p:nvSpPr>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6EAEFBF3-C17A-406F-9252-1BFB1061FFA0}"/>
              </a:ext>
            </a:extLst>
          </p:cNvPr>
          <p:cNvSpPr>
            <a:spLocks noGrp="1"/>
          </p:cNvSpPr>
          <p:nvPr>
            <p:ph sz="quarter" idx="13"/>
            <p:custDataLst>
              <p:tags r:id="rId2"/>
            </p:custDataLst>
          </p:nvPr>
        </p:nvSpPr>
        <p:spPr>
          <a:xfrm>
            <a:off x="913774" y="1937982"/>
            <a:ext cx="10363826" cy="3853217"/>
          </a:xfrm>
        </p:spPr>
        <p:txBody>
          <a:bodyPr>
            <a:normAutofit/>
          </a:bodyPr>
          <a:lstStyle/>
          <a:p>
            <a:r>
              <a:rPr lang="fr-FR" cap="none" dirty="0">
                <a:solidFill>
                  <a:srgbClr val="FF0000"/>
                </a:solidFill>
              </a:rPr>
              <a:t>Comment citer mes sources ?</a:t>
            </a:r>
          </a:p>
          <a:p>
            <a:pPr marL="0" indent="0" algn="ctr">
              <a:buNone/>
            </a:pPr>
            <a:r>
              <a:rPr lang="fr-FR" u="sng" cap="none" dirty="0">
                <a:solidFill>
                  <a:srgbClr val="FF0000"/>
                </a:solidFill>
              </a:rPr>
              <a:t> Un livre</a:t>
            </a:r>
          </a:p>
          <a:p>
            <a:r>
              <a:rPr lang="fr-FR" cap="none" dirty="0"/>
              <a:t>nom de l’auteur, Titre de l’ouvrage, tomaison, édition, ville d’édition : éditeur, année d’édition.</a:t>
            </a:r>
          </a:p>
          <a:p>
            <a:pPr marL="450850" indent="-355600"/>
            <a:r>
              <a:rPr lang="fr-FR" cap="none" dirty="0"/>
              <a:t>Ex : </a:t>
            </a:r>
            <a:r>
              <a:rPr lang="fr-FR" cap="none" dirty="0" err="1">
                <a:solidFill>
                  <a:srgbClr val="7030A0"/>
                </a:solidFill>
              </a:rPr>
              <a:t>Marchio</a:t>
            </a:r>
            <a:r>
              <a:rPr lang="fr-FR" cap="none" dirty="0">
                <a:solidFill>
                  <a:srgbClr val="7030A0"/>
                </a:solidFill>
              </a:rPr>
              <a:t> D., </a:t>
            </a:r>
            <a:r>
              <a:rPr lang="fr-FR" cap="none" dirty="0" err="1">
                <a:solidFill>
                  <a:srgbClr val="7030A0"/>
                </a:solidFill>
              </a:rPr>
              <a:t>Reboux</a:t>
            </a:r>
            <a:r>
              <a:rPr lang="fr-FR" cap="none" dirty="0">
                <a:solidFill>
                  <a:srgbClr val="7030A0"/>
                </a:solidFill>
              </a:rPr>
              <a:t> P., Introduction aux transferts thématiques, Paris : Presses de l’École des mines, 2003.</a:t>
            </a:r>
          </a:p>
          <a:p>
            <a:pPr marL="95250" indent="0">
              <a:buNone/>
            </a:pPr>
            <a:r>
              <a:rPr lang="fr-FR" cap="none" dirty="0">
                <a:solidFill>
                  <a:srgbClr val="7030A0"/>
                </a:solidFill>
              </a:rPr>
              <a:t>									</a:t>
            </a:r>
            <a:r>
              <a:rPr lang="fr-FR" u="sng" cap="none" dirty="0">
                <a:solidFill>
                  <a:srgbClr val="FF0000"/>
                </a:solidFill>
              </a:rPr>
              <a:t>Chapitre d’un ouvrage </a:t>
            </a:r>
          </a:p>
          <a:p>
            <a:pPr marL="438150" indent="-342900"/>
            <a:r>
              <a:rPr lang="fr-FR" cap="none" dirty="0"/>
              <a:t>Auteur du chapitre, titre du chapitre, in titre de l’ouvrage, tomaison, édition, ville d’édition : éditeur, année d’édition.</a:t>
            </a:r>
          </a:p>
          <a:p>
            <a:pPr marL="95250" indent="0">
              <a:buNone/>
            </a:pPr>
            <a:r>
              <a:rPr lang="fr-FR" cap="none" dirty="0"/>
              <a:t>Ex : </a:t>
            </a:r>
            <a:r>
              <a:rPr lang="fr-FR" cap="none" dirty="0" err="1">
                <a:solidFill>
                  <a:srgbClr val="7030A0"/>
                </a:solidFill>
              </a:rPr>
              <a:t>Marchio</a:t>
            </a:r>
            <a:r>
              <a:rPr lang="fr-FR" cap="none" dirty="0">
                <a:solidFill>
                  <a:srgbClr val="7030A0"/>
                </a:solidFill>
              </a:rPr>
              <a:t> D., </a:t>
            </a:r>
            <a:r>
              <a:rPr lang="fr-FR" cap="none" dirty="0" err="1">
                <a:solidFill>
                  <a:srgbClr val="7030A0"/>
                </a:solidFill>
              </a:rPr>
              <a:t>Reboux</a:t>
            </a:r>
            <a:r>
              <a:rPr lang="fr-FR" cap="none" dirty="0">
                <a:solidFill>
                  <a:srgbClr val="7030A0"/>
                </a:solidFill>
              </a:rPr>
              <a:t> P., Transferts de chaleur par convection, in introduction aux transferts thermiques, Paris : Presses de l’École des mines, 2003, pp. 113-182. </a:t>
            </a:r>
            <a:endParaRPr lang="fr-FR" cap="none" dirty="0">
              <a:solidFill>
                <a:srgbClr val="FF0000"/>
              </a:solidFill>
            </a:endParaRPr>
          </a:p>
          <a:p>
            <a:pPr marL="95250" indent="0">
              <a:buNone/>
            </a:pPr>
            <a:endParaRPr lang="fr-FR" cap="none" dirty="0">
              <a:solidFill>
                <a:srgbClr val="FF0000"/>
              </a:solidFill>
            </a:endParaRPr>
          </a:p>
        </p:txBody>
      </p:sp>
    </p:spTree>
    <p:extLst>
      <p:ext uri="{BB962C8B-B14F-4D97-AF65-F5344CB8AC3E}">
        <p14:creationId xmlns:p14="http://schemas.microsoft.com/office/powerpoint/2010/main" val="34560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B1664-939A-4D28-822D-21F47847F204}"/>
              </a:ext>
            </a:extLst>
          </p:cNvPr>
          <p:cNvSpPr>
            <a:spLocks noGrp="1"/>
          </p:cNvSpPr>
          <p:nvPr>
            <p:ph type="title"/>
            <p:custDataLst>
              <p:tags r:id="rId1"/>
            </p:custDataLst>
          </p:nvPr>
        </p:nvSpPr>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FEC90A78-1476-4558-8095-C7BFA0B68436}"/>
              </a:ext>
            </a:extLst>
          </p:cNvPr>
          <p:cNvSpPr>
            <a:spLocks noGrp="1"/>
          </p:cNvSpPr>
          <p:nvPr>
            <p:ph sz="quarter" idx="13"/>
            <p:custDataLst>
              <p:tags r:id="rId2"/>
            </p:custDataLst>
          </p:nvPr>
        </p:nvSpPr>
        <p:spPr>
          <a:xfrm>
            <a:off x="477673" y="1856096"/>
            <a:ext cx="11095628" cy="3935103"/>
          </a:xfrm>
        </p:spPr>
        <p:txBody>
          <a:bodyPr>
            <a:normAutofit/>
          </a:bodyPr>
          <a:lstStyle/>
          <a:p>
            <a:pPr marL="0" indent="0">
              <a:buNone/>
            </a:pPr>
            <a:r>
              <a:rPr lang="fr-FR" dirty="0"/>
              <a:t>										</a:t>
            </a:r>
            <a:r>
              <a:rPr lang="fr-FR" dirty="0">
                <a:solidFill>
                  <a:srgbClr val="FF0000"/>
                </a:solidFill>
              </a:rPr>
              <a:t>A</a:t>
            </a:r>
            <a:r>
              <a:rPr lang="fr-FR" u="sng" dirty="0">
                <a:solidFill>
                  <a:srgbClr val="FF0000"/>
                </a:solidFill>
              </a:rPr>
              <a:t>rticle de revue </a:t>
            </a:r>
          </a:p>
          <a:p>
            <a:pPr marL="0" indent="0">
              <a:buNone/>
            </a:pPr>
            <a:r>
              <a:rPr lang="fr-FR" cap="none" dirty="0"/>
              <a:t>Auteur, titre de l’article, titre du périodique, volume, numéro, année de publication, pagination.</a:t>
            </a:r>
          </a:p>
          <a:p>
            <a:pPr marL="0" indent="0">
              <a:buNone/>
            </a:pPr>
            <a:r>
              <a:rPr lang="fr-FR" cap="none" dirty="0"/>
              <a:t>Ex : </a:t>
            </a:r>
            <a:r>
              <a:rPr lang="fr-FR" cap="none" dirty="0" err="1">
                <a:solidFill>
                  <a:srgbClr val="7030A0"/>
                </a:solidFill>
              </a:rPr>
              <a:t>Lassagne</a:t>
            </a:r>
            <a:r>
              <a:rPr lang="fr-FR" cap="none" dirty="0">
                <a:solidFill>
                  <a:srgbClr val="7030A0"/>
                </a:solidFill>
              </a:rPr>
              <a:t> B., </a:t>
            </a:r>
            <a:r>
              <a:rPr lang="fr-FR" cap="none" dirty="0" err="1">
                <a:solidFill>
                  <a:srgbClr val="7030A0"/>
                </a:solidFill>
              </a:rPr>
              <a:t>Raquet</a:t>
            </a:r>
            <a:r>
              <a:rPr lang="fr-FR" cap="none" dirty="0">
                <a:solidFill>
                  <a:srgbClr val="7030A0"/>
                </a:solidFill>
              </a:rPr>
              <a:t> B., </a:t>
            </a:r>
            <a:r>
              <a:rPr lang="fr-FR" cap="none" dirty="0" err="1">
                <a:solidFill>
                  <a:srgbClr val="7030A0"/>
                </a:solidFill>
              </a:rPr>
              <a:t>Broto</a:t>
            </a:r>
            <a:r>
              <a:rPr lang="fr-FR" cap="none" dirty="0">
                <a:solidFill>
                  <a:srgbClr val="7030A0"/>
                </a:solidFill>
              </a:rPr>
              <a:t> J.-M., et al. Energy </a:t>
            </a:r>
            <a:r>
              <a:rPr lang="fr-FR" cap="none" dirty="0" err="1">
                <a:solidFill>
                  <a:srgbClr val="7030A0"/>
                </a:solidFill>
              </a:rPr>
              <a:t>Dependent</a:t>
            </a:r>
            <a:r>
              <a:rPr lang="fr-FR" cap="none" dirty="0">
                <a:solidFill>
                  <a:srgbClr val="7030A0"/>
                </a:solidFill>
              </a:rPr>
              <a:t> Transport </a:t>
            </a:r>
            <a:r>
              <a:rPr lang="fr-FR" cap="none" dirty="0" err="1">
                <a:solidFill>
                  <a:srgbClr val="7030A0"/>
                </a:solidFill>
              </a:rPr>
              <a:t>Length</a:t>
            </a:r>
            <a:r>
              <a:rPr lang="fr-FR" cap="none" dirty="0">
                <a:solidFill>
                  <a:srgbClr val="7030A0"/>
                </a:solidFill>
              </a:rPr>
              <a:t> </a:t>
            </a:r>
            <a:r>
              <a:rPr lang="fr-FR" cap="none" dirty="0" err="1">
                <a:solidFill>
                  <a:srgbClr val="7030A0"/>
                </a:solidFill>
              </a:rPr>
              <a:t>Scales</a:t>
            </a:r>
            <a:r>
              <a:rPr lang="fr-FR" cap="none" dirty="0">
                <a:solidFill>
                  <a:srgbClr val="7030A0"/>
                </a:solidFill>
              </a:rPr>
              <a:t> in </a:t>
            </a:r>
            <a:r>
              <a:rPr lang="fr-FR" cap="none" dirty="0" err="1">
                <a:solidFill>
                  <a:srgbClr val="7030A0"/>
                </a:solidFill>
              </a:rPr>
              <a:t>Strongly</a:t>
            </a:r>
            <a:r>
              <a:rPr lang="fr-FR" cap="none" dirty="0">
                <a:solidFill>
                  <a:srgbClr val="7030A0"/>
                </a:solidFill>
              </a:rPr>
              <a:t> Diffusive Carbon Nanotubes, </a:t>
            </a:r>
            <a:r>
              <a:rPr lang="fr-FR" cap="none" dirty="0" err="1">
                <a:solidFill>
                  <a:srgbClr val="7030A0"/>
                </a:solidFill>
              </a:rPr>
              <a:t>Jornal</a:t>
            </a:r>
            <a:r>
              <a:rPr lang="fr-FR" cap="none" dirty="0">
                <a:solidFill>
                  <a:srgbClr val="7030A0"/>
                </a:solidFill>
              </a:rPr>
              <a:t> of </a:t>
            </a:r>
            <a:r>
              <a:rPr lang="fr-FR" cap="none" dirty="0" err="1">
                <a:solidFill>
                  <a:srgbClr val="7030A0"/>
                </a:solidFill>
              </a:rPr>
              <a:t>Physics</a:t>
            </a:r>
            <a:r>
              <a:rPr lang="fr-FR" cap="none" dirty="0">
                <a:solidFill>
                  <a:srgbClr val="7030A0"/>
                </a:solidFill>
              </a:rPr>
              <a:t> Condensed </a:t>
            </a:r>
            <a:r>
              <a:rPr lang="fr-FR" cap="none" dirty="0" err="1">
                <a:solidFill>
                  <a:srgbClr val="7030A0"/>
                </a:solidFill>
              </a:rPr>
              <a:t>Matter</a:t>
            </a:r>
            <a:r>
              <a:rPr lang="fr-FR" cap="none" dirty="0">
                <a:solidFill>
                  <a:srgbClr val="7030A0"/>
                </a:solidFill>
              </a:rPr>
              <a:t>, vol. 18, n° 19, 2006, pp. 4581-4587</a:t>
            </a:r>
            <a:endParaRPr lang="fr-FR" cap="none" dirty="0">
              <a:solidFill>
                <a:srgbClr val="FF0000"/>
              </a:solidFill>
            </a:endParaRPr>
          </a:p>
          <a:p>
            <a:pPr marL="0" indent="0" algn="ctr">
              <a:buNone/>
            </a:pPr>
            <a:r>
              <a:rPr lang="fr-FR" u="sng" cap="none" dirty="0">
                <a:solidFill>
                  <a:srgbClr val="FF0000"/>
                </a:solidFill>
              </a:rPr>
              <a:t>Article d’encyclopédie. </a:t>
            </a:r>
          </a:p>
          <a:p>
            <a:pPr marL="0" indent="0">
              <a:buNone/>
            </a:pPr>
            <a:r>
              <a:rPr lang="fr-FR" cap="none" dirty="0"/>
              <a:t>Auteur, titre de l’article, in titre de l’encyclopédie, tomaison. Lieu d’édition : Éditeur commercial, année de publication, pagination.</a:t>
            </a:r>
          </a:p>
          <a:p>
            <a:pPr marL="0" indent="0">
              <a:buNone/>
            </a:pPr>
            <a:r>
              <a:rPr lang="fr-FR" cap="none" dirty="0"/>
              <a:t>Ex : </a:t>
            </a:r>
            <a:r>
              <a:rPr lang="fr-FR" cap="none" dirty="0">
                <a:solidFill>
                  <a:srgbClr val="7030A0"/>
                </a:solidFill>
              </a:rPr>
              <a:t>Fox R., Sadi Carnot, in </a:t>
            </a:r>
            <a:r>
              <a:rPr lang="fr-FR" cap="none" dirty="0" err="1">
                <a:solidFill>
                  <a:srgbClr val="7030A0"/>
                </a:solidFill>
              </a:rPr>
              <a:t>Encylopaedia</a:t>
            </a:r>
            <a:r>
              <a:rPr lang="fr-FR" cap="none" dirty="0">
                <a:solidFill>
                  <a:srgbClr val="7030A0"/>
                </a:solidFill>
              </a:rPr>
              <a:t> </a:t>
            </a:r>
            <a:r>
              <a:rPr lang="fr-FR" cap="none" dirty="0" err="1">
                <a:solidFill>
                  <a:srgbClr val="7030A0"/>
                </a:solidFill>
              </a:rPr>
              <a:t>Universalis</a:t>
            </a:r>
            <a:r>
              <a:rPr lang="fr-FR" cap="none" dirty="0">
                <a:solidFill>
                  <a:srgbClr val="7030A0"/>
                </a:solidFill>
              </a:rPr>
              <a:t>, corpus 4. Paris : </a:t>
            </a:r>
            <a:r>
              <a:rPr lang="fr-FR" cap="none" dirty="0" err="1">
                <a:solidFill>
                  <a:srgbClr val="7030A0"/>
                </a:solidFill>
              </a:rPr>
              <a:t>Encylopaedia</a:t>
            </a:r>
            <a:r>
              <a:rPr lang="fr-FR" cap="none" dirty="0">
                <a:solidFill>
                  <a:srgbClr val="7030A0"/>
                </a:solidFill>
              </a:rPr>
              <a:t> </a:t>
            </a:r>
            <a:r>
              <a:rPr lang="fr-FR" cap="none" dirty="0" err="1">
                <a:solidFill>
                  <a:srgbClr val="7030A0"/>
                </a:solidFill>
              </a:rPr>
              <a:t>Universalis</a:t>
            </a:r>
            <a:r>
              <a:rPr lang="fr-FR" cap="none" dirty="0">
                <a:solidFill>
                  <a:srgbClr val="7030A0"/>
                </a:solidFill>
              </a:rPr>
              <a:t>, 2002, pp.1005-1006</a:t>
            </a:r>
          </a:p>
        </p:txBody>
      </p:sp>
    </p:spTree>
    <p:extLst>
      <p:ext uri="{BB962C8B-B14F-4D97-AF65-F5344CB8AC3E}">
        <p14:creationId xmlns:p14="http://schemas.microsoft.com/office/powerpoint/2010/main" val="2835164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03361-E79D-4903-A3AE-519DC89A5147}"/>
              </a:ext>
            </a:extLst>
          </p:cNvPr>
          <p:cNvSpPr>
            <a:spLocks noGrp="1"/>
          </p:cNvSpPr>
          <p:nvPr>
            <p:ph type="title"/>
            <p:custDataLst>
              <p:tags r:id="rId1"/>
            </p:custDataLst>
          </p:nvPr>
        </p:nvSpPr>
        <p:spPr>
          <a:xfrm>
            <a:off x="913775" y="618517"/>
            <a:ext cx="10364451" cy="1223931"/>
          </a:xfrm>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36B4FC5C-DE40-430E-BC45-C65D0CD2E375}"/>
              </a:ext>
            </a:extLst>
          </p:cNvPr>
          <p:cNvSpPr>
            <a:spLocks noGrp="1"/>
          </p:cNvSpPr>
          <p:nvPr>
            <p:ph sz="quarter" idx="13"/>
            <p:custDataLst>
              <p:tags r:id="rId2"/>
            </p:custDataLst>
          </p:nvPr>
        </p:nvSpPr>
        <p:spPr>
          <a:xfrm>
            <a:off x="913774" y="1583140"/>
            <a:ext cx="10363826" cy="4656343"/>
          </a:xfrm>
        </p:spPr>
        <p:txBody>
          <a:bodyPr>
            <a:normAutofit fontScale="92500" lnSpcReduction="20000"/>
          </a:bodyPr>
          <a:lstStyle/>
          <a:p>
            <a:pPr marL="0" indent="0" algn="ctr">
              <a:buNone/>
            </a:pPr>
            <a:endParaRPr lang="fr-FR" u="sng" dirty="0">
              <a:solidFill>
                <a:srgbClr val="FF0000"/>
              </a:solidFill>
            </a:endParaRPr>
          </a:p>
          <a:p>
            <a:pPr marL="0" indent="0" algn="ctr">
              <a:buNone/>
            </a:pPr>
            <a:r>
              <a:rPr lang="fr-FR" u="sng" dirty="0">
                <a:solidFill>
                  <a:srgbClr val="FF0000"/>
                </a:solidFill>
              </a:rPr>
              <a:t>Mémoire ou thèse</a:t>
            </a:r>
          </a:p>
          <a:p>
            <a:pPr marL="0" indent="0">
              <a:buNone/>
            </a:pPr>
            <a:r>
              <a:rPr lang="fr-FR" cap="none" dirty="0"/>
              <a:t>Auteur, Titre, type de mémoire et discipline. Lieu de soutenance : Établissement de soutenance, date.</a:t>
            </a:r>
          </a:p>
          <a:p>
            <a:pPr marL="0" indent="0">
              <a:buNone/>
            </a:pPr>
            <a:r>
              <a:rPr lang="fr-FR" cap="none" dirty="0"/>
              <a:t>Ex : </a:t>
            </a:r>
            <a:r>
              <a:rPr lang="fr-FR" cap="none" dirty="0">
                <a:solidFill>
                  <a:srgbClr val="7030A0"/>
                </a:solidFill>
              </a:rPr>
              <a:t>Motte N., Optimisation de la structure des données « incident Gaz », thèse professionnelle de master spécialisé en ingénierie et gestion du gaz. Paris : Mines ParisTech, 2012.</a:t>
            </a:r>
          </a:p>
          <a:p>
            <a:pPr marL="0" indent="0" algn="ctr">
              <a:buNone/>
            </a:pPr>
            <a:r>
              <a:rPr lang="fr-FR" u="sng" cap="none" dirty="0">
                <a:solidFill>
                  <a:srgbClr val="FF0000"/>
                </a:solidFill>
              </a:rPr>
              <a:t>Site Internet dans son intégralité</a:t>
            </a:r>
          </a:p>
          <a:p>
            <a:pPr marL="0" indent="0">
              <a:buNone/>
            </a:pPr>
            <a:r>
              <a:rPr lang="fr-FR" cap="none" dirty="0"/>
              <a:t>Auteur ou organisme responsable du site, Titre de la page d’accueil. URL (date de consultation).</a:t>
            </a:r>
          </a:p>
          <a:p>
            <a:pPr marL="0" indent="0">
              <a:buNone/>
            </a:pPr>
            <a:r>
              <a:rPr lang="fr-FR" cap="none" dirty="0"/>
              <a:t>Ex : </a:t>
            </a:r>
            <a:r>
              <a:rPr lang="fr-FR" cap="none" dirty="0">
                <a:solidFill>
                  <a:srgbClr val="7030A0"/>
                </a:solidFill>
              </a:rPr>
              <a:t>ENGIE, fournisseur d’électricité durable. Disponible sur : </a:t>
            </a:r>
            <a:r>
              <a:rPr lang="fr-FR" cap="none" dirty="0">
                <a:solidFill>
                  <a:srgbClr val="0070C0"/>
                </a:solidFill>
                <a:hlinkClick r:id="rId4">
                  <a:extLst>
                    <a:ext uri="{A12FA001-AC4F-418D-AE19-62706E023703}">
                      <ahyp:hlinkClr xmlns:ahyp="http://schemas.microsoft.com/office/drawing/2018/hyperlinkcolor" val="tx"/>
                    </a:ext>
                  </a:extLst>
                </a:hlinkClick>
              </a:rPr>
              <a:t>https://www.engie.fr/electricite/</a:t>
            </a:r>
            <a:r>
              <a:rPr lang="fr-FR" cap="none" dirty="0">
                <a:solidFill>
                  <a:srgbClr val="0070C0"/>
                </a:solidFill>
              </a:rPr>
              <a:t>  </a:t>
            </a:r>
            <a:r>
              <a:rPr lang="fr-FR" dirty="0">
                <a:solidFill>
                  <a:srgbClr val="7030A0"/>
                </a:solidFill>
              </a:rPr>
              <a:t>[</a:t>
            </a:r>
            <a:r>
              <a:rPr lang="fr-FR" cap="none" dirty="0">
                <a:solidFill>
                  <a:srgbClr val="7030A0"/>
                </a:solidFill>
              </a:rPr>
              <a:t>consulter le 18 mai 2020].</a:t>
            </a:r>
          </a:p>
          <a:p>
            <a:pPr marL="0" indent="0">
              <a:buNone/>
            </a:pPr>
            <a:r>
              <a:rPr lang="fr-FR" cap="none" dirty="0">
                <a:solidFill>
                  <a:srgbClr val="7030A0"/>
                </a:solidFill>
              </a:rPr>
              <a:t>									</a:t>
            </a:r>
            <a:r>
              <a:rPr lang="fr-FR" u="sng" cap="none" dirty="0">
                <a:solidFill>
                  <a:srgbClr val="FF0000"/>
                </a:solidFill>
              </a:rPr>
              <a:t>Page d’un site Internet </a:t>
            </a:r>
          </a:p>
          <a:p>
            <a:pPr marL="0" indent="0">
              <a:buNone/>
            </a:pPr>
            <a:r>
              <a:rPr lang="fr-FR" cap="none" dirty="0"/>
              <a:t>Auteur ou organisme, titre de la contribution, in Titre du site Internet, date de publication ou mise à jour. URL (date de consultation).</a:t>
            </a:r>
          </a:p>
          <a:p>
            <a:pPr marL="0" indent="0">
              <a:buNone/>
            </a:pPr>
            <a:r>
              <a:rPr lang="fr-FR" cap="none" dirty="0"/>
              <a:t>Ex :</a:t>
            </a:r>
            <a:r>
              <a:rPr lang="fr-FR" dirty="0"/>
              <a:t> </a:t>
            </a:r>
            <a:r>
              <a:rPr lang="en-US" cap="none" dirty="0">
                <a:solidFill>
                  <a:srgbClr val="7030A0"/>
                </a:solidFill>
              </a:rPr>
              <a:t>Statistical Review of World Energy, in site Internet de BP Global. </a:t>
            </a:r>
            <a:r>
              <a:rPr lang="en-US" cap="none" dirty="0">
                <a:solidFill>
                  <a:srgbClr val="0070C0"/>
                </a:solidFill>
              </a:rPr>
              <a:t>h</a:t>
            </a:r>
            <a:r>
              <a:rPr lang="en-US" cap="none" dirty="0">
                <a:solidFill>
                  <a:srgbClr val="0070C0"/>
                </a:solidFill>
                <a:hlinkClick r:id="rId5">
                  <a:extLst>
                    <a:ext uri="{A12FA001-AC4F-418D-AE19-62706E023703}">
                      <ahyp:hlinkClr xmlns:ahyp="http://schemas.microsoft.com/office/drawing/2018/hyperlinkcolor" val="tx"/>
                    </a:ext>
                  </a:extLst>
                </a:hlinkClick>
              </a:rPr>
              <a:t>ttps://www.bp.com/en/global/corporate/energy-economics/statistical-review-of-world-energy.html</a:t>
            </a:r>
            <a:r>
              <a:rPr lang="en-US" cap="none" dirty="0">
                <a:solidFill>
                  <a:srgbClr val="0070C0"/>
                </a:solidFill>
              </a:rPr>
              <a:t> </a:t>
            </a:r>
            <a:r>
              <a:rPr lang="en-US" dirty="0">
                <a:solidFill>
                  <a:srgbClr val="7030A0"/>
                </a:solidFill>
              </a:rPr>
              <a:t>[</a:t>
            </a:r>
            <a:r>
              <a:rPr lang="fr-FR" cap="none" dirty="0">
                <a:solidFill>
                  <a:srgbClr val="7030A0"/>
                </a:solidFill>
              </a:rPr>
              <a:t>consulter le 18 mai 2020].</a:t>
            </a:r>
          </a:p>
          <a:p>
            <a:pPr marL="0" indent="0">
              <a:buNone/>
            </a:pPr>
            <a:endParaRPr lang="fr-FR" cap="none" dirty="0">
              <a:solidFill>
                <a:srgbClr val="FF0000"/>
              </a:solidFill>
            </a:endParaRPr>
          </a:p>
        </p:txBody>
      </p:sp>
    </p:spTree>
    <p:extLst>
      <p:ext uri="{BB962C8B-B14F-4D97-AF65-F5344CB8AC3E}">
        <p14:creationId xmlns:p14="http://schemas.microsoft.com/office/powerpoint/2010/main" val="3312985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F1E7A-EE1C-47BA-B68B-2BEA41982BBD}"/>
              </a:ext>
            </a:extLst>
          </p:cNvPr>
          <p:cNvSpPr>
            <a:spLocks noGrp="1"/>
          </p:cNvSpPr>
          <p:nvPr>
            <p:ph type="title"/>
            <p:custDataLst>
              <p:tags r:id="rId1"/>
            </p:custDataLst>
          </p:nvPr>
        </p:nvSpPr>
        <p:spPr>
          <a:xfrm>
            <a:off x="913775" y="618518"/>
            <a:ext cx="10364451" cy="1060158"/>
          </a:xfrm>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CE1115DA-D09E-4904-94CA-5973306D768E}"/>
              </a:ext>
            </a:extLst>
          </p:cNvPr>
          <p:cNvSpPr>
            <a:spLocks noGrp="1"/>
          </p:cNvSpPr>
          <p:nvPr>
            <p:ph sz="quarter" idx="13"/>
            <p:custDataLst>
              <p:tags r:id="rId2"/>
            </p:custDataLst>
          </p:nvPr>
        </p:nvSpPr>
        <p:spPr>
          <a:xfrm>
            <a:off x="913774" y="1678676"/>
            <a:ext cx="10363826" cy="4112523"/>
          </a:xfrm>
        </p:spPr>
        <p:txBody>
          <a:bodyPr>
            <a:normAutofit fontScale="92500" lnSpcReduction="20000"/>
          </a:bodyPr>
          <a:lstStyle/>
          <a:p>
            <a:endParaRPr lang="fr-FR" dirty="0">
              <a:solidFill>
                <a:srgbClr val="FF0000"/>
              </a:solidFill>
            </a:endParaRPr>
          </a:p>
          <a:p>
            <a:pPr marL="0" indent="0">
              <a:buNone/>
            </a:pPr>
            <a:r>
              <a:rPr lang="fr-FR" dirty="0">
                <a:solidFill>
                  <a:srgbClr val="FF0000"/>
                </a:solidFill>
              </a:rPr>
              <a:t>										</a:t>
            </a:r>
            <a:r>
              <a:rPr lang="fr-FR" sz="2200" dirty="0">
                <a:solidFill>
                  <a:srgbClr val="FF0000"/>
                </a:solidFill>
              </a:rPr>
              <a:t>Abréviations </a:t>
            </a:r>
          </a:p>
          <a:p>
            <a:r>
              <a:rPr lang="fr-FR" cap="none" dirty="0"/>
              <a:t>On utilise souvent ces abréviations dans les bas de page </a:t>
            </a:r>
          </a:p>
          <a:p>
            <a:r>
              <a:rPr lang="fr-FR" i="1" cap="none" dirty="0">
                <a:solidFill>
                  <a:srgbClr val="FF0000"/>
                </a:solidFill>
              </a:rPr>
              <a:t>Ibid. </a:t>
            </a:r>
            <a:r>
              <a:rPr lang="fr-FR" cap="none" dirty="0"/>
              <a:t>: une locution latine qui signifie « même endroit ». On utilise cette locution pour ne pas répéter la citation entière de la source précédemment citée.</a:t>
            </a:r>
          </a:p>
          <a:p>
            <a:r>
              <a:rPr lang="fr-FR" cap="none" dirty="0"/>
              <a:t>Ex : </a:t>
            </a:r>
            <a:r>
              <a:rPr lang="fr-FR" cap="none" dirty="0" err="1">
                <a:solidFill>
                  <a:srgbClr val="7030A0"/>
                </a:solidFill>
              </a:rPr>
              <a:t>Marchio</a:t>
            </a:r>
            <a:r>
              <a:rPr lang="fr-FR" cap="none" dirty="0">
                <a:solidFill>
                  <a:srgbClr val="7030A0"/>
                </a:solidFill>
              </a:rPr>
              <a:t> D., </a:t>
            </a:r>
            <a:r>
              <a:rPr lang="fr-FR" cap="none" dirty="0" err="1">
                <a:solidFill>
                  <a:srgbClr val="7030A0"/>
                </a:solidFill>
              </a:rPr>
              <a:t>Reboux</a:t>
            </a:r>
            <a:r>
              <a:rPr lang="fr-FR" cap="none" dirty="0">
                <a:solidFill>
                  <a:srgbClr val="7030A0"/>
                </a:solidFill>
              </a:rPr>
              <a:t> P., Introduction aux transferts thématiques, Paris : Presses de l’École des mines, 2003.</a:t>
            </a:r>
          </a:p>
          <a:p>
            <a:r>
              <a:rPr lang="fr-FR" i="1" cap="none" dirty="0"/>
              <a:t>Ibid. </a:t>
            </a:r>
            <a:r>
              <a:rPr lang="fr-FR" cap="none" dirty="0"/>
              <a:t>p. 54.</a:t>
            </a:r>
          </a:p>
          <a:p>
            <a:r>
              <a:rPr lang="fr-FR" i="1" cap="none" dirty="0">
                <a:solidFill>
                  <a:srgbClr val="FF0000"/>
                </a:solidFill>
              </a:rPr>
              <a:t>Op. </a:t>
            </a:r>
            <a:r>
              <a:rPr lang="fr-FR" i="1" cap="none" dirty="0" err="1">
                <a:solidFill>
                  <a:srgbClr val="FF0000"/>
                </a:solidFill>
              </a:rPr>
              <a:t>cit</a:t>
            </a:r>
            <a:r>
              <a:rPr lang="fr-FR" i="1" cap="none" dirty="0">
                <a:solidFill>
                  <a:srgbClr val="FF0000"/>
                </a:solidFill>
              </a:rPr>
              <a:t>. : </a:t>
            </a:r>
            <a:r>
              <a:rPr lang="fr-FR" cap="none" dirty="0"/>
              <a:t>abréviation de locution latine opus </a:t>
            </a:r>
            <a:r>
              <a:rPr lang="fr-FR" cap="none" dirty="0" err="1"/>
              <a:t>citatum</a:t>
            </a:r>
            <a:r>
              <a:rPr lang="fr-FR" cap="none" dirty="0"/>
              <a:t>, signifiant « dans l’ouvrage cité ». On utilise cette locution, si l'on a cité un ouvrage dans un endroit lointain et qu'il ne s’agit pas d’une succession.</a:t>
            </a:r>
          </a:p>
          <a:p>
            <a:r>
              <a:rPr lang="fr-FR" cap="none" dirty="0"/>
              <a:t>Ex : </a:t>
            </a:r>
            <a:r>
              <a:rPr lang="fr-FR" cap="none" dirty="0" err="1">
                <a:solidFill>
                  <a:srgbClr val="7030A0"/>
                </a:solidFill>
              </a:rPr>
              <a:t>Marchio</a:t>
            </a:r>
            <a:r>
              <a:rPr lang="fr-FR" cap="none" dirty="0">
                <a:solidFill>
                  <a:srgbClr val="7030A0"/>
                </a:solidFill>
              </a:rPr>
              <a:t> D., </a:t>
            </a:r>
            <a:r>
              <a:rPr lang="fr-FR" cap="none" dirty="0" err="1">
                <a:solidFill>
                  <a:srgbClr val="7030A0"/>
                </a:solidFill>
              </a:rPr>
              <a:t>Reboux</a:t>
            </a:r>
            <a:r>
              <a:rPr lang="fr-FR" cap="none" dirty="0">
                <a:solidFill>
                  <a:srgbClr val="7030A0"/>
                </a:solidFill>
              </a:rPr>
              <a:t> P., </a:t>
            </a:r>
            <a:r>
              <a:rPr lang="fr-FR" i="1" cap="none" dirty="0">
                <a:solidFill>
                  <a:srgbClr val="7030A0"/>
                </a:solidFill>
              </a:rPr>
              <a:t>op. </a:t>
            </a:r>
            <a:r>
              <a:rPr lang="fr-FR" i="1" cap="none" dirty="0" err="1">
                <a:solidFill>
                  <a:srgbClr val="7030A0"/>
                </a:solidFill>
              </a:rPr>
              <a:t>cit</a:t>
            </a:r>
            <a:r>
              <a:rPr lang="fr-FR" i="1" cap="none" dirty="0">
                <a:solidFill>
                  <a:srgbClr val="7030A0"/>
                </a:solidFill>
              </a:rPr>
              <a:t>. </a:t>
            </a:r>
            <a:r>
              <a:rPr lang="fr-FR" cap="none" dirty="0">
                <a:solidFill>
                  <a:srgbClr val="7030A0"/>
                </a:solidFill>
              </a:rPr>
              <a:t>p.12.	</a:t>
            </a:r>
          </a:p>
          <a:p>
            <a:r>
              <a:rPr lang="fr-FR" i="1" cap="none" dirty="0">
                <a:solidFill>
                  <a:srgbClr val="FF0000"/>
                </a:solidFill>
              </a:rPr>
              <a:t>Loc. </a:t>
            </a:r>
            <a:r>
              <a:rPr lang="fr-FR" i="1" cap="none" dirty="0" err="1">
                <a:solidFill>
                  <a:srgbClr val="FF0000"/>
                </a:solidFill>
              </a:rPr>
              <a:t>Cit</a:t>
            </a:r>
            <a:r>
              <a:rPr lang="fr-FR" i="1" cap="none" dirty="0">
                <a:solidFill>
                  <a:srgbClr val="FF0000"/>
                </a:solidFill>
              </a:rPr>
              <a:t>.</a:t>
            </a:r>
            <a:r>
              <a:rPr lang="fr-FR" cap="none" dirty="0">
                <a:solidFill>
                  <a:srgbClr val="FF0000"/>
                </a:solidFill>
              </a:rPr>
              <a:t> : </a:t>
            </a:r>
            <a:r>
              <a:rPr lang="fr-FR" cap="none" dirty="0"/>
              <a:t>abréviation de "loco </a:t>
            </a:r>
            <a:r>
              <a:rPr lang="fr-FR" cap="none" dirty="0" err="1"/>
              <a:t>citato</a:t>
            </a:r>
            <a:r>
              <a:rPr lang="fr-FR" cap="none" dirty="0"/>
              <a:t>", locution qui veut dire « à l’endroit cité ». On l'utilise, si l'on a extrait au même endroit et à la même page un autre passage.</a:t>
            </a:r>
          </a:p>
          <a:p>
            <a:r>
              <a:rPr lang="fr-FR" cap="none" dirty="0"/>
              <a:t>Ex : </a:t>
            </a:r>
            <a:r>
              <a:rPr lang="fr-FR" cap="none" dirty="0" err="1">
                <a:solidFill>
                  <a:srgbClr val="7030A0"/>
                </a:solidFill>
              </a:rPr>
              <a:t>Marchio</a:t>
            </a:r>
            <a:r>
              <a:rPr lang="fr-FR" cap="none" dirty="0">
                <a:solidFill>
                  <a:srgbClr val="7030A0"/>
                </a:solidFill>
              </a:rPr>
              <a:t> D., </a:t>
            </a:r>
            <a:r>
              <a:rPr lang="fr-FR" cap="none" dirty="0" err="1">
                <a:solidFill>
                  <a:srgbClr val="7030A0"/>
                </a:solidFill>
              </a:rPr>
              <a:t>Reboux</a:t>
            </a:r>
            <a:r>
              <a:rPr lang="fr-FR" cap="none" dirty="0">
                <a:solidFill>
                  <a:srgbClr val="7030A0"/>
                </a:solidFill>
              </a:rPr>
              <a:t> P., loc. </a:t>
            </a:r>
            <a:r>
              <a:rPr lang="fr-FR" cap="none" dirty="0" err="1">
                <a:solidFill>
                  <a:srgbClr val="7030A0"/>
                </a:solidFill>
              </a:rPr>
              <a:t>cit</a:t>
            </a:r>
            <a:r>
              <a:rPr lang="fr-FR" cap="none" dirty="0">
                <a:solidFill>
                  <a:srgbClr val="7030A0"/>
                </a:solidFill>
              </a:rPr>
              <a:t>.</a:t>
            </a:r>
          </a:p>
          <a:p>
            <a:pPr marL="0" indent="0">
              <a:buNone/>
            </a:pPr>
            <a:endParaRPr lang="fr-FR" i="1" cap="none" dirty="0"/>
          </a:p>
          <a:p>
            <a:endParaRPr lang="fr-FR" i="1" cap="none" dirty="0"/>
          </a:p>
        </p:txBody>
      </p:sp>
    </p:spTree>
    <p:extLst>
      <p:ext uri="{BB962C8B-B14F-4D97-AF65-F5344CB8AC3E}">
        <p14:creationId xmlns:p14="http://schemas.microsoft.com/office/powerpoint/2010/main" val="15265402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2DAE8-2EFA-4069-8A43-075A903FC11F}"/>
              </a:ext>
            </a:extLst>
          </p:cNvPr>
          <p:cNvSpPr>
            <a:spLocks noGrp="1"/>
          </p:cNvSpPr>
          <p:nvPr>
            <p:ph type="title"/>
            <p:custDataLst>
              <p:tags r:id="rId1"/>
            </p:custDataLst>
          </p:nvPr>
        </p:nvSpPr>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429C2606-D107-49D3-BBD0-79F0C04982BD}"/>
              </a:ext>
            </a:extLst>
          </p:cNvPr>
          <p:cNvSpPr>
            <a:spLocks noGrp="1"/>
          </p:cNvSpPr>
          <p:nvPr>
            <p:ph sz="quarter" idx="13"/>
            <p:custDataLst>
              <p:tags r:id="rId2"/>
            </p:custDataLst>
          </p:nvPr>
        </p:nvSpPr>
        <p:spPr>
          <a:xfrm>
            <a:off x="354842" y="2367092"/>
            <a:ext cx="11300346" cy="3424107"/>
          </a:xfrm>
        </p:spPr>
        <p:txBody>
          <a:bodyPr/>
          <a:lstStyle/>
          <a:p>
            <a:r>
              <a:rPr lang="fr-FR" i="1" cap="none" dirty="0">
                <a:solidFill>
                  <a:srgbClr val="FF0000"/>
                </a:solidFill>
              </a:rPr>
              <a:t>Et al. : </a:t>
            </a:r>
            <a:r>
              <a:rPr lang="fr-FR" i="1" cap="none" dirty="0"/>
              <a:t>Abréviation utilisée pour désigner « et autres ». On l’utilise s’il s’agit de plus de trois auteurs d’un ouvrage. On peut utiliser aussi « </a:t>
            </a:r>
            <a:r>
              <a:rPr lang="fr-FR" cap="none" dirty="0">
                <a:solidFill>
                  <a:srgbClr val="FF0000"/>
                </a:solidFill>
              </a:rPr>
              <a:t>et coll.</a:t>
            </a:r>
            <a:r>
              <a:rPr lang="fr-FR" i="1" cap="none" dirty="0">
                <a:solidFill>
                  <a:srgbClr val="FF0000"/>
                </a:solidFill>
              </a:rPr>
              <a:t> </a:t>
            </a:r>
            <a:r>
              <a:rPr lang="fr-FR" i="1" cap="none" dirty="0"/>
              <a:t>» qui veut dire et collaborateurs.</a:t>
            </a:r>
          </a:p>
          <a:p>
            <a:r>
              <a:rPr lang="fr-FR" cap="none" dirty="0"/>
              <a:t>Ex : </a:t>
            </a:r>
            <a:r>
              <a:rPr lang="fr-FR" cap="none" dirty="0" err="1">
                <a:solidFill>
                  <a:srgbClr val="7030A0"/>
                </a:solidFill>
              </a:rPr>
              <a:t>Marchio</a:t>
            </a:r>
            <a:r>
              <a:rPr lang="fr-FR" cap="none" dirty="0">
                <a:solidFill>
                  <a:srgbClr val="7030A0"/>
                </a:solidFill>
              </a:rPr>
              <a:t> D. </a:t>
            </a:r>
            <a:r>
              <a:rPr lang="fr-FR" i="1" cap="none" dirty="0">
                <a:solidFill>
                  <a:srgbClr val="7030A0"/>
                </a:solidFill>
              </a:rPr>
              <a:t>et al. </a:t>
            </a:r>
          </a:p>
          <a:p>
            <a:r>
              <a:rPr lang="fr-FR" cap="none" dirty="0"/>
              <a:t>Pour plus de référence, veuillez consulter ce site:</a:t>
            </a:r>
          </a:p>
          <a:p>
            <a:pPr marL="0" indent="0">
              <a:buNone/>
            </a:pPr>
            <a:r>
              <a:rPr lang="fr-FR" dirty="0">
                <a:solidFill>
                  <a:srgbClr val="0070C0"/>
                </a:solidFill>
                <a:hlinkClick r:id="rId4">
                  <a:extLst>
                    <a:ext uri="{A12FA001-AC4F-418D-AE19-62706E023703}">
                      <ahyp:hlinkClr xmlns:ahyp="http://schemas.microsoft.com/office/drawing/2018/hyperlinkcolor" val="tx"/>
                    </a:ext>
                  </a:extLst>
                </a:hlinkClick>
              </a:rPr>
              <a:t>https://www.btb.termiumplus.gc.ca/redac-chap?lang=fra&amp;lettr=chapsect12&amp;info0=12.2.3</a:t>
            </a:r>
            <a:r>
              <a:rPr lang="fr-FR" dirty="0">
                <a:solidFill>
                  <a:srgbClr val="0070C0"/>
                </a:solidFill>
              </a:rPr>
              <a:t> </a:t>
            </a:r>
          </a:p>
          <a:p>
            <a:pPr marL="0" indent="0">
              <a:buNone/>
            </a:pPr>
            <a:endParaRPr lang="fr-FR" i="1" cap="none" dirty="0">
              <a:solidFill>
                <a:srgbClr val="FF0000"/>
              </a:solidFill>
            </a:endParaRPr>
          </a:p>
        </p:txBody>
      </p:sp>
    </p:spTree>
    <p:extLst>
      <p:ext uri="{BB962C8B-B14F-4D97-AF65-F5344CB8AC3E}">
        <p14:creationId xmlns:p14="http://schemas.microsoft.com/office/powerpoint/2010/main" val="3412408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2FBCA-2B73-4CDB-8798-DE63C4A2BEDB}"/>
              </a:ext>
            </a:extLst>
          </p:cNvPr>
          <p:cNvSpPr>
            <a:spLocks noGrp="1"/>
          </p:cNvSpPr>
          <p:nvPr>
            <p:ph type="title"/>
            <p:custDataLst>
              <p:tags r:id="rId1"/>
            </p:custDataLst>
          </p:nvPr>
        </p:nvSpPr>
        <p:spPr/>
        <p:txBody>
          <a:bodyPr/>
          <a:lstStyle/>
          <a:p>
            <a:r>
              <a:rPr lang="fr-FR" cap="none" dirty="0">
                <a:solidFill>
                  <a:srgbClr val="7030A0"/>
                </a:solidFill>
              </a:rPr>
              <a:t>Cours 4: citation bibliographique</a:t>
            </a:r>
            <a:endParaRPr lang="fr-FR" dirty="0"/>
          </a:p>
        </p:txBody>
      </p:sp>
      <p:sp>
        <p:nvSpPr>
          <p:cNvPr id="3" name="Espace réservé du contenu 2">
            <a:extLst>
              <a:ext uri="{FF2B5EF4-FFF2-40B4-BE49-F238E27FC236}">
                <a16:creationId xmlns:a16="http://schemas.microsoft.com/office/drawing/2014/main" id="{98DB1AA9-A4FD-4207-B7E6-2C9EA28CA3C4}"/>
              </a:ext>
            </a:extLst>
          </p:cNvPr>
          <p:cNvSpPr>
            <a:spLocks noGrp="1"/>
          </p:cNvSpPr>
          <p:nvPr>
            <p:ph sz="quarter" idx="13"/>
            <p:custDataLst>
              <p:tags r:id="rId2"/>
            </p:custDataLst>
          </p:nvPr>
        </p:nvSpPr>
        <p:spPr>
          <a:xfrm>
            <a:off x="532263" y="2367092"/>
            <a:ext cx="11273050" cy="3424107"/>
          </a:xfrm>
        </p:spPr>
        <p:txBody>
          <a:bodyPr/>
          <a:lstStyle/>
          <a:p>
            <a:pPr marL="0" indent="0">
              <a:buNone/>
            </a:pPr>
            <a:r>
              <a:rPr lang="fr-FR" dirty="0">
                <a:solidFill>
                  <a:srgbClr val="FF0000"/>
                </a:solidFill>
              </a:rPr>
              <a:t>												Les styles</a:t>
            </a:r>
          </a:p>
          <a:p>
            <a:r>
              <a:rPr lang="fr-FR" cap="none" dirty="0"/>
              <a:t>Il n’ y a pas un seul style de citation bibliographique, mais des dizaines. L’essentiel est de suivre les normes d’un seul style de citation du début jusqu’à la fin de mon manuscrit. </a:t>
            </a:r>
          </a:p>
          <a:p>
            <a:r>
              <a:rPr lang="fr-FR" cap="none" dirty="0"/>
              <a:t>Ce site esquisse les styles les plus utilisés: </a:t>
            </a:r>
            <a:r>
              <a:rPr lang="fr-FR" cap="none" dirty="0">
                <a:solidFill>
                  <a:srgbClr val="0070C0"/>
                </a:solidFill>
                <a:hlinkClick r:id="rId4">
                  <a:extLst>
                    <a:ext uri="{A12FA001-AC4F-418D-AE19-62706E023703}">
                      <ahyp:hlinkClr xmlns:ahyp="http://schemas.microsoft.com/office/drawing/2018/hyperlinkcolor" val="tx"/>
                    </a:ext>
                  </a:extLst>
                </a:hlinkClick>
              </a:rPr>
              <a:t>http://infolit.be/CoMLiS/ch16s01.html</a:t>
            </a:r>
            <a:r>
              <a:rPr lang="fr-FR" cap="none" dirty="0">
                <a:solidFill>
                  <a:srgbClr val="0070C0"/>
                </a:solidFill>
              </a:rPr>
              <a:t> </a:t>
            </a:r>
          </a:p>
          <a:p>
            <a:pPr marL="0" indent="0">
              <a:buNone/>
            </a:pPr>
            <a:endParaRPr lang="fr-FR" cap="none" dirty="0"/>
          </a:p>
        </p:txBody>
      </p:sp>
    </p:spTree>
    <p:extLst>
      <p:ext uri="{BB962C8B-B14F-4D97-AF65-F5344CB8AC3E}">
        <p14:creationId xmlns:p14="http://schemas.microsoft.com/office/powerpoint/2010/main" val="163757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3F0D5-78A9-4B11-808A-61766927AFA2}"/>
              </a:ext>
            </a:extLst>
          </p:cNvPr>
          <p:cNvSpPr>
            <a:spLocks noGrp="1"/>
          </p:cNvSpPr>
          <p:nvPr>
            <p:ph type="title"/>
          </p:nvPr>
        </p:nvSpPr>
        <p:spPr>
          <a:xfrm>
            <a:off x="913775" y="618518"/>
            <a:ext cx="10364451" cy="1046510"/>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71B82428-3E2A-4252-9052-12A760988A72}"/>
              </a:ext>
            </a:extLst>
          </p:cNvPr>
          <p:cNvSpPr>
            <a:spLocks noGrp="1"/>
          </p:cNvSpPr>
          <p:nvPr>
            <p:ph sz="quarter" idx="13"/>
          </p:nvPr>
        </p:nvSpPr>
        <p:spPr>
          <a:xfrm>
            <a:off x="640819" y="1924335"/>
            <a:ext cx="11055312" cy="3962399"/>
          </a:xfrm>
        </p:spPr>
        <p:txBody>
          <a:bodyPr>
            <a:normAutofit/>
          </a:bodyPr>
          <a:lstStyle/>
          <a:p>
            <a:pPr marL="0" indent="0" algn="ctr">
              <a:buNone/>
            </a:pPr>
            <a:r>
              <a:rPr lang="fr-FR" b="1" u="sng" cap="none" dirty="0">
                <a:solidFill>
                  <a:srgbClr val="FF0000"/>
                </a:solidFill>
              </a:rPr>
              <a:t>Méthodes Quantitatives </a:t>
            </a:r>
            <a:r>
              <a:rPr lang="fr-FR" b="1" cap="none" dirty="0">
                <a:solidFill>
                  <a:srgbClr val="FF0000"/>
                </a:solidFill>
              </a:rPr>
              <a:t>: </a:t>
            </a:r>
            <a:endParaRPr lang="fr-FR" cap="none" dirty="0"/>
          </a:p>
          <a:p>
            <a:r>
              <a:rPr lang="fr-FR" cap="none" dirty="0"/>
              <a:t>Ces méthodes englobent plusieurs techniques, les plus utilisées :</a:t>
            </a:r>
          </a:p>
          <a:p>
            <a:pPr marL="1077913" indent="177800"/>
            <a:r>
              <a:rPr lang="fr-FR" cap="none" dirty="0">
                <a:solidFill>
                  <a:srgbClr val="0070C0"/>
                </a:solidFill>
              </a:rPr>
              <a:t>Le recensement ;</a:t>
            </a:r>
          </a:p>
          <a:p>
            <a:pPr marL="1077913" indent="177800"/>
            <a:r>
              <a:rPr lang="fr-FR" cap="none" dirty="0">
                <a:solidFill>
                  <a:srgbClr val="0070C0"/>
                </a:solidFill>
              </a:rPr>
              <a:t>Le sondage ;</a:t>
            </a:r>
          </a:p>
          <a:p>
            <a:pPr marL="1077913" indent="177800"/>
            <a:r>
              <a:rPr lang="fr-FR" cap="none" dirty="0">
                <a:solidFill>
                  <a:srgbClr val="0070C0"/>
                </a:solidFill>
              </a:rPr>
              <a:t>Le questionnaire. </a:t>
            </a:r>
          </a:p>
          <a:p>
            <a:r>
              <a:rPr lang="fr-FR" cap="none" dirty="0"/>
              <a:t>Les mesures de ces méthodes : </a:t>
            </a:r>
          </a:p>
          <a:p>
            <a:pPr marL="457200" indent="-457200">
              <a:buFont typeface="+mj-lt"/>
              <a:buAutoNum type="arabicPeriod"/>
            </a:pPr>
            <a:r>
              <a:rPr lang="fr-FR" cap="none" dirty="0"/>
              <a:t>Peuvent être </a:t>
            </a:r>
            <a:r>
              <a:rPr lang="fr-FR" cap="none" dirty="0">
                <a:solidFill>
                  <a:schemeClr val="accent6">
                    <a:lumMod val="75000"/>
                  </a:schemeClr>
                </a:solidFill>
              </a:rPr>
              <a:t>numériques</a:t>
            </a:r>
            <a:r>
              <a:rPr lang="fr-FR" cap="none" dirty="0"/>
              <a:t> : 1,2,3…</a:t>
            </a:r>
          </a:p>
          <a:p>
            <a:pPr marL="457200" indent="-457200">
              <a:buFont typeface="+mj-lt"/>
              <a:buAutoNum type="arabicPeriod"/>
            </a:pPr>
            <a:r>
              <a:rPr lang="fr-FR" cap="none" dirty="0"/>
              <a:t>Peuvent être </a:t>
            </a:r>
            <a:r>
              <a:rPr lang="fr-FR" cap="none" dirty="0">
                <a:solidFill>
                  <a:schemeClr val="accent6">
                    <a:lumMod val="75000"/>
                  </a:schemeClr>
                </a:solidFill>
              </a:rPr>
              <a:t>ordinales</a:t>
            </a:r>
            <a:r>
              <a:rPr lang="fr-FR" cap="none" dirty="0"/>
              <a:t> : plus grand, plus petit</a:t>
            </a:r>
          </a:p>
          <a:p>
            <a:pPr marL="457200" indent="-457200">
              <a:buFont typeface="+mj-lt"/>
              <a:buAutoNum type="arabicPeriod"/>
            </a:pPr>
            <a:r>
              <a:rPr lang="fr-FR" cap="none" dirty="0"/>
              <a:t>Peuvent être à </a:t>
            </a:r>
            <a:r>
              <a:rPr lang="fr-FR" cap="none" dirty="0">
                <a:solidFill>
                  <a:schemeClr val="accent6">
                    <a:lumMod val="75000"/>
                  </a:schemeClr>
                </a:solidFill>
              </a:rPr>
              <a:t>échelles</a:t>
            </a:r>
            <a:r>
              <a:rPr lang="fr-FR" cap="none" dirty="0"/>
              <a:t> : classement des journaux selon le nombre de vente</a:t>
            </a:r>
          </a:p>
        </p:txBody>
      </p:sp>
      <p:sp>
        <p:nvSpPr>
          <p:cNvPr id="4" name="Ellipse 3">
            <a:extLst>
              <a:ext uri="{FF2B5EF4-FFF2-40B4-BE49-F238E27FC236}">
                <a16:creationId xmlns:a16="http://schemas.microsoft.com/office/drawing/2014/main" id="{7F44C110-C51C-41E1-BB43-CD7EC8B79EFC}"/>
              </a:ext>
            </a:extLst>
          </p:cNvPr>
          <p:cNvSpPr/>
          <p:nvPr/>
        </p:nvSpPr>
        <p:spPr>
          <a:xfrm>
            <a:off x="4080679" y="1897034"/>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1</a:t>
            </a:r>
          </a:p>
        </p:txBody>
      </p:sp>
    </p:spTree>
    <p:extLst>
      <p:ext uri="{BB962C8B-B14F-4D97-AF65-F5344CB8AC3E}">
        <p14:creationId xmlns:p14="http://schemas.microsoft.com/office/powerpoint/2010/main" val="253182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4B8F8-843A-4254-9909-EC0C6AC4F6BE}"/>
              </a:ext>
            </a:extLst>
          </p:cNvPr>
          <p:cNvSpPr>
            <a:spLocks noGrp="1"/>
          </p:cNvSpPr>
          <p:nvPr>
            <p:ph type="title"/>
          </p:nvPr>
        </p:nvSpPr>
        <p:spPr>
          <a:xfrm>
            <a:off x="913775" y="618517"/>
            <a:ext cx="10364451" cy="1073805"/>
          </a:xfrm>
        </p:spPr>
        <p:txBody>
          <a:bodyPr/>
          <a:lstStyle/>
          <a:p>
            <a:r>
              <a:rPr lang="fr-FR" b="1" cap="none" dirty="0">
                <a:solidFill>
                  <a:srgbClr val="7030A0"/>
                </a:solidFill>
              </a:rPr>
              <a:t>Cours 1: LA CONSTRUCTION TECHNIQUE</a:t>
            </a:r>
            <a:endParaRPr lang="fr-FR" dirty="0"/>
          </a:p>
        </p:txBody>
      </p:sp>
      <p:sp>
        <p:nvSpPr>
          <p:cNvPr id="5" name="Espace réservé du contenu 4">
            <a:extLst>
              <a:ext uri="{FF2B5EF4-FFF2-40B4-BE49-F238E27FC236}">
                <a16:creationId xmlns:a16="http://schemas.microsoft.com/office/drawing/2014/main" id="{33414CFF-82B6-4A47-B353-8D990034784D}"/>
              </a:ext>
            </a:extLst>
          </p:cNvPr>
          <p:cNvSpPr>
            <a:spLocks noGrp="1"/>
          </p:cNvSpPr>
          <p:nvPr>
            <p:ph sz="quarter" idx="13"/>
          </p:nvPr>
        </p:nvSpPr>
        <p:spPr>
          <a:xfrm>
            <a:off x="479946" y="1542197"/>
            <a:ext cx="11246616" cy="4982171"/>
          </a:xfrm>
        </p:spPr>
        <p:txBody>
          <a:bodyPr/>
          <a:lstStyle/>
          <a:p>
            <a:pPr marL="0" indent="0" algn="ctr">
              <a:buNone/>
            </a:pPr>
            <a:r>
              <a:rPr lang="fr-FR" b="1" u="sng" cap="none" dirty="0">
                <a:solidFill>
                  <a:srgbClr val="FF0000"/>
                </a:solidFill>
              </a:rPr>
              <a:t>1- Recensement </a:t>
            </a:r>
          </a:p>
          <a:p>
            <a:r>
              <a:rPr lang="fr-FR" cap="none" dirty="0"/>
              <a:t>Opération administrative qui consiste à faire le </a:t>
            </a:r>
            <a:r>
              <a:rPr lang="fr-FR" u="sng" cap="none" dirty="0">
                <a:solidFill>
                  <a:schemeClr val="accent6">
                    <a:lumMod val="50000"/>
                  </a:schemeClr>
                </a:solidFill>
              </a:rPr>
              <a:t>dénombrement une population </a:t>
            </a:r>
            <a:r>
              <a:rPr lang="fr-FR" cap="none" dirty="0"/>
              <a:t>d’un</a:t>
            </a:r>
            <a:r>
              <a:rPr lang="fr-FR" u="sng" cap="none" dirty="0"/>
              <a:t> </a:t>
            </a:r>
            <a:r>
              <a:rPr lang="fr-FR" u="sng" cap="none" dirty="0">
                <a:solidFill>
                  <a:schemeClr val="accent6">
                    <a:lumMod val="50000"/>
                  </a:schemeClr>
                </a:solidFill>
              </a:rPr>
              <a:t>État</a:t>
            </a:r>
            <a:r>
              <a:rPr lang="fr-FR" cap="none" dirty="0"/>
              <a:t>, d'une </a:t>
            </a:r>
            <a:r>
              <a:rPr lang="fr-FR" u="sng" cap="none" dirty="0">
                <a:solidFill>
                  <a:schemeClr val="accent6">
                    <a:lumMod val="50000"/>
                  </a:schemeClr>
                </a:solidFill>
              </a:rPr>
              <a:t>ville</a:t>
            </a:r>
            <a:r>
              <a:rPr lang="fr-FR" cap="none" dirty="0"/>
              <a:t> ;</a:t>
            </a:r>
          </a:p>
          <a:p>
            <a:r>
              <a:rPr lang="fr-FR" u="sng" cap="none" dirty="0">
                <a:solidFill>
                  <a:schemeClr val="accent6">
                    <a:lumMod val="50000"/>
                  </a:schemeClr>
                </a:solidFill>
              </a:rPr>
              <a:t>Inventaire</a:t>
            </a:r>
            <a:r>
              <a:rPr lang="fr-FR" cap="none" dirty="0"/>
              <a:t> des équipements de toute nature susceptibles d'être requis en temps de guerre.</a:t>
            </a:r>
          </a:p>
          <a:p>
            <a:r>
              <a:rPr lang="fr-FR" cap="none" dirty="0"/>
              <a:t>Aussi, action de recenser </a:t>
            </a:r>
            <a:r>
              <a:rPr lang="fr-FR" u="sng" cap="none" dirty="0">
                <a:solidFill>
                  <a:schemeClr val="accent6">
                    <a:lumMod val="50000"/>
                  </a:schemeClr>
                </a:solidFill>
              </a:rPr>
              <a:t>les êtres </a:t>
            </a:r>
            <a:r>
              <a:rPr lang="fr-FR" cap="none" dirty="0"/>
              <a:t>et </a:t>
            </a:r>
            <a:r>
              <a:rPr lang="fr-FR" u="sng" cap="none" dirty="0">
                <a:solidFill>
                  <a:schemeClr val="accent6">
                    <a:lumMod val="50000"/>
                  </a:schemeClr>
                </a:solidFill>
              </a:rPr>
              <a:t>les choses </a:t>
            </a:r>
            <a:r>
              <a:rPr lang="fr-FR" cap="none" dirty="0"/>
              <a:t>(matériel, bien…)</a:t>
            </a:r>
          </a:p>
          <a:p>
            <a:endParaRPr lang="fr-FR" dirty="0"/>
          </a:p>
          <a:p>
            <a:endParaRPr lang="fr-FR" cap="none" dirty="0"/>
          </a:p>
          <a:p>
            <a:pPr marL="0" indent="0">
              <a:buNone/>
            </a:pPr>
            <a:endParaRPr lang="fr-FR" dirty="0"/>
          </a:p>
          <a:p>
            <a:pPr marL="0" indent="0">
              <a:buNone/>
            </a:pPr>
            <a:endParaRPr lang="fr-FR" cap="none" dirty="0"/>
          </a:p>
          <a:p>
            <a:pPr marL="0" indent="0">
              <a:buNone/>
            </a:pPr>
            <a:endParaRPr lang="fr-FR" dirty="0"/>
          </a:p>
          <a:p>
            <a:pPr marL="0" indent="0">
              <a:buNone/>
            </a:pPr>
            <a:endParaRPr lang="fr-FR" cap="none" dirty="0"/>
          </a:p>
          <a:p>
            <a:pPr marL="0" indent="0">
              <a:buNone/>
            </a:pPr>
            <a:endParaRPr lang="fr-FR" cap="none" dirty="0"/>
          </a:p>
        </p:txBody>
      </p:sp>
      <p:pic>
        <p:nvPicPr>
          <p:cNvPr id="6" name="Image 5">
            <a:extLst>
              <a:ext uri="{FF2B5EF4-FFF2-40B4-BE49-F238E27FC236}">
                <a16:creationId xmlns:a16="http://schemas.microsoft.com/office/drawing/2014/main" id="{8CA3AAC8-DAC0-FF87-3259-8D4951C7199F}"/>
              </a:ext>
            </a:extLst>
          </p:cNvPr>
          <p:cNvPicPr>
            <a:picLocks noChangeAspect="1"/>
          </p:cNvPicPr>
          <p:nvPr/>
        </p:nvPicPr>
        <p:blipFill>
          <a:blip r:embed="rId2"/>
          <a:stretch>
            <a:fillRect/>
          </a:stretch>
        </p:blipFill>
        <p:spPr>
          <a:xfrm>
            <a:off x="4794422" y="3681634"/>
            <a:ext cx="6750908" cy="2557849"/>
          </a:xfrm>
          <a:prstGeom prst="rect">
            <a:avLst/>
          </a:prstGeom>
        </p:spPr>
      </p:pic>
    </p:spTree>
    <p:extLst>
      <p:ext uri="{BB962C8B-B14F-4D97-AF65-F5344CB8AC3E}">
        <p14:creationId xmlns:p14="http://schemas.microsoft.com/office/powerpoint/2010/main" val="332034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4CA2D-8F95-4DD8-B649-524729C659B8}"/>
              </a:ext>
            </a:extLst>
          </p:cNvPr>
          <p:cNvSpPr>
            <a:spLocks noGrp="1"/>
          </p:cNvSpPr>
          <p:nvPr>
            <p:ph type="title"/>
          </p:nvPr>
        </p:nvSpPr>
        <p:spPr>
          <a:xfrm>
            <a:off x="913775" y="618517"/>
            <a:ext cx="10364451" cy="978271"/>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C4B7774D-034A-471C-B402-6DAA6D386954}"/>
              </a:ext>
            </a:extLst>
          </p:cNvPr>
          <p:cNvSpPr>
            <a:spLocks noGrp="1"/>
          </p:cNvSpPr>
          <p:nvPr>
            <p:ph sz="quarter" idx="13"/>
          </p:nvPr>
        </p:nvSpPr>
        <p:spPr>
          <a:xfrm>
            <a:off x="436727" y="1801503"/>
            <a:ext cx="11163869" cy="4586939"/>
          </a:xfrm>
        </p:spPr>
        <p:txBody>
          <a:bodyPr>
            <a:normAutofit fontScale="92500" lnSpcReduction="10000"/>
          </a:bodyPr>
          <a:lstStyle/>
          <a:p>
            <a:r>
              <a:rPr lang="fr-FR" sz="2300" b="1" dirty="0">
                <a:solidFill>
                  <a:srgbClr val="FF0000"/>
                </a:solidFill>
              </a:rPr>
              <a:t>Ce qu’il faut retenir du recensement </a:t>
            </a:r>
          </a:p>
          <a:p>
            <a:pPr marL="627063" indent="-176213"/>
            <a:r>
              <a:rPr lang="fr-FR" b="1" cap="none" dirty="0">
                <a:solidFill>
                  <a:srgbClr val="FF0000"/>
                </a:solidFill>
                <a:latin typeface="Georgia" panose="02040502050405020303" pitchFamily="18" charset="0"/>
              </a:rPr>
              <a:t>Le sujet  doit manifester un intérêt </a:t>
            </a:r>
            <a:r>
              <a:rPr lang="fr-FR" b="1" cap="none" dirty="0">
                <a:latin typeface="Georgia" panose="02040502050405020303" pitchFamily="18" charset="0"/>
              </a:rPr>
              <a:t>: </a:t>
            </a:r>
            <a:r>
              <a:rPr lang="fr-FR" cap="none" dirty="0">
                <a:latin typeface="Georgia" panose="02040502050405020303" pitchFamily="18" charset="0"/>
              </a:rPr>
              <a:t>cette technique est couteuse, on doit s’assurer que :</a:t>
            </a:r>
          </a:p>
          <a:p>
            <a:pPr marL="1077913" indent="-176213"/>
            <a:r>
              <a:rPr lang="fr-FR" cap="none" dirty="0">
                <a:latin typeface="Georgia" panose="02040502050405020303" pitchFamily="18" charset="0"/>
              </a:rPr>
              <a:t>Chaque ménage interviewé repondéra aux questions. </a:t>
            </a:r>
          </a:p>
          <a:p>
            <a:pPr marL="1077913" indent="-176213"/>
            <a:r>
              <a:rPr lang="fr-FR" cap="none" dirty="0">
                <a:latin typeface="Georgia" panose="02040502050405020303" pitchFamily="18" charset="0"/>
              </a:rPr>
              <a:t>Chaque question doit ciblé un but précis.</a:t>
            </a:r>
          </a:p>
          <a:p>
            <a:pPr marL="627063" indent="-176213"/>
            <a:r>
              <a:rPr lang="fr-FR" b="1" cap="none" dirty="0">
                <a:solidFill>
                  <a:srgbClr val="FF0000"/>
                </a:solidFill>
                <a:latin typeface="Georgia" panose="02040502050405020303" pitchFamily="18" charset="0"/>
              </a:rPr>
              <a:t>Le sujet se prête-t-il à un recensement ?</a:t>
            </a:r>
          </a:p>
          <a:p>
            <a:pPr marL="1084263" lvl="1" indent="-176213"/>
            <a:r>
              <a:rPr lang="fr-FR" cap="none" dirty="0"/>
              <a:t> </a:t>
            </a:r>
            <a:r>
              <a:rPr lang="fr-FR" sz="1700" cap="none" dirty="0">
                <a:latin typeface="Georgia" panose="02040502050405020303" pitchFamily="18" charset="0"/>
              </a:rPr>
              <a:t>Les sujets abordés dans un recensement ne doivent pas susciter de réactions négatives chez les gens en portant atteinte à leur vie privée de façon inacceptable. </a:t>
            </a:r>
          </a:p>
          <a:p>
            <a:pPr marL="1084263" lvl="1" indent="-176213"/>
            <a:r>
              <a:rPr lang="fr-FR" sz="1700" cap="none" dirty="0">
                <a:latin typeface="Georgia" panose="02040502050405020303" pitchFamily="18" charset="0"/>
              </a:rPr>
              <a:t>Il ne faudrait pas non plus qu'on ait à donner des explications ni des consignes sans fin pour obtenir de bonnes réponses. </a:t>
            </a:r>
          </a:p>
          <a:p>
            <a:pPr marL="1084263" lvl="1" indent="-176213"/>
            <a:r>
              <a:rPr lang="fr-FR" sz="1700" cap="none" dirty="0">
                <a:latin typeface="Georgia" panose="02040502050405020303" pitchFamily="18" charset="0"/>
              </a:rPr>
              <a:t>Enfin, il ne faut pas interroger les gens sur des choses dont ils n'auront pas tendance à se rappeler.</a:t>
            </a:r>
          </a:p>
          <a:p>
            <a:pPr marL="627063" indent="-176213"/>
            <a:r>
              <a:rPr lang="fr-FR" sz="2100" b="1" cap="none" dirty="0">
                <a:solidFill>
                  <a:srgbClr val="FF0000"/>
                </a:solidFill>
                <a:latin typeface="Georgia" panose="02040502050405020303" pitchFamily="18" charset="0"/>
              </a:rPr>
              <a:t>Le sujet peut-il être couvert assez rapidement ?</a:t>
            </a:r>
          </a:p>
          <a:p>
            <a:pPr marL="1084263" lvl="1" indent="-176213"/>
            <a:r>
              <a:rPr lang="fr-FR" cap="none" dirty="0"/>
              <a:t> </a:t>
            </a:r>
            <a:r>
              <a:rPr lang="fr-FR" sz="1700" cap="none" dirty="0">
                <a:latin typeface="Georgia" panose="02040502050405020303" pitchFamily="18" charset="0"/>
              </a:rPr>
              <a:t>Il faut limiter le nombre de questions pour permettre à la population de remplir le questionnaire dans les délais requis et éviter ainsi certains problèmes.</a:t>
            </a:r>
          </a:p>
          <a:p>
            <a:endParaRPr lang="fr-FR" dirty="0">
              <a:solidFill>
                <a:srgbClr val="FF0000"/>
              </a:solidFill>
            </a:endParaRPr>
          </a:p>
        </p:txBody>
      </p:sp>
    </p:spTree>
    <p:extLst>
      <p:ext uri="{BB962C8B-B14F-4D97-AF65-F5344CB8AC3E}">
        <p14:creationId xmlns:p14="http://schemas.microsoft.com/office/powerpoint/2010/main" val="1285821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6116</TotalTime>
  <Words>6891</Words>
  <Application>Microsoft Office PowerPoint</Application>
  <PresentationFormat>Grand écran</PresentationFormat>
  <Paragraphs>581</Paragraphs>
  <Slides>65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65</vt:i4>
      </vt:variant>
    </vt:vector>
  </HeadingPairs>
  <TitlesOfParts>
    <vt:vector size="70" baseType="lpstr">
      <vt:lpstr>Calibri</vt:lpstr>
      <vt:lpstr>Georgia</vt:lpstr>
      <vt:lpstr>Gill Sans MT</vt:lpstr>
      <vt:lpstr>Wingdings 2</vt:lpstr>
      <vt:lpstr>Dividende</vt:lpstr>
      <vt:lpstr>Méthodologie de recherche en sociologie</vt:lpstr>
      <vt:lpstr>Plan des cours Programme semestre II</vt:lpstr>
      <vt:lpstr>Cours 1: LA CONSTRUCTION TECHNIQUE  </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  Cours 2 :construction et collecte des données         Prérequis  À l’issu de ce cours l’étudiant sera capable de :  - connaitre la signification de la population d’étude      - saisir la signification de l’échantillonnage      - différencier entre les types d’échantillonnage  </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  Cours 3 :Analyse et interprétation des données       - saisir le codage des variables   - connaitre la marge d’erreurs             - savoir vérifier les données collectées  </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Cours 3 :Analyse et interprétation des données</vt:lpstr>
      <vt:lpstr>Présentation PowerPoint</vt:lpstr>
      <vt:lpstr>Cours 3 :Analyse et interprétation des données</vt:lpstr>
      <vt:lpstr>Cours 3 :Analyse et interprétation des données</vt:lpstr>
      <vt:lpstr>Cours 3 :Analyse et interprétation des données</vt:lpstr>
      <vt:lpstr>Cours 4: citation bibliographique </vt:lpstr>
      <vt:lpstr>Cours 4: citation bibliographique</vt:lpstr>
      <vt:lpstr>Cours 4: citation bibliographique</vt:lpstr>
      <vt:lpstr>Cours 4: citation bibliographique</vt:lpstr>
      <vt:lpstr>Cours 4: citation bibliographique</vt:lpstr>
      <vt:lpstr>Cours 4: citation bibliographique</vt:lpstr>
      <vt:lpstr>Cours 4: citation bibliographique</vt:lpstr>
      <vt:lpstr>Cours 4: citation bibliographique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méthodologie et techniques de recherche en sic</dc:title>
  <dc:creator>SAMSUNG</dc:creator>
  <cp:lastModifiedBy>idir smail</cp:lastModifiedBy>
  <cp:revision>100</cp:revision>
  <dcterms:created xsi:type="dcterms:W3CDTF">2019-02-11T17:00:11Z</dcterms:created>
  <dcterms:modified xsi:type="dcterms:W3CDTF">2025-03-13T12:21:17Z</dcterms:modified>
</cp:coreProperties>
</file>