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8" r:id="rId6"/>
    <p:sldId id="289" r:id="rId7"/>
    <p:sldId id="295" r:id="rId8"/>
    <p:sldId id="260" r:id="rId9"/>
    <p:sldId id="261" r:id="rId10"/>
    <p:sldId id="262" r:id="rId11"/>
    <p:sldId id="263" r:id="rId12"/>
    <p:sldId id="293" r:id="rId13"/>
    <p:sldId id="266" r:id="rId14"/>
    <p:sldId id="265" r:id="rId15"/>
    <p:sldId id="269" r:id="rId16"/>
    <p:sldId id="294" r:id="rId17"/>
    <p:sldId id="270" r:id="rId18"/>
    <p:sldId id="271" r:id="rId19"/>
    <p:sldId id="272" r:id="rId20"/>
    <p:sldId id="304" r:id="rId21"/>
    <p:sldId id="298" r:id="rId22"/>
    <p:sldId id="273" r:id="rId23"/>
    <p:sldId id="299" r:id="rId24"/>
    <p:sldId id="300" r:id="rId25"/>
    <p:sldId id="275" r:id="rId26"/>
    <p:sldId id="292" r:id="rId27"/>
    <p:sldId id="277" r:id="rId28"/>
    <p:sldId id="322" r:id="rId29"/>
    <p:sldId id="278" r:id="rId30"/>
    <p:sldId id="279" r:id="rId31"/>
    <p:sldId id="282" r:id="rId32"/>
    <p:sldId id="305" r:id="rId33"/>
    <p:sldId id="306" r:id="rId34"/>
    <p:sldId id="307" r:id="rId35"/>
    <p:sldId id="308" r:id="rId36"/>
    <p:sldId id="311" r:id="rId37"/>
    <p:sldId id="312" r:id="rId38"/>
    <p:sldId id="313" r:id="rId39"/>
    <p:sldId id="318" r:id="rId40"/>
    <p:sldId id="314" r:id="rId41"/>
    <p:sldId id="315" r:id="rId42"/>
    <p:sldId id="320" r:id="rId43"/>
    <p:sldId id="321" r:id="rId44"/>
    <p:sldId id="316"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580" autoAdjust="0"/>
  </p:normalViewPr>
  <p:slideViewPr>
    <p:cSldViewPr>
      <p:cViewPr varScale="1">
        <p:scale>
          <a:sx n="85" d="100"/>
          <a:sy n="85" d="100"/>
        </p:scale>
        <p:origin x="115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3F2F522-F23F-40D7-8005-D85073DF7046}" type="datetimeFigureOut">
              <a:rPr lang="fr-FR" smtClean="0"/>
              <a:t>16/02/2022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410954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3F2F522-F23F-40D7-8005-D85073DF7046}" type="datetimeFigureOut">
              <a:rPr lang="fr-FR" smtClean="0"/>
              <a:t>16/02/2022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25120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3F2F522-F23F-40D7-8005-D85073DF7046}" type="datetimeFigureOut">
              <a:rPr lang="fr-FR" smtClean="0"/>
              <a:t>16/02/2022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4010174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370013" y="301625"/>
            <a:ext cx="7313612" cy="1143000"/>
          </a:xfrm>
        </p:spPr>
        <p:txBody>
          <a:bodyPr/>
          <a:lstStyle/>
          <a:p>
            <a:r>
              <a:rPr lang="fr-FR"/>
              <a:t>Modifiez le style du titre</a:t>
            </a:r>
          </a:p>
        </p:txBody>
      </p:sp>
      <p:sp>
        <p:nvSpPr>
          <p:cNvPr id="3" name="Espace réservé du texte 2"/>
          <p:cNvSpPr>
            <a:spLocks noGrp="1"/>
          </p:cNvSpPr>
          <p:nvPr>
            <p:ph type="body" sz="half" idx="1"/>
          </p:nvPr>
        </p:nvSpPr>
        <p:spPr>
          <a:xfrm>
            <a:off x="1370013" y="1827213"/>
            <a:ext cx="3579812"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02225" y="1827213"/>
            <a:ext cx="35814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248400"/>
            <a:ext cx="2133600" cy="457200"/>
          </a:xfrm>
        </p:spPr>
        <p:txBody>
          <a:bodyPr/>
          <a:lstStyle>
            <a:lvl1pPr>
              <a:defRPr/>
            </a:lvl1pPr>
          </a:lstStyle>
          <a:p>
            <a:endParaRPr lang="fr-FR"/>
          </a:p>
        </p:txBody>
      </p:sp>
      <p:sp>
        <p:nvSpPr>
          <p:cNvPr id="6" name="Espace réservé du pied de page 5"/>
          <p:cNvSpPr>
            <a:spLocks noGrp="1"/>
          </p:cNvSpPr>
          <p:nvPr>
            <p:ph type="ftr" sz="quarter" idx="11"/>
          </p:nvPr>
        </p:nvSpPr>
        <p:spPr>
          <a:xfrm>
            <a:off x="3124200" y="6248400"/>
            <a:ext cx="2895600" cy="457200"/>
          </a:xfrm>
        </p:spPr>
        <p:txBody>
          <a:bodyPr/>
          <a:lstStyle>
            <a:lvl1pPr>
              <a:defRPr/>
            </a:lvl1pPr>
          </a:lstStyle>
          <a:p>
            <a:endParaRPr lang="fr-FR"/>
          </a:p>
        </p:txBody>
      </p:sp>
      <p:sp>
        <p:nvSpPr>
          <p:cNvPr id="7" name="Espace réservé du numéro de diapositive 6"/>
          <p:cNvSpPr>
            <a:spLocks noGrp="1"/>
          </p:cNvSpPr>
          <p:nvPr>
            <p:ph type="sldNum" sz="quarter" idx="12"/>
          </p:nvPr>
        </p:nvSpPr>
        <p:spPr>
          <a:xfrm>
            <a:off x="6553200" y="6248400"/>
            <a:ext cx="2133600" cy="457200"/>
          </a:xfrm>
        </p:spPr>
        <p:txBody>
          <a:bodyPr/>
          <a:lstStyle>
            <a:lvl1pPr>
              <a:defRPr/>
            </a:lvl1pPr>
          </a:lstStyle>
          <a:p>
            <a:fld id="{264C2D83-5ECC-47BC-BA22-A2F7EBC8CACF}" type="slidenum">
              <a:rPr lang="fr-FR"/>
              <a:pPr/>
              <a:t>‹N°›</a:t>
            </a:fld>
            <a:endParaRPr lang="fr-FR"/>
          </a:p>
        </p:txBody>
      </p:sp>
    </p:spTree>
    <p:extLst>
      <p:ext uri="{BB962C8B-B14F-4D97-AF65-F5344CB8AC3E}">
        <p14:creationId xmlns:p14="http://schemas.microsoft.com/office/powerpoint/2010/main" val="1200447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370013" y="301625"/>
            <a:ext cx="7313612" cy="1143000"/>
          </a:xfrm>
        </p:spPr>
        <p:txBody>
          <a:bodyPr/>
          <a:lstStyle/>
          <a:p>
            <a:r>
              <a:rPr lang="fr-FR"/>
              <a:t>Modifiez le style du titre</a:t>
            </a:r>
          </a:p>
        </p:txBody>
      </p:sp>
      <p:sp>
        <p:nvSpPr>
          <p:cNvPr id="3" name="Espace réservé du contenu 2"/>
          <p:cNvSpPr>
            <a:spLocks noGrp="1"/>
          </p:cNvSpPr>
          <p:nvPr>
            <p:ph sz="half" idx="1"/>
          </p:nvPr>
        </p:nvSpPr>
        <p:spPr>
          <a:xfrm>
            <a:off x="1370013" y="1827213"/>
            <a:ext cx="3579812"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5102225" y="1827213"/>
            <a:ext cx="35814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5102225" y="3960813"/>
            <a:ext cx="3581400" cy="1981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e la date 5"/>
          <p:cNvSpPr>
            <a:spLocks noGrp="1"/>
          </p:cNvSpPr>
          <p:nvPr>
            <p:ph type="dt" sz="half" idx="10"/>
          </p:nvPr>
        </p:nvSpPr>
        <p:spPr>
          <a:xfrm>
            <a:off x="457200" y="6248400"/>
            <a:ext cx="2133600" cy="457200"/>
          </a:xfrm>
        </p:spPr>
        <p:txBody>
          <a:bodyPr/>
          <a:lstStyle>
            <a:lvl1pPr>
              <a:defRPr/>
            </a:lvl1pPr>
          </a:lstStyle>
          <a:p>
            <a:endParaRPr lang="fr-FR"/>
          </a:p>
        </p:txBody>
      </p:sp>
      <p:sp>
        <p:nvSpPr>
          <p:cNvPr id="7" name="Espace réservé du pied de page 6"/>
          <p:cNvSpPr>
            <a:spLocks noGrp="1"/>
          </p:cNvSpPr>
          <p:nvPr>
            <p:ph type="ftr" sz="quarter" idx="11"/>
          </p:nvPr>
        </p:nvSpPr>
        <p:spPr>
          <a:xfrm>
            <a:off x="3124200" y="6248400"/>
            <a:ext cx="2895600" cy="457200"/>
          </a:xfrm>
        </p:spPr>
        <p:txBody>
          <a:bodyPr/>
          <a:lstStyle>
            <a:lvl1pPr>
              <a:defRPr/>
            </a:lvl1pPr>
          </a:lstStyle>
          <a:p>
            <a:endParaRPr lang="fr-FR"/>
          </a:p>
        </p:txBody>
      </p:sp>
      <p:sp>
        <p:nvSpPr>
          <p:cNvPr id="8" name="Espace réservé du numéro de diapositive 7"/>
          <p:cNvSpPr>
            <a:spLocks noGrp="1"/>
          </p:cNvSpPr>
          <p:nvPr>
            <p:ph type="sldNum" sz="quarter" idx="12"/>
          </p:nvPr>
        </p:nvSpPr>
        <p:spPr>
          <a:xfrm>
            <a:off x="6553200" y="6248400"/>
            <a:ext cx="2133600" cy="457200"/>
          </a:xfrm>
        </p:spPr>
        <p:txBody>
          <a:bodyPr/>
          <a:lstStyle>
            <a:lvl1pPr>
              <a:defRPr/>
            </a:lvl1pPr>
          </a:lstStyle>
          <a:p>
            <a:fld id="{1AAB17B6-DC49-415F-813C-C1CC5D1600D5}" type="slidenum">
              <a:rPr lang="fr-FR"/>
              <a:pPr/>
              <a:t>‹N°›</a:t>
            </a:fld>
            <a:endParaRPr lang="fr-FR"/>
          </a:p>
        </p:txBody>
      </p:sp>
    </p:spTree>
    <p:extLst>
      <p:ext uri="{BB962C8B-B14F-4D97-AF65-F5344CB8AC3E}">
        <p14:creationId xmlns:p14="http://schemas.microsoft.com/office/powerpoint/2010/main" val="192091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3F2F522-F23F-40D7-8005-D85073DF7046}" type="datetimeFigureOut">
              <a:rPr lang="fr-FR" smtClean="0"/>
              <a:t>16/02/2022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127666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3F2F522-F23F-40D7-8005-D85073DF7046}" type="datetimeFigureOut">
              <a:rPr lang="fr-FR" smtClean="0"/>
              <a:t>16/02/2022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124563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3F2F522-F23F-40D7-8005-D85073DF7046}" type="datetimeFigureOut">
              <a:rPr lang="fr-FR" smtClean="0"/>
              <a:t>16/02/2022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86232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3F2F522-F23F-40D7-8005-D85073DF7046}" type="datetimeFigureOut">
              <a:rPr lang="fr-FR" smtClean="0"/>
              <a:t>16/02/2022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279434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3F2F522-F23F-40D7-8005-D85073DF7046}" type="datetimeFigureOut">
              <a:rPr lang="fr-FR" smtClean="0"/>
              <a:t>16/02/2022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342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3F2F522-F23F-40D7-8005-D85073DF7046}" type="datetimeFigureOut">
              <a:rPr lang="fr-FR" smtClean="0"/>
              <a:t>16/02/2022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80963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3F2F522-F23F-40D7-8005-D85073DF7046}" type="datetimeFigureOut">
              <a:rPr lang="fr-FR" smtClean="0"/>
              <a:t>16/02/2022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394486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3F2F522-F23F-40D7-8005-D85073DF7046}" type="datetimeFigureOut">
              <a:rPr lang="fr-FR" smtClean="0"/>
              <a:t>16/02/2022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238943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2F522-F23F-40D7-8005-D85073DF7046}" type="datetimeFigureOut">
              <a:rPr lang="fr-FR" smtClean="0"/>
              <a:t>16/02/2022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6FC94-F21D-498D-B58D-DABC2B720B12}" type="slidenum">
              <a:rPr lang="fr-FR" smtClean="0"/>
              <a:t>‹N°›</a:t>
            </a:fld>
            <a:endParaRPr lang="fr-FR"/>
          </a:p>
        </p:txBody>
      </p:sp>
    </p:spTree>
    <p:extLst>
      <p:ext uri="{BB962C8B-B14F-4D97-AF65-F5344CB8AC3E}">
        <p14:creationId xmlns:p14="http://schemas.microsoft.com/office/powerpoint/2010/main" val="232169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130425"/>
            <a:ext cx="8856984" cy="1470025"/>
          </a:xfrm>
        </p:spPr>
        <p:txBody>
          <a:bodyPr/>
          <a:lstStyle/>
          <a:p>
            <a:r>
              <a:rPr lang="fr-FR" b="1" i="1" dirty="0" err="1"/>
              <a:t>Vibrionaceae</a:t>
            </a:r>
            <a:r>
              <a:rPr lang="fr-FR" b="1" i="1" dirty="0"/>
              <a:t> </a:t>
            </a:r>
            <a:r>
              <a:rPr lang="fr-FR" b="1" dirty="0"/>
              <a:t>– </a:t>
            </a:r>
            <a:r>
              <a:rPr lang="fr-FR" b="1" i="1" dirty="0" err="1"/>
              <a:t>Aeromonadaceae</a:t>
            </a:r>
            <a:r>
              <a:rPr lang="fr-FR" b="1" i="1" dirty="0"/>
              <a:t> </a:t>
            </a:r>
            <a:r>
              <a:rPr lang="fr-FR" b="1" dirty="0"/>
              <a:t>– </a:t>
            </a:r>
            <a:r>
              <a:rPr lang="fr-FR" b="1" i="1" dirty="0" err="1"/>
              <a:t>Plesiomonas</a:t>
            </a:r>
            <a:endParaRPr lang="fr-FR" dirty="0"/>
          </a:p>
        </p:txBody>
      </p:sp>
    </p:spTree>
    <p:extLst>
      <p:ext uri="{BB962C8B-B14F-4D97-AF65-F5344CB8AC3E}">
        <p14:creationId xmlns:p14="http://schemas.microsoft.com/office/powerpoint/2010/main" val="408907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71400"/>
            <a:ext cx="9144000" cy="6858000"/>
          </a:xfrm>
        </p:spPr>
        <p:txBody>
          <a:bodyPr>
            <a:noAutofit/>
          </a:bodyPr>
          <a:lstStyle/>
          <a:p>
            <a:pPr algn="just">
              <a:lnSpc>
                <a:spcPct val="170000"/>
              </a:lnSpc>
            </a:pPr>
            <a:r>
              <a:rPr lang="fr-FR" sz="2200" b="1" dirty="0">
                <a:latin typeface="Times New Roman" pitchFamily="18" charset="0"/>
                <a:cs typeface="Times New Roman" pitchFamily="18" charset="0"/>
              </a:rPr>
              <a:t>Habitat et pouvoir pathogène</a:t>
            </a:r>
          </a:p>
          <a:p>
            <a:pPr algn="just">
              <a:lnSpc>
                <a:spcPct val="170000"/>
              </a:lnSpc>
            </a:pPr>
            <a:r>
              <a:rPr lang="fr-FR" sz="2200" dirty="0">
                <a:latin typeface="Times New Roman" pitchFamily="18" charset="0"/>
                <a:cs typeface="Times New Roman" pitchFamily="18" charset="0"/>
              </a:rPr>
              <a:t>On distingue des espèces halophiles (V</a:t>
            </a:r>
            <a:r>
              <a:rPr lang="fr-FR" sz="2200" i="1" dirty="0">
                <a:latin typeface="Times New Roman" pitchFamily="18" charset="0"/>
                <a:cs typeface="Times New Roman" pitchFamily="18" charset="0"/>
              </a:rPr>
              <a:t>. </a:t>
            </a:r>
            <a:r>
              <a:rPr lang="fr-FR" sz="2200" i="1" dirty="0" err="1">
                <a:latin typeface="Times New Roman" pitchFamily="18" charset="0"/>
                <a:cs typeface="Times New Roman" pitchFamily="18" charset="0"/>
              </a:rPr>
              <a:t>parahaemolyticus</a:t>
            </a:r>
            <a:r>
              <a:rPr lang="fr-FR" sz="2200" dirty="0">
                <a:latin typeface="Times New Roman" pitchFamily="18" charset="0"/>
                <a:cs typeface="Times New Roman" pitchFamily="18" charset="0"/>
              </a:rPr>
              <a:t>, </a:t>
            </a:r>
            <a:r>
              <a:rPr lang="fr-FR" sz="2200" i="1" dirty="0">
                <a:latin typeface="Times New Roman" pitchFamily="18" charset="0"/>
                <a:cs typeface="Times New Roman" pitchFamily="18" charset="0"/>
              </a:rPr>
              <a:t>V. </a:t>
            </a:r>
            <a:r>
              <a:rPr lang="fr-FR" sz="2200" i="1" dirty="0" err="1">
                <a:latin typeface="Times New Roman" pitchFamily="18" charset="0"/>
                <a:cs typeface="Times New Roman" pitchFamily="18" charset="0"/>
              </a:rPr>
              <a:t>alginolyticus</a:t>
            </a:r>
            <a:r>
              <a:rPr lang="fr-FR" sz="2200" dirty="0">
                <a:latin typeface="Times New Roman" pitchFamily="18" charset="0"/>
                <a:cs typeface="Times New Roman" pitchFamily="18" charset="0"/>
              </a:rPr>
              <a:t>, </a:t>
            </a:r>
            <a:r>
              <a:rPr lang="fr-FR" sz="2200" i="1" dirty="0">
                <a:latin typeface="Times New Roman" pitchFamily="18" charset="0"/>
                <a:cs typeface="Times New Roman" pitchFamily="18" charset="0"/>
              </a:rPr>
              <a:t>V. </a:t>
            </a:r>
            <a:r>
              <a:rPr lang="fr-FR" sz="2200" i="1" dirty="0" err="1">
                <a:latin typeface="Times New Roman" pitchFamily="18" charset="0"/>
                <a:cs typeface="Times New Roman" pitchFamily="18" charset="0"/>
              </a:rPr>
              <a:t>vulnificus</a:t>
            </a:r>
            <a:r>
              <a:rPr lang="fr-FR" sz="2200" i="1" dirty="0">
                <a:latin typeface="Times New Roman" pitchFamily="18" charset="0"/>
                <a:cs typeface="Times New Roman" pitchFamily="18" charset="0"/>
              </a:rPr>
              <a:t> </a:t>
            </a:r>
            <a:r>
              <a:rPr lang="fr-FR" sz="2200" dirty="0">
                <a:latin typeface="Times New Roman" pitchFamily="18" charset="0"/>
                <a:cs typeface="Times New Roman" pitchFamily="18" charset="0"/>
              </a:rPr>
              <a:t>, etc.) et d'autres halotolérantes (</a:t>
            </a:r>
            <a:r>
              <a:rPr lang="fr-FR" sz="2200" i="1" dirty="0">
                <a:latin typeface="Times New Roman" pitchFamily="18" charset="0"/>
                <a:cs typeface="Times New Roman" pitchFamily="18" charset="0"/>
              </a:rPr>
              <a:t>V. </a:t>
            </a:r>
            <a:r>
              <a:rPr lang="fr-FR" sz="2200" i="1" dirty="0" err="1">
                <a:latin typeface="Times New Roman" pitchFamily="18" charset="0"/>
                <a:cs typeface="Times New Roman" pitchFamily="18" charset="0"/>
              </a:rPr>
              <a:t>cholerae</a:t>
            </a:r>
            <a:r>
              <a:rPr lang="fr-FR" sz="2200" i="1" dirty="0">
                <a:latin typeface="Times New Roman" pitchFamily="18" charset="0"/>
                <a:cs typeface="Times New Roman" pitchFamily="18" charset="0"/>
              </a:rPr>
              <a:t> </a:t>
            </a:r>
            <a:r>
              <a:rPr lang="fr-FR" sz="2200" dirty="0">
                <a:latin typeface="Times New Roman" pitchFamily="18" charset="0"/>
                <a:cs typeface="Times New Roman" pitchFamily="18" charset="0"/>
              </a:rPr>
              <a:t>, </a:t>
            </a:r>
            <a:r>
              <a:rPr lang="fr-FR" sz="2200" i="1" dirty="0">
                <a:latin typeface="Times New Roman" pitchFamily="18" charset="0"/>
                <a:cs typeface="Times New Roman" pitchFamily="18" charset="0"/>
              </a:rPr>
              <a:t>V. </a:t>
            </a:r>
            <a:r>
              <a:rPr lang="fr-FR" sz="2200" i="1" dirty="0" err="1">
                <a:latin typeface="Times New Roman" pitchFamily="18" charset="0"/>
                <a:cs typeface="Times New Roman" pitchFamily="18" charset="0"/>
              </a:rPr>
              <a:t>mimicus</a:t>
            </a:r>
            <a:r>
              <a:rPr lang="fr-FR" sz="2200" i="1" dirty="0">
                <a:latin typeface="Times New Roman" pitchFamily="18" charset="0"/>
                <a:cs typeface="Times New Roman" pitchFamily="18" charset="0"/>
              </a:rPr>
              <a:t> </a:t>
            </a:r>
            <a:r>
              <a:rPr lang="fr-FR" sz="2200" dirty="0">
                <a:latin typeface="Times New Roman" pitchFamily="18" charset="0"/>
                <a:cs typeface="Times New Roman" pitchFamily="18" charset="0"/>
              </a:rPr>
              <a:t>).</a:t>
            </a:r>
          </a:p>
          <a:p>
            <a:pPr algn="just">
              <a:lnSpc>
                <a:spcPct val="170000"/>
              </a:lnSpc>
            </a:pPr>
            <a:r>
              <a:rPr lang="fr-FR" sz="2200" dirty="0">
                <a:latin typeface="Times New Roman" pitchFamily="18" charset="0"/>
                <a:cs typeface="Times New Roman" pitchFamily="18" charset="0"/>
              </a:rPr>
              <a:t>L'espèce </a:t>
            </a:r>
            <a:r>
              <a:rPr lang="fr-FR" sz="2200" b="1" i="1" dirty="0">
                <a:latin typeface="Times New Roman" pitchFamily="18" charset="0"/>
                <a:cs typeface="Times New Roman" pitchFamily="18" charset="0"/>
              </a:rPr>
              <a:t>V. </a:t>
            </a:r>
            <a:r>
              <a:rPr lang="fr-FR" sz="2200" b="1" i="1" dirty="0" err="1">
                <a:latin typeface="Times New Roman" pitchFamily="18" charset="0"/>
                <a:cs typeface="Times New Roman" pitchFamily="18" charset="0"/>
              </a:rPr>
              <a:t>cholerae</a:t>
            </a:r>
            <a:r>
              <a:rPr lang="fr-FR" sz="2200" b="1" i="1" dirty="0">
                <a:latin typeface="Times New Roman" pitchFamily="18" charset="0"/>
                <a:cs typeface="Times New Roman" pitchFamily="18" charset="0"/>
              </a:rPr>
              <a:t> </a:t>
            </a:r>
            <a:r>
              <a:rPr lang="fr-FR" sz="2200" b="1" dirty="0">
                <a:latin typeface="Times New Roman" pitchFamily="18" charset="0"/>
                <a:cs typeface="Times New Roman" pitchFamily="18" charset="0"/>
              </a:rPr>
              <a:t>, </a:t>
            </a:r>
            <a:r>
              <a:rPr lang="fr-FR" sz="2200" b="1" u="sng" dirty="0">
                <a:latin typeface="Times New Roman" pitchFamily="18" charset="0"/>
                <a:cs typeface="Times New Roman" pitchFamily="18" charset="0"/>
              </a:rPr>
              <a:t>strictement humaine</a:t>
            </a:r>
            <a:r>
              <a:rPr lang="fr-FR" sz="2200" b="1" dirty="0">
                <a:latin typeface="Times New Roman" pitchFamily="18" charset="0"/>
                <a:cs typeface="Times New Roman" pitchFamily="18" charset="0"/>
              </a:rPr>
              <a:t>,</a:t>
            </a:r>
            <a:r>
              <a:rPr lang="fr-FR" sz="2200" dirty="0">
                <a:latin typeface="Times New Roman" pitchFamily="18" charset="0"/>
                <a:cs typeface="Times New Roman" pitchFamily="18" charset="0"/>
              </a:rPr>
              <a:t> est éliminée en quantité dans les selles des malades atteints de choléra jusqu'à </a:t>
            </a:r>
            <a:r>
              <a:rPr lang="fr-FR" sz="2200" b="1" dirty="0">
                <a:latin typeface="Times New Roman" pitchFamily="18" charset="0"/>
                <a:cs typeface="Times New Roman" pitchFamily="18" charset="0"/>
              </a:rPr>
              <a:t>10</a:t>
            </a:r>
            <a:r>
              <a:rPr lang="fr-FR" sz="2200" b="1" baseline="30000" dirty="0">
                <a:latin typeface="Times New Roman" pitchFamily="18" charset="0"/>
                <a:cs typeface="Times New Roman" pitchFamily="18" charset="0"/>
              </a:rPr>
              <a:t>6</a:t>
            </a:r>
            <a:r>
              <a:rPr lang="fr-FR" sz="2200" b="1" dirty="0">
                <a:latin typeface="Times New Roman" pitchFamily="18" charset="0"/>
                <a:cs typeface="Times New Roman" pitchFamily="18" charset="0"/>
              </a:rPr>
              <a:t> à 10</a:t>
            </a:r>
            <a:r>
              <a:rPr lang="fr-FR" sz="2200" b="1" baseline="30000" dirty="0">
                <a:latin typeface="Times New Roman" pitchFamily="18" charset="0"/>
                <a:cs typeface="Times New Roman" pitchFamily="18" charset="0"/>
              </a:rPr>
              <a:t>8</a:t>
            </a:r>
            <a:r>
              <a:rPr lang="fr-FR" sz="2200" b="1" dirty="0">
                <a:latin typeface="Times New Roman" pitchFamily="18" charset="0"/>
                <a:cs typeface="Times New Roman" pitchFamily="18" charset="0"/>
              </a:rPr>
              <a:t> vibrions/ml </a:t>
            </a:r>
            <a:r>
              <a:rPr lang="fr-FR" sz="2200" dirty="0">
                <a:latin typeface="Times New Roman" pitchFamily="18" charset="0"/>
                <a:cs typeface="Times New Roman" pitchFamily="18" charset="0"/>
              </a:rPr>
              <a:t>de selles) et ne persiste dans l'environnement que de manière courte car </a:t>
            </a:r>
            <a:r>
              <a:rPr lang="fr-FR" sz="2200" b="1" dirty="0">
                <a:latin typeface="Times New Roman" pitchFamily="18" charset="0"/>
                <a:cs typeface="Times New Roman" pitchFamily="18" charset="0"/>
              </a:rPr>
              <a:t>c'est une bactérie assez fragile.</a:t>
            </a:r>
          </a:p>
          <a:p>
            <a:pPr algn="just">
              <a:lnSpc>
                <a:spcPct val="170000"/>
              </a:lnSpc>
            </a:pPr>
            <a:r>
              <a:rPr lang="fr-FR" sz="2200" dirty="0">
                <a:latin typeface="Times New Roman" pitchFamily="18" charset="0"/>
                <a:cs typeface="Times New Roman" pitchFamily="18" charset="0"/>
              </a:rPr>
              <a:t>Les </a:t>
            </a:r>
            <a:r>
              <a:rPr lang="fr-FR" sz="2200" b="1" dirty="0">
                <a:latin typeface="Times New Roman" pitchFamily="18" charset="0"/>
                <a:cs typeface="Times New Roman" pitchFamily="18" charset="0"/>
              </a:rPr>
              <a:t>souches </a:t>
            </a:r>
            <a:r>
              <a:rPr lang="fr-FR" sz="2200" b="1" dirty="0" err="1">
                <a:latin typeface="Times New Roman" pitchFamily="18" charset="0"/>
                <a:cs typeface="Times New Roman" pitchFamily="18" charset="0"/>
              </a:rPr>
              <a:t>toxinogènes</a:t>
            </a:r>
            <a:r>
              <a:rPr lang="fr-FR" sz="2200" b="1" dirty="0">
                <a:latin typeface="Times New Roman" pitchFamily="18" charset="0"/>
                <a:cs typeface="Times New Roman" pitchFamily="18" charset="0"/>
              </a:rPr>
              <a:t> </a:t>
            </a:r>
            <a:r>
              <a:rPr lang="fr-FR" sz="2200" dirty="0">
                <a:latin typeface="Times New Roman" pitchFamily="18" charset="0"/>
                <a:cs typeface="Times New Roman" pitchFamily="18" charset="0"/>
              </a:rPr>
              <a:t>de </a:t>
            </a:r>
            <a:r>
              <a:rPr lang="fr-FR" sz="2200" b="1" i="1" dirty="0">
                <a:latin typeface="Times New Roman" pitchFamily="18" charset="0"/>
                <a:cs typeface="Times New Roman" pitchFamily="18" charset="0"/>
              </a:rPr>
              <a:t>V. </a:t>
            </a:r>
            <a:r>
              <a:rPr lang="fr-FR" sz="2200" b="1" i="1" dirty="0" err="1">
                <a:latin typeface="Times New Roman" pitchFamily="18" charset="0"/>
                <a:cs typeface="Times New Roman" pitchFamily="18" charset="0"/>
              </a:rPr>
              <a:t>cholerae</a:t>
            </a:r>
            <a:r>
              <a:rPr lang="fr-FR" sz="2200" b="1" i="1" dirty="0">
                <a:latin typeface="Times New Roman" pitchFamily="18" charset="0"/>
                <a:cs typeface="Times New Roman" pitchFamily="18" charset="0"/>
              </a:rPr>
              <a:t> </a:t>
            </a:r>
            <a:r>
              <a:rPr lang="fr-FR" sz="2200" dirty="0">
                <a:latin typeface="Times New Roman" pitchFamily="18" charset="0"/>
                <a:cs typeface="Times New Roman" pitchFamily="18" charset="0"/>
              </a:rPr>
              <a:t>sont responsables du </a:t>
            </a:r>
            <a:r>
              <a:rPr lang="fr-FR" sz="2200" b="1" dirty="0">
                <a:latin typeface="Times New Roman" pitchFamily="18" charset="0"/>
                <a:cs typeface="Times New Roman" pitchFamily="18" charset="0"/>
              </a:rPr>
              <a:t>choléra humain</a:t>
            </a:r>
            <a:r>
              <a:rPr lang="fr-FR" sz="2200" dirty="0">
                <a:latin typeface="Times New Roman" pitchFamily="18" charset="0"/>
                <a:cs typeface="Times New Roman" pitchFamily="18" charset="0"/>
              </a:rPr>
              <a:t>, dominés par un début brutal avec une diarrhée massive et émission de selles </a:t>
            </a:r>
            <a:r>
              <a:rPr lang="fr-FR" sz="2200" dirty="0" err="1">
                <a:latin typeface="Times New Roman" pitchFamily="18" charset="0"/>
                <a:cs typeface="Times New Roman" pitchFamily="18" charset="0"/>
              </a:rPr>
              <a:t>afécales</a:t>
            </a:r>
            <a:r>
              <a:rPr lang="fr-FR" sz="2200" dirty="0">
                <a:latin typeface="Times New Roman" pitchFamily="18" charset="0"/>
                <a:cs typeface="Times New Roman" pitchFamily="18" charset="0"/>
              </a:rPr>
              <a:t> « eau de riz », pouvant atteindre 10 à 50 selles par jour (3 à 15 L éliminés par 24 h), accompagnées de vomissements sans fièvre. </a:t>
            </a:r>
          </a:p>
        </p:txBody>
      </p:sp>
    </p:spTree>
    <p:extLst>
      <p:ext uri="{BB962C8B-B14F-4D97-AF65-F5344CB8AC3E}">
        <p14:creationId xmlns:p14="http://schemas.microsoft.com/office/powerpoint/2010/main" val="784322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036496" cy="6858000"/>
          </a:xfrm>
        </p:spPr>
        <p:txBody>
          <a:bodyPr>
            <a:noAutofit/>
          </a:bodyPr>
          <a:lstStyle/>
          <a:p>
            <a:pPr algn="just">
              <a:lnSpc>
                <a:spcPct val="170000"/>
              </a:lnSpc>
            </a:pPr>
            <a:r>
              <a:rPr lang="fr-FR" sz="2800" dirty="0">
                <a:latin typeface="Times New Roman" pitchFamily="18" charset="0"/>
                <a:cs typeface="Times New Roman" pitchFamily="18" charset="0"/>
              </a:rPr>
              <a:t>L'incubation après </a:t>
            </a:r>
            <a:r>
              <a:rPr lang="fr-FR" sz="2800" u="sng" dirty="0">
                <a:latin typeface="Times New Roman" pitchFamily="18" charset="0"/>
                <a:cs typeface="Times New Roman" pitchFamily="18" charset="0"/>
              </a:rPr>
              <a:t>contamination directe</a:t>
            </a:r>
            <a:r>
              <a:rPr lang="fr-FR" sz="2800" dirty="0">
                <a:latin typeface="Times New Roman" pitchFamily="18" charset="0"/>
                <a:cs typeface="Times New Roman" pitchFamily="18" charset="0"/>
              </a:rPr>
              <a:t> (mains sales) ou </a:t>
            </a:r>
            <a:r>
              <a:rPr lang="fr-FR" sz="2800" u="sng" dirty="0">
                <a:latin typeface="Times New Roman" pitchFamily="18" charset="0"/>
                <a:cs typeface="Times New Roman" pitchFamily="18" charset="0"/>
              </a:rPr>
              <a:t>indirecte</a:t>
            </a:r>
            <a:r>
              <a:rPr lang="fr-FR" sz="2800" dirty="0">
                <a:latin typeface="Times New Roman" pitchFamily="18" charset="0"/>
                <a:cs typeface="Times New Roman" pitchFamily="18" charset="0"/>
              </a:rPr>
              <a:t> (aliments) dure de quelques heures à 5 jours.</a:t>
            </a:r>
          </a:p>
          <a:p>
            <a:pPr algn="just">
              <a:lnSpc>
                <a:spcPct val="170000"/>
              </a:lnSpc>
            </a:pPr>
            <a:r>
              <a:rPr lang="fr-FR" sz="2800" dirty="0">
                <a:latin typeface="Times New Roman" pitchFamily="18" charset="0"/>
                <a:cs typeface="Times New Roman" pitchFamily="18" charset="0"/>
              </a:rPr>
              <a:t>Le choléra entraîne une mortalité de 1 à 5 % ; en l'absence de traitement.</a:t>
            </a:r>
          </a:p>
          <a:p>
            <a:pPr algn="just">
              <a:lnSpc>
                <a:spcPct val="170000"/>
              </a:lnSpc>
            </a:pPr>
            <a:r>
              <a:rPr lang="fr-FR" sz="2800" dirty="0">
                <a:latin typeface="Times New Roman" pitchFamily="18" charset="0"/>
                <a:cs typeface="Times New Roman" pitchFamily="18" charset="0"/>
              </a:rPr>
              <a:t>Les souches de </a:t>
            </a:r>
            <a:r>
              <a:rPr lang="fr-FR" sz="2800" b="1" i="1" dirty="0">
                <a:latin typeface="Times New Roman" pitchFamily="18" charset="0"/>
                <a:cs typeface="Times New Roman" pitchFamily="18" charset="0"/>
              </a:rPr>
              <a:t>V. </a:t>
            </a:r>
            <a:r>
              <a:rPr lang="fr-FR" sz="2800" b="1" i="1" dirty="0" err="1">
                <a:latin typeface="Times New Roman" pitchFamily="18" charset="0"/>
                <a:cs typeface="Times New Roman" pitchFamily="18" charset="0"/>
              </a:rPr>
              <a:t>cholerae</a:t>
            </a:r>
            <a:r>
              <a:rPr lang="fr-FR" sz="2800" b="1" i="1" dirty="0">
                <a:latin typeface="Times New Roman" pitchFamily="18" charset="0"/>
                <a:cs typeface="Times New Roman" pitchFamily="18" charset="0"/>
              </a:rPr>
              <a:t> </a:t>
            </a:r>
            <a:r>
              <a:rPr lang="fr-FR" sz="2800" b="1" dirty="0">
                <a:latin typeface="Times New Roman" pitchFamily="18" charset="0"/>
                <a:cs typeface="Times New Roman" pitchFamily="18" charset="0"/>
              </a:rPr>
              <a:t>non </a:t>
            </a:r>
            <a:r>
              <a:rPr lang="fr-FR" sz="2800" b="1" dirty="0" err="1">
                <a:latin typeface="Times New Roman" pitchFamily="18" charset="0"/>
                <a:cs typeface="Times New Roman" pitchFamily="18" charset="0"/>
              </a:rPr>
              <a:t>toxinogènes</a:t>
            </a:r>
            <a:r>
              <a:rPr lang="fr-FR" sz="2800" dirty="0">
                <a:latin typeface="Times New Roman" pitchFamily="18" charset="0"/>
                <a:cs typeface="Times New Roman" pitchFamily="18" charset="0"/>
              </a:rPr>
              <a:t> peuvent être retrouvées dans des diarrhées, souvent plus bénignes, mais parfois avec des localisations extradigestives.</a:t>
            </a:r>
          </a:p>
        </p:txBody>
      </p:sp>
    </p:spTree>
    <p:extLst>
      <p:ext uri="{BB962C8B-B14F-4D97-AF65-F5344CB8AC3E}">
        <p14:creationId xmlns:p14="http://schemas.microsoft.com/office/powerpoint/2010/main" val="3861089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a:bodyPr>
          <a:lstStyle/>
          <a:p>
            <a:pPr marL="0" indent="0" algn="just">
              <a:lnSpc>
                <a:spcPct val="150000"/>
              </a:lnSpc>
              <a:buNone/>
            </a:pPr>
            <a:r>
              <a:rPr lang="fr-FR" dirty="0">
                <a:latin typeface="Times New Roman" pitchFamily="18" charset="0"/>
                <a:cs typeface="Times New Roman" pitchFamily="18" charset="0"/>
              </a:rPr>
              <a:t>L'agent du choléra absorbé par </a:t>
            </a:r>
            <a:r>
              <a:rPr lang="fr-FR" b="1" u="sng" dirty="0">
                <a:latin typeface="Times New Roman" pitchFamily="18" charset="0"/>
                <a:cs typeface="Times New Roman" pitchFamily="18" charset="0"/>
              </a:rPr>
              <a:t>voie orale</a:t>
            </a:r>
            <a:r>
              <a:rPr lang="fr-FR" dirty="0">
                <a:latin typeface="Times New Roman" pitchFamily="18" charset="0"/>
                <a:cs typeface="Times New Roman" pitchFamily="18" charset="0"/>
              </a:rPr>
              <a:t> en quantité suffisante pour franchir la barrière gastrique et le pylore va venir adhérer aux cellules de la bordure en brosse.</a:t>
            </a:r>
          </a:p>
          <a:p>
            <a:pPr marL="0" indent="0" algn="just">
              <a:lnSpc>
                <a:spcPct val="150000"/>
              </a:lnSpc>
              <a:buNone/>
            </a:pPr>
            <a:r>
              <a:rPr lang="fr-FR" dirty="0">
                <a:latin typeface="Times New Roman" pitchFamily="18" charset="0"/>
                <a:cs typeface="Times New Roman" pitchFamily="18" charset="0"/>
              </a:rPr>
              <a:t>Il libère la </a:t>
            </a:r>
            <a:r>
              <a:rPr lang="fr-FR" b="1" dirty="0">
                <a:latin typeface="Times New Roman" pitchFamily="18" charset="0"/>
                <a:cs typeface="Times New Roman" pitchFamily="18" charset="0"/>
              </a:rPr>
              <a:t>toxine cholérique (CT)</a:t>
            </a:r>
            <a:r>
              <a:rPr lang="fr-FR" dirty="0">
                <a:latin typeface="Times New Roman" pitchFamily="18" charset="0"/>
                <a:cs typeface="Times New Roman" pitchFamily="18" charset="0"/>
              </a:rPr>
              <a:t>, protéine thermolabile avec </a:t>
            </a:r>
            <a:r>
              <a:rPr lang="fr-FR" b="1" dirty="0">
                <a:latin typeface="Times New Roman" pitchFamily="18" charset="0"/>
                <a:cs typeface="Times New Roman" pitchFamily="18" charset="0"/>
              </a:rPr>
              <a:t>deux composants A et B</a:t>
            </a:r>
            <a:r>
              <a:rPr lang="fr-FR" dirty="0">
                <a:latin typeface="Times New Roman" pitchFamily="18" charset="0"/>
                <a:cs typeface="Times New Roman" pitchFamily="18" charset="0"/>
              </a:rPr>
              <a:t>. </a:t>
            </a:r>
          </a:p>
          <a:p>
            <a:pPr marL="0" indent="0" algn="just">
              <a:lnSpc>
                <a:spcPct val="150000"/>
              </a:lnSpc>
              <a:buNone/>
            </a:pPr>
            <a:r>
              <a:rPr lang="fr-FR" dirty="0">
                <a:latin typeface="Times New Roman" pitchFamily="18" charset="0"/>
                <a:cs typeface="Times New Roman" pitchFamily="18" charset="0"/>
              </a:rPr>
              <a:t>Elle entraîne une accumulation de l'</a:t>
            </a:r>
            <a:r>
              <a:rPr lang="fr-FR" dirty="0" err="1">
                <a:latin typeface="Times New Roman" pitchFamily="18" charset="0"/>
                <a:cs typeface="Times New Roman" pitchFamily="18" charset="0"/>
              </a:rPr>
              <a:t>AMPc</a:t>
            </a:r>
            <a:r>
              <a:rPr lang="fr-FR" dirty="0">
                <a:latin typeface="Times New Roman" pitchFamily="18" charset="0"/>
                <a:cs typeface="Times New Roman" pitchFamily="18" charset="0"/>
              </a:rPr>
              <a:t> avec pour effet la sécrétion d'ions chlorure, de bicarbonates et d'eau, et l'inhibition de réabsorption du sodium, d'où la diarrhée aqueuse avec perte d'électrolytes. </a:t>
            </a:r>
          </a:p>
          <a:p>
            <a:pPr marL="0" indent="0" algn="just">
              <a:lnSpc>
                <a:spcPct val="150000"/>
              </a:lnSpc>
              <a:buNone/>
            </a:pPr>
            <a:endParaRPr lang="fr-FR" dirty="0"/>
          </a:p>
        </p:txBody>
      </p:sp>
    </p:spTree>
    <p:extLst>
      <p:ext uri="{BB962C8B-B14F-4D97-AF65-F5344CB8AC3E}">
        <p14:creationId xmlns:p14="http://schemas.microsoft.com/office/powerpoint/2010/main" val="1116213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holera-anim1"/>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1476375" y="333375"/>
            <a:ext cx="6264275" cy="6264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75985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lnSpcReduction="20000"/>
          </a:bodyPr>
          <a:lstStyle/>
          <a:p>
            <a:pPr algn="just">
              <a:lnSpc>
                <a:spcPct val="160000"/>
              </a:lnSpc>
            </a:pPr>
            <a:r>
              <a:rPr lang="fr-FR" dirty="0">
                <a:latin typeface="Times New Roman" pitchFamily="18" charset="0"/>
                <a:cs typeface="Times New Roman" pitchFamily="18" charset="0"/>
              </a:rPr>
              <a:t>La production de </a:t>
            </a:r>
            <a:r>
              <a:rPr lang="fr-FR" b="1" dirty="0">
                <a:latin typeface="Times New Roman" pitchFamily="18" charset="0"/>
                <a:cs typeface="Times New Roman" pitchFamily="18" charset="0"/>
              </a:rPr>
              <a:t>toxines</a:t>
            </a:r>
            <a:r>
              <a:rPr lang="fr-FR" dirty="0">
                <a:latin typeface="Times New Roman" pitchFamily="18" charset="0"/>
                <a:cs typeface="Times New Roman" pitchFamily="18" charset="0"/>
              </a:rPr>
              <a:t> par </a:t>
            </a:r>
            <a:r>
              <a:rPr lang="fr-FR" i="1" dirty="0">
                <a:latin typeface="Times New Roman" pitchFamily="18" charset="0"/>
                <a:cs typeface="Times New Roman" pitchFamily="18" charset="0"/>
              </a:rPr>
              <a:t>V. </a:t>
            </a:r>
            <a:r>
              <a:rPr lang="fr-FR" i="1" dirty="0" err="1">
                <a:latin typeface="Times New Roman" pitchFamily="18" charset="0"/>
                <a:cs typeface="Times New Roman" pitchFamily="18" charset="0"/>
              </a:rPr>
              <a:t>cholerae</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est liée à l'intégration dans le génome bactérien d'un </a:t>
            </a:r>
            <a:r>
              <a:rPr lang="fr-FR" b="1" dirty="0">
                <a:latin typeface="Times New Roman" pitchFamily="18" charset="0"/>
                <a:cs typeface="Times New Roman" pitchFamily="18" charset="0"/>
              </a:rPr>
              <a:t>bactériophage CTX</a:t>
            </a:r>
            <a:r>
              <a:rPr lang="fr-FR" dirty="0">
                <a:latin typeface="Times New Roman" pitchFamily="18" charset="0"/>
                <a:cs typeface="Times New Roman" pitchFamily="18" charset="0"/>
              </a:rPr>
              <a:t>.</a:t>
            </a:r>
          </a:p>
          <a:p>
            <a:pPr algn="just">
              <a:lnSpc>
                <a:spcPct val="160000"/>
              </a:lnSpc>
            </a:pPr>
            <a:r>
              <a:rPr lang="fr-FR" dirty="0">
                <a:latin typeface="Times New Roman" pitchFamily="18" charset="0"/>
                <a:cs typeface="Times New Roman" pitchFamily="18" charset="0"/>
              </a:rPr>
              <a:t>Pendant plus d'un siècle, près de 200 </a:t>
            </a:r>
            <a:r>
              <a:rPr lang="fr-FR" dirty="0" err="1">
                <a:latin typeface="Times New Roman" pitchFamily="18" charset="0"/>
                <a:cs typeface="Times New Roman" pitchFamily="18" charset="0"/>
              </a:rPr>
              <a:t>sérogroupes</a:t>
            </a:r>
            <a:r>
              <a:rPr lang="fr-FR" dirty="0">
                <a:latin typeface="Times New Roman" pitchFamily="18" charset="0"/>
                <a:cs typeface="Times New Roman" pitchFamily="18" charset="0"/>
              </a:rPr>
              <a:t> ont été identifiés, seuls connus comme étant responsables de choléra, </a:t>
            </a:r>
            <a:r>
              <a:rPr lang="fr-FR" b="1" dirty="0">
                <a:latin typeface="Times New Roman" pitchFamily="18" charset="0"/>
                <a:cs typeface="Times New Roman" pitchFamily="18" charset="0"/>
              </a:rPr>
              <a:t>02</a:t>
            </a:r>
            <a:r>
              <a:rPr lang="fr-FR" dirty="0">
                <a:latin typeface="Times New Roman" pitchFamily="18" charset="0"/>
                <a:cs typeface="Times New Roman" pitchFamily="18" charset="0"/>
              </a:rPr>
              <a:t> biotypes </a:t>
            </a:r>
            <a:r>
              <a:rPr lang="fr-FR" b="1" i="1" dirty="0" err="1">
                <a:latin typeface="Times New Roman" pitchFamily="18" charset="0"/>
                <a:cs typeface="Times New Roman" pitchFamily="18" charset="0"/>
              </a:rPr>
              <a:t>cholerae</a:t>
            </a:r>
            <a:r>
              <a:rPr lang="fr-FR" b="1" i="1" dirty="0">
                <a:latin typeface="Times New Roman" pitchFamily="18" charset="0"/>
                <a:cs typeface="Times New Roman" pitchFamily="18" charset="0"/>
              </a:rPr>
              <a:t> </a:t>
            </a:r>
            <a:r>
              <a:rPr lang="fr-FR" dirty="0">
                <a:latin typeface="Times New Roman" pitchFamily="18" charset="0"/>
                <a:cs typeface="Times New Roman" pitchFamily="18" charset="0"/>
              </a:rPr>
              <a:t>et </a:t>
            </a:r>
            <a:r>
              <a:rPr lang="fr-FR" b="1" i="1" dirty="0">
                <a:latin typeface="Times New Roman" pitchFamily="18" charset="0"/>
                <a:cs typeface="Times New Roman" pitchFamily="18" charset="0"/>
              </a:rPr>
              <a:t>El Tor</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et ses </a:t>
            </a:r>
            <a:r>
              <a:rPr lang="fr-FR" b="1" dirty="0">
                <a:latin typeface="Times New Roman" pitchFamily="18" charset="0"/>
                <a:cs typeface="Times New Roman" pitchFamily="18" charset="0"/>
              </a:rPr>
              <a:t>03</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sérotypes</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Inaba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Ogawa</a:t>
            </a:r>
            <a:r>
              <a:rPr lang="fr-FR" dirty="0">
                <a:latin typeface="Times New Roman" pitchFamily="18" charset="0"/>
                <a:cs typeface="Times New Roman" pitchFamily="18" charset="0"/>
              </a:rPr>
              <a:t> et </a:t>
            </a:r>
            <a:r>
              <a:rPr lang="fr-FR" dirty="0" err="1">
                <a:latin typeface="Times New Roman" pitchFamily="18" charset="0"/>
                <a:cs typeface="Times New Roman" pitchFamily="18" charset="0"/>
              </a:rPr>
              <a:t>Hikojima</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protéines paroi</a:t>
            </a:r>
            <a:r>
              <a:rPr lang="fr-FR" dirty="0">
                <a:latin typeface="Times New Roman" pitchFamily="18" charset="0"/>
                <a:cs typeface="Times New Roman" pitchFamily="18" charset="0"/>
              </a:rPr>
              <a:t>). </a:t>
            </a:r>
          </a:p>
          <a:p>
            <a:pPr algn="just">
              <a:lnSpc>
                <a:spcPct val="160000"/>
              </a:lnSpc>
            </a:pPr>
            <a:r>
              <a:rPr lang="fr-FR" dirty="0">
                <a:latin typeface="Times New Roman" pitchFamily="18" charset="0"/>
                <a:cs typeface="Times New Roman" pitchFamily="18" charset="0"/>
              </a:rPr>
              <a:t>À la fin de 1992, sont apparus des choléras dus à des souches </a:t>
            </a:r>
            <a:r>
              <a:rPr lang="fr-FR" b="1" i="1" dirty="0">
                <a:latin typeface="Times New Roman" pitchFamily="18" charset="0"/>
                <a:cs typeface="Times New Roman" pitchFamily="18" charset="0"/>
              </a:rPr>
              <a:t>V. </a:t>
            </a:r>
            <a:r>
              <a:rPr lang="fr-FR" b="1" i="1" dirty="0" err="1">
                <a:latin typeface="Times New Roman" pitchFamily="18" charset="0"/>
                <a:cs typeface="Times New Roman" pitchFamily="18" charset="0"/>
              </a:rPr>
              <a:t>cholerae</a:t>
            </a:r>
            <a:r>
              <a:rPr lang="fr-FR" b="1" i="1" dirty="0">
                <a:latin typeface="Times New Roman" pitchFamily="18" charset="0"/>
                <a:cs typeface="Times New Roman" pitchFamily="18" charset="0"/>
              </a:rPr>
              <a:t> </a:t>
            </a:r>
            <a:r>
              <a:rPr lang="fr-FR" b="1" dirty="0">
                <a:latin typeface="Times New Roman" pitchFamily="18" charset="0"/>
                <a:cs typeface="Times New Roman" pitchFamily="18" charset="0"/>
              </a:rPr>
              <a:t>O139 </a:t>
            </a:r>
            <a:r>
              <a:rPr lang="fr-FR" dirty="0">
                <a:latin typeface="Times New Roman" pitchFamily="18" charset="0"/>
                <a:cs typeface="Times New Roman" pitchFamily="18" charset="0"/>
              </a:rPr>
              <a:t>dites «Bengale» car les premières épidémies se sont déclarées au Bengladesh.</a:t>
            </a:r>
          </a:p>
        </p:txBody>
      </p:sp>
    </p:spTree>
    <p:extLst>
      <p:ext uri="{BB962C8B-B14F-4D97-AF65-F5344CB8AC3E}">
        <p14:creationId xmlns:p14="http://schemas.microsoft.com/office/powerpoint/2010/main" val="3072107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71400"/>
            <a:ext cx="8229600" cy="634082"/>
          </a:xfrm>
        </p:spPr>
        <p:txBody>
          <a:bodyPr>
            <a:normAutofit fontScale="90000"/>
          </a:bodyPr>
          <a:lstStyle/>
          <a:p>
            <a:r>
              <a:rPr lang="fr-FR" sz="3600" b="1" dirty="0">
                <a:latin typeface="Times New Roman" pitchFamily="18" charset="0"/>
                <a:cs typeface="Times New Roman" pitchFamily="18" charset="0"/>
              </a:rPr>
              <a:t>Prélèvements</a:t>
            </a:r>
            <a:endParaRPr lang="fr-FR" sz="36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107504" y="432048"/>
            <a:ext cx="8928992" cy="6741368"/>
          </a:xfrm>
        </p:spPr>
        <p:txBody>
          <a:bodyPr>
            <a:normAutofit fontScale="70000" lnSpcReduction="20000"/>
          </a:bodyPr>
          <a:lstStyle/>
          <a:p>
            <a:pPr algn="just">
              <a:lnSpc>
                <a:spcPct val="170000"/>
              </a:lnSpc>
            </a:pPr>
            <a:r>
              <a:rPr lang="fr-FR" b="1" dirty="0">
                <a:latin typeface="Times New Roman" pitchFamily="18" charset="0"/>
                <a:cs typeface="Times New Roman" pitchFamily="18" charset="0"/>
              </a:rPr>
              <a:t>Les selles</a:t>
            </a:r>
            <a:r>
              <a:rPr lang="fr-FR" dirty="0">
                <a:latin typeface="Times New Roman" pitchFamily="18" charset="0"/>
                <a:cs typeface="Times New Roman" pitchFamily="18" charset="0"/>
              </a:rPr>
              <a:t> constituent le prélèvement majeur en cas de suspicion de </a:t>
            </a:r>
            <a:r>
              <a:rPr lang="fr-FR" b="1" dirty="0">
                <a:latin typeface="Times New Roman" pitchFamily="18" charset="0"/>
                <a:cs typeface="Times New Roman" pitchFamily="18" charset="0"/>
              </a:rPr>
              <a:t>choléra ou d'atteinte digestive</a:t>
            </a:r>
            <a:r>
              <a:rPr lang="fr-FR" dirty="0">
                <a:latin typeface="Times New Roman" pitchFamily="18" charset="0"/>
                <a:cs typeface="Times New Roman" pitchFamily="18" charset="0"/>
              </a:rPr>
              <a:t> due à un </a:t>
            </a:r>
            <a:r>
              <a:rPr lang="fr-FR" i="1" dirty="0" err="1">
                <a:latin typeface="Times New Roman" pitchFamily="18" charset="0"/>
                <a:cs typeface="Times New Roman" pitchFamily="18" charset="0"/>
              </a:rPr>
              <a:t>Vibrio</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a:t>
            </a:r>
          </a:p>
          <a:p>
            <a:pPr algn="just">
              <a:lnSpc>
                <a:spcPct val="170000"/>
              </a:lnSpc>
            </a:pPr>
            <a:r>
              <a:rPr lang="fr-FR" dirty="0">
                <a:latin typeface="Times New Roman" pitchFamily="18" charset="0"/>
                <a:cs typeface="Times New Roman" pitchFamily="18" charset="0"/>
              </a:rPr>
              <a:t>Elles sont recueillies dans un récipient stérile étanche, </a:t>
            </a:r>
            <a:r>
              <a:rPr lang="fr-FR" b="1" dirty="0">
                <a:latin typeface="Times New Roman" pitchFamily="18" charset="0"/>
                <a:cs typeface="Times New Roman" pitchFamily="18" charset="0"/>
              </a:rPr>
              <a:t>le plus tôt possible au cours de la maladie</a:t>
            </a:r>
            <a:r>
              <a:rPr lang="fr-FR" dirty="0">
                <a:latin typeface="Times New Roman" pitchFamily="18" charset="0"/>
                <a:cs typeface="Times New Roman" pitchFamily="18" charset="0"/>
              </a:rPr>
              <a:t>, avant tout traitement antibiotique et transportées en sachet scellé, clairement identifié.</a:t>
            </a:r>
          </a:p>
          <a:p>
            <a:pPr algn="just">
              <a:lnSpc>
                <a:spcPct val="170000"/>
              </a:lnSpc>
            </a:pPr>
            <a:r>
              <a:rPr lang="fr-FR" b="1" u="sng" dirty="0">
                <a:latin typeface="Times New Roman" pitchFamily="18" charset="0"/>
                <a:cs typeface="Times New Roman" pitchFamily="18" charset="0"/>
              </a:rPr>
              <a:t>Dans certains cas – suspicion de « choléra sec </a:t>
            </a:r>
            <a:r>
              <a:rPr lang="fr-FR" dirty="0">
                <a:latin typeface="Times New Roman" pitchFamily="18" charset="0"/>
                <a:cs typeface="Times New Roman" pitchFamily="18" charset="0"/>
              </a:rPr>
              <a:t>» –, on peut être amené à pratiquer un écouvillonnage rectal.</a:t>
            </a:r>
          </a:p>
          <a:p>
            <a:pPr algn="just">
              <a:lnSpc>
                <a:spcPct val="170000"/>
              </a:lnSpc>
            </a:pPr>
            <a:r>
              <a:rPr lang="fr-FR" dirty="0">
                <a:latin typeface="Times New Roman" pitchFamily="18" charset="0"/>
                <a:cs typeface="Times New Roman" pitchFamily="18" charset="0"/>
              </a:rPr>
              <a:t>Si l'examen est différé, il est conseillé de pratiquer sur place un ensemencement en eau </a:t>
            </a:r>
            <a:r>
              <a:rPr lang="fr-FR" dirty="0" err="1">
                <a:latin typeface="Times New Roman" pitchFamily="18" charset="0"/>
                <a:cs typeface="Times New Roman" pitchFamily="18" charset="0"/>
              </a:rPr>
              <a:t>peptonée</a:t>
            </a:r>
            <a:r>
              <a:rPr lang="fr-FR" dirty="0">
                <a:latin typeface="Times New Roman" pitchFamily="18" charset="0"/>
                <a:cs typeface="Times New Roman" pitchFamily="18" charset="0"/>
              </a:rPr>
              <a:t> salée (2 % </a:t>
            </a:r>
            <a:r>
              <a:rPr lang="fr-FR" dirty="0" err="1">
                <a:latin typeface="Times New Roman" pitchFamily="18" charset="0"/>
                <a:cs typeface="Times New Roman" pitchFamily="18" charset="0"/>
              </a:rPr>
              <a:t>NaCl</a:t>
            </a:r>
            <a:r>
              <a:rPr lang="fr-FR" dirty="0">
                <a:latin typeface="Times New Roman" pitchFamily="18" charset="0"/>
                <a:cs typeface="Times New Roman" pitchFamily="18" charset="0"/>
              </a:rPr>
              <a:t>) et alcaline (pH 9) et d'adresser le tube à vis au laboratoire en même temps que la selle. Il est également possible d'utiliser comme milieu de transport le milieu de Cary-Blair.</a:t>
            </a:r>
          </a:p>
        </p:txBody>
      </p:sp>
    </p:spTree>
    <p:extLst>
      <p:ext uri="{BB962C8B-B14F-4D97-AF65-F5344CB8AC3E}">
        <p14:creationId xmlns:p14="http://schemas.microsoft.com/office/powerpoint/2010/main" val="1653624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1171575"/>
            <a:ext cx="257175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136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2536" y="-171400"/>
            <a:ext cx="9396536" cy="6858000"/>
          </a:xfrm>
        </p:spPr>
        <p:txBody>
          <a:bodyPr>
            <a:noAutofit/>
          </a:bodyPr>
          <a:lstStyle/>
          <a:p>
            <a:pPr algn="just">
              <a:lnSpc>
                <a:spcPct val="160000"/>
              </a:lnSpc>
            </a:pPr>
            <a:r>
              <a:rPr lang="fr-FR" sz="2400" dirty="0">
                <a:latin typeface="Times New Roman" pitchFamily="18" charset="0"/>
                <a:cs typeface="Times New Roman" pitchFamily="18" charset="0"/>
              </a:rPr>
              <a:t>Il est aussi possibl</a:t>
            </a:r>
            <a:r>
              <a:rPr lang="fr-FR" sz="2400" b="1" dirty="0">
                <a:latin typeface="Times New Roman" pitchFamily="18" charset="0"/>
                <a:cs typeface="Times New Roman" pitchFamily="18" charset="0"/>
              </a:rPr>
              <a:t>e d'imprégner du papier filtr</a:t>
            </a:r>
            <a:r>
              <a:rPr lang="fr-FR" sz="2400" dirty="0">
                <a:latin typeface="Times New Roman" pitchFamily="18" charset="0"/>
                <a:cs typeface="Times New Roman" pitchFamily="18" charset="0"/>
              </a:rPr>
              <a:t>e avec les selles ; ce système permet de </a:t>
            </a:r>
            <a:r>
              <a:rPr lang="fr-FR" sz="2400" u="sng" dirty="0">
                <a:latin typeface="Times New Roman" pitchFamily="18" charset="0"/>
                <a:cs typeface="Times New Roman" pitchFamily="18" charset="0"/>
              </a:rPr>
              <a:t>conserver viables les souches de </a:t>
            </a:r>
            <a:r>
              <a:rPr lang="fr-FR" sz="2400" i="1" u="sng" dirty="0" err="1">
                <a:latin typeface="Times New Roman" pitchFamily="18" charset="0"/>
                <a:cs typeface="Times New Roman" pitchFamily="18" charset="0"/>
              </a:rPr>
              <a:t>Vibrio</a:t>
            </a:r>
            <a:r>
              <a:rPr lang="fr-FR" sz="2400" i="1" u="sng" dirty="0">
                <a:latin typeface="Times New Roman" pitchFamily="18" charset="0"/>
                <a:cs typeface="Times New Roman" pitchFamily="18" charset="0"/>
              </a:rPr>
              <a:t> </a:t>
            </a:r>
            <a:r>
              <a:rPr lang="fr-FR" sz="2400" u="sng" dirty="0">
                <a:latin typeface="Times New Roman" pitchFamily="18" charset="0"/>
                <a:cs typeface="Times New Roman" pitchFamily="18" charset="0"/>
              </a:rPr>
              <a:t>p</a:t>
            </a:r>
            <a:r>
              <a:rPr lang="fr-FR" sz="2400" dirty="0">
                <a:latin typeface="Times New Roman" pitchFamily="18" charset="0"/>
                <a:cs typeface="Times New Roman" pitchFamily="18" charset="0"/>
              </a:rPr>
              <a:t>endant 5 semaines.</a:t>
            </a:r>
          </a:p>
          <a:p>
            <a:pPr algn="just">
              <a:lnSpc>
                <a:spcPct val="160000"/>
              </a:lnSpc>
            </a:pPr>
            <a:r>
              <a:rPr lang="fr-FR" sz="2400" dirty="0">
                <a:latin typeface="Times New Roman" pitchFamily="18" charset="0"/>
                <a:cs typeface="Times New Roman" pitchFamily="18" charset="0"/>
              </a:rPr>
              <a:t>Dans le cas de manifestations autres que la symptomatologie digestive, divers prélèvements peuvent être effectués (hémocultures, prélèvements cutanés, pus profonds, liquides de ponction, etc.).</a:t>
            </a:r>
          </a:p>
          <a:p>
            <a:pPr algn="just">
              <a:lnSpc>
                <a:spcPct val="160000"/>
              </a:lnSpc>
            </a:pPr>
            <a:r>
              <a:rPr lang="fr-FR" sz="2400" dirty="0">
                <a:latin typeface="Times New Roman" pitchFamily="18" charset="0"/>
                <a:cs typeface="Times New Roman" pitchFamily="18" charset="0"/>
              </a:rPr>
              <a:t> Les échantillons d'eaux, d'aliments doivent être recueillis dans des flacons stériles contenant du chlorure de sodium et gardés à +4 °C avant analyse réalisée dans les 8 à 12 heures. L</a:t>
            </a:r>
            <a:r>
              <a:rPr lang="fr-FR" sz="2400" b="1" dirty="0">
                <a:latin typeface="Times New Roman" pitchFamily="18" charset="0"/>
                <a:cs typeface="Times New Roman" pitchFamily="18" charset="0"/>
              </a:rPr>
              <a:t>'eau devra être filtrée à</a:t>
            </a:r>
            <a:r>
              <a:rPr lang="fr-FR" sz="2400" dirty="0">
                <a:latin typeface="Times New Roman" pitchFamily="18" charset="0"/>
                <a:cs typeface="Times New Roman" pitchFamily="18" charset="0"/>
              </a:rPr>
              <a:t> travers une membrane de </a:t>
            </a:r>
            <a:r>
              <a:rPr lang="fr-FR" sz="2400" b="1" dirty="0">
                <a:latin typeface="Times New Roman" pitchFamily="18" charset="0"/>
                <a:cs typeface="Times New Roman" pitchFamily="18" charset="0"/>
              </a:rPr>
              <a:t>0,45 </a:t>
            </a:r>
            <a:r>
              <a:rPr lang="fr-FR" sz="2400" b="1" dirty="0" err="1">
                <a:latin typeface="Times New Roman" pitchFamily="18" charset="0"/>
                <a:cs typeface="Times New Roman" pitchFamily="18" charset="0"/>
              </a:rPr>
              <a:t>μm</a:t>
            </a:r>
            <a:r>
              <a:rPr lang="fr-FR" sz="2400" dirty="0">
                <a:latin typeface="Times New Roman" pitchFamily="18" charset="0"/>
                <a:cs typeface="Times New Roman" pitchFamily="18" charset="0"/>
              </a:rPr>
              <a:t> et déposée sur milieu sélectifs </a:t>
            </a:r>
            <a:r>
              <a:rPr lang="fr-FR" sz="2400" b="1" dirty="0">
                <a:latin typeface="Times New Roman" pitchFamily="18" charset="0"/>
                <a:cs typeface="Times New Roman" pitchFamily="18" charset="0"/>
              </a:rPr>
              <a:t>TCBS</a:t>
            </a: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t</a:t>
            </a:r>
            <a:r>
              <a:rPr lang="fr-FR" sz="2400" dirty="0">
                <a:latin typeface="Times New Roman" pitchFamily="18" charset="0"/>
                <a:cs typeface="Times New Roman" pitchFamily="18" charset="0"/>
              </a:rPr>
              <a:t>hiosulfate de sodium-</a:t>
            </a:r>
            <a:r>
              <a:rPr lang="fr-FR" sz="2400" b="1" dirty="0">
                <a:latin typeface="Times New Roman" pitchFamily="18" charset="0"/>
                <a:cs typeface="Times New Roman" pitchFamily="18" charset="0"/>
              </a:rPr>
              <a:t>c</a:t>
            </a:r>
            <a:r>
              <a:rPr lang="fr-FR" sz="2400" dirty="0">
                <a:latin typeface="Times New Roman" pitchFamily="18" charset="0"/>
                <a:cs typeface="Times New Roman" pitchFamily="18" charset="0"/>
              </a:rPr>
              <a:t>itrate de sodium-</a:t>
            </a:r>
            <a:r>
              <a:rPr lang="fr-FR" sz="2400" b="1" dirty="0">
                <a:latin typeface="Times New Roman" pitchFamily="18" charset="0"/>
                <a:cs typeface="Times New Roman" pitchFamily="18" charset="0"/>
              </a:rPr>
              <a:t>b</a:t>
            </a:r>
            <a:r>
              <a:rPr lang="fr-FR" sz="2400" dirty="0">
                <a:latin typeface="Times New Roman" pitchFamily="18" charset="0"/>
                <a:cs typeface="Times New Roman" pitchFamily="18" charset="0"/>
              </a:rPr>
              <a:t>ile de </a:t>
            </a:r>
            <a:r>
              <a:rPr lang="fr-FR" sz="2400" dirty="0" err="1">
                <a:latin typeface="Times New Roman" pitchFamily="18" charset="0"/>
                <a:cs typeface="Times New Roman" pitchFamily="18" charset="0"/>
              </a:rPr>
              <a:t>boeuf</a:t>
            </a:r>
            <a:r>
              <a:rPr lang="fr-FR" sz="2400" dirty="0">
                <a:latin typeface="Times New Roman" pitchFamily="18" charset="0"/>
                <a:cs typeface="Times New Roman" pitchFamily="18" charset="0"/>
              </a:rPr>
              <a:t>-</a:t>
            </a:r>
            <a:r>
              <a:rPr lang="fr-FR" sz="2400" b="1" dirty="0">
                <a:latin typeface="Times New Roman" pitchFamily="18" charset="0"/>
                <a:cs typeface="Times New Roman" pitchFamily="18" charset="0"/>
              </a:rPr>
              <a:t>s</a:t>
            </a:r>
            <a:r>
              <a:rPr lang="fr-FR" sz="2400" dirty="0">
                <a:latin typeface="Times New Roman" pitchFamily="18" charset="0"/>
                <a:cs typeface="Times New Roman" pitchFamily="18" charset="0"/>
              </a:rPr>
              <a:t>accharose).</a:t>
            </a:r>
          </a:p>
        </p:txBody>
      </p:sp>
    </p:spTree>
    <p:extLst>
      <p:ext uri="{BB962C8B-B14F-4D97-AF65-F5344CB8AC3E}">
        <p14:creationId xmlns:p14="http://schemas.microsoft.com/office/powerpoint/2010/main" val="1040290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algn="just">
              <a:lnSpc>
                <a:spcPct val="160000"/>
              </a:lnSpc>
            </a:pPr>
            <a:r>
              <a:rPr lang="fr-FR" b="1" dirty="0">
                <a:latin typeface="Times New Roman" pitchFamily="18" charset="0"/>
                <a:cs typeface="Times New Roman" pitchFamily="18" charset="0"/>
              </a:rPr>
              <a:t>Examen de l'échantillon</a:t>
            </a:r>
          </a:p>
          <a:p>
            <a:pPr algn="just">
              <a:lnSpc>
                <a:spcPct val="160000"/>
              </a:lnSpc>
            </a:pPr>
            <a:r>
              <a:rPr lang="fr-FR" dirty="0">
                <a:latin typeface="Times New Roman" pitchFamily="18" charset="0"/>
                <a:cs typeface="Times New Roman" pitchFamily="18" charset="0"/>
              </a:rPr>
              <a:t>Les selles cholériques sont </a:t>
            </a:r>
            <a:r>
              <a:rPr lang="fr-FR" b="1" dirty="0" err="1">
                <a:latin typeface="Times New Roman" pitchFamily="18" charset="0"/>
                <a:cs typeface="Times New Roman" pitchFamily="18" charset="0"/>
              </a:rPr>
              <a:t>afécales</a:t>
            </a:r>
            <a:r>
              <a:rPr lang="fr-FR" dirty="0">
                <a:latin typeface="Times New Roman" pitchFamily="18" charset="0"/>
                <a:cs typeface="Times New Roman" pitchFamily="18" charset="0"/>
              </a:rPr>
              <a:t> avec un aspect </a:t>
            </a:r>
            <a:r>
              <a:rPr lang="fr-FR" dirty="0" err="1">
                <a:latin typeface="Times New Roman" pitchFamily="18" charset="0"/>
                <a:cs typeface="Times New Roman" pitchFamily="18" charset="0"/>
              </a:rPr>
              <a:t>riziforme</a:t>
            </a:r>
            <a:r>
              <a:rPr lang="fr-FR" dirty="0">
                <a:latin typeface="Times New Roman" pitchFamily="18" charset="0"/>
                <a:cs typeface="Times New Roman" pitchFamily="18" charset="0"/>
              </a:rPr>
              <a:t>.</a:t>
            </a:r>
          </a:p>
          <a:p>
            <a:pPr algn="just">
              <a:lnSpc>
                <a:spcPct val="160000"/>
              </a:lnSpc>
            </a:pPr>
            <a:r>
              <a:rPr lang="fr-FR" u="sng" dirty="0">
                <a:latin typeface="Times New Roman" pitchFamily="18" charset="0"/>
                <a:cs typeface="Times New Roman" pitchFamily="18" charset="0"/>
              </a:rPr>
              <a:t>Au microscope à l'état frais</a:t>
            </a:r>
            <a:r>
              <a:rPr lang="fr-FR" dirty="0">
                <a:latin typeface="Times New Roman" pitchFamily="18" charset="0"/>
                <a:cs typeface="Times New Roman" pitchFamily="18" charset="0"/>
              </a:rPr>
              <a:t>, </a:t>
            </a:r>
            <a:r>
              <a:rPr lang="fr-FR" u="sng" dirty="0">
                <a:latin typeface="Times New Roman" pitchFamily="18" charset="0"/>
                <a:cs typeface="Times New Roman" pitchFamily="18" charset="0"/>
              </a:rPr>
              <a:t>on observe du mucus</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pas de leucocytes</a:t>
            </a:r>
            <a:r>
              <a:rPr lang="fr-FR" dirty="0">
                <a:latin typeface="Times New Roman" pitchFamily="18" charset="0"/>
                <a:cs typeface="Times New Roman" pitchFamily="18" charset="0"/>
              </a:rPr>
              <a:t>, mais une flore </a:t>
            </a:r>
            <a:r>
              <a:rPr lang="fr-FR" b="1" dirty="0">
                <a:latin typeface="Times New Roman" pitchFamily="18" charset="0"/>
                <a:cs typeface="Times New Roman" pitchFamily="18" charset="0"/>
              </a:rPr>
              <a:t>monomorphe de bacilles incurvés mobiles qui apparaissent Gram négatif </a:t>
            </a:r>
            <a:r>
              <a:rPr lang="fr-FR" dirty="0">
                <a:latin typeface="Times New Roman" pitchFamily="18" charset="0"/>
                <a:cs typeface="Times New Roman" pitchFamily="18" charset="0"/>
              </a:rPr>
              <a:t>après coloration. </a:t>
            </a:r>
          </a:p>
        </p:txBody>
      </p:sp>
    </p:spTree>
    <p:extLst>
      <p:ext uri="{BB962C8B-B14F-4D97-AF65-F5344CB8AC3E}">
        <p14:creationId xmlns:p14="http://schemas.microsoft.com/office/powerpoint/2010/main" val="2347323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4797152"/>
          </a:xfrm>
        </p:spPr>
        <p:txBody>
          <a:bodyPr>
            <a:noAutofit/>
          </a:bodyPr>
          <a:lstStyle/>
          <a:p>
            <a:pPr algn="just">
              <a:lnSpc>
                <a:spcPct val="170000"/>
              </a:lnSpc>
            </a:pPr>
            <a:r>
              <a:rPr lang="fr-FR" sz="2400" b="1" u="sng" dirty="0">
                <a:latin typeface="Times New Roman" pitchFamily="18" charset="0"/>
                <a:cs typeface="Times New Roman" pitchFamily="18" charset="0"/>
              </a:rPr>
              <a:t>Mise en culture</a:t>
            </a:r>
          </a:p>
          <a:p>
            <a:pPr algn="just">
              <a:lnSpc>
                <a:spcPct val="170000"/>
              </a:lnSpc>
            </a:pPr>
            <a:r>
              <a:rPr lang="fr-FR" sz="2400" b="1" dirty="0">
                <a:latin typeface="Times New Roman" pitchFamily="18" charset="0"/>
                <a:cs typeface="Times New Roman" pitchFamily="18" charset="0"/>
              </a:rPr>
              <a:t>Il est conseillé d'ensemencer en parallèle (fig. 34.3.1) des milieux d'enrichissement et d'isolement :</a:t>
            </a:r>
          </a:p>
          <a:p>
            <a:pPr marL="0" indent="0" algn="just">
              <a:lnSpc>
                <a:spcPct val="170000"/>
              </a:lnSpc>
              <a:buNone/>
            </a:pPr>
            <a:r>
              <a:rPr lang="fr-FR" sz="2400" b="1" u="sng" dirty="0">
                <a:latin typeface="Times New Roman" pitchFamily="18" charset="0"/>
                <a:cs typeface="Times New Roman" pitchFamily="18" charset="0"/>
              </a:rPr>
              <a:t>• enrichissement en milieu liquide :</a:t>
            </a:r>
          </a:p>
          <a:p>
            <a:pPr algn="just">
              <a:lnSpc>
                <a:spcPct val="170000"/>
              </a:lnSpc>
            </a:pPr>
            <a:r>
              <a:rPr lang="fr-FR" sz="2400" b="1" dirty="0">
                <a:latin typeface="Times New Roman" pitchFamily="18" charset="0"/>
                <a:cs typeface="Times New Roman" pitchFamily="18" charset="0"/>
              </a:rPr>
              <a:t>• eau </a:t>
            </a:r>
            <a:r>
              <a:rPr lang="fr-FR" sz="2400" b="1" dirty="0" err="1">
                <a:latin typeface="Times New Roman" pitchFamily="18" charset="0"/>
                <a:cs typeface="Times New Roman" pitchFamily="18" charset="0"/>
              </a:rPr>
              <a:t>peptonée</a:t>
            </a:r>
            <a:r>
              <a:rPr lang="fr-FR" sz="2400" b="1" dirty="0">
                <a:latin typeface="Times New Roman" pitchFamily="18" charset="0"/>
                <a:cs typeface="Times New Roman" pitchFamily="18" charset="0"/>
              </a:rPr>
              <a:t> alcaline à 1 % et 3 % de </a:t>
            </a:r>
            <a:r>
              <a:rPr lang="fr-FR" sz="2400" b="1" dirty="0" err="1">
                <a:latin typeface="Times New Roman" pitchFamily="18" charset="0"/>
                <a:cs typeface="Times New Roman" pitchFamily="18" charset="0"/>
              </a:rPr>
              <a:t>NaCl</a:t>
            </a:r>
            <a:r>
              <a:rPr lang="fr-FR" sz="2400" b="1" dirty="0">
                <a:latin typeface="Times New Roman" pitchFamily="18" charset="0"/>
                <a:cs typeface="Times New Roman" pitchFamily="18" charset="0"/>
              </a:rPr>
              <a:t> ; ou</a:t>
            </a:r>
          </a:p>
          <a:p>
            <a:pPr algn="just">
              <a:lnSpc>
                <a:spcPct val="170000"/>
              </a:lnSpc>
            </a:pPr>
            <a:r>
              <a:rPr lang="fr-FR" sz="2400" b="1" dirty="0">
                <a:latin typeface="Times New Roman" pitchFamily="18" charset="0"/>
                <a:cs typeface="Times New Roman" pitchFamily="18" charset="0"/>
              </a:rPr>
              <a:t>• milieu </a:t>
            </a:r>
            <a:r>
              <a:rPr lang="fr-FR" sz="2400" b="1" dirty="0" err="1">
                <a:latin typeface="Times New Roman" pitchFamily="18" charset="0"/>
                <a:cs typeface="Times New Roman" pitchFamily="18" charset="0"/>
              </a:rPr>
              <a:t>taurocholate</a:t>
            </a:r>
            <a:r>
              <a:rPr lang="fr-FR" sz="2400" b="1" dirty="0">
                <a:latin typeface="Times New Roman" pitchFamily="18" charset="0"/>
                <a:cs typeface="Times New Roman" pitchFamily="18" charset="0"/>
              </a:rPr>
              <a:t>-</a:t>
            </a:r>
            <a:r>
              <a:rPr lang="fr-FR" sz="2400" b="1" dirty="0" err="1">
                <a:latin typeface="Times New Roman" pitchFamily="18" charset="0"/>
                <a:cs typeface="Times New Roman" pitchFamily="18" charset="0"/>
              </a:rPr>
              <a:t>tellurite</a:t>
            </a:r>
            <a:r>
              <a:rPr lang="fr-FR" sz="2400" b="1" dirty="0">
                <a:latin typeface="Times New Roman" pitchFamily="18" charset="0"/>
                <a:cs typeface="Times New Roman" pitchFamily="18" charset="0"/>
              </a:rPr>
              <a:t>-peptone. </a:t>
            </a:r>
          </a:p>
          <a:p>
            <a:pPr algn="just">
              <a:lnSpc>
                <a:spcPct val="170000"/>
              </a:lnSpc>
            </a:pPr>
            <a:r>
              <a:rPr lang="fr-FR" sz="2400" b="1" dirty="0">
                <a:latin typeface="Times New Roman" pitchFamily="18" charset="0"/>
                <a:cs typeface="Times New Roman" pitchFamily="18" charset="0"/>
              </a:rPr>
              <a:t>Ce milieu d'enrichissement sera repiqué sur milieu solide d'isolement après 6 à 8 heures d'incubation à 37 °C.</a:t>
            </a:r>
          </a:p>
          <a:p>
            <a:pPr algn="just">
              <a:lnSpc>
                <a:spcPct val="170000"/>
              </a:lnSpc>
            </a:pPr>
            <a:r>
              <a:rPr lang="fr-FR" sz="2400" b="1" dirty="0">
                <a:latin typeface="Times New Roman" pitchFamily="18" charset="0"/>
                <a:cs typeface="Times New Roman" pitchFamily="18" charset="0"/>
              </a:rPr>
              <a:t>La culture en milieu liquide est caractéristique et forme </a:t>
            </a:r>
            <a:r>
              <a:rPr lang="fr-FR" sz="2400" b="1" u="sng" dirty="0">
                <a:latin typeface="Times New Roman" pitchFamily="18" charset="0"/>
                <a:cs typeface="Times New Roman" pitchFamily="18" charset="0"/>
              </a:rPr>
              <a:t>un voile</a:t>
            </a:r>
            <a:r>
              <a:rPr lang="fr-FR" sz="2400" b="1" dirty="0">
                <a:latin typeface="Times New Roman" pitchFamily="18" charset="0"/>
                <a:cs typeface="Times New Roman" pitchFamily="18" charset="0"/>
              </a:rPr>
              <a:t> à la surface du milieu.</a:t>
            </a:r>
          </a:p>
        </p:txBody>
      </p:sp>
    </p:spTree>
    <p:extLst>
      <p:ext uri="{BB962C8B-B14F-4D97-AF65-F5344CB8AC3E}">
        <p14:creationId xmlns:p14="http://schemas.microsoft.com/office/powerpoint/2010/main" val="346511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504056"/>
          </a:xfrm>
        </p:spPr>
        <p:txBody>
          <a:bodyPr>
            <a:normAutofit fontScale="90000"/>
          </a:bodyPr>
          <a:lstStyle/>
          <a:p>
            <a:r>
              <a:rPr lang="fr-FR" b="1" dirty="0"/>
              <a:t>Généralités</a:t>
            </a:r>
            <a:endParaRPr lang="fr-FR" dirty="0"/>
          </a:p>
        </p:txBody>
      </p:sp>
      <p:sp>
        <p:nvSpPr>
          <p:cNvPr id="3" name="Espace réservé du contenu 2"/>
          <p:cNvSpPr>
            <a:spLocks noGrp="1"/>
          </p:cNvSpPr>
          <p:nvPr>
            <p:ph idx="1"/>
          </p:nvPr>
        </p:nvSpPr>
        <p:spPr>
          <a:xfrm>
            <a:off x="0" y="299789"/>
            <a:ext cx="9036496" cy="5721499"/>
          </a:xfrm>
        </p:spPr>
        <p:txBody>
          <a:bodyPr>
            <a:noAutofit/>
          </a:bodyPr>
          <a:lstStyle/>
          <a:p>
            <a:pPr marL="0" indent="0" algn="just">
              <a:lnSpc>
                <a:spcPct val="170000"/>
              </a:lnSpc>
              <a:buNone/>
            </a:pPr>
            <a:r>
              <a:rPr lang="fr-FR" sz="2000" dirty="0">
                <a:latin typeface="Times New Roman" pitchFamily="18" charset="0"/>
                <a:cs typeface="Times New Roman" pitchFamily="18" charset="0"/>
              </a:rPr>
              <a:t>Ces trois genres possèdent des caractéristiques communes :</a:t>
            </a:r>
          </a:p>
          <a:p>
            <a:pPr algn="just">
              <a:lnSpc>
                <a:spcPct val="170000"/>
              </a:lnSpc>
            </a:pPr>
            <a:r>
              <a:rPr lang="fr-FR" sz="2000" dirty="0">
                <a:latin typeface="Times New Roman" pitchFamily="18" charset="0"/>
                <a:cs typeface="Times New Roman" pitchFamily="18" charset="0"/>
              </a:rPr>
              <a:t> morphologiques : mobilité par ciliature polaire ;</a:t>
            </a:r>
          </a:p>
          <a:p>
            <a:pPr marL="0" indent="0" algn="just">
              <a:lnSpc>
                <a:spcPct val="170000"/>
              </a:lnSpc>
              <a:buNone/>
            </a:pPr>
            <a:r>
              <a:rPr lang="fr-FR" sz="2000" dirty="0">
                <a:latin typeface="Times New Roman" pitchFamily="18" charset="0"/>
                <a:cs typeface="Times New Roman" pitchFamily="18" charset="0"/>
              </a:rPr>
              <a:t>• biochimiques : </a:t>
            </a:r>
            <a:r>
              <a:rPr lang="fr-FR" sz="2000" dirty="0" err="1">
                <a:latin typeface="Times New Roman" pitchFamily="18" charset="0"/>
                <a:cs typeface="Times New Roman" pitchFamily="18" charset="0"/>
              </a:rPr>
              <a:t>aéro</a:t>
            </a:r>
            <a:r>
              <a:rPr lang="fr-FR" sz="2000" dirty="0">
                <a:latin typeface="Times New Roman" pitchFamily="18" charset="0"/>
                <a:cs typeface="Times New Roman" pitchFamily="18" charset="0"/>
              </a:rPr>
              <a:t>-anaérobies facultatifs fermentant les glucides ;</a:t>
            </a:r>
          </a:p>
          <a:p>
            <a:pPr marL="0" indent="0" algn="just">
              <a:lnSpc>
                <a:spcPct val="170000"/>
              </a:lnSpc>
              <a:buNone/>
            </a:pPr>
            <a:r>
              <a:rPr lang="fr-FR" sz="2000" dirty="0">
                <a:latin typeface="Times New Roman" pitchFamily="18" charset="0"/>
                <a:cs typeface="Times New Roman" pitchFamily="18" charset="0"/>
              </a:rPr>
              <a:t>• catalase négative, </a:t>
            </a:r>
            <a:r>
              <a:rPr lang="fr-FR" sz="2000" u="sng" dirty="0">
                <a:latin typeface="Times New Roman" pitchFamily="18" charset="0"/>
                <a:cs typeface="Times New Roman" pitchFamily="18" charset="0"/>
              </a:rPr>
              <a:t>oxydase positive</a:t>
            </a:r>
            <a:r>
              <a:rPr lang="fr-FR" sz="2000" dirty="0">
                <a:latin typeface="Times New Roman" pitchFamily="18" charset="0"/>
                <a:cs typeface="Times New Roman" pitchFamily="18" charset="0"/>
              </a:rPr>
              <a:t>.</a:t>
            </a:r>
          </a:p>
          <a:p>
            <a:pPr algn="just">
              <a:lnSpc>
                <a:spcPct val="170000"/>
              </a:lnSpc>
            </a:pPr>
            <a:r>
              <a:rPr lang="fr-FR" sz="2000" dirty="0">
                <a:latin typeface="Times New Roman" pitchFamily="18" charset="0"/>
                <a:cs typeface="Times New Roman" pitchFamily="18" charset="0"/>
              </a:rPr>
              <a:t>Actuellement, seuls les </a:t>
            </a:r>
            <a:r>
              <a:rPr lang="fr-FR" sz="2000" i="1" dirty="0" err="1">
                <a:latin typeface="Times New Roman" pitchFamily="18" charset="0"/>
                <a:cs typeface="Times New Roman" pitchFamily="18" charset="0"/>
              </a:rPr>
              <a:t>Vibrio</a:t>
            </a:r>
            <a:r>
              <a:rPr lang="fr-FR" sz="2000" dirty="0">
                <a:latin typeface="Times New Roman" pitchFamily="18" charset="0"/>
                <a:cs typeface="Times New Roman" pitchFamily="18" charset="0"/>
              </a:rPr>
              <a:t>, dont l'espèce type est </a:t>
            </a:r>
            <a:r>
              <a:rPr lang="fr-FR" sz="2000" b="1" i="1" dirty="0" err="1">
                <a:latin typeface="Times New Roman" pitchFamily="18" charset="0"/>
                <a:cs typeface="Times New Roman" pitchFamily="18" charset="0"/>
              </a:rPr>
              <a:t>Vibrio</a:t>
            </a:r>
            <a:r>
              <a:rPr lang="fr-FR" sz="2000" b="1" i="1" dirty="0">
                <a:latin typeface="Times New Roman" pitchFamily="18" charset="0"/>
                <a:cs typeface="Times New Roman" pitchFamily="18" charset="0"/>
              </a:rPr>
              <a:t> </a:t>
            </a:r>
            <a:r>
              <a:rPr lang="fr-FR" sz="2000" b="1" i="1" dirty="0" err="1">
                <a:latin typeface="Times New Roman" pitchFamily="18" charset="0"/>
                <a:cs typeface="Times New Roman" pitchFamily="18" charset="0"/>
              </a:rPr>
              <a:t>cholerae</a:t>
            </a:r>
            <a:r>
              <a:rPr lang="fr-FR" sz="2000" dirty="0">
                <a:latin typeface="Times New Roman" pitchFamily="18" charset="0"/>
                <a:cs typeface="Times New Roman" pitchFamily="18" charset="0"/>
              </a:rPr>
              <a:t>, restent dans cette famille.</a:t>
            </a:r>
          </a:p>
          <a:p>
            <a:pPr algn="just">
              <a:lnSpc>
                <a:spcPct val="170000"/>
              </a:lnSpc>
            </a:pPr>
            <a:r>
              <a:rPr lang="fr-FR" sz="2000" dirty="0">
                <a:latin typeface="Times New Roman" pitchFamily="18" charset="0"/>
                <a:cs typeface="Times New Roman" pitchFamily="18" charset="0"/>
              </a:rPr>
              <a:t>Les </a:t>
            </a:r>
            <a:r>
              <a:rPr lang="fr-FR" sz="2000" i="1" dirty="0" err="1">
                <a:latin typeface="Times New Roman" pitchFamily="18" charset="0"/>
                <a:cs typeface="Times New Roman" pitchFamily="18" charset="0"/>
              </a:rPr>
              <a:t>Aeromonas</a:t>
            </a:r>
            <a:r>
              <a:rPr lang="fr-FR" sz="2000" i="1" dirty="0">
                <a:latin typeface="Times New Roman" pitchFamily="18" charset="0"/>
                <a:cs typeface="Times New Roman" pitchFamily="18" charset="0"/>
              </a:rPr>
              <a:t> </a:t>
            </a:r>
            <a:r>
              <a:rPr lang="fr-FR" sz="2000" dirty="0">
                <a:latin typeface="Times New Roman" pitchFamily="18" charset="0"/>
                <a:cs typeface="Times New Roman" pitchFamily="18" charset="0"/>
              </a:rPr>
              <a:t>sont inclus dans celle des </a:t>
            </a:r>
            <a:r>
              <a:rPr lang="fr-FR" sz="2000" b="1" i="1" dirty="0" err="1">
                <a:latin typeface="Times New Roman" pitchFamily="18" charset="0"/>
                <a:cs typeface="Times New Roman" pitchFamily="18" charset="0"/>
              </a:rPr>
              <a:t>Aeromonodaceae</a:t>
            </a:r>
            <a:r>
              <a:rPr lang="fr-FR" sz="2000" dirty="0">
                <a:latin typeface="Times New Roman" pitchFamily="18" charset="0"/>
                <a:cs typeface="Times New Roman" pitchFamily="18" charset="0"/>
              </a:rPr>
              <a:t>, </a:t>
            </a:r>
          </a:p>
          <a:p>
            <a:pPr algn="just">
              <a:lnSpc>
                <a:spcPct val="170000"/>
              </a:lnSpc>
            </a:pPr>
            <a:r>
              <a:rPr lang="fr-FR" sz="2000" dirty="0">
                <a:latin typeface="Times New Roman" pitchFamily="18" charset="0"/>
                <a:cs typeface="Times New Roman" pitchFamily="18" charset="0"/>
              </a:rPr>
              <a:t>les </a:t>
            </a:r>
            <a:r>
              <a:rPr lang="fr-FR" sz="2000" i="1" dirty="0" err="1">
                <a:latin typeface="Times New Roman" pitchFamily="18" charset="0"/>
                <a:cs typeface="Times New Roman" pitchFamily="18" charset="0"/>
              </a:rPr>
              <a:t>Plesiomonas</a:t>
            </a:r>
            <a:r>
              <a:rPr lang="fr-FR" sz="2000" i="1" dirty="0">
                <a:latin typeface="Times New Roman" pitchFamily="18" charset="0"/>
                <a:cs typeface="Times New Roman" pitchFamily="18" charset="0"/>
              </a:rPr>
              <a:t>, </a:t>
            </a:r>
            <a:r>
              <a:rPr lang="fr-FR" sz="2000" dirty="0">
                <a:latin typeface="Times New Roman" pitchFamily="18" charset="0"/>
                <a:cs typeface="Times New Roman" pitchFamily="18" charset="0"/>
              </a:rPr>
              <a:t>avec leur unique espèce </a:t>
            </a:r>
            <a:r>
              <a:rPr lang="fr-FR" sz="2000" i="1" dirty="0">
                <a:latin typeface="Times New Roman" pitchFamily="18" charset="0"/>
                <a:cs typeface="Times New Roman" pitchFamily="18" charset="0"/>
              </a:rPr>
              <a:t>P. </a:t>
            </a:r>
            <a:r>
              <a:rPr lang="fr-FR" sz="2000" i="1" dirty="0" err="1">
                <a:latin typeface="Times New Roman" pitchFamily="18" charset="0"/>
                <a:cs typeface="Times New Roman" pitchFamily="18" charset="0"/>
              </a:rPr>
              <a:t>shigelloides</a:t>
            </a:r>
            <a:r>
              <a:rPr lang="fr-FR" sz="2000" dirty="0">
                <a:latin typeface="Times New Roman" pitchFamily="18" charset="0"/>
                <a:cs typeface="Times New Roman" pitchFamily="18" charset="0"/>
              </a:rPr>
              <a:t>, appartenant à une entité encore mal définie pour laquelle le </a:t>
            </a:r>
            <a:r>
              <a:rPr lang="fr-FR" sz="2000" dirty="0" err="1">
                <a:latin typeface="Times New Roman" pitchFamily="18" charset="0"/>
                <a:cs typeface="Times New Roman" pitchFamily="18" charset="0"/>
              </a:rPr>
              <a:t>Bergey's</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Manual</a:t>
            </a:r>
            <a:r>
              <a:rPr lang="fr-FR" sz="2000" dirty="0">
                <a:latin typeface="Times New Roman" pitchFamily="18" charset="0"/>
                <a:cs typeface="Times New Roman" pitchFamily="18" charset="0"/>
              </a:rPr>
              <a:t> 2004 avait proposé un rattachement aux </a:t>
            </a:r>
            <a:r>
              <a:rPr lang="fr-FR" sz="2000" b="1" i="1" dirty="0" err="1">
                <a:latin typeface="Times New Roman" pitchFamily="18" charset="0"/>
                <a:cs typeface="Times New Roman" pitchFamily="18" charset="0"/>
              </a:rPr>
              <a:t>Enterobacteriaceae</a:t>
            </a:r>
            <a:r>
              <a:rPr lang="fr-FR" sz="2000" dirty="0">
                <a:latin typeface="Times New Roman" pitchFamily="18" charset="0"/>
                <a:cs typeface="Times New Roman" pitchFamily="18" charset="0"/>
              </a:rPr>
              <a:t>.</a:t>
            </a:r>
          </a:p>
          <a:p>
            <a:pPr algn="just">
              <a:lnSpc>
                <a:spcPct val="170000"/>
              </a:lnSpc>
            </a:pPr>
            <a:r>
              <a:rPr lang="fr-FR" sz="2000" dirty="0">
                <a:latin typeface="Times New Roman" pitchFamily="18" charset="0"/>
                <a:cs typeface="Times New Roman" pitchFamily="18" charset="0"/>
              </a:rPr>
              <a:t>Les caractéristiques principales des trois genres sont regroupées dans le tableau </a:t>
            </a:r>
            <a:r>
              <a:rPr lang="fr-FR" sz="2000" b="1" dirty="0">
                <a:latin typeface="Times New Roman" pitchFamily="18" charset="0"/>
                <a:cs typeface="Times New Roman" pitchFamily="18" charset="0"/>
              </a:rPr>
              <a:t>34.3.1</a:t>
            </a:r>
            <a:r>
              <a:rPr lang="fr-FR" sz="2000" dirty="0">
                <a:latin typeface="Times New Roman" pitchFamily="18" charset="0"/>
                <a:cs typeface="Times New Roman" pitchFamily="18" charset="0"/>
              </a:rPr>
              <a:t>.</a:t>
            </a:r>
          </a:p>
        </p:txBody>
      </p:sp>
    </p:spTree>
    <p:extLst>
      <p:ext uri="{BB962C8B-B14F-4D97-AF65-F5344CB8AC3E}">
        <p14:creationId xmlns:p14="http://schemas.microsoft.com/office/powerpoint/2010/main" val="2592131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vibenrichi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370" y="1557338"/>
            <a:ext cx="2951494" cy="388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075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508" y="0"/>
            <a:ext cx="4502167" cy="610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513" y="6224736"/>
            <a:ext cx="62769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1052736"/>
            <a:ext cx="226695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727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Autofit/>
          </a:bodyPr>
          <a:lstStyle/>
          <a:p>
            <a:pPr algn="just">
              <a:lnSpc>
                <a:spcPct val="150000"/>
              </a:lnSpc>
            </a:pPr>
            <a:r>
              <a:rPr lang="fr-FR" sz="2400" dirty="0">
                <a:latin typeface="Times New Roman" pitchFamily="18" charset="0"/>
                <a:cs typeface="Times New Roman" pitchFamily="18" charset="0"/>
              </a:rPr>
              <a:t>Concernant l'isolement en </a:t>
            </a:r>
            <a:r>
              <a:rPr lang="fr-FR" sz="2400" b="1" u="sng" dirty="0">
                <a:latin typeface="Times New Roman" pitchFamily="18" charset="0"/>
                <a:cs typeface="Times New Roman" pitchFamily="18" charset="0"/>
              </a:rPr>
              <a:t>milieu solide</a:t>
            </a:r>
            <a:r>
              <a:rPr lang="fr-FR" sz="2400" dirty="0">
                <a:latin typeface="Times New Roman" pitchFamily="18" charset="0"/>
                <a:cs typeface="Times New Roman" pitchFamily="18" charset="0"/>
              </a:rPr>
              <a:t>, on distingue des milieux :</a:t>
            </a:r>
          </a:p>
          <a:p>
            <a:pPr marL="0" indent="0" algn="just">
              <a:lnSpc>
                <a:spcPct val="150000"/>
              </a:lnSpc>
              <a:buNone/>
            </a:pP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peu sélectifs </a:t>
            </a:r>
            <a:r>
              <a:rPr lang="fr-FR" sz="2400" dirty="0">
                <a:latin typeface="Times New Roman" pitchFamily="18" charset="0"/>
                <a:cs typeface="Times New Roman" pitchFamily="18" charset="0"/>
              </a:rPr>
              <a:t>:gélose </a:t>
            </a:r>
            <a:r>
              <a:rPr lang="fr-FR" sz="2400" dirty="0" err="1">
                <a:latin typeface="Times New Roman" pitchFamily="18" charset="0"/>
                <a:cs typeface="Times New Roman" pitchFamily="18" charset="0"/>
              </a:rPr>
              <a:t>trypticase</a:t>
            </a:r>
            <a:r>
              <a:rPr lang="fr-FR" sz="2400" dirty="0">
                <a:latin typeface="Times New Roman" pitchFamily="18" charset="0"/>
                <a:cs typeface="Times New Roman" pitchFamily="18" charset="0"/>
              </a:rPr>
              <a:t> soja alcaline (pH 9), gélose Mueller-Hinton, qui peut également servir pour tester la sensibilité au 0129 et à la </a:t>
            </a:r>
            <a:r>
              <a:rPr lang="fr-FR" sz="2400" dirty="0" err="1">
                <a:latin typeface="Times New Roman" pitchFamily="18" charset="0"/>
                <a:cs typeface="Times New Roman" pitchFamily="18" charset="0"/>
              </a:rPr>
              <a:t>polymyxine</a:t>
            </a:r>
            <a:r>
              <a:rPr lang="fr-FR" sz="2400" dirty="0">
                <a:latin typeface="Times New Roman" pitchFamily="18" charset="0"/>
                <a:cs typeface="Times New Roman" pitchFamily="18" charset="0"/>
              </a:rPr>
              <a:t> ;</a:t>
            </a:r>
          </a:p>
          <a:p>
            <a:pPr marL="0" indent="0" algn="just">
              <a:lnSpc>
                <a:spcPct val="150000"/>
              </a:lnSpc>
              <a:buNone/>
            </a:pPr>
            <a:r>
              <a:rPr lang="fr-FR" sz="2400" b="1" dirty="0">
                <a:latin typeface="Times New Roman" pitchFamily="18" charset="0"/>
                <a:cs typeface="Times New Roman" pitchFamily="18" charset="0"/>
              </a:rPr>
              <a:t>• sélectifs </a:t>
            </a:r>
            <a:r>
              <a:rPr lang="fr-FR" sz="2400" dirty="0">
                <a:latin typeface="Times New Roman" pitchFamily="18" charset="0"/>
                <a:cs typeface="Times New Roman" pitchFamily="18" charset="0"/>
              </a:rPr>
              <a:t>: gélose TCBS sur laquelle les colonies saccharose positive apparaissent en jaune (c'est le cas de </a:t>
            </a:r>
            <a:r>
              <a:rPr lang="fr-FR" sz="2400" i="1" dirty="0">
                <a:latin typeface="Times New Roman" pitchFamily="18" charset="0"/>
                <a:cs typeface="Times New Roman" pitchFamily="18" charset="0"/>
              </a:rPr>
              <a:t>V. </a:t>
            </a:r>
            <a:r>
              <a:rPr lang="fr-FR" sz="2400" i="1" dirty="0" err="1">
                <a:latin typeface="Times New Roman" pitchFamily="18" charset="0"/>
                <a:cs typeface="Times New Roman" pitchFamily="18" charset="0"/>
              </a:rPr>
              <a:t>cholerae</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 et </a:t>
            </a:r>
          </a:p>
          <a:p>
            <a:pPr marL="0" indent="0" algn="just">
              <a:lnSpc>
                <a:spcPct val="150000"/>
              </a:lnSpc>
              <a:buNone/>
            </a:pPr>
            <a:r>
              <a:rPr lang="fr-FR" sz="2400" dirty="0">
                <a:latin typeface="Times New Roman" pitchFamily="18" charset="0"/>
                <a:cs typeface="Times New Roman" pitchFamily="18" charset="0"/>
              </a:rPr>
              <a:t>négatives en vert ( fig. </a:t>
            </a:r>
            <a:r>
              <a:rPr lang="fr-FR" sz="2400" b="1" dirty="0">
                <a:latin typeface="Times New Roman" pitchFamily="18" charset="0"/>
                <a:cs typeface="Times New Roman" pitchFamily="18" charset="0"/>
              </a:rPr>
              <a:t>34.3.2</a:t>
            </a:r>
            <a:r>
              <a:rPr lang="fr-FR" sz="2400" dirty="0">
                <a:latin typeface="Times New Roman" pitchFamily="18" charset="0"/>
                <a:cs typeface="Times New Roman" pitchFamily="18" charset="0"/>
              </a:rPr>
              <a:t> ).</a:t>
            </a:r>
          </a:p>
          <a:p>
            <a:pPr algn="just">
              <a:lnSpc>
                <a:spcPct val="150000"/>
              </a:lnSpc>
            </a:pPr>
            <a:endParaRPr lang="fr-FR" sz="2400" dirty="0">
              <a:latin typeface="Times New Roman" pitchFamily="18" charset="0"/>
              <a:cs typeface="Times New Roman" pitchFamily="18" charset="0"/>
            </a:endParaRPr>
          </a:p>
          <a:p>
            <a:pPr algn="just">
              <a:lnSpc>
                <a:spcPct val="150000"/>
              </a:lnSpc>
            </a:pPr>
            <a:endParaRPr lang="fr-FR"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0" y="3717032"/>
            <a:ext cx="323850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013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16632"/>
            <a:ext cx="8964488" cy="6741368"/>
          </a:xfrm>
        </p:spPr>
        <p:txBody>
          <a:bodyPr>
            <a:normAutofit fontScale="92500"/>
          </a:bodyPr>
          <a:lstStyle/>
          <a:p>
            <a:pPr algn="just">
              <a:lnSpc>
                <a:spcPct val="150000"/>
              </a:lnSpc>
            </a:pPr>
            <a:r>
              <a:rPr lang="fr-FR" dirty="0">
                <a:latin typeface="Times New Roman" pitchFamily="18" charset="0"/>
                <a:cs typeface="Times New Roman" pitchFamily="18" charset="0"/>
              </a:rPr>
              <a:t>Ce milieu est conseillé ; il est assez sélectif, inhibant </a:t>
            </a:r>
            <a:r>
              <a:rPr lang="fr-FR" b="1" i="1" dirty="0">
                <a:latin typeface="Times New Roman" pitchFamily="18" charset="0"/>
                <a:cs typeface="Times New Roman" pitchFamily="18" charset="0"/>
              </a:rPr>
              <a:t>Pseudomonas </a:t>
            </a:r>
            <a:r>
              <a:rPr lang="fr-FR" b="1" dirty="0">
                <a:latin typeface="Times New Roman" pitchFamily="18" charset="0"/>
                <a:cs typeface="Times New Roman" pitchFamily="18" charset="0"/>
              </a:rPr>
              <a:t>et </a:t>
            </a:r>
            <a:r>
              <a:rPr lang="fr-FR" b="1" i="1" dirty="0" err="1">
                <a:latin typeface="Times New Roman" pitchFamily="18" charset="0"/>
                <a:cs typeface="Times New Roman" pitchFamily="18" charset="0"/>
              </a:rPr>
              <a:t>Aeromonas</a:t>
            </a:r>
            <a:r>
              <a:rPr lang="fr-FR" dirty="0">
                <a:latin typeface="Times New Roman" pitchFamily="18" charset="0"/>
                <a:cs typeface="Times New Roman" pitchFamily="18" charset="0"/>
              </a:rPr>
              <a:t>, mais pas toujours les </a:t>
            </a:r>
            <a:r>
              <a:rPr lang="fr-FR" i="1" dirty="0" err="1">
                <a:latin typeface="Times New Roman" pitchFamily="18" charset="0"/>
                <a:cs typeface="Times New Roman" pitchFamily="18" charset="0"/>
              </a:rPr>
              <a:t>Proteus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ou des bactéries à Gram positif.</a:t>
            </a:r>
          </a:p>
          <a:p>
            <a:pPr algn="just">
              <a:lnSpc>
                <a:spcPct val="150000"/>
              </a:lnSpc>
            </a:pPr>
            <a:r>
              <a:rPr lang="fr-FR" dirty="0">
                <a:latin typeface="Times New Roman" pitchFamily="18" charset="0"/>
                <a:cs typeface="Times New Roman" pitchFamily="18" charset="0"/>
              </a:rPr>
              <a:t>À noter que, sur ce milieu, la réaction d'oxydase est aléatoire et que certaines souches de </a:t>
            </a:r>
            <a:r>
              <a:rPr lang="fr-FR" i="1" dirty="0">
                <a:latin typeface="Times New Roman" pitchFamily="18" charset="0"/>
                <a:cs typeface="Times New Roman" pitchFamily="18" charset="0"/>
              </a:rPr>
              <a:t>V. </a:t>
            </a:r>
            <a:r>
              <a:rPr lang="fr-FR" i="1" dirty="0" err="1">
                <a:latin typeface="Times New Roman" pitchFamily="18" charset="0"/>
                <a:cs typeface="Times New Roman" pitchFamily="18" charset="0"/>
              </a:rPr>
              <a:t>cholerae</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n'ont pas la coloration attendue (notamment saccharose négative).</a:t>
            </a:r>
          </a:p>
          <a:p>
            <a:pPr algn="just">
              <a:lnSpc>
                <a:spcPct val="150000"/>
              </a:lnSpc>
            </a:pPr>
            <a:r>
              <a:rPr lang="fr-FR" dirty="0">
                <a:latin typeface="Times New Roman" pitchFamily="18" charset="0"/>
                <a:cs typeface="Times New Roman" pitchFamily="18" charset="0"/>
              </a:rPr>
              <a:t>La gélose TTG (</a:t>
            </a:r>
            <a:r>
              <a:rPr lang="fr-FR" dirty="0" err="1">
                <a:latin typeface="Times New Roman" pitchFamily="18" charset="0"/>
                <a:cs typeface="Times New Roman" pitchFamily="18" charset="0"/>
              </a:rPr>
              <a:t>taurocholate</a:t>
            </a:r>
            <a:r>
              <a:rPr lang="fr-FR" dirty="0">
                <a:latin typeface="Times New Roman" pitchFamily="18" charset="0"/>
                <a:cs typeface="Times New Roman" pitchFamily="18" charset="0"/>
              </a:rPr>
              <a:t>-</a:t>
            </a:r>
            <a:r>
              <a:rPr lang="fr-FR" dirty="0" err="1">
                <a:latin typeface="Times New Roman" pitchFamily="18" charset="0"/>
                <a:cs typeface="Times New Roman" pitchFamily="18" charset="0"/>
              </a:rPr>
              <a:t>tellurite</a:t>
            </a:r>
            <a:r>
              <a:rPr lang="fr-FR" dirty="0">
                <a:latin typeface="Times New Roman" pitchFamily="18" charset="0"/>
                <a:cs typeface="Times New Roman" pitchFamily="18" charset="0"/>
              </a:rPr>
              <a:t>-gélatine) est moins sélective que le TCBS.</a:t>
            </a:r>
          </a:p>
          <a:p>
            <a:endParaRPr lang="fr-FR" dirty="0"/>
          </a:p>
        </p:txBody>
      </p:sp>
    </p:spTree>
    <p:extLst>
      <p:ext uri="{BB962C8B-B14F-4D97-AF65-F5344CB8AC3E}">
        <p14:creationId xmlns:p14="http://schemas.microsoft.com/office/powerpoint/2010/main" val="2545351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20888"/>
            <a:ext cx="9144000" cy="394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520" y="-27384"/>
            <a:ext cx="8640960" cy="1845185"/>
          </a:xfrm>
          <a:prstGeom prst="rect">
            <a:avLst/>
          </a:prstGeom>
        </p:spPr>
        <p:txBody>
          <a:bodyPr wrap="square">
            <a:spAutoFit/>
          </a:bodyPr>
          <a:lstStyle/>
          <a:p>
            <a:pPr algn="just">
              <a:lnSpc>
                <a:spcPct val="200000"/>
              </a:lnSpc>
            </a:pPr>
            <a:r>
              <a:rPr lang="fr-FR" sz="2000" b="1" dirty="0">
                <a:latin typeface="Times New Roman" pitchFamily="18" charset="0"/>
                <a:cs typeface="Times New Roman" pitchFamily="18" charset="0"/>
              </a:rPr>
              <a:t>Caractères principaux</a:t>
            </a:r>
          </a:p>
          <a:p>
            <a:pPr algn="just">
              <a:lnSpc>
                <a:spcPct val="200000"/>
              </a:lnSpc>
            </a:pPr>
            <a:r>
              <a:rPr lang="fr-FR" sz="2000" dirty="0">
                <a:latin typeface="Times New Roman" pitchFamily="18" charset="0"/>
                <a:cs typeface="Times New Roman" pitchFamily="18" charset="0"/>
              </a:rPr>
              <a:t>Les caractères principaux des vibrions les plus fréquemment isolés sont colligés dans le tableau </a:t>
            </a:r>
            <a:r>
              <a:rPr lang="fr-FR" sz="2000" b="1" dirty="0">
                <a:latin typeface="Times New Roman" pitchFamily="18" charset="0"/>
                <a:cs typeface="Times New Roman" pitchFamily="18" charset="0"/>
              </a:rPr>
              <a:t>suivant:</a:t>
            </a:r>
            <a:endParaRPr lang="fr-FR" sz="2000" dirty="0">
              <a:latin typeface="Times New Roman" pitchFamily="18" charset="0"/>
              <a:cs typeface="Times New Roman" pitchFamily="18" charset="0"/>
            </a:endParaRPr>
          </a:p>
        </p:txBody>
      </p:sp>
    </p:spTree>
    <p:extLst>
      <p:ext uri="{BB962C8B-B14F-4D97-AF65-F5344CB8AC3E}">
        <p14:creationId xmlns:p14="http://schemas.microsoft.com/office/powerpoint/2010/main" val="3257895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76672"/>
          </a:xfrm>
        </p:spPr>
        <p:txBody>
          <a:bodyPr>
            <a:normAutofit/>
          </a:bodyPr>
          <a:lstStyle/>
          <a:p>
            <a:r>
              <a:rPr lang="fr-FR" sz="2400" b="1" i="1" dirty="0" err="1">
                <a:latin typeface="Times New Roman" pitchFamily="18" charset="0"/>
                <a:cs typeface="Times New Roman" pitchFamily="18" charset="0"/>
              </a:rPr>
              <a:t>Vibrio</a:t>
            </a:r>
            <a:r>
              <a:rPr lang="fr-FR" sz="2400" b="1" i="1" dirty="0">
                <a:latin typeface="Times New Roman" pitchFamily="18" charset="0"/>
                <a:cs typeface="Times New Roman" pitchFamily="18" charset="0"/>
              </a:rPr>
              <a:t> </a:t>
            </a:r>
            <a:r>
              <a:rPr lang="fr-FR" sz="2400" b="1" i="1" dirty="0" err="1">
                <a:latin typeface="Times New Roman" pitchFamily="18" charset="0"/>
                <a:cs typeface="Times New Roman" pitchFamily="18" charset="0"/>
              </a:rPr>
              <a:t>cholerae</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44624"/>
            <a:ext cx="9144000" cy="6309320"/>
          </a:xfrm>
        </p:spPr>
        <p:txBody>
          <a:bodyPr>
            <a:noAutofit/>
          </a:bodyPr>
          <a:lstStyle/>
          <a:p>
            <a:pPr algn="just">
              <a:lnSpc>
                <a:spcPct val="170000"/>
              </a:lnSpc>
            </a:pPr>
            <a:r>
              <a:rPr lang="fr-FR" sz="2100" b="1" i="1" dirty="0">
                <a:latin typeface="Times New Roman" pitchFamily="18" charset="0"/>
                <a:cs typeface="Times New Roman" pitchFamily="18" charset="0"/>
              </a:rPr>
              <a:t>Diagnostic direct</a:t>
            </a:r>
          </a:p>
          <a:p>
            <a:pPr algn="just">
              <a:lnSpc>
                <a:spcPct val="170000"/>
              </a:lnSpc>
            </a:pPr>
            <a:r>
              <a:rPr lang="fr-FR" sz="2100" b="1" dirty="0">
                <a:latin typeface="Times New Roman" pitchFamily="18" charset="0"/>
                <a:cs typeface="Times New Roman" pitchFamily="18" charset="0"/>
              </a:rPr>
              <a:t>Identification présomptive</a:t>
            </a:r>
          </a:p>
          <a:p>
            <a:pPr algn="just">
              <a:lnSpc>
                <a:spcPct val="170000"/>
              </a:lnSpc>
            </a:pPr>
            <a:r>
              <a:rPr lang="fr-FR" sz="2100" dirty="0">
                <a:latin typeface="Times New Roman" pitchFamily="18" charset="0"/>
                <a:cs typeface="Times New Roman" pitchFamily="18" charset="0"/>
              </a:rPr>
              <a:t>Cinq colonies suspectes différentes seront étudiées. Sur milieu </a:t>
            </a:r>
            <a:r>
              <a:rPr lang="fr-FR" sz="2100" b="1" dirty="0">
                <a:latin typeface="Times New Roman" pitchFamily="18" charset="0"/>
                <a:cs typeface="Times New Roman" pitchFamily="18" charset="0"/>
              </a:rPr>
              <a:t>TCBS</a:t>
            </a:r>
            <a:r>
              <a:rPr lang="fr-FR" sz="2100" dirty="0">
                <a:latin typeface="Times New Roman" pitchFamily="18" charset="0"/>
                <a:cs typeface="Times New Roman" pitchFamily="18" charset="0"/>
              </a:rPr>
              <a:t>, elles apparaissent comme de </a:t>
            </a:r>
            <a:r>
              <a:rPr lang="fr-FR" sz="2100" b="1" dirty="0">
                <a:latin typeface="Times New Roman" pitchFamily="18" charset="0"/>
                <a:cs typeface="Times New Roman" pitchFamily="18" charset="0"/>
              </a:rPr>
              <a:t>grandes colonies jaunes convexes.</a:t>
            </a:r>
            <a:r>
              <a:rPr lang="fr-FR" sz="2100" dirty="0">
                <a:latin typeface="Times New Roman" pitchFamily="18" charset="0"/>
                <a:cs typeface="Times New Roman" pitchFamily="18" charset="0"/>
              </a:rPr>
              <a:t> Leur coloration tend au vert si l'incubation est prolongée au-delà de 24 heures.</a:t>
            </a:r>
          </a:p>
          <a:p>
            <a:pPr algn="just">
              <a:lnSpc>
                <a:spcPct val="170000"/>
              </a:lnSpc>
            </a:pPr>
            <a:r>
              <a:rPr lang="fr-FR" sz="2100" dirty="0">
                <a:latin typeface="Times New Roman" pitchFamily="18" charset="0"/>
                <a:cs typeface="Times New Roman" pitchFamily="18" charset="0"/>
              </a:rPr>
              <a:t>L'orientation du diagnostic se fera sur l'aspect au Gram où les bactéries apparaissent fréquemment </a:t>
            </a:r>
            <a:r>
              <a:rPr lang="fr-FR" sz="2100" dirty="0" err="1">
                <a:latin typeface="Times New Roman" pitchFamily="18" charset="0"/>
                <a:cs typeface="Times New Roman" pitchFamily="18" charset="0"/>
              </a:rPr>
              <a:t>coccobacillaires</a:t>
            </a:r>
            <a:r>
              <a:rPr lang="fr-FR" sz="2100" dirty="0">
                <a:latin typeface="Times New Roman" pitchFamily="18" charset="0"/>
                <a:cs typeface="Times New Roman" pitchFamily="18" charset="0"/>
              </a:rPr>
              <a:t> et sur la mobilité (fig. </a:t>
            </a:r>
            <a:r>
              <a:rPr lang="fr-FR" sz="2100" b="1" dirty="0">
                <a:latin typeface="Times New Roman" pitchFamily="18" charset="0"/>
                <a:cs typeface="Times New Roman" pitchFamily="18" charset="0"/>
              </a:rPr>
              <a:t>34.3.3</a:t>
            </a:r>
            <a:r>
              <a:rPr lang="fr-FR" sz="2100" dirty="0">
                <a:latin typeface="Times New Roman" pitchFamily="18" charset="0"/>
                <a:cs typeface="Times New Roman" pitchFamily="18" charset="0"/>
              </a:rPr>
              <a:t>). </a:t>
            </a:r>
          </a:p>
          <a:p>
            <a:pPr algn="just">
              <a:lnSpc>
                <a:spcPct val="170000"/>
              </a:lnSpc>
            </a:pPr>
            <a:r>
              <a:rPr lang="fr-FR" sz="2100" dirty="0">
                <a:latin typeface="Times New Roman" pitchFamily="18" charset="0"/>
                <a:cs typeface="Times New Roman" pitchFamily="18" charset="0"/>
              </a:rPr>
              <a:t>On pourra tester </a:t>
            </a:r>
            <a:r>
              <a:rPr lang="fr-FR" sz="2100" dirty="0" err="1">
                <a:latin typeface="Times New Roman" pitchFamily="18" charset="0"/>
                <a:cs typeface="Times New Roman" pitchFamily="18" charset="0"/>
              </a:rPr>
              <a:t>vibriostatique</a:t>
            </a:r>
            <a:r>
              <a:rPr lang="fr-FR" sz="2100" dirty="0">
                <a:latin typeface="Times New Roman" pitchFamily="18" charset="0"/>
                <a:cs typeface="Times New Roman" pitchFamily="18" charset="0"/>
              </a:rPr>
              <a:t> 0/129 et </a:t>
            </a:r>
            <a:r>
              <a:rPr lang="fr-FR" sz="2100" b="1" dirty="0" err="1">
                <a:latin typeface="Times New Roman" pitchFamily="18" charset="0"/>
                <a:cs typeface="Times New Roman" pitchFamily="18" charset="0"/>
              </a:rPr>
              <a:t>polymyxine</a:t>
            </a:r>
            <a:r>
              <a:rPr lang="fr-FR" sz="2100" dirty="0">
                <a:latin typeface="Times New Roman" pitchFamily="18" charset="0"/>
                <a:cs typeface="Times New Roman" pitchFamily="18" charset="0"/>
              </a:rPr>
              <a:t> sur milieu de Mueller-Hinton ; les souches 0-1 sont généralement sensibles au </a:t>
            </a:r>
            <a:r>
              <a:rPr lang="fr-FR" sz="2100" dirty="0" err="1">
                <a:latin typeface="Times New Roman" pitchFamily="18" charset="0"/>
                <a:cs typeface="Times New Roman" pitchFamily="18" charset="0"/>
              </a:rPr>
              <a:t>vibriostatique</a:t>
            </a:r>
            <a:r>
              <a:rPr lang="fr-FR" sz="2100" dirty="0">
                <a:latin typeface="Times New Roman" pitchFamily="18" charset="0"/>
                <a:cs typeface="Times New Roman" pitchFamily="18" charset="0"/>
              </a:rPr>
              <a:t> et les 0-139 résistantes.</a:t>
            </a:r>
          </a:p>
          <a:p>
            <a:pPr algn="just">
              <a:lnSpc>
                <a:spcPct val="170000"/>
              </a:lnSpc>
            </a:pPr>
            <a:r>
              <a:rPr lang="fr-FR" sz="2100" dirty="0">
                <a:latin typeface="Times New Roman" pitchFamily="18" charset="0"/>
                <a:cs typeface="Times New Roman" pitchFamily="18" charset="0"/>
              </a:rPr>
              <a:t>La réaction d'oxydase pourra être tentée. Une agglutination directe sur lame avec chacun des deux sérums anti-O-1 et anti-O-139 sera alors pratiquée. </a:t>
            </a:r>
          </a:p>
        </p:txBody>
      </p:sp>
    </p:spTree>
    <p:extLst>
      <p:ext uri="{BB962C8B-B14F-4D97-AF65-F5344CB8AC3E}">
        <p14:creationId xmlns:p14="http://schemas.microsoft.com/office/powerpoint/2010/main" val="1689465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32656"/>
            <a:ext cx="8964488" cy="6048672"/>
          </a:xfrm>
        </p:spPr>
        <p:txBody>
          <a:bodyPr>
            <a:normAutofit/>
          </a:bodyPr>
          <a:lstStyle/>
          <a:p>
            <a:r>
              <a:rPr lang="fr-FR" b="1" dirty="0">
                <a:latin typeface="Times New Roman" pitchFamily="18" charset="0"/>
                <a:cs typeface="Times New Roman" pitchFamily="18" charset="0"/>
              </a:rPr>
              <a:t>Examen à l’état frais</a:t>
            </a:r>
          </a:p>
          <a:p>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Bacille</a:t>
            </a:r>
          </a:p>
          <a:p>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Mobile polaire</a:t>
            </a:r>
          </a:p>
          <a:p>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 Vol de moucheron »</a:t>
            </a:r>
          </a:p>
          <a:p>
            <a:r>
              <a:rPr lang="fr-FR" b="1" dirty="0">
                <a:latin typeface="Times New Roman" pitchFamily="18" charset="0"/>
                <a:cs typeface="Times New Roman" pitchFamily="18" charset="0"/>
              </a:rPr>
              <a:t>* Coloration de Gram :</a:t>
            </a:r>
          </a:p>
          <a:p>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Bacille à Gram (-)</a:t>
            </a:r>
          </a:p>
          <a:p>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Forme : incurvé en  « virgule »</a:t>
            </a:r>
          </a:p>
          <a:p>
            <a:r>
              <a:rPr lang="fr-FR" dirty="0">
                <a:latin typeface="Times New Roman" pitchFamily="18" charset="0"/>
                <a:cs typeface="Times New Roman" pitchFamily="18" charset="0"/>
              </a:rPr>
              <a:t>• </a:t>
            </a:r>
            <a:r>
              <a:rPr lang="fr-FR" b="1" dirty="0" err="1">
                <a:latin typeface="Times New Roman" pitchFamily="18" charset="0"/>
                <a:cs typeface="Times New Roman" pitchFamily="18" charset="0"/>
              </a:rPr>
              <a:t>Asporulé</a:t>
            </a:r>
            <a:endParaRPr lang="fr-FR" b="1" dirty="0">
              <a:latin typeface="Times New Roman" pitchFamily="18" charset="0"/>
              <a:cs typeface="Times New Roman" pitchFamily="18" charset="0"/>
            </a:endParaRPr>
          </a:p>
          <a:p>
            <a:r>
              <a:rPr lang="fr-FR" dirty="0">
                <a:latin typeface="Times New Roman" pitchFamily="18" charset="0"/>
                <a:cs typeface="Times New Roman" pitchFamily="18" charset="0"/>
              </a:rPr>
              <a:t>• </a:t>
            </a:r>
            <a:r>
              <a:rPr lang="fr-FR" b="1" dirty="0" err="1">
                <a:latin typeface="Times New Roman" pitchFamily="18" charset="0"/>
                <a:cs typeface="Times New Roman" pitchFamily="18" charset="0"/>
              </a:rPr>
              <a:t>Acapsulé</a:t>
            </a:r>
            <a:endParaRPr lang="fr-FR"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623" y="332656"/>
            <a:ext cx="3368377" cy="486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486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Autofit/>
          </a:bodyPr>
          <a:lstStyle/>
          <a:p>
            <a:pPr algn="just">
              <a:lnSpc>
                <a:spcPct val="170000"/>
              </a:lnSpc>
            </a:pPr>
            <a:r>
              <a:rPr lang="fr-FR" sz="2400" b="1" i="1" dirty="0">
                <a:latin typeface="Times New Roman" pitchFamily="18" charset="0"/>
                <a:cs typeface="Times New Roman" pitchFamily="18" charset="0"/>
              </a:rPr>
              <a:t>Diagnostic de certitude</a:t>
            </a:r>
          </a:p>
          <a:p>
            <a:pPr algn="just">
              <a:lnSpc>
                <a:spcPct val="170000"/>
              </a:lnSpc>
            </a:pPr>
            <a:r>
              <a:rPr lang="fr-FR" sz="2400" dirty="0">
                <a:latin typeface="Times New Roman" pitchFamily="18" charset="0"/>
                <a:cs typeface="Times New Roman" pitchFamily="18" charset="0"/>
              </a:rPr>
              <a:t>L'orientation est donnée par les réactions précédentes.</a:t>
            </a:r>
          </a:p>
          <a:p>
            <a:pPr algn="just">
              <a:lnSpc>
                <a:spcPct val="170000"/>
              </a:lnSpc>
            </a:pPr>
            <a:r>
              <a:rPr lang="fr-FR" sz="2400" dirty="0">
                <a:latin typeface="Times New Roman" pitchFamily="18" charset="0"/>
                <a:cs typeface="Times New Roman" pitchFamily="18" charset="0"/>
              </a:rPr>
              <a:t>L'identification complète sera entreprise avec l'ensemble des réactions indiquées dans les </a:t>
            </a:r>
            <a:r>
              <a:rPr lang="fr-FR" sz="2400" b="1" dirty="0">
                <a:latin typeface="Times New Roman" pitchFamily="18" charset="0"/>
                <a:cs typeface="Times New Roman" pitchFamily="18" charset="0"/>
              </a:rPr>
              <a:t>tableaux 34.3.1</a:t>
            </a:r>
            <a:r>
              <a:rPr lang="fr-FR" sz="2400" dirty="0">
                <a:latin typeface="Times New Roman" pitchFamily="18" charset="0"/>
                <a:cs typeface="Times New Roman" pitchFamily="18" charset="0"/>
              </a:rPr>
              <a:t> et </a:t>
            </a:r>
            <a:r>
              <a:rPr lang="fr-FR" sz="2400" b="1" dirty="0">
                <a:latin typeface="Times New Roman" pitchFamily="18" charset="0"/>
                <a:cs typeface="Times New Roman" pitchFamily="18" charset="0"/>
              </a:rPr>
              <a:t>34.3.2 .</a:t>
            </a:r>
          </a:p>
          <a:p>
            <a:pPr algn="just">
              <a:lnSpc>
                <a:spcPct val="170000"/>
              </a:lnSpc>
            </a:pP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Identification biochimique : </a:t>
            </a:r>
            <a:r>
              <a:rPr lang="fr-FR" sz="2400" dirty="0">
                <a:latin typeface="Times New Roman" pitchFamily="18" charset="0"/>
                <a:cs typeface="Times New Roman" pitchFamily="18" charset="0"/>
              </a:rPr>
              <a:t>l'utilisation de galeries prêtes à l'emploi telle la galerie API 20 E® permet d'obtenir des résultats satisfaisants à condition de réaliser la suspension bactérienne en solution à </a:t>
            </a:r>
            <a:r>
              <a:rPr lang="fr-FR" sz="2400" b="1" dirty="0">
                <a:latin typeface="Times New Roman" pitchFamily="18" charset="0"/>
                <a:cs typeface="Times New Roman" pitchFamily="18" charset="0"/>
              </a:rPr>
              <a:t>1 % de </a:t>
            </a:r>
            <a:r>
              <a:rPr lang="fr-FR" sz="2400" b="1" dirty="0" err="1">
                <a:latin typeface="Times New Roman" pitchFamily="18" charset="0"/>
                <a:cs typeface="Times New Roman" pitchFamily="18" charset="0"/>
              </a:rPr>
              <a:t>NaCl</a:t>
            </a:r>
            <a:r>
              <a:rPr lang="fr-FR" sz="2400" dirty="0">
                <a:latin typeface="Times New Roman" pitchFamily="18" charset="0"/>
                <a:cs typeface="Times New Roman" pitchFamily="18" charset="0"/>
              </a:rPr>
              <a:t>. On peut aussi utiliser des galeries API 32 GN® ou API ID 32 E®. Cela permet de confirmer le diagnostic de </a:t>
            </a:r>
            <a:r>
              <a:rPr lang="fr-FR" sz="2400" i="1" dirty="0" err="1">
                <a:latin typeface="Times New Roman" pitchFamily="18" charset="0"/>
                <a:cs typeface="Times New Roman" pitchFamily="18" charset="0"/>
              </a:rPr>
              <a:t>Vibrionaceae</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 puis d'espèce </a:t>
            </a:r>
            <a:r>
              <a:rPr lang="fr-FR" sz="2400" i="1" dirty="0">
                <a:latin typeface="Times New Roman" pitchFamily="18" charset="0"/>
                <a:cs typeface="Times New Roman" pitchFamily="18" charset="0"/>
              </a:rPr>
              <a:t>V. </a:t>
            </a:r>
            <a:r>
              <a:rPr lang="fr-FR" sz="2400" i="1" dirty="0" err="1">
                <a:latin typeface="Times New Roman" pitchFamily="18" charset="0"/>
                <a:cs typeface="Times New Roman" pitchFamily="18" charset="0"/>
              </a:rPr>
              <a:t>cholerae</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 tableau 34.3.2 ). </a:t>
            </a:r>
          </a:p>
        </p:txBody>
      </p:sp>
    </p:spTree>
    <p:extLst>
      <p:ext uri="{BB962C8B-B14F-4D97-AF65-F5344CB8AC3E}">
        <p14:creationId xmlns:p14="http://schemas.microsoft.com/office/powerpoint/2010/main" val="3624814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ttp://www.microbes-edu.org/etudiant/imgvib/api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332" y="2990627"/>
            <a:ext cx="6735988" cy="173451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microbes-edu.org/etudiant/imgvib/api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24744"/>
            <a:ext cx="6984797" cy="172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192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126163"/>
          </a:xfrm>
        </p:spPr>
        <p:txBody>
          <a:bodyPr/>
          <a:lstStyle/>
          <a:p>
            <a:r>
              <a:rPr lang="fr-FR" dirty="0">
                <a:latin typeface="Times New Roman" pitchFamily="18" charset="0"/>
                <a:cs typeface="Times New Roman" pitchFamily="18" charset="0"/>
              </a:rPr>
              <a:t>La différenciation entre les </a:t>
            </a:r>
            <a:r>
              <a:rPr lang="fr-FR" dirty="0" err="1">
                <a:latin typeface="Times New Roman" pitchFamily="18" charset="0"/>
                <a:cs typeface="Times New Roman" pitchFamily="18" charset="0"/>
              </a:rPr>
              <a:t>biovars</a:t>
            </a:r>
            <a:r>
              <a:rPr lang="fr-FR" dirty="0">
                <a:latin typeface="Times New Roman" pitchFamily="18" charset="0"/>
                <a:cs typeface="Times New Roman" pitchFamily="18" charset="0"/>
              </a:rPr>
              <a:t> </a:t>
            </a:r>
            <a:r>
              <a:rPr lang="fr-FR" i="1" dirty="0" err="1">
                <a:latin typeface="Times New Roman" pitchFamily="18" charset="0"/>
                <a:cs typeface="Times New Roman" pitchFamily="18" charset="0"/>
              </a:rPr>
              <a:t>cholerae</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classique et </a:t>
            </a:r>
            <a:r>
              <a:rPr lang="fr-FR" i="1" dirty="0">
                <a:latin typeface="Times New Roman" pitchFamily="18" charset="0"/>
                <a:cs typeface="Times New Roman" pitchFamily="18" charset="0"/>
              </a:rPr>
              <a:t>El Tor </a:t>
            </a:r>
            <a:r>
              <a:rPr lang="fr-FR" dirty="0">
                <a:latin typeface="Times New Roman" pitchFamily="18" charset="0"/>
                <a:cs typeface="Times New Roman" pitchFamily="18" charset="0"/>
              </a:rPr>
              <a:t>repose sur les caractères indiqués dans le tableau </a:t>
            </a:r>
            <a:r>
              <a:rPr lang="fr-FR" b="1" dirty="0">
                <a:latin typeface="Times New Roman" pitchFamily="18" charset="0"/>
                <a:cs typeface="Times New Roman" pitchFamily="18" charset="0"/>
              </a:rPr>
              <a:t>34.3.3</a:t>
            </a:r>
            <a:r>
              <a:rPr lang="fr-FR" dirty="0">
                <a:latin typeface="Times New Roman" pitchFamily="18" charset="0"/>
                <a:cs typeface="Times New Roman" pitchFamily="18" charset="0"/>
              </a:rPr>
              <a:t>. En pratique, cela se limite à la détermination de la sensibilité à la </a:t>
            </a:r>
            <a:r>
              <a:rPr lang="fr-FR" dirty="0" err="1">
                <a:latin typeface="Times New Roman" pitchFamily="18" charset="0"/>
                <a:cs typeface="Times New Roman" pitchFamily="18" charset="0"/>
              </a:rPr>
              <a:t>polymyxine</a:t>
            </a:r>
            <a:r>
              <a:rPr lang="fr-FR" dirty="0">
                <a:latin typeface="Times New Roman" pitchFamily="18" charset="0"/>
                <a:cs typeface="Times New Roman" pitchFamily="18" charset="0"/>
              </a:rPr>
              <a:t>.</a:t>
            </a:r>
          </a:p>
          <a:p>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11" y="2420888"/>
            <a:ext cx="821053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711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7629"/>
            <a:ext cx="8208912" cy="667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326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85000" lnSpcReduction="10000"/>
          </a:bodyPr>
          <a:lstStyle/>
          <a:p>
            <a:pPr algn="just">
              <a:lnSpc>
                <a:spcPct val="150000"/>
              </a:lnSpc>
            </a:pPr>
            <a:r>
              <a:rPr lang="fr-FR" b="1" dirty="0">
                <a:latin typeface="Times New Roman" pitchFamily="18" charset="0"/>
                <a:cs typeface="Times New Roman" pitchFamily="18" charset="0"/>
              </a:rPr>
              <a:t>Identification sérologique :</a:t>
            </a:r>
          </a:p>
          <a:p>
            <a:pPr algn="just">
              <a:lnSpc>
                <a:spcPct val="150000"/>
              </a:lnSpc>
            </a:pPr>
            <a:r>
              <a:rPr lang="fr-FR" b="1" dirty="0">
                <a:latin typeface="Times New Roman" pitchFamily="18" charset="0"/>
                <a:cs typeface="Times New Roman" pitchFamily="18" charset="0"/>
              </a:rPr>
              <a:t> </a:t>
            </a:r>
            <a:r>
              <a:rPr lang="fr-FR" dirty="0">
                <a:latin typeface="Times New Roman" pitchFamily="18" charset="0"/>
                <a:cs typeface="Times New Roman" pitchFamily="18" charset="0"/>
              </a:rPr>
              <a:t>Les souches de </a:t>
            </a:r>
            <a:r>
              <a:rPr lang="fr-FR" dirty="0" err="1">
                <a:latin typeface="Times New Roman" pitchFamily="18" charset="0"/>
                <a:cs typeface="Times New Roman" pitchFamily="18" charset="0"/>
              </a:rPr>
              <a:t>sérogroupe</a:t>
            </a:r>
            <a:r>
              <a:rPr lang="fr-FR" dirty="0">
                <a:latin typeface="Times New Roman" pitchFamily="18" charset="0"/>
                <a:cs typeface="Times New Roman" pitchFamily="18" charset="0"/>
              </a:rPr>
              <a:t> O-1. Ce </a:t>
            </a:r>
            <a:r>
              <a:rPr lang="fr-FR" dirty="0" err="1">
                <a:latin typeface="Times New Roman" pitchFamily="18" charset="0"/>
                <a:cs typeface="Times New Roman" pitchFamily="18" charset="0"/>
              </a:rPr>
              <a:t>sérogroupe</a:t>
            </a:r>
            <a:r>
              <a:rPr lang="fr-FR" dirty="0">
                <a:latin typeface="Times New Roman" pitchFamily="18" charset="0"/>
                <a:cs typeface="Times New Roman" pitchFamily="18" charset="0"/>
              </a:rPr>
              <a:t> O-1 comporte trois spécificités antigéniques (A, B, C) aussi bien pour le </a:t>
            </a:r>
            <a:r>
              <a:rPr lang="fr-FR" dirty="0" err="1">
                <a:latin typeface="Times New Roman" pitchFamily="18" charset="0"/>
                <a:cs typeface="Times New Roman" pitchFamily="18" charset="0"/>
              </a:rPr>
              <a:t>biovar</a:t>
            </a:r>
            <a:r>
              <a:rPr lang="fr-FR" dirty="0">
                <a:latin typeface="Times New Roman" pitchFamily="18" charset="0"/>
                <a:cs typeface="Times New Roman" pitchFamily="18" charset="0"/>
              </a:rPr>
              <a:t> classique que pour le </a:t>
            </a:r>
            <a:r>
              <a:rPr lang="fr-FR" dirty="0" err="1">
                <a:latin typeface="Times New Roman" pitchFamily="18" charset="0"/>
                <a:cs typeface="Times New Roman" pitchFamily="18" charset="0"/>
              </a:rPr>
              <a:t>biovar</a:t>
            </a:r>
            <a:r>
              <a:rPr lang="fr-FR" dirty="0">
                <a:latin typeface="Times New Roman" pitchFamily="18" charset="0"/>
                <a:cs typeface="Times New Roman" pitchFamily="18" charset="0"/>
              </a:rPr>
              <a:t> </a:t>
            </a:r>
            <a:r>
              <a:rPr lang="fr-FR" i="1" dirty="0">
                <a:latin typeface="Times New Roman" pitchFamily="18" charset="0"/>
                <a:cs typeface="Times New Roman" pitchFamily="18" charset="0"/>
              </a:rPr>
              <a:t>El Tor</a:t>
            </a:r>
            <a:r>
              <a:rPr lang="fr-FR" dirty="0">
                <a:latin typeface="Times New Roman" pitchFamily="18" charset="0"/>
                <a:cs typeface="Times New Roman" pitchFamily="18" charset="0"/>
              </a:rPr>
              <a:t>, la combinaison de ces antigènes aboutissant à l'individualisation de 3 </a:t>
            </a:r>
            <a:r>
              <a:rPr lang="fr-FR" dirty="0" err="1">
                <a:latin typeface="Times New Roman" pitchFamily="18" charset="0"/>
                <a:cs typeface="Times New Roman" pitchFamily="18" charset="0"/>
              </a:rPr>
              <a:t>sérotypes</a:t>
            </a:r>
            <a:r>
              <a:rPr lang="fr-FR" dirty="0">
                <a:latin typeface="Times New Roman" pitchFamily="18" charset="0"/>
                <a:cs typeface="Times New Roman" pitchFamily="18" charset="0"/>
              </a:rPr>
              <a:t> (BD </a:t>
            </a:r>
            <a:r>
              <a:rPr lang="fr-FR" dirty="0" err="1">
                <a:latin typeface="Times New Roman" pitchFamily="18" charset="0"/>
                <a:cs typeface="Times New Roman" pitchFamily="18" charset="0"/>
              </a:rPr>
              <a:t>Bioscience</a:t>
            </a:r>
            <a:r>
              <a:rPr lang="fr-FR" dirty="0">
                <a:latin typeface="Times New Roman" pitchFamily="18" charset="0"/>
                <a:cs typeface="Times New Roman" pitchFamily="18" charset="0"/>
              </a:rPr>
              <a:t>) (fig. 34.3.4 ). </a:t>
            </a:r>
          </a:p>
          <a:p>
            <a:pPr algn="just">
              <a:lnSpc>
                <a:spcPct val="150000"/>
              </a:lnSpc>
            </a:pPr>
            <a:r>
              <a:rPr lang="fr-FR" dirty="0">
                <a:latin typeface="Times New Roman" pitchFamily="18" charset="0"/>
                <a:cs typeface="Times New Roman" pitchFamily="18" charset="0"/>
              </a:rPr>
              <a:t>Les </a:t>
            </a:r>
            <a:r>
              <a:rPr lang="fr-FR" dirty="0" err="1">
                <a:latin typeface="Times New Roman" pitchFamily="18" charset="0"/>
                <a:cs typeface="Times New Roman" pitchFamily="18" charset="0"/>
              </a:rPr>
              <a:t>sérotypes</a:t>
            </a:r>
            <a:r>
              <a:rPr lang="fr-FR" dirty="0">
                <a:latin typeface="Times New Roman" pitchFamily="18" charset="0"/>
                <a:cs typeface="Times New Roman" pitchFamily="18" charset="0"/>
              </a:rPr>
              <a:t> </a:t>
            </a:r>
            <a:r>
              <a:rPr lang="fr-FR" b="1" dirty="0" err="1">
                <a:latin typeface="Times New Roman" pitchFamily="18" charset="0"/>
                <a:cs typeface="Times New Roman" pitchFamily="18" charset="0"/>
              </a:rPr>
              <a:t>Ogawa</a:t>
            </a:r>
            <a:r>
              <a:rPr lang="fr-FR" b="1" dirty="0">
                <a:latin typeface="Times New Roman" pitchFamily="18" charset="0"/>
                <a:cs typeface="Times New Roman" pitchFamily="18" charset="0"/>
              </a:rPr>
              <a:t> et </a:t>
            </a:r>
            <a:r>
              <a:rPr lang="fr-FR" b="1" dirty="0" err="1">
                <a:latin typeface="Times New Roman" pitchFamily="18" charset="0"/>
                <a:cs typeface="Times New Roman" pitchFamily="18" charset="0"/>
              </a:rPr>
              <a:t>Inaba</a:t>
            </a:r>
            <a:r>
              <a:rPr lang="fr-FR" dirty="0">
                <a:latin typeface="Times New Roman" pitchFamily="18" charset="0"/>
                <a:cs typeface="Times New Roman" pitchFamily="18" charset="0"/>
              </a:rPr>
              <a:t> sont les plus fréquents.</a:t>
            </a:r>
          </a:p>
          <a:p>
            <a:r>
              <a:rPr lang="fr-FR" b="1" dirty="0"/>
              <a:t>Espèce : </a:t>
            </a:r>
            <a:r>
              <a:rPr lang="fr-FR" b="1" i="1" dirty="0" err="1"/>
              <a:t>Vibrio</a:t>
            </a:r>
            <a:r>
              <a:rPr lang="fr-FR" b="1" i="1" dirty="0"/>
              <a:t> </a:t>
            </a:r>
            <a:r>
              <a:rPr lang="fr-FR" b="1" i="1" dirty="0" err="1"/>
              <a:t>cholerae</a:t>
            </a:r>
            <a:endParaRPr lang="fr-FR" b="1" i="1" dirty="0"/>
          </a:p>
          <a:p>
            <a:r>
              <a:rPr lang="fr-FR" dirty="0"/>
              <a:t>• </a:t>
            </a:r>
            <a:r>
              <a:rPr lang="fr-FR" b="1" dirty="0" err="1"/>
              <a:t>Sérogroupe</a:t>
            </a:r>
            <a:r>
              <a:rPr lang="fr-FR" b="1" dirty="0"/>
              <a:t> : O1</a:t>
            </a:r>
          </a:p>
          <a:p>
            <a:r>
              <a:rPr lang="fr-FR" dirty="0"/>
              <a:t>• </a:t>
            </a:r>
            <a:r>
              <a:rPr lang="fr-FR" b="1" dirty="0" err="1"/>
              <a:t>Sérotype</a:t>
            </a:r>
            <a:r>
              <a:rPr lang="fr-FR" b="1" dirty="0"/>
              <a:t> : </a:t>
            </a:r>
            <a:r>
              <a:rPr lang="fr-FR" b="1" dirty="0" err="1"/>
              <a:t>Ogawa</a:t>
            </a:r>
            <a:endParaRPr lang="fr-FR" b="1" dirty="0"/>
          </a:p>
          <a:p>
            <a:r>
              <a:rPr lang="fr-FR" dirty="0"/>
              <a:t>• </a:t>
            </a:r>
            <a:r>
              <a:rPr lang="fr-FR" b="1" dirty="0"/>
              <a:t>Biotype : el </a:t>
            </a:r>
            <a:r>
              <a:rPr lang="fr-FR" b="1" dirty="0" err="1"/>
              <a:t>tor</a:t>
            </a:r>
            <a:endParaRPr lang="fr-FR" b="1" dirty="0"/>
          </a:p>
          <a:p>
            <a:pPr algn="just"/>
            <a:r>
              <a:rPr lang="fr-FR" b="1" i="1" dirty="0" err="1">
                <a:latin typeface="Times New Roman" pitchFamily="18" charset="0"/>
                <a:cs typeface="Times New Roman" pitchFamily="18" charset="0"/>
              </a:rPr>
              <a:t>Vibrio</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cholerae</a:t>
            </a:r>
            <a:r>
              <a:rPr lang="fr-FR" b="1" dirty="0"/>
              <a:t> O1 </a:t>
            </a:r>
            <a:r>
              <a:rPr lang="fr-FR" b="1" dirty="0" err="1"/>
              <a:t>Ogawa</a:t>
            </a:r>
            <a:r>
              <a:rPr lang="fr-FR" b="1" dirty="0"/>
              <a:t> el </a:t>
            </a:r>
            <a:r>
              <a:rPr lang="fr-FR" b="1" dirty="0" err="1"/>
              <a:t>tor</a:t>
            </a:r>
            <a:endParaRPr lang="fr-FR" dirty="0"/>
          </a:p>
          <a:p>
            <a:pPr algn="just">
              <a:lnSpc>
                <a:spcPct val="150000"/>
              </a:lnSpc>
            </a:pPr>
            <a:endParaRPr lang="fr-FR"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697" y="4324896"/>
            <a:ext cx="4025823" cy="227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143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77500" lnSpcReduction="20000"/>
          </a:bodyPr>
          <a:lstStyle/>
          <a:p>
            <a:pPr algn="just">
              <a:lnSpc>
                <a:spcPct val="170000"/>
              </a:lnSpc>
            </a:pPr>
            <a:r>
              <a:rPr lang="fr-FR" b="1" dirty="0">
                <a:latin typeface="Times New Roman" pitchFamily="18" charset="0"/>
                <a:cs typeface="Times New Roman" pitchFamily="18" charset="0"/>
              </a:rPr>
              <a:t>Mise en évidence de la toxine cholérique (CT)</a:t>
            </a:r>
          </a:p>
          <a:p>
            <a:pPr algn="just">
              <a:lnSpc>
                <a:spcPct val="170000"/>
              </a:lnSpc>
            </a:pPr>
            <a:r>
              <a:rPr lang="fr-FR" dirty="0">
                <a:latin typeface="Times New Roman" pitchFamily="18" charset="0"/>
                <a:cs typeface="Times New Roman" pitchFamily="18" charset="0"/>
              </a:rPr>
              <a:t>La toxine cholérique peut être rechercher par méthode immunologique test d'agglutination </a:t>
            </a:r>
          </a:p>
          <a:p>
            <a:pPr algn="just">
              <a:lnSpc>
                <a:spcPct val="170000"/>
              </a:lnSpc>
            </a:pPr>
            <a:r>
              <a:rPr lang="fr-FR" dirty="0">
                <a:latin typeface="Times New Roman" pitchFamily="18" charset="0"/>
                <a:cs typeface="Times New Roman" pitchFamily="18" charset="0"/>
              </a:rPr>
              <a:t>En fait, en plus des techniques classiques de diagnostic du choléra par isolement et identification de la souche, les techniques de biologie moléculaire permettent la recherche de la toxine sur la souche mais aussi dans les selles par amplification génique et détection du gène de la sous-unité A de la toxine (</a:t>
            </a:r>
            <a:r>
              <a:rPr lang="fr-FR" i="1" dirty="0" err="1">
                <a:latin typeface="Times New Roman" pitchFamily="18" charset="0"/>
                <a:cs typeface="Times New Roman" pitchFamily="18" charset="0"/>
              </a:rPr>
              <a:t>ctx</a:t>
            </a:r>
            <a:r>
              <a:rPr lang="fr-FR" dirty="0" err="1">
                <a:latin typeface="Times New Roman" pitchFamily="18" charset="0"/>
                <a:cs typeface="Times New Roman" pitchFamily="18" charset="0"/>
              </a:rPr>
              <a:t>A</a:t>
            </a:r>
            <a:r>
              <a:rPr lang="fr-FR" dirty="0">
                <a:latin typeface="Times New Roman" pitchFamily="18" charset="0"/>
                <a:cs typeface="Times New Roman" pitchFamily="18" charset="0"/>
              </a:rPr>
              <a:t>). </a:t>
            </a:r>
          </a:p>
          <a:p>
            <a:pPr algn="just">
              <a:lnSpc>
                <a:spcPct val="170000"/>
              </a:lnSpc>
            </a:pPr>
            <a:r>
              <a:rPr lang="fr-FR" dirty="0">
                <a:latin typeface="Times New Roman" pitchFamily="18" charset="0"/>
                <a:cs typeface="Times New Roman" pitchFamily="18" charset="0"/>
              </a:rPr>
              <a:t>La technique d'amplification par PCR du gène codant la toxine s'est avérée plus sensible que les autres méthodes de détection de la CT.</a:t>
            </a:r>
          </a:p>
        </p:txBody>
      </p:sp>
    </p:spTree>
    <p:extLst>
      <p:ext uri="{BB962C8B-B14F-4D97-AF65-F5344CB8AC3E}">
        <p14:creationId xmlns:p14="http://schemas.microsoft.com/office/powerpoint/2010/main" val="78027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778098"/>
          </a:xfrm>
        </p:spPr>
        <p:txBody>
          <a:bodyPr/>
          <a:lstStyle/>
          <a:p>
            <a:r>
              <a:rPr lang="fr-FR" b="1" dirty="0"/>
              <a:t>Genre </a:t>
            </a:r>
            <a:r>
              <a:rPr lang="fr-FR" b="1" i="1" dirty="0" err="1"/>
              <a:t>Aeromonas</a:t>
            </a:r>
            <a:endParaRPr lang="fr-FR" dirty="0"/>
          </a:p>
        </p:txBody>
      </p:sp>
      <p:sp>
        <p:nvSpPr>
          <p:cNvPr id="3" name="Espace réservé du contenu 2"/>
          <p:cNvSpPr>
            <a:spLocks noGrp="1"/>
          </p:cNvSpPr>
          <p:nvPr>
            <p:ph idx="1"/>
          </p:nvPr>
        </p:nvSpPr>
        <p:spPr>
          <a:xfrm>
            <a:off x="0" y="864096"/>
            <a:ext cx="9144000" cy="6237312"/>
          </a:xfrm>
        </p:spPr>
        <p:txBody>
          <a:bodyPr>
            <a:normAutofit/>
          </a:bodyPr>
          <a:lstStyle/>
          <a:p>
            <a:pPr algn="just">
              <a:lnSpc>
                <a:spcPct val="150000"/>
              </a:lnSpc>
            </a:pPr>
            <a:r>
              <a:rPr lang="fr-FR" dirty="0">
                <a:latin typeface="Times New Roman" pitchFamily="18" charset="0"/>
                <a:cs typeface="Times New Roman" pitchFamily="18" charset="0"/>
              </a:rPr>
              <a:t>Il s'agit de bacilles à Gram négatif </a:t>
            </a:r>
            <a:r>
              <a:rPr lang="fr-FR" dirty="0" err="1">
                <a:latin typeface="Times New Roman" pitchFamily="18" charset="0"/>
                <a:cs typeface="Times New Roman" pitchFamily="18" charset="0"/>
              </a:rPr>
              <a:t>aéro</a:t>
            </a:r>
            <a:r>
              <a:rPr lang="fr-FR" dirty="0">
                <a:latin typeface="Times New Roman" pitchFamily="18" charset="0"/>
                <a:cs typeface="Times New Roman" pitchFamily="18" charset="0"/>
              </a:rPr>
              <a:t>-anaérobies,</a:t>
            </a:r>
          </a:p>
          <a:p>
            <a:pPr algn="just">
              <a:lnSpc>
                <a:spcPct val="150000"/>
              </a:lnSpc>
            </a:pPr>
            <a:r>
              <a:rPr lang="fr-FR" dirty="0">
                <a:latin typeface="Times New Roman" pitchFamily="18" charset="0"/>
                <a:cs typeface="Times New Roman" pitchFamily="18" charset="0"/>
              </a:rPr>
              <a:t>Oxydase positive, </a:t>
            </a:r>
          </a:p>
          <a:p>
            <a:pPr algn="just">
              <a:lnSpc>
                <a:spcPct val="150000"/>
              </a:lnSpc>
            </a:pPr>
            <a:r>
              <a:rPr lang="fr-FR" dirty="0">
                <a:latin typeface="Times New Roman" pitchFamily="18" charset="0"/>
                <a:cs typeface="Times New Roman" pitchFamily="18" charset="0"/>
              </a:rPr>
              <a:t>fermentant le glucose avec ou sans gaz,</a:t>
            </a:r>
          </a:p>
          <a:p>
            <a:pPr algn="just">
              <a:lnSpc>
                <a:spcPct val="150000"/>
              </a:lnSpc>
            </a:pPr>
            <a:r>
              <a:rPr lang="fr-FR" dirty="0">
                <a:latin typeface="Times New Roman" pitchFamily="18" charset="0"/>
                <a:cs typeface="Times New Roman" pitchFamily="18" charset="0"/>
              </a:rPr>
              <a:t>réduisant les nitrates en nitrites, </a:t>
            </a:r>
          </a:p>
          <a:p>
            <a:pPr algn="just">
              <a:lnSpc>
                <a:spcPct val="150000"/>
              </a:lnSpc>
            </a:pPr>
            <a:r>
              <a:rPr lang="fr-FR" dirty="0">
                <a:latin typeface="Times New Roman" pitchFamily="18" charset="0"/>
                <a:cs typeface="Times New Roman" pitchFamily="18" charset="0"/>
              </a:rPr>
              <a:t>mobiles par ciliature polaire ou immobiles, </a:t>
            </a:r>
          </a:p>
          <a:p>
            <a:pPr algn="just">
              <a:lnSpc>
                <a:spcPct val="150000"/>
              </a:lnSpc>
            </a:pPr>
            <a:r>
              <a:rPr lang="fr-FR" dirty="0">
                <a:latin typeface="Times New Roman" pitchFamily="18" charset="0"/>
                <a:cs typeface="Times New Roman" pitchFamily="18" charset="0"/>
              </a:rPr>
              <a:t>résistants au composé </a:t>
            </a:r>
            <a:r>
              <a:rPr lang="fr-FR" dirty="0" err="1">
                <a:latin typeface="Times New Roman" pitchFamily="18" charset="0"/>
                <a:cs typeface="Times New Roman" pitchFamily="18" charset="0"/>
              </a:rPr>
              <a:t>vibriostatique</a:t>
            </a:r>
            <a:r>
              <a:rPr lang="fr-FR" dirty="0">
                <a:latin typeface="Times New Roman" pitchFamily="18" charset="0"/>
                <a:cs typeface="Times New Roman" pitchFamily="18" charset="0"/>
              </a:rPr>
              <a:t> O/129.</a:t>
            </a:r>
          </a:p>
        </p:txBody>
      </p:sp>
    </p:spTree>
    <p:extLst>
      <p:ext uri="{BB962C8B-B14F-4D97-AF65-F5344CB8AC3E}">
        <p14:creationId xmlns:p14="http://schemas.microsoft.com/office/powerpoint/2010/main" val="2935655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72008"/>
            <a:ext cx="8928992" cy="6741368"/>
          </a:xfrm>
        </p:spPr>
        <p:txBody>
          <a:bodyPr>
            <a:noAutofit/>
          </a:bodyPr>
          <a:lstStyle/>
          <a:p>
            <a:pPr algn="just">
              <a:lnSpc>
                <a:spcPct val="170000"/>
              </a:lnSpc>
            </a:pPr>
            <a:r>
              <a:rPr lang="fr-FR" sz="2000" b="1" dirty="0">
                <a:latin typeface="Times New Roman" pitchFamily="18" charset="0"/>
                <a:cs typeface="Times New Roman" pitchFamily="18" charset="0"/>
              </a:rPr>
              <a:t>Pouvoir pathogène et habitat</a:t>
            </a:r>
          </a:p>
          <a:p>
            <a:pPr algn="just">
              <a:lnSpc>
                <a:spcPct val="170000"/>
              </a:lnSpc>
            </a:pPr>
            <a:r>
              <a:rPr lang="fr-FR" sz="2000" dirty="0">
                <a:latin typeface="Times New Roman" pitchFamily="18" charset="0"/>
                <a:cs typeface="Times New Roman" pitchFamily="18" charset="0"/>
              </a:rPr>
              <a:t>Les </a:t>
            </a:r>
            <a:r>
              <a:rPr lang="fr-FR" sz="2000" i="1" dirty="0" err="1">
                <a:latin typeface="Times New Roman" pitchFamily="18" charset="0"/>
                <a:cs typeface="Times New Roman" pitchFamily="18" charset="0"/>
              </a:rPr>
              <a:t>Aeromonas</a:t>
            </a:r>
            <a:r>
              <a:rPr lang="fr-FR" sz="2000" i="1" dirty="0">
                <a:latin typeface="Times New Roman" pitchFamily="18" charset="0"/>
                <a:cs typeface="Times New Roman" pitchFamily="18" charset="0"/>
              </a:rPr>
              <a:t> </a:t>
            </a:r>
            <a:r>
              <a:rPr lang="fr-FR" sz="2000" dirty="0">
                <a:latin typeface="Times New Roman" pitchFamily="18" charset="0"/>
                <a:cs typeface="Times New Roman" pitchFamily="18" charset="0"/>
              </a:rPr>
              <a:t>sont des bactéries des eaux, contaminant fréquemment les eaux douces ou de lagune et certains aliments tels les </a:t>
            </a:r>
            <a:r>
              <a:rPr lang="fr-FR" sz="2000" u="sng" dirty="0">
                <a:latin typeface="Times New Roman" pitchFamily="18" charset="0"/>
                <a:cs typeface="Times New Roman" pitchFamily="18" charset="0"/>
              </a:rPr>
              <a:t>coquillages et les poissons.</a:t>
            </a:r>
            <a:r>
              <a:rPr lang="fr-FR" sz="2000" dirty="0">
                <a:latin typeface="Times New Roman" pitchFamily="18" charset="0"/>
                <a:cs typeface="Times New Roman" pitchFamily="18" charset="0"/>
              </a:rPr>
              <a:t> </a:t>
            </a:r>
          </a:p>
          <a:p>
            <a:pPr algn="just">
              <a:lnSpc>
                <a:spcPct val="170000"/>
              </a:lnSpc>
            </a:pPr>
            <a:r>
              <a:rPr lang="fr-FR" sz="2000" dirty="0">
                <a:latin typeface="Times New Roman" pitchFamily="18" charset="0"/>
                <a:cs typeface="Times New Roman" pitchFamily="18" charset="0"/>
              </a:rPr>
              <a:t>Ces bactéries peuvent persister plusieurs mois ou années dans les eaux ou les sols.</a:t>
            </a:r>
          </a:p>
          <a:p>
            <a:pPr algn="just">
              <a:lnSpc>
                <a:spcPct val="170000"/>
              </a:lnSpc>
            </a:pPr>
            <a:r>
              <a:rPr lang="fr-FR" sz="2000" dirty="0">
                <a:latin typeface="Times New Roman" pitchFamily="18" charset="0"/>
                <a:cs typeface="Times New Roman" pitchFamily="18" charset="0"/>
              </a:rPr>
              <a:t> En dehors d' </a:t>
            </a:r>
            <a:r>
              <a:rPr lang="fr-FR" sz="2000" i="1" dirty="0">
                <a:latin typeface="Times New Roman" pitchFamily="18" charset="0"/>
                <a:cs typeface="Times New Roman" pitchFamily="18" charset="0"/>
              </a:rPr>
              <a:t>A. </a:t>
            </a:r>
            <a:r>
              <a:rPr lang="fr-FR" sz="2000" i="1" dirty="0" err="1">
                <a:latin typeface="Times New Roman" pitchFamily="18" charset="0"/>
                <a:cs typeface="Times New Roman" pitchFamily="18" charset="0"/>
              </a:rPr>
              <a:t>salmonicida</a:t>
            </a:r>
            <a:r>
              <a:rPr lang="fr-FR" sz="2000" dirty="0">
                <a:latin typeface="Times New Roman" pitchFamily="18" charset="0"/>
                <a:cs typeface="Times New Roman" pitchFamily="18" charset="0"/>
              </a:rPr>
              <a:t>, les </a:t>
            </a:r>
            <a:r>
              <a:rPr lang="fr-FR" sz="2000" i="1" dirty="0" err="1">
                <a:latin typeface="Times New Roman" pitchFamily="18" charset="0"/>
                <a:cs typeface="Times New Roman" pitchFamily="18" charset="0"/>
              </a:rPr>
              <a:t>Aeromonas</a:t>
            </a:r>
            <a:r>
              <a:rPr lang="fr-FR" sz="2000" i="1" dirty="0">
                <a:latin typeface="Times New Roman" pitchFamily="18" charset="0"/>
                <a:cs typeface="Times New Roman" pitchFamily="18" charset="0"/>
              </a:rPr>
              <a:t> </a:t>
            </a:r>
            <a:r>
              <a:rPr lang="fr-FR" sz="2000" dirty="0">
                <a:latin typeface="Times New Roman" pitchFamily="18" charset="0"/>
                <a:cs typeface="Times New Roman" pitchFamily="18" charset="0"/>
              </a:rPr>
              <a:t>peuvent infecter l'homme après immersion (noyades) ou après ingestion de produits contaminés (y compris eau « potable »). </a:t>
            </a:r>
          </a:p>
          <a:p>
            <a:pPr algn="just">
              <a:lnSpc>
                <a:spcPct val="170000"/>
              </a:lnSpc>
            </a:pPr>
            <a:r>
              <a:rPr lang="fr-FR" sz="2000" dirty="0">
                <a:latin typeface="Times New Roman" pitchFamily="18" charset="0"/>
                <a:cs typeface="Times New Roman" pitchFamily="18" charset="0"/>
              </a:rPr>
              <a:t>Ces bactéries sont impliquées dans la contamination de plaies, souvent après contact avec de l'eau polluée, dans des diarrhées (du fait de la production d'</a:t>
            </a:r>
            <a:r>
              <a:rPr lang="fr-FR" sz="2000" dirty="0" err="1">
                <a:latin typeface="Times New Roman" pitchFamily="18" charset="0"/>
                <a:cs typeface="Times New Roman" pitchFamily="18" charset="0"/>
              </a:rPr>
              <a:t>entérotoxines</a:t>
            </a:r>
            <a:r>
              <a:rPr lang="fr-FR" sz="2000" dirty="0">
                <a:latin typeface="Times New Roman" pitchFamily="18" charset="0"/>
                <a:cs typeface="Times New Roman" pitchFamily="18" charset="0"/>
              </a:rPr>
              <a:t>), mais également dans des septicémies ou des infections graves hospitalières sur terrain prédisposé.</a:t>
            </a:r>
          </a:p>
          <a:p>
            <a:pPr algn="just">
              <a:lnSpc>
                <a:spcPct val="170000"/>
              </a:lnSpc>
            </a:pPr>
            <a:r>
              <a:rPr lang="fr-FR" sz="2000" dirty="0">
                <a:latin typeface="Times New Roman" pitchFamily="18" charset="0"/>
                <a:cs typeface="Times New Roman" pitchFamily="18" charset="0"/>
              </a:rPr>
              <a:t>Des infections pulmonaires après noyade ont aussi été décrites.</a:t>
            </a:r>
          </a:p>
        </p:txBody>
      </p:sp>
    </p:spTree>
    <p:extLst>
      <p:ext uri="{BB962C8B-B14F-4D97-AF65-F5344CB8AC3E}">
        <p14:creationId xmlns:p14="http://schemas.microsoft.com/office/powerpoint/2010/main" val="2308188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7384"/>
            <a:ext cx="9144000" cy="7128792"/>
          </a:xfrm>
        </p:spPr>
        <p:txBody>
          <a:bodyPr/>
          <a:lstStyle/>
          <a:p>
            <a:pPr algn="just">
              <a:lnSpc>
                <a:spcPct val="150000"/>
              </a:lnSpc>
            </a:pPr>
            <a:r>
              <a:rPr lang="fr-FR" dirty="0">
                <a:latin typeface="Times New Roman" pitchFamily="18" charset="0"/>
                <a:cs typeface="Times New Roman" pitchFamily="18" charset="0"/>
              </a:rPr>
              <a:t>À l'heure actuelle, parmi les 16 espèces génomiques identifiées, 03 espèces mobiles d' </a:t>
            </a:r>
            <a:r>
              <a:rPr lang="fr-FR" i="1" dirty="0" err="1">
                <a:latin typeface="Times New Roman" pitchFamily="18" charset="0"/>
                <a:cs typeface="Times New Roman" pitchFamily="18" charset="0"/>
              </a:rPr>
              <a:t>Aeromonas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sont les plus fréquemment retrouvées dans des infections humaines: </a:t>
            </a:r>
          </a:p>
          <a:p>
            <a:pPr algn="just">
              <a:lnSpc>
                <a:spcPct val="150000"/>
              </a:lnSpc>
            </a:pPr>
            <a:r>
              <a:rPr lang="fr-FR" i="1" dirty="0">
                <a:latin typeface="Times New Roman" pitchFamily="18" charset="0"/>
                <a:cs typeface="Times New Roman" pitchFamily="18" charset="0"/>
              </a:rPr>
              <a:t>A. </a:t>
            </a:r>
            <a:r>
              <a:rPr lang="fr-FR" i="1" dirty="0" err="1">
                <a:latin typeface="Times New Roman" pitchFamily="18" charset="0"/>
                <a:cs typeface="Times New Roman" pitchFamily="18" charset="0"/>
              </a:rPr>
              <a:t>hydrophila</a:t>
            </a:r>
            <a:r>
              <a:rPr lang="fr-FR" i="1" dirty="0">
                <a:latin typeface="Times New Roman" pitchFamily="18" charset="0"/>
                <a:cs typeface="Times New Roman" pitchFamily="18" charset="0"/>
              </a:rPr>
              <a:t>, </a:t>
            </a:r>
          </a:p>
          <a:p>
            <a:pPr algn="just">
              <a:lnSpc>
                <a:spcPct val="150000"/>
              </a:lnSpc>
            </a:pPr>
            <a:r>
              <a:rPr lang="fr-FR" i="1" dirty="0">
                <a:latin typeface="Times New Roman" pitchFamily="18" charset="0"/>
                <a:cs typeface="Times New Roman" pitchFamily="18" charset="0"/>
              </a:rPr>
              <a:t>A. </a:t>
            </a:r>
            <a:r>
              <a:rPr lang="fr-FR" i="1" dirty="0" err="1">
                <a:latin typeface="Times New Roman" pitchFamily="18" charset="0"/>
                <a:cs typeface="Times New Roman" pitchFamily="18" charset="0"/>
              </a:rPr>
              <a:t>caviae</a:t>
            </a:r>
            <a:r>
              <a:rPr lang="fr-FR" i="1" dirty="0">
                <a:latin typeface="Times New Roman" pitchFamily="18" charset="0"/>
                <a:cs typeface="Times New Roman" pitchFamily="18" charset="0"/>
              </a:rPr>
              <a:t> </a:t>
            </a:r>
          </a:p>
          <a:p>
            <a:pPr algn="just">
              <a:lnSpc>
                <a:spcPct val="150000"/>
              </a:lnSpc>
            </a:pPr>
            <a:r>
              <a:rPr lang="fr-FR" dirty="0">
                <a:latin typeface="Times New Roman" pitchFamily="18" charset="0"/>
                <a:cs typeface="Times New Roman" pitchFamily="18" charset="0"/>
              </a:rPr>
              <a:t>et </a:t>
            </a:r>
            <a:r>
              <a:rPr lang="fr-FR" i="1" dirty="0">
                <a:latin typeface="Times New Roman" pitchFamily="18" charset="0"/>
                <a:cs typeface="Times New Roman" pitchFamily="18" charset="0"/>
              </a:rPr>
              <a:t>A. </a:t>
            </a:r>
            <a:r>
              <a:rPr lang="fr-FR" i="1" dirty="0" err="1">
                <a:latin typeface="Times New Roman" pitchFamily="18" charset="0"/>
                <a:cs typeface="Times New Roman" pitchFamily="18" charset="0"/>
              </a:rPr>
              <a:t>veronii</a:t>
            </a:r>
            <a:r>
              <a:rPr lang="fr-FR" i="1" dirty="0">
                <a:latin typeface="Times New Roman" pitchFamily="18" charset="0"/>
                <a:cs typeface="Times New Roman" pitchFamily="18" charset="0"/>
              </a:rPr>
              <a:t> </a:t>
            </a:r>
            <a:r>
              <a:rPr lang="fr-FR" dirty="0" err="1">
                <a:latin typeface="Times New Roman" pitchFamily="18" charset="0"/>
                <a:cs typeface="Times New Roman" pitchFamily="18" charset="0"/>
              </a:rPr>
              <a:t>subsp</a:t>
            </a:r>
            <a:r>
              <a:rPr lang="fr-FR" dirty="0">
                <a:latin typeface="Times New Roman" pitchFamily="18" charset="0"/>
                <a:cs typeface="Times New Roman" pitchFamily="18" charset="0"/>
              </a:rPr>
              <a:t>. </a:t>
            </a:r>
            <a:r>
              <a:rPr lang="fr-FR" i="1" dirty="0" err="1">
                <a:latin typeface="Times New Roman" pitchFamily="18" charset="0"/>
                <a:cs typeface="Times New Roman" pitchFamily="18" charset="0"/>
              </a:rPr>
              <a:t>sobria</a:t>
            </a:r>
            <a:r>
              <a:rPr lang="fr-FR" dirty="0">
                <a:latin typeface="Times New Roman" pitchFamily="18" charset="0"/>
                <a:cs typeface="Times New Roman" pitchFamily="18" charset="0"/>
              </a:rPr>
              <a:t>.</a:t>
            </a:r>
          </a:p>
        </p:txBody>
      </p:sp>
    </p:spTree>
    <p:extLst>
      <p:ext uri="{BB962C8B-B14F-4D97-AF65-F5344CB8AC3E}">
        <p14:creationId xmlns:p14="http://schemas.microsoft.com/office/powerpoint/2010/main" val="3811184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88640"/>
            <a:ext cx="9144000" cy="6858000"/>
          </a:xfrm>
        </p:spPr>
        <p:txBody>
          <a:bodyPr>
            <a:noAutofit/>
          </a:bodyPr>
          <a:lstStyle/>
          <a:p>
            <a:pPr algn="just">
              <a:lnSpc>
                <a:spcPct val="150000"/>
              </a:lnSpc>
            </a:pPr>
            <a:r>
              <a:rPr lang="fr-FR" sz="1800" b="1" dirty="0">
                <a:latin typeface="Times New Roman" pitchFamily="18" charset="0"/>
                <a:cs typeface="Times New Roman" pitchFamily="18" charset="0"/>
              </a:rPr>
              <a:t>Caractères bactériologiques</a:t>
            </a:r>
          </a:p>
          <a:p>
            <a:pPr algn="just">
              <a:lnSpc>
                <a:spcPct val="150000"/>
              </a:lnSpc>
            </a:pPr>
            <a:r>
              <a:rPr lang="fr-FR" sz="1800" dirty="0">
                <a:latin typeface="Times New Roman" pitchFamily="18" charset="0"/>
                <a:cs typeface="Times New Roman" pitchFamily="18" charset="0"/>
              </a:rPr>
              <a:t>La température optimale de croissance est de 30 °C. </a:t>
            </a:r>
          </a:p>
          <a:p>
            <a:pPr algn="just">
              <a:lnSpc>
                <a:spcPct val="150000"/>
              </a:lnSpc>
            </a:pPr>
            <a:r>
              <a:rPr lang="fr-FR" sz="1800" dirty="0">
                <a:latin typeface="Times New Roman" pitchFamily="18" charset="0"/>
                <a:cs typeface="Times New Roman" pitchFamily="18" charset="0"/>
              </a:rPr>
              <a:t>Le pH optimal est de 7. </a:t>
            </a:r>
          </a:p>
          <a:p>
            <a:pPr algn="just">
              <a:lnSpc>
                <a:spcPct val="150000"/>
              </a:lnSpc>
            </a:pPr>
            <a:r>
              <a:rPr lang="fr-FR" sz="1800" dirty="0">
                <a:latin typeface="Times New Roman" pitchFamily="18" charset="0"/>
                <a:cs typeface="Times New Roman" pitchFamily="18" charset="0"/>
              </a:rPr>
              <a:t>Les souches ne cultivent pas en milieu </a:t>
            </a:r>
            <a:r>
              <a:rPr lang="fr-FR" sz="1800" dirty="0" err="1">
                <a:latin typeface="Times New Roman" pitchFamily="18" charset="0"/>
                <a:cs typeface="Times New Roman" pitchFamily="18" charset="0"/>
              </a:rPr>
              <a:t>hypersalé</a:t>
            </a:r>
            <a:r>
              <a:rPr lang="fr-FR" sz="1800" dirty="0">
                <a:latin typeface="Times New Roman" pitchFamily="18" charset="0"/>
                <a:cs typeface="Times New Roman" pitchFamily="18" charset="0"/>
              </a:rPr>
              <a:t>.</a:t>
            </a:r>
          </a:p>
          <a:p>
            <a:pPr algn="just">
              <a:lnSpc>
                <a:spcPct val="150000"/>
              </a:lnSpc>
            </a:pPr>
            <a:r>
              <a:rPr lang="fr-FR" sz="1800" dirty="0">
                <a:latin typeface="Times New Roman" pitchFamily="18" charset="0"/>
                <a:cs typeface="Times New Roman" pitchFamily="18" charset="0"/>
              </a:rPr>
              <a:t> Les colonies d' </a:t>
            </a:r>
            <a:r>
              <a:rPr lang="fr-FR" sz="1800" i="1" dirty="0" err="1">
                <a:latin typeface="Times New Roman" pitchFamily="18" charset="0"/>
                <a:cs typeface="Times New Roman" pitchFamily="18" charset="0"/>
              </a:rPr>
              <a:t>Aeromonas</a:t>
            </a:r>
            <a:r>
              <a:rPr lang="fr-FR" sz="1800" i="1" dirty="0">
                <a:latin typeface="Times New Roman" pitchFamily="18" charset="0"/>
                <a:cs typeface="Times New Roman" pitchFamily="18" charset="0"/>
              </a:rPr>
              <a:t> </a:t>
            </a:r>
            <a:r>
              <a:rPr lang="fr-FR" sz="1800" dirty="0">
                <a:latin typeface="Times New Roman" pitchFamily="18" charset="0"/>
                <a:cs typeface="Times New Roman" pitchFamily="18" charset="0"/>
              </a:rPr>
              <a:t>apparaissent en 24 heures en milieu solide et ressemblent à celles des coliformes. </a:t>
            </a:r>
          </a:p>
          <a:p>
            <a:pPr algn="just">
              <a:lnSpc>
                <a:spcPct val="150000"/>
              </a:lnSpc>
            </a:pPr>
            <a:r>
              <a:rPr lang="fr-FR" sz="1800" dirty="0">
                <a:latin typeface="Times New Roman" pitchFamily="18" charset="0"/>
                <a:cs typeface="Times New Roman" pitchFamily="18" charset="0"/>
              </a:rPr>
              <a:t>La culture est possible sur milieux </a:t>
            </a:r>
            <a:r>
              <a:rPr lang="fr-FR" sz="1800" dirty="0" err="1">
                <a:latin typeface="Times New Roman" pitchFamily="18" charset="0"/>
                <a:cs typeface="Times New Roman" pitchFamily="18" charset="0"/>
              </a:rPr>
              <a:t>trypticase</a:t>
            </a:r>
            <a:r>
              <a:rPr lang="fr-FR" sz="1800" dirty="0">
                <a:latin typeface="Times New Roman" pitchFamily="18" charset="0"/>
                <a:cs typeface="Times New Roman" pitchFamily="18" charset="0"/>
              </a:rPr>
              <a:t>-soja ou gélose au sang, mais aussi sur milieux sélectifs </a:t>
            </a:r>
            <a:r>
              <a:rPr lang="fr-FR" sz="1800" dirty="0" err="1">
                <a:latin typeface="Times New Roman" pitchFamily="18" charset="0"/>
                <a:cs typeface="Times New Roman" pitchFamily="18" charset="0"/>
              </a:rPr>
              <a:t>MacConkey</a:t>
            </a:r>
            <a:r>
              <a:rPr lang="fr-FR" sz="1800" dirty="0">
                <a:latin typeface="Times New Roman" pitchFamily="18" charset="0"/>
                <a:cs typeface="Times New Roman" pitchFamily="18" charset="0"/>
              </a:rPr>
              <a:t>, EMB ou </a:t>
            </a:r>
            <a:r>
              <a:rPr lang="fr-FR" sz="1800" dirty="0" err="1">
                <a:latin typeface="Times New Roman" pitchFamily="18" charset="0"/>
                <a:cs typeface="Times New Roman" pitchFamily="18" charset="0"/>
              </a:rPr>
              <a:t>Drigalski</a:t>
            </a:r>
            <a:r>
              <a:rPr lang="fr-FR" sz="1800" dirty="0">
                <a:latin typeface="Times New Roman" pitchFamily="18" charset="0"/>
                <a:cs typeface="Times New Roman" pitchFamily="18" charset="0"/>
              </a:rPr>
              <a:t>. </a:t>
            </a:r>
          </a:p>
          <a:p>
            <a:pPr algn="just">
              <a:lnSpc>
                <a:spcPct val="150000"/>
              </a:lnSpc>
            </a:pPr>
            <a:r>
              <a:rPr lang="fr-FR" sz="1800" dirty="0">
                <a:latin typeface="Times New Roman" pitchFamily="18" charset="0"/>
                <a:cs typeface="Times New Roman" pitchFamily="18" charset="0"/>
              </a:rPr>
              <a:t>La résistance constante au composé </a:t>
            </a:r>
            <a:r>
              <a:rPr lang="fr-FR" sz="1800" dirty="0" err="1">
                <a:latin typeface="Times New Roman" pitchFamily="18" charset="0"/>
                <a:cs typeface="Times New Roman" pitchFamily="18" charset="0"/>
              </a:rPr>
              <a:t>vibriostatique</a:t>
            </a:r>
            <a:r>
              <a:rPr lang="fr-FR" sz="1800" dirty="0">
                <a:latin typeface="Times New Roman" pitchFamily="18" charset="0"/>
                <a:cs typeface="Times New Roman" pitchFamily="18" charset="0"/>
              </a:rPr>
              <a:t> O/129 permet de les différencier aisément des </a:t>
            </a:r>
            <a:r>
              <a:rPr lang="fr-FR" sz="1800" i="1" dirty="0" err="1">
                <a:latin typeface="Times New Roman" pitchFamily="18" charset="0"/>
                <a:cs typeface="Times New Roman" pitchFamily="18" charset="0"/>
              </a:rPr>
              <a:t>Vibrio</a:t>
            </a:r>
            <a:r>
              <a:rPr lang="fr-FR" sz="1800" i="1" dirty="0">
                <a:latin typeface="Times New Roman" pitchFamily="18" charset="0"/>
                <a:cs typeface="Times New Roman" pitchFamily="18" charset="0"/>
              </a:rPr>
              <a:t> </a:t>
            </a:r>
            <a:r>
              <a:rPr lang="fr-FR" sz="1800" dirty="0">
                <a:latin typeface="Times New Roman" pitchFamily="18" charset="0"/>
                <a:cs typeface="Times New Roman" pitchFamily="18" charset="0"/>
              </a:rPr>
              <a:t>.  </a:t>
            </a:r>
          </a:p>
          <a:p>
            <a:pPr algn="just">
              <a:lnSpc>
                <a:spcPct val="150000"/>
              </a:lnSpc>
            </a:pPr>
            <a:r>
              <a:rPr lang="fr-FR" sz="1800" dirty="0">
                <a:latin typeface="Times New Roman" pitchFamily="18" charset="0"/>
                <a:cs typeface="Times New Roman" pitchFamily="18" charset="0"/>
              </a:rPr>
              <a:t>Le caractère </a:t>
            </a:r>
            <a:r>
              <a:rPr lang="fr-FR" sz="1800" dirty="0" err="1">
                <a:latin typeface="Times New Roman" pitchFamily="18" charset="0"/>
                <a:cs typeface="Times New Roman" pitchFamily="18" charset="0"/>
              </a:rPr>
              <a:t>gélatinolytique</a:t>
            </a:r>
            <a:r>
              <a:rPr lang="fr-FR" sz="1800" dirty="0">
                <a:latin typeface="Times New Roman" pitchFamily="18" charset="0"/>
                <a:cs typeface="Times New Roman" pitchFamily="18" charset="0"/>
              </a:rPr>
              <a:t>, l'absence d'ODC permettent de les distinguer de </a:t>
            </a:r>
            <a:r>
              <a:rPr lang="fr-FR" sz="1800" i="1" dirty="0" err="1">
                <a:latin typeface="Times New Roman" pitchFamily="18" charset="0"/>
                <a:cs typeface="Times New Roman" pitchFamily="18" charset="0"/>
              </a:rPr>
              <a:t>Plesiomonas</a:t>
            </a:r>
            <a:r>
              <a:rPr lang="fr-FR" sz="1800" i="1" dirty="0">
                <a:latin typeface="Times New Roman" pitchFamily="18" charset="0"/>
                <a:cs typeface="Times New Roman" pitchFamily="18" charset="0"/>
              </a:rPr>
              <a:t> </a:t>
            </a:r>
            <a:r>
              <a:rPr lang="fr-FR" sz="1800" i="1" dirty="0" err="1">
                <a:latin typeface="Times New Roman" pitchFamily="18" charset="0"/>
                <a:cs typeface="Times New Roman" pitchFamily="18" charset="0"/>
              </a:rPr>
              <a:t>shigelloides</a:t>
            </a:r>
            <a:r>
              <a:rPr lang="fr-FR" sz="1800" i="1" dirty="0">
                <a:latin typeface="Times New Roman" pitchFamily="18" charset="0"/>
                <a:cs typeface="Times New Roman" pitchFamily="18" charset="0"/>
              </a:rPr>
              <a:t> </a:t>
            </a:r>
            <a:r>
              <a:rPr lang="fr-FR" sz="1800" dirty="0">
                <a:latin typeface="Times New Roman" pitchFamily="18" charset="0"/>
                <a:cs typeface="Times New Roman" pitchFamily="18" charset="0"/>
              </a:rPr>
              <a:t>(tableau </a:t>
            </a:r>
            <a:r>
              <a:rPr lang="fr-FR" sz="1800" b="1" dirty="0">
                <a:latin typeface="Times New Roman" pitchFamily="18" charset="0"/>
                <a:cs typeface="Times New Roman" pitchFamily="18" charset="0"/>
              </a:rPr>
              <a:t>34.3.4</a:t>
            </a:r>
            <a:r>
              <a:rPr lang="fr-FR" sz="1800" dirty="0">
                <a:latin typeface="Times New Roman" pitchFamily="18" charset="0"/>
                <a:cs typeface="Times New Roman" pitchFamily="18" charset="0"/>
              </a:rPr>
              <a:t> ).</a:t>
            </a:r>
          </a:p>
          <a:p>
            <a:pPr algn="just">
              <a:lnSpc>
                <a:spcPct val="150000"/>
              </a:lnSpc>
            </a:pPr>
            <a:r>
              <a:rPr lang="fr-FR" sz="1800" dirty="0">
                <a:latin typeface="Times New Roman" pitchFamily="18" charset="0"/>
                <a:cs typeface="Times New Roman" pitchFamily="18" charset="0"/>
              </a:rPr>
              <a:t> À noter que le milieu CIN </a:t>
            </a:r>
            <a:r>
              <a:rPr lang="fr-FR" sz="1800" b="1" dirty="0">
                <a:latin typeface="Times New Roman" pitchFamily="18" charset="0"/>
                <a:cs typeface="Times New Roman" pitchFamily="18" charset="0"/>
              </a:rPr>
              <a:t>(</a:t>
            </a:r>
            <a:r>
              <a:rPr lang="fr-FR" sz="1800" b="1" dirty="0" err="1">
                <a:latin typeface="Times New Roman" pitchFamily="18" charset="0"/>
                <a:cs typeface="Times New Roman" pitchFamily="18" charset="0"/>
              </a:rPr>
              <a:t>Cefsulodine-Irgasan-Novobiocine</a:t>
            </a:r>
            <a:r>
              <a:rPr lang="fr-FR" sz="1800" b="1" dirty="0">
                <a:latin typeface="Times New Roman" pitchFamily="18" charset="0"/>
                <a:cs typeface="Times New Roman" pitchFamily="18" charset="0"/>
              </a:rPr>
              <a:t>)</a:t>
            </a:r>
            <a:r>
              <a:rPr lang="fr-FR" sz="1800" dirty="0">
                <a:latin typeface="Times New Roman" pitchFamily="18" charset="0"/>
                <a:cs typeface="Times New Roman" pitchFamily="18" charset="0"/>
              </a:rPr>
              <a:t> utilisé pour l'isolement des </a:t>
            </a:r>
            <a:r>
              <a:rPr lang="fr-FR" sz="1800" i="1" dirty="0">
                <a:latin typeface="Times New Roman" pitchFamily="18" charset="0"/>
                <a:cs typeface="Times New Roman" pitchFamily="18" charset="0"/>
              </a:rPr>
              <a:t>Yersinia </a:t>
            </a:r>
            <a:r>
              <a:rPr lang="fr-FR" sz="1800" dirty="0">
                <a:latin typeface="Times New Roman" pitchFamily="18" charset="0"/>
                <a:cs typeface="Times New Roman" pitchFamily="18" charset="0"/>
              </a:rPr>
              <a:t>permet aussi la croissance des souches d' </a:t>
            </a:r>
            <a:r>
              <a:rPr lang="fr-FR" sz="1800" i="1" dirty="0" err="1">
                <a:latin typeface="Times New Roman" pitchFamily="18" charset="0"/>
                <a:cs typeface="Times New Roman" pitchFamily="18" charset="0"/>
              </a:rPr>
              <a:t>Aeromonas</a:t>
            </a:r>
            <a:r>
              <a:rPr lang="fr-FR" sz="1800" i="1" dirty="0">
                <a:latin typeface="Times New Roman" pitchFamily="18" charset="0"/>
                <a:cs typeface="Times New Roman" pitchFamily="18" charset="0"/>
              </a:rPr>
              <a:t> </a:t>
            </a:r>
            <a:r>
              <a:rPr lang="fr-FR" sz="1800" dirty="0">
                <a:latin typeface="Times New Roman" pitchFamily="18" charset="0"/>
                <a:cs typeface="Times New Roman" pitchFamily="18" charset="0"/>
              </a:rPr>
              <a:t>.</a:t>
            </a:r>
          </a:p>
        </p:txBody>
      </p:sp>
    </p:spTree>
    <p:extLst>
      <p:ext uri="{BB962C8B-B14F-4D97-AF65-F5344CB8AC3E}">
        <p14:creationId xmlns:p14="http://schemas.microsoft.com/office/powerpoint/2010/main" val="361025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sz="half" idx="1"/>
          </p:nvPr>
        </p:nvSpPr>
        <p:spPr>
          <a:xfrm>
            <a:off x="215900" y="1916113"/>
            <a:ext cx="5651500" cy="3527425"/>
          </a:xfrm>
        </p:spPr>
        <p:txBody>
          <a:bodyPr/>
          <a:lstStyle/>
          <a:p>
            <a:pPr>
              <a:lnSpc>
                <a:spcPct val="90000"/>
              </a:lnSpc>
            </a:pPr>
            <a:r>
              <a:rPr lang="fr-FR" b="1" dirty="0">
                <a:solidFill>
                  <a:srgbClr val="000066"/>
                </a:solidFill>
                <a:latin typeface="Times New Roman" pitchFamily="18" charset="0"/>
                <a:cs typeface="Times New Roman" pitchFamily="18" charset="0"/>
              </a:rPr>
              <a:t>Prélèvements</a:t>
            </a:r>
            <a:br>
              <a:rPr lang="fr-FR" dirty="0">
                <a:solidFill>
                  <a:srgbClr val="000066"/>
                </a:solidFill>
                <a:latin typeface="Times New Roman" pitchFamily="18" charset="0"/>
                <a:cs typeface="Times New Roman" pitchFamily="18" charset="0"/>
              </a:rPr>
            </a:br>
            <a:r>
              <a:rPr lang="fr-FR" dirty="0">
                <a:latin typeface="Times New Roman" pitchFamily="18" charset="0"/>
                <a:cs typeface="Times New Roman" pitchFamily="18" charset="0"/>
              </a:rPr>
              <a:t>pus de plaie, hémocultures, selles</a:t>
            </a:r>
          </a:p>
          <a:p>
            <a:pPr>
              <a:lnSpc>
                <a:spcPct val="90000"/>
              </a:lnSpc>
            </a:pPr>
            <a:endParaRPr lang="fr-FR" dirty="0">
              <a:solidFill>
                <a:srgbClr val="000066"/>
              </a:solidFill>
              <a:latin typeface="Times New Roman" pitchFamily="18" charset="0"/>
              <a:cs typeface="Times New Roman" pitchFamily="18" charset="0"/>
            </a:endParaRPr>
          </a:p>
          <a:p>
            <a:pPr>
              <a:lnSpc>
                <a:spcPct val="90000"/>
              </a:lnSpc>
            </a:pPr>
            <a:r>
              <a:rPr lang="fr-FR" b="1" dirty="0">
                <a:solidFill>
                  <a:srgbClr val="000066"/>
                </a:solidFill>
                <a:latin typeface="Times New Roman" pitchFamily="18" charset="0"/>
                <a:cs typeface="Times New Roman" pitchFamily="18" charset="0"/>
              </a:rPr>
              <a:t>Examen direct</a:t>
            </a:r>
          </a:p>
          <a:p>
            <a:pPr lvl="1">
              <a:lnSpc>
                <a:spcPct val="90000"/>
              </a:lnSpc>
              <a:buClr>
                <a:schemeClr val="tx1"/>
              </a:buClr>
              <a:buFont typeface="Arial" charset="0"/>
              <a:buChar char="−"/>
            </a:pPr>
            <a:r>
              <a:rPr lang="fr-FR" dirty="0">
                <a:latin typeface="Times New Roman" pitchFamily="18" charset="0"/>
                <a:cs typeface="Times New Roman" pitchFamily="18" charset="0"/>
              </a:rPr>
              <a:t>état frais : mobiles</a:t>
            </a:r>
          </a:p>
          <a:p>
            <a:pPr lvl="1">
              <a:lnSpc>
                <a:spcPct val="90000"/>
              </a:lnSpc>
              <a:buClr>
                <a:schemeClr val="tx1"/>
              </a:buClr>
              <a:buFont typeface="Arial" charset="0"/>
              <a:buChar char="−"/>
            </a:pPr>
            <a:r>
              <a:rPr lang="fr-FR" dirty="0">
                <a:latin typeface="Times New Roman" pitchFamily="18" charset="0"/>
                <a:cs typeface="Times New Roman" pitchFamily="18" charset="0"/>
              </a:rPr>
              <a:t>Gram : BG − droits, courts</a:t>
            </a:r>
          </a:p>
        </p:txBody>
      </p:sp>
      <p:pic>
        <p:nvPicPr>
          <p:cNvPr id="29699" name="Picture 3" descr="Aeromonas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92788" y="1844675"/>
            <a:ext cx="3351212"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0" name="Rectangle 4"/>
          <p:cNvSpPr>
            <a:spLocks noGrp="1" noChangeArrowheads="1"/>
          </p:cNvSpPr>
          <p:nvPr>
            <p:ph type="title"/>
          </p:nvPr>
        </p:nvSpPr>
        <p:spPr>
          <a:noFill/>
          <a:ln/>
        </p:spPr>
        <p:txBody>
          <a:bodyPr anchor="ctr"/>
          <a:lstStyle/>
          <a:p>
            <a:r>
              <a:rPr lang="fr-FR" b="1">
                <a:solidFill>
                  <a:srgbClr val="FF9900"/>
                </a:solidFill>
              </a:rPr>
              <a:t>Diagnostic biologique</a:t>
            </a:r>
          </a:p>
        </p:txBody>
      </p:sp>
    </p:spTree>
    <p:extLst>
      <p:ext uri="{BB962C8B-B14F-4D97-AF65-F5344CB8AC3E}">
        <p14:creationId xmlns:p14="http://schemas.microsoft.com/office/powerpoint/2010/main" val="1898175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746125" y="1600200"/>
            <a:ext cx="7786688" cy="4852988"/>
          </a:xfrm>
        </p:spPr>
        <p:txBody>
          <a:bodyPr/>
          <a:lstStyle/>
          <a:p>
            <a:pPr>
              <a:lnSpc>
                <a:spcPct val="90000"/>
              </a:lnSpc>
            </a:pPr>
            <a:r>
              <a:rPr lang="fr-FR" b="1" dirty="0">
                <a:latin typeface="Times New Roman" pitchFamily="18" charset="0"/>
                <a:cs typeface="Times New Roman" pitchFamily="18" charset="0"/>
              </a:rPr>
              <a:t>Culture</a:t>
            </a:r>
          </a:p>
          <a:p>
            <a:pPr lvl="1">
              <a:lnSpc>
                <a:spcPct val="90000"/>
              </a:lnSpc>
            </a:pPr>
            <a:r>
              <a:rPr lang="fr-FR" dirty="0">
                <a:latin typeface="Times New Roman" pitchFamily="18" charset="0"/>
                <a:cs typeface="Times New Roman" pitchFamily="18" charset="0"/>
              </a:rPr>
              <a:t>facile sur milieux ordinaires</a:t>
            </a:r>
          </a:p>
          <a:p>
            <a:pPr lvl="1">
              <a:lnSpc>
                <a:spcPct val="90000"/>
              </a:lnSpc>
            </a:pPr>
            <a:r>
              <a:rPr lang="fr-FR" dirty="0">
                <a:latin typeface="Times New Roman" pitchFamily="18" charset="0"/>
                <a:cs typeface="Times New Roman" pitchFamily="18" charset="0"/>
              </a:rPr>
              <a:t>colonies = rondes, bombées, lisses, régulières, opaques,</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aspect similaire aux entérobactéries</a:t>
            </a:r>
          </a:p>
          <a:p>
            <a:pPr lvl="1">
              <a:lnSpc>
                <a:spcPct val="90000"/>
              </a:lnSpc>
            </a:pPr>
            <a:r>
              <a:rPr lang="fr-FR" i="1" dirty="0">
                <a:latin typeface="Times New Roman" pitchFamily="18" charset="0"/>
                <a:cs typeface="Times New Roman" pitchFamily="18" charset="0"/>
              </a:rPr>
              <a:t>A. </a:t>
            </a:r>
            <a:r>
              <a:rPr lang="fr-FR" i="1" dirty="0" err="1">
                <a:latin typeface="Times New Roman" pitchFamily="18" charset="0"/>
                <a:cs typeface="Times New Roman" pitchFamily="18" charset="0"/>
              </a:rPr>
              <a:t>hydrophila</a:t>
            </a:r>
            <a:r>
              <a:rPr lang="fr-FR" i="1" dirty="0">
                <a:latin typeface="Times New Roman" pitchFamily="18" charset="0"/>
                <a:cs typeface="Times New Roman" pitchFamily="18" charset="0"/>
              </a:rPr>
              <a:t>, A. </a:t>
            </a:r>
            <a:r>
              <a:rPr lang="fr-FR" i="1" dirty="0" err="1">
                <a:latin typeface="Times New Roman" pitchFamily="18" charset="0"/>
                <a:cs typeface="Times New Roman" pitchFamily="18" charset="0"/>
              </a:rPr>
              <a:t>veronii</a:t>
            </a:r>
            <a:r>
              <a:rPr lang="fr-FR" dirty="0">
                <a:latin typeface="Times New Roman" pitchFamily="18" charset="0"/>
                <a:cs typeface="Times New Roman" pitchFamily="18" charset="0"/>
              </a:rPr>
              <a:t> = </a:t>
            </a:r>
            <a:r>
              <a:rPr lang="fr-FR" b="1" dirty="0">
                <a:latin typeface="Times New Roman" pitchFamily="18" charset="0"/>
                <a:cs typeface="Times New Roman" pitchFamily="18" charset="0"/>
              </a:rPr>
              <a:t>β</a:t>
            </a:r>
            <a:r>
              <a:rPr lang="fr-FR" dirty="0">
                <a:latin typeface="Times New Roman" pitchFamily="18" charset="0"/>
                <a:cs typeface="Times New Roman" pitchFamily="18" charset="0"/>
              </a:rPr>
              <a:t>-</a:t>
            </a:r>
            <a:r>
              <a:rPr lang="fr-FR" b="1" dirty="0">
                <a:latin typeface="Times New Roman" pitchFamily="18" charset="0"/>
                <a:cs typeface="Times New Roman" pitchFamily="18" charset="0"/>
              </a:rPr>
              <a:t>hémolyse</a:t>
            </a:r>
          </a:p>
          <a:p>
            <a:pPr lvl="1">
              <a:lnSpc>
                <a:spcPct val="90000"/>
              </a:lnSpc>
            </a:pPr>
            <a:r>
              <a:rPr lang="fr-FR" dirty="0">
                <a:latin typeface="Times New Roman" pitchFamily="18" charset="0"/>
                <a:cs typeface="Times New Roman" pitchFamily="18" charset="0"/>
              </a:rPr>
              <a:t>oxydase +</a:t>
            </a:r>
          </a:p>
          <a:p>
            <a:pPr lvl="1">
              <a:lnSpc>
                <a:spcPct val="90000"/>
              </a:lnSpc>
            </a:pPr>
            <a:endParaRPr lang="fr-FR" dirty="0">
              <a:latin typeface="Times New Roman" pitchFamily="18" charset="0"/>
              <a:cs typeface="Times New Roman" pitchFamily="18" charset="0"/>
            </a:endParaRPr>
          </a:p>
          <a:p>
            <a:pPr>
              <a:lnSpc>
                <a:spcPct val="90000"/>
              </a:lnSpc>
            </a:pPr>
            <a:r>
              <a:rPr lang="fr-FR" b="1" dirty="0">
                <a:latin typeface="Times New Roman" pitchFamily="18" charset="0"/>
                <a:cs typeface="Times New Roman" pitchFamily="18" charset="0"/>
              </a:rPr>
              <a:t>Identification</a:t>
            </a:r>
          </a:p>
          <a:p>
            <a:pPr lvl="1">
              <a:lnSpc>
                <a:spcPct val="90000"/>
              </a:lnSpc>
            </a:pPr>
            <a:r>
              <a:rPr lang="fr-FR" dirty="0">
                <a:latin typeface="Times New Roman" pitchFamily="18" charset="0"/>
                <a:cs typeface="Times New Roman" pitchFamily="18" charset="0"/>
              </a:rPr>
              <a:t>API 20E</a:t>
            </a:r>
          </a:p>
        </p:txBody>
      </p:sp>
      <p:sp>
        <p:nvSpPr>
          <p:cNvPr id="30723" name="Rectangle 3"/>
          <p:cNvSpPr>
            <a:spLocks noGrp="1" noChangeArrowheads="1"/>
          </p:cNvSpPr>
          <p:nvPr>
            <p:ph type="title"/>
          </p:nvPr>
        </p:nvSpPr>
        <p:spPr>
          <a:noFill/>
          <a:ln/>
        </p:spPr>
        <p:txBody>
          <a:bodyPr anchor="ctr"/>
          <a:lstStyle/>
          <a:p>
            <a:r>
              <a:rPr lang="fr-FR" b="1">
                <a:solidFill>
                  <a:srgbClr val="FF9900"/>
                </a:solidFill>
              </a:rPr>
              <a:t>Diagnostic biologique</a:t>
            </a:r>
          </a:p>
        </p:txBody>
      </p:sp>
    </p:spTree>
    <p:extLst>
      <p:ext uri="{BB962C8B-B14F-4D97-AF65-F5344CB8AC3E}">
        <p14:creationId xmlns:p14="http://schemas.microsoft.com/office/powerpoint/2010/main" val="2592770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0013" y="-27384"/>
            <a:ext cx="7313612" cy="1143000"/>
          </a:xfrm>
        </p:spPr>
        <p:txBody>
          <a:bodyPr/>
          <a:lstStyle/>
          <a:p>
            <a:r>
              <a:rPr lang="fr-FR" b="1" i="1" dirty="0" err="1">
                <a:solidFill>
                  <a:srgbClr val="FF9900"/>
                </a:solidFill>
              </a:rPr>
              <a:t>Aeromonas</a:t>
            </a:r>
            <a:r>
              <a:rPr lang="fr-FR" b="1" i="1" dirty="0">
                <a:solidFill>
                  <a:srgbClr val="FF9900"/>
                </a:solidFill>
              </a:rPr>
              <a:t> </a:t>
            </a:r>
            <a:r>
              <a:rPr lang="fr-FR" b="1" i="1" dirty="0" err="1">
                <a:solidFill>
                  <a:srgbClr val="FF9900"/>
                </a:solidFill>
              </a:rPr>
              <a:t>hydrophila</a:t>
            </a:r>
            <a:endParaRPr lang="fr-FR" b="1" i="1" dirty="0">
              <a:solidFill>
                <a:srgbClr val="FF9900"/>
              </a:solidFill>
            </a:endParaRPr>
          </a:p>
        </p:txBody>
      </p:sp>
      <p:pic>
        <p:nvPicPr>
          <p:cNvPr id="31747" name="Picture 3" descr="ahydrh"/>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9067" t="7343" r="21201" b="10512"/>
          <a:stretch>
            <a:fillRect/>
          </a:stretch>
        </p:blipFill>
        <p:spPr>
          <a:xfrm>
            <a:off x="467544" y="836712"/>
            <a:ext cx="3454400" cy="3359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Picture 4" descr="Aero_hydrophila"/>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355976" y="764704"/>
            <a:ext cx="3287712" cy="3386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9" name="Text Box 5"/>
          <p:cNvSpPr txBox="1">
            <a:spLocks noChangeArrowheads="1"/>
          </p:cNvSpPr>
          <p:nvPr/>
        </p:nvSpPr>
        <p:spPr bwMode="auto">
          <a:xfrm>
            <a:off x="4284270" y="4293096"/>
            <a:ext cx="4464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dirty="0">
                <a:solidFill>
                  <a:srgbClr val="000066"/>
                </a:solidFill>
                <a:effectLst>
                  <a:outerShdw blurRad="38100" dist="38100" dir="2700000" algn="tl">
                    <a:srgbClr val="C0C0C0"/>
                  </a:outerShdw>
                </a:effectLst>
                <a:latin typeface="Arial" charset="0"/>
              </a:rPr>
              <a:t>Bêta-hémolyse sur gélose au sang</a:t>
            </a:r>
          </a:p>
        </p:txBody>
      </p:sp>
      <p:sp>
        <p:nvSpPr>
          <p:cNvPr id="2" name="Rectangle 1"/>
          <p:cNvSpPr/>
          <p:nvPr/>
        </p:nvSpPr>
        <p:spPr>
          <a:xfrm>
            <a:off x="0" y="4695742"/>
            <a:ext cx="9144000" cy="646331"/>
          </a:xfrm>
          <a:prstGeom prst="rect">
            <a:avLst/>
          </a:prstGeom>
        </p:spPr>
        <p:txBody>
          <a:bodyPr wrap="square">
            <a:spAutoFit/>
          </a:bodyPr>
          <a:lstStyle/>
          <a:p>
            <a:pPr algn="just"/>
            <a:r>
              <a:rPr lang="fr-FR" b="1" i="1" dirty="0" err="1">
                <a:latin typeface="Times New Roman" pitchFamily="18" charset="0"/>
                <a:cs typeface="Times New Roman" pitchFamily="18" charset="0"/>
              </a:rPr>
              <a:t>Aeromonas</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hydrophila</a:t>
            </a:r>
            <a:r>
              <a:rPr lang="fr-FR" b="1" i="1" dirty="0">
                <a:latin typeface="Times New Roman" pitchFamily="18" charset="0"/>
                <a:cs typeface="Times New Roman" pitchFamily="18" charset="0"/>
              </a:rPr>
              <a:t> </a:t>
            </a:r>
            <a:r>
              <a:rPr lang="fr-FR" b="1" dirty="0">
                <a:latin typeface="Times New Roman" pitchFamily="18" charset="0"/>
                <a:cs typeface="Times New Roman" pitchFamily="18" charset="0"/>
              </a:rPr>
              <a:t>est ADH +, LDC +, ODC -, ONPG +, indole +, gélatine +, VP +, esculine +, arabinose +, saccharose +.</a:t>
            </a:r>
          </a:p>
        </p:txBody>
      </p:sp>
    </p:spTree>
    <p:extLst>
      <p:ext uri="{BB962C8B-B14F-4D97-AF65-F5344CB8AC3E}">
        <p14:creationId xmlns:p14="http://schemas.microsoft.com/office/powerpoint/2010/main" val="1465076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2" y="1104899"/>
            <a:ext cx="9082238" cy="4930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03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490066"/>
          </a:xfrm>
        </p:spPr>
        <p:txBody>
          <a:bodyPr>
            <a:normAutofit fontScale="90000"/>
          </a:bodyPr>
          <a:lstStyle/>
          <a:p>
            <a:r>
              <a:rPr lang="fr-FR" b="1" dirty="0"/>
              <a:t>Genre </a:t>
            </a:r>
            <a:r>
              <a:rPr lang="fr-FR" b="1" i="1" dirty="0" err="1"/>
              <a:t>Vibrio</a:t>
            </a:r>
            <a:endParaRPr lang="fr-FR" dirty="0"/>
          </a:p>
        </p:txBody>
      </p:sp>
      <p:sp>
        <p:nvSpPr>
          <p:cNvPr id="3" name="Espace réservé du contenu 2"/>
          <p:cNvSpPr>
            <a:spLocks noGrp="1"/>
          </p:cNvSpPr>
          <p:nvPr>
            <p:ph idx="1"/>
          </p:nvPr>
        </p:nvSpPr>
        <p:spPr>
          <a:xfrm>
            <a:off x="0" y="548680"/>
            <a:ext cx="9144000" cy="6192688"/>
          </a:xfrm>
        </p:spPr>
        <p:txBody>
          <a:bodyPr>
            <a:normAutofit fontScale="92500" lnSpcReduction="10000"/>
          </a:bodyPr>
          <a:lstStyle/>
          <a:p>
            <a:pPr algn="just">
              <a:lnSpc>
                <a:spcPct val="170000"/>
              </a:lnSpc>
            </a:pPr>
            <a:r>
              <a:rPr lang="fr-FR" dirty="0">
                <a:latin typeface="Times New Roman" pitchFamily="18" charset="0"/>
                <a:cs typeface="Times New Roman" pitchFamily="18" charset="0"/>
              </a:rPr>
              <a:t>Le genre </a:t>
            </a:r>
            <a:r>
              <a:rPr lang="fr-FR" b="1" i="1" dirty="0" err="1">
                <a:latin typeface="Times New Roman" pitchFamily="18" charset="0"/>
                <a:cs typeface="Times New Roman" pitchFamily="18" charset="0"/>
              </a:rPr>
              <a:t>Vibrio</a:t>
            </a:r>
            <a:r>
              <a:rPr lang="fr-FR" dirty="0">
                <a:latin typeface="Times New Roman" pitchFamily="18" charset="0"/>
                <a:cs typeface="Times New Roman" pitchFamily="18" charset="0"/>
              </a:rPr>
              <a:t>, fait partie de la famille des </a:t>
            </a:r>
            <a:r>
              <a:rPr lang="fr-FR" b="1" i="1" dirty="0" err="1">
                <a:latin typeface="Times New Roman" pitchFamily="18" charset="0"/>
                <a:cs typeface="Times New Roman" pitchFamily="18" charset="0"/>
              </a:rPr>
              <a:t>Vibrionaceae</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décrite par </a:t>
            </a:r>
            <a:r>
              <a:rPr lang="fr-FR" dirty="0" err="1">
                <a:latin typeface="Times New Roman" pitchFamily="18" charset="0"/>
                <a:cs typeface="Times New Roman" pitchFamily="18" charset="0"/>
              </a:rPr>
              <a:t>Véron</a:t>
            </a:r>
            <a:r>
              <a:rPr lang="fr-FR" dirty="0">
                <a:latin typeface="Times New Roman" pitchFamily="18" charset="0"/>
                <a:cs typeface="Times New Roman" pitchFamily="18" charset="0"/>
              </a:rPr>
              <a:t> en 1965.</a:t>
            </a:r>
          </a:p>
          <a:p>
            <a:pPr algn="just">
              <a:lnSpc>
                <a:spcPct val="170000"/>
              </a:lnSpc>
            </a:pPr>
            <a:r>
              <a:rPr lang="fr-FR" dirty="0">
                <a:latin typeface="Times New Roman" pitchFamily="18" charset="0"/>
                <a:cs typeface="Times New Roman" pitchFamily="18" charset="0"/>
              </a:rPr>
              <a:t>Cette famille se différencie de celle des </a:t>
            </a:r>
            <a:r>
              <a:rPr lang="fr-FR" b="1" i="1" dirty="0" err="1">
                <a:latin typeface="Times New Roman" pitchFamily="18" charset="0"/>
                <a:cs typeface="Times New Roman" pitchFamily="18" charset="0"/>
              </a:rPr>
              <a:t>Pseudomonaceae</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par le fait que ses membres peuvent pousser en milieu </a:t>
            </a:r>
            <a:r>
              <a:rPr lang="fr-FR" b="1" dirty="0">
                <a:latin typeface="Times New Roman" pitchFamily="18" charset="0"/>
                <a:cs typeface="Times New Roman" pitchFamily="18" charset="0"/>
              </a:rPr>
              <a:t>anaérobie</a:t>
            </a:r>
            <a:r>
              <a:rPr lang="fr-FR" dirty="0">
                <a:latin typeface="Times New Roman" pitchFamily="18" charset="0"/>
                <a:cs typeface="Times New Roman" pitchFamily="18" charset="0"/>
              </a:rPr>
              <a:t>, et de celle des </a:t>
            </a:r>
            <a:r>
              <a:rPr lang="fr-FR" b="1" i="1" dirty="0" err="1">
                <a:latin typeface="Times New Roman" pitchFamily="18" charset="0"/>
                <a:cs typeface="Times New Roman" pitchFamily="18" charset="0"/>
              </a:rPr>
              <a:t>Enterobacteriaceae</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car ses membres sont sensibles à l’</a:t>
            </a:r>
            <a:r>
              <a:rPr lang="fr-FR" b="1" dirty="0">
                <a:latin typeface="Times New Roman" pitchFamily="18" charset="0"/>
                <a:cs typeface="Times New Roman" pitchFamily="18" charset="0"/>
              </a:rPr>
              <a:t>agent </a:t>
            </a:r>
            <a:r>
              <a:rPr lang="fr-FR" b="1" dirty="0" err="1">
                <a:latin typeface="Times New Roman" pitchFamily="18" charset="0"/>
                <a:cs typeface="Times New Roman" pitchFamily="18" charset="0"/>
              </a:rPr>
              <a:t>vibriostatique</a:t>
            </a:r>
            <a:r>
              <a:rPr lang="fr-FR" b="1" dirty="0">
                <a:latin typeface="Times New Roman" pitchFamily="18" charset="0"/>
                <a:cs typeface="Times New Roman" pitchFamily="18" charset="0"/>
              </a:rPr>
              <a:t> O129</a:t>
            </a:r>
            <a:r>
              <a:rPr lang="fr-FR" dirty="0">
                <a:latin typeface="Times New Roman" pitchFamily="18" charset="0"/>
                <a:cs typeface="Times New Roman" pitchFamily="18" charset="0"/>
              </a:rPr>
              <a:t> et sont </a:t>
            </a:r>
            <a:r>
              <a:rPr lang="fr-FR" b="1" dirty="0">
                <a:latin typeface="Times New Roman" pitchFamily="18" charset="0"/>
                <a:cs typeface="Times New Roman" pitchFamily="18" charset="0"/>
              </a:rPr>
              <a:t>positifs à l’oxydase.</a:t>
            </a:r>
            <a:r>
              <a:rPr lang="fr-FR" dirty="0">
                <a:latin typeface="Times New Roman" pitchFamily="18" charset="0"/>
                <a:cs typeface="Times New Roman" pitchFamily="18" charset="0"/>
              </a:rPr>
              <a:t> </a:t>
            </a:r>
          </a:p>
          <a:p>
            <a:pPr algn="just">
              <a:lnSpc>
                <a:spcPct val="170000"/>
              </a:lnSpc>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4155040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0"/>
            <a:ext cx="8229600" cy="692696"/>
          </a:xfrm>
        </p:spPr>
        <p:txBody>
          <a:bodyPr>
            <a:normAutofit fontScale="90000"/>
          </a:bodyPr>
          <a:lstStyle/>
          <a:p>
            <a:r>
              <a:rPr lang="fr-FR" b="1" i="1" dirty="0">
                <a:latin typeface="Times New Roman" pitchFamily="18" charset="0"/>
                <a:cs typeface="Times New Roman" pitchFamily="18" charset="0"/>
              </a:rPr>
              <a:t>PLESIOMONAS</a:t>
            </a:r>
          </a:p>
        </p:txBody>
      </p:sp>
      <p:sp>
        <p:nvSpPr>
          <p:cNvPr id="105475" name="Rectangle 3"/>
          <p:cNvSpPr>
            <a:spLocks noGrp="1" noChangeArrowheads="1"/>
          </p:cNvSpPr>
          <p:nvPr>
            <p:ph type="body" idx="1"/>
          </p:nvPr>
        </p:nvSpPr>
        <p:spPr>
          <a:xfrm>
            <a:off x="107504" y="1340768"/>
            <a:ext cx="8892480" cy="5030787"/>
          </a:xfrm>
        </p:spPr>
        <p:txBody>
          <a:bodyPr>
            <a:noAutofit/>
          </a:bodyPr>
          <a:lstStyle/>
          <a:p>
            <a:pPr algn="just">
              <a:lnSpc>
                <a:spcPct val="80000"/>
              </a:lnSpc>
            </a:pPr>
            <a:r>
              <a:rPr lang="fr-FR" sz="2400" b="1" dirty="0">
                <a:latin typeface="Times New Roman" pitchFamily="18" charset="0"/>
                <a:cs typeface="Times New Roman" pitchFamily="18" charset="0"/>
              </a:rPr>
              <a:t>HABITAT</a:t>
            </a:r>
            <a:endParaRPr lang="fr-FR" sz="2400" i="1" dirty="0">
              <a:latin typeface="Times New Roman" pitchFamily="18" charset="0"/>
              <a:cs typeface="Times New Roman" pitchFamily="18" charset="0"/>
            </a:endParaRPr>
          </a:p>
          <a:p>
            <a:pPr lvl="1" algn="just">
              <a:lnSpc>
                <a:spcPct val="150000"/>
              </a:lnSpc>
            </a:pPr>
            <a:r>
              <a:rPr lang="fr-FR" sz="2400" i="1" dirty="0">
                <a:solidFill>
                  <a:srgbClr val="0000FF"/>
                </a:solidFill>
                <a:latin typeface="Times New Roman" pitchFamily="18" charset="0"/>
                <a:cs typeface="Times New Roman" pitchFamily="18" charset="0"/>
              </a:rPr>
              <a:t>P. </a:t>
            </a:r>
            <a:r>
              <a:rPr lang="fr-FR" sz="2400" i="1" dirty="0" err="1">
                <a:solidFill>
                  <a:srgbClr val="0000FF"/>
                </a:solidFill>
                <a:latin typeface="Times New Roman" pitchFamily="18" charset="0"/>
                <a:cs typeface="Times New Roman" pitchFamily="18" charset="0"/>
              </a:rPr>
              <a:t>shigelloides</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l'unique espèce du genre, se rencontre dans les </a:t>
            </a:r>
            <a:r>
              <a:rPr lang="fr-FR" sz="2400" b="1" dirty="0">
                <a:latin typeface="Times New Roman" pitchFamily="18" charset="0"/>
                <a:cs typeface="Times New Roman" pitchFamily="18" charset="0"/>
              </a:rPr>
              <a:t>eaux douces</a:t>
            </a:r>
            <a:r>
              <a:rPr lang="fr-FR" sz="2400" dirty="0">
                <a:latin typeface="Times New Roman" pitchFamily="18" charset="0"/>
                <a:cs typeface="Times New Roman" pitchFamily="18" charset="0"/>
              </a:rPr>
              <a:t>, d'où on l'isole cependant moins souvent  qu'</a:t>
            </a:r>
            <a:r>
              <a:rPr lang="fr-FR" sz="2400" i="1" dirty="0" err="1">
                <a:latin typeface="Times New Roman" pitchFamily="18" charset="0"/>
                <a:cs typeface="Times New Roman" pitchFamily="18" charset="0"/>
              </a:rPr>
              <a:t>Aeromonas</a:t>
            </a:r>
            <a:r>
              <a:rPr lang="fr-FR" sz="2400" dirty="0">
                <a:latin typeface="Times New Roman" pitchFamily="18" charset="0"/>
                <a:cs typeface="Times New Roman" pitchFamily="18" charset="0"/>
              </a:rPr>
              <a:t>. Elle est présente dans l'intestin de nombreux poissons, batraciens et autres animaux à sang froid ainsi que dans celui d'animaux sauvages et domestiques (singe, chien, chat, chèvre, bovin, porc, mouton, volailles). Bien que cette bactérie ne semble pas pouvoir survivre plus de 24 heures dans l'eau salée, on la rencontre chez les animaux marins (poissons, crustacés, coquillages et surtout huitres).</a:t>
            </a:r>
          </a:p>
        </p:txBody>
      </p:sp>
      <p:sp>
        <p:nvSpPr>
          <p:cNvPr id="2" name="Rectangle 1"/>
          <p:cNvSpPr/>
          <p:nvPr/>
        </p:nvSpPr>
        <p:spPr>
          <a:xfrm>
            <a:off x="107504" y="764704"/>
            <a:ext cx="8928992" cy="369332"/>
          </a:xfrm>
          <a:prstGeom prst="rect">
            <a:avLst/>
          </a:prstGeom>
        </p:spPr>
        <p:txBody>
          <a:bodyPr wrap="square">
            <a:spAutoFit/>
          </a:bodyPr>
          <a:lstStyle/>
          <a:p>
            <a:r>
              <a:rPr lang="fr-FR" b="1" dirty="0">
                <a:latin typeface="Times New Roman" pitchFamily="18" charset="0"/>
                <a:cs typeface="Times New Roman" pitchFamily="18" charset="0"/>
              </a:rPr>
              <a:t>Ce genre ne comporte qu'une seule espèce : </a:t>
            </a:r>
            <a:r>
              <a:rPr lang="fr-FR" b="1" i="1" dirty="0" err="1">
                <a:latin typeface="Times New Roman" pitchFamily="18" charset="0"/>
                <a:cs typeface="Times New Roman" pitchFamily="18" charset="0"/>
              </a:rPr>
              <a:t>Plesiomonas</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shigelloides</a:t>
            </a:r>
            <a:r>
              <a:rPr lang="fr-FR" b="1" i="1" dirty="0">
                <a:latin typeface="Times New Roman" pitchFamily="18" charset="0"/>
                <a:cs typeface="Times New Roman" pitchFamily="18" charset="0"/>
              </a:rPr>
              <a:t> </a:t>
            </a:r>
            <a:r>
              <a:rPr lang="fr-FR" b="1" dirty="0">
                <a:latin typeface="Times New Roman" pitchFamily="18" charset="0"/>
                <a:cs typeface="Times New Roman" pitchFamily="18" charset="0"/>
              </a:rPr>
              <a:t>.</a:t>
            </a:r>
          </a:p>
        </p:txBody>
      </p:sp>
    </p:spTree>
    <p:extLst>
      <p:ext uri="{BB962C8B-B14F-4D97-AF65-F5344CB8AC3E}">
        <p14:creationId xmlns:p14="http://schemas.microsoft.com/office/powerpoint/2010/main" val="1966810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0" y="116632"/>
            <a:ext cx="9144000" cy="6741368"/>
          </a:xfrm>
        </p:spPr>
        <p:txBody>
          <a:bodyPr/>
          <a:lstStyle/>
          <a:p>
            <a:pPr algn="just">
              <a:lnSpc>
                <a:spcPct val="150000"/>
              </a:lnSpc>
              <a:buFont typeface="Wingdings" pitchFamily="2" charset="2"/>
              <a:buNone/>
            </a:pPr>
            <a:r>
              <a:rPr lang="fr-FR" b="1" dirty="0">
                <a:latin typeface="Times New Roman" pitchFamily="18" charset="0"/>
                <a:cs typeface="Times New Roman" pitchFamily="18" charset="0"/>
              </a:rPr>
              <a:t>POUVOIR PATHOGENE</a:t>
            </a:r>
            <a:endParaRPr lang="fr-FR" dirty="0">
              <a:latin typeface="Times New Roman" pitchFamily="18" charset="0"/>
              <a:cs typeface="Times New Roman" pitchFamily="18" charset="0"/>
            </a:endParaRPr>
          </a:p>
          <a:p>
            <a:pPr algn="just">
              <a:lnSpc>
                <a:spcPct val="150000"/>
              </a:lnSpc>
              <a:buFont typeface="Wingdings" pitchFamily="2" charset="2"/>
              <a:buNone/>
            </a:pPr>
            <a:r>
              <a:rPr lang="fr-FR" dirty="0">
                <a:latin typeface="Times New Roman" pitchFamily="18" charset="0"/>
                <a:cs typeface="Times New Roman" pitchFamily="18" charset="0"/>
              </a:rPr>
              <a:t>La pathogénicité de </a:t>
            </a:r>
            <a:r>
              <a:rPr lang="fr-FR" i="1" dirty="0">
                <a:latin typeface="Times New Roman" pitchFamily="18" charset="0"/>
                <a:cs typeface="Times New Roman" pitchFamily="18" charset="0"/>
              </a:rPr>
              <a:t>P. </a:t>
            </a:r>
            <a:r>
              <a:rPr lang="fr-FR" i="1" dirty="0" err="1">
                <a:latin typeface="Times New Roman" pitchFamily="18" charset="0"/>
                <a:cs typeface="Times New Roman" pitchFamily="18" charset="0"/>
              </a:rPr>
              <a:t>shigelloides</a:t>
            </a:r>
            <a:r>
              <a:rPr lang="fr-FR" dirty="0">
                <a:latin typeface="Times New Roman" pitchFamily="18" charset="0"/>
                <a:cs typeface="Times New Roman" pitchFamily="18" charset="0"/>
              </a:rPr>
              <a:t> se manifeste sous 3 aspects principaux :</a:t>
            </a:r>
          </a:p>
          <a:p>
            <a:pPr algn="just">
              <a:lnSpc>
                <a:spcPct val="150000"/>
              </a:lnSpc>
            </a:pPr>
            <a:r>
              <a:rPr lang="fr-FR" dirty="0">
                <a:latin typeface="Times New Roman" pitchFamily="18" charset="0"/>
                <a:cs typeface="Times New Roman" pitchFamily="18" charset="0"/>
              </a:rPr>
              <a:t>gastro-entérites </a:t>
            </a:r>
          </a:p>
          <a:p>
            <a:pPr algn="just">
              <a:lnSpc>
                <a:spcPct val="150000"/>
              </a:lnSpc>
            </a:pPr>
            <a:r>
              <a:rPr lang="fr-FR" dirty="0">
                <a:latin typeface="Times New Roman" pitchFamily="18" charset="0"/>
                <a:cs typeface="Times New Roman" pitchFamily="18" charset="0"/>
              </a:rPr>
              <a:t>septicémies </a:t>
            </a:r>
          </a:p>
          <a:p>
            <a:pPr algn="just">
              <a:lnSpc>
                <a:spcPct val="150000"/>
              </a:lnSpc>
            </a:pPr>
            <a:r>
              <a:rPr lang="fr-FR" dirty="0">
                <a:latin typeface="Times New Roman" pitchFamily="18" charset="0"/>
                <a:cs typeface="Times New Roman" pitchFamily="18" charset="0"/>
              </a:rPr>
              <a:t>méningites</a:t>
            </a:r>
          </a:p>
          <a:p>
            <a:pPr algn="just">
              <a:lnSpc>
                <a:spcPct val="150000"/>
              </a:lnSpc>
              <a:buFont typeface="Wingdings" pitchFamily="2" charset="2"/>
              <a:buNone/>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4251627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9144000" cy="6741368"/>
          </a:xfrm>
        </p:spPr>
        <p:txBody>
          <a:bodyPr>
            <a:normAutofit fontScale="62500" lnSpcReduction="20000"/>
          </a:bodyPr>
          <a:lstStyle/>
          <a:p>
            <a:pPr algn="just">
              <a:lnSpc>
                <a:spcPct val="160000"/>
              </a:lnSpc>
            </a:pPr>
            <a:r>
              <a:rPr lang="fr-FR" b="1" dirty="0">
                <a:latin typeface="Times New Roman" pitchFamily="18" charset="0"/>
                <a:cs typeface="Times New Roman" pitchFamily="18" charset="0"/>
              </a:rPr>
              <a:t>Caractères bactériologiques</a:t>
            </a:r>
          </a:p>
          <a:p>
            <a:pPr algn="just">
              <a:lnSpc>
                <a:spcPct val="160000"/>
              </a:lnSpc>
            </a:pPr>
            <a:r>
              <a:rPr lang="fr-FR" dirty="0">
                <a:latin typeface="Times New Roman" pitchFamily="18" charset="0"/>
                <a:cs typeface="Times New Roman" pitchFamily="18" charset="0"/>
              </a:rPr>
              <a:t>C'est une bactérie </a:t>
            </a:r>
            <a:r>
              <a:rPr lang="fr-FR" dirty="0" err="1">
                <a:latin typeface="Times New Roman" pitchFamily="18" charset="0"/>
                <a:cs typeface="Times New Roman" pitchFamily="18" charset="0"/>
              </a:rPr>
              <a:t>aéro</a:t>
            </a:r>
            <a:r>
              <a:rPr lang="fr-FR" dirty="0">
                <a:latin typeface="Times New Roman" pitchFamily="18" charset="0"/>
                <a:cs typeface="Times New Roman" pitchFamily="18" charset="0"/>
              </a:rPr>
              <a:t>-anaérobie facultative,  mobile, oxydase positive,</a:t>
            </a:r>
          </a:p>
          <a:p>
            <a:pPr algn="just">
              <a:lnSpc>
                <a:spcPct val="160000"/>
              </a:lnSpc>
            </a:pPr>
            <a:r>
              <a:rPr lang="fr-FR" dirty="0">
                <a:latin typeface="Times New Roman" pitchFamily="18" charset="0"/>
                <a:cs typeface="Times New Roman" pitchFamily="18" charset="0"/>
              </a:rPr>
              <a:t> fermentant le glucose sans production de gaz, </a:t>
            </a:r>
          </a:p>
          <a:p>
            <a:pPr algn="just">
              <a:lnSpc>
                <a:spcPct val="160000"/>
              </a:lnSpc>
            </a:pPr>
            <a:r>
              <a:rPr lang="fr-FR" dirty="0">
                <a:latin typeface="Times New Roman" pitchFamily="18" charset="0"/>
                <a:cs typeface="Times New Roman" pitchFamily="18" charset="0"/>
              </a:rPr>
              <a:t>réduisant les nitrates en nitrites ; </a:t>
            </a:r>
          </a:p>
          <a:p>
            <a:pPr algn="just">
              <a:lnSpc>
                <a:spcPct val="160000"/>
              </a:lnSpc>
            </a:pPr>
            <a:r>
              <a:rPr lang="fr-FR" dirty="0">
                <a:latin typeface="Times New Roman" pitchFamily="18" charset="0"/>
                <a:cs typeface="Times New Roman" pitchFamily="18" charset="0"/>
              </a:rPr>
              <a:t>mais contrairement aux </a:t>
            </a:r>
            <a:r>
              <a:rPr lang="fr-FR" i="1" dirty="0" err="1">
                <a:latin typeface="Times New Roman" pitchFamily="18" charset="0"/>
                <a:cs typeface="Times New Roman" pitchFamily="18" charset="0"/>
              </a:rPr>
              <a:t>Vibrio</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et </a:t>
            </a:r>
            <a:r>
              <a:rPr lang="fr-FR" i="1" dirty="0" err="1">
                <a:latin typeface="Times New Roman" pitchFamily="18" charset="0"/>
                <a:cs typeface="Times New Roman" pitchFamily="18" charset="0"/>
              </a:rPr>
              <a:t>Aeromonas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 cette espèce ne produit pas d'enzymes </a:t>
            </a:r>
            <a:r>
              <a:rPr lang="fr-FR" dirty="0" err="1">
                <a:latin typeface="Times New Roman" pitchFamily="18" charset="0"/>
                <a:cs typeface="Times New Roman" pitchFamily="18" charset="0"/>
              </a:rPr>
              <a:t>exocellulaires</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DNAse</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gélatinase</a:t>
            </a:r>
            <a:r>
              <a:rPr lang="fr-FR" dirty="0">
                <a:latin typeface="Times New Roman" pitchFamily="18" charset="0"/>
                <a:cs typeface="Times New Roman" pitchFamily="18" charset="0"/>
              </a:rPr>
              <a:t>, etc.).</a:t>
            </a:r>
          </a:p>
          <a:p>
            <a:pPr algn="just">
              <a:lnSpc>
                <a:spcPct val="160000"/>
              </a:lnSpc>
            </a:pPr>
            <a:r>
              <a:rPr lang="fr-FR" dirty="0">
                <a:latin typeface="Times New Roman" pitchFamily="18" charset="0"/>
                <a:cs typeface="Times New Roman" pitchFamily="18" charset="0"/>
              </a:rPr>
              <a:t>La température de croissance optimale est de 37 °C et ne cultive pas en dessous de 8 °C. </a:t>
            </a:r>
          </a:p>
          <a:p>
            <a:pPr algn="just">
              <a:lnSpc>
                <a:spcPct val="160000"/>
              </a:lnSpc>
            </a:pPr>
            <a:r>
              <a:rPr lang="fr-FR" i="1" dirty="0" err="1">
                <a:latin typeface="Times New Roman" pitchFamily="18" charset="0"/>
                <a:cs typeface="Times New Roman" pitchFamily="18" charset="0"/>
              </a:rPr>
              <a:t>Plesiomonas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est résistant à l'O129 si on utilise des disques chargés à 10 </a:t>
            </a:r>
            <a:r>
              <a:rPr lang="fr-FR" dirty="0" err="1">
                <a:latin typeface="Times New Roman" pitchFamily="18" charset="0"/>
                <a:cs typeface="Times New Roman" pitchFamily="18" charset="0"/>
              </a:rPr>
              <a:t>μg</a:t>
            </a:r>
            <a:r>
              <a:rPr lang="fr-FR" dirty="0">
                <a:latin typeface="Times New Roman" pitchFamily="18" charset="0"/>
                <a:cs typeface="Times New Roman" pitchFamily="18" charset="0"/>
              </a:rPr>
              <a:t>, mais sensible si les disques sont chargés à 150 </a:t>
            </a:r>
            <a:r>
              <a:rPr lang="fr-FR" dirty="0" err="1">
                <a:latin typeface="Times New Roman" pitchFamily="18" charset="0"/>
                <a:cs typeface="Times New Roman" pitchFamily="18" charset="0"/>
              </a:rPr>
              <a:t>μg</a:t>
            </a:r>
            <a:r>
              <a:rPr lang="fr-FR" dirty="0">
                <a:latin typeface="Times New Roman" pitchFamily="18" charset="0"/>
                <a:cs typeface="Times New Roman" pitchFamily="18" charset="0"/>
              </a:rPr>
              <a:t>. </a:t>
            </a:r>
          </a:p>
          <a:p>
            <a:pPr algn="just">
              <a:lnSpc>
                <a:spcPct val="160000"/>
              </a:lnSpc>
            </a:pPr>
            <a:r>
              <a:rPr lang="fr-FR" dirty="0">
                <a:latin typeface="Times New Roman" pitchFamily="18" charset="0"/>
                <a:cs typeface="Times New Roman" pitchFamily="18" charset="0"/>
              </a:rPr>
              <a:t>Certaines souches ont des communautés antigéniques avec les </a:t>
            </a:r>
            <a:r>
              <a:rPr lang="fr-FR" i="1" dirty="0" err="1">
                <a:latin typeface="Times New Roman" pitchFamily="18" charset="0"/>
                <a:cs typeface="Times New Roman" pitchFamily="18" charset="0"/>
              </a:rPr>
              <a:t>Shigella</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et peuvent donner des agglutinations croisées avec les antisérums utilisés pour agglutiner les </a:t>
            </a:r>
            <a:r>
              <a:rPr lang="fr-FR" i="1" dirty="0" err="1">
                <a:latin typeface="Times New Roman" pitchFamily="18" charset="0"/>
                <a:cs typeface="Times New Roman" pitchFamily="18" charset="0"/>
              </a:rPr>
              <a:t>Shigella</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a:t>
            </a:r>
          </a:p>
          <a:p>
            <a:pPr algn="just">
              <a:lnSpc>
                <a:spcPct val="160000"/>
              </a:lnSpc>
            </a:pPr>
            <a:r>
              <a:rPr lang="fr-FR" i="1" dirty="0" err="1">
                <a:latin typeface="Times New Roman" pitchFamily="18" charset="0"/>
                <a:cs typeface="Times New Roman" pitchFamily="18" charset="0"/>
              </a:rPr>
              <a:t>Plesiomonas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cultive bien sur milieux ordinaires.</a:t>
            </a:r>
          </a:p>
        </p:txBody>
      </p:sp>
    </p:spTree>
    <p:extLst>
      <p:ext uri="{BB962C8B-B14F-4D97-AF65-F5344CB8AC3E}">
        <p14:creationId xmlns:p14="http://schemas.microsoft.com/office/powerpoint/2010/main" val="1388072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85000" lnSpcReduction="10000"/>
          </a:bodyPr>
          <a:lstStyle/>
          <a:p>
            <a:pPr algn="just">
              <a:lnSpc>
                <a:spcPct val="160000"/>
              </a:lnSpc>
            </a:pPr>
            <a:r>
              <a:rPr lang="fr-FR" b="1" dirty="0">
                <a:latin typeface="Times New Roman" pitchFamily="18" charset="0"/>
                <a:cs typeface="Times New Roman" pitchFamily="18" charset="0"/>
              </a:rPr>
              <a:t>Identification</a:t>
            </a:r>
          </a:p>
          <a:p>
            <a:pPr algn="just">
              <a:lnSpc>
                <a:spcPct val="160000"/>
              </a:lnSpc>
            </a:pPr>
            <a:r>
              <a:rPr lang="fr-FR" dirty="0">
                <a:latin typeface="Times New Roman" pitchFamily="18" charset="0"/>
                <a:cs typeface="Times New Roman" pitchFamily="18" charset="0"/>
              </a:rPr>
              <a:t>Les caractères ODC, LDC, ADH positifs et la fréquente sensibilité au composé </a:t>
            </a:r>
            <a:r>
              <a:rPr lang="fr-FR" dirty="0" err="1">
                <a:latin typeface="Times New Roman" pitchFamily="18" charset="0"/>
                <a:cs typeface="Times New Roman" pitchFamily="18" charset="0"/>
              </a:rPr>
              <a:t>vibriostatique</a:t>
            </a:r>
            <a:r>
              <a:rPr lang="fr-FR" dirty="0">
                <a:latin typeface="Times New Roman" pitchFamily="18" charset="0"/>
                <a:cs typeface="Times New Roman" pitchFamily="18" charset="0"/>
              </a:rPr>
              <a:t> sont les éléments majeurs d'orientation ( tableau </a:t>
            </a:r>
            <a:r>
              <a:rPr lang="fr-FR" b="1" dirty="0">
                <a:latin typeface="Times New Roman" pitchFamily="18" charset="0"/>
                <a:cs typeface="Times New Roman" pitchFamily="18" charset="0"/>
              </a:rPr>
              <a:t>34.3.4</a:t>
            </a:r>
            <a:r>
              <a:rPr lang="fr-FR" dirty="0">
                <a:latin typeface="Times New Roman" pitchFamily="18" charset="0"/>
                <a:cs typeface="Times New Roman" pitchFamily="18" charset="0"/>
              </a:rPr>
              <a:t> ). </a:t>
            </a:r>
          </a:p>
          <a:p>
            <a:pPr algn="just">
              <a:lnSpc>
                <a:spcPct val="160000"/>
              </a:lnSpc>
            </a:pPr>
            <a:r>
              <a:rPr lang="fr-FR" dirty="0">
                <a:latin typeface="Times New Roman" pitchFamily="18" charset="0"/>
                <a:cs typeface="Times New Roman" pitchFamily="18" charset="0"/>
              </a:rPr>
              <a:t>Les géloses ordinaires peuvent être utilisées pour isoler </a:t>
            </a:r>
            <a:r>
              <a:rPr lang="fr-FR" i="1" dirty="0">
                <a:latin typeface="Times New Roman" pitchFamily="18" charset="0"/>
                <a:cs typeface="Times New Roman" pitchFamily="18" charset="0"/>
              </a:rPr>
              <a:t>P. </a:t>
            </a:r>
            <a:r>
              <a:rPr lang="fr-FR" i="1" dirty="0" err="1">
                <a:latin typeface="Times New Roman" pitchFamily="18" charset="0"/>
                <a:cs typeface="Times New Roman" pitchFamily="18" charset="0"/>
              </a:rPr>
              <a:t>shigelloides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à partir des selles ; </a:t>
            </a:r>
          </a:p>
          <a:p>
            <a:pPr algn="just">
              <a:lnSpc>
                <a:spcPct val="160000"/>
              </a:lnSpc>
            </a:pPr>
            <a:r>
              <a:rPr lang="fr-FR" dirty="0">
                <a:latin typeface="Times New Roman" pitchFamily="18" charset="0"/>
                <a:cs typeface="Times New Roman" pitchFamily="18" charset="0"/>
              </a:rPr>
              <a:t>les milieux sélectifs usuels utilisés pour l'isolement des </a:t>
            </a:r>
            <a:r>
              <a:rPr lang="fr-FR" i="1" dirty="0">
                <a:latin typeface="Times New Roman" pitchFamily="18" charset="0"/>
                <a:cs typeface="Times New Roman" pitchFamily="18" charset="0"/>
              </a:rPr>
              <a:t>Salmonella </a:t>
            </a:r>
            <a:r>
              <a:rPr lang="fr-FR" dirty="0">
                <a:latin typeface="Times New Roman" pitchFamily="18" charset="0"/>
                <a:cs typeface="Times New Roman" pitchFamily="18" charset="0"/>
              </a:rPr>
              <a:t>et </a:t>
            </a:r>
            <a:r>
              <a:rPr lang="fr-FR" i="1" dirty="0" err="1">
                <a:latin typeface="Times New Roman" pitchFamily="18" charset="0"/>
                <a:cs typeface="Times New Roman" pitchFamily="18" charset="0"/>
              </a:rPr>
              <a:t>Shigella</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permettent de cultiver </a:t>
            </a:r>
            <a:r>
              <a:rPr lang="fr-FR" i="1" dirty="0">
                <a:latin typeface="Times New Roman" pitchFamily="18" charset="0"/>
                <a:cs typeface="Times New Roman" pitchFamily="18" charset="0"/>
              </a:rPr>
              <a:t>P. </a:t>
            </a:r>
            <a:r>
              <a:rPr lang="fr-FR" i="1" dirty="0" err="1">
                <a:latin typeface="Times New Roman" pitchFamily="18" charset="0"/>
                <a:cs typeface="Times New Roman" pitchFamily="18" charset="0"/>
              </a:rPr>
              <a:t>shigelloides</a:t>
            </a:r>
            <a:r>
              <a:rPr lang="fr-FR" i="1" dirty="0">
                <a:latin typeface="Times New Roman" pitchFamily="18" charset="0"/>
                <a:cs typeface="Times New Roman" pitchFamily="18" charset="0"/>
              </a:rPr>
              <a:t>. </a:t>
            </a:r>
          </a:p>
          <a:p>
            <a:pPr algn="just">
              <a:lnSpc>
                <a:spcPct val="160000"/>
              </a:lnSpc>
            </a:pPr>
            <a:r>
              <a:rPr lang="fr-FR" dirty="0">
                <a:latin typeface="Times New Roman" pitchFamily="18" charset="0"/>
                <a:cs typeface="Times New Roman" pitchFamily="18" charset="0"/>
              </a:rPr>
              <a:t>Sur gélose au sang, les souches de </a:t>
            </a:r>
            <a:r>
              <a:rPr lang="fr-FR" i="1" dirty="0" err="1">
                <a:latin typeface="Times New Roman" pitchFamily="18" charset="0"/>
                <a:cs typeface="Times New Roman" pitchFamily="18" charset="0"/>
              </a:rPr>
              <a:t>Plesiomonas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ne sont pas hémolytiques, contrairement aux </a:t>
            </a:r>
            <a:r>
              <a:rPr lang="fr-FR" i="1" dirty="0" err="1">
                <a:latin typeface="Times New Roman" pitchFamily="18" charset="0"/>
                <a:cs typeface="Times New Roman" pitchFamily="18" charset="0"/>
              </a:rPr>
              <a:t>Vibrio</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et </a:t>
            </a:r>
            <a:r>
              <a:rPr lang="fr-FR" i="1" dirty="0" err="1">
                <a:latin typeface="Times New Roman" pitchFamily="18" charset="0"/>
                <a:cs typeface="Times New Roman" pitchFamily="18" charset="0"/>
              </a:rPr>
              <a:t>Aeromonas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a:t>
            </a:r>
          </a:p>
        </p:txBody>
      </p:sp>
    </p:spTree>
    <p:extLst>
      <p:ext uri="{BB962C8B-B14F-4D97-AF65-F5344CB8AC3E}">
        <p14:creationId xmlns:p14="http://schemas.microsoft.com/office/powerpoint/2010/main" val="2807974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Text Box 4"/>
          <p:cNvSpPr txBox="1">
            <a:spLocks noChangeArrowheads="1"/>
          </p:cNvSpPr>
          <p:nvPr/>
        </p:nvSpPr>
        <p:spPr bwMode="auto">
          <a:xfrm>
            <a:off x="0" y="115888"/>
            <a:ext cx="9144000" cy="657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5000"/>
              </a:lnSpc>
            </a:pPr>
            <a:r>
              <a:rPr lang="fr-FR" sz="2400" b="1" dirty="0">
                <a:latin typeface="Times New Roman" pitchFamily="18" charset="0"/>
                <a:cs typeface="Times New Roman" pitchFamily="18" charset="0"/>
              </a:rPr>
              <a:t>DIAGNOSTIC BIOLOGIQUE </a:t>
            </a:r>
            <a:endParaRPr lang="fr-FR" sz="2400" dirty="0">
              <a:latin typeface="Times New Roman" pitchFamily="18" charset="0"/>
              <a:cs typeface="Times New Roman" pitchFamily="18" charset="0"/>
            </a:endParaRPr>
          </a:p>
          <a:p>
            <a:pPr algn="just">
              <a:lnSpc>
                <a:spcPct val="135000"/>
              </a:lnSpc>
            </a:pPr>
            <a:r>
              <a:rPr lang="fr-FR" sz="2400" dirty="0">
                <a:latin typeface="Times New Roman" pitchFamily="18" charset="0"/>
                <a:cs typeface="Times New Roman" pitchFamily="18" charset="0"/>
              </a:rPr>
              <a:t>On peut retrouver </a:t>
            </a:r>
            <a:r>
              <a:rPr lang="fr-FR" sz="2400" i="1" dirty="0">
                <a:latin typeface="Times New Roman" pitchFamily="18" charset="0"/>
                <a:cs typeface="Times New Roman" pitchFamily="18" charset="0"/>
              </a:rPr>
              <a:t>P. </a:t>
            </a:r>
            <a:r>
              <a:rPr lang="fr-FR" sz="2400" i="1" dirty="0" err="1">
                <a:latin typeface="Times New Roman" pitchFamily="18" charset="0"/>
                <a:cs typeface="Times New Roman" pitchFamily="18" charset="0"/>
              </a:rPr>
              <a:t>shigelloides</a:t>
            </a:r>
            <a:r>
              <a:rPr lang="fr-FR" sz="2400" dirty="0">
                <a:latin typeface="Times New Roman" pitchFamily="18" charset="0"/>
                <a:cs typeface="Times New Roman" pitchFamily="18" charset="0"/>
              </a:rPr>
              <a:t> dans les selles, les hémocultures, le liquide céphalo-rachidien, exceptionnellement dans d'autres types de prélèvements.</a:t>
            </a:r>
          </a:p>
          <a:p>
            <a:pPr algn="just">
              <a:lnSpc>
                <a:spcPct val="135000"/>
              </a:lnSpc>
            </a:pPr>
            <a:r>
              <a:rPr lang="fr-FR" sz="2400" dirty="0">
                <a:latin typeface="Times New Roman" pitchFamily="18" charset="0"/>
                <a:cs typeface="Times New Roman" pitchFamily="18" charset="0"/>
              </a:rPr>
              <a:t>L'examen microscopique direct montre des bacilles mobiles et, après coloration, des BGN, rectilignes, aux extrémités arrondies, sans capsule ni spore.</a:t>
            </a:r>
          </a:p>
          <a:p>
            <a:pPr algn="just">
              <a:lnSpc>
                <a:spcPct val="135000"/>
              </a:lnSpc>
            </a:pPr>
            <a:r>
              <a:rPr lang="fr-FR" sz="2400" dirty="0">
                <a:latin typeface="Times New Roman" pitchFamily="18" charset="0"/>
                <a:cs typeface="Times New Roman" pitchFamily="18" charset="0"/>
              </a:rPr>
              <a:t>La culture est facile à 30°C comme à 37°C.</a:t>
            </a:r>
          </a:p>
          <a:p>
            <a:pPr algn="just">
              <a:lnSpc>
                <a:spcPct val="135000"/>
              </a:lnSpc>
            </a:pPr>
            <a:r>
              <a:rPr lang="fr-FR" sz="2400" dirty="0">
                <a:latin typeface="Times New Roman" pitchFamily="18" charset="0"/>
                <a:cs typeface="Times New Roman" pitchFamily="18" charset="0"/>
              </a:rPr>
              <a:t>Les colonies suspectes sont testées pour leur capacité à élaborer une oxydase et, en cas de positivité, les tests biochimiques sont poursuivis pour affirmer le diagnostic (bactérie </a:t>
            </a:r>
            <a:r>
              <a:rPr lang="fr-FR" sz="2400" dirty="0" err="1">
                <a:latin typeface="Times New Roman" pitchFamily="18" charset="0"/>
                <a:cs typeface="Times New Roman" pitchFamily="18" charset="0"/>
              </a:rPr>
              <a:t>AAf</a:t>
            </a:r>
            <a:r>
              <a:rPr lang="fr-FR" sz="2400" dirty="0">
                <a:latin typeface="Times New Roman" pitchFamily="18" charset="0"/>
                <a:cs typeface="Times New Roman" pitchFamily="18" charset="0"/>
              </a:rPr>
              <a:t>, fermentant le glucose sans gaz, possédant une ADH, une LDC et une ODC, fermentant l'</a:t>
            </a:r>
            <a:r>
              <a:rPr lang="fr-FR" sz="2400" dirty="0" err="1">
                <a:latin typeface="Times New Roman" pitchFamily="18" charset="0"/>
                <a:cs typeface="Times New Roman" pitchFamily="18" charset="0"/>
              </a:rPr>
              <a:t>inositol</a:t>
            </a:r>
            <a:r>
              <a:rPr lang="fr-FR" sz="2400" dirty="0">
                <a:latin typeface="Times New Roman" pitchFamily="18" charset="0"/>
                <a:cs typeface="Times New Roman" pitchFamily="18" charset="0"/>
              </a:rPr>
              <a:t>, indole)</a:t>
            </a:r>
          </a:p>
          <a:p>
            <a:pPr algn="just">
              <a:lnSpc>
                <a:spcPct val="135000"/>
              </a:lnSpc>
            </a:pPr>
            <a:r>
              <a:rPr lang="fr-FR" sz="2400" dirty="0" err="1">
                <a:latin typeface="Times New Roman" pitchFamily="18" charset="0"/>
                <a:cs typeface="Times New Roman" pitchFamily="18" charset="0"/>
              </a:rPr>
              <a:t>Sérotypage</a:t>
            </a:r>
            <a:r>
              <a:rPr lang="fr-FR" sz="2400" dirty="0">
                <a:latin typeface="Times New Roman" pitchFamily="18" charset="0"/>
                <a:cs typeface="Times New Roman" pitchFamily="18" charset="0"/>
              </a:rPr>
              <a:t> : 50 antigènes O et 17 antigènes H déterminent 107 </a:t>
            </a:r>
            <a:r>
              <a:rPr lang="fr-FR" sz="2400" dirty="0" err="1">
                <a:latin typeface="Times New Roman" pitchFamily="18" charset="0"/>
                <a:cs typeface="Times New Roman" pitchFamily="18" charset="0"/>
              </a:rPr>
              <a:t>sérovars</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22642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6632"/>
            <a:ext cx="9036496" cy="6624736"/>
          </a:xfrm>
        </p:spPr>
        <p:txBody>
          <a:bodyPr>
            <a:normAutofit lnSpcReduction="10000"/>
          </a:bodyPr>
          <a:lstStyle/>
          <a:p>
            <a:pPr marL="0" indent="0" algn="just">
              <a:lnSpc>
                <a:spcPct val="150000"/>
              </a:lnSpc>
              <a:buNone/>
            </a:pPr>
            <a:r>
              <a:rPr lang="fr-FR" u="sng" dirty="0">
                <a:latin typeface="Times New Roman" pitchFamily="18" charset="0"/>
                <a:cs typeface="Times New Roman" pitchFamily="18" charset="0"/>
              </a:rPr>
              <a:t>• </a:t>
            </a:r>
            <a:r>
              <a:rPr lang="fr-FR" b="1" u="sng" dirty="0">
                <a:latin typeface="Times New Roman" pitchFamily="18" charset="0"/>
                <a:cs typeface="Times New Roman" pitchFamily="18" charset="0"/>
              </a:rPr>
              <a:t>Clinique</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Choléra = fuite d’eau + sels</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C’est une déshydratation sévère</a:t>
            </a:r>
          </a:p>
          <a:p>
            <a:pPr marL="0" indent="0" algn="just">
              <a:lnSpc>
                <a:spcPct val="150000"/>
              </a:lnSpc>
              <a:buNone/>
            </a:pPr>
            <a:r>
              <a:rPr lang="fr-FR" u="sng" dirty="0">
                <a:latin typeface="Times New Roman" pitchFamily="18" charset="0"/>
                <a:cs typeface="Times New Roman" pitchFamily="18" charset="0"/>
              </a:rPr>
              <a:t>• </a:t>
            </a:r>
            <a:r>
              <a:rPr lang="fr-FR" b="1" u="sng" dirty="0">
                <a:latin typeface="Times New Roman" pitchFamily="18" charset="0"/>
                <a:cs typeface="Times New Roman" pitchFamily="18" charset="0"/>
              </a:rPr>
              <a:t>Épidémiologique</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Maladie hydrique</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Maladie des « mains sales »</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Problème de santé publique</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Pas de vaccin pour arrêter une épidémie</a:t>
            </a:r>
            <a:endParaRPr lang="fr-FR" dirty="0">
              <a:latin typeface="Times New Roman" pitchFamily="18" charset="0"/>
              <a:cs typeface="Times New Roman" pitchFamily="18" charset="0"/>
            </a:endParaRPr>
          </a:p>
        </p:txBody>
      </p:sp>
      <p:pic>
        <p:nvPicPr>
          <p:cNvPr id="2051" name="Picture 3" descr="http://www.microbes-edu.org/etudiant/imgvib/vibr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348880"/>
            <a:ext cx="37147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217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16632"/>
            <a:ext cx="8964488" cy="6741368"/>
          </a:xfrm>
        </p:spPr>
        <p:txBody>
          <a:bodyPr>
            <a:normAutofit fontScale="77500" lnSpcReduction="20000"/>
          </a:bodyPr>
          <a:lstStyle/>
          <a:p>
            <a:pPr algn="just">
              <a:lnSpc>
                <a:spcPct val="150000"/>
              </a:lnSpc>
            </a:pPr>
            <a:r>
              <a:rPr lang="fr-FR" b="1" dirty="0">
                <a:solidFill>
                  <a:schemeClr val="accent1">
                    <a:lumMod val="75000"/>
                  </a:schemeClr>
                </a:solidFill>
                <a:latin typeface="Times New Roman" pitchFamily="18" charset="0"/>
                <a:cs typeface="Times New Roman" pitchFamily="18" charset="0"/>
              </a:rPr>
              <a:t>Principales espèces:</a:t>
            </a:r>
          </a:p>
          <a:p>
            <a:pPr marL="0" indent="0" algn="just">
              <a:lnSpc>
                <a:spcPct val="150000"/>
              </a:lnSpc>
              <a:buNone/>
            </a:pPr>
            <a:r>
              <a:rPr lang="fr-FR" dirty="0">
                <a:latin typeface="Times New Roman" pitchFamily="18" charset="0"/>
                <a:cs typeface="Times New Roman" pitchFamily="18" charset="0"/>
              </a:rPr>
              <a:t>• </a:t>
            </a:r>
            <a:r>
              <a:rPr lang="fr-FR" b="1" i="1" dirty="0" err="1">
                <a:latin typeface="Times New Roman" pitchFamily="18" charset="0"/>
                <a:cs typeface="Times New Roman" pitchFamily="18" charset="0"/>
              </a:rPr>
              <a:t>Vibrio</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cholerae</a:t>
            </a:r>
            <a:endParaRPr lang="fr-FR" b="1" i="1" dirty="0">
              <a:latin typeface="Times New Roman" pitchFamily="18" charset="0"/>
              <a:cs typeface="Times New Roman" pitchFamily="18" charset="0"/>
            </a:endParaRPr>
          </a:p>
          <a:p>
            <a:pPr marL="0" indent="0" algn="just">
              <a:lnSpc>
                <a:spcPct val="150000"/>
              </a:lnSpc>
              <a:buNone/>
            </a:pPr>
            <a:r>
              <a:rPr lang="fr-FR" dirty="0">
                <a:latin typeface="Times New Roman" pitchFamily="18" charset="0"/>
                <a:cs typeface="Times New Roman" pitchFamily="18" charset="0"/>
              </a:rPr>
              <a:t>•</a:t>
            </a:r>
            <a:r>
              <a:rPr lang="fr-FR" i="1" dirty="0">
                <a:latin typeface="Times New Roman" pitchFamily="18" charset="0"/>
                <a:cs typeface="Times New Roman" pitchFamily="18" charset="0"/>
              </a:rPr>
              <a:t> </a:t>
            </a:r>
            <a:r>
              <a:rPr lang="fr-FR" b="1" i="1" dirty="0" err="1">
                <a:latin typeface="Times New Roman" pitchFamily="18" charset="0"/>
                <a:cs typeface="Times New Roman" pitchFamily="18" charset="0"/>
              </a:rPr>
              <a:t>Vibrio</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parahaemolyticus</a:t>
            </a:r>
            <a:endParaRPr lang="fr-FR" b="1" i="1" dirty="0">
              <a:latin typeface="Times New Roman" pitchFamily="18" charset="0"/>
              <a:cs typeface="Times New Roman" pitchFamily="18" charset="0"/>
            </a:endParaRPr>
          </a:p>
          <a:p>
            <a:pPr marL="0" indent="0" algn="just">
              <a:lnSpc>
                <a:spcPct val="150000"/>
              </a:lnSpc>
              <a:buNone/>
            </a:pPr>
            <a:r>
              <a:rPr lang="fr-FR" dirty="0">
                <a:latin typeface="Times New Roman" pitchFamily="18" charset="0"/>
                <a:cs typeface="Times New Roman" pitchFamily="18" charset="0"/>
              </a:rPr>
              <a:t>• </a:t>
            </a:r>
            <a:r>
              <a:rPr lang="fr-FR" b="1" i="1" dirty="0" err="1">
                <a:latin typeface="Times New Roman" pitchFamily="18" charset="0"/>
                <a:cs typeface="Times New Roman" pitchFamily="18" charset="0"/>
              </a:rPr>
              <a:t>Vibrio</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alginolyticus</a:t>
            </a:r>
            <a:endParaRPr lang="fr-FR" b="1" i="1" dirty="0">
              <a:latin typeface="Times New Roman" pitchFamily="18" charset="0"/>
              <a:cs typeface="Times New Roman" pitchFamily="18" charset="0"/>
            </a:endParaRPr>
          </a:p>
          <a:p>
            <a:pPr algn="just">
              <a:lnSpc>
                <a:spcPct val="150000"/>
              </a:lnSpc>
            </a:pPr>
            <a:r>
              <a:rPr lang="fr-FR" b="1" dirty="0" err="1">
                <a:latin typeface="Times New Roman" pitchFamily="18" charset="0"/>
                <a:cs typeface="Times New Roman" pitchFamily="18" charset="0"/>
              </a:rPr>
              <a:t>Sérogroupes</a:t>
            </a:r>
            <a:r>
              <a:rPr lang="fr-FR" b="1" dirty="0">
                <a:latin typeface="Times New Roman" pitchFamily="18" charset="0"/>
                <a:cs typeface="Times New Roman" pitchFamily="18" charset="0"/>
              </a:rPr>
              <a:t> :</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Support du </a:t>
            </a:r>
            <a:r>
              <a:rPr lang="fr-FR" b="1" dirty="0" err="1">
                <a:latin typeface="Times New Roman" pitchFamily="18" charset="0"/>
                <a:cs typeface="Times New Roman" pitchFamily="18" charset="0"/>
              </a:rPr>
              <a:t>sérogroupage</a:t>
            </a:r>
            <a:r>
              <a:rPr lang="fr-FR" b="1" dirty="0">
                <a:latin typeface="Times New Roman" pitchFamily="18" charset="0"/>
                <a:cs typeface="Times New Roman" pitchFamily="18" charset="0"/>
              </a:rPr>
              <a:t> = </a:t>
            </a:r>
            <a:r>
              <a:rPr lang="fr-FR" b="1" dirty="0" err="1">
                <a:latin typeface="Times New Roman" pitchFamily="18" charset="0"/>
                <a:cs typeface="Times New Roman" pitchFamily="18" charset="0"/>
              </a:rPr>
              <a:t>AgO</a:t>
            </a:r>
            <a:r>
              <a:rPr lang="fr-FR" b="1" dirty="0">
                <a:latin typeface="Times New Roman" pitchFamily="18" charset="0"/>
                <a:cs typeface="Times New Roman" pitchFamily="18" charset="0"/>
              </a:rPr>
              <a:t>: </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155 </a:t>
            </a:r>
            <a:r>
              <a:rPr lang="fr-FR" b="1" dirty="0" err="1">
                <a:latin typeface="Times New Roman" pitchFamily="18" charset="0"/>
                <a:cs typeface="Times New Roman" pitchFamily="18" charset="0"/>
              </a:rPr>
              <a:t>sérogroupes</a:t>
            </a:r>
            <a:r>
              <a:rPr lang="fr-FR" b="1" dirty="0">
                <a:latin typeface="Times New Roman" pitchFamily="18" charset="0"/>
                <a:cs typeface="Times New Roman" pitchFamily="18" charset="0"/>
              </a:rPr>
              <a:t> définis: O1 à O155</a:t>
            </a:r>
          </a:p>
          <a:p>
            <a:pPr marL="0" indent="0" algn="just">
              <a:lnSpc>
                <a:spcPct val="150000"/>
              </a:lnSpc>
              <a:buNone/>
            </a:pPr>
            <a:r>
              <a:rPr lang="fr-FR" dirty="0">
                <a:solidFill>
                  <a:schemeClr val="accent1">
                    <a:lumMod val="75000"/>
                  </a:schemeClr>
                </a:solidFill>
                <a:latin typeface="Times New Roman" pitchFamily="18" charset="0"/>
                <a:cs typeface="Times New Roman" pitchFamily="18" charset="0"/>
              </a:rPr>
              <a:t>• </a:t>
            </a:r>
            <a:r>
              <a:rPr lang="fr-FR" b="1" dirty="0">
                <a:solidFill>
                  <a:schemeClr val="accent1">
                    <a:lumMod val="75000"/>
                  </a:schemeClr>
                </a:solidFill>
                <a:latin typeface="Times New Roman" pitchFamily="18" charset="0"/>
                <a:cs typeface="Times New Roman" pitchFamily="18" charset="0"/>
              </a:rPr>
              <a:t>Souches responsables du choléra</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O1</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cause principale</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O139</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cause secondaire</a:t>
            </a:r>
          </a:p>
          <a:p>
            <a:pPr marL="0" indent="0" algn="just">
              <a:lnSpc>
                <a:spcPct val="150000"/>
              </a:lnSpc>
              <a:buNone/>
            </a:pPr>
            <a:r>
              <a:rPr lang="fr-FR" b="1" dirty="0">
                <a:latin typeface="Times New Roman" pitchFamily="18" charset="0"/>
                <a:cs typeface="Times New Roman" pitchFamily="18" charset="0"/>
              </a:rPr>
              <a:t>Le </a:t>
            </a:r>
            <a:r>
              <a:rPr lang="fr-FR" b="1" dirty="0" err="1">
                <a:latin typeface="Times New Roman" pitchFamily="18" charset="0"/>
                <a:cs typeface="Times New Roman" pitchFamily="18" charset="0"/>
              </a:rPr>
              <a:t>sérogroupe</a:t>
            </a:r>
            <a:r>
              <a:rPr lang="fr-FR" b="1" dirty="0">
                <a:latin typeface="Times New Roman" pitchFamily="18" charset="0"/>
                <a:cs typeface="Times New Roman" pitchFamily="18" charset="0"/>
              </a:rPr>
              <a:t> 01</a:t>
            </a:r>
            <a:r>
              <a:rPr lang="fr-FR" dirty="0">
                <a:latin typeface="Times New Roman" pitchFamily="18" charset="0"/>
                <a:cs typeface="Times New Roman" pitchFamily="18" charset="0"/>
              </a:rPr>
              <a:t> est lui même subdivisé en deux biotypes (classique et El Tor), que l'on différencie grâce à différents tests.</a:t>
            </a:r>
          </a:p>
        </p:txBody>
      </p:sp>
    </p:spTree>
    <p:extLst>
      <p:ext uri="{BB962C8B-B14F-4D97-AF65-F5344CB8AC3E}">
        <p14:creationId xmlns:p14="http://schemas.microsoft.com/office/powerpoint/2010/main" val="4142888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741368"/>
          </a:xfrm>
        </p:spPr>
        <p:txBody>
          <a:bodyPr>
            <a:normAutofit/>
          </a:bodyPr>
          <a:lstStyle/>
          <a:p>
            <a:pPr algn="just">
              <a:lnSpc>
                <a:spcPct val="150000"/>
              </a:lnSpc>
            </a:pPr>
            <a:r>
              <a:rPr lang="fr-FR" b="1" u="sng" dirty="0">
                <a:solidFill>
                  <a:schemeClr val="accent1">
                    <a:lumMod val="75000"/>
                  </a:schemeClr>
                </a:solidFill>
                <a:latin typeface="Times New Roman" pitchFamily="18" charset="0"/>
                <a:cs typeface="Times New Roman" pitchFamily="18" charset="0"/>
              </a:rPr>
              <a:t>Caractères de la famille</a:t>
            </a:r>
          </a:p>
          <a:p>
            <a:pPr marL="0" indent="0" algn="just">
              <a:lnSpc>
                <a:spcPct val="150000"/>
              </a:lnSpc>
              <a:buNone/>
            </a:pPr>
            <a:r>
              <a:rPr lang="fr-FR" b="1" dirty="0">
                <a:latin typeface="Times New Roman" pitchFamily="18" charset="0"/>
                <a:cs typeface="Times New Roman" pitchFamily="18" charset="0"/>
              </a:rPr>
              <a:t>1. Bacilles à Gram (-)</a:t>
            </a:r>
          </a:p>
          <a:p>
            <a:pPr marL="0" indent="0" algn="just">
              <a:lnSpc>
                <a:spcPct val="150000"/>
              </a:lnSpc>
              <a:buNone/>
            </a:pPr>
            <a:r>
              <a:rPr lang="fr-FR" b="1" dirty="0">
                <a:latin typeface="Times New Roman" pitchFamily="18" charset="0"/>
                <a:cs typeface="Times New Roman" pitchFamily="18" charset="0"/>
              </a:rPr>
              <a:t>2. Fermentent le </a:t>
            </a:r>
            <a:r>
              <a:rPr lang="fr-FR" b="1" u="sng" dirty="0">
                <a:latin typeface="Times New Roman" pitchFamily="18" charset="0"/>
                <a:cs typeface="Times New Roman" pitchFamily="18" charset="0"/>
              </a:rPr>
              <a:t>glucose</a:t>
            </a:r>
          </a:p>
          <a:p>
            <a:pPr marL="0" indent="0" algn="just">
              <a:lnSpc>
                <a:spcPct val="150000"/>
              </a:lnSpc>
              <a:buNone/>
            </a:pPr>
            <a:r>
              <a:rPr lang="fr-FR" b="1" dirty="0">
                <a:latin typeface="Times New Roman" pitchFamily="18" charset="0"/>
                <a:cs typeface="Times New Roman" pitchFamily="18" charset="0"/>
              </a:rPr>
              <a:t>3. </a:t>
            </a:r>
            <a:r>
              <a:rPr lang="fr-FR" b="1" u="sng" dirty="0">
                <a:latin typeface="Times New Roman" pitchFamily="18" charset="0"/>
                <a:cs typeface="Times New Roman" pitchFamily="18" charset="0"/>
              </a:rPr>
              <a:t>Oxydase (+)</a:t>
            </a:r>
          </a:p>
          <a:p>
            <a:pPr marL="0" indent="0" algn="just">
              <a:lnSpc>
                <a:spcPct val="150000"/>
              </a:lnSpc>
              <a:buNone/>
            </a:pPr>
            <a:r>
              <a:rPr lang="fr-FR" b="1" dirty="0">
                <a:latin typeface="Times New Roman" pitchFamily="18" charset="0"/>
                <a:cs typeface="Times New Roman" pitchFamily="18" charset="0"/>
              </a:rPr>
              <a:t>4. Aérobies anaérobies facultatifs</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5. Mobiles polaire</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6. Nitrate réductase (+)</a:t>
            </a:r>
          </a:p>
          <a:p>
            <a:pPr marL="0" indent="0" algn="just">
              <a:lnSpc>
                <a:spcPct val="150000"/>
              </a:lnSpc>
              <a:buNone/>
            </a:pPr>
            <a:r>
              <a:rPr lang="fr-FR" b="1" dirty="0">
                <a:latin typeface="Times New Roman" pitchFamily="18" charset="0"/>
                <a:cs typeface="Times New Roman" pitchFamily="18" charset="0"/>
              </a:rPr>
              <a:t>7. Cultivent sur milieux ordinaires</a:t>
            </a:r>
            <a:endParaRPr lang="fr-FR" dirty="0">
              <a:latin typeface="Times New Roman" pitchFamily="18" charset="0"/>
              <a:cs typeface="Times New Roman" pitchFamily="18" charset="0"/>
            </a:endParaRPr>
          </a:p>
        </p:txBody>
      </p:sp>
      <p:pic>
        <p:nvPicPr>
          <p:cNvPr id="1027" name="Picture 3" descr="http://www.microbes-edu.org/etudiant/imgvib/chol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424" y="2314228"/>
            <a:ext cx="8953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icrobes-edu.org/etudiant/imgvib/co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980728"/>
            <a:ext cx="128587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icrobes-edu.org/etudiant/imgvib/m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6928" y="4293096"/>
            <a:ext cx="1333501"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61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Autofit/>
          </a:bodyPr>
          <a:lstStyle/>
          <a:p>
            <a:pPr algn="just">
              <a:lnSpc>
                <a:spcPct val="170000"/>
              </a:lnSpc>
            </a:pPr>
            <a:r>
              <a:rPr lang="fr-FR" sz="2300" b="1" dirty="0">
                <a:latin typeface="Times New Roman" pitchFamily="18" charset="0"/>
                <a:cs typeface="Times New Roman" pitchFamily="18" charset="0"/>
              </a:rPr>
              <a:t>Généralités</a:t>
            </a:r>
          </a:p>
          <a:p>
            <a:pPr algn="just">
              <a:lnSpc>
                <a:spcPct val="170000"/>
              </a:lnSpc>
            </a:pPr>
            <a:r>
              <a:rPr lang="fr-FR" sz="2300" dirty="0">
                <a:latin typeface="Times New Roman" pitchFamily="18" charset="0"/>
                <a:cs typeface="Times New Roman" pitchFamily="18" charset="0"/>
              </a:rPr>
              <a:t>Ce sont des bacilles à Gram négatif généralement isolés, droits ou incurvés, assez courts (1,5 à 3,0 </a:t>
            </a:r>
            <a:r>
              <a:rPr lang="fr-FR" sz="2300" dirty="0" err="1">
                <a:latin typeface="Times New Roman" pitchFamily="18" charset="0"/>
                <a:cs typeface="Times New Roman" pitchFamily="18" charset="0"/>
              </a:rPr>
              <a:t>μm</a:t>
            </a:r>
            <a:r>
              <a:rPr lang="fr-FR" sz="2300" dirty="0">
                <a:latin typeface="Times New Roman" pitchFamily="18" charset="0"/>
                <a:cs typeface="Times New Roman" pitchFamily="18" charset="0"/>
              </a:rPr>
              <a:t>), parfois </a:t>
            </a:r>
            <a:r>
              <a:rPr lang="fr-FR" sz="2300" dirty="0" err="1">
                <a:latin typeface="Times New Roman" pitchFamily="18" charset="0"/>
                <a:cs typeface="Times New Roman" pitchFamily="18" charset="0"/>
              </a:rPr>
              <a:t>cobacillaires</a:t>
            </a:r>
            <a:r>
              <a:rPr lang="fr-FR" sz="2300" dirty="0">
                <a:latin typeface="Times New Roman" pitchFamily="18" charset="0"/>
                <a:cs typeface="Times New Roman" pitchFamily="18" charset="0"/>
              </a:rPr>
              <a:t>.</a:t>
            </a:r>
          </a:p>
          <a:p>
            <a:pPr algn="just">
              <a:lnSpc>
                <a:spcPct val="170000"/>
              </a:lnSpc>
            </a:pPr>
            <a:r>
              <a:rPr lang="fr-FR" sz="2300" dirty="0">
                <a:latin typeface="Times New Roman" pitchFamily="18" charset="0"/>
                <a:cs typeface="Times New Roman" pitchFamily="18" charset="0"/>
              </a:rPr>
              <a:t>Ils sont mobiles par </a:t>
            </a:r>
            <a:r>
              <a:rPr lang="fr-FR" sz="2300" u="sng" dirty="0">
                <a:latin typeface="Times New Roman" pitchFamily="18" charset="0"/>
                <a:cs typeface="Times New Roman" pitchFamily="18" charset="0"/>
              </a:rPr>
              <a:t>ciliature polaire</a:t>
            </a:r>
            <a:r>
              <a:rPr lang="fr-FR" sz="2300" dirty="0">
                <a:latin typeface="Times New Roman" pitchFamily="18" charset="0"/>
                <a:cs typeface="Times New Roman" pitchFamily="18" charset="0"/>
              </a:rPr>
              <a:t>, le plus souvent </a:t>
            </a:r>
            <a:r>
              <a:rPr lang="fr-FR" sz="2300" b="1" u="sng" dirty="0" err="1">
                <a:latin typeface="Times New Roman" pitchFamily="18" charset="0"/>
                <a:cs typeface="Times New Roman" pitchFamily="18" charset="0"/>
              </a:rPr>
              <a:t>monotriche</a:t>
            </a:r>
            <a:r>
              <a:rPr lang="fr-FR" sz="2300" dirty="0">
                <a:latin typeface="Times New Roman" pitchFamily="18" charset="0"/>
                <a:cs typeface="Times New Roman" pitchFamily="18" charset="0"/>
              </a:rPr>
              <a:t>, en milieu liquide.</a:t>
            </a:r>
          </a:p>
          <a:p>
            <a:pPr algn="just">
              <a:lnSpc>
                <a:spcPct val="170000"/>
              </a:lnSpc>
            </a:pPr>
            <a:r>
              <a:rPr lang="fr-FR" sz="2300" dirty="0">
                <a:latin typeface="Times New Roman" pitchFamily="18" charset="0"/>
                <a:cs typeface="Times New Roman" pitchFamily="18" charset="0"/>
              </a:rPr>
              <a:t>Les </a:t>
            </a:r>
            <a:r>
              <a:rPr lang="fr-FR" sz="2300" i="1" dirty="0" err="1">
                <a:latin typeface="Times New Roman" pitchFamily="18" charset="0"/>
                <a:cs typeface="Times New Roman" pitchFamily="18" charset="0"/>
              </a:rPr>
              <a:t>Vibrio</a:t>
            </a:r>
            <a:r>
              <a:rPr lang="fr-FR" sz="2300" i="1" dirty="0">
                <a:latin typeface="Times New Roman" pitchFamily="18" charset="0"/>
                <a:cs typeface="Times New Roman" pitchFamily="18" charset="0"/>
              </a:rPr>
              <a:t> </a:t>
            </a:r>
            <a:r>
              <a:rPr lang="fr-FR" sz="2300" dirty="0">
                <a:latin typeface="Times New Roman" pitchFamily="18" charset="0"/>
                <a:cs typeface="Times New Roman" pitchFamily="18" charset="0"/>
              </a:rPr>
              <a:t>n'ont pas d'exigence nutritive particulière si ce n'est l</a:t>
            </a:r>
            <a:r>
              <a:rPr lang="fr-FR" sz="2300" u="sng" dirty="0">
                <a:latin typeface="Times New Roman" pitchFamily="18" charset="0"/>
                <a:cs typeface="Times New Roman" pitchFamily="18" charset="0"/>
              </a:rPr>
              <a:t>'</a:t>
            </a:r>
            <a:r>
              <a:rPr lang="fr-FR" sz="2300" b="1" u="sng" dirty="0" err="1">
                <a:latin typeface="Times New Roman" pitchFamily="18" charset="0"/>
                <a:cs typeface="Times New Roman" pitchFamily="18" charset="0"/>
              </a:rPr>
              <a:t>halophilie</a:t>
            </a:r>
            <a:r>
              <a:rPr lang="fr-FR" sz="2300" u="sng" dirty="0">
                <a:latin typeface="Times New Roman" pitchFamily="18" charset="0"/>
                <a:cs typeface="Times New Roman" pitchFamily="18" charset="0"/>
              </a:rPr>
              <a:t> </a:t>
            </a:r>
            <a:r>
              <a:rPr lang="fr-FR" sz="2300" dirty="0">
                <a:latin typeface="Times New Roman" pitchFamily="18" charset="0"/>
                <a:cs typeface="Times New Roman" pitchFamily="18" charset="0"/>
              </a:rPr>
              <a:t>de certaines espèces. </a:t>
            </a:r>
          </a:p>
          <a:p>
            <a:pPr algn="just">
              <a:lnSpc>
                <a:spcPct val="170000"/>
              </a:lnSpc>
            </a:pPr>
            <a:r>
              <a:rPr lang="fr-FR" sz="2300" dirty="0">
                <a:latin typeface="Times New Roman" pitchFamily="18" charset="0"/>
                <a:cs typeface="Times New Roman" pitchFamily="18" charset="0"/>
              </a:rPr>
              <a:t>Les températures de culture vont de </a:t>
            </a:r>
            <a:r>
              <a:rPr lang="fr-FR" sz="2300" b="1" dirty="0">
                <a:latin typeface="Times New Roman" pitchFamily="18" charset="0"/>
                <a:cs typeface="Times New Roman" pitchFamily="18" charset="0"/>
              </a:rPr>
              <a:t>18 à 38 °C</a:t>
            </a:r>
            <a:r>
              <a:rPr lang="fr-FR" sz="2300" dirty="0">
                <a:latin typeface="Times New Roman" pitchFamily="18" charset="0"/>
                <a:cs typeface="Times New Roman" pitchFamily="18" charset="0"/>
              </a:rPr>
              <a:t> et le pH permettant la culture va de </a:t>
            </a:r>
            <a:r>
              <a:rPr lang="fr-FR" sz="2300" b="1" u="sng" dirty="0">
                <a:latin typeface="Times New Roman" pitchFamily="18" charset="0"/>
                <a:cs typeface="Times New Roman" pitchFamily="18" charset="0"/>
              </a:rPr>
              <a:t>6 à 9</a:t>
            </a:r>
            <a:r>
              <a:rPr lang="fr-FR" sz="2300" u="sng" dirty="0">
                <a:latin typeface="Times New Roman" pitchFamily="18" charset="0"/>
                <a:cs typeface="Times New Roman" pitchFamily="18" charset="0"/>
              </a:rPr>
              <a:t>.</a:t>
            </a:r>
          </a:p>
          <a:p>
            <a:pPr algn="just">
              <a:lnSpc>
                <a:spcPct val="170000"/>
              </a:lnSpc>
            </a:pPr>
            <a:r>
              <a:rPr lang="fr-FR" sz="2300" dirty="0">
                <a:latin typeface="Times New Roman" pitchFamily="18" charset="0"/>
                <a:cs typeface="Times New Roman" pitchFamily="18" charset="0"/>
              </a:rPr>
              <a:t>Le métabolisme est </a:t>
            </a:r>
            <a:r>
              <a:rPr lang="fr-FR" sz="2300" b="1" dirty="0" err="1">
                <a:latin typeface="Times New Roman" pitchFamily="18" charset="0"/>
                <a:cs typeface="Times New Roman" pitchFamily="18" charset="0"/>
              </a:rPr>
              <a:t>oxydo</a:t>
            </a:r>
            <a:r>
              <a:rPr lang="fr-FR" sz="2300" b="1" dirty="0">
                <a:latin typeface="Times New Roman" pitchFamily="18" charset="0"/>
                <a:cs typeface="Times New Roman" pitchFamily="18" charset="0"/>
              </a:rPr>
              <a:t>-fermentatif</a:t>
            </a:r>
            <a:r>
              <a:rPr lang="fr-FR" sz="2300" dirty="0">
                <a:latin typeface="Times New Roman" pitchFamily="18" charset="0"/>
                <a:cs typeface="Times New Roman" pitchFamily="18" charset="0"/>
              </a:rPr>
              <a:t>, le </a:t>
            </a:r>
            <a:r>
              <a:rPr lang="fr-FR" sz="2300" u="sng" dirty="0">
                <a:latin typeface="Times New Roman" pitchFamily="18" charset="0"/>
                <a:cs typeface="Times New Roman" pitchFamily="18" charset="0"/>
              </a:rPr>
              <a:t>glucose étant fermenté </a:t>
            </a:r>
            <a:r>
              <a:rPr lang="fr-FR" sz="2300" dirty="0">
                <a:latin typeface="Times New Roman" pitchFamily="18" charset="0"/>
                <a:cs typeface="Times New Roman" pitchFamily="18" charset="0"/>
              </a:rPr>
              <a:t>sans gaz.</a:t>
            </a:r>
          </a:p>
        </p:txBody>
      </p:sp>
    </p:spTree>
    <p:extLst>
      <p:ext uri="{BB962C8B-B14F-4D97-AF65-F5344CB8AC3E}">
        <p14:creationId xmlns:p14="http://schemas.microsoft.com/office/powerpoint/2010/main" val="114972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0"/>
            <a:ext cx="9036496" cy="6858000"/>
          </a:xfrm>
        </p:spPr>
        <p:txBody>
          <a:bodyPr>
            <a:noAutofit/>
          </a:bodyPr>
          <a:lstStyle/>
          <a:p>
            <a:pPr algn="just">
              <a:lnSpc>
                <a:spcPct val="170000"/>
              </a:lnSpc>
            </a:pPr>
            <a:r>
              <a:rPr lang="fr-FR" sz="2800" dirty="0">
                <a:latin typeface="Times New Roman" pitchFamily="18" charset="0"/>
                <a:cs typeface="Times New Roman" pitchFamily="18" charset="0"/>
              </a:rPr>
              <a:t>La majorité des souches est </a:t>
            </a:r>
            <a:r>
              <a:rPr lang="fr-FR" sz="2800" b="1" dirty="0">
                <a:latin typeface="Times New Roman" pitchFamily="18" charset="0"/>
                <a:cs typeface="Times New Roman" pitchFamily="18" charset="0"/>
              </a:rPr>
              <a:t>oxydase positive</a:t>
            </a:r>
            <a:r>
              <a:rPr lang="fr-FR" sz="2800" dirty="0">
                <a:latin typeface="Times New Roman" pitchFamily="18" charset="0"/>
                <a:cs typeface="Times New Roman" pitchFamily="18" charset="0"/>
              </a:rPr>
              <a:t> (sauf </a:t>
            </a:r>
            <a:r>
              <a:rPr lang="fr-FR" sz="2800" i="1" dirty="0">
                <a:latin typeface="Times New Roman" pitchFamily="18" charset="0"/>
                <a:cs typeface="Times New Roman" pitchFamily="18" charset="0"/>
              </a:rPr>
              <a:t>V. </a:t>
            </a:r>
            <a:r>
              <a:rPr lang="fr-FR" sz="2800" i="1" dirty="0" err="1">
                <a:latin typeface="Times New Roman" pitchFamily="18" charset="0"/>
                <a:cs typeface="Times New Roman" pitchFamily="18" charset="0"/>
              </a:rPr>
              <a:t>metschnikovii</a:t>
            </a:r>
            <a:r>
              <a:rPr lang="fr-FR" sz="2800" i="1" dirty="0">
                <a:latin typeface="Times New Roman" pitchFamily="18" charset="0"/>
                <a:cs typeface="Times New Roman" pitchFamily="18" charset="0"/>
              </a:rPr>
              <a:t> </a:t>
            </a:r>
            <a:r>
              <a:rPr lang="fr-FR" sz="2800" dirty="0">
                <a:latin typeface="Times New Roman" pitchFamily="18" charset="0"/>
                <a:cs typeface="Times New Roman" pitchFamily="18" charset="0"/>
              </a:rPr>
              <a:t>) </a:t>
            </a:r>
            <a:r>
              <a:rPr lang="fr-FR" sz="2800" b="1" dirty="0">
                <a:latin typeface="Times New Roman" pitchFamily="18" charset="0"/>
                <a:cs typeface="Times New Roman" pitchFamily="18" charset="0"/>
              </a:rPr>
              <a:t>sensible au composé </a:t>
            </a:r>
            <a:r>
              <a:rPr lang="fr-FR" sz="2800" b="1" dirty="0" err="1">
                <a:latin typeface="Times New Roman" pitchFamily="18" charset="0"/>
                <a:cs typeface="Times New Roman" pitchFamily="18" charset="0"/>
              </a:rPr>
              <a:t>vibriostatique</a:t>
            </a:r>
            <a:r>
              <a:rPr lang="fr-FR" sz="2800" b="1" dirty="0">
                <a:latin typeface="Times New Roman" pitchFamily="18" charset="0"/>
                <a:cs typeface="Times New Roman" pitchFamily="18" charset="0"/>
              </a:rPr>
              <a:t> O/129</a:t>
            </a:r>
            <a:r>
              <a:rPr lang="fr-FR" sz="2800" dirty="0">
                <a:latin typeface="Times New Roman" pitchFamily="18" charset="0"/>
                <a:cs typeface="Times New Roman" pitchFamily="18" charset="0"/>
              </a:rPr>
              <a:t> (</a:t>
            </a:r>
            <a:r>
              <a:rPr lang="fr-FR" sz="2800" b="1" dirty="0">
                <a:latin typeface="Times New Roman" pitchFamily="18" charset="0"/>
                <a:cs typeface="Times New Roman" pitchFamily="18" charset="0"/>
              </a:rPr>
              <a:t>2-4-diamino-6,7-diisopropylpteridine</a:t>
            </a:r>
            <a:r>
              <a:rPr lang="fr-FR" sz="2800" dirty="0">
                <a:latin typeface="Times New Roman" pitchFamily="18" charset="0"/>
                <a:cs typeface="Times New Roman" pitchFamily="18" charset="0"/>
              </a:rPr>
              <a:t>); on utilise des disques chargés à </a:t>
            </a:r>
            <a:r>
              <a:rPr lang="fr-FR" sz="2800" b="1" dirty="0">
                <a:latin typeface="Times New Roman" pitchFamily="18" charset="0"/>
                <a:cs typeface="Times New Roman" pitchFamily="18" charset="0"/>
              </a:rPr>
              <a:t>10 </a:t>
            </a:r>
            <a:r>
              <a:rPr lang="fr-FR" sz="2800" b="1" dirty="0" err="1">
                <a:latin typeface="Times New Roman" pitchFamily="18" charset="0"/>
                <a:cs typeface="Times New Roman" pitchFamily="18" charset="0"/>
              </a:rPr>
              <a:t>μg</a:t>
            </a:r>
            <a:r>
              <a:rPr lang="fr-FR" sz="2800" dirty="0">
                <a:latin typeface="Times New Roman" pitchFamily="18" charset="0"/>
                <a:cs typeface="Times New Roman" pitchFamily="18" charset="0"/>
              </a:rPr>
              <a:t>.</a:t>
            </a:r>
          </a:p>
          <a:p>
            <a:pPr algn="just">
              <a:lnSpc>
                <a:spcPct val="170000"/>
              </a:lnSpc>
            </a:pPr>
            <a:r>
              <a:rPr lang="fr-FR" sz="2800" dirty="0">
                <a:latin typeface="Times New Roman" pitchFamily="18" charset="0"/>
                <a:cs typeface="Times New Roman" pitchFamily="18" charset="0"/>
              </a:rPr>
              <a:t>Si </a:t>
            </a:r>
            <a:r>
              <a:rPr lang="fr-FR" sz="2800" i="1" u="sng" dirty="0">
                <a:latin typeface="Times New Roman" pitchFamily="18" charset="0"/>
                <a:cs typeface="Times New Roman" pitchFamily="18" charset="0"/>
              </a:rPr>
              <a:t>V. </a:t>
            </a:r>
            <a:r>
              <a:rPr lang="fr-FR" sz="2800" i="1" u="sng" dirty="0" err="1">
                <a:latin typeface="Times New Roman" pitchFamily="18" charset="0"/>
                <a:cs typeface="Times New Roman" pitchFamily="18" charset="0"/>
              </a:rPr>
              <a:t>cholerae</a:t>
            </a:r>
            <a:r>
              <a:rPr lang="fr-FR" sz="2800" i="1" u="sng" dirty="0">
                <a:latin typeface="Times New Roman" pitchFamily="18" charset="0"/>
                <a:cs typeface="Times New Roman" pitchFamily="18" charset="0"/>
              </a:rPr>
              <a:t> </a:t>
            </a:r>
            <a:r>
              <a:rPr lang="fr-FR" sz="2800" u="sng" dirty="0">
                <a:latin typeface="Times New Roman" pitchFamily="18" charset="0"/>
                <a:cs typeface="Times New Roman" pitchFamily="18" charset="0"/>
              </a:rPr>
              <a:t>01 est généralement sensible</a:t>
            </a:r>
            <a:r>
              <a:rPr lang="fr-FR" sz="2800" dirty="0">
                <a:latin typeface="Times New Roman" pitchFamily="18" charset="0"/>
                <a:cs typeface="Times New Roman" pitchFamily="18" charset="0"/>
              </a:rPr>
              <a:t>, le </a:t>
            </a:r>
            <a:r>
              <a:rPr lang="fr-FR" sz="2800" dirty="0" err="1">
                <a:latin typeface="Times New Roman" pitchFamily="18" charset="0"/>
                <a:cs typeface="Times New Roman" pitchFamily="18" charset="0"/>
              </a:rPr>
              <a:t>sérogroupe</a:t>
            </a:r>
            <a:r>
              <a:rPr lang="fr-FR" sz="2800" dirty="0">
                <a:latin typeface="Times New Roman" pitchFamily="18" charset="0"/>
                <a:cs typeface="Times New Roman" pitchFamily="18" charset="0"/>
              </a:rPr>
              <a:t> </a:t>
            </a:r>
            <a:r>
              <a:rPr lang="fr-FR" sz="2800" u="sng" dirty="0">
                <a:latin typeface="Times New Roman" pitchFamily="18" charset="0"/>
                <a:cs typeface="Times New Roman" pitchFamily="18" charset="0"/>
              </a:rPr>
              <a:t>O139 est résistant à l'O/129</a:t>
            </a:r>
            <a:r>
              <a:rPr lang="fr-FR" sz="2800" dirty="0">
                <a:latin typeface="Times New Roman" pitchFamily="18" charset="0"/>
                <a:cs typeface="Times New Roman" pitchFamily="18" charset="0"/>
              </a:rPr>
              <a:t>. Cette résistance est toujours associée à une résistance au </a:t>
            </a:r>
            <a:r>
              <a:rPr lang="fr-FR" sz="2800" dirty="0" err="1">
                <a:latin typeface="Times New Roman" pitchFamily="18" charset="0"/>
                <a:cs typeface="Times New Roman" pitchFamily="18" charset="0"/>
              </a:rPr>
              <a:t>triméthoprime</a:t>
            </a:r>
            <a:r>
              <a:rPr lang="fr-FR" sz="2800" dirty="0">
                <a:latin typeface="Times New Roman" pitchFamily="18" charset="0"/>
                <a:cs typeface="Times New Roman" pitchFamily="18" charset="0"/>
              </a:rPr>
              <a:t>. </a:t>
            </a:r>
          </a:p>
        </p:txBody>
      </p:sp>
    </p:spTree>
    <p:extLst>
      <p:ext uri="{BB962C8B-B14F-4D97-AF65-F5344CB8AC3E}">
        <p14:creationId xmlns:p14="http://schemas.microsoft.com/office/powerpoint/2010/main" val="15244067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3424</TotalTime>
  <Words>2757</Words>
  <Application>Microsoft Office PowerPoint</Application>
  <PresentationFormat>Affichage à l'écran (4:3)</PresentationFormat>
  <Paragraphs>193</Paragraphs>
  <Slides>44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44</vt:i4>
      </vt:variant>
    </vt:vector>
  </HeadingPairs>
  <TitlesOfParts>
    <vt:vector size="49" baseType="lpstr">
      <vt:lpstr>Arial</vt:lpstr>
      <vt:lpstr>Calibri</vt:lpstr>
      <vt:lpstr>Times New Roman</vt:lpstr>
      <vt:lpstr>Wingdings</vt:lpstr>
      <vt:lpstr>Thème Office</vt:lpstr>
      <vt:lpstr>Vibrionaceae – Aeromonadaceae – Plesiomonas</vt:lpstr>
      <vt:lpstr>Généralités</vt:lpstr>
      <vt:lpstr>Présentation PowerPoint</vt:lpstr>
      <vt:lpstr>Genre Vibrio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Prélèvements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Vibrio cholerae</vt:lpstr>
      <vt:lpstr>Présentation PowerPoint</vt:lpstr>
      <vt:lpstr>Présentation PowerPoint</vt:lpstr>
      <vt:lpstr>Présentation PowerPoint</vt:lpstr>
      <vt:lpstr>Présentation PowerPoint</vt:lpstr>
      <vt:lpstr>Présentation PowerPoint</vt:lpstr>
      <vt:lpstr>Présentation PowerPoint</vt:lpstr>
      <vt:lpstr>Genre Aeromonas</vt:lpstr>
      <vt:lpstr>Présentation PowerPoint</vt:lpstr>
      <vt:lpstr>Présentation PowerPoint</vt:lpstr>
      <vt:lpstr>Présentation PowerPoint</vt:lpstr>
      <vt:lpstr>Diagnostic biologique</vt:lpstr>
      <vt:lpstr>Diagnostic biologique</vt:lpstr>
      <vt:lpstr>Aeromonas hydrophila</vt:lpstr>
      <vt:lpstr>Présentation PowerPoint</vt:lpstr>
      <vt:lpstr>PLESIOMONAS</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Vibrionaceae – Aeromonadaceae – Plesiomonas</dc:title>
  <dc:creator>acer</dc:creator>
  <cp:lastModifiedBy>pc</cp:lastModifiedBy>
  <cp:revision>104</cp:revision>
  <dcterms:created xsi:type="dcterms:W3CDTF">2016-10-25T19:33:39Z</dcterms:created>
  <dcterms:modified xsi:type="dcterms:W3CDTF">2022-02-16T15:24:15Z</dcterms:modified>
</cp:coreProperties>
</file>