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57" r:id="rId3"/>
    <p:sldId id="258" r:id="rId4"/>
    <p:sldId id="260" r:id="rId5"/>
    <p:sldId id="259" r:id="rId6"/>
    <p:sldId id="261" r:id="rId7"/>
    <p:sldId id="262" r:id="rId8"/>
    <p:sldId id="263" r:id="rId9"/>
    <p:sldId id="264" r:id="rId10"/>
    <p:sldId id="265" r:id="rId11"/>
    <p:sldId id="266" r:id="rId12"/>
    <p:sldId id="269" r:id="rId13"/>
    <p:sldId id="270" r:id="rId14"/>
    <p:sldId id="271" r:id="rId15"/>
    <p:sldId id="268" r:id="rId16"/>
    <p:sldId id="272" r:id="rId17"/>
    <p:sldId id="273" r:id="rId18"/>
    <p:sldId id="274" r:id="rId19"/>
    <p:sldId id="267"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D72383-54B0-4435-9AE2-2E8DC2679475}" type="datetimeFigureOut">
              <a:rPr lang="fr-FR" smtClean="0"/>
              <a:pPr/>
              <a:t>12/05/2020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0DE6EB-1B0D-4CBD-B64E-77A2EC442BD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10F15A2-E20C-4365-A350-C037252E59F8}" type="datetimeFigureOut">
              <a:rPr lang="fr-FR" smtClean="0"/>
              <a:pPr/>
              <a:t>12/05/2020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D23DB5-E208-447E-B98A-14DFDC33DC7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0F15A2-E20C-4365-A350-C037252E59F8}" type="datetimeFigureOut">
              <a:rPr lang="fr-FR" smtClean="0"/>
              <a:pPr/>
              <a:t>12/05/2020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D23DB5-E208-447E-B98A-14DFDC33DC7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0F15A2-E20C-4365-A350-C037252E59F8}" type="datetimeFigureOut">
              <a:rPr lang="fr-FR" smtClean="0"/>
              <a:pPr/>
              <a:t>12/05/2020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D23DB5-E208-447E-B98A-14DFDC33DC7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0F15A2-E20C-4365-A350-C037252E59F8}" type="datetimeFigureOut">
              <a:rPr lang="fr-FR" smtClean="0"/>
              <a:pPr/>
              <a:t>12/05/2020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D23DB5-E208-447E-B98A-14DFDC33DC7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10F15A2-E20C-4365-A350-C037252E59F8}" type="datetimeFigureOut">
              <a:rPr lang="fr-FR" smtClean="0"/>
              <a:pPr/>
              <a:t>12/05/2020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D23DB5-E208-447E-B98A-14DFDC33DC7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10F15A2-E20C-4365-A350-C037252E59F8}" type="datetimeFigureOut">
              <a:rPr lang="fr-FR" smtClean="0"/>
              <a:pPr/>
              <a:t>12/05/2020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9D23DB5-E208-447E-B98A-14DFDC33DC7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10F15A2-E20C-4365-A350-C037252E59F8}" type="datetimeFigureOut">
              <a:rPr lang="fr-FR" smtClean="0"/>
              <a:pPr/>
              <a:t>12/05/2020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9D23DB5-E208-447E-B98A-14DFDC33DC7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10F15A2-E20C-4365-A350-C037252E59F8}" type="datetimeFigureOut">
              <a:rPr lang="fr-FR" smtClean="0"/>
              <a:pPr/>
              <a:t>12/05/2020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9D23DB5-E208-447E-B98A-14DFDC33DC7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0F15A2-E20C-4365-A350-C037252E59F8}" type="datetimeFigureOut">
              <a:rPr lang="fr-FR" smtClean="0"/>
              <a:pPr/>
              <a:t>12/05/2020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9D23DB5-E208-447E-B98A-14DFDC33DC7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10F15A2-E20C-4365-A350-C037252E59F8}" type="datetimeFigureOut">
              <a:rPr lang="fr-FR" smtClean="0"/>
              <a:pPr/>
              <a:t>12/05/2020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9D23DB5-E208-447E-B98A-14DFDC33DC7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10F15A2-E20C-4365-A350-C037252E59F8}" type="datetimeFigureOut">
              <a:rPr lang="fr-FR" smtClean="0"/>
              <a:pPr/>
              <a:t>12/05/2020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9D23DB5-E208-447E-B98A-14DFDC33DC7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0F15A2-E20C-4365-A350-C037252E59F8}" type="datetimeFigureOut">
              <a:rPr lang="fr-FR" smtClean="0"/>
              <a:pPr/>
              <a:t>12/05/2020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D23DB5-E208-447E-B98A-14DFDC33DC7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dirty="0" smtClean="0"/>
              <a:t>« Culture entrepreneuriale et création d’entreprise »</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a:bodyPr>
          <a:lstStyle/>
          <a:p>
            <a:endParaRPr lang="fr-FR" sz="2000" dirty="0"/>
          </a:p>
        </p:txBody>
      </p:sp>
      <p:sp>
        <p:nvSpPr>
          <p:cNvPr id="3" name="Espace réservé du contenu 2"/>
          <p:cNvSpPr>
            <a:spLocks noGrp="1"/>
          </p:cNvSpPr>
          <p:nvPr>
            <p:ph idx="1"/>
          </p:nvPr>
        </p:nvSpPr>
        <p:spPr>
          <a:xfrm>
            <a:off x="457200" y="1268760"/>
            <a:ext cx="8229600" cy="5184576"/>
          </a:xfrm>
        </p:spPr>
        <p:txBody>
          <a:bodyPr>
            <a:normAutofit fontScale="70000" lnSpcReduction="20000"/>
          </a:bodyPr>
          <a:lstStyle/>
          <a:p>
            <a:pPr algn="just"/>
            <a:r>
              <a:rPr lang="fr-FR" dirty="0" smtClean="0"/>
              <a:t>A cette pratique, la société attache des croyances, des valeurs, des significations qui sont profondément ancrées dans les désirs, dans la volonté et dans l’existence de ceux qui vivent dans la société.</a:t>
            </a:r>
          </a:p>
          <a:p>
            <a:pPr algn="just"/>
            <a:r>
              <a:rPr lang="fr-FR" dirty="0" smtClean="0"/>
              <a:t>L’</a:t>
            </a:r>
            <a:r>
              <a:rPr lang="fr-FR" dirty="0" err="1" smtClean="0"/>
              <a:t>entrepreneurship</a:t>
            </a:r>
            <a:r>
              <a:rPr lang="fr-FR" dirty="0" smtClean="0"/>
              <a:t> comme pratique sociale est un acte, un comportement qui, comme tous les comportements sociaux, a un corollaire à la fois individuel et collectif.</a:t>
            </a:r>
          </a:p>
          <a:p>
            <a:pPr algn="just"/>
            <a:r>
              <a:rPr lang="fr-FR" dirty="0" smtClean="0"/>
              <a:t>J. M. Toulouse identifie </a:t>
            </a:r>
            <a:r>
              <a:rPr lang="fr-FR" b="1" dirty="0" smtClean="0"/>
              <a:t>cinq composantes </a:t>
            </a:r>
            <a:r>
              <a:rPr lang="fr-FR" dirty="0" smtClean="0"/>
              <a:t>de la culture entrepreneuriale. A son avis, une culture entrepreneuriale est une culture qui:  </a:t>
            </a:r>
          </a:p>
          <a:p>
            <a:pPr algn="just">
              <a:buFontTx/>
              <a:buChar char="-"/>
            </a:pPr>
            <a:r>
              <a:rPr lang="fr-FR" dirty="0" smtClean="0"/>
              <a:t>Valorise l’activité d’affaires;</a:t>
            </a:r>
          </a:p>
          <a:p>
            <a:pPr algn="just">
              <a:buFontTx/>
              <a:buChar char="-"/>
            </a:pPr>
            <a:r>
              <a:rPr lang="fr-FR" dirty="0" smtClean="0"/>
              <a:t>Valorise l’initiative individuelle ou collective;</a:t>
            </a:r>
          </a:p>
          <a:p>
            <a:pPr algn="just">
              <a:buFontTx/>
              <a:buChar char="-"/>
            </a:pPr>
            <a:r>
              <a:rPr lang="fr-FR" dirty="0" smtClean="0"/>
              <a:t>Valorise la persévérance et la détermination;</a:t>
            </a:r>
          </a:p>
          <a:p>
            <a:pPr algn="just">
              <a:buFontTx/>
              <a:buChar char="-"/>
            </a:pPr>
            <a:r>
              <a:rPr lang="fr-FR" dirty="0" smtClean="0"/>
              <a:t>Accepte de vivre un juste équilibre entre la sécurité et le risque;</a:t>
            </a:r>
          </a:p>
          <a:p>
            <a:pPr algn="just">
              <a:buFontTx/>
              <a:buChar char="-"/>
            </a:pPr>
            <a:r>
              <a:rPr lang="fr-FR" dirty="0" smtClean="0"/>
              <a:t>Offre une résolution à la tension entre la stabilité et le changement.</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fontScale="90000"/>
          </a:bodyPr>
          <a:lstStyle/>
          <a:p>
            <a:endParaRPr lang="fr-FR" dirty="0"/>
          </a:p>
        </p:txBody>
      </p:sp>
      <p:sp>
        <p:nvSpPr>
          <p:cNvPr id="3" name="Espace réservé du contenu 2"/>
          <p:cNvSpPr>
            <a:spLocks noGrp="1"/>
          </p:cNvSpPr>
          <p:nvPr>
            <p:ph idx="1"/>
          </p:nvPr>
        </p:nvSpPr>
        <p:spPr>
          <a:xfrm>
            <a:off x="467544" y="1124744"/>
            <a:ext cx="8229600" cy="5472608"/>
          </a:xfrm>
        </p:spPr>
        <p:txBody>
          <a:bodyPr>
            <a:normAutofit fontScale="85000" lnSpcReduction="10000"/>
          </a:bodyPr>
          <a:lstStyle/>
          <a:p>
            <a:pPr algn="just"/>
            <a:r>
              <a:rPr lang="fr-FR" dirty="0" smtClean="0"/>
              <a:t>En Algérie, quelques travaux </a:t>
            </a:r>
            <a:r>
              <a:rPr lang="fr-FR" dirty="0" smtClean="0"/>
              <a:t>ont été consacrés </a:t>
            </a:r>
            <a:r>
              <a:rPr lang="fr-FR" dirty="0" smtClean="0"/>
              <a:t>à </a:t>
            </a:r>
            <a:r>
              <a:rPr lang="fr-FR" smtClean="0"/>
              <a:t>l’étude de l’influence </a:t>
            </a:r>
            <a:r>
              <a:rPr lang="fr-FR" dirty="0" smtClean="0"/>
              <a:t>de la culture sociétale sur la culture entrepreneuriale et la gestion d’entreprise. On peut citer à titre illustratif mais non exhaustif:</a:t>
            </a:r>
          </a:p>
          <a:p>
            <a:pPr algn="just">
              <a:buFontTx/>
              <a:buChar char="-"/>
            </a:pPr>
            <a:r>
              <a:rPr lang="fr-FR" dirty="0" smtClean="0"/>
              <a:t>Djamel GUERID (S/D), (1997). Cultures d’entreprise, Edition CRASC, Oran.</a:t>
            </a:r>
          </a:p>
          <a:p>
            <a:pPr algn="just">
              <a:buFontTx/>
              <a:buChar char="-"/>
            </a:pPr>
            <a:r>
              <a:rPr lang="fr-FR" dirty="0" smtClean="0"/>
              <a:t>Fatima-Zohra OUFRIHA, (2012). Culture et développement en Algérie et dans les pays arabes, Ed. CODESRIA, Dakar.</a:t>
            </a:r>
          </a:p>
          <a:p>
            <a:pPr algn="just">
              <a:buFontTx/>
              <a:buChar char="-"/>
            </a:pPr>
            <a:r>
              <a:rPr lang="fr-FR" dirty="0" smtClean="0"/>
              <a:t>Ahmed HENNI, (1993). Le patron et le cheikh, Ed. OPU, Alger. </a:t>
            </a:r>
          </a:p>
          <a:p>
            <a:pPr algn="just">
              <a:buFontTx/>
              <a:buChar char="-"/>
            </a:pPr>
            <a:r>
              <a:rPr lang="fr-FR" dirty="0" smtClean="0"/>
              <a:t>Mercure D. et al., 1997, Culture et gestion en Algérie, Paris : Editions l’Harmattan</a:t>
            </a:r>
          </a:p>
          <a:p>
            <a:pPr algn="just">
              <a:buFontTx/>
              <a:buChar char="-"/>
            </a:pPr>
            <a:endParaRPr lang="fr-FR" dirty="0" smtClean="0"/>
          </a:p>
          <a:p>
            <a:pPr algn="just">
              <a:buFontTx/>
              <a:buChar char="-"/>
            </a:pPr>
            <a:endParaRPr lang="fr-FR" dirty="0" smtClean="0"/>
          </a:p>
          <a:p>
            <a:pPr algn="just">
              <a:buFontTx/>
              <a:buChar char="-"/>
            </a:pPr>
            <a:endParaRPr lang="fr-FR" dirty="0" smtClean="0"/>
          </a:p>
          <a:p>
            <a:pPr algn="just">
              <a:buFontTx/>
              <a:buChar char="-"/>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t>Quelques conclusions des études sur l’Algérie</a:t>
            </a:r>
            <a:endParaRPr lang="fr-FR" sz="3600" dirty="0"/>
          </a:p>
        </p:txBody>
      </p:sp>
      <p:sp>
        <p:nvSpPr>
          <p:cNvPr id="3" name="Espace réservé du contenu 2"/>
          <p:cNvSpPr>
            <a:spLocks noGrp="1"/>
          </p:cNvSpPr>
          <p:nvPr>
            <p:ph idx="1"/>
          </p:nvPr>
        </p:nvSpPr>
        <p:spPr/>
        <p:txBody>
          <a:bodyPr>
            <a:normAutofit fontScale="77500" lnSpcReduction="20000"/>
          </a:bodyPr>
          <a:lstStyle/>
          <a:p>
            <a:pPr algn="just"/>
            <a:r>
              <a:rPr lang="fr-FR" dirty="0" smtClean="0"/>
              <a:t>D’abord, au niveau global, Fatima-Zohra OUFRIHA signale quelques caractéristiques de la société et de la culture algériennes:</a:t>
            </a:r>
          </a:p>
          <a:p>
            <a:pPr algn="just">
              <a:buNone/>
            </a:pPr>
            <a:r>
              <a:rPr lang="fr-FR" dirty="0" smtClean="0"/>
              <a:t>    - </a:t>
            </a:r>
            <a:r>
              <a:rPr lang="fr-FR" b="1" dirty="0" smtClean="0"/>
              <a:t>le primat du groupe sur l’individu</a:t>
            </a:r>
            <a:r>
              <a:rPr lang="fr-FR" dirty="0" smtClean="0"/>
              <a:t>: contrairement aux sociétés occidentales évoluées où l’individu est autonome et libre, dans les sociétés communautaires comme la notre,  l’individu est au service de la collectivité; le besoin  d’harmonie sociale dans le groupe conduit à la recherche lente du consensus , à travers « palabres », « discussions » qui l’emportent sur la décision rapide mais dont « l’efficacité » supposée coûte chère socialement.</a:t>
            </a:r>
          </a:p>
          <a:p>
            <a:pPr algn="just">
              <a:buNone/>
            </a:pPr>
            <a:r>
              <a:rPr lang="fr-FR" dirty="0" smtClean="0"/>
              <a:t>    </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pPr algn="just">
              <a:buNone/>
            </a:pPr>
            <a:r>
              <a:rPr lang="fr-FR" dirty="0" smtClean="0"/>
              <a:t>    - le </a:t>
            </a:r>
            <a:r>
              <a:rPr lang="fr-FR" b="1" dirty="0" smtClean="0"/>
              <a:t>cosmocentrisme</a:t>
            </a:r>
            <a:r>
              <a:rPr lang="fr-FR" dirty="0" smtClean="0"/>
              <a:t>: c’est la tendance à la soumission à l’ordre ancestral ou divin de la vie et de la société. Ce n’est pas forcément le fatalisme. Ainsi, le changement brusque et radical ne sont pas valorisés, l’originalité individuelle n’est pas prisée et expose celui qui en fait preuve à la réprobation et à la sanction du groupe.</a:t>
            </a:r>
          </a:p>
          <a:p>
            <a:pPr algn="just">
              <a:buNone/>
            </a:pPr>
            <a:r>
              <a:rPr lang="fr-FR" dirty="0" smtClean="0"/>
              <a:t>  - </a:t>
            </a:r>
            <a:r>
              <a:rPr lang="fr-FR" b="1" dirty="0" smtClean="0"/>
              <a:t>un temps élastique : </a:t>
            </a:r>
            <a:r>
              <a:rPr lang="fr-FR" dirty="0" smtClean="0"/>
              <a:t>la perception du temps est non linéaire et utilitariste (time is money!) mais plutôt cyclique, non mesurable et non relié aux notions d’efficacité, de ponctualité et de prévision. Le calcul à long terme parait insensé, voir outrepassant les prérogatives de l’homme.</a:t>
            </a:r>
          </a:p>
          <a:p>
            <a:pPr algn="just">
              <a:buNone/>
            </a:pPr>
            <a:r>
              <a:rPr lang="fr-FR" dirty="0" smtClean="0"/>
              <a:t> </a:t>
            </a:r>
            <a:endParaRPr lang="fr-FR"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pPr algn="just">
              <a:buNone/>
            </a:pPr>
            <a:r>
              <a:rPr lang="fr-FR" dirty="0" smtClean="0"/>
              <a:t>     - </a:t>
            </a:r>
            <a:r>
              <a:rPr lang="fr-FR" b="1" dirty="0" smtClean="0"/>
              <a:t>une économie de l’affection</a:t>
            </a:r>
            <a:r>
              <a:rPr lang="fr-FR" dirty="0" smtClean="0"/>
              <a:t>: c’est l’importance des relations interpersonnelles, fortement chargées d’affectivité. la vie sociale est faite de relations où se jouent la réciprocité et le prestige social. Le relationnel prime le rationnel; les normes abstraites, les relations anonymes de l’administration ou du monde du travail à l’occidental rebutent (répugnent).</a:t>
            </a:r>
          </a:p>
          <a:p>
            <a:pPr algn="just">
              <a:buNone/>
            </a:pPr>
            <a:r>
              <a:rPr lang="fr-FR" dirty="0" smtClean="0"/>
              <a:t>    - </a:t>
            </a:r>
            <a:r>
              <a:rPr lang="fr-FR" b="1" dirty="0" smtClean="0"/>
              <a:t>Redistribution et logique du don plutôt qu’épargne :</a:t>
            </a:r>
            <a:r>
              <a:rPr lang="fr-FR" dirty="0" smtClean="0"/>
              <a:t> la seule richesse reconnue est celle partagée avec, et rendue visible à la communauté(dépenses ostentatoires en certaines circonstances: fêtes, mariages, circoncisions, hadj, etc.).</a:t>
            </a:r>
            <a:r>
              <a:rPr lang="fr-FR" b="1" dirty="0" smtClean="0"/>
              <a:t> L’</a:t>
            </a:r>
            <a:r>
              <a:rPr lang="fr-FR" dirty="0" smtClean="0"/>
              <a:t>accumulation et l’épargne provoquent la suspicion, la jalousie et sont associés à l’avarice. Il y a absence de l’esprit du capitalisme et bourgeois occidentaux. </a:t>
            </a:r>
            <a:endParaRPr lang="fr-F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Quelles conséquences sur la gestion et le management des entreprises algériennes?</a:t>
            </a:r>
            <a:endParaRPr lang="fr-FR" sz="3200" b="1" dirty="0"/>
          </a:p>
        </p:txBody>
      </p:sp>
      <p:sp>
        <p:nvSpPr>
          <p:cNvPr id="3" name="Espace réservé du contenu 2"/>
          <p:cNvSpPr>
            <a:spLocks noGrp="1"/>
          </p:cNvSpPr>
          <p:nvPr>
            <p:ph idx="1"/>
          </p:nvPr>
        </p:nvSpPr>
        <p:spPr/>
        <p:txBody>
          <a:bodyPr>
            <a:normAutofit fontScale="85000" lnSpcReduction="20000"/>
          </a:bodyPr>
          <a:lstStyle/>
          <a:p>
            <a:pPr>
              <a:buNone/>
            </a:pPr>
            <a:r>
              <a:rPr lang="fr-FR" dirty="0" smtClean="0"/>
              <a:t> Contrairement à ceux qui ont recommandé et pratiqué le principe taylorien du « </a:t>
            </a:r>
            <a:r>
              <a:rPr lang="fr-FR" i="1" dirty="0" smtClean="0"/>
              <a:t>one best way </a:t>
            </a:r>
            <a:r>
              <a:rPr lang="fr-FR" dirty="0" smtClean="0"/>
              <a:t>», on s’aperçoit (voir </a:t>
            </a:r>
            <a:r>
              <a:rPr lang="fr-FR" b="1" dirty="0" smtClean="0"/>
              <a:t>Philippe d’</a:t>
            </a:r>
            <a:r>
              <a:rPr lang="fr-FR" b="1" dirty="0" err="1" smtClean="0"/>
              <a:t>iribarne</a:t>
            </a:r>
            <a:r>
              <a:rPr lang="fr-FR" b="1" dirty="0" smtClean="0"/>
              <a:t>, La logique de l’honneur: gestion des entreprises et traditions nationales, Ed. Seuil, Coll. Points Essais</a:t>
            </a:r>
            <a:r>
              <a:rPr lang="fr-FR" dirty="0" smtClean="0"/>
              <a:t>) de plus en plus que les formes de gestion les plus performantes sont celles qui prennent en compte les dimensions culturelles locales.</a:t>
            </a:r>
          </a:p>
          <a:p>
            <a:pPr>
              <a:buNone/>
            </a:pPr>
            <a:r>
              <a:rPr lang="fr-FR" dirty="0" smtClean="0"/>
              <a:t>Ainsi, selon une enquête (ENORI) , il y a un énorme fossé entre les modes de gestion, tous exogènes, et la culture ambiante. Autrement dit, les formes de gestion mises en place dans les entreprises algériennes sont étrangères aux réalités socioculturelles de la force de travail.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124744"/>
            <a:ext cx="8229600" cy="5001419"/>
          </a:xfrm>
        </p:spPr>
        <p:txBody>
          <a:bodyPr>
            <a:noAutofit/>
          </a:bodyPr>
          <a:lstStyle/>
          <a:p>
            <a:pPr algn="just"/>
            <a:r>
              <a:rPr lang="fr-FR" sz="2400" dirty="0" smtClean="0"/>
              <a:t>Avec un sens de la communauté très élevé et un très fort besoin d’éviter l’incertitude, les salariés algériens souhaitent des rôles plutôt bien formalisés (définis), dans le cadre d’une expression directe avec leurs responsables, pas beaucoup d’intermédiaires (distance </a:t>
            </a:r>
            <a:r>
              <a:rPr lang="fr-FR" sz="2400" dirty="0" err="1" smtClean="0"/>
              <a:t>hiérachique</a:t>
            </a:r>
            <a:r>
              <a:rPr lang="fr-FR" sz="2400" dirty="0" smtClean="0"/>
              <a:t> plutôt moyenne).       </a:t>
            </a:r>
          </a:p>
          <a:p>
            <a:pPr algn="just"/>
            <a:r>
              <a:rPr lang="fr-FR" sz="2400" dirty="0" smtClean="0"/>
              <a:t>Or une relation directe basée plus sur l’oral que l’écrit, n’est possible que dans des entreprises petites ou moyennes (PME), avec un niveau moyen de centralisation des décisions.</a:t>
            </a:r>
          </a:p>
          <a:p>
            <a:pPr algn="just"/>
            <a:r>
              <a:rPr lang="fr-FR" sz="2400" dirty="0" smtClean="0"/>
              <a:t>sur les formes d’organisation du travail, les salariés algériens privilégient le mode expressif et une relation de face à </a:t>
            </a:r>
            <a:r>
              <a:rPr lang="fr-FR" sz="2400" dirty="0" err="1" smtClean="0"/>
              <a:t>faceLes</a:t>
            </a:r>
            <a:r>
              <a:rPr lang="fr-FR" sz="2400" dirty="0" smtClean="0"/>
              <a:t> besoins prioritaires pour le personnel notamment de maîtrise et d’exécution sont la sécurité et l’appartenance. En outre, les aspects sociaux et les facteurs intrinsèques de la tâche - quoi faire et comment le faire - leurs paraissent primordiaux pour la satisfaction au travail </a:t>
            </a:r>
            <a:endParaRPr lang="fr-F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052736"/>
          </a:xfrm>
        </p:spPr>
        <p:txBody>
          <a:bodyPr/>
          <a:lstStyle/>
          <a:p>
            <a:endParaRPr lang="fr-FR" dirty="0"/>
          </a:p>
        </p:txBody>
      </p:sp>
      <p:sp>
        <p:nvSpPr>
          <p:cNvPr id="3" name="Espace réservé du contenu 2"/>
          <p:cNvSpPr>
            <a:spLocks noGrp="1"/>
          </p:cNvSpPr>
          <p:nvPr>
            <p:ph idx="1"/>
          </p:nvPr>
        </p:nvSpPr>
        <p:spPr>
          <a:xfrm>
            <a:off x="457200" y="1196752"/>
            <a:ext cx="8229600" cy="5661248"/>
          </a:xfrm>
        </p:spPr>
        <p:txBody>
          <a:bodyPr>
            <a:normAutofit fontScale="70000" lnSpcReduction="20000"/>
          </a:bodyPr>
          <a:lstStyle/>
          <a:p>
            <a:pPr algn="just"/>
            <a:r>
              <a:rPr lang="fr-FR" dirty="0" smtClean="0"/>
              <a:t>Une autre contradiction apparaît également entre le profil du chef de type « moderniste », et celui décrit par les salariés algériens. Ainsi, pour ces derniers, le chef doit être compétent (techniquement), à l’écoute, équitable vis-à-vis de ses subordonnés, pédagogue (dans la transmission des connaissances) et prescriptif. Ces attentes, a priori démesurées, nous semblent possibles à mettre en </a:t>
            </a:r>
            <a:r>
              <a:rPr lang="fr-FR" dirty="0" err="1" smtClean="0"/>
              <a:t>oeuvre</a:t>
            </a:r>
            <a:r>
              <a:rPr lang="fr-FR" dirty="0" smtClean="0"/>
              <a:t> si l’on se réfère à la figure du « cheikh » (le maître) ou au profil du chef traditionnel connus par la société algérienne.</a:t>
            </a:r>
          </a:p>
          <a:p>
            <a:pPr algn="just"/>
            <a:r>
              <a:rPr lang="fr-FR" dirty="0" smtClean="0"/>
              <a:t> Loin donc de signifier une soumission passive à l’autorité ou, au contraire, une manifestation de velléités autogestionnaires, les salariés algériens souhaitent plutôt un mode de direction participatif : le personnel diplômé (cadres moyens ou maîtrise) aspire un à style participatif-performant, alors que le personnel d’exécution désire un style prescriptif-social. Mais, de manière générale, quelles que soient leurs positions hiérarchiques, les salariés manifestent un intérêt particulier pour la consultation-participation. </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 </a:t>
            </a: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fr-FR" dirty="0" smtClean="0"/>
              <a:t>En définitive, cette étude confirme l’inexistence de principes universels de gestion en entreprise et plaide, à sa façon, pour une gestion plus tournée sur les cultures locales en général et les langues en particulier dont les salariés sont les principaux vecteurs. Se pose alors la question : quels cadres gestionnaires peuvent répondre à cette mutation managériale, notamment en termes de communication (expression) directe, de formalisation des tâches (procédures), de formation des opérateurs et avec quels outils linguistiques ? </a:t>
            </a:r>
            <a:endParaRPr lang="fr-FR" dirty="0"/>
          </a:p>
        </p:txBody>
      </p:sp>
      <p:sp>
        <p:nvSpPr>
          <p:cNvPr id="4" name="Espace réservé du numéro de diapositive 3"/>
          <p:cNvSpPr>
            <a:spLocks noGrp="1"/>
          </p:cNvSpPr>
          <p:nvPr>
            <p:ph type="sldNum" sz="quarter" idx="12"/>
          </p:nvPr>
        </p:nvSpPr>
        <p:spPr/>
        <p:txBody>
          <a:bodyPr/>
          <a:lstStyle/>
          <a:p>
            <a:fld id="{39D23DB5-E208-447E-B98A-14DFDC33DC74}" type="slidenum">
              <a:rPr lang="fr-FR" smtClean="0"/>
              <a:pPr/>
              <a:t>18</a:t>
            </a:fld>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 </a:t>
            </a:r>
            <a:endParaRPr lang="fr-FR" dirty="0"/>
          </a:p>
        </p:txBody>
      </p:sp>
      <p:sp>
        <p:nvSpPr>
          <p:cNvPr id="3" name="Espace réservé du contenu 2"/>
          <p:cNvSpPr>
            <a:spLocks noGrp="1"/>
          </p:cNvSpPr>
          <p:nvPr>
            <p:ph idx="1"/>
          </p:nvPr>
        </p:nvSpPr>
        <p:spPr/>
        <p:txBody>
          <a:bodyPr>
            <a:normAutofit fontScale="77500" lnSpcReduction="20000"/>
          </a:bodyPr>
          <a:lstStyle/>
          <a:p>
            <a:pPr algn="just"/>
            <a:r>
              <a:rPr lang="fr-FR" dirty="0" smtClean="0"/>
              <a:t>Ces dernières années, l’entrepreneuriat est à la mode. Il est devenu la panacée, la solution aux problèmes socioéconomiques (chômage, investissement, innovation, etc.). Multiplication des dispositifs de création d’activités, soutien tous azimuts à la création d’entreprises, formation en entrepreneuriat dans beaucoup de filières, etc. </a:t>
            </a:r>
          </a:p>
          <a:p>
            <a:pPr algn="just"/>
            <a:r>
              <a:rPr lang="fr-FR" dirty="0" smtClean="0"/>
              <a:t>Aux Etats-Unis, dés les années 40, on commençait déjà à enseigner cette discipline. En France, elle est beaucoup plus récente alors qu’en Algérie elle n’a qu’une quinzaine années d’âge.</a:t>
            </a:r>
          </a:p>
          <a:p>
            <a:pPr algn="just"/>
            <a:r>
              <a:rPr lang="fr-FR" dirty="0" smtClean="0"/>
              <a:t>Aujourd’hui, tous les pays se sont mis à la recherche des façons de promouvoir et faciliter une dynamique entrepreneuriale et développer la culture entrepreneuriale?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70000" lnSpcReduction="20000"/>
          </a:bodyPr>
          <a:lstStyle/>
          <a:p>
            <a:r>
              <a:rPr lang="fr-FR" dirty="0" smtClean="0"/>
              <a:t>Alors qu’est-ce que la culture entrepreneuriale?</a:t>
            </a:r>
          </a:p>
          <a:p>
            <a:r>
              <a:rPr lang="fr-FR" dirty="0" smtClean="0"/>
              <a:t>Décrire ce que l’on entend par culture entrepreneuriale équivaut à rechercher les éléments de la société qui référent, se rapportent ou alimente l’</a:t>
            </a:r>
            <a:r>
              <a:rPr lang="fr-FR" dirty="0" err="1" smtClean="0"/>
              <a:t>entrepreneurship</a:t>
            </a:r>
            <a:r>
              <a:rPr lang="fr-FR" dirty="0" smtClean="0"/>
              <a:t>, défini, dans le sens le plus restrictif, à la création d’une entreprise à vocation commerciale.</a:t>
            </a:r>
          </a:p>
          <a:p>
            <a:r>
              <a:rPr lang="fr-FR" dirty="0" smtClean="0"/>
              <a:t>Avant d’évoquer ces éléments- là, définissons d’abord la notion de culture de façon générale.</a:t>
            </a:r>
          </a:p>
          <a:p>
            <a:r>
              <a:rPr lang="fr-FR" dirty="0" smtClean="0"/>
              <a:t>La définition la plus commune est « ce qui reste lorsque l’on tout oublié ». Cette définition reste assez vague pour nous renseigner sur quoi que se soit.</a:t>
            </a:r>
          </a:p>
          <a:p>
            <a:r>
              <a:rPr lang="fr-FR" dirty="0" smtClean="0"/>
              <a:t>Pour l’UNESCO, la culture est l’ensemble des traits distinctifs, spirituels et matériels, intellectuels et affectifs qui caractérisent un groupe social ».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lvl="1" algn="just"/>
            <a:r>
              <a:rPr lang="fr-FR" sz="2400" dirty="0" smtClean="0"/>
              <a:t>Enfin, un autre point de vue sur la culture, celui de Hofstede (1980) pour qui la culture est une programmation mentale collective propre à un groupe d’individus. C’est un système fondamental de valeurs particulières à un groupe ou à une société particulière qui forme le développement de certains traits de personnalité et motive les individus dans une société pour s’engager dans des comportements qui ne seraient pas évidents dans d’autres sociétés. </a:t>
            </a:r>
          </a:p>
          <a:p>
            <a:pPr>
              <a:buNone/>
            </a:pPr>
            <a:r>
              <a:rPr lang="fr-FR" sz="2400" dirty="0" smtClean="0"/>
              <a:t>      - Pour certains auteurs, la culture  est un ensembles de coutumes , de croyances et de valeurs.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r>
              <a:rPr lang="fr-FR" dirty="0" smtClean="0"/>
              <a:t>La culture présente deux composantes: une partie envisagée au </a:t>
            </a:r>
            <a:r>
              <a:rPr lang="fr-FR" b="1" dirty="0" smtClean="0"/>
              <a:t>niveau individuel </a:t>
            </a:r>
            <a:r>
              <a:rPr lang="fr-FR" dirty="0" smtClean="0"/>
              <a:t>et une autre envisagée au niveau collectif. Au niveau individuel, la culture regroupe l’ensembles des connaissances acquises, l’instruction, le savoir, les habilités et les usages acquis par l’expérience.</a:t>
            </a:r>
          </a:p>
          <a:p>
            <a:r>
              <a:rPr lang="fr-FR" dirty="0" smtClean="0"/>
              <a:t>Au </a:t>
            </a:r>
            <a:r>
              <a:rPr lang="fr-FR" b="1" dirty="0" smtClean="0"/>
              <a:t>niveau collectif</a:t>
            </a:r>
            <a:r>
              <a:rPr lang="fr-FR" dirty="0" smtClean="0"/>
              <a:t>, elle représente l’ensembles des structures sociales et des comportements collectifs caractérisant une société.   </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concept d’entrepreneuriat</a:t>
            </a:r>
            <a:endParaRPr lang="fr-FR" dirty="0"/>
          </a:p>
        </p:txBody>
      </p:sp>
      <p:sp>
        <p:nvSpPr>
          <p:cNvPr id="3" name="Espace réservé du contenu 2"/>
          <p:cNvSpPr>
            <a:spLocks noGrp="1"/>
          </p:cNvSpPr>
          <p:nvPr>
            <p:ph idx="1"/>
          </p:nvPr>
        </p:nvSpPr>
        <p:spPr>
          <a:xfrm>
            <a:off x="457200" y="1196752"/>
            <a:ext cx="8229600" cy="4929411"/>
          </a:xfrm>
        </p:spPr>
        <p:txBody>
          <a:bodyPr>
            <a:normAutofit fontScale="70000" lnSpcReduction="20000"/>
          </a:bodyPr>
          <a:lstStyle/>
          <a:p>
            <a:pPr algn="just"/>
            <a:r>
              <a:rPr lang="fr-FR" sz="3400" dirty="0" smtClean="0"/>
              <a:t>Le terme « entrepreneuriat » est large et peut-être compris dans un sens individuel ou collectif et pour l’entreprise en entier, ce qui entraine différentes acceptations du terme.</a:t>
            </a:r>
          </a:p>
          <a:p>
            <a:pPr algn="just"/>
            <a:r>
              <a:rPr lang="fr-FR" sz="3400" dirty="0" smtClean="0"/>
              <a:t>Ainsi, parfois l’entrepreneuriat prend la forme d’inclinaison entrepreneuriale, de gestion entrepreneuriale ou encore d’orientation entrepreneuriale.</a:t>
            </a:r>
          </a:p>
          <a:p>
            <a:pPr algn="just"/>
            <a:r>
              <a:rPr lang="fr-FR" sz="3400" dirty="0" smtClean="0"/>
              <a:t>Actuellement, deux grandes visions s’affrontent et s’opposent:</a:t>
            </a:r>
          </a:p>
          <a:p>
            <a:pPr algn="just">
              <a:buFontTx/>
              <a:buChar char="-"/>
            </a:pPr>
            <a:r>
              <a:rPr lang="fr-FR" sz="3400" dirty="0" smtClean="0"/>
              <a:t>La première vision est centrée sur la création de nouvelles organisations et l’identification d’opportunités existantes. Cette vision dominante associe l’entrepreneuriat à la sphère industrielle et économique (comme chez la commission européenne);</a:t>
            </a:r>
          </a:p>
          <a:p>
            <a:pPr algn="just">
              <a:buFontTx/>
              <a:buChar char="-"/>
            </a:pPr>
            <a:r>
              <a:rPr lang="fr-FR" sz="3400" dirty="0" smtClean="0"/>
              <a:t>.</a:t>
            </a:r>
          </a:p>
          <a:p>
            <a:pPr>
              <a:buFontTx/>
              <a:buChar char="-"/>
            </a:pPr>
            <a:r>
              <a:rPr lang="fr-FR" dirty="0" smtClean="0"/>
              <a:t>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268760"/>
            <a:ext cx="8229600" cy="4857403"/>
          </a:xfrm>
        </p:spPr>
        <p:txBody>
          <a:bodyPr>
            <a:noAutofit/>
          </a:bodyPr>
          <a:lstStyle/>
          <a:p>
            <a:pPr algn="just"/>
            <a:r>
              <a:rPr lang="fr-FR" sz="2400" dirty="0" smtClean="0"/>
              <a:t>La seconde vision  s’inscrit dans un processus de création de valeur. Dans ce dernier cas, il s’agit   de manières particulières de concevoir les choses, reliées à la prise d’initiative et à l’action; de comportements de certains individus qui ont la volonté  d’essayer de nouvelles choses, simplement parce qu’il existe une possibilité de changement</a:t>
            </a:r>
          </a:p>
          <a:p>
            <a:pPr algn="just"/>
            <a:r>
              <a:rPr lang="fr-FR" sz="2400" dirty="0" smtClean="0"/>
              <a:t>Cette seconde vision renvoie au terme esprit entrepreneurial par opposition à l’esprit d’entreprise qui renvoie à la première vision; l’esprit entrepreneurial pouvant s’inscrire dans des situations d’entreprise mais également en dehors de l’entreprise dans la vie citoyenne (le social, le culturel, le sport, l’écologie, etc.).</a:t>
            </a:r>
          </a:p>
          <a:p>
            <a:pPr algn="just"/>
            <a:r>
              <a:rPr lang="fr-FR" sz="2400" dirty="0" smtClean="0"/>
              <a:t>La vision large de l’entrepreneuriat est plus en relation avec les attitudes et le savoir être.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just"/>
            <a:r>
              <a:rPr lang="fr-FR" dirty="0" smtClean="0"/>
              <a:t>On distingue habituellement trois grands champs (éducatifs) du savoir: le</a:t>
            </a:r>
            <a:r>
              <a:rPr lang="fr-FR" b="1" dirty="0" smtClean="0"/>
              <a:t> savoir</a:t>
            </a:r>
            <a:r>
              <a:rPr lang="fr-FR" dirty="0" smtClean="0"/>
              <a:t>, le</a:t>
            </a:r>
            <a:r>
              <a:rPr lang="fr-FR" b="1" dirty="0" smtClean="0"/>
              <a:t> savoir-faire</a:t>
            </a:r>
            <a:r>
              <a:rPr lang="fr-FR" dirty="0" smtClean="0"/>
              <a:t> et le </a:t>
            </a:r>
            <a:r>
              <a:rPr lang="fr-FR" b="1" dirty="0" smtClean="0"/>
              <a:t>savoir être</a:t>
            </a:r>
            <a:r>
              <a:rPr lang="fr-FR" dirty="0" smtClean="0"/>
              <a:t>. Le savoir correspond aux connaissances intellectuelles, le savoir-faire à des compétences pratiques issues de l’expérience dans une activité donnée et le savoir être correspond à la capacité de produire et maîtriser des actions et des réactions adaptées à l’environnement par le biais d’attitudes et de comportements.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culture entrepreneuriale</a:t>
            </a:r>
            <a:endParaRPr lang="fr-FR" dirty="0"/>
          </a:p>
        </p:txBody>
      </p:sp>
      <p:sp>
        <p:nvSpPr>
          <p:cNvPr id="3" name="Espace réservé du contenu 2"/>
          <p:cNvSpPr>
            <a:spLocks noGrp="1"/>
          </p:cNvSpPr>
          <p:nvPr>
            <p:ph idx="1"/>
          </p:nvPr>
        </p:nvSpPr>
        <p:spPr>
          <a:xfrm>
            <a:off x="457200" y="1268760"/>
            <a:ext cx="8229600" cy="5184576"/>
          </a:xfrm>
        </p:spPr>
        <p:txBody>
          <a:bodyPr>
            <a:normAutofit lnSpcReduction="10000"/>
          </a:bodyPr>
          <a:lstStyle/>
          <a:p>
            <a:pPr algn="just"/>
            <a:r>
              <a:rPr lang="fr-FR" sz="2600" dirty="0" smtClean="0"/>
              <a:t>Pour </a:t>
            </a:r>
            <a:r>
              <a:rPr lang="fr-FR" sz="2600" dirty="0" err="1" smtClean="0"/>
              <a:t>Johannisson</a:t>
            </a:r>
            <a:r>
              <a:rPr lang="fr-FR" sz="2600" dirty="0" smtClean="0"/>
              <a:t>, une culture entrepreneuriale </a:t>
            </a:r>
            <a:r>
              <a:rPr lang="fr-FR" sz="2600" b="1" dirty="0" smtClean="0"/>
              <a:t>est une culture qui valorise les caractéristiques personnelles associées à l’</a:t>
            </a:r>
            <a:r>
              <a:rPr lang="fr-FR" sz="2600" b="1" dirty="0" err="1" smtClean="0"/>
              <a:t>entrepreneurship</a:t>
            </a:r>
            <a:r>
              <a:rPr lang="fr-FR" sz="2600" b="1" dirty="0" smtClean="0"/>
              <a:t> soit l’individualisme, la marginalité, le besoin de réalisation personnelle, la prise de risque, la confiance en soi et les habiletés sociales; qui valorise  également le succès personnel tout en pardonnant l’échec; qui encourage la diversité et non l’uniformité et qui encourage le changement et non la stabilité</a:t>
            </a:r>
            <a:r>
              <a:rPr lang="fr-FR" b="1" dirty="0" smtClean="0"/>
              <a:t>.</a:t>
            </a:r>
          </a:p>
          <a:p>
            <a:pPr algn="just"/>
            <a:r>
              <a:rPr lang="fr-FR" sz="2400" dirty="0" smtClean="0"/>
              <a:t>Décrire ce l’on entend par la culture entrepreneuriale équivaut à rechercher  les éléments de la société qui réfèrent, se rapportent ou alimente l’</a:t>
            </a:r>
            <a:r>
              <a:rPr lang="fr-FR" sz="2400" dirty="0" err="1" smtClean="0"/>
              <a:t>entrepreneurship</a:t>
            </a:r>
            <a:r>
              <a:rPr lang="fr-FR" sz="2400" dirty="0" smtClean="0"/>
              <a:t>, défini dans son sens le plus simple, le plus restrictif, correspond à la création d’une entreprise à vocation commerciale.</a:t>
            </a:r>
            <a:endParaRPr lang="fr-FR" sz="24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1491</TotalTime>
  <Words>1816</Words>
  <Application>Microsoft Office PowerPoint</Application>
  <PresentationFormat>Affichage à l'écran (4:3)</PresentationFormat>
  <Paragraphs>63</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 Culture entrepreneuriale et création d’entreprise »</vt:lpstr>
      <vt:lpstr>Introduction </vt:lpstr>
      <vt:lpstr>Diapositive 3</vt:lpstr>
      <vt:lpstr>Diapositive 4</vt:lpstr>
      <vt:lpstr>Diapositive 5</vt:lpstr>
      <vt:lpstr>Le concept d’entrepreneuriat</vt:lpstr>
      <vt:lpstr>Diapositive 7</vt:lpstr>
      <vt:lpstr>Diapositive 8</vt:lpstr>
      <vt:lpstr>La culture entrepreneuriale</vt:lpstr>
      <vt:lpstr>Diapositive 10</vt:lpstr>
      <vt:lpstr>Diapositive 11</vt:lpstr>
      <vt:lpstr>Quelques conclusions des études sur l’Algérie</vt:lpstr>
      <vt:lpstr>Diapositive 13</vt:lpstr>
      <vt:lpstr>Diapositive 14</vt:lpstr>
      <vt:lpstr>Quelles conséquences sur la gestion et le management des entreprises algériennes?</vt:lpstr>
      <vt:lpstr>Diapositive 16</vt:lpstr>
      <vt:lpstr>Diapositive 17</vt:lpstr>
      <vt:lpstr>Conclusion </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Culture entrepreneuriale et création d’entreprise »</dc:title>
  <dc:creator>BCS</dc:creator>
  <cp:lastModifiedBy>BCS</cp:lastModifiedBy>
  <cp:revision>77</cp:revision>
  <dcterms:created xsi:type="dcterms:W3CDTF">2019-10-26T20:37:05Z</dcterms:created>
  <dcterms:modified xsi:type="dcterms:W3CDTF">2020-05-12T07:33:17Z</dcterms:modified>
</cp:coreProperties>
</file>