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6"/>
  </p:notesMasterIdLst>
  <p:sldIdLst>
    <p:sldId id="266" r:id="rId2"/>
    <p:sldId id="267" r:id="rId3"/>
    <p:sldId id="256" r:id="rId4"/>
    <p:sldId id="257" r:id="rId5"/>
    <p:sldId id="258" r:id="rId6"/>
    <p:sldId id="259" r:id="rId7"/>
    <p:sldId id="260" r:id="rId8"/>
    <p:sldId id="261" r:id="rId9"/>
    <p:sldId id="269" r:id="rId10"/>
    <p:sldId id="263" r:id="rId11"/>
    <p:sldId id="262" r:id="rId12"/>
    <p:sldId id="264" r:id="rId13"/>
    <p:sldId id="268" r:id="rId14"/>
    <p:sldId id="265"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5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snapToGrid="0">
      <p:cViewPr varScale="1">
        <p:scale>
          <a:sx n="74" d="100"/>
          <a:sy n="74" d="100"/>
        </p:scale>
        <p:origin x="6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D4D07-1BA3-4D52-9266-009B15B45BED}" type="datetimeFigureOut">
              <a:rPr lang="fr-FR" smtClean="0"/>
              <a:t>18/12/2024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824D54-0463-4748-8FB6-FC33E6C12BE5}" type="slidenum">
              <a:rPr lang="fr-FR" smtClean="0"/>
              <a:t>‹N°›</a:t>
            </a:fld>
            <a:endParaRPr lang="fr-FR"/>
          </a:p>
        </p:txBody>
      </p:sp>
    </p:spTree>
    <p:extLst>
      <p:ext uri="{BB962C8B-B14F-4D97-AF65-F5344CB8AC3E}">
        <p14:creationId xmlns:p14="http://schemas.microsoft.com/office/powerpoint/2010/main" val="360730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824D54-0463-4748-8FB6-FC33E6C12BE5}" type="slidenum">
              <a:rPr lang="fr-FR" smtClean="0"/>
              <a:t>2</a:t>
            </a:fld>
            <a:endParaRPr lang="fr-FR"/>
          </a:p>
        </p:txBody>
      </p:sp>
    </p:spTree>
    <p:extLst>
      <p:ext uri="{BB962C8B-B14F-4D97-AF65-F5344CB8AC3E}">
        <p14:creationId xmlns:p14="http://schemas.microsoft.com/office/powerpoint/2010/main" val="408659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824D54-0463-4748-8FB6-FC33E6C12BE5}" type="slidenum">
              <a:rPr lang="fr-FR" smtClean="0"/>
              <a:t>5</a:t>
            </a:fld>
            <a:endParaRPr lang="fr-FR"/>
          </a:p>
        </p:txBody>
      </p:sp>
    </p:spTree>
    <p:extLst>
      <p:ext uri="{BB962C8B-B14F-4D97-AF65-F5344CB8AC3E}">
        <p14:creationId xmlns:p14="http://schemas.microsoft.com/office/powerpoint/2010/main" val="307321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0C97942-BCC6-4D2D-9648-DBFA9195D1F6}" type="datetimeFigureOut">
              <a:rPr lang="fr-FR" smtClean="0"/>
              <a:t>18/12/2024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013D8-D241-4620-AC48-14E4517010CA}" type="slidenum">
              <a:rPr lang="fr-FR" smtClean="0"/>
              <a:t>‹N°›</a:t>
            </a:fld>
            <a:endParaRPr lang="fr-FR"/>
          </a:p>
        </p:txBody>
      </p:sp>
    </p:spTree>
    <p:extLst>
      <p:ext uri="{BB962C8B-B14F-4D97-AF65-F5344CB8AC3E}">
        <p14:creationId xmlns:p14="http://schemas.microsoft.com/office/powerpoint/2010/main" val="266878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0C97942-BCC6-4D2D-9648-DBFA9195D1F6}" type="datetimeFigureOut">
              <a:rPr lang="fr-FR" smtClean="0"/>
              <a:t>18/12/2024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5013D8-D241-4620-AC48-14E4517010CA}" type="slidenum">
              <a:rPr lang="fr-FR" smtClean="0"/>
              <a:t>‹N°›</a:t>
            </a:fld>
            <a:endParaRPr lang="fr-FR"/>
          </a:p>
        </p:txBody>
      </p:sp>
    </p:spTree>
    <p:extLst>
      <p:ext uri="{BB962C8B-B14F-4D97-AF65-F5344CB8AC3E}">
        <p14:creationId xmlns:p14="http://schemas.microsoft.com/office/powerpoint/2010/main" val="1482691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0C97942-BCC6-4D2D-9648-DBFA9195D1F6}" type="datetimeFigureOut">
              <a:rPr lang="fr-FR" smtClean="0"/>
              <a:t>18/12/2024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013D8-D241-4620-AC48-14E4517010CA}" type="slidenum">
              <a:rPr lang="fr-FR" smtClean="0"/>
              <a:t>‹N°›</a:t>
            </a:fld>
            <a:endParaRPr lang="fr-FR"/>
          </a:p>
        </p:txBody>
      </p:sp>
    </p:spTree>
    <p:extLst>
      <p:ext uri="{BB962C8B-B14F-4D97-AF65-F5344CB8AC3E}">
        <p14:creationId xmlns:p14="http://schemas.microsoft.com/office/powerpoint/2010/main" val="741022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0C97942-BCC6-4D2D-9648-DBFA9195D1F6}" type="datetimeFigureOut">
              <a:rPr lang="fr-FR" smtClean="0"/>
              <a:t>18/12/2024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013D8-D241-4620-AC48-14E4517010CA}"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30831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0C97942-BCC6-4D2D-9648-DBFA9195D1F6}" type="datetimeFigureOut">
              <a:rPr lang="fr-FR" smtClean="0"/>
              <a:t>18/12/2024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013D8-D241-4620-AC48-14E4517010CA}" type="slidenum">
              <a:rPr lang="fr-FR" smtClean="0"/>
              <a:t>‹N°›</a:t>
            </a:fld>
            <a:endParaRPr lang="fr-FR"/>
          </a:p>
        </p:txBody>
      </p:sp>
    </p:spTree>
    <p:extLst>
      <p:ext uri="{BB962C8B-B14F-4D97-AF65-F5344CB8AC3E}">
        <p14:creationId xmlns:p14="http://schemas.microsoft.com/office/powerpoint/2010/main" val="1833809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C97942-BCC6-4D2D-9648-DBFA9195D1F6}" type="datetimeFigureOut">
              <a:rPr lang="fr-FR" smtClean="0"/>
              <a:t>18/12/2024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013D8-D241-4620-AC48-14E4517010CA}" type="slidenum">
              <a:rPr lang="fr-FR" smtClean="0"/>
              <a:t>‹N°›</a:t>
            </a:fld>
            <a:endParaRPr lang="fr-FR"/>
          </a:p>
        </p:txBody>
      </p:sp>
    </p:spTree>
    <p:extLst>
      <p:ext uri="{BB962C8B-B14F-4D97-AF65-F5344CB8AC3E}">
        <p14:creationId xmlns:p14="http://schemas.microsoft.com/office/powerpoint/2010/main" val="2438328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C97942-BCC6-4D2D-9648-DBFA9195D1F6}" type="datetimeFigureOut">
              <a:rPr lang="fr-FR" smtClean="0"/>
              <a:t>18/12/2024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013D8-D241-4620-AC48-14E4517010CA}" type="slidenum">
              <a:rPr lang="fr-FR" smtClean="0"/>
              <a:t>‹N°›</a:t>
            </a:fld>
            <a:endParaRPr lang="fr-FR"/>
          </a:p>
        </p:txBody>
      </p:sp>
    </p:spTree>
    <p:extLst>
      <p:ext uri="{BB962C8B-B14F-4D97-AF65-F5344CB8AC3E}">
        <p14:creationId xmlns:p14="http://schemas.microsoft.com/office/powerpoint/2010/main" val="4180360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0C97942-BCC6-4D2D-9648-DBFA9195D1F6}" type="datetimeFigureOut">
              <a:rPr lang="fr-FR" smtClean="0"/>
              <a:t>18/12/2024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013D8-D241-4620-AC48-14E4517010CA}" type="slidenum">
              <a:rPr lang="fr-FR" smtClean="0"/>
              <a:t>‹N°›</a:t>
            </a:fld>
            <a:endParaRPr lang="fr-FR"/>
          </a:p>
        </p:txBody>
      </p:sp>
    </p:spTree>
    <p:extLst>
      <p:ext uri="{BB962C8B-B14F-4D97-AF65-F5344CB8AC3E}">
        <p14:creationId xmlns:p14="http://schemas.microsoft.com/office/powerpoint/2010/main" val="3566446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0C97942-BCC6-4D2D-9648-DBFA9195D1F6}" type="datetimeFigureOut">
              <a:rPr lang="fr-FR" smtClean="0"/>
              <a:t>18/12/2024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013D8-D241-4620-AC48-14E4517010CA}" type="slidenum">
              <a:rPr lang="fr-FR" smtClean="0"/>
              <a:t>‹N°›</a:t>
            </a:fld>
            <a:endParaRPr lang="fr-FR"/>
          </a:p>
        </p:txBody>
      </p:sp>
    </p:spTree>
    <p:extLst>
      <p:ext uri="{BB962C8B-B14F-4D97-AF65-F5344CB8AC3E}">
        <p14:creationId xmlns:p14="http://schemas.microsoft.com/office/powerpoint/2010/main" val="21731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p>
            <a:fld id="{30C97942-BCC6-4D2D-9648-DBFA9195D1F6}" type="datetimeFigureOut">
              <a:rPr lang="fr-FR" smtClean="0"/>
              <a:t>18/12/2024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013D8-D241-4620-AC48-14E4517010CA}" type="slidenum">
              <a:rPr lang="fr-FR" smtClean="0"/>
              <a:t>‹N°›</a:t>
            </a:fld>
            <a:endParaRPr lang="fr-FR"/>
          </a:p>
        </p:txBody>
      </p:sp>
    </p:spTree>
    <p:extLst>
      <p:ext uri="{BB962C8B-B14F-4D97-AF65-F5344CB8AC3E}">
        <p14:creationId xmlns:p14="http://schemas.microsoft.com/office/powerpoint/2010/main" val="959851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0C97942-BCC6-4D2D-9648-DBFA9195D1F6}" type="datetimeFigureOut">
              <a:rPr lang="fr-FR" smtClean="0"/>
              <a:t>18/12/2024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05013D8-D241-4620-AC48-14E4517010CA}" type="slidenum">
              <a:rPr lang="fr-FR" smtClean="0"/>
              <a:t>‹N°›</a:t>
            </a:fld>
            <a:endParaRPr lang="fr-FR"/>
          </a:p>
        </p:txBody>
      </p:sp>
    </p:spTree>
    <p:extLst>
      <p:ext uri="{BB962C8B-B14F-4D97-AF65-F5344CB8AC3E}">
        <p14:creationId xmlns:p14="http://schemas.microsoft.com/office/powerpoint/2010/main" val="2403268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0C97942-BCC6-4D2D-9648-DBFA9195D1F6}" type="datetimeFigureOut">
              <a:rPr lang="fr-FR" smtClean="0"/>
              <a:t>18/12/2024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5013D8-D241-4620-AC48-14E4517010CA}" type="slidenum">
              <a:rPr lang="fr-FR" smtClean="0"/>
              <a:t>‹N°›</a:t>
            </a:fld>
            <a:endParaRPr lang="fr-FR"/>
          </a:p>
        </p:txBody>
      </p:sp>
    </p:spTree>
    <p:extLst>
      <p:ext uri="{BB962C8B-B14F-4D97-AF65-F5344CB8AC3E}">
        <p14:creationId xmlns:p14="http://schemas.microsoft.com/office/powerpoint/2010/main" val="384224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0C97942-BCC6-4D2D-9648-DBFA9195D1F6}" type="datetimeFigureOut">
              <a:rPr lang="fr-FR" smtClean="0"/>
              <a:t>18/12/2024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05013D8-D241-4620-AC48-14E4517010CA}" type="slidenum">
              <a:rPr lang="fr-FR" smtClean="0"/>
              <a:t>‹N°›</a:t>
            </a:fld>
            <a:endParaRPr lang="fr-FR"/>
          </a:p>
        </p:txBody>
      </p:sp>
    </p:spTree>
    <p:extLst>
      <p:ext uri="{BB962C8B-B14F-4D97-AF65-F5344CB8AC3E}">
        <p14:creationId xmlns:p14="http://schemas.microsoft.com/office/powerpoint/2010/main" val="275051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30C97942-BCC6-4D2D-9648-DBFA9195D1F6}" type="datetimeFigureOut">
              <a:rPr lang="fr-FR" smtClean="0"/>
              <a:t>18/12/2024</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A05013D8-D241-4620-AC48-14E4517010CA}" type="slidenum">
              <a:rPr lang="fr-FR" smtClean="0"/>
              <a:t>‹N°›</a:t>
            </a:fld>
            <a:endParaRPr lang="fr-FR"/>
          </a:p>
        </p:txBody>
      </p:sp>
    </p:spTree>
    <p:extLst>
      <p:ext uri="{BB962C8B-B14F-4D97-AF65-F5344CB8AC3E}">
        <p14:creationId xmlns:p14="http://schemas.microsoft.com/office/powerpoint/2010/main" val="30927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0C97942-BCC6-4D2D-9648-DBFA9195D1F6}" type="datetimeFigureOut">
              <a:rPr lang="fr-FR" smtClean="0"/>
              <a:t>18/12/2024</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A05013D8-D241-4620-AC48-14E4517010CA}" type="slidenum">
              <a:rPr lang="fr-FR" smtClean="0"/>
              <a:t>‹N°›</a:t>
            </a:fld>
            <a:endParaRPr lang="fr-FR"/>
          </a:p>
        </p:txBody>
      </p:sp>
    </p:spTree>
    <p:extLst>
      <p:ext uri="{BB962C8B-B14F-4D97-AF65-F5344CB8AC3E}">
        <p14:creationId xmlns:p14="http://schemas.microsoft.com/office/powerpoint/2010/main" val="395715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30C97942-BCC6-4D2D-9648-DBFA9195D1F6}" type="datetimeFigureOut">
              <a:rPr lang="fr-FR" smtClean="0"/>
              <a:t>18/12/2024</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A05013D8-D241-4620-AC48-14E4517010CA}" type="slidenum">
              <a:rPr lang="fr-FR" smtClean="0"/>
              <a:t>‹N°›</a:t>
            </a:fld>
            <a:endParaRPr lang="fr-FR"/>
          </a:p>
        </p:txBody>
      </p:sp>
    </p:spTree>
    <p:extLst>
      <p:ext uri="{BB962C8B-B14F-4D97-AF65-F5344CB8AC3E}">
        <p14:creationId xmlns:p14="http://schemas.microsoft.com/office/powerpoint/2010/main" val="239072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0C97942-BCC6-4D2D-9648-DBFA9195D1F6}" type="datetimeFigureOut">
              <a:rPr lang="fr-FR" smtClean="0"/>
              <a:t>18/12/2024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05013D8-D241-4620-AC48-14E4517010CA}" type="slidenum">
              <a:rPr lang="fr-FR" smtClean="0"/>
              <a:t>‹N°›</a:t>
            </a:fld>
            <a:endParaRPr lang="fr-FR"/>
          </a:p>
        </p:txBody>
      </p:sp>
    </p:spTree>
    <p:extLst>
      <p:ext uri="{BB962C8B-B14F-4D97-AF65-F5344CB8AC3E}">
        <p14:creationId xmlns:p14="http://schemas.microsoft.com/office/powerpoint/2010/main" val="206921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0C97942-BCC6-4D2D-9648-DBFA9195D1F6}" type="datetimeFigureOut">
              <a:rPr lang="fr-FR" smtClean="0"/>
              <a:t>18/12/2024</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05013D8-D241-4620-AC48-14E4517010CA}" type="slidenum">
              <a:rPr lang="fr-FR" smtClean="0"/>
              <a:t>‹N°›</a:t>
            </a:fld>
            <a:endParaRPr lang="fr-FR"/>
          </a:p>
        </p:txBody>
      </p:sp>
    </p:spTree>
    <p:extLst>
      <p:ext uri="{BB962C8B-B14F-4D97-AF65-F5344CB8AC3E}">
        <p14:creationId xmlns:p14="http://schemas.microsoft.com/office/powerpoint/2010/main" val="407249478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830" y="841876"/>
            <a:ext cx="10931996" cy="2071542"/>
          </a:xfrm>
        </p:spPr>
        <p:txBody>
          <a:bodyPr/>
          <a:lstStyle/>
          <a:p>
            <a:pPr algn="ctr"/>
            <a:r>
              <a:rPr lang="fr-FR" sz="24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REPUBLIQUE ALGERIENNE DEMOCRATIQUE ET POPULAIRE                 Ministère de l’Enseignement Supérieur et de la Recherche Scientifique </a:t>
            </a:r>
            <a:br>
              <a:rPr lang="fr-FR" sz="24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fr-FR" sz="24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Université A. MIRA – BEJAIA</a:t>
            </a:r>
            <a:br>
              <a:rPr lang="fr-FR" sz="24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fr-FR" sz="24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Faculté de </a:t>
            </a:r>
            <a:r>
              <a:rPr lang="fr-FR" sz="2400" b="1" i="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SNV </a:t>
            </a:r>
            <a:r>
              <a:rPr lang="fr-FR" sz="24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r>
            <a:br>
              <a:rPr lang="fr-FR" sz="24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fr-FR" sz="24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DÉPARTEMENT </a:t>
            </a:r>
            <a:r>
              <a:rPr lang="fr-FR" sz="2400" b="1" i="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SCIENCE ALIMENTAIRE</a:t>
            </a:r>
            <a:endParaRPr lang="fr-FR" sz="2400" dirty="0"/>
          </a:p>
        </p:txBody>
      </p:sp>
      <p:sp>
        <p:nvSpPr>
          <p:cNvPr id="3" name="Espace réservé du contenu 2"/>
          <p:cNvSpPr>
            <a:spLocks noGrp="1"/>
          </p:cNvSpPr>
          <p:nvPr>
            <p:ph idx="1"/>
          </p:nvPr>
        </p:nvSpPr>
        <p:spPr>
          <a:xfrm>
            <a:off x="0" y="6624918"/>
            <a:ext cx="8946541" cy="4195481"/>
          </a:xfrm>
        </p:spPr>
        <p:txBody>
          <a:bodyPr/>
          <a:lstStyle/>
          <a:p>
            <a:endParaRPr lang="fr-FR"/>
          </a:p>
        </p:txBody>
      </p:sp>
      <p:pic>
        <p:nvPicPr>
          <p:cNvPr id="4" name="Picture 2">
            <a:extLst>
              <a:ext uri="{FF2B5EF4-FFF2-40B4-BE49-F238E27FC236}">
                <a16:creationId xmlns="" xmlns:a16="http://schemas.microsoft.com/office/drawing/2014/main" id="{C0BCF26E-A871-2786-6E2C-94A67FD34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1" y="98339"/>
            <a:ext cx="1740190" cy="74353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 xmlns:a16="http://schemas.microsoft.com/office/drawing/2014/main" id="{C0BCF26E-A871-2786-6E2C-94A67FD34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8778" y="85460"/>
            <a:ext cx="1740190" cy="74353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820473" y="2807594"/>
            <a:ext cx="6516710" cy="369332"/>
          </a:xfrm>
          <a:prstGeom prst="rect">
            <a:avLst/>
          </a:prstGeom>
          <a:noFill/>
        </p:spPr>
        <p:txBody>
          <a:bodyPr wrap="square" rtlCol="0">
            <a:spAutoFit/>
          </a:bodyPr>
          <a:lstStyle/>
          <a:p>
            <a:r>
              <a:rPr lang="en-US" b="1" i="1" u="sng" dirty="0">
                <a:ln/>
                <a:solidFill>
                  <a:schemeClr val="accent3"/>
                </a:solidFill>
                <a:latin typeface="Algerian" panose="04020705040A02060702" pitchFamily="82" charset="0"/>
              </a:rPr>
              <a:t>Exposition </a:t>
            </a:r>
            <a:r>
              <a:rPr lang="en-US" b="1" i="1" u="sng" dirty="0" err="1">
                <a:ln/>
                <a:solidFill>
                  <a:schemeClr val="accent3"/>
                </a:solidFill>
                <a:latin typeface="Algerian" panose="04020705040A02060702" pitchFamily="82" charset="0"/>
              </a:rPr>
              <a:t>sur</a:t>
            </a:r>
            <a:r>
              <a:rPr lang="en-US" b="1" i="1" u="sng" dirty="0">
                <a:ln/>
                <a:solidFill>
                  <a:schemeClr val="accent3"/>
                </a:solidFill>
                <a:latin typeface="Algerian" panose="04020705040A02060702" pitchFamily="82" charset="0"/>
              </a:rPr>
              <a:t> </a:t>
            </a:r>
            <a:r>
              <a:rPr lang="en-US" b="1" i="1" u="sng" dirty="0" smtClean="0">
                <a:ln/>
                <a:solidFill>
                  <a:schemeClr val="accent3"/>
                </a:solidFill>
                <a:latin typeface="Algerian" panose="04020705040A02060702" pitchFamily="82" charset="0"/>
              </a:rPr>
              <a:t>CHOIX DES MATEREAUX  D4EMBALLAGE </a:t>
            </a:r>
            <a:endParaRPr lang="fr-FR" dirty="0"/>
          </a:p>
        </p:txBody>
      </p:sp>
      <p:sp>
        <p:nvSpPr>
          <p:cNvPr id="7" name="ZoneTexte 6"/>
          <p:cNvSpPr txBox="1"/>
          <p:nvPr/>
        </p:nvSpPr>
        <p:spPr>
          <a:xfrm>
            <a:off x="476519" y="4069724"/>
            <a:ext cx="2962140" cy="738664"/>
          </a:xfrm>
          <a:prstGeom prst="rect">
            <a:avLst/>
          </a:prstGeom>
          <a:noFill/>
        </p:spPr>
        <p:txBody>
          <a:bodyPr wrap="square" rtlCol="0">
            <a:spAutoFit/>
          </a:bodyPr>
          <a:lstStyle/>
          <a:p>
            <a:r>
              <a:rPr lang="fr-FR" sz="2400" u="sng" dirty="0">
                <a:ln w="0"/>
                <a:solidFill>
                  <a:srgbClr val="00B050"/>
                </a:solidFill>
                <a:effectLst>
                  <a:outerShdw blurRad="38100" dist="25400" dir="5400000" algn="ctr" rotWithShape="0">
                    <a:srgbClr val="6E747A">
                      <a:alpha val="43000"/>
                    </a:srgbClr>
                  </a:outerShdw>
                </a:effectLst>
              </a:rPr>
              <a:t>Réaliser pare:  </a:t>
            </a:r>
          </a:p>
          <a:p>
            <a:endParaRPr lang="fr-FR" dirty="0"/>
          </a:p>
        </p:txBody>
      </p:sp>
      <p:sp>
        <p:nvSpPr>
          <p:cNvPr id="8" name="ZoneTexte 7"/>
          <p:cNvSpPr txBox="1"/>
          <p:nvPr/>
        </p:nvSpPr>
        <p:spPr>
          <a:xfrm>
            <a:off x="3979572" y="4162258"/>
            <a:ext cx="2910625" cy="1477328"/>
          </a:xfrm>
          <a:prstGeom prst="rect">
            <a:avLst/>
          </a:prstGeom>
          <a:noFill/>
        </p:spPr>
        <p:txBody>
          <a:bodyPr wrap="square" rtlCol="0">
            <a:spAutoFit/>
          </a:bodyPr>
          <a:lstStyle/>
          <a:p>
            <a:pPr marL="285750" indent="-285750">
              <a:buFont typeface="Wingdings" panose="05000000000000000000" pitchFamily="2" charset="2"/>
              <a:buChar char="v"/>
            </a:pPr>
            <a:r>
              <a:rPr lang="fr-FR" dirty="0" smtClean="0"/>
              <a:t>AOUDIA TINHINANE </a:t>
            </a:r>
          </a:p>
          <a:p>
            <a:pPr marL="285750" indent="-285750">
              <a:buFont typeface="Wingdings" panose="05000000000000000000" pitchFamily="2" charset="2"/>
              <a:buChar char="v"/>
            </a:pPr>
            <a:r>
              <a:rPr lang="fr-FR" dirty="0" smtClean="0"/>
              <a:t>GACI SALIMA</a:t>
            </a:r>
          </a:p>
          <a:p>
            <a:pPr marL="285750" indent="-285750">
              <a:buFont typeface="Wingdings" panose="05000000000000000000" pitchFamily="2" charset="2"/>
              <a:buChar char="v"/>
            </a:pPr>
            <a:r>
              <a:rPr lang="fr-FR" dirty="0" smtClean="0"/>
              <a:t>AOUF ABIR</a:t>
            </a:r>
          </a:p>
          <a:p>
            <a:pPr marL="285750" indent="-285750">
              <a:buFont typeface="Wingdings" panose="05000000000000000000" pitchFamily="2" charset="2"/>
              <a:buChar char="v"/>
            </a:pPr>
            <a:r>
              <a:rPr lang="fr-FR" dirty="0" smtClean="0"/>
              <a:t>FENNOUCH ASMA</a:t>
            </a:r>
          </a:p>
          <a:p>
            <a:pPr marL="285750" indent="-285750">
              <a:buFont typeface="Wingdings" panose="05000000000000000000" pitchFamily="2" charset="2"/>
              <a:buChar char="v"/>
            </a:pPr>
            <a:r>
              <a:rPr lang="fr-FR" dirty="0" smtClean="0"/>
              <a:t>AKLI SOUAD</a:t>
            </a:r>
            <a:endParaRPr lang="fr-FR" dirty="0"/>
          </a:p>
        </p:txBody>
      </p:sp>
    </p:spTree>
    <p:extLst>
      <p:ext uri="{BB962C8B-B14F-4D97-AF65-F5344CB8AC3E}">
        <p14:creationId xmlns:p14="http://schemas.microsoft.com/office/powerpoint/2010/main" val="310979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smtClean="0">
                <a:ln w="22225">
                  <a:solidFill>
                    <a:schemeClr val="accent2"/>
                  </a:solidFill>
                  <a:prstDash val="solid"/>
                </a:ln>
                <a:solidFill>
                  <a:schemeClr val="accent2">
                    <a:lumMod val="40000"/>
                    <a:lumOff val="60000"/>
                  </a:schemeClr>
                </a:solidFill>
              </a:rPr>
              <a:t>3-Critères </a:t>
            </a:r>
            <a:r>
              <a:rPr lang="fr-FR" sz="2800" b="1" dirty="0">
                <a:ln w="22225">
                  <a:solidFill>
                    <a:schemeClr val="accent2"/>
                  </a:solidFill>
                  <a:prstDash val="solid"/>
                </a:ln>
                <a:solidFill>
                  <a:schemeClr val="accent2">
                    <a:lumMod val="40000"/>
                    <a:lumOff val="60000"/>
                  </a:schemeClr>
                </a:solidFill>
              </a:rPr>
              <a:t>de choix des matériaux </a:t>
            </a:r>
            <a:r>
              <a:rPr lang="fr-FR" sz="2800" b="1" dirty="0" smtClean="0">
                <a:ln w="22225">
                  <a:solidFill>
                    <a:schemeClr val="accent2"/>
                  </a:solidFill>
                  <a:prstDash val="solid"/>
                </a:ln>
                <a:solidFill>
                  <a:schemeClr val="accent2">
                    <a:lumMod val="40000"/>
                    <a:lumOff val="60000"/>
                  </a:schemeClr>
                </a:solidFill>
              </a:rPr>
              <a:t>:</a:t>
            </a:r>
            <a:r>
              <a:rPr lang="fr-FR" dirty="0"/>
              <a:t/>
            </a:r>
            <a:br>
              <a:rPr lang="fr-FR" dirty="0"/>
            </a:br>
            <a:endParaRPr lang="fr-FR" dirty="0"/>
          </a:p>
        </p:txBody>
      </p:sp>
      <p:sp>
        <p:nvSpPr>
          <p:cNvPr id="3" name="Espace réservé du contenu 2"/>
          <p:cNvSpPr>
            <a:spLocks noGrp="1"/>
          </p:cNvSpPr>
          <p:nvPr>
            <p:ph idx="1"/>
          </p:nvPr>
        </p:nvSpPr>
        <p:spPr>
          <a:xfrm>
            <a:off x="622522" y="1370339"/>
            <a:ext cx="4786606" cy="4978946"/>
          </a:xfrm>
        </p:spPr>
        <p:txBody>
          <a:bodyPr>
            <a:normAutofit/>
          </a:bodyPr>
          <a:lstStyle/>
          <a:p>
            <a:pPr marL="0" indent="0">
              <a:buNone/>
            </a:pPr>
            <a:r>
              <a:rPr lang="fr-FR" b="1" dirty="0">
                <a:solidFill>
                  <a:schemeClr val="accent1">
                    <a:lumMod val="60000"/>
                    <a:lumOff val="40000"/>
                  </a:schemeClr>
                </a:solidFill>
              </a:rPr>
              <a:t>1-Protection de produits </a:t>
            </a:r>
          </a:p>
          <a:p>
            <a:pPr>
              <a:buFont typeface="Wingdings" panose="05000000000000000000" pitchFamily="2" charset="2"/>
              <a:buChar char="§"/>
            </a:pPr>
            <a:r>
              <a:rPr lang="fr-FR" dirty="0"/>
              <a:t>- </a:t>
            </a:r>
            <a:r>
              <a:rPr lang="fr-FR" dirty="0" smtClean="0"/>
              <a:t>Résister </a:t>
            </a:r>
            <a:r>
              <a:rPr lang="fr-FR" dirty="0"/>
              <a:t>aux chocs </a:t>
            </a:r>
          </a:p>
          <a:p>
            <a:pPr>
              <a:buFont typeface="Wingdings" panose="05000000000000000000" pitchFamily="2" charset="2"/>
              <a:buChar char="§"/>
            </a:pPr>
            <a:r>
              <a:rPr lang="fr-FR" dirty="0" smtClean="0"/>
              <a:t>-Protéger </a:t>
            </a:r>
            <a:r>
              <a:rPr lang="fr-FR" dirty="0"/>
              <a:t>contre l’humidité </a:t>
            </a:r>
          </a:p>
          <a:p>
            <a:pPr>
              <a:buFont typeface="Wingdings" panose="05000000000000000000" pitchFamily="2" charset="2"/>
              <a:buChar char="§"/>
            </a:pPr>
            <a:r>
              <a:rPr lang="fr-FR" dirty="0"/>
              <a:t>- </a:t>
            </a:r>
            <a:r>
              <a:rPr lang="fr-FR" dirty="0" smtClean="0"/>
              <a:t>Offrir </a:t>
            </a:r>
            <a:r>
              <a:rPr lang="fr-FR" dirty="0"/>
              <a:t>des propriétés barrière </a:t>
            </a:r>
          </a:p>
          <a:p>
            <a:pPr marL="0" indent="0">
              <a:buNone/>
            </a:pPr>
            <a:r>
              <a:rPr lang="fr-FR" b="1" dirty="0">
                <a:solidFill>
                  <a:schemeClr val="accent1">
                    <a:lumMod val="60000"/>
                    <a:lumOff val="40000"/>
                  </a:schemeClr>
                </a:solidFill>
              </a:rPr>
              <a:t>2- Coût et disponibilité </a:t>
            </a:r>
          </a:p>
          <a:p>
            <a:pPr>
              <a:buFont typeface="Wingdings" panose="05000000000000000000" pitchFamily="2" charset="2"/>
              <a:buChar char="§"/>
            </a:pPr>
            <a:r>
              <a:rPr lang="fr-FR" dirty="0"/>
              <a:t>- </a:t>
            </a:r>
            <a:r>
              <a:rPr lang="fr-FR" dirty="0" smtClean="0"/>
              <a:t>Analyse </a:t>
            </a:r>
            <a:r>
              <a:rPr lang="fr-FR" dirty="0"/>
              <a:t>des coûts </a:t>
            </a:r>
          </a:p>
          <a:p>
            <a:pPr>
              <a:buFont typeface="Wingdings" panose="05000000000000000000" pitchFamily="2" charset="2"/>
              <a:buChar char="§"/>
            </a:pPr>
            <a:r>
              <a:rPr lang="fr-FR" dirty="0"/>
              <a:t>- </a:t>
            </a:r>
            <a:r>
              <a:rPr lang="fr-FR" dirty="0" smtClean="0"/>
              <a:t>Disponibilité </a:t>
            </a:r>
            <a:r>
              <a:rPr lang="fr-FR" dirty="0"/>
              <a:t>sur le marché </a:t>
            </a:r>
          </a:p>
          <a:p>
            <a:pPr marL="0" indent="0">
              <a:buNone/>
            </a:pPr>
            <a:r>
              <a:rPr lang="fr-FR" b="1" dirty="0">
                <a:solidFill>
                  <a:schemeClr val="accent1">
                    <a:lumMod val="60000"/>
                    <a:lumOff val="40000"/>
                  </a:schemeClr>
                </a:solidFill>
              </a:rPr>
              <a:t>3- Impact environnemental </a:t>
            </a:r>
          </a:p>
          <a:p>
            <a:pPr>
              <a:buFont typeface="Wingdings" panose="05000000000000000000" pitchFamily="2" charset="2"/>
              <a:buChar char="§"/>
            </a:pPr>
            <a:r>
              <a:rPr lang="fr-FR" dirty="0"/>
              <a:t>- </a:t>
            </a:r>
            <a:r>
              <a:rPr lang="fr-FR" dirty="0" smtClean="0"/>
              <a:t>Durabilité </a:t>
            </a:r>
            <a:endParaRPr lang="fr-FR" dirty="0"/>
          </a:p>
          <a:p>
            <a:pPr>
              <a:buFont typeface="Wingdings" panose="05000000000000000000" pitchFamily="2" charset="2"/>
              <a:buChar char="§"/>
            </a:pPr>
            <a:r>
              <a:rPr lang="fr-FR" dirty="0"/>
              <a:t>- écologique </a:t>
            </a:r>
          </a:p>
          <a:p>
            <a:pPr marL="0" indent="0">
              <a:buNone/>
            </a:pPr>
            <a:r>
              <a:rPr lang="fr-FR" b="1" dirty="0">
                <a:solidFill>
                  <a:schemeClr val="accent1">
                    <a:lumMod val="60000"/>
                    <a:lumOff val="40000"/>
                  </a:schemeClr>
                </a:solidFill>
              </a:rPr>
              <a:t>4- Esthétique et marketing</a:t>
            </a:r>
          </a:p>
          <a:p>
            <a:endParaRPr lang="fr-FR" dirty="0"/>
          </a:p>
        </p:txBody>
      </p:sp>
      <p:pic>
        <p:nvPicPr>
          <p:cNvPr id="1026" name="Picture 2" descr="Emballages alimentaires : Description, utilisations et critères de choix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3087" y="0"/>
            <a:ext cx="35889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868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additive="base">
                                        <p:cTn id="7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026"/>
                                        </p:tgtEl>
                                        <p:attrNameLst>
                                          <p:attrName>style.visibility</p:attrName>
                                        </p:attrNameLst>
                                      </p:cBhvr>
                                      <p:to>
                                        <p:strVal val="visible"/>
                                      </p:to>
                                    </p:set>
                                    <p:animEffect transition="in" filter="wipe(left)">
                                      <p:cBhvr>
                                        <p:cTn id="7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319" y="0"/>
            <a:ext cx="6772121" cy="680624"/>
          </a:xfrm>
        </p:spPr>
        <p:txBody>
          <a:bodyPr/>
          <a:lstStyle/>
          <a:p>
            <a:r>
              <a:rPr lang="fr-FR" sz="2800" b="1" dirty="0" smtClean="0">
                <a:ln w="22225">
                  <a:solidFill>
                    <a:schemeClr val="accent2"/>
                  </a:solidFill>
                  <a:prstDash val="solid"/>
                </a:ln>
                <a:solidFill>
                  <a:schemeClr val="accent2">
                    <a:lumMod val="40000"/>
                    <a:lumOff val="60000"/>
                  </a:schemeClr>
                </a:solidFill>
              </a:rPr>
              <a:t>4-Innovations dans l’emballage </a:t>
            </a:r>
            <a:r>
              <a:rPr lang="fr-FR" sz="2800" b="1" dirty="0">
                <a:ln w="22225">
                  <a:solidFill>
                    <a:schemeClr val="accent2"/>
                  </a:solidFill>
                  <a:prstDash val="solid"/>
                </a:ln>
                <a:solidFill>
                  <a:schemeClr val="accent2">
                    <a:lumMod val="40000"/>
                    <a:lumOff val="60000"/>
                  </a:schemeClr>
                </a:solidFill>
              </a:rPr>
              <a:t>:</a:t>
            </a:r>
            <a:r>
              <a:rPr lang="fr-FR" dirty="0"/>
              <a:t/>
            </a:r>
            <a:br>
              <a:rPr lang="fr-FR" dirty="0"/>
            </a:br>
            <a:endParaRPr lang="fr-FR" dirty="0"/>
          </a:p>
        </p:txBody>
      </p:sp>
      <p:sp>
        <p:nvSpPr>
          <p:cNvPr id="3" name="Espace réservé du contenu 2"/>
          <p:cNvSpPr>
            <a:spLocks noGrp="1"/>
          </p:cNvSpPr>
          <p:nvPr>
            <p:ph idx="1"/>
          </p:nvPr>
        </p:nvSpPr>
        <p:spPr>
          <a:xfrm>
            <a:off x="92319" y="470078"/>
            <a:ext cx="8729709" cy="6387921"/>
          </a:xfrm>
        </p:spPr>
        <p:txBody>
          <a:bodyPr>
            <a:normAutofit/>
          </a:bodyPr>
          <a:lstStyle/>
          <a:p>
            <a:pPr marL="0" indent="0">
              <a:buNone/>
            </a:pPr>
            <a:r>
              <a:rPr lang="fr-FR" b="1" dirty="0" smtClean="0">
                <a:solidFill>
                  <a:schemeClr val="accent1">
                    <a:lumMod val="60000"/>
                    <a:lumOff val="40000"/>
                  </a:schemeClr>
                </a:solidFill>
              </a:rPr>
              <a:t>4-1-Les matériaux biodégradable : </a:t>
            </a:r>
          </a:p>
          <a:p>
            <a:pPr marL="0" indent="0">
              <a:buNone/>
            </a:pPr>
            <a:r>
              <a:rPr lang="fr-FR" b="1" dirty="0">
                <a:ln w="0"/>
                <a:solidFill>
                  <a:schemeClr val="accent1">
                    <a:lumMod val="60000"/>
                    <a:lumOff val="40000"/>
                  </a:schemeClr>
                </a:solidFill>
                <a:effectLst>
                  <a:outerShdw blurRad="38100" dist="19050" dir="2700000" algn="tl" rotWithShape="0">
                    <a:schemeClr val="dk1">
                      <a:alpha val="40000"/>
                    </a:schemeClr>
                  </a:outerShdw>
                </a:effectLst>
              </a:rPr>
              <a:t> </a:t>
            </a:r>
            <a:r>
              <a:rPr lang="fr-FR" b="1" dirty="0" smtClean="0">
                <a:ln w="0"/>
                <a:solidFill>
                  <a:schemeClr val="accent1">
                    <a:lumMod val="60000"/>
                    <a:lumOff val="40000"/>
                  </a:schemeClr>
                </a:solidFill>
                <a:effectLst>
                  <a:outerShdw blurRad="38100" dist="19050" dir="2700000" algn="tl" rotWithShape="0">
                    <a:schemeClr val="dk1">
                      <a:alpha val="40000"/>
                    </a:schemeClr>
                  </a:outerShdw>
                </a:effectLst>
              </a:rPr>
              <a:t>    </a:t>
            </a:r>
            <a:r>
              <a:rPr lang="fr-FR" dirty="0" smtClean="0">
                <a:ln w="0"/>
                <a:effectLst>
                  <a:outerShdw blurRad="38100" dist="19050" dir="2700000" algn="tl" rotWithShape="0">
                    <a:schemeClr val="dk1">
                      <a:alpha val="40000"/>
                    </a:schemeClr>
                  </a:outerShdw>
                </a:effectLst>
              </a:rPr>
              <a:t>Ce sont des matériaux qui se décomposent naturellement sous l’action de micro-organismes (bactéries, champignons)</a:t>
            </a:r>
          </a:p>
          <a:p>
            <a:pPr marL="0" indent="0">
              <a:buNone/>
            </a:pPr>
            <a:r>
              <a:rPr lang="fr-FR" b="1" dirty="0" smtClean="0">
                <a:solidFill>
                  <a:schemeClr val="bg1"/>
                </a:solidFill>
              </a:rPr>
              <a:t>    A):</a:t>
            </a:r>
            <a:r>
              <a:rPr lang="fr-FR" dirty="0" smtClean="0"/>
              <a:t> </a:t>
            </a:r>
            <a:r>
              <a:rPr lang="fr-FR" b="1" dirty="0" smtClean="0">
                <a:solidFill>
                  <a:schemeClr val="bg1"/>
                </a:solidFill>
              </a:rPr>
              <a:t>Type </a:t>
            </a:r>
            <a:r>
              <a:rPr lang="fr-FR" b="1" dirty="0">
                <a:solidFill>
                  <a:schemeClr val="bg1"/>
                </a:solidFill>
              </a:rPr>
              <a:t>des matériaux biodégradable : </a:t>
            </a:r>
            <a:endParaRPr lang="fr-FR" b="1" dirty="0" smtClean="0">
              <a:solidFill>
                <a:schemeClr val="bg1"/>
              </a:solidFill>
            </a:endParaRPr>
          </a:p>
          <a:p>
            <a:pPr marL="0" indent="0">
              <a:buNone/>
            </a:pPr>
            <a:r>
              <a:rPr lang="fr-FR" b="1" dirty="0" smtClean="0">
                <a:ln w="0"/>
                <a:solidFill>
                  <a:schemeClr val="accent3">
                    <a:lumMod val="75000"/>
                  </a:schemeClr>
                </a:solidFill>
                <a:effectLst>
                  <a:outerShdw blurRad="38100" dist="19050" dir="2700000" algn="tl" rotWithShape="0">
                    <a:schemeClr val="dk1">
                      <a:alpha val="40000"/>
                    </a:schemeClr>
                  </a:outerShdw>
                </a:effectLst>
              </a:rPr>
              <a:t>-</a:t>
            </a:r>
            <a:r>
              <a:rPr lang="fr-FR" dirty="0" smtClean="0">
                <a:ln w="0"/>
                <a:effectLst>
                  <a:outerShdw blurRad="38100" dist="19050" dir="2700000" algn="tl" rotWithShape="0">
                    <a:schemeClr val="dk1">
                      <a:alpha val="40000"/>
                    </a:schemeClr>
                  </a:outerShdw>
                </a:effectLst>
              </a:rPr>
              <a:t>matériaux naturel </a:t>
            </a:r>
          </a:p>
          <a:p>
            <a:pPr marL="0" indent="0">
              <a:buNone/>
            </a:pPr>
            <a:r>
              <a:rPr lang="fr-FR" b="1" dirty="0" smtClean="0">
                <a:ln w="0"/>
                <a:solidFill>
                  <a:schemeClr val="accent3">
                    <a:lumMod val="75000"/>
                  </a:schemeClr>
                </a:solidFill>
                <a:effectLst>
                  <a:outerShdw blurRad="38100" dist="19050" dir="2700000" algn="tl" rotWithShape="0">
                    <a:schemeClr val="dk1">
                      <a:alpha val="40000"/>
                    </a:schemeClr>
                  </a:outerShdw>
                </a:effectLst>
              </a:rPr>
              <a:t>-</a:t>
            </a:r>
            <a:r>
              <a:rPr lang="fr-FR" dirty="0" smtClean="0">
                <a:ln w="0"/>
                <a:effectLst>
                  <a:outerShdw blurRad="38100" dist="19050" dir="2700000" algn="tl" rotWithShape="0">
                    <a:schemeClr val="dk1">
                      <a:alpha val="40000"/>
                    </a:schemeClr>
                  </a:outerShdw>
                </a:effectLst>
              </a:rPr>
              <a:t>polymère biodégradable </a:t>
            </a:r>
          </a:p>
          <a:p>
            <a:pPr marL="0" indent="0">
              <a:buNone/>
            </a:pPr>
            <a:r>
              <a:rPr lang="fr-FR" b="1" dirty="0" smtClean="0">
                <a:ln w="0"/>
                <a:solidFill>
                  <a:schemeClr val="accent3">
                    <a:lumMod val="75000"/>
                  </a:schemeClr>
                </a:solidFill>
                <a:effectLst>
                  <a:outerShdw blurRad="38100" dist="19050" dir="2700000" algn="tl" rotWithShape="0">
                    <a:schemeClr val="dk1">
                      <a:alpha val="40000"/>
                    </a:schemeClr>
                  </a:outerShdw>
                </a:effectLst>
              </a:rPr>
              <a:t>-</a:t>
            </a:r>
            <a:r>
              <a:rPr lang="fr-FR" dirty="0" smtClean="0">
                <a:ln w="0"/>
                <a:effectLst>
                  <a:outerShdw blurRad="38100" dist="19050" dir="2700000" algn="tl" rotWithShape="0">
                    <a:schemeClr val="dk1">
                      <a:alpha val="40000"/>
                    </a:schemeClr>
                  </a:outerShdw>
                </a:effectLst>
              </a:rPr>
              <a:t>matériaux alimentaire </a:t>
            </a:r>
          </a:p>
          <a:p>
            <a:pPr marL="0" indent="0">
              <a:buNone/>
            </a:pPr>
            <a:r>
              <a:rPr lang="fr-FR" b="1" dirty="0" smtClean="0">
                <a:ln w="0"/>
                <a:solidFill>
                  <a:schemeClr val="accent3">
                    <a:lumMod val="75000"/>
                  </a:schemeClr>
                </a:solidFill>
                <a:effectLst>
                  <a:outerShdw blurRad="38100" dist="19050" dir="2700000" algn="tl" rotWithShape="0">
                    <a:schemeClr val="dk1">
                      <a:alpha val="40000"/>
                    </a:schemeClr>
                  </a:outerShdw>
                </a:effectLst>
              </a:rPr>
              <a:t>-</a:t>
            </a:r>
            <a:r>
              <a:rPr lang="fr-FR" dirty="0" smtClean="0">
                <a:ln w="0"/>
                <a:effectLst>
                  <a:outerShdw blurRad="38100" dist="19050" dir="2700000" algn="tl" rotWithShape="0">
                    <a:schemeClr val="dk1">
                      <a:alpha val="40000"/>
                    </a:schemeClr>
                  </a:outerShdw>
                </a:effectLst>
              </a:rPr>
              <a:t>papier et carton </a:t>
            </a:r>
          </a:p>
          <a:p>
            <a:pPr marL="0" indent="0">
              <a:buNone/>
            </a:pPr>
            <a:r>
              <a:rPr lang="fr-FR" b="1" dirty="0" smtClean="0">
                <a:ln w="0"/>
                <a:solidFill>
                  <a:schemeClr val="accent3">
                    <a:lumMod val="75000"/>
                  </a:schemeClr>
                </a:solidFill>
                <a:effectLst>
                  <a:outerShdw blurRad="38100" dist="19050" dir="2700000" algn="tl" rotWithShape="0">
                    <a:schemeClr val="dk1">
                      <a:alpha val="40000"/>
                    </a:schemeClr>
                  </a:outerShdw>
                </a:effectLst>
              </a:rPr>
              <a:t>-</a:t>
            </a:r>
            <a:r>
              <a:rPr lang="fr-FR" dirty="0" smtClean="0">
                <a:ln w="0"/>
                <a:effectLst>
                  <a:outerShdw blurRad="38100" dist="19050" dir="2700000" algn="tl" rotWithShape="0">
                    <a:schemeClr val="dk1">
                      <a:alpha val="40000"/>
                    </a:schemeClr>
                  </a:outerShdw>
                </a:effectLst>
              </a:rPr>
              <a:t>composite biodégradable </a:t>
            </a:r>
            <a:endParaRPr lang="fr-FR" dirty="0">
              <a:ln w="0"/>
              <a:effectLst>
                <a:outerShdw blurRad="38100" dist="19050" dir="2700000" algn="tl" rotWithShape="0">
                  <a:schemeClr val="dk1">
                    <a:alpha val="40000"/>
                  </a:schemeClr>
                </a:outerShdw>
              </a:effectLst>
            </a:endParaRPr>
          </a:p>
          <a:p>
            <a:pPr marL="0" indent="0">
              <a:buNone/>
            </a:pPr>
            <a:r>
              <a:rPr lang="fr-FR" b="1" dirty="0" smtClean="0">
                <a:solidFill>
                  <a:schemeClr val="accent1">
                    <a:lumMod val="60000"/>
                    <a:lumOff val="40000"/>
                  </a:schemeClr>
                </a:solidFill>
              </a:rPr>
              <a:t>4-2-Emballages </a:t>
            </a:r>
            <a:r>
              <a:rPr lang="fr-FR" b="1" dirty="0">
                <a:solidFill>
                  <a:schemeClr val="accent1">
                    <a:lumMod val="60000"/>
                    <a:lumOff val="40000"/>
                  </a:schemeClr>
                </a:solidFill>
              </a:rPr>
              <a:t>intelligents </a:t>
            </a:r>
            <a:r>
              <a:rPr lang="fr-FR" b="1" dirty="0" smtClean="0">
                <a:solidFill>
                  <a:schemeClr val="accent1">
                    <a:lumMod val="60000"/>
                    <a:lumOff val="40000"/>
                  </a:schemeClr>
                </a:solidFill>
              </a:rPr>
              <a:t>:</a:t>
            </a:r>
            <a:endParaRPr lang="fr-FR" dirty="0"/>
          </a:p>
          <a:p>
            <a:pPr marL="0" indent="0">
              <a:buNone/>
            </a:pPr>
            <a:r>
              <a:rPr lang="fr-FR" dirty="0"/>
              <a:t> </a:t>
            </a:r>
            <a:r>
              <a:rPr lang="fr-FR" dirty="0" smtClean="0"/>
              <a:t>  c’est </a:t>
            </a:r>
            <a:r>
              <a:rPr lang="fr-FR" dirty="0"/>
              <a:t>une technique avancer améliorant conservation, traçabilité </a:t>
            </a:r>
            <a:endParaRPr lang="fr-FR" dirty="0" smtClean="0"/>
          </a:p>
          <a:p>
            <a:pPr marL="0" indent="0">
              <a:buNone/>
            </a:pPr>
            <a:r>
              <a:rPr lang="fr-FR" b="1" dirty="0" smtClean="0">
                <a:solidFill>
                  <a:schemeClr val="bg1"/>
                </a:solidFill>
              </a:rPr>
              <a:t>    B):Les </a:t>
            </a:r>
            <a:r>
              <a:rPr lang="fr-FR" b="1" dirty="0">
                <a:solidFill>
                  <a:schemeClr val="bg1"/>
                </a:solidFill>
              </a:rPr>
              <a:t>types des emballages intelligents </a:t>
            </a:r>
            <a:r>
              <a:rPr lang="fr-FR" b="1" dirty="0" smtClean="0">
                <a:solidFill>
                  <a:schemeClr val="bg1"/>
                </a:solidFill>
              </a:rPr>
              <a:t>:</a:t>
            </a:r>
          </a:p>
          <a:p>
            <a:pPr>
              <a:buFont typeface="Wingdings" panose="05000000000000000000" pitchFamily="2" charset="2"/>
              <a:buChar char="Ø"/>
            </a:pPr>
            <a:r>
              <a:rPr lang="fr-FR" dirty="0"/>
              <a:t>Emballages actif </a:t>
            </a:r>
          </a:p>
          <a:p>
            <a:pPr>
              <a:buFont typeface="Wingdings" panose="05000000000000000000" pitchFamily="2" charset="2"/>
              <a:buChar char="Ø"/>
            </a:pPr>
            <a:r>
              <a:rPr lang="fr-FR" dirty="0"/>
              <a:t>Emballages indicateurs </a:t>
            </a:r>
          </a:p>
          <a:p>
            <a:pPr>
              <a:buFont typeface="Wingdings" panose="05000000000000000000" pitchFamily="2" charset="2"/>
              <a:buChar char="Ø"/>
            </a:pPr>
            <a:r>
              <a:rPr lang="fr-FR" dirty="0"/>
              <a:t>Emballages connectés</a:t>
            </a:r>
          </a:p>
          <a:p>
            <a:pPr>
              <a:buFont typeface="Wingdings" panose="05000000000000000000" pitchFamily="2" charset="2"/>
              <a:buChar char="Ø"/>
            </a:pPr>
            <a:endParaRPr lang="fr-FR" b="1" dirty="0">
              <a:solidFill>
                <a:schemeClr val="bg1"/>
              </a:solidFill>
            </a:endParaRPr>
          </a:p>
          <a:p>
            <a:pPr marL="0" indent="0">
              <a:buNone/>
            </a:pPr>
            <a:endParaRPr lang="fr-FR" b="1" dirty="0">
              <a:solidFill>
                <a:schemeClr val="accent1">
                  <a:lumMod val="60000"/>
                  <a:lumOff val="40000"/>
                </a:schemeClr>
              </a:solidFill>
            </a:endParaRPr>
          </a:p>
          <a:p>
            <a:pPr marL="0" indent="0">
              <a:buNone/>
            </a:pPr>
            <a:endParaRPr lang="fr-FR" dirty="0" smtClean="0">
              <a:ln w="0"/>
              <a:effectLst>
                <a:outerShdw blurRad="38100" dist="19050" dir="2700000" algn="tl" rotWithShape="0">
                  <a:schemeClr val="dk1">
                    <a:alpha val="40000"/>
                  </a:schemeClr>
                </a:outerShdw>
              </a:effectLst>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7330" y="0"/>
            <a:ext cx="3614669" cy="6858000"/>
          </a:xfrm>
          <a:prstGeom prst="rect">
            <a:avLst/>
          </a:prstGeom>
          <a:ln>
            <a:noFill/>
          </a:ln>
          <a:effectLst>
            <a:softEdge rad="112500"/>
          </a:effectLst>
        </p:spPr>
      </p:pic>
      <p:sp>
        <p:nvSpPr>
          <p:cNvPr id="5" name="ZoneTexte 4"/>
          <p:cNvSpPr txBox="1"/>
          <p:nvPr/>
        </p:nvSpPr>
        <p:spPr>
          <a:xfrm>
            <a:off x="4766266" y="2009104"/>
            <a:ext cx="3952732" cy="369332"/>
          </a:xfrm>
          <a:prstGeom prst="rect">
            <a:avLst/>
          </a:prstGeom>
          <a:noFill/>
        </p:spPr>
        <p:txBody>
          <a:bodyPr wrap="square" rtlCol="0">
            <a:spAutoFit/>
          </a:bodyPr>
          <a:lstStyle/>
          <a:p>
            <a:r>
              <a:rPr lang="fr-FR" b="1" dirty="0" smtClean="0">
                <a:solidFill>
                  <a:schemeClr val="accent3">
                    <a:lumMod val="75000"/>
                  </a:schemeClr>
                </a:solidFill>
              </a:rPr>
              <a:t>-</a:t>
            </a:r>
            <a:r>
              <a:rPr lang="fr-FR" dirty="0" smtClean="0"/>
              <a:t>matériaux agricole </a:t>
            </a:r>
            <a:endParaRPr lang="fr-FR" dirty="0"/>
          </a:p>
        </p:txBody>
      </p:sp>
      <p:cxnSp>
        <p:nvCxnSpPr>
          <p:cNvPr id="9" name="Connecteur droit 8"/>
          <p:cNvCxnSpPr/>
          <p:nvPr/>
        </p:nvCxnSpPr>
        <p:spPr>
          <a:xfrm flipH="1">
            <a:off x="4159876" y="2193770"/>
            <a:ext cx="12879" cy="17858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637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1791" y="198360"/>
            <a:ext cx="7873263" cy="5725922"/>
          </a:xfrm>
        </p:spPr>
        <p:txBody>
          <a:bodyPr/>
          <a:lstStyle/>
          <a:p>
            <a:pPr marL="0" indent="0">
              <a:buNone/>
            </a:pPr>
            <a:r>
              <a:rPr lang="fr-FR" sz="2400" b="1" dirty="0" smtClean="0">
                <a:solidFill>
                  <a:schemeClr val="accent1">
                    <a:lumMod val="60000"/>
                    <a:lumOff val="40000"/>
                  </a:schemeClr>
                </a:solidFill>
              </a:rPr>
              <a:t>4-3-Tendances </a:t>
            </a:r>
            <a:r>
              <a:rPr lang="fr-FR" sz="2400" b="1" dirty="0">
                <a:solidFill>
                  <a:schemeClr val="accent1">
                    <a:lumMod val="60000"/>
                    <a:lumOff val="40000"/>
                  </a:schemeClr>
                </a:solidFill>
              </a:rPr>
              <a:t>écologiques dans l’emballage :</a:t>
            </a:r>
          </a:p>
          <a:p>
            <a:pPr marL="0" indent="0">
              <a:lnSpc>
                <a:spcPct val="150000"/>
              </a:lnSpc>
              <a:buNone/>
            </a:pPr>
            <a:r>
              <a:rPr lang="fr-FR" b="1" dirty="0" smtClean="0">
                <a:solidFill>
                  <a:schemeClr val="bg1"/>
                </a:solidFill>
              </a:rPr>
              <a:t>      A):Réduction </a:t>
            </a:r>
            <a:r>
              <a:rPr lang="fr-FR" b="1" dirty="0">
                <a:solidFill>
                  <a:schemeClr val="bg1"/>
                </a:solidFill>
              </a:rPr>
              <a:t>des emballages : </a:t>
            </a:r>
            <a:r>
              <a:rPr lang="fr-FR" dirty="0"/>
              <a:t>moins de plastique et conception </a:t>
            </a:r>
            <a:r>
              <a:rPr lang="fr-FR" dirty="0" smtClean="0"/>
              <a:t>légère </a:t>
            </a:r>
            <a:r>
              <a:rPr lang="fr-FR" dirty="0"/>
              <a:t>pour réduire l’empreinte carton </a:t>
            </a:r>
          </a:p>
          <a:p>
            <a:pPr marL="0" indent="0">
              <a:lnSpc>
                <a:spcPct val="150000"/>
              </a:lnSpc>
              <a:buNone/>
            </a:pPr>
            <a:r>
              <a:rPr lang="fr-FR" dirty="0" smtClean="0"/>
              <a:t>      </a:t>
            </a:r>
            <a:r>
              <a:rPr lang="fr-FR" b="1" dirty="0" smtClean="0">
                <a:solidFill>
                  <a:schemeClr val="bg1"/>
                </a:solidFill>
              </a:rPr>
              <a:t>B):Matériaux </a:t>
            </a:r>
            <a:r>
              <a:rPr lang="fr-FR" b="1" dirty="0">
                <a:solidFill>
                  <a:schemeClr val="bg1"/>
                </a:solidFill>
              </a:rPr>
              <a:t>écologiques ; </a:t>
            </a:r>
            <a:r>
              <a:rPr lang="fr-FR" dirty="0"/>
              <a:t>constable (exemple </a:t>
            </a:r>
            <a:r>
              <a:rPr lang="fr-FR" dirty="0" err="1" smtClean="0"/>
              <a:t>amidon.fibr</a:t>
            </a:r>
            <a:r>
              <a:rPr lang="fr-FR" dirty="0" smtClean="0"/>
              <a:t>)et </a:t>
            </a:r>
            <a:r>
              <a:rPr lang="fr-FR" dirty="0"/>
              <a:t>recyclable (exemple verre métal)</a:t>
            </a:r>
          </a:p>
          <a:p>
            <a:pPr marL="0" indent="0">
              <a:lnSpc>
                <a:spcPct val="150000"/>
              </a:lnSpc>
              <a:buNone/>
            </a:pPr>
            <a:r>
              <a:rPr lang="fr-FR" b="1" dirty="0" smtClean="0">
                <a:solidFill>
                  <a:schemeClr val="bg1"/>
                </a:solidFill>
              </a:rPr>
              <a:t>      C):</a:t>
            </a:r>
            <a:r>
              <a:rPr lang="fr-FR" b="1" dirty="0" err="1" smtClean="0">
                <a:solidFill>
                  <a:schemeClr val="bg1"/>
                </a:solidFill>
              </a:rPr>
              <a:t>Réutistion</a:t>
            </a:r>
            <a:r>
              <a:rPr lang="fr-FR" b="1" dirty="0">
                <a:solidFill>
                  <a:schemeClr val="bg1"/>
                </a:solidFill>
              </a:rPr>
              <a:t>: </a:t>
            </a:r>
            <a:r>
              <a:rPr lang="fr-FR" dirty="0"/>
              <a:t>emballages réutilisable et </a:t>
            </a:r>
            <a:r>
              <a:rPr lang="fr-FR" dirty="0" smtClean="0"/>
              <a:t>systèmes </a:t>
            </a:r>
            <a:r>
              <a:rPr lang="fr-FR" dirty="0"/>
              <a:t>de consigne pour diminuer les déchets </a:t>
            </a:r>
          </a:p>
          <a:p>
            <a:pPr marL="0" indent="0">
              <a:lnSpc>
                <a:spcPct val="150000"/>
              </a:lnSpc>
              <a:buNone/>
            </a:pPr>
            <a:r>
              <a:rPr lang="fr-FR" b="1" dirty="0" smtClean="0">
                <a:solidFill>
                  <a:schemeClr val="bg1"/>
                </a:solidFill>
              </a:rPr>
              <a:t>      D):Traçabilité </a:t>
            </a:r>
            <a:r>
              <a:rPr lang="fr-FR" b="1" dirty="0">
                <a:solidFill>
                  <a:schemeClr val="bg1"/>
                </a:solidFill>
              </a:rPr>
              <a:t>et étiquetage:</a:t>
            </a:r>
          </a:p>
          <a:p>
            <a:pPr marL="0" indent="0">
              <a:lnSpc>
                <a:spcPct val="150000"/>
              </a:lnSpc>
              <a:buNone/>
            </a:pPr>
            <a:r>
              <a:rPr lang="fr-FR" dirty="0" smtClean="0"/>
              <a:t> Informations </a:t>
            </a:r>
            <a:r>
              <a:rPr lang="fr-FR" dirty="0"/>
              <a:t>claires sur </a:t>
            </a:r>
            <a:r>
              <a:rPr lang="fr-FR" dirty="0" err="1" smtClean="0"/>
              <a:t>récyclabilité</a:t>
            </a:r>
            <a:r>
              <a:rPr lang="fr-FR" dirty="0" smtClean="0"/>
              <a:t> </a:t>
            </a:r>
            <a:r>
              <a:rPr lang="fr-FR" dirty="0"/>
              <a:t>et </a:t>
            </a:r>
            <a:r>
              <a:rPr lang="fr-FR" dirty="0" err="1"/>
              <a:t>preimte</a:t>
            </a:r>
            <a:r>
              <a:rPr lang="fr-FR" dirty="0"/>
              <a:t> carbone </a:t>
            </a:r>
          </a:p>
          <a:p>
            <a:pPr>
              <a:lnSpc>
                <a:spcPct val="150000"/>
              </a:lnSpc>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0"/>
            <a:ext cx="4876799" cy="6857999"/>
          </a:xfrm>
          <a:prstGeom prst="rect">
            <a:avLst/>
          </a:prstGeom>
          <a:ln>
            <a:noFill/>
          </a:ln>
          <a:effectLst>
            <a:softEdge rad="112500"/>
          </a:effectLst>
        </p:spPr>
      </p:pic>
    </p:spTree>
    <p:extLst>
      <p:ext uri="{BB962C8B-B14F-4D97-AF65-F5344CB8AC3E}">
        <p14:creationId xmlns:p14="http://schemas.microsoft.com/office/powerpoint/2010/main" val="3825756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593" y="195141"/>
            <a:ext cx="4054678" cy="745017"/>
          </a:xfrm>
        </p:spPr>
        <p:txBody>
          <a:bodyPr/>
          <a:lstStyle/>
          <a:p>
            <a:r>
              <a:rPr lang="fr-FR" sz="2800" b="1" dirty="0">
                <a:ln w="22225">
                  <a:solidFill>
                    <a:schemeClr val="accent2"/>
                  </a:solidFill>
                  <a:prstDash val="solid"/>
                </a:ln>
                <a:solidFill>
                  <a:schemeClr val="accent2">
                    <a:lumMod val="40000"/>
                    <a:lumOff val="60000"/>
                  </a:schemeClr>
                </a:solidFill>
              </a:rPr>
              <a:t>5-Cas pratique</a:t>
            </a:r>
          </a:p>
        </p:txBody>
      </p:sp>
      <p:sp>
        <p:nvSpPr>
          <p:cNvPr id="3" name="Espace réservé du contenu 2"/>
          <p:cNvSpPr>
            <a:spLocks noGrp="1"/>
          </p:cNvSpPr>
          <p:nvPr>
            <p:ph idx="1"/>
          </p:nvPr>
        </p:nvSpPr>
        <p:spPr>
          <a:xfrm>
            <a:off x="169593" y="940158"/>
            <a:ext cx="6643331" cy="5127937"/>
          </a:xfrm>
        </p:spPr>
        <p:txBody>
          <a:bodyPr>
            <a:normAutofit fontScale="92500" lnSpcReduction="10000"/>
          </a:bodyPr>
          <a:lstStyle/>
          <a:p>
            <a:pPr marL="0" indent="0">
              <a:buNone/>
            </a:pPr>
            <a:r>
              <a:rPr lang="fr-FR" sz="2200" b="1" dirty="0" smtClean="0">
                <a:solidFill>
                  <a:schemeClr val="accent1">
                    <a:lumMod val="60000"/>
                    <a:lumOff val="40000"/>
                  </a:schemeClr>
                </a:solidFill>
              </a:rPr>
              <a:t>5-1-Exemple </a:t>
            </a:r>
            <a:r>
              <a:rPr lang="fr-FR" sz="2200" b="1" dirty="0">
                <a:solidFill>
                  <a:schemeClr val="accent1">
                    <a:lumMod val="60000"/>
                    <a:lumOff val="40000"/>
                  </a:schemeClr>
                </a:solidFill>
              </a:rPr>
              <a:t>d’entreprise : ENIEM (Algérie</a:t>
            </a:r>
            <a:r>
              <a:rPr lang="fr-FR" sz="2200" b="1" dirty="0" smtClean="0">
                <a:solidFill>
                  <a:schemeClr val="accent1">
                    <a:lumMod val="60000"/>
                    <a:lumOff val="40000"/>
                  </a:schemeClr>
                </a:solidFill>
              </a:rPr>
              <a:t>):</a:t>
            </a:r>
            <a:endParaRPr lang="fr-FR" sz="2200" b="1" dirty="0">
              <a:solidFill>
                <a:schemeClr val="accent1">
                  <a:lumMod val="60000"/>
                  <a:lumOff val="40000"/>
                </a:schemeClr>
              </a:solidFill>
            </a:endParaRPr>
          </a:p>
          <a:p>
            <a:pPr marL="0" indent="0">
              <a:buNone/>
            </a:pPr>
            <a:r>
              <a:rPr lang="fr-FR" sz="2200" dirty="0"/>
              <a:t> </a:t>
            </a:r>
            <a:r>
              <a:rPr lang="fr-FR" sz="2200" b="1" dirty="0" smtClean="0">
                <a:solidFill>
                  <a:schemeClr val="bg1"/>
                </a:solidFill>
              </a:rPr>
              <a:t>A):Secteur </a:t>
            </a:r>
            <a:r>
              <a:rPr lang="fr-FR" sz="2200" b="1" dirty="0">
                <a:solidFill>
                  <a:schemeClr val="bg1"/>
                </a:solidFill>
              </a:rPr>
              <a:t>: Électroménager.</a:t>
            </a:r>
          </a:p>
          <a:p>
            <a:pPr marL="0" indent="0">
              <a:buNone/>
            </a:pPr>
            <a:r>
              <a:rPr lang="fr-FR" sz="2200" dirty="0" smtClean="0"/>
              <a:t>  Matériaux </a:t>
            </a:r>
            <a:r>
              <a:rPr lang="fr-FR" sz="2200" dirty="0"/>
              <a:t>principaux :</a:t>
            </a:r>
          </a:p>
          <a:p>
            <a:pPr marL="0" indent="0">
              <a:buNone/>
            </a:pPr>
            <a:r>
              <a:rPr lang="fr-FR" sz="2200" dirty="0" smtClean="0"/>
              <a:t>  Métaux </a:t>
            </a:r>
            <a:r>
              <a:rPr lang="fr-FR" sz="2200" dirty="0"/>
              <a:t>(acier inoxydable, aluminium) .</a:t>
            </a:r>
          </a:p>
          <a:p>
            <a:pPr marL="0" indent="0">
              <a:buNone/>
            </a:pPr>
            <a:r>
              <a:rPr lang="fr-FR" sz="2200" dirty="0" smtClean="0"/>
              <a:t>  Plastiques </a:t>
            </a:r>
            <a:r>
              <a:rPr lang="fr-FR" sz="2200" dirty="0"/>
              <a:t>(ABS, polypropylène).</a:t>
            </a:r>
          </a:p>
          <a:p>
            <a:pPr marL="0" indent="0">
              <a:buNone/>
            </a:pPr>
            <a:r>
              <a:rPr lang="fr-FR" sz="2200" dirty="0" smtClean="0"/>
              <a:t>  Verre </a:t>
            </a:r>
            <a:r>
              <a:rPr lang="fr-FR" sz="2200" dirty="0"/>
              <a:t>trempé .</a:t>
            </a:r>
          </a:p>
          <a:p>
            <a:pPr marL="0" indent="0">
              <a:buNone/>
            </a:pPr>
            <a:r>
              <a:rPr lang="fr-FR" sz="2200" dirty="0" smtClean="0"/>
              <a:t>  Isolants </a:t>
            </a:r>
            <a:r>
              <a:rPr lang="fr-FR" sz="2200" dirty="0"/>
              <a:t>thermiques (mousse polyuréthane) </a:t>
            </a:r>
            <a:r>
              <a:rPr lang="fr-FR" sz="2200" dirty="0" smtClean="0"/>
              <a:t>.</a:t>
            </a:r>
          </a:p>
          <a:p>
            <a:pPr marL="0" lvl="0" indent="0">
              <a:buNone/>
            </a:pPr>
            <a:r>
              <a:rPr lang="fr-FR" sz="2200" b="1" dirty="0" smtClean="0">
                <a:solidFill>
                  <a:schemeClr val="bg1"/>
                </a:solidFill>
              </a:rPr>
              <a:t>B):Raisons </a:t>
            </a:r>
            <a:r>
              <a:rPr lang="fr-FR" sz="2200" b="1" dirty="0">
                <a:solidFill>
                  <a:schemeClr val="bg1"/>
                </a:solidFill>
              </a:rPr>
              <a:t>des choix :</a:t>
            </a:r>
          </a:p>
          <a:p>
            <a:pPr marL="0" indent="0">
              <a:buNone/>
            </a:pPr>
            <a:r>
              <a:rPr lang="fr-FR" sz="2200" dirty="0" smtClean="0"/>
              <a:t>  Disponibilité locale et coût optimisé.</a:t>
            </a:r>
          </a:p>
          <a:p>
            <a:pPr marL="0" indent="0">
              <a:buNone/>
            </a:pPr>
            <a:r>
              <a:rPr lang="fr-FR" sz="2200" dirty="0" smtClean="0"/>
              <a:t>  Durabilité </a:t>
            </a:r>
            <a:r>
              <a:rPr lang="fr-FR" sz="2200" dirty="0"/>
              <a:t>adaptée au marché algérien.</a:t>
            </a:r>
          </a:p>
          <a:p>
            <a:pPr marL="0" indent="0">
              <a:buNone/>
            </a:pPr>
            <a:r>
              <a:rPr lang="fr-FR" sz="2200" dirty="0" smtClean="0"/>
              <a:t>  Respect </a:t>
            </a:r>
            <a:r>
              <a:rPr lang="fr-FR" sz="2200" dirty="0"/>
              <a:t>des normes énergétiques.</a:t>
            </a:r>
          </a:p>
          <a:p>
            <a:pPr marL="0" lvl="0" indent="0">
              <a:buNone/>
            </a:pPr>
            <a:r>
              <a:rPr lang="fr-FR" sz="2200" b="1" dirty="0" smtClean="0">
                <a:solidFill>
                  <a:schemeClr val="bg1"/>
                </a:solidFill>
              </a:rPr>
              <a:t>C):Exemple </a:t>
            </a:r>
            <a:r>
              <a:rPr lang="fr-FR" sz="2200" b="1" dirty="0">
                <a:solidFill>
                  <a:schemeClr val="bg1"/>
                </a:solidFill>
              </a:rPr>
              <a:t>de Produit phare : </a:t>
            </a:r>
            <a:r>
              <a:rPr lang="fr-FR" sz="2200" dirty="0"/>
              <a:t>Réfrigérateurs robustes et économes en énergie.</a:t>
            </a:r>
          </a:p>
          <a:p>
            <a:endParaRPr lang="fr-FR" dirty="0"/>
          </a:p>
        </p:txBody>
      </p:sp>
      <p:pic>
        <p:nvPicPr>
          <p:cNvPr id="2050" name="Picture 2" descr="Nos Référe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054" y="0"/>
            <a:ext cx="41169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204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2124" y="252772"/>
            <a:ext cx="4121239" cy="867690"/>
          </a:xfrm>
        </p:spPr>
        <p:txBody>
          <a:bodyPr/>
          <a:lstStyle/>
          <a:p>
            <a:r>
              <a:rPr lang="fr-FR" sz="2800" b="1" dirty="0">
                <a:ln w="22225">
                  <a:solidFill>
                    <a:schemeClr val="accent2"/>
                  </a:solidFill>
                  <a:prstDash val="solid"/>
                </a:ln>
                <a:solidFill>
                  <a:schemeClr val="accent2">
                    <a:lumMod val="40000"/>
                    <a:lumOff val="60000"/>
                  </a:schemeClr>
                </a:solidFill>
              </a:rPr>
              <a:t>6</a:t>
            </a:r>
            <a:r>
              <a:rPr lang="fr-FR" sz="2800" b="1" dirty="0" smtClean="0">
                <a:ln w="22225">
                  <a:solidFill>
                    <a:schemeClr val="accent2"/>
                  </a:solidFill>
                  <a:prstDash val="solid"/>
                </a:ln>
                <a:solidFill>
                  <a:schemeClr val="accent2">
                    <a:lumMod val="40000"/>
                    <a:lumOff val="60000"/>
                  </a:schemeClr>
                </a:solidFill>
              </a:rPr>
              <a:t>-conclusion:</a:t>
            </a:r>
            <a:endParaRPr lang="fr-FR" sz="2800" b="1" dirty="0">
              <a:ln w="22225">
                <a:solidFill>
                  <a:schemeClr val="accent2"/>
                </a:solidFill>
                <a:prstDash val="solid"/>
              </a:ln>
              <a:solidFill>
                <a:schemeClr val="accent2">
                  <a:lumMod val="40000"/>
                  <a:lumOff val="60000"/>
                </a:schemeClr>
              </a:solidFill>
            </a:endParaRPr>
          </a:p>
        </p:txBody>
      </p:sp>
      <p:sp>
        <p:nvSpPr>
          <p:cNvPr id="3" name="Espace réservé du contenu 2"/>
          <p:cNvSpPr>
            <a:spLocks noGrp="1"/>
          </p:cNvSpPr>
          <p:nvPr>
            <p:ph idx="1"/>
          </p:nvPr>
        </p:nvSpPr>
        <p:spPr>
          <a:xfrm>
            <a:off x="412124" y="914400"/>
            <a:ext cx="10751751" cy="5737538"/>
          </a:xfrm>
        </p:spPr>
        <p:txBody>
          <a:bodyPr>
            <a:normAutofit/>
          </a:bodyPr>
          <a:lstStyle/>
          <a:p>
            <a:pPr marL="0" indent="0">
              <a:lnSpc>
                <a:spcPct val="150000"/>
              </a:lnSpc>
              <a:buNone/>
            </a:pPr>
            <a:r>
              <a:rPr lang="fr-FR" dirty="0" smtClean="0"/>
              <a:t>    Le </a:t>
            </a:r>
            <a:r>
              <a:rPr lang="fr-FR" dirty="0"/>
              <a:t>choix des matériaux d’emballage est crucial pour les entreprises, car il affecte la protection des produits, leur impact écologique et l’image de marque. Chaque type de matériau, comme le plastique, le métal, le verre et le carton, a ses propres avantages et inconvénients. En plus de ces propriétés, il est important de considérer la durabilité, le coût, l’impact environnemental et le marketing lors de la sélection des matériaux</a:t>
            </a:r>
            <a:r>
              <a:rPr lang="fr-FR" dirty="0" smtClean="0"/>
              <a:t>.</a:t>
            </a:r>
            <a:r>
              <a:rPr lang="fr-FR" dirty="0"/>
              <a:t> </a:t>
            </a:r>
          </a:p>
          <a:p>
            <a:pPr marL="0" indent="0">
              <a:lnSpc>
                <a:spcPct val="150000"/>
              </a:lnSpc>
              <a:buNone/>
            </a:pPr>
            <a:r>
              <a:rPr lang="fr-FR" dirty="0" smtClean="0"/>
              <a:t>    Les </a:t>
            </a:r>
            <a:r>
              <a:rPr lang="fr-FR" dirty="0"/>
              <a:t>récentes innovations, telles que les matériaux biodégradables et les emballages intelligents, montrent que l’industrie s’adapte aux préoccupations de durabilité et aux attentes des consommateurs. Les tendances écologiques poussent les entreprises à adopter des pratiques responsables et à intégrer des solutions d’emballage durables</a:t>
            </a:r>
          </a:p>
        </p:txBody>
      </p:sp>
    </p:spTree>
    <p:extLst>
      <p:ext uri="{BB962C8B-B14F-4D97-AF65-F5344CB8AC3E}">
        <p14:creationId xmlns:p14="http://schemas.microsoft.com/office/powerpoint/2010/main" val="1702454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sées 3"/>
          <p:cNvSpPr/>
          <p:nvPr/>
        </p:nvSpPr>
        <p:spPr>
          <a:xfrm rot="1746368">
            <a:off x="6141698" y="80753"/>
            <a:ext cx="3712299" cy="2756080"/>
          </a:xfrm>
          <a:prstGeom prst="cloud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6555277" y="1132969"/>
            <a:ext cx="3777782" cy="960737"/>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0" indent="0">
              <a:buNone/>
            </a:pPr>
            <a:r>
              <a:rPr lang="fr-FR" sz="3600" b="1" dirty="0" smtClean="0">
                <a:ln/>
                <a:solidFill>
                  <a:schemeClr val="accent3"/>
                </a:solidFill>
              </a:rPr>
              <a:t>SOMMAIRE :</a:t>
            </a:r>
            <a:endParaRPr lang="fr-FR" sz="3600" b="1" dirty="0">
              <a:ln/>
              <a:solidFill>
                <a:schemeClr val="accent3"/>
              </a:solidFill>
            </a:endParaRPr>
          </a:p>
        </p:txBody>
      </p:sp>
      <p:sp>
        <p:nvSpPr>
          <p:cNvPr id="5" name="ZoneTexte 4"/>
          <p:cNvSpPr txBox="1"/>
          <p:nvPr/>
        </p:nvSpPr>
        <p:spPr>
          <a:xfrm>
            <a:off x="1751526" y="227967"/>
            <a:ext cx="5795493" cy="5632311"/>
          </a:xfrm>
          <a:prstGeom prst="rect">
            <a:avLst/>
          </a:prstGeom>
          <a:noFill/>
        </p:spPr>
        <p:txBody>
          <a:bodyPr wrap="square" rtlCol="0">
            <a:spAutoFit/>
          </a:bodyPr>
          <a:lstStyle/>
          <a:p>
            <a:pPr>
              <a:lnSpc>
                <a:spcPct val="200000"/>
              </a:lnSpc>
            </a:pPr>
            <a:r>
              <a:rPr lang="fr-FR" b="1" dirty="0" smtClean="0">
                <a:ln w="22225">
                  <a:solidFill>
                    <a:schemeClr val="accent2"/>
                  </a:solidFill>
                  <a:prstDash val="solid"/>
                </a:ln>
                <a:solidFill>
                  <a:schemeClr val="accent2">
                    <a:lumMod val="40000"/>
                    <a:lumOff val="60000"/>
                  </a:schemeClr>
                </a:solidFill>
              </a:rPr>
              <a:t>1-Introduction</a:t>
            </a:r>
          </a:p>
          <a:p>
            <a:pPr>
              <a:lnSpc>
                <a:spcPct val="200000"/>
              </a:lnSpc>
            </a:pPr>
            <a:r>
              <a:rPr lang="fr-FR" b="1" dirty="0">
                <a:ln w="22225">
                  <a:solidFill>
                    <a:schemeClr val="accent2"/>
                  </a:solidFill>
                  <a:prstDash val="solid"/>
                </a:ln>
                <a:solidFill>
                  <a:schemeClr val="accent2">
                    <a:lumMod val="40000"/>
                    <a:lumOff val="60000"/>
                  </a:schemeClr>
                </a:solidFill>
              </a:rPr>
              <a:t>2-Types de matériaux </a:t>
            </a:r>
            <a:r>
              <a:rPr lang="fr-FR" b="1" dirty="0" smtClean="0">
                <a:ln w="22225">
                  <a:solidFill>
                    <a:schemeClr val="accent2"/>
                  </a:solidFill>
                  <a:prstDash val="solid"/>
                </a:ln>
                <a:solidFill>
                  <a:schemeClr val="accent2">
                    <a:lumMod val="40000"/>
                    <a:lumOff val="60000"/>
                  </a:schemeClr>
                </a:solidFill>
              </a:rPr>
              <a:t>d’emballage</a:t>
            </a:r>
          </a:p>
          <a:p>
            <a:pPr>
              <a:lnSpc>
                <a:spcPct val="200000"/>
              </a:lnSpc>
            </a:pPr>
            <a:r>
              <a:rPr lang="fr-FR" b="1" dirty="0" smtClean="0">
                <a:ln w="22225">
                  <a:solidFill>
                    <a:schemeClr val="accent2"/>
                  </a:solidFill>
                  <a:prstDash val="solid"/>
                </a:ln>
                <a:solidFill>
                  <a:schemeClr val="accent2">
                    <a:lumMod val="40000"/>
                    <a:lumOff val="60000"/>
                  </a:schemeClr>
                </a:solidFill>
              </a:rPr>
              <a:t>        </a:t>
            </a:r>
            <a:r>
              <a:rPr lang="fr-FR" b="1" dirty="0" smtClean="0">
                <a:solidFill>
                  <a:srgbClr val="FFC000"/>
                </a:solidFill>
              </a:rPr>
              <a:t>2-1 plastique</a:t>
            </a:r>
          </a:p>
          <a:p>
            <a:pPr>
              <a:lnSpc>
                <a:spcPct val="200000"/>
              </a:lnSpc>
            </a:pPr>
            <a:r>
              <a:rPr lang="fr-FR" b="1" dirty="0" smtClean="0">
                <a:solidFill>
                  <a:srgbClr val="FFC000"/>
                </a:solidFill>
              </a:rPr>
              <a:t>        2-2  Métaux </a:t>
            </a:r>
          </a:p>
          <a:p>
            <a:pPr>
              <a:lnSpc>
                <a:spcPct val="200000"/>
              </a:lnSpc>
            </a:pPr>
            <a:r>
              <a:rPr lang="fr-FR" b="1" dirty="0" smtClean="0">
                <a:ln w="0"/>
                <a:solidFill>
                  <a:srgbClr val="FFC000"/>
                </a:solidFill>
                <a:effectLst>
                  <a:outerShdw blurRad="38100" dist="19050" dir="2700000" algn="tl" rotWithShape="0">
                    <a:schemeClr val="dk1">
                      <a:alpha val="40000"/>
                    </a:schemeClr>
                  </a:outerShdw>
                </a:effectLst>
              </a:rPr>
              <a:t>        2-3 Verre:</a:t>
            </a:r>
            <a:r>
              <a:rPr lang="fr-FR" b="1" dirty="0">
                <a:ln w="22225">
                  <a:solidFill>
                    <a:schemeClr val="accent2"/>
                  </a:solidFill>
                  <a:prstDash val="solid"/>
                </a:ln>
                <a:solidFill>
                  <a:srgbClr val="FFC000"/>
                </a:solidFill>
              </a:rPr>
              <a:t/>
            </a:r>
            <a:br>
              <a:rPr lang="fr-FR" b="1" dirty="0">
                <a:ln w="22225">
                  <a:solidFill>
                    <a:schemeClr val="accent2"/>
                  </a:solidFill>
                  <a:prstDash val="solid"/>
                </a:ln>
                <a:solidFill>
                  <a:srgbClr val="FFC000"/>
                </a:solidFill>
              </a:rPr>
            </a:br>
            <a:r>
              <a:rPr lang="fr-FR" b="1" dirty="0" smtClean="0">
                <a:ln w="22225">
                  <a:solidFill>
                    <a:schemeClr val="accent2"/>
                  </a:solidFill>
                  <a:prstDash val="solid"/>
                </a:ln>
                <a:solidFill>
                  <a:srgbClr val="FFC000"/>
                </a:solidFill>
              </a:rPr>
              <a:t>        </a:t>
            </a:r>
            <a:r>
              <a:rPr lang="fr-FR" b="1" dirty="0" smtClean="0">
                <a:solidFill>
                  <a:srgbClr val="FFC000"/>
                </a:solidFill>
              </a:rPr>
              <a:t>2-4 Carton </a:t>
            </a:r>
            <a:r>
              <a:rPr lang="fr-FR" b="1" dirty="0">
                <a:solidFill>
                  <a:srgbClr val="FFC000"/>
                </a:solidFill>
              </a:rPr>
              <a:t>et </a:t>
            </a:r>
            <a:r>
              <a:rPr lang="fr-FR" b="1" dirty="0" smtClean="0">
                <a:solidFill>
                  <a:srgbClr val="FFC000"/>
                </a:solidFill>
              </a:rPr>
              <a:t>papier</a:t>
            </a:r>
          </a:p>
          <a:p>
            <a:pPr>
              <a:lnSpc>
                <a:spcPct val="200000"/>
              </a:lnSpc>
            </a:pPr>
            <a:r>
              <a:rPr lang="fr-FR" b="1" dirty="0" smtClean="0">
                <a:ln w="22225">
                  <a:solidFill>
                    <a:schemeClr val="accent2"/>
                  </a:solidFill>
                  <a:prstDash val="solid"/>
                </a:ln>
                <a:solidFill>
                  <a:schemeClr val="accent2">
                    <a:lumMod val="40000"/>
                    <a:lumOff val="60000"/>
                  </a:schemeClr>
                </a:solidFill>
              </a:rPr>
              <a:t>3-</a:t>
            </a:r>
            <a:r>
              <a:rPr lang="fr-FR" b="1" dirty="0">
                <a:ln w="22225">
                  <a:solidFill>
                    <a:schemeClr val="accent2"/>
                  </a:solidFill>
                  <a:prstDash val="solid"/>
                </a:ln>
                <a:solidFill>
                  <a:schemeClr val="accent2">
                    <a:lumMod val="40000"/>
                    <a:lumOff val="60000"/>
                  </a:schemeClr>
                </a:solidFill>
              </a:rPr>
              <a:t>Critères de choix des matériaux </a:t>
            </a:r>
            <a:endParaRPr lang="fr-FR" b="1" dirty="0" smtClean="0">
              <a:ln w="22225">
                <a:solidFill>
                  <a:schemeClr val="accent2"/>
                </a:solidFill>
                <a:prstDash val="solid"/>
              </a:ln>
              <a:solidFill>
                <a:schemeClr val="accent2">
                  <a:lumMod val="40000"/>
                  <a:lumOff val="60000"/>
                </a:schemeClr>
              </a:solidFill>
            </a:endParaRPr>
          </a:p>
          <a:p>
            <a:pPr>
              <a:lnSpc>
                <a:spcPct val="200000"/>
              </a:lnSpc>
            </a:pPr>
            <a:r>
              <a:rPr lang="fr-FR" b="1" dirty="0">
                <a:ln w="22225">
                  <a:solidFill>
                    <a:schemeClr val="accent2"/>
                  </a:solidFill>
                  <a:prstDash val="solid"/>
                </a:ln>
                <a:solidFill>
                  <a:schemeClr val="accent2">
                    <a:lumMod val="40000"/>
                    <a:lumOff val="60000"/>
                  </a:schemeClr>
                </a:solidFill>
              </a:rPr>
              <a:t>4-Innovations dans </a:t>
            </a:r>
            <a:r>
              <a:rPr lang="fr-FR" b="1" dirty="0" smtClean="0">
                <a:ln w="22225">
                  <a:solidFill>
                    <a:schemeClr val="accent2"/>
                  </a:solidFill>
                  <a:prstDash val="solid"/>
                </a:ln>
                <a:solidFill>
                  <a:schemeClr val="accent2">
                    <a:lumMod val="40000"/>
                    <a:lumOff val="60000"/>
                  </a:schemeClr>
                </a:solidFill>
              </a:rPr>
              <a:t>l’emballage</a:t>
            </a:r>
          </a:p>
          <a:p>
            <a:pPr>
              <a:lnSpc>
                <a:spcPct val="200000"/>
              </a:lnSpc>
            </a:pPr>
            <a:r>
              <a:rPr lang="fr-FR" b="1" dirty="0">
                <a:ln w="22225">
                  <a:solidFill>
                    <a:schemeClr val="accent2"/>
                  </a:solidFill>
                  <a:prstDash val="solid"/>
                </a:ln>
                <a:solidFill>
                  <a:schemeClr val="accent2">
                    <a:lumMod val="40000"/>
                    <a:lumOff val="60000"/>
                  </a:schemeClr>
                </a:solidFill>
              </a:rPr>
              <a:t>5-Cas pratique</a:t>
            </a:r>
            <a:endParaRPr lang="fr-FR" b="1" dirty="0" smtClean="0">
              <a:ln w="22225">
                <a:solidFill>
                  <a:schemeClr val="accent2"/>
                </a:solidFill>
                <a:prstDash val="solid"/>
              </a:ln>
              <a:solidFill>
                <a:schemeClr val="accent2">
                  <a:lumMod val="40000"/>
                  <a:lumOff val="60000"/>
                </a:schemeClr>
              </a:solidFill>
            </a:endParaRPr>
          </a:p>
          <a:p>
            <a:pPr>
              <a:lnSpc>
                <a:spcPct val="200000"/>
              </a:lnSpc>
            </a:pPr>
            <a:r>
              <a:rPr lang="fr-FR" b="1" dirty="0">
                <a:ln w="22225">
                  <a:solidFill>
                    <a:schemeClr val="accent2"/>
                  </a:solidFill>
                  <a:prstDash val="solid"/>
                </a:ln>
                <a:solidFill>
                  <a:schemeClr val="accent2">
                    <a:lumMod val="40000"/>
                    <a:lumOff val="60000"/>
                  </a:schemeClr>
                </a:solidFill>
              </a:rPr>
              <a:t>6</a:t>
            </a:r>
            <a:r>
              <a:rPr lang="fr-FR" b="1" dirty="0" smtClean="0">
                <a:ln w="22225">
                  <a:solidFill>
                    <a:schemeClr val="accent2"/>
                  </a:solidFill>
                  <a:prstDash val="solid"/>
                </a:ln>
                <a:solidFill>
                  <a:schemeClr val="accent2">
                    <a:lumMod val="40000"/>
                    <a:lumOff val="60000"/>
                  </a:schemeClr>
                </a:solidFill>
              </a:rPr>
              <a:t>-conclusion:</a:t>
            </a:r>
            <a:endParaRPr lang="fr-FR" dirty="0"/>
          </a:p>
        </p:txBody>
      </p:sp>
    </p:spTree>
    <p:extLst>
      <p:ext uri="{BB962C8B-B14F-4D97-AF65-F5344CB8AC3E}">
        <p14:creationId xmlns:p14="http://schemas.microsoft.com/office/powerpoint/2010/main" val="1787796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3534" y="1262134"/>
            <a:ext cx="11659523" cy="5102179"/>
          </a:xfrm>
        </p:spPr>
        <p:txBody>
          <a:bodyPr numCol="1"/>
          <a:lstStyle/>
          <a:p>
            <a:r>
              <a:rPr lang="fr-FR"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fr-FR" sz="2000" dirty="0" smtClean="0">
                <a:ln w="0"/>
                <a:solidFill>
                  <a:schemeClr val="tx1"/>
                </a:solidFill>
                <a:effectLst>
                  <a:outerShdw blurRad="38100" dist="19050" dir="2700000" algn="tl" rotWithShape="0">
                    <a:schemeClr val="dk1">
                      <a:alpha val="40000"/>
                    </a:schemeClr>
                  </a:outerShdw>
                </a:effectLst>
              </a:rPr>
              <a:t>L’emballage </a:t>
            </a:r>
            <a:r>
              <a:rPr lang="fr-FR" sz="2000" dirty="0">
                <a:ln w="0"/>
                <a:solidFill>
                  <a:schemeClr val="tx1"/>
                </a:solidFill>
                <a:effectLst>
                  <a:outerShdw blurRad="38100" dist="19050" dir="2700000" algn="tl" rotWithShape="0">
                    <a:schemeClr val="dk1">
                      <a:alpha val="40000"/>
                    </a:schemeClr>
                  </a:outerShdw>
                </a:effectLst>
              </a:rPr>
              <a:t>joue un rôle essentiel dans le cycle de vie des produits, de leur création à leur consommation. Historiquement, les matériaux d’emballage étaient choisis pour leur capacité à protéger les produits et réduire les coûts. Cependant, d’autres critères comme la sécurité alimentaire, la qualité, le transport et l’impact environnemental sont devenus de plus en plus importants.</a:t>
            </a:r>
            <a:br>
              <a:rPr lang="fr-FR" sz="2000" dirty="0">
                <a:ln w="0"/>
                <a:solidFill>
                  <a:schemeClr val="tx1"/>
                </a:solidFill>
                <a:effectLst>
                  <a:outerShdw blurRad="38100" dist="19050" dir="2700000" algn="tl" rotWithShape="0">
                    <a:schemeClr val="dk1">
                      <a:alpha val="40000"/>
                    </a:schemeClr>
                  </a:outerShdw>
                </a:effectLst>
              </a:rPr>
            </a:br>
            <a:r>
              <a:rPr lang="fr-FR" sz="2000" dirty="0">
                <a:ln w="0"/>
                <a:solidFill>
                  <a:schemeClr val="tx1"/>
                </a:solidFill>
                <a:effectLst>
                  <a:outerShdw blurRad="38100" dist="19050" dir="2700000" algn="tl" rotWithShape="0">
                    <a:schemeClr val="dk1">
                      <a:alpha val="40000"/>
                    </a:schemeClr>
                  </a:outerShdw>
                </a:effectLst>
              </a:rPr>
              <a:t> </a:t>
            </a:r>
            <a:br>
              <a:rPr lang="fr-FR" sz="2000" dirty="0">
                <a:ln w="0"/>
                <a:solidFill>
                  <a:schemeClr val="tx1"/>
                </a:solidFill>
                <a:effectLst>
                  <a:outerShdw blurRad="38100" dist="19050" dir="2700000" algn="tl" rotWithShape="0">
                    <a:schemeClr val="dk1">
                      <a:alpha val="40000"/>
                    </a:schemeClr>
                  </a:outerShdw>
                </a:effectLst>
              </a:rPr>
            </a:br>
            <a:r>
              <a:rPr lang="fr-FR" sz="2000" dirty="0">
                <a:ln w="0"/>
                <a:solidFill>
                  <a:schemeClr val="tx1"/>
                </a:solidFill>
                <a:effectLst>
                  <a:outerShdw blurRad="38100" dist="19050" dir="2700000" algn="tl" rotWithShape="0">
                    <a:schemeClr val="dk1">
                      <a:alpha val="40000"/>
                    </a:schemeClr>
                  </a:outerShdw>
                </a:effectLst>
              </a:rPr>
              <a:t>Aujourd’hui, différents matériaux sont utilisés (plastique, verre, carton, matériaux biodégradables), chacun ayant des avantages et des inconvénients. Les entreprises doivent répondre à la demande des consommateurs en matière de durabilité tout en équilibrant coût et efficacité. Les innovations technologiques, comme les emballages biodégradables ou recyclables, jouent un rôle crucial dans cette transition.</a:t>
            </a:r>
            <a:br>
              <a:rPr lang="fr-FR" sz="2000" dirty="0">
                <a:ln w="0"/>
                <a:solidFill>
                  <a:schemeClr val="tx1"/>
                </a:solidFill>
                <a:effectLst>
                  <a:outerShdw blurRad="38100" dist="19050" dir="2700000" algn="tl" rotWithShape="0">
                    <a:schemeClr val="dk1">
                      <a:alpha val="40000"/>
                    </a:schemeClr>
                  </a:outerShdw>
                </a:effectLst>
              </a:rPr>
            </a:br>
            <a:r>
              <a:rPr lang="fr-FR" sz="2000" dirty="0">
                <a:ln w="0"/>
                <a:solidFill>
                  <a:schemeClr val="tx1"/>
                </a:solidFill>
                <a:effectLst>
                  <a:outerShdw blurRad="38100" dist="19050" dir="2700000" algn="tl" rotWithShape="0">
                    <a:schemeClr val="dk1">
                      <a:alpha val="40000"/>
                    </a:schemeClr>
                  </a:outerShdw>
                </a:effectLst>
              </a:rPr>
              <a:t> </a:t>
            </a:r>
            <a:br>
              <a:rPr lang="fr-FR" sz="2000" dirty="0">
                <a:ln w="0"/>
                <a:solidFill>
                  <a:schemeClr val="tx1"/>
                </a:solidFill>
                <a:effectLst>
                  <a:outerShdw blurRad="38100" dist="19050" dir="2700000" algn="tl" rotWithShape="0">
                    <a:schemeClr val="dk1">
                      <a:alpha val="40000"/>
                    </a:schemeClr>
                  </a:outerShdw>
                </a:effectLst>
              </a:rPr>
            </a:br>
            <a:r>
              <a:rPr lang="fr-FR" sz="2000" dirty="0">
                <a:ln w="0"/>
                <a:solidFill>
                  <a:schemeClr val="tx1"/>
                </a:solidFill>
                <a:effectLst>
                  <a:outerShdw blurRad="38100" dist="19050" dir="2700000" algn="tl" rotWithShape="0">
                    <a:schemeClr val="dk1">
                      <a:alpha val="40000"/>
                    </a:schemeClr>
                  </a:outerShdw>
                </a:effectLst>
              </a:rPr>
              <a:t>Cet exposé vise à analyser les types de matériaux utilisés, à comprendre les critères influençant leur choix, et à présenter les innovations qui répondent aux attentes écologiques des consommateurs.</a:t>
            </a:r>
            <a:br>
              <a:rPr lang="fr-FR" sz="2000" dirty="0">
                <a:ln w="0"/>
                <a:solidFill>
                  <a:schemeClr val="tx1"/>
                </a:solidFill>
                <a:effectLst>
                  <a:outerShdw blurRad="38100" dist="19050" dir="2700000" algn="tl" rotWithShape="0">
                    <a:schemeClr val="dk1">
                      <a:alpha val="40000"/>
                    </a:schemeClr>
                  </a:outerShdw>
                </a:effectLst>
              </a:rPr>
            </a:br>
            <a:r>
              <a:rPr lang="fr-FR" sz="1800" dirty="0">
                <a:ln w="0"/>
                <a:solidFill>
                  <a:schemeClr val="tx1"/>
                </a:solidFill>
                <a:effectLst>
                  <a:outerShdw blurRad="38100" dist="19050" dir="2700000" algn="tl" rotWithShape="0">
                    <a:schemeClr val="dk1">
                      <a:alpha val="40000"/>
                    </a:schemeClr>
                  </a:outerShdw>
                </a:effectLst>
              </a:rPr>
              <a:t> </a:t>
            </a:r>
            <a:br>
              <a:rPr lang="fr-FR" sz="1800" dirty="0">
                <a:ln w="0"/>
                <a:solidFill>
                  <a:schemeClr val="tx1"/>
                </a:solidFill>
                <a:effectLst>
                  <a:outerShdw blurRad="38100" dist="19050" dir="2700000" algn="tl" rotWithShape="0">
                    <a:schemeClr val="dk1">
                      <a:alpha val="40000"/>
                    </a:schemeClr>
                  </a:outerShdw>
                </a:effectLst>
              </a:rPr>
            </a:br>
            <a:endParaRPr lang="fr-FR" sz="1800" dirty="0"/>
          </a:p>
        </p:txBody>
      </p:sp>
      <p:sp>
        <p:nvSpPr>
          <p:cNvPr id="3" name="Sous-titre 2"/>
          <p:cNvSpPr>
            <a:spLocks noGrp="1"/>
          </p:cNvSpPr>
          <p:nvPr>
            <p:ph type="subTitle" idx="1"/>
          </p:nvPr>
        </p:nvSpPr>
        <p:spPr>
          <a:xfrm>
            <a:off x="420859" y="334169"/>
            <a:ext cx="3455681" cy="927965"/>
          </a:xfrm>
        </p:spPr>
        <p:txBody>
          <a:bodyPr>
            <a:normAutofit/>
          </a:bodyPr>
          <a:lstStyle/>
          <a:p>
            <a:r>
              <a:rPr lang="fr-FR" sz="2400" b="1" cap="none" dirty="0" smtClean="0">
                <a:ln w="22225">
                  <a:solidFill>
                    <a:schemeClr val="accent2"/>
                  </a:solidFill>
                  <a:prstDash val="solid"/>
                </a:ln>
                <a:solidFill>
                  <a:schemeClr val="accent2">
                    <a:lumMod val="40000"/>
                    <a:lumOff val="60000"/>
                  </a:schemeClr>
                </a:solidFill>
              </a:rPr>
              <a:t>1-Introduction</a:t>
            </a:r>
            <a:r>
              <a:rPr lang="fr-FR" sz="1800" b="1" cap="none" dirty="0" smtClean="0">
                <a:ln w="22225">
                  <a:solidFill>
                    <a:schemeClr val="accent2"/>
                  </a:solidFill>
                  <a:prstDash val="solid"/>
                </a:ln>
                <a:solidFill>
                  <a:schemeClr val="accent2">
                    <a:lumMod val="40000"/>
                    <a:lumOff val="60000"/>
                  </a:schemeClr>
                </a:solidFill>
              </a:rPr>
              <a:t> :</a:t>
            </a:r>
            <a:endParaRPr lang="fr-FR" b="1" cap="none"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95607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0039" y="115258"/>
            <a:ext cx="6488785" cy="835169"/>
          </a:xfrm>
        </p:spPr>
        <p:txBody>
          <a:bodyPr/>
          <a:lstStyle/>
          <a:p>
            <a:r>
              <a:rPr lang="fr-FR" sz="2800" b="1" dirty="0" smtClean="0">
                <a:ln w="22225">
                  <a:solidFill>
                    <a:schemeClr val="accent2"/>
                  </a:solidFill>
                  <a:prstDash val="solid"/>
                </a:ln>
                <a:solidFill>
                  <a:schemeClr val="accent2">
                    <a:lumMod val="40000"/>
                    <a:lumOff val="60000"/>
                  </a:schemeClr>
                </a:solidFill>
              </a:rPr>
              <a:t>2-Types de matériaux d’emballage : </a:t>
            </a:r>
            <a:endParaRPr lang="fr-FR" sz="2800" b="1" dirty="0">
              <a:ln w="22225">
                <a:solidFill>
                  <a:schemeClr val="accent2"/>
                </a:solidFill>
                <a:prstDash val="solid"/>
              </a:ln>
              <a:solidFill>
                <a:schemeClr val="accent2">
                  <a:lumMod val="40000"/>
                  <a:lumOff val="60000"/>
                </a:schemeClr>
              </a:solidFill>
            </a:endParaRPr>
          </a:p>
        </p:txBody>
      </p:sp>
      <p:sp>
        <p:nvSpPr>
          <p:cNvPr id="3" name="Espace réservé du contenu 2"/>
          <p:cNvSpPr>
            <a:spLocks noGrp="1"/>
          </p:cNvSpPr>
          <p:nvPr>
            <p:ph idx="1"/>
          </p:nvPr>
        </p:nvSpPr>
        <p:spPr>
          <a:xfrm>
            <a:off x="156714" y="954553"/>
            <a:ext cx="8946541" cy="4195481"/>
          </a:xfrm>
        </p:spPr>
        <p:txBody>
          <a:bodyPr/>
          <a:lstStyle/>
          <a:p>
            <a:pPr marL="0" indent="0">
              <a:buNone/>
            </a:pPr>
            <a:r>
              <a:rPr lang="fr-FR" dirty="0" smtClean="0"/>
              <a:t>   </a:t>
            </a:r>
            <a:r>
              <a:rPr lang="fr-FR" dirty="0" smtClean="0">
                <a:ln w="0"/>
                <a:effectLst>
                  <a:outerShdw blurRad="38100" dist="19050" dir="2700000" algn="tl" rotWithShape="0">
                    <a:schemeClr val="dk1">
                      <a:alpha val="40000"/>
                    </a:schemeClr>
                  </a:outerShdw>
                </a:effectLst>
              </a:rPr>
              <a:t>Les </a:t>
            </a:r>
            <a:r>
              <a:rPr lang="fr-FR" dirty="0">
                <a:ln w="0"/>
                <a:effectLst>
                  <a:outerShdw blurRad="38100" dist="19050" dir="2700000" algn="tl" rotWithShape="0">
                    <a:schemeClr val="dk1">
                      <a:alpha val="40000"/>
                    </a:schemeClr>
                  </a:outerShdw>
                </a:effectLst>
              </a:rPr>
              <a:t>matériaux d’emballage varient selon leurs propriétés, leur utilisation et leur impact environnemental. Voici quelques types de matériaux d’emballage couramment utilisés</a:t>
            </a:r>
          </a:p>
          <a:p>
            <a:endParaRPr lang="fr-FR" dirty="0"/>
          </a:p>
        </p:txBody>
      </p:sp>
      <p:sp>
        <p:nvSpPr>
          <p:cNvPr id="4" name="ZoneTexte 3"/>
          <p:cNvSpPr txBox="1"/>
          <p:nvPr/>
        </p:nvSpPr>
        <p:spPr>
          <a:xfrm>
            <a:off x="306985" y="2581762"/>
            <a:ext cx="8422783" cy="3108543"/>
          </a:xfrm>
          <a:prstGeom prst="rect">
            <a:avLst/>
          </a:prstGeom>
          <a:noFill/>
        </p:spPr>
        <p:txBody>
          <a:bodyPr wrap="square" rtlCol="0">
            <a:spAutoFit/>
          </a:bodyPr>
          <a:lstStyle/>
          <a:p>
            <a:pPr marL="285750" indent="-285750">
              <a:lnSpc>
                <a:spcPct val="200000"/>
              </a:lnSpc>
              <a:buFont typeface="Wingdings" panose="05000000000000000000" pitchFamily="2" charset="2"/>
              <a:buChar char="Ø"/>
            </a:pPr>
            <a:r>
              <a:rPr lang="fr-FR" sz="2000" dirty="0" smtClean="0"/>
              <a:t>1- plastique</a:t>
            </a:r>
          </a:p>
          <a:p>
            <a:pPr marL="285750" indent="-285750">
              <a:lnSpc>
                <a:spcPct val="200000"/>
              </a:lnSpc>
              <a:buFont typeface="Wingdings" panose="05000000000000000000" pitchFamily="2" charset="2"/>
              <a:buChar char="Ø"/>
            </a:pPr>
            <a:r>
              <a:rPr lang="fr-FR" sz="2000" dirty="0" smtClean="0"/>
              <a:t>2- Métaux</a:t>
            </a:r>
          </a:p>
          <a:p>
            <a:pPr marL="285750" indent="-285750">
              <a:lnSpc>
                <a:spcPct val="200000"/>
              </a:lnSpc>
              <a:buFont typeface="Wingdings" panose="05000000000000000000" pitchFamily="2" charset="2"/>
              <a:buChar char="Ø"/>
            </a:pPr>
            <a:r>
              <a:rPr lang="fr-FR" sz="2000" dirty="0" smtClean="0"/>
              <a:t>3- Verre</a:t>
            </a:r>
          </a:p>
          <a:p>
            <a:pPr marL="285750" indent="-285750">
              <a:lnSpc>
                <a:spcPct val="200000"/>
              </a:lnSpc>
              <a:buFont typeface="Wingdings" panose="05000000000000000000" pitchFamily="2" charset="2"/>
              <a:buChar char="Ø"/>
            </a:pPr>
            <a:r>
              <a:rPr lang="fr-FR" sz="2000" dirty="0" smtClean="0"/>
              <a:t>4- </a:t>
            </a:r>
            <a:r>
              <a:rPr lang="fr-FR" sz="2000" dirty="0"/>
              <a:t>Carton et papier :</a:t>
            </a:r>
          </a:p>
          <a:p>
            <a:pPr marL="285750" indent="-285750">
              <a:lnSpc>
                <a:spcPct val="200000"/>
              </a:lnSpc>
              <a:buFont typeface="Wingdings" panose="05000000000000000000" pitchFamily="2" charset="2"/>
              <a:buChar char="Ø"/>
            </a:pPr>
            <a:endParaRPr lang="fr-FR" dirty="0"/>
          </a:p>
        </p:txBody>
      </p:sp>
      <p:pic>
        <p:nvPicPr>
          <p:cNvPr id="5" name="Image 4"/>
          <p:cNvPicPr>
            <a:picLocks noChangeAspect="1"/>
          </p:cNvPicPr>
          <p:nvPr/>
        </p:nvPicPr>
        <p:blipFill>
          <a:blip r:embed="rId2"/>
          <a:stretch>
            <a:fillRect/>
          </a:stretch>
        </p:blipFill>
        <p:spPr>
          <a:xfrm>
            <a:off x="3258657" y="2118122"/>
            <a:ext cx="8933343" cy="4739878"/>
          </a:xfrm>
          <a:prstGeom prst="rect">
            <a:avLst/>
          </a:prstGeom>
          <a:ln>
            <a:noFill/>
          </a:ln>
          <a:effectLst>
            <a:softEdge rad="112500"/>
          </a:effectLst>
        </p:spPr>
      </p:pic>
    </p:spTree>
    <p:extLst>
      <p:ext uri="{BB962C8B-B14F-4D97-AF65-F5344CB8AC3E}">
        <p14:creationId xmlns:p14="http://schemas.microsoft.com/office/powerpoint/2010/main" val="3104455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ballage Alimentaire En Plastique Jetable Image stock - Image du  écologique, empaquetage: 20281662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57693" y="0"/>
            <a:ext cx="4180268"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31819" y="188532"/>
            <a:ext cx="8062175" cy="3477875"/>
          </a:xfrm>
          <a:prstGeom prst="rect">
            <a:avLst/>
          </a:prstGeom>
          <a:noFill/>
        </p:spPr>
        <p:txBody>
          <a:bodyPr wrap="square" rtlCol="0">
            <a:spAutoFit/>
          </a:bodyPr>
          <a:lstStyle/>
          <a:p>
            <a:r>
              <a:rPr lang="fr-FR" sz="2400" b="1" dirty="0">
                <a:solidFill>
                  <a:srgbClr val="FFC000"/>
                </a:solidFill>
              </a:rPr>
              <a:t>2</a:t>
            </a:r>
            <a:r>
              <a:rPr lang="fr-FR" sz="2400" b="1" dirty="0" smtClean="0">
                <a:solidFill>
                  <a:srgbClr val="FFC000"/>
                </a:solidFill>
              </a:rPr>
              <a:t>-1- plastique </a:t>
            </a:r>
          </a:p>
          <a:p>
            <a:r>
              <a:rPr lang="fr-FR" b="1" dirty="0">
                <a:solidFill>
                  <a:srgbClr val="FFC000"/>
                </a:solidFill>
              </a:rPr>
              <a:t> </a:t>
            </a:r>
            <a:r>
              <a:rPr lang="fr-FR" b="1" dirty="0" smtClean="0">
                <a:solidFill>
                  <a:srgbClr val="FFC000"/>
                </a:solidFill>
              </a:rPr>
              <a:t>    </a:t>
            </a:r>
            <a:r>
              <a:rPr lang="fr-FR" sz="2000" dirty="0" smtClean="0"/>
              <a:t>Les </a:t>
            </a:r>
            <a:r>
              <a:rPr lang="fr-FR" sz="2000" dirty="0"/>
              <a:t>matériaux d’emballage en plastique sont </a:t>
            </a:r>
            <a:r>
              <a:rPr lang="fr-FR" sz="2000" dirty="0" smtClean="0"/>
              <a:t>divers </a:t>
            </a:r>
            <a:r>
              <a:rPr lang="fr-FR" sz="2000" dirty="0"/>
              <a:t>et chacun possède des caractéristiques spécifiques selon l’usinage prévu</a:t>
            </a:r>
            <a:r>
              <a:rPr lang="fr-FR" dirty="0" smtClean="0"/>
              <a:t>.</a:t>
            </a:r>
          </a:p>
          <a:p>
            <a:endParaRPr lang="fr-FR" dirty="0"/>
          </a:p>
          <a:p>
            <a:pPr marL="285750" indent="-285750">
              <a:buFont typeface="Wingdings" panose="05000000000000000000" pitchFamily="2" charset="2"/>
              <a:buChar char="§"/>
            </a:pPr>
            <a:r>
              <a:rPr lang="fr-FR" dirty="0" smtClean="0">
                <a:solidFill>
                  <a:schemeClr val="bg1"/>
                </a:solidFill>
              </a:rPr>
              <a:t> </a:t>
            </a:r>
            <a:r>
              <a:rPr lang="fr-FR" sz="2000" b="1" dirty="0" smtClean="0">
                <a:solidFill>
                  <a:schemeClr val="bg1"/>
                </a:solidFill>
              </a:rPr>
              <a:t>Avantage</a:t>
            </a:r>
            <a:endParaRPr lang="fr-FR" sz="2000" b="1" dirty="0">
              <a:solidFill>
                <a:schemeClr val="bg1"/>
              </a:solidFill>
            </a:endParaRPr>
          </a:p>
          <a:p>
            <a:r>
              <a:rPr lang="fr-FR" sz="2000" b="1" dirty="0" smtClean="0">
                <a:solidFill>
                  <a:schemeClr val="accent1">
                    <a:lumMod val="60000"/>
                    <a:lumOff val="40000"/>
                  </a:schemeClr>
                </a:solidFill>
              </a:rPr>
              <a:t>1-Légèreté :</a:t>
            </a:r>
            <a:r>
              <a:rPr lang="fr-FR" sz="2000" dirty="0" smtClean="0">
                <a:solidFill>
                  <a:schemeClr val="accent1">
                    <a:lumMod val="60000"/>
                    <a:lumOff val="40000"/>
                  </a:schemeClr>
                </a:solidFill>
              </a:rPr>
              <a:t> </a:t>
            </a:r>
            <a:r>
              <a:rPr lang="fr-FR" sz="2000" dirty="0" smtClean="0"/>
              <a:t> Le </a:t>
            </a:r>
            <a:r>
              <a:rPr lang="fr-FR" sz="2000" dirty="0"/>
              <a:t>plastique et très </a:t>
            </a:r>
            <a:r>
              <a:rPr lang="fr-FR" sz="2000" dirty="0" smtClean="0"/>
              <a:t>léger , ce </a:t>
            </a:r>
            <a:r>
              <a:rPr lang="fr-FR" sz="2000" dirty="0"/>
              <a:t>qui réduit les coûts de transport.</a:t>
            </a:r>
          </a:p>
          <a:p>
            <a:r>
              <a:rPr lang="fr-FR" sz="2000" b="1" dirty="0" smtClean="0">
                <a:solidFill>
                  <a:schemeClr val="accent1">
                    <a:lumMod val="60000"/>
                    <a:lumOff val="40000"/>
                  </a:schemeClr>
                </a:solidFill>
              </a:rPr>
              <a:t>2-Durabilité :  </a:t>
            </a:r>
            <a:r>
              <a:rPr lang="fr-FR" sz="2000" dirty="0" smtClean="0"/>
              <a:t>Il </a:t>
            </a:r>
            <a:r>
              <a:rPr lang="fr-FR" sz="2000" dirty="0"/>
              <a:t>est résistant à </a:t>
            </a:r>
            <a:r>
              <a:rPr lang="fr-FR" sz="2000" dirty="0" smtClean="0"/>
              <a:t>l’humidité , aux </a:t>
            </a:r>
            <a:r>
              <a:rPr lang="fr-FR" sz="2000" dirty="0"/>
              <a:t>températures </a:t>
            </a:r>
            <a:r>
              <a:rPr lang="fr-FR" sz="2000" dirty="0" smtClean="0"/>
              <a:t>externe </a:t>
            </a:r>
            <a:r>
              <a:rPr lang="fr-FR" sz="2000" dirty="0"/>
              <a:t>et aux chocs</a:t>
            </a:r>
            <a:r>
              <a:rPr lang="fr-FR" dirty="0"/>
              <a:t>.</a:t>
            </a:r>
            <a:endParaRPr lang="fr-FR" b="1" dirty="0" smtClean="0">
              <a:solidFill>
                <a:srgbClr val="FFC000"/>
              </a:solidFill>
            </a:endParaRPr>
          </a:p>
          <a:p>
            <a:endParaRPr lang="fr-FR" b="1" dirty="0">
              <a:solidFill>
                <a:srgbClr val="FFC000"/>
              </a:solidFill>
            </a:endParaRPr>
          </a:p>
        </p:txBody>
      </p:sp>
      <p:sp>
        <p:nvSpPr>
          <p:cNvPr id="6" name="ZoneTexte 5"/>
          <p:cNvSpPr txBox="1"/>
          <p:nvPr/>
        </p:nvSpPr>
        <p:spPr>
          <a:xfrm>
            <a:off x="231818" y="3666407"/>
            <a:ext cx="8062175" cy="2523768"/>
          </a:xfrm>
          <a:prstGeom prst="rect">
            <a:avLst/>
          </a:prstGeom>
          <a:noFill/>
        </p:spPr>
        <p:txBody>
          <a:bodyPr wrap="square" rtlCol="0">
            <a:spAutoFit/>
          </a:bodyPr>
          <a:lstStyle/>
          <a:p>
            <a:pPr marL="342900" indent="-342900">
              <a:buFont typeface="Wingdings" panose="05000000000000000000" pitchFamily="2" charset="2"/>
              <a:buChar char="§"/>
            </a:pPr>
            <a:r>
              <a:rPr lang="fr-FR" sz="2000" b="1" smtClean="0">
                <a:solidFill>
                  <a:schemeClr val="bg1"/>
                </a:solidFill>
              </a:rPr>
              <a:t>Inconvenients</a:t>
            </a:r>
            <a:endParaRPr lang="fr-FR" sz="2000" b="1" dirty="0">
              <a:solidFill>
                <a:schemeClr val="bg1"/>
              </a:solidFill>
            </a:endParaRPr>
          </a:p>
          <a:p>
            <a:r>
              <a:rPr lang="fr-FR" sz="2000" b="1" dirty="0" smtClean="0">
                <a:solidFill>
                  <a:schemeClr val="accent1">
                    <a:lumMod val="60000"/>
                    <a:lumOff val="40000"/>
                  </a:schemeClr>
                </a:solidFill>
              </a:rPr>
              <a:t>1-Impact environnemental:   </a:t>
            </a:r>
            <a:r>
              <a:rPr lang="fr-FR" sz="2000" dirty="0" smtClean="0"/>
              <a:t>Le </a:t>
            </a:r>
            <a:r>
              <a:rPr lang="fr-FR" sz="2000" dirty="0"/>
              <a:t>plastique met des centaines d’années </a:t>
            </a:r>
            <a:r>
              <a:rPr lang="fr-FR" sz="2000" dirty="0" smtClean="0"/>
              <a:t>a </a:t>
            </a:r>
            <a:r>
              <a:rPr lang="fr-FR" sz="2000" dirty="0"/>
              <a:t>se décomposer dans la nature  ,ce qui contribue à la </a:t>
            </a:r>
            <a:r>
              <a:rPr lang="fr-FR" sz="2000" dirty="0" smtClean="0"/>
              <a:t>pollution.</a:t>
            </a:r>
            <a:endParaRPr lang="fr-FR" sz="2000" dirty="0"/>
          </a:p>
          <a:p>
            <a:r>
              <a:rPr lang="fr-FR" sz="2000" b="1" dirty="0" smtClean="0">
                <a:solidFill>
                  <a:schemeClr val="accent1">
                    <a:lumMod val="60000"/>
                    <a:lumOff val="40000"/>
                  </a:schemeClr>
                </a:solidFill>
              </a:rPr>
              <a:t>2-Santé  </a:t>
            </a:r>
            <a:r>
              <a:rPr lang="fr-FR" sz="2000" dirty="0" smtClean="0"/>
              <a:t>Certains </a:t>
            </a:r>
            <a:r>
              <a:rPr lang="fr-FR" sz="2000" dirty="0"/>
              <a:t>plastique, notamment ceux contenant des substances chimique comme les </a:t>
            </a:r>
            <a:r>
              <a:rPr lang="fr-FR" sz="2000" dirty="0" smtClean="0"/>
              <a:t>“</a:t>
            </a:r>
            <a:r>
              <a:rPr lang="fr-FR" sz="2000" dirty="0" err="1" smtClean="0"/>
              <a:t>phtalate</a:t>
            </a:r>
            <a:r>
              <a:rPr lang="fr-FR" sz="2000" dirty="0" smtClean="0"/>
              <a:t>” </a:t>
            </a:r>
            <a:r>
              <a:rPr lang="fr-FR" sz="2000" dirty="0"/>
              <a:t>ou le “BPA”, peuvent être toxiques</a:t>
            </a:r>
            <a:r>
              <a:rPr lang="fr-FR" dirty="0"/>
              <a:t>.</a:t>
            </a:r>
          </a:p>
          <a:p>
            <a:endParaRPr lang="fr-FR" dirty="0"/>
          </a:p>
        </p:txBody>
      </p:sp>
    </p:spTree>
    <p:extLst>
      <p:ext uri="{BB962C8B-B14F-4D97-AF65-F5344CB8AC3E}">
        <p14:creationId xmlns:p14="http://schemas.microsoft.com/office/powerpoint/2010/main" val="24418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7975" y="159170"/>
            <a:ext cx="3101641" cy="641986"/>
          </a:xfrm>
        </p:spPr>
        <p:txBody>
          <a:bodyPr/>
          <a:lstStyle/>
          <a:p>
            <a:r>
              <a:rPr lang="fr-FR" sz="2400" b="1" dirty="0" smtClean="0">
                <a:solidFill>
                  <a:srgbClr val="FFC000"/>
                </a:solidFill>
              </a:rPr>
              <a:t>2-2 </a:t>
            </a:r>
            <a:r>
              <a:rPr lang="fr-FR" sz="2400" b="1" dirty="0">
                <a:solidFill>
                  <a:srgbClr val="FFC000"/>
                </a:solidFill>
              </a:rPr>
              <a:t>/ </a:t>
            </a:r>
            <a:r>
              <a:rPr lang="fr-FR" sz="2400" b="1" dirty="0" smtClean="0">
                <a:solidFill>
                  <a:srgbClr val="FFC000"/>
                </a:solidFill>
              </a:rPr>
              <a:t>Métaux:</a:t>
            </a:r>
            <a:r>
              <a:rPr lang="fr-FR" dirty="0"/>
              <a:t/>
            </a:r>
            <a:br>
              <a:rPr lang="fr-FR" dirty="0"/>
            </a:br>
            <a:endParaRPr lang="fr-FR" dirty="0"/>
          </a:p>
        </p:txBody>
      </p:sp>
      <p:sp>
        <p:nvSpPr>
          <p:cNvPr id="3" name="Espace réservé du contenu 2"/>
          <p:cNvSpPr>
            <a:spLocks noGrp="1"/>
          </p:cNvSpPr>
          <p:nvPr>
            <p:ph idx="1"/>
          </p:nvPr>
        </p:nvSpPr>
        <p:spPr>
          <a:xfrm>
            <a:off x="195350" y="708338"/>
            <a:ext cx="9193348" cy="1068947"/>
          </a:xfrm>
        </p:spPr>
        <p:txBody>
          <a:bodyPr/>
          <a:lstStyle/>
          <a:p>
            <a:pPr marL="0" indent="0">
              <a:buNone/>
            </a:pPr>
            <a:r>
              <a:rPr lang="fr-FR" dirty="0" smtClean="0"/>
              <a:t>    Il </a:t>
            </a:r>
            <a:r>
              <a:rPr lang="fr-FR" dirty="0"/>
              <a:t>existe plusieurs types de matériaux métalliques utilisé pour </a:t>
            </a:r>
            <a:r>
              <a:rPr lang="fr-FR" dirty="0" smtClean="0"/>
              <a:t>l’emballage , par </a:t>
            </a:r>
            <a:r>
              <a:rPr lang="fr-FR" dirty="0"/>
              <a:t>exemple Aluminium, l’acier, </a:t>
            </a:r>
            <a:r>
              <a:rPr lang="fr-FR" dirty="0" err="1"/>
              <a:t>Fer_blac</a:t>
            </a:r>
            <a:r>
              <a:rPr lang="fr-FR" dirty="0"/>
              <a:t> .</a:t>
            </a:r>
          </a:p>
          <a:p>
            <a:endParaRPr lang="fr-FR" dirty="0"/>
          </a:p>
        </p:txBody>
      </p:sp>
      <p:sp>
        <p:nvSpPr>
          <p:cNvPr id="4" name="ZoneTexte 3"/>
          <p:cNvSpPr txBox="1"/>
          <p:nvPr/>
        </p:nvSpPr>
        <p:spPr>
          <a:xfrm>
            <a:off x="183500" y="1944710"/>
            <a:ext cx="7865796" cy="4801314"/>
          </a:xfrm>
          <a:prstGeom prst="rect">
            <a:avLst/>
          </a:prstGeom>
          <a:noFill/>
        </p:spPr>
        <p:txBody>
          <a:bodyPr wrap="square" rtlCol="0">
            <a:spAutoFit/>
          </a:bodyPr>
          <a:lstStyle/>
          <a:p>
            <a:r>
              <a:rPr lang="fr-FR" b="1" dirty="0" smtClean="0">
                <a:solidFill>
                  <a:schemeClr val="bg1"/>
                </a:solidFill>
              </a:rPr>
              <a:t>A/caractéristique </a:t>
            </a:r>
            <a:r>
              <a:rPr lang="fr-FR" b="1" dirty="0">
                <a:solidFill>
                  <a:schemeClr val="bg1"/>
                </a:solidFill>
              </a:rPr>
              <a:t>de l’emballage en métal</a:t>
            </a:r>
            <a:r>
              <a:rPr lang="fr-FR" b="1" dirty="0" smtClean="0">
                <a:solidFill>
                  <a:schemeClr val="bg1"/>
                </a:solidFill>
              </a:rPr>
              <a:t>.</a:t>
            </a:r>
          </a:p>
          <a:p>
            <a:endParaRPr lang="fr-FR" b="1" dirty="0">
              <a:solidFill>
                <a:schemeClr val="bg1"/>
              </a:solidFill>
            </a:endParaRPr>
          </a:p>
          <a:p>
            <a:r>
              <a:rPr lang="fr-FR" dirty="0" smtClean="0"/>
              <a:t>  </a:t>
            </a:r>
            <a:r>
              <a:rPr lang="fr-FR" b="1" dirty="0" smtClean="0">
                <a:solidFill>
                  <a:schemeClr val="accent1">
                    <a:lumMod val="60000"/>
                    <a:lumOff val="40000"/>
                  </a:schemeClr>
                </a:solidFill>
              </a:rPr>
              <a:t>1-Resistance </a:t>
            </a:r>
            <a:r>
              <a:rPr lang="fr-FR" b="1" dirty="0">
                <a:solidFill>
                  <a:schemeClr val="accent1">
                    <a:lumMod val="60000"/>
                    <a:lumOff val="40000"/>
                  </a:schemeClr>
                </a:solidFill>
              </a:rPr>
              <a:t>et </a:t>
            </a:r>
            <a:r>
              <a:rPr lang="fr-FR" b="1" dirty="0" smtClean="0">
                <a:solidFill>
                  <a:schemeClr val="accent1">
                    <a:lumMod val="60000"/>
                    <a:lumOff val="40000"/>
                  </a:schemeClr>
                </a:solidFill>
              </a:rPr>
              <a:t>durabilité.   </a:t>
            </a:r>
            <a:r>
              <a:rPr lang="fr-FR" dirty="0" smtClean="0"/>
              <a:t>Les </a:t>
            </a:r>
            <a:r>
              <a:rPr lang="fr-FR" dirty="0"/>
              <a:t>matériaux métalliques comme l’aluminium et l’acier offrent nue grande résistance mécanique .</a:t>
            </a:r>
          </a:p>
          <a:p>
            <a:r>
              <a:rPr lang="fr-FR" b="1" dirty="0" smtClean="0">
                <a:solidFill>
                  <a:schemeClr val="accent1">
                    <a:lumMod val="60000"/>
                    <a:lumOff val="40000"/>
                  </a:schemeClr>
                </a:solidFill>
              </a:rPr>
              <a:t>  2-propriété </a:t>
            </a:r>
            <a:r>
              <a:rPr lang="fr-FR" b="1" dirty="0">
                <a:solidFill>
                  <a:schemeClr val="accent1">
                    <a:lumMod val="60000"/>
                    <a:lumOff val="40000"/>
                  </a:schemeClr>
                </a:solidFill>
              </a:rPr>
              <a:t>de </a:t>
            </a:r>
            <a:r>
              <a:rPr lang="fr-FR" b="1" dirty="0" smtClean="0">
                <a:solidFill>
                  <a:schemeClr val="accent1">
                    <a:lumMod val="60000"/>
                    <a:lumOff val="40000"/>
                  </a:schemeClr>
                </a:solidFill>
              </a:rPr>
              <a:t>barrière</a:t>
            </a:r>
            <a:r>
              <a:rPr lang="fr-FR" dirty="0" smtClean="0"/>
              <a:t>.   Le </a:t>
            </a:r>
            <a:r>
              <a:rPr lang="fr-FR" dirty="0"/>
              <a:t>métal est un excellent matériaux pour la protection contre </a:t>
            </a:r>
            <a:r>
              <a:rPr lang="fr-FR" dirty="0" smtClean="0"/>
              <a:t>l’humidité, la lumière et l’oxygène.</a:t>
            </a:r>
          </a:p>
          <a:p>
            <a:endParaRPr lang="fr-FR" dirty="0"/>
          </a:p>
          <a:p>
            <a:r>
              <a:rPr lang="fr-FR" b="1" dirty="0" smtClean="0">
                <a:solidFill>
                  <a:schemeClr val="bg1"/>
                </a:solidFill>
              </a:rPr>
              <a:t>B/L’utilisation </a:t>
            </a:r>
            <a:r>
              <a:rPr lang="fr-FR" b="1" dirty="0">
                <a:solidFill>
                  <a:schemeClr val="bg1"/>
                </a:solidFill>
              </a:rPr>
              <a:t>de l’emballage en métal</a:t>
            </a:r>
            <a:r>
              <a:rPr lang="fr-FR" dirty="0" smtClean="0"/>
              <a:t>.</a:t>
            </a:r>
          </a:p>
          <a:p>
            <a:endParaRPr lang="fr-FR" dirty="0"/>
          </a:p>
          <a:p>
            <a:r>
              <a:rPr lang="fr-FR" b="1" dirty="0" smtClean="0">
                <a:solidFill>
                  <a:schemeClr val="accent1">
                    <a:lumMod val="60000"/>
                    <a:lumOff val="40000"/>
                  </a:schemeClr>
                </a:solidFill>
              </a:rPr>
              <a:t>  1-Alimentes </a:t>
            </a:r>
            <a:r>
              <a:rPr lang="fr-FR" b="1" dirty="0">
                <a:solidFill>
                  <a:schemeClr val="accent1">
                    <a:lumMod val="60000"/>
                    <a:lumOff val="40000"/>
                  </a:schemeClr>
                </a:solidFill>
              </a:rPr>
              <a:t>et </a:t>
            </a:r>
            <a:r>
              <a:rPr lang="fr-FR" b="1" dirty="0" smtClean="0">
                <a:solidFill>
                  <a:schemeClr val="accent1">
                    <a:lumMod val="60000"/>
                    <a:lumOff val="40000"/>
                  </a:schemeClr>
                </a:solidFill>
              </a:rPr>
              <a:t>boissons .”</a:t>
            </a:r>
            <a:r>
              <a:rPr lang="fr-FR" b="1" dirty="0">
                <a:solidFill>
                  <a:schemeClr val="accent1">
                    <a:lumMod val="60000"/>
                    <a:lumOff val="40000"/>
                  </a:schemeClr>
                </a:solidFill>
              </a:rPr>
              <a:t>Boites de conserve</a:t>
            </a:r>
            <a:r>
              <a:rPr lang="fr-FR" b="1" dirty="0" smtClean="0">
                <a:solidFill>
                  <a:schemeClr val="accent1">
                    <a:lumMod val="60000"/>
                    <a:lumOff val="40000"/>
                  </a:schemeClr>
                </a:solidFill>
              </a:rPr>
              <a:t>”: </a:t>
            </a:r>
            <a:r>
              <a:rPr lang="fr-FR" dirty="0" smtClean="0"/>
              <a:t>sont </a:t>
            </a:r>
            <a:r>
              <a:rPr lang="fr-FR" dirty="0"/>
              <a:t>largement utilisé pour les légumes, fruits, viande et poisson.</a:t>
            </a:r>
          </a:p>
          <a:p>
            <a:r>
              <a:rPr lang="fr-FR" dirty="0"/>
              <a:t>“Canettes de boissons en aluminium” est souvent utilisé pour les canettes de soda .</a:t>
            </a:r>
          </a:p>
          <a:p>
            <a:r>
              <a:rPr lang="fr-FR" b="1" dirty="0" smtClean="0">
                <a:solidFill>
                  <a:schemeClr val="accent1">
                    <a:lumMod val="60000"/>
                    <a:lumOff val="40000"/>
                  </a:schemeClr>
                </a:solidFill>
              </a:rPr>
              <a:t>  2-pharmaceutique</a:t>
            </a:r>
            <a:r>
              <a:rPr lang="fr-FR" b="1" dirty="0">
                <a:solidFill>
                  <a:schemeClr val="accent1">
                    <a:lumMod val="60000"/>
                    <a:lumOff val="40000"/>
                  </a:schemeClr>
                </a:solidFill>
              </a:rPr>
              <a:t>.”Pots et flacons”: </a:t>
            </a:r>
            <a:r>
              <a:rPr lang="fr-FR" dirty="0"/>
              <a:t>les emballages en métal sont utilisé pour stocker de médicaments en raison de leur résistance a l’oxydation.</a:t>
            </a:r>
          </a:p>
          <a:p>
            <a:endParaRPr lang="fr-FR" dirty="0"/>
          </a:p>
        </p:txBody>
      </p:sp>
      <p:sp>
        <p:nvSpPr>
          <p:cNvPr id="5" name="AutoShape 2" descr="Tendances impressionnantes en matière d'emballage métallique – Lectures sur  Alibaba.com"/>
          <p:cNvSpPr>
            <a:spLocks noChangeAspect="1" noChangeArrowheads="1"/>
          </p:cNvSpPr>
          <p:nvPr/>
        </p:nvSpPr>
        <p:spPr bwMode="auto">
          <a:xfrm>
            <a:off x="10149581" y="1648496"/>
            <a:ext cx="984582" cy="9845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Tendances impressionnantes en matière d'emballage métallique – Lectures sur  Alibaba.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Tendances impressionnantes en matière d'emballage métallique – Lectures sur  Alibaba.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7630" y="0"/>
            <a:ext cx="4284369" cy="6761408"/>
          </a:xfrm>
          <a:prstGeom prst="rect">
            <a:avLst/>
          </a:prstGeom>
          <a:ln>
            <a:noFill/>
          </a:ln>
          <a:effectLst>
            <a:softEdge rad="112500"/>
          </a:effectLst>
        </p:spPr>
      </p:pic>
    </p:spTree>
    <p:extLst>
      <p:ext uri="{BB962C8B-B14F-4D97-AF65-F5344CB8AC3E}">
        <p14:creationId xmlns:p14="http://schemas.microsoft.com/office/powerpoint/2010/main" val="3497486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8382" y="319406"/>
            <a:ext cx="1994058" cy="590471"/>
          </a:xfrm>
        </p:spPr>
        <p:txBody>
          <a:bodyPr/>
          <a:lstStyle/>
          <a:p>
            <a:r>
              <a:rPr lang="fr-FR" sz="2400" b="1" dirty="0">
                <a:ln w="0"/>
                <a:solidFill>
                  <a:srgbClr val="FFC000"/>
                </a:solidFill>
                <a:effectLst>
                  <a:outerShdw blurRad="38100" dist="19050" dir="2700000" algn="tl" rotWithShape="0">
                    <a:schemeClr val="dk1">
                      <a:alpha val="40000"/>
                    </a:schemeClr>
                  </a:outerShdw>
                </a:effectLst>
              </a:rPr>
              <a:t>2_3/ Verre:</a:t>
            </a:r>
            <a:r>
              <a:rPr lang="fr-FR" sz="2400" b="1" dirty="0">
                <a:ln w="22225">
                  <a:solidFill>
                    <a:schemeClr val="accent2"/>
                  </a:solidFill>
                  <a:prstDash val="solid"/>
                </a:ln>
                <a:solidFill>
                  <a:srgbClr val="FFC000"/>
                </a:solidFill>
              </a:rPr>
              <a:t/>
            </a:r>
            <a:br>
              <a:rPr lang="fr-FR" sz="2400" b="1" dirty="0">
                <a:ln w="22225">
                  <a:solidFill>
                    <a:schemeClr val="accent2"/>
                  </a:solidFill>
                  <a:prstDash val="solid"/>
                </a:ln>
                <a:solidFill>
                  <a:srgbClr val="FFC000"/>
                </a:solidFill>
              </a:rPr>
            </a:br>
            <a:endParaRPr lang="fr-FR" sz="2400" b="1" dirty="0">
              <a:ln w="22225">
                <a:solidFill>
                  <a:schemeClr val="accent2"/>
                </a:solidFill>
                <a:prstDash val="solid"/>
              </a:ln>
              <a:solidFill>
                <a:srgbClr val="FFC000"/>
              </a:solidFill>
            </a:endParaRPr>
          </a:p>
        </p:txBody>
      </p:sp>
      <p:sp>
        <p:nvSpPr>
          <p:cNvPr id="8" name="Espace réservé du contenu 7"/>
          <p:cNvSpPr>
            <a:spLocks noGrp="1"/>
          </p:cNvSpPr>
          <p:nvPr>
            <p:ph idx="1"/>
          </p:nvPr>
        </p:nvSpPr>
        <p:spPr>
          <a:xfrm>
            <a:off x="298382" y="914400"/>
            <a:ext cx="7210001" cy="1519707"/>
          </a:xfrm>
        </p:spPr>
        <p:txBody>
          <a:bodyPr>
            <a:normAutofit lnSpcReduction="10000"/>
          </a:bodyPr>
          <a:lstStyle/>
          <a:p>
            <a:pPr marL="0" indent="0">
              <a:buNone/>
            </a:pPr>
            <a:r>
              <a:rPr lang="fr-FR" dirty="0" smtClean="0"/>
              <a:t> Le </a:t>
            </a:r>
            <a:r>
              <a:rPr lang="fr-FR" dirty="0"/>
              <a:t>verre est un matériau d’emballage largement utilisé notamment pour son </a:t>
            </a:r>
            <a:r>
              <a:rPr lang="fr-FR" dirty="0" smtClean="0"/>
              <a:t>inerte chimique </a:t>
            </a:r>
            <a:r>
              <a:rPr lang="fr-FR" dirty="0"/>
              <a:t>et sa capacité a protéger efficacement les </a:t>
            </a:r>
            <a:r>
              <a:rPr lang="fr-FR" dirty="0" smtClean="0"/>
              <a:t>produits . Voici </a:t>
            </a:r>
            <a:r>
              <a:rPr lang="fr-FR" dirty="0"/>
              <a:t>quelques type de matériaux d’emballage en verre “Flacons en verre” “Bouteille en verre” </a:t>
            </a:r>
          </a:p>
          <a:p>
            <a:endParaRPr lang="fr-FR" dirty="0"/>
          </a:p>
        </p:txBody>
      </p:sp>
      <p:sp>
        <p:nvSpPr>
          <p:cNvPr id="3" name="ZoneTexte 2"/>
          <p:cNvSpPr txBox="1"/>
          <p:nvPr/>
        </p:nvSpPr>
        <p:spPr>
          <a:xfrm>
            <a:off x="298382" y="2779880"/>
            <a:ext cx="6746362" cy="3970318"/>
          </a:xfrm>
          <a:prstGeom prst="rect">
            <a:avLst/>
          </a:prstGeom>
          <a:noFill/>
        </p:spPr>
        <p:txBody>
          <a:bodyPr wrap="square" rtlCol="0">
            <a:spAutoFit/>
          </a:bodyPr>
          <a:lstStyle/>
          <a:p>
            <a:r>
              <a:rPr lang="fr-FR" b="1" dirty="0" smtClean="0">
                <a:solidFill>
                  <a:schemeClr val="bg1"/>
                </a:solidFill>
              </a:rPr>
              <a:t>A/Ecologie </a:t>
            </a:r>
            <a:r>
              <a:rPr lang="fr-FR" b="1" dirty="0">
                <a:solidFill>
                  <a:schemeClr val="bg1"/>
                </a:solidFill>
              </a:rPr>
              <a:t>et </a:t>
            </a:r>
            <a:r>
              <a:rPr lang="fr-FR" b="1" dirty="0" smtClean="0">
                <a:solidFill>
                  <a:schemeClr val="bg1"/>
                </a:solidFill>
              </a:rPr>
              <a:t>durabilité</a:t>
            </a:r>
            <a:r>
              <a:rPr lang="fr-FR" b="1" dirty="0">
                <a:solidFill>
                  <a:schemeClr val="bg1"/>
                </a:solidFill>
              </a:rPr>
              <a:t>:</a:t>
            </a:r>
            <a:endParaRPr lang="fr-FR" b="1" dirty="0" smtClean="0">
              <a:solidFill>
                <a:schemeClr val="bg1"/>
              </a:solidFill>
            </a:endParaRPr>
          </a:p>
          <a:p>
            <a:endParaRPr lang="fr-FR" b="1" dirty="0">
              <a:solidFill>
                <a:schemeClr val="bg1"/>
              </a:solidFill>
            </a:endParaRPr>
          </a:p>
          <a:p>
            <a:r>
              <a:rPr lang="fr-FR" b="1" dirty="0" smtClean="0">
                <a:solidFill>
                  <a:schemeClr val="accent1">
                    <a:lumMod val="60000"/>
                    <a:lumOff val="40000"/>
                  </a:schemeClr>
                </a:solidFill>
              </a:rPr>
              <a:t>1-Recyclabilité: </a:t>
            </a:r>
            <a:r>
              <a:rPr lang="fr-FR" dirty="0" smtClean="0"/>
              <a:t>Le </a:t>
            </a:r>
            <a:r>
              <a:rPr lang="fr-FR" dirty="0"/>
              <a:t>verre est un matériau </a:t>
            </a:r>
            <a:r>
              <a:rPr lang="fr-FR" dirty="0" smtClean="0"/>
              <a:t>entièrement </a:t>
            </a:r>
            <a:r>
              <a:rPr lang="fr-FR" dirty="0"/>
              <a:t>recyclable sans perte de qualité .</a:t>
            </a:r>
          </a:p>
          <a:p>
            <a:r>
              <a:rPr lang="fr-FR" b="1" dirty="0" smtClean="0">
                <a:solidFill>
                  <a:schemeClr val="accent1">
                    <a:lumMod val="60000"/>
                    <a:lumOff val="40000"/>
                  </a:schemeClr>
                </a:solidFill>
              </a:rPr>
              <a:t>2- Non-toxicité : </a:t>
            </a:r>
            <a:r>
              <a:rPr lang="fr-FR" dirty="0" smtClean="0"/>
              <a:t>Le </a:t>
            </a:r>
            <a:r>
              <a:rPr lang="fr-FR" dirty="0"/>
              <a:t>verre est un matériau </a:t>
            </a:r>
            <a:r>
              <a:rPr lang="fr-FR" dirty="0" smtClean="0"/>
              <a:t>inter </a:t>
            </a:r>
            <a:r>
              <a:rPr lang="fr-FR" dirty="0"/>
              <a:t>,ce qui signifie qu’il ne </a:t>
            </a:r>
            <a:r>
              <a:rPr lang="fr-FR" dirty="0" smtClean="0"/>
              <a:t>libéré </a:t>
            </a:r>
            <a:r>
              <a:rPr lang="fr-FR" dirty="0"/>
              <a:t>pas de substance toxique dans les aliments ou les boissons qu’il contient</a:t>
            </a:r>
            <a:r>
              <a:rPr lang="fr-FR" dirty="0" smtClean="0"/>
              <a:t>.</a:t>
            </a:r>
          </a:p>
          <a:p>
            <a:endParaRPr lang="fr-FR" dirty="0"/>
          </a:p>
          <a:p>
            <a:r>
              <a:rPr lang="fr-FR" b="1" dirty="0" smtClean="0">
                <a:solidFill>
                  <a:schemeClr val="bg1"/>
                </a:solidFill>
              </a:rPr>
              <a:t>B/Avantage </a:t>
            </a:r>
            <a:r>
              <a:rPr lang="fr-FR" b="1" dirty="0">
                <a:solidFill>
                  <a:schemeClr val="bg1"/>
                </a:solidFill>
              </a:rPr>
              <a:t>pour la </a:t>
            </a:r>
            <a:r>
              <a:rPr lang="fr-FR" b="1" dirty="0" smtClean="0">
                <a:solidFill>
                  <a:schemeClr val="bg1"/>
                </a:solidFill>
              </a:rPr>
              <a:t>conservation</a:t>
            </a:r>
            <a:r>
              <a:rPr lang="fr-FR" b="1" dirty="0">
                <a:solidFill>
                  <a:schemeClr val="bg1"/>
                </a:solidFill>
              </a:rPr>
              <a:t>:</a:t>
            </a:r>
            <a:endParaRPr lang="fr-FR" b="1" dirty="0" smtClean="0">
              <a:solidFill>
                <a:schemeClr val="bg1"/>
              </a:solidFill>
            </a:endParaRPr>
          </a:p>
          <a:p>
            <a:endParaRPr lang="fr-FR" b="1" dirty="0">
              <a:solidFill>
                <a:schemeClr val="bg1"/>
              </a:solidFill>
            </a:endParaRPr>
          </a:p>
          <a:p>
            <a:r>
              <a:rPr lang="fr-FR" dirty="0" smtClean="0"/>
              <a:t>  Le </a:t>
            </a:r>
            <a:r>
              <a:rPr lang="fr-FR" dirty="0"/>
              <a:t>verre également connu pour être un excellent matériaux de </a:t>
            </a:r>
            <a:r>
              <a:rPr lang="fr-FR" dirty="0" smtClean="0"/>
              <a:t>conservation . car </a:t>
            </a:r>
            <a:r>
              <a:rPr lang="fr-FR" dirty="0"/>
              <a:t>il préserve mieux les qualités des produits.</a:t>
            </a:r>
          </a:p>
          <a:p>
            <a:endParaRPr lang="fr-FR" dirty="0"/>
          </a:p>
        </p:txBody>
      </p:sp>
      <p:sp>
        <p:nvSpPr>
          <p:cNvPr id="4" name="AutoShape 2" descr="Bouteille verre devis sous 24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715" y="0"/>
            <a:ext cx="4825285" cy="6858000"/>
          </a:xfrm>
          <a:prstGeom prst="rect">
            <a:avLst/>
          </a:prstGeom>
          <a:ln>
            <a:noFill/>
          </a:ln>
          <a:effectLst>
            <a:softEdge rad="112500"/>
          </a:effectLst>
        </p:spPr>
      </p:pic>
    </p:spTree>
    <p:extLst>
      <p:ext uri="{BB962C8B-B14F-4D97-AF65-F5344CB8AC3E}">
        <p14:creationId xmlns:p14="http://schemas.microsoft.com/office/powerpoint/2010/main" val="154570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9036" y="230832"/>
            <a:ext cx="8032079" cy="1841679"/>
          </a:xfrm>
        </p:spPr>
        <p:txBody>
          <a:bodyPr/>
          <a:lstStyle/>
          <a:p>
            <a:r>
              <a:rPr lang="fr-FR" dirty="0"/>
              <a:t/>
            </a:r>
            <a:br>
              <a:rPr lang="fr-FR" dirty="0"/>
            </a:br>
            <a:r>
              <a:rPr lang="fr-FR" sz="2000" dirty="0"/>
              <a:t> </a:t>
            </a:r>
            <a:r>
              <a:rPr lang="fr-FR" sz="2000" dirty="0" smtClean="0"/>
              <a:t>  L'emballage </a:t>
            </a:r>
            <a:r>
              <a:rPr lang="fr-FR" sz="2000" dirty="0"/>
              <a:t>en carton, boite  en carton ou simplement carton est un emballage utilisé pour le transport  d'objets. Son nom vient du matériau dont il est fait, le carton</a:t>
            </a:r>
            <a:r>
              <a:rPr lang="fr-FR" sz="2000" dirty="0" smtClean="0"/>
              <a:t>.</a:t>
            </a:r>
            <a:endParaRPr lang="fr-FR" sz="2000" dirty="0"/>
          </a:p>
        </p:txBody>
      </p:sp>
      <p:sp>
        <p:nvSpPr>
          <p:cNvPr id="3" name="Espace réservé du contenu 2"/>
          <p:cNvSpPr>
            <a:spLocks noGrp="1"/>
          </p:cNvSpPr>
          <p:nvPr>
            <p:ph idx="1"/>
          </p:nvPr>
        </p:nvSpPr>
        <p:spPr>
          <a:xfrm>
            <a:off x="249036" y="2027113"/>
            <a:ext cx="8186625" cy="4830887"/>
          </a:xfrm>
        </p:spPr>
        <p:txBody>
          <a:bodyPr>
            <a:normAutofit lnSpcReduction="10000"/>
          </a:bodyPr>
          <a:lstStyle/>
          <a:p>
            <a:pPr marL="0" indent="0">
              <a:buNone/>
            </a:pPr>
            <a:endParaRPr lang="fr-FR" b="1" dirty="0" smtClean="0">
              <a:solidFill>
                <a:schemeClr val="bg1"/>
              </a:solidFill>
            </a:endParaRPr>
          </a:p>
          <a:p>
            <a:pPr marL="0" indent="0">
              <a:buNone/>
            </a:pPr>
            <a:r>
              <a:rPr lang="fr-FR" b="1" dirty="0" smtClean="0">
                <a:solidFill>
                  <a:schemeClr val="bg1"/>
                </a:solidFill>
              </a:rPr>
              <a:t>1- </a:t>
            </a:r>
            <a:r>
              <a:rPr lang="fr-FR" b="1" dirty="0" err="1" smtClean="0">
                <a:solidFill>
                  <a:schemeClr val="bg1"/>
                </a:solidFill>
              </a:rPr>
              <a:t>Récupérabilité</a:t>
            </a:r>
            <a:r>
              <a:rPr lang="fr-FR" b="1" dirty="0" smtClean="0">
                <a:solidFill>
                  <a:schemeClr val="bg1"/>
                </a:solidFill>
              </a:rPr>
              <a:t> </a:t>
            </a:r>
            <a:r>
              <a:rPr lang="fr-FR" b="1" dirty="0">
                <a:solidFill>
                  <a:schemeClr val="bg1"/>
                </a:solidFill>
              </a:rPr>
              <a:t>des emballages en carton et </a:t>
            </a:r>
            <a:r>
              <a:rPr lang="fr-FR" b="1" dirty="0" smtClean="0">
                <a:solidFill>
                  <a:schemeClr val="bg1"/>
                </a:solidFill>
              </a:rPr>
              <a:t>papier :</a:t>
            </a:r>
            <a:endParaRPr lang="fr-FR" b="1" dirty="0">
              <a:solidFill>
                <a:schemeClr val="bg1"/>
              </a:solidFill>
            </a:endParaRPr>
          </a:p>
          <a:p>
            <a:pPr marL="0" indent="0">
              <a:buNone/>
            </a:pPr>
            <a:r>
              <a:rPr lang="fr-FR" dirty="0"/>
              <a:t>Les emballages en carton et en papier sont généralement facile à récupérer, car ils sont souvent collectés dans les systèmes de recyclage des déchets, ménager ou commerciaux</a:t>
            </a:r>
            <a:r>
              <a:rPr lang="fr-FR" dirty="0" smtClean="0"/>
              <a:t>.</a:t>
            </a:r>
          </a:p>
          <a:p>
            <a:pPr marL="0" indent="0">
              <a:buNone/>
            </a:pPr>
            <a:endParaRPr lang="fr-FR" dirty="0"/>
          </a:p>
          <a:p>
            <a:pPr marL="0" indent="0">
              <a:buNone/>
            </a:pPr>
            <a:r>
              <a:rPr lang="fr-FR" b="1" dirty="0">
                <a:solidFill>
                  <a:schemeClr val="bg1"/>
                </a:solidFill>
              </a:rPr>
              <a:t>2_processus de recyclage :</a:t>
            </a:r>
          </a:p>
          <a:p>
            <a:pPr marL="457200" indent="-457200">
              <a:buFont typeface="+mj-lt"/>
              <a:buAutoNum type="alphaLcParenR"/>
            </a:pPr>
            <a:r>
              <a:rPr lang="fr-FR" dirty="0" smtClean="0"/>
              <a:t> </a:t>
            </a:r>
            <a:r>
              <a:rPr lang="fr-FR" dirty="0"/>
              <a:t>Collecte et tri </a:t>
            </a:r>
          </a:p>
          <a:p>
            <a:pPr marL="457200" indent="-457200">
              <a:buFont typeface="+mj-lt"/>
              <a:buAutoNum type="alphaLcParenR"/>
            </a:pPr>
            <a:r>
              <a:rPr lang="fr-FR" dirty="0" smtClean="0"/>
              <a:t>Nettoyage </a:t>
            </a:r>
            <a:endParaRPr lang="fr-FR" dirty="0"/>
          </a:p>
          <a:p>
            <a:pPr marL="457200" indent="-457200">
              <a:buFont typeface="+mj-lt"/>
              <a:buAutoNum type="alphaLcParenR"/>
            </a:pPr>
            <a:r>
              <a:rPr lang="fr-FR" dirty="0" smtClean="0"/>
              <a:t>Déchiquetage </a:t>
            </a:r>
            <a:endParaRPr lang="fr-FR" dirty="0"/>
          </a:p>
          <a:p>
            <a:pPr marL="457200" indent="-457200">
              <a:buFont typeface="+mj-lt"/>
              <a:buAutoNum type="alphaLcParenR"/>
            </a:pPr>
            <a:r>
              <a:rPr lang="fr-FR" dirty="0" smtClean="0"/>
              <a:t>Transformation </a:t>
            </a:r>
            <a:r>
              <a:rPr lang="fr-FR" dirty="0"/>
              <a:t>en pâte à papier </a:t>
            </a:r>
          </a:p>
          <a:p>
            <a:pPr marL="457200" indent="-457200">
              <a:buFont typeface="+mj-lt"/>
              <a:buAutoNum type="alphaLcParenR"/>
            </a:pPr>
            <a:r>
              <a:rPr lang="fr-FR" dirty="0" smtClean="0"/>
              <a:t> </a:t>
            </a:r>
            <a:r>
              <a:rPr lang="fr-FR" dirty="0"/>
              <a:t>Fabrication de </a:t>
            </a:r>
            <a:r>
              <a:rPr lang="fr-FR" dirty="0" err="1" smtClean="0"/>
              <a:t>nouveaus</a:t>
            </a:r>
            <a:r>
              <a:rPr lang="fr-FR" dirty="0" smtClean="0"/>
              <a:t> </a:t>
            </a:r>
            <a:r>
              <a:rPr lang="fr-FR" dirty="0"/>
              <a:t>produits</a:t>
            </a:r>
          </a:p>
          <a:p>
            <a:endParaRPr lang="fr-FR" dirty="0"/>
          </a:p>
        </p:txBody>
      </p:sp>
      <p:sp>
        <p:nvSpPr>
          <p:cNvPr id="4" name="ZoneTexte 3"/>
          <p:cNvSpPr txBox="1"/>
          <p:nvPr/>
        </p:nvSpPr>
        <p:spPr>
          <a:xfrm>
            <a:off x="94490" y="285148"/>
            <a:ext cx="4035358" cy="461665"/>
          </a:xfrm>
          <a:prstGeom prst="rect">
            <a:avLst/>
          </a:prstGeom>
          <a:noFill/>
        </p:spPr>
        <p:txBody>
          <a:bodyPr wrap="square" rtlCol="0">
            <a:spAutoFit/>
          </a:bodyPr>
          <a:lstStyle/>
          <a:p>
            <a:r>
              <a:rPr lang="fr-FR" sz="2400" b="1" dirty="0">
                <a:solidFill>
                  <a:srgbClr val="FFC000"/>
                </a:solidFill>
              </a:rPr>
              <a:t>2_4/ Carton et papier </a:t>
            </a:r>
            <a:r>
              <a:rPr lang="fr-FR" b="1" dirty="0">
                <a:solidFill>
                  <a:srgbClr val="FFC000"/>
                </a:solidFill>
              </a:rPr>
              <a:t>:</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5661" y="0"/>
            <a:ext cx="3756339" cy="6858000"/>
          </a:xfrm>
          <a:prstGeom prst="rect">
            <a:avLst/>
          </a:prstGeom>
          <a:ln>
            <a:noFill/>
          </a:ln>
          <a:effectLst>
            <a:softEdge rad="112500"/>
          </a:effectLst>
        </p:spPr>
      </p:pic>
    </p:spTree>
    <p:extLst>
      <p:ext uri="{BB962C8B-B14F-4D97-AF65-F5344CB8AC3E}">
        <p14:creationId xmlns:p14="http://schemas.microsoft.com/office/powerpoint/2010/main" val="2068696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906182" y="793258"/>
            <a:ext cx="3446875" cy="2143125"/>
          </a:xfrm>
          <a:prstGeom prst="rect">
            <a:avLst/>
          </a:prstGeom>
        </p:spPr>
      </p:pic>
      <p:sp>
        <p:nvSpPr>
          <p:cNvPr id="5" name="ZoneTexte 4"/>
          <p:cNvSpPr txBox="1"/>
          <p:nvPr/>
        </p:nvSpPr>
        <p:spPr>
          <a:xfrm>
            <a:off x="1043180" y="3085032"/>
            <a:ext cx="1966926" cy="400110"/>
          </a:xfrm>
          <a:prstGeom prst="rect">
            <a:avLst/>
          </a:prstGeom>
          <a:noFill/>
        </p:spPr>
        <p:txBody>
          <a:bodyPr wrap="square" rtlCol="0">
            <a:spAutoFit/>
          </a:bodyPr>
          <a:lstStyle/>
          <a:p>
            <a:r>
              <a:rPr lang="fr-FR" sz="2000" b="1" dirty="0">
                <a:solidFill>
                  <a:schemeClr val="bg1">
                    <a:lumMod val="85000"/>
                    <a:lumOff val="15000"/>
                  </a:schemeClr>
                </a:solidFill>
              </a:rPr>
              <a:t>P</a:t>
            </a:r>
            <a:r>
              <a:rPr lang="fr-FR" sz="2000" b="1" dirty="0" smtClean="0">
                <a:solidFill>
                  <a:schemeClr val="bg1">
                    <a:lumMod val="85000"/>
                    <a:lumOff val="15000"/>
                  </a:schemeClr>
                </a:solidFill>
              </a:rPr>
              <a:t>ots </a:t>
            </a:r>
            <a:r>
              <a:rPr lang="fr-FR" sz="2000" b="1" dirty="0">
                <a:solidFill>
                  <a:schemeClr val="bg1">
                    <a:lumMod val="85000"/>
                    <a:lumOff val="15000"/>
                  </a:schemeClr>
                </a:solidFill>
              </a:rPr>
              <a:t>en verre</a:t>
            </a:r>
          </a:p>
        </p:txBody>
      </p:sp>
      <p:sp>
        <p:nvSpPr>
          <p:cNvPr id="6" name="AutoShape 2" descr="Ne prenez pas de risques, voici pourquoi vous devez jeter ces boîtes de  conser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Image 6"/>
          <p:cNvPicPr>
            <a:picLocks noChangeAspect="1"/>
          </p:cNvPicPr>
          <p:nvPr/>
        </p:nvPicPr>
        <p:blipFill>
          <a:blip r:embed="rId3"/>
          <a:stretch>
            <a:fillRect/>
          </a:stretch>
        </p:blipFill>
        <p:spPr>
          <a:xfrm>
            <a:off x="6207618" y="793258"/>
            <a:ext cx="3258354" cy="2143125"/>
          </a:xfrm>
          <a:prstGeom prst="rect">
            <a:avLst/>
          </a:prstGeom>
        </p:spPr>
      </p:pic>
      <p:sp>
        <p:nvSpPr>
          <p:cNvPr id="8" name="ZoneTexte 7"/>
          <p:cNvSpPr txBox="1"/>
          <p:nvPr/>
        </p:nvSpPr>
        <p:spPr>
          <a:xfrm>
            <a:off x="6443561" y="3085032"/>
            <a:ext cx="3005407" cy="400110"/>
          </a:xfrm>
          <a:prstGeom prst="rect">
            <a:avLst/>
          </a:prstGeom>
          <a:noFill/>
        </p:spPr>
        <p:txBody>
          <a:bodyPr wrap="square" rtlCol="0">
            <a:spAutoFit/>
          </a:bodyPr>
          <a:lstStyle/>
          <a:p>
            <a:r>
              <a:rPr lang="fr-FR" sz="2000" b="1" dirty="0">
                <a:solidFill>
                  <a:schemeClr val="bg1">
                    <a:lumMod val="85000"/>
                    <a:lumOff val="15000"/>
                  </a:schemeClr>
                </a:solidFill>
              </a:rPr>
              <a:t>B</a:t>
            </a:r>
            <a:r>
              <a:rPr lang="fr-FR" sz="2000" b="1" dirty="0" smtClean="0">
                <a:solidFill>
                  <a:schemeClr val="bg1">
                    <a:lumMod val="85000"/>
                    <a:lumOff val="15000"/>
                  </a:schemeClr>
                </a:solidFill>
              </a:rPr>
              <a:t>oite </a:t>
            </a:r>
            <a:r>
              <a:rPr lang="fr-FR" sz="2000" b="1" dirty="0">
                <a:solidFill>
                  <a:schemeClr val="bg1">
                    <a:lumMod val="85000"/>
                    <a:lumOff val="15000"/>
                  </a:schemeClr>
                </a:solidFill>
              </a:rPr>
              <a:t>de conserve</a:t>
            </a:r>
          </a:p>
        </p:txBody>
      </p:sp>
      <p:sp>
        <p:nvSpPr>
          <p:cNvPr id="9" name="AutoShape 4" descr="Boîte en carton double couleurs avec fermeture latérale – inpak emball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 name="Image 9"/>
          <p:cNvPicPr>
            <a:picLocks noChangeAspect="1"/>
          </p:cNvPicPr>
          <p:nvPr/>
        </p:nvPicPr>
        <p:blipFill>
          <a:blip r:embed="rId4"/>
          <a:stretch>
            <a:fillRect/>
          </a:stretch>
        </p:blipFill>
        <p:spPr>
          <a:xfrm>
            <a:off x="906181" y="3909945"/>
            <a:ext cx="3446877" cy="2143125"/>
          </a:xfrm>
          <a:prstGeom prst="rect">
            <a:avLst/>
          </a:prstGeom>
        </p:spPr>
      </p:pic>
      <p:sp>
        <p:nvSpPr>
          <p:cNvPr id="11" name="ZoneTexte 10"/>
          <p:cNvSpPr txBox="1"/>
          <p:nvPr/>
        </p:nvSpPr>
        <p:spPr>
          <a:xfrm>
            <a:off x="906181" y="6221412"/>
            <a:ext cx="2498502" cy="400110"/>
          </a:xfrm>
          <a:prstGeom prst="rect">
            <a:avLst/>
          </a:prstGeom>
          <a:noFill/>
        </p:spPr>
        <p:txBody>
          <a:bodyPr wrap="square" rtlCol="0">
            <a:spAutoFit/>
          </a:bodyPr>
          <a:lstStyle/>
          <a:p>
            <a:r>
              <a:rPr lang="fr-FR" sz="2000" b="1" dirty="0">
                <a:solidFill>
                  <a:schemeClr val="bg1">
                    <a:lumMod val="85000"/>
                    <a:lumOff val="15000"/>
                  </a:schemeClr>
                </a:solidFill>
              </a:rPr>
              <a:t>B</a:t>
            </a:r>
            <a:r>
              <a:rPr lang="fr-FR" sz="2000" b="1" dirty="0" smtClean="0">
                <a:solidFill>
                  <a:schemeClr val="bg1">
                    <a:lumMod val="85000"/>
                    <a:lumOff val="15000"/>
                  </a:schemeClr>
                </a:solidFill>
              </a:rPr>
              <a:t>oite </a:t>
            </a:r>
            <a:r>
              <a:rPr lang="fr-FR" sz="2000" b="1" dirty="0">
                <a:solidFill>
                  <a:schemeClr val="bg1">
                    <a:lumMod val="85000"/>
                    <a:lumOff val="15000"/>
                  </a:schemeClr>
                </a:solidFill>
              </a:rPr>
              <a:t>en carton</a:t>
            </a:r>
          </a:p>
        </p:txBody>
      </p:sp>
      <p:pic>
        <p:nvPicPr>
          <p:cNvPr id="12" name="Image 11"/>
          <p:cNvPicPr>
            <a:picLocks noChangeAspect="1"/>
          </p:cNvPicPr>
          <p:nvPr/>
        </p:nvPicPr>
        <p:blipFill>
          <a:blip r:embed="rId5"/>
          <a:stretch>
            <a:fillRect/>
          </a:stretch>
        </p:blipFill>
        <p:spPr>
          <a:xfrm>
            <a:off x="6207617" y="3909945"/>
            <a:ext cx="3258355" cy="2143125"/>
          </a:xfrm>
          <a:prstGeom prst="rect">
            <a:avLst/>
          </a:prstGeom>
        </p:spPr>
      </p:pic>
      <p:sp>
        <p:nvSpPr>
          <p:cNvPr id="13" name="ZoneTexte 12"/>
          <p:cNvSpPr txBox="1"/>
          <p:nvPr/>
        </p:nvSpPr>
        <p:spPr>
          <a:xfrm>
            <a:off x="6070579" y="6287968"/>
            <a:ext cx="3142445" cy="400110"/>
          </a:xfrm>
          <a:prstGeom prst="rect">
            <a:avLst/>
          </a:prstGeom>
          <a:noFill/>
        </p:spPr>
        <p:txBody>
          <a:bodyPr wrap="square" rtlCol="0">
            <a:spAutoFit/>
          </a:bodyPr>
          <a:lstStyle/>
          <a:p>
            <a:r>
              <a:rPr lang="fr-FR" sz="2000" b="1" dirty="0">
                <a:solidFill>
                  <a:schemeClr val="bg1">
                    <a:lumMod val="85000"/>
                    <a:lumOff val="15000"/>
                  </a:schemeClr>
                </a:solidFill>
              </a:rPr>
              <a:t>B</a:t>
            </a:r>
            <a:r>
              <a:rPr lang="fr-FR" sz="2000" b="1" dirty="0" smtClean="0">
                <a:solidFill>
                  <a:schemeClr val="bg1">
                    <a:lumMod val="85000"/>
                    <a:lumOff val="15000"/>
                  </a:schemeClr>
                </a:solidFill>
              </a:rPr>
              <a:t>arquettes alimentaires</a:t>
            </a:r>
            <a:endParaRPr lang="fr-FR" sz="2000" b="1" dirty="0">
              <a:solidFill>
                <a:schemeClr val="bg1">
                  <a:lumMod val="85000"/>
                  <a:lumOff val="15000"/>
                </a:schemeClr>
              </a:solidFill>
            </a:endParaRPr>
          </a:p>
        </p:txBody>
      </p:sp>
      <p:sp>
        <p:nvSpPr>
          <p:cNvPr id="14" name="ZoneTexte 13"/>
          <p:cNvSpPr txBox="1"/>
          <p:nvPr/>
        </p:nvSpPr>
        <p:spPr>
          <a:xfrm>
            <a:off x="307975" y="220650"/>
            <a:ext cx="7638290" cy="400110"/>
          </a:xfrm>
          <a:prstGeom prst="rect">
            <a:avLst/>
          </a:prstGeom>
          <a:noFill/>
        </p:spPr>
        <p:txBody>
          <a:bodyPr wrap="square" rtlCol="0">
            <a:spAutoFit/>
          </a:bodyPr>
          <a:lstStyle/>
          <a:p>
            <a:r>
              <a:rPr lang="fr-FR" sz="2000" b="1" dirty="0" smtClean="0">
                <a:solidFill>
                  <a:srgbClr val="FFC000"/>
                </a:solidFill>
              </a:rPr>
              <a:t>-Exemple de différents types matériaux d’</a:t>
            </a:r>
            <a:r>
              <a:rPr lang="fr-FR" sz="2000" b="1" dirty="0" err="1" smtClean="0">
                <a:solidFill>
                  <a:srgbClr val="FFC000"/>
                </a:solidFill>
              </a:rPr>
              <a:t>amballage</a:t>
            </a:r>
            <a:r>
              <a:rPr lang="fr-FR" sz="2000" b="1" dirty="0" smtClean="0">
                <a:solidFill>
                  <a:srgbClr val="FFC000"/>
                </a:solidFill>
              </a:rPr>
              <a:t> </a:t>
            </a:r>
            <a:endParaRPr lang="fr-FR" sz="2000" b="1" dirty="0">
              <a:solidFill>
                <a:srgbClr val="FFC000"/>
              </a:solidFill>
            </a:endParaRPr>
          </a:p>
        </p:txBody>
      </p:sp>
    </p:spTree>
    <p:extLst>
      <p:ext uri="{BB962C8B-B14F-4D97-AF65-F5344CB8AC3E}">
        <p14:creationId xmlns:p14="http://schemas.microsoft.com/office/powerpoint/2010/main" val="2256695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3" grpId="0"/>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326</TotalTime>
  <Words>888</Words>
  <Application>Microsoft Office PowerPoint</Application>
  <PresentationFormat>Grand écran</PresentationFormat>
  <Paragraphs>127</Paragraphs>
  <Slides>14</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Algerian</vt:lpstr>
      <vt:lpstr>Arial</vt:lpstr>
      <vt:lpstr>Calibri</vt:lpstr>
      <vt:lpstr>Century Gothic</vt:lpstr>
      <vt:lpstr>Wingdings</vt:lpstr>
      <vt:lpstr>Wingdings 3</vt:lpstr>
      <vt:lpstr>Ion</vt:lpstr>
      <vt:lpstr>REPUBLIQUE ALGERIENNE DEMOCRATIQUE ET POPULAIRE                 Ministère de l’Enseignement Supérieur et de la Recherche Scientifique  Université A. MIRA – BEJAIA  Faculté de SNV  DÉPARTEMENT SCIENCE ALIMENTAIRE</vt:lpstr>
      <vt:lpstr>Présentation PowerPoint</vt:lpstr>
      <vt:lpstr>     L’emballage joue un rôle essentiel dans le cycle de vie des produits, de leur création à leur consommation. Historiquement, les matériaux d’emballage étaient choisis pour leur capacité à protéger les produits et réduire les coûts. Cependant, d’autres critères comme la sécurité alimentaire, la qualité, le transport et l’impact environnemental sont devenus de plus en plus importants.   Aujourd’hui, différents matériaux sont utilisés (plastique, verre, carton, matériaux biodégradables), chacun ayant des avantages et des inconvénients. Les entreprises doivent répondre à la demande des consommateurs en matière de durabilité tout en équilibrant coût et efficacité. Les innovations technologiques, comme les emballages biodégradables ou recyclables, jouent un rôle crucial dans cette transition.   Cet exposé vise à analyser les types de matériaux utilisés, à comprendre les critères influençant leur choix, et à présenter les innovations qui répondent aux attentes écologiques des consommateurs.   </vt:lpstr>
      <vt:lpstr>2-Types de matériaux d’emballage : </vt:lpstr>
      <vt:lpstr>Présentation PowerPoint</vt:lpstr>
      <vt:lpstr>2-2 / Métaux: </vt:lpstr>
      <vt:lpstr>2_3/ Verre: </vt:lpstr>
      <vt:lpstr>    L'emballage en carton, boite  en carton ou simplement carton est un emballage utilisé pour le transport  d'objets. Son nom vient du matériau dont il est fait, le carton.</vt:lpstr>
      <vt:lpstr>Présentation PowerPoint</vt:lpstr>
      <vt:lpstr>3-Critères de choix des matériaux : </vt:lpstr>
      <vt:lpstr>4-Innovations dans l’emballage : </vt:lpstr>
      <vt:lpstr>Présentation PowerPoint</vt:lpstr>
      <vt:lpstr>5-Cas pratique</vt:lpstr>
      <vt:lpstr>6-conclusion: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L’emballage joue un rôle essentiel dans le cycle de vie des produits, de leur création à leur consommation. Historiquement, les matériaux d’emballage étaient choisis pour leur capacité à protéger les produits et réduire les coûts. Cependant, d’autres critères comme la sécurité alimentaire, la qualité, le transport et l’impact environnemental sont devenus de plus en plus importants.   Aujourd’hui, différents matériaux sont utilisés (plastique, verre, carton, matériaux biodégradables), chacun ayant des avantages et des inconvénients. Les entreprises doivent répondre à la demande des consommateurs en matière de durabilité tout en équilibrant coût et efficacité. Les innovations technologiques, comme les emballages biodégradables ou recyclables, jouent un rôle crucial dans cette transition.   Cet exposé vise à analyser les types de matériaux utilisés, à comprendre les critères influençant leur choix, et à présenter les innovations qui répondent aux attentes écologiques des consommateurs.</dc:title>
  <dc:creator>Admin</dc:creator>
  <cp:lastModifiedBy>Admin</cp:lastModifiedBy>
  <cp:revision>35</cp:revision>
  <dcterms:created xsi:type="dcterms:W3CDTF">2024-12-09T18:41:41Z</dcterms:created>
  <dcterms:modified xsi:type="dcterms:W3CDTF">2024-12-18T06:05:28Z</dcterms:modified>
</cp:coreProperties>
</file>