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924" r:id="rId2"/>
    <p:sldMasterId id="2147483936" r:id="rId3"/>
  </p:sldMasterIdLst>
  <p:notesMasterIdLst>
    <p:notesMasterId r:id="rId13"/>
  </p:notesMasterIdLst>
  <p:sldIdLst>
    <p:sldId id="256" r:id="rId4"/>
    <p:sldId id="258" r:id="rId5"/>
    <p:sldId id="275" r:id="rId6"/>
    <p:sldId id="280" r:id="rId7"/>
    <p:sldId id="281" r:id="rId8"/>
    <p:sldId id="276" r:id="rId9"/>
    <p:sldId id="266" r:id="rId10"/>
    <p:sldId id="277" r:id="rId11"/>
    <p:sldId id="272"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446E17-71E7-4F29-903C-B54EB4FC81B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490F7AC3-5F67-4BB1-96BF-E8DC093BE3E5}">
      <dgm:prSet phldrT="[Texte]"/>
      <dgm:spPr/>
      <dgm:t>
        <a:bodyPr/>
        <a:lstStyle/>
        <a:p>
          <a:r>
            <a:rPr lang="fr-FR" dirty="0" smtClean="0"/>
            <a:t>Listing of </a:t>
          </a:r>
          <a:r>
            <a:rPr lang="fr-FR" dirty="0" err="1" smtClean="0"/>
            <a:t>illegal</a:t>
          </a:r>
          <a:r>
            <a:rPr lang="fr-FR" dirty="0" smtClean="0"/>
            <a:t> </a:t>
          </a:r>
          <a:r>
            <a:rPr lang="fr-FR" dirty="0" err="1" smtClean="0"/>
            <a:t>strikes</a:t>
          </a:r>
          <a:endParaRPr lang="fr-FR" dirty="0"/>
        </a:p>
      </dgm:t>
    </dgm:pt>
    <dgm:pt modelId="{F262ABE3-837F-47C4-BDDF-7C38B9F7D3EB}" type="parTrans" cxnId="{CBE7CAAC-2168-4982-8C58-5101C404C576}">
      <dgm:prSet/>
      <dgm:spPr/>
      <dgm:t>
        <a:bodyPr/>
        <a:lstStyle/>
        <a:p>
          <a:endParaRPr lang="fr-FR"/>
        </a:p>
      </dgm:t>
    </dgm:pt>
    <dgm:pt modelId="{62F0B3A7-0079-4DF7-B671-B7FE45C935DA}" type="sibTrans" cxnId="{CBE7CAAC-2168-4982-8C58-5101C404C576}">
      <dgm:prSet/>
      <dgm:spPr/>
      <dgm:t>
        <a:bodyPr/>
        <a:lstStyle/>
        <a:p>
          <a:endParaRPr lang="fr-FR"/>
        </a:p>
      </dgm:t>
    </dgm:pt>
    <dgm:pt modelId="{C21C443C-89C3-4E1C-9AB2-9B8CD04319EA}">
      <dgm:prSet phldrT="[Texte]"/>
      <dgm:spPr/>
      <dgm:t>
        <a:bodyPr/>
        <a:lstStyle/>
        <a:p>
          <a:pPr algn="just"/>
          <a:r>
            <a:rPr lang="en-US" dirty="0" smtClean="0"/>
            <a:t>Prohibits strikes that were allowed before (for </a:t>
          </a:r>
          <a:r>
            <a:rPr lang="en-US" dirty="0" err="1" smtClean="0"/>
            <a:t>exemple</a:t>
          </a:r>
          <a:r>
            <a:rPr lang="en-US" dirty="0" smtClean="0"/>
            <a:t>: strikes for political reasons, strikes triggered by a non representative union organization, etc.)</a:t>
          </a:r>
          <a:endParaRPr lang="fr-FR" dirty="0"/>
        </a:p>
      </dgm:t>
    </dgm:pt>
    <dgm:pt modelId="{2E6219C7-7A8C-4667-B3C8-A65D10D45F47}" type="parTrans" cxnId="{1706FEC9-94F6-4A3A-A534-0970FBAB41C0}">
      <dgm:prSet/>
      <dgm:spPr/>
      <dgm:t>
        <a:bodyPr/>
        <a:lstStyle/>
        <a:p>
          <a:endParaRPr lang="fr-FR"/>
        </a:p>
      </dgm:t>
    </dgm:pt>
    <dgm:pt modelId="{D610E723-81D9-497F-85FD-6F48EC67B80F}" type="sibTrans" cxnId="{1706FEC9-94F6-4A3A-A534-0970FBAB41C0}">
      <dgm:prSet/>
      <dgm:spPr/>
      <dgm:t>
        <a:bodyPr/>
        <a:lstStyle/>
        <a:p>
          <a:endParaRPr lang="fr-FR"/>
        </a:p>
      </dgm:t>
    </dgm:pt>
    <dgm:pt modelId="{B0432216-3AD6-49DC-8CF5-B94AEA6117D1}">
      <dgm:prSet phldrT="[Texte]"/>
      <dgm:spPr/>
      <dgm:t>
        <a:bodyPr/>
        <a:lstStyle/>
        <a:p>
          <a:r>
            <a:rPr lang="fr-FR" dirty="0" smtClean="0"/>
            <a:t>Prohibitions and restrictions on the right to </a:t>
          </a:r>
          <a:r>
            <a:rPr lang="fr-FR" dirty="0" err="1" smtClean="0"/>
            <a:t>strike</a:t>
          </a:r>
          <a:endParaRPr lang="fr-FR" dirty="0"/>
        </a:p>
      </dgm:t>
    </dgm:pt>
    <dgm:pt modelId="{913613DA-4952-4816-9C3E-BB23480C46AC}" type="parTrans" cxnId="{2FCA71F1-33D3-4E39-8FC0-03798650A089}">
      <dgm:prSet/>
      <dgm:spPr/>
      <dgm:t>
        <a:bodyPr/>
        <a:lstStyle/>
        <a:p>
          <a:endParaRPr lang="fr-FR"/>
        </a:p>
      </dgm:t>
    </dgm:pt>
    <dgm:pt modelId="{246B96A8-8339-4143-9D2F-DCADB3A05BC5}" type="sibTrans" cxnId="{2FCA71F1-33D3-4E39-8FC0-03798650A089}">
      <dgm:prSet/>
      <dgm:spPr/>
      <dgm:t>
        <a:bodyPr/>
        <a:lstStyle/>
        <a:p>
          <a:endParaRPr lang="fr-FR"/>
        </a:p>
      </dgm:t>
    </dgm:pt>
    <dgm:pt modelId="{CC307169-7D0E-4A93-B66A-AA0399EA6C8B}">
      <dgm:prSet phldrT="[Texte]"/>
      <dgm:spPr/>
      <dgm:t>
        <a:bodyPr/>
        <a:lstStyle/>
        <a:p>
          <a:r>
            <a:rPr lang="en-US" dirty="0" smtClean="0"/>
            <a:t>There are strike’s prohibitions in areas which are vital for society (judges, police…</a:t>
          </a:r>
          <a:r>
            <a:rPr lang="en-US" dirty="0" err="1" smtClean="0"/>
            <a:t>etc</a:t>
          </a:r>
          <a:r>
            <a:rPr lang="en-US" dirty="0" smtClean="0"/>
            <a:t>)  </a:t>
          </a:r>
          <a:endParaRPr lang="fr-FR" dirty="0"/>
        </a:p>
      </dgm:t>
    </dgm:pt>
    <dgm:pt modelId="{6147CCAF-0FD5-4EA5-AB88-41E692D7D209}" type="parTrans" cxnId="{29D7FC4A-374F-465F-9789-F3D5446F2E34}">
      <dgm:prSet/>
      <dgm:spPr/>
      <dgm:t>
        <a:bodyPr/>
        <a:lstStyle/>
        <a:p>
          <a:endParaRPr lang="fr-FR"/>
        </a:p>
      </dgm:t>
    </dgm:pt>
    <dgm:pt modelId="{080B8EDF-B743-47C2-A3BB-11551675C934}" type="sibTrans" cxnId="{29D7FC4A-374F-465F-9789-F3D5446F2E34}">
      <dgm:prSet/>
      <dgm:spPr/>
      <dgm:t>
        <a:bodyPr/>
        <a:lstStyle/>
        <a:p>
          <a:endParaRPr lang="fr-FR"/>
        </a:p>
      </dgm:t>
    </dgm:pt>
    <dgm:pt modelId="{FADE4BB9-E1B7-4F28-B362-53296005AEAF}">
      <dgm:prSet/>
      <dgm:spPr/>
      <dgm:t>
        <a:bodyPr/>
        <a:lstStyle/>
        <a:p>
          <a:r>
            <a:rPr lang="en-US" dirty="0" smtClean="0"/>
            <a:t>There are sectors </a:t>
          </a:r>
          <a:r>
            <a:rPr lang="en-US" dirty="0"/>
            <a:t>which are eligible for compulsory minimum </a:t>
          </a:r>
          <a:r>
            <a:rPr lang="en-US" dirty="0" smtClean="0"/>
            <a:t>service because they are essentials for population  (medicine, schools…</a:t>
          </a:r>
          <a:r>
            <a:rPr lang="en-US" dirty="0" err="1" smtClean="0"/>
            <a:t>etc</a:t>
          </a:r>
          <a:r>
            <a:rPr lang="en-US" dirty="0" smtClean="0"/>
            <a:t>) </a:t>
          </a:r>
          <a:endParaRPr lang="fr-FR" dirty="0"/>
        </a:p>
      </dgm:t>
    </dgm:pt>
    <dgm:pt modelId="{3F1D4DFF-4CCB-4804-ADAF-A1990E16DF95}" type="parTrans" cxnId="{2646BAF0-B99B-48E4-8617-05D2C7D3194D}">
      <dgm:prSet/>
      <dgm:spPr/>
      <dgm:t>
        <a:bodyPr/>
        <a:lstStyle/>
        <a:p>
          <a:endParaRPr lang="fr-FR"/>
        </a:p>
      </dgm:t>
    </dgm:pt>
    <dgm:pt modelId="{AF743F24-4AA7-458D-BA23-5E7FAED0A12D}" type="sibTrans" cxnId="{2646BAF0-B99B-48E4-8617-05D2C7D3194D}">
      <dgm:prSet/>
      <dgm:spPr/>
      <dgm:t>
        <a:bodyPr/>
        <a:lstStyle/>
        <a:p>
          <a:endParaRPr lang="fr-FR"/>
        </a:p>
      </dgm:t>
    </dgm:pt>
    <dgm:pt modelId="{EEDFCB52-8066-48A2-B893-6FCFFB214B2D}" type="pres">
      <dgm:prSet presAssocID="{DE446E17-71E7-4F29-903C-B54EB4FC81B5}" presName="Name0" presStyleCnt="0">
        <dgm:presLayoutVars>
          <dgm:dir/>
          <dgm:animLvl val="lvl"/>
          <dgm:resizeHandles val="exact"/>
        </dgm:presLayoutVars>
      </dgm:prSet>
      <dgm:spPr/>
      <dgm:t>
        <a:bodyPr/>
        <a:lstStyle/>
        <a:p>
          <a:endParaRPr lang="fr-FR"/>
        </a:p>
      </dgm:t>
    </dgm:pt>
    <dgm:pt modelId="{8F900C50-62F3-4FDD-A600-4AF097072119}" type="pres">
      <dgm:prSet presAssocID="{490F7AC3-5F67-4BB1-96BF-E8DC093BE3E5}" presName="linNode" presStyleCnt="0"/>
      <dgm:spPr/>
    </dgm:pt>
    <dgm:pt modelId="{3C95E53B-7997-4404-9480-6C1037462A9D}" type="pres">
      <dgm:prSet presAssocID="{490F7AC3-5F67-4BB1-96BF-E8DC093BE3E5}" presName="parentText" presStyleLbl="node1" presStyleIdx="0" presStyleCnt="2">
        <dgm:presLayoutVars>
          <dgm:chMax val="1"/>
          <dgm:bulletEnabled val="1"/>
        </dgm:presLayoutVars>
      </dgm:prSet>
      <dgm:spPr/>
      <dgm:t>
        <a:bodyPr/>
        <a:lstStyle/>
        <a:p>
          <a:endParaRPr lang="fr-FR"/>
        </a:p>
      </dgm:t>
    </dgm:pt>
    <dgm:pt modelId="{A658B3B8-5FE2-427D-8C1A-66712832215A}" type="pres">
      <dgm:prSet presAssocID="{490F7AC3-5F67-4BB1-96BF-E8DC093BE3E5}" presName="descendantText" presStyleLbl="alignAccFollowNode1" presStyleIdx="0" presStyleCnt="2" custScaleY="117293" custLinFactNeighborX="-2335" custLinFactNeighborY="-21976">
        <dgm:presLayoutVars>
          <dgm:bulletEnabled val="1"/>
        </dgm:presLayoutVars>
      </dgm:prSet>
      <dgm:spPr/>
      <dgm:t>
        <a:bodyPr/>
        <a:lstStyle/>
        <a:p>
          <a:endParaRPr lang="fr-FR"/>
        </a:p>
      </dgm:t>
    </dgm:pt>
    <dgm:pt modelId="{59D233A8-D8ED-4E48-A195-61991A5CEF3C}" type="pres">
      <dgm:prSet presAssocID="{62F0B3A7-0079-4DF7-B671-B7FE45C935DA}" presName="sp" presStyleCnt="0"/>
      <dgm:spPr/>
    </dgm:pt>
    <dgm:pt modelId="{8E337F4E-31FC-41F5-A04B-F6BA0CBB3940}" type="pres">
      <dgm:prSet presAssocID="{B0432216-3AD6-49DC-8CF5-B94AEA6117D1}" presName="linNode" presStyleCnt="0"/>
      <dgm:spPr/>
    </dgm:pt>
    <dgm:pt modelId="{A8ED15DE-EED9-44EB-A226-03395239C12D}" type="pres">
      <dgm:prSet presAssocID="{B0432216-3AD6-49DC-8CF5-B94AEA6117D1}" presName="parentText" presStyleLbl="node1" presStyleIdx="1" presStyleCnt="2">
        <dgm:presLayoutVars>
          <dgm:chMax val="1"/>
          <dgm:bulletEnabled val="1"/>
        </dgm:presLayoutVars>
      </dgm:prSet>
      <dgm:spPr/>
      <dgm:t>
        <a:bodyPr/>
        <a:lstStyle/>
        <a:p>
          <a:endParaRPr lang="fr-FR"/>
        </a:p>
      </dgm:t>
    </dgm:pt>
    <dgm:pt modelId="{4F074D48-53E6-4180-8AA4-D69403200C60}" type="pres">
      <dgm:prSet presAssocID="{B0432216-3AD6-49DC-8CF5-B94AEA6117D1}" presName="descendantText" presStyleLbl="alignAccFollowNode1" presStyleIdx="1" presStyleCnt="2" custScaleY="121560" custLinFactNeighborY="-2811">
        <dgm:presLayoutVars>
          <dgm:bulletEnabled val="1"/>
        </dgm:presLayoutVars>
      </dgm:prSet>
      <dgm:spPr/>
      <dgm:t>
        <a:bodyPr/>
        <a:lstStyle/>
        <a:p>
          <a:endParaRPr lang="fr-FR"/>
        </a:p>
      </dgm:t>
    </dgm:pt>
  </dgm:ptLst>
  <dgm:cxnLst>
    <dgm:cxn modelId="{42510EE9-A5C2-4F2A-92FA-1669E124A8ED}" type="presOf" srcId="{C21C443C-89C3-4E1C-9AB2-9B8CD04319EA}" destId="{A658B3B8-5FE2-427D-8C1A-66712832215A}" srcOrd="0" destOrd="0" presId="urn:microsoft.com/office/officeart/2005/8/layout/vList5"/>
    <dgm:cxn modelId="{4545BD0B-C46A-4586-810F-1A9F0AA70DF1}" type="presOf" srcId="{FADE4BB9-E1B7-4F28-B362-53296005AEAF}" destId="{4F074D48-53E6-4180-8AA4-D69403200C60}" srcOrd="0" destOrd="1" presId="urn:microsoft.com/office/officeart/2005/8/layout/vList5"/>
    <dgm:cxn modelId="{1706FEC9-94F6-4A3A-A534-0970FBAB41C0}" srcId="{490F7AC3-5F67-4BB1-96BF-E8DC093BE3E5}" destId="{C21C443C-89C3-4E1C-9AB2-9B8CD04319EA}" srcOrd="0" destOrd="0" parTransId="{2E6219C7-7A8C-4667-B3C8-A65D10D45F47}" sibTransId="{D610E723-81D9-497F-85FD-6F48EC67B80F}"/>
    <dgm:cxn modelId="{A3B588DB-0A4C-4DA6-BED0-E4FE0BF645EC}" type="presOf" srcId="{490F7AC3-5F67-4BB1-96BF-E8DC093BE3E5}" destId="{3C95E53B-7997-4404-9480-6C1037462A9D}" srcOrd="0" destOrd="0" presId="urn:microsoft.com/office/officeart/2005/8/layout/vList5"/>
    <dgm:cxn modelId="{CBE7CAAC-2168-4982-8C58-5101C404C576}" srcId="{DE446E17-71E7-4F29-903C-B54EB4FC81B5}" destId="{490F7AC3-5F67-4BB1-96BF-E8DC093BE3E5}" srcOrd="0" destOrd="0" parTransId="{F262ABE3-837F-47C4-BDDF-7C38B9F7D3EB}" sibTransId="{62F0B3A7-0079-4DF7-B671-B7FE45C935DA}"/>
    <dgm:cxn modelId="{2646BAF0-B99B-48E4-8617-05D2C7D3194D}" srcId="{B0432216-3AD6-49DC-8CF5-B94AEA6117D1}" destId="{FADE4BB9-E1B7-4F28-B362-53296005AEAF}" srcOrd="1" destOrd="0" parTransId="{3F1D4DFF-4CCB-4804-ADAF-A1990E16DF95}" sibTransId="{AF743F24-4AA7-458D-BA23-5E7FAED0A12D}"/>
    <dgm:cxn modelId="{29D7FC4A-374F-465F-9789-F3D5446F2E34}" srcId="{B0432216-3AD6-49DC-8CF5-B94AEA6117D1}" destId="{CC307169-7D0E-4A93-B66A-AA0399EA6C8B}" srcOrd="0" destOrd="0" parTransId="{6147CCAF-0FD5-4EA5-AB88-41E692D7D209}" sibTransId="{080B8EDF-B743-47C2-A3BB-11551675C934}"/>
    <dgm:cxn modelId="{2FCA71F1-33D3-4E39-8FC0-03798650A089}" srcId="{DE446E17-71E7-4F29-903C-B54EB4FC81B5}" destId="{B0432216-3AD6-49DC-8CF5-B94AEA6117D1}" srcOrd="1" destOrd="0" parTransId="{913613DA-4952-4816-9C3E-BB23480C46AC}" sibTransId="{246B96A8-8339-4143-9D2F-DCADB3A05BC5}"/>
    <dgm:cxn modelId="{8C8998DF-2C85-43FF-B446-4EE81214EDC3}" type="presOf" srcId="{DE446E17-71E7-4F29-903C-B54EB4FC81B5}" destId="{EEDFCB52-8066-48A2-B893-6FCFFB214B2D}" srcOrd="0" destOrd="0" presId="urn:microsoft.com/office/officeart/2005/8/layout/vList5"/>
    <dgm:cxn modelId="{FBC3C749-E3B5-4084-8C04-42453A4BB6D3}" type="presOf" srcId="{CC307169-7D0E-4A93-B66A-AA0399EA6C8B}" destId="{4F074D48-53E6-4180-8AA4-D69403200C60}" srcOrd="0" destOrd="0" presId="urn:microsoft.com/office/officeart/2005/8/layout/vList5"/>
    <dgm:cxn modelId="{BC1F0E4A-4854-4FDB-8169-49D3EAF6E9C8}" type="presOf" srcId="{B0432216-3AD6-49DC-8CF5-B94AEA6117D1}" destId="{A8ED15DE-EED9-44EB-A226-03395239C12D}" srcOrd="0" destOrd="0" presId="urn:microsoft.com/office/officeart/2005/8/layout/vList5"/>
    <dgm:cxn modelId="{E105737C-A2A1-4753-A1B8-7C03EDFD0B7C}" type="presParOf" srcId="{EEDFCB52-8066-48A2-B893-6FCFFB214B2D}" destId="{8F900C50-62F3-4FDD-A600-4AF097072119}" srcOrd="0" destOrd="0" presId="urn:microsoft.com/office/officeart/2005/8/layout/vList5"/>
    <dgm:cxn modelId="{3264CF79-A3F8-42D0-8153-B417ADC20463}" type="presParOf" srcId="{8F900C50-62F3-4FDD-A600-4AF097072119}" destId="{3C95E53B-7997-4404-9480-6C1037462A9D}" srcOrd="0" destOrd="0" presId="urn:microsoft.com/office/officeart/2005/8/layout/vList5"/>
    <dgm:cxn modelId="{460794F2-3C44-4D2F-A76F-8709F4CA5545}" type="presParOf" srcId="{8F900C50-62F3-4FDD-A600-4AF097072119}" destId="{A658B3B8-5FE2-427D-8C1A-66712832215A}" srcOrd="1" destOrd="0" presId="urn:microsoft.com/office/officeart/2005/8/layout/vList5"/>
    <dgm:cxn modelId="{F0D32EE0-763B-4D47-AB2E-F0988DEE4633}" type="presParOf" srcId="{EEDFCB52-8066-48A2-B893-6FCFFB214B2D}" destId="{59D233A8-D8ED-4E48-A195-61991A5CEF3C}" srcOrd="1" destOrd="0" presId="urn:microsoft.com/office/officeart/2005/8/layout/vList5"/>
    <dgm:cxn modelId="{68C239A1-3C36-404B-8445-DF54223B54DF}" type="presParOf" srcId="{EEDFCB52-8066-48A2-B893-6FCFFB214B2D}" destId="{8E337F4E-31FC-41F5-A04B-F6BA0CBB3940}" srcOrd="2" destOrd="0" presId="urn:microsoft.com/office/officeart/2005/8/layout/vList5"/>
    <dgm:cxn modelId="{8B2B4E75-A75E-439A-925D-996CA0C20287}" type="presParOf" srcId="{8E337F4E-31FC-41F5-A04B-F6BA0CBB3940}" destId="{A8ED15DE-EED9-44EB-A226-03395239C12D}" srcOrd="0" destOrd="0" presId="urn:microsoft.com/office/officeart/2005/8/layout/vList5"/>
    <dgm:cxn modelId="{53051AFA-AE4C-452D-B1E6-B113310E2F39}" type="presParOf" srcId="{8E337F4E-31FC-41F5-A04B-F6BA0CBB3940}" destId="{4F074D48-53E6-4180-8AA4-D69403200C6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4C4336-3664-497B-89F1-D5F111F6B905}" type="datetimeFigureOut">
              <a:rPr lang="fr-FR" smtClean="0"/>
              <a:t>25/05/2024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CD20B6-58FC-40A2-A5A5-860860BA547F}" type="slidenum">
              <a:rPr lang="fr-FR" smtClean="0"/>
              <a:t>‹N°›</a:t>
            </a:fld>
            <a:endParaRPr lang="fr-FR"/>
          </a:p>
        </p:txBody>
      </p:sp>
    </p:spTree>
    <p:extLst>
      <p:ext uri="{BB962C8B-B14F-4D97-AF65-F5344CB8AC3E}">
        <p14:creationId xmlns:p14="http://schemas.microsoft.com/office/powerpoint/2010/main" val="1021078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6CD20B6-58FC-40A2-A5A5-860860BA547F}" type="slidenum">
              <a:rPr lang="fr-FR" smtClean="0"/>
              <a:t>4</a:t>
            </a:fld>
            <a:endParaRPr lang="fr-FR"/>
          </a:p>
        </p:txBody>
      </p:sp>
    </p:spTree>
    <p:extLst>
      <p:ext uri="{BB962C8B-B14F-4D97-AF65-F5344CB8AC3E}">
        <p14:creationId xmlns:p14="http://schemas.microsoft.com/office/powerpoint/2010/main" val="3299725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r-FR" smtClean="0"/>
              <a:t>Modifiez le style du titre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28C825BC-BFE1-4836-A10A-736C2DCA7FAE}" type="datetimeFigureOut">
              <a:rPr lang="fr-FR" smtClean="0"/>
              <a:t>25/05/2024</a:t>
            </a:fld>
            <a:endParaRPr lang="fr-F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fr-F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E371D335-DC22-43D6-BC98-71136E19E7EA}" type="slidenum">
              <a:rPr lang="fr-FR" smtClean="0"/>
              <a:t>‹N°›</a:t>
            </a:fld>
            <a:endParaRPr lang="fr-F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r-FR" smtClean="0"/>
              <a:t>Modifiez le style du titre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p:txBody>
          <a:bodyPr/>
          <a:lstStyle/>
          <a:p>
            <a:fld id="{28C825BC-BFE1-4836-A10A-736C2DCA7FAE}" type="datetimeFigureOut">
              <a:rPr lang="fr-FR" smtClean="0"/>
              <a:t>25/05/2024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371D335-DC22-43D6-BC98-71136E19E7EA}" type="slidenum">
              <a:rPr lang="fr-FR" smtClean="0"/>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Modifiez le style du titre</a:t>
            </a:r>
            <a:endParaRPr kumimoji="0" lang="en-US"/>
          </a:p>
        </p:txBody>
      </p:sp>
      <p:sp>
        <p:nvSpPr>
          <p:cNvPr id="4" name="Espace réservé de la date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E371D335-DC22-43D6-BC98-71136E19E7EA}" type="slidenum">
              <a:rPr lang="fr-FR" smtClean="0"/>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28C825BC-BFE1-4836-A10A-736C2DCA7FAE}" type="datetimeFigureOut">
              <a:rPr lang="fr-FR" smtClean="0"/>
              <a:t>25/05/2024</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371D335-DC22-43D6-BC98-71136E19E7EA}" type="slidenum">
              <a:rPr lang="fr-FR" smtClean="0"/>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28C825BC-BFE1-4836-A10A-736C2DCA7FAE}" type="datetimeFigureOut">
              <a:rPr lang="fr-FR" smtClean="0"/>
              <a:t>25/05/2024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371D335-DC22-43D6-BC98-71136E19E7EA}" type="slidenum">
              <a:rPr lang="fr-FR" smtClean="0"/>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7" name="Espace réservé de la date 6"/>
          <p:cNvSpPr>
            <a:spLocks noGrp="1"/>
          </p:cNvSpPr>
          <p:nvPr>
            <p:ph type="dt" sz="half" idx="10"/>
          </p:nvPr>
        </p:nvSpPr>
        <p:spPr/>
        <p:txBody>
          <a:bodyPr/>
          <a:lstStyle/>
          <a:p>
            <a:fld id="{28C825BC-BFE1-4836-A10A-736C2DCA7FAE}" type="datetimeFigureOut">
              <a:rPr lang="fr-FR" smtClean="0"/>
              <a:t>25/05/2024</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E371D335-DC22-43D6-BC98-71136E19E7EA}" type="slidenum">
              <a:rPr lang="fr-FR" smtClean="0"/>
              <a:t>‹N°›</a:t>
            </a:fld>
            <a:endParaRPr lang="fr-FR"/>
          </a:p>
        </p:txBody>
      </p:sp>
      <p:sp>
        <p:nvSpPr>
          <p:cNvPr id="23" name="Titre 22"/>
          <p:cNvSpPr>
            <a:spLocks noGrp="1"/>
          </p:cNvSpPr>
          <p:nvPr>
            <p:ph type="title"/>
          </p:nvPr>
        </p:nvSpPr>
        <p:spPr/>
        <p:txBody>
          <a:bodyPr rtlCol="0" anchor="b" anchorCtr="0"/>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28C825BC-BFE1-4836-A10A-736C2DCA7FAE}" type="datetimeFigureOut">
              <a:rPr lang="fr-FR" smtClean="0"/>
              <a:t>25/05/2024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E371D335-DC22-43D6-BC98-71136E19E7EA}" type="slidenum">
              <a:rPr lang="fr-FR" smtClean="0"/>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28C825BC-BFE1-4836-A10A-736C2DCA7FAE}" type="datetimeFigureOut">
              <a:rPr lang="fr-FR" smtClean="0"/>
              <a:t>25/05/2024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371D335-DC22-43D6-BC98-71136E19E7EA}" type="slidenum">
              <a:rPr lang="fr-FR" smtClean="0"/>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371D335-DC22-43D6-BC98-71136E19E7EA}" type="slidenum">
              <a:rPr lang="fr-FR" smtClean="0"/>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28C825BC-BFE1-4836-A10A-736C2DCA7FAE}" type="datetimeFigureOut">
              <a:rPr lang="fr-FR" smtClean="0"/>
              <a:t>25/05/2024</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E371D335-DC22-43D6-BC98-71136E19E7EA}" type="slidenum">
              <a:rPr lang="fr-FR" smtClean="0"/>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28C825BC-BFE1-4836-A10A-736C2DCA7FAE}" type="datetimeFigureOut">
              <a:rPr lang="fr-FR" smtClean="0"/>
              <a:t>25/05/2024</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71D335-DC22-43D6-BC98-71136E19E7EA}"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E371D335-DC22-43D6-BC98-71136E19E7EA}" type="slidenum">
              <a:rPr lang="fr-FR" smtClean="0"/>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FR" smtClean="0"/>
              <a:t>Modifiez le style du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71D335-DC22-43D6-BC98-71136E19E7EA}" type="slidenum">
              <a:rPr lang="fr-FR" smtClean="0"/>
              <a:t>‹N°›</a:t>
            </a:fld>
            <a:endParaRPr lang="fr-F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FR" smtClean="0"/>
              <a:t>Modifiez le style du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71D335-DC22-43D6-BC98-71136E19E7EA}" type="slidenum">
              <a:rPr lang="fr-FR" smtClean="0"/>
              <a:t>‹N°›</a:t>
            </a:fld>
            <a:endParaRPr lang="fr-F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8C825BC-BFE1-4836-A10A-736C2DCA7FAE}" type="datetimeFigureOut">
              <a:rPr lang="fr-FR" smtClean="0"/>
              <a:t>25/05/2024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8C825BC-BFE1-4836-A10A-736C2DCA7FAE}" type="datetimeFigureOut">
              <a:rPr lang="fr-FR" smtClean="0"/>
              <a:t>25/05/2024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371D335-DC22-43D6-BC98-71136E19E7EA}" type="slidenum">
              <a:rPr lang="fr-FR" smtClean="0"/>
              <a:t>‹N°›</a:t>
            </a:fld>
            <a:endParaRPr lang="fr-F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28C825BC-BFE1-4836-A10A-736C2DCA7FAE}" type="datetimeFigureOut">
              <a:rPr lang="fr-FR" smtClean="0"/>
              <a:t>25/05/2024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825BC-BFE1-4836-A10A-736C2DCA7FAE}" type="datetimeFigureOut">
              <a:rPr lang="fr-FR" smtClean="0"/>
              <a:t>25/05/2024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8C825BC-BFE1-4836-A10A-736C2DCA7FAE}" type="datetimeFigureOut">
              <a:rPr lang="fr-FR" smtClean="0"/>
              <a:t>25/05/2024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371D335-DC22-43D6-BC98-71136E19E7EA}" type="slidenum">
              <a:rPr lang="fr-FR" smtClean="0"/>
              <a:t>‹N°›</a:t>
            </a:fld>
            <a:endParaRPr lang="fr-F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8C825BC-BFE1-4836-A10A-736C2DCA7FAE}" type="datetimeFigureOut">
              <a:rPr lang="fr-FR" smtClean="0"/>
              <a:t>25/05/2024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8C825BC-BFE1-4836-A10A-736C2DCA7FAE}" type="datetimeFigureOut">
              <a:rPr lang="fr-FR" smtClean="0"/>
              <a:t>25/05/2024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28C825BC-BFE1-4836-A10A-736C2DCA7FAE}" type="datetimeFigureOut">
              <a:rPr lang="fr-FR" smtClean="0"/>
              <a:t>25/05/2024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371D335-DC22-43D6-BC98-71136E19E7EA}" type="slidenum">
              <a:rPr lang="fr-FR" smtClean="0"/>
              <a:t>‹N°›</a:t>
            </a:fld>
            <a:endParaRPr lang="fr-FR"/>
          </a:p>
        </p:txBody>
      </p:sp>
      <p:sp>
        <p:nvSpPr>
          <p:cNvPr id="9" name="Content Placeholder 8"/>
          <p:cNvSpPr>
            <a:spLocks noGrp="1"/>
          </p:cNvSpPr>
          <p:nvPr>
            <p:ph sz="quarter" idx="13"/>
          </p:nvPr>
        </p:nvSpPr>
        <p:spPr>
          <a:xfrm>
            <a:off x="1042416" y="2313432"/>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8C825BC-BFE1-4836-A10A-736C2DCA7FAE}" type="datetimeFigureOut">
              <a:rPr lang="fr-FR" smtClean="0"/>
              <a:t>25/05/2024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28C825BC-BFE1-4836-A10A-736C2DCA7FAE}" type="datetimeFigureOut">
              <a:rPr lang="fr-FR" smtClean="0"/>
              <a:t>25/05/2024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825BC-BFE1-4836-A10A-736C2DCA7FAE}" type="datetimeFigureOut">
              <a:rPr lang="fr-FR" smtClean="0"/>
              <a:t>25/05/2024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8C825BC-BFE1-4836-A10A-736C2DCA7FAE}" type="datetimeFigureOut">
              <a:rPr lang="fr-FR" smtClean="0"/>
              <a:t>25/05/2024</a:t>
            </a:fld>
            <a:endParaRPr lang="fr-FR"/>
          </a:p>
        </p:txBody>
      </p:sp>
      <p:sp>
        <p:nvSpPr>
          <p:cNvPr id="7" name="Slide Number Placeholder 6"/>
          <p:cNvSpPr>
            <a:spLocks noGrp="1"/>
          </p:cNvSpPr>
          <p:nvPr>
            <p:ph type="sldNum" sz="quarter" idx="12"/>
          </p:nvPr>
        </p:nvSpPr>
        <p:spPr/>
        <p:txBody>
          <a:bodyPr/>
          <a:lstStyle/>
          <a:p>
            <a:fld id="{E371D335-DC22-43D6-BC98-71136E19E7EA}" type="slidenum">
              <a:rPr lang="fr-FR" smtClean="0"/>
              <a:t>‹N°›</a:t>
            </a:fld>
            <a:endParaRPr lang="fr-F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fr-FR" smtClean="0"/>
              <a:t>Modifiez le style du titre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r-FR" smtClean="0"/>
              <a:t>Modifiez le style du titre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8C825BC-BFE1-4836-A10A-736C2DCA7FAE}" type="datetimeFigureOut">
              <a:rPr lang="fr-FR" smtClean="0"/>
              <a:t>25/05/2024</a:t>
            </a:fld>
            <a:endParaRPr lang="fr-F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7" name="Slide Number Placeholder 6"/>
          <p:cNvSpPr>
            <a:spLocks noGrp="1"/>
          </p:cNvSpPr>
          <p:nvPr>
            <p:ph type="sldNum" sz="quarter" idx="12"/>
          </p:nvPr>
        </p:nvSpPr>
        <p:spPr/>
        <p:txBody>
          <a:bodyPr/>
          <a:lstStyle/>
          <a:p>
            <a:fld id="{E371D335-DC22-43D6-BC98-71136E19E7EA}"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28C825BC-BFE1-4836-A10A-736C2DCA7FAE}" type="datetimeFigureOut">
              <a:rPr lang="fr-FR" smtClean="0"/>
              <a:t>25/05/2024</a:t>
            </a:fld>
            <a:endParaRPr lang="fr-F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r-F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E371D335-DC22-43D6-BC98-71136E19E7EA}"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8C825BC-BFE1-4836-A10A-736C2DCA7FAE}" type="datetimeFigureOut">
              <a:rPr lang="fr-FR" smtClean="0"/>
              <a:t>25/05/2024</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371D335-DC22-43D6-BC98-71136E19E7EA}" type="slidenum">
              <a:rPr lang="fr-FR" smtClean="0"/>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8C825BC-BFE1-4836-A10A-736C2DCA7FAE}" type="datetimeFigureOut">
              <a:rPr lang="fr-FR" smtClean="0"/>
              <a:t>25/05/2024</a:t>
            </a:fld>
            <a:endParaRPr lang="fr-F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fr-F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E371D335-DC22-43D6-BC98-71136E19E7EA}"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22030" y="404664"/>
            <a:ext cx="8229600" cy="3024336"/>
          </a:xfrm>
        </p:spPr>
        <p:txBody>
          <a:bodyPr>
            <a:noAutofit/>
          </a:bodyPr>
          <a:lstStyle/>
          <a:p>
            <a:r>
              <a:rPr lang="en-US" sz="2800" b="1" smtClean="0"/>
              <a:t>the </a:t>
            </a:r>
            <a:r>
              <a:rPr lang="en-US" sz="2800" b="1" dirty="0"/>
              <a:t>legal framework of collective </a:t>
            </a:r>
            <a:r>
              <a:rPr lang="en-US" sz="2800" b="1" dirty="0" err="1"/>
              <a:t>labour</a:t>
            </a:r>
            <a:r>
              <a:rPr lang="en-US" sz="2800" b="1" dirty="0"/>
              <a:t> rights in Algeria</a:t>
            </a:r>
            <a:endParaRPr lang="fr-FR" sz="2800" b="1" dirty="0"/>
          </a:p>
        </p:txBody>
      </p:sp>
      <p:sp>
        <p:nvSpPr>
          <p:cNvPr id="3" name="Sous-titre 2"/>
          <p:cNvSpPr>
            <a:spLocks noGrp="1"/>
          </p:cNvSpPr>
          <p:nvPr>
            <p:ph type="subTitle" idx="1"/>
          </p:nvPr>
        </p:nvSpPr>
        <p:spPr>
          <a:xfrm>
            <a:off x="1403648" y="4509120"/>
            <a:ext cx="6400800" cy="1007226"/>
          </a:xfrm>
        </p:spPr>
        <p:txBody>
          <a:bodyPr>
            <a:normAutofit fontScale="25000" lnSpcReduction="20000"/>
          </a:bodyPr>
          <a:lstStyle/>
          <a:p>
            <a:endParaRPr lang="fr-FR" dirty="0" smtClean="0"/>
          </a:p>
          <a:p>
            <a:endParaRPr lang="fr-FR" dirty="0" smtClean="0"/>
          </a:p>
          <a:p>
            <a:endParaRPr lang="fr-FR" dirty="0" smtClean="0"/>
          </a:p>
          <a:p>
            <a:endParaRPr lang="fr-FR" dirty="0"/>
          </a:p>
          <a:p>
            <a:r>
              <a:rPr lang="fr-FR" sz="9600" dirty="0" smtClean="0">
                <a:solidFill>
                  <a:schemeClr val="accent1"/>
                </a:solidFill>
              </a:rPr>
              <a:t>Law n° 23-02</a:t>
            </a:r>
          </a:p>
          <a:p>
            <a:r>
              <a:rPr lang="fr-FR" sz="9600" dirty="0" smtClean="0">
                <a:solidFill>
                  <a:schemeClr val="accent1"/>
                </a:solidFill>
              </a:rPr>
              <a:t>Law n° 23-08</a:t>
            </a:r>
          </a:p>
          <a:p>
            <a:endParaRPr lang="fr-FR" dirty="0"/>
          </a:p>
          <a:p>
            <a:endParaRPr lang="fr-FR" dirty="0"/>
          </a:p>
        </p:txBody>
      </p:sp>
    </p:spTree>
    <p:extLst>
      <p:ext uri="{BB962C8B-B14F-4D97-AF65-F5344CB8AC3E}">
        <p14:creationId xmlns:p14="http://schemas.microsoft.com/office/powerpoint/2010/main" val="13782478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764704"/>
            <a:ext cx="7024744" cy="720080"/>
          </a:xfrm>
        </p:spPr>
        <p:txBody>
          <a:bodyPr>
            <a:noAutofit/>
          </a:bodyPr>
          <a:lstStyle/>
          <a:p>
            <a:r>
              <a:rPr lang="fr-FR" sz="2800" b="1" dirty="0" smtClean="0"/>
              <a:t/>
            </a:r>
            <a:br>
              <a:rPr lang="fr-FR" sz="2800" b="1" dirty="0" smtClean="0"/>
            </a:br>
            <a:r>
              <a:rPr lang="en-US" sz="2300" b="1" dirty="0" smtClean="0">
                <a:solidFill>
                  <a:schemeClr val="accent6">
                    <a:lumMod val="50000"/>
                  </a:schemeClr>
                </a:solidFill>
              </a:rPr>
              <a:t>Collective </a:t>
            </a:r>
            <a:r>
              <a:rPr lang="en-US" sz="2300" b="1" dirty="0">
                <a:solidFill>
                  <a:schemeClr val="accent6">
                    <a:lumMod val="50000"/>
                  </a:schemeClr>
                </a:solidFill>
              </a:rPr>
              <a:t>rights are governed by two legal texts</a:t>
            </a:r>
            <a:endParaRPr lang="fr-FR" sz="2300" b="1" dirty="0">
              <a:solidFill>
                <a:schemeClr val="accent6">
                  <a:lumMod val="50000"/>
                </a:schemeClr>
              </a:solidFill>
            </a:endParaRPr>
          </a:p>
        </p:txBody>
      </p:sp>
      <p:sp>
        <p:nvSpPr>
          <p:cNvPr id="3" name="Espace réservé du contenu 2"/>
          <p:cNvSpPr>
            <a:spLocks noGrp="1"/>
          </p:cNvSpPr>
          <p:nvPr>
            <p:ph sz="quarter" idx="13"/>
          </p:nvPr>
        </p:nvSpPr>
        <p:spPr>
          <a:xfrm>
            <a:off x="1042416" y="2204864"/>
            <a:ext cx="3419856" cy="3601576"/>
          </a:xfrm>
        </p:spPr>
        <p:txBody>
          <a:bodyPr>
            <a:normAutofit/>
          </a:bodyPr>
          <a:lstStyle/>
          <a:p>
            <a:pPr marL="68580" indent="0" algn="just">
              <a:buNone/>
            </a:pPr>
            <a:endParaRPr lang="fr-FR" dirty="0"/>
          </a:p>
          <a:p>
            <a:pPr marL="68580" indent="0" algn="just">
              <a:buNone/>
            </a:pPr>
            <a:endParaRPr lang="fr-FR" i="1" dirty="0" smtClean="0"/>
          </a:p>
          <a:p>
            <a:pPr marL="68580" indent="0" algn="just">
              <a:buNone/>
            </a:pPr>
            <a:r>
              <a:rPr lang="en-US" sz="2200" b="1" i="1" dirty="0">
                <a:solidFill>
                  <a:schemeClr val="accent6">
                    <a:lumMod val="50000"/>
                  </a:schemeClr>
                </a:solidFill>
              </a:rPr>
              <a:t>Law No. 23-02 of April 25, 2023 relating </a:t>
            </a:r>
            <a:r>
              <a:rPr lang="en-US" sz="2200" b="1" i="1" dirty="0" smtClean="0">
                <a:solidFill>
                  <a:schemeClr val="accent6">
                    <a:lumMod val="50000"/>
                  </a:schemeClr>
                </a:solidFill>
              </a:rPr>
              <a:t>to the exercise to </a:t>
            </a:r>
            <a:r>
              <a:rPr lang="en-US" sz="2200" b="1" i="1" dirty="0">
                <a:solidFill>
                  <a:schemeClr val="accent6">
                    <a:lumMod val="50000"/>
                  </a:schemeClr>
                </a:solidFill>
              </a:rPr>
              <a:t>the union right</a:t>
            </a:r>
            <a:endParaRPr lang="fr-FR" sz="2200" b="1" i="1" dirty="0">
              <a:solidFill>
                <a:schemeClr val="accent6">
                  <a:lumMod val="50000"/>
                </a:schemeClr>
              </a:solidFill>
            </a:endParaRPr>
          </a:p>
        </p:txBody>
      </p:sp>
      <p:sp>
        <p:nvSpPr>
          <p:cNvPr id="4" name="Espace réservé du contenu 3"/>
          <p:cNvSpPr>
            <a:spLocks noGrp="1"/>
          </p:cNvSpPr>
          <p:nvPr>
            <p:ph sz="quarter" idx="14"/>
          </p:nvPr>
        </p:nvSpPr>
        <p:spPr>
          <a:xfrm>
            <a:off x="4499992" y="2204864"/>
            <a:ext cx="3888432" cy="3601575"/>
          </a:xfrm>
        </p:spPr>
        <p:txBody>
          <a:bodyPr>
            <a:normAutofit fontScale="77500" lnSpcReduction="20000"/>
          </a:bodyPr>
          <a:lstStyle/>
          <a:p>
            <a:endParaRPr lang="fr-FR" dirty="0" smtClean="0"/>
          </a:p>
          <a:p>
            <a:pPr marL="68580" indent="0" algn="just">
              <a:buNone/>
            </a:pPr>
            <a:endParaRPr lang="fr-FR" sz="3600" i="1" dirty="0" smtClean="0"/>
          </a:p>
          <a:p>
            <a:pPr marL="68580" indent="0">
              <a:buNone/>
            </a:pPr>
            <a:r>
              <a:rPr lang="en-US" sz="3300" b="1" i="1" dirty="0">
                <a:solidFill>
                  <a:schemeClr val="accent6">
                    <a:lumMod val="50000"/>
                  </a:schemeClr>
                </a:solidFill>
              </a:rPr>
              <a:t>Law No. </a:t>
            </a:r>
            <a:r>
              <a:rPr lang="en-US" sz="3300" b="1" i="1" dirty="0" smtClean="0">
                <a:solidFill>
                  <a:schemeClr val="accent6">
                    <a:lumMod val="50000"/>
                  </a:schemeClr>
                </a:solidFill>
              </a:rPr>
              <a:t>23-08 relating </a:t>
            </a:r>
            <a:r>
              <a:rPr lang="en-US" sz="3300" b="1" i="1" dirty="0">
                <a:solidFill>
                  <a:schemeClr val="accent6">
                    <a:lumMod val="50000"/>
                  </a:schemeClr>
                </a:solidFill>
              </a:rPr>
              <a:t>to the prevention, settlement of collective labor conflicts and the exercise of the right to strike</a:t>
            </a:r>
            <a:endParaRPr lang="fr-FR" sz="3300" b="1" i="1" dirty="0" smtClean="0">
              <a:solidFill>
                <a:schemeClr val="accent6">
                  <a:lumMod val="50000"/>
                </a:schemeClr>
              </a:solidFill>
            </a:endParaRPr>
          </a:p>
          <a:p>
            <a:pPr marL="68580" indent="0" algn="just">
              <a:buNone/>
            </a:pPr>
            <a:endParaRPr lang="fr-FR" i="1" dirty="0"/>
          </a:p>
        </p:txBody>
      </p:sp>
    </p:spTree>
    <p:extLst>
      <p:ext uri="{BB962C8B-B14F-4D97-AF65-F5344CB8AC3E}">
        <p14:creationId xmlns:p14="http://schemas.microsoft.com/office/powerpoint/2010/main" val="3487228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sz="4900" dirty="0" smtClean="0"/>
              <a:t/>
            </a:r>
            <a:br>
              <a:rPr lang="fr-FR" sz="4900" dirty="0" smtClean="0"/>
            </a:br>
            <a:r>
              <a:rPr lang="fr-FR" sz="4900" dirty="0" smtClean="0"/>
              <a:t/>
            </a:r>
            <a:br>
              <a:rPr lang="fr-FR" sz="4900" dirty="0" smtClean="0"/>
            </a:br>
            <a:r>
              <a:rPr lang="fr-FR" sz="4900" dirty="0"/>
              <a:t/>
            </a:r>
            <a:br>
              <a:rPr lang="fr-FR" sz="4900" dirty="0"/>
            </a:br>
            <a:endParaRPr lang="fr-FR" sz="4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2949575"/>
            <a:ext cx="6767513" cy="95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61768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404664"/>
            <a:ext cx="8534400" cy="758952"/>
          </a:xfrm>
        </p:spPr>
        <p:txBody>
          <a:bodyPr>
            <a:normAutofit fontScale="90000"/>
          </a:bodyPr>
          <a:lstStyle/>
          <a:p>
            <a:r>
              <a:rPr lang="fr-FR" dirty="0" smtClean="0"/>
              <a:t/>
            </a:r>
            <a:br>
              <a:rPr lang="fr-FR" dirty="0" smtClean="0"/>
            </a:br>
            <a:r>
              <a:rPr lang="fr-FR" dirty="0"/>
              <a:t/>
            </a:r>
            <a:br>
              <a:rPr lang="fr-FR" dirty="0"/>
            </a:br>
            <a:r>
              <a:rPr lang="fr-FR" dirty="0" smtClean="0"/>
              <a:t/>
            </a:r>
            <a:br>
              <a:rPr lang="fr-FR" dirty="0" smtClean="0"/>
            </a:br>
            <a:r>
              <a:rPr lang="en-US" b="1" dirty="0">
                <a:solidFill>
                  <a:srgbClr val="C00000"/>
                </a:solidFill>
              </a:rPr>
              <a:t>Main Rules protecting freedom of </a:t>
            </a:r>
            <a:r>
              <a:rPr lang="en-US" b="1" dirty="0" smtClean="0">
                <a:solidFill>
                  <a:srgbClr val="C00000"/>
                </a:solidFill>
              </a:rPr>
              <a:t>union trade</a:t>
            </a:r>
            <a:endParaRPr lang="fr-FR" b="1" dirty="0">
              <a:solidFill>
                <a:srgbClr val="C00000"/>
              </a:solidFill>
            </a:endParaRPr>
          </a:p>
        </p:txBody>
      </p:sp>
      <p:sp>
        <p:nvSpPr>
          <p:cNvPr id="3" name="Espace réservé du contenu 2"/>
          <p:cNvSpPr>
            <a:spLocks noGrp="1"/>
          </p:cNvSpPr>
          <p:nvPr>
            <p:ph sz="half" idx="1"/>
          </p:nvPr>
        </p:nvSpPr>
        <p:spPr/>
        <p:txBody>
          <a:bodyPr>
            <a:normAutofit fontScale="55000" lnSpcReduction="20000"/>
          </a:bodyPr>
          <a:lstStyle/>
          <a:p>
            <a:endParaRPr lang="fr-FR" b="1" dirty="0" smtClean="0">
              <a:solidFill>
                <a:schemeClr val="accent1"/>
              </a:solidFill>
            </a:endParaRPr>
          </a:p>
          <a:p>
            <a:r>
              <a:rPr lang="en-US" sz="3600" b="1" dirty="0">
                <a:solidFill>
                  <a:schemeClr val="accent1"/>
                </a:solidFill>
              </a:rPr>
              <a:t>Freedom of adhesion  </a:t>
            </a:r>
          </a:p>
          <a:p>
            <a:endParaRPr lang="en-US" b="1" dirty="0">
              <a:solidFill>
                <a:schemeClr val="accent1"/>
              </a:solidFill>
            </a:endParaRPr>
          </a:p>
          <a:p>
            <a:r>
              <a:rPr lang="en-US" sz="3600" dirty="0"/>
              <a:t>The freedom to join or withdraw from a trade union </a:t>
            </a:r>
            <a:r>
              <a:rPr lang="en-US" sz="3600" dirty="0" smtClean="0"/>
              <a:t>organization </a:t>
            </a:r>
            <a:r>
              <a:rPr lang="en-US" sz="3600" dirty="0"/>
              <a:t>shall be guaranteed to all workers and employers without distinction</a:t>
            </a:r>
          </a:p>
          <a:p>
            <a:endParaRPr lang="en-US" sz="3600" dirty="0"/>
          </a:p>
          <a:p>
            <a:r>
              <a:rPr lang="en-US" sz="3600" dirty="0"/>
              <a:t>Prohibition on the employer to take into account membership - or not - in a trade union organization of workers in decisions relating to recruitment, promotion, training, discipline, benefits… </a:t>
            </a:r>
          </a:p>
          <a:p>
            <a:endParaRPr lang="fr-FR" b="1" dirty="0" smtClean="0">
              <a:solidFill>
                <a:schemeClr val="accent1"/>
              </a:solidFill>
            </a:endParaRPr>
          </a:p>
        </p:txBody>
      </p:sp>
      <p:sp>
        <p:nvSpPr>
          <p:cNvPr id="4" name="Espace réservé du contenu 3"/>
          <p:cNvSpPr>
            <a:spLocks noGrp="1"/>
          </p:cNvSpPr>
          <p:nvPr>
            <p:ph sz="half" idx="2"/>
          </p:nvPr>
        </p:nvSpPr>
        <p:spPr>
          <a:xfrm>
            <a:off x="4800600" y="1412776"/>
            <a:ext cx="4163888" cy="4640552"/>
          </a:xfrm>
        </p:spPr>
        <p:txBody>
          <a:bodyPr>
            <a:normAutofit fontScale="55000" lnSpcReduction="20000"/>
          </a:bodyPr>
          <a:lstStyle/>
          <a:p>
            <a:endParaRPr lang="fr-FR" sz="3300" b="1" dirty="0" smtClean="0">
              <a:solidFill>
                <a:schemeClr val="accent1"/>
              </a:solidFill>
            </a:endParaRPr>
          </a:p>
          <a:p>
            <a:r>
              <a:rPr lang="en-US" sz="3300" b="1" dirty="0">
                <a:solidFill>
                  <a:schemeClr val="accent1"/>
                </a:solidFill>
              </a:rPr>
              <a:t>Prohibition to infringe freedom of </a:t>
            </a:r>
            <a:r>
              <a:rPr lang="en-US" sz="3300" b="1" dirty="0" smtClean="0">
                <a:solidFill>
                  <a:schemeClr val="accent1"/>
                </a:solidFill>
              </a:rPr>
              <a:t>trade union</a:t>
            </a:r>
            <a:endParaRPr lang="en-US" sz="3300" b="1" dirty="0">
              <a:solidFill>
                <a:schemeClr val="accent1"/>
              </a:solidFill>
            </a:endParaRPr>
          </a:p>
          <a:p>
            <a:endParaRPr lang="en-US" sz="3300" b="1" dirty="0">
              <a:solidFill>
                <a:schemeClr val="accent1"/>
              </a:solidFill>
            </a:endParaRPr>
          </a:p>
          <a:p>
            <a:r>
              <a:rPr lang="en-US" sz="3600" dirty="0"/>
              <a:t>Prohibition on the employer to exert pressure, utter threats or discriminatory practices against workers in order to impede the exercise of trade union rights</a:t>
            </a:r>
          </a:p>
          <a:p>
            <a:endParaRPr lang="en-US" sz="3600" dirty="0"/>
          </a:p>
          <a:p>
            <a:r>
              <a:rPr lang="en-US" sz="3600" dirty="0"/>
              <a:t>Prohibitions on measures to create or support trade union </a:t>
            </a:r>
            <a:r>
              <a:rPr lang="en-US" sz="3600" dirty="0" smtClean="0"/>
              <a:t>organizations </a:t>
            </a:r>
            <a:r>
              <a:rPr lang="en-US" sz="3600" dirty="0"/>
              <a:t>for the purpose of placing them under the control of the employer </a:t>
            </a:r>
          </a:p>
          <a:p>
            <a:endParaRPr lang="fr-FR" sz="3300" b="1" dirty="0" smtClean="0">
              <a:solidFill>
                <a:schemeClr val="accent1"/>
              </a:solidFill>
            </a:endParaRPr>
          </a:p>
        </p:txBody>
      </p:sp>
    </p:spTree>
    <p:extLst>
      <p:ext uri="{BB962C8B-B14F-4D97-AF65-F5344CB8AC3E}">
        <p14:creationId xmlns:p14="http://schemas.microsoft.com/office/powerpoint/2010/main" val="12427556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0"/>
            <a:ext cx="8534400" cy="1124744"/>
          </a:xfrm>
        </p:spPr>
        <p:txBody>
          <a:bodyPr>
            <a:normAutofit/>
          </a:bodyPr>
          <a:lstStyle/>
          <a:p>
            <a:r>
              <a:rPr lang="en-US" sz="3200" b="1" dirty="0">
                <a:solidFill>
                  <a:srgbClr val="C00000"/>
                </a:solidFill>
              </a:rPr>
              <a:t>The powers of the trade union </a:t>
            </a:r>
            <a:r>
              <a:rPr lang="en-US" sz="3200" b="1" dirty="0" err="1">
                <a:solidFill>
                  <a:srgbClr val="C00000"/>
                </a:solidFill>
              </a:rPr>
              <a:t>organisation</a:t>
            </a:r>
            <a:endParaRPr lang="fr-FR" sz="3200" b="1" dirty="0">
              <a:solidFill>
                <a:srgbClr val="C00000"/>
              </a:solidFill>
            </a:endParaRPr>
          </a:p>
        </p:txBody>
      </p:sp>
      <p:sp>
        <p:nvSpPr>
          <p:cNvPr id="8" name="Espace réservé du contenu 7"/>
          <p:cNvSpPr>
            <a:spLocks noGrp="1"/>
          </p:cNvSpPr>
          <p:nvPr>
            <p:ph sz="quarter" idx="1"/>
          </p:nvPr>
        </p:nvSpPr>
        <p:spPr/>
        <p:txBody>
          <a:bodyPr>
            <a:normAutofit lnSpcReduction="10000"/>
          </a:bodyPr>
          <a:lstStyle/>
          <a:p>
            <a:pPr algn="just"/>
            <a:r>
              <a:rPr lang="en-US" dirty="0"/>
              <a:t>The trade union </a:t>
            </a:r>
            <a:r>
              <a:rPr lang="en-US" dirty="0" smtClean="0"/>
              <a:t>organization </a:t>
            </a:r>
            <a:r>
              <a:rPr lang="en-US" dirty="0"/>
              <a:t>shall have legal personality</a:t>
            </a:r>
          </a:p>
          <a:p>
            <a:pPr algn="just"/>
            <a:r>
              <a:rPr lang="en-US" dirty="0"/>
              <a:t>Entitled to exercise legal action for their interests or the collective and individual interests of their members. It should be noted that this prerogative has been extended to include the possibility for a trade union to defend the collective interests of the </a:t>
            </a:r>
            <a:r>
              <a:rPr lang="en-US" dirty="0" smtClean="0"/>
              <a:t>profession. </a:t>
            </a:r>
            <a:endParaRPr lang="en-US" dirty="0"/>
          </a:p>
          <a:p>
            <a:pPr algn="just"/>
            <a:r>
              <a:rPr lang="en-US" dirty="0"/>
              <a:t>The representative union acquires much more power (collective bargaining, settlement of disputes, participation in the drafting of the law, etc</a:t>
            </a:r>
            <a:r>
              <a:rPr lang="en-US" dirty="0" smtClean="0"/>
              <a:t>.)</a:t>
            </a:r>
            <a:endParaRPr lang="en-US" dirty="0"/>
          </a:p>
        </p:txBody>
      </p:sp>
    </p:spTree>
    <p:extLst>
      <p:ext uri="{BB962C8B-B14F-4D97-AF65-F5344CB8AC3E}">
        <p14:creationId xmlns:p14="http://schemas.microsoft.com/office/powerpoint/2010/main" val="3410630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132856"/>
            <a:ext cx="7024744" cy="1143000"/>
          </a:xfrm>
        </p:spPr>
        <p:txBody>
          <a:bodyPr>
            <a:normAutofit fontScale="90000"/>
          </a:bodyPr>
          <a:lstStyle/>
          <a:p>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sz="3600" dirty="0" smtClean="0">
                <a:solidFill>
                  <a:srgbClr val="C00000"/>
                </a:solidFill>
              </a:rPr>
              <a:t>The </a:t>
            </a:r>
            <a:r>
              <a:rPr lang="fr-FR" sz="3600" dirty="0" err="1" smtClean="0">
                <a:solidFill>
                  <a:srgbClr val="C00000"/>
                </a:solidFill>
              </a:rPr>
              <a:t>process</a:t>
            </a:r>
            <a:r>
              <a:rPr lang="fr-FR" sz="3600" dirty="0" smtClean="0">
                <a:solidFill>
                  <a:srgbClr val="C00000"/>
                </a:solidFill>
              </a:rPr>
              <a:t> of revolving collective labour disputes and right of </a:t>
            </a:r>
            <a:r>
              <a:rPr lang="fr-FR" sz="3600" dirty="0" err="1" smtClean="0">
                <a:solidFill>
                  <a:srgbClr val="C00000"/>
                </a:solidFill>
              </a:rPr>
              <a:t>strike</a:t>
            </a:r>
            <a:r>
              <a:rPr lang="fr-FR" sz="3600" dirty="0" smtClean="0">
                <a:solidFill>
                  <a:srgbClr val="C00000"/>
                </a:solidFill>
              </a:rPr>
              <a:t> </a:t>
            </a:r>
            <a:endParaRPr lang="fr-FR" sz="3600" dirty="0">
              <a:solidFill>
                <a:srgbClr val="C00000"/>
              </a:solidFill>
            </a:endParaRPr>
          </a:p>
        </p:txBody>
      </p:sp>
    </p:spTree>
    <p:extLst>
      <p:ext uri="{BB962C8B-B14F-4D97-AF65-F5344CB8AC3E}">
        <p14:creationId xmlns:p14="http://schemas.microsoft.com/office/powerpoint/2010/main" val="41789121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p:txBody>
          <a:bodyPr/>
          <a:lstStyle/>
          <a:p>
            <a:pPr algn="ctr"/>
            <a:r>
              <a:rPr lang="fr-FR" dirty="0"/>
              <a:t>C</a:t>
            </a:r>
            <a:r>
              <a:rPr lang="fr-FR" dirty="0" smtClean="0"/>
              <a:t>onciliation</a:t>
            </a:r>
            <a:endParaRPr lang="fr-FR" dirty="0"/>
          </a:p>
        </p:txBody>
      </p:sp>
      <p:sp>
        <p:nvSpPr>
          <p:cNvPr id="3" name="Espace réservé du texte 2"/>
          <p:cNvSpPr>
            <a:spLocks noGrp="1"/>
          </p:cNvSpPr>
          <p:nvPr>
            <p:ph type="body" sz="half" idx="3"/>
          </p:nvPr>
        </p:nvSpPr>
        <p:spPr/>
        <p:txBody>
          <a:bodyPr/>
          <a:lstStyle/>
          <a:p>
            <a:pPr algn="ctr"/>
            <a:r>
              <a:rPr lang="fr-FR" dirty="0" err="1" smtClean="0"/>
              <a:t>Mediation</a:t>
            </a:r>
            <a:endParaRPr lang="fr-FR" dirty="0"/>
          </a:p>
        </p:txBody>
      </p:sp>
      <p:sp>
        <p:nvSpPr>
          <p:cNvPr id="4" name="Espace réservé du contenu 3"/>
          <p:cNvSpPr>
            <a:spLocks noGrp="1"/>
          </p:cNvSpPr>
          <p:nvPr>
            <p:ph sz="quarter" idx="2"/>
          </p:nvPr>
        </p:nvSpPr>
        <p:spPr>
          <a:xfrm>
            <a:off x="179512" y="2348880"/>
            <a:ext cx="4320480" cy="3818404"/>
          </a:xfrm>
        </p:spPr>
        <p:txBody>
          <a:bodyPr>
            <a:noAutofit/>
          </a:bodyPr>
          <a:lstStyle/>
          <a:p>
            <a:pPr algn="just"/>
            <a:r>
              <a:rPr lang="en-US" sz="2200" dirty="0" smtClean="0"/>
              <a:t>The labor inspectorate has 8 days to make the first conciliation hearing and 12 days to finish the </a:t>
            </a:r>
            <a:r>
              <a:rPr lang="en-US" sz="2200" dirty="0"/>
              <a:t>treatment of </a:t>
            </a:r>
            <a:r>
              <a:rPr lang="en-US" sz="2200" dirty="0" smtClean="0"/>
              <a:t>the collective dispute.</a:t>
            </a:r>
            <a:endParaRPr lang="en-US" sz="2200" dirty="0"/>
          </a:p>
          <a:p>
            <a:pPr algn="just"/>
            <a:r>
              <a:rPr lang="en-US" sz="2200" dirty="0"/>
              <a:t>T</a:t>
            </a:r>
            <a:r>
              <a:rPr lang="en-US" sz="2200" dirty="0" smtClean="0"/>
              <a:t>he labor </a:t>
            </a:r>
            <a:r>
              <a:rPr lang="en-US" sz="2200" dirty="0"/>
              <a:t>inspectorate </a:t>
            </a:r>
            <a:r>
              <a:rPr lang="en-US" sz="2200" dirty="0" smtClean="0"/>
              <a:t>makes </a:t>
            </a:r>
            <a:r>
              <a:rPr lang="en-US" sz="2200" dirty="0"/>
              <a:t>the actual settlement in case of violation of the law or </a:t>
            </a:r>
            <a:r>
              <a:rPr lang="en-US" sz="2200" dirty="0" smtClean="0"/>
              <a:t>commitments. He also makes a </a:t>
            </a:r>
            <a:r>
              <a:rPr lang="en-US" sz="2200" dirty="0"/>
              <a:t>second attempt at conciliation if the conflict affects an essential </a:t>
            </a:r>
            <a:r>
              <a:rPr lang="en-US" sz="2200" dirty="0" smtClean="0"/>
              <a:t>service</a:t>
            </a:r>
            <a:endParaRPr lang="fr-FR" sz="2200" dirty="0"/>
          </a:p>
        </p:txBody>
      </p:sp>
      <p:sp>
        <p:nvSpPr>
          <p:cNvPr id="5" name="Espace réservé du contenu 4"/>
          <p:cNvSpPr>
            <a:spLocks noGrp="1"/>
          </p:cNvSpPr>
          <p:nvPr>
            <p:ph sz="quarter" idx="4"/>
          </p:nvPr>
        </p:nvSpPr>
        <p:spPr>
          <a:xfrm>
            <a:off x="4644008" y="2471383"/>
            <a:ext cx="4195192" cy="3822192"/>
          </a:xfrm>
        </p:spPr>
        <p:txBody>
          <a:bodyPr>
            <a:normAutofit fontScale="92500" lnSpcReduction="10000"/>
          </a:bodyPr>
          <a:lstStyle/>
          <a:p>
            <a:pPr algn="just"/>
            <a:r>
              <a:rPr lang="en-US" dirty="0"/>
              <a:t>Mediation has become a mandatory step before arbitration or strike</a:t>
            </a:r>
          </a:p>
          <a:p>
            <a:pPr algn="just"/>
            <a:r>
              <a:rPr lang="en-US" dirty="0" smtClean="0"/>
              <a:t>The mediator </a:t>
            </a:r>
            <a:r>
              <a:rPr lang="en-US" dirty="0"/>
              <a:t>is chosen from a list of mediators set by the Minister responsible for </a:t>
            </a:r>
            <a:r>
              <a:rPr lang="en-US" dirty="0" smtClean="0"/>
              <a:t>labor </a:t>
            </a:r>
            <a:r>
              <a:rPr lang="en-US" dirty="0"/>
              <a:t>after consultation with the most representative trade unions </a:t>
            </a:r>
            <a:endParaRPr lang="fr-FR" dirty="0"/>
          </a:p>
        </p:txBody>
      </p:sp>
      <p:sp>
        <p:nvSpPr>
          <p:cNvPr id="6" name="Titre 5"/>
          <p:cNvSpPr>
            <a:spLocks noGrp="1"/>
          </p:cNvSpPr>
          <p:nvPr>
            <p:ph type="title"/>
          </p:nvPr>
        </p:nvSpPr>
        <p:spPr>
          <a:xfrm>
            <a:off x="301752" y="188640"/>
            <a:ext cx="8534400" cy="864096"/>
          </a:xfrm>
        </p:spPr>
        <p:txBody>
          <a:bodyPr>
            <a:normAutofit fontScale="90000"/>
          </a:bodyPr>
          <a:lstStyle/>
          <a:p>
            <a:r>
              <a:rPr lang="fr-FR" dirty="0" smtClean="0"/>
              <a:t/>
            </a:r>
            <a:br>
              <a:rPr lang="fr-FR" dirty="0" smtClean="0"/>
            </a:br>
            <a:r>
              <a:rPr lang="en-US" dirty="0">
                <a:solidFill>
                  <a:srgbClr val="C00000"/>
                </a:solidFill>
              </a:rPr>
              <a:t>Consolidation of collective dispute resolution measures</a:t>
            </a:r>
            <a:endParaRPr lang="fr-FR" dirty="0">
              <a:solidFill>
                <a:srgbClr val="C00000"/>
              </a:solidFill>
            </a:endParaRPr>
          </a:p>
        </p:txBody>
      </p:sp>
    </p:spTree>
    <p:extLst>
      <p:ext uri="{BB962C8B-B14F-4D97-AF65-F5344CB8AC3E}">
        <p14:creationId xmlns:p14="http://schemas.microsoft.com/office/powerpoint/2010/main" val="8235464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936104"/>
          </a:xfrm>
        </p:spPr>
        <p:txBody>
          <a:bodyPr>
            <a:noAutofit/>
          </a:bodyPr>
          <a:lstStyle/>
          <a:p>
            <a:pPr algn="ctr"/>
            <a:r>
              <a:rPr lang="en-US" sz="3200" dirty="0" smtClean="0">
                <a:solidFill>
                  <a:srgbClr val="C00000"/>
                </a:solidFill>
              </a:rPr>
              <a:t>Some </a:t>
            </a:r>
            <a:r>
              <a:rPr lang="en-US" sz="3200" dirty="0">
                <a:solidFill>
                  <a:srgbClr val="C00000"/>
                </a:solidFill>
              </a:rPr>
              <a:t>conditions for exercising the right to </a:t>
            </a:r>
            <a:r>
              <a:rPr lang="en-US" sz="3200" dirty="0" smtClean="0">
                <a:solidFill>
                  <a:srgbClr val="C00000"/>
                </a:solidFill>
              </a:rPr>
              <a:t>strike</a:t>
            </a:r>
            <a:endParaRPr lang="fr-FR" sz="3200" dirty="0">
              <a:solidFill>
                <a:srgbClr val="C00000"/>
              </a:solidFill>
            </a:endParaRPr>
          </a:p>
        </p:txBody>
      </p:sp>
      <p:graphicFrame>
        <p:nvGraphicFramePr>
          <p:cNvPr id="7" name="Espace réservé du contenu 6"/>
          <p:cNvGraphicFramePr>
            <a:graphicFrameLocks noGrp="1"/>
          </p:cNvGraphicFramePr>
          <p:nvPr>
            <p:ph sz="quarter" idx="1"/>
            <p:extLst>
              <p:ext uri="{D42A27DB-BD31-4B8C-83A1-F6EECF244321}">
                <p14:modId xmlns:p14="http://schemas.microsoft.com/office/powerpoint/2010/main" val="4120097552"/>
              </p:ext>
            </p:extLst>
          </p:nvPr>
        </p:nvGraphicFramePr>
        <p:xfrm>
          <a:off x="467544" y="1700808"/>
          <a:ext cx="8352928"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38135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988840"/>
            <a:ext cx="7024744" cy="1261944"/>
          </a:xfrm>
        </p:spPr>
        <p:txBody>
          <a:bodyPr>
            <a:normAutofit fontScale="90000"/>
          </a:bodyPr>
          <a:lstStyle/>
          <a:p>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sz="4900" dirty="0" err="1" smtClean="0"/>
              <a:t>Thank</a:t>
            </a:r>
            <a:r>
              <a:rPr lang="fr-FR" sz="4900" dirty="0" smtClean="0"/>
              <a:t> </a:t>
            </a:r>
            <a:r>
              <a:rPr lang="fr-FR" sz="4900" dirty="0" err="1" smtClean="0"/>
              <a:t>you</a:t>
            </a:r>
            <a:r>
              <a:rPr lang="fr-FR" sz="4900" dirty="0" smtClean="0"/>
              <a:t> for </a:t>
            </a:r>
            <a:r>
              <a:rPr lang="fr-FR" sz="4900" dirty="0" err="1" smtClean="0"/>
              <a:t>your</a:t>
            </a:r>
            <a:r>
              <a:rPr lang="fr-FR" sz="4900" dirty="0" smtClean="0"/>
              <a:t> attention</a:t>
            </a:r>
            <a:endParaRPr lang="fr-FR" sz="4900" dirty="0"/>
          </a:p>
        </p:txBody>
      </p:sp>
    </p:spTree>
    <p:extLst>
      <p:ext uri="{BB962C8B-B14F-4D97-AF65-F5344CB8AC3E}">
        <p14:creationId xmlns:p14="http://schemas.microsoft.com/office/powerpoint/2010/main" val="17735227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1_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Clarté">
  <a:themeElements>
    <a:clrScheme name="Clarté">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3896</TotalTime>
  <Words>429</Words>
  <Application>Microsoft Office PowerPoint</Application>
  <PresentationFormat>Affichage à l'écran (4:3)</PresentationFormat>
  <Paragraphs>48</Paragraphs>
  <Slides>9</Slides>
  <Notes>1</Notes>
  <HiddenSlides>0</HiddenSlides>
  <MMClips>0</MMClips>
  <ScaleCrop>false</ScaleCrop>
  <HeadingPairs>
    <vt:vector size="4" baseType="variant">
      <vt:variant>
        <vt:lpstr>Thème</vt:lpstr>
      </vt:variant>
      <vt:variant>
        <vt:i4>3</vt:i4>
      </vt:variant>
      <vt:variant>
        <vt:lpstr>Titres des diapositives</vt:lpstr>
      </vt:variant>
      <vt:variant>
        <vt:i4>9</vt:i4>
      </vt:variant>
    </vt:vector>
  </HeadingPairs>
  <TitlesOfParts>
    <vt:vector size="12" baseType="lpstr">
      <vt:lpstr>Austin</vt:lpstr>
      <vt:lpstr>1_Civil</vt:lpstr>
      <vt:lpstr>Clarté</vt:lpstr>
      <vt:lpstr>the legal framework of collective labour rights in Algeria</vt:lpstr>
      <vt:lpstr> Collective rights are governed by two legal texts</vt:lpstr>
      <vt:lpstr>            </vt:lpstr>
      <vt:lpstr>   Main Rules protecting freedom of union trade</vt:lpstr>
      <vt:lpstr>The powers of the trade union organisation</vt:lpstr>
      <vt:lpstr>        The process of revolving collective labour disputes and right of strike </vt:lpstr>
      <vt:lpstr> Consolidation of collective dispute resolution measures</vt:lpstr>
      <vt:lpstr>Some conditions for exercising the right to strike</vt:lpstr>
      <vt:lpstr>       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récente réforme du cadre juridique des droits collectifs de travail en Algérie</dc:title>
  <dc:creator>REP TECH</dc:creator>
  <cp:lastModifiedBy>REP TECH</cp:lastModifiedBy>
  <cp:revision>95</cp:revision>
  <dcterms:created xsi:type="dcterms:W3CDTF">2024-05-10T17:13:33Z</dcterms:created>
  <dcterms:modified xsi:type="dcterms:W3CDTF">2024-05-25T01:39:16Z</dcterms:modified>
</cp:coreProperties>
</file>