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6858000" cx="1219167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Google Shape;221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" name="Google Shape;275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" name="Google Shape;329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3" name="Google Shape;383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jpg"/><Relationship Id="rId4" Type="http://schemas.openxmlformats.org/officeDocument/2006/relationships/image" Target="../media/image7.png"/><Relationship Id="rId5" Type="http://schemas.openxmlformats.org/officeDocument/2006/relationships/image" Target="../media/image9.png"/><Relationship Id="rId6" Type="http://schemas.openxmlformats.org/officeDocument/2006/relationships/image" Target="../media/image1.png"/><Relationship Id="rId7" Type="http://schemas.openxmlformats.org/officeDocument/2006/relationships/image" Target="../media/image8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0.png"/><Relationship Id="rId4" Type="http://schemas.openxmlformats.org/officeDocument/2006/relationships/image" Target="../media/image5.png"/><Relationship Id="rId5" Type="http://schemas.openxmlformats.org/officeDocument/2006/relationships/image" Target="../media/image2.png"/><Relationship Id="rId6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2.png"/><Relationship Id="rId4" Type="http://schemas.openxmlformats.org/officeDocument/2006/relationships/image" Target="../media/image20.png"/><Relationship Id="rId5" Type="http://schemas.openxmlformats.org/officeDocument/2006/relationships/image" Target="../media/image2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2.png"/><Relationship Id="rId4" Type="http://schemas.openxmlformats.org/officeDocument/2006/relationships/image" Target="../media/image11.png"/><Relationship Id="rId5" Type="http://schemas.openxmlformats.org/officeDocument/2006/relationships/image" Target="../media/image15.png"/><Relationship Id="rId6" Type="http://schemas.openxmlformats.org/officeDocument/2006/relationships/image" Target="../media/image13.png"/><Relationship Id="rId7" Type="http://schemas.openxmlformats.org/officeDocument/2006/relationships/image" Target="../media/image1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9.png"/><Relationship Id="rId4" Type="http://schemas.openxmlformats.org/officeDocument/2006/relationships/image" Target="../media/image11.png"/><Relationship Id="rId5" Type="http://schemas.openxmlformats.org/officeDocument/2006/relationships/image" Target="../media/image38.png"/><Relationship Id="rId6" Type="http://schemas.openxmlformats.org/officeDocument/2006/relationships/image" Target="../media/image28.png"/><Relationship Id="rId7" Type="http://schemas.openxmlformats.org/officeDocument/2006/relationships/image" Target="../media/image2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6.png"/><Relationship Id="rId4" Type="http://schemas.openxmlformats.org/officeDocument/2006/relationships/image" Target="../media/image11.png"/><Relationship Id="rId5" Type="http://schemas.openxmlformats.org/officeDocument/2006/relationships/image" Target="../media/image30.png"/><Relationship Id="rId6" Type="http://schemas.openxmlformats.org/officeDocument/2006/relationships/image" Target="../media/image35.png"/><Relationship Id="rId7" Type="http://schemas.openxmlformats.org/officeDocument/2006/relationships/image" Target="../media/image2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0.png"/><Relationship Id="rId4" Type="http://schemas.openxmlformats.org/officeDocument/2006/relationships/image" Target="../media/image11.png"/><Relationship Id="rId5" Type="http://schemas.openxmlformats.org/officeDocument/2006/relationships/image" Target="../media/image31.png"/><Relationship Id="rId6" Type="http://schemas.openxmlformats.org/officeDocument/2006/relationships/image" Target="../media/image27.png"/><Relationship Id="rId7" Type="http://schemas.openxmlformats.org/officeDocument/2006/relationships/image" Target="../media/image36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2.png"/><Relationship Id="rId4" Type="http://schemas.openxmlformats.org/officeDocument/2006/relationships/image" Target="../media/image15.png"/><Relationship Id="rId11" Type="http://schemas.openxmlformats.org/officeDocument/2006/relationships/image" Target="../media/image31.png"/><Relationship Id="rId10" Type="http://schemas.openxmlformats.org/officeDocument/2006/relationships/image" Target="../media/image26.png"/><Relationship Id="rId12" Type="http://schemas.openxmlformats.org/officeDocument/2006/relationships/image" Target="../media/image27.png"/><Relationship Id="rId9" Type="http://schemas.openxmlformats.org/officeDocument/2006/relationships/image" Target="../media/image28.png"/><Relationship Id="rId5" Type="http://schemas.openxmlformats.org/officeDocument/2006/relationships/image" Target="../media/image13.png"/><Relationship Id="rId6" Type="http://schemas.openxmlformats.org/officeDocument/2006/relationships/image" Target="../media/image16.png"/><Relationship Id="rId7" Type="http://schemas.openxmlformats.org/officeDocument/2006/relationships/image" Target="../media/image39.png"/><Relationship Id="rId8" Type="http://schemas.openxmlformats.org/officeDocument/2006/relationships/image" Target="../media/image3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>
            <a:gsLst>
              <a:gs pos="0">
                <a:srgbClr val="263238">
                  <a:alpha val="69803"/>
                </a:srgbClr>
              </a:gs>
              <a:gs pos="100000">
                <a:srgbClr val="263238">
                  <a:alpha val="69803"/>
                </a:srgbClr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3"/>
          <p:cNvSpPr txBox="1"/>
          <p:nvPr/>
        </p:nvSpPr>
        <p:spPr>
          <a:xfrm>
            <a:off x="666733" y="1504950"/>
            <a:ext cx="6457788" cy="1466849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2908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827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Les étapes de la recherche sociale</a:t>
            </a:r>
            <a:endParaRPr/>
          </a:p>
        </p:txBody>
      </p:sp>
      <p:sp>
        <p:nvSpPr>
          <p:cNvPr id="86" name="Google Shape;86;p13"/>
          <p:cNvSpPr txBox="1"/>
          <p:nvPr/>
        </p:nvSpPr>
        <p:spPr>
          <a:xfrm>
            <a:off x="666733" y="3162299"/>
            <a:ext cx="6457788" cy="238124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B0BEC5"/>
                </a:solidFill>
                <a:latin typeface="Arial"/>
                <a:ea typeface="Arial"/>
                <a:cs typeface="Arial"/>
                <a:sym typeface="Arial"/>
              </a:rPr>
              <a:t>Cours de Méthodologie de recherche en sociologie</a:t>
            </a:r>
            <a:endParaRPr/>
          </a:p>
        </p:txBody>
      </p:sp>
      <p:sp>
        <p:nvSpPr>
          <p:cNvPr id="87" name="Google Shape;87;p13"/>
          <p:cNvSpPr txBox="1"/>
          <p:nvPr/>
        </p:nvSpPr>
        <p:spPr>
          <a:xfrm>
            <a:off x="666733" y="3781424"/>
            <a:ext cx="6457788" cy="219074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ECEFF1"/>
                </a:solidFill>
                <a:latin typeface="Arial"/>
                <a:ea typeface="Arial"/>
                <a:cs typeface="Arial"/>
                <a:sym typeface="Arial"/>
              </a:rPr>
              <a:t>Enseignant: Dr SMAIL Idir</a:t>
            </a:r>
            <a:endParaRPr/>
          </a:p>
        </p:txBody>
      </p:sp>
      <p:sp>
        <p:nvSpPr>
          <p:cNvPr id="88" name="Google Shape;88;p13"/>
          <p:cNvSpPr txBox="1"/>
          <p:nvPr/>
        </p:nvSpPr>
        <p:spPr>
          <a:xfrm>
            <a:off x="666733" y="4095749"/>
            <a:ext cx="6457788" cy="219074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ECEFF1"/>
                </a:solidFill>
                <a:latin typeface="Arial"/>
                <a:ea typeface="Arial"/>
                <a:cs typeface="Arial"/>
                <a:sym typeface="Arial"/>
              </a:rPr>
              <a:t>Université Abderrahmane Mira de Bejaia</a:t>
            </a:r>
            <a:endParaRPr/>
          </a:p>
        </p:txBody>
      </p:sp>
      <p:sp>
        <p:nvSpPr>
          <p:cNvPr id="89" name="Google Shape;89;p13"/>
          <p:cNvSpPr txBox="1"/>
          <p:nvPr/>
        </p:nvSpPr>
        <p:spPr>
          <a:xfrm>
            <a:off x="666733" y="4410074"/>
            <a:ext cx="6457788" cy="219074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ECEFF1"/>
                </a:solidFill>
                <a:latin typeface="Arial"/>
                <a:ea typeface="Arial"/>
                <a:cs typeface="Arial"/>
                <a:sym typeface="Arial"/>
              </a:rPr>
              <a:t>Faculté des sciences humaines et sociales</a:t>
            </a:r>
            <a:endParaRPr/>
          </a:p>
        </p:txBody>
      </p:sp>
      <p:sp>
        <p:nvSpPr>
          <p:cNvPr id="90" name="Google Shape;90;p13"/>
          <p:cNvSpPr txBox="1"/>
          <p:nvPr/>
        </p:nvSpPr>
        <p:spPr>
          <a:xfrm>
            <a:off x="666733" y="4724399"/>
            <a:ext cx="6457788" cy="219074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ECEFF1"/>
                </a:solidFill>
                <a:latin typeface="Arial"/>
                <a:ea typeface="Arial"/>
                <a:cs typeface="Arial"/>
                <a:sym typeface="Arial"/>
              </a:rPr>
              <a:t>Département de sociologie</a:t>
            </a:r>
            <a:endParaRPr/>
          </a:p>
        </p:txBody>
      </p:sp>
      <p:sp>
        <p:nvSpPr>
          <p:cNvPr id="91" name="Google Shape;91;p13"/>
          <p:cNvSpPr txBox="1"/>
          <p:nvPr/>
        </p:nvSpPr>
        <p:spPr>
          <a:xfrm>
            <a:off x="666733" y="5038724"/>
            <a:ext cx="6457788" cy="219074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ECEFF1"/>
                </a:solidFill>
                <a:latin typeface="Arial"/>
                <a:ea typeface="Arial"/>
                <a:cs typeface="Arial"/>
                <a:sym typeface="Arial"/>
              </a:rPr>
              <a:t>Niveau L2</a:t>
            </a:r>
            <a:endParaRPr/>
          </a:p>
        </p:txBody>
      </p:sp>
      <p:sp>
        <p:nvSpPr>
          <p:cNvPr id="92" name="Google Shape;92;p13"/>
          <p:cNvSpPr/>
          <p:nvPr/>
        </p:nvSpPr>
        <p:spPr>
          <a:xfrm>
            <a:off x="7505512" y="2324100"/>
            <a:ext cx="1914477" cy="1009649"/>
          </a:xfrm>
          <a:prstGeom prst="roundRect">
            <a:avLst>
              <a:gd fmla="val 15094" name="adj"/>
            </a:avLst>
          </a:prstGeom>
          <a:solidFill>
            <a:srgbClr val="FFFFFF">
              <a:alpha val="9803"/>
            </a:srgbClr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93" name="Google Shape;93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286542" y="2555984"/>
            <a:ext cx="342891" cy="260131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3"/>
          <p:cNvSpPr txBox="1"/>
          <p:nvPr/>
        </p:nvSpPr>
        <p:spPr>
          <a:xfrm>
            <a:off x="7762680" y="2952750"/>
            <a:ext cx="1390615" cy="190499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56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Recherche structurée</a:t>
            </a:r>
            <a:endParaRPr/>
          </a:p>
        </p:txBody>
      </p:sp>
      <p:sp>
        <p:nvSpPr>
          <p:cNvPr id="95" name="Google Shape;95;p13"/>
          <p:cNvSpPr/>
          <p:nvPr/>
        </p:nvSpPr>
        <p:spPr>
          <a:xfrm>
            <a:off x="9610484" y="2324100"/>
            <a:ext cx="1914477" cy="1009649"/>
          </a:xfrm>
          <a:prstGeom prst="roundRect">
            <a:avLst>
              <a:gd fmla="val 15094" name="adj"/>
            </a:avLst>
          </a:prstGeom>
          <a:solidFill>
            <a:srgbClr val="FFFFFF">
              <a:alpha val="9803"/>
            </a:srgbClr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96" name="Google Shape;96;p1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0401039" y="2541204"/>
            <a:ext cx="342891" cy="289691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13"/>
          <p:cNvSpPr txBox="1"/>
          <p:nvPr/>
        </p:nvSpPr>
        <p:spPr>
          <a:xfrm>
            <a:off x="10077201" y="2952750"/>
            <a:ext cx="1242000" cy="25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56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Problématique</a:t>
            </a:r>
            <a:endParaRPr/>
          </a:p>
        </p:txBody>
      </p:sp>
      <p:sp>
        <p:nvSpPr>
          <p:cNvPr id="98" name="Google Shape;98;p13"/>
          <p:cNvSpPr/>
          <p:nvPr/>
        </p:nvSpPr>
        <p:spPr>
          <a:xfrm>
            <a:off x="7505512" y="3524250"/>
            <a:ext cx="1914477" cy="1009649"/>
          </a:xfrm>
          <a:prstGeom prst="roundRect">
            <a:avLst>
              <a:gd fmla="val 15094" name="adj"/>
            </a:avLst>
          </a:prstGeom>
          <a:solidFill>
            <a:srgbClr val="FFFFFF">
              <a:alpha val="9803"/>
            </a:srgbClr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99" name="Google Shape;99;p1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8286542" y="3753178"/>
            <a:ext cx="342891" cy="266043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3"/>
          <p:cNvSpPr txBox="1"/>
          <p:nvPr/>
        </p:nvSpPr>
        <p:spPr>
          <a:xfrm>
            <a:off x="7934126" y="4152899"/>
            <a:ext cx="1057248" cy="190499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56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Cadre théorique</a:t>
            </a:r>
            <a:endParaRPr/>
          </a:p>
        </p:txBody>
      </p:sp>
      <p:sp>
        <p:nvSpPr>
          <p:cNvPr id="101" name="Google Shape;101;p13"/>
          <p:cNvSpPr/>
          <p:nvPr/>
        </p:nvSpPr>
        <p:spPr>
          <a:xfrm>
            <a:off x="9610484" y="3524250"/>
            <a:ext cx="1914477" cy="1009649"/>
          </a:xfrm>
          <a:prstGeom prst="roundRect">
            <a:avLst>
              <a:gd fmla="val 15094" name="adj"/>
            </a:avLst>
          </a:prstGeom>
          <a:solidFill>
            <a:srgbClr val="FFFFFF">
              <a:alpha val="9803"/>
            </a:srgbClr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102" name="Google Shape;102;p1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0401039" y="3753178"/>
            <a:ext cx="342891" cy="266043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13"/>
          <p:cNvSpPr txBox="1"/>
          <p:nvPr/>
        </p:nvSpPr>
        <p:spPr>
          <a:xfrm>
            <a:off x="9886702" y="4152899"/>
            <a:ext cx="1362040" cy="190499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56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Analyse des données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4"/>
          <p:cNvSpPr/>
          <p:nvPr/>
        </p:nvSpPr>
        <p:spPr>
          <a:xfrm>
            <a:off x="0" y="0"/>
            <a:ext cx="12191695" cy="1143000"/>
          </a:xfrm>
          <a:prstGeom prst="rect">
            <a:avLst/>
          </a:prstGeom>
          <a:solidFill>
            <a:srgbClr val="37474F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4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392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Introduction aux étapes de la recherche</a:t>
            </a:r>
            <a:endParaRPr/>
          </a:p>
        </p:txBody>
      </p:sp>
      <p:sp>
        <p:nvSpPr>
          <p:cNvPr id="110" name="Google Shape;110;p14"/>
          <p:cNvSpPr/>
          <p:nvPr/>
        </p:nvSpPr>
        <p:spPr>
          <a:xfrm>
            <a:off x="666733" y="1428750"/>
            <a:ext cx="3428914" cy="5048250"/>
          </a:xfrm>
          <a:prstGeom prst="roundRect">
            <a:avLst>
              <a:gd fmla="val 4444" name="adj"/>
            </a:avLst>
          </a:prstGeom>
          <a:solidFill>
            <a:srgbClr val="ECEFF1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111" name="Google Shape;111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04852" y="1705303"/>
            <a:ext cx="342891" cy="266043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14"/>
          <p:cNvSpPr txBox="1"/>
          <p:nvPr/>
        </p:nvSpPr>
        <p:spPr>
          <a:xfrm>
            <a:off x="1390615" y="1695449"/>
            <a:ext cx="2066873" cy="295274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35" u="none" cap="none" strike="noStrike">
                <a:solidFill>
                  <a:srgbClr val="37474F"/>
                </a:solidFill>
                <a:latin typeface="Arial"/>
                <a:ea typeface="Arial"/>
                <a:cs typeface="Arial"/>
                <a:sym typeface="Arial"/>
              </a:rPr>
              <a:t>Démarche structurée</a:t>
            </a:r>
            <a:endParaRPr/>
          </a:p>
        </p:txBody>
      </p:sp>
      <p:pic>
        <p:nvPicPr>
          <p:cNvPr descr="image.png" id="113" name="Google Shape;113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4852" y="2404782"/>
            <a:ext cx="190495" cy="162485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14"/>
          <p:cNvSpPr txBox="1"/>
          <p:nvPr/>
        </p:nvSpPr>
        <p:spPr>
          <a:xfrm>
            <a:off x="1190595" y="2200275"/>
            <a:ext cx="2666933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Séquence </a:t>
            </a: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logique</a:t>
            </a: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 d'étapes interdépendantes</a:t>
            </a:r>
            <a:endParaRPr/>
          </a:p>
        </p:txBody>
      </p:sp>
      <p:pic>
        <p:nvPicPr>
          <p:cNvPr descr="image.png" id="115" name="Google Shape;115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4852" y="3119157"/>
            <a:ext cx="190495" cy="162485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14"/>
          <p:cNvSpPr txBox="1"/>
          <p:nvPr/>
        </p:nvSpPr>
        <p:spPr>
          <a:xfrm>
            <a:off x="1190595" y="2914650"/>
            <a:ext cx="2666933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Condition </a:t>
            </a: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essentielle</a:t>
            </a: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 de la scientificité</a:t>
            </a:r>
            <a:endParaRPr/>
          </a:p>
        </p:txBody>
      </p:sp>
      <p:pic>
        <p:nvPicPr>
          <p:cNvPr descr="image.png" id="117" name="Google Shape;117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4852" y="3690657"/>
            <a:ext cx="190495" cy="162485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14"/>
          <p:cNvSpPr txBox="1"/>
          <p:nvPr/>
        </p:nvSpPr>
        <p:spPr>
          <a:xfrm>
            <a:off x="1190595" y="3629025"/>
            <a:ext cx="2647883" cy="285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Chaque étape prépare la suivante</a:t>
            </a:r>
            <a:endParaRPr/>
          </a:p>
        </p:txBody>
      </p:sp>
      <p:pic>
        <p:nvPicPr>
          <p:cNvPr descr="image.png" id="119" name="Google Shape;119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4852" y="4262157"/>
            <a:ext cx="190495" cy="162485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14"/>
          <p:cNvSpPr txBox="1"/>
          <p:nvPr/>
        </p:nvSpPr>
        <p:spPr>
          <a:xfrm>
            <a:off x="1190595" y="4057650"/>
            <a:ext cx="2666933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Chaîne méthodologique cohérente</a:t>
            </a:r>
            <a:endParaRPr/>
          </a:p>
        </p:txBody>
      </p:sp>
      <p:sp>
        <p:nvSpPr>
          <p:cNvPr id="121" name="Google Shape;121;p14"/>
          <p:cNvSpPr/>
          <p:nvPr/>
        </p:nvSpPr>
        <p:spPr>
          <a:xfrm>
            <a:off x="4381390" y="1428750"/>
            <a:ext cx="3428914" cy="5048250"/>
          </a:xfrm>
          <a:prstGeom prst="roundRect">
            <a:avLst>
              <a:gd fmla="val 4444" name="adj"/>
            </a:avLst>
          </a:prstGeom>
          <a:solidFill>
            <a:srgbClr val="ECEFF1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122" name="Google Shape;122;p1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619509" y="1693479"/>
            <a:ext cx="342891" cy="289691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14"/>
          <p:cNvSpPr txBox="1"/>
          <p:nvPr/>
        </p:nvSpPr>
        <p:spPr>
          <a:xfrm>
            <a:off x="5105272" y="1695449"/>
            <a:ext cx="2295467" cy="295274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35" u="none" cap="none" strike="noStrike">
                <a:solidFill>
                  <a:srgbClr val="37474F"/>
                </a:solidFill>
                <a:latin typeface="Arial"/>
                <a:ea typeface="Arial"/>
                <a:cs typeface="Arial"/>
                <a:sym typeface="Arial"/>
              </a:rPr>
              <a:t>Définition du processus</a:t>
            </a:r>
            <a:endParaRPr/>
          </a:p>
        </p:txBody>
      </p:sp>
      <p:pic>
        <p:nvPicPr>
          <p:cNvPr descr="image.png" id="124" name="Google Shape;124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619509" y="2404782"/>
            <a:ext cx="190495" cy="162485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14"/>
          <p:cNvSpPr txBox="1"/>
          <p:nvPr/>
        </p:nvSpPr>
        <p:spPr>
          <a:xfrm>
            <a:off x="4905252" y="2200275"/>
            <a:ext cx="2666933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Ensemble d'opérations </a:t>
            </a: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intellectuelles</a:t>
            </a: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 et pratiques</a:t>
            </a:r>
            <a:endParaRPr/>
          </a:p>
        </p:txBody>
      </p:sp>
      <p:pic>
        <p:nvPicPr>
          <p:cNvPr descr="image.png" id="126" name="Google Shape;126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619509" y="2976282"/>
            <a:ext cx="190495" cy="162485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14"/>
          <p:cNvSpPr txBox="1"/>
          <p:nvPr/>
        </p:nvSpPr>
        <p:spPr>
          <a:xfrm>
            <a:off x="4905252" y="2914650"/>
            <a:ext cx="2362140" cy="285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Organisées </a:t>
            </a: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séquentiellement</a:t>
            </a:r>
            <a:endParaRPr/>
          </a:p>
        </p:txBody>
      </p:sp>
      <p:pic>
        <p:nvPicPr>
          <p:cNvPr descr="image.png" id="128" name="Google Shape;128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619509" y="3547782"/>
            <a:ext cx="190495" cy="162485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p14"/>
          <p:cNvSpPr txBox="1"/>
          <p:nvPr/>
        </p:nvSpPr>
        <p:spPr>
          <a:xfrm>
            <a:off x="4905252" y="3343275"/>
            <a:ext cx="2666933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Transformation d'une question initiale</a:t>
            </a:r>
            <a:endParaRPr/>
          </a:p>
        </p:txBody>
      </p:sp>
      <p:pic>
        <p:nvPicPr>
          <p:cNvPr descr="image.png" id="130" name="Google Shape;130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619509" y="4262157"/>
            <a:ext cx="190495" cy="162485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14"/>
          <p:cNvSpPr txBox="1"/>
          <p:nvPr/>
        </p:nvSpPr>
        <p:spPr>
          <a:xfrm>
            <a:off x="4905252" y="4057650"/>
            <a:ext cx="2666933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Production de connaissances vérifiées</a:t>
            </a:r>
            <a:endParaRPr/>
          </a:p>
        </p:txBody>
      </p:sp>
      <p:sp>
        <p:nvSpPr>
          <p:cNvPr id="132" name="Google Shape;132;p14"/>
          <p:cNvSpPr/>
          <p:nvPr/>
        </p:nvSpPr>
        <p:spPr>
          <a:xfrm>
            <a:off x="8096047" y="1428750"/>
            <a:ext cx="3428914" cy="5048250"/>
          </a:xfrm>
          <a:prstGeom prst="roundRect">
            <a:avLst>
              <a:gd fmla="val 4444" name="adj"/>
            </a:avLst>
          </a:prstGeom>
          <a:solidFill>
            <a:srgbClr val="ECEFF1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133" name="Google Shape;133;p1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8334166" y="1817304"/>
            <a:ext cx="342891" cy="289691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14"/>
          <p:cNvSpPr txBox="1"/>
          <p:nvPr/>
        </p:nvSpPr>
        <p:spPr>
          <a:xfrm>
            <a:off x="8819929" y="1666874"/>
            <a:ext cx="2466913" cy="590549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35" u="none" cap="none" strike="noStrike">
                <a:solidFill>
                  <a:srgbClr val="37474F"/>
                </a:solidFill>
                <a:latin typeface="Arial"/>
                <a:ea typeface="Arial"/>
                <a:cs typeface="Arial"/>
                <a:sym typeface="Arial"/>
              </a:rPr>
              <a:t>Caractéristiques fondamentales</a:t>
            </a:r>
            <a:endParaRPr/>
          </a:p>
        </p:txBody>
      </p:sp>
      <p:pic>
        <p:nvPicPr>
          <p:cNvPr descr="image.png" id="135" name="Google Shape;135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334166" y="2652432"/>
            <a:ext cx="190495" cy="162485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Google Shape;136;p14"/>
          <p:cNvSpPr txBox="1"/>
          <p:nvPr/>
        </p:nvSpPr>
        <p:spPr>
          <a:xfrm>
            <a:off x="8619909" y="2447924"/>
            <a:ext cx="2666933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Systémique</a:t>
            </a: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: composantes interdépendantes</a:t>
            </a:r>
            <a:endParaRPr/>
          </a:p>
        </p:txBody>
      </p:sp>
      <p:pic>
        <p:nvPicPr>
          <p:cNvPr descr="image.png" id="137" name="Google Shape;137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334166" y="3366807"/>
            <a:ext cx="190495" cy="162485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14"/>
          <p:cNvSpPr txBox="1"/>
          <p:nvPr/>
        </p:nvSpPr>
        <p:spPr>
          <a:xfrm>
            <a:off x="8619909" y="3162299"/>
            <a:ext cx="2666933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Itératif</a:t>
            </a: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: retours possibles sur les étapes</a:t>
            </a:r>
            <a:endParaRPr/>
          </a:p>
        </p:txBody>
      </p:sp>
      <p:pic>
        <p:nvPicPr>
          <p:cNvPr descr="image.png" id="139" name="Google Shape;139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334166" y="4081182"/>
            <a:ext cx="190495" cy="162485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p14"/>
          <p:cNvSpPr txBox="1"/>
          <p:nvPr/>
        </p:nvSpPr>
        <p:spPr>
          <a:xfrm>
            <a:off x="8619909" y="3876674"/>
            <a:ext cx="2666933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Adaptatif</a:t>
            </a: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: ajustement aux spécificités du terrain</a:t>
            </a:r>
            <a:endParaRPr/>
          </a:p>
        </p:txBody>
      </p:sp>
      <p:pic>
        <p:nvPicPr>
          <p:cNvPr descr="image.png" id="141" name="Google Shape;141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334166" y="4795557"/>
            <a:ext cx="190495" cy="162485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14"/>
          <p:cNvSpPr txBox="1"/>
          <p:nvPr/>
        </p:nvSpPr>
        <p:spPr>
          <a:xfrm>
            <a:off x="8619909" y="4591050"/>
            <a:ext cx="2666933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Réflexif</a:t>
            </a: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: interrogation constante sur les choix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5"/>
          <p:cNvSpPr/>
          <p:nvPr/>
        </p:nvSpPr>
        <p:spPr>
          <a:xfrm>
            <a:off x="0" y="0"/>
            <a:ext cx="12191695" cy="1143000"/>
          </a:xfrm>
          <a:prstGeom prst="rect">
            <a:avLst/>
          </a:prstGeom>
          <a:solidFill>
            <a:srgbClr val="37474F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15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392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Les différents modèles de processus de recherche</a:t>
            </a:r>
            <a:endParaRPr/>
          </a:p>
        </p:txBody>
      </p:sp>
      <p:sp>
        <p:nvSpPr>
          <p:cNvPr id="149" name="Google Shape;149;p15"/>
          <p:cNvSpPr/>
          <p:nvPr/>
        </p:nvSpPr>
        <p:spPr>
          <a:xfrm>
            <a:off x="666733" y="1523999"/>
            <a:ext cx="3428914" cy="3895724"/>
          </a:xfrm>
          <a:prstGeom prst="roundRect">
            <a:avLst>
              <a:gd fmla="val 6666" name="adj"/>
            </a:avLst>
          </a:prstGeom>
          <a:solidFill>
            <a:srgbClr val="ECEFF1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150" name="Google Shape;150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52596" y="1981199"/>
            <a:ext cx="457188" cy="114300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15"/>
          <p:cNvSpPr txBox="1"/>
          <p:nvPr/>
        </p:nvSpPr>
        <p:spPr>
          <a:xfrm>
            <a:off x="952476" y="2457450"/>
            <a:ext cx="2857428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74" u="none" cap="none" strike="noStrike">
                <a:solidFill>
                  <a:srgbClr val="37474F"/>
                </a:solidFill>
                <a:latin typeface="Arial"/>
                <a:ea typeface="Arial"/>
                <a:cs typeface="Arial"/>
                <a:sym typeface="Arial"/>
              </a:rPr>
              <a:t>Modèle linéaire</a:t>
            </a:r>
            <a:endParaRPr/>
          </a:p>
        </p:txBody>
      </p:sp>
      <p:sp>
        <p:nvSpPr>
          <p:cNvPr id="152" name="Google Shape;152;p15"/>
          <p:cNvSpPr txBox="1"/>
          <p:nvPr/>
        </p:nvSpPr>
        <p:spPr>
          <a:xfrm>
            <a:off x="952476" y="2990849"/>
            <a:ext cx="2857428" cy="2143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ctr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 Séquence </a:t>
            </a: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d'étapes fixes</a:t>
            </a: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br>
              <a:rPr b="0" i="0" lang="en-US" sz="11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0" i="0" lang="en-US" sz="11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 Progression ordonnée </a:t>
            </a:r>
            <a:br>
              <a:rPr b="0" i="0" lang="en-US" sz="11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0" i="0" lang="en-US" sz="11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 Approche séquentielle rigide </a:t>
            </a:r>
            <a:endParaRPr/>
          </a:p>
        </p:txBody>
      </p:sp>
      <p:sp>
        <p:nvSpPr>
          <p:cNvPr id="153" name="Google Shape;153;p15"/>
          <p:cNvSpPr/>
          <p:nvPr/>
        </p:nvSpPr>
        <p:spPr>
          <a:xfrm>
            <a:off x="4381390" y="1523999"/>
            <a:ext cx="3428914" cy="3895724"/>
          </a:xfrm>
          <a:prstGeom prst="roundRect">
            <a:avLst>
              <a:gd fmla="val 6666" name="adj"/>
            </a:avLst>
          </a:prstGeom>
          <a:solidFill>
            <a:srgbClr val="ECEFF1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154" name="Google Shape;154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867253" y="1824789"/>
            <a:ext cx="457188" cy="427121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p15"/>
          <p:cNvSpPr txBox="1"/>
          <p:nvPr/>
        </p:nvSpPr>
        <p:spPr>
          <a:xfrm>
            <a:off x="4667133" y="2457450"/>
            <a:ext cx="2857428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74" u="none" cap="none" strike="noStrike">
                <a:solidFill>
                  <a:srgbClr val="37474F"/>
                </a:solidFill>
                <a:latin typeface="Arial"/>
                <a:ea typeface="Arial"/>
                <a:cs typeface="Arial"/>
                <a:sym typeface="Arial"/>
              </a:rPr>
              <a:t>Modèle circulaire</a:t>
            </a:r>
            <a:endParaRPr/>
          </a:p>
        </p:txBody>
      </p:sp>
      <p:sp>
        <p:nvSpPr>
          <p:cNvPr id="156" name="Google Shape;156;p15"/>
          <p:cNvSpPr txBox="1"/>
          <p:nvPr/>
        </p:nvSpPr>
        <p:spPr>
          <a:xfrm>
            <a:off x="4667133" y="2990849"/>
            <a:ext cx="2857428" cy="2143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ctr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 Accent sur la </a:t>
            </a: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réflexivité</a:t>
            </a: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br>
              <a:rPr b="0" i="0" lang="en-US" sz="11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0" i="0" lang="en-US" sz="11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 Retours en arrière possibles </a:t>
            </a:r>
            <a:br>
              <a:rPr b="0" i="0" lang="en-US" sz="11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0" i="0" lang="en-US" sz="11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 Processus itératif continu </a:t>
            </a:r>
            <a:endParaRPr/>
          </a:p>
        </p:txBody>
      </p:sp>
      <p:sp>
        <p:nvSpPr>
          <p:cNvPr id="157" name="Google Shape;157;p15"/>
          <p:cNvSpPr/>
          <p:nvPr/>
        </p:nvSpPr>
        <p:spPr>
          <a:xfrm>
            <a:off x="8096047" y="1523999"/>
            <a:ext cx="3428914" cy="3895724"/>
          </a:xfrm>
          <a:prstGeom prst="roundRect">
            <a:avLst>
              <a:gd fmla="val 6666" name="adj"/>
            </a:avLst>
          </a:prstGeom>
          <a:solidFill>
            <a:srgbClr val="ECEFF1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158" name="Google Shape;158;p1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581910" y="1824789"/>
            <a:ext cx="457188" cy="427121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15"/>
          <p:cNvSpPr txBox="1"/>
          <p:nvPr/>
        </p:nvSpPr>
        <p:spPr>
          <a:xfrm>
            <a:off x="8381790" y="2457450"/>
            <a:ext cx="2857428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74" u="none" cap="none" strike="noStrike">
                <a:solidFill>
                  <a:srgbClr val="37474F"/>
                </a:solidFill>
                <a:latin typeface="Arial"/>
                <a:ea typeface="Arial"/>
                <a:cs typeface="Arial"/>
                <a:sym typeface="Arial"/>
              </a:rPr>
              <a:t>Modèle en spirale</a:t>
            </a:r>
            <a:endParaRPr/>
          </a:p>
        </p:txBody>
      </p:sp>
      <p:sp>
        <p:nvSpPr>
          <p:cNvPr id="160" name="Google Shape;160;p15"/>
          <p:cNvSpPr txBox="1"/>
          <p:nvPr/>
        </p:nvSpPr>
        <p:spPr>
          <a:xfrm>
            <a:off x="8381790" y="2990849"/>
            <a:ext cx="2857428" cy="2143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ctr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Approfondissement progressif</a:t>
            </a: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br>
              <a:rPr b="0" i="0" lang="en-US" sz="11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0" i="0" lang="en-US" sz="11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 Cycles itératifs </a:t>
            </a:r>
            <a:br>
              <a:rPr b="0" i="0" lang="en-US" sz="11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0" i="0" lang="en-US" sz="11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 Évolution par niveaux successifs </a:t>
            </a:r>
            <a:endParaRPr/>
          </a:p>
        </p:txBody>
      </p:sp>
      <p:sp>
        <p:nvSpPr>
          <p:cNvPr id="161" name="Google Shape;161;p15"/>
          <p:cNvSpPr/>
          <p:nvPr/>
        </p:nvSpPr>
        <p:spPr>
          <a:xfrm>
            <a:off x="666733" y="5705475"/>
            <a:ext cx="10858228" cy="771525"/>
          </a:xfrm>
          <a:prstGeom prst="roundRect">
            <a:avLst>
              <a:gd fmla="val 9876" name="adj"/>
            </a:avLst>
          </a:prstGeom>
          <a:solidFill>
            <a:srgbClr val="E1F5FE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15"/>
          <p:cNvSpPr/>
          <p:nvPr/>
        </p:nvSpPr>
        <p:spPr>
          <a:xfrm rot="-5400000">
            <a:off x="347011" y="6025197"/>
            <a:ext cx="771525" cy="132080"/>
          </a:xfrm>
          <a:prstGeom prst="round2SameRect">
            <a:avLst>
              <a:gd fmla="val 50000" name="adj1"/>
              <a:gd fmla="val 0" name="adj2"/>
            </a:avLst>
          </a:prstGeom>
          <a:solidFill>
            <a:srgbClr val="0277BD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15"/>
          <p:cNvSpPr txBox="1"/>
          <p:nvPr/>
        </p:nvSpPr>
        <p:spPr>
          <a:xfrm>
            <a:off x="895327" y="5848350"/>
            <a:ext cx="10439139" cy="219074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01579B"/>
                </a:solidFill>
                <a:latin typeface="Arial"/>
                <a:ea typeface="Arial"/>
                <a:cs typeface="Arial"/>
                <a:sym typeface="Arial"/>
              </a:rPr>
              <a:t>Note importante</a:t>
            </a:r>
            <a:endParaRPr/>
          </a:p>
        </p:txBody>
      </p:sp>
      <p:sp>
        <p:nvSpPr>
          <p:cNvPr id="164" name="Google Shape;164;p15"/>
          <p:cNvSpPr txBox="1"/>
          <p:nvPr/>
        </p:nvSpPr>
        <p:spPr>
          <a:xfrm>
            <a:off x="895327" y="6115050"/>
            <a:ext cx="10439139" cy="219074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01579B"/>
                </a:solidFill>
                <a:latin typeface="Arial"/>
                <a:ea typeface="Arial"/>
                <a:cs typeface="Arial"/>
                <a:sym typeface="Arial"/>
              </a:rPr>
              <a:t>Ces modèles ne s'excluent pas mutuellement mais mettent l'accent sur différents aspects de la démarche scientifique.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6"/>
          <p:cNvSpPr/>
          <p:nvPr/>
        </p:nvSpPr>
        <p:spPr>
          <a:xfrm>
            <a:off x="0" y="0"/>
            <a:ext cx="12191700" cy="1084500"/>
          </a:xfrm>
          <a:prstGeom prst="rect">
            <a:avLst/>
          </a:prstGeom>
          <a:solidFill>
            <a:srgbClr val="37474F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16"/>
          <p:cNvSpPr txBox="1"/>
          <p:nvPr/>
        </p:nvSpPr>
        <p:spPr>
          <a:xfrm>
            <a:off x="666733" y="361453"/>
            <a:ext cx="10858200" cy="479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392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Les étapes préparatoires</a:t>
            </a:r>
            <a:endParaRPr/>
          </a:p>
        </p:txBody>
      </p:sp>
      <p:sp>
        <p:nvSpPr>
          <p:cNvPr id="171" name="Google Shape;171;p16"/>
          <p:cNvSpPr/>
          <p:nvPr/>
        </p:nvSpPr>
        <p:spPr>
          <a:xfrm>
            <a:off x="666733" y="1355452"/>
            <a:ext cx="5286300" cy="2512200"/>
          </a:xfrm>
          <a:prstGeom prst="roundRect">
            <a:avLst>
              <a:gd fmla="val 8633" name="adj"/>
            </a:avLst>
          </a:prstGeom>
          <a:solidFill>
            <a:srgbClr val="ECEFF1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16"/>
          <p:cNvSpPr txBox="1"/>
          <p:nvPr/>
        </p:nvSpPr>
        <p:spPr>
          <a:xfrm>
            <a:off x="904852" y="1581360"/>
            <a:ext cx="381000" cy="40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912" u="none" cap="none" strike="noStrike">
                <a:solidFill>
                  <a:srgbClr val="546E7A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</p:txBody>
      </p:sp>
      <p:pic>
        <p:nvPicPr>
          <p:cNvPr descr="image.png" id="173" name="Google Shape;173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28715" y="1638694"/>
            <a:ext cx="342891" cy="246786"/>
          </a:xfrm>
          <a:prstGeom prst="rect">
            <a:avLst/>
          </a:prstGeom>
          <a:noFill/>
          <a:ln>
            <a:noFill/>
          </a:ln>
        </p:spPr>
      </p:pic>
      <p:sp>
        <p:nvSpPr>
          <p:cNvPr id="174" name="Google Shape;174;p16"/>
          <p:cNvSpPr txBox="1"/>
          <p:nvPr/>
        </p:nvSpPr>
        <p:spPr>
          <a:xfrm>
            <a:off x="1914478" y="1626542"/>
            <a:ext cx="2847900" cy="33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35" u="none" cap="none" strike="noStrike">
                <a:solidFill>
                  <a:srgbClr val="37474F"/>
                </a:solidFill>
                <a:latin typeface="Arial"/>
                <a:ea typeface="Arial"/>
                <a:cs typeface="Arial"/>
                <a:sym typeface="Arial"/>
              </a:rPr>
              <a:t>Identification du phénomène</a:t>
            </a:r>
            <a:endParaRPr/>
          </a:p>
        </p:txBody>
      </p:sp>
      <p:pic>
        <p:nvPicPr>
          <p:cNvPr descr="image.png" id="175" name="Google Shape;175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4852" y="2195832"/>
            <a:ext cx="190495" cy="90362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Google Shape;176;p16"/>
          <p:cNvSpPr txBox="1"/>
          <p:nvPr/>
        </p:nvSpPr>
        <p:spPr>
          <a:xfrm>
            <a:off x="1190595" y="2123541"/>
            <a:ext cx="19812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Observation</a:t>
            </a: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 personnelle</a:t>
            </a:r>
            <a:endParaRPr/>
          </a:p>
        </p:txBody>
      </p:sp>
      <p:pic>
        <p:nvPicPr>
          <p:cNvPr descr="image.png" id="177" name="Google Shape;177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4852" y="2575359"/>
            <a:ext cx="190495" cy="90362"/>
          </a:xfrm>
          <a:prstGeom prst="rect">
            <a:avLst/>
          </a:prstGeom>
          <a:noFill/>
          <a:ln>
            <a:noFill/>
          </a:ln>
        </p:spPr>
      </p:pic>
      <p:sp>
        <p:nvSpPr>
          <p:cNvPr id="178" name="Google Shape;178;p16"/>
          <p:cNvSpPr txBox="1"/>
          <p:nvPr/>
        </p:nvSpPr>
        <p:spPr>
          <a:xfrm>
            <a:off x="1190595" y="2503068"/>
            <a:ext cx="15240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Lecture</a:t>
            </a: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 spécialisée</a:t>
            </a:r>
            <a:endParaRPr/>
          </a:p>
        </p:txBody>
      </p:sp>
      <p:pic>
        <p:nvPicPr>
          <p:cNvPr descr="image.png" id="179" name="Google Shape;179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4852" y="2954885"/>
            <a:ext cx="190495" cy="90362"/>
          </a:xfrm>
          <a:prstGeom prst="rect">
            <a:avLst/>
          </a:prstGeom>
          <a:noFill/>
          <a:ln>
            <a:noFill/>
          </a:ln>
        </p:spPr>
      </p:pic>
      <p:sp>
        <p:nvSpPr>
          <p:cNvPr id="180" name="Google Shape;180;p16"/>
          <p:cNvSpPr txBox="1"/>
          <p:nvPr/>
        </p:nvSpPr>
        <p:spPr>
          <a:xfrm>
            <a:off x="1190595" y="2882595"/>
            <a:ext cx="21525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Question</a:t>
            </a: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 sociale pressante</a:t>
            </a:r>
            <a:endParaRPr/>
          </a:p>
        </p:txBody>
      </p:sp>
      <p:pic>
        <p:nvPicPr>
          <p:cNvPr descr="image.png" id="181" name="Google Shape;181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4852" y="3334412"/>
            <a:ext cx="190495" cy="90362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Google Shape;182;p16"/>
          <p:cNvSpPr txBox="1"/>
          <p:nvPr/>
        </p:nvSpPr>
        <p:spPr>
          <a:xfrm>
            <a:off x="1190595" y="3262121"/>
            <a:ext cx="20289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Lacune</a:t>
            </a: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 dans la littérature</a:t>
            </a:r>
            <a:endParaRPr/>
          </a:p>
        </p:txBody>
      </p:sp>
      <p:sp>
        <p:nvSpPr>
          <p:cNvPr id="183" name="Google Shape;183;p16"/>
          <p:cNvSpPr/>
          <p:nvPr/>
        </p:nvSpPr>
        <p:spPr>
          <a:xfrm>
            <a:off x="6238722" y="1355452"/>
            <a:ext cx="5286300" cy="2512200"/>
          </a:xfrm>
          <a:prstGeom prst="roundRect">
            <a:avLst>
              <a:gd fmla="val 8633" name="adj"/>
            </a:avLst>
          </a:prstGeom>
          <a:solidFill>
            <a:srgbClr val="ECEFF1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16"/>
          <p:cNvSpPr txBox="1"/>
          <p:nvPr/>
        </p:nvSpPr>
        <p:spPr>
          <a:xfrm>
            <a:off x="6476841" y="1581360"/>
            <a:ext cx="381000" cy="40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912" u="none" cap="none" strike="noStrike">
                <a:solidFill>
                  <a:srgbClr val="546E7A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/>
          </a:p>
        </p:txBody>
      </p:sp>
      <p:pic>
        <p:nvPicPr>
          <p:cNvPr descr="image.png" id="185" name="Google Shape;185;p1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000702" y="1624672"/>
            <a:ext cx="342891" cy="274829"/>
          </a:xfrm>
          <a:prstGeom prst="rect">
            <a:avLst/>
          </a:prstGeom>
          <a:noFill/>
          <a:ln>
            <a:noFill/>
          </a:ln>
        </p:spPr>
      </p:pic>
      <p:sp>
        <p:nvSpPr>
          <p:cNvPr id="186" name="Google Shape;186;p16"/>
          <p:cNvSpPr txBox="1"/>
          <p:nvPr/>
        </p:nvSpPr>
        <p:spPr>
          <a:xfrm>
            <a:off x="7486465" y="1626542"/>
            <a:ext cx="3247800" cy="33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35" u="none" cap="none" strike="noStrike">
                <a:solidFill>
                  <a:srgbClr val="37474F"/>
                </a:solidFill>
                <a:latin typeface="Arial"/>
                <a:ea typeface="Arial"/>
                <a:cs typeface="Arial"/>
                <a:sym typeface="Arial"/>
              </a:rPr>
              <a:t>Formulation initiale du problème</a:t>
            </a:r>
            <a:endParaRPr/>
          </a:p>
        </p:txBody>
      </p:sp>
      <p:pic>
        <p:nvPicPr>
          <p:cNvPr descr="image.png" id="187" name="Google Shape;187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76841" y="2195832"/>
            <a:ext cx="190495" cy="90362"/>
          </a:xfrm>
          <a:prstGeom prst="rect">
            <a:avLst/>
          </a:prstGeom>
          <a:noFill/>
          <a:ln>
            <a:noFill/>
          </a:ln>
        </p:spPr>
      </p:pic>
      <p:sp>
        <p:nvSpPr>
          <p:cNvPr id="188" name="Google Shape;188;p16"/>
          <p:cNvSpPr txBox="1"/>
          <p:nvPr/>
        </p:nvSpPr>
        <p:spPr>
          <a:xfrm>
            <a:off x="6762583" y="2123541"/>
            <a:ext cx="12858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Claire</a:t>
            </a: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 et précise</a:t>
            </a:r>
            <a:endParaRPr/>
          </a:p>
        </p:txBody>
      </p:sp>
      <p:pic>
        <p:nvPicPr>
          <p:cNvPr descr="image.png" id="189" name="Google Shape;189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76841" y="2575359"/>
            <a:ext cx="190495" cy="90362"/>
          </a:xfrm>
          <a:prstGeom prst="rect">
            <a:avLst/>
          </a:prstGeom>
          <a:noFill/>
          <a:ln>
            <a:noFill/>
          </a:ln>
        </p:spPr>
      </p:pic>
      <p:sp>
        <p:nvSpPr>
          <p:cNvPr id="190" name="Google Shape;190;p16"/>
          <p:cNvSpPr txBox="1"/>
          <p:nvPr/>
        </p:nvSpPr>
        <p:spPr>
          <a:xfrm>
            <a:off x="6762583" y="2503068"/>
            <a:ext cx="27336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Pertinente</a:t>
            </a: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 pour les connaissances</a:t>
            </a:r>
            <a:endParaRPr/>
          </a:p>
        </p:txBody>
      </p:sp>
      <p:pic>
        <p:nvPicPr>
          <p:cNvPr descr="image.png" id="191" name="Google Shape;191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76841" y="2954885"/>
            <a:ext cx="190495" cy="90362"/>
          </a:xfrm>
          <a:prstGeom prst="rect">
            <a:avLst/>
          </a:prstGeom>
          <a:noFill/>
          <a:ln>
            <a:noFill/>
          </a:ln>
        </p:spPr>
      </p:pic>
      <p:sp>
        <p:nvSpPr>
          <p:cNvPr id="192" name="Google Shape;192;p16"/>
          <p:cNvSpPr txBox="1"/>
          <p:nvPr/>
        </p:nvSpPr>
        <p:spPr>
          <a:xfrm>
            <a:off x="6762583" y="2882595"/>
            <a:ext cx="20670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Originale</a:t>
            </a: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 dans l'approche</a:t>
            </a:r>
            <a:endParaRPr/>
          </a:p>
        </p:txBody>
      </p:sp>
      <p:pic>
        <p:nvPicPr>
          <p:cNvPr descr="image.png" id="193" name="Google Shape;193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76841" y="3334412"/>
            <a:ext cx="190495" cy="90362"/>
          </a:xfrm>
          <a:prstGeom prst="rect">
            <a:avLst/>
          </a:prstGeom>
          <a:noFill/>
          <a:ln>
            <a:noFill/>
          </a:ln>
        </p:spPr>
      </p:pic>
      <p:sp>
        <p:nvSpPr>
          <p:cNvPr id="194" name="Google Shape;194;p16"/>
          <p:cNvSpPr txBox="1"/>
          <p:nvPr/>
        </p:nvSpPr>
        <p:spPr>
          <a:xfrm>
            <a:off x="6762583" y="3262121"/>
            <a:ext cx="31812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Faisable</a:t>
            </a: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 avec les ressources disponibles</a:t>
            </a:r>
            <a:endParaRPr/>
          </a:p>
        </p:txBody>
      </p:sp>
      <p:sp>
        <p:nvSpPr>
          <p:cNvPr id="195" name="Google Shape;195;p16"/>
          <p:cNvSpPr/>
          <p:nvPr/>
        </p:nvSpPr>
        <p:spPr>
          <a:xfrm>
            <a:off x="666733" y="4138647"/>
            <a:ext cx="5286300" cy="2512200"/>
          </a:xfrm>
          <a:prstGeom prst="roundRect">
            <a:avLst>
              <a:gd fmla="val 8633" name="adj"/>
            </a:avLst>
          </a:prstGeom>
          <a:solidFill>
            <a:srgbClr val="ECEFF1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16"/>
          <p:cNvSpPr txBox="1"/>
          <p:nvPr/>
        </p:nvSpPr>
        <p:spPr>
          <a:xfrm>
            <a:off x="904852" y="4364555"/>
            <a:ext cx="381000" cy="40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912" u="none" cap="none" strike="noStrike">
                <a:solidFill>
                  <a:srgbClr val="546E7A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/>
          </a:p>
        </p:txBody>
      </p:sp>
      <p:pic>
        <p:nvPicPr>
          <p:cNvPr descr="image.png" id="197" name="Google Shape;197;p1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428715" y="4426095"/>
            <a:ext cx="342891" cy="238372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Google Shape;198;p16"/>
          <p:cNvSpPr txBox="1"/>
          <p:nvPr/>
        </p:nvSpPr>
        <p:spPr>
          <a:xfrm>
            <a:off x="1914478" y="4409737"/>
            <a:ext cx="2552700" cy="33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35" u="none" cap="none" strike="noStrike">
                <a:solidFill>
                  <a:srgbClr val="37474F"/>
                </a:solidFill>
                <a:latin typeface="Arial"/>
                <a:ea typeface="Arial"/>
                <a:cs typeface="Arial"/>
                <a:sym typeface="Arial"/>
              </a:rPr>
              <a:t>Exploration documentaire</a:t>
            </a:r>
            <a:endParaRPr/>
          </a:p>
        </p:txBody>
      </p:sp>
      <p:pic>
        <p:nvPicPr>
          <p:cNvPr descr="image.png" id="199" name="Google Shape;199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4852" y="4979027"/>
            <a:ext cx="190495" cy="90362"/>
          </a:xfrm>
          <a:prstGeom prst="rect">
            <a:avLst/>
          </a:prstGeom>
          <a:noFill/>
          <a:ln>
            <a:noFill/>
          </a:ln>
        </p:spPr>
      </p:pic>
      <p:sp>
        <p:nvSpPr>
          <p:cNvPr id="200" name="Google Shape;200;p16"/>
          <p:cNvSpPr txBox="1"/>
          <p:nvPr/>
        </p:nvSpPr>
        <p:spPr>
          <a:xfrm>
            <a:off x="1190595" y="4906736"/>
            <a:ext cx="26670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Vérification</a:t>
            </a: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 des études existantes</a:t>
            </a:r>
            <a:endParaRPr/>
          </a:p>
        </p:txBody>
      </p:sp>
      <p:pic>
        <p:nvPicPr>
          <p:cNvPr descr="image.png" id="201" name="Google Shape;201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4852" y="5358553"/>
            <a:ext cx="190495" cy="90362"/>
          </a:xfrm>
          <a:prstGeom prst="rect">
            <a:avLst/>
          </a:prstGeom>
          <a:noFill/>
          <a:ln>
            <a:noFill/>
          </a:ln>
        </p:spPr>
      </p:pic>
      <p:sp>
        <p:nvSpPr>
          <p:cNvPr id="202" name="Google Shape;202;p16"/>
          <p:cNvSpPr txBox="1"/>
          <p:nvPr/>
        </p:nvSpPr>
        <p:spPr>
          <a:xfrm>
            <a:off x="1190595" y="5286263"/>
            <a:ext cx="29337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Identification</a:t>
            </a: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 des angles d'approche</a:t>
            </a:r>
            <a:endParaRPr/>
          </a:p>
        </p:txBody>
      </p:sp>
      <p:pic>
        <p:nvPicPr>
          <p:cNvPr descr="image.png" id="203" name="Google Shape;203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4852" y="5738080"/>
            <a:ext cx="190495" cy="90362"/>
          </a:xfrm>
          <a:prstGeom prst="rect">
            <a:avLst/>
          </a:prstGeom>
          <a:noFill/>
          <a:ln>
            <a:noFill/>
          </a:ln>
        </p:spPr>
      </p:pic>
      <p:sp>
        <p:nvSpPr>
          <p:cNvPr id="204" name="Google Shape;204;p16"/>
          <p:cNvSpPr txBox="1"/>
          <p:nvPr/>
        </p:nvSpPr>
        <p:spPr>
          <a:xfrm>
            <a:off x="1190595" y="5665789"/>
            <a:ext cx="21621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Précision</a:t>
            </a: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 de la formulation</a:t>
            </a:r>
            <a:endParaRPr/>
          </a:p>
        </p:txBody>
      </p:sp>
      <p:pic>
        <p:nvPicPr>
          <p:cNvPr descr="image.png" id="205" name="Google Shape;205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4852" y="6117607"/>
            <a:ext cx="190495" cy="90362"/>
          </a:xfrm>
          <a:prstGeom prst="rect">
            <a:avLst/>
          </a:prstGeom>
          <a:noFill/>
          <a:ln>
            <a:noFill/>
          </a:ln>
        </p:spPr>
      </p:pic>
      <p:sp>
        <p:nvSpPr>
          <p:cNvPr id="206" name="Google Shape;206;p16"/>
          <p:cNvSpPr txBox="1"/>
          <p:nvPr/>
        </p:nvSpPr>
        <p:spPr>
          <a:xfrm>
            <a:off x="1190595" y="6045316"/>
            <a:ext cx="21813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Repérage</a:t>
            </a: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 des concepts clés</a:t>
            </a:r>
            <a:endParaRPr/>
          </a:p>
        </p:txBody>
      </p:sp>
      <p:sp>
        <p:nvSpPr>
          <p:cNvPr id="207" name="Google Shape;207;p16"/>
          <p:cNvSpPr/>
          <p:nvPr/>
        </p:nvSpPr>
        <p:spPr>
          <a:xfrm>
            <a:off x="6238722" y="4138647"/>
            <a:ext cx="5286300" cy="2512200"/>
          </a:xfrm>
          <a:prstGeom prst="roundRect">
            <a:avLst>
              <a:gd fmla="val 8633" name="adj"/>
            </a:avLst>
          </a:prstGeom>
          <a:solidFill>
            <a:srgbClr val="ECEFF1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16"/>
          <p:cNvSpPr txBox="1"/>
          <p:nvPr/>
        </p:nvSpPr>
        <p:spPr>
          <a:xfrm>
            <a:off x="6476841" y="4364555"/>
            <a:ext cx="381000" cy="40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912" u="none" cap="none" strike="noStrike">
                <a:solidFill>
                  <a:srgbClr val="546E7A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/>
          </a:p>
        </p:txBody>
      </p:sp>
      <p:pic>
        <p:nvPicPr>
          <p:cNvPr descr="image.png" id="209" name="Google Shape;209;p16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7000702" y="4419085"/>
            <a:ext cx="342891" cy="252394"/>
          </a:xfrm>
          <a:prstGeom prst="rect">
            <a:avLst/>
          </a:prstGeom>
          <a:noFill/>
          <a:ln>
            <a:noFill/>
          </a:ln>
        </p:spPr>
      </p:pic>
      <p:sp>
        <p:nvSpPr>
          <p:cNvPr id="210" name="Google Shape;210;p16"/>
          <p:cNvSpPr txBox="1"/>
          <p:nvPr/>
        </p:nvSpPr>
        <p:spPr>
          <a:xfrm>
            <a:off x="7486465" y="4409737"/>
            <a:ext cx="2571600" cy="33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35" u="none" cap="none" strike="noStrike">
                <a:solidFill>
                  <a:srgbClr val="37474F"/>
                </a:solidFill>
                <a:latin typeface="Arial"/>
                <a:ea typeface="Arial"/>
                <a:cs typeface="Arial"/>
                <a:sym typeface="Arial"/>
              </a:rPr>
              <a:t>Évaluation de la faisabilité</a:t>
            </a:r>
            <a:endParaRPr/>
          </a:p>
        </p:txBody>
      </p:sp>
      <p:pic>
        <p:nvPicPr>
          <p:cNvPr descr="image.png" id="211" name="Google Shape;211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76841" y="4979027"/>
            <a:ext cx="190495" cy="90362"/>
          </a:xfrm>
          <a:prstGeom prst="rect">
            <a:avLst/>
          </a:prstGeom>
          <a:noFill/>
          <a:ln>
            <a:noFill/>
          </a:ln>
        </p:spPr>
      </p:pic>
      <p:sp>
        <p:nvSpPr>
          <p:cNvPr id="212" name="Google Shape;212;p16"/>
          <p:cNvSpPr txBox="1"/>
          <p:nvPr/>
        </p:nvSpPr>
        <p:spPr>
          <a:xfrm>
            <a:off x="6762583" y="4906736"/>
            <a:ext cx="31812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Intellectuelle</a:t>
            </a: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: adéquation compétences</a:t>
            </a:r>
            <a:endParaRPr/>
          </a:p>
        </p:txBody>
      </p:sp>
      <p:pic>
        <p:nvPicPr>
          <p:cNvPr descr="image.png" id="213" name="Google Shape;213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76841" y="5358553"/>
            <a:ext cx="190495" cy="90362"/>
          </a:xfrm>
          <a:prstGeom prst="rect">
            <a:avLst/>
          </a:prstGeom>
          <a:noFill/>
          <a:ln>
            <a:noFill/>
          </a:ln>
        </p:spPr>
      </p:pic>
      <p:sp>
        <p:nvSpPr>
          <p:cNvPr id="214" name="Google Shape;214;p16"/>
          <p:cNvSpPr txBox="1"/>
          <p:nvPr/>
        </p:nvSpPr>
        <p:spPr>
          <a:xfrm>
            <a:off x="6762583" y="5286263"/>
            <a:ext cx="27051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Matérielle</a:t>
            </a: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: ressources nécessaires</a:t>
            </a:r>
            <a:endParaRPr/>
          </a:p>
        </p:txBody>
      </p:sp>
      <p:pic>
        <p:nvPicPr>
          <p:cNvPr descr="image.png" id="215" name="Google Shape;215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76841" y="5738080"/>
            <a:ext cx="190495" cy="90362"/>
          </a:xfrm>
          <a:prstGeom prst="rect">
            <a:avLst/>
          </a:prstGeom>
          <a:noFill/>
          <a:ln>
            <a:noFill/>
          </a:ln>
        </p:spPr>
      </p:pic>
      <p:sp>
        <p:nvSpPr>
          <p:cNvPr id="216" name="Google Shape;216;p16"/>
          <p:cNvSpPr txBox="1"/>
          <p:nvPr/>
        </p:nvSpPr>
        <p:spPr>
          <a:xfrm>
            <a:off x="6762583" y="5665789"/>
            <a:ext cx="24384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Temporelle</a:t>
            </a: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: calendrier réaliste</a:t>
            </a:r>
            <a:endParaRPr/>
          </a:p>
        </p:txBody>
      </p:sp>
      <p:pic>
        <p:nvPicPr>
          <p:cNvPr descr="image.png" id="217" name="Google Shape;217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76841" y="6117607"/>
            <a:ext cx="190495" cy="90362"/>
          </a:xfrm>
          <a:prstGeom prst="rect">
            <a:avLst/>
          </a:prstGeom>
          <a:noFill/>
          <a:ln>
            <a:noFill/>
          </a:ln>
        </p:spPr>
      </p:pic>
      <p:sp>
        <p:nvSpPr>
          <p:cNvPr id="218" name="Google Shape;218;p16"/>
          <p:cNvSpPr txBox="1"/>
          <p:nvPr/>
        </p:nvSpPr>
        <p:spPr>
          <a:xfrm>
            <a:off x="6762583" y="6045316"/>
            <a:ext cx="35526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Éthique</a:t>
            </a: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: respect des normes déontologiques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7"/>
          <p:cNvSpPr/>
          <p:nvPr/>
        </p:nvSpPr>
        <p:spPr>
          <a:xfrm>
            <a:off x="0" y="0"/>
            <a:ext cx="12191700" cy="1091100"/>
          </a:xfrm>
          <a:prstGeom prst="rect">
            <a:avLst/>
          </a:prstGeom>
          <a:solidFill>
            <a:srgbClr val="37474F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17"/>
          <p:cNvSpPr txBox="1"/>
          <p:nvPr/>
        </p:nvSpPr>
        <p:spPr>
          <a:xfrm>
            <a:off x="666733" y="363740"/>
            <a:ext cx="10858200" cy="479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392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Les étapes de conception</a:t>
            </a:r>
            <a:endParaRPr/>
          </a:p>
        </p:txBody>
      </p:sp>
      <p:sp>
        <p:nvSpPr>
          <p:cNvPr id="225" name="Google Shape;225;p17"/>
          <p:cNvSpPr/>
          <p:nvPr/>
        </p:nvSpPr>
        <p:spPr>
          <a:xfrm>
            <a:off x="666733" y="1364027"/>
            <a:ext cx="5286300" cy="2528100"/>
          </a:xfrm>
          <a:prstGeom prst="roundRect">
            <a:avLst>
              <a:gd fmla="val 8633" name="adj"/>
            </a:avLst>
          </a:prstGeom>
          <a:solidFill>
            <a:srgbClr val="ECEFF1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17"/>
          <p:cNvSpPr txBox="1"/>
          <p:nvPr/>
        </p:nvSpPr>
        <p:spPr>
          <a:xfrm>
            <a:off x="904852" y="1591364"/>
            <a:ext cx="381000" cy="40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912" u="none" cap="none" strike="noStrike">
                <a:solidFill>
                  <a:srgbClr val="546E7A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</p:txBody>
      </p:sp>
      <p:pic>
        <p:nvPicPr>
          <p:cNvPr descr="image.png" id="227" name="Google Shape;227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28715" y="1630718"/>
            <a:ext cx="342891" cy="285034"/>
          </a:xfrm>
          <a:prstGeom prst="rect">
            <a:avLst/>
          </a:prstGeom>
          <a:noFill/>
          <a:ln>
            <a:noFill/>
          </a:ln>
        </p:spPr>
      </p:pic>
      <p:sp>
        <p:nvSpPr>
          <p:cNvPr id="228" name="Google Shape;228;p17"/>
          <p:cNvSpPr txBox="1"/>
          <p:nvPr/>
        </p:nvSpPr>
        <p:spPr>
          <a:xfrm>
            <a:off x="1914478" y="1636832"/>
            <a:ext cx="3305100" cy="33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35" u="none" cap="none" strike="noStrike">
                <a:solidFill>
                  <a:srgbClr val="37474F"/>
                </a:solidFill>
                <a:latin typeface="Arial"/>
                <a:ea typeface="Arial"/>
                <a:cs typeface="Arial"/>
                <a:sym typeface="Arial"/>
              </a:rPr>
              <a:t>Revue systématique de littérature</a:t>
            </a:r>
            <a:endParaRPr/>
          </a:p>
        </p:txBody>
      </p:sp>
      <p:pic>
        <p:nvPicPr>
          <p:cNvPr descr="image.png" id="229" name="Google Shape;229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4852" y="2209724"/>
            <a:ext cx="190495" cy="90934"/>
          </a:xfrm>
          <a:prstGeom prst="rect">
            <a:avLst/>
          </a:prstGeom>
          <a:noFill/>
          <a:ln>
            <a:noFill/>
          </a:ln>
        </p:spPr>
      </p:pic>
      <p:sp>
        <p:nvSpPr>
          <p:cNvPr id="230" name="Google Shape;230;p17"/>
          <p:cNvSpPr txBox="1"/>
          <p:nvPr/>
        </p:nvSpPr>
        <p:spPr>
          <a:xfrm>
            <a:off x="1190595" y="2136976"/>
            <a:ext cx="18192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Analyse </a:t>
            </a: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critique active</a:t>
            </a:r>
            <a:endParaRPr/>
          </a:p>
        </p:txBody>
      </p:sp>
      <p:pic>
        <p:nvPicPr>
          <p:cNvPr descr="image.png" id="231" name="Google Shape;231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4852" y="2591651"/>
            <a:ext cx="190495" cy="90934"/>
          </a:xfrm>
          <a:prstGeom prst="rect">
            <a:avLst/>
          </a:prstGeom>
          <a:noFill/>
          <a:ln>
            <a:noFill/>
          </a:ln>
        </p:spPr>
      </p:pic>
      <p:sp>
        <p:nvSpPr>
          <p:cNvPr id="232" name="Google Shape;232;p17"/>
          <p:cNvSpPr txBox="1"/>
          <p:nvPr/>
        </p:nvSpPr>
        <p:spPr>
          <a:xfrm>
            <a:off x="1190595" y="2518903"/>
            <a:ext cx="26574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Positionnement</a:t>
            </a: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 dans le domaine</a:t>
            </a:r>
            <a:endParaRPr/>
          </a:p>
        </p:txBody>
      </p:sp>
      <p:pic>
        <p:nvPicPr>
          <p:cNvPr descr="image.png" id="233" name="Google Shape;233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4852" y="2973579"/>
            <a:ext cx="190495" cy="90934"/>
          </a:xfrm>
          <a:prstGeom prst="rect">
            <a:avLst/>
          </a:prstGeom>
          <a:noFill/>
          <a:ln>
            <a:noFill/>
          </a:ln>
        </p:spPr>
      </p:pic>
      <p:sp>
        <p:nvSpPr>
          <p:cNvPr id="234" name="Google Shape;234;p17"/>
          <p:cNvSpPr txBox="1"/>
          <p:nvPr/>
        </p:nvSpPr>
        <p:spPr>
          <a:xfrm>
            <a:off x="1190595" y="2900831"/>
            <a:ext cx="23049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Repérage des </a:t>
            </a: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zones d'ombre</a:t>
            </a:r>
            <a:endParaRPr/>
          </a:p>
        </p:txBody>
      </p:sp>
      <p:pic>
        <p:nvPicPr>
          <p:cNvPr descr="image.png" id="235" name="Google Shape;235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4852" y="3355506"/>
            <a:ext cx="190495" cy="90934"/>
          </a:xfrm>
          <a:prstGeom prst="rect">
            <a:avLst/>
          </a:prstGeom>
          <a:noFill/>
          <a:ln>
            <a:noFill/>
          </a:ln>
        </p:spPr>
      </p:pic>
      <p:sp>
        <p:nvSpPr>
          <p:cNvPr id="236" name="Google Shape;236;p17"/>
          <p:cNvSpPr txBox="1"/>
          <p:nvPr/>
        </p:nvSpPr>
        <p:spPr>
          <a:xfrm>
            <a:off x="1190595" y="3282758"/>
            <a:ext cx="29145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Appropriation des outils conceptuels</a:t>
            </a:r>
            <a:endParaRPr/>
          </a:p>
        </p:txBody>
      </p:sp>
      <p:sp>
        <p:nvSpPr>
          <p:cNvPr id="237" name="Google Shape;237;p17"/>
          <p:cNvSpPr/>
          <p:nvPr/>
        </p:nvSpPr>
        <p:spPr>
          <a:xfrm>
            <a:off x="6238722" y="1364027"/>
            <a:ext cx="5286300" cy="2528100"/>
          </a:xfrm>
          <a:prstGeom prst="roundRect">
            <a:avLst>
              <a:gd fmla="val 8633" name="adj"/>
            </a:avLst>
          </a:prstGeom>
          <a:solidFill>
            <a:srgbClr val="ECEFF1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17"/>
          <p:cNvSpPr txBox="1"/>
          <p:nvPr/>
        </p:nvSpPr>
        <p:spPr>
          <a:xfrm>
            <a:off x="6476841" y="1591364"/>
            <a:ext cx="381000" cy="40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912" u="none" cap="none" strike="noStrike">
                <a:solidFill>
                  <a:srgbClr val="546E7A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/>
          </a:p>
        </p:txBody>
      </p:sp>
      <p:pic>
        <p:nvPicPr>
          <p:cNvPr descr="image.png" id="239" name="Google Shape;239;p1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000702" y="1646239"/>
            <a:ext cx="342891" cy="253991"/>
          </a:xfrm>
          <a:prstGeom prst="rect">
            <a:avLst/>
          </a:prstGeom>
          <a:noFill/>
          <a:ln>
            <a:noFill/>
          </a:ln>
        </p:spPr>
      </p:pic>
      <p:sp>
        <p:nvSpPr>
          <p:cNvPr id="240" name="Google Shape;240;p17"/>
          <p:cNvSpPr txBox="1"/>
          <p:nvPr/>
        </p:nvSpPr>
        <p:spPr>
          <a:xfrm>
            <a:off x="7486465" y="1636832"/>
            <a:ext cx="3305100" cy="33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35" u="none" cap="none" strike="noStrike">
                <a:solidFill>
                  <a:srgbClr val="37474F"/>
                </a:solidFill>
                <a:latin typeface="Arial"/>
                <a:ea typeface="Arial"/>
                <a:cs typeface="Arial"/>
                <a:sym typeface="Arial"/>
              </a:rPr>
              <a:t>Construction de la problématique</a:t>
            </a:r>
            <a:endParaRPr/>
          </a:p>
        </p:txBody>
      </p:sp>
      <p:pic>
        <p:nvPicPr>
          <p:cNvPr descr="image.png" id="241" name="Google Shape;241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76841" y="2209724"/>
            <a:ext cx="190495" cy="90934"/>
          </a:xfrm>
          <a:prstGeom prst="rect">
            <a:avLst/>
          </a:prstGeom>
          <a:noFill/>
          <a:ln>
            <a:noFill/>
          </a:ln>
        </p:spPr>
      </p:pic>
      <p:sp>
        <p:nvSpPr>
          <p:cNvPr id="242" name="Google Shape;242;p17"/>
          <p:cNvSpPr txBox="1"/>
          <p:nvPr/>
        </p:nvSpPr>
        <p:spPr>
          <a:xfrm>
            <a:off x="6762583" y="2136976"/>
            <a:ext cx="26004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Questions </a:t>
            </a: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précises</a:t>
            </a: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 et organisées</a:t>
            </a:r>
            <a:endParaRPr/>
          </a:p>
        </p:txBody>
      </p:sp>
      <p:pic>
        <p:nvPicPr>
          <p:cNvPr descr="image.png" id="243" name="Google Shape;243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76841" y="2591651"/>
            <a:ext cx="190495" cy="90934"/>
          </a:xfrm>
          <a:prstGeom prst="rect">
            <a:avLst/>
          </a:prstGeom>
          <a:noFill/>
          <a:ln>
            <a:noFill/>
          </a:ln>
        </p:spPr>
      </p:pic>
      <p:sp>
        <p:nvSpPr>
          <p:cNvPr id="244" name="Google Shape;244;p17"/>
          <p:cNvSpPr txBox="1"/>
          <p:nvPr/>
        </p:nvSpPr>
        <p:spPr>
          <a:xfrm>
            <a:off x="6762583" y="2518903"/>
            <a:ext cx="20955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Ancrage</a:t>
            </a: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 dans la littérature</a:t>
            </a:r>
            <a:endParaRPr/>
          </a:p>
        </p:txBody>
      </p:sp>
      <p:pic>
        <p:nvPicPr>
          <p:cNvPr descr="image.png" id="245" name="Google Shape;245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76841" y="2973579"/>
            <a:ext cx="190495" cy="90934"/>
          </a:xfrm>
          <a:prstGeom prst="rect">
            <a:avLst/>
          </a:prstGeom>
          <a:noFill/>
          <a:ln>
            <a:noFill/>
          </a:ln>
        </p:spPr>
      </p:pic>
      <p:sp>
        <p:nvSpPr>
          <p:cNvPr id="246" name="Google Shape;246;p17"/>
          <p:cNvSpPr txBox="1"/>
          <p:nvPr/>
        </p:nvSpPr>
        <p:spPr>
          <a:xfrm>
            <a:off x="6762583" y="2900831"/>
            <a:ext cx="30195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Ouverture à l'</a:t>
            </a: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investigation empirique</a:t>
            </a:r>
            <a:endParaRPr/>
          </a:p>
        </p:txBody>
      </p:sp>
      <p:pic>
        <p:nvPicPr>
          <p:cNvPr descr="image.png" id="247" name="Google Shape;247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76841" y="3355506"/>
            <a:ext cx="190495" cy="90934"/>
          </a:xfrm>
          <a:prstGeom prst="rect">
            <a:avLst/>
          </a:prstGeom>
          <a:noFill/>
          <a:ln>
            <a:noFill/>
          </a:ln>
        </p:spPr>
      </p:pic>
      <p:sp>
        <p:nvSpPr>
          <p:cNvPr id="248" name="Google Shape;248;p17"/>
          <p:cNvSpPr txBox="1"/>
          <p:nvPr/>
        </p:nvSpPr>
        <p:spPr>
          <a:xfrm>
            <a:off x="6762583" y="3282758"/>
            <a:ext cx="28098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Contribution au débat sociologique</a:t>
            </a:r>
            <a:endParaRPr/>
          </a:p>
        </p:txBody>
      </p:sp>
      <p:sp>
        <p:nvSpPr>
          <p:cNvPr id="249" name="Google Shape;249;p17"/>
          <p:cNvSpPr/>
          <p:nvPr/>
        </p:nvSpPr>
        <p:spPr>
          <a:xfrm>
            <a:off x="666733" y="4164829"/>
            <a:ext cx="5286300" cy="2528100"/>
          </a:xfrm>
          <a:prstGeom prst="roundRect">
            <a:avLst>
              <a:gd fmla="val 8633" name="adj"/>
            </a:avLst>
          </a:prstGeom>
          <a:solidFill>
            <a:srgbClr val="ECEFF1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17"/>
          <p:cNvSpPr txBox="1"/>
          <p:nvPr/>
        </p:nvSpPr>
        <p:spPr>
          <a:xfrm>
            <a:off x="904852" y="4392167"/>
            <a:ext cx="381000" cy="40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912" u="none" cap="none" strike="noStrike">
                <a:solidFill>
                  <a:srgbClr val="546E7A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/>
          </a:p>
        </p:txBody>
      </p:sp>
      <p:pic>
        <p:nvPicPr>
          <p:cNvPr descr="image.png" id="251" name="Google Shape;251;p1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428715" y="4447041"/>
            <a:ext cx="342891" cy="253991"/>
          </a:xfrm>
          <a:prstGeom prst="rect">
            <a:avLst/>
          </a:prstGeom>
          <a:noFill/>
          <a:ln>
            <a:noFill/>
          </a:ln>
        </p:spPr>
      </p:pic>
      <p:sp>
        <p:nvSpPr>
          <p:cNvPr id="252" name="Google Shape;252;p17"/>
          <p:cNvSpPr txBox="1"/>
          <p:nvPr/>
        </p:nvSpPr>
        <p:spPr>
          <a:xfrm>
            <a:off x="1914478" y="4437635"/>
            <a:ext cx="3057300" cy="33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35" u="none" cap="none" strike="noStrike">
                <a:solidFill>
                  <a:srgbClr val="37474F"/>
                </a:solidFill>
                <a:latin typeface="Arial"/>
                <a:ea typeface="Arial"/>
                <a:cs typeface="Arial"/>
                <a:sym typeface="Arial"/>
              </a:rPr>
              <a:t>Élaboration du cadre théorique</a:t>
            </a:r>
            <a:endParaRPr/>
          </a:p>
        </p:txBody>
      </p:sp>
      <p:pic>
        <p:nvPicPr>
          <p:cNvPr descr="image.png" id="253" name="Google Shape;253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4852" y="5010526"/>
            <a:ext cx="190495" cy="90934"/>
          </a:xfrm>
          <a:prstGeom prst="rect">
            <a:avLst/>
          </a:prstGeom>
          <a:noFill/>
          <a:ln>
            <a:noFill/>
          </a:ln>
        </p:spPr>
      </p:pic>
      <p:sp>
        <p:nvSpPr>
          <p:cNvPr id="254" name="Google Shape;254;p17"/>
          <p:cNvSpPr txBox="1"/>
          <p:nvPr/>
        </p:nvSpPr>
        <p:spPr>
          <a:xfrm>
            <a:off x="1190595" y="4937778"/>
            <a:ext cx="25716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Cohérence interne</a:t>
            </a: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 des concepts</a:t>
            </a:r>
            <a:endParaRPr/>
          </a:p>
        </p:txBody>
      </p:sp>
      <p:pic>
        <p:nvPicPr>
          <p:cNvPr descr="image.png" id="255" name="Google Shape;255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4852" y="5392454"/>
            <a:ext cx="190495" cy="90934"/>
          </a:xfrm>
          <a:prstGeom prst="rect">
            <a:avLst/>
          </a:prstGeom>
          <a:noFill/>
          <a:ln>
            <a:noFill/>
          </a:ln>
        </p:spPr>
      </p:pic>
      <p:sp>
        <p:nvSpPr>
          <p:cNvPr id="256" name="Google Shape;256;p17"/>
          <p:cNvSpPr txBox="1"/>
          <p:nvPr/>
        </p:nvSpPr>
        <p:spPr>
          <a:xfrm>
            <a:off x="1190595" y="5319705"/>
            <a:ext cx="30099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Pertinence</a:t>
            </a: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 avec le phénomène étudié</a:t>
            </a:r>
            <a:endParaRPr/>
          </a:p>
        </p:txBody>
      </p:sp>
      <p:pic>
        <p:nvPicPr>
          <p:cNvPr descr="image.png" id="257" name="Google Shape;257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4852" y="5774381"/>
            <a:ext cx="190495" cy="90934"/>
          </a:xfrm>
          <a:prstGeom prst="rect">
            <a:avLst/>
          </a:prstGeom>
          <a:noFill/>
          <a:ln>
            <a:noFill/>
          </a:ln>
        </p:spPr>
      </p:pic>
      <p:sp>
        <p:nvSpPr>
          <p:cNvPr id="258" name="Google Shape;258;p17"/>
          <p:cNvSpPr txBox="1"/>
          <p:nvPr/>
        </p:nvSpPr>
        <p:spPr>
          <a:xfrm>
            <a:off x="1190595" y="5701633"/>
            <a:ext cx="23622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Opérationnalité</a:t>
            </a: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 des concepts</a:t>
            </a:r>
            <a:endParaRPr/>
          </a:p>
        </p:txBody>
      </p:sp>
      <p:pic>
        <p:nvPicPr>
          <p:cNvPr descr="image.png" id="259" name="Google Shape;259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4852" y="6156309"/>
            <a:ext cx="190495" cy="90934"/>
          </a:xfrm>
          <a:prstGeom prst="rect">
            <a:avLst/>
          </a:prstGeom>
          <a:noFill/>
          <a:ln>
            <a:noFill/>
          </a:ln>
        </p:spPr>
      </p:pic>
      <p:sp>
        <p:nvSpPr>
          <p:cNvPr id="260" name="Google Shape;260;p17"/>
          <p:cNvSpPr txBox="1"/>
          <p:nvPr/>
        </p:nvSpPr>
        <p:spPr>
          <a:xfrm>
            <a:off x="1190595" y="6083561"/>
            <a:ext cx="32478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Approche mono-théorique ou intégrative</a:t>
            </a:r>
            <a:endParaRPr/>
          </a:p>
        </p:txBody>
      </p:sp>
      <p:sp>
        <p:nvSpPr>
          <p:cNvPr id="261" name="Google Shape;261;p17"/>
          <p:cNvSpPr/>
          <p:nvPr/>
        </p:nvSpPr>
        <p:spPr>
          <a:xfrm>
            <a:off x="6238722" y="4164829"/>
            <a:ext cx="5286300" cy="2528100"/>
          </a:xfrm>
          <a:prstGeom prst="roundRect">
            <a:avLst>
              <a:gd fmla="val 8633" name="adj"/>
            </a:avLst>
          </a:prstGeom>
          <a:solidFill>
            <a:srgbClr val="ECEFF1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p17"/>
          <p:cNvSpPr txBox="1"/>
          <p:nvPr/>
        </p:nvSpPr>
        <p:spPr>
          <a:xfrm>
            <a:off x="6476841" y="4392167"/>
            <a:ext cx="381000" cy="40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912" u="none" cap="none" strike="noStrike">
                <a:solidFill>
                  <a:srgbClr val="546E7A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/>
          </a:p>
        </p:txBody>
      </p:sp>
      <p:pic>
        <p:nvPicPr>
          <p:cNvPr descr="image.png" id="263" name="Google Shape;263;p17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7000702" y="4435753"/>
            <a:ext cx="342891" cy="276568"/>
          </a:xfrm>
          <a:prstGeom prst="rect">
            <a:avLst/>
          </a:prstGeom>
          <a:noFill/>
          <a:ln>
            <a:noFill/>
          </a:ln>
        </p:spPr>
      </p:pic>
      <p:sp>
        <p:nvSpPr>
          <p:cNvPr id="264" name="Google Shape;264;p17"/>
          <p:cNvSpPr txBox="1"/>
          <p:nvPr/>
        </p:nvSpPr>
        <p:spPr>
          <a:xfrm>
            <a:off x="7486465" y="4437635"/>
            <a:ext cx="2781300" cy="33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35" u="none" cap="none" strike="noStrike">
                <a:solidFill>
                  <a:srgbClr val="37474F"/>
                </a:solidFill>
                <a:latin typeface="Arial"/>
                <a:ea typeface="Arial"/>
                <a:cs typeface="Arial"/>
                <a:sym typeface="Arial"/>
              </a:rPr>
              <a:t>Formulation des hypothèses</a:t>
            </a:r>
            <a:endParaRPr/>
          </a:p>
        </p:txBody>
      </p:sp>
      <p:pic>
        <p:nvPicPr>
          <p:cNvPr descr="image.png" id="265" name="Google Shape;265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76841" y="5010526"/>
            <a:ext cx="190495" cy="90934"/>
          </a:xfrm>
          <a:prstGeom prst="rect">
            <a:avLst/>
          </a:prstGeom>
          <a:noFill/>
          <a:ln>
            <a:noFill/>
          </a:ln>
        </p:spPr>
      </p:pic>
      <p:sp>
        <p:nvSpPr>
          <p:cNvPr id="266" name="Google Shape;266;p17"/>
          <p:cNvSpPr txBox="1"/>
          <p:nvPr/>
        </p:nvSpPr>
        <p:spPr>
          <a:xfrm>
            <a:off x="6762583" y="4937778"/>
            <a:ext cx="19527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Propositions </a:t>
            </a: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provisoires</a:t>
            </a:r>
            <a:endParaRPr/>
          </a:p>
        </p:txBody>
      </p:sp>
      <p:pic>
        <p:nvPicPr>
          <p:cNvPr descr="image.png" id="267" name="Google Shape;267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76841" y="5392454"/>
            <a:ext cx="190495" cy="90934"/>
          </a:xfrm>
          <a:prstGeom prst="rect">
            <a:avLst/>
          </a:prstGeom>
          <a:noFill/>
          <a:ln>
            <a:noFill/>
          </a:ln>
        </p:spPr>
      </p:pic>
      <p:sp>
        <p:nvSpPr>
          <p:cNvPr id="268" name="Google Shape;268;p17"/>
          <p:cNvSpPr txBox="1"/>
          <p:nvPr/>
        </p:nvSpPr>
        <p:spPr>
          <a:xfrm>
            <a:off x="6762583" y="5319705"/>
            <a:ext cx="20478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Testables</a:t>
            </a: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 empiriquement</a:t>
            </a:r>
            <a:endParaRPr/>
          </a:p>
        </p:txBody>
      </p:sp>
      <p:pic>
        <p:nvPicPr>
          <p:cNvPr descr="image.png" id="269" name="Google Shape;269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76841" y="5774381"/>
            <a:ext cx="190495" cy="90934"/>
          </a:xfrm>
          <a:prstGeom prst="rect">
            <a:avLst/>
          </a:prstGeom>
          <a:noFill/>
          <a:ln>
            <a:noFill/>
          </a:ln>
        </p:spPr>
      </p:pic>
      <p:sp>
        <p:nvSpPr>
          <p:cNvPr id="270" name="Google Shape;270;p17"/>
          <p:cNvSpPr txBox="1"/>
          <p:nvPr/>
        </p:nvSpPr>
        <p:spPr>
          <a:xfrm>
            <a:off x="6762583" y="5701633"/>
            <a:ext cx="21240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Reliées</a:t>
            </a: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 au cadre théorique</a:t>
            </a:r>
            <a:endParaRPr/>
          </a:p>
        </p:txBody>
      </p:sp>
      <p:pic>
        <p:nvPicPr>
          <p:cNvPr descr="image.png" id="271" name="Google Shape;271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76841" y="6156309"/>
            <a:ext cx="190495" cy="90934"/>
          </a:xfrm>
          <a:prstGeom prst="rect">
            <a:avLst/>
          </a:prstGeom>
          <a:noFill/>
          <a:ln>
            <a:noFill/>
          </a:ln>
        </p:spPr>
      </p:pic>
      <p:sp>
        <p:nvSpPr>
          <p:cNvPr id="272" name="Google Shape;272;p17"/>
          <p:cNvSpPr txBox="1"/>
          <p:nvPr/>
        </p:nvSpPr>
        <p:spPr>
          <a:xfrm>
            <a:off x="6762583" y="6083561"/>
            <a:ext cx="27336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Hypothèses de recherche vs nulles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8"/>
          <p:cNvSpPr/>
          <p:nvPr/>
        </p:nvSpPr>
        <p:spPr>
          <a:xfrm>
            <a:off x="0" y="0"/>
            <a:ext cx="12191700" cy="1068300"/>
          </a:xfrm>
          <a:prstGeom prst="rect">
            <a:avLst/>
          </a:prstGeom>
          <a:solidFill>
            <a:srgbClr val="37474F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p18"/>
          <p:cNvSpPr txBox="1"/>
          <p:nvPr/>
        </p:nvSpPr>
        <p:spPr>
          <a:xfrm>
            <a:off x="666733" y="356060"/>
            <a:ext cx="10858200" cy="479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392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Les étapes opérationnelles</a:t>
            </a:r>
            <a:endParaRPr/>
          </a:p>
        </p:txBody>
      </p:sp>
      <p:sp>
        <p:nvSpPr>
          <p:cNvPr id="279" name="Google Shape;279;p18"/>
          <p:cNvSpPr/>
          <p:nvPr/>
        </p:nvSpPr>
        <p:spPr>
          <a:xfrm>
            <a:off x="666733" y="1335228"/>
            <a:ext cx="5286300" cy="2670600"/>
          </a:xfrm>
          <a:prstGeom prst="roundRect">
            <a:avLst>
              <a:gd fmla="val 8000" name="adj"/>
            </a:avLst>
          </a:prstGeom>
          <a:solidFill>
            <a:srgbClr val="ECEFF1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18"/>
          <p:cNvSpPr txBox="1"/>
          <p:nvPr/>
        </p:nvSpPr>
        <p:spPr>
          <a:xfrm>
            <a:off x="904852" y="1557765"/>
            <a:ext cx="381000" cy="40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912" u="none" cap="none" strike="noStrike">
                <a:solidFill>
                  <a:srgbClr val="546E7A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</p:txBody>
      </p:sp>
      <p:pic>
        <p:nvPicPr>
          <p:cNvPr descr="image.png" id="281" name="Google Shape;281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28715" y="1622531"/>
            <a:ext cx="342891" cy="226527"/>
          </a:xfrm>
          <a:prstGeom prst="rect">
            <a:avLst/>
          </a:prstGeom>
          <a:noFill/>
          <a:ln>
            <a:noFill/>
          </a:ln>
        </p:spPr>
      </p:pic>
      <p:sp>
        <p:nvSpPr>
          <p:cNvPr id="282" name="Google Shape;282;p18"/>
          <p:cNvSpPr txBox="1"/>
          <p:nvPr/>
        </p:nvSpPr>
        <p:spPr>
          <a:xfrm>
            <a:off x="1914478" y="1602273"/>
            <a:ext cx="3429000" cy="33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35" u="none" cap="none" strike="noStrike">
                <a:solidFill>
                  <a:srgbClr val="37474F"/>
                </a:solidFill>
                <a:latin typeface="Arial"/>
                <a:ea typeface="Arial"/>
                <a:cs typeface="Arial"/>
                <a:sym typeface="Arial"/>
              </a:rPr>
              <a:t>Choix et justification des méthodes</a:t>
            </a:r>
            <a:endParaRPr/>
          </a:p>
        </p:txBody>
      </p:sp>
      <p:pic>
        <p:nvPicPr>
          <p:cNvPr descr="image.png" id="283" name="Google Shape;283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4852" y="2163069"/>
            <a:ext cx="190495" cy="89014"/>
          </a:xfrm>
          <a:prstGeom prst="rect">
            <a:avLst/>
          </a:prstGeom>
          <a:noFill/>
          <a:ln>
            <a:noFill/>
          </a:ln>
        </p:spPr>
      </p:pic>
      <p:sp>
        <p:nvSpPr>
          <p:cNvPr id="284" name="Google Shape;284;p18"/>
          <p:cNvSpPr txBox="1"/>
          <p:nvPr/>
        </p:nvSpPr>
        <p:spPr>
          <a:xfrm>
            <a:off x="1190595" y="2091857"/>
            <a:ext cx="26859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Cohérence</a:t>
            </a: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 avec la problématique</a:t>
            </a:r>
            <a:endParaRPr/>
          </a:p>
        </p:txBody>
      </p:sp>
      <p:pic>
        <p:nvPicPr>
          <p:cNvPr descr="image.png" id="285" name="Google Shape;285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4852" y="2536933"/>
            <a:ext cx="190495" cy="89014"/>
          </a:xfrm>
          <a:prstGeom prst="rect">
            <a:avLst/>
          </a:prstGeom>
          <a:noFill/>
          <a:ln>
            <a:noFill/>
          </a:ln>
        </p:spPr>
      </p:pic>
      <p:sp>
        <p:nvSpPr>
          <p:cNvPr id="286" name="Google Shape;286;p18"/>
          <p:cNvSpPr txBox="1"/>
          <p:nvPr/>
        </p:nvSpPr>
        <p:spPr>
          <a:xfrm>
            <a:off x="1190595" y="2465721"/>
            <a:ext cx="30288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Adéquation</a:t>
            </a: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 aux contraintes du terrain</a:t>
            </a:r>
            <a:endParaRPr/>
          </a:p>
        </p:txBody>
      </p:sp>
      <p:pic>
        <p:nvPicPr>
          <p:cNvPr descr="image.png" id="287" name="Google Shape;287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4852" y="2910797"/>
            <a:ext cx="190495" cy="89014"/>
          </a:xfrm>
          <a:prstGeom prst="rect">
            <a:avLst/>
          </a:prstGeom>
          <a:noFill/>
          <a:ln>
            <a:noFill/>
          </a:ln>
        </p:spPr>
      </p:pic>
      <p:sp>
        <p:nvSpPr>
          <p:cNvPr id="288" name="Google Shape;288;p18"/>
          <p:cNvSpPr txBox="1"/>
          <p:nvPr/>
        </p:nvSpPr>
        <p:spPr>
          <a:xfrm>
            <a:off x="1190595" y="2839584"/>
            <a:ext cx="22575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Triangulation</a:t>
            </a: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 des méthodes</a:t>
            </a:r>
            <a:endParaRPr/>
          </a:p>
        </p:txBody>
      </p:sp>
      <p:pic>
        <p:nvPicPr>
          <p:cNvPr descr="image.png" id="289" name="Google Shape;289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4852" y="3284660"/>
            <a:ext cx="190495" cy="89014"/>
          </a:xfrm>
          <a:prstGeom prst="rect">
            <a:avLst/>
          </a:prstGeom>
          <a:noFill/>
          <a:ln>
            <a:noFill/>
          </a:ln>
        </p:spPr>
      </p:pic>
      <p:sp>
        <p:nvSpPr>
          <p:cNvPr id="290" name="Google Shape;290;p18"/>
          <p:cNvSpPr txBox="1"/>
          <p:nvPr/>
        </p:nvSpPr>
        <p:spPr>
          <a:xfrm>
            <a:off x="1190595" y="3213448"/>
            <a:ext cx="40098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Combinaison approches qualitatives/quantitatives</a:t>
            </a:r>
            <a:endParaRPr/>
          </a:p>
        </p:txBody>
      </p:sp>
      <p:sp>
        <p:nvSpPr>
          <p:cNvPr id="291" name="Google Shape;291;p18"/>
          <p:cNvSpPr/>
          <p:nvPr/>
        </p:nvSpPr>
        <p:spPr>
          <a:xfrm>
            <a:off x="6238722" y="1335228"/>
            <a:ext cx="5286300" cy="2670600"/>
          </a:xfrm>
          <a:prstGeom prst="roundRect">
            <a:avLst>
              <a:gd fmla="val 8000" name="adj"/>
            </a:avLst>
          </a:prstGeom>
          <a:solidFill>
            <a:srgbClr val="ECEFF1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2" name="Google Shape;292;p18"/>
          <p:cNvSpPr txBox="1"/>
          <p:nvPr/>
        </p:nvSpPr>
        <p:spPr>
          <a:xfrm>
            <a:off x="6476841" y="1655682"/>
            <a:ext cx="381000" cy="40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912" u="none" cap="none" strike="noStrike">
                <a:solidFill>
                  <a:srgbClr val="546E7A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/>
          </a:p>
        </p:txBody>
      </p:sp>
      <p:pic>
        <p:nvPicPr>
          <p:cNvPr descr="image.png" id="293" name="Google Shape;293;p1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000702" y="1680392"/>
            <a:ext cx="342891" cy="306641"/>
          </a:xfrm>
          <a:prstGeom prst="rect">
            <a:avLst/>
          </a:prstGeom>
          <a:noFill/>
          <a:ln>
            <a:noFill/>
          </a:ln>
        </p:spPr>
      </p:pic>
      <p:sp>
        <p:nvSpPr>
          <p:cNvPr id="294" name="Google Shape;294;p18"/>
          <p:cNvSpPr txBox="1"/>
          <p:nvPr/>
        </p:nvSpPr>
        <p:spPr>
          <a:xfrm>
            <a:off x="7486465" y="1557765"/>
            <a:ext cx="3800400" cy="33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35" u="none" cap="none" strike="noStrike">
                <a:solidFill>
                  <a:srgbClr val="37474F"/>
                </a:solidFill>
                <a:latin typeface="Arial"/>
                <a:ea typeface="Arial"/>
                <a:cs typeface="Arial"/>
                <a:sym typeface="Arial"/>
              </a:rPr>
              <a:t>Conception des instruments de collecte</a:t>
            </a:r>
            <a:endParaRPr/>
          </a:p>
        </p:txBody>
      </p:sp>
      <p:pic>
        <p:nvPicPr>
          <p:cNvPr descr="image.png" id="295" name="Google Shape;295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76841" y="2358902"/>
            <a:ext cx="190495" cy="89014"/>
          </a:xfrm>
          <a:prstGeom prst="rect">
            <a:avLst/>
          </a:prstGeom>
          <a:noFill/>
          <a:ln>
            <a:noFill/>
          </a:ln>
        </p:spPr>
      </p:pic>
      <p:sp>
        <p:nvSpPr>
          <p:cNvPr id="296" name="Google Shape;296;p18"/>
          <p:cNvSpPr txBox="1"/>
          <p:nvPr/>
        </p:nvSpPr>
        <p:spPr>
          <a:xfrm>
            <a:off x="6762583" y="2287689"/>
            <a:ext cx="24861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Questionnaires</a:t>
            </a: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: pré-test, clarté</a:t>
            </a:r>
            <a:endParaRPr/>
          </a:p>
        </p:txBody>
      </p:sp>
      <p:pic>
        <p:nvPicPr>
          <p:cNvPr descr="image.png" id="297" name="Google Shape;297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76841" y="2732766"/>
            <a:ext cx="190495" cy="89014"/>
          </a:xfrm>
          <a:prstGeom prst="rect">
            <a:avLst/>
          </a:prstGeom>
          <a:noFill/>
          <a:ln>
            <a:noFill/>
          </a:ln>
        </p:spPr>
      </p:pic>
      <p:sp>
        <p:nvSpPr>
          <p:cNvPr id="298" name="Google Shape;298;p18"/>
          <p:cNvSpPr txBox="1"/>
          <p:nvPr/>
        </p:nvSpPr>
        <p:spPr>
          <a:xfrm>
            <a:off x="6762583" y="2661553"/>
            <a:ext cx="32955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Guides d'entretien</a:t>
            </a: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: structure vs flexibilité</a:t>
            </a:r>
            <a:endParaRPr/>
          </a:p>
        </p:txBody>
      </p:sp>
      <p:pic>
        <p:nvPicPr>
          <p:cNvPr descr="image.png" id="299" name="Google Shape;299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76841" y="3106630"/>
            <a:ext cx="190495" cy="89014"/>
          </a:xfrm>
          <a:prstGeom prst="rect">
            <a:avLst/>
          </a:prstGeom>
          <a:noFill/>
          <a:ln>
            <a:noFill/>
          </a:ln>
        </p:spPr>
      </p:pic>
      <p:sp>
        <p:nvSpPr>
          <p:cNvPr id="300" name="Google Shape;300;p18"/>
          <p:cNvSpPr txBox="1"/>
          <p:nvPr/>
        </p:nvSpPr>
        <p:spPr>
          <a:xfrm>
            <a:off x="6762583" y="3035417"/>
            <a:ext cx="31623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Grilles d'observation</a:t>
            </a: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: définition précise</a:t>
            </a:r>
            <a:endParaRPr/>
          </a:p>
        </p:txBody>
      </p:sp>
      <p:pic>
        <p:nvPicPr>
          <p:cNvPr descr="image.png" id="301" name="Google Shape;301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76841" y="3480493"/>
            <a:ext cx="190495" cy="89014"/>
          </a:xfrm>
          <a:prstGeom prst="rect">
            <a:avLst/>
          </a:prstGeom>
          <a:noFill/>
          <a:ln>
            <a:noFill/>
          </a:ln>
        </p:spPr>
      </p:pic>
      <p:sp>
        <p:nvSpPr>
          <p:cNvPr id="302" name="Google Shape;302;p18"/>
          <p:cNvSpPr txBox="1"/>
          <p:nvPr/>
        </p:nvSpPr>
        <p:spPr>
          <a:xfrm>
            <a:off x="6762583" y="3409281"/>
            <a:ext cx="27717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Fiabilité et validité des instruments</a:t>
            </a:r>
            <a:endParaRPr/>
          </a:p>
        </p:txBody>
      </p:sp>
      <p:sp>
        <p:nvSpPr>
          <p:cNvPr id="303" name="Google Shape;303;p18"/>
          <p:cNvSpPr/>
          <p:nvPr/>
        </p:nvSpPr>
        <p:spPr>
          <a:xfrm>
            <a:off x="666733" y="4272729"/>
            <a:ext cx="5286300" cy="2474700"/>
          </a:xfrm>
          <a:prstGeom prst="roundRect">
            <a:avLst>
              <a:gd fmla="val 8633" name="adj"/>
            </a:avLst>
          </a:prstGeom>
          <a:solidFill>
            <a:srgbClr val="ECEFF1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4" name="Google Shape;304;p18"/>
          <p:cNvSpPr txBox="1"/>
          <p:nvPr/>
        </p:nvSpPr>
        <p:spPr>
          <a:xfrm>
            <a:off x="904852" y="4495266"/>
            <a:ext cx="381000" cy="40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912" u="none" cap="none" strike="noStrike">
                <a:solidFill>
                  <a:srgbClr val="546E7A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/>
          </a:p>
        </p:txBody>
      </p:sp>
      <p:pic>
        <p:nvPicPr>
          <p:cNvPr descr="image.png" id="305" name="Google Shape;305;p1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428715" y="4573845"/>
            <a:ext cx="342891" cy="198903"/>
          </a:xfrm>
          <a:prstGeom prst="rect">
            <a:avLst/>
          </a:prstGeom>
          <a:noFill/>
          <a:ln>
            <a:noFill/>
          </a:ln>
        </p:spPr>
      </p:pic>
      <p:sp>
        <p:nvSpPr>
          <p:cNvPr id="306" name="Google Shape;306;p18"/>
          <p:cNvSpPr txBox="1"/>
          <p:nvPr/>
        </p:nvSpPr>
        <p:spPr>
          <a:xfrm>
            <a:off x="1914478" y="4539774"/>
            <a:ext cx="3800400" cy="33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35" u="none" cap="none" strike="noStrike">
                <a:solidFill>
                  <a:srgbClr val="37474F"/>
                </a:solidFill>
                <a:latin typeface="Arial"/>
                <a:ea typeface="Arial"/>
                <a:cs typeface="Arial"/>
                <a:sym typeface="Arial"/>
              </a:rPr>
              <a:t>Sélection de l'échantillon ou du terrain</a:t>
            </a:r>
            <a:endParaRPr/>
          </a:p>
        </p:txBody>
      </p:sp>
      <p:pic>
        <p:nvPicPr>
          <p:cNvPr descr="image.png" id="307" name="Google Shape;307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4852" y="5100570"/>
            <a:ext cx="190495" cy="89014"/>
          </a:xfrm>
          <a:prstGeom prst="rect">
            <a:avLst/>
          </a:prstGeom>
          <a:noFill/>
          <a:ln>
            <a:noFill/>
          </a:ln>
        </p:spPr>
      </p:pic>
      <p:sp>
        <p:nvSpPr>
          <p:cNvPr id="308" name="Google Shape;308;p18"/>
          <p:cNvSpPr txBox="1"/>
          <p:nvPr/>
        </p:nvSpPr>
        <p:spPr>
          <a:xfrm>
            <a:off x="1190595" y="5029357"/>
            <a:ext cx="32955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Quantitatif: </a:t>
            </a: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échantillonnage probabiliste</a:t>
            </a:r>
            <a:endParaRPr/>
          </a:p>
        </p:txBody>
      </p:sp>
      <p:pic>
        <p:nvPicPr>
          <p:cNvPr descr="image.png" id="309" name="Google Shape;309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4852" y="5474434"/>
            <a:ext cx="190495" cy="89014"/>
          </a:xfrm>
          <a:prstGeom prst="rect">
            <a:avLst/>
          </a:prstGeom>
          <a:noFill/>
          <a:ln>
            <a:noFill/>
          </a:ln>
        </p:spPr>
      </p:pic>
      <p:sp>
        <p:nvSpPr>
          <p:cNvPr id="310" name="Google Shape;310;p18"/>
          <p:cNvSpPr txBox="1"/>
          <p:nvPr/>
        </p:nvSpPr>
        <p:spPr>
          <a:xfrm>
            <a:off x="1190595" y="5403221"/>
            <a:ext cx="25431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Qualitatif: </a:t>
            </a: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sélection par critères</a:t>
            </a:r>
            <a:endParaRPr/>
          </a:p>
        </p:txBody>
      </p:sp>
      <p:pic>
        <p:nvPicPr>
          <p:cNvPr descr="image.png" id="311" name="Google Shape;311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4852" y="5848298"/>
            <a:ext cx="190495" cy="89014"/>
          </a:xfrm>
          <a:prstGeom prst="rect">
            <a:avLst/>
          </a:prstGeom>
          <a:noFill/>
          <a:ln>
            <a:noFill/>
          </a:ln>
        </p:spPr>
      </p:pic>
      <p:sp>
        <p:nvSpPr>
          <p:cNvPr id="312" name="Google Shape;312;p18"/>
          <p:cNvSpPr txBox="1"/>
          <p:nvPr/>
        </p:nvSpPr>
        <p:spPr>
          <a:xfrm>
            <a:off x="1190595" y="5777084"/>
            <a:ext cx="30003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Échantillonnage théorique</a:t>
            </a: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 progressif</a:t>
            </a:r>
            <a:endParaRPr/>
          </a:p>
        </p:txBody>
      </p:sp>
      <p:pic>
        <p:nvPicPr>
          <p:cNvPr descr="image.png" id="313" name="Google Shape;313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4852" y="6222161"/>
            <a:ext cx="190495" cy="89014"/>
          </a:xfrm>
          <a:prstGeom prst="rect">
            <a:avLst/>
          </a:prstGeom>
          <a:noFill/>
          <a:ln>
            <a:noFill/>
          </a:ln>
        </p:spPr>
      </p:pic>
      <p:sp>
        <p:nvSpPr>
          <p:cNvPr id="314" name="Google Shape;314;p18"/>
          <p:cNvSpPr txBox="1"/>
          <p:nvPr/>
        </p:nvSpPr>
        <p:spPr>
          <a:xfrm>
            <a:off x="1190595" y="6150948"/>
            <a:ext cx="31527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Justification explicite et documentation</a:t>
            </a:r>
            <a:endParaRPr/>
          </a:p>
        </p:txBody>
      </p:sp>
      <p:sp>
        <p:nvSpPr>
          <p:cNvPr id="315" name="Google Shape;315;p18"/>
          <p:cNvSpPr/>
          <p:nvPr/>
        </p:nvSpPr>
        <p:spPr>
          <a:xfrm>
            <a:off x="6238722" y="4272729"/>
            <a:ext cx="5286300" cy="2474700"/>
          </a:xfrm>
          <a:prstGeom prst="roundRect">
            <a:avLst>
              <a:gd fmla="val 8633" name="adj"/>
            </a:avLst>
          </a:prstGeom>
          <a:solidFill>
            <a:srgbClr val="ECEFF1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6" name="Google Shape;316;p18"/>
          <p:cNvSpPr txBox="1"/>
          <p:nvPr/>
        </p:nvSpPr>
        <p:spPr>
          <a:xfrm>
            <a:off x="6476841" y="4495266"/>
            <a:ext cx="381000" cy="40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912" u="none" cap="none" strike="noStrike">
                <a:solidFill>
                  <a:srgbClr val="546E7A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/>
          </a:p>
        </p:txBody>
      </p:sp>
      <p:pic>
        <p:nvPicPr>
          <p:cNvPr descr="image.png" id="317" name="Google Shape;317;p1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7000702" y="4536551"/>
            <a:ext cx="342891" cy="273491"/>
          </a:xfrm>
          <a:prstGeom prst="rect">
            <a:avLst/>
          </a:prstGeom>
          <a:noFill/>
          <a:ln>
            <a:noFill/>
          </a:ln>
        </p:spPr>
      </p:pic>
      <p:sp>
        <p:nvSpPr>
          <p:cNvPr id="318" name="Google Shape;318;p18"/>
          <p:cNvSpPr txBox="1"/>
          <p:nvPr/>
        </p:nvSpPr>
        <p:spPr>
          <a:xfrm>
            <a:off x="7486465" y="4539774"/>
            <a:ext cx="3219300" cy="33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35" u="none" cap="none" strike="noStrike">
                <a:solidFill>
                  <a:srgbClr val="37474F"/>
                </a:solidFill>
                <a:latin typeface="Arial"/>
                <a:ea typeface="Arial"/>
                <a:cs typeface="Arial"/>
                <a:sym typeface="Arial"/>
              </a:rPr>
              <a:t>Planification du travail de terrain</a:t>
            </a:r>
            <a:endParaRPr/>
          </a:p>
        </p:txBody>
      </p:sp>
      <p:pic>
        <p:nvPicPr>
          <p:cNvPr descr="image.png" id="319" name="Google Shape;319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76841" y="5100570"/>
            <a:ext cx="190495" cy="89014"/>
          </a:xfrm>
          <a:prstGeom prst="rect">
            <a:avLst/>
          </a:prstGeom>
          <a:noFill/>
          <a:ln>
            <a:noFill/>
          </a:ln>
        </p:spPr>
      </p:pic>
      <p:sp>
        <p:nvSpPr>
          <p:cNvPr id="320" name="Google Shape;320;p18"/>
          <p:cNvSpPr txBox="1"/>
          <p:nvPr/>
        </p:nvSpPr>
        <p:spPr>
          <a:xfrm>
            <a:off x="6762583" y="5029357"/>
            <a:ext cx="14763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Calendrier</a:t>
            </a: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 réaliste</a:t>
            </a:r>
            <a:endParaRPr/>
          </a:p>
        </p:txBody>
      </p:sp>
      <p:pic>
        <p:nvPicPr>
          <p:cNvPr descr="image.png" id="321" name="Google Shape;321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76841" y="5474434"/>
            <a:ext cx="190495" cy="89014"/>
          </a:xfrm>
          <a:prstGeom prst="rect">
            <a:avLst/>
          </a:prstGeom>
          <a:noFill/>
          <a:ln>
            <a:noFill/>
          </a:ln>
        </p:spPr>
      </p:pic>
      <p:sp>
        <p:nvSpPr>
          <p:cNvPr id="322" name="Google Shape;322;p18"/>
          <p:cNvSpPr txBox="1"/>
          <p:nvPr/>
        </p:nvSpPr>
        <p:spPr>
          <a:xfrm>
            <a:off x="6762583" y="5403221"/>
            <a:ext cx="31908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Identification</a:t>
            </a: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 des interlocuteurs et lieux</a:t>
            </a:r>
            <a:endParaRPr/>
          </a:p>
        </p:txBody>
      </p:sp>
      <p:pic>
        <p:nvPicPr>
          <p:cNvPr descr="image.png" id="323" name="Google Shape;323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76841" y="5848298"/>
            <a:ext cx="190495" cy="89014"/>
          </a:xfrm>
          <a:prstGeom prst="rect">
            <a:avLst/>
          </a:prstGeom>
          <a:noFill/>
          <a:ln>
            <a:noFill/>
          </a:ln>
        </p:spPr>
      </p:pic>
      <p:sp>
        <p:nvSpPr>
          <p:cNvPr id="324" name="Google Shape;324;p18"/>
          <p:cNvSpPr txBox="1"/>
          <p:nvPr/>
        </p:nvSpPr>
        <p:spPr>
          <a:xfrm>
            <a:off x="6762583" y="5777084"/>
            <a:ext cx="23811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Préparation</a:t>
            </a: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 des autorisations</a:t>
            </a:r>
            <a:endParaRPr/>
          </a:p>
        </p:txBody>
      </p:sp>
      <p:pic>
        <p:nvPicPr>
          <p:cNvPr descr="image.png" id="325" name="Google Shape;325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76841" y="6222161"/>
            <a:ext cx="190495" cy="89014"/>
          </a:xfrm>
          <a:prstGeom prst="rect">
            <a:avLst/>
          </a:prstGeom>
          <a:noFill/>
          <a:ln>
            <a:noFill/>
          </a:ln>
        </p:spPr>
      </p:pic>
      <p:sp>
        <p:nvSpPr>
          <p:cNvPr id="326" name="Google Shape;326;p18"/>
          <p:cNvSpPr txBox="1"/>
          <p:nvPr/>
        </p:nvSpPr>
        <p:spPr>
          <a:xfrm>
            <a:off x="6762583" y="6150948"/>
            <a:ext cx="30099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Anticipation des difficultés logistiques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19"/>
          <p:cNvSpPr/>
          <p:nvPr/>
        </p:nvSpPr>
        <p:spPr>
          <a:xfrm>
            <a:off x="0" y="0"/>
            <a:ext cx="12191700" cy="1041600"/>
          </a:xfrm>
          <a:prstGeom prst="rect">
            <a:avLst/>
          </a:prstGeom>
          <a:solidFill>
            <a:srgbClr val="37474F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2" name="Google Shape;332;p19"/>
          <p:cNvSpPr txBox="1"/>
          <p:nvPr/>
        </p:nvSpPr>
        <p:spPr>
          <a:xfrm>
            <a:off x="666733" y="347180"/>
            <a:ext cx="10858200" cy="479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392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Les étapes finales et synthèse</a:t>
            </a:r>
            <a:endParaRPr/>
          </a:p>
        </p:txBody>
      </p:sp>
      <p:sp>
        <p:nvSpPr>
          <p:cNvPr id="333" name="Google Shape;333;p19"/>
          <p:cNvSpPr/>
          <p:nvPr/>
        </p:nvSpPr>
        <p:spPr>
          <a:xfrm>
            <a:off x="666733" y="1301928"/>
            <a:ext cx="5286300" cy="2604000"/>
          </a:xfrm>
          <a:prstGeom prst="roundRect">
            <a:avLst>
              <a:gd fmla="val 8000" name="adj"/>
            </a:avLst>
          </a:prstGeom>
          <a:solidFill>
            <a:srgbClr val="ECEFF1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4" name="Google Shape;334;p19"/>
          <p:cNvSpPr txBox="1"/>
          <p:nvPr/>
        </p:nvSpPr>
        <p:spPr>
          <a:xfrm>
            <a:off x="904852" y="1614391"/>
            <a:ext cx="381000" cy="40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912" u="none" cap="none" strike="noStrike">
                <a:solidFill>
                  <a:srgbClr val="546E7A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</p:txBody>
      </p:sp>
      <p:pic>
        <p:nvPicPr>
          <p:cNvPr descr="image.png" id="335" name="Google Shape;335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28715" y="1677541"/>
            <a:ext cx="342891" cy="220878"/>
          </a:xfrm>
          <a:prstGeom prst="rect">
            <a:avLst/>
          </a:prstGeom>
          <a:noFill/>
          <a:ln>
            <a:noFill/>
          </a:ln>
        </p:spPr>
      </p:pic>
      <p:sp>
        <p:nvSpPr>
          <p:cNvPr id="336" name="Google Shape;336;p19"/>
          <p:cNvSpPr txBox="1"/>
          <p:nvPr/>
        </p:nvSpPr>
        <p:spPr>
          <a:xfrm>
            <a:off x="1914478" y="1589038"/>
            <a:ext cx="3800400" cy="33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35" u="none" cap="none" strike="noStrike">
                <a:solidFill>
                  <a:srgbClr val="37474F"/>
                </a:solidFill>
                <a:latin typeface="Arial"/>
                <a:ea typeface="Arial"/>
                <a:cs typeface="Arial"/>
                <a:sym typeface="Arial"/>
              </a:rPr>
              <a:t>Collecte et enregistrement des données</a:t>
            </a:r>
            <a:endParaRPr/>
          </a:p>
        </p:txBody>
      </p:sp>
      <p:pic>
        <p:nvPicPr>
          <p:cNvPr descr="image.png" id="337" name="Google Shape;337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4852" y="2300073"/>
            <a:ext cx="190495" cy="86794"/>
          </a:xfrm>
          <a:prstGeom prst="rect">
            <a:avLst/>
          </a:prstGeom>
          <a:noFill/>
          <a:ln>
            <a:noFill/>
          </a:ln>
        </p:spPr>
      </p:pic>
      <p:sp>
        <p:nvSpPr>
          <p:cNvPr id="338" name="Google Shape;338;p19"/>
          <p:cNvSpPr txBox="1"/>
          <p:nvPr/>
        </p:nvSpPr>
        <p:spPr>
          <a:xfrm>
            <a:off x="1190595" y="2230636"/>
            <a:ext cx="24099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Rigueur</a:t>
            </a: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 dans l'enregistrement</a:t>
            </a:r>
            <a:endParaRPr/>
          </a:p>
        </p:txBody>
      </p:sp>
      <p:pic>
        <p:nvPicPr>
          <p:cNvPr descr="image.png" id="339" name="Google Shape;339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4852" y="2664613"/>
            <a:ext cx="190495" cy="86794"/>
          </a:xfrm>
          <a:prstGeom prst="rect">
            <a:avLst/>
          </a:prstGeom>
          <a:noFill/>
          <a:ln>
            <a:noFill/>
          </a:ln>
        </p:spPr>
      </p:pic>
      <p:sp>
        <p:nvSpPr>
          <p:cNvPr id="340" name="Google Shape;340;p19"/>
          <p:cNvSpPr txBox="1"/>
          <p:nvPr/>
        </p:nvSpPr>
        <p:spPr>
          <a:xfrm>
            <a:off x="1190595" y="2595175"/>
            <a:ext cx="18858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Documentation</a:t>
            </a: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 précise</a:t>
            </a:r>
            <a:endParaRPr/>
          </a:p>
        </p:txBody>
      </p:sp>
      <p:pic>
        <p:nvPicPr>
          <p:cNvPr descr="image.png" id="341" name="Google Shape;341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4852" y="3029152"/>
            <a:ext cx="190495" cy="86794"/>
          </a:xfrm>
          <a:prstGeom prst="rect">
            <a:avLst/>
          </a:prstGeom>
          <a:noFill/>
          <a:ln>
            <a:noFill/>
          </a:ln>
        </p:spPr>
      </p:pic>
      <p:sp>
        <p:nvSpPr>
          <p:cNvPr id="342" name="Google Shape;342;p19"/>
          <p:cNvSpPr txBox="1"/>
          <p:nvPr/>
        </p:nvSpPr>
        <p:spPr>
          <a:xfrm>
            <a:off x="1190595" y="2959715"/>
            <a:ext cx="19050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Traçabilité</a:t>
            </a: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 des données</a:t>
            </a:r>
            <a:endParaRPr/>
          </a:p>
        </p:txBody>
      </p:sp>
      <p:pic>
        <p:nvPicPr>
          <p:cNvPr descr="image.png" id="343" name="Google Shape;343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4852" y="3393691"/>
            <a:ext cx="190495" cy="86794"/>
          </a:xfrm>
          <a:prstGeom prst="rect">
            <a:avLst/>
          </a:prstGeom>
          <a:noFill/>
          <a:ln>
            <a:noFill/>
          </a:ln>
        </p:spPr>
      </p:pic>
      <p:sp>
        <p:nvSpPr>
          <p:cNvPr id="344" name="Google Shape;344;p19"/>
          <p:cNvSpPr txBox="1"/>
          <p:nvPr/>
        </p:nvSpPr>
        <p:spPr>
          <a:xfrm>
            <a:off x="1190595" y="3324255"/>
            <a:ext cx="33621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Distinction observations vs interprétations</a:t>
            </a:r>
            <a:endParaRPr/>
          </a:p>
        </p:txBody>
      </p:sp>
      <p:sp>
        <p:nvSpPr>
          <p:cNvPr id="345" name="Google Shape;345;p19"/>
          <p:cNvSpPr/>
          <p:nvPr/>
        </p:nvSpPr>
        <p:spPr>
          <a:xfrm>
            <a:off x="6238722" y="1301928"/>
            <a:ext cx="5286300" cy="2604000"/>
          </a:xfrm>
          <a:prstGeom prst="roundRect">
            <a:avLst>
              <a:gd fmla="val 8000" name="adj"/>
            </a:avLst>
          </a:prstGeom>
          <a:solidFill>
            <a:srgbClr val="ECEFF1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6" name="Google Shape;346;p19"/>
          <p:cNvSpPr txBox="1"/>
          <p:nvPr/>
        </p:nvSpPr>
        <p:spPr>
          <a:xfrm>
            <a:off x="6476841" y="1518915"/>
            <a:ext cx="381000" cy="40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912" u="none" cap="none" strike="noStrike">
                <a:solidFill>
                  <a:srgbClr val="546E7A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/>
          </a:p>
        </p:txBody>
      </p:sp>
      <p:pic>
        <p:nvPicPr>
          <p:cNvPr descr="image.png" id="347" name="Google Shape;347;p1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000702" y="1571292"/>
            <a:ext cx="342891" cy="242428"/>
          </a:xfrm>
          <a:prstGeom prst="rect">
            <a:avLst/>
          </a:prstGeom>
          <a:noFill/>
          <a:ln>
            <a:noFill/>
          </a:ln>
        </p:spPr>
      </p:pic>
      <p:sp>
        <p:nvSpPr>
          <p:cNvPr id="348" name="Google Shape;348;p19"/>
          <p:cNvSpPr txBox="1"/>
          <p:nvPr/>
        </p:nvSpPr>
        <p:spPr>
          <a:xfrm>
            <a:off x="7486465" y="1562314"/>
            <a:ext cx="2428800" cy="33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35" u="none" cap="none" strike="noStrike">
                <a:solidFill>
                  <a:srgbClr val="37474F"/>
                </a:solidFill>
                <a:latin typeface="Arial"/>
                <a:ea typeface="Arial"/>
                <a:cs typeface="Arial"/>
                <a:sym typeface="Arial"/>
              </a:rPr>
              <a:t>Analyse et interprétation</a:t>
            </a:r>
            <a:endParaRPr/>
          </a:p>
        </p:txBody>
      </p:sp>
      <p:pic>
        <p:nvPicPr>
          <p:cNvPr descr="image.png" id="349" name="Google Shape;349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76841" y="2109123"/>
            <a:ext cx="190495" cy="86794"/>
          </a:xfrm>
          <a:prstGeom prst="rect">
            <a:avLst/>
          </a:prstGeom>
          <a:noFill/>
          <a:ln>
            <a:noFill/>
          </a:ln>
        </p:spPr>
      </p:pic>
      <p:sp>
        <p:nvSpPr>
          <p:cNvPr id="350" name="Google Shape;350;p19"/>
          <p:cNvSpPr txBox="1"/>
          <p:nvPr/>
        </p:nvSpPr>
        <p:spPr>
          <a:xfrm>
            <a:off x="6762583" y="2039687"/>
            <a:ext cx="31908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Transformation en </a:t>
            </a: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résultats significatifs</a:t>
            </a:r>
            <a:endParaRPr/>
          </a:p>
        </p:txBody>
      </p:sp>
      <p:pic>
        <p:nvPicPr>
          <p:cNvPr descr="image.png" id="351" name="Google Shape;351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76841" y="2473663"/>
            <a:ext cx="190495" cy="86794"/>
          </a:xfrm>
          <a:prstGeom prst="rect">
            <a:avLst/>
          </a:prstGeom>
          <a:noFill/>
          <a:ln>
            <a:noFill/>
          </a:ln>
        </p:spPr>
      </p:pic>
      <p:sp>
        <p:nvSpPr>
          <p:cNvPr id="352" name="Google Shape;352;p19"/>
          <p:cNvSpPr txBox="1"/>
          <p:nvPr/>
        </p:nvSpPr>
        <p:spPr>
          <a:xfrm>
            <a:off x="6762583" y="2404227"/>
            <a:ext cx="30765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Approches </a:t>
            </a: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statistiques</a:t>
            </a: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 ou </a:t>
            </a: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qualitatives</a:t>
            </a:r>
            <a:endParaRPr/>
          </a:p>
        </p:txBody>
      </p:sp>
      <p:pic>
        <p:nvPicPr>
          <p:cNvPr descr="image.png" id="353" name="Google Shape;353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76841" y="2838203"/>
            <a:ext cx="190495" cy="86794"/>
          </a:xfrm>
          <a:prstGeom prst="rect">
            <a:avLst/>
          </a:prstGeom>
          <a:noFill/>
          <a:ln>
            <a:noFill/>
          </a:ln>
        </p:spPr>
      </p:pic>
      <p:sp>
        <p:nvSpPr>
          <p:cNvPr id="354" name="Google Shape;354;p19"/>
          <p:cNvSpPr txBox="1"/>
          <p:nvPr/>
        </p:nvSpPr>
        <p:spPr>
          <a:xfrm>
            <a:off x="6762583" y="2768767"/>
            <a:ext cx="22668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Lien avec le </a:t>
            </a: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cadre théorique</a:t>
            </a:r>
            <a:endParaRPr/>
          </a:p>
        </p:txBody>
      </p:sp>
      <p:pic>
        <p:nvPicPr>
          <p:cNvPr descr="image.png" id="355" name="Google Shape;355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76841" y="3202743"/>
            <a:ext cx="190495" cy="86794"/>
          </a:xfrm>
          <a:prstGeom prst="rect">
            <a:avLst/>
          </a:prstGeom>
          <a:noFill/>
          <a:ln>
            <a:noFill/>
          </a:ln>
        </p:spPr>
      </p:pic>
      <p:sp>
        <p:nvSpPr>
          <p:cNvPr id="356" name="Google Shape;356;p19"/>
          <p:cNvSpPr txBox="1"/>
          <p:nvPr/>
        </p:nvSpPr>
        <p:spPr>
          <a:xfrm>
            <a:off x="6762583" y="3133307"/>
            <a:ext cx="33147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Comparaison avec recherches antérieures</a:t>
            </a:r>
            <a:endParaRPr/>
          </a:p>
        </p:txBody>
      </p:sp>
      <p:sp>
        <p:nvSpPr>
          <p:cNvPr id="357" name="Google Shape;357;p19"/>
          <p:cNvSpPr/>
          <p:nvPr/>
        </p:nvSpPr>
        <p:spPr>
          <a:xfrm>
            <a:off x="666733" y="4166169"/>
            <a:ext cx="5286300" cy="2412900"/>
          </a:xfrm>
          <a:prstGeom prst="roundRect">
            <a:avLst>
              <a:gd fmla="val 8633" name="adj"/>
            </a:avLst>
          </a:prstGeom>
          <a:solidFill>
            <a:srgbClr val="ECEFF1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8" name="Google Shape;358;p19"/>
          <p:cNvSpPr txBox="1"/>
          <p:nvPr/>
        </p:nvSpPr>
        <p:spPr>
          <a:xfrm>
            <a:off x="904852" y="4383157"/>
            <a:ext cx="381000" cy="40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912" u="none" cap="none" strike="noStrike">
                <a:solidFill>
                  <a:srgbClr val="546E7A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/>
          </a:p>
        </p:txBody>
      </p:sp>
      <p:pic>
        <p:nvPicPr>
          <p:cNvPr descr="image.png" id="359" name="Google Shape;359;p19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428715" y="4424759"/>
            <a:ext cx="342891" cy="263977"/>
          </a:xfrm>
          <a:prstGeom prst="rect">
            <a:avLst/>
          </a:prstGeom>
          <a:noFill/>
          <a:ln>
            <a:noFill/>
          </a:ln>
        </p:spPr>
      </p:pic>
      <p:sp>
        <p:nvSpPr>
          <p:cNvPr id="360" name="Google Shape;360;p19"/>
          <p:cNvSpPr txBox="1"/>
          <p:nvPr/>
        </p:nvSpPr>
        <p:spPr>
          <a:xfrm>
            <a:off x="1914478" y="4426555"/>
            <a:ext cx="2152500" cy="33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35" u="none" cap="none" strike="noStrike">
                <a:solidFill>
                  <a:srgbClr val="37474F"/>
                </a:solidFill>
                <a:latin typeface="Arial"/>
                <a:ea typeface="Arial"/>
                <a:cs typeface="Arial"/>
                <a:sym typeface="Arial"/>
              </a:rPr>
              <a:t>Rédaction et diffusion</a:t>
            </a:r>
            <a:endParaRPr/>
          </a:p>
        </p:txBody>
      </p:sp>
      <p:pic>
        <p:nvPicPr>
          <p:cNvPr descr="image.png" id="361" name="Google Shape;361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4852" y="4973365"/>
            <a:ext cx="190495" cy="86794"/>
          </a:xfrm>
          <a:prstGeom prst="rect">
            <a:avLst/>
          </a:prstGeom>
          <a:noFill/>
          <a:ln>
            <a:noFill/>
          </a:ln>
        </p:spPr>
      </p:pic>
      <p:sp>
        <p:nvSpPr>
          <p:cNvPr id="362" name="Google Shape;362;p19"/>
          <p:cNvSpPr txBox="1"/>
          <p:nvPr/>
        </p:nvSpPr>
        <p:spPr>
          <a:xfrm>
            <a:off x="1190595" y="4903928"/>
            <a:ext cx="31146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Respect des </a:t>
            </a: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conventions académiques</a:t>
            </a:r>
            <a:endParaRPr/>
          </a:p>
        </p:txBody>
      </p:sp>
      <p:pic>
        <p:nvPicPr>
          <p:cNvPr descr="image.png" id="363" name="Google Shape;363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4852" y="5337905"/>
            <a:ext cx="190495" cy="86794"/>
          </a:xfrm>
          <a:prstGeom prst="rect">
            <a:avLst/>
          </a:prstGeom>
          <a:noFill/>
          <a:ln>
            <a:noFill/>
          </a:ln>
        </p:spPr>
      </p:pic>
      <p:sp>
        <p:nvSpPr>
          <p:cNvPr id="364" name="Google Shape;364;p19"/>
          <p:cNvSpPr txBox="1"/>
          <p:nvPr/>
        </p:nvSpPr>
        <p:spPr>
          <a:xfrm>
            <a:off x="1190595" y="5268468"/>
            <a:ext cx="24288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Structure </a:t>
            </a: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classique</a:t>
            </a: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 du rapport</a:t>
            </a:r>
            <a:endParaRPr/>
          </a:p>
        </p:txBody>
      </p:sp>
      <p:pic>
        <p:nvPicPr>
          <p:cNvPr descr="image.png" id="365" name="Google Shape;365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4852" y="5702444"/>
            <a:ext cx="190495" cy="86794"/>
          </a:xfrm>
          <a:prstGeom prst="rect">
            <a:avLst/>
          </a:prstGeom>
          <a:noFill/>
          <a:ln>
            <a:noFill/>
          </a:ln>
        </p:spPr>
      </p:pic>
      <p:sp>
        <p:nvSpPr>
          <p:cNvPr id="366" name="Google Shape;366;p19"/>
          <p:cNvSpPr txBox="1"/>
          <p:nvPr/>
        </p:nvSpPr>
        <p:spPr>
          <a:xfrm>
            <a:off x="1190595" y="5633007"/>
            <a:ext cx="24288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Différents </a:t>
            </a: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formats</a:t>
            </a: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 de diffusion</a:t>
            </a:r>
            <a:endParaRPr/>
          </a:p>
        </p:txBody>
      </p:sp>
      <p:pic>
        <p:nvPicPr>
          <p:cNvPr descr="image.png" id="367" name="Google Shape;367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4852" y="6066984"/>
            <a:ext cx="190495" cy="86794"/>
          </a:xfrm>
          <a:prstGeom prst="rect">
            <a:avLst/>
          </a:prstGeom>
          <a:noFill/>
          <a:ln>
            <a:noFill/>
          </a:ln>
        </p:spPr>
      </p:pic>
      <p:sp>
        <p:nvSpPr>
          <p:cNvPr id="368" name="Google Shape;368;p19"/>
          <p:cNvSpPr txBox="1"/>
          <p:nvPr/>
        </p:nvSpPr>
        <p:spPr>
          <a:xfrm>
            <a:off x="1190595" y="5997547"/>
            <a:ext cx="27813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Adaptations spécifiques par format</a:t>
            </a:r>
            <a:endParaRPr/>
          </a:p>
        </p:txBody>
      </p:sp>
      <p:sp>
        <p:nvSpPr>
          <p:cNvPr id="369" name="Google Shape;369;p19"/>
          <p:cNvSpPr/>
          <p:nvPr/>
        </p:nvSpPr>
        <p:spPr>
          <a:xfrm>
            <a:off x="6238722" y="4166169"/>
            <a:ext cx="5286300" cy="2412900"/>
          </a:xfrm>
          <a:prstGeom prst="roundRect">
            <a:avLst>
              <a:gd fmla="val 8633" name="adj"/>
            </a:avLst>
          </a:prstGeom>
          <a:solidFill>
            <a:srgbClr val="ECEFF1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0" name="Google Shape;370;p19"/>
          <p:cNvSpPr txBox="1"/>
          <p:nvPr/>
        </p:nvSpPr>
        <p:spPr>
          <a:xfrm>
            <a:off x="6476841" y="4383157"/>
            <a:ext cx="381000" cy="40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912" u="none" cap="none" strike="noStrike">
                <a:solidFill>
                  <a:srgbClr val="546E7A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/>
          </a:p>
        </p:txBody>
      </p:sp>
      <p:pic>
        <p:nvPicPr>
          <p:cNvPr descr="image.png" id="371" name="Google Shape;371;p19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7000702" y="4435533"/>
            <a:ext cx="342891" cy="242428"/>
          </a:xfrm>
          <a:prstGeom prst="rect">
            <a:avLst/>
          </a:prstGeom>
          <a:noFill/>
          <a:ln>
            <a:noFill/>
          </a:ln>
        </p:spPr>
      </p:pic>
      <p:sp>
        <p:nvSpPr>
          <p:cNvPr id="372" name="Google Shape;372;p19"/>
          <p:cNvSpPr txBox="1"/>
          <p:nvPr/>
        </p:nvSpPr>
        <p:spPr>
          <a:xfrm>
            <a:off x="7486465" y="4426555"/>
            <a:ext cx="2314500" cy="33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35" u="none" cap="none" strike="noStrike">
                <a:solidFill>
                  <a:srgbClr val="37474F"/>
                </a:solidFill>
                <a:latin typeface="Arial"/>
                <a:ea typeface="Arial"/>
                <a:cs typeface="Arial"/>
                <a:sym typeface="Arial"/>
              </a:rPr>
              <a:t>Évaluation et réflexivité</a:t>
            </a:r>
            <a:endParaRPr/>
          </a:p>
        </p:txBody>
      </p:sp>
      <p:pic>
        <p:nvPicPr>
          <p:cNvPr descr="image.png" id="373" name="Google Shape;373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76841" y="4973365"/>
            <a:ext cx="190495" cy="86794"/>
          </a:xfrm>
          <a:prstGeom prst="rect">
            <a:avLst/>
          </a:prstGeom>
          <a:noFill/>
          <a:ln>
            <a:noFill/>
          </a:ln>
        </p:spPr>
      </p:pic>
      <p:sp>
        <p:nvSpPr>
          <p:cNvPr id="374" name="Google Shape;374;p19"/>
          <p:cNvSpPr txBox="1"/>
          <p:nvPr/>
        </p:nvSpPr>
        <p:spPr>
          <a:xfrm>
            <a:off x="6762583" y="4903928"/>
            <a:ext cx="20574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Validité</a:t>
            </a: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 interne et externe</a:t>
            </a:r>
            <a:endParaRPr/>
          </a:p>
        </p:txBody>
      </p:sp>
      <p:pic>
        <p:nvPicPr>
          <p:cNvPr descr="image.png" id="375" name="Google Shape;375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76841" y="5337905"/>
            <a:ext cx="190495" cy="86794"/>
          </a:xfrm>
          <a:prstGeom prst="rect">
            <a:avLst/>
          </a:prstGeom>
          <a:noFill/>
          <a:ln>
            <a:noFill/>
          </a:ln>
        </p:spPr>
      </p:pic>
      <p:sp>
        <p:nvSpPr>
          <p:cNvPr id="376" name="Google Shape;376;p19"/>
          <p:cNvSpPr txBox="1"/>
          <p:nvPr/>
        </p:nvSpPr>
        <p:spPr>
          <a:xfrm>
            <a:off x="6762583" y="5268468"/>
            <a:ext cx="19239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Fiabilité</a:t>
            </a: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 des procédures</a:t>
            </a:r>
            <a:endParaRPr/>
          </a:p>
        </p:txBody>
      </p:sp>
      <p:pic>
        <p:nvPicPr>
          <p:cNvPr descr="image.png" id="377" name="Google Shape;377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76841" y="5702444"/>
            <a:ext cx="190495" cy="86794"/>
          </a:xfrm>
          <a:prstGeom prst="rect">
            <a:avLst/>
          </a:prstGeom>
          <a:noFill/>
          <a:ln>
            <a:noFill/>
          </a:ln>
        </p:spPr>
      </p:pic>
      <p:sp>
        <p:nvSpPr>
          <p:cNvPr id="378" name="Google Shape;378;p19"/>
          <p:cNvSpPr txBox="1"/>
          <p:nvPr/>
        </p:nvSpPr>
        <p:spPr>
          <a:xfrm>
            <a:off x="6762583" y="5633007"/>
            <a:ext cx="32004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Utilité</a:t>
            </a: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 pour les connaissances/pratiques</a:t>
            </a:r>
            <a:endParaRPr/>
          </a:p>
        </p:txBody>
      </p:sp>
      <p:pic>
        <p:nvPicPr>
          <p:cNvPr descr="image.png" id="379" name="Google Shape;379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76841" y="6066984"/>
            <a:ext cx="190495" cy="86794"/>
          </a:xfrm>
          <a:prstGeom prst="rect">
            <a:avLst/>
          </a:prstGeom>
          <a:noFill/>
          <a:ln>
            <a:noFill/>
          </a:ln>
        </p:spPr>
      </p:pic>
      <p:sp>
        <p:nvSpPr>
          <p:cNvPr id="380" name="Google Shape;380;p19"/>
          <p:cNvSpPr txBox="1"/>
          <p:nvPr/>
        </p:nvSpPr>
        <p:spPr>
          <a:xfrm>
            <a:off x="6762583" y="5997547"/>
            <a:ext cx="24669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455A64"/>
                </a:solidFill>
                <a:latin typeface="Arial"/>
                <a:ea typeface="Arial"/>
                <a:cs typeface="Arial"/>
                <a:sym typeface="Arial"/>
              </a:rPr>
              <a:t>Réflexion sur les biais et limites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84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20"/>
          <p:cNvSpPr/>
          <p:nvPr/>
        </p:nvSpPr>
        <p:spPr>
          <a:xfrm>
            <a:off x="0" y="0"/>
            <a:ext cx="12191695" cy="1143000"/>
          </a:xfrm>
          <a:prstGeom prst="rect">
            <a:avLst/>
          </a:prstGeom>
          <a:solidFill>
            <a:srgbClr val="37474F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6" name="Google Shape;386;p20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392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Synthèse des 10 étapes clés</a:t>
            </a:r>
            <a:endParaRPr/>
          </a:p>
        </p:txBody>
      </p:sp>
      <p:sp>
        <p:nvSpPr>
          <p:cNvPr id="387" name="Google Shape;387;p20"/>
          <p:cNvSpPr/>
          <p:nvPr/>
        </p:nvSpPr>
        <p:spPr>
          <a:xfrm>
            <a:off x="666733" y="1428750"/>
            <a:ext cx="2019249" cy="1981199"/>
          </a:xfrm>
          <a:prstGeom prst="roundRect">
            <a:avLst>
              <a:gd fmla="val 11538" name="adj"/>
            </a:avLst>
          </a:prstGeom>
          <a:solidFill>
            <a:srgbClr val="ECEFF1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8" name="Google Shape;388;p20"/>
          <p:cNvSpPr txBox="1"/>
          <p:nvPr/>
        </p:nvSpPr>
        <p:spPr>
          <a:xfrm>
            <a:off x="1609684" y="1619250"/>
            <a:ext cx="142871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74" u="none" cap="none" strike="noStrike">
                <a:solidFill>
                  <a:srgbClr val="546E7A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</p:txBody>
      </p:sp>
      <p:pic>
        <p:nvPicPr>
          <p:cNvPr descr="image.png" id="389" name="Google Shape;389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04912" y="2098784"/>
            <a:ext cx="342891" cy="260131"/>
          </a:xfrm>
          <a:prstGeom prst="rect">
            <a:avLst/>
          </a:prstGeom>
          <a:noFill/>
          <a:ln>
            <a:noFill/>
          </a:ln>
        </p:spPr>
      </p:pic>
      <p:sp>
        <p:nvSpPr>
          <p:cNvPr id="390" name="Google Shape;390;p20"/>
          <p:cNvSpPr txBox="1"/>
          <p:nvPr/>
        </p:nvSpPr>
        <p:spPr>
          <a:xfrm>
            <a:off x="857228" y="2543175"/>
            <a:ext cx="1638259" cy="666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ctr">
              <a:lnSpc>
                <a:spcPct val="13894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37474F"/>
                </a:solidFill>
                <a:latin typeface="Arial"/>
                <a:ea typeface="Arial"/>
                <a:cs typeface="Arial"/>
                <a:sym typeface="Arial"/>
              </a:rPr>
              <a:t>Identification d'un phénomène problématique</a:t>
            </a:r>
            <a:endParaRPr/>
          </a:p>
        </p:txBody>
      </p:sp>
      <p:sp>
        <p:nvSpPr>
          <p:cNvPr id="391" name="Google Shape;391;p20"/>
          <p:cNvSpPr/>
          <p:nvPr/>
        </p:nvSpPr>
        <p:spPr>
          <a:xfrm>
            <a:off x="2876478" y="1428750"/>
            <a:ext cx="2019249" cy="1981199"/>
          </a:xfrm>
          <a:prstGeom prst="roundRect">
            <a:avLst>
              <a:gd fmla="val 11538" name="adj"/>
            </a:avLst>
          </a:prstGeom>
          <a:solidFill>
            <a:srgbClr val="ECEFF1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2" name="Google Shape;392;p20"/>
          <p:cNvSpPr txBox="1"/>
          <p:nvPr/>
        </p:nvSpPr>
        <p:spPr>
          <a:xfrm>
            <a:off x="3819429" y="1619250"/>
            <a:ext cx="142871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74" u="none" cap="none" strike="noStrike">
                <a:solidFill>
                  <a:srgbClr val="546E7A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/>
          </a:p>
        </p:txBody>
      </p:sp>
      <p:pic>
        <p:nvPicPr>
          <p:cNvPr descr="image.png" id="393" name="Google Shape;393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714657" y="2084004"/>
            <a:ext cx="342891" cy="289691"/>
          </a:xfrm>
          <a:prstGeom prst="rect">
            <a:avLst/>
          </a:prstGeom>
          <a:noFill/>
          <a:ln>
            <a:noFill/>
          </a:ln>
        </p:spPr>
      </p:pic>
      <p:sp>
        <p:nvSpPr>
          <p:cNvPr id="394" name="Google Shape;394;p20"/>
          <p:cNvSpPr txBox="1"/>
          <p:nvPr/>
        </p:nvSpPr>
        <p:spPr>
          <a:xfrm>
            <a:off x="3066973" y="2543175"/>
            <a:ext cx="1638259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ctr">
              <a:lnSpc>
                <a:spcPct val="13894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37474F"/>
                </a:solidFill>
                <a:latin typeface="Arial"/>
                <a:ea typeface="Arial"/>
                <a:cs typeface="Arial"/>
                <a:sym typeface="Arial"/>
              </a:rPr>
              <a:t>Formulation initiale du problème</a:t>
            </a:r>
            <a:endParaRPr/>
          </a:p>
        </p:txBody>
      </p:sp>
      <p:sp>
        <p:nvSpPr>
          <p:cNvPr id="395" name="Google Shape;395;p20"/>
          <p:cNvSpPr/>
          <p:nvPr/>
        </p:nvSpPr>
        <p:spPr>
          <a:xfrm>
            <a:off x="5086222" y="1428750"/>
            <a:ext cx="2019249" cy="1981199"/>
          </a:xfrm>
          <a:prstGeom prst="roundRect">
            <a:avLst>
              <a:gd fmla="val 11538" name="adj"/>
            </a:avLst>
          </a:prstGeom>
          <a:solidFill>
            <a:srgbClr val="ECEFF1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6" name="Google Shape;396;p20"/>
          <p:cNvSpPr txBox="1"/>
          <p:nvPr/>
        </p:nvSpPr>
        <p:spPr>
          <a:xfrm>
            <a:off x="6029174" y="1619250"/>
            <a:ext cx="142871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74" u="none" cap="none" strike="noStrike">
                <a:solidFill>
                  <a:srgbClr val="546E7A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/>
          </a:p>
        </p:txBody>
      </p:sp>
      <p:pic>
        <p:nvPicPr>
          <p:cNvPr descr="image.png" id="397" name="Google Shape;397;p2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924401" y="2103218"/>
            <a:ext cx="342891" cy="251262"/>
          </a:xfrm>
          <a:prstGeom prst="rect">
            <a:avLst/>
          </a:prstGeom>
          <a:noFill/>
          <a:ln>
            <a:noFill/>
          </a:ln>
        </p:spPr>
      </p:pic>
      <p:sp>
        <p:nvSpPr>
          <p:cNvPr id="398" name="Google Shape;398;p20"/>
          <p:cNvSpPr txBox="1"/>
          <p:nvPr/>
        </p:nvSpPr>
        <p:spPr>
          <a:xfrm>
            <a:off x="5276718" y="2543175"/>
            <a:ext cx="1638259" cy="666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ctr">
              <a:lnSpc>
                <a:spcPct val="13894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37474F"/>
                </a:solidFill>
                <a:latin typeface="Arial"/>
                <a:ea typeface="Arial"/>
                <a:cs typeface="Arial"/>
                <a:sym typeface="Arial"/>
              </a:rPr>
              <a:t>Exploration documentaire préliminaire</a:t>
            </a:r>
            <a:endParaRPr/>
          </a:p>
        </p:txBody>
      </p:sp>
      <p:sp>
        <p:nvSpPr>
          <p:cNvPr id="399" name="Google Shape;399;p20"/>
          <p:cNvSpPr/>
          <p:nvPr/>
        </p:nvSpPr>
        <p:spPr>
          <a:xfrm>
            <a:off x="7295967" y="1428750"/>
            <a:ext cx="2019249" cy="1981199"/>
          </a:xfrm>
          <a:prstGeom prst="roundRect">
            <a:avLst>
              <a:gd fmla="val 11538" name="adj"/>
            </a:avLst>
          </a:prstGeom>
          <a:solidFill>
            <a:srgbClr val="ECEFF1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0" name="Google Shape;400;p20"/>
          <p:cNvSpPr txBox="1"/>
          <p:nvPr/>
        </p:nvSpPr>
        <p:spPr>
          <a:xfrm>
            <a:off x="8238919" y="1619250"/>
            <a:ext cx="142871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74" u="none" cap="none" strike="noStrike">
                <a:solidFill>
                  <a:srgbClr val="546E7A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/>
          </a:p>
        </p:txBody>
      </p:sp>
      <p:pic>
        <p:nvPicPr>
          <p:cNvPr descr="image.png" id="401" name="Google Shape;401;p2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8134146" y="2095828"/>
            <a:ext cx="342891" cy="266043"/>
          </a:xfrm>
          <a:prstGeom prst="rect">
            <a:avLst/>
          </a:prstGeom>
          <a:noFill/>
          <a:ln>
            <a:noFill/>
          </a:ln>
        </p:spPr>
      </p:pic>
      <p:sp>
        <p:nvSpPr>
          <p:cNvPr id="402" name="Google Shape;402;p20"/>
          <p:cNvSpPr txBox="1"/>
          <p:nvPr/>
        </p:nvSpPr>
        <p:spPr>
          <a:xfrm>
            <a:off x="7486462" y="2543175"/>
            <a:ext cx="1638259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ctr">
              <a:lnSpc>
                <a:spcPct val="13894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37474F"/>
                </a:solidFill>
                <a:latin typeface="Arial"/>
                <a:ea typeface="Arial"/>
                <a:cs typeface="Arial"/>
                <a:sym typeface="Arial"/>
              </a:rPr>
              <a:t>Évaluation de la faisabilité</a:t>
            </a:r>
            <a:endParaRPr/>
          </a:p>
        </p:txBody>
      </p:sp>
      <p:sp>
        <p:nvSpPr>
          <p:cNvPr id="403" name="Google Shape;403;p20"/>
          <p:cNvSpPr/>
          <p:nvPr/>
        </p:nvSpPr>
        <p:spPr>
          <a:xfrm>
            <a:off x="9505712" y="1428750"/>
            <a:ext cx="2019249" cy="1981199"/>
          </a:xfrm>
          <a:prstGeom prst="roundRect">
            <a:avLst>
              <a:gd fmla="val 11538" name="adj"/>
            </a:avLst>
          </a:prstGeom>
          <a:solidFill>
            <a:srgbClr val="ECEFF1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4" name="Google Shape;404;p20"/>
          <p:cNvSpPr txBox="1"/>
          <p:nvPr/>
        </p:nvSpPr>
        <p:spPr>
          <a:xfrm>
            <a:off x="10448663" y="1619250"/>
            <a:ext cx="142871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74" u="none" cap="none" strike="noStrike">
                <a:solidFill>
                  <a:srgbClr val="546E7A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/>
          </a:p>
        </p:txBody>
      </p:sp>
      <p:pic>
        <p:nvPicPr>
          <p:cNvPr descr="image.png" id="405" name="Google Shape;405;p20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0343891" y="2079570"/>
            <a:ext cx="342891" cy="298559"/>
          </a:xfrm>
          <a:prstGeom prst="rect">
            <a:avLst/>
          </a:prstGeom>
          <a:noFill/>
          <a:ln>
            <a:noFill/>
          </a:ln>
        </p:spPr>
      </p:pic>
      <p:sp>
        <p:nvSpPr>
          <p:cNvPr id="406" name="Google Shape;406;p20"/>
          <p:cNvSpPr txBox="1"/>
          <p:nvPr/>
        </p:nvSpPr>
        <p:spPr>
          <a:xfrm>
            <a:off x="9696207" y="2543175"/>
            <a:ext cx="1638259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ctr">
              <a:lnSpc>
                <a:spcPct val="13894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37474F"/>
                </a:solidFill>
                <a:latin typeface="Arial"/>
                <a:ea typeface="Arial"/>
                <a:cs typeface="Arial"/>
                <a:sym typeface="Arial"/>
              </a:rPr>
              <a:t>Revue systématique de littérature</a:t>
            </a:r>
            <a:endParaRPr/>
          </a:p>
        </p:txBody>
      </p:sp>
      <p:sp>
        <p:nvSpPr>
          <p:cNvPr id="407" name="Google Shape;407;p20"/>
          <p:cNvSpPr/>
          <p:nvPr/>
        </p:nvSpPr>
        <p:spPr>
          <a:xfrm>
            <a:off x="666733" y="3600450"/>
            <a:ext cx="2019249" cy="1981199"/>
          </a:xfrm>
          <a:prstGeom prst="roundRect">
            <a:avLst>
              <a:gd fmla="val 11538" name="adj"/>
            </a:avLst>
          </a:prstGeom>
          <a:solidFill>
            <a:srgbClr val="ECEFF1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8" name="Google Shape;408;p20"/>
          <p:cNvSpPr txBox="1"/>
          <p:nvPr/>
        </p:nvSpPr>
        <p:spPr>
          <a:xfrm>
            <a:off x="1609684" y="3790949"/>
            <a:ext cx="142871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74" u="none" cap="none" strike="noStrike">
                <a:solidFill>
                  <a:srgbClr val="546E7A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/>
          </a:p>
        </p:txBody>
      </p:sp>
      <p:pic>
        <p:nvPicPr>
          <p:cNvPr descr="image.png" id="409" name="Google Shape;409;p20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504912" y="4267528"/>
            <a:ext cx="342891" cy="266043"/>
          </a:xfrm>
          <a:prstGeom prst="rect">
            <a:avLst/>
          </a:prstGeom>
          <a:noFill/>
          <a:ln>
            <a:noFill/>
          </a:ln>
        </p:spPr>
      </p:pic>
      <p:sp>
        <p:nvSpPr>
          <p:cNvPr id="410" name="Google Shape;410;p20"/>
          <p:cNvSpPr txBox="1"/>
          <p:nvPr/>
        </p:nvSpPr>
        <p:spPr>
          <a:xfrm>
            <a:off x="857228" y="4705350"/>
            <a:ext cx="1638259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ctr">
              <a:lnSpc>
                <a:spcPct val="13894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37474F"/>
                </a:solidFill>
                <a:latin typeface="Arial"/>
                <a:ea typeface="Arial"/>
                <a:cs typeface="Arial"/>
                <a:sym typeface="Arial"/>
              </a:rPr>
              <a:t>Construction de la problématique</a:t>
            </a:r>
            <a:endParaRPr/>
          </a:p>
        </p:txBody>
      </p:sp>
      <p:sp>
        <p:nvSpPr>
          <p:cNvPr id="411" name="Google Shape;411;p20"/>
          <p:cNvSpPr/>
          <p:nvPr/>
        </p:nvSpPr>
        <p:spPr>
          <a:xfrm>
            <a:off x="2876478" y="3600450"/>
            <a:ext cx="2019249" cy="1981199"/>
          </a:xfrm>
          <a:prstGeom prst="roundRect">
            <a:avLst>
              <a:gd fmla="val 11538" name="adj"/>
            </a:avLst>
          </a:prstGeom>
          <a:solidFill>
            <a:srgbClr val="ECEFF1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2" name="Google Shape;412;p20"/>
          <p:cNvSpPr txBox="1"/>
          <p:nvPr/>
        </p:nvSpPr>
        <p:spPr>
          <a:xfrm>
            <a:off x="3819429" y="3790949"/>
            <a:ext cx="142871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74" u="none" cap="none" strike="noStrike">
                <a:solidFill>
                  <a:srgbClr val="546E7A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/>
          </a:p>
        </p:txBody>
      </p:sp>
      <p:pic>
        <p:nvPicPr>
          <p:cNvPr descr="image.png" id="413" name="Google Shape;413;p20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3714657" y="4267528"/>
            <a:ext cx="342891" cy="266043"/>
          </a:xfrm>
          <a:prstGeom prst="rect">
            <a:avLst/>
          </a:prstGeom>
          <a:noFill/>
          <a:ln>
            <a:noFill/>
          </a:ln>
        </p:spPr>
      </p:pic>
      <p:sp>
        <p:nvSpPr>
          <p:cNvPr id="414" name="Google Shape;414;p20"/>
          <p:cNvSpPr txBox="1"/>
          <p:nvPr/>
        </p:nvSpPr>
        <p:spPr>
          <a:xfrm>
            <a:off x="3066973" y="4705350"/>
            <a:ext cx="1638259" cy="666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ctr">
              <a:lnSpc>
                <a:spcPct val="13894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37474F"/>
                </a:solidFill>
                <a:latin typeface="Arial"/>
                <a:ea typeface="Arial"/>
                <a:cs typeface="Arial"/>
                <a:sym typeface="Arial"/>
              </a:rPr>
              <a:t>Élaboration du cadre théorique et des hypothèses</a:t>
            </a:r>
            <a:endParaRPr/>
          </a:p>
        </p:txBody>
      </p:sp>
      <p:sp>
        <p:nvSpPr>
          <p:cNvPr id="415" name="Google Shape;415;p20"/>
          <p:cNvSpPr/>
          <p:nvPr/>
        </p:nvSpPr>
        <p:spPr>
          <a:xfrm>
            <a:off x="5086222" y="3600450"/>
            <a:ext cx="2019249" cy="1981199"/>
          </a:xfrm>
          <a:prstGeom prst="roundRect">
            <a:avLst>
              <a:gd fmla="val 11538" name="adj"/>
            </a:avLst>
          </a:prstGeom>
          <a:solidFill>
            <a:srgbClr val="ECEFF1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6" name="Google Shape;416;p20"/>
          <p:cNvSpPr txBox="1"/>
          <p:nvPr/>
        </p:nvSpPr>
        <p:spPr>
          <a:xfrm>
            <a:off x="6029174" y="3790949"/>
            <a:ext cx="142871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74" u="none" cap="none" strike="noStrike">
                <a:solidFill>
                  <a:srgbClr val="546E7A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/>
          </a:p>
        </p:txBody>
      </p:sp>
      <p:pic>
        <p:nvPicPr>
          <p:cNvPr descr="image.png" id="417" name="Google Shape;417;p20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5924401" y="4279352"/>
            <a:ext cx="342891" cy="242394"/>
          </a:xfrm>
          <a:prstGeom prst="rect">
            <a:avLst/>
          </a:prstGeom>
          <a:noFill/>
          <a:ln>
            <a:noFill/>
          </a:ln>
        </p:spPr>
      </p:pic>
      <p:sp>
        <p:nvSpPr>
          <p:cNvPr id="418" name="Google Shape;418;p20"/>
          <p:cNvSpPr txBox="1"/>
          <p:nvPr/>
        </p:nvSpPr>
        <p:spPr>
          <a:xfrm>
            <a:off x="5276718" y="4705350"/>
            <a:ext cx="1638259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ctr">
              <a:lnSpc>
                <a:spcPct val="13894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37474F"/>
                </a:solidFill>
                <a:latin typeface="Arial"/>
                <a:ea typeface="Arial"/>
                <a:cs typeface="Arial"/>
                <a:sym typeface="Arial"/>
              </a:rPr>
              <a:t>Choix et justification des méthodes</a:t>
            </a:r>
            <a:endParaRPr/>
          </a:p>
        </p:txBody>
      </p:sp>
      <p:sp>
        <p:nvSpPr>
          <p:cNvPr id="419" name="Google Shape;419;p20"/>
          <p:cNvSpPr/>
          <p:nvPr/>
        </p:nvSpPr>
        <p:spPr>
          <a:xfrm>
            <a:off x="7295967" y="3600450"/>
            <a:ext cx="2019249" cy="1981199"/>
          </a:xfrm>
          <a:prstGeom prst="roundRect">
            <a:avLst>
              <a:gd fmla="val 11538" name="adj"/>
            </a:avLst>
          </a:prstGeom>
          <a:solidFill>
            <a:srgbClr val="ECEFF1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0" name="Google Shape;420;p20"/>
          <p:cNvSpPr txBox="1"/>
          <p:nvPr/>
        </p:nvSpPr>
        <p:spPr>
          <a:xfrm>
            <a:off x="8238919" y="3790949"/>
            <a:ext cx="142871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74" u="none" cap="none" strike="noStrike">
                <a:solidFill>
                  <a:srgbClr val="546E7A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/>
          </a:p>
        </p:txBody>
      </p:sp>
      <p:pic>
        <p:nvPicPr>
          <p:cNvPr descr="image.png" id="421" name="Google Shape;421;p20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8134146" y="4267528"/>
            <a:ext cx="342891" cy="266043"/>
          </a:xfrm>
          <a:prstGeom prst="rect">
            <a:avLst/>
          </a:prstGeom>
          <a:noFill/>
          <a:ln>
            <a:noFill/>
          </a:ln>
        </p:spPr>
      </p:pic>
      <p:sp>
        <p:nvSpPr>
          <p:cNvPr id="422" name="Google Shape;422;p20"/>
          <p:cNvSpPr txBox="1"/>
          <p:nvPr/>
        </p:nvSpPr>
        <p:spPr>
          <a:xfrm>
            <a:off x="7486462" y="4705350"/>
            <a:ext cx="1638259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ctr">
              <a:lnSpc>
                <a:spcPct val="13894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37474F"/>
                </a:solidFill>
                <a:latin typeface="Arial"/>
                <a:ea typeface="Arial"/>
                <a:cs typeface="Arial"/>
                <a:sym typeface="Arial"/>
              </a:rPr>
              <a:t>Collecte et analyse des données</a:t>
            </a:r>
            <a:endParaRPr/>
          </a:p>
        </p:txBody>
      </p:sp>
      <p:sp>
        <p:nvSpPr>
          <p:cNvPr id="423" name="Google Shape;423;p20"/>
          <p:cNvSpPr/>
          <p:nvPr/>
        </p:nvSpPr>
        <p:spPr>
          <a:xfrm>
            <a:off x="9505712" y="3600450"/>
            <a:ext cx="2019249" cy="1981199"/>
          </a:xfrm>
          <a:prstGeom prst="roundRect">
            <a:avLst>
              <a:gd fmla="val 11538" name="adj"/>
            </a:avLst>
          </a:prstGeom>
          <a:solidFill>
            <a:srgbClr val="ECEFF1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4" name="Google Shape;424;p20"/>
          <p:cNvSpPr txBox="1"/>
          <p:nvPr/>
        </p:nvSpPr>
        <p:spPr>
          <a:xfrm>
            <a:off x="10372465" y="3790949"/>
            <a:ext cx="285742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74" u="none" cap="none" strike="noStrike">
                <a:solidFill>
                  <a:srgbClr val="546E7A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endParaRPr/>
          </a:p>
        </p:txBody>
      </p:sp>
      <p:pic>
        <p:nvPicPr>
          <p:cNvPr descr="image.png" id="425" name="Google Shape;425;p20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10343891" y="4255704"/>
            <a:ext cx="342891" cy="289691"/>
          </a:xfrm>
          <a:prstGeom prst="rect">
            <a:avLst/>
          </a:prstGeom>
          <a:noFill/>
          <a:ln>
            <a:noFill/>
          </a:ln>
        </p:spPr>
      </p:pic>
      <p:sp>
        <p:nvSpPr>
          <p:cNvPr id="426" name="Google Shape;426;p20"/>
          <p:cNvSpPr txBox="1"/>
          <p:nvPr/>
        </p:nvSpPr>
        <p:spPr>
          <a:xfrm>
            <a:off x="9696207" y="4705350"/>
            <a:ext cx="1638259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ctr">
              <a:lnSpc>
                <a:spcPct val="13894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37474F"/>
                </a:solidFill>
                <a:latin typeface="Arial"/>
                <a:ea typeface="Arial"/>
                <a:cs typeface="Arial"/>
                <a:sym typeface="Arial"/>
              </a:rPr>
              <a:t>Rédaction et diffusion des résultats</a:t>
            </a:r>
            <a:endParaRPr/>
          </a:p>
        </p:txBody>
      </p:sp>
      <p:sp>
        <p:nvSpPr>
          <p:cNvPr id="427" name="Google Shape;427;p20"/>
          <p:cNvSpPr/>
          <p:nvPr/>
        </p:nvSpPr>
        <p:spPr>
          <a:xfrm>
            <a:off x="666733" y="5857875"/>
            <a:ext cx="10858228" cy="619124"/>
          </a:xfrm>
          <a:prstGeom prst="roundRect">
            <a:avLst>
              <a:gd fmla="val 12307" name="adj"/>
            </a:avLst>
          </a:prstGeom>
          <a:solidFill>
            <a:srgbClr val="E1F5FE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8" name="Google Shape;428;p20"/>
          <p:cNvSpPr/>
          <p:nvPr/>
        </p:nvSpPr>
        <p:spPr>
          <a:xfrm rot="-5400000">
            <a:off x="423211" y="6101397"/>
            <a:ext cx="619124" cy="132080"/>
          </a:xfrm>
          <a:prstGeom prst="round2SameRect">
            <a:avLst>
              <a:gd fmla="val 50000" name="adj1"/>
              <a:gd fmla="val 0" name="adj2"/>
            </a:avLst>
          </a:prstGeom>
          <a:solidFill>
            <a:srgbClr val="0277BD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9" name="Google Shape;429;p20"/>
          <p:cNvSpPr txBox="1"/>
          <p:nvPr/>
        </p:nvSpPr>
        <p:spPr>
          <a:xfrm>
            <a:off x="895327" y="6048375"/>
            <a:ext cx="10439139" cy="238124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01579B"/>
                </a:solidFill>
                <a:latin typeface="Arial"/>
                <a:ea typeface="Arial"/>
                <a:cs typeface="Arial"/>
                <a:sym typeface="Arial"/>
              </a:rPr>
              <a:t>Cette séquence constitue un </a:t>
            </a:r>
            <a:r>
              <a:rPr b="1" i="0" lang="en-US" sz="1196" u="none" cap="none" strike="noStrike">
                <a:solidFill>
                  <a:srgbClr val="0277BD"/>
                </a:solidFill>
                <a:latin typeface="Arial"/>
                <a:ea typeface="Arial"/>
                <a:cs typeface="Arial"/>
                <a:sym typeface="Arial"/>
              </a:rPr>
              <a:t>guide méthodologique essentiel</a:t>
            </a:r>
            <a:r>
              <a:rPr b="1" i="0" lang="en-US" sz="1196" u="none" cap="none" strike="noStrike">
                <a:solidFill>
                  <a:srgbClr val="01579B"/>
                </a:solidFill>
                <a:latin typeface="Arial"/>
                <a:ea typeface="Arial"/>
                <a:cs typeface="Arial"/>
                <a:sym typeface="Arial"/>
              </a:rPr>
              <a:t> pour tout chercheur en sociologie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