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78" r:id="rId4"/>
    <p:sldId id="273" r:id="rId5"/>
    <p:sldId id="279" r:id="rId6"/>
    <p:sldId id="264" r:id="rId7"/>
    <p:sldId id="268" r:id="rId8"/>
    <p:sldId id="269" r:id="rId9"/>
    <p:sldId id="258" r:id="rId10"/>
    <p:sldId id="259" r:id="rId11"/>
    <p:sldId id="272" r:id="rId12"/>
    <p:sldId id="280" r:id="rId13"/>
    <p:sldId id="261" r:id="rId14"/>
    <p:sldId id="263" r:id="rId15"/>
    <p:sldId id="270" r:id="rId16"/>
    <p:sldId id="277" r:id="rId17"/>
    <p:sldId id="274" r:id="rId18"/>
    <p:sldId id="275" r:id="rId19"/>
    <p:sldId id="281" r:id="rId20"/>
    <p:sldId id="276"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fr-FR" smtClean="0"/>
              <a:t>Modifiez le style du titre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lvl1pPr algn="l">
              <a:defRPr/>
            </a:lvl1pPr>
          </a:lstStyle>
          <a:p>
            <a:fld id="{1871DD74-4FEB-47A0-A3B2-D7CD3EDE433A}" type="datetimeFigureOut">
              <a:rPr lang="fr-FR" smtClean="0"/>
              <a:t>14/11/2023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AE5B33C-2906-4FDF-9B85-9C6206DD9F64}" type="slidenum">
              <a:rPr lang="fr-FR" smtClean="0"/>
              <a:t>‹N°›</a:t>
            </a:fld>
            <a:endParaRPr lang="fr-F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2970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871DD74-4FEB-47A0-A3B2-D7CD3EDE433A}" type="datetimeFigureOut">
              <a:rPr lang="fr-FR" smtClean="0"/>
              <a:t>14/11/2023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AE5B33C-2906-4FDF-9B85-9C6206DD9F64}" type="slidenum">
              <a:rPr lang="fr-FR" smtClean="0"/>
              <a:t>‹N°›</a:t>
            </a:fld>
            <a:endParaRPr lang="fr-FR"/>
          </a:p>
        </p:txBody>
      </p:sp>
    </p:spTree>
    <p:extLst>
      <p:ext uri="{BB962C8B-B14F-4D97-AF65-F5344CB8AC3E}">
        <p14:creationId xmlns:p14="http://schemas.microsoft.com/office/powerpoint/2010/main" val="2473662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fr-FR" smtClean="0"/>
              <a:t>Modifiez le style du titre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871DD74-4FEB-47A0-A3B2-D7CD3EDE433A}" type="datetimeFigureOut">
              <a:rPr lang="fr-FR" smtClean="0"/>
              <a:t>14/11/2023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AE5B33C-2906-4FDF-9B85-9C6206DD9F64}" type="slidenum">
              <a:rPr lang="fr-FR" smtClean="0"/>
              <a:t>‹N°›</a:t>
            </a:fld>
            <a:endParaRPr lang="fr-F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7501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871DD74-4FEB-47A0-A3B2-D7CD3EDE433A}" type="datetimeFigureOut">
              <a:rPr lang="fr-FR" smtClean="0"/>
              <a:t>14/11/2023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AE5B33C-2906-4FDF-9B85-9C6206DD9F64}" type="slidenum">
              <a:rPr lang="fr-FR" smtClean="0"/>
              <a:t>‹N°›</a:t>
            </a:fld>
            <a:endParaRPr lang="fr-FR"/>
          </a:p>
        </p:txBody>
      </p:sp>
    </p:spTree>
    <p:extLst>
      <p:ext uri="{BB962C8B-B14F-4D97-AF65-F5344CB8AC3E}">
        <p14:creationId xmlns:p14="http://schemas.microsoft.com/office/powerpoint/2010/main" val="2445850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fr-FR" smtClean="0"/>
              <a:t>Modifiez le style du titre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871DD74-4FEB-47A0-A3B2-D7CD3EDE433A}" type="datetimeFigureOut">
              <a:rPr lang="fr-FR" smtClean="0"/>
              <a:t>14/11/2023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AE5B33C-2906-4FDF-9B85-9C6206DD9F64}" type="slidenum">
              <a:rPr lang="fr-FR" smtClean="0"/>
              <a:t>‹N°›</a:t>
            </a:fld>
            <a:endParaRPr lang="fr-F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5923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1871DD74-4FEB-47A0-A3B2-D7CD3EDE433A}" type="datetimeFigureOut">
              <a:rPr lang="fr-FR" smtClean="0"/>
              <a:t>14/11/2023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AE5B33C-2906-4FDF-9B85-9C6206DD9F64}" type="slidenum">
              <a:rPr lang="fr-FR" smtClean="0"/>
              <a:t>‹N°›</a:t>
            </a:fld>
            <a:endParaRPr lang="fr-FR"/>
          </a:p>
        </p:txBody>
      </p:sp>
    </p:spTree>
    <p:extLst>
      <p:ext uri="{BB962C8B-B14F-4D97-AF65-F5344CB8AC3E}">
        <p14:creationId xmlns:p14="http://schemas.microsoft.com/office/powerpoint/2010/main" val="3410620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024128" y="2967788"/>
            <a:ext cx="4754880" cy="33415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fr-FR" smtClean="0"/>
              <a:t>Modifiez les styles du texte du masque</a:t>
            </a:r>
          </a:p>
        </p:txBody>
      </p:sp>
      <p:sp>
        <p:nvSpPr>
          <p:cNvPr id="6" name="Content Placeholder 5"/>
          <p:cNvSpPr>
            <a:spLocks noGrp="1"/>
          </p:cNvSpPr>
          <p:nvPr>
            <p:ph sz="quarter" idx="4"/>
          </p:nvPr>
        </p:nvSpPr>
        <p:spPr>
          <a:xfrm>
            <a:off x="5990888" y="2967788"/>
            <a:ext cx="4754880" cy="33415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871DD74-4FEB-47A0-A3B2-D7CD3EDE433A}" type="datetimeFigureOut">
              <a:rPr lang="fr-FR" smtClean="0"/>
              <a:t>14/11/2023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AE5B33C-2906-4FDF-9B85-9C6206DD9F64}" type="slidenum">
              <a:rPr lang="fr-FR" smtClean="0"/>
              <a:t>‹N°›</a:t>
            </a:fld>
            <a:endParaRPr lang="fr-FR"/>
          </a:p>
        </p:txBody>
      </p:sp>
    </p:spTree>
    <p:extLst>
      <p:ext uri="{BB962C8B-B14F-4D97-AF65-F5344CB8AC3E}">
        <p14:creationId xmlns:p14="http://schemas.microsoft.com/office/powerpoint/2010/main" val="3342686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1871DD74-4FEB-47A0-A3B2-D7CD3EDE433A}" type="datetimeFigureOut">
              <a:rPr lang="fr-FR" smtClean="0"/>
              <a:t>14/11/2023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AE5B33C-2906-4FDF-9B85-9C6206DD9F64}" type="slidenum">
              <a:rPr lang="fr-FR" smtClean="0"/>
              <a:t>‹N°›</a:t>
            </a:fld>
            <a:endParaRPr lang="fr-FR"/>
          </a:p>
        </p:txBody>
      </p:sp>
    </p:spTree>
    <p:extLst>
      <p:ext uri="{BB962C8B-B14F-4D97-AF65-F5344CB8AC3E}">
        <p14:creationId xmlns:p14="http://schemas.microsoft.com/office/powerpoint/2010/main" val="848594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71DD74-4FEB-47A0-A3B2-D7CD3EDE433A}" type="datetimeFigureOut">
              <a:rPr lang="fr-FR" smtClean="0"/>
              <a:t>14/11/2023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AE5B33C-2906-4FDF-9B85-9C6206DD9F64}" type="slidenum">
              <a:rPr lang="fr-FR" smtClean="0"/>
              <a:t>‹N°›</a:t>
            </a:fld>
            <a:endParaRPr lang="fr-FR"/>
          </a:p>
        </p:txBody>
      </p:sp>
    </p:spTree>
    <p:extLst>
      <p:ext uri="{BB962C8B-B14F-4D97-AF65-F5344CB8AC3E}">
        <p14:creationId xmlns:p14="http://schemas.microsoft.com/office/powerpoint/2010/main" val="2744140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fr-FR" smtClean="0"/>
              <a:t>Modifiez le style du titre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871DD74-4FEB-47A0-A3B2-D7CD3EDE433A}" type="datetimeFigureOut">
              <a:rPr lang="fr-FR" smtClean="0"/>
              <a:t>14/11/2023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AE5B33C-2906-4FDF-9B85-9C6206DD9F64}" type="slidenum">
              <a:rPr lang="fr-FR" smtClean="0"/>
              <a:t>‹N°›</a:t>
            </a:fld>
            <a:endParaRPr lang="fr-FR"/>
          </a:p>
        </p:txBody>
      </p:sp>
    </p:spTree>
    <p:extLst>
      <p:ext uri="{BB962C8B-B14F-4D97-AF65-F5344CB8AC3E}">
        <p14:creationId xmlns:p14="http://schemas.microsoft.com/office/powerpoint/2010/main" val="2104831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871DD74-4FEB-47A0-A3B2-D7CD3EDE433A}" type="datetimeFigureOut">
              <a:rPr lang="fr-FR" smtClean="0"/>
              <a:t>14/11/2023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AE5B33C-2906-4FDF-9B85-9C6206DD9F64}" type="slidenum">
              <a:rPr lang="fr-FR" smtClean="0"/>
              <a:t>‹N°›</a:t>
            </a:fld>
            <a:endParaRPr lang="fr-F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066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871DD74-4FEB-47A0-A3B2-D7CD3EDE433A}" type="datetimeFigureOut">
              <a:rPr lang="fr-FR" smtClean="0"/>
              <a:t>14/11/2023</a:t>
            </a:fld>
            <a:endParaRPr lang="fr-F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fr-F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AE5B33C-2906-4FDF-9B85-9C6206DD9F64}" type="slidenum">
              <a:rPr lang="fr-FR" smtClean="0"/>
              <a:t>‹N°›</a:t>
            </a:fld>
            <a:endParaRPr lang="fr-F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11751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Sociologie du travail</a:t>
            </a:r>
            <a:br>
              <a:rPr lang="fr-FR" dirty="0" smtClean="0"/>
            </a:br>
            <a:endParaRPr lang="fr-FR" dirty="0"/>
          </a:p>
        </p:txBody>
      </p:sp>
      <p:sp>
        <p:nvSpPr>
          <p:cNvPr id="3" name="Sous-titre 2"/>
          <p:cNvSpPr>
            <a:spLocks noGrp="1"/>
          </p:cNvSpPr>
          <p:nvPr>
            <p:ph type="subTitle" idx="1"/>
          </p:nvPr>
        </p:nvSpPr>
        <p:spPr/>
        <p:txBody>
          <a:bodyPr/>
          <a:lstStyle/>
          <a:p>
            <a:r>
              <a:rPr lang="fr-FR" dirty="0"/>
              <a:t>fondement et évolution</a:t>
            </a:r>
          </a:p>
        </p:txBody>
      </p:sp>
    </p:spTree>
    <p:extLst>
      <p:ext uri="{BB962C8B-B14F-4D97-AF65-F5344CB8AC3E}">
        <p14:creationId xmlns:p14="http://schemas.microsoft.com/office/powerpoint/2010/main" val="364130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1050878"/>
            <a:ext cx="9720072" cy="2306471"/>
          </a:xfrm>
        </p:spPr>
        <p:txBody>
          <a:bodyPr>
            <a:normAutofit/>
          </a:bodyPr>
          <a:lstStyle/>
          <a:p>
            <a:r>
              <a:rPr lang="fr-FR" sz="4000" dirty="0" smtClean="0"/>
              <a:t>L'évolution thématique de la sociologie du travail</a:t>
            </a:r>
            <a:endParaRPr lang="fr-FR" sz="4000" dirty="0"/>
          </a:p>
        </p:txBody>
      </p:sp>
      <p:sp>
        <p:nvSpPr>
          <p:cNvPr id="3" name="Espace réservé du contenu 2"/>
          <p:cNvSpPr>
            <a:spLocks noGrp="1"/>
          </p:cNvSpPr>
          <p:nvPr>
            <p:ph idx="1"/>
          </p:nvPr>
        </p:nvSpPr>
        <p:spPr>
          <a:xfrm>
            <a:off x="1024128" y="3357350"/>
            <a:ext cx="9720073" cy="1405720"/>
          </a:xfrm>
        </p:spPr>
        <p:txBody>
          <a:bodyPr/>
          <a:lstStyle/>
          <a:p>
            <a:r>
              <a:rPr lang="fr-FR" dirty="0"/>
              <a:t>les objets d'analyse de la sociologie du travail et des </a:t>
            </a:r>
            <a:r>
              <a:rPr lang="fr-FR" dirty="0" smtClean="0"/>
              <a:t>organisations se </a:t>
            </a:r>
            <a:r>
              <a:rPr lang="fr-FR" dirty="0"/>
              <a:t>sont </a:t>
            </a:r>
            <a:r>
              <a:rPr lang="fr-FR" dirty="0" smtClean="0"/>
              <a:t>évolués </a:t>
            </a:r>
            <a:r>
              <a:rPr lang="fr-FR" dirty="0" smtClean="0"/>
              <a:t>en </a:t>
            </a:r>
            <a:r>
              <a:rPr lang="fr-FR" dirty="0"/>
              <a:t>harmonie avec l'évolution de la société économique, politique et sociale</a:t>
            </a:r>
            <a:r>
              <a:rPr lang="fr-FR" dirty="0" smtClean="0"/>
              <a:t>. (voir: Potocki 8-9)</a:t>
            </a:r>
            <a:endParaRPr lang="fr-FR" dirty="0"/>
          </a:p>
          <a:p>
            <a:endParaRPr lang="fr-FR" dirty="0"/>
          </a:p>
          <a:p>
            <a:endParaRPr lang="fr-FR" dirty="0"/>
          </a:p>
        </p:txBody>
      </p:sp>
    </p:spTree>
    <p:extLst>
      <p:ext uri="{BB962C8B-B14F-4D97-AF65-F5344CB8AC3E}">
        <p14:creationId xmlns:p14="http://schemas.microsoft.com/office/powerpoint/2010/main" val="401756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588491"/>
          </a:xfrm>
        </p:spPr>
        <p:txBody>
          <a:bodyPr>
            <a:normAutofit fontScale="90000"/>
          </a:bodyPr>
          <a:lstStyle/>
          <a:p>
            <a:r>
              <a:rPr lang="fr-FR" sz="3200" b="1" dirty="0"/>
              <a:t>Du XIXème siècle à la seconde guerre mondiale</a:t>
            </a:r>
            <a:r>
              <a:rPr lang="fr-FR" dirty="0"/>
              <a:t/>
            </a:r>
            <a:br>
              <a:rPr lang="fr-FR" dirty="0"/>
            </a:br>
            <a:endParaRPr lang="fr-FR" dirty="0"/>
          </a:p>
        </p:txBody>
      </p:sp>
      <p:sp>
        <p:nvSpPr>
          <p:cNvPr id="3" name="Espace réservé du contenu 2"/>
          <p:cNvSpPr>
            <a:spLocks noGrp="1"/>
          </p:cNvSpPr>
          <p:nvPr>
            <p:ph idx="1"/>
          </p:nvPr>
        </p:nvSpPr>
        <p:spPr>
          <a:xfrm>
            <a:off x="1024128" y="1173707"/>
            <a:ext cx="9720073" cy="5135653"/>
          </a:xfrm>
        </p:spPr>
        <p:txBody>
          <a:bodyPr>
            <a:normAutofit/>
          </a:bodyPr>
          <a:lstStyle/>
          <a:p>
            <a:endParaRPr lang="fr-FR" b="1" dirty="0" smtClean="0"/>
          </a:p>
          <a:p>
            <a:pPr algn="just"/>
            <a:r>
              <a:rPr lang="fr-FR" dirty="0" smtClean="0"/>
              <a:t>Cette </a:t>
            </a:r>
            <a:r>
              <a:rPr lang="fr-FR" dirty="0"/>
              <a:t>période est marquée, d'une part, par la prédominance des études théoriques (hormis quelques cas spécifiques, comme les travaux de Le Play), d'autre part, par une attention spécifique portée au </a:t>
            </a:r>
            <a:r>
              <a:rPr lang="fr-FR" b="1" dirty="0"/>
              <a:t>dispositif industriel naissant</a:t>
            </a:r>
            <a:r>
              <a:rPr lang="fr-FR" dirty="0"/>
              <a:t>, sur </a:t>
            </a:r>
            <a:r>
              <a:rPr lang="fr-FR" b="1" dirty="0"/>
              <a:t>le mode d'organisation du travail </a:t>
            </a:r>
            <a:r>
              <a:rPr lang="fr-FR" dirty="0"/>
              <a:t>et sur </a:t>
            </a:r>
            <a:r>
              <a:rPr lang="fr-FR" b="1" dirty="0"/>
              <a:t>les conflits générés par la division du travail </a:t>
            </a:r>
            <a:r>
              <a:rPr lang="fr-FR" dirty="0"/>
              <a:t>et </a:t>
            </a:r>
            <a:r>
              <a:rPr lang="fr-FR" b="1" dirty="0"/>
              <a:t>la répartition des ressources issues du travail</a:t>
            </a:r>
            <a:r>
              <a:rPr lang="fr-FR" dirty="0"/>
              <a:t>. </a:t>
            </a:r>
          </a:p>
          <a:p>
            <a:pPr algn="just"/>
            <a:r>
              <a:rPr lang="fr-FR" dirty="0" smtClean="0"/>
              <a:t>Durant </a:t>
            </a:r>
            <a:r>
              <a:rPr lang="fr-FR" dirty="0"/>
              <a:t>toute cette période, il faut bien souligner que la sociologie du travail n'est pas constitué en champ de recherche différent, ni au niveau de son objet et de ses méthodes, qui se confondent avec ceux de la sociologie générale ou avec ceux d'autres disciplines (surtout la philosophie), ni au niveau institutionnel, où elle n'a pas encore acquis une position différenciée. </a:t>
            </a:r>
          </a:p>
          <a:p>
            <a:pPr algn="just"/>
            <a:endParaRPr lang="fr-FR" dirty="0"/>
          </a:p>
          <a:p>
            <a:endParaRPr lang="fr-FR" dirty="0"/>
          </a:p>
        </p:txBody>
      </p:sp>
    </p:spTree>
    <p:extLst>
      <p:ext uri="{BB962C8B-B14F-4D97-AF65-F5344CB8AC3E}">
        <p14:creationId xmlns:p14="http://schemas.microsoft.com/office/powerpoint/2010/main" val="3365734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24128" y="1491916"/>
            <a:ext cx="9720073" cy="4817444"/>
          </a:xfrm>
        </p:spPr>
        <p:txBody>
          <a:bodyPr/>
          <a:lstStyle/>
          <a:p>
            <a:pPr algn="just"/>
            <a:r>
              <a:rPr lang="fr-FR" dirty="0" smtClean="0"/>
              <a:t>Les sociologues </a:t>
            </a:r>
            <a:r>
              <a:rPr lang="fr-FR" dirty="0"/>
              <a:t>«fondateurs» qui vont poser les jalons de la disciplines, fréquemment, en étroite relation (et quelquefois en opposition) avec l'économie politique</a:t>
            </a:r>
            <a:r>
              <a:rPr lang="fr-FR" dirty="0" smtClean="0"/>
              <a:t>.</a:t>
            </a:r>
          </a:p>
          <a:p>
            <a:pPr algn="just"/>
            <a:r>
              <a:rPr lang="fr-FR" dirty="0" smtClean="0"/>
              <a:t> </a:t>
            </a:r>
            <a:r>
              <a:rPr lang="fr-FR" b="1" dirty="0"/>
              <a:t>Karl Marx</a:t>
            </a:r>
            <a:r>
              <a:rPr lang="fr-FR" dirty="0"/>
              <a:t>, par exemple, théorise de façon systématique, dès 1871, les rapports entre capital et travail, montrant comment le capital soumet le travail à travers des rapports de production. </a:t>
            </a:r>
            <a:endParaRPr lang="fr-FR" dirty="0" smtClean="0"/>
          </a:p>
          <a:p>
            <a:pPr algn="just"/>
            <a:r>
              <a:rPr lang="fr-FR" b="1" dirty="0" smtClean="0"/>
              <a:t>Émile </a:t>
            </a:r>
            <a:r>
              <a:rPr lang="fr-FR" b="1" dirty="0"/>
              <a:t>Durkheim </a:t>
            </a:r>
            <a:r>
              <a:rPr lang="fr-FR" dirty="0"/>
              <a:t>approfondi en 1893, dans sa thèse de doctorat, la notion de division du travail, s'opposant aux travaux de l'économie politique sur le sujet</a:t>
            </a:r>
            <a:r>
              <a:rPr lang="fr-FR" dirty="0" smtClean="0"/>
              <a:t>.</a:t>
            </a:r>
          </a:p>
          <a:p>
            <a:pPr algn="just"/>
            <a:r>
              <a:rPr lang="fr-FR" dirty="0" smtClean="0"/>
              <a:t> </a:t>
            </a:r>
            <a:r>
              <a:rPr lang="fr-FR" b="1" dirty="0"/>
              <a:t>Pierre </a:t>
            </a:r>
            <a:r>
              <a:rPr lang="fr-FR" b="1" dirty="0" err="1"/>
              <a:t>Naville</a:t>
            </a:r>
            <a:r>
              <a:rPr lang="fr-FR" b="1" dirty="0"/>
              <a:t> </a:t>
            </a:r>
            <a:r>
              <a:rPr lang="fr-FR" dirty="0"/>
              <a:t>entame ses premières études de l'automation et des formes modernes de la société industrielle. </a:t>
            </a:r>
            <a:endParaRPr lang="fr-FR" dirty="0" smtClean="0"/>
          </a:p>
          <a:p>
            <a:pPr algn="just"/>
            <a:r>
              <a:rPr lang="fr-FR" dirty="0" smtClean="0"/>
              <a:t>Un </a:t>
            </a:r>
            <a:r>
              <a:rPr lang="fr-FR" dirty="0"/>
              <a:t>auteur comme </a:t>
            </a:r>
            <a:r>
              <a:rPr lang="fr-FR" b="1" dirty="0"/>
              <a:t>Gabriel Tarde</a:t>
            </a:r>
            <a:r>
              <a:rPr lang="fr-FR" dirty="0"/>
              <a:t>, quant à lui, développe dès la fin du XIXème siècle une réflexion sur les relations entre travail et loisir, et sur l'importance de l'invention et de l'innovation dans la production humaine. </a:t>
            </a:r>
          </a:p>
          <a:p>
            <a:endParaRPr lang="fr-FR" dirty="0"/>
          </a:p>
        </p:txBody>
      </p:sp>
    </p:spTree>
    <p:extLst>
      <p:ext uri="{BB962C8B-B14F-4D97-AF65-F5344CB8AC3E}">
        <p14:creationId xmlns:p14="http://schemas.microsoft.com/office/powerpoint/2010/main" val="2729215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7"/>
            <a:ext cx="9720072" cy="779560"/>
          </a:xfrm>
        </p:spPr>
        <p:txBody>
          <a:bodyPr>
            <a:normAutofit/>
          </a:bodyPr>
          <a:lstStyle/>
          <a:p>
            <a:r>
              <a:rPr lang="fr-FR" sz="4800" dirty="0"/>
              <a:t>Après la seconde guerre mondiale</a:t>
            </a:r>
          </a:p>
        </p:txBody>
      </p:sp>
      <p:sp>
        <p:nvSpPr>
          <p:cNvPr id="3" name="Espace réservé du contenu 2"/>
          <p:cNvSpPr>
            <a:spLocks noGrp="1"/>
          </p:cNvSpPr>
          <p:nvPr>
            <p:ph idx="1"/>
          </p:nvPr>
        </p:nvSpPr>
        <p:spPr>
          <a:xfrm>
            <a:off x="1024128" y="1751798"/>
            <a:ext cx="9720073" cy="4557562"/>
          </a:xfrm>
        </p:spPr>
        <p:txBody>
          <a:bodyPr>
            <a:normAutofit lnSpcReduction="10000"/>
          </a:bodyPr>
          <a:lstStyle/>
          <a:p>
            <a:pPr algn="just"/>
            <a:r>
              <a:rPr lang="fr-FR" dirty="0" smtClean="0"/>
              <a:t>    La </a:t>
            </a:r>
            <a:r>
              <a:rPr lang="fr-FR" dirty="0"/>
              <a:t>production de masse, en série développe le travail à la chaîne. L'automatisation, l'adaptation de l'homme à l'évolution technique deviennent de nouveaux champs d'étude. Les problèmes de fatigue au travail, de monotonie, de répétitivité des tâches prennent une grande importance chez les sociologues, avec une impulsion de la part de G. Friedmann (1946). </a:t>
            </a:r>
          </a:p>
          <a:p>
            <a:pPr algn="just"/>
            <a:r>
              <a:rPr lang="fr-FR" sz="2600" b="1" dirty="0"/>
              <a:t>Pendant les « 30 glorieuses »</a:t>
            </a:r>
          </a:p>
          <a:p>
            <a:pPr algn="just"/>
            <a:r>
              <a:rPr lang="fr-FR" dirty="0" smtClean="0"/>
              <a:t>      L'augmentation </a:t>
            </a:r>
            <a:r>
              <a:rPr lang="fr-FR" dirty="0"/>
              <a:t>de l'emploi, l'élévation rapide des salaires contribuent à l'amélioration de la situation des travailleurs. Mais parallèlement l'automatisation, la mécanisation si elles diminuent les tâches peu intéressantes, simples de manipulation, nécessitent une spécialisation. La répartition des qualifications se modifie. La qualification ouvrière ne s'accroît pas et diminue même, alors que la qualification d'ingénieurs et de techniciens se développe. Les thèmes abordés par les sociologues évoluent dans ce sens : l'analyse du travail et du travailleur dans une vision globale de la société, les relations sociales nées du travail, le changement social et de la société à partir du travail et de son </a:t>
            </a:r>
            <a:r>
              <a:rPr lang="fr-FR" dirty="0" smtClean="0"/>
              <a:t>évolution.</a:t>
            </a:r>
            <a:endParaRPr lang="fr-FR" dirty="0"/>
          </a:p>
          <a:p>
            <a:pPr algn="just"/>
            <a:endParaRPr lang="fr-FR" dirty="0"/>
          </a:p>
        </p:txBody>
      </p:sp>
    </p:spTree>
    <p:extLst>
      <p:ext uri="{BB962C8B-B14F-4D97-AF65-F5344CB8AC3E}">
        <p14:creationId xmlns:p14="http://schemas.microsoft.com/office/powerpoint/2010/main" val="420728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834151"/>
          </a:xfrm>
        </p:spPr>
        <p:txBody>
          <a:bodyPr>
            <a:normAutofit/>
          </a:bodyPr>
          <a:lstStyle/>
          <a:p>
            <a:r>
              <a:rPr lang="fr-FR" sz="4400" dirty="0" smtClean="0"/>
              <a:t>après </a:t>
            </a:r>
            <a:r>
              <a:rPr lang="fr-FR" sz="4400" dirty="0"/>
              <a:t>les années </a:t>
            </a:r>
            <a:r>
              <a:rPr lang="fr-FR" sz="4400" dirty="0" smtClean="0"/>
              <a:t>70</a:t>
            </a:r>
            <a:endParaRPr lang="fr-FR" sz="4400" dirty="0"/>
          </a:p>
        </p:txBody>
      </p:sp>
      <p:sp>
        <p:nvSpPr>
          <p:cNvPr id="3" name="Espace réservé du contenu 2"/>
          <p:cNvSpPr>
            <a:spLocks noGrp="1"/>
          </p:cNvSpPr>
          <p:nvPr>
            <p:ph idx="1"/>
          </p:nvPr>
        </p:nvSpPr>
        <p:spPr>
          <a:xfrm>
            <a:off x="1024128" y="1665027"/>
            <a:ext cx="9720073" cy="4644333"/>
          </a:xfrm>
        </p:spPr>
        <p:txBody>
          <a:bodyPr>
            <a:normAutofit lnSpcReduction="10000"/>
          </a:bodyPr>
          <a:lstStyle/>
          <a:p>
            <a:pPr algn="just"/>
            <a:r>
              <a:rPr lang="fr-FR" dirty="0" smtClean="0"/>
              <a:t>      Dans </a:t>
            </a:r>
            <a:r>
              <a:rPr lang="fr-FR" dirty="0"/>
              <a:t>les années soixante-dix, les chocs pétroliers n'ont pas seulement modifié la conjoncture (inflation, rupture de croissance), ils ont accéléré les transformations du travail : montée du chômage, importance de la haute qualification et de la formation professionnelle, division et segmentation du marché du travail (marché stable/marché fluctuant), instabilité de l'emploi. Ils ont ainsi influé sur le cours des recherches et des analyses de la sociologie du travail. Socialement déterminé le travail sort du paradigme technologique. Les relations professionnelles, les stratégies de négociation et les relations de travail deviennent alors des thèmes d'étude privilégiés</a:t>
            </a:r>
            <a:r>
              <a:rPr lang="fr-FR" dirty="0" smtClean="0"/>
              <a:t>.</a:t>
            </a:r>
          </a:p>
          <a:p>
            <a:pPr algn="just"/>
            <a:r>
              <a:rPr lang="fr-FR" sz="2400" b="1" dirty="0"/>
              <a:t>Dans les 80-90</a:t>
            </a:r>
            <a:endParaRPr lang="fr-FR" b="1" dirty="0"/>
          </a:p>
          <a:p>
            <a:pPr algn="just"/>
            <a:r>
              <a:rPr lang="fr-FR" dirty="0" smtClean="0"/>
              <a:t>       U</a:t>
            </a:r>
            <a:r>
              <a:rPr lang="fr-FR" dirty="0" smtClean="0"/>
              <a:t>n </a:t>
            </a:r>
            <a:r>
              <a:rPr lang="fr-FR" dirty="0"/>
              <a:t>infléchissement marque les analyses sur le travail. Les contraintes économiques nationales et surtout internationales modifient les conditions de rentabilité des entreprises. Elles accentuent les mouvements dessinés dans les années soixante-dix concernant le chômage et l'instabilité d'emploi. La flexibilité, la mobilité deviennent des thèmes de recherche.  </a:t>
            </a:r>
          </a:p>
          <a:p>
            <a:pPr algn="just"/>
            <a:endParaRPr lang="fr-FR" dirty="0"/>
          </a:p>
          <a:p>
            <a:endParaRPr lang="fr-FR" dirty="0"/>
          </a:p>
        </p:txBody>
      </p:sp>
    </p:spTree>
    <p:extLst>
      <p:ext uri="{BB962C8B-B14F-4D97-AF65-F5344CB8AC3E}">
        <p14:creationId xmlns:p14="http://schemas.microsoft.com/office/powerpoint/2010/main" val="2473508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779560"/>
          </a:xfrm>
        </p:spPr>
        <p:txBody>
          <a:bodyPr>
            <a:noAutofit/>
          </a:bodyPr>
          <a:lstStyle/>
          <a:p>
            <a:r>
              <a:rPr lang="fr-FR" sz="2400" dirty="0" smtClean="0"/>
              <a:t/>
            </a:r>
            <a:br>
              <a:rPr lang="fr-FR" sz="2400" dirty="0" smtClean="0"/>
            </a:br>
            <a:r>
              <a:rPr lang="fr-FR" sz="2800" dirty="0" smtClean="0"/>
              <a:t>L’objet d’étude (selon la </a:t>
            </a:r>
            <a:r>
              <a:rPr lang="fr-FR" sz="2800" dirty="0"/>
              <a:t>revue de la sociologie du travail, </a:t>
            </a:r>
            <a:r>
              <a:rPr lang="fr-FR" sz="2800" dirty="0" smtClean="0"/>
              <a:t>France)</a:t>
            </a:r>
            <a:r>
              <a:rPr lang="fr-FR" sz="3200" dirty="0"/>
              <a:t/>
            </a:r>
            <a:br>
              <a:rPr lang="fr-FR" sz="3200" dirty="0"/>
            </a:br>
            <a:endParaRPr lang="fr-FR" sz="3200" dirty="0"/>
          </a:p>
        </p:txBody>
      </p:sp>
      <p:sp>
        <p:nvSpPr>
          <p:cNvPr id="3" name="Espace réservé du contenu 2"/>
          <p:cNvSpPr>
            <a:spLocks noGrp="1"/>
          </p:cNvSpPr>
          <p:nvPr>
            <p:ph idx="1"/>
          </p:nvPr>
        </p:nvSpPr>
        <p:spPr>
          <a:xfrm>
            <a:off x="1024128" y="1597794"/>
            <a:ext cx="9720073" cy="4711565"/>
          </a:xfrm>
        </p:spPr>
        <p:txBody>
          <a:bodyPr>
            <a:normAutofit fontScale="92500"/>
          </a:bodyPr>
          <a:lstStyle/>
          <a:p>
            <a:pPr algn="just"/>
            <a:r>
              <a:rPr lang="fr-FR" dirty="0" smtClean="0"/>
              <a:t>    La </a:t>
            </a:r>
            <a:r>
              <a:rPr lang="fr-FR" b="1" dirty="0"/>
              <a:t>sociologie du travail</a:t>
            </a:r>
            <a:r>
              <a:rPr lang="fr-FR" dirty="0"/>
              <a:t> a pour but de questionner les rapports que tissent les hommes et les femmes en milieu </a:t>
            </a:r>
            <a:r>
              <a:rPr lang="fr-FR" dirty="0" smtClean="0"/>
              <a:t>de </a:t>
            </a:r>
            <a:r>
              <a:rPr lang="fr-FR" b="1" dirty="0" smtClean="0"/>
              <a:t>travail</a:t>
            </a:r>
            <a:r>
              <a:rPr lang="fr-FR" dirty="0" smtClean="0"/>
              <a:t>, </a:t>
            </a:r>
            <a:r>
              <a:rPr lang="fr-FR" dirty="0"/>
              <a:t>en partant du postulat que ces rapports sont multiples, complexes, et concernent à la fois le temps du travail et le temps hors travail, le "dedans" et le "dehors" de </a:t>
            </a:r>
            <a:r>
              <a:rPr lang="fr-FR" b="1" dirty="0" smtClean="0"/>
              <a:t>l‘entreprise</a:t>
            </a:r>
            <a:r>
              <a:rPr lang="fr-FR" dirty="0" smtClean="0"/>
              <a:t>, </a:t>
            </a:r>
            <a:r>
              <a:rPr lang="fr-FR" dirty="0"/>
              <a:t>de l'atelier, du lieu de travail. </a:t>
            </a:r>
          </a:p>
          <a:p>
            <a:pPr algn="just"/>
            <a:r>
              <a:rPr lang="fr-FR" dirty="0"/>
              <a:t>Le "dedans" se déploie autour de l'ambiance de travail, des subjectivités au travail (plaisirs et souffrances ; tensions et harmonies... ), des modes de gouvernance, des styles de management ou des types de commandement, etc. En jeu sont les conflits, les modes de résistances, les façons effectives d'organiser le travail dans l'atelier fréquemment de façon informelle et opératoire, les pratiques de travail, les tours de main, le rapport quelquefois ambigu de l'humain à son poste de travail, les modes d'apprentissages et de qualification, la qualification du travailleur et la qualification du poste de travail... </a:t>
            </a:r>
          </a:p>
          <a:p>
            <a:pPr algn="just"/>
            <a:r>
              <a:rPr lang="fr-FR" dirty="0"/>
              <a:t>Le "dehors" se rapporte aux incidences du travail sur la vie familiale, les loisirs ou les identités sociales conçues comme </a:t>
            </a:r>
            <a:r>
              <a:rPr lang="fr-FR" dirty="0" err="1"/>
              <a:t>cœxtensives</a:t>
            </a:r>
            <a:r>
              <a:rPr lang="fr-FR" dirty="0"/>
              <a:t> des identités professionnelles (cf. Claude Dubar). Cette dernière dimension interroge aussi les rapports du milieu de travail avec son environnement local, c'est-à-dire la cité, chère aux philosophes grecs. </a:t>
            </a:r>
          </a:p>
          <a:p>
            <a:endParaRPr lang="fr-FR" dirty="0"/>
          </a:p>
        </p:txBody>
      </p:sp>
    </p:spTree>
    <p:extLst>
      <p:ext uri="{BB962C8B-B14F-4D97-AF65-F5344CB8AC3E}">
        <p14:creationId xmlns:p14="http://schemas.microsoft.com/office/powerpoint/2010/main" val="3426842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cap="none" dirty="0"/>
              <a:t/>
            </a:r>
            <a:br>
              <a:rPr lang="fr-FR" sz="2800" cap="none" dirty="0"/>
            </a:br>
            <a:r>
              <a:rPr lang="fr-FR" sz="3200" b="1" cap="none" dirty="0" smtClean="0"/>
              <a:t>Etats-Unis </a:t>
            </a:r>
            <a:r>
              <a:rPr lang="fr-FR" sz="3200" b="1" cap="none" dirty="0"/>
              <a:t>: huit thématiques clés de la sociologie du travail  </a:t>
            </a:r>
            <a:br>
              <a:rPr lang="fr-FR" sz="3200" b="1" cap="none" dirty="0"/>
            </a:br>
            <a:r>
              <a:rPr lang="fr-FR" sz="2000" b="1" cap="none" dirty="0"/>
              <a:t>(Arne l. </a:t>
            </a:r>
            <a:r>
              <a:rPr lang="fr-FR" sz="2000" b="1" cap="none" dirty="0" err="1"/>
              <a:t>kalleberg</a:t>
            </a:r>
            <a:r>
              <a:rPr lang="fr-FR" sz="2000" b="1" cap="none" dirty="0"/>
              <a:t> et </a:t>
            </a:r>
            <a:r>
              <a:rPr lang="fr-FR" sz="2000" b="1" cap="none" dirty="0" err="1"/>
              <a:t>kevin</a:t>
            </a:r>
            <a:r>
              <a:rPr lang="fr-FR" sz="2000" b="1" cap="none" dirty="0"/>
              <a:t> t. </a:t>
            </a:r>
            <a:r>
              <a:rPr lang="fr-FR" sz="2000" b="1" cap="none" dirty="0" err="1"/>
              <a:t>leicht</a:t>
            </a:r>
            <a:r>
              <a:rPr lang="fr-FR" sz="2000" b="1" cap="none" dirty="0"/>
              <a:t> (traduction de morgane </a:t>
            </a:r>
            <a:r>
              <a:rPr lang="fr-FR" sz="2000" b="1" cap="none" dirty="0" err="1"/>
              <a:t>iserte</a:t>
            </a:r>
            <a:r>
              <a:rPr lang="fr-FR" sz="2000" b="1" cap="none" dirty="0"/>
              <a:t>)</a:t>
            </a:r>
            <a:endParaRPr lang="fr-FR" sz="2000" b="1" cap="none" dirty="0"/>
          </a:p>
        </p:txBody>
      </p:sp>
      <p:sp>
        <p:nvSpPr>
          <p:cNvPr id="3" name="Espace réservé du contenu 2"/>
          <p:cNvSpPr>
            <a:spLocks noGrp="1"/>
          </p:cNvSpPr>
          <p:nvPr>
            <p:ph idx="1"/>
          </p:nvPr>
        </p:nvSpPr>
        <p:spPr/>
        <p:txBody>
          <a:bodyPr>
            <a:normAutofit fontScale="85000" lnSpcReduction="20000"/>
          </a:bodyPr>
          <a:lstStyle/>
          <a:p>
            <a:r>
              <a:rPr lang="fr-FR" dirty="0" smtClean="0"/>
              <a:t>la </a:t>
            </a:r>
            <a:r>
              <a:rPr lang="fr-FR" dirty="0"/>
              <a:t>sociologie du travail est l'étude de l’emploi et des organisations, ainsi que de leurs liens avec la stratification sociale et les inégalités, l'économie politique et le pouvoir des travailleurs, entre autres sujets</a:t>
            </a:r>
            <a:r>
              <a:rPr lang="fr-FR" dirty="0" smtClean="0"/>
              <a:t>.</a:t>
            </a:r>
          </a:p>
          <a:p>
            <a:r>
              <a:rPr lang="fr-FR" dirty="0" smtClean="0"/>
              <a:t> </a:t>
            </a:r>
            <a:r>
              <a:rPr lang="fr-FR" dirty="0"/>
              <a:t>Nous avons identifié huit thématiques principales : </a:t>
            </a:r>
            <a:endParaRPr lang="fr-FR" dirty="0" smtClean="0"/>
          </a:p>
          <a:p>
            <a:r>
              <a:rPr lang="fr-FR" dirty="0" smtClean="0"/>
              <a:t>- l'organisation </a:t>
            </a:r>
            <a:r>
              <a:rPr lang="fr-FR" dirty="0"/>
              <a:t>du travail et le procès du travail ; </a:t>
            </a:r>
            <a:endParaRPr lang="fr-FR" dirty="0" smtClean="0"/>
          </a:p>
          <a:p>
            <a:r>
              <a:rPr lang="fr-FR" dirty="0" smtClean="0"/>
              <a:t>- les </a:t>
            </a:r>
            <a:r>
              <a:rPr lang="fr-FR" dirty="0"/>
              <a:t>marchés du travail et la mobilité professionnelle ; </a:t>
            </a:r>
            <a:endParaRPr lang="fr-FR" dirty="0" smtClean="0"/>
          </a:p>
          <a:p>
            <a:r>
              <a:rPr lang="fr-FR" dirty="0" smtClean="0"/>
              <a:t>- les </a:t>
            </a:r>
            <a:r>
              <a:rPr lang="fr-FR" dirty="0"/>
              <a:t>professions et les activités de travail ; </a:t>
            </a:r>
            <a:endParaRPr lang="fr-FR" dirty="0" smtClean="0"/>
          </a:p>
          <a:p>
            <a:r>
              <a:rPr lang="fr-FR" dirty="0" smtClean="0"/>
              <a:t>- les </a:t>
            </a:r>
            <a:r>
              <a:rPr lang="fr-FR" dirty="0"/>
              <a:t>relations d'emploi ; </a:t>
            </a:r>
            <a:endParaRPr lang="fr-FR" dirty="0" smtClean="0"/>
          </a:p>
          <a:p>
            <a:r>
              <a:rPr lang="fr-FR" dirty="0" smtClean="0"/>
              <a:t>- le </a:t>
            </a:r>
            <a:r>
              <a:rPr lang="fr-FR" dirty="0"/>
              <a:t>sens du travail </a:t>
            </a:r>
            <a:r>
              <a:rPr lang="fr-FR" dirty="0" smtClean="0"/>
              <a:t>;</a:t>
            </a:r>
          </a:p>
          <a:p>
            <a:r>
              <a:rPr lang="fr-FR" dirty="0" smtClean="0"/>
              <a:t>-  </a:t>
            </a:r>
            <a:r>
              <a:rPr lang="fr-FR" dirty="0"/>
              <a:t>les syndicats et le pouvoir des travailleurs </a:t>
            </a:r>
            <a:r>
              <a:rPr lang="fr-FR" dirty="0" smtClean="0"/>
              <a:t>;</a:t>
            </a:r>
          </a:p>
          <a:p>
            <a:r>
              <a:rPr lang="fr-FR" dirty="0" smtClean="0"/>
              <a:t>-  </a:t>
            </a:r>
            <a:r>
              <a:rPr lang="fr-FR" dirty="0"/>
              <a:t>la stratification et les inégalités sur le lieu de travail et la diversité de la main-d'œuvre. </a:t>
            </a:r>
          </a:p>
        </p:txBody>
      </p:sp>
    </p:spTree>
    <p:extLst>
      <p:ext uri="{BB962C8B-B14F-4D97-AF65-F5344CB8AC3E}">
        <p14:creationId xmlns:p14="http://schemas.microsoft.com/office/powerpoint/2010/main" val="264088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1066163"/>
          </a:xfrm>
        </p:spPr>
        <p:txBody>
          <a:bodyPr>
            <a:normAutofit/>
          </a:bodyPr>
          <a:lstStyle/>
          <a:p>
            <a:r>
              <a:rPr lang="fr-FR" sz="4000" dirty="0">
                <a:solidFill>
                  <a:srgbClr val="FF0000"/>
                </a:solidFill>
              </a:rPr>
              <a:t>Les écrits sociologiques sur le travail en Algérie</a:t>
            </a:r>
          </a:p>
        </p:txBody>
      </p:sp>
      <p:sp>
        <p:nvSpPr>
          <p:cNvPr id="3" name="Espace réservé du contenu 2"/>
          <p:cNvSpPr>
            <a:spLocks noGrp="1"/>
          </p:cNvSpPr>
          <p:nvPr>
            <p:ph idx="1"/>
          </p:nvPr>
        </p:nvSpPr>
        <p:spPr>
          <a:xfrm>
            <a:off x="1024128" y="1828800"/>
            <a:ext cx="9720073" cy="4480560"/>
          </a:xfrm>
        </p:spPr>
        <p:txBody>
          <a:bodyPr>
            <a:normAutofit fontScale="92500" lnSpcReduction="10000"/>
          </a:bodyPr>
          <a:lstStyle/>
          <a:p>
            <a:pPr marL="0" indent="0" algn="just">
              <a:buNone/>
            </a:pPr>
            <a:endParaRPr lang="fr-FR" dirty="0"/>
          </a:p>
          <a:p>
            <a:pPr marL="0" indent="0" algn="just">
              <a:buNone/>
            </a:pPr>
            <a:r>
              <a:rPr lang="fr-FR" dirty="0"/>
              <a:t>Beaucoup remonte les débuts de la sociologie en Algérie à 1971 année de la « refonte »</a:t>
            </a:r>
            <a:br>
              <a:rPr lang="fr-FR" dirty="0"/>
            </a:br>
            <a:r>
              <a:rPr lang="fr-FR" dirty="0"/>
              <a:t>de l’enseignement supérieure qui avait officiellement consacrée la sociologie comme</a:t>
            </a:r>
            <a:br>
              <a:rPr lang="fr-FR" dirty="0"/>
            </a:br>
            <a:r>
              <a:rPr lang="fr-FR" dirty="0"/>
              <a:t>discipline autonome dans l’université algérienne. Or, à cette date même il y’eu déjà, à</a:t>
            </a:r>
            <a:br>
              <a:rPr lang="fr-FR" dirty="0"/>
            </a:br>
            <a:r>
              <a:rPr lang="fr-FR" dirty="0"/>
              <a:t>l’université d’Alger en particulier, un corps « constitués » de jeunes sociologues</a:t>
            </a:r>
            <a:br>
              <a:rPr lang="fr-FR" dirty="0"/>
            </a:br>
            <a:r>
              <a:rPr lang="fr-FR" dirty="0"/>
              <a:t>algériens mais aussi un corpus de texte et une production sociologique fine est</a:t>
            </a:r>
            <a:br>
              <a:rPr lang="fr-FR" dirty="0"/>
            </a:br>
            <a:r>
              <a:rPr lang="fr-FR" dirty="0"/>
              <a:t>généreuse sur la société algérienne (</a:t>
            </a:r>
            <a:r>
              <a:rPr lang="fr-FR" dirty="0" err="1"/>
              <a:t>chachoua</a:t>
            </a:r>
            <a:r>
              <a:rPr lang="fr-FR" dirty="0"/>
              <a:t>)</a:t>
            </a:r>
          </a:p>
          <a:p>
            <a:pPr marL="0" indent="0" algn="just">
              <a:buNone/>
            </a:pPr>
            <a:r>
              <a:rPr lang="fr-FR" dirty="0"/>
              <a:t>Au lendemain de l’indépendance, les disciplines d’ethnologie et d’anthropologie, jugées sciences coloniales par le régime politique algérien, seront interdites d’enseignement. Si la sociologie était tolérée, c’était à la seule condition de s’affranchir d’une vision critique de la société. Dès lors, la sociologie va voir son développement marqué par une double instrumentation. Elle sera tantôt requise pour être la courroie de transmission du discours politique du moment, tantôt pour légitimer les orientations socioéconomiques du pouvoir algérien.  </a:t>
            </a:r>
            <a:br>
              <a:rPr lang="fr-FR" dirty="0"/>
            </a:br>
            <a:r>
              <a:rPr lang="fr-FR" dirty="0" err="1" smtClean="0"/>
              <a:t>Madaoui</a:t>
            </a:r>
            <a:r>
              <a:rPr lang="fr-FR" dirty="0" smtClean="0"/>
              <a:t> distingue </a:t>
            </a:r>
            <a:r>
              <a:rPr lang="fr-FR" dirty="0"/>
              <a:t>deux périodes dans les écrits sociologique du travail en Algérie:</a:t>
            </a:r>
          </a:p>
          <a:p>
            <a:endParaRPr lang="fr-FR" dirty="0" smtClean="0"/>
          </a:p>
          <a:p>
            <a:endParaRPr lang="fr-FR" dirty="0"/>
          </a:p>
        </p:txBody>
      </p:sp>
    </p:spTree>
    <p:extLst>
      <p:ext uri="{BB962C8B-B14F-4D97-AF65-F5344CB8AC3E}">
        <p14:creationId xmlns:p14="http://schemas.microsoft.com/office/powerpoint/2010/main" val="28932579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24128" y="1419367"/>
            <a:ext cx="9720073" cy="4889993"/>
          </a:xfrm>
        </p:spPr>
        <p:txBody>
          <a:bodyPr>
            <a:normAutofit/>
          </a:bodyPr>
          <a:lstStyle/>
          <a:p>
            <a:pPr marL="0" indent="0" algn="just">
              <a:buNone/>
            </a:pPr>
            <a:r>
              <a:rPr lang="fr-FR" b="1" dirty="0"/>
              <a:t>Avant 1990: </a:t>
            </a:r>
          </a:p>
          <a:p>
            <a:pPr marL="0" indent="0" algn="just">
              <a:buNone/>
            </a:pPr>
            <a:r>
              <a:rPr lang="fr-FR" dirty="0"/>
              <a:t>Les sociologues étaient le fer de lance du socialisme « spécifique » algérien, et l’industrialisation appréhendée comme « œuvre </a:t>
            </a:r>
            <a:r>
              <a:rPr lang="fr-FR" dirty="0" err="1"/>
              <a:t>civilisationnelle</a:t>
            </a:r>
            <a:r>
              <a:rPr lang="fr-FR" dirty="0"/>
              <a:t> » dont l’entreprise publique est le pivot,</a:t>
            </a:r>
            <a:br>
              <a:rPr lang="fr-FR" dirty="0"/>
            </a:br>
            <a:r>
              <a:rPr lang="fr-FR" dirty="0"/>
              <a:t>devrait permettre une resocialisation des travailleurs en leur inculquant des manières d’</a:t>
            </a:r>
            <a:r>
              <a:rPr lang="fr-FR" dirty="0" err="1"/>
              <a:t>étre</a:t>
            </a:r>
            <a:r>
              <a:rPr lang="fr-FR" dirty="0"/>
              <a:t>, d’agir et de travailler qu’ils diffuseront à leur tour à l’ensemble de la société (</a:t>
            </a:r>
            <a:r>
              <a:rPr lang="fr-FR" dirty="0" err="1"/>
              <a:t>Guerid</a:t>
            </a:r>
            <a:r>
              <a:rPr lang="fr-FR" dirty="0"/>
              <a:t>, 2001)</a:t>
            </a:r>
          </a:p>
          <a:p>
            <a:pPr marL="0" indent="0" algn="just">
              <a:buNone/>
            </a:pPr>
            <a:r>
              <a:rPr lang="fr-FR" dirty="0"/>
              <a:t>entre la fin des années 1960 et la fin des années1980, prédominent les thèmes liés à la révolution agraire, à l’autogestion, au transfert technologique, aux industries « </a:t>
            </a:r>
            <a:r>
              <a:rPr lang="fr-FR" dirty="0" err="1"/>
              <a:t>industrialisantes</a:t>
            </a:r>
            <a:r>
              <a:rPr lang="fr-FR" dirty="0"/>
              <a:t> », à la gestion socialiste des entreprises, au statut général du travailleur, aux syndicats des travailleurs, à la modernité, etc. Le marxisme était très présent dans les sciences sociales en Algérie tout comme en Europe, On parlait alors de « masses laborieuses » ou, plus à gauche, de « masses opprimées », de classes ouvrières ou de prolétariat, de petite ou de moyenne bourgeoisie (</a:t>
            </a:r>
            <a:r>
              <a:rPr lang="fr-FR" dirty="0" err="1"/>
              <a:t>Madaoui</a:t>
            </a:r>
            <a:r>
              <a:rPr lang="fr-FR" dirty="0"/>
              <a:t> 230)</a:t>
            </a:r>
          </a:p>
          <a:p>
            <a:endParaRPr lang="fr-FR" dirty="0"/>
          </a:p>
        </p:txBody>
      </p:sp>
    </p:spTree>
    <p:extLst>
      <p:ext uri="{BB962C8B-B14F-4D97-AF65-F5344CB8AC3E}">
        <p14:creationId xmlns:p14="http://schemas.microsoft.com/office/powerpoint/2010/main" val="2256649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24128" y="1790299"/>
            <a:ext cx="9720073" cy="3667225"/>
          </a:xfrm>
        </p:spPr>
        <p:txBody>
          <a:bodyPr/>
          <a:lstStyle/>
          <a:p>
            <a:endParaRPr lang="fr-FR" dirty="0" smtClean="0"/>
          </a:p>
          <a:p>
            <a:endParaRPr lang="fr-FR" dirty="0"/>
          </a:p>
          <a:p>
            <a:r>
              <a:rPr lang="fr-FR" dirty="0" smtClean="0"/>
              <a:t>L’étude </a:t>
            </a:r>
            <a:r>
              <a:rPr lang="fr-FR" dirty="0"/>
              <a:t>pionnière est celle menée par </a:t>
            </a:r>
            <a:r>
              <a:rPr lang="fr-FR" b="1" dirty="0" err="1"/>
              <a:t>Elkenz</a:t>
            </a:r>
            <a:r>
              <a:rPr lang="fr-FR" b="1" dirty="0"/>
              <a:t>  Ali</a:t>
            </a:r>
            <a:r>
              <a:rPr lang="fr-FR" dirty="0"/>
              <a:t>, </a:t>
            </a:r>
            <a:r>
              <a:rPr lang="fr-FR" b="1" dirty="0" err="1"/>
              <a:t>Chikhi</a:t>
            </a:r>
            <a:r>
              <a:rPr lang="fr-FR" b="1" dirty="0"/>
              <a:t>  </a:t>
            </a:r>
            <a:r>
              <a:rPr lang="fr-FR" b="1" dirty="0" err="1" smtClean="0"/>
              <a:t>Said</a:t>
            </a:r>
            <a:r>
              <a:rPr lang="fr-FR" dirty="0" smtClean="0"/>
              <a:t> </a:t>
            </a:r>
            <a:r>
              <a:rPr lang="fr-FR" dirty="0"/>
              <a:t>et </a:t>
            </a:r>
            <a:r>
              <a:rPr lang="fr-FR" b="1" dirty="0" err="1"/>
              <a:t>Guerid</a:t>
            </a:r>
            <a:r>
              <a:rPr lang="fr-FR" b="1" dirty="0"/>
              <a:t> </a:t>
            </a:r>
            <a:r>
              <a:rPr lang="fr-FR" b="1" dirty="0" smtClean="0"/>
              <a:t>Djamel</a:t>
            </a:r>
            <a:r>
              <a:rPr lang="fr-FR" dirty="0" smtClean="0"/>
              <a:t>, intitulée </a:t>
            </a:r>
            <a:r>
              <a:rPr lang="fr-FR" b="1" dirty="0" smtClean="0"/>
              <a:t>« industrie </a:t>
            </a:r>
            <a:r>
              <a:rPr lang="fr-FR" b="1" dirty="0"/>
              <a:t>et société, le cas de la </a:t>
            </a:r>
            <a:r>
              <a:rPr lang="fr-FR" b="1" dirty="0" smtClean="0"/>
              <a:t>SNS », </a:t>
            </a:r>
            <a:r>
              <a:rPr lang="fr-FR" dirty="0"/>
              <a:t>contrat de recherche avec SNS, Alger, 1982</a:t>
            </a:r>
          </a:p>
          <a:p>
            <a:r>
              <a:rPr lang="fr-FR" dirty="0"/>
              <a:t>La majorité des recherches sociologiques sur le travail sont financé par le CREAD (Centre de recherche en économie appliquée pour le développement) et publiées par la revue « Les Cahiers du CREAD ».</a:t>
            </a:r>
          </a:p>
          <a:p>
            <a:endParaRPr lang="fr-FR" dirty="0"/>
          </a:p>
        </p:txBody>
      </p:sp>
    </p:spTree>
    <p:extLst>
      <p:ext uri="{BB962C8B-B14F-4D97-AF65-F5344CB8AC3E}">
        <p14:creationId xmlns:p14="http://schemas.microsoft.com/office/powerpoint/2010/main" val="1539647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24128" y="2127182"/>
            <a:ext cx="9720073" cy="4182177"/>
          </a:xfrm>
        </p:spPr>
        <p:txBody>
          <a:bodyPr>
            <a:normAutofit/>
          </a:bodyPr>
          <a:lstStyle/>
          <a:p>
            <a:pPr algn="just"/>
            <a:r>
              <a:rPr lang="fr-FR" dirty="0"/>
              <a:t>La sociologie du travail est une branche de la sociologie qui s'est développée en même temps que la société industrielle. A partir d'initiatives d'observateurs, elle est une réflexion sur le travail, sur l'homme dans sa relation avec son travail et les autres hommes au travail, sur les formes diverses et les situations complexes du travail dans une société donnée. </a:t>
            </a:r>
            <a:r>
              <a:rPr lang="fr-FR" dirty="0" smtClean="0"/>
              <a:t>(Potocki, p7)</a:t>
            </a:r>
          </a:p>
          <a:p>
            <a:pPr algn="just">
              <a:buFont typeface="Wingdings" panose="05000000000000000000" pitchFamily="2" charset="2"/>
              <a:buChar char="Ø"/>
            </a:pPr>
            <a:r>
              <a:rPr lang="fr-FR" dirty="0" smtClean="0"/>
              <a:t> Le </a:t>
            </a:r>
            <a:r>
              <a:rPr lang="fr-FR" dirty="0"/>
              <a:t>présent cours retrace </a:t>
            </a:r>
            <a:r>
              <a:rPr lang="fr-FR" dirty="0" smtClean="0"/>
              <a:t>l’histoire de la sociologie du travail , </a:t>
            </a:r>
            <a:r>
              <a:rPr lang="fr-FR" dirty="0"/>
              <a:t>et suit l’évolution </a:t>
            </a:r>
            <a:r>
              <a:rPr lang="fr-FR" dirty="0" smtClean="0"/>
              <a:t>des écrits sociologiques sur la question  </a:t>
            </a:r>
            <a:r>
              <a:rPr lang="fr-FR" dirty="0"/>
              <a:t>du travail en Algérie</a:t>
            </a:r>
          </a:p>
          <a:p>
            <a:pPr algn="just"/>
            <a:endParaRPr lang="fr-FR" dirty="0" smtClean="0"/>
          </a:p>
          <a:p>
            <a:pPr algn="just"/>
            <a:endParaRPr lang="fr-FR" dirty="0" smtClean="0">
              <a:effectLst/>
            </a:endParaRPr>
          </a:p>
          <a:p>
            <a:endParaRPr lang="fr-FR" dirty="0"/>
          </a:p>
          <a:p>
            <a:endParaRPr lang="fr-FR" dirty="0"/>
          </a:p>
        </p:txBody>
      </p:sp>
    </p:spTree>
    <p:extLst>
      <p:ext uri="{BB962C8B-B14F-4D97-AF65-F5344CB8AC3E}">
        <p14:creationId xmlns:p14="http://schemas.microsoft.com/office/powerpoint/2010/main" val="13348089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24128" y="1228299"/>
            <a:ext cx="9720073" cy="5081061"/>
          </a:xfrm>
        </p:spPr>
        <p:txBody>
          <a:bodyPr>
            <a:normAutofit fontScale="92500" lnSpcReduction="10000"/>
          </a:bodyPr>
          <a:lstStyle/>
          <a:p>
            <a:pPr marL="0" indent="0" algn="just">
              <a:buNone/>
            </a:pPr>
            <a:r>
              <a:rPr lang="fr-FR" b="1" dirty="0"/>
              <a:t>Après 1990:</a:t>
            </a:r>
          </a:p>
          <a:p>
            <a:pPr marL="0" indent="0" algn="just">
              <a:buNone/>
            </a:pPr>
            <a:r>
              <a:rPr lang="fr-FR" dirty="0"/>
              <a:t>Les pouvoirs publics tentent d’associer les recherches sociologiques au processus de libéralisation et d’ouverture à l’économie de marché en faisant du secteur privé le pivot du développement. Sociologues, experts ou consultants semblent à nouveau s’engager à explorer les nouvelles problématiques sociales élaborées d’en haut. </a:t>
            </a:r>
          </a:p>
          <a:p>
            <a:pPr marL="0" indent="0" algn="just">
              <a:buNone/>
            </a:pPr>
            <a:r>
              <a:rPr lang="fr-FR" dirty="0"/>
              <a:t>Dès lors, il n’est pas étonnant qu’à partir du début des 1990 on observe</a:t>
            </a:r>
            <a:br>
              <a:rPr lang="fr-FR" dirty="0"/>
            </a:br>
            <a:r>
              <a:rPr lang="fr-FR" dirty="0"/>
              <a:t>une concomitance entre la libéralisation économique et la transition vers l’économie de</a:t>
            </a:r>
            <a:br>
              <a:rPr lang="fr-FR" dirty="0"/>
            </a:br>
            <a:r>
              <a:rPr lang="fr-FR" dirty="0"/>
              <a:t>marché d’une part et le fait que sociologues et économistes et gestionnaires </a:t>
            </a:r>
            <a:r>
              <a:rPr lang="fr-FR" dirty="0" smtClean="0"/>
              <a:t>commencent </a:t>
            </a:r>
            <a:r>
              <a:rPr lang="fr-FR" dirty="0"/>
              <a:t>à s’intéresser au monde de la petite et moyenne entreprise d’autre part. Hier</a:t>
            </a:r>
            <a:br>
              <a:rPr lang="fr-FR" dirty="0"/>
            </a:br>
            <a:r>
              <a:rPr lang="fr-FR" dirty="0"/>
              <a:t>fortement décrié, l’entrepreneur devient le</a:t>
            </a:r>
            <a:br>
              <a:rPr lang="fr-FR" dirty="0"/>
            </a:br>
            <a:r>
              <a:rPr lang="fr-FR" dirty="0"/>
              <a:t>deus ex machina des nouvelles orientations</a:t>
            </a:r>
            <a:br>
              <a:rPr lang="fr-FR" dirty="0"/>
            </a:br>
            <a:r>
              <a:rPr lang="fr-FR" dirty="0"/>
              <a:t>économiques. C’est sur lui que reposent désormais tous les espoirs de la création</a:t>
            </a:r>
            <a:br>
              <a:rPr lang="fr-FR" dirty="0"/>
            </a:br>
            <a:r>
              <a:rPr lang="fr-FR" dirty="0"/>
              <a:t>d’emploi et de la croissance économique. La petite entreprise jouit désormais de tous</a:t>
            </a:r>
            <a:br>
              <a:rPr lang="fr-FR" dirty="0"/>
            </a:br>
            <a:r>
              <a:rPr lang="fr-FR" dirty="0"/>
              <a:t>les égards tant de la part des pouvoirs publics algériens que des institutions </a:t>
            </a:r>
            <a:r>
              <a:rPr lang="fr-FR" dirty="0" smtClean="0"/>
              <a:t>internationales </a:t>
            </a:r>
            <a:r>
              <a:rPr lang="fr-FR" dirty="0"/>
              <a:t>tels le FMI ou la Banque mondiale. Celles-ci ont fait adopter dans le discours</a:t>
            </a:r>
            <a:br>
              <a:rPr lang="fr-FR" dirty="0"/>
            </a:br>
            <a:r>
              <a:rPr lang="fr-FR" dirty="0"/>
              <a:t>dominant des termes tels que : mise à niveau des entreprises, management, innovation,</a:t>
            </a:r>
            <a:br>
              <a:rPr lang="fr-FR" dirty="0"/>
            </a:br>
            <a:r>
              <a:rPr lang="fr-FR" dirty="0"/>
              <a:t>compétences, compétitivité des entreprises, performance, NTIC ...  </a:t>
            </a:r>
          </a:p>
        </p:txBody>
      </p:sp>
    </p:spTree>
    <p:extLst>
      <p:ext uri="{BB962C8B-B14F-4D97-AF65-F5344CB8AC3E}">
        <p14:creationId xmlns:p14="http://schemas.microsoft.com/office/powerpoint/2010/main" val="248762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400" dirty="0"/>
              <a:t>Quelle est l'origine de la sociologie du travail ?</a:t>
            </a:r>
            <a:br>
              <a:rPr lang="fr-FR" sz="4400" dirty="0"/>
            </a:br>
            <a:endParaRPr lang="fr-FR" dirty="0"/>
          </a:p>
        </p:txBody>
      </p:sp>
      <p:sp>
        <p:nvSpPr>
          <p:cNvPr id="3" name="Espace réservé du contenu 2"/>
          <p:cNvSpPr>
            <a:spLocks noGrp="1"/>
          </p:cNvSpPr>
          <p:nvPr>
            <p:ph idx="1"/>
          </p:nvPr>
        </p:nvSpPr>
        <p:spPr/>
        <p:txBody>
          <a:bodyPr>
            <a:normAutofit/>
          </a:bodyPr>
          <a:lstStyle/>
          <a:p>
            <a:pPr algn="just"/>
            <a:r>
              <a:rPr lang="fr-FR" dirty="0" smtClean="0"/>
              <a:t>Entendue </a:t>
            </a:r>
            <a:r>
              <a:rPr lang="fr-FR" dirty="0"/>
              <a:t>comme un champ académique institué, la « </a:t>
            </a:r>
            <a:r>
              <a:rPr lang="fr-FR" b="1" dirty="0"/>
              <a:t>sociologie du travail</a:t>
            </a:r>
            <a:r>
              <a:rPr lang="fr-FR" dirty="0"/>
              <a:t> » est d'origine française et de date récente. On peut en dresser l'acte de naissance avec la parution en 1946 des </a:t>
            </a:r>
            <a:r>
              <a:rPr lang="fr-FR" b="1" dirty="0" smtClean="0"/>
              <a:t>« Problèmes </a:t>
            </a:r>
            <a:r>
              <a:rPr lang="fr-FR" b="1" dirty="0"/>
              <a:t>humains du machinisme </a:t>
            </a:r>
            <a:r>
              <a:rPr lang="fr-FR" b="1" dirty="0" smtClean="0"/>
              <a:t>industriel » </a:t>
            </a:r>
            <a:r>
              <a:rPr lang="fr-FR" dirty="0"/>
              <a:t>de </a:t>
            </a:r>
            <a:r>
              <a:rPr lang="fr-FR" b="1" dirty="0"/>
              <a:t>Georges Friedmann</a:t>
            </a:r>
            <a:r>
              <a:rPr lang="fr-FR" dirty="0"/>
              <a:t> (</a:t>
            </a:r>
            <a:r>
              <a:rPr lang="fr-FR" dirty="0" err="1"/>
              <a:t>universalis</a:t>
            </a:r>
            <a:r>
              <a:rPr lang="fr-FR" dirty="0"/>
              <a:t>)</a:t>
            </a:r>
          </a:p>
          <a:p>
            <a:pPr algn="just"/>
            <a:r>
              <a:rPr lang="fr-FR" dirty="0"/>
              <a:t>En France, l’intervention de la sociologie dans le monde du travail a connu un glissement dans l’appellation : de </a:t>
            </a:r>
            <a:r>
              <a:rPr lang="fr-FR" b="1" dirty="0"/>
              <a:t>la sociologie industrielle </a:t>
            </a:r>
            <a:r>
              <a:rPr lang="fr-FR" dirty="0"/>
              <a:t>au départ vers </a:t>
            </a:r>
            <a:r>
              <a:rPr lang="fr-FR" b="1" dirty="0"/>
              <a:t>la sociologie du travail </a:t>
            </a:r>
            <a:r>
              <a:rPr lang="fr-FR" dirty="0"/>
              <a:t>plus tard (avec les travaux de G. Friedmann et de P. </a:t>
            </a:r>
            <a:r>
              <a:rPr lang="fr-FR" dirty="0" err="1"/>
              <a:t>Naville</a:t>
            </a:r>
            <a:r>
              <a:rPr lang="fr-FR" dirty="0"/>
              <a:t>) dont l’analyse fut largement influencée par la lecture marxiste. Progressivement encore, on a vu le déplacement de l’objet d’étude de cette discipline évoluer pour toucher d’autres collectivités de travail (les bureaux, les services, d’autres structures comme les écoles, les universités, l’hôpital, les différentes institutions et administration etc.</a:t>
            </a:r>
          </a:p>
          <a:p>
            <a:endParaRPr lang="fr-FR" dirty="0"/>
          </a:p>
        </p:txBody>
      </p:sp>
    </p:spTree>
    <p:extLst>
      <p:ext uri="{BB962C8B-B14F-4D97-AF65-F5344CB8AC3E}">
        <p14:creationId xmlns:p14="http://schemas.microsoft.com/office/powerpoint/2010/main" val="1801086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588491"/>
          </a:xfrm>
        </p:spPr>
        <p:txBody>
          <a:bodyPr>
            <a:normAutofit fontScale="90000"/>
          </a:bodyPr>
          <a:lstStyle/>
          <a:p>
            <a:r>
              <a:rPr lang="fr-FR" dirty="0" smtClean="0"/>
              <a:t>Sociologie industrielle</a:t>
            </a:r>
            <a:endParaRPr lang="fr-FR" dirty="0"/>
          </a:p>
        </p:txBody>
      </p:sp>
      <p:sp>
        <p:nvSpPr>
          <p:cNvPr id="3" name="Espace réservé du contenu 2"/>
          <p:cNvSpPr>
            <a:spLocks noGrp="1"/>
          </p:cNvSpPr>
          <p:nvPr>
            <p:ph idx="1"/>
          </p:nvPr>
        </p:nvSpPr>
        <p:spPr>
          <a:xfrm>
            <a:off x="1024128" y="1419367"/>
            <a:ext cx="9720073" cy="4889993"/>
          </a:xfrm>
        </p:spPr>
        <p:txBody>
          <a:bodyPr>
            <a:normAutofit/>
          </a:bodyPr>
          <a:lstStyle/>
          <a:p>
            <a:pPr algn="just"/>
            <a:r>
              <a:rPr lang="fr-FR" dirty="0" smtClean="0"/>
              <a:t>      La </a:t>
            </a:r>
            <a:r>
              <a:rPr lang="fr-FR" dirty="0"/>
              <a:t>sociologie industrielle est née aux États-Unis. Elle se définit comme </a:t>
            </a:r>
            <a:r>
              <a:rPr lang="fr-FR" dirty="0" smtClean="0"/>
              <a:t>l'application </a:t>
            </a:r>
            <a:r>
              <a:rPr lang="fr-FR" dirty="0"/>
              <a:t>de la démarche sociologique à une partie de la réalité sociale </a:t>
            </a:r>
            <a:r>
              <a:rPr lang="fr-FR" dirty="0" smtClean="0"/>
              <a:t>conventionnellement </a:t>
            </a:r>
            <a:r>
              <a:rPr lang="fr-FR" dirty="0"/>
              <a:t>appelée «industrie </a:t>
            </a:r>
            <a:r>
              <a:rPr lang="fr-FR" dirty="0" smtClean="0"/>
              <a:t>».</a:t>
            </a:r>
          </a:p>
          <a:p>
            <a:pPr algn="just"/>
            <a:r>
              <a:rPr lang="fr-FR" dirty="0" smtClean="0"/>
              <a:t>      Les </a:t>
            </a:r>
            <a:r>
              <a:rPr lang="fr-FR" dirty="0"/>
              <a:t>recherches réalisées par </a:t>
            </a:r>
            <a:r>
              <a:rPr lang="fr-FR" b="1" dirty="0"/>
              <a:t>Elton Mayo </a:t>
            </a:r>
            <a:r>
              <a:rPr lang="fr-FR" dirty="0"/>
              <a:t>et ses collaborateurs à la Western Electric </a:t>
            </a:r>
            <a:r>
              <a:rPr lang="fr-FR" dirty="0" err="1"/>
              <a:t>Company</a:t>
            </a:r>
            <a:r>
              <a:rPr lang="fr-FR" dirty="0"/>
              <a:t> entre 1928 et 1932. ont mis en évidence </a:t>
            </a:r>
            <a:r>
              <a:rPr lang="fr-FR" b="1" dirty="0"/>
              <a:t>l'importance du «social »dans les </a:t>
            </a:r>
            <a:r>
              <a:rPr lang="fr-FR" b="1" dirty="0" smtClean="0"/>
              <a:t>entreprises industrielles</a:t>
            </a:r>
            <a:r>
              <a:rPr lang="fr-FR" dirty="0"/>
              <a:t>, en faisant notamment apparaître le caractère déterminant pour </a:t>
            </a:r>
            <a:r>
              <a:rPr lang="fr-FR" dirty="0" smtClean="0"/>
              <a:t>la production</a:t>
            </a:r>
            <a:r>
              <a:rPr lang="fr-FR" dirty="0"/>
              <a:t>, de l'organisation des groupes de travail, non pas telle qu'elle </a:t>
            </a:r>
            <a:r>
              <a:rPr lang="fr-FR" dirty="0" smtClean="0"/>
              <a:t>est définie</a:t>
            </a:r>
            <a:r>
              <a:rPr lang="fr-FR" dirty="0"/>
              <a:t>, formellement, par la direction, mais telle qu'elle existe effectivement dans les ateliers. </a:t>
            </a:r>
            <a:endParaRPr lang="fr-FR" dirty="0" smtClean="0"/>
          </a:p>
          <a:p>
            <a:pPr algn="just"/>
            <a:r>
              <a:rPr lang="fr-FR" dirty="0" smtClean="0"/>
              <a:t>Mayo </a:t>
            </a:r>
            <a:r>
              <a:rPr lang="fr-FR" dirty="0"/>
              <a:t>et son équipe, qui sont les fondateurs du mouvement dit des «relations humaines », en viennent à soutenir que le comportement des ouvriers ne peut être compris que si leurs «</a:t>
            </a:r>
            <a:r>
              <a:rPr lang="fr-FR" b="1" dirty="0"/>
              <a:t>sentiments </a:t>
            </a:r>
            <a:r>
              <a:rPr lang="fr-FR" dirty="0"/>
              <a:t>», </a:t>
            </a:r>
            <a:r>
              <a:rPr lang="fr-FR" b="1" dirty="0"/>
              <a:t>les normes de groupe </a:t>
            </a:r>
            <a:r>
              <a:rPr lang="fr-FR" dirty="0"/>
              <a:t>et </a:t>
            </a:r>
            <a:r>
              <a:rPr lang="fr-FR" b="1" dirty="0"/>
              <a:t>les relations interpersonnelles</a:t>
            </a:r>
            <a:r>
              <a:rPr lang="fr-FR" dirty="0"/>
              <a:t> sont pris en </a:t>
            </a:r>
            <a:r>
              <a:rPr lang="fr-FR" dirty="0" smtClean="0"/>
              <a:t>considération.</a:t>
            </a:r>
            <a:endParaRPr lang="fr-FR" dirty="0"/>
          </a:p>
          <a:p>
            <a:pPr algn="just"/>
            <a:endParaRPr lang="fr-FR" dirty="0"/>
          </a:p>
          <a:p>
            <a:pPr algn="just"/>
            <a:endParaRPr lang="fr-FR" dirty="0"/>
          </a:p>
        </p:txBody>
      </p:sp>
    </p:spTree>
    <p:extLst>
      <p:ext uri="{BB962C8B-B14F-4D97-AF65-F5344CB8AC3E}">
        <p14:creationId xmlns:p14="http://schemas.microsoft.com/office/powerpoint/2010/main" val="3562266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a:r>
              <a:rPr lang="fr-FR" dirty="0"/>
              <a:t>Aux États-Unis, la sociologie industrielle apparaît</a:t>
            </a:r>
            <a:r>
              <a:rPr lang="fr-FR" dirty="0" smtClean="0"/>
              <a:t>, donc,</a:t>
            </a:r>
            <a:r>
              <a:rPr lang="fr-FR" dirty="0"/>
              <a:t/>
            </a:r>
            <a:br>
              <a:rPr lang="fr-FR" dirty="0"/>
            </a:br>
            <a:r>
              <a:rPr lang="fr-FR" dirty="0"/>
              <a:t>en tant que «spécialité » de la sociologie, dans la mouvance du succès des</a:t>
            </a:r>
            <a:br>
              <a:rPr lang="fr-FR" dirty="0"/>
            </a:br>
            <a:r>
              <a:rPr lang="fr-FR" b="1" dirty="0"/>
              <a:t>«relations </a:t>
            </a:r>
            <a:r>
              <a:rPr lang="fr-FR" b="1" dirty="0" smtClean="0"/>
              <a:t>humaines »    </a:t>
            </a:r>
            <a:r>
              <a:rPr lang="fr-FR" dirty="0"/>
              <a:t>(la sociologie industrielle aux Etats-Unis, pierre </a:t>
            </a:r>
            <a:r>
              <a:rPr lang="fr-FR" dirty="0" err="1"/>
              <a:t>Desmarez</a:t>
            </a:r>
            <a:r>
              <a:rPr lang="fr-FR" dirty="0" smtClean="0"/>
              <a:t>).</a:t>
            </a:r>
          </a:p>
          <a:p>
            <a:pPr marL="0" indent="0" algn="just">
              <a:buNone/>
            </a:pPr>
            <a:r>
              <a:rPr lang="fr-FR" dirty="0" smtClean="0"/>
              <a:t> </a:t>
            </a:r>
            <a:r>
              <a:rPr lang="fr-FR" dirty="0"/>
              <a:t>Fin du XIX siècle et début XX, le travail est tout d'abord perçu à travers son organisation et plus particulièrement à travers celui des ouvriers. Le machinisme industriel provoque des divergences entre le potentiel de production et le travail des hommes. Comment faire travailler les ouvriers ? Comment les faire travailler plus et mieux ? Comment obtenir la meilleure adéquation entre la machine et l'homme ? La sociologie industrielle prend naissance et s'élargit progressivement en sociologie du travail. Les collectifs en situation de travail font l'objet d'observations.</a:t>
            </a:r>
          </a:p>
          <a:p>
            <a:endParaRPr lang="fr-FR" dirty="0"/>
          </a:p>
        </p:txBody>
      </p:sp>
    </p:spTree>
    <p:extLst>
      <p:ext uri="{BB962C8B-B14F-4D97-AF65-F5344CB8AC3E}">
        <p14:creationId xmlns:p14="http://schemas.microsoft.com/office/powerpoint/2010/main" val="4046092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1012578"/>
          </a:xfrm>
        </p:spPr>
        <p:txBody>
          <a:bodyPr/>
          <a:lstStyle/>
          <a:p>
            <a:r>
              <a:rPr lang="fr-FR" dirty="0" smtClean="0"/>
              <a:t>Sociologie du travail en France</a:t>
            </a:r>
            <a:endParaRPr lang="fr-FR" dirty="0"/>
          </a:p>
        </p:txBody>
      </p:sp>
      <p:sp>
        <p:nvSpPr>
          <p:cNvPr id="3" name="Espace réservé du contenu 2"/>
          <p:cNvSpPr>
            <a:spLocks noGrp="1"/>
          </p:cNvSpPr>
          <p:nvPr>
            <p:ph idx="1"/>
          </p:nvPr>
        </p:nvSpPr>
        <p:spPr>
          <a:xfrm>
            <a:off x="1024128" y="1857676"/>
            <a:ext cx="9720073" cy="4451684"/>
          </a:xfrm>
        </p:spPr>
        <p:txBody>
          <a:bodyPr>
            <a:normAutofit fontScale="92500" lnSpcReduction="10000"/>
          </a:bodyPr>
          <a:lstStyle/>
          <a:p>
            <a:pPr algn="just"/>
            <a:r>
              <a:rPr lang="fr-FR" dirty="0" smtClean="0"/>
              <a:t>« </a:t>
            </a:r>
            <a:r>
              <a:rPr lang="fr-FR" b="1" dirty="0" smtClean="0"/>
              <a:t>le </a:t>
            </a:r>
            <a:r>
              <a:rPr lang="fr-FR" b="1" i="1" dirty="0"/>
              <a:t>Traité de sociologie du </a:t>
            </a:r>
            <a:r>
              <a:rPr lang="fr-FR" b="1" i="1" dirty="0" smtClean="0"/>
              <a:t>travail</a:t>
            </a:r>
            <a:r>
              <a:rPr lang="fr-FR" i="1" dirty="0" smtClean="0"/>
              <a:t> »</a:t>
            </a:r>
            <a:r>
              <a:rPr lang="fr-FR" dirty="0" smtClean="0"/>
              <a:t>, </a:t>
            </a:r>
            <a:r>
              <a:rPr lang="fr-FR" dirty="0" smtClean="0"/>
              <a:t>paru en 1962, </a:t>
            </a:r>
            <a:r>
              <a:rPr lang="fr-FR" dirty="0"/>
              <a:t>est </a:t>
            </a:r>
            <a:r>
              <a:rPr lang="fr-FR" dirty="0" smtClean="0"/>
              <a:t>dirigé </a:t>
            </a:r>
            <a:r>
              <a:rPr lang="fr-FR" dirty="0"/>
              <a:t>par Georges Friedmann et Pierre </a:t>
            </a:r>
            <a:r>
              <a:rPr lang="fr-FR" dirty="0" err="1" smtClean="0"/>
              <a:t>Naville</a:t>
            </a:r>
            <a:r>
              <a:rPr lang="fr-FR" dirty="0" smtClean="0"/>
              <a:t>. </a:t>
            </a:r>
            <a:r>
              <a:rPr lang="fr-FR" dirty="0" smtClean="0"/>
              <a:t>Ils présentent </a:t>
            </a:r>
            <a:r>
              <a:rPr lang="fr-FR" dirty="0"/>
              <a:t>la sociologie du travail comme « </a:t>
            </a:r>
            <a:r>
              <a:rPr lang="fr-FR" b="1" dirty="0"/>
              <a:t>l'étude, sous leurs différents aspects, de toutes les collectivités humaines qui se constituent à l'occasion du travail </a:t>
            </a:r>
            <a:r>
              <a:rPr lang="fr-FR" dirty="0" smtClean="0"/>
              <a:t>». Cette </a:t>
            </a:r>
            <a:r>
              <a:rPr lang="fr-FR" dirty="0"/>
              <a:t>définition relativement large ouvre le champ à de multiples études qui ont pour objet principal l'homme ouvrier d'une grande entreprise industrielle et son comportement au travail. </a:t>
            </a:r>
            <a:endParaRPr lang="fr-FR" dirty="0" smtClean="0"/>
          </a:p>
          <a:p>
            <a:pPr algn="just"/>
            <a:r>
              <a:rPr lang="fr-FR" dirty="0"/>
              <a:t>La compréhension du travail par G. Friedman diffère de celle existante jusque-là aux Etas unis et en Angleterre. Le travail n’est pas seulement une occupation économique dans le système social, mais surtout un caractère de civilisation de la société concernée. </a:t>
            </a:r>
            <a:endParaRPr lang="fr-FR" dirty="0" smtClean="0"/>
          </a:p>
          <a:p>
            <a:pPr algn="just"/>
            <a:r>
              <a:rPr lang="fr-FR" dirty="0"/>
              <a:t>G Friedman, développe à travers ses études les idées de Proudhon sur la nécessité d’améliorer les méthodes de travail, par le fait que le travail, comme forme de sociabilité, ne disparaitra jamais et restera le centre de la vie sociale. L’automation changera la forme du travail mais ne le fera pas disparaitre. L’évolution technologique risque d’altérer ce qu’il y a de plus humain en l’homme ; autrement dit de déshumaniser les relations au travail. Ces vues préfigurent celles apparues deux décennies plus tard aux USA t en Angleterre relative à la déqualification.</a:t>
            </a:r>
          </a:p>
          <a:p>
            <a:pPr algn="just"/>
            <a:endParaRPr lang="fr-FR" dirty="0"/>
          </a:p>
          <a:p>
            <a:pPr algn="just"/>
            <a:endParaRPr lang="fr-FR" dirty="0"/>
          </a:p>
        </p:txBody>
      </p:sp>
    </p:spTree>
    <p:extLst>
      <p:ext uri="{BB962C8B-B14F-4D97-AF65-F5344CB8AC3E}">
        <p14:creationId xmlns:p14="http://schemas.microsoft.com/office/powerpoint/2010/main" val="3328469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24128" y="1201003"/>
            <a:ext cx="9720073" cy="5108357"/>
          </a:xfrm>
        </p:spPr>
        <p:txBody>
          <a:bodyPr>
            <a:normAutofit/>
          </a:bodyPr>
          <a:lstStyle/>
          <a:p>
            <a:pPr algn="just"/>
            <a:r>
              <a:rPr lang="fr-FR" dirty="0" smtClean="0"/>
              <a:t>     La </a:t>
            </a:r>
            <a:r>
              <a:rPr lang="fr-FR" dirty="0"/>
              <a:t>question centrale des sociologues du travail en France est la suivante : </a:t>
            </a:r>
            <a:r>
              <a:rPr lang="fr-FR" b="1" dirty="0"/>
              <a:t>comment le travail pratiqué dans une société donnée pourrait-il contribuer à définir le caractère (</a:t>
            </a:r>
            <a:r>
              <a:rPr lang="fr-FR" b="1" dirty="0" err="1"/>
              <a:t>civilisationnel</a:t>
            </a:r>
            <a:r>
              <a:rPr lang="fr-FR" b="1" dirty="0"/>
              <a:t>) de cette société ?</a:t>
            </a:r>
            <a:r>
              <a:rPr lang="fr-FR" dirty="0"/>
              <a:t> Et en prolongement à cette question, une seconde complémentaire : </a:t>
            </a:r>
            <a:r>
              <a:rPr lang="fr-FR" b="1" dirty="0"/>
              <a:t>qu’est ce qui fait que le travail dans la société est pratiqué de la manière dont il l’est précisément ? </a:t>
            </a:r>
            <a:r>
              <a:rPr lang="fr-FR" dirty="0"/>
              <a:t>Ces questions sont liées directement aux formes de l’action collectivement et consciemment organisées, précisément le travail industriel</a:t>
            </a:r>
            <a:r>
              <a:rPr lang="fr-FR" dirty="0" smtClean="0"/>
              <a:t>.</a:t>
            </a:r>
          </a:p>
          <a:p>
            <a:pPr algn="just"/>
            <a:r>
              <a:rPr lang="fr-FR" dirty="0" smtClean="0"/>
              <a:t> </a:t>
            </a:r>
            <a:r>
              <a:rPr lang="fr-FR" dirty="0" smtClean="0"/>
              <a:t>   Le </a:t>
            </a:r>
            <a:r>
              <a:rPr lang="fr-FR" dirty="0"/>
              <a:t>problème de civilisation posé est, alors, celui de connaitre l’évolution prospective des formes de travail et d’évaluer ses effets éventuels sur la société. Ces préoccupations menèrent à </a:t>
            </a:r>
            <a:r>
              <a:rPr lang="fr-FR" b="1" dirty="0"/>
              <a:t>l’analyse de la classe ouvrière (Serge Mallet, </a:t>
            </a:r>
            <a:r>
              <a:rPr lang="fr-FR" dirty="0"/>
              <a:t>1963) à celle de </a:t>
            </a:r>
            <a:r>
              <a:rPr lang="fr-FR" b="1" dirty="0"/>
              <a:t>l’acteur (Michel Crozier</a:t>
            </a:r>
            <a:r>
              <a:rPr lang="fr-FR" dirty="0"/>
              <a:t>, 1977) et à celle </a:t>
            </a:r>
            <a:r>
              <a:rPr lang="fr-FR" b="1" dirty="0"/>
              <a:t>de l’action (Alain Touraine</a:t>
            </a:r>
            <a:r>
              <a:rPr lang="fr-FR" dirty="0"/>
              <a:t>, 1965). Ce courant sociologique français se caractérisa </a:t>
            </a:r>
            <a:r>
              <a:rPr lang="fr-FR" b="1" dirty="0"/>
              <a:t>par les études empiriques</a:t>
            </a:r>
            <a:r>
              <a:rPr lang="fr-FR" dirty="0"/>
              <a:t>. Seul Alain Touraine essaya une conceptualisation de l’action, en traçant le cadre théorique de l’actionnalisme</a:t>
            </a:r>
            <a:r>
              <a:rPr lang="fr-FR" dirty="0" smtClean="0"/>
              <a:t>.</a:t>
            </a:r>
            <a:endParaRPr lang="fr-FR" dirty="0"/>
          </a:p>
        </p:txBody>
      </p:sp>
    </p:spTree>
    <p:extLst>
      <p:ext uri="{BB962C8B-B14F-4D97-AF65-F5344CB8AC3E}">
        <p14:creationId xmlns:p14="http://schemas.microsoft.com/office/powerpoint/2010/main" val="836054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24128" y="846161"/>
            <a:ext cx="9720073" cy="5463199"/>
          </a:xfrm>
        </p:spPr>
        <p:txBody>
          <a:bodyPr>
            <a:normAutofit/>
          </a:bodyPr>
          <a:lstStyle/>
          <a:p>
            <a:pPr algn="just"/>
            <a:r>
              <a:rPr lang="fr-FR" dirty="0" smtClean="0"/>
              <a:t>      Partant </a:t>
            </a:r>
            <a:r>
              <a:rPr lang="fr-FR" dirty="0"/>
              <a:t>de la sociologie du travail, Alain Touraine, pose le principe que les rapports de travail ne peuvent plus être isolés de tous les autres rapports sociaux. Les divers vecteurs de la politique sociale des entreprises : habitation, transports, loisirs, éducation santé, participation aux directions des travailleurs signalent la connexion étroite des rapports du travail et des rapports sociaux</a:t>
            </a:r>
            <a:r>
              <a:rPr lang="fr-FR" dirty="0" smtClean="0"/>
              <a:t>.</a:t>
            </a:r>
          </a:p>
          <a:p>
            <a:pPr algn="just"/>
            <a:r>
              <a:rPr lang="fr-FR" dirty="0" smtClean="0"/>
              <a:t>       La </a:t>
            </a:r>
            <a:r>
              <a:rPr lang="fr-FR" dirty="0"/>
              <a:t>notion de conflits de travail, florissante entre les deux guerres mondiales, et au lendemain de la seconde guerre mondiale, n’est plus centrale : d’une part le travail face à l’avance technologique doit se recycler en permanence, d’autre part, le chef d’entreprise, pour assurer la stabilité du personnel ouvrier doit développer des actions sociales prévisionnelles, pour éviter des conflits probables. </a:t>
            </a:r>
            <a:endParaRPr lang="fr-FR" dirty="0" smtClean="0"/>
          </a:p>
          <a:p>
            <a:pPr algn="just"/>
            <a:r>
              <a:rPr lang="fr-FR" dirty="0"/>
              <a:t> </a:t>
            </a:r>
            <a:r>
              <a:rPr lang="fr-FR" dirty="0" smtClean="0"/>
              <a:t>      </a:t>
            </a:r>
            <a:r>
              <a:rPr lang="fr-FR" dirty="0" smtClean="0"/>
              <a:t>L’objet </a:t>
            </a:r>
            <a:r>
              <a:rPr lang="fr-FR" dirty="0"/>
              <a:t>du sociologue du travail n’est, de ce fait, plus celui de « casser les grèves » mais de définir le sens de l’action, la direction du progrès et de l’évolution de la forme du travail et de la relation de travail. Dès lors, le rôle de la sociologie du travail n’est plus d’apporter des solutions à des </a:t>
            </a:r>
            <a:r>
              <a:rPr lang="fr-FR" dirty="0" smtClean="0"/>
              <a:t>problèmes </a:t>
            </a:r>
            <a:r>
              <a:rPr lang="fr-FR" dirty="0"/>
              <a:t>soulevés par des conflits, mais de poser des problèmes relatifs à l’évolution des formes du travail et des relations du travail. (</a:t>
            </a:r>
            <a:r>
              <a:rPr lang="fr-FR" dirty="0" err="1"/>
              <a:t>boutefnouchet</a:t>
            </a:r>
            <a:r>
              <a:rPr lang="fr-FR" dirty="0"/>
              <a:t> 75-78)</a:t>
            </a:r>
          </a:p>
          <a:p>
            <a:endParaRPr lang="fr-FR" dirty="0"/>
          </a:p>
        </p:txBody>
      </p:sp>
    </p:spTree>
    <p:extLst>
      <p:ext uri="{BB962C8B-B14F-4D97-AF65-F5344CB8AC3E}">
        <p14:creationId xmlns:p14="http://schemas.microsoft.com/office/powerpoint/2010/main" val="2320631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711321"/>
          </a:xfrm>
        </p:spPr>
        <p:txBody>
          <a:bodyPr/>
          <a:lstStyle/>
          <a:p>
            <a:r>
              <a:rPr lang="fr-FR" dirty="0" smtClean="0"/>
              <a:t>Organisation /travail</a:t>
            </a:r>
            <a:endParaRPr lang="fr-FR" dirty="0"/>
          </a:p>
        </p:txBody>
      </p:sp>
      <p:sp>
        <p:nvSpPr>
          <p:cNvPr id="3" name="Espace réservé du contenu 2"/>
          <p:cNvSpPr>
            <a:spLocks noGrp="1"/>
          </p:cNvSpPr>
          <p:nvPr>
            <p:ph idx="1"/>
          </p:nvPr>
        </p:nvSpPr>
        <p:spPr>
          <a:xfrm>
            <a:off x="1024128" y="1610436"/>
            <a:ext cx="9720073" cy="4698924"/>
          </a:xfrm>
        </p:spPr>
        <p:txBody>
          <a:bodyPr>
            <a:normAutofit fontScale="92500" lnSpcReduction="20000"/>
          </a:bodyPr>
          <a:lstStyle/>
          <a:p>
            <a:pPr algn="just"/>
            <a:endParaRPr lang="fr-FR" dirty="0" smtClean="0"/>
          </a:p>
          <a:p>
            <a:pPr algn="just"/>
            <a:r>
              <a:rPr lang="fr-FR" dirty="0"/>
              <a:t>le concept d’organisation évoque l’existence de </a:t>
            </a:r>
            <a:r>
              <a:rPr lang="fr-FR" b="1" dirty="0"/>
              <a:t>r</a:t>
            </a:r>
            <a:r>
              <a:rPr lang="fr-FR" b="1" i="1" dirty="0"/>
              <a:t>ègles</a:t>
            </a:r>
            <a:r>
              <a:rPr lang="fr-FR" dirty="0"/>
              <a:t> visant à rendre formellement possible la coordination d’un ensemble de moyens divers (</a:t>
            </a:r>
            <a:r>
              <a:rPr lang="fr-FR" i="1" dirty="0"/>
              <a:t>humains, financiers, matériels et informationnels</a:t>
            </a:r>
            <a:r>
              <a:rPr lang="fr-FR" dirty="0"/>
              <a:t>) en vue de la production d’un bien matériel ou d’un </a:t>
            </a:r>
            <a:r>
              <a:rPr lang="fr-FR" dirty="0" smtClean="0"/>
              <a:t>service (</a:t>
            </a:r>
            <a:r>
              <a:rPr lang="fr-FR" b="1" dirty="0" err="1" smtClean="0"/>
              <a:t>Foudriat</a:t>
            </a:r>
            <a:r>
              <a:rPr lang="fr-FR" b="1" dirty="0" smtClean="0"/>
              <a:t>, p1)</a:t>
            </a:r>
            <a:r>
              <a:rPr lang="fr-FR" dirty="0" smtClean="0"/>
              <a:t>, L'organisation </a:t>
            </a:r>
            <a:r>
              <a:rPr lang="fr-FR" dirty="0"/>
              <a:t>est pour la sociologie tout organisme ou groupement humain dont se compose la société globale</a:t>
            </a:r>
            <a:r>
              <a:rPr lang="fr-FR" dirty="0" smtClean="0"/>
              <a:t>.</a:t>
            </a:r>
            <a:r>
              <a:rPr lang="fr-FR" b="1" dirty="0"/>
              <a:t> </a:t>
            </a:r>
            <a:endParaRPr lang="fr-FR" b="1" dirty="0" smtClean="0"/>
          </a:p>
          <a:p>
            <a:pPr algn="just"/>
            <a:r>
              <a:rPr lang="fr-FR" b="1" dirty="0" smtClean="0"/>
              <a:t>la </a:t>
            </a:r>
            <a:r>
              <a:rPr lang="fr-FR" b="1" dirty="0"/>
              <a:t>sociologie des organisations </a:t>
            </a:r>
            <a:r>
              <a:rPr lang="fr-FR" dirty="0" smtClean="0"/>
              <a:t>tend </a:t>
            </a:r>
            <a:r>
              <a:rPr lang="fr-FR" dirty="0"/>
              <a:t>à rendre compte des comportements et les relations formels ou informels, et ce, par rapport aux règles </a:t>
            </a:r>
            <a:r>
              <a:rPr lang="fr-FR" dirty="0" smtClean="0"/>
              <a:t>prescriptives. Elle </a:t>
            </a:r>
            <a:r>
              <a:rPr lang="fr-FR" dirty="0"/>
              <a:t>représente également un ensemble de situations de droit, de fait et d'activités. Elle couvre le domaine de la sociologie d'entreprise qui, elle-même, couvre le domaine de la sociologie industrielle. Elle consiste en l'articulation des activités, des systèmes, des structures, des procédures, des méthodes, en la création, la modification, la suppression d'organes et de relations entre ces organes dans l'entreprise. Elle prend en compte l'évolution de l'environnement de l'entreprise</a:t>
            </a:r>
            <a:r>
              <a:rPr lang="fr-FR" dirty="0" smtClean="0"/>
              <a:t>.</a:t>
            </a:r>
          </a:p>
          <a:p>
            <a:pPr algn="just"/>
            <a:r>
              <a:rPr lang="fr-FR" dirty="0"/>
              <a:t>Sociologie du travail, sociologie industrielle, sociologie des organisations sont trois volets qui sont traversés par l'analyse du travail. Ils sont également en relation avec d'autres disciplines qui traitent du </a:t>
            </a:r>
            <a:r>
              <a:rPr lang="fr-FR" dirty="0" smtClean="0"/>
              <a:t>travail. Il </a:t>
            </a:r>
            <a:r>
              <a:rPr lang="fr-FR" dirty="0"/>
              <a:t>est à noter qu'une partie de la sociologie des organisations déborde du domaine de la sociologie du travail : sociologie des organisations hors domaine du travail, sociologie des partis politiques, des syndicats, des associations...Il n'en sera pas fait étude </a:t>
            </a:r>
            <a:r>
              <a:rPr lang="fr-FR" dirty="0" smtClean="0"/>
              <a:t>ici (</a:t>
            </a:r>
            <a:r>
              <a:rPr lang="fr-FR" dirty="0" err="1" smtClean="0"/>
              <a:t>potocki</a:t>
            </a:r>
            <a:r>
              <a:rPr lang="fr-FR" dirty="0" smtClean="0"/>
              <a:t> , p7)</a:t>
            </a:r>
            <a:endParaRPr lang="fr-FR" dirty="0"/>
          </a:p>
        </p:txBody>
      </p:sp>
    </p:spTree>
    <p:extLst>
      <p:ext uri="{BB962C8B-B14F-4D97-AF65-F5344CB8AC3E}">
        <p14:creationId xmlns:p14="http://schemas.microsoft.com/office/powerpoint/2010/main" val="11612451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égral">
  <a:themeElements>
    <a:clrScheme name="Inté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é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é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
  <TotalTime>207</TotalTime>
  <Words>1469</Words>
  <Application>Microsoft Office PowerPoint</Application>
  <PresentationFormat>Grand écran</PresentationFormat>
  <Paragraphs>76</Paragraphs>
  <Slides>20</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20</vt:i4>
      </vt:variant>
    </vt:vector>
  </HeadingPairs>
  <TitlesOfParts>
    <vt:vector size="25" baseType="lpstr">
      <vt:lpstr>Tw Cen MT</vt:lpstr>
      <vt:lpstr>Tw Cen MT Condensed</vt:lpstr>
      <vt:lpstr>Wingdings</vt:lpstr>
      <vt:lpstr>Wingdings 3</vt:lpstr>
      <vt:lpstr>Intégral</vt:lpstr>
      <vt:lpstr>Sociologie du travail </vt:lpstr>
      <vt:lpstr>Présentation PowerPoint</vt:lpstr>
      <vt:lpstr>Quelle est l'origine de la sociologie du travail ? </vt:lpstr>
      <vt:lpstr>Sociologie industrielle</vt:lpstr>
      <vt:lpstr>Présentation PowerPoint</vt:lpstr>
      <vt:lpstr>Sociologie du travail en France</vt:lpstr>
      <vt:lpstr>Présentation PowerPoint</vt:lpstr>
      <vt:lpstr>Présentation PowerPoint</vt:lpstr>
      <vt:lpstr>Organisation /travail</vt:lpstr>
      <vt:lpstr>L'évolution thématique de la sociologie du travail</vt:lpstr>
      <vt:lpstr>Du XIXème siècle à la seconde guerre mondiale </vt:lpstr>
      <vt:lpstr>Présentation PowerPoint</vt:lpstr>
      <vt:lpstr>Après la seconde guerre mondiale</vt:lpstr>
      <vt:lpstr>après les années 70</vt:lpstr>
      <vt:lpstr> L’objet d’étude (selon la revue de la sociologie du travail, France) </vt:lpstr>
      <vt:lpstr> Etats-Unis : huit thématiques clés de la sociologie du travail   (Arne l. kalleberg et kevin t. leicht (traduction de morgane iserte)</vt:lpstr>
      <vt:lpstr>Les écrits sociologiques sur le travail en Algérie</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Sociologie du travail fondement et evolution</dc:title>
  <dc:creator>Souhila</dc:creator>
  <cp:lastModifiedBy>dell</cp:lastModifiedBy>
  <cp:revision>30</cp:revision>
  <dcterms:created xsi:type="dcterms:W3CDTF">2022-10-16T07:28:47Z</dcterms:created>
  <dcterms:modified xsi:type="dcterms:W3CDTF">2023-11-14T12:40:38Z</dcterms:modified>
</cp:coreProperties>
</file>