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ndl.cerist.d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orientation-pourtous.fr/metier/gestion-de-l-information-et-de-la-documentation,12507.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a:solidFill>
                  <a:srgbClr val="C00000"/>
                </a:solidFill>
              </a:rPr>
              <a:t>Où chercher les documents ??</a:t>
            </a:r>
          </a:p>
        </p:txBody>
      </p:sp>
      <p:sp>
        <p:nvSpPr>
          <p:cNvPr id="3" name="Sous-titre 2"/>
          <p:cNvSpPr>
            <a:spLocks noGrp="1"/>
          </p:cNvSpPr>
          <p:nvPr>
            <p:ph type="subTitle" idx="1"/>
          </p:nvPr>
        </p:nvSpPr>
        <p:spPr/>
        <p:txBody>
          <a:bodyPr/>
          <a:lstStyle/>
          <a:p>
            <a:endParaRPr lang="fr-FR" dirty="0"/>
          </a:p>
          <a:p>
            <a:r>
              <a:rPr lang="fr-FR" b="1" dirty="0"/>
              <a:t>                                                                            Cours: </a:t>
            </a:r>
            <a:r>
              <a:rPr lang="fr-FR" dirty="0"/>
              <a:t>04</a:t>
            </a:r>
          </a:p>
        </p:txBody>
      </p:sp>
    </p:spTree>
    <p:extLst>
      <p:ext uri="{BB962C8B-B14F-4D97-AF65-F5344CB8AC3E}">
        <p14:creationId xmlns:p14="http://schemas.microsoft.com/office/powerpoint/2010/main" val="315981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i="1" dirty="0">
                <a:solidFill>
                  <a:srgbClr val="C00000"/>
                </a:solidFill>
                <a:latin typeface="Times New Roman" panose="02020603050405020304" pitchFamily="18" charset="0"/>
                <a:cs typeface="Times New Roman" panose="02020603050405020304" pitchFamily="18" charset="0"/>
              </a:rPr>
              <a:t>Bibliothèques numériques </a:t>
            </a:r>
          </a:p>
        </p:txBody>
      </p:sp>
      <p:sp>
        <p:nvSpPr>
          <p:cNvPr id="3" name="Espace réservé du contenu 2"/>
          <p:cNvSpPr>
            <a:spLocks noGrp="1"/>
          </p:cNvSpPr>
          <p:nvPr>
            <p:ph idx="1"/>
          </p:nvPr>
        </p:nvSpPr>
        <p:spPr/>
        <p:txBody>
          <a:bodyPr>
            <a:normAutofit fontScale="77500" lnSpcReduction="20000"/>
          </a:bodyPr>
          <a:lstStyle/>
          <a:p>
            <a:pPr algn="just"/>
            <a:r>
              <a:rPr lang="fr-FR" dirty="0">
                <a:solidFill>
                  <a:schemeClr val="tx1"/>
                </a:solidFill>
              </a:rPr>
              <a:t>Une bibliothèque numérique est une connexion de documents numériques accessibles à distance via Internet. </a:t>
            </a:r>
          </a:p>
          <a:p>
            <a:r>
              <a:rPr lang="fr-FR" dirty="0">
                <a:solidFill>
                  <a:schemeClr val="tx1"/>
                </a:solidFill>
              </a:rPr>
              <a:t> Les documents peuvent être des livres, des articles de revue, des images, des vidéos, de la musique et d’autres formes de contenu numérique. </a:t>
            </a:r>
          </a:p>
          <a:p>
            <a:r>
              <a:rPr lang="fr-FR" dirty="0">
                <a:solidFill>
                  <a:schemeClr val="tx1"/>
                </a:solidFill>
              </a:rPr>
              <a:t>Les bibliothèques numériques offrent un certain nombre davantage par rapport aux bibliothèques traditionnelles. Elles sont accessibles 7 sur 7 et 24 h sur 24h de n’importe quel où dans le monde. Elles sont également plus faciles à utiliser car elles peuvent être consultées ou téléchargées via un ordinateur ou à un appareil mobile. </a:t>
            </a:r>
          </a:p>
          <a:p>
            <a:r>
              <a:rPr lang="fr-FR" dirty="0">
                <a:solidFill>
                  <a:schemeClr val="tx1"/>
                </a:solidFill>
              </a:rPr>
              <a:t> </a:t>
            </a:r>
            <a:r>
              <a:rPr lang="fr-FR" b="1" dirty="0">
                <a:solidFill>
                  <a:schemeClr val="tx1"/>
                </a:solidFill>
              </a:rPr>
              <a:t>Exemple</a:t>
            </a:r>
            <a:r>
              <a:rPr lang="fr-FR" dirty="0">
                <a:solidFill>
                  <a:schemeClr val="tx1"/>
                </a:solidFill>
              </a:rPr>
              <a:t> </a:t>
            </a:r>
            <a:r>
              <a:rPr lang="fr-FR" dirty="0">
                <a:solidFill>
                  <a:srgbClr val="C00000"/>
                </a:solidFill>
              </a:rPr>
              <a:t>SNDL</a:t>
            </a:r>
            <a:r>
              <a:rPr lang="fr-FR" dirty="0">
                <a:solidFill>
                  <a:schemeClr val="tx1"/>
                </a:solidFill>
              </a:rPr>
              <a:t> :  Système National de Documentation en Ligne (Algérie) </a:t>
            </a:r>
          </a:p>
          <a:p>
            <a:pPr marL="0" indent="0" algn="ctr">
              <a:buNone/>
            </a:pPr>
            <a:r>
              <a:rPr lang="fr-FR" dirty="0">
                <a:solidFill>
                  <a:schemeClr val="tx1"/>
                </a:solidFill>
                <a:hlinkClick r:id="rId2"/>
              </a:rPr>
              <a:t>www.sndl.cerist.dz</a:t>
            </a:r>
            <a:r>
              <a:rPr lang="fr-FR" dirty="0">
                <a:solidFill>
                  <a:schemeClr val="tx1"/>
                </a:solidFill>
              </a:rPr>
              <a:t> </a:t>
            </a:r>
          </a:p>
          <a:p>
            <a:pPr marL="0" indent="0">
              <a:buNone/>
            </a:pPr>
            <a:r>
              <a:rPr lang="fr-FR" dirty="0">
                <a:solidFill>
                  <a:schemeClr val="tx1"/>
                </a:solidFill>
              </a:rPr>
              <a:t>                      </a:t>
            </a:r>
            <a:r>
              <a:rPr lang="fr-FR" dirty="0">
                <a:solidFill>
                  <a:srgbClr val="C00000"/>
                </a:solidFill>
              </a:rPr>
              <a:t>ASJP</a:t>
            </a:r>
            <a:r>
              <a:rPr lang="fr-FR" dirty="0">
                <a:solidFill>
                  <a:schemeClr val="tx1"/>
                </a:solidFill>
              </a:rPr>
              <a:t> : </a:t>
            </a:r>
            <a:r>
              <a:rPr lang="fr-FR" dirty="0" err="1">
                <a:solidFill>
                  <a:schemeClr val="tx1"/>
                </a:solidFill>
              </a:rPr>
              <a:t>Algerien</a:t>
            </a:r>
            <a:r>
              <a:rPr lang="fr-FR" dirty="0">
                <a:solidFill>
                  <a:schemeClr val="tx1"/>
                </a:solidFill>
              </a:rPr>
              <a:t> </a:t>
            </a:r>
            <a:r>
              <a:rPr lang="fr-FR" dirty="0" err="1">
                <a:solidFill>
                  <a:schemeClr val="tx1"/>
                </a:solidFill>
              </a:rPr>
              <a:t>Scientific</a:t>
            </a:r>
            <a:r>
              <a:rPr lang="fr-FR" dirty="0">
                <a:solidFill>
                  <a:schemeClr val="tx1"/>
                </a:solidFill>
              </a:rPr>
              <a:t> Journal Platform     </a:t>
            </a:r>
          </a:p>
        </p:txBody>
      </p:sp>
    </p:spTree>
    <p:extLst>
      <p:ext uri="{BB962C8B-B14F-4D97-AF65-F5344CB8AC3E}">
        <p14:creationId xmlns:p14="http://schemas.microsoft.com/office/powerpoint/2010/main" val="30156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i="1" dirty="0">
                <a:solidFill>
                  <a:srgbClr val="C00000"/>
                </a:solidFill>
              </a:rPr>
              <a:t>Exemples de bibliothèques numérique</a:t>
            </a:r>
          </a:p>
        </p:txBody>
      </p:sp>
      <p:sp>
        <p:nvSpPr>
          <p:cNvPr id="3" name="Espace réservé du contenu 2"/>
          <p:cNvSpPr>
            <a:spLocks noGrp="1"/>
          </p:cNvSpPr>
          <p:nvPr>
            <p:ph idx="1"/>
          </p:nvPr>
        </p:nvSpPr>
        <p:spPr/>
        <p:txBody>
          <a:bodyPr>
            <a:normAutofit fontScale="70000" lnSpcReduction="20000"/>
          </a:bodyPr>
          <a:lstStyle/>
          <a:p>
            <a:pPr>
              <a:buFont typeface="Courier New" panose="02070309020205020404" pitchFamily="49" charset="0"/>
              <a:buChar char="o"/>
            </a:pPr>
            <a:r>
              <a:rPr lang="fr-FR" b="1" dirty="0" err="1">
                <a:solidFill>
                  <a:srgbClr val="C00000"/>
                </a:solidFill>
              </a:rPr>
              <a:t>Gallica</a:t>
            </a:r>
            <a:r>
              <a:rPr lang="fr-FR" b="1" dirty="0">
                <a:solidFill>
                  <a:srgbClr val="C00000"/>
                </a:solidFill>
              </a:rPr>
              <a:t> (</a:t>
            </a:r>
            <a:r>
              <a:rPr lang="fr-FR" b="1" dirty="0" err="1">
                <a:solidFill>
                  <a:srgbClr val="C00000"/>
                </a:solidFill>
              </a:rPr>
              <a:t>BnF</a:t>
            </a:r>
            <a:r>
              <a:rPr lang="fr-FR" b="1" dirty="0">
                <a:solidFill>
                  <a:srgbClr val="C00000"/>
                </a:solidFill>
              </a:rPr>
              <a:t>)	</a:t>
            </a:r>
            <a:r>
              <a:rPr lang="fr-FR" dirty="0"/>
              <a:t>La bibliothèque numérique de la Bibliothèque nationale de France (</a:t>
            </a:r>
            <a:r>
              <a:rPr lang="fr-FR" dirty="0" err="1"/>
              <a:t>BnF</a:t>
            </a:r>
            <a:r>
              <a:rPr lang="fr-FR" dirty="0"/>
              <a:t>) et de ses partenaires. Elle donne accès à des millions de documents (livres, manuscrits, cartes, images, presse, etc.)</a:t>
            </a:r>
          </a:p>
          <a:p>
            <a:pPr>
              <a:buFont typeface="Courier New" panose="02070309020205020404" pitchFamily="49" charset="0"/>
              <a:buChar char="o"/>
            </a:pPr>
            <a:r>
              <a:rPr lang="fr-FR" b="1" dirty="0">
                <a:solidFill>
                  <a:srgbClr val="C00000"/>
                </a:solidFill>
              </a:rPr>
              <a:t>Project Gutenberg</a:t>
            </a:r>
            <a:r>
              <a:rPr lang="fr-FR" dirty="0">
                <a:solidFill>
                  <a:srgbClr val="C00000"/>
                </a:solidFill>
              </a:rPr>
              <a:t> </a:t>
            </a:r>
            <a:r>
              <a:rPr lang="fr-FR" dirty="0"/>
              <a:t>La plus ancienne bibliothèque numérique du monde. Elle propose plus de 60 000 livres électroniques gratuits, principalement des œuvres du domaine public (classiques littéraires) en différentes langues, mais surtout en anglais.</a:t>
            </a:r>
          </a:p>
          <a:p>
            <a:pPr>
              <a:buFont typeface="Courier New" panose="02070309020205020404" pitchFamily="49" charset="0"/>
              <a:buChar char="o"/>
            </a:pPr>
            <a:r>
              <a:rPr lang="fr-FR" b="1" dirty="0">
                <a:solidFill>
                  <a:srgbClr val="C00000"/>
                </a:solidFill>
              </a:rPr>
              <a:t>Internet Archive </a:t>
            </a:r>
            <a:r>
              <a:rPr lang="fr-FR" dirty="0"/>
              <a:t>/ </a:t>
            </a:r>
            <a:r>
              <a:rPr lang="fr-FR" b="1" dirty="0">
                <a:solidFill>
                  <a:srgbClr val="C00000"/>
                </a:solidFill>
              </a:rPr>
              <a:t>Open Library</a:t>
            </a:r>
            <a:r>
              <a:rPr lang="fr-FR" dirty="0"/>
              <a:t>	Une immense bibliothèque numérique à but non lucratif qui archive des milliards de pages web, mais aussi des millions de livres, de films et d'enregistrements audio, offrant une vaste collection de ressources libres et d'ouvrages empruntables via l'initiative Open Library.</a:t>
            </a:r>
          </a:p>
          <a:p>
            <a:pPr>
              <a:buFont typeface="Courier New" panose="02070309020205020404" pitchFamily="49" charset="0"/>
              <a:buChar char="o"/>
            </a:pPr>
            <a:r>
              <a:rPr lang="fr-FR" b="1" dirty="0">
                <a:solidFill>
                  <a:srgbClr val="C00000"/>
                </a:solidFill>
              </a:rPr>
              <a:t>Google Livres (Google Books)</a:t>
            </a:r>
            <a:r>
              <a:rPr lang="fr-FR" dirty="0"/>
              <a:t>	Un service de Google qui a numérisé des millions de livres. Il permet de rechercher dans le texte intégral des ouvrages et d'accéder gratuitement à la lecture complète des livres du domaine public (souvent anciens), ou à des extraits limités pour les livres sous droits.</a:t>
            </a:r>
          </a:p>
        </p:txBody>
      </p:sp>
    </p:spTree>
    <p:extLst>
      <p:ext uri="{BB962C8B-B14F-4D97-AF65-F5344CB8AC3E}">
        <p14:creationId xmlns:p14="http://schemas.microsoft.com/office/powerpoint/2010/main" val="341916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solidFill>
                  <a:srgbClr val="C00000"/>
                </a:solidFill>
              </a:rPr>
              <a:t>Les centres de documentation</a:t>
            </a:r>
          </a:p>
        </p:txBody>
      </p:sp>
      <p:sp>
        <p:nvSpPr>
          <p:cNvPr id="3" name="Espace réservé du contenu 2"/>
          <p:cNvSpPr>
            <a:spLocks noGrp="1"/>
          </p:cNvSpPr>
          <p:nvPr>
            <p:ph idx="1"/>
          </p:nvPr>
        </p:nvSpPr>
        <p:spPr>
          <a:xfrm>
            <a:off x="1295402" y="2569995"/>
            <a:ext cx="9601196" cy="3318936"/>
          </a:xfrm>
        </p:spPr>
        <p:txBody>
          <a:bodyPr>
            <a:normAutofit/>
          </a:bodyPr>
          <a:lstStyle/>
          <a:p>
            <a:pPr algn="just"/>
            <a:r>
              <a:rPr lang="fr-FR" sz="2000" dirty="0">
                <a:solidFill>
                  <a:schemeClr val="tx1"/>
                </a:solidFill>
                <a:latin typeface="Times New Roman" panose="02020603050405020304" pitchFamily="18" charset="0"/>
                <a:cs typeface="Times New Roman" panose="02020603050405020304" pitchFamily="18" charset="0"/>
              </a:rPr>
              <a:t>Un centre de documentation est un lieu où sont conservés divers types de documents (livres, périodiques, bases de données, documents numériques, CD-ROM, etc.). Généralement, ces documents sont spécialisés dans un ou plusieurs domaines spécifiques. Sa principale fonction est de mettre cette documentation à disposition pour la consultation et la recherche par ses usagers. Bibliothèque de médecine par exemple. </a:t>
            </a:r>
          </a:p>
          <a:p>
            <a:pPr algn="just"/>
            <a:r>
              <a:rPr lang="fr-FR" sz="2000" dirty="0">
                <a:solidFill>
                  <a:schemeClr val="tx1"/>
                </a:solidFill>
                <a:latin typeface="Times New Roman" panose="02020603050405020304" pitchFamily="18" charset="0"/>
                <a:cs typeface="Times New Roman" panose="02020603050405020304" pitchFamily="18" charset="0"/>
              </a:rPr>
              <a:t>On trouve souvent des centres de documentation au sein d'organisations, d'entreprises, d'institutions (comme les universités ou les hôpitaux).</a:t>
            </a:r>
          </a:p>
          <a:p>
            <a:pPr marL="0" indent="0" algn="just">
              <a:buNone/>
            </a:pPr>
            <a:r>
              <a:rPr lang="fr-FR" sz="2000" dirty="0">
                <a:solidFill>
                  <a:schemeClr val="tx1"/>
                </a:solidFill>
                <a:latin typeface="Times New Roman" panose="02020603050405020304" pitchFamily="18" charset="0"/>
                <a:cs typeface="Times New Roman" panose="02020603050405020304" pitchFamily="18" charset="0"/>
              </a:rPr>
              <a:t>Il se distingue d'une bibliothèque classique par </a:t>
            </a:r>
            <a:r>
              <a:rPr lang="fr-FR" sz="2000" dirty="0">
                <a:solidFill>
                  <a:srgbClr val="C00000"/>
                </a:solidFill>
                <a:latin typeface="Times New Roman" panose="02020603050405020304" pitchFamily="18" charset="0"/>
                <a:cs typeface="Times New Roman" panose="02020603050405020304" pitchFamily="18" charset="0"/>
              </a:rPr>
              <a:t>sa focalisation sur un domaine précis</a:t>
            </a:r>
            <a:r>
              <a:rPr lang="fr-FR" sz="2000" dirty="0">
                <a:solidFill>
                  <a:schemeClr val="tx1"/>
                </a:solidFill>
                <a:latin typeface="Times New Roman" panose="02020603050405020304" pitchFamily="18" charset="0"/>
                <a:cs typeface="Times New Roman" panose="02020603050405020304" pitchFamily="18" charset="0"/>
              </a:rPr>
              <a:t> et sur l'information spécialisée.</a:t>
            </a:r>
          </a:p>
        </p:txBody>
      </p:sp>
    </p:spTree>
    <p:extLst>
      <p:ext uri="{BB962C8B-B14F-4D97-AF65-F5344CB8AC3E}">
        <p14:creationId xmlns:p14="http://schemas.microsoft.com/office/powerpoint/2010/main" val="12990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081799"/>
          </a:xfrm>
        </p:spPr>
        <p:txBody>
          <a:bodyPr/>
          <a:lstStyle/>
          <a:p>
            <a:r>
              <a:rPr lang="fr-FR" i="1" dirty="0">
                <a:solidFill>
                  <a:srgbClr val="C00000"/>
                </a:solidFill>
              </a:rPr>
              <a:t>Les services d’archives publics</a:t>
            </a:r>
          </a:p>
        </p:txBody>
      </p:sp>
      <p:sp>
        <p:nvSpPr>
          <p:cNvPr id="3" name="Espace réservé du contenu 2"/>
          <p:cNvSpPr>
            <a:spLocks noGrp="1"/>
          </p:cNvSpPr>
          <p:nvPr>
            <p:ph idx="1"/>
          </p:nvPr>
        </p:nvSpPr>
        <p:spPr/>
        <p:txBody>
          <a:bodyPr>
            <a:normAutofit/>
          </a:bodyPr>
          <a:lstStyle/>
          <a:p>
            <a:r>
              <a:rPr lang="fr-FR" sz="2200" dirty="0">
                <a:solidFill>
                  <a:schemeClr val="tx1"/>
                </a:solidFill>
                <a:latin typeface="Times New Roman" panose="02020603050405020304" pitchFamily="18" charset="0"/>
                <a:cs typeface="Times New Roman" panose="02020603050405020304" pitchFamily="18" charset="0"/>
              </a:rPr>
              <a:t>Les services d’archives publiques font référence aux institutions chargées de collecter, préserver, organiser et rendre accessibles les documents historiques ou administratifs ayant une valeur patrimoniale ou juridique et les archives d’intérêt public. </a:t>
            </a:r>
          </a:p>
          <a:p>
            <a:pPr algn="just"/>
            <a:r>
              <a:rPr lang="fr-FR" sz="2200" b="1" dirty="0">
                <a:solidFill>
                  <a:schemeClr val="tx1"/>
                </a:solidFill>
                <a:latin typeface="Times New Roman" panose="02020603050405020304" pitchFamily="18" charset="0"/>
                <a:cs typeface="Times New Roman" panose="02020603050405020304" pitchFamily="18" charset="0"/>
              </a:rPr>
              <a:t> Exemple:  </a:t>
            </a:r>
            <a:r>
              <a:rPr lang="fr-FR" sz="2200" b="1" dirty="0">
                <a:solidFill>
                  <a:srgbClr val="C00000"/>
                </a:solidFill>
                <a:latin typeface="Times New Roman" panose="02020603050405020304" pitchFamily="18" charset="0"/>
                <a:cs typeface="Times New Roman" panose="02020603050405020304" pitchFamily="18" charset="0"/>
              </a:rPr>
              <a:t>les archives nationales d’Algérie </a:t>
            </a:r>
            <a:r>
              <a:rPr lang="fr-FR" sz="2200" dirty="0">
                <a:solidFill>
                  <a:schemeClr val="tx1"/>
                </a:solidFill>
                <a:latin typeface="Times New Roman" panose="02020603050405020304" pitchFamily="18" charset="0"/>
                <a:cs typeface="Times New Roman" panose="02020603050405020304" pitchFamily="18" charset="0"/>
              </a:rPr>
              <a:t>qui contient des documents relatifs à la guerre de libération, cartes, plans et registres, photographies et films historiques les services d’archives jouent un rôle crucial dans la préservation du patrimoine culturel et historique d’un pays ou d’une organisation. </a:t>
            </a:r>
          </a:p>
        </p:txBody>
      </p:sp>
      <p:pic>
        <p:nvPicPr>
          <p:cNvPr id="4" name="Image 3"/>
          <p:cNvPicPr>
            <a:picLocks noChangeAspect="1"/>
          </p:cNvPicPr>
          <p:nvPr/>
        </p:nvPicPr>
        <p:blipFill>
          <a:blip r:embed="rId2"/>
          <a:stretch>
            <a:fillRect/>
          </a:stretch>
        </p:blipFill>
        <p:spPr>
          <a:xfrm>
            <a:off x="261937" y="263161"/>
            <a:ext cx="2664143" cy="1853021"/>
          </a:xfrm>
          <a:prstGeom prst="rect">
            <a:avLst/>
          </a:prstGeom>
        </p:spPr>
      </p:pic>
    </p:spTree>
    <p:extLst>
      <p:ext uri="{BB962C8B-B14F-4D97-AF65-F5344CB8AC3E}">
        <p14:creationId xmlns:p14="http://schemas.microsoft.com/office/powerpoint/2010/main" val="346288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a:solidFill>
                  <a:srgbClr val="C00000"/>
                </a:solidFill>
                <a:latin typeface="Times New Roman" panose="02020603050405020304" pitchFamily="18" charset="0"/>
                <a:cs typeface="Times New Roman" panose="02020603050405020304" pitchFamily="18" charset="0"/>
              </a:rPr>
              <a:t>Les métiers de gestion de l’information et de la documentation </a:t>
            </a:r>
          </a:p>
        </p:txBody>
      </p:sp>
      <p:sp>
        <p:nvSpPr>
          <p:cNvPr id="3" name="Espace réservé du contenu 2"/>
          <p:cNvSpPr>
            <a:spLocks noGrp="1"/>
          </p:cNvSpPr>
          <p:nvPr>
            <p:ph idx="1"/>
          </p:nvPr>
        </p:nvSpPr>
        <p:spPr>
          <a:xfrm>
            <a:off x="1295401" y="2416629"/>
            <a:ext cx="9601196" cy="3459239"/>
          </a:xfrm>
        </p:spPr>
        <p:txBody>
          <a:bodyPr>
            <a:normAutofit fontScale="92500" lnSpcReduction="20000"/>
          </a:bodyPr>
          <a:lstStyle/>
          <a:p>
            <a:r>
              <a:rPr lang="fr-FR" dirty="0">
                <a:solidFill>
                  <a:schemeClr val="tx1"/>
                </a:solidFill>
              </a:rPr>
              <a:t>Bibliothécaire. Ingénieur documentaire. Documentaliste scientifique.  Archiviste.  Chargé des ressources documentaires. Directeur de médiathèque.  Ingénieur en bibliothéconomie.  Archiviste-documentaliste. Documentaliste juridique. Documentaliste archiviste. Conservateur d'archives.  Gestionnaire de documents d'entreprise.  Directeur de centre documentaire. Gestionnaire en documentation. Professeur documentaliste.  Responsable des ressources documentaires. Veilleur documentaire. Chargé de recherche d'information.  Attaché de conservation des archives…etc. </a:t>
            </a:r>
          </a:p>
          <a:p>
            <a:r>
              <a:rPr lang="fr-FR" dirty="0">
                <a:solidFill>
                  <a:schemeClr val="tx1"/>
                </a:solidFill>
              </a:rPr>
              <a:t>Pour plus de détails sur les métiers, veuillez consulter ce site : </a:t>
            </a:r>
            <a:r>
              <a:rPr lang="fr-FR" dirty="0">
                <a:hlinkClick r:id="rId2"/>
              </a:rPr>
              <a:t>https://www.orientation-pourtous.fr/metier/gestion-de-l-information-et-de-la-documentation,12507.html</a:t>
            </a:r>
            <a:r>
              <a:rPr lang="fr-FR" dirty="0"/>
              <a:t> </a:t>
            </a:r>
          </a:p>
        </p:txBody>
      </p:sp>
    </p:spTree>
    <p:extLst>
      <p:ext uri="{BB962C8B-B14F-4D97-AF65-F5344CB8AC3E}">
        <p14:creationId xmlns:p14="http://schemas.microsoft.com/office/powerpoint/2010/main" val="6121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2873828" y="1240972"/>
            <a:ext cx="6152606" cy="3689531"/>
          </a:xfrm>
          <a:prstGeom prst="rect">
            <a:avLst/>
          </a:prstGeom>
        </p:spPr>
      </p:pic>
    </p:spTree>
    <p:extLst>
      <p:ext uri="{BB962C8B-B14F-4D97-AF65-F5344CB8AC3E}">
        <p14:creationId xmlns:p14="http://schemas.microsoft.com/office/powerpoint/2010/main" val="391453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rgbClr val="C00000"/>
                </a:solidFill>
              </a:rPr>
              <a:t>Introduction</a:t>
            </a:r>
          </a:p>
        </p:txBody>
      </p:sp>
      <p:sp>
        <p:nvSpPr>
          <p:cNvPr id="3" name="Espace réservé du contenu 2"/>
          <p:cNvSpPr>
            <a:spLocks noGrp="1"/>
          </p:cNvSpPr>
          <p:nvPr>
            <p:ph idx="1"/>
          </p:nvPr>
        </p:nvSpPr>
        <p:spPr/>
        <p:txBody>
          <a:bodyPr/>
          <a:lstStyle/>
          <a:p>
            <a:pPr algn="just"/>
            <a:r>
              <a:rPr lang="fr-FR" dirty="0">
                <a:solidFill>
                  <a:schemeClr val="tx1"/>
                </a:solidFill>
                <a:latin typeface="Times New Roman" panose="02020603050405020304" pitchFamily="18" charset="0"/>
                <a:cs typeface="Times New Roman" panose="02020603050405020304" pitchFamily="18" charset="0"/>
              </a:rPr>
              <a:t>Dans le cadre d’une démarche académique, la recherche documentaire constitue une compétence clés pour accéder à des ressources fiables et pertinentes. Cependant, la question centrale qui se pose à tous les étudiants et chercheurs est: </a:t>
            </a:r>
          </a:p>
          <a:p>
            <a:pPr marL="0" indent="0" algn="just">
              <a:buNone/>
            </a:pPr>
            <a:r>
              <a:rPr lang="fr-FR" dirty="0"/>
              <a:t>                                     </a:t>
            </a:r>
            <a:r>
              <a:rPr lang="fr-FR" dirty="0">
                <a:solidFill>
                  <a:srgbClr val="C00000"/>
                </a:solidFill>
              </a:rPr>
              <a:t>Ou chercher les documents ???????? </a:t>
            </a:r>
          </a:p>
          <a:p>
            <a:pPr algn="just"/>
            <a:r>
              <a:rPr lang="fr-FR" dirty="0">
                <a:latin typeface="Times New Roman" panose="02020603050405020304" pitchFamily="18" charset="0"/>
                <a:cs typeface="Times New Roman" panose="02020603050405020304" pitchFamily="18" charset="0"/>
              </a:rPr>
              <a:t>Dans ce cours, nous proposons une exploration approfondie des lieux dédié à la conservation et à la diffusion des savoirs. </a:t>
            </a:r>
          </a:p>
        </p:txBody>
      </p:sp>
    </p:spTree>
    <p:extLst>
      <p:ext uri="{BB962C8B-B14F-4D97-AF65-F5344CB8AC3E}">
        <p14:creationId xmlns:p14="http://schemas.microsoft.com/office/powerpoint/2010/main" val="328229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solidFill>
                  <a:srgbClr val="C00000"/>
                </a:solidFill>
              </a:rPr>
              <a:t>Les objectifs de ce cours </a:t>
            </a:r>
          </a:p>
        </p:txBody>
      </p:sp>
      <p:sp>
        <p:nvSpPr>
          <p:cNvPr id="3" name="Espace réservé du contenu 2"/>
          <p:cNvSpPr>
            <a:spLocks noGrp="1"/>
          </p:cNvSpPr>
          <p:nvPr>
            <p:ph idx="1"/>
          </p:nvPr>
        </p:nvSpPr>
        <p:spPr>
          <a:xfrm>
            <a:off x="1295401" y="2758362"/>
            <a:ext cx="9601196" cy="3117505"/>
          </a:xfrm>
        </p:spPr>
        <p:txBody>
          <a:bodyPr/>
          <a:lstStyle/>
          <a:p>
            <a:pPr>
              <a:buFont typeface="Arial" panose="020B0604020202020204" pitchFamily="34" charset="0"/>
              <a:buChar char="•"/>
            </a:pPr>
            <a:r>
              <a:rPr lang="fr-FR" sz="2200" dirty="0">
                <a:solidFill>
                  <a:srgbClr val="000000"/>
                </a:solidFill>
                <a:latin typeface="georgia" panose="02040502050405020303" pitchFamily="18" charset="0"/>
              </a:rPr>
              <a:t>Identifier les principaux lieux et ressources pour accéder à des documents, tels que les </a:t>
            </a:r>
            <a:r>
              <a:rPr lang="fr-FR" sz="2200" i="1" dirty="0">
                <a:solidFill>
                  <a:srgbClr val="C00000"/>
                </a:solidFill>
                <a:latin typeface="georgia" panose="02040502050405020303" pitchFamily="18" charset="0"/>
              </a:rPr>
              <a:t>bibliothèques</a:t>
            </a:r>
            <a:r>
              <a:rPr lang="fr-FR" sz="2200" dirty="0">
                <a:solidFill>
                  <a:srgbClr val="000000"/>
                </a:solidFill>
                <a:latin typeface="georgia" panose="02040502050405020303" pitchFamily="18" charset="0"/>
              </a:rPr>
              <a:t>, </a:t>
            </a:r>
            <a:r>
              <a:rPr lang="fr-FR" sz="2200" i="1" dirty="0">
                <a:solidFill>
                  <a:srgbClr val="C00000"/>
                </a:solidFill>
                <a:latin typeface="georgia" panose="02040502050405020303" pitchFamily="18" charset="0"/>
              </a:rPr>
              <a:t>centres de documentation</a:t>
            </a:r>
            <a:r>
              <a:rPr lang="fr-FR" sz="2200" dirty="0">
                <a:solidFill>
                  <a:srgbClr val="000000"/>
                </a:solidFill>
                <a:latin typeface="georgia" panose="02040502050405020303" pitchFamily="18" charset="0"/>
              </a:rPr>
              <a:t> et </a:t>
            </a:r>
            <a:r>
              <a:rPr lang="fr-FR" sz="2200" i="1" dirty="0">
                <a:solidFill>
                  <a:srgbClr val="C00000"/>
                </a:solidFill>
                <a:latin typeface="georgia" panose="02040502050405020303" pitchFamily="18" charset="0"/>
              </a:rPr>
              <a:t>archives</a:t>
            </a:r>
            <a:r>
              <a:rPr lang="fr-FR" sz="2200" dirty="0">
                <a:solidFill>
                  <a:srgbClr val="000000"/>
                </a:solidFill>
                <a:latin typeface="georgia" panose="02040502050405020303" pitchFamily="18" charset="0"/>
              </a:rPr>
              <a:t>.</a:t>
            </a:r>
            <a:endParaRPr lang="fr-FR" sz="2200" dirty="0">
              <a:solidFill>
                <a:srgbClr val="000000"/>
              </a:solidFill>
              <a:latin typeface="Arial" panose="020B0604020202020204" pitchFamily="34" charset="0"/>
            </a:endParaRPr>
          </a:p>
          <a:p>
            <a:pPr>
              <a:buFont typeface="Arial" panose="020B0604020202020204" pitchFamily="34" charset="0"/>
              <a:buChar char="•"/>
            </a:pPr>
            <a:r>
              <a:rPr lang="fr-FR" sz="2200" dirty="0">
                <a:solidFill>
                  <a:srgbClr val="000000"/>
                </a:solidFill>
                <a:latin typeface="georgia" panose="02040502050405020303" pitchFamily="18" charset="0"/>
              </a:rPr>
              <a:t>Comprendre les spécificités des bibliothèques numériques et leur rôle dans la recherche documentaire.</a:t>
            </a:r>
            <a:endParaRPr lang="fr-FR" sz="2200" dirty="0">
              <a:solidFill>
                <a:srgbClr val="000000"/>
              </a:solidFill>
              <a:latin typeface="Arial" panose="020B0604020202020204" pitchFamily="34" charset="0"/>
            </a:endParaRPr>
          </a:p>
          <a:p>
            <a:pPr>
              <a:buFont typeface="Arial" panose="020B0604020202020204" pitchFamily="34" charset="0"/>
              <a:buChar char="•"/>
            </a:pPr>
            <a:r>
              <a:rPr lang="fr-FR" sz="2200" dirty="0">
                <a:solidFill>
                  <a:srgbClr val="000000"/>
                </a:solidFill>
                <a:latin typeface="georgia" panose="02040502050405020303" pitchFamily="18" charset="0"/>
              </a:rPr>
              <a:t>Explorer les contributions des institutions professionnelles dans la mise à disposition des documents.</a:t>
            </a:r>
            <a:endParaRPr lang="fr-FR" sz="2200" dirty="0">
              <a:solidFill>
                <a:srgbClr val="000000"/>
              </a:solidFill>
              <a:latin typeface="Arial" panose="020B0604020202020204" pitchFamily="34" charset="0"/>
            </a:endParaRPr>
          </a:p>
          <a:p>
            <a:endParaRPr lang="fr-FR" dirty="0"/>
          </a:p>
        </p:txBody>
      </p:sp>
      <p:pic>
        <p:nvPicPr>
          <p:cNvPr id="4" name="Image 3"/>
          <p:cNvPicPr>
            <a:picLocks noChangeAspect="1"/>
          </p:cNvPicPr>
          <p:nvPr/>
        </p:nvPicPr>
        <p:blipFill>
          <a:blip r:embed="rId2"/>
          <a:stretch>
            <a:fillRect/>
          </a:stretch>
        </p:blipFill>
        <p:spPr>
          <a:xfrm>
            <a:off x="9823269" y="509766"/>
            <a:ext cx="1844037" cy="2248597"/>
          </a:xfrm>
          <a:prstGeom prst="rect">
            <a:avLst/>
          </a:prstGeom>
        </p:spPr>
      </p:pic>
    </p:spTree>
    <p:extLst>
      <p:ext uri="{BB962C8B-B14F-4D97-AF65-F5344CB8AC3E}">
        <p14:creationId xmlns:p14="http://schemas.microsoft.com/office/powerpoint/2010/main" val="11184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230328"/>
            <a:ext cx="9601196" cy="820541"/>
          </a:xfrm>
        </p:spPr>
        <p:txBody>
          <a:bodyPr>
            <a:normAutofit fontScale="90000"/>
          </a:bodyPr>
          <a:lstStyle/>
          <a:p>
            <a:r>
              <a:rPr lang="fr-FR" sz="2800" i="1" dirty="0">
                <a:solidFill>
                  <a:srgbClr val="C00000"/>
                </a:solidFill>
                <a:latin typeface="Inter"/>
              </a:rPr>
              <a:t>Qu'est-ce que les bibliothèques ?</a:t>
            </a:r>
            <a:br>
              <a:rPr lang="fr-FR" sz="2800" i="1" dirty="0">
                <a:solidFill>
                  <a:srgbClr val="C00000"/>
                </a:solidFill>
                <a:latin typeface="Inter"/>
              </a:rPr>
            </a:br>
            <a:endParaRPr lang="fr-FR" sz="2800" i="1" dirty="0">
              <a:solidFill>
                <a:srgbClr val="C00000"/>
              </a:solidFill>
            </a:endParaRPr>
          </a:p>
        </p:txBody>
      </p:sp>
      <p:sp>
        <p:nvSpPr>
          <p:cNvPr id="3" name="Espace réservé du contenu 2"/>
          <p:cNvSpPr>
            <a:spLocks noGrp="1"/>
          </p:cNvSpPr>
          <p:nvPr>
            <p:ph idx="1"/>
          </p:nvPr>
        </p:nvSpPr>
        <p:spPr>
          <a:xfrm>
            <a:off x="1295401" y="2508069"/>
            <a:ext cx="9601196" cy="3367799"/>
          </a:xfrm>
        </p:spPr>
        <p:txBody>
          <a:bodyPr>
            <a:normAutofit fontScale="92500" lnSpcReduction="10000"/>
          </a:bodyPr>
          <a:lstStyle/>
          <a:p>
            <a:pPr algn="just"/>
            <a:r>
              <a:rPr lang="fr-FR" dirty="0">
                <a:solidFill>
                  <a:srgbClr val="1A1C1E"/>
                </a:solidFill>
                <a:latin typeface="Times New Roman" panose="02020603050405020304" pitchFamily="18" charset="0"/>
                <a:cs typeface="Times New Roman" panose="02020603050405020304" pitchFamily="18" charset="0"/>
              </a:rPr>
              <a:t>Une bibliothèque est un lieu physique ou virtuel où est </a:t>
            </a:r>
            <a:r>
              <a:rPr lang="fr-FR" dirty="0">
                <a:solidFill>
                  <a:srgbClr val="C00000"/>
                </a:solidFill>
                <a:latin typeface="Times New Roman" panose="02020603050405020304" pitchFamily="18" charset="0"/>
                <a:cs typeface="Times New Roman" panose="02020603050405020304" pitchFamily="18" charset="0"/>
              </a:rPr>
              <a:t>conservée</a:t>
            </a:r>
            <a:r>
              <a:rPr lang="fr-FR" dirty="0">
                <a:solidFill>
                  <a:srgbClr val="1A1C1E"/>
                </a:solidFill>
                <a:latin typeface="Times New Roman" panose="02020603050405020304" pitchFamily="18" charset="0"/>
                <a:cs typeface="Times New Roman" panose="02020603050405020304" pitchFamily="18" charset="0"/>
              </a:rPr>
              <a:t> et </a:t>
            </a:r>
            <a:r>
              <a:rPr lang="fr-FR" dirty="0">
                <a:solidFill>
                  <a:srgbClr val="C00000"/>
                </a:solidFill>
                <a:latin typeface="Times New Roman" panose="02020603050405020304" pitchFamily="18" charset="0"/>
                <a:cs typeface="Times New Roman" panose="02020603050405020304" pitchFamily="18" charset="0"/>
              </a:rPr>
              <a:t>organisée</a:t>
            </a:r>
            <a:r>
              <a:rPr lang="fr-FR" dirty="0">
                <a:solidFill>
                  <a:srgbClr val="1A1C1E"/>
                </a:solidFill>
                <a:latin typeface="Times New Roman" panose="02020603050405020304" pitchFamily="18" charset="0"/>
                <a:cs typeface="Times New Roman" panose="02020603050405020304" pitchFamily="18" charset="0"/>
              </a:rPr>
              <a:t> une collection de documents, tels que des livres, des articles de revues, des archives, des thèses de doctorats, enregistrements sonores et audiovisuels, ainsi que des ressources numériques ou électronique. </a:t>
            </a:r>
          </a:p>
          <a:p>
            <a:pPr algn="just"/>
            <a:r>
              <a:rPr lang="fr-FR" dirty="0">
                <a:solidFill>
                  <a:srgbClr val="1A1C1E"/>
                </a:solidFill>
                <a:latin typeface="Times New Roman" panose="02020603050405020304" pitchFamily="18" charset="0"/>
                <a:cs typeface="Times New Roman" panose="02020603050405020304" pitchFamily="18" charset="0"/>
              </a:rPr>
              <a:t>Son objectif principal est de permettre l'accès à l'information, à la culture et au savoir en offrant la possibilité de consulter ces documents </a:t>
            </a:r>
            <a:r>
              <a:rPr lang="fr-FR" i="1" dirty="0">
                <a:solidFill>
                  <a:srgbClr val="1A1C1E"/>
                </a:solidFill>
                <a:latin typeface="Times New Roman" panose="02020603050405020304" pitchFamily="18" charset="0"/>
                <a:cs typeface="Times New Roman" panose="02020603050405020304" pitchFamily="18" charset="0"/>
              </a:rPr>
              <a:t>sur place </a:t>
            </a:r>
            <a:r>
              <a:rPr lang="fr-FR" dirty="0">
                <a:solidFill>
                  <a:srgbClr val="1A1C1E"/>
                </a:solidFill>
                <a:latin typeface="Times New Roman" panose="02020603050405020304" pitchFamily="18" charset="0"/>
                <a:cs typeface="Times New Roman" panose="02020603050405020304" pitchFamily="18" charset="0"/>
              </a:rPr>
              <a:t>ou </a:t>
            </a:r>
            <a:r>
              <a:rPr lang="fr-FR" i="1" dirty="0">
                <a:solidFill>
                  <a:srgbClr val="1A1C1E"/>
                </a:solidFill>
                <a:latin typeface="Times New Roman" panose="02020603050405020304" pitchFamily="18" charset="0"/>
                <a:cs typeface="Times New Roman" panose="02020603050405020304" pitchFamily="18" charset="0"/>
              </a:rPr>
              <a:t>de les emprunter</a:t>
            </a:r>
            <a:r>
              <a:rPr lang="fr-FR" dirty="0">
                <a:solidFill>
                  <a:srgbClr val="1A1C1E"/>
                </a:solidFill>
                <a:latin typeface="Times New Roman" panose="02020603050405020304" pitchFamily="18" charset="0"/>
                <a:cs typeface="Times New Roman" panose="02020603050405020304" pitchFamily="18" charset="0"/>
              </a:rPr>
              <a:t>. Les bibliothèques, qu'elles soient publiques, universitaires, scolaires ou spécialisées, jouent un rôle essentiel dans l'éducation, la recherche et les loisirs, en favorisant le développement de la lecture et en garantissant un accès égalitaire à la connaissance pour tous.</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 y="-1"/>
            <a:ext cx="2756263" cy="2050869"/>
          </a:xfrm>
          <a:prstGeom prst="rect">
            <a:avLst/>
          </a:prstGeom>
        </p:spPr>
      </p:pic>
    </p:spTree>
    <p:extLst>
      <p:ext uri="{BB962C8B-B14F-4D97-AF65-F5344CB8AC3E}">
        <p14:creationId xmlns:p14="http://schemas.microsoft.com/office/powerpoint/2010/main" val="113588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r>
              <a:rPr lang="fr-FR" sz="2400" dirty="0">
                <a:solidFill>
                  <a:srgbClr val="1A1C1E"/>
                </a:solidFill>
                <a:latin typeface="Times New Roman" panose="02020603050405020304" pitchFamily="18" charset="0"/>
                <a:cs typeface="Times New Roman" panose="02020603050405020304" pitchFamily="18" charset="0"/>
              </a:rPr>
              <a:t>L'histoire des bibliothèques remonte à l'</a:t>
            </a:r>
            <a:r>
              <a:rPr lang="fr-FR" sz="2400" b="1" dirty="0">
                <a:solidFill>
                  <a:srgbClr val="1A1C1E"/>
                </a:solidFill>
                <a:latin typeface="Times New Roman" panose="02020603050405020304" pitchFamily="18" charset="0"/>
                <a:cs typeface="Times New Roman" panose="02020603050405020304" pitchFamily="18" charset="0"/>
              </a:rPr>
              <a:t>Antiquité</a:t>
            </a:r>
            <a:r>
              <a:rPr lang="fr-FR" sz="2400" dirty="0">
                <a:solidFill>
                  <a:srgbClr val="1A1C1E"/>
                </a:solidFill>
                <a:latin typeface="Times New Roman" panose="02020603050405020304" pitchFamily="18" charset="0"/>
                <a:cs typeface="Times New Roman" panose="02020603050405020304" pitchFamily="18" charset="0"/>
              </a:rPr>
              <a:t>, avec pour objectif premier la </a:t>
            </a:r>
            <a:r>
              <a:rPr lang="fr-FR" sz="2400" i="1" dirty="0">
                <a:solidFill>
                  <a:srgbClr val="C00000"/>
                </a:solidFill>
                <a:latin typeface="Times New Roman" panose="02020603050405020304" pitchFamily="18" charset="0"/>
                <a:cs typeface="Times New Roman" panose="02020603050405020304" pitchFamily="18" charset="0"/>
              </a:rPr>
              <a:t>conservation des savoirs </a:t>
            </a:r>
            <a:r>
              <a:rPr lang="fr-FR" sz="2400" dirty="0">
                <a:solidFill>
                  <a:srgbClr val="1A1C1E"/>
                </a:solidFill>
                <a:latin typeface="Times New Roman" panose="02020603050405020304" pitchFamily="18" charset="0"/>
                <a:cs typeface="Times New Roman" panose="02020603050405020304" pitchFamily="18" charset="0"/>
              </a:rPr>
              <a:t>et des </a:t>
            </a:r>
            <a:r>
              <a:rPr lang="fr-FR" sz="2400" i="1" dirty="0">
                <a:solidFill>
                  <a:srgbClr val="C00000"/>
                </a:solidFill>
                <a:latin typeface="Times New Roman" panose="02020603050405020304" pitchFamily="18" charset="0"/>
                <a:cs typeface="Times New Roman" panose="02020603050405020304" pitchFamily="18" charset="0"/>
              </a:rPr>
              <a:t>archives</a:t>
            </a:r>
            <a:endParaRPr lang="fr-FR" sz="2400" i="1" dirty="0">
              <a:solidFill>
                <a:srgbClr val="C00000"/>
              </a:solidFill>
            </a:endParaRPr>
          </a:p>
        </p:txBody>
      </p:sp>
      <p:sp>
        <p:nvSpPr>
          <p:cNvPr id="3" name="Espace réservé du contenu 2"/>
          <p:cNvSpPr>
            <a:spLocks noGrp="1"/>
          </p:cNvSpPr>
          <p:nvPr>
            <p:ph idx="1"/>
          </p:nvPr>
        </p:nvSpPr>
        <p:spPr/>
        <p:txBody>
          <a:bodyPr>
            <a:normAutofit fontScale="92500" lnSpcReduction="20000"/>
          </a:bodyPr>
          <a:lstStyle/>
          <a:p>
            <a:pPr algn="just">
              <a:buFont typeface="Arial" panose="020B0604020202020204" pitchFamily="34" charset="0"/>
              <a:buChar char="•"/>
            </a:pPr>
            <a:r>
              <a:rPr lang="fr-FR" dirty="0">
                <a:solidFill>
                  <a:srgbClr val="1A1C1E"/>
                </a:solidFill>
                <a:latin typeface="Times New Roman" panose="02020603050405020304" pitchFamily="18" charset="0"/>
                <a:cs typeface="Times New Roman" panose="02020603050405020304" pitchFamily="18" charset="0"/>
              </a:rPr>
              <a:t>La première bibliothèque systématiquement organisée connue à ce jour est la </a:t>
            </a:r>
            <a:r>
              <a:rPr lang="fr-FR" b="1" dirty="0">
                <a:solidFill>
                  <a:srgbClr val="1A1C1E"/>
                </a:solidFill>
                <a:latin typeface="Times New Roman" panose="02020603050405020304" pitchFamily="18" charset="0"/>
                <a:cs typeface="Times New Roman" panose="02020603050405020304" pitchFamily="18" charset="0"/>
              </a:rPr>
              <a:t>bibliothèque d'Assurbanipal</a:t>
            </a:r>
            <a:r>
              <a:rPr lang="fr-FR" dirty="0">
                <a:solidFill>
                  <a:srgbClr val="1A1C1E"/>
                </a:solidFill>
                <a:latin typeface="Times New Roman" panose="02020603050405020304" pitchFamily="18" charset="0"/>
                <a:cs typeface="Times New Roman" panose="02020603050405020304" pitchFamily="18" charset="0"/>
              </a:rPr>
              <a:t>, fondée au VIIe siècle avant J.-C. à Ninive (aujourd'hui en Irak). Son fondateur était le roi </a:t>
            </a:r>
            <a:r>
              <a:rPr lang="fr-FR" b="1" dirty="0">
                <a:solidFill>
                  <a:srgbClr val="1A1C1E"/>
                </a:solidFill>
                <a:latin typeface="Times New Roman" panose="02020603050405020304" pitchFamily="18" charset="0"/>
                <a:cs typeface="Times New Roman" panose="02020603050405020304" pitchFamily="18" charset="0"/>
              </a:rPr>
              <a:t>d'Assurbanipal</a:t>
            </a:r>
            <a:r>
              <a:rPr lang="fr-FR" dirty="0">
                <a:solidFill>
                  <a:srgbClr val="1A1C1E"/>
                </a:solidFill>
                <a:latin typeface="Times New Roman" panose="02020603050405020304" pitchFamily="18" charset="0"/>
                <a:cs typeface="Times New Roman" panose="02020603050405020304" pitchFamily="18" charset="0"/>
              </a:rPr>
              <a:t> qui souhaitait préserver l'histoire et la culture de la Mésopotamie.</a:t>
            </a:r>
          </a:p>
          <a:p>
            <a:pPr algn="just">
              <a:buFont typeface="Arial" panose="020B0604020202020204" pitchFamily="34" charset="0"/>
              <a:buChar char="•"/>
            </a:pPr>
            <a:r>
              <a:rPr lang="fr-FR" dirty="0">
                <a:solidFill>
                  <a:srgbClr val="1A1C1E"/>
                </a:solidFill>
                <a:latin typeface="Times New Roman" panose="02020603050405020304" pitchFamily="18" charset="0"/>
                <a:cs typeface="Times New Roman" panose="02020603050405020304" pitchFamily="18" charset="0"/>
              </a:rPr>
              <a:t>Son contenu était constitué de plus de </a:t>
            </a:r>
            <a:r>
              <a:rPr lang="fr-FR" dirty="0">
                <a:solidFill>
                  <a:srgbClr val="C00000"/>
                </a:solidFill>
                <a:latin typeface="Times New Roman" panose="02020603050405020304" pitchFamily="18" charset="0"/>
                <a:cs typeface="Times New Roman" panose="02020603050405020304" pitchFamily="18" charset="0"/>
              </a:rPr>
              <a:t>30 000 tablettes d'argile </a:t>
            </a:r>
            <a:r>
              <a:rPr lang="fr-FR" dirty="0">
                <a:solidFill>
                  <a:srgbClr val="1A1C1E"/>
                </a:solidFill>
                <a:latin typeface="Times New Roman" panose="02020603050405020304" pitchFamily="18" charset="0"/>
                <a:cs typeface="Times New Roman" panose="02020603050405020304" pitchFamily="18" charset="0"/>
              </a:rPr>
              <a:t>rédigées en écriture cunéiforme. Ces textes couvraient un large éventail de sujets, incluant la littérature avec l'Épopée de Gilgamesh, des textes scientifiques, des codes de loi, des hymnes et des documents administratifs.</a:t>
            </a:r>
          </a:p>
          <a:p>
            <a:pPr algn="just">
              <a:buFont typeface="Arial" panose="020B0604020202020204" pitchFamily="34" charset="0"/>
              <a:buChar char="•"/>
            </a:pPr>
            <a:r>
              <a:rPr lang="fr-FR" dirty="0">
                <a:solidFill>
                  <a:srgbClr val="1A1C1E"/>
                </a:solidFill>
                <a:latin typeface="Times New Roman" panose="02020603050405020304" pitchFamily="18" charset="0"/>
                <a:cs typeface="Times New Roman" panose="02020603050405020304" pitchFamily="18" charset="0"/>
              </a:rPr>
              <a:t>L’objectif des bibliothèques était de </a:t>
            </a:r>
            <a:r>
              <a:rPr lang="fr-FR" dirty="0">
                <a:solidFill>
                  <a:srgbClr val="C00000"/>
                </a:solidFill>
                <a:latin typeface="Times New Roman" panose="02020603050405020304" pitchFamily="18" charset="0"/>
                <a:cs typeface="Times New Roman" panose="02020603050405020304" pitchFamily="18" charset="0"/>
              </a:rPr>
              <a:t>préserver l'héritage du passé </a:t>
            </a:r>
            <a:r>
              <a:rPr lang="fr-FR" dirty="0">
                <a:solidFill>
                  <a:srgbClr val="1A1C1E"/>
                </a:solidFill>
                <a:latin typeface="Times New Roman" panose="02020603050405020304" pitchFamily="18" charset="0"/>
                <a:cs typeface="Times New Roman" panose="02020603050405020304" pitchFamily="18" charset="0"/>
              </a:rPr>
              <a:t>pour les générations futures.</a:t>
            </a:r>
          </a:p>
          <a:p>
            <a:pPr>
              <a:buFont typeface="Arial" panose="020B0604020202020204" pitchFamily="34" charset="0"/>
              <a:buChar char="•"/>
            </a:pPr>
            <a:endParaRPr lang="fr-FR" dirty="0">
              <a:solidFill>
                <a:srgbClr val="1A1C1E"/>
              </a:solidFill>
              <a:latin typeface="Inter"/>
            </a:endParaRPr>
          </a:p>
          <a:p>
            <a:endParaRPr lang="fr-FR" dirty="0"/>
          </a:p>
        </p:txBody>
      </p:sp>
    </p:spTree>
    <p:extLst>
      <p:ext uri="{BB962C8B-B14F-4D97-AF65-F5344CB8AC3E}">
        <p14:creationId xmlns:p14="http://schemas.microsoft.com/office/powerpoint/2010/main" val="215633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a:solidFill>
                  <a:srgbClr val="C00000"/>
                </a:solidFill>
                <a:latin typeface="Times New Roman" panose="02020603050405020304" pitchFamily="18" charset="0"/>
                <a:cs typeface="Times New Roman" panose="02020603050405020304" pitchFamily="18" charset="0"/>
              </a:rPr>
              <a:t>Bibliothèque d’</a:t>
            </a:r>
            <a:r>
              <a:rPr lang="fr-FR" sz="2800" i="1" dirty="0">
                <a:ln>
                  <a:noFill/>
                </a:ln>
                <a:solidFill>
                  <a:srgbClr val="C00000"/>
                </a:solidFill>
                <a:latin typeface="Times New Roman" panose="02020603050405020304" pitchFamily="18" charset="0"/>
                <a:cs typeface="Times New Roman" panose="02020603050405020304" pitchFamily="18" charset="0"/>
              </a:rPr>
              <a:t>Assurbanipal</a:t>
            </a:r>
            <a:endParaRPr lang="fr-FR" sz="2800" i="1" dirty="0">
              <a:solidFill>
                <a:srgbClr val="C0000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stretch>
            <a:fillRect/>
          </a:stretch>
        </p:blipFill>
        <p:spPr>
          <a:xfrm>
            <a:off x="2351315" y="2455817"/>
            <a:ext cx="7445828" cy="3419521"/>
          </a:xfrm>
          <a:prstGeom prst="rect">
            <a:avLst/>
          </a:prstGeom>
        </p:spPr>
      </p:pic>
    </p:spTree>
    <p:extLst>
      <p:ext uri="{BB962C8B-B14F-4D97-AF65-F5344CB8AC3E}">
        <p14:creationId xmlns:p14="http://schemas.microsoft.com/office/powerpoint/2010/main" val="163751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pPr algn="l"/>
            <a:r>
              <a:rPr lang="fr-FR" sz="2200" dirty="0">
                <a:solidFill>
                  <a:schemeClr val="tx1"/>
                </a:solidFill>
                <a:latin typeface="Times New Roman" panose="02020603050405020304" pitchFamily="18" charset="0"/>
                <a:cs typeface="Times New Roman" panose="02020603050405020304" pitchFamily="18" charset="0"/>
              </a:rPr>
              <a:t>De nombreuses bibliothèques ont été détruites au cours de l'histoire, que ce soit de manière </a:t>
            </a:r>
            <a:r>
              <a:rPr lang="fr-FR" sz="2200" i="1" dirty="0">
                <a:solidFill>
                  <a:schemeClr val="tx1"/>
                </a:solidFill>
                <a:latin typeface="Times New Roman" panose="02020603050405020304" pitchFamily="18" charset="0"/>
                <a:cs typeface="Times New Roman" panose="02020603050405020304" pitchFamily="18" charset="0"/>
              </a:rPr>
              <a:t>intentionnelle</a:t>
            </a:r>
            <a:r>
              <a:rPr lang="fr-FR" sz="2200" dirty="0">
                <a:solidFill>
                  <a:schemeClr val="tx1"/>
                </a:solidFill>
                <a:latin typeface="Times New Roman" panose="02020603050405020304" pitchFamily="18" charset="0"/>
                <a:cs typeface="Times New Roman" panose="02020603050405020304" pitchFamily="18" charset="0"/>
              </a:rPr>
              <a:t> ou </a:t>
            </a:r>
            <a:r>
              <a:rPr lang="fr-FR" sz="2200" i="1" dirty="0">
                <a:solidFill>
                  <a:schemeClr val="tx1"/>
                </a:solidFill>
                <a:latin typeface="Times New Roman" panose="02020603050405020304" pitchFamily="18" charset="0"/>
                <a:cs typeface="Times New Roman" panose="02020603050405020304" pitchFamily="18" charset="0"/>
              </a:rPr>
              <a:t>accidentelle</a:t>
            </a:r>
            <a:r>
              <a:rPr lang="fr-FR" sz="2200" dirty="0">
                <a:solidFill>
                  <a:schemeClr val="tx1"/>
                </a:solidFill>
                <a:latin typeface="Times New Roman" panose="02020603050405020304" pitchFamily="18" charset="0"/>
                <a:cs typeface="Times New Roman" panose="02020603050405020304" pitchFamily="18" charset="0"/>
              </a:rPr>
              <a:t>, entraînant des pertes culturelles inestimables.</a:t>
            </a:r>
          </a:p>
        </p:txBody>
      </p:sp>
      <p:sp>
        <p:nvSpPr>
          <p:cNvPr id="3" name="Espace réservé du contenu 2"/>
          <p:cNvSpPr>
            <a:spLocks noGrp="1"/>
          </p:cNvSpPr>
          <p:nvPr>
            <p:ph idx="1"/>
          </p:nvPr>
        </p:nvSpPr>
        <p:spPr/>
        <p:txBody>
          <a:bodyPr>
            <a:normAutofit fontScale="85000" lnSpcReduction="20000"/>
          </a:bodyPr>
          <a:lstStyle/>
          <a:p>
            <a:r>
              <a:rPr lang="fr-FR" dirty="0">
                <a:solidFill>
                  <a:srgbClr val="C00000"/>
                </a:solidFill>
                <a:latin typeface="Times New Roman" panose="02020603050405020304" pitchFamily="18" charset="0"/>
                <a:cs typeface="Times New Roman" panose="02020603050405020304" pitchFamily="18" charset="0"/>
              </a:rPr>
              <a:t>La Bibliothèque d'Alexandrie </a:t>
            </a:r>
            <a:r>
              <a:rPr lang="fr-FR" dirty="0">
                <a:latin typeface="Times New Roman" panose="02020603050405020304" pitchFamily="18" charset="0"/>
                <a:cs typeface="Times New Roman" panose="02020603050405020304" pitchFamily="18" charset="0"/>
              </a:rPr>
              <a:t>(Égypte) </a:t>
            </a:r>
            <a:r>
              <a:rPr lang="nb-NO" dirty="0">
                <a:latin typeface="Times New Roman" panose="02020603050405020304" pitchFamily="18" charset="0"/>
                <a:cs typeface="Times New Roman" panose="02020603050405020304" pitchFamily="18" charset="0"/>
              </a:rPr>
              <a:t>(entre 48 av. J.-C. et 642 ap. J.-C.) suite à un incendie lors de l’invasion de jules César.</a:t>
            </a:r>
          </a:p>
          <a:p>
            <a:r>
              <a:rPr lang="fr-FR" dirty="0">
                <a:solidFill>
                  <a:srgbClr val="C00000"/>
                </a:solidFill>
                <a:latin typeface="Times New Roman" panose="02020603050405020304" pitchFamily="18" charset="0"/>
                <a:cs typeface="Times New Roman" panose="02020603050405020304" pitchFamily="18" charset="0"/>
              </a:rPr>
              <a:t>La Bibliothèque nationale et universitaire de Bosnie-Herzégovine à Sarajevo, </a:t>
            </a:r>
            <a:r>
              <a:rPr lang="fr-FR" dirty="0">
                <a:latin typeface="Times New Roman" panose="02020603050405020304" pitchFamily="18" charset="0"/>
                <a:cs typeface="Times New Roman" panose="02020603050405020304" pitchFamily="18" charset="0"/>
              </a:rPr>
              <a:t>incendiée par les forces Serbes. </a:t>
            </a:r>
          </a:p>
          <a:p>
            <a:r>
              <a:rPr lang="fr-FR" dirty="0">
                <a:solidFill>
                  <a:srgbClr val="C00000"/>
                </a:solidFill>
                <a:latin typeface="Times New Roman" panose="02020603050405020304" pitchFamily="18" charset="0"/>
                <a:cs typeface="Times New Roman" panose="02020603050405020304" pitchFamily="18" charset="0"/>
              </a:rPr>
              <a:t>Les bibliothèques en Irak</a:t>
            </a:r>
            <a:r>
              <a:rPr lang="fr-FR" dirty="0">
                <a:latin typeface="Times New Roman" panose="02020603050405020304" pitchFamily="18" charset="0"/>
                <a:cs typeface="Times New Roman" panose="02020603050405020304" pitchFamily="18" charset="0"/>
              </a:rPr>
              <a:t>, en 2003, lors de l'invasion de l'Irak, la Bibliothèque nationale et les Archives de Bagdad ont été pillées et incendiées, entraînant la perte de millions de documents.  </a:t>
            </a:r>
          </a:p>
          <a:p>
            <a:r>
              <a:rPr lang="fr-FR" dirty="0">
                <a:solidFill>
                  <a:srgbClr val="C00000"/>
                </a:solidFill>
                <a:latin typeface="Times New Roman" panose="02020603050405020304" pitchFamily="18" charset="0"/>
                <a:cs typeface="Times New Roman" panose="02020603050405020304" pitchFamily="18" charset="0"/>
              </a:rPr>
              <a:t>La Bibliothèque impériale du Louvre </a:t>
            </a:r>
            <a:r>
              <a:rPr lang="fr-FR" dirty="0">
                <a:latin typeface="Times New Roman" panose="02020603050405020304" pitchFamily="18" charset="0"/>
                <a:cs typeface="Times New Roman" panose="02020603050405020304" pitchFamily="18" charset="0"/>
              </a:rPr>
              <a:t>(France) : Elle a été incendiée en mai 1871</a:t>
            </a:r>
          </a:p>
          <a:p>
            <a:r>
              <a:rPr lang="fr-FR" dirty="0">
                <a:solidFill>
                  <a:srgbClr val="C00000"/>
                </a:solidFill>
                <a:latin typeface="Times New Roman" panose="02020603050405020304" pitchFamily="18" charset="0"/>
                <a:cs typeface="Times New Roman" panose="02020603050405020304" pitchFamily="18" charset="0"/>
              </a:rPr>
              <a:t>La Bibliothèque de Jaffna (Sri Lanka). </a:t>
            </a:r>
            <a:r>
              <a:rPr lang="fr-FR" dirty="0">
                <a:latin typeface="Times New Roman" panose="02020603050405020304" pitchFamily="18" charset="0"/>
                <a:cs typeface="Times New Roman" panose="02020603050405020304" pitchFamily="18" charset="0"/>
              </a:rPr>
              <a:t>En mai 1981, elle a été incendiée par des émeutiers, détruisant plus de 95 000 ouvrages </a:t>
            </a:r>
            <a:endParaRPr lang="nb-NO" dirty="0">
              <a:latin typeface="Times New Roman" panose="02020603050405020304" pitchFamily="18"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124986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160177"/>
          </a:xfrm>
        </p:spPr>
        <p:txBody>
          <a:bodyPr>
            <a:normAutofit/>
          </a:bodyPr>
          <a:lstStyle/>
          <a:p>
            <a:r>
              <a:rPr lang="fr-FR" sz="4000" i="1" dirty="0">
                <a:solidFill>
                  <a:srgbClr val="C00000"/>
                </a:solidFill>
              </a:rPr>
              <a:t>Types de bibliothèques</a:t>
            </a:r>
          </a:p>
        </p:txBody>
      </p:sp>
      <p:sp>
        <p:nvSpPr>
          <p:cNvPr id="3" name="Espace réservé du contenu 2"/>
          <p:cNvSpPr>
            <a:spLocks noGrp="1"/>
          </p:cNvSpPr>
          <p:nvPr>
            <p:ph idx="1"/>
          </p:nvPr>
        </p:nvSpPr>
        <p:spPr/>
        <p:txBody>
          <a:bodyPr>
            <a:normAutofit/>
          </a:bodyPr>
          <a:lstStyle/>
          <a:p>
            <a:pPr marL="0" indent="0">
              <a:buNone/>
            </a:pPr>
            <a:r>
              <a:rPr lang="fr-FR" sz="2200" u="sng" dirty="0">
                <a:latin typeface="Times New Roman" panose="02020603050405020304" pitchFamily="18" charset="0"/>
                <a:cs typeface="Times New Roman" panose="02020603050405020304" pitchFamily="18" charset="0"/>
              </a:rPr>
              <a:t>Les bibliothèques se distinguent selon leur organisme de tutelle et selon leurs fonds </a:t>
            </a:r>
            <a:endParaRPr lang="fr-FR" sz="2200" dirty="0">
              <a:latin typeface="Times New Roman" panose="02020603050405020304" pitchFamily="18" charset="0"/>
              <a:cs typeface="Times New Roman" panose="02020603050405020304" pitchFamily="18" charset="0"/>
            </a:endParaRPr>
          </a:p>
          <a:p>
            <a:r>
              <a:rPr lang="fr-FR" sz="2200" dirty="0">
                <a:solidFill>
                  <a:srgbClr val="C00000"/>
                </a:solidFill>
                <a:latin typeface="Times New Roman" panose="02020603050405020304" pitchFamily="18" charset="0"/>
                <a:cs typeface="Times New Roman" panose="02020603050405020304" pitchFamily="18" charset="0"/>
              </a:rPr>
              <a:t>Les bibliothèques territoriales </a:t>
            </a:r>
            <a:r>
              <a:rPr lang="fr-FR" sz="2200" dirty="0">
                <a:latin typeface="Times New Roman" panose="02020603050405020304" pitchFamily="18" charset="0"/>
                <a:cs typeface="Times New Roman" panose="02020603050405020304" pitchFamily="18" charset="0"/>
              </a:rPr>
              <a:t>(municipales) s’adressent à l’ensemble de la population en mettant à disposition un fonds diversifié.  </a:t>
            </a:r>
            <a:r>
              <a:rPr lang="fr-FR" sz="2200" b="1" dirty="0">
                <a:latin typeface="Times New Roman" panose="02020603050405020304" pitchFamily="18" charset="0"/>
                <a:cs typeface="Times New Roman" panose="02020603050405020304" pitchFamily="18" charset="0"/>
              </a:rPr>
              <a:t>Exemple : </a:t>
            </a:r>
            <a:r>
              <a:rPr lang="fr-FR" sz="2200" dirty="0">
                <a:latin typeface="Times New Roman" panose="02020603050405020304" pitchFamily="18" charset="0"/>
                <a:cs typeface="Times New Roman" panose="02020603050405020304" pitchFamily="18" charset="0"/>
              </a:rPr>
              <a:t>bibliothèque principale de lecture publique de Bejaia </a:t>
            </a:r>
          </a:p>
          <a:p>
            <a:r>
              <a:rPr lang="fr-FR" sz="2200" dirty="0">
                <a:solidFill>
                  <a:srgbClr val="C00000"/>
                </a:solidFill>
                <a:latin typeface="Times New Roman" panose="02020603050405020304" pitchFamily="18" charset="0"/>
                <a:cs typeface="Times New Roman" panose="02020603050405020304" pitchFamily="18" charset="0"/>
              </a:rPr>
              <a:t>Les bibliothèques universitaires </a:t>
            </a:r>
            <a:r>
              <a:rPr lang="fr-FR" sz="2200" dirty="0">
                <a:latin typeface="Times New Roman" panose="02020603050405020304" pitchFamily="18" charset="0"/>
                <a:cs typeface="Times New Roman" panose="02020603050405020304" pitchFamily="18" charset="0"/>
              </a:rPr>
              <a:t>ont des missions de formation initiale et continue de recherche et de diffusion scientifique et technique.  </a:t>
            </a:r>
            <a:r>
              <a:rPr lang="fr-FR" sz="2200" b="1" dirty="0">
                <a:latin typeface="Times New Roman" panose="02020603050405020304" pitchFamily="18" charset="0"/>
                <a:cs typeface="Times New Roman" panose="02020603050405020304" pitchFamily="18" charset="0"/>
              </a:rPr>
              <a:t>Exemple: </a:t>
            </a:r>
            <a:r>
              <a:rPr lang="fr-FR" sz="2200" dirty="0">
                <a:latin typeface="Times New Roman" panose="02020603050405020304" pitchFamily="18" charset="0"/>
                <a:cs typeface="Times New Roman" panose="02020603050405020304" pitchFamily="18" charset="0"/>
              </a:rPr>
              <a:t>bibliothèque de la faculté des sciences humaines et sociales. </a:t>
            </a:r>
          </a:p>
        </p:txBody>
      </p:sp>
      <p:pic>
        <p:nvPicPr>
          <p:cNvPr id="4" name="Image 3"/>
          <p:cNvPicPr>
            <a:picLocks noChangeAspect="1"/>
          </p:cNvPicPr>
          <p:nvPr/>
        </p:nvPicPr>
        <p:blipFill>
          <a:blip r:embed="rId2"/>
          <a:stretch>
            <a:fillRect/>
          </a:stretch>
        </p:blipFill>
        <p:spPr>
          <a:xfrm>
            <a:off x="61913" y="294459"/>
            <a:ext cx="2903356" cy="2122170"/>
          </a:xfrm>
          <a:prstGeom prst="rect">
            <a:avLst/>
          </a:prstGeom>
        </p:spPr>
      </p:pic>
    </p:spTree>
    <p:extLst>
      <p:ext uri="{BB962C8B-B14F-4D97-AF65-F5344CB8AC3E}">
        <p14:creationId xmlns:p14="http://schemas.microsoft.com/office/powerpoint/2010/main" val="41575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i="1" dirty="0">
                <a:solidFill>
                  <a:srgbClr val="C00000"/>
                </a:solidFill>
              </a:rPr>
              <a:t>Types de bibliothèques</a:t>
            </a:r>
            <a:endParaRPr lang="fr-FR" dirty="0"/>
          </a:p>
        </p:txBody>
      </p:sp>
      <p:sp>
        <p:nvSpPr>
          <p:cNvPr id="3" name="Espace réservé du contenu 2"/>
          <p:cNvSpPr>
            <a:spLocks noGrp="1"/>
          </p:cNvSpPr>
          <p:nvPr>
            <p:ph idx="1"/>
          </p:nvPr>
        </p:nvSpPr>
        <p:spPr>
          <a:xfrm>
            <a:off x="1295402" y="2556932"/>
            <a:ext cx="9601196" cy="3660988"/>
          </a:xfrm>
        </p:spPr>
        <p:txBody>
          <a:bodyPr>
            <a:noAutofit/>
          </a:bodyPr>
          <a:lstStyle/>
          <a:p>
            <a:r>
              <a:rPr lang="fr-FR" sz="2000" dirty="0">
                <a:solidFill>
                  <a:srgbClr val="C00000"/>
                </a:solidFill>
                <a:latin typeface="Times New Roman" panose="02020603050405020304" pitchFamily="18" charset="0"/>
                <a:cs typeface="Times New Roman" panose="02020603050405020304" pitchFamily="18" charset="0"/>
              </a:rPr>
              <a:t>Les bibliothèques scolaires </a:t>
            </a:r>
            <a:r>
              <a:rPr lang="fr-FR" sz="2000" dirty="0">
                <a:latin typeface="Times New Roman" panose="02020603050405020304" pitchFamily="18" charset="0"/>
                <a:cs typeface="Times New Roman" panose="02020603050405020304" pitchFamily="18" charset="0"/>
              </a:rPr>
              <a:t>au CEM (Moyen) et lycée;</a:t>
            </a:r>
          </a:p>
          <a:p>
            <a:r>
              <a:rPr lang="fr-FR" sz="2000" dirty="0">
                <a:solidFill>
                  <a:srgbClr val="C00000"/>
                </a:solidFill>
                <a:latin typeface="Times New Roman" panose="02020603050405020304" pitchFamily="18" charset="0"/>
                <a:cs typeface="Times New Roman" panose="02020603050405020304" pitchFamily="18" charset="0"/>
              </a:rPr>
              <a:t>Les bibliothèques des administrations</a:t>
            </a:r>
            <a:r>
              <a:rPr lang="fr-FR" sz="2000" dirty="0">
                <a:latin typeface="Times New Roman" panose="02020603050405020304" pitchFamily="18" charset="0"/>
                <a:cs typeface="Times New Roman" panose="02020603050405020304" pitchFamily="18" charset="0"/>
              </a:rPr>
              <a:t>. Donne accès à la documentation administrative dans les centres de documentation ministérielle. </a:t>
            </a:r>
          </a:p>
          <a:p>
            <a:r>
              <a:rPr lang="fr-FR" sz="2000" dirty="0">
                <a:latin typeface="Times New Roman" panose="02020603050405020304" pitchFamily="18" charset="0"/>
                <a:cs typeface="Times New Roman" panose="02020603050405020304" pitchFamily="18" charset="0"/>
              </a:rPr>
              <a:t> </a:t>
            </a:r>
            <a:r>
              <a:rPr lang="fr-FR" sz="2000" dirty="0">
                <a:solidFill>
                  <a:srgbClr val="C00000"/>
                </a:solidFill>
                <a:latin typeface="Times New Roman" panose="02020603050405020304" pitchFamily="18" charset="0"/>
                <a:cs typeface="Times New Roman" panose="02020603050405020304" pitchFamily="18" charset="0"/>
              </a:rPr>
              <a:t>Les bibliothèques d’État</a:t>
            </a:r>
            <a:r>
              <a:rPr lang="fr-FR" sz="2000" dirty="0">
                <a:solidFill>
                  <a:schemeClr val="tx1"/>
                </a:solidFill>
                <a:latin typeface="Times New Roman" panose="02020603050405020304" pitchFamily="18" charset="0"/>
                <a:cs typeface="Times New Roman" panose="02020603050405020304" pitchFamily="18" charset="0"/>
              </a:rPr>
              <a:t> sous tutelle du ministère de la culture.  Exemple:  la bibliothèque nationale d’Algérie. (Salon national du livre)</a:t>
            </a:r>
          </a:p>
          <a:p>
            <a:r>
              <a:rPr lang="fr-FR" sz="2000" dirty="0">
                <a:solidFill>
                  <a:srgbClr val="C00000"/>
                </a:solidFill>
                <a:latin typeface="Times New Roman" panose="02020603050405020304" pitchFamily="18" charset="0"/>
                <a:cs typeface="Times New Roman" panose="02020603050405020304" pitchFamily="18" charset="0"/>
              </a:rPr>
              <a:t>Les bibliothèques spécialisées  </a:t>
            </a:r>
            <a:r>
              <a:rPr lang="fr-FR" sz="2000" dirty="0">
                <a:latin typeface="Times New Roman" panose="02020603050405020304" pitchFamily="18" charset="0"/>
                <a:cs typeface="Times New Roman" panose="02020603050405020304" pitchFamily="18" charset="0"/>
              </a:rPr>
              <a:t>(</a:t>
            </a:r>
            <a:r>
              <a:rPr lang="fr-FR" sz="2000" i="1" dirty="0">
                <a:solidFill>
                  <a:schemeClr val="tx1"/>
                </a:solidFill>
                <a:latin typeface="Times New Roman" panose="02020603050405020304" pitchFamily="18" charset="0"/>
                <a:cs typeface="Times New Roman" panose="02020603050405020304" pitchFamily="18" charset="0"/>
              </a:rPr>
              <a:t>la collection est entièrement ou principalement axée sur un domaine de connaissance, un sujet ou un type de document spécifique</a:t>
            </a:r>
            <a:r>
              <a:rPr lang="fr-FR" sz="2000" dirty="0">
                <a:solidFill>
                  <a:schemeClr val="tx1"/>
                </a:solidFill>
                <a:latin typeface="Times New Roman" panose="02020603050405020304" pitchFamily="18" charset="0"/>
                <a:cs typeface="Times New Roman" panose="02020603050405020304" pitchFamily="18" charset="0"/>
              </a:rPr>
              <a:t>) comme celle des musées et le centre de documentation.</a:t>
            </a:r>
          </a:p>
          <a:p>
            <a:pPr marL="0" indent="0">
              <a:buNone/>
            </a:pPr>
            <a:r>
              <a:rPr lang="fr-FR" sz="2000" dirty="0">
                <a:solidFill>
                  <a:schemeClr val="tx1"/>
                </a:solidFill>
                <a:latin typeface="Times New Roman" panose="02020603050405020304" pitchFamily="18" charset="0"/>
                <a:cs typeface="Times New Roman" panose="02020603050405020304" pitchFamily="18" charset="0"/>
              </a:rPr>
              <a:t>En plus de ces centres publics, il existe de nombreux centres privés de documentation, on peut également citer les points de vente de livres librairies. </a:t>
            </a:r>
          </a:p>
        </p:txBody>
      </p:sp>
    </p:spTree>
    <p:extLst>
      <p:ext uri="{BB962C8B-B14F-4D97-AF65-F5344CB8AC3E}">
        <p14:creationId xmlns:p14="http://schemas.microsoft.com/office/powerpoint/2010/main" val="2106287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258</TotalTime>
  <Words>1378</Words>
  <Application>Microsoft Office PowerPoint</Application>
  <PresentationFormat>Grand écran</PresentationFormat>
  <Paragraphs>57</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Courier New</vt:lpstr>
      <vt:lpstr>Garamond</vt:lpstr>
      <vt:lpstr>georgia</vt:lpstr>
      <vt:lpstr>Inter</vt:lpstr>
      <vt:lpstr>Times New Roman</vt:lpstr>
      <vt:lpstr>Organique</vt:lpstr>
      <vt:lpstr>Où chercher les documents ??</vt:lpstr>
      <vt:lpstr>Introduction</vt:lpstr>
      <vt:lpstr>Les objectifs de ce cours </vt:lpstr>
      <vt:lpstr>Qu'est-ce que les bibliothèques ? </vt:lpstr>
      <vt:lpstr>L'histoire des bibliothèques remonte à l'Antiquité, avec pour objectif premier la conservation des savoirs et des archives</vt:lpstr>
      <vt:lpstr>Bibliothèque d’Assurbanipal</vt:lpstr>
      <vt:lpstr>De nombreuses bibliothèques ont été détruites au cours de l'histoire, que ce soit de manière intentionnelle ou accidentelle, entraînant des pertes culturelles inestimables.</vt:lpstr>
      <vt:lpstr>Types de bibliothèques</vt:lpstr>
      <vt:lpstr>Types de bibliothèques</vt:lpstr>
      <vt:lpstr>Bibliothèques numériques </vt:lpstr>
      <vt:lpstr>Exemples de bibliothèques numérique</vt:lpstr>
      <vt:lpstr>Les centres de documentation</vt:lpstr>
      <vt:lpstr>Les services d’archives publics</vt:lpstr>
      <vt:lpstr>Les métiers de gestion de l’information et de la documentation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chercher les documents ??</dc:title>
  <dc:creator>ATLAS PC</dc:creator>
  <cp:lastModifiedBy>STS</cp:lastModifiedBy>
  <cp:revision>21</cp:revision>
  <dcterms:created xsi:type="dcterms:W3CDTF">2025-10-26T16:25:24Z</dcterms:created>
  <dcterms:modified xsi:type="dcterms:W3CDTF">2025-11-23T12:10:27Z</dcterms:modified>
</cp:coreProperties>
</file>