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24FF58A-C36C-4181-A10F-0AE596A809DA}" type="datetimeFigureOut">
              <a:rPr lang="fr-FR" smtClean="0"/>
              <a:t>14/04/2023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24FF58A-C36C-4181-A10F-0AE596A809DA}" type="datetimeFigureOut">
              <a:rPr lang="fr-FR" smtClean="0"/>
              <a:t>14/04/2023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24FF58A-C36C-4181-A10F-0AE596A809DA}" type="datetimeFigureOut">
              <a:rPr lang="fr-FR" smtClean="0"/>
              <a:t>14/04/2023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4FF58A-C36C-4181-A10F-0AE596A809DA}" type="datetimeFigureOut">
              <a:rPr lang="fr-FR" smtClean="0"/>
              <a:t>14/04/2023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4FF58A-C36C-4181-A10F-0AE596A809DA}" type="datetimeFigureOut">
              <a:rPr lang="fr-FR" smtClean="0"/>
              <a:t>14/04/2023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4FF58A-C36C-4181-A10F-0AE596A809DA}" type="datetimeFigureOut">
              <a:rPr lang="fr-FR" smtClean="0"/>
              <a:t>14/04/2023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BC8DA6-1330-42A8-8CDC-114B7EF0BBE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FF58A-C36C-4181-A10F-0AE596A809DA}" type="datetimeFigureOut">
              <a:rPr lang="fr-FR" smtClean="0"/>
              <a:t>14/04/2023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C8DA6-1330-42A8-8CDC-114B7EF0BBE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669360"/>
          </a:xfrm>
        </p:spPr>
        <p:txBody>
          <a:bodyPr>
            <a:normAutofit/>
          </a:bodyPr>
          <a:lstStyle/>
          <a:p>
            <a:endParaRPr lang="en-US" dirty="0"/>
          </a:p>
          <a:p>
            <a:endParaRPr lang="en-US" dirty="0"/>
          </a:p>
          <a:p>
            <a:r>
              <a:rPr lang="en-US" b="1" dirty="0">
                <a:solidFill>
                  <a:schemeClr val="tx1"/>
                </a:solidFill>
              </a:rPr>
              <a:t>University of </a:t>
            </a:r>
            <a:r>
              <a:rPr lang="en-US" b="1" dirty="0" err="1">
                <a:solidFill>
                  <a:schemeClr val="tx1"/>
                </a:solidFill>
              </a:rPr>
              <a:t>Bejaia</a:t>
            </a:r>
            <a:endParaRPr lang="en-US" b="1" dirty="0">
              <a:solidFill>
                <a:schemeClr val="tx1"/>
              </a:solidFill>
            </a:endParaRPr>
          </a:p>
          <a:p>
            <a:r>
              <a:rPr lang="en-US" b="1" dirty="0">
                <a:solidFill>
                  <a:schemeClr val="tx1"/>
                </a:solidFill>
              </a:rPr>
              <a:t> French department 2nd year </a:t>
            </a:r>
          </a:p>
          <a:p>
            <a:r>
              <a:rPr lang="en-US" b="1" dirty="0">
                <a:solidFill>
                  <a:schemeClr val="tx1"/>
                </a:solidFill>
              </a:rPr>
              <a:t>students Faculty of letters and languages </a:t>
            </a:r>
          </a:p>
          <a:p>
            <a:r>
              <a:rPr lang="en-US" b="1" dirty="0">
                <a:solidFill>
                  <a:schemeClr val="tx1"/>
                </a:solidFill>
              </a:rPr>
              <a:t>Module: English</a:t>
            </a:r>
            <a:endParaRPr lang="fr-FR"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80720"/>
          </a:xfrm>
        </p:spPr>
        <p:txBody>
          <a:bodyPr>
            <a:normAutofit/>
          </a:bodyPr>
          <a:lstStyle/>
          <a:p>
            <a:r>
              <a:rPr lang="fr-FR" sz="2000" b="1" dirty="0"/>
              <a:t>                                            </a:t>
            </a:r>
            <a:r>
              <a:rPr lang="fr-FR" sz="2000" b="1" dirty="0" err="1"/>
              <a:t>Countable</a:t>
            </a:r>
            <a:r>
              <a:rPr lang="fr-FR" sz="2000" b="1" dirty="0"/>
              <a:t> and </a:t>
            </a:r>
            <a:r>
              <a:rPr lang="fr-FR" sz="2000" b="1" dirty="0" err="1"/>
              <a:t>Uncountable</a:t>
            </a:r>
            <a:r>
              <a:rPr lang="fr-FR" sz="2000" b="1" dirty="0"/>
              <a:t> </a:t>
            </a:r>
            <a:r>
              <a:rPr lang="fr-FR" sz="2000" b="1" dirty="0" err="1"/>
              <a:t>Nouns</a:t>
            </a:r>
            <a:endParaRPr lang="fr-FR" sz="2000" b="1" dirty="0"/>
          </a:p>
          <a:p>
            <a:r>
              <a:rPr lang="en-US" sz="2000" dirty="0"/>
              <a:t>In English grammar, words that refer to people, places, or things are called nouns. They can be classified in many ways. One way to classify nouns is according to whether they can be counted or not.</a:t>
            </a:r>
          </a:p>
          <a:p>
            <a:endParaRPr lang="en-US" sz="2000" dirty="0"/>
          </a:p>
          <a:p>
            <a:r>
              <a:rPr lang="en-US" sz="2000" b="1" dirty="0"/>
              <a:t> Countable nouns </a:t>
            </a:r>
            <a:r>
              <a:rPr lang="en-US" sz="2000" dirty="0"/>
              <a:t>are things we can count. A countable noun can be singular (banana) or plural (bananas).</a:t>
            </a:r>
          </a:p>
          <a:p>
            <a:r>
              <a:rPr lang="en-US" sz="2000" b="1" dirty="0"/>
              <a:t> Examples:</a:t>
            </a:r>
          </a:p>
          <a:p>
            <a:r>
              <a:rPr lang="en-US" sz="2000" dirty="0"/>
              <a:t> I eat a banana every day. I like bananas. We do not have enough cups.</a:t>
            </a:r>
          </a:p>
          <a:p>
            <a:endParaRPr lang="en-US" sz="2000" dirty="0"/>
          </a:p>
          <a:p>
            <a:r>
              <a:rPr lang="en-US" sz="2000" b="1" dirty="0"/>
              <a:t>Uncountable nouns</a:t>
            </a:r>
            <a:r>
              <a:rPr lang="en-US" sz="2000" dirty="0"/>
              <a:t> are things we cannot count. An uncountable noun has only one form (a singular form). These words are thought of as wholes rather than as parts. They usually refer to abstractions (such as confidence or advice) or collectives (such as equipment or luggage).</a:t>
            </a:r>
          </a:p>
          <a:p>
            <a:r>
              <a:rPr lang="en-US" sz="2000" b="1" dirty="0"/>
              <a:t> Examples:</a:t>
            </a:r>
          </a:p>
          <a:p>
            <a:r>
              <a:rPr lang="en-US" sz="2000" dirty="0"/>
              <a:t> I eat rice every day. </a:t>
            </a:r>
          </a:p>
          <a:p>
            <a:r>
              <a:rPr lang="en-US" sz="2000" dirty="0"/>
              <a:t>I like rice. </a:t>
            </a:r>
          </a:p>
          <a:p>
            <a:r>
              <a:rPr lang="en-US" sz="2000" dirty="0"/>
              <a:t>We do not have enough water. </a:t>
            </a:r>
            <a:endParaRPr lang="fr-F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8260" y="188640"/>
            <a:ext cx="8315739" cy="6408712"/>
          </a:xfrm>
        </p:spPr>
        <p:txBody>
          <a:bodyPr>
            <a:normAutofit/>
          </a:bodyPr>
          <a:lstStyle/>
          <a:p>
            <a:r>
              <a:rPr lang="en-US" sz="2000" b="1" dirty="0"/>
              <a:t>Using Countable &amp; Uncountable Nouns</a:t>
            </a:r>
          </a:p>
          <a:p>
            <a:r>
              <a:rPr lang="en-US" sz="2000" dirty="0"/>
              <a:t> When using countable or uncountable nouns, pay attention to articles and adjectives! Some articles and adjectives can be used with both countable and uncountable nouns. However, others can be used with only countable or only uncountable nouns. </a:t>
            </a:r>
          </a:p>
          <a:p>
            <a:r>
              <a:rPr lang="en-US" sz="2000" b="1" dirty="0"/>
              <a:t>How much/ How many</a:t>
            </a:r>
          </a:p>
          <a:p>
            <a:r>
              <a:rPr lang="en-US" sz="2000" dirty="0"/>
              <a:t> o We use how much and how many to ask about quantities.</a:t>
            </a:r>
          </a:p>
          <a:p>
            <a:r>
              <a:rPr lang="en-US" sz="2000" dirty="0"/>
              <a:t> How much + uncountable nouns</a:t>
            </a:r>
          </a:p>
          <a:p>
            <a:r>
              <a:rPr lang="en-US" sz="2000" dirty="0"/>
              <a:t> How many + countable nouns </a:t>
            </a:r>
          </a:p>
          <a:p>
            <a:r>
              <a:rPr lang="en-US" sz="2000" dirty="0"/>
              <a:t>Some/Any</a:t>
            </a:r>
          </a:p>
          <a:p>
            <a:r>
              <a:rPr lang="en-US" sz="2000" dirty="0"/>
              <a:t> o We use some with affirmative sentences with both countable and uncountable nouns.</a:t>
            </a:r>
          </a:p>
          <a:p>
            <a:r>
              <a:rPr lang="en-US" sz="2000" b="1" dirty="0"/>
              <a:t> Examples</a:t>
            </a:r>
            <a:r>
              <a:rPr lang="en-US" sz="2000" dirty="0"/>
              <a:t>: </a:t>
            </a:r>
          </a:p>
          <a:p>
            <a:r>
              <a:rPr lang="en-US" sz="2000" dirty="0"/>
              <a:t>There are some potatoes. </a:t>
            </a:r>
          </a:p>
          <a:p>
            <a:r>
              <a:rPr lang="en-US" sz="2000" dirty="0"/>
              <a:t>There is some water.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69360"/>
          </a:xfrm>
        </p:spPr>
        <p:txBody>
          <a:bodyPr>
            <a:normAutofit/>
          </a:bodyPr>
          <a:lstStyle/>
          <a:p>
            <a:r>
              <a:rPr lang="en-US" sz="2000" dirty="0"/>
              <a:t>We use any with negative sentences, with both countable and uncountable nouns. </a:t>
            </a:r>
            <a:r>
              <a:rPr lang="en-US" sz="2000" b="1" dirty="0"/>
              <a:t>Examples</a:t>
            </a:r>
            <a:r>
              <a:rPr lang="en-US" sz="2000" dirty="0"/>
              <a:t>:</a:t>
            </a:r>
          </a:p>
          <a:p>
            <a:r>
              <a:rPr lang="en-US" sz="2000" dirty="0"/>
              <a:t> We haven’t got any bananas. </a:t>
            </a:r>
          </a:p>
          <a:p>
            <a:r>
              <a:rPr lang="en-US" sz="2000" dirty="0"/>
              <a:t>We have not got any bread.</a:t>
            </a:r>
          </a:p>
          <a:p>
            <a:r>
              <a:rPr lang="en-US" sz="2000" dirty="0"/>
              <a:t>We use some in questions when we ask for things and offer things. </a:t>
            </a:r>
          </a:p>
          <a:p>
            <a:r>
              <a:rPr lang="en-US" sz="2000" b="1" dirty="0"/>
              <a:t>Example: </a:t>
            </a:r>
          </a:p>
          <a:p>
            <a:r>
              <a:rPr lang="en-US" sz="2000" dirty="0"/>
              <a:t>Can I have some water?</a:t>
            </a:r>
          </a:p>
          <a:p>
            <a:r>
              <a:rPr lang="en-US" sz="2000" dirty="0"/>
              <a:t>We use any with both countable and uncountable nouns in questions.</a:t>
            </a:r>
          </a:p>
          <a:p>
            <a:r>
              <a:rPr lang="en-US" sz="2000" dirty="0"/>
              <a:t> </a:t>
            </a:r>
            <a:r>
              <a:rPr lang="en-US" sz="2000" b="1" dirty="0"/>
              <a:t>Examples:</a:t>
            </a:r>
          </a:p>
          <a:p>
            <a:r>
              <a:rPr lang="en-US" sz="2000" dirty="0"/>
              <a:t> Are there any tomatoes?</a:t>
            </a:r>
          </a:p>
          <a:p>
            <a:r>
              <a:rPr lang="en-US" sz="2000" dirty="0"/>
              <a:t> Is there any meat?</a:t>
            </a:r>
          </a:p>
          <a:p>
            <a:r>
              <a:rPr lang="fr-FR" sz="2000" b="1" dirty="0"/>
              <a:t>A/An :</a:t>
            </a:r>
          </a:p>
          <a:p>
            <a:r>
              <a:rPr lang="en-US" sz="2000" dirty="0"/>
              <a:t>Use</a:t>
            </a:r>
            <a:r>
              <a:rPr lang="en-US" sz="2000" b="1" dirty="0"/>
              <a:t> a </a:t>
            </a:r>
            <a:r>
              <a:rPr lang="en-US" sz="2000" dirty="0"/>
              <a:t>before singular countable nouns that begin with consonant.</a:t>
            </a:r>
          </a:p>
          <a:p>
            <a:r>
              <a:rPr lang="en-US" sz="2000" dirty="0"/>
              <a:t> </a:t>
            </a:r>
            <a:r>
              <a:rPr lang="en-US" sz="2000" b="1" dirty="0"/>
              <a:t>Ex</a:t>
            </a:r>
            <a:r>
              <a:rPr lang="en-US" sz="2000" dirty="0"/>
              <a:t>: She is a photographer. </a:t>
            </a:r>
          </a:p>
          <a:p>
            <a:r>
              <a:rPr lang="en-US" sz="2000" dirty="0"/>
              <a:t>o Use </a:t>
            </a:r>
            <a:r>
              <a:rPr lang="en-US" sz="2000" b="1" dirty="0"/>
              <a:t>an</a:t>
            </a:r>
            <a:r>
              <a:rPr lang="en-US" sz="2000" dirty="0"/>
              <a:t> before singular countable nouns that begin with a vowel sound. </a:t>
            </a:r>
          </a:p>
          <a:p>
            <a:r>
              <a:rPr lang="en-US" sz="2000" b="1" dirty="0"/>
              <a:t>Ex</a:t>
            </a:r>
            <a:r>
              <a:rPr lang="en-US" sz="2000" dirty="0"/>
              <a:t>: She is an artist. </a:t>
            </a:r>
          </a:p>
          <a:p>
            <a:r>
              <a:rPr lang="en-US" sz="2000" dirty="0"/>
              <a:t>o Do not put </a:t>
            </a:r>
            <a:r>
              <a:rPr lang="en-US" sz="2000" b="1" dirty="0"/>
              <a:t>a / an </a:t>
            </a:r>
            <a:r>
              <a:rPr lang="en-US" sz="2000" dirty="0"/>
              <a:t>before plural nouns. Instead, use plural countable nouns alone. </a:t>
            </a:r>
            <a:r>
              <a:rPr lang="en-US" sz="2000" b="1" dirty="0"/>
              <a:t>Ex</a:t>
            </a:r>
            <a:r>
              <a:rPr lang="en-US" sz="2000" dirty="0"/>
              <a:t>: I like bananas. </a:t>
            </a:r>
            <a:endParaRPr lang="fr-FR"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480720"/>
          </a:xfrm>
        </p:spPr>
        <p:txBody>
          <a:bodyPr>
            <a:normAutofit lnSpcReduction="10000"/>
          </a:bodyPr>
          <a:lstStyle/>
          <a:p>
            <a:r>
              <a:rPr lang="en-US" sz="2000" b="1" dirty="0"/>
              <a:t>A lot of/ Much/ Many/ little/ a little/ few/ a few</a:t>
            </a:r>
          </a:p>
          <a:p>
            <a:r>
              <a:rPr lang="en-US" sz="2000" dirty="0"/>
              <a:t>We use a lot of in affirmative and negative sentences, and in questions, with both countable and uncountable nouns. </a:t>
            </a:r>
          </a:p>
          <a:p>
            <a:r>
              <a:rPr lang="en-US" sz="2000" b="1" dirty="0"/>
              <a:t>Examples: </a:t>
            </a:r>
          </a:p>
          <a:p>
            <a:r>
              <a:rPr lang="en-US" sz="2000" dirty="0"/>
              <a:t>I eat a lot of fish.</a:t>
            </a:r>
          </a:p>
          <a:p>
            <a:r>
              <a:rPr lang="en-US" sz="2000" dirty="0"/>
              <a:t> I drink a lot of milk.</a:t>
            </a:r>
          </a:p>
          <a:p>
            <a:r>
              <a:rPr lang="en-US" sz="2000" dirty="0"/>
              <a:t>We use much in negative sentences and questions, with uncountable nouns. We never use much in affirmative sentences. </a:t>
            </a:r>
          </a:p>
          <a:p>
            <a:r>
              <a:rPr lang="en-US" sz="2000" b="1" dirty="0"/>
              <a:t>Examples:</a:t>
            </a:r>
          </a:p>
          <a:p>
            <a:r>
              <a:rPr lang="en-US" sz="2000" dirty="0"/>
              <a:t> I don’t eat much salt. </a:t>
            </a:r>
          </a:p>
          <a:p>
            <a:r>
              <a:rPr lang="en-US" sz="2000" dirty="0"/>
              <a:t>Do you eat much salt?</a:t>
            </a:r>
          </a:p>
          <a:p>
            <a:r>
              <a:rPr lang="en-US" sz="2000" b="1" dirty="0"/>
              <a:t>N.B</a:t>
            </a:r>
            <a:r>
              <a:rPr lang="en-US" sz="2000" dirty="0"/>
              <a:t>. A lot of can also be used in these cases: I don’t eat a lot of salt. </a:t>
            </a:r>
          </a:p>
          <a:p>
            <a:r>
              <a:rPr lang="en-US" sz="2000" dirty="0"/>
              <a:t>We use many in negative sentences and questions with countable nouns. </a:t>
            </a:r>
          </a:p>
          <a:p>
            <a:r>
              <a:rPr lang="en-US" sz="2000" b="1" dirty="0"/>
              <a:t>Example: </a:t>
            </a:r>
          </a:p>
          <a:p>
            <a:r>
              <a:rPr lang="en-US" sz="2000" dirty="0"/>
              <a:t>I don’t eat many cakes. </a:t>
            </a:r>
          </a:p>
          <a:p>
            <a:r>
              <a:rPr lang="en-US" sz="2000" dirty="0"/>
              <a:t>We can use few, a few and many with countable nouns. </a:t>
            </a:r>
          </a:p>
          <a:p>
            <a:r>
              <a:rPr lang="en-US" sz="2000" b="1" dirty="0"/>
              <a:t>Examples</a:t>
            </a:r>
            <a:r>
              <a:rPr lang="en-US" sz="2000" dirty="0"/>
              <a:t>: I have got few friends. I've got a few dollars</a:t>
            </a:r>
          </a:p>
          <a:p>
            <a:r>
              <a:rPr lang="en-US" sz="2000" dirty="0"/>
              <a:t>We use little, a little and much with uncountable nouns</a:t>
            </a:r>
            <a:r>
              <a:rPr lang="en-US" sz="2000" b="1" dirty="0"/>
              <a:t> </a:t>
            </a:r>
          </a:p>
          <a:p>
            <a:r>
              <a:rPr lang="en-US" sz="2000" b="1" dirty="0"/>
              <a:t>Examples</a:t>
            </a:r>
            <a:r>
              <a:rPr lang="en-US" sz="2000" dirty="0"/>
              <a:t>.</a:t>
            </a:r>
            <a:r>
              <a:rPr lang="en-US" sz="2000" b="1" dirty="0"/>
              <a:t> </a:t>
            </a:r>
            <a:r>
              <a:rPr lang="en-US" sz="2000" dirty="0"/>
              <a:t>: I´ve got little time. I have got a little money. I haven't got much rice</a:t>
            </a:r>
            <a:endParaRPr lang="fr-FR"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251520" y="188640"/>
          <a:ext cx="8352927" cy="6381328"/>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val="20000"/>
                    </a:ext>
                  </a:extLst>
                </a:gridCol>
                <a:gridCol w="2784309">
                  <a:extLst>
                    <a:ext uri="{9D8B030D-6E8A-4147-A177-3AD203B41FA5}">
                      <a16:colId xmlns:a16="http://schemas.microsoft.com/office/drawing/2014/main" val="20001"/>
                    </a:ext>
                  </a:extLst>
                </a:gridCol>
                <a:gridCol w="2784309">
                  <a:extLst>
                    <a:ext uri="{9D8B030D-6E8A-4147-A177-3AD203B41FA5}">
                      <a16:colId xmlns:a16="http://schemas.microsoft.com/office/drawing/2014/main" val="20002"/>
                    </a:ext>
                  </a:extLst>
                </a:gridCol>
              </a:tblGrid>
              <a:tr h="413338">
                <a:tc>
                  <a:txBody>
                    <a:bodyPr/>
                    <a:lstStyle/>
                    <a:p>
                      <a:r>
                        <a:rPr lang="fr-FR" dirty="0"/>
                        <a:t>The</a:t>
                      </a:r>
                    </a:p>
                  </a:txBody>
                  <a:tcPr anchor="ctr"/>
                </a:tc>
                <a:tc>
                  <a:txBody>
                    <a:bodyPr/>
                    <a:lstStyle/>
                    <a:p>
                      <a:r>
                        <a:rPr lang="fr-FR"/>
                        <a:t>Countable</a:t>
                      </a:r>
                    </a:p>
                  </a:txBody>
                  <a:tcPr anchor="ctr"/>
                </a:tc>
                <a:tc>
                  <a:txBody>
                    <a:bodyPr/>
                    <a:lstStyle/>
                    <a:p>
                      <a:r>
                        <a:rPr lang="fr-FR" dirty="0"/>
                        <a:t>I know the </a:t>
                      </a:r>
                      <a:r>
                        <a:rPr lang="fr-FR" dirty="0" err="1"/>
                        <a:t>teachers</a:t>
                      </a:r>
                      <a:endParaRPr lang="fr-FR" dirty="0"/>
                    </a:p>
                  </a:txBody>
                  <a:tcPr anchor="ctr"/>
                </a:tc>
                <a:extLst>
                  <a:ext uri="{0D108BD9-81ED-4DB2-BD59-A6C34878D82A}">
                    <a16:rowId xmlns:a16="http://schemas.microsoft.com/office/drawing/2014/main" val="10000"/>
                  </a:ext>
                </a:extLst>
              </a:tr>
              <a:tr h="397866">
                <a:tc>
                  <a:txBody>
                    <a:bodyPr/>
                    <a:lstStyle/>
                    <a:p>
                      <a:r>
                        <a:rPr lang="fr-FR" dirty="0"/>
                        <a:t>The</a:t>
                      </a:r>
                    </a:p>
                  </a:txBody>
                  <a:tcPr anchor="ctr"/>
                </a:tc>
                <a:tc>
                  <a:txBody>
                    <a:bodyPr/>
                    <a:lstStyle/>
                    <a:p>
                      <a:r>
                        <a:rPr lang="fr-FR"/>
                        <a:t>Uncountable</a:t>
                      </a:r>
                    </a:p>
                  </a:txBody>
                  <a:tcPr anchor="ctr"/>
                </a:tc>
                <a:tc>
                  <a:txBody>
                    <a:bodyPr/>
                    <a:lstStyle/>
                    <a:p>
                      <a:r>
                        <a:rPr lang="fr-FR" dirty="0"/>
                        <a:t>I </a:t>
                      </a:r>
                      <a:r>
                        <a:rPr lang="fr-FR" dirty="0" err="1"/>
                        <a:t>bought</a:t>
                      </a:r>
                      <a:r>
                        <a:rPr lang="fr-FR" dirty="0"/>
                        <a:t> the </a:t>
                      </a:r>
                      <a:r>
                        <a:rPr lang="fr-FR" dirty="0" err="1"/>
                        <a:t>cheese</a:t>
                      </a:r>
                      <a:endParaRPr lang="fr-FR" dirty="0"/>
                    </a:p>
                  </a:txBody>
                  <a:tcPr anchor="ctr"/>
                </a:tc>
                <a:extLst>
                  <a:ext uri="{0D108BD9-81ED-4DB2-BD59-A6C34878D82A}">
                    <a16:rowId xmlns:a16="http://schemas.microsoft.com/office/drawing/2014/main" val="10001"/>
                  </a:ext>
                </a:extLst>
              </a:tr>
              <a:tr h="397866">
                <a:tc>
                  <a:txBody>
                    <a:bodyPr/>
                    <a:lstStyle/>
                    <a:p>
                      <a:r>
                        <a:rPr lang="fr-FR" dirty="0" err="1"/>
                        <a:t>Some</a:t>
                      </a:r>
                      <a:endParaRPr lang="fr-FR" dirty="0"/>
                    </a:p>
                  </a:txBody>
                  <a:tcPr anchor="ctr"/>
                </a:tc>
                <a:tc>
                  <a:txBody>
                    <a:bodyPr/>
                    <a:lstStyle/>
                    <a:p>
                      <a:r>
                        <a:rPr lang="fr-FR"/>
                        <a:t>Countable</a:t>
                      </a:r>
                    </a:p>
                  </a:txBody>
                  <a:tcPr anchor="ctr"/>
                </a:tc>
                <a:tc>
                  <a:txBody>
                    <a:bodyPr/>
                    <a:lstStyle/>
                    <a:p>
                      <a:r>
                        <a:rPr lang="fr-FR" dirty="0"/>
                        <a:t>I </a:t>
                      </a:r>
                      <a:r>
                        <a:rPr lang="fr-FR" dirty="0" err="1"/>
                        <a:t>fixed</a:t>
                      </a:r>
                      <a:r>
                        <a:rPr lang="fr-FR" dirty="0"/>
                        <a:t> </a:t>
                      </a:r>
                      <a:r>
                        <a:rPr lang="fr-FR" dirty="0" err="1"/>
                        <a:t>some</a:t>
                      </a:r>
                      <a:r>
                        <a:rPr lang="fr-FR" dirty="0"/>
                        <a:t> tables</a:t>
                      </a:r>
                    </a:p>
                  </a:txBody>
                  <a:tcPr anchor="ctr"/>
                </a:tc>
                <a:extLst>
                  <a:ext uri="{0D108BD9-81ED-4DB2-BD59-A6C34878D82A}">
                    <a16:rowId xmlns:a16="http://schemas.microsoft.com/office/drawing/2014/main" val="10002"/>
                  </a:ext>
                </a:extLst>
              </a:tr>
              <a:tr h="397866">
                <a:tc>
                  <a:txBody>
                    <a:bodyPr/>
                    <a:lstStyle/>
                    <a:p>
                      <a:r>
                        <a:rPr lang="fr-FR" dirty="0" err="1"/>
                        <a:t>Some</a:t>
                      </a:r>
                      <a:endParaRPr lang="fr-FR" dirty="0"/>
                    </a:p>
                  </a:txBody>
                  <a:tcPr anchor="ctr"/>
                </a:tc>
                <a:tc>
                  <a:txBody>
                    <a:bodyPr/>
                    <a:lstStyle/>
                    <a:p>
                      <a:r>
                        <a:rPr lang="fr-FR"/>
                        <a:t>Uncountable</a:t>
                      </a:r>
                    </a:p>
                  </a:txBody>
                  <a:tcPr anchor="ctr"/>
                </a:tc>
                <a:tc>
                  <a:txBody>
                    <a:bodyPr/>
                    <a:lstStyle/>
                    <a:p>
                      <a:r>
                        <a:rPr lang="en-US" dirty="0"/>
                        <a:t>Do you have some money</a:t>
                      </a:r>
                    </a:p>
                  </a:txBody>
                  <a:tcPr anchor="ctr"/>
                </a:tc>
                <a:extLst>
                  <a:ext uri="{0D108BD9-81ED-4DB2-BD59-A6C34878D82A}">
                    <a16:rowId xmlns:a16="http://schemas.microsoft.com/office/drawing/2014/main" val="10003"/>
                  </a:ext>
                </a:extLst>
              </a:tr>
              <a:tr h="397866">
                <a:tc>
                  <a:txBody>
                    <a:bodyPr/>
                    <a:lstStyle/>
                    <a:p>
                      <a:r>
                        <a:rPr lang="fr-FR" dirty="0" err="1"/>
                        <a:t>Any</a:t>
                      </a:r>
                      <a:endParaRPr lang="fr-FR" dirty="0"/>
                    </a:p>
                  </a:txBody>
                  <a:tcPr anchor="ctr"/>
                </a:tc>
                <a:tc>
                  <a:txBody>
                    <a:bodyPr/>
                    <a:lstStyle/>
                    <a:p>
                      <a:r>
                        <a:rPr lang="fr-FR"/>
                        <a:t>Countable</a:t>
                      </a:r>
                    </a:p>
                  </a:txBody>
                  <a:tcPr anchor="ctr"/>
                </a:tc>
                <a:tc>
                  <a:txBody>
                    <a:bodyPr/>
                    <a:lstStyle/>
                    <a:p>
                      <a:r>
                        <a:rPr lang="en-US" dirty="0"/>
                        <a:t>I don’t have any socks</a:t>
                      </a:r>
                    </a:p>
                  </a:txBody>
                  <a:tcPr anchor="ctr"/>
                </a:tc>
                <a:extLst>
                  <a:ext uri="{0D108BD9-81ED-4DB2-BD59-A6C34878D82A}">
                    <a16:rowId xmlns:a16="http://schemas.microsoft.com/office/drawing/2014/main" val="10004"/>
                  </a:ext>
                </a:extLst>
              </a:tr>
              <a:tr h="397866">
                <a:tc>
                  <a:txBody>
                    <a:bodyPr/>
                    <a:lstStyle/>
                    <a:p>
                      <a:r>
                        <a:rPr lang="fr-FR" dirty="0" err="1"/>
                        <a:t>Any</a:t>
                      </a:r>
                      <a:endParaRPr lang="fr-FR" dirty="0"/>
                    </a:p>
                  </a:txBody>
                  <a:tcPr anchor="ctr"/>
                </a:tc>
                <a:tc>
                  <a:txBody>
                    <a:bodyPr/>
                    <a:lstStyle/>
                    <a:p>
                      <a:r>
                        <a:rPr lang="fr-FR"/>
                        <a:t>Uncountable</a:t>
                      </a:r>
                    </a:p>
                  </a:txBody>
                  <a:tcPr anchor="ctr"/>
                </a:tc>
                <a:tc>
                  <a:txBody>
                    <a:bodyPr/>
                    <a:lstStyle/>
                    <a:p>
                      <a:r>
                        <a:rPr lang="en-US" dirty="0"/>
                        <a:t>Do you have any advice?</a:t>
                      </a:r>
                    </a:p>
                  </a:txBody>
                  <a:tcPr anchor="ctr"/>
                </a:tc>
                <a:extLst>
                  <a:ext uri="{0D108BD9-81ED-4DB2-BD59-A6C34878D82A}">
                    <a16:rowId xmlns:a16="http://schemas.microsoft.com/office/drawing/2014/main" val="10005"/>
                  </a:ext>
                </a:extLst>
              </a:tr>
              <a:tr h="397866">
                <a:tc>
                  <a:txBody>
                    <a:bodyPr/>
                    <a:lstStyle/>
                    <a:p>
                      <a:r>
                        <a:rPr lang="fr-FR" dirty="0"/>
                        <a:t>No</a:t>
                      </a:r>
                    </a:p>
                  </a:txBody>
                  <a:tcPr anchor="ctr"/>
                </a:tc>
                <a:tc>
                  <a:txBody>
                    <a:bodyPr/>
                    <a:lstStyle/>
                    <a:p>
                      <a:r>
                        <a:rPr lang="fr-FR"/>
                        <a:t>Countable</a:t>
                      </a:r>
                    </a:p>
                  </a:txBody>
                  <a:tcPr anchor="ctr"/>
                </a:tc>
                <a:tc>
                  <a:txBody>
                    <a:bodyPr/>
                    <a:lstStyle/>
                    <a:p>
                      <a:r>
                        <a:rPr lang="fr-FR" dirty="0"/>
                        <a:t>I have no magazines</a:t>
                      </a:r>
                    </a:p>
                  </a:txBody>
                  <a:tcPr anchor="ctr"/>
                </a:tc>
                <a:extLst>
                  <a:ext uri="{0D108BD9-81ED-4DB2-BD59-A6C34878D82A}">
                    <a16:rowId xmlns:a16="http://schemas.microsoft.com/office/drawing/2014/main" val="10006"/>
                  </a:ext>
                </a:extLst>
              </a:tr>
              <a:tr h="397866">
                <a:tc>
                  <a:txBody>
                    <a:bodyPr/>
                    <a:lstStyle/>
                    <a:p>
                      <a:r>
                        <a:rPr lang="fr-FR" dirty="0"/>
                        <a:t>No</a:t>
                      </a:r>
                    </a:p>
                  </a:txBody>
                  <a:tcPr anchor="ctr"/>
                </a:tc>
                <a:tc>
                  <a:txBody>
                    <a:bodyPr/>
                    <a:lstStyle/>
                    <a:p>
                      <a:r>
                        <a:rPr lang="fr-FR"/>
                        <a:t>Uncountable</a:t>
                      </a:r>
                    </a:p>
                  </a:txBody>
                  <a:tcPr anchor="ctr"/>
                </a:tc>
                <a:tc>
                  <a:txBody>
                    <a:bodyPr/>
                    <a:lstStyle/>
                    <a:p>
                      <a:r>
                        <a:rPr lang="fr-FR" dirty="0"/>
                        <a:t>I have no money</a:t>
                      </a:r>
                    </a:p>
                  </a:txBody>
                  <a:tcPr anchor="ctr"/>
                </a:tc>
                <a:extLst>
                  <a:ext uri="{0D108BD9-81ED-4DB2-BD59-A6C34878D82A}">
                    <a16:rowId xmlns:a16="http://schemas.microsoft.com/office/drawing/2014/main" val="10007"/>
                  </a:ext>
                </a:extLst>
              </a:tr>
              <a:tr h="397866">
                <a:tc>
                  <a:txBody>
                    <a:bodyPr/>
                    <a:lstStyle/>
                    <a:p>
                      <a:r>
                        <a:rPr lang="fr-FR" dirty="0" err="1"/>
                        <a:t>Plenty</a:t>
                      </a:r>
                      <a:r>
                        <a:rPr lang="fr-FR" dirty="0"/>
                        <a:t> of</a:t>
                      </a:r>
                    </a:p>
                  </a:txBody>
                  <a:tcPr anchor="ctr"/>
                </a:tc>
                <a:tc>
                  <a:txBody>
                    <a:bodyPr/>
                    <a:lstStyle/>
                    <a:p>
                      <a:r>
                        <a:rPr lang="fr-FR"/>
                        <a:t>Countable</a:t>
                      </a:r>
                    </a:p>
                  </a:txBody>
                  <a:tcPr anchor="ctr"/>
                </a:tc>
                <a:tc>
                  <a:txBody>
                    <a:bodyPr/>
                    <a:lstStyle/>
                    <a:p>
                      <a:r>
                        <a:rPr lang="en-US"/>
                        <a:t>She has plenty of houses</a:t>
                      </a:r>
                    </a:p>
                  </a:txBody>
                  <a:tcPr anchor="ctr"/>
                </a:tc>
                <a:extLst>
                  <a:ext uri="{0D108BD9-81ED-4DB2-BD59-A6C34878D82A}">
                    <a16:rowId xmlns:a16="http://schemas.microsoft.com/office/drawing/2014/main" val="10008"/>
                  </a:ext>
                </a:extLst>
              </a:tr>
              <a:tr h="397866">
                <a:tc>
                  <a:txBody>
                    <a:bodyPr/>
                    <a:lstStyle/>
                    <a:p>
                      <a:r>
                        <a:rPr lang="fr-FR"/>
                        <a:t>Plenty of</a:t>
                      </a:r>
                    </a:p>
                  </a:txBody>
                  <a:tcPr anchor="ctr"/>
                </a:tc>
                <a:tc>
                  <a:txBody>
                    <a:bodyPr/>
                    <a:lstStyle/>
                    <a:p>
                      <a:r>
                        <a:rPr lang="fr-FR"/>
                        <a:t>Countable</a:t>
                      </a:r>
                    </a:p>
                  </a:txBody>
                  <a:tcPr anchor="ctr"/>
                </a:tc>
                <a:tc>
                  <a:txBody>
                    <a:bodyPr/>
                    <a:lstStyle/>
                    <a:p>
                      <a:r>
                        <a:rPr lang="en-US"/>
                        <a:t>she has plenty of space</a:t>
                      </a:r>
                    </a:p>
                  </a:txBody>
                  <a:tcPr anchor="ctr"/>
                </a:tc>
                <a:extLst>
                  <a:ext uri="{0D108BD9-81ED-4DB2-BD59-A6C34878D82A}">
                    <a16:rowId xmlns:a16="http://schemas.microsoft.com/office/drawing/2014/main" val="10009"/>
                  </a:ext>
                </a:extLst>
              </a:tr>
              <a:tr h="397866">
                <a:tc>
                  <a:txBody>
                    <a:bodyPr/>
                    <a:lstStyle/>
                    <a:p>
                      <a:r>
                        <a:rPr lang="fr-FR"/>
                        <a:t>Enough</a:t>
                      </a:r>
                    </a:p>
                  </a:txBody>
                  <a:tcPr anchor="ctr"/>
                </a:tc>
                <a:tc>
                  <a:txBody>
                    <a:bodyPr/>
                    <a:lstStyle/>
                    <a:p>
                      <a:r>
                        <a:rPr lang="fr-FR"/>
                        <a:t>Countable</a:t>
                      </a:r>
                    </a:p>
                  </a:txBody>
                  <a:tcPr anchor="ctr"/>
                </a:tc>
                <a:tc>
                  <a:txBody>
                    <a:bodyPr/>
                    <a:lstStyle/>
                    <a:p>
                      <a:r>
                        <a:rPr lang="fr-FR"/>
                        <a:t>I have enough cars</a:t>
                      </a:r>
                    </a:p>
                  </a:txBody>
                  <a:tcPr anchor="ctr"/>
                </a:tc>
                <a:extLst>
                  <a:ext uri="{0D108BD9-81ED-4DB2-BD59-A6C34878D82A}">
                    <a16:rowId xmlns:a16="http://schemas.microsoft.com/office/drawing/2014/main" val="10010"/>
                  </a:ext>
                </a:extLst>
              </a:tr>
              <a:tr h="397866">
                <a:tc>
                  <a:txBody>
                    <a:bodyPr/>
                    <a:lstStyle/>
                    <a:p>
                      <a:r>
                        <a:rPr lang="fr-FR"/>
                        <a:t>Enough</a:t>
                      </a:r>
                    </a:p>
                  </a:txBody>
                  <a:tcPr anchor="ctr"/>
                </a:tc>
                <a:tc>
                  <a:txBody>
                    <a:bodyPr/>
                    <a:lstStyle/>
                    <a:p>
                      <a:r>
                        <a:rPr lang="fr-FR"/>
                        <a:t>Uncountable</a:t>
                      </a:r>
                    </a:p>
                  </a:txBody>
                  <a:tcPr anchor="ctr"/>
                </a:tc>
                <a:tc>
                  <a:txBody>
                    <a:bodyPr/>
                    <a:lstStyle/>
                    <a:p>
                      <a:r>
                        <a:rPr lang="en-US" dirty="0"/>
                        <a:t>I don’t have enough time</a:t>
                      </a:r>
                    </a:p>
                  </a:txBody>
                  <a:tcPr anchor="ctr"/>
                </a:tc>
                <a:extLst>
                  <a:ext uri="{0D108BD9-81ED-4DB2-BD59-A6C34878D82A}">
                    <a16:rowId xmlns:a16="http://schemas.microsoft.com/office/drawing/2014/main" val="10011"/>
                  </a:ext>
                </a:extLst>
              </a:tr>
              <a:tr h="397866">
                <a:tc>
                  <a:txBody>
                    <a:bodyPr/>
                    <a:lstStyle/>
                    <a:p>
                      <a:r>
                        <a:rPr lang="fr-FR" dirty="0"/>
                        <a:t>Lots of</a:t>
                      </a:r>
                    </a:p>
                  </a:txBody>
                  <a:tcPr anchor="ctr"/>
                </a:tc>
                <a:tc>
                  <a:txBody>
                    <a:bodyPr/>
                    <a:lstStyle/>
                    <a:p>
                      <a:r>
                        <a:rPr lang="fr-FR"/>
                        <a:t>Countable</a:t>
                      </a:r>
                    </a:p>
                  </a:txBody>
                  <a:tcPr anchor="ctr"/>
                </a:tc>
                <a:tc>
                  <a:txBody>
                    <a:bodyPr/>
                    <a:lstStyle/>
                    <a:p>
                      <a:r>
                        <a:rPr lang="en-US"/>
                        <a:t>I have lots of computers</a:t>
                      </a:r>
                    </a:p>
                  </a:txBody>
                  <a:tcPr anchor="ctr"/>
                </a:tc>
                <a:extLst>
                  <a:ext uri="{0D108BD9-81ED-4DB2-BD59-A6C34878D82A}">
                    <a16:rowId xmlns:a16="http://schemas.microsoft.com/office/drawing/2014/main" val="10012"/>
                  </a:ext>
                </a:extLst>
              </a:tr>
              <a:tr h="397866">
                <a:tc>
                  <a:txBody>
                    <a:bodyPr/>
                    <a:lstStyle/>
                    <a:p>
                      <a:r>
                        <a:rPr lang="fr-FR"/>
                        <a:t>Lots of</a:t>
                      </a:r>
                    </a:p>
                  </a:txBody>
                  <a:tcPr anchor="ctr"/>
                </a:tc>
                <a:tc>
                  <a:txBody>
                    <a:bodyPr/>
                    <a:lstStyle/>
                    <a:p>
                      <a:r>
                        <a:rPr lang="fr-FR"/>
                        <a:t>Uncountable</a:t>
                      </a:r>
                    </a:p>
                  </a:txBody>
                  <a:tcPr anchor="ctr"/>
                </a:tc>
                <a:tc>
                  <a:txBody>
                    <a:bodyPr/>
                    <a:lstStyle/>
                    <a:p>
                      <a:r>
                        <a:rPr lang="en-US"/>
                        <a:t>I have lots of money</a:t>
                      </a:r>
                    </a:p>
                  </a:txBody>
                  <a:tcPr anchor="ctr"/>
                </a:tc>
                <a:extLst>
                  <a:ext uri="{0D108BD9-81ED-4DB2-BD59-A6C34878D82A}">
                    <a16:rowId xmlns:a16="http://schemas.microsoft.com/office/drawing/2014/main" val="10013"/>
                  </a:ext>
                </a:extLst>
              </a:tr>
              <a:tr h="397866">
                <a:tc>
                  <a:txBody>
                    <a:bodyPr/>
                    <a:lstStyle/>
                    <a:p>
                      <a:r>
                        <a:rPr lang="fr-FR"/>
                        <a:t>A lot of</a:t>
                      </a:r>
                    </a:p>
                  </a:txBody>
                  <a:tcPr anchor="ctr"/>
                </a:tc>
                <a:tc>
                  <a:txBody>
                    <a:bodyPr/>
                    <a:lstStyle/>
                    <a:p>
                      <a:r>
                        <a:rPr lang="fr-FR"/>
                        <a:t>Countable</a:t>
                      </a:r>
                    </a:p>
                  </a:txBody>
                  <a:tcPr anchor="ctr"/>
                </a:tc>
                <a:tc>
                  <a:txBody>
                    <a:bodyPr/>
                    <a:lstStyle/>
                    <a:p>
                      <a:r>
                        <a:rPr lang="en-US" dirty="0"/>
                        <a:t>She has a lot of animals</a:t>
                      </a:r>
                    </a:p>
                  </a:txBody>
                  <a:tcPr anchor="ctr"/>
                </a:tc>
                <a:extLst>
                  <a:ext uri="{0D108BD9-81ED-4DB2-BD59-A6C34878D82A}">
                    <a16:rowId xmlns:a16="http://schemas.microsoft.com/office/drawing/2014/main" val="10014"/>
                  </a:ext>
                </a:extLst>
              </a:tr>
              <a:tr h="397866">
                <a:tc>
                  <a:txBody>
                    <a:bodyPr/>
                    <a:lstStyle/>
                    <a:p>
                      <a:r>
                        <a:rPr lang="fr-FR" dirty="0"/>
                        <a:t>A lot of</a:t>
                      </a:r>
                    </a:p>
                  </a:txBody>
                  <a:tcPr anchor="ctr"/>
                </a:tc>
                <a:tc>
                  <a:txBody>
                    <a:bodyPr/>
                    <a:lstStyle/>
                    <a:p>
                      <a:r>
                        <a:rPr lang="fr-FR"/>
                        <a:t>Uncountable</a:t>
                      </a:r>
                    </a:p>
                  </a:txBody>
                  <a:tcPr anchor="ctr"/>
                </a:tc>
                <a:tc>
                  <a:txBody>
                    <a:bodyPr/>
                    <a:lstStyle/>
                    <a:p>
                      <a:r>
                        <a:rPr lang="en-US" dirty="0"/>
                        <a:t>I had a lot of fun</a:t>
                      </a:r>
                    </a:p>
                  </a:txBody>
                  <a:tcPr anchor="ctr"/>
                </a:tc>
                <a:extLst>
                  <a:ext uri="{0D108BD9-81ED-4DB2-BD59-A6C34878D82A}">
                    <a16:rowId xmlns:a16="http://schemas.microsoft.com/office/drawing/2014/main" val="1001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en-US" sz="2000" b="1" dirty="0"/>
              <a:t>Activity</a:t>
            </a:r>
            <a:r>
              <a:rPr lang="en-US" sz="2000" dirty="0"/>
              <a:t>: Choose the answer! Read the sentence. Circle the correct answer.</a:t>
            </a:r>
          </a:p>
          <a:p>
            <a:endParaRPr lang="en-US" sz="2000" dirty="0"/>
          </a:p>
          <a:p>
            <a:r>
              <a:rPr lang="en-US" sz="2000" dirty="0"/>
              <a:t>1. I’ve got _______________ water in my bag. </a:t>
            </a:r>
            <a:r>
              <a:rPr lang="en-US" sz="2000" b="1" dirty="0"/>
              <a:t>any / some / a</a:t>
            </a:r>
          </a:p>
          <a:p>
            <a:r>
              <a:rPr lang="en-US" sz="2000" dirty="0"/>
              <a:t>2. There is _______________ rice in the cupboard. </a:t>
            </a:r>
            <a:r>
              <a:rPr lang="en-US" sz="2000" b="1" dirty="0"/>
              <a:t>any / a / some</a:t>
            </a:r>
          </a:p>
          <a:p>
            <a:r>
              <a:rPr lang="en-US" sz="2000" dirty="0"/>
              <a:t>3. There aren’t _______________ bananas on the table. </a:t>
            </a:r>
            <a:r>
              <a:rPr lang="en-US" sz="2000" b="1" dirty="0"/>
              <a:t>any / some / a</a:t>
            </a:r>
          </a:p>
          <a:p>
            <a:r>
              <a:rPr lang="en-US" sz="2000" dirty="0"/>
              <a:t>4. Is there _______________ orange juice? </a:t>
            </a:r>
            <a:r>
              <a:rPr lang="en-US" sz="2000" b="1" dirty="0"/>
              <a:t>a / any / some</a:t>
            </a:r>
          </a:p>
          <a:p>
            <a:r>
              <a:rPr lang="en-US" sz="2000" dirty="0"/>
              <a:t>5. My parents gave me _______________ new toys for my birthday. </a:t>
            </a:r>
            <a:r>
              <a:rPr lang="en-US" sz="2000" b="1" dirty="0"/>
              <a:t>some / a / any</a:t>
            </a:r>
          </a:p>
          <a:p>
            <a:r>
              <a:rPr lang="en-US" sz="2000" dirty="0"/>
              <a:t>6. Are there _______________ grapes in the fridge?</a:t>
            </a:r>
            <a:r>
              <a:rPr lang="en-US" sz="2000" b="1" dirty="0"/>
              <a:t> a / some / any</a:t>
            </a:r>
          </a:p>
          <a:p>
            <a:r>
              <a:rPr lang="en-US" sz="2000" dirty="0"/>
              <a:t>7. I’ve got _______________ book to read for school. </a:t>
            </a:r>
            <a:r>
              <a:rPr lang="en-US" sz="2000" b="1" dirty="0"/>
              <a:t>some / a / any</a:t>
            </a:r>
          </a:p>
          <a:p>
            <a:r>
              <a:rPr lang="en-US" sz="2000" dirty="0"/>
              <a:t>8. We haven’t got _______________ time! </a:t>
            </a:r>
            <a:r>
              <a:rPr lang="en-US" sz="2000" b="1" dirty="0"/>
              <a:t>a / some / any</a:t>
            </a:r>
            <a:endParaRPr lang="fr-FR" sz="2000"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885</Words>
  <Application>Microsoft Office PowerPoint</Application>
  <PresentationFormat>Affichage à l'écran (4:3)</PresentationFormat>
  <Paragraphs>123</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hp2072a</dc:creator>
  <cp:lastModifiedBy>213553995385</cp:lastModifiedBy>
  <cp:revision>10</cp:revision>
  <dcterms:created xsi:type="dcterms:W3CDTF">2023-04-13T09:29:21Z</dcterms:created>
  <dcterms:modified xsi:type="dcterms:W3CDTF">2023-04-14T19:11:16Z</dcterms:modified>
</cp:coreProperties>
</file>