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429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33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847F83-8676-4E0A-A6D6-8DFC949B23D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405AE-FD78-4B73-8117-3C56410CFFD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محاضرة 8: </a:t>
            </a:r>
            <a:r>
              <a:rPr lang="ar-SA" sz="240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أحلام مستغانمي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723468" cy="769969"/>
          </a:xfrm>
        </p:spPr>
        <p:txBody>
          <a:bodyPr/>
          <a:lstStyle/>
          <a:p>
            <a:pPr rtl="1"/>
            <a:r>
              <a:rPr lang="ar-SA" sz="3600" cap="all" dirty="0">
                <a:solidFill>
                  <a:srgbClr val="4E3B30"/>
                </a:solidFill>
                <a:latin typeface="Calibri"/>
                <a:ea typeface="Calibri"/>
                <a:cs typeface="Amiri"/>
              </a:rPr>
              <a:t> </a:t>
            </a:r>
            <a:r>
              <a:rPr lang="ar-SA" sz="2800" b="1" cap="all" dirty="0" smtClean="0">
                <a:solidFill>
                  <a:srgbClr val="4E3B30"/>
                </a:solidFill>
                <a:latin typeface="Calibri"/>
                <a:ea typeface="Calibri"/>
                <a:cs typeface="Amiri"/>
              </a:rPr>
              <a:t>أحلام </a:t>
            </a:r>
            <a:r>
              <a:rPr lang="ar-SA" sz="2800" b="1" cap="all" dirty="0">
                <a:solidFill>
                  <a:srgbClr val="4E3B30"/>
                </a:solidFill>
                <a:latin typeface="Calibri"/>
                <a:ea typeface="Calibri"/>
                <a:cs typeface="Amiri"/>
              </a:rPr>
              <a:t>مستغانمي (مواليد 1953)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132856"/>
            <a:ext cx="2557065" cy="335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النشأة والتكوين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776" cy="431029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ولدت في تونس أثناء الثورة الجزائرية (والدها مناضل من مستغانم).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عاشت حرمان جيلها من تعلم العربية، فأصر والدها على تعليمها بالعربية.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درست في أول مدارس معربة في تونس ثم ثانوية "عائشة" بالجزائر.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تخرجت من كلية الآداب (جامعة الجزائر) سنة 1975 (من أوائل الدفعات المعربة).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برنامج إذاعي يومي "همسات" قبل سن 18.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دكتوراه في علم الاجتماع من السوربون (باريس) سنة 1985.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استقرت في بيروت منذ 1993، وتزوجت من الصحفي اللبناني جورج الراسي.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75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667202"/>
          </a:xfrm>
        </p:spPr>
        <p:txBody>
          <a:bodyPr>
            <a:normAutofit/>
          </a:bodyPr>
          <a:lstStyle/>
          <a:p>
            <a:pPr rtl="1"/>
            <a:r>
              <a:rPr lang="ar-SA" sz="2800" dirty="0" smtClean="0">
                <a:latin typeface="Amiri" pitchFamily="2" charset="-78"/>
                <a:cs typeface="Amiri" pitchFamily="2" charset="-78"/>
              </a:rPr>
              <a:t>  السمات الأسلوبية البارزة (ج1)</a:t>
            </a:r>
            <a:endParaRPr lang="fr-FR" sz="28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12776"/>
            <a:ext cx="6912768" cy="4310293"/>
          </a:xfrm>
        </p:spPr>
        <p:txBody>
          <a:bodyPr>
            <a:normAutofit fontScale="775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Calibri"/>
                <a:ea typeface="Calibri"/>
                <a:cs typeface="Amiri"/>
              </a:rPr>
              <a:t>شعرية اللغة: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لغة شاعرية مكثفة تجعل الرواية أقرب إلى القصيدة.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تداخل قوي بين السرد والشعر.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كثافة الصور البلاغية والاستعارات والإيقاع الداخلي.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 err="1">
                <a:latin typeface="Calibri"/>
                <a:ea typeface="Calibri"/>
                <a:cs typeface="Amiri"/>
              </a:rPr>
              <a:t>التناص</a:t>
            </a:r>
            <a:r>
              <a:rPr lang="ar-SA" b="1" dirty="0">
                <a:latin typeface="Calibri"/>
                <a:ea typeface="Calibri"/>
                <a:cs typeface="Amiri"/>
              </a:rPr>
              <a:t>: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تناص خارجي (مالك حداد، نزار قباني).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تناص ذاتي (تداخل </a:t>
            </a:r>
            <a:r>
              <a:rPr lang="ar-SA" dirty="0" err="1">
                <a:latin typeface="Calibri"/>
                <a:ea typeface="Calibri"/>
                <a:cs typeface="Amiri"/>
              </a:rPr>
              <a:t>ثلاثيتها</a:t>
            </a:r>
            <a:r>
              <a:rPr lang="ar-SA" dirty="0">
                <a:latin typeface="Calibri"/>
                <a:ea typeface="Calibri"/>
                <a:cs typeface="Amiri"/>
              </a:rPr>
              <a:t>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تناص مع "ألف ليلة وليلة" في البنية السردية.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تناص المماثلة (عابر سبيل / عابر سرير).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30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السمات الأسلوبية (ج2)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Calibri"/>
                <a:ea typeface="Calibri"/>
                <a:cs typeface="Amiri"/>
              </a:rPr>
              <a:t>خصائص عامة</a:t>
            </a:r>
            <a:r>
              <a:rPr lang="fr-FR" b="1" dirty="0">
                <a:latin typeface="Amiri"/>
                <a:ea typeface="Calibri"/>
                <a:cs typeface="Arial"/>
              </a:rPr>
              <a:t>: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ضمير المتكلم (طابع ذاتي حميمي).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الإيحاء بدل التصريح.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التأملات الفلسفية والاقتباسات.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16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pPr rtl="1"/>
            <a:r>
              <a:rPr lang="ar-SA" sz="2800" dirty="0" smtClean="0">
                <a:latin typeface="Amiri" pitchFamily="2" charset="-78"/>
                <a:cs typeface="Amiri" pitchFamily="2" charset="-78"/>
              </a:rPr>
              <a:t>الموضوعات الأساسية</a:t>
            </a:r>
            <a:endParaRPr lang="fr-FR" sz="28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844824"/>
            <a:ext cx="6624736" cy="3878245"/>
          </a:xfrm>
        </p:spPr>
        <p:txBody>
          <a:bodyPr>
            <a:normAutofit fontScale="925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Calibri"/>
                <a:ea typeface="Calibri"/>
                <a:cs typeface="Amiri"/>
              </a:rPr>
              <a:t>الوطن والذاكرة الجماعية:</a:t>
            </a:r>
            <a:r>
              <a:rPr lang="ar-SA" dirty="0">
                <a:latin typeface="Calibri"/>
                <a:ea typeface="Calibri"/>
                <a:cs typeface="Amiri"/>
              </a:rPr>
              <a:t> حنين وانكسار + الثورة الجزائرية والعشرية السوداء.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Calibri"/>
                <a:ea typeface="Calibri"/>
                <a:cs typeface="Amiri"/>
              </a:rPr>
              <a:t>الفقد والاغتراب:</a:t>
            </a:r>
            <a:r>
              <a:rPr lang="ar-SA" dirty="0">
                <a:latin typeface="Calibri"/>
                <a:ea typeface="Calibri"/>
                <a:cs typeface="Amiri"/>
              </a:rPr>
              <a:t> تجربة وجودية تمتد من الشخصي إلى الجماعي.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Calibri"/>
                <a:ea typeface="Calibri"/>
                <a:cs typeface="Amiri"/>
              </a:rPr>
              <a:t>المرأة والحب:</a:t>
            </a:r>
            <a:r>
              <a:rPr lang="ar-SA" dirty="0">
                <a:latin typeface="Calibri"/>
                <a:ea typeface="Calibri"/>
                <a:cs typeface="Amiri"/>
              </a:rPr>
              <a:t> صوت أنثوي قوي ومتمرد + علاقة معقدة بين الرجل والمرأة.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Calibri"/>
                <a:ea typeface="Calibri"/>
                <a:cs typeface="Amiri"/>
              </a:rPr>
              <a:t>الذاكرة والجسد:</a:t>
            </a:r>
            <a:r>
              <a:rPr lang="ar-SA" dirty="0">
                <a:latin typeface="Calibri"/>
                <a:ea typeface="Calibri"/>
                <a:cs typeface="Amiri"/>
              </a:rPr>
              <a:t> الجسد كرمز للذاكرة الوطنية </a:t>
            </a:r>
            <a:r>
              <a:rPr lang="ar-SA" dirty="0" smtClean="0">
                <a:latin typeface="Calibri"/>
                <a:ea typeface="Calibri"/>
                <a:cs typeface="Amiri"/>
              </a:rPr>
              <a:t>والعاطفية.</a:t>
            </a:r>
            <a:endParaRPr lang="ar-SA" sz="1600" dirty="0" smtClean="0">
              <a:latin typeface="Calibri"/>
              <a:ea typeface="Calibri"/>
              <a:cs typeface="Arial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b="1" dirty="0" smtClean="0">
                <a:latin typeface="Amiri" pitchFamily="2" charset="-78"/>
                <a:ea typeface="Calibri"/>
                <a:cs typeface="Amiri" pitchFamily="2" charset="-78"/>
              </a:rPr>
              <a:t>      الرؤية </a:t>
            </a:r>
            <a:r>
              <a:rPr lang="ar-SA" b="1" dirty="0">
                <a:latin typeface="Amiri" pitchFamily="2" charset="-78"/>
                <a:ea typeface="Calibri"/>
                <a:cs typeface="Amiri" pitchFamily="2" charset="-78"/>
              </a:rPr>
              <a:t>العامة</a:t>
            </a:r>
            <a:r>
              <a:rPr lang="fr-FR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endParaRPr lang="fr-FR" sz="1600" b="1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>
                <a:latin typeface="Calibri"/>
                <a:ea typeface="Calibri"/>
                <a:cs typeface="Amiri"/>
              </a:rPr>
              <a:t>دمج العاطفي بالوطني، والذاتي بالجماعي، مع نبرة حزن وخذلان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85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576064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latin typeface="Calibri"/>
                <a:ea typeface="Calibri"/>
                <a:cs typeface="Amiri"/>
              </a:rPr>
              <a:t/>
            </a:r>
            <a:br>
              <a:rPr lang="ar-SA" dirty="0" smtClean="0">
                <a:latin typeface="Calibri"/>
                <a:ea typeface="Calibri"/>
                <a:cs typeface="Amiri"/>
              </a:rPr>
            </a:br>
            <a:r>
              <a:rPr lang="ar-SA" sz="3100" dirty="0" smtClean="0">
                <a:latin typeface="Amiri" pitchFamily="2" charset="-78"/>
                <a:ea typeface="Calibri"/>
                <a:cs typeface="Amiri" pitchFamily="2" charset="-78"/>
              </a:rPr>
              <a:t>أهم أعمالها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</a:br>
            <a:endParaRPr lang="fr-FR" sz="31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28800"/>
            <a:ext cx="6696744" cy="424847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000" b="1" dirty="0">
                <a:latin typeface="Amiri" pitchFamily="2" charset="-78"/>
                <a:ea typeface="Calibri"/>
                <a:cs typeface="Amiri" pitchFamily="2" charset="-78"/>
              </a:rPr>
              <a:t>أبرز الأعمال</a:t>
            </a:r>
            <a:r>
              <a:rPr lang="fr-FR" sz="2000" b="1" dirty="0" smtClean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ar-SA" sz="2000" b="1" dirty="0">
                <a:latin typeface="Amiri" pitchFamily="2" charset="-78"/>
                <a:ea typeface="Calibri"/>
                <a:cs typeface="Amiri" pitchFamily="2" charset="-78"/>
              </a:rPr>
              <a:t> </a:t>
            </a:r>
            <a:endParaRPr lang="fr-FR" sz="2000" b="1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ذاكرة الجسد (1993</a:t>
            </a:r>
            <a:r>
              <a:rPr lang="ar-SA" sz="2000" dirty="0" smtClean="0">
                <a:latin typeface="Amiri" pitchFamily="2" charset="-78"/>
                <a:ea typeface="Calibri"/>
                <a:cs typeface="Amiri" pitchFamily="2" charset="-78"/>
              </a:rPr>
              <a:t>).</a:t>
            </a:r>
            <a:endParaRPr lang="fr-FR" sz="20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فوضى الحواس (1996</a:t>
            </a:r>
            <a:r>
              <a:rPr lang="ar-SA" sz="2000" dirty="0" smtClean="0">
                <a:latin typeface="Amiri" pitchFamily="2" charset="-78"/>
                <a:ea typeface="Calibri"/>
                <a:cs typeface="Amiri" pitchFamily="2" charset="-78"/>
              </a:rPr>
              <a:t>).</a:t>
            </a:r>
            <a:endParaRPr lang="fr-FR" sz="20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عابر سرير (2003</a:t>
            </a:r>
            <a:r>
              <a:rPr lang="ar-SA" sz="2000" dirty="0" smtClean="0">
                <a:latin typeface="Amiri" pitchFamily="2" charset="-78"/>
                <a:ea typeface="Calibri"/>
                <a:cs typeface="Amiri" pitchFamily="2" charset="-78"/>
              </a:rPr>
              <a:t>).  </a:t>
            </a:r>
            <a:endParaRPr lang="fr-FR" sz="20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الأسود يليق بكِ(2012).</a:t>
            </a:r>
            <a:endParaRPr lang="fr-FR" sz="20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أصبحت أنت (2023).</a:t>
            </a:r>
            <a:endParaRPr lang="fr-FR" sz="20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شهياً كفراق (2018).</a:t>
            </a:r>
            <a:endParaRPr lang="fr-FR" sz="20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000" dirty="0">
                <a:latin typeface="Amiri" pitchFamily="2" charset="-78"/>
                <a:ea typeface="Calibri"/>
                <a:cs typeface="Amiri" pitchFamily="2" charset="-78"/>
              </a:rPr>
              <a:t>قلوبهم معنا وقنابلهم علينا (2009).</a:t>
            </a:r>
            <a:endParaRPr lang="fr-FR" sz="2000" dirty="0">
              <a:effectLst/>
              <a:latin typeface="Amiri" pitchFamily="2" charset="-78"/>
              <a:ea typeface="Calibri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912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595193"/>
          </a:xfrm>
        </p:spPr>
        <p:txBody>
          <a:bodyPr>
            <a:normAutofit/>
          </a:bodyPr>
          <a:lstStyle/>
          <a:p>
            <a:pPr rtl="1"/>
            <a:r>
              <a:rPr lang="ar-SA" sz="2800" dirty="0">
                <a:latin typeface="Amiri" pitchFamily="2" charset="-78"/>
                <a:cs typeface="Amiri" pitchFamily="2" charset="-78"/>
              </a:rPr>
              <a:t>أ</a:t>
            </a:r>
            <a:r>
              <a:rPr lang="ar-SA" sz="2800" dirty="0" smtClean="0">
                <a:latin typeface="Amiri" pitchFamily="2" charset="-78"/>
                <a:cs typeface="Amiri" pitchFamily="2" charset="-78"/>
              </a:rPr>
              <a:t>هم الإنجازات</a:t>
            </a:r>
            <a:endParaRPr lang="fr-FR" sz="28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412776"/>
            <a:ext cx="6421328" cy="4310293"/>
          </a:xfrm>
        </p:spPr>
        <p:txBody>
          <a:bodyPr>
            <a:normAutofit fontScale="550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b="1" dirty="0">
                <a:latin typeface="Amiri" pitchFamily="2" charset="-78"/>
                <a:ea typeface="Calibri"/>
                <a:cs typeface="Amiri" pitchFamily="2" charset="-78"/>
              </a:rPr>
              <a:t>الإنجازات</a:t>
            </a:r>
            <a:r>
              <a:rPr lang="fr-FR" sz="3200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جائزة نجيب محفوظ للرواية (1998).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جائزة أحسن عمل روائي (سنة الجزائر في فرنسا 2003</a:t>
            </a: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).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ترجمت إلى عدة لغات (فرنسية، إنجليزية، صينية</a:t>
            </a: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...).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مبيعات تجاوزت 2.3 مليون </a:t>
            </a: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نسخة.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رواياتها في مناهج الجامعات العربية </a:t>
            </a: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والغربية.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طبعت أعمالها بطريقة </a:t>
            </a:r>
            <a:r>
              <a:rPr lang="ar-SA" sz="3200" dirty="0" err="1">
                <a:latin typeface="Amiri" pitchFamily="2" charset="-78"/>
                <a:ea typeface="Calibri"/>
                <a:cs typeface="Amiri" pitchFamily="2" charset="-78"/>
              </a:rPr>
              <a:t>برايل</a:t>
            </a:r>
            <a:r>
              <a:rPr lang="ar-SA" sz="3200" dirty="0">
                <a:latin typeface="Amiri" pitchFamily="2" charset="-78"/>
                <a:ea typeface="Calibri"/>
                <a:cs typeface="Amiri" pitchFamily="2" charset="-78"/>
              </a:rPr>
              <a:t> من قبل </a:t>
            </a: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اليونسكو.</a:t>
            </a:r>
            <a:endParaRPr lang="fr-FR" sz="3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      اقتباس ختامي</a:t>
            </a:r>
            <a:r>
              <a:rPr lang="fr-FR" sz="3200" dirty="0" smtClean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3200" dirty="0" smtClean="0">
                <a:latin typeface="Amiri" pitchFamily="2" charset="-78"/>
                <a:ea typeface="Calibri"/>
                <a:cs typeface="Amiri" pitchFamily="2" charset="-78"/>
              </a:rPr>
              <a:t>       كنا نعتقد أن العالم كله كان يحسدنا</a:t>
            </a:r>
            <a:r>
              <a:rPr lang="fr-FR" sz="3200" dirty="0" smtClean="0">
                <a:latin typeface="Amiri" pitchFamily="2" charset="-78"/>
                <a:ea typeface="Calibri"/>
                <a:cs typeface="Amiri" pitchFamily="2" charset="-78"/>
              </a:rPr>
              <a:t>... </a:t>
            </a: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18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</TotalTime>
  <Words>359</Words>
  <Application>Microsoft Office PowerPoint</Application>
  <PresentationFormat>Affichage à l'écran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Punaise</vt:lpstr>
      <vt:lpstr>Promenade</vt:lpstr>
      <vt:lpstr>Présentation PowerPoint</vt:lpstr>
      <vt:lpstr> أحلام مستغانمي (مواليد 1953)</vt:lpstr>
      <vt:lpstr>النشأة والتكوين</vt:lpstr>
      <vt:lpstr>  السمات الأسلوبية البارزة (ج1)</vt:lpstr>
      <vt:lpstr>السمات الأسلوبية (ج2)</vt:lpstr>
      <vt:lpstr>الموضوعات الأساسية</vt:lpstr>
      <vt:lpstr> أهم أعمالها </vt:lpstr>
      <vt:lpstr>أهم الإنجازات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أحلام مستغانمي (مواليد 1953)</dc:title>
  <dc:creator>Windows User</dc:creator>
  <cp:lastModifiedBy>Windows User</cp:lastModifiedBy>
  <cp:revision>13</cp:revision>
  <dcterms:created xsi:type="dcterms:W3CDTF">2026-04-12T01:26:51Z</dcterms:created>
  <dcterms:modified xsi:type="dcterms:W3CDTF">2026-04-21T11:35:27Z</dcterms:modified>
</cp:coreProperties>
</file>