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98" r:id="rId2"/>
    <p:sldId id="276" r:id="rId3"/>
    <p:sldId id="299" r:id="rId4"/>
    <p:sldId id="300" r:id="rId5"/>
    <p:sldId id="301" r:id="rId6"/>
    <p:sldId id="312" r:id="rId7"/>
    <p:sldId id="303" r:id="rId8"/>
    <p:sldId id="304" r:id="rId9"/>
    <p:sldId id="306" r:id="rId10"/>
    <p:sldId id="307" r:id="rId11"/>
    <p:sldId id="308" r:id="rId12"/>
    <p:sldId id="319" r:id="rId13"/>
    <p:sldId id="309" r:id="rId14"/>
    <p:sldId id="310" r:id="rId15"/>
    <p:sldId id="320" r:id="rId16"/>
    <p:sldId id="321" r:id="rId17"/>
    <p:sldId id="322" r:id="rId18"/>
    <p:sldId id="323" r:id="rId19"/>
    <p:sldId id="324" r:id="rId20"/>
    <p:sldId id="325" r:id="rId21"/>
    <p:sldId id="326" r:id="rId22"/>
    <p:sldId id="327" r:id="rId23"/>
    <p:sldId id="328" r:id="rId24"/>
    <p:sldId id="329" r:id="rId25"/>
    <p:sldId id="330" r:id="rId26"/>
    <p:sldId id="331" r:id="rId27"/>
    <p:sldId id="332" r:id="rId28"/>
    <p:sldId id="333" r:id="rId29"/>
    <p:sldId id="334" r:id="rId30"/>
    <p:sldId id="335" r:id="rId31"/>
    <p:sldId id="336" r:id="rId32"/>
    <p:sldId id="337" r:id="rId33"/>
    <p:sldId id="338" r:id="rId34"/>
    <p:sldId id="339" r:id="rId35"/>
    <p:sldId id="340" r:id="rId36"/>
    <p:sldId id="341" r:id="rId37"/>
    <p:sldId id="342" r:id="rId38"/>
    <p:sldId id="343" r:id="rId39"/>
    <p:sldId id="344" r:id="rId40"/>
    <p:sldId id="345" r:id="rId41"/>
    <p:sldId id="346" r:id="rId42"/>
    <p:sldId id="347" r:id="rId4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0083E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109" d="100"/>
          <a:sy n="109" d="100"/>
        </p:scale>
        <p:origin x="167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9D4F8-DF25-4B42-ABFF-493BC2DFF6B1}" type="datetimeFigureOut">
              <a:rPr lang="fr-FR" smtClean="0"/>
              <a:pPr/>
              <a:t>23/02/2025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EE0AEE-1644-43C3-AE5B-5B2A176037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4EE0AEE-1644-43C3-AE5B-5B2A176037D8}" type="slidenum">
              <a:rPr lang="fr-FR" smtClean="0"/>
              <a:pPr/>
              <a:t>40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fld id="{C1825D8E-019A-4294-B10D-53BC6A08BF54}" type="datetime1">
              <a:rPr lang="fr-FR" smtClean="0"/>
              <a:pPr/>
              <a:t>23/02/2025</a:t>
            </a:fld>
            <a:endParaRPr lang="fr-BE"/>
          </a:p>
        </p:txBody>
      </p:sp>
      <p:sp>
        <p:nvSpPr>
          <p:cNvPr id="20" name="Espace réservé du pied de page 19"/>
          <p:cNvSpPr>
            <a:spLocks noGrp="1"/>
          </p:cNvSpPr>
          <p:nvPr>
            <p:ph type="ftr" sz="quarter" idx="11"/>
          </p:nvPr>
        </p:nvSpPr>
        <p:spPr/>
        <p:txBody>
          <a:bodyPr/>
          <a:lstStyle/>
          <a:p>
            <a:endParaRPr lang="fr-BE"/>
          </a:p>
        </p:txBody>
      </p:sp>
      <p:sp>
        <p:nvSpPr>
          <p:cNvPr id="10" name="Espace réservé du numéro de diapositive 9"/>
          <p:cNvSpPr>
            <a:spLocks noGrp="1"/>
          </p:cNvSpPr>
          <p:nvPr>
            <p:ph type="sldNum" sz="quarter" idx="12"/>
          </p:nvPr>
        </p:nvSpPr>
        <p:spPr/>
        <p:txBody>
          <a:bodyPr/>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3A0F0E8-B694-434F-9618-004E87BAEAEB}"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590EC0A4-6D01-4CA5-AC88-AC1E207E0C6E}"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191479AE-EC7E-4C81-9A2B-BC527466B9BD}"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61C5C8C9-92CA-4733-A265-25F129E5151C}" type="datetime1">
              <a:rPr lang="fr-FR" smtClean="0"/>
              <a:pPr/>
              <a:t>23/02/2025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3DFDF1DE-0558-4226-B789-1A6478BE507E}" type="datetime1">
              <a:rPr lang="fr-FR" smtClean="0"/>
              <a:pPr/>
              <a:t>23/02/2025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B35498D5-8D4A-4708-AFE6-F1AED433BE80}" type="datetime1">
              <a:rPr lang="fr-FR" smtClean="0"/>
              <a:pPr/>
              <a:t>23/02/2025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926F38FD-05C2-41B2-9708-1EC5CB581D4C}" type="datetime1">
              <a:rPr lang="fr-FR" smtClean="0"/>
              <a:pPr/>
              <a:t>23/02/2025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588F025D-5BAE-498B-BECE-85B070D19A66}" type="datetime1">
              <a:rPr lang="fr-FR" smtClean="0"/>
              <a:pPr/>
              <a:t>23/02/2025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5432999A-90CC-4C73-B318-46C84FB6D0AE}" type="datetime1">
              <a:rPr lang="fr-FR" smtClean="0"/>
              <a:pPr/>
              <a:t>23/02/2025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a:t>Cliquez pour modifier le style du titre</a:t>
            </a:r>
            <a:endParaRPr kumimoji="0" lang="en-US"/>
          </a:p>
        </p:txBody>
      </p:sp>
      <p:sp>
        <p:nvSpPr>
          <p:cNvPr id="5" name="Espace réservé de la date 4"/>
          <p:cNvSpPr>
            <a:spLocks noGrp="1"/>
          </p:cNvSpPr>
          <p:nvPr>
            <p:ph type="dt" sz="half" idx="10"/>
          </p:nvPr>
        </p:nvSpPr>
        <p:spPr/>
        <p:txBody>
          <a:bodyPr/>
          <a:lstStyle/>
          <a:p>
            <a:fld id="{327EE7D2-4B3D-4C84-8199-DC4E3FED9F7C}" type="datetime1">
              <a:rPr lang="fr-FR" smtClean="0"/>
              <a:pPr/>
              <a:t>23/02/2025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p>
            <a:r>
              <a:rPr kumimoji="0" lang="fr-FR"/>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CA6F0C5-3085-4BEE-9F62-342A8046B3DC}" type="datetime1">
              <a:rPr lang="fr-FR" smtClean="0"/>
              <a:pPr/>
              <a:t>23/02/2025</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a:t>
            </a:fld>
            <a:endParaRPr lang="fr-BE"/>
          </a:p>
        </p:txBody>
      </p:sp>
      <p:pic>
        <p:nvPicPr>
          <p:cNvPr id="3" name="Image 2" descr="Logo SE1.png"/>
          <p:cNvPicPr>
            <a:picLocks noChangeAspect="1"/>
          </p:cNvPicPr>
          <p:nvPr/>
        </p:nvPicPr>
        <p:blipFill>
          <a:blip r:embed="rId2"/>
          <a:stretch>
            <a:fillRect/>
          </a:stretch>
        </p:blipFill>
        <p:spPr>
          <a:xfrm>
            <a:off x="3724268" y="3429000"/>
            <a:ext cx="2880000" cy="2802286"/>
          </a:xfrm>
          <a:prstGeom prst="rect">
            <a:avLst/>
          </a:prstGeom>
        </p:spPr>
      </p:pic>
      <p:sp>
        <p:nvSpPr>
          <p:cNvPr id="4" name="Titre 1"/>
          <p:cNvSpPr txBox="1">
            <a:spLocks/>
          </p:cNvSpPr>
          <p:nvPr/>
        </p:nvSpPr>
        <p:spPr>
          <a:xfrm>
            <a:off x="1366814" y="366690"/>
            <a:ext cx="7629524" cy="1143008"/>
          </a:xfrm>
          <a:prstGeom prst="rect">
            <a:avLst/>
          </a:prstGeom>
          <a:solidFill>
            <a:schemeClr val="accent3">
              <a:lumMod val="40000"/>
              <a:lumOff val="60000"/>
            </a:schemeClr>
          </a:solidFill>
          <a:ln>
            <a:noFill/>
          </a:ln>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400" b="0" i="0" u="none" strike="noStrike" kern="1200" cap="none" spc="0" normalizeH="0" baseline="0" noProof="0">
                <a:ln>
                  <a:noFill/>
                </a:ln>
                <a:solidFill>
                  <a:schemeClr val="tx1"/>
                </a:solidFill>
                <a:effectLst/>
                <a:uLnTx/>
                <a:uFillTx/>
                <a:latin typeface="Arial" pitchFamily="34" charset="0"/>
                <a:ea typeface="Batang" pitchFamily="18" charset="-127"/>
                <a:cs typeface="Arial" pitchFamily="34" charset="0"/>
              </a:rPr>
              <a:t>Université de Bejaia</a:t>
            </a:r>
            <a:br>
              <a:rPr kumimoji="0" lang="fr-FR" sz="2400" b="0" i="0" u="none" strike="noStrike" kern="1200" cap="none" spc="0" normalizeH="0" baseline="0" noProof="0">
                <a:ln>
                  <a:noFill/>
                </a:ln>
                <a:solidFill>
                  <a:schemeClr val="tx1"/>
                </a:solidFill>
                <a:effectLst/>
                <a:uLnTx/>
                <a:uFillTx/>
                <a:latin typeface="Arial" pitchFamily="34" charset="0"/>
                <a:ea typeface="Batang" pitchFamily="18" charset="-127"/>
                <a:cs typeface="Arial" pitchFamily="34" charset="0"/>
              </a:rPr>
            </a:br>
            <a:r>
              <a:rPr kumimoji="0" lang="fr-FR" sz="2400" b="0" i="0" u="none" strike="noStrike" kern="1200" cap="none" spc="0" normalizeH="0" baseline="0" noProof="0">
                <a:ln>
                  <a:noFill/>
                </a:ln>
                <a:solidFill>
                  <a:schemeClr val="tx1"/>
                </a:solidFill>
                <a:effectLst/>
                <a:uLnTx/>
                <a:uFillTx/>
                <a:latin typeface="Arial" pitchFamily="34" charset="0"/>
                <a:ea typeface="Batang" pitchFamily="18" charset="-127"/>
                <a:cs typeface="Arial" pitchFamily="34" charset="0"/>
              </a:rPr>
              <a:t>Faculté des sciences exactes</a:t>
            </a:r>
            <a:br>
              <a:rPr kumimoji="0" lang="fr-FR" sz="2400" b="0" i="0" u="none" strike="noStrike" kern="1200" cap="none" spc="0" normalizeH="0" baseline="0" noProof="0">
                <a:ln>
                  <a:noFill/>
                </a:ln>
                <a:solidFill>
                  <a:schemeClr val="tx1"/>
                </a:solidFill>
                <a:effectLst/>
                <a:uLnTx/>
                <a:uFillTx/>
                <a:latin typeface="Arial" pitchFamily="34" charset="0"/>
                <a:ea typeface="Batang" pitchFamily="18" charset="-127"/>
                <a:cs typeface="Arial" pitchFamily="34" charset="0"/>
              </a:rPr>
            </a:br>
            <a:r>
              <a:rPr kumimoji="0" lang="fr-FR" sz="2400" b="0" i="0" u="none" strike="noStrike" kern="1200" cap="none" spc="0" normalizeH="0" baseline="0" noProof="0">
                <a:ln>
                  <a:noFill/>
                </a:ln>
                <a:solidFill>
                  <a:schemeClr val="tx1"/>
                </a:solidFill>
                <a:effectLst/>
                <a:uLnTx/>
                <a:uFillTx/>
                <a:latin typeface="Arial" pitchFamily="34" charset="0"/>
                <a:ea typeface="Batang" pitchFamily="18" charset="-127"/>
                <a:cs typeface="Arial" pitchFamily="34" charset="0"/>
              </a:rPr>
              <a:t> Département d’Informatique</a:t>
            </a:r>
            <a:endParaRPr kumimoji="0" lang="fr-FR" sz="2400" b="0" i="0" u="none" strike="noStrike" kern="1200" cap="none" spc="0" normalizeH="0" baseline="0" noProof="0" dirty="0">
              <a:ln>
                <a:noFill/>
              </a:ln>
              <a:solidFill>
                <a:schemeClr val="tx1"/>
              </a:solidFill>
              <a:effectLst/>
              <a:uLnTx/>
              <a:uFillTx/>
              <a:latin typeface="Arial" pitchFamily="34" charset="0"/>
              <a:ea typeface="Batang" pitchFamily="18" charset="-127"/>
              <a:cs typeface="Arial" pitchFamily="34" charset="0"/>
            </a:endParaRPr>
          </a:p>
        </p:txBody>
      </p:sp>
      <p:sp>
        <p:nvSpPr>
          <p:cNvPr id="5" name="Sous-titre 2"/>
          <p:cNvSpPr txBox="1">
            <a:spLocks/>
          </p:cNvSpPr>
          <p:nvPr/>
        </p:nvSpPr>
        <p:spPr>
          <a:xfrm>
            <a:off x="1000100" y="1857364"/>
            <a:ext cx="7858180" cy="1571636"/>
          </a:xfrm>
          <a:prstGeom prst="rect">
            <a:avLst/>
          </a:prstGeom>
        </p:spPr>
        <p:txBody>
          <a:bodyPr>
            <a:normAutofit fontScale="70000" lnSpcReduction="20000"/>
          </a:bodyPr>
          <a:lstStyle/>
          <a:p>
            <a:pPr marL="365760" marR="0" lvl="0" indent="-283464" algn="ctr" defTabSz="914400" rtl="0" eaLnBrk="1" fontAlgn="auto" latinLnBrk="0" hangingPunct="1">
              <a:lnSpc>
                <a:spcPct val="100000"/>
              </a:lnSpc>
              <a:spcBef>
                <a:spcPts val="600"/>
              </a:spcBef>
              <a:spcAft>
                <a:spcPts val="0"/>
              </a:spcAft>
              <a:buClr>
                <a:schemeClr val="accent1"/>
              </a:buClr>
              <a:buSzPct val="80000"/>
              <a:tabLst/>
              <a:defRPr/>
            </a:pPr>
            <a:r>
              <a:rPr kumimoji="0" lang="fr-FR" sz="3200" b="0" i="0" u="sng" strike="noStrike" kern="1200" cap="none" spc="0" normalizeH="0" baseline="0" noProof="0" dirty="0">
                <a:ln>
                  <a:noFill/>
                </a:ln>
                <a:solidFill>
                  <a:schemeClr val="tx1"/>
                </a:solidFill>
                <a:effectLst/>
                <a:uLnTx/>
                <a:uFillTx/>
                <a:latin typeface="Comic Sans MS" pitchFamily="66" charset="0"/>
                <a:ea typeface="+mn-ea"/>
                <a:cs typeface="+mn-cs"/>
              </a:rPr>
              <a:t>SUPPORT DE COURS: </a:t>
            </a:r>
          </a:p>
          <a:p>
            <a:pPr marL="365760" marR="0" lvl="0" indent="-283464" algn="ctr" defTabSz="914400" rtl="0" eaLnBrk="1" fontAlgn="auto" latinLnBrk="0" hangingPunct="1">
              <a:lnSpc>
                <a:spcPct val="100000"/>
              </a:lnSpc>
              <a:spcBef>
                <a:spcPts val="1800"/>
              </a:spcBef>
              <a:spcAft>
                <a:spcPts val="0"/>
              </a:spcAft>
              <a:buClr>
                <a:schemeClr val="accent1"/>
              </a:buClr>
              <a:buSzPct val="80000"/>
              <a:tabLst/>
              <a:defRPr/>
            </a:pPr>
            <a:r>
              <a:rPr kumimoji="0" lang="fr-FR" sz="4600" b="1" i="0" u="none" strike="noStrike" kern="1200" cap="none" spc="0" normalizeH="0" baseline="0" noProof="0" dirty="0">
                <a:ln>
                  <a:noFill/>
                </a:ln>
                <a:solidFill>
                  <a:schemeClr val="accent1"/>
                </a:solidFill>
                <a:effectLst/>
                <a:uLnTx/>
                <a:uFillTx/>
                <a:latin typeface="Comic Sans MS" pitchFamily="66" charset="0"/>
                <a:ea typeface="+mn-ea"/>
                <a:cs typeface="+mn-cs"/>
              </a:rPr>
              <a:t>SYSTÈMES  D’EXPLOITATION 1</a:t>
            </a:r>
          </a:p>
          <a:p>
            <a:pPr marL="365760" marR="0" lvl="0" indent="-283464" algn="ctr" defTabSz="914400" rtl="0" eaLnBrk="1" fontAlgn="auto" latinLnBrk="0" hangingPunct="1">
              <a:lnSpc>
                <a:spcPct val="100000"/>
              </a:lnSpc>
              <a:spcBef>
                <a:spcPts val="1800"/>
              </a:spcBef>
              <a:spcAft>
                <a:spcPts val="0"/>
              </a:spcAft>
              <a:buClr>
                <a:schemeClr val="accent1"/>
              </a:buClr>
              <a:buSzPct val="80000"/>
              <a:tabLst/>
              <a:defRPr/>
            </a:pPr>
            <a:r>
              <a:rPr kumimoji="0" lang="fr-FR" sz="3900" b="1" i="0" u="none" strike="noStrike" kern="1200" cap="none" spc="0" normalizeH="0" baseline="0" noProof="0" dirty="0">
                <a:ln>
                  <a:noFill/>
                </a:ln>
                <a:solidFill>
                  <a:schemeClr val="accent1"/>
                </a:solidFill>
                <a:effectLst/>
                <a:uLnTx/>
                <a:uFillTx/>
                <a:latin typeface="Comic Sans MS" pitchFamily="66" charset="0"/>
                <a:ea typeface="+mn-ea"/>
                <a:cs typeface="+mn-cs"/>
              </a:rPr>
              <a:t>(L2 Informatique)</a:t>
            </a:r>
          </a:p>
        </p:txBody>
      </p:sp>
      <p:sp>
        <p:nvSpPr>
          <p:cNvPr id="6" name="Sous-titre 2"/>
          <p:cNvSpPr txBox="1">
            <a:spLocks/>
          </p:cNvSpPr>
          <p:nvPr/>
        </p:nvSpPr>
        <p:spPr>
          <a:xfrm>
            <a:off x="1223938" y="5500702"/>
            <a:ext cx="2786082" cy="1214422"/>
          </a:xfrm>
          <a:prstGeom prst="rect">
            <a:avLst/>
          </a:prstGeom>
          <a:solidFill>
            <a:schemeClr val="bg1"/>
          </a:solidFill>
          <a:ln>
            <a:solidFill>
              <a:schemeClr val="accent1"/>
            </a:solidFill>
          </a:ln>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b="0" i="1" u="none" strike="noStrike" kern="1200" cap="none" spc="0" normalizeH="0" baseline="0" noProof="0" dirty="0" smtClean="0">
                <a:ln>
                  <a:noFill/>
                </a:ln>
                <a:effectLst/>
                <a:uLnTx/>
                <a:uFillTx/>
                <a:latin typeface="Comic Sans MS" pitchFamily="66" charset="0"/>
              </a:rPr>
              <a:t>Chargé </a:t>
            </a:r>
            <a:r>
              <a:rPr kumimoji="0" lang="fr-FR" b="0" i="1" u="none" strike="noStrike" kern="1200" cap="none" spc="0" normalizeH="0" baseline="0" noProof="0" dirty="0">
                <a:ln>
                  <a:noFill/>
                </a:ln>
                <a:effectLst/>
                <a:uLnTx/>
                <a:uFillTx/>
                <a:latin typeface="Comic Sans MS" pitchFamily="66" charset="0"/>
              </a:rPr>
              <a:t>de cours</a:t>
            </a:r>
            <a:r>
              <a:rPr kumimoji="0" lang="fr-FR" b="0" i="1" u="none" strike="noStrike" kern="1200" cap="none" spc="0" normalizeH="0" baseline="0" noProof="0" dirty="0" smtClean="0">
                <a:ln>
                  <a:noFill/>
                </a:ln>
                <a:effectLst/>
                <a:uLnTx/>
                <a:uFillTx/>
                <a:latin typeface="Comic Sans MS" pitchFamily="66" charset="0"/>
              </a:rPr>
              <a:t>:</a:t>
            </a:r>
            <a:endParaRPr kumimoji="0" lang="fr-FR" sz="2200" b="1" i="1" u="none" strike="noStrike" kern="1200" cap="none" spc="0" normalizeH="0" baseline="0" noProof="0" dirty="0">
              <a:ln>
                <a:noFill/>
              </a:ln>
              <a:solidFill>
                <a:schemeClr val="accent1"/>
              </a:solidFill>
              <a:effectLst/>
              <a:uLnTx/>
              <a:uFillTx/>
              <a:latin typeface="Comic Sans MS" pitchFamily="66" charset="0"/>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200" b="1" i="1" dirty="0" smtClean="0">
                <a:solidFill>
                  <a:schemeClr val="accent1"/>
                </a:solidFill>
                <a:latin typeface="Comic Sans MS" pitchFamily="66" charset="0"/>
              </a:rPr>
              <a:t>HAYETTE KHALED</a:t>
            </a:r>
            <a:endParaRPr kumimoji="0" lang="fr-FR" sz="2200" b="1" i="1" u="none" strike="noStrike" kern="1200" cap="none" spc="0" normalizeH="0" baseline="0" noProof="0" dirty="0">
              <a:ln>
                <a:noFill/>
              </a:ln>
              <a:solidFill>
                <a:schemeClr val="accent1"/>
              </a:solidFill>
              <a:effectLst/>
              <a:uLnTx/>
              <a:uFillTx/>
              <a:latin typeface="Comic Sans MS" pitchFamily="66" charset="0"/>
            </a:endParaRPr>
          </a:p>
        </p:txBody>
      </p:sp>
      <p:sp>
        <p:nvSpPr>
          <p:cNvPr id="7" name="Sous-titre 2"/>
          <p:cNvSpPr txBox="1">
            <a:spLocks/>
          </p:cNvSpPr>
          <p:nvPr/>
        </p:nvSpPr>
        <p:spPr>
          <a:xfrm>
            <a:off x="7010416" y="6286520"/>
            <a:ext cx="2000264" cy="357190"/>
          </a:xfrm>
          <a:prstGeom prst="rect">
            <a:avLst/>
          </a:prstGeom>
          <a:solidFill>
            <a:srgbClr val="002060"/>
          </a:solidFill>
          <a:ln>
            <a:noFill/>
          </a:ln>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600" b="1" i="1" u="none" strike="noStrike" kern="1200" cap="none" spc="0" normalizeH="0" baseline="0" noProof="0" dirty="0">
                <a:solidFill>
                  <a:schemeClr val="bg1"/>
                </a:solidFill>
                <a:effectLst/>
                <a:uLnTx/>
                <a:uFillTx/>
                <a:latin typeface="Comic Sans MS" pitchFamily="66" charset="0"/>
              </a:rPr>
              <a:t>Année:</a:t>
            </a:r>
            <a:r>
              <a:rPr kumimoji="0" lang="fr-FR" sz="1600" b="1" i="1" u="none" strike="noStrike" kern="1200" cap="none" spc="0" normalizeH="0" noProof="0" dirty="0">
                <a:solidFill>
                  <a:schemeClr val="bg1"/>
                </a:solidFill>
                <a:effectLst/>
                <a:uLnTx/>
                <a:uFillTx/>
                <a:latin typeface="Comic Sans MS" pitchFamily="66" charset="0"/>
              </a:rPr>
              <a:t> </a:t>
            </a:r>
            <a:r>
              <a:rPr kumimoji="0" lang="fr-FR" sz="1600" b="1" i="1" u="none" strike="noStrike" kern="1200" cap="none" spc="0" normalizeH="0" noProof="0" dirty="0" smtClean="0">
                <a:solidFill>
                  <a:schemeClr val="bg1"/>
                </a:solidFill>
                <a:effectLst/>
                <a:uLnTx/>
                <a:uFillTx/>
                <a:latin typeface="Comic Sans MS" pitchFamily="66" charset="0"/>
              </a:rPr>
              <a:t>2024/2025</a:t>
            </a:r>
            <a:endParaRPr kumimoji="0" lang="fr-FR" sz="2800" b="1" i="1" u="none" strike="noStrike" kern="1200" cap="none" spc="0" normalizeH="0" baseline="0" noProof="0" dirty="0">
              <a:solidFill>
                <a:schemeClr val="bg1"/>
              </a:solidFill>
              <a:effectLst/>
              <a:uLnTx/>
              <a:uFillTx/>
              <a:latin typeface="Comic Sans MS" pitchFamily="66" charset="0"/>
            </a:endParaRPr>
          </a:p>
        </p:txBody>
      </p:sp>
      <p:sp>
        <p:nvSpPr>
          <p:cNvPr id="9" name="Espace réservé du numéro de diapositive 7"/>
          <p:cNvSpPr txBox="1">
            <a:spLocks/>
          </p:cNvSpPr>
          <p:nvPr/>
        </p:nvSpPr>
        <p:spPr>
          <a:xfrm>
            <a:off x="8766048" y="64579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fr-BE" sz="1200" b="0" i="0" u="none" strike="noStrike" kern="1200" cap="none" spc="0" normalizeH="0" baseline="0" noProof="0">
              <a:ln>
                <a:noFill/>
              </a:ln>
              <a:solidFill>
                <a:schemeClr val="bg2">
                  <a:shade val="50000"/>
                  <a:satMod val="200000"/>
                </a:schemeClr>
              </a:solidFill>
              <a:effectLst/>
              <a:uLnTx/>
              <a:uFillTx/>
              <a:latin typeface="+mn-lt"/>
              <a:ea typeface="+mn-ea"/>
              <a:cs typeface="+mn-cs"/>
            </a:endParaRPr>
          </a:p>
        </p:txBody>
      </p:sp>
      <p:sp>
        <p:nvSpPr>
          <p:cNvPr id="11" name="Rectangle à coins arrondis 10"/>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10</a:t>
            </a:fld>
            <a:endParaRPr lang="fr-BE"/>
          </a:p>
        </p:txBody>
      </p:sp>
      <p:sp>
        <p:nvSpPr>
          <p:cNvPr id="5" name="Espace réservé du numéro de diapositive 3"/>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fr-BE" sz="1200" b="0" i="0" u="none" strike="noStrike" kern="1200" cap="none" spc="0" normalizeH="0" baseline="0" noProof="0">
              <a:ln>
                <a:noFill/>
              </a:ln>
              <a:solidFill>
                <a:schemeClr val="bg2">
                  <a:shade val="50000"/>
                  <a:satMod val="200000"/>
                </a:schemeClr>
              </a:solidFill>
              <a:effectLst/>
              <a:uLnTx/>
              <a:uFillTx/>
              <a:latin typeface="+mn-lt"/>
              <a:ea typeface="+mn-ea"/>
              <a:cs typeface="+mn-cs"/>
            </a:endParaRPr>
          </a:p>
        </p:txBody>
      </p:sp>
      <p:sp>
        <p:nvSpPr>
          <p:cNvPr id="8" name="ZoneTexte 7"/>
          <p:cNvSpPr txBox="1"/>
          <p:nvPr/>
        </p:nvSpPr>
        <p:spPr>
          <a:xfrm>
            <a:off x="1214414" y="785794"/>
            <a:ext cx="7572428" cy="1438855"/>
          </a:xfrm>
          <a:prstGeom prst="rect">
            <a:avLst/>
          </a:prstGeom>
          <a:noFill/>
        </p:spPr>
        <p:txBody>
          <a:bodyPr wrap="square" rtlCol="0">
            <a:spAutoFit/>
          </a:bodyPr>
          <a:lstStyle/>
          <a:p>
            <a:pPr marL="180000" indent="-342900">
              <a:lnSpc>
                <a:spcPct val="150000"/>
              </a:lnSpc>
            </a:pPr>
            <a:r>
              <a:rPr lang="fr-FR" sz="1900" b="1" u="sng" dirty="0">
                <a:solidFill>
                  <a:schemeClr val="accent4">
                    <a:lumMod val="75000"/>
                  </a:schemeClr>
                </a:solidFill>
                <a:latin typeface="Comic Sans MS" pitchFamily="66" charset="0"/>
              </a:rPr>
              <a:t>Etats d’un processus </a:t>
            </a:r>
          </a:p>
          <a:p>
            <a:pPr indent="355600" algn="just">
              <a:lnSpc>
                <a:spcPct val="150000"/>
              </a:lnSpc>
              <a:spcBef>
                <a:spcPts val="600"/>
              </a:spcBef>
            </a:pPr>
            <a:r>
              <a:rPr lang="fr-FR" dirty="0">
                <a:latin typeface="Comic Sans MS" pitchFamily="66" charset="0"/>
              </a:rPr>
              <a:t>Un processus passe par plusieurs étapes pendant son cycle de vie (exécution).  Les cinq principaux états sont:</a:t>
            </a:r>
            <a:endParaRPr lang="fr-FR" strike="sngStrike" dirty="0">
              <a:latin typeface="Comic Sans MS" pitchFamily="66" charset="0"/>
            </a:endParaRPr>
          </a:p>
        </p:txBody>
      </p:sp>
      <p:sp>
        <p:nvSpPr>
          <p:cNvPr id="9" name="Rectangle 8"/>
          <p:cNvSpPr/>
          <p:nvPr/>
        </p:nvSpPr>
        <p:spPr>
          <a:xfrm>
            <a:off x="1285852" y="2285992"/>
            <a:ext cx="7858148" cy="4231928"/>
          </a:xfrm>
          <a:prstGeom prst="rect">
            <a:avLst/>
          </a:prstGeom>
        </p:spPr>
        <p:txBody>
          <a:bodyPr wrap="square">
            <a:spAutoFit/>
          </a:bodyPr>
          <a:lstStyle/>
          <a:p>
            <a:r>
              <a:rPr lang="fr-FR" b="1" dirty="0">
                <a:solidFill>
                  <a:srgbClr val="002060"/>
                </a:solidFill>
                <a:latin typeface="Comic Sans MS" pitchFamily="66" charset="0"/>
              </a:rPr>
              <a:t> Nouveau </a:t>
            </a:r>
            <a:r>
              <a:rPr lang="fr-FR" dirty="0">
                <a:latin typeface="Comic Sans MS" pitchFamily="66" charset="0"/>
              </a:rPr>
              <a:t>: le processus est en cours de création ;</a:t>
            </a:r>
          </a:p>
          <a:p>
            <a:pPr marL="0" lvl="1" algn="just">
              <a:lnSpc>
                <a:spcPct val="150000"/>
              </a:lnSpc>
              <a:spcBef>
                <a:spcPts val="600"/>
              </a:spcBef>
              <a:spcAft>
                <a:spcPts val="600"/>
              </a:spcAft>
              <a:buFont typeface="Wingdings" pitchFamily="2" charset="2"/>
              <a:buChar char="v"/>
            </a:pPr>
            <a:r>
              <a:rPr lang="fr-FR" b="1" dirty="0">
                <a:solidFill>
                  <a:srgbClr val="002060"/>
                </a:solidFill>
                <a:latin typeface="Comic Sans MS" pitchFamily="66" charset="0"/>
              </a:rPr>
              <a:t> Prêt, Eligible ou En attente d’exécution (</a:t>
            </a:r>
            <a:r>
              <a:rPr lang="fr-FR" b="1" dirty="0" err="1">
                <a:solidFill>
                  <a:srgbClr val="002060"/>
                </a:solidFill>
                <a:latin typeface="Comic Sans MS" pitchFamily="66" charset="0"/>
              </a:rPr>
              <a:t>Ready</a:t>
            </a:r>
            <a:r>
              <a:rPr lang="fr-FR" b="1" dirty="0">
                <a:solidFill>
                  <a:srgbClr val="002060"/>
                </a:solidFill>
                <a:latin typeface="Comic Sans MS" pitchFamily="66" charset="0"/>
              </a:rPr>
              <a:t>)</a:t>
            </a:r>
            <a:r>
              <a:rPr lang="fr-FR" b="1" dirty="0">
                <a:latin typeface="Comic Sans MS" pitchFamily="66" charset="0"/>
              </a:rPr>
              <a:t>: </a:t>
            </a:r>
            <a:r>
              <a:rPr lang="fr-FR" dirty="0">
                <a:latin typeface="Comic Sans MS" pitchFamily="66" charset="0"/>
              </a:rPr>
              <a:t>le processus  attend la disponibilité du processeur pour s’exécuter (il est en MC);</a:t>
            </a:r>
          </a:p>
          <a:p>
            <a:pPr marL="0" lvl="1" algn="just">
              <a:lnSpc>
                <a:spcPct val="150000"/>
              </a:lnSpc>
              <a:spcBef>
                <a:spcPts val="600"/>
              </a:spcBef>
              <a:spcAft>
                <a:spcPts val="600"/>
              </a:spcAft>
              <a:buFont typeface="Wingdings" pitchFamily="2" charset="2"/>
              <a:buChar char="v"/>
            </a:pPr>
            <a:r>
              <a:rPr lang="fr-FR" b="1" dirty="0">
                <a:solidFill>
                  <a:srgbClr val="002060"/>
                </a:solidFill>
                <a:latin typeface="Comic Sans MS" pitchFamily="66" charset="0"/>
              </a:rPr>
              <a:t>Actif, Elu ou En exécution (Running)</a:t>
            </a:r>
            <a:r>
              <a:rPr lang="fr-FR" dirty="0">
                <a:latin typeface="Comic Sans MS" pitchFamily="66" charset="0"/>
              </a:rPr>
              <a:t>: le processus est en exécution au niveau du processeur</a:t>
            </a:r>
            <a:r>
              <a:rPr lang="fr-FR" b="1" dirty="0">
                <a:latin typeface="Comic Sans MS" pitchFamily="66" charset="0"/>
              </a:rPr>
              <a:t>;</a:t>
            </a:r>
            <a:r>
              <a:rPr lang="fr-FR" b="1" dirty="0">
                <a:solidFill>
                  <a:srgbClr val="002060"/>
                </a:solidFill>
                <a:latin typeface="Comic Sans MS" pitchFamily="66" charset="0"/>
              </a:rPr>
              <a:t> </a:t>
            </a:r>
          </a:p>
          <a:p>
            <a:pPr marL="0" lvl="1" algn="just">
              <a:lnSpc>
                <a:spcPct val="150000"/>
              </a:lnSpc>
              <a:spcBef>
                <a:spcPts val="600"/>
              </a:spcBef>
              <a:spcAft>
                <a:spcPts val="600"/>
              </a:spcAft>
              <a:buFont typeface="Wingdings" pitchFamily="2" charset="2"/>
              <a:buChar char="v"/>
            </a:pPr>
            <a:r>
              <a:rPr lang="fr-FR" b="1" dirty="0">
                <a:solidFill>
                  <a:srgbClr val="002060"/>
                </a:solidFill>
                <a:latin typeface="Comic Sans MS" pitchFamily="66" charset="0"/>
              </a:rPr>
              <a:t>Bloqué (</a:t>
            </a:r>
            <a:r>
              <a:rPr lang="fr-FR" b="1" dirty="0" err="1">
                <a:solidFill>
                  <a:srgbClr val="002060"/>
                </a:solidFill>
                <a:latin typeface="Comic Sans MS" pitchFamily="66" charset="0"/>
              </a:rPr>
              <a:t>Waiting</a:t>
            </a:r>
            <a:r>
              <a:rPr lang="fr-FR" b="1" dirty="0">
                <a:solidFill>
                  <a:srgbClr val="002060"/>
                </a:solidFill>
                <a:latin typeface="Comic Sans MS" pitchFamily="66" charset="0"/>
              </a:rPr>
              <a:t>) </a:t>
            </a:r>
            <a:r>
              <a:rPr lang="fr-FR" b="1" dirty="0">
                <a:latin typeface="Comic Sans MS" pitchFamily="66" charset="0"/>
              </a:rPr>
              <a:t>: </a:t>
            </a:r>
            <a:r>
              <a:rPr lang="fr-FR" dirty="0">
                <a:latin typeface="Comic Sans MS" pitchFamily="66" charset="0"/>
              </a:rPr>
              <a:t>le processus  attend un événement particulier pour pouvoir continuer, par exemple l’achèvement d’une entrée / sortie;</a:t>
            </a:r>
          </a:p>
          <a:p>
            <a:pPr marL="0" lvl="1" algn="just">
              <a:lnSpc>
                <a:spcPct val="150000"/>
              </a:lnSpc>
              <a:spcBef>
                <a:spcPts val="600"/>
              </a:spcBef>
              <a:spcAft>
                <a:spcPts val="600"/>
              </a:spcAft>
              <a:buFont typeface="Wingdings" pitchFamily="2" charset="2"/>
              <a:buChar char="v"/>
            </a:pPr>
            <a:r>
              <a:rPr lang="fr-FR" b="1" dirty="0">
                <a:solidFill>
                  <a:srgbClr val="002060"/>
                </a:solidFill>
                <a:latin typeface="Comic Sans MS" pitchFamily="66" charset="0"/>
              </a:rPr>
              <a:t>fin : </a:t>
            </a:r>
            <a:r>
              <a:rPr lang="fr-FR" dirty="0">
                <a:latin typeface="Comic Sans MS" pitchFamily="66" charset="0"/>
              </a:rPr>
              <a:t>le processus est sur le point de quitter le système (après une fin normale ou anormale ). </a:t>
            </a:r>
          </a:p>
        </p:txBody>
      </p:sp>
      <p:sp>
        <p:nvSpPr>
          <p:cNvPr id="10"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11" name="Rectangle à coins arrondis 10"/>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checkerboard(across)">
                                      <p:cBhvr>
                                        <p:cTn id="11" dur="500"/>
                                        <p:tgtEl>
                                          <p:spTgt spid="9">
                                            <p:txEl>
                                              <p:pRg st="0" end="0"/>
                                            </p:txEl>
                                          </p:spTgt>
                                        </p:tgtEl>
                                      </p:cBhvr>
                                    </p:animEffect>
                                  </p:childTnLst>
                                </p:cTn>
                              </p:par>
                            </p:childTnLst>
                          </p:cTn>
                        </p:par>
                        <p:par>
                          <p:cTn id="12" fill="hold">
                            <p:stCondLst>
                              <p:cond delay="1000"/>
                            </p:stCondLst>
                            <p:childTnLst>
                              <p:par>
                                <p:cTn id="13" presetID="5" presetClass="entr" presetSubtype="10" fill="hold" nodeType="afterEffect">
                                  <p:stCondLst>
                                    <p:cond delay="0"/>
                                  </p:stCondLst>
                                  <p:childTnLst>
                                    <p:set>
                                      <p:cBhvr>
                                        <p:cTn id="14" dur="1" fill="hold">
                                          <p:stCondLst>
                                            <p:cond delay="0"/>
                                          </p:stCondLst>
                                        </p:cTn>
                                        <p:tgtEl>
                                          <p:spTgt spid="9">
                                            <p:txEl>
                                              <p:pRg st="1" end="1"/>
                                            </p:txEl>
                                          </p:spTgt>
                                        </p:tgtEl>
                                        <p:attrNameLst>
                                          <p:attrName>style.visibility</p:attrName>
                                        </p:attrNameLst>
                                      </p:cBhvr>
                                      <p:to>
                                        <p:strVal val="visible"/>
                                      </p:to>
                                    </p:set>
                                    <p:animEffect transition="in" filter="checkerboard(across)">
                                      <p:cBhvr>
                                        <p:cTn id="15" dur="500"/>
                                        <p:tgtEl>
                                          <p:spTgt spid="9">
                                            <p:txEl>
                                              <p:pRg st="1" end="1"/>
                                            </p:txEl>
                                          </p:spTgt>
                                        </p:tgtEl>
                                      </p:cBhvr>
                                    </p:animEffect>
                                  </p:childTnLst>
                                </p:cTn>
                              </p:par>
                            </p:childTnLst>
                          </p:cTn>
                        </p:par>
                        <p:par>
                          <p:cTn id="16" fill="hold">
                            <p:stCondLst>
                              <p:cond delay="1500"/>
                            </p:stCondLst>
                            <p:childTnLst>
                              <p:par>
                                <p:cTn id="17" presetID="5" presetClass="entr" presetSubtype="10" fill="hold" nodeType="afterEffect">
                                  <p:stCondLst>
                                    <p:cond delay="0"/>
                                  </p:stCondLst>
                                  <p:childTnLst>
                                    <p:set>
                                      <p:cBhvr>
                                        <p:cTn id="18" dur="1" fill="hold">
                                          <p:stCondLst>
                                            <p:cond delay="0"/>
                                          </p:stCondLst>
                                        </p:cTn>
                                        <p:tgtEl>
                                          <p:spTgt spid="9">
                                            <p:txEl>
                                              <p:pRg st="2" end="2"/>
                                            </p:txEl>
                                          </p:spTgt>
                                        </p:tgtEl>
                                        <p:attrNameLst>
                                          <p:attrName>style.visibility</p:attrName>
                                        </p:attrNameLst>
                                      </p:cBhvr>
                                      <p:to>
                                        <p:strVal val="visible"/>
                                      </p:to>
                                    </p:set>
                                    <p:animEffect transition="in" filter="checkerboard(across)">
                                      <p:cBhvr>
                                        <p:cTn id="19" dur="500"/>
                                        <p:tgtEl>
                                          <p:spTgt spid="9">
                                            <p:txEl>
                                              <p:pRg st="2" end="2"/>
                                            </p:txEl>
                                          </p:spTgt>
                                        </p:tgtEl>
                                      </p:cBhvr>
                                    </p:animEffect>
                                  </p:childTnLst>
                                </p:cTn>
                              </p:par>
                            </p:childTnLst>
                          </p:cTn>
                        </p:par>
                        <p:par>
                          <p:cTn id="20" fill="hold">
                            <p:stCondLst>
                              <p:cond delay="2000"/>
                            </p:stCondLst>
                            <p:childTnLst>
                              <p:par>
                                <p:cTn id="21" presetID="5" presetClass="entr" presetSubtype="10" fill="hold" nodeType="after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animEffect transition="in" filter="checkerboard(across)">
                                      <p:cBhvr>
                                        <p:cTn id="23" dur="500"/>
                                        <p:tgtEl>
                                          <p:spTgt spid="9">
                                            <p:txEl>
                                              <p:pRg st="3" end="3"/>
                                            </p:txEl>
                                          </p:spTgt>
                                        </p:tgtEl>
                                      </p:cBhvr>
                                    </p:animEffect>
                                  </p:childTnLst>
                                </p:cTn>
                              </p:par>
                            </p:childTnLst>
                          </p:cTn>
                        </p:par>
                        <p:par>
                          <p:cTn id="24" fill="hold">
                            <p:stCondLst>
                              <p:cond delay="2500"/>
                            </p:stCondLst>
                            <p:childTnLst>
                              <p:par>
                                <p:cTn id="25" presetID="5" presetClass="entr" presetSubtype="10" fill="hold" nodeType="after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checkerboard(across)">
                                      <p:cBhvr>
                                        <p:cTn id="2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11</a:t>
            </a:fld>
            <a:endParaRPr lang="fr-BE"/>
          </a:p>
        </p:txBody>
      </p:sp>
      <p:sp>
        <p:nvSpPr>
          <p:cNvPr id="3" name="Espace réservé du numéro de diapositive 1"/>
          <p:cNvSpPr txBox="1">
            <a:spLocks/>
          </p:cNvSpPr>
          <p:nvPr/>
        </p:nvSpPr>
        <p:spPr>
          <a:xfrm>
            <a:off x="8613648" y="6238898"/>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fr-BE" sz="1200" b="0" i="0" u="none" strike="noStrike" kern="1200" cap="none" spc="0" normalizeH="0" baseline="0" noProof="0" dirty="0">
              <a:ln>
                <a:noFill/>
              </a:ln>
              <a:solidFill>
                <a:schemeClr val="bg2">
                  <a:shade val="50000"/>
                  <a:satMod val="200000"/>
                </a:schemeClr>
              </a:solidFill>
              <a:effectLst/>
              <a:uLnTx/>
              <a:uFillTx/>
              <a:latin typeface="+mn-lt"/>
              <a:ea typeface="+mn-ea"/>
              <a:cs typeface="+mn-cs"/>
            </a:endParaRPr>
          </a:p>
        </p:txBody>
      </p:sp>
      <p:grpSp>
        <p:nvGrpSpPr>
          <p:cNvPr id="24" name="Groupe 23"/>
          <p:cNvGrpSpPr/>
          <p:nvPr/>
        </p:nvGrpSpPr>
        <p:grpSpPr>
          <a:xfrm>
            <a:off x="1214414" y="1785926"/>
            <a:ext cx="7643866" cy="3500462"/>
            <a:chOff x="1214414" y="2071678"/>
            <a:chExt cx="7643866" cy="3500462"/>
          </a:xfrm>
        </p:grpSpPr>
        <p:sp>
          <p:nvSpPr>
            <p:cNvPr id="4" name="Ellipse 3"/>
            <p:cNvSpPr/>
            <p:nvPr/>
          </p:nvSpPr>
          <p:spPr>
            <a:xfrm>
              <a:off x="1214414" y="3143248"/>
              <a:ext cx="1214446" cy="64294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fr-FR" b="1" dirty="0">
                  <a:solidFill>
                    <a:sysClr val="windowText" lastClr="000000"/>
                  </a:solidFill>
                </a:rPr>
                <a:t>Nouveau</a:t>
              </a:r>
            </a:p>
          </p:txBody>
        </p:sp>
        <p:sp>
          <p:nvSpPr>
            <p:cNvPr id="5" name="Ellipse 4"/>
            <p:cNvSpPr/>
            <p:nvPr/>
          </p:nvSpPr>
          <p:spPr>
            <a:xfrm>
              <a:off x="3286116" y="3143248"/>
              <a:ext cx="1214446" cy="642942"/>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fr-FR" b="1" dirty="0">
                  <a:solidFill>
                    <a:sysClr val="windowText" lastClr="000000"/>
                  </a:solidFill>
                </a:rPr>
                <a:t>Prêt</a:t>
              </a:r>
            </a:p>
          </p:txBody>
        </p:sp>
        <p:sp>
          <p:nvSpPr>
            <p:cNvPr id="6" name="Ellipse 5"/>
            <p:cNvSpPr/>
            <p:nvPr/>
          </p:nvSpPr>
          <p:spPr>
            <a:xfrm>
              <a:off x="5500694" y="3071810"/>
              <a:ext cx="1214446" cy="64294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fr-FR" b="1" dirty="0">
                  <a:solidFill>
                    <a:sysClr val="windowText" lastClr="000000"/>
                  </a:solidFill>
                </a:rPr>
                <a:t>Actif</a:t>
              </a:r>
            </a:p>
          </p:txBody>
        </p:sp>
        <p:sp>
          <p:nvSpPr>
            <p:cNvPr id="7" name="Ellipse 6"/>
            <p:cNvSpPr/>
            <p:nvPr/>
          </p:nvSpPr>
          <p:spPr>
            <a:xfrm>
              <a:off x="7643834" y="3071810"/>
              <a:ext cx="1214446" cy="64294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fr-FR" b="1" dirty="0">
                  <a:solidFill>
                    <a:schemeClr val="bg1"/>
                  </a:solidFill>
                </a:rPr>
                <a:t>Fin</a:t>
              </a:r>
            </a:p>
          </p:txBody>
        </p:sp>
        <p:sp>
          <p:nvSpPr>
            <p:cNvPr id="8" name="Ellipse 7"/>
            <p:cNvSpPr/>
            <p:nvPr/>
          </p:nvSpPr>
          <p:spPr>
            <a:xfrm>
              <a:off x="4500562" y="4786322"/>
              <a:ext cx="1357322" cy="785818"/>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none" lIns="36000" tIns="0" rIns="36000" bIns="0" rtlCol="0" anchor="ctr"/>
            <a:lstStyle/>
            <a:p>
              <a:pPr algn="ctr"/>
              <a:r>
                <a:rPr lang="fr-FR" b="1" dirty="0">
                  <a:solidFill>
                    <a:sysClr val="windowText" lastClr="000000"/>
                  </a:solidFill>
                </a:rPr>
                <a:t>Attente /</a:t>
              </a:r>
            </a:p>
            <a:p>
              <a:pPr algn="ctr"/>
              <a:r>
                <a:rPr lang="fr-FR" b="1" dirty="0">
                  <a:solidFill>
                    <a:sysClr val="windowText" lastClr="000000"/>
                  </a:solidFill>
                </a:rPr>
                <a:t>Bloqué</a:t>
              </a:r>
            </a:p>
          </p:txBody>
        </p:sp>
        <p:sp>
          <p:nvSpPr>
            <p:cNvPr id="9" name="Flèche courbée vers le bas 8"/>
            <p:cNvSpPr/>
            <p:nvPr/>
          </p:nvSpPr>
          <p:spPr>
            <a:xfrm>
              <a:off x="3929058" y="2500306"/>
              <a:ext cx="2357454" cy="642942"/>
            </a:xfrm>
            <a:prstGeom prst="curved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Flèche droite 9"/>
            <p:cNvSpPr/>
            <p:nvPr/>
          </p:nvSpPr>
          <p:spPr>
            <a:xfrm>
              <a:off x="2500298" y="3357562"/>
              <a:ext cx="714380" cy="214314"/>
            </a:xfrm>
            <a:prstGeom prst="right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courbée vers le bas 10"/>
            <p:cNvSpPr/>
            <p:nvPr/>
          </p:nvSpPr>
          <p:spPr>
            <a:xfrm rot="10800000">
              <a:off x="3857621" y="3714751"/>
              <a:ext cx="2290940" cy="642942"/>
            </a:xfrm>
            <a:prstGeom prst="curved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2" name="Flèche courbée vers le bas 11"/>
            <p:cNvSpPr/>
            <p:nvPr/>
          </p:nvSpPr>
          <p:spPr>
            <a:xfrm rot="6266912">
              <a:off x="5450870" y="4225258"/>
              <a:ext cx="1664523" cy="596934"/>
            </a:xfrm>
            <a:prstGeom prst="curvedDownArrow">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3" name="Flèche courbée vers le bas 12"/>
            <p:cNvSpPr/>
            <p:nvPr/>
          </p:nvSpPr>
          <p:spPr>
            <a:xfrm rot="14437266">
              <a:off x="3192400" y="4329045"/>
              <a:ext cx="1626641" cy="477905"/>
            </a:xfrm>
            <a:prstGeom prst="curvedDownArrow">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4" name="Flèche droite 13"/>
            <p:cNvSpPr/>
            <p:nvPr/>
          </p:nvSpPr>
          <p:spPr>
            <a:xfrm>
              <a:off x="6786578" y="3286124"/>
              <a:ext cx="857256" cy="214314"/>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4500562" y="2071678"/>
              <a:ext cx="1214446" cy="369332"/>
            </a:xfrm>
            <a:prstGeom prst="rect">
              <a:avLst/>
            </a:prstGeom>
            <a:noFill/>
          </p:spPr>
          <p:txBody>
            <a:bodyPr wrap="square" rtlCol="0">
              <a:spAutoFit/>
            </a:bodyPr>
            <a:lstStyle/>
            <a:p>
              <a:r>
                <a:rPr lang="fr-FR" b="1" dirty="0"/>
                <a:t>Election</a:t>
              </a:r>
            </a:p>
          </p:txBody>
        </p:sp>
        <p:sp>
          <p:nvSpPr>
            <p:cNvPr id="16" name="ZoneTexte 15"/>
            <p:cNvSpPr txBox="1"/>
            <p:nvPr/>
          </p:nvSpPr>
          <p:spPr>
            <a:xfrm>
              <a:off x="4357686" y="3714752"/>
              <a:ext cx="1643074" cy="369332"/>
            </a:xfrm>
            <a:prstGeom prst="rect">
              <a:avLst/>
            </a:prstGeom>
            <a:noFill/>
          </p:spPr>
          <p:txBody>
            <a:bodyPr wrap="square" rtlCol="0">
              <a:spAutoFit/>
            </a:bodyPr>
            <a:lstStyle/>
            <a:p>
              <a:r>
                <a:rPr lang="fr-FR" b="1" dirty="0"/>
                <a:t>Préemption</a:t>
              </a:r>
            </a:p>
          </p:txBody>
        </p:sp>
        <p:sp>
          <p:nvSpPr>
            <p:cNvPr id="17" name="ZoneTexte 16"/>
            <p:cNvSpPr txBox="1"/>
            <p:nvPr/>
          </p:nvSpPr>
          <p:spPr>
            <a:xfrm>
              <a:off x="6715140" y="4143380"/>
              <a:ext cx="2000264" cy="923330"/>
            </a:xfrm>
            <a:prstGeom prst="rect">
              <a:avLst/>
            </a:prstGeom>
            <a:noFill/>
          </p:spPr>
          <p:txBody>
            <a:bodyPr wrap="square" rtlCol="0">
              <a:spAutoFit/>
            </a:bodyPr>
            <a:lstStyle/>
            <a:p>
              <a:r>
                <a:rPr lang="fr-FR" b="1" dirty="0"/>
                <a:t>Demande d’E/S ou attente d’évènement </a:t>
              </a:r>
            </a:p>
          </p:txBody>
        </p:sp>
        <p:sp>
          <p:nvSpPr>
            <p:cNvPr id="18" name="ZoneTexte 17"/>
            <p:cNvSpPr txBox="1"/>
            <p:nvPr/>
          </p:nvSpPr>
          <p:spPr>
            <a:xfrm>
              <a:off x="1928794" y="4286256"/>
              <a:ext cx="1928826" cy="923330"/>
            </a:xfrm>
            <a:prstGeom prst="rect">
              <a:avLst/>
            </a:prstGeom>
            <a:noFill/>
          </p:spPr>
          <p:txBody>
            <a:bodyPr wrap="square" rtlCol="0">
              <a:spAutoFit/>
            </a:bodyPr>
            <a:lstStyle/>
            <a:p>
              <a:r>
                <a:rPr lang="fr-FR" b="1" dirty="0"/>
                <a:t>Fin d’E/S  ou  événement terminé </a:t>
              </a:r>
            </a:p>
          </p:txBody>
        </p:sp>
        <p:sp>
          <p:nvSpPr>
            <p:cNvPr id="19" name="ZoneTexte 18"/>
            <p:cNvSpPr txBox="1"/>
            <p:nvPr/>
          </p:nvSpPr>
          <p:spPr>
            <a:xfrm>
              <a:off x="2285984" y="2916792"/>
              <a:ext cx="1214446" cy="369332"/>
            </a:xfrm>
            <a:prstGeom prst="rect">
              <a:avLst/>
            </a:prstGeom>
            <a:noFill/>
          </p:spPr>
          <p:txBody>
            <a:bodyPr wrap="square" rtlCol="0">
              <a:spAutoFit/>
            </a:bodyPr>
            <a:lstStyle/>
            <a:p>
              <a:r>
                <a:rPr lang="fr-FR" b="1" dirty="0"/>
                <a:t>Création</a:t>
              </a:r>
            </a:p>
          </p:txBody>
        </p:sp>
        <p:sp>
          <p:nvSpPr>
            <p:cNvPr id="20" name="ZoneTexte 19"/>
            <p:cNvSpPr txBox="1"/>
            <p:nvPr/>
          </p:nvSpPr>
          <p:spPr>
            <a:xfrm>
              <a:off x="6572264" y="2773916"/>
              <a:ext cx="1714512" cy="369332"/>
            </a:xfrm>
            <a:prstGeom prst="rect">
              <a:avLst/>
            </a:prstGeom>
            <a:noFill/>
          </p:spPr>
          <p:txBody>
            <a:bodyPr wrap="square" rtlCol="0">
              <a:spAutoFit/>
            </a:bodyPr>
            <a:lstStyle/>
            <a:p>
              <a:r>
                <a:rPr lang="fr-FR" b="1" dirty="0"/>
                <a:t>Terminaison</a:t>
              </a:r>
              <a:r>
                <a:rPr lang="fr-FR" dirty="0"/>
                <a:t> </a:t>
              </a:r>
            </a:p>
          </p:txBody>
        </p:sp>
      </p:grpSp>
      <p:sp>
        <p:nvSpPr>
          <p:cNvPr id="21" name="Rectangle 20"/>
          <p:cNvSpPr/>
          <p:nvPr/>
        </p:nvSpPr>
        <p:spPr>
          <a:xfrm>
            <a:off x="1214414" y="857232"/>
            <a:ext cx="7572428" cy="877356"/>
          </a:xfrm>
          <a:prstGeom prst="rect">
            <a:avLst/>
          </a:prstGeom>
        </p:spPr>
        <p:txBody>
          <a:bodyPr wrap="square">
            <a:spAutoFit/>
          </a:bodyPr>
          <a:lstStyle/>
          <a:p>
            <a:pPr>
              <a:lnSpc>
                <a:spcPct val="150000"/>
              </a:lnSpc>
              <a:spcBef>
                <a:spcPts val="1200"/>
              </a:spcBef>
              <a:spcAft>
                <a:spcPts val="1200"/>
              </a:spcAft>
            </a:pPr>
            <a:r>
              <a:rPr lang="fr-FR" dirty="0">
                <a:solidFill>
                  <a:srgbClr val="002060"/>
                </a:solidFill>
                <a:latin typeface="Comic Sans MS" pitchFamily="66" charset="0"/>
              </a:rPr>
              <a:t>      </a:t>
            </a:r>
            <a:r>
              <a:rPr lang="fr-FR" dirty="0">
                <a:latin typeface="Comic Sans MS" pitchFamily="66" charset="0"/>
              </a:rPr>
              <a:t>Un processus passe par de nombreux états au cours de sa vie, comme le montre le schéma suivant:  </a:t>
            </a:r>
          </a:p>
        </p:txBody>
      </p:sp>
      <p:sp>
        <p:nvSpPr>
          <p:cNvPr id="23" name="Titre 1"/>
          <p:cNvSpPr txBox="1">
            <a:spLocks/>
          </p:cNvSpPr>
          <p:nvPr/>
        </p:nvSpPr>
        <p:spPr>
          <a:xfrm>
            <a:off x="1285820" y="285728"/>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25" name="ZoneTexte 24"/>
          <p:cNvSpPr txBox="1"/>
          <p:nvPr/>
        </p:nvSpPr>
        <p:spPr>
          <a:xfrm>
            <a:off x="1071538" y="5357826"/>
            <a:ext cx="8072462" cy="1338828"/>
          </a:xfrm>
          <a:prstGeom prst="rect">
            <a:avLst/>
          </a:prstGeom>
          <a:noFill/>
        </p:spPr>
        <p:txBody>
          <a:bodyPr wrap="square" rtlCol="0">
            <a:spAutoFit/>
          </a:bodyPr>
          <a:lstStyle/>
          <a:p>
            <a:pPr algn="just">
              <a:lnSpc>
                <a:spcPct val="150000"/>
              </a:lnSpc>
              <a:spcBef>
                <a:spcPts val="1200"/>
              </a:spcBef>
              <a:spcAft>
                <a:spcPts val="1200"/>
              </a:spcAft>
            </a:pPr>
            <a:r>
              <a:rPr lang="fr-FR" dirty="0">
                <a:latin typeface="Comic Sans MS" pitchFamily="66" charset="0"/>
              </a:rPr>
              <a:t>    Le système d’exploitation permet à plusieurs processus d’ être chargés en même temps, mais la CPU n’est donnée qu’à un seul processus à la fois. Elle est alternativement donnée à chaque processus par l’</a:t>
            </a:r>
            <a:r>
              <a:rPr lang="fr-FR" b="1" dirty="0">
                <a:latin typeface="Comic Sans MS" pitchFamily="66" charset="0"/>
              </a:rPr>
              <a:t>ordonnanceur</a:t>
            </a:r>
            <a:r>
              <a:rPr lang="fr-FR" dirty="0">
                <a:latin typeface="Comic Sans MS" pitchFamily="66" charset="0"/>
              </a:rPr>
              <a:t>.</a:t>
            </a:r>
          </a:p>
        </p:txBody>
      </p:sp>
      <p:sp>
        <p:nvSpPr>
          <p:cNvPr id="26" name="Rectangle à coins arrondis 25"/>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12</a:t>
            </a:fld>
            <a:endParaRPr lang="fr-BE"/>
          </a:p>
        </p:txBody>
      </p:sp>
      <p:sp>
        <p:nvSpPr>
          <p:cNvPr id="3" name="ZoneTexte 2"/>
          <p:cNvSpPr txBox="1"/>
          <p:nvPr/>
        </p:nvSpPr>
        <p:spPr>
          <a:xfrm>
            <a:off x="1000100" y="571480"/>
            <a:ext cx="7572428" cy="2215991"/>
          </a:xfrm>
          <a:prstGeom prst="rect">
            <a:avLst/>
          </a:prstGeom>
          <a:noFill/>
        </p:spPr>
        <p:txBody>
          <a:bodyPr wrap="square" rtlCol="0">
            <a:spAutoFit/>
          </a:bodyPr>
          <a:lstStyle/>
          <a:p>
            <a:pPr marL="180000" indent="-342900">
              <a:lnSpc>
                <a:spcPct val="150000"/>
              </a:lnSpc>
            </a:pPr>
            <a:r>
              <a:rPr lang="fr-FR" sz="2000" b="1" u="sng" dirty="0">
                <a:solidFill>
                  <a:srgbClr val="FF0000"/>
                </a:solidFill>
                <a:latin typeface="Comic Sans MS" pitchFamily="66" charset="0"/>
              </a:rPr>
              <a:t>5.3. Contexte d’un processus</a:t>
            </a:r>
          </a:p>
          <a:p>
            <a:pPr indent="355600" algn="just">
              <a:lnSpc>
                <a:spcPct val="150000"/>
              </a:lnSpc>
            </a:pPr>
            <a:r>
              <a:rPr lang="fr-FR" dirty="0">
                <a:latin typeface="Comic Sans MS" pitchFamily="66" charset="0"/>
              </a:rPr>
              <a:t>Le contexte d’un processus est son image en un </a:t>
            </a:r>
            <a:r>
              <a:rPr lang="fr-FR" dirty="0">
                <a:solidFill>
                  <a:srgbClr val="00B050"/>
                </a:solidFill>
                <a:latin typeface="Comic Sans MS" pitchFamily="66" charset="0"/>
              </a:rPr>
              <a:t>point interruptible</a:t>
            </a:r>
            <a:r>
              <a:rPr lang="fr-FR" dirty="0">
                <a:latin typeface="Comic Sans MS" pitchFamily="66" charset="0"/>
              </a:rPr>
              <a:t> (</a:t>
            </a:r>
            <a:r>
              <a:rPr lang="fr-FR" dirty="0">
                <a:solidFill>
                  <a:srgbClr val="FF0000"/>
                </a:solidFill>
                <a:latin typeface="Comic Sans MS" pitchFamily="66" charset="0"/>
              </a:rPr>
              <a:t>observable</a:t>
            </a:r>
            <a:r>
              <a:rPr lang="fr-FR" dirty="0">
                <a:latin typeface="Comic Sans MS" pitchFamily="66" charset="0"/>
              </a:rPr>
              <a:t>). Il permet de reprendre l’ exécution d’un processus qui a été interrompu. il est formé des  informations essentielles à son exécution comme:</a:t>
            </a:r>
          </a:p>
        </p:txBody>
      </p:sp>
      <p:sp>
        <p:nvSpPr>
          <p:cNvPr id="4" name="Rectangle 3"/>
          <p:cNvSpPr/>
          <p:nvPr/>
        </p:nvSpPr>
        <p:spPr>
          <a:xfrm>
            <a:off x="1643042" y="3000372"/>
            <a:ext cx="3071834" cy="800219"/>
          </a:xfrm>
          <a:prstGeom prst="rect">
            <a:avLst/>
          </a:prstGeom>
        </p:spPr>
        <p:txBody>
          <a:bodyPr wrap="square">
            <a:spAutoFit/>
          </a:bodyPr>
          <a:lstStyle/>
          <a:p>
            <a:pPr marL="177800" lvl="1" indent="177800">
              <a:spcBef>
                <a:spcPts val="600"/>
              </a:spcBef>
              <a:spcAft>
                <a:spcPts val="600"/>
              </a:spcAft>
              <a:buFont typeface="Arial" pitchFamily="34" charset="0"/>
              <a:buChar char="•"/>
            </a:pPr>
            <a:r>
              <a:rPr lang="fr-FR" dirty="0">
                <a:latin typeface="Comic Sans MS" pitchFamily="66" charset="0"/>
              </a:rPr>
              <a:t>Compteur ordinal (PC);</a:t>
            </a:r>
          </a:p>
          <a:p>
            <a:pPr marL="177800" indent="177800">
              <a:spcBef>
                <a:spcPts val="600"/>
              </a:spcBef>
              <a:spcAft>
                <a:spcPts val="600"/>
              </a:spcAft>
              <a:buFont typeface="Arial" pitchFamily="34" charset="0"/>
              <a:buChar char="•"/>
            </a:pPr>
            <a:r>
              <a:rPr lang="fr-FR" dirty="0">
                <a:latin typeface="Comic Sans MS" pitchFamily="66" charset="0"/>
              </a:rPr>
              <a:t>Mot d’état (PSW). </a:t>
            </a:r>
          </a:p>
        </p:txBody>
      </p:sp>
      <p:sp>
        <p:nvSpPr>
          <p:cNvPr id="5"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6" name="Rectangle 5"/>
          <p:cNvSpPr/>
          <p:nvPr/>
        </p:nvSpPr>
        <p:spPr>
          <a:xfrm>
            <a:off x="1357290" y="4734726"/>
            <a:ext cx="7572428" cy="2169825"/>
          </a:xfrm>
          <a:prstGeom prst="rect">
            <a:avLst/>
          </a:prstGeom>
        </p:spPr>
        <p:txBody>
          <a:bodyPr wrap="square">
            <a:spAutoFit/>
          </a:bodyPr>
          <a:lstStyle/>
          <a:p>
            <a:pPr algn="just">
              <a:lnSpc>
                <a:spcPct val="150000"/>
              </a:lnSpc>
              <a:spcBef>
                <a:spcPts val="600"/>
              </a:spcBef>
              <a:spcAft>
                <a:spcPts val="600"/>
              </a:spcAft>
            </a:pPr>
            <a:r>
              <a:rPr lang="fr-FR" dirty="0">
                <a:latin typeface="Comic Sans MS" pitchFamily="66" charset="0"/>
              </a:rPr>
              <a:t>    le </a:t>
            </a:r>
            <a:r>
              <a:rPr lang="fr-FR" dirty="0">
                <a:solidFill>
                  <a:srgbClr val="FF0000"/>
                </a:solidFill>
                <a:latin typeface="Comic Sans MS" pitchFamily="66" charset="0"/>
              </a:rPr>
              <a:t>contexte</a:t>
            </a:r>
            <a:r>
              <a:rPr lang="fr-FR" dirty="0">
                <a:latin typeface="Comic Sans MS" pitchFamily="66" charset="0"/>
              </a:rPr>
              <a:t> représente en fait l’ état d’une activité à un moment précis. Si ce contexte est sauvegardé intégralement, puis restauré ultérieurement, l’activité interrompue reprendra sans dommage.  C’est de cette manière que le processeur sera partagé entre plusieurs processus fonctionnant en parallèle. </a:t>
            </a:r>
            <a:endParaRPr lang="fr-FR" dirty="0"/>
          </a:p>
        </p:txBody>
      </p:sp>
      <p:sp>
        <p:nvSpPr>
          <p:cNvPr id="16" name="ZoneTexte 15"/>
          <p:cNvSpPr txBox="1"/>
          <p:nvPr/>
        </p:nvSpPr>
        <p:spPr>
          <a:xfrm>
            <a:off x="4857752" y="3202544"/>
            <a:ext cx="1928826" cy="369332"/>
          </a:xfrm>
          <a:prstGeom prst="rect">
            <a:avLst/>
          </a:prstGeom>
          <a:noFill/>
        </p:spPr>
        <p:txBody>
          <a:bodyPr wrap="square" rtlCol="0">
            <a:spAutoFit/>
          </a:bodyPr>
          <a:lstStyle/>
          <a:p>
            <a:r>
              <a:rPr lang="fr-FR" b="1" dirty="0">
                <a:latin typeface="Comic Sans MS" pitchFamily="66" charset="0"/>
              </a:rPr>
              <a:t>petit contexte</a:t>
            </a:r>
            <a:endParaRPr lang="fr-FR" dirty="0"/>
          </a:p>
        </p:txBody>
      </p:sp>
      <p:sp>
        <p:nvSpPr>
          <p:cNvPr id="18" name="ZoneTexte 17"/>
          <p:cNvSpPr txBox="1"/>
          <p:nvPr/>
        </p:nvSpPr>
        <p:spPr>
          <a:xfrm>
            <a:off x="4857752" y="4143380"/>
            <a:ext cx="2071702" cy="369332"/>
          </a:xfrm>
          <a:prstGeom prst="rect">
            <a:avLst/>
          </a:prstGeom>
          <a:noFill/>
        </p:spPr>
        <p:txBody>
          <a:bodyPr wrap="square" rtlCol="0">
            <a:spAutoFit/>
          </a:bodyPr>
          <a:lstStyle/>
          <a:p>
            <a:r>
              <a:rPr lang="fr-FR" b="1" dirty="0">
                <a:latin typeface="Comic Sans MS" pitchFamily="66" charset="0"/>
              </a:rPr>
              <a:t>Grand contexte</a:t>
            </a:r>
            <a:endParaRPr lang="fr-FR" dirty="0"/>
          </a:p>
        </p:txBody>
      </p:sp>
      <p:sp>
        <p:nvSpPr>
          <p:cNvPr id="21" name="Accolade fermante 20"/>
          <p:cNvSpPr/>
          <p:nvPr/>
        </p:nvSpPr>
        <p:spPr>
          <a:xfrm>
            <a:off x="4454844" y="3071810"/>
            <a:ext cx="260032" cy="714380"/>
          </a:xfrm>
          <a:prstGeom prst="rightBrace">
            <a:avLst/>
          </a:prstGeom>
          <a:ln w="38100">
            <a:solidFill>
              <a:srgbClr val="00B0F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Accolade fermante 21"/>
          <p:cNvSpPr/>
          <p:nvPr/>
        </p:nvSpPr>
        <p:spPr>
          <a:xfrm>
            <a:off x="4500562" y="4000504"/>
            <a:ext cx="260032" cy="714380"/>
          </a:xfrm>
          <a:prstGeom prst="rightBrace">
            <a:avLst/>
          </a:prstGeom>
          <a:ln w="38100">
            <a:solidFill>
              <a:srgbClr val="00B0F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3" name="Rectangle 22"/>
          <p:cNvSpPr/>
          <p:nvPr/>
        </p:nvSpPr>
        <p:spPr>
          <a:xfrm>
            <a:off x="1714480" y="3929066"/>
            <a:ext cx="2928958" cy="800219"/>
          </a:xfrm>
          <a:prstGeom prst="rect">
            <a:avLst/>
          </a:prstGeom>
        </p:spPr>
        <p:txBody>
          <a:bodyPr wrap="square">
            <a:spAutoFit/>
          </a:bodyPr>
          <a:lstStyle/>
          <a:p>
            <a:pPr marL="177800" indent="177800" algn="just">
              <a:spcBef>
                <a:spcPts val="600"/>
              </a:spcBef>
              <a:spcAft>
                <a:spcPts val="600"/>
              </a:spcAft>
              <a:buFont typeface="Arial" pitchFamily="34" charset="0"/>
              <a:buChar char="•"/>
            </a:pPr>
            <a:r>
              <a:rPr lang="fr-FR" dirty="0">
                <a:latin typeface="Comic Sans MS" pitchFamily="66" charset="0"/>
              </a:rPr>
              <a:t>Registres généraux;</a:t>
            </a:r>
          </a:p>
          <a:p>
            <a:pPr marL="177800" indent="177800" algn="just">
              <a:spcBef>
                <a:spcPts val="600"/>
              </a:spcBef>
              <a:spcAft>
                <a:spcPts val="600"/>
              </a:spcAft>
              <a:buFont typeface="Arial" pitchFamily="34" charset="0"/>
              <a:buChar char="•"/>
            </a:pPr>
            <a:r>
              <a:rPr lang="fr-FR" dirty="0">
                <a:latin typeface="Comic Sans MS" pitchFamily="66" charset="0"/>
              </a:rPr>
              <a:t>Registre pile.</a:t>
            </a:r>
            <a:r>
              <a:rPr lang="fr-FR" dirty="0">
                <a:solidFill>
                  <a:srgbClr val="FFC000"/>
                </a:solidFill>
                <a:latin typeface="Comic Sans MS" pitchFamily="66" charset="0"/>
              </a:rPr>
              <a:t> </a:t>
            </a:r>
          </a:p>
        </p:txBody>
      </p:sp>
      <p:sp>
        <p:nvSpPr>
          <p:cNvPr id="12" name="Rectangle à coins arrondis 11"/>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21"/>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childTnLst>
                                </p:cTn>
                              </p:par>
                            </p:childTnLst>
                          </p:cTn>
                        </p:par>
                        <p:par>
                          <p:cTn id="22" fill="hold">
                            <p:stCondLst>
                              <p:cond delay="0"/>
                            </p:stCondLst>
                            <p:childTnLst>
                              <p:par>
                                <p:cTn id="23" presetID="1" presetClass="entr" presetSubtype="0" fill="hold" grpId="0" nodeType="after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16" grpId="0"/>
      <p:bldP spid="18" grpId="0"/>
      <p:bldP spid="21" grpId="0" animBg="1"/>
      <p:bldP spid="22" grpId="0" animBg="1"/>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13</a:t>
            </a:fld>
            <a:endParaRPr lang="fr-BE"/>
          </a:p>
        </p:txBody>
      </p:sp>
      <p:sp>
        <p:nvSpPr>
          <p:cNvPr id="5" name="ZoneTexte 4"/>
          <p:cNvSpPr txBox="1"/>
          <p:nvPr/>
        </p:nvSpPr>
        <p:spPr>
          <a:xfrm>
            <a:off x="1214414" y="785794"/>
            <a:ext cx="7786742" cy="1923604"/>
          </a:xfrm>
          <a:prstGeom prst="rect">
            <a:avLst/>
          </a:prstGeom>
          <a:noFill/>
        </p:spPr>
        <p:txBody>
          <a:bodyPr wrap="square" rtlCol="0">
            <a:spAutoFit/>
          </a:bodyPr>
          <a:lstStyle/>
          <a:p>
            <a:pPr marL="180000" indent="-342900">
              <a:lnSpc>
                <a:spcPct val="150000"/>
              </a:lnSpc>
            </a:pPr>
            <a:r>
              <a:rPr lang="fr-FR" sz="2000" b="1" u="sng" dirty="0">
                <a:solidFill>
                  <a:srgbClr val="FF0000"/>
                </a:solidFill>
                <a:latin typeface="Comic Sans MS" pitchFamily="66" charset="0"/>
              </a:rPr>
              <a:t>5.4 Mécanismes de commutation de contexte dans un système multiprogrammé</a:t>
            </a:r>
          </a:p>
          <a:p>
            <a:pPr indent="355600" algn="just">
              <a:lnSpc>
                <a:spcPct val="150000"/>
              </a:lnSpc>
              <a:spcBef>
                <a:spcPts val="600"/>
              </a:spcBef>
            </a:pPr>
            <a:r>
              <a:rPr lang="fr-FR" dirty="0">
                <a:latin typeface="Comic Sans MS" pitchFamily="66" charset="0"/>
              </a:rPr>
              <a:t>Dans un système multiprogrammé, le passage de l’exécution d’un processus à un autre nécessite la </a:t>
            </a:r>
            <a:r>
              <a:rPr lang="fr-FR" b="1" dirty="0">
                <a:solidFill>
                  <a:srgbClr val="0070C0"/>
                </a:solidFill>
                <a:latin typeface="Comic Sans MS" pitchFamily="66" charset="0"/>
              </a:rPr>
              <a:t>commutation de contexte: </a:t>
            </a:r>
          </a:p>
        </p:txBody>
      </p:sp>
      <p:sp>
        <p:nvSpPr>
          <p:cNvPr id="6" name="Rectangle 5"/>
          <p:cNvSpPr/>
          <p:nvPr/>
        </p:nvSpPr>
        <p:spPr>
          <a:xfrm>
            <a:off x="1428728" y="3000372"/>
            <a:ext cx="2357454" cy="114300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r>
              <a:rPr lang="fr-FR" sz="2000" b="1" dirty="0">
                <a:solidFill>
                  <a:schemeClr val="tx2">
                    <a:lumMod val="75000"/>
                  </a:schemeClr>
                </a:solidFill>
                <a:latin typeface="Century Schoolbook" pitchFamily="18" charset="0"/>
              </a:rPr>
              <a:t>P1</a:t>
            </a:r>
            <a:r>
              <a:rPr lang="fr-FR" sz="2000" b="1" dirty="0">
                <a:latin typeface="Century Schoolbook" pitchFamily="18" charset="0"/>
              </a:rPr>
              <a:t> : </a:t>
            </a:r>
            <a:r>
              <a:rPr lang="fr-FR" sz="2000" b="1" dirty="0">
                <a:solidFill>
                  <a:srgbClr val="0070C0"/>
                </a:solidFill>
                <a:latin typeface="Century Schoolbook" pitchFamily="18" charset="0"/>
              </a:rPr>
              <a:t>Actif</a:t>
            </a:r>
          </a:p>
          <a:p>
            <a:pPr algn="ctr">
              <a:lnSpc>
                <a:spcPct val="150000"/>
              </a:lnSpc>
            </a:pPr>
            <a:r>
              <a:rPr lang="fr-FR" sz="2000" b="1" dirty="0">
                <a:solidFill>
                  <a:srgbClr val="C00000"/>
                </a:solidFill>
                <a:latin typeface="Century Schoolbook" pitchFamily="18" charset="0"/>
              </a:rPr>
              <a:t>P2</a:t>
            </a:r>
            <a:r>
              <a:rPr lang="fr-FR" sz="2000" b="1" dirty="0">
                <a:latin typeface="Century Schoolbook" pitchFamily="18" charset="0"/>
              </a:rPr>
              <a:t> : </a:t>
            </a:r>
            <a:r>
              <a:rPr lang="fr-FR" sz="2000" b="1" dirty="0">
                <a:solidFill>
                  <a:srgbClr val="00B050"/>
                </a:solidFill>
                <a:latin typeface="Century Schoolbook" pitchFamily="18" charset="0"/>
              </a:rPr>
              <a:t>Prêt</a:t>
            </a:r>
          </a:p>
        </p:txBody>
      </p:sp>
      <p:sp>
        <p:nvSpPr>
          <p:cNvPr id="7" name="Rectangle 6"/>
          <p:cNvSpPr/>
          <p:nvPr/>
        </p:nvSpPr>
        <p:spPr>
          <a:xfrm>
            <a:off x="6286512" y="3000372"/>
            <a:ext cx="2357454" cy="114300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50000"/>
              </a:lnSpc>
            </a:pPr>
            <a:r>
              <a:rPr lang="fr-FR" b="1" dirty="0">
                <a:solidFill>
                  <a:srgbClr val="C00000"/>
                </a:solidFill>
                <a:latin typeface="Century Schoolbook" pitchFamily="18" charset="0"/>
              </a:rPr>
              <a:t>P2</a:t>
            </a:r>
            <a:r>
              <a:rPr lang="fr-FR" b="1" dirty="0">
                <a:solidFill>
                  <a:srgbClr val="0070C0"/>
                </a:solidFill>
                <a:latin typeface="Century Schoolbook" pitchFamily="18" charset="0"/>
              </a:rPr>
              <a:t> </a:t>
            </a:r>
            <a:r>
              <a:rPr lang="fr-FR" b="1" dirty="0">
                <a:latin typeface="Century Schoolbook" pitchFamily="18" charset="0"/>
              </a:rPr>
              <a:t>: </a:t>
            </a:r>
            <a:r>
              <a:rPr lang="fr-FR" b="1" dirty="0">
                <a:solidFill>
                  <a:srgbClr val="0070C0"/>
                </a:solidFill>
                <a:latin typeface="Century Schoolbook" pitchFamily="18" charset="0"/>
              </a:rPr>
              <a:t>Actif</a:t>
            </a:r>
          </a:p>
          <a:p>
            <a:pPr algn="ctr">
              <a:lnSpc>
                <a:spcPct val="150000"/>
              </a:lnSpc>
            </a:pPr>
            <a:r>
              <a:rPr lang="fr-FR" b="1" dirty="0">
                <a:solidFill>
                  <a:schemeClr val="tx2">
                    <a:lumMod val="50000"/>
                  </a:schemeClr>
                </a:solidFill>
                <a:latin typeface="Century Schoolbook" pitchFamily="18" charset="0"/>
              </a:rPr>
              <a:t>P1</a:t>
            </a:r>
            <a:r>
              <a:rPr lang="fr-FR" b="1" dirty="0">
                <a:latin typeface="Century Schoolbook" pitchFamily="18" charset="0"/>
              </a:rPr>
              <a:t> : </a:t>
            </a:r>
            <a:r>
              <a:rPr lang="fr-FR" b="1" dirty="0">
                <a:solidFill>
                  <a:srgbClr val="00B050"/>
                </a:solidFill>
                <a:latin typeface="Century Schoolbook" pitchFamily="18" charset="0"/>
              </a:rPr>
              <a:t>Prêt</a:t>
            </a:r>
            <a:endParaRPr lang="fr-FR" dirty="0"/>
          </a:p>
        </p:txBody>
      </p:sp>
      <p:sp>
        <p:nvSpPr>
          <p:cNvPr id="8" name="Flèche droite 7"/>
          <p:cNvSpPr/>
          <p:nvPr/>
        </p:nvSpPr>
        <p:spPr>
          <a:xfrm>
            <a:off x="3929058" y="3286124"/>
            <a:ext cx="2000264"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4214810" y="3000372"/>
            <a:ext cx="1292341" cy="369332"/>
          </a:xfrm>
          <a:prstGeom prst="rect">
            <a:avLst/>
          </a:prstGeom>
          <a:noFill/>
        </p:spPr>
        <p:txBody>
          <a:bodyPr wrap="none" rtlCol="0">
            <a:spAutoFit/>
          </a:bodyPr>
          <a:lstStyle/>
          <a:p>
            <a:r>
              <a:rPr lang="fr-FR" b="1" dirty="0"/>
              <a:t>Allocation</a:t>
            </a:r>
          </a:p>
        </p:txBody>
      </p:sp>
      <p:sp>
        <p:nvSpPr>
          <p:cNvPr id="10" name="ZoneTexte 9"/>
          <p:cNvSpPr txBox="1"/>
          <p:nvPr/>
        </p:nvSpPr>
        <p:spPr>
          <a:xfrm>
            <a:off x="4000496" y="3774048"/>
            <a:ext cx="1805302" cy="369332"/>
          </a:xfrm>
          <a:prstGeom prst="rect">
            <a:avLst/>
          </a:prstGeom>
          <a:noFill/>
        </p:spPr>
        <p:txBody>
          <a:bodyPr wrap="none" rtlCol="0">
            <a:spAutoFit/>
          </a:bodyPr>
          <a:lstStyle/>
          <a:p>
            <a:r>
              <a:rPr lang="fr-FR" b="1" dirty="0"/>
              <a:t>de la CPU à P2</a:t>
            </a:r>
          </a:p>
        </p:txBody>
      </p:sp>
      <p:sp>
        <p:nvSpPr>
          <p:cNvPr id="11" name="ZoneTexte 10"/>
          <p:cNvSpPr txBox="1"/>
          <p:nvPr/>
        </p:nvSpPr>
        <p:spPr>
          <a:xfrm>
            <a:off x="1071538" y="4572008"/>
            <a:ext cx="7929585" cy="1754326"/>
          </a:xfrm>
          <a:prstGeom prst="rect">
            <a:avLst/>
          </a:prstGeom>
          <a:noFill/>
        </p:spPr>
        <p:txBody>
          <a:bodyPr wrap="square" rtlCol="0">
            <a:spAutoFit/>
          </a:bodyPr>
          <a:lstStyle/>
          <a:p>
            <a:pPr marL="355600" indent="-355600" algn="just">
              <a:lnSpc>
                <a:spcPct val="150000"/>
              </a:lnSpc>
              <a:buClr>
                <a:srgbClr val="FFC000"/>
              </a:buClr>
              <a:buFont typeface="Wingdings" pitchFamily="2" charset="2"/>
              <a:buChar char="v"/>
            </a:pPr>
            <a:r>
              <a:rPr lang="fr-FR" dirty="0">
                <a:latin typeface="Comic Sans MS" pitchFamily="66" charset="0"/>
              </a:rPr>
              <a:t>Le mécanisme de commutation de contexte consiste à sauvegarder le contexte du processus en exécution (processus actif à suspendre) dans son PCB et à charger le contexte du processus à exécuter (processus prêt à exécuter)</a:t>
            </a:r>
          </a:p>
        </p:txBody>
      </p:sp>
      <p:sp>
        <p:nvSpPr>
          <p:cNvPr id="12"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13" name="Rectangle à coins arrondis 12"/>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ou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500"/>
                                        <p:tgtEl>
                                          <p:spTgt spid="9"/>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ox(in)">
                                      <p:cBhvr>
                                        <p:cTn id="20" dur="500"/>
                                        <p:tgtEl>
                                          <p:spTgt spid="10"/>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in)">
                                      <p:cBhvr>
                                        <p:cTn id="23" dur="500"/>
                                        <p:tgtEl>
                                          <p:spTgt spid="8"/>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ox(in)">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ox(in)">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p:bldP spid="10"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14</a:t>
            </a:fld>
            <a:endParaRPr lang="fr-BE"/>
          </a:p>
        </p:txBody>
      </p:sp>
      <p:sp>
        <p:nvSpPr>
          <p:cNvPr id="3" name="Espace réservé du numéro de diapositive 3"/>
          <p:cNvSpPr txBox="1">
            <a:spLocks/>
          </p:cNvSpPr>
          <p:nvPr/>
        </p:nvSpPr>
        <p:spPr>
          <a:xfrm>
            <a:off x="8613648" y="6381774"/>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fr-BE" sz="1200" b="0" i="0" u="none" strike="noStrike" kern="1200" cap="none" spc="0" normalizeH="0" baseline="0" noProof="0" dirty="0">
              <a:ln>
                <a:noFill/>
              </a:ln>
              <a:solidFill>
                <a:schemeClr val="bg2">
                  <a:shade val="50000"/>
                  <a:satMod val="200000"/>
                </a:schemeClr>
              </a:solidFill>
              <a:effectLst/>
              <a:uLnTx/>
              <a:uFillTx/>
              <a:latin typeface="+mn-lt"/>
              <a:ea typeface="+mn-ea"/>
              <a:cs typeface="+mn-cs"/>
            </a:endParaRPr>
          </a:p>
        </p:txBody>
      </p:sp>
      <p:grpSp>
        <p:nvGrpSpPr>
          <p:cNvPr id="6" name="Groupe 5"/>
          <p:cNvGrpSpPr/>
          <p:nvPr/>
        </p:nvGrpSpPr>
        <p:grpSpPr>
          <a:xfrm>
            <a:off x="1214414" y="5000636"/>
            <a:ext cx="1738043" cy="1928826"/>
            <a:chOff x="1214414" y="3786190"/>
            <a:chExt cx="1738043" cy="1928826"/>
          </a:xfrm>
        </p:grpSpPr>
        <p:sp>
          <p:nvSpPr>
            <p:cNvPr id="7" name="Rectangle 6"/>
            <p:cNvSpPr/>
            <p:nvPr/>
          </p:nvSpPr>
          <p:spPr>
            <a:xfrm>
              <a:off x="1214414" y="3786190"/>
              <a:ext cx="1714512" cy="1571636"/>
            </a:xfrm>
            <a:prstGeom prst="rect">
              <a:avLst/>
            </a:prstGeom>
          </p:spPr>
          <p:style>
            <a:lnRef idx="1">
              <a:schemeClr val="accent5"/>
            </a:lnRef>
            <a:fillRef idx="2">
              <a:schemeClr val="accent5"/>
            </a:fillRef>
            <a:effectRef idx="1">
              <a:schemeClr val="accent5"/>
            </a:effectRef>
            <a:fontRef idx="minor">
              <a:schemeClr val="dk1"/>
            </a:fontRef>
          </p:style>
          <p:txBody>
            <a:bodyPr wrap="none" lIns="0" tIns="0" rIns="0" bIns="0" rtlCol="0" anchor="ctr"/>
            <a:lstStyle/>
            <a:p>
              <a:r>
                <a:rPr lang="fr-FR" sz="2000" b="1" dirty="0">
                  <a:solidFill>
                    <a:schemeClr val="tx2">
                      <a:lumMod val="75000"/>
                    </a:schemeClr>
                  </a:solidFill>
                  <a:latin typeface="Century Schoolbook" pitchFamily="18" charset="0"/>
                </a:rPr>
                <a:t>  Petit </a:t>
              </a:r>
            </a:p>
            <a:p>
              <a:r>
                <a:rPr lang="fr-FR" sz="2000" b="1" dirty="0">
                  <a:solidFill>
                    <a:schemeClr val="tx2">
                      <a:lumMod val="75000"/>
                    </a:schemeClr>
                  </a:solidFill>
                  <a:latin typeface="Century Schoolbook" pitchFamily="18" charset="0"/>
                </a:rPr>
                <a:t> contexte</a:t>
              </a:r>
            </a:p>
            <a:p>
              <a:r>
                <a:rPr lang="fr-FR" sz="2000" b="1" dirty="0">
                  <a:solidFill>
                    <a:schemeClr val="tx2">
                      <a:lumMod val="75000"/>
                    </a:schemeClr>
                  </a:solidFill>
                  <a:latin typeface="Century Schoolbook" pitchFamily="18" charset="0"/>
                </a:rPr>
                <a:t>---------------------</a:t>
              </a:r>
            </a:p>
            <a:p>
              <a:r>
                <a:rPr lang="fr-FR" sz="2000" b="1" dirty="0">
                  <a:solidFill>
                    <a:schemeClr val="tx2">
                      <a:lumMod val="75000"/>
                    </a:schemeClr>
                  </a:solidFill>
                  <a:latin typeface="Century Schoolbook" pitchFamily="18" charset="0"/>
                </a:rPr>
                <a:t>  Grand </a:t>
              </a:r>
            </a:p>
            <a:p>
              <a:r>
                <a:rPr lang="fr-FR" sz="2000" b="1" dirty="0">
                  <a:solidFill>
                    <a:schemeClr val="tx2">
                      <a:lumMod val="75000"/>
                    </a:schemeClr>
                  </a:solidFill>
                  <a:latin typeface="Century Schoolbook" pitchFamily="18" charset="0"/>
                </a:rPr>
                <a:t>  contexte</a:t>
              </a:r>
              <a:endParaRPr lang="fr-FR" sz="2000" b="1" dirty="0">
                <a:solidFill>
                  <a:srgbClr val="00B050"/>
                </a:solidFill>
                <a:latin typeface="Century Schoolbook" pitchFamily="18" charset="0"/>
              </a:endParaRPr>
            </a:p>
          </p:txBody>
        </p:sp>
        <p:sp>
          <p:nvSpPr>
            <p:cNvPr id="8" name="ZoneTexte 7"/>
            <p:cNvSpPr txBox="1"/>
            <p:nvPr/>
          </p:nvSpPr>
          <p:spPr>
            <a:xfrm>
              <a:off x="1571604" y="5314906"/>
              <a:ext cx="761747" cy="400110"/>
            </a:xfrm>
            <a:prstGeom prst="rect">
              <a:avLst/>
            </a:prstGeom>
            <a:noFill/>
          </p:spPr>
          <p:txBody>
            <a:bodyPr wrap="none" rtlCol="0">
              <a:spAutoFit/>
            </a:bodyPr>
            <a:lstStyle/>
            <a:p>
              <a:r>
                <a:rPr lang="fr-FR" sz="2000" b="1" dirty="0"/>
                <a:t>CPU</a:t>
              </a:r>
              <a:endParaRPr lang="fr-FR" b="1" dirty="0"/>
            </a:p>
          </p:txBody>
        </p:sp>
        <p:sp>
          <p:nvSpPr>
            <p:cNvPr id="9" name="Rectangle 8"/>
            <p:cNvSpPr/>
            <p:nvPr/>
          </p:nvSpPr>
          <p:spPr>
            <a:xfrm>
              <a:off x="2357422" y="3857628"/>
              <a:ext cx="595035" cy="461665"/>
            </a:xfrm>
            <a:prstGeom prst="rect">
              <a:avLst/>
            </a:prstGeom>
          </p:spPr>
          <p:txBody>
            <a:bodyPr wrap="none">
              <a:spAutoFit/>
            </a:bodyPr>
            <a:lstStyle/>
            <a:p>
              <a:r>
                <a:rPr lang="fr-FR" sz="2400" b="1" dirty="0">
                  <a:solidFill>
                    <a:srgbClr val="0070C0"/>
                  </a:solidFill>
                  <a:latin typeface="Century Schoolbook" pitchFamily="18" charset="0"/>
                </a:rPr>
                <a:t>P1</a:t>
              </a:r>
              <a:endParaRPr lang="fr-FR" dirty="0">
                <a:solidFill>
                  <a:srgbClr val="0070C0"/>
                </a:solidFill>
              </a:endParaRPr>
            </a:p>
          </p:txBody>
        </p:sp>
        <p:sp>
          <p:nvSpPr>
            <p:cNvPr id="10" name="Rectangle 9"/>
            <p:cNvSpPr/>
            <p:nvPr/>
          </p:nvSpPr>
          <p:spPr>
            <a:xfrm>
              <a:off x="2357422" y="4714884"/>
              <a:ext cx="595035" cy="461665"/>
            </a:xfrm>
            <a:prstGeom prst="rect">
              <a:avLst/>
            </a:prstGeom>
          </p:spPr>
          <p:txBody>
            <a:bodyPr wrap="none">
              <a:spAutoFit/>
            </a:bodyPr>
            <a:lstStyle/>
            <a:p>
              <a:r>
                <a:rPr lang="fr-FR" sz="2400" b="1" dirty="0">
                  <a:solidFill>
                    <a:srgbClr val="0070C0"/>
                  </a:solidFill>
                  <a:latin typeface="Century Schoolbook" pitchFamily="18" charset="0"/>
                </a:rPr>
                <a:t>P1</a:t>
              </a:r>
              <a:endParaRPr lang="fr-FR" dirty="0">
                <a:solidFill>
                  <a:srgbClr val="0070C0"/>
                </a:solidFill>
              </a:endParaRPr>
            </a:p>
          </p:txBody>
        </p:sp>
      </p:grpSp>
      <p:grpSp>
        <p:nvGrpSpPr>
          <p:cNvPr id="11" name="Groupe 10"/>
          <p:cNvGrpSpPr/>
          <p:nvPr/>
        </p:nvGrpSpPr>
        <p:grpSpPr>
          <a:xfrm>
            <a:off x="3071802" y="5072074"/>
            <a:ext cx="1071570" cy="1000132"/>
            <a:chOff x="3071802" y="3857628"/>
            <a:chExt cx="1071570" cy="1000132"/>
          </a:xfrm>
        </p:grpSpPr>
        <p:sp>
          <p:nvSpPr>
            <p:cNvPr id="12" name="Flèche droite 11"/>
            <p:cNvSpPr/>
            <p:nvPr/>
          </p:nvSpPr>
          <p:spPr>
            <a:xfrm>
              <a:off x="3143240" y="4286256"/>
              <a:ext cx="1000132"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12"/>
            <p:cNvSpPr/>
            <p:nvPr/>
          </p:nvSpPr>
          <p:spPr>
            <a:xfrm>
              <a:off x="3071802" y="3857628"/>
              <a:ext cx="1051891" cy="369332"/>
            </a:xfrm>
            <a:prstGeom prst="rect">
              <a:avLst/>
            </a:prstGeom>
          </p:spPr>
          <p:txBody>
            <a:bodyPr wrap="none">
              <a:spAutoFit/>
            </a:bodyPr>
            <a:lstStyle/>
            <a:p>
              <a:r>
                <a:rPr lang="fr-FR" b="1" dirty="0">
                  <a:solidFill>
                    <a:srgbClr val="C00000"/>
                  </a:solidFill>
                  <a:latin typeface="Comic Sans MS" pitchFamily="66" charset="0"/>
                </a:rPr>
                <a:t>Phase 1</a:t>
              </a:r>
              <a:endParaRPr lang="fr-FR" dirty="0"/>
            </a:p>
          </p:txBody>
        </p:sp>
      </p:grpSp>
      <p:grpSp>
        <p:nvGrpSpPr>
          <p:cNvPr id="14" name="Groupe 13"/>
          <p:cNvGrpSpPr/>
          <p:nvPr/>
        </p:nvGrpSpPr>
        <p:grpSpPr>
          <a:xfrm>
            <a:off x="4262717" y="5000636"/>
            <a:ext cx="1761574" cy="1928826"/>
            <a:chOff x="4262717" y="3786190"/>
            <a:chExt cx="1761574" cy="1928826"/>
          </a:xfrm>
        </p:grpSpPr>
        <p:sp>
          <p:nvSpPr>
            <p:cNvPr id="15" name="Rectangle 14"/>
            <p:cNvSpPr/>
            <p:nvPr/>
          </p:nvSpPr>
          <p:spPr>
            <a:xfrm>
              <a:off x="4262717" y="3786190"/>
              <a:ext cx="1714512" cy="1571636"/>
            </a:xfrm>
            <a:prstGeom prst="rect">
              <a:avLst/>
            </a:prstGeom>
          </p:spPr>
          <p:style>
            <a:lnRef idx="1">
              <a:schemeClr val="accent5"/>
            </a:lnRef>
            <a:fillRef idx="2">
              <a:schemeClr val="accent5"/>
            </a:fillRef>
            <a:effectRef idx="1">
              <a:schemeClr val="accent5"/>
            </a:effectRef>
            <a:fontRef idx="minor">
              <a:schemeClr val="dk1"/>
            </a:fontRef>
          </p:style>
          <p:txBody>
            <a:bodyPr wrap="none" lIns="0" tIns="0" rIns="0" bIns="0" rtlCol="0" anchor="ctr"/>
            <a:lstStyle/>
            <a:p>
              <a:r>
                <a:rPr lang="fr-FR" sz="2000" b="1" dirty="0">
                  <a:solidFill>
                    <a:schemeClr val="tx2">
                      <a:lumMod val="75000"/>
                    </a:schemeClr>
                  </a:solidFill>
                  <a:latin typeface="Century Schoolbook" pitchFamily="18" charset="0"/>
                </a:rPr>
                <a:t>  Petit </a:t>
              </a:r>
            </a:p>
            <a:p>
              <a:r>
                <a:rPr lang="fr-FR" sz="2000" b="1" dirty="0">
                  <a:solidFill>
                    <a:schemeClr val="tx2">
                      <a:lumMod val="75000"/>
                    </a:schemeClr>
                  </a:solidFill>
                  <a:latin typeface="Century Schoolbook" pitchFamily="18" charset="0"/>
                </a:rPr>
                <a:t> contexte</a:t>
              </a:r>
            </a:p>
            <a:p>
              <a:r>
                <a:rPr lang="fr-FR" sz="2000" b="1" dirty="0">
                  <a:solidFill>
                    <a:schemeClr val="tx2">
                      <a:lumMod val="75000"/>
                    </a:schemeClr>
                  </a:solidFill>
                  <a:latin typeface="Century Schoolbook" pitchFamily="18" charset="0"/>
                </a:rPr>
                <a:t>---------------------</a:t>
              </a:r>
            </a:p>
            <a:p>
              <a:r>
                <a:rPr lang="fr-FR" sz="2000" b="1" dirty="0">
                  <a:solidFill>
                    <a:schemeClr val="tx2">
                      <a:lumMod val="75000"/>
                    </a:schemeClr>
                  </a:solidFill>
                  <a:latin typeface="Century Schoolbook" pitchFamily="18" charset="0"/>
                </a:rPr>
                <a:t>  Grand </a:t>
              </a:r>
            </a:p>
            <a:p>
              <a:r>
                <a:rPr lang="fr-FR" sz="2000" b="1" dirty="0">
                  <a:solidFill>
                    <a:schemeClr val="tx2">
                      <a:lumMod val="75000"/>
                    </a:schemeClr>
                  </a:solidFill>
                  <a:latin typeface="Century Schoolbook" pitchFamily="18" charset="0"/>
                </a:rPr>
                <a:t>  contexte</a:t>
              </a:r>
              <a:endParaRPr lang="fr-FR" sz="2000" b="1" dirty="0">
                <a:solidFill>
                  <a:srgbClr val="00B050"/>
                </a:solidFill>
                <a:latin typeface="Century Schoolbook" pitchFamily="18" charset="0"/>
              </a:endParaRPr>
            </a:p>
          </p:txBody>
        </p:sp>
        <p:sp>
          <p:nvSpPr>
            <p:cNvPr id="16" name="ZoneTexte 15"/>
            <p:cNvSpPr txBox="1"/>
            <p:nvPr/>
          </p:nvSpPr>
          <p:spPr>
            <a:xfrm>
              <a:off x="4691345" y="5314906"/>
              <a:ext cx="761747" cy="400110"/>
            </a:xfrm>
            <a:prstGeom prst="rect">
              <a:avLst/>
            </a:prstGeom>
            <a:noFill/>
          </p:spPr>
          <p:txBody>
            <a:bodyPr wrap="none" rtlCol="0">
              <a:spAutoFit/>
            </a:bodyPr>
            <a:lstStyle/>
            <a:p>
              <a:r>
                <a:rPr lang="fr-FR" sz="2000" b="1" dirty="0"/>
                <a:t>CPU</a:t>
              </a:r>
              <a:endParaRPr lang="fr-FR" b="1" dirty="0"/>
            </a:p>
          </p:txBody>
        </p:sp>
        <p:sp>
          <p:nvSpPr>
            <p:cNvPr id="17" name="Rectangle 16"/>
            <p:cNvSpPr/>
            <p:nvPr/>
          </p:nvSpPr>
          <p:spPr>
            <a:xfrm>
              <a:off x="5429256" y="3857628"/>
              <a:ext cx="595035" cy="461665"/>
            </a:xfrm>
            <a:prstGeom prst="rect">
              <a:avLst/>
            </a:prstGeom>
          </p:spPr>
          <p:txBody>
            <a:bodyPr wrap="none">
              <a:spAutoFit/>
            </a:bodyPr>
            <a:lstStyle/>
            <a:p>
              <a:r>
                <a:rPr lang="fr-FR" sz="2400" b="1" dirty="0">
                  <a:solidFill>
                    <a:srgbClr val="FF0000"/>
                  </a:solidFill>
                  <a:latin typeface="Century Schoolbook" pitchFamily="18" charset="0"/>
                </a:rPr>
                <a:t>P2</a:t>
              </a:r>
              <a:endParaRPr lang="fr-FR" dirty="0">
                <a:solidFill>
                  <a:srgbClr val="FF0000"/>
                </a:solidFill>
              </a:endParaRPr>
            </a:p>
          </p:txBody>
        </p:sp>
        <p:sp>
          <p:nvSpPr>
            <p:cNvPr id="18" name="Rectangle 17"/>
            <p:cNvSpPr/>
            <p:nvPr/>
          </p:nvSpPr>
          <p:spPr>
            <a:xfrm>
              <a:off x="5429256" y="4714884"/>
              <a:ext cx="595035" cy="461665"/>
            </a:xfrm>
            <a:prstGeom prst="rect">
              <a:avLst/>
            </a:prstGeom>
          </p:spPr>
          <p:txBody>
            <a:bodyPr wrap="none">
              <a:spAutoFit/>
            </a:bodyPr>
            <a:lstStyle/>
            <a:p>
              <a:r>
                <a:rPr lang="fr-FR" sz="2400" b="1" dirty="0">
                  <a:solidFill>
                    <a:srgbClr val="0070C0"/>
                  </a:solidFill>
                  <a:latin typeface="Century Schoolbook" pitchFamily="18" charset="0"/>
                </a:rPr>
                <a:t>P1</a:t>
              </a:r>
              <a:endParaRPr lang="fr-FR" dirty="0">
                <a:solidFill>
                  <a:srgbClr val="0070C0"/>
                </a:solidFill>
              </a:endParaRPr>
            </a:p>
          </p:txBody>
        </p:sp>
      </p:grpSp>
      <p:grpSp>
        <p:nvGrpSpPr>
          <p:cNvPr id="19" name="Groupe 18"/>
          <p:cNvGrpSpPr/>
          <p:nvPr/>
        </p:nvGrpSpPr>
        <p:grpSpPr>
          <a:xfrm>
            <a:off x="6020439" y="5072074"/>
            <a:ext cx="1123329" cy="1000132"/>
            <a:chOff x="6020439" y="3857628"/>
            <a:chExt cx="1123329" cy="1000132"/>
          </a:xfrm>
        </p:grpSpPr>
        <p:sp>
          <p:nvSpPr>
            <p:cNvPr id="20" name="Flèche droite 19"/>
            <p:cNvSpPr/>
            <p:nvPr/>
          </p:nvSpPr>
          <p:spPr>
            <a:xfrm>
              <a:off x="6143636" y="4286256"/>
              <a:ext cx="1000132"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Rectangle 20"/>
            <p:cNvSpPr/>
            <p:nvPr/>
          </p:nvSpPr>
          <p:spPr>
            <a:xfrm>
              <a:off x="6020439" y="3857628"/>
              <a:ext cx="1051891" cy="369332"/>
            </a:xfrm>
            <a:prstGeom prst="rect">
              <a:avLst/>
            </a:prstGeom>
          </p:spPr>
          <p:txBody>
            <a:bodyPr wrap="none">
              <a:spAutoFit/>
            </a:bodyPr>
            <a:lstStyle/>
            <a:p>
              <a:r>
                <a:rPr lang="fr-FR" b="1" dirty="0">
                  <a:solidFill>
                    <a:srgbClr val="C00000"/>
                  </a:solidFill>
                  <a:latin typeface="Comic Sans MS" pitchFamily="66" charset="0"/>
                </a:rPr>
                <a:t>Phase 2</a:t>
              </a:r>
              <a:endParaRPr lang="fr-FR" dirty="0"/>
            </a:p>
          </p:txBody>
        </p:sp>
      </p:grpSp>
      <p:grpSp>
        <p:nvGrpSpPr>
          <p:cNvPr id="22" name="Groupe 21"/>
          <p:cNvGrpSpPr/>
          <p:nvPr/>
        </p:nvGrpSpPr>
        <p:grpSpPr>
          <a:xfrm>
            <a:off x="7191675" y="5000636"/>
            <a:ext cx="1761574" cy="1928826"/>
            <a:chOff x="7191675" y="3786190"/>
            <a:chExt cx="1761574" cy="1928826"/>
          </a:xfrm>
        </p:grpSpPr>
        <p:sp>
          <p:nvSpPr>
            <p:cNvPr id="23" name="Rectangle 22"/>
            <p:cNvSpPr/>
            <p:nvPr/>
          </p:nvSpPr>
          <p:spPr>
            <a:xfrm>
              <a:off x="7191675" y="3786190"/>
              <a:ext cx="1714512" cy="1571636"/>
            </a:xfrm>
            <a:prstGeom prst="rect">
              <a:avLst/>
            </a:prstGeom>
          </p:spPr>
          <p:style>
            <a:lnRef idx="1">
              <a:schemeClr val="accent5"/>
            </a:lnRef>
            <a:fillRef idx="2">
              <a:schemeClr val="accent5"/>
            </a:fillRef>
            <a:effectRef idx="1">
              <a:schemeClr val="accent5"/>
            </a:effectRef>
            <a:fontRef idx="minor">
              <a:schemeClr val="dk1"/>
            </a:fontRef>
          </p:style>
          <p:txBody>
            <a:bodyPr wrap="none" lIns="0" tIns="0" rIns="0" bIns="0" rtlCol="0" anchor="ctr"/>
            <a:lstStyle/>
            <a:p>
              <a:r>
                <a:rPr lang="fr-FR" sz="2000" b="1" dirty="0">
                  <a:solidFill>
                    <a:schemeClr val="tx2">
                      <a:lumMod val="75000"/>
                    </a:schemeClr>
                  </a:solidFill>
                  <a:latin typeface="Century Schoolbook" pitchFamily="18" charset="0"/>
                </a:rPr>
                <a:t>  Petit </a:t>
              </a:r>
            </a:p>
            <a:p>
              <a:r>
                <a:rPr lang="fr-FR" sz="2000" b="1" dirty="0">
                  <a:solidFill>
                    <a:schemeClr val="tx2">
                      <a:lumMod val="75000"/>
                    </a:schemeClr>
                  </a:solidFill>
                  <a:latin typeface="Century Schoolbook" pitchFamily="18" charset="0"/>
                </a:rPr>
                <a:t> contexte</a:t>
              </a:r>
            </a:p>
            <a:p>
              <a:r>
                <a:rPr lang="fr-FR" sz="2000" b="1" dirty="0">
                  <a:solidFill>
                    <a:schemeClr val="tx2">
                      <a:lumMod val="75000"/>
                    </a:schemeClr>
                  </a:solidFill>
                  <a:latin typeface="Century Schoolbook" pitchFamily="18" charset="0"/>
                </a:rPr>
                <a:t>---------------------</a:t>
              </a:r>
            </a:p>
            <a:p>
              <a:r>
                <a:rPr lang="fr-FR" sz="2000" b="1" dirty="0">
                  <a:solidFill>
                    <a:schemeClr val="tx2">
                      <a:lumMod val="75000"/>
                    </a:schemeClr>
                  </a:solidFill>
                  <a:latin typeface="Century Schoolbook" pitchFamily="18" charset="0"/>
                </a:rPr>
                <a:t>  Grand </a:t>
              </a:r>
            </a:p>
            <a:p>
              <a:r>
                <a:rPr lang="fr-FR" sz="2000" b="1" dirty="0">
                  <a:solidFill>
                    <a:schemeClr val="tx2">
                      <a:lumMod val="75000"/>
                    </a:schemeClr>
                  </a:solidFill>
                  <a:latin typeface="Century Schoolbook" pitchFamily="18" charset="0"/>
                </a:rPr>
                <a:t>  contexte</a:t>
              </a:r>
              <a:endParaRPr lang="fr-FR" sz="2000" b="1" dirty="0">
                <a:solidFill>
                  <a:srgbClr val="00B050"/>
                </a:solidFill>
                <a:latin typeface="Century Schoolbook" pitchFamily="18" charset="0"/>
              </a:endParaRPr>
            </a:p>
          </p:txBody>
        </p:sp>
        <p:sp>
          <p:nvSpPr>
            <p:cNvPr id="24" name="ZoneTexte 23"/>
            <p:cNvSpPr txBox="1"/>
            <p:nvPr/>
          </p:nvSpPr>
          <p:spPr>
            <a:xfrm>
              <a:off x="7620303" y="5314906"/>
              <a:ext cx="761747" cy="400110"/>
            </a:xfrm>
            <a:prstGeom prst="rect">
              <a:avLst/>
            </a:prstGeom>
            <a:noFill/>
          </p:spPr>
          <p:txBody>
            <a:bodyPr wrap="none" rtlCol="0">
              <a:spAutoFit/>
            </a:bodyPr>
            <a:lstStyle/>
            <a:p>
              <a:r>
                <a:rPr lang="fr-FR" sz="2000" b="1" dirty="0"/>
                <a:t>CPU</a:t>
              </a:r>
              <a:endParaRPr lang="fr-FR" b="1" dirty="0"/>
            </a:p>
          </p:txBody>
        </p:sp>
        <p:sp>
          <p:nvSpPr>
            <p:cNvPr id="25" name="Rectangle 24"/>
            <p:cNvSpPr/>
            <p:nvPr/>
          </p:nvSpPr>
          <p:spPr>
            <a:xfrm>
              <a:off x="8358214" y="3857628"/>
              <a:ext cx="595035" cy="461665"/>
            </a:xfrm>
            <a:prstGeom prst="rect">
              <a:avLst/>
            </a:prstGeom>
          </p:spPr>
          <p:txBody>
            <a:bodyPr wrap="none">
              <a:spAutoFit/>
            </a:bodyPr>
            <a:lstStyle/>
            <a:p>
              <a:r>
                <a:rPr lang="fr-FR" sz="2400" b="1" dirty="0">
                  <a:solidFill>
                    <a:srgbClr val="FF0000"/>
                  </a:solidFill>
                  <a:latin typeface="Century Schoolbook" pitchFamily="18" charset="0"/>
                </a:rPr>
                <a:t>P2</a:t>
              </a:r>
              <a:endParaRPr lang="fr-FR" dirty="0">
                <a:solidFill>
                  <a:srgbClr val="FF0000"/>
                </a:solidFill>
              </a:endParaRPr>
            </a:p>
          </p:txBody>
        </p:sp>
        <p:sp>
          <p:nvSpPr>
            <p:cNvPr id="26" name="Rectangle 25"/>
            <p:cNvSpPr/>
            <p:nvPr/>
          </p:nvSpPr>
          <p:spPr>
            <a:xfrm>
              <a:off x="8358214" y="4714884"/>
              <a:ext cx="595035" cy="461665"/>
            </a:xfrm>
            <a:prstGeom prst="rect">
              <a:avLst/>
            </a:prstGeom>
          </p:spPr>
          <p:txBody>
            <a:bodyPr wrap="none">
              <a:spAutoFit/>
            </a:bodyPr>
            <a:lstStyle/>
            <a:p>
              <a:r>
                <a:rPr lang="fr-FR" sz="2400" b="1" dirty="0">
                  <a:solidFill>
                    <a:srgbClr val="FF0000"/>
                  </a:solidFill>
                  <a:latin typeface="Century Schoolbook" pitchFamily="18" charset="0"/>
                </a:rPr>
                <a:t>P2</a:t>
              </a:r>
              <a:endParaRPr lang="fr-FR" dirty="0">
                <a:solidFill>
                  <a:srgbClr val="FF0000"/>
                </a:solidFill>
              </a:endParaRPr>
            </a:p>
          </p:txBody>
        </p:sp>
      </p:grpSp>
      <p:sp>
        <p:nvSpPr>
          <p:cNvPr id="27" name="ZoneTexte 26"/>
          <p:cNvSpPr txBox="1"/>
          <p:nvPr/>
        </p:nvSpPr>
        <p:spPr>
          <a:xfrm>
            <a:off x="1214414" y="714356"/>
            <a:ext cx="7786742" cy="482440"/>
          </a:xfrm>
          <a:prstGeom prst="rect">
            <a:avLst/>
          </a:prstGeom>
          <a:noFill/>
        </p:spPr>
        <p:txBody>
          <a:bodyPr wrap="square" rtlCol="0">
            <a:spAutoFit/>
          </a:bodyPr>
          <a:lstStyle/>
          <a:p>
            <a:pPr marL="180000" indent="-342900">
              <a:lnSpc>
                <a:spcPct val="150000"/>
              </a:lnSpc>
            </a:pPr>
            <a:r>
              <a:rPr lang="fr-FR" sz="1900" b="1" u="sng" dirty="0">
                <a:solidFill>
                  <a:schemeClr val="accent4">
                    <a:lumMod val="75000"/>
                  </a:schemeClr>
                </a:solidFill>
                <a:latin typeface="Comic Sans MS" pitchFamily="66" charset="0"/>
              </a:rPr>
              <a:t>Etapes de commutation de contexte</a:t>
            </a:r>
          </a:p>
        </p:txBody>
      </p:sp>
      <p:sp>
        <p:nvSpPr>
          <p:cNvPr id="28" name="Rectangle 27"/>
          <p:cNvSpPr/>
          <p:nvPr/>
        </p:nvSpPr>
        <p:spPr>
          <a:xfrm>
            <a:off x="1214414" y="1142984"/>
            <a:ext cx="7643866" cy="507831"/>
          </a:xfrm>
          <a:prstGeom prst="rect">
            <a:avLst/>
          </a:prstGeom>
        </p:spPr>
        <p:txBody>
          <a:bodyPr wrap="square">
            <a:spAutoFit/>
          </a:bodyPr>
          <a:lstStyle/>
          <a:p>
            <a:pPr>
              <a:lnSpc>
                <a:spcPct val="150000"/>
              </a:lnSpc>
              <a:spcAft>
                <a:spcPts val="600"/>
              </a:spcAft>
            </a:pPr>
            <a:r>
              <a:rPr lang="fr-FR" b="1" u="sng" dirty="0">
                <a:solidFill>
                  <a:srgbClr val="00B0F0"/>
                </a:solidFill>
                <a:latin typeface="Comic Sans MS" pitchFamily="66" charset="0"/>
              </a:rPr>
              <a:t>A/ Sauvegarde du contexte:</a:t>
            </a:r>
            <a:r>
              <a:rPr lang="fr-FR" dirty="0">
                <a:solidFill>
                  <a:srgbClr val="00B0F0"/>
                </a:solidFill>
                <a:latin typeface="Comic Sans MS" pitchFamily="66" charset="0"/>
              </a:rPr>
              <a:t> </a:t>
            </a:r>
            <a:r>
              <a:rPr lang="fr-FR" dirty="0">
                <a:latin typeface="Comic Sans MS" pitchFamily="66" charset="0"/>
              </a:rPr>
              <a:t>sauvegarder l’état du processus arrêté.</a:t>
            </a:r>
            <a:r>
              <a:rPr lang="fr-FR" b="1" dirty="0">
                <a:solidFill>
                  <a:schemeClr val="accent4">
                    <a:lumMod val="75000"/>
                  </a:schemeClr>
                </a:solidFill>
                <a:latin typeface="Comic Sans MS" pitchFamily="66" charset="0"/>
              </a:rPr>
              <a:t> </a:t>
            </a:r>
            <a:endParaRPr lang="fr-FR" dirty="0">
              <a:latin typeface="Comic Sans MS" pitchFamily="66" charset="0"/>
            </a:endParaRPr>
          </a:p>
        </p:txBody>
      </p:sp>
      <p:sp>
        <p:nvSpPr>
          <p:cNvPr id="29" name="ZoneTexte 28"/>
          <p:cNvSpPr txBox="1"/>
          <p:nvPr/>
        </p:nvSpPr>
        <p:spPr>
          <a:xfrm>
            <a:off x="1071538" y="1857364"/>
            <a:ext cx="8072462" cy="1015663"/>
          </a:xfrm>
          <a:prstGeom prst="rect">
            <a:avLst/>
          </a:prstGeom>
          <a:noFill/>
        </p:spPr>
        <p:txBody>
          <a:bodyPr wrap="square" rtlCol="0">
            <a:spAutoFit/>
          </a:bodyPr>
          <a:lstStyle/>
          <a:p>
            <a:pPr marL="355600" indent="-355600">
              <a:lnSpc>
                <a:spcPct val="150000"/>
              </a:lnSpc>
            </a:pPr>
            <a:r>
              <a:rPr lang="fr-FR" sz="1900" b="1" dirty="0">
                <a:solidFill>
                  <a:schemeClr val="accent4">
                    <a:lumMod val="75000"/>
                  </a:schemeClr>
                </a:solidFill>
                <a:latin typeface="Comic Sans MS" pitchFamily="66" charset="0"/>
              </a:rPr>
              <a:t>  </a:t>
            </a:r>
            <a:r>
              <a:rPr lang="fr-FR" sz="1900" b="1" u="sng" dirty="0">
                <a:solidFill>
                  <a:srgbClr val="00B0F0"/>
                </a:solidFill>
                <a:latin typeface="Comic Sans MS" pitchFamily="66" charset="0"/>
              </a:rPr>
              <a:t>B/ Restauration du contexte:</a:t>
            </a:r>
            <a:r>
              <a:rPr lang="fr-FR" sz="1900" dirty="0">
                <a:solidFill>
                  <a:srgbClr val="00B0F0"/>
                </a:solidFill>
                <a:latin typeface="Comic Sans MS" pitchFamily="66" charset="0"/>
              </a:rPr>
              <a:t> </a:t>
            </a:r>
            <a:r>
              <a:rPr lang="fr-FR" sz="2000" dirty="0">
                <a:latin typeface="Comic Sans MS" pitchFamily="66" charset="0"/>
              </a:rPr>
              <a:t>Charger l’état sauvegardé pour le nouveau processus.</a:t>
            </a:r>
            <a:endParaRPr lang="fr-FR" dirty="0">
              <a:latin typeface="Comic Sans MS" pitchFamily="66" charset="0"/>
            </a:endParaRPr>
          </a:p>
        </p:txBody>
      </p:sp>
      <p:sp>
        <p:nvSpPr>
          <p:cNvPr id="30" name="ZoneTexte 29"/>
          <p:cNvSpPr txBox="1"/>
          <p:nvPr/>
        </p:nvSpPr>
        <p:spPr>
          <a:xfrm>
            <a:off x="1071538" y="2857496"/>
            <a:ext cx="7929650" cy="1831271"/>
          </a:xfrm>
          <a:prstGeom prst="rect">
            <a:avLst/>
          </a:prstGeom>
          <a:noFill/>
        </p:spPr>
        <p:txBody>
          <a:bodyPr wrap="square" rtlCol="0">
            <a:spAutoFit/>
          </a:bodyPr>
          <a:lstStyle/>
          <a:p>
            <a:pPr marL="355600" indent="-355600">
              <a:lnSpc>
                <a:spcPct val="150000"/>
              </a:lnSpc>
              <a:buClr>
                <a:srgbClr val="C00000"/>
              </a:buClr>
              <a:buFont typeface="Wingdings" pitchFamily="2" charset="2"/>
              <a:buChar char="v"/>
            </a:pPr>
            <a:r>
              <a:rPr lang="fr-FR" dirty="0">
                <a:solidFill>
                  <a:srgbClr val="FF66FF"/>
                </a:solidFill>
                <a:latin typeface="Comic Sans MS" pitchFamily="66" charset="0"/>
              </a:rPr>
              <a:t>La  sauvegarde /chargement de contexte se fait en deux phases:</a:t>
            </a:r>
          </a:p>
          <a:p>
            <a:pPr marL="531813" indent="-176213">
              <a:lnSpc>
                <a:spcPct val="150000"/>
              </a:lnSpc>
              <a:spcBef>
                <a:spcPts val="600"/>
              </a:spcBef>
              <a:buClr>
                <a:srgbClr val="C00000"/>
              </a:buClr>
            </a:pPr>
            <a:r>
              <a:rPr lang="fr-FR" sz="1700" b="1" dirty="0">
                <a:solidFill>
                  <a:srgbClr val="FF66FF"/>
                </a:solidFill>
                <a:latin typeface="Comic Sans MS" pitchFamily="66" charset="0"/>
              </a:rPr>
              <a:t>1/</a:t>
            </a:r>
            <a:r>
              <a:rPr lang="fr-FR" sz="1700" dirty="0">
                <a:solidFill>
                  <a:srgbClr val="FF66FF"/>
                </a:solidFill>
                <a:latin typeface="Comic Sans MS" pitchFamily="66" charset="0"/>
              </a:rPr>
              <a:t>: </a:t>
            </a:r>
            <a:r>
              <a:rPr lang="fr-FR" dirty="0">
                <a:solidFill>
                  <a:srgbClr val="FF66FF"/>
                </a:solidFill>
                <a:latin typeface="Comic Sans MS" pitchFamily="66" charset="0"/>
              </a:rPr>
              <a:t>Commuter le petit contexte (CO, PSW) de manière </a:t>
            </a:r>
            <a:r>
              <a:rPr lang="fr-FR" b="1" dirty="0">
                <a:solidFill>
                  <a:srgbClr val="FF66FF"/>
                </a:solidFill>
                <a:latin typeface="Comic Sans MS" pitchFamily="66" charset="0"/>
              </a:rPr>
              <a:t>indivisible</a:t>
            </a:r>
            <a:r>
              <a:rPr lang="fr-FR" dirty="0">
                <a:solidFill>
                  <a:srgbClr val="FF66FF"/>
                </a:solidFill>
                <a:latin typeface="Comic Sans MS" pitchFamily="66" charset="0"/>
              </a:rPr>
              <a:t>;</a:t>
            </a:r>
          </a:p>
          <a:p>
            <a:pPr marL="531813" indent="-176213">
              <a:lnSpc>
                <a:spcPct val="150000"/>
              </a:lnSpc>
              <a:buClr>
                <a:srgbClr val="C00000"/>
              </a:buClr>
            </a:pPr>
            <a:r>
              <a:rPr lang="fr-FR" b="1" dirty="0">
                <a:solidFill>
                  <a:srgbClr val="FF66FF"/>
                </a:solidFill>
                <a:latin typeface="Comic Sans MS" pitchFamily="66" charset="0"/>
              </a:rPr>
              <a:t>2/:</a:t>
            </a:r>
            <a:r>
              <a:rPr lang="fr-FR" dirty="0">
                <a:solidFill>
                  <a:srgbClr val="FF66FF"/>
                </a:solidFill>
                <a:latin typeface="Comic Sans MS" pitchFamily="66" charset="0"/>
              </a:rPr>
              <a:t> c’est le grand contexte qui est commuté par celui du nouveau processus</a:t>
            </a:r>
          </a:p>
        </p:txBody>
      </p:sp>
      <p:sp>
        <p:nvSpPr>
          <p:cNvPr id="31"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32" name="Rectangle à coins arrondis 31"/>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ox(out)">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4" presetClass="entr" presetSubtype="32" fill="hold" grpId="0" nodeType="click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box(out)">
                                      <p:cBhvr>
                                        <p:cTn id="16" dur="500"/>
                                        <p:tgtEl>
                                          <p:spTgt spid="29"/>
                                        </p:tgtEl>
                                      </p:cBhvr>
                                    </p:animEffect>
                                  </p:childTnLst>
                                </p:cTn>
                              </p:par>
                            </p:childTnLst>
                          </p:cTn>
                        </p:par>
                        <p:par>
                          <p:cTn id="17" fill="hold">
                            <p:stCondLst>
                              <p:cond delay="500"/>
                            </p:stCondLst>
                            <p:childTnLst>
                              <p:par>
                                <p:cTn id="18" presetID="4" presetClass="entr" presetSubtype="32" fill="hold" grpId="0" nodeType="after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box(out)">
                                      <p:cBhvr>
                                        <p:cTn id="20" dur="500"/>
                                        <p:tgtEl>
                                          <p:spTgt spid="30"/>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32"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out)">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32" fill="hold"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ox(out)">
                                      <p:cBhvr>
                                        <p:cTn id="30" dur="500"/>
                                        <p:tgtEl>
                                          <p:spTgt spid="11"/>
                                        </p:tgtEl>
                                      </p:cBhvr>
                                    </p:animEffect>
                                  </p:childTnLst>
                                </p:cTn>
                              </p:par>
                              <p:par>
                                <p:cTn id="31" presetID="4" presetClass="entr" presetSubtype="32"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box(out)">
                                      <p:cBhvr>
                                        <p:cTn id="33" dur="5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4" presetClass="entr" presetSubtype="32" fill="hold" nodeType="click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box(out)">
                                      <p:cBhvr>
                                        <p:cTn id="38" dur="500"/>
                                        <p:tgtEl>
                                          <p:spTgt spid="19"/>
                                        </p:tgtEl>
                                      </p:cBhvr>
                                    </p:animEffect>
                                  </p:childTnLst>
                                </p:cTn>
                              </p:par>
                              <p:par>
                                <p:cTn id="39" presetID="4" presetClass="entr" presetSubtype="32"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box(out)">
                                      <p:cBhvr>
                                        <p:cTn id="4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15</a:t>
            </a:fld>
            <a:endParaRPr lang="fr-BE"/>
          </a:p>
        </p:txBody>
      </p:sp>
      <p:sp>
        <p:nvSpPr>
          <p:cNvPr id="3" name="Espace réservé du numéro de diapositive 3"/>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600" b="1" i="0" u="none" strike="noStrike" kern="1200" cap="none" spc="0" normalizeH="0" baseline="0" noProof="0" smtClean="0">
                <a:ln>
                  <a:noFill/>
                </a:ln>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fr-BE" sz="1600" b="1" i="0" u="none" strike="noStrike" kern="1200" cap="none" spc="0" normalizeH="0" baseline="0" noProof="0" dirty="0">
              <a:ln>
                <a:noFill/>
              </a:ln>
              <a:effectLst/>
              <a:uLnTx/>
              <a:uFillTx/>
              <a:latin typeface="+mn-lt"/>
              <a:ea typeface="+mn-ea"/>
              <a:cs typeface="+mn-cs"/>
            </a:endParaRPr>
          </a:p>
        </p:txBody>
      </p:sp>
      <p:sp>
        <p:nvSpPr>
          <p:cNvPr id="4" name="Rectangle à coins arrondis 3"/>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chitects Daughter" pitchFamily="2" charset="0"/>
              </a:rPr>
              <a:t>Systèmes d’exploitation 1 (L2 Info, UAMB)</a:t>
            </a:r>
          </a:p>
        </p:txBody>
      </p:sp>
      <p:sp>
        <p:nvSpPr>
          <p:cNvPr id="5" name="Titre 1"/>
          <p:cNvSpPr txBox="1">
            <a:spLocks/>
          </p:cNvSpPr>
          <p:nvPr/>
        </p:nvSpPr>
        <p:spPr>
          <a:xfrm>
            <a:off x="1142976" y="142852"/>
            <a:ext cx="7858180" cy="582594"/>
          </a:xfrm>
          <a:prstGeom prst="rect">
            <a:avLst/>
          </a:prstGeom>
          <a:solidFill>
            <a:schemeClr val="accent4">
              <a:lumMod val="40000"/>
              <a:lumOff val="60000"/>
            </a:schemeClr>
          </a:solidFill>
        </p:spPr>
        <p:txBody>
          <a:bodyPr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Mécanismes de base d’exécution des programmes</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6" name="ZoneTexte 5"/>
          <p:cNvSpPr txBox="1"/>
          <p:nvPr/>
        </p:nvSpPr>
        <p:spPr>
          <a:xfrm>
            <a:off x="1071538" y="642918"/>
            <a:ext cx="8072462" cy="553998"/>
          </a:xfrm>
          <a:prstGeom prst="rect">
            <a:avLst/>
          </a:prstGeom>
          <a:noFill/>
        </p:spPr>
        <p:txBody>
          <a:bodyPr wrap="square" rtlCol="0">
            <a:spAutoFit/>
          </a:bodyPr>
          <a:lstStyle/>
          <a:p>
            <a:pPr indent="-342900">
              <a:lnSpc>
                <a:spcPct val="150000"/>
              </a:lnSpc>
            </a:pPr>
            <a:r>
              <a:rPr lang="fr-FR" sz="2000" b="1" u="sng" dirty="0">
                <a:solidFill>
                  <a:srgbClr val="C00000"/>
                </a:solidFill>
                <a:latin typeface="Comic Sans MS" pitchFamily="66" charset="0"/>
              </a:rPr>
              <a:t>6. Système d’interruption</a:t>
            </a:r>
          </a:p>
        </p:txBody>
      </p:sp>
      <p:sp>
        <p:nvSpPr>
          <p:cNvPr id="7" name="ZoneTexte 6"/>
          <p:cNvSpPr txBox="1"/>
          <p:nvPr/>
        </p:nvSpPr>
        <p:spPr>
          <a:xfrm>
            <a:off x="1223938" y="1142984"/>
            <a:ext cx="7920062" cy="1846659"/>
          </a:xfrm>
          <a:prstGeom prst="rect">
            <a:avLst/>
          </a:prstGeom>
          <a:noFill/>
        </p:spPr>
        <p:txBody>
          <a:bodyPr wrap="square" rtlCol="0">
            <a:spAutoFit/>
          </a:bodyPr>
          <a:lstStyle/>
          <a:p>
            <a:pPr marL="180000" indent="-342900">
              <a:lnSpc>
                <a:spcPct val="150000"/>
              </a:lnSpc>
            </a:pPr>
            <a:r>
              <a:rPr lang="fr-FR" sz="1900" b="1" u="sng" dirty="0">
                <a:solidFill>
                  <a:srgbClr val="FF0000"/>
                </a:solidFill>
                <a:latin typeface="Comic Sans MS" pitchFamily="66" charset="0"/>
              </a:rPr>
              <a:t>6.1. Programme et interruption</a:t>
            </a:r>
          </a:p>
          <a:p>
            <a:pPr indent="355600">
              <a:lnSpc>
                <a:spcPct val="150000"/>
              </a:lnSpc>
            </a:pPr>
            <a:r>
              <a:rPr lang="fr-FR" sz="1900" dirty="0">
                <a:latin typeface="Comic Sans MS" pitchFamily="66" charset="0"/>
              </a:rPr>
              <a:t>Durant l’exécution d’un programme sur un ordinateur, plusieurs événements peuvent survenir. Ces événements sont classés en deux types:</a:t>
            </a:r>
          </a:p>
        </p:txBody>
      </p:sp>
      <p:sp>
        <p:nvSpPr>
          <p:cNvPr id="8" name="ZoneTexte 7"/>
          <p:cNvSpPr txBox="1"/>
          <p:nvPr/>
        </p:nvSpPr>
        <p:spPr>
          <a:xfrm>
            <a:off x="1071538" y="3313036"/>
            <a:ext cx="8072462" cy="3031792"/>
          </a:xfrm>
          <a:prstGeom prst="rect">
            <a:avLst/>
          </a:prstGeom>
          <a:noFill/>
        </p:spPr>
        <p:txBody>
          <a:bodyPr wrap="square" rtlCol="0">
            <a:spAutoFit/>
          </a:bodyPr>
          <a:lstStyle/>
          <a:p>
            <a:pPr marL="355600" indent="-355600">
              <a:lnSpc>
                <a:spcPct val="150000"/>
              </a:lnSpc>
              <a:buClr>
                <a:srgbClr val="00B050"/>
              </a:buClr>
              <a:buFont typeface="Arial" panose="020B0604020202020204" pitchFamily="34" charset="0"/>
              <a:buChar char="•"/>
            </a:pPr>
            <a:r>
              <a:rPr lang="fr-FR" b="1" dirty="0">
                <a:solidFill>
                  <a:srgbClr val="00B050"/>
                </a:solidFill>
                <a:latin typeface="Comic Sans MS" pitchFamily="66" charset="0"/>
              </a:rPr>
              <a:t>Événements externes (matériels) </a:t>
            </a:r>
            <a:r>
              <a:rPr lang="fr-FR" dirty="0">
                <a:solidFill>
                  <a:srgbClr val="00B050"/>
                </a:solidFill>
                <a:latin typeface="Comic Sans MS" pitchFamily="66" charset="0"/>
              </a:rPr>
              <a:t>: </a:t>
            </a:r>
            <a:r>
              <a:rPr lang="fr-FR" dirty="0">
                <a:latin typeface="Comic Sans MS" pitchFamily="66" charset="0"/>
              </a:rPr>
              <a:t>ils  sont </a:t>
            </a:r>
            <a:r>
              <a:rPr lang="fr-FR" dirty="0">
                <a:solidFill>
                  <a:srgbClr val="0070C0"/>
                </a:solidFill>
                <a:latin typeface="Comic Sans MS" pitchFamily="66" charset="0"/>
              </a:rPr>
              <a:t>asynchrones</a:t>
            </a:r>
            <a:r>
              <a:rPr lang="fr-FR" b="1" dirty="0">
                <a:solidFill>
                  <a:srgbClr val="0070C0"/>
                </a:solidFill>
                <a:latin typeface="Comic Sans MS" pitchFamily="66" charset="0"/>
              </a:rPr>
              <a:t> </a:t>
            </a:r>
            <a:r>
              <a:rPr lang="fr-FR" b="1" dirty="0">
                <a:latin typeface="Comic Sans MS" pitchFamily="66" charset="0"/>
              </a:rPr>
              <a:t>(</a:t>
            </a:r>
            <a:r>
              <a:rPr lang="fr-FR" dirty="0">
                <a:latin typeface="Comic Sans MS" pitchFamily="66" charset="0"/>
              </a:rPr>
              <a:t>leurs arrivée est imprévisible)</a:t>
            </a:r>
            <a:r>
              <a:rPr lang="fr-FR" b="1" dirty="0">
                <a:solidFill>
                  <a:srgbClr val="0070C0"/>
                </a:solidFill>
                <a:latin typeface="Comic Sans MS" pitchFamily="66" charset="0"/>
              </a:rPr>
              <a:t> </a:t>
            </a:r>
            <a:r>
              <a:rPr lang="fr-FR" dirty="0">
                <a:latin typeface="Comic Sans MS" pitchFamily="66" charset="0"/>
              </a:rPr>
              <a:t>et ne sont pas liés au programme en cours d’exécution, comme:</a:t>
            </a:r>
          </a:p>
          <a:p>
            <a:pPr marL="641350" indent="-285750">
              <a:lnSpc>
                <a:spcPct val="150000"/>
              </a:lnSpc>
              <a:spcBef>
                <a:spcPts val="600"/>
              </a:spcBef>
              <a:buClr>
                <a:srgbClr val="0070C0"/>
              </a:buClr>
              <a:buFont typeface="Arial" panose="020B0604020202020204" pitchFamily="34" charset="0"/>
              <a:buChar char="•"/>
            </a:pPr>
            <a:r>
              <a:rPr lang="fr-FR" dirty="0">
                <a:latin typeface="Comic Sans MS" pitchFamily="66" charset="0"/>
              </a:rPr>
              <a:t>Signal d’horloge;</a:t>
            </a:r>
          </a:p>
          <a:p>
            <a:pPr marL="641350" indent="-285750">
              <a:lnSpc>
                <a:spcPct val="150000"/>
              </a:lnSpc>
              <a:buClr>
                <a:srgbClr val="0070C0"/>
              </a:buClr>
              <a:buFont typeface="Arial" panose="020B0604020202020204" pitchFamily="34" charset="0"/>
              <a:buChar char="•"/>
            </a:pPr>
            <a:r>
              <a:rPr lang="fr-FR" dirty="0">
                <a:latin typeface="Comic Sans MS" pitchFamily="66" charset="0"/>
              </a:rPr>
              <a:t>Fin de papiers dans l’imprimante;</a:t>
            </a:r>
          </a:p>
          <a:p>
            <a:pPr marL="641350" indent="-285750">
              <a:lnSpc>
                <a:spcPct val="150000"/>
              </a:lnSpc>
              <a:buClr>
                <a:srgbClr val="0070C0"/>
              </a:buClr>
              <a:buFont typeface="Arial" panose="020B0604020202020204" pitchFamily="34" charset="0"/>
              <a:buChar char="•"/>
            </a:pPr>
            <a:r>
              <a:rPr lang="fr-FR" dirty="0">
                <a:latin typeface="Comic Sans MS" pitchFamily="66" charset="0"/>
              </a:rPr>
              <a:t>Fin d’une d’entrée / sortie;</a:t>
            </a:r>
          </a:p>
          <a:p>
            <a:pPr marL="641350" indent="-285750">
              <a:lnSpc>
                <a:spcPct val="150000"/>
              </a:lnSpc>
              <a:buClr>
                <a:srgbClr val="0070C0"/>
              </a:buClr>
              <a:buFont typeface="Arial" panose="020B0604020202020204" pitchFamily="34" charset="0"/>
              <a:buChar char="•"/>
            </a:pPr>
            <a:r>
              <a:rPr lang="fr-FR" dirty="0">
                <a:latin typeface="Comic Sans MS" pitchFamily="66" charset="0"/>
              </a:rPr>
              <a:t>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cTn>
                              </p:par>
                            </p:childTnLst>
                          </p:cTn>
                        </p:par>
                        <p:par>
                          <p:cTn id="8" fill="hold">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ox(out)">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8">
                                            <p:txEl>
                                              <p:pRg st="0" end="0"/>
                                            </p:txEl>
                                          </p:spTgt>
                                        </p:tgtEl>
                                        <p:attrNameLst>
                                          <p:attrName>style.visibility</p:attrName>
                                        </p:attrNameLst>
                                      </p:cBhvr>
                                      <p:to>
                                        <p:strVal val="visible"/>
                                      </p:to>
                                    </p:set>
                                    <p:animEffect transition="in" filter="box(in)">
                                      <p:cBhvr>
                                        <p:cTn id="16" dur="500"/>
                                        <p:tgtEl>
                                          <p:spTgt spid="8">
                                            <p:txEl>
                                              <p:pRg st="0" end="0"/>
                                            </p:txEl>
                                          </p:spTgt>
                                        </p:tgtEl>
                                      </p:cBhvr>
                                    </p:animEffect>
                                  </p:childTnLst>
                                </p:cTn>
                              </p:par>
                            </p:childTnLst>
                          </p:cTn>
                        </p:par>
                        <p:par>
                          <p:cTn id="17" fill="hold">
                            <p:stCondLst>
                              <p:cond delay="500"/>
                            </p:stCondLst>
                            <p:childTnLst>
                              <p:par>
                                <p:cTn id="18" presetID="4" presetClass="entr" presetSubtype="32" fill="hold" grpId="0" nodeType="after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box(out)">
                                      <p:cBhvr>
                                        <p:cTn id="20" dur="500"/>
                                        <p:tgtEl>
                                          <p:spTgt spid="8">
                                            <p:txEl>
                                              <p:pRg st="1" end="1"/>
                                            </p:txEl>
                                          </p:spTgt>
                                        </p:tgtEl>
                                      </p:cBhvr>
                                    </p:animEffect>
                                  </p:childTnLst>
                                </p:cTn>
                              </p:par>
                            </p:childTnLst>
                          </p:cTn>
                        </p:par>
                        <p:par>
                          <p:cTn id="21" fill="hold">
                            <p:stCondLst>
                              <p:cond delay="1000"/>
                            </p:stCondLst>
                            <p:childTnLst>
                              <p:par>
                                <p:cTn id="22" presetID="4" presetClass="entr" presetSubtype="32" fill="hold" grpId="0" nodeType="afterEffect">
                                  <p:stCondLst>
                                    <p:cond delay="0"/>
                                  </p:stCondLst>
                                  <p:childTnLst>
                                    <p:set>
                                      <p:cBhvr>
                                        <p:cTn id="23" dur="1" fill="hold">
                                          <p:stCondLst>
                                            <p:cond delay="0"/>
                                          </p:stCondLst>
                                        </p:cTn>
                                        <p:tgtEl>
                                          <p:spTgt spid="8">
                                            <p:txEl>
                                              <p:pRg st="2" end="2"/>
                                            </p:txEl>
                                          </p:spTgt>
                                        </p:tgtEl>
                                        <p:attrNameLst>
                                          <p:attrName>style.visibility</p:attrName>
                                        </p:attrNameLst>
                                      </p:cBhvr>
                                      <p:to>
                                        <p:strVal val="visible"/>
                                      </p:to>
                                    </p:set>
                                    <p:animEffect transition="in" filter="box(out)">
                                      <p:cBhvr>
                                        <p:cTn id="24" dur="500"/>
                                        <p:tgtEl>
                                          <p:spTgt spid="8">
                                            <p:txEl>
                                              <p:pRg st="2" end="2"/>
                                            </p:txEl>
                                          </p:spTgt>
                                        </p:tgtEl>
                                      </p:cBhvr>
                                    </p:animEffect>
                                  </p:childTnLst>
                                </p:cTn>
                              </p:par>
                            </p:childTnLst>
                          </p:cTn>
                        </p:par>
                        <p:par>
                          <p:cTn id="25" fill="hold">
                            <p:stCondLst>
                              <p:cond delay="1500"/>
                            </p:stCondLst>
                            <p:childTnLst>
                              <p:par>
                                <p:cTn id="26" presetID="4" presetClass="entr" presetSubtype="32" fill="hold" grpId="0" nodeType="after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Effect transition="in" filter="box(out)">
                                      <p:cBhvr>
                                        <p:cTn id="28" dur="500"/>
                                        <p:tgtEl>
                                          <p:spTgt spid="8">
                                            <p:txEl>
                                              <p:pRg st="3" end="3"/>
                                            </p:txEl>
                                          </p:spTgt>
                                        </p:tgtEl>
                                      </p:cBhvr>
                                    </p:animEffect>
                                  </p:childTnLst>
                                </p:cTn>
                              </p:par>
                              <p:par>
                                <p:cTn id="29" presetID="4" presetClass="entr" presetSubtype="32" fill="hold" grpId="0" nodeType="withEffect">
                                  <p:stCondLst>
                                    <p:cond delay="0"/>
                                  </p:stCondLst>
                                  <p:childTnLst>
                                    <p:set>
                                      <p:cBhvr>
                                        <p:cTn id="30" dur="1" fill="hold">
                                          <p:stCondLst>
                                            <p:cond delay="0"/>
                                          </p:stCondLst>
                                        </p:cTn>
                                        <p:tgtEl>
                                          <p:spTgt spid="8">
                                            <p:txEl>
                                              <p:pRg st="4" end="4"/>
                                            </p:txEl>
                                          </p:spTgt>
                                        </p:tgtEl>
                                        <p:attrNameLst>
                                          <p:attrName>style.visibility</p:attrName>
                                        </p:attrNameLst>
                                      </p:cBhvr>
                                      <p:to>
                                        <p:strVal val="visible"/>
                                      </p:to>
                                    </p:set>
                                    <p:animEffect transition="in" filter="box(out)">
                                      <p:cBhvr>
                                        <p:cTn id="31"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16</a:t>
            </a:fld>
            <a:endParaRPr lang="fr-BE"/>
          </a:p>
        </p:txBody>
      </p:sp>
      <p:sp>
        <p:nvSpPr>
          <p:cNvPr id="3" name="Espace réservé du numéro de diapositive 1"/>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600" b="1" i="0" u="none" strike="noStrike" kern="1200" cap="none" spc="0" normalizeH="0" baseline="0" noProof="0" smtClean="0">
                <a:ln>
                  <a:noFill/>
                </a:ln>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fr-BE" sz="1600" b="1" i="0" u="none" strike="noStrike" kern="1200" cap="none" spc="0" normalizeH="0" baseline="0" noProof="0" dirty="0">
              <a:ln>
                <a:noFill/>
              </a:ln>
              <a:effectLst/>
              <a:uLnTx/>
              <a:uFillTx/>
              <a:latin typeface="+mn-lt"/>
              <a:ea typeface="+mn-ea"/>
              <a:cs typeface="+mn-cs"/>
            </a:endParaRPr>
          </a:p>
        </p:txBody>
      </p:sp>
      <p:sp>
        <p:nvSpPr>
          <p:cNvPr id="4" name="Rectangle 3"/>
          <p:cNvSpPr/>
          <p:nvPr/>
        </p:nvSpPr>
        <p:spPr>
          <a:xfrm>
            <a:off x="1071538" y="714356"/>
            <a:ext cx="7858180" cy="1969770"/>
          </a:xfrm>
          <a:prstGeom prst="rect">
            <a:avLst/>
          </a:prstGeom>
        </p:spPr>
        <p:txBody>
          <a:bodyPr wrap="square">
            <a:spAutoFit/>
          </a:bodyPr>
          <a:lstStyle/>
          <a:p>
            <a:pPr indent="355600">
              <a:lnSpc>
                <a:spcPct val="150000"/>
              </a:lnSpc>
              <a:buClr>
                <a:srgbClr val="00B050"/>
              </a:buClr>
              <a:buFont typeface="+mj-lt"/>
              <a:buAutoNum type="alphaUcPeriod" startAt="2"/>
            </a:pPr>
            <a:r>
              <a:rPr lang="fr-FR" b="1" dirty="0">
                <a:solidFill>
                  <a:srgbClr val="00B050"/>
                </a:solidFill>
                <a:latin typeface="Comic Sans MS" pitchFamily="66" charset="0"/>
              </a:rPr>
              <a:t>Événements internes (logiciels):  </a:t>
            </a:r>
            <a:r>
              <a:rPr lang="fr-FR" dirty="0">
                <a:latin typeface="Comic Sans MS" pitchFamily="66" charset="0"/>
              </a:rPr>
              <a:t>ils sont </a:t>
            </a:r>
            <a:r>
              <a:rPr lang="fr-FR" dirty="0">
                <a:solidFill>
                  <a:srgbClr val="0070C0"/>
                </a:solidFill>
                <a:latin typeface="Comic Sans MS" pitchFamily="66" charset="0"/>
              </a:rPr>
              <a:t>synchrones</a:t>
            </a:r>
            <a:r>
              <a:rPr lang="fr-FR" b="1" dirty="0">
                <a:latin typeface="Comic Sans MS" pitchFamily="66" charset="0"/>
              </a:rPr>
              <a:t> </a:t>
            </a:r>
            <a:r>
              <a:rPr lang="fr-FR" dirty="0">
                <a:latin typeface="Comic Sans MS" pitchFamily="66" charset="0"/>
              </a:rPr>
              <a:t> et sont liés au programme en cours d’exécution, comme leurs erreurs et les appels systèmes. Ci-dessous quelques événements internes:</a:t>
            </a:r>
          </a:p>
          <a:p>
            <a:pPr marL="641350" indent="-285750">
              <a:spcBef>
                <a:spcPts val="600"/>
              </a:spcBef>
              <a:buClr>
                <a:srgbClr val="C00000"/>
              </a:buClr>
              <a:buFont typeface="Wingdings" panose="05000000000000000000" pitchFamily="2" charset="2"/>
              <a:buChar char="ü"/>
            </a:pPr>
            <a:r>
              <a:rPr lang="fr-FR" b="1" dirty="0">
                <a:solidFill>
                  <a:srgbClr val="0070C0"/>
                </a:solidFill>
                <a:latin typeface="Comic Sans MS" pitchFamily="66" charset="0"/>
              </a:rPr>
              <a:t>Déroutement</a:t>
            </a:r>
            <a:r>
              <a:rPr lang="fr-FR" dirty="0">
                <a:latin typeface="Comic Sans MS" pitchFamily="66" charset="0"/>
              </a:rPr>
              <a:t>: erreurs dans le programmes (la division sur zéro);</a:t>
            </a:r>
          </a:p>
          <a:p>
            <a:pPr marL="641350" indent="-285750">
              <a:buClr>
                <a:srgbClr val="C00000"/>
              </a:buClr>
              <a:buFont typeface="Wingdings" panose="05000000000000000000" pitchFamily="2" charset="2"/>
              <a:buChar char="ü"/>
            </a:pPr>
            <a:r>
              <a:rPr lang="fr-FR" dirty="0">
                <a:solidFill>
                  <a:srgbClr val="FF66FF"/>
                </a:solidFill>
                <a:latin typeface="Comic Sans MS" pitchFamily="66" charset="0"/>
              </a:rPr>
              <a:t>Appel d’une fonction du SE </a:t>
            </a:r>
            <a:r>
              <a:rPr lang="fr-FR" dirty="0">
                <a:latin typeface="Comic Sans MS" pitchFamily="66" charset="0"/>
              </a:rPr>
              <a:t>(</a:t>
            </a:r>
            <a:r>
              <a:rPr lang="fr-FR" dirty="0">
                <a:solidFill>
                  <a:srgbClr val="0070C0"/>
                </a:solidFill>
                <a:latin typeface="Comic Sans MS" pitchFamily="66" charset="0"/>
              </a:rPr>
              <a:t>SVC: </a:t>
            </a:r>
            <a:r>
              <a:rPr lang="fr-FR" b="1" dirty="0" err="1">
                <a:solidFill>
                  <a:srgbClr val="0070C0"/>
                </a:solidFill>
              </a:rPr>
              <a:t>Supervisor</a:t>
            </a:r>
            <a:r>
              <a:rPr lang="fr-FR" b="1" dirty="0">
                <a:solidFill>
                  <a:srgbClr val="0070C0"/>
                </a:solidFill>
              </a:rPr>
              <a:t> Call</a:t>
            </a:r>
            <a:r>
              <a:rPr lang="fr-FR" dirty="0">
                <a:latin typeface="Comic Sans MS" pitchFamily="66" charset="0"/>
              </a:rPr>
              <a:t>);</a:t>
            </a:r>
          </a:p>
        </p:txBody>
      </p:sp>
      <p:sp>
        <p:nvSpPr>
          <p:cNvPr id="5" name="Titre 1"/>
          <p:cNvSpPr txBox="1">
            <a:spLocks/>
          </p:cNvSpPr>
          <p:nvPr/>
        </p:nvSpPr>
        <p:spPr>
          <a:xfrm>
            <a:off x="1142976" y="142852"/>
            <a:ext cx="7858180" cy="582594"/>
          </a:xfrm>
          <a:prstGeom prst="rect">
            <a:avLst/>
          </a:prstGeom>
          <a:solidFill>
            <a:schemeClr val="accent4">
              <a:lumMod val="40000"/>
              <a:lumOff val="60000"/>
            </a:schemeClr>
          </a:solidFill>
        </p:spPr>
        <p:txBody>
          <a:bodyPr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Mécanismes de base d’exécution des programmes</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6" name="ZoneTexte 5"/>
          <p:cNvSpPr txBox="1"/>
          <p:nvPr/>
        </p:nvSpPr>
        <p:spPr>
          <a:xfrm>
            <a:off x="1214414" y="3071810"/>
            <a:ext cx="7705780" cy="1408078"/>
          </a:xfrm>
          <a:prstGeom prst="rect">
            <a:avLst/>
          </a:prstGeom>
          <a:solidFill>
            <a:schemeClr val="accent2">
              <a:lumMod val="20000"/>
              <a:lumOff val="80000"/>
            </a:schemeClr>
          </a:solidFill>
        </p:spPr>
        <p:txBody>
          <a:bodyPr wrap="square" rtlCol="0">
            <a:spAutoFit/>
          </a:bodyPr>
          <a:lstStyle/>
          <a:p>
            <a:pPr marL="180000" indent="-342900" algn="just">
              <a:lnSpc>
                <a:spcPct val="150000"/>
              </a:lnSpc>
            </a:pPr>
            <a:r>
              <a:rPr lang="fr-FR" sz="1900" b="1" u="sng" dirty="0">
                <a:solidFill>
                  <a:schemeClr val="accent5">
                    <a:lumMod val="75000"/>
                  </a:schemeClr>
                </a:solidFill>
                <a:latin typeface="Comic Sans MS" pitchFamily="66" charset="0"/>
              </a:rPr>
              <a:t>NB</a:t>
            </a:r>
            <a:r>
              <a:rPr lang="fr-FR" sz="1900" dirty="0">
                <a:solidFill>
                  <a:schemeClr val="accent5">
                    <a:lumMod val="75000"/>
                  </a:schemeClr>
                </a:solidFill>
                <a:latin typeface="Comic Sans MS" pitchFamily="66" charset="0"/>
              </a:rPr>
              <a:t>. le processus en cours d’exécution peut être </a:t>
            </a:r>
            <a:r>
              <a:rPr lang="fr-FR" sz="1900" dirty="0">
                <a:solidFill>
                  <a:srgbClr val="FF0000"/>
                </a:solidFill>
                <a:latin typeface="Comic Sans MS" pitchFamily="66" charset="0"/>
              </a:rPr>
              <a:t>interrompu</a:t>
            </a:r>
            <a:r>
              <a:rPr lang="fr-FR" sz="1900" dirty="0">
                <a:solidFill>
                  <a:schemeClr val="accent5">
                    <a:lumMod val="75000"/>
                  </a:schemeClr>
                </a:solidFill>
                <a:latin typeface="Comic Sans MS" pitchFamily="66" charset="0"/>
              </a:rPr>
              <a:t> par l’arrivée de ces événements. Le SE doit réagir afin de gérer ces événements. </a:t>
            </a:r>
            <a:endParaRPr lang="fr-FR" sz="1900" dirty="0">
              <a:latin typeface="Comic Sans MS" pitchFamily="66" charset="0"/>
            </a:endParaRPr>
          </a:p>
        </p:txBody>
      </p:sp>
      <p:sp>
        <p:nvSpPr>
          <p:cNvPr id="7" name="Rectangle à coins arrondis 6"/>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chitects Daughter" pitchFamily="2" charset="0"/>
              </a:rPr>
              <a:t>Systèmes d’exploitation 1 (L2 Info, UAMB)</a:t>
            </a:r>
          </a:p>
        </p:txBody>
      </p:sp>
      <p:sp>
        <p:nvSpPr>
          <p:cNvPr id="8" name="ZoneTexte 7"/>
          <p:cNvSpPr txBox="1"/>
          <p:nvPr/>
        </p:nvSpPr>
        <p:spPr>
          <a:xfrm>
            <a:off x="1081094" y="4495815"/>
            <a:ext cx="7920062" cy="2362185"/>
          </a:xfrm>
          <a:prstGeom prst="rect">
            <a:avLst/>
          </a:prstGeom>
          <a:noFill/>
        </p:spPr>
        <p:txBody>
          <a:bodyPr wrap="square" rtlCol="0">
            <a:spAutoFit/>
          </a:bodyPr>
          <a:lstStyle/>
          <a:p>
            <a:pPr marL="180000" indent="-342900">
              <a:lnSpc>
                <a:spcPct val="150000"/>
              </a:lnSpc>
            </a:pPr>
            <a:r>
              <a:rPr lang="fr-FR" sz="1900" b="1" u="sng" dirty="0">
                <a:solidFill>
                  <a:srgbClr val="FF0000"/>
                </a:solidFill>
                <a:latin typeface="Comic Sans MS" pitchFamily="66" charset="0"/>
              </a:rPr>
              <a:t>6.2. Interruption (IT)</a:t>
            </a:r>
          </a:p>
          <a:p>
            <a:pPr indent="355600" algn="just">
              <a:lnSpc>
                <a:spcPct val="150000"/>
              </a:lnSpc>
              <a:spcBef>
                <a:spcPts val="600"/>
              </a:spcBef>
            </a:pPr>
            <a:r>
              <a:rPr lang="fr-FR" sz="1900" dirty="0">
                <a:latin typeface="Comic Sans MS" pitchFamily="66" charset="0"/>
              </a:rPr>
              <a:t>Une interruption est une réponse à un événement qui interrompt l’exécution d’un programme , à un </a:t>
            </a:r>
            <a:r>
              <a:rPr lang="fr-FR" sz="1900" dirty="0">
                <a:solidFill>
                  <a:srgbClr val="FF66FF"/>
                </a:solidFill>
                <a:latin typeface="Comic Sans MS" pitchFamily="66" charset="0"/>
              </a:rPr>
              <a:t>point observable  </a:t>
            </a:r>
            <a:r>
              <a:rPr lang="fr-FR" sz="1900" dirty="0">
                <a:latin typeface="Comic Sans MS" pitchFamily="66" charset="0"/>
              </a:rPr>
              <a:t>du cycle processeur</a:t>
            </a:r>
            <a:r>
              <a:rPr lang="fr-FR" sz="1900" dirty="0">
                <a:solidFill>
                  <a:srgbClr val="FFC000"/>
                </a:solidFill>
                <a:latin typeface="Comic Sans MS" pitchFamily="66" charset="0"/>
              </a:rPr>
              <a:t> </a:t>
            </a:r>
            <a:r>
              <a:rPr lang="fr-FR" sz="1900" dirty="0">
                <a:latin typeface="Comic Sans MS" pitchFamily="66" charset="0"/>
              </a:rPr>
              <a:t>et déclenche l’exécution d’un programme  prédéfini, spécifique à l’ événement appelé </a:t>
            </a:r>
            <a:r>
              <a:rPr lang="fr-FR" sz="1900" b="1" dirty="0">
                <a:solidFill>
                  <a:srgbClr val="0070C0"/>
                </a:solidFill>
                <a:latin typeface="Comic Sans MS" pitchFamily="66" charset="0"/>
              </a:rPr>
              <a:t>routine d’interruption (R_IT).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out)">
                                      <p:cBhvr>
                                        <p:cTn id="7" dur="500"/>
                                        <p:tgtEl>
                                          <p:spTgt spid="4">
                                            <p:txEl>
                                              <p:pRg st="0" end="0"/>
                                            </p:txEl>
                                          </p:spTgt>
                                        </p:tgtEl>
                                      </p:cBhvr>
                                    </p:animEffect>
                                  </p:childTnLst>
                                </p:cTn>
                              </p:par>
                              <p:par>
                                <p:cTn id="8" presetID="4" presetClass="entr" presetSubtype="32"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ox(out)">
                                      <p:cBhvr>
                                        <p:cTn id="10" dur="500"/>
                                        <p:tgtEl>
                                          <p:spTgt spid="4">
                                            <p:txEl>
                                              <p:pRg st="1" end="1"/>
                                            </p:txEl>
                                          </p:spTgt>
                                        </p:tgtEl>
                                      </p:cBhvr>
                                    </p:animEffect>
                                  </p:childTnLst>
                                </p:cTn>
                              </p:par>
                              <p:par>
                                <p:cTn id="11" presetID="4" presetClass="entr" presetSubtype="32"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box(out)">
                                      <p:cBhvr>
                                        <p:cTn id="13" dur="500"/>
                                        <p:tgtEl>
                                          <p:spTgt spid="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out)">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out)">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6" grpId="0" animBg="1"/>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17</a:t>
            </a:fld>
            <a:endParaRPr lang="fr-BE"/>
          </a:p>
        </p:txBody>
      </p:sp>
      <p:sp>
        <p:nvSpPr>
          <p:cNvPr id="3" name="Espace réservé du numéro de diapositive 3"/>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600" b="1" i="0" u="none" strike="noStrike" kern="1200" cap="none" spc="0" normalizeH="0" baseline="0" noProof="0" smtClean="0">
                <a:ln>
                  <a:noFill/>
                </a:ln>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fr-BE" sz="1600" b="1" i="0" u="none" strike="noStrike" kern="1200" cap="none" spc="0" normalizeH="0" baseline="0" noProof="0" dirty="0">
              <a:ln>
                <a:noFill/>
              </a:ln>
              <a:effectLst/>
              <a:uLnTx/>
              <a:uFillTx/>
              <a:latin typeface="+mn-lt"/>
              <a:ea typeface="+mn-ea"/>
              <a:cs typeface="+mn-cs"/>
            </a:endParaRPr>
          </a:p>
        </p:txBody>
      </p:sp>
      <p:sp>
        <p:nvSpPr>
          <p:cNvPr id="4" name="Rectangle à coins arrondis 3"/>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chitects Daughter" pitchFamily="2" charset="0"/>
              </a:rPr>
              <a:t>Systèmes d’exploitation 1 (L2 Info, UAMB)</a:t>
            </a:r>
          </a:p>
        </p:txBody>
      </p:sp>
      <p:sp>
        <p:nvSpPr>
          <p:cNvPr id="5" name="Titre 1"/>
          <p:cNvSpPr txBox="1">
            <a:spLocks/>
          </p:cNvSpPr>
          <p:nvPr/>
        </p:nvSpPr>
        <p:spPr>
          <a:xfrm>
            <a:off x="1142976" y="142852"/>
            <a:ext cx="7858180" cy="582594"/>
          </a:xfrm>
          <a:prstGeom prst="rect">
            <a:avLst/>
          </a:prstGeom>
          <a:solidFill>
            <a:schemeClr val="accent4">
              <a:lumMod val="40000"/>
              <a:lumOff val="60000"/>
            </a:schemeClr>
          </a:solidFill>
        </p:spPr>
        <p:txBody>
          <a:bodyPr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Mécanismes de base d’exécution des programmes</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grpSp>
        <p:nvGrpSpPr>
          <p:cNvPr id="6" name="Groupe 5"/>
          <p:cNvGrpSpPr/>
          <p:nvPr/>
        </p:nvGrpSpPr>
        <p:grpSpPr>
          <a:xfrm>
            <a:off x="1326796" y="928670"/>
            <a:ext cx="7817204" cy="1583778"/>
            <a:chOff x="1142976" y="857232"/>
            <a:chExt cx="7817204" cy="1583778"/>
          </a:xfrm>
        </p:grpSpPr>
        <p:sp>
          <p:nvSpPr>
            <p:cNvPr id="7" name="Éclair 6"/>
            <p:cNvSpPr/>
            <p:nvPr/>
          </p:nvSpPr>
          <p:spPr>
            <a:xfrm rot="16200000">
              <a:off x="3009786" y="1674418"/>
              <a:ext cx="381954" cy="666965"/>
            </a:xfrm>
            <a:prstGeom prst="lightningBolt">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 name="Connecteur droit 7"/>
            <p:cNvCxnSpPr/>
            <p:nvPr/>
          </p:nvCxnSpPr>
          <p:spPr>
            <a:xfrm>
              <a:off x="3959552" y="1749036"/>
              <a:ext cx="142876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a:off x="5388312" y="1744982"/>
              <a:ext cx="3429024"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1142976" y="1749036"/>
              <a:ext cx="2357454"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559099" y="893286"/>
              <a:ext cx="2460802" cy="369332"/>
            </a:xfrm>
            <a:prstGeom prst="rect">
              <a:avLst/>
            </a:prstGeom>
          </p:spPr>
          <p:txBody>
            <a:bodyPr wrap="none">
              <a:spAutoFit/>
            </a:bodyPr>
            <a:lstStyle/>
            <a:p>
              <a:r>
                <a:rPr lang="fr-FR" dirty="0">
                  <a:solidFill>
                    <a:srgbClr val="7030A0"/>
                  </a:solidFill>
                </a:rPr>
                <a:t>Sauvegarde ( CO, PSW)</a:t>
              </a:r>
            </a:p>
          </p:txBody>
        </p:sp>
        <p:sp>
          <p:nvSpPr>
            <p:cNvPr id="12" name="ZoneTexte 11"/>
            <p:cNvSpPr txBox="1"/>
            <p:nvPr/>
          </p:nvSpPr>
          <p:spPr>
            <a:xfrm>
              <a:off x="5339572" y="1285860"/>
              <a:ext cx="3620608" cy="369332"/>
            </a:xfrm>
            <a:prstGeom prst="rect">
              <a:avLst/>
            </a:prstGeom>
            <a:noFill/>
          </p:spPr>
          <p:txBody>
            <a:bodyPr wrap="square" rtlCol="0">
              <a:spAutoFit/>
            </a:bodyPr>
            <a:lstStyle/>
            <a:p>
              <a:r>
                <a:rPr lang="fr-FR" dirty="0"/>
                <a:t>Reprise du programme  interrompu</a:t>
              </a:r>
            </a:p>
          </p:txBody>
        </p:sp>
        <p:sp>
          <p:nvSpPr>
            <p:cNvPr id="13" name="ZoneTexte 12"/>
            <p:cNvSpPr txBox="1"/>
            <p:nvPr/>
          </p:nvSpPr>
          <p:spPr>
            <a:xfrm>
              <a:off x="4260454" y="1345156"/>
              <a:ext cx="699230" cy="369332"/>
            </a:xfrm>
            <a:prstGeom prst="rect">
              <a:avLst/>
            </a:prstGeom>
            <a:noFill/>
          </p:spPr>
          <p:txBody>
            <a:bodyPr wrap="none" rtlCol="0">
              <a:spAutoFit/>
            </a:bodyPr>
            <a:lstStyle/>
            <a:p>
              <a:r>
                <a:rPr lang="fr-FR" b="1" dirty="0">
                  <a:solidFill>
                    <a:srgbClr val="FF0000"/>
                  </a:solidFill>
                </a:rPr>
                <a:t>R_IT</a:t>
              </a:r>
            </a:p>
          </p:txBody>
        </p:sp>
        <p:sp>
          <p:nvSpPr>
            <p:cNvPr id="14" name="ZoneTexte 13"/>
            <p:cNvSpPr txBox="1"/>
            <p:nvPr/>
          </p:nvSpPr>
          <p:spPr>
            <a:xfrm>
              <a:off x="3193775" y="2071678"/>
              <a:ext cx="2878423" cy="369332"/>
            </a:xfrm>
            <a:prstGeom prst="rect">
              <a:avLst/>
            </a:prstGeom>
            <a:noFill/>
            <a:ln>
              <a:noFill/>
            </a:ln>
          </p:spPr>
          <p:txBody>
            <a:bodyPr wrap="square" rtlCol="0">
              <a:spAutoFit/>
            </a:bodyPr>
            <a:lstStyle/>
            <a:p>
              <a:pPr algn="ctr"/>
              <a:r>
                <a:rPr lang="fr-FR" dirty="0">
                  <a:solidFill>
                    <a:srgbClr val="00B050"/>
                  </a:solidFill>
                </a:rPr>
                <a:t>Programme interrompu.</a:t>
              </a:r>
            </a:p>
          </p:txBody>
        </p:sp>
        <p:sp>
          <p:nvSpPr>
            <p:cNvPr id="15" name="ZoneTexte 14"/>
            <p:cNvSpPr txBox="1"/>
            <p:nvPr/>
          </p:nvSpPr>
          <p:spPr>
            <a:xfrm>
              <a:off x="1571604" y="2000240"/>
              <a:ext cx="1357322" cy="369332"/>
            </a:xfrm>
            <a:prstGeom prst="rect">
              <a:avLst/>
            </a:prstGeom>
            <a:noFill/>
            <a:ln>
              <a:noFill/>
            </a:ln>
          </p:spPr>
          <p:txBody>
            <a:bodyPr wrap="square" rtlCol="0">
              <a:spAutoFit/>
            </a:bodyPr>
            <a:lstStyle/>
            <a:p>
              <a:r>
                <a:rPr lang="fr-FR" b="1" dirty="0">
                  <a:solidFill>
                    <a:srgbClr val="C00000"/>
                  </a:solidFill>
                </a:rPr>
                <a:t>Signal d’IT</a:t>
              </a:r>
            </a:p>
          </p:txBody>
        </p:sp>
        <p:sp>
          <p:nvSpPr>
            <p:cNvPr id="16" name="Accolade ouvrante 15"/>
            <p:cNvSpPr/>
            <p:nvPr/>
          </p:nvSpPr>
          <p:spPr>
            <a:xfrm rot="16200000">
              <a:off x="3691660" y="1696628"/>
              <a:ext cx="178594" cy="500066"/>
            </a:xfrm>
            <a:prstGeom prst="leftBrace">
              <a:avLst>
                <a:gd name="adj1" fmla="val 8333"/>
                <a:gd name="adj2" fmla="val 50000"/>
              </a:avLst>
            </a:prstGeom>
            <a:ln>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p:cNvSpPr txBox="1"/>
            <p:nvPr/>
          </p:nvSpPr>
          <p:spPr>
            <a:xfrm>
              <a:off x="1316346" y="1285860"/>
              <a:ext cx="2102196" cy="369332"/>
            </a:xfrm>
            <a:prstGeom prst="rect">
              <a:avLst/>
            </a:prstGeom>
            <a:noFill/>
          </p:spPr>
          <p:txBody>
            <a:bodyPr wrap="square" rtlCol="0">
              <a:spAutoFit/>
            </a:bodyPr>
            <a:lstStyle/>
            <a:p>
              <a:r>
                <a:rPr lang="fr-FR" dirty="0" err="1"/>
                <a:t>Prog</a:t>
              </a:r>
              <a:r>
                <a:rPr lang="fr-FR" dirty="0"/>
                <a:t>  en exécution.</a:t>
              </a:r>
            </a:p>
          </p:txBody>
        </p:sp>
        <p:sp>
          <p:nvSpPr>
            <p:cNvPr id="18" name="ZoneTexte 17"/>
            <p:cNvSpPr txBox="1"/>
            <p:nvPr/>
          </p:nvSpPr>
          <p:spPr>
            <a:xfrm>
              <a:off x="5459750" y="857232"/>
              <a:ext cx="2643205" cy="369332"/>
            </a:xfrm>
            <a:prstGeom prst="rect">
              <a:avLst/>
            </a:prstGeom>
            <a:solidFill>
              <a:schemeClr val="bg1"/>
            </a:solidFill>
            <a:ln>
              <a:solidFill>
                <a:schemeClr val="bg1"/>
              </a:solidFill>
            </a:ln>
          </p:spPr>
          <p:txBody>
            <a:bodyPr wrap="square" rtlCol="0">
              <a:spAutoFit/>
            </a:bodyPr>
            <a:lstStyle/>
            <a:p>
              <a:r>
                <a:rPr lang="fr-FR" dirty="0">
                  <a:solidFill>
                    <a:srgbClr val="00B0F0"/>
                  </a:solidFill>
                </a:rPr>
                <a:t>Instruction élémentaire</a:t>
              </a:r>
            </a:p>
          </p:txBody>
        </p:sp>
        <p:cxnSp>
          <p:nvCxnSpPr>
            <p:cNvPr id="19" name="Connecteur droit avec flèche 18"/>
            <p:cNvCxnSpPr/>
            <p:nvPr/>
          </p:nvCxnSpPr>
          <p:spPr>
            <a:xfrm rot="10800000">
              <a:off x="4888246" y="1071546"/>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Accolade fermante 19"/>
            <p:cNvSpPr/>
            <p:nvPr/>
          </p:nvSpPr>
          <p:spPr>
            <a:xfrm rot="16200000">
              <a:off x="3566644" y="1277437"/>
              <a:ext cx="357190" cy="428630"/>
            </a:xfrm>
            <a:prstGeom prst="rightBrace">
              <a:avLst>
                <a:gd name="adj1" fmla="val 8333"/>
                <a:gd name="adj2" fmla="val 43632"/>
              </a:avLst>
            </a:prstGeom>
            <a:ln>
              <a:solidFill>
                <a:srgbClr val="9E5ECE"/>
              </a:solidFill>
            </a:ln>
          </p:spPr>
          <p:style>
            <a:lnRef idx="3">
              <a:schemeClr val="accent4"/>
            </a:lnRef>
            <a:fillRef idx="0">
              <a:schemeClr val="accent4"/>
            </a:fillRef>
            <a:effectRef idx="2">
              <a:schemeClr val="accent4"/>
            </a:effectRef>
            <a:fontRef idx="minor">
              <a:schemeClr val="tx1"/>
            </a:fontRef>
          </p:style>
          <p:txBody>
            <a:bodyPr rtlCol="0" anchor="ctr"/>
            <a:lstStyle/>
            <a:p>
              <a:pPr algn="ctr"/>
              <a:endParaRPr lang="fr-FR" dirty="0"/>
            </a:p>
          </p:txBody>
        </p:sp>
      </p:grpSp>
      <p:sp>
        <p:nvSpPr>
          <p:cNvPr id="21" name="ZoneTexte 20"/>
          <p:cNvSpPr txBox="1"/>
          <p:nvPr/>
        </p:nvSpPr>
        <p:spPr>
          <a:xfrm>
            <a:off x="1223938" y="2714620"/>
            <a:ext cx="7920062" cy="3901068"/>
          </a:xfrm>
          <a:prstGeom prst="rect">
            <a:avLst/>
          </a:prstGeom>
          <a:noFill/>
        </p:spPr>
        <p:txBody>
          <a:bodyPr wrap="square" rtlCol="0">
            <a:spAutoFit/>
          </a:bodyPr>
          <a:lstStyle/>
          <a:p>
            <a:pPr marL="180000" indent="-342900">
              <a:lnSpc>
                <a:spcPct val="150000"/>
              </a:lnSpc>
              <a:spcAft>
                <a:spcPts val="600"/>
              </a:spcAft>
            </a:pPr>
            <a:r>
              <a:rPr lang="fr-FR" sz="1900" b="1" u="sng" dirty="0">
                <a:solidFill>
                  <a:schemeClr val="accent4">
                    <a:lumMod val="75000"/>
                  </a:schemeClr>
                </a:solidFill>
                <a:latin typeface="Comic Sans MS" pitchFamily="66" charset="0"/>
              </a:rPr>
              <a:t>6.2.1 Cycle processeur avec interruption</a:t>
            </a:r>
          </a:p>
          <a:p>
            <a:pPr indent="355600" algn="just">
              <a:lnSpc>
                <a:spcPct val="150000"/>
              </a:lnSpc>
              <a:spcBef>
                <a:spcPts val="600"/>
              </a:spcBef>
            </a:pPr>
            <a:r>
              <a:rPr lang="fr-FR" dirty="0">
                <a:latin typeface="Comic Sans MS" pitchFamily="66" charset="0"/>
              </a:rPr>
              <a:t>A l’arrivée d’une interruption pendant l’exécution d’une instruction d’un programme, le cycle processeur se comporte ainsi: </a:t>
            </a:r>
          </a:p>
          <a:p>
            <a:pPr marL="355600" indent="-260350" algn="just">
              <a:lnSpc>
                <a:spcPct val="150000"/>
              </a:lnSpc>
              <a:spcBef>
                <a:spcPts val="600"/>
              </a:spcBef>
              <a:buClr>
                <a:srgbClr val="C00000"/>
              </a:buClr>
              <a:buFont typeface="+mj-lt"/>
              <a:buAutoNum type="arabicParenR"/>
              <a:tabLst>
                <a:tab pos="490538" algn="l"/>
              </a:tabLst>
            </a:pPr>
            <a:r>
              <a:rPr lang="fr-FR" dirty="0">
                <a:latin typeface="Comic Sans MS" pitchFamily="66" charset="0"/>
              </a:rPr>
              <a:t> L’instruction en cours doit se terminer (point observable);</a:t>
            </a:r>
          </a:p>
          <a:p>
            <a:pPr marL="355600" indent="-260350" algn="just">
              <a:lnSpc>
                <a:spcPct val="150000"/>
              </a:lnSpc>
              <a:spcBef>
                <a:spcPts val="600"/>
              </a:spcBef>
              <a:buClr>
                <a:srgbClr val="C00000"/>
              </a:buClr>
              <a:buFont typeface="+mj-lt"/>
              <a:buAutoNum type="arabicParenR"/>
            </a:pPr>
            <a:r>
              <a:rPr lang="fr-FR" dirty="0">
                <a:latin typeface="Comic Sans MS" pitchFamily="66" charset="0"/>
              </a:rPr>
              <a:t> Les </a:t>
            </a:r>
            <a:r>
              <a:rPr lang="fr-FR" dirty="0" err="1">
                <a:latin typeface="Comic Sans MS" pitchFamily="66" charset="0"/>
              </a:rPr>
              <a:t>ITs</a:t>
            </a:r>
            <a:r>
              <a:rPr lang="fr-FR" dirty="0">
                <a:latin typeface="Comic Sans MS" pitchFamily="66" charset="0"/>
              </a:rPr>
              <a:t> de niveau inférieur ou égal sont masqués (reportés);</a:t>
            </a:r>
          </a:p>
          <a:p>
            <a:pPr marL="355600" indent="-260350" algn="just">
              <a:lnSpc>
                <a:spcPct val="150000"/>
              </a:lnSpc>
              <a:spcBef>
                <a:spcPts val="600"/>
              </a:spcBef>
              <a:buClr>
                <a:srgbClr val="C00000"/>
              </a:buClr>
              <a:buFont typeface="+mj-lt"/>
              <a:buAutoNum type="arabicParenR"/>
            </a:pPr>
            <a:r>
              <a:rPr lang="fr-FR" dirty="0">
                <a:latin typeface="Comic Sans MS" pitchFamily="66" charset="0"/>
              </a:rPr>
              <a:t> Sinon, L’adresse du CO et des autres registres seront sauvegardés;</a:t>
            </a:r>
          </a:p>
          <a:p>
            <a:pPr marL="355600" indent="-260350" algn="just">
              <a:lnSpc>
                <a:spcPct val="150000"/>
              </a:lnSpc>
              <a:spcBef>
                <a:spcPts val="600"/>
              </a:spcBef>
              <a:buClr>
                <a:srgbClr val="C00000"/>
              </a:buClr>
              <a:buFont typeface="+mj-lt"/>
              <a:buAutoNum type="arabicParenR"/>
            </a:pPr>
            <a:r>
              <a:rPr lang="fr-FR" dirty="0">
                <a:latin typeface="Comic Sans MS" pitchFamily="66" charset="0"/>
              </a:rPr>
              <a:t> La CPU consulte une </a:t>
            </a:r>
            <a:r>
              <a:rPr lang="fr-FR" dirty="0">
                <a:solidFill>
                  <a:srgbClr val="0070C0"/>
                </a:solidFill>
                <a:latin typeface="Comic Sans MS" pitchFamily="66" charset="0"/>
              </a:rPr>
              <a:t>table de vecteur d’</a:t>
            </a:r>
            <a:r>
              <a:rPr lang="fr-FR" dirty="0" err="1">
                <a:solidFill>
                  <a:srgbClr val="0070C0"/>
                </a:solidFill>
                <a:latin typeface="Comic Sans MS" pitchFamily="66" charset="0"/>
              </a:rPr>
              <a:t>Its</a:t>
            </a:r>
            <a:r>
              <a:rPr lang="fr-FR" dirty="0">
                <a:solidFill>
                  <a:srgbClr val="0070C0"/>
                </a:solidFill>
                <a:latin typeface="Comic Sans MS" pitchFamily="66" charset="0"/>
              </a:rPr>
              <a:t> </a:t>
            </a:r>
            <a:r>
              <a:rPr lang="fr-FR" dirty="0">
                <a:latin typeface="Comic Sans MS" pitchFamily="66" charset="0"/>
              </a:rPr>
              <a:t>qui indiquera l’adresse de la routine d’interruption  à exécuter.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1">
                                            <p:txEl>
                                              <p:pRg st="4" end="4"/>
                                            </p:tx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z="1600" b="1" smtClean="0">
                <a:solidFill>
                  <a:schemeClr val="tx1"/>
                </a:solidFill>
              </a:rPr>
              <a:pPr/>
              <a:t>18</a:t>
            </a:fld>
            <a:endParaRPr lang="fr-BE" sz="1600" b="1" dirty="0">
              <a:solidFill>
                <a:schemeClr val="tx1"/>
              </a:solidFill>
            </a:endParaRPr>
          </a:p>
        </p:txBody>
      </p:sp>
      <p:sp>
        <p:nvSpPr>
          <p:cNvPr id="3" name="Rectangle à coins arrondis 2"/>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chitects Daughter" pitchFamily="2" charset="0"/>
              </a:rPr>
              <a:t>Systèmes d’exploitation 1 (L2 Info, UAMB)</a:t>
            </a:r>
          </a:p>
        </p:txBody>
      </p:sp>
      <p:sp>
        <p:nvSpPr>
          <p:cNvPr id="4" name="Titre 1"/>
          <p:cNvSpPr txBox="1">
            <a:spLocks/>
          </p:cNvSpPr>
          <p:nvPr/>
        </p:nvSpPr>
        <p:spPr>
          <a:xfrm>
            <a:off x="1142976" y="142852"/>
            <a:ext cx="7858180" cy="582594"/>
          </a:xfrm>
          <a:prstGeom prst="rect">
            <a:avLst/>
          </a:prstGeom>
          <a:solidFill>
            <a:schemeClr val="accent4">
              <a:lumMod val="40000"/>
              <a:lumOff val="60000"/>
            </a:schemeClr>
          </a:solidFill>
        </p:spPr>
        <p:txBody>
          <a:bodyPr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Mécanismes de base d’exécution des programmes</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6" name="Rectangle 5"/>
          <p:cNvSpPr/>
          <p:nvPr/>
        </p:nvSpPr>
        <p:spPr>
          <a:xfrm>
            <a:off x="1214414" y="714356"/>
            <a:ext cx="6771405" cy="482440"/>
          </a:xfrm>
          <a:prstGeom prst="rect">
            <a:avLst/>
          </a:prstGeom>
        </p:spPr>
        <p:txBody>
          <a:bodyPr wrap="none">
            <a:spAutoFit/>
          </a:bodyPr>
          <a:lstStyle/>
          <a:p>
            <a:pPr marL="180000" indent="-342900">
              <a:lnSpc>
                <a:spcPct val="150000"/>
              </a:lnSpc>
              <a:spcAft>
                <a:spcPts val="600"/>
              </a:spcAft>
            </a:pPr>
            <a:r>
              <a:rPr lang="fr-FR" sz="1900" b="1" u="sng" dirty="0">
                <a:solidFill>
                  <a:schemeClr val="accent4">
                    <a:lumMod val="75000"/>
                  </a:schemeClr>
                </a:solidFill>
                <a:latin typeface="Comic Sans MS" pitchFamily="66" charset="0"/>
              </a:rPr>
              <a:t>6.2.2. Schéma Général d’un Programme d’Interruption</a:t>
            </a:r>
          </a:p>
        </p:txBody>
      </p:sp>
      <p:sp>
        <p:nvSpPr>
          <p:cNvPr id="47" name="Rectangle 46"/>
          <p:cNvSpPr/>
          <p:nvPr/>
        </p:nvSpPr>
        <p:spPr>
          <a:xfrm>
            <a:off x="1142977" y="4857760"/>
            <a:ext cx="7786741" cy="1938992"/>
          </a:xfrm>
          <a:prstGeom prst="rect">
            <a:avLst/>
          </a:prstGeom>
        </p:spPr>
        <p:txBody>
          <a:bodyPr wrap="square">
            <a:spAutoFit/>
          </a:bodyPr>
          <a:lstStyle/>
          <a:p>
            <a:r>
              <a:rPr lang="fr-FR" sz="1900" b="1" u="sng" dirty="0">
                <a:solidFill>
                  <a:schemeClr val="accent4">
                    <a:lumMod val="75000"/>
                  </a:schemeClr>
                </a:solidFill>
                <a:latin typeface="Comic Sans MS" pitchFamily="66" charset="0"/>
              </a:rPr>
              <a:t>6.2.3. Conditions d’arrivée et de traitement d’une interruption </a:t>
            </a:r>
          </a:p>
          <a:p>
            <a:pPr marL="273050" indent="258763" algn="just">
              <a:lnSpc>
                <a:spcPct val="150000"/>
              </a:lnSpc>
              <a:spcBef>
                <a:spcPts val="1200"/>
              </a:spcBef>
              <a:buClr>
                <a:srgbClr val="0070C0"/>
              </a:buClr>
              <a:buFont typeface="+mj-lt"/>
              <a:buAutoNum type="alphaLcParenR"/>
            </a:pPr>
            <a:r>
              <a:rPr lang="fr-FR" dirty="0">
                <a:latin typeface="Comic Sans MS" pitchFamily="66" charset="0"/>
              </a:rPr>
              <a:t>Le système d’interruption doit être </a:t>
            </a:r>
            <a:r>
              <a:rPr lang="fr-FR" dirty="0">
                <a:solidFill>
                  <a:srgbClr val="0070C0"/>
                </a:solidFill>
                <a:latin typeface="Comic Sans MS" pitchFamily="66" charset="0"/>
              </a:rPr>
              <a:t>actif</a:t>
            </a:r>
            <a:r>
              <a:rPr lang="fr-FR" dirty="0">
                <a:latin typeface="Comic Sans MS" pitchFamily="66" charset="0"/>
              </a:rPr>
              <a:t>;</a:t>
            </a:r>
          </a:p>
          <a:p>
            <a:pPr marL="273050" indent="258763" algn="just">
              <a:lnSpc>
                <a:spcPct val="150000"/>
              </a:lnSpc>
              <a:spcBef>
                <a:spcPts val="600"/>
              </a:spcBef>
              <a:buClr>
                <a:srgbClr val="0070C0"/>
              </a:buClr>
              <a:buFont typeface="+mj-lt"/>
              <a:buAutoNum type="alphaLcParenR"/>
            </a:pPr>
            <a:r>
              <a:rPr lang="fr-FR" dirty="0">
                <a:latin typeface="Comic Sans MS" pitchFamily="66" charset="0"/>
              </a:rPr>
              <a:t>Le cycle processeur est arrivé au point observable (interruptible);</a:t>
            </a:r>
          </a:p>
          <a:p>
            <a:pPr marL="273050" indent="258763" algn="just">
              <a:lnSpc>
                <a:spcPct val="150000"/>
              </a:lnSpc>
              <a:spcBef>
                <a:spcPts val="600"/>
              </a:spcBef>
              <a:buClr>
                <a:srgbClr val="0070C0"/>
              </a:buClr>
              <a:buFont typeface="+mj-lt"/>
              <a:buAutoNum type="alphaLcParenR"/>
            </a:pPr>
            <a:r>
              <a:rPr lang="fr-FR" dirty="0">
                <a:latin typeface="Comic Sans MS" pitchFamily="66" charset="0"/>
              </a:rPr>
              <a:t>L’interruption est </a:t>
            </a:r>
            <a:r>
              <a:rPr lang="fr-FR" dirty="0">
                <a:solidFill>
                  <a:srgbClr val="0070C0"/>
                </a:solidFill>
                <a:latin typeface="Comic Sans MS" pitchFamily="66" charset="0"/>
              </a:rPr>
              <a:t>armée</a:t>
            </a:r>
            <a:r>
              <a:rPr lang="fr-FR" dirty="0">
                <a:latin typeface="Comic Sans MS" pitchFamily="66" charset="0"/>
              </a:rPr>
              <a:t>;</a:t>
            </a:r>
          </a:p>
        </p:txBody>
      </p:sp>
      <p:grpSp>
        <p:nvGrpSpPr>
          <p:cNvPr id="5" name="Groupe 48"/>
          <p:cNvGrpSpPr/>
          <p:nvPr/>
        </p:nvGrpSpPr>
        <p:grpSpPr>
          <a:xfrm>
            <a:off x="1142976" y="1285860"/>
            <a:ext cx="8001024" cy="3237952"/>
            <a:chOff x="1000100" y="2691378"/>
            <a:chExt cx="8001024" cy="3237952"/>
          </a:xfrm>
        </p:grpSpPr>
        <p:grpSp>
          <p:nvGrpSpPr>
            <p:cNvPr id="7" name="Groupe 41"/>
            <p:cNvGrpSpPr/>
            <p:nvPr/>
          </p:nvGrpSpPr>
          <p:grpSpPr>
            <a:xfrm>
              <a:off x="1139778" y="4756561"/>
              <a:ext cx="1789148" cy="451539"/>
              <a:chOff x="1214414" y="4406221"/>
              <a:chExt cx="1789148" cy="451539"/>
            </a:xfrm>
          </p:grpSpPr>
          <p:sp>
            <p:nvSpPr>
              <p:cNvPr id="87" name="Text Box 13"/>
              <p:cNvSpPr txBox="1">
                <a:spLocks noChangeArrowheads="1"/>
              </p:cNvSpPr>
              <p:nvPr/>
            </p:nvSpPr>
            <p:spPr bwMode="auto">
              <a:xfrm>
                <a:off x="1266274" y="4406221"/>
                <a:ext cx="1519776" cy="45153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0" i="0" u="none" strike="noStrike" cap="none" normalizeH="0" baseline="0" dirty="0">
                    <a:ln>
                      <a:noFill/>
                    </a:ln>
                    <a:solidFill>
                      <a:schemeClr val="tx1"/>
                    </a:solidFill>
                    <a:effectLst/>
                    <a:latin typeface="Calibri" pitchFamily="34" charset="0"/>
                    <a:cs typeface="Arial" pitchFamily="34" charset="0"/>
                  </a:rPr>
                  <a:t>Processus (P)</a:t>
                </a:r>
                <a:endParaRPr kumimoji="0" lang="fr-FR" b="0" i="0" u="none" strike="noStrike" cap="none" normalizeH="0" baseline="0" dirty="0">
                  <a:ln>
                    <a:noFill/>
                  </a:ln>
                  <a:solidFill>
                    <a:schemeClr val="tx1"/>
                  </a:solidFill>
                  <a:effectLst/>
                  <a:latin typeface="Arial" pitchFamily="34" charset="0"/>
                  <a:cs typeface="Arial" pitchFamily="34" charset="0"/>
                </a:endParaRPr>
              </a:p>
            </p:txBody>
          </p:sp>
          <p:cxnSp>
            <p:nvCxnSpPr>
              <p:cNvPr id="88" name="AutoShape 18"/>
              <p:cNvCxnSpPr>
                <a:cxnSpLocks noChangeShapeType="1"/>
              </p:cNvCxnSpPr>
              <p:nvPr/>
            </p:nvCxnSpPr>
            <p:spPr bwMode="auto">
              <a:xfrm>
                <a:off x="1214414" y="4786322"/>
                <a:ext cx="1789148" cy="6850"/>
              </a:xfrm>
              <a:prstGeom prst="straightConnector1">
                <a:avLst/>
              </a:prstGeom>
              <a:noFill/>
              <a:ln w="38100">
                <a:solidFill>
                  <a:schemeClr val="tx1"/>
                </a:solidFill>
                <a:round/>
                <a:headEnd type="none" w="med" len="med"/>
                <a:tailEnd type="triangle" w="med" len="med"/>
              </a:ln>
            </p:spPr>
          </p:cxnSp>
        </p:grpSp>
        <p:grpSp>
          <p:nvGrpSpPr>
            <p:cNvPr id="8" name="Groupe 44"/>
            <p:cNvGrpSpPr/>
            <p:nvPr/>
          </p:nvGrpSpPr>
          <p:grpSpPr>
            <a:xfrm>
              <a:off x="1614570" y="5208100"/>
              <a:ext cx="1226070" cy="721230"/>
              <a:chOff x="1142976" y="2282531"/>
              <a:chExt cx="1210986" cy="721230"/>
            </a:xfrm>
          </p:grpSpPr>
          <p:sp>
            <p:nvSpPr>
              <p:cNvPr id="85" name="Éclair 84"/>
              <p:cNvSpPr/>
              <p:nvPr/>
            </p:nvSpPr>
            <p:spPr>
              <a:xfrm rot="14780836">
                <a:off x="1925334" y="2282531"/>
                <a:ext cx="428628" cy="428628"/>
              </a:xfrm>
              <a:prstGeom prst="lightningBolt">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6" name="ZoneTexte 85"/>
              <p:cNvSpPr txBox="1"/>
              <p:nvPr/>
            </p:nvSpPr>
            <p:spPr>
              <a:xfrm>
                <a:off x="1142976" y="2357430"/>
                <a:ext cx="894797" cy="646331"/>
              </a:xfrm>
              <a:prstGeom prst="rect">
                <a:avLst/>
              </a:prstGeom>
              <a:noFill/>
            </p:spPr>
            <p:txBody>
              <a:bodyPr wrap="none" rtlCol="0">
                <a:spAutoFit/>
              </a:bodyPr>
              <a:lstStyle/>
              <a:p>
                <a:pPr algn="ctr"/>
                <a:r>
                  <a:rPr lang="fr-FR" b="1" dirty="0">
                    <a:solidFill>
                      <a:srgbClr val="FF0000"/>
                    </a:solidFill>
                  </a:rPr>
                  <a:t>Signal </a:t>
                </a:r>
              </a:p>
              <a:p>
                <a:pPr algn="ctr"/>
                <a:r>
                  <a:rPr lang="fr-FR" b="1" dirty="0">
                    <a:solidFill>
                      <a:srgbClr val="FF0000"/>
                    </a:solidFill>
                  </a:rPr>
                  <a:t>d’IT</a:t>
                </a:r>
              </a:p>
            </p:txBody>
          </p:sp>
        </p:grpSp>
        <p:grpSp>
          <p:nvGrpSpPr>
            <p:cNvPr id="9" name="Groupe 47"/>
            <p:cNvGrpSpPr/>
            <p:nvPr/>
          </p:nvGrpSpPr>
          <p:grpSpPr>
            <a:xfrm>
              <a:off x="2733951" y="5007434"/>
              <a:ext cx="1426267" cy="805862"/>
              <a:chOff x="2761952" y="4585656"/>
              <a:chExt cx="1426267" cy="805862"/>
            </a:xfrm>
          </p:grpSpPr>
          <p:sp>
            <p:nvSpPr>
              <p:cNvPr id="83" name="ZoneTexte 82"/>
              <p:cNvSpPr txBox="1"/>
              <p:nvPr/>
            </p:nvSpPr>
            <p:spPr>
              <a:xfrm>
                <a:off x="2761952" y="4745187"/>
                <a:ext cx="1426267" cy="646331"/>
              </a:xfrm>
              <a:prstGeom prst="rect">
                <a:avLst/>
              </a:prstGeom>
              <a:noFill/>
              <a:ln>
                <a:noFill/>
              </a:ln>
            </p:spPr>
            <p:txBody>
              <a:bodyPr wrap="square" rtlCol="0">
                <a:spAutoFit/>
              </a:bodyPr>
              <a:lstStyle/>
              <a:p>
                <a:pPr algn="ctr"/>
                <a:r>
                  <a:rPr lang="fr-FR" dirty="0">
                    <a:solidFill>
                      <a:srgbClr val="9E5E00"/>
                    </a:solidFill>
                  </a:rPr>
                  <a:t>Point observable.</a:t>
                </a:r>
              </a:p>
            </p:txBody>
          </p:sp>
          <p:sp>
            <p:nvSpPr>
              <p:cNvPr id="84" name="Ellipse 83"/>
              <p:cNvSpPr/>
              <p:nvPr/>
            </p:nvSpPr>
            <p:spPr>
              <a:xfrm>
                <a:off x="2981025" y="4585656"/>
                <a:ext cx="216000" cy="216000"/>
              </a:xfrm>
              <a:prstGeom prst="ellipse">
                <a:avLst/>
              </a:prstGeom>
              <a:noFill/>
              <a:ln>
                <a:solidFill>
                  <a:srgbClr val="9E5E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0" name="Groupe 50"/>
            <p:cNvGrpSpPr/>
            <p:nvPr/>
          </p:nvGrpSpPr>
          <p:grpSpPr>
            <a:xfrm>
              <a:off x="5567038" y="4102692"/>
              <a:ext cx="3324682" cy="1040819"/>
              <a:chOff x="5724120" y="4803878"/>
              <a:chExt cx="3324682" cy="1040819"/>
            </a:xfrm>
          </p:grpSpPr>
          <p:sp>
            <p:nvSpPr>
              <p:cNvPr id="80" name="Line 7"/>
              <p:cNvSpPr>
                <a:spLocks noChangeShapeType="1"/>
              </p:cNvSpPr>
              <p:nvPr/>
            </p:nvSpPr>
            <p:spPr bwMode="auto">
              <a:xfrm rot="16200000" flipH="1">
                <a:off x="5259774" y="5380352"/>
                <a:ext cx="928691" cy="0"/>
              </a:xfrm>
              <a:prstGeom prst="line">
                <a:avLst/>
              </a:prstGeom>
              <a:noFill/>
              <a:ln w="38100">
                <a:solidFill>
                  <a:srgbClr val="0070C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81" name="Text Box 6"/>
              <p:cNvSpPr txBox="1">
                <a:spLocks noChangeArrowheads="1"/>
              </p:cNvSpPr>
              <p:nvPr/>
            </p:nvSpPr>
            <p:spPr bwMode="auto">
              <a:xfrm>
                <a:off x="5940948" y="4803878"/>
                <a:ext cx="3107854" cy="6836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spcBef>
                    <a:spcPct val="0"/>
                  </a:spcBef>
                  <a:buClrTx/>
                  <a:buSzTx/>
                  <a:buFontTx/>
                  <a:buNone/>
                  <a:tabLst/>
                </a:pPr>
                <a:r>
                  <a:rPr kumimoji="0" lang="fr-FR" b="0" i="0" u="none" strike="noStrike" cap="none" normalizeH="0" baseline="0" dirty="0">
                    <a:ln>
                      <a:noFill/>
                    </a:ln>
                    <a:solidFill>
                      <a:srgbClr val="0070C0"/>
                    </a:solidFill>
                    <a:effectLst/>
                    <a:latin typeface="Calibri" pitchFamily="34" charset="0"/>
                    <a:cs typeface="Arial" pitchFamily="34" charset="0"/>
                  </a:rPr>
                  <a:t>Restauration du petit contexte du programme P (ou Q)</a:t>
                </a:r>
                <a:endParaRPr kumimoji="0" lang="fr-FR" b="0" i="0" u="none" strike="noStrike" cap="none" normalizeH="0" baseline="0" dirty="0">
                  <a:ln>
                    <a:noFill/>
                  </a:ln>
                  <a:solidFill>
                    <a:srgbClr val="0070C0"/>
                  </a:solidFill>
                  <a:effectLst/>
                  <a:latin typeface="Arial" pitchFamily="34" charset="0"/>
                  <a:cs typeface="Arial" pitchFamily="34" charset="0"/>
                </a:endParaRPr>
              </a:p>
            </p:txBody>
          </p:sp>
          <p:cxnSp>
            <p:nvCxnSpPr>
              <p:cNvPr id="82" name="Connecteur droit avec flèche 81"/>
              <p:cNvCxnSpPr/>
              <p:nvPr/>
            </p:nvCxnSpPr>
            <p:spPr>
              <a:xfrm flipV="1">
                <a:off x="5796396" y="5201756"/>
                <a:ext cx="433654" cy="214314"/>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grpSp>
        <p:grpSp>
          <p:nvGrpSpPr>
            <p:cNvPr id="11" name="Groupe 54"/>
            <p:cNvGrpSpPr/>
            <p:nvPr/>
          </p:nvGrpSpPr>
          <p:grpSpPr>
            <a:xfrm>
              <a:off x="1000100" y="3857628"/>
              <a:ext cx="2111624" cy="1108998"/>
              <a:chOff x="1088384" y="3748898"/>
              <a:chExt cx="2111624" cy="1143007"/>
            </a:xfrm>
          </p:grpSpPr>
          <p:sp>
            <p:nvSpPr>
              <p:cNvPr id="77" name="Line 3"/>
              <p:cNvSpPr>
                <a:spLocks noChangeShapeType="1"/>
              </p:cNvSpPr>
              <p:nvPr/>
            </p:nvSpPr>
            <p:spPr bwMode="auto">
              <a:xfrm rot="16200000">
                <a:off x="2758236" y="4450133"/>
                <a:ext cx="883544" cy="0"/>
              </a:xfrm>
              <a:prstGeom prst="line">
                <a:avLst/>
              </a:prstGeom>
              <a:noFill/>
              <a:ln w="38100">
                <a:solidFill>
                  <a:srgbClr val="0070C0"/>
                </a:solidFill>
                <a:prstDash val="dash"/>
                <a:round/>
                <a:headEnd/>
                <a:tailEnd/>
              </a:ln>
            </p:spPr>
            <p:txBody>
              <a:bodyPr vert="horz" wrap="square" lIns="91440" tIns="45720" rIns="91440" bIns="45720" numCol="1" anchor="t" anchorCtr="0" compatLnSpc="1">
                <a:prstTxWarp prst="textNoShape">
                  <a:avLst/>
                </a:prstTxWarp>
              </a:bodyPr>
              <a:lstStyle/>
              <a:p>
                <a:endParaRPr lang="fr-FR"/>
              </a:p>
            </p:txBody>
          </p:sp>
          <p:sp>
            <p:nvSpPr>
              <p:cNvPr id="78" name="Text Box 4"/>
              <p:cNvSpPr txBox="1">
                <a:spLocks noChangeArrowheads="1"/>
              </p:cNvSpPr>
              <p:nvPr/>
            </p:nvSpPr>
            <p:spPr bwMode="auto">
              <a:xfrm>
                <a:off x="1088384" y="3748898"/>
                <a:ext cx="1928827" cy="92869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spcBef>
                    <a:spcPct val="0"/>
                  </a:spcBef>
                  <a:buClrTx/>
                  <a:buSzTx/>
                  <a:buFontTx/>
                  <a:buNone/>
                  <a:tabLst/>
                </a:pPr>
                <a:r>
                  <a:rPr kumimoji="0" lang="fr-FR" b="0" i="0" u="none" strike="noStrike" cap="none" normalizeH="0" baseline="0" dirty="0">
                    <a:ln>
                      <a:noFill/>
                    </a:ln>
                    <a:solidFill>
                      <a:srgbClr val="0070C0"/>
                    </a:solidFill>
                    <a:effectLst/>
                    <a:latin typeface="Calibri" pitchFamily="34" charset="0"/>
                    <a:cs typeface="Arial" pitchFamily="34" charset="0"/>
                  </a:rPr>
                  <a:t>Sauvegarde du </a:t>
                </a:r>
              </a:p>
              <a:p>
                <a:pPr marL="0" marR="0" lvl="0" indent="0" algn="ctr" defTabSz="914400" rtl="0" eaLnBrk="1" fontAlgn="base" latinLnBrk="0" hangingPunct="1">
                  <a:spcBef>
                    <a:spcPct val="0"/>
                  </a:spcBef>
                  <a:buClrTx/>
                  <a:buSzTx/>
                  <a:buFontTx/>
                  <a:buNone/>
                  <a:tabLst/>
                </a:pPr>
                <a:r>
                  <a:rPr kumimoji="0" lang="fr-FR" b="0" i="0" u="none" strike="noStrike" cap="none" normalizeH="0" baseline="0" dirty="0">
                    <a:ln>
                      <a:noFill/>
                    </a:ln>
                    <a:solidFill>
                      <a:srgbClr val="0070C0"/>
                    </a:solidFill>
                    <a:effectLst/>
                    <a:latin typeface="Calibri" pitchFamily="34" charset="0"/>
                    <a:cs typeface="Arial" pitchFamily="34" charset="0"/>
                  </a:rPr>
                  <a:t>petit contexte  </a:t>
                </a:r>
              </a:p>
              <a:p>
                <a:pPr marL="0" marR="0" lvl="0" indent="0" algn="ctr" defTabSz="914400" rtl="0" eaLnBrk="1" fontAlgn="base" latinLnBrk="0" hangingPunct="1">
                  <a:spcBef>
                    <a:spcPct val="0"/>
                  </a:spcBef>
                  <a:buClrTx/>
                  <a:buSzTx/>
                  <a:buFontTx/>
                  <a:buNone/>
                  <a:tabLst/>
                </a:pPr>
                <a:r>
                  <a:rPr kumimoji="0" lang="fr-FR" b="0" i="0" u="none" strike="noStrike" cap="none" normalizeH="0" baseline="0" dirty="0">
                    <a:ln>
                      <a:noFill/>
                    </a:ln>
                    <a:solidFill>
                      <a:srgbClr val="0070C0"/>
                    </a:solidFill>
                    <a:effectLst/>
                    <a:latin typeface="Calibri" pitchFamily="34" charset="0"/>
                    <a:cs typeface="Arial" pitchFamily="34" charset="0"/>
                  </a:rPr>
                  <a:t>(CO,</a:t>
                </a:r>
                <a:r>
                  <a:rPr kumimoji="0" lang="fr-FR" b="0" i="0" u="none" strike="noStrike" cap="none" normalizeH="0" dirty="0">
                    <a:ln>
                      <a:noFill/>
                    </a:ln>
                    <a:solidFill>
                      <a:srgbClr val="0070C0"/>
                    </a:solidFill>
                    <a:effectLst/>
                    <a:latin typeface="Calibri" pitchFamily="34" charset="0"/>
                    <a:cs typeface="Arial" pitchFamily="34" charset="0"/>
                  </a:rPr>
                  <a:t> PSW)</a:t>
                </a:r>
                <a:endParaRPr kumimoji="0" lang="fr-FR" b="0" i="0" u="none" strike="noStrike" cap="none" normalizeH="0" baseline="0" dirty="0">
                  <a:ln>
                    <a:noFill/>
                  </a:ln>
                  <a:solidFill>
                    <a:srgbClr val="0070C0"/>
                  </a:solidFill>
                  <a:effectLst/>
                  <a:latin typeface="Arial" pitchFamily="34" charset="0"/>
                  <a:cs typeface="Arial" pitchFamily="34" charset="0"/>
                </a:endParaRPr>
              </a:p>
            </p:txBody>
          </p:sp>
          <p:cxnSp>
            <p:nvCxnSpPr>
              <p:cNvPr id="79" name="Connecteur droit avec flèche 78"/>
              <p:cNvCxnSpPr/>
              <p:nvPr/>
            </p:nvCxnSpPr>
            <p:spPr>
              <a:xfrm rot="16200000" flipV="1">
                <a:off x="2755944" y="4230983"/>
                <a:ext cx="360000" cy="360000"/>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grpSp>
        <p:grpSp>
          <p:nvGrpSpPr>
            <p:cNvPr id="12" name="Groupe 58"/>
            <p:cNvGrpSpPr/>
            <p:nvPr/>
          </p:nvGrpSpPr>
          <p:grpSpPr>
            <a:xfrm>
              <a:off x="5646768" y="4770524"/>
              <a:ext cx="3173954" cy="369336"/>
              <a:chOff x="5857884" y="4416990"/>
              <a:chExt cx="3173954" cy="369336"/>
            </a:xfrm>
          </p:grpSpPr>
          <p:cxnSp>
            <p:nvCxnSpPr>
              <p:cNvPr id="75" name="Connecteur droit avec flèche 74"/>
              <p:cNvCxnSpPr/>
              <p:nvPr/>
            </p:nvCxnSpPr>
            <p:spPr>
              <a:xfrm rot="10800000" flipH="1">
                <a:off x="5857884" y="4786323"/>
                <a:ext cx="3026114" cy="3"/>
              </a:xfrm>
              <a:prstGeom prst="straightConnector1">
                <a:avLst/>
              </a:prstGeom>
              <a:ln w="38100">
                <a:solidFill>
                  <a:srgbClr val="9E5ECE"/>
                </a:solidFill>
                <a:tailEnd type="arrow"/>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5929322" y="4416990"/>
                <a:ext cx="3102516" cy="369332"/>
              </a:xfrm>
              <a:prstGeom prst="rect">
                <a:avLst/>
              </a:prstGeom>
            </p:spPr>
            <p:txBody>
              <a:bodyPr wrap="none">
                <a:spAutoFit/>
              </a:bodyPr>
              <a:lstStyle/>
              <a:p>
                <a:pPr lvl="0" algn="ctr" fontAlgn="base">
                  <a:spcBef>
                    <a:spcPct val="0"/>
                  </a:spcBef>
                  <a:spcAft>
                    <a:spcPts val="1000"/>
                  </a:spcAft>
                </a:pPr>
                <a:r>
                  <a:rPr lang="fr-FR" b="1" dirty="0">
                    <a:solidFill>
                      <a:srgbClr val="9E5ECE"/>
                    </a:solidFill>
                    <a:latin typeface="Calibri" pitchFamily="34" charset="0"/>
                    <a:cs typeface="Arial" pitchFamily="34" charset="0"/>
                  </a:rPr>
                  <a:t>Reprise du Processus P (Ou  Q)</a:t>
                </a:r>
                <a:endParaRPr lang="fr-FR" b="1" dirty="0">
                  <a:solidFill>
                    <a:srgbClr val="9E5ECE"/>
                  </a:solidFill>
                  <a:latin typeface="Arial" pitchFamily="34" charset="0"/>
                  <a:cs typeface="Arial" pitchFamily="34" charset="0"/>
                </a:endParaRPr>
              </a:p>
            </p:txBody>
          </p:sp>
        </p:grpSp>
        <p:grpSp>
          <p:nvGrpSpPr>
            <p:cNvPr id="13" name="Groupe 61"/>
            <p:cNvGrpSpPr/>
            <p:nvPr/>
          </p:nvGrpSpPr>
          <p:grpSpPr>
            <a:xfrm>
              <a:off x="3214678" y="4214818"/>
              <a:ext cx="2078098" cy="1248329"/>
              <a:chOff x="3275666" y="3789388"/>
              <a:chExt cx="2078098" cy="1248329"/>
            </a:xfrm>
          </p:grpSpPr>
          <p:sp>
            <p:nvSpPr>
              <p:cNvPr id="72" name="ZoneTexte 71"/>
              <p:cNvSpPr txBox="1"/>
              <p:nvPr/>
            </p:nvSpPr>
            <p:spPr>
              <a:xfrm>
                <a:off x="4067880" y="4391386"/>
                <a:ext cx="1285884" cy="646331"/>
              </a:xfrm>
              <a:prstGeom prst="rect">
                <a:avLst/>
              </a:prstGeom>
              <a:noFill/>
            </p:spPr>
            <p:txBody>
              <a:bodyPr wrap="square" rtlCol="0">
                <a:spAutoFit/>
              </a:bodyPr>
              <a:lstStyle/>
              <a:p>
                <a:r>
                  <a:rPr lang="fr-FR" dirty="0"/>
                  <a:t>Opération indivisible</a:t>
                </a:r>
              </a:p>
            </p:txBody>
          </p:sp>
          <p:cxnSp>
            <p:nvCxnSpPr>
              <p:cNvPr id="73" name="Connecteur droit avec flèche 72"/>
              <p:cNvCxnSpPr/>
              <p:nvPr/>
            </p:nvCxnSpPr>
            <p:spPr>
              <a:xfrm rot="10800000">
                <a:off x="3588716" y="4177074"/>
                <a:ext cx="472769" cy="255256"/>
              </a:xfrm>
              <a:prstGeom prst="straightConnector1">
                <a:avLst/>
              </a:prstGeom>
              <a:ln w="28575">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74" name="Accolade fermante 73"/>
              <p:cNvSpPr/>
              <p:nvPr/>
            </p:nvSpPr>
            <p:spPr>
              <a:xfrm>
                <a:off x="3275666" y="3789388"/>
                <a:ext cx="285752" cy="78581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14" name="Groupe 65"/>
            <p:cNvGrpSpPr/>
            <p:nvPr/>
          </p:nvGrpSpPr>
          <p:grpSpPr>
            <a:xfrm>
              <a:off x="3071802" y="4055096"/>
              <a:ext cx="2428892" cy="642942"/>
              <a:chOff x="3251219" y="3120639"/>
              <a:chExt cx="2428892" cy="890227"/>
            </a:xfrm>
          </p:grpSpPr>
          <p:sp>
            <p:nvSpPr>
              <p:cNvPr id="70" name="Text Box 15"/>
              <p:cNvSpPr txBox="1">
                <a:spLocks noChangeArrowheads="1"/>
              </p:cNvSpPr>
              <p:nvPr/>
            </p:nvSpPr>
            <p:spPr bwMode="auto">
              <a:xfrm>
                <a:off x="3635705" y="3120639"/>
                <a:ext cx="2000264" cy="8902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b="1" i="0" u="none" strike="noStrike" cap="none" normalizeH="0" baseline="0" dirty="0">
                    <a:ln>
                      <a:noFill/>
                    </a:ln>
                    <a:solidFill>
                      <a:srgbClr val="FF0000"/>
                    </a:solidFill>
                    <a:effectLst/>
                    <a:latin typeface="Calibri" pitchFamily="34" charset="0"/>
                    <a:cs typeface="Arial" pitchFamily="34" charset="0"/>
                  </a:rPr>
                  <a:t>Routine d’interruption</a:t>
                </a:r>
                <a:endParaRPr kumimoji="0" lang="fr-FR" b="1" i="0" u="none" strike="noStrike" cap="none" normalizeH="0" baseline="0" dirty="0">
                  <a:ln>
                    <a:noFill/>
                  </a:ln>
                  <a:solidFill>
                    <a:srgbClr val="FF0000"/>
                  </a:solidFill>
                  <a:effectLst/>
                  <a:latin typeface="Arial" pitchFamily="34" charset="0"/>
                  <a:cs typeface="Arial" pitchFamily="34" charset="0"/>
                </a:endParaRPr>
              </a:p>
            </p:txBody>
          </p:sp>
          <p:cxnSp>
            <p:nvCxnSpPr>
              <p:cNvPr id="71" name="Connecteur droit 70"/>
              <p:cNvCxnSpPr/>
              <p:nvPr/>
            </p:nvCxnSpPr>
            <p:spPr>
              <a:xfrm>
                <a:off x="3251219" y="3205084"/>
                <a:ext cx="2428892" cy="0"/>
              </a:xfrm>
              <a:prstGeom prst="line">
                <a:avLst/>
              </a:prstGeom>
              <a:ln w="28575">
                <a:solidFill>
                  <a:srgbClr val="FF0000"/>
                </a:solidFill>
                <a:prstDash val="dash"/>
              </a:ln>
            </p:spPr>
            <p:style>
              <a:lnRef idx="1">
                <a:schemeClr val="accent1"/>
              </a:lnRef>
              <a:fillRef idx="0">
                <a:schemeClr val="accent1"/>
              </a:fillRef>
              <a:effectRef idx="0">
                <a:schemeClr val="accent1"/>
              </a:effectRef>
              <a:fontRef idx="minor">
                <a:schemeClr val="tx1"/>
              </a:fontRef>
            </p:style>
          </p:cxnSp>
        </p:grpSp>
        <p:grpSp>
          <p:nvGrpSpPr>
            <p:cNvPr id="15" name="Groupe 85"/>
            <p:cNvGrpSpPr/>
            <p:nvPr/>
          </p:nvGrpSpPr>
          <p:grpSpPr>
            <a:xfrm>
              <a:off x="3071802" y="2691378"/>
              <a:ext cx="5929322" cy="1300718"/>
              <a:chOff x="3071802" y="1985406"/>
              <a:chExt cx="5929322" cy="1300718"/>
            </a:xfrm>
          </p:grpSpPr>
          <p:sp>
            <p:nvSpPr>
              <p:cNvPr id="67" name="Rectangle 66"/>
              <p:cNvSpPr/>
              <p:nvPr/>
            </p:nvSpPr>
            <p:spPr>
              <a:xfrm>
                <a:off x="3650558" y="1985406"/>
                <a:ext cx="5350566" cy="369332"/>
              </a:xfrm>
              <a:prstGeom prst="rect">
                <a:avLst/>
              </a:prstGeom>
              <a:ln>
                <a:noFill/>
              </a:ln>
            </p:spPr>
            <p:txBody>
              <a:bodyPr wrap="square">
                <a:spAutoFit/>
              </a:bodyPr>
              <a:lstStyle/>
              <a:p>
                <a:pPr marL="0" lvl="1" algn="just" fontAlgn="base">
                  <a:spcBef>
                    <a:spcPts val="1800"/>
                  </a:spcBef>
                  <a:spcAft>
                    <a:spcPct val="0"/>
                  </a:spcAft>
                </a:pPr>
                <a:r>
                  <a:rPr lang="fr-FR" dirty="0">
                    <a:solidFill>
                      <a:srgbClr val="00B050"/>
                    </a:solidFill>
                    <a:latin typeface="Times New Roman" pitchFamily="18" charset="0"/>
                    <a:cs typeface="Arial" pitchFamily="34" charset="0"/>
                  </a:rPr>
                  <a:t>Sauvegarde du grand contexte  ( </a:t>
                </a:r>
                <a:r>
                  <a:rPr lang="fr-FR" dirty="0" err="1">
                    <a:solidFill>
                      <a:srgbClr val="00B050"/>
                    </a:solidFill>
                    <a:latin typeface="Times New Roman" pitchFamily="18" charset="0"/>
                    <a:cs typeface="Arial" pitchFamily="34" charset="0"/>
                  </a:rPr>
                  <a:t>Reg.Généraux</a:t>
                </a:r>
                <a:r>
                  <a:rPr lang="fr-FR" dirty="0">
                    <a:solidFill>
                      <a:srgbClr val="00B050"/>
                    </a:solidFill>
                    <a:latin typeface="Times New Roman" pitchFamily="18" charset="0"/>
                    <a:cs typeface="Arial" pitchFamily="34" charset="0"/>
                  </a:rPr>
                  <a:t> et pile) </a:t>
                </a:r>
              </a:p>
            </p:txBody>
          </p:sp>
          <p:cxnSp>
            <p:nvCxnSpPr>
              <p:cNvPr id="68" name="Connecteur droit avec flèche 67"/>
              <p:cNvCxnSpPr/>
              <p:nvPr/>
            </p:nvCxnSpPr>
            <p:spPr>
              <a:xfrm rot="5400000">
                <a:off x="3095358" y="2518348"/>
                <a:ext cx="843334" cy="395438"/>
              </a:xfrm>
              <a:prstGeom prst="straightConnector1">
                <a:avLst/>
              </a:prstGeom>
              <a:ln w="28575">
                <a:solidFill>
                  <a:srgbClr val="00B05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69" name="Accolade ouvrante 68"/>
              <p:cNvSpPr/>
              <p:nvPr/>
            </p:nvSpPr>
            <p:spPr>
              <a:xfrm rot="16200000" flipH="1">
                <a:off x="3179802" y="3034124"/>
                <a:ext cx="144000" cy="360000"/>
              </a:xfrm>
              <a:prstGeom prst="leftBrace">
                <a:avLst/>
              </a:prstGeom>
              <a:ln w="381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16" name="Groupe 86"/>
            <p:cNvGrpSpPr/>
            <p:nvPr/>
          </p:nvGrpSpPr>
          <p:grpSpPr>
            <a:xfrm>
              <a:off x="3541373" y="2917328"/>
              <a:ext cx="4837741" cy="1016979"/>
              <a:chOff x="3500429" y="2165172"/>
              <a:chExt cx="4837741" cy="1016979"/>
            </a:xfrm>
          </p:grpSpPr>
          <p:sp>
            <p:nvSpPr>
              <p:cNvPr id="64" name="Rectangle 63"/>
              <p:cNvSpPr/>
              <p:nvPr/>
            </p:nvSpPr>
            <p:spPr>
              <a:xfrm>
                <a:off x="3990046" y="2165172"/>
                <a:ext cx="4348124" cy="458074"/>
              </a:xfrm>
              <a:prstGeom prst="rect">
                <a:avLst/>
              </a:prstGeom>
            </p:spPr>
            <p:txBody>
              <a:bodyPr wrap="square">
                <a:spAutoFit/>
              </a:bodyPr>
              <a:lstStyle/>
              <a:p>
                <a:pPr marL="177800" lvl="0" indent="-177800" fontAlgn="base">
                  <a:lnSpc>
                    <a:spcPct val="150000"/>
                  </a:lnSpc>
                  <a:spcBef>
                    <a:spcPts val="1800"/>
                  </a:spcBef>
                  <a:spcAft>
                    <a:spcPct val="0"/>
                  </a:spcAft>
                </a:pPr>
                <a:r>
                  <a:rPr lang="fr-FR" b="1" dirty="0">
                    <a:solidFill>
                      <a:srgbClr val="FF0000"/>
                    </a:solidFill>
                    <a:latin typeface="Times New Roman" pitchFamily="18" charset="0"/>
                    <a:cs typeface="Arial" pitchFamily="34" charset="0"/>
                  </a:rPr>
                  <a:t>Traitement spécifique de l’interru</a:t>
                </a:r>
                <a:r>
                  <a:rPr lang="fr-FR" dirty="0">
                    <a:solidFill>
                      <a:srgbClr val="FF0000"/>
                    </a:solidFill>
                    <a:latin typeface="Times New Roman" pitchFamily="18" charset="0"/>
                    <a:cs typeface="Arial" pitchFamily="34" charset="0"/>
                  </a:rPr>
                  <a:t>p</a:t>
                </a:r>
                <a:r>
                  <a:rPr lang="fr-FR" b="1" dirty="0">
                    <a:solidFill>
                      <a:srgbClr val="FF0000"/>
                    </a:solidFill>
                    <a:latin typeface="Times New Roman" pitchFamily="18" charset="0"/>
                    <a:cs typeface="Arial" pitchFamily="34" charset="0"/>
                  </a:rPr>
                  <a:t>tion</a:t>
                </a:r>
              </a:p>
            </p:txBody>
          </p:sp>
          <p:cxnSp>
            <p:nvCxnSpPr>
              <p:cNvPr id="65" name="Connecteur droit avec flèche 64"/>
              <p:cNvCxnSpPr/>
              <p:nvPr/>
            </p:nvCxnSpPr>
            <p:spPr>
              <a:xfrm rot="5400000">
                <a:off x="3616603" y="2711985"/>
                <a:ext cx="664998" cy="264852"/>
              </a:xfrm>
              <a:prstGeom prst="straightConnector1">
                <a:avLst/>
              </a:prstGeom>
              <a:ln w="28575">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66" name="Accolade ouvrante 65"/>
              <p:cNvSpPr/>
              <p:nvPr/>
            </p:nvSpPr>
            <p:spPr>
              <a:xfrm rot="16200000" flipH="1">
                <a:off x="4301494" y="2381086"/>
                <a:ext cx="0" cy="1602130"/>
              </a:xfrm>
              <a:prstGeom prst="lef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nvGrpSpPr>
            <p:cNvPr id="17" name="Groupe 87"/>
            <p:cNvGrpSpPr/>
            <p:nvPr/>
          </p:nvGrpSpPr>
          <p:grpSpPr>
            <a:xfrm>
              <a:off x="4327160" y="3323900"/>
              <a:ext cx="4643502" cy="659788"/>
              <a:chOff x="4286216" y="2571744"/>
              <a:chExt cx="4643502" cy="659788"/>
            </a:xfrm>
          </p:grpSpPr>
          <p:sp>
            <p:nvSpPr>
              <p:cNvPr id="61" name="Text Box 5"/>
              <p:cNvSpPr txBox="1">
                <a:spLocks noChangeArrowheads="1"/>
              </p:cNvSpPr>
              <p:nvPr/>
            </p:nvSpPr>
            <p:spPr bwMode="auto">
              <a:xfrm>
                <a:off x="4286216" y="2571744"/>
                <a:ext cx="4643502"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77800" marR="0" lvl="0" indent="-177800" algn="l" defTabSz="914400" rtl="0" eaLnBrk="1" fontAlgn="base" latinLnBrk="0" hangingPunct="1">
                  <a:spcBef>
                    <a:spcPts val="1800"/>
                  </a:spcBef>
                  <a:spcAft>
                    <a:spcPct val="0"/>
                  </a:spcAft>
                  <a:buClrTx/>
                  <a:buSzTx/>
                  <a:tabLst/>
                </a:pPr>
                <a:r>
                  <a:rPr kumimoji="0" lang="fr-FR" b="0" i="0" u="none" strike="noStrike" cap="none" normalizeH="0" baseline="0" dirty="0">
                    <a:ln>
                      <a:noFill/>
                    </a:ln>
                    <a:solidFill>
                      <a:srgbClr val="00B050"/>
                    </a:solidFill>
                    <a:effectLst/>
                    <a:latin typeface="Times New Roman" pitchFamily="18" charset="0"/>
                    <a:cs typeface="Arial" pitchFamily="34" charset="0"/>
                  </a:rPr>
                  <a:t>Restitution du grand contexte du </a:t>
                </a:r>
                <a:r>
                  <a:rPr kumimoji="0" lang="fr-FR" b="0" i="0" u="none" strike="noStrike" cap="none" normalizeH="0" baseline="0" dirty="0" err="1">
                    <a:ln>
                      <a:noFill/>
                    </a:ln>
                    <a:solidFill>
                      <a:srgbClr val="00B050"/>
                    </a:solidFill>
                    <a:effectLst/>
                    <a:latin typeface="Times New Roman" pitchFamily="18" charset="0"/>
                    <a:cs typeface="Arial" pitchFamily="34" charset="0"/>
                  </a:rPr>
                  <a:t>prgm</a:t>
                </a:r>
                <a:r>
                  <a:rPr kumimoji="0" lang="fr-FR" b="0" i="0" u="none" strike="noStrike" cap="none" normalizeH="0" baseline="0" dirty="0">
                    <a:ln>
                      <a:noFill/>
                    </a:ln>
                    <a:solidFill>
                      <a:srgbClr val="00B050"/>
                    </a:solidFill>
                    <a:effectLst/>
                    <a:latin typeface="Times New Roman" pitchFamily="18" charset="0"/>
                    <a:cs typeface="Arial" pitchFamily="34" charset="0"/>
                  </a:rPr>
                  <a:t> P (ou Q)</a:t>
                </a:r>
                <a:endParaRPr kumimoji="0" lang="fr-FR" sz="1800" b="0" i="0" u="none" strike="noStrike" cap="none" normalizeH="0" baseline="0" dirty="0">
                  <a:ln>
                    <a:noFill/>
                  </a:ln>
                  <a:solidFill>
                    <a:srgbClr val="00B050"/>
                  </a:solidFill>
                  <a:effectLst/>
                  <a:latin typeface="Arial" pitchFamily="34" charset="0"/>
                  <a:cs typeface="Arial" pitchFamily="34" charset="0"/>
                </a:endParaRPr>
              </a:p>
            </p:txBody>
          </p:sp>
          <p:cxnSp>
            <p:nvCxnSpPr>
              <p:cNvPr id="62" name="Connecteur droit avec flèche 61"/>
              <p:cNvCxnSpPr/>
              <p:nvPr/>
            </p:nvCxnSpPr>
            <p:spPr>
              <a:xfrm rot="5400000">
                <a:off x="5312552" y="2964238"/>
                <a:ext cx="252000" cy="36000"/>
              </a:xfrm>
              <a:prstGeom prst="straightConnector1">
                <a:avLst/>
              </a:prstGeom>
              <a:ln w="28575">
                <a:solidFill>
                  <a:srgbClr val="00B05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63" name="Accolade ouvrante 62"/>
              <p:cNvSpPr/>
              <p:nvPr/>
            </p:nvSpPr>
            <p:spPr>
              <a:xfrm rot="16200000" flipH="1">
                <a:off x="5238244" y="2979532"/>
                <a:ext cx="144000" cy="360000"/>
              </a:xfrm>
              <a:prstGeom prst="leftBrace">
                <a:avLst/>
              </a:prstGeom>
              <a:ln w="3810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xEl>
                                              <p:pRg st="0" end="0"/>
                                            </p:txEl>
                                          </p:spTgt>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47">
                                            <p:txEl>
                                              <p:pRg st="1" end="1"/>
                                            </p:txEl>
                                          </p:spTgt>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grpId="0" nodeType="afterEffect">
                                  <p:stCondLst>
                                    <p:cond delay="0"/>
                                  </p:stCondLst>
                                  <p:childTnLst>
                                    <p:set>
                                      <p:cBhvr>
                                        <p:cTn id="16" dur="1" fill="hold">
                                          <p:stCondLst>
                                            <p:cond delay="0"/>
                                          </p:stCondLst>
                                        </p:cTn>
                                        <p:tgtEl>
                                          <p:spTgt spid="47">
                                            <p:txEl>
                                              <p:pRg st="2" end="2"/>
                                            </p:txEl>
                                          </p:spTgt>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0"/>
                                  </p:stCondLst>
                                  <p:childTnLst>
                                    <p:set>
                                      <p:cBhvr>
                                        <p:cTn id="19" dur="1" fill="hold">
                                          <p:stCondLst>
                                            <p:cond delay="0"/>
                                          </p:stCondLst>
                                        </p:cTn>
                                        <p:tgtEl>
                                          <p:spTgt spid="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19</a:t>
            </a:fld>
            <a:endParaRPr lang="fr-BE"/>
          </a:p>
        </p:txBody>
      </p:sp>
      <p:sp>
        <p:nvSpPr>
          <p:cNvPr id="3" name="Espace réservé du numéro de diapositive 1"/>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fr-BE" sz="1200" b="0" i="0" u="none" strike="noStrike" kern="1200" cap="none" spc="0" normalizeH="0" baseline="0" noProof="0">
              <a:ln>
                <a:noFill/>
              </a:ln>
              <a:solidFill>
                <a:schemeClr val="bg2">
                  <a:shade val="50000"/>
                  <a:satMod val="200000"/>
                </a:schemeClr>
              </a:solidFill>
              <a:effectLst/>
              <a:uLnTx/>
              <a:uFillTx/>
              <a:latin typeface="+mn-lt"/>
              <a:ea typeface="+mn-ea"/>
              <a:cs typeface="+mn-cs"/>
            </a:endParaRPr>
          </a:p>
        </p:txBody>
      </p:sp>
      <p:sp>
        <p:nvSpPr>
          <p:cNvPr id="4" name="Titre 1"/>
          <p:cNvSpPr txBox="1">
            <a:spLocks/>
          </p:cNvSpPr>
          <p:nvPr/>
        </p:nvSpPr>
        <p:spPr>
          <a:xfrm>
            <a:off x="1285820" y="0"/>
            <a:ext cx="7858180" cy="582594"/>
          </a:xfrm>
          <a:prstGeom prst="rect">
            <a:avLst/>
          </a:prstGeom>
          <a:solidFill>
            <a:schemeClr val="accent4">
              <a:lumMod val="40000"/>
              <a:lumOff val="60000"/>
            </a:schemeClr>
          </a:solidFill>
        </p:spPr>
        <p:txBody>
          <a:bodyPr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Mécanismes de base d’exécution des programmes</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5" name="Rectangle 4"/>
          <p:cNvSpPr/>
          <p:nvPr/>
        </p:nvSpPr>
        <p:spPr>
          <a:xfrm>
            <a:off x="1142976" y="642918"/>
            <a:ext cx="7786741" cy="1369799"/>
          </a:xfrm>
          <a:prstGeom prst="rect">
            <a:avLst/>
          </a:prstGeom>
        </p:spPr>
        <p:txBody>
          <a:bodyPr wrap="square">
            <a:spAutoFit/>
          </a:bodyPr>
          <a:lstStyle/>
          <a:p>
            <a:pPr marL="615950" indent="-342900" algn="just">
              <a:lnSpc>
                <a:spcPct val="150000"/>
              </a:lnSpc>
              <a:spcBef>
                <a:spcPts val="600"/>
              </a:spcBef>
              <a:buClr>
                <a:srgbClr val="0070C0"/>
              </a:buClr>
              <a:buFont typeface="+mj-lt"/>
              <a:buAutoNum type="alphaLcParenR" startAt="4"/>
            </a:pPr>
            <a:r>
              <a:rPr lang="fr-FR" dirty="0">
                <a:latin typeface="Comic Sans MS" pitchFamily="66" charset="0"/>
              </a:rPr>
              <a:t>L’interruption est </a:t>
            </a:r>
            <a:r>
              <a:rPr lang="fr-FR" dirty="0">
                <a:solidFill>
                  <a:srgbClr val="0070C0"/>
                </a:solidFill>
                <a:latin typeface="Comic Sans MS" pitchFamily="66" charset="0"/>
              </a:rPr>
              <a:t>démasquée</a:t>
            </a:r>
            <a:r>
              <a:rPr lang="fr-FR" dirty="0">
                <a:latin typeface="Comic Sans MS" pitchFamily="66" charset="0"/>
              </a:rPr>
              <a:t>;</a:t>
            </a:r>
          </a:p>
          <a:p>
            <a:pPr marL="615950" indent="-342900" algn="just">
              <a:lnSpc>
                <a:spcPct val="150000"/>
              </a:lnSpc>
              <a:spcBef>
                <a:spcPts val="600"/>
              </a:spcBef>
              <a:buClr>
                <a:srgbClr val="0070C0"/>
              </a:buClr>
              <a:buFont typeface="+mj-lt"/>
              <a:buAutoNum type="alphaLcParenR" startAt="4"/>
            </a:pPr>
            <a:r>
              <a:rPr lang="fr-FR" dirty="0">
                <a:latin typeface="Comic Sans MS" pitchFamily="66" charset="0"/>
              </a:rPr>
              <a:t>L’interruption arrivée est plus </a:t>
            </a:r>
            <a:r>
              <a:rPr lang="fr-FR" dirty="0">
                <a:solidFill>
                  <a:srgbClr val="0070C0"/>
                </a:solidFill>
                <a:latin typeface="Comic Sans MS" pitchFamily="66" charset="0"/>
              </a:rPr>
              <a:t>prioritaire</a:t>
            </a:r>
            <a:r>
              <a:rPr lang="fr-FR" dirty="0">
                <a:latin typeface="Comic Sans MS" pitchFamily="66" charset="0"/>
              </a:rPr>
              <a:t> que le programme en cours d’exécution.</a:t>
            </a:r>
          </a:p>
        </p:txBody>
      </p:sp>
      <p:sp>
        <p:nvSpPr>
          <p:cNvPr id="6" name="Rectangle 5"/>
          <p:cNvSpPr/>
          <p:nvPr/>
        </p:nvSpPr>
        <p:spPr>
          <a:xfrm>
            <a:off x="1142976" y="2071678"/>
            <a:ext cx="7643866" cy="2169825"/>
          </a:xfrm>
          <a:prstGeom prst="rect">
            <a:avLst/>
          </a:prstGeom>
        </p:spPr>
        <p:txBody>
          <a:bodyPr wrap="square">
            <a:spAutoFit/>
          </a:bodyPr>
          <a:lstStyle/>
          <a:p>
            <a:pPr marL="342900" indent="-342900">
              <a:lnSpc>
                <a:spcPct val="150000"/>
              </a:lnSpc>
              <a:buFont typeface="+mj-lt"/>
              <a:buAutoNum type="alphaLcParenR"/>
            </a:pPr>
            <a:r>
              <a:rPr lang="fr-FR" b="1" dirty="0">
                <a:solidFill>
                  <a:srgbClr val="0070C0"/>
                </a:solidFill>
              </a:rPr>
              <a:t> </a:t>
            </a:r>
            <a:r>
              <a:rPr lang="fr-FR" b="1" dirty="0">
                <a:solidFill>
                  <a:srgbClr val="0070C0"/>
                </a:solidFill>
                <a:latin typeface="Comic Sans MS" pitchFamily="66" charset="0"/>
              </a:rPr>
              <a:t>Système d’interruption actif</a:t>
            </a:r>
          </a:p>
          <a:p>
            <a:pPr algn="just">
              <a:lnSpc>
                <a:spcPct val="150000"/>
              </a:lnSpc>
              <a:tabLst>
                <a:tab pos="355600" algn="l"/>
              </a:tabLst>
            </a:pPr>
            <a:r>
              <a:rPr lang="fr-FR" dirty="0">
                <a:latin typeface="Comic Sans MS" pitchFamily="66" charset="0"/>
              </a:rPr>
              <a:t>	Le processeur dispose d’un </a:t>
            </a:r>
            <a:r>
              <a:rPr lang="fr-FR" b="1" dirty="0">
                <a:latin typeface="Comic Sans MS" pitchFamily="66" charset="0"/>
              </a:rPr>
              <a:t>mécanisme d’activation/désactivation globale des interruptions</a:t>
            </a:r>
            <a:r>
              <a:rPr lang="fr-FR" dirty="0">
                <a:latin typeface="Comic Sans MS" pitchFamily="66" charset="0"/>
              </a:rPr>
              <a:t>  qui lui permet, dans certain cas, d’interdire toute interruption.  Ainsi, toute interruption est retardée à la prochaine activation du système d’interruption.</a:t>
            </a:r>
          </a:p>
        </p:txBody>
      </p:sp>
      <p:sp>
        <p:nvSpPr>
          <p:cNvPr id="7" name="Rectangle à coins arrondis 6"/>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chitects Daughter" pitchFamily="2" charset="0"/>
              </a:rPr>
              <a:t>Systèmes d’exploitation 1 (L2 Info, UAMB)</a:t>
            </a:r>
          </a:p>
        </p:txBody>
      </p:sp>
      <p:sp>
        <p:nvSpPr>
          <p:cNvPr id="8" name="Rectangle 7"/>
          <p:cNvSpPr/>
          <p:nvPr/>
        </p:nvSpPr>
        <p:spPr>
          <a:xfrm>
            <a:off x="1142976" y="4357694"/>
            <a:ext cx="8001024" cy="2462213"/>
          </a:xfrm>
          <a:prstGeom prst="rect">
            <a:avLst/>
          </a:prstGeom>
        </p:spPr>
        <p:txBody>
          <a:bodyPr wrap="square">
            <a:spAutoFit/>
          </a:bodyPr>
          <a:lstStyle/>
          <a:p>
            <a:pPr marL="450850" lvl="8" indent="-450850">
              <a:buFont typeface="+mj-lt"/>
              <a:buAutoNum type="alphaLcParenR" startAt="2"/>
            </a:pPr>
            <a:r>
              <a:rPr lang="fr-FR" b="1" dirty="0">
                <a:solidFill>
                  <a:srgbClr val="0070C0"/>
                </a:solidFill>
                <a:latin typeface="Comic Sans MS" pitchFamily="66" charset="0"/>
              </a:rPr>
              <a:t>Armement et désarmement des interruptions </a:t>
            </a:r>
          </a:p>
          <a:p>
            <a:pPr algn="just">
              <a:lnSpc>
                <a:spcPct val="150000"/>
              </a:lnSpc>
              <a:tabLst>
                <a:tab pos="450850" algn="l"/>
              </a:tabLst>
            </a:pPr>
            <a:r>
              <a:rPr lang="fr-FR" dirty="0">
                <a:latin typeface="Comic Sans MS" pitchFamily="66" charset="0"/>
              </a:rPr>
              <a:t>	Le désarmement d’interruption signifie que l’interruption ne peut pas interrompre  le processeur, et toute demande d’interruption faite durant son désarmement est perdue. Ce procédé est utilisé  quand on désire qu’un élément ne doit plus interrompre. Un niveau d’interruption peut être réarmé (remis en service) . </a:t>
            </a:r>
            <a:endParaRPr lang="fr-FR" strike="sngStrik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title"/>
          </p:nvPr>
        </p:nvSpPr>
        <p:spPr>
          <a:xfrm>
            <a:off x="1214414" y="785794"/>
            <a:ext cx="7715304" cy="2739211"/>
          </a:xfrm>
          <a:solidFill>
            <a:schemeClr val="accent5">
              <a:lumMod val="40000"/>
              <a:lumOff val="60000"/>
            </a:schemeClr>
          </a:solidFill>
        </p:spPr>
        <p:style>
          <a:lnRef idx="1">
            <a:schemeClr val="accent4"/>
          </a:lnRef>
          <a:fillRef idx="2">
            <a:schemeClr val="accent4"/>
          </a:fillRef>
          <a:effectRef idx="1">
            <a:schemeClr val="accent4"/>
          </a:effectRef>
          <a:fontRef idx="minor">
            <a:schemeClr val="dk1"/>
          </a:fontRef>
        </p:style>
        <p:txBody>
          <a:bodyPr lIns="0" rIns="0">
            <a:noAutofit/>
          </a:bodyPr>
          <a:lstStyle/>
          <a:p>
            <a:pPr marL="180000" lvl="0" indent="-269875" algn="ctr">
              <a:lnSpc>
                <a:spcPct val="150000"/>
              </a:lnSpc>
              <a:spcBef>
                <a:spcPts val="0"/>
              </a:spcBef>
            </a:pPr>
            <a:r>
              <a:rPr lang="fr-FR" sz="4400" b="1" u="sng" dirty="0">
                <a:effectLst/>
                <a:latin typeface="Comic Sans MS" pitchFamily="66" charset="0"/>
              </a:rPr>
              <a:t>Chapitre 2</a:t>
            </a:r>
            <a:r>
              <a:rPr lang="fr-FR" sz="4400" b="1" dirty="0"/>
              <a:t>: </a:t>
            </a:r>
            <a:br>
              <a:rPr lang="fr-FR" sz="4400" b="1" dirty="0"/>
            </a:br>
            <a:r>
              <a:rPr lang="fr-FR" sz="4800" b="1" dirty="0">
                <a:solidFill>
                  <a:srgbClr val="0070C0"/>
                </a:solidFill>
                <a:effectLst/>
                <a:latin typeface="Comic Sans MS" pitchFamily="66" charset="0"/>
                <a:ea typeface="+mn-ea"/>
                <a:cs typeface="+mn-cs"/>
              </a:rPr>
              <a:t>Gestion du processeur</a:t>
            </a:r>
            <a:endParaRPr lang="fr-FR" sz="4400" b="1"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2</a:t>
            </a:fld>
            <a:endParaRPr lang="fr-BE" sz="1600" b="1" dirty="0">
              <a:solidFill>
                <a:srgbClr val="002060"/>
              </a:solidFill>
            </a:endParaRPr>
          </a:p>
        </p:txBody>
      </p:sp>
      <p:sp>
        <p:nvSpPr>
          <p:cNvPr id="5" name="ZoneTexte 4"/>
          <p:cNvSpPr txBox="1"/>
          <p:nvPr/>
        </p:nvSpPr>
        <p:spPr>
          <a:xfrm>
            <a:off x="1126944" y="3618747"/>
            <a:ext cx="7715304" cy="3123932"/>
          </a:xfrm>
          <a:prstGeom prst="rect">
            <a:avLst/>
          </a:prstGeom>
          <a:noFill/>
        </p:spPr>
        <p:txBody>
          <a:bodyPr wrap="square" rtlCol="0">
            <a:spAutoFit/>
          </a:bodyPr>
          <a:lstStyle/>
          <a:p>
            <a:pPr>
              <a:spcBef>
                <a:spcPts val="600"/>
              </a:spcBef>
            </a:pPr>
            <a:r>
              <a:rPr lang="fr-FR" sz="2200" dirty="0">
                <a:solidFill>
                  <a:srgbClr val="00B0F0"/>
                </a:solidFill>
              </a:rPr>
              <a:t>Contenu du chapitre</a:t>
            </a:r>
            <a:r>
              <a:rPr lang="fr-FR" sz="2200" dirty="0"/>
              <a:t>:</a:t>
            </a:r>
          </a:p>
          <a:p>
            <a:pPr marL="457200" indent="-457200">
              <a:spcBef>
                <a:spcPts val="600"/>
              </a:spcBef>
              <a:buClr>
                <a:schemeClr val="accent3"/>
              </a:buClr>
              <a:buFont typeface="+mj-lt"/>
              <a:buAutoNum type="arabicParenR"/>
            </a:pPr>
            <a:r>
              <a:rPr lang="fr-FR" sz="2000" dirty="0"/>
              <a:t>Introduction</a:t>
            </a:r>
          </a:p>
          <a:p>
            <a:pPr marL="457200" indent="-457200">
              <a:spcBef>
                <a:spcPts val="600"/>
              </a:spcBef>
              <a:buClr>
                <a:schemeClr val="accent3"/>
              </a:buClr>
              <a:buFont typeface="+mj-lt"/>
              <a:buAutoNum type="arabicParenR"/>
            </a:pPr>
            <a:r>
              <a:rPr lang="fr-FR" sz="2000" dirty="0"/>
              <a:t>Cycle d’exécution du processeur</a:t>
            </a:r>
          </a:p>
          <a:p>
            <a:pPr marL="457200" indent="-457200">
              <a:spcBef>
                <a:spcPts val="600"/>
              </a:spcBef>
              <a:buClr>
                <a:schemeClr val="accent3"/>
              </a:buClr>
              <a:buFont typeface="+mj-lt"/>
              <a:buAutoNum type="arabicParenR"/>
            </a:pPr>
            <a:r>
              <a:rPr lang="fr-FR" sz="2000" dirty="0"/>
              <a:t>Etat du processeur</a:t>
            </a:r>
          </a:p>
          <a:p>
            <a:pPr marL="457200" indent="-457200">
              <a:spcBef>
                <a:spcPts val="600"/>
              </a:spcBef>
              <a:buClr>
                <a:schemeClr val="accent3"/>
              </a:buClr>
              <a:buFont typeface="+mj-lt"/>
              <a:buAutoNum type="arabicParenR"/>
            </a:pPr>
            <a:r>
              <a:rPr lang="fr-FR" sz="2000" dirty="0"/>
              <a:t>Cheminement d’un programme dans le système</a:t>
            </a:r>
          </a:p>
          <a:p>
            <a:pPr marL="457200" indent="-457200">
              <a:spcBef>
                <a:spcPts val="600"/>
              </a:spcBef>
              <a:buClr>
                <a:schemeClr val="accent3"/>
              </a:buClr>
              <a:buFont typeface="+mj-lt"/>
              <a:buAutoNum type="arabicParenR"/>
            </a:pPr>
            <a:r>
              <a:rPr lang="fr-FR" sz="2000" dirty="0"/>
              <a:t>Concept de processus dans le contexte de la multiprogrammation</a:t>
            </a:r>
          </a:p>
          <a:p>
            <a:pPr marL="457200" indent="-457200">
              <a:spcBef>
                <a:spcPts val="600"/>
              </a:spcBef>
              <a:buClr>
                <a:schemeClr val="accent3"/>
              </a:buClr>
              <a:buFont typeface="+mj-lt"/>
              <a:buAutoNum type="arabicParenR"/>
            </a:pPr>
            <a:r>
              <a:rPr lang="fr-FR" sz="2000" dirty="0"/>
              <a:t>Le système d’interruption</a:t>
            </a:r>
          </a:p>
          <a:p>
            <a:pPr marL="457200" indent="-457200">
              <a:spcBef>
                <a:spcPts val="600"/>
              </a:spcBef>
              <a:buClr>
                <a:schemeClr val="accent3"/>
              </a:buClr>
              <a:buFont typeface="+mj-lt"/>
              <a:buAutoNum type="arabicParenR"/>
            </a:pPr>
            <a:r>
              <a:rPr lang="fr-FR" sz="2000" dirty="0"/>
              <a:t>Ordonnancement des processus </a:t>
            </a:r>
          </a:p>
        </p:txBody>
      </p:sp>
      <p:sp>
        <p:nvSpPr>
          <p:cNvPr id="9" name="Rectangle à coins arrondis 8"/>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20</a:t>
            </a:fld>
            <a:endParaRPr lang="fr-BE"/>
          </a:p>
        </p:txBody>
      </p:sp>
      <p:sp>
        <p:nvSpPr>
          <p:cNvPr id="3" name="Espace réservé du numéro de diapositive 1"/>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600" b="1" i="0" u="none" strike="noStrike" kern="1200" cap="none" spc="0" normalizeH="0" baseline="0" noProof="0" smtClean="0">
                <a:ln>
                  <a:noFill/>
                </a:ln>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fr-BE" sz="1600" b="1" i="0" u="none" strike="noStrike" kern="1200" cap="none" spc="0" normalizeH="0" baseline="0" noProof="0" dirty="0">
              <a:ln>
                <a:noFill/>
              </a:ln>
              <a:effectLst/>
              <a:uLnTx/>
              <a:uFillTx/>
              <a:latin typeface="+mn-lt"/>
              <a:ea typeface="+mn-ea"/>
              <a:cs typeface="+mn-cs"/>
            </a:endParaRPr>
          </a:p>
        </p:txBody>
      </p:sp>
      <p:sp>
        <p:nvSpPr>
          <p:cNvPr id="4" name="Titre 1"/>
          <p:cNvSpPr txBox="1">
            <a:spLocks/>
          </p:cNvSpPr>
          <p:nvPr/>
        </p:nvSpPr>
        <p:spPr>
          <a:xfrm>
            <a:off x="1285820" y="0"/>
            <a:ext cx="7858180" cy="582594"/>
          </a:xfrm>
          <a:prstGeom prst="rect">
            <a:avLst/>
          </a:prstGeom>
          <a:solidFill>
            <a:schemeClr val="accent4">
              <a:lumMod val="40000"/>
              <a:lumOff val="60000"/>
            </a:schemeClr>
          </a:solidFill>
        </p:spPr>
        <p:txBody>
          <a:bodyPr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Mécanismes de base d’exécution des programmes</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5" name="Rectangle 4"/>
          <p:cNvSpPr/>
          <p:nvPr/>
        </p:nvSpPr>
        <p:spPr>
          <a:xfrm>
            <a:off x="1214414" y="571480"/>
            <a:ext cx="7786742" cy="2954655"/>
          </a:xfrm>
          <a:prstGeom prst="rect">
            <a:avLst/>
          </a:prstGeom>
        </p:spPr>
        <p:txBody>
          <a:bodyPr wrap="square">
            <a:spAutoFit/>
          </a:bodyPr>
          <a:lstStyle/>
          <a:p>
            <a:pPr marL="457200" indent="-457200">
              <a:buFont typeface="+mj-lt"/>
              <a:buAutoNum type="alphaLcParenR" startAt="3"/>
            </a:pPr>
            <a:r>
              <a:rPr lang="fr-FR" b="1" dirty="0">
                <a:solidFill>
                  <a:srgbClr val="0070C0"/>
                </a:solidFill>
                <a:latin typeface="Comic Sans MS" pitchFamily="66" charset="0"/>
              </a:rPr>
              <a:t>Masquage interruption </a:t>
            </a:r>
          </a:p>
          <a:p>
            <a:pPr algn="just">
              <a:lnSpc>
                <a:spcPct val="150000"/>
              </a:lnSpc>
              <a:tabLst>
                <a:tab pos="355600" algn="l"/>
              </a:tabLst>
            </a:pPr>
            <a:r>
              <a:rPr lang="fr-FR" sz="1600" dirty="0">
                <a:latin typeface="Comic Sans MS" pitchFamily="66" charset="0"/>
              </a:rPr>
              <a:t>	</a:t>
            </a:r>
            <a:r>
              <a:rPr lang="fr-FR" dirty="0">
                <a:latin typeface="Comic Sans MS" pitchFamily="66" charset="0"/>
              </a:rPr>
              <a:t>Le masquage d’interruption signifie le retardement d’exécution de la routine d’interruption jusqu’à la  levée du masquage. Les opérations de masquage et de démasquage des  ITS sont réservées au mode superviseur (noyau ou super-utilisateur). Le but du masquage des </a:t>
            </a:r>
            <a:r>
              <a:rPr lang="fr-FR" dirty="0" err="1">
                <a:latin typeface="Comic Sans MS" pitchFamily="66" charset="0"/>
              </a:rPr>
              <a:t>Its</a:t>
            </a:r>
            <a:r>
              <a:rPr lang="fr-FR" dirty="0">
                <a:latin typeface="Comic Sans MS" pitchFamily="66" charset="0"/>
              </a:rPr>
              <a:t> est d’éviter d’interrompre l’exécution  d’une  interruption de priorité plus élevée.</a:t>
            </a:r>
          </a:p>
        </p:txBody>
      </p:sp>
      <p:sp>
        <p:nvSpPr>
          <p:cNvPr id="6" name="Rectangle à coins arrondis 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Architects Daughter" pitchFamily="2" charset="0"/>
              </a:rPr>
              <a:t>Systèmes d’exploitation 1 (L2 Info, UAMB)</a:t>
            </a:r>
          </a:p>
        </p:txBody>
      </p:sp>
      <p:sp>
        <p:nvSpPr>
          <p:cNvPr id="7" name="Rectangle 6"/>
          <p:cNvSpPr/>
          <p:nvPr/>
        </p:nvSpPr>
        <p:spPr>
          <a:xfrm>
            <a:off x="1142976" y="3683691"/>
            <a:ext cx="7858180" cy="2446824"/>
          </a:xfrm>
          <a:prstGeom prst="rect">
            <a:avLst/>
          </a:prstGeom>
        </p:spPr>
        <p:txBody>
          <a:bodyPr wrap="square">
            <a:spAutoFit/>
          </a:bodyPr>
          <a:lstStyle/>
          <a:p>
            <a:pPr marL="457200" indent="-457200">
              <a:buFont typeface="+mj-lt"/>
              <a:buAutoNum type="alphaLcParenR" startAt="4"/>
            </a:pPr>
            <a:r>
              <a:rPr lang="fr-FR" b="1" dirty="0">
                <a:solidFill>
                  <a:srgbClr val="0070C0"/>
                </a:solidFill>
                <a:latin typeface="Comic Sans MS" pitchFamily="66" charset="0"/>
              </a:rPr>
              <a:t>Priorité des interruptions </a:t>
            </a:r>
          </a:p>
          <a:p>
            <a:pPr marL="177800" indent="177800" algn="just">
              <a:lnSpc>
                <a:spcPct val="150000"/>
              </a:lnSpc>
            </a:pPr>
            <a:r>
              <a:rPr lang="fr-FR" dirty="0">
                <a:latin typeface="Comic Sans MS" pitchFamily="66" charset="0"/>
              </a:rPr>
              <a:t>Au moment d’exécution d’une instruction d’un programme (ou routine d’interruption), plusieurs interruptions peuvent arriver. Le choix de la prochaine routine d’interruption à exécuter se fera suivant un certain </a:t>
            </a:r>
            <a:r>
              <a:rPr lang="fr-FR" b="1" dirty="0">
                <a:latin typeface="Comic Sans MS" pitchFamily="66" charset="0"/>
              </a:rPr>
              <a:t>ordre de priorité (IRQ: </a:t>
            </a:r>
            <a:r>
              <a:rPr lang="fr-FR" b="1" dirty="0" err="1">
                <a:latin typeface="Comic Sans MS" pitchFamily="66" charset="0"/>
              </a:rPr>
              <a:t>Interrupt</a:t>
            </a:r>
            <a:r>
              <a:rPr lang="fr-FR" b="1" dirty="0">
                <a:latin typeface="Comic Sans MS" pitchFamily="66" charset="0"/>
              </a:rPr>
              <a:t> </a:t>
            </a:r>
            <a:r>
              <a:rPr lang="fr-FR" b="1" dirty="0" err="1">
                <a:latin typeface="Comic Sans MS" pitchFamily="66" charset="0"/>
              </a:rPr>
              <a:t>ReQuest</a:t>
            </a:r>
            <a:r>
              <a:rPr lang="fr-FR" b="1" dirty="0">
                <a:latin typeface="Comic Sans MS" pitchFamily="66" charset="0"/>
              </a:rPr>
              <a:t>) </a:t>
            </a:r>
            <a:r>
              <a:rPr lang="fr-FR" dirty="0">
                <a:latin typeface="Comic Sans MS" pitchFamily="66" charset="0"/>
              </a:rPr>
              <a:t>établi entre </a:t>
            </a:r>
            <a:r>
              <a:rPr lang="fr-FR" b="1" dirty="0">
                <a:latin typeface="Comic Sans MS" pitchFamily="66" charset="0"/>
              </a:rPr>
              <a:t>les niveaux d’interruptions.</a:t>
            </a:r>
            <a:endParaRPr lang="fr-FR" strike="sngStrike"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out)">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400" u="sng" dirty="0">
                <a:effectLst/>
                <a:latin typeface="Comic Sans MS" pitchFamily="66" charset="0"/>
              </a:rPr>
              <a:t>Chapitre 2</a:t>
            </a:r>
            <a:r>
              <a:rPr lang="fr-FR" sz="2400" dirty="0"/>
              <a:t>:  </a:t>
            </a:r>
            <a:r>
              <a:rPr lang="fr-FR" sz="2400" dirty="0">
                <a:solidFill>
                  <a:srgbClr val="0070C0"/>
                </a:solidFill>
                <a:effectLst/>
                <a:latin typeface="Comic Sans MS" pitchFamily="66" charset="0"/>
                <a:ea typeface="+mn-ea"/>
                <a:cs typeface="+mn-cs"/>
              </a:rPr>
              <a:t>Gestion du processeur central</a:t>
            </a:r>
            <a:endParaRPr lang="fr-FR" sz="2400" dirty="0">
              <a:solidFill>
                <a:srgbClr val="0070C0"/>
              </a:solidFill>
              <a:latin typeface="Comic Sans MS" pitchFamily="66" charset="0"/>
            </a:endParaRPr>
          </a:p>
        </p:txBody>
      </p:sp>
      <p:sp>
        <p:nvSpPr>
          <p:cNvPr id="4" name="ZoneTexte 3"/>
          <p:cNvSpPr txBox="1"/>
          <p:nvPr/>
        </p:nvSpPr>
        <p:spPr>
          <a:xfrm>
            <a:off x="1000100" y="714356"/>
            <a:ext cx="8001024" cy="2631490"/>
          </a:xfrm>
          <a:prstGeom prst="rect">
            <a:avLst/>
          </a:prstGeom>
          <a:noFill/>
        </p:spPr>
        <p:txBody>
          <a:bodyPr wrap="square" rtlCol="0">
            <a:spAutoFit/>
          </a:bodyPr>
          <a:lstStyle/>
          <a:p>
            <a:pPr marL="180000" indent="-342900" algn="just">
              <a:lnSpc>
                <a:spcPct val="150000"/>
              </a:lnSpc>
            </a:pPr>
            <a:r>
              <a:rPr lang="fr-FR" sz="2000" b="1" u="sng" dirty="0">
                <a:solidFill>
                  <a:srgbClr val="C00000"/>
                </a:solidFill>
                <a:latin typeface="Comic Sans MS" pitchFamily="66" charset="0"/>
              </a:rPr>
              <a:t>7. Ordonnancement des processus</a:t>
            </a:r>
          </a:p>
          <a:p>
            <a:pPr marL="180000" indent="-342900" algn="just">
              <a:lnSpc>
                <a:spcPct val="150000"/>
              </a:lnSpc>
            </a:pPr>
            <a:r>
              <a:rPr lang="fr-FR" dirty="0">
                <a:latin typeface="Comic Sans MS" pitchFamily="66" charset="0"/>
              </a:rPr>
              <a:t>	Les systèmes multiprogrammés permettent d’avoir plusieurs programmes au niveau de la MC, en concurrence pour l’obtention de temps processeur. Le choix du processus à exécuter par processeur est géré par une partie spécifique du SE, appelée </a:t>
            </a:r>
            <a:r>
              <a:rPr lang="fr-FR" b="1" dirty="0">
                <a:latin typeface="Comic Sans MS" pitchFamily="66" charset="0"/>
              </a:rPr>
              <a:t>l’ordonnanceur (</a:t>
            </a:r>
            <a:r>
              <a:rPr lang="fr-FR" b="1" dirty="0" err="1">
                <a:latin typeface="Comic Sans MS" pitchFamily="66" charset="0"/>
              </a:rPr>
              <a:t>Scheduler</a:t>
            </a:r>
            <a:r>
              <a:rPr lang="fr-FR" b="1" dirty="0">
                <a:latin typeface="Comic Sans MS" pitchFamily="66" charset="0"/>
              </a:rPr>
              <a:t>) </a:t>
            </a:r>
            <a:r>
              <a:rPr lang="fr-FR" dirty="0">
                <a:latin typeface="Comic Sans MS" pitchFamily="66" charset="0"/>
              </a:rPr>
              <a:t>qui emploi un algorithme d’ordonnancement</a:t>
            </a:r>
            <a:r>
              <a:rPr lang="fr-FR" b="1" dirty="0">
                <a:latin typeface="Comic Sans MS" pitchFamily="66" charset="0"/>
              </a:rPr>
              <a:t>. </a:t>
            </a:r>
            <a:endParaRPr lang="fr-FR" dirty="0">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21</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55" name="ZoneTexte 54"/>
          <p:cNvSpPr txBox="1"/>
          <p:nvPr/>
        </p:nvSpPr>
        <p:spPr>
          <a:xfrm>
            <a:off x="1142944" y="3500438"/>
            <a:ext cx="8001056" cy="3046988"/>
          </a:xfrm>
          <a:prstGeom prst="rect">
            <a:avLst/>
          </a:prstGeom>
          <a:noFill/>
        </p:spPr>
        <p:txBody>
          <a:bodyPr wrap="square" rtlCol="0">
            <a:spAutoFit/>
          </a:bodyPr>
          <a:lstStyle/>
          <a:p>
            <a:pPr marL="180000" indent="-342900" algn="just">
              <a:lnSpc>
                <a:spcPct val="150000"/>
              </a:lnSpc>
            </a:pPr>
            <a:r>
              <a:rPr lang="fr-FR" sz="2000" b="1" u="sng" dirty="0">
                <a:solidFill>
                  <a:srgbClr val="00B050"/>
                </a:solidFill>
                <a:latin typeface="Comic Sans MS" pitchFamily="66" charset="0"/>
              </a:rPr>
              <a:t>7.1 Niveau d’ordonnancement</a:t>
            </a:r>
          </a:p>
          <a:p>
            <a:pPr indent="355600" algn="just">
              <a:lnSpc>
                <a:spcPct val="150000"/>
              </a:lnSpc>
            </a:pPr>
            <a:r>
              <a:rPr lang="fr-FR" dirty="0">
                <a:latin typeface="Comic Sans MS" pitchFamily="66" charset="0"/>
              </a:rPr>
              <a:t>On distingue 2 niveaux d’ordonnanceurs : à long terme, à court terme :</a:t>
            </a:r>
          </a:p>
          <a:p>
            <a:pPr algn="just">
              <a:lnSpc>
                <a:spcPct val="150000"/>
              </a:lnSpc>
            </a:pPr>
            <a:r>
              <a:rPr lang="fr-FR" i="1" dirty="0">
                <a:solidFill>
                  <a:srgbClr val="0070C0"/>
                </a:solidFill>
                <a:latin typeface="Comic Sans MS" pitchFamily="66" charset="0"/>
              </a:rPr>
              <a:t>7.1.1. Ordonnancement des jobs: </a:t>
            </a:r>
            <a:r>
              <a:rPr lang="fr-FR" dirty="0">
                <a:latin typeface="Comic Sans MS" pitchFamily="66" charset="0"/>
              </a:rPr>
              <a:t>détermine les jobs à admettre dans le système pour leur exécution.  Un Job soumis n’est admis dans le système (MC) que si les ressources qu’il demande sont disponibles et suffisantes. Autrement, le job est différé (retardé). Les Jobs admis deviennent des processus à l’état </a:t>
            </a:r>
            <a:r>
              <a:rPr lang="fr-FR" b="1" dirty="0">
                <a:latin typeface="Comic Sans MS" pitchFamily="66" charset="0"/>
              </a:rPr>
              <a:t>prêt. </a:t>
            </a:r>
            <a:endParaRPr lang="fr-FR" strike="sngStrike" dirty="0">
              <a:latin typeface="Comic Sans MS" pitchFamily="66" charset="0"/>
            </a:endParaRPr>
          </a:p>
        </p:txBody>
      </p:sp>
      <p:sp>
        <p:nvSpPr>
          <p:cNvPr id="9" name="Rectangle à coins arrondis 8"/>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5"/>
                                        </p:tgtEl>
                                        <p:attrNameLst>
                                          <p:attrName>style.visibility</p:attrName>
                                        </p:attrNameLst>
                                      </p:cBhvr>
                                      <p:to>
                                        <p:strVal val="visible"/>
                                      </p:to>
                                    </p:set>
                                    <p:animEffect transition="in" filter="box(in)">
                                      <p:cBhvr>
                                        <p:cTn id="1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400" u="sng" dirty="0">
                <a:effectLst/>
                <a:latin typeface="Comic Sans MS" pitchFamily="66" charset="0"/>
              </a:rPr>
              <a:t>Chapitre 2</a:t>
            </a:r>
            <a:r>
              <a:rPr lang="fr-FR" sz="2400" dirty="0"/>
              <a:t>:  </a:t>
            </a:r>
            <a:r>
              <a:rPr lang="fr-FR" sz="2400" dirty="0">
                <a:solidFill>
                  <a:srgbClr val="0070C0"/>
                </a:solidFill>
                <a:effectLst/>
                <a:latin typeface="Comic Sans MS" pitchFamily="66" charset="0"/>
                <a:ea typeface="+mn-ea"/>
                <a:cs typeface="+mn-cs"/>
              </a:rPr>
              <a:t>Gestion du processeur central</a:t>
            </a:r>
            <a:endParaRPr lang="fr-FR" sz="24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22</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4" name="Rectangle 23"/>
          <p:cNvSpPr/>
          <p:nvPr/>
        </p:nvSpPr>
        <p:spPr>
          <a:xfrm>
            <a:off x="1071538" y="928670"/>
            <a:ext cx="7858180" cy="1292854"/>
          </a:xfrm>
          <a:prstGeom prst="rect">
            <a:avLst/>
          </a:prstGeom>
        </p:spPr>
        <p:txBody>
          <a:bodyPr wrap="square">
            <a:spAutoFit/>
          </a:bodyPr>
          <a:lstStyle/>
          <a:p>
            <a:pPr algn="just">
              <a:lnSpc>
                <a:spcPct val="150000"/>
              </a:lnSpc>
            </a:pPr>
            <a:r>
              <a:rPr lang="fr-FR" i="1" dirty="0">
                <a:solidFill>
                  <a:srgbClr val="0070C0"/>
                </a:solidFill>
                <a:latin typeface="Comic Sans MS" pitchFamily="66" charset="0"/>
              </a:rPr>
              <a:t>7.1.2. Ordonnancement des processus: </a:t>
            </a:r>
            <a:r>
              <a:rPr lang="fr-FR" dirty="0">
                <a:latin typeface="Comic Sans MS" pitchFamily="66" charset="0"/>
              </a:rPr>
              <a:t>choisit parmi les processus prêt, celui à qui allouer le processeur central.  Généralement, quand on parle de l’ordonnanceur, on fait référence à l’ordonnanceur des processus.</a:t>
            </a:r>
          </a:p>
        </p:txBody>
      </p:sp>
      <p:grpSp>
        <p:nvGrpSpPr>
          <p:cNvPr id="3" name="Groupe 50"/>
          <p:cNvGrpSpPr/>
          <p:nvPr/>
        </p:nvGrpSpPr>
        <p:grpSpPr>
          <a:xfrm>
            <a:off x="1142976" y="2857496"/>
            <a:ext cx="7786742" cy="3715570"/>
            <a:chOff x="1142976" y="2857496"/>
            <a:chExt cx="7786742" cy="3715570"/>
          </a:xfrm>
        </p:grpSpPr>
        <p:sp>
          <p:nvSpPr>
            <p:cNvPr id="10" name="Ellipse 9"/>
            <p:cNvSpPr/>
            <p:nvPr/>
          </p:nvSpPr>
          <p:spPr>
            <a:xfrm>
              <a:off x="2643174" y="2857496"/>
              <a:ext cx="2000264" cy="714380"/>
            </a:xfrm>
            <a:prstGeom prst="ellipse">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Programme (Job) soumis</a:t>
              </a:r>
            </a:p>
          </p:txBody>
        </p:sp>
        <p:sp>
          <p:nvSpPr>
            <p:cNvPr id="11" name="Ellipse 10"/>
            <p:cNvSpPr/>
            <p:nvPr/>
          </p:nvSpPr>
          <p:spPr>
            <a:xfrm>
              <a:off x="1142976" y="5715016"/>
              <a:ext cx="1785950" cy="714380"/>
            </a:xfrm>
            <a:prstGeom prst="ellipse">
              <a:avLst/>
            </a:prstGeom>
            <a:solidFill>
              <a:srgbClr val="00B0F0"/>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ysClr val="windowText" lastClr="000000"/>
                  </a:solidFill>
                </a:rPr>
                <a:t>Processus bloqué</a:t>
              </a:r>
            </a:p>
          </p:txBody>
        </p:sp>
        <p:sp>
          <p:nvSpPr>
            <p:cNvPr id="12" name="Ellipse 11"/>
            <p:cNvSpPr/>
            <p:nvPr/>
          </p:nvSpPr>
          <p:spPr>
            <a:xfrm>
              <a:off x="2643174" y="4071942"/>
              <a:ext cx="1785950" cy="714380"/>
            </a:xfrm>
            <a:prstGeom prst="ellipse">
              <a:avLst/>
            </a:prstGeom>
            <a:solidFill>
              <a:srgbClr val="00B050"/>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Processus</a:t>
              </a:r>
            </a:p>
            <a:p>
              <a:pPr algn="ctr"/>
              <a:r>
                <a:rPr lang="fr-FR" dirty="0">
                  <a:solidFill>
                    <a:schemeClr val="tx1"/>
                  </a:solidFill>
                </a:rPr>
                <a:t>prêts</a:t>
              </a:r>
            </a:p>
          </p:txBody>
        </p:sp>
        <p:sp>
          <p:nvSpPr>
            <p:cNvPr id="13" name="Ellipse 12"/>
            <p:cNvSpPr/>
            <p:nvPr/>
          </p:nvSpPr>
          <p:spPr>
            <a:xfrm>
              <a:off x="4143372" y="5786454"/>
              <a:ext cx="1785950" cy="714380"/>
            </a:xfrm>
            <a:prstGeom prst="ellipse">
              <a:avLst/>
            </a:prstGeom>
            <a:solidFill>
              <a:srgbClr val="FF00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Processus actif</a:t>
              </a:r>
            </a:p>
          </p:txBody>
        </p:sp>
        <p:cxnSp>
          <p:nvCxnSpPr>
            <p:cNvPr id="15" name="Connecteur droit avec flèche 14"/>
            <p:cNvCxnSpPr>
              <a:stCxn id="10" idx="4"/>
            </p:cNvCxnSpPr>
            <p:nvPr/>
          </p:nvCxnSpPr>
          <p:spPr>
            <a:xfrm rot="5400000">
              <a:off x="3357553" y="3857629"/>
              <a:ext cx="571506" cy="1588"/>
            </a:xfrm>
            <a:prstGeom prst="straightConnector1">
              <a:avLst/>
            </a:prstGeom>
            <a:ln w="38100">
              <a:solidFill>
                <a:srgbClr val="0070C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a:stCxn id="12" idx="5"/>
            </p:cNvCxnSpPr>
            <p:nvPr/>
          </p:nvCxnSpPr>
          <p:spPr>
            <a:xfrm rot="16200000" flipH="1">
              <a:off x="3996008" y="4853272"/>
              <a:ext cx="1104750" cy="761613"/>
            </a:xfrm>
            <a:prstGeom prst="straightConnector1">
              <a:avLst/>
            </a:prstGeom>
            <a:ln w="38100">
              <a:solidFill>
                <a:srgbClr val="0070C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16200000" flipV="1">
              <a:off x="3643306" y="4929198"/>
              <a:ext cx="1071570" cy="785818"/>
            </a:xfrm>
            <a:prstGeom prst="straightConnector1">
              <a:avLst/>
            </a:prstGeom>
            <a:ln w="38100">
              <a:solidFill>
                <a:srgbClr val="0070C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3" name="Connecteur droit avec flèche 22"/>
            <p:cNvCxnSpPr/>
            <p:nvPr/>
          </p:nvCxnSpPr>
          <p:spPr>
            <a:xfrm rot="10800000">
              <a:off x="2904786" y="6190942"/>
              <a:ext cx="1214446" cy="1588"/>
            </a:xfrm>
            <a:prstGeom prst="straightConnector1">
              <a:avLst/>
            </a:prstGeom>
            <a:ln w="38100">
              <a:solidFill>
                <a:srgbClr val="0070C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rot="5400000" flipH="1" flipV="1">
              <a:off x="2214546" y="4714885"/>
              <a:ext cx="1000133" cy="1000132"/>
            </a:xfrm>
            <a:prstGeom prst="straightConnector1">
              <a:avLst/>
            </a:prstGeom>
            <a:ln w="38100">
              <a:solidFill>
                <a:srgbClr val="0070C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flipV="1">
              <a:off x="1357290" y="3786190"/>
              <a:ext cx="7286676" cy="71438"/>
            </a:xfrm>
            <a:prstGeom prst="line">
              <a:avLst/>
            </a:prstGeom>
            <a:ln>
              <a:solidFill>
                <a:schemeClr val="tx1"/>
              </a:solidFill>
              <a:prstDash val="dash"/>
            </a:ln>
          </p:spPr>
          <p:style>
            <a:lnRef idx="2">
              <a:schemeClr val="dk1"/>
            </a:lnRef>
            <a:fillRef idx="0">
              <a:schemeClr val="dk1"/>
            </a:fillRef>
            <a:effectRef idx="1">
              <a:schemeClr val="dk1"/>
            </a:effectRef>
            <a:fontRef idx="minor">
              <a:schemeClr val="tx1"/>
            </a:fontRef>
          </p:style>
        </p:cxnSp>
        <p:cxnSp>
          <p:nvCxnSpPr>
            <p:cNvPr id="31" name="Connecteur droit 30"/>
            <p:cNvCxnSpPr/>
            <p:nvPr/>
          </p:nvCxnSpPr>
          <p:spPr>
            <a:xfrm rot="5400000">
              <a:off x="4286248" y="4786322"/>
              <a:ext cx="3571900" cy="1588"/>
            </a:xfrm>
            <a:prstGeom prst="line">
              <a:avLst/>
            </a:prstGeom>
            <a:ln>
              <a:prstDash val="dash"/>
            </a:ln>
          </p:spPr>
          <p:style>
            <a:lnRef idx="2">
              <a:schemeClr val="dk1"/>
            </a:lnRef>
            <a:fillRef idx="0">
              <a:schemeClr val="dk1"/>
            </a:fillRef>
            <a:effectRef idx="1">
              <a:schemeClr val="dk1"/>
            </a:effectRef>
            <a:fontRef idx="minor">
              <a:schemeClr val="tx1"/>
            </a:fontRef>
          </p:style>
        </p:cxnSp>
        <p:sp>
          <p:nvSpPr>
            <p:cNvPr id="37" name="ZoneTexte 36"/>
            <p:cNvSpPr txBox="1"/>
            <p:nvPr/>
          </p:nvSpPr>
          <p:spPr>
            <a:xfrm>
              <a:off x="6286512" y="3000372"/>
              <a:ext cx="2643206"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dirty="0">
                  <a:latin typeface="Batang" pitchFamily="18" charset="-127"/>
                  <a:ea typeface="Batang" pitchFamily="18" charset="-127"/>
                </a:rPr>
                <a:t>Ordonnancement </a:t>
              </a:r>
            </a:p>
            <a:p>
              <a:pPr algn="ctr"/>
              <a:r>
                <a:rPr lang="fr-FR" dirty="0">
                  <a:latin typeface="Batang" pitchFamily="18" charset="-127"/>
                  <a:ea typeface="Batang" pitchFamily="18" charset="-127"/>
                </a:rPr>
                <a:t>de jobs (à long terme)</a:t>
              </a:r>
            </a:p>
          </p:txBody>
        </p:sp>
        <p:sp>
          <p:nvSpPr>
            <p:cNvPr id="38" name="ZoneTexte 37"/>
            <p:cNvSpPr txBox="1"/>
            <p:nvPr/>
          </p:nvSpPr>
          <p:spPr>
            <a:xfrm>
              <a:off x="6572265" y="4925809"/>
              <a:ext cx="2071701"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dirty="0">
                  <a:latin typeface="Batang" pitchFamily="18" charset="-127"/>
                  <a:ea typeface="Batang" pitchFamily="18" charset="-127"/>
                </a:rPr>
                <a:t>Ordonnancement </a:t>
              </a:r>
            </a:p>
            <a:p>
              <a:pPr algn="ctr"/>
              <a:r>
                <a:rPr lang="fr-FR" dirty="0">
                  <a:latin typeface="Batang" pitchFamily="18" charset="-127"/>
                  <a:ea typeface="Batang" pitchFamily="18" charset="-127"/>
                </a:rPr>
                <a:t>de processus </a:t>
              </a:r>
            </a:p>
            <a:p>
              <a:pPr algn="ctr"/>
              <a:r>
                <a:rPr lang="fr-FR" dirty="0">
                  <a:latin typeface="Batang" pitchFamily="18" charset="-127"/>
                  <a:ea typeface="Batang" pitchFamily="18" charset="-127"/>
                </a:rPr>
                <a:t>(à court terme)</a:t>
              </a:r>
            </a:p>
          </p:txBody>
        </p:sp>
        <p:sp>
          <p:nvSpPr>
            <p:cNvPr id="30" name="ZoneTexte 29"/>
            <p:cNvSpPr txBox="1"/>
            <p:nvPr/>
          </p:nvSpPr>
          <p:spPr>
            <a:xfrm rot="18915571">
              <a:off x="2126947" y="4937955"/>
              <a:ext cx="785818" cy="369332"/>
            </a:xfrm>
            <a:prstGeom prst="rect">
              <a:avLst/>
            </a:prstGeom>
            <a:noFill/>
          </p:spPr>
          <p:txBody>
            <a:bodyPr wrap="square" rtlCol="0">
              <a:spAutoFit/>
            </a:bodyPr>
            <a:lstStyle/>
            <a:p>
              <a:r>
                <a:rPr lang="fr-FR" dirty="0">
                  <a:solidFill>
                    <a:srgbClr val="7030A0"/>
                  </a:solidFill>
                </a:rPr>
                <a:t>Réveil</a:t>
              </a:r>
              <a:r>
                <a:rPr lang="fr-FR" dirty="0"/>
                <a:t> </a:t>
              </a:r>
            </a:p>
          </p:txBody>
        </p:sp>
        <p:sp>
          <p:nvSpPr>
            <p:cNvPr id="32" name="ZoneTexte 31"/>
            <p:cNvSpPr txBox="1"/>
            <p:nvPr/>
          </p:nvSpPr>
          <p:spPr>
            <a:xfrm rot="3355103">
              <a:off x="4278960" y="4913395"/>
              <a:ext cx="1071570" cy="369332"/>
            </a:xfrm>
            <a:prstGeom prst="rect">
              <a:avLst/>
            </a:prstGeom>
            <a:noFill/>
          </p:spPr>
          <p:txBody>
            <a:bodyPr wrap="square" rtlCol="0">
              <a:spAutoFit/>
            </a:bodyPr>
            <a:lstStyle/>
            <a:p>
              <a:r>
                <a:rPr lang="fr-FR" dirty="0">
                  <a:solidFill>
                    <a:srgbClr val="7030A0"/>
                  </a:solidFill>
                </a:rPr>
                <a:t>Election</a:t>
              </a:r>
            </a:p>
          </p:txBody>
        </p:sp>
        <p:sp>
          <p:nvSpPr>
            <p:cNvPr id="33" name="ZoneTexte 32"/>
            <p:cNvSpPr txBox="1"/>
            <p:nvPr/>
          </p:nvSpPr>
          <p:spPr>
            <a:xfrm rot="3172130">
              <a:off x="3364506" y="5277962"/>
              <a:ext cx="1428760" cy="369332"/>
            </a:xfrm>
            <a:prstGeom prst="rect">
              <a:avLst/>
            </a:prstGeom>
            <a:noFill/>
          </p:spPr>
          <p:txBody>
            <a:bodyPr wrap="square" rtlCol="0">
              <a:spAutoFit/>
            </a:bodyPr>
            <a:lstStyle/>
            <a:p>
              <a:r>
                <a:rPr lang="fr-FR" dirty="0">
                  <a:solidFill>
                    <a:srgbClr val="7030A0"/>
                  </a:solidFill>
                </a:rPr>
                <a:t>préemption </a:t>
              </a:r>
            </a:p>
          </p:txBody>
        </p:sp>
        <p:sp>
          <p:nvSpPr>
            <p:cNvPr id="34" name="ZoneTexte 33"/>
            <p:cNvSpPr txBox="1"/>
            <p:nvPr/>
          </p:nvSpPr>
          <p:spPr>
            <a:xfrm>
              <a:off x="3071802" y="5774312"/>
              <a:ext cx="928694" cy="369332"/>
            </a:xfrm>
            <a:prstGeom prst="rect">
              <a:avLst/>
            </a:prstGeom>
            <a:noFill/>
          </p:spPr>
          <p:txBody>
            <a:bodyPr wrap="square" rtlCol="0">
              <a:spAutoFit/>
            </a:bodyPr>
            <a:lstStyle/>
            <a:p>
              <a:r>
                <a:rPr lang="fr-FR" dirty="0">
                  <a:solidFill>
                    <a:srgbClr val="7030A0"/>
                  </a:solidFill>
                </a:rPr>
                <a:t>Attente</a:t>
              </a:r>
            </a:p>
          </p:txBody>
        </p:sp>
      </p:grpSp>
      <p:sp>
        <p:nvSpPr>
          <p:cNvPr id="52" name="Rectangle à coins arrondis 51"/>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400" u="sng" dirty="0">
                <a:effectLst/>
                <a:latin typeface="Comic Sans MS" pitchFamily="66" charset="0"/>
              </a:rPr>
              <a:t>Chapitre 2</a:t>
            </a:r>
            <a:r>
              <a:rPr lang="fr-FR" sz="2400" dirty="0"/>
              <a:t>:  </a:t>
            </a:r>
            <a:r>
              <a:rPr lang="fr-FR" sz="2400" dirty="0">
                <a:solidFill>
                  <a:srgbClr val="0070C0"/>
                </a:solidFill>
                <a:effectLst/>
                <a:latin typeface="Comic Sans MS" pitchFamily="66" charset="0"/>
                <a:ea typeface="+mn-ea"/>
                <a:cs typeface="+mn-cs"/>
              </a:rPr>
              <a:t>Gestion du processeur central</a:t>
            </a:r>
            <a:endParaRPr lang="fr-FR" sz="24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23</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8" name="ZoneTexte 7"/>
          <p:cNvSpPr txBox="1"/>
          <p:nvPr/>
        </p:nvSpPr>
        <p:spPr>
          <a:xfrm>
            <a:off x="1071538" y="1000108"/>
            <a:ext cx="7858148" cy="3646768"/>
          </a:xfrm>
          <a:prstGeom prst="rect">
            <a:avLst/>
          </a:prstGeom>
          <a:noFill/>
        </p:spPr>
        <p:txBody>
          <a:bodyPr wrap="square" rtlCol="0">
            <a:spAutoFit/>
          </a:bodyPr>
          <a:lstStyle/>
          <a:p>
            <a:pPr marL="180000" indent="-342900">
              <a:lnSpc>
                <a:spcPct val="150000"/>
              </a:lnSpc>
            </a:pPr>
            <a:r>
              <a:rPr lang="fr-FR" sz="2000" b="1" u="sng" dirty="0">
                <a:solidFill>
                  <a:srgbClr val="00B050"/>
                </a:solidFill>
                <a:latin typeface="Comic Sans MS" pitchFamily="66" charset="0"/>
              </a:rPr>
              <a:t>7.2. Objectifs de l’ordonnanceur</a:t>
            </a:r>
          </a:p>
          <a:p>
            <a:pPr indent="360363" algn="just">
              <a:lnSpc>
                <a:spcPct val="150000"/>
              </a:lnSpc>
              <a:spcBef>
                <a:spcPts val="600"/>
              </a:spcBef>
              <a:spcAft>
                <a:spcPts val="600"/>
              </a:spcAft>
            </a:pPr>
            <a:r>
              <a:rPr lang="fr-FR" dirty="0">
                <a:latin typeface="Comic Sans MS" pitchFamily="66" charset="0"/>
              </a:rPr>
              <a:t>L’ordonnanceur vise à atteindre plusieurs objectifs à savoir: </a:t>
            </a:r>
          </a:p>
          <a:p>
            <a:pPr marL="177800" indent="-177800">
              <a:lnSpc>
                <a:spcPct val="150000"/>
              </a:lnSpc>
              <a:buClr>
                <a:srgbClr val="C00000"/>
              </a:buClr>
              <a:buFont typeface="Wingdings" pitchFamily="2" charset="2"/>
              <a:buChar char="ü"/>
            </a:pPr>
            <a:r>
              <a:rPr lang="fr-FR" dirty="0">
                <a:latin typeface="Comic Sans MS" pitchFamily="66" charset="0"/>
              </a:rPr>
              <a:t> </a:t>
            </a:r>
            <a:r>
              <a:rPr lang="fr-FR" b="1" dirty="0">
                <a:solidFill>
                  <a:srgbClr val="0070C0"/>
                </a:solidFill>
                <a:latin typeface="Comic Sans MS" pitchFamily="66" charset="0"/>
              </a:rPr>
              <a:t>L’équité</a:t>
            </a:r>
            <a:r>
              <a:rPr lang="fr-FR" dirty="0">
                <a:latin typeface="Comic Sans MS" pitchFamily="66" charset="0"/>
              </a:rPr>
              <a:t>: les processus de même priorité sont servis équitablement;</a:t>
            </a:r>
          </a:p>
          <a:p>
            <a:pPr marL="177800" indent="-177800">
              <a:lnSpc>
                <a:spcPct val="150000"/>
              </a:lnSpc>
              <a:buClr>
                <a:srgbClr val="C00000"/>
              </a:buClr>
              <a:buFont typeface="Wingdings" pitchFamily="2" charset="2"/>
              <a:buChar char="ü"/>
            </a:pPr>
            <a:r>
              <a:rPr lang="fr-FR" b="1" dirty="0">
                <a:latin typeface="Comic Sans MS" pitchFamily="66" charset="0"/>
              </a:rPr>
              <a:t> </a:t>
            </a:r>
            <a:r>
              <a:rPr lang="fr-FR" b="1" dirty="0">
                <a:solidFill>
                  <a:srgbClr val="0070C0"/>
                </a:solidFill>
                <a:latin typeface="Comic Sans MS" pitchFamily="66" charset="0"/>
              </a:rPr>
              <a:t>Rendement</a:t>
            </a:r>
            <a:r>
              <a:rPr lang="fr-FR" dirty="0">
                <a:latin typeface="Comic Sans MS" pitchFamily="66" charset="0"/>
              </a:rPr>
              <a:t>:  maximiser le nombre de programmes à exécuter en un temps donné. </a:t>
            </a:r>
            <a:endParaRPr lang="fr-FR" strike="sngStrike" dirty="0">
              <a:latin typeface="Comic Sans MS" pitchFamily="66" charset="0"/>
            </a:endParaRPr>
          </a:p>
          <a:p>
            <a:pPr marL="177800" indent="-177800" algn="just">
              <a:lnSpc>
                <a:spcPct val="150000"/>
              </a:lnSpc>
              <a:spcAft>
                <a:spcPts val="600"/>
              </a:spcAft>
              <a:buClr>
                <a:srgbClr val="C00000"/>
              </a:buClr>
              <a:buFont typeface="Wingdings" pitchFamily="2" charset="2"/>
              <a:buChar char="ü"/>
            </a:pPr>
            <a:r>
              <a:rPr lang="fr-FR" b="1" dirty="0">
                <a:solidFill>
                  <a:srgbClr val="0070C0"/>
                </a:solidFill>
                <a:latin typeface="Comic Sans MS" pitchFamily="66" charset="0"/>
              </a:rPr>
              <a:t>Occupation des ressources disponibles</a:t>
            </a:r>
            <a:r>
              <a:rPr lang="fr-FR" dirty="0">
                <a:latin typeface="Comic Sans MS" pitchFamily="66" charset="0"/>
              </a:rPr>
              <a:t>.</a:t>
            </a:r>
          </a:p>
          <a:p>
            <a:pPr marL="177800" indent="-177800" algn="just">
              <a:lnSpc>
                <a:spcPct val="150000"/>
              </a:lnSpc>
              <a:spcAft>
                <a:spcPts val="600"/>
              </a:spcAft>
              <a:buClr>
                <a:srgbClr val="C00000"/>
              </a:buClr>
              <a:buFont typeface="Wingdings" pitchFamily="2" charset="2"/>
              <a:buChar char="ü"/>
            </a:pPr>
            <a:r>
              <a:rPr lang="fr-FR" b="1" dirty="0">
                <a:solidFill>
                  <a:srgbClr val="0070C0"/>
                </a:solidFill>
                <a:latin typeface="Comic Sans MS" pitchFamily="66" charset="0"/>
              </a:rPr>
              <a:t>Temps d’exécution </a:t>
            </a:r>
            <a:r>
              <a:rPr lang="fr-FR" dirty="0">
                <a:latin typeface="Comic Sans MS" pitchFamily="66" charset="0"/>
              </a:rPr>
              <a:t>: chaque programme doit s’exécuter le plus vite possibl</a:t>
            </a:r>
            <a:r>
              <a:rPr lang="fr-FR" dirty="0"/>
              <a:t>e</a:t>
            </a:r>
            <a:r>
              <a:rPr lang="fr-FR" dirty="0">
                <a:solidFill>
                  <a:srgbClr val="FFC000"/>
                </a:solidFill>
              </a:rPr>
              <a:t>.</a:t>
            </a:r>
          </a:p>
        </p:txBody>
      </p:sp>
      <p:sp>
        <p:nvSpPr>
          <p:cNvPr id="23" name="Rectangle 22"/>
          <p:cNvSpPr/>
          <p:nvPr/>
        </p:nvSpPr>
        <p:spPr>
          <a:xfrm>
            <a:off x="1000100" y="4929198"/>
            <a:ext cx="7929586" cy="1384995"/>
          </a:xfrm>
          <a:prstGeom prst="rect">
            <a:avLst/>
          </a:prstGeom>
        </p:spPr>
        <p:txBody>
          <a:bodyPr wrap="square">
            <a:spAutoFit/>
          </a:bodyPr>
          <a:lstStyle/>
          <a:p>
            <a:pPr marL="180000" indent="-342900">
              <a:lnSpc>
                <a:spcPct val="150000"/>
              </a:lnSpc>
            </a:pPr>
            <a:r>
              <a:rPr lang="fr-FR" sz="2000" b="1" u="sng" dirty="0">
                <a:solidFill>
                  <a:srgbClr val="00B050"/>
                </a:solidFill>
                <a:latin typeface="Comic Sans MS" pitchFamily="66" charset="0"/>
              </a:rPr>
              <a:t>7.3. Intervention de l’ordonnanceur </a:t>
            </a:r>
          </a:p>
          <a:p>
            <a:pPr>
              <a:lnSpc>
                <a:spcPct val="150000"/>
              </a:lnSpc>
            </a:pPr>
            <a:r>
              <a:rPr lang="fr-FR" dirty="0">
                <a:latin typeface="Comic Sans MS" pitchFamily="66" charset="0"/>
              </a:rPr>
              <a:t>      Alloue le processeur aux différents processus selon un </a:t>
            </a:r>
            <a:r>
              <a:rPr lang="fr-FR" dirty="0">
                <a:solidFill>
                  <a:srgbClr val="FF0000"/>
                </a:solidFill>
                <a:latin typeface="Comic Sans MS" pitchFamily="66" charset="0"/>
              </a:rPr>
              <a:t>algorithme d'ordonnancement </a:t>
            </a:r>
            <a:r>
              <a:rPr lang="fr-FR" dirty="0">
                <a:latin typeface="Comic Sans MS" pitchFamily="66" charset="0"/>
              </a:rPr>
              <a:t>donné.</a:t>
            </a:r>
          </a:p>
        </p:txBody>
      </p:sp>
      <p:sp>
        <p:nvSpPr>
          <p:cNvPr id="9" name="Rectangle à coins arrondis 8"/>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checkerboard(across)">
                                      <p:cBhvr>
                                        <p:cTn id="1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24</a:t>
            </a:fld>
            <a:endParaRPr lang="fr-BE"/>
          </a:p>
        </p:txBody>
      </p:sp>
      <p:sp>
        <p:nvSpPr>
          <p:cNvPr id="4" name="Titre 1"/>
          <p:cNvSpPr txBox="1">
            <a:spLocks/>
          </p:cNvSpPr>
          <p:nvPr/>
        </p:nvSpPr>
        <p:spPr>
          <a:xfrm>
            <a:off x="1142976" y="142852"/>
            <a:ext cx="7858180" cy="582594"/>
          </a:xfrm>
          <a:prstGeom prst="rect">
            <a:avLst/>
          </a:prstGeom>
          <a:solidFill>
            <a:schemeClr val="bg2">
              <a:lumMod val="9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5" name="Rectangle 4"/>
          <p:cNvSpPr/>
          <p:nvPr/>
        </p:nvSpPr>
        <p:spPr>
          <a:xfrm>
            <a:off x="1142976" y="785794"/>
            <a:ext cx="7715304" cy="4447371"/>
          </a:xfrm>
          <a:prstGeom prst="rect">
            <a:avLst/>
          </a:prstGeom>
        </p:spPr>
        <p:txBody>
          <a:bodyPr wrap="square">
            <a:spAutoFit/>
          </a:bodyPr>
          <a:lstStyle/>
          <a:p>
            <a:pPr>
              <a:spcAft>
                <a:spcPts val="1200"/>
              </a:spcAft>
            </a:pPr>
            <a:r>
              <a:rPr lang="fr-FR" b="1" dirty="0">
                <a:solidFill>
                  <a:srgbClr val="00B050"/>
                </a:solidFill>
                <a:latin typeface="Comic Sans MS" pitchFamily="66" charset="0"/>
              </a:rPr>
              <a:t>7.4 Critères de performances</a:t>
            </a:r>
            <a:endParaRPr lang="fr-FR" dirty="0">
              <a:solidFill>
                <a:srgbClr val="00B050"/>
              </a:solidFill>
              <a:latin typeface="Comic Sans MS" pitchFamily="66" charset="0"/>
            </a:endParaRPr>
          </a:p>
          <a:p>
            <a:pPr marL="285750" indent="-285750" algn="just">
              <a:spcBef>
                <a:spcPts val="600"/>
              </a:spcBef>
              <a:spcAft>
                <a:spcPts val="1200"/>
              </a:spcAft>
              <a:buClr>
                <a:srgbClr val="C00000"/>
              </a:buClr>
              <a:buSzPct val="100000"/>
              <a:buFont typeface="Wingdings" panose="05000000000000000000" pitchFamily="2" charset="2"/>
              <a:buChar char="ü"/>
            </a:pPr>
            <a:r>
              <a:rPr lang="fr-FR" b="1" dirty="0">
                <a:solidFill>
                  <a:srgbClr val="0070C0"/>
                </a:solidFill>
                <a:latin typeface="Comic Sans MS" pitchFamily="66" charset="0"/>
              </a:rPr>
              <a:t>Utilisation de la CPU </a:t>
            </a:r>
            <a:r>
              <a:rPr lang="fr-FR" dirty="0">
                <a:latin typeface="Comic Sans MS" pitchFamily="66" charset="0"/>
              </a:rPr>
              <a:t>: maintenir la CPU aussi occupée que possible.</a:t>
            </a:r>
          </a:p>
          <a:p>
            <a:pPr marL="285750" indent="-285750" algn="just">
              <a:spcBef>
                <a:spcPts val="600"/>
              </a:spcBef>
              <a:spcAft>
                <a:spcPts val="1200"/>
              </a:spcAft>
              <a:buClr>
                <a:srgbClr val="C00000"/>
              </a:buClr>
              <a:buSzPct val="100000"/>
              <a:buFont typeface="Wingdings" panose="05000000000000000000" pitchFamily="2" charset="2"/>
              <a:buChar char="ü"/>
            </a:pPr>
            <a:r>
              <a:rPr lang="fr-FR" b="1" dirty="0">
                <a:solidFill>
                  <a:srgbClr val="0070C0"/>
                </a:solidFill>
                <a:latin typeface="Comic Sans MS" pitchFamily="66" charset="0"/>
              </a:rPr>
              <a:t>Débit</a:t>
            </a:r>
            <a:r>
              <a:rPr lang="fr-FR" b="1" dirty="0">
                <a:latin typeface="Comic Sans MS" pitchFamily="66" charset="0"/>
              </a:rPr>
              <a:t> </a:t>
            </a:r>
            <a:r>
              <a:rPr lang="fr-FR" dirty="0">
                <a:latin typeface="Comic Sans MS" pitchFamily="66" charset="0"/>
              </a:rPr>
              <a:t> (Capacité de traitement ) : nombre de processus terminés par unité de temps. (</a:t>
            </a:r>
            <a:r>
              <a:rPr lang="fr-FR" i="1" dirty="0">
                <a:latin typeface="Comic Sans MS" pitchFamily="66" charset="0"/>
              </a:rPr>
              <a:t>à maximiser</a:t>
            </a:r>
            <a:r>
              <a:rPr lang="fr-FR" dirty="0">
                <a:latin typeface="Comic Sans MS" pitchFamily="66" charset="0"/>
              </a:rPr>
              <a:t>)</a:t>
            </a:r>
          </a:p>
          <a:p>
            <a:pPr marL="285750" indent="-285750" algn="just">
              <a:spcBef>
                <a:spcPts val="600"/>
              </a:spcBef>
              <a:spcAft>
                <a:spcPts val="1200"/>
              </a:spcAft>
              <a:buClr>
                <a:srgbClr val="C00000"/>
              </a:buClr>
              <a:buSzPct val="100000"/>
              <a:buFont typeface="Wingdings" panose="05000000000000000000" pitchFamily="2" charset="2"/>
              <a:buChar char="ü"/>
            </a:pPr>
            <a:r>
              <a:rPr lang="fr-FR" b="1" dirty="0">
                <a:solidFill>
                  <a:srgbClr val="0070C0"/>
                </a:solidFill>
                <a:latin typeface="Comic Sans MS" pitchFamily="66" charset="0"/>
              </a:rPr>
              <a:t>Temps de traitement (</a:t>
            </a:r>
            <a:r>
              <a:rPr lang="fr-FR" dirty="0">
                <a:solidFill>
                  <a:srgbClr val="0070C0"/>
                </a:solidFill>
                <a:latin typeface="Comic Sans MS" pitchFamily="66" charset="0"/>
              </a:rPr>
              <a:t>séjour/rotation/virement): </a:t>
            </a:r>
            <a:r>
              <a:rPr lang="fr-FR" dirty="0">
                <a:latin typeface="Comic Sans MS" pitchFamily="66" charset="0"/>
              </a:rPr>
              <a:t>temps nécessaire pour l’exécution d’un processus. </a:t>
            </a:r>
            <a:endParaRPr lang="fr-FR" b="1" dirty="0">
              <a:latin typeface="Comic Sans MS" pitchFamily="66" charset="0"/>
            </a:endParaRPr>
          </a:p>
          <a:p>
            <a:pPr marL="285750" indent="-285750" algn="just">
              <a:spcBef>
                <a:spcPts val="600"/>
              </a:spcBef>
              <a:spcAft>
                <a:spcPts val="1200"/>
              </a:spcAft>
              <a:buClr>
                <a:srgbClr val="C00000"/>
              </a:buClr>
              <a:buSzPct val="100000"/>
              <a:buFont typeface="Wingdings" panose="05000000000000000000" pitchFamily="2" charset="2"/>
              <a:buChar char="ü"/>
            </a:pPr>
            <a:r>
              <a:rPr lang="fr-FR" b="1" dirty="0">
                <a:solidFill>
                  <a:srgbClr val="0070C0"/>
                </a:solidFill>
                <a:latin typeface="Comic Sans MS" pitchFamily="66" charset="0"/>
              </a:rPr>
              <a:t>Temps d'attente </a:t>
            </a:r>
            <a:r>
              <a:rPr lang="fr-FR" b="1" dirty="0">
                <a:latin typeface="Comic Sans MS" pitchFamily="66" charset="0"/>
              </a:rPr>
              <a:t>(</a:t>
            </a:r>
            <a:r>
              <a:rPr lang="fr-FR" b="1" dirty="0" err="1">
                <a:latin typeface="Comic Sans MS" pitchFamily="66" charset="0"/>
              </a:rPr>
              <a:t>Waiting</a:t>
            </a:r>
            <a:r>
              <a:rPr lang="fr-FR" b="1" dirty="0">
                <a:latin typeface="Comic Sans MS" pitchFamily="66" charset="0"/>
              </a:rPr>
              <a:t> Time) </a:t>
            </a:r>
            <a:r>
              <a:rPr lang="fr-FR" dirty="0">
                <a:latin typeface="Comic Sans MS" pitchFamily="66" charset="0"/>
              </a:rPr>
              <a:t>(</a:t>
            </a:r>
            <a:r>
              <a:rPr lang="fr-FR" i="1" dirty="0">
                <a:latin typeface="Comic Sans MS" pitchFamily="66" charset="0"/>
              </a:rPr>
              <a:t>à minimiser</a:t>
            </a:r>
            <a:r>
              <a:rPr lang="fr-FR" dirty="0">
                <a:latin typeface="Comic Sans MS" pitchFamily="66" charset="0"/>
              </a:rPr>
              <a:t>) </a:t>
            </a:r>
          </a:p>
          <a:p>
            <a:pPr marL="285750" indent="-285750" algn="just">
              <a:spcBef>
                <a:spcPts val="600"/>
              </a:spcBef>
              <a:spcAft>
                <a:spcPts val="600"/>
              </a:spcAft>
              <a:buClr>
                <a:srgbClr val="C00000"/>
              </a:buClr>
              <a:buSzPct val="100000"/>
              <a:buFont typeface="Wingdings" panose="05000000000000000000" pitchFamily="2" charset="2"/>
              <a:buChar char="ü"/>
            </a:pPr>
            <a:r>
              <a:rPr lang="fr-FR" b="1" dirty="0">
                <a:solidFill>
                  <a:srgbClr val="0070C0"/>
                </a:solidFill>
                <a:latin typeface="Comic Sans MS" pitchFamily="66" charset="0"/>
              </a:rPr>
              <a:t>Temps de réponse</a:t>
            </a:r>
            <a:r>
              <a:rPr lang="fr-FR" dirty="0">
                <a:latin typeface="Comic Sans MS" pitchFamily="66" charset="0"/>
              </a:rPr>
              <a:t>: : temps écoulé entre la soumission d'un processus et le moment où il commence à être exécuté pour la première fois. (</a:t>
            </a:r>
            <a:r>
              <a:rPr lang="fr-FR" i="1" dirty="0">
                <a:latin typeface="Comic Sans MS" pitchFamily="66" charset="0"/>
              </a:rPr>
              <a:t>à minimiser</a:t>
            </a:r>
            <a:r>
              <a:rPr lang="fr-FR" dirty="0">
                <a:latin typeface="Comic Sans MS" pitchFamily="66" charset="0"/>
              </a:rPr>
              <a:t>) </a:t>
            </a:r>
          </a:p>
          <a:p>
            <a:pPr marL="173038" indent="-173038" algn="just">
              <a:spcBef>
                <a:spcPts val="600"/>
              </a:spcBef>
              <a:spcAft>
                <a:spcPts val="600"/>
              </a:spcAft>
              <a:buClr>
                <a:srgbClr val="C00000"/>
              </a:buClr>
              <a:buSzPct val="150000"/>
              <a:buFont typeface="Arial" pitchFamily="34" charset="0"/>
              <a:buChar char="•"/>
            </a:pPr>
            <a:endParaRPr lang="fr-FR" dirty="0">
              <a:latin typeface="Comic Sans MS" pitchFamily="66" charset="0"/>
            </a:endParaRPr>
          </a:p>
        </p:txBody>
      </p:sp>
      <p:sp>
        <p:nvSpPr>
          <p:cNvPr id="6" name="Rectangle 5"/>
          <p:cNvSpPr/>
          <p:nvPr/>
        </p:nvSpPr>
        <p:spPr>
          <a:xfrm>
            <a:off x="1214414" y="5090568"/>
            <a:ext cx="7715302" cy="1292854"/>
          </a:xfrm>
          <a:prstGeom prst="rect">
            <a:avLst/>
          </a:prstGeom>
        </p:spPr>
        <p:txBody>
          <a:bodyPr wrap="square">
            <a:spAutoFit/>
          </a:bodyPr>
          <a:lstStyle/>
          <a:p>
            <a:pPr>
              <a:lnSpc>
                <a:spcPct val="150000"/>
              </a:lnSpc>
            </a:pPr>
            <a:r>
              <a:rPr lang="fr-FR" b="1" dirty="0">
                <a:solidFill>
                  <a:srgbClr val="00B050"/>
                </a:solidFill>
                <a:latin typeface="Comic Sans MS" pitchFamily="66" charset="0"/>
              </a:rPr>
              <a:t>7.5 Métriques de performances</a:t>
            </a:r>
          </a:p>
          <a:p>
            <a:pPr marL="285750" indent="-285750" algn="just">
              <a:lnSpc>
                <a:spcPct val="150000"/>
              </a:lnSpc>
              <a:buClr>
                <a:srgbClr val="C00000"/>
              </a:buClr>
              <a:buFont typeface="Wingdings" panose="05000000000000000000" pitchFamily="2" charset="2"/>
              <a:buChar char="ü"/>
            </a:pPr>
            <a:r>
              <a:rPr lang="fr-FR" b="1" dirty="0">
                <a:latin typeface="Comic Sans MS" pitchFamily="66" charset="0"/>
              </a:rPr>
              <a:t>Temps de traitement = temps de terminaison – temps d’arrivée</a:t>
            </a:r>
          </a:p>
          <a:p>
            <a:pPr marL="285750" indent="-285750" algn="just">
              <a:lnSpc>
                <a:spcPct val="150000"/>
              </a:lnSpc>
              <a:buClr>
                <a:srgbClr val="C00000"/>
              </a:buClr>
              <a:buFont typeface="Wingdings" panose="05000000000000000000" pitchFamily="2" charset="2"/>
              <a:buChar char="ü"/>
            </a:pPr>
            <a:r>
              <a:rPr lang="fr-FR" b="1" dirty="0">
                <a:latin typeface="Comic Sans MS" pitchFamily="66" charset="0"/>
              </a:rPr>
              <a:t>Temps d’attente = temps de traitement – temps d’exécution</a:t>
            </a:r>
          </a:p>
        </p:txBody>
      </p:sp>
      <p:sp>
        <p:nvSpPr>
          <p:cNvPr id="8" name="Rectangle à coins arrondis 7"/>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25</a:t>
            </a:fld>
            <a:endParaRPr lang="fr-BE"/>
          </a:p>
        </p:txBody>
      </p:sp>
      <p:sp>
        <p:nvSpPr>
          <p:cNvPr id="3" name="Rectangle 2"/>
          <p:cNvSpPr/>
          <p:nvPr/>
        </p:nvSpPr>
        <p:spPr>
          <a:xfrm>
            <a:off x="1057723" y="838462"/>
            <a:ext cx="7500990" cy="2585323"/>
          </a:xfrm>
          <a:prstGeom prst="rect">
            <a:avLst/>
          </a:prstGeom>
        </p:spPr>
        <p:txBody>
          <a:bodyPr wrap="square">
            <a:spAutoFit/>
          </a:bodyPr>
          <a:lstStyle/>
          <a:p>
            <a:pPr algn="just">
              <a:lnSpc>
                <a:spcPct val="150000"/>
              </a:lnSpc>
            </a:pPr>
            <a:r>
              <a:rPr lang="fr-FR" b="1" dirty="0">
                <a:solidFill>
                  <a:srgbClr val="00B050"/>
                </a:solidFill>
                <a:latin typeface="Comic Sans MS" pitchFamily="66" charset="0"/>
              </a:rPr>
              <a:t>7.6 Diagramme de Gantt : </a:t>
            </a:r>
          </a:p>
          <a:p>
            <a:pPr algn="just">
              <a:lnSpc>
                <a:spcPct val="150000"/>
              </a:lnSpc>
            </a:pPr>
            <a:r>
              <a:rPr lang="fr-FR" dirty="0">
                <a:latin typeface="Comic Sans MS" pitchFamily="66" charset="0"/>
              </a:rPr>
              <a:t>Le diagramme de Gantt est un outil utilisé en ordonnancement et en gestion de projets qui permet de visualiser dans le temps les diverses tâches composant un projet. Dans l’ordonnancement, il représente graphiquement l’évolution des processus au cours de leurs exécutions.</a:t>
            </a:r>
          </a:p>
        </p:txBody>
      </p:sp>
      <p:sp>
        <p:nvSpPr>
          <p:cNvPr id="4" name="Titre 1"/>
          <p:cNvSpPr txBox="1">
            <a:spLocks/>
          </p:cNvSpPr>
          <p:nvPr/>
        </p:nvSpPr>
        <p:spPr>
          <a:xfrm>
            <a:off x="1142976" y="142852"/>
            <a:ext cx="7858180" cy="582594"/>
          </a:xfrm>
          <a:prstGeom prst="rect">
            <a:avLst/>
          </a:prstGeom>
          <a:solidFill>
            <a:schemeClr val="bg2">
              <a:lumMod val="9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5" name="Rectangle à coins arrondis 4"/>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
        <p:nvSpPr>
          <p:cNvPr id="6" name="ZoneTexte 5"/>
          <p:cNvSpPr txBox="1"/>
          <p:nvPr/>
        </p:nvSpPr>
        <p:spPr>
          <a:xfrm>
            <a:off x="1057723" y="3933056"/>
            <a:ext cx="7858148" cy="1938992"/>
          </a:xfrm>
          <a:prstGeom prst="rect">
            <a:avLst/>
          </a:prstGeom>
          <a:noFill/>
        </p:spPr>
        <p:txBody>
          <a:bodyPr wrap="square" rtlCol="0">
            <a:spAutoFit/>
          </a:bodyPr>
          <a:lstStyle/>
          <a:p>
            <a:pPr marL="180000" indent="-342900">
              <a:lnSpc>
                <a:spcPct val="150000"/>
              </a:lnSpc>
            </a:pPr>
            <a:r>
              <a:rPr lang="fr-FR" sz="2000" b="1" u="sng" dirty="0">
                <a:solidFill>
                  <a:srgbClr val="00B050"/>
                </a:solidFill>
                <a:latin typeface="Comic Sans MS" pitchFamily="66" charset="0"/>
              </a:rPr>
              <a:t>7.7. Classification des algorithmes d’ordonnancement</a:t>
            </a:r>
          </a:p>
          <a:p>
            <a:pPr algn="just">
              <a:lnSpc>
                <a:spcPct val="150000"/>
              </a:lnSpc>
            </a:pPr>
            <a:r>
              <a:rPr lang="fr-FR" sz="2000" dirty="0">
                <a:latin typeface="Comic Sans MS" pitchFamily="66" charset="0"/>
              </a:rPr>
              <a:t>Les ordonnanceurs sont classés en deux catégories: </a:t>
            </a:r>
          </a:p>
          <a:p>
            <a:pPr marL="627063" indent="-355600" algn="just">
              <a:lnSpc>
                <a:spcPct val="150000"/>
              </a:lnSpc>
              <a:buClr>
                <a:srgbClr val="0070C0"/>
              </a:buClr>
              <a:buFont typeface="Wingdings" pitchFamily="2" charset="2"/>
              <a:buChar char="q"/>
            </a:pPr>
            <a:r>
              <a:rPr lang="fr-FR" sz="2000" dirty="0">
                <a:latin typeface="Comic Sans MS" pitchFamily="66" charset="0"/>
              </a:rPr>
              <a:t>Les ordonnanceurs </a:t>
            </a:r>
            <a:r>
              <a:rPr lang="fr-FR" sz="2000" dirty="0">
                <a:solidFill>
                  <a:srgbClr val="FF0000"/>
                </a:solidFill>
                <a:latin typeface="Comic Sans MS" pitchFamily="66" charset="0"/>
              </a:rPr>
              <a:t>non préemptifs (sans réquisition) </a:t>
            </a:r>
            <a:r>
              <a:rPr lang="fr-FR" sz="2000" dirty="0">
                <a:latin typeface="Comic Sans MS" pitchFamily="66" charset="0"/>
              </a:rPr>
              <a:t>;</a:t>
            </a:r>
          </a:p>
          <a:p>
            <a:pPr marL="627063" indent="-355600" algn="just">
              <a:lnSpc>
                <a:spcPct val="150000"/>
              </a:lnSpc>
              <a:buClr>
                <a:srgbClr val="0070C0"/>
              </a:buClr>
              <a:buFont typeface="Wingdings" pitchFamily="2" charset="2"/>
              <a:buChar char="q"/>
            </a:pPr>
            <a:r>
              <a:rPr lang="fr-FR" sz="2000" dirty="0">
                <a:latin typeface="Comic Sans MS" pitchFamily="66" charset="0"/>
              </a:rPr>
              <a:t>Les ordonnanceurs </a:t>
            </a:r>
            <a:r>
              <a:rPr lang="fr-FR" sz="2000" dirty="0">
                <a:solidFill>
                  <a:srgbClr val="FF0000"/>
                </a:solidFill>
                <a:latin typeface="Comic Sans MS" pitchFamily="66" charset="0"/>
              </a:rPr>
              <a:t>préemptifs (avec réquisition)</a:t>
            </a:r>
            <a:r>
              <a:rPr lang="fr-FR" sz="2000" dirty="0">
                <a:latin typeface="Comic Sans MS" pitchFamily="66"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400" u="sng" dirty="0">
                <a:effectLst/>
                <a:latin typeface="Comic Sans MS" pitchFamily="66" charset="0"/>
              </a:rPr>
              <a:t>Chapitre 2</a:t>
            </a:r>
            <a:r>
              <a:rPr lang="fr-FR" sz="2400" dirty="0"/>
              <a:t>:  </a:t>
            </a:r>
            <a:r>
              <a:rPr lang="fr-FR" sz="2400" dirty="0">
                <a:solidFill>
                  <a:srgbClr val="0070C0"/>
                </a:solidFill>
                <a:effectLst/>
                <a:latin typeface="Comic Sans MS" pitchFamily="66" charset="0"/>
                <a:ea typeface="+mn-ea"/>
                <a:cs typeface="+mn-cs"/>
              </a:rPr>
              <a:t>Gestion du processeur central</a:t>
            </a:r>
            <a:endParaRPr lang="fr-FR" sz="24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26</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 name="Rectangle 8"/>
          <p:cNvSpPr/>
          <p:nvPr/>
        </p:nvSpPr>
        <p:spPr>
          <a:xfrm>
            <a:off x="1142976" y="785794"/>
            <a:ext cx="7643866" cy="4109010"/>
          </a:xfrm>
          <a:prstGeom prst="rect">
            <a:avLst/>
          </a:prstGeom>
        </p:spPr>
        <p:txBody>
          <a:bodyPr wrap="square">
            <a:spAutoFit/>
          </a:bodyPr>
          <a:lstStyle/>
          <a:p>
            <a:r>
              <a:rPr lang="fr-FR" sz="1900" dirty="0">
                <a:solidFill>
                  <a:srgbClr val="0070C0"/>
                </a:solidFill>
                <a:latin typeface="Comic Sans MS" pitchFamily="66" charset="0"/>
              </a:rPr>
              <a:t>6.6.1. </a:t>
            </a:r>
            <a:r>
              <a:rPr lang="fr-FR" dirty="0">
                <a:solidFill>
                  <a:srgbClr val="0070C0"/>
                </a:solidFill>
                <a:latin typeface="Comic Sans MS" pitchFamily="66" charset="0"/>
              </a:rPr>
              <a:t>Politiques d’ordonnancement non préemptives</a:t>
            </a:r>
          </a:p>
          <a:p>
            <a:pPr defTabSz="450850">
              <a:lnSpc>
                <a:spcPct val="150000"/>
              </a:lnSpc>
              <a:spcBef>
                <a:spcPts val="600"/>
              </a:spcBef>
            </a:pPr>
            <a:r>
              <a:rPr lang="fr-FR" sz="1900" dirty="0">
                <a:latin typeface="Comic Sans MS" pitchFamily="66" charset="0"/>
              </a:rPr>
              <a:t>	Un processus qui est sélectionné pour utiliser la CPU est laissé s’exécuter jusqu'à ce qu’il libère volontairement le processeur ou se bloque </a:t>
            </a:r>
            <a:r>
              <a:rPr lang="fr-FR" dirty="0">
                <a:latin typeface="Comic Sans MS" pitchFamily="66" charset="0"/>
              </a:rPr>
              <a:t>(en attente d’un événement comme fin d’E/S</a:t>
            </a:r>
            <a:r>
              <a:rPr lang="fr-FR" dirty="0"/>
              <a:t>) . </a:t>
            </a:r>
            <a:endParaRPr lang="fr-FR" dirty="0">
              <a:latin typeface="Comic Sans MS" pitchFamily="66" charset="0"/>
            </a:endParaRPr>
          </a:p>
          <a:p>
            <a:pPr defTabSz="450850">
              <a:lnSpc>
                <a:spcPct val="150000"/>
              </a:lnSpc>
              <a:spcBef>
                <a:spcPts val="600"/>
              </a:spcBef>
            </a:pPr>
            <a:r>
              <a:rPr lang="fr-FR" sz="1900" dirty="0">
                <a:latin typeface="Comic Sans MS" pitchFamily="66" charset="0"/>
              </a:rPr>
              <a:t>	Plusieurs politiques existent, on traite dans ce chapitre deux politiques: </a:t>
            </a:r>
          </a:p>
          <a:p>
            <a:pPr marL="698500" indent="-342900" defTabSz="450850">
              <a:lnSpc>
                <a:spcPct val="150000"/>
              </a:lnSpc>
              <a:spcBef>
                <a:spcPts val="600"/>
              </a:spcBef>
              <a:buClr>
                <a:srgbClr val="0070C0"/>
              </a:buClr>
              <a:buFont typeface="Wingdings" panose="05000000000000000000" pitchFamily="2" charset="2"/>
              <a:buChar char="ü"/>
            </a:pPr>
            <a:r>
              <a:rPr lang="fr-FR" dirty="0">
                <a:solidFill>
                  <a:srgbClr val="FF0000"/>
                </a:solidFill>
                <a:latin typeface="Comic Sans MS" pitchFamily="66" charset="0"/>
              </a:rPr>
              <a:t>FIFO (</a:t>
            </a:r>
            <a:r>
              <a:rPr lang="fr-FR" b="1" dirty="0">
                <a:solidFill>
                  <a:srgbClr val="FF0000"/>
                </a:solidFill>
                <a:latin typeface="Comic Sans MS" pitchFamily="66" charset="0"/>
              </a:rPr>
              <a:t>FCFS: </a:t>
            </a:r>
            <a:r>
              <a:rPr lang="fr-FR" dirty="0">
                <a:latin typeface="Comic Sans MS" pitchFamily="66" charset="0"/>
              </a:rPr>
              <a:t>First Come First </a:t>
            </a:r>
            <a:r>
              <a:rPr lang="fr-FR" dirty="0" err="1">
                <a:latin typeface="Comic Sans MS" pitchFamily="66" charset="0"/>
              </a:rPr>
              <a:t>Served</a:t>
            </a:r>
            <a:r>
              <a:rPr lang="fr-FR" dirty="0">
                <a:latin typeface="Comic Sans MS" pitchFamily="66" charset="0"/>
              </a:rPr>
              <a:t>) : le premier arrivé est le premier servi;</a:t>
            </a:r>
          </a:p>
          <a:p>
            <a:pPr marL="641350" indent="-285750" defTabSz="450850">
              <a:lnSpc>
                <a:spcPct val="150000"/>
              </a:lnSpc>
              <a:spcBef>
                <a:spcPts val="600"/>
              </a:spcBef>
              <a:buClr>
                <a:srgbClr val="0070C0"/>
              </a:buClr>
              <a:buFont typeface="Wingdings" panose="05000000000000000000" pitchFamily="2" charset="2"/>
              <a:buChar char="ü"/>
            </a:pPr>
            <a:r>
              <a:rPr lang="fr-FR" dirty="0">
                <a:latin typeface="Comic Sans MS" pitchFamily="66" charset="0"/>
              </a:rPr>
              <a:t> </a:t>
            </a:r>
            <a:r>
              <a:rPr lang="fr-FR" b="1" dirty="0">
                <a:solidFill>
                  <a:srgbClr val="FF0000"/>
                </a:solidFill>
                <a:latin typeface="Comic Sans MS" pitchFamily="66" charset="0"/>
              </a:rPr>
              <a:t>SJF</a:t>
            </a:r>
            <a:r>
              <a:rPr lang="fr-FR" dirty="0">
                <a:latin typeface="Comic Sans MS" pitchFamily="66" charset="0"/>
              </a:rPr>
              <a:t> (</a:t>
            </a:r>
            <a:r>
              <a:rPr lang="fr-FR" dirty="0" err="1">
                <a:latin typeface="Comic Sans MS" pitchFamily="66" charset="0"/>
              </a:rPr>
              <a:t>Shortest</a:t>
            </a:r>
            <a:r>
              <a:rPr lang="fr-FR" dirty="0">
                <a:latin typeface="Comic Sans MS" pitchFamily="66" charset="0"/>
              </a:rPr>
              <a:t> Job First): le plus court d’abord</a:t>
            </a:r>
          </a:p>
        </p:txBody>
      </p:sp>
      <p:sp>
        <p:nvSpPr>
          <p:cNvPr id="10" name="Rectangle à coins arrondis 9"/>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400" u="sng" dirty="0">
                <a:effectLst/>
                <a:latin typeface="Comic Sans MS" pitchFamily="66" charset="0"/>
              </a:rPr>
              <a:t>Chapitre 2</a:t>
            </a:r>
            <a:r>
              <a:rPr lang="fr-FR" sz="2400" dirty="0"/>
              <a:t>:  </a:t>
            </a:r>
            <a:r>
              <a:rPr lang="fr-FR" sz="2400" dirty="0">
                <a:solidFill>
                  <a:srgbClr val="0070C0"/>
                </a:solidFill>
                <a:effectLst/>
                <a:latin typeface="Comic Sans MS" pitchFamily="66" charset="0"/>
                <a:ea typeface="+mn-ea"/>
                <a:cs typeface="+mn-cs"/>
              </a:rPr>
              <a:t>Gestion du processeur central</a:t>
            </a:r>
            <a:endParaRPr lang="fr-FR" sz="24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27</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 name="Rectangle 8"/>
          <p:cNvSpPr/>
          <p:nvPr/>
        </p:nvSpPr>
        <p:spPr>
          <a:xfrm>
            <a:off x="1214414" y="857232"/>
            <a:ext cx="7786742" cy="3008709"/>
          </a:xfrm>
          <a:prstGeom prst="rect">
            <a:avLst/>
          </a:prstGeom>
        </p:spPr>
        <p:txBody>
          <a:bodyPr wrap="square">
            <a:spAutoFit/>
          </a:bodyPr>
          <a:lstStyle/>
          <a:p>
            <a:r>
              <a:rPr lang="fr-FR" sz="1900" b="1" dirty="0">
                <a:solidFill>
                  <a:schemeClr val="accent4">
                    <a:lumMod val="75000"/>
                  </a:schemeClr>
                </a:solidFill>
                <a:latin typeface="Comic Sans MS" pitchFamily="66" charset="0"/>
              </a:rPr>
              <a:t>7.6.1.1. Stratégie </a:t>
            </a:r>
            <a:r>
              <a:rPr lang="fr-FR" sz="1900" b="1" u="sng" dirty="0">
                <a:solidFill>
                  <a:schemeClr val="accent4">
                    <a:lumMod val="75000"/>
                  </a:schemeClr>
                </a:solidFill>
                <a:latin typeface="Comic Sans MS" pitchFamily="66" charset="0"/>
              </a:rPr>
              <a:t>du « Premier arrivé premier servi » (FIFO)</a:t>
            </a:r>
          </a:p>
          <a:p>
            <a:pPr algn="just" defTabSz="450850">
              <a:lnSpc>
                <a:spcPct val="150000"/>
              </a:lnSpc>
              <a:spcBef>
                <a:spcPts val="1200"/>
              </a:spcBef>
            </a:pPr>
            <a:r>
              <a:rPr lang="fr-FR" sz="1900" dirty="0">
                <a:solidFill>
                  <a:srgbClr val="FF0000"/>
                </a:solidFill>
                <a:latin typeface="Comic Sans MS" pitchFamily="66" charset="0"/>
              </a:rPr>
              <a:t>	</a:t>
            </a:r>
            <a:r>
              <a:rPr lang="fr-FR" dirty="0">
                <a:latin typeface="Comic Sans MS" pitchFamily="66" charset="0"/>
              </a:rPr>
              <a:t>Cette technique passe au processeur (CPU) le premier processus inséré dans la file d’attente des processus prêts (éligibles). L’ordre d’arrivé des processus est le paramètre qui est compté dans l’élection des processus.</a:t>
            </a:r>
            <a:r>
              <a:rPr lang="fr-FR" dirty="0"/>
              <a:t> </a:t>
            </a:r>
            <a:r>
              <a:rPr lang="fr-FR" dirty="0">
                <a:latin typeface="Comic Sans MS" pitchFamily="66" charset="0"/>
              </a:rPr>
              <a:t>La stratégie est facile à implémenter, mais les jobs longs occasionnent une longue attente des jobs courts, ce qui peut  engendrer des temps d’attentes moyens élevés.</a:t>
            </a:r>
          </a:p>
        </p:txBody>
      </p:sp>
      <p:grpSp>
        <p:nvGrpSpPr>
          <p:cNvPr id="3" name="Groupe 90"/>
          <p:cNvGrpSpPr/>
          <p:nvPr/>
        </p:nvGrpSpPr>
        <p:grpSpPr>
          <a:xfrm>
            <a:off x="1785918" y="4037334"/>
            <a:ext cx="6858048" cy="1243434"/>
            <a:chOff x="1785918" y="4037334"/>
            <a:chExt cx="6858048" cy="1243434"/>
          </a:xfrm>
        </p:grpSpPr>
        <p:sp>
          <p:nvSpPr>
            <p:cNvPr id="28" name="Rectangle à coins arrondis 27"/>
            <p:cNvSpPr/>
            <p:nvPr/>
          </p:nvSpPr>
          <p:spPr>
            <a:xfrm>
              <a:off x="7023966" y="4491752"/>
              <a:ext cx="1620000" cy="7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Rectangle 28"/>
            <p:cNvSpPr/>
            <p:nvPr/>
          </p:nvSpPr>
          <p:spPr>
            <a:xfrm>
              <a:off x="5389322" y="4709264"/>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p:txBody>
        </p:sp>
        <p:sp>
          <p:nvSpPr>
            <p:cNvPr id="30" name="Rectangle 29"/>
            <p:cNvSpPr/>
            <p:nvPr/>
          </p:nvSpPr>
          <p:spPr>
            <a:xfrm>
              <a:off x="4849322" y="4709264"/>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P2</a:t>
              </a:r>
              <a:endParaRPr lang="fr-FR" dirty="0"/>
            </a:p>
          </p:txBody>
        </p:sp>
        <p:sp>
          <p:nvSpPr>
            <p:cNvPr id="33" name="Rectangle 32"/>
            <p:cNvSpPr/>
            <p:nvPr/>
          </p:nvSpPr>
          <p:spPr>
            <a:xfrm>
              <a:off x="2740884" y="4560768"/>
              <a:ext cx="3240000" cy="72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ZoneTexte 33"/>
            <p:cNvSpPr txBox="1"/>
            <p:nvPr/>
          </p:nvSpPr>
          <p:spPr>
            <a:xfrm>
              <a:off x="3328519" y="4054180"/>
              <a:ext cx="1909497" cy="369332"/>
            </a:xfrm>
            <a:prstGeom prst="rect">
              <a:avLst/>
            </a:prstGeom>
            <a:noFill/>
            <a:ln w="12700">
              <a:solidFill>
                <a:schemeClr val="tx1">
                  <a:lumMod val="95000"/>
                  <a:lumOff val="5000"/>
                </a:schemeClr>
              </a:solidFill>
              <a:prstDash val="lgDash"/>
            </a:ln>
          </p:spPr>
          <p:txBody>
            <a:bodyPr wrap="none" rtlCol="0">
              <a:spAutoFit/>
            </a:bodyPr>
            <a:lstStyle/>
            <a:p>
              <a:r>
                <a:rPr lang="fr-FR" i="1" dirty="0">
                  <a:latin typeface="AcmeFont" pitchFamily="2" charset="0"/>
                  <a:ea typeface="Batang" pitchFamily="18" charset="-127"/>
                </a:rPr>
                <a:t>File  des  processus prêts</a:t>
              </a:r>
            </a:p>
          </p:txBody>
        </p:sp>
        <p:sp>
          <p:nvSpPr>
            <p:cNvPr id="35" name="ZoneTexte 34"/>
            <p:cNvSpPr txBox="1"/>
            <p:nvPr/>
          </p:nvSpPr>
          <p:spPr>
            <a:xfrm>
              <a:off x="7458823" y="4037334"/>
              <a:ext cx="636713" cy="369332"/>
            </a:xfrm>
            <a:prstGeom prst="rect">
              <a:avLst/>
            </a:prstGeom>
            <a:noFill/>
            <a:ln w="12700">
              <a:solidFill>
                <a:schemeClr val="tx1">
                  <a:lumMod val="95000"/>
                  <a:lumOff val="5000"/>
                </a:schemeClr>
              </a:solidFill>
              <a:prstDash val="dash"/>
            </a:ln>
          </p:spPr>
          <p:txBody>
            <a:bodyPr wrap="none" rtlCol="0">
              <a:spAutoFit/>
            </a:bodyPr>
            <a:lstStyle/>
            <a:p>
              <a:r>
                <a:rPr lang="fr-FR" i="1" dirty="0">
                  <a:latin typeface="AcmeFont" pitchFamily="2" charset="0"/>
                  <a:ea typeface="Batang" pitchFamily="18" charset="-127"/>
                </a:rPr>
                <a:t>CPU</a:t>
              </a:r>
            </a:p>
          </p:txBody>
        </p:sp>
        <p:sp>
          <p:nvSpPr>
            <p:cNvPr id="36" name="Rectangle 35"/>
            <p:cNvSpPr/>
            <p:nvPr/>
          </p:nvSpPr>
          <p:spPr>
            <a:xfrm>
              <a:off x="2907858" y="4709264"/>
              <a:ext cx="900000" cy="428628"/>
            </a:xfrm>
            <a:prstGeom prst="rect">
              <a:avLst/>
            </a:prstGeom>
            <a:solidFill>
              <a:schemeClr val="bg1">
                <a:lumMod val="85000"/>
              </a:schemeClr>
            </a:solidFill>
            <a:ln>
              <a:solidFill>
                <a:schemeClr val="tx1">
                  <a:lumMod val="95000"/>
                  <a:lumOff val="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4" name="Rectangle 53"/>
            <p:cNvSpPr/>
            <p:nvPr/>
          </p:nvSpPr>
          <p:spPr>
            <a:xfrm>
              <a:off x="4309322" y="4709264"/>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P3</a:t>
              </a:r>
              <a:endParaRPr lang="fr-FR" dirty="0"/>
            </a:p>
          </p:txBody>
        </p:sp>
        <p:sp>
          <p:nvSpPr>
            <p:cNvPr id="75" name="Rectangle 74"/>
            <p:cNvSpPr/>
            <p:nvPr/>
          </p:nvSpPr>
          <p:spPr>
            <a:xfrm>
              <a:off x="3809256" y="4709264"/>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P4</a:t>
              </a:r>
              <a:endParaRPr lang="fr-FR" dirty="0"/>
            </a:p>
          </p:txBody>
        </p:sp>
        <p:sp>
          <p:nvSpPr>
            <p:cNvPr id="82" name="Flèche droite à entaille 81"/>
            <p:cNvSpPr/>
            <p:nvPr/>
          </p:nvSpPr>
          <p:spPr>
            <a:xfrm>
              <a:off x="6072198" y="4643446"/>
              <a:ext cx="928694" cy="428628"/>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ZoneTexte 83"/>
            <p:cNvSpPr txBox="1"/>
            <p:nvPr/>
          </p:nvSpPr>
          <p:spPr>
            <a:xfrm>
              <a:off x="6143636" y="4643446"/>
              <a:ext cx="1000132" cy="369332"/>
            </a:xfrm>
            <a:prstGeom prst="rect">
              <a:avLst/>
            </a:prstGeom>
            <a:noFill/>
          </p:spPr>
          <p:txBody>
            <a:bodyPr wrap="square" rtlCol="0">
              <a:spAutoFit/>
            </a:bodyPr>
            <a:lstStyle/>
            <a:p>
              <a:r>
                <a:rPr lang="fr-FR" dirty="0"/>
                <a:t>sortie</a:t>
              </a:r>
            </a:p>
          </p:txBody>
        </p:sp>
        <p:sp>
          <p:nvSpPr>
            <p:cNvPr id="87" name="Flèche droite à entaille 86"/>
            <p:cNvSpPr/>
            <p:nvPr/>
          </p:nvSpPr>
          <p:spPr>
            <a:xfrm>
              <a:off x="1785918" y="4714884"/>
              <a:ext cx="1000132" cy="500066"/>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ZoneTexte 87"/>
            <p:cNvSpPr txBox="1"/>
            <p:nvPr/>
          </p:nvSpPr>
          <p:spPr>
            <a:xfrm>
              <a:off x="1830060" y="4772674"/>
              <a:ext cx="1071570" cy="369332"/>
            </a:xfrm>
            <a:prstGeom prst="rect">
              <a:avLst/>
            </a:prstGeom>
            <a:noFill/>
          </p:spPr>
          <p:txBody>
            <a:bodyPr wrap="square" rtlCol="0">
              <a:spAutoFit/>
            </a:bodyPr>
            <a:lstStyle/>
            <a:p>
              <a:r>
                <a:rPr lang="fr-FR" dirty="0"/>
                <a:t>Arrivée </a:t>
              </a:r>
            </a:p>
          </p:txBody>
        </p:sp>
      </p:grpSp>
      <p:grpSp>
        <p:nvGrpSpPr>
          <p:cNvPr id="4" name="Groupe 91"/>
          <p:cNvGrpSpPr/>
          <p:nvPr/>
        </p:nvGrpSpPr>
        <p:grpSpPr>
          <a:xfrm>
            <a:off x="1714480" y="5709396"/>
            <a:ext cx="6902190" cy="720000"/>
            <a:chOff x="1714480" y="5709396"/>
            <a:chExt cx="6902190" cy="720000"/>
          </a:xfrm>
        </p:grpSpPr>
        <p:sp>
          <p:nvSpPr>
            <p:cNvPr id="41" name="Rectangle à coins arrondis 40"/>
            <p:cNvSpPr/>
            <p:nvPr/>
          </p:nvSpPr>
          <p:spPr>
            <a:xfrm>
              <a:off x="6996670" y="5709396"/>
              <a:ext cx="1620000" cy="7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Rectangle 41"/>
            <p:cNvSpPr/>
            <p:nvPr/>
          </p:nvSpPr>
          <p:spPr>
            <a:xfrm>
              <a:off x="7595470" y="5852272"/>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p:txBody>
        </p:sp>
        <p:sp>
          <p:nvSpPr>
            <p:cNvPr id="43" name="Rectangle 42"/>
            <p:cNvSpPr/>
            <p:nvPr/>
          </p:nvSpPr>
          <p:spPr>
            <a:xfrm>
              <a:off x="5269520" y="5852272"/>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P2</a:t>
              </a:r>
              <a:endParaRPr lang="fr-FR" dirty="0"/>
            </a:p>
          </p:txBody>
        </p:sp>
        <p:sp>
          <p:nvSpPr>
            <p:cNvPr id="46" name="Rectangle 45"/>
            <p:cNvSpPr/>
            <p:nvPr/>
          </p:nvSpPr>
          <p:spPr>
            <a:xfrm>
              <a:off x="2713588" y="5709396"/>
              <a:ext cx="3240000" cy="72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Rectangle 48"/>
            <p:cNvSpPr/>
            <p:nvPr/>
          </p:nvSpPr>
          <p:spPr>
            <a:xfrm>
              <a:off x="2809124" y="5852272"/>
              <a:ext cx="900000" cy="428628"/>
            </a:xfrm>
            <a:prstGeom prst="rect">
              <a:avLst/>
            </a:prstGeom>
            <a:solidFill>
              <a:schemeClr val="bg1">
                <a:lumMod val="85000"/>
              </a:schemeClr>
            </a:solidFill>
            <a:ln>
              <a:solidFill>
                <a:schemeClr val="tx1">
                  <a:lumMod val="95000"/>
                  <a:lumOff val="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6" name="Rectangle 75"/>
            <p:cNvSpPr/>
            <p:nvPr/>
          </p:nvSpPr>
          <p:spPr>
            <a:xfrm>
              <a:off x="4755806" y="5852272"/>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P3</a:t>
              </a:r>
              <a:endParaRPr lang="fr-FR" dirty="0"/>
            </a:p>
          </p:txBody>
        </p:sp>
        <p:sp>
          <p:nvSpPr>
            <p:cNvPr id="77" name="Rectangle 76"/>
            <p:cNvSpPr/>
            <p:nvPr/>
          </p:nvSpPr>
          <p:spPr>
            <a:xfrm>
              <a:off x="4255740" y="5852272"/>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P4</a:t>
              </a:r>
              <a:endParaRPr lang="fr-FR" dirty="0"/>
            </a:p>
          </p:txBody>
        </p:sp>
        <p:sp>
          <p:nvSpPr>
            <p:cNvPr id="78" name="Rectangle 77"/>
            <p:cNvSpPr/>
            <p:nvPr/>
          </p:nvSpPr>
          <p:spPr>
            <a:xfrm>
              <a:off x="3697884" y="5852272"/>
              <a:ext cx="540000" cy="428628"/>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P5</a:t>
              </a:r>
              <a:endParaRPr lang="fr-FR" dirty="0"/>
            </a:p>
          </p:txBody>
        </p:sp>
        <p:sp>
          <p:nvSpPr>
            <p:cNvPr id="83" name="Flèche droite à entaille 82"/>
            <p:cNvSpPr/>
            <p:nvPr/>
          </p:nvSpPr>
          <p:spPr>
            <a:xfrm>
              <a:off x="6017606" y="5861090"/>
              <a:ext cx="928694" cy="428628"/>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ZoneTexte 84"/>
            <p:cNvSpPr txBox="1"/>
            <p:nvPr/>
          </p:nvSpPr>
          <p:spPr>
            <a:xfrm>
              <a:off x="6072198" y="5857892"/>
              <a:ext cx="1000132" cy="369332"/>
            </a:xfrm>
            <a:prstGeom prst="rect">
              <a:avLst/>
            </a:prstGeom>
            <a:noFill/>
          </p:spPr>
          <p:txBody>
            <a:bodyPr wrap="square" rtlCol="0">
              <a:spAutoFit/>
            </a:bodyPr>
            <a:lstStyle/>
            <a:p>
              <a:r>
                <a:rPr lang="fr-FR" dirty="0"/>
                <a:t>sortie</a:t>
              </a:r>
            </a:p>
          </p:txBody>
        </p:sp>
        <p:sp>
          <p:nvSpPr>
            <p:cNvPr id="89" name="Flèche droite à entaille 88"/>
            <p:cNvSpPr/>
            <p:nvPr/>
          </p:nvSpPr>
          <p:spPr>
            <a:xfrm>
              <a:off x="1714480" y="5786454"/>
              <a:ext cx="1000132" cy="500066"/>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0" name="ZoneTexte 89"/>
            <p:cNvSpPr txBox="1"/>
            <p:nvPr/>
          </p:nvSpPr>
          <p:spPr>
            <a:xfrm>
              <a:off x="1758622" y="5844244"/>
              <a:ext cx="1071570" cy="369332"/>
            </a:xfrm>
            <a:prstGeom prst="rect">
              <a:avLst/>
            </a:prstGeom>
            <a:noFill/>
          </p:spPr>
          <p:txBody>
            <a:bodyPr wrap="square" rtlCol="0">
              <a:spAutoFit/>
            </a:bodyPr>
            <a:lstStyle/>
            <a:p>
              <a:r>
                <a:rPr lang="fr-FR" dirty="0"/>
                <a:t>Arrivée </a:t>
              </a:r>
            </a:p>
          </p:txBody>
        </p:sp>
      </p:grpSp>
      <p:sp>
        <p:nvSpPr>
          <p:cNvPr id="38" name="Rectangle à coins arrondis 37"/>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28</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 name="Rectangle 8"/>
          <p:cNvSpPr/>
          <p:nvPr/>
        </p:nvSpPr>
        <p:spPr>
          <a:xfrm>
            <a:off x="1214414" y="857232"/>
            <a:ext cx="7643866" cy="3293209"/>
          </a:xfrm>
          <a:prstGeom prst="rect">
            <a:avLst/>
          </a:prstGeom>
        </p:spPr>
        <p:txBody>
          <a:bodyPr wrap="square">
            <a:spAutoFit/>
          </a:bodyPr>
          <a:lstStyle/>
          <a:p>
            <a:pPr marL="900113" indent="-900113"/>
            <a:r>
              <a:rPr lang="fr-FR" sz="1900" b="1" dirty="0">
                <a:solidFill>
                  <a:schemeClr val="accent4">
                    <a:lumMod val="75000"/>
                  </a:schemeClr>
                </a:solidFill>
                <a:latin typeface="Comic Sans MS" pitchFamily="66" charset="0"/>
              </a:rPr>
              <a:t>7.6.1.2. Stratégie du « job le plus court d’abord » (SJF)</a:t>
            </a:r>
          </a:p>
          <a:p>
            <a:pPr algn="just">
              <a:lnSpc>
                <a:spcPct val="150000"/>
              </a:lnSpc>
            </a:pPr>
            <a:r>
              <a:rPr lang="fr-FR" dirty="0">
                <a:latin typeface="Comic Sans MS" pitchFamily="66" charset="0"/>
              </a:rPr>
              <a:t>L’ordonnanceur choisit, parmi le lot de processus a exécuter, le plus court (plus petit temps d‘exécution).</a:t>
            </a:r>
            <a:r>
              <a:rPr lang="fr-FR" dirty="0">
                <a:solidFill>
                  <a:srgbClr val="FF0000"/>
                </a:solidFill>
                <a:latin typeface="Comic Sans MS" pitchFamily="66" charset="0"/>
              </a:rPr>
              <a:t> </a:t>
            </a:r>
            <a:r>
              <a:rPr lang="fr-FR" dirty="0">
                <a:latin typeface="Comic Sans MS" pitchFamily="66" charset="0"/>
              </a:rPr>
              <a:t>Si deux processus ou plus ont le même temps d’exécution, la politique FIFO est appliquée. Cette technique tend à  réduire le nombre de travaux en attente, ce qui a pour conséquence de diminuer  le temps d’attente  moyen des processus. Le principal inconvénient de SJF est la connaissance précise du temps d’exécution.</a:t>
            </a:r>
          </a:p>
        </p:txBody>
      </p:sp>
      <p:grpSp>
        <p:nvGrpSpPr>
          <p:cNvPr id="3" name="Groupe 58"/>
          <p:cNvGrpSpPr/>
          <p:nvPr/>
        </p:nvGrpSpPr>
        <p:grpSpPr>
          <a:xfrm>
            <a:off x="1357290" y="4500570"/>
            <a:ext cx="7477916" cy="1222314"/>
            <a:chOff x="1285852" y="4000504"/>
            <a:chExt cx="7477916" cy="1222314"/>
          </a:xfrm>
        </p:grpSpPr>
        <p:sp>
          <p:nvSpPr>
            <p:cNvPr id="32" name="Rectangle à coins arrondis 31"/>
            <p:cNvSpPr/>
            <p:nvPr/>
          </p:nvSpPr>
          <p:spPr>
            <a:xfrm>
              <a:off x="7143768" y="4494950"/>
              <a:ext cx="1620000" cy="7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p:cNvSpPr/>
            <p:nvPr/>
          </p:nvSpPr>
          <p:spPr>
            <a:xfrm>
              <a:off x="3452066" y="4572008"/>
              <a:ext cx="900000" cy="54000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P3</a:t>
              </a:r>
            </a:p>
            <a:p>
              <a:pPr algn="ctr"/>
              <a:r>
                <a:rPr lang="fr-FR" dirty="0">
                  <a:solidFill>
                    <a:srgbClr val="FF0000"/>
                  </a:solidFill>
                  <a:latin typeface="Algerian" pitchFamily="82" charset="0"/>
                </a:rPr>
                <a:t>(1 ut)</a:t>
              </a:r>
            </a:p>
          </p:txBody>
        </p:sp>
        <p:sp>
          <p:nvSpPr>
            <p:cNvPr id="34" name="Rectangle 33"/>
            <p:cNvSpPr/>
            <p:nvPr/>
          </p:nvSpPr>
          <p:spPr>
            <a:xfrm>
              <a:off x="2594810" y="4572008"/>
              <a:ext cx="900000" cy="54000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P4</a:t>
              </a:r>
            </a:p>
            <a:p>
              <a:pPr algn="ctr"/>
              <a:r>
                <a:rPr lang="fr-FR" dirty="0">
                  <a:solidFill>
                    <a:srgbClr val="FF0000"/>
                  </a:solidFill>
                  <a:latin typeface="Algerian" pitchFamily="82" charset="0"/>
                </a:rPr>
                <a:t>(2 ut)</a:t>
              </a:r>
              <a:endParaRPr lang="fr-FR" dirty="0">
                <a:solidFill>
                  <a:srgbClr val="FF0000"/>
                </a:solidFill>
              </a:endParaRPr>
            </a:p>
          </p:txBody>
        </p:sp>
        <p:sp>
          <p:nvSpPr>
            <p:cNvPr id="36" name="Rectangle 35"/>
            <p:cNvSpPr/>
            <p:nvPr/>
          </p:nvSpPr>
          <p:spPr>
            <a:xfrm>
              <a:off x="4309322" y="4572008"/>
              <a:ext cx="900000" cy="54000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P2</a:t>
              </a:r>
            </a:p>
            <a:p>
              <a:pPr algn="ctr"/>
              <a:r>
                <a:rPr lang="fr-FR" dirty="0">
                  <a:solidFill>
                    <a:srgbClr val="FF0000"/>
                  </a:solidFill>
                  <a:latin typeface="Algerian" pitchFamily="82" charset="0"/>
                </a:rPr>
                <a:t>(4 ut)</a:t>
              </a:r>
              <a:endParaRPr lang="fr-FR" dirty="0">
                <a:solidFill>
                  <a:srgbClr val="FF0000"/>
                </a:solidFill>
              </a:endParaRPr>
            </a:p>
          </p:txBody>
        </p:sp>
        <p:sp>
          <p:nvSpPr>
            <p:cNvPr id="37" name="Rectangle 36"/>
            <p:cNvSpPr/>
            <p:nvPr/>
          </p:nvSpPr>
          <p:spPr>
            <a:xfrm>
              <a:off x="5166578" y="4572008"/>
              <a:ext cx="900000" cy="54000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a:p>
              <a:pPr algn="ctr"/>
              <a:r>
                <a:rPr lang="fr-FR" dirty="0">
                  <a:solidFill>
                    <a:srgbClr val="FF0000"/>
                  </a:solidFill>
                  <a:latin typeface="Algerian" pitchFamily="82" charset="0"/>
                </a:rPr>
                <a:t>(5 ut)</a:t>
              </a:r>
              <a:endParaRPr lang="fr-FR" dirty="0">
                <a:solidFill>
                  <a:srgbClr val="FF0000"/>
                </a:solidFill>
              </a:endParaRPr>
            </a:p>
          </p:txBody>
        </p:sp>
        <p:sp>
          <p:nvSpPr>
            <p:cNvPr id="38" name="Flèche droite à entaille 37"/>
            <p:cNvSpPr/>
            <p:nvPr/>
          </p:nvSpPr>
          <p:spPr>
            <a:xfrm>
              <a:off x="6166710" y="4643446"/>
              <a:ext cx="928694" cy="428628"/>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Rectangle 38"/>
            <p:cNvSpPr/>
            <p:nvPr/>
          </p:nvSpPr>
          <p:spPr>
            <a:xfrm>
              <a:off x="2451934" y="4429132"/>
              <a:ext cx="3643338" cy="7936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ZoneTexte 39"/>
            <p:cNvSpPr txBox="1"/>
            <p:nvPr/>
          </p:nvSpPr>
          <p:spPr>
            <a:xfrm>
              <a:off x="3523504" y="4000504"/>
              <a:ext cx="2364874" cy="369332"/>
            </a:xfrm>
            <a:prstGeom prst="rect">
              <a:avLst/>
            </a:prstGeom>
            <a:noFill/>
            <a:ln w="12700">
              <a:solidFill>
                <a:schemeClr val="tx1">
                  <a:lumMod val="95000"/>
                  <a:lumOff val="5000"/>
                </a:schemeClr>
              </a:solidFill>
              <a:prstDash val="lgDash"/>
            </a:ln>
          </p:spPr>
          <p:txBody>
            <a:bodyPr wrap="square" rtlCol="0">
              <a:spAutoFit/>
            </a:bodyPr>
            <a:lstStyle/>
            <a:p>
              <a:r>
                <a:rPr lang="fr-FR" i="1" dirty="0">
                  <a:latin typeface="AcmeFont" pitchFamily="2" charset="0"/>
                  <a:ea typeface="Batang" pitchFamily="18" charset="-127"/>
                </a:rPr>
                <a:t>File des Processus prêts</a:t>
              </a:r>
            </a:p>
          </p:txBody>
        </p:sp>
        <p:sp>
          <p:nvSpPr>
            <p:cNvPr id="41" name="ZoneTexte 40"/>
            <p:cNvSpPr txBox="1"/>
            <p:nvPr/>
          </p:nvSpPr>
          <p:spPr>
            <a:xfrm>
              <a:off x="7715272" y="4059800"/>
              <a:ext cx="636713" cy="369332"/>
            </a:xfrm>
            <a:prstGeom prst="rect">
              <a:avLst/>
            </a:prstGeom>
            <a:noFill/>
            <a:ln w="12700">
              <a:solidFill>
                <a:schemeClr val="tx1">
                  <a:lumMod val="95000"/>
                  <a:lumOff val="5000"/>
                </a:schemeClr>
              </a:solidFill>
              <a:prstDash val="dash"/>
            </a:ln>
          </p:spPr>
          <p:txBody>
            <a:bodyPr wrap="none" rtlCol="0">
              <a:spAutoFit/>
            </a:bodyPr>
            <a:lstStyle/>
            <a:p>
              <a:r>
                <a:rPr lang="fr-FR" i="1" dirty="0">
                  <a:latin typeface="AcmeFont" pitchFamily="2" charset="0"/>
                  <a:ea typeface="Batang" pitchFamily="18" charset="-127"/>
                </a:rPr>
                <a:t>CPU</a:t>
              </a:r>
            </a:p>
          </p:txBody>
        </p:sp>
        <p:sp>
          <p:nvSpPr>
            <p:cNvPr id="42" name="ZoneTexte 41"/>
            <p:cNvSpPr txBox="1"/>
            <p:nvPr/>
          </p:nvSpPr>
          <p:spPr>
            <a:xfrm>
              <a:off x="1285852" y="4000504"/>
              <a:ext cx="1455848" cy="338554"/>
            </a:xfrm>
            <a:prstGeom prst="rect">
              <a:avLst/>
            </a:prstGeom>
            <a:noFill/>
            <a:ln w="12700">
              <a:solidFill>
                <a:schemeClr val="tx1">
                  <a:lumMod val="95000"/>
                  <a:lumOff val="5000"/>
                </a:schemeClr>
              </a:solidFill>
              <a:prstDash val="dash"/>
            </a:ln>
          </p:spPr>
          <p:txBody>
            <a:bodyPr wrap="square" rtlCol="0">
              <a:spAutoFit/>
            </a:bodyPr>
            <a:lstStyle/>
            <a:p>
              <a:r>
                <a:rPr lang="fr-FR" sz="1600" dirty="0">
                  <a:latin typeface="Comic Sans MS" pitchFamily="66" charset="0"/>
                </a:rPr>
                <a:t>Arrivés à t=0</a:t>
              </a:r>
            </a:p>
          </p:txBody>
        </p:sp>
        <p:sp>
          <p:nvSpPr>
            <p:cNvPr id="29" name="ZoneTexte 28"/>
            <p:cNvSpPr txBox="1"/>
            <p:nvPr/>
          </p:nvSpPr>
          <p:spPr>
            <a:xfrm>
              <a:off x="6180358" y="4644952"/>
              <a:ext cx="1000132" cy="369332"/>
            </a:xfrm>
            <a:prstGeom prst="rect">
              <a:avLst/>
            </a:prstGeom>
            <a:noFill/>
          </p:spPr>
          <p:txBody>
            <a:bodyPr wrap="square" rtlCol="0">
              <a:spAutoFit/>
            </a:bodyPr>
            <a:lstStyle/>
            <a:p>
              <a:r>
                <a:rPr lang="fr-FR" dirty="0"/>
                <a:t>sortie</a:t>
              </a:r>
            </a:p>
          </p:txBody>
        </p:sp>
        <p:sp>
          <p:nvSpPr>
            <p:cNvPr id="53" name="Flèche droite à entaille 52"/>
            <p:cNvSpPr/>
            <p:nvPr/>
          </p:nvSpPr>
          <p:spPr>
            <a:xfrm>
              <a:off x="1428728" y="4643446"/>
              <a:ext cx="1000132" cy="500066"/>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ZoneTexte 53"/>
            <p:cNvSpPr txBox="1"/>
            <p:nvPr/>
          </p:nvSpPr>
          <p:spPr>
            <a:xfrm>
              <a:off x="1472870" y="4701236"/>
              <a:ext cx="1071570" cy="369332"/>
            </a:xfrm>
            <a:prstGeom prst="rect">
              <a:avLst/>
            </a:prstGeom>
            <a:noFill/>
          </p:spPr>
          <p:txBody>
            <a:bodyPr wrap="square" rtlCol="0">
              <a:spAutoFit/>
            </a:bodyPr>
            <a:lstStyle/>
            <a:p>
              <a:r>
                <a:rPr lang="fr-FR" dirty="0"/>
                <a:t>Arrivée </a:t>
              </a:r>
            </a:p>
          </p:txBody>
        </p:sp>
      </p:grpSp>
      <p:grpSp>
        <p:nvGrpSpPr>
          <p:cNvPr id="4" name="Groupe 57"/>
          <p:cNvGrpSpPr/>
          <p:nvPr/>
        </p:nvGrpSpPr>
        <p:grpSpPr>
          <a:xfrm>
            <a:off x="1785918" y="5923710"/>
            <a:ext cx="6687876" cy="720000"/>
            <a:chOff x="2170404" y="5566520"/>
            <a:chExt cx="6687876" cy="720000"/>
          </a:xfrm>
        </p:grpSpPr>
        <p:sp>
          <p:nvSpPr>
            <p:cNvPr id="44" name="Rectangle à coins arrondis 43"/>
            <p:cNvSpPr/>
            <p:nvPr/>
          </p:nvSpPr>
          <p:spPr>
            <a:xfrm>
              <a:off x="7238280" y="5566520"/>
              <a:ext cx="1620000" cy="72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a:solidFill>
                    <a:schemeClr val="bg1"/>
                  </a:solidFill>
                  <a:latin typeface="Algerian" pitchFamily="82" charset="0"/>
                </a:rPr>
                <a:t>P3</a:t>
              </a:r>
            </a:p>
          </p:txBody>
        </p:sp>
        <p:sp>
          <p:nvSpPr>
            <p:cNvPr id="45" name="Flèche droite à entaille 44"/>
            <p:cNvSpPr/>
            <p:nvPr/>
          </p:nvSpPr>
          <p:spPr>
            <a:xfrm>
              <a:off x="6238148" y="5786454"/>
              <a:ext cx="928694" cy="428628"/>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Rectangle 45"/>
            <p:cNvSpPr/>
            <p:nvPr/>
          </p:nvSpPr>
          <p:spPr>
            <a:xfrm>
              <a:off x="3237752" y="5566520"/>
              <a:ext cx="2928958" cy="72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Rectangle 48"/>
            <p:cNvSpPr/>
            <p:nvPr/>
          </p:nvSpPr>
          <p:spPr>
            <a:xfrm>
              <a:off x="3452066" y="5643578"/>
              <a:ext cx="900000" cy="54000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P4</a:t>
              </a:r>
            </a:p>
            <a:p>
              <a:pPr algn="ctr"/>
              <a:r>
                <a:rPr lang="fr-FR" dirty="0">
                  <a:solidFill>
                    <a:srgbClr val="FF0000"/>
                  </a:solidFill>
                  <a:latin typeface="Algerian" pitchFamily="82" charset="0"/>
                </a:rPr>
                <a:t>(2 ut)</a:t>
              </a:r>
              <a:endParaRPr lang="fr-FR" dirty="0">
                <a:solidFill>
                  <a:srgbClr val="FF0000"/>
                </a:solidFill>
              </a:endParaRPr>
            </a:p>
          </p:txBody>
        </p:sp>
        <p:sp>
          <p:nvSpPr>
            <p:cNvPr id="50" name="Rectangle 49"/>
            <p:cNvSpPr/>
            <p:nvPr/>
          </p:nvSpPr>
          <p:spPr>
            <a:xfrm>
              <a:off x="4309322" y="5643578"/>
              <a:ext cx="900000" cy="54000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P2</a:t>
              </a:r>
            </a:p>
            <a:p>
              <a:pPr algn="ctr"/>
              <a:r>
                <a:rPr lang="fr-FR" dirty="0">
                  <a:solidFill>
                    <a:srgbClr val="FF0000"/>
                  </a:solidFill>
                  <a:latin typeface="Algerian" pitchFamily="82" charset="0"/>
                </a:rPr>
                <a:t>(4 ut)</a:t>
              </a:r>
              <a:endParaRPr lang="fr-FR" dirty="0">
                <a:solidFill>
                  <a:srgbClr val="FF0000"/>
                </a:solidFill>
              </a:endParaRPr>
            </a:p>
          </p:txBody>
        </p:sp>
        <p:sp>
          <p:nvSpPr>
            <p:cNvPr id="51" name="Rectangle 50"/>
            <p:cNvSpPr/>
            <p:nvPr/>
          </p:nvSpPr>
          <p:spPr>
            <a:xfrm>
              <a:off x="5166578" y="5643578"/>
              <a:ext cx="900000" cy="54000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a:p>
              <a:pPr algn="ctr"/>
              <a:r>
                <a:rPr lang="fr-FR" dirty="0">
                  <a:solidFill>
                    <a:srgbClr val="FF0000"/>
                  </a:solidFill>
                  <a:latin typeface="Algerian" pitchFamily="82" charset="0"/>
                </a:rPr>
                <a:t>(5 ut)</a:t>
              </a:r>
              <a:endParaRPr lang="fr-FR" dirty="0">
                <a:solidFill>
                  <a:srgbClr val="FF0000"/>
                </a:solidFill>
              </a:endParaRPr>
            </a:p>
          </p:txBody>
        </p:sp>
        <p:sp>
          <p:nvSpPr>
            <p:cNvPr id="52" name="ZoneTexte 51"/>
            <p:cNvSpPr txBox="1"/>
            <p:nvPr/>
          </p:nvSpPr>
          <p:spPr>
            <a:xfrm>
              <a:off x="6344302" y="5784762"/>
              <a:ext cx="1000132" cy="369332"/>
            </a:xfrm>
            <a:prstGeom prst="rect">
              <a:avLst/>
            </a:prstGeom>
            <a:noFill/>
          </p:spPr>
          <p:txBody>
            <a:bodyPr wrap="square" rtlCol="0">
              <a:spAutoFit/>
            </a:bodyPr>
            <a:lstStyle/>
            <a:p>
              <a:r>
                <a:rPr lang="fr-FR" dirty="0"/>
                <a:t>sortie</a:t>
              </a:r>
            </a:p>
          </p:txBody>
        </p:sp>
        <p:sp>
          <p:nvSpPr>
            <p:cNvPr id="55" name="Flèche droite à entaille 54"/>
            <p:cNvSpPr/>
            <p:nvPr/>
          </p:nvSpPr>
          <p:spPr>
            <a:xfrm>
              <a:off x="2170404" y="5715016"/>
              <a:ext cx="1000132" cy="500066"/>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ZoneTexte 55"/>
            <p:cNvSpPr txBox="1"/>
            <p:nvPr/>
          </p:nvSpPr>
          <p:spPr>
            <a:xfrm>
              <a:off x="2214546" y="5772806"/>
              <a:ext cx="1071570" cy="369332"/>
            </a:xfrm>
            <a:prstGeom prst="rect">
              <a:avLst/>
            </a:prstGeom>
            <a:noFill/>
          </p:spPr>
          <p:txBody>
            <a:bodyPr wrap="square" rtlCol="0">
              <a:spAutoFit/>
            </a:bodyPr>
            <a:lstStyle/>
            <a:p>
              <a:r>
                <a:rPr lang="fr-FR" dirty="0"/>
                <a:t>Arrivée </a:t>
              </a:r>
            </a:p>
          </p:txBody>
        </p:sp>
      </p:grpSp>
      <p:sp>
        <p:nvSpPr>
          <p:cNvPr id="35" name="Rectangle à coins arrondis 34"/>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29</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27" name="Rectangle 26"/>
          <p:cNvSpPr/>
          <p:nvPr/>
        </p:nvSpPr>
        <p:spPr>
          <a:xfrm>
            <a:off x="1214414" y="857232"/>
            <a:ext cx="7643866" cy="2116157"/>
          </a:xfrm>
          <a:prstGeom prst="rect">
            <a:avLst/>
          </a:prstGeom>
        </p:spPr>
        <p:txBody>
          <a:bodyPr wrap="square">
            <a:spAutoFit/>
          </a:bodyPr>
          <a:lstStyle/>
          <a:p>
            <a:r>
              <a:rPr lang="fr-FR" sz="2000" b="1" dirty="0">
                <a:solidFill>
                  <a:srgbClr val="0070C0"/>
                </a:solidFill>
                <a:latin typeface="Comic Sans MS" pitchFamily="66" charset="0"/>
              </a:rPr>
              <a:t>7.6.2. </a:t>
            </a:r>
            <a:r>
              <a:rPr lang="fr-FR" b="1" dirty="0">
                <a:solidFill>
                  <a:srgbClr val="0070C0"/>
                </a:solidFill>
                <a:latin typeface="Comic Sans MS" pitchFamily="66" charset="0"/>
              </a:rPr>
              <a:t>Politiques d’ordonnancement préemptives (avec réquisition)</a:t>
            </a:r>
          </a:p>
          <a:p>
            <a:pPr algn="just" defTabSz="450850">
              <a:lnSpc>
                <a:spcPct val="150000"/>
              </a:lnSpc>
              <a:spcBef>
                <a:spcPts val="600"/>
              </a:spcBef>
            </a:pPr>
            <a:r>
              <a:rPr lang="fr-FR" sz="1900" dirty="0">
                <a:solidFill>
                  <a:srgbClr val="FF0000"/>
                </a:solidFill>
                <a:latin typeface="Comic Sans MS" pitchFamily="66" charset="0"/>
              </a:rPr>
              <a:t>	</a:t>
            </a:r>
            <a:r>
              <a:rPr lang="fr-FR" dirty="0">
                <a:latin typeface="Comic Sans MS" pitchFamily="66" charset="0"/>
              </a:rPr>
              <a:t> Dans ces politiques, l’ordonnanceur peut retirer le processeur (CPU) à un processus en cours d’exécution avant même que celui-ci ne se termine et ne se bloque afin de le donner à un autre processus. Différents critères sont pris en considération dans ces politiques.</a:t>
            </a:r>
          </a:p>
        </p:txBody>
      </p:sp>
      <p:sp>
        <p:nvSpPr>
          <p:cNvPr id="8" name="Rectangle 7"/>
          <p:cNvSpPr/>
          <p:nvPr/>
        </p:nvSpPr>
        <p:spPr>
          <a:xfrm>
            <a:off x="1214414" y="3214686"/>
            <a:ext cx="7643866" cy="2292935"/>
          </a:xfrm>
          <a:prstGeom prst="rect">
            <a:avLst/>
          </a:prstGeom>
        </p:spPr>
        <p:txBody>
          <a:bodyPr wrap="square">
            <a:spAutoFit/>
          </a:bodyPr>
          <a:lstStyle/>
          <a:p>
            <a:pPr>
              <a:buClr>
                <a:srgbClr val="0070C0"/>
              </a:buClr>
              <a:buFont typeface="Wingdings" pitchFamily="2" charset="2"/>
              <a:buChar char="§"/>
            </a:pPr>
            <a:r>
              <a:rPr lang="fr-FR" sz="2000" b="1" dirty="0">
                <a:solidFill>
                  <a:srgbClr val="FF0000"/>
                </a:solidFill>
                <a:latin typeface="Comic Sans MS" pitchFamily="66" charset="0"/>
              </a:rPr>
              <a:t> </a:t>
            </a:r>
            <a:r>
              <a:rPr lang="fr-FR" b="1" dirty="0">
                <a:solidFill>
                  <a:srgbClr val="FF0000"/>
                </a:solidFill>
                <a:latin typeface="Comic Sans MS" pitchFamily="66" charset="0"/>
              </a:rPr>
              <a:t>Les critères qui sont, généralement, pris en considération sont:</a:t>
            </a:r>
            <a:r>
              <a:rPr lang="fr-FR" b="1" dirty="0">
                <a:solidFill>
                  <a:srgbClr val="0070C0"/>
                </a:solidFill>
                <a:latin typeface="Comic Sans MS" pitchFamily="66" charset="0"/>
              </a:rPr>
              <a:t>  </a:t>
            </a:r>
            <a:endParaRPr lang="fr-FR" sz="2000" b="1" dirty="0">
              <a:solidFill>
                <a:srgbClr val="0070C0"/>
              </a:solidFill>
              <a:latin typeface="Comic Sans MS" pitchFamily="66" charset="0"/>
            </a:endParaRPr>
          </a:p>
          <a:p>
            <a:pPr marL="355600" algn="just" defTabSz="450850">
              <a:lnSpc>
                <a:spcPct val="150000"/>
              </a:lnSpc>
              <a:spcBef>
                <a:spcPts val="600"/>
              </a:spcBef>
              <a:buClr>
                <a:srgbClr val="0070C0"/>
              </a:buClr>
              <a:buFont typeface="Wingdings" pitchFamily="2" charset="2"/>
              <a:buChar char="ü"/>
            </a:pPr>
            <a:r>
              <a:rPr lang="fr-FR" dirty="0">
                <a:latin typeface="Comic Sans MS" pitchFamily="66" charset="0"/>
              </a:rPr>
              <a:t> Le temps CPU restant pour les processus (Prêts et Actifs); </a:t>
            </a:r>
          </a:p>
          <a:p>
            <a:pPr marL="536575" indent="-180975" algn="just" defTabSz="450850">
              <a:lnSpc>
                <a:spcPct val="150000"/>
              </a:lnSpc>
              <a:spcBef>
                <a:spcPts val="600"/>
              </a:spcBef>
              <a:buClr>
                <a:srgbClr val="0070C0"/>
              </a:buClr>
              <a:buFont typeface="Wingdings" pitchFamily="2" charset="2"/>
              <a:buChar char="ü"/>
            </a:pPr>
            <a:r>
              <a:rPr lang="fr-FR" dirty="0">
                <a:latin typeface="Comic Sans MS" pitchFamily="66" charset="0"/>
              </a:rPr>
              <a:t>Le temps Quantum: Le temps d'allocation du processeur au processus.</a:t>
            </a:r>
          </a:p>
          <a:p>
            <a:pPr marL="355600" algn="just" defTabSz="450850">
              <a:lnSpc>
                <a:spcPct val="150000"/>
              </a:lnSpc>
              <a:spcBef>
                <a:spcPts val="600"/>
              </a:spcBef>
              <a:buClr>
                <a:srgbClr val="0070C0"/>
              </a:buClr>
              <a:buFont typeface="Wingdings" pitchFamily="2" charset="2"/>
              <a:buChar char="ü"/>
            </a:pPr>
            <a:r>
              <a:rPr lang="fr-FR" dirty="0">
                <a:latin typeface="Comic Sans MS" pitchFamily="66" charset="0"/>
              </a:rPr>
              <a:t> La priorité (</a:t>
            </a:r>
            <a:r>
              <a:rPr lang="fr-FR" dirty="0">
                <a:solidFill>
                  <a:srgbClr val="FF0000"/>
                </a:solidFill>
                <a:latin typeface="Comic Sans MS" pitchFamily="66" charset="0"/>
              </a:rPr>
              <a:t>statique ou dynamique</a:t>
            </a:r>
            <a:r>
              <a:rPr lang="fr-FR" dirty="0">
                <a:latin typeface="Comic Sans MS" pitchFamily="66" charset="0"/>
              </a:rPr>
              <a:t>) des processus</a:t>
            </a:r>
          </a:p>
        </p:txBody>
      </p:sp>
      <p:sp>
        <p:nvSpPr>
          <p:cNvPr id="10" name="Rectangle à coins arrondis 9"/>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ox(in)">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3</a:t>
            </a:fld>
            <a:endParaRPr lang="fr-BE"/>
          </a:p>
        </p:txBody>
      </p:sp>
      <p:sp>
        <p:nvSpPr>
          <p:cNvPr id="5" name="Rectangle 4"/>
          <p:cNvSpPr/>
          <p:nvPr/>
        </p:nvSpPr>
        <p:spPr>
          <a:xfrm>
            <a:off x="1214414" y="928670"/>
            <a:ext cx="7643866" cy="5539978"/>
          </a:xfrm>
          <a:prstGeom prst="rect">
            <a:avLst/>
          </a:prstGeom>
        </p:spPr>
        <p:txBody>
          <a:bodyPr wrap="square">
            <a:spAutoFit/>
          </a:bodyPr>
          <a:lstStyle/>
          <a:p>
            <a:pPr marL="180000" indent="-342900">
              <a:lnSpc>
                <a:spcPct val="150000"/>
              </a:lnSpc>
              <a:buFont typeface="+mj-lt"/>
              <a:buAutoNum type="arabicPeriod"/>
            </a:pPr>
            <a:r>
              <a:rPr lang="fr-FR" sz="2000" b="1" u="sng" dirty="0">
                <a:solidFill>
                  <a:srgbClr val="C00000"/>
                </a:solidFill>
                <a:latin typeface="Comic Sans MS" pitchFamily="66" charset="0"/>
              </a:rPr>
              <a:t>Introduction</a:t>
            </a:r>
          </a:p>
          <a:p>
            <a:pPr algn="just">
              <a:lnSpc>
                <a:spcPct val="150000"/>
              </a:lnSpc>
            </a:pPr>
            <a:r>
              <a:rPr lang="fr-FR" dirty="0">
                <a:latin typeface="Comic Sans MS" pitchFamily="66" charset="0"/>
              </a:rPr>
              <a:t>    L’unité centrale (CPU) représentée par le </a:t>
            </a:r>
            <a:r>
              <a:rPr lang="fr-FR" i="1" dirty="0">
                <a:latin typeface="Comic Sans MS" pitchFamily="66" charset="0"/>
              </a:rPr>
              <a:t>Processeur est la ressource la plus </a:t>
            </a:r>
            <a:r>
              <a:rPr lang="fr-FR" dirty="0">
                <a:latin typeface="Comic Sans MS" pitchFamily="66" charset="0"/>
              </a:rPr>
              <a:t>importante du système, et sa bonne gestion est absolument cruciale pour son bon fonctionnement. La gestion de la CPU a pour objectif l’allocation efficace du temps CPU aux processus en attente d’exécution. Cette allocation peut encore se </a:t>
            </a:r>
            <a:r>
              <a:rPr lang="fr-FR" dirty="0" smtClean="0">
                <a:latin typeface="Comic Sans MS" pitchFamily="66" charset="0"/>
              </a:rPr>
              <a:t>définir </a:t>
            </a:r>
            <a:r>
              <a:rPr lang="fr-FR" dirty="0">
                <a:latin typeface="Comic Sans MS" pitchFamily="66" charset="0"/>
              </a:rPr>
              <a:t>comme une fonction d’</a:t>
            </a:r>
            <a:r>
              <a:rPr lang="fr-FR" b="1" dirty="0">
                <a:latin typeface="Comic Sans MS" pitchFamily="66" charset="0"/>
              </a:rPr>
              <a:t>ordonnancement de processus </a:t>
            </a:r>
            <a:r>
              <a:rPr lang="fr-FR" dirty="0">
                <a:latin typeface="Comic Sans MS" pitchFamily="66" charset="0"/>
              </a:rPr>
              <a:t>selon des critères établis.</a:t>
            </a:r>
          </a:p>
          <a:p>
            <a:pPr indent="360363" algn="just">
              <a:lnSpc>
                <a:spcPct val="150000"/>
              </a:lnSpc>
            </a:pPr>
            <a:r>
              <a:rPr lang="fr-FR" dirty="0">
                <a:latin typeface="Comic Sans MS" pitchFamily="66" charset="0"/>
              </a:rPr>
              <a:t>L’exécution d’un programme informatique passe par plusieurs étapes depuis son écriture avec un langage évolué jusqu’à ce qu’il se transforme en code machine compréhensible par le processeur.  Il est important, en premier lieu, de définir </a:t>
            </a:r>
            <a:r>
              <a:rPr lang="fr-FR" b="1" dirty="0">
                <a:latin typeface="Comic Sans MS" pitchFamily="66" charset="0"/>
              </a:rPr>
              <a:t>les concepts de base liés aux processus</a:t>
            </a:r>
            <a:r>
              <a:rPr lang="fr-FR" dirty="0">
                <a:latin typeface="Comic Sans MS" pitchFamily="66" charset="0"/>
              </a:rPr>
              <a:t>.</a:t>
            </a:r>
            <a:endParaRPr lang="fr-FR" dirty="0">
              <a:solidFill>
                <a:srgbClr val="FF0000"/>
              </a:solidFill>
            </a:endParaRPr>
          </a:p>
        </p:txBody>
      </p:sp>
      <p:sp>
        <p:nvSpPr>
          <p:cNvPr id="6" name="Titre 1"/>
          <p:cNvSpPr txBox="1">
            <a:spLocks/>
          </p:cNvSpPr>
          <p:nvPr/>
        </p:nvSpPr>
        <p:spPr>
          <a:xfrm>
            <a:off x="1142976" y="142852"/>
            <a:ext cx="7858180" cy="582594"/>
          </a:xfrm>
          <a:prstGeom prst="rect">
            <a:avLst/>
          </a:prstGeom>
          <a:solidFill>
            <a:schemeClr val="bg2">
              <a:lumMod val="90000"/>
            </a:schemeClr>
          </a:solidFill>
        </p:spPr>
        <p:txBody>
          <a:bodyPr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Gestion du processeur central (PC)</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Rectangle à coins arrondis 7"/>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e 34"/>
          <p:cNvGrpSpPr/>
          <p:nvPr/>
        </p:nvGrpSpPr>
        <p:grpSpPr>
          <a:xfrm>
            <a:off x="1357290" y="4261972"/>
            <a:ext cx="7072362" cy="1583778"/>
            <a:chOff x="1357290" y="4488428"/>
            <a:chExt cx="7072362" cy="1583778"/>
          </a:xfrm>
        </p:grpSpPr>
        <p:sp>
          <p:nvSpPr>
            <p:cNvPr id="11" name="Rectangle à coins arrondis 10"/>
            <p:cNvSpPr/>
            <p:nvPr/>
          </p:nvSpPr>
          <p:spPr>
            <a:xfrm>
              <a:off x="6429388" y="5000636"/>
              <a:ext cx="2000264"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droite à entaille 15"/>
            <p:cNvSpPr/>
            <p:nvPr/>
          </p:nvSpPr>
          <p:spPr>
            <a:xfrm>
              <a:off x="5357818" y="5357826"/>
              <a:ext cx="928694" cy="428628"/>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1357290" y="5143512"/>
              <a:ext cx="3929090" cy="928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p:cNvSpPr txBox="1"/>
            <p:nvPr/>
          </p:nvSpPr>
          <p:spPr>
            <a:xfrm>
              <a:off x="2643174" y="4572008"/>
              <a:ext cx="2021707" cy="369332"/>
            </a:xfrm>
            <a:prstGeom prst="rect">
              <a:avLst/>
            </a:prstGeom>
            <a:noFill/>
            <a:ln w="12700">
              <a:solidFill>
                <a:schemeClr val="tx1">
                  <a:lumMod val="95000"/>
                  <a:lumOff val="5000"/>
                </a:schemeClr>
              </a:solidFill>
              <a:prstDash val="lgDash"/>
            </a:ln>
          </p:spPr>
          <p:txBody>
            <a:bodyPr wrap="none" rtlCol="0">
              <a:spAutoFit/>
            </a:bodyPr>
            <a:lstStyle/>
            <a:p>
              <a:r>
                <a:rPr lang="fr-FR" i="1" dirty="0">
                  <a:latin typeface="AcmeFont" pitchFamily="2" charset="0"/>
                  <a:ea typeface="Batang" pitchFamily="18" charset="-127"/>
                </a:rPr>
                <a:t>Processus prêts</a:t>
              </a:r>
            </a:p>
          </p:txBody>
        </p:sp>
        <p:sp>
          <p:nvSpPr>
            <p:cNvPr id="19" name="ZoneTexte 18"/>
            <p:cNvSpPr txBox="1"/>
            <p:nvPr/>
          </p:nvSpPr>
          <p:spPr>
            <a:xfrm>
              <a:off x="6929454" y="4488428"/>
              <a:ext cx="636713" cy="369332"/>
            </a:xfrm>
            <a:prstGeom prst="rect">
              <a:avLst/>
            </a:prstGeom>
            <a:noFill/>
            <a:ln w="12700">
              <a:solidFill>
                <a:schemeClr val="tx1">
                  <a:lumMod val="95000"/>
                  <a:lumOff val="5000"/>
                </a:schemeClr>
              </a:solidFill>
              <a:prstDash val="dash"/>
            </a:ln>
          </p:spPr>
          <p:txBody>
            <a:bodyPr wrap="none" rtlCol="0">
              <a:spAutoFit/>
            </a:bodyPr>
            <a:lstStyle/>
            <a:p>
              <a:r>
                <a:rPr lang="fr-FR" i="1" dirty="0">
                  <a:latin typeface="AcmeFont" pitchFamily="2" charset="0"/>
                  <a:ea typeface="Batang" pitchFamily="18" charset="-127"/>
                </a:rPr>
                <a:t>CPU</a:t>
              </a:r>
            </a:p>
          </p:txBody>
        </p:sp>
      </p:grpSp>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30</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 name="Rectangle 8"/>
          <p:cNvSpPr/>
          <p:nvPr/>
        </p:nvSpPr>
        <p:spPr>
          <a:xfrm>
            <a:off x="1000100" y="819393"/>
            <a:ext cx="7929618" cy="3323987"/>
          </a:xfrm>
          <a:prstGeom prst="rect">
            <a:avLst/>
          </a:prstGeom>
        </p:spPr>
        <p:txBody>
          <a:bodyPr wrap="square">
            <a:spAutoFit/>
          </a:bodyPr>
          <a:lstStyle/>
          <a:p>
            <a:pPr marL="900113" indent="-900113"/>
            <a:r>
              <a:rPr lang="fr-FR" sz="1900" b="1" dirty="0">
                <a:solidFill>
                  <a:schemeClr val="accent4">
                    <a:lumMod val="75000"/>
                  </a:schemeClr>
                </a:solidFill>
                <a:latin typeface="Comic Sans MS" pitchFamily="66" charset="0"/>
              </a:rPr>
              <a:t>7.6.2.1. </a:t>
            </a:r>
            <a:r>
              <a:rPr lang="fr-FR" sz="1900" b="1" u="sng" dirty="0">
                <a:solidFill>
                  <a:schemeClr val="accent4">
                    <a:lumMod val="75000"/>
                  </a:schemeClr>
                </a:solidFill>
                <a:latin typeface="Comic Sans MS" pitchFamily="66" charset="0"/>
              </a:rPr>
              <a:t>Politique du plus court temps restant d’abord (SRTF: </a:t>
            </a:r>
            <a:r>
              <a:rPr lang="fr-FR" sz="1900" b="1" u="sng" dirty="0" err="1">
                <a:solidFill>
                  <a:schemeClr val="accent4">
                    <a:lumMod val="75000"/>
                  </a:schemeClr>
                </a:solidFill>
                <a:latin typeface="Comic Sans MS" pitchFamily="66" charset="0"/>
              </a:rPr>
              <a:t>Shortest</a:t>
            </a:r>
            <a:r>
              <a:rPr lang="fr-FR" sz="1900" b="1" u="sng" dirty="0">
                <a:solidFill>
                  <a:schemeClr val="accent4">
                    <a:lumMod val="75000"/>
                  </a:schemeClr>
                </a:solidFill>
                <a:latin typeface="Comic Sans MS" pitchFamily="66" charset="0"/>
              </a:rPr>
              <a:t> </a:t>
            </a:r>
            <a:r>
              <a:rPr lang="fr-FR" sz="1900" b="1" u="sng" dirty="0" err="1">
                <a:solidFill>
                  <a:schemeClr val="accent4">
                    <a:lumMod val="75000"/>
                  </a:schemeClr>
                </a:solidFill>
                <a:latin typeface="Comic Sans MS" pitchFamily="66" charset="0"/>
              </a:rPr>
              <a:t>Remaining</a:t>
            </a:r>
            <a:r>
              <a:rPr lang="fr-FR" sz="1900" b="1" u="sng" dirty="0">
                <a:solidFill>
                  <a:schemeClr val="accent4">
                    <a:lumMod val="75000"/>
                  </a:schemeClr>
                </a:solidFill>
                <a:latin typeface="Comic Sans MS" pitchFamily="66" charset="0"/>
              </a:rPr>
              <a:t> Time First)</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Cette politique est la version préemptive de la politique SJF. </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Dans le cas où le nouveau processus arrivant dans la file de processus prêt demande un temps CPU inférieur strictement au reste du temps d’ exécution du processus en cours de traitement, ce dernier va être interrompu afin d’allouer le processeur  au nouveau processus. Sinon, il s’enfile dans la file des processus prêts.</a:t>
            </a:r>
          </a:p>
        </p:txBody>
      </p:sp>
      <p:sp>
        <p:nvSpPr>
          <p:cNvPr id="12" name="Rectangle 11"/>
          <p:cNvSpPr/>
          <p:nvPr/>
        </p:nvSpPr>
        <p:spPr>
          <a:xfrm>
            <a:off x="3214678" y="5059932"/>
            <a:ext cx="857256" cy="642942"/>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P2</a:t>
            </a:r>
          </a:p>
          <a:p>
            <a:pPr algn="ctr"/>
            <a:r>
              <a:rPr lang="fr-FR" dirty="0">
                <a:solidFill>
                  <a:srgbClr val="FF0000"/>
                </a:solidFill>
                <a:latin typeface="Algerian" pitchFamily="82" charset="0"/>
              </a:rPr>
              <a:t>(4 ut)</a:t>
            </a:r>
          </a:p>
        </p:txBody>
      </p:sp>
      <p:sp>
        <p:nvSpPr>
          <p:cNvPr id="15" name="Rectangle 14"/>
          <p:cNvSpPr/>
          <p:nvPr/>
        </p:nvSpPr>
        <p:spPr>
          <a:xfrm>
            <a:off x="4214810" y="5059932"/>
            <a:ext cx="857256" cy="642942"/>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a:p>
            <a:pPr algn="ctr"/>
            <a:r>
              <a:rPr lang="fr-FR" dirty="0">
                <a:solidFill>
                  <a:srgbClr val="FF0000"/>
                </a:solidFill>
                <a:latin typeface="Algerian" pitchFamily="82" charset="0"/>
              </a:rPr>
              <a:t>(5 ut)</a:t>
            </a:r>
            <a:endParaRPr lang="fr-FR" dirty="0">
              <a:solidFill>
                <a:srgbClr val="FF0000"/>
              </a:solidFill>
            </a:endParaRPr>
          </a:p>
        </p:txBody>
      </p:sp>
      <p:grpSp>
        <p:nvGrpSpPr>
          <p:cNvPr id="4" name="Groupe 25"/>
          <p:cNvGrpSpPr/>
          <p:nvPr/>
        </p:nvGrpSpPr>
        <p:grpSpPr>
          <a:xfrm>
            <a:off x="4357686" y="5702874"/>
            <a:ext cx="574196" cy="869398"/>
            <a:chOff x="4357686" y="5929330"/>
            <a:chExt cx="574196" cy="869398"/>
          </a:xfrm>
        </p:grpSpPr>
        <p:sp>
          <p:nvSpPr>
            <p:cNvPr id="21" name="ZoneTexte 20"/>
            <p:cNvSpPr txBox="1"/>
            <p:nvPr/>
          </p:nvSpPr>
          <p:spPr>
            <a:xfrm>
              <a:off x="4357686" y="6429396"/>
              <a:ext cx="574196" cy="369332"/>
            </a:xfrm>
            <a:prstGeom prst="rect">
              <a:avLst/>
            </a:prstGeom>
            <a:noFill/>
            <a:ln w="9525">
              <a:solidFill>
                <a:schemeClr val="tx1"/>
              </a:solidFill>
            </a:ln>
          </p:spPr>
          <p:txBody>
            <a:bodyPr wrap="none" rtlCol="0">
              <a:spAutoFit/>
            </a:bodyPr>
            <a:lstStyle/>
            <a:p>
              <a:r>
                <a:rPr lang="fr-FR" dirty="0">
                  <a:latin typeface="Times New Roman" pitchFamily="18" charset="0"/>
                  <a:cs typeface="Times New Roman" pitchFamily="18" charset="0"/>
                </a:rPr>
                <a:t>T=0</a:t>
              </a:r>
            </a:p>
          </p:txBody>
        </p:sp>
        <p:cxnSp>
          <p:nvCxnSpPr>
            <p:cNvPr id="23" name="Connecteur droit avec flèche 22"/>
            <p:cNvCxnSpPr>
              <a:stCxn id="21" idx="0"/>
            </p:cNvCxnSpPr>
            <p:nvPr/>
          </p:nvCxnSpPr>
          <p:spPr>
            <a:xfrm rot="16200000" flipV="1">
              <a:off x="4394078" y="6178690"/>
              <a:ext cx="500066" cy="134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5" name="Groupe 27"/>
          <p:cNvGrpSpPr/>
          <p:nvPr/>
        </p:nvGrpSpPr>
        <p:grpSpPr>
          <a:xfrm>
            <a:off x="3357554" y="5690732"/>
            <a:ext cx="574196" cy="869398"/>
            <a:chOff x="4357686" y="5929330"/>
            <a:chExt cx="574196" cy="869398"/>
          </a:xfrm>
        </p:grpSpPr>
        <p:sp>
          <p:nvSpPr>
            <p:cNvPr id="29" name="ZoneTexte 28"/>
            <p:cNvSpPr txBox="1"/>
            <p:nvPr/>
          </p:nvSpPr>
          <p:spPr>
            <a:xfrm>
              <a:off x="4357686" y="6429396"/>
              <a:ext cx="574196" cy="369332"/>
            </a:xfrm>
            <a:prstGeom prst="rect">
              <a:avLst/>
            </a:prstGeom>
            <a:noFill/>
            <a:ln w="9525">
              <a:solidFill>
                <a:schemeClr val="tx1"/>
              </a:solidFill>
            </a:ln>
          </p:spPr>
          <p:txBody>
            <a:bodyPr wrap="none" rtlCol="0">
              <a:spAutoFit/>
            </a:bodyPr>
            <a:lstStyle/>
            <a:p>
              <a:r>
                <a:rPr lang="fr-FR" dirty="0">
                  <a:latin typeface="Times New Roman" pitchFamily="18" charset="0"/>
                  <a:cs typeface="Times New Roman" pitchFamily="18" charset="0"/>
                </a:rPr>
                <a:t>T=1</a:t>
              </a:r>
            </a:p>
          </p:txBody>
        </p:sp>
        <p:cxnSp>
          <p:nvCxnSpPr>
            <p:cNvPr id="30" name="Connecteur droit avec flèche 29"/>
            <p:cNvCxnSpPr>
              <a:stCxn id="29" idx="0"/>
            </p:cNvCxnSpPr>
            <p:nvPr/>
          </p:nvCxnSpPr>
          <p:spPr>
            <a:xfrm rot="16200000" flipV="1">
              <a:off x="4394078" y="6178690"/>
              <a:ext cx="500066" cy="134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31" name="Rectangle 30"/>
          <p:cNvSpPr/>
          <p:nvPr/>
        </p:nvSpPr>
        <p:spPr>
          <a:xfrm>
            <a:off x="2214546" y="5059932"/>
            <a:ext cx="857256" cy="642942"/>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P3</a:t>
            </a:r>
          </a:p>
          <a:p>
            <a:pPr algn="ctr"/>
            <a:r>
              <a:rPr lang="fr-FR" dirty="0">
                <a:solidFill>
                  <a:srgbClr val="FF0000"/>
                </a:solidFill>
                <a:latin typeface="Algerian" pitchFamily="82" charset="0"/>
              </a:rPr>
              <a:t>(2 ut)</a:t>
            </a:r>
          </a:p>
        </p:txBody>
      </p:sp>
      <p:grpSp>
        <p:nvGrpSpPr>
          <p:cNvPr id="6" name="Groupe 31"/>
          <p:cNvGrpSpPr/>
          <p:nvPr/>
        </p:nvGrpSpPr>
        <p:grpSpPr>
          <a:xfrm>
            <a:off x="2357422" y="5690732"/>
            <a:ext cx="574196" cy="869398"/>
            <a:chOff x="4357686" y="5929330"/>
            <a:chExt cx="574196" cy="869398"/>
          </a:xfrm>
        </p:grpSpPr>
        <p:sp>
          <p:nvSpPr>
            <p:cNvPr id="33" name="ZoneTexte 32"/>
            <p:cNvSpPr txBox="1"/>
            <p:nvPr/>
          </p:nvSpPr>
          <p:spPr>
            <a:xfrm>
              <a:off x="4357686" y="6429396"/>
              <a:ext cx="574196" cy="369332"/>
            </a:xfrm>
            <a:prstGeom prst="rect">
              <a:avLst/>
            </a:prstGeom>
            <a:noFill/>
            <a:ln w="9525">
              <a:solidFill>
                <a:schemeClr val="tx1"/>
              </a:solidFill>
            </a:ln>
          </p:spPr>
          <p:txBody>
            <a:bodyPr wrap="none" rtlCol="0">
              <a:spAutoFit/>
            </a:bodyPr>
            <a:lstStyle/>
            <a:p>
              <a:r>
                <a:rPr lang="fr-FR" dirty="0">
                  <a:latin typeface="Times New Roman" pitchFamily="18" charset="0"/>
                  <a:cs typeface="Times New Roman" pitchFamily="18" charset="0"/>
                </a:rPr>
                <a:t>T=2</a:t>
              </a:r>
            </a:p>
          </p:txBody>
        </p:sp>
        <p:cxnSp>
          <p:nvCxnSpPr>
            <p:cNvPr id="34" name="Connecteur droit avec flèche 33"/>
            <p:cNvCxnSpPr>
              <a:stCxn id="33" idx="0"/>
            </p:cNvCxnSpPr>
            <p:nvPr/>
          </p:nvCxnSpPr>
          <p:spPr>
            <a:xfrm rot="16200000" flipV="1">
              <a:off x="4394078" y="6178690"/>
              <a:ext cx="500066" cy="1346"/>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36" name="Rectangle 35"/>
          <p:cNvSpPr/>
          <p:nvPr/>
        </p:nvSpPr>
        <p:spPr>
          <a:xfrm>
            <a:off x="7000892" y="5059932"/>
            <a:ext cx="857256" cy="642942"/>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a:p>
            <a:pPr algn="ctr"/>
            <a:r>
              <a:rPr lang="fr-FR" dirty="0">
                <a:solidFill>
                  <a:srgbClr val="FF0000"/>
                </a:solidFill>
                <a:latin typeface="Algerian" pitchFamily="82" charset="0"/>
              </a:rPr>
              <a:t>(4 ut)</a:t>
            </a:r>
            <a:endParaRPr lang="fr-FR" dirty="0">
              <a:solidFill>
                <a:srgbClr val="FF0000"/>
              </a:solidFill>
            </a:endParaRPr>
          </a:p>
        </p:txBody>
      </p:sp>
      <p:sp>
        <p:nvSpPr>
          <p:cNvPr id="37" name="Rectangle 36"/>
          <p:cNvSpPr/>
          <p:nvPr/>
        </p:nvSpPr>
        <p:spPr>
          <a:xfrm>
            <a:off x="7000892" y="5059932"/>
            <a:ext cx="857256" cy="642942"/>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a:p>
            <a:pPr algn="ctr"/>
            <a:r>
              <a:rPr lang="fr-FR" dirty="0">
                <a:solidFill>
                  <a:srgbClr val="FF0000"/>
                </a:solidFill>
                <a:latin typeface="Algerian" pitchFamily="82" charset="0"/>
              </a:rPr>
              <a:t>(3 ut)</a:t>
            </a:r>
            <a:endParaRPr lang="fr-FR" dirty="0">
              <a:solidFill>
                <a:srgbClr val="FF0000"/>
              </a:solidFill>
            </a:endParaRPr>
          </a:p>
        </p:txBody>
      </p:sp>
      <p:sp>
        <p:nvSpPr>
          <p:cNvPr id="38" name="Rectangle à coins arrondis 37"/>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out)">
                                      <p:cBhvr>
                                        <p:cTn id="12" dur="500"/>
                                        <p:tgtEl>
                                          <p:spTgt spid="3"/>
                                        </p:tgtEl>
                                      </p:cBhvr>
                                    </p:animEffect>
                                  </p:childTnLst>
                                </p:cTn>
                              </p:par>
                            </p:childTnLst>
                          </p:cTn>
                        </p:par>
                        <p:par>
                          <p:cTn id="13" fill="hold">
                            <p:stCondLst>
                              <p:cond delay="500"/>
                            </p:stCondLst>
                            <p:childTnLst>
                              <p:par>
                                <p:cTn id="14" presetID="2" presetClass="entr" presetSubtype="8" fill="hold" grpId="2" nodeType="after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additive="base">
                                        <p:cTn id="16" dur="500" fill="hold"/>
                                        <p:tgtEl>
                                          <p:spTgt spid="15"/>
                                        </p:tgtEl>
                                        <p:attrNameLst>
                                          <p:attrName>ppt_x</p:attrName>
                                        </p:attrNameLst>
                                      </p:cBhvr>
                                      <p:tavLst>
                                        <p:tav tm="0">
                                          <p:val>
                                            <p:strVal val="0-#ppt_w/2"/>
                                          </p:val>
                                        </p:tav>
                                        <p:tav tm="100000">
                                          <p:val>
                                            <p:strVal val="#ppt_x"/>
                                          </p:val>
                                        </p:tav>
                                      </p:tavLst>
                                    </p:anim>
                                    <p:anim calcmode="lin" valueType="num">
                                      <p:cBhvr additive="base">
                                        <p:cTn id="17" dur="500" fill="hold"/>
                                        <p:tgtEl>
                                          <p:spTgt spid="15"/>
                                        </p:tgtEl>
                                        <p:attrNameLst>
                                          <p:attrName>ppt_y</p:attrName>
                                        </p:attrNameLst>
                                      </p:cBhvr>
                                      <p:tavLst>
                                        <p:tav tm="0">
                                          <p:val>
                                            <p:strVal val="#ppt_y"/>
                                          </p:val>
                                        </p:tav>
                                        <p:tav tm="100000">
                                          <p:val>
                                            <p:strVal val="#ppt_y"/>
                                          </p:val>
                                        </p:tav>
                                      </p:tavLst>
                                    </p:anim>
                                  </p:childTnLst>
                                </p:cTn>
                              </p:par>
                              <p:par>
                                <p:cTn id="18" presetID="2" presetClass="entr" presetSubtype="8"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0-#ppt_w/2"/>
                                          </p:val>
                                        </p:tav>
                                        <p:tav tm="100000">
                                          <p:val>
                                            <p:strVal val="#ppt_x"/>
                                          </p:val>
                                        </p:tav>
                                      </p:tavLst>
                                    </p:anim>
                                    <p:anim calcmode="lin" valueType="num">
                                      <p:cBhvr additive="base">
                                        <p:cTn id="21"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3" presetClass="path" presetSubtype="0" accel="50000" decel="50000" fill="hold" grpId="1" nodeType="clickEffect">
                                  <p:stCondLst>
                                    <p:cond delay="0"/>
                                  </p:stCondLst>
                                  <p:childTnLst>
                                    <p:animMotion origin="layout" path="M -2.5E-6 3.73728E-6 L 0.29931 -0.00255 " pathEditMode="relative" rAng="0" ptsTypes="AA">
                                      <p:cBhvr>
                                        <p:cTn id="25" dur="2000" fill="hold"/>
                                        <p:tgtEl>
                                          <p:spTgt spid="15"/>
                                        </p:tgtEl>
                                        <p:attrNameLst>
                                          <p:attrName>ppt_x</p:attrName>
                                          <p:attrName>ppt_y</p:attrName>
                                        </p:attrNameLst>
                                      </p:cBhvr>
                                      <p:rCtr x="150" y="-1"/>
                                    </p:animMotion>
                                  </p:childTnLst>
                                </p:cTn>
                              </p:par>
                              <p:par>
                                <p:cTn id="26" presetID="8" presetClass="exit" presetSubtype="16" fill="hold" nodeType="withEffect">
                                  <p:stCondLst>
                                    <p:cond delay="0"/>
                                  </p:stCondLst>
                                  <p:childTnLst>
                                    <p:animEffect transition="out" filter="diamond(in)">
                                      <p:cBhvr>
                                        <p:cTn id="27" dur="500"/>
                                        <p:tgtEl>
                                          <p:spTgt spid="4"/>
                                        </p:tgtEl>
                                      </p:cBhvr>
                                    </p:animEffect>
                                    <p:set>
                                      <p:cBhvr>
                                        <p:cTn id="28" dur="1" fill="hold">
                                          <p:stCondLst>
                                            <p:cond delay="499"/>
                                          </p:stCondLst>
                                        </p:cTn>
                                        <p:tgtEl>
                                          <p:spTgt spid="4"/>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additive="base">
                                        <p:cTn id="33" dur="500" fill="hold"/>
                                        <p:tgtEl>
                                          <p:spTgt spid="12"/>
                                        </p:tgtEl>
                                        <p:attrNameLst>
                                          <p:attrName>ppt_x</p:attrName>
                                        </p:attrNameLst>
                                      </p:cBhvr>
                                      <p:tavLst>
                                        <p:tav tm="0">
                                          <p:val>
                                            <p:strVal val="0-#ppt_w/2"/>
                                          </p:val>
                                        </p:tav>
                                        <p:tav tm="100000">
                                          <p:val>
                                            <p:strVal val="#ppt_x"/>
                                          </p:val>
                                        </p:tav>
                                      </p:tavLst>
                                    </p:anim>
                                    <p:anim calcmode="lin" valueType="num">
                                      <p:cBhvr additive="base">
                                        <p:cTn id="34" dur="500" fill="hold"/>
                                        <p:tgtEl>
                                          <p:spTgt spid="12"/>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0-#ppt_w/2"/>
                                          </p:val>
                                        </p:tav>
                                        <p:tav tm="100000">
                                          <p:val>
                                            <p:strVal val="#ppt_x"/>
                                          </p:val>
                                        </p:tav>
                                      </p:tavLst>
                                    </p:anim>
                                    <p:anim calcmode="lin" valueType="num">
                                      <p:cBhvr additive="base">
                                        <p:cTn id="38" dur="500" fill="hold"/>
                                        <p:tgtEl>
                                          <p:spTgt spid="5"/>
                                        </p:tgtEl>
                                        <p:attrNameLst>
                                          <p:attrName>ppt_y</p:attrName>
                                        </p:attrNameLst>
                                      </p:cBhvr>
                                      <p:tavLst>
                                        <p:tav tm="0">
                                          <p:val>
                                            <p:strVal val="#ppt_y"/>
                                          </p:val>
                                        </p:tav>
                                        <p:tav tm="100000">
                                          <p:val>
                                            <p:strVal val="#ppt_y"/>
                                          </p:val>
                                        </p:tav>
                                      </p:tavLst>
                                    </p:anim>
                                  </p:childTnLst>
                                </p:cTn>
                              </p:par>
                            </p:childTnLst>
                          </p:cTn>
                        </p:par>
                        <p:par>
                          <p:cTn id="39" fill="hold">
                            <p:stCondLst>
                              <p:cond delay="500"/>
                            </p:stCondLst>
                            <p:childTnLst>
                              <p:par>
                                <p:cTn id="40" presetID="17" presetClass="entr" presetSubtype="10" fill="hold" grpId="0" nodeType="afterEffect">
                                  <p:stCondLst>
                                    <p:cond delay="0"/>
                                  </p:stCondLst>
                                  <p:childTnLst>
                                    <p:set>
                                      <p:cBhvr>
                                        <p:cTn id="41" dur="1" fill="hold">
                                          <p:stCondLst>
                                            <p:cond delay="0"/>
                                          </p:stCondLst>
                                        </p:cTn>
                                        <p:tgtEl>
                                          <p:spTgt spid="36"/>
                                        </p:tgtEl>
                                        <p:attrNameLst>
                                          <p:attrName>style.visibility</p:attrName>
                                        </p:attrNameLst>
                                      </p:cBhvr>
                                      <p:to>
                                        <p:strVal val="visible"/>
                                      </p:to>
                                    </p:set>
                                    <p:anim calcmode="lin" valueType="num">
                                      <p:cBhvr>
                                        <p:cTn id="42" dur="500" fill="hold"/>
                                        <p:tgtEl>
                                          <p:spTgt spid="36"/>
                                        </p:tgtEl>
                                        <p:attrNameLst>
                                          <p:attrName>ppt_w</p:attrName>
                                        </p:attrNameLst>
                                      </p:cBhvr>
                                      <p:tavLst>
                                        <p:tav tm="0">
                                          <p:val>
                                            <p:fltVal val="0"/>
                                          </p:val>
                                        </p:tav>
                                        <p:tav tm="100000">
                                          <p:val>
                                            <p:strVal val="#ppt_w"/>
                                          </p:val>
                                        </p:tav>
                                      </p:tavLst>
                                    </p:anim>
                                    <p:anim calcmode="lin" valueType="num">
                                      <p:cBhvr>
                                        <p:cTn id="43" dur="500" fill="hold"/>
                                        <p:tgtEl>
                                          <p:spTgt spid="36"/>
                                        </p:tgtEl>
                                        <p:attrNameLst>
                                          <p:attrName>ppt_h</p:attrName>
                                        </p:attrNameLst>
                                      </p:cBhvr>
                                      <p:tavLst>
                                        <p:tav tm="0">
                                          <p:val>
                                            <p:strVal val="#ppt_h"/>
                                          </p:val>
                                        </p:tav>
                                        <p:tav tm="100000">
                                          <p:val>
                                            <p:strVal val="#ppt_h"/>
                                          </p:val>
                                        </p:tav>
                                      </p:tavLst>
                                    </p:anim>
                                  </p:childTnLst>
                                </p:cTn>
                              </p:par>
                              <p:par>
                                <p:cTn id="44" presetID="4" presetClass="exit" presetSubtype="16" fill="hold" grpId="0" nodeType="withEffect">
                                  <p:stCondLst>
                                    <p:cond delay="0"/>
                                  </p:stCondLst>
                                  <p:childTnLst>
                                    <p:animEffect transition="out" filter="box(in)">
                                      <p:cBhvr>
                                        <p:cTn id="45" dur="500"/>
                                        <p:tgtEl>
                                          <p:spTgt spid="15"/>
                                        </p:tgtEl>
                                      </p:cBhvr>
                                    </p:animEffect>
                                    <p:set>
                                      <p:cBhvr>
                                        <p:cTn id="46" dur="1" fill="hold">
                                          <p:stCondLst>
                                            <p:cond delay="499"/>
                                          </p:stCondLst>
                                        </p:cTn>
                                        <p:tgtEl>
                                          <p:spTgt spid="15"/>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anim calcmode="lin" valueType="num">
                                      <p:cBhvr additive="base">
                                        <p:cTn id="51" dur="500" fill="hold"/>
                                        <p:tgtEl>
                                          <p:spTgt spid="31"/>
                                        </p:tgtEl>
                                        <p:attrNameLst>
                                          <p:attrName>ppt_x</p:attrName>
                                        </p:attrNameLst>
                                      </p:cBhvr>
                                      <p:tavLst>
                                        <p:tav tm="0">
                                          <p:val>
                                            <p:strVal val="0-#ppt_w/2"/>
                                          </p:val>
                                        </p:tav>
                                        <p:tav tm="100000">
                                          <p:val>
                                            <p:strVal val="#ppt_x"/>
                                          </p:val>
                                        </p:tav>
                                      </p:tavLst>
                                    </p:anim>
                                    <p:anim calcmode="lin" valueType="num">
                                      <p:cBhvr additive="base">
                                        <p:cTn id="52" dur="500" fill="hold"/>
                                        <p:tgtEl>
                                          <p:spTgt spid="31"/>
                                        </p:tgtEl>
                                        <p:attrNameLst>
                                          <p:attrName>ppt_y</p:attrName>
                                        </p:attrNameLst>
                                      </p:cBhvr>
                                      <p:tavLst>
                                        <p:tav tm="0">
                                          <p:val>
                                            <p:strVal val="#ppt_y"/>
                                          </p:val>
                                        </p:tav>
                                        <p:tav tm="100000">
                                          <p:val>
                                            <p:strVal val="#ppt_y"/>
                                          </p:val>
                                        </p:tav>
                                      </p:tavLst>
                                    </p:anim>
                                  </p:childTnLst>
                                </p:cTn>
                              </p:par>
                              <p:par>
                                <p:cTn id="53" presetID="2" presetClass="entr" presetSubtype="8" fill="hold" nodeType="with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additive="base">
                                        <p:cTn id="55" dur="500" fill="hold"/>
                                        <p:tgtEl>
                                          <p:spTgt spid="6"/>
                                        </p:tgtEl>
                                        <p:attrNameLst>
                                          <p:attrName>ppt_x</p:attrName>
                                        </p:attrNameLst>
                                      </p:cBhvr>
                                      <p:tavLst>
                                        <p:tav tm="0">
                                          <p:val>
                                            <p:strVal val="0-#ppt_w/2"/>
                                          </p:val>
                                        </p:tav>
                                        <p:tav tm="100000">
                                          <p:val>
                                            <p:strVal val="#ppt_x"/>
                                          </p:val>
                                        </p:tav>
                                      </p:tavLst>
                                    </p:anim>
                                    <p:anim calcmode="lin" valueType="num">
                                      <p:cBhvr additive="base">
                                        <p:cTn id="56" dur="500" fill="hold"/>
                                        <p:tgtEl>
                                          <p:spTgt spid="6"/>
                                        </p:tgtEl>
                                        <p:attrNameLst>
                                          <p:attrName>ppt_y</p:attrName>
                                        </p:attrNameLst>
                                      </p:cBhvr>
                                      <p:tavLst>
                                        <p:tav tm="0">
                                          <p:val>
                                            <p:strVal val="#ppt_y"/>
                                          </p:val>
                                        </p:tav>
                                        <p:tav tm="100000">
                                          <p:val>
                                            <p:strVal val="#ppt_y"/>
                                          </p:val>
                                        </p:tav>
                                      </p:tavLst>
                                    </p:anim>
                                  </p:childTnLst>
                                </p:cTn>
                              </p:par>
                            </p:childTnLst>
                          </p:cTn>
                        </p:par>
                        <p:par>
                          <p:cTn id="57" fill="hold">
                            <p:stCondLst>
                              <p:cond delay="500"/>
                            </p:stCondLst>
                            <p:childTnLst>
                              <p:par>
                                <p:cTn id="58" presetID="17" presetClass="entr" presetSubtype="10" fill="hold" grpId="0" nodeType="afterEffect">
                                  <p:stCondLst>
                                    <p:cond delay="0"/>
                                  </p:stCondLst>
                                  <p:childTnLst>
                                    <p:set>
                                      <p:cBhvr>
                                        <p:cTn id="59" dur="1" fill="hold">
                                          <p:stCondLst>
                                            <p:cond delay="0"/>
                                          </p:stCondLst>
                                        </p:cTn>
                                        <p:tgtEl>
                                          <p:spTgt spid="37"/>
                                        </p:tgtEl>
                                        <p:attrNameLst>
                                          <p:attrName>style.visibility</p:attrName>
                                        </p:attrNameLst>
                                      </p:cBhvr>
                                      <p:to>
                                        <p:strVal val="visible"/>
                                      </p:to>
                                    </p:set>
                                    <p:anim calcmode="lin" valueType="num">
                                      <p:cBhvr>
                                        <p:cTn id="60" dur="500" fill="hold"/>
                                        <p:tgtEl>
                                          <p:spTgt spid="37"/>
                                        </p:tgtEl>
                                        <p:attrNameLst>
                                          <p:attrName>ppt_w</p:attrName>
                                        </p:attrNameLst>
                                      </p:cBhvr>
                                      <p:tavLst>
                                        <p:tav tm="0">
                                          <p:val>
                                            <p:fltVal val="0"/>
                                          </p:val>
                                        </p:tav>
                                        <p:tav tm="100000">
                                          <p:val>
                                            <p:strVal val="#ppt_w"/>
                                          </p:val>
                                        </p:tav>
                                      </p:tavLst>
                                    </p:anim>
                                    <p:anim calcmode="lin" valueType="num">
                                      <p:cBhvr>
                                        <p:cTn id="61" dur="500" fill="hold"/>
                                        <p:tgtEl>
                                          <p:spTgt spid="37"/>
                                        </p:tgtEl>
                                        <p:attrNameLst>
                                          <p:attrName>ppt_h</p:attrName>
                                        </p:attrNameLst>
                                      </p:cBhvr>
                                      <p:tavLst>
                                        <p:tav tm="0">
                                          <p:val>
                                            <p:strVal val="#ppt_h"/>
                                          </p:val>
                                        </p:tav>
                                        <p:tav tm="100000">
                                          <p:val>
                                            <p:strVal val="#ppt_h"/>
                                          </p:val>
                                        </p:tav>
                                      </p:tavLst>
                                    </p:anim>
                                  </p:childTnLst>
                                </p:cTn>
                              </p:par>
                            </p:childTnLst>
                          </p:cTn>
                        </p:par>
                      </p:childTnLst>
                    </p:cTn>
                  </p:par>
                  <p:par>
                    <p:cTn id="62" fill="hold">
                      <p:stCondLst>
                        <p:cond delay="indefinite"/>
                      </p:stCondLst>
                      <p:childTnLst>
                        <p:par>
                          <p:cTn id="63" fill="hold">
                            <p:stCondLst>
                              <p:cond delay="0"/>
                            </p:stCondLst>
                            <p:childTnLst>
                              <p:par>
                                <p:cTn id="64" presetID="35" presetClass="path" presetSubtype="0" accel="50000" decel="50000" fill="hold" grpId="1" nodeType="clickEffect">
                                  <p:stCondLst>
                                    <p:cond delay="0"/>
                                  </p:stCondLst>
                                  <p:childTnLst>
                                    <p:animMotion origin="layout" path="M 1.94444E-6 -2.32192E-6 L -0.29931 -2.32192E-6 " pathEditMode="relative" rAng="0" ptsTypes="AA">
                                      <p:cBhvr>
                                        <p:cTn id="65" dur="2000" fill="hold"/>
                                        <p:tgtEl>
                                          <p:spTgt spid="37"/>
                                        </p:tgtEl>
                                        <p:attrNameLst>
                                          <p:attrName>ppt_x</p:attrName>
                                          <p:attrName>ppt_y</p:attrName>
                                        </p:attrNameLst>
                                      </p:cBhvr>
                                      <p:rCtr x="-150" y="0"/>
                                    </p:animMotion>
                                  </p:childTnLst>
                                </p:cTn>
                              </p:par>
                              <p:par>
                                <p:cTn id="66" presetID="4" presetClass="exit" presetSubtype="16" fill="hold" grpId="1" nodeType="withEffect">
                                  <p:stCondLst>
                                    <p:cond delay="0"/>
                                  </p:stCondLst>
                                  <p:childTnLst>
                                    <p:animEffect transition="out" filter="box(in)">
                                      <p:cBhvr>
                                        <p:cTn id="67" dur="500"/>
                                        <p:tgtEl>
                                          <p:spTgt spid="36"/>
                                        </p:tgtEl>
                                      </p:cBhvr>
                                    </p:animEffect>
                                    <p:set>
                                      <p:cBhvr>
                                        <p:cTn id="68" dur="1" fill="hold">
                                          <p:stCondLst>
                                            <p:cond delay="499"/>
                                          </p:stCondLst>
                                        </p:cTn>
                                        <p:tgtEl>
                                          <p:spTgt spid="36"/>
                                        </p:tgtEl>
                                        <p:attrNameLst>
                                          <p:attrName>style.visibility</p:attrName>
                                        </p:attrNameLst>
                                      </p:cBhvr>
                                      <p:to>
                                        <p:strVal val="hidden"/>
                                      </p:to>
                                    </p:set>
                                  </p:childTnLst>
                                </p:cTn>
                              </p:par>
                            </p:childTnLst>
                          </p:cTn>
                        </p:par>
                        <p:par>
                          <p:cTn id="69" fill="hold">
                            <p:stCondLst>
                              <p:cond delay="2000"/>
                            </p:stCondLst>
                            <p:childTnLst>
                              <p:par>
                                <p:cTn id="70" presetID="63" presetClass="path" presetSubtype="0" accel="50000" decel="50000" fill="hold" grpId="1" nodeType="afterEffect">
                                  <p:stCondLst>
                                    <p:cond delay="0"/>
                                  </p:stCondLst>
                                  <p:childTnLst>
                                    <p:animMotion origin="layout" path="M 0.00538 0.00255 L 0.52344 -2.32192E-6 " pathEditMode="relative" rAng="0" ptsTypes="AA">
                                      <p:cBhvr>
                                        <p:cTn id="71" dur="2000" fill="hold"/>
                                        <p:tgtEl>
                                          <p:spTgt spid="31"/>
                                        </p:tgtEl>
                                        <p:attrNameLst>
                                          <p:attrName>ppt_x</p:attrName>
                                          <p:attrName>ppt_y</p:attrName>
                                        </p:attrNameLst>
                                      </p:cBhvr>
                                      <p:rCtr x="259" y="-1"/>
                                    </p:animMotion>
                                  </p:childTnLst>
                                </p:cTn>
                              </p:par>
                              <p:par>
                                <p:cTn id="72" presetID="4" presetClass="exit" presetSubtype="16" fill="hold" nodeType="withEffect">
                                  <p:stCondLst>
                                    <p:cond delay="0"/>
                                  </p:stCondLst>
                                  <p:childTnLst>
                                    <p:animEffect transition="out" filter="box(in)">
                                      <p:cBhvr>
                                        <p:cTn id="73" dur="500"/>
                                        <p:tgtEl>
                                          <p:spTgt spid="6"/>
                                        </p:tgtEl>
                                      </p:cBhvr>
                                    </p:animEffect>
                                    <p:set>
                                      <p:cBhvr>
                                        <p:cTn id="74" dur="1" fill="hold">
                                          <p:stCondLst>
                                            <p:cond delay="499"/>
                                          </p:stCondLst>
                                        </p:cTn>
                                        <p:tgtEl>
                                          <p:spTgt spid="6"/>
                                        </p:tgtEl>
                                        <p:attrNameLst>
                                          <p:attrName>style.visibility</p:attrName>
                                        </p:attrNameLst>
                                      </p:cBhvr>
                                      <p:to>
                                        <p:strVal val="hidden"/>
                                      </p:to>
                                    </p:set>
                                  </p:childTnLst>
                                </p:cTn>
                              </p:par>
                              <p:par>
                                <p:cTn id="75" presetID="4" presetClass="exit" presetSubtype="16" fill="hold" nodeType="withEffect">
                                  <p:stCondLst>
                                    <p:cond delay="0"/>
                                  </p:stCondLst>
                                  <p:childTnLst>
                                    <p:animEffect transition="out" filter="box(in)">
                                      <p:cBhvr>
                                        <p:cTn id="76" dur="500"/>
                                        <p:tgtEl>
                                          <p:spTgt spid="5"/>
                                        </p:tgtEl>
                                      </p:cBhvr>
                                    </p:animEffect>
                                    <p:set>
                                      <p:cBhvr>
                                        <p:cTn id="7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animBg="1"/>
      <p:bldP spid="15" grpId="0" animBg="1"/>
      <p:bldP spid="15" grpId="1" animBg="1"/>
      <p:bldP spid="15" grpId="2" animBg="1"/>
      <p:bldP spid="31" grpId="0" animBg="1"/>
      <p:bldP spid="31" grpId="1" animBg="1"/>
      <p:bldP spid="36" grpId="0" animBg="1"/>
      <p:bldP spid="36" grpId="1" animBg="1"/>
      <p:bldP spid="37" grpId="0" animBg="1"/>
      <p:bldP spid="37"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613648" y="6381774"/>
            <a:ext cx="457200" cy="476250"/>
          </a:xfrm>
        </p:spPr>
        <p:txBody>
          <a:bodyPr/>
          <a:lstStyle/>
          <a:p>
            <a:fld id="{CF4668DC-857F-487D-BFFA-8C0CA5037977}" type="slidenum">
              <a:rPr lang="fr-BE" sz="1600" b="1" smtClean="0">
                <a:solidFill>
                  <a:srgbClr val="002060"/>
                </a:solidFill>
              </a:rPr>
              <a:pPr/>
              <a:t>31</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31" name="Rectangle 30"/>
          <p:cNvSpPr/>
          <p:nvPr/>
        </p:nvSpPr>
        <p:spPr>
          <a:xfrm>
            <a:off x="1214414" y="857232"/>
            <a:ext cx="7643866" cy="5324535"/>
          </a:xfrm>
          <a:prstGeom prst="rect">
            <a:avLst/>
          </a:prstGeom>
        </p:spPr>
        <p:txBody>
          <a:bodyPr wrap="square">
            <a:spAutoFit/>
          </a:bodyPr>
          <a:lstStyle/>
          <a:p>
            <a:pPr marL="900113" indent="-900113">
              <a:spcAft>
                <a:spcPts val="600"/>
              </a:spcAft>
            </a:pPr>
            <a:r>
              <a:rPr lang="fr-FR" sz="1900" b="1" dirty="0">
                <a:solidFill>
                  <a:schemeClr val="accent4">
                    <a:lumMod val="75000"/>
                  </a:schemeClr>
                </a:solidFill>
                <a:latin typeface="Comic Sans MS" pitchFamily="66" charset="0"/>
              </a:rPr>
              <a:t>7.6.2.2. Algorithme </a:t>
            </a:r>
            <a:r>
              <a:rPr lang="fr-FR" sz="1900" b="1" u="sng" dirty="0">
                <a:solidFill>
                  <a:schemeClr val="accent4">
                    <a:lumMod val="75000"/>
                  </a:schemeClr>
                </a:solidFill>
                <a:latin typeface="Comic Sans MS" pitchFamily="66" charset="0"/>
              </a:rPr>
              <a:t>du Tourniquet (RR: Round Robin)</a:t>
            </a:r>
          </a:p>
          <a:p>
            <a:pPr marL="360000" indent="-355600" algn="just" defTabSz="450850">
              <a:spcBef>
                <a:spcPts val="1200"/>
              </a:spcBef>
              <a:spcAft>
                <a:spcPts val="600"/>
              </a:spcAft>
              <a:buClr>
                <a:srgbClr val="0070C0"/>
              </a:buClr>
              <a:buFont typeface="Wingdings" panose="05000000000000000000" pitchFamily="2" charset="2"/>
              <a:buChar char="ü"/>
            </a:pPr>
            <a:r>
              <a:rPr lang="fr-FR" dirty="0">
                <a:latin typeface="Comic Sans MS" pitchFamily="66" charset="0"/>
              </a:rPr>
              <a:t>Cet algorithme est destinée aux systèmes à temps partagé;</a:t>
            </a:r>
          </a:p>
          <a:p>
            <a:pPr marL="360000" indent="-355600" algn="just" defTabSz="450850">
              <a:spcBef>
                <a:spcPts val="1200"/>
              </a:spcBef>
              <a:spcAft>
                <a:spcPts val="600"/>
              </a:spcAft>
              <a:buClr>
                <a:srgbClr val="0070C0"/>
              </a:buClr>
              <a:buFont typeface="Wingdings" panose="05000000000000000000" pitchFamily="2" charset="2"/>
              <a:buChar char="ü"/>
            </a:pPr>
            <a:r>
              <a:rPr lang="fr-FR" dirty="0">
                <a:latin typeface="Comic Sans MS" pitchFamily="66" charset="0"/>
              </a:rPr>
              <a:t>Il mémorise dans une file FIFO la liste des processus prêts.</a:t>
            </a:r>
          </a:p>
          <a:p>
            <a:pPr marL="360000" indent="-355600" algn="just" defTabSz="450850">
              <a:spcBef>
                <a:spcPts val="1200"/>
              </a:spcBef>
              <a:spcAft>
                <a:spcPts val="600"/>
              </a:spcAft>
              <a:buClr>
                <a:srgbClr val="0070C0"/>
              </a:buClr>
              <a:buFont typeface="Wingdings" panose="05000000000000000000" pitchFamily="2" charset="2"/>
              <a:buChar char="ü"/>
            </a:pPr>
            <a:r>
              <a:rPr lang="fr-FR" dirty="0">
                <a:latin typeface="Comic Sans MS" pitchFamily="66" charset="0"/>
              </a:rPr>
              <a:t>Il alloue le processeur au processus en tête de file des processus « prêt », pendant un laps de temps appelé </a:t>
            </a:r>
            <a:r>
              <a:rPr lang="fr-FR" u="sng" dirty="0">
                <a:latin typeface="Comic Sans MS" pitchFamily="66" charset="0"/>
              </a:rPr>
              <a:t>quantum</a:t>
            </a:r>
            <a:r>
              <a:rPr lang="fr-FR" dirty="0">
                <a:latin typeface="Comic Sans MS" pitchFamily="66" charset="0"/>
              </a:rPr>
              <a:t>.</a:t>
            </a:r>
          </a:p>
          <a:p>
            <a:pPr marL="360000" indent="-355600" algn="just" defTabSz="450850">
              <a:spcBef>
                <a:spcPts val="1200"/>
              </a:spcBef>
              <a:spcAft>
                <a:spcPts val="600"/>
              </a:spcAft>
              <a:buClr>
                <a:srgbClr val="0070C0"/>
              </a:buClr>
              <a:buFont typeface="Wingdings" panose="05000000000000000000" pitchFamily="2" charset="2"/>
              <a:buChar char="ü"/>
            </a:pPr>
            <a:r>
              <a:rPr lang="fr-FR" dirty="0">
                <a:latin typeface="Comic Sans MS" pitchFamily="66" charset="0"/>
              </a:rPr>
              <a:t>Si le processus ne se termine pas au bout de son quantum, son exécution est suspendue, et un autre processus est sélectionné.</a:t>
            </a:r>
          </a:p>
          <a:p>
            <a:pPr marL="360000" indent="-355600" algn="just" defTabSz="450850">
              <a:spcBef>
                <a:spcPts val="1200"/>
              </a:spcBef>
              <a:spcAft>
                <a:spcPts val="600"/>
              </a:spcAft>
              <a:buClr>
                <a:srgbClr val="0070C0"/>
              </a:buClr>
              <a:buFont typeface="Wingdings" panose="05000000000000000000" pitchFamily="2" charset="2"/>
              <a:buChar char="ü"/>
            </a:pPr>
            <a:r>
              <a:rPr lang="fr-FR" dirty="0">
                <a:latin typeface="Comic Sans MS" pitchFamily="66" charset="0"/>
              </a:rPr>
              <a:t>Le processus suspendu est inséré en queue de la file.</a:t>
            </a:r>
          </a:p>
          <a:p>
            <a:pPr marL="360000" indent="-355600" algn="just" defTabSz="450850">
              <a:spcBef>
                <a:spcPts val="1200"/>
              </a:spcBef>
              <a:spcAft>
                <a:spcPts val="600"/>
              </a:spcAft>
              <a:buClr>
                <a:srgbClr val="0070C0"/>
              </a:buClr>
              <a:buFont typeface="Wingdings" panose="05000000000000000000" pitchFamily="2" charset="2"/>
              <a:buChar char="ü"/>
            </a:pPr>
            <a:r>
              <a:rPr lang="fr-FR" dirty="0">
                <a:latin typeface="Comic Sans MS" pitchFamily="66" charset="0"/>
              </a:rPr>
              <a:t>Si le processus se bloque ou se termine avant la fin de son quantum, le processeur est immédiatement alloué à un autre processus en tête de file, sans attendre la fin du quantum.</a:t>
            </a:r>
          </a:p>
          <a:p>
            <a:pPr marL="360000" indent="-355600" algn="just" defTabSz="450850">
              <a:spcBef>
                <a:spcPts val="1200"/>
              </a:spcBef>
              <a:spcAft>
                <a:spcPts val="600"/>
              </a:spcAft>
              <a:buClr>
                <a:srgbClr val="0070C0"/>
              </a:buClr>
              <a:buFont typeface="Wingdings" panose="05000000000000000000" pitchFamily="2" charset="2"/>
              <a:buChar char="ü"/>
            </a:pPr>
            <a:r>
              <a:rPr lang="fr-FR" dirty="0">
                <a:latin typeface="Comic Sans MS" pitchFamily="66" charset="0"/>
              </a:rPr>
              <a:t>Les processus qui arrivent ou qui passent de l‘état </a:t>
            </a:r>
            <a:r>
              <a:rPr lang="fr-FR" b="1" dirty="0">
                <a:latin typeface="Comic Sans MS" pitchFamily="66" charset="0"/>
              </a:rPr>
              <a:t>bloqué</a:t>
            </a:r>
            <a:r>
              <a:rPr lang="fr-FR" dirty="0">
                <a:latin typeface="Comic Sans MS" pitchFamily="66" charset="0"/>
              </a:rPr>
              <a:t> a l‘état </a:t>
            </a:r>
            <a:r>
              <a:rPr lang="fr-FR" b="1" dirty="0">
                <a:latin typeface="Comic Sans MS" pitchFamily="66" charset="0"/>
              </a:rPr>
              <a:t>prêt</a:t>
            </a:r>
            <a:r>
              <a:rPr lang="fr-FR" dirty="0">
                <a:latin typeface="Comic Sans MS" pitchFamily="66" charset="0"/>
              </a:rPr>
              <a:t> sont insérés en queue de file.</a:t>
            </a:r>
          </a:p>
        </p:txBody>
      </p:sp>
      <p:sp>
        <p:nvSpPr>
          <p:cNvPr id="8" name="Rectangle à coins arrondis 7"/>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ox(in)">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32</a:t>
            </a:fld>
            <a:endParaRPr lang="fr-BE"/>
          </a:p>
        </p:txBody>
      </p:sp>
      <p:grpSp>
        <p:nvGrpSpPr>
          <p:cNvPr id="3" name="Groupe 3"/>
          <p:cNvGrpSpPr/>
          <p:nvPr/>
        </p:nvGrpSpPr>
        <p:grpSpPr>
          <a:xfrm>
            <a:off x="1643042" y="1059405"/>
            <a:ext cx="6500858" cy="2012405"/>
            <a:chOff x="1714480" y="4786323"/>
            <a:chExt cx="6500858" cy="2012405"/>
          </a:xfrm>
        </p:grpSpPr>
        <p:sp>
          <p:nvSpPr>
            <p:cNvPr id="5" name="Rectangle à coins arrondis 4"/>
            <p:cNvSpPr/>
            <p:nvPr/>
          </p:nvSpPr>
          <p:spPr>
            <a:xfrm>
              <a:off x="5429256" y="5265321"/>
              <a:ext cx="2000264" cy="10264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857884" y="5539035"/>
              <a:ext cx="857256" cy="41057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P1</a:t>
              </a:r>
            </a:p>
          </p:txBody>
        </p:sp>
        <p:sp>
          <p:nvSpPr>
            <p:cNvPr id="7" name="Rectangle 6"/>
            <p:cNvSpPr/>
            <p:nvPr/>
          </p:nvSpPr>
          <p:spPr>
            <a:xfrm>
              <a:off x="3786182" y="5607463"/>
              <a:ext cx="857256" cy="41057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P2</a:t>
              </a:r>
              <a:endParaRPr lang="fr-FR" dirty="0"/>
            </a:p>
          </p:txBody>
        </p:sp>
        <p:sp>
          <p:nvSpPr>
            <p:cNvPr id="8" name="Rectangle 7"/>
            <p:cNvSpPr/>
            <p:nvPr/>
          </p:nvSpPr>
          <p:spPr>
            <a:xfrm>
              <a:off x="3000364" y="5607463"/>
              <a:ext cx="857256" cy="41057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P3</a:t>
              </a:r>
              <a:endParaRPr lang="fr-FR" dirty="0"/>
            </a:p>
          </p:txBody>
        </p:sp>
        <p:sp>
          <p:nvSpPr>
            <p:cNvPr id="9" name="Rectangle 8"/>
            <p:cNvSpPr/>
            <p:nvPr/>
          </p:nvSpPr>
          <p:spPr>
            <a:xfrm>
              <a:off x="2143108" y="5607463"/>
              <a:ext cx="857256" cy="410570"/>
            </a:xfrm>
            <a:prstGeom prst="rect">
              <a:avLst/>
            </a:prstGeom>
            <a:solidFill>
              <a:schemeClr val="bg1">
                <a:lumMod val="85000"/>
              </a:schemeClr>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latin typeface="Algerian" pitchFamily="82" charset="0"/>
                </a:rPr>
                <a:t>P4</a:t>
              </a:r>
              <a:endParaRPr lang="fr-FR" dirty="0"/>
            </a:p>
          </p:txBody>
        </p:sp>
        <p:sp>
          <p:nvSpPr>
            <p:cNvPr id="10" name="Flèche droite à entaille 9"/>
            <p:cNvSpPr/>
            <p:nvPr/>
          </p:nvSpPr>
          <p:spPr>
            <a:xfrm>
              <a:off x="4643438" y="5607463"/>
              <a:ext cx="785818" cy="410570"/>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10"/>
            <p:cNvSpPr/>
            <p:nvPr/>
          </p:nvSpPr>
          <p:spPr>
            <a:xfrm>
              <a:off x="1714480" y="5196893"/>
              <a:ext cx="2928958" cy="12317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2571736" y="4786323"/>
              <a:ext cx="2021707" cy="353772"/>
            </a:xfrm>
            <a:prstGeom prst="rect">
              <a:avLst/>
            </a:prstGeom>
            <a:noFill/>
            <a:ln w="12700">
              <a:solidFill>
                <a:schemeClr val="tx1">
                  <a:lumMod val="95000"/>
                  <a:lumOff val="5000"/>
                </a:schemeClr>
              </a:solidFill>
              <a:prstDash val="lgDash"/>
            </a:ln>
          </p:spPr>
          <p:txBody>
            <a:bodyPr wrap="none" rtlCol="0">
              <a:spAutoFit/>
            </a:bodyPr>
            <a:lstStyle/>
            <a:p>
              <a:r>
                <a:rPr lang="fr-FR" i="1" dirty="0">
                  <a:latin typeface="AcmeFont" pitchFamily="2" charset="0"/>
                  <a:ea typeface="Batang" pitchFamily="18" charset="-127"/>
                </a:rPr>
                <a:t>Processus prêts</a:t>
              </a:r>
            </a:p>
          </p:txBody>
        </p:sp>
        <p:sp>
          <p:nvSpPr>
            <p:cNvPr id="13" name="ZoneTexte 12"/>
            <p:cNvSpPr txBox="1"/>
            <p:nvPr/>
          </p:nvSpPr>
          <p:spPr>
            <a:xfrm>
              <a:off x="6000760" y="4825553"/>
              <a:ext cx="636713" cy="353772"/>
            </a:xfrm>
            <a:prstGeom prst="rect">
              <a:avLst/>
            </a:prstGeom>
            <a:noFill/>
            <a:ln w="12700">
              <a:solidFill>
                <a:schemeClr val="tx1">
                  <a:lumMod val="95000"/>
                  <a:lumOff val="5000"/>
                </a:schemeClr>
              </a:solidFill>
              <a:prstDash val="dash"/>
            </a:ln>
          </p:spPr>
          <p:txBody>
            <a:bodyPr wrap="none" rtlCol="0">
              <a:spAutoFit/>
            </a:bodyPr>
            <a:lstStyle/>
            <a:p>
              <a:r>
                <a:rPr lang="fr-FR" i="1" dirty="0">
                  <a:latin typeface="AcmeFont" pitchFamily="2" charset="0"/>
                  <a:ea typeface="Batang" pitchFamily="18" charset="-127"/>
                </a:rPr>
                <a:t>CPU</a:t>
              </a:r>
            </a:p>
          </p:txBody>
        </p:sp>
        <p:grpSp>
          <p:nvGrpSpPr>
            <p:cNvPr id="4" name="Groupe 13"/>
            <p:cNvGrpSpPr/>
            <p:nvPr/>
          </p:nvGrpSpPr>
          <p:grpSpPr>
            <a:xfrm>
              <a:off x="2000233" y="5881639"/>
              <a:ext cx="4430646" cy="890328"/>
              <a:chOff x="2143108" y="5410100"/>
              <a:chExt cx="4430646" cy="929488"/>
            </a:xfrm>
          </p:grpSpPr>
          <p:cxnSp>
            <p:nvCxnSpPr>
              <p:cNvPr id="18" name="Connecteur droit 17"/>
              <p:cNvCxnSpPr/>
              <p:nvPr/>
            </p:nvCxnSpPr>
            <p:spPr>
              <a:xfrm rot="5400000">
                <a:off x="6322976" y="6082073"/>
                <a:ext cx="500066" cy="1491"/>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rot="10800000">
                <a:off x="2143855" y="6331265"/>
                <a:ext cx="4428409" cy="1588"/>
              </a:xfrm>
              <a:prstGeom prst="line">
                <a:avLst/>
              </a:prstGeom>
              <a:ln w="571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5400000" flipH="1" flipV="1">
                <a:off x="1679109" y="5874099"/>
                <a:ext cx="929488" cy="1489"/>
              </a:xfrm>
              <a:prstGeom prst="straightConnector1">
                <a:avLst/>
              </a:prstGeom>
              <a:ln w="57150">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15" name="Flèche droite à entaille 14"/>
            <p:cNvSpPr/>
            <p:nvPr/>
          </p:nvSpPr>
          <p:spPr>
            <a:xfrm>
              <a:off x="7429520" y="5572140"/>
              <a:ext cx="785818" cy="410570"/>
            </a:xfrm>
            <a:prstGeom prst="notch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7500958" y="5214950"/>
              <a:ext cx="571504" cy="369332"/>
            </a:xfrm>
            <a:prstGeom prst="rect">
              <a:avLst/>
            </a:prstGeom>
            <a:noFill/>
            <a:ln>
              <a:solidFill>
                <a:schemeClr val="tx1"/>
              </a:solidFill>
              <a:prstDash val="dash"/>
            </a:ln>
          </p:spPr>
          <p:txBody>
            <a:bodyPr wrap="square" rtlCol="0">
              <a:spAutoFit/>
            </a:bodyPr>
            <a:lstStyle/>
            <a:p>
              <a:r>
                <a:rPr lang="fr-FR" i="1" dirty="0">
                  <a:latin typeface="AcmeFont"/>
                </a:rPr>
                <a:t>Fin</a:t>
              </a:r>
            </a:p>
          </p:txBody>
        </p:sp>
        <p:sp>
          <p:nvSpPr>
            <p:cNvPr id="17" name="ZoneTexte 16"/>
            <p:cNvSpPr txBox="1"/>
            <p:nvPr/>
          </p:nvSpPr>
          <p:spPr>
            <a:xfrm>
              <a:off x="4357686" y="6429396"/>
              <a:ext cx="1928826" cy="369332"/>
            </a:xfrm>
            <a:prstGeom prst="rect">
              <a:avLst/>
            </a:prstGeom>
            <a:noFill/>
          </p:spPr>
          <p:txBody>
            <a:bodyPr wrap="square" rtlCol="0">
              <a:spAutoFit/>
            </a:bodyPr>
            <a:lstStyle/>
            <a:p>
              <a:r>
                <a:rPr lang="fr-FR" dirty="0">
                  <a:latin typeface="AcmeFont"/>
                </a:rPr>
                <a:t>Processus suspendu</a:t>
              </a:r>
            </a:p>
          </p:txBody>
        </p:sp>
      </p:grpSp>
      <p:sp>
        <p:nvSpPr>
          <p:cNvPr id="21" name="Titre 1"/>
          <p:cNvSpPr txBox="1">
            <a:spLocks/>
          </p:cNvSpPr>
          <p:nvPr/>
        </p:nvSpPr>
        <p:spPr>
          <a:xfrm>
            <a:off x="1142976" y="142852"/>
            <a:ext cx="7858180" cy="582594"/>
          </a:xfrm>
          <a:prstGeom prst="rect">
            <a:avLst/>
          </a:prstGeom>
          <a:solidFill>
            <a:schemeClr val="bg2">
              <a:lumMod val="9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a:ln>
                  <a:noFill/>
                </a:ln>
                <a:solidFill>
                  <a:srgbClr val="0070C0"/>
                </a:solidFill>
                <a:effectLst/>
                <a:uLnTx/>
                <a:uFillTx/>
                <a:latin typeface="Comic Sans MS" pitchFamily="66" charset="0"/>
                <a:ea typeface="+mn-ea"/>
                <a:cs typeface="+mn-cs"/>
              </a:rPr>
              <a:t>Gestion du processeur central</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22" name="Rectangle 21"/>
          <p:cNvSpPr/>
          <p:nvPr/>
        </p:nvSpPr>
        <p:spPr>
          <a:xfrm>
            <a:off x="1214414" y="3647407"/>
            <a:ext cx="7715304" cy="2693045"/>
          </a:xfrm>
          <a:prstGeom prst="rect">
            <a:avLst/>
          </a:prstGeom>
        </p:spPr>
        <p:txBody>
          <a:bodyPr wrap="square">
            <a:spAutoFit/>
          </a:bodyPr>
          <a:lstStyle/>
          <a:p>
            <a:pPr>
              <a:spcBef>
                <a:spcPts val="600"/>
              </a:spcBef>
              <a:spcAft>
                <a:spcPts val="600"/>
              </a:spcAft>
              <a:buClr>
                <a:srgbClr val="C00000"/>
              </a:buClr>
              <a:buFont typeface="Wingdings" pitchFamily="2" charset="2"/>
              <a:buChar char="v"/>
            </a:pPr>
            <a:r>
              <a:rPr lang="fr-FR" dirty="0">
                <a:solidFill>
                  <a:srgbClr val="0070C0"/>
                </a:solidFill>
                <a:latin typeface="Comic Sans MS" pitchFamily="66" charset="0"/>
              </a:rPr>
              <a:t>  Impact de la valeur du quantum dans RR</a:t>
            </a:r>
          </a:p>
          <a:p>
            <a:pPr>
              <a:lnSpc>
                <a:spcPct val="150000"/>
              </a:lnSpc>
              <a:spcBef>
                <a:spcPts val="600"/>
              </a:spcBef>
              <a:spcAft>
                <a:spcPts val="600"/>
              </a:spcAft>
              <a:buClr>
                <a:srgbClr val="C00000"/>
              </a:buClr>
              <a:buFont typeface="Wingdings" pitchFamily="2" charset="2"/>
              <a:buChar char="ü"/>
            </a:pPr>
            <a:r>
              <a:rPr lang="fr-FR" dirty="0">
                <a:latin typeface="Comic Sans MS" pitchFamily="66" charset="0"/>
              </a:rPr>
              <a:t> Un quantum trop petit provoque trop de commutations de processus et abaisse l‘efficacité du processeur.</a:t>
            </a:r>
          </a:p>
          <a:p>
            <a:pPr>
              <a:lnSpc>
                <a:spcPct val="150000"/>
              </a:lnSpc>
              <a:spcBef>
                <a:spcPts val="600"/>
              </a:spcBef>
              <a:spcAft>
                <a:spcPts val="600"/>
              </a:spcAft>
              <a:buClr>
                <a:srgbClr val="C00000"/>
              </a:buClr>
              <a:buFont typeface="Wingdings" pitchFamily="2" charset="2"/>
              <a:buChar char="ü"/>
            </a:pPr>
            <a:r>
              <a:rPr lang="fr-FR" dirty="0">
                <a:latin typeface="Comic Sans MS" pitchFamily="66" charset="0"/>
              </a:rPr>
              <a:t>Un quantum trop élève augmente le temps de réponse des processus courts en mode interactif.</a:t>
            </a:r>
          </a:p>
          <a:p>
            <a:endParaRPr lang="fr-FR" dirty="0"/>
          </a:p>
        </p:txBody>
      </p:sp>
      <p:sp>
        <p:nvSpPr>
          <p:cNvPr id="23" name="Rectangle à coins arrondis 22"/>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501090" y="6286520"/>
            <a:ext cx="457200" cy="476250"/>
          </a:xfrm>
        </p:spPr>
        <p:txBody>
          <a:bodyPr/>
          <a:lstStyle/>
          <a:p>
            <a:fld id="{CF4668DC-857F-487D-BFFA-8C0CA5037977}" type="slidenum">
              <a:rPr lang="fr-BE" sz="1600" b="1" smtClean="0">
                <a:solidFill>
                  <a:srgbClr val="002060"/>
                </a:solidFill>
              </a:rPr>
              <a:pPr/>
              <a:t>33</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 name="Rectangle 8"/>
          <p:cNvSpPr/>
          <p:nvPr/>
        </p:nvSpPr>
        <p:spPr>
          <a:xfrm>
            <a:off x="1071538" y="785794"/>
            <a:ext cx="7929618" cy="3185487"/>
          </a:xfrm>
          <a:prstGeom prst="rect">
            <a:avLst/>
          </a:prstGeom>
        </p:spPr>
        <p:txBody>
          <a:bodyPr wrap="square">
            <a:spAutoFit/>
          </a:bodyPr>
          <a:lstStyle/>
          <a:p>
            <a:pPr marL="900113" indent="-900113"/>
            <a:r>
              <a:rPr lang="fr-FR" sz="1900" b="1" dirty="0">
                <a:solidFill>
                  <a:schemeClr val="accent4">
                    <a:lumMod val="75000"/>
                  </a:schemeClr>
                </a:solidFill>
                <a:latin typeface="Comic Sans MS" pitchFamily="66" charset="0"/>
              </a:rPr>
              <a:t>7.6.2.3. </a:t>
            </a:r>
            <a:r>
              <a:rPr lang="fr-FR" sz="1900" b="1" u="sng" dirty="0">
                <a:solidFill>
                  <a:schemeClr val="accent4">
                    <a:lumMod val="75000"/>
                  </a:schemeClr>
                </a:solidFill>
                <a:latin typeface="Comic Sans MS" pitchFamily="66" charset="0"/>
              </a:rPr>
              <a:t>Politique de la plus haute priorité </a:t>
            </a:r>
          </a:p>
          <a:p>
            <a:pPr marL="381000" indent="-285750" algn="just" defTabSz="450850">
              <a:lnSpc>
                <a:spcPct val="150000"/>
              </a:lnSpc>
              <a:spcBef>
                <a:spcPts val="600"/>
              </a:spcBef>
              <a:buClr>
                <a:srgbClr val="0070C0"/>
              </a:buClr>
              <a:buFont typeface="Wingdings" panose="05000000000000000000" pitchFamily="2" charset="2"/>
              <a:buChar char="ü"/>
            </a:pPr>
            <a:r>
              <a:rPr lang="fr-FR" dirty="0">
                <a:latin typeface="Comic Sans MS" pitchFamily="66" charset="0"/>
              </a:rPr>
              <a:t>Il permet de tenir compte des processus plus importants ou plus urgents que d’autres.</a:t>
            </a:r>
          </a:p>
          <a:p>
            <a:pPr marL="381000" indent="-285750" algn="just" defTabSz="450850">
              <a:lnSpc>
                <a:spcPct val="150000"/>
              </a:lnSpc>
              <a:spcBef>
                <a:spcPts val="600"/>
              </a:spcBef>
              <a:buClr>
                <a:srgbClr val="0070C0"/>
              </a:buClr>
              <a:buFont typeface="Wingdings" panose="05000000000000000000" pitchFamily="2" charset="2"/>
              <a:buChar char="ü"/>
            </a:pPr>
            <a:r>
              <a:rPr lang="fr-FR" dirty="0">
                <a:latin typeface="Comic Sans MS" pitchFamily="66" charset="0"/>
              </a:rPr>
              <a:t>Le système attribue à chaque processus une priorité;</a:t>
            </a:r>
          </a:p>
          <a:p>
            <a:pPr marL="381000" indent="-285750" algn="just" defTabSz="450850">
              <a:lnSpc>
                <a:spcPct val="150000"/>
              </a:lnSpc>
              <a:spcBef>
                <a:spcPts val="600"/>
              </a:spcBef>
              <a:buClr>
                <a:srgbClr val="0070C0"/>
              </a:buClr>
              <a:buFont typeface="Wingdings" panose="05000000000000000000" pitchFamily="2" charset="2"/>
              <a:buChar char="ü"/>
            </a:pPr>
            <a:r>
              <a:rPr lang="fr-FR" dirty="0">
                <a:latin typeface="Comic Sans MS" pitchFamily="66" charset="0"/>
              </a:rPr>
              <a:t>Le processeur est attribué toujours au processus prêt ayant la plus haute priorité.</a:t>
            </a:r>
          </a:p>
          <a:p>
            <a:pPr marL="381000" indent="-285750" algn="just" defTabSz="450850">
              <a:lnSpc>
                <a:spcPct val="150000"/>
              </a:lnSpc>
              <a:spcBef>
                <a:spcPts val="600"/>
              </a:spcBef>
              <a:buClr>
                <a:srgbClr val="0070C0"/>
              </a:buClr>
              <a:buFont typeface="Wingdings" panose="05000000000000000000" pitchFamily="2" charset="2"/>
              <a:buChar char="ü"/>
            </a:pPr>
            <a:r>
              <a:rPr lang="fr-FR" dirty="0">
                <a:latin typeface="Comic Sans MS" pitchFamily="66" charset="0"/>
              </a:rPr>
              <a:t>Les processus de même priorité sont exécutés dans l’ordre FIFO.</a:t>
            </a:r>
          </a:p>
        </p:txBody>
      </p:sp>
      <p:sp>
        <p:nvSpPr>
          <p:cNvPr id="8" name="Rectangle 7"/>
          <p:cNvSpPr/>
          <p:nvPr/>
        </p:nvSpPr>
        <p:spPr>
          <a:xfrm>
            <a:off x="1071538" y="4071942"/>
            <a:ext cx="8001024" cy="27146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fr-FR" b="1" u="sng" dirty="0">
                <a:solidFill>
                  <a:srgbClr val="C00000"/>
                </a:solidFill>
                <a:latin typeface="Comic Sans MS" pitchFamily="66" charset="0"/>
              </a:rPr>
              <a:t>Si</a:t>
            </a:r>
            <a:r>
              <a:rPr lang="fr-FR" dirty="0">
                <a:solidFill>
                  <a:srgbClr val="FFC000"/>
                </a:solidFill>
                <a:latin typeface="Comic Sans MS" pitchFamily="66" charset="0"/>
              </a:rPr>
              <a:t> </a:t>
            </a:r>
            <a:r>
              <a:rPr lang="fr-FR" b="1" dirty="0">
                <a:solidFill>
                  <a:srgbClr val="C00000"/>
                </a:solidFill>
                <a:latin typeface="Comic Sans MS" pitchFamily="66" charset="0"/>
              </a:rPr>
              <a:t>un </a:t>
            </a:r>
            <a:r>
              <a:rPr lang="fr-FR" b="1" u="sng" dirty="0">
                <a:solidFill>
                  <a:srgbClr val="C00000"/>
                </a:solidFill>
                <a:latin typeface="Comic Sans MS" pitchFamily="66" charset="0"/>
              </a:rPr>
              <a:t>processus de plus haute priorité que celui en exécution arrive: </a:t>
            </a:r>
          </a:p>
          <a:p>
            <a:pPr marL="342900" indent="-342900" algn="just">
              <a:lnSpc>
                <a:spcPct val="150000"/>
              </a:lnSpc>
              <a:buClr>
                <a:srgbClr val="FF0000"/>
              </a:buClr>
              <a:buFont typeface="+mj-lt"/>
              <a:buAutoNum type="alphaUcPeriod"/>
            </a:pPr>
            <a:r>
              <a:rPr lang="fr-FR" dirty="0">
                <a:solidFill>
                  <a:schemeClr val="tx1"/>
                </a:solidFill>
                <a:latin typeface="Comic Sans MS" pitchFamily="66" charset="0"/>
              </a:rPr>
              <a:t>Dans le cas d’une </a:t>
            </a:r>
            <a:r>
              <a:rPr lang="fr-FR" b="1" dirty="0">
                <a:solidFill>
                  <a:srgbClr val="00B0F0"/>
                </a:solidFill>
                <a:latin typeface="Comic Sans MS" pitchFamily="66" charset="0"/>
              </a:rPr>
              <a:t>priorité préemptive</a:t>
            </a:r>
            <a:r>
              <a:rPr lang="fr-FR" dirty="0">
                <a:solidFill>
                  <a:schemeClr val="tx1"/>
                </a:solidFill>
                <a:latin typeface="Comic Sans MS" pitchFamily="66" charset="0"/>
              </a:rPr>
              <a:t>, le processus en exécution sera arrêté pour allouer  la CPU au le nouveau processus plus prioritaire;</a:t>
            </a:r>
          </a:p>
          <a:p>
            <a:pPr marL="342900" indent="-342900" algn="just">
              <a:lnSpc>
                <a:spcPct val="150000"/>
              </a:lnSpc>
              <a:buClr>
                <a:srgbClr val="FF0000"/>
              </a:buClr>
              <a:buFont typeface="+mj-lt"/>
              <a:buAutoNum type="alphaUcPeriod"/>
            </a:pPr>
            <a:r>
              <a:rPr lang="fr-FR" dirty="0">
                <a:solidFill>
                  <a:schemeClr val="tx1"/>
                </a:solidFill>
                <a:latin typeface="Comic Sans MS" pitchFamily="66" charset="0"/>
              </a:rPr>
              <a:t>Dans le cas d’une </a:t>
            </a:r>
            <a:r>
              <a:rPr lang="fr-FR" b="1" dirty="0">
                <a:solidFill>
                  <a:srgbClr val="00B0F0"/>
                </a:solidFill>
                <a:latin typeface="Comic Sans MS" pitchFamily="66" charset="0"/>
              </a:rPr>
              <a:t>priorité non préemptive</a:t>
            </a:r>
            <a:r>
              <a:rPr lang="fr-FR" dirty="0">
                <a:solidFill>
                  <a:schemeClr val="tx1"/>
                </a:solidFill>
                <a:latin typeface="Comic Sans MS" pitchFamily="66" charset="0"/>
              </a:rPr>
              <a:t>, le processus actif continuera son exécution jusqu’à la fin, ensuite le processeur est alloué au</a:t>
            </a:r>
            <a:r>
              <a:rPr lang="fr-FR" dirty="0">
                <a:solidFill>
                  <a:srgbClr val="FFC000"/>
                </a:solidFill>
                <a:latin typeface="Comic Sans MS" pitchFamily="66" charset="0"/>
              </a:rPr>
              <a:t> </a:t>
            </a:r>
            <a:r>
              <a:rPr lang="fr-FR" dirty="0">
                <a:solidFill>
                  <a:schemeClr val="tx1"/>
                </a:solidFill>
                <a:latin typeface="Comic Sans MS" pitchFamily="66" charset="0"/>
              </a:rPr>
              <a:t>processus le plus prioritaire</a:t>
            </a:r>
            <a:r>
              <a:rPr lang="fr-FR" strike="sngStrike" dirty="0">
                <a:solidFill>
                  <a:schemeClr val="tx1"/>
                </a:solidFill>
                <a:latin typeface="Comic Sans MS" pitchFamily="66" charset="0"/>
              </a:rPr>
              <a:t>.</a:t>
            </a:r>
            <a:endParaRPr lang="fr-FR" dirty="0">
              <a:solidFill>
                <a:schemeClr val="tx1"/>
              </a:solidFill>
              <a:latin typeface="Comic Sans MS" pitchFamily="66" charset="0"/>
            </a:endParaRPr>
          </a:p>
        </p:txBody>
      </p:sp>
      <p:sp>
        <p:nvSpPr>
          <p:cNvPr id="11" name="Rectangle à coins arrondis 10"/>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501090" y="6286520"/>
            <a:ext cx="457200" cy="476250"/>
          </a:xfrm>
        </p:spPr>
        <p:txBody>
          <a:bodyPr/>
          <a:lstStyle/>
          <a:p>
            <a:fld id="{CF4668DC-857F-487D-BFFA-8C0CA5037977}" type="slidenum">
              <a:rPr lang="fr-BE" sz="1600" b="1" smtClean="0">
                <a:solidFill>
                  <a:srgbClr val="002060"/>
                </a:solidFill>
              </a:rPr>
              <a:pPr/>
              <a:t>34</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 name="Rectangle 8"/>
          <p:cNvSpPr/>
          <p:nvPr/>
        </p:nvSpPr>
        <p:spPr>
          <a:xfrm>
            <a:off x="1214414" y="785794"/>
            <a:ext cx="7643866" cy="3524042"/>
          </a:xfrm>
          <a:prstGeom prst="rect">
            <a:avLst/>
          </a:prstGeom>
        </p:spPr>
        <p:txBody>
          <a:bodyPr wrap="square">
            <a:spAutoFit/>
          </a:bodyPr>
          <a:lstStyle/>
          <a:p>
            <a:pPr marL="900113" indent="-900113"/>
            <a:r>
              <a:rPr lang="fr-FR" sz="1900" b="1" dirty="0">
                <a:solidFill>
                  <a:schemeClr val="accent4">
                    <a:lumMod val="75000"/>
                  </a:schemeClr>
                </a:solidFill>
                <a:latin typeface="Comic Sans MS" pitchFamily="66" charset="0"/>
              </a:rPr>
              <a:t>7.6.2.4. </a:t>
            </a:r>
            <a:r>
              <a:rPr lang="fr-FR" sz="1900" b="1" u="sng" dirty="0">
                <a:solidFill>
                  <a:schemeClr val="accent4">
                    <a:lumMod val="75000"/>
                  </a:schemeClr>
                </a:solidFill>
                <a:latin typeface="Comic Sans MS" pitchFamily="66" charset="0"/>
              </a:rPr>
              <a:t>Politique à plusieurs niveaux dépendants </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Dans ce système, les processus prêts sont divisés sur plusieurs files d’attente selon la classe des processus (interactifs, système, temps réel, etc.);</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Chaque file d’attente possède son propre  algorithme d’ordonnancement ;</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Entre les différentes files, un algorithme </a:t>
            </a:r>
            <a:r>
              <a:rPr lang="fr-FR" strike="sngStrike" dirty="0">
                <a:latin typeface="Comic Sans MS" pitchFamily="66" charset="0"/>
              </a:rPr>
              <a:t>une politique </a:t>
            </a:r>
            <a:r>
              <a:rPr lang="fr-FR" dirty="0">
                <a:latin typeface="Comic Sans MS" pitchFamily="66" charset="0"/>
              </a:rPr>
              <a:t>d’ordonnancement est également utilisé</a:t>
            </a:r>
            <a:r>
              <a:rPr lang="fr-FR" strike="sngStrike" dirty="0">
                <a:latin typeface="Comic Sans MS" pitchFamily="66" charset="0"/>
              </a:rPr>
              <a:t>e</a:t>
            </a:r>
            <a:r>
              <a:rPr lang="fr-FR" dirty="0">
                <a:latin typeface="Comic Sans MS" pitchFamily="66" charset="0"/>
              </a:rPr>
              <a:t> (RR, priorité, etc.)</a:t>
            </a:r>
          </a:p>
        </p:txBody>
      </p:sp>
      <p:grpSp>
        <p:nvGrpSpPr>
          <p:cNvPr id="3" name="Groupe 56"/>
          <p:cNvGrpSpPr/>
          <p:nvPr/>
        </p:nvGrpSpPr>
        <p:grpSpPr>
          <a:xfrm>
            <a:off x="1928794" y="4429132"/>
            <a:ext cx="6954776" cy="2075091"/>
            <a:chOff x="1689190" y="4643446"/>
            <a:chExt cx="6954776" cy="2075091"/>
          </a:xfrm>
        </p:grpSpPr>
        <p:sp>
          <p:nvSpPr>
            <p:cNvPr id="25" name="Rectangle 24"/>
            <p:cNvSpPr/>
            <p:nvPr/>
          </p:nvSpPr>
          <p:spPr>
            <a:xfrm>
              <a:off x="1714480" y="6286520"/>
              <a:ext cx="3357586" cy="4320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4" name="Rectangle 23"/>
            <p:cNvSpPr/>
            <p:nvPr/>
          </p:nvSpPr>
          <p:spPr>
            <a:xfrm>
              <a:off x="1689190" y="5500702"/>
              <a:ext cx="3357586" cy="4320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37" name="Rectangle 36"/>
            <p:cNvSpPr/>
            <p:nvPr/>
          </p:nvSpPr>
          <p:spPr>
            <a:xfrm>
              <a:off x="1760628" y="4643446"/>
              <a:ext cx="3240000" cy="4320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33" name="ZoneTexte 32"/>
            <p:cNvSpPr txBox="1"/>
            <p:nvPr/>
          </p:nvSpPr>
          <p:spPr>
            <a:xfrm>
              <a:off x="1755424" y="4687588"/>
              <a:ext cx="3000396" cy="369332"/>
            </a:xfrm>
            <a:prstGeom prst="rect">
              <a:avLst/>
            </a:prstGeom>
            <a:noFill/>
          </p:spPr>
          <p:txBody>
            <a:bodyPr wrap="square" rtlCol="0">
              <a:spAutoFit/>
            </a:bodyPr>
            <a:lstStyle/>
            <a:p>
              <a:r>
                <a:rPr lang="fr-FR" dirty="0"/>
                <a:t>File des Processus système</a:t>
              </a:r>
            </a:p>
          </p:txBody>
        </p:sp>
        <p:sp>
          <p:nvSpPr>
            <p:cNvPr id="34" name="Rectangle 33"/>
            <p:cNvSpPr/>
            <p:nvPr/>
          </p:nvSpPr>
          <p:spPr>
            <a:xfrm>
              <a:off x="1785918" y="5537973"/>
              <a:ext cx="3240000" cy="369332"/>
            </a:xfrm>
            <a:prstGeom prst="rect">
              <a:avLst/>
            </a:prstGeom>
          </p:spPr>
          <p:txBody>
            <a:bodyPr wrap="square">
              <a:spAutoFit/>
            </a:bodyPr>
            <a:lstStyle/>
            <a:p>
              <a:r>
                <a:rPr lang="fr-FR" dirty="0">
                  <a:solidFill>
                    <a:srgbClr val="C00000"/>
                  </a:solidFill>
                </a:rPr>
                <a:t>File des Processus temps réel</a:t>
              </a:r>
            </a:p>
          </p:txBody>
        </p:sp>
        <p:sp>
          <p:nvSpPr>
            <p:cNvPr id="36" name="ZoneTexte 35"/>
            <p:cNvSpPr txBox="1"/>
            <p:nvPr/>
          </p:nvSpPr>
          <p:spPr>
            <a:xfrm>
              <a:off x="1779522" y="6300168"/>
              <a:ext cx="3184216" cy="369332"/>
            </a:xfrm>
            <a:prstGeom prst="rect">
              <a:avLst/>
            </a:prstGeom>
            <a:noFill/>
          </p:spPr>
          <p:txBody>
            <a:bodyPr wrap="square" rtlCol="0">
              <a:spAutoFit/>
            </a:bodyPr>
            <a:lstStyle/>
            <a:p>
              <a:pPr algn="just"/>
              <a:r>
                <a:rPr lang="fr-FR" dirty="0">
                  <a:solidFill>
                    <a:srgbClr val="00B050"/>
                  </a:solidFill>
                </a:rPr>
                <a:t>File des Processus interactifs</a:t>
              </a:r>
            </a:p>
          </p:txBody>
        </p:sp>
        <p:cxnSp>
          <p:nvCxnSpPr>
            <p:cNvPr id="29" name="Connecteur droit 28"/>
            <p:cNvCxnSpPr/>
            <p:nvPr/>
          </p:nvCxnSpPr>
          <p:spPr>
            <a:xfrm>
              <a:off x="5000628" y="4978611"/>
              <a:ext cx="10800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5063636" y="5716709"/>
              <a:ext cx="1080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flipV="1">
              <a:off x="5072066" y="6427700"/>
              <a:ext cx="1080000" cy="1696"/>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a:off x="6000760" y="4978611"/>
              <a:ext cx="1474908" cy="30777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p:nvPr/>
          </p:nvCxnSpPr>
          <p:spPr>
            <a:xfrm flipV="1">
              <a:off x="6072198" y="5643578"/>
              <a:ext cx="1403470" cy="7143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avec flèche 42"/>
            <p:cNvCxnSpPr/>
            <p:nvPr/>
          </p:nvCxnSpPr>
          <p:spPr>
            <a:xfrm flipV="1">
              <a:off x="6143636" y="6000768"/>
              <a:ext cx="1357322" cy="406603"/>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46" name="Rectangle à coins arrondis 45"/>
            <p:cNvSpPr/>
            <p:nvPr/>
          </p:nvSpPr>
          <p:spPr>
            <a:xfrm>
              <a:off x="7500958" y="4907173"/>
              <a:ext cx="1143008"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CPU</a:t>
              </a:r>
              <a:endParaRPr lang="fr-FR" b="1" dirty="0"/>
            </a:p>
          </p:txBody>
        </p:sp>
        <p:sp>
          <p:nvSpPr>
            <p:cNvPr id="47" name="Ellipse 46"/>
            <p:cNvSpPr/>
            <p:nvPr/>
          </p:nvSpPr>
          <p:spPr>
            <a:xfrm>
              <a:off x="6357950" y="4857760"/>
              <a:ext cx="785818" cy="1785950"/>
            </a:xfrm>
            <a:prstGeom prst="ellipse">
              <a:avLst/>
            </a:prstGeom>
            <a:solidFill>
              <a:schemeClr val="bg1"/>
            </a:solidFill>
            <a:ln>
              <a:prstDash val="dashDot"/>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fr-FR" dirty="0">
                  <a:solidFill>
                    <a:schemeClr val="tx1"/>
                  </a:solidFill>
                  <a:latin typeface="Comic Sans MS" pitchFamily="66" charset="0"/>
                </a:rPr>
                <a:t>Politique entre files</a:t>
              </a:r>
            </a:p>
          </p:txBody>
        </p:sp>
        <p:sp>
          <p:nvSpPr>
            <p:cNvPr id="52" name="ZoneTexte 51"/>
            <p:cNvSpPr txBox="1"/>
            <p:nvPr/>
          </p:nvSpPr>
          <p:spPr>
            <a:xfrm>
              <a:off x="5143504" y="4692859"/>
              <a:ext cx="928694" cy="338554"/>
            </a:xfrm>
            <a:prstGeom prst="rect">
              <a:avLst/>
            </a:prstGeom>
            <a:noFill/>
            <a:ln w="6350">
              <a:noFill/>
            </a:ln>
          </p:spPr>
          <p:txBody>
            <a:bodyPr wrap="square" rtlCol="0">
              <a:spAutoFit/>
            </a:bodyPr>
            <a:lstStyle/>
            <a:p>
              <a:r>
                <a:rPr lang="fr-FR" sz="1600" b="1" dirty="0">
                  <a:latin typeface="Calvin" pitchFamily="2" charset="0"/>
                  <a:cs typeface="AngsanaUPC" pitchFamily="18" charset="-34"/>
                </a:rPr>
                <a:t>Politique 1</a:t>
              </a:r>
            </a:p>
          </p:txBody>
        </p:sp>
        <p:sp>
          <p:nvSpPr>
            <p:cNvPr id="53" name="ZoneTexte 52"/>
            <p:cNvSpPr txBox="1"/>
            <p:nvPr/>
          </p:nvSpPr>
          <p:spPr>
            <a:xfrm>
              <a:off x="5214942" y="5456652"/>
              <a:ext cx="1000132" cy="338554"/>
            </a:xfrm>
            <a:prstGeom prst="rect">
              <a:avLst/>
            </a:prstGeom>
            <a:noFill/>
            <a:ln w="6350">
              <a:noFill/>
            </a:ln>
          </p:spPr>
          <p:txBody>
            <a:bodyPr wrap="square" rtlCol="0">
              <a:spAutoFit/>
            </a:bodyPr>
            <a:lstStyle/>
            <a:p>
              <a:r>
                <a:rPr lang="fr-FR" sz="1600" b="1" dirty="0">
                  <a:solidFill>
                    <a:srgbClr val="C00000"/>
                  </a:solidFill>
                  <a:latin typeface="Calvin" pitchFamily="2" charset="0"/>
                  <a:cs typeface="AngsanaUPC" pitchFamily="18" charset="-34"/>
                </a:rPr>
                <a:t>Politique 2</a:t>
              </a:r>
            </a:p>
          </p:txBody>
        </p:sp>
        <p:sp>
          <p:nvSpPr>
            <p:cNvPr id="55" name="ZoneTexte 54"/>
            <p:cNvSpPr txBox="1"/>
            <p:nvPr/>
          </p:nvSpPr>
          <p:spPr>
            <a:xfrm>
              <a:off x="5214942" y="6121619"/>
              <a:ext cx="928694" cy="338554"/>
            </a:xfrm>
            <a:prstGeom prst="rect">
              <a:avLst/>
            </a:prstGeom>
            <a:noFill/>
            <a:ln w="6350">
              <a:noFill/>
            </a:ln>
          </p:spPr>
          <p:txBody>
            <a:bodyPr wrap="square" rtlCol="0">
              <a:spAutoFit/>
            </a:bodyPr>
            <a:lstStyle/>
            <a:p>
              <a:r>
                <a:rPr lang="fr-FR" sz="1600" b="1" dirty="0">
                  <a:solidFill>
                    <a:srgbClr val="00B050"/>
                  </a:solidFill>
                  <a:latin typeface="Calvin" pitchFamily="2" charset="0"/>
                  <a:cs typeface="AngsanaUPC" pitchFamily="18" charset="-34"/>
                </a:rPr>
                <a:t>Politique 3</a:t>
              </a:r>
            </a:p>
          </p:txBody>
        </p:sp>
      </p:grpSp>
      <p:sp>
        <p:nvSpPr>
          <p:cNvPr id="27" name="Rectangle à coins arrondis 26"/>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3</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a:xfrm>
            <a:off x="8501090" y="6286520"/>
            <a:ext cx="457200" cy="476250"/>
          </a:xfrm>
        </p:spPr>
        <p:txBody>
          <a:bodyPr/>
          <a:lstStyle/>
          <a:p>
            <a:fld id="{CF4668DC-857F-487D-BFFA-8C0CA5037977}" type="slidenum">
              <a:rPr lang="fr-BE" sz="1600" b="1" smtClean="0">
                <a:solidFill>
                  <a:srgbClr val="002060"/>
                </a:solidFill>
              </a:rPr>
              <a:pPr/>
              <a:t>35</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9" name="Rectangle 8"/>
          <p:cNvSpPr/>
          <p:nvPr/>
        </p:nvSpPr>
        <p:spPr>
          <a:xfrm>
            <a:off x="1214414" y="911442"/>
            <a:ext cx="7786742" cy="5232202"/>
          </a:xfrm>
          <a:prstGeom prst="rect">
            <a:avLst/>
          </a:prstGeom>
        </p:spPr>
        <p:txBody>
          <a:bodyPr wrap="square">
            <a:spAutoFit/>
          </a:bodyPr>
          <a:lstStyle/>
          <a:p>
            <a:pPr marL="900113" indent="-900113"/>
            <a:r>
              <a:rPr lang="fr-FR" sz="1900" b="1" dirty="0">
                <a:solidFill>
                  <a:schemeClr val="accent4">
                    <a:lumMod val="75000"/>
                  </a:schemeClr>
                </a:solidFill>
                <a:latin typeface="Comic Sans MS" pitchFamily="66" charset="0"/>
              </a:rPr>
              <a:t>7.6.2.5. </a:t>
            </a:r>
            <a:r>
              <a:rPr lang="fr-FR" sz="1900" b="1" u="sng" dirty="0">
                <a:solidFill>
                  <a:schemeClr val="accent4">
                    <a:lumMod val="75000"/>
                  </a:schemeClr>
                </a:solidFill>
                <a:latin typeface="Comic Sans MS" pitchFamily="66" charset="0"/>
              </a:rPr>
              <a:t>Politique à plusieurs niveaux</a:t>
            </a:r>
            <a:r>
              <a:rPr lang="fr-FR" sz="2000" b="1" dirty="0"/>
              <a:t> </a:t>
            </a:r>
            <a:r>
              <a:rPr lang="fr-FR" sz="1900" b="1" u="sng" dirty="0">
                <a:solidFill>
                  <a:schemeClr val="accent4">
                    <a:lumMod val="75000"/>
                  </a:schemeClr>
                </a:solidFill>
                <a:latin typeface="Comic Sans MS" pitchFamily="66" charset="0"/>
              </a:rPr>
              <a:t>(Multi-</a:t>
            </a:r>
            <a:r>
              <a:rPr lang="fr-FR" sz="1900" b="1" u="sng" dirty="0" err="1">
                <a:solidFill>
                  <a:schemeClr val="accent4">
                    <a:lumMod val="75000"/>
                  </a:schemeClr>
                </a:solidFill>
                <a:latin typeface="Comic Sans MS" pitchFamily="66" charset="0"/>
              </a:rPr>
              <a:t>Level</a:t>
            </a:r>
            <a:r>
              <a:rPr lang="fr-FR" sz="1900" b="1" u="sng" dirty="0">
                <a:solidFill>
                  <a:schemeClr val="accent4">
                    <a:lumMod val="75000"/>
                  </a:schemeClr>
                </a:solidFill>
                <a:latin typeface="Comic Sans MS" pitchFamily="66" charset="0"/>
              </a:rPr>
              <a:t> Fed back queues) </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Dans la politique précédente, les processus ne changent pas de file;</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L’idée est d’allouer un quantum de temps pour les processus de chaque file;</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Un quantum de temps plus faible est alloué aux files les plus prioritaires.</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Dans cette politique, un processus rentre dans la file 1, et dispose d’un quantum de temps Q. S’il termine pas au bout de ce quantum, il passe à la queue de la file immédiatement inférieure, ainsi de suite;</a:t>
            </a:r>
          </a:p>
          <a:p>
            <a:pPr marL="95250" indent="355600" algn="just" defTabSz="450850">
              <a:lnSpc>
                <a:spcPct val="150000"/>
              </a:lnSpc>
              <a:spcBef>
                <a:spcPts val="600"/>
              </a:spcBef>
              <a:buClr>
                <a:srgbClr val="0070C0"/>
              </a:buClr>
              <a:buFont typeface="Wingdings" pitchFamily="2" charset="2"/>
              <a:buChar char="q"/>
            </a:pPr>
            <a:r>
              <a:rPr lang="fr-FR" dirty="0">
                <a:latin typeface="Comic Sans MS" pitchFamily="66" charset="0"/>
              </a:rPr>
              <a:t>les processus qui demande un long temps CPU passent</a:t>
            </a:r>
            <a:r>
              <a:rPr lang="fr-FR" dirty="0">
                <a:solidFill>
                  <a:srgbClr val="FFC000"/>
                </a:solidFill>
                <a:latin typeface="Comic Sans MS" pitchFamily="66" charset="0"/>
              </a:rPr>
              <a:t>  </a:t>
            </a:r>
            <a:r>
              <a:rPr lang="fr-FR" dirty="0">
                <a:latin typeface="Comic Sans MS" pitchFamily="66" charset="0"/>
              </a:rPr>
              <a:t>automatiquement dans les files les plus basses.</a:t>
            </a:r>
          </a:p>
        </p:txBody>
      </p:sp>
      <p:sp>
        <p:nvSpPr>
          <p:cNvPr id="10" name="Rectangle à coins arrondis 9"/>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36</a:t>
            </a:fld>
            <a:endParaRPr lang="fr-BE"/>
          </a:p>
        </p:txBody>
      </p:sp>
      <p:grpSp>
        <p:nvGrpSpPr>
          <p:cNvPr id="3" name="Groupe 71"/>
          <p:cNvGrpSpPr/>
          <p:nvPr/>
        </p:nvGrpSpPr>
        <p:grpSpPr>
          <a:xfrm>
            <a:off x="1071538" y="2714620"/>
            <a:ext cx="8001056" cy="3786214"/>
            <a:chOff x="1071538" y="642918"/>
            <a:chExt cx="8001056" cy="3786214"/>
          </a:xfrm>
        </p:grpSpPr>
        <p:sp>
          <p:nvSpPr>
            <p:cNvPr id="4" name="Rectangle 3"/>
            <p:cNvSpPr/>
            <p:nvPr/>
          </p:nvSpPr>
          <p:spPr>
            <a:xfrm>
              <a:off x="2643174" y="3833540"/>
              <a:ext cx="3500462" cy="4527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5" name="Rectangle 4"/>
            <p:cNvSpPr/>
            <p:nvPr/>
          </p:nvSpPr>
          <p:spPr>
            <a:xfrm>
              <a:off x="2643174" y="1785926"/>
              <a:ext cx="3500462" cy="4527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 name="Rectangle 5"/>
            <p:cNvSpPr/>
            <p:nvPr/>
          </p:nvSpPr>
          <p:spPr>
            <a:xfrm>
              <a:off x="2643174" y="761706"/>
              <a:ext cx="3500462" cy="4527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9" name="ZoneTexte 8"/>
            <p:cNvSpPr txBox="1"/>
            <p:nvPr/>
          </p:nvSpPr>
          <p:spPr>
            <a:xfrm>
              <a:off x="1071538" y="714356"/>
              <a:ext cx="1357322" cy="646331"/>
            </a:xfrm>
            <a:prstGeom prst="rect">
              <a:avLst/>
            </a:prstGeom>
            <a:noFill/>
          </p:spPr>
          <p:txBody>
            <a:bodyPr wrap="square" rtlCol="0">
              <a:spAutoFit/>
            </a:bodyPr>
            <a:lstStyle/>
            <a:p>
              <a:pPr algn="ctr"/>
              <a:r>
                <a:rPr lang="fr-FR" dirty="0">
                  <a:solidFill>
                    <a:srgbClr val="C00000"/>
                  </a:solidFill>
                </a:rPr>
                <a:t>Nouveaux </a:t>
              </a:r>
            </a:p>
            <a:p>
              <a:pPr algn="ctr"/>
              <a:r>
                <a:rPr lang="fr-FR" dirty="0">
                  <a:solidFill>
                    <a:srgbClr val="C00000"/>
                  </a:solidFill>
                </a:rPr>
                <a:t>Processus </a:t>
              </a:r>
            </a:p>
          </p:txBody>
        </p:sp>
        <p:cxnSp>
          <p:nvCxnSpPr>
            <p:cNvPr id="10" name="Connecteur droit avec flèche 9"/>
            <p:cNvCxnSpPr/>
            <p:nvPr/>
          </p:nvCxnSpPr>
          <p:spPr>
            <a:xfrm>
              <a:off x="6143636" y="1000108"/>
              <a:ext cx="785818" cy="166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à coins arrondis 10"/>
            <p:cNvSpPr/>
            <p:nvPr/>
          </p:nvSpPr>
          <p:spPr>
            <a:xfrm>
              <a:off x="6929454" y="642918"/>
              <a:ext cx="114300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CPU</a:t>
              </a:r>
              <a:endParaRPr lang="fr-FR" b="1" dirty="0"/>
            </a:p>
          </p:txBody>
        </p:sp>
        <p:sp>
          <p:nvSpPr>
            <p:cNvPr id="12" name="ZoneTexte 11"/>
            <p:cNvSpPr txBox="1"/>
            <p:nvPr/>
          </p:nvSpPr>
          <p:spPr>
            <a:xfrm>
              <a:off x="4643438" y="875868"/>
              <a:ext cx="1357322" cy="338554"/>
            </a:xfrm>
            <a:prstGeom prst="rect">
              <a:avLst/>
            </a:prstGeom>
            <a:noFill/>
            <a:ln w="6350">
              <a:noFill/>
            </a:ln>
          </p:spPr>
          <p:txBody>
            <a:bodyPr wrap="square" rtlCol="0">
              <a:spAutoFit/>
            </a:bodyPr>
            <a:lstStyle/>
            <a:p>
              <a:r>
                <a:rPr lang="fr-FR" sz="1600" b="1" dirty="0">
                  <a:latin typeface="Calvin" pitchFamily="2" charset="0"/>
                  <a:cs typeface="AngsanaUPC" pitchFamily="18" charset="-34"/>
                </a:rPr>
                <a:t>RR, quantum = 4</a:t>
              </a:r>
            </a:p>
          </p:txBody>
        </p:sp>
        <p:sp>
          <p:nvSpPr>
            <p:cNvPr id="13" name="ZoneTexte 12"/>
            <p:cNvSpPr txBox="1"/>
            <p:nvPr/>
          </p:nvSpPr>
          <p:spPr>
            <a:xfrm>
              <a:off x="4643438" y="1857364"/>
              <a:ext cx="1357322" cy="338554"/>
            </a:xfrm>
            <a:prstGeom prst="rect">
              <a:avLst/>
            </a:prstGeom>
            <a:noFill/>
            <a:ln w="6350">
              <a:noFill/>
            </a:ln>
          </p:spPr>
          <p:txBody>
            <a:bodyPr wrap="square" rtlCol="0">
              <a:spAutoFit/>
            </a:bodyPr>
            <a:lstStyle/>
            <a:p>
              <a:r>
                <a:rPr lang="fr-FR" sz="1600" b="1" dirty="0">
                  <a:latin typeface="Calvin" pitchFamily="2" charset="0"/>
                  <a:cs typeface="AngsanaUPC" pitchFamily="18" charset="-34"/>
                </a:rPr>
                <a:t>RR, quantum = 8</a:t>
              </a:r>
            </a:p>
          </p:txBody>
        </p:sp>
        <p:cxnSp>
          <p:nvCxnSpPr>
            <p:cNvPr id="14" name="Connecteur droit avec flèche 13"/>
            <p:cNvCxnSpPr/>
            <p:nvPr/>
          </p:nvCxnSpPr>
          <p:spPr>
            <a:xfrm>
              <a:off x="2143108" y="1071546"/>
              <a:ext cx="500066"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4643438" y="3857628"/>
              <a:ext cx="1285884" cy="338554"/>
            </a:xfrm>
            <a:prstGeom prst="rect">
              <a:avLst/>
            </a:prstGeom>
            <a:noFill/>
            <a:ln w="6350">
              <a:noFill/>
            </a:ln>
          </p:spPr>
          <p:txBody>
            <a:bodyPr wrap="square" rtlCol="0">
              <a:spAutoFit/>
            </a:bodyPr>
            <a:lstStyle/>
            <a:p>
              <a:r>
                <a:rPr lang="fr-FR" sz="1600" b="1" dirty="0">
                  <a:latin typeface="Calvin" pitchFamily="2" charset="0"/>
                  <a:cs typeface="AngsanaUPC" pitchFamily="18" charset="-34"/>
                </a:rPr>
                <a:t>Politique FIFO</a:t>
              </a:r>
            </a:p>
          </p:txBody>
        </p:sp>
        <p:cxnSp>
          <p:nvCxnSpPr>
            <p:cNvPr id="20" name="Connecteur droit avec flèche 19"/>
            <p:cNvCxnSpPr/>
            <p:nvPr/>
          </p:nvCxnSpPr>
          <p:spPr>
            <a:xfrm>
              <a:off x="8072462" y="928670"/>
              <a:ext cx="500066"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8501090" y="714356"/>
              <a:ext cx="571504" cy="369332"/>
            </a:xfrm>
            <a:prstGeom prst="rect">
              <a:avLst/>
            </a:prstGeom>
            <a:noFill/>
          </p:spPr>
          <p:txBody>
            <a:bodyPr wrap="square" rtlCol="0">
              <a:spAutoFit/>
            </a:bodyPr>
            <a:lstStyle/>
            <a:p>
              <a:r>
                <a:rPr lang="fr-FR" dirty="0"/>
                <a:t>Fin</a:t>
              </a:r>
            </a:p>
          </p:txBody>
        </p:sp>
        <p:grpSp>
          <p:nvGrpSpPr>
            <p:cNvPr id="7" name="Groupe 82"/>
            <p:cNvGrpSpPr/>
            <p:nvPr/>
          </p:nvGrpSpPr>
          <p:grpSpPr>
            <a:xfrm>
              <a:off x="2000232" y="1142984"/>
              <a:ext cx="6429420" cy="858844"/>
              <a:chOff x="2000232" y="4500570"/>
              <a:chExt cx="6429420" cy="858844"/>
            </a:xfrm>
          </p:grpSpPr>
          <p:cxnSp>
            <p:nvCxnSpPr>
              <p:cNvPr id="37" name="Connecteur droit 36"/>
              <p:cNvCxnSpPr/>
              <p:nvPr/>
            </p:nvCxnSpPr>
            <p:spPr>
              <a:xfrm>
                <a:off x="8072462" y="4500570"/>
                <a:ext cx="35719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Connecteur droit 37"/>
              <p:cNvCxnSpPr/>
              <p:nvPr/>
            </p:nvCxnSpPr>
            <p:spPr>
              <a:xfrm>
                <a:off x="2000232" y="4929198"/>
                <a:ext cx="642942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rot="5400000">
                <a:off x="8214543" y="4714884"/>
                <a:ext cx="42862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Connecteur droit 39"/>
              <p:cNvCxnSpPr/>
              <p:nvPr/>
            </p:nvCxnSpPr>
            <p:spPr>
              <a:xfrm rot="5400000">
                <a:off x="1786712" y="5142718"/>
                <a:ext cx="42862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a:off x="2000232" y="5357826"/>
                <a:ext cx="57150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23" name="Rectangle à coins arrondis 22"/>
            <p:cNvSpPr/>
            <p:nvPr/>
          </p:nvSpPr>
          <p:spPr>
            <a:xfrm>
              <a:off x="6929454" y="1714488"/>
              <a:ext cx="114300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CPU</a:t>
              </a:r>
              <a:endParaRPr lang="fr-FR" b="1" dirty="0"/>
            </a:p>
          </p:txBody>
        </p:sp>
        <p:grpSp>
          <p:nvGrpSpPr>
            <p:cNvPr id="8" name="Groupe 83"/>
            <p:cNvGrpSpPr/>
            <p:nvPr/>
          </p:nvGrpSpPr>
          <p:grpSpPr>
            <a:xfrm>
              <a:off x="2000232" y="3214686"/>
              <a:ext cx="6429420" cy="858844"/>
              <a:chOff x="2000232" y="4500570"/>
              <a:chExt cx="6429420" cy="858844"/>
            </a:xfrm>
          </p:grpSpPr>
          <p:cxnSp>
            <p:nvCxnSpPr>
              <p:cNvPr id="32" name="Connecteur droit 31"/>
              <p:cNvCxnSpPr/>
              <p:nvPr/>
            </p:nvCxnSpPr>
            <p:spPr>
              <a:xfrm>
                <a:off x="8072462" y="4500570"/>
                <a:ext cx="35719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2000232" y="4929198"/>
                <a:ext cx="642942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rot="5400000">
                <a:off x="8214543" y="4714884"/>
                <a:ext cx="42862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rot="5400000">
                <a:off x="1786712" y="5142718"/>
                <a:ext cx="42862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a:off x="2000232" y="5357826"/>
                <a:ext cx="57150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cxnSp>
          <p:nvCxnSpPr>
            <p:cNvPr id="25" name="Connecteur droit avec flèche 24"/>
            <p:cNvCxnSpPr/>
            <p:nvPr/>
          </p:nvCxnSpPr>
          <p:spPr>
            <a:xfrm>
              <a:off x="8072462" y="1988098"/>
              <a:ext cx="500066"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8501090" y="1773784"/>
              <a:ext cx="571504" cy="369332"/>
            </a:xfrm>
            <a:prstGeom prst="rect">
              <a:avLst/>
            </a:prstGeom>
            <a:noFill/>
          </p:spPr>
          <p:txBody>
            <a:bodyPr wrap="square" rtlCol="0">
              <a:spAutoFit/>
            </a:bodyPr>
            <a:lstStyle/>
            <a:p>
              <a:r>
                <a:rPr lang="fr-FR" dirty="0"/>
                <a:t>Fin</a:t>
              </a:r>
            </a:p>
          </p:txBody>
        </p:sp>
        <p:cxnSp>
          <p:nvCxnSpPr>
            <p:cNvPr id="27" name="Connecteur droit avec flèche 26"/>
            <p:cNvCxnSpPr/>
            <p:nvPr/>
          </p:nvCxnSpPr>
          <p:spPr>
            <a:xfrm>
              <a:off x="6143636" y="2070014"/>
              <a:ext cx="785818" cy="166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8" name="Rectangle à coins arrondis 27"/>
            <p:cNvSpPr/>
            <p:nvPr/>
          </p:nvSpPr>
          <p:spPr>
            <a:xfrm>
              <a:off x="6929454" y="3714752"/>
              <a:ext cx="114300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CPU</a:t>
              </a:r>
              <a:endParaRPr lang="fr-FR" b="1" dirty="0"/>
            </a:p>
          </p:txBody>
        </p:sp>
        <p:cxnSp>
          <p:nvCxnSpPr>
            <p:cNvPr id="29" name="Connecteur droit avec flèche 28"/>
            <p:cNvCxnSpPr/>
            <p:nvPr/>
          </p:nvCxnSpPr>
          <p:spPr>
            <a:xfrm>
              <a:off x="8072462" y="3988362"/>
              <a:ext cx="500066"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8501090" y="3774048"/>
              <a:ext cx="571504" cy="369332"/>
            </a:xfrm>
            <a:prstGeom prst="rect">
              <a:avLst/>
            </a:prstGeom>
            <a:noFill/>
          </p:spPr>
          <p:txBody>
            <a:bodyPr wrap="square" rtlCol="0">
              <a:spAutoFit/>
            </a:bodyPr>
            <a:lstStyle/>
            <a:p>
              <a:r>
                <a:rPr lang="fr-FR" dirty="0"/>
                <a:t>Fin</a:t>
              </a:r>
            </a:p>
          </p:txBody>
        </p:sp>
        <p:cxnSp>
          <p:nvCxnSpPr>
            <p:cNvPr id="31" name="Connecteur droit avec flèche 30"/>
            <p:cNvCxnSpPr/>
            <p:nvPr/>
          </p:nvCxnSpPr>
          <p:spPr>
            <a:xfrm>
              <a:off x="6143636" y="4070278"/>
              <a:ext cx="785818" cy="166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2" name="ZoneTexte 41"/>
            <p:cNvSpPr txBox="1"/>
            <p:nvPr/>
          </p:nvSpPr>
          <p:spPr>
            <a:xfrm>
              <a:off x="2786050" y="845090"/>
              <a:ext cx="928694" cy="369332"/>
            </a:xfrm>
            <a:prstGeom prst="rect">
              <a:avLst/>
            </a:prstGeom>
            <a:noFill/>
          </p:spPr>
          <p:txBody>
            <a:bodyPr wrap="square" rtlCol="0">
              <a:spAutoFit/>
            </a:bodyPr>
            <a:lstStyle/>
            <a:p>
              <a:r>
                <a:rPr lang="fr-FR" dirty="0"/>
                <a:t>File 1</a:t>
              </a:r>
            </a:p>
          </p:txBody>
        </p:sp>
        <p:sp>
          <p:nvSpPr>
            <p:cNvPr id="43" name="ZoneTexte 42"/>
            <p:cNvSpPr txBox="1"/>
            <p:nvPr/>
          </p:nvSpPr>
          <p:spPr>
            <a:xfrm>
              <a:off x="2786050" y="1785926"/>
              <a:ext cx="928694" cy="369332"/>
            </a:xfrm>
            <a:prstGeom prst="rect">
              <a:avLst/>
            </a:prstGeom>
            <a:noFill/>
          </p:spPr>
          <p:txBody>
            <a:bodyPr wrap="square" rtlCol="0">
              <a:spAutoFit/>
            </a:bodyPr>
            <a:lstStyle/>
            <a:p>
              <a:r>
                <a:rPr lang="fr-FR" dirty="0"/>
                <a:t>File 2</a:t>
              </a:r>
            </a:p>
          </p:txBody>
        </p:sp>
        <p:sp>
          <p:nvSpPr>
            <p:cNvPr id="44" name="ZoneTexte 43"/>
            <p:cNvSpPr txBox="1"/>
            <p:nvPr/>
          </p:nvSpPr>
          <p:spPr>
            <a:xfrm>
              <a:off x="2786050" y="3857628"/>
              <a:ext cx="928694" cy="369332"/>
            </a:xfrm>
            <a:prstGeom prst="rect">
              <a:avLst/>
            </a:prstGeom>
            <a:noFill/>
          </p:spPr>
          <p:txBody>
            <a:bodyPr wrap="square" rtlCol="0">
              <a:spAutoFit/>
            </a:bodyPr>
            <a:lstStyle/>
            <a:p>
              <a:r>
                <a:rPr lang="fr-FR" dirty="0"/>
                <a:t>File 4</a:t>
              </a:r>
            </a:p>
          </p:txBody>
        </p:sp>
        <p:sp>
          <p:nvSpPr>
            <p:cNvPr id="57" name="Rectangle 56"/>
            <p:cNvSpPr/>
            <p:nvPr/>
          </p:nvSpPr>
          <p:spPr>
            <a:xfrm>
              <a:off x="2643174" y="2833408"/>
              <a:ext cx="3500462" cy="4527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58" name="ZoneTexte 57"/>
            <p:cNvSpPr txBox="1"/>
            <p:nvPr/>
          </p:nvSpPr>
          <p:spPr>
            <a:xfrm>
              <a:off x="4643438" y="2857496"/>
              <a:ext cx="1285884" cy="338554"/>
            </a:xfrm>
            <a:prstGeom prst="rect">
              <a:avLst/>
            </a:prstGeom>
            <a:noFill/>
            <a:ln w="6350">
              <a:noFill/>
            </a:ln>
          </p:spPr>
          <p:txBody>
            <a:bodyPr wrap="square" rtlCol="0">
              <a:spAutoFit/>
            </a:bodyPr>
            <a:lstStyle/>
            <a:p>
              <a:r>
                <a:rPr lang="fr-FR" sz="1600" b="1" dirty="0">
                  <a:latin typeface="Calvin" pitchFamily="2" charset="0"/>
                  <a:cs typeface="AngsanaUPC" pitchFamily="18" charset="-34"/>
                </a:rPr>
                <a:t>Politique  16</a:t>
              </a:r>
            </a:p>
          </p:txBody>
        </p:sp>
        <p:grpSp>
          <p:nvGrpSpPr>
            <p:cNvPr id="15" name="Groupe 83"/>
            <p:cNvGrpSpPr/>
            <p:nvPr/>
          </p:nvGrpSpPr>
          <p:grpSpPr>
            <a:xfrm>
              <a:off x="2000232" y="2214554"/>
              <a:ext cx="6429420" cy="858844"/>
              <a:chOff x="2000232" y="4500570"/>
              <a:chExt cx="6429420" cy="858844"/>
            </a:xfrm>
          </p:grpSpPr>
          <p:cxnSp>
            <p:nvCxnSpPr>
              <p:cNvPr id="60" name="Connecteur droit 59"/>
              <p:cNvCxnSpPr/>
              <p:nvPr/>
            </p:nvCxnSpPr>
            <p:spPr>
              <a:xfrm>
                <a:off x="8072462" y="4500570"/>
                <a:ext cx="35719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Connecteur droit 60"/>
              <p:cNvCxnSpPr/>
              <p:nvPr/>
            </p:nvCxnSpPr>
            <p:spPr>
              <a:xfrm>
                <a:off x="2000232" y="4929198"/>
                <a:ext cx="642942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5400000">
                <a:off x="8214543" y="4714884"/>
                <a:ext cx="42862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Connecteur droit 62"/>
              <p:cNvCxnSpPr/>
              <p:nvPr/>
            </p:nvCxnSpPr>
            <p:spPr>
              <a:xfrm rot="5400000">
                <a:off x="1786712" y="5142718"/>
                <a:ext cx="428628"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Connecteur droit avec flèche 63"/>
              <p:cNvCxnSpPr/>
              <p:nvPr/>
            </p:nvCxnSpPr>
            <p:spPr>
              <a:xfrm>
                <a:off x="2000232" y="5357826"/>
                <a:ext cx="57150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65" name="Rectangle à coins arrondis 64"/>
            <p:cNvSpPr/>
            <p:nvPr/>
          </p:nvSpPr>
          <p:spPr>
            <a:xfrm>
              <a:off x="6929454" y="2714620"/>
              <a:ext cx="1143008"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CPU</a:t>
              </a:r>
              <a:endParaRPr lang="fr-FR" b="1" dirty="0"/>
            </a:p>
          </p:txBody>
        </p:sp>
        <p:cxnSp>
          <p:nvCxnSpPr>
            <p:cNvPr id="66" name="Connecteur droit avec flèche 65"/>
            <p:cNvCxnSpPr/>
            <p:nvPr/>
          </p:nvCxnSpPr>
          <p:spPr>
            <a:xfrm>
              <a:off x="8072462" y="2988230"/>
              <a:ext cx="500066"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7" name="ZoneTexte 66"/>
            <p:cNvSpPr txBox="1"/>
            <p:nvPr/>
          </p:nvSpPr>
          <p:spPr>
            <a:xfrm>
              <a:off x="8501090" y="2773916"/>
              <a:ext cx="571504" cy="369332"/>
            </a:xfrm>
            <a:prstGeom prst="rect">
              <a:avLst/>
            </a:prstGeom>
            <a:noFill/>
          </p:spPr>
          <p:txBody>
            <a:bodyPr wrap="square" rtlCol="0">
              <a:spAutoFit/>
            </a:bodyPr>
            <a:lstStyle/>
            <a:p>
              <a:r>
                <a:rPr lang="fr-FR" dirty="0"/>
                <a:t>Fin</a:t>
              </a:r>
            </a:p>
          </p:txBody>
        </p:sp>
        <p:cxnSp>
          <p:nvCxnSpPr>
            <p:cNvPr id="68" name="Connecteur droit avec flèche 67"/>
            <p:cNvCxnSpPr/>
            <p:nvPr/>
          </p:nvCxnSpPr>
          <p:spPr>
            <a:xfrm>
              <a:off x="6143636" y="3070146"/>
              <a:ext cx="785818" cy="1664"/>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69" name="ZoneTexte 68"/>
            <p:cNvSpPr txBox="1"/>
            <p:nvPr/>
          </p:nvSpPr>
          <p:spPr>
            <a:xfrm>
              <a:off x="2786050" y="2857496"/>
              <a:ext cx="928694" cy="369332"/>
            </a:xfrm>
            <a:prstGeom prst="rect">
              <a:avLst/>
            </a:prstGeom>
            <a:noFill/>
          </p:spPr>
          <p:txBody>
            <a:bodyPr wrap="square" rtlCol="0">
              <a:spAutoFit/>
            </a:bodyPr>
            <a:lstStyle/>
            <a:p>
              <a:r>
                <a:rPr lang="fr-FR" dirty="0"/>
                <a:t>File 3</a:t>
              </a:r>
            </a:p>
          </p:txBody>
        </p:sp>
      </p:grpSp>
      <p:sp>
        <p:nvSpPr>
          <p:cNvPr id="52" name="Titre 1"/>
          <p:cNvSpPr txBox="1">
            <a:spLocks/>
          </p:cNvSpPr>
          <p:nvPr/>
        </p:nvSpPr>
        <p:spPr>
          <a:xfrm>
            <a:off x="1142976" y="142852"/>
            <a:ext cx="7858180" cy="582594"/>
          </a:xfrm>
          <a:prstGeom prst="rect">
            <a:avLst/>
          </a:prstGeom>
          <a:solidFill>
            <a:schemeClr val="bg2">
              <a:lumMod val="9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Gestion du processeur central</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54" name="Rectangle 53"/>
          <p:cNvSpPr/>
          <p:nvPr/>
        </p:nvSpPr>
        <p:spPr>
          <a:xfrm>
            <a:off x="1214414" y="928670"/>
            <a:ext cx="7643866" cy="369332"/>
          </a:xfrm>
          <a:prstGeom prst="rect">
            <a:avLst/>
          </a:prstGeom>
        </p:spPr>
        <p:txBody>
          <a:bodyPr wrap="square">
            <a:spAutoFit/>
          </a:bodyPr>
          <a:lstStyle/>
          <a:p>
            <a:pPr marL="900113" indent="-900113"/>
            <a:r>
              <a:rPr lang="fr-FR" b="1" dirty="0">
                <a:solidFill>
                  <a:schemeClr val="accent4">
                    <a:lumMod val="75000"/>
                  </a:schemeClr>
                </a:solidFill>
                <a:latin typeface="Comic Sans MS" pitchFamily="66" charset="0"/>
              </a:rPr>
              <a:t> </a:t>
            </a:r>
            <a:r>
              <a:rPr lang="fr-FR" b="1" u="sng" dirty="0">
                <a:solidFill>
                  <a:schemeClr val="accent4">
                    <a:lumMod val="75000"/>
                  </a:schemeClr>
                </a:solidFill>
                <a:latin typeface="Comic Sans MS" pitchFamily="66" charset="0"/>
              </a:rPr>
              <a:t>Politique à plusieurs niveaux</a:t>
            </a:r>
            <a:r>
              <a:rPr lang="fr-FR" b="1" dirty="0"/>
              <a:t> </a:t>
            </a:r>
            <a:r>
              <a:rPr lang="fr-FR" b="1" u="sng" dirty="0">
                <a:solidFill>
                  <a:schemeClr val="accent4">
                    <a:lumMod val="75000"/>
                  </a:schemeClr>
                </a:solidFill>
                <a:latin typeface="Comic Sans MS" pitchFamily="66" charset="0"/>
              </a:rPr>
              <a:t>(Multi-</a:t>
            </a:r>
            <a:r>
              <a:rPr lang="fr-FR" b="1" u="sng" dirty="0" err="1">
                <a:solidFill>
                  <a:schemeClr val="accent4">
                    <a:lumMod val="75000"/>
                  </a:schemeClr>
                </a:solidFill>
                <a:latin typeface="Comic Sans MS" pitchFamily="66" charset="0"/>
              </a:rPr>
              <a:t>Level</a:t>
            </a:r>
            <a:r>
              <a:rPr lang="fr-FR" b="1" u="sng" dirty="0">
                <a:solidFill>
                  <a:schemeClr val="accent4">
                    <a:lumMod val="75000"/>
                  </a:schemeClr>
                </a:solidFill>
                <a:latin typeface="Comic Sans MS" pitchFamily="66" charset="0"/>
              </a:rPr>
              <a:t> Fed back queues) </a:t>
            </a:r>
          </a:p>
        </p:txBody>
      </p:sp>
      <p:sp>
        <p:nvSpPr>
          <p:cNvPr id="55" name="Rectangle 54"/>
          <p:cNvSpPr/>
          <p:nvPr/>
        </p:nvSpPr>
        <p:spPr>
          <a:xfrm>
            <a:off x="1500166" y="1500174"/>
            <a:ext cx="7358114" cy="877356"/>
          </a:xfrm>
          <a:prstGeom prst="rect">
            <a:avLst/>
          </a:prstGeom>
        </p:spPr>
        <p:txBody>
          <a:bodyPr wrap="square">
            <a:spAutoFit/>
          </a:bodyPr>
          <a:lstStyle/>
          <a:p>
            <a:pPr indent="450850">
              <a:lnSpc>
                <a:spcPct val="150000"/>
              </a:lnSpc>
            </a:pPr>
            <a:r>
              <a:rPr lang="fr-FR" dirty="0">
                <a:latin typeface="Comic Sans MS" pitchFamily="66" charset="0"/>
              </a:rPr>
              <a:t>Exemple d’une politique à plusieurs niveaux avec des quantum de temps différents pour chaque file.</a:t>
            </a:r>
          </a:p>
        </p:txBody>
      </p:sp>
      <p:sp>
        <p:nvSpPr>
          <p:cNvPr id="70" name="Rectangle à coins arrondis 69"/>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37</a:t>
            </a:fld>
            <a:endParaRPr lang="fr-BE" sz="1600" b="1" dirty="0">
              <a:solidFill>
                <a:srgbClr val="002060"/>
              </a:solidFill>
            </a:endParaRPr>
          </a:p>
        </p:txBody>
      </p:sp>
      <p:graphicFrame>
        <p:nvGraphicFramePr>
          <p:cNvPr id="8" name="Tableau 7"/>
          <p:cNvGraphicFramePr>
            <a:graphicFrameLocks noGrp="1"/>
          </p:cNvGraphicFramePr>
          <p:nvPr/>
        </p:nvGraphicFramePr>
        <p:xfrm>
          <a:off x="1928794" y="1711642"/>
          <a:ext cx="5643602" cy="1645920"/>
        </p:xfrm>
        <a:graphic>
          <a:graphicData uri="http://schemas.openxmlformats.org/drawingml/2006/table">
            <a:tbl>
              <a:tblPr/>
              <a:tblGrid>
                <a:gridCol w="5643602">
                  <a:extLst>
                    <a:ext uri="{9D8B030D-6E8A-4147-A177-3AD203B41FA5}">
                      <a16:colId xmlns:a16="http://schemas.microsoft.com/office/drawing/2014/main" val="20000"/>
                    </a:ext>
                  </a:extLst>
                </a:gridCol>
              </a:tblGrid>
              <a:tr h="202882">
                <a:tc>
                  <a:txBody>
                    <a:bodyPr/>
                    <a:lstStyle/>
                    <a:p>
                      <a:pPr algn="ctr">
                        <a:spcAft>
                          <a:spcPts val="0"/>
                        </a:spcAft>
                      </a:pPr>
                      <a:r>
                        <a:rPr lang="fr-FR" sz="1800" b="1" i="1" dirty="0">
                          <a:latin typeface="Times New Roman"/>
                          <a:ea typeface="Times New Roman"/>
                        </a:rPr>
                        <a:t>Processus     Temps CPU     Priorité</a:t>
                      </a:r>
                      <a:endParaRPr lang="fr-FR" sz="1800" dirty="0">
                        <a:latin typeface="Times New Roman"/>
                        <a:ea typeface="Times New Roman"/>
                      </a:endParaRPr>
                    </a:p>
                  </a:txBody>
                  <a:tcPr marL="68580" marR="68580" marT="0" marB="0">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202882">
                <a:tc>
                  <a:txBody>
                    <a:bodyPr/>
                    <a:lstStyle/>
                    <a:p>
                      <a:pPr algn="ctr">
                        <a:spcAft>
                          <a:spcPts val="0"/>
                        </a:spcAft>
                      </a:pPr>
                      <a:r>
                        <a:rPr lang="fr-FR" sz="1800" dirty="0">
                          <a:latin typeface="Times New Roman"/>
                          <a:ea typeface="Times New Roman"/>
                        </a:rPr>
                        <a:t>P1                        10                     3</a:t>
                      </a:r>
                    </a:p>
                  </a:txBody>
                  <a:tcPr marL="68580" marR="68580" marT="0" marB="0">
                    <a:lnL>
                      <a:noFill/>
                    </a:lnL>
                    <a:lnR>
                      <a:noFill/>
                    </a:lnR>
                    <a:lnT>
                      <a:noFill/>
                    </a:lnT>
                    <a:lnB>
                      <a:noFill/>
                    </a:lnB>
                  </a:tcPr>
                </a:tc>
                <a:extLst>
                  <a:ext uri="{0D108BD9-81ED-4DB2-BD59-A6C34878D82A}">
                    <a16:rowId xmlns:a16="http://schemas.microsoft.com/office/drawing/2014/main" val="10001"/>
                  </a:ext>
                </a:extLst>
              </a:tr>
              <a:tr h="202882">
                <a:tc>
                  <a:txBody>
                    <a:bodyPr/>
                    <a:lstStyle/>
                    <a:p>
                      <a:pPr algn="ctr">
                        <a:spcAft>
                          <a:spcPts val="0"/>
                        </a:spcAft>
                      </a:pPr>
                      <a:r>
                        <a:rPr lang="fr-FR" sz="1800" dirty="0">
                          <a:latin typeface="Times New Roman"/>
                          <a:ea typeface="Times New Roman"/>
                        </a:rPr>
                        <a:t>P2                         01                     1</a:t>
                      </a:r>
                    </a:p>
                  </a:txBody>
                  <a:tcPr marL="68580" marR="68580" marT="0" marB="0">
                    <a:lnL>
                      <a:noFill/>
                    </a:lnL>
                    <a:lnR>
                      <a:noFill/>
                    </a:lnR>
                    <a:lnT>
                      <a:noFill/>
                    </a:lnT>
                    <a:lnB>
                      <a:noFill/>
                    </a:lnB>
                  </a:tcPr>
                </a:tc>
                <a:extLst>
                  <a:ext uri="{0D108BD9-81ED-4DB2-BD59-A6C34878D82A}">
                    <a16:rowId xmlns:a16="http://schemas.microsoft.com/office/drawing/2014/main" val="10002"/>
                  </a:ext>
                </a:extLst>
              </a:tr>
              <a:tr h="202882">
                <a:tc>
                  <a:txBody>
                    <a:bodyPr/>
                    <a:lstStyle/>
                    <a:p>
                      <a:pPr algn="ctr">
                        <a:spcAft>
                          <a:spcPts val="0"/>
                        </a:spcAft>
                      </a:pPr>
                      <a:r>
                        <a:rPr lang="fr-FR" sz="1800" dirty="0">
                          <a:latin typeface="Times New Roman"/>
                          <a:ea typeface="Times New Roman"/>
                        </a:rPr>
                        <a:t>P3                         02                     3</a:t>
                      </a:r>
                    </a:p>
                  </a:txBody>
                  <a:tcPr marL="68580" marR="68580" marT="0" marB="0">
                    <a:lnL>
                      <a:noFill/>
                    </a:lnL>
                    <a:lnR>
                      <a:noFill/>
                    </a:lnR>
                    <a:lnT>
                      <a:noFill/>
                    </a:lnT>
                    <a:lnB>
                      <a:noFill/>
                    </a:lnB>
                  </a:tcPr>
                </a:tc>
                <a:extLst>
                  <a:ext uri="{0D108BD9-81ED-4DB2-BD59-A6C34878D82A}">
                    <a16:rowId xmlns:a16="http://schemas.microsoft.com/office/drawing/2014/main" val="10003"/>
                  </a:ext>
                </a:extLst>
              </a:tr>
              <a:tr h="202882">
                <a:tc>
                  <a:txBody>
                    <a:bodyPr/>
                    <a:lstStyle/>
                    <a:p>
                      <a:pPr algn="ctr">
                        <a:spcAft>
                          <a:spcPts val="0"/>
                        </a:spcAft>
                      </a:pPr>
                      <a:r>
                        <a:rPr lang="fr-FR" sz="1800" dirty="0">
                          <a:latin typeface="Times New Roman"/>
                          <a:ea typeface="Times New Roman"/>
                        </a:rPr>
                        <a:t>P4                         01                     4</a:t>
                      </a:r>
                    </a:p>
                  </a:txBody>
                  <a:tcPr marL="68580" marR="68580" marT="0" marB="0">
                    <a:lnL>
                      <a:noFill/>
                    </a:lnL>
                    <a:lnR>
                      <a:noFill/>
                    </a:lnR>
                    <a:lnT>
                      <a:noFill/>
                    </a:lnT>
                    <a:lnB>
                      <a:noFill/>
                    </a:lnB>
                  </a:tcPr>
                </a:tc>
                <a:extLst>
                  <a:ext uri="{0D108BD9-81ED-4DB2-BD59-A6C34878D82A}">
                    <a16:rowId xmlns:a16="http://schemas.microsoft.com/office/drawing/2014/main" val="10004"/>
                  </a:ext>
                </a:extLst>
              </a:tr>
              <a:tr h="202882">
                <a:tc>
                  <a:txBody>
                    <a:bodyPr/>
                    <a:lstStyle/>
                    <a:p>
                      <a:pPr algn="ctr">
                        <a:spcAft>
                          <a:spcPts val="0"/>
                        </a:spcAft>
                      </a:pPr>
                      <a:r>
                        <a:rPr lang="fr-FR" sz="1800" dirty="0">
                          <a:latin typeface="Times New Roman"/>
                          <a:ea typeface="Times New Roman"/>
                        </a:rPr>
                        <a:t>P5                         05                     2</a:t>
                      </a:r>
                    </a:p>
                  </a:txBody>
                  <a:tcPr marL="68580" marR="68580" marT="0" marB="0">
                    <a:lnL>
                      <a:noFill/>
                    </a:lnL>
                    <a:lnR>
                      <a:noFill/>
                    </a:lnR>
                    <a:lnT>
                      <a:noFill/>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097" name="Rectangle 1"/>
          <p:cNvSpPr>
            <a:spLocks noChangeArrowheads="1"/>
          </p:cNvSpPr>
          <p:nvPr/>
        </p:nvSpPr>
        <p:spPr bwMode="auto">
          <a:xfrm>
            <a:off x="1214414" y="785794"/>
            <a:ext cx="7929586" cy="84638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342900" algn="l"/>
              </a:tabLst>
            </a:pPr>
            <a:r>
              <a:rPr kumimoji="0" lang="fr-FR" sz="2800" b="1" i="0" u="sng" strike="noStrike" cap="none" normalizeH="0" baseline="0" dirty="0">
                <a:ln>
                  <a:noFill/>
                </a:ln>
                <a:solidFill>
                  <a:srgbClr val="FF0000"/>
                </a:solidFill>
                <a:effectLst/>
                <a:latin typeface="Aparajita" pitchFamily="34" charset="0"/>
                <a:cs typeface="Aparajita" pitchFamily="34" charset="0"/>
              </a:rPr>
              <a:t>Exercice</a:t>
            </a:r>
            <a:endParaRPr kumimoji="0" lang="fr-FR" sz="2400" b="1" i="0" u="none" strike="noStrike" cap="none" normalizeH="0" baseline="0" dirty="0">
              <a:ln>
                <a:noFill/>
              </a:ln>
              <a:solidFill>
                <a:srgbClr val="FF0000"/>
              </a:solidFill>
              <a:effectLst/>
              <a:latin typeface="Aparajita" pitchFamily="34" charset="0"/>
              <a:cs typeface="Aparajita"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342900" algn="l"/>
              </a:tabLst>
            </a:pPr>
            <a:r>
              <a:rPr kumimoji="0" lang="fr-FR" sz="2000" b="0" i="0" u="none" strike="noStrike" cap="none" normalizeH="0" baseline="0" dirty="0">
                <a:ln>
                  <a:noFill/>
                </a:ln>
                <a:solidFill>
                  <a:schemeClr val="tx1"/>
                </a:solidFill>
                <a:effectLst/>
                <a:latin typeface="Aparajita" pitchFamily="34" charset="0"/>
                <a:ea typeface="Times New Roman" pitchFamily="18" charset="0"/>
                <a:cs typeface="Aparajita" pitchFamily="34" charset="0"/>
              </a:rPr>
              <a:t>	</a:t>
            </a:r>
            <a:r>
              <a:rPr kumimoji="0" lang="fr-FR" sz="2400" b="0" i="0" u="none" strike="noStrike" cap="none" normalizeH="0" baseline="0" dirty="0">
                <a:ln>
                  <a:noFill/>
                </a:ln>
                <a:solidFill>
                  <a:schemeClr val="tx1"/>
                </a:solidFill>
                <a:effectLst/>
                <a:latin typeface="Aparajita" pitchFamily="34" charset="0"/>
                <a:ea typeface="Times New Roman" pitchFamily="18" charset="0"/>
                <a:cs typeface="Aparajita" pitchFamily="34" charset="0"/>
              </a:rPr>
              <a:t>On considère l’ensemble des processus suivants:</a:t>
            </a:r>
            <a:endParaRPr kumimoji="0" lang="fr-FR" sz="1200" b="0" i="0" u="none" strike="noStrike" cap="none" normalizeH="0" baseline="0" dirty="0">
              <a:ln>
                <a:noFill/>
              </a:ln>
              <a:solidFill>
                <a:schemeClr val="tx1"/>
              </a:solidFill>
              <a:effectLst/>
              <a:latin typeface="Aparajita" pitchFamily="34" charset="0"/>
              <a:cs typeface="Aparajita" pitchFamily="34" charset="0"/>
            </a:endParaRPr>
          </a:p>
        </p:txBody>
      </p:sp>
      <p:sp>
        <p:nvSpPr>
          <p:cNvPr id="9" name="Rectangle 8"/>
          <p:cNvSpPr/>
          <p:nvPr/>
        </p:nvSpPr>
        <p:spPr>
          <a:xfrm>
            <a:off x="1214414" y="3662654"/>
            <a:ext cx="7643866" cy="3123932"/>
          </a:xfrm>
          <a:prstGeom prst="rect">
            <a:avLst/>
          </a:prstGeom>
        </p:spPr>
        <p:txBody>
          <a:bodyPr wrap="square">
            <a:spAutoFit/>
          </a:bodyPr>
          <a:lstStyle/>
          <a:p>
            <a:pPr lvl="0" algn="justLow" eaLnBrk="0" fontAlgn="base" hangingPunct="0">
              <a:spcBef>
                <a:spcPct val="0"/>
              </a:spcBef>
              <a:spcAft>
                <a:spcPct val="0"/>
              </a:spcAft>
              <a:tabLst>
                <a:tab pos="342900" algn="l"/>
              </a:tabLst>
            </a:pPr>
            <a:r>
              <a:rPr lang="fr-FR" sz="2400" dirty="0">
                <a:latin typeface="Aparajita" pitchFamily="34" charset="0"/>
                <a:ea typeface="Times New Roman" pitchFamily="18" charset="0"/>
                <a:cs typeface="Aparajita" pitchFamily="34" charset="0"/>
              </a:rPr>
              <a:t>On suppose les processus sont arrivés tous à l’instant 0,  et sont pris en compte par le système dans l’ordre suivant : P1, P2, P3, P4, P5 </a:t>
            </a:r>
            <a:endParaRPr lang="fr-FR" sz="2400" dirty="0">
              <a:latin typeface="Aparajita" pitchFamily="34" charset="0"/>
              <a:cs typeface="Aparajita" pitchFamily="34" charset="0"/>
            </a:endParaRPr>
          </a:p>
          <a:p>
            <a:pPr marL="457200" indent="-457200">
              <a:buFont typeface="+mj-lt"/>
              <a:buAutoNum type="arabicPeriod"/>
            </a:pPr>
            <a:r>
              <a:rPr lang="fr-FR" sz="2400" dirty="0">
                <a:latin typeface="Aparajita" pitchFamily="34" charset="0"/>
                <a:ea typeface="Times New Roman" pitchFamily="18" charset="0"/>
                <a:cs typeface="Aparajita" pitchFamily="34" charset="0"/>
              </a:rPr>
              <a:t>Dressez les diagrammes de Gantt  illustrant l’exécution de ces processus en utilisant les algorithmes d’ordonnancement suivants : </a:t>
            </a:r>
            <a:r>
              <a:rPr lang="fr-FR" sz="2400" b="1" dirty="0">
                <a:latin typeface="Aparajita" pitchFamily="34" charset="0"/>
                <a:ea typeface="Times New Roman" pitchFamily="18" charset="0"/>
                <a:cs typeface="Aparajita" pitchFamily="34" charset="0"/>
              </a:rPr>
              <a:t>FCFS</a:t>
            </a:r>
            <a:r>
              <a:rPr lang="fr-FR" sz="2400" dirty="0">
                <a:latin typeface="Aparajita" pitchFamily="34" charset="0"/>
                <a:ea typeface="Times New Roman" pitchFamily="18" charset="0"/>
                <a:cs typeface="Aparajita" pitchFamily="34" charset="0"/>
              </a:rPr>
              <a:t>, </a:t>
            </a:r>
            <a:r>
              <a:rPr lang="fr-FR" sz="2400" b="1" dirty="0">
                <a:latin typeface="Aparajita" pitchFamily="34" charset="0"/>
                <a:ea typeface="Times New Roman" pitchFamily="18" charset="0"/>
                <a:cs typeface="Aparajita" pitchFamily="34" charset="0"/>
              </a:rPr>
              <a:t>SJF</a:t>
            </a:r>
            <a:r>
              <a:rPr lang="fr-FR" sz="2400" dirty="0">
                <a:latin typeface="Aparajita" pitchFamily="34" charset="0"/>
                <a:ea typeface="Times New Roman" pitchFamily="18" charset="0"/>
                <a:cs typeface="Aparajita" pitchFamily="34" charset="0"/>
              </a:rPr>
              <a:t>, </a:t>
            </a:r>
            <a:r>
              <a:rPr lang="fr-FR" sz="2400" b="1" dirty="0">
                <a:latin typeface="Aparajita" pitchFamily="34" charset="0"/>
                <a:ea typeface="Times New Roman" pitchFamily="18" charset="0"/>
                <a:cs typeface="Aparajita" pitchFamily="34" charset="0"/>
              </a:rPr>
              <a:t>priorité non préemptive</a:t>
            </a:r>
            <a:r>
              <a:rPr lang="fr-FR" sz="2400" dirty="0">
                <a:latin typeface="Aparajita" pitchFamily="34" charset="0"/>
                <a:ea typeface="Times New Roman" pitchFamily="18" charset="0"/>
                <a:cs typeface="Aparajita" pitchFamily="34" charset="0"/>
              </a:rPr>
              <a:t> (</a:t>
            </a:r>
            <a:r>
              <a:rPr lang="fr-FR" sz="2400" dirty="0">
                <a:latin typeface="Aparajita" pitchFamily="34" charset="0"/>
                <a:cs typeface="Aparajita" pitchFamily="34" charset="0"/>
              </a:rPr>
              <a:t>plus petit numéro indique plus forte priorité</a:t>
            </a:r>
            <a:r>
              <a:rPr lang="fr-FR" sz="2400" dirty="0">
                <a:latin typeface="Aparajita" pitchFamily="34" charset="0"/>
                <a:ea typeface="Times New Roman" pitchFamily="18" charset="0"/>
                <a:cs typeface="Aparajita" pitchFamily="34" charset="0"/>
              </a:rPr>
              <a:t>, </a:t>
            </a:r>
            <a:r>
              <a:rPr lang="fr-FR" sz="2400" b="1" dirty="0">
                <a:latin typeface="Aparajita" pitchFamily="34" charset="0"/>
                <a:ea typeface="Times New Roman" pitchFamily="18" charset="0"/>
                <a:cs typeface="Aparajita" pitchFamily="34" charset="0"/>
              </a:rPr>
              <a:t>RR</a:t>
            </a:r>
            <a:r>
              <a:rPr lang="fr-FR" sz="2400" dirty="0">
                <a:latin typeface="Aparajita" pitchFamily="34" charset="0"/>
                <a:ea typeface="Times New Roman" pitchFamily="18" charset="0"/>
                <a:cs typeface="Aparajita" pitchFamily="34" charset="0"/>
              </a:rPr>
              <a:t> (quantum = 1)</a:t>
            </a:r>
            <a:endParaRPr lang="fr-FR" sz="1200" dirty="0">
              <a:latin typeface="Aparajita" pitchFamily="34" charset="0"/>
              <a:cs typeface="Aparajita" pitchFamily="34" charset="0"/>
            </a:endParaRPr>
          </a:p>
          <a:p>
            <a:pPr marL="342900" lvl="0" indent="-342900" algn="justLow" eaLnBrk="0" fontAlgn="base" hangingPunct="0">
              <a:spcBef>
                <a:spcPts val="600"/>
              </a:spcBef>
              <a:spcAft>
                <a:spcPct val="0"/>
              </a:spcAft>
              <a:buFont typeface="+mj-lt"/>
              <a:buAutoNum type="arabicPeriod"/>
              <a:tabLst>
                <a:tab pos="342900" algn="l"/>
              </a:tabLst>
            </a:pPr>
            <a:r>
              <a:rPr lang="fr-FR" sz="2400" dirty="0">
                <a:latin typeface="Aparajita" pitchFamily="34" charset="0"/>
                <a:ea typeface="Times New Roman" pitchFamily="18" charset="0"/>
                <a:cs typeface="Aparajita" pitchFamily="34" charset="0"/>
              </a:rPr>
              <a:t>Calculez le temps de séjour de chaque processus avec les 4 algorithmes d’ordonnancement de la question 1.</a:t>
            </a:r>
            <a:endParaRPr lang="fr-FR" sz="3600" dirty="0">
              <a:latin typeface="Aparajita" pitchFamily="34" charset="0"/>
              <a:cs typeface="Aparajita" pitchFamily="34" charset="0"/>
            </a:endParaRPr>
          </a:p>
        </p:txBody>
      </p:sp>
      <p:sp>
        <p:nvSpPr>
          <p:cNvPr id="11"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12" name="Rectangle à coins arrondis 11"/>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4097"/>
                                        </p:tgtEl>
                                        <p:attrNameLst>
                                          <p:attrName>style.visibility</p:attrName>
                                        </p:attrNameLst>
                                      </p:cBhvr>
                                      <p:to>
                                        <p:strVal val="visible"/>
                                      </p:to>
                                    </p:set>
                                    <p:animEffect transition="in" filter="box(in)">
                                      <p:cBhvr>
                                        <p:cTn id="7" dur="500"/>
                                        <p:tgtEl>
                                          <p:spTgt spid="4097"/>
                                        </p:tgtEl>
                                      </p:cBhvr>
                                    </p:animEffect>
                                  </p:childTnLst>
                                </p:cTn>
                              </p:par>
                              <p:par>
                                <p:cTn id="8" presetID="4" presetClass="entr" presetSubtype="16"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ox(in)">
                                      <p:cBhvr>
                                        <p:cTn id="10" dur="500"/>
                                        <p:tgtEl>
                                          <p:spTgt spid="8"/>
                                        </p:tgtEl>
                                      </p:cBhvr>
                                    </p:animEffect>
                                  </p:childTnLst>
                                </p:cTn>
                              </p:par>
                            </p:childTnLst>
                          </p:cTn>
                        </p:par>
                        <p:par>
                          <p:cTn id="11" fill="hold">
                            <p:stCondLst>
                              <p:cond delay="500"/>
                            </p:stCondLst>
                            <p:childTnLst>
                              <p:par>
                                <p:cTn id="12" presetID="4" presetClass="entr" presetSubtype="16"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ox(in)">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 grpId="0"/>
      <p:bldP spid="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38</a:t>
            </a:fld>
            <a:endParaRPr lang="fr-BE"/>
          </a:p>
        </p:txBody>
      </p:sp>
      <p:sp>
        <p:nvSpPr>
          <p:cNvPr id="4" name="Rectangle 3"/>
          <p:cNvSpPr/>
          <p:nvPr/>
        </p:nvSpPr>
        <p:spPr>
          <a:xfrm>
            <a:off x="1142976" y="1500174"/>
            <a:ext cx="7643866" cy="2462213"/>
          </a:xfrm>
          <a:prstGeom prst="rect">
            <a:avLst/>
          </a:prstGeom>
        </p:spPr>
        <p:txBody>
          <a:bodyPr wrap="square">
            <a:spAutoFit/>
          </a:bodyPr>
          <a:lstStyle/>
          <a:p>
            <a:pPr marL="342900" lvl="0" indent="-342900" algn="just" eaLnBrk="0" fontAlgn="base" hangingPunct="0">
              <a:lnSpc>
                <a:spcPct val="150000"/>
              </a:lnSpc>
              <a:spcBef>
                <a:spcPts val="600"/>
              </a:spcBef>
              <a:spcAft>
                <a:spcPct val="0"/>
              </a:spcAft>
              <a:tabLst>
                <a:tab pos="342900" algn="l"/>
              </a:tabLst>
            </a:pPr>
            <a:r>
              <a:rPr lang="fr-FR" sz="2400" dirty="0">
                <a:latin typeface="Aparajita" pitchFamily="34" charset="0"/>
                <a:cs typeface="Aparajita" pitchFamily="34" charset="0"/>
              </a:rPr>
              <a:t>3</a:t>
            </a:r>
            <a:r>
              <a:rPr lang="fr-FR" sz="1200" dirty="0">
                <a:latin typeface="Aparajita" pitchFamily="34" charset="0"/>
                <a:cs typeface="Aparajita" pitchFamily="34" charset="0"/>
              </a:rPr>
              <a:t>. </a:t>
            </a:r>
            <a:r>
              <a:rPr lang="fr-FR" dirty="0">
                <a:latin typeface="Times New Roman" pitchFamily="18" charset="0"/>
                <a:ea typeface="Times New Roman" pitchFamily="18" charset="0"/>
                <a:cs typeface="Times New Roman" pitchFamily="18" charset="0"/>
              </a:rPr>
              <a:t>Calculez le temps d’attente de chaque processus avec les 4 algorithmes d’ordonnancement de la question 1.</a:t>
            </a:r>
            <a:r>
              <a:rPr lang="fr-FR" dirty="0">
                <a:latin typeface="Times New Roman" pitchFamily="18" charset="0"/>
                <a:cs typeface="Times New Roman" pitchFamily="18" charset="0"/>
              </a:rPr>
              <a:t> </a:t>
            </a:r>
          </a:p>
          <a:p>
            <a:pPr marL="342900" lvl="0" indent="-342900" algn="just" eaLnBrk="0" fontAlgn="base" hangingPunct="0">
              <a:lnSpc>
                <a:spcPct val="150000"/>
              </a:lnSpc>
              <a:spcBef>
                <a:spcPts val="600"/>
              </a:spcBef>
              <a:spcAft>
                <a:spcPct val="0"/>
              </a:spcAft>
              <a:tabLst>
                <a:tab pos="342900" algn="l"/>
              </a:tabLst>
            </a:pPr>
            <a:endParaRPr lang="fr-FR" dirty="0">
              <a:latin typeface="Times New Roman" pitchFamily="18" charset="0"/>
              <a:cs typeface="Times New Roman" pitchFamily="18" charset="0"/>
            </a:endParaRPr>
          </a:p>
          <a:p>
            <a:pPr marL="342900" indent="-342900" algn="just" eaLnBrk="0" fontAlgn="base" hangingPunct="0">
              <a:lnSpc>
                <a:spcPct val="150000"/>
              </a:lnSpc>
              <a:spcBef>
                <a:spcPts val="600"/>
              </a:spcBef>
              <a:spcAft>
                <a:spcPct val="0"/>
              </a:spcAft>
              <a:tabLst>
                <a:tab pos="342900" algn="l"/>
              </a:tabLst>
            </a:pPr>
            <a:r>
              <a:rPr lang="fr-FR" dirty="0">
                <a:latin typeface="Times New Roman" pitchFamily="18" charset="0"/>
                <a:cs typeface="Times New Roman" pitchFamily="18" charset="0"/>
              </a:rPr>
              <a:t>4. Lesquels des algorithmes d’ordonnancement donnants un temps d’attente moyen  minimal?</a:t>
            </a:r>
            <a:endParaRPr lang="fr-FR" sz="2800" dirty="0">
              <a:latin typeface="Aparajita" pitchFamily="34" charset="0"/>
              <a:cs typeface="Aparajita" pitchFamily="34" charset="0"/>
            </a:endParaRPr>
          </a:p>
        </p:txBody>
      </p:sp>
      <p:sp>
        <p:nvSpPr>
          <p:cNvPr id="6" name="Rectangle 1"/>
          <p:cNvSpPr>
            <a:spLocks noChangeArrowheads="1"/>
          </p:cNvSpPr>
          <p:nvPr/>
        </p:nvSpPr>
        <p:spPr bwMode="auto">
          <a:xfrm>
            <a:off x="1214414" y="785794"/>
            <a:ext cx="7929586" cy="477054"/>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342900" algn="l"/>
              </a:tabLst>
            </a:pPr>
            <a:r>
              <a:rPr kumimoji="0" lang="fr-FR" sz="2800" b="1" i="0" u="sng" strike="noStrike" cap="none" normalizeH="0" baseline="0" dirty="0">
                <a:ln>
                  <a:noFill/>
                </a:ln>
                <a:solidFill>
                  <a:srgbClr val="FF0000"/>
                </a:solidFill>
                <a:effectLst/>
                <a:latin typeface="Aparajita" pitchFamily="34" charset="0"/>
                <a:cs typeface="Aparajita" pitchFamily="34" charset="0"/>
              </a:rPr>
              <a:t>Exercice</a:t>
            </a:r>
            <a:r>
              <a:rPr lang="fr-FR" sz="1200" dirty="0">
                <a:latin typeface="Aparajita" pitchFamily="34" charset="0"/>
                <a:cs typeface="Aparajita" pitchFamily="34" charset="0"/>
              </a:rPr>
              <a:t> </a:t>
            </a:r>
            <a:r>
              <a:rPr lang="fr-FR" sz="2800" b="1" u="sng" dirty="0">
                <a:solidFill>
                  <a:srgbClr val="FF0000"/>
                </a:solidFill>
                <a:latin typeface="Aparajita" pitchFamily="34" charset="0"/>
                <a:cs typeface="Aparajita" pitchFamily="34" charset="0"/>
              </a:rPr>
              <a:t>(suite)</a:t>
            </a:r>
          </a:p>
        </p:txBody>
      </p:sp>
      <p:sp>
        <p:nvSpPr>
          <p:cNvPr id="7" name="Titre 1"/>
          <p:cNvSpPr txBox="1">
            <a:spLocks/>
          </p:cNvSpPr>
          <p:nvPr/>
        </p:nvSpPr>
        <p:spPr>
          <a:xfrm>
            <a:off x="1142976" y="142852"/>
            <a:ext cx="7858180" cy="582594"/>
          </a:xfrm>
          <a:prstGeom prst="rect">
            <a:avLst/>
          </a:prstGeom>
          <a:solidFill>
            <a:schemeClr val="bg2">
              <a:lumMod val="90000"/>
            </a:schemeClr>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kumimoji="0" lang="fr-FR"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0" i="0" u="none" strike="noStrike" kern="1200" cap="none" spc="0" normalizeH="0" baseline="0" noProof="0" dirty="0">
                <a:ln>
                  <a:noFill/>
                </a:ln>
                <a:solidFill>
                  <a:srgbClr val="0070C0"/>
                </a:solidFill>
                <a:effectLst/>
                <a:uLnTx/>
                <a:uFillTx/>
                <a:latin typeface="Comic Sans MS" pitchFamily="66" charset="0"/>
                <a:ea typeface="+mn-ea"/>
                <a:cs typeface="+mn-cs"/>
              </a:rPr>
              <a:t>Gestion du processeur central</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9" name="Rectangle à coins arrondis 8"/>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071538" y="785794"/>
            <a:ext cx="7929586" cy="78483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342900" algn="l"/>
              </a:tabLst>
            </a:pPr>
            <a:r>
              <a:rPr kumimoji="0" lang="fr-FR" sz="2800" b="1" i="0" u="sng" strike="noStrike" cap="none" normalizeH="0" baseline="0" dirty="0">
                <a:ln>
                  <a:noFill/>
                </a:ln>
                <a:solidFill>
                  <a:srgbClr val="FF0000"/>
                </a:solidFill>
                <a:effectLst/>
                <a:latin typeface="Aparajita" pitchFamily="34" charset="0"/>
                <a:cs typeface="Aparajita" pitchFamily="34" charset="0"/>
              </a:rPr>
              <a:t>Correction exercice</a:t>
            </a:r>
            <a:endParaRPr kumimoji="0" lang="fr-FR" sz="2400" b="1" i="0" u="none" strike="sngStrike" cap="none" normalizeH="0" baseline="0" dirty="0">
              <a:ln>
                <a:noFill/>
              </a:ln>
              <a:solidFill>
                <a:srgbClr val="FF0000"/>
              </a:solidFill>
              <a:effectLst/>
              <a:latin typeface="Aparajita" pitchFamily="34" charset="0"/>
              <a:cs typeface="Aparajita"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342900" algn="l"/>
              </a:tabLst>
            </a:pPr>
            <a:r>
              <a:rPr kumimoji="0" lang="fr-FR" sz="2000" b="0" i="0" u="none" strike="noStrike" cap="none" normalizeH="0" baseline="0" dirty="0">
                <a:ln>
                  <a:noFill/>
                </a:ln>
                <a:solidFill>
                  <a:schemeClr val="tx1"/>
                </a:solidFill>
                <a:effectLst/>
                <a:latin typeface="Aparajita" pitchFamily="34" charset="0"/>
                <a:ea typeface="Times New Roman" pitchFamily="18" charset="0"/>
                <a:cs typeface="Aparajita" pitchFamily="34" charset="0"/>
              </a:rPr>
              <a:t>	</a:t>
            </a:r>
            <a:endParaRPr kumimoji="0" lang="fr-FR" sz="1200" b="0" i="0" u="none" strike="noStrike" cap="none" normalizeH="0" baseline="0" dirty="0">
              <a:ln>
                <a:noFill/>
              </a:ln>
              <a:solidFill>
                <a:schemeClr val="tx1"/>
              </a:solidFill>
              <a:effectLst/>
              <a:latin typeface="Aparajita" pitchFamily="34" charset="0"/>
              <a:cs typeface="Aparajita" pitchFamily="34" charset="0"/>
            </a:endParaRPr>
          </a:p>
        </p:txBody>
      </p:sp>
      <p:sp>
        <p:nvSpPr>
          <p:cNvPr id="9" name="Rectangle 8"/>
          <p:cNvSpPr/>
          <p:nvPr/>
        </p:nvSpPr>
        <p:spPr>
          <a:xfrm>
            <a:off x="1071538" y="1324261"/>
            <a:ext cx="7643866" cy="461665"/>
          </a:xfrm>
          <a:prstGeom prst="rect">
            <a:avLst/>
          </a:prstGeom>
        </p:spPr>
        <p:txBody>
          <a:bodyPr wrap="square">
            <a:spAutoFit/>
          </a:bodyPr>
          <a:lstStyle/>
          <a:p>
            <a:pPr lvl="0" algn="justLow" eaLnBrk="0" fontAlgn="base" hangingPunct="0">
              <a:spcBef>
                <a:spcPct val="0"/>
              </a:spcBef>
              <a:spcAft>
                <a:spcPct val="0"/>
              </a:spcAft>
              <a:tabLst>
                <a:tab pos="342900" algn="l"/>
              </a:tabLst>
            </a:pPr>
            <a:r>
              <a:rPr lang="fr-FR" sz="2400" b="1" dirty="0">
                <a:solidFill>
                  <a:srgbClr val="00B050"/>
                </a:solidFill>
                <a:latin typeface="Aparajita" pitchFamily="34" charset="0"/>
                <a:cs typeface="Aparajita" pitchFamily="34" charset="0"/>
              </a:rPr>
              <a:t>1.</a:t>
            </a:r>
            <a:r>
              <a:rPr lang="fr-FR" sz="2400" dirty="0">
                <a:solidFill>
                  <a:srgbClr val="00B050"/>
                </a:solidFill>
                <a:latin typeface="Aparajita" pitchFamily="34" charset="0"/>
                <a:cs typeface="Aparajita" pitchFamily="34" charset="0"/>
              </a:rPr>
              <a:t> Diagramme de Gantt d’exécution des processus</a:t>
            </a:r>
          </a:p>
        </p:txBody>
      </p:sp>
      <p:sp>
        <p:nvSpPr>
          <p:cNvPr id="10" name="Rectangle 9"/>
          <p:cNvSpPr/>
          <p:nvPr/>
        </p:nvSpPr>
        <p:spPr>
          <a:xfrm>
            <a:off x="1071538" y="1714488"/>
            <a:ext cx="3004349" cy="461665"/>
          </a:xfrm>
          <a:prstGeom prst="rect">
            <a:avLst/>
          </a:prstGeom>
        </p:spPr>
        <p:txBody>
          <a:bodyPr wrap="none">
            <a:spAutoFit/>
          </a:bodyPr>
          <a:lstStyle/>
          <a:p>
            <a:r>
              <a:rPr lang="fr-FR" sz="2400" b="1" u="sng" dirty="0">
                <a:solidFill>
                  <a:srgbClr val="C00000"/>
                </a:solidFill>
                <a:latin typeface="Aparajita" pitchFamily="34" charset="0"/>
                <a:cs typeface="Aparajita" pitchFamily="34" charset="0"/>
              </a:rPr>
              <a:t>A/  Politique FCFS (FIFO)</a:t>
            </a:r>
            <a:endParaRPr lang="fr-FR" sz="2400" b="1" u="sng" dirty="0">
              <a:solidFill>
                <a:srgbClr val="C00000"/>
              </a:solidFill>
            </a:endParaRPr>
          </a:p>
        </p:txBody>
      </p:sp>
      <p:grpSp>
        <p:nvGrpSpPr>
          <p:cNvPr id="2" name="Groupe 35"/>
          <p:cNvGrpSpPr/>
          <p:nvPr/>
        </p:nvGrpSpPr>
        <p:grpSpPr>
          <a:xfrm>
            <a:off x="1142976" y="2214554"/>
            <a:ext cx="7643866" cy="890293"/>
            <a:chOff x="1142976" y="2214554"/>
            <a:chExt cx="7643866" cy="890293"/>
          </a:xfrm>
        </p:grpSpPr>
        <p:sp>
          <p:nvSpPr>
            <p:cNvPr id="11" name="Rectangle 10"/>
            <p:cNvSpPr/>
            <p:nvPr/>
          </p:nvSpPr>
          <p:spPr>
            <a:xfrm>
              <a:off x="1214414" y="2214554"/>
              <a:ext cx="3500462" cy="428628"/>
            </a:xfrm>
            <a:prstGeom prst="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P1</a:t>
              </a:r>
            </a:p>
          </p:txBody>
        </p:sp>
        <p:sp>
          <p:nvSpPr>
            <p:cNvPr id="12" name="ZoneTexte 11"/>
            <p:cNvSpPr txBox="1"/>
            <p:nvPr/>
          </p:nvSpPr>
          <p:spPr>
            <a:xfrm>
              <a:off x="1142976" y="2643182"/>
              <a:ext cx="308098" cy="461665"/>
            </a:xfrm>
            <a:prstGeom prst="rect">
              <a:avLst/>
            </a:prstGeom>
            <a:noFill/>
          </p:spPr>
          <p:txBody>
            <a:bodyPr wrap="none" rtlCol="0">
              <a:spAutoFit/>
            </a:bodyPr>
            <a:lstStyle/>
            <a:p>
              <a:r>
                <a:rPr lang="fr-FR" sz="2400" dirty="0">
                  <a:latin typeface="Aparajita" pitchFamily="34" charset="0"/>
                  <a:cs typeface="Aparajita" pitchFamily="34" charset="0"/>
                </a:rPr>
                <a:t>0</a:t>
              </a:r>
            </a:p>
          </p:txBody>
        </p:sp>
        <p:sp>
          <p:nvSpPr>
            <p:cNvPr id="13" name="ZoneTexte 12"/>
            <p:cNvSpPr txBox="1"/>
            <p:nvPr/>
          </p:nvSpPr>
          <p:spPr>
            <a:xfrm>
              <a:off x="4497662" y="2643182"/>
              <a:ext cx="431528" cy="461665"/>
            </a:xfrm>
            <a:prstGeom prst="rect">
              <a:avLst/>
            </a:prstGeom>
            <a:noFill/>
          </p:spPr>
          <p:txBody>
            <a:bodyPr wrap="none" rtlCol="0">
              <a:spAutoFit/>
            </a:bodyPr>
            <a:lstStyle/>
            <a:p>
              <a:r>
                <a:rPr lang="fr-FR" sz="2400" dirty="0">
                  <a:latin typeface="Aparajita" pitchFamily="34" charset="0"/>
                  <a:cs typeface="Aparajita" pitchFamily="34" charset="0"/>
                </a:rPr>
                <a:t>10</a:t>
              </a:r>
            </a:p>
          </p:txBody>
        </p:sp>
        <p:sp>
          <p:nvSpPr>
            <p:cNvPr id="14" name="Rectangle 13"/>
            <p:cNvSpPr/>
            <p:nvPr/>
          </p:nvSpPr>
          <p:spPr>
            <a:xfrm>
              <a:off x="4714876" y="2214554"/>
              <a:ext cx="500066" cy="428628"/>
            </a:xfrm>
            <a:prstGeom prst="rect">
              <a:avLst/>
            </a:prstGeom>
            <a:solidFill>
              <a:schemeClr val="tx2">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P2</a:t>
              </a:r>
            </a:p>
          </p:txBody>
        </p:sp>
        <p:sp>
          <p:nvSpPr>
            <p:cNvPr id="15" name="ZoneTexte 14"/>
            <p:cNvSpPr txBox="1"/>
            <p:nvPr/>
          </p:nvSpPr>
          <p:spPr>
            <a:xfrm>
              <a:off x="4997728" y="2643182"/>
              <a:ext cx="431528" cy="461665"/>
            </a:xfrm>
            <a:prstGeom prst="rect">
              <a:avLst/>
            </a:prstGeom>
            <a:noFill/>
          </p:spPr>
          <p:txBody>
            <a:bodyPr wrap="none" rtlCol="0">
              <a:spAutoFit/>
            </a:bodyPr>
            <a:lstStyle/>
            <a:p>
              <a:r>
                <a:rPr lang="fr-FR" sz="2400" dirty="0">
                  <a:latin typeface="Aparajita" pitchFamily="34" charset="0"/>
                  <a:cs typeface="Aparajita" pitchFamily="34" charset="0"/>
                </a:rPr>
                <a:t>11</a:t>
              </a:r>
            </a:p>
          </p:txBody>
        </p:sp>
        <p:sp>
          <p:nvSpPr>
            <p:cNvPr id="16" name="Rectangle 15"/>
            <p:cNvSpPr/>
            <p:nvPr/>
          </p:nvSpPr>
          <p:spPr>
            <a:xfrm>
              <a:off x="5214942" y="2214554"/>
              <a:ext cx="928694" cy="428628"/>
            </a:xfrm>
            <a:prstGeom prst="rect">
              <a:avLst/>
            </a:prstGeom>
            <a:solidFill>
              <a:schemeClr val="accent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P3</a:t>
              </a:r>
            </a:p>
          </p:txBody>
        </p:sp>
        <p:sp>
          <p:nvSpPr>
            <p:cNvPr id="17" name="ZoneTexte 16"/>
            <p:cNvSpPr txBox="1"/>
            <p:nvPr/>
          </p:nvSpPr>
          <p:spPr>
            <a:xfrm>
              <a:off x="5926422" y="2643182"/>
              <a:ext cx="431528" cy="461665"/>
            </a:xfrm>
            <a:prstGeom prst="rect">
              <a:avLst/>
            </a:prstGeom>
            <a:noFill/>
          </p:spPr>
          <p:txBody>
            <a:bodyPr wrap="none" rtlCol="0">
              <a:spAutoFit/>
            </a:bodyPr>
            <a:lstStyle/>
            <a:p>
              <a:r>
                <a:rPr lang="fr-FR" sz="2400" dirty="0">
                  <a:latin typeface="Aparajita" pitchFamily="34" charset="0"/>
                  <a:cs typeface="Aparajita" pitchFamily="34" charset="0"/>
                </a:rPr>
                <a:t>13</a:t>
              </a:r>
            </a:p>
          </p:txBody>
        </p:sp>
        <p:sp>
          <p:nvSpPr>
            <p:cNvPr id="18" name="Rectangle 17"/>
            <p:cNvSpPr/>
            <p:nvPr/>
          </p:nvSpPr>
          <p:spPr>
            <a:xfrm>
              <a:off x="6143636" y="2214554"/>
              <a:ext cx="500066" cy="428628"/>
            </a:xfrm>
            <a:prstGeom prst="rect">
              <a:avLst/>
            </a:prstGeom>
            <a:solidFill>
              <a:schemeClr val="accent4">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P4</a:t>
              </a:r>
            </a:p>
          </p:txBody>
        </p:sp>
        <p:sp>
          <p:nvSpPr>
            <p:cNvPr id="19" name="ZoneTexte 18"/>
            <p:cNvSpPr txBox="1"/>
            <p:nvPr/>
          </p:nvSpPr>
          <p:spPr>
            <a:xfrm>
              <a:off x="6426488" y="2643182"/>
              <a:ext cx="431528" cy="461665"/>
            </a:xfrm>
            <a:prstGeom prst="rect">
              <a:avLst/>
            </a:prstGeom>
            <a:noFill/>
          </p:spPr>
          <p:txBody>
            <a:bodyPr wrap="none" rtlCol="0">
              <a:spAutoFit/>
            </a:bodyPr>
            <a:lstStyle/>
            <a:p>
              <a:r>
                <a:rPr lang="fr-FR" sz="2400" dirty="0">
                  <a:latin typeface="Aparajita" pitchFamily="34" charset="0"/>
                  <a:cs typeface="Aparajita" pitchFamily="34" charset="0"/>
                </a:rPr>
                <a:t>14</a:t>
              </a:r>
            </a:p>
          </p:txBody>
        </p:sp>
        <p:sp>
          <p:nvSpPr>
            <p:cNvPr id="20" name="Rectangle 19"/>
            <p:cNvSpPr/>
            <p:nvPr/>
          </p:nvSpPr>
          <p:spPr>
            <a:xfrm>
              <a:off x="6643702" y="2214554"/>
              <a:ext cx="1928826"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P5</a:t>
              </a:r>
            </a:p>
          </p:txBody>
        </p:sp>
        <p:sp>
          <p:nvSpPr>
            <p:cNvPr id="21" name="ZoneTexte 20"/>
            <p:cNvSpPr txBox="1"/>
            <p:nvPr/>
          </p:nvSpPr>
          <p:spPr>
            <a:xfrm>
              <a:off x="8355314" y="2643182"/>
              <a:ext cx="431528" cy="461665"/>
            </a:xfrm>
            <a:prstGeom prst="rect">
              <a:avLst/>
            </a:prstGeom>
            <a:noFill/>
          </p:spPr>
          <p:txBody>
            <a:bodyPr wrap="none" rtlCol="0">
              <a:spAutoFit/>
            </a:bodyPr>
            <a:lstStyle/>
            <a:p>
              <a:r>
                <a:rPr lang="fr-FR" sz="2400" dirty="0">
                  <a:latin typeface="Aparajita" pitchFamily="34" charset="0"/>
                  <a:cs typeface="Aparajita" pitchFamily="34" charset="0"/>
                </a:rPr>
                <a:t>19</a:t>
              </a:r>
            </a:p>
          </p:txBody>
        </p:sp>
      </p:grpSp>
      <p:sp>
        <p:nvSpPr>
          <p:cNvPr id="22" name="Rectangle 21"/>
          <p:cNvSpPr/>
          <p:nvPr/>
        </p:nvSpPr>
        <p:spPr>
          <a:xfrm>
            <a:off x="1071538" y="2967335"/>
            <a:ext cx="1967205" cy="461665"/>
          </a:xfrm>
          <a:prstGeom prst="rect">
            <a:avLst/>
          </a:prstGeom>
        </p:spPr>
        <p:txBody>
          <a:bodyPr wrap="none">
            <a:spAutoFit/>
          </a:bodyPr>
          <a:lstStyle/>
          <a:p>
            <a:r>
              <a:rPr lang="fr-FR" sz="2400" b="1" u="sng" dirty="0">
                <a:solidFill>
                  <a:srgbClr val="C00000"/>
                </a:solidFill>
                <a:latin typeface="Aparajita" pitchFamily="34" charset="0"/>
                <a:cs typeface="Aparajita" pitchFamily="34" charset="0"/>
              </a:rPr>
              <a:t>B/  Politique SJF</a:t>
            </a:r>
            <a:endParaRPr lang="fr-FR" sz="2400" b="1" u="sng" dirty="0">
              <a:solidFill>
                <a:srgbClr val="C00000"/>
              </a:solidFill>
            </a:endParaRPr>
          </a:p>
        </p:txBody>
      </p:sp>
      <p:grpSp>
        <p:nvGrpSpPr>
          <p:cNvPr id="3" name="Groupe 34"/>
          <p:cNvGrpSpPr/>
          <p:nvPr/>
        </p:nvGrpSpPr>
        <p:grpSpPr>
          <a:xfrm>
            <a:off x="1071538" y="3467401"/>
            <a:ext cx="7718204" cy="890293"/>
            <a:chOff x="1071538" y="3643314"/>
            <a:chExt cx="7718204" cy="890293"/>
          </a:xfrm>
        </p:grpSpPr>
        <p:sp>
          <p:nvSpPr>
            <p:cNvPr id="23" name="Rectangle 22"/>
            <p:cNvSpPr/>
            <p:nvPr/>
          </p:nvSpPr>
          <p:spPr>
            <a:xfrm>
              <a:off x="1214414" y="3643314"/>
              <a:ext cx="500066" cy="428628"/>
            </a:xfrm>
            <a:prstGeom prst="rect">
              <a:avLst/>
            </a:prstGeom>
            <a:solidFill>
              <a:schemeClr val="tx2">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P2</a:t>
              </a:r>
            </a:p>
          </p:txBody>
        </p:sp>
        <p:sp>
          <p:nvSpPr>
            <p:cNvPr id="24" name="ZoneTexte 23"/>
            <p:cNvSpPr txBox="1"/>
            <p:nvPr/>
          </p:nvSpPr>
          <p:spPr>
            <a:xfrm>
              <a:off x="1071538" y="4071942"/>
              <a:ext cx="308098" cy="461665"/>
            </a:xfrm>
            <a:prstGeom prst="rect">
              <a:avLst/>
            </a:prstGeom>
            <a:noFill/>
          </p:spPr>
          <p:txBody>
            <a:bodyPr wrap="none" rtlCol="0">
              <a:spAutoFit/>
            </a:bodyPr>
            <a:lstStyle/>
            <a:p>
              <a:r>
                <a:rPr lang="fr-FR" sz="2400" dirty="0">
                  <a:latin typeface="Aparajita" pitchFamily="34" charset="0"/>
                  <a:cs typeface="Aparajita" pitchFamily="34" charset="0"/>
                </a:rPr>
                <a:t>0</a:t>
              </a:r>
            </a:p>
          </p:txBody>
        </p:sp>
        <p:sp>
          <p:nvSpPr>
            <p:cNvPr id="25" name="Rectangle 24"/>
            <p:cNvSpPr/>
            <p:nvPr/>
          </p:nvSpPr>
          <p:spPr>
            <a:xfrm>
              <a:off x="1714480" y="3643314"/>
              <a:ext cx="500066" cy="428628"/>
            </a:xfrm>
            <a:prstGeom prst="rect">
              <a:avLst/>
            </a:prstGeom>
            <a:solidFill>
              <a:schemeClr val="accent4">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P4</a:t>
              </a:r>
            </a:p>
          </p:txBody>
        </p:sp>
        <p:sp>
          <p:nvSpPr>
            <p:cNvPr id="26" name="ZoneTexte 25"/>
            <p:cNvSpPr txBox="1"/>
            <p:nvPr/>
          </p:nvSpPr>
          <p:spPr>
            <a:xfrm>
              <a:off x="1549258" y="4071942"/>
              <a:ext cx="308098" cy="461665"/>
            </a:xfrm>
            <a:prstGeom prst="rect">
              <a:avLst/>
            </a:prstGeom>
            <a:noFill/>
          </p:spPr>
          <p:txBody>
            <a:bodyPr wrap="none" rtlCol="0">
              <a:spAutoFit/>
            </a:bodyPr>
            <a:lstStyle/>
            <a:p>
              <a:r>
                <a:rPr lang="fr-FR" sz="2400" dirty="0">
                  <a:latin typeface="Aparajita" pitchFamily="34" charset="0"/>
                  <a:cs typeface="Aparajita" pitchFamily="34" charset="0"/>
                </a:rPr>
                <a:t>1</a:t>
              </a:r>
            </a:p>
          </p:txBody>
        </p:sp>
        <p:sp>
          <p:nvSpPr>
            <p:cNvPr id="27" name="ZoneTexte 26"/>
            <p:cNvSpPr txBox="1"/>
            <p:nvPr/>
          </p:nvSpPr>
          <p:spPr>
            <a:xfrm>
              <a:off x="2071670" y="4071942"/>
              <a:ext cx="308098" cy="461665"/>
            </a:xfrm>
            <a:prstGeom prst="rect">
              <a:avLst/>
            </a:prstGeom>
            <a:noFill/>
          </p:spPr>
          <p:txBody>
            <a:bodyPr wrap="none" rtlCol="0">
              <a:spAutoFit/>
            </a:bodyPr>
            <a:lstStyle/>
            <a:p>
              <a:r>
                <a:rPr lang="fr-FR" sz="2400" dirty="0">
                  <a:latin typeface="Aparajita" pitchFamily="34" charset="0"/>
                  <a:cs typeface="Aparajita" pitchFamily="34" charset="0"/>
                </a:rPr>
                <a:t>2</a:t>
              </a:r>
            </a:p>
          </p:txBody>
        </p:sp>
        <p:sp>
          <p:nvSpPr>
            <p:cNvPr id="28" name="Rectangle 27"/>
            <p:cNvSpPr/>
            <p:nvPr/>
          </p:nvSpPr>
          <p:spPr>
            <a:xfrm>
              <a:off x="2214546" y="3643314"/>
              <a:ext cx="928694" cy="428628"/>
            </a:xfrm>
            <a:prstGeom prst="rect">
              <a:avLst/>
            </a:prstGeom>
            <a:solidFill>
              <a:schemeClr val="accent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P3</a:t>
              </a:r>
            </a:p>
          </p:txBody>
        </p:sp>
        <p:sp>
          <p:nvSpPr>
            <p:cNvPr id="29" name="ZoneTexte 28"/>
            <p:cNvSpPr txBox="1"/>
            <p:nvPr/>
          </p:nvSpPr>
          <p:spPr>
            <a:xfrm>
              <a:off x="2928926" y="4071942"/>
              <a:ext cx="308098" cy="461665"/>
            </a:xfrm>
            <a:prstGeom prst="rect">
              <a:avLst/>
            </a:prstGeom>
            <a:noFill/>
          </p:spPr>
          <p:txBody>
            <a:bodyPr wrap="none" rtlCol="0">
              <a:spAutoFit/>
            </a:bodyPr>
            <a:lstStyle/>
            <a:p>
              <a:r>
                <a:rPr lang="fr-FR" sz="2400" dirty="0">
                  <a:latin typeface="Aparajita" pitchFamily="34" charset="0"/>
                  <a:cs typeface="Aparajita" pitchFamily="34" charset="0"/>
                </a:rPr>
                <a:t>4</a:t>
              </a:r>
            </a:p>
          </p:txBody>
        </p:sp>
        <p:sp>
          <p:nvSpPr>
            <p:cNvPr id="30" name="Rectangle 29"/>
            <p:cNvSpPr/>
            <p:nvPr/>
          </p:nvSpPr>
          <p:spPr>
            <a:xfrm>
              <a:off x="3143240" y="3643314"/>
              <a:ext cx="1928826"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P5</a:t>
              </a:r>
            </a:p>
          </p:txBody>
        </p:sp>
        <p:sp>
          <p:nvSpPr>
            <p:cNvPr id="31" name="ZoneTexte 30"/>
            <p:cNvSpPr txBox="1"/>
            <p:nvPr/>
          </p:nvSpPr>
          <p:spPr>
            <a:xfrm>
              <a:off x="4906844" y="4071942"/>
              <a:ext cx="308098" cy="461665"/>
            </a:xfrm>
            <a:prstGeom prst="rect">
              <a:avLst/>
            </a:prstGeom>
            <a:noFill/>
          </p:spPr>
          <p:txBody>
            <a:bodyPr wrap="none" rtlCol="0">
              <a:spAutoFit/>
            </a:bodyPr>
            <a:lstStyle/>
            <a:p>
              <a:r>
                <a:rPr lang="fr-FR" sz="2400" dirty="0">
                  <a:latin typeface="Aparajita" pitchFamily="34" charset="0"/>
                  <a:cs typeface="Aparajita" pitchFamily="34" charset="0"/>
                </a:rPr>
                <a:t>9</a:t>
              </a:r>
            </a:p>
          </p:txBody>
        </p:sp>
        <p:sp>
          <p:nvSpPr>
            <p:cNvPr id="32" name="Rectangle 31"/>
            <p:cNvSpPr/>
            <p:nvPr/>
          </p:nvSpPr>
          <p:spPr>
            <a:xfrm>
              <a:off x="5072066" y="3643314"/>
              <a:ext cx="3500462" cy="428628"/>
            </a:xfrm>
            <a:prstGeom prst="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P1</a:t>
              </a:r>
            </a:p>
          </p:txBody>
        </p:sp>
        <p:sp>
          <p:nvSpPr>
            <p:cNvPr id="33" name="ZoneTexte 32"/>
            <p:cNvSpPr txBox="1"/>
            <p:nvPr/>
          </p:nvSpPr>
          <p:spPr>
            <a:xfrm>
              <a:off x="8358214" y="4038905"/>
              <a:ext cx="431528" cy="461665"/>
            </a:xfrm>
            <a:prstGeom prst="rect">
              <a:avLst/>
            </a:prstGeom>
            <a:noFill/>
          </p:spPr>
          <p:txBody>
            <a:bodyPr wrap="none" rtlCol="0">
              <a:spAutoFit/>
            </a:bodyPr>
            <a:lstStyle/>
            <a:p>
              <a:r>
                <a:rPr lang="fr-FR" sz="2400" dirty="0">
                  <a:latin typeface="Aparajita" pitchFamily="34" charset="0"/>
                  <a:cs typeface="Aparajita" pitchFamily="34" charset="0"/>
                </a:rPr>
                <a:t>19</a:t>
              </a:r>
            </a:p>
          </p:txBody>
        </p:sp>
      </p:grpSp>
      <p:sp>
        <p:nvSpPr>
          <p:cNvPr id="34" name="Rectangle 33"/>
          <p:cNvSpPr/>
          <p:nvPr/>
        </p:nvSpPr>
        <p:spPr>
          <a:xfrm>
            <a:off x="1142976" y="4357694"/>
            <a:ext cx="4429418" cy="461665"/>
          </a:xfrm>
          <a:prstGeom prst="rect">
            <a:avLst/>
          </a:prstGeom>
        </p:spPr>
        <p:txBody>
          <a:bodyPr wrap="none">
            <a:spAutoFit/>
          </a:bodyPr>
          <a:lstStyle/>
          <a:p>
            <a:r>
              <a:rPr lang="fr-FR" sz="2400" b="1" u="sng" dirty="0">
                <a:solidFill>
                  <a:srgbClr val="C00000"/>
                </a:solidFill>
                <a:latin typeface="Aparajita" pitchFamily="34" charset="0"/>
                <a:cs typeface="Aparajita" pitchFamily="34" charset="0"/>
              </a:rPr>
              <a:t>C/  Politique de Priorité non préemptive</a:t>
            </a:r>
            <a:endParaRPr lang="fr-FR" sz="2400" b="1" u="sng" dirty="0">
              <a:solidFill>
                <a:srgbClr val="C00000"/>
              </a:solidFill>
            </a:endParaRPr>
          </a:p>
        </p:txBody>
      </p:sp>
      <p:grpSp>
        <p:nvGrpSpPr>
          <p:cNvPr id="4" name="Groupe 77"/>
          <p:cNvGrpSpPr/>
          <p:nvPr/>
        </p:nvGrpSpPr>
        <p:grpSpPr>
          <a:xfrm>
            <a:off x="1071538" y="4929198"/>
            <a:ext cx="7718204" cy="890293"/>
            <a:chOff x="1071538" y="4929198"/>
            <a:chExt cx="7718204" cy="890293"/>
          </a:xfrm>
        </p:grpSpPr>
        <p:sp>
          <p:nvSpPr>
            <p:cNvPr id="38" name="Rectangle 37"/>
            <p:cNvSpPr/>
            <p:nvPr/>
          </p:nvSpPr>
          <p:spPr>
            <a:xfrm>
              <a:off x="1214414" y="4929198"/>
              <a:ext cx="500066" cy="428628"/>
            </a:xfrm>
            <a:prstGeom prst="rect">
              <a:avLst/>
            </a:prstGeom>
            <a:solidFill>
              <a:schemeClr val="tx2">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P2</a:t>
              </a:r>
            </a:p>
          </p:txBody>
        </p:sp>
        <p:sp>
          <p:nvSpPr>
            <p:cNvPr id="39" name="ZoneTexte 38"/>
            <p:cNvSpPr txBox="1"/>
            <p:nvPr/>
          </p:nvSpPr>
          <p:spPr>
            <a:xfrm>
              <a:off x="1071538" y="5324789"/>
              <a:ext cx="308098" cy="461665"/>
            </a:xfrm>
            <a:prstGeom prst="rect">
              <a:avLst/>
            </a:prstGeom>
            <a:noFill/>
          </p:spPr>
          <p:txBody>
            <a:bodyPr wrap="none" rtlCol="0">
              <a:spAutoFit/>
            </a:bodyPr>
            <a:lstStyle/>
            <a:p>
              <a:r>
                <a:rPr lang="fr-FR" sz="2400" dirty="0">
                  <a:latin typeface="Aparajita" pitchFamily="34" charset="0"/>
                  <a:cs typeface="Aparajita" pitchFamily="34" charset="0"/>
                </a:rPr>
                <a:t>0</a:t>
              </a:r>
            </a:p>
          </p:txBody>
        </p:sp>
        <p:sp>
          <p:nvSpPr>
            <p:cNvPr id="40" name="Rectangle 39"/>
            <p:cNvSpPr/>
            <p:nvPr/>
          </p:nvSpPr>
          <p:spPr>
            <a:xfrm>
              <a:off x="8072462" y="4929198"/>
              <a:ext cx="500066" cy="428628"/>
            </a:xfrm>
            <a:prstGeom prst="rect">
              <a:avLst/>
            </a:prstGeom>
            <a:solidFill>
              <a:schemeClr val="accent4">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P4</a:t>
              </a:r>
            </a:p>
          </p:txBody>
        </p:sp>
        <p:sp>
          <p:nvSpPr>
            <p:cNvPr id="41" name="ZoneTexte 40"/>
            <p:cNvSpPr txBox="1"/>
            <p:nvPr/>
          </p:nvSpPr>
          <p:spPr>
            <a:xfrm>
              <a:off x="1549258" y="5324789"/>
              <a:ext cx="308098" cy="461665"/>
            </a:xfrm>
            <a:prstGeom prst="rect">
              <a:avLst/>
            </a:prstGeom>
            <a:noFill/>
          </p:spPr>
          <p:txBody>
            <a:bodyPr wrap="none" rtlCol="0">
              <a:spAutoFit/>
            </a:bodyPr>
            <a:lstStyle/>
            <a:p>
              <a:r>
                <a:rPr lang="fr-FR" sz="2400" dirty="0">
                  <a:latin typeface="Aparajita" pitchFamily="34" charset="0"/>
                  <a:cs typeface="Aparajita" pitchFamily="34" charset="0"/>
                </a:rPr>
                <a:t>1</a:t>
              </a:r>
            </a:p>
          </p:txBody>
        </p:sp>
        <p:sp>
          <p:nvSpPr>
            <p:cNvPr id="42" name="ZoneTexte 41"/>
            <p:cNvSpPr txBox="1"/>
            <p:nvPr/>
          </p:nvSpPr>
          <p:spPr>
            <a:xfrm>
              <a:off x="3478084" y="5324789"/>
              <a:ext cx="308098" cy="461665"/>
            </a:xfrm>
            <a:prstGeom prst="rect">
              <a:avLst/>
            </a:prstGeom>
            <a:noFill/>
          </p:spPr>
          <p:txBody>
            <a:bodyPr wrap="none" rtlCol="0">
              <a:spAutoFit/>
            </a:bodyPr>
            <a:lstStyle/>
            <a:p>
              <a:r>
                <a:rPr lang="fr-FR" sz="2400" dirty="0">
                  <a:latin typeface="Aparajita" pitchFamily="34" charset="0"/>
                  <a:cs typeface="Aparajita" pitchFamily="34" charset="0"/>
                </a:rPr>
                <a:t>6</a:t>
              </a:r>
            </a:p>
          </p:txBody>
        </p:sp>
        <p:sp>
          <p:nvSpPr>
            <p:cNvPr id="43" name="Rectangle 42"/>
            <p:cNvSpPr/>
            <p:nvPr/>
          </p:nvSpPr>
          <p:spPr>
            <a:xfrm>
              <a:off x="7143768" y="4929198"/>
              <a:ext cx="928694" cy="428628"/>
            </a:xfrm>
            <a:prstGeom prst="rect">
              <a:avLst/>
            </a:prstGeom>
            <a:solidFill>
              <a:schemeClr val="accent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P3</a:t>
              </a:r>
            </a:p>
          </p:txBody>
        </p:sp>
        <p:sp>
          <p:nvSpPr>
            <p:cNvPr id="44" name="ZoneTexte 43"/>
            <p:cNvSpPr txBox="1"/>
            <p:nvPr/>
          </p:nvSpPr>
          <p:spPr>
            <a:xfrm>
              <a:off x="7858148" y="5357826"/>
              <a:ext cx="431528" cy="461665"/>
            </a:xfrm>
            <a:prstGeom prst="rect">
              <a:avLst/>
            </a:prstGeom>
            <a:noFill/>
          </p:spPr>
          <p:txBody>
            <a:bodyPr wrap="none" rtlCol="0">
              <a:spAutoFit/>
            </a:bodyPr>
            <a:lstStyle/>
            <a:p>
              <a:r>
                <a:rPr lang="fr-FR" sz="2400" dirty="0">
                  <a:latin typeface="Aparajita" pitchFamily="34" charset="0"/>
                  <a:cs typeface="Aparajita" pitchFamily="34" charset="0"/>
                </a:rPr>
                <a:t>18</a:t>
              </a:r>
            </a:p>
          </p:txBody>
        </p:sp>
        <p:sp>
          <p:nvSpPr>
            <p:cNvPr id="45" name="Rectangle 44"/>
            <p:cNvSpPr/>
            <p:nvPr/>
          </p:nvSpPr>
          <p:spPr>
            <a:xfrm>
              <a:off x="1714480" y="4929198"/>
              <a:ext cx="1928826"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P5</a:t>
              </a:r>
            </a:p>
          </p:txBody>
        </p:sp>
        <p:sp>
          <p:nvSpPr>
            <p:cNvPr id="46" name="ZoneTexte 45"/>
            <p:cNvSpPr txBox="1"/>
            <p:nvPr/>
          </p:nvSpPr>
          <p:spPr>
            <a:xfrm>
              <a:off x="6978546" y="5324789"/>
              <a:ext cx="431528" cy="461665"/>
            </a:xfrm>
            <a:prstGeom prst="rect">
              <a:avLst/>
            </a:prstGeom>
            <a:noFill/>
          </p:spPr>
          <p:txBody>
            <a:bodyPr wrap="none" rtlCol="0">
              <a:spAutoFit/>
            </a:bodyPr>
            <a:lstStyle/>
            <a:p>
              <a:r>
                <a:rPr lang="fr-FR" sz="2400" dirty="0">
                  <a:latin typeface="Aparajita" pitchFamily="34" charset="0"/>
                  <a:cs typeface="Aparajita" pitchFamily="34" charset="0"/>
                </a:rPr>
                <a:t>16</a:t>
              </a:r>
            </a:p>
          </p:txBody>
        </p:sp>
        <p:sp>
          <p:nvSpPr>
            <p:cNvPr id="47" name="Rectangle 46"/>
            <p:cNvSpPr/>
            <p:nvPr/>
          </p:nvSpPr>
          <p:spPr>
            <a:xfrm>
              <a:off x="3643306" y="4929198"/>
              <a:ext cx="3500462" cy="428628"/>
            </a:xfrm>
            <a:prstGeom prst="rect">
              <a:avLst/>
            </a:prstGeom>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bg1"/>
                  </a:solidFill>
                  <a:latin typeface="Aparajita" pitchFamily="34" charset="0"/>
                  <a:cs typeface="Aparajita" pitchFamily="34" charset="0"/>
                </a:rPr>
                <a:t>P1</a:t>
              </a:r>
            </a:p>
          </p:txBody>
        </p:sp>
        <p:sp>
          <p:nvSpPr>
            <p:cNvPr id="48" name="ZoneTexte 47"/>
            <p:cNvSpPr txBox="1"/>
            <p:nvPr/>
          </p:nvSpPr>
          <p:spPr>
            <a:xfrm>
              <a:off x="8358214" y="5357826"/>
              <a:ext cx="431528" cy="461665"/>
            </a:xfrm>
            <a:prstGeom prst="rect">
              <a:avLst/>
            </a:prstGeom>
            <a:noFill/>
          </p:spPr>
          <p:txBody>
            <a:bodyPr wrap="none" rtlCol="0">
              <a:spAutoFit/>
            </a:bodyPr>
            <a:lstStyle/>
            <a:p>
              <a:r>
                <a:rPr lang="fr-FR" sz="2400" dirty="0">
                  <a:latin typeface="Aparajita" pitchFamily="34" charset="0"/>
                  <a:cs typeface="Aparajita" pitchFamily="34" charset="0"/>
                </a:rPr>
                <a:t>19</a:t>
              </a:r>
            </a:p>
          </p:txBody>
        </p:sp>
      </p:grpSp>
      <p:sp>
        <p:nvSpPr>
          <p:cNvPr id="49" name="Rectangle 48"/>
          <p:cNvSpPr/>
          <p:nvPr/>
        </p:nvSpPr>
        <p:spPr>
          <a:xfrm>
            <a:off x="1071538" y="5610541"/>
            <a:ext cx="2996333" cy="461665"/>
          </a:xfrm>
          <a:prstGeom prst="rect">
            <a:avLst/>
          </a:prstGeom>
        </p:spPr>
        <p:txBody>
          <a:bodyPr wrap="none">
            <a:spAutoFit/>
          </a:bodyPr>
          <a:lstStyle/>
          <a:p>
            <a:r>
              <a:rPr lang="fr-FR" sz="2400" b="1" u="sng" dirty="0">
                <a:solidFill>
                  <a:srgbClr val="C00000"/>
                </a:solidFill>
                <a:latin typeface="Aparajita" pitchFamily="34" charset="0"/>
                <a:cs typeface="Aparajita" pitchFamily="34" charset="0"/>
              </a:rPr>
              <a:t>D/  Politique Round Robin</a:t>
            </a:r>
            <a:endParaRPr lang="fr-FR" sz="2400" b="1" u="sng" dirty="0">
              <a:solidFill>
                <a:srgbClr val="C00000"/>
              </a:solidFill>
            </a:endParaRPr>
          </a:p>
        </p:txBody>
      </p:sp>
      <p:grpSp>
        <p:nvGrpSpPr>
          <p:cNvPr id="5" name="Groupe 76"/>
          <p:cNvGrpSpPr/>
          <p:nvPr/>
        </p:nvGrpSpPr>
        <p:grpSpPr>
          <a:xfrm>
            <a:off x="1071538" y="6072206"/>
            <a:ext cx="7646766" cy="857256"/>
            <a:chOff x="1071538" y="6072206"/>
            <a:chExt cx="7646766" cy="857256"/>
          </a:xfrm>
        </p:grpSpPr>
        <p:sp>
          <p:nvSpPr>
            <p:cNvPr id="50" name="Rectangle 49"/>
            <p:cNvSpPr/>
            <p:nvPr/>
          </p:nvSpPr>
          <p:spPr>
            <a:xfrm>
              <a:off x="1214414" y="6072206"/>
              <a:ext cx="428628" cy="428628"/>
            </a:xfrm>
            <a:prstGeom prst="rect">
              <a:avLst/>
            </a:prstGeom>
            <a:solidFill>
              <a:schemeClr val="accent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P1</a:t>
              </a:r>
            </a:p>
          </p:txBody>
        </p:sp>
        <p:sp>
          <p:nvSpPr>
            <p:cNvPr id="51" name="ZoneTexte 50"/>
            <p:cNvSpPr txBox="1"/>
            <p:nvPr/>
          </p:nvSpPr>
          <p:spPr>
            <a:xfrm>
              <a:off x="1071538" y="6467797"/>
              <a:ext cx="308098" cy="461665"/>
            </a:xfrm>
            <a:prstGeom prst="rect">
              <a:avLst/>
            </a:prstGeom>
            <a:noFill/>
          </p:spPr>
          <p:txBody>
            <a:bodyPr wrap="none" rtlCol="0">
              <a:spAutoFit/>
            </a:bodyPr>
            <a:lstStyle/>
            <a:p>
              <a:r>
                <a:rPr lang="fr-FR" sz="2400" dirty="0">
                  <a:latin typeface="Aparajita" pitchFamily="34" charset="0"/>
                  <a:cs typeface="Aparajita" pitchFamily="34" charset="0"/>
                </a:rPr>
                <a:t>0</a:t>
              </a:r>
            </a:p>
          </p:txBody>
        </p:sp>
        <p:sp>
          <p:nvSpPr>
            <p:cNvPr id="52" name="Rectangle 51"/>
            <p:cNvSpPr/>
            <p:nvPr/>
          </p:nvSpPr>
          <p:spPr>
            <a:xfrm>
              <a:off x="2500298" y="6072206"/>
              <a:ext cx="428628" cy="428628"/>
            </a:xfrm>
            <a:prstGeom prst="rect">
              <a:avLst/>
            </a:prstGeom>
            <a:solidFill>
              <a:schemeClr val="accent4">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P4</a:t>
              </a:r>
            </a:p>
          </p:txBody>
        </p:sp>
        <p:sp>
          <p:nvSpPr>
            <p:cNvPr id="53" name="ZoneTexte 52"/>
            <p:cNvSpPr txBox="1"/>
            <p:nvPr/>
          </p:nvSpPr>
          <p:spPr>
            <a:xfrm>
              <a:off x="1549258" y="6467797"/>
              <a:ext cx="308098" cy="461665"/>
            </a:xfrm>
            <a:prstGeom prst="rect">
              <a:avLst/>
            </a:prstGeom>
            <a:noFill/>
          </p:spPr>
          <p:txBody>
            <a:bodyPr wrap="none" rtlCol="0">
              <a:spAutoFit/>
            </a:bodyPr>
            <a:lstStyle/>
            <a:p>
              <a:r>
                <a:rPr lang="fr-FR" sz="2400" dirty="0">
                  <a:latin typeface="Aparajita" pitchFamily="34" charset="0"/>
                  <a:cs typeface="Aparajita" pitchFamily="34" charset="0"/>
                </a:rPr>
                <a:t>1</a:t>
              </a:r>
            </a:p>
          </p:txBody>
        </p:sp>
        <p:sp>
          <p:nvSpPr>
            <p:cNvPr id="54" name="ZoneTexte 53"/>
            <p:cNvSpPr txBox="1"/>
            <p:nvPr/>
          </p:nvSpPr>
          <p:spPr>
            <a:xfrm>
              <a:off x="3620960" y="6467797"/>
              <a:ext cx="308098" cy="461665"/>
            </a:xfrm>
            <a:prstGeom prst="rect">
              <a:avLst/>
            </a:prstGeom>
            <a:noFill/>
          </p:spPr>
          <p:txBody>
            <a:bodyPr wrap="none" rtlCol="0">
              <a:spAutoFit/>
            </a:bodyPr>
            <a:lstStyle/>
            <a:p>
              <a:r>
                <a:rPr lang="fr-FR" sz="2400" dirty="0">
                  <a:latin typeface="Aparajita" pitchFamily="34" charset="0"/>
                  <a:cs typeface="Aparajita" pitchFamily="34" charset="0"/>
                </a:rPr>
                <a:t>6</a:t>
              </a:r>
            </a:p>
          </p:txBody>
        </p:sp>
        <p:sp>
          <p:nvSpPr>
            <p:cNvPr id="57" name="ZoneTexte 56"/>
            <p:cNvSpPr txBox="1"/>
            <p:nvPr/>
          </p:nvSpPr>
          <p:spPr>
            <a:xfrm>
              <a:off x="6978546" y="6467797"/>
              <a:ext cx="431528" cy="461665"/>
            </a:xfrm>
            <a:prstGeom prst="rect">
              <a:avLst/>
            </a:prstGeom>
            <a:noFill/>
          </p:spPr>
          <p:txBody>
            <a:bodyPr wrap="none" rtlCol="0">
              <a:spAutoFit/>
            </a:bodyPr>
            <a:lstStyle/>
            <a:p>
              <a:r>
                <a:rPr lang="fr-FR" sz="2400" dirty="0">
                  <a:latin typeface="Aparajita" pitchFamily="34" charset="0"/>
                  <a:cs typeface="Aparajita" pitchFamily="34" charset="0"/>
                </a:rPr>
                <a:t>14</a:t>
              </a:r>
            </a:p>
          </p:txBody>
        </p:sp>
        <p:sp>
          <p:nvSpPr>
            <p:cNvPr id="59" name="Rectangle 58"/>
            <p:cNvSpPr/>
            <p:nvPr/>
          </p:nvSpPr>
          <p:spPr>
            <a:xfrm>
              <a:off x="1643042" y="6072206"/>
              <a:ext cx="428628" cy="428628"/>
            </a:xfrm>
            <a:prstGeom prst="rect">
              <a:avLst/>
            </a:prstGeom>
            <a:solidFill>
              <a:schemeClr val="tx2">
                <a:lumMod val="60000"/>
                <a:lumOff val="4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P2</a:t>
              </a:r>
            </a:p>
          </p:txBody>
        </p:sp>
        <p:sp>
          <p:nvSpPr>
            <p:cNvPr id="60" name="Rectangle 59"/>
            <p:cNvSpPr/>
            <p:nvPr/>
          </p:nvSpPr>
          <p:spPr>
            <a:xfrm>
              <a:off x="2071670" y="6072206"/>
              <a:ext cx="428628" cy="428628"/>
            </a:xfrm>
            <a:prstGeom prst="rect">
              <a:avLst/>
            </a:prstGeom>
            <a:solidFill>
              <a:schemeClr val="accent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P3</a:t>
              </a:r>
            </a:p>
          </p:txBody>
        </p:sp>
        <p:sp>
          <p:nvSpPr>
            <p:cNvPr id="61" name="Rectangle 60"/>
            <p:cNvSpPr/>
            <p:nvPr/>
          </p:nvSpPr>
          <p:spPr>
            <a:xfrm>
              <a:off x="2928926" y="6072206"/>
              <a:ext cx="428628"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P5</a:t>
              </a:r>
            </a:p>
          </p:txBody>
        </p:sp>
        <p:sp>
          <p:nvSpPr>
            <p:cNvPr id="62" name="Rectangle 61"/>
            <p:cNvSpPr/>
            <p:nvPr/>
          </p:nvSpPr>
          <p:spPr>
            <a:xfrm>
              <a:off x="3357554" y="6072206"/>
              <a:ext cx="428628" cy="428628"/>
            </a:xfrm>
            <a:prstGeom prst="rect">
              <a:avLst/>
            </a:prstGeom>
            <a:solidFill>
              <a:schemeClr val="accent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P1</a:t>
              </a:r>
            </a:p>
          </p:txBody>
        </p:sp>
        <p:sp>
          <p:nvSpPr>
            <p:cNvPr id="63" name="Rectangle 62"/>
            <p:cNvSpPr/>
            <p:nvPr/>
          </p:nvSpPr>
          <p:spPr>
            <a:xfrm>
              <a:off x="3786182" y="6072206"/>
              <a:ext cx="428628" cy="428628"/>
            </a:xfrm>
            <a:prstGeom prst="rect">
              <a:avLst/>
            </a:prstGeom>
            <a:solidFill>
              <a:schemeClr val="accent2">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P3</a:t>
              </a:r>
            </a:p>
          </p:txBody>
        </p:sp>
        <p:sp>
          <p:nvSpPr>
            <p:cNvPr id="64" name="Rectangle 63"/>
            <p:cNvSpPr/>
            <p:nvPr/>
          </p:nvSpPr>
          <p:spPr>
            <a:xfrm>
              <a:off x="4214810" y="6072206"/>
              <a:ext cx="428628"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P5</a:t>
              </a:r>
            </a:p>
          </p:txBody>
        </p:sp>
        <p:sp>
          <p:nvSpPr>
            <p:cNvPr id="65" name="Rectangle 64"/>
            <p:cNvSpPr/>
            <p:nvPr/>
          </p:nvSpPr>
          <p:spPr>
            <a:xfrm>
              <a:off x="4643438" y="6072206"/>
              <a:ext cx="428628" cy="428628"/>
            </a:xfrm>
            <a:prstGeom prst="rect">
              <a:avLst/>
            </a:prstGeom>
            <a:solidFill>
              <a:schemeClr val="accent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P1</a:t>
              </a:r>
            </a:p>
          </p:txBody>
        </p:sp>
        <p:sp>
          <p:nvSpPr>
            <p:cNvPr id="66" name="Rectangle 65"/>
            <p:cNvSpPr/>
            <p:nvPr/>
          </p:nvSpPr>
          <p:spPr>
            <a:xfrm>
              <a:off x="5072066" y="6072206"/>
              <a:ext cx="428628"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P5</a:t>
              </a:r>
            </a:p>
          </p:txBody>
        </p:sp>
        <p:sp>
          <p:nvSpPr>
            <p:cNvPr id="67" name="Rectangle 66"/>
            <p:cNvSpPr/>
            <p:nvPr/>
          </p:nvSpPr>
          <p:spPr>
            <a:xfrm>
              <a:off x="5500694" y="6072206"/>
              <a:ext cx="428628" cy="428628"/>
            </a:xfrm>
            <a:prstGeom prst="rect">
              <a:avLst/>
            </a:prstGeom>
            <a:solidFill>
              <a:schemeClr val="accent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P1</a:t>
              </a:r>
            </a:p>
          </p:txBody>
        </p:sp>
        <p:sp>
          <p:nvSpPr>
            <p:cNvPr id="68" name="Rectangle 67"/>
            <p:cNvSpPr/>
            <p:nvPr/>
          </p:nvSpPr>
          <p:spPr>
            <a:xfrm>
              <a:off x="5929322" y="6072206"/>
              <a:ext cx="428628"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P5</a:t>
              </a:r>
            </a:p>
          </p:txBody>
        </p:sp>
        <p:sp>
          <p:nvSpPr>
            <p:cNvPr id="69" name="Rectangle 68"/>
            <p:cNvSpPr/>
            <p:nvPr/>
          </p:nvSpPr>
          <p:spPr>
            <a:xfrm>
              <a:off x="6357950" y="6072206"/>
              <a:ext cx="428628" cy="428628"/>
            </a:xfrm>
            <a:prstGeom prst="rect">
              <a:avLst/>
            </a:prstGeom>
            <a:solidFill>
              <a:schemeClr val="accent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P1</a:t>
              </a:r>
            </a:p>
          </p:txBody>
        </p:sp>
        <p:sp>
          <p:nvSpPr>
            <p:cNvPr id="70" name="Rectangle 69"/>
            <p:cNvSpPr/>
            <p:nvPr/>
          </p:nvSpPr>
          <p:spPr>
            <a:xfrm>
              <a:off x="6786578" y="6072206"/>
              <a:ext cx="428628" cy="428628"/>
            </a:xfrm>
            <a:prstGeom prst="rect">
              <a:avLst/>
            </a:prstGeom>
            <a:solidFill>
              <a:schemeClr val="accent6">
                <a:lumMod val="75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P5</a:t>
              </a:r>
            </a:p>
          </p:txBody>
        </p:sp>
        <p:sp>
          <p:nvSpPr>
            <p:cNvPr id="71" name="Rectangle 70"/>
            <p:cNvSpPr/>
            <p:nvPr/>
          </p:nvSpPr>
          <p:spPr>
            <a:xfrm>
              <a:off x="7215206" y="6072206"/>
              <a:ext cx="1357322" cy="428628"/>
            </a:xfrm>
            <a:prstGeom prst="rect">
              <a:avLst/>
            </a:prstGeom>
            <a:solidFill>
              <a:schemeClr val="accent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bg1"/>
                  </a:solidFill>
                  <a:latin typeface="Aparajita" pitchFamily="34" charset="0"/>
                  <a:cs typeface="Aparajita" pitchFamily="34" charset="0"/>
                </a:rPr>
                <a:t>P1</a:t>
              </a:r>
            </a:p>
          </p:txBody>
        </p:sp>
        <p:sp>
          <p:nvSpPr>
            <p:cNvPr id="72" name="ZoneTexte 71"/>
            <p:cNvSpPr txBox="1"/>
            <p:nvPr/>
          </p:nvSpPr>
          <p:spPr>
            <a:xfrm>
              <a:off x="8286776" y="6467797"/>
              <a:ext cx="431528" cy="461665"/>
            </a:xfrm>
            <a:prstGeom prst="rect">
              <a:avLst/>
            </a:prstGeom>
            <a:noFill/>
          </p:spPr>
          <p:txBody>
            <a:bodyPr wrap="none" rtlCol="0">
              <a:spAutoFit/>
            </a:bodyPr>
            <a:lstStyle/>
            <a:p>
              <a:r>
                <a:rPr lang="fr-FR" sz="2400" dirty="0">
                  <a:latin typeface="Aparajita" pitchFamily="34" charset="0"/>
                  <a:cs typeface="Aparajita" pitchFamily="34" charset="0"/>
                </a:rPr>
                <a:t>19</a:t>
              </a:r>
            </a:p>
          </p:txBody>
        </p:sp>
        <p:sp>
          <p:nvSpPr>
            <p:cNvPr id="73" name="ZoneTexte 72"/>
            <p:cNvSpPr txBox="1"/>
            <p:nvPr/>
          </p:nvSpPr>
          <p:spPr>
            <a:xfrm>
              <a:off x="1928794" y="6467797"/>
              <a:ext cx="308098" cy="461665"/>
            </a:xfrm>
            <a:prstGeom prst="rect">
              <a:avLst/>
            </a:prstGeom>
            <a:noFill/>
          </p:spPr>
          <p:txBody>
            <a:bodyPr wrap="none" rtlCol="0">
              <a:spAutoFit/>
            </a:bodyPr>
            <a:lstStyle/>
            <a:p>
              <a:r>
                <a:rPr lang="fr-FR" sz="2400" dirty="0">
                  <a:latin typeface="Aparajita" pitchFamily="34" charset="0"/>
                  <a:cs typeface="Aparajita" pitchFamily="34" charset="0"/>
                </a:rPr>
                <a:t>2</a:t>
              </a:r>
            </a:p>
          </p:txBody>
        </p:sp>
        <p:sp>
          <p:nvSpPr>
            <p:cNvPr id="74" name="ZoneTexte 73"/>
            <p:cNvSpPr txBox="1"/>
            <p:nvPr/>
          </p:nvSpPr>
          <p:spPr>
            <a:xfrm>
              <a:off x="2357422" y="6429396"/>
              <a:ext cx="308098" cy="461665"/>
            </a:xfrm>
            <a:prstGeom prst="rect">
              <a:avLst/>
            </a:prstGeom>
            <a:noFill/>
          </p:spPr>
          <p:txBody>
            <a:bodyPr wrap="none" rtlCol="0">
              <a:spAutoFit/>
            </a:bodyPr>
            <a:lstStyle/>
            <a:p>
              <a:r>
                <a:rPr lang="fr-FR" sz="2400" dirty="0">
                  <a:latin typeface="Aparajita" pitchFamily="34" charset="0"/>
                  <a:cs typeface="Aparajita" pitchFamily="34" charset="0"/>
                </a:rPr>
                <a:t>3</a:t>
              </a:r>
            </a:p>
          </p:txBody>
        </p:sp>
        <p:sp>
          <p:nvSpPr>
            <p:cNvPr id="75" name="ZoneTexte 74"/>
            <p:cNvSpPr txBox="1"/>
            <p:nvPr/>
          </p:nvSpPr>
          <p:spPr>
            <a:xfrm>
              <a:off x="2835142" y="6467797"/>
              <a:ext cx="308098" cy="461665"/>
            </a:xfrm>
            <a:prstGeom prst="rect">
              <a:avLst/>
            </a:prstGeom>
            <a:noFill/>
          </p:spPr>
          <p:txBody>
            <a:bodyPr wrap="none" rtlCol="0">
              <a:spAutoFit/>
            </a:bodyPr>
            <a:lstStyle/>
            <a:p>
              <a:r>
                <a:rPr lang="fr-FR" sz="2400" dirty="0">
                  <a:latin typeface="Aparajita" pitchFamily="34" charset="0"/>
                  <a:cs typeface="Aparajita" pitchFamily="34" charset="0"/>
                </a:rPr>
                <a:t>4</a:t>
              </a:r>
            </a:p>
          </p:txBody>
        </p:sp>
        <p:sp>
          <p:nvSpPr>
            <p:cNvPr id="76" name="ZoneTexte 75"/>
            <p:cNvSpPr txBox="1"/>
            <p:nvPr/>
          </p:nvSpPr>
          <p:spPr>
            <a:xfrm>
              <a:off x="3214678" y="6467797"/>
              <a:ext cx="308098" cy="461665"/>
            </a:xfrm>
            <a:prstGeom prst="rect">
              <a:avLst/>
            </a:prstGeom>
            <a:noFill/>
          </p:spPr>
          <p:txBody>
            <a:bodyPr wrap="none" rtlCol="0">
              <a:spAutoFit/>
            </a:bodyPr>
            <a:lstStyle/>
            <a:p>
              <a:r>
                <a:rPr lang="fr-FR" sz="2400" dirty="0">
                  <a:latin typeface="Aparajita" pitchFamily="34" charset="0"/>
                  <a:cs typeface="Aparajita" pitchFamily="34" charset="0"/>
                </a:rPr>
                <a:t>5</a:t>
              </a:r>
            </a:p>
          </p:txBody>
        </p:sp>
      </p:grpSp>
      <p:sp>
        <p:nvSpPr>
          <p:cNvPr id="80"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81" name="Rectangle à coins arrondis 80"/>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097"/>
                                        </p:tgtEl>
                                        <p:attrNameLst>
                                          <p:attrName>style.visibility</p:attrName>
                                        </p:attrNameLst>
                                      </p:cBhvr>
                                      <p:to>
                                        <p:strVal val="visible"/>
                                      </p:to>
                                    </p:set>
                                    <p:animEffect transition="in" filter="box(in)">
                                      <p:cBhvr>
                                        <p:cTn id="7" dur="500"/>
                                        <p:tgtEl>
                                          <p:spTgt spid="409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ox(i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ox(in)">
                                      <p:cBhvr>
                                        <p:cTn id="15" dur="500"/>
                                        <p:tgtEl>
                                          <p:spTgt spid="10"/>
                                        </p:tgtEl>
                                      </p:cBhvr>
                                    </p:animEffect>
                                  </p:childTnLst>
                                </p:cTn>
                              </p:par>
                              <p:par>
                                <p:cTn id="16" presetID="4" presetClass="entr" presetSubtype="16" fill="hold"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ox(in)">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box(in)">
                                      <p:cBhvr>
                                        <p:cTn id="23" dur="500"/>
                                        <p:tgtEl>
                                          <p:spTgt spid="22"/>
                                        </p:tgtEl>
                                      </p:cBhvr>
                                    </p:animEffect>
                                  </p:childTnLst>
                                </p:cTn>
                              </p:par>
                              <p:par>
                                <p:cTn id="24" presetID="4" presetClass="entr" presetSubtype="16" fill="hold" nodeType="with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box(i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box(in)">
                                      <p:cBhvr>
                                        <p:cTn id="31" dur="500"/>
                                        <p:tgtEl>
                                          <p:spTgt spid="34"/>
                                        </p:tgtEl>
                                      </p:cBhvr>
                                    </p:animEffect>
                                  </p:childTnLst>
                                </p:cTn>
                              </p:par>
                              <p:par>
                                <p:cTn id="32" presetID="4" presetClass="entr" presetSubtype="16" fill="hold" nodeType="with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box(in)">
                                      <p:cBhvr>
                                        <p:cTn id="34" dur="5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49"/>
                                        </p:tgtEl>
                                        <p:attrNameLst>
                                          <p:attrName>style.visibility</p:attrName>
                                        </p:attrNameLst>
                                      </p:cBhvr>
                                      <p:to>
                                        <p:strVal val="visible"/>
                                      </p:to>
                                    </p:set>
                                    <p:animEffect transition="in" filter="box(in)">
                                      <p:cBhvr>
                                        <p:cTn id="39" dur="500"/>
                                        <p:tgtEl>
                                          <p:spTgt spid="49"/>
                                        </p:tgtEl>
                                      </p:cBhvr>
                                    </p:animEffect>
                                  </p:childTnLst>
                                </p:cTn>
                              </p:par>
                              <p:par>
                                <p:cTn id="40" presetID="4" presetClass="entr" presetSubtype="16" fill="hold" nodeType="with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box(in)">
                                      <p:cBhvr>
                                        <p:cTn id="4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7" grpId="0"/>
      <p:bldP spid="9" grpId="0"/>
      <p:bldP spid="10" grpId="0"/>
      <p:bldP spid="22" grpId="0"/>
      <p:bldP spid="34" grpId="0"/>
      <p:bldP spid="4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4</a:t>
            </a:fld>
            <a:endParaRPr lang="fr-BE"/>
          </a:p>
        </p:txBody>
      </p:sp>
      <p:sp>
        <p:nvSpPr>
          <p:cNvPr id="6" name="Espace réservé du numéro de diapositive 7"/>
          <p:cNvSpPr txBox="1">
            <a:spLocks/>
          </p:cNvSpPr>
          <p:nvPr/>
        </p:nvSpPr>
        <p:spPr>
          <a:xfrm>
            <a:off x="8358214" y="63817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600" b="1" i="0" u="none" strike="noStrike" kern="1200" cap="none" spc="0" normalizeH="0" baseline="0" noProof="0" smtClean="0">
                <a:ln>
                  <a:noFill/>
                </a:ln>
                <a:solidFill>
                  <a:srgbClr val="002060"/>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fr-BE" sz="1600" b="1" i="0" u="none" strike="noStrike" kern="1200" cap="none" spc="0" normalizeH="0" baseline="0" noProof="0" dirty="0">
              <a:ln>
                <a:noFill/>
              </a:ln>
              <a:solidFill>
                <a:srgbClr val="002060"/>
              </a:solidFill>
              <a:effectLst/>
              <a:uLnTx/>
              <a:uFillTx/>
              <a:latin typeface="+mn-lt"/>
              <a:ea typeface="+mn-ea"/>
              <a:cs typeface="+mn-cs"/>
            </a:endParaRPr>
          </a:p>
        </p:txBody>
      </p:sp>
      <p:sp>
        <p:nvSpPr>
          <p:cNvPr id="7"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8" name="ZoneTexte 7"/>
          <p:cNvSpPr txBox="1"/>
          <p:nvPr/>
        </p:nvSpPr>
        <p:spPr>
          <a:xfrm>
            <a:off x="1186962" y="712178"/>
            <a:ext cx="7599880" cy="1802672"/>
          </a:xfrm>
          <a:prstGeom prst="rect">
            <a:avLst/>
          </a:prstGeom>
          <a:noFill/>
        </p:spPr>
        <p:txBody>
          <a:bodyPr wrap="square" rtlCol="0">
            <a:spAutoFit/>
          </a:bodyPr>
          <a:lstStyle/>
          <a:p>
            <a:pPr marL="180000" indent="-342900">
              <a:lnSpc>
                <a:spcPct val="150000"/>
              </a:lnSpc>
            </a:pPr>
            <a:r>
              <a:rPr lang="fr-FR" sz="2000" b="1" dirty="0">
                <a:solidFill>
                  <a:srgbClr val="C00000"/>
                </a:solidFill>
                <a:latin typeface="Comic Sans MS" pitchFamily="66" charset="0"/>
              </a:rPr>
              <a:t>2.Cycle d’exécution du processeur</a:t>
            </a:r>
          </a:p>
          <a:p>
            <a:pPr indent="355600">
              <a:lnSpc>
                <a:spcPct val="150000"/>
              </a:lnSpc>
            </a:pPr>
            <a:r>
              <a:rPr lang="fr-FR" dirty="0">
                <a:latin typeface="Comic Sans MS" pitchFamily="66" charset="0"/>
              </a:rPr>
              <a:t>Un cycle processeur se divise en deux grandes parties: cycle de recherche de l’instruction et de son décodage et le cycle d’exécution. Le processeur central exécute continuellement le cycle suivant :</a:t>
            </a:r>
          </a:p>
        </p:txBody>
      </p:sp>
      <p:sp>
        <p:nvSpPr>
          <p:cNvPr id="9" name="Ellipse 8"/>
          <p:cNvSpPr/>
          <p:nvPr/>
        </p:nvSpPr>
        <p:spPr>
          <a:xfrm>
            <a:off x="3000364" y="2571744"/>
            <a:ext cx="1928826" cy="428628"/>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Début cycle</a:t>
            </a:r>
          </a:p>
        </p:txBody>
      </p:sp>
      <p:sp>
        <p:nvSpPr>
          <p:cNvPr id="10" name="Rectangle à coins arrondis 9"/>
          <p:cNvSpPr/>
          <p:nvPr/>
        </p:nvSpPr>
        <p:spPr>
          <a:xfrm>
            <a:off x="2500298" y="3214686"/>
            <a:ext cx="2857520" cy="714380"/>
          </a:xfrm>
          <a:prstGeom prst="roundRect">
            <a:avLst/>
          </a:prstGeom>
          <a:solidFill>
            <a:schemeClr val="accent5">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rPr>
              <a:t>RI                 CO</a:t>
            </a:r>
          </a:p>
          <a:p>
            <a:pPr algn="ctr"/>
            <a:r>
              <a:rPr lang="fr-FR" dirty="0"/>
              <a:t>    </a:t>
            </a:r>
            <a:r>
              <a:rPr lang="fr-FR" b="1" dirty="0">
                <a:solidFill>
                  <a:schemeClr val="tx1"/>
                </a:solidFill>
              </a:rPr>
              <a:t>CO                 CO ++</a:t>
            </a:r>
          </a:p>
        </p:txBody>
      </p:sp>
      <p:sp>
        <p:nvSpPr>
          <p:cNvPr id="11" name="Rectangle 10"/>
          <p:cNvSpPr/>
          <p:nvPr/>
        </p:nvSpPr>
        <p:spPr>
          <a:xfrm>
            <a:off x="1571604" y="4143380"/>
            <a:ext cx="4857784" cy="5000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tx1"/>
                </a:solidFill>
              </a:rPr>
              <a:t>Exécuter l’instruction se trouvant dans le RI </a:t>
            </a:r>
            <a:endParaRPr lang="fr-FR" dirty="0">
              <a:solidFill>
                <a:schemeClr val="tx1"/>
              </a:solidFill>
            </a:endParaRPr>
          </a:p>
        </p:txBody>
      </p:sp>
      <p:sp>
        <p:nvSpPr>
          <p:cNvPr id="12" name="Losange 11"/>
          <p:cNvSpPr/>
          <p:nvPr/>
        </p:nvSpPr>
        <p:spPr>
          <a:xfrm>
            <a:off x="2500298" y="4857760"/>
            <a:ext cx="2857520" cy="928694"/>
          </a:xfrm>
          <a:prstGeom prst="diamond">
            <a:avLst/>
          </a:prstGeom>
          <a:solidFill>
            <a:schemeClr val="bg2"/>
          </a:solidFill>
          <a:ln w="9525"/>
        </p:spPr>
        <p:style>
          <a:lnRef idx="2">
            <a:schemeClr val="accent1">
              <a:shade val="50000"/>
            </a:schemeClr>
          </a:lnRef>
          <a:fillRef idx="1">
            <a:schemeClr val="accent1"/>
          </a:fillRef>
          <a:effectRef idx="0">
            <a:schemeClr val="accent1"/>
          </a:effectRef>
          <a:fontRef idx="minor">
            <a:schemeClr val="lt1"/>
          </a:fontRef>
        </p:style>
        <p:txBody>
          <a:bodyPr wrap="none" tIns="180000" rtlCol="0" anchor="ctr"/>
          <a:lstStyle/>
          <a:p>
            <a:pPr algn="ctr">
              <a:spcBef>
                <a:spcPts val="3000"/>
              </a:spcBef>
            </a:pPr>
            <a:r>
              <a:rPr lang="fr-FR" dirty="0">
                <a:solidFill>
                  <a:schemeClr val="tx1"/>
                </a:solidFill>
              </a:rPr>
              <a:t>Arrêt</a:t>
            </a:r>
          </a:p>
          <a:p>
            <a:pPr algn="ctr"/>
            <a:r>
              <a:rPr lang="fr-FR" dirty="0">
                <a:solidFill>
                  <a:schemeClr val="tx1"/>
                </a:solidFill>
              </a:rPr>
              <a:t>Interruption</a:t>
            </a:r>
          </a:p>
          <a:p>
            <a:pPr algn="ctr"/>
            <a:r>
              <a:rPr lang="fr-FR" dirty="0">
                <a:solidFill>
                  <a:schemeClr val="tx1"/>
                </a:solidFill>
              </a:rPr>
              <a:t>Suspension</a:t>
            </a:r>
          </a:p>
          <a:p>
            <a:pPr algn="ctr"/>
            <a:endParaRPr lang="fr-FR" dirty="0"/>
          </a:p>
        </p:txBody>
      </p:sp>
      <p:sp>
        <p:nvSpPr>
          <p:cNvPr id="13" name="Ellipse 12"/>
          <p:cNvSpPr/>
          <p:nvPr/>
        </p:nvSpPr>
        <p:spPr>
          <a:xfrm>
            <a:off x="1500166" y="6072206"/>
            <a:ext cx="1428760" cy="428628"/>
          </a:xfrm>
          <a:prstGeom prst="ellipse">
            <a:avLst/>
          </a:prstGeom>
          <a:solidFill>
            <a:schemeClr val="tx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Arrêt</a:t>
            </a:r>
          </a:p>
        </p:txBody>
      </p:sp>
      <p:sp>
        <p:nvSpPr>
          <p:cNvPr id="14" name="Ellipse 13"/>
          <p:cNvSpPr/>
          <p:nvPr/>
        </p:nvSpPr>
        <p:spPr>
          <a:xfrm>
            <a:off x="3071802" y="6072206"/>
            <a:ext cx="1928826" cy="428628"/>
          </a:xfrm>
          <a:prstGeom prst="ellipse">
            <a:avLst/>
          </a:prstGeom>
          <a:solidFill>
            <a:schemeClr val="tx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Interruption</a:t>
            </a:r>
          </a:p>
        </p:txBody>
      </p:sp>
      <p:sp>
        <p:nvSpPr>
          <p:cNvPr id="15" name="Ellipse 14"/>
          <p:cNvSpPr/>
          <p:nvPr/>
        </p:nvSpPr>
        <p:spPr>
          <a:xfrm>
            <a:off x="5214942" y="6072206"/>
            <a:ext cx="1785950" cy="581332"/>
          </a:xfrm>
          <a:prstGeom prst="ellipse">
            <a:avLst/>
          </a:prstGeom>
          <a:solidFill>
            <a:schemeClr val="tx1"/>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Suspension</a:t>
            </a:r>
          </a:p>
          <a:p>
            <a:pPr algn="ctr"/>
            <a:r>
              <a:rPr lang="fr-FR" dirty="0" smtClean="0"/>
              <a:t>erreur</a:t>
            </a:r>
            <a:endParaRPr lang="fr-FR" dirty="0"/>
          </a:p>
        </p:txBody>
      </p:sp>
      <p:cxnSp>
        <p:nvCxnSpPr>
          <p:cNvPr id="16" name="Connecteur droit avec flèche 15"/>
          <p:cNvCxnSpPr/>
          <p:nvPr/>
        </p:nvCxnSpPr>
        <p:spPr>
          <a:xfrm rot="10800000" flipV="1">
            <a:off x="3500430" y="3214686"/>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rot="10800000" flipV="1">
            <a:off x="3500430" y="3500438"/>
            <a:ext cx="71438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a:off x="3839852" y="4018272"/>
            <a:ext cx="180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endCxn id="12" idx="0"/>
          </p:cNvCxnSpPr>
          <p:nvPr/>
        </p:nvCxnSpPr>
        <p:spPr>
          <a:xfrm rot="5400000">
            <a:off x="3822698" y="4750601"/>
            <a:ext cx="213519" cy="79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5400000">
            <a:off x="3839852" y="3123892"/>
            <a:ext cx="180000"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1714480" y="5000636"/>
            <a:ext cx="785818" cy="369332"/>
          </a:xfrm>
          <a:prstGeom prst="rect">
            <a:avLst/>
          </a:prstGeom>
          <a:noFill/>
        </p:spPr>
        <p:txBody>
          <a:bodyPr wrap="square" rtlCol="0">
            <a:spAutoFit/>
          </a:bodyPr>
          <a:lstStyle/>
          <a:p>
            <a:r>
              <a:rPr lang="fr-FR" dirty="0">
                <a:solidFill>
                  <a:srgbClr val="00B050"/>
                </a:solidFill>
              </a:rPr>
              <a:t>NON</a:t>
            </a:r>
          </a:p>
        </p:txBody>
      </p:sp>
      <p:sp>
        <p:nvSpPr>
          <p:cNvPr id="22" name="ZoneTexte 21"/>
          <p:cNvSpPr txBox="1"/>
          <p:nvPr/>
        </p:nvSpPr>
        <p:spPr>
          <a:xfrm>
            <a:off x="4786314" y="5572140"/>
            <a:ext cx="785818" cy="369332"/>
          </a:xfrm>
          <a:prstGeom prst="rect">
            <a:avLst/>
          </a:prstGeom>
          <a:noFill/>
        </p:spPr>
        <p:txBody>
          <a:bodyPr wrap="square" rtlCol="0">
            <a:spAutoFit/>
          </a:bodyPr>
          <a:lstStyle/>
          <a:p>
            <a:r>
              <a:rPr lang="fr-FR" dirty="0">
                <a:solidFill>
                  <a:srgbClr val="FF0000"/>
                </a:solidFill>
              </a:rPr>
              <a:t>OUI</a:t>
            </a:r>
          </a:p>
        </p:txBody>
      </p:sp>
      <p:sp>
        <p:nvSpPr>
          <p:cNvPr id="23" name="Accolade fermante 22"/>
          <p:cNvSpPr/>
          <p:nvPr/>
        </p:nvSpPr>
        <p:spPr>
          <a:xfrm>
            <a:off x="6572264" y="3000372"/>
            <a:ext cx="285752" cy="7858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4" name="Accolade fermante 23"/>
          <p:cNvSpPr/>
          <p:nvPr/>
        </p:nvSpPr>
        <p:spPr>
          <a:xfrm>
            <a:off x="6572264" y="3929066"/>
            <a:ext cx="285752" cy="7858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5" name="Accolade fermante 24"/>
          <p:cNvSpPr/>
          <p:nvPr/>
        </p:nvSpPr>
        <p:spPr>
          <a:xfrm>
            <a:off x="6572264" y="4929198"/>
            <a:ext cx="285752" cy="7858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6" name="ZoneTexte 25"/>
          <p:cNvSpPr txBox="1"/>
          <p:nvPr/>
        </p:nvSpPr>
        <p:spPr>
          <a:xfrm>
            <a:off x="6929454" y="3143248"/>
            <a:ext cx="1532792" cy="646331"/>
          </a:xfrm>
          <a:prstGeom prst="rect">
            <a:avLst/>
          </a:prstGeom>
          <a:noFill/>
        </p:spPr>
        <p:txBody>
          <a:bodyPr wrap="none" rtlCol="0">
            <a:spAutoFit/>
          </a:bodyPr>
          <a:lstStyle/>
          <a:p>
            <a:r>
              <a:rPr lang="fr-FR" dirty="0">
                <a:latin typeface="Comic Sans MS" pitchFamily="66" charset="0"/>
              </a:rPr>
              <a:t>Recherche </a:t>
            </a:r>
          </a:p>
          <a:p>
            <a:r>
              <a:rPr lang="fr-FR" dirty="0">
                <a:latin typeface="Comic Sans MS" pitchFamily="66" charset="0"/>
              </a:rPr>
              <a:t>d’instruction</a:t>
            </a:r>
          </a:p>
        </p:txBody>
      </p:sp>
      <p:sp>
        <p:nvSpPr>
          <p:cNvPr id="27" name="ZoneTexte 26"/>
          <p:cNvSpPr txBox="1"/>
          <p:nvPr/>
        </p:nvSpPr>
        <p:spPr>
          <a:xfrm>
            <a:off x="7072330" y="4000504"/>
            <a:ext cx="1532792" cy="646331"/>
          </a:xfrm>
          <a:prstGeom prst="rect">
            <a:avLst/>
          </a:prstGeom>
          <a:noFill/>
        </p:spPr>
        <p:txBody>
          <a:bodyPr wrap="none" rtlCol="0">
            <a:spAutoFit/>
          </a:bodyPr>
          <a:lstStyle/>
          <a:p>
            <a:r>
              <a:rPr lang="fr-FR" dirty="0">
                <a:latin typeface="Comic Sans MS" pitchFamily="66" charset="0"/>
              </a:rPr>
              <a:t>Exécution  </a:t>
            </a:r>
          </a:p>
          <a:p>
            <a:r>
              <a:rPr lang="fr-FR" dirty="0">
                <a:latin typeface="Comic Sans MS" pitchFamily="66" charset="0"/>
              </a:rPr>
              <a:t>d’instruction</a:t>
            </a:r>
          </a:p>
        </p:txBody>
      </p:sp>
      <p:sp>
        <p:nvSpPr>
          <p:cNvPr id="28" name="ZoneTexte 27"/>
          <p:cNvSpPr txBox="1"/>
          <p:nvPr/>
        </p:nvSpPr>
        <p:spPr>
          <a:xfrm>
            <a:off x="6929454" y="4929198"/>
            <a:ext cx="2095655" cy="646331"/>
          </a:xfrm>
          <a:prstGeom prst="rect">
            <a:avLst/>
          </a:prstGeom>
          <a:noFill/>
        </p:spPr>
        <p:txBody>
          <a:bodyPr wrap="square" rtlCol="0">
            <a:spAutoFit/>
          </a:bodyPr>
          <a:lstStyle/>
          <a:p>
            <a:pPr algn="ctr"/>
            <a:r>
              <a:rPr lang="fr-FR" dirty="0">
                <a:latin typeface="Comic Sans MS" pitchFamily="66" charset="0"/>
              </a:rPr>
              <a:t>Point observable</a:t>
            </a:r>
          </a:p>
          <a:p>
            <a:pPr algn="ctr"/>
            <a:r>
              <a:rPr lang="fr-FR" dirty="0">
                <a:latin typeface="Comic Sans MS" pitchFamily="66" charset="0"/>
              </a:rPr>
              <a:t>(</a:t>
            </a:r>
            <a:r>
              <a:rPr lang="fr-FR" dirty="0"/>
              <a:t>point interruptible) </a:t>
            </a:r>
            <a:endParaRPr lang="fr-FR" dirty="0">
              <a:latin typeface="Comic Sans MS" pitchFamily="66" charset="0"/>
            </a:endParaRPr>
          </a:p>
        </p:txBody>
      </p:sp>
      <p:cxnSp>
        <p:nvCxnSpPr>
          <p:cNvPr id="29" name="Connecteur droit avec flèche 28"/>
          <p:cNvCxnSpPr/>
          <p:nvPr/>
        </p:nvCxnSpPr>
        <p:spPr>
          <a:xfrm rot="10800000">
            <a:off x="1349654" y="5329077"/>
            <a:ext cx="1103304" cy="145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0" name="Groupe 29"/>
          <p:cNvGrpSpPr/>
          <p:nvPr/>
        </p:nvGrpSpPr>
        <p:grpSpPr>
          <a:xfrm>
            <a:off x="1356472" y="3571876"/>
            <a:ext cx="4714116" cy="3081662"/>
            <a:chOff x="1356472" y="3571876"/>
            <a:chExt cx="4714116" cy="3081662"/>
          </a:xfrm>
        </p:grpSpPr>
        <p:cxnSp>
          <p:nvCxnSpPr>
            <p:cNvPr id="31" name="Connecteur droit avec flèche 30"/>
            <p:cNvCxnSpPr/>
            <p:nvPr/>
          </p:nvCxnSpPr>
          <p:spPr>
            <a:xfrm>
              <a:off x="1357290" y="3571876"/>
              <a:ext cx="1094842" cy="1453"/>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1357290" y="6643710"/>
              <a:ext cx="4712481" cy="22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rot="5400000" flipH="1" flipV="1">
              <a:off x="-179817" y="5108165"/>
              <a:ext cx="3073395" cy="81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rot="5400000" flipH="1" flipV="1">
              <a:off x="5987816" y="6570766"/>
              <a:ext cx="164726" cy="81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rot="5400000" flipH="1" flipV="1">
              <a:off x="3928315" y="6561772"/>
              <a:ext cx="164726" cy="81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rot="5400000" flipH="1" flipV="1">
              <a:off x="2015921" y="6570766"/>
              <a:ext cx="164726" cy="81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7" name="Groupe 36"/>
          <p:cNvGrpSpPr/>
          <p:nvPr/>
        </p:nvGrpSpPr>
        <p:grpSpPr>
          <a:xfrm>
            <a:off x="1928794" y="5840032"/>
            <a:ext cx="4214843" cy="250034"/>
            <a:chOff x="1928794" y="5840032"/>
            <a:chExt cx="4214843" cy="250034"/>
          </a:xfrm>
        </p:grpSpPr>
        <p:cxnSp>
          <p:nvCxnSpPr>
            <p:cNvPr id="38" name="Connecteur droit 37"/>
            <p:cNvCxnSpPr/>
            <p:nvPr/>
          </p:nvCxnSpPr>
          <p:spPr>
            <a:xfrm rot="10800000">
              <a:off x="1928794" y="5857892"/>
              <a:ext cx="4214842" cy="9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9" name="Groupe 67"/>
            <p:cNvGrpSpPr/>
            <p:nvPr/>
          </p:nvGrpSpPr>
          <p:grpSpPr>
            <a:xfrm>
              <a:off x="6142842" y="5857892"/>
              <a:ext cx="795" cy="232174"/>
              <a:chOff x="6142842" y="5857892"/>
              <a:chExt cx="795" cy="232174"/>
            </a:xfrm>
          </p:grpSpPr>
          <p:cxnSp>
            <p:nvCxnSpPr>
              <p:cNvPr id="46" name="Connecteur droit avec flèche 45"/>
              <p:cNvCxnSpPr/>
              <p:nvPr/>
            </p:nvCxnSpPr>
            <p:spPr>
              <a:xfrm rot="16200000" flipH="1">
                <a:off x="6098988" y="6045417"/>
                <a:ext cx="89297"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rot="5400000" flipH="1" flipV="1">
                <a:off x="6053239" y="5947495"/>
                <a:ext cx="180000" cy="7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0" name="Groupe 68"/>
            <p:cNvGrpSpPr/>
            <p:nvPr/>
          </p:nvGrpSpPr>
          <p:grpSpPr>
            <a:xfrm>
              <a:off x="3929058" y="5840032"/>
              <a:ext cx="795" cy="232174"/>
              <a:chOff x="6142842" y="5857892"/>
              <a:chExt cx="795" cy="232174"/>
            </a:xfrm>
          </p:grpSpPr>
          <p:cxnSp>
            <p:nvCxnSpPr>
              <p:cNvPr id="44" name="Connecteur droit avec flèche 43"/>
              <p:cNvCxnSpPr/>
              <p:nvPr/>
            </p:nvCxnSpPr>
            <p:spPr>
              <a:xfrm rot="16200000" flipH="1">
                <a:off x="6098988" y="6045417"/>
                <a:ext cx="89297"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Connecteur droit 44"/>
              <p:cNvCxnSpPr/>
              <p:nvPr/>
            </p:nvCxnSpPr>
            <p:spPr>
              <a:xfrm rot="5400000" flipH="1" flipV="1">
                <a:off x="6053239" y="5947495"/>
                <a:ext cx="180000" cy="7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1" name="Groupe 71"/>
            <p:cNvGrpSpPr/>
            <p:nvPr/>
          </p:nvGrpSpPr>
          <p:grpSpPr>
            <a:xfrm>
              <a:off x="1928794" y="5857892"/>
              <a:ext cx="795" cy="232174"/>
              <a:chOff x="6142842" y="5857892"/>
              <a:chExt cx="795" cy="232174"/>
            </a:xfrm>
          </p:grpSpPr>
          <p:cxnSp>
            <p:nvCxnSpPr>
              <p:cNvPr id="42" name="Connecteur droit avec flèche 41"/>
              <p:cNvCxnSpPr/>
              <p:nvPr/>
            </p:nvCxnSpPr>
            <p:spPr>
              <a:xfrm rot="16200000" flipH="1">
                <a:off x="6098988" y="6045417"/>
                <a:ext cx="89297" cy="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rot="5400000" flipH="1" flipV="1">
                <a:off x="6053239" y="5947495"/>
                <a:ext cx="180000" cy="7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9" name="Rectangle à coins arrondis 48"/>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out)">
                                      <p:cBhvr>
                                        <p:cTn id="12" dur="500"/>
                                        <p:tgtEl>
                                          <p:spTgt spid="9"/>
                                        </p:tgtEl>
                                      </p:cBhvr>
                                    </p:animEffect>
                                  </p:childTnLst>
                                </p:cTn>
                              </p:par>
                              <p:par>
                                <p:cTn id="13" presetID="4" presetClass="entr" presetSubtype="32" fill="hold" nodeType="with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ox(out)">
                                      <p:cBhvr>
                                        <p:cTn id="15" dur="500"/>
                                        <p:tgtEl>
                                          <p:spTgt spid="20"/>
                                        </p:tgtEl>
                                      </p:cBhvr>
                                    </p:animEffect>
                                  </p:childTnLst>
                                </p:cTn>
                              </p:par>
                              <p:par>
                                <p:cTn id="16" presetID="4" presetClass="entr" presetSubtype="32"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ox(out)">
                                      <p:cBhvr>
                                        <p:cTn id="18" dur="500"/>
                                        <p:tgtEl>
                                          <p:spTgt spid="16"/>
                                        </p:tgtEl>
                                      </p:cBhvr>
                                    </p:animEffect>
                                  </p:childTnLst>
                                </p:cTn>
                              </p:par>
                              <p:par>
                                <p:cTn id="19" presetID="4" presetClass="entr" presetSubtype="32"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box(out)">
                                      <p:cBhvr>
                                        <p:cTn id="21" dur="500"/>
                                        <p:tgtEl>
                                          <p:spTgt spid="17"/>
                                        </p:tgtEl>
                                      </p:cBhvr>
                                    </p:animEffect>
                                  </p:childTnLst>
                                </p:cTn>
                              </p:par>
                              <p:par>
                                <p:cTn id="22" presetID="4" presetClass="entr" presetSubtype="32"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ox(out)">
                                      <p:cBhvr>
                                        <p:cTn id="24" dur="500"/>
                                        <p:tgtEl>
                                          <p:spTgt spid="10"/>
                                        </p:tgtEl>
                                      </p:cBhvr>
                                    </p:animEffect>
                                  </p:childTnLst>
                                </p:cTn>
                              </p:par>
                              <p:par>
                                <p:cTn id="25" presetID="4" presetClass="entr" presetSubtype="32"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box(out)">
                                      <p:cBhvr>
                                        <p:cTn id="27" dur="500"/>
                                        <p:tgtEl>
                                          <p:spTgt spid="23"/>
                                        </p:tgtEl>
                                      </p:cBhvr>
                                    </p:animEffect>
                                  </p:childTnLst>
                                </p:cTn>
                              </p:par>
                              <p:par>
                                <p:cTn id="28" presetID="4" presetClass="entr" presetSubtype="32" fill="hold" grpId="0" nodeType="with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box(out)">
                                      <p:cBhvr>
                                        <p:cTn id="30" dur="500"/>
                                        <p:tgtEl>
                                          <p:spTgt spid="26"/>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32"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box(out)">
                                      <p:cBhvr>
                                        <p:cTn id="35" dur="500"/>
                                        <p:tgtEl>
                                          <p:spTgt spid="18"/>
                                        </p:tgtEl>
                                      </p:cBhvr>
                                    </p:animEffect>
                                  </p:childTnLst>
                                </p:cTn>
                              </p:par>
                              <p:par>
                                <p:cTn id="36" presetID="4" presetClass="entr" presetSubtype="32"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box(out)">
                                      <p:cBhvr>
                                        <p:cTn id="38" dur="500"/>
                                        <p:tgtEl>
                                          <p:spTgt spid="11"/>
                                        </p:tgtEl>
                                      </p:cBhvr>
                                    </p:animEffect>
                                  </p:childTnLst>
                                </p:cTn>
                              </p:par>
                              <p:par>
                                <p:cTn id="39" presetID="4" presetClass="entr" presetSubtype="32"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box(out)">
                                      <p:cBhvr>
                                        <p:cTn id="41" dur="500"/>
                                        <p:tgtEl>
                                          <p:spTgt spid="24"/>
                                        </p:tgtEl>
                                      </p:cBhvr>
                                    </p:animEffect>
                                  </p:childTnLst>
                                </p:cTn>
                              </p:par>
                              <p:par>
                                <p:cTn id="42" presetID="4" presetClass="entr" presetSubtype="32" fill="hold" grpId="0"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box(out)">
                                      <p:cBhvr>
                                        <p:cTn id="44" dur="500"/>
                                        <p:tgtEl>
                                          <p:spTgt spid="27"/>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32" fill="hold"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ox(out)">
                                      <p:cBhvr>
                                        <p:cTn id="49" dur="500"/>
                                        <p:tgtEl>
                                          <p:spTgt spid="19"/>
                                        </p:tgtEl>
                                      </p:cBhvr>
                                    </p:animEffect>
                                  </p:childTnLst>
                                </p:cTn>
                              </p:par>
                              <p:par>
                                <p:cTn id="50" presetID="4" presetClass="entr" presetSubtype="32" fill="hold" grpId="0" nodeType="with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ox(out)">
                                      <p:cBhvr>
                                        <p:cTn id="52" dur="500"/>
                                        <p:tgtEl>
                                          <p:spTgt spid="12"/>
                                        </p:tgtEl>
                                      </p:cBhvr>
                                    </p:animEffect>
                                  </p:childTnLst>
                                </p:cTn>
                              </p:par>
                              <p:par>
                                <p:cTn id="53" presetID="4" presetClass="entr" presetSubtype="32"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box(out)">
                                      <p:cBhvr>
                                        <p:cTn id="55" dur="500"/>
                                        <p:tgtEl>
                                          <p:spTgt spid="25"/>
                                        </p:tgtEl>
                                      </p:cBhvr>
                                    </p:animEffect>
                                  </p:childTnLst>
                                </p:cTn>
                              </p:par>
                              <p:par>
                                <p:cTn id="56" presetID="4" presetClass="entr" presetSubtype="32" fill="hold" grpId="0" nodeType="withEffect">
                                  <p:stCondLst>
                                    <p:cond delay="0"/>
                                  </p:stCondLst>
                                  <p:childTnLst>
                                    <p:set>
                                      <p:cBhvr>
                                        <p:cTn id="57" dur="1" fill="hold">
                                          <p:stCondLst>
                                            <p:cond delay="0"/>
                                          </p:stCondLst>
                                        </p:cTn>
                                        <p:tgtEl>
                                          <p:spTgt spid="28"/>
                                        </p:tgtEl>
                                        <p:attrNameLst>
                                          <p:attrName>style.visibility</p:attrName>
                                        </p:attrNameLst>
                                      </p:cBhvr>
                                      <p:to>
                                        <p:strVal val="visible"/>
                                      </p:to>
                                    </p:set>
                                    <p:animEffect transition="in" filter="box(out)">
                                      <p:cBhvr>
                                        <p:cTn id="58" dur="500"/>
                                        <p:tgtEl>
                                          <p:spTgt spid="28"/>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7"/>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box(in)">
                                      <p:cBhvr>
                                        <p:cTn id="67" dur="500"/>
                                        <p:tgtEl>
                                          <p:spTgt spid="22"/>
                                        </p:tgtEl>
                                      </p:cBhvr>
                                    </p:animEffect>
                                  </p:childTnLst>
                                </p:cTn>
                              </p:par>
                            </p:childTnLst>
                          </p:cTn>
                        </p:par>
                        <p:par>
                          <p:cTn id="68" fill="hold">
                            <p:stCondLst>
                              <p:cond delay="500"/>
                            </p:stCondLst>
                            <p:childTnLst>
                              <p:par>
                                <p:cTn id="69" presetID="4" presetClass="entr" presetSubtype="16" fill="hold" grpId="0" nodeType="afterEffect">
                                  <p:stCondLst>
                                    <p:cond delay="0"/>
                                  </p:stCondLst>
                                  <p:childTnLst>
                                    <p:set>
                                      <p:cBhvr>
                                        <p:cTn id="70" dur="1" fill="hold">
                                          <p:stCondLst>
                                            <p:cond delay="0"/>
                                          </p:stCondLst>
                                        </p:cTn>
                                        <p:tgtEl>
                                          <p:spTgt spid="13"/>
                                        </p:tgtEl>
                                        <p:attrNameLst>
                                          <p:attrName>style.visibility</p:attrName>
                                        </p:attrNameLst>
                                      </p:cBhvr>
                                      <p:to>
                                        <p:strVal val="visible"/>
                                      </p:to>
                                    </p:set>
                                    <p:animEffect transition="in" filter="box(in)">
                                      <p:cBhvr>
                                        <p:cTn id="71" dur="500"/>
                                        <p:tgtEl>
                                          <p:spTgt spid="13"/>
                                        </p:tgtEl>
                                      </p:cBhvr>
                                    </p:animEffect>
                                  </p:childTnLst>
                                </p:cTn>
                              </p:par>
                            </p:childTnLst>
                          </p:cTn>
                        </p:par>
                        <p:par>
                          <p:cTn id="72" fill="hold">
                            <p:stCondLst>
                              <p:cond delay="1000"/>
                            </p:stCondLst>
                            <p:childTnLst>
                              <p:par>
                                <p:cTn id="73" presetID="4" presetClass="entr" presetSubtype="16" fill="hold" grpId="0" nodeType="after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box(in)">
                                      <p:cBhvr>
                                        <p:cTn id="75" dur="500"/>
                                        <p:tgtEl>
                                          <p:spTgt spid="14"/>
                                        </p:tgtEl>
                                      </p:cBhvr>
                                    </p:animEffect>
                                  </p:childTnLst>
                                </p:cTn>
                              </p:par>
                            </p:childTnLst>
                          </p:cTn>
                        </p:par>
                        <p:par>
                          <p:cTn id="76" fill="hold">
                            <p:stCondLst>
                              <p:cond delay="1500"/>
                            </p:stCondLst>
                            <p:childTnLst>
                              <p:par>
                                <p:cTn id="77" presetID="4" presetClass="entr" presetSubtype="16" fill="hold" grpId="0" nodeType="afterEffect">
                                  <p:stCondLst>
                                    <p:cond delay="0"/>
                                  </p:stCondLst>
                                  <p:childTnLst>
                                    <p:set>
                                      <p:cBhvr>
                                        <p:cTn id="78" dur="1" fill="hold">
                                          <p:stCondLst>
                                            <p:cond delay="0"/>
                                          </p:stCondLst>
                                        </p:cTn>
                                        <p:tgtEl>
                                          <p:spTgt spid="15"/>
                                        </p:tgtEl>
                                        <p:attrNameLst>
                                          <p:attrName>style.visibility</p:attrName>
                                        </p:attrNameLst>
                                      </p:cBhvr>
                                      <p:to>
                                        <p:strVal val="visible"/>
                                      </p:to>
                                    </p:set>
                                    <p:animEffect transition="in" filter="box(in)">
                                      <p:cBhvr>
                                        <p:cTn id="79" dur="500"/>
                                        <p:tgtEl>
                                          <p:spTgt spid="15"/>
                                        </p:tgtEl>
                                      </p:cBhvr>
                                    </p:animEffec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0"/>
                                          </p:stCondLst>
                                        </p:cTn>
                                        <p:tgtEl>
                                          <p:spTgt spid="29"/>
                                        </p:tgtEl>
                                        <p:attrNameLst>
                                          <p:attrName>style.visibility</p:attrName>
                                        </p:attrNameLst>
                                      </p:cBhvr>
                                      <p:to>
                                        <p:strVal val="visible"/>
                                      </p:to>
                                    </p:set>
                                  </p:childTnLst>
                                </p:cTn>
                              </p:par>
                            </p:childTnLst>
                          </p:cTn>
                        </p:par>
                        <p:par>
                          <p:cTn id="84" fill="hold">
                            <p:stCondLst>
                              <p:cond delay="0"/>
                            </p:stCondLst>
                            <p:childTnLst>
                              <p:par>
                                <p:cTn id="85" presetID="4" presetClass="entr" presetSubtype="16" fill="hold" grpId="0" nodeType="afterEffect">
                                  <p:stCondLst>
                                    <p:cond delay="0"/>
                                  </p:stCondLst>
                                  <p:childTnLst>
                                    <p:set>
                                      <p:cBhvr>
                                        <p:cTn id="86" dur="1" fill="hold">
                                          <p:stCondLst>
                                            <p:cond delay="0"/>
                                          </p:stCondLst>
                                        </p:cTn>
                                        <p:tgtEl>
                                          <p:spTgt spid="21"/>
                                        </p:tgtEl>
                                        <p:attrNameLst>
                                          <p:attrName>style.visibility</p:attrName>
                                        </p:attrNameLst>
                                      </p:cBhvr>
                                      <p:to>
                                        <p:strVal val="visible"/>
                                      </p:to>
                                    </p:set>
                                    <p:animEffect transition="in" filter="box(in)">
                                      <p:cBhvr>
                                        <p:cTn id="87" dur="500"/>
                                        <p:tgtEl>
                                          <p:spTgt spid="21"/>
                                        </p:tgtEl>
                                      </p:cBhvr>
                                    </p:animEffect>
                                  </p:childTnLst>
                                </p:cTn>
                              </p:par>
                            </p:childTnLst>
                          </p:cTn>
                        </p:par>
                        <p:par>
                          <p:cTn id="88" fill="hold">
                            <p:stCondLst>
                              <p:cond delay="500"/>
                            </p:stCondLst>
                            <p:childTnLst>
                              <p:par>
                                <p:cTn id="89" presetID="1" presetClass="entr" presetSubtype="0" fill="hold" nodeType="afterEffect">
                                  <p:stCondLst>
                                    <p:cond delay="0"/>
                                  </p:stCondLst>
                                  <p:childTnLst>
                                    <p:set>
                                      <p:cBhvr>
                                        <p:cTn id="90"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animBg="1"/>
      <p:bldP spid="11" grpId="0" animBg="1"/>
      <p:bldP spid="12" grpId="0" animBg="1"/>
      <p:bldP spid="13" grpId="0" animBg="1"/>
      <p:bldP spid="14" grpId="0" animBg="1"/>
      <p:bldP spid="15" grpId="0" animBg="1"/>
      <p:bldP spid="21" grpId="0"/>
      <p:bldP spid="22" grpId="0"/>
      <p:bldP spid="23" grpId="0" animBg="1"/>
      <p:bldP spid="24" grpId="0" animBg="1"/>
      <p:bldP spid="25" grpId="0" animBg="1"/>
      <p:bldP spid="26" grpId="0"/>
      <p:bldP spid="27" grpId="0"/>
      <p:bldP spid="2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071538" y="785794"/>
            <a:ext cx="7929586" cy="477054"/>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342900" algn="l"/>
              </a:tabLst>
            </a:pPr>
            <a:r>
              <a:rPr kumimoji="0" lang="fr-FR" sz="2800" b="1" i="0" u="sng" strike="noStrike" cap="none" normalizeH="0" baseline="0" dirty="0">
                <a:ln>
                  <a:noFill/>
                </a:ln>
                <a:solidFill>
                  <a:srgbClr val="FF0000"/>
                </a:solidFill>
                <a:effectLst/>
                <a:latin typeface="Aparajita" pitchFamily="34" charset="0"/>
                <a:cs typeface="Aparajita" pitchFamily="34" charset="0"/>
              </a:rPr>
              <a:t>Correction exercice</a:t>
            </a:r>
            <a:r>
              <a:rPr kumimoji="0" lang="fr-FR" sz="2000" b="0" i="0" u="none" strike="noStrike" cap="none" normalizeH="0" baseline="0" dirty="0">
                <a:ln>
                  <a:noFill/>
                </a:ln>
                <a:solidFill>
                  <a:schemeClr val="tx1"/>
                </a:solidFill>
                <a:effectLst/>
                <a:latin typeface="Aparajita" pitchFamily="34" charset="0"/>
                <a:ea typeface="Times New Roman" pitchFamily="18" charset="0"/>
                <a:cs typeface="Aparajita" pitchFamily="34" charset="0"/>
              </a:rPr>
              <a:t>	</a:t>
            </a:r>
            <a:endParaRPr kumimoji="0" lang="fr-FR" sz="1200" b="0" i="0" u="none" strike="noStrike" cap="none" normalizeH="0" baseline="0" dirty="0">
              <a:ln>
                <a:noFill/>
              </a:ln>
              <a:solidFill>
                <a:schemeClr val="tx1"/>
              </a:solidFill>
              <a:effectLst/>
              <a:latin typeface="Aparajita" pitchFamily="34" charset="0"/>
              <a:cs typeface="Aparajita" pitchFamily="34" charset="0"/>
            </a:endParaRPr>
          </a:p>
        </p:txBody>
      </p:sp>
      <p:sp>
        <p:nvSpPr>
          <p:cNvPr id="1027" name="Rectangle 3"/>
          <p:cNvSpPr>
            <a:spLocks noChangeArrowheads="1"/>
          </p:cNvSpPr>
          <p:nvPr/>
        </p:nvSpPr>
        <p:spPr bwMode="auto">
          <a:xfrm>
            <a:off x="1285852" y="1571612"/>
            <a:ext cx="364333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400" dirty="0">
                <a:solidFill>
                  <a:srgbClr val="00B050"/>
                </a:solidFill>
                <a:latin typeface="Aparajita" pitchFamily="34" charset="0"/>
                <a:cs typeface="Aparajita" pitchFamily="34" charset="0"/>
              </a:rPr>
              <a:t>2) </a:t>
            </a:r>
            <a:r>
              <a:rPr lang="fr-FR" sz="2400" u="sng" dirty="0">
                <a:solidFill>
                  <a:srgbClr val="00B050"/>
                </a:solidFill>
                <a:latin typeface="Aparajita" pitchFamily="34" charset="0"/>
                <a:cs typeface="Aparajita" pitchFamily="34" charset="0"/>
              </a:rPr>
              <a:t>Temps de traitement  </a:t>
            </a:r>
            <a:endParaRPr lang="fr-FR" sz="2000" b="1" dirty="0">
              <a:latin typeface="Aparajita" pitchFamily="34" charset="0"/>
              <a:cs typeface="Aparajita" pitchFamily="34" charset="0"/>
            </a:endParaRPr>
          </a:p>
        </p:txBody>
      </p:sp>
      <p:sp>
        <p:nvSpPr>
          <p:cNvPr id="1028" name="Rectangle 4"/>
          <p:cNvSpPr>
            <a:spLocks noChangeArrowheads="1"/>
          </p:cNvSpPr>
          <p:nvPr/>
        </p:nvSpPr>
        <p:spPr bwMode="auto">
          <a:xfrm>
            <a:off x="1142976" y="4071942"/>
            <a:ext cx="364333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fr-FR" sz="2400" dirty="0">
                <a:solidFill>
                  <a:srgbClr val="00B050"/>
                </a:solidFill>
                <a:latin typeface="Aparajita" pitchFamily="34" charset="0"/>
                <a:cs typeface="Aparajita" pitchFamily="34" charset="0"/>
              </a:rPr>
              <a:t>3</a:t>
            </a:r>
            <a:r>
              <a:rPr lang="fr-FR" sz="2400" u="sng" dirty="0">
                <a:solidFill>
                  <a:srgbClr val="00B050"/>
                </a:solidFill>
                <a:latin typeface="Aparajita" pitchFamily="34" charset="0"/>
                <a:cs typeface="Aparajita" pitchFamily="34" charset="0"/>
              </a:rPr>
              <a:t>) Temps d'attente </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77" name="Espace réservé du numéro de diapositive 6"/>
          <p:cNvSpPr>
            <a:spLocks noGrp="1"/>
          </p:cNvSpPr>
          <p:nvPr>
            <p:ph type="sldNum" sz="quarter" idx="12"/>
          </p:nvPr>
        </p:nvSpPr>
        <p:spPr>
          <a:xfrm>
            <a:off x="8613648" y="6305550"/>
            <a:ext cx="457200" cy="476250"/>
          </a:xfrm>
        </p:spPr>
        <p:txBody>
          <a:bodyPr/>
          <a:lstStyle/>
          <a:p>
            <a:fld id="{CF4668DC-857F-487D-BFFA-8C0CA5037977}" type="slidenum">
              <a:rPr lang="fr-BE" sz="1600" b="1" smtClean="0">
                <a:solidFill>
                  <a:srgbClr val="002060"/>
                </a:solidFill>
              </a:rPr>
              <a:pPr/>
              <a:t>40</a:t>
            </a:fld>
            <a:endParaRPr lang="fr-BE" sz="1600" b="1" dirty="0">
              <a:solidFill>
                <a:srgbClr val="002060"/>
              </a:solidFill>
            </a:endParaRPr>
          </a:p>
        </p:txBody>
      </p:sp>
      <p:sp>
        <p:nvSpPr>
          <p:cNvPr id="11" name="Titre 1"/>
          <p:cNvSpPr>
            <a:spLocks noGrp="1"/>
          </p:cNvSpPr>
          <p:nvPr>
            <p:ph type="title"/>
          </p:nvPr>
        </p:nvSpPr>
        <p:spPr>
          <a:xfrm>
            <a:off x="1142976" y="142852"/>
            <a:ext cx="7858180" cy="582594"/>
          </a:xfrm>
          <a:solidFill>
            <a:schemeClr val="bg2">
              <a:lumMod val="90000"/>
            </a:schemeClr>
          </a:solidFill>
        </p:spPr>
        <p:txBody>
          <a:bodyPr>
            <a:normAutofit/>
          </a:bodyPr>
          <a:lstStyle/>
          <a:p>
            <a:r>
              <a:rPr lang="fr-FR" sz="2000" u="sng" dirty="0">
                <a:effectLst/>
                <a:latin typeface="Comic Sans MS" pitchFamily="66" charset="0"/>
              </a:rPr>
              <a:t>Chapitre 2</a:t>
            </a:r>
            <a:r>
              <a:rPr lang="fr-FR" sz="2000" dirty="0"/>
              <a:t>:  </a:t>
            </a:r>
            <a:r>
              <a:rPr lang="fr-FR" sz="2400" dirty="0">
                <a:solidFill>
                  <a:srgbClr val="0070C0"/>
                </a:solidFill>
                <a:effectLst/>
                <a:latin typeface="Comic Sans MS" pitchFamily="66" charset="0"/>
                <a:ea typeface="+mn-ea"/>
                <a:cs typeface="+mn-cs"/>
              </a:rPr>
              <a:t>Gestion du processeur central</a:t>
            </a:r>
            <a:endParaRPr lang="fr-FR" sz="2000" dirty="0">
              <a:solidFill>
                <a:srgbClr val="0070C0"/>
              </a:solidFill>
              <a:latin typeface="Comic Sans MS" pitchFamily="66" charset="0"/>
            </a:endParaRPr>
          </a:p>
        </p:txBody>
      </p:sp>
      <p:sp>
        <p:nvSpPr>
          <p:cNvPr id="13" name="Rectangle 12"/>
          <p:cNvSpPr/>
          <p:nvPr/>
        </p:nvSpPr>
        <p:spPr>
          <a:xfrm>
            <a:off x="1142976" y="5643578"/>
            <a:ext cx="3000396" cy="830997"/>
          </a:xfrm>
          <a:prstGeom prst="rect">
            <a:avLst/>
          </a:prstGeom>
        </p:spPr>
        <p:txBody>
          <a:bodyPr wrap="square">
            <a:spAutoFit/>
          </a:bodyPr>
          <a:lstStyle/>
          <a:p>
            <a:pPr fontAlgn="base">
              <a:spcBef>
                <a:spcPct val="0"/>
              </a:spcBef>
              <a:spcAft>
                <a:spcPct val="0"/>
              </a:spcAft>
            </a:pPr>
            <a:r>
              <a:rPr lang="fr-FR" sz="2400" dirty="0">
                <a:solidFill>
                  <a:srgbClr val="00B050"/>
                </a:solidFill>
                <a:latin typeface="Aparajita" pitchFamily="34" charset="0"/>
                <a:cs typeface="Aparajita" pitchFamily="34" charset="0"/>
              </a:rPr>
              <a:t>4) </a:t>
            </a:r>
            <a:r>
              <a:rPr lang="fr-FR" sz="2400" dirty="0">
                <a:latin typeface="Aparajita" pitchFamily="34" charset="0"/>
                <a:cs typeface="Aparajita" pitchFamily="34" charset="0"/>
              </a:rPr>
              <a:t>Le travail le plus court d'abord (SJF: short job first)</a:t>
            </a:r>
          </a:p>
        </p:txBody>
      </p:sp>
      <p:graphicFrame>
        <p:nvGraphicFramePr>
          <p:cNvPr id="16" name="Tableau 15"/>
          <p:cNvGraphicFramePr>
            <a:graphicFrameLocks noGrp="1"/>
          </p:cNvGraphicFramePr>
          <p:nvPr/>
        </p:nvGraphicFramePr>
        <p:xfrm>
          <a:off x="4500562" y="857232"/>
          <a:ext cx="4357717" cy="2693670"/>
        </p:xfrm>
        <a:graphic>
          <a:graphicData uri="http://schemas.openxmlformats.org/drawingml/2006/table">
            <a:tbl>
              <a:tblPr firstRow="1" bandRow="1">
                <a:tableStyleId>{5C22544A-7EE6-4342-B048-85BDC9FD1C3A}</a:tableStyleId>
              </a:tblPr>
              <a:tblGrid>
                <a:gridCol w="1000132">
                  <a:extLst>
                    <a:ext uri="{9D8B030D-6E8A-4147-A177-3AD203B41FA5}">
                      <a16:colId xmlns:a16="http://schemas.microsoft.com/office/drawing/2014/main" val="20000"/>
                    </a:ext>
                  </a:extLst>
                </a:gridCol>
                <a:gridCol w="1143008">
                  <a:extLst>
                    <a:ext uri="{9D8B030D-6E8A-4147-A177-3AD203B41FA5}">
                      <a16:colId xmlns:a16="http://schemas.microsoft.com/office/drawing/2014/main" val="20001"/>
                    </a:ext>
                  </a:extLst>
                </a:gridCol>
                <a:gridCol w="642942">
                  <a:extLst>
                    <a:ext uri="{9D8B030D-6E8A-4147-A177-3AD203B41FA5}">
                      <a16:colId xmlns:a16="http://schemas.microsoft.com/office/drawing/2014/main" val="20002"/>
                    </a:ext>
                  </a:extLst>
                </a:gridCol>
                <a:gridCol w="642942">
                  <a:extLst>
                    <a:ext uri="{9D8B030D-6E8A-4147-A177-3AD203B41FA5}">
                      <a16:colId xmlns:a16="http://schemas.microsoft.com/office/drawing/2014/main" val="20003"/>
                    </a:ext>
                  </a:extLst>
                </a:gridCol>
                <a:gridCol w="928693">
                  <a:extLst>
                    <a:ext uri="{9D8B030D-6E8A-4147-A177-3AD203B41FA5}">
                      <a16:colId xmlns:a16="http://schemas.microsoft.com/office/drawing/2014/main" val="20004"/>
                    </a:ext>
                  </a:extLst>
                </a:gridCol>
              </a:tblGrid>
              <a:tr h="352425">
                <a:tc>
                  <a:txBody>
                    <a:bodyPr/>
                    <a:lstStyle/>
                    <a:p>
                      <a:pPr algn="ctr"/>
                      <a:r>
                        <a:rPr lang="fr-FR" sz="1600" dirty="0">
                          <a:latin typeface="Times New Roman" pitchFamily="18" charset="0"/>
                          <a:cs typeface="Times New Roman" pitchFamily="18" charset="0"/>
                        </a:rPr>
                        <a:t>   </a:t>
                      </a:r>
                    </a:p>
                  </a:txBody>
                  <a:tcPr/>
                </a:tc>
                <a:tc>
                  <a:txBody>
                    <a:bodyPr/>
                    <a:lstStyle/>
                    <a:p>
                      <a:pPr algn="ctr"/>
                      <a:r>
                        <a:rPr lang="fr-FR" sz="1600" dirty="0">
                          <a:latin typeface="Times New Roman" pitchFamily="18" charset="0"/>
                          <a:cs typeface="Times New Roman" pitchFamily="18" charset="0"/>
                        </a:rPr>
                        <a:t>FCFS</a:t>
                      </a:r>
                    </a:p>
                  </a:txBody>
                  <a:tcPr/>
                </a:tc>
                <a:tc>
                  <a:txBody>
                    <a:bodyPr/>
                    <a:lstStyle/>
                    <a:p>
                      <a:pPr algn="ctr"/>
                      <a:r>
                        <a:rPr lang="fr-FR" sz="1600" dirty="0">
                          <a:latin typeface="Times New Roman" pitchFamily="18" charset="0"/>
                          <a:cs typeface="Times New Roman" pitchFamily="18" charset="0"/>
                        </a:rPr>
                        <a:t>RR</a:t>
                      </a:r>
                    </a:p>
                  </a:txBody>
                  <a:tcPr/>
                </a:tc>
                <a:tc>
                  <a:txBody>
                    <a:bodyPr/>
                    <a:lstStyle/>
                    <a:p>
                      <a:pPr algn="ctr"/>
                      <a:r>
                        <a:rPr lang="fr-FR" sz="1600" dirty="0">
                          <a:latin typeface="Times New Roman" pitchFamily="18" charset="0"/>
                          <a:cs typeface="Times New Roman" pitchFamily="18" charset="0"/>
                        </a:rPr>
                        <a:t>SJF</a:t>
                      </a:r>
                    </a:p>
                  </a:txBody>
                  <a:tcPr/>
                </a:tc>
                <a:tc>
                  <a:txBody>
                    <a:bodyPr/>
                    <a:lstStyle/>
                    <a:p>
                      <a:pPr algn="ctr"/>
                      <a:r>
                        <a:rPr lang="fr-FR" sz="1600" dirty="0">
                          <a:latin typeface="Times New Roman" pitchFamily="18" charset="0"/>
                          <a:cs typeface="Times New Roman" pitchFamily="18" charset="0"/>
                        </a:rPr>
                        <a:t>Priorité</a:t>
                      </a:r>
                    </a:p>
                  </a:txBody>
                  <a:tcPr/>
                </a:tc>
                <a:extLst>
                  <a:ext uri="{0D108BD9-81ED-4DB2-BD59-A6C34878D82A}">
                    <a16:rowId xmlns:a16="http://schemas.microsoft.com/office/drawing/2014/main" val="10000"/>
                  </a:ext>
                </a:extLst>
              </a:tr>
              <a:tr h="352425">
                <a:tc>
                  <a:txBody>
                    <a:bodyPr/>
                    <a:lstStyle/>
                    <a:p>
                      <a:pPr algn="ctr"/>
                      <a:r>
                        <a:rPr lang="fr-FR" sz="1600" dirty="0">
                          <a:latin typeface="Times New Roman" pitchFamily="18" charset="0"/>
                          <a:cs typeface="Times New Roman" pitchFamily="18" charset="0"/>
                        </a:rPr>
                        <a:t>P1</a:t>
                      </a:r>
                    </a:p>
                  </a:txBody>
                  <a:tcPr/>
                </a:tc>
                <a:tc>
                  <a:txBody>
                    <a:bodyPr/>
                    <a:lstStyle/>
                    <a:p>
                      <a:pPr algn="ctr"/>
                      <a:r>
                        <a:rPr lang="fr-FR" sz="1600" dirty="0">
                          <a:latin typeface="Times New Roman" pitchFamily="18" charset="0"/>
                          <a:cs typeface="Times New Roman" pitchFamily="18" charset="0"/>
                        </a:rPr>
                        <a:t>10-0 =10</a:t>
                      </a:r>
                    </a:p>
                  </a:txBody>
                  <a:tcPr/>
                </a:tc>
                <a:tc>
                  <a:txBody>
                    <a:bodyPr/>
                    <a:lstStyle/>
                    <a:p>
                      <a:pPr algn="ctr"/>
                      <a:r>
                        <a:rPr lang="fr-FR" sz="1600" dirty="0">
                          <a:latin typeface="Times New Roman" pitchFamily="18" charset="0"/>
                          <a:cs typeface="Times New Roman" pitchFamily="18" charset="0"/>
                        </a:rPr>
                        <a:t>19</a:t>
                      </a:r>
                    </a:p>
                  </a:txBody>
                  <a:tcPr/>
                </a:tc>
                <a:tc>
                  <a:txBody>
                    <a:bodyPr/>
                    <a:lstStyle/>
                    <a:p>
                      <a:pPr algn="ctr"/>
                      <a:r>
                        <a:rPr lang="fr-FR" sz="1600" dirty="0">
                          <a:latin typeface="Times New Roman" pitchFamily="18" charset="0"/>
                          <a:cs typeface="Times New Roman" pitchFamily="18" charset="0"/>
                        </a:rPr>
                        <a:t>19</a:t>
                      </a:r>
                    </a:p>
                  </a:txBody>
                  <a:tcPr/>
                </a:tc>
                <a:tc>
                  <a:txBody>
                    <a:bodyPr/>
                    <a:lstStyle/>
                    <a:p>
                      <a:pPr algn="ctr"/>
                      <a:r>
                        <a:rPr lang="fr-FR" sz="1600" dirty="0">
                          <a:latin typeface="Times New Roman" pitchFamily="18" charset="0"/>
                          <a:cs typeface="Times New Roman" pitchFamily="18" charset="0"/>
                        </a:rPr>
                        <a:t>16</a:t>
                      </a:r>
                    </a:p>
                  </a:txBody>
                  <a:tcPr/>
                </a:tc>
                <a:extLst>
                  <a:ext uri="{0D108BD9-81ED-4DB2-BD59-A6C34878D82A}">
                    <a16:rowId xmlns:a16="http://schemas.microsoft.com/office/drawing/2014/main" val="10001"/>
                  </a:ext>
                </a:extLst>
              </a:tr>
              <a:tr h="352425">
                <a:tc>
                  <a:txBody>
                    <a:bodyPr/>
                    <a:lstStyle/>
                    <a:p>
                      <a:pPr algn="ctr"/>
                      <a:r>
                        <a:rPr lang="fr-FR" sz="1600" dirty="0">
                          <a:latin typeface="Times New Roman" pitchFamily="18" charset="0"/>
                          <a:cs typeface="Times New Roman" pitchFamily="18" charset="0"/>
                        </a:rPr>
                        <a:t>P2</a:t>
                      </a:r>
                    </a:p>
                  </a:txBody>
                  <a:tcPr/>
                </a:tc>
                <a:tc>
                  <a:txBody>
                    <a:bodyPr/>
                    <a:lstStyle/>
                    <a:p>
                      <a:pPr algn="ctr"/>
                      <a:r>
                        <a:rPr lang="fr-FR" sz="1600" dirty="0">
                          <a:latin typeface="Times New Roman" pitchFamily="18" charset="0"/>
                          <a:cs typeface="Times New Roman" pitchFamily="18" charset="0"/>
                        </a:rPr>
                        <a:t>11-0 =11</a:t>
                      </a:r>
                    </a:p>
                  </a:txBody>
                  <a:tcPr/>
                </a:tc>
                <a:tc>
                  <a:txBody>
                    <a:bodyPr/>
                    <a:lstStyle/>
                    <a:p>
                      <a:pPr algn="ctr"/>
                      <a:r>
                        <a:rPr lang="fr-FR" sz="1600" dirty="0">
                          <a:latin typeface="Times New Roman" pitchFamily="18" charset="0"/>
                          <a:cs typeface="Times New Roman" pitchFamily="18" charset="0"/>
                        </a:rPr>
                        <a:t>2</a:t>
                      </a:r>
                    </a:p>
                  </a:txBody>
                  <a:tcPr/>
                </a:tc>
                <a:tc>
                  <a:txBody>
                    <a:bodyPr/>
                    <a:lstStyle/>
                    <a:p>
                      <a:pPr algn="ctr"/>
                      <a:r>
                        <a:rPr lang="fr-FR" sz="1600" dirty="0">
                          <a:latin typeface="Times New Roman" pitchFamily="18" charset="0"/>
                          <a:cs typeface="Times New Roman" pitchFamily="18" charset="0"/>
                        </a:rPr>
                        <a:t>1</a:t>
                      </a:r>
                    </a:p>
                  </a:txBody>
                  <a:tcPr/>
                </a:tc>
                <a:tc>
                  <a:txBody>
                    <a:bodyPr/>
                    <a:lstStyle/>
                    <a:p>
                      <a:pPr algn="ctr"/>
                      <a:r>
                        <a:rPr lang="fr-FR" sz="1600" dirty="0">
                          <a:latin typeface="Times New Roman" pitchFamily="18" charset="0"/>
                          <a:cs typeface="Times New Roman" pitchFamily="18" charset="0"/>
                        </a:rPr>
                        <a:t>1</a:t>
                      </a:r>
                    </a:p>
                  </a:txBody>
                  <a:tcPr/>
                </a:tc>
                <a:extLst>
                  <a:ext uri="{0D108BD9-81ED-4DB2-BD59-A6C34878D82A}">
                    <a16:rowId xmlns:a16="http://schemas.microsoft.com/office/drawing/2014/main" val="10002"/>
                  </a:ext>
                </a:extLst>
              </a:tr>
              <a:tr h="352425">
                <a:tc>
                  <a:txBody>
                    <a:bodyPr/>
                    <a:lstStyle/>
                    <a:p>
                      <a:pPr algn="ctr"/>
                      <a:r>
                        <a:rPr lang="fr-FR" sz="1600" dirty="0">
                          <a:latin typeface="Times New Roman" pitchFamily="18" charset="0"/>
                          <a:cs typeface="Times New Roman" pitchFamily="18" charset="0"/>
                        </a:rPr>
                        <a:t>P3</a:t>
                      </a:r>
                    </a:p>
                  </a:txBody>
                  <a:tcPr/>
                </a:tc>
                <a:tc>
                  <a:txBody>
                    <a:bodyPr/>
                    <a:lstStyle/>
                    <a:p>
                      <a:pPr algn="ctr"/>
                      <a:r>
                        <a:rPr lang="fr-FR" sz="1600" dirty="0">
                          <a:latin typeface="Times New Roman" pitchFamily="18" charset="0"/>
                          <a:cs typeface="Times New Roman" pitchFamily="18" charset="0"/>
                        </a:rPr>
                        <a:t>13-0 =13</a:t>
                      </a:r>
                    </a:p>
                  </a:txBody>
                  <a:tcPr/>
                </a:tc>
                <a:tc>
                  <a:txBody>
                    <a:bodyPr/>
                    <a:lstStyle/>
                    <a:p>
                      <a:pPr algn="ctr"/>
                      <a:r>
                        <a:rPr lang="fr-FR" sz="1600" dirty="0">
                          <a:latin typeface="Times New Roman" pitchFamily="18" charset="0"/>
                          <a:cs typeface="Times New Roman" pitchFamily="18" charset="0"/>
                        </a:rPr>
                        <a:t>7</a:t>
                      </a:r>
                    </a:p>
                  </a:txBody>
                  <a:tcPr/>
                </a:tc>
                <a:tc>
                  <a:txBody>
                    <a:bodyPr/>
                    <a:lstStyle/>
                    <a:p>
                      <a:pPr algn="ctr"/>
                      <a:r>
                        <a:rPr lang="fr-FR" sz="1600" dirty="0">
                          <a:latin typeface="Times New Roman" pitchFamily="18" charset="0"/>
                          <a:cs typeface="Times New Roman" pitchFamily="18" charset="0"/>
                        </a:rPr>
                        <a:t>4</a:t>
                      </a:r>
                    </a:p>
                  </a:txBody>
                  <a:tcPr/>
                </a:tc>
                <a:tc>
                  <a:txBody>
                    <a:bodyPr/>
                    <a:lstStyle/>
                    <a:p>
                      <a:pPr algn="ctr"/>
                      <a:r>
                        <a:rPr lang="fr-FR" sz="1600" dirty="0">
                          <a:latin typeface="Times New Roman" pitchFamily="18" charset="0"/>
                          <a:cs typeface="Times New Roman" pitchFamily="18" charset="0"/>
                        </a:rPr>
                        <a:t>18</a:t>
                      </a:r>
                    </a:p>
                  </a:txBody>
                  <a:tcPr/>
                </a:tc>
                <a:extLst>
                  <a:ext uri="{0D108BD9-81ED-4DB2-BD59-A6C34878D82A}">
                    <a16:rowId xmlns:a16="http://schemas.microsoft.com/office/drawing/2014/main" val="10003"/>
                  </a:ext>
                </a:extLst>
              </a:tr>
              <a:tr h="352425">
                <a:tc>
                  <a:txBody>
                    <a:bodyPr/>
                    <a:lstStyle/>
                    <a:p>
                      <a:pPr algn="ctr"/>
                      <a:r>
                        <a:rPr lang="fr-FR" sz="1600" dirty="0">
                          <a:latin typeface="Times New Roman" pitchFamily="18" charset="0"/>
                          <a:cs typeface="Times New Roman" pitchFamily="18" charset="0"/>
                        </a:rPr>
                        <a:t>p4</a:t>
                      </a:r>
                    </a:p>
                  </a:txBody>
                  <a:tcPr/>
                </a:tc>
                <a:tc>
                  <a:txBody>
                    <a:bodyPr/>
                    <a:lstStyle/>
                    <a:p>
                      <a:pPr algn="ctr"/>
                      <a:r>
                        <a:rPr lang="fr-FR" sz="1600" dirty="0">
                          <a:latin typeface="Times New Roman" pitchFamily="18" charset="0"/>
                          <a:cs typeface="Times New Roman" pitchFamily="18" charset="0"/>
                        </a:rPr>
                        <a:t>14-0 =14</a:t>
                      </a:r>
                    </a:p>
                  </a:txBody>
                  <a:tcPr/>
                </a:tc>
                <a:tc>
                  <a:txBody>
                    <a:bodyPr/>
                    <a:lstStyle/>
                    <a:p>
                      <a:pPr algn="ctr"/>
                      <a:r>
                        <a:rPr lang="fr-FR" sz="1600" dirty="0">
                          <a:latin typeface="Times New Roman" pitchFamily="18" charset="0"/>
                          <a:cs typeface="Times New Roman" pitchFamily="18" charset="0"/>
                        </a:rPr>
                        <a:t>4</a:t>
                      </a:r>
                    </a:p>
                  </a:txBody>
                  <a:tcPr/>
                </a:tc>
                <a:tc>
                  <a:txBody>
                    <a:bodyPr/>
                    <a:lstStyle/>
                    <a:p>
                      <a:pPr algn="ctr"/>
                      <a:r>
                        <a:rPr lang="fr-FR" sz="1600" dirty="0">
                          <a:latin typeface="Times New Roman" pitchFamily="18" charset="0"/>
                          <a:cs typeface="Times New Roman" pitchFamily="18" charset="0"/>
                        </a:rPr>
                        <a:t>2</a:t>
                      </a:r>
                    </a:p>
                  </a:txBody>
                  <a:tcPr/>
                </a:tc>
                <a:tc>
                  <a:txBody>
                    <a:bodyPr/>
                    <a:lstStyle/>
                    <a:p>
                      <a:pPr algn="ctr"/>
                      <a:r>
                        <a:rPr lang="fr-FR" sz="1600" dirty="0">
                          <a:latin typeface="Times New Roman" pitchFamily="18" charset="0"/>
                          <a:cs typeface="Times New Roman" pitchFamily="18" charset="0"/>
                        </a:rPr>
                        <a:t>19</a:t>
                      </a:r>
                    </a:p>
                  </a:txBody>
                  <a:tcPr/>
                </a:tc>
                <a:extLst>
                  <a:ext uri="{0D108BD9-81ED-4DB2-BD59-A6C34878D82A}">
                    <a16:rowId xmlns:a16="http://schemas.microsoft.com/office/drawing/2014/main" val="10004"/>
                  </a:ext>
                </a:extLst>
              </a:tr>
              <a:tr h="352425">
                <a:tc>
                  <a:txBody>
                    <a:bodyPr/>
                    <a:lstStyle/>
                    <a:p>
                      <a:pPr algn="ctr"/>
                      <a:r>
                        <a:rPr lang="fr-FR" sz="1600" dirty="0">
                          <a:latin typeface="Times New Roman" pitchFamily="18" charset="0"/>
                          <a:cs typeface="Times New Roman" pitchFamily="18" charset="0"/>
                        </a:rPr>
                        <a:t>p5</a:t>
                      </a:r>
                    </a:p>
                  </a:txBody>
                  <a:tcPr/>
                </a:tc>
                <a:tc>
                  <a:txBody>
                    <a:bodyPr/>
                    <a:lstStyle/>
                    <a:p>
                      <a:pPr algn="ctr"/>
                      <a:r>
                        <a:rPr lang="fr-FR" sz="1600" dirty="0">
                          <a:latin typeface="Times New Roman" pitchFamily="18" charset="0"/>
                          <a:cs typeface="Times New Roman" pitchFamily="18" charset="0"/>
                        </a:rPr>
                        <a:t>19-0 =19</a:t>
                      </a:r>
                    </a:p>
                  </a:txBody>
                  <a:tcPr/>
                </a:tc>
                <a:tc>
                  <a:txBody>
                    <a:bodyPr/>
                    <a:lstStyle/>
                    <a:p>
                      <a:pPr algn="ctr"/>
                      <a:r>
                        <a:rPr lang="fr-FR" sz="1600" dirty="0">
                          <a:latin typeface="Times New Roman" pitchFamily="18" charset="0"/>
                          <a:cs typeface="Times New Roman" pitchFamily="18" charset="0"/>
                        </a:rPr>
                        <a:t>14</a:t>
                      </a:r>
                    </a:p>
                  </a:txBody>
                  <a:tcPr/>
                </a:tc>
                <a:tc>
                  <a:txBody>
                    <a:bodyPr/>
                    <a:lstStyle/>
                    <a:p>
                      <a:pPr algn="ctr"/>
                      <a:r>
                        <a:rPr lang="fr-FR" sz="1600" dirty="0">
                          <a:latin typeface="Times New Roman" pitchFamily="18" charset="0"/>
                          <a:cs typeface="Times New Roman" pitchFamily="18" charset="0"/>
                        </a:rPr>
                        <a:t>9</a:t>
                      </a:r>
                    </a:p>
                  </a:txBody>
                  <a:tcPr/>
                </a:tc>
                <a:tc>
                  <a:txBody>
                    <a:bodyPr/>
                    <a:lstStyle/>
                    <a:p>
                      <a:pPr algn="ctr"/>
                      <a:r>
                        <a:rPr lang="fr-FR" sz="1600" dirty="0">
                          <a:latin typeface="Times New Roman" pitchFamily="18" charset="0"/>
                          <a:cs typeface="Times New Roman" pitchFamily="18" charset="0"/>
                        </a:rPr>
                        <a:t>6</a:t>
                      </a:r>
                    </a:p>
                  </a:txBody>
                  <a:tcPr/>
                </a:tc>
                <a:extLst>
                  <a:ext uri="{0D108BD9-81ED-4DB2-BD59-A6C34878D82A}">
                    <a16:rowId xmlns:a16="http://schemas.microsoft.com/office/drawing/2014/main" val="10005"/>
                  </a:ext>
                </a:extLst>
              </a:tr>
              <a:tr h="352425">
                <a:tc>
                  <a:txBody>
                    <a:bodyPr/>
                    <a:lstStyle/>
                    <a:p>
                      <a:pPr algn="ctr"/>
                      <a:r>
                        <a:rPr lang="fr-FR" sz="1600" dirty="0">
                          <a:latin typeface="Times New Roman" pitchFamily="18" charset="0"/>
                          <a:cs typeface="Times New Roman" pitchFamily="18" charset="0"/>
                        </a:rPr>
                        <a:t>Moyenne</a:t>
                      </a:r>
                    </a:p>
                  </a:txBody>
                  <a:tcPr/>
                </a:tc>
                <a:tc>
                  <a:txBody>
                    <a:bodyPr/>
                    <a:lstStyle/>
                    <a:p>
                      <a:pPr algn="ctr"/>
                      <a:r>
                        <a:rPr lang="fr-FR" sz="1600" dirty="0">
                          <a:latin typeface="Times New Roman" pitchFamily="18" charset="0"/>
                          <a:cs typeface="Times New Roman" pitchFamily="18" charset="0"/>
                        </a:rPr>
                        <a:t>13.4</a:t>
                      </a:r>
                    </a:p>
                    <a:p>
                      <a:pPr algn="ctr"/>
                      <a:endParaRPr lang="fr-FR" sz="1600" dirty="0">
                        <a:latin typeface="Times New Roman" pitchFamily="18" charset="0"/>
                        <a:cs typeface="Times New Roman" pitchFamily="18" charset="0"/>
                      </a:endParaRPr>
                    </a:p>
                  </a:txBody>
                  <a:tcPr/>
                </a:tc>
                <a:tc>
                  <a:txBody>
                    <a:bodyPr/>
                    <a:lstStyle/>
                    <a:p>
                      <a:pPr algn="ctr"/>
                      <a:r>
                        <a:rPr lang="fr-FR" sz="1600" dirty="0">
                          <a:latin typeface="Times New Roman" pitchFamily="18" charset="0"/>
                          <a:cs typeface="Times New Roman" pitchFamily="18" charset="0"/>
                        </a:rPr>
                        <a:t>9.2</a:t>
                      </a:r>
                    </a:p>
                    <a:p>
                      <a:pPr algn="ctr"/>
                      <a:endParaRPr lang="fr-FR" sz="1600" dirty="0">
                        <a:latin typeface="Times New Roman" pitchFamily="18" charset="0"/>
                        <a:cs typeface="Times New Roman" pitchFamily="18" charset="0"/>
                      </a:endParaRPr>
                    </a:p>
                  </a:txBody>
                  <a:tcPr/>
                </a:tc>
                <a:tc>
                  <a:txBody>
                    <a:bodyPr/>
                    <a:lstStyle/>
                    <a:p>
                      <a:pPr algn="ctr"/>
                      <a:r>
                        <a:rPr lang="fr-FR" sz="1600" b="1" dirty="0">
                          <a:solidFill>
                            <a:srgbClr val="FF0000"/>
                          </a:solidFill>
                          <a:latin typeface="Times New Roman" pitchFamily="18" charset="0"/>
                          <a:cs typeface="Times New Roman" pitchFamily="18" charset="0"/>
                        </a:rPr>
                        <a:t>7</a:t>
                      </a:r>
                    </a:p>
                    <a:p>
                      <a:pPr algn="ctr"/>
                      <a:endParaRPr lang="fr-FR" sz="1600" dirty="0">
                        <a:latin typeface="Times New Roman" pitchFamily="18" charset="0"/>
                        <a:cs typeface="Times New Roman" pitchFamily="18" charset="0"/>
                      </a:endParaRPr>
                    </a:p>
                  </a:txBody>
                  <a:tcPr/>
                </a:tc>
                <a:tc>
                  <a:txBody>
                    <a:bodyPr/>
                    <a:lstStyle/>
                    <a:p>
                      <a:pPr algn="ctr"/>
                      <a:r>
                        <a:rPr lang="fr-FR" sz="1600" dirty="0">
                          <a:latin typeface="Times New Roman" pitchFamily="18" charset="0"/>
                          <a:cs typeface="Times New Roman" pitchFamily="18" charset="0"/>
                        </a:rPr>
                        <a:t>12</a:t>
                      </a:r>
                    </a:p>
                  </a:txBody>
                  <a:tcPr/>
                </a:tc>
                <a:extLst>
                  <a:ext uri="{0D108BD9-81ED-4DB2-BD59-A6C34878D82A}">
                    <a16:rowId xmlns:a16="http://schemas.microsoft.com/office/drawing/2014/main" val="10006"/>
                  </a:ext>
                </a:extLst>
              </a:tr>
            </a:tbl>
          </a:graphicData>
        </a:graphic>
      </p:graphicFrame>
      <p:graphicFrame>
        <p:nvGraphicFramePr>
          <p:cNvPr id="17" name="Tableau 16"/>
          <p:cNvGraphicFramePr>
            <a:graphicFrameLocks noGrp="1"/>
          </p:cNvGraphicFramePr>
          <p:nvPr/>
        </p:nvGraphicFramePr>
        <p:xfrm>
          <a:off x="4429124" y="3758891"/>
          <a:ext cx="4381488" cy="2741943"/>
        </p:xfrm>
        <a:graphic>
          <a:graphicData uri="http://schemas.openxmlformats.org/drawingml/2006/table">
            <a:tbl>
              <a:tblPr firstRow="1" bandRow="1">
                <a:tableStyleId>{5C22544A-7EE6-4342-B048-85BDC9FD1C3A}</a:tableStyleId>
              </a:tblPr>
              <a:tblGrid>
                <a:gridCol w="1071570">
                  <a:extLst>
                    <a:ext uri="{9D8B030D-6E8A-4147-A177-3AD203B41FA5}">
                      <a16:colId xmlns:a16="http://schemas.microsoft.com/office/drawing/2014/main" val="20000"/>
                    </a:ext>
                  </a:extLst>
                </a:gridCol>
                <a:gridCol w="1143007">
                  <a:extLst>
                    <a:ext uri="{9D8B030D-6E8A-4147-A177-3AD203B41FA5}">
                      <a16:colId xmlns:a16="http://schemas.microsoft.com/office/drawing/2014/main" val="20001"/>
                    </a:ext>
                  </a:extLst>
                </a:gridCol>
                <a:gridCol w="642943">
                  <a:extLst>
                    <a:ext uri="{9D8B030D-6E8A-4147-A177-3AD203B41FA5}">
                      <a16:colId xmlns:a16="http://schemas.microsoft.com/office/drawing/2014/main" val="20002"/>
                    </a:ext>
                  </a:extLst>
                </a:gridCol>
                <a:gridCol w="642942">
                  <a:extLst>
                    <a:ext uri="{9D8B030D-6E8A-4147-A177-3AD203B41FA5}">
                      <a16:colId xmlns:a16="http://schemas.microsoft.com/office/drawing/2014/main" val="20003"/>
                    </a:ext>
                  </a:extLst>
                </a:gridCol>
                <a:gridCol w="881026">
                  <a:extLst>
                    <a:ext uri="{9D8B030D-6E8A-4147-A177-3AD203B41FA5}">
                      <a16:colId xmlns:a16="http://schemas.microsoft.com/office/drawing/2014/main" val="20004"/>
                    </a:ext>
                  </a:extLst>
                </a:gridCol>
              </a:tblGrid>
              <a:tr h="380760">
                <a:tc>
                  <a:txBody>
                    <a:bodyPr/>
                    <a:lstStyle/>
                    <a:p>
                      <a:pPr algn="ctr"/>
                      <a:endParaRPr lang="fr-FR" sz="1600" dirty="0">
                        <a:latin typeface="Times New Roman" pitchFamily="18" charset="0"/>
                        <a:cs typeface="Times New Roman" pitchFamily="18" charset="0"/>
                      </a:endParaRPr>
                    </a:p>
                  </a:txBody>
                  <a:tcPr/>
                </a:tc>
                <a:tc>
                  <a:txBody>
                    <a:bodyPr/>
                    <a:lstStyle/>
                    <a:p>
                      <a:pPr algn="ctr"/>
                      <a:r>
                        <a:rPr lang="fr-FR" sz="1600" dirty="0">
                          <a:latin typeface="Times New Roman" pitchFamily="18" charset="0"/>
                          <a:cs typeface="Times New Roman" pitchFamily="18" charset="0"/>
                        </a:rPr>
                        <a:t>FCFS</a:t>
                      </a:r>
                    </a:p>
                  </a:txBody>
                  <a:tcPr/>
                </a:tc>
                <a:tc>
                  <a:txBody>
                    <a:bodyPr/>
                    <a:lstStyle/>
                    <a:p>
                      <a:pPr algn="ctr"/>
                      <a:r>
                        <a:rPr lang="fr-FR" sz="1600" dirty="0">
                          <a:latin typeface="Times New Roman" pitchFamily="18" charset="0"/>
                          <a:cs typeface="Times New Roman" pitchFamily="18" charset="0"/>
                        </a:rPr>
                        <a:t>RR</a:t>
                      </a:r>
                    </a:p>
                  </a:txBody>
                  <a:tcPr/>
                </a:tc>
                <a:tc>
                  <a:txBody>
                    <a:bodyPr/>
                    <a:lstStyle/>
                    <a:p>
                      <a:pPr algn="ctr"/>
                      <a:r>
                        <a:rPr lang="fr-FR" sz="1600" dirty="0">
                          <a:latin typeface="Times New Roman" pitchFamily="18" charset="0"/>
                          <a:cs typeface="Times New Roman" pitchFamily="18" charset="0"/>
                        </a:rPr>
                        <a:t>SJF</a:t>
                      </a:r>
                    </a:p>
                  </a:txBody>
                  <a:tcPr/>
                </a:tc>
                <a:tc>
                  <a:txBody>
                    <a:bodyPr/>
                    <a:lstStyle/>
                    <a:p>
                      <a:pPr algn="ctr"/>
                      <a:r>
                        <a:rPr lang="fr-FR" sz="1600" dirty="0">
                          <a:latin typeface="Times New Roman" pitchFamily="18" charset="0"/>
                          <a:cs typeface="Times New Roman" pitchFamily="18" charset="0"/>
                        </a:rPr>
                        <a:t>Priorité</a:t>
                      </a:r>
                    </a:p>
                  </a:txBody>
                  <a:tcPr/>
                </a:tc>
                <a:extLst>
                  <a:ext uri="{0D108BD9-81ED-4DB2-BD59-A6C34878D82A}">
                    <a16:rowId xmlns:a16="http://schemas.microsoft.com/office/drawing/2014/main" val="10000"/>
                  </a:ext>
                </a:extLst>
              </a:tr>
              <a:tr h="380760">
                <a:tc>
                  <a:txBody>
                    <a:bodyPr/>
                    <a:lstStyle/>
                    <a:p>
                      <a:pPr algn="ctr"/>
                      <a:r>
                        <a:rPr lang="fr-FR" sz="1600" dirty="0">
                          <a:latin typeface="Times New Roman" pitchFamily="18" charset="0"/>
                          <a:cs typeface="Times New Roman" pitchFamily="18" charset="0"/>
                        </a:rPr>
                        <a:t>P1</a:t>
                      </a:r>
                    </a:p>
                  </a:txBody>
                  <a:tcPr/>
                </a:tc>
                <a:tc>
                  <a:txBody>
                    <a:bodyPr/>
                    <a:lstStyle/>
                    <a:p>
                      <a:pPr algn="ctr"/>
                      <a:r>
                        <a:rPr lang="fr-FR" sz="1600" dirty="0">
                          <a:latin typeface="Times New Roman" pitchFamily="18" charset="0"/>
                          <a:cs typeface="Times New Roman" pitchFamily="18" charset="0"/>
                        </a:rPr>
                        <a:t>0</a:t>
                      </a:r>
                    </a:p>
                  </a:txBody>
                  <a:tcPr/>
                </a:tc>
                <a:tc>
                  <a:txBody>
                    <a:bodyPr/>
                    <a:lstStyle/>
                    <a:p>
                      <a:pPr algn="ctr"/>
                      <a:r>
                        <a:rPr lang="fr-FR" sz="1600" dirty="0">
                          <a:latin typeface="Times New Roman" pitchFamily="18" charset="0"/>
                          <a:cs typeface="Times New Roman" pitchFamily="18" charset="0"/>
                        </a:rPr>
                        <a:t>9</a:t>
                      </a:r>
                    </a:p>
                  </a:txBody>
                  <a:tcPr/>
                </a:tc>
                <a:tc>
                  <a:txBody>
                    <a:bodyPr/>
                    <a:lstStyle/>
                    <a:p>
                      <a:pPr algn="ctr"/>
                      <a:r>
                        <a:rPr lang="fr-FR" sz="1600" dirty="0">
                          <a:latin typeface="Times New Roman" pitchFamily="18" charset="0"/>
                          <a:cs typeface="Times New Roman" pitchFamily="18" charset="0"/>
                        </a:rPr>
                        <a:t>9</a:t>
                      </a:r>
                    </a:p>
                  </a:txBody>
                  <a:tcPr/>
                </a:tc>
                <a:tc>
                  <a:txBody>
                    <a:bodyPr/>
                    <a:lstStyle/>
                    <a:p>
                      <a:pPr algn="ctr"/>
                      <a:r>
                        <a:rPr lang="fr-FR" sz="1600" dirty="0">
                          <a:latin typeface="Times New Roman" pitchFamily="18" charset="0"/>
                          <a:cs typeface="Times New Roman" pitchFamily="18" charset="0"/>
                        </a:rPr>
                        <a:t>6</a:t>
                      </a:r>
                    </a:p>
                  </a:txBody>
                  <a:tcPr/>
                </a:tc>
                <a:extLst>
                  <a:ext uri="{0D108BD9-81ED-4DB2-BD59-A6C34878D82A}">
                    <a16:rowId xmlns:a16="http://schemas.microsoft.com/office/drawing/2014/main" val="10001"/>
                  </a:ext>
                </a:extLst>
              </a:tr>
              <a:tr h="380760">
                <a:tc>
                  <a:txBody>
                    <a:bodyPr/>
                    <a:lstStyle/>
                    <a:p>
                      <a:pPr algn="ctr"/>
                      <a:r>
                        <a:rPr lang="fr-FR" sz="1600" dirty="0">
                          <a:latin typeface="Times New Roman" pitchFamily="18" charset="0"/>
                          <a:cs typeface="Times New Roman" pitchFamily="18" charset="0"/>
                        </a:rPr>
                        <a:t>P2</a:t>
                      </a:r>
                    </a:p>
                  </a:txBody>
                  <a:tcPr/>
                </a:tc>
                <a:tc>
                  <a:txBody>
                    <a:bodyPr/>
                    <a:lstStyle/>
                    <a:p>
                      <a:pPr algn="ctr"/>
                      <a:r>
                        <a:rPr lang="fr-FR" sz="1600" dirty="0">
                          <a:latin typeface="Times New Roman" pitchFamily="18" charset="0"/>
                          <a:cs typeface="Times New Roman" pitchFamily="18" charset="0"/>
                        </a:rPr>
                        <a:t>10</a:t>
                      </a:r>
                    </a:p>
                  </a:txBody>
                  <a:tcPr/>
                </a:tc>
                <a:tc>
                  <a:txBody>
                    <a:bodyPr/>
                    <a:lstStyle/>
                    <a:p>
                      <a:pPr algn="ctr"/>
                      <a:r>
                        <a:rPr lang="fr-FR" sz="1600" dirty="0">
                          <a:latin typeface="Times New Roman" pitchFamily="18" charset="0"/>
                          <a:cs typeface="Times New Roman" pitchFamily="18" charset="0"/>
                        </a:rPr>
                        <a:t>1</a:t>
                      </a:r>
                    </a:p>
                  </a:txBody>
                  <a:tcPr/>
                </a:tc>
                <a:tc>
                  <a:txBody>
                    <a:bodyPr/>
                    <a:lstStyle/>
                    <a:p>
                      <a:pPr algn="ctr"/>
                      <a:r>
                        <a:rPr lang="fr-FR" sz="1600" dirty="0">
                          <a:latin typeface="Times New Roman" pitchFamily="18" charset="0"/>
                          <a:cs typeface="Times New Roman" pitchFamily="18" charset="0"/>
                        </a:rPr>
                        <a:t>0</a:t>
                      </a:r>
                    </a:p>
                  </a:txBody>
                  <a:tcPr/>
                </a:tc>
                <a:tc>
                  <a:txBody>
                    <a:bodyPr/>
                    <a:lstStyle/>
                    <a:p>
                      <a:pPr algn="ctr"/>
                      <a:r>
                        <a:rPr lang="fr-FR" sz="1600" dirty="0">
                          <a:latin typeface="Times New Roman" pitchFamily="18" charset="0"/>
                          <a:cs typeface="Times New Roman" pitchFamily="18" charset="0"/>
                        </a:rPr>
                        <a:t>0</a:t>
                      </a:r>
                    </a:p>
                  </a:txBody>
                  <a:tcPr/>
                </a:tc>
                <a:extLst>
                  <a:ext uri="{0D108BD9-81ED-4DB2-BD59-A6C34878D82A}">
                    <a16:rowId xmlns:a16="http://schemas.microsoft.com/office/drawing/2014/main" val="10002"/>
                  </a:ext>
                </a:extLst>
              </a:tr>
              <a:tr h="380760">
                <a:tc>
                  <a:txBody>
                    <a:bodyPr/>
                    <a:lstStyle/>
                    <a:p>
                      <a:pPr algn="ctr"/>
                      <a:r>
                        <a:rPr lang="fr-FR" sz="1600" dirty="0">
                          <a:latin typeface="Times New Roman" pitchFamily="18" charset="0"/>
                          <a:cs typeface="Times New Roman" pitchFamily="18" charset="0"/>
                        </a:rPr>
                        <a:t>P3</a:t>
                      </a:r>
                    </a:p>
                  </a:txBody>
                  <a:tcPr/>
                </a:tc>
                <a:tc>
                  <a:txBody>
                    <a:bodyPr/>
                    <a:lstStyle/>
                    <a:p>
                      <a:pPr algn="ctr"/>
                      <a:r>
                        <a:rPr lang="fr-FR" sz="1600" dirty="0">
                          <a:latin typeface="Times New Roman" pitchFamily="18" charset="0"/>
                          <a:cs typeface="Times New Roman" pitchFamily="18" charset="0"/>
                        </a:rPr>
                        <a:t>11</a:t>
                      </a:r>
                    </a:p>
                  </a:txBody>
                  <a:tcPr/>
                </a:tc>
                <a:tc>
                  <a:txBody>
                    <a:bodyPr/>
                    <a:lstStyle/>
                    <a:p>
                      <a:pPr algn="ctr"/>
                      <a:r>
                        <a:rPr lang="fr-FR" sz="1600" dirty="0">
                          <a:latin typeface="Times New Roman" pitchFamily="18" charset="0"/>
                          <a:cs typeface="Times New Roman" pitchFamily="18" charset="0"/>
                        </a:rPr>
                        <a:t>5</a:t>
                      </a:r>
                    </a:p>
                  </a:txBody>
                  <a:tcPr/>
                </a:tc>
                <a:tc>
                  <a:txBody>
                    <a:bodyPr/>
                    <a:lstStyle/>
                    <a:p>
                      <a:pPr algn="ctr"/>
                      <a:r>
                        <a:rPr lang="fr-FR" sz="1600" dirty="0">
                          <a:latin typeface="Times New Roman" pitchFamily="18" charset="0"/>
                          <a:cs typeface="Times New Roman" pitchFamily="18" charset="0"/>
                        </a:rPr>
                        <a:t>2</a:t>
                      </a:r>
                    </a:p>
                  </a:txBody>
                  <a:tcPr/>
                </a:tc>
                <a:tc>
                  <a:txBody>
                    <a:bodyPr/>
                    <a:lstStyle/>
                    <a:p>
                      <a:pPr algn="ctr"/>
                      <a:r>
                        <a:rPr lang="fr-FR" sz="1600" dirty="0">
                          <a:latin typeface="Times New Roman" pitchFamily="18" charset="0"/>
                          <a:cs typeface="Times New Roman" pitchFamily="18" charset="0"/>
                        </a:rPr>
                        <a:t>16</a:t>
                      </a:r>
                    </a:p>
                  </a:txBody>
                  <a:tcPr/>
                </a:tc>
                <a:extLst>
                  <a:ext uri="{0D108BD9-81ED-4DB2-BD59-A6C34878D82A}">
                    <a16:rowId xmlns:a16="http://schemas.microsoft.com/office/drawing/2014/main" val="10003"/>
                  </a:ext>
                </a:extLst>
              </a:tr>
              <a:tr h="457383">
                <a:tc>
                  <a:txBody>
                    <a:bodyPr/>
                    <a:lstStyle/>
                    <a:p>
                      <a:pPr algn="ctr"/>
                      <a:r>
                        <a:rPr lang="fr-FR" sz="1600" dirty="0">
                          <a:latin typeface="Times New Roman" pitchFamily="18" charset="0"/>
                          <a:cs typeface="Times New Roman" pitchFamily="18" charset="0"/>
                        </a:rPr>
                        <a:t>p4</a:t>
                      </a:r>
                    </a:p>
                  </a:txBody>
                  <a:tcPr/>
                </a:tc>
                <a:tc>
                  <a:txBody>
                    <a:bodyPr/>
                    <a:lstStyle/>
                    <a:p>
                      <a:pPr algn="ctr"/>
                      <a:r>
                        <a:rPr lang="fr-FR" sz="1600" dirty="0">
                          <a:latin typeface="Times New Roman" pitchFamily="18" charset="0"/>
                          <a:cs typeface="Times New Roman" pitchFamily="18" charset="0"/>
                        </a:rPr>
                        <a:t>13</a:t>
                      </a:r>
                    </a:p>
                  </a:txBody>
                  <a:tcPr/>
                </a:tc>
                <a:tc>
                  <a:txBody>
                    <a:bodyPr/>
                    <a:lstStyle/>
                    <a:p>
                      <a:pPr algn="ctr"/>
                      <a:r>
                        <a:rPr lang="fr-FR" sz="1600" dirty="0">
                          <a:latin typeface="Times New Roman" pitchFamily="18" charset="0"/>
                          <a:cs typeface="Times New Roman" pitchFamily="18" charset="0"/>
                        </a:rPr>
                        <a:t>3</a:t>
                      </a:r>
                    </a:p>
                  </a:txBody>
                  <a:tcPr/>
                </a:tc>
                <a:tc>
                  <a:txBody>
                    <a:bodyPr/>
                    <a:lstStyle/>
                    <a:p>
                      <a:pPr algn="ctr"/>
                      <a:r>
                        <a:rPr lang="fr-FR" sz="1600" dirty="0">
                          <a:latin typeface="Times New Roman" pitchFamily="18" charset="0"/>
                          <a:cs typeface="Times New Roman" pitchFamily="18" charset="0"/>
                        </a:rPr>
                        <a:t>1</a:t>
                      </a:r>
                    </a:p>
                  </a:txBody>
                  <a:tcPr/>
                </a:tc>
                <a:tc>
                  <a:txBody>
                    <a:bodyPr/>
                    <a:lstStyle/>
                    <a:p>
                      <a:pPr algn="ctr"/>
                      <a:r>
                        <a:rPr lang="fr-FR" sz="1600" dirty="0">
                          <a:latin typeface="Times New Roman" pitchFamily="18" charset="0"/>
                          <a:cs typeface="Times New Roman" pitchFamily="18" charset="0"/>
                        </a:rPr>
                        <a:t>18</a:t>
                      </a:r>
                    </a:p>
                  </a:txBody>
                  <a:tcPr/>
                </a:tc>
                <a:extLst>
                  <a:ext uri="{0D108BD9-81ED-4DB2-BD59-A6C34878D82A}">
                    <a16:rowId xmlns:a16="http://schemas.microsoft.com/office/drawing/2014/main" val="10004"/>
                  </a:ext>
                </a:extLst>
              </a:tr>
              <a:tr h="380760">
                <a:tc>
                  <a:txBody>
                    <a:bodyPr/>
                    <a:lstStyle/>
                    <a:p>
                      <a:pPr algn="ctr"/>
                      <a:r>
                        <a:rPr lang="fr-FR" sz="1600" dirty="0">
                          <a:latin typeface="Times New Roman" pitchFamily="18" charset="0"/>
                          <a:cs typeface="Times New Roman" pitchFamily="18" charset="0"/>
                        </a:rPr>
                        <a:t>p5</a:t>
                      </a:r>
                    </a:p>
                  </a:txBody>
                  <a:tcPr/>
                </a:tc>
                <a:tc>
                  <a:txBody>
                    <a:bodyPr/>
                    <a:lstStyle/>
                    <a:p>
                      <a:pPr algn="ctr"/>
                      <a:r>
                        <a:rPr lang="fr-FR" sz="1600" dirty="0">
                          <a:latin typeface="Times New Roman" pitchFamily="18" charset="0"/>
                          <a:cs typeface="Times New Roman" pitchFamily="18" charset="0"/>
                        </a:rPr>
                        <a:t>14</a:t>
                      </a:r>
                    </a:p>
                  </a:txBody>
                  <a:tcPr/>
                </a:tc>
                <a:tc>
                  <a:txBody>
                    <a:bodyPr/>
                    <a:lstStyle/>
                    <a:p>
                      <a:pPr algn="ctr"/>
                      <a:r>
                        <a:rPr lang="fr-FR" sz="1600" dirty="0">
                          <a:latin typeface="Times New Roman" pitchFamily="18" charset="0"/>
                          <a:cs typeface="Times New Roman" pitchFamily="18" charset="0"/>
                        </a:rPr>
                        <a:t>9</a:t>
                      </a:r>
                    </a:p>
                  </a:txBody>
                  <a:tcPr/>
                </a:tc>
                <a:tc>
                  <a:txBody>
                    <a:bodyPr/>
                    <a:lstStyle/>
                    <a:p>
                      <a:pPr algn="ctr"/>
                      <a:r>
                        <a:rPr lang="fr-FR" sz="1600" dirty="0">
                          <a:latin typeface="Times New Roman" pitchFamily="18" charset="0"/>
                          <a:cs typeface="Times New Roman" pitchFamily="18" charset="0"/>
                        </a:rPr>
                        <a:t>4</a:t>
                      </a:r>
                    </a:p>
                  </a:txBody>
                  <a:tcPr/>
                </a:tc>
                <a:tc>
                  <a:txBody>
                    <a:bodyPr/>
                    <a:lstStyle/>
                    <a:p>
                      <a:pPr algn="ctr"/>
                      <a:r>
                        <a:rPr lang="fr-FR" sz="1600" dirty="0">
                          <a:latin typeface="Times New Roman" pitchFamily="18" charset="0"/>
                          <a:cs typeface="Times New Roman" pitchFamily="18" charset="0"/>
                        </a:rPr>
                        <a:t>1</a:t>
                      </a:r>
                    </a:p>
                  </a:txBody>
                  <a:tcPr/>
                </a:tc>
                <a:extLst>
                  <a:ext uri="{0D108BD9-81ED-4DB2-BD59-A6C34878D82A}">
                    <a16:rowId xmlns:a16="http://schemas.microsoft.com/office/drawing/2014/main" val="10005"/>
                  </a:ext>
                </a:extLst>
              </a:tr>
              <a:tr h="380760">
                <a:tc>
                  <a:txBody>
                    <a:bodyPr/>
                    <a:lstStyle/>
                    <a:p>
                      <a:pPr algn="ctr"/>
                      <a:r>
                        <a:rPr lang="fr-FR" sz="1600" dirty="0">
                          <a:latin typeface="Times New Roman" pitchFamily="18" charset="0"/>
                          <a:cs typeface="Times New Roman" pitchFamily="18" charset="0"/>
                        </a:rPr>
                        <a:t>Moyenne</a:t>
                      </a:r>
                    </a:p>
                  </a:txBody>
                  <a:tcPr/>
                </a:tc>
                <a:tc>
                  <a:txBody>
                    <a:bodyPr/>
                    <a:lstStyle/>
                    <a:p>
                      <a:pPr algn="ctr"/>
                      <a:r>
                        <a:rPr lang="fr-FR" sz="1600" dirty="0">
                          <a:latin typeface="Times New Roman" pitchFamily="18" charset="0"/>
                          <a:cs typeface="Times New Roman" pitchFamily="18" charset="0"/>
                        </a:rPr>
                        <a:t>9.6</a:t>
                      </a:r>
                    </a:p>
                  </a:txBody>
                  <a:tcPr/>
                </a:tc>
                <a:tc>
                  <a:txBody>
                    <a:bodyPr/>
                    <a:lstStyle/>
                    <a:p>
                      <a:pPr algn="ctr"/>
                      <a:r>
                        <a:rPr lang="fr-FR" sz="1600" dirty="0">
                          <a:latin typeface="Times New Roman" pitchFamily="18" charset="0"/>
                          <a:cs typeface="Times New Roman" pitchFamily="18" charset="0"/>
                        </a:rPr>
                        <a:t>5.4</a:t>
                      </a:r>
                    </a:p>
                  </a:txBody>
                  <a:tcPr/>
                </a:tc>
                <a:tc>
                  <a:txBody>
                    <a:bodyPr/>
                    <a:lstStyle/>
                    <a:p>
                      <a:pPr algn="ctr"/>
                      <a:r>
                        <a:rPr lang="fr-FR" sz="1600" b="1" dirty="0">
                          <a:solidFill>
                            <a:srgbClr val="FF0000"/>
                          </a:solidFill>
                          <a:latin typeface="Times New Roman" pitchFamily="18" charset="0"/>
                          <a:cs typeface="Times New Roman" pitchFamily="18" charset="0"/>
                        </a:rPr>
                        <a:t>3.2</a:t>
                      </a:r>
                    </a:p>
                  </a:txBody>
                  <a:tcPr/>
                </a:tc>
                <a:tc>
                  <a:txBody>
                    <a:bodyPr/>
                    <a:lstStyle/>
                    <a:p>
                      <a:pPr algn="ctr"/>
                      <a:r>
                        <a:rPr lang="fr-FR" sz="1600" dirty="0">
                          <a:latin typeface="Times New Roman" pitchFamily="18" charset="0"/>
                          <a:cs typeface="Times New Roman" pitchFamily="18" charset="0"/>
                        </a:rPr>
                        <a:t>8.2</a:t>
                      </a:r>
                    </a:p>
                  </a:txBody>
                  <a:tcPr/>
                </a:tc>
                <a:extLst>
                  <a:ext uri="{0D108BD9-81ED-4DB2-BD59-A6C34878D82A}">
                    <a16:rowId xmlns:a16="http://schemas.microsoft.com/office/drawing/2014/main" val="10006"/>
                  </a:ext>
                </a:extLst>
              </a:tr>
            </a:tbl>
          </a:graphicData>
        </a:graphic>
      </p:graphicFrame>
      <p:sp>
        <p:nvSpPr>
          <p:cNvPr id="12" name="Rectangle à coins arrondis 11"/>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16"/>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028"/>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p:bldP spid="1028" grpId="0"/>
      <p:bldP spid="1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643042" y="1857364"/>
            <a:ext cx="6786610" cy="3046988"/>
          </a:xfrm>
          <a:prstGeom prst="rect">
            <a:avLst/>
          </a:prstGeom>
          <a:solidFill>
            <a:schemeClr val="bg2">
              <a:lumMod val="90000"/>
            </a:schemeClr>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fr-FR" sz="9600" dirty="0">
                <a:solidFill>
                  <a:sysClr val="windowText" lastClr="000000"/>
                </a:solidFill>
                <a:latin typeface="Aparajita" pitchFamily="34" charset="0"/>
                <a:cs typeface="Aparajita" pitchFamily="34" charset="0"/>
              </a:rPr>
              <a:t>FIN DU </a:t>
            </a:r>
          </a:p>
          <a:p>
            <a:pPr algn="ctr"/>
            <a:r>
              <a:rPr lang="fr-FR" sz="9600" dirty="0">
                <a:solidFill>
                  <a:sysClr val="windowText" lastClr="000000"/>
                </a:solidFill>
                <a:latin typeface="Aparajita" pitchFamily="34" charset="0"/>
                <a:cs typeface="Aparajita" pitchFamily="34" charset="0"/>
              </a:rPr>
              <a:t>CHAPITRE 2</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41</a:t>
            </a:fld>
            <a:endParaRPr lang="fr-BE" sz="1600" b="1" dirty="0">
              <a:solidFill>
                <a:srgbClr val="002060"/>
              </a:solidFill>
            </a:endParaRPr>
          </a:p>
        </p:txBody>
      </p:sp>
      <p:sp>
        <p:nvSpPr>
          <p:cNvPr id="5" name="Rectangle à coins arrondis 4"/>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435608" y="274638"/>
            <a:ext cx="7498080" cy="654032"/>
          </a:xfrm>
          <a:solidFill>
            <a:schemeClr val="accent2">
              <a:lumMod val="40000"/>
              <a:lumOff val="60000"/>
            </a:schemeClr>
          </a:solidFill>
        </p:spPr>
        <p:txBody>
          <a:bodyPr>
            <a:normAutofit/>
          </a:bodyPr>
          <a:lstStyle/>
          <a:p>
            <a:r>
              <a:rPr lang="fr-FR" sz="2000" u="sng" dirty="0">
                <a:effectLst/>
                <a:latin typeface="Comic Sans MS" pitchFamily="66" charset="0"/>
              </a:rPr>
              <a:t>BIBLIOGRAPHIE</a:t>
            </a:r>
            <a:endParaRPr lang="fr-FR" sz="2000" dirty="0">
              <a:solidFill>
                <a:srgbClr val="0070C0"/>
              </a:solidFill>
              <a:latin typeface="Comic Sans MS" pitchFamily="66" charset="0"/>
            </a:endParaRPr>
          </a:p>
        </p:txBody>
      </p:sp>
      <p:sp>
        <p:nvSpPr>
          <p:cNvPr id="6" name="ZoneTexte 5"/>
          <p:cNvSpPr txBox="1"/>
          <p:nvPr/>
        </p:nvSpPr>
        <p:spPr>
          <a:xfrm>
            <a:off x="1357290" y="1285860"/>
            <a:ext cx="7572428" cy="3154710"/>
          </a:xfrm>
          <a:prstGeom prst="rect">
            <a:avLst/>
          </a:prstGeom>
          <a:noFill/>
        </p:spPr>
        <p:txBody>
          <a:bodyPr wrap="square" rtlCol="0">
            <a:spAutoFit/>
          </a:bodyPr>
          <a:lstStyle/>
          <a:p>
            <a:pPr marL="342900" indent="-342900">
              <a:lnSpc>
                <a:spcPct val="150000"/>
              </a:lnSpc>
              <a:buFont typeface="+mj-lt"/>
              <a:buAutoNum type="arabicPeriod"/>
            </a:pPr>
            <a:r>
              <a:rPr lang="fr-FR" dirty="0"/>
              <a:t>Alain </a:t>
            </a:r>
            <a:r>
              <a:rPr lang="fr-FR" dirty="0" err="1"/>
              <a:t>Cazes</a:t>
            </a:r>
            <a:r>
              <a:rPr lang="fr-FR" dirty="0"/>
              <a:t>, Joëlle Delacroix.  </a:t>
            </a:r>
            <a:r>
              <a:rPr lang="fr-FR" i="1" dirty="0"/>
              <a:t>Architecture des machines et des systèmes informatiques</a:t>
            </a:r>
            <a:r>
              <a:rPr lang="fr-FR" dirty="0"/>
              <a:t>. Support de cours, Cours et exercices corrigés,  Edition DUNOD. France, 2008.</a:t>
            </a:r>
            <a:endParaRPr lang="fr-FR" dirty="0">
              <a:latin typeface="Comic Sans MS" pitchFamily="66" charset="0"/>
            </a:endParaRPr>
          </a:p>
          <a:p>
            <a:pPr marL="342900" indent="-342900">
              <a:lnSpc>
                <a:spcPct val="150000"/>
              </a:lnSpc>
              <a:spcBef>
                <a:spcPts val="600"/>
              </a:spcBef>
              <a:buFont typeface="+mj-lt"/>
              <a:buAutoNum type="arabicPeriod"/>
            </a:pPr>
            <a:r>
              <a:rPr lang="fr-FR" dirty="0"/>
              <a:t>Laurent Poinsot. Architecture et Système</a:t>
            </a:r>
            <a:r>
              <a:rPr lang="fr-FR" i="1" dirty="0"/>
              <a:t>.</a:t>
            </a:r>
            <a:r>
              <a:rPr lang="fr-FR" dirty="0"/>
              <a:t> Support de cours, Université Paris 13 - Institut Galilée.</a:t>
            </a:r>
          </a:p>
          <a:p>
            <a:pPr marL="342900" indent="-342900">
              <a:lnSpc>
                <a:spcPct val="150000"/>
              </a:lnSpc>
              <a:spcBef>
                <a:spcPts val="600"/>
              </a:spcBef>
              <a:buFont typeface="+mj-lt"/>
              <a:buAutoNum type="arabicPeriod"/>
            </a:pPr>
            <a:r>
              <a:rPr lang="fr-FR" dirty="0"/>
              <a:t>Kévin Perrot. Système d'exploitation. Support de cours, Université d'Aix-Marseille, 2014.</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42</a:t>
            </a:fld>
            <a:endParaRPr lang="fr-BE"/>
          </a:p>
        </p:txBody>
      </p:sp>
      <p:sp>
        <p:nvSpPr>
          <p:cNvPr id="9" name="Rectangle à coins arrondis 8"/>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5</a:t>
            </a:fld>
            <a:endParaRPr lang="fr-BE"/>
          </a:p>
        </p:txBody>
      </p:sp>
      <p:sp>
        <p:nvSpPr>
          <p:cNvPr id="5" name="Espace réservé du numéro de diapositive 1"/>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fr-BE" sz="1200" b="0" i="0" u="none" strike="noStrike" kern="1200" cap="none" spc="0" normalizeH="0" baseline="0" noProof="0">
              <a:ln>
                <a:noFill/>
              </a:ln>
              <a:solidFill>
                <a:schemeClr val="bg2">
                  <a:shade val="50000"/>
                  <a:satMod val="200000"/>
                </a:schemeClr>
              </a:solidFill>
              <a:effectLst/>
              <a:uLnTx/>
              <a:uFillTx/>
              <a:latin typeface="+mn-lt"/>
              <a:ea typeface="+mn-ea"/>
              <a:cs typeface="+mn-cs"/>
            </a:endParaRPr>
          </a:p>
        </p:txBody>
      </p:sp>
      <p:sp>
        <p:nvSpPr>
          <p:cNvPr id="6" name="ZoneTexte 5"/>
          <p:cNvSpPr txBox="1"/>
          <p:nvPr/>
        </p:nvSpPr>
        <p:spPr>
          <a:xfrm>
            <a:off x="1142976" y="785794"/>
            <a:ext cx="8001024" cy="6032421"/>
          </a:xfrm>
          <a:prstGeom prst="rect">
            <a:avLst/>
          </a:prstGeom>
          <a:noFill/>
        </p:spPr>
        <p:txBody>
          <a:bodyPr wrap="square" rtlCol="0">
            <a:spAutoFit/>
          </a:bodyPr>
          <a:lstStyle/>
          <a:p>
            <a:r>
              <a:rPr lang="fr-FR" sz="2000" b="1" dirty="0">
                <a:solidFill>
                  <a:srgbClr val="C00000"/>
                </a:solidFill>
                <a:latin typeface="Comic Sans MS" pitchFamily="66" charset="0"/>
              </a:rPr>
              <a:t>3. Etat </a:t>
            </a:r>
            <a:r>
              <a:rPr lang="fr-FR" sz="2400" b="1" dirty="0">
                <a:solidFill>
                  <a:srgbClr val="C00000"/>
                </a:solidFill>
                <a:latin typeface="Comic Sans MS" pitchFamily="66" charset="0"/>
              </a:rPr>
              <a:t>du</a:t>
            </a:r>
            <a:r>
              <a:rPr lang="fr-FR" sz="2000" b="1" dirty="0">
                <a:solidFill>
                  <a:srgbClr val="C00000"/>
                </a:solidFill>
                <a:latin typeface="Comic Sans MS" pitchFamily="66" charset="0"/>
              </a:rPr>
              <a:t> processeur</a:t>
            </a:r>
          </a:p>
          <a:p>
            <a:pPr>
              <a:lnSpc>
                <a:spcPct val="150000"/>
              </a:lnSpc>
              <a:spcBef>
                <a:spcPts val="1200"/>
              </a:spcBef>
            </a:pPr>
            <a:r>
              <a:rPr lang="fr-FR" dirty="0">
                <a:latin typeface="Comic Sans MS" pitchFamily="66" charset="0"/>
              </a:rPr>
              <a:t>      Il est décrit par le contenu de son registre d’état ou mot d’état (PSW: program </a:t>
            </a:r>
            <a:r>
              <a:rPr lang="fr-FR" dirty="0" err="1">
                <a:latin typeface="Comic Sans MS" pitchFamily="66" charset="0"/>
              </a:rPr>
              <a:t>status</a:t>
            </a:r>
            <a:r>
              <a:rPr lang="fr-FR" dirty="0">
                <a:latin typeface="Comic Sans MS" pitchFamily="66" charset="0"/>
              </a:rPr>
              <a:t> </a:t>
            </a:r>
            <a:r>
              <a:rPr lang="fr-FR" dirty="0" err="1">
                <a:latin typeface="Comic Sans MS" pitchFamily="66" charset="0"/>
              </a:rPr>
              <a:t>word</a:t>
            </a:r>
            <a:r>
              <a:rPr lang="fr-FR" dirty="0">
                <a:latin typeface="Comic Sans MS" pitchFamily="66" charset="0"/>
              </a:rPr>
              <a:t> ). Le PSW contient plusieurs types d’informations </a:t>
            </a:r>
            <a:r>
              <a:rPr lang="fr-FR" dirty="0" smtClean="0">
                <a:latin typeface="Comic Sans MS" pitchFamily="66" charset="0"/>
              </a:rPr>
              <a:t>:</a:t>
            </a:r>
            <a:endParaRPr lang="fr-FR" dirty="0">
              <a:latin typeface="Comic Sans MS" pitchFamily="66" charset="0"/>
            </a:endParaRPr>
          </a:p>
          <a:p>
            <a:endParaRPr lang="fr-FR" b="1" u="sng" dirty="0">
              <a:solidFill>
                <a:srgbClr val="C00000"/>
              </a:solidFill>
              <a:latin typeface="Comic Sans MS" pitchFamily="66" charset="0"/>
            </a:endParaRPr>
          </a:p>
          <a:p>
            <a:r>
              <a:rPr lang="fr-FR" sz="2200" b="1" dirty="0">
                <a:solidFill>
                  <a:schemeClr val="accent4">
                    <a:lumMod val="75000"/>
                  </a:schemeClr>
                </a:solidFill>
                <a:latin typeface="Comic Sans MS" pitchFamily="66" charset="0"/>
              </a:rPr>
              <a:t>3.1. L’état d’exécution du programme en cours</a:t>
            </a:r>
            <a:endParaRPr lang="fr-FR" sz="2200" b="1" dirty="0">
              <a:solidFill>
                <a:srgbClr val="FF0000"/>
              </a:solidFill>
              <a:latin typeface="Comic Sans MS" pitchFamily="66" charset="0"/>
            </a:endParaRPr>
          </a:p>
          <a:p>
            <a:pPr algn="just">
              <a:lnSpc>
                <a:spcPct val="150000"/>
              </a:lnSpc>
              <a:spcBef>
                <a:spcPts val="1200"/>
              </a:spcBef>
            </a:pPr>
            <a:r>
              <a:rPr lang="fr-FR" dirty="0">
                <a:solidFill>
                  <a:srgbClr val="FFC000"/>
                </a:solidFill>
                <a:latin typeface="Comic Sans MS" pitchFamily="66" charset="0"/>
              </a:rPr>
              <a:t>     </a:t>
            </a:r>
            <a:r>
              <a:rPr lang="fr-FR" dirty="0">
                <a:latin typeface="Comic Sans MS" pitchFamily="66" charset="0"/>
              </a:rPr>
              <a:t>Le processeur peut être dans un état d’attente où il n’exécute aucun programme</a:t>
            </a:r>
            <a:r>
              <a:rPr lang="fr-FR" dirty="0">
                <a:solidFill>
                  <a:srgbClr val="FFC000"/>
                </a:solidFill>
                <a:latin typeface="Comic Sans MS" pitchFamily="66" charset="0"/>
              </a:rPr>
              <a:t>. </a:t>
            </a:r>
            <a:r>
              <a:rPr lang="fr-FR" dirty="0">
                <a:latin typeface="Comic Sans MS" pitchFamily="66" charset="0"/>
              </a:rPr>
              <a:t>Dans le cas contraire (état actif), l’état d’exécution  en un point observable (</a:t>
            </a:r>
            <a:r>
              <a:rPr lang="fr-FR" dirty="0">
                <a:solidFill>
                  <a:srgbClr val="FF0000"/>
                </a:solidFill>
                <a:latin typeface="Comic Sans MS" pitchFamily="66" charset="0"/>
              </a:rPr>
              <a:t>point observable</a:t>
            </a:r>
            <a:r>
              <a:rPr lang="fr-FR" dirty="0">
                <a:latin typeface="Comic Sans MS" pitchFamily="66" charset="0"/>
              </a:rPr>
              <a:t>) est donné par: </a:t>
            </a:r>
            <a:endParaRPr lang="fr-FR" b="1" dirty="0">
              <a:latin typeface="Comic Sans MS" pitchFamily="66" charset="0"/>
            </a:endParaRPr>
          </a:p>
          <a:p>
            <a:pPr algn="just">
              <a:lnSpc>
                <a:spcPct val="150000"/>
              </a:lnSpc>
              <a:spcBef>
                <a:spcPts val="600"/>
              </a:spcBef>
              <a:buClr>
                <a:schemeClr val="accent3">
                  <a:lumMod val="60000"/>
                  <a:lumOff val="40000"/>
                </a:schemeClr>
              </a:buClr>
              <a:buFont typeface="Wingdings" pitchFamily="2" charset="2"/>
              <a:buChar char="ü"/>
            </a:pPr>
            <a:r>
              <a:rPr lang="fr-FR" b="1" dirty="0">
                <a:latin typeface="Comic Sans MS" pitchFamily="66" charset="0"/>
              </a:rPr>
              <a:t>  </a:t>
            </a:r>
            <a:r>
              <a:rPr lang="fr-FR" dirty="0">
                <a:solidFill>
                  <a:srgbClr val="00B0F0"/>
                </a:solidFill>
                <a:latin typeface="Comic Sans MS" pitchFamily="66" charset="0"/>
              </a:rPr>
              <a:t>L’adresse de la prochaine instruction à exécuter (CO ou </a:t>
            </a:r>
            <a:r>
              <a:rPr lang="fr-FR" dirty="0" smtClean="0">
                <a:solidFill>
                  <a:srgbClr val="00B0F0"/>
                </a:solidFill>
                <a:latin typeface="Comic Sans MS" pitchFamily="66" charset="0"/>
              </a:rPr>
              <a:t>Programme C compteur) </a:t>
            </a:r>
            <a:r>
              <a:rPr lang="fr-FR" dirty="0">
                <a:solidFill>
                  <a:srgbClr val="0070C0"/>
                </a:solidFill>
                <a:latin typeface="Comic Sans MS" pitchFamily="66" charset="0"/>
              </a:rPr>
              <a:t>, </a:t>
            </a:r>
            <a:endParaRPr lang="fr-FR" u="sng" dirty="0">
              <a:solidFill>
                <a:srgbClr val="0070C0"/>
              </a:solidFill>
              <a:latin typeface="Comic Sans MS" pitchFamily="66" charset="0"/>
            </a:endParaRPr>
          </a:p>
          <a:p>
            <a:pPr algn="just">
              <a:lnSpc>
                <a:spcPct val="150000"/>
              </a:lnSpc>
              <a:buClr>
                <a:schemeClr val="tx2">
                  <a:lumMod val="60000"/>
                  <a:lumOff val="40000"/>
                </a:schemeClr>
              </a:buClr>
              <a:buFont typeface="Wingdings" pitchFamily="2" charset="2"/>
              <a:buChar char="ü"/>
            </a:pPr>
            <a:r>
              <a:rPr lang="fr-FR" b="1" dirty="0">
                <a:solidFill>
                  <a:srgbClr val="00B0F0"/>
                </a:solidFill>
                <a:latin typeface="Comic Sans MS" pitchFamily="66" charset="0"/>
              </a:rPr>
              <a:t>  </a:t>
            </a:r>
            <a:r>
              <a:rPr lang="fr-FR" dirty="0">
                <a:solidFill>
                  <a:srgbClr val="00B0F0"/>
                </a:solidFill>
                <a:latin typeface="Comic Sans MS" pitchFamily="66" charset="0"/>
              </a:rPr>
              <a:t>Le mode d’exécution: (superviseur/usager) , </a:t>
            </a:r>
          </a:p>
          <a:p>
            <a:pPr marL="0" lvl="1" algn="just">
              <a:lnSpc>
                <a:spcPct val="150000"/>
              </a:lnSpc>
              <a:buClr>
                <a:schemeClr val="tx2">
                  <a:lumMod val="60000"/>
                  <a:lumOff val="40000"/>
                </a:schemeClr>
              </a:buClr>
              <a:buFont typeface="Wingdings" pitchFamily="2" charset="2"/>
              <a:buChar char="ü"/>
            </a:pPr>
            <a:r>
              <a:rPr lang="fr-FR" dirty="0">
                <a:solidFill>
                  <a:srgbClr val="00B0F0"/>
                </a:solidFill>
                <a:latin typeface="Comic Sans MS" pitchFamily="66" charset="0"/>
              </a:rPr>
              <a:t>   Le masquage </a:t>
            </a:r>
            <a:r>
              <a:rPr lang="fr-FR" dirty="0" smtClean="0">
                <a:solidFill>
                  <a:srgbClr val="00B0F0"/>
                </a:solidFill>
                <a:latin typeface="Comic Sans MS" pitchFamily="66" charset="0"/>
              </a:rPr>
              <a:t>d’interruptions (voir les inter masquées et celles qui peuvent l’</a:t>
            </a:r>
            <a:r>
              <a:rPr lang="fr-FR" dirty="0" err="1" smtClean="0">
                <a:solidFill>
                  <a:srgbClr val="00B0F0"/>
                </a:solidFill>
                <a:latin typeface="Comic Sans MS" pitchFamily="66" charset="0"/>
              </a:rPr>
              <a:t>intérompre</a:t>
            </a:r>
            <a:r>
              <a:rPr lang="fr-FR" dirty="0" smtClean="0">
                <a:solidFill>
                  <a:srgbClr val="00B0F0"/>
                </a:solidFill>
                <a:latin typeface="Comic Sans MS" pitchFamily="66" charset="0"/>
              </a:rPr>
              <a:t>).</a:t>
            </a:r>
            <a:endParaRPr lang="fr-FR" sz="1600" u="sng" dirty="0">
              <a:solidFill>
                <a:srgbClr val="00B0F0"/>
              </a:solidFill>
              <a:latin typeface="Comic Sans MS" pitchFamily="66" charset="0"/>
            </a:endParaRPr>
          </a:p>
        </p:txBody>
      </p:sp>
      <p:sp>
        <p:nvSpPr>
          <p:cNvPr id="9"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10" name="Rectangle à coins arrondis 9"/>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animEffect transition="in" filter="checkerboard(down)">
                                      <p:cBhvr>
                                        <p:cTn id="7" dur="500"/>
                                        <p:tgtEl>
                                          <p:spTgt spid="6">
                                            <p:txEl>
                                              <p:pRg st="5" end="5"/>
                                            </p:txEl>
                                          </p:spTgt>
                                        </p:tgtEl>
                                      </p:cBhvr>
                                    </p:animEffect>
                                  </p:childTnLst>
                                </p:cTn>
                              </p:par>
                            </p:childTnLst>
                          </p:cTn>
                        </p:par>
                        <p:par>
                          <p:cTn id="8" fill="hold">
                            <p:stCondLst>
                              <p:cond delay="500"/>
                            </p:stCondLst>
                            <p:childTnLst>
                              <p:par>
                                <p:cTn id="9" presetID="5" presetClass="entr" presetSubtype="5" fill="hold" nodeType="afterEffect">
                                  <p:stCondLst>
                                    <p:cond delay="0"/>
                                  </p:stCondLst>
                                  <p:childTnLst>
                                    <p:set>
                                      <p:cBhvr>
                                        <p:cTn id="10" dur="1" fill="hold">
                                          <p:stCondLst>
                                            <p:cond delay="0"/>
                                          </p:stCondLst>
                                        </p:cTn>
                                        <p:tgtEl>
                                          <p:spTgt spid="6">
                                            <p:txEl>
                                              <p:pRg st="6" end="6"/>
                                            </p:txEl>
                                          </p:spTgt>
                                        </p:tgtEl>
                                        <p:attrNameLst>
                                          <p:attrName>style.visibility</p:attrName>
                                        </p:attrNameLst>
                                      </p:cBhvr>
                                      <p:to>
                                        <p:strVal val="visible"/>
                                      </p:to>
                                    </p:set>
                                    <p:animEffect transition="in" filter="checkerboard(down)">
                                      <p:cBhvr>
                                        <p:cTn id="11" dur="500"/>
                                        <p:tgtEl>
                                          <p:spTgt spid="6">
                                            <p:txEl>
                                              <p:pRg st="6" end="6"/>
                                            </p:txEl>
                                          </p:spTgt>
                                        </p:tgtEl>
                                      </p:cBhvr>
                                    </p:animEffect>
                                  </p:childTnLst>
                                </p:cTn>
                              </p:par>
                            </p:childTnLst>
                          </p:cTn>
                        </p:par>
                        <p:par>
                          <p:cTn id="12" fill="hold">
                            <p:stCondLst>
                              <p:cond delay="1000"/>
                            </p:stCondLst>
                            <p:childTnLst>
                              <p:par>
                                <p:cTn id="13" presetID="5" presetClass="entr" presetSubtype="5" fill="hold" nodeType="afterEffect">
                                  <p:stCondLst>
                                    <p:cond delay="0"/>
                                  </p:stCondLst>
                                  <p:childTnLst>
                                    <p:set>
                                      <p:cBhvr>
                                        <p:cTn id="14" dur="1" fill="hold">
                                          <p:stCondLst>
                                            <p:cond delay="0"/>
                                          </p:stCondLst>
                                        </p:cTn>
                                        <p:tgtEl>
                                          <p:spTgt spid="6">
                                            <p:txEl>
                                              <p:pRg st="7" end="7"/>
                                            </p:txEl>
                                          </p:spTgt>
                                        </p:tgtEl>
                                        <p:attrNameLst>
                                          <p:attrName>style.visibility</p:attrName>
                                        </p:attrNameLst>
                                      </p:cBhvr>
                                      <p:to>
                                        <p:strVal val="visible"/>
                                      </p:to>
                                    </p:set>
                                    <p:animEffect transition="in" filter="checkerboard(down)">
                                      <p:cBhvr>
                                        <p:cTn id="15"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8686800" y="6381750"/>
            <a:ext cx="457200" cy="476250"/>
          </a:xfrm>
        </p:spPr>
        <p:txBody>
          <a:bodyPr/>
          <a:lstStyle/>
          <a:p>
            <a:fld id="{CF4668DC-857F-487D-BFFA-8C0CA5037977}" type="slidenum">
              <a:rPr lang="fr-BE" smtClean="0"/>
              <a:pPr/>
              <a:t>6</a:t>
            </a:fld>
            <a:endParaRPr lang="fr-BE" dirty="0"/>
          </a:p>
        </p:txBody>
      </p:sp>
      <p:sp>
        <p:nvSpPr>
          <p:cNvPr id="69" name="Titre 1"/>
          <p:cNvSpPr txBox="1">
            <a:spLocks/>
          </p:cNvSpPr>
          <p:nvPr/>
        </p:nvSpPr>
        <p:spPr>
          <a:xfrm>
            <a:off x="1071538" y="0"/>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3" name="Ellipse 2"/>
          <p:cNvSpPr/>
          <p:nvPr/>
        </p:nvSpPr>
        <p:spPr>
          <a:xfrm>
            <a:off x="1142976" y="2074900"/>
            <a:ext cx="1928826" cy="1143008"/>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Programme brouillon (algorithme) </a:t>
            </a:r>
          </a:p>
        </p:txBody>
      </p:sp>
      <p:sp>
        <p:nvSpPr>
          <p:cNvPr id="4" name="Rectangle 3"/>
          <p:cNvSpPr/>
          <p:nvPr/>
        </p:nvSpPr>
        <p:spPr>
          <a:xfrm>
            <a:off x="1142976" y="3575098"/>
            <a:ext cx="1785950" cy="50006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dirty="0"/>
              <a:t>Editeur de texte</a:t>
            </a:r>
          </a:p>
        </p:txBody>
      </p:sp>
      <p:sp>
        <p:nvSpPr>
          <p:cNvPr id="5" name="Ellipse 4"/>
          <p:cNvSpPr/>
          <p:nvPr/>
        </p:nvSpPr>
        <p:spPr>
          <a:xfrm>
            <a:off x="4133818" y="2503528"/>
            <a:ext cx="1224000" cy="642942"/>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Code source</a:t>
            </a:r>
          </a:p>
        </p:txBody>
      </p:sp>
      <p:sp>
        <p:nvSpPr>
          <p:cNvPr id="6" name="ZoneTexte 5"/>
          <p:cNvSpPr txBox="1"/>
          <p:nvPr/>
        </p:nvSpPr>
        <p:spPr>
          <a:xfrm>
            <a:off x="1384586" y="5143512"/>
            <a:ext cx="1857388" cy="369332"/>
          </a:xfrm>
          <a:prstGeom prst="rect">
            <a:avLst/>
          </a:prstGeom>
          <a:noFill/>
        </p:spPr>
        <p:txBody>
          <a:bodyPr wrap="square" rtlCol="0">
            <a:spAutoFit/>
          </a:bodyPr>
          <a:lstStyle/>
          <a:p>
            <a:r>
              <a:rPr lang="fr-FR" i="1" dirty="0">
                <a:solidFill>
                  <a:schemeClr val="accent3">
                    <a:lumMod val="50000"/>
                  </a:schemeClr>
                </a:solidFill>
              </a:rPr>
              <a:t>Mémoire centrale</a:t>
            </a:r>
          </a:p>
        </p:txBody>
      </p:sp>
      <p:sp>
        <p:nvSpPr>
          <p:cNvPr id="7" name="Rectangle 6"/>
          <p:cNvSpPr/>
          <p:nvPr/>
        </p:nvSpPr>
        <p:spPr>
          <a:xfrm>
            <a:off x="5836984" y="2459386"/>
            <a:ext cx="1428760"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dirty="0"/>
              <a:t>Compilateur/Assembleur</a:t>
            </a:r>
          </a:p>
        </p:txBody>
      </p:sp>
      <p:sp>
        <p:nvSpPr>
          <p:cNvPr id="8" name="Ellipse 7"/>
          <p:cNvSpPr/>
          <p:nvPr/>
        </p:nvSpPr>
        <p:spPr>
          <a:xfrm>
            <a:off x="5938916" y="3860850"/>
            <a:ext cx="1285884" cy="571504"/>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Module objet</a:t>
            </a:r>
          </a:p>
        </p:txBody>
      </p:sp>
      <p:sp>
        <p:nvSpPr>
          <p:cNvPr id="9" name="Rectangle 8"/>
          <p:cNvSpPr/>
          <p:nvPr/>
        </p:nvSpPr>
        <p:spPr>
          <a:xfrm>
            <a:off x="5845520" y="4786734"/>
            <a:ext cx="1584000" cy="360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dirty="0"/>
              <a:t>Editeur de lien</a:t>
            </a:r>
          </a:p>
        </p:txBody>
      </p:sp>
      <p:sp>
        <p:nvSpPr>
          <p:cNvPr id="10" name="Ellipse 9"/>
          <p:cNvSpPr/>
          <p:nvPr/>
        </p:nvSpPr>
        <p:spPr>
          <a:xfrm>
            <a:off x="5700102" y="5695772"/>
            <a:ext cx="1800000" cy="72000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Programme exécutable</a:t>
            </a:r>
          </a:p>
        </p:txBody>
      </p:sp>
      <p:sp>
        <p:nvSpPr>
          <p:cNvPr id="11" name="Rectangle 10"/>
          <p:cNvSpPr/>
          <p:nvPr/>
        </p:nvSpPr>
        <p:spPr>
          <a:xfrm>
            <a:off x="4143372" y="5861114"/>
            <a:ext cx="1116000" cy="360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dirty="0"/>
              <a:t>Chargeur</a:t>
            </a:r>
          </a:p>
        </p:txBody>
      </p:sp>
      <p:sp>
        <p:nvSpPr>
          <p:cNvPr id="12" name="Rectangle à coins arrondis 11"/>
          <p:cNvSpPr/>
          <p:nvPr/>
        </p:nvSpPr>
        <p:spPr>
          <a:xfrm>
            <a:off x="1241710" y="5500702"/>
            <a:ext cx="2143140" cy="107157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1598900" y="5715016"/>
            <a:ext cx="1584000" cy="50400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Processus</a:t>
            </a:r>
          </a:p>
        </p:txBody>
      </p:sp>
      <p:cxnSp>
        <p:nvCxnSpPr>
          <p:cNvPr id="14" name="Connecteur droit avec flèche 13"/>
          <p:cNvCxnSpPr/>
          <p:nvPr/>
        </p:nvCxnSpPr>
        <p:spPr>
          <a:xfrm>
            <a:off x="3500430" y="2789280"/>
            <a:ext cx="574876" cy="1588"/>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5429256" y="4432354"/>
            <a:ext cx="500066" cy="357190"/>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5357818" y="2789280"/>
            <a:ext cx="432000" cy="1588"/>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7" idx="2"/>
          </p:cNvCxnSpPr>
          <p:nvPr/>
        </p:nvCxnSpPr>
        <p:spPr>
          <a:xfrm rot="16200000" flipH="1">
            <a:off x="6146834" y="3435420"/>
            <a:ext cx="829960" cy="20900"/>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10800000">
            <a:off x="5211570" y="6075428"/>
            <a:ext cx="432000" cy="1588"/>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10800000">
            <a:off x="3357554" y="6073839"/>
            <a:ext cx="792000" cy="1588"/>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21" name="Ellipse 20"/>
          <p:cNvSpPr/>
          <p:nvPr/>
        </p:nvSpPr>
        <p:spPr>
          <a:xfrm>
            <a:off x="7248898" y="3064582"/>
            <a:ext cx="1643074" cy="571504"/>
          </a:xfrm>
          <a:prstGeom prst="ellipse">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700" i="1" dirty="0">
                <a:solidFill>
                  <a:schemeClr val="tx1"/>
                </a:solidFill>
              </a:rPr>
              <a:t>Erreurs de compilation</a:t>
            </a:r>
          </a:p>
        </p:txBody>
      </p:sp>
      <p:sp>
        <p:nvSpPr>
          <p:cNvPr id="22" name="Ellipse 21"/>
          <p:cNvSpPr/>
          <p:nvPr/>
        </p:nvSpPr>
        <p:spPr>
          <a:xfrm>
            <a:off x="7429520" y="5075296"/>
            <a:ext cx="1500198" cy="571504"/>
          </a:xfrm>
          <a:prstGeom prst="ellipse">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700" i="1" dirty="0">
                <a:solidFill>
                  <a:schemeClr val="tx1"/>
                </a:solidFill>
              </a:rPr>
              <a:t>Erreurs de liaison</a:t>
            </a:r>
          </a:p>
        </p:txBody>
      </p:sp>
      <p:sp>
        <p:nvSpPr>
          <p:cNvPr id="23" name="Ellipse 22"/>
          <p:cNvSpPr/>
          <p:nvPr/>
        </p:nvSpPr>
        <p:spPr>
          <a:xfrm>
            <a:off x="3170536" y="4929198"/>
            <a:ext cx="1643074" cy="571504"/>
          </a:xfrm>
          <a:prstGeom prst="ellipse">
            <a:avLst/>
          </a:prstGeom>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ln>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700" i="1" dirty="0">
                <a:solidFill>
                  <a:schemeClr val="tx1"/>
                </a:solidFill>
              </a:rPr>
              <a:t>Erreurs de chargement</a:t>
            </a:r>
          </a:p>
        </p:txBody>
      </p:sp>
      <p:cxnSp>
        <p:nvCxnSpPr>
          <p:cNvPr id="24" name="Connecteur droit avec flèche 23"/>
          <p:cNvCxnSpPr/>
          <p:nvPr/>
        </p:nvCxnSpPr>
        <p:spPr>
          <a:xfrm>
            <a:off x="6572264" y="3360784"/>
            <a:ext cx="615646" cy="1588"/>
          </a:xfrm>
          <a:prstGeom prst="straightConnector1">
            <a:avLst/>
          </a:prstGeom>
          <a:ln w="381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26" name="Ellipse 25"/>
          <p:cNvSpPr/>
          <p:nvPr/>
        </p:nvSpPr>
        <p:spPr>
          <a:xfrm>
            <a:off x="7286644" y="3789412"/>
            <a:ext cx="1428760" cy="85725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Autres modules objets</a:t>
            </a:r>
          </a:p>
        </p:txBody>
      </p:sp>
      <p:sp>
        <p:nvSpPr>
          <p:cNvPr id="27" name="Ellipse 26"/>
          <p:cNvSpPr/>
          <p:nvPr/>
        </p:nvSpPr>
        <p:spPr>
          <a:xfrm>
            <a:off x="3786182" y="3789412"/>
            <a:ext cx="2071702" cy="71438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bibliothèques</a:t>
            </a:r>
          </a:p>
        </p:txBody>
      </p:sp>
      <p:cxnSp>
        <p:nvCxnSpPr>
          <p:cNvPr id="28" name="Connecteur droit avec flèche 27"/>
          <p:cNvCxnSpPr/>
          <p:nvPr/>
        </p:nvCxnSpPr>
        <p:spPr>
          <a:xfrm rot="5400000">
            <a:off x="6428360" y="4622398"/>
            <a:ext cx="360000" cy="1588"/>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rot="10800000" flipV="1">
            <a:off x="7358082" y="4575230"/>
            <a:ext cx="286546" cy="214314"/>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rot="5400000">
            <a:off x="1893869" y="3395709"/>
            <a:ext cx="356396" cy="794"/>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rot="5400000" flipH="1" flipV="1">
            <a:off x="3707115" y="5821379"/>
            <a:ext cx="500066" cy="1588"/>
          </a:xfrm>
          <a:prstGeom prst="straightConnector1">
            <a:avLst/>
          </a:prstGeom>
          <a:ln w="381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rot="5400000">
            <a:off x="6323025" y="5395973"/>
            <a:ext cx="500066" cy="1588"/>
          </a:xfrm>
          <a:prstGeom prst="straightConnector1">
            <a:avLst/>
          </a:prstGeom>
          <a:ln w="3810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66" name="Connecteur droit avec flèche 65"/>
          <p:cNvCxnSpPr>
            <a:endCxn id="22" idx="2"/>
          </p:cNvCxnSpPr>
          <p:nvPr/>
        </p:nvCxnSpPr>
        <p:spPr>
          <a:xfrm>
            <a:off x="6572264" y="5361048"/>
            <a:ext cx="857256" cy="1588"/>
          </a:xfrm>
          <a:prstGeom prst="straightConnector1">
            <a:avLst/>
          </a:prstGeom>
          <a:ln w="38100">
            <a:solidFill>
              <a:srgbClr val="FF000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77" name="Connecteur droit 76"/>
          <p:cNvCxnSpPr/>
          <p:nvPr/>
        </p:nvCxnSpPr>
        <p:spPr>
          <a:xfrm>
            <a:off x="2928926" y="3844228"/>
            <a:ext cx="571504" cy="16622"/>
          </a:xfrm>
          <a:prstGeom prst="line">
            <a:avLst/>
          </a:prstGeom>
          <a:ln w="38100">
            <a:solidFill>
              <a:srgbClr val="00B0F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Connecteur droit 80"/>
          <p:cNvCxnSpPr/>
          <p:nvPr/>
        </p:nvCxnSpPr>
        <p:spPr>
          <a:xfrm rot="5400000" flipH="1" flipV="1">
            <a:off x="2965439" y="3324271"/>
            <a:ext cx="1071570" cy="1588"/>
          </a:xfrm>
          <a:prstGeom prst="line">
            <a:avLst/>
          </a:prstGeom>
          <a:ln w="38100">
            <a:solidFill>
              <a:srgbClr val="00B0F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7" name="ZoneTexte 86"/>
          <p:cNvSpPr txBox="1"/>
          <p:nvPr/>
        </p:nvSpPr>
        <p:spPr>
          <a:xfrm>
            <a:off x="1142976" y="642918"/>
            <a:ext cx="7715304" cy="1431161"/>
          </a:xfrm>
          <a:prstGeom prst="rect">
            <a:avLst/>
          </a:prstGeom>
          <a:noFill/>
        </p:spPr>
        <p:txBody>
          <a:bodyPr wrap="square" rtlCol="0">
            <a:spAutoFit/>
          </a:bodyPr>
          <a:lstStyle/>
          <a:p>
            <a:pPr marL="180000" indent="-342900">
              <a:lnSpc>
                <a:spcPct val="150000"/>
              </a:lnSpc>
            </a:pPr>
            <a:r>
              <a:rPr lang="fr-FR" sz="2200" b="1" dirty="0">
                <a:solidFill>
                  <a:srgbClr val="C00000"/>
                </a:solidFill>
                <a:latin typeface="Comic Sans MS" pitchFamily="66" charset="0"/>
              </a:rPr>
              <a:t>4. Cheminement d’un programme jusqu’à son exécutio</a:t>
            </a:r>
            <a:r>
              <a:rPr lang="fr-FR" sz="2000" b="1" u="sng" dirty="0">
                <a:solidFill>
                  <a:srgbClr val="C00000"/>
                </a:solidFill>
                <a:latin typeface="Comic Sans MS" pitchFamily="66" charset="0"/>
              </a:rPr>
              <a:t>n</a:t>
            </a:r>
          </a:p>
          <a:p>
            <a:pPr indent="355600" algn="just">
              <a:lnSpc>
                <a:spcPct val="150000"/>
              </a:lnSpc>
            </a:pPr>
            <a:r>
              <a:rPr lang="fr-FR" dirty="0">
                <a:latin typeface="Comic Sans MS" pitchFamily="66" charset="0"/>
              </a:rPr>
              <a:t>Tout programme écrit en langage évolué (C, Java, etc.) passe par plusieurs étapes avant son exécution</a:t>
            </a:r>
            <a:r>
              <a:rPr lang="fr-FR" dirty="0">
                <a:solidFill>
                  <a:srgbClr val="002060"/>
                </a:solidFill>
                <a:latin typeface="Comic Sans MS" pitchFamily="66" charset="0"/>
              </a:rPr>
              <a:t>,  </a:t>
            </a:r>
            <a:r>
              <a:rPr lang="fr-FR" dirty="0">
                <a:latin typeface="Comic Sans MS" pitchFamily="66" charset="0"/>
              </a:rPr>
              <a:t>selon le cheminement suivant:</a:t>
            </a:r>
          </a:p>
        </p:txBody>
      </p:sp>
      <p:sp>
        <p:nvSpPr>
          <p:cNvPr id="37" name="Rectangle à coins arrondis 36"/>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6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p:bldP spid="7" grpId="0" animBg="1"/>
      <p:bldP spid="8" grpId="0" animBg="1"/>
      <p:bldP spid="9" grpId="0" animBg="1"/>
      <p:bldP spid="10" grpId="0" animBg="1"/>
      <p:bldP spid="11" grpId="0" animBg="1"/>
      <p:bldP spid="12" grpId="0" animBg="1"/>
      <p:bldP spid="13" grpId="0" animBg="1"/>
      <p:bldP spid="21" grpId="0" animBg="1"/>
      <p:bldP spid="22" grpId="0" animBg="1"/>
      <p:bldP spid="23" grpId="0" animBg="1"/>
      <p:bldP spid="26" grpId="0" animBg="1"/>
      <p:bldP spid="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7</a:t>
            </a:fld>
            <a:endParaRPr lang="fr-BE"/>
          </a:p>
        </p:txBody>
      </p:sp>
      <p:sp>
        <p:nvSpPr>
          <p:cNvPr id="5" name="Espace réservé du numéro de diapositive 1"/>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fr-BE" sz="1200" b="0" i="0" u="none" strike="noStrike" kern="1200" cap="none" spc="0" normalizeH="0" baseline="0" noProof="0">
              <a:ln>
                <a:noFill/>
              </a:ln>
              <a:solidFill>
                <a:schemeClr val="bg2">
                  <a:shade val="50000"/>
                  <a:satMod val="200000"/>
                </a:schemeClr>
              </a:solidFill>
              <a:effectLst/>
              <a:uLnTx/>
              <a:uFillTx/>
              <a:latin typeface="+mn-lt"/>
              <a:ea typeface="+mn-ea"/>
              <a:cs typeface="+mn-cs"/>
            </a:endParaRPr>
          </a:p>
        </p:txBody>
      </p:sp>
      <p:sp>
        <p:nvSpPr>
          <p:cNvPr id="6" name="Rectangle 1"/>
          <p:cNvSpPr>
            <a:spLocks noChangeArrowheads="1"/>
          </p:cNvSpPr>
          <p:nvPr/>
        </p:nvSpPr>
        <p:spPr bwMode="auto">
          <a:xfrm>
            <a:off x="1071538" y="785794"/>
            <a:ext cx="7786710" cy="55245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571500" algn="l"/>
                <a:tab pos="1552575" algn="l"/>
              </a:tabLst>
            </a:pPr>
            <a:r>
              <a:rPr kumimoji="0" lang="fr-FR" sz="2000" b="1" i="0" u="none" strike="noStrike" cap="none" normalizeH="0" baseline="0" dirty="0">
                <a:ln>
                  <a:noFill/>
                </a:ln>
                <a:solidFill>
                  <a:srgbClr val="FF0000"/>
                </a:solidFill>
                <a:effectLst/>
                <a:latin typeface="Comic Sans MS" pitchFamily="66" charset="0"/>
                <a:ea typeface="Times New Roman" pitchFamily="18" charset="0"/>
                <a:cs typeface="Arial" pitchFamily="34" charset="0"/>
              </a:rPr>
              <a:t>4.1. Editeur de texte</a:t>
            </a:r>
            <a:r>
              <a:rPr kumimoji="0" lang="fr-FR" sz="2000" b="0" i="0" u="none" strike="noStrike" cap="none" normalizeH="0" baseline="0" dirty="0">
                <a:ln>
                  <a:noFill/>
                </a:ln>
                <a:solidFill>
                  <a:srgbClr val="FF0000"/>
                </a:solidFill>
                <a:effectLst/>
                <a:latin typeface="Comic Sans MS" pitchFamily="66" charset="0"/>
                <a:ea typeface="Times New Roman" pitchFamily="18" charset="0"/>
                <a:cs typeface="Arial" pitchFamily="34" charset="0"/>
              </a:rPr>
              <a:t> </a:t>
            </a:r>
            <a:r>
              <a:rPr kumimoji="0" lang="fr-FR" sz="2000" b="0" i="0" u="none" strike="noStrike" cap="none" normalizeH="0" baseline="0" dirty="0">
                <a:ln>
                  <a:noFill/>
                </a:ln>
                <a:effectLst/>
                <a:latin typeface="Comic Sans MS" pitchFamily="66" charset="0"/>
                <a:ea typeface="Times New Roman" pitchFamily="18" charset="0"/>
                <a:cs typeface="Arial" pitchFamily="34" charset="0"/>
              </a:rPr>
              <a:t> </a:t>
            </a:r>
            <a:endParaRPr lang="fr-FR" sz="2000" dirty="0">
              <a:latin typeface="Comic Sans MS" pitchFamily="66" charset="0"/>
              <a:ea typeface="Times New Roman" pitchFamily="18" charset="0"/>
              <a:cs typeface="Arial" pitchFamily="34" charset="0"/>
            </a:endParaRPr>
          </a:p>
          <a:p>
            <a:pPr marL="0" marR="0" lvl="0" indent="0" algn="just" defTabSz="914400" rtl="0" eaLnBrk="1" fontAlgn="base" latinLnBrk="0" hangingPunct="1">
              <a:lnSpc>
                <a:spcPct val="150000"/>
              </a:lnSpc>
              <a:spcBef>
                <a:spcPct val="0"/>
              </a:spcBef>
              <a:spcAft>
                <a:spcPts val="600"/>
              </a:spcAft>
              <a:buClrTx/>
              <a:buSzTx/>
              <a:tabLst>
                <a:tab pos="571500" algn="l"/>
                <a:tab pos="1552575" algn="l"/>
              </a:tabLst>
            </a:pPr>
            <a:r>
              <a:rPr kumimoji="0" lang="fr-FR" sz="2000" b="0" i="0" u="none" strike="noStrike" cap="none" normalizeH="0" baseline="0" dirty="0">
                <a:ln>
                  <a:noFill/>
                </a:ln>
                <a:effectLst/>
                <a:latin typeface="Comic Sans MS" pitchFamily="66" charset="0"/>
                <a:ea typeface="Times New Roman" pitchFamily="18" charset="0"/>
                <a:cs typeface="Arial" pitchFamily="34" charset="0"/>
              </a:rPr>
              <a:t>	</a:t>
            </a:r>
            <a:r>
              <a:rPr kumimoji="0" lang="fr-FR" b="0" i="0" u="none" strike="noStrike" cap="none" normalizeH="0" baseline="0" dirty="0">
                <a:ln>
                  <a:noFill/>
                </a:ln>
                <a:effectLst/>
                <a:latin typeface="Comic Sans MS" pitchFamily="66" charset="0"/>
                <a:ea typeface="Times New Roman" pitchFamily="18" charset="0"/>
                <a:cs typeface="Arial" pitchFamily="34" charset="0"/>
              </a:rPr>
              <a:t>Est un logiciel interactif qui permet de saisir un texte à partir d’un clavier et de le stocker dans un fichier. </a:t>
            </a:r>
            <a:endParaRPr kumimoji="0" lang="fr-FR" sz="2000" b="0" i="0" u="none" strike="noStrike" cap="none" normalizeH="0" baseline="0" dirty="0">
              <a:ln>
                <a:noFill/>
              </a:ln>
              <a:effectLst/>
              <a:latin typeface="Comic Sans MS" pitchFamily="66"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571500" algn="l"/>
                <a:tab pos="982663" algn="l"/>
                <a:tab pos="1552575" algn="l"/>
              </a:tabLst>
            </a:pPr>
            <a:r>
              <a:rPr lang="fr-FR" sz="2000" b="1" dirty="0">
                <a:solidFill>
                  <a:srgbClr val="FF0000"/>
                </a:solidFill>
                <a:latin typeface="Comic Sans MS" pitchFamily="66" charset="0"/>
                <a:ea typeface="Times New Roman" pitchFamily="18" charset="0"/>
                <a:cs typeface="Arial" pitchFamily="34" charset="0"/>
              </a:rPr>
              <a:t>4.2. Compilateur</a:t>
            </a:r>
          </a:p>
          <a:p>
            <a:pPr marL="0" marR="0" lvl="0" indent="0" algn="just" defTabSz="914400" rtl="0" eaLnBrk="0" fontAlgn="base" latinLnBrk="0" hangingPunct="0">
              <a:lnSpc>
                <a:spcPct val="150000"/>
              </a:lnSpc>
              <a:spcBef>
                <a:spcPct val="0"/>
              </a:spcBef>
              <a:spcAft>
                <a:spcPts val="600"/>
              </a:spcAft>
              <a:buClrTx/>
              <a:buSzTx/>
              <a:buFontTx/>
              <a:buNone/>
              <a:tabLst>
                <a:tab pos="571500" algn="l"/>
                <a:tab pos="1552575" algn="l"/>
              </a:tabLst>
            </a:pPr>
            <a:r>
              <a:rPr lang="fr-FR" sz="2000" b="1" dirty="0">
                <a:latin typeface="Comic Sans MS" pitchFamily="66" charset="0"/>
                <a:ea typeface="Times New Roman" pitchFamily="18" charset="0"/>
                <a:cs typeface="Arial" pitchFamily="34" charset="0"/>
              </a:rPr>
              <a:t>	</a:t>
            </a:r>
            <a:r>
              <a:rPr kumimoji="0" lang="fr-FR" b="0" i="0" u="none" strike="noStrike" cap="none" normalizeH="0" baseline="0" dirty="0">
                <a:ln>
                  <a:noFill/>
                </a:ln>
                <a:effectLst/>
                <a:latin typeface="Comic Sans MS" pitchFamily="66" charset="0"/>
                <a:ea typeface="Times New Roman" pitchFamily="18" charset="0"/>
                <a:cs typeface="Arial" pitchFamily="34" charset="0"/>
              </a:rPr>
              <a:t>Un compilateur est un programme utilitaire qui convertit un programme écrit dans un langage évolué (pascal, C, java, etc.) en un programme en code machine, appelé aussi module objet.</a:t>
            </a:r>
            <a:endParaRPr kumimoji="0" lang="fr-FR" sz="2000" b="1" i="0" u="none" strike="noStrike" cap="none" normalizeH="0" baseline="0" dirty="0">
              <a:ln>
                <a:noFill/>
              </a:ln>
              <a:effectLst/>
              <a:latin typeface="Comic Sans MS" pitchFamily="66"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ts val="600"/>
              </a:spcAft>
              <a:buClrTx/>
              <a:buSzTx/>
              <a:tabLst>
                <a:tab pos="571500" algn="l"/>
                <a:tab pos="1552575" algn="l"/>
              </a:tabLst>
            </a:pPr>
            <a:r>
              <a:rPr lang="fr-FR" sz="2000" b="1" dirty="0">
                <a:solidFill>
                  <a:srgbClr val="FF0000"/>
                </a:solidFill>
                <a:latin typeface="Comic Sans MS" pitchFamily="66" charset="0"/>
                <a:ea typeface="Times New Roman" pitchFamily="18" charset="0"/>
                <a:cs typeface="Arial" pitchFamily="34" charset="0"/>
              </a:rPr>
              <a:t>4.3.Editeur de liens </a:t>
            </a:r>
          </a:p>
          <a:p>
            <a:pPr marL="0" marR="0" lvl="0" indent="0" algn="just" defTabSz="914400" rtl="0" eaLnBrk="0" fontAlgn="base" latinLnBrk="0" hangingPunct="0">
              <a:lnSpc>
                <a:spcPct val="150000"/>
              </a:lnSpc>
              <a:spcBef>
                <a:spcPct val="0"/>
              </a:spcBef>
              <a:spcAft>
                <a:spcPts val="600"/>
              </a:spcAft>
              <a:buClrTx/>
              <a:buSzTx/>
              <a:buFontTx/>
              <a:buNone/>
              <a:tabLst>
                <a:tab pos="571500" algn="l"/>
                <a:tab pos="1552575" algn="l"/>
              </a:tabLst>
            </a:pPr>
            <a:r>
              <a:rPr lang="fr-FR" sz="2000" dirty="0">
                <a:latin typeface="Comic Sans MS" pitchFamily="66" charset="0"/>
                <a:ea typeface="Times New Roman" pitchFamily="18" charset="0"/>
                <a:cs typeface="Arial" pitchFamily="34" charset="0"/>
              </a:rPr>
              <a:t>	C’e</a:t>
            </a:r>
            <a:r>
              <a:rPr kumimoji="0" lang="fr-FR" b="0" i="0" u="none" strike="noStrike" cap="none" normalizeH="0" baseline="0" dirty="0">
                <a:ln>
                  <a:noFill/>
                </a:ln>
                <a:effectLst/>
                <a:latin typeface="Comic Sans MS" pitchFamily="66" charset="0"/>
                <a:ea typeface="Times New Roman" pitchFamily="18" charset="0"/>
                <a:cs typeface="Arial" pitchFamily="34" charset="0"/>
              </a:rPr>
              <a:t>st un logiciel qui permet de combiner plusieurs programmes objets en un seul appelé généralement module chargeable. </a:t>
            </a:r>
            <a:endParaRPr kumimoji="0" lang="fr-FR" sz="2000" b="0" i="0" u="none" strike="noStrike" cap="none" normalizeH="0" baseline="0" dirty="0">
              <a:ln>
                <a:noFill/>
              </a:ln>
              <a:effectLst/>
              <a:latin typeface="Comic Sans MS" pitchFamily="66"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571500" algn="l"/>
                <a:tab pos="1552575" algn="l"/>
              </a:tabLst>
            </a:pPr>
            <a:r>
              <a:rPr lang="fr-FR" sz="2000" b="1" dirty="0">
                <a:solidFill>
                  <a:srgbClr val="FF0000"/>
                </a:solidFill>
                <a:latin typeface="Comic Sans MS" pitchFamily="66" charset="0"/>
                <a:ea typeface="Times New Roman" pitchFamily="18" charset="0"/>
                <a:cs typeface="Arial" pitchFamily="34" charset="0"/>
              </a:rPr>
              <a:t>4.4. Chargeur </a:t>
            </a:r>
          </a:p>
          <a:p>
            <a:pPr marL="0" marR="0" lvl="0" indent="0" algn="just" defTabSz="914400" rtl="0" eaLnBrk="0" fontAlgn="base" latinLnBrk="0" hangingPunct="0">
              <a:lnSpc>
                <a:spcPct val="150000"/>
              </a:lnSpc>
              <a:spcBef>
                <a:spcPct val="0"/>
              </a:spcBef>
              <a:spcAft>
                <a:spcPct val="0"/>
              </a:spcAft>
              <a:buClrTx/>
              <a:buSzTx/>
              <a:buFontTx/>
              <a:buNone/>
              <a:tabLst>
                <a:tab pos="571500" algn="l"/>
                <a:tab pos="1552575" algn="l"/>
              </a:tabLst>
            </a:pPr>
            <a:r>
              <a:rPr lang="fr-FR" sz="2000" dirty="0">
                <a:latin typeface="Comic Sans MS" pitchFamily="66" charset="0"/>
                <a:ea typeface="Times New Roman" pitchFamily="18" charset="0"/>
                <a:cs typeface="Arial" pitchFamily="34" charset="0"/>
              </a:rPr>
              <a:t>	</a:t>
            </a:r>
            <a:r>
              <a:rPr kumimoji="0" lang="fr-FR" b="0" i="0" u="none" strike="noStrike" cap="none" normalizeH="0" baseline="0" dirty="0">
                <a:ln>
                  <a:noFill/>
                </a:ln>
                <a:effectLst/>
                <a:latin typeface="Comic Sans MS" pitchFamily="66" charset="0"/>
                <a:ea typeface="Times New Roman" pitchFamily="18" charset="0"/>
                <a:cs typeface="Arial" pitchFamily="34" charset="0"/>
              </a:rPr>
              <a:t>Le chargeur est un programme qui charge un exécutable en mémoire centrale pour être exécuté</a:t>
            </a:r>
            <a:r>
              <a:rPr kumimoji="0" lang="fr-FR" b="0" i="0" u="none" strike="noStrike" cap="none" normalizeH="0" baseline="0" dirty="0">
                <a:ln>
                  <a:noFill/>
                </a:ln>
                <a:effectLst/>
                <a:latin typeface="Arial" pitchFamily="34" charset="0"/>
                <a:ea typeface="Times New Roman" pitchFamily="18" charset="0"/>
                <a:cs typeface="Arial" pitchFamily="34" charset="0"/>
              </a:rPr>
              <a:t>	</a:t>
            </a:r>
            <a:r>
              <a:rPr kumimoji="0" lang="fr-FR" b="0" i="0" u="none" strike="noStrike" cap="none" normalizeH="0" baseline="0" dirty="0">
                <a:ln>
                  <a:noFill/>
                </a:ln>
                <a:solidFill>
                  <a:schemeClr val="tx1"/>
                </a:solidFill>
                <a:effectLst/>
                <a:latin typeface="Arial" pitchFamily="34" charset="0"/>
                <a:cs typeface="Arial" pitchFamily="34" charset="0"/>
              </a:rPr>
              <a:t> </a:t>
            </a:r>
          </a:p>
        </p:txBody>
      </p:sp>
      <p:sp>
        <p:nvSpPr>
          <p:cNvPr id="9"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7" name="Rectangle à coins arrondis 6"/>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heckerboard(across)">
                                      <p:cBhvr>
                                        <p:cTn id="7" dur="500"/>
                                        <p:tgtEl>
                                          <p:spTgt spid="6">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checkerboard(across)">
                                      <p:cBhvr>
                                        <p:cTn id="10" dur="500"/>
                                        <p:tgtEl>
                                          <p:spTgt spid="6">
                                            <p:txEl>
                                              <p:pRg st="1" end="1"/>
                                            </p:txEl>
                                          </p:spTgt>
                                        </p:tgtEl>
                                      </p:cBhvr>
                                    </p:animEffect>
                                  </p:childTnLst>
                                </p:cTn>
                              </p:par>
                            </p:childTnLst>
                          </p:cTn>
                        </p:par>
                        <p:par>
                          <p:cTn id="11" fill="hold">
                            <p:stCondLst>
                              <p:cond delay="500"/>
                            </p:stCondLst>
                            <p:childTnLst>
                              <p:par>
                                <p:cTn id="12" presetID="5" presetClass="entr" presetSubtype="10" fill="hold" nodeType="afterEffect">
                                  <p:stCondLst>
                                    <p:cond delay="0"/>
                                  </p:stCondLst>
                                  <p:childTnLst>
                                    <p:set>
                                      <p:cBhvr>
                                        <p:cTn id="13" dur="1" fill="hold">
                                          <p:stCondLst>
                                            <p:cond delay="0"/>
                                          </p:stCondLst>
                                        </p:cTn>
                                        <p:tgtEl>
                                          <p:spTgt spid="6">
                                            <p:txEl>
                                              <p:pRg st="2" end="2"/>
                                            </p:txEl>
                                          </p:spTgt>
                                        </p:tgtEl>
                                        <p:attrNameLst>
                                          <p:attrName>style.visibility</p:attrName>
                                        </p:attrNameLst>
                                      </p:cBhvr>
                                      <p:to>
                                        <p:strVal val="visible"/>
                                      </p:to>
                                    </p:set>
                                    <p:animEffect transition="in" filter="checkerboard(across)">
                                      <p:cBhvr>
                                        <p:cTn id="14" dur="500"/>
                                        <p:tgtEl>
                                          <p:spTgt spid="6">
                                            <p:txEl>
                                              <p:pRg st="2" end="2"/>
                                            </p:txEl>
                                          </p:spTgt>
                                        </p:tgtEl>
                                      </p:cBhvr>
                                    </p:animEffect>
                                  </p:childTnLst>
                                </p:cTn>
                              </p:par>
                              <p:par>
                                <p:cTn id="15" presetID="5" presetClass="entr" presetSubtype="10" fill="hold"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Effect transition="in" filter="checkerboard(across)">
                                      <p:cBhvr>
                                        <p:cTn id="17" dur="500"/>
                                        <p:tgtEl>
                                          <p:spTgt spid="6">
                                            <p:txEl>
                                              <p:pRg st="3" end="3"/>
                                            </p:txEl>
                                          </p:spTgt>
                                        </p:tgtEl>
                                      </p:cBhvr>
                                    </p:animEffect>
                                  </p:childTnLst>
                                </p:cTn>
                              </p:par>
                            </p:childTnLst>
                          </p:cTn>
                        </p:par>
                        <p:par>
                          <p:cTn id="18" fill="hold">
                            <p:stCondLst>
                              <p:cond delay="1000"/>
                            </p:stCondLst>
                            <p:childTnLst>
                              <p:par>
                                <p:cTn id="19" presetID="5" presetClass="entr" presetSubtype="10" fill="hold" nodeType="after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Effect transition="in" filter="checkerboard(across)">
                                      <p:cBhvr>
                                        <p:cTn id="21" dur="500"/>
                                        <p:tgtEl>
                                          <p:spTgt spid="6">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animEffect transition="in" filter="checkerboard(across)">
                                      <p:cBhvr>
                                        <p:cTn id="24" dur="500"/>
                                        <p:tgtEl>
                                          <p:spTgt spid="6">
                                            <p:txEl>
                                              <p:pRg st="5" end="5"/>
                                            </p:txEl>
                                          </p:spTgt>
                                        </p:tgtEl>
                                      </p:cBhvr>
                                    </p:animEffect>
                                  </p:childTnLst>
                                </p:cTn>
                              </p:par>
                            </p:childTnLst>
                          </p:cTn>
                        </p:par>
                        <p:par>
                          <p:cTn id="25" fill="hold">
                            <p:stCondLst>
                              <p:cond delay="1500"/>
                            </p:stCondLst>
                            <p:childTnLst>
                              <p:par>
                                <p:cTn id="26" presetID="5" presetClass="entr" presetSubtype="10" fill="hold" nodeType="afterEffect">
                                  <p:stCondLst>
                                    <p:cond delay="0"/>
                                  </p:stCondLst>
                                  <p:childTnLst>
                                    <p:set>
                                      <p:cBhvr>
                                        <p:cTn id="27" dur="1" fill="hold">
                                          <p:stCondLst>
                                            <p:cond delay="0"/>
                                          </p:stCondLst>
                                        </p:cTn>
                                        <p:tgtEl>
                                          <p:spTgt spid="6">
                                            <p:txEl>
                                              <p:pRg st="6" end="6"/>
                                            </p:txEl>
                                          </p:spTgt>
                                        </p:tgtEl>
                                        <p:attrNameLst>
                                          <p:attrName>style.visibility</p:attrName>
                                        </p:attrNameLst>
                                      </p:cBhvr>
                                      <p:to>
                                        <p:strVal val="visible"/>
                                      </p:to>
                                    </p:set>
                                    <p:animEffect transition="in" filter="checkerboard(across)">
                                      <p:cBhvr>
                                        <p:cTn id="28" dur="500"/>
                                        <p:tgtEl>
                                          <p:spTgt spid="6">
                                            <p:txEl>
                                              <p:pRg st="6" end="6"/>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6">
                                            <p:txEl>
                                              <p:pRg st="7" end="7"/>
                                            </p:txEl>
                                          </p:spTgt>
                                        </p:tgtEl>
                                        <p:attrNameLst>
                                          <p:attrName>style.visibility</p:attrName>
                                        </p:attrNameLst>
                                      </p:cBhvr>
                                      <p:to>
                                        <p:strVal val="visible"/>
                                      </p:to>
                                    </p:set>
                                    <p:animEffect transition="in" filter="checkerboard(across)">
                                      <p:cBhvr>
                                        <p:cTn id="31"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a:p>
        </p:txBody>
      </p:sp>
      <p:sp>
        <p:nvSpPr>
          <p:cNvPr id="5" name="Espace réservé du numéro de diapositive 3"/>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fr-BE" sz="1200" b="0" i="0" u="none" strike="noStrike" kern="1200" cap="none" spc="0" normalizeH="0" baseline="0" noProof="0">
              <a:ln>
                <a:noFill/>
              </a:ln>
              <a:solidFill>
                <a:schemeClr val="bg2">
                  <a:shade val="50000"/>
                  <a:satMod val="200000"/>
                </a:schemeClr>
              </a:solidFill>
              <a:effectLst/>
              <a:uLnTx/>
              <a:uFillTx/>
              <a:latin typeface="+mn-lt"/>
              <a:ea typeface="+mn-ea"/>
              <a:cs typeface="+mn-cs"/>
            </a:endParaRPr>
          </a:p>
        </p:txBody>
      </p:sp>
      <p:sp>
        <p:nvSpPr>
          <p:cNvPr id="8" name="ZoneTexte 7"/>
          <p:cNvSpPr txBox="1"/>
          <p:nvPr/>
        </p:nvSpPr>
        <p:spPr>
          <a:xfrm>
            <a:off x="1071538" y="785794"/>
            <a:ext cx="8072462" cy="530915"/>
          </a:xfrm>
          <a:prstGeom prst="rect">
            <a:avLst/>
          </a:prstGeom>
          <a:noFill/>
        </p:spPr>
        <p:txBody>
          <a:bodyPr wrap="square" rtlCol="0">
            <a:spAutoFit/>
          </a:bodyPr>
          <a:lstStyle/>
          <a:p>
            <a:pPr marL="180000" indent="-342900">
              <a:lnSpc>
                <a:spcPct val="150000"/>
              </a:lnSpc>
            </a:pPr>
            <a:r>
              <a:rPr lang="fr-FR" b="1" u="sng" dirty="0">
                <a:solidFill>
                  <a:srgbClr val="C00000"/>
                </a:solidFill>
                <a:latin typeface="Comic Sans MS" pitchFamily="66" charset="0"/>
              </a:rPr>
              <a:t>5. Concept </a:t>
            </a:r>
            <a:r>
              <a:rPr lang="fr-FR" sz="1900" b="1" u="sng" dirty="0">
                <a:solidFill>
                  <a:srgbClr val="C00000"/>
                </a:solidFill>
                <a:latin typeface="Comic Sans MS" pitchFamily="66" charset="0"/>
              </a:rPr>
              <a:t>de processus dans le contexte de la multiprogrammation</a:t>
            </a:r>
          </a:p>
        </p:txBody>
      </p:sp>
      <p:sp>
        <p:nvSpPr>
          <p:cNvPr id="12" name="ZoneTexte 11"/>
          <p:cNvSpPr txBox="1"/>
          <p:nvPr/>
        </p:nvSpPr>
        <p:spPr>
          <a:xfrm>
            <a:off x="1214414" y="1214422"/>
            <a:ext cx="7572428" cy="1869743"/>
          </a:xfrm>
          <a:prstGeom prst="rect">
            <a:avLst/>
          </a:prstGeom>
          <a:noFill/>
        </p:spPr>
        <p:txBody>
          <a:bodyPr wrap="square" rtlCol="0">
            <a:spAutoFit/>
          </a:bodyPr>
          <a:lstStyle/>
          <a:p>
            <a:pPr marL="180000" indent="-342900">
              <a:lnSpc>
                <a:spcPct val="150000"/>
              </a:lnSpc>
            </a:pPr>
            <a:r>
              <a:rPr lang="fr-FR" sz="2000" b="1" u="sng" dirty="0">
                <a:solidFill>
                  <a:srgbClr val="FF0000"/>
                </a:solidFill>
                <a:latin typeface="Comic Sans MS" pitchFamily="66" charset="0"/>
              </a:rPr>
              <a:t>5.1. Processus et programme</a:t>
            </a:r>
          </a:p>
          <a:p>
            <a:pPr marL="180000" indent="-342900" algn="just">
              <a:lnSpc>
                <a:spcPct val="150000"/>
              </a:lnSpc>
              <a:spcAft>
                <a:spcPts val="1200"/>
              </a:spcAft>
            </a:pPr>
            <a:r>
              <a:rPr lang="fr-FR" sz="1900" dirty="0">
                <a:latin typeface="Comic Sans MS" pitchFamily="66" charset="0"/>
              </a:rPr>
              <a:t>	</a:t>
            </a:r>
            <a:r>
              <a:rPr lang="fr-FR" sz="1900" b="1" u="sng" dirty="0">
                <a:solidFill>
                  <a:schemeClr val="accent4">
                    <a:lumMod val="75000"/>
                  </a:schemeClr>
                </a:solidFill>
                <a:latin typeface="Comic Sans MS" pitchFamily="66" charset="0"/>
              </a:rPr>
              <a:t>A. Programme</a:t>
            </a:r>
            <a:r>
              <a:rPr lang="fr-FR" sz="1900" dirty="0">
                <a:latin typeface="Comic Sans MS" pitchFamily="66" charset="0"/>
              </a:rPr>
              <a:t>: un programme est une suite d’instructions statiques qui a comme objectif de résoudre un problème donné en utilisant un langage de programmation (</a:t>
            </a:r>
            <a:r>
              <a:rPr lang="fr-FR" sz="1900" dirty="0">
                <a:solidFill>
                  <a:srgbClr val="FF0000"/>
                </a:solidFill>
                <a:latin typeface="Comic Sans MS" pitchFamily="66" charset="0"/>
              </a:rPr>
              <a:t>entité statique</a:t>
            </a:r>
            <a:r>
              <a:rPr lang="fr-FR" sz="1900" dirty="0">
                <a:latin typeface="Comic Sans MS" pitchFamily="66" charset="0"/>
              </a:rPr>
              <a:t>).</a:t>
            </a:r>
          </a:p>
        </p:txBody>
      </p:sp>
      <p:grpSp>
        <p:nvGrpSpPr>
          <p:cNvPr id="17" name="Groupe 16"/>
          <p:cNvGrpSpPr/>
          <p:nvPr/>
        </p:nvGrpSpPr>
        <p:grpSpPr>
          <a:xfrm>
            <a:off x="1571604" y="4572008"/>
            <a:ext cx="6858048" cy="857256"/>
            <a:chOff x="1571604" y="4429132"/>
            <a:chExt cx="6858048" cy="857256"/>
          </a:xfrm>
        </p:grpSpPr>
        <p:sp>
          <p:nvSpPr>
            <p:cNvPr id="9" name="Rectangle 8"/>
            <p:cNvSpPr/>
            <p:nvPr/>
          </p:nvSpPr>
          <p:spPr>
            <a:xfrm>
              <a:off x="1571604" y="4429132"/>
              <a:ext cx="1785950" cy="85725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r-FR" sz="2000" b="1" dirty="0"/>
                <a:t>Programme:</a:t>
              </a:r>
            </a:p>
            <a:p>
              <a:pPr algn="ctr"/>
              <a:r>
                <a:rPr lang="fr-FR" dirty="0"/>
                <a:t>(Données et instructions)</a:t>
              </a:r>
            </a:p>
          </p:txBody>
        </p:sp>
        <p:sp>
          <p:nvSpPr>
            <p:cNvPr id="10" name="Rectangle 9"/>
            <p:cNvSpPr/>
            <p:nvPr/>
          </p:nvSpPr>
          <p:spPr>
            <a:xfrm>
              <a:off x="4286248" y="4572008"/>
              <a:ext cx="1428760" cy="57150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b="1" dirty="0"/>
                <a:t>Processeur</a:t>
              </a:r>
            </a:p>
          </p:txBody>
        </p:sp>
        <p:sp>
          <p:nvSpPr>
            <p:cNvPr id="11" name="Ellipse 10"/>
            <p:cNvSpPr/>
            <p:nvPr/>
          </p:nvSpPr>
          <p:spPr>
            <a:xfrm>
              <a:off x="6858016" y="4500570"/>
              <a:ext cx="1571636" cy="714380"/>
            </a:xfrm>
            <a:prstGeom prst="ellips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Processus</a:t>
              </a:r>
            </a:p>
          </p:txBody>
        </p:sp>
        <p:sp>
          <p:nvSpPr>
            <p:cNvPr id="13" name="Croix 12"/>
            <p:cNvSpPr/>
            <p:nvPr/>
          </p:nvSpPr>
          <p:spPr>
            <a:xfrm>
              <a:off x="3571868" y="4714884"/>
              <a:ext cx="428628" cy="357190"/>
            </a:xfrm>
            <a:prstGeom prst="plus">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droite 13"/>
            <p:cNvSpPr/>
            <p:nvPr/>
          </p:nvSpPr>
          <p:spPr>
            <a:xfrm>
              <a:off x="6000760" y="4714884"/>
              <a:ext cx="714380"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5" name="Rectangle à coins arrondis 14"/>
          <p:cNvSpPr/>
          <p:nvPr/>
        </p:nvSpPr>
        <p:spPr>
          <a:xfrm>
            <a:off x="1128718" y="5527516"/>
            <a:ext cx="7786710" cy="1285860"/>
          </a:xfrm>
          <a:prstGeom prst="roundRect">
            <a:avLst/>
          </a:prstGeom>
          <a:ln/>
        </p:spPr>
        <p:style>
          <a:lnRef idx="1">
            <a:schemeClr val="dk1"/>
          </a:lnRef>
          <a:fillRef idx="1001">
            <a:schemeClr val="lt2"/>
          </a:fillRef>
          <a:effectRef idx="1">
            <a:schemeClr val="dk1"/>
          </a:effectRef>
          <a:fontRef idx="minor">
            <a:schemeClr val="dk1"/>
          </a:fontRef>
        </p:style>
        <p:txBody>
          <a:bodyPr rtlCol="0" anchor="ctr"/>
          <a:lstStyle/>
          <a:p>
            <a:pPr algn="just"/>
            <a:r>
              <a:rPr lang="fr-FR" sz="2000" b="1" dirty="0">
                <a:solidFill>
                  <a:schemeClr val="tx1"/>
                </a:solidFill>
              </a:rPr>
              <a:t>Un </a:t>
            </a:r>
            <a:r>
              <a:rPr lang="fr-FR" sz="2000" b="1" u="sng" dirty="0">
                <a:solidFill>
                  <a:schemeClr val="tx1"/>
                </a:solidFill>
              </a:rPr>
              <a:t>processus</a:t>
            </a:r>
            <a:r>
              <a:rPr lang="fr-FR" sz="2000" b="1" dirty="0">
                <a:solidFill>
                  <a:schemeClr val="tx1"/>
                </a:solidFill>
              </a:rPr>
              <a:t> est composé de:</a:t>
            </a:r>
          </a:p>
          <a:p>
            <a:pPr algn="just">
              <a:lnSpc>
                <a:spcPct val="150000"/>
              </a:lnSpc>
              <a:buFont typeface="Wingdings" pitchFamily="2" charset="2"/>
              <a:buChar char="q"/>
            </a:pPr>
            <a:r>
              <a:rPr lang="fr-FR" sz="1900" b="1" dirty="0">
                <a:solidFill>
                  <a:schemeClr val="tx1"/>
                </a:solidFill>
              </a:rPr>
              <a:t> </a:t>
            </a:r>
            <a:r>
              <a:rPr lang="fr-FR" sz="1600" b="1" dirty="0">
                <a:solidFill>
                  <a:schemeClr val="tx1"/>
                </a:solidFill>
              </a:rPr>
              <a:t>Code exécutable;</a:t>
            </a:r>
          </a:p>
          <a:p>
            <a:pPr algn="just">
              <a:lnSpc>
                <a:spcPct val="150000"/>
              </a:lnSpc>
              <a:buFont typeface="Wingdings" pitchFamily="2" charset="2"/>
              <a:buChar char="q"/>
            </a:pPr>
            <a:r>
              <a:rPr lang="fr-FR" sz="1600" b="1" dirty="0">
                <a:solidFill>
                  <a:schemeClr val="tx1"/>
                </a:solidFill>
              </a:rPr>
              <a:t> Contexte qui est une image décrivant l’environnement du </a:t>
            </a:r>
            <a:r>
              <a:rPr lang="fr-FR" sz="1600" b="1" dirty="0" smtClean="0">
                <a:solidFill>
                  <a:schemeClr val="tx1"/>
                </a:solidFill>
              </a:rPr>
              <a:t>processus (PCB).</a:t>
            </a:r>
            <a:endParaRPr lang="fr-FR" sz="1600" b="1" dirty="0">
              <a:solidFill>
                <a:schemeClr val="tx1"/>
              </a:solidFill>
            </a:endParaRPr>
          </a:p>
        </p:txBody>
      </p:sp>
      <p:sp>
        <p:nvSpPr>
          <p:cNvPr id="16"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18" name="Rectangle 17"/>
          <p:cNvSpPr/>
          <p:nvPr/>
        </p:nvSpPr>
        <p:spPr>
          <a:xfrm>
            <a:off x="1357322" y="3071810"/>
            <a:ext cx="7572396" cy="1338828"/>
          </a:xfrm>
          <a:prstGeom prst="rect">
            <a:avLst/>
          </a:prstGeom>
        </p:spPr>
        <p:txBody>
          <a:bodyPr wrap="square">
            <a:spAutoFit/>
          </a:bodyPr>
          <a:lstStyle/>
          <a:p>
            <a:pPr marL="180000" indent="-342900" algn="just">
              <a:lnSpc>
                <a:spcPct val="150000"/>
              </a:lnSpc>
              <a:spcAft>
                <a:spcPts val="1200"/>
              </a:spcAft>
            </a:pPr>
            <a:r>
              <a:rPr lang="fr-FR" b="1" u="sng" dirty="0">
                <a:solidFill>
                  <a:schemeClr val="accent4">
                    <a:lumMod val="75000"/>
                  </a:schemeClr>
                </a:solidFill>
                <a:latin typeface="Comic Sans MS" pitchFamily="66" charset="0"/>
              </a:rPr>
              <a:t>B. Processus</a:t>
            </a:r>
            <a:r>
              <a:rPr lang="fr-FR" dirty="0">
                <a:latin typeface="Comic Sans MS" pitchFamily="66" charset="0"/>
              </a:rPr>
              <a:t>: c’est un programme (instance d’un programme) en cours d’exécution (</a:t>
            </a:r>
            <a:r>
              <a:rPr lang="fr-FR" dirty="0">
                <a:solidFill>
                  <a:srgbClr val="FF0000"/>
                </a:solidFill>
                <a:latin typeface="Comic Sans MS" pitchFamily="66" charset="0"/>
              </a:rPr>
              <a:t>entité dynamique</a:t>
            </a:r>
            <a:r>
              <a:rPr lang="fr-FR" dirty="0">
                <a:latin typeface="Comic Sans MS" pitchFamily="66" charset="0"/>
              </a:rPr>
              <a:t>) </a:t>
            </a:r>
            <a:r>
              <a:rPr lang="fr-FR" dirty="0"/>
              <a:t>auquel est associe du code, des données et des ressources.</a:t>
            </a:r>
            <a:endParaRPr lang="fr-FR" dirty="0">
              <a:latin typeface="Comic Sans MS" pitchFamily="66" charset="0"/>
            </a:endParaRPr>
          </a:p>
        </p:txBody>
      </p:sp>
      <p:sp>
        <p:nvSpPr>
          <p:cNvPr id="19" name="Rectangle à coins arrondis 18"/>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ou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out)">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box(ou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5" grpId="0" animBg="1"/>
      <p:bldP spid="1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9</a:t>
            </a:fld>
            <a:endParaRPr lang="fr-BE"/>
          </a:p>
        </p:txBody>
      </p:sp>
      <p:sp>
        <p:nvSpPr>
          <p:cNvPr id="5" name="Espace réservé du numéro de diapositive 3"/>
          <p:cNvSpPr txBox="1">
            <a:spLocks/>
          </p:cNvSpPr>
          <p:nvPr/>
        </p:nvSpPr>
        <p:spPr>
          <a:xfrm>
            <a:off x="8613648" y="6305550"/>
            <a:ext cx="457200" cy="476250"/>
          </a:xfrm>
          <a:prstGeom prst="rect">
            <a:avLst/>
          </a:prstGeom>
        </p:spPr>
        <p:txBody>
          <a:bodyPr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CF4668DC-857F-487D-BFFA-8C0CA5037977}" type="slidenum">
              <a:rPr kumimoji="0" lang="fr-BE" sz="1200" b="0" i="0" u="none" strike="noStrike" kern="1200" cap="none" spc="0" normalizeH="0" baseline="0" noProof="0" smtClean="0">
                <a:ln>
                  <a:noFill/>
                </a:ln>
                <a:solidFill>
                  <a:schemeClr val="bg2">
                    <a:shade val="50000"/>
                    <a:satMod val="200000"/>
                  </a:schemeClr>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fr-BE" sz="1200" b="0" i="0" u="none" strike="noStrike" kern="1200" cap="none" spc="0" normalizeH="0" baseline="0" noProof="0">
              <a:ln>
                <a:noFill/>
              </a:ln>
              <a:solidFill>
                <a:schemeClr val="bg2">
                  <a:shade val="50000"/>
                  <a:satMod val="200000"/>
                </a:schemeClr>
              </a:solidFill>
              <a:effectLst/>
              <a:uLnTx/>
              <a:uFillTx/>
              <a:latin typeface="+mn-lt"/>
              <a:ea typeface="+mn-ea"/>
              <a:cs typeface="+mn-cs"/>
            </a:endParaRPr>
          </a:p>
        </p:txBody>
      </p:sp>
      <p:sp>
        <p:nvSpPr>
          <p:cNvPr id="8" name="ZoneTexte 7"/>
          <p:cNvSpPr txBox="1"/>
          <p:nvPr/>
        </p:nvSpPr>
        <p:spPr>
          <a:xfrm>
            <a:off x="1214414" y="642918"/>
            <a:ext cx="7715304" cy="2215991"/>
          </a:xfrm>
          <a:prstGeom prst="rect">
            <a:avLst/>
          </a:prstGeom>
          <a:noFill/>
        </p:spPr>
        <p:txBody>
          <a:bodyPr wrap="square" rtlCol="0">
            <a:spAutoFit/>
          </a:bodyPr>
          <a:lstStyle/>
          <a:p>
            <a:pPr marL="180000" indent="-342900">
              <a:lnSpc>
                <a:spcPct val="150000"/>
              </a:lnSpc>
            </a:pPr>
            <a:r>
              <a:rPr lang="fr-FR" sz="2000" b="1" u="sng" dirty="0">
                <a:solidFill>
                  <a:srgbClr val="FF0000"/>
                </a:solidFill>
                <a:latin typeface="Comic Sans MS" pitchFamily="66" charset="0"/>
              </a:rPr>
              <a:t>5.2. Bloc de contrôle de processus (PCB)</a:t>
            </a:r>
          </a:p>
          <a:p>
            <a:pPr indent="355600" algn="just">
              <a:lnSpc>
                <a:spcPct val="150000"/>
              </a:lnSpc>
            </a:pPr>
            <a:r>
              <a:rPr lang="fr-FR" dirty="0">
                <a:latin typeface="Comic Sans MS" pitchFamily="66" charset="0"/>
              </a:rPr>
              <a:t>La représentation d’un processus dans le système se fait de façon unique à l’aide d’une structure de donnée appropriée, dite </a:t>
            </a:r>
            <a:r>
              <a:rPr lang="fr-FR" b="1" dirty="0">
                <a:latin typeface="Comic Sans MS" pitchFamily="66" charset="0"/>
              </a:rPr>
              <a:t>PCB (</a:t>
            </a:r>
            <a:r>
              <a:rPr lang="fr-FR" b="1" i="1" dirty="0" err="1">
                <a:latin typeface="Comic Sans MS" pitchFamily="66" charset="0"/>
              </a:rPr>
              <a:t>Process</a:t>
            </a:r>
            <a:r>
              <a:rPr lang="fr-FR" b="1" i="1" dirty="0">
                <a:latin typeface="Comic Sans MS" pitchFamily="66" charset="0"/>
              </a:rPr>
              <a:t> Control Block). </a:t>
            </a:r>
            <a:r>
              <a:rPr lang="fr-FR" dirty="0">
                <a:latin typeface="Comic Sans MS" pitchFamily="66" charset="0"/>
              </a:rPr>
              <a:t>Le PCB est en fait une table qui contient toutes les informations nécessaires à l’exécution d’un processus.</a:t>
            </a:r>
          </a:p>
        </p:txBody>
      </p:sp>
      <p:graphicFrame>
        <p:nvGraphicFramePr>
          <p:cNvPr id="9" name="Tableau 8"/>
          <p:cNvGraphicFramePr>
            <a:graphicFrameLocks noGrp="1"/>
          </p:cNvGraphicFramePr>
          <p:nvPr>
            <p:extLst>
              <p:ext uri="{D42A27DB-BD31-4B8C-83A1-F6EECF244321}">
                <p14:modId xmlns:p14="http://schemas.microsoft.com/office/powerpoint/2010/main" val="2926482324"/>
              </p:ext>
            </p:extLst>
          </p:nvPr>
        </p:nvGraphicFramePr>
        <p:xfrm>
          <a:off x="2786050" y="2905466"/>
          <a:ext cx="4429156" cy="3840480"/>
        </p:xfrm>
        <a:graphic>
          <a:graphicData uri="http://schemas.openxmlformats.org/drawingml/2006/table">
            <a:tbl>
              <a:tblPr firstRow="1" bandRow="1">
                <a:tableStyleId>{5C22544A-7EE6-4342-B048-85BDC9FD1C3A}</a:tableStyleId>
              </a:tblPr>
              <a:tblGrid>
                <a:gridCol w="4429156">
                  <a:extLst>
                    <a:ext uri="{9D8B030D-6E8A-4147-A177-3AD203B41FA5}">
                      <a16:colId xmlns:a16="http://schemas.microsoft.com/office/drawing/2014/main" val="20000"/>
                    </a:ext>
                  </a:extLst>
                </a:gridCol>
              </a:tblGrid>
              <a:tr h="336310">
                <a:tc>
                  <a:txBody>
                    <a:bodyPr/>
                    <a:lstStyle/>
                    <a:p>
                      <a:pPr algn="ctr"/>
                      <a:r>
                        <a:rPr lang="fr-FR" dirty="0"/>
                        <a:t>Identificateur</a:t>
                      </a:r>
                      <a:r>
                        <a:rPr lang="fr-FR" baseline="0" dirty="0"/>
                        <a:t> du processus Pi</a:t>
                      </a:r>
                      <a:endParaRPr lang="fr-FR" dirty="0"/>
                    </a:p>
                  </a:txBody>
                  <a:tcPr/>
                </a:tc>
                <a:extLst>
                  <a:ext uri="{0D108BD9-81ED-4DB2-BD59-A6C34878D82A}">
                    <a16:rowId xmlns:a16="http://schemas.microsoft.com/office/drawing/2014/main" val="10000"/>
                  </a:ext>
                </a:extLst>
              </a:tr>
              <a:tr h="336310">
                <a:tc>
                  <a:txBody>
                    <a:bodyPr/>
                    <a:lstStyle/>
                    <a:p>
                      <a:pPr algn="ctr"/>
                      <a:r>
                        <a:rPr lang="fr-FR" dirty="0">
                          <a:solidFill>
                            <a:srgbClr val="FF0000"/>
                          </a:solidFill>
                        </a:rPr>
                        <a:t>Etat du </a:t>
                      </a:r>
                      <a:r>
                        <a:rPr lang="fr-FR" dirty="0" smtClean="0">
                          <a:solidFill>
                            <a:srgbClr val="FF0000"/>
                          </a:solidFill>
                        </a:rPr>
                        <a:t>processus (actif, </a:t>
                      </a:r>
                      <a:r>
                        <a:rPr lang="fr-FR" dirty="0" err="1" smtClean="0">
                          <a:solidFill>
                            <a:srgbClr val="FF0000"/>
                          </a:solidFill>
                        </a:rPr>
                        <a:t>etc</a:t>
                      </a:r>
                      <a:r>
                        <a:rPr lang="fr-FR" dirty="0" smtClean="0">
                          <a:solidFill>
                            <a:srgbClr val="FF0000"/>
                          </a:solidFill>
                        </a:rPr>
                        <a:t>)</a:t>
                      </a:r>
                      <a:endParaRPr lang="fr-FR" dirty="0">
                        <a:solidFill>
                          <a:srgbClr val="FF0000"/>
                        </a:solidFill>
                      </a:endParaRPr>
                    </a:p>
                  </a:txBody>
                  <a:tcPr/>
                </a:tc>
                <a:extLst>
                  <a:ext uri="{0D108BD9-81ED-4DB2-BD59-A6C34878D82A}">
                    <a16:rowId xmlns:a16="http://schemas.microsoft.com/office/drawing/2014/main" val="10001"/>
                  </a:ext>
                </a:extLst>
              </a:tr>
              <a:tr h="336310">
                <a:tc>
                  <a:txBody>
                    <a:bodyPr/>
                    <a:lstStyle/>
                    <a:p>
                      <a:pPr algn="ctr"/>
                      <a:r>
                        <a:rPr lang="fr-FR" dirty="0"/>
                        <a:t>Priorité du processus</a:t>
                      </a:r>
                    </a:p>
                  </a:txBody>
                  <a:tcPr/>
                </a:tc>
                <a:extLst>
                  <a:ext uri="{0D108BD9-81ED-4DB2-BD59-A6C34878D82A}">
                    <a16:rowId xmlns:a16="http://schemas.microsoft.com/office/drawing/2014/main" val="10002"/>
                  </a:ext>
                </a:extLst>
              </a:tr>
              <a:tr h="336310">
                <a:tc>
                  <a:txBody>
                    <a:bodyPr/>
                    <a:lstStyle/>
                    <a:p>
                      <a:r>
                        <a:rPr kumimoji="0" lang="fr-FR" sz="1800" kern="1200" baseline="0" dirty="0">
                          <a:solidFill>
                            <a:schemeClr val="dk1"/>
                          </a:solidFill>
                          <a:latin typeface="+mn-lt"/>
                          <a:ea typeface="+mn-ea"/>
                          <a:cs typeface="+mn-cs"/>
                        </a:rPr>
                        <a:t>Informations relatives à la mémoire centrale</a:t>
                      </a:r>
                      <a:endParaRPr lang="fr-FR" dirty="0"/>
                    </a:p>
                  </a:txBody>
                  <a:tcPr/>
                </a:tc>
                <a:extLst>
                  <a:ext uri="{0D108BD9-81ED-4DB2-BD59-A6C34878D82A}">
                    <a16:rowId xmlns:a16="http://schemas.microsoft.com/office/drawing/2014/main" val="10003"/>
                  </a:ext>
                </a:extLst>
              </a:tr>
              <a:tr h="33631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1800" kern="1200" baseline="0" dirty="0">
                          <a:solidFill>
                            <a:schemeClr val="dk1"/>
                          </a:solidFill>
                          <a:latin typeface="+mn-lt"/>
                          <a:ea typeface="+mn-ea"/>
                          <a:cs typeface="+mn-cs"/>
                        </a:rPr>
                        <a:t>Informations relatives aux </a:t>
                      </a:r>
                      <a:r>
                        <a:rPr lang="fr-FR" baseline="0" dirty="0"/>
                        <a:t>fichiers</a:t>
                      </a:r>
                      <a:endParaRPr lang="fr-FR" dirty="0"/>
                    </a:p>
                  </a:txBody>
                  <a:tcPr/>
                </a:tc>
                <a:extLst>
                  <a:ext uri="{0D108BD9-81ED-4DB2-BD59-A6C34878D82A}">
                    <a16:rowId xmlns:a16="http://schemas.microsoft.com/office/drawing/2014/main" val="10004"/>
                  </a:ext>
                </a:extLst>
              </a:tr>
              <a:tr h="336310">
                <a:tc>
                  <a:txBody>
                    <a:bodyPr/>
                    <a:lstStyle/>
                    <a:p>
                      <a:pPr algn="ctr"/>
                      <a:r>
                        <a:rPr lang="fr-FR" dirty="0"/>
                        <a:t>Mot d’état du processus (PSW)</a:t>
                      </a:r>
                    </a:p>
                  </a:txBody>
                  <a:tcPr/>
                </a:tc>
                <a:extLst>
                  <a:ext uri="{0D108BD9-81ED-4DB2-BD59-A6C34878D82A}">
                    <a16:rowId xmlns:a16="http://schemas.microsoft.com/office/drawing/2014/main" val="10005"/>
                  </a:ext>
                </a:extLst>
              </a:tr>
              <a:tr h="336310">
                <a:tc>
                  <a:txBody>
                    <a:bodyPr/>
                    <a:lstStyle/>
                    <a:p>
                      <a:pPr algn="ctr"/>
                      <a:r>
                        <a:rPr lang="fr-FR" dirty="0">
                          <a:solidFill>
                            <a:schemeClr val="tx1"/>
                          </a:solidFill>
                        </a:rPr>
                        <a:t>Compteur ordinal(CO)</a:t>
                      </a:r>
                    </a:p>
                  </a:txBody>
                  <a:tcPr/>
                </a:tc>
                <a:extLst>
                  <a:ext uri="{0D108BD9-81ED-4DB2-BD59-A6C34878D82A}">
                    <a16:rowId xmlns:a16="http://schemas.microsoft.com/office/drawing/2014/main" val="10006"/>
                  </a:ext>
                </a:extLst>
              </a:tr>
              <a:tr h="840776">
                <a:tc>
                  <a:txBody>
                    <a:bodyPr/>
                    <a:lstStyle/>
                    <a:p>
                      <a:pPr algn="ctr"/>
                      <a:r>
                        <a:rPr lang="fr-FR" b="1" dirty="0"/>
                        <a:t>.</a:t>
                      </a:r>
                    </a:p>
                    <a:p>
                      <a:pPr algn="ctr"/>
                      <a:r>
                        <a:rPr lang="fr-FR" b="1" dirty="0"/>
                        <a:t>.</a:t>
                      </a:r>
                    </a:p>
                    <a:p>
                      <a:pPr algn="ctr"/>
                      <a:r>
                        <a:rPr lang="fr-FR" b="1" dirty="0"/>
                        <a:t>.</a:t>
                      </a:r>
                    </a:p>
                  </a:txBody>
                  <a:tcPr/>
                </a:tc>
                <a:extLst>
                  <a:ext uri="{0D108BD9-81ED-4DB2-BD59-A6C34878D82A}">
                    <a16:rowId xmlns:a16="http://schemas.microsoft.com/office/drawing/2014/main" val="10007"/>
                  </a:ext>
                </a:extLst>
              </a:tr>
              <a:tr h="336310">
                <a:tc>
                  <a:txBody>
                    <a:bodyPr/>
                    <a:lstStyle/>
                    <a:p>
                      <a:pPr algn="ctr"/>
                      <a:r>
                        <a:rPr lang="fr-FR" dirty="0">
                          <a:solidFill>
                            <a:schemeClr val="tx1"/>
                          </a:solidFill>
                        </a:rPr>
                        <a:t>Pointeur vers P</a:t>
                      </a:r>
                      <a:r>
                        <a:rPr lang="fr-FR" dirty="0">
                          <a:solidFill>
                            <a:schemeClr val="tx1"/>
                          </a:solidFill>
                          <a:latin typeface="Aparajita" pitchFamily="34" charset="0"/>
                          <a:cs typeface="Aparajita" pitchFamily="34" charset="0"/>
                        </a:rPr>
                        <a:t>i+1</a:t>
                      </a:r>
                    </a:p>
                  </a:txBody>
                  <a:tcPr/>
                </a:tc>
                <a:extLst>
                  <a:ext uri="{0D108BD9-81ED-4DB2-BD59-A6C34878D82A}">
                    <a16:rowId xmlns:a16="http://schemas.microsoft.com/office/drawing/2014/main" val="10008"/>
                  </a:ext>
                </a:extLst>
              </a:tr>
            </a:tbl>
          </a:graphicData>
        </a:graphic>
      </p:graphicFrame>
      <p:sp>
        <p:nvSpPr>
          <p:cNvPr id="10" name="Rectangle 9"/>
          <p:cNvSpPr/>
          <p:nvPr/>
        </p:nvSpPr>
        <p:spPr>
          <a:xfrm>
            <a:off x="1142976" y="4286256"/>
            <a:ext cx="121444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PCB P</a:t>
            </a:r>
            <a:r>
              <a:rPr lang="fr-FR" b="1" dirty="0">
                <a:solidFill>
                  <a:schemeClr val="bg1"/>
                </a:solidFill>
                <a:latin typeface="Aparajita" pitchFamily="34" charset="0"/>
                <a:cs typeface="Aparajita" pitchFamily="34" charset="0"/>
              </a:rPr>
              <a:t>i-1</a:t>
            </a:r>
          </a:p>
        </p:txBody>
      </p:sp>
      <p:cxnSp>
        <p:nvCxnSpPr>
          <p:cNvPr id="11" name="Connecteur droit avec flèche 10"/>
          <p:cNvCxnSpPr>
            <a:stCxn id="10" idx="3"/>
          </p:cNvCxnSpPr>
          <p:nvPr/>
        </p:nvCxnSpPr>
        <p:spPr>
          <a:xfrm flipV="1">
            <a:off x="2357422" y="3214686"/>
            <a:ext cx="500066" cy="1285884"/>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715272" y="4357694"/>
            <a:ext cx="1214446"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PCB P</a:t>
            </a:r>
            <a:r>
              <a:rPr lang="fr-FR" b="1" dirty="0">
                <a:solidFill>
                  <a:schemeClr val="bg1"/>
                </a:solidFill>
                <a:latin typeface="Aparajita" pitchFamily="34" charset="0"/>
                <a:cs typeface="Aparajita" pitchFamily="34" charset="0"/>
              </a:rPr>
              <a:t>i+1</a:t>
            </a:r>
          </a:p>
        </p:txBody>
      </p:sp>
      <p:cxnSp>
        <p:nvCxnSpPr>
          <p:cNvPr id="13" name="Connecteur droit avec flèche 12"/>
          <p:cNvCxnSpPr/>
          <p:nvPr/>
        </p:nvCxnSpPr>
        <p:spPr>
          <a:xfrm rot="5400000" flipH="1" flipV="1">
            <a:off x="6679421" y="5322107"/>
            <a:ext cx="1714512" cy="78581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 name="Titre 1"/>
          <p:cNvSpPr txBox="1">
            <a:spLocks/>
          </p:cNvSpPr>
          <p:nvPr/>
        </p:nvSpPr>
        <p:spPr>
          <a:xfrm>
            <a:off x="1142976" y="142852"/>
            <a:ext cx="7858180" cy="582594"/>
          </a:xfrm>
          <a:prstGeom prst="rect">
            <a:avLst/>
          </a:prstGeom>
          <a:solidFill>
            <a:schemeClr val="bg2">
              <a:lumMod val="75000"/>
            </a:schemeClr>
          </a:solidFill>
        </p:spPr>
        <p:txBody>
          <a:bodyPr anchor="ctr">
            <a:normAutofit fontScale="97500"/>
          </a:bodyPr>
          <a:lstStyle/>
          <a:p>
            <a:pPr lvl="0">
              <a:spcBef>
                <a:spcPct val="0"/>
              </a:spcBef>
              <a:defRPr/>
            </a:pPr>
            <a:r>
              <a:rPr kumimoji="0" lang="fr-FR" sz="2400" b="0" i="0" u="sng" strike="noStrike" kern="1200" cap="none" spc="0" normalizeH="0" baseline="0" noProof="0" dirty="0">
                <a:ln>
                  <a:noFill/>
                </a:ln>
                <a:solidFill>
                  <a:schemeClr val="tx2">
                    <a:satMod val="130000"/>
                  </a:schemeClr>
                </a:solidFill>
                <a:effectLst/>
                <a:uLnTx/>
                <a:uFillTx/>
                <a:latin typeface="Comic Sans MS" pitchFamily="66" charset="0"/>
                <a:ea typeface="+mj-ea"/>
                <a:cs typeface="+mj-cs"/>
              </a:rPr>
              <a:t>Chapitre 2</a:t>
            </a:r>
            <a:r>
              <a:rPr lang="fr-FR" sz="2400" dirty="0"/>
              <a:t> :  </a:t>
            </a:r>
            <a:r>
              <a:rPr lang="fr-FR" sz="2400" dirty="0">
                <a:solidFill>
                  <a:srgbClr val="0070C0"/>
                </a:solidFill>
                <a:latin typeface="Comic Sans MS" pitchFamily="66" charset="0"/>
              </a:rPr>
              <a:t>Gestion du processeur central</a:t>
            </a:r>
            <a:endParaRPr kumimoji="0" lang="fr-FR" sz="24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15" name="Rectangle à coins arrondis 14"/>
          <p:cNvSpPr/>
          <p:nvPr/>
        </p:nvSpPr>
        <p:spPr>
          <a:xfrm rot="16200000">
            <a:off x="-2428923" y="3143249"/>
            <a:ext cx="5857916" cy="57150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600"/>
              </a:spcBef>
            </a:pPr>
            <a:r>
              <a:rPr lang="fr-FR" sz="2800" b="1" dirty="0">
                <a:latin typeface="Architects Daughter" pitchFamily="2" charset="0"/>
              </a:rPr>
              <a:t>Systèmes d’exploitation 1 (L2 Info, UAMB</a:t>
            </a:r>
            <a:r>
              <a:rPr lang="fr-FR" sz="3200" b="1" dirty="0">
                <a:latin typeface="Architects Daughter"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ou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par>
                          <p:cTn id="18" fill="hold">
                            <p:stCondLst>
                              <p:cond delay="500"/>
                            </p:stCondLst>
                            <p:childTnLst>
                              <p:par>
                                <p:cTn id="19" presetID="4" presetClass="entr" presetSubtype="32" fill="hold"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ox(out)">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box(in)">
                                      <p:cBhvr>
                                        <p:cTn id="26" dur="500"/>
                                        <p:tgtEl>
                                          <p:spTgt spid="13"/>
                                        </p:tgtEl>
                                      </p:cBhvr>
                                    </p:animEffect>
                                  </p:childTnLst>
                                </p:cTn>
                              </p:par>
                            </p:childTnLst>
                          </p:cTn>
                        </p:par>
                        <p:par>
                          <p:cTn id="27" fill="hold">
                            <p:stCondLst>
                              <p:cond delay="500"/>
                            </p:stCondLst>
                            <p:childTnLst>
                              <p:par>
                                <p:cTn id="28" presetID="4" presetClass="entr" presetSubtype="32" fill="hold" grpId="0" nodeType="after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ox(out)">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animBg="1"/>
      <p:bldP spid="12"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lnDef>
      <a:spPr>
        <a:ln w="38100">
          <a:solidFill>
            <a:srgbClr val="00B0F0"/>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27708</TotalTime>
  <Words>3894</Words>
  <Application>Microsoft Office PowerPoint</Application>
  <PresentationFormat>Affichage à l'écran (4:3)</PresentationFormat>
  <Paragraphs>698</Paragraphs>
  <Slides>42</Slides>
  <Notes>1</Notes>
  <HiddenSlides>0</HiddenSlides>
  <MMClips>0</MMClips>
  <ScaleCrop>false</ScaleCrop>
  <HeadingPairs>
    <vt:vector size="6" baseType="variant">
      <vt:variant>
        <vt:lpstr>Polices utilisées</vt:lpstr>
      </vt:variant>
      <vt:variant>
        <vt:i4>16</vt:i4>
      </vt:variant>
      <vt:variant>
        <vt:lpstr>Thème</vt:lpstr>
      </vt:variant>
      <vt:variant>
        <vt:i4>1</vt:i4>
      </vt:variant>
      <vt:variant>
        <vt:lpstr>Titres des diapositives</vt:lpstr>
      </vt:variant>
      <vt:variant>
        <vt:i4>42</vt:i4>
      </vt:variant>
    </vt:vector>
  </HeadingPairs>
  <TitlesOfParts>
    <vt:vector size="59" baseType="lpstr">
      <vt:lpstr>AcmeFont</vt:lpstr>
      <vt:lpstr>Algerian</vt:lpstr>
      <vt:lpstr>AngsanaUPC</vt:lpstr>
      <vt:lpstr>Aparajita</vt:lpstr>
      <vt:lpstr>Architects Daughter</vt:lpstr>
      <vt:lpstr>Arial</vt:lpstr>
      <vt:lpstr>Batang</vt:lpstr>
      <vt:lpstr>Calibri</vt:lpstr>
      <vt:lpstr>Calvin</vt:lpstr>
      <vt:lpstr>Century Schoolbook</vt:lpstr>
      <vt:lpstr>Comic Sans MS</vt:lpstr>
      <vt:lpstr>Gill Sans MT</vt:lpstr>
      <vt:lpstr>Times New Roman</vt:lpstr>
      <vt:lpstr>Verdana</vt:lpstr>
      <vt:lpstr>Wingdings</vt:lpstr>
      <vt:lpstr>Wingdings 2</vt:lpstr>
      <vt:lpstr>Solstice</vt:lpstr>
      <vt:lpstr>Présentation PowerPoint</vt:lpstr>
      <vt:lpstr>Chapitre 2:  Gestion du processeur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Chapitre 2:  Gestion du processeur central</vt:lpstr>
      <vt:lpstr>Chapitre 2:  Gestion du processeur central</vt:lpstr>
      <vt:lpstr>Chapitre 2:  Gestion du processeur central</vt:lpstr>
      <vt:lpstr>Présentation PowerPoint</vt:lpstr>
      <vt:lpstr>Présentation PowerPoint</vt:lpstr>
      <vt:lpstr>Chapitre 2:  Gestion du processeur central</vt:lpstr>
      <vt:lpstr>Chapitre 2:  Gestion du processeur central</vt:lpstr>
      <vt:lpstr>Chapitre 2:  Gestion du processeur central</vt:lpstr>
      <vt:lpstr>Chapitre 2:  Gestion du processeur central</vt:lpstr>
      <vt:lpstr>Chapitre 2:  Gestion du processeur central</vt:lpstr>
      <vt:lpstr>Chapitre 2:  Gestion du processeur central</vt:lpstr>
      <vt:lpstr>Présentation PowerPoint</vt:lpstr>
      <vt:lpstr>Chapitre 2:  Gestion du processeur central</vt:lpstr>
      <vt:lpstr>Chapitre 2:  Gestion du processeur central</vt:lpstr>
      <vt:lpstr>Chapitre 3:  Gestion du processeur central</vt:lpstr>
      <vt:lpstr>Présentation PowerPoint</vt:lpstr>
      <vt:lpstr>Chapitre 2:  Gestion du processeur central</vt:lpstr>
      <vt:lpstr>Présentation PowerPoint</vt:lpstr>
      <vt:lpstr>Chapitre 2:  Gestion du processeur central</vt:lpstr>
      <vt:lpstr>Chapitre 2:  Gestion du processeur central</vt:lpstr>
      <vt:lpstr>Présentation PowerPoint</vt:lpstr>
      <vt:lpstr>BIBLIOGRAPHIE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de Bejaia Faculté des sciences exactes  Département d’Informatique</dc:title>
  <dc:creator>Djeraoune</dc:creator>
  <cp:lastModifiedBy>HAYETTE KHALED</cp:lastModifiedBy>
  <cp:revision>818</cp:revision>
  <dcterms:created xsi:type="dcterms:W3CDTF">2019-04-14T21:08:33Z</dcterms:created>
  <dcterms:modified xsi:type="dcterms:W3CDTF">2025-02-23T13:28:36Z</dcterms:modified>
</cp:coreProperties>
</file>