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12192000"/>
  <p:embeddedFontLst>
    <p:embeddedFont>
      <p:font typeface="Oranienbaum" panose="02000506080000020003" pitchFamily="34" charset="-122"/>
      <p:regular r:id="rId31"/>
    </p:embeddedFont>
    <p:embeddedFont>
      <p:font typeface="Sorts Mill Goudy" panose="02000503000000000000" pitchFamily="34" charset="-122"/>
      <p:regular r:id="rId32"/>
    </p:embeddedFont>
    <p:embeddedFont>
      <p:font typeface="Oranienbaum" panose="02000506080000020003" pitchFamily="34" charset="0"/>
      <p:regular r:id="rId33"/>
    </p:embeddedFont>
    <p:embeddedFont>
      <p:font typeface="Oranienbaum" panose="02000506080000020003" pitchFamily="34" charset="-120"/>
      <p:regular r:id="rId34"/>
    </p:embeddedFont>
    <p:embeddedFont>
      <p:font typeface="Sorts Mill Goudy" panose="02000503000000000000" pitchFamily="34" charset="0"/>
      <p:regular r:id="rId35"/>
    </p:embeddedFont>
    <p:embeddedFont>
      <p:font typeface="Sorts Mill Goudy" panose="02000503000000000000" pitchFamily="34" charset="-120"/>
      <p:regular r:id="rId36"/>
    </p:embeddedFont>
    <p:embeddedFont>
      <p:font typeface="MiSans" pitchFamily="34" charset="-122"/>
      <p:regular r:id="rId37"/>
    </p:embeddedFont>
    <p:embeddedFont>
      <p:font typeface="Noto Sans SC" panose="020B0200000000000000" pitchFamily="34" charset="-122"/>
      <p:regular r:id="rId38"/>
    </p:embeddedFont>
    <p:embeddedFont>
      <p:font typeface="MiSans" pitchFamily="34" charset="-120"/>
      <p:regular r:id="rId39"/>
    </p:embeddedFont>
    <p:embeddedFont>
      <p:font typeface="Microsoft YaHei" panose="020B0503020204020204" charset="-122"/>
      <p:regular r:id="rId40"/>
    </p:embeddedFont>
    <p:embeddedFont>
      <p:font typeface="Calibri" panose="020F0502020204030204" charset="0"/>
      <p:regular r:id="rId41"/>
      <p:bold r:id="rId42"/>
      <p:italic r:id="rId43"/>
      <p:boldItalic r:id="rId44"/>
    </p:embeddedFont>
    <p:embeddedFont>
      <p:font typeface="Microsoft YaHei" panose="020B0503020204020204" pitchFamily="34" charset="-120"/>
      <p:regular r:id="rId45"/>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font" Target="fonts/font15.fntdata"/><Relationship Id="rId44" Type="http://schemas.openxmlformats.org/officeDocument/2006/relationships/font" Target="fonts/font14.fntdata"/><Relationship Id="rId43" Type="http://schemas.openxmlformats.org/officeDocument/2006/relationships/font" Target="fonts/font13.fntdata"/><Relationship Id="rId42" Type="http://schemas.openxmlformats.org/officeDocument/2006/relationships/font" Target="fonts/font12.fntdata"/><Relationship Id="rId41" Type="http://schemas.openxmlformats.org/officeDocument/2006/relationships/font" Target="fonts/font11.fntdata"/><Relationship Id="rId40" Type="http://schemas.openxmlformats.org/officeDocument/2006/relationships/font" Target="fonts/font10.fntdata"/><Relationship Id="rId4" Type="http://schemas.openxmlformats.org/officeDocument/2006/relationships/notesMaster" Target="notesMasters/notesMaster1.xml"/><Relationship Id="rId39" Type="http://schemas.openxmlformats.org/officeDocument/2006/relationships/font" Target="fonts/font9.fntdata"/><Relationship Id="rId38" Type="http://schemas.openxmlformats.org/officeDocument/2006/relationships/font" Target="fonts/font8.fntdata"/><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7" Type="http://schemas.openxmlformats.org/officeDocument/2006/relationships/notesSlide" Target="../notesSlides/notesSlide2.xml"/><Relationship Id="rId36" Type="http://schemas.openxmlformats.org/officeDocument/2006/relationships/slideLayout" Target="../slideLayouts/slideLayout1.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3347641" y="2800350"/>
            <a:ext cx="5495925" cy="38100"/>
          </a:xfrm>
          <a:custGeom>
            <a:avLst/>
            <a:gdLst/>
            <a:ahLst/>
            <a:cxnLst/>
            <a:rect l="l" t="t" r="r" b="b"/>
            <a:pathLst>
              <a:path w="5495925" h="38100">
                <a:moveTo>
                  <a:pt x="0" y="0"/>
                </a:moveTo>
                <a:lnTo>
                  <a:pt x="5495925" y="0"/>
                </a:lnTo>
                <a:lnTo>
                  <a:pt x="5495925" y="38100"/>
                </a:lnTo>
                <a:lnTo>
                  <a:pt x="0" y="38100"/>
                </a:lnTo>
                <a:lnTo>
                  <a:pt x="0" y="0"/>
                </a:lnTo>
                <a:close/>
              </a:path>
            </a:pathLst>
          </a:custGeom>
          <a:solidFill>
            <a:srgbClr val="8B0000"/>
          </a:solidFill>
        </p:spPr>
      </p:sp>
      <p:sp>
        <p:nvSpPr>
          <p:cNvPr id="3" name="Text 1"/>
          <p:cNvSpPr/>
          <p:nvPr/>
        </p:nvSpPr>
        <p:spPr>
          <a:xfrm>
            <a:off x="3176191" y="1943100"/>
            <a:ext cx="5838825" cy="685800"/>
          </a:xfrm>
          <a:prstGeom prst="rect">
            <a:avLst/>
          </a:prstGeom>
          <a:noFill/>
        </p:spPr>
        <p:txBody>
          <a:bodyPr wrap="square" lIns="0" tIns="0" rIns="0" bIns="0" rtlCol="0" anchor="ctr"/>
          <a:lstStyle/>
          <a:p>
            <a:pPr algn="ctr">
              <a:lnSpc>
                <a:spcPct val="80000"/>
              </a:lnSpc>
            </a:pPr>
            <a:r>
              <a:rPr lang="en-US" sz="5400" b="1" kern="0" spc="-135" dirty="0">
                <a:solidFill>
                  <a:srgbClr val="1F2937"/>
                </a:solidFill>
                <a:latin typeface="Times New Roman" panose="02020603050405020304" charset="0"/>
                <a:ea typeface="Oranienbaum" panose="02000506080000020003" pitchFamily="34" charset="-122"/>
                <a:cs typeface="Times New Roman" panose="02020603050405020304" charset="0"/>
              </a:rPr>
              <a:t>Dichroïsme Circulaire</a:t>
            </a:r>
            <a:endParaRPr lang="en-US" sz="1600" dirty="0">
              <a:latin typeface="Times New Roman" panose="02020603050405020304" charset="0"/>
              <a:cs typeface="Times New Roman" panose="02020603050405020304" charset="0"/>
            </a:endParaRPr>
          </a:p>
        </p:txBody>
      </p:sp>
      <p:sp>
        <p:nvSpPr>
          <p:cNvPr id="4" name="Text 2"/>
          <p:cNvSpPr/>
          <p:nvPr/>
        </p:nvSpPr>
        <p:spPr>
          <a:xfrm>
            <a:off x="3413919" y="3352800"/>
            <a:ext cx="5362575" cy="685800"/>
          </a:xfrm>
          <a:prstGeom prst="rect">
            <a:avLst/>
          </a:prstGeom>
          <a:noFill/>
        </p:spPr>
        <p:txBody>
          <a:bodyPr wrap="square" lIns="0" tIns="0" rIns="0" bIns="0" rtlCol="0" anchor="ctr"/>
          <a:lstStyle/>
          <a:p>
            <a:pPr algn="ctr">
              <a:lnSpc>
                <a:spcPct val="100000"/>
              </a:lnSpc>
            </a:pPr>
            <a:r>
              <a:rPr lang="en-US" sz="2400" b="1" dirty="0">
                <a:solidFill>
                  <a:schemeClr val="tx1"/>
                </a:solidFill>
                <a:latin typeface="Times New Roman" panose="02020603050405020304" charset="0"/>
                <a:ea typeface="Sorts Mill Goudy" panose="02000503000000000000" pitchFamily="34" charset="-122"/>
                <a:cs typeface="Times New Roman" panose="02020603050405020304" charset="0"/>
              </a:rPr>
              <a:t>Principes, Instrumentation et Applications</a:t>
            </a:r>
            <a:endParaRPr lang="en-US" sz="2400" b="1" dirty="0">
              <a:solidFill>
                <a:schemeClr val="tx1"/>
              </a:solidFill>
              <a:latin typeface="Times New Roman" panose="02020603050405020304" charset="0"/>
              <a:cs typeface="Times New Roman" panose="02020603050405020304" charset="0"/>
            </a:endParaRPr>
          </a:p>
          <a:p>
            <a:pPr algn="ctr">
              <a:lnSpc>
                <a:spcPct val="100000"/>
              </a:lnSpc>
            </a:pPr>
            <a:r>
              <a:rPr lang="en-US" sz="2400" b="1" dirty="0">
                <a:solidFill>
                  <a:schemeClr val="tx1"/>
                </a:solidFill>
                <a:latin typeface="Times New Roman" panose="02020603050405020304" charset="0"/>
                <a:ea typeface="Sorts Mill Goudy" panose="02000503000000000000" pitchFamily="34" charset="-122"/>
                <a:cs typeface="Times New Roman" panose="02020603050405020304" charset="0"/>
              </a:rPr>
              <a:t>en Biochimie Structurale</a:t>
            </a:r>
            <a:endParaRPr lang="en-US" sz="2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3.1</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Composants d'un Spectropolarimètre CD</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381000" y="13716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6" name="Text 4"/>
          <p:cNvSpPr/>
          <p:nvPr/>
        </p:nvSpPr>
        <p:spPr>
          <a:xfrm>
            <a:off x="333375" y="1371600"/>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1</a:t>
            </a:r>
            <a:endParaRPr lang="en-US" sz="1600" dirty="0"/>
          </a:p>
        </p:txBody>
      </p:sp>
      <p:sp>
        <p:nvSpPr>
          <p:cNvPr id="7" name="Text 5"/>
          <p:cNvSpPr/>
          <p:nvPr/>
        </p:nvSpPr>
        <p:spPr>
          <a:xfrm>
            <a:off x="990600" y="1371600"/>
            <a:ext cx="62103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Source de Lumière</a:t>
            </a:r>
            <a:endParaRPr lang="en-US" sz="1600" dirty="0"/>
          </a:p>
        </p:txBody>
      </p:sp>
      <p:sp>
        <p:nvSpPr>
          <p:cNvPr id="8" name="Text 6"/>
          <p:cNvSpPr/>
          <p:nvPr/>
        </p:nvSpPr>
        <p:spPr>
          <a:xfrm>
            <a:off x="990600" y="1676400"/>
            <a:ext cx="6191250" cy="457200"/>
          </a:xfrm>
          <a:prstGeom prst="rect">
            <a:avLst/>
          </a:prstGeom>
          <a:noFill/>
        </p:spPr>
        <p:txBody>
          <a:bodyPr wrap="square" lIns="0" tIns="0" rIns="0" bIns="0" rtlCol="0" anchor="ctr"/>
          <a:lstStyle/>
          <a:p>
            <a:pPr>
              <a:lnSpc>
                <a:spcPct val="130000"/>
              </a:lnSpc>
            </a:pPr>
            <a:r>
              <a:rPr lang="en-US" sz="1200" dirty="0">
                <a:solidFill>
                  <a:schemeClr val="tx1"/>
                </a:solidFill>
                <a:latin typeface="Times New Roman" panose="02020603050405020304" charset="0"/>
                <a:ea typeface="Sorts Mill Goudy" panose="02000503000000000000" pitchFamily="34" charset="-122"/>
                <a:cs typeface="Times New Roman" panose="02020603050405020304" charset="0"/>
              </a:rPr>
              <a:t>Lampe Xénon ou source synchrotron. Le synchrotron (SRCD) offre une intensité supérieure pour l'UV lointain.</a:t>
            </a:r>
            <a:endParaRPr lang="en-US" sz="1200"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9" name="Shape 7"/>
          <p:cNvSpPr/>
          <p:nvPr/>
        </p:nvSpPr>
        <p:spPr>
          <a:xfrm>
            <a:off x="381000" y="2377483"/>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10" name="Text 8"/>
          <p:cNvSpPr/>
          <p:nvPr/>
        </p:nvSpPr>
        <p:spPr>
          <a:xfrm>
            <a:off x="333375" y="2377483"/>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2</a:t>
            </a:r>
            <a:endParaRPr lang="en-US" sz="1600" dirty="0"/>
          </a:p>
        </p:txBody>
      </p:sp>
      <p:sp>
        <p:nvSpPr>
          <p:cNvPr id="11" name="Text 9"/>
          <p:cNvSpPr/>
          <p:nvPr/>
        </p:nvSpPr>
        <p:spPr>
          <a:xfrm>
            <a:off x="990600" y="2377483"/>
            <a:ext cx="62103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Monochromateur</a:t>
            </a:r>
            <a:endParaRPr lang="en-US" sz="1600" dirty="0"/>
          </a:p>
        </p:txBody>
      </p:sp>
      <p:sp>
        <p:nvSpPr>
          <p:cNvPr id="12" name="Text 10"/>
          <p:cNvSpPr/>
          <p:nvPr/>
        </p:nvSpPr>
        <p:spPr>
          <a:xfrm>
            <a:off x="990600" y="2682283"/>
            <a:ext cx="6191250" cy="2286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Sélectionne la longueur d'onde. Prismes (meilleur rendement) ou réseaux (résolution).</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3" name="Shape 11"/>
          <p:cNvSpPr/>
          <p:nvPr/>
        </p:nvSpPr>
        <p:spPr>
          <a:xfrm>
            <a:off x="381000" y="3154663"/>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14" name="Text 12"/>
          <p:cNvSpPr/>
          <p:nvPr/>
        </p:nvSpPr>
        <p:spPr>
          <a:xfrm>
            <a:off x="333375" y="3154663"/>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3</a:t>
            </a:r>
            <a:endParaRPr lang="en-US" sz="1600" dirty="0"/>
          </a:p>
        </p:txBody>
      </p:sp>
      <p:sp>
        <p:nvSpPr>
          <p:cNvPr id="15" name="Text 13"/>
          <p:cNvSpPr/>
          <p:nvPr/>
        </p:nvSpPr>
        <p:spPr>
          <a:xfrm>
            <a:off x="990600" y="3154663"/>
            <a:ext cx="62103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Polariseur Linéaire</a:t>
            </a:r>
            <a:endParaRPr lang="en-US" sz="1600" dirty="0"/>
          </a:p>
        </p:txBody>
      </p:sp>
      <p:sp>
        <p:nvSpPr>
          <p:cNvPr id="16" name="Text 14"/>
          <p:cNvSpPr/>
          <p:nvPr/>
        </p:nvSpPr>
        <p:spPr>
          <a:xfrm>
            <a:off x="990600" y="3459463"/>
            <a:ext cx="6191250" cy="4572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Prisme de Glan-Thompson ou polariseur dichroïque. Produit une lumière polarisée linéairement.</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7" name="Shape 15"/>
          <p:cNvSpPr/>
          <p:nvPr/>
        </p:nvSpPr>
        <p:spPr>
          <a:xfrm>
            <a:off x="381000" y="4160541"/>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18" name="Text 16"/>
          <p:cNvSpPr/>
          <p:nvPr/>
        </p:nvSpPr>
        <p:spPr>
          <a:xfrm>
            <a:off x="333375" y="4160541"/>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4</a:t>
            </a:r>
            <a:endParaRPr lang="en-US" sz="1600" dirty="0"/>
          </a:p>
        </p:txBody>
      </p:sp>
      <p:sp>
        <p:nvSpPr>
          <p:cNvPr id="19" name="Text 17"/>
          <p:cNvSpPr/>
          <p:nvPr/>
        </p:nvSpPr>
        <p:spPr>
          <a:xfrm>
            <a:off x="990600" y="4160541"/>
            <a:ext cx="62103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Modulateur Photoélastique (PEM)</a:t>
            </a:r>
            <a:endParaRPr lang="en-US" sz="1600" dirty="0"/>
          </a:p>
        </p:txBody>
      </p:sp>
      <p:sp>
        <p:nvSpPr>
          <p:cNvPr id="20" name="Text 18"/>
          <p:cNvSpPr/>
          <p:nvPr/>
        </p:nvSpPr>
        <p:spPr>
          <a:xfrm>
            <a:off x="990600" y="4465341"/>
            <a:ext cx="6191250" cy="2286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Quart d'onde dynamique. Module rapidement la polarisation entre gauche et droite (~50 kHz).</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1" name="Shape 19"/>
          <p:cNvSpPr/>
          <p:nvPr/>
        </p:nvSpPr>
        <p:spPr>
          <a:xfrm>
            <a:off x="381000" y="4937722"/>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22" name="Text 20"/>
          <p:cNvSpPr/>
          <p:nvPr/>
        </p:nvSpPr>
        <p:spPr>
          <a:xfrm>
            <a:off x="333375" y="4937722"/>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5</a:t>
            </a:r>
            <a:endParaRPr lang="en-US" sz="1600" dirty="0"/>
          </a:p>
        </p:txBody>
      </p:sp>
      <p:sp>
        <p:nvSpPr>
          <p:cNvPr id="23" name="Text 21"/>
          <p:cNvSpPr/>
          <p:nvPr/>
        </p:nvSpPr>
        <p:spPr>
          <a:xfrm>
            <a:off x="990600" y="4937722"/>
            <a:ext cx="62103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Chambre à Échantillon</a:t>
            </a:r>
            <a:endParaRPr lang="en-US" sz="1600" dirty="0"/>
          </a:p>
        </p:txBody>
      </p:sp>
      <p:sp>
        <p:nvSpPr>
          <p:cNvPr id="24" name="Text 22"/>
          <p:cNvSpPr/>
          <p:nvPr/>
        </p:nvSpPr>
        <p:spPr>
          <a:xfrm>
            <a:off x="990600" y="5242522"/>
            <a:ext cx="6191250" cy="2286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Cuve en quartz avec contrôle thermique (Peltier). Longueurs de trajet : 0,1 mm à 10 mm.</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5" name="Shape 23"/>
          <p:cNvSpPr/>
          <p:nvPr/>
        </p:nvSpPr>
        <p:spPr>
          <a:xfrm>
            <a:off x="381000" y="57150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26" name="Text 24"/>
          <p:cNvSpPr/>
          <p:nvPr/>
        </p:nvSpPr>
        <p:spPr>
          <a:xfrm>
            <a:off x="333375" y="5715000"/>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6</a:t>
            </a:r>
            <a:endParaRPr lang="en-US" sz="1600" dirty="0"/>
          </a:p>
        </p:txBody>
      </p:sp>
      <p:sp>
        <p:nvSpPr>
          <p:cNvPr id="27" name="Text 25"/>
          <p:cNvSpPr/>
          <p:nvPr/>
        </p:nvSpPr>
        <p:spPr>
          <a:xfrm>
            <a:off x="990600" y="5715000"/>
            <a:ext cx="62103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Détecteur</a:t>
            </a:r>
            <a:endParaRPr lang="en-US" sz="1600" dirty="0"/>
          </a:p>
        </p:txBody>
      </p:sp>
      <p:sp>
        <p:nvSpPr>
          <p:cNvPr id="28" name="Text 26"/>
          <p:cNvSpPr/>
          <p:nvPr/>
        </p:nvSpPr>
        <p:spPr>
          <a:xfrm>
            <a:off x="990600" y="6019800"/>
            <a:ext cx="6191250" cy="457200"/>
          </a:xfrm>
          <a:prstGeom prst="rect">
            <a:avLst/>
          </a:prstGeom>
          <a:noFill/>
        </p:spPr>
        <p:txBody>
          <a:bodyPr wrap="square" lIns="0" tIns="0" rIns="0" bIns="0" rtlCol="0" anchor="ctr"/>
          <a:lstStyle/>
          <a:p>
            <a:pPr>
              <a:lnSpc>
                <a:spcPct val="130000"/>
              </a:lnSpc>
            </a:pPr>
            <a:r>
              <a:rPr lang="en-US" sz="1200" b="1" dirty="0">
                <a:solidFill>
                  <a:srgbClr val="1F2937"/>
                </a:solidFill>
                <a:latin typeface="Times New Roman" panose="02020603050405020304" charset="0"/>
                <a:ea typeface="Sorts Mill Goudy" panose="02000503000000000000" pitchFamily="34" charset="-122"/>
                <a:cs typeface="Times New Roman" panose="02020603050405020304" charset="0"/>
              </a:rPr>
              <a:t>Photomultiplicateur (PMT) ou photodiode à avalanche (APD). L'APD offre meilleure efficacité quantique.</a:t>
            </a:r>
            <a:endParaRPr lang="en-US" sz="1600" b="1" dirty="0">
              <a:latin typeface="Times New Roman" panose="02020603050405020304" charset="0"/>
              <a:cs typeface="Times New Roman" panose="02020603050405020304" charset="0"/>
            </a:endParaRPr>
          </a:p>
        </p:txBody>
      </p:sp>
      <p:sp>
        <p:nvSpPr>
          <p:cNvPr id="29" name="Shape 27"/>
          <p:cNvSpPr/>
          <p:nvPr/>
        </p:nvSpPr>
        <p:spPr>
          <a:xfrm>
            <a:off x="7330480" y="1875634"/>
            <a:ext cx="4476750" cy="2762250"/>
          </a:xfrm>
          <a:custGeom>
            <a:avLst/>
            <a:gdLst/>
            <a:ahLst/>
            <a:cxnLst/>
            <a:rect l="l" t="t" r="r" b="b"/>
            <a:pathLst>
              <a:path w="4476750" h="2762250">
                <a:moveTo>
                  <a:pt x="0" y="0"/>
                </a:moveTo>
                <a:lnTo>
                  <a:pt x="4476750" y="0"/>
                </a:lnTo>
                <a:lnTo>
                  <a:pt x="4476750" y="2762250"/>
                </a:lnTo>
                <a:lnTo>
                  <a:pt x="0" y="2762250"/>
                </a:lnTo>
                <a:lnTo>
                  <a:pt x="0" y="0"/>
                </a:lnTo>
                <a:close/>
              </a:path>
            </a:pathLst>
          </a:custGeom>
          <a:solidFill>
            <a:srgbClr val="F9FAFB"/>
          </a:solidFill>
        </p:spPr>
      </p:sp>
      <p:pic>
        <p:nvPicPr>
          <p:cNvPr id="30" name="Image 0" descr="https://kimi-web-img.moonshot.cn/img/www.polyu.edu.hk/d6b86b97fc2192b584c2810778ca6f16e5810ae8.jpg"/>
          <p:cNvPicPr>
            <a:picLocks noChangeAspect="1"/>
          </p:cNvPicPr>
          <p:nvPr/>
        </p:nvPicPr>
        <p:blipFill>
          <a:blip r:embed="rId1"/>
          <a:srcRect l="11" r="11"/>
          <a:stretch>
            <a:fillRect/>
          </a:stretch>
        </p:blipFill>
        <p:spPr>
          <a:xfrm>
            <a:off x="7482880" y="2028034"/>
            <a:ext cx="4171950" cy="2190750"/>
          </a:xfrm>
          <a:prstGeom prst="roundRect">
            <a:avLst>
              <a:gd name="adj" fmla="val 0"/>
            </a:avLst>
          </a:prstGeom>
        </p:spPr>
      </p:pic>
      <p:sp>
        <p:nvSpPr>
          <p:cNvPr id="31" name="Text 28"/>
          <p:cNvSpPr/>
          <p:nvPr/>
        </p:nvSpPr>
        <p:spPr>
          <a:xfrm>
            <a:off x="7449542" y="4296473"/>
            <a:ext cx="4238625" cy="1905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Figure 2 : Spectropolarimètre JASCO J-1500</a:t>
            </a:r>
            <a:endParaRPr lang="en-US" sz="1600" dirty="0"/>
          </a:p>
        </p:txBody>
      </p:sp>
      <p:sp>
        <p:nvSpPr>
          <p:cNvPr id="32" name="Shape 29"/>
          <p:cNvSpPr/>
          <p:nvPr/>
        </p:nvSpPr>
        <p:spPr>
          <a:xfrm>
            <a:off x="7330480" y="4791773"/>
            <a:ext cx="4476750" cy="1181100"/>
          </a:xfrm>
          <a:custGeom>
            <a:avLst/>
            <a:gdLst/>
            <a:ahLst/>
            <a:cxnLst/>
            <a:rect l="l" t="t" r="r" b="b"/>
            <a:pathLst>
              <a:path w="4476750" h="1181100">
                <a:moveTo>
                  <a:pt x="0" y="0"/>
                </a:moveTo>
                <a:lnTo>
                  <a:pt x="4476750" y="0"/>
                </a:lnTo>
                <a:lnTo>
                  <a:pt x="4476750" y="1181100"/>
                </a:lnTo>
                <a:lnTo>
                  <a:pt x="0" y="1181100"/>
                </a:lnTo>
                <a:lnTo>
                  <a:pt x="0" y="0"/>
                </a:lnTo>
                <a:close/>
              </a:path>
            </a:pathLst>
          </a:custGeom>
          <a:solidFill>
            <a:srgbClr val="8B0000"/>
          </a:solidFill>
        </p:spPr>
      </p:sp>
      <p:sp>
        <p:nvSpPr>
          <p:cNvPr id="33" name="Text 30"/>
          <p:cNvSpPr/>
          <p:nvPr/>
        </p:nvSpPr>
        <p:spPr>
          <a:xfrm>
            <a:off x="7482880" y="4944173"/>
            <a:ext cx="4248150" cy="228600"/>
          </a:xfrm>
          <a:prstGeom prst="rect">
            <a:avLst/>
          </a:prstGeom>
          <a:noFill/>
        </p:spPr>
        <p:txBody>
          <a:bodyPr wrap="square" lIns="0" tIns="0" rIns="0" bIns="0" rtlCol="0" anchor="ctr"/>
          <a:lstStyle/>
          <a:p>
            <a:pPr>
              <a:lnSpc>
                <a:spcPct val="130000"/>
              </a:lnSpc>
            </a:pPr>
            <a:r>
              <a:rPr lang="en-US" sz="120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Principe de modulation :</a:t>
            </a:r>
            <a:endParaRPr lang="en-US" sz="1600" dirty="0"/>
          </a:p>
        </p:txBody>
      </p:sp>
      <p:sp>
        <p:nvSpPr>
          <p:cNvPr id="34" name="Text 31"/>
          <p:cNvSpPr/>
          <p:nvPr/>
        </p:nvSpPr>
        <p:spPr>
          <a:xfrm>
            <a:off x="7482880" y="5248973"/>
            <a:ext cx="4238625" cy="571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Le PEM module la polarisation à haute fréquence. Le détecteur mesure l'intensité lumineuse et un amplificateur lock-in extrait le signal CD à la fréquence de modulation.</a:t>
            </a:r>
            <a:endParaRPr lang="en-US" sz="160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72844" y="372844"/>
            <a:ext cx="11520881" cy="223706"/>
          </a:xfrm>
          <a:prstGeom prst="rect">
            <a:avLst/>
          </a:prstGeom>
          <a:noFill/>
        </p:spPr>
        <p:txBody>
          <a:bodyPr wrap="square" lIns="0" tIns="0" rIns="0" bIns="0" rtlCol="0" anchor="ctr"/>
          <a:lstStyle/>
          <a:p>
            <a:pPr>
              <a:lnSpc>
                <a:spcPct val="130000"/>
              </a:lnSpc>
            </a:pPr>
            <a:r>
              <a:rPr lang="en-US" sz="1175"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3.2</a:t>
            </a:r>
            <a:endParaRPr lang="en-US" sz="1600" dirty="0"/>
          </a:p>
        </p:txBody>
      </p:sp>
      <p:sp>
        <p:nvSpPr>
          <p:cNvPr id="3" name="Text 1"/>
          <p:cNvSpPr/>
          <p:nvPr/>
        </p:nvSpPr>
        <p:spPr>
          <a:xfrm>
            <a:off x="372844" y="671119"/>
            <a:ext cx="11614092" cy="372844"/>
          </a:xfrm>
          <a:prstGeom prst="rect">
            <a:avLst/>
          </a:prstGeom>
          <a:noFill/>
        </p:spPr>
        <p:txBody>
          <a:bodyPr wrap="square" lIns="0" tIns="0" rIns="0" bIns="0" rtlCol="0" anchor="ctr"/>
          <a:lstStyle/>
          <a:p>
            <a:pPr>
              <a:lnSpc>
                <a:spcPct val="90000"/>
              </a:lnSpc>
            </a:pPr>
            <a:r>
              <a:rPr lang="en-US" sz="264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Paramètres Expérimentaux et Préparation</a:t>
            </a:r>
            <a:endParaRPr lang="en-US" sz="1600" dirty="0"/>
          </a:p>
        </p:txBody>
      </p:sp>
      <p:sp>
        <p:nvSpPr>
          <p:cNvPr id="4" name="Shape 2"/>
          <p:cNvSpPr/>
          <p:nvPr/>
        </p:nvSpPr>
        <p:spPr>
          <a:xfrm>
            <a:off x="372844" y="1155817"/>
            <a:ext cx="894826" cy="37284"/>
          </a:xfrm>
          <a:custGeom>
            <a:avLst/>
            <a:gdLst/>
            <a:ahLst/>
            <a:cxnLst/>
            <a:rect l="l" t="t" r="r" b="b"/>
            <a:pathLst>
              <a:path w="894826" h="37284">
                <a:moveTo>
                  <a:pt x="0" y="0"/>
                </a:moveTo>
                <a:lnTo>
                  <a:pt x="894826" y="0"/>
                </a:lnTo>
                <a:lnTo>
                  <a:pt x="894826" y="37284"/>
                </a:lnTo>
                <a:lnTo>
                  <a:pt x="0" y="37284"/>
                </a:lnTo>
                <a:lnTo>
                  <a:pt x="0" y="0"/>
                </a:lnTo>
                <a:close/>
              </a:path>
            </a:pathLst>
          </a:custGeom>
          <a:solidFill>
            <a:srgbClr val="8B0000"/>
          </a:solidFill>
        </p:spPr>
      </p:sp>
      <p:sp>
        <p:nvSpPr>
          <p:cNvPr id="5" name="Shape 3"/>
          <p:cNvSpPr/>
          <p:nvPr/>
        </p:nvSpPr>
        <p:spPr>
          <a:xfrm>
            <a:off x="407798" y="1379523"/>
            <a:ext cx="163119" cy="186422"/>
          </a:xfrm>
          <a:custGeom>
            <a:avLst/>
            <a:gdLst/>
            <a:ahLst/>
            <a:cxnLst/>
            <a:rect l="l" t="t" r="r" b="b"/>
            <a:pathLst>
              <a:path w="163119" h="186422">
                <a:moveTo>
                  <a:pt x="104862" y="0"/>
                </a:moveTo>
                <a:lnTo>
                  <a:pt x="46606" y="0"/>
                </a:lnTo>
                <a:cubicBezTo>
                  <a:pt x="40161" y="0"/>
                  <a:pt x="34954" y="5207"/>
                  <a:pt x="34954" y="11651"/>
                </a:cubicBezTo>
                <a:cubicBezTo>
                  <a:pt x="34954" y="18096"/>
                  <a:pt x="40161" y="23303"/>
                  <a:pt x="46606" y="23303"/>
                </a:cubicBezTo>
                <a:lnTo>
                  <a:pt x="46606" y="78465"/>
                </a:lnTo>
                <a:lnTo>
                  <a:pt x="2731" y="155218"/>
                </a:lnTo>
                <a:cubicBezTo>
                  <a:pt x="947" y="158386"/>
                  <a:pt x="0" y="161918"/>
                  <a:pt x="0" y="165559"/>
                </a:cubicBezTo>
                <a:cubicBezTo>
                  <a:pt x="0" y="177101"/>
                  <a:pt x="9321" y="186422"/>
                  <a:pt x="20863" y="186422"/>
                </a:cubicBezTo>
                <a:lnTo>
                  <a:pt x="142256" y="186422"/>
                </a:lnTo>
                <a:cubicBezTo>
                  <a:pt x="153762" y="186422"/>
                  <a:pt x="163119" y="177101"/>
                  <a:pt x="163119" y="165559"/>
                </a:cubicBezTo>
                <a:cubicBezTo>
                  <a:pt x="163119" y="161918"/>
                  <a:pt x="162173" y="158349"/>
                  <a:pt x="160388" y="155218"/>
                </a:cubicBezTo>
                <a:lnTo>
                  <a:pt x="116514" y="78465"/>
                </a:lnTo>
                <a:lnTo>
                  <a:pt x="116514" y="23303"/>
                </a:lnTo>
                <a:cubicBezTo>
                  <a:pt x="122958" y="23303"/>
                  <a:pt x="128165" y="18096"/>
                  <a:pt x="128165" y="11651"/>
                </a:cubicBezTo>
                <a:cubicBezTo>
                  <a:pt x="128165" y="5207"/>
                  <a:pt x="122958" y="0"/>
                  <a:pt x="116514" y="0"/>
                </a:cubicBezTo>
                <a:lnTo>
                  <a:pt x="104862" y="0"/>
                </a:lnTo>
                <a:close/>
                <a:moveTo>
                  <a:pt x="69908" y="78465"/>
                </a:moveTo>
                <a:lnTo>
                  <a:pt x="69908" y="23303"/>
                </a:lnTo>
                <a:lnTo>
                  <a:pt x="93211" y="23303"/>
                </a:lnTo>
                <a:lnTo>
                  <a:pt x="93211" y="78465"/>
                </a:lnTo>
                <a:cubicBezTo>
                  <a:pt x="93211" y="82506"/>
                  <a:pt x="94267" y="86511"/>
                  <a:pt x="96269" y="90043"/>
                </a:cubicBezTo>
                <a:lnTo>
                  <a:pt x="111416" y="116514"/>
                </a:lnTo>
                <a:lnTo>
                  <a:pt x="51703" y="116514"/>
                </a:lnTo>
                <a:lnTo>
                  <a:pt x="66850" y="90043"/>
                </a:lnTo>
                <a:cubicBezTo>
                  <a:pt x="68852" y="86511"/>
                  <a:pt x="69908" y="82543"/>
                  <a:pt x="69908" y="78465"/>
                </a:cubicBezTo>
                <a:close/>
              </a:path>
            </a:pathLst>
          </a:custGeom>
          <a:solidFill>
            <a:srgbClr val="8B0000"/>
          </a:solidFill>
        </p:spPr>
      </p:sp>
      <p:sp>
        <p:nvSpPr>
          <p:cNvPr id="6" name="Text 4"/>
          <p:cNvSpPr/>
          <p:nvPr/>
        </p:nvSpPr>
        <p:spPr>
          <a:xfrm>
            <a:off x="605872" y="1342239"/>
            <a:ext cx="5471486" cy="260991"/>
          </a:xfrm>
          <a:prstGeom prst="rect">
            <a:avLst/>
          </a:prstGeom>
          <a:noFill/>
        </p:spPr>
        <p:txBody>
          <a:bodyPr wrap="square" lIns="0" tIns="0" rIns="0" bIns="0" rtlCol="0" anchor="ctr"/>
          <a:lstStyle/>
          <a:p>
            <a:pPr>
              <a:lnSpc>
                <a:spcPct val="120000"/>
              </a:lnSpc>
            </a:pPr>
            <a:r>
              <a:rPr lang="en-US" sz="147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Préparation de l'Échantillon</a:t>
            </a:r>
            <a:endParaRPr lang="en-US" sz="1600" dirty="0"/>
          </a:p>
        </p:txBody>
      </p:sp>
      <p:sp>
        <p:nvSpPr>
          <p:cNvPr id="7" name="Shape 5"/>
          <p:cNvSpPr/>
          <p:nvPr/>
        </p:nvSpPr>
        <p:spPr>
          <a:xfrm>
            <a:off x="372844" y="1715083"/>
            <a:ext cx="5611303" cy="671119"/>
          </a:xfrm>
          <a:custGeom>
            <a:avLst/>
            <a:gdLst/>
            <a:ahLst/>
            <a:cxnLst/>
            <a:rect l="l" t="t" r="r" b="b"/>
            <a:pathLst>
              <a:path w="5611303" h="671119">
                <a:moveTo>
                  <a:pt x="0" y="0"/>
                </a:moveTo>
                <a:lnTo>
                  <a:pt x="5611303" y="0"/>
                </a:lnTo>
                <a:lnTo>
                  <a:pt x="5611303" y="671119"/>
                </a:lnTo>
                <a:lnTo>
                  <a:pt x="0" y="671119"/>
                </a:lnTo>
                <a:lnTo>
                  <a:pt x="0" y="0"/>
                </a:lnTo>
                <a:close/>
              </a:path>
            </a:pathLst>
          </a:custGeom>
          <a:solidFill>
            <a:srgbClr val="F9FAFB"/>
          </a:solidFill>
        </p:spPr>
      </p:sp>
      <p:sp>
        <p:nvSpPr>
          <p:cNvPr id="8" name="Text 6"/>
          <p:cNvSpPr/>
          <p:nvPr/>
        </p:nvSpPr>
        <p:spPr>
          <a:xfrm>
            <a:off x="484697" y="1826936"/>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Concentration protéique</a:t>
            </a:r>
            <a:endParaRPr lang="en-US" sz="1600" dirty="0"/>
          </a:p>
        </p:txBody>
      </p:sp>
      <p:sp>
        <p:nvSpPr>
          <p:cNvPr id="9" name="Text 7"/>
          <p:cNvSpPr/>
          <p:nvPr/>
        </p:nvSpPr>
        <p:spPr>
          <a:xfrm>
            <a:off x="484697" y="2087927"/>
            <a:ext cx="5452844" cy="186422"/>
          </a:xfrm>
          <a:prstGeom prst="rect">
            <a:avLst/>
          </a:prstGeom>
          <a:noFill/>
        </p:spPr>
        <p:txBody>
          <a:bodyPr wrap="square" lIns="0" tIns="0" rIns="0" bIns="0" rtlCol="0" anchor="ctr"/>
          <a:lstStyle/>
          <a:p>
            <a:pPr>
              <a:lnSpc>
                <a:spcPct val="120000"/>
              </a:lnSpc>
            </a:pPr>
            <a:r>
              <a:rPr lang="en-US" sz="1200" b="1" dirty="0">
                <a:solidFill>
                  <a:srgbClr val="6B7280"/>
                </a:solidFill>
                <a:latin typeface="Times New Roman" panose="02020603050405020304" charset="0"/>
                <a:ea typeface="Sorts Mill Goudy" panose="02000503000000000000" pitchFamily="34" charset="-122"/>
                <a:cs typeface="Times New Roman" panose="02020603050405020304" charset="0"/>
              </a:rPr>
              <a:t>0,1–0,5 mg/mL (optimale)</a:t>
            </a:r>
            <a:endParaRPr lang="en-US" sz="1200" b="1" dirty="0">
              <a:solidFill>
                <a:srgbClr val="6B7280"/>
              </a:solidFill>
              <a:latin typeface="Times New Roman" panose="02020603050405020304" charset="0"/>
              <a:ea typeface="Sorts Mill Goudy" panose="02000503000000000000" pitchFamily="34" charset="-122"/>
              <a:cs typeface="Times New Roman" panose="02020603050405020304" charset="0"/>
            </a:endParaRPr>
          </a:p>
        </p:txBody>
      </p:sp>
      <p:sp>
        <p:nvSpPr>
          <p:cNvPr id="10" name="Shape 8"/>
          <p:cNvSpPr/>
          <p:nvPr/>
        </p:nvSpPr>
        <p:spPr>
          <a:xfrm>
            <a:off x="372844" y="2460771"/>
            <a:ext cx="5611303" cy="671119"/>
          </a:xfrm>
          <a:custGeom>
            <a:avLst/>
            <a:gdLst/>
            <a:ahLst/>
            <a:cxnLst/>
            <a:rect l="l" t="t" r="r" b="b"/>
            <a:pathLst>
              <a:path w="5611303" h="671119">
                <a:moveTo>
                  <a:pt x="0" y="0"/>
                </a:moveTo>
                <a:lnTo>
                  <a:pt x="5611303" y="0"/>
                </a:lnTo>
                <a:lnTo>
                  <a:pt x="5611303" y="671119"/>
                </a:lnTo>
                <a:lnTo>
                  <a:pt x="0" y="671119"/>
                </a:lnTo>
                <a:lnTo>
                  <a:pt x="0" y="0"/>
                </a:lnTo>
                <a:close/>
              </a:path>
            </a:pathLst>
          </a:custGeom>
          <a:solidFill>
            <a:srgbClr val="F9FAFB"/>
          </a:solidFill>
        </p:spPr>
      </p:sp>
      <p:sp>
        <p:nvSpPr>
          <p:cNvPr id="11" name="Text 9"/>
          <p:cNvSpPr/>
          <p:nvPr/>
        </p:nvSpPr>
        <p:spPr>
          <a:xfrm>
            <a:off x="484697" y="2572624"/>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Longueur de trajet optique</a:t>
            </a:r>
            <a:endParaRPr lang="en-US" sz="1600" dirty="0"/>
          </a:p>
        </p:txBody>
      </p:sp>
      <p:sp>
        <p:nvSpPr>
          <p:cNvPr id="12" name="Text 10"/>
          <p:cNvSpPr/>
          <p:nvPr/>
        </p:nvSpPr>
        <p:spPr>
          <a:xfrm>
            <a:off x="484697" y="2833615"/>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0,1–0,2 mm (UV lointain), 1–10 mm (UV proche)</a:t>
            </a:r>
            <a:endParaRPr lang="en-US" sz="1600" dirty="0"/>
          </a:p>
        </p:txBody>
      </p:sp>
      <p:sp>
        <p:nvSpPr>
          <p:cNvPr id="13" name="Shape 11"/>
          <p:cNvSpPr/>
          <p:nvPr/>
        </p:nvSpPr>
        <p:spPr>
          <a:xfrm>
            <a:off x="372844" y="3206459"/>
            <a:ext cx="5611303" cy="671119"/>
          </a:xfrm>
          <a:custGeom>
            <a:avLst/>
            <a:gdLst/>
            <a:ahLst/>
            <a:cxnLst/>
            <a:rect l="l" t="t" r="r" b="b"/>
            <a:pathLst>
              <a:path w="5611303" h="671119">
                <a:moveTo>
                  <a:pt x="0" y="0"/>
                </a:moveTo>
                <a:lnTo>
                  <a:pt x="5611303" y="0"/>
                </a:lnTo>
                <a:lnTo>
                  <a:pt x="5611303" y="671119"/>
                </a:lnTo>
                <a:lnTo>
                  <a:pt x="0" y="671119"/>
                </a:lnTo>
                <a:lnTo>
                  <a:pt x="0" y="0"/>
                </a:lnTo>
                <a:close/>
              </a:path>
            </a:pathLst>
          </a:custGeom>
          <a:solidFill>
            <a:srgbClr val="F9FAFB"/>
          </a:solidFill>
        </p:spPr>
      </p:sp>
      <p:sp>
        <p:nvSpPr>
          <p:cNvPr id="14" name="Text 12"/>
          <p:cNvSpPr/>
          <p:nvPr/>
        </p:nvSpPr>
        <p:spPr>
          <a:xfrm>
            <a:off x="484697" y="3318312"/>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Absorbance optimale</a:t>
            </a:r>
            <a:endParaRPr lang="en-US" sz="1600" dirty="0"/>
          </a:p>
        </p:txBody>
      </p:sp>
      <p:sp>
        <p:nvSpPr>
          <p:cNvPr id="15" name="Text 13"/>
          <p:cNvSpPr/>
          <p:nvPr/>
        </p:nvSpPr>
        <p:spPr>
          <a:xfrm>
            <a:off x="484697" y="3579303"/>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~0,87 UA pour rapport S/N maximal</a:t>
            </a:r>
            <a:endParaRPr lang="en-US" sz="1600" dirty="0"/>
          </a:p>
        </p:txBody>
      </p:sp>
      <p:sp>
        <p:nvSpPr>
          <p:cNvPr id="16" name="Shape 14"/>
          <p:cNvSpPr/>
          <p:nvPr/>
        </p:nvSpPr>
        <p:spPr>
          <a:xfrm>
            <a:off x="372844" y="3952147"/>
            <a:ext cx="5611303" cy="857541"/>
          </a:xfrm>
          <a:custGeom>
            <a:avLst/>
            <a:gdLst/>
            <a:ahLst/>
            <a:cxnLst/>
            <a:rect l="l" t="t" r="r" b="b"/>
            <a:pathLst>
              <a:path w="5611303" h="857541">
                <a:moveTo>
                  <a:pt x="0" y="0"/>
                </a:moveTo>
                <a:lnTo>
                  <a:pt x="5611303" y="0"/>
                </a:lnTo>
                <a:lnTo>
                  <a:pt x="5611303" y="857541"/>
                </a:lnTo>
                <a:lnTo>
                  <a:pt x="0" y="857541"/>
                </a:lnTo>
                <a:lnTo>
                  <a:pt x="0" y="0"/>
                </a:lnTo>
                <a:close/>
              </a:path>
            </a:pathLst>
          </a:custGeom>
          <a:solidFill>
            <a:srgbClr val="F9FAFB"/>
          </a:solidFill>
        </p:spPr>
      </p:sp>
      <p:sp>
        <p:nvSpPr>
          <p:cNvPr id="17" name="Text 15"/>
          <p:cNvSpPr/>
          <p:nvPr/>
        </p:nvSpPr>
        <p:spPr>
          <a:xfrm>
            <a:off x="484697" y="4064000"/>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Tampons recommandés</a:t>
            </a:r>
            <a:endParaRPr lang="en-US" sz="1600" dirty="0"/>
          </a:p>
        </p:txBody>
      </p:sp>
      <p:sp>
        <p:nvSpPr>
          <p:cNvPr id="18" name="Text 16"/>
          <p:cNvSpPr/>
          <p:nvPr/>
        </p:nvSpPr>
        <p:spPr>
          <a:xfrm>
            <a:off x="484697" y="4324991"/>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Phosphate, borate (pH 6,5–8,0)</a:t>
            </a:r>
            <a:endParaRPr lang="en-US" sz="1600" dirty="0"/>
          </a:p>
        </p:txBody>
      </p:sp>
      <p:sp>
        <p:nvSpPr>
          <p:cNvPr id="19" name="Text 17"/>
          <p:cNvSpPr/>
          <p:nvPr/>
        </p:nvSpPr>
        <p:spPr>
          <a:xfrm>
            <a:off x="484697" y="4511413"/>
            <a:ext cx="5452844" cy="186422"/>
          </a:xfrm>
          <a:prstGeom prst="rect">
            <a:avLst/>
          </a:prstGeom>
          <a:noFill/>
        </p:spPr>
        <p:txBody>
          <a:bodyPr wrap="square" lIns="0" tIns="0" rIns="0" bIns="0" rtlCol="0" anchor="ctr"/>
          <a:lstStyle/>
          <a:p>
            <a:pPr>
              <a:lnSpc>
                <a:spcPct val="120000"/>
              </a:lnSpc>
            </a:pPr>
            <a:r>
              <a:rPr lang="en-US" sz="1030"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Éviter : Tris, DTT, concentrations salines élevées</a:t>
            </a:r>
            <a:endParaRPr lang="en-US" sz="1600" dirty="0"/>
          </a:p>
        </p:txBody>
      </p:sp>
      <p:sp>
        <p:nvSpPr>
          <p:cNvPr id="20" name="Shape 18"/>
          <p:cNvSpPr/>
          <p:nvPr/>
        </p:nvSpPr>
        <p:spPr>
          <a:xfrm>
            <a:off x="372844" y="4958826"/>
            <a:ext cx="5611303" cy="969394"/>
          </a:xfrm>
          <a:custGeom>
            <a:avLst/>
            <a:gdLst/>
            <a:ahLst/>
            <a:cxnLst/>
            <a:rect l="l" t="t" r="r" b="b"/>
            <a:pathLst>
              <a:path w="5611303" h="969394">
                <a:moveTo>
                  <a:pt x="0" y="0"/>
                </a:moveTo>
                <a:lnTo>
                  <a:pt x="5611303" y="0"/>
                </a:lnTo>
                <a:lnTo>
                  <a:pt x="5611303" y="969394"/>
                </a:lnTo>
                <a:lnTo>
                  <a:pt x="0" y="969394"/>
                </a:lnTo>
                <a:lnTo>
                  <a:pt x="0" y="0"/>
                </a:lnTo>
                <a:close/>
              </a:path>
            </a:pathLst>
          </a:custGeom>
          <a:solidFill>
            <a:srgbClr val="8B0000"/>
          </a:solidFill>
        </p:spPr>
      </p:sp>
      <p:sp>
        <p:nvSpPr>
          <p:cNvPr id="21" name="Shape 19"/>
          <p:cNvSpPr/>
          <p:nvPr/>
        </p:nvSpPr>
        <p:spPr>
          <a:xfrm>
            <a:off x="540624" y="5132823"/>
            <a:ext cx="149138" cy="149138"/>
          </a:xfrm>
          <a:custGeom>
            <a:avLst/>
            <a:gdLst/>
            <a:ahLst/>
            <a:cxnLst/>
            <a:rect l="l" t="t" r="r" b="b"/>
            <a:pathLst>
              <a:path w="149138" h="149138">
                <a:moveTo>
                  <a:pt x="74569" y="0"/>
                </a:moveTo>
                <a:cubicBezTo>
                  <a:pt x="78851" y="0"/>
                  <a:pt x="82783" y="2359"/>
                  <a:pt x="84822" y="6117"/>
                </a:cubicBezTo>
                <a:lnTo>
                  <a:pt x="147739" y="122631"/>
                </a:lnTo>
                <a:cubicBezTo>
                  <a:pt x="149691" y="126243"/>
                  <a:pt x="149604" y="130612"/>
                  <a:pt x="147506" y="134136"/>
                </a:cubicBezTo>
                <a:cubicBezTo>
                  <a:pt x="145409" y="137661"/>
                  <a:pt x="141593" y="139817"/>
                  <a:pt x="137486" y="139817"/>
                </a:cubicBezTo>
                <a:lnTo>
                  <a:pt x="11651" y="139817"/>
                </a:lnTo>
                <a:cubicBezTo>
                  <a:pt x="7544" y="139817"/>
                  <a:pt x="3758" y="137661"/>
                  <a:pt x="1631" y="134136"/>
                </a:cubicBezTo>
                <a:cubicBezTo>
                  <a:pt x="-495" y="130612"/>
                  <a:pt x="-553" y="126243"/>
                  <a:pt x="1398" y="122631"/>
                </a:cubicBezTo>
                <a:lnTo>
                  <a:pt x="64316" y="6117"/>
                </a:lnTo>
                <a:cubicBezTo>
                  <a:pt x="66355" y="2359"/>
                  <a:pt x="70287" y="0"/>
                  <a:pt x="74569" y="0"/>
                </a:cubicBezTo>
                <a:close/>
                <a:moveTo>
                  <a:pt x="74569" y="48936"/>
                </a:moveTo>
                <a:cubicBezTo>
                  <a:pt x="70695" y="48936"/>
                  <a:pt x="67578" y="52053"/>
                  <a:pt x="67578" y="55927"/>
                </a:cubicBezTo>
                <a:lnTo>
                  <a:pt x="67578" y="88550"/>
                </a:lnTo>
                <a:cubicBezTo>
                  <a:pt x="67578" y="92425"/>
                  <a:pt x="70695" y="95541"/>
                  <a:pt x="74569" y="95541"/>
                </a:cubicBezTo>
                <a:cubicBezTo>
                  <a:pt x="78443" y="95541"/>
                  <a:pt x="81560" y="92425"/>
                  <a:pt x="81560" y="88550"/>
                </a:cubicBezTo>
                <a:lnTo>
                  <a:pt x="81560" y="55927"/>
                </a:lnTo>
                <a:cubicBezTo>
                  <a:pt x="81560" y="52053"/>
                  <a:pt x="78443" y="48936"/>
                  <a:pt x="74569" y="48936"/>
                </a:cubicBezTo>
                <a:close/>
                <a:moveTo>
                  <a:pt x="82346" y="111853"/>
                </a:moveTo>
                <a:cubicBezTo>
                  <a:pt x="82523" y="108966"/>
                  <a:pt x="81083" y="106220"/>
                  <a:pt x="78609" y="104723"/>
                </a:cubicBezTo>
                <a:cubicBezTo>
                  <a:pt x="76134" y="103226"/>
                  <a:pt x="73033" y="103226"/>
                  <a:pt x="70558" y="104723"/>
                </a:cubicBezTo>
                <a:cubicBezTo>
                  <a:pt x="68083" y="106220"/>
                  <a:pt x="66644" y="108966"/>
                  <a:pt x="66821" y="111853"/>
                </a:cubicBezTo>
                <a:cubicBezTo>
                  <a:pt x="66644" y="114740"/>
                  <a:pt x="68083" y="117487"/>
                  <a:pt x="70558" y="118984"/>
                </a:cubicBezTo>
                <a:cubicBezTo>
                  <a:pt x="73033" y="120480"/>
                  <a:pt x="76134" y="120480"/>
                  <a:pt x="78609" y="118984"/>
                </a:cubicBezTo>
                <a:cubicBezTo>
                  <a:pt x="81083" y="117487"/>
                  <a:pt x="82523" y="114740"/>
                  <a:pt x="82346" y="111853"/>
                </a:cubicBezTo>
                <a:close/>
              </a:path>
            </a:pathLst>
          </a:custGeom>
          <a:solidFill>
            <a:srgbClr val="FFFFFF"/>
          </a:solidFill>
        </p:spPr>
      </p:sp>
      <p:sp>
        <p:nvSpPr>
          <p:cNvPr id="22" name="Text 20"/>
          <p:cNvSpPr/>
          <p:nvPr/>
        </p:nvSpPr>
        <p:spPr>
          <a:xfrm>
            <a:off x="763133" y="5107963"/>
            <a:ext cx="5146445" cy="223706"/>
          </a:xfrm>
          <a:prstGeom prst="rect">
            <a:avLst/>
          </a:prstGeom>
          <a:noFill/>
        </p:spPr>
        <p:txBody>
          <a:bodyPr wrap="square" lIns="0" tIns="0" rIns="0" bIns="0" rtlCol="0" anchor="ctr"/>
          <a:lstStyle/>
          <a:p>
            <a:pPr>
              <a:lnSpc>
                <a:spcPct val="130000"/>
              </a:lnSpc>
            </a:pPr>
            <a:r>
              <a:rPr lang="en-US" sz="1175"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Purge en Azote Indispensable</a:t>
            </a:r>
            <a:endParaRPr lang="en-US" sz="1600" dirty="0"/>
          </a:p>
        </p:txBody>
      </p:sp>
      <p:sp>
        <p:nvSpPr>
          <p:cNvPr id="23" name="Text 21"/>
          <p:cNvSpPr/>
          <p:nvPr/>
        </p:nvSpPr>
        <p:spPr>
          <a:xfrm>
            <a:off x="521982" y="5406239"/>
            <a:ext cx="5378275" cy="372844"/>
          </a:xfrm>
          <a:prstGeom prst="rect">
            <a:avLst/>
          </a:prstGeom>
          <a:noFill/>
        </p:spPr>
        <p:txBody>
          <a:bodyPr wrap="square" lIns="0" tIns="0" rIns="0" bIns="0" rtlCol="0" anchor="ctr"/>
          <a:lstStyle/>
          <a:p>
            <a:pPr>
              <a:lnSpc>
                <a:spcPct val="120000"/>
              </a:lnSpc>
            </a:pPr>
            <a:r>
              <a:rPr lang="en-US" sz="103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Pour les mesures en UV lointain (&lt; 190 nm), un flux continu d'azote (5–10 L/min) est nécessaire pour éliminer l'oxygène et la vapeur d'eau qui absorbent fortement dans cette région.</a:t>
            </a:r>
            <a:endParaRPr lang="en-US" sz="1600" dirty="0"/>
          </a:p>
        </p:txBody>
      </p:sp>
      <p:sp>
        <p:nvSpPr>
          <p:cNvPr id="24" name="Shape 22"/>
          <p:cNvSpPr/>
          <p:nvPr/>
        </p:nvSpPr>
        <p:spPr>
          <a:xfrm>
            <a:off x="6233195" y="1379523"/>
            <a:ext cx="186422" cy="186422"/>
          </a:xfrm>
          <a:custGeom>
            <a:avLst/>
            <a:gdLst/>
            <a:ahLst/>
            <a:cxnLst/>
            <a:rect l="l" t="t" r="r" b="b"/>
            <a:pathLst>
              <a:path w="186422" h="186422">
                <a:moveTo>
                  <a:pt x="11651" y="23303"/>
                </a:moveTo>
                <a:cubicBezTo>
                  <a:pt x="5207" y="23303"/>
                  <a:pt x="0" y="28509"/>
                  <a:pt x="0" y="34954"/>
                </a:cubicBezTo>
                <a:cubicBezTo>
                  <a:pt x="0" y="41399"/>
                  <a:pt x="5207" y="46606"/>
                  <a:pt x="11651" y="46606"/>
                </a:cubicBezTo>
                <a:lnTo>
                  <a:pt x="43219" y="46606"/>
                </a:lnTo>
                <a:cubicBezTo>
                  <a:pt x="47698" y="56910"/>
                  <a:pt x="57966" y="64083"/>
                  <a:pt x="69908" y="64083"/>
                </a:cubicBezTo>
                <a:cubicBezTo>
                  <a:pt x="81851" y="64083"/>
                  <a:pt x="92119" y="56910"/>
                  <a:pt x="96597" y="46606"/>
                </a:cubicBezTo>
                <a:lnTo>
                  <a:pt x="174771" y="46606"/>
                </a:lnTo>
                <a:cubicBezTo>
                  <a:pt x="181215" y="46606"/>
                  <a:pt x="186422" y="41399"/>
                  <a:pt x="186422" y="34954"/>
                </a:cubicBezTo>
                <a:cubicBezTo>
                  <a:pt x="186422" y="28509"/>
                  <a:pt x="181215" y="23303"/>
                  <a:pt x="174771" y="23303"/>
                </a:cubicBezTo>
                <a:lnTo>
                  <a:pt x="96597" y="23303"/>
                </a:lnTo>
                <a:cubicBezTo>
                  <a:pt x="92119" y="12999"/>
                  <a:pt x="81851" y="5826"/>
                  <a:pt x="69908" y="5826"/>
                </a:cubicBezTo>
                <a:cubicBezTo>
                  <a:pt x="57966" y="5826"/>
                  <a:pt x="47698" y="12999"/>
                  <a:pt x="43219" y="23303"/>
                </a:cubicBezTo>
                <a:lnTo>
                  <a:pt x="11651" y="23303"/>
                </a:lnTo>
                <a:close/>
                <a:moveTo>
                  <a:pt x="11651" y="81560"/>
                </a:moveTo>
                <a:cubicBezTo>
                  <a:pt x="5207" y="81560"/>
                  <a:pt x="0" y="86766"/>
                  <a:pt x="0" y="93211"/>
                </a:cubicBezTo>
                <a:cubicBezTo>
                  <a:pt x="0" y="99656"/>
                  <a:pt x="5207" y="104862"/>
                  <a:pt x="11651" y="104862"/>
                </a:cubicBezTo>
                <a:lnTo>
                  <a:pt x="101476" y="104862"/>
                </a:lnTo>
                <a:cubicBezTo>
                  <a:pt x="105955" y="115167"/>
                  <a:pt x="116222" y="122339"/>
                  <a:pt x="128165" y="122339"/>
                </a:cubicBezTo>
                <a:cubicBezTo>
                  <a:pt x="140108" y="122339"/>
                  <a:pt x="150376" y="115167"/>
                  <a:pt x="154854" y="104862"/>
                </a:cubicBezTo>
                <a:lnTo>
                  <a:pt x="174771" y="104862"/>
                </a:lnTo>
                <a:cubicBezTo>
                  <a:pt x="181215" y="104862"/>
                  <a:pt x="186422" y="99656"/>
                  <a:pt x="186422" y="93211"/>
                </a:cubicBezTo>
                <a:cubicBezTo>
                  <a:pt x="186422" y="86766"/>
                  <a:pt x="181215" y="81560"/>
                  <a:pt x="174771" y="81560"/>
                </a:cubicBezTo>
                <a:lnTo>
                  <a:pt x="154854" y="81560"/>
                </a:lnTo>
                <a:cubicBezTo>
                  <a:pt x="150376" y="71255"/>
                  <a:pt x="140108" y="64083"/>
                  <a:pt x="128165" y="64083"/>
                </a:cubicBezTo>
                <a:cubicBezTo>
                  <a:pt x="116222" y="64083"/>
                  <a:pt x="105955" y="71255"/>
                  <a:pt x="101476" y="81560"/>
                </a:cubicBezTo>
                <a:lnTo>
                  <a:pt x="11651" y="81560"/>
                </a:lnTo>
                <a:close/>
                <a:moveTo>
                  <a:pt x="11651" y="139817"/>
                </a:moveTo>
                <a:cubicBezTo>
                  <a:pt x="5207" y="139817"/>
                  <a:pt x="0" y="145023"/>
                  <a:pt x="0" y="151468"/>
                </a:cubicBezTo>
                <a:cubicBezTo>
                  <a:pt x="0" y="157913"/>
                  <a:pt x="5207" y="163119"/>
                  <a:pt x="11651" y="163119"/>
                </a:cubicBezTo>
                <a:lnTo>
                  <a:pt x="31568" y="163119"/>
                </a:lnTo>
                <a:cubicBezTo>
                  <a:pt x="36046" y="173423"/>
                  <a:pt x="46314" y="180596"/>
                  <a:pt x="58257" y="180596"/>
                </a:cubicBezTo>
                <a:cubicBezTo>
                  <a:pt x="70200" y="180596"/>
                  <a:pt x="80467" y="173423"/>
                  <a:pt x="84946" y="163119"/>
                </a:cubicBezTo>
                <a:lnTo>
                  <a:pt x="174771" y="163119"/>
                </a:lnTo>
                <a:cubicBezTo>
                  <a:pt x="181215" y="163119"/>
                  <a:pt x="186422" y="157913"/>
                  <a:pt x="186422" y="151468"/>
                </a:cubicBezTo>
                <a:cubicBezTo>
                  <a:pt x="186422" y="145023"/>
                  <a:pt x="181215" y="139817"/>
                  <a:pt x="174771" y="139817"/>
                </a:cubicBezTo>
                <a:lnTo>
                  <a:pt x="84946" y="139817"/>
                </a:lnTo>
                <a:cubicBezTo>
                  <a:pt x="80467" y="129512"/>
                  <a:pt x="70200" y="122339"/>
                  <a:pt x="58257" y="122339"/>
                </a:cubicBezTo>
                <a:cubicBezTo>
                  <a:pt x="46314" y="122339"/>
                  <a:pt x="36046" y="129512"/>
                  <a:pt x="31568" y="139817"/>
                </a:cubicBezTo>
                <a:lnTo>
                  <a:pt x="11651" y="139817"/>
                </a:lnTo>
                <a:close/>
              </a:path>
            </a:pathLst>
          </a:custGeom>
          <a:solidFill>
            <a:srgbClr val="8B0000"/>
          </a:solidFill>
        </p:spPr>
      </p:sp>
      <p:sp>
        <p:nvSpPr>
          <p:cNvPr id="25" name="Text 23"/>
          <p:cNvSpPr/>
          <p:nvPr/>
        </p:nvSpPr>
        <p:spPr>
          <a:xfrm>
            <a:off x="6442920" y="1342239"/>
            <a:ext cx="5471486" cy="260991"/>
          </a:xfrm>
          <a:prstGeom prst="rect">
            <a:avLst/>
          </a:prstGeom>
          <a:noFill/>
        </p:spPr>
        <p:txBody>
          <a:bodyPr wrap="square" lIns="0" tIns="0" rIns="0" bIns="0" rtlCol="0" anchor="ctr"/>
          <a:lstStyle/>
          <a:p>
            <a:pPr>
              <a:lnSpc>
                <a:spcPct val="120000"/>
              </a:lnSpc>
            </a:pPr>
            <a:r>
              <a:rPr lang="en-US" sz="147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Paramètres d'Acquisition</a:t>
            </a:r>
            <a:endParaRPr lang="en-US" sz="1600" dirty="0"/>
          </a:p>
        </p:txBody>
      </p:sp>
      <p:sp>
        <p:nvSpPr>
          <p:cNvPr id="26" name="Shape 24"/>
          <p:cNvSpPr/>
          <p:nvPr/>
        </p:nvSpPr>
        <p:spPr>
          <a:xfrm>
            <a:off x="6209892" y="1715083"/>
            <a:ext cx="5611303" cy="857541"/>
          </a:xfrm>
          <a:custGeom>
            <a:avLst/>
            <a:gdLst/>
            <a:ahLst/>
            <a:cxnLst/>
            <a:rect l="l" t="t" r="r" b="b"/>
            <a:pathLst>
              <a:path w="5611303" h="857541">
                <a:moveTo>
                  <a:pt x="0" y="0"/>
                </a:moveTo>
                <a:lnTo>
                  <a:pt x="5611303" y="0"/>
                </a:lnTo>
                <a:lnTo>
                  <a:pt x="5611303" y="857541"/>
                </a:lnTo>
                <a:lnTo>
                  <a:pt x="0" y="857541"/>
                </a:lnTo>
                <a:lnTo>
                  <a:pt x="0" y="0"/>
                </a:lnTo>
                <a:close/>
              </a:path>
            </a:pathLst>
          </a:custGeom>
          <a:solidFill>
            <a:srgbClr val="F9FAFB"/>
          </a:solidFill>
        </p:spPr>
      </p:sp>
      <p:sp>
        <p:nvSpPr>
          <p:cNvPr id="27" name="Text 25"/>
          <p:cNvSpPr/>
          <p:nvPr/>
        </p:nvSpPr>
        <p:spPr>
          <a:xfrm>
            <a:off x="6321745" y="1826936"/>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Gamme de longueurs d'onde</a:t>
            </a:r>
            <a:endParaRPr lang="en-US" sz="1600" dirty="0"/>
          </a:p>
        </p:txBody>
      </p:sp>
      <p:sp>
        <p:nvSpPr>
          <p:cNvPr id="28" name="Text 26"/>
          <p:cNvSpPr/>
          <p:nvPr/>
        </p:nvSpPr>
        <p:spPr>
          <a:xfrm>
            <a:off x="6321745" y="2087927"/>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UV lointain : 190–260 nm (structure secondaire)</a:t>
            </a:r>
            <a:endParaRPr lang="en-US" sz="1600" dirty="0"/>
          </a:p>
        </p:txBody>
      </p:sp>
      <p:sp>
        <p:nvSpPr>
          <p:cNvPr id="29" name="Text 27"/>
          <p:cNvSpPr/>
          <p:nvPr/>
        </p:nvSpPr>
        <p:spPr>
          <a:xfrm>
            <a:off x="6321745" y="2274349"/>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UV proche : 250–350 nm (structure tertiaire)</a:t>
            </a:r>
            <a:endParaRPr lang="en-US" sz="1600" dirty="0"/>
          </a:p>
        </p:txBody>
      </p:sp>
      <p:sp>
        <p:nvSpPr>
          <p:cNvPr id="30" name="Shape 28"/>
          <p:cNvSpPr/>
          <p:nvPr/>
        </p:nvSpPr>
        <p:spPr>
          <a:xfrm>
            <a:off x="6209892" y="2647193"/>
            <a:ext cx="5611303" cy="671119"/>
          </a:xfrm>
          <a:custGeom>
            <a:avLst/>
            <a:gdLst/>
            <a:ahLst/>
            <a:cxnLst/>
            <a:rect l="l" t="t" r="r" b="b"/>
            <a:pathLst>
              <a:path w="5611303" h="671119">
                <a:moveTo>
                  <a:pt x="0" y="0"/>
                </a:moveTo>
                <a:lnTo>
                  <a:pt x="5611303" y="0"/>
                </a:lnTo>
                <a:lnTo>
                  <a:pt x="5611303" y="671119"/>
                </a:lnTo>
                <a:lnTo>
                  <a:pt x="0" y="671119"/>
                </a:lnTo>
                <a:lnTo>
                  <a:pt x="0" y="0"/>
                </a:lnTo>
                <a:close/>
              </a:path>
            </a:pathLst>
          </a:custGeom>
          <a:solidFill>
            <a:srgbClr val="F9FAFB"/>
          </a:solidFill>
        </p:spPr>
      </p:sp>
      <p:sp>
        <p:nvSpPr>
          <p:cNvPr id="31" name="Text 29"/>
          <p:cNvSpPr/>
          <p:nvPr/>
        </p:nvSpPr>
        <p:spPr>
          <a:xfrm>
            <a:off x="6321745" y="2759046"/>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Vitesse de balayage</a:t>
            </a:r>
            <a:endParaRPr lang="en-US" sz="1600" dirty="0"/>
          </a:p>
        </p:txBody>
      </p:sp>
      <p:sp>
        <p:nvSpPr>
          <p:cNvPr id="32" name="Text 30"/>
          <p:cNvSpPr/>
          <p:nvPr/>
        </p:nvSpPr>
        <p:spPr>
          <a:xfrm>
            <a:off x="6321745" y="3020037"/>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50–100 nm/min (standard), jusqu'à 10 000 nm/min (rapide)</a:t>
            </a:r>
            <a:endParaRPr lang="en-US" sz="1600" dirty="0"/>
          </a:p>
        </p:txBody>
      </p:sp>
      <p:sp>
        <p:nvSpPr>
          <p:cNvPr id="33" name="Shape 31"/>
          <p:cNvSpPr/>
          <p:nvPr/>
        </p:nvSpPr>
        <p:spPr>
          <a:xfrm>
            <a:off x="6209892" y="3392881"/>
            <a:ext cx="5611303" cy="671119"/>
          </a:xfrm>
          <a:custGeom>
            <a:avLst/>
            <a:gdLst/>
            <a:ahLst/>
            <a:cxnLst/>
            <a:rect l="l" t="t" r="r" b="b"/>
            <a:pathLst>
              <a:path w="5611303" h="671119">
                <a:moveTo>
                  <a:pt x="0" y="0"/>
                </a:moveTo>
                <a:lnTo>
                  <a:pt x="5611303" y="0"/>
                </a:lnTo>
                <a:lnTo>
                  <a:pt x="5611303" y="671119"/>
                </a:lnTo>
                <a:lnTo>
                  <a:pt x="0" y="671119"/>
                </a:lnTo>
                <a:lnTo>
                  <a:pt x="0" y="0"/>
                </a:lnTo>
                <a:close/>
              </a:path>
            </a:pathLst>
          </a:custGeom>
          <a:solidFill>
            <a:srgbClr val="F9FAFB"/>
          </a:solidFill>
        </p:spPr>
      </p:sp>
      <p:sp>
        <p:nvSpPr>
          <p:cNvPr id="34" name="Text 32"/>
          <p:cNvSpPr/>
          <p:nvPr/>
        </p:nvSpPr>
        <p:spPr>
          <a:xfrm>
            <a:off x="6321745" y="3504734"/>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Bande passante</a:t>
            </a:r>
            <a:endParaRPr lang="en-US" sz="1600" dirty="0"/>
          </a:p>
        </p:txBody>
      </p:sp>
      <p:sp>
        <p:nvSpPr>
          <p:cNvPr id="35" name="Text 33"/>
          <p:cNvSpPr/>
          <p:nvPr/>
        </p:nvSpPr>
        <p:spPr>
          <a:xfrm>
            <a:off x="6321745" y="3765725"/>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1–1,5 nm (bon compromis résolution/S/N)</a:t>
            </a:r>
            <a:endParaRPr lang="en-US" sz="1600" dirty="0"/>
          </a:p>
        </p:txBody>
      </p:sp>
      <p:sp>
        <p:nvSpPr>
          <p:cNvPr id="36" name="Shape 34"/>
          <p:cNvSpPr/>
          <p:nvPr/>
        </p:nvSpPr>
        <p:spPr>
          <a:xfrm>
            <a:off x="6209892" y="4138569"/>
            <a:ext cx="5611303" cy="671119"/>
          </a:xfrm>
          <a:custGeom>
            <a:avLst/>
            <a:gdLst/>
            <a:ahLst/>
            <a:cxnLst/>
            <a:rect l="l" t="t" r="r" b="b"/>
            <a:pathLst>
              <a:path w="5611303" h="671119">
                <a:moveTo>
                  <a:pt x="0" y="0"/>
                </a:moveTo>
                <a:lnTo>
                  <a:pt x="5611303" y="0"/>
                </a:lnTo>
                <a:lnTo>
                  <a:pt x="5611303" y="671119"/>
                </a:lnTo>
                <a:lnTo>
                  <a:pt x="0" y="671119"/>
                </a:lnTo>
                <a:lnTo>
                  <a:pt x="0" y="0"/>
                </a:lnTo>
                <a:close/>
              </a:path>
            </a:pathLst>
          </a:custGeom>
          <a:solidFill>
            <a:srgbClr val="F9FAFB"/>
          </a:solidFill>
        </p:spPr>
      </p:sp>
      <p:sp>
        <p:nvSpPr>
          <p:cNvPr id="37" name="Text 35"/>
          <p:cNvSpPr/>
          <p:nvPr/>
        </p:nvSpPr>
        <p:spPr>
          <a:xfrm>
            <a:off x="6321745" y="4250422"/>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Temps d'intégration</a:t>
            </a:r>
            <a:endParaRPr lang="en-US" sz="1600" dirty="0"/>
          </a:p>
        </p:txBody>
      </p:sp>
      <p:sp>
        <p:nvSpPr>
          <p:cNvPr id="38" name="Text 36"/>
          <p:cNvSpPr/>
          <p:nvPr/>
        </p:nvSpPr>
        <p:spPr>
          <a:xfrm>
            <a:off x="6321745" y="4511413"/>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1–2 secondes par point</a:t>
            </a:r>
            <a:endParaRPr lang="en-US" sz="1600" dirty="0"/>
          </a:p>
        </p:txBody>
      </p:sp>
      <p:sp>
        <p:nvSpPr>
          <p:cNvPr id="39" name="Shape 37"/>
          <p:cNvSpPr/>
          <p:nvPr/>
        </p:nvSpPr>
        <p:spPr>
          <a:xfrm>
            <a:off x="6209892" y="4884257"/>
            <a:ext cx="5611303" cy="671119"/>
          </a:xfrm>
          <a:custGeom>
            <a:avLst/>
            <a:gdLst/>
            <a:ahLst/>
            <a:cxnLst/>
            <a:rect l="l" t="t" r="r" b="b"/>
            <a:pathLst>
              <a:path w="5611303" h="671119">
                <a:moveTo>
                  <a:pt x="0" y="0"/>
                </a:moveTo>
                <a:lnTo>
                  <a:pt x="5611303" y="0"/>
                </a:lnTo>
                <a:lnTo>
                  <a:pt x="5611303" y="671119"/>
                </a:lnTo>
                <a:lnTo>
                  <a:pt x="0" y="671119"/>
                </a:lnTo>
                <a:lnTo>
                  <a:pt x="0" y="0"/>
                </a:lnTo>
                <a:close/>
              </a:path>
            </a:pathLst>
          </a:custGeom>
          <a:solidFill>
            <a:srgbClr val="F9FAFB"/>
          </a:solidFill>
        </p:spPr>
      </p:sp>
      <p:sp>
        <p:nvSpPr>
          <p:cNvPr id="40" name="Text 38"/>
          <p:cNvSpPr/>
          <p:nvPr/>
        </p:nvSpPr>
        <p:spPr>
          <a:xfrm>
            <a:off x="6321745" y="4996110"/>
            <a:ext cx="5462165"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Nombre de scans</a:t>
            </a:r>
            <a:endParaRPr lang="en-US" sz="1600" dirty="0"/>
          </a:p>
        </p:txBody>
      </p:sp>
      <p:sp>
        <p:nvSpPr>
          <p:cNvPr id="41" name="Text 39"/>
          <p:cNvSpPr/>
          <p:nvPr/>
        </p:nvSpPr>
        <p:spPr>
          <a:xfrm>
            <a:off x="6321745" y="5257101"/>
            <a:ext cx="5452844" cy="186422"/>
          </a:xfrm>
          <a:prstGeom prst="rect">
            <a:avLst/>
          </a:prstGeom>
          <a:noFill/>
        </p:spPr>
        <p:txBody>
          <a:bodyPr wrap="square" lIns="0" tIns="0" rIns="0" bIns="0" rtlCol="0" anchor="ctr"/>
          <a:lstStyle/>
          <a:p>
            <a:pPr>
              <a:lnSpc>
                <a:spcPct val="120000"/>
              </a:lnSpc>
            </a:pPr>
            <a:r>
              <a:rPr lang="en-US" sz="103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3–10 accumulations pour réduire le bruit</a:t>
            </a:r>
            <a:endParaRPr lang="en-US" sz="1600" dirty="0"/>
          </a:p>
        </p:txBody>
      </p:sp>
      <p:sp>
        <p:nvSpPr>
          <p:cNvPr id="42" name="Shape 40"/>
          <p:cNvSpPr/>
          <p:nvPr/>
        </p:nvSpPr>
        <p:spPr>
          <a:xfrm>
            <a:off x="6228534" y="5704514"/>
            <a:ext cx="5592661" cy="1155817"/>
          </a:xfrm>
          <a:custGeom>
            <a:avLst/>
            <a:gdLst/>
            <a:ahLst/>
            <a:cxnLst/>
            <a:rect l="l" t="t" r="r" b="b"/>
            <a:pathLst>
              <a:path w="5592661" h="1155817">
                <a:moveTo>
                  <a:pt x="0" y="0"/>
                </a:moveTo>
                <a:lnTo>
                  <a:pt x="5592661" y="0"/>
                </a:lnTo>
                <a:lnTo>
                  <a:pt x="5592661" y="1155817"/>
                </a:lnTo>
                <a:lnTo>
                  <a:pt x="0" y="1155817"/>
                </a:lnTo>
                <a:lnTo>
                  <a:pt x="0" y="0"/>
                </a:lnTo>
                <a:close/>
              </a:path>
            </a:pathLst>
          </a:custGeom>
          <a:solidFill>
            <a:srgbClr val="F9FAFB"/>
          </a:solidFill>
        </p:spPr>
      </p:sp>
      <p:sp>
        <p:nvSpPr>
          <p:cNvPr id="43" name="Shape 41"/>
          <p:cNvSpPr/>
          <p:nvPr/>
        </p:nvSpPr>
        <p:spPr>
          <a:xfrm>
            <a:off x="6228534" y="5704514"/>
            <a:ext cx="37284" cy="1155817"/>
          </a:xfrm>
          <a:custGeom>
            <a:avLst/>
            <a:gdLst/>
            <a:ahLst/>
            <a:cxnLst/>
            <a:rect l="l" t="t" r="r" b="b"/>
            <a:pathLst>
              <a:path w="37284" h="1155817">
                <a:moveTo>
                  <a:pt x="0" y="0"/>
                </a:moveTo>
                <a:lnTo>
                  <a:pt x="37284" y="0"/>
                </a:lnTo>
                <a:lnTo>
                  <a:pt x="37284" y="1155817"/>
                </a:lnTo>
                <a:lnTo>
                  <a:pt x="0" y="1155817"/>
                </a:lnTo>
                <a:lnTo>
                  <a:pt x="0" y="0"/>
                </a:lnTo>
                <a:close/>
              </a:path>
            </a:pathLst>
          </a:custGeom>
          <a:solidFill>
            <a:srgbClr val="8B0000"/>
          </a:solidFill>
        </p:spPr>
      </p:sp>
      <p:sp>
        <p:nvSpPr>
          <p:cNvPr id="44" name="Text 42"/>
          <p:cNvSpPr/>
          <p:nvPr/>
        </p:nvSpPr>
        <p:spPr>
          <a:xfrm>
            <a:off x="6396314" y="5853651"/>
            <a:ext cx="5350312" cy="223706"/>
          </a:xfrm>
          <a:prstGeom prst="rect">
            <a:avLst/>
          </a:prstGeom>
          <a:noFill/>
        </p:spPr>
        <p:txBody>
          <a:bodyPr wrap="square" lIns="0" tIns="0" rIns="0" bIns="0" rtlCol="0" anchor="ctr"/>
          <a:lstStyle/>
          <a:p>
            <a:pPr>
              <a:lnSpc>
                <a:spcPct val="130000"/>
              </a:lnSpc>
            </a:pPr>
            <a:r>
              <a:rPr lang="en-US" sz="1175"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Contrôle de qualité : Signal HT</a:t>
            </a:r>
            <a:endParaRPr lang="en-US" sz="1600" dirty="0"/>
          </a:p>
        </p:txBody>
      </p:sp>
      <p:sp>
        <p:nvSpPr>
          <p:cNvPr id="45" name="Text 43"/>
          <p:cNvSpPr/>
          <p:nvPr/>
        </p:nvSpPr>
        <p:spPr>
          <a:xfrm>
            <a:off x="6396314" y="6151927"/>
            <a:ext cx="5340991" cy="559266"/>
          </a:xfrm>
          <a:prstGeom prst="rect">
            <a:avLst/>
          </a:prstGeom>
          <a:noFill/>
        </p:spPr>
        <p:txBody>
          <a:bodyPr wrap="square" lIns="0" tIns="0" rIns="0" bIns="0" rtlCol="0" anchor="ctr"/>
          <a:lstStyle/>
          <a:p>
            <a:pPr>
              <a:lnSpc>
                <a:spcPct val="120000"/>
              </a:lnSpc>
            </a:pPr>
            <a:r>
              <a:rPr lang="en-US" sz="103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Le voltage HT (haute tension) du photomultiplicateur indique l'absorbance totale. Au-delà d'une valeur seuil (~600–800 V selon l'instrument), l'absorbance est trop élevée et le spectre devient bruité.</a:t>
            </a:r>
            <a:endParaRPr lang="en-US" sz="1600"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2"/>
          <p:cNvSpPr/>
          <p:nvPr/>
        </p:nvSpPr>
        <p:spPr>
          <a:xfrm>
            <a:off x="381000" y="2486025"/>
            <a:ext cx="11715750" cy="1428750"/>
          </a:xfrm>
          <a:prstGeom prst="rect">
            <a:avLst/>
          </a:prstGeom>
          <a:noFill/>
        </p:spPr>
        <p:txBody>
          <a:bodyPr wrap="square" lIns="0" tIns="0" rIns="0" bIns="0" rtlCol="0" anchor="ctr"/>
          <a:lstStyle/>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Spectres CD</a:t>
            </a:r>
            <a:endParaRPr lang="en-US" sz="1600" dirty="0"/>
          </a:p>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des Protéines</a:t>
            </a:r>
            <a:endParaRPr lang="en-US" sz="1600" dirty="0"/>
          </a:p>
        </p:txBody>
      </p:sp>
      <p:sp>
        <p:nvSpPr>
          <p:cNvPr id="5" name="Text 3"/>
          <p:cNvSpPr/>
          <p:nvPr/>
        </p:nvSpPr>
        <p:spPr>
          <a:xfrm>
            <a:off x="381000" y="4143375"/>
            <a:ext cx="11544300" cy="304800"/>
          </a:xfrm>
          <a:prstGeom prst="rect">
            <a:avLst/>
          </a:prstGeom>
          <a:noFill/>
        </p:spPr>
        <p:txBody>
          <a:bodyPr wrap="square" lIns="0" tIns="0" rIns="0" bIns="0" rtlCol="0" anchor="ctr"/>
          <a:lstStyle/>
          <a:p>
            <a:pPr>
              <a:lnSpc>
                <a:spcPct val="110000"/>
              </a:lnSpc>
            </a:pPr>
            <a:r>
              <a:rPr lang="en-US" sz="18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Signatures spectrales et structure secondaire</a:t>
            </a:r>
            <a:endParaRPr lang="en-US" sz="1600" dirty="0"/>
          </a:p>
        </p:txBody>
      </p:sp>
      <p:sp>
        <p:nvSpPr>
          <p:cNvPr id="6" name="Shape 4"/>
          <p:cNvSpPr/>
          <p:nvPr/>
        </p:nvSpPr>
        <p:spPr>
          <a:xfrm>
            <a:off x="38100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
        <p:nvSpPr>
          <p:cNvPr id="7" name="Shape 5"/>
          <p:cNvSpPr/>
          <p:nvPr/>
        </p:nvSpPr>
        <p:spPr>
          <a:xfrm>
            <a:off x="1171575" y="4905375"/>
            <a:ext cx="228600" cy="228600"/>
          </a:xfrm>
          <a:custGeom>
            <a:avLst/>
            <a:gdLst/>
            <a:ahLst/>
            <a:cxnLst/>
            <a:rect l="l" t="t" r="r" b="b"/>
            <a:pathLst>
              <a:path w="228600" h="228600">
                <a:moveTo>
                  <a:pt x="28575" y="28575"/>
                </a:moveTo>
                <a:cubicBezTo>
                  <a:pt x="28575" y="20672"/>
                  <a:pt x="22190" y="14288"/>
                  <a:pt x="14288" y="14288"/>
                </a:cubicBezTo>
                <a:cubicBezTo>
                  <a:pt x="6385" y="14288"/>
                  <a:pt x="0" y="20672"/>
                  <a:pt x="0" y="28575"/>
                </a:cubicBezTo>
                <a:lnTo>
                  <a:pt x="0" y="178594"/>
                </a:lnTo>
                <a:cubicBezTo>
                  <a:pt x="0" y="198328"/>
                  <a:pt x="15984" y="214313"/>
                  <a:pt x="35719" y="214313"/>
                </a:cubicBezTo>
                <a:lnTo>
                  <a:pt x="214313" y="214313"/>
                </a:lnTo>
                <a:cubicBezTo>
                  <a:pt x="222215" y="214313"/>
                  <a:pt x="228600" y="207928"/>
                  <a:pt x="228600" y="200025"/>
                </a:cubicBezTo>
                <a:cubicBezTo>
                  <a:pt x="228600" y="192122"/>
                  <a:pt x="222215" y="185738"/>
                  <a:pt x="214313" y="185738"/>
                </a:cubicBezTo>
                <a:lnTo>
                  <a:pt x="35719" y="185738"/>
                </a:lnTo>
                <a:cubicBezTo>
                  <a:pt x="31790" y="185738"/>
                  <a:pt x="28575" y="182523"/>
                  <a:pt x="28575" y="178594"/>
                </a:cubicBezTo>
                <a:lnTo>
                  <a:pt x="28575" y="28575"/>
                </a:lnTo>
                <a:close/>
                <a:moveTo>
                  <a:pt x="210116" y="67241"/>
                </a:moveTo>
                <a:cubicBezTo>
                  <a:pt x="215697" y="61659"/>
                  <a:pt x="215697" y="52596"/>
                  <a:pt x="210116" y="47015"/>
                </a:cubicBezTo>
                <a:cubicBezTo>
                  <a:pt x="204534" y="41434"/>
                  <a:pt x="195471" y="41434"/>
                  <a:pt x="189890" y="47015"/>
                </a:cubicBezTo>
                <a:lnTo>
                  <a:pt x="142875" y="94074"/>
                </a:lnTo>
                <a:lnTo>
                  <a:pt x="117247" y="68491"/>
                </a:lnTo>
                <a:cubicBezTo>
                  <a:pt x="111666" y="62910"/>
                  <a:pt x="102602" y="62910"/>
                  <a:pt x="97021" y="68491"/>
                </a:cubicBezTo>
                <a:lnTo>
                  <a:pt x="54159" y="111353"/>
                </a:lnTo>
                <a:cubicBezTo>
                  <a:pt x="48578" y="116934"/>
                  <a:pt x="48578" y="125998"/>
                  <a:pt x="54159" y="131579"/>
                </a:cubicBezTo>
                <a:cubicBezTo>
                  <a:pt x="59740" y="137160"/>
                  <a:pt x="68803" y="137160"/>
                  <a:pt x="74384" y="131579"/>
                </a:cubicBezTo>
                <a:lnTo>
                  <a:pt x="107156" y="98807"/>
                </a:lnTo>
                <a:lnTo>
                  <a:pt x="132784" y="124435"/>
                </a:lnTo>
                <a:cubicBezTo>
                  <a:pt x="138366" y="130016"/>
                  <a:pt x="147429" y="130016"/>
                  <a:pt x="153010" y="124435"/>
                </a:cubicBezTo>
                <a:lnTo>
                  <a:pt x="210160" y="67285"/>
                </a:lnTo>
                <a:close/>
              </a:path>
            </a:pathLst>
          </a:custGeom>
          <a:solidFill>
            <a:srgbClr val="8B0000"/>
          </a:solidFill>
        </p:spPr>
      </p:sp>
      <p:sp>
        <p:nvSpPr>
          <p:cNvPr id="8" name="Shape 6"/>
          <p:cNvSpPr/>
          <p:nvPr/>
        </p:nvSpPr>
        <p:spPr>
          <a:xfrm>
            <a:off x="158115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4.1</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Domaines Spectraux et Chromophores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381000" y="1390650"/>
            <a:ext cx="3705225" cy="2000250"/>
          </a:xfrm>
          <a:custGeom>
            <a:avLst/>
            <a:gdLst/>
            <a:ahLst/>
            <a:cxnLst/>
            <a:rect l="l" t="t" r="r" b="b"/>
            <a:pathLst>
              <a:path w="3705225" h="2000250">
                <a:moveTo>
                  <a:pt x="0" y="0"/>
                </a:moveTo>
                <a:lnTo>
                  <a:pt x="3705225" y="0"/>
                </a:lnTo>
                <a:lnTo>
                  <a:pt x="3705225" y="2000250"/>
                </a:lnTo>
                <a:lnTo>
                  <a:pt x="0" y="2000250"/>
                </a:lnTo>
                <a:lnTo>
                  <a:pt x="0" y="0"/>
                </a:lnTo>
                <a:close/>
              </a:path>
            </a:pathLst>
          </a:custGeom>
          <a:solidFill>
            <a:srgbClr val="F9FAFB"/>
          </a:solidFill>
        </p:spPr>
      </p:sp>
      <p:sp>
        <p:nvSpPr>
          <p:cNvPr id="6" name="Shape 4"/>
          <p:cNvSpPr/>
          <p:nvPr/>
        </p:nvSpPr>
        <p:spPr>
          <a:xfrm>
            <a:off x="381000" y="1390650"/>
            <a:ext cx="3705225" cy="38100"/>
          </a:xfrm>
          <a:custGeom>
            <a:avLst/>
            <a:gdLst/>
            <a:ahLst/>
            <a:cxnLst/>
            <a:rect l="l" t="t" r="r" b="b"/>
            <a:pathLst>
              <a:path w="3705225" h="38100">
                <a:moveTo>
                  <a:pt x="0" y="0"/>
                </a:moveTo>
                <a:lnTo>
                  <a:pt x="3705225" y="0"/>
                </a:lnTo>
                <a:lnTo>
                  <a:pt x="3705225" y="38100"/>
                </a:lnTo>
                <a:lnTo>
                  <a:pt x="0" y="38100"/>
                </a:lnTo>
                <a:lnTo>
                  <a:pt x="0" y="0"/>
                </a:lnTo>
                <a:close/>
              </a:path>
            </a:pathLst>
          </a:custGeom>
          <a:solidFill>
            <a:srgbClr val="8B0000"/>
          </a:solidFill>
        </p:spPr>
      </p:sp>
      <p:sp>
        <p:nvSpPr>
          <p:cNvPr id="7" name="Shape 5"/>
          <p:cNvSpPr/>
          <p:nvPr/>
        </p:nvSpPr>
        <p:spPr>
          <a:xfrm>
            <a:off x="545306" y="1600200"/>
            <a:ext cx="214313" cy="190500"/>
          </a:xfrm>
          <a:custGeom>
            <a:avLst/>
            <a:gdLst/>
            <a:ahLst/>
            <a:cxnLst/>
            <a:rect l="l" t="t" r="r" b="b"/>
            <a:pathLst>
              <a:path w="214313" h="190500">
                <a:moveTo>
                  <a:pt x="66303" y="-3758"/>
                </a:moveTo>
                <a:cubicBezTo>
                  <a:pt x="69056" y="-4911"/>
                  <a:pt x="72182" y="-4576"/>
                  <a:pt x="74675" y="-2939"/>
                </a:cubicBezTo>
                <a:lnTo>
                  <a:pt x="107342" y="18715"/>
                </a:lnTo>
                <a:lnTo>
                  <a:pt x="140010" y="-2939"/>
                </a:lnTo>
                <a:cubicBezTo>
                  <a:pt x="142503" y="-4576"/>
                  <a:pt x="145628" y="-4874"/>
                  <a:pt x="148382" y="-3758"/>
                </a:cubicBezTo>
                <a:cubicBezTo>
                  <a:pt x="151135" y="-2642"/>
                  <a:pt x="153070" y="-186"/>
                  <a:pt x="153665" y="2716"/>
                </a:cubicBezTo>
                <a:lnTo>
                  <a:pt x="161441" y="41114"/>
                </a:lnTo>
                <a:lnTo>
                  <a:pt x="199839" y="48890"/>
                </a:lnTo>
                <a:cubicBezTo>
                  <a:pt x="202741" y="49485"/>
                  <a:pt x="205197" y="51495"/>
                  <a:pt x="206313" y="54211"/>
                </a:cubicBezTo>
                <a:cubicBezTo>
                  <a:pt x="207429" y="56927"/>
                  <a:pt x="207132" y="60089"/>
                  <a:pt x="205494" y="62582"/>
                </a:cubicBezTo>
                <a:lnTo>
                  <a:pt x="183840" y="95250"/>
                </a:lnTo>
                <a:lnTo>
                  <a:pt x="205494" y="127918"/>
                </a:lnTo>
                <a:cubicBezTo>
                  <a:pt x="207132" y="130411"/>
                  <a:pt x="207429" y="133536"/>
                  <a:pt x="206313" y="136289"/>
                </a:cubicBezTo>
                <a:cubicBezTo>
                  <a:pt x="205197" y="139043"/>
                  <a:pt x="202741" y="141052"/>
                  <a:pt x="199839" y="141610"/>
                </a:cubicBezTo>
                <a:lnTo>
                  <a:pt x="161404" y="149349"/>
                </a:lnTo>
                <a:lnTo>
                  <a:pt x="153665" y="187784"/>
                </a:lnTo>
                <a:cubicBezTo>
                  <a:pt x="153070" y="190686"/>
                  <a:pt x="151061" y="193142"/>
                  <a:pt x="148344" y="194258"/>
                </a:cubicBezTo>
                <a:cubicBezTo>
                  <a:pt x="145628" y="195374"/>
                  <a:pt x="142466" y="195076"/>
                  <a:pt x="139973" y="193439"/>
                </a:cubicBezTo>
                <a:lnTo>
                  <a:pt x="107305" y="171785"/>
                </a:lnTo>
                <a:lnTo>
                  <a:pt x="74637" y="193439"/>
                </a:lnTo>
                <a:cubicBezTo>
                  <a:pt x="72144" y="195076"/>
                  <a:pt x="69019" y="195374"/>
                  <a:pt x="66266" y="194258"/>
                </a:cubicBezTo>
                <a:cubicBezTo>
                  <a:pt x="63512" y="193142"/>
                  <a:pt x="61503" y="190686"/>
                  <a:pt x="60945" y="187784"/>
                </a:cubicBezTo>
                <a:lnTo>
                  <a:pt x="53206" y="149349"/>
                </a:lnTo>
                <a:lnTo>
                  <a:pt x="14771" y="141573"/>
                </a:lnTo>
                <a:cubicBezTo>
                  <a:pt x="11869" y="140977"/>
                  <a:pt x="9413" y="138968"/>
                  <a:pt x="8297" y="136252"/>
                </a:cubicBezTo>
                <a:cubicBezTo>
                  <a:pt x="7181" y="133536"/>
                  <a:pt x="7479" y="130373"/>
                  <a:pt x="9116" y="127881"/>
                </a:cubicBezTo>
                <a:lnTo>
                  <a:pt x="30770" y="95250"/>
                </a:lnTo>
                <a:lnTo>
                  <a:pt x="9116" y="62582"/>
                </a:lnTo>
                <a:cubicBezTo>
                  <a:pt x="7479" y="60089"/>
                  <a:pt x="7181" y="56964"/>
                  <a:pt x="8297" y="54211"/>
                </a:cubicBezTo>
                <a:cubicBezTo>
                  <a:pt x="9413" y="51457"/>
                  <a:pt x="11869" y="49448"/>
                  <a:pt x="14771" y="48890"/>
                </a:cubicBezTo>
                <a:lnTo>
                  <a:pt x="53206" y="41151"/>
                </a:lnTo>
                <a:lnTo>
                  <a:pt x="60982" y="2716"/>
                </a:lnTo>
                <a:cubicBezTo>
                  <a:pt x="61578" y="-186"/>
                  <a:pt x="63587" y="-2642"/>
                  <a:pt x="66303" y="-3758"/>
                </a:cubicBezTo>
                <a:close/>
                <a:moveTo>
                  <a:pt x="77242" y="95250"/>
                </a:moveTo>
                <a:cubicBezTo>
                  <a:pt x="77242" y="84563"/>
                  <a:pt x="82943" y="74687"/>
                  <a:pt x="92199" y="69343"/>
                </a:cubicBezTo>
                <a:cubicBezTo>
                  <a:pt x="101455" y="64000"/>
                  <a:pt x="112858" y="64000"/>
                  <a:pt x="122113" y="69343"/>
                </a:cubicBezTo>
                <a:cubicBezTo>
                  <a:pt x="131369" y="74687"/>
                  <a:pt x="137071" y="84563"/>
                  <a:pt x="137071" y="95250"/>
                </a:cubicBezTo>
                <a:cubicBezTo>
                  <a:pt x="137071" y="111760"/>
                  <a:pt x="123666" y="125164"/>
                  <a:pt x="107156" y="125164"/>
                </a:cubicBezTo>
                <a:cubicBezTo>
                  <a:pt x="90646" y="125164"/>
                  <a:pt x="77242" y="111760"/>
                  <a:pt x="77242" y="95250"/>
                </a:cubicBezTo>
                <a:close/>
                <a:moveTo>
                  <a:pt x="154930" y="95250"/>
                </a:moveTo>
                <a:cubicBezTo>
                  <a:pt x="154930" y="68883"/>
                  <a:pt x="133523" y="47476"/>
                  <a:pt x="107156" y="47476"/>
                </a:cubicBezTo>
                <a:cubicBezTo>
                  <a:pt x="80789" y="47476"/>
                  <a:pt x="59382" y="68883"/>
                  <a:pt x="59382" y="95250"/>
                </a:cubicBezTo>
                <a:cubicBezTo>
                  <a:pt x="59382" y="112318"/>
                  <a:pt x="68488" y="128089"/>
                  <a:pt x="83269" y="136623"/>
                </a:cubicBezTo>
                <a:cubicBezTo>
                  <a:pt x="98051" y="145157"/>
                  <a:pt x="116262" y="145157"/>
                  <a:pt x="131043" y="136623"/>
                </a:cubicBezTo>
                <a:cubicBezTo>
                  <a:pt x="145824" y="128089"/>
                  <a:pt x="154930" y="112318"/>
                  <a:pt x="154930" y="95250"/>
                </a:cubicBezTo>
                <a:close/>
              </a:path>
            </a:pathLst>
          </a:custGeom>
          <a:solidFill>
            <a:srgbClr val="8B0000"/>
          </a:solidFill>
        </p:spPr>
      </p:sp>
      <p:sp>
        <p:nvSpPr>
          <p:cNvPr id="8" name="Text 6"/>
          <p:cNvSpPr/>
          <p:nvPr/>
        </p:nvSpPr>
        <p:spPr>
          <a:xfrm>
            <a:off x="847725" y="1562100"/>
            <a:ext cx="1038225"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UV Lointain</a:t>
            </a:r>
            <a:endParaRPr lang="en-US" sz="1600" dirty="0"/>
          </a:p>
        </p:txBody>
      </p:sp>
      <p:sp>
        <p:nvSpPr>
          <p:cNvPr id="9" name="Text 7"/>
          <p:cNvSpPr/>
          <p:nvPr/>
        </p:nvSpPr>
        <p:spPr>
          <a:xfrm>
            <a:off x="533400" y="1943100"/>
            <a:ext cx="3514725" cy="304800"/>
          </a:xfrm>
          <a:prstGeom prst="rect">
            <a:avLst/>
          </a:prstGeom>
          <a:noFill/>
        </p:spPr>
        <p:txBody>
          <a:bodyPr wrap="square" lIns="0" tIns="0" rIns="0" bIns="0" rtlCol="0" anchor="ctr"/>
          <a:lstStyle/>
          <a:p>
            <a:pPr>
              <a:lnSpc>
                <a:spcPct val="110000"/>
              </a:lnSpc>
            </a:pPr>
            <a:r>
              <a:rPr lang="en-US" sz="180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170–250 nm</a:t>
            </a:r>
            <a:endParaRPr lang="en-US" sz="1600" dirty="0"/>
          </a:p>
        </p:txBody>
      </p:sp>
      <p:sp>
        <p:nvSpPr>
          <p:cNvPr id="10" name="Text 8"/>
          <p:cNvSpPr/>
          <p:nvPr/>
        </p:nvSpPr>
        <p:spPr>
          <a:xfrm>
            <a:off x="533400" y="2324100"/>
            <a:ext cx="3476625"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Chromophores :</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Liaisons peptidiques</a:t>
            </a:r>
            <a:endParaRPr lang="en-US" sz="1600" dirty="0"/>
          </a:p>
        </p:txBody>
      </p:sp>
      <p:sp>
        <p:nvSpPr>
          <p:cNvPr id="11" name="Text 9"/>
          <p:cNvSpPr/>
          <p:nvPr/>
        </p:nvSpPr>
        <p:spPr>
          <a:xfrm>
            <a:off x="533400" y="2628900"/>
            <a:ext cx="34671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Transitions n→π* (~220 nm) et π→π* (~190 nm)</a:t>
            </a:r>
            <a:endParaRPr lang="en-US" sz="1600" dirty="0"/>
          </a:p>
        </p:txBody>
      </p:sp>
      <p:sp>
        <p:nvSpPr>
          <p:cNvPr id="12" name="Shape 10"/>
          <p:cNvSpPr/>
          <p:nvPr/>
        </p:nvSpPr>
        <p:spPr>
          <a:xfrm>
            <a:off x="533400" y="2895600"/>
            <a:ext cx="3400425" cy="342900"/>
          </a:xfrm>
          <a:custGeom>
            <a:avLst/>
            <a:gdLst/>
            <a:ahLst/>
            <a:cxnLst/>
            <a:rect l="l" t="t" r="r" b="b"/>
            <a:pathLst>
              <a:path w="3400425" h="342900">
                <a:moveTo>
                  <a:pt x="0" y="0"/>
                </a:moveTo>
                <a:lnTo>
                  <a:pt x="3400425" y="0"/>
                </a:lnTo>
                <a:lnTo>
                  <a:pt x="3400425" y="342900"/>
                </a:lnTo>
                <a:lnTo>
                  <a:pt x="0" y="342900"/>
                </a:lnTo>
                <a:lnTo>
                  <a:pt x="0" y="0"/>
                </a:lnTo>
                <a:close/>
              </a:path>
            </a:pathLst>
          </a:custGeom>
          <a:solidFill>
            <a:srgbClr val="8B0000"/>
          </a:solidFill>
        </p:spPr>
      </p:sp>
      <p:sp>
        <p:nvSpPr>
          <p:cNvPr id="13" name="Text 11"/>
          <p:cNvSpPr/>
          <p:nvPr/>
        </p:nvSpPr>
        <p:spPr>
          <a:xfrm>
            <a:off x="609600" y="2971800"/>
            <a:ext cx="3314700" cy="190500"/>
          </a:xfrm>
          <a:prstGeom prst="rect">
            <a:avLst/>
          </a:prstGeom>
          <a:noFill/>
        </p:spPr>
        <p:txBody>
          <a:bodyPr wrap="square" lIns="0" tIns="0" rIns="0" bIns="0" rtlCol="0" anchor="ctr"/>
          <a:lstStyle/>
          <a:p>
            <a:pPr>
              <a:lnSpc>
                <a:spcPct val="120000"/>
              </a:lnSpc>
            </a:pP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Information : Structure secondaire</a:t>
            </a:r>
            <a:endParaRPr lang="en-US" sz="1600" dirty="0"/>
          </a:p>
        </p:txBody>
      </p:sp>
      <p:sp>
        <p:nvSpPr>
          <p:cNvPr id="14" name="Shape 12"/>
          <p:cNvSpPr/>
          <p:nvPr/>
        </p:nvSpPr>
        <p:spPr>
          <a:xfrm>
            <a:off x="4241800" y="1390650"/>
            <a:ext cx="3705225" cy="2000250"/>
          </a:xfrm>
          <a:custGeom>
            <a:avLst/>
            <a:gdLst/>
            <a:ahLst/>
            <a:cxnLst/>
            <a:rect l="l" t="t" r="r" b="b"/>
            <a:pathLst>
              <a:path w="3705225" h="2000250">
                <a:moveTo>
                  <a:pt x="0" y="0"/>
                </a:moveTo>
                <a:lnTo>
                  <a:pt x="3705225" y="0"/>
                </a:lnTo>
                <a:lnTo>
                  <a:pt x="3705225" y="2000250"/>
                </a:lnTo>
                <a:lnTo>
                  <a:pt x="0" y="2000250"/>
                </a:lnTo>
                <a:lnTo>
                  <a:pt x="0" y="0"/>
                </a:lnTo>
                <a:close/>
              </a:path>
            </a:pathLst>
          </a:custGeom>
          <a:solidFill>
            <a:srgbClr val="F9FAFB"/>
          </a:solidFill>
        </p:spPr>
      </p:sp>
      <p:sp>
        <p:nvSpPr>
          <p:cNvPr id="15" name="Shape 13"/>
          <p:cNvSpPr/>
          <p:nvPr/>
        </p:nvSpPr>
        <p:spPr>
          <a:xfrm>
            <a:off x="4241800" y="1390650"/>
            <a:ext cx="3705225" cy="38100"/>
          </a:xfrm>
          <a:custGeom>
            <a:avLst/>
            <a:gdLst/>
            <a:ahLst/>
            <a:cxnLst/>
            <a:rect l="l" t="t" r="r" b="b"/>
            <a:pathLst>
              <a:path w="3705225" h="38100">
                <a:moveTo>
                  <a:pt x="0" y="0"/>
                </a:moveTo>
                <a:lnTo>
                  <a:pt x="3705225" y="0"/>
                </a:lnTo>
                <a:lnTo>
                  <a:pt x="3705225" y="38100"/>
                </a:lnTo>
                <a:lnTo>
                  <a:pt x="0" y="38100"/>
                </a:lnTo>
                <a:lnTo>
                  <a:pt x="0" y="0"/>
                </a:lnTo>
                <a:close/>
              </a:path>
            </a:pathLst>
          </a:custGeom>
          <a:solidFill>
            <a:srgbClr val="8B0000"/>
          </a:solidFill>
        </p:spPr>
      </p:sp>
      <p:sp>
        <p:nvSpPr>
          <p:cNvPr id="16" name="Shape 14"/>
          <p:cNvSpPr/>
          <p:nvPr/>
        </p:nvSpPr>
        <p:spPr>
          <a:xfrm>
            <a:off x="4418013" y="1600200"/>
            <a:ext cx="190500" cy="190500"/>
          </a:xfrm>
          <a:custGeom>
            <a:avLst/>
            <a:gdLst/>
            <a:ahLst/>
            <a:cxnLst/>
            <a:rect l="l" t="t" r="r" b="b"/>
            <a:pathLst>
              <a:path w="190500" h="190500">
                <a:moveTo>
                  <a:pt x="166688" y="95250"/>
                </a:moveTo>
                <a:cubicBezTo>
                  <a:pt x="166688" y="55811"/>
                  <a:pt x="134689" y="23812"/>
                  <a:pt x="95250" y="23812"/>
                </a:cubicBezTo>
                <a:lnTo>
                  <a:pt x="95250" y="166688"/>
                </a:lnTo>
                <a:cubicBezTo>
                  <a:pt x="134689" y="166688"/>
                  <a:pt x="166688" y="134689"/>
                  <a:pt x="166688" y="95250"/>
                </a:cubicBezTo>
                <a:close/>
                <a:moveTo>
                  <a:pt x="0" y="95250"/>
                </a:moveTo>
                <a:cubicBezTo>
                  <a:pt x="0" y="42680"/>
                  <a:pt x="42680" y="0"/>
                  <a:pt x="95250" y="0"/>
                </a:cubicBezTo>
                <a:cubicBezTo>
                  <a:pt x="147820" y="0"/>
                  <a:pt x="190500" y="42680"/>
                  <a:pt x="190500" y="95250"/>
                </a:cubicBezTo>
                <a:cubicBezTo>
                  <a:pt x="190500" y="147820"/>
                  <a:pt x="147820" y="190500"/>
                  <a:pt x="95250" y="190500"/>
                </a:cubicBezTo>
                <a:cubicBezTo>
                  <a:pt x="42680" y="190500"/>
                  <a:pt x="0" y="147820"/>
                  <a:pt x="0" y="95250"/>
                </a:cubicBezTo>
                <a:close/>
              </a:path>
            </a:pathLst>
          </a:custGeom>
          <a:solidFill>
            <a:srgbClr val="8B0000"/>
          </a:solidFill>
        </p:spPr>
      </p:sp>
      <p:sp>
        <p:nvSpPr>
          <p:cNvPr id="17" name="Text 15"/>
          <p:cNvSpPr/>
          <p:nvPr/>
        </p:nvSpPr>
        <p:spPr>
          <a:xfrm>
            <a:off x="4708525" y="1562100"/>
            <a:ext cx="914400"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UV Proche</a:t>
            </a:r>
            <a:endParaRPr lang="en-US" sz="1600" dirty="0"/>
          </a:p>
        </p:txBody>
      </p:sp>
      <p:sp>
        <p:nvSpPr>
          <p:cNvPr id="18" name="Text 16"/>
          <p:cNvSpPr/>
          <p:nvPr/>
        </p:nvSpPr>
        <p:spPr>
          <a:xfrm>
            <a:off x="4394200" y="1943100"/>
            <a:ext cx="3514725" cy="304800"/>
          </a:xfrm>
          <a:prstGeom prst="rect">
            <a:avLst/>
          </a:prstGeom>
          <a:noFill/>
        </p:spPr>
        <p:txBody>
          <a:bodyPr wrap="square" lIns="0" tIns="0" rIns="0" bIns="0" rtlCol="0" anchor="ctr"/>
          <a:lstStyle/>
          <a:p>
            <a:pPr>
              <a:lnSpc>
                <a:spcPct val="110000"/>
              </a:lnSpc>
            </a:pPr>
            <a:r>
              <a:rPr lang="en-US" sz="180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250–300 nm</a:t>
            </a:r>
            <a:endParaRPr lang="en-US" sz="1600" dirty="0"/>
          </a:p>
        </p:txBody>
      </p:sp>
      <p:sp>
        <p:nvSpPr>
          <p:cNvPr id="19" name="Text 17"/>
          <p:cNvSpPr/>
          <p:nvPr/>
        </p:nvSpPr>
        <p:spPr>
          <a:xfrm>
            <a:off x="4394200" y="2324100"/>
            <a:ext cx="3476625"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Chromophores :</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Aromatiques</a:t>
            </a:r>
            <a:endParaRPr lang="en-US" sz="1600" dirty="0"/>
          </a:p>
        </p:txBody>
      </p:sp>
      <p:sp>
        <p:nvSpPr>
          <p:cNvPr id="20" name="Text 18"/>
          <p:cNvSpPr/>
          <p:nvPr/>
        </p:nvSpPr>
        <p:spPr>
          <a:xfrm>
            <a:off x="4394200" y="2628900"/>
            <a:ext cx="34671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Phe, Tyr, Trp + ponts disulfure</a:t>
            </a:r>
            <a:endParaRPr lang="en-US" sz="1600" dirty="0"/>
          </a:p>
        </p:txBody>
      </p:sp>
      <p:sp>
        <p:nvSpPr>
          <p:cNvPr id="21" name="Shape 19"/>
          <p:cNvSpPr/>
          <p:nvPr/>
        </p:nvSpPr>
        <p:spPr>
          <a:xfrm>
            <a:off x="4394200" y="2895600"/>
            <a:ext cx="3400425" cy="342900"/>
          </a:xfrm>
          <a:custGeom>
            <a:avLst/>
            <a:gdLst/>
            <a:ahLst/>
            <a:cxnLst/>
            <a:rect l="l" t="t" r="r" b="b"/>
            <a:pathLst>
              <a:path w="3400425" h="342900">
                <a:moveTo>
                  <a:pt x="0" y="0"/>
                </a:moveTo>
                <a:lnTo>
                  <a:pt x="3400425" y="0"/>
                </a:lnTo>
                <a:lnTo>
                  <a:pt x="3400425" y="342900"/>
                </a:lnTo>
                <a:lnTo>
                  <a:pt x="0" y="342900"/>
                </a:lnTo>
                <a:lnTo>
                  <a:pt x="0" y="0"/>
                </a:lnTo>
                <a:close/>
              </a:path>
            </a:pathLst>
          </a:custGeom>
          <a:solidFill>
            <a:srgbClr val="8B0000"/>
          </a:solidFill>
        </p:spPr>
      </p:sp>
      <p:sp>
        <p:nvSpPr>
          <p:cNvPr id="22" name="Text 20"/>
          <p:cNvSpPr/>
          <p:nvPr/>
        </p:nvSpPr>
        <p:spPr>
          <a:xfrm>
            <a:off x="4470400" y="2971800"/>
            <a:ext cx="3314700" cy="190500"/>
          </a:xfrm>
          <a:prstGeom prst="rect">
            <a:avLst/>
          </a:prstGeom>
          <a:noFill/>
        </p:spPr>
        <p:txBody>
          <a:bodyPr wrap="square" lIns="0" tIns="0" rIns="0" bIns="0" rtlCol="0" anchor="ctr"/>
          <a:lstStyle/>
          <a:p>
            <a:pPr>
              <a:lnSpc>
                <a:spcPct val="120000"/>
              </a:lnSpc>
            </a:pP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Information : Structure tertiaire</a:t>
            </a:r>
            <a:endParaRPr lang="en-US" sz="1600" dirty="0"/>
          </a:p>
        </p:txBody>
      </p:sp>
      <p:sp>
        <p:nvSpPr>
          <p:cNvPr id="23" name="Shape 21"/>
          <p:cNvSpPr/>
          <p:nvPr/>
        </p:nvSpPr>
        <p:spPr>
          <a:xfrm>
            <a:off x="8102600" y="1390650"/>
            <a:ext cx="3705225" cy="2000250"/>
          </a:xfrm>
          <a:custGeom>
            <a:avLst/>
            <a:gdLst/>
            <a:ahLst/>
            <a:cxnLst/>
            <a:rect l="l" t="t" r="r" b="b"/>
            <a:pathLst>
              <a:path w="3705225" h="2000250">
                <a:moveTo>
                  <a:pt x="0" y="0"/>
                </a:moveTo>
                <a:lnTo>
                  <a:pt x="3705225" y="0"/>
                </a:lnTo>
                <a:lnTo>
                  <a:pt x="3705225" y="2000250"/>
                </a:lnTo>
                <a:lnTo>
                  <a:pt x="0" y="2000250"/>
                </a:lnTo>
                <a:lnTo>
                  <a:pt x="0" y="0"/>
                </a:lnTo>
                <a:close/>
              </a:path>
            </a:pathLst>
          </a:custGeom>
          <a:solidFill>
            <a:srgbClr val="F9FAFB"/>
          </a:solidFill>
        </p:spPr>
      </p:sp>
      <p:sp>
        <p:nvSpPr>
          <p:cNvPr id="24" name="Shape 22"/>
          <p:cNvSpPr/>
          <p:nvPr/>
        </p:nvSpPr>
        <p:spPr>
          <a:xfrm>
            <a:off x="8102600" y="1390650"/>
            <a:ext cx="3705225" cy="38100"/>
          </a:xfrm>
          <a:custGeom>
            <a:avLst/>
            <a:gdLst/>
            <a:ahLst/>
            <a:cxnLst/>
            <a:rect l="l" t="t" r="r" b="b"/>
            <a:pathLst>
              <a:path w="3705225" h="38100">
                <a:moveTo>
                  <a:pt x="0" y="0"/>
                </a:moveTo>
                <a:lnTo>
                  <a:pt x="3705225" y="0"/>
                </a:lnTo>
                <a:lnTo>
                  <a:pt x="3705225" y="38100"/>
                </a:lnTo>
                <a:lnTo>
                  <a:pt x="0" y="38100"/>
                </a:lnTo>
                <a:lnTo>
                  <a:pt x="0" y="0"/>
                </a:lnTo>
                <a:close/>
              </a:path>
            </a:pathLst>
          </a:custGeom>
          <a:solidFill>
            <a:srgbClr val="8B0000"/>
          </a:solidFill>
        </p:spPr>
      </p:sp>
      <p:sp>
        <p:nvSpPr>
          <p:cNvPr id="25" name="Shape 23"/>
          <p:cNvSpPr/>
          <p:nvPr/>
        </p:nvSpPr>
        <p:spPr>
          <a:xfrm>
            <a:off x="8266906" y="1600200"/>
            <a:ext cx="214313" cy="190500"/>
          </a:xfrm>
          <a:custGeom>
            <a:avLst/>
            <a:gdLst/>
            <a:ahLst/>
            <a:cxnLst/>
            <a:rect l="l" t="t" r="r" b="b"/>
            <a:pathLst>
              <a:path w="214313" h="190500">
                <a:moveTo>
                  <a:pt x="107156" y="11906"/>
                </a:moveTo>
                <a:cubicBezTo>
                  <a:pt x="77093" y="11906"/>
                  <a:pt x="53020" y="25598"/>
                  <a:pt x="35496" y="41895"/>
                </a:cubicBezTo>
                <a:cubicBezTo>
                  <a:pt x="18083" y="58080"/>
                  <a:pt x="6437" y="77391"/>
                  <a:pt x="893" y="90674"/>
                </a:cubicBezTo>
                <a:cubicBezTo>
                  <a:pt x="-335" y="93613"/>
                  <a:pt x="-335" y="96887"/>
                  <a:pt x="893" y="99826"/>
                </a:cubicBezTo>
                <a:cubicBezTo>
                  <a:pt x="6437" y="113109"/>
                  <a:pt x="18083" y="132457"/>
                  <a:pt x="35496" y="148605"/>
                </a:cubicBezTo>
                <a:cubicBezTo>
                  <a:pt x="53020" y="164864"/>
                  <a:pt x="77093" y="178594"/>
                  <a:pt x="107156" y="178594"/>
                </a:cubicBezTo>
                <a:cubicBezTo>
                  <a:pt x="137220" y="178594"/>
                  <a:pt x="161292" y="164902"/>
                  <a:pt x="178817" y="148605"/>
                </a:cubicBezTo>
                <a:cubicBezTo>
                  <a:pt x="196230" y="132420"/>
                  <a:pt x="207876" y="113109"/>
                  <a:pt x="213420" y="99826"/>
                </a:cubicBezTo>
                <a:cubicBezTo>
                  <a:pt x="214647" y="96887"/>
                  <a:pt x="214647" y="93613"/>
                  <a:pt x="213420" y="90674"/>
                </a:cubicBezTo>
                <a:cubicBezTo>
                  <a:pt x="207876" y="77391"/>
                  <a:pt x="196230" y="58043"/>
                  <a:pt x="178817" y="41895"/>
                </a:cubicBezTo>
                <a:cubicBezTo>
                  <a:pt x="161292" y="25636"/>
                  <a:pt x="137220" y="11906"/>
                  <a:pt x="107156" y="11906"/>
                </a:cubicBezTo>
                <a:close/>
                <a:moveTo>
                  <a:pt x="53578" y="95250"/>
                </a:moveTo>
                <a:cubicBezTo>
                  <a:pt x="53578" y="65679"/>
                  <a:pt x="77586" y="41672"/>
                  <a:pt x="107156" y="41672"/>
                </a:cubicBezTo>
                <a:cubicBezTo>
                  <a:pt x="136727" y="41672"/>
                  <a:pt x="160734" y="65679"/>
                  <a:pt x="160734" y="95250"/>
                </a:cubicBezTo>
                <a:cubicBezTo>
                  <a:pt x="160734" y="124821"/>
                  <a:pt x="136727" y="148828"/>
                  <a:pt x="107156" y="148828"/>
                </a:cubicBezTo>
                <a:cubicBezTo>
                  <a:pt x="77586" y="148828"/>
                  <a:pt x="53578" y="124821"/>
                  <a:pt x="53578" y="95250"/>
                </a:cubicBezTo>
                <a:close/>
                <a:moveTo>
                  <a:pt x="107156" y="71438"/>
                </a:moveTo>
                <a:cubicBezTo>
                  <a:pt x="107156" y="84572"/>
                  <a:pt x="96478" y="95250"/>
                  <a:pt x="83344" y="95250"/>
                </a:cubicBezTo>
                <a:cubicBezTo>
                  <a:pt x="79065" y="95250"/>
                  <a:pt x="75047" y="94134"/>
                  <a:pt x="71549" y="92125"/>
                </a:cubicBezTo>
                <a:cubicBezTo>
                  <a:pt x="71177" y="96180"/>
                  <a:pt x="71512" y="100347"/>
                  <a:pt x="72628" y="104477"/>
                </a:cubicBezTo>
                <a:cubicBezTo>
                  <a:pt x="77725" y="123527"/>
                  <a:pt x="97334" y="134838"/>
                  <a:pt x="116384" y="129741"/>
                </a:cubicBezTo>
                <a:cubicBezTo>
                  <a:pt x="135434" y="124644"/>
                  <a:pt x="146745" y="105035"/>
                  <a:pt x="141647" y="85985"/>
                </a:cubicBezTo>
                <a:cubicBezTo>
                  <a:pt x="137108" y="68982"/>
                  <a:pt x="120997" y="58155"/>
                  <a:pt x="104031" y="59643"/>
                </a:cubicBezTo>
                <a:cubicBezTo>
                  <a:pt x="106003" y="63103"/>
                  <a:pt x="107156" y="67121"/>
                  <a:pt x="107156" y="71438"/>
                </a:cubicBezTo>
                <a:close/>
              </a:path>
            </a:pathLst>
          </a:custGeom>
          <a:solidFill>
            <a:srgbClr val="8B0000"/>
          </a:solidFill>
        </p:spPr>
      </p:sp>
      <p:sp>
        <p:nvSpPr>
          <p:cNvPr id="26" name="Text 24"/>
          <p:cNvSpPr/>
          <p:nvPr/>
        </p:nvSpPr>
        <p:spPr>
          <a:xfrm>
            <a:off x="8569325" y="1562100"/>
            <a:ext cx="609600"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Visible</a:t>
            </a:r>
            <a:endParaRPr lang="en-US" sz="1600" dirty="0"/>
          </a:p>
        </p:txBody>
      </p:sp>
      <p:sp>
        <p:nvSpPr>
          <p:cNvPr id="27" name="Text 25"/>
          <p:cNvSpPr/>
          <p:nvPr/>
        </p:nvSpPr>
        <p:spPr>
          <a:xfrm>
            <a:off x="8255000" y="1943100"/>
            <a:ext cx="3514725" cy="304800"/>
          </a:xfrm>
          <a:prstGeom prst="rect">
            <a:avLst/>
          </a:prstGeom>
          <a:noFill/>
        </p:spPr>
        <p:txBody>
          <a:bodyPr wrap="square" lIns="0" tIns="0" rIns="0" bIns="0" rtlCol="0" anchor="ctr"/>
          <a:lstStyle/>
          <a:p>
            <a:pPr>
              <a:lnSpc>
                <a:spcPct val="110000"/>
              </a:lnSpc>
            </a:pPr>
            <a:r>
              <a:rPr lang="en-US" sz="180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&gt; 300 nm</a:t>
            </a:r>
            <a:endParaRPr lang="en-US" sz="1600" dirty="0"/>
          </a:p>
        </p:txBody>
      </p:sp>
      <p:sp>
        <p:nvSpPr>
          <p:cNvPr id="28" name="Text 26"/>
          <p:cNvSpPr/>
          <p:nvPr/>
        </p:nvSpPr>
        <p:spPr>
          <a:xfrm>
            <a:off x="8255000" y="2324100"/>
            <a:ext cx="3476625"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Chromophores :</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Ions métalliques</a:t>
            </a:r>
            <a:endParaRPr lang="en-US" sz="1600" dirty="0"/>
          </a:p>
        </p:txBody>
      </p:sp>
      <p:sp>
        <p:nvSpPr>
          <p:cNvPr id="29" name="Text 27"/>
          <p:cNvSpPr/>
          <p:nvPr/>
        </p:nvSpPr>
        <p:spPr>
          <a:xfrm>
            <a:off x="8255000" y="2628900"/>
            <a:ext cx="34671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Centres métalliques, cofacteurs</a:t>
            </a:r>
            <a:endParaRPr lang="en-US" sz="1600" dirty="0"/>
          </a:p>
        </p:txBody>
      </p:sp>
      <p:sp>
        <p:nvSpPr>
          <p:cNvPr id="30" name="Shape 28"/>
          <p:cNvSpPr/>
          <p:nvPr/>
        </p:nvSpPr>
        <p:spPr>
          <a:xfrm>
            <a:off x="8255000" y="2895600"/>
            <a:ext cx="3400425" cy="342900"/>
          </a:xfrm>
          <a:custGeom>
            <a:avLst/>
            <a:gdLst/>
            <a:ahLst/>
            <a:cxnLst/>
            <a:rect l="l" t="t" r="r" b="b"/>
            <a:pathLst>
              <a:path w="3400425" h="342900">
                <a:moveTo>
                  <a:pt x="0" y="0"/>
                </a:moveTo>
                <a:lnTo>
                  <a:pt x="3400425" y="0"/>
                </a:lnTo>
                <a:lnTo>
                  <a:pt x="3400425" y="342900"/>
                </a:lnTo>
                <a:lnTo>
                  <a:pt x="0" y="342900"/>
                </a:lnTo>
                <a:lnTo>
                  <a:pt x="0" y="0"/>
                </a:lnTo>
                <a:close/>
              </a:path>
            </a:pathLst>
          </a:custGeom>
          <a:solidFill>
            <a:srgbClr val="8B0000"/>
          </a:solidFill>
        </p:spPr>
      </p:sp>
      <p:sp>
        <p:nvSpPr>
          <p:cNvPr id="31" name="Text 29"/>
          <p:cNvSpPr/>
          <p:nvPr/>
        </p:nvSpPr>
        <p:spPr>
          <a:xfrm>
            <a:off x="8331200" y="2971800"/>
            <a:ext cx="3314700" cy="190500"/>
          </a:xfrm>
          <a:prstGeom prst="rect">
            <a:avLst/>
          </a:prstGeom>
          <a:noFill/>
        </p:spPr>
        <p:txBody>
          <a:bodyPr wrap="square" lIns="0" tIns="0" rIns="0" bIns="0" rtlCol="0" anchor="ctr"/>
          <a:lstStyle/>
          <a:p>
            <a:pPr>
              <a:lnSpc>
                <a:spcPct val="120000"/>
              </a:lnSpc>
            </a:pP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Information : Interactions métal-protéine</a:t>
            </a:r>
            <a:endParaRPr lang="en-US" sz="1600" dirty="0"/>
          </a:p>
        </p:txBody>
      </p:sp>
      <p:sp>
        <p:nvSpPr>
          <p:cNvPr id="32" name="Shape 30"/>
          <p:cNvSpPr/>
          <p:nvPr/>
        </p:nvSpPr>
        <p:spPr>
          <a:xfrm>
            <a:off x="381000" y="3543300"/>
            <a:ext cx="5600700" cy="2628900"/>
          </a:xfrm>
          <a:custGeom>
            <a:avLst/>
            <a:gdLst/>
            <a:ahLst/>
            <a:cxnLst/>
            <a:rect l="l" t="t" r="r" b="b"/>
            <a:pathLst>
              <a:path w="5600700" h="2628900">
                <a:moveTo>
                  <a:pt x="0" y="0"/>
                </a:moveTo>
                <a:lnTo>
                  <a:pt x="5600700" y="0"/>
                </a:lnTo>
                <a:lnTo>
                  <a:pt x="5600700" y="2628900"/>
                </a:lnTo>
                <a:lnTo>
                  <a:pt x="0" y="2628900"/>
                </a:lnTo>
                <a:lnTo>
                  <a:pt x="0" y="0"/>
                </a:lnTo>
                <a:close/>
              </a:path>
            </a:pathLst>
          </a:custGeom>
          <a:solidFill>
            <a:srgbClr val="F9FAFB"/>
          </a:solidFill>
        </p:spPr>
      </p:sp>
      <p:sp>
        <p:nvSpPr>
          <p:cNvPr id="33" name="Text 31"/>
          <p:cNvSpPr/>
          <p:nvPr/>
        </p:nvSpPr>
        <p:spPr>
          <a:xfrm>
            <a:off x="533400" y="3695700"/>
            <a:ext cx="5381625"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Principe de Superposition</a:t>
            </a:r>
            <a:endParaRPr lang="en-US" sz="1600" dirty="0"/>
          </a:p>
        </p:txBody>
      </p:sp>
      <p:sp>
        <p:nvSpPr>
          <p:cNvPr id="34" name="Text 32"/>
          <p:cNvSpPr/>
          <p:nvPr/>
        </p:nvSpPr>
        <p:spPr>
          <a:xfrm>
            <a:off x="533400" y="4076700"/>
            <a:ext cx="5372100" cy="742950"/>
          </a:xfrm>
          <a:prstGeom prst="rect">
            <a:avLst/>
          </a:prstGeom>
          <a:noFill/>
        </p:spPr>
        <p:txBody>
          <a:bodyPr wrap="square" lIns="0" tIns="0" rIns="0" bIns="0" rtlCol="0" anchor="ctr"/>
          <a:lstStyle/>
          <a:p>
            <a:pPr>
              <a:lnSpc>
                <a:spcPct val="14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Le spectre CD d'une protéine est la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somme des contributions</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de tous les chromophores dans leur environnement structuré. Chaque chromophore contribue selon sa nature chimique et son arrangement spatial.</a:t>
            </a:r>
            <a:endParaRPr lang="en-US" sz="1600" dirty="0"/>
          </a:p>
        </p:txBody>
      </p:sp>
      <p:sp>
        <p:nvSpPr>
          <p:cNvPr id="35" name="Shape 33"/>
          <p:cNvSpPr/>
          <p:nvPr/>
        </p:nvSpPr>
        <p:spPr>
          <a:xfrm>
            <a:off x="536575" y="4937125"/>
            <a:ext cx="5292725" cy="463550"/>
          </a:xfrm>
          <a:custGeom>
            <a:avLst/>
            <a:gdLst/>
            <a:ahLst/>
            <a:cxnLst/>
            <a:rect l="l" t="t" r="r" b="b"/>
            <a:pathLst>
              <a:path w="5292725" h="463550">
                <a:moveTo>
                  <a:pt x="0" y="0"/>
                </a:moveTo>
                <a:lnTo>
                  <a:pt x="5292725" y="0"/>
                </a:lnTo>
                <a:lnTo>
                  <a:pt x="5292725" y="463550"/>
                </a:lnTo>
                <a:lnTo>
                  <a:pt x="0" y="463550"/>
                </a:lnTo>
                <a:lnTo>
                  <a:pt x="0" y="0"/>
                </a:lnTo>
                <a:close/>
              </a:path>
            </a:pathLst>
          </a:custGeom>
          <a:solidFill>
            <a:srgbClr val="FFFFFF"/>
          </a:solidFill>
          <a:ln w="8467">
            <a:solidFill>
              <a:srgbClr val="8B0000"/>
            </a:solidFill>
            <a:prstDash val="solid"/>
          </a:ln>
        </p:spPr>
      </p:sp>
      <p:sp>
        <p:nvSpPr>
          <p:cNvPr id="36" name="Text 34"/>
          <p:cNvSpPr/>
          <p:nvPr/>
        </p:nvSpPr>
        <p:spPr>
          <a:xfrm>
            <a:off x="615950" y="5054603"/>
            <a:ext cx="5133975" cy="228600"/>
          </a:xfrm>
          <a:prstGeom prst="rect">
            <a:avLst/>
          </a:prstGeom>
          <a:noFill/>
        </p:spPr>
        <p:txBody>
          <a:bodyPr wrap="square" lIns="0" tIns="0" rIns="0" bIns="0" rtlCol="0" anchor="ctr"/>
          <a:lstStyle/>
          <a:p>
            <a:pPr algn="ctr">
              <a:lnSpc>
                <a:spcPct val="130000"/>
              </a:lnSpc>
            </a:pPr>
            <a:r>
              <a:rPr lang="en-US" sz="1200" dirty="0">
                <a:solidFill>
                  <a:srgbClr val="8B0000"/>
                </a:solidFill>
                <a:latin typeface="MiSans" pitchFamily="34" charset="-122"/>
                <a:ea typeface="MiSans" pitchFamily="34" charset="-122"/>
                <a:cs typeface="MiSans" pitchFamily="34" charset="-120"/>
              </a:rPr>
              <a:t>θ</a:t>
            </a:r>
            <a:r>
              <a:rPr lang="en-US" sz="900" dirty="0">
                <a:solidFill>
                  <a:srgbClr val="8B0000"/>
                </a:solidFill>
                <a:latin typeface="MiSans" pitchFamily="34" charset="-122"/>
                <a:ea typeface="MiSans" pitchFamily="34" charset="-122"/>
                <a:cs typeface="MiSans" pitchFamily="34" charset="-120"/>
              </a:rPr>
              <a:t>total</a:t>
            </a:r>
            <a:r>
              <a:rPr lang="en-US" sz="1200" dirty="0">
                <a:solidFill>
                  <a:srgbClr val="8B0000"/>
                </a:solidFill>
                <a:latin typeface="MiSans" pitchFamily="34" charset="-122"/>
                <a:ea typeface="MiSans" pitchFamily="34" charset="-122"/>
                <a:cs typeface="MiSans" pitchFamily="34" charset="-120"/>
              </a:rPr>
              <a:t> = Σ θ</a:t>
            </a:r>
            <a:r>
              <a:rPr lang="en-US" sz="900" dirty="0">
                <a:solidFill>
                  <a:srgbClr val="8B0000"/>
                </a:solidFill>
                <a:latin typeface="MiSans" pitchFamily="34" charset="-122"/>
                <a:ea typeface="MiSans" pitchFamily="34" charset="-122"/>
                <a:cs typeface="MiSans" pitchFamily="34" charset="-120"/>
              </a:rPr>
              <a:t>chromophore i</a:t>
            </a:r>
            <a:endParaRPr lang="en-US" sz="1600" dirty="0"/>
          </a:p>
        </p:txBody>
      </p:sp>
      <p:sp>
        <p:nvSpPr>
          <p:cNvPr id="37" name="Shape 35"/>
          <p:cNvSpPr/>
          <p:nvPr/>
        </p:nvSpPr>
        <p:spPr>
          <a:xfrm>
            <a:off x="6210300" y="3543300"/>
            <a:ext cx="5600700" cy="2628900"/>
          </a:xfrm>
          <a:custGeom>
            <a:avLst/>
            <a:gdLst/>
            <a:ahLst/>
            <a:cxnLst/>
            <a:rect l="l" t="t" r="r" b="b"/>
            <a:pathLst>
              <a:path w="5600700" h="2628900">
                <a:moveTo>
                  <a:pt x="0" y="0"/>
                </a:moveTo>
                <a:lnTo>
                  <a:pt x="5600700" y="0"/>
                </a:lnTo>
                <a:lnTo>
                  <a:pt x="5600700" y="2628900"/>
                </a:lnTo>
                <a:lnTo>
                  <a:pt x="0" y="2628900"/>
                </a:lnTo>
                <a:lnTo>
                  <a:pt x="0" y="0"/>
                </a:lnTo>
                <a:close/>
              </a:path>
            </a:pathLst>
          </a:custGeom>
          <a:solidFill>
            <a:srgbClr val="8B0000"/>
          </a:solidFill>
        </p:spPr>
      </p:sp>
      <p:sp>
        <p:nvSpPr>
          <p:cNvPr id="38" name="Text 36"/>
          <p:cNvSpPr/>
          <p:nvPr/>
        </p:nvSpPr>
        <p:spPr>
          <a:xfrm>
            <a:off x="6362700" y="3695700"/>
            <a:ext cx="5381625"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Sensibilité Environnementale</a:t>
            </a:r>
            <a:endParaRPr lang="en-US" sz="1600" dirty="0"/>
          </a:p>
        </p:txBody>
      </p:sp>
      <p:sp>
        <p:nvSpPr>
          <p:cNvPr id="39" name="Text 37"/>
          <p:cNvSpPr/>
          <p:nvPr/>
        </p:nvSpPr>
        <p:spPr>
          <a:xfrm>
            <a:off x="6362700" y="4076700"/>
            <a:ext cx="5372100" cy="457200"/>
          </a:xfrm>
          <a:prstGeom prst="rect">
            <a:avLst/>
          </a:prstGeom>
          <a:noFill/>
        </p:spPr>
        <p:txBody>
          <a:bodyPr wrap="square" lIns="0" tIns="0" rIns="0" bIns="0" rtlCol="0" anchor="ctr"/>
          <a:lstStyle/>
          <a:p>
            <a:pPr>
              <a:lnSpc>
                <a:spcPct val="130000"/>
              </a:lnSpc>
            </a:pPr>
            <a:r>
              <a:rPr lang="en-US" sz="120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Les signaux CD sont extrêmement sensibles à l'environnement local des chromophores :</a:t>
            </a:r>
            <a:endParaRPr lang="en-US" sz="1600" dirty="0"/>
          </a:p>
        </p:txBody>
      </p:sp>
      <p:sp>
        <p:nvSpPr>
          <p:cNvPr id="40" name="Text 38"/>
          <p:cNvSpPr/>
          <p:nvPr/>
        </p:nvSpPr>
        <p:spPr>
          <a:xfrm>
            <a:off x="6362700" y="4648200"/>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Empilement des aromatiques</a:t>
            </a:r>
            <a:endParaRPr lang="en-US" sz="1600" dirty="0"/>
          </a:p>
        </p:txBody>
      </p:sp>
      <p:sp>
        <p:nvSpPr>
          <p:cNvPr id="41" name="Text 39"/>
          <p:cNvSpPr/>
          <p:nvPr/>
        </p:nvSpPr>
        <p:spPr>
          <a:xfrm>
            <a:off x="6362700" y="4876800"/>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Liaisons hydrogène</a:t>
            </a:r>
            <a:endParaRPr lang="en-US" sz="1600" dirty="0"/>
          </a:p>
        </p:txBody>
      </p:sp>
      <p:sp>
        <p:nvSpPr>
          <p:cNvPr id="42" name="Text 40"/>
          <p:cNvSpPr/>
          <p:nvPr/>
        </p:nvSpPr>
        <p:spPr>
          <a:xfrm>
            <a:off x="6362700" y="5105400"/>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Polarité du solvant</a:t>
            </a:r>
            <a:endParaRPr lang="en-US" sz="1600" dirty="0"/>
          </a:p>
        </p:txBody>
      </p:sp>
      <p:sp>
        <p:nvSpPr>
          <p:cNvPr id="43" name="Text 41"/>
          <p:cNvSpPr/>
          <p:nvPr/>
        </p:nvSpPr>
        <p:spPr>
          <a:xfrm>
            <a:off x="6362700" y="5334000"/>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Conformation de la chaîne latérale</a:t>
            </a:r>
            <a:endParaRPr lang="en-US" sz="1600" dirty="0"/>
          </a:p>
        </p:txBody>
      </p:sp>
      <p:sp>
        <p:nvSpPr>
          <p:cNvPr id="44" name="Text 42"/>
          <p:cNvSpPr/>
          <p:nvPr/>
        </p:nvSpPr>
        <p:spPr>
          <a:xfrm>
            <a:off x="6362700" y="5638800"/>
            <a:ext cx="5362575" cy="3810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Cette sensibilité fait du CD un outil puissant pour détecter les changements conformationnels.</a:t>
            </a:r>
            <a:endParaRPr lang="en-US" sz="1600"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4.2</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Signatures des Structures Secondaires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0050" y="1371600"/>
            <a:ext cx="3638550" cy="2352675"/>
          </a:xfrm>
          <a:custGeom>
            <a:avLst/>
            <a:gdLst/>
            <a:ahLst/>
            <a:cxnLst/>
            <a:rect l="l" t="t" r="r" b="b"/>
            <a:pathLst>
              <a:path w="3638550" h="2352675">
                <a:moveTo>
                  <a:pt x="0" y="0"/>
                </a:moveTo>
                <a:lnTo>
                  <a:pt x="3638550" y="0"/>
                </a:lnTo>
                <a:lnTo>
                  <a:pt x="3638550" y="2352675"/>
                </a:lnTo>
                <a:lnTo>
                  <a:pt x="0" y="2352675"/>
                </a:lnTo>
                <a:lnTo>
                  <a:pt x="0" y="0"/>
                </a:lnTo>
                <a:close/>
              </a:path>
            </a:pathLst>
          </a:custGeom>
          <a:solidFill>
            <a:srgbClr val="F9FAFB"/>
          </a:solidFill>
        </p:spPr>
      </p:sp>
      <p:sp>
        <p:nvSpPr>
          <p:cNvPr id="6" name="Shape 4"/>
          <p:cNvSpPr/>
          <p:nvPr/>
        </p:nvSpPr>
        <p:spPr>
          <a:xfrm>
            <a:off x="400050" y="1371600"/>
            <a:ext cx="38100" cy="2352675"/>
          </a:xfrm>
          <a:custGeom>
            <a:avLst/>
            <a:gdLst/>
            <a:ahLst/>
            <a:cxnLst/>
            <a:rect l="l" t="t" r="r" b="b"/>
            <a:pathLst>
              <a:path w="38100" h="2352675">
                <a:moveTo>
                  <a:pt x="0" y="0"/>
                </a:moveTo>
                <a:lnTo>
                  <a:pt x="38100" y="0"/>
                </a:lnTo>
                <a:lnTo>
                  <a:pt x="38100" y="2352675"/>
                </a:lnTo>
                <a:lnTo>
                  <a:pt x="0" y="2352675"/>
                </a:lnTo>
                <a:lnTo>
                  <a:pt x="0" y="0"/>
                </a:lnTo>
                <a:close/>
              </a:path>
            </a:pathLst>
          </a:custGeom>
          <a:solidFill>
            <a:srgbClr val="8B0000"/>
          </a:solidFill>
        </p:spPr>
      </p:sp>
      <p:sp>
        <p:nvSpPr>
          <p:cNvPr id="7" name="Shape 5"/>
          <p:cNvSpPr/>
          <p:nvPr/>
        </p:nvSpPr>
        <p:spPr>
          <a:xfrm>
            <a:off x="571500" y="1524000"/>
            <a:ext cx="381000" cy="381000"/>
          </a:xfrm>
          <a:custGeom>
            <a:avLst/>
            <a:gdLst/>
            <a:ahLst/>
            <a:cxnLst/>
            <a:rect l="l" t="t" r="r" b="b"/>
            <a:pathLst>
              <a:path w="381000" h="381000">
                <a:moveTo>
                  <a:pt x="190500" y="0"/>
                </a:moveTo>
                <a:lnTo>
                  <a:pt x="190500" y="0"/>
                </a:lnTo>
                <a:cubicBezTo>
                  <a:pt x="295640" y="0"/>
                  <a:pt x="381000" y="85360"/>
                  <a:pt x="381000" y="190500"/>
                </a:cubicBezTo>
                <a:lnTo>
                  <a:pt x="381000" y="190500"/>
                </a:lnTo>
                <a:cubicBezTo>
                  <a:pt x="381000" y="295640"/>
                  <a:pt x="295640" y="381000"/>
                  <a:pt x="190500" y="381000"/>
                </a:cubicBezTo>
                <a:lnTo>
                  <a:pt x="190500" y="381000"/>
                </a:lnTo>
                <a:cubicBezTo>
                  <a:pt x="85360" y="381000"/>
                  <a:pt x="0" y="295640"/>
                  <a:pt x="0" y="190500"/>
                </a:cubicBezTo>
                <a:lnTo>
                  <a:pt x="0" y="190500"/>
                </a:lnTo>
                <a:cubicBezTo>
                  <a:pt x="0" y="85360"/>
                  <a:pt x="85360" y="0"/>
                  <a:pt x="190500" y="0"/>
                </a:cubicBezTo>
                <a:close/>
              </a:path>
            </a:pathLst>
          </a:custGeom>
          <a:solidFill>
            <a:srgbClr val="8B0000"/>
          </a:solidFill>
        </p:spPr>
      </p:sp>
      <p:sp>
        <p:nvSpPr>
          <p:cNvPr id="8" name="Shape 6"/>
          <p:cNvSpPr/>
          <p:nvPr/>
        </p:nvSpPr>
        <p:spPr>
          <a:xfrm>
            <a:off x="704850" y="1638300"/>
            <a:ext cx="114300" cy="152400"/>
          </a:xfrm>
          <a:custGeom>
            <a:avLst/>
            <a:gdLst/>
            <a:ahLst/>
            <a:cxnLst/>
            <a:rect l="l" t="t" r="r" b="b"/>
            <a:pathLst>
              <a:path w="114300" h="152400">
                <a:moveTo>
                  <a:pt x="104775" y="0"/>
                </a:moveTo>
                <a:cubicBezTo>
                  <a:pt x="110044" y="0"/>
                  <a:pt x="114300" y="4256"/>
                  <a:pt x="114300" y="9525"/>
                </a:cubicBezTo>
                <a:cubicBezTo>
                  <a:pt x="114300" y="26730"/>
                  <a:pt x="107037" y="40719"/>
                  <a:pt x="97215" y="52536"/>
                </a:cubicBezTo>
                <a:cubicBezTo>
                  <a:pt x="90041" y="61139"/>
                  <a:pt x="81201" y="68937"/>
                  <a:pt x="72330" y="76200"/>
                </a:cubicBezTo>
                <a:cubicBezTo>
                  <a:pt x="81201" y="83493"/>
                  <a:pt x="90041" y="91261"/>
                  <a:pt x="97215" y="99864"/>
                </a:cubicBezTo>
                <a:cubicBezTo>
                  <a:pt x="107037" y="111651"/>
                  <a:pt x="114300" y="125670"/>
                  <a:pt x="114300" y="142875"/>
                </a:cubicBezTo>
                <a:cubicBezTo>
                  <a:pt x="114300" y="148144"/>
                  <a:pt x="110044" y="152400"/>
                  <a:pt x="104775" y="152400"/>
                </a:cubicBezTo>
                <a:cubicBezTo>
                  <a:pt x="99506" y="152400"/>
                  <a:pt x="95250" y="148144"/>
                  <a:pt x="95250" y="142875"/>
                </a:cubicBezTo>
                <a:lnTo>
                  <a:pt x="19050" y="142875"/>
                </a:lnTo>
                <a:cubicBezTo>
                  <a:pt x="19050" y="148144"/>
                  <a:pt x="14794" y="152400"/>
                  <a:pt x="9525" y="152400"/>
                </a:cubicBezTo>
                <a:cubicBezTo>
                  <a:pt x="4256" y="152400"/>
                  <a:pt x="0" y="148144"/>
                  <a:pt x="0" y="142875"/>
                </a:cubicBezTo>
                <a:cubicBezTo>
                  <a:pt x="0" y="125670"/>
                  <a:pt x="7263" y="111681"/>
                  <a:pt x="17085" y="99864"/>
                </a:cubicBezTo>
                <a:cubicBezTo>
                  <a:pt x="24259" y="91261"/>
                  <a:pt x="33099" y="83493"/>
                  <a:pt x="41970" y="76200"/>
                </a:cubicBezTo>
                <a:cubicBezTo>
                  <a:pt x="33099" y="68907"/>
                  <a:pt x="24259" y="61139"/>
                  <a:pt x="17085" y="52536"/>
                </a:cubicBezTo>
                <a:cubicBezTo>
                  <a:pt x="7263" y="40719"/>
                  <a:pt x="0" y="26730"/>
                  <a:pt x="0" y="9525"/>
                </a:cubicBezTo>
                <a:cubicBezTo>
                  <a:pt x="0" y="4256"/>
                  <a:pt x="4256" y="0"/>
                  <a:pt x="9525" y="0"/>
                </a:cubicBezTo>
                <a:cubicBezTo>
                  <a:pt x="14794" y="0"/>
                  <a:pt x="19050" y="4256"/>
                  <a:pt x="19050" y="9525"/>
                </a:cubicBezTo>
                <a:lnTo>
                  <a:pt x="95250" y="9525"/>
                </a:lnTo>
                <a:cubicBezTo>
                  <a:pt x="95250" y="4256"/>
                  <a:pt x="99506" y="0"/>
                  <a:pt x="104775" y="0"/>
                </a:cubicBezTo>
                <a:close/>
                <a:moveTo>
                  <a:pt x="84386" y="114300"/>
                </a:moveTo>
                <a:lnTo>
                  <a:pt x="29944" y="114300"/>
                </a:lnTo>
                <a:cubicBezTo>
                  <a:pt x="27503" y="117425"/>
                  <a:pt x="25450" y="120581"/>
                  <a:pt x="23813" y="123825"/>
                </a:cubicBezTo>
                <a:lnTo>
                  <a:pt x="90547" y="123825"/>
                </a:lnTo>
                <a:cubicBezTo>
                  <a:pt x="88880" y="120581"/>
                  <a:pt x="86826" y="117425"/>
                  <a:pt x="84415" y="114300"/>
                </a:cubicBezTo>
                <a:close/>
                <a:moveTo>
                  <a:pt x="70842" y="100013"/>
                </a:moveTo>
                <a:cubicBezTo>
                  <a:pt x="66586" y="96143"/>
                  <a:pt x="61972" y="92333"/>
                  <a:pt x="57150" y="88404"/>
                </a:cubicBezTo>
                <a:cubicBezTo>
                  <a:pt x="52328" y="92303"/>
                  <a:pt x="47714" y="96143"/>
                  <a:pt x="43458" y="100013"/>
                </a:cubicBezTo>
                <a:lnTo>
                  <a:pt x="70842" y="100013"/>
                </a:lnTo>
                <a:close/>
                <a:moveTo>
                  <a:pt x="29914" y="38100"/>
                </a:moveTo>
                <a:lnTo>
                  <a:pt x="84356" y="38100"/>
                </a:lnTo>
                <a:cubicBezTo>
                  <a:pt x="86797" y="34975"/>
                  <a:pt x="88850" y="31819"/>
                  <a:pt x="90488" y="28575"/>
                </a:cubicBezTo>
                <a:lnTo>
                  <a:pt x="23783" y="28575"/>
                </a:lnTo>
                <a:cubicBezTo>
                  <a:pt x="25450" y="31819"/>
                  <a:pt x="27503" y="34975"/>
                  <a:pt x="29914" y="38100"/>
                </a:cubicBezTo>
                <a:close/>
                <a:moveTo>
                  <a:pt x="43458" y="52388"/>
                </a:moveTo>
                <a:cubicBezTo>
                  <a:pt x="47714" y="56257"/>
                  <a:pt x="52328" y="60067"/>
                  <a:pt x="57150" y="63996"/>
                </a:cubicBezTo>
                <a:cubicBezTo>
                  <a:pt x="61972" y="60097"/>
                  <a:pt x="66586" y="56257"/>
                  <a:pt x="70842" y="52388"/>
                </a:cubicBezTo>
                <a:lnTo>
                  <a:pt x="43458" y="52388"/>
                </a:lnTo>
                <a:close/>
              </a:path>
            </a:pathLst>
          </a:custGeom>
          <a:solidFill>
            <a:srgbClr val="FFFFFF"/>
          </a:solidFill>
        </p:spPr>
      </p:sp>
      <p:sp>
        <p:nvSpPr>
          <p:cNvPr id="9" name="Text 7"/>
          <p:cNvSpPr/>
          <p:nvPr/>
        </p:nvSpPr>
        <p:spPr>
          <a:xfrm>
            <a:off x="1066800" y="1581150"/>
            <a:ext cx="7620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Hélice α</a:t>
            </a:r>
            <a:endParaRPr lang="en-US" sz="1600" dirty="0"/>
          </a:p>
        </p:txBody>
      </p:sp>
      <p:sp>
        <p:nvSpPr>
          <p:cNvPr id="10" name="Shape 8"/>
          <p:cNvSpPr/>
          <p:nvPr/>
        </p:nvSpPr>
        <p:spPr>
          <a:xfrm>
            <a:off x="574675" y="1984375"/>
            <a:ext cx="1597025" cy="615950"/>
          </a:xfrm>
          <a:custGeom>
            <a:avLst/>
            <a:gdLst/>
            <a:ahLst/>
            <a:cxnLst/>
            <a:rect l="l" t="t" r="r" b="b"/>
            <a:pathLst>
              <a:path w="1597025" h="615950">
                <a:moveTo>
                  <a:pt x="0" y="0"/>
                </a:moveTo>
                <a:lnTo>
                  <a:pt x="1597025" y="0"/>
                </a:lnTo>
                <a:lnTo>
                  <a:pt x="1597025" y="615950"/>
                </a:lnTo>
                <a:lnTo>
                  <a:pt x="0" y="615950"/>
                </a:lnTo>
                <a:lnTo>
                  <a:pt x="0" y="0"/>
                </a:lnTo>
                <a:close/>
              </a:path>
            </a:pathLst>
          </a:custGeom>
          <a:solidFill>
            <a:srgbClr val="FFFFFF"/>
          </a:solidFill>
          <a:ln w="8467">
            <a:solidFill>
              <a:srgbClr val="8B0000"/>
            </a:solidFill>
            <a:prstDash val="solid"/>
          </a:ln>
        </p:spPr>
      </p:sp>
      <p:sp>
        <p:nvSpPr>
          <p:cNvPr id="11" name="Text 9"/>
          <p:cNvSpPr/>
          <p:nvPr/>
        </p:nvSpPr>
        <p:spPr>
          <a:xfrm>
            <a:off x="620713" y="2063753"/>
            <a:ext cx="1504950" cy="1905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Minimum (π→π*)</a:t>
            </a:r>
            <a:endParaRPr lang="en-US" sz="1600" dirty="0"/>
          </a:p>
        </p:txBody>
      </p:sp>
      <p:sp>
        <p:nvSpPr>
          <p:cNvPr id="12" name="Text 10"/>
          <p:cNvSpPr/>
          <p:nvPr/>
        </p:nvSpPr>
        <p:spPr>
          <a:xfrm>
            <a:off x="606425" y="2254253"/>
            <a:ext cx="1533525" cy="266700"/>
          </a:xfrm>
          <a:prstGeom prst="rect">
            <a:avLst/>
          </a:prstGeom>
          <a:noFill/>
        </p:spPr>
        <p:txBody>
          <a:bodyPr wrap="square" lIns="0" tIns="0" rIns="0" bIns="0" rtlCol="0" anchor="ctr"/>
          <a:lstStyle/>
          <a:p>
            <a:pPr algn="ctr">
              <a:lnSpc>
                <a:spcPct val="120000"/>
              </a:lnSpc>
            </a:pPr>
            <a:r>
              <a:rPr lang="en-US" sz="15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208 nm</a:t>
            </a:r>
            <a:endParaRPr lang="en-US" sz="1600" dirty="0"/>
          </a:p>
        </p:txBody>
      </p:sp>
      <p:sp>
        <p:nvSpPr>
          <p:cNvPr id="13" name="Shape 11"/>
          <p:cNvSpPr/>
          <p:nvPr/>
        </p:nvSpPr>
        <p:spPr>
          <a:xfrm>
            <a:off x="2289175" y="1984375"/>
            <a:ext cx="1597025" cy="615950"/>
          </a:xfrm>
          <a:custGeom>
            <a:avLst/>
            <a:gdLst/>
            <a:ahLst/>
            <a:cxnLst/>
            <a:rect l="l" t="t" r="r" b="b"/>
            <a:pathLst>
              <a:path w="1597025" h="615950">
                <a:moveTo>
                  <a:pt x="0" y="0"/>
                </a:moveTo>
                <a:lnTo>
                  <a:pt x="1597025" y="0"/>
                </a:lnTo>
                <a:lnTo>
                  <a:pt x="1597025" y="615950"/>
                </a:lnTo>
                <a:lnTo>
                  <a:pt x="0" y="615950"/>
                </a:lnTo>
                <a:lnTo>
                  <a:pt x="0" y="0"/>
                </a:lnTo>
                <a:close/>
              </a:path>
            </a:pathLst>
          </a:custGeom>
          <a:solidFill>
            <a:srgbClr val="FFFFFF"/>
          </a:solidFill>
          <a:ln w="8467">
            <a:solidFill>
              <a:srgbClr val="8B0000"/>
            </a:solidFill>
            <a:prstDash val="solid"/>
          </a:ln>
        </p:spPr>
      </p:sp>
      <p:sp>
        <p:nvSpPr>
          <p:cNvPr id="14" name="Text 12"/>
          <p:cNvSpPr/>
          <p:nvPr/>
        </p:nvSpPr>
        <p:spPr>
          <a:xfrm>
            <a:off x="2335213" y="2063753"/>
            <a:ext cx="1504950" cy="1905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Minimum (n→π*)</a:t>
            </a:r>
            <a:endParaRPr lang="en-US" sz="1600" dirty="0"/>
          </a:p>
        </p:txBody>
      </p:sp>
      <p:sp>
        <p:nvSpPr>
          <p:cNvPr id="15" name="Text 13"/>
          <p:cNvSpPr/>
          <p:nvPr/>
        </p:nvSpPr>
        <p:spPr>
          <a:xfrm>
            <a:off x="2320925" y="2254253"/>
            <a:ext cx="1533525" cy="266700"/>
          </a:xfrm>
          <a:prstGeom prst="rect">
            <a:avLst/>
          </a:prstGeom>
          <a:noFill/>
        </p:spPr>
        <p:txBody>
          <a:bodyPr wrap="square" lIns="0" tIns="0" rIns="0" bIns="0" rtlCol="0" anchor="ctr"/>
          <a:lstStyle/>
          <a:p>
            <a:pPr algn="ctr">
              <a:lnSpc>
                <a:spcPct val="120000"/>
              </a:lnSpc>
            </a:pPr>
            <a:r>
              <a:rPr lang="en-US" sz="15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222 nm</a:t>
            </a:r>
            <a:endParaRPr lang="en-US" sz="1600" dirty="0"/>
          </a:p>
        </p:txBody>
      </p:sp>
      <p:sp>
        <p:nvSpPr>
          <p:cNvPr id="16" name="Shape 14"/>
          <p:cNvSpPr/>
          <p:nvPr/>
        </p:nvSpPr>
        <p:spPr>
          <a:xfrm>
            <a:off x="574675" y="2682881"/>
            <a:ext cx="3311525" cy="615950"/>
          </a:xfrm>
          <a:custGeom>
            <a:avLst/>
            <a:gdLst/>
            <a:ahLst/>
            <a:cxnLst/>
            <a:rect l="l" t="t" r="r" b="b"/>
            <a:pathLst>
              <a:path w="3311525" h="615950">
                <a:moveTo>
                  <a:pt x="0" y="0"/>
                </a:moveTo>
                <a:lnTo>
                  <a:pt x="3311525" y="0"/>
                </a:lnTo>
                <a:lnTo>
                  <a:pt x="3311525" y="615950"/>
                </a:lnTo>
                <a:lnTo>
                  <a:pt x="0" y="615950"/>
                </a:lnTo>
                <a:lnTo>
                  <a:pt x="0" y="0"/>
                </a:lnTo>
                <a:close/>
              </a:path>
            </a:pathLst>
          </a:custGeom>
          <a:solidFill>
            <a:srgbClr val="FFFFFF"/>
          </a:solidFill>
          <a:ln w="8467">
            <a:solidFill>
              <a:srgbClr val="8B0000"/>
            </a:solidFill>
            <a:prstDash val="solid"/>
          </a:ln>
        </p:spPr>
      </p:sp>
      <p:sp>
        <p:nvSpPr>
          <p:cNvPr id="17" name="Text 15"/>
          <p:cNvSpPr/>
          <p:nvPr/>
        </p:nvSpPr>
        <p:spPr>
          <a:xfrm>
            <a:off x="620713" y="2762250"/>
            <a:ext cx="3219450" cy="1905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Maximum</a:t>
            </a:r>
            <a:endParaRPr lang="en-US" sz="1600" dirty="0"/>
          </a:p>
        </p:txBody>
      </p:sp>
      <p:sp>
        <p:nvSpPr>
          <p:cNvPr id="18" name="Text 16"/>
          <p:cNvSpPr/>
          <p:nvPr/>
        </p:nvSpPr>
        <p:spPr>
          <a:xfrm>
            <a:off x="606425" y="2952750"/>
            <a:ext cx="3248025" cy="266700"/>
          </a:xfrm>
          <a:prstGeom prst="rect">
            <a:avLst/>
          </a:prstGeom>
          <a:noFill/>
        </p:spPr>
        <p:txBody>
          <a:bodyPr wrap="square" lIns="0" tIns="0" rIns="0" bIns="0" rtlCol="0" anchor="ctr"/>
          <a:lstStyle/>
          <a:p>
            <a:pPr algn="ctr">
              <a:lnSpc>
                <a:spcPct val="120000"/>
              </a:lnSpc>
            </a:pPr>
            <a:r>
              <a:rPr lang="en-US" sz="15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190 nm</a:t>
            </a:r>
            <a:endParaRPr lang="en-US" sz="1600" dirty="0"/>
          </a:p>
        </p:txBody>
      </p:sp>
      <p:sp>
        <p:nvSpPr>
          <p:cNvPr id="19" name="Text 17"/>
          <p:cNvSpPr/>
          <p:nvPr/>
        </p:nvSpPr>
        <p:spPr>
          <a:xfrm>
            <a:off x="571500" y="3378203"/>
            <a:ext cx="3381375"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Intensité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Forte (double minimum caractéristique)</a:t>
            </a:r>
            <a:endParaRPr lang="en-US" sz="1600" dirty="0"/>
          </a:p>
        </p:txBody>
      </p:sp>
      <p:sp>
        <p:nvSpPr>
          <p:cNvPr id="20" name="Shape 18"/>
          <p:cNvSpPr/>
          <p:nvPr/>
        </p:nvSpPr>
        <p:spPr>
          <a:xfrm>
            <a:off x="400050" y="3835403"/>
            <a:ext cx="3638550" cy="1647825"/>
          </a:xfrm>
          <a:custGeom>
            <a:avLst/>
            <a:gdLst/>
            <a:ahLst/>
            <a:cxnLst/>
            <a:rect l="l" t="t" r="r" b="b"/>
            <a:pathLst>
              <a:path w="3638550" h="1647825">
                <a:moveTo>
                  <a:pt x="0" y="0"/>
                </a:moveTo>
                <a:lnTo>
                  <a:pt x="3638550" y="0"/>
                </a:lnTo>
                <a:lnTo>
                  <a:pt x="3638550" y="1647825"/>
                </a:lnTo>
                <a:lnTo>
                  <a:pt x="0" y="1647825"/>
                </a:lnTo>
                <a:lnTo>
                  <a:pt x="0" y="0"/>
                </a:lnTo>
                <a:close/>
              </a:path>
            </a:pathLst>
          </a:custGeom>
          <a:solidFill>
            <a:srgbClr val="F9FAFB"/>
          </a:solidFill>
        </p:spPr>
      </p:sp>
      <p:sp>
        <p:nvSpPr>
          <p:cNvPr id="21" name="Shape 19"/>
          <p:cNvSpPr/>
          <p:nvPr/>
        </p:nvSpPr>
        <p:spPr>
          <a:xfrm>
            <a:off x="400050" y="3835403"/>
            <a:ext cx="38100" cy="1647825"/>
          </a:xfrm>
          <a:custGeom>
            <a:avLst/>
            <a:gdLst/>
            <a:ahLst/>
            <a:cxnLst/>
            <a:rect l="l" t="t" r="r" b="b"/>
            <a:pathLst>
              <a:path w="38100" h="1647825">
                <a:moveTo>
                  <a:pt x="0" y="0"/>
                </a:moveTo>
                <a:lnTo>
                  <a:pt x="38100" y="0"/>
                </a:lnTo>
                <a:lnTo>
                  <a:pt x="38100" y="1647825"/>
                </a:lnTo>
                <a:lnTo>
                  <a:pt x="0" y="1647825"/>
                </a:lnTo>
                <a:lnTo>
                  <a:pt x="0" y="0"/>
                </a:lnTo>
                <a:close/>
              </a:path>
            </a:pathLst>
          </a:custGeom>
          <a:solidFill>
            <a:srgbClr val="8B0000"/>
          </a:solidFill>
        </p:spPr>
      </p:sp>
      <p:sp>
        <p:nvSpPr>
          <p:cNvPr id="22" name="Shape 20"/>
          <p:cNvSpPr/>
          <p:nvPr/>
        </p:nvSpPr>
        <p:spPr>
          <a:xfrm>
            <a:off x="571500" y="3987803"/>
            <a:ext cx="381000" cy="381000"/>
          </a:xfrm>
          <a:custGeom>
            <a:avLst/>
            <a:gdLst/>
            <a:ahLst/>
            <a:cxnLst/>
            <a:rect l="l" t="t" r="r" b="b"/>
            <a:pathLst>
              <a:path w="381000" h="381000">
                <a:moveTo>
                  <a:pt x="190500" y="0"/>
                </a:moveTo>
                <a:lnTo>
                  <a:pt x="190500" y="0"/>
                </a:lnTo>
                <a:cubicBezTo>
                  <a:pt x="295640" y="0"/>
                  <a:pt x="381000" y="85360"/>
                  <a:pt x="381000" y="190500"/>
                </a:cubicBezTo>
                <a:lnTo>
                  <a:pt x="381000" y="190500"/>
                </a:lnTo>
                <a:cubicBezTo>
                  <a:pt x="381000" y="295640"/>
                  <a:pt x="295640" y="381000"/>
                  <a:pt x="190500" y="381000"/>
                </a:cubicBezTo>
                <a:lnTo>
                  <a:pt x="190500" y="381000"/>
                </a:lnTo>
                <a:cubicBezTo>
                  <a:pt x="85360" y="381000"/>
                  <a:pt x="0" y="295640"/>
                  <a:pt x="0" y="190500"/>
                </a:cubicBezTo>
                <a:lnTo>
                  <a:pt x="0" y="190500"/>
                </a:lnTo>
                <a:cubicBezTo>
                  <a:pt x="0" y="85360"/>
                  <a:pt x="85360" y="0"/>
                  <a:pt x="190500" y="0"/>
                </a:cubicBezTo>
                <a:close/>
              </a:path>
            </a:pathLst>
          </a:custGeom>
          <a:solidFill>
            <a:srgbClr val="8B0000"/>
          </a:solidFill>
        </p:spPr>
      </p:sp>
      <p:sp>
        <p:nvSpPr>
          <p:cNvPr id="23" name="Shape 21"/>
          <p:cNvSpPr/>
          <p:nvPr/>
        </p:nvSpPr>
        <p:spPr>
          <a:xfrm>
            <a:off x="685800" y="4102103"/>
            <a:ext cx="152400" cy="152400"/>
          </a:xfrm>
          <a:custGeom>
            <a:avLst/>
            <a:gdLst/>
            <a:ahLst/>
            <a:cxnLst/>
            <a:rect l="l" t="t" r="r" b="b"/>
            <a:pathLst>
              <a:path w="152400" h="152400">
                <a:moveTo>
                  <a:pt x="69205" y="1548"/>
                </a:moveTo>
                <a:cubicBezTo>
                  <a:pt x="73640" y="-506"/>
                  <a:pt x="78760" y="-506"/>
                  <a:pt x="83195" y="1548"/>
                </a:cubicBezTo>
                <a:lnTo>
                  <a:pt x="148263" y="31611"/>
                </a:lnTo>
                <a:cubicBezTo>
                  <a:pt x="150793" y="32772"/>
                  <a:pt x="152400" y="35302"/>
                  <a:pt x="152400" y="38100"/>
                </a:cubicBezTo>
                <a:cubicBezTo>
                  <a:pt x="152400" y="40898"/>
                  <a:pt x="150793" y="43428"/>
                  <a:pt x="148263" y="44589"/>
                </a:cubicBezTo>
                <a:lnTo>
                  <a:pt x="83195" y="74652"/>
                </a:lnTo>
                <a:cubicBezTo>
                  <a:pt x="78760" y="76706"/>
                  <a:pt x="73640" y="76706"/>
                  <a:pt x="69205" y="74652"/>
                </a:cubicBezTo>
                <a:lnTo>
                  <a:pt x="4137" y="44589"/>
                </a:lnTo>
                <a:cubicBezTo>
                  <a:pt x="1607" y="43398"/>
                  <a:pt x="0" y="40868"/>
                  <a:pt x="0" y="38100"/>
                </a:cubicBezTo>
                <a:cubicBezTo>
                  <a:pt x="0" y="35332"/>
                  <a:pt x="1607" y="32772"/>
                  <a:pt x="4137" y="31611"/>
                </a:cubicBezTo>
                <a:lnTo>
                  <a:pt x="69205" y="1548"/>
                </a:lnTo>
                <a:close/>
                <a:moveTo>
                  <a:pt x="14317" y="65008"/>
                </a:moveTo>
                <a:lnTo>
                  <a:pt x="63222" y="87600"/>
                </a:lnTo>
                <a:cubicBezTo>
                  <a:pt x="71467" y="91410"/>
                  <a:pt x="80962" y="91410"/>
                  <a:pt x="89208" y="87600"/>
                </a:cubicBezTo>
                <a:lnTo>
                  <a:pt x="138113" y="65008"/>
                </a:lnTo>
                <a:lnTo>
                  <a:pt x="148263" y="69711"/>
                </a:lnTo>
                <a:cubicBezTo>
                  <a:pt x="150793" y="70872"/>
                  <a:pt x="152400" y="73402"/>
                  <a:pt x="152400" y="76200"/>
                </a:cubicBezTo>
                <a:cubicBezTo>
                  <a:pt x="152400" y="78998"/>
                  <a:pt x="150793" y="81528"/>
                  <a:pt x="148263" y="82689"/>
                </a:cubicBezTo>
                <a:lnTo>
                  <a:pt x="83195" y="112752"/>
                </a:lnTo>
                <a:cubicBezTo>
                  <a:pt x="78760" y="114806"/>
                  <a:pt x="73640" y="114806"/>
                  <a:pt x="69205" y="112752"/>
                </a:cubicBezTo>
                <a:lnTo>
                  <a:pt x="4137" y="82689"/>
                </a:lnTo>
                <a:cubicBezTo>
                  <a:pt x="1607" y="81498"/>
                  <a:pt x="0" y="78968"/>
                  <a:pt x="0" y="76200"/>
                </a:cubicBezTo>
                <a:cubicBezTo>
                  <a:pt x="0" y="73432"/>
                  <a:pt x="1607" y="70872"/>
                  <a:pt x="4137" y="69711"/>
                </a:cubicBezTo>
                <a:lnTo>
                  <a:pt x="14288" y="65008"/>
                </a:lnTo>
                <a:close/>
                <a:moveTo>
                  <a:pt x="4137" y="107811"/>
                </a:moveTo>
                <a:lnTo>
                  <a:pt x="14288" y="103108"/>
                </a:lnTo>
                <a:lnTo>
                  <a:pt x="63192" y="125700"/>
                </a:lnTo>
                <a:cubicBezTo>
                  <a:pt x="71438" y="129510"/>
                  <a:pt x="80933" y="129510"/>
                  <a:pt x="89178" y="125700"/>
                </a:cubicBezTo>
                <a:lnTo>
                  <a:pt x="138083" y="103108"/>
                </a:lnTo>
                <a:lnTo>
                  <a:pt x="148233" y="107811"/>
                </a:lnTo>
                <a:cubicBezTo>
                  <a:pt x="150763" y="108972"/>
                  <a:pt x="152370" y="111502"/>
                  <a:pt x="152370" y="114300"/>
                </a:cubicBezTo>
                <a:cubicBezTo>
                  <a:pt x="152370" y="117098"/>
                  <a:pt x="150763" y="119628"/>
                  <a:pt x="148233" y="120789"/>
                </a:cubicBezTo>
                <a:lnTo>
                  <a:pt x="83165" y="150852"/>
                </a:lnTo>
                <a:cubicBezTo>
                  <a:pt x="78730" y="152906"/>
                  <a:pt x="73610" y="152906"/>
                  <a:pt x="69175" y="150852"/>
                </a:cubicBezTo>
                <a:lnTo>
                  <a:pt x="4137" y="120789"/>
                </a:lnTo>
                <a:cubicBezTo>
                  <a:pt x="1607" y="119598"/>
                  <a:pt x="0" y="117068"/>
                  <a:pt x="0" y="114300"/>
                </a:cubicBezTo>
                <a:cubicBezTo>
                  <a:pt x="0" y="111532"/>
                  <a:pt x="1607" y="108972"/>
                  <a:pt x="4137" y="107811"/>
                </a:cubicBezTo>
                <a:close/>
              </a:path>
            </a:pathLst>
          </a:custGeom>
          <a:solidFill>
            <a:srgbClr val="FFFFFF"/>
          </a:solidFill>
        </p:spPr>
      </p:sp>
      <p:sp>
        <p:nvSpPr>
          <p:cNvPr id="24" name="Text 22"/>
          <p:cNvSpPr/>
          <p:nvPr/>
        </p:nvSpPr>
        <p:spPr>
          <a:xfrm>
            <a:off x="1066800" y="4044953"/>
            <a:ext cx="85725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Feuillet β</a:t>
            </a:r>
            <a:endParaRPr lang="en-US" sz="1600" dirty="0"/>
          </a:p>
        </p:txBody>
      </p:sp>
      <p:sp>
        <p:nvSpPr>
          <p:cNvPr id="25" name="Shape 23"/>
          <p:cNvSpPr/>
          <p:nvPr/>
        </p:nvSpPr>
        <p:spPr>
          <a:xfrm>
            <a:off x="574675" y="4448178"/>
            <a:ext cx="1597025" cy="615950"/>
          </a:xfrm>
          <a:custGeom>
            <a:avLst/>
            <a:gdLst/>
            <a:ahLst/>
            <a:cxnLst/>
            <a:rect l="l" t="t" r="r" b="b"/>
            <a:pathLst>
              <a:path w="1597025" h="615950">
                <a:moveTo>
                  <a:pt x="0" y="0"/>
                </a:moveTo>
                <a:lnTo>
                  <a:pt x="1597025" y="0"/>
                </a:lnTo>
                <a:lnTo>
                  <a:pt x="1597025" y="615950"/>
                </a:lnTo>
                <a:lnTo>
                  <a:pt x="0" y="615950"/>
                </a:lnTo>
                <a:lnTo>
                  <a:pt x="0" y="0"/>
                </a:lnTo>
                <a:close/>
              </a:path>
            </a:pathLst>
          </a:custGeom>
          <a:solidFill>
            <a:srgbClr val="FFFFFF"/>
          </a:solidFill>
          <a:ln w="8467">
            <a:solidFill>
              <a:srgbClr val="8B0000"/>
            </a:solidFill>
            <a:prstDash val="solid"/>
          </a:ln>
        </p:spPr>
      </p:sp>
      <p:sp>
        <p:nvSpPr>
          <p:cNvPr id="26" name="Text 24"/>
          <p:cNvSpPr/>
          <p:nvPr/>
        </p:nvSpPr>
        <p:spPr>
          <a:xfrm>
            <a:off x="620713" y="4527556"/>
            <a:ext cx="1504950" cy="1905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Minimum</a:t>
            </a:r>
            <a:endParaRPr lang="en-US" sz="1600" dirty="0"/>
          </a:p>
        </p:txBody>
      </p:sp>
      <p:sp>
        <p:nvSpPr>
          <p:cNvPr id="27" name="Text 25"/>
          <p:cNvSpPr/>
          <p:nvPr/>
        </p:nvSpPr>
        <p:spPr>
          <a:xfrm>
            <a:off x="606425" y="4718056"/>
            <a:ext cx="1533525" cy="266700"/>
          </a:xfrm>
          <a:prstGeom prst="rect">
            <a:avLst/>
          </a:prstGeom>
          <a:noFill/>
        </p:spPr>
        <p:txBody>
          <a:bodyPr wrap="square" lIns="0" tIns="0" rIns="0" bIns="0" rtlCol="0" anchor="ctr"/>
          <a:lstStyle/>
          <a:p>
            <a:pPr algn="ctr">
              <a:lnSpc>
                <a:spcPct val="120000"/>
              </a:lnSpc>
            </a:pPr>
            <a:r>
              <a:rPr lang="en-US" sz="15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218 nm</a:t>
            </a:r>
            <a:endParaRPr lang="en-US" sz="1600" dirty="0"/>
          </a:p>
        </p:txBody>
      </p:sp>
      <p:sp>
        <p:nvSpPr>
          <p:cNvPr id="28" name="Shape 26"/>
          <p:cNvSpPr/>
          <p:nvPr/>
        </p:nvSpPr>
        <p:spPr>
          <a:xfrm>
            <a:off x="2289175" y="4448178"/>
            <a:ext cx="1597025" cy="615950"/>
          </a:xfrm>
          <a:custGeom>
            <a:avLst/>
            <a:gdLst/>
            <a:ahLst/>
            <a:cxnLst/>
            <a:rect l="l" t="t" r="r" b="b"/>
            <a:pathLst>
              <a:path w="1597025" h="615950">
                <a:moveTo>
                  <a:pt x="0" y="0"/>
                </a:moveTo>
                <a:lnTo>
                  <a:pt x="1597025" y="0"/>
                </a:lnTo>
                <a:lnTo>
                  <a:pt x="1597025" y="615950"/>
                </a:lnTo>
                <a:lnTo>
                  <a:pt x="0" y="615950"/>
                </a:lnTo>
                <a:lnTo>
                  <a:pt x="0" y="0"/>
                </a:lnTo>
                <a:close/>
              </a:path>
            </a:pathLst>
          </a:custGeom>
          <a:solidFill>
            <a:srgbClr val="FFFFFF"/>
          </a:solidFill>
          <a:ln w="8467">
            <a:solidFill>
              <a:srgbClr val="8B0000"/>
            </a:solidFill>
            <a:prstDash val="solid"/>
          </a:ln>
        </p:spPr>
      </p:sp>
      <p:sp>
        <p:nvSpPr>
          <p:cNvPr id="29" name="Text 27"/>
          <p:cNvSpPr/>
          <p:nvPr/>
        </p:nvSpPr>
        <p:spPr>
          <a:xfrm>
            <a:off x="2335213" y="4527556"/>
            <a:ext cx="1504950" cy="1905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Maximum</a:t>
            </a:r>
            <a:endParaRPr lang="en-US" sz="1600" dirty="0"/>
          </a:p>
        </p:txBody>
      </p:sp>
      <p:sp>
        <p:nvSpPr>
          <p:cNvPr id="30" name="Text 28"/>
          <p:cNvSpPr/>
          <p:nvPr/>
        </p:nvSpPr>
        <p:spPr>
          <a:xfrm>
            <a:off x="2320925" y="4718056"/>
            <a:ext cx="1533525" cy="266700"/>
          </a:xfrm>
          <a:prstGeom prst="rect">
            <a:avLst/>
          </a:prstGeom>
          <a:noFill/>
        </p:spPr>
        <p:txBody>
          <a:bodyPr wrap="square" lIns="0" tIns="0" rIns="0" bIns="0" rtlCol="0" anchor="ctr"/>
          <a:lstStyle/>
          <a:p>
            <a:pPr algn="ctr">
              <a:lnSpc>
                <a:spcPct val="120000"/>
              </a:lnSpc>
            </a:pPr>
            <a:r>
              <a:rPr lang="en-US" sz="15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195 nm</a:t>
            </a:r>
            <a:endParaRPr lang="en-US" sz="1600" dirty="0"/>
          </a:p>
        </p:txBody>
      </p:sp>
      <p:sp>
        <p:nvSpPr>
          <p:cNvPr id="31" name="Text 29"/>
          <p:cNvSpPr/>
          <p:nvPr/>
        </p:nvSpPr>
        <p:spPr>
          <a:xfrm>
            <a:off x="571500" y="5143500"/>
            <a:ext cx="3381375"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Intensité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Modérée (minimum unique)</a:t>
            </a:r>
            <a:endParaRPr lang="en-US" sz="1600" dirty="0"/>
          </a:p>
        </p:txBody>
      </p:sp>
      <p:sp>
        <p:nvSpPr>
          <p:cNvPr id="32" name="Shape 30"/>
          <p:cNvSpPr/>
          <p:nvPr/>
        </p:nvSpPr>
        <p:spPr>
          <a:xfrm>
            <a:off x="4286250" y="1371600"/>
            <a:ext cx="3638550" cy="1838325"/>
          </a:xfrm>
          <a:custGeom>
            <a:avLst/>
            <a:gdLst/>
            <a:ahLst/>
            <a:cxnLst/>
            <a:rect l="l" t="t" r="r" b="b"/>
            <a:pathLst>
              <a:path w="3638550" h="1838325">
                <a:moveTo>
                  <a:pt x="0" y="0"/>
                </a:moveTo>
                <a:lnTo>
                  <a:pt x="3638550" y="0"/>
                </a:lnTo>
                <a:lnTo>
                  <a:pt x="3638550" y="1838325"/>
                </a:lnTo>
                <a:lnTo>
                  <a:pt x="0" y="1838325"/>
                </a:lnTo>
                <a:lnTo>
                  <a:pt x="0" y="0"/>
                </a:lnTo>
                <a:close/>
              </a:path>
            </a:pathLst>
          </a:custGeom>
          <a:solidFill>
            <a:srgbClr val="F9FAFB"/>
          </a:solidFill>
        </p:spPr>
      </p:sp>
      <p:sp>
        <p:nvSpPr>
          <p:cNvPr id="33" name="Shape 31"/>
          <p:cNvSpPr/>
          <p:nvPr/>
        </p:nvSpPr>
        <p:spPr>
          <a:xfrm>
            <a:off x="4286250" y="1371600"/>
            <a:ext cx="38100" cy="1838325"/>
          </a:xfrm>
          <a:custGeom>
            <a:avLst/>
            <a:gdLst/>
            <a:ahLst/>
            <a:cxnLst/>
            <a:rect l="l" t="t" r="r" b="b"/>
            <a:pathLst>
              <a:path w="38100" h="1838325">
                <a:moveTo>
                  <a:pt x="0" y="0"/>
                </a:moveTo>
                <a:lnTo>
                  <a:pt x="38100" y="0"/>
                </a:lnTo>
                <a:lnTo>
                  <a:pt x="38100" y="1838325"/>
                </a:lnTo>
                <a:lnTo>
                  <a:pt x="0" y="1838325"/>
                </a:lnTo>
                <a:lnTo>
                  <a:pt x="0" y="0"/>
                </a:lnTo>
                <a:close/>
              </a:path>
            </a:pathLst>
          </a:custGeom>
          <a:solidFill>
            <a:srgbClr val="8B0000"/>
          </a:solidFill>
        </p:spPr>
      </p:sp>
      <p:sp>
        <p:nvSpPr>
          <p:cNvPr id="34" name="Shape 32"/>
          <p:cNvSpPr/>
          <p:nvPr/>
        </p:nvSpPr>
        <p:spPr>
          <a:xfrm>
            <a:off x="4457700" y="1524000"/>
            <a:ext cx="381000" cy="381000"/>
          </a:xfrm>
          <a:custGeom>
            <a:avLst/>
            <a:gdLst/>
            <a:ahLst/>
            <a:cxnLst/>
            <a:rect l="l" t="t" r="r" b="b"/>
            <a:pathLst>
              <a:path w="381000" h="381000">
                <a:moveTo>
                  <a:pt x="190500" y="0"/>
                </a:moveTo>
                <a:lnTo>
                  <a:pt x="190500" y="0"/>
                </a:lnTo>
                <a:cubicBezTo>
                  <a:pt x="295640" y="0"/>
                  <a:pt x="381000" y="85360"/>
                  <a:pt x="381000" y="190500"/>
                </a:cubicBezTo>
                <a:lnTo>
                  <a:pt x="381000" y="190500"/>
                </a:lnTo>
                <a:cubicBezTo>
                  <a:pt x="381000" y="295640"/>
                  <a:pt x="295640" y="381000"/>
                  <a:pt x="190500" y="381000"/>
                </a:cubicBezTo>
                <a:lnTo>
                  <a:pt x="190500" y="381000"/>
                </a:lnTo>
                <a:cubicBezTo>
                  <a:pt x="85360" y="381000"/>
                  <a:pt x="0" y="295640"/>
                  <a:pt x="0" y="190500"/>
                </a:cubicBezTo>
                <a:lnTo>
                  <a:pt x="0" y="190500"/>
                </a:lnTo>
                <a:cubicBezTo>
                  <a:pt x="0" y="85360"/>
                  <a:pt x="85360" y="0"/>
                  <a:pt x="190500" y="0"/>
                </a:cubicBezTo>
                <a:close/>
              </a:path>
            </a:pathLst>
          </a:custGeom>
          <a:solidFill>
            <a:srgbClr val="8B0000"/>
          </a:solidFill>
        </p:spPr>
      </p:sp>
      <p:sp>
        <p:nvSpPr>
          <p:cNvPr id="35" name="Shape 33"/>
          <p:cNvSpPr/>
          <p:nvPr/>
        </p:nvSpPr>
        <p:spPr>
          <a:xfrm>
            <a:off x="4572000" y="1638300"/>
            <a:ext cx="152400" cy="152400"/>
          </a:xfrm>
          <a:custGeom>
            <a:avLst/>
            <a:gdLst/>
            <a:ahLst/>
            <a:cxnLst/>
            <a:rect l="l" t="t" r="r" b="b"/>
            <a:pathLst>
              <a:path w="152400" h="152400">
                <a:moveTo>
                  <a:pt x="120194" y="10239"/>
                </a:moveTo>
                <a:cubicBezTo>
                  <a:pt x="123765" y="8751"/>
                  <a:pt x="127843" y="9585"/>
                  <a:pt x="130582" y="12293"/>
                </a:cubicBezTo>
                <a:lnTo>
                  <a:pt x="149632" y="31343"/>
                </a:lnTo>
                <a:cubicBezTo>
                  <a:pt x="151418" y="33129"/>
                  <a:pt x="152430" y="35540"/>
                  <a:pt x="152430" y="38070"/>
                </a:cubicBezTo>
                <a:cubicBezTo>
                  <a:pt x="152430" y="40600"/>
                  <a:pt x="151418" y="43011"/>
                  <a:pt x="149632" y="44797"/>
                </a:cubicBezTo>
                <a:lnTo>
                  <a:pt x="130582" y="63847"/>
                </a:lnTo>
                <a:cubicBezTo>
                  <a:pt x="127843" y="66586"/>
                  <a:pt x="123765" y="67389"/>
                  <a:pt x="120194" y="65901"/>
                </a:cubicBezTo>
                <a:cubicBezTo>
                  <a:pt x="116622" y="64413"/>
                  <a:pt x="114300" y="60990"/>
                  <a:pt x="114300" y="57150"/>
                </a:cubicBezTo>
                <a:lnTo>
                  <a:pt x="114300" y="47625"/>
                </a:lnTo>
                <a:lnTo>
                  <a:pt x="104775" y="47625"/>
                </a:lnTo>
                <a:cubicBezTo>
                  <a:pt x="101769" y="47625"/>
                  <a:pt x="98941" y="49024"/>
                  <a:pt x="97155" y="51435"/>
                </a:cubicBezTo>
                <a:lnTo>
                  <a:pt x="87511" y="64294"/>
                </a:lnTo>
                <a:lnTo>
                  <a:pt x="75605" y="48429"/>
                </a:lnTo>
                <a:lnTo>
                  <a:pt x="81915" y="40005"/>
                </a:lnTo>
                <a:cubicBezTo>
                  <a:pt x="87303" y="32802"/>
                  <a:pt x="95786" y="28575"/>
                  <a:pt x="104775" y="28575"/>
                </a:cubicBezTo>
                <a:lnTo>
                  <a:pt x="114300" y="28575"/>
                </a:lnTo>
                <a:lnTo>
                  <a:pt x="114300" y="19050"/>
                </a:lnTo>
                <a:cubicBezTo>
                  <a:pt x="114300" y="15210"/>
                  <a:pt x="116622" y="11728"/>
                  <a:pt x="120194" y="10239"/>
                </a:cubicBezTo>
                <a:close/>
                <a:moveTo>
                  <a:pt x="45839" y="88106"/>
                </a:moveTo>
                <a:lnTo>
                  <a:pt x="57745" y="103971"/>
                </a:lnTo>
                <a:lnTo>
                  <a:pt x="51435" y="112395"/>
                </a:lnTo>
                <a:cubicBezTo>
                  <a:pt x="46047" y="119598"/>
                  <a:pt x="37564" y="123825"/>
                  <a:pt x="28575" y="123825"/>
                </a:cubicBezTo>
                <a:lnTo>
                  <a:pt x="9525" y="123825"/>
                </a:lnTo>
                <a:cubicBezTo>
                  <a:pt x="4256" y="123825"/>
                  <a:pt x="0" y="119569"/>
                  <a:pt x="0" y="114300"/>
                </a:cubicBezTo>
                <a:cubicBezTo>
                  <a:pt x="0" y="109031"/>
                  <a:pt x="4256" y="104775"/>
                  <a:pt x="9525" y="104775"/>
                </a:cubicBezTo>
                <a:lnTo>
                  <a:pt x="28575" y="104775"/>
                </a:lnTo>
                <a:cubicBezTo>
                  <a:pt x="31581" y="104775"/>
                  <a:pt x="34409" y="103376"/>
                  <a:pt x="36195" y="100965"/>
                </a:cubicBezTo>
                <a:lnTo>
                  <a:pt x="45839" y="88106"/>
                </a:lnTo>
                <a:close/>
                <a:moveTo>
                  <a:pt x="130552" y="140077"/>
                </a:moveTo>
                <a:cubicBezTo>
                  <a:pt x="127814" y="142815"/>
                  <a:pt x="123736" y="143619"/>
                  <a:pt x="120164" y="142131"/>
                </a:cubicBezTo>
                <a:cubicBezTo>
                  <a:pt x="116592" y="140643"/>
                  <a:pt x="114300" y="137190"/>
                  <a:pt x="114300" y="133350"/>
                </a:cubicBezTo>
                <a:lnTo>
                  <a:pt x="114300" y="123825"/>
                </a:lnTo>
                <a:lnTo>
                  <a:pt x="104775" y="123825"/>
                </a:lnTo>
                <a:cubicBezTo>
                  <a:pt x="95786" y="123825"/>
                  <a:pt x="87303" y="119598"/>
                  <a:pt x="81915" y="112395"/>
                </a:cubicBezTo>
                <a:lnTo>
                  <a:pt x="36195" y="51435"/>
                </a:lnTo>
                <a:cubicBezTo>
                  <a:pt x="34409" y="49024"/>
                  <a:pt x="31581" y="47625"/>
                  <a:pt x="28575" y="47625"/>
                </a:cubicBezTo>
                <a:lnTo>
                  <a:pt x="9525" y="47625"/>
                </a:lnTo>
                <a:cubicBezTo>
                  <a:pt x="4256" y="47625"/>
                  <a:pt x="0" y="43369"/>
                  <a:pt x="0" y="38100"/>
                </a:cubicBezTo>
                <a:cubicBezTo>
                  <a:pt x="0" y="32831"/>
                  <a:pt x="4256" y="28575"/>
                  <a:pt x="9525" y="28575"/>
                </a:cubicBezTo>
                <a:lnTo>
                  <a:pt x="28575" y="28575"/>
                </a:lnTo>
                <a:cubicBezTo>
                  <a:pt x="37564" y="28575"/>
                  <a:pt x="46047" y="32802"/>
                  <a:pt x="51435" y="40005"/>
                </a:cubicBezTo>
                <a:lnTo>
                  <a:pt x="97155" y="100965"/>
                </a:lnTo>
                <a:cubicBezTo>
                  <a:pt x="98941" y="103376"/>
                  <a:pt x="101769" y="104775"/>
                  <a:pt x="104775" y="104775"/>
                </a:cubicBezTo>
                <a:lnTo>
                  <a:pt x="114300" y="104775"/>
                </a:lnTo>
                <a:lnTo>
                  <a:pt x="114300" y="95250"/>
                </a:lnTo>
                <a:cubicBezTo>
                  <a:pt x="114300" y="91410"/>
                  <a:pt x="116622" y="87928"/>
                  <a:pt x="120194" y="86439"/>
                </a:cubicBezTo>
                <a:cubicBezTo>
                  <a:pt x="123765" y="84951"/>
                  <a:pt x="127843" y="85785"/>
                  <a:pt x="130582" y="88493"/>
                </a:cubicBezTo>
                <a:lnTo>
                  <a:pt x="149632" y="107543"/>
                </a:lnTo>
                <a:cubicBezTo>
                  <a:pt x="151418" y="109329"/>
                  <a:pt x="152430" y="111740"/>
                  <a:pt x="152430" y="114270"/>
                </a:cubicBezTo>
                <a:cubicBezTo>
                  <a:pt x="152430" y="116800"/>
                  <a:pt x="151418" y="119211"/>
                  <a:pt x="149632" y="120997"/>
                </a:cubicBezTo>
                <a:lnTo>
                  <a:pt x="130582" y="140047"/>
                </a:lnTo>
                <a:close/>
              </a:path>
            </a:pathLst>
          </a:custGeom>
          <a:solidFill>
            <a:srgbClr val="FFFFFF"/>
          </a:solidFill>
        </p:spPr>
      </p:sp>
      <p:sp>
        <p:nvSpPr>
          <p:cNvPr id="36" name="Text 34"/>
          <p:cNvSpPr/>
          <p:nvPr/>
        </p:nvSpPr>
        <p:spPr>
          <a:xfrm>
            <a:off x="4953000" y="1581150"/>
            <a:ext cx="1685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Structure Aléatoire</a:t>
            </a:r>
            <a:endParaRPr lang="en-US" sz="1600" dirty="0"/>
          </a:p>
        </p:txBody>
      </p:sp>
      <p:sp>
        <p:nvSpPr>
          <p:cNvPr id="37" name="Shape 35"/>
          <p:cNvSpPr/>
          <p:nvPr/>
        </p:nvSpPr>
        <p:spPr>
          <a:xfrm>
            <a:off x="4460875" y="1984375"/>
            <a:ext cx="3311525" cy="615950"/>
          </a:xfrm>
          <a:custGeom>
            <a:avLst/>
            <a:gdLst/>
            <a:ahLst/>
            <a:cxnLst/>
            <a:rect l="l" t="t" r="r" b="b"/>
            <a:pathLst>
              <a:path w="3311525" h="615950">
                <a:moveTo>
                  <a:pt x="0" y="0"/>
                </a:moveTo>
                <a:lnTo>
                  <a:pt x="3311525" y="0"/>
                </a:lnTo>
                <a:lnTo>
                  <a:pt x="3311525" y="615950"/>
                </a:lnTo>
                <a:lnTo>
                  <a:pt x="0" y="615950"/>
                </a:lnTo>
                <a:lnTo>
                  <a:pt x="0" y="0"/>
                </a:lnTo>
                <a:close/>
              </a:path>
            </a:pathLst>
          </a:custGeom>
          <a:solidFill>
            <a:srgbClr val="FFFFFF"/>
          </a:solidFill>
          <a:ln w="8467">
            <a:solidFill>
              <a:srgbClr val="8B0000"/>
            </a:solidFill>
            <a:prstDash val="solid"/>
          </a:ln>
        </p:spPr>
      </p:sp>
      <p:sp>
        <p:nvSpPr>
          <p:cNvPr id="38" name="Text 36"/>
          <p:cNvSpPr/>
          <p:nvPr/>
        </p:nvSpPr>
        <p:spPr>
          <a:xfrm>
            <a:off x="4506913" y="2063753"/>
            <a:ext cx="3219450" cy="1905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Minimum faible</a:t>
            </a:r>
            <a:endParaRPr lang="en-US" sz="1600" dirty="0"/>
          </a:p>
        </p:txBody>
      </p:sp>
      <p:sp>
        <p:nvSpPr>
          <p:cNvPr id="39" name="Text 37"/>
          <p:cNvSpPr/>
          <p:nvPr/>
        </p:nvSpPr>
        <p:spPr>
          <a:xfrm>
            <a:off x="4492625" y="2254253"/>
            <a:ext cx="3248025" cy="266700"/>
          </a:xfrm>
          <a:prstGeom prst="rect">
            <a:avLst/>
          </a:prstGeom>
          <a:noFill/>
        </p:spPr>
        <p:txBody>
          <a:bodyPr wrap="square" lIns="0" tIns="0" rIns="0" bIns="0" rtlCol="0" anchor="ctr"/>
          <a:lstStyle/>
          <a:p>
            <a:pPr algn="ctr">
              <a:lnSpc>
                <a:spcPct val="120000"/>
              </a:lnSpc>
            </a:pPr>
            <a:r>
              <a:rPr lang="en-US" sz="15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~200 nm</a:t>
            </a:r>
            <a:endParaRPr lang="en-US" sz="1600" dirty="0"/>
          </a:p>
        </p:txBody>
      </p:sp>
      <p:sp>
        <p:nvSpPr>
          <p:cNvPr id="40" name="Text 38"/>
          <p:cNvSpPr/>
          <p:nvPr/>
        </p:nvSpPr>
        <p:spPr>
          <a:xfrm>
            <a:off x="4457700" y="2679706"/>
            <a:ext cx="3381375" cy="3810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Intensité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Très faible, peu d'ellipticité au-dessus de 210 nm</a:t>
            </a:r>
            <a:endParaRPr lang="en-US" sz="1600" dirty="0"/>
          </a:p>
        </p:txBody>
      </p:sp>
      <p:sp>
        <p:nvSpPr>
          <p:cNvPr id="41" name="Shape 39"/>
          <p:cNvSpPr/>
          <p:nvPr/>
        </p:nvSpPr>
        <p:spPr>
          <a:xfrm>
            <a:off x="4286250" y="3327406"/>
            <a:ext cx="3638550" cy="1143000"/>
          </a:xfrm>
          <a:custGeom>
            <a:avLst/>
            <a:gdLst/>
            <a:ahLst/>
            <a:cxnLst/>
            <a:rect l="l" t="t" r="r" b="b"/>
            <a:pathLst>
              <a:path w="3638550" h="1143000">
                <a:moveTo>
                  <a:pt x="0" y="0"/>
                </a:moveTo>
                <a:lnTo>
                  <a:pt x="3638550" y="0"/>
                </a:lnTo>
                <a:lnTo>
                  <a:pt x="3638550" y="1143000"/>
                </a:lnTo>
                <a:lnTo>
                  <a:pt x="0" y="1143000"/>
                </a:lnTo>
                <a:lnTo>
                  <a:pt x="0" y="0"/>
                </a:lnTo>
                <a:close/>
              </a:path>
            </a:pathLst>
          </a:custGeom>
          <a:solidFill>
            <a:srgbClr val="F9FAFB"/>
          </a:solidFill>
        </p:spPr>
      </p:sp>
      <p:sp>
        <p:nvSpPr>
          <p:cNvPr id="42" name="Shape 40"/>
          <p:cNvSpPr/>
          <p:nvPr/>
        </p:nvSpPr>
        <p:spPr>
          <a:xfrm>
            <a:off x="4286250" y="3327406"/>
            <a:ext cx="38100" cy="1143000"/>
          </a:xfrm>
          <a:custGeom>
            <a:avLst/>
            <a:gdLst/>
            <a:ahLst/>
            <a:cxnLst/>
            <a:rect l="l" t="t" r="r" b="b"/>
            <a:pathLst>
              <a:path w="38100" h="1143000">
                <a:moveTo>
                  <a:pt x="0" y="0"/>
                </a:moveTo>
                <a:lnTo>
                  <a:pt x="38100" y="0"/>
                </a:lnTo>
                <a:lnTo>
                  <a:pt x="38100" y="1143000"/>
                </a:lnTo>
                <a:lnTo>
                  <a:pt x="0" y="1143000"/>
                </a:lnTo>
                <a:lnTo>
                  <a:pt x="0" y="0"/>
                </a:lnTo>
                <a:close/>
              </a:path>
            </a:pathLst>
          </a:custGeom>
          <a:solidFill>
            <a:srgbClr val="8B0000"/>
          </a:solidFill>
        </p:spPr>
      </p:sp>
      <p:sp>
        <p:nvSpPr>
          <p:cNvPr id="43" name="Shape 41"/>
          <p:cNvSpPr/>
          <p:nvPr/>
        </p:nvSpPr>
        <p:spPr>
          <a:xfrm>
            <a:off x="4457700" y="3479806"/>
            <a:ext cx="381000" cy="381000"/>
          </a:xfrm>
          <a:custGeom>
            <a:avLst/>
            <a:gdLst/>
            <a:ahLst/>
            <a:cxnLst/>
            <a:rect l="l" t="t" r="r" b="b"/>
            <a:pathLst>
              <a:path w="381000" h="381000">
                <a:moveTo>
                  <a:pt x="190500" y="0"/>
                </a:moveTo>
                <a:lnTo>
                  <a:pt x="190500" y="0"/>
                </a:lnTo>
                <a:cubicBezTo>
                  <a:pt x="295640" y="0"/>
                  <a:pt x="381000" y="85360"/>
                  <a:pt x="381000" y="190500"/>
                </a:cubicBezTo>
                <a:lnTo>
                  <a:pt x="381000" y="190500"/>
                </a:lnTo>
                <a:cubicBezTo>
                  <a:pt x="381000" y="295640"/>
                  <a:pt x="295640" y="381000"/>
                  <a:pt x="190500" y="381000"/>
                </a:cubicBezTo>
                <a:lnTo>
                  <a:pt x="190500" y="381000"/>
                </a:lnTo>
                <a:cubicBezTo>
                  <a:pt x="85360" y="381000"/>
                  <a:pt x="0" y="295640"/>
                  <a:pt x="0" y="190500"/>
                </a:cubicBezTo>
                <a:lnTo>
                  <a:pt x="0" y="190500"/>
                </a:lnTo>
                <a:cubicBezTo>
                  <a:pt x="0" y="85360"/>
                  <a:pt x="85360" y="0"/>
                  <a:pt x="190500" y="0"/>
                </a:cubicBezTo>
                <a:close/>
              </a:path>
            </a:pathLst>
          </a:custGeom>
          <a:solidFill>
            <a:srgbClr val="8B0000"/>
          </a:solidFill>
        </p:spPr>
      </p:sp>
      <p:sp>
        <p:nvSpPr>
          <p:cNvPr id="44" name="Shape 42"/>
          <p:cNvSpPr/>
          <p:nvPr/>
        </p:nvSpPr>
        <p:spPr>
          <a:xfrm>
            <a:off x="4572000" y="3594106"/>
            <a:ext cx="152400" cy="152400"/>
          </a:xfrm>
          <a:custGeom>
            <a:avLst/>
            <a:gdLst/>
            <a:ahLst/>
            <a:cxnLst/>
            <a:rect l="l" t="t" r="r" b="b"/>
            <a:pathLst>
              <a:path w="152400" h="152400">
                <a:moveTo>
                  <a:pt x="129986" y="22235"/>
                </a:moveTo>
                <a:lnTo>
                  <a:pt x="133350" y="25420"/>
                </a:lnTo>
                <a:lnTo>
                  <a:pt x="133350" y="9525"/>
                </a:lnTo>
                <a:cubicBezTo>
                  <a:pt x="133350" y="4256"/>
                  <a:pt x="137606" y="0"/>
                  <a:pt x="142875" y="0"/>
                </a:cubicBezTo>
                <a:cubicBezTo>
                  <a:pt x="148144" y="0"/>
                  <a:pt x="152400" y="4256"/>
                  <a:pt x="152400" y="9525"/>
                </a:cubicBezTo>
                <a:lnTo>
                  <a:pt x="152400" y="47625"/>
                </a:lnTo>
                <a:cubicBezTo>
                  <a:pt x="152400" y="52894"/>
                  <a:pt x="148144" y="57150"/>
                  <a:pt x="142875" y="57150"/>
                </a:cubicBezTo>
                <a:lnTo>
                  <a:pt x="104775" y="57150"/>
                </a:lnTo>
                <a:cubicBezTo>
                  <a:pt x="99506" y="57150"/>
                  <a:pt x="95250" y="52894"/>
                  <a:pt x="95250" y="47625"/>
                </a:cubicBezTo>
                <a:cubicBezTo>
                  <a:pt x="95250" y="42356"/>
                  <a:pt x="99506" y="38100"/>
                  <a:pt x="104775" y="38100"/>
                </a:cubicBezTo>
                <a:lnTo>
                  <a:pt x="119033" y="38100"/>
                </a:lnTo>
                <a:lnTo>
                  <a:pt x="116771" y="35957"/>
                </a:lnTo>
                <a:cubicBezTo>
                  <a:pt x="116711" y="35897"/>
                  <a:pt x="116651" y="35838"/>
                  <a:pt x="116592" y="35778"/>
                </a:cubicBezTo>
                <a:cubicBezTo>
                  <a:pt x="94268" y="13454"/>
                  <a:pt x="58102" y="13454"/>
                  <a:pt x="35778" y="35778"/>
                </a:cubicBezTo>
                <a:cubicBezTo>
                  <a:pt x="13454" y="58103"/>
                  <a:pt x="13454" y="94268"/>
                  <a:pt x="35778" y="116592"/>
                </a:cubicBezTo>
                <a:cubicBezTo>
                  <a:pt x="58102" y="138916"/>
                  <a:pt x="94268" y="138916"/>
                  <a:pt x="116592" y="116592"/>
                </a:cubicBezTo>
                <a:cubicBezTo>
                  <a:pt x="119033" y="114151"/>
                  <a:pt x="121206" y="111562"/>
                  <a:pt x="123111" y="108823"/>
                </a:cubicBezTo>
                <a:cubicBezTo>
                  <a:pt x="126117" y="104507"/>
                  <a:pt x="132070" y="103465"/>
                  <a:pt x="136386" y="106472"/>
                </a:cubicBezTo>
                <a:cubicBezTo>
                  <a:pt x="140702" y="109478"/>
                  <a:pt x="141744" y="115431"/>
                  <a:pt x="138738" y="119747"/>
                </a:cubicBezTo>
                <a:cubicBezTo>
                  <a:pt x="136207" y="123379"/>
                  <a:pt x="133320" y="126831"/>
                  <a:pt x="130076" y="130076"/>
                </a:cubicBezTo>
                <a:cubicBezTo>
                  <a:pt x="100310" y="159841"/>
                  <a:pt x="52060" y="159841"/>
                  <a:pt x="22324" y="130076"/>
                </a:cubicBezTo>
                <a:cubicBezTo>
                  <a:pt x="-7412" y="100310"/>
                  <a:pt x="-7441" y="52090"/>
                  <a:pt x="22324" y="22324"/>
                </a:cubicBezTo>
                <a:cubicBezTo>
                  <a:pt x="52060" y="-7412"/>
                  <a:pt x="100221" y="-7441"/>
                  <a:pt x="129986" y="22235"/>
                </a:cubicBezTo>
                <a:close/>
              </a:path>
            </a:pathLst>
          </a:custGeom>
          <a:solidFill>
            <a:srgbClr val="FFFFFF"/>
          </a:solidFill>
        </p:spPr>
      </p:sp>
      <p:sp>
        <p:nvSpPr>
          <p:cNvPr id="45" name="Text 43"/>
          <p:cNvSpPr/>
          <p:nvPr/>
        </p:nvSpPr>
        <p:spPr>
          <a:xfrm>
            <a:off x="4953000" y="3536956"/>
            <a:ext cx="16097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Boucles et Coudes</a:t>
            </a:r>
            <a:endParaRPr lang="en-US" sz="1600" dirty="0"/>
          </a:p>
        </p:txBody>
      </p:sp>
      <p:sp>
        <p:nvSpPr>
          <p:cNvPr id="46" name="Text 44"/>
          <p:cNvSpPr/>
          <p:nvPr/>
        </p:nvSpPr>
        <p:spPr>
          <a:xfrm>
            <a:off x="4457700" y="3937006"/>
            <a:ext cx="3381375" cy="3810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Signaux faibles et variables selon la conformation spécifique. Contribution mineure au spectre global.</a:t>
            </a:r>
            <a:endParaRPr lang="en-US" sz="1600" dirty="0"/>
          </a:p>
        </p:txBody>
      </p:sp>
      <p:sp>
        <p:nvSpPr>
          <p:cNvPr id="47" name="Shape 45"/>
          <p:cNvSpPr/>
          <p:nvPr/>
        </p:nvSpPr>
        <p:spPr>
          <a:xfrm>
            <a:off x="4267200" y="4584706"/>
            <a:ext cx="3657600" cy="1943100"/>
          </a:xfrm>
          <a:custGeom>
            <a:avLst/>
            <a:gdLst/>
            <a:ahLst/>
            <a:cxnLst/>
            <a:rect l="l" t="t" r="r" b="b"/>
            <a:pathLst>
              <a:path w="3657600" h="1943100">
                <a:moveTo>
                  <a:pt x="0" y="0"/>
                </a:moveTo>
                <a:lnTo>
                  <a:pt x="3657600" y="0"/>
                </a:lnTo>
                <a:lnTo>
                  <a:pt x="3657600" y="1943100"/>
                </a:lnTo>
                <a:lnTo>
                  <a:pt x="0" y="1943100"/>
                </a:lnTo>
                <a:lnTo>
                  <a:pt x="0" y="0"/>
                </a:lnTo>
                <a:close/>
              </a:path>
            </a:pathLst>
          </a:custGeom>
          <a:solidFill>
            <a:srgbClr val="8B0000"/>
          </a:solidFill>
        </p:spPr>
      </p:sp>
      <p:sp>
        <p:nvSpPr>
          <p:cNvPr id="48" name="Text 46"/>
          <p:cNvSpPr/>
          <p:nvPr/>
        </p:nvSpPr>
        <p:spPr>
          <a:xfrm>
            <a:off x="4419600" y="4737106"/>
            <a:ext cx="3438525"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Estimation Rapide</a:t>
            </a:r>
            <a:endParaRPr lang="en-US" sz="1600" dirty="0"/>
          </a:p>
        </p:txBody>
      </p:sp>
      <p:sp>
        <p:nvSpPr>
          <p:cNvPr id="49" name="Text 47"/>
          <p:cNvSpPr/>
          <p:nvPr/>
        </p:nvSpPr>
        <p:spPr>
          <a:xfrm>
            <a:off x="4419600" y="5080006"/>
            <a:ext cx="3419475" cy="571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Ces signatures permettent une </a:t>
            </a: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estimation qualitative rapide</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de la composition structurale d'une protéine sans calcul complexe :</a:t>
            </a:r>
            <a:endParaRPr lang="en-US" sz="1600" dirty="0"/>
          </a:p>
        </p:txBody>
      </p:sp>
      <p:sp>
        <p:nvSpPr>
          <p:cNvPr id="50" name="Text 48"/>
          <p:cNvSpPr/>
          <p:nvPr/>
        </p:nvSpPr>
        <p:spPr>
          <a:xfrm>
            <a:off x="4419600" y="5727706"/>
            <a:ext cx="34194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Ratio [θ]₂₂₂/[θ]₂₀₈ ≈ 1 → hélice α dominante</a:t>
            </a:r>
            <a:endParaRPr lang="en-US" sz="1600" dirty="0"/>
          </a:p>
        </p:txBody>
      </p:sp>
      <p:sp>
        <p:nvSpPr>
          <p:cNvPr id="51" name="Text 49"/>
          <p:cNvSpPr/>
          <p:nvPr/>
        </p:nvSpPr>
        <p:spPr>
          <a:xfrm>
            <a:off x="4419600" y="5956306"/>
            <a:ext cx="34194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Signal négatif fort à 218 nm → feuillet β</a:t>
            </a:r>
            <a:endParaRPr lang="en-US" sz="1600" dirty="0"/>
          </a:p>
        </p:txBody>
      </p:sp>
      <p:sp>
        <p:nvSpPr>
          <p:cNvPr id="52" name="Text 50"/>
          <p:cNvSpPr/>
          <p:nvPr/>
        </p:nvSpPr>
        <p:spPr>
          <a:xfrm>
            <a:off x="4419600" y="6184906"/>
            <a:ext cx="34194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Spectre plat au-dessus de 210 nm → désordonné</a:t>
            </a:r>
            <a:endParaRPr lang="en-US" sz="1600" dirty="0"/>
          </a:p>
        </p:txBody>
      </p:sp>
      <p:sp>
        <p:nvSpPr>
          <p:cNvPr id="53" name="Shape 51"/>
          <p:cNvSpPr/>
          <p:nvPr/>
        </p:nvSpPr>
        <p:spPr>
          <a:xfrm>
            <a:off x="8153400" y="1371600"/>
            <a:ext cx="3657600" cy="3514725"/>
          </a:xfrm>
          <a:custGeom>
            <a:avLst/>
            <a:gdLst/>
            <a:ahLst/>
            <a:cxnLst/>
            <a:rect l="l" t="t" r="r" b="b"/>
            <a:pathLst>
              <a:path w="3657600" h="3514725">
                <a:moveTo>
                  <a:pt x="0" y="0"/>
                </a:moveTo>
                <a:lnTo>
                  <a:pt x="3657600" y="0"/>
                </a:lnTo>
                <a:lnTo>
                  <a:pt x="3657600" y="3514725"/>
                </a:lnTo>
                <a:lnTo>
                  <a:pt x="0" y="3514725"/>
                </a:lnTo>
                <a:lnTo>
                  <a:pt x="0" y="0"/>
                </a:lnTo>
                <a:close/>
              </a:path>
            </a:pathLst>
          </a:custGeom>
          <a:solidFill>
            <a:srgbClr val="F9FAFB"/>
          </a:solidFill>
        </p:spPr>
      </p:sp>
      <p:pic>
        <p:nvPicPr>
          <p:cNvPr id="54" name="Image 0" descr="https://kimi-web-img.moonshot.cn/img/www.mun.ca/41d176995181163b847c743ee0b8e4dfe9264f54.jpg"/>
          <p:cNvPicPr>
            <a:picLocks noChangeAspect="1"/>
          </p:cNvPicPr>
          <p:nvPr/>
        </p:nvPicPr>
        <p:blipFill>
          <a:blip r:embed="rId1"/>
          <a:srcRect t="82" b="82"/>
          <a:stretch>
            <a:fillRect/>
          </a:stretch>
        </p:blipFill>
        <p:spPr>
          <a:xfrm>
            <a:off x="8305800" y="1524000"/>
            <a:ext cx="3352800" cy="2752725"/>
          </a:xfrm>
          <a:prstGeom prst="roundRect">
            <a:avLst>
              <a:gd name="adj" fmla="val 0"/>
            </a:avLst>
          </a:prstGeom>
        </p:spPr>
      </p:pic>
      <p:sp>
        <p:nvSpPr>
          <p:cNvPr id="55" name="Text 52"/>
          <p:cNvSpPr/>
          <p:nvPr/>
        </p:nvSpPr>
        <p:spPr>
          <a:xfrm>
            <a:off x="8272463" y="4357390"/>
            <a:ext cx="3419475" cy="381000"/>
          </a:xfrm>
          <a:prstGeom prst="rect">
            <a:avLst/>
          </a:prstGeom>
          <a:noFill/>
        </p:spPr>
        <p:txBody>
          <a:bodyPr wrap="square" lIns="0" tIns="0" rIns="0" bIns="0" rtlCol="0" anchor="ctr"/>
          <a:lstStyle/>
          <a:p>
            <a:pPr algn="ct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Figure 3 : Structures secondaires des protéines — hélice α et feuillet β</a:t>
            </a:r>
            <a:endParaRPr lang="en-US" sz="1600" dirty="0"/>
          </a:p>
        </p:txBody>
      </p:sp>
      <p:sp>
        <p:nvSpPr>
          <p:cNvPr id="56" name="Shape 53"/>
          <p:cNvSpPr/>
          <p:nvPr/>
        </p:nvSpPr>
        <p:spPr>
          <a:xfrm>
            <a:off x="8153400" y="5005090"/>
            <a:ext cx="3657600" cy="1743075"/>
          </a:xfrm>
          <a:custGeom>
            <a:avLst/>
            <a:gdLst/>
            <a:ahLst/>
            <a:cxnLst/>
            <a:rect l="l" t="t" r="r" b="b"/>
            <a:pathLst>
              <a:path w="3657600" h="1743075">
                <a:moveTo>
                  <a:pt x="0" y="0"/>
                </a:moveTo>
                <a:lnTo>
                  <a:pt x="3657600" y="0"/>
                </a:lnTo>
                <a:lnTo>
                  <a:pt x="3657600" y="1743075"/>
                </a:lnTo>
                <a:lnTo>
                  <a:pt x="0" y="1743075"/>
                </a:lnTo>
                <a:lnTo>
                  <a:pt x="0" y="0"/>
                </a:lnTo>
                <a:close/>
              </a:path>
            </a:pathLst>
          </a:custGeom>
          <a:solidFill>
            <a:srgbClr val="F9FAFB"/>
          </a:solidFill>
        </p:spPr>
      </p:sp>
      <p:sp>
        <p:nvSpPr>
          <p:cNvPr id="57" name="Text 54"/>
          <p:cNvSpPr/>
          <p:nvPr/>
        </p:nvSpPr>
        <p:spPr>
          <a:xfrm>
            <a:off x="8305800" y="5157490"/>
            <a:ext cx="3429000"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Tableau Récapitulatif</a:t>
            </a:r>
            <a:endParaRPr lang="en-US" sz="1600" dirty="0"/>
          </a:p>
        </p:txBody>
      </p:sp>
      <p:graphicFrame>
        <p:nvGraphicFramePr>
          <p:cNvPr id="58" name="Table 0"/>
          <p:cNvGraphicFramePr>
            <a:graphicFrameLocks noGrp="1"/>
          </p:cNvGraphicFramePr>
          <p:nvPr/>
        </p:nvGraphicFramePr>
        <p:xfrm>
          <a:off x="8305800" y="5500390"/>
          <a:ext cx="3352800" cy="1095376"/>
        </p:xfrm>
        <a:graphic>
          <a:graphicData uri="http://schemas.openxmlformats.org/drawingml/2006/table">
            <a:tbl>
              <a:tblPr/>
              <a:tblGrid>
                <a:gridCol w="1009650"/>
                <a:gridCol w="1152525"/>
                <a:gridCol w="1190625"/>
              </a:tblGrid>
              <a:tr h="273844">
                <a:tc>
                  <a:txBody>
                    <a:bodyPr/>
                    <a:lstStyle/>
                    <a:p>
                      <a:pPr algn="l"/>
                      <a:r>
                        <a:rPr lang="en-US" sz="1000" b="1" u="none" dirty="0">
                          <a:solidFill>
                            <a:srgbClr val="1F2937"/>
                          </a:solidFill>
                          <a:latin typeface="Microsoft YaHei" panose="020B0503020204020204" charset="-122"/>
                          <a:ea typeface="Microsoft YaHei" panose="020B0503020204020204" charset="-122"/>
                          <a:cs typeface="Microsoft YaHei" panose="020B0503020204020204" pitchFamily="34" charset="-120"/>
                        </a:rPr>
                        <a:t>Structure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25400" cap="flat" cmpd="sng" algn="ctr">
                      <a:solidFill>
                        <a:srgbClr val="8B000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1F2937"/>
                          </a:solidFill>
                          <a:latin typeface="Microsoft YaHei" panose="020B0503020204020204" charset="-122"/>
                          <a:ea typeface="Microsoft YaHei" panose="020B0503020204020204" charset="-122"/>
                          <a:cs typeface="Microsoft YaHei" panose="020B0503020204020204" pitchFamily="34" charset="-120"/>
                        </a:rPr>
                        <a:t>λ min (nm)</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25400" cap="flat" cmpd="sng" algn="ctr">
                      <a:solidFill>
                        <a:srgbClr val="8B000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1F2937"/>
                          </a:solidFill>
                          <a:latin typeface="Microsoft YaHei" panose="020B0503020204020204" charset="-122"/>
                          <a:ea typeface="Microsoft YaHei" panose="020B0503020204020204" charset="-122"/>
                          <a:cs typeface="Microsoft YaHei" panose="020B0503020204020204" pitchFamily="34" charset="-120"/>
                        </a:rPr>
                        <a:t>λ max (nm)</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25400" cap="flat" cmpd="sng" algn="ctr">
                      <a:solidFill>
                        <a:srgbClr val="8B0000"/>
                      </a:solidFill>
                      <a:prstDash val="solid"/>
                      <a:round/>
                      <a:headEnd type="none" w="med" len="med"/>
                      <a:tailEnd type="none" w="med" len="med"/>
                    </a:lnB>
                    <a:solidFill>
                      <a:srgbClr val="FFFFFF">
                        <a:alpha val="0"/>
                      </a:srgbClr>
                    </a:solidFill>
                  </a:tcPr>
                </a:tc>
              </a:tr>
              <a:tr h="27384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Hélice α</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208, 222</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190</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r>
              <a:tr h="27384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Feuillet β</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218</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195</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r>
              <a:tr h="27384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Aléatoire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0" cap="flat" cmpd="sng" algn="ctr">
                      <a:noFill/>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~200</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0" cap="flat" cmpd="sng" algn="ctr">
                      <a:noFill/>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38100" marB="38100" anchor="ctr">
                    <a:lnL w="0" cap="flat" cmpd="sng" algn="ctr">
                      <a:noFill/>
                    </a:lnL>
                    <a:lnR w="0" cap="flat" cmpd="sng" algn="ctr">
                      <a:noFill/>
                    </a:lnR>
                    <a:lnT w="0" cap="flat" cmpd="sng" algn="ctr">
                      <a:noFill/>
                    </a:lnT>
                    <a:lnB w="0" cap="flat" cmpd="sng" algn="ctr">
                      <a:noFill/>
                    </a:lnB>
                    <a:solidFill>
                      <a:srgbClr val="FFFFFF">
                        <a:alpha val="0"/>
                      </a:srgbClr>
                    </a:solidFill>
                  </a:tcPr>
                </a:tc>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2"/>
          <p:cNvSpPr/>
          <p:nvPr/>
        </p:nvSpPr>
        <p:spPr>
          <a:xfrm>
            <a:off x="381000" y="2486025"/>
            <a:ext cx="11715750" cy="1428750"/>
          </a:xfrm>
          <a:prstGeom prst="rect">
            <a:avLst/>
          </a:prstGeom>
          <a:noFill/>
        </p:spPr>
        <p:txBody>
          <a:bodyPr wrap="square" lIns="0" tIns="0" rIns="0" bIns="0" rtlCol="0" anchor="ctr"/>
          <a:lstStyle/>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Analyse</a:t>
            </a:r>
            <a:endParaRPr lang="en-US" sz="1600" dirty="0"/>
          </a:p>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Quantitative</a:t>
            </a:r>
            <a:endParaRPr lang="en-US" sz="1600" dirty="0"/>
          </a:p>
        </p:txBody>
      </p:sp>
      <p:sp>
        <p:nvSpPr>
          <p:cNvPr id="5" name="Text 3"/>
          <p:cNvSpPr/>
          <p:nvPr/>
        </p:nvSpPr>
        <p:spPr>
          <a:xfrm>
            <a:off x="381000" y="4143375"/>
            <a:ext cx="11544300" cy="304800"/>
          </a:xfrm>
          <a:prstGeom prst="rect">
            <a:avLst/>
          </a:prstGeom>
          <a:noFill/>
        </p:spPr>
        <p:txBody>
          <a:bodyPr wrap="square" lIns="0" tIns="0" rIns="0" bIns="0" rtlCol="0" anchor="ctr"/>
          <a:lstStyle/>
          <a:p>
            <a:pPr>
              <a:lnSpc>
                <a:spcPct val="110000"/>
              </a:lnSpc>
            </a:pPr>
            <a:r>
              <a:rPr lang="en-US" sz="18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Méthodes d'estimation de la structure secondaire</a:t>
            </a:r>
            <a:endParaRPr lang="en-US" sz="1600" dirty="0"/>
          </a:p>
        </p:txBody>
      </p:sp>
      <p:sp>
        <p:nvSpPr>
          <p:cNvPr id="6" name="Shape 4"/>
          <p:cNvSpPr/>
          <p:nvPr/>
        </p:nvSpPr>
        <p:spPr>
          <a:xfrm>
            <a:off x="38100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
        <p:nvSpPr>
          <p:cNvPr id="7" name="Shape 5"/>
          <p:cNvSpPr/>
          <p:nvPr/>
        </p:nvSpPr>
        <p:spPr>
          <a:xfrm>
            <a:off x="1200150" y="4905375"/>
            <a:ext cx="171450" cy="228600"/>
          </a:xfrm>
          <a:custGeom>
            <a:avLst/>
            <a:gdLst/>
            <a:ahLst/>
            <a:cxnLst/>
            <a:rect l="l" t="t" r="r" b="b"/>
            <a:pathLst>
              <a:path w="171450" h="228600">
                <a:moveTo>
                  <a:pt x="28575" y="0"/>
                </a:moveTo>
                <a:cubicBezTo>
                  <a:pt x="12814" y="0"/>
                  <a:pt x="0" y="12814"/>
                  <a:pt x="0" y="28575"/>
                </a:cubicBezTo>
                <a:lnTo>
                  <a:pt x="0" y="200025"/>
                </a:lnTo>
                <a:cubicBezTo>
                  <a:pt x="0" y="215786"/>
                  <a:pt x="12814" y="228600"/>
                  <a:pt x="28575" y="228600"/>
                </a:cubicBezTo>
                <a:lnTo>
                  <a:pt x="142875" y="228600"/>
                </a:lnTo>
                <a:cubicBezTo>
                  <a:pt x="158636" y="228600"/>
                  <a:pt x="171450" y="215786"/>
                  <a:pt x="171450" y="200025"/>
                </a:cubicBezTo>
                <a:lnTo>
                  <a:pt x="171450" y="28575"/>
                </a:lnTo>
                <a:cubicBezTo>
                  <a:pt x="171450" y="12814"/>
                  <a:pt x="158636" y="0"/>
                  <a:pt x="142875" y="0"/>
                </a:cubicBezTo>
                <a:lnTo>
                  <a:pt x="28575" y="0"/>
                </a:lnTo>
                <a:close/>
                <a:moveTo>
                  <a:pt x="42863" y="28575"/>
                </a:moveTo>
                <a:lnTo>
                  <a:pt x="128588" y="28575"/>
                </a:lnTo>
                <a:cubicBezTo>
                  <a:pt x="136490" y="28575"/>
                  <a:pt x="142875" y="34960"/>
                  <a:pt x="142875" y="42863"/>
                </a:cubicBezTo>
                <a:lnTo>
                  <a:pt x="142875" y="57150"/>
                </a:lnTo>
                <a:cubicBezTo>
                  <a:pt x="142875" y="65053"/>
                  <a:pt x="136490" y="71438"/>
                  <a:pt x="128588" y="71438"/>
                </a:cubicBezTo>
                <a:lnTo>
                  <a:pt x="42863" y="71438"/>
                </a:lnTo>
                <a:cubicBezTo>
                  <a:pt x="34960" y="71438"/>
                  <a:pt x="28575" y="65053"/>
                  <a:pt x="28575" y="57150"/>
                </a:cubicBezTo>
                <a:lnTo>
                  <a:pt x="28575" y="42863"/>
                </a:lnTo>
                <a:cubicBezTo>
                  <a:pt x="28575" y="34960"/>
                  <a:pt x="34960" y="28575"/>
                  <a:pt x="42863" y="28575"/>
                </a:cubicBezTo>
                <a:close/>
                <a:moveTo>
                  <a:pt x="50006" y="103584"/>
                </a:moveTo>
                <a:cubicBezTo>
                  <a:pt x="50006" y="109498"/>
                  <a:pt x="45205" y="114300"/>
                  <a:pt x="39291" y="114300"/>
                </a:cubicBezTo>
                <a:cubicBezTo>
                  <a:pt x="33377" y="114300"/>
                  <a:pt x="28575" y="109498"/>
                  <a:pt x="28575" y="103584"/>
                </a:cubicBezTo>
                <a:cubicBezTo>
                  <a:pt x="28575" y="97670"/>
                  <a:pt x="33377" y="92869"/>
                  <a:pt x="39291" y="92869"/>
                </a:cubicBezTo>
                <a:cubicBezTo>
                  <a:pt x="45205" y="92869"/>
                  <a:pt x="50006" y="97670"/>
                  <a:pt x="50006" y="103584"/>
                </a:cubicBezTo>
                <a:close/>
                <a:moveTo>
                  <a:pt x="85725" y="114300"/>
                </a:moveTo>
                <a:cubicBezTo>
                  <a:pt x="79811" y="114300"/>
                  <a:pt x="75009" y="109498"/>
                  <a:pt x="75009" y="103584"/>
                </a:cubicBezTo>
                <a:cubicBezTo>
                  <a:pt x="75009" y="97670"/>
                  <a:pt x="79811" y="92869"/>
                  <a:pt x="85725" y="92869"/>
                </a:cubicBezTo>
                <a:cubicBezTo>
                  <a:pt x="91639" y="92869"/>
                  <a:pt x="96441" y="97670"/>
                  <a:pt x="96441" y="103584"/>
                </a:cubicBezTo>
                <a:cubicBezTo>
                  <a:pt x="96441" y="109498"/>
                  <a:pt x="91639" y="114300"/>
                  <a:pt x="85725" y="114300"/>
                </a:cubicBezTo>
                <a:close/>
                <a:moveTo>
                  <a:pt x="142875" y="103584"/>
                </a:moveTo>
                <a:cubicBezTo>
                  <a:pt x="142875" y="109498"/>
                  <a:pt x="138073" y="114300"/>
                  <a:pt x="132159" y="114300"/>
                </a:cubicBezTo>
                <a:cubicBezTo>
                  <a:pt x="126245" y="114300"/>
                  <a:pt x="121444" y="109498"/>
                  <a:pt x="121444" y="103584"/>
                </a:cubicBezTo>
                <a:cubicBezTo>
                  <a:pt x="121444" y="97670"/>
                  <a:pt x="126245" y="92869"/>
                  <a:pt x="132159" y="92869"/>
                </a:cubicBezTo>
                <a:cubicBezTo>
                  <a:pt x="138073" y="92869"/>
                  <a:pt x="142875" y="97670"/>
                  <a:pt x="142875" y="103584"/>
                </a:cubicBezTo>
                <a:close/>
                <a:moveTo>
                  <a:pt x="39291" y="157163"/>
                </a:moveTo>
                <a:cubicBezTo>
                  <a:pt x="33377" y="157163"/>
                  <a:pt x="28575" y="152361"/>
                  <a:pt x="28575" y="146447"/>
                </a:cubicBezTo>
                <a:cubicBezTo>
                  <a:pt x="28575" y="140533"/>
                  <a:pt x="33377" y="135731"/>
                  <a:pt x="39291" y="135731"/>
                </a:cubicBezTo>
                <a:cubicBezTo>
                  <a:pt x="45205" y="135731"/>
                  <a:pt x="50006" y="140533"/>
                  <a:pt x="50006" y="146447"/>
                </a:cubicBezTo>
                <a:cubicBezTo>
                  <a:pt x="50006" y="152361"/>
                  <a:pt x="45205" y="157163"/>
                  <a:pt x="39291" y="157163"/>
                </a:cubicBezTo>
                <a:close/>
                <a:moveTo>
                  <a:pt x="96441" y="146447"/>
                </a:moveTo>
                <a:cubicBezTo>
                  <a:pt x="96441" y="152361"/>
                  <a:pt x="91639" y="157163"/>
                  <a:pt x="85725" y="157163"/>
                </a:cubicBezTo>
                <a:cubicBezTo>
                  <a:pt x="79811" y="157163"/>
                  <a:pt x="75009" y="152361"/>
                  <a:pt x="75009" y="146447"/>
                </a:cubicBezTo>
                <a:cubicBezTo>
                  <a:pt x="75009" y="140533"/>
                  <a:pt x="79811" y="135731"/>
                  <a:pt x="85725" y="135731"/>
                </a:cubicBezTo>
                <a:cubicBezTo>
                  <a:pt x="91639" y="135731"/>
                  <a:pt x="96441" y="140533"/>
                  <a:pt x="96441" y="146447"/>
                </a:cubicBezTo>
                <a:close/>
                <a:moveTo>
                  <a:pt x="132159" y="157163"/>
                </a:moveTo>
                <a:cubicBezTo>
                  <a:pt x="126245" y="157163"/>
                  <a:pt x="121444" y="152361"/>
                  <a:pt x="121444" y="146447"/>
                </a:cubicBezTo>
                <a:cubicBezTo>
                  <a:pt x="121444" y="140533"/>
                  <a:pt x="126245" y="135731"/>
                  <a:pt x="132159" y="135731"/>
                </a:cubicBezTo>
                <a:cubicBezTo>
                  <a:pt x="138073" y="135731"/>
                  <a:pt x="142875" y="140533"/>
                  <a:pt x="142875" y="146447"/>
                </a:cubicBezTo>
                <a:cubicBezTo>
                  <a:pt x="142875" y="152361"/>
                  <a:pt x="138073" y="157163"/>
                  <a:pt x="132159" y="157163"/>
                </a:cubicBezTo>
                <a:close/>
                <a:moveTo>
                  <a:pt x="28575" y="189309"/>
                </a:moveTo>
                <a:cubicBezTo>
                  <a:pt x="28575" y="183371"/>
                  <a:pt x="33352" y="178594"/>
                  <a:pt x="39291" y="178594"/>
                </a:cubicBezTo>
                <a:lnTo>
                  <a:pt x="89297" y="178594"/>
                </a:lnTo>
                <a:cubicBezTo>
                  <a:pt x="95235" y="178594"/>
                  <a:pt x="100013" y="183371"/>
                  <a:pt x="100013" y="189309"/>
                </a:cubicBezTo>
                <a:cubicBezTo>
                  <a:pt x="100013" y="195248"/>
                  <a:pt x="95235" y="200025"/>
                  <a:pt x="89297" y="200025"/>
                </a:cubicBezTo>
                <a:lnTo>
                  <a:pt x="39291" y="200025"/>
                </a:lnTo>
                <a:cubicBezTo>
                  <a:pt x="33352" y="200025"/>
                  <a:pt x="28575" y="195248"/>
                  <a:pt x="28575" y="189309"/>
                </a:cubicBezTo>
                <a:close/>
                <a:moveTo>
                  <a:pt x="132159" y="178594"/>
                </a:moveTo>
                <a:cubicBezTo>
                  <a:pt x="138098" y="178594"/>
                  <a:pt x="142875" y="183371"/>
                  <a:pt x="142875" y="189309"/>
                </a:cubicBezTo>
                <a:cubicBezTo>
                  <a:pt x="142875" y="195248"/>
                  <a:pt x="138098" y="200025"/>
                  <a:pt x="132159" y="200025"/>
                </a:cubicBezTo>
                <a:cubicBezTo>
                  <a:pt x="126221" y="200025"/>
                  <a:pt x="121444" y="195248"/>
                  <a:pt x="121444" y="189309"/>
                </a:cubicBezTo>
                <a:cubicBezTo>
                  <a:pt x="121444" y="183371"/>
                  <a:pt x="126221" y="178594"/>
                  <a:pt x="132159" y="178594"/>
                </a:cubicBezTo>
                <a:close/>
              </a:path>
            </a:pathLst>
          </a:custGeom>
          <a:solidFill>
            <a:srgbClr val="8B0000"/>
          </a:solidFill>
        </p:spPr>
      </p:sp>
      <p:sp>
        <p:nvSpPr>
          <p:cNvPr id="8" name="Shape 6"/>
          <p:cNvSpPr/>
          <p:nvPr/>
        </p:nvSpPr>
        <p:spPr>
          <a:xfrm>
            <a:off x="158115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5.1</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Algorithmes de Déconvolution</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0050" y="1371600"/>
            <a:ext cx="11410950" cy="1666875"/>
          </a:xfrm>
          <a:custGeom>
            <a:avLst/>
            <a:gdLst/>
            <a:ahLst/>
            <a:cxnLst/>
            <a:rect l="l" t="t" r="r" b="b"/>
            <a:pathLst>
              <a:path w="11410950" h="1666875">
                <a:moveTo>
                  <a:pt x="0" y="0"/>
                </a:moveTo>
                <a:lnTo>
                  <a:pt x="11410950" y="0"/>
                </a:lnTo>
                <a:lnTo>
                  <a:pt x="11410950" y="1666875"/>
                </a:lnTo>
                <a:lnTo>
                  <a:pt x="0" y="1666875"/>
                </a:lnTo>
                <a:lnTo>
                  <a:pt x="0" y="0"/>
                </a:lnTo>
                <a:close/>
              </a:path>
            </a:pathLst>
          </a:custGeom>
          <a:solidFill>
            <a:srgbClr val="F9FAFB"/>
          </a:solidFill>
        </p:spPr>
      </p:sp>
      <p:sp>
        <p:nvSpPr>
          <p:cNvPr id="6" name="Shape 4"/>
          <p:cNvSpPr/>
          <p:nvPr/>
        </p:nvSpPr>
        <p:spPr>
          <a:xfrm>
            <a:off x="400050" y="1371600"/>
            <a:ext cx="38100" cy="1666875"/>
          </a:xfrm>
          <a:custGeom>
            <a:avLst/>
            <a:gdLst/>
            <a:ahLst/>
            <a:cxnLst/>
            <a:rect l="l" t="t" r="r" b="b"/>
            <a:pathLst>
              <a:path w="38100" h="1666875">
                <a:moveTo>
                  <a:pt x="0" y="0"/>
                </a:moveTo>
                <a:lnTo>
                  <a:pt x="38100" y="0"/>
                </a:lnTo>
                <a:lnTo>
                  <a:pt x="38100" y="1666875"/>
                </a:lnTo>
                <a:lnTo>
                  <a:pt x="0" y="1666875"/>
                </a:lnTo>
                <a:lnTo>
                  <a:pt x="0" y="0"/>
                </a:lnTo>
                <a:close/>
              </a:path>
            </a:pathLst>
          </a:custGeom>
          <a:solidFill>
            <a:srgbClr val="8B0000"/>
          </a:solidFill>
        </p:spPr>
      </p:sp>
      <p:sp>
        <p:nvSpPr>
          <p:cNvPr id="7" name="Text 5"/>
          <p:cNvSpPr/>
          <p:nvPr/>
        </p:nvSpPr>
        <p:spPr>
          <a:xfrm>
            <a:off x="571500" y="1524000"/>
            <a:ext cx="1118235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Principe Fondamental</a:t>
            </a:r>
            <a:endParaRPr lang="en-US" sz="1600" dirty="0"/>
          </a:p>
        </p:txBody>
      </p:sp>
      <p:sp>
        <p:nvSpPr>
          <p:cNvPr id="8" name="Text 6"/>
          <p:cNvSpPr/>
          <p:nvPr/>
        </p:nvSpPr>
        <p:spPr>
          <a:xfrm>
            <a:off x="571500" y="1866900"/>
            <a:ext cx="11163300" cy="247650"/>
          </a:xfrm>
          <a:prstGeom prst="rect">
            <a:avLst/>
          </a:prstGeom>
          <a:noFill/>
        </p:spPr>
        <p:txBody>
          <a:bodyPr wrap="square" lIns="0" tIns="0" rIns="0" bIns="0" rtlCol="0" anchor="ctr"/>
          <a:lstStyle/>
          <a:p>
            <a:pPr>
              <a:lnSpc>
                <a:spcPct val="14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Toutes les méthodes supposent que le spectre CD d'une protéine peut être représenté comme une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combinaison linéaire</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des spectres de ses éléments structuraux :</a:t>
            </a:r>
            <a:endParaRPr lang="en-US" sz="1600" dirty="0"/>
          </a:p>
        </p:txBody>
      </p:sp>
      <p:sp>
        <p:nvSpPr>
          <p:cNvPr id="9" name="Shape 7"/>
          <p:cNvSpPr/>
          <p:nvPr/>
        </p:nvSpPr>
        <p:spPr>
          <a:xfrm>
            <a:off x="574675" y="2193925"/>
            <a:ext cx="11083925" cy="425450"/>
          </a:xfrm>
          <a:custGeom>
            <a:avLst/>
            <a:gdLst/>
            <a:ahLst/>
            <a:cxnLst/>
            <a:rect l="l" t="t" r="r" b="b"/>
            <a:pathLst>
              <a:path w="11083925" h="425450">
                <a:moveTo>
                  <a:pt x="0" y="0"/>
                </a:moveTo>
                <a:lnTo>
                  <a:pt x="11083925" y="0"/>
                </a:lnTo>
                <a:lnTo>
                  <a:pt x="11083925" y="425450"/>
                </a:lnTo>
                <a:lnTo>
                  <a:pt x="0" y="425450"/>
                </a:lnTo>
                <a:lnTo>
                  <a:pt x="0" y="0"/>
                </a:lnTo>
                <a:close/>
              </a:path>
            </a:pathLst>
          </a:custGeom>
          <a:solidFill>
            <a:srgbClr val="FFFFFF"/>
          </a:solidFill>
          <a:ln w="8467">
            <a:solidFill>
              <a:srgbClr val="8B0000"/>
            </a:solidFill>
            <a:prstDash val="solid"/>
          </a:ln>
        </p:spPr>
      </p:sp>
      <p:sp>
        <p:nvSpPr>
          <p:cNvPr id="10" name="Text 8"/>
          <p:cNvSpPr/>
          <p:nvPr/>
        </p:nvSpPr>
        <p:spPr>
          <a:xfrm>
            <a:off x="534988" y="2273303"/>
            <a:ext cx="11163300" cy="266700"/>
          </a:xfrm>
          <a:prstGeom prst="rect">
            <a:avLst/>
          </a:prstGeom>
          <a:noFill/>
        </p:spPr>
        <p:txBody>
          <a:bodyPr wrap="square" lIns="0" tIns="0" rIns="0" bIns="0" rtlCol="0" anchor="ctr"/>
          <a:lstStyle/>
          <a:p>
            <a:pPr algn="ctr">
              <a:lnSpc>
                <a:spcPct val="130000"/>
              </a:lnSpc>
            </a:pPr>
            <a:r>
              <a:rPr lang="en-US" sz="1350" dirty="0">
                <a:solidFill>
                  <a:srgbClr val="8B0000"/>
                </a:solidFill>
                <a:latin typeface="MiSans" pitchFamily="34" charset="-122"/>
                <a:ea typeface="MiSans" pitchFamily="34" charset="-122"/>
                <a:cs typeface="MiSans" pitchFamily="34" charset="-120"/>
              </a:rPr>
              <a:t>θ</a:t>
            </a:r>
            <a:r>
              <a:rPr lang="en-US" sz="1015" dirty="0">
                <a:solidFill>
                  <a:srgbClr val="8B0000"/>
                </a:solidFill>
                <a:latin typeface="MiSans" pitchFamily="34" charset="-122"/>
                <a:ea typeface="MiSans" pitchFamily="34" charset="-122"/>
                <a:cs typeface="MiSans" pitchFamily="34" charset="-120"/>
              </a:rPr>
              <a:t>λ</a:t>
            </a:r>
            <a:r>
              <a:rPr lang="en-US" sz="1350" dirty="0">
                <a:solidFill>
                  <a:srgbClr val="8B0000"/>
                </a:solidFill>
                <a:latin typeface="MiSans" pitchFamily="34" charset="-122"/>
                <a:ea typeface="MiSans" pitchFamily="34" charset="-122"/>
                <a:cs typeface="MiSans" pitchFamily="34" charset="-120"/>
              </a:rPr>
              <a:t> = Σ ε</a:t>
            </a:r>
            <a:r>
              <a:rPr lang="en-US" sz="1015" dirty="0">
                <a:solidFill>
                  <a:srgbClr val="8B0000"/>
                </a:solidFill>
                <a:latin typeface="MiSans" pitchFamily="34" charset="-122"/>
                <a:ea typeface="MiSans" pitchFamily="34" charset="-122"/>
                <a:cs typeface="MiSans" pitchFamily="34" charset="-120"/>
              </a:rPr>
              <a:t>i</a:t>
            </a:r>
            <a:r>
              <a:rPr lang="en-US" sz="1350" dirty="0">
                <a:solidFill>
                  <a:srgbClr val="8B0000"/>
                </a:solidFill>
                <a:latin typeface="MiSans" pitchFamily="34" charset="-122"/>
                <a:ea typeface="MiSans" pitchFamily="34" charset="-122"/>
                <a:cs typeface="MiSans" pitchFamily="34" charset="-120"/>
              </a:rPr>
              <a:t> × S</a:t>
            </a:r>
            <a:r>
              <a:rPr lang="en-US" sz="1015" dirty="0">
                <a:solidFill>
                  <a:srgbClr val="8B0000"/>
                </a:solidFill>
                <a:latin typeface="MiSans" pitchFamily="34" charset="-122"/>
                <a:ea typeface="MiSans" pitchFamily="34" charset="-122"/>
                <a:cs typeface="MiSans" pitchFamily="34" charset="-120"/>
              </a:rPr>
              <a:t>λ,i</a:t>
            </a:r>
            <a:r>
              <a:rPr lang="en-US" sz="1350" dirty="0">
                <a:solidFill>
                  <a:srgbClr val="8B0000"/>
                </a:solidFill>
                <a:latin typeface="MiSans" pitchFamily="34" charset="-122"/>
                <a:ea typeface="MiSans" pitchFamily="34" charset="-122"/>
                <a:cs typeface="MiSans" pitchFamily="34" charset="-120"/>
              </a:rPr>
              <a:t> + bruit</a:t>
            </a:r>
            <a:endParaRPr lang="en-US" sz="1600" dirty="0"/>
          </a:p>
        </p:txBody>
      </p:sp>
      <p:sp>
        <p:nvSpPr>
          <p:cNvPr id="11" name="Text 9"/>
          <p:cNvSpPr/>
          <p:nvPr/>
        </p:nvSpPr>
        <p:spPr>
          <a:xfrm>
            <a:off x="571500" y="2698756"/>
            <a:ext cx="11153775"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où ε</a:t>
            </a:r>
            <a:r>
              <a:rPr lang="en-US" sz="79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i</a:t>
            </a: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 fraction de la structure i, S</a:t>
            </a:r>
            <a:r>
              <a:rPr lang="en-US" sz="79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λ,i</a:t>
            </a: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 ellipticité de référence à la longueur d'onde λ</a:t>
            </a:r>
            <a:endParaRPr lang="en-US" sz="1600" dirty="0"/>
          </a:p>
        </p:txBody>
      </p:sp>
      <p:sp>
        <p:nvSpPr>
          <p:cNvPr id="12" name="Shape 10"/>
          <p:cNvSpPr/>
          <p:nvPr/>
        </p:nvSpPr>
        <p:spPr>
          <a:xfrm>
            <a:off x="381000" y="3194056"/>
            <a:ext cx="3705225" cy="1676400"/>
          </a:xfrm>
          <a:custGeom>
            <a:avLst/>
            <a:gdLst/>
            <a:ahLst/>
            <a:cxnLst/>
            <a:rect l="l" t="t" r="r" b="b"/>
            <a:pathLst>
              <a:path w="3705225" h="1676400">
                <a:moveTo>
                  <a:pt x="0" y="0"/>
                </a:moveTo>
                <a:lnTo>
                  <a:pt x="3705225" y="0"/>
                </a:lnTo>
                <a:lnTo>
                  <a:pt x="3705225" y="1676400"/>
                </a:lnTo>
                <a:lnTo>
                  <a:pt x="0" y="1676400"/>
                </a:lnTo>
                <a:lnTo>
                  <a:pt x="0" y="0"/>
                </a:lnTo>
                <a:close/>
              </a:path>
            </a:pathLst>
          </a:custGeom>
          <a:solidFill>
            <a:srgbClr val="F9FAFB"/>
          </a:solidFill>
        </p:spPr>
      </p:sp>
      <p:sp>
        <p:nvSpPr>
          <p:cNvPr id="13" name="Shape 11"/>
          <p:cNvSpPr/>
          <p:nvPr/>
        </p:nvSpPr>
        <p:spPr>
          <a:xfrm>
            <a:off x="557213" y="3394081"/>
            <a:ext cx="171450" cy="171450"/>
          </a:xfrm>
          <a:custGeom>
            <a:avLst/>
            <a:gdLst/>
            <a:ahLst/>
            <a:cxnLst/>
            <a:rect l="l" t="t" r="r" b="b"/>
            <a:pathLst>
              <a:path w="171450" h="171450">
                <a:moveTo>
                  <a:pt x="21431" y="21431"/>
                </a:moveTo>
                <a:cubicBezTo>
                  <a:pt x="21431" y="15504"/>
                  <a:pt x="16643" y="10716"/>
                  <a:pt x="10716" y="10716"/>
                </a:cubicBezTo>
                <a:cubicBezTo>
                  <a:pt x="4789" y="10716"/>
                  <a:pt x="0" y="15504"/>
                  <a:pt x="0" y="21431"/>
                </a:cubicBezTo>
                <a:lnTo>
                  <a:pt x="0" y="133945"/>
                </a:lnTo>
                <a:cubicBezTo>
                  <a:pt x="0" y="148746"/>
                  <a:pt x="11988" y="160734"/>
                  <a:pt x="26789" y="160734"/>
                </a:cubicBezTo>
                <a:lnTo>
                  <a:pt x="160734" y="160734"/>
                </a:lnTo>
                <a:cubicBezTo>
                  <a:pt x="166661" y="160734"/>
                  <a:pt x="171450" y="155946"/>
                  <a:pt x="171450" y="150019"/>
                </a:cubicBezTo>
                <a:cubicBezTo>
                  <a:pt x="171450" y="144092"/>
                  <a:pt x="166661" y="139303"/>
                  <a:pt x="160734" y="139303"/>
                </a:cubicBezTo>
                <a:lnTo>
                  <a:pt x="26789" y="139303"/>
                </a:lnTo>
                <a:cubicBezTo>
                  <a:pt x="23842" y="139303"/>
                  <a:pt x="21431" y="136892"/>
                  <a:pt x="21431" y="133945"/>
                </a:cubicBezTo>
                <a:lnTo>
                  <a:pt x="21431" y="21431"/>
                </a:lnTo>
                <a:close/>
                <a:moveTo>
                  <a:pt x="157587" y="50430"/>
                </a:moveTo>
                <a:cubicBezTo>
                  <a:pt x="161772" y="46245"/>
                  <a:pt x="161772" y="39447"/>
                  <a:pt x="157587" y="35261"/>
                </a:cubicBezTo>
                <a:cubicBezTo>
                  <a:pt x="153401" y="31075"/>
                  <a:pt x="146603" y="31075"/>
                  <a:pt x="142417" y="35261"/>
                </a:cubicBezTo>
                <a:lnTo>
                  <a:pt x="107156" y="70556"/>
                </a:lnTo>
                <a:lnTo>
                  <a:pt x="87935" y="51368"/>
                </a:lnTo>
                <a:cubicBezTo>
                  <a:pt x="83749" y="47182"/>
                  <a:pt x="76952" y="47182"/>
                  <a:pt x="72766" y="51368"/>
                </a:cubicBezTo>
                <a:lnTo>
                  <a:pt x="40619" y="83515"/>
                </a:lnTo>
                <a:cubicBezTo>
                  <a:pt x="36433" y="87701"/>
                  <a:pt x="36433" y="94498"/>
                  <a:pt x="40619" y="98684"/>
                </a:cubicBezTo>
                <a:cubicBezTo>
                  <a:pt x="44805" y="102870"/>
                  <a:pt x="51602" y="102870"/>
                  <a:pt x="55788" y="98684"/>
                </a:cubicBezTo>
                <a:lnTo>
                  <a:pt x="80367" y="74105"/>
                </a:lnTo>
                <a:lnTo>
                  <a:pt x="99588" y="93326"/>
                </a:lnTo>
                <a:cubicBezTo>
                  <a:pt x="103774" y="97512"/>
                  <a:pt x="110572" y="97512"/>
                  <a:pt x="114758" y="93326"/>
                </a:cubicBezTo>
                <a:lnTo>
                  <a:pt x="157620" y="50464"/>
                </a:lnTo>
                <a:close/>
              </a:path>
            </a:pathLst>
          </a:custGeom>
          <a:solidFill>
            <a:srgbClr val="8B0000"/>
          </a:solidFill>
        </p:spPr>
      </p:sp>
      <p:sp>
        <p:nvSpPr>
          <p:cNvPr id="14" name="Text 12"/>
          <p:cNvSpPr/>
          <p:nvPr/>
        </p:nvSpPr>
        <p:spPr>
          <a:xfrm>
            <a:off x="752475" y="3346456"/>
            <a:ext cx="3267075"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Régression</a:t>
            </a:r>
            <a:endParaRPr lang="en-US" sz="1600" dirty="0"/>
          </a:p>
        </p:txBody>
      </p:sp>
      <p:sp>
        <p:nvSpPr>
          <p:cNvPr id="15" name="Text 13"/>
          <p:cNvSpPr/>
          <p:nvPr/>
        </p:nvSpPr>
        <p:spPr>
          <a:xfrm>
            <a:off x="533400" y="37274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LINCOMB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Moindres carrés contraints</a:t>
            </a:r>
            <a:endParaRPr lang="en-US" sz="1600" dirty="0"/>
          </a:p>
        </p:txBody>
      </p:sp>
      <p:sp>
        <p:nvSpPr>
          <p:cNvPr id="16" name="Text 14"/>
          <p:cNvSpPr/>
          <p:nvPr/>
        </p:nvSpPr>
        <p:spPr>
          <a:xfrm>
            <a:off x="533400" y="39941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MLR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Régression linéaire multiple</a:t>
            </a:r>
            <a:endParaRPr lang="en-US" sz="1600" dirty="0"/>
          </a:p>
        </p:txBody>
      </p:sp>
      <p:sp>
        <p:nvSpPr>
          <p:cNvPr id="17" name="Text 15"/>
          <p:cNvSpPr/>
          <p:nvPr/>
        </p:nvSpPr>
        <p:spPr>
          <a:xfrm>
            <a:off x="533400" y="4260856"/>
            <a:ext cx="34671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Avantages : Base invariante, comparaisons directes</a:t>
            </a:r>
            <a:endParaRPr lang="en-US" sz="1600" dirty="0"/>
          </a:p>
        </p:txBody>
      </p:sp>
      <p:sp>
        <p:nvSpPr>
          <p:cNvPr id="18" name="Shape 16"/>
          <p:cNvSpPr/>
          <p:nvPr/>
        </p:nvSpPr>
        <p:spPr>
          <a:xfrm>
            <a:off x="4241800" y="3194056"/>
            <a:ext cx="3705225" cy="1676400"/>
          </a:xfrm>
          <a:custGeom>
            <a:avLst/>
            <a:gdLst/>
            <a:ahLst/>
            <a:cxnLst/>
            <a:rect l="l" t="t" r="r" b="b"/>
            <a:pathLst>
              <a:path w="3705225" h="1676400">
                <a:moveTo>
                  <a:pt x="0" y="0"/>
                </a:moveTo>
                <a:lnTo>
                  <a:pt x="3705225" y="0"/>
                </a:lnTo>
                <a:lnTo>
                  <a:pt x="3705225" y="1676400"/>
                </a:lnTo>
                <a:lnTo>
                  <a:pt x="0" y="1676400"/>
                </a:lnTo>
                <a:lnTo>
                  <a:pt x="0" y="0"/>
                </a:lnTo>
                <a:close/>
              </a:path>
            </a:pathLst>
          </a:custGeom>
          <a:solidFill>
            <a:srgbClr val="F9FAFB"/>
          </a:solidFill>
        </p:spPr>
      </p:sp>
      <p:sp>
        <p:nvSpPr>
          <p:cNvPr id="19" name="Shape 17"/>
          <p:cNvSpPr/>
          <p:nvPr/>
        </p:nvSpPr>
        <p:spPr>
          <a:xfrm>
            <a:off x="4428728" y="3394081"/>
            <a:ext cx="150019" cy="171450"/>
          </a:xfrm>
          <a:custGeom>
            <a:avLst/>
            <a:gdLst/>
            <a:ahLst/>
            <a:cxnLst/>
            <a:rect l="l" t="t" r="r" b="b"/>
            <a:pathLst>
              <a:path w="150019" h="171450">
                <a:moveTo>
                  <a:pt x="150019" y="68915"/>
                </a:moveTo>
                <a:cubicBezTo>
                  <a:pt x="145063" y="72197"/>
                  <a:pt x="139370" y="74842"/>
                  <a:pt x="133443" y="76952"/>
                </a:cubicBezTo>
                <a:cubicBezTo>
                  <a:pt x="117704" y="82577"/>
                  <a:pt x="97043" y="85725"/>
                  <a:pt x="75009" y="85725"/>
                </a:cubicBezTo>
                <a:cubicBezTo>
                  <a:pt x="52975" y="85725"/>
                  <a:pt x="32281" y="82544"/>
                  <a:pt x="16576" y="76952"/>
                </a:cubicBezTo>
                <a:cubicBezTo>
                  <a:pt x="10682" y="74842"/>
                  <a:pt x="4956" y="72197"/>
                  <a:pt x="0" y="68915"/>
                </a:cubicBezTo>
                <a:lnTo>
                  <a:pt x="0" y="96441"/>
                </a:lnTo>
                <a:cubicBezTo>
                  <a:pt x="0" y="111242"/>
                  <a:pt x="33587" y="123230"/>
                  <a:pt x="75009" y="123230"/>
                </a:cubicBezTo>
                <a:cubicBezTo>
                  <a:pt x="116432" y="123230"/>
                  <a:pt x="150019" y="111242"/>
                  <a:pt x="150019" y="96441"/>
                </a:cubicBezTo>
                <a:lnTo>
                  <a:pt x="150019" y="68915"/>
                </a:lnTo>
                <a:close/>
                <a:moveTo>
                  <a:pt x="150019" y="42863"/>
                </a:moveTo>
                <a:lnTo>
                  <a:pt x="150019" y="26789"/>
                </a:lnTo>
                <a:cubicBezTo>
                  <a:pt x="150019" y="11988"/>
                  <a:pt x="116432" y="0"/>
                  <a:pt x="75009" y="0"/>
                </a:cubicBezTo>
                <a:cubicBezTo>
                  <a:pt x="33587" y="0"/>
                  <a:pt x="0" y="11988"/>
                  <a:pt x="0" y="26789"/>
                </a:cubicBezTo>
                <a:lnTo>
                  <a:pt x="0" y="42863"/>
                </a:lnTo>
                <a:cubicBezTo>
                  <a:pt x="0" y="57663"/>
                  <a:pt x="33587" y="69652"/>
                  <a:pt x="75009" y="69652"/>
                </a:cubicBezTo>
                <a:cubicBezTo>
                  <a:pt x="116432" y="69652"/>
                  <a:pt x="150019" y="57663"/>
                  <a:pt x="150019" y="42863"/>
                </a:cubicBezTo>
                <a:close/>
                <a:moveTo>
                  <a:pt x="133443" y="130530"/>
                </a:moveTo>
                <a:cubicBezTo>
                  <a:pt x="117738" y="136122"/>
                  <a:pt x="97077" y="139303"/>
                  <a:pt x="75009" y="139303"/>
                </a:cubicBezTo>
                <a:cubicBezTo>
                  <a:pt x="52942" y="139303"/>
                  <a:pt x="32281" y="136122"/>
                  <a:pt x="16576" y="130530"/>
                </a:cubicBezTo>
                <a:cubicBezTo>
                  <a:pt x="10682" y="128420"/>
                  <a:pt x="4956" y="125775"/>
                  <a:pt x="0" y="122493"/>
                </a:cubicBezTo>
                <a:lnTo>
                  <a:pt x="0" y="144661"/>
                </a:lnTo>
                <a:cubicBezTo>
                  <a:pt x="0" y="159462"/>
                  <a:pt x="33587" y="171450"/>
                  <a:pt x="75009" y="171450"/>
                </a:cubicBezTo>
                <a:cubicBezTo>
                  <a:pt x="116432" y="171450"/>
                  <a:pt x="150019" y="159462"/>
                  <a:pt x="150019" y="144661"/>
                </a:cubicBezTo>
                <a:lnTo>
                  <a:pt x="150019" y="122493"/>
                </a:lnTo>
                <a:cubicBezTo>
                  <a:pt x="145063" y="125775"/>
                  <a:pt x="139370" y="128420"/>
                  <a:pt x="133443" y="130530"/>
                </a:cubicBezTo>
                <a:close/>
              </a:path>
            </a:pathLst>
          </a:custGeom>
          <a:solidFill>
            <a:srgbClr val="8B0000"/>
          </a:solidFill>
        </p:spPr>
      </p:sp>
      <p:sp>
        <p:nvSpPr>
          <p:cNvPr id="20" name="Text 18"/>
          <p:cNvSpPr/>
          <p:nvPr/>
        </p:nvSpPr>
        <p:spPr>
          <a:xfrm>
            <a:off x="4613275" y="3346456"/>
            <a:ext cx="3267075"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Méthodes Avancées</a:t>
            </a:r>
            <a:endParaRPr lang="en-US" sz="1600" dirty="0"/>
          </a:p>
        </p:txBody>
      </p:sp>
      <p:sp>
        <p:nvSpPr>
          <p:cNvPr id="21" name="Text 19"/>
          <p:cNvSpPr/>
          <p:nvPr/>
        </p:nvSpPr>
        <p:spPr>
          <a:xfrm>
            <a:off x="4394200" y="37274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CONTIN/LL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Ridge regression</a:t>
            </a:r>
            <a:endParaRPr lang="en-US" sz="1600" dirty="0"/>
          </a:p>
        </p:txBody>
      </p:sp>
      <p:sp>
        <p:nvSpPr>
          <p:cNvPr id="22" name="Text 20"/>
          <p:cNvSpPr/>
          <p:nvPr/>
        </p:nvSpPr>
        <p:spPr>
          <a:xfrm>
            <a:off x="4394200" y="39941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SELCON3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Auto-cohérente</a:t>
            </a:r>
            <a:endParaRPr lang="en-US" sz="1600" dirty="0"/>
          </a:p>
        </p:txBody>
      </p:sp>
      <p:sp>
        <p:nvSpPr>
          <p:cNvPr id="23" name="Text 21"/>
          <p:cNvSpPr/>
          <p:nvPr/>
        </p:nvSpPr>
        <p:spPr>
          <a:xfrm>
            <a:off x="4394200" y="42608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CDSSTR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Sélection de variables</a:t>
            </a:r>
            <a:endParaRPr lang="en-US" sz="1600" dirty="0"/>
          </a:p>
        </p:txBody>
      </p:sp>
      <p:sp>
        <p:nvSpPr>
          <p:cNvPr id="24" name="Text 22"/>
          <p:cNvSpPr/>
          <p:nvPr/>
        </p:nvSpPr>
        <p:spPr>
          <a:xfrm>
            <a:off x="4394200" y="4527556"/>
            <a:ext cx="34671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Précision supérieure pour protéines globulaires</a:t>
            </a:r>
            <a:endParaRPr lang="en-US" sz="1600" dirty="0"/>
          </a:p>
        </p:txBody>
      </p:sp>
      <p:sp>
        <p:nvSpPr>
          <p:cNvPr id="25" name="Shape 23"/>
          <p:cNvSpPr/>
          <p:nvPr/>
        </p:nvSpPr>
        <p:spPr>
          <a:xfrm>
            <a:off x="8102600" y="3194056"/>
            <a:ext cx="3705225" cy="1676400"/>
          </a:xfrm>
          <a:custGeom>
            <a:avLst/>
            <a:gdLst/>
            <a:ahLst/>
            <a:cxnLst/>
            <a:rect l="l" t="t" r="r" b="b"/>
            <a:pathLst>
              <a:path w="3705225" h="1676400">
                <a:moveTo>
                  <a:pt x="0" y="0"/>
                </a:moveTo>
                <a:lnTo>
                  <a:pt x="3705225" y="0"/>
                </a:lnTo>
                <a:lnTo>
                  <a:pt x="3705225" y="1676400"/>
                </a:lnTo>
                <a:lnTo>
                  <a:pt x="0" y="1676400"/>
                </a:lnTo>
                <a:lnTo>
                  <a:pt x="0" y="0"/>
                </a:lnTo>
                <a:close/>
              </a:path>
            </a:pathLst>
          </a:custGeom>
          <a:solidFill>
            <a:srgbClr val="F9FAFB"/>
          </a:solidFill>
        </p:spPr>
      </p:sp>
      <p:sp>
        <p:nvSpPr>
          <p:cNvPr id="26" name="Shape 24"/>
          <p:cNvSpPr/>
          <p:nvPr/>
        </p:nvSpPr>
        <p:spPr>
          <a:xfrm>
            <a:off x="8278813" y="3394081"/>
            <a:ext cx="171450" cy="171450"/>
          </a:xfrm>
          <a:custGeom>
            <a:avLst/>
            <a:gdLst/>
            <a:ahLst/>
            <a:cxnLst/>
            <a:rect l="l" t="t" r="r" b="b"/>
            <a:pathLst>
              <a:path w="171450" h="171450">
                <a:moveTo>
                  <a:pt x="40184" y="18752"/>
                </a:moveTo>
                <a:cubicBezTo>
                  <a:pt x="40184" y="8405"/>
                  <a:pt x="48589" y="0"/>
                  <a:pt x="58936" y="0"/>
                </a:cubicBezTo>
                <a:lnTo>
                  <a:pt x="66973" y="0"/>
                </a:lnTo>
                <a:cubicBezTo>
                  <a:pt x="72900" y="0"/>
                  <a:pt x="77688" y="4789"/>
                  <a:pt x="77688" y="10716"/>
                </a:cubicBezTo>
                <a:lnTo>
                  <a:pt x="77688" y="160734"/>
                </a:lnTo>
                <a:cubicBezTo>
                  <a:pt x="77688" y="166661"/>
                  <a:pt x="72900" y="171450"/>
                  <a:pt x="66973" y="171450"/>
                </a:cubicBezTo>
                <a:lnTo>
                  <a:pt x="56257" y="171450"/>
                </a:lnTo>
                <a:cubicBezTo>
                  <a:pt x="46278" y="171450"/>
                  <a:pt x="37873" y="164619"/>
                  <a:pt x="35496" y="155377"/>
                </a:cubicBezTo>
                <a:cubicBezTo>
                  <a:pt x="35261" y="155377"/>
                  <a:pt x="35060" y="155377"/>
                  <a:pt x="34826" y="155377"/>
                </a:cubicBezTo>
                <a:cubicBezTo>
                  <a:pt x="20025" y="155377"/>
                  <a:pt x="8037" y="143388"/>
                  <a:pt x="8037" y="128588"/>
                </a:cubicBezTo>
                <a:cubicBezTo>
                  <a:pt x="8037" y="122560"/>
                  <a:pt x="10046" y="117001"/>
                  <a:pt x="13395" y="112514"/>
                </a:cubicBezTo>
                <a:cubicBezTo>
                  <a:pt x="6898" y="107625"/>
                  <a:pt x="2679" y="99856"/>
                  <a:pt x="2679" y="91083"/>
                </a:cubicBezTo>
                <a:cubicBezTo>
                  <a:pt x="2679" y="80736"/>
                  <a:pt x="8573" y="71728"/>
                  <a:pt x="17145" y="67274"/>
                </a:cubicBezTo>
                <a:cubicBezTo>
                  <a:pt x="14767" y="63256"/>
                  <a:pt x="13395" y="58568"/>
                  <a:pt x="13395" y="53578"/>
                </a:cubicBezTo>
                <a:cubicBezTo>
                  <a:pt x="13395" y="38777"/>
                  <a:pt x="25383" y="26789"/>
                  <a:pt x="40184" y="26789"/>
                </a:cubicBezTo>
                <a:lnTo>
                  <a:pt x="40184" y="18752"/>
                </a:lnTo>
                <a:close/>
                <a:moveTo>
                  <a:pt x="131266" y="18752"/>
                </a:moveTo>
                <a:lnTo>
                  <a:pt x="131266" y="26789"/>
                </a:lnTo>
                <a:cubicBezTo>
                  <a:pt x="146067" y="26789"/>
                  <a:pt x="158055" y="38777"/>
                  <a:pt x="158055" y="53578"/>
                </a:cubicBezTo>
                <a:cubicBezTo>
                  <a:pt x="158055" y="58601"/>
                  <a:pt x="156683" y="63289"/>
                  <a:pt x="154305" y="67274"/>
                </a:cubicBezTo>
                <a:cubicBezTo>
                  <a:pt x="162911" y="71728"/>
                  <a:pt x="168771" y="80702"/>
                  <a:pt x="168771" y="91083"/>
                </a:cubicBezTo>
                <a:cubicBezTo>
                  <a:pt x="168771" y="99856"/>
                  <a:pt x="164552" y="107625"/>
                  <a:pt x="158055" y="112514"/>
                </a:cubicBezTo>
                <a:cubicBezTo>
                  <a:pt x="161404" y="117001"/>
                  <a:pt x="163413" y="122560"/>
                  <a:pt x="163413" y="128588"/>
                </a:cubicBezTo>
                <a:cubicBezTo>
                  <a:pt x="163413" y="143388"/>
                  <a:pt x="151425" y="155377"/>
                  <a:pt x="136624" y="155377"/>
                </a:cubicBezTo>
                <a:cubicBezTo>
                  <a:pt x="136390" y="155377"/>
                  <a:pt x="136189" y="155377"/>
                  <a:pt x="135954" y="155377"/>
                </a:cubicBezTo>
                <a:cubicBezTo>
                  <a:pt x="133577" y="164619"/>
                  <a:pt x="125172" y="171450"/>
                  <a:pt x="115193" y="171450"/>
                </a:cubicBezTo>
                <a:lnTo>
                  <a:pt x="104477" y="171450"/>
                </a:lnTo>
                <a:cubicBezTo>
                  <a:pt x="98550" y="171450"/>
                  <a:pt x="93762" y="166661"/>
                  <a:pt x="93762" y="160734"/>
                </a:cubicBezTo>
                <a:lnTo>
                  <a:pt x="93762" y="10716"/>
                </a:lnTo>
                <a:cubicBezTo>
                  <a:pt x="93762" y="4789"/>
                  <a:pt x="98550" y="0"/>
                  <a:pt x="104477" y="0"/>
                </a:cubicBezTo>
                <a:lnTo>
                  <a:pt x="112514" y="0"/>
                </a:lnTo>
                <a:cubicBezTo>
                  <a:pt x="122861" y="0"/>
                  <a:pt x="131266" y="8405"/>
                  <a:pt x="131266" y="18752"/>
                </a:cubicBezTo>
                <a:close/>
              </a:path>
            </a:pathLst>
          </a:custGeom>
          <a:solidFill>
            <a:srgbClr val="8B0000"/>
          </a:solidFill>
        </p:spPr>
      </p:sp>
      <p:sp>
        <p:nvSpPr>
          <p:cNvPr id="27" name="Text 25"/>
          <p:cNvSpPr/>
          <p:nvPr/>
        </p:nvSpPr>
        <p:spPr>
          <a:xfrm>
            <a:off x="8474075" y="3346456"/>
            <a:ext cx="3267075"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Réseaux de Neurones</a:t>
            </a:r>
            <a:endParaRPr lang="en-US" sz="1600" dirty="0"/>
          </a:p>
        </p:txBody>
      </p:sp>
      <p:sp>
        <p:nvSpPr>
          <p:cNvPr id="28" name="Text 26"/>
          <p:cNvSpPr/>
          <p:nvPr/>
        </p:nvSpPr>
        <p:spPr>
          <a:xfrm>
            <a:off x="8255000" y="37274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CDNN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Réseau neuronal profond</a:t>
            </a:r>
            <a:endParaRPr lang="en-US" sz="1600" dirty="0"/>
          </a:p>
        </p:txBody>
      </p:sp>
      <p:sp>
        <p:nvSpPr>
          <p:cNvPr id="29" name="Text 27"/>
          <p:cNvSpPr/>
          <p:nvPr/>
        </p:nvSpPr>
        <p:spPr>
          <a:xfrm>
            <a:off x="8255000" y="39941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K2D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Réseau à 2 couches</a:t>
            </a:r>
            <a:endParaRPr lang="en-US" sz="1600" dirty="0"/>
          </a:p>
        </p:txBody>
      </p:sp>
      <p:sp>
        <p:nvSpPr>
          <p:cNvPr id="30" name="Text 28"/>
          <p:cNvSpPr/>
          <p:nvPr/>
        </p:nvSpPr>
        <p:spPr>
          <a:xfrm>
            <a:off x="8255000" y="4260856"/>
            <a:ext cx="346710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SOMCD :</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Cartes auto-organisées</a:t>
            </a:r>
            <a:endParaRPr lang="en-US" sz="1600" dirty="0"/>
          </a:p>
        </p:txBody>
      </p:sp>
      <p:sp>
        <p:nvSpPr>
          <p:cNvPr id="31" name="Text 29"/>
          <p:cNvSpPr/>
          <p:nvPr/>
        </p:nvSpPr>
        <p:spPr>
          <a:xfrm>
            <a:off x="8255000" y="4527556"/>
            <a:ext cx="34671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Bonne performance pour polypeptides</a:t>
            </a:r>
            <a:endParaRPr lang="en-US" sz="1600" dirty="0"/>
          </a:p>
        </p:txBody>
      </p:sp>
      <p:sp>
        <p:nvSpPr>
          <p:cNvPr id="32" name="Shape 30"/>
          <p:cNvSpPr/>
          <p:nvPr/>
        </p:nvSpPr>
        <p:spPr>
          <a:xfrm>
            <a:off x="381000" y="5022856"/>
            <a:ext cx="11430000" cy="762000"/>
          </a:xfrm>
          <a:custGeom>
            <a:avLst/>
            <a:gdLst/>
            <a:ahLst/>
            <a:cxnLst/>
            <a:rect l="l" t="t" r="r" b="b"/>
            <a:pathLst>
              <a:path w="11430000" h="762000">
                <a:moveTo>
                  <a:pt x="0" y="0"/>
                </a:moveTo>
                <a:lnTo>
                  <a:pt x="11430000" y="0"/>
                </a:lnTo>
                <a:lnTo>
                  <a:pt x="11430000" y="762000"/>
                </a:lnTo>
                <a:lnTo>
                  <a:pt x="0" y="762000"/>
                </a:lnTo>
                <a:lnTo>
                  <a:pt x="0" y="0"/>
                </a:lnTo>
                <a:close/>
              </a:path>
            </a:pathLst>
          </a:custGeom>
          <a:solidFill>
            <a:srgbClr val="8B0000"/>
          </a:solidFill>
        </p:spPr>
      </p:sp>
      <p:sp>
        <p:nvSpPr>
          <p:cNvPr id="33" name="Shape 31"/>
          <p:cNvSpPr/>
          <p:nvPr/>
        </p:nvSpPr>
        <p:spPr>
          <a:xfrm>
            <a:off x="547688" y="5289556"/>
            <a:ext cx="257175" cy="228600"/>
          </a:xfrm>
          <a:custGeom>
            <a:avLst/>
            <a:gdLst/>
            <a:ahLst/>
            <a:cxnLst/>
            <a:rect l="l" t="t" r="r" b="b"/>
            <a:pathLst>
              <a:path w="257175" h="228600">
                <a:moveTo>
                  <a:pt x="138187" y="-8439"/>
                </a:moveTo>
                <a:cubicBezTo>
                  <a:pt x="136356" y="-12010"/>
                  <a:pt x="132651" y="-14287"/>
                  <a:pt x="128632" y="-14287"/>
                </a:cubicBezTo>
                <a:cubicBezTo>
                  <a:pt x="124614" y="-14287"/>
                  <a:pt x="120908" y="-12010"/>
                  <a:pt x="119077" y="-8439"/>
                </a:cubicBezTo>
                <a:lnTo>
                  <a:pt x="86216" y="55944"/>
                </a:lnTo>
                <a:lnTo>
                  <a:pt x="14823" y="67285"/>
                </a:lnTo>
                <a:cubicBezTo>
                  <a:pt x="10850" y="67910"/>
                  <a:pt x="7546" y="70723"/>
                  <a:pt x="6295" y="74563"/>
                </a:cubicBezTo>
                <a:cubicBezTo>
                  <a:pt x="5045" y="78403"/>
                  <a:pt x="6072" y="82600"/>
                  <a:pt x="8885" y="85457"/>
                </a:cubicBezTo>
                <a:lnTo>
                  <a:pt x="59963" y="136580"/>
                </a:lnTo>
                <a:lnTo>
                  <a:pt x="48711" y="207972"/>
                </a:lnTo>
                <a:cubicBezTo>
                  <a:pt x="48086" y="211946"/>
                  <a:pt x="49738" y="215964"/>
                  <a:pt x="52998" y="218331"/>
                </a:cubicBezTo>
                <a:cubicBezTo>
                  <a:pt x="56257" y="220697"/>
                  <a:pt x="60543" y="221054"/>
                  <a:pt x="64160" y="219224"/>
                </a:cubicBezTo>
                <a:lnTo>
                  <a:pt x="128632" y="186452"/>
                </a:lnTo>
                <a:lnTo>
                  <a:pt x="193060" y="219224"/>
                </a:lnTo>
                <a:cubicBezTo>
                  <a:pt x="196632" y="221054"/>
                  <a:pt x="200963" y="220697"/>
                  <a:pt x="204222" y="218331"/>
                </a:cubicBezTo>
                <a:cubicBezTo>
                  <a:pt x="207481" y="215964"/>
                  <a:pt x="209133" y="211991"/>
                  <a:pt x="208508" y="207972"/>
                </a:cubicBezTo>
                <a:lnTo>
                  <a:pt x="197212" y="136580"/>
                </a:lnTo>
                <a:lnTo>
                  <a:pt x="248290" y="85457"/>
                </a:lnTo>
                <a:cubicBezTo>
                  <a:pt x="251147" y="82600"/>
                  <a:pt x="252130" y="78403"/>
                  <a:pt x="250880" y="74563"/>
                </a:cubicBezTo>
                <a:cubicBezTo>
                  <a:pt x="249629" y="70723"/>
                  <a:pt x="246370" y="67910"/>
                  <a:pt x="242352" y="67285"/>
                </a:cubicBezTo>
                <a:lnTo>
                  <a:pt x="171004" y="55944"/>
                </a:lnTo>
                <a:lnTo>
                  <a:pt x="138187" y="-8439"/>
                </a:lnTo>
                <a:close/>
              </a:path>
            </a:pathLst>
          </a:custGeom>
          <a:solidFill>
            <a:srgbClr val="FFFFFF"/>
          </a:solidFill>
        </p:spPr>
      </p:sp>
      <p:sp>
        <p:nvSpPr>
          <p:cNvPr id="34" name="Text 32"/>
          <p:cNvSpPr/>
          <p:nvPr/>
        </p:nvSpPr>
        <p:spPr>
          <a:xfrm>
            <a:off x="933450" y="5175256"/>
            <a:ext cx="8601075"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Logiciel CDPro — Standard de l'Industrie</a:t>
            </a:r>
            <a:endParaRPr lang="en-US" sz="1600" dirty="0"/>
          </a:p>
        </p:txBody>
      </p:sp>
      <p:sp>
        <p:nvSpPr>
          <p:cNvPr id="35" name="Text 33"/>
          <p:cNvSpPr/>
          <p:nvPr/>
        </p:nvSpPr>
        <p:spPr>
          <a:xfrm>
            <a:off x="933450" y="5441956"/>
            <a:ext cx="85820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Intègre SELCON3, CONTIN/LL et CDSSTR. Disponible gratuitement avec jeux de référence actualisés. Interface DichroWeb pour analyse en ligne.</a:t>
            </a:r>
            <a:endParaRPr lang="en-US" sz="1600"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5.2</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Performance et Comparaison des Méthodes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Text 3"/>
          <p:cNvSpPr/>
          <p:nvPr/>
        </p:nvSpPr>
        <p:spPr>
          <a:xfrm>
            <a:off x="381000" y="1371600"/>
            <a:ext cx="68199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Comparaison des Performances</a:t>
            </a:r>
            <a:endParaRPr lang="en-US" sz="1600" dirty="0"/>
          </a:p>
        </p:txBody>
      </p:sp>
      <p:sp>
        <p:nvSpPr>
          <p:cNvPr id="6" name="Shape 4"/>
          <p:cNvSpPr/>
          <p:nvPr/>
        </p:nvSpPr>
        <p:spPr>
          <a:xfrm>
            <a:off x="400050" y="1752600"/>
            <a:ext cx="6705600" cy="914400"/>
          </a:xfrm>
          <a:custGeom>
            <a:avLst/>
            <a:gdLst/>
            <a:ahLst/>
            <a:cxnLst/>
            <a:rect l="l" t="t" r="r" b="b"/>
            <a:pathLst>
              <a:path w="6705600" h="914400">
                <a:moveTo>
                  <a:pt x="0" y="0"/>
                </a:moveTo>
                <a:lnTo>
                  <a:pt x="6705600" y="0"/>
                </a:lnTo>
                <a:lnTo>
                  <a:pt x="6705600" y="914400"/>
                </a:lnTo>
                <a:lnTo>
                  <a:pt x="0" y="914400"/>
                </a:lnTo>
                <a:lnTo>
                  <a:pt x="0" y="0"/>
                </a:lnTo>
                <a:close/>
              </a:path>
            </a:pathLst>
          </a:custGeom>
          <a:solidFill>
            <a:srgbClr val="F9FAFB"/>
          </a:solidFill>
        </p:spPr>
      </p:sp>
      <p:sp>
        <p:nvSpPr>
          <p:cNvPr id="7" name="Shape 5"/>
          <p:cNvSpPr/>
          <p:nvPr/>
        </p:nvSpPr>
        <p:spPr>
          <a:xfrm>
            <a:off x="400050" y="1752600"/>
            <a:ext cx="38100" cy="914400"/>
          </a:xfrm>
          <a:custGeom>
            <a:avLst/>
            <a:gdLst/>
            <a:ahLst/>
            <a:cxnLst/>
            <a:rect l="l" t="t" r="r" b="b"/>
            <a:pathLst>
              <a:path w="38100" h="914400">
                <a:moveTo>
                  <a:pt x="0" y="0"/>
                </a:moveTo>
                <a:lnTo>
                  <a:pt x="38100" y="0"/>
                </a:lnTo>
                <a:lnTo>
                  <a:pt x="38100" y="914400"/>
                </a:lnTo>
                <a:lnTo>
                  <a:pt x="0" y="914400"/>
                </a:lnTo>
                <a:lnTo>
                  <a:pt x="0" y="0"/>
                </a:lnTo>
                <a:close/>
              </a:path>
            </a:pathLst>
          </a:custGeom>
          <a:solidFill>
            <a:srgbClr val="8B0000"/>
          </a:solidFill>
        </p:spPr>
      </p:sp>
      <p:sp>
        <p:nvSpPr>
          <p:cNvPr id="8" name="Text 6"/>
          <p:cNvSpPr/>
          <p:nvPr/>
        </p:nvSpPr>
        <p:spPr>
          <a:xfrm>
            <a:off x="533400" y="1866900"/>
            <a:ext cx="6534150"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CDSSTR (SVD + sélection de variables)</a:t>
            </a:r>
            <a:endParaRPr lang="en-US" sz="1600" dirty="0"/>
          </a:p>
        </p:txBody>
      </p:sp>
      <p:sp>
        <p:nvSpPr>
          <p:cNvPr id="9" name="Text 7"/>
          <p:cNvSpPr/>
          <p:nvPr/>
        </p:nvSpPr>
        <p:spPr>
          <a:xfrm>
            <a:off x="533400" y="2133600"/>
            <a:ext cx="6524625" cy="190500"/>
          </a:xfrm>
          <a:prstGeom prst="rect">
            <a:avLst/>
          </a:prstGeom>
          <a:noFill/>
        </p:spPr>
        <p:txBody>
          <a:bodyPr wrap="square" lIns="0" tIns="0" rIns="0" bIns="0" rtlCol="0" anchor="ctr"/>
          <a:lstStyle/>
          <a:p>
            <a:pPr>
              <a:lnSpc>
                <a:spcPct val="120000"/>
              </a:lnSpc>
            </a:pPr>
            <a:r>
              <a:rPr lang="en-US" sz="1050" b="1"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Meilleur pour :</a:t>
            </a: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Petit jeu de référence, large gamme de longueurs d'onde (jusqu'à 178 nm)</a:t>
            </a:r>
            <a:endParaRPr lang="en-US" sz="1600" dirty="0"/>
          </a:p>
        </p:txBody>
      </p:sp>
      <p:sp>
        <p:nvSpPr>
          <p:cNvPr id="10" name="Text 8"/>
          <p:cNvSpPr/>
          <p:nvPr/>
        </p:nvSpPr>
        <p:spPr>
          <a:xfrm>
            <a:off x="533400" y="2362200"/>
            <a:ext cx="652462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Excellente précision sur les hélices α et feuillets β</a:t>
            </a:r>
            <a:endParaRPr lang="en-US" sz="1600" dirty="0"/>
          </a:p>
        </p:txBody>
      </p:sp>
      <p:sp>
        <p:nvSpPr>
          <p:cNvPr id="11" name="Shape 9"/>
          <p:cNvSpPr/>
          <p:nvPr/>
        </p:nvSpPr>
        <p:spPr>
          <a:xfrm>
            <a:off x="400050" y="2781300"/>
            <a:ext cx="6705600" cy="914400"/>
          </a:xfrm>
          <a:custGeom>
            <a:avLst/>
            <a:gdLst/>
            <a:ahLst/>
            <a:cxnLst/>
            <a:rect l="l" t="t" r="r" b="b"/>
            <a:pathLst>
              <a:path w="6705600" h="914400">
                <a:moveTo>
                  <a:pt x="0" y="0"/>
                </a:moveTo>
                <a:lnTo>
                  <a:pt x="6705600" y="0"/>
                </a:lnTo>
                <a:lnTo>
                  <a:pt x="6705600" y="914400"/>
                </a:lnTo>
                <a:lnTo>
                  <a:pt x="0" y="914400"/>
                </a:lnTo>
                <a:lnTo>
                  <a:pt x="0" y="0"/>
                </a:lnTo>
                <a:close/>
              </a:path>
            </a:pathLst>
          </a:custGeom>
          <a:solidFill>
            <a:srgbClr val="F9FAFB"/>
          </a:solidFill>
        </p:spPr>
      </p:sp>
      <p:sp>
        <p:nvSpPr>
          <p:cNvPr id="12" name="Shape 10"/>
          <p:cNvSpPr/>
          <p:nvPr/>
        </p:nvSpPr>
        <p:spPr>
          <a:xfrm>
            <a:off x="400050" y="2781300"/>
            <a:ext cx="38100" cy="914400"/>
          </a:xfrm>
          <a:custGeom>
            <a:avLst/>
            <a:gdLst/>
            <a:ahLst/>
            <a:cxnLst/>
            <a:rect l="l" t="t" r="r" b="b"/>
            <a:pathLst>
              <a:path w="38100" h="914400">
                <a:moveTo>
                  <a:pt x="0" y="0"/>
                </a:moveTo>
                <a:lnTo>
                  <a:pt x="38100" y="0"/>
                </a:lnTo>
                <a:lnTo>
                  <a:pt x="38100" y="914400"/>
                </a:lnTo>
                <a:lnTo>
                  <a:pt x="0" y="914400"/>
                </a:lnTo>
                <a:lnTo>
                  <a:pt x="0" y="0"/>
                </a:lnTo>
                <a:close/>
              </a:path>
            </a:pathLst>
          </a:custGeom>
          <a:solidFill>
            <a:srgbClr val="8B0000"/>
          </a:solidFill>
        </p:spPr>
      </p:sp>
      <p:sp>
        <p:nvSpPr>
          <p:cNvPr id="13" name="Text 11"/>
          <p:cNvSpPr/>
          <p:nvPr/>
        </p:nvSpPr>
        <p:spPr>
          <a:xfrm>
            <a:off x="533400" y="2895600"/>
            <a:ext cx="6534150"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CONTIN/LL (Ridge regression + sélection locale)</a:t>
            </a:r>
            <a:endParaRPr lang="en-US" sz="1600" dirty="0"/>
          </a:p>
        </p:txBody>
      </p:sp>
      <p:sp>
        <p:nvSpPr>
          <p:cNvPr id="14" name="Text 12"/>
          <p:cNvSpPr/>
          <p:nvPr/>
        </p:nvSpPr>
        <p:spPr>
          <a:xfrm>
            <a:off x="533400" y="3162300"/>
            <a:ext cx="6524625" cy="190500"/>
          </a:xfrm>
          <a:prstGeom prst="rect">
            <a:avLst/>
          </a:prstGeom>
          <a:noFill/>
        </p:spPr>
        <p:txBody>
          <a:bodyPr wrap="square" lIns="0" tIns="0" rIns="0" bIns="0" rtlCol="0" anchor="ctr"/>
          <a:lstStyle/>
          <a:p>
            <a:pPr>
              <a:lnSpc>
                <a:spcPct val="120000"/>
              </a:lnSpc>
            </a:pPr>
            <a:r>
              <a:rPr lang="en-US" sz="1050" b="1"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Meilleur pour :</a:t>
            </a: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Grand jeu de référence, gamme de longueurs d'onde réduite</a:t>
            </a:r>
            <a:endParaRPr lang="en-US" sz="1600" dirty="0"/>
          </a:p>
        </p:txBody>
      </p:sp>
      <p:sp>
        <p:nvSpPr>
          <p:cNvPr id="15" name="Text 13"/>
          <p:cNvSpPr/>
          <p:nvPr/>
        </p:nvSpPr>
        <p:spPr>
          <a:xfrm>
            <a:off x="533400" y="3390900"/>
            <a:ext cx="652462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Robustesse avec données bruitées ou incomplètes</a:t>
            </a:r>
            <a:endParaRPr lang="en-US" sz="1600" dirty="0"/>
          </a:p>
        </p:txBody>
      </p:sp>
      <p:sp>
        <p:nvSpPr>
          <p:cNvPr id="16" name="Shape 14"/>
          <p:cNvSpPr/>
          <p:nvPr/>
        </p:nvSpPr>
        <p:spPr>
          <a:xfrm>
            <a:off x="400050" y="3810000"/>
            <a:ext cx="6705600" cy="914400"/>
          </a:xfrm>
          <a:custGeom>
            <a:avLst/>
            <a:gdLst/>
            <a:ahLst/>
            <a:cxnLst/>
            <a:rect l="l" t="t" r="r" b="b"/>
            <a:pathLst>
              <a:path w="6705600" h="914400">
                <a:moveTo>
                  <a:pt x="0" y="0"/>
                </a:moveTo>
                <a:lnTo>
                  <a:pt x="6705600" y="0"/>
                </a:lnTo>
                <a:lnTo>
                  <a:pt x="6705600" y="914400"/>
                </a:lnTo>
                <a:lnTo>
                  <a:pt x="0" y="914400"/>
                </a:lnTo>
                <a:lnTo>
                  <a:pt x="0" y="0"/>
                </a:lnTo>
                <a:close/>
              </a:path>
            </a:pathLst>
          </a:custGeom>
          <a:solidFill>
            <a:srgbClr val="F9FAFB"/>
          </a:solidFill>
        </p:spPr>
      </p:sp>
      <p:sp>
        <p:nvSpPr>
          <p:cNvPr id="17" name="Shape 15"/>
          <p:cNvSpPr/>
          <p:nvPr/>
        </p:nvSpPr>
        <p:spPr>
          <a:xfrm>
            <a:off x="400050" y="3810000"/>
            <a:ext cx="38100" cy="914400"/>
          </a:xfrm>
          <a:custGeom>
            <a:avLst/>
            <a:gdLst/>
            <a:ahLst/>
            <a:cxnLst/>
            <a:rect l="l" t="t" r="r" b="b"/>
            <a:pathLst>
              <a:path w="38100" h="914400">
                <a:moveTo>
                  <a:pt x="0" y="0"/>
                </a:moveTo>
                <a:lnTo>
                  <a:pt x="38100" y="0"/>
                </a:lnTo>
                <a:lnTo>
                  <a:pt x="38100" y="914400"/>
                </a:lnTo>
                <a:lnTo>
                  <a:pt x="0" y="914400"/>
                </a:lnTo>
                <a:lnTo>
                  <a:pt x="0" y="0"/>
                </a:lnTo>
                <a:close/>
              </a:path>
            </a:pathLst>
          </a:custGeom>
          <a:solidFill>
            <a:srgbClr val="8B0000"/>
          </a:solidFill>
        </p:spPr>
      </p:sp>
      <p:sp>
        <p:nvSpPr>
          <p:cNvPr id="18" name="Text 16"/>
          <p:cNvSpPr/>
          <p:nvPr/>
        </p:nvSpPr>
        <p:spPr>
          <a:xfrm>
            <a:off x="533400" y="3924300"/>
            <a:ext cx="6534150"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SELCON3 (Méthode auto-cohérente)</a:t>
            </a:r>
            <a:endParaRPr lang="en-US" sz="1600" dirty="0"/>
          </a:p>
        </p:txBody>
      </p:sp>
      <p:sp>
        <p:nvSpPr>
          <p:cNvPr id="19" name="Text 17"/>
          <p:cNvSpPr/>
          <p:nvPr/>
        </p:nvSpPr>
        <p:spPr>
          <a:xfrm>
            <a:off x="533400" y="4191000"/>
            <a:ext cx="6524625" cy="190500"/>
          </a:xfrm>
          <a:prstGeom prst="rect">
            <a:avLst/>
          </a:prstGeom>
          <a:noFill/>
        </p:spPr>
        <p:txBody>
          <a:bodyPr wrap="square" lIns="0" tIns="0" rIns="0" bIns="0" rtlCol="0" anchor="ctr"/>
          <a:lstStyle/>
          <a:p>
            <a:pPr>
              <a:lnSpc>
                <a:spcPct val="120000"/>
              </a:lnSpc>
            </a:pPr>
            <a:r>
              <a:rPr lang="en-US" sz="1050" b="1"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Meilleur pour :</a:t>
            </a: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Protéines globulaires, distingue hélices régulières/distordues</a:t>
            </a:r>
            <a:endParaRPr lang="en-US" sz="1600" dirty="0"/>
          </a:p>
        </p:txBody>
      </p:sp>
      <p:sp>
        <p:nvSpPr>
          <p:cNvPr id="20" name="Text 18"/>
          <p:cNvSpPr/>
          <p:nvPr/>
        </p:nvSpPr>
        <p:spPr>
          <a:xfrm>
            <a:off x="533400" y="4419600"/>
            <a:ext cx="652462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Moins performant pour les tours et les protéines non globulaires</a:t>
            </a:r>
            <a:endParaRPr lang="en-US" sz="1600" dirty="0"/>
          </a:p>
        </p:txBody>
      </p:sp>
      <p:sp>
        <p:nvSpPr>
          <p:cNvPr id="21" name="Shape 19"/>
          <p:cNvSpPr/>
          <p:nvPr/>
        </p:nvSpPr>
        <p:spPr>
          <a:xfrm>
            <a:off x="400050" y="4838700"/>
            <a:ext cx="6705600" cy="914400"/>
          </a:xfrm>
          <a:custGeom>
            <a:avLst/>
            <a:gdLst/>
            <a:ahLst/>
            <a:cxnLst/>
            <a:rect l="l" t="t" r="r" b="b"/>
            <a:pathLst>
              <a:path w="6705600" h="914400">
                <a:moveTo>
                  <a:pt x="0" y="0"/>
                </a:moveTo>
                <a:lnTo>
                  <a:pt x="6705600" y="0"/>
                </a:lnTo>
                <a:lnTo>
                  <a:pt x="6705600" y="914400"/>
                </a:lnTo>
                <a:lnTo>
                  <a:pt x="0" y="914400"/>
                </a:lnTo>
                <a:lnTo>
                  <a:pt x="0" y="0"/>
                </a:lnTo>
                <a:close/>
              </a:path>
            </a:pathLst>
          </a:custGeom>
          <a:solidFill>
            <a:srgbClr val="F9FAFB"/>
          </a:solidFill>
        </p:spPr>
      </p:sp>
      <p:sp>
        <p:nvSpPr>
          <p:cNvPr id="22" name="Shape 20"/>
          <p:cNvSpPr/>
          <p:nvPr/>
        </p:nvSpPr>
        <p:spPr>
          <a:xfrm>
            <a:off x="400050" y="4838700"/>
            <a:ext cx="38100" cy="914400"/>
          </a:xfrm>
          <a:custGeom>
            <a:avLst/>
            <a:gdLst/>
            <a:ahLst/>
            <a:cxnLst/>
            <a:rect l="l" t="t" r="r" b="b"/>
            <a:pathLst>
              <a:path w="38100" h="914400">
                <a:moveTo>
                  <a:pt x="0" y="0"/>
                </a:moveTo>
                <a:lnTo>
                  <a:pt x="38100" y="0"/>
                </a:lnTo>
                <a:lnTo>
                  <a:pt x="38100" y="914400"/>
                </a:lnTo>
                <a:lnTo>
                  <a:pt x="0" y="914400"/>
                </a:lnTo>
                <a:lnTo>
                  <a:pt x="0" y="0"/>
                </a:lnTo>
                <a:close/>
              </a:path>
            </a:pathLst>
          </a:custGeom>
          <a:solidFill>
            <a:srgbClr val="8B0000"/>
          </a:solidFill>
        </p:spPr>
      </p:sp>
      <p:sp>
        <p:nvSpPr>
          <p:cNvPr id="23" name="Text 21"/>
          <p:cNvSpPr/>
          <p:nvPr/>
        </p:nvSpPr>
        <p:spPr>
          <a:xfrm>
            <a:off x="533400" y="4953000"/>
            <a:ext cx="6534150"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K2D (Réseau de neurones)</a:t>
            </a:r>
            <a:endParaRPr lang="en-US" sz="1600" dirty="0"/>
          </a:p>
        </p:txBody>
      </p:sp>
      <p:sp>
        <p:nvSpPr>
          <p:cNvPr id="24" name="Text 22"/>
          <p:cNvSpPr/>
          <p:nvPr/>
        </p:nvSpPr>
        <p:spPr>
          <a:xfrm>
            <a:off x="533400" y="5219700"/>
            <a:ext cx="6524625" cy="190500"/>
          </a:xfrm>
          <a:prstGeom prst="rect">
            <a:avLst/>
          </a:prstGeom>
          <a:noFill/>
        </p:spPr>
        <p:txBody>
          <a:bodyPr wrap="square" lIns="0" tIns="0" rIns="0" bIns="0" rtlCol="0" anchor="ctr"/>
          <a:lstStyle/>
          <a:p>
            <a:pPr>
              <a:lnSpc>
                <a:spcPct val="120000"/>
              </a:lnSpc>
            </a:pPr>
            <a:r>
              <a:rPr lang="en-US" sz="1050" b="1"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Meilleur pour :</a:t>
            </a: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Protéines et polypeptides, utilisation simple</a:t>
            </a:r>
            <a:endParaRPr lang="en-US" sz="1600" dirty="0"/>
          </a:p>
        </p:txBody>
      </p:sp>
      <p:sp>
        <p:nvSpPr>
          <p:cNvPr id="25" name="Text 23"/>
          <p:cNvSpPr/>
          <p:nvPr/>
        </p:nvSpPr>
        <p:spPr>
          <a:xfrm>
            <a:off x="533400" y="5448300"/>
            <a:ext cx="652462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Ne fournit pas d'estimation des tours</a:t>
            </a:r>
            <a:endParaRPr lang="en-US" sz="1600" dirty="0"/>
          </a:p>
        </p:txBody>
      </p:sp>
      <p:sp>
        <p:nvSpPr>
          <p:cNvPr id="26" name="Shape 24"/>
          <p:cNvSpPr/>
          <p:nvPr/>
        </p:nvSpPr>
        <p:spPr>
          <a:xfrm>
            <a:off x="7330480" y="1371600"/>
            <a:ext cx="4476750" cy="2057400"/>
          </a:xfrm>
          <a:custGeom>
            <a:avLst/>
            <a:gdLst/>
            <a:ahLst/>
            <a:cxnLst/>
            <a:rect l="l" t="t" r="r" b="b"/>
            <a:pathLst>
              <a:path w="4476750" h="2057400">
                <a:moveTo>
                  <a:pt x="0" y="0"/>
                </a:moveTo>
                <a:lnTo>
                  <a:pt x="4476750" y="0"/>
                </a:lnTo>
                <a:lnTo>
                  <a:pt x="4476750" y="2057400"/>
                </a:lnTo>
                <a:lnTo>
                  <a:pt x="0" y="2057400"/>
                </a:lnTo>
                <a:lnTo>
                  <a:pt x="0" y="0"/>
                </a:lnTo>
                <a:close/>
              </a:path>
            </a:pathLst>
          </a:custGeom>
          <a:solidFill>
            <a:srgbClr val="8B0000"/>
          </a:solidFill>
        </p:spPr>
      </p:sp>
      <p:sp>
        <p:nvSpPr>
          <p:cNvPr id="27" name="Text 25"/>
          <p:cNvSpPr/>
          <p:nvPr/>
        </p:nvSpPr>
        <p:spPr>
          <a:xfrm>
            <a:off x="7520980" y="1562100"/>
            <a:ext cx="4181475"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Impact Critique de la Gamme UV</a:t>
            </a:r>
            <a:endParaRPr lang="en-US" sz="1600" dirty="0"/>
          </a:p>
        </p:txBody>
      </p:sp>
      <p:sp>
        <p:nvSpPr>
          <p:cNvPr id="28" name="Text 26"/>
          <p:cNvSpPr/>
          <p:nvPr/>
        </p:nvSpPr>
        <p:spPr>
          <a:xfrm>
            <a:off x="7520980" y="1943100"/>
            <a:ext cx="4171950" cy="457200"/>
          </a:xfrm>
          <a:prstGeom prst="rect">
            <a:avLst/>
          </a:prstGeom>
          <a:noFill/>
        </p:spPr>
        <p:txBody>
          <a:bodyPr wrap="square" lIns="0" tIns="0" rIns="0" bIns="0" rtlCol="0" anchor="ctr"/>
          <a:lstStyle/>
          <a:p>
            <a:pPr>
              <a:lnSpc>
                <a:spcPct val="130000"/>
              </a:lnSpc>
            </a:pPr>
            <a:r>
              <a:rPr lang="en-US" sz="120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L'extension des mesures jusqu'à </a:t>
            </a:r>
            <a:r>
              <a:rPr lang="en-US" sz="120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178 nm</a:t>
            </a:r>
            <a:r>
              <a:rPr lang="en-US" sz="120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(UV lointain) améliore significativement la précision :</a:t>
            </a:r>
            <a:endParaRPr lang="en-US" sz="1600" dirty="0"/>
          </a:p>
        </p:txBody>
      </p:sp>
      <p:sp>
        <p:nvSpPr>
          <p:cNvPr id="29" name="Text 27"/>
          <p:cNvSpPr/>
          <p:nvPr/>
        </p:nvSpPr>
        <p:spPr>
          <a:xfrm>
            <a:off x="7520980" y="2514600"/>
            <a:ext cx="41624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Meilleure discrimination des structures</a:t>
            </a:r>
            <a:endParaRPr lang="en-US" sz="1600" dirty="0"/>
          </a:p>
        </p:txBody>
      </p:sp>
      <p:sp>
        <p:nvSpPr>
          <p:cNvPr id="30" name="Text 28"/>
          <p:cNvSpPr/>
          <p:nvPr/>
        </p:nvSpPr>
        <p:spPr>
          <a:xfrm>
            <a:off x="7520980" y="2781300"/>
            <a:ext cx="41624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Réduction des erreurs sur les feuillets β</a:t>
            </a:r>
            <a:endParaRPr lang="en-US" sz="1600" dirty="0"/>
          </a:p>
        </p:txBody>
      </p:sp>
      <p:sp>
        <p:nvSpPr>
          <p:cNvPr id="31" name="Text 29"/>
          <p:cNvSpPr/>
          <p:nvPr/>
        </p:nvSpPr>
        <p:spPr>
          <a:xfrm>
            <a:off x="7520980" y="3048000"/>
            <a:ext cx="41624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Nécessite purge en azote et cuves courtes</a:t>
            </a:r>
            <a:endParaRPr lang="en-US" sz="1600" dirty="0"/>
          </a:p>
        </p:txBody>
      </p:sp>
      <p:sp>
        <p:nvSpPr>
          <p:cNvPr id="32" name="Shape 30"/>
          <p:cNvSpPr/>
          <p:nvPr/>
        </p:nvSpPr>
        <p:spPr>
          <a:xfrm>
            <a:off x="7349530" y="3581400"/>
            <a:ext cx="4457700" cy="1943100"/>
          </a:xfrm>
          <a:custGeom>
            <a:avLst/>
            <a:gdLst/>
            <a:ahLst/>
            <a:cxnLst/>
            <a:rect l="l" t="t" r="r" b="b"/>
            <a:pathLst>
              <a:path w="4457700" h="1943100">
                <a:moveTo>
                  <a:pt x="0" y="0"/>
                </a:moveTo>
                <a:lnTo>
                  <a:pt x="4457700" y="0"/>
                </a:lnTo>
                <a:lnTo>
                  <a:pt x="4457700" y="1943100"/>
                </a:lnTo>
                <a:lnTo>
                  <a:pt x="0" y="1943100"/>
                </a:lnTo>
                <a:lnTo>
                  <a:pt x="0" y="0"/>
                </a:lnTo>
                <a:close/>
              </a:path>
            </a:pathLst>
          </a:custGeom>
          <a:solidFill>
            <a:srgbClr val="F9FAFB"/>
          </a:solidFill>
        </p:spPr>
      </p:sp>
      <p:sp>
        <p:nvSpPr>
          <p:cNvPr id="33" name="Shape 31"/>
          <p:cNvSpPr/>
          <p:nvPr/>
        </p:nvSpPr>
        <p:spPr>
          <a:xfrm>
            <a:off x="7349530" y="3581400"/>
            <a:ext cx="38100" cy="1943100"/>
          </a:xfrm>
          <a:custGeom>
            <a:avLst/>
            <a:gdLst/>
            <a:ahLst/>
            <a:cxnLst/>
            <a:rect l="l" t="t" r="r" b="b"/>
            <a:pathLst>
              <a:path w="38100" h="1943100">
                <a:moveTo>
                  <a:pt x="0" y="0"/>
                </a:moveTo>
                <a:lnTo>
                  <a:pt x="38100" y="0"/>
                </a:lnTo>
                <a:lnTo>
                  <a:pt x="38100" y="1943100"/>
                </a:lnTo>
                <a:lnTo>
                  <a:pt x="0" y="1943100"/>
                </a:lnTo>
                <a:lnTo>
                  <a:pt x="0" y="0"/>
                </a:lnTo>
                <a:close/>
              </a:path>
            </a:pathLst>
          </a:custGeom>
          <a:solidFill>
            <a:srgbClr val="8B0000"/>
          </a:solidFill>
        </p:spPr>
      </p:sp>
      <p:sp>
        <p:nvSpPr>
          <p:cNvPr id="34" name="Text 32"/>
          <p:cNvSpPr/>
          <p:nvPr/>
        </p:nvSpPr>
        <p:spPr>
          <a:xfrm>
            <a:off x="7520980" y="3733800"/>
            <a:ext cx="4219575" cy="266700"/>
          </a:xfrm>
          <a:prstGeom prst="rect">
            <a:avLst/>
          </a:prstGeom>
          <a:noFill/>
        </p:spPr>
        <p:txBody>
          <a:bodyPr wrap="square" lIns="0" tIns="0" rIns="0" bIns="0" rtlCol="0" anchor="ctr"/>
          <a:lstStyle/>
          <a:p>
            <a:pP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Recommandations</a:t>
            </a:r>
            <a:endParaRPr lang="en-US" sz="1600" dirty="0"/>
          </a:p>
        </p:txBody>
      </p:sp>
      <p:sp>
        <p:nvSpPr>
          <p:cNvPr id="35" name="Text 33"/>
          <p:cNvSpPr/>
          <p:nvPr/>
        </p:nvSpPr>
        <p:spPr>
          <a:xfrm>
            <a:off x="7520980" y="4114800"/>
            <a:ext cx="4200525"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1.</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Utiliser </a:t>
            </a: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plusieurs méthodes</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et comparer les résultats</a:t>
            </a:r>
            <a:endParaRPr lang="en-US" sz="1600" dirty="0"/>
          </a:p>
        </p:txBody>
      </p:sp>
      <p:sp>
        <p:nvSpPr>
          <p:cNvPr id="36" name="Text 34"/>
          <p:cNvSpPr/>
          <p:nvPr/>
        </p:nvSpPr>
        <p:spPr>
          <a:xfrm>
            <a:off x="7520980" y="4381500"/>
            <a:ext cx="4200525"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2.</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Privilégier CDPro (SELCON3 + CONTIN/LL + CDSSTR)</a:t>
            </a:r>
            <a:endParaRPr lang="en-US" sz="1600" dirty="0"/>
          </a:p>
        </p:txBody>
      </p:sp>
      <p:sp>
        <p:nvSpPr>
          <p:cNvPr id="37" name="Text 35"/>
          <p:cNvSpPr/>
          <p:nvPr/>
        </p:nvSpPr>
        <p:spPr>
          <a:xfrm>
            <a:off x="7520980" y="4648200"/>
            <a:ext cx="4200525"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3.</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Étendre la gamme UV jusqu'à 178 nm si possible</a:t>
            </a:r>
            <a:endParaRPr lang="en-US" sz="1600" dirty="0"/>
          </a:p>
        </p:txBody>
      </p:sp>
      <p:sp>
        <p:nvSpPr>
          <p:cNvPr id="38" name="Text 36"/>
          <p:cNvSpPr/>
          <p:nvPr/>
        </p:nvSpPr>
        <p:spPr>
          <a:xfrm>
            <a:off x="7520980" y="4914900"/>
            <a:ext cx="4200525"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4.</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Vérifier que la somme des fractions ≈ 100%</a:t>
            </a:r>
            <a:endParaRPr lang="en-US" sz="1600" dirty="0"/>
          </a:p>
        </p:txBody>
      </p:sp>
      <p:sp>
        <p:nvSpPr>
          <p:cNvPr id="39" name="Text 37"/>
          <p:cNvSpPr/>
          <p:nvPr/>
        </p:nvSpPr>
        <p:spPr>
          <a:xfrm>
            <a:off x="7520980" y="5181600"/>
            <a:ext cx="4200525"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5.</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Utiliser LINCOMB pour comparaisons mutantes/ligands</a:t>
            </a:r>
            <a:endParaRPr lang="en-US" sz="1600" dirty="0"/>
          </a:p>
        </p:txBody>
      </p:sp>
      <p:sp>
        <p:nvSpPr>
          <p:cNvPr id="40" name="Shape 38"/>
          <p:cNvSpPr/>
          <p:nvPr/>
        </p:nvSpPr>
        <p:spPr>
          <a:xfrm>
            <a:off x="7330480" y="5676900"/>
            <a:ext cx="4476750" cy="990600"/>
          </a:xfrm>
          <a:custGeom>
            <a:avLst/>
            <a:gdLst/>
            <a:ahLst/>
            <a:cxnLst/>
            <a:rect l="l" t="t" r="r" b="b"/>
            <a:pathLst>
              <a:path w="4476750" h="990600">
                <a:moveTo>
                  <a:pt x="0" y="0"/>
                </a:moveTo>
                <a:lnTo>
                  <a:pt x="4476750" y="0"/>
                </a:lnTo>
                <a:lnTo>
                  <a:pt x="4476750" y="990600"/>
                </a:lnTo>
                <a:lnTo>
                  <a:pt x="0" y="990600"/>
                </a:lnTo>
                <a:lnTo>
                  <a:pt x="0" y="0"/>
                </a:lnTo>
                <a:close/>
              </a:path>
            </a:pathLst>
          </a:custGeom>
          <a:solidFill>
            <a:srgbClr val="F9FAFB"/>
          </a:solidFill>
        </p:spPr>
      </p:sp>
      <p:sp>
        <p:nvSpPr>
          <p:cNvPr id="41" name="Text 39"/>
          <p:cNvSpPr/>
          <p:nvPr/>
        </p:nvSpPr>
        <p:spPr>
          <a:xfrm>
            <a:off x="7444780" y="5791200"/>
            <a:ext cx="4314825" cy="571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Les performances des trois méthodes principales sont comparables, bien que les algorithmes diffèrent. L'analyse avec les trois méthodes améliore la fiabilité. »</a:t>
            </a:r>
            <a:endParaRPr lang="en-US" sz="1600" dirty="0"/>
          </a:p>
        </p:txBody>
      </p:sp>
      <p:sp>
        <p:nvSpPr>
          <p:cNvPr id="42" name="Text 40"/>
          <p:cNvSpPr/>
          <p:nvPr/>
        </p:nvSpPr>
        <p:spPr>
          <a:xfrm>
            <a:off x="7387630" y="6400800"/>
            <a:ext cx="4305300" cy="152400"/>
          </a:xfrm>
          <a:prstGeom prst="rect">
            <a:avLst/>
          </a:prstGeom>
          <a:noFill/>
        </p:spPr>
        <p:txBody>
          <a:bodyPr wrap="square" lIns="0" tIns="0" rIns="0" bIns="0" rtlCol="0" anchor="ctr"/>
          <a:lstStyle/>
          <a:p>
            <a:pPr algn="r">
              <a:lnSpc>
                <a:spcPct val="110000"/>
              </a:lnSpc>
            </a:pPr>
            <a:r>
              <a:rPr lang="en-US" sz="9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Sreerama &amp; Woody, 2000</a:t>
            </a:r>
            <a:endParaRPr lang="en-US" sz="16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381000" y="2081212"/>
            <a:ext cx="1514475" cy="533400"/>
          </a:xfrm>
          <a:prstGeom prst="rect">
            <a:avLst/>
          </a:prstGeom>
          <a:noFill/>
        </p:spPr>
        <p:txBody>
          <a:bodyPr wrap="square" lIns="228600" tIns="114300" rIns="228600" bIns="114300" rtlCol="0" anchor="ctr"/>
          <a:lstStyle/>
          <a:p>
            <a:pPr>
              <a:lnSpc>
                <a:spcPct val="110000"/>
              </a:lnSpc>
            </a:pPr>
            <a:r>
              <a:rPr lang="en-US" sz="18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Chapitre 6</a:t>
            </a:r>
            <a:endParaRPr lang="en-US" sz="1600" dirty="0"/>
          </a:p>
        </p:txBody>
      </p:sp>
      <p:sp>
        <p:nvSpPr>
          <p:cNvPr id="4" name="Text 2"/>
          <p:cNvSpPr/>
          <p:nvPr/>
        </p:nvSpPr>
        <p:spPr>
          <a:xfrm>
            <a:off x="381000" y="2843213"/>
            <a:ext cx="11715750" cy="714375"/>
          </a:xfrm>
          <a:prstGeom prst="rect">
            <a:avLst/>
          </a:prstGeom>
          <a:noFill/>
        </p:spPr>
        <p:txBody>
          <a:bodyPr wrap="square" lIns="0" tIns="0" rIns="0" bIns="0" rtlCol="0" anchor="ctr"/>
          <a:lstStyle/>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Applications</a:t>
            </a:r>
            <a:endParaRPr lang="en-US" sz="1600" dirty="0"/>
          </a:p>
        </p:txBody>
      </p:sp>
      <p:sp>
        <p:nvSpPr>
          <p:cNvPr id="5" name="Text 3"/>
          <p:cNvSpPr/>
          <p:nvPr/>
        </p:nvSpPr>
        <p:spPr>
          <a:xfrm>
            <a:off x="381000" y="3786188"/>
            <a:ext cx="11544300" cy="304800"/>
          </a:xfrm>
          <a:prstGeom prst="rect">
            <a:avLst/>
          </a:prstGeom>
          <a:noFill/>
        </p:spPr>
        <p:txBody>
          <a:bodyPr wrap="square" lIns="0" tIns="0" rIns="0" bIns="0" rtlCol="0" anchor="ctr"/>
          <a:lstStyle/>
          <a:p>
            <a:pPr>
              <a:lnSpc>
                <a:spcPct val="110000"/>
              </a:lnSpc>
            </a:pPr>
            <a:r>
              <a:rPr lang="en-US" sz="18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Domaines d'utilisation du dichroïsme circulaire</a:t>
            </a:r>
            <a:endParaRPr lang="en-US" sz="1600" dirty="0"/>
          </a:p>
        </p:txBody>
      </p:sp>
      <p:sp>
        <p:nvSpPr>
          <p:cNvPr id="6" name="Shape 4"/>
          <p:cNvSpPr/>
          <p:nvPr/>
        </p:nvSpPr>
        <p:spPr>
          <a:xfrm>
            <a:off x="381000" y="4643438"/>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
        <p:nvSpPr>
          <p:cNvPr id="7" name="Shape 5"/>
          <p:cNvSpPr/>
          <p:nvPr/>
        </p:nvSpPr>
        <p:spPr>
          <a:xfrm>
            <a:off x="1171575" y="4548188"/>
            <a:ext cx="228600" cy="228600"/>
          </a:xfrm>
          <a:custGeom>
            <a:avLst/>
            <a:gdLst/>
            <a:ahLst/>
            <a:cxnLst/>
            <a:rect l="l" t="t" r="r" b="b"/>
            <a:pathLst>
              <a:path w="228600" h="228600">
                <a:moveTo>
                  <a:pt x="78581" y="0"/>
                </a:moveTo>
                <a:cubicBezTo>
                  <a:pt x="66749" y="0"/>
                  <a:pt x="57150" y="9599"/>
                  <a:pt x="57150" y="21431"/>
                </a:cubicBezTo>
                <a:lnTo>
                  <a:pt x="57150" y="114300"/>
                </a:lnTo>
                <a:cubicBezTo>
                  <a:pt x="57150" y="126132"/>
                  <a:pt x="66749" y="135731"/>
                  <a:pt x="78581" y="135731"/>
                </a:cubicBezTo>
                <a:lnTo>
                  <a:pt x="107156" y="135731"/>
                </a:lnTo>
                <a:cubicBezTo>
                  <a:pt x="118988" y="135731"/>
                  <a:pt x="128588" y="126132"/>
                  <a:pt x="128588" y="114300"/>
                </a:cubicBezTo>
                <a:lnTo>
                  <a:pt x="128588" y="85725"/>
                </a:lnTo>
                <a:lnTo>
                  <a:pt x="142875" y="85725"/>
                </a:lnTo>
                <a:cubicBezTo>
                  <a:pt x="174441" y="85725"/>
                  <a:pt x="200025" y="111309"/>
                  <a:pt x="200025" y="142875"/>
                </a:cubicBezTo>
                <a:cubicBezTo>
                  <a:pt x="200025" y="174441"/>
                  <a:pt x="174441" y="200025"/>
                  <a:pt x="142875" y="200025"/>
                </a:cubicBezTo>
                <a:lnTo>
                  <a:pt x="14288" y="200025"/>
                </a:lnTo>
                <a:cubicBezTo>
                  <a:pt x="6385" y="200025"/>
                  <a:pt x="0" y="206410"/>
                  <a:pt x="0" y="214313"/>
                </a:cubicBezTo>
                <a:cubicBezTo>
                  <a:pt x="0" y="222215"/>
                  <a:pt x="6385" y="228600"/>
                  <a:pt x="14288" y="228600"/>
                </a:cubicBezTo>
                <a:lnTo>
                  <a:pt x="214313" y="228600"/>
                </a:lnTo>
                <a:cubicBezTo>
                  <a:pt x="222215" y="228600"/>
                  <a:pt x="228600" y="222215"/>
                  <a:pt x="228600" y="214313"/>
                </a:cubicBezTo>
                <a:cubicBezTo>
                  <a:pt x="228600" y="206410"/>
                  <a:pt x="222215" y="200025"/>
                  <a:pt x="214313" y="200025"/>
                </a:cubicBezTo>
                <a:lnTo>
                  <a:pt x="206767" y="200025"/>
                </a:lnTo>
                <a:cubicBezTo>
                  <a:pt x="220340" y="184845"/>
                  <a:pt x="228600" y="164842"/>
                  <a:pt x="228600" y="142875"/>
                </a:cubicBezTo>
                <a:cubicBezTo>
                  <a:pt x="228600" y="95548"/>
                  <a:pt x="190202" y="57150"/>
                  <a:pt x="142875" y="57150"/>
                </a:cubicBezTo>
                <a:lnTo>
                  <a:pt x="128588" y="57150"/>
                </a:lnTo>
                <a:lnTo>
                  <a:pt x="128588" y="21431"/>
                </a:lnTo>
                <a:cubicBezTo>
                  <a:pt x="128588" y="9599"/>
                  <a:pt x="118988" y="0"/>
                  <a:pt x="107156" y="0"/>
                </a:cubicBezTo>
                <a:lnTo>
                  <a:pt x="78581" y="0"/>
                </a:lnTo>
                <a:close/>
                <a:moveTo>
                  <a:pt x="53578" y="157163"/>
                </a:moveTo>
                <a:cubicBezTo>
                  <a:pt x="47640" y="157163"/>
                  <a:pt x="42863" y="161940"/>
                  <a:pt x="42863" y="167878"/>
                </a:cubicBezTo>
                <a:cubicBezTo>
                  <a:pt x="42863" y="173816"/>
                  <a:pt x="47640" y="178594"/>
                  <a:pt x="53578" y="178594"/>
                </a:cubicBezTo>
                <a:lnTo>
                  <a:pt x="132159" y="178594"/>
                </a:lnTo>
                <a:cubicBezTo>
                  <a:pt x="138098" y="178594"/>
                  <a:pt x="142875" y="173816"/>
                  <a:pt x="142875" y="167878"/>
                </a:cubicBezTo>
                <a:cubicBezTo>
                  <a:pt x="142875" y="161940"/>
                  <a:pt x="138098" y="157163"/>
                  <a:pt x="132159" y="157163"/>
                </a:cubicBezTo>
                <a:lnTo>
                  <a:pt x="53578" y="157163"/>
                </a:lnTo>
                <a:close/>
              </a:path>
            </a:pathLst>
          </a:custGeom>
          <a:solidFill>
            <a:srgbClr val="8B0000"/>
          </a:solidFill>
        </p:spPr>
      </p:sp>
      <p:sp>
        <p:nvSpPr>
          <p:cNvPr id="8" name="Shape 6"/>
          <p:cNvSpPr/>
          <p:nvPr/>
        </p:nvSpPr>
        <p:spPr>
          <a:xfrm>
            <a:off x="1581150" y="4643438"/>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6.1</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Analyse de la Structure et Stabilité des Protéines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0050" y="1371600"/>
            <a:ext cx="5581650" cy="1143000"/>
          </a:xfrm>
          <a:custGeom>
            <a:avLst/>
            <a:gdLst/>
            <a:ahLst/>
            <a:cxnLst/>
            <a:rect l="l" t="t" r="r" b="b"/>
            <a:pathLst>
              <a:path w="5581650" h="1143000">
                <a:moveTo>
                  <a:pt x="0" y="0"/>
                </a:moveTo>
                <a:lnTo>
                  <a:pt x="5581650" y="0"/>
                </a:lnTo>
                <a:lnTo>
                  <a:pt x="5581650" y="1143000"/>
                </a:lnTo>
                <a:lnTo>
                  <a:pt x="0" y="1143000"/>
                </a:lnTo>
                <a:lnTo>
                  <a:pt x="0" y="0"/>
                </a:lnTo>
                <a:close/>
              </a:path>
            </a:pathLst>
          </a:custGeom>
          <a:solidFill>
            <a:srgbClr val="F9FAFB"/>
          </a:solidFill>
        </p:spPr>
      </p:sp>
      <p:sp>
        <p:nvSpPr>
          <p:cNvPr id="6" name="Shape 4"/>
          <p:cNvSpPr/>
          <p:nvPr/>
        </p:nvSpPr>
        <p:spPr>
          <a:xfrm>
            <a:off x="400050" y="1371600"/>
            <a:ext cx="38100" cy="1143000"/>
          </a:xfrm>
          <a:custGeom>
            <a:avLst/>
            <a:gdLst/>
            <a:ahLst/>
            <a:cxnLst/>
            <a:rect l="l" t="t" r="r" b="b"/>
            <a:pathLst>
              <a:path w="38100" h="1143000">
                <a:moveTo>
                  <a:pt x="0" y="0"/>
                </a:moveTo>
                <a:lnTo>
                  <a:pt x="38100" y="0"/>
                </a:lnTo>
                <a:lnTo>
                  <a:pt x="38100" y="1143000"/>
                </a:lnTo>
                <a:lnTo>
                  <a:pt x="0" y="1143000"/>
                </a:lnTo>
                <a:lnTo>
                  <a:pt x="0" y="0"/>
                </a:lnTo>
                <a:close/>
              </a:path>
            </a:pathLst>
          </a:custGeom>
          <a:solidFill>
            <a:srgbClr val="8B0000"/>
          </a:solidFill>
        </p:spPr>
      </p:sp>
      <p:sp>
        <p:nvSpPr>
          <p:cNvPr id="7" name="Shape 5"/>
          <p:cNvSpPr/>
          <p:nvPr/>
        </p:nvSpPr>
        <p:spPr>
          <a:xfrm>
            <a:off x="595313" y="1562100"/>
            <a:ext cx="190500" cy="190500"/>
          </a:xfrm>
          <a:custGeom>
            <a:avLst/>
            <a:gdLst/>
            <a:ahLst/>
            <a:cxnLst/>
            <a:rect l="l" t="t" r="r" b="b"/>
            <a:pathLst>
              <a:path w="190500" h="190500">
                <a:moveTo>
                  <a:pt x="154781" y="77391"/>
                </a:moveTo>
                <a:cubicBezTo>
                  <a:pt x="154781" y="94469"/>
                  <a:pt x="149237" y="110244"/>
                  <a:pt x="139898" y="123044"/>
                </a:cubicBezTo>
                <a:lnTo>
                  <a:pt x="187003" y="170185"/>
                </a:lnTo>
                <a:cubicBezTo>
                  <a:pt x="191653" y="174836"/>
                  <a:pt x="191653" y="182389"/>
                  <a:pt x="187003" y="187040"/>
                </a:cubicBezTo>
                <a:cubicBezTo>
                  <a:pt x="182352" y="191691"/>
                  <a:pt x="174799" y="191691"/>
                  <a:pt x="170148" y="187040"/>
                </a:cubicBezTo>
                <a:lnTo>
                  <a:pt x="123044" y="139898"/>
                </a:lnTo>
                <a:cubicBezTo>
                  <a:pt x="110244" y="149237"/>
                  <a:pt x="94469" y="154781"/>
                  <a:pt x="77391" y="154781"/>
                </a:cubicBezTo>
                <a:cubicBezTo>
                  <a:pt x="34640" y="154781"/>
                  <a:pt x="0" y="120142"/>
                  <a:pt x="0" y="77391"/>
                </a:cubicBezTo>
                <a:cubicBezTo>
                  <a:pt x="0" y="34640"/>
                  <a:pt x="34640" y="0"/>
                  <a:pt x="77391" y="0"/>
                </a:cubicBezTo>
                <a:cubicBezTo>
                  <a:pt x="120142" y="0"/>
                  <a:pt x="154781" y="34640"/>
                  <a:pt x="154781" y="77391"/>
                </a:cubicBezTo>
                <a:close/>
                <a:moveTo>
                  <a:pt x="77391" y="130969"/>
                </a:moveTo>
                <a:cubicBezTo>
                  <a:pt x="106961" y="130969"/>
                  <a:pt x="130969" y="106961"/>
                  <a:pt x="130969" y="77391"/>
                </a:cubicBezTo>
                <a:cubicBezTo>
                  <a:pt x="130969" y="47820"/>
                  <a:pt x="106961" y="23812"/>
                  <a:pt x="77391" y="23812"/>
                </a:cubicBezTo>
                <a:cubicBezTo>
                  <a:pt x="47820" y="23812"/>
                  <a:pt x="23813" y="47820"/>
                  <a:pt x="23812" y="77391"/>
                </a:cubicBezTo>
                <a:cubicBezTo>
                  <a:pt x="23812" y="106961"/>
                  <a:pt x="47820" y="130969"/>
                  <a:pt x="77391" y="130969"/>
                </a:cubicBezTo>
                <a:close/>
              </a:path>
            </a:pathLst>
          </a:custGeom>
          <a:solidFill>
            <a:srgbClr val="8B0000"/>
          </a:solidFill>
        </p:spPr>
      </p:sp>
      <p:sp>
        <p:nvSpPr>
          <p:cNvPr id="8" name="Text 6"/>
          <p:cNvSpPr/>
          <p:nvPr/>
        </p:nvSpPr>
        <p:spPr>
          <a:xfrm>
            <a:off x="809625" y="15240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Détermination Rapide</a:t>
            </a:r>
            <a:endParaRPr lang="en-US" sz="1600" dirty="0"/>
          </a:p>
        </p:txBody>
      </p:sp>
      <p:sp>
        <p:nvSpPr>
          <p:cNvPr id="9" name="Text 7"/>
          <p:cNvSpPr/>
          <p:nvPr/>
        </p:nvSpPr>
        <p:spPr>
          <a:xfrm>
            <a:off x="571500" y="1866900"/>
            <a:ext cx="5334000" cy="495300"/>
          </a:xfrm>
          <a:prstGeom prst="rect">
            <a:avLst/>
          </a:prstGeom>
          <a:noFill/>
        </p:spPr>
        <p:txBody>
          <a:bodyPr wrap="square" lIns="0" tIns="0" rIns="0" bIns="0" rtlCol="0" anchor="ctr"/>
          <a:lstStyle/>
          <a:p>
            <a:pPr>
              <a:lnSpc>
                <a:spcPct val="14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Le CD permet une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estimation rapide</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de la structure secondaire des protéines en solution, en quelques minutes et avec peu d'échantillon (microgrammes).</a:t>
            </a:r>
            <a:endParaRPr lang="en-US" sz="1600" dirty="0"/>
          </a:p>
        </p:txBody>
      </p:sp>
      <p:sp>
        <p:nvSpPr>
          <p:cNvPr id="10" name="Shape 8"/>
          <p:cNvSpPr/>
          <p:nvPr/>
        </p:nvSpPr>
        <p:spPr>
          <a:xfrm>
            <a:off x="400050" y="2667000"/>
            <a:ext cx="5581650" cy="1609725"/>
          </a:xfrm>
          <a:custGeom>
            <a:avLst/>
            <a:gdLst/>
            <a:ahLst/>
            <a:cxnLst/>
            <a:rect l="l" t="t" r="r" b="b"/>
            <a:pathLst>
              <a:path w="5581650" h="1609725">
                <a:moveTo>
                  <a:pt x="0" y="0"/>
                </a:moveTo>
                <a:lnTo>
                  <a:pt x="5581650" y="0"/>
                </a:lnTo>
                <a:lnTo>
                  <a:pt x="5581650" y="1609725"/>
                </a:lnTo>
                <a:lnTo>
                  <a:pt x="0" y="1609725"/>
                </a:lnTo>
                <a:lnTo>
                  <a:pt x="0" y="0"/>
                </a:lnTo>
                <a:close/>
              </a:path>
            </a:pathLst>
          </a:custGeom>
          <a:solidFill>
            <a:srgbClr val="F9FAFB"/>
          </a:solidFill>
        </p:spPr>
      </p:sp>
      <p:sp>
        <p:nvSpPr>
          <p:cNvPr id="11" name="Shape 9"/>
          <p:cNvSpPr/>
          <p:nvPr/>
        </p:nvSpPr>
        <p:spPr>
          <a:xfrm>
            <a:off x="400050" y="2667000"/>
            <a:ext cx="38100" cy="1609725"/>
          </a:xfrm>
          <a:custGeom>
            <a:avLst/>
            <a:gdLst/>
            <a:ahLst/>
            <a:cxnLst/>
            <a:rect l="l" t="t" r="r" b="b"/>
            <a:pathLst>
              <a:path w="38100" h="1609725">
                <a:moveTo>
                  <a:pt x="0" y="0"/>
                </a:moveTo>
                <a:lnTo>
                  <a:pt x="38100" y="0"/>
                </a:lnTo>
                <a:lnTo>
                  <a:pt x="38100" y="1609725"/>
                </a:lnTo>
                <a:lnTo>
                  <a:pt x="0" y="1609725"/>
                </a:lnTo>
                <a:lnTo>
                  <a:pt x="0" y="0"/>
                </a:lnTo>
                <a:close/>
              </a:path>
            </a:pathLst>
          </a:custGeom>
          <a:solidFill>
            <a:srgbClr val="8B0000"/>
          </a:solidFill>
        </p:spPr>
      </p:sp>
      <p:sp>
        <p:nvSpPr>
          <p:cNvPr id="12" name="Shape 10"/>
          <p:cNvSpPr/>
          <p:nvPr/>
        </p:nvSpPr>
        <p:spPr>
          <a:xfrm>
            <a:off x="595313" y="2857500"/>
            <a:ext cx="190500" cy="190500"/>
          </a:xfrm>
          <a:custGeom>
            <a:avLst/>
            <a:gdLst/>
            <a:ahLst/>
            <a:cxnLst/>
            <a:rect l="l" t="t" r="r" b="b"/>
            <a:pathLst>
              <a:path w="190500" h="190500">
                <a:moveTo>
                  <a:pt x="35719" y="35719"/>
                </a:moveTo>
                <a:cubicBezTo>
                  <a:pt x="35719" y="15999"/>
                  <a:pt x="51718" y="0"/>
                  <a:pt x="71438" y="0"/>
                </a:cubicBezTo>
                <a:cubicBezTo>
                  <a:pt x="91157" y="0"/>
                  <a:pt x="107156" y="15999"/>
                  <a:pt x="107156" y="35719"/>
                </a:cubicBezTo>
                <a:lnTo>
                  <a:pt x="107156" y="96999"/>
                </a:lnTo>
                <a:cubicBezTo>
                  <a:pt x="118132" y="106821"/>
                  <a:pt x="125016" y="121072"/>
                  <a:pt x="125016" y="136922"/>
                </a:cubicBezTo>
                <a:cubicBezTo>
                  <a:pt x="125016" y="166501"/>
                  <a:pt x="101017" y="190500"/>
                  <a:pt x="71438" y="190500"/>
                </a:cubicBezTo>
                <a:cubicBezTo>
                  <a:pt x="41858" y="190500"/>
                  <a:pt x="17859" y="166501"/>
                  <a:pt x="17859" y="136922"/>
                </a:cubicBezTo>
                <a:cubicBezTo>
                  <a:pt x="17859" y="121072"/>
                  <a:pt x="24743" y="106784"/>
                  <a:pt x="35719" y="96999"/>
                </a:cubicBezTo>
                <a:lnTo>
                  <a:pt x="35719" y="35719"/>
                </a:lnTo>
                <a:close/>
                <a:moveTo>
                  <a:pt x="71438" y="160734"/>
                </a:moveTo>
                <a:cubicBezTo>
                  <a:pt x="84572" y="160734"/>
                  <a:pt x="95250" y="150056"/>
                  <a:pt x="95250" y="136922"/>
                </a:cubicBezTo>
                <a:cubicBezTo>
                  <a:pt x="95250" y="126913"/>
                  <a:pt x="89111" y="118356"/>
                  <a:pt x="80367" y="114858"/>
                </a:cubicBezTo>
                <a:lnTo>
                  <a:pt x="80367" y="35719"/>
                </a:lnTo>
                <a:cubicBezTo>
                  <a:pt x="80367" y="30770"/>
                  <a:pt x="76386" y="26789"/>
                  <a:pt x="71438" y="26789"/>
                </a:cubicBezTo>
                <a:cubicBezTo>
                  <a:pt x="66489" y="26789"/>
                  <a:pt x="62508" y="30770"/>
                  <a:pt x="62508" y="35719"/>
                </a:cubicBezTo>
                <a:lnTo>
                  <a:pt x="62508" y="114858"/>
                </a:lnTo>
                <a:cubicBezTo>
                  <a:pt x="53764" y="118393"/>
                  <a:pt x="47625" y="126950"/>
                  <a:pt x="47625" y="136922"/>
                </a:cubicBezTo>
                <a:cubicBezTo>
                  <a:pt x="47625" y="150056"/>
                  <a:pt x="58303" y="160734"/>
                  <a:pt x="71438" y="160734"/>
                </a:cubicBezTo>
                <a:close/>
                <a:moveTo>
                  <a:pt x="172641" y="29766"/>
                </a:moveTo>
                <a:cubicBezTo>
                  <a:pt x="172641" y="23194"/>
                  <a:pt x="167306" y="17859"/>
                  <a:pt x="160734" y="17859"/>
                </a:cubicBezTo>
                <a:cubicBezTo>
                  <a:pt x="154163" y="17859"/>
                  <a:pt x="148828" y="23194"/>
                  <a:pt x="148828" y="29766"/>
                </a:cubicBezTo>
                <a:cubicBezTo>
                  <a:pt x="148828" y="36337"/>
                  <a:pt x="154163" y="41672"/>
                  <a:pt x="160734" y="41672"/>
                </a:cubicBezTo>
                <a:cubicBezTo>
                  <a:pt x="167306" y="41672"/>
                  <a:pt x="172641" y="36337"/>
                  <a:pt x="172641" y="29766"/>
                </a:cubicBezTo>
                <a:close/>
                <a:moveTo>
                  <a:pt x="130969" y="29766"/>
                </a:moveTo>
                <a:cubicBezTo>
                  <a:pt x="130969" y="13338"/>
                  <a:pt x="144306" y="0"/>
                  <a:pt x="160734" y="0"/>
                </a:cubicBezTo>
                <a:cubicBezTo>
                  <a:pt x="177162" y="0"/>
                  <a:pt x="190500" y="13338"/>
                  <a:pt x="190500" y="29766"/>
                </a:cubicBezTo>
                <a:cubicBezTo>
                  <a:pt x="190500" y="46194"/>
                  <a:pt x="177162" y="59531"/>
                  <a:pt x="160734" y="59531"/>
                </a:cubicBezTo>
                <a:cubicBezTo>
                  <a:pt x="144306" y="59531"/>
                  <a:pt x="130969" y="46194"/>
                  <a:pt x="130969" y="29766"/>
                </a:cubicBezTo>
                <a:close/>
              </a:path>
            </a:pathLst>
          </a:custGeom>
          <a:solidFill>
            <a:srgbClr val="8B0000"/>
          </a:solidFill>
        </p:spPr>
      </p:sp>
      <p:sp>
        <p:nvSpPr>
          <p:cNvPr id="13" name="Text 11"/>
          <p:cNvSpPr/>
          <p:nvPr/>
        </p:nvSpPr>
        <p:spPr>
          <a:xfrm>
            <a:off x="809625" y="28194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Dépliement Thermique</a:t>
            </a:r>
            <a:endParaRPr lang="en-US" sz="1600" dirty="0"/>
          </a:p>
        </p:txBody>
      </p:sp>
      <p:sp>
        <p:nvSpPr>
          <p:cNvPr id="14" name="Text 12"/>
          <p:cNvSpPr/>
          <p:nvPr/>
        </p:nvSpPr>
        <p:spPr>
          <a:xfrm>
            <a:off x="571500" y="3162300"/>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Suivi des transitions de repliement en fonction de la température :</a:t>
            </a:r>
            <a:endParaRPr lang="en-US" sz="1600" dirty="0"/>
          </a:p>
        </p:txBody>
      </p:sp>
      <p:sp>
        <p:nvSpPr>
          <p:cNvPr id="15" name="Shape 13"/>
          <p:cNvSpPr/>
          <p:nvPr/>
        </p:nvSpPr>
        <p:spPr>
          <a:xfrm>
            <a:off x="574675" y="3470275"/>
            <a:ext cx="5254625" cy="654050"/>
          </a:xfrm>
          <a:custGeom>
            <a:avLst/>
            <a:gdLst/>
            <a:ahLst/>
            <a:cxnLst/>
            <a:rect l="l" t="t" r="r" b="b"/>
            <a:pathLst>
              <a:path w="5254625" h="654050">
                <a:moveTo>
                  <a:pt x="0" y="0"/>
                </a:moveTo>
                <a:lnTo>
                  <a:pt x="5254625" y="0"/>
                </a:lnTo>
                <a:lnTo>
                  <a:pt x="5254625" y="654050"/>
                </a:lnTo>
                <a:lnTo>
                  <a:pt x="0" y="654050"/>
                </a:lnTo>
                <a:lnTo>
                  <a:pt x="0" y="0"/>
                </a:lnTo>
                <a:close/>
              </a:path>
            </a:pathLst>
          </a:custGeom>
          <a:solidFill>
            <a:srgbClr val="FFFFFF"/>
          </a:solidFill>
          <a:ln w="8467">
            <a:solidFill>
              <a:srgbClr val="8B0000"/>
            </a:solidFill>
            <a:prstDash val="solid"/>
          </a:ln>
        </p:spPr>
      </p:sp>
      <p:sp>
        <p:nvSpPr>
          <p:cNvPr id="16" name="Text 14"/>
          <p:cNvSpPr/>
          <p:nvPr/>
        </p:nvSpPr>
        <p:spPr>
          <a:xfrm>
            <a:off x="692150" y="3587753"/>
            <a:ext cx="508635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Mesure de Tm</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(température de fusion)</a:t>
            </a:r>
            <a:endParaRPr lang="en-US" sz="1600" dirty="0"/>
          </a:p>
        </p:txBody>
      </p:sp>
      <p:sp>
        <p:nvSpPr>
          <p:cNvPr id="17" name="Text 15"/>
          <p:cNvSpPr/>
          <p:nvPr/>
        </p:nvSpPr>
        <p:spPr>
          <a:xfrm>
            <a:off x="692150" y="3816353"/>
            <a:ext cx="508635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Suivi du signal à 222 nm (hélice α) ou 218 nm (feuillet β)</a:t>
            </a:r>
            <a:endParaRPr lang="en-US" sz="1600" dirty="0"/>
          </a:p>
        </p:txBody>
      </p:sp>
      <p:sp>
        <p:nvSpPr>
          <p:cNvPr id="18" name="Shape 16"/>
          <p:cNvSpPr/>
          <p:nvPr/>
        </p:nvSpPr>
        <p:spPr>
          <a:xfrm>
            <a:off x="400050" y="4432306"/>
            <a:ext cx="5581650" cy="1104900"/>
          </a:xfrm>
          <a:custGeom>
            <a:avLst/>
            <a:gdLst/>
            <a:ahLst/>
            <a:cxnLst/>
            <a:rect l="l" t="t" r="r" b="b"/>
            <a:pathLst>
              <a:path w="5581650" h="1104900">
                <a:moveTo>
                  <a:pt x="0" y="0"/>
                </a:moveTo>
                <a:lnTo>
                  <a:pt x="5581650" y="0"/>
                </a:lnTo>
                <a:lnTo>
                  <a:pt x="5581650" y="1104900"/>
                </a:lnTo>
                <a:lnTo>
                  <a:pt x="0" y="1104900"/>
                </a:lnTo>
                <a:lnTo>
                  <a:pt x="0" y="0"/>
                </a:lnTo>
                <a:close/>
              </a:path>
            </a:pathLst>
          </a:custGeom>
          <a:solidFill>
            <a:srgbClr val="F9FAFB"/>
          </a:solidFill>
        </p:spPr>
      </p:sp>
      <p:sp>
        <p:nvSpPr>
          <p:cNvPr id="19" name="Shape 17"/>
          <p:cNvSpPr/>
          <p:nvPr/>
        </p:nvSpPr>
        <p:spPr>
          <a:xfrm>
            <a:off x="400050" y="4432306"/>
            <a:ext cx="38100" cy="1104900"/>
          </a:xfrm>
          <a:custGeom>
            <a:avLst/>
            <a:gdLst/>
            <a:ahLst/>
            <a:cxnLst/>
            <a:rect l="l" t="t" r="r" b="b"/>
            <a:pathLst>
              <a:path w="38100" h="1104900">
                <a:moveTo>
                  <a:pt x="0" y="0"/>
                </a:moveTo>
                <a:lnTo>
                  <a:pt x="38100" y="0"/>
                </a:lnTo>
                <a:lnTo>
                  <a:pt x="38100" y="1104900"/>
                </a:lnTo>
                <a:lnTo>
                  <a:pt x="0" y="1104900"/>
                </a:lnTo>
                <a:lnTo>
                  <a:pt x="0" y="0"/>
                </a:lnTo>
                <a:close/>
              </a:path>
            </a:pathLst>
          </a:custGeom>
          <a:solidFill>
            <a:srgbClr val="8B0000"/>
          </a:solidFill>
        </p:spPr>
      </p:sp>
      <p:sp>
        <p:nvSpPr>
          <p:cNvPr id="20" name="Shape 18"/>
          <p:cNvSpPr/>
          <p:nvPr/>
        </p:nvSpPr>
        <p:spPr>
          <a:xfrm>
            <a:off x="595313" y="4622806"/>
            <a:ext cx="190500" cy="190500"/>
          </a:xfrm>
          <a:custGeom>
            <a:avLst/>
            <a:gdLst/>
            <a:ahLst/>
            <a:cxnLst/>
            <a:rect l="l" t="t" r="r" b="b"/>
            <a:pathLst>
              <a:path w="190500" h="190500">
                <a:moveTo>
                  <a:pt x="127471" y="3497"/>
                </a:moveTo>
                <a:cubicBezTo>
                  <a:pt x="122820" y="-1153"/>
                  <a:pt x="115267" y="-1153"/>
                  <a:pt x="110617" y="3497"/>
                </a:cubicBezTo>
                <a:cubicBezTo>
                  <a:pt x="105966" y="8148"/>
                  <a:pt x="105966" y="15701"/>
                  <a:pt x="110617" y="20352"/>
                </a:cubicBezTo>
                <a:lnTo>
                  <a:pt x="114114" y="23812"/>
                </a:lnTo>
                <a:lnTo>
                  <a:pt x="10455" y="127471"/>
                </a:lnTo>
                <a:cubicBezTo>
                  <a:pt x="3758" y="134169"/>
                  <a:pt x="0" y="143247"/>
                  <a:pt x="0" y="152735"/>
                </a:cubicBezTo>
                <a:lnTo>
                  <a:pt x="0" y="154781"/>
                </a:lnTo>
                <a:cubicBezTo>
                  <a:pt x="0" y="174501"/>
                  <a:pt x="15999" y="190500"/>
                  <a:pt x="35719" y="190500"/>
                </a:cubicBezTo>
                <a:lnTo>
                  <a:pt x="37765" y="190500"/>
                </a:lnTo>
                <a:cubicBezTo>
                  <a:pt x="47253" y="190500"/>
                  <a:pt x="56331" y="186742"/>
                  <a:pt x="63029" y="180045"/>
                </a:cubicBezTo>
                <a:lnTo>
                  <a:pt x="166688" y="76386"/>
                </a:lnTo>
                <a:lnTo>
                  <a:pt x="170185" y="79883"/>
                </a:lnTo>
                <a:cubicBezTo>
                  <a:pt x="174836" y="84534"/>
                  <a:pt x="182389" y="84534"/>
                  <a:pt x="187040" y="79883"/>
                </a:cubicBezTo>
                <a:cubicBezTo>
                  <a:pt x="191691" y="75233"/>
                  <a:pt x="191691" y="67680"/>
                  <a:pt x="187040" y="63029"/>
                </a:cubicBezTo>
                <a:lnTo>
                  <a:pt x="127508" y="3497"/>
                </a:lnTo>
                <a:close/>
                <a:moveTo>
                  <a:pt x="76386" y="95250"/>
                </a:moveTo>
                <a:lnTo>
                  <a:pt x="130969" y="40667"/>
                </a:lnTo>
                <a:lnTo>
                  <a:pt x="149833" y="59531"/>
                </a:lnTo>
                <a:lnTo>
                  <a:pt x="114114" y="95250"/>
                </a:lnTo>
                <a:lnTo>
                  <a:pt x="76349" y="95250"/>
                </a:lnTo>
                <a:close/>
              </a:path>
            </a:pathLst>
          </a:custGeom>
          <a:solidFill>
            <a:srgbClr val="8B0000"/>
          </a:solidFill>
        </p:spPr>
      </p:sp>
      <p:sp>
        <p:nvSpPr>
          <p:cNvPr id="21" name="Text 19"/>
          <p:cNvSpPr/>
          <p:nvPr/>
        </p:nvSpPr>
        <p:spPr>
          <a:xfrm>
            <a:off x="809625" y="4584706"/>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Dénaturation Chimique</a:t>
            </a:r>
            <a:endParaRPr lang="en-US" sz="1600" dirty="0"/>
          </a:p>
        </p:txBody>
      </p:sp>
      <p:sp>
        <p:nvSpPr>
          <p:cNvPr id="22" name="Text 20"/>
          <p:cNvSpPr/>
          <p:nvPr/>
        </p:nvSpPr>
        <p:spPr>
          <a:xfrm>
            <a:off x="571500" y="4927606"/>
            <a:ext cx="5334000" cy="4572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Étude de la stabilité avec des agents dénaturants (urée, chlorhydrate de guanidine) pour déterminer l'énergie libre de repliement ΔG°.</a:t>
            </a:r>
            <a:endParaRPr lang="en-US" sz="1600" dirty="0"/>
          </a:p>
        </p:txBody>
      </p:sp>
      <p:sp>
        <p:nvSpPr>
          <p:cNvPr id="23" name="Shape 21"/>
          <p:cNvSpPr/>
          <p:nvPr/>
        </p:nvSpPr>
        <p:spPr>
          <a:xfrm>
            <a:off x="6229350" y="1371600"/>
            <a:ext cx="5581650" cy="1533525"/>
          </a:xfrm>
          <a:custGeom>
            <a:avLst/>
            <a:gdLst/>
            <a:ahLst/>
            <a:cxnLst/>
            <a:rect l="l" t="t" r="r" b="b"/>
            <a:pathLst>
              <a:path w="5581650" h="1533525">
                <a:moveTo>
                  <a:pt x="0" y="0"/>
                </a:moveTo>
                <a:lnTo>
                  <a:pt x="5581650" y="0"/>
                </a:lnTo>
                <a:lnTo>
                  <a:pt x="5581650" y="1533525"/>
                </a:lnTo>
                <a:lnTo>
                  <a:pt x="0" y="1533525"/>
                </a:lnTo>
                <a:lnTo>
                  <a:pt x="0" y="0"/>
                </a:lnTo>
                <a:close/>
              </a:path>
            </a:pathLst>
          </a:custGeom>
          <a:solidFill>
            <a:srgbClr val="F9FAFB"/>
          </a:solidFill>
        </p:spPr>
      </p:sp>
      <p:sp>
        <p:nvSpPr>
          <p:cNvPr id="24" name="Shape 22"/>
          <p:cNvSpPr/>
          <p:nvPr/>
        </p:nvSpPr>
        <p:spPr>
          <a:xfrm>
            <a:off x="6229350" y="1371600"/>
            <a:ext cx="38100" cy="1533525"/>
          </a:xfrm>
          <a:custGeom>
            <a:avLst/>
            <a:gdLst/>
            <a:ahLst/>
            <a:cxnLst/>
            <a:rect l="l" t="t" r="r" b="b"/>
            <a:pathLst>
              <a:path w="38100" h="1533525">
                <a:moveTo>
                  <a:pt x="0" y="0"/>
                </a:moveTo>
                <a:lnTo>
                  <a:pt x="38100" y="0"/>
                </a:lnTo>
                <a:lnTo>
                  <a:pt x="38100" y="1533525"/>
                </a:lnTo>
                <a:lnTo>
                  <a:pt x="0" y="1533525"/>
                </a:lnTo>
                <a:lnTo>
                  <a:pt x="0" y="0"/>
                </a:lnTo>
                <a:close/>
              </a:path>
            </a:pathLst>
          </a:custGeom>
          <a:solidFill>
            <a:srgbClr val="8B0000"/>
          </a:solidFill>
        </p:spPr>
      </p:sp>
      <p:sp>
        <p:nvSpPr>
          <p:cNvPr id="25" name="Shape 23"/>
          <p:cNvSpPr/>
          <p:nvPr/>
        </p:nvSpPr>
        <p:spPr>
          <a:xfrm>
            <a:off x="6424613" y="1562100"/>
            <a:ext cx="190500" cy="190500"/>
          </a:xfrm>
          <a:custGeom>
            <a:avLst/>
            <a:gdLst/>
            <a:ahLst/>
            <a:cxnLst/>
            <a:rect l="l" t="t" r="r" b="b"/>
            <a:pathLst>
              <a:path w="190500" h="190500">
                <a:moveTo>
                  <a:pt x="86506" y="1935"/>
                </a:moveTo>
                <a:cubicBezTo>
                  <a:pt x="92050" y="-633"/>
                  <a:pt x="98450" y="-633"/>
                  <a:pt x="103994" y="1935"/>
                </a:cubicBezTo>
                <a:lnTo>
                  <a:pt x="185328" y="39514"/>
                </a:lnTo>
                <a:cubicBezTo>
                  <a:pt x="188491" y="40965"/>
                  <a:pt x="190500" y="44128"/>
                  <a:pt x="190500" y="47625"/>
                </a:cubicBezTo>
                <a:cubicBezTo>
                  <a:pt x="190500" y="51122"/>
                  <a:pt x="188491" y="54285"/>
                  <a:pt x="185328" y="55736"/>
                </a:cubicBezTo>
                <a:lnTo>
                  <a:pt x="103994" y="93315"/>
                </a:lnTo>
                <a:cubicBezTo>
                  <a:pt x="98450" y="95883"/>
                  <a:pt x="92050" y="95883"/>
                  <a:pt x="86506" y="93315"/>
                </a:cubicBezTo>
                <a:lnTo>
                  <a:pt x="5172" y="55736"/>
                </a:lnTo>
                <a:cubicBezTo>
                  <a:pt x="2009" y="54248"/>
                  <a:pt x="0" y="51085"/>
                  <a:pt x="0" y="47625"/>
                </a:cubicBezTo>
                <a:cubicBezTo>
                  <a:pt x="0" y="44165"/>
                  <a:pt x="2009" y="40965"/>
                  <a:pt x="5172" y="39514"/>
                </a:cubicBezTo>
                <a:lnTo>
                  <a:pt x="86506" y="1935"/>
                </a:lnTo>
                <a:close/>
                <a:moveTo>
                  <a:pt x="17897" y="81260"/>
                </a:moveTo>
                <a:lnTo>
                  <a:pt x="79028" y="109500"/>
                </a:lnTo>
                <a:cubicBezTo>
                  <a:pt x="89334" y="114263"/>
                  <a:pt x="101203" y="114263"/>
                  <a:pt x="111509" y="109500"/>
                </a:cubicBezTo>
                <a:lnTo>
                  <a:pt x="172641" y="81260"/>
                </a:lnTo>
                <a:lnTo>
                  <a:pt x="185328" y="87139"/>
                </a:lnTo>
                <a:cubicBezTo>
                  <a:pt x="188491" y="88590"/>
                  <a:pt x="190500" y="91753"/>
                  <a:pt x="190500" y="95250"/>
                </a:cubicBezTo>
                <a:cubicBezTo>
                  <a:pt x="190500" y="98747"/>
                  <a:pt x="188491" y="101910"/>
                  <a:pt x="185328" y="103361"/>
                </a:cubicBezTo>
                <a:lnTo>
                  <a:pt x="103994" y="140940"/>
                </a:lnTo>
                <a:cubicBezTo>
                  <a:pt x="98450" y="143508"/>
                  <a:pt x="92050" y="143508"/>
                  <a:pt x="86506" y="140940"/>
                </a:cubicBezTo>
                <a:lnTo>
                  <a:pt x="5172" y="103361"/>
                </a:lnTo>
                <a:cubicBezTo>
                  <a:pt x="2009" y="101873"/>
                  <a:pt x="0" y="98710"/>
                  <a:pt x="0" y="95250"/>
                </a:cubicBezTo>
                <a:cubicBezTo>
                  <a:pt x="0" y="91790"/>
                  <a:pt x="2009" y="88590"/>
                  <a:pt x="5172" y="87139"/>
                </a:cubicBezTo>
                <a:lnTo>
                  <a:pt x="17859" y="81260"/>
                </a:lnTo>
                <a:close/>
                <a:moveTo>
                  <a:pt x="5172" y="134764"/>
                </a:moveTo>
                <a:lnTo>
                  <a:pt x="17859" y="128885"/>
                </a:lnTo>
                <a:lnTo>
                  <a:pt x="78991" y="157125"/>
                </a:lnTo>
                <a:cubicBezTo>
                  <a:pt x="89297" y="161888"/>
                  <a:pt x="101166" y="161888"/>
                  <a:pt x="111472" y="157125"/>
                </a:cubicBezTo>
                <a:lnTo>
                  <a:pt x="172603" y="128885"/>
                </a:lnTo>
                <a:lnTo>
                  <a:pt x="185291" y="134764"/>
                </a:lnTo>
                <a:cubicBezTo>
                  <a:pt x="188454" y="136215"/>
                  <a:pt x="190463" y="139378"/>
                  <a:pt x="190463" y="142875"/>
                </a:cubicBezTo>
                <a:cubicBezTo>
                  <a:pt x="190463" y="146372"/>
                  <a:pt x="188454" y="149535"/>
                  <a:pt x="185291" y="150986"/>
                </a:cubicBezTo>
                <a:lnTo>
                  <a:pt x="103956" y="188565"/>
                </a:lnTo>
                <a:cubicBezTo>
                  <a:pt x="98413" y="191133"/>
                  <a:pt x="92013" y="191133"/>
                  <a:pt x="86469" y="188565"/>
                </a:cubicBezTo>
                <a:lnTo>
                  <a:pt x="5172" y="150986"/>
                </a:lnTo>
                <a:cubicBezTo>
                  <a:pt x="2009" y="149498"/>
                  <a:pt x="0" y="146335"/>
                  <a:pt x="0" y="142875"/>
                </a:cubicBezTo>
                <a:cubicBezTo>
                  <a:pt x="0" y="139415"/>
                  <a:pt x="2009" y="136215"/>
                  <a:pt x="5172" y="134764"/>
                </a:cubicBezTo>
                <a:close/>
              </a:path>
            </a:pathLst>
          </a:custGeom>
          <a:solidFill>
            <a:srgbClr val="8B0000"/>
          </a:solidFill>
        </p:spPr>
      </p:sp>
      <p:sp>
        <p:nvSpPr>
          <p:cNvPr id="26" name="Text 24"/>
          <p:cNvSpPr/>
          <p:nvPr/>
        </p:nvSpPr>
        <p:spPr>
          <a:xfrm>
            <a:off x="6638925" y="15240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Protéines Membranaires</a:t>
            </a:r>
            <a:endParaRPr lang="en-US" sz="1600" dirty="0"/>
          </a:p>
        </p:txBody>
      </p:sp>
      <p:sp>
        <p:nvSpPr>
          <p:cNvPr id="27" name="Text 25"/>
          <p:cNvSpPr/>
          <p:nvPr/>
        </p:nvSpPr>
        <p:spPr>
          <a:xfrm>
            <a:off x="6400800" y="1866900"/>
            <a:ext cx="5334000" cy="4572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Le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SRCD</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(Synchrotron Radiation CD) améliore le rapport signal/bruit pour les protéines dans les détergents ou les bicelles.</a:t>
            </a:r>
            <a:endParaRPr lang="en-US" sz="1600" dirty="0"/>
          </a:p>
        </p:txBody>
      </p:sp>
      <p:sp>
        <p:nvSpPr>
          <p:cNvPr id="28" name="Shape 26"/>
          <p:cNvSpPr/>
          <p:nvPr/>
        </p:nvSpPr>
        <p:spPr>
          <a:xfrm>
            <a:off x="6403975" y="2403475"/>
            <a:ext cx="5254625" cy="349250"/>
          </a:xfrm>
          <a:custGeom>
            <a:avLst/>
            <a:gdLst/>
            <a:ahLst/>
            <a:cxnLst/>
            <a:rect l="l" t="t" r="r" b="b"/>
            <a:pathLst>
              <a:path w="5254625" h="349250">
                <a:moveTo>
                  <a:pt x="0" y="0"/>
                </a:moveTo>
                <a:lnTo>
                  <a:pt x="5254625" y="0"/>
                </a:lnTo>
                <a:lnTo>
                  <a:pt x="5254625" y="349250"/>
                </a:lnTo>
                <a:lnTo>
                  <a:pt x="0" y="349250"/>
                </a:lnTo>
                <a:lnTo>
                  <a:pt x="0" y="0"/>
                </a:lnTo>
                <a:close/>
              </a:path>
            </a:pathLst>
          </a:custGeom>
          <a:solidFill>
            <a:srgbClr val="FFFFFF"/>
          </a:solidFill>
          <a:ln w="8467">
            <a:solidFill>
              <a:srgbClr val="8B0000"/>
            </a:solidFill>
            <a:prstDash val="solid"/>
          </a:ln>
        </p:spPr>
      </p:sp>
      <p:sp>
        <p:nvSpPr>
          <p:cNvPr id="29" name="Text 27"/>
          <p:cNvSpPr/>
          <p:nvPr/>
        </p:nvSpPr>
        <p:spPr>
          <a:xfrm>
            <a:off x="6483350" y="2482853"/>
            <a:ext cx="516255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Gamme étendue jusqu'à 130 nm, intensité supérieure</a:t>
            </a:r>
            <a:endParaRPr lang="en-US" sz="1600" dirty="0"/>
          </a:p>
        </p:txBody>
      </p:sp>
      <p:sp>
        <p:nvSpPr>
          <p:cNvPr id="30" name="Shape 28"/>
          <p:cNvSpPr/>
          <p:nvPr/>
        </p:nvSpPr>
        <p:spPr>
          <a:xfrm>
            <a:off x="6229350" y="3060706"/>
            <a:ext cx="5581650" cy="1104900"/>
          </a:xfrm>
          <a:custGeom>
            <a:avLst/>
            <a:gdLst/>
            <a:ahLst/>
            <a:cxnLst/>
            <a:rect l="l" t="t" r="r" b="b"/>
            <a:pathLst>
              <a:path w="5581650" h="1104900">
                <a:moveTo>
                  <a:pt x="0" y="0"/>
                </a:moveTo>
                <a:lnTo>
                  <a:pt x="5581650" y="0"/>
                </a:lnTo>
                <a:lnTo>
                  <a:pt x="5581650" y="1104900"/>
                </a:lnTo>
                <a:lnTo>
                  <a:pt x="0" y="1104900"/>
                </a:lnTo>
                <a:lnTo>
                  <a:pt x="0" y="0"/>
                </a:lnTo>
                <a:close/>
              </a:path>
            </a:pathLst>
          </a:custGeom>
          <a:solidFill>
            <a:srgbClr val="F9FAFB"/>
          </a:solidFill>
        </p:spPr>
      </p:sp>
      <p:sp>
        <p:nvSpPr>
          <p:cNvPr id="31" name="Shape 29"/>
          <p:cNvSpPr/>
          <p:nvPr/>
        </p:nvSpPr>
        <p:spPr>
          <a:xfrm>
            <a:off x="6229350" y="3060706"/>
            <a:ext cx="38100" cy="1104900"/>
          </a:xfrm>
          <a:custGeom>
            <a:avLst/>
            <a:gdLst/>
            <a:ahLst/>
            <a:cxnLst/>
            <a:rect l="l" t="t" r="r" b="b"/>
            <a:pathLst>
              <a:path w="38100" h="1104900">
                <a:moveTo>
                  <a:pt x="0" y="0"/>
                </a:moveTo>
                <a:lnTo>
                  <a:pt x="38100" y="0"/>
                </a:lnTo>
                <a:lnTo>
                  <a:pt x="38100" y="1104900"/>
                </a:lnTo>
                <a:lnTo>
                  <a:pt x="0" y="1104900"/>
                </a:lnTo>
                <a:lnTo>
                  <a:pt x="0" y="0"/>
                </a:lnTo>
                <a:close/>
              </a:path>
            </a:pathLst>
          </a:custGeom>
          <a:solidFill>
            <a:srgbClr val="8B0000"/>
          </a:solidFill>
        </p:spPr>
      </p:sp>
      <p:sp>
        <p:nvSpPr>
          <p:cNvPr id="32" name="Shape 30"/>
          <p:cNvSpPr/>
          <p:nvPr/>
        </p:nvSpPr>
        <p:spPr>
          <a:xfrm>
            <a:off x="6424613" y="3251206"/>
            <a:ext cx="190500" cy="190500"/>
          </a:xfrm>
          <a:custGeom>
            <a:avLst/>
            <a:gdLst/>
            <a:ahLst/>
            <a:cxnLst/>
            <a:rect l="l" t="t" r="r" b="b"/>
            <a:pathLst>
              <a:path w="190500" h="190500">
                <a:moveTo>
                  <a:pt x="150242" y="12799"/>
                </a:moveTo>
                <a:cubicBezTo>
                  <a:pt x="154707" y="10939"/>
                  <a:pt x="159804" y="11981"/>
                  <a:pt x="163227" y="15367"/>
                </a:cubicBezTo>
                <a:lnTo>
                  <a:pt x="187040" y="39179"/>
                </a:lnTo>
                <a:cubicBezTo>
                  <a:pt x="189272" y="41411"/>
                  <a:pt x="190537" y="44425"/>
                  <a:pt x="190537" y="47588"/>
                </a:cubicBezTo>
                <a:cubicBezTo>
                  <a:pt x="190537" y="50750"/>
                  <a:pt x="189272" y="53764"/>
                  <a:pt x="187040" y="55997"/>
                </a:cubicBezTo>
                <a:lnTo>
                  <a:pt x="163227" y="79809"/>
                </a:lnTo>
                <a:cubicBezTo>
                  <a:pt x="159804" y="83232"/>
                  <a:pt x="154707" y="84237"/>
                  <a:pt x="150242" y="82376"/>
                </a:cubicBezTo>
                <a:cubicBezTo>
                  <a:pt x="145777" y="80516"/>
                  <a:pt x="142875" y="76237"/>
                  <a:pt x="142875" y="71438"/>
                </a:cubicBezTo>
                <a:lnTo>
                  <a:pt x="142875" y="59531"/>
                </a:lnTo>
                <a:lnTo>
                  <a:pt x="130969" y="59531"/>
                </a:lnTo>
                <a:cubicBezTo>
                  <a:pt x="127211" y="59531"/>
                  <a:pt x="123676" y="61280"/>
                  <a:pt x="121444" y="64294"/>
                </a:cubicBezTo>
                <a:lnTo>
                  <a:pt x="109389" y="80367"/>
                </a:lnTo>
                <a:lnTo>
                  <a:pt x="94506" y="60536"/>
                </a:lnTo>
                <a:lnTo>
                  <a:pt x="102394" y="50006"/>
                </a:lnTo>
                <a:cubicBezTo>
                  <a:pt x="109128" y="41002"/>
                  <a:pt x="119732" y="35719"/>
                  <a:pt x="130969" y="35719"/>
                </a:cubicBezTo>
                <a:lnTo>
                  <a:pt x="142875" y="35719"/>
                </a:lnTo>
                <a:lnTo>
                  <a:pt x="142875" y="23812"/>
                </a:lnTo>
                <a:cubicBezTo>
                  <a:pt x="142875" y="19013"/>
                  <a:pt x="145777" y="14660"/>
                  <a:pt x="150242" y="12799"/>
                </a:cubicBezTo>
                <a:close/>
                <a:moveTo>
                  <a:pt x="57299" y="110133"/>
                </a:moveTo>
                <a:lnTo>
                  <a:pt x="72182" y="129964"/>
                </a:lnTo>
                <a:lnTo>
                  <a:pt x="64294" y="140494"/>
                </a:lnTo>
                <a:cubicBezTo>
                  <a:pt x="57559" y="149498"/>
                  <a:pt x="46955" y="154781"/>
                  <a:pt x="35719" y="154781"/>
                </a:cubicBezTo>
                <a:lnTo>
                  <a:pt x="11906" y="154781"/>
                </a:lnTo>
                <a:cubicBezTo>
                  <a:pt x="5321" y="154781"/>
                  <a:pt x="0" y="149461"/>
                  <a:pt x="0" y="142875"/>
                </a:cubicBezTo>
                <a:cubicBezTo>
                  <a:pt x="0" y="136289"/>
                  <a:pt x="5321" y="130969"/>
                  <a:pt x="11906" y="130969"/>
                </a:cubicBezTo>
                <a:lnTo>
                  <a:pt x="35719" y="130969"/>
                </a:lnTo>
                <a:cubicBezTo>
                  <a:pt x="39477" y="130969"/>
                  <a:pt x="43011" y="129220"/>
                  <a:pt x="45244" y="126206"/>
                </a:cubicBezTo>
                <a:lnTo>
                  <a:pt x="57299" y="110133"/>
                </a:lnTo>
                <a:close/>
                <a:moveTo>
                  <a:pt x="163190" y="175096"/>
                </a:moveTo>
                <a:cubicBezTo>
                  <a:pt x="159767" y="178519"/>
                  <a:pt x="154670" y="179524"/>
                  <a:pt x="150205" y="177664"/>
                </a:cubicBezTo>
                <a:cubicBezTo>
                  <a:pt x="145740" y="175803"/>
                  <a:pt x="142875" y="171487"/>
                  <a:pt x="142875" y="166688"/>
                </a:cubicBezTo>
                <a:lnTo>
                  <a:pt x="142875" y="154781"/>
                </a:lnTo>
                <a:lnTo>
                  <a:pt x="130969" y="154781"/>
                </a:lnTo>
                <a:cubicBezTo>
                  <a:pt x="119732" y="154781"/>
                  <a:pt x="109128" y="149498"/>
                  <a:pt x="102394" y="140494"/>
                </a:cubicBezTo>
                <a:lnTo>
                  <a:pt x="45244" y="64294"/>
                </a:lnTo>
                <a:cubicBezTo>
                  <a:pt x="43011" y="61280"/>
                  <a:pt x="39477" y="59531"/>
                  <a:pt x="35719" y="59531"/>
                </a:cubicBezTo>
                <a:lnTo>
                  <a:pt x="11906" y="59531"/>
                </a:lnTo>
                <a:cubicBezTo>
                  <a:pt x="5321" y="59531"/>
                  <a:pt x="0" y="54211"/>
                  <a:pt x="0" y="47625"/>
                </a:cubicBezTo>
                <a:cubicBezTo>
                  <a:pt x="0" y="41039"/>
                  <a:pt x="5321" y="35719"/>
                  <a:pt x="11906" y="35719"/>
                </a:cubicBezTo>
                <a:lnTo>
                  <a:pt x="35719" y="35719"/>
                </a:lnTo>
                <a:cubicBezTo>
                  <a:pt x="46955" y="35719"/>
                  <a:pt x="57559" y="41002"/>
                  <a:pt x="64294" y="50006"/>
                </a:cubicBezTo>
                <a:lnTo>
                  <a:pt x="121444" y="126206"/>
                </a:lnTo>
                <a:cubicBezTo>
                  <a:pt x="123676" y="129220"/>
                  <a:pt x="127211" y="130969"/>
                  <a:pt x="130969" y="130969"/>
                </a:cubicBezTo>
                <a:lnTo>
                  <a:pt x="142875" y="130969"/>
                </a:lnTo>
                <a:lnTo>
                  <a:pt x="142875" y="119063"/>
                </a:lnTo>
                <a:cubicBezTo>
                  <a:pt x="142875" y="114263"/>
                  <a:pt x="145777" y="109910"/>
                  <a:pt x="150242" y="108049"/>
                </a:cubicBezTo>
                <a:cubicBezTo>
                  <a:pt x="154707" y="106189"/>
                  <a:pt x="159804" y="107231"/>
                  <a:pt x="163227" y="110617"/>
                </a:cubicBezTo>
                <a:lnTo>
                  <a:pt x="187040" y="134429"/>
                </a:lnTo>
                <a:cubicBezTo>
                  <a:pt x="189272" y="136661"/>
                  <a:pt x="190537" y="139675"/>
                  <a:pt x="190537" y="142838"/>
                </a:cubicBezTo>
                <a:cubicBezTo>
                  <a:pt x="190537" y="146000"/>
                  <a:pt x="189272" y="149014"/>
                  <a:pt x="187040" y="151247"/>
                </a:cubicBezTo>
                <a:lnTo>
                  <a:pt x="163227" y="175059"/>
                </a:lnTo>
                <a:close/>
              </a:path>
            </a:pathLst>
          </a:custGeom>
          <a:solidFill>
            <a:srgbClr val="8B0000"/>
          </a:solidFill>
        </p:spPr>
      </p:sp>
      <p:sp>
        <p:nvSpPr>
          <p:cNvPr id="33" name="Text 31"/>
          <p:cNvSpPr/>
          <p:nvPr/>
        </p:nvSpPr>
        <p:spPr>
          <a:xfrm>
            <a:off x="6638925" y="3213106"/>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Protéines Désordonnées</a:t>
            </a:r>
            <a:endParaRPr lang="en-US" sz="1600" dirty="0"/>
          </a:p>
        </p:txBody>
      </p:sp>
      <p:sp>
        <p:nvSpPr>
          <p:cNvPr id="34" name="Text 32"/>
          <p:cNvSpPr/>
          <p:nvPr/>
        </p:nvSpPr>
        <p:spPr>
          <a:xfrm>
            <a:off x="6400800" y="3556006"/>
            <a:ext cx="5334000" cy="4572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Caractérisation des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protéines intrinsèquement désordonnées (IDP)</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où les méthodes structurales classiques échouent.</a:t>
            </a:r>
            <a:endParaRPr lang="en-US" sz="1600" dirty="0"/>
          </a:p>
        </p:txBody>
      </p:sp>
      <p:sp>
        <p:nvSpPr>
          <p:cNvPr id="35" name="Shape 33"/>
          <p:cNvSpPr/>
          <p:nvPr/>
        </p:nvSpPr>
        <p:spPr>
          <a:xfrm>
            <a:off x="6210300" y="4318006"/>
            <a:ext cx="5600700" cy="1638300"/>
          </a:xfrm>
          <a:custGeom>
            <a:avLst/>
            <a:gdLst/>
            <a:ahLst/>
            <a:cxnLst/>
            <a:rect l="l" t="t" r="r" b="b"/>
            <a:pathLst>
              <a:path w="5600700" h="1638300">
                <a:moveTo>
                  <a:pt x="0" y="0"/>
                </a:moveTo>
                <a:lnTo>
                  <a:pt x="5600700" y="0"/>
                </a:lnTo>
                <a:lnTo>
                  <a:pt x="5600700" y="1638300"/>
                </a:lnTo>
                <a:lnTo>
                  <a:pt x="0" y="1638300"/>
                </a:lnTo>
                <a:lnTo>
                  <a:pt x="0" y="0"/>
                </a:lnTo>
                <a:close/>
              </a:path>
            </a:pathLst>
          </a:custGeom>
          <a:solidFill>
            <a:srgbClr val="8B0000"/>
          </a:solidFill>
        </p:spPr>
      </p:sp>
      <p:sp>
        <p:nvSpPr>
          <p:cNvPr id="36" name="Text 34"/>
          <p:cNvSpPr/>
          <p:nvPr/>
        </p:nvSpPr>
        <p:spPr>
          <a:xfrm>
            <a:off x="6362700" y="4470406"/>
            <a:ext cx="5381625"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Suivi Cinétique du Repliement</a:t>
            </a:r>
            <a:endParaRPr lang="en-US" sz="1600" dirty="0"/>
          </a:p>
        </p:txBody>
      </p:sp>
      <p:sp>
        <p:nvSpPr>
          <p:cNvPr id="37" name="Text 35"/>
          <p:cNvSpPr/>
          <p:nvPr/>
        </p:nvSpPr>
        <p:spPr>
          <a:xfrm>
            <a:off x="6362700" y="4851406"/>
            <a:ext cx="5372100" cy="228600"/>
          </a:xfrm>
          <a:prstGeom prst="rect">
            <a:avLst/>
          </a:prstGeom>
          <a:noFill/>
        </p:spPr>
        <p:txBody>
          <a:bodyPr wrap="square" lIns="0" tIns="0" rIns="0" bIns="0" rtlCol="0" anchor="ctr"/>
          <a:lstStyle/>
          <a:p>
            <a:pPr>
              <a:lnSpc>
                <a:spcPct val="130000"/>
              </a:lnSpc>
            </a:pPr>
            <a:r>
              <a:rPr lang="en-US" sz="120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Le CD résolu en temps permet d'étudier :</a:t>
            </a:r>
            <a:endParaRPr lang="en-US" sz="1600" dirty="0"/>
          </a:p>
        </p:txBody>
      </p:sp>
      <p:sp>
        <p:nvSpPr>
          <p:cNvPr id="38" name="Text 36"/>
          <p:cNvSpPr/>
          <p:nvPr/>
        </p:nvSpPr>
        <p:spPr>
          <a:xfrm>
            <a:off x="6362700" y="5156206"/>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Cinétique de repliement (microsecondes à secondes)</a:t>
            </a:r>
            <a:endParaRPr lang="en-US" sz="1600" dirty="0"/>
          </a:p>
        </p:txBody>
      </p:sp>
      <p:sp>
        <p:nvSpPr>
          <p:cNvPr id="39" name="Text 37"/>
          <p:cNvSpPr/>
          <p:nvPr/>
        </p:nvSpPr>
        <p:spPr>
          <a:xfrm>
            <a:off x="6362700" y="5384806"/>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Détection d'intermédiaires de repliement</a:t>
            </a:r>
            <a:endParaRPr lang="en-US" sz="1600" dirty="0"/>
          </a:p>
        </p:txBody>
      </p:sp>
      <p:sp>
        <p:nvSpPr>
          <p:cNvPr id="40" name="Text 38"/>
          <p:cNvSpPr/>
          <p:nvPr/>
        </p:nvSpPr>
        <p:spPr>
          <a:xfrm>
            <a:off x="6362700" y="5613406"/>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Mécanismes de formation des structures secondaires</a:t>
            </a:r>
            <a:endParaRPr 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658600" cy="457200"/>
          </a:xfrm>
          <a:prstGeom prst="rect">
            <a:avLst/>
          </a:prstGeom>
          <a:noFill/>
        </p:spPr>
        <p:txBody>
          <a:bodyPr wrap="square" lIns="0" tIns="0" rIns="0" bIns="0" rtlCol="0" anchor="ctr"/>
          <a:lstStyle/>
          <a:p>
            <a:pPr>
              <a:lnSpc>
                <a:spcPct val="80000"/>
              </a:lnSpc>
            </a:pPr>
            <a:r>
              <a:rPr lang="en-US" sz="36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Table des Matières</a:t>
            </a:r>
            <a:endParaRPr lang="en-US" sz="1600" dirty="0"/>
          </a:p>
        </p:txBody>
      </p:sp>
      <p:sp>
        <p:nvSpPr>
          <p:cNvPr id="3" name="Shape 1"/>
          <p:cNvSpPr/>
          <p:nvPr/>
        </p:nvSpPr>
        <p:spPr>
          <a:xfrm>
            <a:off x="381000" y="990600"/>
            <a:ext cx="1219200" cy="38100"/>
          </a:xfrm>
          <a:custGeom>
            <a:avLst/>
            <a:gdLst/>
            <a:ahLst/>
            <a:cxnLst/>
            <a:rect l="l" t="t" r="r" b="b"/>
            <a:pathLst>
              <a:path w="1219200" h="38100">
                <a:moveTo>
                  <a:pt x="0" y="0"/>
                </a:moveTo>
                <a:lnTo>
                  <a:pt x="1219200" y="0"/>
                </a:lnTo>
                <a:lnTo>
                  <a:pt x="1219200" y="38100"/>
                </a:lnTo>
                <a:lnTo>
                  <a:pt x="0" y="38100"/>
                </a:lnTo>
                <a:lnTo>
                  <a:pt x="0" y="0"/>
                </a:lnTo>
                <a:close/>
              </a:path>
            </a:pathLst>
          </a:custGeom>
          <a:solidFill>
            <a:srgbClr val="8B0000"/>
          </a:solidFill>
        </p:spPr>
      </p:sp>
      <p:sp>
        <p:nvSpPr>
          <p:cNvPr id="4" name="Shape 2"/>
          <p:cNvSpPr/>
          <p:nvPr>
            <p:custDataLst>
              <p:tags r:id="rId1"/>
            </p:custDataLst>
          </p:nvPr>
        </p:nvSpPr>
        <p:spPr>
          <a:xfrm>
            <a:off x="400050" y="1333500"/>
            <a:ext cx="38100" cy="1114425"/>
          </a:xfrm>
          <a:custGeom>
            <a:avLst/>
            <a:gdLst/>
            <a:ahLst/>
            <a:cxnLst/>
            <a:rect l="l" t="t" r="r" b="b"/>
            <a:pathLst>
              <a:path w="38100" h="1114425">
                <a:moveTo>
                  <a:pt x="0" y="0"/>
                </a:moveTo>
                <a:lnTo>
                  <a:pt x="38100" y="0"/>
                </a:lnTo>
                <a:lnTo>
                  <a:pt x="38100" y="1114425"/>
                </a:lnTo>
                <a:lnTo>
                  <a:pt x="0" y="1114425"/>
                </a:lnTo>
                <a:lnTo>
                  <a:pt x="0" y="0"/>
                </a:lnTo>
                <a:close/>
              </a:path>
            </a:pathLst>
          </a:custGeom>
          <a:solidFill>
            <a:srgbClr val="8B0000"/>
          </a:solidFill>
        </p:spPr>
      </p:sp>
      <p:sp>
        <p:nvSpPr>
          <p:cNvPr id="5" name="Shape 3"/>
          <p:cNvSpPr/>
          <p:nvPr>
            <p:custDataLst>
              <p:tags r:id="rId2"/>
            </p:custDataLst>
          </p:nvPr>
        </p:nvSpPr>
        <p:spPr>
          <a:xfrm>
            <a:off x="571500" y="14859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6" name="Text 4"/>
          <p:cNvSpPr/>
          <p:nvPr>
            <p:custDataLst>
              <p:tags r:id="rId3"/>
            </p:custDataLst>
          </p:nvPr>
        </p:nvSpPr>
        <p:spPr>
          <a:xfrm>
            <a:off x="523875" y="1485900"/>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1</a:t>
            </a:r>
            <a:endParaRPr lang="en-US" sz="1600" dirty="0"/>
          </a:p>
        </p:txBody>
      </p:sp>
      <p:sp>
        <p:nvSpPr>
          <p:cNvPr id="7" name="Text 5"/>
          <p:cNvSpPr/>
          <p:nvPr>
            <p:custDataLst>
              <p:tags r:id="rId4"/>
            </p:custDataLst>
          </p:nvPr>
        </p:nvSpPr>
        <p:spPr>
          <a:xfrm>
            <a:off x="1181100" y="1485900"/>
            <a:ext cx="3695700" cy="304800"/>
          </a:xfrm>
          <a:prstGeom prst="rect">
            <a:avLst/>
          </a:prstGeom>
          <a:noFill/>
        </p:spPr>
        <p:txBody>
          <a:bodyPr wrap="square" lIns="0" tIns="0" rIns="0" bIns="0" rtlCol="0" anchor="ctr"/>
          <a:lstStyle/>
          <a:p>
            <a:pPr>
              <a:lnSpc>
                <a:spcPct val="110000"/>
              </a:lnSpc>
            </a:pPr>
            <a:r>
              <a:rPr lang="en-US" sz="18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I</a:t>
            </a: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ntroduction et Historique</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8" name="Text 6"/>
          <p:cNvSpPr/>
          <p:nvPr>
            <p:custDataLst>
              <p:tags r:id="rId5"/>
            </p:custDataLst>
          </p:nvPr>
        </p:nvSpPr>
        <p:spPr>
          <a:xfrm>
            <a:off x="999490" y="1866900"/>
            <a:ext cx="4525010" cy="340360"/>
          </a:xfrm>
          <a:prstGeom prst="rect">
            <a:avLst/>
          </a:prstGeom>
          <a:noFill/>
        </p:spPr>
        <p:txBody>
          <a:bodyPr wrap="square" lIns="0" tIns="0" rIns="0" bIns="0" rtlCol="0" anchor="ctr"/>
          <a:lstStyle/>
          <a:p>
            <a:pPr>
              <a:lnSpc>
                <a:spcPct val="130000"/>
              </a:lnSpc>
            </a:pPr>
            <a:r>
              <a:rPr lang="en-US" sz="1400" dirty="0">
                <a:solidFill>
                  <a:schemeClr val="tx1"/>
                </a:solidFill>
                <a:latin typeface="Times New Roman" panose="02020603050405020304" charset="0"/>
                <a:ea typeface="Sorts Mill Goudy" panose="02000503000000000000" pitchFamily="34" charset="-122"/>
                <a:cs typeface="Times New Roman" panose="02020603050405020304" charset="0"/>
              </a:rPr>
              <a:t>D</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es premières observations à la spectroscopie moderne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9" name="Shape 7"/>
          <p:cNvSpPr/>
          <p:nvPr>
            <p:custDataLst>
              <p:tags r:id="rId6"/>
            </p:custDataLst>
          </p:nvPr>
        </p:nvSpPr>
        <p:spPr>
          <a:xfrm>
            <a:off x="6343650" y="1333500"/>
            <a:ext cx="38100" cy="1114425"/>
          </a:xfrm>
          <a:custGeom>
            <a:avLst/>
            <a:gdLst/>
            <a:ahLst/>
            <a:cxnLst/>
            <a:rect l="l" t="t" r="r" b="b"/>
            <a:pathLst>
              <a:path w="38100" h="1114425">
                <a:moveTo>
                  <a:pt x="0" y="0"/>
                </a:moveTo>
                <a:lnTo>
                  <a:pt x="38100" y="0"/>
                </a:lnTo>
                <a:lnTo>
                  <a:pt x="38100" y="1114425"/>
                </a:lnTo>
                <a:lnTo>
                  <a:pt x="0" y="1114425"/>
                </a:lnTo>
                <a:lnTo>
                  <a:pt x="0" y="0"/>
                </a:lnTo>
                <a:close/>
              </a:path>
            </a:pathLst>
          </a:custGeom>
          <a:solidFill>
            <a:srgbClr val="8B0000"/>
          </a:solidFill>
        </p:spPr>
      </p:sp>
      <p:sp>
        <p:nvSpPr>
          <p:cNvPr id="10" name="Shape 8"/>
          <p:cNvSpPr/>
          <p:nvPr>
            <p:custDataLst>
              <p:tags r:id="rId7"/>
            </p:custDataLst>
          </p:nvPr>
        </p:nvSpPr>
        <p:spPr>
          <a:xfrm>
            <a:off x="6515100" y="148590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11" name="Text 9"/>
          <p:cNvSpPr/>
          <p:nvPr>
            <p:custDataLst>
              <p:tags r:id="rId8"/>
            </p:custDataLst>
          </p:nvPr>
        </p:nvSpPr>
        <p:spPr>
          <a:xfrm>
            <a:off x="6467475" y="1485900"/>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2</a:t>
            </a:r>
            <a:endParaRPr lang="en-US" sz="1600" dirty="0"/>
          </a:p>
        </p:txBody>
      </p:sp>
      <p:sp>
        <p:nvSpPr>
          <p:cNvPr id="12" name="Text 10"/>
          <p:cNvSpPr/>
          <p:nvPr>
            <p:custDataLst>
              <p:tags r:id="rId9"/>
            </p:custDataLst>
          </p:nvPr>
        </p:nvSpPr>
        <p:spPr>
          <a:xfrm>
            <a:off x="7124700" y="1485900"/>
            <a:ext cx="356235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Principes Physiques</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13" name="Text 11"/>
          <p:cNvSpPr/>
          <p:nvPr>
            <p:custDataLst>
              <p:tags r:id="rId10"/>
            </p:custDataLst>
          </p:nvPr>
        </p:nvSpPr>
        <p:spPr>
          <a:xfrm>
            <a:off x="7124700" y="1866900"/>
            <a:ext cx="4348480" cy="342900"/>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Théorie et mécanismes d'interaction lumière-matière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4" name="Shape 12"/>
          <p:cNvSpPr/>
          <p:nvPr>
            <p:custDataLst>
              <p:tags r:id="rId11"/>
            </p:custDataLst>
          </p:nvPr>
        </p:nvSpPr>
        <p:spPr>
          <a:xfrm>
            <a:off x="400050" y="2676525"/>
            <a:ext cx="38100" cy="1114425"/>
          </a:xfrm>
          <a:custGeom>
            <a:avLst/>
            <a:gdLst/>
            <a:ahLst/>
            <a:cxnLst/>
            <a:rect l="l" t="t" r="r" b="b"/>
            <a:pathLst>
              <a:path w="38100" h="1114425">
                <a:moveTo>
                  <a:pt x="0" y="0"/>
                </a:moveTo>
                <a:lnTo>
                  <a:pt x="38100" y="0"/>
                </a:lnTo>
                <a:lnTo>
                  <a:pt x="38100" y="1114425"/>
                </a:lnTo>
                <a:lnTo>
                  <a:pt x="0" y="1114425"/>
                </a:lnTo>
                <a:lnTo>
                  <a:pt x="0" y="0"/>
                </a:lnTo>
                <a:close/>
              </a:path>
            </a:pathLst>
          </a:custGeom>
          <a:solidFill>
            <a:srgbClr val="8B0000"/>
          </a:solidFill>
        </p:spPr>
      </p:sp>
      <p:sp>
        <p:nvSpPr>
          <p:cNvPr id="15" name="Shape 13"/>
          <p:cNvSpPr/>
          <p:nvPr>
            <p:custDataLst>
              <p:tags r:id="rId12"/>
            </p:custDataLst>
          </p:nvPr>
        </p:nvSpPr>
        <p:spPr>
          <a:xfrm>
            <a:off x="571500" y="2828925"/>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16" name="Text 14"/>
          <p:cNvSpPr/>
          <p:nvPr>
            <p:custDataLst>
              <p:tags r:id="rId13"/>
            </p:custDataLst>
          </p:nvPr>
        </p:nvSpPr>
        <p:spPr>
          <a:xfrm>
            <a:off x="523875" y="2828925"/>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3</a:t>
            </a:r>
            <a:endParaRPr lang="en-US" sz="1600" dirty="0"/>
          </a:p>
        </p:txBody>
      </p:sp>
      <p:sp>
        <p:nvSpPr>
          <p:cNvPr id="17" name="Text 15"/>
          <p:cNvSpPr/>
          <p:nvPr>
            <p:custDataLst>
              <p:tags r:id="rId14"/>
            </p:custDataLst>
          </p:nvPr>
        </p:nvSpPr>
        <p:spPr>
          <a:xfrm>
            <a:off x="1181100" y="2828925"/>
            <a:ext cx="3038475" cy="304800"/>
          </a:xfrm>
          <a:prstGeom prst="rect">
            <a:avLst/>
          </a:prstGeom>
          <a:noFill/>
        </p:spPr>
        <p:txBody>
          <a:bodyPr wrap="square" lIns="0" tIns="0" rIns="0" bIns="0" rtlCol="0" anchor="ctr"/>
          <a:lstStyle/>
          <a:p>
            <a:pPr>
              <a:lnSpc>
                <a:spcPct val="110000"/>
              </a:lnSpc>
            </a:pP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Instrumentation</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18" name="Text 16"/>
          <p:cNvSpPr/>
          <p:nvPr>
            <p:custDataLst>
              <p:tags r:id="rId15"/>
            </p:custDataLst>
          </p:nvPr>
        </p:nvSpPr>
        <p:spPr>
          <a:xfrm>
            <a:off x="1181100" y="3209925"/>
            <a:ext cx="3738245" cy="212725"/>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Spectropolarimètres et techniques de mesure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9" name="Shape 17"/>
          <p:cNvSpPr/>
          <p:nvPr>
            <p:custDataLst>
              <p:tags r:id="rId16"/>
            </p:custDataLst>
          </p:nvPr>
        </p:nvSpPr>
        <p:spPr>
          <a:xfrm>
            <a:off x="6343650" y="2676525"/>
            <a:ext cx="38100" cy="1114425"/>
          </a:xfrm>
          <a:custGeom>
            <a:avLst/>
            <a:gdLst/>
            <a:ahLst/>
            <a:cxnLst/>
            <a:rect l="l" t="t" r="r" b="b"/>
            <a:pathLst>
              <a:path w="38100" h="1114425">
                <a:moveTo>
                  <a:pt x="0" y="0"/>
                </a:moveTo>
                <a:lnTo>
                  <a:pt x="38100" y="0"/>
                </a:lnTo>
                <a:lnTo>
                  <a:pt x="38100" y="1114425"/>
                </a:lnTo>
                <a:lnTo>
                  <a:pt x="0" y="1114425"/>
                </a:lnTo>
                <a:lnTo>
                  <a:pt x="0" y="0"/>
                </a:lnTo>
                <a:close/>
              </a:path>
            </a:pathLst>
          </a:custGeom>
          <a:solidFill>
            <a:srgbClr val="8B0000"/>
          </a:solidFill>
        </p:spPr>
      </p:sp>
      <p:sp>
        <p:nvSpPr>
          <p:cNvPr id="20" name="Shape 18"/>
          <p:cNvSpPr/>
          <p:nvPr>
            <p:custDataLst>
              <p:tags r:id="rId17"/>
            </p:custDataLst>
          </p:nvPr>
        </p:nvSpPr>
        <p:spPr>
          <a:xfrm>
            <a:off x="6515100" y="2828925"/>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21" name="Text 19"/>
          <p:cNvSpPr/>
          <p:nvPr>
            <p:custDataLst>
              <p:tags r:id="rId18"/>
            </p:custDataLst>
          </p:nvPr>
        </p:nvSpPr>
        <p:spPr>
          <a:xfrm>
            <a:off x="6467475" y="2828925"/>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4</a:t>
            </a:r>
            <a:endParaRPr lang="en-US" sz="1600" dirty="0"/>
          </a:p>
        </p:txBody>
      </p:sp>
      <p:sp>
        <p:nvSpPr>
          <p:cNvPr id="22" name="Text 20"/>
          <p:cNvSpPr/>
          <p:nvPr>
            <p:custDataLst>
              <p:tags r:id="rId19"/>
            </p:custDataLst>
          </p:nvPr>
        </p:nvSpPr>
        <p:spPr>
          <a:xfrm>
            <a:off x="7124700" y="2828925"/>
            <a:ext cx="3000375" cy="304800"/>
          </a:xfrm>
          <a:prstGeom prst="rect">
            <a:avLst/>
          </a:prstGeom>
          <a:noFill/>
        </p:spPr>
        <p:txBody>
          <a:bodyPr wrap="square" lIns="0" tIns="0" rIns="0" bIns="0" rtlCol="0" anchor="ctr"/>
          <a:lstStyle/>
          <a:p>
            <a:pPr>
              <a:lnSpc>
                <a:spcPct val="110000"/>
              </a:lnSpc>
            </a:pP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Spectres CD des Protéines</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23" name="Text 21"/>
          <p:cNvSpPr/>
          <p:nvPr>
            <p:custDataLst>
              <p:tags r:id="rId20"/>
            </p:custDataLst>
          </p:nvPr>
        </p:nvSpPr>
        <p:spPr>
          <a:xfrm>
            <a:off x="7124700" y="3209925"/>
            <a:ext cx="3984625" cy="243840"/>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Signatures spectrales et structure secondaire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4" name="Shape 22"/>
          <p:cNvSpPr/>
          <p:nvPr>
            <p:custDataLst>
              <p:tags r:id="rId21"/>
            </p:custDataLst>
          </p:nvPr>
        </p:nvSpPr>
        <p:spPr>
          <a:xfrm>
            <a:off x="400050" y="4019550"/>
            <a:ext cx="38100" cy="1114425"/>
          </a:xfrm>
          <a:custGeom>
            <a:avLst/>
            <a:gdLst/>
            <a:ahLst/>
            <a:cxnLst/>
            <a:rect l="l" t="t" r="r" b="b"/>
            <a:pathLst>
              <a:path w="38100" h="1114425">
                <a:moveTo>
                  <a:pt x="0" y="0"/>
                </a:moveTo>
                <a:lnTo>
                  <a:pt x="38100" y="0"/>
                </a:lnTo>
                <a:lnTo>
                  <a:pt x="38100" y="1114425"/>
                </a:lnTo>
                <a:lnTo>
                  <a:pt x="0" y="1114425"/>
                </a:lnTo>
                <a:lnTo>
                  <a:pt x="0" y="0"/>
                </a:lnTo>
                <a:close/>
              </a:path>
            </a:pathLst>
          </a:custGeom>
          <a:solidFill>
            <a:srgbClr val="8B0000"/>
          </a:solidFill>
        </p:spPr>
      </p:sp>
      <p:sp>
        <p:nvSpPr>
          <p:cNvPr id="25" name="Shape 23"/>
          <p:cNvSpPr/>
          <p:nvPr>
            <p:custDataLst>
              <p:tags r:id="rId22"/>
            </p:custDataLst>
          </p:nvPr>
        </p:nvSpPr>
        <p:spPr>
          <a:xfrm>
            <a:off x="571500" y="41719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26" name="Text 24"/>
          <p:cNvSpPr/>
          <p:nvPr>
            <p:custDataLst>
              <p:tags r:id="rId23"/>
            </p:custDataLst>
          </p:nvPr>
        </p:nvSpPr>
        <p:spPr>
          <a:xfrm>
            <a:off x="523875" y="4171950"/>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5</a:t>
            </a:r>
            <a:endParaRPr lang="en-US" sz="1600" dirty="0"/>
          </a:p>
        </p:txBody>
      </p:sp>
      <p:sp>
        <p:nvSpPr>
          <p:cNvPr id="27" name="Text 25"/>
          <p:cNvSpPr/>
          <p:nvPr>
            <p:custDataLst>
              <p:tags r:id="rId24"/>
            </p:custDataLst>
          </p:nvPr>
        </p:nvSpPr>
        <p:spPr>
          <a:xfrm>
            <a:off x="1181100" y="4171950"/>
            <a:ext cx="331470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Analyse Quantitative</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28" name="Text 26"/>
          <p:cNvSpPr/>
          <p:nvPr>
            <p:custDataLst>
              <p:tags r:id="rId25"/>
            </p:custDataLst>
          </p:nvPr>
        </p:nvSpPr>
        <p:spPr>
          <a:xfrm>
            <a:off x="1181100" y="4552950"/>
            <a:ext cx="3815080" cy="203835"/>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Méthodes d'estimation de la structure secondaire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9" name="Shape 27"/>
          <p:cNvSpPr/>
          <p:nvPr>
            <p:custDataLst>
              <p:tags r:id="rId26"/>
            </p:custDataLst>
          </p:nvPr>
        </p:nvSpPr>
        <p:spPr>
          <a:xfrm>
            <a:off x="6343650" y="4019550"/>
            <a:ext cx="38100" cy="1114425"/>
          </a:xfrm>
          <a:custGeom>
            <a:avLst/>
            <a:gdLst/>
            <a:ahLst/>
            <a:cxnLst/>
            <a:rect l="l" t="t" r="r" b="b"/>
            <a:pathLst>
              <a:path w="38100" h="1114425">
                <a:moveTo>
                  <a:pt x="0" y="0"/>
                </a:moveTo>
                <a:lnTo>
                  <a:pt x="38100" y="0"/>
                </a:lnTo>
                <a:lnTo>
                  <a:pt x="38100" y="1114425"/>
                </a:lnTo>
                <a:lnTo>
                  <a:pt x="0" y="1114425"/>
                </a:lnTo>
                <a:lnTo>
                  <a:pt x="0" y="0"/>
                </a:lnTo>
                <a:close/>
              </a:path>
            </a:pathLst>
          </a:custGeom>
          <a:solidFill>
            <a:srgbClr val="8B0000"/>
          </a:solidFill>
        </p:spPr>
      </p:sp>
      <p:sp>
        <p:nvSpPr>
          <p:cNvPr id="30" name="Shape 28"/>
          <p:cNvSpPr/>
          <p:nvPr>
            <p:custDataLst>
              <p:tags r:id="rId27"/>
            </p:custDataLst>
          </p:nvPr>
        </p:nvSpPr>
        <p:spPr>
          <a:xfrm>
            <a:off x="6515100" y="4171950"/>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31" name="Text 29"/>
          <p:cNvSpPr/>
          <p:nvPr>
            <p:custDataLst>
              <p:tags r:id="rId28"/>
            </p:custDataLst>
          </p:nvPr>
        </p:nvSpPr>
        <p:spPr>
          <a:xfrm>
            <a:off x="6467475" y="4171950"/>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6</a:t>
            </a:r>
            <a:endParaRPr lang="en-US" sz="1600" dirty="0"/>
          </a:p>
        </p:txBody>
      </p:sp>
      <p:sp>
        <p:nvSpPr>
          <p:cNvPr id="32" name="Text 30"/>
          <p:cNvSpPr/>
          <p:nvPr>
            <p:custDataLst>
              <p:tags r:id="rId29"/>
            </p:custDataLst>
          </p:nvPr>
        </p:nvSpPr>
        <p:spPr>
          <a:xfrm>
            <a:off x="7124700" y="4171950"/>
            <a:ext cx="321945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Applications</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33" name="Text 31"/>
          <p:cNvSpPr/>
          <p:nvPr>
            <p:custDataLst>
              <p:tags r:id="rId30"/>
            </p:custDataLst>
          </p:nvPr>
        </p:nvSpPr>
        <p:spPr>
          <a:xfrm>
            <a:off x="7124700" y="4552950"/>
            <a:ext cx="4224020" cy="203835"/>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Domaines d'utilisation du dichroïsme circulaire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34" name="Shape 32"/>
          <p:cNvSpPr/>
          <p:nvPr>
            <p:custDataLst>
              <p:tags r:id="rId31"/>
            </p:custDataLst>
          </p:nvPr>
        </p:nvSpPr>
        <p:spPr>
          <a:xfrm>
            <a:off x="400050" y="5362575"/>
            <a:ext cx="38100" cy="1114425"/>
          </a:xfrm>
          <a:custGeom>
            <a:avLst/>
            <a:gdLst/>
            <a:ahLst/>
            <a:cxnLst/>
            <a:rect l="l" t="t" r="r" b="b"/>
            <a:pathLst>
              <a:path w="38100" h="1114425">
                <a:moveTo>
                  <a:pt x="0" y="0"/>
                </a:moveTo>
                <a:lnTo>
                  <a:pt x="38100" y="0"/>
                </a:lnTo>
                <a:lnTo>
                  <a:pt x="38100" y="1114425"/>
                </a:lnTo>
                <a:lnTo>
                  <a:pt x="0" y="1114425"/>
                </a:lnTo>
                <a:lnTo>
                  <a:pt x="0" y="0"/>
                </a:lnTo>
                <a:close/>
              </a:path>
            </a:pathLst>
          </a:custGeom>
          <a:solidFill>
            <a:srgbClr val="8B0000"/>
          </a:solidFill>
        </p:spPr>
      </p:sp>
      <p:sp>
        <p:nvSpPr>
          <p:cNvPr id="35" name="Shape 33"/>
          <p:cNvSpPr/>
          <p:nvPr>
            <p:custDataLst>
              <p:tags r:id="rId32"/>
            </p:custDataLst>
          </p:nvPr>
        </p:nvSpPr>
        <p:spPr>
          <a:xfrm>
            <a:off x="571500" y="5514975"/>
            <a:ext cx="457200" cy="457200"/>
          </a:xfrm>
          <a:custGeom>
            <a:avLst/>
            <a:gdLst/>
            <a:ahLst/>
            <a:cxnLst/>
            <a:rect l="l" t="t" r="r" b="b"/>
            <a:pathLst>
              <a:path w="457200" h="457200">
                <a:moveTo>
                  <a:pt x="228600" y="0"/>
                </a:moveTo>
                <a:lnTo>
                  <a:pt x="228600" y="0"/>
                </a:lnTo>
                <a:cubicBezTo>
                  <a:pt x="354768" y="0"/>
                  <a:pt x="457200" y="102432"/>
                  <a:pt x="457200" y="228600"/>
                </a:cubicBezTo>
                <a:lnTo>
                  <a:pt x="457200" y="228600"/>
                </a:lnTo>
                <a:cubicBezTo>
                  <a:pt x="457200" y="354768"/>
                  <a:pt x="354768" y="457200"/>
                  <a:pt x="228600" y="457200"/>
                </a:cubicBezTo>
                <a:lnTo>
                  <a:pt x="228600" y="457200"/>
                </a:lnTo>
                <a:cubicBezTo>
                  <a:pt x="102432" y="457200"/>
                  <a:pt x="0" y="354768"/>
                  <a:pt x="0" y="228600"/>
                </a:cubicBezTo>
                <a:lnTo>
                  <a:pt x="0" y="228600"/>
                </a:lnTo>
                <a:cubicBezTo>
                  <a:pt x="0" y="102432"/>
                  <a:pt x="102432" y="0"/>
                  <a:pt x="228600" y="0"/>
                </a:cubicBezTo>
                <a:close/>
              </a:path>
            </a:pathLst>
          </a:custGeom>
          <a:solidFill>
            <a:srgbClr val="8B0000"/>
          </a:solidFill>
        </p:spPr>
      </p:sp>
      <p:sp>
        <p:nvSpPr>
          <p:cNvPr id="36" name="Text 34"/>
          <p:cNvSpPr/>
          <p:nvPr>
            <p:custDataLst>
              <p:tags r:id="rId33"/>
            </p:custDataLst>
          </p:nvPr>
        </p:nvSpPr>
        <p:spPr>
          <a:xfrm>
            <a:off x="523875" y="5514975"/>
            <a:ext cx="552450" cy="457200"/>
          </a:xfrm>
          <a:prstGeom prst="rect">
            <a:avLst/>
          </a:prstGeom>
          <a:noFill/>
        </p:spPr>
        <p:txBody>
          <a:bodyPr wrap="square" lIns="0" tIns="0" rIns="0" bIns="0" rtlCol="0" anchor="ctr"/>
          <a:lstStyle/>
          <a:p>
            <a:pPr algn="ctr">
              <a:lnSpc>
                <a:spcPct val="120000"/>
              </a:lnSpc>
            </a:pPr>
            <a:r>
              <a:rPr lang="en-US" sz="1500" b="1" dirty="0">
                <a:solidFill>
                  <a:srgbClr val="FFFFFF"/>
                </a:solidFill>
                <a:latin typeface="Oranienbaum" panose="02000506080000020003" pitchFamily="34" charset="0"/>
                <a:ea typeface="Oranienbaum" panose="02000506080000020003" pitchFamily="34" charset="-122"/>
                <a:cs typeface="Oranienbaum" panose="02000506080000020003" pitchFamily="34" charset="-120"/>
              </a:rPr>
              <a:t>7</a:t>
            </a:r>
            <a:endParaRPr lang="en-US" sz="1600" dirty="0"/>
          </a:p>
        </p:txBody>
      </p:sp>
      <p:sp>
        <p:nvSpPr>
          <p:cNvPr id="37" name="Text 35"/>
          <p:cNvSpPr/>
          <p:nvPr>
            <p:custDataLst>
              <p:tags r:id="rId34"/>
            </p:custDataLst>
          </p:nvPr>
        </p:nvSpPr>
        <p:spPr>
          <a:xfrm>
            <a:off x="1181100" y="5514975"/>
            <a:ext cx="4200525" cy="304800"/>
          </a:xfrm>
          <a:prstGeom prst="rect">
            <a:avLst/>
          </a:prstGeom>
          <a:noFill/>
        </p:spPr>
        <p:txBody>
          <a:bodyPr wrap="square" lIns="0" tIns="0" rIns="0" bIns="0" rtlCol="0" anchor="ctr"/>
          <a:lstStyle/>
          <a:p>
            <a:pPr>
              <a:lnSpc>
                <a:spcPct val="110000"/>
              </a:lnSpc>
            </a:pP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Limites et Perspectives</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38" name="Text 36"/>
          <p:cNvSpPr/>
          <p:nvPr>
            <p:custDataLst>
              <p:tags r:id="rId35"/>
            </p:custDataLst>
          </p:nvPr>
        </p:nvSpPr>
        <p:spPr>
          <a:xfrm>
            <a:off x="1181100" y="5895975"/>
            <a:ext cx="4965700" cy="271780"/>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Comparaison avec autres techniques et développements futurs</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6.2</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Interactions et Autres Applications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0050" y="1371600"/>
            <a:ext cx="5581650" cy="2257425"/>
          </a:xfrm>
          <a:custGeom>
            <a:avLst/>
            <a:gdLst/>
            <a:ahLst/>
            <a:cxnLst/>
            <a:rect l="l" t="t" r="r" b="b"/>
            <a:pathLst>
              <a:path w="5581650" h="2257425">
                <a:moveTo>
                  <a:pt x="0" y="0"/>
                </a:moveTo>
                <a:lnTo>
                  <a:pt x="5581650" y="0"/>
                </a:lnTo>
                <a:lnTo>
                  <a:pt x="5581650" y="2257425"/>
                </a:lnTo>
                <a:lnTo>
                  <a:pt x="0" y="2257425"/>
                </a:lnTo>
                <a:lnTo>
                  <a:pt x="0" y="0"/>
                </a:lnTo>
                <a:close/>
              </a:path>
            </a:pathLst>
          </a:custGeom>
          <a:solidFill>
            <a:srgbClr val="F9FAFB"/>
          </a:solidFill>
        </p:spPr>
      </p:sp>
      <p:sp>
        <p:nvSpPr>
          <p:cNvPr id="6" name="Shape 4"/>
          <p:cNvSpPr/>
          <p:nvPr/>
        </p:nvSpPr>
        <p:spPr>
          <a:xfrm>
            <a:off x="400050" y="1371600"/>
            <a:ext cx="38100" cy="2257425"/>
          </a:xfrm>
          <a:custGeom>
            <a:avLst/>
            <a:gdLst/>
            <a:ahLst/>
            <a:cxnLst/>
            <a:rect l="l" t="t" r="r" b="b"/>
            <a:pathLst>
              <a:path w="38100" h="2257425">
                <a:moveTo>
                  <a:pt x="0" y="0"/>
                </a:moveTo>
                <a:lnTo>
                  <a:pt x="38100" y="0"/>
                </a:lnTo>
                <a:lnTo>
                  <a:pt x="38100" y="2257425"/>
                </a:lnTo>
                <a:lnTo>
                  <a:pt x="0" y="2257425"/>
                </a:lnTo>
                <a:lnTo>
                  <a:pt x="0" y="0"/>
                </a:lnTo>
                <a:close/>
              </a:path>
            </a:pathLst>
          </a:custGeom>
          <a:solidFill>
            <a:srgbClr val="8B0000"/>
          </a:solidFill>
        </p:spPr>
      </p:sp>
      <p:sp>
        <p:nvSpPr>
          <p:cNvPr id="7" name="Shape 5"/>
          <p:cNvSpPr/>
          <p:nvPr/>
        </p:nvSpPr>
        <p:spPr>
          <a:xfrm>
            <a:off x="583406" y="1562100"/>
            <a:ext cx="214313" cy="190500"/>
          </a:xfrm>
          <a:custGeom>
            <a:avLst/>
            <a:gdLst/>
            <a:ahLst/>
            <a:cxnLst/>
            <a:rect l="l" t="t" r="r" b="b"/>
            <a:pathLst>
              <a:path w="214313" h="190500">
                <a:moveTo>
                  <a:pt x="156083" y="35719"/>
                </a:moveTo>
                <a:cubicBezTo>
                  <a:pt x="149907" y="35719"/>
                  <a:pt x="143917" y="37393"/>
                  <a:pt x="138671" y="40444"/>
                </a:cubicBezTo>
                <a:cubicBezTo>
                  <a:pt x="132792" y="34491"/>
                  <a:pt x="125946" y="29505"/>
                  <a:pt x="118393" y="25747"/>
                </a:cubicBezTo>
                <a:cubicBezTo>
                  <a:pt x="128885" y="16818"/>
                  <a:pt x="142242" y="11906"/>
                  <a:pt x="156083" y="11906"/>
                </a:cubicBezTo>
                <a:cubicBezTo>
                  <a:pt x="188230" y="11906"/>
                  <a:pt x="214313" y="37951"/>
                  <a:pt x="214313" y="70135"/>
                </a:cubicBezTo>
                <a:cubicBezTo>
                  <a:pt x="214313" y="85576"/>
                  <a:pt x="208173" y="100385"/>
                  <a:pt x="197272" y="111286"/>
                </a:cubicBezTo>
                <a:lnTo>
                  <a:pt x="170817" y="137740"/>
                </a:lnTo>
                <a:cubicBezTo>
                  <a:pt x="159916" y="148642"/>
                  <a:pt x="145107" y="154781"/>
                  <a:pt x="129667" y="154781"/>
                </a:cubicBezTo>
                <a:cubicBezTo>
                  <a:pt x="97520" y="154781"/>
                  <a:pt x="71438" y="128736"/>
                  <a:pt x="71438" y="96552"/>
                </a:cubicBezTo>
                <a:cubicBezTo>
                  <a:pt x="71438" y="95994"/>
                  <a:pt x="71438" y="95436"/>
                  <a:pt x="71475" y="94878"/>
                </a:cubicBezTo>
                <a:cubicBezTo>
                  <a:pt x="71661" y="88292"/>
                  <a:pt x="77130" y="83121"/>
                  <a:pt x="83716" y="83307"/>
                </a:cubicBezTo>
                <a:cubicBezTo>
                  <a:pt x="90301" y="83493"/>
                  <a:pt x="95473" y="88962"/>
                  <a:pt x="95287" y="95548"/>
                </a:cubicBezTo>
                <a:cubicBezTo>
                  <a:pt x="95287" y="95883"/>
                  <a:pt x="95287" y="96217"/>
                  <a:pt x="95287" y="96515"/>
                </a:cubicBezTo>
                <a:cubicBezTo>
                  <a:pt x="95287" y="115528"/>
                  <a:pt x="110691" y="130932"/>
                  <a:pt x="129704" y="130932"/>
                </a:cubicBezTo>
                <a:cubicBezTo>
                  <a:pt x="138819" y="130932"/>
                  <a:pt x="147563" y="127322"/>
                  <a:pt x="154037" y="120848"/>
                </a:cubicBezTo>
                <a:lnTo>
                  <a:pt x="180491" y="94394"/>
                </a:lnTo>
                <a:cubicBezTo>
                  <a:pt x="186928" y="87957"/>
                  <a:pt x="190574" y="79177"/>
                  <a:pt x="190574" y="70061"/>
                </a:cubicBezTo>
                <a:cubicBezTo>
                  <a:pt x="190574" y="51048"/>
                  <a:pt x="175171" y="35644"/>
                  <a:pt x="156158" y="35644"/>
                </a:cubicBezTo>
                <a:close/>
                <a:moveTo>
                  <a:pt x="102394" y="64480"/>
                </a:moveTo>
                <a:cubicBezTo>
                  <a:pt x="101687" y="64182"/>
                  <a:pt x="100980" y="63773"/>
                  <a:pt x="100347" y="63326"/>
                </a:cubicBezTo>
                <a:cubicBezTo>
                  <a:pt x="95659" y="60908"/>
                  <a:pt x="90301" y="59531"/>
                  <a:pt x="84683" y="59531"/>
                </a:cubicBezTo>
                <a:cubicBezTo>
                  <a:pt x="75567" y="59531"/>
                  <a:pt x="66824" y="63140"/>
                  <a:pt x="60350" y="69614"/>
                </a:cubicBezTo>
                <a:lnTo>
                  <a:pt x="33896" y="96069"/>
                </a:lnTo>
                <a:cubicBezTo>
                  <a:pt x="27459" y="102505"/>
                  <a:pt x="23812" y="111286"/>
                  <a:pt x="23812" y="120402"/>
                </a:cubicBezTo>
                <a:cubicBezTo>
                  <a:pt x="23812" y="139415"/>
                  <a:pt x="39216" y="154818"/>
                  <a:pt x="58229" y="154818"/>
                </a:cubicBezTo>
                <a:cubicBezTo>
                  <a:pt x="64368" y="154818"/>
                  <a:pt x="70358" y="153181"/>
                  <a:pt x="75605" y="150130"/>
                </a:cubicBezTo>
                <a:cubicBezTo>
                  <a:pt x="81483" y="156083"/>
                  <a:pt x="88329" y="161069"/>
                  <a:pt x="95920" y="164827"/>
                </a:cubicBezTo>
                <a:cubicBezTo>
                  <a:pt x="85427" y="173720"/>
                  <a:pt x="72107" y="178668"/>
                  <a:pt x="58229" y="178668"/>
                </a:cubicBezTo>
                <a:cubicBezTo>
                  <a:pt x="26082" y="178668"/>
                  <a:pt x="0" y="152623"/>
                  <a:pt x="0" y="120439"/>
                </a:cubicBezTo>
                <a:cubicBezTo>
                  <a:pt x="0" y="104998"/>
                  <a:pt x="6139" y="90190"/>
                  <a:pt x="17041" y="79288"/>
                </a:cubicBezTo>
                <a:lnTo>
                  <a:pt x="43495" y="52834"/>
                </a:lnTo>
                <a:cubicBezTo>
                  <a:pt x="54397" y="41932"/>
                  <a:pt x="69205" y="35793"/>
                  <a:pt x="84646" y="35793"/>
                </a:cubicBezTo>
                <a:cubicBezTo>
                  <a:pt x="116867" y="35793"/>
                  <a:pt x="142875" y="62061"/>
                  <a:pt x="142875" y="94171"/>
                </a:cubicBezTo>
                <a:cubicBezTo>
                  <a:pt x="142875" y="94655"/>
                  <a:pt x="142875" y="95138"/>
                  <a:pt x="142875" y="95622"/>
                </a:cubicBezTo>
                <a:cubicBezTo>
                  <a:pt x="142726" y="102208"/>
                  <a:pt x="137257" y="107379"/>
                  <a:pt x="130671" y="107231"/>
                </a:cubicBezTo>
                <a:cubicBezTo>
                  <a:pt x="124085" y="107082"/>
                  <a:pt x="118914" y="101612"/>
                  <a:pt x="119063" y="95027"/>
                </a:cubicBezTo>
                <a:cubicBezTo>
                  <a:pt x="119063" y="94729"/>
                  <a:pt x="119063" y="94469"/>
                  <a:pt x="119063" y="94171"/>
                </a:cubicBezTo>
                <a:cubicBezTo>
                  <a:pt x="119063" y="81632"/>
                  <a:pt x="112365" y="70619"/>
                  <a:pt x="102394" y="64554"/>
                </a:cubicBezTo>
                <a:close/>
              </a:path>
            </a:pathLst>
          </a:custGeom>
          <a:solidFill>
            <a:srgbClr val="8B0000"/>
          </a:solidFill>
        </p:spPr>
      </p:sp>
      <p:sp>
        <p:nvSpPr>
          <p:cNvPr id="8" name="Text 6"/>
          <p:cNvSpPr/>
          <p:nvPr/>
        </p:nvSpPr>
        <p:spPr>
          <a:xfrm>
            <a:off x="809625" y="15240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Interactions Protéine-Ligand</a:t>
            </a:r>
            <a:endParaRPr lang="en-US" sz="1600" dirty="0"/>
          </a:p>
        </p:txBody>
      </p:sp>
      <p:sp>
        <p:nvSpPr>
          <p:cNvPr id="9" name="Text 7"/>
          <p:cNvSpPr/>
          <p:nvPr/>
        </p:nvSpPr>
        <p:spPr>
          <a:xfrm>
            <a:off x="571500" y="1866900"/>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Détection des changements conformationnels induits par la liaison de :</a:t>
            </a:r>
            <a:endParaRPr lang="en-US" sz="1600" dirty="0"/>
          </a:p>
        </p:txBody>
      </p:sp>
      <p:sp>
        <p:nvSpPr>
          <p:cNvPr id="10" name="Text 8"/>
          <p:cNvSpPr/>
          <p:nvPr/>
        </p:nvSpPr>
        <p:spPr>
          <a:xfrm>
            <a:off x="571500" y="21717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Petites molécules (médicaments, substrats)</a:t>
            </a:r>
            <a:endParaRPr lang="en-US" sz="1600" dirty="0"/>
          </a:p>
        </p:txBody>
      </p:sp>
      <p:sp>
        <p:nvSpPr>
          <p:cNvPr id="11" name="Text 9"/>
          <p:cNvSpPr/>
          <p:nvPr/>
        </p:nvSpPr>
        <p:spPr>
          <a:xfrm>
            <a:off x="571500" y="24003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Ions métalliques</a:t>
            </a:r>
            <a:endParaRPr lang="en-US" sz="1600" dirty="0"/>
          </a:p>
        </p:txBody>
      </p:sp>
      <p:sp>
        <p:nvSpPr>
          <p:cNvPr id="12" name="Text 10"/>
          <p:cNvSpPr/>
          <p:nvPr/>
        </p:nvSpPr>
        <p:spPr>
          <a:xfrm>
            <a:off x="571500" y="26289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Autres protéines ou peptides</a:t>
            </a:r>
            <a:endParaRPr lang="en-US" sz="1600" dirty="0"/>
          </a:p>
        </p:txBody>
      </p:sp>
      <p:sp>
        <p:nvSpPr>
          <p:cNvPr id="13" name="Text 11"/>
          <p:cNvSpPr/>
          <p:nvPr/>
        </p:nvSpPr>
        <p:spPr>
          <a:xfrm>
            <a:off x="571500" y="28575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Acides nucléiques</a:t>
            </a:r>
            <a:endParaRPr lang="en-US" sz="1600" dirty="0"/>
          </a:p>
        </p:txBody>
      </p:sp>
      <p:sp>
        <p:nvSpPr>
          <p:cNvPr id="14" name="Shape 12"/>
          <p:cNvSpPr/>
          <p:nvPr/>
        </p:nvSpPr>
        <p:spPr>
          <a:xfrm>
            <a:off x="574675" y="3127375"/>
            <a:ext cx="5254625" cy="349250"/>
          </a:xfrm>
          <a:custGeom>
            <a:avLst/>
            <a:gdLst/>
            <a:ahLst/>
            <a:cxnLst/>
            <a:rect l="l" t="t" r="r" b="b"/>
            <a:pathLst>
              <a:path w="5254625" h="349250">
                <a:moveTo>
                  <a:pt x="0" y="0"/>
                </a:moveTo>
                <a:lnTo>
                  <a:pt x="5254625" y="0"/>
                </a:lnTo>
                <a:lnTo>
                  <a:pt x="5254625" y="349250"/>
                </a:lnTo>
                <a:lnTo>
                  <a:pt x="0" y="349250"/>
                </a:lnTo>
                <a:lnTo>
                  <a:pt x="0" y="0"/>
                </a:lnTo>
                <a:close/>
              </a:path>
            </a:pathLst>
          </a:custGeom>
          <a:solidFill>
            <a:srgbClr val="FFFFFF"/>
          </a:solidFill>
          <a:ln w="8467">
            <a:solidFill>
              <a:srgbClr val="8B0000"/>
            </a:solidFill>
            <a:prstDash val="solid"/>
          </a:ln>
        </p:spPr>
      </p:sp>
      <p:sp>
        <p:nvSpPr>
          <p:cNvPr id="15" name="Text 13"/>
          <p:cNvSpPr/>
          <p:nvPr/>
        </p:nvSpPr>
        <p:spPr>
          <a:xfrm>
            <a:off x="654050" y="3206753"/>
            <a:ext cx="516255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Détermination des constantes de liaison et des mécanismes d'action</a:t>
            </a:r>
            <a:endParaRPr lang="en-US" sz="1600" dirty="0"/>
          </a:p>
        </p:txBody>
      </p:sp>
      <p:sp>
        <p:nvSpPr>
          <p:cNvPr id="16" name="Shape 14"/>
          <p:cNvSpPr/>
          <p:nvPr/>
        </p:nvSpPr>
        <p:spPr>
          <a:xfrm>
            <a:off x="400050" y="3784606"/>
            <a:ext cx="5581650" cy="2628900"/>
          </a:xfrm>
          <a:custGeom>
            <a:avLst/>
            <a:gdLst/>
            <a:ahLst/>
            <a:cxnLst/>
            <a:rect l="l" t="t" r="r" b="b"/>
            <a:pathLst>
              <a:path w="5581650" h="2628900">
                <a:moveTo>
                  <a:pt x="0" y="0"/>
                </a:moveTo>
                <a:lnTo>
                  <a:pt x="5581650" y="0"/>
                </a:lnTo>
                <a:lnTo>
                  <a:pt x="5581650" y="2628900"/>
                </a:lnTo>
                <a:lnTo>
                  <a:pt x="0" y="2628900"/>
                </a:lnTo>
                <a:lnTo>
                  <a:pt x="0" y="0"/>
                </a:lnTo>
                <a:close/>
              </a:path>
            </a:pathLst>
          </a:custGeom>
          <a:solidFill>
            <a:srgbClr val="F9FAFB"/>
          </a:solidFill>
        </p:spPr>
      </p:sp>
      <p:sp>
        <p:nvSpPr>
          <p:cNvPr id="17" name="Shape 15"/>
          <p:cNvSpPr/>
          <p:nvPr/>
        </p:nvSpPr>
        <p:spPr>
          <a:xfrm>
            <a:off x="400050" y="3784606"/>
            <a:ext cx="38100" cy="2628900"/>
          </a:xfrm>
          <a:custGeom>
            <a:avLst/>
            <a:gdLst/>
            <a:ahLst/>
            <a:cxnLst/>
            <a:rect l="l" t="t" r="r" b="b"/>
            <a:pathLst>
              <a:path w="38100" h="2628900">
                <a:moveTo>
                  <a:pt x="0" y="0"/>
                </a:moveTo>
                <a:lnTo>
                  <a:pt x="38100" y="0"/>
                </a:lnTo>
                <a:lnTo>
                  <a:pt x="38100" y="2628900"/>
                </a:lnTo>
                <a:lnTo>
                  <a:pt x="0" y="2628900"/>
                </a:lnTo>
                <a:lnTo>
                  <a:pt x="0" y="0"/>
                </a:lnTo>
                <a:close/>
              </a:path>
            </a:pathLst>
          </a:custGeom>
          <a:solidFill>
            <a:srgbClr val="8B0000"/>
          </a:solidFill>
        </p:spPr>
      </p:sp>
      <p:sp>
        <p:nvSpPr>
          <p:cNvPr id="18" name="Shape 16"/>
          <p:cNvSpPr/>
          <p:nvPr/>
        </p:nvSpPr>
        <p:spPr>
          <a:xfrm>
            <a:off x="619125" y="3975106"/>
            <a:ext cx="142875" cy="190500"/>
          </a:xfrm>
          <a:custGeom>
            <a:avLst/>
            <a:gdLst/>
            <a:ahLst/>
            <a:cxnLst/>
            <a:rect l="l" t="t" r="r" b="b"/>
            <a:pathLst>
              <a:path w="142875" h="190500">
                <a:moveTo>
                  <a:pt x="130969" y="0"/>
                </a:moveTo>
                <a:cubicBezTo>
                  <a:pt x="137554" y="0"/>
                  <a:pt x="142875" y="5321"/>
                  <a:pt x="142875" y="11906"/>
                </a:cubicBezTo>
                <a:cubicBezTo>
                  <a:pt x="142875" y="33412"/>
                  <a:pt x="133796" y="50899"/>
                  <a:pt x="121518" y="65670"/>
                </a:cubicBezTo>
                <a:cubicBezTo>
                  <a:pt x="112551" y="76423"/>
                  <a:pt x="101501" y="86171"/>
                  <a:pt x="90413" y="95250"/>
                </a:cubicBezTo>
                <a:cubicBezTo>
                  <a:pt x="101501" y="104366"/>
                  <a:pt x="112551" y="114077"/>
                  <a:pt x="121518" y="124830"/>
                </a:cubicBezTo>
                <a:cubicBezTo>
                  <a:pt x="133796" y="139564"/>
                  <a:pt x="142875" y="157088"/>
                  <a:pt x="142875" y="178594"/>
                </a:cubicBezTo>
                <a:cubicBezTo>
                  <a:pt x="142875" y="185179"/>
                  <a:pt x="137554" y="190500"/>
                  <a:pt x="130969" y="190500"/>
                </a:cubicBezTo>
                <a:cubicBezTo>
                  <a:pt x="124383" y="190500"/>
                  <a:pt x="119063" y="185179"/>
                  <a:pt x="119063" y="178594"/>
                </a:cubicBezTo>
                <a:lnTo>
                  <a:pt x="23812" y="178594"/>
                </a:lnTo>
                <a:cubicBezTo>
                  <a:pt x="23812" y="185179"/>
                  <a:pt x="18492" y="190500"/>
                  <a:pt x="11906" y="190500"/>
                </a:cubicBezTo>
                <a:cubicBezTo>
                  <a:pt x="5321" y="190500"/>
                  <a:pt x="0" y="185179"/>
                  <a:pt x="0" y="178594"/>
                </a:cubicBezTo>
                <a:cubicBezTo>
                  <a:pt x="0" y="157088"/>
                  <a:pt x="9079" y="139601"/>
                  <a:pt x="21357" y="124830"/>
                </a:cubicBezTo>
                <a:cubicBezTo>
                  <a:pt x="30324" y="114077"/>
                  <a:pt x="41374" y="104366"/>
                  <a:pt x="52462" y="95250"/>
                </a:cubicBezTo>
                <a:cubicBezTo>
                  <a:pt x="41374" y="86134"/>
                  <a:pt x="30324" y="76423"/>
                  <a:pt x="21357" y="65670"/>
                </a:cubicBezTo>
                <a:cubicBezTo>
                  <a:pt x="9079" y="50899"/>
                  <a:pt x="0" y="33412"/>
                  <a:pt x="0" y="11906"/>
                </a:cubicBezTo>
                <a:cubicBezTo>
                  <a:pt x="0" y="5321"/>
                  <a:pt x="5321" y="0"/>
                  <a:pt x="11906" y="0"/>
                </a:cubicBezTo>
                <a:cubicBezTo>
                  <a:pt x="18492" y="0"/>
                  <a:pt x="23812" y="5321"/>
                  <a:pt x="23812" y="11906"/>
                </a:cubicBezTo>
                <a:lnTo>
                  <a:pt x="119063" y="11906"/>
                </a:lnTo>
                <a:cubicBezTo>
                  <a:pt x="119063" y="5321"/>
                  <a:pt x="124383" y="0"/>
                  <a:pt x="130969" y="0"/>
                </a:cubicBezTo>
                <a:close/>
                <a:moveTo>
                  <a:pt x="105482" y="142875"/>
                </a:moveTo>
                <a:lnTo>
                  <a:pt x="37430" y="142875"/>
                </a:lnTo>
                <a:cubicBezTo>
                  <a:pt x="34379" y="146782"/>
                  <a:pt x="31812" y="150726"/>
                  <a:pt x="29766" y="154781"/>
                </a:cubicBezTo>
                <a:lnTo>
                  <a:pt x="113184" y="154781"/>
                </a:lnTo>
                <a:cubicBezTo>
                  <a:pt x="111100" y="150726"/>
                  <a:pt x="108533" y="146782"/>
                  <a:pt x="105519" y="142875"/>
                </a:cubicBezTo>
                <a:close/>
                <a:moveTo>
                  <a:pt x="88553" y="125016"/>
                </a:moveTo>
                <a:cubicBezTo>
                  <a:pt x="83232" y="120179"/>
                  <a:pt x="77465" y="115416"/>
                  <a:pt x="71438" y="110505"/>
                </a:cubicBezTo>
                <a:cubicBezTo>
                  <a:pt x="65410" y="115379"/>
                  <a:pt x="59643" y="120179"/>
                  <a:pt x="54322" y="125016"/>
                </a:cubicBezTo>
                <a:lnTo>
                  <a:pt x="88553" y="125016"/>
                </a:lnTo>
                <a:close/>
                <a:moveTo>
                  <a:pt x="37393" y="47625"/>
                </a:moveTo>
                <a:lnTo>
                  <a:pt x="105445" y="47625"/>
                </a:lnTo>
                <a:cubicBezTo>
                  <a:pt x="108496" y="43718"/>
                  <a:pt x="111063" y="39774"/>
                  <a:pt x="113109" y="35719"/>
                </a:cubicBezTo>
                <a:lnTo>
                  <a:pt x="29728" y="35719"/>
                </a:lnTo>
                <a:cubicBezTo>
                  <a:pt x="31812" y="39774"/>
                  <a:pt x="34379" y="43718"/>
                  <a:pt x="37393" y="47625"/>
                </a:cubicBezTo>
                <a:close/>
                <a:moveTo>
                  <a:pt x="54322" y="65484"/>
                </a:moveTo>
                <a:cubicBezTo>
                  <a:pt x="59643" y="70321"/>
                  <a:pt x="65410" y="75084"/>
                  <a:pt x="71438" y="79995"/>
                </a:cubicBezTo>
                <a:cubicBezTo>
                  <a:pt x="77465" y="75121"/>
                  <a:pt x="83232" y="70321"/>
                  <a:pt x="88553" y="65484"/>
                </a:cubicBezTo>
                <a:lnTo>
                  <a:pt x="54322" y="65484"/>
                </a:lnTo>
                <a:close/>
              </a:path>
            </a:pathLst>
          </a:custGeom>
          <a:solidFill>
            <a:srgbClr val="8B0000"/>
          </a:solidFill>
        </p:spPr>
      </p:sp>
      <p:sp>
        <p:nvSpPr>
          <p:cNvPr id="19" name="Text 17"/>
          <p:cNvSpPr/>
          <p:nvPr/>
        </p:nvSpPr>
        <p:spPr>
          <a:xfrm>
            <a:off x="809625" y="3937006"/>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Acides Nucléiques</a:t>
            </a:r>
            <a:endParaRPr lang="en-US" sz="1600" dirty="0"/>
          </a:p>
        </p:txBody>
      </p:sp>
      <p:sp>
        <p:nvSpPr>
          <p:cNvPr id="20" name="Text 18"/>
          <p:cNvSpPr/>
          <p:nvPr/>
        </p:nvSpPr>
        <p:spPr>
          <a:xfrm>
            <a:off x="571500" y="4279906"/>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Distinction des conformations de l'ADN et de l'ARN :</a:t>
            </a:r>
            <a:endParaRPr lang="en-US" sz="1600" dirty="0"/>
          </a:p>
        </p:txBody>
      </p:sp>
      <p:sp>
        <p:nvSpPr>
          <p:cNvPr id="21" name="Shape 19"/>
          <p:cNvSpPr/>
          <p:nvPr/>
        </p:nvSpPr>
        <p:spPr>
          <a:xfrm>
            <a:off x="574675" y="4587881"/>
            <a:ext cx="5254625" cy="501650"/>
          </a:xfrm>
          <a:custGeom>
            <a:avLst/>
            <a:gdLst/>
            <a:ahLst/>
            <a:cxnLst/>
            <a:rect l="l" t="t" r="r" b="b"/>
            <a:pathLst>
              <a:path w="5254625" h="501650">
                <a:moveTo>
                  <a:pt x="0" y="0"/>
                </a:moveTo>
                <a:lnTo>
                  <a:pt x="5254625" y="0"/>
                </a:lnTo>
                <a:lnTo>
                  <a:pt x="5254625" y="501650"/>
                </a:lnTo>
                <a:lnTo>
                  <a:pt x="0" y="501650"/>
                </a:lnTo>
                <a:lnTo>
                  <a:pt x="0" y="0"/>
                </a:lnTo>
                <a:close/>
              </a:path>
            </a:pathLst>
          </a:custGeom>
          <a:solidFill>
            <a:srgbClr val="FFFFFF"/>
          </a:solidFill>
          <a:ln w="8467">
            <a:solidFill>
              <a:srgbClr val="8B0000"/>
            </a:solidFill>
            <a:prstDash val="solid"/>
          </a:ln>
        </p:spPr>
      </p:sp>
      <p:sp>
        <p:nvSpPr>
          <p:cNvPr id="22" name="Text 20"/>
          <p:cNvSpPr/>
          <p:nvPr/>
        </p:nvSpPr>
        <p:spPr>
          <a:xfrm>
            <a:off x="654050" y="4667250"/>
            <a:ext cx="516255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ADN B-forme</a:t>
            </a:r>
            <a:endParaRPr lang="en-US" sz="1600" dirty="0"/>
          </a:p>
        </p:txBody>
      </p:sp>
      <p:sp>
        <p:nvSpPr>
          <p:cNvPr id="23" name="Text 21"/>
          <p:cNvSpPr/>
          <p:nvPr/>
        </p:nvSpPr>
        <p:spPr>
          <a:xfrm>
            <a:off x="654050" y="4857750"/>
            <a:ext cx="5153025" cy="152400"/>
          </a:xfrm>
          <a:prstGeom prst="rect">
            <a:avLst/>
          </a:prstGeom>
          <a:noFill/>
        </p:spPr>
        <p:txBody>
          <a:bodyPr wrap="square" lIns="0" tIns="0" rIns="0" bIns="0" rtlCol="0" anchor="ctr"/>
          <a:lstStyle/>
          <a:p>
            <a:pPr>
              <a:lnSpc>
                <a:spcPct val="110000"/>
              </a:lnSpc>
            </a:pPr>
            <a:r>
              <a:rPr lang="en-US" sz="9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Bande positive ~275 nm, négative ~245 nm</a:t>
            </a:r>
            <a:endParaRPr lang="en-US" sz="1600" dirty="0"/>
          </a:p>
        </p:txBody>
      </p:sp>
      <p:sp>
        <p:nvSpPr>
          <p:cNvPr id="24" name="Shape 22"/>
          <p:cNvSpPr/>
          <p:nvPr/>
        </p:nvSpPr>
        <p:spPr>
          <a:xfrm>
            <a:off x="574675" y="5172078"/>
            <a:ext cx="5254625" cy="501650"/>
          </a:xfrm>
          <a:custGeom>
            <a:avLst/>
            <a:gdLst/>
            <a:ahLst/>
            <a:cxnLst/>
            <a:rect l="l" t="t" r="r" b="b"/>
            <a:pathLst>
              <a:path w="5254625" h="501650">
                <a:moveTo>
                  <a:pt x="0" y="0"/>
                </a:moveTo>
                <a:lnTo>
                  <a:pt x="5254625" y="0"/>
                </a:lnTo>
                <a:lnTo>
                  <a:pt x="5254625" y="501650"/>
                </a:lnTo>
                <a:lnTo>
                  <a:pt x="0" y="501650"/>
                </a:lnTo>
                <a:lnTo>
                  <a:pt x="0" y="0"/>
                </a:lnTo>
                <a:close/>
              </a:path>
            </a:pathLst>
          </a:custGeom>
          <a:solidFill>
            <a:srgbClr val="FFFFFF"/>
          </a:solidFill>
          <a:ln w="8467">
            <a:solidFill>
              <a:srgbClr val="8B0000"/>
            </a:solidFill>
            <a:prstDash val="solid"/>
          </a:ln>
        </p:spPr>
      </p:sp>
      <p:sp>
        <p:nvSpPr>
          <p:cNvPr id="25" name="Text 23"/>
          <p:cNvSpPr/>
          <p:nvPr/>
        </p:nvSpPr>
        <p:spPr>
          <a:xfrm>
            <a:off x="654050" y="5251456"/>
            <a:ext cx="516255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ADN Z-forme</a:t>
            </a:r>
            <a:endParaRPr lang="en-US" sz="1600" dirty="0"/>
          </a:p>
        </p:txBody>
      </p:sp>
      <p:sp>
        <p:nvSpPr>
          <p:cNvPr id="26" name="Text 24"/>
          <p:cNvSpPr/>
          <p:nvPr/>
        </p:nvSpPr>
        <p:spPr>
          <a:xfrm>
            <a:off x="654050" y="5441956"/>
            <a:ext cx="5153025" cy="152400"/>
          </a:xfrm>
          <a:prstGeom prst="rect">
            <a:avLst/>
          </a:prstGeom>
          <a:noFill/>
        </p:spPr>
        <p:txBody>
          <a:bodyPr wrap="square" lIns="0" tIns="0" rIns="0" bIns="0" rtlCol="0" anchor="ctr"/>
          <a:lstStyle/>
          <a:p>
            <a:pPr>
              <a:lnSpc>
                <a:spcPct val="110000"/>
              </a:lnSpc>
            </a:pPr>
            <a:r>
              <a:rPr lang="en-US" sz="9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Spectre inversé, minimum ~290 nm</a:t>
            </a:r>
            <a:endParaRPr lang="en-US" sz="1600" dirty="0"/>
          </a:p>
        </p:txBody>
      </p:sp>
      <p:sp>
        <p:nvSpPr>
          <p:cNvPr id="27" name="Shape 25"/>
          <p:cNvSpPr/>
          <p:nvPr/>
        </p:nvSpPr>
        <p:spPr>
          <a:xfrm>
            <a:off x="574675" y="5756275"/>
            <a:ext cx="5254625" cy="501650"/>
          </a:xfrm>
          <a:custGeom>
            <a:avLst/>
            <a:gdLst/>
            <a:ahLst/>
            <a:cxnLst/>
            <a:rect l="l" t="t" r="r" b="b"/>
            <a:pathLst>
              <a:path w="5254625" h="501650">
                <a:moveTo>
                  <a:pt x="0" y="0"/>
                </a:moveTo>
                <a:lnTo>
                  <a:pt x="5254625" y="0"/>
                </a:lnTo>
                <a:lnTo>
                  <a:pt x="5254625" y="501650"/>
                </a:lnTo>
                <a:lnTo>
                  <a:pt x="0" y="501650"/>
                </a:lnTo>
                <a:lnTo>
                  <a:pt x="0" y="0"/>
                </a:lnTo>
                <a:close/>
              </a:path>
            </a:pathLst>
          </a:custGeom>
          <a:solidFill>
            <a:srgbClr val="FFFFFF"/>
          </a:solidFill>
          <a:ln w="8467">
            <a:solidFill>
              <a:srgbClr val="8B0000"/>
            </a:solidFill>
            <a:prstDash val="solid"/>
          </a:ln>
        </p:spPr>
      </p:sp>
      <p:sp>
        <p:nvSpPr>
          <p:cNvPr id="28" name="Text 26"/>
          <p:cNvSpPr/>
          <p:nvPr/>
        </p:nvSpPr>
        <p:spPr>
          <a:xfrm>
            <a:off x="654050" y="5835653"/>
            <a:ext cx="5162550" cy="190500"/>
          </a:xfrm>
          <a:prstGeom prst="rect">
            <a:avLst/>
          </a:prstGeom>
          <a:noFill/>
        </p:spPr>
        <p:txBody>
          <a:bodyPr wrap="square" lIns="0" tIns="0" rIns="0" bIns="0" rtlCol="0" anchor="ctr"/>
          <a:lstStyle/>
          <a:p>
            <a:pPr>
              <a:lnSpc>
                <a:spcPct val="120000"/>
              </a:lnSpc>
            </a:pP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Quadruplexes G et i-motifs</a:t>
            </a:r>
            <a:endParaRPr lang="en-US" sz="1600" dirty="0"/>
          </a:p>
        </p:txBody>
      </p:sp>
      <p:sp>
        <p:nvSpPr>
          <p:cNvPr id="29" name="Text 27"/>
          <p:cNvSpPr/>
          <p:nvPr/>
        </p:nvSpPr>
        <p:spPr>
          <a:xfrm>
            <a:off x="654050" y="6026153"/>
            <a:ext cx="5153025" cy="152400"/>
          </a:xfrm>
          <a:prstGeom prst="rect">
            <a:avLst/>
          </a:prstGeom>
          <a:noFill/>
        </p:spPr>
        <p:txBody>
          <a:bodyPr wrap="square" lIns="0" tIns="0" rIns="0" bIns="0" rtlCol="0" anchor="ctr"/>
          <a:lstStyle/>
          <a:p>
            <a:pPr>
              <a:lnSpc>
                <a:spcPct val="110000"/>
              </a:lnSpc>
            </a:pPr>
            <a:r>
              <a:rPr lang="en-US" sz="9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Signatures spectrales uniques</a:t>
            </a:r>
            <a:endParaRPr lang="en-US" sz="1600" dirty="0"/>
          </a:p>
        </p:txBody>
      </p:sp>
      <p:sp>
        <p:nvSpPr>
          <p:cNvPr id="30" name="Shape 28"/>
          <p:cNvSpPr/>
          <p:nvPr/>
        </p:nvSpPr>
        <p:spPr>
          <a:xfrm>
            <a:off x="6229350" y="1371600"/>
            <a:ext cx="5581650" cy="1828800"/>
          </a:xfrm>
          <a:custGeom>
            <a:avLst/>
            <a:gdLst/>
            <a:ahLst/>
            <a:cxnLst/>
            <a:rect l="l" t="t" r="r" b="b"/>
            <a:pathLst>
              <a:path w="5581650" h="1828800">
                <a:moveTo>
                  <a:pt x="0" y="0"/>
                </a:moveTo>
                <a:lnTo>
                  <a:pt x="5581650" y="0"/>
                </a:lnTo>
                <a:lnTo>
                  <a:pt x="5581650" y="1828800"/>
                </a:lnTo>
                <a:lnTo>
                  <a:pt x="0" y="1828800"/>
                </a:lnTo>
                <a:lnTo>
                  <a:pt x="0" y="0"/>
                </a:lnTo>
                <a:close/>
              </a:path>
            </a:pathLst>
          </a:custGeom>
          <a:solidFill>
            <a:srgbClr val="F9FAFB"/>
          </a:solidFill>
        </p:spPr>
      </p:sp>
      <p:sp>
        <p:nvSpPr>
          <p:cNvPr id="31" name="Shape 29"/>
          <p:cNvSpPr/>
          <p:nvPr/>
        </p:nvSpPr>
        <p:spPr>
          <a:xfrm>
            <a:off x="6229350" y="1371600"/>
            <a:ext cx="38100" cy="1828800"/>
          </a:xfrm>
          <a:custGeom>
            <a:avLst/>
            <a:gdLst/>
            <a:ahLst/>
            <a:cxnLst/>
            <a:rect l="l" t="t" r="r" b="b"/>
            <a:pathLst>
              <a:path w="38100" h="1828800">
                <a:moveTo>
                  <a:pt x="0" y="0"/>
                </a:moveTo>
                <a:lnTo>
                  <a:pt x="38100" y="0"/>
                </a:lnTo>
                <a:lnTo>
                  <a:pt x="38100" y="1828800"/>
                </a:lnTo>
                <a:lnTo>
                  <a:pt x="0" y="1828800"/>
                </a:lnTo>
                <a:lnTo>
                  <a:pt x="0" y="0"/>
                </a:lnTo>
                <a:close/>
              </a:path>
            </a:pathLst>
          </a:custGeom>
          <a:solidFill>
            <a:srgbClr val="8B0000"/>
          </a:solidFill>
        </p:spPr>
      </p:sp>
      <p:sp>
        <p:nvSpPr>
          <p:cNvPr id="32" name="Shape 30"/>
          <p:cNvSpPr/>
          <p:nvPr/>
        </p:nvSpPr>
        <p:spPr>
          <a:xfrm>
            <a:off x="6424613" y="1562100"/>
            <a:ext cx="190500" cy="190500"/>
          </a:xfrm>
          <a:custGeom>
            <a:avLst/>
            <a:gdLst/>
            <a:ahLst/>
            <a:cxnLst/>
            <a:rect l="l" t="t" r="r" b="b"/>
            <a:pathLst>
              <a:path w="190500" h="190500">
                <a:moveTo>
                  <a:pt x="95250" y="190500"/>
                </a:moveTo>
                <a:cubicBezTo>
                  <a:pt x="147820" y="190500"/>
                  <a:pt x="190500" y="147820"/>
                  <a:pt x="190500" y="95250"/>
                </a:cubicBezTo>
                <a:cubicBezTo>
                  <a:pt x="190500" y="42680"/>
                  <a:pt x="147820" y="0"/>
                  <a:pt x="95250" y="0"/>
                </a:cubicBezTo>
                <a:cubicBezTo>
                  <a:pt x="42680" y="0"/>
                  <a:pt x="0" y="42680"/>
                  <a:pt x="0" y="95250"/>
                </a:cubicBezTo>
                <a:cubicBezTo>
                  <a:pt x="0" y="147820"/>
                  <a:pt x="42680" y="190500"/>
                  <a:pt x="95250" y="190500"/>
                </a:cubicBezTo>
                <a:close/>
                <a:moveTo>
                  <a:pt x="86320" y="127992"/>
                </a:moveTo>
                <a:lnTo>
                  <a:pt x="86320" y="104180"/>
                </a:lnTo>
                <a:lnTo>
                  <a:pt x="62508" y="104180"/>
                </a:lnTo>
                <a:cubicBezTo>
                  <a:pt x="57559" y="104180"/>
                  <a:pt x="53578" y="100199"/>
                  <a:pt x="53578" y="95250"/>
                </a:cubicBezTo>
                <a:cubicBezTo>
                  <a:pt x="53578" y="90301"/>
                  <a:pt x="57559" y="86320"/>
                  <a:pt x="62508" y="86320"/>
                </a:cubicBezTo>
                <a:lnTo>
                  <a:pt x="86320" y="86320"/>
                </a:lnTo>
                <a:lnTo>
                  <a:pt x="86320" y="62508"/>
                </a:lnTo>
                <a:cubicBezTo>
                  <a:pt x="86320" y="57559"/>
                  <a:pt x="90301" y="53578"/>
                  <a:pt x="95250" y="53578"/>
                </a:cubicBezTo>
                <a:cubicBezTo>
                  <a:pt x="100199" y="53578"/>
                  <a:pt x="104180" y="57559"/>
                  <a:pt x="104180" y="62508"/>
                </a:cubicBezTo>
                <a:lnTo>
                  <a:pt x="104180" y="86320"/>
                </a:lnTo>
                <a:lnTo>
                  <a:pt x="127992" y="86320"/>
                </a:lnTo>
                <a:cubicBezTo>
                  <a:pt x="132941" y="86320"/>
                  <a:pt x="136922" y="90301"/>
                  <a:pt x="136922" y="95250"/>
                </a:cubicBezTo>
                <a:cubicBezTo>
                  <a:pt x="136922" y="100199"/>
                  <a:pt x="132941" y="104180"/>
                  <a:pt x="127992" y="104180"/>
                </a:cubicBezTo>
                <a:lnTo>
                  <a:pt x="104180" y="104180"/>
                </a:lnTo>
                <a:lnTo>
                  <a:pt x="104180" y="127992"/>
                </a:lnTo>
                <a:cubicBezTo>
                  <a:pt x="104180" y="132941"/>
                  <a:pt x="100199" y="136922"/>
                  <a:pt x="95250" y="136922"/>
                </a:cubicBezTo>
                <a:cubicBezTo>
                  <a:pt x="90301" y="136922"/>
                  <a:pt x="86320" y="132941"/>
                  <a:pt x="86320" y="127992"/>
                </a:cubicBezTo>
                <a:close/>
              </a:path>
            </a:pathLst>
          </a:custGeom>
          <a:solidFill>
            <a:srgbClr val="8B0000"/>
          </a:solidFill>
        </p:spPr>
      </p:sp>
      <p:sp>
        <p:nvSpPr>
          <p:cNvPr id="33" name="Text 31"/>
          <p:cNvSpPr/>
          <p:nvPr/>
        </p:nvSpPr>
        <p:spPr>
          <a:xfrm>
            <a:off x="6638925" y="15240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Dichroïsme Circulaire Induit (DCI)</a:t>
            </a:r>
            <a:endParaRPr lang="en-US" sz="1600" dirty="0"/>
          </a:p>
        </p:txBody>
      </p:sp>
      <p:sp>
        <p:nvSpPr>
          <p:cNvPr id="34" name="Text 32"/>
          <p:cNvSpPr/>
          <p:nvPr/>
        </p:nvSpPr>
        <p:spPr>
          <a:xfrm>
            <a:off x="6400800" y="1866900"/>
            <a:ext cx="5334000" cy="4572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Apparition d'un signal CD lorsqu'une molécule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achirale</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se lie à une molécule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chirale</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t>
            </a:r>
            <a:endParaRPr lang="en-US" sz="1600" dirty="0"/>
          </a:p>
        </p:txBody>
      </p:sp>
      <p:sp>
        <p:nvSpPr>
          <p:cNvPr id="35" name="Text 33"/>
          <p:cNvSpPr/>
          <p:nvPr/>
        </p:nvSpPr>
        <p:spPr>
          <a:xfrm>
            <a:off x="6400800" y="24003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Étude des interactions médicament-ADN</a:t>
            </a:r>
            <a:endParaRPr lang="en-US" sz="1600" dirty="0"/>
          </a:p>
        </p:txBody>
      </p:sp>
      <p:sp>
        <p:nvSpPr>
          <p:cNvPr id="36" name="Text 34"/>
          <p:cNvSpPr/>
          <p:nvPr/>
        </p:nvSpPr>
        <p:spPr>
          <a:xfrm>
            <a:off x="6400800" y="26289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Détection de liaisons faibles</a:t>
            </a:r>
            <a:endParaRPr lang="en-US" sz="1600" dirty="0"/>
          </a:p>
        </p:txBody>
      </p:sp>
      <p:sp>
        <p:nvSpPr>
          <p:cNvPr id="37" name="Text 35"/>
          <p:cNvSpPr/>
          <p:nvPr/>
        </p:nvSpPr>
        <p:spPr>
          <a:xfrm>
            <a:off x="6400800" y="28575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Information sur la géométrie de liaison</a:t>
            </a:r>
            <a:endParaRPr lang="en-US" sz="1600" dirty="0"/>
          </a:p>
        </p:txBody>
      </p:sp>
      <p:sp>
        <p:nvSpPr>
          <p:cNvPr id="38" name="Shape 36"/>
          <p:cNvSpPr/>
          <p:nvPr/>
        </p:nvSpPr>
        <p:spPr>
          <a:xfrm>
            <a:off x="6229350" y="3352800"/>
            <a:ext cx="5581650" cy="1333500"/>
          </a:xfrm>
          <a:custGeom>
            <a:avLst/>
            <a:gdLst/>
            <a:ahLst/>
            <a:cxnLst/>
            <a:rect l="l" t="t" r="r" b="b"/>
            <a:pathLst>
              <a:path w="5581650" h="1333500">
                <a:moveTo>
                  <a:pt x="0" y="0"/>
                </a:moveTo>
                <a:lnTo>
                  <a:pt x="5581650" y="0"/>
                </a:lnTo>
                <a:lnTo>
                  <a:pt x="5581650" y="1333500"/>
                </a:lnTo>
                <a:lnTo>
                  <a:pt x="0" y="1333500"/>
                </a:lnTo>
                <a:lnTo>
                  <a:pt x="0" y="0"/>
                </a:lnTo>
                <a:close/>
              </a:path>
            </a:pathLst>
          </a:custGeom>
          <a:solidFill>
            <a:srgbClr val="F9FAFB"/>
          </a:solidFill>
        </p:spPr>
      </p:sp>
      <p:sp>
        <p:nvSpPr>
          <p:cNvPr id="39" name="Shape 37"/>
          <p:cNvSpPr/>
          <p:nvPr/>
        </p:nvSpPr>
        <p:spPr>
          <a:xfrm>
            <a:off x="6229350" y="3352800"/>
            <a:ext cx="38100" cy="1333500"/>
          </a:xfrm>
          <a:custGeom>
            <a:avLst/>
            <a:gdLst/>
            <a:ahLst/>
            <a:cxnLst/>
            <a:rect l="l" t="t" r="r" b="b"/>
            <a:pathLst>
              <a:path w="38100" h="1333500">
                <a:moveTo>
                  <a:pt x="0" y="0"/>
                </a:moveTo>
                <a:lnTo>
                  <a:pt x="38100" y="0"/>
                </a:lnTo>
                <a:lnTo>
                  <a:pt x="38100" y="1333500"/>
                </a:lnTo>
                <a:lnTo>
                  <a:pt x="0" y="1333500"/>
                </a:lnTo>
                <a:lnTo>
                  <a:pt x="0" y="0"/>
                </a:lnTo>
                <a:close/>
              </a:path>
            </a:pathLst>
          </a:custGeom>
          <a:solidFill>
            <a:srgbClr val="8B0000"/>
          </a:solidFill>
        </p:spPr>
      </p:sp>
      <p:sp>
        <p:nvSpPr>
          <p:cNvPr id="40" name="Shape 38"/>
          <p:cNvSpPr/>
          <p:nvPr/>
        </p:nvSpPr>
        <p:spPr>
          <a:xfrm>
            <a:off x="6436519" y="3543300"/>
            <a:ext cx="166688" cy="190500"/>
          </a:xfrm>
          <a:custGeom>
            <a:avLst/>
            <a:gdLst/>
            <a:ahLst/>
            <a:cxnLst/>
            <a:rect l="l" t="t" r="r" b="b"/>
            <a:pathLst>
              <a:path w="166688" h="190500">
                <a:moveTo>
                  <a:pt x="83344" y="148382"/>
                </a:moveTo>
                <a:cubicBezTo>
                  <a:pt x="78953" y="150279"/>
                  <a:pt x="74637" y="151991"/>
                  <a:pt x="70358" y="153405"/>
                </a:cubicBezTo>
                <a:cubicBezTo>
                  <a:pt x="76572" y="165981"/>
                  <a:pt x="81893" y="166688"/>
                  <a:pt x="83344" y="166688"/>
                </a:cubicBezTo>
                <a:cubicBezTo>
                  <a:pt x="84795" y="166688"/>
                  <a:pt x="90078" y="165981"/>
                  <a:pt x="96329" y="153405"/>
                </a:cubicBezTo>
                <a:cubicBezTo>
                  <a:pt x="92087" y="151954"/>
                  <a:pt x="87734" y="150279"/>
                  <a:pt x="83344" y="148382"/>
                </a:cubicBezTo>
                <a:close/>
                <a:moveTo>
                  <a:pt x="154037" y="95250"/>
                </a:moveTo>
                <a:cubicBezTo>
                  <a:pt x="166315" y="112068"/>
                  <a:pt x="170520" y="129071"/>
                  <a:pt x="162818" y="142875"/>
                </a:cubicBezTo>
                <a:cubicBezTo>
                  <a:pt x="155302" y="156381"/>
                  <a:pt x="139564" y="161218"/>
                  <a:pt x="119955" y="158948"/>
                </a:cubicBezTo>
                <a:cubicBezTo>
                  <a:pt x="111770" y="178333"/>
                  <a:pt x="99231" y="190500"/>
                  <a:pt x="83344" y="190500"/>
                </a:cubicBezTo>
                <a:cubicBezTo>
                  <a:pt x="67456" y="190500"/>
                  <a:pt x="54918" y="178333"/>
                  <a:pt x="46732" y="158948"/>
                </a:cubicBezTo>
                <a:cubicBezTo>
                  <a:pt x="27124" y="161218"/>
                  <a:pt x="11385" y="156381"/>
                  <a:pt x="3870" y="142875"/>
                </a:cubicBezTo>
                <a:cubicBezTo>
                  <a:pt x="-3832" y="129071"/>
                  <a:pt x="372" y="112068"/>
                  <a:pt x="12650" y="95250"/>
                </a:cubicBezTo>
                <a:cubicBezTo>
                  <a:pt x="372" y="78432"/>
                  <a:pt x="-3832" y="61429"/>
                  <a:pt x="3870" y="47625"/>
                </a:cubicBezTo>
                <a:cubicBezTo>
                  <a:pt x="11385" y="34119"/>
                  <a:pt x="27124" y="29282"/>
                  <a:pt x="46732" y="31552"/>
                </a:cubicBezTo>
                <a:cubicBezTo>
                  <a:pt x="54918" y="12167"/>
                  <a:pt x="67419" y="0"/>
                  <a:pt x="83344" y="0"/>
                </a:cubicBezTo>
                <a:cubicBezTo>
                  <a:pt x="99268" y="0"/>
                  <a:pt x="111770" y="12167"/>
                  <a:pt x="119955" y="31552"/>
                </a:cubicBezTo>
                <a:cubicBezTo>
                  <a:pt x="139564" y="29282"/>
                  <a:pt x="155302" y="34082"/>
                  <a:pt x="162818" y="47625"/>
                </a:cubicBezTo>
                <a:cubicBezTo>
                  <a:pt x="170520" y="61429"/>
                  <a:pt x="166315" y="78432"/>
                  <a:pt x="154037" y="95250"/>
                </a:cubicBezTo>
                <a:close/>
                <a:moveTo>
                  <a:pt x="129555" y="120328"/>
                </a:moveTo>
                <a:cubicBezTo>
                  <a:pt x="128922" y="125611"/>
                  <a:pt x="128104" y="130746"/>
                  <a:pt x="127062" y="135657"/>
                </a:cubicBezTo>
                <a:cubicBezTo>
                  <a:pt x="138894" y="136178"/>
                  <a:pt x="141424" y="132420"/>
                  <a:pt x="142019" y="131304"/>
                </a:cubicBezTo>
                <a:cubicBezTo>
                  <a:pt x="142875" y="129741"/>
                  <a:pt x="144624" y="124644"/>
                  <a:pt x="137592" y="113407"/>
                </a:cubicBezTo>
                <a:cubicBezTo>
                  <a:pt x="135062" y="115751"/>
                  <a:pt x="132383" y="118058"/>
                  <a:pt x="129555" y="120328"/>
                </a:cubicBezTo>
                <a:close/>
                <a:moveTo>
                  <a:pt x="127062" y="54880"/>
                </a:moveTo>
                <a:cubicBezTo>
                  <a:pt x="128104" y="59754"/>
                  <a:pt x="128922" y="64889"/>
                  <a:pt x="129555" y="70210"/>
                </a:cubicBezTo>
                <a:cubicBezTo>
                  <a:pt x="132383" y="72479"/>
                  <a:pt x="135062" y="74786"/>
                  <a:pt x="137592" y="77130"/>
                </a:cubicBezTo>
                <a:cubicBezTo>
                  <a:pt x="144624" y="65894"/>
                  <a:pt x="142875" y="60759"/>
                  <a:pt x="142019" y="59234"/>
                </a:cubicBezTo>
                <a:cubicBezTo>
                  <a:pt x="141424" y="58155"/>
                  <a:pt x="138894" y="54397"/>
                  <a:pt x="127062" y="54880"/>
                </a:cubicBezTo>
                <a:close/>
                <a:moveTo>
                  <a:pt x="96329" y="37095"/>
                </a:moveTo>
                <a:cubicBezTo>
                  <a:pt x="90078" y="24519"/>
                  <a:pt x="84795" y="23812"/>
                  <a:pt x="83344" y="23812"/>
                </a:cubicBezTo>
                <a:cubicBezTo>
                  <a:pt x="81893" y="23812"/>
                  <a:pt x="76609" y="24519"/>
                  <a:pt x="70358" y="37095"/>
                </a:cubicBezTo>
                <a:cubicBezTo>
                  <a:pt x="74600" y="38546"/>
                  <a:pt x="78953" y="40221"/>
                  <a:pt x="83344" y="42118"/>
                </a:cubicBezTo>
                <a:cubicBezTo>
                  <a:pt x="87734" y="40221"/>
                  <a:pt x="92050" y="38509"/>
                  <a:pt x="96329" y="37095"/>
                </a:cubicBezTo>
                <a:close/>
                <a:moveTo>
                  <a:pt x="37170" y="70172"/>
                </a:moveTo>
                <a:cubicBezTo>
                  <a:pt x="37802" y="64852"/>
                  <a:pt x="38621" y="59754"/>
                  <a:pt x="39663" y="54843"/>
                </a:cubicBezTo>
                <a:cubicBezTo>
                  <a:pt x="27831" y="54322"/>
                  <a:pt x="25301" y="58080"/>
                  <a:pt x="24705" y="59196"/>
                </a:cubicBezTo>
                <a:cubicBezTo>
                  <a:pt x="23850" y="60759"/>
                  <a:pt x="22101" y="65856"/>
                  <a:pt x="29133" y="77093"/>
                </a:cubicBezTo>
                <a:cubicBezTo>
                  <a:pt x="31663" y="74749"/>
                  <a:pt x="34342" y="72442"/>
                  <a:pt x="37170" y="70172"/>
                </a:cubicBezTo>
                <a:close/>
                <a:moveTo>
                  <a:pt x="29096" y="113407"/>
                </a:moveTo>
                <a:cubicBezTo>
                  <a:pt x="22064" y="124644"/>
                  <a:pt x="23812" y="129778"/>
                  <a:pt x="24668" y="131304"/>
                </a:cubicBezTo>
                <a:cubicBezTo>
                  <a:pt x="25264" y="132383"/>
                  <a:pt x="27794" y="136141"/>
                  <a:pt x="39625" y="135657"/>
                </a:cubicBezTo>
                <a:cubicBezTo>
                  <a:pt x="38584" y="130783"/>
                  <a:pt x="37765" y="125648"/>
                  <a:pt x="37133" y="120328"/>
                </a:cubicBezTo>
                <a:cubicBezTo>
                  <a:pt x="34305" y="118058"/>
                  <a:pt x="31626" y="115751"/>
                  <a:pt x="29096" y="113407"/>
                </a:cubicBezTo>
                <a:close/>
                <a:moveTo>
                  <a:pt x="113109" y="95250"/>
                </a:moveTo>
                <a:cubicBezTo>
                  <a:pt x="113109" y="78822"/>
                  <a:pt x="99772" y="65484"/>
                  <a:pt x="83344" y="65484"/>
                </a:cubicBezTo>
                <a:cubicBezTo>
                  <a:pt x="66916" y="65484"/>
                  <a:pt x="53578" y="78822"/>
                  <a:pt x="53578" y="95250"/>
                </a:cubicBezTo>
                <a:cubicBezTo>
                  <a:pt x="53578" y="111678"/>
                  <a:pt x="66916" y="125016"/>
                  <a:pt x="83344" y="125016"/>
                </a:cubicBezTo>
                <a:cubicBezTo>
                  <a:pt x="99772" y="125016"/>
                  <a:pt x="113109" y="111678"/>
                  <a:pt x="113109" y="95250"/>
                </a:cubicBezTo>
                <a:close/>
                <a:moveTo>
                  <a:pt x="83344" y="83344"/>
                </a:moveTo>
                <a:cubicBezTo>
                  <a:pt x="89915" y="83344"/>
                  <a:pt x="95250" y="88679"/>
                  <a:pt x="95250" y="95250"/>
                </a:cubicBezTo>
                <a:cubicBezTo>
                  <a:pt x="95250" y="101821"/>
                  <a:pt x="89915" y="107156"/>
                  <a:pt x="83344" y="107156"/>
                </a:cubicBezTo>
                <a:cubicBezTo>
                  <a:pt x="76773" y="107156"/>
                  <a:pt x="71438" y="101821"/>
                  <a:pt x="71438" y="95250"/>
                </a:cubicBezTo>
                <a:cubicBezTo>
                  <a:pt x="71438" y="88679"/>
                  <a:pt x="76773" y="83344"/>
                  <a:pt x="83344" y="83344"/>
                </a:cubicBezTo>
                <a:close/>
              </a:path>
            </a:pathLst>
          </a:custGeom>
          <a:solidFill>
            <a:srgbClr val="8B0000"/>
          </a:solidFill>
        </p:spPr>
      </p:sp>
      <p:sp>
        <p:nvSpPr>
          <p:cNvPr id="41" name="Text 39"/>
          <p:cNvSpPr/>
          <p:nvPr/>
        </p:nvSpPr>
        <p:spPr>
          <a:xfrm>
            <a:off x="6638925" y="35052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Configuration Absolue</a:t>
            </a:r>
            <a:endParaRPr lang="en-US" sz="1600" dirty="0"/>
          </a:p>
        </p:txBody>
      </p:sp>
      <p:sp>
        <p:nvSpPr>
          <p:cNvPr id="42" name="Text 40"/>
          <p:cNvSpPr/>
          <p:nvPr/>
        </p:nvSpPr>
        <p:spPr>
          <a:xfrm>
            <a:off x="6400800" y="3848100"/>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Méthode de l'</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exciton</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pour déterminer la stéréochimie :</a:t>
            </a:r>
            <a:endParaRPr lang="en-US" sz="1600" dirty="0"/>
          </a:p>
        </p:txBody>
      </p:sp>
      <p:sp>
        <p:nvSpPr>
          <p:cNvPr id="43" name="Text 41"/>
          <p:cNvSpPr/>
          <p:nvPr/>
        </p:nvSpPr>
        <p:spPr>
          <a:xfrm>
            <a:off x="6400800" y="4152900"/>
            <a:ext cx="5324475" cy="3810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Couplage entre chromophores → couplet CD dont le signe révèle l'orientation spatiale et la configuration absolue.</a:t>
            </a:r>
            <a:endParaRPr lang="en-US" sz="1600" dirty="0"/>
          </a:p>
        </p:txBody>
      </p:sp>
      <p:sp>
        <p:nvSpPr>
          <p:cNvPr id="44" name="Shape 42"/>
          <p:cNvSpPr/>
          <p:nvPr/>
        </p:nvSpPr>
        <p:spPr>
          <a:xfrm>
            <a:off x="6210300" y="4838700"/>
            <a:ext cx="5600700" cy="1524000"/>
          </a:xfrm>
          <a:custGeom>
            <a:avLst/>
            <a:gdLst/>
            <a:ahLst/>
            <a:cxnLst/>
            <a:rect l="l" t="t" r="r" b="b"/>
            <a:pathLst>
              <a:path w="5600700" h="1524000">
                <a:moveTo>
                  <a:pt x="0" y="0"/>
                </a:moveTo>
                <a:lnTo>
                  <a:pt x="5600700" y="0"/>
                </a:lnTo>
                <a:lnTo>
                  <a:pt x="5600700" y="1524000"/>
                </a:lnTo>
                <a:lnTo>
                  <a:pt x="0" y="1524000"/>
                </a:lnTo>
                <a:lnTo>
                  <a:pt x="0" y="0"/>
                </a:lnTo>
                <a:close/>
              </a:path>
            </a:pathLst>
          </a:custGeom>
          <a:solidFill>
            <a:srgbClr val="8B0000"/>
          </a:solidFill>
        </p:spPr>
      </p:sp>
      <p:sp>
        <p:nvSpPr>
          <p:cNvPr id="45" name="Shape 43"/>
          <p:cNvSpPr/>
          <p:nvPr/>
        </p:nvSpPr>
        <p:spPr>
          <a:xfrm>
            <a:off x="6386513" y="5038725"/>
            <a:ext cx="171450" cy="171450"/>
          </a:xfrm>
          <a:custGeom>
            <a:avLst/>
            <a:gdLst/>
            <a:ahLst/>
            <a:cxnLst/>
            <a:rect l="l" t="t" r="r" b="b"/>
            <a:pathLst>
              <a:path w="171450" h="171450">
                <a:moveTo>
                  <a:pt x="21431" y="37505"/>
                </a:moveTo>
                <a:cubicBezTo>
                  <a:pt x="21431" y="28631"/>
                  <a:pt x="28631" y="21431"/>
                  <a:pt x="37505" y="21431"/>
                </a:cubicBezTo>
                <a:cubicBezTo>
                  <a:pt x="46379" y="21431"/>
                  <a:pt x="53578" y="28631"/>
                  <a:pt x="53578" y="37505"/>
                </a:cubicBezTo>
                <a:lnTo>
                  <a:pt x="53578" y="75009"/>
                </a:lnTo>
                <a:lnTo>
                  <a:pt x="21431" y="75009"/>
                </a:lnTo>
                <a:lnTo>
                  <a:pt x="21431" y="37505"/>
                </a:lnTo>
                <a:close/>
                <a:moveTo>
                  <a:pt x="58936" y="123230"/>
                </a:moveTo>
                <a:cubicBezTo>
                  <a:pt x="58936" y="106922"/>
                  <a:pt x="64997" y="92020"/>
                  <a:pt x="75009" y="80702"/>
                </a:cubicBezTo>
                <a:lnTo>
                  <a:pt x="75009" y="37505"/>
                </a:lnTo>
                <a:cubicBezTo>
                  <a:pt x="75009" y="16777"/>
                  <a:pt x="58233" y="0"/>
                  <a:pt x="37505" y="0"/>
                </a:cubicBezTo>
                <a:cubicBezTo>
                  <a:pt x="16777" y="0"/>
                  <a:pt x="0" y="16777"/>
                  <a:pt x="0" y="37505"/>
                </a:cubicBezTo>
                <a:lnTo>
                  <a:pt x="0" y="133945"/>
                </a:lnTo>
                <a:cubicBezTo>
                  <a:pt x="0" y="154673"/>
                  <a:pt x="16777" y="171450"/>
                  <a:pt x="37505" y="171450"/>
                </a:cubicBezTo>
                <a:cubicBezTo>
                  <a:pt x="49995" y="171450"/>
                  <a:pt x="61046" y="165355"/>
                  <a:pt x="67877" y="155946"/>
                </a:cubicBezTo>
                <a:cubicBezTo>
                  <a:pt x="62184" y="146369"/>
                  <a:pt x="58936" y="135184"/>
                  <a:pt x="58936" y="123230"/>
                </a:cubicBezTo>
                <a:close/>
                <a:moveTo>
                  <a:pt x="80602" y="145799"/>
                </a:moveTo>
                <a:cubicBezTo>
                  <a:pt x="82142" y="148713"/>
                  <a:pt x="86060" y="149048"/>
                  <a:pt x="88404" y="146704"/>
                </a:cubicBezTo>
                <a:lnTo>
                  <a:pt x="146704" y="88404"/>
                </a:lnTo>
                <a:cubicBezTo>
                  <a:pt x="149048" y="86060"/>
                  <a:pt x="148713" y="82142"/>
                  <a:pt x="145799" y="80602"/>
                </a:cubicBezTo>
                <a:cubicBezTo>
                  <a:pt x="139069" y="77019"/>
                  <a:pt x="131400" y="75009"/>
                  <a:pt x="123230" y="75009"/>
                </a:cubicBezTo>
                <a:cubicBezTo>
                  <a:pt x="96608" y="75009"/>
                  <a:pt x="75009" y="96608"/>
                  <a:pt x="75009" y="123230"/>
                </a:cubicBezTo>
                <a:cubicBezTo>
                  <a:pt x="75009" y="131367"/>
                  <a:pt x="77019" y="139069"/>
                  <a:pt x="80602" y="145799"/>
                </a:cubicBezTo>
                <a:close/>
                <a:moveTo>
                  <a:pt x="99756" y="158055"/>
                </a:moveTo>
                <a:cubicBezTo>
                  <a:pt x="97412" y="160400"/>
                  <a:pt x="97747" y="164317"/>
                  <a:pt x="100660" y="165858"/>
                </a:cubicBezTo>
                <a:cubicBezTo>
                  <a:pt x="107391" y="169441"/>
                  <a:pt x="115059" y="171450"/>
                  <a:pt x="123230" y="171450"/>
                </a:cubicBezTo>
                <a:cubicBezTo>
                  <a:pt x="149851" y="171450"/>
                  <a:pt x="171450" y="149851"/>
                  <a:pt x="171450" y="123230"/>
                </a:cubicBezTo>
                <a:cubicBezTo>
                  <a:pt x="171450" y="115093"/>
                  <a:pt x="169441" y="107391"/>
                  <a:pt x="165858" y="100660"/>
                </a:cubicBezTo>
                <a:cubicBezTo>
                  <a:pt x="164317" y="97747"/>
                  <a:pt x="160400" y="97412"/>
                  <a:pt x="158055" y="99756"/>
                </a:cubicBezTo>
                <a:lnTo>
                  <a:pt x="99756" y="158055"/>
                </a:lnTo>
                <a:close/>
              </a:path>
            </a:pathLst>
          </a:custGeom>
          <a:solidFill>
            <a:srgbClr val="FFFFFF"/>
          </a:solidFill>
        </p:spPr>
      </p:sp>
      <p:sp>
        <p:nvSpPr>
          <p:cNvPr id="46" name="Text 44"/>
          <p:cNvSpPr/>
          <p:nvPr/>
        </p:nvSpPr>
        <p:spPr>
          <a:xfrm>
            <a:off x="6581775" y="4991100"/>
            <a:ext cx="5162550"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Contrôle Qualité</a:t>
            </a:r>
            <a:endParaRPr lang="en-US" sz="1600" dirty="0"/>
          </a:p>
        </p:txBody>
      </p:sp>
      <p:sp>
        <p:nvSpPr>
          <p:cNvPr id="47" name="Text 45"/>
          <p:cNvSpPr/>
          <p:nvPr/>
        </p:nvSpPr>
        <p:spPr>
          <a:xfrm>
            <a:off x="6362700" y="5334000"/>
            <a:ext cx="5372100" cy="228600"/>
          </a:xfrm>
          <a:prstGeom prst="rect">
            <a:avLst/>
          </a:prstGeom>
          <a:noFill/>
        </p:spPr>
        <p:txBody>
          <a:bodyPr wrap="square" lIns="0" tIns="0" rIns="0" bIns="0" rtlCol="0" anchor="ctr"/>
          <a:lstStyle/>
          <a:p>
            <a:pPr>
              <a:lnSpc>
                <a:spcPct val="130000"/>
              </a:lnSpc>
            </a:pPr>
            <a:r>
              <a:rPr lang="en-US" sz="120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Utilisation industrielle pour :</a:t>
            </a:r>
            <a:endParaRPr lang="en-US" sz="1600" dirty="0"/>
          </a:p>
        </p:txBody>
      </p:sp>
      <p:sp>
        <p:nvSpPr>
          <p:cNvPr id="48" name="Text 46"/>
          <p:cNvSpPr/>
          <p:nvPr/>
        </p:nvSpPr>
        <p:spPr>
          <a:xfrm>
            <a:off x="6362700" y="5562600"/>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Vérification de l'intégrité structurale des protéines thérapeutiques</a:t>
            </a:r>
            <a:endParaRPr lang="en-US" sz="1600" dirty="0"/>
          </a:p>
        </p:txBody>
      </p:sp>
      <p:sp>
        <p:nvSpPr>
          <p:cNvPr id="49" name="Text 47"/>
          <p:cNvSpPr/>
          <p:nvPr/>
        </p:nvSpPr>
        <p:spPr>
          <a:xfrm>
            <a:off x="6362700" y="5791200"/>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Stabilité des formulations</a:t>
            </a:r>
            <a:endParaRPr lang="en-US" sz="1600" dirty="0"/>
          </a:p>
        </p:txBody>
      </p:sp>
      <p:sp>
        <p:nvSpPr>
          <p:cNvPr id="50" name="Text 48"/>
          <p:cNvSpPr/>
          <p:nvPr/>
        </p:nvSpPr>
        <p:spPr>
          <a:xfrm>
            <a:off x="6362700" y="6019800"/>
            <a:ext cx="536257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Cohérence batch à batch</a:t>
            </a:r>
            <a:endParaRPr lang="en-US" sz="1600"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2"/>
          <p:cNvSpPr/>
          <p:nvPr/>
        </p:nvSpPr>
        <p:spPr>
          <a:xfrm>
            <a:off x="381000" y="2486025"/>
            <a:ext cx="11715750" cy="1428750"/>
          </a:xfrm>
          <a:prstGeom prst="rect">
            <a:avLst/>
          </a:prstGeom>
          <a:noFill/>
        </p:spPr>
        <p:txBody>
          <a:bodyPr wrap="square" lIns="0" tIns="0" rIns="0" bIns="0" rtlCol="0" anchor="ctr"/>
          <a:lstStyle/>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Limites et</a:t>
            </a:r>
            <a:endParaRPr lang="en-US" sz="1600" dirty="0"/>
          </a:p>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Perspectives</a:t>
            </a:r>
            <a:endParaRPr lang="en-US" sz="1600" dirty="0"/>
          </a:p>
        </p:txBody>
      </p:sp>
      <p:sp>
        <p:nvSpPr>
          <p:cNvPr id="5" name="Text 3"/>
          <p:cNvSpPr/>
          <p:nvPr/>
        </p:nvSpPr>
        <p:spPr>
          <a:xfrm>
            <a:off x="381000" y="4143375"/>
            <a:ext cx="11544300" cy="304800"/>
          </a:xfrm>
          <a:prstGeom prst="rect">
            <a:avLst/>
          </a:prstGeom>
          <a:noFill/>
        </p:spPr>
        <p:txBody>
          <a:bodyPr wrap="square" lIns="0" tIns="0" rIns="0" bIns="0" rtlCol="0" anchor="ctr"/>
          <a:lstStyle/>
          <a:p>
            <a:pPr>
              <a:lnSpc>
                <a:spcPct val="110000"/>
              </a:lnSpc>
            </a:pPr>
            <a:r>
              <a:rPr lang="en-US" sz="18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Comparaison avec autres techniques et développements futurs</a:t>
            </a:r>
            <a:endParaRPr lang="en-US" sz="1600" dirty="0"/>
          </a:p>
        </p:txBody>
      </p:sp>
      <p:sp>
        <p:nvSpPr>
          <p:cNvPr id="6" name="Shape 4"/>
          <p:cNvSpPr/>
          <p:nvPr/>
        </p:nvSpPr>
        <p:spPr>
          <a:xfrm>
            <a:off x="38100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
        <p:nvSpPr>
          <p:cNvPr id="7" name="Shape 5"/>
          <p:cNvSpPr/>
          <p:nvPr/>
        </p:nvSpPr>
        <p:spPr>
          <a:xfrm>
            <a:off x="1171575" y="4905375"/>
            <a:ext cx="228600" cy="228600"/>
          </a:xfrm>
          <a:custGeom>
            <a:avLst/>
            <a:gdLst/>
            <a:ahLst/>
            <a:cxnLst/>
            <a:rect l="l" t="t" r="r" b="b"/>
            <a:pathLst>
              <a:path w="228600" h="228600">
                <a:moveTo>
                  <a:pt x="57150" y="14288"/>
                </a:moveTo>
                <a:lnTo>
                  <a:pt x="71438" y="14288"/>
                </a:lnTo>
                <a:cubicBezTo>
                  <a:pt x="79340" y="14288"/>
                  <a:pt x="85725" y="20672"/>
                  <a:pt x="85725" y="28575"/>
                </a:cubicBezTo>
                <a:lnTo>
                  <a:pt x="85725" y="42863"/>
                </a:lnTo>
                <a:lnTo>
                  <a:pt x="42863" y="42863"/>
                </a:lnTo>
                <a:lnTo>
                  <a:pt x="42863" y="28575"/>
                </a:lnTo>
                <a:cubicBezTo>
                  <a:pt x="42863" y="20672"/>
                  <a:pt x="49247" y="14288"/>
                  <a:pt x="57150" y="14288"/>
                </a:cubicBezTo>
                <a:close/>
                <a:moveTo>
                  <a:pt x="85725" y="57150"/>
                </a:moveTo>
                <a:lnTo>
                  <a:pt x="85725" y="200025"/>
                </a:lnTo>
                <a:cubicBezTo>
                  <a:pt x="85725" y="207928"/>
                  <a:pt x="79340" y="214313"/>
                  <a:pt x="71438" y="214313"/>
                </a:cubicBezTo>
                <a:lnTo>
                  <a:pt x="14288" y="214313"/>
                </a:lnTo>
                <a:cubicBezTo>
                  <a:pt x="6385" y="214313"/>
                  <a:pt x="0" y="207928"/>
                  <a:pt x="0" y="200025"/>
                </a:cubicBezTo>
                <a:lnTo>
                  <a:pt x="0" y="173638"/>
                </a:lnTo>
                <a:cubicBezTo>
                  <a:pt x="0" y="158189"/>
                  <a:pt x="4197" y="143009"/>
                  <a:pt x="12144" y="129748"/>
                </a:cubicBezTo>
                <a:cubicBezTo>
                  <a:pt x="18261" y="119569"/>
                  <a:pt x="22190" y="108228"/>
                  <a:pt x="23664" y="96441"/>
                </a:cubicBezTo>
                <a:lnTo>
                  <a:pt x="27012" y="69652"/>
                </a:lnTo>
                <a:cubicBezTo>
                  <a:pt x="27905" y="62508"/>
                  <a:pt x="33977" y="57150"/>
                  <a:pt x="41211" y="57150"/>
                </a:cubicBezTo>
                <a:lnTo>
                  <a:pt x="85770" y="57150"/>
                </a:lnTo>
                <a:close/>
                <a:moveTo>
                  <a:pt x="187434" y="57150"/>
                </a:moveTo>
                <a:cubicBezTo>
                  <a:pt x="194623" y="57150"/>
                  <a:pt x="200739" y="62508"/>
                  <a:pt x="201632" y="69652"/>
                </a:cubicBezTo>
                <a:lnTo>
                  <a:pt x="204936" y="96441"/>
                </a:lnTo>
                <a:cubicBezTo>
                  <a:pt x="206410" y="108228"/>
                  <a:pt x="210339" y="119569"/>
                  <a:pt x="216456" y="129748"/>
                </a:cubicBezTo>
                <a:cubicBezTo>
                  <a:pt x="224403" y="143009"/>
                  <a:pt x="228600" y="158189"/>
                  <a:pt x="228600" y="173638"/>
                </a:cubicBezTo>
                <a:lnTo>
                  <a:pt x="228600" y="200025"/>
                </a:lnTo>
                <a:cubicBezTo>
                  <a:pt x="228600" y="207928"/>
                  <a:pt x="222215" y="214313"/>
                  <a:pt x="214313" y="214313"/>
                </a:cubicBezTo>
                <a:lnTo>
                  <a:pt x="157163" y="214313"/>
                </a:lnTo>
                <a:cubicBezTo>
                  <a:pt x="149260" y="214313"/>
                  <a:pt x="142875" y="207928"/>
                  <a:pt x="142875" y="200025"/>
                </a:cubicBezTo>
                <a:lnTo>
                  <a:pt x="142875" y="57150"/>
                </a:lnTo>
                <a:lnTo>
                  <a:pt x="187434" y="57150"/>
                </a:lnTo>
                <a:close/>
                <a:moveTo>
                  <a:pt x="142875" y="28575"/>
                </a:moveTo>
                <a:cubicBezTo>
                  <a:pt x="142875" y="20672"/>
                  <a:pt x="149260" y="14288"/>
                  <a:pt x="157163" y="14288"/>
                </a:cubicBezTo>
                <a:lnTo>
                  <a:pt x="171450" y="14288"/>
                </a:lnTo>
                <a:cubicBezTo>
                  <a:pt x="179353" y="14288"/>
                  <a:pt x="185738" y="20672"/>
                  <a:pt x="185738" y="28575"/>
                </a:cubicBezTo>
                <a:lnTo>
                  <a:pt x="185738" y="42863"/>
                </a:lnTo>
                <a:lnTo>
                  <a:pt x="142875" y="42863"/>
                </a:lnTo>
                <a:lnTo>
                  <a:pt x="142875" y="28575"/>
                </a:lnTo>
                <a:close/>
                <a:moveTo>
                  <a:pt x="128588" y="57150"/>
                </a:moveTo>
                <a:lnTo>
                  <a:pt x="128588" y="128588"/>
                </a:lnTo>
                <a:lnTo>
                  <a:pt x="100013" y="128588"/>
                </a:lnTo>
                <a:lnTo>
                  <a:pt x="100013" y="57150"/>
                </a:lnTo>
                <a:lnTo>
                  <a:pt x="128588" y="57150"/>
                </a:lnTo>
                <a:close/>
              </a:path>
            </a:pathLst>
          </a:custGeom>
          <a:solidFill>
            <a:srgbClr val="8B0000"/>
          </a:solidFill>
        </p:spPr>
      </p:sp>
      <p:sp>
        <p:nvSpPr>
          <p:cNvPr id="8" name="Shape 6"/>
          <p:cNvSpPr/>
          <p:nvPr/>
        </p:nvSpPr>
        <p:spPr>
          <a:xfrm>
            <a:off x="158115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7.1</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Limites et Comparaison avec d'Autres Techniques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0050" y="1371600"/>
            <a:ext cx="4457700" cy="3895725"/>
          </a:xfrm>
          <a:custGeom>
            <a:avLst/>
            <a:gdLst/>
            <a:ahLst/>
            <a:cxnLst/>
            <a:rect l="l" t="t" r="r" b="b"/>
            <a:pathLst>
              <a:path w="4457700" h="3895725">
                <a:moveTo>
                  <a:pt x="0" y="0"/>
                </a:moveTo>
                <a:lnTo>
                  <a:pt x="4457700" y="0"/>
                </a:lnTo>
                <a:lnTo>
                  <a:pt x="4457700" y="3895725"/>
                </a:lnTo>
                <a:lnTo>
                  <a:pt x="0" y="3895725"/>
                </a:lnTo>
                <a:lnTo>
                  <a:pt x="0" y="0"/>
                </a:lnTo>
                <a:close/>
              </a:path>
            </a:pathLst>
          </a:custGeom>
          <a:solidFill>
            <a:srgbClr val="F9FAFB"/>
          </a:solidFill>
        </p:spPr>
      </p:sp>
      <p:sp>
        <p:nvSpPr>
          <p:cNvPr id="6" name="Shape 4"/>
          <p:cNvSpPr/>
          <p:nvPr/>
        </p:nvSpPr>
        <p:spPr>
          <a:xfrm>
            <a:off x="400050" y="1371600"/>
            <a:ext cx="38100" cy="3895725"/>
          </a:xfrm>
          <a:custGeom>
            <a:avLst/>
            <a:gdLst/>
            <a:ahLst/>
            <a:cxnLst/>
            <a:rect l="l" t="t" r="r" b="b"/>
            <a:pathLst>
              <a:path w="38100" h="3895725">
                <a:moveTo>
                  <a:pt x="0" y="0"/>
                </a:moveTo>
                <a:lnTo>
                  <a:pt x="38100" y="0"/>
                </a:lnTo>
                <a:lnTo>
                  <a:pt x="38100" y="3895725"/>
                </a:lnTo>
                <a:lnTo>
                  <a:pt x="0" y="3895725"/>
                </a:lnTo>
                <a:lnTo>
                  <a:pt x="0" y="0"/>
                </a:lnTo>
                <a:close/>
              </a:path>
            </a:pathLst>
          </a:custGeom>
          <a:solidFill>
            <a:srgbClr val="8B0000"/>
          </a:solidFill>
        </p:spPr>
      </p:sp>
      <p:sp>
        <p:nvSpPr>
          <p:cNvPr id="7" name="Shape 5"/>
          <p:cNvSpPr/>
          <p:nvPr/>
        </p:nvSpPr>
        <p:spPr>
          <a:xfrm>
            <a:off x="595313" y="1562100"/>
            <a:ext cx="190500" cy="190500"/>
          </a:xfrm>
          <a:custGeom>
            <a:avLst/>
            <a:gdLst/>
            <a:ahLst/>
            <a:cxnLst/>
            <a:rect l="l" t="t" r="r" b="b"/>
            <a:pathLst>
              <a:path w="190500" h="190500">
                <a:moveTo>
                  <a:pt x="95250" y="0"/>
                </a:moveTo>
                <a:cubicBezTo>
                  <a:pt x="100719" y="0"/>
                  <a:pt x="105742" y="3014"/>
                  <a:pt x="108347" y="7813"/>
                </a:cubicBezTo>
                <a:lnTo>
                  <a:pt x="188714" y="156642"/>
                </a:lnTo>
                <a:cubicBezTo>
                  <a:pt x="191207" y="161255"/>
                  <a:pt x="191095" y="166836"/>
                  <a:pt x="188416" y="171338"/>
                </a:cubicBezTo>
                <a:cubicBezTo>
                  <a:pt x="185737" y="175840"/>
                  <a:pt x="180863" y="178594"/>
                  <a:pt x="175617" y="178594"/>
                </a:cubicBezTo>
                <a:lnTo>
                  <a:pt x="14883" y="178594"/>
                </a:lnTo>
                <a:cubicBezTo>
                  <a:pt x="9637" y="178594"/>
                  <a:pt x="4800" y="175840"/>
                  <a:pt x="2084" y="171338"/>
                </a:cubicBezTo>
                <a:cubicBezTo>
                  <a:pt x="-633" y="166836"/>
                  <a:pt x="-707" y="161255"/>
                  <a:pt x="1786" y="156642"/>
                </a:cubicBezTo>
                <a:lnTo>
                  <a:pt x="82153" y="7813"/>
                </a:lnTo>
                <a:cubicBezTo>
                  <a:pt x="84758" y="3014"/>
                  <a:pt x="89781" y="0"/>
                  <a:pt x="95250" y="0"/>
                </a:cubicBezTo>
                <a:close/>
                <a:moveTo>
                  <a:pt x="95250" y="62508"/>
                </a:moveTo>
                <a:cubicBezTo>
                  <a:pt x="90301" y="62508"/>
                  <a:pt x="86320" y="66489"/>
                  <a:pt x="86320" y="71438"/>
                </a:cubicBezTo>
                <a:lnTo>
                  <a:pt x="86320" y="113109"/>
                </a:lnTo>
                <a:cubicBezTo>
                  <a:pt x="86320" y="118058"/>
                  <a:pt x="90301" y="122039"/>
                  <a:pt x="95250" y="122039"/>
                </a:cubicBezTo>
                <a:cubicBezTo>
                  <a:pt x="100199" y="122039"/>
                  <a:pt x="104180" y="118058"/>
                  <a:pt x="104180" y="113109"/>
                </a:cubicBezTo>
                <a:lnTo>
                  <a:pt x="104180" y="71438"/>
                </a:lnTo>
                <a:cubicBezTo>
                  <a:pt x="104180" y="66489"/>
                  <a:pt x="100199" y="62508"/>
                  <a:pt x="95250" y="62508"/>
                </a:cubicBezTo>
                <a:close/>
                <a:moveTo>
                  <a:pt x="105184" y="142875"/>
                </a:moveTo>
                <a:cubicBezTo>
                  <a:pt x="105410" y="139188"/>
                  <a:pt x="103571" y="135679"/>
                  <a:pt x="100410" y="133767"/>
                </a:cubicBezTo>
                <a:cubicBezTo>
                  <a:pt x="97249" y="131855"/>
                  <a:pt x="93288" y="131855"/>
                  <a:pt x="90127" y="133767"/>
                </a:cubicBezTo>
                <a:cubicBezTo>
                  <a:pt x="86966" y="135679"/>
                  <a:pt x="85127" y="139188"/>
                  <a:pt x="85353" y="142875"/>
                </a:cubicBezTo>
                <a:cubicBezTo>
                  <a:pt x="85127" y="146562"/>
                  <a:pt x="86966" y="150071"/>
                  <a:pt x="90127" y="151983"/>
                </a:cubicBezTo>
                <a:cubicBezTo>
                  <a:pt x="93288" y="153895"/>
                  <a:pt x="97249" y="153895"/>
                  <a:pt x="100410" y="151983"/>
                </a:cubicBezTo>
                <a:cubicBezTo>
                  <a:pt x="103571" y="150071"/>
                  <a:pt x="105410" y="146562"/>
                  <a:pt x="105184" y="142875"/>
                </a:cubicBezTo>
                <a:close/>
              </a:path>
            </a:pathLst>
          </a:custGeom>
          <a:solidFill>
            <a:srgbClr val="8B0000"/>
          </a:solidFill>
        </p:spPr>
      </p:sp>
      <p:sp>
        <p:nvSpPr>
          <p:cNvPr id="8" name="Text 6"/>
          <p:cNvSpPr/>
          <p:nvPr/>
        </p:nvSpPr>
        <p:spPr>
          <a:xfrm>
            <a:off x="809625" y="1524000"/>
            <a:ext cx="399097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Limites du DC</a:t>
            </a:r>
            <a:endParaRPr lang="en-US" sz="1600" dirty="0"/>
          </a:p>
        </p:txBody>
      </p:sp>
      <p:sp>
        <p:nvSpPr>
          <p:cNvPr id="9" name="Shape 7"/>
          <p:cNvSpPr/>
          <p:nvPr/>
        </p:nvSpPr>
        <p:spPr>
          <a:xfrm>
            <a:off x="574675" y="1908175"/>
            <a:ext cx="4130675" cy="882650"/>
          </a:xfrm>
          <a:custGeom>
            <a:avLst/>
            <a:gdLst/>
            <a:ahLst/>
            <a:cxnLst/>
            <a:rect l="l" t="t" r="r" b="b"/>
            <a:pathLst>
              <a:path w="4130675" h="882650">
                <a:moveTo>
                  <a:pt x="0" y="0"/>
                </a:moveTo>
                <a:lnTo>
                  <a:pt x="4130675" y="0"/>
                </a:lnTo>
                <a:lnTo>
                  <a:pt x="4130675" y="882650"/>
                </a:lnTo>
                <a:lnTo>
                  <a:pt x="0" y="882650"/>
                </a:lnTo>
                <a:lnTo>
                  <a:pt x="0" y="0"/>
                </a:lnTo>
                <a:close/>
              </a:path>
            </a:pathLst>
          </a:custGeom>
          <a:solidFill>
            <a:srgbClr val="FFFFFF"/>
          </a:solidFill>
          <a:ln w="8467">
            <a:solidFill>
              <a:srgbClr val="8B0000"/>
            </a:solidFill>
            <a:prstDash val="solid"/>
          </a:ln>
        </p:spPr>
      </p:sp>
      <p:sp>
        <p:nvSpPr>
          <p:cNvPr id="10" name="Text 8"/>
          <p:cNvSpPr/>
          <p:nvPr/>
        </p:nvSpPr>
        <p:spPr>
          <a:xfrm>
            <a:off x="692150" y="2025653"/>
            <a:ext cx="3971925"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Résolution limitée</a:t>
            </a:r>
            <a:endParaRPr lang="en-US" sz="1600" dirty="0"/>
          </a:p>
        </p:txBody>
      </p:sp>
      <p:sp>
        <p:nvSpPr>
          <p:cNvPr id="11" name="Text 9"/>
          <p:cNvSpPr/>
          <p:nvPr/>
        </p:nvSpPr>
        <p:spPr>
          <a:xfrm>
            <a:off x="692150" y="2292353"/>
            <a:ext cx="3962400" cy="3810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Pas d'information atomique — uniquement composition secondaire globale</a:t>
            </a:r>
            <a:endParaRPr lang="en-US" sz="1600" dirty="0"/>
          </a:p>
        </p:txBody>
      </p:sp>
      <p:sp>
        <p:nvSpPr>
          <p:cNvPr id="12" name="Shape 10"/>
          <p:cNvSpPr/>
          <p:nvPr/>
        </p:nvSpPr>
        <p:spPr>
          <a:xfrm>
            <a:off x="574675" y="2873381"/>
            <a:ext cx="4130675" cy="692150"/>
          </a:xfrm>
          <a:custGeom>
            <a:avLst/>
            <a:gdLst/>
            <a:ahLst/>
            <a:cxnLst/>
            <a:rect l="l" t="t" r="r" b="b"/>
            <a:pathLst>
              <a:path w="4130675" h="692150">
                <a:moveTo>
                  <a:pt x="0" y="0"/>
                </a:moveTo>
                <a:lnTo>
                  <a:pt x="4130675" y="0"/>
                </a:lnTo>
                <a:lnTo>
                  <a:pt x="4130675" y="692150"/>
                </a:lnTo>
                <a:lnTo>
                  <a:pt x="0" y="692150"/>
                </a:lnTo>
                <a:lnTo>
                  <a:pt x="0" y="0"/>
                </a:lnTo>
                <a:close/>
              </a:path>
            </a:pathLst>
          </a:custGeom>
          <a:solidFill>
            <a:srgbClr val="FFFFFF"/>
          </a:solidFill>
          <a:ln w="8467">
            <a:solidFill>
              <a:srgbClr val="8B0000"/>
            </a:solidFill>
            <a:prstDash val="solid"/>
          </a:ln>
        </p:spPr>
      </p:sp>
      <p:sp>
        <p:nvSpPr>
          <p:cNvPr id="13" name="Text 11"/>
          <p:cNvSpPr/>
          <p:nvPr/>
        </p:nvSpPr>
        <p:spPr>
          <a:xfrm>
            <a:off x="692150" y="2990850"/>
            <a:ext cx="3971925"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Non-unicité</a:t>
            </a:r>
            <a:endParaRPr lang="en-US" sz="1600" dirty="0"/>
          </a:p>
        </p:txBody>
      </p:sp>
      <p:sp>
        <p:nvSpPr>
          <p:cNvPr id="14" name="Text 12"/>
          <p:cNvSpPr/>
          <p:nvPr/>
        </p:nvSpPr>
        <p:spPr>
          <a:xfrm>
            <a:off x="692150" y="3257550"/>
            <a:ext cx="39624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Le spectre ne permet pas de définir une structure unique</a:t>
            </a:r>
            <a:endParaRPr lang="en-US" sz="1600" dirty="0"/>
          </a:p>
        </p:txBody>
      </p:sp>
      <p:sp>
        <p:nvSpPr>
          <p:cNvPr id="15" name="Shape 13"/>
          <p:cNvSpPr/>
          <p:nvPr/>
        </p:nvSpPr>
        <p:spPr>
          <a:xfrm>
            <a:off x="574675" y="3648087"/>
            <a:ext cx="4130675" cy="692150"/>
          </a:xfrm>
          <a:custGeom>
            <a:avLst/>
            <a:gdLst/>
            <a:ahLst/>
            <a:cxnLst/>
            <a:rect l="l" t="t" r="r" b="b"/>
            <a:pathLst>
              <a:path w="4130675" h="692150">
                <a:moveTo>
                  <a:pt x="0" y="0"/>
                </a:moveTo>
                <a:lnTo>
                  <a:pt x="4130675" y="0"/>
                </a:lnTo>
                <a:lnTo>
                  <a:pt x="4130675" y="692150"/>
                </a:lnTo>
                <a:lnTo>
                  <a:pt x="0" y="692150"/>
                </a:lnTo>
                <a:lnTo>
                  <a:pt x="0" y="0"/>
                </a:lnTo>
                <a:close/>
              </a:path>
            </a:pathLst>
          </a:custGeom>
          <a:solidFill>
            <a:srgbClr val="FFFFFF"/>
          </a:solidFill>
          <a:ln w="8467">
            <a:solidFill>
              <a:srgbClr val="8B0000"/>
            </a:solidFill>
            <a:prstDash val="solid"/>
          </a:ln>
        </p:spPr>
      </p:sp>
      <p:sp>
        <p:nvSpPr>
          <p:cNvPr id="16" name="Text 14"/>
          <p:cNvSpPr/>
          <p:nvPr/>
        </p:nvSpPr>
        <p:spPr>
          <a:xfrm>
            <a:off x="692150" y="3765556"/>
            <a:ext cx="3971925"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Sensibilité expérimentale</a:t>
            </a:r>
            <a:endParaRPr lang="en-US" sz="1600" dirty="0"/>
          </a:p>
        </p:txBody>
      </p:sp>
      <p:sp>
        <p:nvSpPr>
          <p:cNvPr id="17" name="Text 15"/>
          <p:cNvSpPr/>
          <p:nvPr/>
        </p:nvSpPr>
        <p:spPr>
          <a:xfrm>
            <a:off x="692150" y="4032256"/>
            <a:ext cx="39624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Dépendance critique à la concentration, pureté, tampon</a:t>
            </a:r>
            <a:endParaRPr lang="en-US" sz="1600" dirty="0"/>
          </a:p>
        </p:txBody>
      </p:sp>
      <p:sp>
        <p:nvSpPr>
          <p:cNvPr id="18" name="Shape 16"/>
          <p:cNvSpPr/>
          <p:nvPr/>
        </p:nvSpPr>
        <p:spPr>
          <a:xfrm>
            <a:off x="574675" y="4422775"/>
            <a:ext cx="4130675" cy="692150"/>
          </a:xfrm>
          <a:custGeom>
            <a:avLst/>
            <a:gdLst/>
            <a:ahLst/>
            <a:cxnLst/>
            <a:rect l="l" t="t" r="r" b="b"/>
            <a:pathLst>
              <a:path w="4130675" h="692150">
                <a:moveTo>
                  <a:pt x="0" y="0"/>
                </a:moveTo>
                <a:lnTo>
                  <a:pt x="4130675" y="0"/>
                </a:lnTo>
                <a:lnTo>
                  <a:pt x="4130675" y="692150"/>
                </a:lnTo>
                <a:lnTo>
                  <a:pt x="0" y="692150"/>
                </a:lnTo>
                <a:lnTo>
                  <a:pt x="0" y="0"/>
                </a:lnTo>
                <a:close/>
              </a:path>
            </a:pathLst>
          </a:custGeom>
          <a:solidFill>
            <a:srgbClr val="FFFFFF"/>
          </a:solidFill>
          <a:ln w="8467">
            <a:solidFill>
              <a:srgbClr val="8B0000"/>
            </a:solidFill>
            <a:prstDash val="solid"/>
          </a:ln>
        </p:spPr>
      </p:sp>
      <p:sp>
        <p:nvSpPr>
          <p:cNvPr id="19" name="Text 17"/>
          <p:cNvSpPr/>
          <p:nvPr/>
        </p:nvSpPr>
        <p:spPr>
          <a:xfrm>
            <a:off x="692150" y="4540262"/>
            <a:ext cx="3971925" cy="228600"/>
          </a:xfrm>
          <a:prstGeom prst="rect">
            <a:avLst/>
          </a:prstGeom>
          <a:noFill/>
        </p:spPr>
        <p:txBody>
          <a:bodyPr wrap="square" lIns="0" tIns="0" rIns="0" bIns="0" rtlCol="0" anchor="ctr"/>
          <a:lstStyle/>
          <a:p>
            <a:pPr>
              <a:lnSpc>
                <a:spcPct val="130000"/>
              </a:lnSpc>
            </a:pP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Chromophores aromatiques</a:t>
            </a:r>
            <a:endParaRPr lang="en-US" sz="1600" dirty="0"/>
          </a:p>
        </p:txBody>
      </p:sp>
      <p:sp>
        <p:nvSpPr>
          <p:cNvPr id="20" name="Text 18"/>
          <p:cNvSpPr/>
          <p:nvPr/>
        </p:nvSpPr>
        <p:spPr>
          <a:xfrm>
            <a:off x="692150" y="4806962"/>
            <a:ext cx="3962400"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Contributions complexes dans l'UV proche</a:t>
            </a:r>
            <a:endParaRPr lang="en-US" sz="1600" dirty="0"/>
          </a:p>
        </p:txBody>
      </p:sp>
      <p:sp>
        <p:nvSpPr>
          <p:cNvPr id="21" name="Shape 19"/>
          <p:cNvSpPr/>
          <p:nvPr/>
        </p:nvSpPr>
        <p:spPr>
          <a:xfrm>
            <a:off x="5090121" y="1371600"/>
            <a:ext cx="6724650" cy="3133725"/>
          </a:xfrm>
          <a:custGeom>
            <a:avLst/>
            <a:gdLst/>
            <a:ahLst/>
            <a:cxnLst/>
            <a:rect l="l" t="t" r="r" b="b"/>
            <a:pathLst>
              <a:path w="6724650" h="3133725">
                <a:moveTo>
                  <a:pt x="0" y="0"/>
                </a:moveTo>
                <a:lnTo>
                  <a:pt x="6724650" y="0"/>
                </a:lnTo>
                <a:lnTo>
                  <a:pt x="6724650" y="3133725"/>
                </a:lnTo>
                <a:lnTo>
                  <a:pt x="0" y="3133725"/>
                </a:lnTo>
                <a:lnTo>
                  <a:pt x="0" y="0"/>
                </a:lnTo>
                <a:close/>
              </a:path>
            </a:pathLst>
          </a:custGeom>
          <a:solidFill>
            <a:srgbClr val="F9FAFB"/>
          </a:solidFill>
        </p:spPr>
      </p:sp>
      <p:sp>
        <p:nvSpPr>
          <p:cNvPr id="22" name="Text 20"/>
          <p:cNvSpPr/>
          <p:nvPr/>
        </p:nvSpPr>
        <p:spPr>
          <a:xfrm>
            <a:off x="5242521" y="1524000"/>
            <a:ext cx="6515100"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Comparaison avec RMN et Cristallographie X</a:t>
            </a:r>
            <a:endParaRPr lang="en-US" sz="1600" dirty="0"/>
          </a:p>
        </p:txBody>
      </p:sp>
      <p:graphicFrame>
        <p:nvGraphicFramePr>
          <p:cNvPr id="23" name="Table 0"/>
          <p:cNvGraphicFramePr>
            <a:graphicFrameLocks noGrp="1"/>
          </p:cNvGraphicFramePr>
          <p:nvPr/>
        </p:nvGraphicFramePr>
        <p:xfrm>
          <a:off x="5242521" y="1905000"/>
          <a:ext cx="6419850" cy="2447928"/>
        </p:xfrm>
        <a:graphic>
          <a:graphicData uri="http://schemas.openxmlformats.org/drawingml/2006/table">
            <a:tbl>
              <a:tblPr/>
              <a:tblGrid>
                <a:gridCol w="1583499"/>
                <a:gridCol w="1612117"/>
                <a:gridCol w="1602578"/>
                <a:gridCol w="1621656"/>
              </a:tblGrid>
              <a:tr h="349704">
                <a:tc>
                  <a:txBody>
                    <a:bodyPr/>
                    <a:lstStyle/>
                    <a:p>
                      <a:pPr algn="l"/>
                      <a:r>
                        <a:rPr lang="en-US" sz="1000" b="1" u="none" dirty="0">
                          <a:solidFill>
                            <a:srgbClr val="1F2937"/>
                          </a:solidFill>
                          <a:latin typeface="Microsoft YaHei" panose="020B0503020204020204" charset="-122"/>
                          <a:ea typeface="Microsoft YaHei" panose="020B0503020204020204" charset="-122"/>
                          <a:cs typeface="Microsoft YaHei" panose="020B0503020204020204" pitchFamily="34" charset="-120"/>
                        </a:rPr>
                        <a:t>Critère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25400" cap="flat" cmpd="sng" algn="ctr">
                      <a:solidFill>
                        <a:srgbClr val="8B000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CD</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25400" cap="flat" cmpd="sng" algn="ctr">
                      <a:solidFill>
                        <a:srgbClr val="8B000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1F2937"/>
                          </a:solidFill>
                          <a:latin typeface="Microsoft YaHei" panose="020B0503020204020204" charset="-122"/>
                          <a:ea typeface="Microsoft YaHei" panose="020B0503020204020204" charset="-122"/>
                          <a:cs typeface="Microsoft YaHei" panose="020B0503020204020204" pitchFamily="34" charset="-120"/>
                        </a:rPr>
                        <a:t>RMN</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25400" cap="flat" cmpd="sng" algn="ctr">
                      <a:solidFill>
                        <a:srgbClr val="8B000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1F2937"/>
                          </a:solidFill>
                          <a:latin typeface="Microsoft YaHei" panose="020B0503020204020204" charset="-122"/>
                          <a:ea typeface="Microsoft YaHei" panose="020B0503020204020204" charset="-122"/>
                          <a:cs typeface="Microsoft YaHei" panose="020B0503020204020204" pitchFamily="34" charset="-120"/>
                        </a:rPr>
                        <a:t>X-ray</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25400" cap="flat" cmpd="sng" algn="ctr">
                      <a:solidFill>
                        <a:srgbClr val="8B0000"/>
                      </a:solidFill>
                      <a:prstDash val="solid"/>
                      <a:round/>
                      <a:headEnd type="none" w="med" len="med"/>
                      <a:tailEnd type="none" w="med" len="med"/>
                    </a:lnB>
                    <a:solidFill>
                      <a:srgbClr val="FFFFFF">
                        <a:alpha val="0"/>
                      </a:srgbClr>
                    </a:solidFill>
                  </a:tcPr>
                </a:tc>
              </a:tr>
              <a:tr h="34970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Résolution</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Faible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Atomique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Atomique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r>
              <a:tr h="34970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Taille protéine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Illimitée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&lt; 30-50 kDa</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Variable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r>
              <a:tr h="34970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État</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Solution</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Solution</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Cristal</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r>
              <a:tr h="34970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Temps</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Minutes</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Jours-semaines</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Semaines-mois</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r>
              <a:tr h="34970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Quantité</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Microgrammes</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Milligrammes</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Milligrammes</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8467" cap="flat" cmpd="sng" algn="ctr">
                      <a:solidFill>
                        <a:srgbClr val="6B7280"/>
                      </a:solidFill>
                      <a:prstDash val="solid"/>
                      <a:round/>
                      <a:headEnd type="none" w="med" len="med"/>
                      <a:tailEnd type="none" w="med" len="med"/>
                    </a:lnB>
                    <a:solidFill>
                      <a:srgbClr val="FFFFFF">
                        <a:alpha val="0"/>
                      </a:srgbClr>
                    </a:solidFill>
                  </a:tcPr>
                </a:tc>
              </a:tr>
              <a:tr h="349704">
                <a:tc>
                  <a:txBody>
                    <a:bodyPr/>
                    <a:lstStyle/>
                    <a:p>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Dynamique</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0" cap="flat" cmpd="sng" algn="ctr">
                      <a:noFill/>
                    </a:lnB>
                    <a:solidFill>
                      <a:srgbClr val="FFFFFF">
                        <a:alpha val="0"/>
                      </a:srgbClr>
                    </a:solidFill>
                  </a:tcPr>
                </a:tc>
                <a:tc>
                  <a:txBody>
                    <a:bodyPr/>
                    <a:lstStyle/>
                    <a:p>
                      <a:pPr algn="ctr"/>
                      <a:r>
                        <a:rPr lang="en-US" sz="1000" b="1" u="none" dirty="0">
                          <a:solidFill>
                            <a:srgbClr val="8B0000"/>
                          </a:solidFill>
                          <a:latin typeface="Microsoft YaHei" panose="020B0503020204020204" charset="-122"/>
                          <a:ea typeface="Microsoft YaHei" panose="020B0503020204020204" charset="-122"/>
                          <a:cs typeface="Microsoft YaHei" panose="020B0503020204020204" pitchFamily="34" charset="-120"/>
                        </a:rPr>
                        <a:t>Oui (UV)</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0" cap="flat" cmpd="sng" algn="ctr">
                      <a:noFill/>
                    </a:lnB>
                    <a:solidFill>
                      <a:srgbClr val="FFFFFF">
                        <a:alpha val="0"/>
                      </a:srgbClr>
                    </a:solidFill>
                  </a:tcPr>
                </a:tc>
                <a:tc>
                  <a:txBody>
                    <a:bodyPr/>
                    <a:lstStyle/>
                    <a:p>
                      <a:pPr algn="ctr"/>
                      <a:r>
                        <a:rPr lang="en-US" sz="1000" u="none" dirty="0">
                          <a:solidFill>
                            <a:srgbClr val="1F2937"/>
                          </a:solidFill>
                          <a:latin typeface="Microsoft YaHei" panose="020B0503020204020204" charset="-122"/>
                          <a:ea typeface="Microsoft YaHei" panose="020B0503020204020204" charset="-122"/>
                          <a:cs typeface="Microsoft YaHei" panose="020B0503020204020204" pitchFamily="34" charset="-120"/>
                        </a:rPr>
                        <a:t>Oui</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0" cap="flat" cmpd="sng" algn="ctr">
                      <a:noFill/>
                    </a:lnB>
                    <a:solidFill>
                      <a:srgbClr val="FFFFFF">
                        <a:alpha val="0"/>
                      </a:srgbClr>
                    </a:solidFill>
                  </a:tcPr>
                </a:tc>
                <a:tc>
                  <a:txBody>
                    <a:bodyPr/>
                    <a:lstStyle/>
                    <a:p>
                      <a:pPr algn="ctr"/>
                      <a:r>
                        <a:rPr lang="en-US" sz="1000" u="none" dirty="0">
                          <a:solidFill>
                            <a:srgbClr val="6B7280"/>
                          </a:solidFill>
                          <a:latin typeface="Microsoft YaHei" panose="020B0503020204020204" charset="-122"/>
                          <a:ea typeface="Microsoft YaHei" panose="020B0503020204020204" charset="-122"/>
                          <a:cs typeface="Microsoft YaHei" panose="020B0503020204020204" pitchFamily="34" charset="-120"/>
                        </a:rPr>
                        <a:t>Non</a:t>
                      </a:r>
                      <a:endParaRPr lang="en-US" sz="1000" dirty="0">
                        <a:latin typeface="Microsoft YaHei" panose="020B0503020204020204" charset="-122"/>
                        <a:ea typeface="Microsoft YaHei" panose="020B0503020204020204" charset="-122"/>
                        <a:cs typeface="Microsoft YaHei" panose="020B0503020204020204" charset="-122"/>
                      </a:endParaRPr>
                    </a:p>
                  </a:txBody>
                  <a:tcPr marL="0" marR="0" marT="76200" marB="76200" anchor="ctr">
                    <a:lnL w="0" cap="flat" cmpd="sng" algn="ctr">
                      <a:noFill/>
                    </a:lnL>
                    <a:lnR w="0" cap="flat" cmpd="sng" algn="ctr">
                      <a:noFill/>
                    </a:lnR>
                    <a:lnT w="0" cap="flat" cmpd="sng" algn="ctr">
                      <a:noFill/>
                    </a:lnT>
                    <a:lnB w="0" cap="flat" cmpd="sng" algn="ctr">
                      <a:noFill/>
                    </a:lnB>
                    <a:solidFill>
                      <a:srgbClr val="FFFFFF">
                        <a:alpha val="0"/>
                      </a:srgbClr>
                    </a:solidFill>
                  </a:tcPr>
                </a:tc>
              </a:tr>
            </a:tbl>
          </a:graphicData>
        </a:graphic>
      </p:graphicFrame>
      <p:sp>
        <p:nvSpPr>
          <p:cNvPr id="24" name="Shape 21"/>
          <p:cNvSpPr/>
          <p:nvPr/>
        </p:nvSpPr>
        <p:spPr>
          <a:xfrm>
            <a:off x="5090121" y="4660906"/>
            <a:ext cx="6724650" cy="1828800"/>
          </a:xfrm>
          <a:custGeom>
            <a:avLst/>
            <a:gdLst/>
            <a:ahLst/>
            <a:cxnLst/>
            <a:rect l="l" t="t" r="r" b="b"/>
            <a:pathLst>
              <a:path w="6724650" h="1828800">
                <a:moveTo>
                  <a:pt x="0" y="0"/>
                </a:moveTo>
                <a:lnTo>
                  <a:pt x="6724650" y="0"/>
                </a:lnTo>
                <a:lnTo>
                  <a:pt x="6724650" y="1828800"/>
                </a:lnTo>
                <a:lnTo>
                  <a:pt x="0" y="1828800"/>
                </a:lnTo>
                <a:lnTo>
                  <a:pt x="0" y="0"/>
                </a:lnTo>
                <a:close/>
              </a:path>
            </a:pathLst>
          </a:custGeom>
          <a:solidFill>
            <a:srgbClr val="8B0000"/>
          </a:solidFill>
        </p:spPr>
      </p:sp>
      <p:sp>
        <p:nvSpPr>
          <p:cNvPr id="25" name="Text 22"/>
          <p:cNvSpPr/>
          <p:nvPr/>
        </p:nvSpPr>
        <p:spPr>
          <a:xfrm>
            <a:off x="5242521" y="4813306"/>
            <a:ext cx="6505575"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Complémentarité des Techniques</a:t>
            </a:r>
            <a:endParaRPr lang="en-US" sz="1600" dirty="0"/>
          </a:p>
        </p:txBody>
      </p:sp>
      <p:sp>
        <p:nvSpPr>
          <p:cNvPr id="26" name="Text 23"/>
          <p:cNvSpPr/>
          <p:nvPr/>
        </p:nvSpPr>
        <p:spPr>
          <a:xfrm>
            <a:off x="5242521" y="5156206"/>
            <a:ext cx="6496050" cy="228600"/>
          </a:xfrm>
          <a:prstGeom prst="rect">
            <a:avLst/>
          </a:prstGeom>
          <a:noFill/>
        </p:spPr>
        <p:txBody>
          <a:bodyPr wrap="square" lIns="0" tIns="0" rIns="0" bIns="0" rtlCol="0" anchor="ctr"/>
          <a:lstStyle/>
          <a:p>
            <a:pPr>
              <a:lnSpc>
                <a:spcPct val="130000"/>
              </a:lnSpc>
            </a:pPr>
            <a:r>
              <a:rPr lang="en-US" sz="120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Le DC est </a:t>
            </a:r>
            <a:r>
              <a:rPr lang="en-US" sz="120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complémentaire</a:t>
            </a:r>
            <a:r>
              <a:rPr lang="en-US" sz="120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des techniques haute résolution :</a:t>
            </a:r>
            <a:endParaRPr lang="en-US" sz="1600" dirty="0"/>
          </a:p>
        </p:txBody>
      </p:sp>
      <p:sp>
        <p:nvSpPr>
          <p:cNvPr id="27" name="Text 24"/>
          <p:cNvSpPr/>
          <p:nvPr/>
        </p:nvSpPr>
        <p:spPr>
          <a:xfrm>
            <a:off x="5242521" y="5461006"/>
            <a:ext cx="64865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a:t>
            </a: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Rapidité</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pour le screening initial</a:t>
            </a:r>
            <a:endParaRPr lang="en-US" sz="1600" dirty="0"/>
          </a:p>
        </p:txBody>
      </p:sp>
      <p:sp>
        <p:nvSpPr>
          <p:cNvPr id="28" name="Text 25"/>
          <p:cNvSpPr/>
          <p:nvPr/>
        </p:nvSpPr>
        <p:spPr>
          <a:xfrm>
            <a:off x="5242521" y="5689606"/>
            <a:ext cx="64865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a:t>
            </a: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Conditions physiologiques</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(solution, température contrôlée)</a:t>
            </a:r>
            <a:endParaRPr lang="en-US" sz="1600" dirty="0"/>
          </a:p>
        </p:txBody>
      </p:sp>
      <p:sp>
        <p:nvSpPr>
          <p:cNvPr id="29" name="Text 26"/>
          <p:cNvSpPr/>
          <p:nvPr/>
        </p:nvSpPr>
        <p:spPr>
          <a:xfrm>
            <a:off x="5242521" y="5918206"/>
            <a:ext cx="64865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a:t>
            </a: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Suivi dynamique</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des changements conformationnels</a:t>
            </a:r>
            <a:endParaRPr lang="en-US" sz="1600" dirty="0"/>
          </a:p>
        </p:txBody>
      </p:sp>
      <p:sp>
        <p:nvSpPr>
          <p:cNvPr id="30" name="Text 27"/>
          <p:cNvSpPr/>
          <p:nvPr/>
        </p:nvSpPr>
        <p:spPr>
          <a:xfrm>
            <a:off x="5242521" y="6146806"/>
            <a:ext cx="6486525" cy="190500"/>
          </a:xfrm>
          <a:prstGeom prst="rect">
            <a:avLst/>
          </a:prstGeom>
          <a:noFill/>
        </p:spPr>
        <p:txBody>
          <a:bodyPr wrap="square" lIns="0" tIns="0" rIns="0" bIns="0" rtlCol="0" anchor="ctr"/>
          <a:lstStyle/>
          <a:p>
            <a:pPr>
              <a:lnSpc>
                <a:spcPct val="120000"/>
              </a:lnSpc>
            </a:pP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a:t>
            </a: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Faible consommation</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d'échantillon</a:t>
            </a:r>
            <a:endParaRPr lang="en-US" sz="16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7.2</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Développements Récents et Perspectives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0050" y="1371600"/>
            <a:ext cx="5581650" cy="1828800"/>
          </a:xfrm>
          <a:custGeom>
            <a:avLst/>
            <a:gdLst/>
            <a:ahLst/>
            <a:cxnLst/>
            <a:rect l="l" t="t" r="r" b="b"/>
            <a:pathLst>
              <a:path w="5581650" h="1828800">
                <a:moveTo>
                  <a:pt x="0" y="0"/>
                </a:moveTo>
                <a:lnTo>
                  <a:pt x="5581650" y="0"/>
                </a:lnTo>
                <a:lnTo>
                  <a:pt x="5581650" y="1828800"/>
                </a:lnTo>
                <a:lnTo>
                  <a:pt x="0" y="1828800"/>
                </a:lnTo>
                <a:lnTo>
                  <a:pt x="0" y="0"/>
                </a:lnTo>
                <a:close/>
              </a:path>
            </a:pathLst>
          </a:custGeom>
          <a:solidFill>
            <a:srgbClr val="F9FAFB"/>
          </a:solidFill>
        </p:spPr>
      </p:sp>
      <p:sp>
        <p:nvSpPr>
          <p:cNvPr id="6" name="Shape 4"/>
          <p:cNvSpPr/>
          <p:nvPr/>
        </p:nvSpPr>
        <p:spPr>
          <a:xfrm>
            <a:off x="400050" y="1371600"/>
            <a:ext cx="38100" cy="1828800"/>
          </a:xfrm>
          <a:custGeom>
            <a:avLst/>
            <a:gdLst/>
            <a:ahLst/>
            <a:cxnLst/>
            <a:rect l="l" t="t" r="r" b="b"/>
            <a:pathLst>
              <a:path w="38100" h="1828800">
                <a:moveTo>
                  <a:pt x="0" y="0"/>
                </a:moveTo>
                <a:lnTo>
                  <a:pt x="38100" y="0"/>
                </a:lnTo>
                <a:lnTo>
                  <a:pt x="38100" y="1828800"/>
                </a:lnTo>
                <a:lnTo>
                  <a:pt x="0" y="1828800"/>
                </a:lnTo>
                <a:lnTo>
                  <a:pt x="0" y="0"/>
                </a:lnTo>
                <a:close/>
              </a:path>
            </a:pathLst>
          </a:custGeom>
          <a:solidFill>
            <a:srgbClr val="8B0000"/>
          </a:solidFill>
        </p:spPr>
      </p:sp>
      <p:sp>
        <p:nvSpPr>
          <p:cNvPr id="7" name="Shape 5"/>
          <p:cNvSpPr/>
          <p:nvPr/>
        </p:nvSpPr>
        <p:spPr>
          <a:xfrm>
            <a:off x="595313" y="1562100"/>
            <a:ext cx="190500" cy="190500"/>
          </a:xfrm>
          <a:custGeom>
            <a:avLst/>
            <a:gdLst/>
            <a:ahLst/>
            <a:cxnLst/>
            <a:rect l="l" t="t" r="r" b="b"/>
            <a:pathLst>
              <a:path w="190500" h="190500">
                <a:moveTo>
                  <a:pt x="74042" y="2604"/>
                </a:moveTo>
                <a:cubicBezTo>
                  <a:pt x="77539" y="-893"/>
                  <a:pt x="83195" y="-893"/>
                  <a:pt x="86655" y="2604"/>
                </a:cubicBezTo>
                <a:lnTo>
                  <a:pt x="119918" y="35868"/>
                </a:lnTo>
                <a:lnTo>
                  <a:pt x="140382" y="15404"/>
                </a:lnTo>
                <a:cubicBezTo>
                  <a:pt x="145033" y="10753"/>
                  <a:pt x="152586" y="10753"/>
                  <a:pt x="157237" y="15404"/>
                </a:cubicBezTo>
                <a:lnTo>
                  <a:pt x="175096" y="33263"/>
                </a:lnTo>
                <a:cubicBezTo>
                  <a:pt x="179747" y="37914"/>
                  <a:pt x="179747" y="45467"/>
                  <a:pt x="175096" y="50118"/>
                </a:cubicBezTo>
                <a:lnTo>
                  <a:pt x="154632" y="70582"/>
                </a:lnTo>
                <a:lnTo>
                  <a:pt x="187896" y="103845"/>
                </a:lnTo>
                <a:cubicBezTo>
                  <a:pt x="191393" y="107342"/>
                  <a:pt x="191393" y="112998"/>
                  <a:pt x="187896" y="116458"/>
                </a:cubicBezTo>
                <a:lnTo>
                  <a:pt x="152177" y="152177"/>
                </a:lnTo>
                <a:cubicBezTo>
                  <a:pt x="148679" y="155674"/>
                  <a:pt x="143024" y="155674"/>
                  <a:pt x="139564" y="152177"/>
                </a:cubicBezTo>
                <a:lnTo>
                  <a:pt x="106300" y="118914"/>
                </a:lnTo>
                <a:lnTo>
                  <a:pt x="100533" y="124681"/>
                </a:lnTo>
                <a:cubicBezTo>
                  <a:pt x="104775" y="133834"/>
                  <a:pt x="107156" y="144028"/>
                  <a:pt x="107156" y="154781"/>
                </a:cubicBezTo>
                <a:cubicBezTo>
                  <a:pt x="107156" y="166576"/>
                  <a:pt x="104291" y="177664"/>
                  <a:pt x="99268" y="187449"/>
                </a:cubicBezTo>
                <a:cubicBezTo>
                  <a:pt x="97520" y="190798"/>
                  <a:pt x="93055" y="191281"/>
                  <a:pt x="90413" y="188602"/>
                </a:cubicBezTo>
                <a:lnTo>
                  <a:pt x="54583" y="152772"/>
                </a:lnTo>
                <a:lnTo>
                  <a:pt x="32258" y="175096"/>
                </a:lnTo>
                <a:cubicBezTo>
                  <a:pt x="27608" y="179747"/>
                  <a:pt x="20055" y="179747"/>
                  <a:pt x="15404" y="175096"/>
                </a:cubicBezTo>
                <a:cubicBezTo>
                  <a:pt x="10753" y="170445"/>
                  <a:pt x="10753" y="162892"/>
                  <a:pt x="15404" y="158242"/>
                </a:cubicBezTo>
                <a:lnTo>
                  <a:pt x="37728" y="135917"/>
                </a:lnTo>
                <a:lnTo>
                  <a:pt x="1898" y="100087"/>
                </a:lnTo>
                <a:cubicBezTo>
                  <a:pt x="-781" y="97408"/>
                  <a:pt x="-298" y="92943"/>
                  <a:pt x="3051" y="91232"/>
                </a:cubicBezTo>
                <a:cubicBezTo>
                  <a:pt x="12836" y="86171"/>
                  <a:pt x="23961" y="83344"/>
                  <a:pt x="35719" y="83344"/>
                </a:cubicBezTo>
                <a:cubicBezTo>
                  <a:pt x="46472" y="83344"/>
                  <a:pt x="56666" y="85725"/>
                  <a:pt x="65819" y="89967"/>
                </a:cubicBezTo>
                <a:lnTo>
                  <a:pt x="71586" y="84200"/>
                </a:lnTo>
                <a:lnTo>
                  <a:pt x="38323" y="50974"/>
                </a:lnTo>
                <a:cubicBezTo>
                  <a:pt x="34826" y="47476"/>
                  <a:pt x="34826" y="41821"/>
                  <a:pt x="38323" y="38360"/>
                </a:cubicBezTo>
                <a:lnTo>
                  <a:pt x="74042" y="2604"/>
                </a:lnTo>
                <a:close/>
                <a:moveTo>
                  <a:pt x="80367" y="21543"/>
                </a:moveTo>
                <a:lnTo>
                  <a:pt x="57262" y="44648"/>
                </a:lnTo>
                <a:lnTo>
                  <a:pt x="84200" y="71586"/>
                </a:lnTo>
                <a:lnTo>
                  <a:pt x="107305" y="48481"/>
                </a:lnTo>
                <a:lnTo>
                  <a:pt x="80367" y="21543"/>
                </a:lnTo>
                <a:close/>
                <a:moveTo>
                  <a:pt x="145852" y="133238"/>
                </a:moveTo>
                <a:lnTo>
                  <a:pt x="168957" y="110133"/>
                </a:lnTo>
                <a:lnTo>
                  <a:pt x="142019" y="83195"/>
                </a:lnTo>
                <a:lnTo>
                  <a:pt x="118914" y="106300"/>
                </a:lnTo>
                <a:lnTo>
                  <a:pt x="145852" y="133238"/>
                </a:lnTo>
                <a:close/>
              </a:path>
            </a:pathLst>
          </a:custGeom>
          <a:solidFill>
            <a:srgbClr val="8B0000"/>
          </a:solidFill>
        </p:spPr>
      </p:sp>
      <p:sp>
        <p:nvSpPr>
          <p:cNvPr id="8" name="Text 6"/>
          <p:cNvSpPr/>
          <p:nvPr/>
        </p:nvSpPr>
        <p:spPr>
          <a:xfrm>
            <a:off x="809625" y="15240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SRCD — Synchrotron CD</a:t>
            </a:r>
            <a:endParaRPr lang="en-US" sz="1600" dirty="0"/>
          </a:p>
        </p:txBody>
      </p:sp>
      <p:sp>
        <p:nvSpPr>
          <p:cNvPr id="9" name="Text 7"/>
          <p:cNvSpPr/>
          <p:nvPr/>
        </p:nvSpPr>
        <p:spPr>
          <a:xfrm>
            <a:off x="571500" y="1866900"/>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Utilisation de la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lumière de synchrotron</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t>
            </a:r>
            <a:endParaRPr lang="en-US" sz="1600" dirty="0"/>
          </a:p>
        </p:txBody>
      </p:sp>
      <p:sp>
        <p:nvSpPr>
          <p:cNvPr id="10" name="Text 8"/>
          <p:cNvSpPr/>
          <p:nvPr/>
        </p:nvSpPr>
        <p:spPr>
          <a:xfrm>
            <a:off x="571500" y="21717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Gamme étendue jusqu'à </a:t>
            </a:r>
            <a:r>
              <a:rPr lang="en-US" sz="10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130 nm</a:t>
            </a: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(UV vide)</a:t>
            </a:r>
            <a:endParaRPr lang="en-US" sz="1600" dirty="0"/>
          </a:p>
        </p:txBody>
      </p:sp>
      <p:sp>
        <p:nvSpPr>
          <p:cNvPr id="11" name="Text 9"/>
          <p:cNvSpPr/>
          <p:nvPr/>
        </p:nvSpPr>
        <p:spPr>
          <a:xfrm>
            <a:off x="571500" y="24003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Intensité supérieure → rapport S/N amélioré</a:t>
            </a:r>
            <a:endParaRPr lang="en-US" sz="1600" dirty="0"/>
          </a:p>
        </p:txBody>
      </p:sp>
      <p:sp>
        <p:nvSpPr>
          <p:cNvPr id="12" name="Text 10"/>
          <p:cNvSpPr/>
          <p:nvPr/>
        </p:nvSpPr>
        <p:spPr>
          <a:xfrm>
            <a:off x="571500" y="26289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Petits volumes d'échantillon</a:t>
            </a:r>
            <a:endParaRPr lang="en-US" sz="1600" dirty="0"/>
          </a:p>
        </p:txBody>
      </p:sp>
      <p:sp>
        <p:nvSpPr>
          <p:cNvPr id="13" name="Text 11"/>
          <p:cNvSpPr/>
          <p:nvPr/>
        </p:nvSpPr>
        <p:spPr>
          <a:xfrm>
            <a:off x="571500" y="28575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Idéal pour protéines membranaires et agrégats</a:t>
            </a:r>
            <a:endParaRPr lang="en-US" sz="1600" dirty="0"/>
          </a:p>
        </p:txBody>
      </p:sp>
      <p:sp>
        <p:nvSpPr>
          <p:cNvPr id="14" name="Shape 12"/>
          <p:cNvSpPr/>
          <p:nvPr/>
        </p:nvSpPr>
        <p:spPr>
          <a:xfrm>
            <a:off x="400050" y="3352800"/>
            <a:ext cx="5581650" cy="1828800"/>
          </a:xfrm>
          <a:custGeom>
            <a:avLst/>
            <a:gdLst/>
            <a:ahLst/>
            <a:cxnLst/>
            <a:rect l="l" t="t" r="r" b="b"/>
            <a:pathLst>
              <a:path w="5581650" h="1828800">
                <a:moveTo>
                  <a:pt x="0" y="0"/>
                </a:moveTo>
                <a:lnTo>
                  <a:pt x="5581650" y="0"/>
                </a:lnTo>
                <a:lnTo>
                  <a:pt x="5581650" y="1828800"/>
                </a:lnTo>
                <a:lnTo>
                  <a:pt x="0" y="1828800"/>
                </a:lnTo>
                <a:lnTo>
                  <a:pt x="0" y="0"/>
                </a:lnTo>
                <a:close/>
              </a:path>
            </a:pathLst>
          </a:custGeom>
          <a:solidFill>
            <a:srgbClr val="F9FAFB"/>
          </a:solidFill>
        </p:spPr>
      </p:sp>
      <p:sp>
        <p:nvSpPr>
          <p:cNvPr id="15" name="Shape 13"/>
          <p:cNvSpPr/>
          <p:nvPr/>
        </p:nvSpPr>
        <p:spPr>
          <a:xfrm>
            <a:off x="400050" y="3352800"/>
            <a:ext cx="38100" cy="1828800"/>
          </a:xfrm>
          <a:custGeom>
            <a:avLst/>
            <a:gdLst/>
            <a:ahLst/>
            <a:cxnLst/>
            <a:rect l="l" t="t" r="r" b="b"/>
            <a:pathLst>
              <a:path w="38100" h="1828800">
                <a:moveTo>
                  <a:pt x="0" y="0"/>
                </a:moveTo>
                <a:lnTo>
                  <a:pt x="38100" y="0"/>
                </a:lnTo>
                <a:lnTo>
                  <a:pt x="38100" y="1828800"/>
                </a:lnTo>
                <a:lnTo>
                  <a:pt x="0" y="1828800"/>
                </a:lnTo>
                <a:lnTo>
                  <a:pt x="0" y="0"/>
                </a:lnTo>
                <a:close/>
              </a:path>
            </a:pathLst>
          </a:custGeom>
          <a:solidFill>
            <a:srgbClr val="8B0000"/>
          </a:solidFill>
        </p:spPr>
      </p:sp>
      <p:sp>
        <p:nvSpPr>
          <p:cNvPr id="16" name="Shape 14"/>
          <p:cNvSpPr/>
          <p:nvPr/>
        </p:nvSpPr>
        <p:spPr>
          <a:xfrm>
            <a:off x="607219" y="3543300"/>
            <a:ext cx="166688" cy="190500"/>
          </a:xfrm>
          <a:custGeom>
            <a:avLst/>
            <a:gdLst/>
            <a:ahLst/>
            <a:cxnLst/>
            <a:rect l="l" t="t" r="r" b="b"/>
            <a:pathLst>
              <a:path w="166688" h="190500">
                <a:moveTo>
                  <a:pt x="62694" y="0"/>
                </a:moveTo>
                <a:cubicBezTo>
                  <a:pt x="57745" y="0"/>
                  <a:pt x="53764" y="3981"/>
                  <a:pt x="53764" y="8930"/>
                </a:cubicBezTo>
                <a:cubicBezTo>
                  <a:pt x="53764" y="13878"/>
                  <a:pt x="57745" y="17859"/>
                  <a:pt x="62694" y="17859"/>
                </a:cubicBezTo>
                <a:lnTo>
                  <a:pt x="74600" y="17859"/>
                </a:lnTo>
                <a:lnTo>
                  <a:pt x="74600" y="27273"/>
                </a:lnTo>
                <a:cubicBezTo>
                  <a:pt x="34417" y="31700"/>
                  <a:pt x="3163" y="65782"/>
                  <a:pt x="3163" y="107156"/>
                </a:cubicBezTo>
                <a:cubicBezTo>
                  <a:pt x="3163" y="151544"/>
                  <a:pt x="39142" y="187523"/>
                  <a:pt x="83530" y="187523"/>
                </a:cubicBezTo>
                <a:cubicBezTo>
                  <a:pt x="127918" y="187523"/>
                  <a:pt x="163897" y="151544"/>
                  <a:pt x="163897" y="107156"/>
                </a:cubicBezTo>
                <a:cubicBezTo>
                  <a:pt x="163897" y="92348"/>
                  <a:pt x="159879" y="78470"/>
                  <a:pt x="152884" y="66526"/>
                </a:cubicBezTo>
                <a:lnTo>
                  <a:pt x="163376" y="56034"/>
                </a:lnTo>
                <a:cubicBezTo>
                  <a:pt x="168027" y="51383"/>
                  <a:pt x="168027" y="43830"/>
                  <a:pt x="163376" y="39179"/>
                </a:cubicBezTo>
                <a:cubicBezTo>
                  <a:pt x="158725" y="34528"/>
                  <a:pt x="151172" y="34528"/>
                  <a:pt x="146521" y="39179"/>
                </a:cubicBezTo>
                <a:lnTo>
                  <a:pt x="137815" y="47885"/>
                </a:lnTo>
                <a:cubicBezTo>
                  <a:pt x="125574" y="36649"/>
                  <a:pt x="109835" y="29170"/>
                  <a:pt x="92422" y="27236"/>
                </a:cubicBezTo>
                <a:lnTo>
                  <a:pt x="92422" y="17822"/>
                </a:lnTo>
                <a:lnTo>
                  <a:pt x="104329" y="17822"/>
                </a:lnTo>
                <a:cubicBezTo>
                  <a:pt x="109277" y="17822"/>
                  <a:pt x="113258" y="13841"/>
                  <a:pt x="113258" y="8892"/>
                </a:cubicBezTo>
                <a:cubicBezTo>
                  <a:pt x="113258" y="3944"/>
                  <a:pt x="109277" y="-37"/>
                  <a:pt x="104329" y="-37"/>
                </a:cubicBezTo>
                <a:lnTo>
                  <a:pt x="62657" y="-37"/>
                </a:lnTo>
                <a:close/>
                <a:moveTo>
                  <a:pt x="92459" y="68461"/>
                </a:moveTo>
                <a:lnTo>
                  <a:pt x="92459" y="107156"/>
                </a:lnTo>
                <a:cubicBezTo>
                  <a:pt x="92459" y="112105"/>
                  <a:pt x="88478" y="116086"/>
                  <a:pt x="83530" y="116086"/>
                </a:cubicBezTo>
                <a:cubicBezTo>
                  <a:pt x="78581" y="116086"/>
                  <a:pt x="74600" y="112105"/>
                  <a:pt x="74600" y="107156"/>
                </a:cubicBezTo>
                <a:lnTo>
                  <a:pt x="74600" y="68461"/>
                </a:lnTo>
                <a:cubicBezTo>
                  <a:pt x="74600" y="63512"/>
                  <a:pt x="78581" y="59531"/>
                  <a:pt x="83530" y="59531"/>
                </a:cubicBezTo>
                <a:cubicBezTo>
                  <a:pt x="88478" y="59531"/>
                  <a:pt x="92459" y="63512"/>
                  <a:pt x="92459" y="68461"/>
                </a:cubicBezTo>
                <a:close/>
              </a:path>
            </a:pathLst>
          </a:custGeom>
          <a:solidFill>
            <a:srgbClr val="8B0000"/>
          </a:solidFill>
        </p:spPr>
      </p:sp>
      <p:sp>
        <p:nvSpPr>
          <p:cNvPr id="17" name="Text 15"/>
          <p:cNvSpPr/>
          <p:nvPr/>
        </p:nvSpPr>
        <p:spPr>
          <a:xfrm>
            <a:off x="809625" y="35052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CD Résolu en Temps</a:t>
            </a:r>
            <a:endParaRPr lang="en-US" sz="1600" dirty="0"/>
          </a:p>
        </p:txBody>
      </p:sp>
      <p:sp>
        <p:nvSpPr>
          <p:cNvPr id="18" name="Text 16"/>
          <p:cNvSpPr/>
          <p:nvPr/>
        </p:nvSpPr>
        <p:spPr>
          <a:xfrm>
            <a:off x="571500" y="3848100"/>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Étude de la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cinétique de repliement</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t>
            </a:r>
            <a:endParaRPr lang="en-US" sz="1600" dirty="0"/>
          </a:p>
        </p:txBody>
      </p:sp>
      <p:sp>
        <p:nvSpPr>
          <p:cNvPr id="19" name="Text 17"/>
          <p:cNvSpPr/>
          <p:nvPr/>
        </p:nvSpPr>
        <p:spPr>
          <a:xfrm>
            <a:off x="571500" y="41529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Échelle de temps : nanosecondes à secondes</a:t>
            </a:r>
            <a:endParaRPr lang="en-US" sz="1600" dirty="0"/>
          </a:p>
        </p:txBody>
      </p:sp>
      <p:sp>
        <p:nvSpPr>
          <p:cNvPr id="20" name="Text 18"/>
          <p:cNvSpPr/>
          <p:nvPr/>
        </p:nvSpPr>
        <p:spPr>
          <a:xfrm>
            <a:off x="571500" y="43815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Systèmes laser ultrarapides</a:t>
            </a:r>
            <a:endParaRPr lang="en-US" sz="1600" dirty="0"/>
          </a:p>
        </p:txBody>
      </p:sp>
      <p:sp>
        <p:nvSpPr>
          <p:cNvPr id="21" name="Text 19"/>
          <p:cNvSpPr/>
          <p:nvPr/>
        </p:nvSpPr>
        <p:spPr>
          <a:xfrm>
            <a:off x="571500" y="46101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Observation des événements précoces de repliement</a:t>
            </a:r>
            <a:endParaRPr lang="en-US" sz="1600" dirty="0"/>
          </a:p>
        </p:txBody>
      </p:sp>
      <p:sp>
        <p:nvSpPr>
          <p:cNvPr id="22" name="Text 20"/>
          <p:cNvSpPr/>
          <p:nvPr/>
        </p:nvSpPr>
        <p:spPr>
          <a:xfrm>
            <a:off x="571500" y="48387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Protéines photosensibles (rhodopsines)</a:t>
            </a:r>
            <a:endParaRPr lang="en-US" sz="1600" dirty="0"/>
          </a:p>
        </p:txBody>
      </p:sp>
      <p:sp>
        <p:nvSpPr>
          <p:cNvPr id="23" name="Shape 21"/>
          <p:cNvSpPr/>
          <p:nvPr/>
        </p:nvSpPr>
        <p:spPr>
          <a:xfrm>
            <a:off x="400050" y="5334000"/>
            <a:ext cx="5581650" cy="876300"/>
          </a:xfrm>
          <a:custGeom>
            <a:avLst/>
            <a:gdLst/>
            <a:ahLst/>
            <a:cxnLst/>
            <a:rect l="l" t="t" r="r" b="b"/>
            <a:pathLst>
              <a:path w="5581650" h="876300">
                <a:moveTo>
                  <a:pt x="0" y="0"/>
                </a:moveTo>
                <a:lnTo>
                  <a:pt x="5581650" y="0"/>
                </a:lnTo>
                <a:lnTo>
                  <a:pt x="5581650" y="876300"/>
                </a:lnTo>
                <a:lnTo>
                  <a:pt x="0" y="876300"/>
                </a:lnTo>
                <a:lnTo>
                  <a:pt x="0" y="0"/>
                </a:lnTo>
                <a:close/>
              </a:path>
            </a:pathLst>
          </a:custGeom>
          <a:solidFill>
            <a:srgbClr val="F9FAFB"/>
          </a:solidFill>
        </p:spPr>
      </p:sp>
      <p:sp>
        <p:nvSpPr>
          <p:cNvPr id="24" name="Shape 22"/>
          <p:cNvSpPr/>
          <p:nvPr/>
        </p:nvSpPr>
        <p:spPr>
          <a:xfrm>
            <a:off x="400050" y="5334000"/>
            <a:ext cx="38100" cy="876300"/>
          </a:xfrm>
          <a:custGeom>
            <a:avLst/>
            <a:gdLst/>
            <a:ahLst/>
            <a:cxnLst/>
            <a:rect l="l" t="t" r="r" b="b"/>
            <a:pathLst>
              <a:path w="38100" h="876300">
                <a:moveTo>
                  <a:pt x="0" y="0"/>
                </a:moveTo>
                <a:lnTo>
                  <a:pt x="38100" y="0"/>
                </a:lnTo>
                <a:lnTo>
                  <a:pt x="38100" y="876300"/>
                </a:lnTo>
                <a:lnTo>
                  <a:pt x="0" y="876300"/>
                </a:lnTo>
                <a:lnTo>
                  <a:pt x="0" y="0"/>
                </a:lnTo>
                <a:close/>
              </a:path>
            </a:pathLst>
          </a:custGeom>
          <a:solidFill>
            <a:srgbClr val="8B0000"/>
          </a:solidFill>
        </p:spPr>
      </p:sp>
      <p:sp>
        <p:nvSpPr>
          <p:cNvPr id="25" name="Shape 23"/>
          <p:cNvSpPr/>
          <p:nvPr/>
        </p:nvSpPr>
        <p:spPr>
          <a:xfrm>
            <a:off x="595313" y="5524500"/>
            <a:ext cx="190500" cy="190500"/>
          </a:xfrm>
          <a:custGeom>
            <a:avLst/>
            <a:gdLst/>
            <a:ahLst/>
            <a:cxnLst/>
            <a:rect l="l" t="t" r="r" b="b"/>
            <a:pathLst>
              <a:path w="190500" h="190500">
                <a:moveTo>
                  <a:pt x="65484" y="0"/>
                </a:moveTo>
                <a:cubicBezTo>
                  <a:pt x="55625" y="0"/>
                  <a:pt x="47625" y="8000"/>
                  <a:pt x="47625" y="17859"/>
                </a:cubicBezTo>
                <a:lnTo>
                  <a:pt x="47625" y="95250"/>
                </a:lnTo>
                <a:cubicBezTo>
                  <a:pt x="47625" y="105110"/>
                  <a:pt x="55625" y="113109"/>
                  <a:pt x="65484" y="113109"/>
                </a:cubicBezTo>
                <a:lnTo>
                  <a:pt x="89297" y="113109"/>
                </a:lnTo>
                <a:cubicBezTo>
                  <a:pt x="99157" y="113109"/>
                  <a:pt x="107156" y="105110"/>
                  <a:pt x="107156" y="95250"/>
                </a:cubicBezTo>
                <a:lnTo>
                  <a:pt x="107156" y="71438"/>
                </a:lnTo>
                <a:lnTo>
                  <a:pt x="119063" y="71438"/>
                </a:lnTo>
                <a:cubicBezTo>
                  <a:pt x="145368" y="71438"/>
                  <a:pt x="166688" y="92757"/>
                  <a:pt x="166688" y="119063"/>
                </a:cubicBezTo>
                <a:cubicBezTo>
                  <a:pt x="166688" y="145368"/>
                  <a:pt x="145368" y="166688"/>
                  <a:pt x="119063" y="166688"/>
                </a:cubicBezTo>
                <a:lnTo>
                  <a:pt x="11906" y="166688"/>
                </a:lnTo>
                <a:cubicBezTo>
                  <a:pt x="5321" y="166688"/>
                  <a:pt x="0" y="172008"/>
                  <a:pt x="0" y="178594"/>
                </a:cubicBezTo>
                <a:cubicBezTo>
                  <a:pt x="0" y="185179"/>
                  <a:pt x="5321" y="190500"/>
                  <a:pt x="11906" y="190500"/>
                </a:cubicBezTo>
                <a:lnTo>
                  <a:pt x="178594" y="190500"/>
                </a:lnTo>
                <a:cubicBezTo>
                  <a:pt x="185179" y="190500"/>
                  <a:pt x="190500" y="185179"/>
                  <a:pt x="190500" y="178594"/>
                </a:cubicBezTo>
                <a:cubicBezTo>
                  <a:pt x="190500" y="172008"/>
                  <a:pt x="185179" y="166688"/>
                  <a:pt x="178594" y="166688"/>
                </a:cubicBezTo>
                <a:lnTo>
                  <a:pt x="172306" y="166688"/>
                </a:lnTo>
                <a:cubicBezTo>
                  <a:pt x="183617" y="154037"/>
                  <a:pt x="190500" y="137368"/>
                  <a:pt x="190500" y="119063"/>
                </a:cubicBezTo>
                <a:cubicBezTo>
                  <a:pt x="190500" y="79623"/>
                  <a:pt x="158502" y="47625"/>
                  <a:pt x="119063" y="47625"/>
                </a:cubicBezTo>
                <a:lnTo>
                  <a:pt x="107156" y="47625"/>
                </a:lnTo>
                <a:lnTo>
                  <a:pt x="107156" y="17859"/>
                </a:lnTo>
                <a:cubicBezTo>
                  <a:pt x="107156" y="8000"/>
                  <a:pt x="99157" y="0"/>
                  <a:pt x="89297" y="0"/>
                </a:cubicBezTo>
                <a:lnTo>
                  <a:pt x="65484" y="0"/>
                </a:lnTo>
                <a:close/>
                <a:moveTo>
                  <a:pt x="44648" y="130969"/>
                </a:moveTo>
                <a:cubicBezTo>
                  <a:pt x="39700" y="130969"/>
                  <a:pt x="35719" y="134950"/>
                  <a:pt x="35719" y="139898"/>
                </a:cubicBezTo>
                <a:cubicBezTo>
                  <a:pt x="35719" y="144847"/>
                  <a:pt x="39700" y="148828"/>
                  <a:pt x="44648" y="148828"/>
                </a:cubicBezTo>
                <a:lnTo>
                  <a:pt x="110133" y="148828"/>
                </a:lnTo>
                <a:cubicBezTo>
                  <a:pt x="115081" y="148828"/>
                  <a:pt x="119063" y="144847"/>
                  <a:pt x="119063" y="139898"/>
                </a:cubicBezTo>
                <a:cubicBezTo>
                  <a:pt x="119063" y="134950"/>
                  <a:pt x="115081" y="130969"/>
                  <a:pt x="110133" y="130969"/>
                </a:cubicBezTo>
                <a:lnTo>
                  <a:pt x="44648" y="130969"/>
                </a:lnTo>
                <a:close/>
              </a:path>
            </a:pathLst>
          </a:custGeom>
          <a:solidFill>
            <a:srgbClr val="8B0000"/>
          </a:solidFill>
        </p:spPr>
      </p:sp>
      <p:sp>
        <p:nvSpPr>
          <p:cNvPr id="26" name="Text 24"/>
          <p:cNvSpPr/>
          <p:nvPr/>
        </p:nvSpPr>
        <p:spPr>
          <a:xfrm>
            <a:off x="809625" y="54864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CD In Situ</a:t>
            </a:r>
            <a:endParaRPr lang="en-US" sz="1600" dirty="0"/>
          </a:p>
        </p:txBody>
      </p:sp>
      <p:sp>
        <p:nvSpPr>
          <p:cNvPr id="27" name="Text 25"/>
          <p:cNvSpPr/>
          <p:nvPr/>
        </p:nvSpPr>
        <p:spPr>
          <a:xfrm>
            <a:off x="571500" y="5829300"/>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Suivi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en temps réel</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dans les cellules vivantes et lors des réactions enzymatiques.</a:t>
            </a:r>
            <a:endParaRPr lang="en-US" sz="1600" dirty="0"/>
          </a:p>
        </p:txBody>
      </p:sp>
      <p:sp>
        <p:nvSpPr>
          <p:cNvPr id="28" name="Shape 26"/>
          <p:cNvSpPr/>
          <p:nvPr/>
        </p:nvSpPr>
        <p:spPr>
          <a:xfrm>
            <a:off x="6229350" y="1371600"/>
            <a:ext cx="5581650" cy="1828800"/>
          </a:xfrm>
          <a:custGeom>
            <a:avLst/>
            <a:gdLst/>
            <a:ahLst/>
            <a:cxnLst/>
            <a:rect l="l" t="t" r="r" b="b"/>
            <a:pathLst>
              <a:path w="5581650" h="1828800">
                <a:moveTo>
                  <a:pt x="0" y="0"/>
                </a:moveTo>
                <a:lnTo>
                  <a:pt x="5581650" y="0"/>
                </a:lnTo>
                <a:lnTo>
                  <a:pt x="5581650" y="1828800"/>
                </a:lnTo>
                <a:lnTo>
                  <a:pt x="0" y="1828800"/>
                </a:lnTo>
                <a:lnTo>
                  <a:pt x="0" y="0"/>
                </a:lnTo>
                <a:close/>
              </a:path>
            </a:pathLst>
          </a:custGeom>
          <a:solidFill>
            <a:srgbClr val="F9FAFB"/>
          </a:solidFill>
        </p:spPr>
      </p:sp>
      <p:sp>
        <p:nvSpPr>
          <p:cNvPr id="29" name="Shape 27"/>
          <p:cNvSpPr/>
          <p:nvPr/>
        </p:nvSpPr>
        <p:spPr>
          <a:xfrm>
            <a:off x="6229350" y="1371600"/>
            <a:ext cx="38100" cy="1828800"/>
          </a:xfrm>
          <a:custGeom>
            <a:avLst/>
            <a:gdLst/>
            <a:ahLst/>
            <a:cxnLst/>
            <a:rect l="l" t="t" r="r" b="b"/>
            <a:pathLst>
              <a:path w="38100" h="1828800">
                <a:moveTo>
                  <a:pt x="0" y="0"/>
                </a:moveTo>
                <a:lnTo>
                  <a:pt x="38100" y="0"/>
                </a:lnTo>
                <a:lnTo>
                  <a:pt x="38100" y="1828800"/>
                </a:lnTo>
                <a:lnTo>
                  <a:pt x="0" y="1828800"/>
                </a:lnTo>
                <a:lnTo>
                  <a:pt x="0" y="0"/>
                </a:lnTo>
                <a:close/>
              </a:path>
            </a:pathLst>
          </a:custGeom>
          <a:solidFill>
            <a:srgbClr val="8B0000"/>
          </a:solidFill>
        </p:spPr>
      </p:sp>
      <p:sp>
        <p:nvSpPr>
          <p:cNvPr id="30" name="Shape 28"/>
          <p:cNvSpPr/>
          <p:nvPr/>
        </p:nvSpPr>
        <p:spPr>
          <a:xfrm>
            <a:off x="6436519" y="1562100"/>
            <a:ext cx="166688" cy="190500"/>
          </a:xfrm>
          <a:custGeom>
            <a:avLst/>
            <a:gdLst/>
            <a:ahLst/>
            <a:cxnLst/>
            <a:rect l="l" t="t" r="r" b="b"/>
            <a:pathLst>
              <a:path w="166688" h="190500">
                <a:moveTo>
                  <a:pt x="83344" y="148382"/>
                </a:moveTo>
                <a:cubicBezTo>
                  <a:pt x="78953" y="150279"/>
                  <a:pt x="74637" y="151991"/>
                  <a:pt x="70358" y="153405"/>
                </a:cubicBezTo>
                <a:cubicBezTo>
                  <a:pt x="76572" y="165981"/>
                  <a:pt x="81893" y="166688"/>
                  <a:pt x="83344" y="166688"/>
                </a:cubicBezTo>
                <a:cubicBezTo>
                  <a:pt x="84795" y="166688"/>
                  <a:pt x="90078" y="165981"/>
                  <a:pt x="96329" y="153405"/>
                </a:cubicBezTo>
                <a:cubicBezTo>
                  <a:pt x="92087" y="151954"/>
                  <a:pt x="87734" y="150279"/>
                  <a:pt x="83344" y="148382"/>
                </a:cubicBezTo>
                <a:close/>
                <a:moveTo>
                  <a:pt x="154037" y="95250"/>
                </a:moveTo>
                <a:cubicBezTo>
                  <a:pt x="166315" y="112068"/>
                  <a:pt x="170520" y="129071"/>
                  <a:pt x="162818" y="142875"/>
                </a:cubicBezTo>
                <a:cubicBezTo>
                  <a:pt x="155302" y="156381"/>
                  <a:pt x="139564" y="161218"/>
                  <a:pt x="119955" y="158948"/>
                </a:cubicBezTo>
                <a:cubicBezTo>
                  <a:pt x="111770" y="178333"/>
                  <a:pt x="99231" y="190500"/>
                  <a:pt x="83344" y="190500"/>
                </a:cubicBezTo>
                <a:cubicBezTo>
                  <a:pt x="67456" y="190500"/>
                  <a:pt x="54918" y="178333"/>
                  <a:pt x="46732" y="158948"/>
                </a:cubicBezTo>
                <a:cubicBezTo>
                  <a:pt x="27124" y="161218"/>
                  <a:pt x="11385" y="156381"/>
                  <a:pt x="3870" y="142875"/>
                </a:cubicBezTo>
                <a:cubicBezTo>
                  <a:pt x="-3832" y="129071"/>
                  <a:pt x="372" y="112068"/>
                  <a:pt x="12650" y="95250"/>
                </a:cubicBezTo>
                <a:cubicBezTo>
                  <a:pt x="372" y="78432"/>
                  <a:pt x="-3832" y="61429"/>
                  <a:pt x="3870" y="47625"/>
                </a:cubicBezTo>
                <a:cubicBezTo>
                  <a:pt x="11385" y="34119"/>
                  <a:pt x="27124" y="29282"/>
                  <a:pt x="46732" y="31552"/>
                </a:cubicBezTo>
                <a:cubicBezTo>
                  <a:pt x="54918" y="12167"/>
                  <a:pt x="67419" y="0"/>
                  <a:pt x="83344" y="0"/>
                </a:cubicBezTo>
                <a:cubicBezTo>
                  <a:pt x="99268" y="0"/>
                  <a:pt x="111770" y="12167"/>
                  <a:pt x="119955" y="31552"/>
                </a:cubicBezTo>
                <a:cubicBezTo>
                  <a:pt x="139564" y="29282"/>
                  <a:pt x="155302" y="34082"/>
                  <a:pt x="162818" y="47625"/>
                </a:cubicBezTo>
                <a:cubicBezTo>
                  <a:pt x="170520" y="61429"/>
                  <a:pt x="166315" y="78432"/>
                  <a:pt x="154037" y="95250"/>
                </a:cubicBezTo>
                <a:close/>
                <a:moveTo>
                  <a:pt x="129555" y="120328"/>
                </a:moveTo>
                <a:cubicBezTo>
                  <a:pt x="128922" y="125611"/>
                  <a:pt x="128104" y="130746"/>
                  <a:pt x="127062" y="135657"/>
                </a:cubicBezTo>
                <a:cubicBezTo>
                  <a:pt x="138894" y="136178"/>
                  <a:pt x="141424" y="132420"/>
                  <a:pt x="142019" y="131304"/>
                </a:cubicBezTo>
                <a:cubicBezTo>
                  <a:pt x="142875" y="129741"/>
                  <a:pt x="144624" y="124644"/>
                  <a:pt x="137592" y="113407"/>
                </a:cubicBezTo>
                <a:cubicBezTo>
                  <a:pt x="135062" y="115751"/>
                  <a:pt x="132383" y="118058"/>
                  <a:pt x="129555" y="120328"/>
                </a:cubicBezTo>
                <a:close/>
                <a:moveTo>
                  <a:pt x="127062" y="54880"/>
                </a:moveTo>
                <a:cubicBezTo>
                  <a:pt x="128104" y="59754"/>
                  <a:pt x="128922" y="64889"/>
                  <a:pt x="129555" y="70210"/>
                </a:cubicBezTo>
                <a:cubicBezTo>
                  <a:pt x="132383" y="72479"/>
                  <a:pt x="135062" y="74786"/>
                  <a:pt x="137592" y="77130"/>
                </a:cubicBezTo>
                <a:cubicBezTo>
                  <a:pt x="144624" y="65894"/>
                  <a:pt x="142875" y="60759"/>
                  <a:pt x="142019" y="59234"/>
                </a:cubicBezTo>
                <a:cubicBezTo>
                  <a:pt x="141424" y="58155"/>
                  <a:pt x="138894" y="54397"/>
                  <a:pt x="127062" y="54880"/>
                </a:cubicBezTo>
                <a:close/>
                <a:moveTo>
                  <a:pt x="96329" y="37095"/>
                </a:moveTo>
                <a:cubicBezTo>
                  <a:pt x="90078" y="24519"/>
                  <a:pt x="84795" y="23812"/>
                  <a:pt x="83344" y="23812"/>
                </a:cubicBezTo>
                <a:cubicBezTo>
                  <a:pt x="81893" y="23812"/>
                  <a:pt x="76609" y="24519"/>
                  <a:pt x="70358" y="37095"/>
                </a:cubicBezTo>
                <a:cubicBezTo>
                  <a:pt x="74600" y="38546"/>
                  <a:pt x="78953" y="40221"/>
                  <a:pt x="83344" y="42118"/>
                </a:cubicBezTo>
                <a:cubicBezTo>
                  <a:pt x="87734" y="40221"/>
                  <a:pt x="92050" y="38509"/>
                  <a:pt x="96329" y="37095"/>
                </a:cubicBezTo>
                <a:close/>
                <a:moveTo>
                  <a:pt x="37170" y="70172"/>
                </a:moveTo>
                <a:cubicBezTo>
                  <a:pt x="37802" y="64852"/>
                  <a:pt x="38621" y="59754"/>
                  <a:pt x="39663" y="54843"/>
                </a:cubicBezTo>
                <a:cubicBezTo>
                  <a:pt x="27831" y="54322"/>
                  <a:pt x="25301" y="58080"/>
                  <a:pt x="24705" y="59196"/>
                </a:cubicBezTo>
                <a:cubicBezTo>
                  <a:pt x="23850" y="60759"/>
                  <a:pt x="22101" y="65856"/>
                  <a:pt x="29133" y="77093"/>
                </a:cubicBezTo>
                <a:cubicBezTo>
                  <a:pt x="31663" y="74749"/>
                  <a:pt x="34342" y="72442"/>
                  <a:pt x="37170" y="70172"/>
                </a:cubicBezTo>
                <a:close/>
                <a:moveTo>
                  <a:pt x="29096" y="113407"/>
                </a:moveTo>
                <a:cubicBezTo>
                  <a:pt x="22064" y="124644"/>
                  <a:pt x="23812" y="129778"/>
                  <a:pt x="24668" y="131304"/>
                </a:cubicBezTo>
                <a:cubicBezTo>
                  <a:pt x="25264" y="132383"/>
                  <a:pt x="27794" y="136141"/>
                  <a:pt x="39625" y="135657"/>
                </a:cubicBezTo>
                <a:cubicBezTo>
                  <a:pt x="38584" y="130783"/>
                  <a:pt x="37765" y="125648"/>
                  <a:pt x="37133" y="120328"/>
                </a:cubicBezTo>
                <a:cubicBezTo>
                  <a:pt x="34305" y="118058"/>
                  <a:pt x="31626" y="115751"/>
                  <a:pt x="29096" y="113407"/>
                </a:cubicBezTo>
                <a:close/>
                <a:moveTo>
                  <a:pt x="113109" y="95250"/>
                </a:moveTo>
                <a:cubicBezTo>
                  <a:pt x="113109" y="78822"/>
                  <a:pt x="99772" y="65484"/>
                  <a:pt x="83344" y="65484"/>
                </a:cubicBezTo>
                <a:cubicBezTo>
                  <a:pt x="66916" y="65484"/>
                  <a:pt x="53578" y="78822"/>
                  <a:pt x="53578" y="95250"/>
                </a:cubicBezTo>
                <a:cubicBezTo>
                  <a:pt x="53578" y="111678"/>
                  <a:pt x="66916" y="125016"/>
                  <a:pt x="83344" y="125016"/>
                </a:cubicBezTo>
                <a:cubicBezTo>
                  <a:pt x="99772" y="125016"/>
                  <a:pt x="113109" y="111678"/>
                  <a:pt x="113109" y="95250"/>
                </a:cubicBezTo>
                <a:close/>
                <a:moveTo>
                  <a:pt x="83344" y="83344"/>
                </a:moveTo>
                <a:cubicBezTo>
                  <a:pt x="89915" y="83344"/>
                  <a:pt x="95250" y="88679"/>
                  <a:pt x="95250" y="95250"/>
                </a:cubicBezTo>
                <a:cubicBezTo>
                  <a:pt x="95250" y="101821"/>
                  <a:pt x="89915" y="107156"/>
                  <a:pt x="83344" y="107156"/>
                </a:cubicBezTo>
                <a:cubicBezTo>
                  <a:pt x="76773" y="107156"/>
                  <a:pt x="71438" y="101821"/>
                  <a:pt x="71438" y="95250"/>
                </a:cubicBezTo>
                <a:cubicBezTo>
                  <a:pt x="71438" y="88679"/>
                  <a:pt x="76773" y="83344"/>
                  <a:pt x="83344" y="83344"/>
                </a:cubicBezTo>
                <a:close/>
              </a:path>
            </a:pathLst>
          </a:custGeom>
          <a:solidFill>
            <a:srgbClr val="8B0000"/>
          </a:solidFill>
        </p:spPr>
      </p:sp>
      <p:sp>
        <p:nvSpPr>
          <p:cNvPr id="31" name="Text 29"/>
          <p:cNvSpPr/>
          <p:nvPr/>
        </p:nvSpPr>
        <p:spPr>
          <a:xfrm>
            <a:off x="6638925" y="1524000"/>
            <a:ext cx="5114925" cy="266700"/>
          </a:xfrm>
          <a:prstGeom prst="rect">
            <a:avLst/>
          </a:prstGeom>
          <a:noFill/>
        </p:spPr>
        <p:txBody>
          <a:bodyPr wrap="square" lIns="0" tIns="0" rIns="0" bIns="0" rtlCol="0" anchor="ctr"/>
          <a:lstStyle/>
          <a:p>
            <a:pPr>
              <a:lnSpc>
                <a:spcPct val="120000"/>
              </a:lnSpc>
            </a:pP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Nanomatériaux Chiraux</a:t>
            </a:r>
            <a:endParaRPr lang="en-US" sz="1600" dirty="0"/>
          </a:p>
        </p:txBody>
      </p:sp>
      <p:sp>
        <p:nvSpPr>
          <p:cNvPr id="32" name="Text 30"/>
          <p:cNvSpPr/>
          <p:nvPr/>
        </p:nvSpPr>
        <p:spPr>
          <a:xfrm>
            <a:off x="6400800" y="1866900"/>
            <a:ext cx="5334000" cy="2286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Extension aux </a:t>
            </a:r>
            <a:r>
              <a:rPr lang="en-US" sz="12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matériaux avancés</a:t>
            </a: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t>
            </a:r>
            <a:endParaRPr lang="en-US" sz="1600" dirty="0"/>
          </a:p>
        </p:txBody>
      </p:sp>
      <p:sp>
        <p:nvSpPr>
          <p:cNvPr id="33" name="Text 31"/>
          <p:cNvSpPr/>
          <p:nvPr/>
        </p:nvSpPr>
        <p:spPr>
          <a:xfrm>
            <a:off x="6400800" y="21717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Nanoparticules chirales (or, argent)</a:t>
            </a:r>
            <a:endParaRPr lang="en-US" sz="1600" dirty="0"/>
          </a:p>
        </p:txBody>
      </p:sp>
      <p:sp>
        <p:nvSpPr>
          <p:cNvPr id="34" name="Text 32"/>
          <p:cNvSpPr/>
          <p:nvPr/>
        </p:nvSpPr>
        <p:spPr>
          <a:xfrm>
            <a:off x="6400800" y="24003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Assemblages supramoléculaires</a:t>
            </a:r>
            <a:endParaRPr lang="en-US" sz="1600" dirty="0"/>
          </a:p>
        </p:txBody>
      </p:sp>
      <p:sp>
        <p:nvSpPr>
          <p:cNvPr id="35" name="Text 33"/>
          <p:cNvSpPr/>
          <p:nvPr/>
        </p:nvSpPr>
        <p:spPr>
          <a:xfrm>
            <a:off x="6400800" y="26289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Polymères chiraux</a:t>
            </a:r>
            <a:endParaRPr lang="en-US" sz="1600" dirty="0"/>
          </a:p>
        </p:txBody>
      </p:sp>
      <p:sp>
        <p:nvSpPr>
          <p:cNvPr id="36" name="Text 34"/>
          <p:cNvSpPr/>
          <p:nvPr/>
        </p:nvSpPr>
        <p:spPr>
          <a:xfrm>
            <a:off x="6400800" y="2857500"/>
            <a:ext cx="5324475" cy="190500"/>
          </a:xfrm>
          <a:prstGeom prst="rect">
            <a:avLst/>
          </a:prstGeom>
          <a:noFill/>
        </p:spPr>
        <p:txBody>
          <a:bodyPr wrap="square" lIns="0" tIns="0" rIns="0" bIns="0" rtlCol="0" anchor="ctr"/>
          <a:lstStyle/>
          <a:p>
            <a:pPr>
              <a:lnSpc>
                <a:spcPct val="120000"/>
              </a:lnSpc>
            </a:pPr>
            <a:r>
              <a:rPr lang="en-US" sz="105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Applications en catalyse et optique</a:t>
            </a:r>
            <a:endParaRPr lang="en-US" sz="1600" dirty="0"/>
          </a:p>
        </p:txBody>
      </p:sp>
      <p:sp>
        <p:nvSpPr>
          <p:cNvPr id="37" name="Shape 35"/>
          <p:cNvSpPr/>
          <p:nvPr/>
        </p:nvSpPr>
        <p:spPr>
          <a:xfrm>
            <a:off x="6210300" y="3352800"/>
            <a:ext cx="5600700" cy="1676400"/>
          </a:xfrm>
          <a:custGeom>
            <a:avLst/>
            <a:gdLst/>
            <a:ahLst/>
            <a:cxnLst/>
            <a:rect l="l" t="t" r="r" b="b"/>
            <a:pathLst>
              <a:path w="5600700" h="1676400">
                <a:moveTo>
                  <a:pt x="0" y="0"/>
                </a:moveTo>
                <a:lnTo>
                  <a:pt x="5600700" y="0"/>
                </a:lnTo>
                <a:lnTo>
                  <a:pt x="5600700" y="1676400"/>
                </a:lnTo>
                <a:lnTo>
                  <a:pt x="0" y="1676400"/>
                </a:lnTo>
                <a:lnTo>
                  <a:pt x="0" y="0"/>
                </a:lnTo>
                <a:close/>
              </a:path>
            </a:pathLst>
          </a:custGeom>
          <a:solidFill>
            <a:srgbClr val="8B0000"/>
          </a:solidFill>
        </p:spPr>
      </p:sp>
      <p:sp>
        <p:nvSpPr>
          <p:cNvPr id="38" name="Text 36"/>
          <p:cNvSpPr/>
          <p:nvPr/>
        </p:nvSpPr>
        <p:spPr>
          <a:xfrm>
            <a:off x="6362700" y="3505200"/>
            <a:ext cx="5381625" cy="266700"/>
          </a:xfrm>
          <a:prstGeom prst="rect">
            <a:avLst/>
          </a:prstGeom>
          <a:noFill/>
        </p:spPr>
        <p:txBody>
          <a:bodyPr wrap="square" lIns="0" tIns="0" rIns="0" bIns="0" rtlCol="0" anchor="ctr"/>
          <a:lstStyle/>
          <a:p>
            <a:pPr>
              <a:lnSpc>
                <a:spcPct val="130000"/>
              </a:lnSpc>
            </a:pPr>
            <a:r>
              <a:rPr lang="en-US" sz="13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Perspectives Futures</a:t>
            </a:r>
            <a:endParaRPr lang="en-US" sz="1600" dirty="0"/>
          </a:p>
        </p:txBody>
      </p:sp>
      <p:sp>
        <p:nvSpPr>
          <p:cNvPr id="39" name="Text 37"/>
          <p:cNvSpPr/>
          <p:nvPr/>
        </p:nvSpPr>
        <p:spPr>
          <a:xfrm>
            <a:off x="6362700" y="3886200"/>
            <a:ext cx="5362575" cy="190500"/>
          </a:xfrm>
          <a:prstGeom prst="rect">
            <a:avLst/>
          </a:prstGeom>
          <a:noFill/>
        </p:spPr>
        <p:txBody>
          <a:bodyPr wrap="square" lIns="0" tIns="0" rIns="0" bIns="0" rtlCol="0" anchor="ctr"/>
          <a:lstStyle/>
          <a:p>
            <a:pPr>
              <a:lnSpc>
                <a:spcPct val="120000"/>
              </a:lnSpc>
            </a:pP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Génomique structurale :</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Analyse à haut débit des structures de protéines</a:t>
            </a:r>
            <a:endParaRPr lang="en-US" sz="1600" dirty="0"/>
          </a:p>
        </p:txBody>
      </p:sp>
      <p:sp>
        <p:nvSpPr>
          <p:cNvPr id="40" name="Text 38"/>
          <p:cNvSpPr/>
          <p:nvPr/>
        </p:nvSpPr>
        <p:spPr>
          <a:xfrm>
            <a:off x="6362700" y="4152900"/>
            <a:ext cx="5362575" cy="190500"/>
          </a:xfrm>
          <a:prstGeom prst="rect">
            <a:avLst/>
          </a:prstGeom>
          <a:noFill/>
        </p:spPr>
        <p:txBody>
          <a:bodyPr wrap="square" lIns="0" tIns="0" rIns="0" bIns="0" rtlCol="0" anchor="ctr"/>
          <a:lstStyle/>
          <a:p>
            <a:pPr>
              <a:lnSpc>
                <a:spcPct val="120000"/>
              </a:lnSpc>
            </a:pP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Maladies neurodégénératives :</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Caractérisation des fibrilles amyloïdes (Alzheimer, Parkinson)</a:t>
            </a:r>
            <a:endParaRPr lang="en-US" sz="1600" dirty="0"/>
          </a:p>
        </p:txBody>
      </p:sp>
      <p:sp>
        <p:nvSpPr>
          <p:cNvPr id="41" name="Text 39"/>
          <p:cNvSpPr/>
          <p:nvPr/>
        </p:nvSpPr>
        <p:spPr>
          <a:xfrm>
            <a:off x="6362700" y="4419600"/>
            <a:ext cx="5362575" cy="190500"/>
          </a:xfrm>
          <a:prstGeom prst="rect">
            <a:avLst/>
          </a:prstGeom>
          <a:noFill/>
        </p:spPr>
        <p:txBody>
          <a:bodyPr wrap="square" lIns="0" tIns="0" rIns="0" bIns="0" rtlCol="0" anchor="ctr"/>
          <a:lstStyle/>
          <a:p>
            <a:pPr>
              <a:lnSpc>
                <a:spcPct val="120000"/>
              </a:lnSpc>
            </a:pP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Développement de médicaments :</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Screening des interactions protéine-médicament</a:t>
            </a:r>
            <a:endParaRPr lang="en-US" sz="1600" dirty="0"/>
          </a:p>
        </p:txBody>
      </p:sp>
      <p:sp>
        <p:nvSpPr>
          <p:cNvPr id="42" name="Text 40"/>
          <p:cNvSpPr/>
          <p:nvPr/>
        </p:nvSpPr>
        <p:spPr>
          <a:xfrm>
            <a:off x="6362700" y="4686300"/>
            <a:ext cx="5362575" cy="190500"/>
          </a:xfrm>
          <a:prstGeom prst="rect">
            <a:avLst/>
          </a:prstGeom>
          <a:noFill/>
        </p:spPr>
        <p:txBody>
          <a:bodyPr wrap="square" lIns="0" tIns="0" rIns="0" bIns="0" rtlCol="0" anchor="ctr"/>
          <a:lstStyle/>
          <a:p>
            <a:pPr>
              <a:lnSpc>
                <a:spcPct val="120000"/>
              </a:lnSpc>
            </a:pPr>
            <a:r>
              <a:rPr lang="en-US" sz="105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Intelligence artificielle :</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 Algorithmes de prédiction améliorés par machine learning</a:t>
            </a:r>
            <a:endParaRPr lang="en-US" sz="1600" dirty="0"/>
          </a:p>
        </p:txBody>
      </p:sp>
      <p:sp>
        <p:nvSpPr>
          <p:cNvPr id="43" name="Shape 41"/>
          <p:cNvSpPr/>
          <p:nvPr/>
        </p:nvSpPr>
        <p:spPr>
          <a:xfrm>
            <a:off x="6229350" y="5181600"/>
            <a:ext cx="5581650" cy="990600"/>
          </a:xfrm>
          <a:custGeom>
            <a:avLst/>
            <a:gdLst/>
            <a:ahLst/>
            <a:cxnLst/>
            <a:rect l="l" t="t" r="r" b="b"/>
            <a:pathLst>
              <a:path w="5581650" h="990600">
                <a:moveTo>
                  <a:pt x="0" y="0"/>
                </a:moveTo>
                <a:lnTo>
                  <a:pt x="5581650" y="0"/>
                </a:lnTo>
                <a:lnTo>
                  <a:pt x="5581650" y="990600"/>
                </a:lnTo>
                <a:lnTo>
                  <a:pt x="0" y="990600"/>
                </a:lnTo>
                <a:lnTo>
                  <a:pt x="0" y="0"/>
                </a:lnTo>
                <a:close/>
              </a:path>
            </a:pathLst>
          </a:custGeom>
          <a:solidFill>
            <a:srgbClr val="F9FAFB"/>
          </a:solidFill>
        </p:spPr>
      </p:sp>
      <p:sp>
        <p:nvSpPr>
          <p:cNvPr id="44" name="Shape 42"/>
          <p:cNvSpPr/>
          <p:nvPr/>
        </p:nvSpPr>
        <p:spPr>
          <a:xfrm>
            <a:off x="6229350" y="5181600"/>
            <a:ext cx="38100" cy="990600"/>
          </a:xfrm>
          <a:custGeom>
            <a:avLst/>
            <a:gdLst/>
            <a:ahLst/>
            <a:cxnLst/>
            <a:rect l="l" t="t" r="r" b="b"/>
            <a:pathLst>
              <a:path w="38100" h="990600">
                <a:moveTo>
                  <a:pt x="0" y="0"/>
                </a:moveTo>
                <a:lnTo>
                  <a:pt x="38100" y="0"/>
                </a:lnTo>
                <a:lnTo>
                  <a:pt x="38100" y="990600"/>
                </a:lnTo>
                <a:lnTo>
                  <a:pt x="0" y="990600"/>
                </a:lnTo>
                <a:lnTo>
                  <a:pt x="0" y="0"/>
                </a:lnTo>
                <a:close/>
              </a:path>
            </a:pathLst>
          </a:custGeom>
          <a:solidFill>
            <a:srgbClr val="8B0000"/>
          </a:solidFill>
        </p:spPr>
      </p:sp>
      <p:sp>
        <p:nvSpPr>
          <p:cNvPr id="45" name="Text 43"/>
          <p:cNvSpPr/>
          <p:nvPr/>
        </p:nvSpPr>
        <p:spPr>
          <a:xfrm>
            <a:off x="6400800" y="5334000"/>
            <a:ext cx="5334000" cy="685800"/>
          </a:xfrm>
          <a:prstGeom prst="rect">
            <a:avLst/>
          </a:prstGeom>
          <a:noFill/>
        </p:spPr>
        <p:txBody>
          <a:bodyPr wrap="square" lIns="0" tIns="0" rIns="0" bIns="0" rtlCol="0" anchor="ctr"/>
          <a:lstStyle/>
          <a:p>
            <a:pPr>
              <a:lnSpc>
                <a:spcPct val="13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Les avancées instrumentales poussent continuellement les limites de détection et la résolution temporelle, ouvrant de nouvelles avenues pour l'étude de l'organisation moléculaire et de la dynamique. »</a:t>
            </a:r>
            <a:endParaRPr lang="en-US" sz="16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5109567" y="1490663"/>
            <a:ext cx="1971675" cy="38100"/>
          </a:xfrm>
          <a:custGeom>
            <a:avLst/>
            <a:gdLst/>
            <a:ahLst/>
            <a:cxnLst/>
            <a:rect l="l" t="t" r="r" b="b"/>
            <a:pathLst>
              <a:path w="1971675" h="38100">
                <a:moveTo>
                  <a:pt x="0" y="0"/>
                </a:moveTo>
                <a:lnTo>
                  <a:pt x="1971675" y="0"/>
                </a:lnTo>
                <a:lnTo>
                  <a:pt x="1971675" y="38100"/>
                </a:lnTo>
                <a:lnTo>
                  <a:pt x="0" y="38100"/>
                </a:lnTo>
                <a:lnTo>
                  <a:pt x="0" y="0"/>
                </a:lnTo>
                <a:close/>
              </a:path>
            </a:pathLst>
          </a:custGeom>
          <a:solidFill>
            <a:srgbClr val="8B0000"/>
          </a:solidFill>
        </p:spPr>
      </p:sp>
      <p:sp>
        <p:nvSpPr>
          <p:cNvPr id="3" name="Text 1"/>
          <p:cNvSpPr/>
          <p:nvPr/>
        </p:nvSpPr>
        <p:spPr>
          <a:xfrm>
            <a:off x="4995267" y="862013"/>
            <a:ext cx="2200275" cy="457200"/>
          </a:xfrm>
          <a:prstGeom prst="rect">
            <a:avLst/>
          </a:prstGeom>
          <a:noFill/>
        </p:spPr>
        <p:txBody>
          <a:bodyPr wrap="square" lIns="0" tIns="0" rIns="0" bIns="0" rtlCol="0" anchor="ctr"/>
          <a:lstStyle/>
          <a:p>
            <a:pPr algn="ctr">
              <a:lnSpc>
                <a:spcPct val="80000"/>
              </a:lnSpc>
            </a:pPr>
            <a:r>
              <a:rPr lang="en-US" sz="36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Conclusion</a:t>
            </a:r>
            <a:endParaRPr lang="en-US" sz="1600" dirty="0"/>
          </a:p>
        </p:txBody>
      </p:sp>
      <p:sp>
        <p:nvSpPr>
          <p:cNvPr id="4" name="Text 2"/>
          <p:cNvSpPr/>
          <p:nvPr/>
        </p:nvSpPr>
        <p:spPr>
          <a:xfrm>
            <a:off x="1771650" y="1738313"/>
            <a:ext cx="8648700" cy="742950"/>
          </a:xfrm>
          <a:prstGeom prst="rect">
            <a:avLst/>
          </a:prstGeom>
          <a:noFill/>
        </p:spPr>
        <p:txBody>
          <a:bodyPr wrap="square" lIns="0" tIns="0" rIns="0" bIns="0" rtlCol="0" anchor="ctr"/>
          <a:lstStyle/>
          <a:p>
            <a:pPr algn="ctr">
              <a:lnSpc>
                <a:spcPct val="140000"/>
              </a:lnSpc>
            </a:pPr>
            <a:r>
              <a:rPr lang="en-US" sz="18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Le </a:t>
            </a:r>
            <a:r>
              <a:rPr lang="en-US" sz="18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dichroïsme circulaire</a:t>
            </a:r>
            <a:r>
              <a:rPr lang="en-US" sz="18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est une technique spectroscopique puissante et accessible pour l'étude des structures moléculaires chirales en solution.</a:t>
            </a:r>
            <a:endParaRPr lang="en-US" sz="1600" dirty="0"/>
          </a:p>
        </p:txBody>
      </p:sp>
      <p:sp>
        <p:nvSpPr>
          <p:cNvPr id="5" name="Shape 3"/>
          <p:cNvSpPr/>
          <p:nvPr/>
        </p:nvSpPr>
        <p:spPr>
          <a:xfrm>
            <a:off x="1828800" y="2805113"/>
            <a:ext cx="2695575" cy="1600200"/>
          </a:xfrm>
          <a:custGeom>
            <a:avLst/>
            <a:gdLst/>
            <a:ahLst/>
            <a:cxnLst/>
            <a:rect l="l" t="t" r="r" b="b"/>
            <a:pathLst>
              <a:path w="2695575" h="1600200">
                <a:moveTo>
                  <a:pt x="0" y="0"/>
                </a:moveTo>
                <a:lnTo>
                  <a:pt x="2695575" y="0"/>
                </a:lnTo>
                <a:lnTo>
                  <a:pt x="2695575" y="1600200"/>
                </a:lnTo>
                <a:lnTo>
                  <a:pt x="0" y="1600200"/>
                </a:lnTo>
                <a:lnTo>
                  <a:pt x="0" y="0"/>
                </a:lnTo>
                <a:close/>
              </a:path>
            </a:pathLst>
          </a:custGeom>
          <a:solidFill>
            <a:srgbClr val="F9FAFB"/>
          </a:solidFill>
        </p:spPr>
      </p:sp>
      <p:sp>
        <p:nvSpPr>
          <p:cNvPr id="6" name="Shape 4"/>
          <p:cNvSpPr/>
          <p:nvPr/>
        </p:nvSpPr>
        <p:spPr>
          <a:xfrm>
            <a:off x="1828800" y="2805113"/>
            <a:ext cx="2695575" cy="38100"/>
          </a:xfrm>
          <a:custGeom>
            <a:avLst/>
            <a:gdLst/>
            <a:ahLst/>
            <a:cxnLst/>
            <a:rect l="l" t="t" r="r" b="b"/>
            <a:pathLst>
              <a:path w="2695575" h="38100">
                <a:moveTo>
                  <a:pt x="0" y="0"/>
                </a:moveTo>
                <a:lnTo>
                  <a:pt x="2695575" y="0"/>
                </a:lnTo>
                <a:lnTo>
                  <a:pt x="2695575" y="38100"/>
                </a:lnTo>
                <a:lnTo>
                  <a:pt x="0" y="38100"/>
                </a:lnTo>
                <a:lnTo>
                  <a:pt x="0" y="0"/>
                </a:lnTo>
                <a:close/>
              </a:path>
            </a:pathLst>
          </a:custGeom>
          <a:solidFill>
            <a:srgbClr val="8B0000"/>
          </a:solidFill>
        </p:spPr>
      </p:sp>
      <p:sp>
        <p:nvSpPr>
          <p:cNvPr id="7" name="Shape 5"/>
          <p:cNvSpPr/>
          <p:nvPr/>
        </p:nvSpPr>
        <p:spPr>
          <a:xfrm>
            <a:off x="3052366" y="3014663"/>
            <a:ext cx="250031" cy="285750"/>
          </a:xfrm>
          <a:custGeom>
            <a:avLst/>
            <a:gdLst/>
            <a:ahLst/>
            <a:cxnLst/>
            <a:rect l="l" t="t" r="r" b="b"/>
            <a:pathLst>
              <a:path w="250031" h="285750">
                <a:moveTo>
                  <a:pt x="189086" y="-5525"/>
                </a:moveTo>
                <a:cubicBezTo>
                  <a:pt x="195728" y="-726"/>
                  <a:pt x="198183" y="7981"/>
                  <a:pt x="195169" y="15571"/>
                </a:cubicBezTo>
                <a:lnTo>
                  <a:pt x="151414" y="125016"/>
                </a:lnTo>
                <a:lnTo>
                  <a:pt x="232172" y="125016"/>
                </a:lnTo>
                <a:cubicBezTo>
                  <a:pt x="239706" y="125016"/>
                  <a:pt x="246404" y="129704"/>
                  <a:pt x="248971" y="136792"/>
                </a:cubicBezTo>
                <a:cubicBezTo>
                  <a:pt x="251538" y="143880"/>
                  <a:pt x="249362" y="151805"/>
                  <a:pt x="243613" y="156604"/>
                </a:cubicBezTo>
                <a:lnTo>
                  <a:pt x="82879" y="290550"/>
                </a:lnTo>
                <a:cubicBezTo>
                  <a:pt x="76572" y="295796"/>
                  <a:pt x="67587" y="296075"/>
                  <a:pt x="60945" y="291275"/>
                </a:cubicBezTo>
                <a:cubicBezTo>
                  <a:pt x="54304" y="286476"/>
                  <a:pt x="51848" y="277769"/>
                  <a:pt x="54862" y="270179"/>
                </a:cubicBezTo>
                <a:lnTo>
                  <a:pt x="98617" y="160734"/>
                </a:lnTo>
                <a:lnTo>
                  <a:pt x="17859" y="160734"/>
                </a:lnTo>
                <a:cubicBezTo>
                  <a:pt x="10325" y="160734"/>
                  <a:pt x="3628" y="156046"/>
                  <a:pt x="1060" y="148958"/>
                </a:cubicBezTo>
                <a:cubicBezTo>
                  <a:pt x="-1507" y="141870"/>
                  <a:pt x="670" y="133945"/>
                  <a:pt x="6418" y="129146"/>
                </a:cubicBezTo>
                <a:lnTo>
                  <a:pt x="167153" y="-4800"/>
                </a:lnTo>
                <a:cubicBezTo>
                  <a:pt x="173459" y="-10046"/>
                  <a:pt x="182445" y="-10325"/>
                  <a:pt x="189086" y="-5525"/>
                </a:cubicBezTo>
                <a:close/>
              </a:path>
            </a:pathLst>
          </a:custGeom>
          <a:solidFill>
            <a:srgbClr val="8B0000"/>
          </a:solidFill>
        </p:spPr>
      </p:sp>
      <p:sp>
        <p:nvSpPr>
          <p:cNvPr id="8" name="Text 6"/>
          <p:cNvSpPr/>
          <p:nvPr/>
        </p:nvSpPr>
        <p:spPr>
          <a:xfrm>
            <a:off x="1976438" y="3414713"/>
            <a:ext cx="2400300" cy="266700"/>
          </a:xfrm>
          <a:prstGeom prst="rect">
            <a:avLst/>
          </a:prstGeom>
          <a:noFill/>
        </p:spPr>
        <p:txBody>
          <a:bodyPr wrap="square" lIns="0" tIns="0" rIns="0" bIns="0" rtlCol="0" anchor="ctr"/>
          <a:lstStyle/>
          <a:p>
            <a:pPr algn="ct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Rapidité</a:t>
            </a:r>
            <a:endParaRPr lang="en-US" sz="1600" dirty="0"/>
          </a:p>
        </p:txBody>
      </p:sp>
      <p:sp>
        <p:nvSpPr>
          <p:cNvPr id="9" name="Text 7"/>
          <p:cNvSpPr/>
          <p:nvPr/>
        </p:nvSpPr>
        <p:spPr>
          <a:xfrm>
            <a:off x="1981200" y="3757613"/>
            <a:ext cx="2390775" cy="457200"/>
          </a:xfrm>
          <a:prstGeom prst="rect">
            <a:avLst/>
          </a:prstGeom>
          <a:noFill/>
        </p:spPr>
        <p:txBody>
          <a:bodyPr wrap="square" lIns="0" tIns="0" rIns="0" bIns="0" rtlCol="0" anchor="ctr"/>
          <a:lstStyle/>
          <a:p>
            <a:pPr algn="ctr">
              <a:lnSpc>
                <a:spcPct val="130000"/>
              </a:lnSpc>
            </a:pPr>
            <a:r>
              <a:rPr lang="en-US" sz="12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Mesures en minutes, screening à haut débit</a:t>
            </a:r>
            <a:endParaRPr lang="en-US" sz="1600" dirty="0"/>
          </a:p>
        </p:txBody>
      </p:sp>
      <p:sp>
        <p:nvSpPr>
          <p:cNvPr id="10" name="Shape 8"/>
          <p:cNvSpPr/>
          <p:nvPr/>
        </p:nvSpPr>
        <p:spPr>
          <a:xfrm>
            <a:off x="4749800" y="2805113"/>
            <a:ext cx="2695575" cy="1600200"/>
          </a:xfrm>
          <a:custGeom>
            <a:avLst/>
            <a:gdLst/>
            <a:ahLst/>
            <a:cxnLst/>
            <a:rect l="l" t="t" r="r" b="b"/>
            <a:pathLst>
              <a:path w="2695575" h="1600200">
                <a:moveTo>
                  <a:pt x="0" y="0"/>
                </a:moveTo>
                <a:lnTo>
                  <a:pt x="2695575" y="0"/>
                </a:lnTo>
                <a:lnTo>
                  <a:pt x="2695575" y="1600200"/>
                </a:lnTo>
                <a:lnTo>
                  <a:pt x="0" y="1600200"/>
                </a:lnTo>
                <a:lnTo>
                  <a:pt x="0" y="0"/>
                </a:lnTo>
                <a:close/>
              </a:path>
            </a:pathLst>
          </a:custGeom>
          <a:solidFill>
            <a:srgbClr val="F9FAFB"/>
          </a:solidFill>
        </p:spPr>
      </p:sp>
      <p:sp>
        <p:nvSpPr>
          <p:cNvPr id="11" name="Shape 9"/>
          <p:cNvSpPr/>
          <p:nvPr/>
        </p:nvSpPr>
        <p:spPr>
          <a:xfrm>
            <a:off x="4749800" y="2805113"/>
            <a:ext cx="2695575" cy="38100"/>
          </a:xfrm>
          <a:custGeom>
            <a:avLst/>
            <a:gdLst/>
            <a:ahLst/>
            <a:cxnLst/>
            <a:rect l="l" t="t" r="r" b="b"/>
            <a:pathLst>
              <a:path w="2695575" h="38100">
                <a:moveTo>
                  <a:pt x="0" y="0"/>
                </a:moveTo>
                <a:lnTo>
                  <a:pt x="2695575" y="0"/>
                </a:lnTo>
                <a:lnTo>
                  <a:pt x="2695575" y="38100"/>
                </a:lnTo>
                <a:lnTo>
                  <a:pt x="0" y="38100"/>
                </a:lnTo>
                <a:lnTo>
                  <a:pt x="0" y="0"/>
                </a:lnTo>
                <a:close/>
              </a:path>
            </a:pathLst>
          </a:custGeom>
          <a:solidFill>
            <a:srgbClr val="8B0000"/>
          </a:solidFill>
        </p:spPr>
      </p:sp>
      <p:sp>
        <p:nvSpPr>
          <p:cNvPr id="12" name="Shape 10"/>
          <p:cNvSpPr/>
          <p:nvPr/>
        </p:nvSpPr>
        <p:spPr>
          <a:xfrm>
            <a:off x="5973366" y="3014663"/>
            <a:ext cx="250031" cy="285750"/>
          </a:xfrm>
          <a:custGeom>
            <a:avLst/>
            <a:gdLst/>
            <a:ahLst/>
            <a:cxnLst/>
            <a:rect l="l" t="t" r="r" b="b"/>
            <a:pathLst>
              <a:path w="250031" h="285750">
                <a:moveTo>
                  <a:pt x="160734" y="0"/>
                </a:moveTo>
                <a:lnTo>
                  <a:pt x="71438" y="0"/>
                </a:lnTo>
                <a:cubicBezTo>
                  <a:pt x="61559" y="0"/>
                  <a:pt x="53578" y="7981"/>
                  <a:pt x="53578" y="17859"/>
                </a:cubicBezTo>
                <a:cubicBezTo>
                  <a:pt x="53578" y="27738"/>
                  <a:pt x="61559" y="35719"/>
                  <a:pt x="71438" y="35719"/>
                </a:cubicBezTo>
                <a:lnTo>
                  <a:pt x="71438" y="120272"/>
                </a:lnTo>
                <a:lnTo>
                  <a:pt x="4186" y="237920"/>
                </a:lnTo>
                <a:cubicBezTo>
                  <a:pt x="1451" y="242776"/>
                  <a:pt x="0" y="248190"/>
                  <a:pt x="0" y="253771"/>
                </a:cubicBezTo>
                <a:cubicBezTo>
                  <a:pt x="0" y="271463"/>
                  <a:pt x="14288" y="285750"/>
                  <a:pt x="31979" y="285750"/>
                </a:cubicBezTo>
                <a:lnTo>
                  <a:pt x="218052" y="285750"/>
                </a:lnTo>
                <a:cubicBezTo>
                  <a:pt x="235688" y="285750"/>
                  <a:pt x="250031" y="271463"/>
                  <a:pt x="250031" y="253771"/>
                </a:cubicBezTo>
                <a:cubicBezTo>
                  <a:pt x="250031" y="248190"/>
                  <a:pt x="248580" y="242720"/>
                  <a:pt x="245845" y="237920"/>
                </a:cubicBezTo>
                <a:lnTo>
                  <a:pt x="178594" y="120272"/>
                </a:lnTo>
                <a:lnTo>
                  <a:pt x="178594" y="35719"/>
                </a:lnTo>
                <a:cubicBezTo>
                  <a:pt x="188472" y="35719"/>
                  <a:pt x="196453" y="27738"/>
                  <a:pt x="196453" y="17859"/>
                </a:cubicBezTo>
                <a:cubicBezTo>
                  <a:pt x="196453" y="7981"/>
                  <a:pt x="188472" y="0"/>
                  <a:pt x="178594" y="0"/>
                </a:cubicBezTo>
                <a:lnTo>
                  <a:pt x="160734" y="0"/>
                </a:lnTo>
                <a:close/>
                <a:moveTo>
                  <a:pt x="107156" y="120272"/>
                </a:moveTo>
                <a:lnTo>
                  <a:pt x="107156" y="35719"/>
                </a:lnTo>
                <a:lnTo>
                  <a:pt x="142875" y="35719"/>
                </a:lnTo>
                <a:lnTo>
                  <a:pt x="142875" y="120272"/>
                </a:lnTo>
                <a:cubicBezTo>
                  <a:pt x="142875" y="126467"/>
                  <a:pt x="144494" y="132606"/>
                  <a:pt x="147563" y="138019"/>
                </a:cubicBezTo>
                <a:lnTo>
                  <a:pt x="170780" y="178594"/>
                </a:lnTo>
                <a:lnTo>
                  <a:pt x="79251" y="178594"/>
                </a:lnTo>
                <a:lnTo>
                  <a:pt x="102468" y="138019"/>
                </a:lnTo>
                <a:cubicBezTo>
                  <a:pt x="105538" y="132606"/>
                  <a:pt x="107156" y="126523"/>
                  <a:pt x="107156" y="120272"/>
                </a:cubicBezTo>
                <a:close/>
              </a:path>
            </a:pathLst>
          </a:custGeom>
          <a:solidFill>
            <a:srgbClr val="8B0000"/>
          </a:solidFill>
        </p:spPr>
      </p:sp>
      <p:sp>
        <p:nvSpPr>
          <p:cNvPr id="13" name="Text 11"/>
          <p:cNvSpPr/>
          <p:nvPr/>
        </p:nvSpPr>
        <p:spPr>
          <a:xfrm>
            <a:off x="4897438" y="3414713"/>
            <a:ext cx="2400300" cy="266700"/>
          </a:xfrm>
          <a:prstGeom prst="rect">
            <a:avLst/>
          </a:prstGeom>
          <a:noFill/>
        </p:spPr>
        <p:txBody>
          <a:bodyPr wrap="square" lIns="0" tIns="0" rIns="0" bIns="0" rtlCol="0" anchor="ctr"/>
          <a:lstStyle/>
          <a:p>
            <a:pPr algn="ct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Faible Consommation</a:t>
            </a:r>
            <a:endParaRPr lang="en-US" sz="1600" dirty="0"/>
          </a:p>
        </p:txBody>
      </p:sp>
      <p:sp>
        <p:nvSpPr>
          <p:cNvPr id="14" name="Text 12"/>
          <p:cNvSpPr/>
          <p:nvPr/>
        </p:nvSpPr>
        <p:spPr>
          <a:xfrm>
            <a:off x="4902200" y="3757613"/>
            <a:ext cx="2390775" cy="457200"/>
          </a:xfrm>
          <a:prstGeom prst="rect">
            <a:avLst/>
          </a:prstGeom>
          <a:noFill/>
        </p:spPr>
        <p:txBody>
          <a:bodyPr wrap="square" lIns="0" tIns="0" rIns="0" bIns="0" rtlCol="0" anchor="ctr"/>
          <a:lstStyle/>
          <a:p>
            <a:pPr algn="ctr">
              <a:lnSpc>
                <a:spcPct val="130000"/>
              </a:lnSpc>
            </a:pPr>
            <a:r>
              <a:rPr lang="en-US" sz="12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Microgrammes d'échantillon, conditions physiologiques</a:t>
            </a:r>
            <a:endParaRPr lang="en-US" sz="1600" dirty="0"/>
          </a:p>
        </p:txBody>
      </p:sp>
      <p:sp>
        <p:nvSpPr>
          <p:cNvPr id="15" name="Shape 13"/>
          <p:cNvSpPr/>
          <p:nvPr/>
        </p:nvSpPr>
        <p:spPr>
          <a:xfrm>
            <a:off x="7670800" y="2805113"/>
            <a:ext cx="2695575" cy="1600200"/>
          </a:xfrm>
          <a:custGeom>
            <a:avLst/>
            <a:gdLst/>
            <a:ahLst/>
            <a:cxnLst/>
            <a:rect l="l" t="t" r="r" b="b"/>
            <a:pathLst>
              <a:path w="2695575" h="1600200">
                <a:moveTo>
                  <a:pt x="0" y="0"/>
                </a:moveTo>
                <a:lnTo>
                  <a:pt x="2695575" y="0"/>
                </a:lnTo>
                <a:lnTo>
                  <a:pt x="2695575" y="1600200"/>
                </a:lnTo>
                <a:lnTo>
                  <a:pt x="0" y="1600200"/>
                </a:lnTo>
                <a:lnTo>
                  <a:pt x="0" y="0"/>
                </a:lnTo>
                <a:close/>
              </a:path>
            </a:pathLst>
          </a:custGeom>
          <a:solidFill>
            <a:srgbClr val="F9FAFB"/>
          </a:solidFill>
        </p:spPr>
      </p:sp>
      <p:sp>
        <p:nvSpPr>
          <p:cNvPr id="16" name="Shape 14"/>
          <p:cNvSpPr/>
          <p:nvPr/>
        </p:nvSpPr>
        <p:spPr>
          <a:xfrm>
            <a:off x="7670800" y="2805113"/>
            <a:ext cx="2695575" cy="38100"/>
          </a:xfrm>
          <a:custGeom>
            <a:avLst/>
            <a:gdLst/>
            <a:ahLst/>
            <a:cxnLst/>
            <a:rect l="l" t="t" r="r" b="b"/>
            <a:pathLst>
              <a:path w="2695575" h="38100">
                <a:moveTo>
                  <a:pt x="0" y="0"/>
                </a:moveTo>
                <a:lnTo>
                  <a:pt x="2695575" y="0"/>
                </a:lnTo>
                <a:lnTo>
                  <a:pt x="2695575" y="38100"/>
                </a:lnTo>
                <a:lnTo>
                  <a:pt x="0" y="38100"/>
                </a:lnTo>
                <a:lnTo>
                  <a:pt x="0" y="0"/>
                </a:lnTo>
                <a:close/>
              </a:path>
            </a:pathLst>
          </a:custGeom>
          <a:solidFill>
            <a:srgbClr val="8B0000"/>
          </a:solidFill>
        </p:spPr>
      </p:sp>
      <p:sp>
        <p:nvSpPr>
          <p:cNvPr id="17" name="Shape 15"/>
          <p:cNvSpPr/>
          <p:nvPr/>
        </p:nvSpPr>
        <p:spPr>
          <a:xfrm>
            <a:off x="8876506" y="3014663"/>
            <a:ext cx="285750" cy="285750"/>
          </a:xfrm>
          <a:custGeom>
            <a:avLst/>
            <a:gdLst/>
            <a:ahLst/>
            <a:cxnLst/>
            <a:rect l="l" t="t" r="r" b="b"/>
            <a:pathLst>
              <a:path w="285750" h="285750">
                <a:moveTo>
                  <a:pt x="267946" y="107156"/>
                </a:moveTo>
                <a:lnTo>
                  <a:pt x="272355" y="107156"/>
                </a:lnTo>
                <a:cubicBezTo>
                  <a:pt x="279778" y="107156"/>
                  <a:pt x="285750" y="101185"/>
                  <a:pt x="285750" y="93762"/>
                </a:cubicBezTo>
                <a:lnTo>
                  <a:pt x="285750" y="13395"/>
                </a:lnTo>
                <a:cubicBezTo>
                  <a:pt x="285750" y="7981"/>
                  <a:pt x="282513" y="3070"/>
                  <a:pt x="277490" y="1005"/>
                </a:cubicBezTo>
                <a:cubicBezTo>
                  <a:pt x="272467" y="-1060"/>
                  <a:pt x="266719" y="112"/>
                  <a:pt x="262868" y="3907"/>
                </a:cubicBezTo>
                <a:lnTo>
                  <a:pt x="234014" y="32817"/>
                </a:lnTo>
                <a:cubicBezTo>
                  <a:pt x="209290" y="12334"/>
                  <a:pt x="177478" y="0"/>
                  <a:pt x="142875" y="0"/>
                </a:cubicBezTo>
                <a:cubicBezTo>
                  <a:pt x="70879" y="0"/>
                  <a:pt x="11330" y="53243"/>
                  <a:pt x="1451" y="122504"/>
                </a:cubicBezTo>
                <a:cubicBezTo>
                  <a:pt x="56" y="132271"/>
                  <a:pt x="6809" y="141312"/>
                  <a:pt x="16576" y="142708"/>
                </a:cubicBezTo>
                <a:cubicBezTo>
                  <a:pt x="26343" y="144103"/>
                  <a:pt x="35384" y="137294"/>
                  <a:pt x="36779" y="127583"/>
                </a:cubicBezTo>
                <a:cubicBezTo>
                  <a:pt x="44202" y="75623"/>
                  <a:pt x="88906" y="35719"/>
                  <a:pt x="142875" y="35719"/>
                </a:cubicBezTo>
                <a:cubicBezTo>
                  <a:pt x="167655" y="35719"/>
                  <a:pt x="190426" y="44090"/>
                  <a:pt x="208564" y="58210"/>
                </a:cubicBezTo>
                <a:lnTo>
                  <a:pt x="182500" y="84274"/>
                </a:lnTo>
                <a:cubicBezTo>
                  <a:pt x="178650" y="88125"/>
                  <a:pt x="177533" y="93873"/>
                  <a:pt x="179598" y="98896"/>
                </a:cubicBezTo>
                <a:cubicBezTo>
                  <a:pt x="181663" y="103919"/>
                  <a:pt x="186575" y="107156"/>
                  <a:pt x="191988" y="107156"/>
                </a:cubicBezTo>
                <a:lnTo>
                  <a:pt x="267946" y="107156"/>
                </a:lnTo>
                <a:close/>
                <a:moveTo>
                  <a:pt x="284355" y="163246"/>
                </a:moveTo>
                <a:cubicBezTo>
                  <a:pt x="285750" y="153479"/>
                  <a:pt x="278941" y="144438"/>
                  <a:pt x="269230" y="143042"/>
                </a:cubicBezTo>
                <a:cubicBezTo>
                  <a:pt x="259519" y="141647"/>
                  <a:pt x="250422" y="148456"/>
                  <a:pt x="249027" y="158167"/>
                </a:cubicBezTo>
                <a:cubicBezTo>
                  <a:pt x="241604" y="210071"/>
                  <a:pt x="196900" y="249975"/>
                  <a:pt x="142931" y="249975"/>
                </a:cubicBezTo>
                <a:cubicBezTo>
                  <a:pt x="118151" y="249975"/>
                  <a:pt x="95380" y="241604"/>
                  <a:pt x="77242" y="227484"/>
                </a:cubicBezTo>
                <a:lnTo>
                  <a:pt x="103250" y="201476"/>
                </a:lnTo>
                <a:cubicBezTo>
                  <a:pt x="107100" y="197625"/>
                  <a:pt x="108217" y="191877"/>
                  <a:pt x="106152" y="186854"/>
                </a:cubicBezTo>
                <a:cubicBezTo>
                  <a:pt x="104087" y="181831"/>
                  <a:pt x="99175" y="178594"/>
                  <a:pt x="93762" y="178594"/>
                </a:cubicBezTo>
                <a:lnTo>
                  <a:pt x="13395" y="178594"/>
                </a:lnTo>
                <a:cubicBezTo>
                  <a:pt x="5972" y="178594"/>
                  <a:pt x="0" y="184565"/>
                  <a:pt x="0" y="191988"/>
                </a:cubicBezTo>
                <a:lnTo>
                  <a:pt x="0" y="272355"/>
                </a:lnTo>
                <a:cubicBezTo>
                  <a:pt x="0" y="277769"/>
                  <a:pt x="3237" y="282680"/>
                  <a:pt x="8260" y="284745"/>
                </a:cubicBezTo>
                <a:cubicBezTo>
                  <a:pt x="13283" y="286810"/>
                  <a:pt x="19031" y="285638"/>
                  <a:pt x="22882" y="281843"/>
                </a:cubicBezTo>
                <a:lnTo>
                  <a:pt x="51792" y="252933"/>
                </a:lnTo>
                <a:cubicBezTo>
                  <a:pt x="76460" y="273416"/>
                  <a:pt x="108272" y="285750"/>
                  <a:pt x="142875" y="285750"/>
                </a:cubicBezTo>
                <a:cubicBezTo>
                  <a:pt x="214871" y="285750"/>
                  <a:pt x="274420" y="232507"/>
                  <a:pt x="284299" y="163246"/>
                </a:cubicBezTo>
                <a:close/>
              </a:path>
            </a:pathLst>
          </a:custGeom>
          <a:solidFill>
            <a:srgbClr val="8B0000"/>
          </a:solidFill>
        </p:spPr>
      </p:sp>
      <p:sp>
        <p:nvSpPr>
          <p:cNvPr id="18" name="Text 16"/>
          <p:cNvSpPr/>
          <p:nvPr/>
        </p:nvSpPr>
        <p:spPr>
          <a:xfrm>
            <a:off x="7818438" y="3414713"/>
            <a:ext cx="2400300" cy="266700"/>
          </a:xfrm>
          <a:prstGeom prst="rect">
            <a:avLst/>
          </a:prstGeom>
          <a:noFill/>
        </p:spPr>
        <p:txBody>
          <a:bodyPr wrap="square" lIns="0" tIns="0" rIns="0" bIns="0" rtlCol="0" anchor="ctr"/>
          <a:lstStyle/>
          <a:p>
            <a:pPr algn="ctr">
              <a:lnSpc>
                <a:spcPct val="130000"/>
              </a:lnSpc>
            </a:pPr>
            <a:r>
              <a:rPr lang="en-US" sz="135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Suivi Dynamique</a:t>
            </a:r>
            <a:endParaRPr lang="en-US" sz="1600" dirty="0"/>
          </a:p>
        </p:txBody>
      </p:sp>
      <p:sp>
        <p:nvSpPr>
          <p:cNvPr id="19" name="Text 17"/>
          <p:cNvSpPr/>
          <p:nvPr/>
        </p:nvSpPr>
        <p:spPr>
          <a:xfrm>
            <a:off x="7823200" y="3757613"/>
            <a:ext cx="2390775" cy="457200"/>
          </a:xfrm>
          <a:prstGeom prst="rect">
            <a:avLst/>
          </a:prstGeom>
          <a:noFill/>
        </p:spPr>
        <p:txBody>
          <a:bodyPr wrap="square" lIns="0" tIns="0" rIns="0" bIns="0" rtlCol="0" anchor="ctr"/>
          <a:lstStyle/>
          <a:p>
            <a:pPr algn="ctr">
              <a:lnSpc>
                <a:spcPct val="130000"/>
              </a:lnSpc>
            </a:pPr>
            <a:r>
              <a:rPr lang="en-US" sz="120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Changements conformationnels en temps réel</a:t>
            </a:r>
            <a:endParaRPr lang="en-US" sz="1600" dirty="0"/>
          </a:p>
        </p:txBody>
      </p:sp>
      <p:sp>
        <p:nvSpPr>
          <p:cNvPr id="20" name="Text 18"/>
          <p:cNvSpPr/>
          <p:nvPr/>
        </p:nvSpPr>
        <p:spPr>
          <a:xfrm>
            <a:off x="1781175" y="4710113"/>
            <a:ext cx="8629650" cy="619125"/>
          </a:xfrm>
          <a:prstGeom prst="rect">
            <a:avLst/>
          </a:prstGeom>
          <a:noFill/>
        </p:spPr>
        <p:txBody>
          <a:bodyPr wrap="square" lIns="0" tIns="0" rIns="0" bIns="0" rtlCol="0" anchor="ctr"/>
          <a:lstStyle/>
          <a:p>
            <a:pPr algn="ctr">
              <a:lnSpc>
                <a:spcPct val="140000"/>
              </a:lnSpc>
            </a:pPr>
            <a:r>
              <a:rPr lang="en-US" sz="15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Malgré ses limitations en résolution, le DC reste un </a:t>
            </a:r>
            <a:r>
              <a:rPr lang="en-US" sz="150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outil indispensable</a:t>
            </a:r>
            <a:r>
              <a:rPr lang="en-US" sz="15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en biochimie structurale, complémentaire des techniques haute résolution comme la RMN et la cristallographie X.</a:t>
            </a:r>
            <a:endParaRPr lang="en-US" sz="1600" dirty="0"/>
          </a:p>
        </p:txBody>
      </p:sp>
      <p:sp>
        <p:nvSpPr>
          <p:cNvPr id="21" name="Shape 19"/>
          <p:cNvSpPr/>
          <p:nvPr/>
        </p:nvSpPr>
        <p:spPr>
          <a:xfrm>
            <a:off x="5003006" y="5834063"/>
            <a:ext cx="762000" cy="38100"/>
          </a:xfrm>
          <a:custGeom>
            <a:avLst/>
            <a:gdLst/>
            <a:ahLst/>
            <a:cxnLst/>
            <a:rect l="l" t="t" r="r" b="b"/>
            <a:pathLst>
              <a:path w="762000" h="38100">
                <a:moveTo>
                  <a:pt x="0" y="0"/>
                </a:moveTo>
                <a:lnTo>
                  <a:pt x="762000" y="0"/>
                </a:lnTo>
                <a:lnTo>
                  <a:pt x="762000" y="38100"/>
                </a:lnTo>
                <a:lnTo>
                  <a:pt x="0" y="38100"/>
                </a:lnTo>
                <a:lnTo>
                  <a:pt x="0" y="0"/>
                </a:lnTo>
                <a:close/>
              </a:path>
            </a:pathLst>
          </a:custGeom>
          <a:solidFill>
            <a:srgbClr val="8B0000"/>
          </a:solidFill>
        </p:spPr>
      </p:sp>
      <p:sp>
        <p:nvSpPr>
          <p:cNvPr id="22" name="Shape 20"/>
          <p:cNvSpPr/>
          <p:nvPr/>
        </p:nvSpPr>
        <p:spPr>
          <a:xfrm>
            <a:off x="5973366" y="5710238"/>
            <a:ext cx="250031" cy="285750"/>
          </a:xfrm>
          <a:custGeom>
            <a:avLst/>
            <a:gdLst/>
            <a:ahLst/>
            <a:cxnLst/>
            <a:rect l="l" t="t" r="r" b="b"/>
            <a:pathLst>
              <a:path w="250031" h="285750">
                <a:moveTo>
                  <a:pt x="125016" y="222572"/>
                </a:moveTo>
                <a:cubicBezTo>
                  <a:pt x="118430" y="225419"/>
                  <a:pt x="111956" y="227986"/>
                  <a:pt x="105538" y="230107"/>
                </a:cubicBezTo>
                <a:cubicBezTo>
                  <a:pt x="114858" y="248971"/>
                  <a:pt x="122839" y="250031"/>
                  <a:pt x="125016" y="250031"/>
                </a:cubicBezTo>
                <a:cubicBezTo>
                  <a:pt x="127192" y="250031"/>
                  <a:pt x="135117" y="248971"/>
                  <a:pt x="144494" y="230107"/>
                </a:cubicBezTo>
                <a:cubicBezTo>
                  <a:pt x="138131" y="227930"/>
                  <a:pt x="131601" y="225419"/>
                  <a:pt x="125016" y="222572"/>
                </a:cubicBezTo>
                <a:close/>
                <a:moveTo>
                  <a:pt x="231056" y="142875"/>
                </a:moveTo>
                <a:cubicBezTo>
                  <a:pt x="249473" y="168101"/>
                  <a:pt x="255780" y="193607"/>
                  <a:pt x="244227" y="214313"/>
                </a:cubicBezTo>
                <a:cubicBezTo>
                  <a:pt x="232953" y="234572"/>
                  <a:pt x="209345" y="241827"/>
                  <a:pt x="179933" y="238423"/>
                </a:cubicBezTo>
                <a:cubicBezTo>
                  <a:pt x="167655" y="267500"/>
                  <a:pt x="148847" y="285750"/>
                  <a:pt x="125016" y="285750"/>
                </a:cubicBezTo>
                <a:cubicBezTo>
                  <a:pt x="101185" y="285750"/>
                  <a:pt x="82376" y="267500"/>
                  <a:pt x="70098" y="238423"/>
                </a:cubicBezTo>
                <a:cubicBezTo>
                  <a:pt x="40686" y="241827"/>
                  <a:pt x="17078" y="234572"/>
                  <a:pt x="5804" y="214313"/>
                </a:cubicBezTo>
                <a:cubicBezTo>
                  <a:pt x="-5748" y="193607"/>
                  <a:pt x="558" y="168101"/>
                  <a:pt x="18976" y="142875"/>
                </a:cubicBezTo>
                <a:cubicBezTo>
                  <a:pt x="558" y="117649"/>
                  <a:pt x="-5748" y="92143"/>
                  <a:pt x="5804" y="71438"/>
                </a:cubicBezTo>
                <a:cubicBezTo>
                  <a:pt x="17078" y="51178"/>
                  <a:pt x="40686" y="43923"/>
                  <a:pt x="70098" y="47327"/>
                </a:cubicBezTo>
                <a:cubicBezTo>
                  <a:pt x="82376" y="18250"/>
                  <a:pt x="101129" y="0"/>
                  <a:pt x="125016" y="0"/>
                </a:cubicBezTo>
                <a:cubicBezTo>
                  <a:pt x="148903" y="0"/>
                  <a:pt x="167655" y="18250"/>
                  <a:pt x="179933" y="47327"/>
                </a:cubicBezTo>
                <a:cubicBezTo>
                  <a:pt x="209345" y="43923"/>
                  <a:pt x="232953" y="51122"/>
                  <a:pt x="244227" y="71438"/>
                </a:cubicBezTo>
                <a:cubicBezTo>
                  <a:pt x="255780" y="92143"/>
                  <a:pt x="249473" y="117649"/>
                  <a:pt x="231056" y="142875"/>
                </a:cubicBezTo>
                <a:close/>
                <a:moveTo>
                  <a:pt x="194332" y="180491"/>
                </a:moveTo>
                <a:cubicBezTo>
                  <a:pt x="193384" y="188416"/>
                  <a:pt x="192156" y="196118"/>
                  <a:pt x="190593" y="203485"/>
                </a:cubicBezTo>
                <a:cubicBezTo>
                  <a:pt x="208341" y="204267"/>
                  <a:pt x="212136" y="198630"/>
                  <a:pt x="213029" y="196955"/>
                </a:cubicBezTo>
                <a:cubicBezTo>
                  <a:pt x="214313" y="194611"/>
                  <a:pt x="216936" y="186965"/>
                  <a:pt x="206387" y="170111"/>
                </a:cubicBezTo>
                <a:cubicBezTo>
                  <a:pt x="202592" y="173627"/>
                  <a:pt x="198574" y="177087"/>
                  <a:pt x="194332" y="180491"/>
                </a:cubicBezTo>
                <a:close/>
                <a:moveTo>
                  <a:pt x="190593" y="82321"/>
                </a:moveTo>
                <a:cubicBezTo>
                  <a:pt x="192156" y="89632"/>
                  <a:pt x="193384" y="97334"/>
                  <a:pt x="194332" y="105315"/>
                </a:cubicBezTo>
                <a:cubicBezTo>
                  <a:pt x="198574" y="108719"/>
                  <a:pt x="202592" y="112179"/>
                  <a:pt x="206387" y="115695"/>
                </a:cubicBezTo>
                <a:cubicBezTo>
                  <a:pt x="216936" y="98840"/>
                  <a:pt x="214313" y="91139"/>
                  <a:pt x="213029" y="88850"/>
                </a:cubicBezTo>
                <a:cubicBezTo>
                  <a:pt x="212136" y="87232"/>
                  <a:pt x="208341" y="81595"/>
                  <a:pt x="190593" y="82321"/>
                </a:cubicBezTo>
                <a:close/>
                <a:moveTo>
                  <a:pt x="144494" y="55643"/>
                </a:moveTo>
                <a:cubicBezTo>
                  <a:pt x="135117" y="36779"/>
                  <a:pt x="127192" y="35719"/>
                  <a:pt x="125016" y="35719"/>
                </a:cubicBezTo>
                <a:cubicBezTo>
                  <a:pt x="122839" y="35719"/>
                  <a:pt x="114914" y="36779"/>
                  <a:pt x="105538" y="55643"/>
                </a:cubicBezTo>
                <a:cubicBezTo>
                  <a:pt x="111900" y="57820"/>
                  <a:pt x="118430" y="60331"/>
                  <a:pt x="125016" y="63178"/>
                </a:cubicBezTo>
                <a:cubicBezTo>
                  <a:pt x="131601" y="60331"/>
                  <a:pt x="138075" y="57764"/>
                  <a:pt x="144494" y="55643"/>
                </a:cubicBezTo>
                <a:close/>
                <a:moveTo>
                  <a:pt x="55755" y="105259"/>
                </a:moveTo>
                <a:cubicBezTo>
                  <a:pt x="56704" y="97278"/>
                  <a:pt x="57931" y="89632"/>
                  <a:pt x="59494" y="82265"/>
                </a:cubicBezTo>
                <a:cubicBezTo>
                  <a:pt x="41746" y="81483"/>
                  <a:pt x="37951" y="87120"/>
                  <a:pt x="37058" y="88795"/>
                </a:cubicBezTo>
                <a:cubicBezTo>
                  <a:pt x="35775" y="91139"/>
                  <a:pt x="33151" y="98785"/>
                  <a:pt x="43700" y="115639"/>
                </a:cubicBezTo>
                <a:cubicBezTo>
                  <a:pt x="47495" y="112123"/>
                  <a:pt x="51513" y="108663"/>
                  <a:pt x="55755" y="105259"/>
                </a:cubicBezTo>
                <a:close/>
                <a:moveTo>
                  <a:pt x="43644" y="170111"/>
                </a:moveTo>
                <a:cubicBezTo>
                  <a:pt x="33096" y="186965"/>
                  <a:pt x="35719" y="194667"/>
                  <a:pt x="37002" y="196955"/>
                </a:cubicBezTo>
                <a:cubicBezTo>
                  <a:pt x="37895" y="198574"/>
                  <a:pt x="41690" y="204211"/>
                  <a:pt x="59438" y="203485"/>
                </a:cubicBezTo>
                <a:cubicBezTo>
                  <a:pt x="57876" y="196174"/>
                  <a:pt x="56648" y="188472"/>
                  <a:pt x="55699" y="180491"/>
                </a:cubicBezTo>
                <a:cubicBezTo>
                  <a:pt x="51457" y="177087"/>
                  <a:pt x="47439" y="173627"/>
                  <a:pt x="43644" y="170111"/>
                </a:cubicBezTo>
                <a:close/>
                <a:moveTo>
                  <a:pt x="169664" y="142875"/>
                </a:moveTo>
                <a:cubicBezTo>
                  <a:pt x="169664" y="118233"/>
                  <a:pt x="149658" y="98227"/>
                  <a:pt x="125016" y="98227"/>
                </a:cubicBezTo>
                <a:cubicBezTo>
                  <a:pt x="100373" y="98227"/>
                  <a:pt x="80367" y="118233"/>
                  <a:pt x="80367" y="142875"/>
                </a:cubicBezTo>
                <a:cubicBezTo>
                  <a:pt x="80367" y="167517"/>
                  <a:pt x="100373" y="187523"/>
                  <a:pt x="125016" y="187523"/>
                </a:cubicBezTo>
                <a:cubicBezTo>
                  <a:pt x="149658" y="187523"/>
                  <a:pt x="169664" y="167517"/>
                  <a:pt x="169664" y="142875"/>
                </a:cubicBezTo>
                <a:close/>
                <a:moveTo>
                  <a:pt x="125016" y="125016"/>
                </a:moveTo>
                <a:cubicBezTo>
                  <a:pt x="134872" y="125016"/>
                  <a:pt x="142875" y="133018"/>
                  <a:pt x="142875" y="142875"/>
                </a:cubicBezTo>
                <a:cubicBezTo>
                  <a:pt x="142875" y="152732"/>
                  <a:pt x="134872" y="160734"/>
                  <a:pt x="125016" y="160734"/>
                </a:cubicBezTo>
                <a:cubicBezTo>
                  <a:pt x="115159" y="160734"/>
                  <a:pt x="107156" y="152732"/>
                  <a:pt x="107156" y="142875"/>
                </a:cubicBezTo>
                <a:cubicBezTo>
                  <a:pt x="107156" y="133018"/>
                  <a:pt x="115159" y="125016"/>
                  <a:pt x="125016" y="125016"/>
                </a:cubicBezTo>
                <a:close/>
              </a:path>
            </a:pathLst>
          </a:custGeom>
          <a:solidFill>
            <a:srgbClr val="8B0000"/>
          </a:solidFill>
        </p:spPr>
      </p:sp>
      <p:sp>
        <p:nvSpPr>
          <p:cNvPr id="23" name="Shape 21"/>
          <p:cNvSpPr/>
          <p:nvPr/>
        </p:nvSpPr>
        <p:spPr>
          <a:xfrm>
            <a:off x="6426994" y="5834063"/>
            <a:ext cx="762000" cy="38100"/>
          </a:xfrm>
          <a:custGeom>
            <a:avLst/>
            <a:gdLst/>
            <a:ahLst/>
            <a:cxnLst/>
            <a:rect l="l" t="t" r="r" b="b"/>
            <a:pathLst>
              <a:path w="762000" h="38100">
                <a:moveTo>
                  <a:pt x="0" y="0"/>
                </a:moveTo>
                <a:lnTo>
                  <a:pt x="762000" y="0"/>
                </a:lnTo>
                <a:lnTo>
                  <a:pt x="762000" y="38100"/>
                </a:lnTo>
                <a:lnTo>
                  <a:pt x="0" y="38100"/>
                </a:lnTo>
                <a:lnTo>
                  <a:pt x="0" y="0"/>
                </a:lnTo>
                <a:close/>
              </a:path>
            </a:pathLst>
          </a:custGeom>
          <a:solidFill>
            <a:srgbClr val="8B0000"/>
          </a:solidFill>
        </p:spPr>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2"/>
          <p:cNvSpPr/>
          <p:nvPr/>
        </p:nvSpPr>
        <p:spPr>
          <a:xfrm>
            <a:off x="381000" y="2486025"/>
            <a:ext cx="11715750" cy="1428750"/>
          </a:xfrm>
          <a:prstGeom prst="rect">
            <a:avLst/>
          </a:prstGeom>
          <a:noFill/>
        </p:spPr>
        <p:txBody>
          <a:bodyPr wrap="square" lIns="0" tIns="0" rIns="0" bIns="0" rtlCol="0" anchor="ctr"/>
          <a:lstStyle/>
          <a:p>
            <a:pPr>
              <a:lnSpc>
                <a:spcPct val="100000"/>
              </a:lnSpc>
            </a:pPr>
            <a:r>
              <a:rPr lang="en-US" sz="4500" b="1" dirty="0">
                <a:solidFill>
                  <a:schemeClr val="tx1"/>
                </a:solidFill>
                <a:latin typeface="Times New Roman" panose="02020603050405020304" charset="0"/>
                <a:ea typeface="Oranienbaum" panose="02000506080000020003" pitchFamily="34" charset="-122"/>
                <a:cs typeface="Times New Roman" panose="02020603050405020304" charset="0"/>
              </a:rPr>
              <a:t>Introduction et</a:t>
            </a:r>
            <a:r>
              <a:rPr lang="fr-FR" altLang="en-US" sz="4500" b="1" dirty="0">
                <a:solidFill>
                  <a:schemeClr val="tx1"/>
                </a:solidFill>
                <a:latin typeface="Times New Roman" panose="02020603050405020304" charset="0"/>
                <a:ea typeface="Oranienbaum" panose="02000506080000020003" pitchFamily="34" charset="-122"/>
                <a:cs typeface="Times New Roman" panose="02020603050405020304" charset="0"/>
              </a:rPr>
              <a:t> </a:t>
            </a:r>
            <a:r>
              <a:rPr lang="en-US" sz="4500" b="1" dirty="0">
                <a:solidFill>
                  <a:schemeClr val="tx1"/>
                </a:solidFill>
                <a:latin typeface="Times New Roman" panose="02020603050405020304" charset="0"/>
                <a:ea typeface="Oranienbaum" panose="02000506080000020003" pitchFamily="34" charset="-122"/>
                <a:cs typeface="Times New Roman" panose="02020603050405020304" charset="0"/>
              </a:rPr>
              <a:t>Historique</a:t>
            </a:r>
            <a:endParaRPr lang="en-US" sz="4500" b="1" dirty="0">
              <a:solidFill>
                <a:schemeClr val="tx1"/>
              </a:solidFill>
              <a:latin typeface="Times New Roman" panose="02020603050405020304" charset="0"/>
              <a:ea typeface="Oranienbaum" panose="02000506080000020003" pitchFamily="34" charset="-122"/>
              <a:cs typeface="Times New Roman" panose="02020603050405020304" charset="0"/>
            </a:endParaRPr>
          </a:p>
        </p:txBody>
      </p:sp>
      <p:sp>
        <p:nvSpPr>
          <p:cNvPr id="5" name="Text 3"/>
          <p:cNvSpPr/>
          <p:nvPr/>
        </p:nvSpPr>
        <p:spPr>
          <a:xfrm>
            <a:off x="381000" y="4143375"/>
            <a:ext cx="1154430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rPr>
              <a:t>Des premières observations à la spectroscopie moderne</a:t>
            </a:r>
            <a:endPar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1.1</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Évolution Historique du Dichroïsme Circulaire</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0050" y="1371600"/>
            <a:ext cx="38100" cy="923925"/>
          </a:xfrm>
          <a:custGeom>
            <a:avLst/>
            <a:gdLst/>
            <a:ahLst/>
            <a:cxnLst/>
            <a:rect l="l" t="t" r="r" b="b"/>
            <a:pathLst>
              <a:path w="38100" h="923925">
                <a:moveTo>
                  <a:pt x="0" y="0"/>
                </a:moveTo>
                <a:lnTo>
                  <a:pt x="38100" y="0"/>
                </a:lnTo>
                <a:lnTo>
                  <a:pt x="38100" y="923925"/>
                </a:lnTo>
                <a:lnTo>
                  <a:pt x="0" y="923925"/>
                </a:lnTo>
                <a:lnTo>
                  <a:pt x="0" y="0"/>
                </a:lnTo>
                <a:close/>
              </a:path>
            </a:pathLst>
          </a:custGeom>
          <a:solidFill>
            <a:srgbClr val="8B0000"/>
          </a:solidFill>
        </p:spPr>
      </p:sp>
      <p:sp>
        <p:nvSpPr>
          <p:cNvPr id="6" name="Text 4"/>
          <p:cNvSpPr/>
          <p:nvPr/>
        </p:nvSpPr>
        <p:spPr>
          <a:xfrm>
            <a:off x="571500" y="1371600"/>
            <a:ext cx="590550" cy="342900"/>
          </a:xfrm>
          <a:prstGeom prst="rect">
            <a:avLst/>
          </a:prstGeom>
          <a:noFill/>
        </p:spPr>
        <p:txBody>
          <a:bodyPr wrap="square" lIns="0" tIns="0" rIns="0" bIns="0" rtlCol="0" anchor="ctr"/>
          <a:lstStyle/>
          <a:p>
            <a:pPr>
              <a:lnSpc>
                <a:spcPct val="100000"/>
              </a:lnSpc>
            </a:pPr>
            <a:r>
              <a:rPr lang="en-US" sz="225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1815</a:t>
            </a:r>
            <a:endParaRPr lang="en-US" sz="1600" dirty="0"/>
          </a:p>
        </p:txBody>
      </p:sp>
      <p:sp>
        <p:nvSpPr>
          <p:cNvPr id="7" name="Text 5"/>
          <p:cNvSpPr/>
          <p:nvPr/>
        </p:nvSpPr>
        <p:spPr>
          <a:xfrm>
            <a:off x="1131590" y="1454151"/>
            <a:ext cx="2647950" cy="266700"/>
          </a:xfrm>
          <a:prstGeom prst="rect">
            <a:avLst/>
          </a:prstGeom>
          <a:noFill/>
        </p:spPr>
        <p:txBody>
          <a:bodyPr wrap="square" lIns="0" tIns="0" rIns="0" bIns="0" rtlCol="0" anchor="ctr"/>
          <a:lstStyle/>
          <a:p>
            <a:pPr>
              <a:lnSpc>
                <a:spcPct val="120000"/>
              </a:lnSpc>
            </a:pPr>
            <a:r>
              <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Biot et la Polarisation Rotatoire</a:t>
            </a:r>
            <a:endPar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8" name="Text 6"/>
          <p:cNvSpPr/>
          <p:nvPr/>
        </p:nvSpPr>
        <p:spPr>
          <a:xfrm>
            <a:off x="571500" y="1797051"/>
            <a:ext cx="6610350" cy="495300"/>
          </a:xfrm>
          <a:prstGeom prst="rect">
            <a:avLst/>
          </a:prstGeom>
          <a:noFill/>
        </p:spPr>
        <p:txBody>
          <a:bodyPr wrap="square" lIns="0" tIns="0" rIns="0" bIns="0" rtlCol="0" anchor="ctr"/>
          <a:lstStyle/>
          <a:p>
            <a:pPr>
              <a:lnSpc>
                <a:spcPct val="140000"/>
              </a:lnSpc>
            </a:pPr>
            <a:r>
              <a:rPr lang="en-US" sz="1200"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J</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ean-Baptiste Biot découvre que certains cristaux et solutions organiques font tourner le plan de polarisation de la lumière, posant les bases de l'optique chirale.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9" name="Shape 7"/>
          <p:cNvSpPr/>
          <p:nvPr/>
        </p:nvSpPr>
        <p:spPr>
          <a:xfrm>
            <a:off x="400050" y="2417764"/>
            <a:ext cx="38100" cy="923925"/>
          </a:xfrm>
          <a:custGeom>
            <a:avLst/>
            <a:gdLst/>
            <a:ahLst/>
            <a:cxnLst/>
            <a:rect l="l" t="t" r="r" b="b"/>
            <a:pathLst>
              <a:path w="38100" h="923925">
                <a:moveTo>
                  <a:pt x="0" y="0"/>
                </a:moveTo>
                <a:lnTo>
                  <a:pt x="38100" y="0"/>
                </a:lnTo>
                <a:lnTo>
                  <a:pt x="38100" y="923925"/>
                </a:lnTo>
                <a:lnTo>
                  <a:pt x="0" y="923925"/>
                </a:lnTo>
                <a:lnTo>
                  <a:pt x="0" y="0"/>
                </a:lnTo>
                <a:close/>
              </a:path>
            </a:pathLst>
          </a:custGeom>
          <a:solidFill>
            <a:srgbClr val="8B0000"/>
          </a:solidFill>
        </p:spPr>
      </p:sp>
      <p:sp>
        <p:nvSpPr>
          <p:cNvPr id="10" name="Text 8"/>
          <p:cNvSpPr/>
          <p:nvPr/>
        </p:nvSpPr>
        <p:spPr>
          <a:xfrm>
            <a:off x="571500" y="2417764"/>
            <a:ext cx="647700" cy="342900"/>
          </a:xfrm>
          <a:prstGeom prst="rect">
            <a:avLst/>
          </a:prstGeom>
          <a:noFill/>
        </p:spPr>
        <p:txBody>
          <a:bodyPr wrap="square" lIns="0" tIns="0" rIns="0" bIns="0" rtlCol="0" anchor="ctr"/>
          <a:lstStyle/>
          <a:p>
            <a:pPr>
              <a:lnSpc>
                <a:spcPct val="100000"/>
              </a:lnSpc>
            </a:pPr>
            <a:r>
              <a:rPr lang="en-US" sz="225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1822</a:t>
            </a:r>
            <a:endParaRPr lang="en-US" sz="1600" dirty="0"/>
          </a:p>
        </p:txBody>
      </p:sp>
      <p:sp>
        <p:nvSpPr>
          <p:cNvPr id="11" name="Text 9"/>
          <p:cNvSpPr/>
          <p:nvPr/>
        </p:nvSpPr>
        <p:spPr>
          <a:xfrm>
            <a:off x="1185863" y="2500313"/>
            <a:ext cx="2952750" cy="266700"/>
          </a:xfrm>
          <a:prstGeom prst="rect">
            <a:avLst/>
          </a:prstGeom>
          <a:noFill/>
        </p:spPr>
        <p:txBody>
          <a:bodyPr wrap="square" lIns="0" tIns="0" rIns="0" bIns="0" rtlCol="0" anchor="ctr"/>
          <a:lstStyle/>
          <a:p>
            <a:pPr>
              <a:lnSpc>
                <a:spcPct val="120000"/>
              </a:lnSpc>
            </a:pPr>
            <a:r>
              <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Fresnel et la Polarisation Circulaire</a:t>
            </a:r>
            <a:endPar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12" name="Text 10"/>
          <p:cNvSpPr/>
          <p:nvPr/>
        </p:nvSpPr>
        <p:spPr>
          <a:xfrm>
            <a:off x="571500" y="2843213"/>
            <a:ext cx="6610350" cy="495300"/>
          </a:xfrm>
          <a:prstGeom prst="rect">
            <a:avLst/>
          </a:prstGeom>
          <a:noFill/>
        </p:spPr>
        <p:txBody>
          <a:bodyPr wrap="square" lIns="0" tIns="0" rIns="0" bIns="0" rtlCol="0" anchor="ctr"/>
          <a:lstStyle/>
          <a:p>
            <a:pPr>
              <a:lnSpc>
                <a:spcPct val="140000"/>
              </a:lnSpc>
            </a:pPr>
            <a:r>
              <a:rPr lang="fr-FR" alt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0</a:t>
            </a:r>
            <a:endParaRPr lang="fr-FR" alt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endParaRPr>
          </a:p>
          <a:p>
            <a:pPr>
              <a:lnSpc>
                <a:spcPct val="14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Augustin-Jean Fresnel démontre que la lumière polarisée circulairement peut être décomposée en deux polarisations orthogonales déphasées, établissant la théorie mathématique fondamentale.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3" name="Shape 11"/>
          <p:cNvSpPr/>
          <p:nvPr/>
        </p:nvSpPr>
        <p:spPr>
          <a:xfrm>
            <a:off x="400050" y="3463926"/>
            <a:ext cx="38100" cy="923925"/>
          </a:xfrm>
          <a:custGeom>
            <a:avLst/>
            <a:gdLst/>
            <a:ahLst/>
            <a:cxnLst/>
            <a:rect l="l" t="t" r="r" b="b"/>
            <a:pathLst>
              <a:path w="38100" h="923925">
                <a:moveTo>
                  <a:pt x="0" y="0"/>
                </a:moveTo>
                <a:lnTo>
                  <a:pt x="38100" y="0"/>
                </a:lnTo>
                <a:lnTo>
                  <a:pt x="38100" y="923925"/>
                </a:lnTo>
                <a:lnTo>
                  <a:pt x="0" y="923925"/>
                </a:lnTo>
                <a:lnTo>
                  <a:pt x="0" y="0"/>
                </a:lnTo>
                <a:close/>
              </a:path>
            </a:pathLst>
          </a:custGeom>
          <a:solidFill>
            <a:srgbClr val="8B0000"/>
          </a:solidFill>
        </p:spPr>
      </p:sp>
      <p:sp>
        <p:nvSpPr>
          <p:cNvPr id="14" name="Text 12"/>
          <p:cNvSpPr/>
          <p:nvPr/>
        </p:nvSpPr>
        <p:spPr>
          <a:xfrm>
            <a:off x="571500" y="3616326"/>
            <a:ext cx="647700" cy="342900"/>
          </a:xfrm>
          <a:prstGeom prst="rect">
            <a:avLst/>
          </a:prstGeom>
          <a:noFill/>
        </p:spPr>
        <p:txBody>
          <a:bodyPr wrap="square" lIns="0" tIns="0" rIns="0" bIns="0" rtlCol="0" anchor="ctr"/>
          <a:lstStyle/>
          <a:p>
            <a:pPr>
              <a:lnSpc>
                <a:spcPct val="100000"/>
              </a:lnSpc>
            </a:pPr>
            <a:r>
              <a:rPr lang="en-US" sz="225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1847</a:t>
            </a:r>
            <a:endParaRPr lang="en-US" sz="1600" dirty="0"/>
          </a:p>
        </p:txBody>
      </p:sp>
      <p:sp>
        <p:nvSpPr>
          <p:cNvPr id="15" name="Text 13"/>
          <p:cNvSpPr/>
          <p:nvPr/>
        </p:nvSpPr>
        <p:spPr>
          <a:xfrm>
            <a:off x="1312942" y="3648077"/>
            <a:ext cx="1895475" cy="266700"/>
          </a:xfrm>
          <a:prstGeom prst="rect">
            <a:avLst/>
          </a:prstGeom>
          <a:noFill/>
        </p:spPr>
        <p:txBody>
          <a:bodyPr wrap="square" lIns="0" tIns="0" rIns="0" bIns="0" rtlCol="0" anchor="ctr"/>
          <a:lstStyle/>
          <a:p>
            <a:pPr>
              <a:lnSpc>
                <a:spcPct val="120000"/>
              </a:lnSpc>
            </a:pPr>
            <a:r>
              <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Haidinger et le Quartz</a:t>
            </a:r>
            <a:endPar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16" name="Text 14"/>
          <p:cNvSpPr/>
          <p:nvPr/>
        </p:nvSpPr>
        <p:spPr>
          <a:xfrm>
            <a:off x="571500" y="3889377"/>
            <a:ext cx="6610350" cy="495300"/>
          </a:xfrm>
          <a:prstGeom prst="rect">
            <a:avLst/>
          </a:prstGeom>
          <a:noFill/>
        </p:spPr>
        <p:txBody>
          <a:bodyPr wrap="square" lIns="0" tIns="0" rIns="0" bIns="0" rtlCol="0" anchor="ctr"/>
          <a:lstStyle/>
          <a:p>
            <a:pPr>
              <a:lnSpc>
                <a:spcPct val="14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Wilhelm Karl von Haidinger observe le dichroïsme dans le quartz, découvrant que certains cristaux absorbent différemment les deux polarisations circulaires.</a:t>
            </a:r>
            <a:endParaRPr lang="en-US" alt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7" name="Shape 15"/>
          <p:cNvSpPr/>
          <p:nvPr/>
        </p:nvSpPr>
        <p:spPr>
          <a:xfrm>
            <a:off x="400050" y="4510088"/>
            <a:ext cx="38100" cy="923925"/>
          </a:xfrm>
          <a:custGeom>
            <a:avLst/>
            <a:gdLst/>
            <a:ahLst/>
            <a:cxnLst/>
            <a:rect l="l" t="t" r="r" b="b"/>
            <a:pathLst>
              <a:path w="38100" h="923925">
                <a:moveTo>
                  <a:pt x="0" y="0"/>
                </a:moveTo>
                <a:lnTo>
                  <a:pt x="38100" y="0"/>
                </a:lnTo>
                <a:lnTo>
                  <a:pt x="38100" y="923925"/>
                </a:lnTo>
                <a:lnTo>
                  <a:pt x="0" y="923925"/>
                </a:lnTo>
                <a:lnTo>
                  <a:pt x="0" y="0"/>
                </a:lnTo>
                <a:close/>
              </a:path>
            </a:pathLst>
          </a:custGeom>
          <a:solidFill>
            <a:srgbClr val="8B0000"/>
          </a:solidFill>
        </p:spPr>
      </p:sp>
      <p:sp>
        <p:nvSpPr>
          <p:cNvPr id="18" name="Text 16"/>
          <p:cNvSpPr/>
          <p:nvPr/>
        </p:nvSpPr>
        <p:spPr>
          <a:xfrm>
            <a:off x="571500" y="4510088"/>
            <a:ext cx="647700" cy="342900"/>
          </a:xfrm>
          <a:prstGeom prst="rect">
            <a:avLst/>
          </a:prstGeom>
          <a:noFill/>
        </p:spPr>
        <p:txBody>
          <a:bodyPr wrap="square" lIns="0" tIns="0" rIns="0" bIns="0" rtlCol="0" anchor="ctr"/>
          <a:lstStyle/>
          <a:p>
            <a:pPr>
              <a:lnSpc>
                <a:spcPct val="100000"/>
              </a:lnSpc>
            </a:pPr>
            <a:r>
              <a:rPr lang="en-US" sz="225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1895</a:t>
            </a:r>
            <a:endParaRPr lang="en-US" sz="1600" dirty="0"/>
          </a:p>
        </p:txBody>
      </p:sp>
      <p:sp>
        <p:nvSpPr>
          <p:cNvPr id="19" name="Text 17"/>
          <p:cNvSpPr/>
          <p:nvPr/>
        </p:nvSpPr>
        <p:spPr>
          <a:xfrm>
            <a:off x="1190228" y="4592638"/>
            <a:ext cx="2238375" cy="266700"/>
          </a:xfrm>
          <a:prstGeom prst="rect">
            <a:avLst/>
          </a:prstGeom>
          <a:noFill/>
        </p:spPr>
        <p:txBody>
          <a:bodyPr wrap="square" lIns="0" tIns="0" rIns="0" bIns="0" rtlCol="0" anchor="ctr"/>
          <a:lstStyle/>
          <a:p>
            <a:pPr>
              <a:lnSpc>
                <a:spcPct val="120000"/>
              </a:lnSpc>
            </a:pPr>
            <a:r>
              <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Cotton et l'Effet Éponyme</a:t>
            </a:r>
            <a:endPar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20" name="Text 18"/>
          <p:cNvSpPr/>
          <p:nvPr/>
        </p:nvSpPr>
        <p:spPr>
          <a:xfrm>
            <a:off x="571500" y="4966018"/>
            <a:ext cx="6610350" cy="495300"/>
          </a:xfrm>
          <a:prstGeom prst="rect">
            <a:avLst/>
          </a:prstGeom>
          <a:noFill/>
        </p:spPr>
        <p:txBody>
          <a:bodyPr wrap="square" lIns="0" tIns="0" rIns="0" bIns="0" rtlCol="0" anchor="ctr"/>
          <a:lstStyle/>
          <a:p>
            <a:pPr>
              <a:lnSpc>
                <a:spcPct val="14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Aimé Cotton découvre l'anomalie de dispersion rotatoire près des bandes d'absorption et introduit le terme </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 dichroïsme circulaire », en référence au dichroïsme linéaire observé par Biot.</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1" name="Shape 19"/>
          <p:cNvSpPr/>
          <p:nvPr/>
        </p:nvSpPr>
        <p:spPr>
          <a:xfrm>
            <a:off x="400050" y="5556252"/>
            <a:ext cx="38100" cy="923925"/>
          </a:xfrm>
          <a:custGeom>
            <a:avLst/>
            <a:gdLst/>
            <a:ahLst/>
            <a:cxnLst/>
            <a:rect l="l" t="t" r="r" b="b"/>
            <a:pathLst>
              <a:path w="38100" h="923925">
                <a:moveTo>
                  <a:pt x="0" y="0"/>
                </a:moveTo>
                <a:lnTo>
                  <a:pt x="38100" y="0"/>
                </a:lnTo>
                <a:lnTo>
                  <a:pt x="38100" y="923925"/>
                </a:lnTo>
                <a:lnTo>
                  <a:pt x="0" y="923925"/>
                </a:lnTo>
                <a:lnTo>
                  <a:pt x="0" y="0"/>
                </a:lnTo>
                <a:close/>
              </a:path>
            </a:pathLst>
          </a:custGeom>
          <a:solidFill>
            <a:srgbClr val="8B0000"/>
          </a:solidFill>
        </p:spPr>
      </p:sp>
      <p:sp>
        <p:nvSpPr>
          <p:cNvPr id="22" name="Text 20"/>
          <p:cNvSpPr/>
          <p:nvPr/>
        </p:nvSpPr>
        <p:spPr>
          <a:xfrm>
            <a:off x="571500" y="5556252"/>
            <a:ext cx="781050" cy="342900"/>
          </a:xfrm>
          <a:prstGeom prst="rect">
            <a:avLst/>
          </a:prstGeom>
          <a:noFill/>
        </p:spPr>
        <p:txBody>
          <a:bodyPr wrap="square" lIns="0" tIns="0" rIns="0" bIns="0" rtlCol="0" anchor="ctr"/>
          <a:lstStyle/>
          <a:p>
            <a:pPr>
              <a:lnSpc>
                <a:spcPct val="100000"/>
              </a:lnSpc>
            </a:pPr>
            <a:r>
              <a:rPr lang="en-US" sz="2250" b="1" dirty="0">
                <a:solidFill>
                  <a:srgbClr val="8B0000"/>
                </a:solidFill>
                <a:latin typeface="Oranienbaum" panose="02000506080000020003" pitchFamily="34" charset="0"/>
                <a:ea typeface="Oranienbaum" panose="02000506080000020003" pitchFamily="34" charset="-122"/>
                <a:cs typeface="Oranienbaum" panose="02000506080000020003" pitchFamily="34" charset="-120"/>
              </a:rPr>
              <a:t>1960+</a:t>
            </a:r>
            <a:endParaRPr lang="en-US" sz="1600" dirty="0"/>
          </a:p>
        </p:txBody>
      </p:sp>
      <p:sp>
        <p:nvSpPr>
          <p:cNvPr id="23" name="Text 21"/>
          <p:cNvSpPr/>
          <p:nvPr/>
        </p:nvSpPr>
        <p:spPr>
          <a:xfrm>
            <a:off x="1325959" y="5638800"/>
            <a:ext cx="2619375" cy="266700"/>
          </a:xfrm>
          <a:prstGeom prst="rect">
            <a:avLst/>
          </a:prstGeom>
          <a:noFill/>
        </p:spPr>
        <p:txBody>
          <a:bodyPr wrap="square" lIns="0" tIns="0" rIns="0" bIns="0" rtlCol="0" anchor="ctr"/>
          <a:lstStyle/>
          <a:p>
            <a:pPr>
              <a:lnSpc>
                <a:spcPct val="120000"/>
              </a:lnSpc>
            </a:pPr>
            <a:r>
              <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Spectropolarimètres Modernes</a:t>
            </a:r>
            <a:endParaRPr lang="en-US" sz="15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24" name="Text 22"/>
          <p:cNvSpPr/>
          <p:nvPr/>
        </p:nvSpPr>
        <p:spPr>
          <a:xfrm>
            <a:off x="571500" y="5981700"/>
            <a:ext cx="6610350" cy="495300"/>
          </a:xfrm>
          <a:prstGeom prst="rect">
            <a:avLst/>
          </a:prstGeom>
          <a:noFill/>
        </p:spPr>
        <p:txBody>
          <a:bodyPr wrap="square" lIns="0" tIns="0" rIns="0" bIns="0" rtlCol="0" anchor="ctr"/>
          <a:lstStyle/>
          <a:p>
            <a:pPr>
              <a:lnSpc>
                <a:spcPct val="14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Développement des instruments électroniques automatisés avec modulateurs photoélastiques, permettant des mesures précises et rapides de spectres CD complets.</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5" name="Shape 23"/>
          <p:cNvSpPr/>
          <p:nvPr/>
        </p:nvSpPr>
        <p:spPr>
          <a:xfrm>
            <a:off x="7349530" y="2438400"/>
            <a:ext cx="4457700" cy="1676400"/>
          </a:xfrm>
          <a:custGeom>
            <a:avLst/>
            <a:gdLst/>
            <a:ahLst/>
            <a:cxnLst/>
            <a:rect l="l" t="t" r="r" b="b"/>
            <a:pathLst>
              <a:path w="4457700" h="1676400">
                <a:moveTo>
                  <a:pt x="0" y="0"/>
                </a:moveTo>
                <a:lnTo>
                  <a:pt x="4457700" y="0"/>
                </a:lnTo>
                <a:lnTo>
                  <a:pt x="4457700" y="1676400"/>
                </a:lnTo>
                <a:lnTo>
                  <a:pt x="0" y="1676400"/>
                </a:lnTo>
                <a:lnTo>
                  <a:pt x="0" y="0"/>
                </a:lnTo>
                <a:close/>
              </a:path>
            </a:pathLst>
          </a:custGeom>
          <a:solidFill>
            <a:srgbClr val="F9FAFB"/>
          </a:solidFill>
        </p:spPr>
      </p:sp>
      <p:sp>
        <p:nvSpPr>
          <p:cNvPr id="26" name="Shape 24"/>
          <p:cNvSpPr/>
          <p:nvPr/>
        </p:nvSpPr>
        <p:spPr>
          <a:xfrm>
            <a:off x="7349530" y="2438400"/>
            <a:ext cx="38100" cy="1676400"/>
          </a:xfrm>
          <a:custGeom>
            <a:avLst/>
            <a:gdLst/>
            <a:ahLst/>
            <a:cxnLst/>
            <a:rect l="l" t="t" r="r" b="b"/>
            <a:pathLst>
              <a:path w="38100" h="1676400">
                <a:moveTo>
                  <a:pt x="0" y="0"/>
                </a:moveTo>
                <a:lnTo>
                  <a:pt x="38100" y="0"/>
                </a:lnTo>
                <a:lnTo>
                  <a:pt x="38100" y="1676400"/>
                </a:lnTo>
                <a:lnTo>
                  <a:pt x="0" y="1676400"/>
                </a:lnTo>
                <a:lnTo>
                  <a:pt x="0" y="0"/>
                </a:lnTo>
                <a:close/>
              </a:path>
            </a:pathLst>
          </a:custGeom>
          <a:solidFill>
            <a:srgbClr val="8B0000"/>
          </a:solidFill>
        </p:spPr>
      </p:sp>
      <p:sp>
        <p:nvSpPr>
          <p:cNvPr id="27" name="Text 25"/>
          <p:cNvSpPr/>
          <p:nvPr/>
        </p:nvSpPr>
        <p:spPr>
          <a:xfrm>
            <a:off x="7559080" y="2628900"/>
            <a:ext cx="4133850" cy="990600"/>
          </a:xfrm>
          <a:prstGeom prst="rect">
            <a:avLst/>
          </a:prstGeom>
          <a:noFill/>
        </p:spPr>
        <p:txBody>
          <a:bodyPr wrap="square" lIns="0" tIns="0" rIns="0" bIns="0" rtlCol="0" anchor="ctr"/>
          <a:lstStyle/>
          <a:p>
            <a:pPr>
              <a:lnSpc>
                <a:spcPct val="140000"/>
              </a:lnSpc>
            </a:pPr>
            <a:r>
              <a:rPr lang="en-US" sz="1200"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Le terme 'dichroïsme circulaire' a été choisi par Cotton en référence au dichroïsme observé avec certaines cristaux biréfringents, où les rayons ordinaire et extraordinaire sont absorbés inégalement. »</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9" name="Shape 27"/>
          <p:cNvSpPr/>
          <p:nvPr/>
        </p:nvSpPr>
        <p:spPr>
          <a:xfrm>
            <a:off x="9442153" y="4267200"/>
            <a:ext cx="257175" cy="342900"/>
          </a:xfrm>
          <a:custGeom>
            <a:avLst/>
            <a:gdLst/>
            <a:ahLst/>
            <a:cxnLst/>
            <a:rect l="l" t="t" r="r" b="b"/>
            <a:pathLst>
              <a:path w="257175" h="342900">
                <a:moveTo>
                  <a:pt x="196163" y="257175"/>
                </a:moveTo>
                <a:cubicBezTo>
                  <a:pt x="201052" y="242240"/>
                  <a:pt x="210830" y="228712"/>
                  <a:pt x="221880" y="217058"/>
                </a:cubicBezTo>
                <a:cubicBezTo>
                  <a:pt x="243780" y="194020"/>
                  <a:pt x="257175" y="162878"/>
                  <a:pt x="257175" y="128588"/>
                </a:cubicBezTo>
                <a:cubicBezTo>
                  <a:pt x="257175" y="57596"/>
                  <a:pt x="199579" y="0"/>
                  <a:pt x="128587" y="0"/>
                </a:cubicBezTo>
                <a:cubicBezTo>
                  <a:pt x="57596" y="0"/>
                  <a:pt x="0" y="57596"/>
                  <a:pt x="0" y="128588"/>
                </a:cubicBezTo>
                <a:cubicBezTo>
                  <a:pt x="0" y="162878"/>
                  <a:pt x="13395" y="194020"/>
                  <a:pt x="35295" y="217058"/>
                </a:cubicBezTo>
                <a:cubicBezTo>
                  <a:pt x="46345" y="228712"/>
                  <a:pt x="56190" y="242240"/>
                  <a:pt x="61012" y="257175"/>
                </a:cubicBezTo>
                <a:lnTo>
                  <a:pt x="196096" y="257175"/>
                </a:lnTo>
                <a:close/>
                <a:moveTo>
                  <a:pt x="192881" y="289322"/>
                </a:moveTo>
                <a:lnTo>
                  <a:pt x="64294" y="289322"/>
                </a:lnTo>
                <a:lnTo>
                  <a:pt x="64294" y="300038"/>
                </a:lnTo>
                <a:cubicBezTo>
                  <a:pt x="64294" y="329639"/>
                  <a:pt x="88270" y="353616"/>
                  <a:pt x="117872" y="353616"/>
                </a:cubicBezTo>
                <a:lnTo>
                  <a:pt x="139303" y="353616"/>
                </a:lnTo>
                <a:cubicBezTo>
                  <a:pt x="168905" y="353616"/>
                  <a:pt x="192881" y="329639"/>
                  <a:pt x="192881" y="300038"/>
                </a:cubicBezTo>
                <a:lnTo>
                  <a:pt x="192881" y="289322"/>
                </a:lnTo>
                <a:close/>
                <a:moveTo>
                  <a:pt x="123230" y="75009"/>
                </a:moveTo>
                <a:cubicBezTo>
                  <a:pt x="96575" y="75009"/>
                  <a:pt x="75009" y="96575"/>
                  <a:pt x="75009" y="123230"/>
                </a:cubicBezTo>
                <a:cubicBezTo>
                  <a:pt x="75009" y="132137"/>
                  <a:pt x="67843" y="139303"/>
                  <a:pt x="58936" y="139303"/>
                </a:cubicBezTo>
                <a:cubicBezTo>
                  <a:pt x="50029" y="139303"/>
                  <a:pt x="42863" y="132137"/>
                  <a:pt x="42863" y="123230"/>
                </a:cubicBezTo>
                <a:cubicBezTo>
                  <a:pt x="42863" y="78827"/>
                  <a:pt x="78827" y="42863"/>
                  <a:pt x="123230" y="42863"/>
                </a:cubicBezTo>
                <a:cubicBezTo>
                  <a:pt x="132137" y="42863"/>
                  <a:pt x="139303" y="50029"/>
                  <a:pt x="139303" y="58936"/>
                </a:cubicBezTo>
                <a:cubicBezTo>
                  <a:pt x="139303" y="67843"/>
                  <a:pt x="132137" y="75009"/>
                  <a:pt x="123230" y="75009"/>
                </a:cubicBezTo>
                <a:close/>
              </a:path>
            </a:pathLst>
          </a:custGeom>
          <a:solidFill>
            <a:srgbClr val="8B0000"/>
          </a:solidFill>
        </p:spPr>
      </p:sp>
      <p:sp>
        <p:nvSpPr>
          <p:cNvPr id="30" name="Text 28"/>
          <p:cNvSpPr/>
          <p:nvPr/>
        </p:nvSpPr>
        <p:spPr>
          <a:xfrm>
            <a:off x="7292380" y="4724400"/>
            <a:ext cx="4552950" cy="685800"/>
          </a:xfrm>
          <a:prstGeom prst="rect">
            <a:avLst/>
          </a:prstGeom>
          <a:noFill/>
        </p:spPr>
        <p:txBody>
          <a:bodyPr wrap="square" lIns="0" tIns="0" rIns="0" bIns="0" rtlCol="0" anchor="ctr"/>
          <a:lstStyle/>
          <a:p>
            <a:pPr algn="ct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Impact majeur : Le DC est devenu un outil standard en biochimie structurale pour l'analyse rapide des conformations protéiques en solution.</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1.2</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Définition et Bases Physiques</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9575" y="1409700"/>
            <a:ext cx="228600" cy="228600"/>
          </a:xfrm>
          <a:custGeom>
            <a:avLst/>
            <a:gdLst/>
            <a:ahLst/>
            <a:cxnLst/>
            <a:rect l="l" t="t" r="r" b="b"/>
            <a:pathLst>
              <a:path w="228600" h="228600">
                <a:moveTo>
                  <a:pt x="28575" y="42863"/>
                </a:moveTo>
                <a:cubicBezTo>
                  <a:pt x="28575" y="34960"/>
                  <a:pt x="34960" y="28575"/>
                  <a:pt x="42863" y="28575"/>
                </a:cubicBezTo>
                <a:lnTo>
                  <a:pt x="114300" y="28575"/>
                </a:lnTo>
                <a:cubicBezTo>
                  <a:pt x="122203" y="28575"/>
                  <a:pt x="128588" y="34960"/>
                  <a:pt x="128588" y="42863"/>
                </a:cubicBezTo>
                <a:lnTo>
                  <a:pt x="128588" y="171450"/>
                </a:lnTo>
                <a:lnTo>
                  <a:pt x="171450" y="171450"/>
                </a:lnTo>
                <a:lnTo>
                  <a:pt x="171450" y="114300"/>
                </a:lnTo>
                <a:cubicBezTo>
                  <a:pt x="171450" y="106397"/>
                  <a:pt x="177835" y="100013"/>
                  <a:pt x="185738" y="100013"/>
                </a:cubicBezTo>
                <a:lnTo>
                  <a:pt x="214313" y="100013"/>
                </a:lnTo>
                <a:cubicBezTo>
                  <a:pt x="222215" y="100013"/>
                  <a:pt x="228600" y="106397"/>
                  <a:pt x="228600" y="114300"/>
                </a:cubicBezTo>
                <a:cubicBezTo>
                  <a:pt x="228600" y="122203"/>
                  <a:pt x="222215" y="128588"/>
                  <a:pt x="214313" y="128588"/>
                </a:cubicBezTo>
                <a:lnTo>
                  <a:pt x="200025" y="128588"/>
                </a:lnTo>
                <a:lnTo>
                  <a:pt x="200025" y="185738"/>
                </a:lnTo>
                <a:cubicBezTo>
                  <a:pt x="200025" y="193640"/>
                  <a:pt x="193640" y="200025"/>
                  <a:pt x="185738" y="200025"/>
                </a:cubicBezTo>
                <a:lnTo>
                  <a:pt x="114300" y="200025"/>
                </a:lnTo>
                <a:cubicBezTo>
                  <a:pt x="106397" y="200025"/>
                  <a:pt x="100013" y="193640"/>
                  <a:pt x="100013" y="185738"/>
                </a:cubicBezTo>
                <a:lnTo>
                  <a:pt x="100013" y="57150"/>
                </a:lnTo>
                <a:lnTo>
                  <a:pt x="57150" y="57150"/>
                </a:lnTo>
                <a:lnTo>
                  <a:pt x="57150" y="114300"/>
                </a:lnTo>
                <a:cubicBezTo>
                  <a:pt x="57150" y="122203"/>
                  <a:pt x="50765" y="128588"/>
                  <a:pt x="42863" y="128588"/>
                </a:cubicBezTo>
                <a:lnTo>
                  <a:pt x="14288" y="128588"/>
                </a:lnTo>
                <a:cubicBezTo>
                  <a:pt x="6385" y="128588"/>
                  <a:pt x="0" y="122203"/>
                  <a:pt x="0" y="114300"/>
                </a:cubicBezTo>
                <a:cubicBezTo>
                  <a:pt x="0" y="106397"/>
                  <a:pt x="6385" y="100013"/>
                  <a:pt x="14288" y="100013"/>
                </a:cubicBezTo>
                <a:lnTo>
                  <a:pt x="28575" y="100013"/>
                </a:lnTo>
                <a:lnTo>
                  <a:pt x="28575" y="42863"/>
                </a:lnTo>
                <a:close/>
              </a:path>
            </a:pathLst>
          </a:custGeom>
          <a:solidFill>
            <a:srgbClr val="8B0000"/>
          </a:solidFill>
        </p:spPr>
      </p:sp>
      <p:sp>
        <p:nvSpPr>
          <p:cNvPr id="6" name="Text 4"/>
          <p:cNvSpPr/>
          <p:nvPr/>
        </p:nvSpPr>
        <p:spPr>
          <a:xfrm>
            <a:off x="666750" y="1371600"/>
            <a:ext cx="655320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rPr>
              <a:t>Définition du Dichroïsme Circulaire</a:t>
            </a:r>
            <a:endPar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7" name="Text 5"/>
          <p:cNvSpPr/>
          <p:nvPr/>
        </p:nvSpPr>
        <p:spPr>
          <a:xfrm>
            <a:off x="381000" y="1790700"/>
            <a:ext cx="6800850" cy="495300"/>
          </a:xfrm>
          <a:prstGeom prst="rect">
            <a:avLst/>
          </a:prstGeom>
          <a:noFill/>
        </p:spPr>
        <p:txBody>
          <a:bodyPr wrap="square" lIns="0" tIns="0" rIns="0" bIns="0" rtlCol="0" anchor="ctr"/>
          <a:lstStyle/>
          <a:p>
            <a:pPr>
              <a:lnSpc>
                <a:spcPct val="14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Le </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dichroïsme circulaire (DC) est une technique spectroscopique qui mesure la différence d'absorption entre la lumière polarisée circulairement gauche (L-PC) et droite (R-PC) par des molécules chirales.</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8" name="Shape 6"/>
          <p:cNvSpPr/>
          <p:nvPr/>
        </p:nvSpPr>
        <p:spPr>
          <a:xfrm>
            <a:off x="400050" y="2438400"/>
            <a:ext cx="6705600" cy="1219200"/>
          </a:xfrm>
          <a:custGeom>
            <a:avLst/>
            <a:gdLst/>
            <a:ahLst/>
            <a:cxnLst/>
            <a:rect l="l" t="t" r="r" b="b"/>
            <a:pathLst>
              <a:path w="6705600" h="1219200">
                <a:moveTo>
                  <a:pt x="0" y="0"/>
                </a:moveTo>
                <a:lnTo>
                  <a:pt x="6705600" y="0"/>
                </a:lnTo>
                <a:lnTo>
                  <a:pt x="6705600" y="1219200"/>
                </a:lnTo>
                <a:lnTo>
                  <a:pt x="0" y="1219200"/>
                </a:lnTo>
                <a:lnTo>
                  <a:pt x="0" y="0"/>
                </a:lnTo>
                <a:close/>
              </a:path>
            </a:pathLst>
          </a:custGeom>
          <a:solidFill>
            <a:srgbClr val="F9FAFB"/>
          </a:solidFill>
        </p:spPr>
      </p:sp>
      <p:sp>
        <p:nvSpPr>
          <p:cNvPr id="9" name="Shape 7"/>
          <p:cNvSpPr/>
          <p:nvPr/>
        </p:nvSpPr>
        <p:spPr>
          <a:xfrm>
            <a:off x="400050" y="2438400"/>
            <a:ext cx="38100" cy="1219200"/>
          </a:xfrm>
          <a:custGeom>
            <a:avLst/>
            <a:gdLst/>
            <a:ahLst/>
            <a:cxnLst/>
            <a:rect l="l" t="t" r="r" b="b"/>
            <a:pathLst>
              <a:path w="38100" h="1219200">
                <a:moveTo>
                  <a:pt x="0" y="0"/>
                </a:moveTo>
                <a:lnTo>
                  <a:pt x="38100" y="0"/>
                </a:lnTo>
                <a:lnTo>
                  <a:pt x="38100" y="1219200"/>
                </a:lnTo>
                <a:lnTo>
                  <a:pt x="0" y="1219200"/>
                </a:lnTo>
                <a:lnTo>
                  <a:pt x="0" y="0"/>
                </a:lnTo>
                <a:close/>
              </a:path>
            </a:pathLst>
          </a:custGeom>
          <a:solidFill>
            <a:srgbClr val="8B0000"/>
          </a:solidFill>
        </p:spPr>
      </p:sp>
      <p:sp>
        <p:nvSpPr>
          <p:cNvPr id="10" name="Text 8"/>
          <p:cNvSpPr/>
          <p:nvPr/>
        </p:nvSpPr>
        <p:spPr>
          <a:xfrm>
            <a:off x="571500" y="2590800"/>
            <a:ext cx="6457950" cy="228600"/>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Grandeurs fondamentales :</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1" name="Shape 9"/>
          <p:cNvSpPr/>
          <p:nvPr/>
        </p:nvSpPr>
        <p:spPr>
          <a:xfrm>
            <a:off x="571500" y="2895600"/>
            <a:ext cx="1076325" cy="266700"/>
          </a:xfrm>
          <a:custGeom>
            <a:avLst/>
            <a:gdLst/>
            <a:ahLst/>
            <a:cxnLst/>
            <a:rect l="l" t="t" r="r" b="b"/>
            <a:pathLst>
              <a:path w="1076325" h="266700">
                <a:moveTo>
                  <a:pt x="38101" y="0"/>
                </a:moveTo>
                <a:lnTo>
                  <a:pt x="1038224" y="0"/>
                </a:lnTo>
                <a:cubicBezTo>
                  <a:pt x="1059267" y="0"/>
                  <a:pt x="1076325" y="17058"/>
                  <a:pt x="1076325" y="38101"/>
                </a:cubicBezTo>
                <a:lnTo>
                  <a:pt x="1076325" y="228599"/>
                </a:lnTo>
                <a:cubicBezTo>
                  <a:pt x="1076325" y="249642"/>
                  <a:pt x="1059267" y="266700"/>
                  <a:pt x="1038224" y="266700"/>
                </a:cubicBezTo>
                <a:lnTo>
                  <a:pt x="38101" y="266700"/>
                </a:lnTo>
                <a:cubicBezTo>
                  <a:pt x="17058" y="266700"/>
                  <a:pt x="0" y="249642"/>
                  <a:pt x="0" y="228599"/>
                </a:cubicBezTo>
                <a:lnTo>
                  <a:pt x="0" y="38101"/>
                </a:lnTo>
                <a:cubicBezTo>
                  <a:pt x="0" y="17072"/>
                  <a:pt x="17072" y="0"/>
                  <a:pt x="38101" y="0"/>
                </a:cubicBezTo>
                <a:close/>
              </a:path>
            </a:pathLst>
          </a:custGeom>
          <a:solidFill>
            <a:srgbClr val="8B0000"/>
          </a:solidFill>
        </p:spPr>
      </p:sp>
      <p:sp>
        <p:nvSpPr>
          <p:cNvPr id="12" name="Text 10"/>
          <p:cNvSpPr/>
          <p:nvPr/>
        </p:nvSpPr>
        <p:spPr>
          <a:xfrm>
            <a:off x="571500" y="2895600"/>
            <a:ext cx="1210945" cy="266700"/>
          </a:xfrm>
          <a:prstGeom prst="rect">
            <a:avLst/>
          </a:prstGeom>
          <a:noFill/>
        </p:spPr>
        <p:txBody>
          <a:bodyPr wrap="square" lIns="114300" tIns="38100" rIns="114300" bIns="38100" rtlCol="0" anchor="ctr"/>
          <a:lstStyle/>
          <a:p>
            <a:pPr>
              <a:lnSpc>
                <a:spcPct val="120000"/>
              </a:lnSpc>
            </a:pPr>
            <a:r>
              <a:rPr lang="en-US" sz="1200" b="1" dirty="0">
                <a:solidFill>
                  <a:srgbClr val="FFFFFF"/>
                </a:solidFill>
                <a:latin typeface="Times New Roman" panose="02020603050405020304" charset="0"/>
                <a:ea typeface="MiSans" pitchFamily="34" charset="-122"/>
                <a:cs typeface="Times New Roman" panose="02020603050405020304" charset="0"/>
              </a:rPr>
              <a:t>ΔA = AL − AR</a:t>
            </a:r>
            <a:endParaRPr lang="en-US" sz="1200" b="1" dirty="0">
              <a:latin typeface="Times New Roman" panose="02020603050405020304" charset="0"/>
              <a:cs typeface="Times New Roman" panose="02020603050405020304" charset="0"/>
            </a:endParaRPr>
          </a:p>
        </p:txBody>
      </p:sp>
      <p:sp>
        <p:nvSpPr>
          <p:cNvPr id="13" name="Text 11"/>
          <p:cNvSpPr/>
          <p:nvPr/>
        </p:nvSpPr>
        <p:spPr>
          <a:xfrm>
            <a:off x="1757680" y="2914650"/>
            <a:ext cx="2459355" cy="161925"/>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Différence d'absorbance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4" name="Shape 12"/>
          <p:cNvSpPr/>
          <p:nvPr/>
        </p:nvSpPr>
        <p:spPr>
          <a:xfrm>
            <a:off x="571500" y="3238500"/>
            <a:ext cx="1076325" cy="266700"/>
          </a:xfrm>
          <a:custGeom>
            <a:avLst/>
            <a:gdLst/>
            <a:ahLst/>
            <a:cxnLst/>
            <a:rect l="l" t="t" r="r" b="b"/>
            <a:pathLst>
              <a:path w="1076325" h="266700">
                <a:moveTo>
                  <a:pt x="38101" y="0"/>
                </a:moveTo>
                <a:lnTo>
                  <a:pt x="1038224" y="0"/>
                </a:lnTo>
                <a:cubicBezTo>
                  <a:pt x="1059267" y="0"/>
                  <a:pt x="1076325" y="17058"/>
                  <a:pt x="1076325" y="38101"/>
                </a:cubicBezTo>
                <a:lnTo>
                  <a:pt x="1076325" y="228599"/>
                </a:lnTo>
                <a:cubicBezTo>
                  <a:pt x="1076325" y="249642"/>
                  <a:pt x="1059267" y="266700"/>
                  <a:pt x="1038224" y="266700"/>
                </a:cubicBezTo>
                <a:lnTo>
                  <a:pt x="38101" y="266700"/>
                </a:lnTo>
                <a:cubicBezTo>
                  <a:pt x="17058" y="266700"/>
                  <a:pt x="0" y="249642"/>
                  <a:pt x="0" y="228599"/>
                </a:cubicBezTo>
                <a:lnTo>
                  <a:pt x="0" y="38101"/>
                </a:lnTo>
                <a:cubicBezTo>
                  <a:pt x="0" y="17072"/>
                  <a:pt x="17072" y="0"/>
                  <a:pt x="38101" y="0"/>
                </a:cubicBezTo>
                <a:close/>
              </a:path>
            </a:pathLst>
          </a:custGeom>
          <a:solidFill>
            <a:srgbClr val="8B0000"/>
          </a:solidFill>
        </p:spPr>
      </p:sp>
      <p:sp>
        <p:nvSpPr>
          <p:cNvPr id="15" name="Text 13"/>
          <p:cNvSpPr/>
          <p:nvPr/>
        </p:nvSpPr>
        <p:spPr>
          <a:xfrm>
            <a:off x="571500" y="3238500"/>
            <a:ext cx="1143000" cy="266700"/>
          </a:xfrm>
          <a:prstGeom prst="rect">
            <a:avLst/>
          </a:prstGeom>
          <a:noFill/>
        </p:spPr>
        <p:txBody>
          <a:bodyPr wrap="square" lIns="114300" tIns="38100" rIns="114300" bIns="38100" rtlCol="0" anchor="ctr"/>
          <a:lstStyle/>
          <a:p>
            <a:pPr>
              <a:lnSpc>
                <a:spcPct val="120000"/>
              </a:lnSpc>
            </a:pPr>
            <a:r>
              <a:rPr lang="en-US" sz="1200" b="1" dirty="0">
                <a:solidFill>
                  <a:srgbClr val="FFFFFF"/>
                </a:solidFill>
                <a:latin typeface="Times New Roman" panose="02020603050405020304" charset="0"/>
                <a:ea typeface="MiSans" pitchFamily="34" charset="-122"/>
                <a:cs typeface="Times New Roman" panose="02020603050405020304" charset="0"/>
              </a:rPr>
              <a:t>Δε = εL − εR</a:t>
            </a:r>
            <a:endParaRPr lang="en-US" sz="1200" b="1" dirty="0">
              <a:latin typeface="Times New Roman" panose="02020603050405020304" charset="0"/>
              <a:cs typeface="Times New Roman" panose="02020603050405020304" charset="0"/>
            </a:endParaRPr>
          </a:p>
        </p:txBody>
      </p:sp>
      <p:sp>
        <p:nvSpPr>
          <p:cNvPr id="16" name="Text 14"/>
          <p:cNvSpPr/>
          <p:nvPr/>
        </p:nvSpPr>
        <p:spPr>
          <a:xfrm>
            <a:off x="1757680" y="3257550"/>
            <a:ext cx="3051810" cy="76200"/>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Différence d'absorptivité molaire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7" name="Shape 15"/>
          <p:cNvSpPr/>
          <p:nvPr/>
        </p:nvSpPr>
        <p:spPr>
          <a:xfrm>
            <a:off x="423863" y="3848100"/>
            <a:ext cx="200025" cy="228600"/>
          </a:xfrm>
          <a:custGeom>
            <a:avLst/>
            <a:gdLst/>
            <a:ahLst/>
            <a:cxnLst/>
            <a:rect l="l" t="t" r="r" b="b"/>
            <a:pathLst>
              <a:path w="200025" h="228600">
                <a:moveTo>
                  <a:pt x="100013" y="178058"/>
                </a:moveTo>
                <a:cubicBezTo>
                  <a:pt x="94744" y="180335"/>
                  <a:pt x="89565" y="182389"/>
                  <a:pt x="84430" y="184086"/>
                </a:cubicBezTo>
                <a:cubicBezTo>
                  <a:pt x="91886" y="199177"/>
                  <a:pt x="98271" y="200025"/>
                  <a:pt x="100013" y="200025"/>
                </a:cubicBezTo>
                <a:cubicBezTo>
                  <a:pt x="101754" y="200025"/>
                  <a:pt x="108094" y="199177"/>
                  <a:pt x="115595" y="184086"/>
                </a:cubicBezTo>
                <a:cubicBezTo>
                  <a:pt x="110505" y="182344"/>
                  <a:pt x="105281" y="180335"/>
                  <a:pt x="100012" y="178058"/>
                </a:cubicBezTo>
                <a:close/>
                <a:moveTo>
                  <a:pt x="184845" y="114300"/>
                </a:moveTo>
                <a:cubicBezTo>
                  <a:pt x="199579" y="134481"/>
                  <a:pt x="204624" y="154885"/>
                  <a:pt x="195382" y="171450"/>
                </a:cubicBezTo>
                <a:cubicBezTo>
                  <a:pt x="186363" y="187657"/>
                  <a:pt x="167476" y="193462"/>
                  <a:pt x="143947" y="190738"/>
                </a:cubicBezTo>
                <a:cubicBezTo>
                  <a:pt x="134124" y="214000"/>
                  <a:pt x="119077" y="228600"/>
                  <a:pt x="100013" y="228600"/>
                </a:cubicBezTo>
                <a:cubicBezTo>
                  <a:pt x="80948" y="228600"/>
                  <a:pt x="65901" y="214000"/>
                  <a:pt x="56078" y="190738"/>
                </a:cubicBezTo>
                <a:cubicBezTo>
                  <a:pt x="32549" y="193462"/>
                  <a:pt x="13662" y="187657"/>
                  <a:pt x="4643" y="171450"/>
                </a:cubicBezTo>
                <a:cubicBezTo>
                  <a:pt x="-4599" y="154885"/>
                  <a:pt x="446" y="134481"/>
                  <a:pt x="15180" y="114300"/>
                </a:cubicBezTo>
                <a:cubicBezTo>
                  <a:pt x="446" y="94119"/>
                  <a:pt x="-4599" y="73715"/>
                  <a:pt x="4643" y="57150"/>
                </a:cubicBezTo>
                <a:cubicBezTo>
                  <a:pt x="13662" y="40943"/>
                  <a:pt x="32549" y="35138"/>
                  <a:pt x="56078" y="37862"/>
                </a:cubicBezTo>
                <a:cubicBezTo>
                  <a:pt x="65901" y="14600"/>
                  <a:pt x="80903" y="0"/>
                  <a:pt x="100013" y="0"/>
                </a:cubicBezTo>
                <a:cubicBezTo>
                  <a:pt x="119122" y="0"/>
                  <a:pt x="134124" y="14600"/>
                  <a:pt x="143947" y="37862"/>
                </a:cubicBezTo>
                <a:cubicBezTo>
                  <a:pt x="167476" y="35138"/>
                  <a:pt x="186363" y="40898"/>
                  <a:pt x="195382" y="57150"/>
                </a:cubicBezTo>
                <a:cubicBezTo>
                  <a:pt x="204624" y="73715"/>
                  <a:pt x="199579" y="94119"/>
                  <a:pt x="184845" y="114300"/>
                </a:cubicBezTo>
                <a:close/>
                <a:moveTo>
                  <a:pt x="155466" y="144393"/>
                </a:moveTo>
                <a:cubicBezTo>
                  <a:pt x="154707" y="150733"/>
                  <a:pt x="153725" y="156895"/>
                  <a:pt x="152474" y="162788"/>
                </a:cubicBezTo>
                <a:cubicBezTo>
                  <a:pt x="166673" y="163413"/>
                  <a:pt x="169709" y="158904"/>
                  <a:pt x="170423" y="157564"/>
                </a:cubicBezTo>
                <a:cubicBezTo>
                  <a:pt x="171450" y="155689"/>
                  <a:pt x="173548" y="149572"/>
                  <a:pt x="165110" y="136088"/>
                </a:cubicBezTo>
                <a:cubicBezTo>
                  <a:pt x="162074" y="138901"/>
                  <a:pt x="158859" y="141669"/>
                  <a:pt x="155466" y="144393"/>
                </a:cubicBezTo>
                <a:close/>
                <a:moveTo>
                  <a:pt x="152474" y="65856"/>
                </a:moveTo>
                <a:cubicBezTo>
                  <a:pt x="153725" y="71705"/>
                  <a:pt x="154707" y="77867"/>
                  <a:pt x="155466" y="84252"/>
                </a:cubicBezTo>
                <a:cubicBezTo>
                  <a:pt x="158859" y="86975"/>
                  <a:pt x="162074" y="89743"/>
                  <a:pt x="165110" y="92556"/>
                </a:cubicBezTo>
                <a:cubicBezTo>
                  <a:pt x="173548" y="79072"/>
                  <a:pt x="171450" y="72911"/>
                  <a:pt x="170423" y="71080"/>
                </a:cubicBezTo>
                <a:cubicBezTo>
                  <a:pt x="169709" y="69786"/>
                  <a:pt x="166673" y="65276"/>
                  <a:pt x="152474" y="65856"/>
                </a:cubicBezTo>
                <a:close/>
                <a:moveTo>
                  <a:pt x="115595" y="44514"/>
                </a:moveTo>
                <a:cubicBezTo>
                  <a:pt x="108094" y="29423"/>
                  <a:pt x="101754" y="28575"/>
                  <a:pt x="100013" y="28575"/>
                </a:cubicBezTo>
                <a:cubicBezTo>
                  <a:pt x="98271" y="28575"/>
                  <a:pt x="91931" y="29423"/>
                  <a:pt x="84430" y="44514"/>
                </a:cubicBezTo>
                <a:cubicBezTo>
                  <a:pt x="89520" y="46256"/>
                  <a:pt x="94744" y="48265"/>
                  <a:pt x="100013" y="50542"/>
                </a:cubicBezTo>
                <a:cubicBezTo>
                  <a:pt x="105281" y="48265"/>
                  <a:pt x="110460" y="46211"/>
                  <a:pt x="115595" y="44514"/>
                </a:cubicBezTo>
                <a:close/>
                <a:moveTo>
                  <a:pt x="44604" y="84207"/>
                </a:moveTo>
                <a:cubicBezTo>
                  <a:pt x="45363" y="77822"/>
                  <a:pt x="46345" y="71705"/>
                  <a:pt x="47595" y="65812"/>
                </a:cubicBezTo>
                <a:cubicBezTo>
                  <a:pt x="33397" y="65187"/>
                  <a:pt x="30361" y="69696"/>
                  <a:pt x="29647" y="71036"/>
                </a:cubicBezTo>
                <a:cubicBezTo>
                  <a:pt x="28620" y="72911"/>
                  <a:pt x="26521" y="79028"/>
                  <a:pt x="34960" y="92512"/>
                </a:cubicBezTo>
                <a:cubicBezTo>
                  <a:pt x="37996" y="89699"/>
                  <a:pt x="41211" y="86931"/>
                  <a:pt x="44604" y="84207"/>
                </a:cubicBezTo>
                <a:close/>
                <a:moveTo>
                  <a:pt x="34915" y="136088"/>
                </a:moveTo>
                <a:cubicBezTo>
                  <a:pt x="26477" y="149572"/>
                  <a:pt x="28575" y="155734"/>
                  <a:pt x="29602" y="157564"/>
                </a:cubicBezTo>
                <a:cubicBezTo>
                  <a:pt x="30316" y="158859"/>
                  <a:pt x="33352" y="163369"/>
                  <a:pt x="47551" y="162788"/>
                </a:cubicBezTo>
                <a:cubicBezTo>
                  <a:pt x="46300" y="156939"/>
                  <a:pt x="45318" y="150778"/>
                  <a:pt x="44559" y="144393"/>
                </a:cubicBezTo>
                <a:cubicBezTo>
                  <a:pt x="41166" y="141669"/>
                  <a:pt x="37951" y="138901"/>
                  <a:pt x="34915" y="136088"/>
                </a:cubicBezTo>
                <a:close/>
                <a:moveTo>
                  <a:pt x="135731" y="114300"/>
                </a:moveTo>
                <a:cubicBezTo>
                  <a:pt x="135731" y="94586"/>
                  <a:pt x="119726" y="78581"/>
                  <a:pt x="100013" y="78581"/>
                </a:cubicBezTo>
                <a:cubicBezTo>
                  <a:pt x="80299" y="78581"/>
                  <a:pt x="64294" y="94586"/>
                  <a:pt x="64294" y="114300"/>
                </a:cubicBezTo>
                <a:cubicBezTo>
                  <a:pt x="64294" y="134014"/>
                  <a:pt x="80299" y="150019"/>
                  <a:pt x="100013" y="150019"/>
                </a:cubicBezTo>
                <a:cubicBezTo>
                  <a:pt x="119726" y="150019"/>
                  <a:pt x="135731" y="134014"/>
                  <a:pt x="135731" y="114300"/>
                </a:cubicBezTo>
                <a:close/>
                <a:moveTo>
                  <a:pt x="100013" y="100013"/>
                </a:moveTo>
                <a:cubicBezTo>
                  <a:pt x="107898" y="100013"/>
                  <a:pt x="114300" y="106415"/>
                  <a:pt x="114300" y="114300"/>
                </a:cubicBezTo>
                <a:cubicBezTo>
                  <a:pt x="114300" y="122185"/>
                  <a:pt x="107898" y="128588"/>
                  <a:pt x="100013" y="128588"/>
                </a:cubicBezTo>
                <a:cubicBezTo>
                  <a:pt x="92127" y="128588"/>
                  <a:pt x="85725" y="122185"/>
                  <a:pt x="85725" y="114300"/>
                </a:cubicBezTo>
                <a:cubicBezTo>
                  <a:pt x="85725" y="106415"/>
                  <a:pt x="92127" y="100013"/>
                  <a:pt x="100013" y="100013"/>
                </a:cubicBezTo>
                <a:close/>
              </a:path>
            </a:pathLst>
          </a:custGeom>
          <a:solidFill>
            <a:srgbClr val="8B0000"/>
          </a:solidFill>
        </p:spPr>
      </p:sp>
      <p:sp>
        <p:nvSpPr>
          <p:cNvPr id="18" name="Text 16"/>
          <p:cNvSpPr/>
          <p:nvPr/>
        </p:nvSpPr>
        <p:spPr>
          <a:xfrm>
            <a:off x="666750" y="3810000"/>
            <a:ext cx="6553200" cy="304800"/>
          </a:xfrm>
          <a:prstGeom prst="rect">
            <a:avLst/>
          </a:prstGeom>
          <a:noFill/>
        </p:spPr>
        <p:txBody>
          <a:bodyPr wrap="square" lIns="0" tIns="0" rIns="0" bIns="0" rtlCol="0" anchor="ctr"/>
          <a:lstStyle/>
          <a:p>
            <a:pPr>
              <a:lnSpc>
                <a:spcPct val="110000"/>
              </a:lnSpc>
            </a:pPr>
            <a:r>
              <a:rPr lang="en-US" sz="1400" b="1" dirty="0">
                <a:solidFill>
                  <a:srgbClr val="1F2937"/>
                </a:solidFill>
                <a:latin typeface="Times New Roman" panose="02020603050405020304" charset="0"/>
                <a:ea typeface="Sorts Mill Goudy" panose="02000503000000000000" pitchFamily="34" charset="-122"/>
                <a:cs typeface="Times New Roman" panose="02020603050405020304" charset="0"/>
              </a:rPr>
              <a:t>C</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ondition d'Existence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9" name="Text 17"/>
          <p:cNvSpPr/>
          <p:nvPr/>
        </p:nvSpPr>
        <p:spPr>
          <a:xfrm>
            <a:off x="381000" y="4229100"/>
            <a:ext cx="6800850" cy="495300"/>
          </a:xfrm>
          <a:prstGeom prst="rect">
            <a:avLst/>
          </a:prstGeom>
          <a:noFill/>
        </p:spPr>
        <p:txBody>
          <a:bodyPr wrap="square" lIns="0" tIns="0" rIns="0" bIns="0" rtlCol="0" anchor="ctr"/>
          <a:lstStyle/>
          <a:p>
            <a:pPr>
              <a:lnSpc>
                <a:spcPct val="14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Le DC n'existe que pour les molécules optiquement actives — c'est-à-dire les molécules chirales qui ne sont pas superposables à leur image miroir.</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0" name="Shape 18"/>
          <p:cNvSpPr/>
          <p:nvPr/>
        </p:nvSpPr>
        <p:spPr>
          <a:xfrm>
            <a:off x="390525" y="4848225"/>
            <a:ext cx="3286125" cy="971550"/>
          </a:xfrm>
          <a:custGeom>
            <a:avLst/>
            <a:gdLst/>
            <a:ahLst/>
            <a:cxnLst/>
            <a:rect l="l" t="t" r="r" b="b"/>
            <a:pathLst>
              <a:path w="3286125" h="971550">
                <a:moveTo>
                  <a:pt x="0" y="0"/>
                </a:moveTo>
                <a:lnTo>
                  <a:pt x="3286125" y="0"/>
                </a:lnTo>
                <a:lnTo>
                  <a:pt x="3286125" y="971550"/>
                </a:lnTo>
                <a:lnTo>
                  <a:pt x="0" y="971550"/>
                </a:lnTo>
                <a:lnTo>
                  <a:pt x="0" y="0"/>
                </a:lnTo>
                <a:close/>
              </a:path>
            </a:pathLst>
          </a:custGeom>
          <a:solidFill>
            <a:srgbClr val="F9FAFB"/>
          </a:solidFill>
          <a:ln w="25400">
            <a:solidFill>
              <a:srgbClr val="8B0000"/>
            </a:solidFill>
            <a:prstDash val="solid"/>
          </a:ln>
        </p:spPr>
      </p:sp>
      <p:sp>
        <p:nvSpPr>
          <p:cNvPr id="21" name="Shape 19"/>
          <p:cNvSpPr/>
          <p:nvPr/>
        </p:nvSpPr>
        <p:spPr>
          <a:xfrm>
            <a:off x="1918295" y="4972050"/>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51983" y="94967"/>
                </a:moveTo>
                <a:lnTo>
                  <a:pt x="116265" y="152117"/>
                </a:lnTo>
                <a:cubicBezTo>
                  <a:pt x="114389" y="155109"/>
                  <a:pt x="111175" y="156984"/>
                  <a:pt x="107647" y="157163"/>
                </a:cubicBezTo>
                <a:cubicBezTo>
                  <a:pt x="104120" y="157341"/>
                  <a:pt x="100727" y="155734"/>
                  <a:pt x="98628" y="152876"/>
                </a:cubicBezTo>
                <a:lnTo>
                  <a:pt x="77197" y="124301"/>
                </a:lnTo>
                <a:cubicBezTo>
                  <a:pt x="73625" y="119569"/>
                  <a:pt x="74608" y="112871"/>
                  <a:pt x="79340" y="109299"/>
                </a:cubicBezTo>
                <a:cubicBezTo>
                  <a:pt x="84073" y="105727"/>
                  <a:pt x="90770" y="106710"/>
                  <a:pt x="94342" y="111443"/>
                </a:cubicBezTo>
                <a:lnTo>
                  <a:pt x="106397" y="127516"/>
                </a:lnTo>
                <a:lnTo>
                  <a:pt x="133811" y="83627"/>
                </a:lnTo>
                <a:cubicBezTo>
                  <a:pt x="136937" y="78626"/>
                  <a:pt x="143545" y="77063"/>
                  <a:pt x="148590" y="80233"/>
                </a:cubicBezTo>
                <a:cubicBezTo>
                  <a:pt x="153635" y="83403"/>
                  <a:pt x="155153" y="89967"/>
                  <a:pt x="151983" y="95012"/>
                </a:cubicBezTo>
                <a:close/>
              </a:path>
            </a:pathLst>
          </a:custGeom>
          <a:solidFill>
            <a:srgbClr val="8B0000"/>
          </a:solidFill>
        </p:spPr>
      </p:sp>
      <p:sp>
        <p:nvSpPr>
          <p:cNvPr id="22" name="Text 20"/>
          <p:cNvSpPr/>
          <p:nvPr/>
        </p:nvSpPr>
        <p:spPr>
          <a:xfrm>
            <a:off x="476250" y="5276850"/>
            <a:ext cx="3114675" cy="228600"/>
          </a:xfrm>
          <a:prstGeom prst="rect">
            <a:avLst/>
          </a:prstGeom>
          <a:noFill/>
        </p:spPr>
        <p:txBody>
          <a:bodyPr wrap="square" lIns="0" tIns="0" rIns="0" bIns="0" rtlCol="0" anchor="ctr"/>
          <a:lstStyle/>
          <a:p>
            <a:pPr algn="ct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Molécules chirales</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3" name="Text 21"/>
          <p:cNvSpPr/>
          <p:nvPr/>
        </p:nvSpPr>
        <p:spPr>
          <a:xfrm>
            <a:off x="481012" y="5505450"/>
            <a:ext cx="3105150" cy="190500"/>
          </a:xfrm>
          <a:prstGeom prst="rect">
            <a:avLst/>
          </a:prstGeom>
          <a:noFill/>
        </p:spPr>
        <p:txBody>
          <a:bodyPr wrap="square" lIns="0" tIns="0" rIns="0" bIns="0" rtlCol="0" anchor="ctr"/>
          <a:lstStyle/>
          <a:p>
            <a:pPr algn="ctr">
              <a:lnSpc>
                <a:spcPct val="12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Acides aminés, sucres, protéines, ADN</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4" name="Shape 22"/>
          <p:cNvSpPr/>
          <p:nvPr/>
        </p:nvSpPr>
        <p:spPr>
          <a:xfrm>
            <a:off x="3808115" y="4848225"/>
            <a:ext cx="3286125" cy="971550"/>
          </a:xfrm>
          <a:custGeom>
            <a:avLst/>
            <a:gdLst/>
            <a:ahLst/>
            <a:cxnLst/>
            <a:rect l="l" t="t" r="r" b="b"/>
            <a:pathLst>
              <a:path w="3286125" h="971550">
                <a:moveTo>
                  <a:pt x="0" y="0"/>
                </a:moveTo>
                <a:lnTo>
                  <a:pt x="3286125" y="0"/>
                </a:lnTo>
                <a:lnTo>
                  <a:pt x="3286125" y="971550"/>
                </a:lnTo>
                <a:lnTo>
                  <a:pt x="0" y="971550"/>
                </a:lnTo>
                <a:lnTo>
                  <a:pt x="0" y="0"/>
                </a:lnTo>
                <a:close/>
              </a:path>
            </a:pathLst>
          </a:custGeom>
          <a:solidFill>
            <a:srgbClr val="F9FAFB">
              <a:alpha val="60000"/>
            </a:srgbClr>
          </a:solidFill>
          <a:ln w="25400">
            <a:solidFill>
              <a:srgbClr val="6B7280"/>
            </a:solidFill>
            <a:prstDash val="solid"/>
          </a:ln>
        </p:spPr>
      </p:sp>
      <p:sp>
        <p:nvSpPr>
          <p:cNvPr id="25" name="Shape 23"/>
          <p:cNvSpPr/>
          <p:nvPr/>
        </p:nvSpPr>
        <p:spPr>
          <a:xfrm>
            <a:off x="5335885" y="4972050"/>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74563" y="74563"/>
                </a:moveTo>
                <a:cubicBezTo>
                  <a:pt x="78760" y="70366"/>
                  <a:pt x="85546" y="70366"/>
                  <a:pt x="89699" y="74563"/>
                </a:cubicBezTo>
                <a:lnTo>
                  <a:pt x="114255" y="99120"/>
                </a:lnTo>
                <a:lnTo>
                  <a:pt x="138812" y="74563"/>
                </a:lnTo>
                <a:cubicBezTo>
                  <a:pt x="143009" y="70366"/>
                  <a:pt x="149796" y="70366"/>
                  <a:pt x="153948" y="74563"/>
                </a:cubicBezTo>
                <a:cubicBezTo>
                  <a:pt x="158100" y="78760"/>
                  <a:pt x="158145" y="85546"/>
                  <a:pt x="153948" y="89699"/>
                </a:cubicBezTo>
                <a:lnTo>
                  <a:pt x="129391" y="114255"/>
                </a:lnTo>
                <a:lnTo>
                  <a:pt x="153948" y="138812"/>
                </a:lnTo>
                <a:cubicBezTo>
                  <a:pt x="158145" y="143009"/>
                  <a:pt x="158145" y="149796"/>
                  <a:pt x="153948" y="153948"/>
                </a:cubicBezTo>
                <a:cubicBezTo>
                  <a:pt x="149751" y="158100"/>
                  <a:pt x="142964" y="158145"/>
                  <a:pt x="138812" y="153948"/>
                </a:cubicBezTo>
                <a:lnTo>
                  <a:pt x="114255" y="129391"/>
                </a:lnTo>
                <a:lnTo>
                  <a:pt x="89699" y="153948"/>
                </a:lnTo>
                <a:cubicBezTo>
                  <a:pt x="85502" y="158145"/>
                  <a:pt x="78715" y="158145"/>
                  <a:pt x="74563" y="153948"/>
                </a:cubicBezTo>
                <a:cubicBezTo>
                  <a:pt x="70411" y="149751"/>
                  <a:pt x="70366" y="142964"/>
                  <a:pt x="74563" y="138812"/>
                </a:cubicBezTo>
                <a:lnTo>
                  <a:pt x="99120" y="114255"/>
                </a:lnTo>
                <a:lnTo>
                  <a:pt x="74563" y="89699"/>
                </a:lnTo>
                <a:cubicBezTo>
                  <a:pt x="70366" y="85502"/>
                  <a:pt x="70366" y="78715"/>
                  <a:pt x="74563" y="74563"/>
                </a:cubicBezTo>
                <a:close/>
              </a:path>
            </a:pathLst>
          </a:custGeom>
          <a:solidFill>
            <a:srgbClr val="6B7280"/>
          </a:solidFill>
        </p:spPr>
      </p:sp>
      <p:sp>
        <p:nvSpPr>
          <p:cNvPr id="26" name="Text 24"/>
          <p:cNvSpPr/>
          <p:nvPr/>
        </p:nvSpPr>
        <p:spPr>
          <a:xfrm>
            <a:off x="3893840" y="5276850"/>
            <a:ext cx="3114675" cy="228600"/>
          </a:xfrm>
          <a:prstGeom prst="rect">
            <a:avLst/>
          </a:prstGeom>
          <a:noFill/>
        </p:spPr>
        <p:txBody>
          <a:bodyPr wrap="square" lIns="0" tIns="0" rIns="0" bIns="0" rtlCol="0" anchor="ctr"/>
          <a:lstStyle/>
          <a:p>
            <a:pPr algn="ct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Molécules achirales</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7" name="Text 25"/>
          <p:cNvSpPr/>
          <p:nvPr/>
        </p:nvSpPr>
        <p:spPr>
          <a:xfrm>
            <a:off x="3898602" y="5505450"/>
            <a:ext cx="3105150" cy="190500"/>
          </a:xfrm>
          <a:prstGeom prst="rect">
            <a:avLst/>
          </a:prstGeom>
          <a:noFill/>
        </p:spPr>
        <p:txBody>
          <a:bodyPr wrap="square" lIns="0" tIns="0" rIns="0" bIns="0" rtlCol="0" anchor="ctr"/>
          <a:lstStyle/>
          <a:p>
            <a:pPr algn="ctr">
              <a:lnSpc>
                <a:spcPct val="12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Pas de signal CD</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8" name="Shape 26"/>
          <p:cNvSpPr/>
          <p:nvPr/>
        </p:nvSpPr>
        <p:spPr>
          <a:xfrm>
            <a:off x="7330480" y="1534120"/>
            <a:ext cx="4476750" cy="3105150"/>
          </a:xfrm>
          <a:custGeom>
            <a:avLst/>
            <a:gdLst/>
            <a:ahLst/>
            <a:cxnLst/>
            <a:rect l="l" t="t" r="r" b="b"/>
            <a:pathLst>
              <a:path w="4476750" h="3105150">
                <a:moveTo>
                  <a:pt x="0" y="0"/>
                </a:moveTo>
                <a:lnTo>
                  <a:pt x="4476750" y="0"/>
                </a:lnTo>
                <a:lnTo>
                  <a:pt x="4476750" y="3105150"/>
                </a:lnTo>
                <a:lnTo>
                  <a:pt x="0" y="3105150"/>
                </a:lnTo>
                <a:lnTo>
                  <a:pt x="0" y="0"/>
                </a:lnTo>
                <a:close/>
              </a:path>
            </a:pathLst>
          </a:custGeom>
          <a:solidFill>
            <a:srgbClr val="F9FAFB"/>
          </a:solidFill>
        </p:spPr>
      </p:sp>
      <p:sp>
        <p:nvSpPr>
          <p:cNvPr id="29" name="Text 27"/>
          <p:cNvSpPr/>
          <p:nvPr/>
        </p:nvSpPr>
        <p:spPr>
          <a:xfrm>
            <a:off x="7478117" y="1724620"/>
            <a:ext cx="4181475" cy="266700"/>
          </a:xfrm>
          <a:prstGeom prst="rect">
            <a:avLst/>
          </a:prstGeom>
          <a:noFill/>
        </p:spPr>
        <p:txBody>
          <a:bodyPr wrap="square" lIns="0" tIns="0" rIns="0" bIns="0" rtlCol="0" anchor="ctr"/>
          <a:lstStyle/>
          <a:p>
            <a:pPr algn="ct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Types de Polarisation</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pic>
        <p:nvPicPr>
          <p:cNvPr id="30" name="Image 0" descr="https://kimi-web-img.moonshot.cn/img/hyperphysics.phy-astr.gsu.edu/3efc36a56b680be7b00e9f1b2c0a1a5d0712f04e.png"/>
          <p:cNvPicPr>
            <a:picLocks noChangeAspect="1"/>
          </p:cNvPicPr>
          <p:nvPr/>
        </p:nvPicPr>
        <p:blipFill>
          <a:blip r:embed="rId1"/>
          <a:srcRect l="77" r="77"/>
          <a:stretch>
            <a:fillRect/>
          </a:stretch>
        </p:blipFill>
        <p:spPr>
          <a:xfrm>
            <a:off x="7520980" y="2143720"/>
            <a:ext cx="4095750" cy="1962150"/>
          </a:xfrm>
          <a:prstGeom prst="roundRect">
            <a:avLst>
              <a:gd name="adj" fmla="val 0"/>
            </a:avLst>
          </a:prstGeom>
        </p:spPr>
      </p:pic>
      <p:sp>
        <p:nvSpPr>
          <p:cNvPr id="31" name="Text 28"/>
          <p:cNvSpPr/>
          <p:nvPr/>
        </p:nvSpPr>
        <p:spPr>
          <a:xfrm>
            <a:off x="7487642" y="4256982"/>
            <a:ext cx="4162425" cy="190500"/>
          </a:xfrm>
          <a:prstGeom prst="rect">
            <a:avLst/>
          </a:prstGeom>
          <a:noFill/>
        </p:spPr>
        <p:txBody>
          <a:bodyPr wrap="square" lIns="0" tIns="0" rIns="0" bIns="0" rtlCol="0" anchor="ctr"/>
          <a:lstStyle/>
          <a:p>
            <a:pPr algn="ctr">
              <a:lnSpc>
                <a:spcPct val="12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Figure 1 : Classification des états de polarisation de la lumière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32" name="Shape 29"/>
          <p:cNvSpPr/>
          <p:nvPr/>
        </p:nvSpPr>
        <p:spPr>
          <a:xfrm>
            <a:off x="7330480" y="4790382"/>
            <a:ext cx="4476750" cy="1524000"/>
          </a:xfrm>
          <a:custGeom>
            <a:avLst/>
            <a:gdLst/>
            <a:ahLst/>
            <a:cxnLst/>
            <a:rect l="l" t="t" r="r" b="b"/>
            <a:pathLst>
              <a:path w="4476750" h="1524000">
                <a:moveTo>
                  <a:pt x="0" y="0"/>
                </a:moveTo>
                <a:lnTo>
                  <a:pt x="4476750" y="0"/>
                </a:lnTo>
                <a:lnTo>
                  <a:pt x="4476750" y="1524000"/>
                </a:lnTo>
                <a:lnTo>
                  <a:pt x="0" y="1524000"/>
                </a:lnTo>
                <a:lnTo>
                  <a:pt x="0" y="0"/>
                </a:lnTo>
                <a:close/>
              </a:path>
            </a:pathLst>
          </a:custGeom>
          <a:solidFill>
            <a:srgbClr val="8B0000"/>
          </a:solidFill>
        </p:spPr>
      </p:sp>
      <p:sp>
        <p:nvSpPr>
          <p:cNvPr id="33" name="Text 30"/>
          <p:cNvSpPr/>
          <p:nvPr/>
        </p:nvSpPr>
        <p:spPr>
          <a:xfrm>
            <a:off x="7482880" y="4942782"/>
            <a:ext cx="4248150" cy="228600"/>
          </a:xfrm>
          <a:prstGeom prst="rect">
            <a:avLst/>
          </a:prstGeom>
          <a:noFill/>
        </p:spPr>
        <p:txBody>
          <a:bodyPr wrap="square" lIns="0" tIns="0" rIns="0" bIns="0" rtlCol="0" anchor="ctr"/>
          <a:lstStyle/>
          <a:p>
            <a:pPr>
              <a:lnSpc>
                <a:spcPct val="130000"/>
              </a:lnSpc>
            </a:pPr>
            <a:r>
              <a:rPr lang="en-US" sz="1400" b="1" dirty="0">
                <a:solidFill>
                  <a:srgbClr val="FFFFFF"/>
                </a:solidFill>
                <a:latin typeface="Times New Roman" panose="02020603050405020304" charset="0"/>
                <a:ea typeface="Sorts Mill Goudy" panose="02000503000000000000" pitchFamily="34" charset="-122"/>
                <a:cs typeface="Times New Roman" panose="02020603050405020304" charset="0"/>
              </a:rPr>
              <a:t>Principe clé :</a:t>
            </a:r>
            <a:endParaRPr lang="en-US" sz="1400" dirty="0">
              <a:latin typeface="Times New Roman" panose="02020603050405020304" charset="0"/>
              <a:cs typeface="Times New Roman" panose="02020603050405020304" charset="0"/>
            </a:endParaRPr>
          </a:p>
        </p:txBody>
      </p:sp>
      <p:sp>
        <p:nvSpPr>
          <p:cNvPr id="34" name="Text 31"/>
          <p:cNvSpPr/>
          <p:nvPr/>
        </p:nvSpPr>
        <p:spPr>
          <a:xfrm>
            <a:off x="7482880" y="5247582"/>
            <a:ext cx="4248150" cy="914400"/>
          </a:xfrm>
          <a:prstGeom prst="rect">
            <a:avLst/>
          </a:prstGeom>
          <a:noFill/>
        </p:spPr>
        <p:txBody>
          <a:bodyPr wrap="square" lIns="0" tIns="0" rIns="0" bIns="0" rtlCol="0" anchor="ctr"/>
          <a:lstStyle/>
          <a:p>
            <a:pPr>
              <a:lnSpc>
                <a:spcPct val="130000"/>
              </a:lnSpc>
            </a:pPr>
            <a:r>
              <a:rPr lang="en-US" sz="1400" b="1" dirty="0">
                <a:solidFill>
                  <a:srgbClr val="FFFFFF"/>
                </a:solidFill>
                <a:latin typeface="Times New Roman" panose="02020603050405020304" charset="0"/>
                <a:ea typeface="Sorts Mill Goudy" panose="02000503000000000000" pitchFamily="34" charset="-122"/>
                <a:cs typeface="Times New Roman" panose="02020603050405020304" charset="0"/>
              </a:rPr>
              <a:t>Lorsqu'une lumière polarisée circulairement traverse un milieu chiral, les deux composantes (gauche et droite) sont absorbées différemment, transformant la polarisation circulaire en </a:t>
            </a:r>
            <a:r>
              <a:rPr lang="en-US" sz="1400" b="1" dirty="0">
                <a:solidFill>
                  <a:srgbClr val="FFFFFF"/>
                </a:solidFill>
                <a:latin typeface="Times New Roman" panose="02020603050405020304" charset="0"/>
                <a:ea typeface="Sorts Mill Goudy" panose="02000503000000000000" pitchFamily="34" charset="-122"/>
                <a:cs typeface="Times New Roman" panose="02020603050405020304" charset="0"/>
              </a:rPr>
              <a:t>polarisation elliptique.</a:t>
            </a:r>
            <a:endParaRPr lang="en-US" sz="1400" b="1" dirty="0">
              <a:latin typeface="Times New Roman" panose="02020603050405020304" charset="0"/>
              <a:cs typeface="Times New Roman" panose="0202060305040502030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2"/>
          <p:cNvSpPr/>
          <p:nvPr/>
        </p:nvSpPr>
        <p:spPr>
          <a:xfrm>
            <a:off x="381000" y="2486025"/>
            <a:ext cx="11715750" cy="1428750"/>
          </a:xfrm>
          <a:prstGeom prst="rect">
            <a:avLst/>
          </a:prstGeom>
          <a:noFill/>
        </p:spPr>
        <p:txBody>
          <a:bodyPr wrap="square" lIns="0" tIns="0" rIns="0" bIns="0" rtlCol="0" anchor="ctr"/>
          <a:lstStyle/>
          <a:p>
            <a:pPr>
              <a:lnSpc>
                <a:spcPct val="100000"/>
              </a:lnSpc>
            </a:pPr>
            <a:r>
              <a:rPr lang="en-US" sz="2400" b="1" dirty="0">
                <a:solidFill>
                  <a:schemeClr val="tx1"/>
                </a:solidFill>
                <a:latin typeface="Times New Roman" panose="02020603050405020304" charset="0"/>
                <a:ea typeface="Oranienbaum" panose="02000506080000020003" pitchFamily="34" charset="-122"/>
                <a:cs typeface="Times New Roman" panose="02020603050405020304" charset="0"/>
              </a:rPr>
              <a:t>Principes</a:t>
            </a:r>
            <a:r>
              <a:rPr lang="fr-FR" altLang="en-US" sz="2400" b="1" dirty="0">
                <a:solidFill>
                  <a:schemeClr val="tx1"/>
                </a:solidFill>
                <a:latin typeface="Times New Roman" panose="02020603050405020304" charset="0"/>
                <a:ea typeface="Oranienbaum" panose="02000506080000020003" pitchFamily="34" charset="-122"/>
                <a:cs typeface="Times New Roman" panose="02020603050405020304" charset="0"/>
              </a:rPr>
              <a:t>  </a:t>
            </a:r>
            <a:r>
              <a:rPr lang="en-US" sz="2400" b="1" dirty="0">
                <a:solidFill>
                  <a:schemeClr val="tx1"/>
                </a:solidFill>
                <a:latin typeface="Times New Roman" panose="02020603050405020304" charset="0"/>
                <a:ea typeface="Oranienbaum" panose="02000506080000020003" pitchFamily="34" charset="-122"/>
                <a:cs typeface="Times New Roman" panose="02020603050405020304" charset="0"/>
              </a:rPr>
              <a:t>Physiques</a:t>
            </a:r>
            <a:endParaRPr lang="en-US" sz="2400" b="1" dirty="0">
              <a:solidFill>
                <a:schemeClr val="tx1"/>
              </a:solidFill>
              <a:latin typeface="Times New Roman" panose="02020603050405020304" charset="0"/>
              <a:ea typeface="Oranienbaum" panose="02000506080000020003" pitchFamily="34" charset="-122"/>
              <a:cs typeface="Times New Roman" panose="02020603050405020304" charset="0"/>
            </a:endParaRPr>
          </a:p>
        </p:txBody>
      </p:sp>
      <p:sp>
        <p:nvSpPr>
          <p:cNvPr id="5" name="Text 3"/>
          <p:cNvSpPr/>
          <p:nvPr/>
        </p:nvSpPr>
        <p:spPr>
          <a:xfrm>
            <a:off x="381000" y="4143375"/>
            <a:ext cx="1154430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rPr>
              <a:t>Théorie et mécanismes d'interaction lumière-matière</a:t>
            </a:r>
            <a:endPar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6" name="Shape 4"/>
          <p:cNvSpPr/>
          <p:nvPr/>
        </p:nvSpPr>
        <p:spPr>
          <a:xfrm>
            <a:off x="38100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
        <p:nvSpPr>
          <p:cNvPr id="7" name="Shape 5"/>
          <p:cNvSpPr/>
          <p:nvPr/>
        </p:nvSpPr>
        <p:spPr>
          <a:xfrm>
            <a:off x="1185863" y="4905375"/>
            <a:ext cx="200025" cy="228600"/>
          </a:xfrm>
          <a:custGeom>
            <a:avLst/>
            <a:gdLst/>
            <a:ahLst/>
            <a:cxnLst/>
            <a:rect l="l" t="t" r="r" b="b"/>
            <a:pathLst>
              <a:path w="200025" h="228600">
                <a:moveTo>
                  <a:pt x="100013" y="178058"/>
                </a:moveTo>
                <a:cubicBezTo>
                  <a:pt x="94744" y="180335"/>
                  <a:pt x="89565" y="182389"/>
                  <a:pt x="84430" y="184086"/>
                </a:cubicBezTo>
                <a:cubicBezTo>
                  <a:pt x="91886" y="199177"/>
                  <a:pt x="98271" y="200025"/>
                  <a:pt x="100013" y="200025"/>
                </a:cubicBezTo>
                <a:cubicBezTo>
                  <a:pt x="101754" y="200025"/>
                  <a:pt x="108094" y="199177"/>
                  <a:pt x="115595" y="184086"/>
                </a:cubicBezTo>
                <a:cubicBezTo>
                  <a:pt x="110505" y="182344"/>
                  <a:pt x="105281" y="180335"/>
                  <a:pt x="100012" y="178058"/>
                </a:cubicBezTo>
                <a:close/>
                <a:moveTo>
                  <a:pt x="184845" y="114300"/>
                </a:moveTo>
                <a:cubicBezTo>
                  <a:pt x="199579" y="134481"/>
                  <a:pt x="204624" y="154885"/>
                  <a:pt x="195382" y="171450"/>
                </a:cubicBezTo>
                <a:cubicBezTo>
                  <a:pt x="186363" y="187657"/>
                  <a:pt x="167476" y="193462"/>
                  <a:pt x="143947" y="190738"/>
                </a:cubicBezTo>
                <a:cubicBezTo>
                  <a:pt x="134124" y="214000"/>
                  <a:pt x="119077" y="228600"/>
                  <a:pt x="100013" y="228600"/>
                </a:cubicBezTo>
                <a:cubicBezTo>
                  <a:pt x="80948" y="228600"/>
                  <a:pt x="65901" y="214000"/>
                  <a:pt x="56078" y="190738"/>
                </a:cubicBezTo>
                <a:cubicBezTo>
                  <a:pt x="32549" y="193462"/>
                  <a:pt x="13662" y="187657"/>
                  <a:pt x="4643" y="171450"/>
                </a:cubicBezTo>
                <a:cubicBezTo>
                  <a:pt x="-4599" y="154885"/>
                  <a:pt x="446" y="134481"/>
                  <a:pt x="15180" y="114300"/>
                </a:cubicBezTo>
                <a:cubicBezTo>
                  <a:pt x="446" y="94119"/>
                  <a:pt x="-4599" y="73715"/>
                  <a:pt x="4643" y="57150"/>
                </a:cubicBezTo>
                <a:cubicBezTo>
                  <a:pt x="13662" y="40943"/>
                  <a:pt x="32549" y="35138"/>
                  <a:pt x="56078" y="37862"/>
                </a:cubicBezTo>
                <a:cubicBezTo>
                  <a:pt x="65901" y="14600"/>
                  <a:pt x="80903" y="0"/>
                  <a:pt x="100013" y="0"/>
                </a:cubicBezTo>
                <a:cubicBezTo>
                  <a:pt x="119122" y="0"/>
                  <a:pt x="134124" y="14600"/>
                  <a:pt x="143947" y="37862"/>
                </a:cubicBezTo>
                <a:cubicBezTo>
                  <a:pt x="167476" y="35138"/>
                  <a:pt x="186363" y="40898"/>
                  <a:pt x="195382" y="57150"/>
                </a:cubicBezTo>
                <a:cubicBezTo>
                  <a:pt x="204624" y="73715"/>
                  <a:pt x="199579" y="94119"/>
                  <a:pt x="184845" y="114300"/>
                </a:cubicBezTo>
                <a:close/>
                <a:moveTo>
                  <a:pt x="155466" y="144393"/>
                </a:moveTo>
                <a:cubicBezTo>
                  <a:pt x="154707" y="150733"/>
                  <a:pt x="153725" y="156895"/>
                  <a:pt x="152474" y="162788"/>
                </a:cubicBezTo>
                <a:cubicBezTo>
                  <a:pt x="166673" y="163413"/>
                  <a:pt x="169709" y="158904"/>
                  <a:pt x="170423" y="157564"/>
                </a:cubicBezTo>
                <a:cubicBezTo>
                  <a:pt x="171450" y="155689"/>
                  <a:pt x="173548" y="149572"/>
                  <a:pt x="165110" y="136088"/>
                </a:cubicBezTo>
                <a:cubicBezTo>
                  <a:pt x="162074" y="138901"/>
                  <a:pt x="158859" y="141669"/>
                  <a:pt x="155466" y="144393"/>
                </a:cubicBezTo>
                <a:close/>
                <a:moveTo>
                  <a:pt x="152474" y="65856"/>
                </a:moveTo>
                <a:cubicBezTo>
                  <a:pt x="153725" y="71705"/>
                  <a:pt x="154707" y="77867"/>
                  <a:pt x="155466" y="84252"/>
                </a:cubicBezTo>
                <a:cubicBezTo>
                  <a:pt x="158859" y="86975"/>
                  <a:pt x="162074" y="89743"/>
                  <a:pt x="165110" y="92556"/>
                </a:cubicBezTo>
                <a:cubicBezTo>
                  <a:pt x="173548" y="79072"/>
                  <a:pt x="171450" y="72911"/>
                  <a:pt x="170423" y="71080"/>
                </a:cubicBezTo>
                <a:cubicBezTo>
                  <a:pt x="169709" y="69786"/>
                  <a:pt x="166673" y="65276"/>
                  <a:pt x="152474" y="65856"/>
                </a:cubicBezTo>
                <a:close/>
                <a:moveTo>
                  <a:pt x="115595" y="44514"/>
                </a:moveTo>
                <a:cubicBezTo>
                  <a:pt x="108094" y="29423"/>
                  <a:pt x="101754" y="28575"/>
                  <a:pt x="100013" y="28575"/>
                </a:cubicBezTo>
                <a:cubicBezTo>
                  <a:pt x="98271" y="28575"/>
                  <a:pt x="91931" y="29423"/>
                  <a:pt x="84430" y="44514"/>
                </a:cubicBezTo>
                <a:cubicBezTo>
                  <a:pt x="89520" y="46256"/>
                  <a:pt x="94744" y="48265"/>
                  <a:pt x="100013" y="50542"/>
                </a:cubicBezTo>
                <a:cubicBezTo>
                  <a:pt x="105281" y="48265"/>
                  <a:pt x="110460" y="46211"/>
                  <a:pt x="115595" y="44514"/>
                </a:cubicBezTo>
                <a:close/>
                <a:moveTo>
                  <a:pt x="44604" y="84207"/>
                </a:moveTo>
                <a:cubicBezTo>
                  <a:pt x="45363" y="77822"/>
                  <a:pt x="46345" y="71705"/>
                  <a:pt x="47595" y="65812"/>
                </a:cubicBezTo>
                <a:cubicBezTo>
                  <a:pt x="33397" y="65187"/>
                  <a:pt x="30361" y="69696"/>
                  <a:pt x="29647" y="71036"/>
                </a:cubicBezTo>
                <a:cubicBezTo>
                  <a:pt x="28620" y="72911"/>
                  <a:pt x="26521" y="79028"/>
                  <a:pt x="34960" y="92512"/>
                </a:cubicBezTo>
                <a:cubicBezTo>
                  <a:pt x="37996" y="89699"/>
                  <a:pt x="41211" y="86931"/>
                  <a:pt x="44604" y="84207"/>
                </a:cubicBezTo>
                <a:close/>
                <a:moveTo>
                  <a:pt x="34915" y="136088"/>
                </a:moveTo>
                <a:cubicBezTo>
                  <a:pt x="26477" y="149572"/>
                  <a:pt x="28575" y="155734"/>
                  <a:pt x="29602" y="157564"/>
                </a:cubicBezTo>
                <a:cubicBezTo>
                  <a:pt x="30316" y="158859"/>
                  <a:pt x="33352" y="163369"/>
                  <a:pt x="47551" y="162788"/>
                </a:cubicBezTo>
                <a:cubicBezTo>
                  <a:pt x="46300" y="156939"/>
                  <a:pt x="45318" y="150778"/>
                  <a:pt x="44559" y="144393"/>
                </a:cubicBezTo>
                <a:cubicBezTo>
                  <a:pt x="41166" y="141669"/>
                  <a:pt x="37951" y="138901"/>
                  <a:pt x="34915" y="136088"/>
                </a:cubicBezTo>
                <a:close/>
                <a:moveTo>
                  <a:pt x="135731" y="114300"/>
                </a:moveTo>
                <a:cubicBezTo>
                  <a:pt x="135731" y="94586"/>
                  <a:pt x="119726" y="78581"/>
                  <a:pt x="100013" y="78581"/>
                </a:cubicBezTo>
                <a:cubicBezTo>
                  <a:pt x="80299" y="78581"/>
                  <a:pt x="64294" y="94586"/>
                  <a:pt x="64294" y="114300"/>
                </a:cubicBezTo>
                <a:cubicBezTo>
                  <a:pt x="64294" y="134014"/>
                  <a:pt x="80299" y="150019"/>
                  <a:pt x="100013" y="150019"/>
                </a:cubicBezTo>
                <a:cubicBezTo>
                  <a:pt x="119726" y="150019"/>
                  <a:pt x="135731" y="134014"/>
                  <a:pt x="135731" y="114300"/>
                </a:cubicBezTo>
                <a:close/>
                <a:moveTo>
                  <a:pt x="100013" y="100013"/>
                </a:moveTo>
                <a:cubicBezTo>
                  <a:pt x="107898" y="100013"/>
                  <a:pt x="114300" y="106415"/>
                  <a:pt x="114300" y="114300"/>
                </a:cubicBezTo>
                <a:cubicBezTo>
                  <a:pt x="114300" y="122185"/>
                  <a:pt x="107898" y="128588"/>
                  <a:pt x="100013" y="128588"/>
                </a:cubicBezTo>
                <a:cubicBezTo>
                  <a:pt x="92127" y="128588"/>
                  <a:pt x="85725" y="122185"/>
                  <a:pt x="85725" y="114300"/>
                </a:cubicBezTo>
                <a:cubicBezTo>
                  <a:pt x="85725" y="106415"/>
                  <a:pt x="92127" y="100013"/>
                  <a:pt x="100013" y="100013"/>
                </a:cubicBezTo>
                <a:close/>
              </a:path>
            </a:pathLst>
          </a:custGeom>
          <a:solidFill>
            <a:srgbClr val="8B0000"/>
          </a:solidFill>
        </p:spPr>
      </p:sp>
      <p:sp>
        <p:nvSpPr>
          <p:cNvPr id="8" name="Shape 6"/>
          <p:cNvSpPr/>
          <p:nvPr/>
        </p:nvSpPr>
        <p:spPr>
          <a:xfrm>
            <a:off x="1581150" y="5000625"/>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81000" y="381000"/>
            <a:ext cx="11506200" cy="228600"/>
          </a:xfrm>
          <a:prstGeom prst="rect">
            <a:avLst/>
          </a:prstGeom>
          <a:noFill/>
        </p:spPr>
        <p:txBody>
          <a:bodyPr wrap="square" lIns="0" tIns="0" rIns="0" bIns="0" rtlCol="0" anchor="ctr"/>
          <a:lstStyle/>
          <a:p>
            <a:pPr>
              <a:lnSpc>
                <a:spcPct val="130000"/>
              </a:lnSpc>
            </a:pPr>
            <a:r>
              <a:rPr lang="en-US" sz="1200"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2.1</a:t>
            </a:r>
            <a:endParaRPr lang="en-US" sz="1600" dirty="0"/>
          </a:p>
        </p:txBody>
      </p:sp>
      <p:sp>
        <p:nvSpPr>
          <p:cNvPr id="3" name="Text 1"/>
          <p:cNvSpPr/>
          <p:nvPr/>
        </p:nvSpPr>
        <p:spPr>
          <a:xfrm>
            <a:off x="381000" y="685800"/>
            <a:ext cx="11601450" cy="381000"/>
          </a:xfrm>
          <a:prstGeom prst="rect">
            <a:avLst/>
          </a:prstGeom>
          <a:noFill/>
        </p:spPr>
        <p:txBody>
          <a:bodyPr wrap="square" lIns="0" tIns="0" rIns="0" bIns="0" rtlCol="0" anchor="ctr"/>
          <a:lstStyle/>
          <a:p>
            <a:pPr>
              <a:lnSpc>
                <a:spcPct val="90000"/>
              </a:lnSpc>
            </a:pPr>
            <a:r>
              <a:rPr lang="en-US" sz="27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Interaction Lumière-Molécule Chirale</a:t>
            </a:r>
            <a:endParaRPr lang="en-US" sz="1600" dirty="0"/>
          </a:p>
        </p:txBody>
      </p:sp>
      <p:sp>
        <p:nvSpPr>
          <p:cNvPr id="4" name="Shape 2"/>
          <p:cNvSpPr/>
          <p:nvPr/>
        </p:nvSpPr>
        <p:spPr>
          <a:xfrm>
            <a:off x="381000" y="1181100"/>
            <a:ext cx="914400" cy="38100"/>
          </a:xfrm>
          <a:custGeom>
            <a:avLst/>
            <a:gdLst/>
            <a:ahLst/>
            <a:cxnLst/>
            <a:rect l="l" t="t" r="r" b="b"/>
            <a:pathLst>
              <a:path w="914400" h="38100">
                <a:moveTo>
                  <a:pt x="0" y="0"/>
                </a:moveTo>
                <a:lnTo>
                  <a:pt x="914400" y="0"/>
                </a:lnTo>
                <a:lnTo>
                  <a:pt x="914400" y="38100"/>
                </a:lnTo>
                <a:lnTo>
                  <a:pt x="0" y="38100"/>
                </a:lnTo>
                <a:lnTo>
                  <a:pt x="0" y="0"/>
                </a:lnTo>
                <a:close/>
              </a:path>
            </a:pathLst>
          </a:custGeom>
          <a:solidFill>
            <a:srgbClr val="8B0000"/>
          </a:solidFill>
        </p:spPr>
      </p:sp>
      <p:sp>
        <p:nvSpPr>
          <p:cNvPr id="5" name="Shape 3"/>
          <p:cNvSpPr/>
          <p:nvPr/>
        </p:nvSpPr>
        <p:spPr>
          <a:xfrm>
            <a:off x="409575" y="1409700"/>
            <a:ext cx="228600" cy="228600"/>
          </a:xfrm>
          <a:custGeom>
            <a:avLst/>
            <a:gdLst/>
            <a:ahLst/>
            <a:cxnLst/>
            <a:rect l="l" t="t" r="r" b="b"/>
            <a:pathLst>
              <a:path w="228600" h="228600">
                <a:moveTo>
                  <a:pt x="114300" y="228600"/>
                </a:moveTo>
                <a:cubicBezTo>
                  <a:pt x="177384" y="228600"/>
                  <a:pt x="228600" y="177384"/>
                  <a:pt x="228600" y="114300"/>
                </a:cubicBezTo>
                <a:cubicBezTo>
                  <a:pt x="228600" y="51216"/>
                  <a:pt x="177384" y="0"/>
                  <a:pt x="114300" y="0"/>
                </a:cubicBezTo>
                <a:cubicBezTo>
                  <a:pt x="51216" y="0"/>
                  <a:pt x="0" y="51216"/>
                  <a:pt x="0" y="114300"/>
                </a:cubicBezTo>
                <a:cubicBezTo>
                  <a:pt x="0" y="177384"/>
                  <a:pt x="51216" y="228600"/>
                  <a:pt x="114300" y="228600"/>
                </a:cubicBezTo>
                <a:close/>
                <a:moveTo>
                  <a:pt x="114300" y="78581"/>
                </a:moveTo>
                <a:cubicBezTo>
                  <a:pt x="106397" y="78581"/>
                  <a:pt x="100013" y="84966"/>
                  <a:pt x="100013" y="92869"/>
                </a:cubicBezTo>
                <a:cubicBezTo>
                  <a:pt x="100013" y="98807"/>
                  <a:pt x="95235" y="103584"/>
                  <a:pt x="89297" y="103584"/>
                </a:cubicBezTo>
                <a:cubicBezTo>
                  <a:pt x="83359" y="103584"/>
                  <a:pt x="78581" y="98807"/>
                  <a:pt x="78581" y="92869"/>
                </a:cubicBezTo>
                <a:cubicBezTo>
                  <a:pt x="78581" y="73134"/>
                  <a:pt x="94565" y="57150"/>
                  <a:pt x="114300" y="57150"/>
                </a:cubicBezTo>
                <a:cubicBezTo>
                  <a:pt x="134035" y="57150"/>
                  <a:pt x="150019" y="73134"/>
                  <a:pt x="150019" y="92869"/>
                </a:cubicBezTo>
                <a:cubicBezTo>
                  <a:pt x="150019" y="113943"/>
                  <a:pt x="133945" y="122873"/>
                  <a:pt x="125016" y="126132"/>
                </a:cubicBezTo>
                <a:lnTo>
                  <a:pt x="125016" y="127828"/>
                </a:lnTo>
                <a:cubicBezTo>
                  <a:pt x="125016" y="133767"/>
                  <a:pt x="120238" y="138544"/>
                  <a:pt x="114300" y="138544"/>
                </a:cubicBezTo>
                <a:cubicBezTo>
                  <a:pt x="108362" y="138544"/>
                  <a:pt x="103584" y="133767"/>
                  <a:pt x="103584" y="127828"/>
                </a:cubicBezTo>
                <a:lnTo>
                  <a:pt x="103584" y="124212"/>
                </a:lnTo>
                <a:cubicBezTo>
                  <a:pt x="103584" y="115059"/>
                  <a:pt x="110192" y="108496"/>
                  <a:pt x="117024" y="106263"/>
                </a:cubicBezTo>
                <a:cubicBezTo>
                  <a:pt x="119881" y="105326"/>
                  <a:pt x="122917" y="103808"/>
                  <a:pt x="125150" y="101664"/>
                </a:cubicBezTo>
                <a:cubicBezTo>
                  <a:pt x="127069" y="99789"/>
                  <a:pt x="128588" y="97200"/>
                  <a:pt x="128588" y="92913"/>
                </a:cubicBezTo>
                <a:cubicBezTo>
                  <a:pt x="128588" y="85011"/>
                  <a:pt x="122203" y="78626"/>
                  <a:pt x="114300" y="78626"/>
                </a:cubicBezTo>
                <a:close/>
                <a:moveTo>
                  <a:pt x="100013" y="164306"/>
                </a:moveTo>
                <a:cubicBezTo>
                  <a:pt x="100013" y="156421"/>
                  <a:pt x="106415" y="150019"/>
                  <a:pt x="114300" y="150019"/>
                </a:cubicBezTo>
                <a:cubicBezTo>
                  <a:pt x="122185" y="150019"/>
                  <a:pt x="128588" y="156421"/>
                  <a:pt x="128588" y="164306"/>
                </a:cubicBezTo>
                <a:cubicBezTo>
                  <a:pt x="128588" y="172192"/>
                  <a:pt x="122185" y="178594"/>
                  <a:pt x="114300" y="178594"/>
                </a:cubicBezTo>
                <a:cubicBezTo>
                  <a:pt x="106415" y="178594"/>
                  <a:pt x="100013" y="172192"/>
                  <a:pt x="100013" y="164306"/>
                </a:cubicBezTo>
                <a:close/>
              </a:path>
            </a:pathLst>
          </a:custGeom>
          <a:solidFill>
            <a:srgbClr val="8B0000"/>
          </a:solidFill>
        </p:spPr>
      </p:sp>
      <p:sp>
        <p:nvSpPr>
          <p:cNvPr id="6" name="Text 4"/>
          <p:cNvSpPr/>
          <p:nvPr/>
        </p:nvSpPr>
        <p:spPr>
          <a:xfrm>
            <a:off x="666750" y="1371600"/>
            <a:ext cx="655320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Paradoxe Apparent</a:t>
            </a:r>
            <a:endParaRPr lang="en-US" sz="180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7" name="Text 5"/>
          <p:cNvSpPr/>
          <p:nvPr/>
        </p:nvSpPr>
        <p:spPr>
          <a:xfrm>
            <a:off x="381000" y="1790700"/>
            <a:ext cx="6800850" cy="742950"/>
          </a:xfrm>
          <a:prstGeom prst="rect">
            <a:avLst/>
          </a:prstGeom>
          <a:noFill/>
        </p:spPr>
        <p:txBody>
          <a:bodyPr wrap="square" lIns="0" tIns="0" rIns="0" bIns="0" rtlCol="0" anchor="ctr"/>
          <a:lstStyle/>
          <a:p>
            <a:pPr>
              <a:lnSpc>
                <a:spcPct val="14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À première vue, il semble évident que les molécules chirales absorberaient différemment les deux polarisations circulaires. Cependant, la plupart des molécules sont beaucoup plus petites que la longueur d'onde de la lumière.</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8" name="Shape 6"/>
          <p:cNvSpPr/>
          <p:nvPr/>
        </p:nvSpPr>
        <p:spPr>
          <a:xfrm>
            <a:off x="400050" y="2647950"/>
            <a:ext cx="6705600" cy="1295400"/>
          </a:xfrm>
          <a:custGeom>
            <a:avLst/>
            <a:gdLst/>
            <a:ahLst/>
            <a:cxnLst/>
            <a:rect l="l" t="t" r="r" b="b"/>
            <a:pathLst>
              <a:path w="6705600" h="1295400">
                <a:moveTo>
                  <a:pt x="0" y="0"/>
                </a:moveTo>
                <a:lnTo>
                  <a:pt x="6705600" y="0"/>
                </a:lnTo>
                <a:lnTo>
                  <a:pt x="6705600" y="1295400"/>
                </a:lnTo>
                <a:lnTo>
                  <a:pt x="0" y="1295400"/>
                </a:lnTo>
                <a:lnTo>
                  <a:pt x="0" y="0"/>
                </a:lnTo>
                <a:close/>
              </a:path>
            </a:pathLst>
          </a:custGeom>
          <a:solidFill>
            <a:srgbClr val="F9FAFB"/>
          </a:solidFill>
        </p:spPr>
      </p:sp>
      <p:sp>
        <p:nvSpPr>
          <p:cNvPr id="9" name="Shape 7"/>
          <p:cNvSpPr/>
          <p:nvPr/>
        </p:nvSpPr>
        <p:spPr>
          <a:xfrm>
            <a:off x="400050" y="2647950"/>
            <a:ext cx="38100" cy="1295400"/>
          </a:xfrm>
          <a:custGeom>
            <a:avLst/>
            <a:gdLst/>
            <a:ahLst/>
            <a:cxnLst/>
            <a:rect l="l" t="t" r="r" b="b"/>
            <a:pathLst>
              <a:path w="38100" h="1295400">
                <a:moveTo>
                  <a:pt x="0" y="0"/>
                </a:moveTo>
                <a:lnTo>
                  <a:pt x="38100" y="0"/>
                </a:lnTo>
                <a:lnTo>
                  <a:pt x="38100" y="1295400"/>
                </a:lnTo>
                <a:lnTo>
                  <a:pt x="0" y="1295400"/>
                </a:lnTo>
                <a:lnTo>
                  <a:pt x="0" y="0"/>
                </a:lnTo>
                <a:close/>
              </a:path>
            </a:pathLst>
          </a:custGeom>
          <a:solidFill>
            <a:srgbClr val="8B0000"/>
          </a:solidFill>
        </p:spPr>
      </p:sp>
      <p:sp>
        <p:nvSpPr>
          <p:cNvPr id="10" name="Text 8"/>
          <p:cNvSpPr/>
          <p:nvPr/>
        </p:nvSpPr>
        <p:spPr>
          <a:xfrm>
            <a:off x="571500" y="2800350"/>
            <a:ext cx="6457950" cy="457200"/>
          </a:xfrm>
          <a:prstGeom prst="rect">
            <a:avLst/>
          </a:prstGeom>
          <a:noFill/>
        </p:spPr>
        <p:txBody>
          <a:bodyPr wrap="square" lIns="0" tIns="0" rIns="0" bIns="0" rtlCol="0" anchor="ctr"/>
          <a:lstStyle/>
          <a:p>
            <a:pPr>
              <a:lnSpc>
                <a:spcPct val="130000"/>
              </a:lnSpc>
            </a:pPr>
            <a:r>
              <a:rPr lang="en-US" sz="1200" b="1" dirty="0">
                <a:solidFill>
                  <a:srgbClr val="1F2937"/>
                </a:solidFill>
                <a:latin typeface="Times New Roman" panose="02020603050405020304" charset="0"/>
                <a:ea typeface="Sorts Mill Goudy" panose="02000503000000000000" pitchFamily="34" charset="-122"/>
                <a:cs typeface="Times New Roman" panose="02020603050405020304" charset="0"/>
              </a:rPr>
              <a:t>P</a:t>
            </a: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roblème physique : Une molécule, quelle que soit sa chiralité, ne peut pas répondre différemment aux aspects spatiaux des ondes lumineuses (forme droite ou gauche).</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1" name="Text 9"/>
          <p:cNvSpPr/>
          <p:nvPr/>
        </p:nvSpPr>
        <p:spPr>
          <a:xfrm>
            <a:off x="571500" y="3333750"/>
            <a:ext cx="6457950" cy="4572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Réponse : La molécule n'est « consciente » que des champs électromagnétiques à sa position, essentiellement identiques pour les deux polarisations.</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2" name="Shape 10"/>
          <p:cNvSpPr/>
          <p:nvPr/>
        </p:nvSpPr>
        <p:spPr>
          <a:xfrm>
            <a:off x="438150" y="4133850"/>
            <a:ext cx="171450" cy="228600"/>
          </a:xfrm>
          <a:custGeom>
            <a:avLst/>
            <a:gdLst/>
            <a:ahLst/>
            <a:cxnLst/>
            <a:rect l="l" t="t" r="r" b="b"/>
            <a:pathLst>
              <a:path w="171450" h="228600">
                <a:moveTo>
                  <a:pt x="130775" y="171450"/>
                </a:moveTo>
                <a:cubicBezTo>
                  <a:pt x="134035" y="161493"/>
                  <a:pt x="140553" y="152474"/>
                  <a:pt x="147920" y="144706"/>
                </a:cubicBezTo>
                <a:cubicBezTo>
                  <a:pt x="162520" y="129347"/>
                  <a:pt x="171450" y="108585"/>
                  <a:pt x="171450" y="85725"/>
                </a:cubicBezTo>
                <a:cubicBezTo>
                  <a:pt x="171450" y="38398"/>
                  <a:pt x="133052" y="0"/>
                  <a:pt x="85725" y="0"/>
                </a:cubicBezTo>
                <a:cubicBezTo>
                  <a:pt x="38398" y="0"/>
                  <a:pt x="0" y="38398"/>
                  <a:pt x="0" y="85725"/>
                </a:cubicBezTo>
                <a:cubicBezTo>
                  <a:pt x="0" y="108585"/>
                  <a:pt x="8930" y="129347"/>
                  <a:pt x="23530" y="144706"/>
                </a:cubicBezTo>
                <a:cubicBezTo>
                  <a:pt x="30897" y="152474"/>
                  <a:pt x="37460" y="161493"/>
                  <a:pt x="40675" y="171450"/>
                </a:cubicBezTo>
                <a:lnTo>
                  <a:pt x="130731" y="171450"/>
                </a:lnTo>
                <a:close/>
                <a:moveTo>
                  <a:pt x="128588" y="192881"/>
                </a:moveTo>
                <a:lnTo>
                  <a:pt x="42863" y="192881"/>
                </a:lnTo>
                <a:lnTo>
                  <a:pt x="42863" y="200025"/>
                </a:lnTo>
                <a:cubicBezTo>
                  <a:pt x="42863" y="219760"/>
                  <a:pt x="58847" y="235744"/>
                  <a:pt x="78581" y="235744"/>
                </a:cubicBezTo>
                <a:lnTo>
                  <a:pt x="92869" y="235744"/>
                </a:lnTo>
                <a:cubicBezTo>
                  <a:pt x="112603" y="235744"/>
                  <a:pt x="128588" y="219760"/>
                  <a:pt x="128588" y="200025"/>
                </a:cubicBezTo>
                <a:lnTo>
                  <a:pt x="128588" y="192881"/>
                </a:lnTo>
                <a:close/>
                <a:moveTo>
                  <a:pt x="82153" y="50006"/>
                </a:moveTo>
                <a:cubicBezTo>
                  <a:pt x="64383" y="50006"/>
                  <a:pt x="50006" y="64383"/>
                  <a:pt x="50006" y="82153"/>
                </a:cubicBezTo>
                <a:cubicBezTo>
                  <a:pt x="50006" y="88091"/>
                  <a:pt x="45229" y="92869"/>
                  <a:pt x="39291" y="92869"/>
                </a:cubicBezTo>
                <a:cubicBezTo>
                  <a:pt x="33352" y="92869"/>
                  <a:pt x="28575" y="88091"/>
                  <a:pt x="28575" y="82153"/>
                </a:cubicBezTo>
                <a:cubicBezTo>
                  <a:pt x="28575" y="52551"/>
                  <a:pt x="52551" y="28575"/>
                  <a:pt x="82153" y="28575"/>
                </a:cubicBezTo>
                <a:cubicBezTo>
                  <a:pt x="88091" y="28575"/>
                  <a:pt x="92869" y="33352"/>
                  <a:pt x="92869" y="39291"/>
                </a:cubicBezTo>
                <a:cubicBezTo>
                  <a:pt x="92869" y="45229"/>
                  <a:pt x="88091" y="50006"/>
                  <a:pt x="82153" y="50006"/>
                </a:cubicBezTo>
                <a:close/>
              </a:path>
            </a:pathLst>
          </a:custGeom>
          <a:solidFill>
            <a:srgbClr val="8B0000"/>
          </a:solidFill>
        </p:spPr>
      </p:sp>
      <p:sp>
        <p:nvSpPr>
          <p:cNvPr id="13" name="Text 11"/>
          <p:cNvSpPr/>
          <p:nvPr/>
        </p:nvSpPr>
        <p:spPr>
          <a:xfrm>
            <a:off x="666750" y="4095750"/>
            <a:ext cx="655320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rPr>
              <a:t>Solution : Interaction Électrique + Magnétique</a:t>
            </a:r>
            <a:endPar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4" name="Text 12"/>
          <p:cNvSpPr/>
          <p:nvPr/>
        </p:nvSpPr>
        <p:spPr>
          <a:xfrm>
            <a:off x="381000" y="4514850"/>
            <a:ext cx="6800850" cy="495300"/>
          </a:xfrm>
          <a:prstGeom prst="rect">
            <a:avLst/>
          </a:prstGeom>
          <a:noFill/>
        </p:spPr>
        <p:txBody>
          <a:bodyPr wrap="square" lIns="0" tIns="0" rIns="0" bIns="0" rtlCol="0" anchor="ctr"/>
          <a:lstStyle/>
          <a:p>
            <a:pPr>
              <a:lnSpc>
                <a:spcPct val="14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Le DC provient d'une interaction inhabituelle entre la lumière et la matière : la molécule interagit simultanément avec les champs électrique et magnétique de la lumière.</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5" name="Shape 13"/>
          <p:cNvSpPr/>
          <p:nvPr/>
        </p:nvSpPr>
        <p:spPr>
          <a:xfrm>
            <a:off x="381000" y="5124450"/>
            <a:ext cx="3305175" cy="876300"/>
          </a:xfrm>
          <a:custGeom>
            <a:avLst/>
            <a:gdLst/>
            <a:ahLst/>
            <a:cxnLst/>
            <a:rect l="l" t="t" r="r" b="b"/>
            <a:pathLst>
              <a:path w="3305175" h="876300">
                <a:moveTo>
                  <a:pt x="0" y="0"/>
                </a:moveTo>
                <a:lnTo>
                  <a:pt x="3305175" y="0"/>
                </a:lnTo>
                <a:lnTo>
                  <a:pt x="3305175" y="876300"/>
                </a:lnTo>
                <a:lnTo>
                  <a:pt x="0" y="876300"/>
                </a:lnTo>
                <a:lnTo>
                  <a:pt x="0" y="0"/>
                </a:lnTo>
                <a:close/>
              </a:path>
            </a:pathLst>
          </a:custGeom>
          <a:solidFill>
            <a:srgbClr val="F9FAFB"/>
          </a:solidFill>
        </p:spPr>
      </p:sp>
      <p:sp>
        <p:nvSpPr>
          <p:cNvPr id="16" name="Text 14"/>
          <p:cNvSpPr/>
          <p:nvPr/>
        </p:nvSpPr>
        <p:spPr>
          <a:xfrm>
            <a:off x="495300" y="5238750"/>
            <a:ext cx="3152775" cy="2286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Champ Électrique (E)</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7" name="Text 15"/>
          <p:cNvSpPr/>
          <p:nvPr/>
        </p:nvSpPr>
        <p:spPr>
          <a:xfrm>
            <a:off x="495300" y="5505450"/>
            <a:ext cx="3143250" cy="3810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I</a:t>
            </a: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nteraction dipolaire électrique → transition électronique</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8" name="Shape 16"/>
          <p:cNvSpPr/>
          <p:nvPr/>
        </p:nvSpPr>
        <p:spPr>
          <a:xfrm>
            <a:off x="3798590" y="5124450"/>
            <a:ext cx="3305175" cy="876300"/>
          </a:xfrm>
          <a:custGeom>
            <a:avLst/>
            <a:gdLst/>
            <a:ahLst/>
            <a:cxnLst/>
            <a:rect l="l" t="t" r="r" b="b"/>
            <a:pathLst>
              <a:path w="3305175" h="876300">
                <a:moveTo>
                  <a:pt x="0" y="0"/>
                </a:moveTo>
                <a:lnTo>
                  <a:pt x="3305175" y="0"/>
                </a:lnTo>
                <a:lnTo>
                  <a:pt x="3305175" y="876300"/>
                </a:lnTo>
                <a:lnTo>
                  <a:pt x="0" y="876300"/>
                </a:lnTo>
                <a:lnTo>
                  <a:pt x="0" y="0"/>
                </a:lnTo>
                <a:close/>
              </a:path>
            </a:pathLst>
          </a:custGeom>
          <a:solidFill>
            <a:srgbClr val="F9FAFB"/>
          </a:solidFill>
        </p:spPr>
      </p:sp>
      <p:sp>
        <p:nvSpPr>
          <p:cNvPr id="19" name="Text 17"/>
          <p:cNvSpPr/>
          <p:nvPr/>
        </p:nvSpPr>
        <p:spPr>
          <a:xfrm>
            <a:off x="3912890" y="5238750"/>
            <a:ext cx="3152775" cy="2286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Champ Magnétique (B)</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0" name="Text 18"/>
          <p:cNvSpPr/>
          <p:nvPr/>
        </p:nvSpPr>
        <p:spPr>
          <a:xfrm>
            <a:off x="3912890" y="5505450"/>
            <a:ext cx="3143250" cy="381000"/>
          </a:xfrm>
          <a:prstGeom prst="rect">
            <a:avLst/>
          </a:prstGeom>
          <a:noFill/>
        </p:spPr>
        <p:txBody>
          <a:bodyPr wrap="square" lIns="0" tIns="0" rIns="0" bIns="0" rtlCol="0" anchor="ctr"/>
          <a:lstStyle/>
          <a:p>
            <a:pPr>
              <a:lnSpc>
                <a:spcPct val="12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Interaction dipolaire magnétique → moment magnétique de transition</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1" name="Shape 19"/>
          <p:cNvSpPr/>
          <p:nvPr/>
        </p:nvSpPr>
        <p:spPr>
          <a:xfrm>
            <a:off x="7330480" y="2324100"/>
            <a:ext cx="4476750" cy="3200400"/>
          </a:xfrm>
          <a:custGeom>
            <a:avLst/>
            <a:gdLst/>
            <a:ahLst/>
            <a:cxnLst/>
            <a:rect l="l" t="t" r="r" b="b"/>
            <a:pathLst>
              <a:path w="4476750" h="3200400">
                <a:moveTo>
                  <a:pt x="0" y="0"/>
                </a:moveTo>
                <a:lnTo>
                  <a:pt x="4476750" y="0"/>
                </a:lnTo>
                <a:lnTo>
                  <a:pt x="4476750" y="3200400"/>
                </a:lnTo>
                <a:lnTo>
                  <a:pt x="0" y="3200400"/>
                </a:lnTo>
                <a:lnTo>
                  <a:pt x="0" y="0"/>
                </a:lnTo>
                <a:close/>
              </a:path>
            </a:pathLst>
          </a:custGeom>
          <a:solidFill>
            <a:srgbClr val="F9FAFB"/>
          </a:solidFill>
        </p:spPr>
      </p:sp>
      <p:sp>
        <p:nvSpPr>
          <p:cNvPr id="22" name="Text 20"/>
          <p:cNvSpPr/>
          <p:nvPr/>
        </p:nvSpPr>
        <p:spPr>
          <a:xfrm>
            <a:off x="7478117" y="2514600"/>
            <a:ext cx="4181475" cy="266700"/>
          </a:xfrm>
          <a:prstGeom prst="rect">
            <a:avLst/>
          </a:prstGeom>
          <a:noFill/>
        </p:spPr>
        <p:txBody>
          <a:bodyPr wrap="square" lIns="0" tIns="0" rIns="0" bIns="0" rtlCol="0" anchor="ctr"/>
          <a:lstStyle/>
          <a:p>
            <a:pPr algn="ctr">
              <a:lnSpc>
                <a:spcPct val="130000"/>
              </a:lnSpc>
            </a:pPr>
            <a:r>
              <a:rPr lang="en-US" sz="1350" b="1" dirty="0">
                <a:solidFill>
                  <a:schemeClr val="tx1"/>
                </a:solidFill>
                <a:latin typeface="Times New Roman" panose="02020603050405020304" charset="0"/>
                <a:ea typeface="Sorts Mill Goudy" panose="02000503000000000000" pitchFamily="34" charset="-122"/>
                <a:cs typeface="Times New Roman" panose="02020603050405020304" charset="0"/>
              </a:rPr>
              <a:t>Transitions Électroniques des Liaisons Peptidiques</a:t>
            </a:r>
            <a:endParaRPr lang="en-US" sz="135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3" name="Shape 21"/>
          <p:cNvSpPr/>
          <p:nvPr/>
        </p:nvSpPr>
        <p:spPr>
          <a:xfrm>
            <a:off x="7540030" y="2933700"/>
            <a:ext cx="38100" cy="609600"/>
          </a:xfrm>
          <a:custGeom>
            <a:avLst/>
            <a:gdLst/>
            <a:ahLst/>
            <a:cxnLst/>
            <a:rect l="l" t="t" r="r" b="b"/>
            <a:pathLst>
              <a:path w="38100" h="609600">
                <a:moveTo>
                  <a:pt x="0" y="0"/>
                </a:moveTo>
                <a:lnTo>
                  <a:pt x="38100" y="0"/>
                </a:lnTo>
                <a:lnTo>
                  <a:pt x="38100" y="609600"/>
                </a:lnTo>
                <a:lnTo>
                  <a:pt x="0" y="609600"/>
                </a:lnTo>
                <a:lnTo>
                  <a:pt x="0" y="0"/>
                </a:lnTo>
                <a:close/>
              </a:path>
            </a:pathLst>
          </a:custGeom>
          <a:solidFill>
            <a:srgbClr val="8B0000"/>
          </a:solidFill>
        </p:spPr>
      </p:sp>
      <p:sp>
        <p:nvSpPr>
          <p:cNvPr id="24" name="Text 22"/>
          <p:cNvSpPr/>
          <p:nvPr/>
        </p:nvSpPr>
        <p:spPr>
          <a:xfrm>
            <a:off x="7673380" y="2933700"/>
            <a:ext cx="4019550" cy="2286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Transition n → π*</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5" name="Text 23"/>
          <p:cNvSpPr/>
          <p:nvPr/>
        </p:nvSpPr>
        <p:spPr>
          <a:xfrm>
            <a:off x="7673380" y="3162300"/>
            <a:ext cx="4010025" cy="190500"/>
          </a:xfrm>
          <a:prstGeom prst="rect">
            <a:avLst/>
          </a:prstGeom>
          <a:noFill/>
        </p:spPr>
        <p:txBody>
          <a:bodyPr wrap="square" lIns="0" tIns="0" rIns="0" bIns="0" rtlCol="0" anchor="ctr"/>
          <a:lstStyle/>
          <a:p>
            <a:pPr>
              <a:lnSpc>
                <a:spcPct val="120000"/>
              </a:lnSpc>
            </a:pPr>
            <a:r>
              <a:rPr lang="en-US" sz="1050"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a:t>
            </a: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220 nm, faible intensité</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6" name="Text 24"/>
          <p:cNvSpPr/>
          <p:nvPr/>
        </p:nvSpPr>
        <p:spPr>
          <a:xfrm>
            <a:off x="7673380" y="3352800"/>
            <a:ext cx="4010025" cy="190500"/>
          </a:xfrm>
          <a:prstGeom prst="rect">
            <a:avLst/>
          </a:prstGeom>
          <a:noFill/>
        </p:spPr>
        <p:txBody>
          <a:bodyPr wrap="square" lIns="0" tIns="0" rIns="0" bIns="0" rtlCol="0" anchor="ctr"/>
          <a:lstStyle/>
          <a:p>
            <a:pPr>
              <a:lnSpc>
                <a:spcPct val="12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Électron non-liant → orbital π*</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7" name="Shape 25"/>
          <p:cNvSpPr/>
          <p:nvPr/>
        </p:nvSpPr>
        <p:spPr>
          <a:xfrm>
            <a:off x="7540030" y="3695700"/>
            <a:ext cx="38100" cy="609600"/>
          </a:xfrm>
          <a:custGeom>
            <a:avLst/>
            <a:gdLst/>
            <a:ahLst/>
            <a:cxnLst/>
            <a:rect l="l" t="t" r="r" b="b"/>
            <a:pathLst>
              <a:path w="38100" h="609600">
                <a:moveTo>
                  <a:pt x="0" y="0"/>
                </a:moveTo>
                <a:lnTo>
                  <a:pt x="38100" y="0"/>
                </a:lnTo>
                <a:lnTo>
                  <a:pt x="38100" y="609600"/>
                </a:lnTo>
                <a:lnTo>
                  <a:pt x="0" y="609600"/>
                </a:lnTo>
                <a:lnTo>
                  <a:pt x="0" y="0"/>
                </a:lnTo>
                <a:close/>
              </a:path>
            </a:pathLst>
          </a:custGeom>
          <a:solidFill>
            <a:srgbClr val="8B0000"/>
          </a:solidFill>
        </p:spPr>
      </p:sp>
      <p:sp>
        <p:nvSpPr>
          <p:cNvPr id="28" name="Text 26"/>
          <p:cNvSpPr/>
          <p:nvPr/>
        </p:nvSpPr>
        <p:spPr>
          <a:xfrm>
            <a:off x="7673380" y="3695700"/>
            <a:ext cx="4019550" cy="228600"/>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Transition π → π*</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29" name="Text 27"/>
          <p:cNvSpPr/>
          <p:nvPr/>
        </p:nvSpPr>
        <p:spPr>
          <a:xfrm>
            <a:off x="7673380" y="3924300"/>
            <a:ext cx="4010025" cy="190500"/>
          </a:xfrm>
          <a:prstGeom prst="rect">
            <a:avLst/>
          </a:prstGeom>
          <a:noFill/>
        </p:spPr>
        <p:txBody>
          <a:bodyPr wrap="square" lIns="0" tIns="0" rIns="0" bIns="0" rtlCol="0" anchor="ctr"/>
          <a:lstStyle/>
          <a:p>
            <a:pPr>
              <a:lnSpc>
                <a:spcPct val="12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~190 nm, forte intensité</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30" name="Text 28"/>
          <p:cNvSpPr/>
          <p:nvPr/>
        </p:nvSpPr>
        <p:spPr>
          <a:xfrm>
            <a:off x="7673380" y="4114800"/>
            <a:ext cx="4010025" cy="190500"/>
          </a:xfrm>
          <a:prstGeom prst="rect">
            <a:avLst/>
          </a:prstGeom>
          <a:noFill/>
        </p:spPr>
        <p:txBody>
          <a:bodyPr wrap="square" lIns="0" tIns="0" rIns="0" bIns="0" rtlCol="0" anchor="ctr"/>
          <a:lstStyle/>
          <a:p>
            <a:pPr>
              <a:lnSpc>
                <a:spcPct val="12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Orbital π → orbital π*</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31" name="Shape 29"/>
          <p:cNvSpPr/>
          <p:nvPr/>
        </p:nvSpPr>
        <p:spPr>
          <a:xfrm>
            <a:off x="7520980" y="4457700"/>
            <a:ext cx="4095750" cy="876300"/>
          </a:xfrm>
          <a:custGeom>
            <a:avLst/>
            <a:gdLst/>
            <a:ahLst/>
            <a:cxnLst/>
            <a:rect l="l" t="t" r="r" b="b"/>
            <a:pathLst>
              <a:path w="4095750" h="876300">
                <a:moveTo>
                  <a:pt x="0" y="0"/>
                </a:moveTo>
                <a:lnTo>
                  <a:pt x="4095750" y="0"/>
                </a:lnTo>
                <a:lnTo>
                  <a:pt x="4095750" y="876300"/>
                </a:lnTo>
                <a:lnTo>
                  <a:pt x="0" y="876300"/>
                </a:lnTo>
                <a:lnTo>
                  <a:pt x="0" y="0"/>
                </a:lnTo>
                <a:close/>
              </a:path>
            </a:pathLst>
          </a:custGeom>
          <a:solidFill>
            <a:srgbClr val="8B0000"/>
          </a:solidFill>
        </p:spPr>
      </p:sp>
      <p:sp>
        <p:nvSpPr>
          <p:cNvPr id="32" name="Text 30"/>
          <p:cNvSpPr/>
          <p:nvPr/>
        </p:nvSpPr>
        <p:spPr>
          <a:xfrm>
            <a:off x="7635280" y="4572000"/>
            <a:ext cx="3943350" cy="228600"/>
          </a:xfrm>
          <a:prstGeom prst="rect">
            <a:avLst/>
          </a:prstGeom>
          <a:noFill/>
        </p:spPr>
        <p:txBody>
          <a:bodyPr wrap="square" lIns="0" tIns="0" rIns="0" bIns="0" rtlCol="0" anchor="ctr"/>
          <a:lstStyle/>
          <a:p>
            <a:pPr>
              <a:lnSpc>
                <a:spcPct val="130000"/>
              </a:lnSpc>
            </a:pPr>
            <a:r>
              <a:rPr lang="en-US" sz="1200" b="1" dirty="0">
                <a:solidFill>
                  <a:srgbClr val="FFFFFF"/>
                </a:solidFill>
                <a:latin typeface="Times New Roman" panose="02020603050405020304" charset="0"/>
                <a:ea typeface="Sorts Mill Goudy" panose="02000503000000000000" pitchFamily="34" charset="-122"/>
                <a:cs typeface="Times New Roman" panose="02020603050405020304" charset="0"/>
              </a:rPr>
              <a:t>Région UV lointain (170-250 nm)</a:t>
            </a:r>
            <a:endParaRPr lang="en-US" sz="1600" dirty="0">
              <a:latin typeface="Times New Roman" panose="02020603050405020304" charset="0"/>
              <a:cs typeface="Times New Roman" panose="02020603050405020304" charset="0"/>
            </a:endParaRPr>
          </a:p>
        </p:txBody>
      </p:sp>
      <p:sp>
        <p:nvSpPr>
          <p:cNvPr id="33" name="Text 31"/>
          <p:cNvSpPr/>
          <p:nvPr/>
        </p:nvSpPr>
        <p:spPr>
          <a:xfrm>
            <a:off x="7635280" y="4838700"/>
            <a:ext cx="3933825" cy="381000"/>
          </a:xfrm>
          <a:prstGeom prst="rect">
            <a:avLst/>
          </a:prstGeom>
          <a:noFill/>
        </p:spPr>
        <p:txBody>
          <a:bodyPr wrap="square" lIns="0" tIns="0" rIns="0" bIns="0" rtlCol="0" anchor="ctr"/>
          <a:lstStyle/>
          <a:p>
            <a:pPr>
              <a:lnSpc>
                <a:spcPct val="120000"/>
              </a:lnSpc>
            </a:pPr>
            <a:r>
              <a:rPr lang="en-US" sz="1200" b="1" dirty="0">
                <a:solidFill>
                  <a:srgbClr val="FFFFFF"/>
                </a:solidFill>
                <a:latin typeface="Times New Roman" panose="02020603050405020304" charset="0"/>
                <a:ea typeface="Sorts Mill Goudy" panose="02000503000000000000" pitchFamily="34" charset="-122"/>
                <a:cs typeface="Times New Roman" panose="02020603050405020304" charset="0"/>
              </a:rPr>
              <a:t>Ces transitions dominent les spectres CD des protéines et sont sensibles à la structure secondaire</a:t>
            </a:r>
            <a:r>
              <a:rPr lang="en-US" sz="1050"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a:t>
            </a:r>
            <a:endParaRPr lang="en-US" sz="16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 0"/>
          <p:cNvSpPr/>
          <p:nvPr/>
        </p:nvSpPr>
        <p:spPr>
          <a:xfrm>
            <a:off x="372275" y="372275"/>
            <a:ext cx="11521905" cy="223365"/>
          </a:xfrm>
          <a:prstGeom prst="rect">
            <a:avLst/>
          </a:prstGeom>
          <a:noFill/>
        </p:spPr>
        <p:txBody>
          <a:bodyPr wrap="square" lIns="0" tIns="0" rIns="0" bIns="0" rtlCol="0" anchor="ctr"/>
          <a:lstStyle/>
          <a:p>
            <a:pPr>
              <a:lnSpc>
                <a:spcPct val="130000"/>
              </a:lnSpc>
            </a:pPr>
            <a:r>
              <a:rPr lang="en-US" sz="1175" b="1" dirty="0">
                <a:solidFill>
                  <a:srgbClr val="8B0000"/>
                </a:solidFill>
                <a:latin typeface="Sorts Mill Goudy" panose="02000503000000000000" pitchFamily="34" charset="0"/>
                <a:ea typeface="Sorts Mill Goudy" panose="02000503000000000000" pitchFamily="34" charset="-122"/>
                <a:cs typeface="Sorts Mill Goudy" panose="02000503000000000000" pitchFamily="34" charset="-120"/>
              </a:rPr>
              <a:t>2.2</a:t>
            </a:r>
            <a:endParaRPr lang="en-US" sz="1600" dirty="0"/>
          </a:p>
        </p:txBody>
      </p:sp>
      <p:sp>
        <p:nvSpPr>
          <p:cNvPr id="3" name="Text 1"/>
          <p:cNvSpPr/>
          <p:nvPr/>
        </p:nvSpPr>
        <p:spPr>
          <a:xfrm>
            <a:off x="372275" y="670095"/>
            <a:ext cx="11614974" cy="372275"/>
          </a:xfrm>
          <a:prstGeom prst="rect">
            <a:avLst/>
          </a:prstGeom>
          <a:noFill/>
        </p:spPr>
        <p:txBody>
          <a:bodyPr wrap="square" lIns="0" tIns="0" rIns="0" bIns="0" rtlCol="0" anchor="ctr"/>
          <a:lstStyle/>
          <a:p>
            <a:pPr>
              <a:lnSpc>
                <a:spcPct val="90000"/>
              </a:lnSpc>
            </a:pPr>
            <a:r>
              <a:rPr lang="en-US" sz="2640" b="1" dirty="0">
                <a:solidFill>
                  <a:schemeClr val="tx1"/>
                </a:solidFill>
                <a:latin typeface="Times New Roman" panose="02020603050405020304" charset="0"/>
                <a:ea typeface="Oranienbaum" panose="02000506080000020003" pitchFamily="34" charset="-122"/>
                <a:cs typeface="Times New Roman" panose="02020603050405020304" charset="0"/>
              </a:rPr>
              <a:t>Relations Mathématiques Fondamentales</a:t>
            </a:r>
            <a:endParaRPr lang="en-US" sz="2640" b="1" dirty="0">
              <a:solidFill>
                <a:schemeClr val="tx1"/>
              </a:solidFill>
              <a:latin typeface="Times New Roman" panose="02020603050405020304" charset="0"/>
              <a:ea typeface="Oranienbaum" panose="02000506080000020003" pitchFamily="34" charset="-122"/>
              <a:cs typeface="Times New Roman" panose="02020603050405020304" charset="0"/>
            </a:endParaRPr>
          </a:p>
        </p:txBody>
      </p:sp>
      <p:sp>
        <p:nvSpPr>
          <p:cNvPr id="4" name="Shape 2"/>
          <p:cNvSpPr/>
          <p:nvPr/>
        </p:nvSpPr>
        <p:spPr>
          <a:xfrm>
            <a:off x="372275" y="1154052"/>
            <a:ext cx="893460" cy="37227"/>
          </a:xfrm>
          <a:custGeom>
            <a:avLst/>
            <a:gdLst/>
            <a:ahLst/>
            <a:cxnLst/>
            <a:rect l="l" t="t" r="r" b="b"/>
            <a:pathLst>
              <a:path w="893460" h="37227">
                <a:moveTo>
                  <a:pt x="0" y="0"/>
                </a:moveTo>
                <a:lnTo>
                  <a:pt x="893460" y="0"/>
                </a:lnTo>
                <a:lnTo>
                  <a:pt x="893460" y="37227"/>
                </a:lnTo>
                <a:lnTo>
                  <a:pt x="0" y="37227"/>
                </a:lnTo>
                <a:lnTo>
                  <a:pt x="0" y="0"/>
                </a:lnTo>
                <a:close/>
              </a:path>
            </a:pathLst>
          </a:custGeom>
          <a:solidFill>
            <a:srgbClr val="8B0000"/>
          </a:solidFill>
        </p:spPr>
      </p:sp>
      <p:sp>
        <p:nvSpPr>
          <p:cNvPr id="5" name="Text 3"/>
          <p:cNvSpPr/>
          <p:nvPr/>
        </p:nvSpPr>
        <p:spPr>
          <a:xfrm>
            <a:off x="372275" y="1340189"/>
            <a:ext cx="6849856" cy="297820"/>
          </a:xfrm>
          <a:prstGeom prst="rect">
            <a:avLst/>
          </a:prstGeom>
          <a:noFill/>
        </p:spPr>
        <p:txBody>
          <a:bodyPr wrap="square" lIns="0" tIns="0" rIns="0" bIns="0" rtlCol="0" anchor="ctr"/>
          <a:lstStyle/>
          <a:p>
            <a:pPr>
              <a:lnSpc>
                <a:spcPct val="110000"/>
              </a:lnSpc>
            </a:pPr>
            <a:endParaRPr lang="en-US" sz="176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endParaRPr>
          </a:p>
          <a:p>
            <a:pPr>
              <a:lnSpc>
                <a:spcPct val="110000"/>
              </a:lnSpc>
            </a:pPr>
            <a:r>
              <a:rPr lang="en-US" sz="176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rPr>
              <a:t>Définitions de Base</a:t>
            </a:r>
            <a:endParaRPr lang="en-US" sz="1760" b="1" dirty="0">
              <a:solidFill>
                <a:schemeClr val="tx1"/>
              </a:solidFill>
              <a:latin typeface="Sorts Mill Goudy" panose="02000503000000000000" pitchFamily="34" charset="0"/>
              <a:ea typeface="Sorts Mill Goudy" panose="02000503000000000000" pitchFamily="34" charset="-122"/>
              <a:cs typeface="Sorts Mill Goudy" panose="02000503000000000000" pitchFamily="34" charset="-120"/>
            </a:endParaRPr>
          </a:p>
        </p:txBody>
      </p:sp>
      <p:sp>
        <p:nvSpPr>
          <p:cNvPr id="6" name="Shape 4"/>
          <p:cNvSpPr/>
          <p:nvPr/>
        </p:nvSpPr>
        <p:spPr>
          <a:xfrm>
            <a:off x="372275" y="1749692"/>
            <a:ext cx="6738174" cy="1275041"/>
          </a:xfrm>
          <a:custGeom>
            <a:avLst/>
            <a:gdLst/>
            <a:ahLst/>
            <a:cxnLst/>
            <a:rect l="l" t="t" r="r" b="b"/>
            <a:pathLst>
              <a:path w="6738174" h="1275041">
                <a:moveTo>
                  <a:pt x="0" y="0"/>
                </a:moveTo>
                <a:lnTo>
                  <a:pt x="6738174" y="0"/>
                </a:lnTo>
                <a:lnTo>
                  <a:pt x="6738174" y="1275041"/>
                </a:lnTo>
                <a:lnTo>
                  <a:pt x="0" y="1275041"/>
                </a:lnTo>
                <a:lnTo>
                  <a:pt x="0" y="0"/>
                </a:lnTo>
                <a:close/>
              </a:path>
            </a:pathLst>
          </a:custGeom>
          <a:solidFill>
            <a:srgbClr val="F9FAFB"/>
          </a:solidFill>
        </p:spPr>
      </p:sp>
      <p:sp>
        <p:nvSpPr>
          <p:cNvPr id="7" name="Text 5"/>
          <p:cNvSpPr/>
          <p:nvPr/>
        </p:nvSpPr>
        <p:spPr>
          <a:xfrm>
            <a:off x="521185" y="1898602"/>
            <a:ext cx="6514809" cy="223365"/>
          </a:xfrm>
          <a:prstGeom prst="rect">
            <a:avLst/>
          </a:prstGeom>
          <a:noFill/>
        </p:spPr>
        <p:txBody>
          <a:bodyPr wrap="square" lIns="0" tIns="0" rIns="0" bIns="0" rtlCol="0" anchor="ctr"/>
          <a:lstStyle/>
          <a:p>
            <a:pPr>
              <a:lnSpc>
                <a:spcPct val="130000"/>
              </a:lnSpc>
            </a:pPr>
            <a:r>
              <a:rPr lang="en-US" sz="1175" b="1" dirty="0">
                <a:solidFill>
                  <a:schemeClr val="tx1"/>
                </a:solidFill>
                <a:latin typeface="Times New Roman" panose="02020603050405020304" charset="0"/>
                <a:ea typeface="Sorts Mill Goudy" panose="02000503000000000000" pitchFamily="34" charset="-122"/>
                <a:cs typeface="Times New Roman" panose="02020603050405020304" charset="0"/>
              </a:rPr>
              <a:t>Différence d'absorbance :</a:t>
            </a:r>
            <a:endParaRPr lang="en-US" sz="1175"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8" name="Shape 6"/>
          <p:cNvSpPr/>
          <p:nvPr/>
        </p:nvSpPr>
        <p:spPr>
          <a:xfrm>
            <a:off x="524287" y="2199524"/>
            <a:ext cx="6427945" cy="415707"/>
          </a:xfrm>
          <a:custGeom>
            <a:avLst/>
            <a:gdLst/>
            <a:ahLst/>
            <a:cxnLst/>
            <a:rect l="l" t="t" r="r" b="b"/>
            <a:pathLst>
              <a:path w="6427945" h="415707">
                <a:moveTo>
                  <a:pt x="0" y="0"/>
                </a:moveTo>
                <a:lnTo>
                  <a:pt x="6427945" y="0"/>
                </a:lnTo>
                <a:lnTo>
                  <a:pt x="6427945" y="415707"/>
                </a:lnTo>
                <a:lnTo>
                  <a:pt x="0" y="415707"/>
                </a:lnTo>
                <a:lnTo>
                  <a:pt x="0" y="0"/>
                </a:lnTo>
                <a:close/>
              </a:path>
            </a:pathLst>
          </a:custGeom>
          <a:solidFill>
            <a:srgbClr val="FFFFFF"/>
          </a:solidFill>
          <a:ln w="8467">
            <a:solidFill>
              <a:srgbClr val="8B0000"/>
            </a:solidFill>
            <a:prstDash val="solid"/>
          </a:ln>
        </p:spPr>
      </p:sp>
      <p:sp>
        <p:nvSpPr>
          <p:cNvPr id="9" name="Text 7"/>
          <p:cNvSpPr/>
          <p:nvPr/>
        </p:nvSpPr>
        <p:spPr>
          <a:xfrm>
            <a:off x="480855" y="2277084"/>
            <a:ext cx="6514809" cy="260592"/>
          </a:xfrm>
          <a:prstGeom prst="rect">
            <a:avLst/>
          </a:prstGeom>
          <a:noFill/>
        </p:spPr>
        <p:txBody>
          <a:bodyPr wrap="square" lIns="0" tIns="0" rIns="0" bIns="0" rtlCol="0" anchor="ctr"/>
          <a:lstStyle/>
          <a:p>
            <a:pPr algn="ctr">
              <a:lnSpc>
                <a:spcPct val="120000"/>
              </a:lnSpc>
            </a:pPr>
            <a:r>
              <a:rPr lang="en-US" sz="1400" b="1" dirty="0">
                <a:solidFill>
                  <a:srgbClr val="8B0000"/>
                </a:solidFill>
                <a:latin typeface="Times New Roman" panose="02020603050405020304" charset="0"/>
                <a:ea typeface="Noto Sans SC" panose="020B0200000000000000" pitchFamily="34" charset="-122"/>
                <a:cs typeface="Times New Roman" panose="02020603050405020304" charset="0"/>
              </a:rPr>
              <a:t>ΔA = A</a:t>
            </a:r>
            <a:r>
              <a:rPr lang="en-US" sz="1400" b="1" dirty="0">
                <a:solidFill>
                  <a:srgbClr val="8B0000"/>
                </a:solidFill>
                <a:latin typeface="Times New Roman" panose="02020603050405020304" charset="0"/>
                <a:ea typeface="MiSans" pitchFamily="34" charset="-122"/>
                <a:cs typeface="Times New Roman" panose="02020603050405020304" charset="0"/>
              </a:rPr>
              <a:t>L</a:t>
            </a:r>
            <a:r>
              <a:rPr lang="en-US" sz="1400" b="1" dirty="0">
                <a:solidFill>
                  <a:srgbClr val="8B0000"/>
                </a:solidFill>
                <a:latin typeface="Times New Roman" panose="02020603050405020304" charset="0"/>
                <a:ea typeface="Noto Sans SC" panose="020B0200000000000000" pitchFamily="34" charset="-122"/>
                <a:cs typeface="Times New Roman" panose="02020603050405020304" charset="0"/>
              </a:rPr>
              <a:t> − A</a:t>
            </a:r>
            <a:r>
              <a:rPr lang="en-US" sz="1400" b="1" dirty="0">
                <a:solidFill>
                  <a:srgbClr val="8B0000"/>
                </a:solidFill>
                <a:latin typeface="Times New Roman" panose="02020603050405020304" charset="0"/>
                <a:ea typeface="MiSans" pitchFamily="34" charset="-122"/>
                <a:cs typeface="Times New Roman" panose="02020603050405020304" charset="0"/>
              </a:rPr>
              <a:t>R</a:t>
            </a:r>
            <a:r>
              <a:rPr lang="en-US" sz="1400" b="1" dirty="0">
                <a:solidFill>
                  <a:srgbClr val="8B0000"/>
                </a:solidFill>
                <a:latin typeface="Times New Roman" panose="02020603050405020304" charset="0"/>
                <a:ea typeface="Noto Sans SC" panose="020B0200000000000000" pitchFamily="34" charset="-122"/>
                <a:cs typeface="Times New Roman" panose="02020603050405020304" charset="0"/>
              </a:rPr>
              <a:t> = (ε</a:t>
            </a:r>
            <a:r>
              <a:rPr lang="en-US" sz="1400" b="1" dirty="0">
                <a:solidFill>
                  <a:srgbClr val="8B0000"/>
                </a:solidFill>
                <a:latin typeface="Times New Roman" panose="02020603050405020304" charset="0"/>
                <a:ea typeface="MiSans" pitchFamily="34" charset="-122"/>
                <a:cs typeface="Times New Roman" panose="02020603050405020304" charset="0"/>
              </a:rPr>
              <a:t>L</a:t>
            </a:r>
            <a:r>
              <a:rPr lang="en-US" sz="1400" b="1" dirty="0">
                <a:solidFill>
                  <a:srgbClr val="8B0000"/>
                </a:solidFill>
                <a:latin typeface="Times New Roman" panose="02020603050405020304" charset="0"/>
                <a:ea typeface="Noto Sans SC" panose="020B0200000000000000" pitchFamily="34" charset="-122"/>
                <a:cs typeface="Times New Roman" panose="02020603050405020304" charset="0"/>
              </a:rPr>
              <a:t> − ε</a:t>
            </a:r>
            <a:r>
              <a:rPr lang="en-US" sz="1400" b="1" dirty="0">
                <a:solidFill>
                  <a:srgbClr val="8B0000"/>
                </a:solidFill>
                <a:latin typeface="Times New Roman" panose="02020603050405020304" charset="0"/>
                <a:ea typeface="MiSans" pitchFamily="34" charset="-122"/>
                <a:cs typeface="Times New Roman" panose="02020603050405020304" charset="0"/>
              </a:rPr>
              <a:t>R</a:t>
            </a:r>
            <a:r>
              <a:rPr lang="en-US" sz="1400" b="1" dirty="0">
                <a:solidFill>
                  <a:srgbClr val="8B0000"/>
                </a:solidFill>
                <a:latin typeface="Times New Roman" panose="02020603050405020304" charset="0"/>
                <a:ea typeface="Noto Sans SC" panose="020B0200000000000000" pitchFamily="34" charset="-122"/>
                <a:cs typeface="Times New Roman" panose="02020603050405020304" charset="0"/>
              </a:rPr>
              <a:t>) × C × l</a:t>
            </a:r>
            <a:endParaRPr lang="en-US" sz="1400" b="1" dirty="0">
              <a:latin typeface="Times New Roman" panose="02020603050405020304" charset="0"/>
              <a:cs typeface="Times New Roman" panose="02020603050405020304" charset="0"/>
            </a:endParaRPr>
          </a:p>
        </p:txBody>
      </p:sp>
      <p:sp>
        <p:nvSpPr>
          <p:cNvPr id="10" name="Text 8"/>
          <p:cNvSpPr/>
          <p:nvPr/>
        </p:nvSpPr>
        <p:spPr>
          <a:xfrm>
            <a:off x="521185" y="2692789"/>
            <a:ext cx="6505502" cy="186137"/>
          </a:xfrm>
          <a:prstGeom prst="rect">
            <a:avLst/>
          </a:prstGeom>
          <a:noFill/>
        </p:spPr>
        <p:txBody>
          <a:bodyPr wrap="square" lIns="0" tIns="0" rIns="0" bIns="0" rtlCol="0" anchor="ctr"/>
          <a:lstStyle/>
          <a:p>
            <a:pPr>
              <a:lnSpc>
                <a:spcPct val="120000"/>
              </a:lnSpc>
            </a:pPr>
            <a:r>
              <a:rPr lang="en-US" sz="1025"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o</a:t>
            </a: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ù C = concentration molaire (mol·L⁻¹), l = longueur du trajet optique (cm)</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1" name="Shape 9"/>
          <p:cNvSpPr/>
          <p:nvPr/>
        </p:nvSpPr>
        <p:spPr>
          <a:xfrm>
            <a:off x="372275" y="3139519"/>
            <a:ext cx="6738174" cy="1275041"/>
          </a:xfrm>
          <a:custGeom>
            <a:avLst/>
            <a:gdLst/>
            <a:ahLst/>
            <a:cxnLst/>
            <a:rect l="l" t="t" r="r" b="b"/>
            <a:pathLst>
              <a:path w="6738174" h="1275041">
                <a:moveTo>
                  <a:pt x="0" y="0"/>
                </a:moveTo>
                <a:lnTo>
                  <a:pt x="6738174" y="0"/>
                </a:lnTo>
                <a:lnTo>
                  <a:pt x="6738174" y="1275041"/>
                </a:lnTo>
                <a:lnTo>
                  <a:pt x="0" y="1275041"/>
                </a:lnTo>
                <a:lnTo>
                  <a:pt x="0" y="0"/>
                </a:lnTo>
                <a:close/>
              </a:path>
            </a:pathLst>
          </a:custGeom>
          <a:solidFill>
            <a:srgbClr val="F9FAFB"/>
          </a:solidFill>
        </p:spPr>
      </p:sp>
      <p:sp>
        <p:nvSpPr>
          <p:cNvPr id="12" name="Text 10"/>
          <p:cNvSpPr/>
          <p:nvPr/>
        </p:nvSpPr>
        <p:spPr>
          <a:xfrm>
            <a:off x="521185" y="3288429"/>
            <a:ext cx="6514809" cy="223365"/>
          </a:xfrm>
          <a:prstGeom prst="rect">
            <a:avLst/>
          </a:prstGeom>
          <a:noFill/>
        </p:spPr>
        <p:txBody>
          <a:bodyPr wrap="square" lIns="0" tIns="0" rIns="0" bIns="0" rtlCol="0" anchor="ctr"/>
          <a:lstStyle/>
          <a:p>
            <a:pPr>
              <a:lnSpc>
                <a:spcPct val="130000"/>
              </a:lnSpc>
            </a:pPr>
            <a:r>
              <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rPr>
              <a:t>Dichroïsme circulaire :</a:t>
            </a:r>
            <a:endParaRPr lang="en-US" sz="12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3" name="Shape 11"/>
          <p:cNvSpPr/>
          <p:nvPr/>
        </p:nvSpPr>
        <p:spPr>
          <a:xfrm>
            <a:off x="524287" y="3589351"/>
            <a:ext cx="6427945" cy="415707"/>
          </a:xfrm>
          <a:custGeom>
            <a:avLst/>
            <a:gdLst/>
            <a:ahLst/>
            <a:cxnLst/>
            <a:rect l="l" t="t" r="r" b="b"/>
            <a:pathLst>
              <a:path w="6427945" h="415707">
                <a:moveTo>
                  <a:pt x="0" y="0"/>
                </a:moveTo>
                <a:lnTo>
                  <a:pt x="6427945" y="0"/>
                </a:lnTo>
                <a:lnTo>
                  <a:pt x="6427945" y="415707"/>
                </a:lnTo>
                <a:lnTo>
                  <a:pt x="0" y="415707"/>
                </a:lnTo>
                <a:lnTo>
                  <a:pt x="0" y="0"/>
                </a:lnTo>
                <a:close/>
              </a:path>
            </a:pathLst>
          </a:custGeom>
          <a:solidFill>
            <a:srgbClr val="FFFFFF"/>
          </a:solidFill>
          <a:ln w="8467">
            <a:solidFill>
              <a:srgbClr val="8B0000"/>
            </a:solidFill>
            <a:prstDash val="solid"/>
          </a:ln>
        </p:spPr>
      </p:sp>
      <p:sp>
        <p:nvSpPr>
          <p:cNvPr id="14" name="Text 12"/>
          <p:cNvSpPr/>
          <p:nvPr/>
        </p:nvSpPr>
        <p:spPr>
          <a:xfrm>
            <a:off x="480855" y="3666907"/>
            <a:ext cx="6514809" cy="260592"/>
          </a:xfrm>
          <a:prstGeom prst="rect">
            <a:avLst/>
          </a:prstGeom>
          <a:noFill/>
        </p:spPr>
        <p:txBody>
          <a:bodyPr wrap="square" lIns="0" tIns="0" rIns="0" bIns="0" rtlCol="0" anchor="ctr"/>
          <a:lstStyle/>
          <a:p>
            <a:pPr algn="ctr">
              <a:lnSpc>
                <a:spcPct val="120000"/>
              </a:lnSpc>
            </a:pPr>
            <a:r>
              <a:rPr lang="en-US" sz="1400" b="1" dirty="0">
                <a:solidFill>
                  <a:srgbClr val="FF0000"/>
                </a:solidFill>
                <a:latin typeface="Times New Roman" panose="02020603050405020304" charset="0"/>
                <a:ea typeface="Noto Sans SC" panose="020B0200000000000000" pitchFamily="34" charset="-122"/>
                <a:cs typeface="Times New Roman" panose="02020603050405020304" charset="0"/>
              </a:rPr>
              <a:t>Δε = ε</a:t>
            </a:r>
            <a:r>
              <a:rPr lang="en-US" sz="1400" b="1" dirty="0">
                <a:solidFill>
                  <a:srgbClr val="FF0000"/>
                </a:solidFill>
                <a:latin typeface="Times New Roman" panose="02020603050405020304" charset="0"/>
                <a:ea typeface="MiSans" pitchFamily="34" charset="-122"/>
                <a:cs typeface="Times New Roman" panose="02020603050405020304" charset="0"/>
              </a:rPr>
              <a:t>L</a:t>
            </a:r>
            <a:r>
              <a:rPr lang="en-US" sz="1400" b="1" dirty="0">
                <a:solidFill>
                  <a:srgbClr val="FF0000"/>
                </a:solidFill>
                <a:latin typeface="Times New Roman" panose="02020603050405020304" charset="0"/>
                <a:ea typeface="Noto Sans SC" panose="020B0200000000000000" pitchFamily="34" charset="-122"/>
                <a:cs typeface="Times New Roman" panose="02020603050405020304" charset="0"/>
              </a:rPr>
              <a:t> − ε</a:t>
            </a:r>
            <a:r>
              <a:rPr lang="en-US" sz="1400" b="1" dirty="0">
                <a:solidFill>
                  <a:srgbClr val="FF0000"/>
                </a:solidFill>
                <a:latin typeface="Times New Roman" panose="02020603050405020304" charset="0"/>
                <a:ea typeface="MiSans" pitchFamily="34" charset="-122"/>
                <a:cs typeface="Times New Roman" panose="02020603050405020304" charset="0"/>
              </a:rPr>
              <a:t>R</a:t>
            </a:r>
            <a:endParaRPr lang="en-US" sz="1400" b="1" dirty="0">
              <a:solidFill>
                <a:srgbClr val="FF0000"/>
              </a:solidFill>
              <a:latin typeface="Times New Roman" panose="02020603050405020304" charset="0"/>
              <a:ea typeface="MiSans" pitchFamily="34" charset="-122"/>
              <a:cs typeface="Times New Roman" panose="02020603050405020304" charset="0"/>
            </a:endParaRPr>
          </a:p>
        </p:txBody>
      </p:sp>
      <p:sp>
        <p:nvSpPr>
          <p:cNvPr id="15" name="Text 13"/>
          <p:cNvSpPr/>
          <p:nvPr/>
        </p:nvSpPr>
        <p:spPr>
          <a:xfrm>
            <a:off x="521185" y="4082617"/>
            <a:ext cx="6505502" cy="186137"/>
          </a:xfrm>
          <a:prstGeom prst="rect">
            <a:avLst/>
          </a:prstGeom>
          <a:noFill/>
        </p:spPr>
        <p:txBody>
          <a:bodyPr wrap="square" lIns="0" tIns="0" rIns="0" bIns="0" rtlCol="0" anchor="ctr"/>
          <a:lstStyle/>
          <a:p>
            <a:pPr>
              <a:lnSpc>
                <a:spcPct val="120000"/>
              </a:lnSpc>
            </a:pPr>
            <a:r>
              <a:rPr lang="en-US" sz="1025"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U</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nité : L·mol⁻¹·cm⁻¹</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6" name="Text 14"/>
          <p:cNvSpPr/>
          <p:nvPr/>
        </p:nvSpPr>
        <p:spPr>
          <a:xfrm>
            <a:off x="372275" y="4566574"/>
            <a:ext cx="6849856" cy="297820"/>
          </a:xfrm>
          <a:prstGeom prst="rect">
            <a:avLst/>
          </a:prstGeom>
          <a:noFill/>
        </p:spPr>
        <p:txBody>
          <a:bodyPr wrap="square" lIns="0" tIns="0" rIns="0" bIns="0" rtlCol="0" anchor="ctr"/>
          <a:lstStyle/>
          <a:p>
            <a:pPr>
              <a:lnSpc>
                <a:spcPct val="110000"/>
              </a:lnSpc>
            </a:pPr>
            <a:r>
              <a:rPr lang="en-US" sz="1760" b="1"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R</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elation avec l'Ellipticité</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7" name="Shape 15"/>
          <p:cNvSpPr/>
          <p:nvPr/>
        </p:nvSpPr>
        <p:spPr>
          <a:xfrm>
            <a:off x="372275" y="4976076"/>
            <a:ext cx="6738174" cy="1889295"/>
          </a:xfrm>
          <a:custGeom>
            <a:avLst/>
            <a:gdLst/>
            <a:ahLst/>
            <a:cxnLst/>
            <a:rect l="l" t="t" r="r" b="b"/>
            <a:pathLst>
              <a:path w="6738174" h="1889295">
                <a:moveTo>
                  <a:pt x="0" y="0"/>
                </a:moveTo>
                <a:lnTo>
                  <a:pt x="6738174" y="0"/>
                </a:lnTo>
                <a:lnTo>
                  <a:pt x="6738174" y="1889295"/>
                </a:lnTo>
                <a:lnTo>
                  <a:pt x="0" y="1889295"/>
                </a:lnTo>
                <a:lnTo>
                  <a:pt x="0" y="0"/>
                </a:lnTo>
                <a:close/>
              </a:path>
            </a:pathLst>
          </a:custGeom>
          <a:solidFill>
            <a:srgbClr val="F9FAFB"/>
          </a:solidFill>
        </p:spPr>
      </p:sp>
      <p:sp>
        <p:nvSpPr>
          <p:cNvPr id="18" name="Text 16"/>
          <p:cNvSpPr/>
          <p:nvPr/>
        </p:nvSpPr>
        <p:spPr>
          <a:xfrm>
            <a:off x="521185" y="5124986"/>
            <a:ext cx="6514809" cy="223365"/>
          </a:xfrm>
          <a:prstGeom prst="rect">
            <a:avLst/>
          </a:prstGeom>
          <a:noFill/>
        </p:spPr>
        <p:txBody>
          <a:bodyPr wrap="square" lIns="0" tIns="0" rIns="0" bIns="0" rtlCol="0" anchor="ctr"/>
          <a:lstStyle/>
          <a:p>
            <a:pPr>
              <a:lnSpc>
                <a:spcPct val="130000"/>
              </a:lnSpc>
            </a:pP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Pour de </a:t>
            </a:r>
            <a:r>
              <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rPr>
              <a:t>faibles effets (ΔA « 1), l'ellipticité θ est reliée au dichroïsme :</a:t>
            </a:r>
            <a:endParaRPr lang="en-US" sz="14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19" name="Shape 17"/>
          <p:cNvSpPr/>
          <p:nvPr/>
        </p:nvSpPr>
        <p:spPr>
          <a:xfrm>
            <a:off x="524287" y="5463136"/>
            <a:ext cx="6427945" cy="415707"/>
          </a:xfrm>
          <a:custGeom>
            <a:avLst/>
            <a:gdLst/>
            <a:ahLst/>
            <a:cxnLst/>
            <a:rect l="l" t="t" r="r" b="b"/>
            <a:pathLst>
              <a:path w="6427945" h="415707">
                <a:moveTo>
                  <a:pt x="0" y="0"/>
                </a:moveTo>
                <a:lnTo>
                  <a:pt x="6427945" y="0"/>
                </a:lnTo>
                <a:lnTo>
                  <a:pt x="6427945" y="415707"/>
                </a:lnTo>
                <a:lnTo>
                  <a:pt x="0" y="415707"/>
                </a:lnTo>
                <a:lnTo>
                  <a:pt x="0" y="0"/>
                </a:lnTo>
                <a:close/>
              </a:path>
            </a:pathLst>
          </a:custGeom>
          <a:solidFill>
            <a:srgbClr val="FFFFFF"/>
          </a:solidFill>
          <a:ln w="8467">
            <a:solidFill>
              <a:srgbClr val="8B0000"/>
            </a:solidFill>
            <a:prstDash val="solid"/>
          </a:ln>
        </p:spPr>
      </p:sp>
      <p:sp>
        <p:nvSpPr>
          <p:cNvPr id="20" name="Text 18"/>
          <p:cNvSpPr/>
          <p:nvPr/>
        </p:nvSpPr>
        <p:spPr>
          <a:xfrm>
            <a:off x="480855" y="5540692"/>
            <a:ext cx="6514809" cy="260592"/>
          </a:xfrm>
          <a:prstGeom prst="rect">
            <a:avLst/>
          </a:prstGeom>
          <a:noFill/>
        </p:spPr>
        <p:txBody>
          <a:bodyPr wrap="square" lIns="0" tIns="0" rIns="0" bIns="0" rtlCol="0" anchor="ctr"/>
          <a:lstStyle/>
          <a:p>
            <a:pPr algn="ctr">
              <a:lnSpc>
                <a:spcPct val="120000"/>
              </a:lnSpc>
            </a:pPr>
            <a:r>
              <a:rPr lang="en-US" sz="1465" b="1" dirty="0">
                <a:solidFill>
                  <a:srgbClr val="8B0000"/>
                </a:solidFill>
                <a:latin typeface="Times New Roman" panose="02020603050405020304" charset="0"/>
                <a:ea typeface="Noto Sans SC" panose="020B0200000000000000" pitchFamily="34" charset="-122"/>
                <a:cs typeface="Times New Roman" panose="02020603050405020304" charset="0"/>
              </a:rPr>
              <a:t>θ ≈ (2,303/4) × ΔA = 0,576 × ΔA</a:t>
            </a:r>
            <a:endParaRPr lang="en-US" sz="1600" b="1" dirty="0">
              <a:latin typeface="Times New Roman" panose="02020603050405020304" charset="0"/>
              <a:cs typeface="Times New Roman" panose="02020603050405020304" charset="0"/>
            </a:endParaRPr>
          </a:p>
        </p:txBody>
      </p:sp>
      <p:sp>
        <p:nvSpPr>
          <p:cNvPr id="21" name="Text 19"/>
          <p:cNvSpPr/>
          <p:nvPr/>
        </p:nvSpPr>
        <p:spPr>
          <a:xfrm>
            <a:off x="521185" y="5993624"/>
            <a:ext cx="6514809" cy="223365"/>
          </a:xfrm>
          <a:prstGeom prst="rect">
            <a:avLst/>
          </a:prstGeom>
          <a:noFill/>
        </p:spPr>
        <p:txBody>
          <a:bodyPr wrap="square" lIns="0" tIns="0" rIns="0" bIns="0" rtlCol="0" anchor="ctr"/>
          <a:lstStyle/>
          <a:p>
            <a:pPr>
              <a:lnSpc>
                <a:spcPct val="130000"/>
              </a:lnSpc>
            </a:pPr>
            <a:r>
              <a:rPr lang="en-US" sz="1400" b="1" dirty="0">
                <a:solidFill>
                  <a:srgbClr val="1F2937"/>
                </a:solidFill>
                <a:latin typeface="Times New Roman" panose="02020603050405020304" charset="0"/>
                <a:ea typeface="Sorts Mill Goudy" panose="02000503000000000000" pitchFamily="34" charset="-122"/>
                <a:cs typeface="Times New Roman" panose="02020603050405020304" charset="0"/>
              </a:rPr>
              <a:t>L'ellipticité molaire [θ] est la grandeur standard utilisée :</a:t>
            </a:r>
            <a:endParaRPr lang="en-US" sz="1400" b="1" dirty="0">
              <a:latin typeface="Times New Roman" panose="02020603050405020304" charset="0"/>
              <a:cs typeface="Times New Roman" panose="02020603050405020304" charset="0"/>
            </a:endParaRPr>
          </a:p>
        </p:txBody>
      </p:sp>
      <p:sp>
        <p:nvSpPr>
          <p:cNvPr id="22" name="Shape 20"/>
          <p:cNvSpPr/>
          <p:nvPr/>
        </p:nvSpPr>
        <p:spPr>
          <a:xfrm>
            <a:off x="524287" y="6294547"/>
            <a:ext cx="6427945" cy="415707"/>
          </a:xfrm>
          <a:custGeom>
            <a:avLst/>
            <a:gdLst/>
            <a:ahLst/>
            <a:cxnLst/>
            <a:rect l="l" t="t" r="r" b="b"/>
            <a:pathLst>
              <a:path w="6427945" h="415707">
                <a:moveTo>
                  <a:pt x="0" y="0"/>
                </a:moveTo>
                <a:lnTo>
                  <a:pt x="6427945" y="0"/>
                </a:lnTo>
                <a:lnTo>
                  <a:pt x="6427945" y="415707"/>
                </a:lnTo>
                <a:lnTo>
                  <a:pt x="0" y="415707"/>
                </a:lnTo>
                <a:lnTo>
                  <a:pt x="0" y="0"/>
                </a:lnTo>
                <a:close/>
              </a:path>
            </a:pathLst>
          </a:custGeom>
          <a:solidFill>
            <a:srgbClr val="FFFFFF"/>
          </a:solidFill>
          <a:ln w="8467">
            <a:solidFill>
              <a:srgbClr val="8B0000"/>
            </a:solidFill>
            <a:prstDash val="solid"/>
          </a:ln>
        </p:spPr>
      </p:sp>
      <p:sp>
        <p:nvSpPr>
          <p:cNvPr id="23" name="Text 21"/>
          <p:cNvSpPr/>
          <p:nvPr/>
        </p:nvSpPr>
        <p:spPr>
          <a:xfrm>
            <a:off x="480855" y="6372107"/>
            <a:ext cx="6514809" cy="260592"/>
          </a:xfrm>
          <a:prstGeom prst="rect">
            <a:avLst/>
          </a:prstGeom>
          <a:noFill/>
        </p:spPr>
        <p:txBody>
          <a:bodyPr wrap="square" lIns="0" tIns="0" rIns="0" bIns="0" rtlCol="0" anchor="ctr"/>
          <a:lstStyle/>
          <a:p>
            <a:pPr algn="ctr">
              <a:lnSpc>
                <a:spcPct val="120000"/>
              </a:lnSpc>
            </a:pPr>
            <a:r>
              <a:rPr lang="en-US" sz="1465" b="1" dirty="0">
                <a:solidFill>
                  <a:srgbClr val="8B0000"/>
                </a:solidFill>
                <a:latin typeface="Times New Roman" panose="02020603050405020304" charset="0"/>
                <a:ea typeface="Noto Sans SC" panose="020B0200000000000000" pitchFamily="34" charset="-122"/>
                <a:cs typeface="Times New Roman" panose="02020603050405020304" charset="0"/>
              </a:rPr>
              <a:t>[θ] = 100θ / (C × l) = 3300 × Δε</a:t>
            </a:r>
            <a:endParaRPr lang="en-US" sz="1600" b="1" dirty="0">
              <a:latin typeface="Times New Roman" panose="02020603050405020304" charset="0"/>
              <a:cs typeface="Times New Roman" panose="02020603050405020304" charset="0"/>
            </a:endParaRPr>
          </a:p>
        </p:txBody>
      </p:sp>
      <p:sp>
        <p:nvSpPr>
          <p:cNvPr id="24" name="Shape 22"/>
          <p:cNvSpPr/>
          <p:nvPr/>
        </p:nvSpPr>
        <p:spPr>
          <a:xfrm>
            <a:off x="7331293" y="2146788"/>
            <a:ext cx="4485911" cy="2754834"/>
          </a:xfrm>
          <a:custGeom>
            <a:avLst/>
            <a:gdLst/>
            <a:ahLst/>
            <a:cxnLst/>
            <a:rect l="l" t="t" r="r" b="b"/>
            <a:pathLst>
              <a:path w="4485911" h="2754834">
                <a:moveTo>
                  <a:pt x="0" y="0"/>
                </a:moveTo>
                <a:lnTo>
                  <a:pt x="4485911" y="0"/>
                </a:lnTo>
                <a:lnTo>
                  <a:pt x="4485911" y="2754834"/>
                </a:lnTo>
                <a:lnTo>
                  <a:pt x="0" y="2754834"/>
                </a:lnTo>
                <a:lnTo>
                  <a:pt x="0" y="0"/>
                </a:lnTo>
                <a:close/>
              </a:path>
            </a:pathLst>
          </a:custGeom>
          <a:solidFill>
            <a:srgbClr val="8B0000"/>
          </a:solidFill>
        </p:spPr>
      </p:sp>
      <p:sp>
        <p:nvSpPr>
          <p:cNvPr id="25" name="Text 23"/>
          <p:cNvSpPr/>
          <p:nvPr/>
        </p:nvSpPr>
        <p:spPr>
          <a:xfrm>
            <a:off x="7517431" y="2332925"/>
            <a:ext cx="4197398" cy="260592"/>
          </a:xfrm>
          <a:prstGeom prst="rect">
            <a:avLst/>
          </a:prstGeom>
          <a:noFill/>
        </p:spPr>
        <p:txBody>
          <a:bodyPr wrap="square" lIns="0" tIns="0" rIns="0" bIns="0" rtlCol="0" anchor="ctr"/>
          <a:lstStyle/>
          <a:p>
            <a:pPr>
              <a:lnSpc>
                <a:spcPct val="130000"/>
              </a:lnSpc>
            </a:pPr>
            <a:r>
              <a:rPr lang="en-US" sz="1320"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Unités et Constantes</a:t>
            </a:r>
            <a:endParaRPr lang="en-US" sz="1600" dirty="0"/>
          </a:p>
        </p:txBody>
      </p:sp>
      <p:sp>
        <p:nvSpPr>
          <p:cNvPr id="26" name="Text 24"/>
          <p:cNvSpPr/>
          <p:nvPr/>
        </p:nvSpPr>
        <p:spPr>
          <a:xfrm>
            <a:off x="7517431" y="2742427"/>
            <a:ext cx="4188092" cy="223365"/>
          </a:xfrm>
          <a:prstGeom prst="rect">
            <a:avLst/>
          </a:prstGeom>
          <a:noFill/>
        </p:spPr>
        <p:txBody>
          <a:bodyPr wrap="square" lIns="0" tIns="0" rIns="0" bIns="0" rtlCol="0" anchor="ctr"/>
          <a:lstStyle/>
          <a:p>
            <a:pPr>
              <a:lnSpc>
                <a:spcPct val="130000"/>
              </a:lnSpc>
            </a:pPr>
            <a:r>
              <a:rPr lang="en-US" sz="1175"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[θ] : ellipticité molaire</a:t>
            </a:r>
            <a:endParaRPr lang="en-US" sz="1600" dirty="0"/>
          </a:p>
        </p:txBody>
      </p:sp>
      <p:sp>
        <p:nvSpPr>
          <p:cNvPr id="27" name="Text 25"/>
          <p:cNvSpPr/>
          <p:nvPr/>
        </p:nvSpPr>
        <p:spPr>
          <a:xfrm>
            <a:off x="7517431" y="2965792"/>
            <a:ext cx="4178785" cy="186137"/>
          </a:xfrm>
          <a:prstGeom prst="rect">
            <a:avLst/>
          </a:prstGeom>
          <a:noFill/>
        </p:spPr>
        <p:txBody>
          <a:bodyPr wrap="square" lIns="0" tIns="0" rIns="0" bIns="0" rtlCol="0" anchor="ctr"/>
          <a:lstStyle/>
          <a:p>
            <a:pPr>
              <a:lnSpc>
                <a:spcPct val="120000"/>
              </a:lnSpc>
            </a:pPr>
            <a:r>
              <a:rPr lang="en-US" sz="1025" dirty="0">
                <a:solidFill>
                  <a:srgbClr val="FFFFFF">
                    <a:alpha val="90000"/>
                  </a:srgbClr>
                </a:solidFill>
                <a:latin typeface="Sorts Mill Goudy" panose="02000503000000000000" pitchFamily="34" charset="0"/>
                <a:ea typeface="Sorts Mill Goudy" panose="02000503000000000000" pitchFamily="34" charset="-122"/>
                <a:cs typeface="Sorts Mill Goudy" panose="02000503000000000000" pitchFamily="34" charset="-120"/>
              </a:rPr>
              <a:t>deg·cm²·dmol⁻¹</a:t>
            </a:r>
            <a:endParaRPr lang="en-US" sz="1600" dirty="0"/>
          </a:p>
        </p:txBody>
      </p:sp>
      <p:sp>
        <p:nvSpPr>
          <p:cNvPr id="28" name="Text 26"/>
          <p:cNvSpPr/>
          <p:nvPr/>
        </p:nvSpPr>
        <p:spPr>
          <a:xfrm>
            <a:off x="7517431" y="3263612"/>
            <a:ext cx="4188092" cy="223365"/>
          </a:xfrm>
          <a:prstGeom prst="rect">
            <a:avLst/>
          </a:prstGeom>
          <a:noFill/>
        </p:spPr>
        <p:txBody>
          <a:bodyPr wrap="square" lIns="0" tIns="0" rIns="0" bIns="0" rtlCol="0" anchor="ctr"/>
          <a:lstStyle/>
          <a:p>
            <a:pPr>
              <a:lnSpc>
                <a:spcPct val="130000"/>
              </a:lnSpc>
            </a:pPr>
            <a:r>
              <a:rPr lang="en-US" sz="1175"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Δε : dichroïsme circulaire</a:t>
            </a:r>
            <a:endParaRPr lang="en-US" sz="1600" dirty="0"/>
          </a:p>
        </p:txBody>
      </p:sp>
      <p:sp>
        <p:nvSpPr>
          <p:cNvPr id="29" name="Text 27"/>
          <p:cNvSpPr/>
          <p:nvPr/>
        </p:nvSpPr>
        <p:spPr>
          <a:xfrm>
            <a:off x="7517431" y="3486977"/>
            <a:ext cx="4178785" cy="186137"/>
          </a:xfrm>
          <a:prstGeom prst="rect">
            <a:avLst/>
          </a:prstGeom>
          <a:noFill/>
        </p:spPr>
        <p:txBody>
          <a:bodyPr wrap="square" lIns="0" tIns="0" rIns="0" bIns="0" rtlCol="0" anchor="ctr"/>
          <a:lstStyle/>
          <a:p>
            <a:pPr>
              <a:lnSpc>
                <a:spcPct val="120000"/>
              </a:lnSpc>
            </a:pPr>
            <a:r>
              <a:rPr lang="en-US" sz="1025" dirty="0">
                <a:solidFill>
                  <a:srgbClr val="FFFFFF">
                    <a:alpha val="90000"/>
                  </a:srgbClr>
                </a:solidFill>
                <a:latin typeface="Sorts Mill Goudy" panose="02000503000000000000" pitchFamily="34" charset="0"/>
                <a:ea typeface="Sorts Mill Goudy" panose="02000503000000000000" pitchFamily="34" charset="-122"/>
                <a:cs typeface="Sorts Mill Goudy" panose="02000503000000000000" pitchFamily="34" charset="-120"/>
              </a:rPr>
              <a:t>L·mol⁻¹·cm⁻¹</a:t>
            </a:r>
            <a:endParaRPr lang="en-US" sz="1600" dirty="0"/>
          </a:p>
        </p:txBody>
      </p:sp>
      <p:sp>
        <p:nvSpPr>
          <p:cNvPr id="30" name="Text 28"/>
          <p:cNvSpPr/>
          <p:nvPr/>
        </p:nvSpPr>
        <p:spPr>
          <a:xfrm>
            <a:off x="7517431" y="3784797"/>
            <a:ext cx="4188092" cy="223365"/>
          </a:xfrm>
          <a:prstGeom prst="rect">
            <a:avLst/>
          </a:prstGeom>
          <a:noFill/>
        </p:spPr>
        <p:txBody>
          <a:bodyPr wrap="square" lIns="0" tIns="0" rIns="0" bIns="0" rtlCol="0" anchor="ctr"/>
          <a:lstStyle/>
          <a:p>
            <a:pPr>
              <a:lnSpc>
                <a:spcPct val="130000"/>
              </a:lnSpc>
            </a:pPr>
            <a:r>
              <a:rPr lang="en-US" sz="1175"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Facteur de conversion</a:t>
            </a:r>
            <a:endParaRPr lang="en-US" sz="1600" dirty="0"/>
          </a:p>
        </p:txBody>
      </p:sp>
      <p:sp>
        <p:nvSpPr>
          <p:cNvPr id="31" name="Text 29"/>
          <p:cNvSpPr/>
          <p:nvPr/>
        </p:nvSpPr>
        <p:spPr>
          <a:xfrm>
            <a:off x="7517431" y="4008162"/>
            <a:ext cx="4178785" cy="186137"/>
          </a:xfrm>
          <a:prstGeom prst="rect">
            <a:avLst/>
          </a:prstGeom>
          <a:noFill/>
        </p:spPr>
        <p:txBody>
          <a:bodyPr wrap="square" lIns="0" tIns="0" rIns="0" bIns="0" rtlCol="0" anchor="ctr"/>
          <a:lstStyle/>
          <a:p>
            <a:pPr>
              <a:lnSpc>
                <a:spcPct val="120000"/>
              </a:lnSpc>
            </a:pPr>
            <a:r>
              <a:rPr lang="en-US" sz="1025" dirty="0">
                <a:solidFill>
                  <a:srgbClr val="FFFFFF">
                    <a:alpha val="90000"/>
                  </a:srgbClr>
                </a:solidFill>
                <a:latin typeface="Sorts Mill Goudy" panose="02000503000000000000" pitchFamily="34" charset="0"/>
                <a:ea typeface="Sorts Mill Goudy" panose="02000503000000000000" pitchFamily="34" charset="-122"/>
                <a:cs typeface="Sorts Mill Goudy" panose="02000503000000000000" pitchFamily="34" charset="-120"/>
              </a:rPr>
              <a:t>3300 deg·cm²·dmol⁻¹ / (L·mol⁻¹·cm⁻¹)</a:t>
            </a:r>
            <a:endParaRPr lang="en-US" sz="1600" dirty="0"/>
          </a:p>
        </p:txBody>
      </p:sp>
      <p:sp>
        <p:nvSpPr>
          <p:cNvPr id="32" name="Text 30"/>
          <p:cNvSpPr/>
          <p:nvPr/>
        </p:nvSpPr>
        <p:spPr>
          <a:xfrm>
            <a:off x="7517431" y="4305982"/>
            <a:ext cx="4188092" cy="223365"/>
          </a:xfrm>
          <a:prstGeom prst="rect">
            <a:avLst/>
          </a:prstGeom>
          <a:noFill/>
        </p:spPr>
        <p:txBody>
          <a:bodyPr wrap="square" lIns="0" tIns="0" rIns="0" bIns="0" rtlCol="0" anchor="ctr"/>
          <a:lstStyle/>
          <a:p>
            <a:pPr>
              <a:lnSpc>
                <a:spcPct val="130000"/>
              </a:lnSpc>
            </a:pPr>
            <a:r>
              <a:rPr lang="en-US" sz="1175" b="1" dirty="0">
                <a:solidFill>
                  <a:srgbClr val="FFFFFF"/>
                </a:solidFill>
                <a:latin typeface="Sorts Mill Goudy" panose="02000503000000000000" pitchFamily="34" charset="0"/>
                <a:ea typeface="Sorts Mill Goudy" panose="02000503000000000000" pitchFamily="34" charset="-122"/>
                <a:cs typeface="Sorts Mill Goudy" panose="02000503000000000000" pitchFamily="34" charset="-120"/>
              </a:rPr>
              <a:t>θ : ellipticité mesurée</a:t>
            </a:r>
            <a:endParaRPr lang="en-US" sz="1600" dirty="0"/>
          </a:p>
        </p:txBody>
      </p:sp>
      <p:sp>
        <p:nvSpPr>
          <p:cNvPr id="33" name="Text 31"/>
          <p:cNvSpPr/>
          <p:nvPr/>
        </p:nvSpPr>
        <p:spPr>
          <a:xfrm>
            <a:off x="7517431" y="4529347"/>
            <a:ext cx="4178785" cy="186137"/>
          </a:xfrm>
          <a:prstGeom prst="rect">
            <a:avLst/>
          </a:prstGeom>
          <a:noFill/>
        </p:spPr>
        <p:txBody>
          <a:bodyPr wrap="square" lIns="0" tIns="0" rIns="0" bIns="0" rtlCol="0" anchor="ctr"/>
          <a:lstStyle/>
          <a:p>
            <a:pPr>
              <a:lnSpc>
                <a:spcPct val="120000"/>
              </a:lnSpc>
            </a:pPr>
            <a:r>
              <a:rPr lang="en-US" sz="1025" dirty="0">
                <a:solidFill>
                  <a:srgbClr val="FFFFFF">
                    <a:alpha val="90000"/>
                  </a:srgbClr>
                </a:solidFill>
                <a:latin typeface="Sorts Mill Goudy" panose="02000503000000000000" pitchFamily="34" charset="0"/>
                <a:ea typeface="Sorts Mill Goudy" panose="02000503000000000000" pitchFamily="34" charset="-122"/>
                <a:cs typeface="Sorts Mill Goudy" panose="02000503000000000000" pitchFamily="34" charset="-120"/>
              </a:rPr>
              <a:t>degrés (°) ou millidegrés (mdeg)</a:t>
            </a:r>
            <a:endParaRPr lang="en-US" sz="1600" dirty="0"/>
          </a:p>
        </p:txBody>
      </p:sp>
      <p:sp>
        <p:nvSpPr>
          <p:cNvPr id="34" name="Shape 32"/>
          <p:cNvSpPr/>
          <p:nvPr/>
        </p:nvSpPr>
        <p:spPr>
          <a:xfrm>
            <a:off x="7349907" y="5050531"/>
            <a:ext cx="4467298" cy="1005142"/>
          </a:xfrm>
          <a:custGeom>
            <a:avLst/>
            <a:gdLst/>
            <a:ahLst/>
            <a:cxnLst/>
            <a:rect l="l" t="t" r="r" b="b"/>
            <a:pathLst>
              <a:path w="4467298" h="1005142">
                <a:moveTo>
                  <a:pt x="0" y="0"/>
                </a:moveTo>
                <a:lnTo>
                  <a:pt x="4467298" y="0"/>
                </a:lnTo>
                <a:lnTo>
                  <a:pt x="4467298" y="1005142"/>
                </a:lnTo>
                <a:lnTo>
                  <a:pt x="0" y="1005142"/>
                </a:lnTo>
                <a:lnTo>
                  <a:pt x="0" y="0"/>
                </a:lnTo>
                <a:close/>
              </a:path>
            </a:pathLst>
          </a:custGeom>
          <a:solidFill>
            <a:srgbClr val="F9FAFB"/>
          </a:solidFill>
        </p:spPr>
      </p:sp>
      <p:sp>
        <p:nvSpPr>
          <p:cNvPr id="35" name="Shape 33"/>
          <p:cNvSpPr/>
          <p:nvPr/>
        </p:nvSpPr>
        <p:spPr>
          <a:xfrm>
            <a:off x="7349907" y="5050531"/>
            <a:ext cx="37227" cy="1005142"/>
          </a:xfrm>
          <a:custGeom>
            <a:avLst/>
            <a:gdLst/>
            <a:ahLst/>
            <a:cxnLst/>
            <a:rect l="l" t="t" r="r" b="b"/>
            <a:pathLst>
              <a:path w="37227" h="1005142">
                <a:moveTo>
                  <a:pt x="0" y="0"/>
                </a:moveTo>
                <a:lnTo>
                  <a:pt x="37227" y="0"/>
                </a:lnTo>
                <a:lnTo>
                  <a:pt x="37227" y="1005142"/>
                </a:lnTo>
                <a:lnTo>
                  <a:pt x="0" y="1005142"/>
                </a:lnTo>
                <a:lnTo>
                  <a:pt x="0" y="0"/>
                </a:lnTo>
                <a:close/>
              </a:path>
            </a:pathLst>
          </a:custGeom>
          <a:solidFill>
            <a:srgbClr val="8B0000"/>
          </a:solidFill>
        </p:spPr>
      </p:sp>
      <p:sp>
        <p:nvSpPr>
          <p:cNvPr id="36" name="Text 34"/>
          <p:cNvSpPr/>
          <p:nvPr/>
        </p:nvSpPr>
        <p:spPr>
          <a:xfrm>
            <a:off x="7517431" y="5199441"/>
            <a:ext cx="4225319" cy="446730"/>
          </a:xfrm>
          <a:prstGeom prst="rect">
            <a:avLst/>
          </a:prstGeom>
          <a:noFill/>
        </p:spPr>
        <p:txBody>
          <a:bodyPr wrap="square" lIns="0" tIns="0" rIns="0" bIns="0" rtlCol="0" anchor="ctr"/>
          <a:lstStyle/>
          <a:p>
            <a:pPr>
              <a:lnSpc>
                <a:spcPct val="130000"/>
              </a:lnSpc>
            </a:pPr>
            <a:r>
              <a:rPr lang="en-US" sz="1175" dirty="0">
                <a:solidFill>
                  <a:srgbClr val="1F2937"/>
                </a:solidFill>
                <a:latin typeface="Sorts Mill Goudy" panose="02000503000000000000" pitchFamily="34" charset="0"/>
                <a:ea typeface="Sorts Mill Goudy" panose="02000503000000000000" pitchFamily="34" charset="-122"/>
                <a:cs typeface="Sorts Mill Goudy" panose="02000503000000000000" pitchFamily="34" charset="-120"/>
              </a:rPr>
              <a:t>« Le dichroïsme circulaire est lié à la dispersion du pouvoir rotatoire — celui-ci dépend de la longueur d'onde. »</a:t>
            </a:r>
            <a:endParaRPr lang="en-US" sz="1600" dirty="0"/>
          </a:p>
        </p:txBody>
      </p:sp>
      <p:sp>
        <p:nvSpPr>
          <p:cNvPr id="37" name="Text 35"/>
          <p:cNvSpPr/>
          <p:nvPr/>
        </p:nvSpPr>
        <p:spPr>
          <a:xfrm>
            <a:off x="7517431" y="5720626"/>
            <a:ext cx="4216012" cy="186137"/>
          </a:xfrm>
          <a:prstGeom prst="rect">
            <a:avLst/>
          </a:prstGeom>
          <a:noFill/>
        </p:spPr>
        <p:txBody>
          <a:bodyPr wrap="square" lIns="0" tIns="0" rIns="0" bIns="0" rtlCol="0" anchor="ctr"/>
          <a:lstStyle/>
          <a:p>
            <a:pPr>
              <a:lnSpc>
                <a:spcPct val="120000"/>
              </a:lnSpc>
            </a:pPr>
            <a:r>
              <a:rPr lang="en-US" sz="1025" dirty="0">
                <a:solidFill>
                  <a:srgbClr val="6B7280"/>
                </a:solidFill>
                <a:latin typeface="Sorts Mill Goudy" panose="02000503000000000000" pitchFamily="34" charset="0"/>
                <a:ea typeface="Sorts Mill Goudy" panose="02000503000000000000" pitchFamily="34" charset="-122"/>
                <a:cs typeface="Sorts Mill Goudy" panose="02000503000000000000" pitchFamily="34" charset="-120"/>
              </a:rPr>
              <a:t>— Relation de Kramers-Kronig</a:t>
            </a:r>
            <a:endParaRPr lang="en-US" sz="16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 2"/>
          <p:cNvSpPr/>
          <p:nvPr/>
        </p:nvSpPr>
        <p:spPr>
          <a:xfrm>
            <a:off x="381000" y="2843213"/>
            <a:ext cx="11715750" cy="714375"/>
          </a:xfrm>
          <a:prstGeom prst="rect">
            <a:avLst/>
          </a:prstGeom>
          <a:noFill/>
        </p:spPr>
        <p:txBody>
          <a:bodyPr wrap="square" lIns="0" tIns="0" rIns="0" bIns="0" rtlCol="0" anchor="ctr"/>
          <a:lstStyle/>
          <a:p>
            <a:pPr>
              <a:lnSpc>
                <a:spcPct val="100000"/>
              </a:lnSpc>
            </a:pPr>
            <a:r>
              <a:rPr lang="en-US" sz="4500" b="1" dirty="0">
                <a:solidFill>
                  <a:srgbClr val="1F2937"/>
                </a:solidFill>
                <a:latin typeface="Oranienbaum" panose="02000506080000020003" pitchFamily="34" charset="0"/>
                <a:ea typeface="Oranienbaum" panose="02000506080000020003" pitchFamily="34" charset="-122"/>
                <a:cs typeface="Oranienbaum" panose="02000506080000020003" pitchFamily="34" charset="-120"/>
              </a:rPr>
              <a:t>Instrumentation</a:t>
            </a:r>
            <a:endParaRPr lang="en-US" sz="1600" dirty="0"/>
          </a:p>
        </p:txBody>
      </p:sp>
      <p:sp>
        <p:nvSpPr>
          <p:cNvPr id="5" name="Text 3"/>
          <p:cNvSpPr/>
          <p:nvPr/>
        </p:nvSpPr>
        <p:spPr>
          <a:xfrm>
            <a:off x="381000" y="3786188"/>
            <a:ext cx="11544300" cy="304800"/>
          </a:xfrm>
          <a:prstGeom prst="rect">
            <a:avLst/>
          </a:prstGeom>
          <a:noFill/>
        </p:spPr>
        <p:txBody>
          <a:bodyPr wrap="square" lIns="0" tIns="0" rIns="0" bIns="0" rtlCol="0" anchor="ctr"/>
          <a:lstStyle/>
          <a:p>
            <a:pPr>
              <a:lnSpc>
                <a:spcPct val="110000"/>
              </a:lnSpc>
            </a:pPr>
            <a:r>
              <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rPr>
              <a:t>Spectropolarimètres et techniques de mesure</a:t>
            </a:r>
            <a:endParaRPr lang="en-US" sz="1800" b="1" dirty="0">
              <a:solidFill>
                <a:schemeClr val="tx1"/>
              </a:solidFill>
              <a:latin typeface="Times New Roman" panose="02020603050405020304" charset="0"/>
              <a:ea typeface="Sorts Mill Goudy" panose="02000503000000000000" pitchFamily="34" charset="-122"/>
              <a:cs typeface="Times New Roman" panose="02020603050405020304" charset="0"/>
            </a:endParaRPr>
          </a:p>
        </p:txBody>
      </p:sp>
      <p:sp>
        <p:nvSpPr>
          <p:cNvPr id="6" name="Shape 4"/>
          <p:cNvSpPr/>
          <p:nvPr/>
        </p:nvSpPr>
        <p:spPr>
          <a:xfrm>
            <a:off x="381000" y="4643438"/>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
        <p:nvSpPr>
          <p:cNvPr id="7" name="Shape 5"/>
          <p:cNvSpPr/>
          <p:nvPr/>
        </p:nvSpPr>
        <p:spPr>
          <a:xfrm>
            <a:off x="1143000" y="4548188"/>
            <a:ext cx="285750" cy="228600"/>
          </a:xfrm>
          <a:custGeom>
            <a:avLst/>
            <a:gdLst/>
            <a:ahLst/>
            <a:cxnLst/>
            <a:rect l="l" t="t" r="r" b="b"/>
            <a:pathLst>
              <a:path w="285750" h="228600">
                <a:moveTo>
                  <a:pt x="185693" y="93985"/>
                </a:moveTo>
                <a:cubicBezTo>
                  <a:pt x="191140" y="92512"/>
                  <a:pt x="196855" y="95101"/>
                  <a:pt x="199311" y="100146"/>
                </a:cubicBezTo>
                <a:lnTo>
                  <a:pt x="207615" y="116934"/>
                </a:lnTo>
                <a:cubicBezTo>
                  <a:pt x="212214" y="117559"/>
                  <a:pt x="216724" y="118809"/>
                  <a:pt x="220965" y="120551"/>
                </a:cubicBezTo>
                <a:lnTo>
                  <a:pt x="236592" y="110148"/>
                </a:lnTo>
                <a:cubicBezTo>
                  <a:pt x="241280" y="107022"/>
                  <a:pt x="247486" y="107647"/>
                  <a:pt x="251460" y="111621"/>
                </a:cubicBezTo>
                <a:lnTo>
                  <a:pt x="260033" y="120194"/>
                </a:lnTo>
                <a:cubicBezTo>
                  <a:pt x="264006" y="124167"/>
                  <a:pt x="264631" y="130418"/>
                  <a:pt x="261506" y="135062"/>
                </a:cubicBezTo>
                <a:lnTo>
                  <a:pt x="251103" y="150644"/>
                </a:lnTo>
                <a:cubicBezTo>
                  <a:pt x="251951" y="152742"/>
                  <a:pt x="252710" y="154930"/>
                  <a:pt x="253335" y="157207"/>
                </a:cubicBezTo>
                <a:cubicBezTo>
                  <a:pt x="253960" y="159484"/>
                  <a:pt x="254362" y="161717"/>
                  <a:pt x="254675" y="163994"/>
                </a:cubicBezTo>
                <a:lnTo>
                  <a:pt x="271507" y="172298"/>
                </a:lnTo>
                <a:cubicBezTo>
                  <a:pt x="276552" y="174799"/>
                  <a:pt x="279142" y="180514"/>
                  <a:pt x="277669" y="185916"/>
                </a:cubicBezTo>
                <a:lnTo>
                  <a:pt x="274543" y="197614"/>
                </a:lnTo>
                <a:cubicBezTo>
                  <a:pt x="273070" y="203016"/>
                  <a:pt x="268025" y="206678"/>
                  <a:pt x="262399" y="206320"/>
                </a:cubicBezTo>
                <a:lnTo>
                  <a:pt x="243647" y="205115"/>
                </a:lnTo>
                <a:cubicBezTo>
                  <a:pt x="240834" y="208731"/>
                  <a:pt x="237574" y="212080"/>
                  <a:pt x="233869" y="214938"/>
                </a:cubicBezTo>
                <a:lnTo>
                  <a:pt x="235074" y="233645"/>
                </a:lnTo>
                <a:cubicBezTo>
                  <a:pt x="235431" y="239271"/>
                  <a:pt x="231770" y="244361"/>
                  <a:pt x="226368" y="245790"/>
                </a:cubicBezTo>
                <a:lnTo>
                  <a:pt x="214670" y="248915"/>
                </a:lnTo>
                <a:cubicBezTo>
                  <a:pt x="209223" y="250388"/>
                  <a:pt x="203552" y="247799"/>
                  <a:pt x="201052" y="242754"/>
                </a:cubicBezTo>
                <a:lnTo>
                  <a:pt x="192747" y="225966"/>
                </a:lnTo>
                <a:cubicBezTo>
                  <a:pt x="188149" y="225341"/>
                  <a:pt x="183639" y="224091"/>
                  <a:pt x="179397" y="222349"/>
                </a:cubicBezTo>
                <a:lnTo>
                  <a:pt x="163770" y="232752"/>
                </a:lnTo>
                <a:cubicBezTo>
                  <a:pt x="159082" y="235878"/>
                  <a:pt x="152876" y="235253"/>
                  <a:pt x="148903" y="231279"/>
                </a:cubicBezTo>
                <a:lnTo>
                  <a:pt x="140330" y="222706"/>
                </a:lnTo>
                <a:cubicBezTo>
                  <a:pt x="136356" y="218733"/>
                  <a:pt x="135731" y="212527"/>
                  <a:pt x="138857" y="207838"/>
                </a:cubicBezTo>
                <a:lnTo>
                  <a:pt x="149260" y="192212"/>
                </a:lnTo>
                <a:cubicBezTo>
                  <a:pt x="148411" y="190113"/>
                  <a:pt x="147652" y="187925"/>
                  <a:pt x="147027" y="185648"/>
                </a:cubicBezTo>
                <a:cubicBezTo>
                  <a:pt x="146402" y="183371"/>
                  <a:pt x="146000" y="181094"/>
                  <a:pt x="145688" y="178862"/>
                </a:cubicBezTo>
                <a:lnTo>
                  <a:pt x="128855" y="170557"/>
                </a:lnTo>
                <a:cubicBezTo>
                  <a:pt x="123810" y="168057"/>
                  <a:pt x="121265" y="162342"/>
                  <a:pt x="122694" y="156939"/>
                </a:cubicBezTo>
                <a:lnTo>
                  <a:pt x="125819" y="145241"/>
                </a:lnTo>
                <a:cubicBezTo>
                  <a:pt x="127293" y="139839"/>
                  <a:pt x="132338" y="136178"/>
                  <a:pt x="137964" y="136535"/>
                </a:cubicBezTo>
                <a:lnTo>
                  <a:pt x="156671" y="137740"/>
                </a:lnTo>
                <a:cubicBezTo>
                  <a:pt x="159484" y="134124"/>
                  <a:pt x="162744" y="130775"/>
                  <a:pt x="166449" y="127918"/>
                </a:cubicBezTo>
                <a:lnTo>
                  <a:pt x="165244" y="109255"/>
                </a:lnTo>
                <a:cubicBezTo>
                  <a:pt x="164887" y="103629"/>
                  <a:pt x="168548" y="98539"/>
                  <a:pt x="173950" y="97110"/>
                </a:cubicBezTo>
                <a:lnTo>
                  <a:pt x="185648" y="93985"/>
                </a:lnTo>
                <a:close/>
                <a:moveTo>
                  <a:pt x="200204" y="151805"/>
                </a:moveTo>
                <a:cubicBezTo>
                  <a:pt x="189361" y="151817"/>
                  <a:pt x="180568" y="160630"/>
                  <a:pt x="180581" y="171472"/>
                </a:cubicBezTo>
                <a:cubicBezTo>
                  <a:pt x="180593" y="182315"/>
                  <a:pt x="189406" y="191108"/>
                  <a:pt x="200248" y="191095"/>
                </a:cubicBezTo>
                <a:cubicBezTo>
                  <a:pt x="211091" y="191083"/>
                  <a:pt x="219884" y="182270"/>
                  <a:pt x="219871" y="171428"/>
                </a:cubicBezTo>
                <a:cubicBezTo>
                  <a:pt x="219859" y="160585"/>
                  <a:pt x="211046" y="151792"/>
                  <a:pt x="200204" y="151805"/>
                </a:cubicBezTo>
                <a:close/>
                <a:moveTo>
                  <a:pt x="100414" y="-20315"/>
                </a:moveTo>
                <a:lnTo>
                  <a:pt x="112112" y="-17190"/>
                </a:lnTo>
                <a:cubicBezTo>
                  <a:pt x="117515" y="-15716"/>
                  <a:pt x="121176" y="-10626"/>
                  <a:pt x="120819" y="-5045"/>
                </a:cubicBezTo>
                <a:lnTo>
                  <a:pt x="119613" y="13618"/>
                </a:lnTo>
                <a:cubicBezTo>
                  <a:pt x="123319" y="16475"/>
                  <a:pt x="126578" y="19779"/>
                  <a:pt x="129391" y="23440"/>
                </a:cubicBezTo>
                <a:lnTo>
                  <a:pt x="148144" y="22235"/>
                </a:lnTo>
                <a:cubicBezTo>
                  <a:pt x="153725" y="21878"/>
                  <a:pt x="158814" y="25539"/>
                  <a:pt x="160288" y="30941"/>
                </a:cubicBezTo>
                <a:lnTo>
                  <a:pt x="163413" y="42639"/>
                </a:lnTo>
                <a:cubicBezTo>
                  <a:pt x="164842" y="48042"/>
                  <a:pt x="162297" y="53757"/>
                  <a:pt x="157252" y="56257"/>
                </a:cubicBezTo>
                <a:lnTo>
                  <a:pt x="140419" y="64562"/>
                </a:lnTo>
                <a:cubicBezTo>
                  <a:pt x="140107" y="66839"/>
                  <a:pt x="139660" y="69116"/>
                  <a:pt x="139080" y="71348"/>
                </a:cubicBezTo>
                <a:cubicBezTo>
                  <a:pt x="138499" y="73581"/>
                  <a:pt x="137696" y="75813"/>
                  <a:pt x="136847" y="77912"/>
                </a:cubicBezTo>
                <a:lnTo>
                  <a:pt x="147251" y="93538"/>
                </a:lnTo>
                <a:cubicBezTo>
                  <a:pt x="150376" y="98227"/>
                  <a:pt x="149751" y="104433"/>
                  <a:pt x="145777" y="108406"/>
                </a:cubicBezTo>
                <a:lnTo>
                  <a:pt x="137205" y="116979"/>
                </a:lnTo>
                <a:cubicBezTo>
                  <a:pt x="133231" y="120953"/>
                  <a:pt x="127025" y="121578"/>
                  <a:pt x="122337" y="118452"/>
                </a:cubicBezTo>
                <a:lnTo>
                  <a:pt x="106710" y="108049"/>
                </a:lnTo>
                <a:cubicBezTo>
                  <a:pt x="102468" y="109791"/>
                  <a:pt x="97959" y="111041"/>
                  <a:pt x="93360" y="111666"/>
                </a:cubicBezTo>
                <a:lnTo>
                  <a:pt x="85055" y="128454"/>
                </a:lnTo>
                <a:cubicBezTo>
                  <a:pt x="82555" y="133499"/>
                  <a:pt x="76840" y="136044"/>
                  <a:pt x="71438" y="134615"/>
                </a:cubicBezTo>
                <a:lnTo>
                  <a:pt x="59740" y="131490"/>
                </a:lnTo>
                <a:cubicBezTo>
                  <a:pt x="54293" y="130016"/>
                  <a:pt x="50676" y="124926"/>
                  <a:pt x="51033" y="119345"/>
                </a:cubicBezTo>
                <a:lnTo>
                  <a:pt x="52239" y="100638"/>
                </a:lnTo>
                <a:cubicBezTo>
                  <a:pt x="48533" y="97780"/>
                  <a:pt x="45274" y="94476"/>
                  <a:pt x="42461" y="90815"/>
                </a:cubicBezTo>
                <a:lnTo>
                  <a:pt x="23708" y="92020"/>
                </a:lnTo>
                <a:cubicBezTo>
                  <a:pt x="18127" y="92378"/>
                  <a:pt x="13037" y="88716"/>
                  <a:pt x="11564" y="83314"/>
                </a:cubicBezTo>
                <a:lnTo>
                  <a:pt x="8439" y="71616"/>
                </a:lnTo>
                <a:cubicBezTo>
                  <a:pt x="7010" y="66214"/>
                  <a:pt x="9555" y="60499"/>
                  <a:pt x="14600" y="57998"/>
                </a:cubicBezTo>
                <a:lnTo>
                  <a:pt x="31433" y="49694"/>
                </a:lnTo>
                <a:cubicBezTo>
                  <a:pt x="31745" y="47417"/>
                  <a:pt x="32192" y="45184"/>
                  <a:pt x="32772" y="42907"/>
                </a:cubicBezTo>
                <a:cubicBezTo>
                  <a:pt x="33397" y="40630"/>
                  <a:pt x="34111" y="38442"/>
                  <a:pt x="35004" y="36344"/>
                </a:cubicBezTo>
                <a:lnTo>
                  <a:pt x="24601" y="20762"/>
                </a:lnTo>
                <a:cubicBezTo>
                  <a:pt x="21476" y="16073"/>
                  <a:pt x="22101" y="9867"/>
                  <a:pt x="26075" y="5894"/>
                </a:cubicBezTo>
                <a:lnTo>
                  <a:pt x="34647" y="-2679"/>
                </a:lnTo>
                <a:cubicBezTo>
                  <a:pt x="38621" y="-6653"/>
                  <a:pt x="44827" y="-7278"/>
                  <a:pt x="49515" y="-4152"/>
                </a:cubicBezTo>
                <a:lnTo>
                  <a:pt x="65142" y="6251"/>
                </a:lnTo>
                <a:cubicBezTo>
                  <a:pt x="69384" y="4509"/>
                  <a:pt x="73893" y="3259"/>
                  <a:pt x="78492" y="2634"/>
                </a:cubicBezTo>
                <a:lnTo>
                  <a:pt x="86797" y="-14154"/>
                </a:lnTo>
                <a:cubicBezTo>
                  <a:pt x="89297" y="-19199"/>
                  <a:pt x="94967" y="-21744"/>
                  <a:pt x="100414" y="-20315"/>
                </a:cubicBezTo>
                <a:close/>
                <a:moveTo>
                  <a:pt x="85904" y="37505"/>
                </a:moveTo>
                <a:cubicBezTo>
                  <a:pt x="75061" y="37505"/>
                  <a:pt x="66258" y="46307"/>
                  <a:pt x="66258" y="57150"/>
                </a:cubicBezTo>
                <a:cubicBezTo>
                  <a:pt x="66258" y="67993"/>
                  <a:pt x="75061" y="76795"/>
                  <a:pt x="85904" y="76795"/>
                </a:cubicBezTo>
                <a:cubicBezTo>
                  <a:pt x="96746" y="76795"/>
                  <a:pt x="105549" y="67993"/>
                  <a:pt x="105549" y="57150"/>
                </a:cubicBezTo>
                <a:cubicBezTo>
                  <a:pt x="105549" y="46307"/>
                  <a:pt x="96746" y="37505"/>
                  <a:pt x="85904" y="37505"/>
                </a:cubicBezTo>
                <a:close/>
              </a:path>
            </a:pathLst>
          </a:custGeom>
          <a:solidFill>
            <a:srgbClr val="8B0000"/>
          </a:solidFill>
        </p:spPr>
      </p:sp>
      <p:sp>
        <p:nvSpPr>
          <p:cNvPr id="8" name="Shape 6"/>
          <p:cNvSpPr/>
          <p:nvPr/>
        </p:nvSpPr>
        <p:spPr>
          <a:xfrm>
            <a:off x="1581150" y="4643438"/>
            <a:ext cx="609600" cy="38100"/>
          </a:xfrm>
          <a:custGeom>
            <a:avLst/>
            <a:gdLst/>
            <a:ahLst/>
            <a:cxnLst/>
            <a:rect l="l" t="t" r="r" b="b"/>
            <a:pathLst>
              <a:path w="609600" h="38100">
                <a:moveTo>
                  <a:pt x="0" y="0"/>
                </a:moveTo>
                <a:lnTo>
                  <a:pt x="609600" y="0"/>
                </a:lnTo>
                <a:lnTo>
                  <a:pt x="609600" y="38100"/>
                </a:lnTo>
                <a:lnTo>
                  <a:pt x="0" y="38100"/>
                </a:lnTo>
                <a:lnTo>
                  <a:pt x="0" y="0"/>
                </a:lnTo>
                <a:close/>
              </a:path>
            </a:pathLst>
          </a:custGeom>
          <a:solidFill>
            <a:srgbClr val="8B0000"/>
          </a:solidFill>
        </p:spPr>
      </p:sp>
    </p:spTree>
  </p:cSld>
  <p:clrMapOvr>
    <a:masterClrMapping/>
  </p:clrMapOvr>
  <p:transition>
    <p:fade/>
  </p:transition>
</p:sld>
</file>

<file path=ppt/tags/tag1.xml><?xml version="1.0" encoding="utf-8"?>
<p:tagLst xmlns:p="http://schemas.openxmlformats.org/presentationml/2006/main">
  <p:tag name="KSO_WM_DIAGRAM_VIRTUALLY_FRAME" val="{&quot;height&quot;:405,&quot;left&quot;:31.5,&quot;top&quot;:105,&quot;width&quot;:810}"/>
</p:tagLst>
</file>

<file path=ppt/tags/tag10.xml><?xml version="1.0" encoding="utf-8"?>
<p:tagLst xmlns:p="http://schemas.openxmlformats.org/presentationml/2006/main">
  <p:tag name="KSO_WM_DIAGRAM_VIRTUALLY_FRAME" val="{&quot;height&quot;:405,&quot;left&quot;:31.5,&quot;top&quot;:105,&quot;width&quot;:810}"/>
</p:tagLst>
</file>

<file path=ppt/tags/tag11.xml><?xml version="1.0" encoding="utf-8"?>
<p:tagLst xmlns:p="http://schemas.openxmlformats.org/presentationml/2006/main">
  <p:tag name="KSO_WM_DIAGRAM_VIRTUALLY_FRAME" val="{&quot;height&quot;:405,&quot;left&quot;:31.5,&quot;top&quot;:105,&quot;width&quot;:810}"/>
</p:tagLst>
</file>

<file path=ppt/tags/tag12.xml><?xml version="1.0" encoding="utf-8"?>
<p:tagLst xmlns:p="http://schemas.openxmlformats.org/presentationml/2006/main">
  <p:tag name="KSO_WM_DIAGRAM_VIRTUALLY_FRAME" val="{&quot;height&quot;:405,&quot;left&quot;:31.5,&quot;top&quot;:105,&quot;width&quot;:810}"/>
</p:tagLst>
</file>

<file path=ppt/tags/tag13.xml><?xml version="1.0" encoding="utf-8"?>
<p:tagLst xmlns:p="http://schemas.openxmlformats.org/presentationml/2006/main">
  <p:tag name="KSO_WM_DIAGRAM_VIRTUALLY_FRAME" val="{&quot;height&quot;:405,&quot;left&quot;:31.5,&quot;top&quot;:105,&quot;width&quot;:810}"/>
</p:tagLst>
</file>

<file path=ppt/tags/tag14.xml><?xml version="1.0" encoding="utf-8"?>
<p:tagLst xmlns:p="http://schemas.openxmlformats.org/presentationml/2006/main">
  <p:tag name="KSO_WM_DIAGRAM_VIRTUALLY_FRAME" val="{&quot;height&quot;:405,&quot;left&quot;:31.5,&quot;top&quot;:105,&quot;width&quot;:810}"/>
</p:tagLst>
</file>

<file path=ppt/tags/tag15.xml><?xml version="1.0" encoding="utf-8"?>
<p:tagLst xmlns:p="http://schemas.openxmlformats.org/presentationml/2006/main">
  <p:tag name="KSO_WM_DIAGRAM_VIRTUALLY_FRAME" val="{&quot;height&quot;:405,&quot;left&quot;:31.5,&quot;top&quot;:105,&quot;width&quot;:810}"/>
</p:tagLst>
</file>

<file path=ppt/tags/tag16.xml><?xml version="1.0" encoding="utf-8"?>
<p:tagLst xmlns:p="http://schemas.openxmlformats.org/presentationml/2006/main">
  <p:tag name="KSO_WM_DIAGRAM_VIRTUALLY_FRAME" val="{&quot;height&quot;:405,&quot;left&quot;:31.5,&quot;top&quot;:105,&quot;width&quot;:810}"/>
</p:tagLst>
</file>

<file path=ppt/tags/tag17.xml><?xml version="1.0" encoding="utf-8"?>
<p:tagLst xmlns:p="http://schemas.openxmlformats.org/presentationml/2006/main">
  <p:tag name="KSO_WM_DIAGRAM_VIRTUALLY_FRAME" val="{&quot;height&quot;:405,&quot;left&quot;:31.5,&quot;top&quot;:105,&quot;width&quot;:810}"/>
</p:tagLst>
</file>

<file path=ppt/tags/tag18.xml><?xml version="1.0" encoding="utf-8"?>
<p:tagLst xmlns:p="http://schemas.openxmlformats.org/presentationml/2006/main">
  <p:tag name="KSO_WM_DIAGRAM_VIRTUALLY_FRAME" val="{&quot;height&quot;:405,&quot;left&quot;:31.5,&quot;top&quot;:105,&quot;width&quot;:810}"/>
</p:tagLst>
</file>

<file path=ppt/tags/tag19.xml><?xml version="1.0" encoding="utf-8"?>
<p:tagLst xmlns:p="http://schemas.openxmlformats.org/presentationml/2006/main">
  <p:tag name="KSO_WM_DIAGRAM_VIRTUALLY_FRAME" val="{&quot;height&quot;:405,&quot;left&quot;:31.5,&quot;top&quot;:105,&quot;width&quot;:810}"/>
</p:tagLst>
</file>

<file path=ppt/tags/tag2.xml><?xml version="1.0" encoding="utf-8"?>
<p:tagLst xmlns:p="http://schemas.openxmlformats.org/presentationml/2006/main">
  <p:tag name="KSO_WM_DIAGRAM_VIRTUALLY_FRAME" val="{&quot;height&quot;:405,&quot;left&quot;:31.5,&quot;top&quot;:105,&quot;width&quot;:810}"/>
</p:tagLst>
</file>

<file path=ppt/tags/tag20.xml><?xml version="1.0" encoding="utf-8"?>
<p:tagLst xmlns:p="http://schemas.openxmlformats.org/presentationml/2006/main">
  <p:tag name="KSO_WM_DIAGRAM_VIRTUALLY_FRAME" val="{&quot;height&quot;:405,&quot;left&quot;:31.5,&quot;top&quot;:105,&quot;width&quot;:810}"/>
</p:tagLst>
</file>

<file path=ppt/tags/tag21.xml><?xml version="1.0" encoding="utf-8"?>
<p:tagLst xmlns:p="http://schemas.openxmlformats.org/presentationml/2006/main">
  <p:tag name="KSO_WM_DIAGRAM_VIRTUALLY_FRAME" val="{&quot;height&quot;:405,&quot;left&quot;:31.5,&quot;top&quot;:105,&quot;width&quot;:810}"/>
</p:tagLst>
</file>

<file path=ppt/tags/tag22.xml><?xml version="1.0" encoding="utf-8"?>
<p:tagLst xmlns:p="http://schemas.openxmlformats.org/presentationml/2006/main">
  <p:tag name="KSO_WM_DIAGRAM_VIRTUALLY_FRAME" val="{&quot;height&quot;:405,&quot;left&quot;:31.5,&quot;top&quot;:105,&quot;width&quot;:810}"/>
</p:tagLst>
</file>

<file path=ppt/tags/tag23.xml><?xml version="1.0" encoding="utf-8"?>
<p:tagLst xmlns:p="http://schemas.openxmlformats.org/presentationml/2006/main">
  <p:tag name="KSO_WM_DIAGRAM_VIRTUALLY_FRAME" val="{&quot;height&quot;:405,&quot;left&quot;:31.5,&quot;top&quot;:105,&quot;width&quot;:810}"/>
</p:tagLst>
</file>

<file path=ppt/tags/tag24.xml><?xml version="1.0" encoding="utf-8"?>
<p:tagLst xmlns:p="http://schemas.openxmlformats.org/presentationml/2006/main">
  <p:tag name="KSO_WM_DIAGRAM_VIRTUALLY_FRAME" val="{&quot;height&quot;:405,&quot;left&quot;:31.5,&quot;top&quot;:105,&quot;width&quot;:810}"/>
</p:tagLst>
</file>

<file path=ppt/tags/tag25.xml><?xml version="1.0" encoding="utf-8"?>
<p:tagLst xmlns:p="http://schemas.openxmlformats.org/presentationml/2006/main">
  <p:tag name="KSO_WM_DIAGRAM_VIRTUALLY_FRAME" val="{&quot;height&quot;:405,&quot;left&quot;:31.5,&quot;top&quot;:105,&quot;width&quot;:810}"/>
</p:tagLst>
</file>

<file path=ppt/tags/tag26.xml><?xml version="1.0" encoding="utf-8"?>
<p:tagLst xmlns:p="http://schemas.openxmlformats.org/presentationml/2006/main">
  <p:tag name="KSO_WM_DIAGRAM_VIRTUALLY_FRAME" val="{&quot;height&quot;:405,&quot;left&quot;:31.5,&quot;top&quot;:105,&quot;width&quot;:810}"/>
</p:tagLst>
</file>

<file path=ppt/tags/tag27.xml><?xml version="1.0" encoding="utf-8"?>
<p:tagLst xmlns:p="http://schemas.openxmlformats.org/presentationml/2006/main">
  <p:tag name="KSO_WM_DIAGRAM_VIRTUALLY_FRAME" val="{&quot;height&quot;:405,&quot;left&quot;:31.5,&quot;top&quot;:105,&quot;width&quot;:810}"/>
</p:tagLst>
</file>

<file path=ppt/tags/tag28.xml><?xml version="1.0" encoding="utf-8"?>
<p:tagLst xmlns:p="http://schemas.openxmlformats.org/presentationml/2006/main">
  <p:tag name="KSO_WM_DIAGRAM_VIRTUALLY_FRAME" val="{&quot;height&quot;:405,&quot;left&quot;:31.5,&quot;top&quot;:105,&quot;width&quot;:810}"/>
</p:tagLst>
</file>

<file path=ppt/tags/tag29.xml><?xml version="1.0" encoding="utf-8"?>
<p:tagLst xmlns:p="http://schemas.openxmlformats.org/presentationml/2006/main">
  <p:tag name="KSO_WM_DIAGRAM_VIRTUALLY_FRAME" val="{&quot;height&quot;:405,&quot;left&quot;:31.5,&quot;top&quot;:105,&quot;width&quot;:810}"/>
</p:tagLst>
</file>

<file path=ppt/tags/tag3.xml><?xml version="1.0" encoding="utf-8"?>
<p:tagLst xmlns:p="http://schemas.openxmlformats.org/presentationml/2006/main">
  <p:tag name="KSO_WM_DIAGRAM_VIRTUALLY_FRAME" val="{&quot;height&quot;:405,&quot;left&quot;:31.5,&quot;top&quot;:105,&quot;width&quot;:810}"/>
</p:tagLst>
</file>

<file path=ppt/tags/tag30.xml><?xml version="1.0" encoding="utf-8"?>
<p:tagLst xmlns:p="http://schemas.openxmlformats.org/presentationml/2006/main">
  <p:tag name="KSO_WM_DIAGRAM_VIRTUALLY_FRAME" val="{&quot;height&quot;:405,&quot;left&quot;:31.5,&quot;top&quot;:105,&quot;width&quot;:810}"/>
</p:tagLst>
</file>

<file path=ppt/tags/tag31.xml><?xml version="1.0" encoding="utf-8"?>
<p:tagLst xmlns:p="http://schemas.openxmlformats.org/presentationml/2006/main">
  <p:tag name="KSO_WM_DIAGRAM_VIRTUALLY_FRAME" val="{&quot;height&quot;:405,&quot;left&quot;:31.5,&quot;top&quot;:105,&quot;width&quot;:810}"/>
</p:tagLst>
</file>

<file path=ppt/tags/tag32.xml><?xml version="1.0" encoding="utf-8"?>
<p:tagLst xmlns:p="http://schemas.openxmlformats.org/presentationml/2006/main">
  <p:tag name="KSO_WM_DIAGRAM_VIRTUALLY_FRAME" val="{&quot;height&quot;:405,&quot;left&quot;:31.5,&quot;top&quot;:105,&quot;width&quot;:810}"/>
</p:tagLst>
</file>

<file path=ppt/tags/tag33.xml><?xml version="1.0" encoding="utf-8"?>
<p:tagLst xmlns:p="http://schemas.openxmlformats.org/presentationml/2006/main">
  <p:tag name="KSO_WM_DIAGRAM_VIRTUALLY_FRAME" val="{&quot;height&quot;:405,&quot;left&quot;:31.5,&quot;top&quot;:105,&quot;width&quot;:810}"/>
</p:tagLst>
</file>

<file path=ppt/tags/tag34.xml><?xml version="1.0" encoding="utf-8"?>
<p:tagLst xmlns:p="http://schemas.openxmlformats.org/presentationml/2006/main">
  <p:tag name="KSO_WM_DIAGRAM_VIRTUALLY_FRAME" val="{&quot;height&quot;:405,&quot;left&quot;:31.5,&quot;top&quot;:105,&quot;width&quot;:810}"/>
</p:tagLst>
</file>

<file path=ppt/tags/tag35.xml><?xml version="1.0" encoding="utf-8"?>
<p:tagLst xmlns:p="http://schemas.openxmlformats.org/presentationml/2006/main">
  <p:tag name="KSO_WM_DIAGRAM_VIRTUALLY_FRAME" val="{&quot;height&quot;:405,&quot;left&quot;:31.5,&quot;top&quot;:105,&quot;width&quot;:810}"/>
</p:tagLst>
</file>

<file path=ppt/tags/tag4.xml><?xml version="1.0" encoding="utf-8"?>
<p:tagLst xmlns:p="http://schemas.openxmlformats.org/presentationml/2006/main">
  <p:tag name="KSO_WM_DIAGRAM_VIRTUALLY_FRAME" val="{&quot;height&quot;:405,&quot;left&quot;:31.5,&quot;top&quot;:105,&quot;width&quot;:810}"/>
</p:tagLst>
</file>

<file path=ppt/tags/tag5.xml><?xml version="1.0" encoding="utf-8"?>
<p:tagLst xmlns:p="http://schemas.openxmlformats.org/presentationml/2006/main">
  <p:tag name="KSO_WM_DIAGRAM_VIRTUALLY_FRAME" val="{&quot;height&quot;:405,&quot;left&quot;:31.5,&quot;top&quot;:105,&quot;width&quot;:810}"/>
</p:tagLst>
</file>

<file path=ppt/tags/tag6.xml><?xml version="1.0" encoding="utf-8"?>
<p:tagLst xmlns:p="http://schemas.openxmlformats.org/presentationml/2006/main">
  <p:tag name="KSO_WM_DIAGRAM_VIRTUALLY_FRAME" val="{&quot;height&quot;:405,&quot;left&quot;:31.5,&quot;top&quot;:105,&quot;width&quot;:810}"/>
</p:tagLst>
</file>

<file path=ppt/tags/tag7.xml><?xml version="1.0" encoding="utf-8"?>
<p:tagLst xmlns:p="http://schemas.openxmlformats.org/presentationml/2006/main">
  <p:tag name="KSO_WM_DIAGRAM_VIRTUALLY_FRAME" val="{&quot;height&quot;:405,&quot;left&quot;:31.5,&quot;top&quot;:105,&quot;width&quot;:810}"/>
</p:tagLst>
</file>

<file path=ppt/tags/tag8.xml><?xml version="1.0" encoding="utf-8"?>
<p:tagLst xmlns:p="http://schemas.openxmlformats.org/presentationml/2006/main">
  <p:tag name="KSO_WM_DIAGRAM_VIRTUALLY_FRAME" val="{&quot;height&quot;:405,&quot;left&quot;:31.5,&quot;top&quot;:105,&quot;width&quot;:810}"/>
</p:tagLst>
</file>

<file path=ppt/tags/tag9.xml><?xml version="1.0" encoding="utf-8"?>
<p:tagLst xmlns:p="http://schemas.openxmlformats.org/presentationml/2006/main">
  <p:tag name="KSO_WM_DIAGRAM_VIRTUALLY_FRAME" val="{&quot;height&quot;:405,&quot;left&quot;:31.5,&quot;top&quot;:105,&quot;width&quot;:810}"/>
</p:tagLst>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16783</Words>
  <Application>WPS Presentation</Application>
  <PresentationFormat>On-screen Show (16:9)</PresentationFormat>
  <Paragraphs>855</Paragraphs>
  <Slides>24</Slides>
  <Notes>24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24</vt:i4>
      </vt:variant>
    </vt:vector>
  </HeadingPairs>
  <TitlesOfParts>
    <vt:vector size="43" baseType="lpstr">
      <vt:lpstr>Arial</vt:lpstr>
      <vt:lpstr>SimSun</vt:lpstr>
      <vt:lpstr>Wingdings</vt:lpstr>
      <vt:lpstr>Times New Roman</vt:lpstr>
      <vt:lpstr>Oranienbaum</vt:lpstr>
      <vt:lpstr>Sorts Mill Goudy</vt:lpstr>
      <vt:lpstr>Oranienbaum</vt:lpstr>
      <vt:lpstr>Oranienbaum</vt:lpstr>
      <vt:lpstr>Sorts Mill Goudy</vt:lpstr>
      <vt:lpstr>Sorts Mill Goudy</vt:lpstr>
      <vt:lpstr>MiSans</vt:lpstr>
      <vt:lpstr>Noto Sans SC</vt:lpstr>
      <vt:lpstr>Noto Sans SC</vt:lpstr>
      <vt:lpstr>MiSans</vt:lpstr>
      <vt:lpstr>Microsoft YaHei</vt:lpstr>
      <vt:lpstr>Arial Unicode MS</vt:lpstr>
      <vt:lpstr>Calibri</vt:lpstr>
      <vt:lpstr>Microsoft YaHei</vt:lpstr>
      <vt:lpstr>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Dichroïsme Circulaire</dc:title>
  <dc:creator>Kimi</dc:creator>
  <dc:subject>Dichroïsme Circulaire</dc:subject>
  <cp:lastModifiedBy>nassi</cp:lastModifiedBy>
  <cp:revision>7</cp:revision>
  <dcterms:created xsi:type="dcterms:W3CDTF">2026-04-12T18:20:00Z</dcterms:created>
  <dcterms:modified xsi:type="dcterms:W3CDTF">2026-04-13T08:51:26Z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{"Label":"Dichroïsme Circulaire","ContentProducer":"001191110108MACG2KBH8F10000","ProduceID":"19d83209-0092-856c-8000-0000bfa01357","ReservedCode1":"","ContentPropagator":"001191110108MACG2KBH8F20000","PropagateID":"19d83209-0092-856c-8000-0000bfa01357","ReservedCode2":""}</vt:lpwstr>
  </property>
  <property fmtid="{D5CDD505-2E9C-101B-9397-08002B2CF9AE}" pid="3" name="ICV">
    <vt:lpwstr>8D94B6F169794E6CA25D08898FA035B9_13</vt:lpwstr>
  </property>
  <property fmtid="{D5CDD505-2E9C-101B-9397-08002B2CF9AE}" pid="4" name="KSOProductBuildVer">
    <vt:lpwstr>1036-12.2.0.23155</vt:lpwstr>
  </property>
</Properties>
</file>