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8" r:id="rId7"/>
    <p:sldId id="269" r:id="rId8"/>
    <p:sldId id="272" r:id="rId9"/>
    <p:sldId id="273" r:id="rId10"/>
    <p:sldId id="275" r:id="rId11"/>
    <p:sldId id="276" r:id="rId12"/>
    <p:sldId id="277" r:id="rId13"/>
    <p:sldId id="278" r:id="rId14"/>
    <p:sldId id="279" r:id="rId15"/>
    <p:sldId id="280" r:id="rId16"/>
    <p:sldId id="281" r:id="rId17"/>
    <p:sldId id="282" r:id="rId18"/>
    <p:sldId id="28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3E594-E742-42E5-8B4D-3E22D2C5EFBE}" type="datetimeFigureOut">
              <a:rPr lang="en-US" smtClean="0"/>
              <a:t>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B32A9-3522-4DBC-B996-E7BB867DC57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1E39FF7-3F7F-4684-9804-C5370F395374}" type="slidenum">
              <a:rPr lang="en-US" smtClean="0">
                <a:latin typeface="Arial" pitchFamily="34" charset="0"/>
                <a:ea typeface="MS PGothic" pitchFamily="34" charset="-128"/>
              </a:rPr>
              <a:pPr/>
              <a:t>6</a:t>
            </a:fld>
            <a:endParaRPr lang="en-US" smtClean="0">
              <a:latin typeface="Arial" pitchFamily="34" charset="0"/>
              <a:ea typeface="MS PGothic" pitchFamily="34" charset="-128"/>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B8CB622-0C9E-4121-A9ED-928A7E3C4757}" type="slidenum">
              <a:rPr lang="en-US" smtClean="0">
                <a:latin typeface="Arial" pitchFamily="34" charset="0"/>
                <a:ea typeface="MS PGothic" pitchFamily="34" charset="-128"/>
              </a:rPr>
              <a:pPr/>
              <a:t>9</a:t>
            </a:fld>
            <a:endParaRPr lang="en-US" smtClean="0">
              <a:latin typeface="Arial" pitchFamily="34" charset="0"/>
              <a:ea typeface="MS PGothic" pitchFamily="34" charset="-128"/>
            </a:endParaRPr>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6E9328-10A9-4D0F-B76B-1F1F051B44AB}"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2838-AAD9-479B-8870-81E7F25B3B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E9328-10A9-4D0F-B76B-1F1F051B44AB}"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2838-AAD9-479B-8870-81E7F25B3B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E9328-10A9-4D0F-B76B-1F1F051B44AB}"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2838-AAD9-479B-8870-81E7F25B3B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E9328-10A9-4D0F-B76B-1F1F051B44AB}"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2838-AAD9-479B-8870-81E7F25B3B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E9328-10A9-4D0F-B76B-1F1F051B44AB}"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2838-AAD9-479B-8870-81E7F25B3BC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6E9328-10A9-4D0F-B76B-1F1F051B44AB}"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02838-AAD9-479B-8870-81E7F25B3B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6E9328-10A9-4D0F-B76B-1F1F051B44AB}" type="datetimeFigureOut">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02838-AAD9-479B-8870-81E7F25B3B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E9328-10A9-4D0F-B76B-1F1F051B44AB}" type="datetimeFigureOut">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02838-AAD9-479B-8870-81E7F25B3B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E9328-10A9-4D0F-B76B-1F1F051B44AB}" type="datetimeFigureOut">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02838-AAD9-479B-8870-81E7F25B3B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E9328-10A9-4D0F-B76B-1F1F051B44AB}"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02838-AAD9-479B-8870-81E7F25B3B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E9328-10A9-4D0F-B76B-1F1F051B44AB}"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02838-AAD9-479B-8870-81E7F25B3B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E9328-10A9-4D0F-B76B-1F1F051B44AB}" type="datetimeFigureOut">
              <a:rPr lang="en-US" smtClean="0"/>
              <a:t>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02838-AAD9-479B-8870-81E7F25B3B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fr.wikipedia.org/wiki/Famille_de_prot%C3%A9ines" TargetMode="External"/><Relationship Id="rId2" Type="http://schemas.openxmlformats.org/officeDocument/2006/relationships/hyperlink" Target="https://fr.wikipedia.org/wiki/Ataxie_t%C3%A9langiectasi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609600"/>
            <a:ext cx="9144000" cy="1143000"/>
          </a:xfrm>
          <a:prstGeom prst="rect">
            <a:avLst/>
          </a:prstGeom>
          <a:noFill/>
          <a:ln w="9525">
            <a:noFill/>
            <a:miter lim="800000"/>
            <a:headEnd/>
            <a:tailEnd/>
          </a:ln>
        </p:spPr>
        <p:txBody>
          <a:bodyPr anchor="ctr"/>
          <a:lstStyle/>
          <a:p>
            <a:pPr algn="ctr" eaLnBrk="1" hangingPunct="1"/>
            <a:r>
              <a:rPr lang="en-US" sz="3600">
                <a:solidFill>
                  <a:schemeClr val="accent2"/>
                </a:solidFill>
              </a:rPr>
              <a:t>Double-Strand Break Repair in Eukaryotes</a:t>
            </a:r>
          </a:p>
        </p:txBody>
      </p:sp>
      <p:sp>
        <p:nvSpPr>
          <p:cNvPr id="32771" name="Rectangle 3"/>
          <p:cNvSpPr>
            <a:spLocks noChangeArrowheads="1"/>
          </p:cNvSpPr>
          <p:nvPr/>
        </p:nvSpPr>
        <p:spPr bwMode="auto">
          <a:xfrm>
            <a:off x="685800" y="1981200"/>
            <a:ext cx="8229600" cy="4114800"/>
          </a:xfrm>
          <a:prstGeom prst="rect">
            <a:avLst/>
          </a:prstGeom>
          <a:noFill/>
          <a:ln w="9525">
            <a:noFill/>
            <a:miter lim="800000"/>
            <a:headEnd/>
            <a:tailEnd/>
          </a:ln>
        </p:spPr>
        <p:txBody>
          <a:bodyPr/>
          <a:lstStyle/>
          <a:p>
            <a:pPr marL="342900" indent="-342900" eaLnBrk="1" hangingPunct="1">
              <a:spcBef>
                <a:spcPct val="20000"/>
              </a:spcBef>
              <a:buFontTx/>
              <a:buChar char="•"/>
            </a:pPr>
            <a:r>
              <a:rPr lang="en-US" sz="2800" dirty="0"/>
              <a:t>When both strands are broken and template can’t be used to repair the damage, DSB repair pathway </a:t>
            </a:r>
            <a:r>
              <a:rPr lang="en-US" sz="2800" dirty="0" err="1"/>
              <a:t>reanneals</a:t>
            </a:r>
            <a:r>
              <a:rPr lang="en-US" sz="2800" dirty="0"/>
              <a:t> two DNA segments.</a:t>
            </a:r>
          </a:p>
          <a:p>
            <a:pPr marL="742950" lvl="1" indent="-285750" eaLnBrk="1" hangingPunct="1">
              <a:spcBef>
                <a:spcPct val="20000"/>
              </a:spcBef>
              <a:buFontTx/>
              <a:buChar char="–"/>
            </a:pPr>
            <a:r>
              <a:rPr lang="en-US" sz="2800" dirty="0"/>
              <a:t>Homologous recombination repair uses DNA from undamaged homologue (!)</a:t>
            </a:r>
          </a:p>
          <a:p>
            <a:pPr marL="742950" lvl="1" indent="-285750" eaLnBrk="1" hangingPunct="1">
              <a:spcBef>
                <a:spcPct val="20000"/>
              </a:spcBef>
              <a:buFontTx/>
              <a:buChar char="–"/>
            </a:pPr>
            <a:r>
              <a:rPr lang="en-US" sz="2800" dirty="0" err="1"/>
              <a:t>Nonhomologous</a:t>
            </a:r>
            <a:r>
              <a:rPr lang="en-US" sz="2800" dirty="0"/>
              <a:t> recombination repair also occurs.</a:t>
            </a:r>
          </a:p>
          <a:p>
            <a:pPr marL="342900" indent="-342900" eaLnBrk="1" hangingPunct="1">
              <a:spcBef>
                <a:spcPct val="20000"/>
              </a:spcBef>
              <a:buFontTx/>
              <a:buChar char="•"/>
            </a:pPr>
            <a:endParaRPr lang="en-US" sz="2800" dirty="0"/>
          </a:p>
          <a:p>
            <a:pPr marL="342900" indent="-342900" eaLnBrk="1" hangingPunct="1">
              <a:spcBef>
                <a:spcPct val="20000"/>
              </a:spcBef>
              <a:buFontTx/>
              <a:buChar char="•"/>
            </a:pPr>
            <a:r>
              <a:rPr lang="en-US" sz="2800" dirty="0"/>
              <a:t>Defects in this pathway associated with X-ray hypersensitivity and immune deficiency.</a:t>
            </a:r>
          </a:p>
          <a:p>
            <a:pPr marL="342900" indent="-342900" eaLnBrk="1" hangingPunct="1">
              <a:spcBef>
                <a:spcPct val="20000"/>
              </a:spcBef>
              <a:buFontTx/>
              <a:buChar cha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Recombinaison homologue</a:t>
            </a:r>
            <a:endParaRPr lang="en-US" dirty="0"/>
          </a:p>
        </p:txBody>
      </p:sp>
      <p:sp>
        <p:nvSpPr>
          <p:cNvPr id="4" name="Rectangle 3"/>
          <p:cNvSpPr/>
          <p:nvPr/>
        </p:nvSpPr>
        <p:spPr>
          <a:xfrm>
            <a:off x="0" y="1219200"/>
            <a:ext cx="8991600" cy="1569660"/>
          </a:xfrm>
          <a:prstGeom prst="rect">
            <a:avLst/>
          </a:prstGeom>
        </p:spPr>
        <p:txBody>
          <a:bodyPr wrap="square">
            <a:spAutoFit/>
          </a:bodyPr>
          <a:lstStyle/>
          <a:p>
            <a:r>
              <a:rPr lang="fr-FR" sz="2400" dirty="0" smtClean="0"/>
              <a:t>La </a:t>
            </a:r>
            <a:r>
              <a:rPr lang="fr-FR" sz="2400" b="1" dirty="0" smtClean="0"/>
              <a:t>protéine ATM</a:t>
            </a:r>
            <a:r>
              <a:rPr lang="fr-FR" sz="2400" dirty="0" smtClean="0"/>
              <a:t> (en anglais </a:t>
            </a:r>
            <a:r>
              <a:rPr lang="fr-FR" sz="2400" i="1" dirty="0" err="1" smtClean="0"/>
              <a:t>ataxia</a:t>
            </a:r>
            <a:r>
              <a:rPr lang="fr-FR" sz="2400" i="1" dirty="0" smtClean="0"/>
              <a:t> </a:t>
            </a:r>
            <a:r>
              <a:rPr lang="fr-FR" sz="2400" i="1" dirty="0" err="1" smtClean="0"/>
              <a:t>telangiectasia</a:t>
            </a:r>
            <a:r>
              <a:rPr lang="fr-FR" sz="2400" i="1" dirty="0" smtClean="0"/>
              <a:t> </a:t>
            </a:r>
            <a:r>
              <a:rPr lang="fr-FR" sz="2400" i="1" dirty="0" err="1" smtClean="0"/>
              <a:t>mutated</a:t>
            </a:r>
            <a:r>
              <a:rPr lang="fr-FR" sz="2400" dirty="0" smtClean="0"/>
              <a:t>) est la protéine mutée dans le syndrome d'</a:t>
            </a:r>
            <a:r>
              <a:rPr lang="fr-FR" sz="2400" dirty="0" smtClean="0">
                <a:hlinkClick r:id="rId2" tooltip="Ataxie télangiectasie"/>
              </a:rPr>
              <a:t>ataxie télangiectasie</a:t>
            </a:r>
            <a:r>
              <a:rPr lang="fr-FR" sz="2400" dirty="0" smtClean="0"/>
              <a:t>. Elle répare les cassures double-brins dans l’ADN occasionnées par des agressions physiques ou des processus physiologiques.</a:t>
            </a:r>
            <a:endParaRPr lang="en-US" sz="2400" dirty="0"/>
          </a:p>
        </p:txBody>
      </p:sp>
      <p:sp>
        <p:nvSpPr>
          <p:cNvPr id="5" name="Rectangle 4"/>
          <p:cNvSpPr/>
          <p:nvPr/>
        </p:nvSpPr>
        <p:spPr>
          <a:xfrm>
            <a:off x="0" y="2703016"/>
            <a:ext cx="8839200" cy="3416320"/>
          </a:xfrm>
          <a:prstGeom prst="rect">
            <a:avLst/>
          </a:prstGeom>
        </p:spPr>
        <p:txBody>
          <a:bodyPr wrap="square">
            <a:spAutoFit/>
          </a:bodyPr>
          <a:lstStyle/>
          <a:p>
            <a:r>
              <a:rPr lang="fr-FR" sz="2400" dirty="0" smtClean="0"/>
              <a:t>La protéine ATM est activée à la suite d'une cassure double-brin dans l’ADN. Lorsque ce type de cassure survient dans l’ADN, le complexe MRN (Mre11/Rad50/Nbs1) est recruté au site d’ADN endommagé et recrute à son tour la protéine ATM. Celle-ci, présente normalement dans la cellule sous forme de dimère inactif, s’auto phosphoryle entrainant une activation d’ATM. Elle phosphoryle ensuite H2AX, une variante de la </a:t>
            </a:r>
            <a:r>
              <a:rPr lang="fr-FR" sz="2400" dirty="0" smtClean="0">
                <a:hlinkClick r:id="rId3" tooltip="Famille de protéines"/>
              </a:rPr>
              <a:t>famille</a:t>
            </a:r>
            <a:r>
              <a:rPr lang="fr-FR" sz="2400" dirty="0" smtClean="0"/>
              <a:t> des histones, qui recrute au site d’ADN endommagé plusieurs protéines qui sont subséquemment </a:t>
            </a:r>
            <a:r>
              <a:rPr lang="fr-FR" sz="2400" dirty="0" err="1" smtClean="0"/>
              <a:t>phosphorylées</a:t>
            </a:r>
            <a:r>
              <a:rPr lang="fr-FR" sz="2400" dirty="0" smtClean="0"/>
              <a:t> par ATM, dont </a:t>
            </a:r>
            <a:r>
              <a:rPr lang="fr-FR" sz="2400" dirty="0" smtClean="0"/>
              <a:t> </a:t>
            </a:r>
            <a:r>
              <a:rPr lang="fr-FR" sz="2400" dirty="0" smtClean="0"/>
              <a:t>BRCA1, Chk1 et Chk2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Recombinaison homologue</a:t>
            </a:r>
            <a:endParaRPr lang="en-US" dirty="0"/>
          </a:p>
        </p:txBody>
      </p:sp>
      <p:sp>
        <p:nvSpPr>
          <p:cNvPr id="4" name="Rectangle 3"/>
          <p:cNvSpPr/>
          <p:nvPr/>
        </p:nvSpPr>
        <p:spPr>
          <a:xfrm>
            <a:off x="0" y="1859340"/>
            <a:ext cx="9144000" cy="3970318"/>
          </a:xfrm>
          <a:prstGeom prst="rect">
            <a:avLst/>
          </a:prstGeom>
        </p:spPr>
        <p:txBody>
          <a:bodyPr wrap="square">
            <a:spAutoFit/>
          </a:bodyPr>
          <a:lstStyle/>
          <a:p>
            <a:r>
              <a:rPr lang="fr-FR" sz="2800" dirty="0" smtClean="0"/>
              <a:t>Ces substrats d’ATM vont ensuite induire l’arrêt du cycle cellulaire et l’activation des points de contrôle, deux processus qui vont permettre la réparation de l’ADN endommagé. Si l’ADN est irréparable, des processus d’</a:t>
            </a:r>
            <a:r>
              <a:rPr lang="fr-FR" sz="2800" dirty="0" err="1" smtClean="0"/>
              <a:t>apoptose</a:t>
            </a:r>
            <a:r>
              <a:rPr lang="fr-FR" sz="2800" dirty="0" smtClean="0"/>
              <a:t> ATM-dépendants vont se mettre en branle pour éviter que la cellule survive. Dans les cellules endothéliales et cellules de Purkinje du cervelet, ATM va activer des voies de survies comme celle du NF-</a:t>
            </a:r>
            <a:r>
              <a:rPr lang="fr-FR" sz="2800" dirty="0" err="1" smtClean="0"/>
              <a:t>kB</a:t>
            </a:r>
            <a:r>
              <a:rPr lang="fr-FR" sz="2800" dirty="0" smtClean="0"/>
              <a:t> pour éviter que la cellule entre en </a:t>
            </a:r>
            <a:r>
              <a:rPr lang="fr-FR" sz="2800" dirty="0" err="1" smtClean="0"/>
              <a:t>apoptose</a:t>
            </a:r>
            <a:r>
              <a:rPr lang="fr-FR" sz="2800" dirty="0" smtClean="0"/>
              <a:t> trop rapidement </a:t>
            </a:r>
            <a:endParaRPr lang="fr-F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upload.wikimedia.org/wikipedia/commons/thumb/b/bd/1756-8935-5-4-3-l.jpg/400px-1756-8935-5-4-3-l.jpg"/>
          <p:cNvPicPr>
            <a:picLocks noChangeAspect="1" noChangeArrowheads="1"/>
          </p:cNvPicPr>
          <p:nvPr/>
        </p:nvPicPr>
        <p:blipFill>
          <a:blip r:embed="rId2"/>
          <a:srcRect/>
          <a:stretch>
            <a:fillRect/>
          </a:stretch>
        </p:blipFill>
        <p:spPr bwMode="auto">
          <a:xfrm>
            <a:off x="0" y="457200"/>
            <a:ext cx="9144000" cy="6400800"/>
          </a:xfrm>
          <a:prstGeom prst="rect">
            <a:avLst/>
          </a:prstGeom>
          <a:noFill/>
          <a:ln w="9525">
            <a:noFill/>
            <a:miter lim="800000"/>
            <a:headEnd/>
            <a:tailEnd/>
          </a:ln>
        </p:spPr>
      </p:pic>
      <p:sp>
        <p:nvSpPr>
          <p:cNvPr id="39939" name="TextBox 2"/>
          <p:cNvSpPr txBox="1">
            <a:spLocks noChangeArrowheads="1"/>
          </p:cNvSpPr>
          <p:nvPr/>
        </p:nvSpPr>
        <p:spPr bwMode="auto">
          <a:xfrm>
            <a:off x="1676400" y="0"/>
            <a:ext cx="5552930" cy="461665"/>
          </a:xfrm>
          <a:prstGeom prst="rect">
            <a:avLst/>
          </a:prstGeom>
          <a:noFill/>
          <a:ln w="9525">
            <a:noFill/>
            <a:miter lim="800000"/>
            <a:headEnd/>
            <a:tailEnd/>
          </a:ln>
        </p:spPr>
        <p:txBody>
          <a:bodyPr wrap="none">
            <a:spAutoFit/>
          </a:bodyPr>
          <a:lstStyle/>
          <a:p>
            <a:r>
              <a:rPr lang="fr-FR" sz="2400" b="1" dirty="0"/>
              <a:t>Réparation non-homologue et homologue</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Résultat de recherche d'images pour &quot;Artemis protein in repair ppt&quot;"/>
          <p:cNvPicPr>
            <a:picLocks noChangeAspect="1" noChangeArrowheads="1"/>
          </p:cNvPicPr>
          <p:nvPr/>
        </p:nvPicPr>
        <p:blipFill>
          <a:blip r:embed="rId2"/>
          <a:srcRect/>
          <a:stretch>
            <a:fillRect/>
          </a:stretch>
        </p:blipFill>
        <p:spPr bwMode="auto">
          <a:xfrm>
            <a:off x="0" y="1066800"/>
            <a:ext cx="9144000" cy="5791200"/>
          </a:xfrm>
          <a:prstGeom prst="rect">
            <a:avLst/>
          </a:prstGeom>
          <a:noFill/>
        </p:spPr>
      </p:pic>
      <p:sp>
        <p:nvSpPr>
          <p:cNvPr id="3" name="TextBox 2"/>
          <p:cNvSpPr txBox="1"/>
          <p:nvPr/>
        </p:nvSpPr>
        <p:spPr>
          <a:xfrm>
            <a:off x="2971800" y="457200"/>
            <a:ext cx="2406043" cy="646331"/>
          </a:xfrm>
          <a:prstGeom prst="rect">
            <a:avLst/>
          </a:prstGeom>
          <a:noFill/>
        </p:spPr>
        <p:txBody>
          <a:bodyPr wrap="none" rtlCol="0">
            <a:spAutoFit/>
          </a:bodyPr>
          <a:lstStyle/>
          <a:p>
            <a:r>
              <a:rPr lang="fr-FR" sz="3600" b="1" dirty="0" smtClean="0"/>
              <a:t>NHEJ </a:t>
            </a:r>
            <a:r>
              <a:rPr lang="fr-FR" sz="3600" b="1" dirty="0" err="1" smtClean="0"/>
              <a:t>repair</a:t>
            </a:r>
            <a:endParaRPr lang="en-US" sz="3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Résultat de recherche d'images pour &quot;repair of double strand breaks by homologous recombination image&quot;"/>
          <p:cNvPicPr>
            <a:picLocks noChangeAspect="1" noChangeArrowheads="1"/>
          </p:cNvPicPr>
          <p:nvPr/>
        </p:nvPicPr>
        <p:blipFill>
          <a:blip r:embed="rId2"/>
          <a:srcRect/>
          <a:stretch>
            <a:fillRect/>
          </a:stretch>
        </p:blipFill>
        <p:spPr bwMode="auto">
          <a:xfrm>
            <a:off x="457200" y="0"/>
            <a:ext cx="7924800" cy="694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ésultat de recherche d'images pour &quot;repair of single strand break by DNA ligase I image&quot;"/>
          <p:cNvPicPr>
            <a:picLocks noChangeAspect="1" noChangeArrowheads="1"/>
          </p:cNvPicPr>
          <p:nvPr/>
        </p:nvPicPr>
        <p:blipFill>
          <a:blip r:embed="rId2"/>
          <a:srcRect/>
          <a:stretch>
            <a:fillRect/>
          </a:stretch>
        </p:blipFill>
        <p:spPr bwMode="auto">
          <a:xfrm>
            <a:off x="533400" y="1143000"/>
            <a:ext cx="8610600" cy="5229225"/>
          </a:xfrm>
          <a:prstGeom prst="rect">
            <a:avLst/>
          </a:prstGeom>
          <a:noFill/>
          <a:ln w="9525">
            <a:noFill/>
            <a:miter lim="800000"/>
            <a:headEnd/>
            <a:tailEnd/>
          </a:ln>
        </p:spPr>
      </p:pic>
      <p:sp>
        <p:nvSpPr>
          <p:cNvPr id="44035" name="TextBox 2"/>
          <p:cNvSpPr txBox="1">
            <a:spLocks noChangeArrowheads="1"/>
          </p:cNvSpPr>
          <p:nvPr/>
        </p:nvSpPr>
        <p:spPr bwMode="auto">
          <a:xfrm>
            <a:off x="1295400" y="228600"/>
            <a:ext cx="4984750" cy="461963"/>
          </a:xfrm>
          <a:prstGeom prst="rect">
            <a:avLst/>
          </a:prstGeom>
          <a:noFill/>
          <a:ln w="9525">
            <a:noFill/>
            <a:miter lim="800000"/>
            <a:headEnd/>
            <a:tailEnd/>
          </a:ln>
        </p:spPr>
        <p:txBody>
          <a:bodyPr wrap="none">
            <a:spAutoFit/>
          </a:bodyPr>
          <a:lstStyle/>
          <a:p>
            <a:r>
              <a:rPr lang="fr-FR"/>
              <a:t>Non-homologous end repair joining</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ésultat de recherche d'images pour &quot;réparation par recombinaison homologue&quot;"/>
          <p:cNvPicPr>
            <a:picLocks noChangeAspect="1" noChangeArrowheads="1"/>
          </p:cNvPicPr>
          <p:nvPr/>
        </p:nvPicPr>
        <p:blipFill>
          <a:blip r:embed="rId2"/>
          <a:srcRect/>
          <a:stretch>
            <a:fillRect/>
          </a:stretch>
        </p:blipFill>
        <p:spPr bwMode="auto">
          <a:xfrm>
            <a:off x="228600" y="-22860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Résultat de recherche d'images pour &quot;réparation par recombinaison homologue&quo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ésultat de recherche d'images pour &quot;single strand annealing image&quot;"/>
          <p:cNvPicPr>
            <a:picLocks noChangeAspect="1" noChangeArrowheads="1"/>
          </p:cNvPicPr>
          <p:nvPr/>
        </p:nvPicPr>
        <p:blipFill>
          <a:blip r:embed="rId2"/>
          <a:srcRect/>
          <a:stretch>
            <a:fillRect/>
          </a:stretch>
        </p:blipFill>
        <p:spPr bwMode="auto">
          <a:xfrm>
            <a:off x="1981200" y="0"/>
            <a:ext cx="5651500" cy="686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ésultat de recherche d'images pour &quot;recombinaison homologue&quot;"/>
          <p:cNvPicPr>
            <a:picLocks noChangeAspect="1" noChangeArrowheads="1"/>
          </p:cNvPicPr>
          <p:nvPr/>
        </p:nvPicPr>
        <p:blipFill>
          <a:blip r:embed="rId2"/>
          <a:srcRect/>
          <a:stretch>
            <a:fillRect/>
          </a:stretch>
        </p:blipFill>
        <p:spPr bwMode="auto">
          <a:xfrm>
            <a:off x="1295400" y="1143000"/>
            <a:ext cx="66294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ésultat de recherche d'images pour &quot;recombinaison homologue&quo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KLUG\CHAP17\FIGURES\FG17_023.JPG"/>
          <p:cNvPicPr>
            <a:picLocks noChangeAspect="1" noChangeArrowheads="1"/>
          </p:cNvPicPr>
          <p:nvPr/>
        </p:nvPicPr>
        <p:blipFill>
          <a:blip r:embed="rId2"/>
          <a:srcRect/>
          <a:stretch>
            <a:fillRect/>
          </a:stretch>
        </p:blipFill>
        <p:spPr bwMode="auto">
          <a:xfrm>
            <a:off x="0" y="1776413"/>
            <a:ext cx="9143999" cy="5081587"/>
          </a:xfrm>
          <a:prstGeom prst="rect">
            <a:avLst/>
          </a:prstGeom>
          <a:noFill/>
          <a:ln w="9525">
            <a:noFill/>
            <a:miter lim="800000"/>
            <a:headEnd/>
            <a:tailEnd/>
          </a:ln>
        </p:spPr>
      </p:pic>
      <p:sp>
        <p:nvSpPr>
          <p:cNvPr id="31747" name="Rectangle 3"/>
          <p:cNvSpPr>
            <a:spLocks noChangeArrowheads="1"/>
          </p:cNvSpPr>
          <p:nvPr/>
        </p:nvSpPr>
        <p:spPr bwMode="auto">
          <a:xfrm>
            <a:off x="0" y="609600"/>
            <a:ext cx="9144000" cy="1143000"/>
          </a:xfrm>
          <a:prstGeom prst="rect">
            <a:avLst/>
          </a:prstGeom>
          <a:noFill/>
          <a:ln w="9525">
            <a:noFill/>
            <a:miter lim="800000"/>
            <a:headEnd/>
            <a:tailEnd/>
          </a:ln>
        </p:spPr>
        <p:txBody>
          <a:bodyPr anchor="ctr"/>
          <a:lstStyle/>
          <a:p>
            <a:pPr algn="ctr" eaLnBrk="1" hangingPunct="1"/>
            <a:r>
              <a:rPr lang="en-US" sz="3600" dirty="0">
                <a:solidFill>
                  <a:schemeClr val="accent2"/>
                </a:solidFill>
              </a:rPr>
              <a:t>Post-Replication Repair in Prokaryotes involves an Intentional Recombination</a:t>
            </a:r>
            <a:endParaRPr lang="en-US" sz="44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ésultat de recherche d'images pour &quot;réparation par recombinaison homologue&quot;"/>
          <p:cNvPicPr>
            <a:picLocks noChangeAspect="1" noChangeArrowheads="1"/>
          </p:cNvPicPr>
          <p:nvPr/>
        </p:nvPicPr>
        <p:blipFill>
          <a:blip r:embed="rId2"/>
          <a:srcRect/>
          <a:stretch>
            <a:fillRect/>
          </a:stretch>
        </p:blipFill>
        <p:spPr bwMode="auto">
          <a:xfrm>
            <a:off x="457200" y="1371600"/>
            <a:ext cx="8686800" cy="4524375"/>
          </a:xfrm>
          <a:prstGeom prst="rect">
            <a:avLst/>
          </a:prstGeom>
          <a:noFill/>
          <a:ln w="9525">
            <a:noFill/>
            <a:miter lim="800000"/>
            <a:headEnd/>
            <a:tailEnd/>
          </a:ln>
        </p:spPr>
      </p:pic>
      <p:sp>
        <p:nvSpPr>
          <p:cNvPr id="3" name="TextBox 2"/>
          <p:cNvSpPr txBox="1"/>
          <p:nvPr/>
        </p:nvSpPr>
        <p:spPr>
          <a:xfrm>
            <a:off x="2438400" y="609600"/>
            <a:ext cx="4152483" cy="523220"/>
          </a:xfrm>
          <a:prstGeom prst="rect">
            <a:avLst/>
          </a:prstGeom>
          <a:noFill/>
        </p:spPr>
        <p:txBody>
          <a:bodyPr wrap="none" rtlCol="0">
            <a:spAutoFit/>
          </a:bodyPr>
          <a:lstStyle/>
          <a:p>
            <a:r>
              <a:rPr lang="fr-FR" sz="2800" dirty="0" smtClean="0"/>
              <a:t>Recombinaison homologue</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126067" y="865189"/>
            <a:ext cx="184731" cy="646331"/>
          </a:xfrm>
          <a:prstGeom prst="rect">
            <a:avLst/>
          </a:prstGeom>
          <a:noFill/>
          <a:ln w="9525">
            <a:noFill/>
            <a:miter lim="800000"/>
            <a:headEnd/>
            <a:tailEnd/>
          </a:ln>
        </p:spPr>
        <p:txBody>
          <a:bodyPr wrap="none">
            <a:spAutoFit/>
          </a:bodyPr>
          <a:lstStyle/>
          <a:p>
            <a:endParaRPr lang="en-US" b="1"/>
          </a:p>
          <a:p>
            <a:endParaRPr lang="en-US"/>
          </a:p>
        </p:txBody>
      </p:sp>
      <p:sp>
        <p:nvSpPr>
          <p:cNvPr id="25603" name="Rectangle 3"/>
          <p:cNvSpPr>
            <a:spLocks noChangeArrowheads="1"/>
          </p:cNvSpPr>
          <p:nvPr/>
        </p:nvSpPr>
        <p:spPr bwMode="auto">
          <a:xfrm>
            <a:off x="1693334" y="304801"/>
            <a:ext cx="5873044" cy="519113"/>
          </a:xfrm>
          <a:prstGeom prst="rect">
            <a:avLst/>
          </a:prstGeom>
          <a:noFill/>
          <a:ln w="9525">
            <a:noFill/>
            <a:miter lim="800000"/>
            <a:headEnd/>
            <a:tailEnd/>
          </a:ln>
        </p:spPr>
        <p:txBody>
          <a:bodyPr wrap="none">
            <a:spAutoFit/>
          </a:bodyPr>
          <a:lstStyle/>
          <a:p>
            <a:r>
              <a:rPr lang="en-US" sz="2800" b="1"/>
              <a:t>RecBCD helicase/nuclease in bacteria</a:t>
            </a:r>
          </a:p>
        </p:txBody>
      </p:sp>
      <p:sp>
        <p:nvSpPr>
          <p:cNvPr id="25604" name="Rectangle 4"/>
          <p:cNvSpPr>
            <a:spLocks noChangeArrowheads="1"/>
          </p:cNvSpPr>
          <p:nvPr/>
        </p:nvSpPr>
        <p:spPr bwMode="auto">
          <a:xfrm>
            <a:off x="5715000" y="1524000"/>
            <a:ext cx="3183467" cy="2492990"/>
          </a:xfrm>
          <a:prstGeom prst="rect">
            <a:avLst/>
          </a:prstGeom>
          <a:noFill/>
          <a:ln w="9525">
            <a:noFill/>
            <a:miter lim="800000"/>
            <a:headEnd/>
            <a:tailEnd/>
          </a:ln>
        </p:spPr>
        <p:txBody>
          <a:bodyPr wrap="square">
            <a:spAutoFit/>
          </a:bodyPr>
          <a:lstStyle/>
          <a:p>
            <a:r>
              <a:rPr lang="en-US" b="1" dirty="0" err="1">
                <a:solidFill>
                  <a:schemeClr val="accent2"/>
                </a:solidFill>
                <a:latin typeface="Chalkboard" pitchFamily="64" charset="0"/>
              </a:rPr>
              <a:t>RecBCD</a:t>
            </a:r>
            <a:r>
              <a:rPr lang="en-US" b="1" dirty="0">
                <a:solidFill>
                  <a:schemeClr val="accent2"/>
                </a:solidFill>
                <a:latin typeface="Chalkboard" pitchFamily="64" charset="0"/>
              </a:rPr>
              <a:t> recognizes ends and unwinds and degrades DNA until it encounters a</a:t>
            </a:r>
            <a:r>
              <a:rPr lang="en-US" b="1" i="1" dirty="0">
                <a:solidFill>
                  <a:schemeClr val="accent2"/>
                </a:solidFill>
                <a:latin typeface="Chalkboard" pitchFamily="64" charset="0"/>
              </a:rPr>
              <a:t> chi</a:t>
            </a:r>
            <a:r>
              <a:rPr lang="en-US" b="1" dirty="0">
                <a:solidFill>
                  <a:schemeClr val="accent2"/>
                </a:solidFill>
                <a:latin typeface="Chalkboard" pitchFamily="64" charset="0"/>
              </a:rPr>
              <a:t> site.  Nuclease activity is suppressed on that strand, generating a </a:t>
            </a:r>
            <a:r>
              <a:rPr lang="en-US" b="1" dirty="0" err="1">
                <a:solidFill>
                  <a:schemeClr val="accent2"/>
                </a:solidFill>
                <a:latin typeface="Chalkboard" pitchFamily="64" charset="0"/>
              </a:rPr>
              <a:t>ssDNA</a:t>
            </a:r>
            <a:r>
              <a:rPr lang="en-US" b="1" dirty="0">
                <a:solidFill>
                  <a:schemeClr val="accent2"/>
                </a:solidFill>
                <a:latin typeface="Chalkboard" pitchFamily="64" charset="0"/>
              </a:rPr>
              <a:t> 3’ overhanging end that initiates recombination.</a:t>
            </a:r>
            <a:endParaRPr lang="en-US" b="1" i="1" dirty="0">
              <a:solidFill>
                <a:schemeClr val="accent2"/>
              </a:solidFill>
              <a:latin typeface="Chalkboard" pitchFamily="64" charset="0"/>
            </a:endParaRPr>
          </a:p>
          <a:p>
            <a:endParaRPr lang="en-US" sz="1200" dirty="0">
              <a:solidFill>
                <a:srgbClr val="000000"/>
              </a:solidFill>
              <a:latin typeface="Verdana" pitchFamily="34" charset="0"/>
            </a:endParaRPr>
          </a:p>
        </p:txBody>
      </p:sp>
      <p:sp>
        <p:nvSpPr>
          <p:cNvPr id="25605" name="Rectangle 5"/>
          <p:cNvSpPr>
            <a:spLocks noChangeArrowheads="1"/>
          </p:cNvSpPr>
          <p:nvPr/>
        </p:nvSpPr>
        <p:spPr bwMode="auto">
          <a:xfrm>
            <a:off x="1761067" y="992188"/>
            <a:ext cx="184731" cy="369332"/>
          </a:xfrm>
          <a:prstGeom prst="rect">
            <a:avLst/>
          </a:prstGeom>
          <a:noFill/>
          <a:ln w="9525">
            <a:noFill/>
            <a:miter lim="800000"/>
            <a:headEnd/>
            <a:tailEnd/>
          </a:ln>
        </p:spPr>
        <p:txBody>
          <a:bodyPr wrap="none">
            <a:spAutoFit/>
          </a:bodyPr>
          <a:lstStyle/>
          <a:p>
            <a:endParaRPr lang="fr-FR"/>
          </a:p>
        </p:txBody>
      </p:sp>
      <p:pic>
        <p:nvPicPr>
          <p:cNvPr id="25606" name="Picture 8" descr="92"/>
          <p:cNvPicPr>
            <a:picLocks noChangeAspect="1" noChangeArrowheads="1"/>
          </p:cNvPicPr>
          <p:nvPr/>
        </p:nvPicPr>
        <p:blipFill>
          <a:blip r:embed="rId3"/>
          <a:srcRect/>
          <a:stretch>
            <a:fillRect/>
          </a:stretch>
        </p:blipFill>
        <p:spPr bwMode="auto">
          <a:xfrm>
            <a:off x="0" y="908050"/>
            <a:ext cx="5562600" cy="5949950"/>
          </a:xfrm>
          <a:prstGeom prst="rect">
            <a:avLst/>
          </a:prstGeom>
          <a:noFill/>
          <a:ln w="9525">
            <a:noFill/>
            <a:miter lim="800000"/>
            <a:headEnd/>
            <a:tailEnd/>
          </a:ln>
        </p:spPr>
      </p:pic>
      <p:sp>
        <p:nvSpPr>
          <p:cNvPr id="25607" name="Line 9"/>
          <p:cNvSpPr>
            <a:spLocks noChangeShapeType="1"/>
          </p:cNvSpPr>
          <p:nvPr/>
        </p:nvSpPr>
        <p:spPr bwMode="auto">
          <a:xfrm flipH="1">
            <a:off x="3180645" y="5029200"/>
            <a:ext cx="2099733" cy="304800"/>
          </a:xfrm>
          <a:prstGeom prst="line">
            <a:avLst/>
          </a:prstGeom>
          <a:noFill/>
          <a:ln w="28575">
            <a:solidFill>
              <a:schemeClr val="tx1"/>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An external file that holds a picture, illustration, etc.&#10;Object name is zmr9990922950007.jpg"/>
          <p:cNvPicPr>
            <a:picLocks noChangeAspect="1" noChangeArrowheads="1"/>
          </p:cNvPicPr>
          <p:nvPr/>
        </p:nvPicPr>
        <p:blipFill>
          <a:blip r:embed="rId2"/>
          <a:srcRect/>
          <a:stretch>
            <a:fillRect/>
          </a:stretch>
        </p:blipFill>
        <p:spPr bwMode="auto">
          <a:xfrm>
            <a:off x="152400" y="228600"/>
            <a:ext cx="8991600" cy="697483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ésultat de recherche d'images pour &quot;réparation par recombinaison homologue&quot;"/>
          <p:cNvPicPr>
            <a:picLocks noChangeAspect="1" noChangeArrowheads="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96"/>
          <p:cNvPicPr>
            <a:picLocks noChangeAspect="1" noChangeArrowheads="1"/>
          </p:cNvPicPr>
          <p:nvPr/>
        </p:nvPicPr>
        <p:blipFill>
          <a:blip r:embed="rId3">
            <a:lum bright="-12000" contrast="18000"/>
          </a:blip>
          <a:srcRect/>
          <a:stretch>
            <a:fillRect/>
          </a:stretch>
        </p:blipFill>
        <p:spPr bwMode="auto">
          <a:xfrm>
            <a:off x="0" y="990600"/>
            <a:ext cx="5181600" cy="5867400"/>
          </a:xfrm>
          <a:prstGeom prst="rect">
            <a:avLst/>
          </a:prstGeom>
          <a:noFill/>
          <a:ln w="9525">
            <a:noFill/>
            <a:miter lim="800000"/>
            <a:headEnd/>
            <a:tailEnd/>
          </a:ln>
        </p:spPr>
      </p:pic>
      <p:sp>
        <p:nvSpPr>
          <p:cNvPr id="30723" name="Rectangle 3"/>
          <p:cNvSpPr>
            <a:spLocks noChangeArrowheads="1"/>
          </p:cNvSpPr>
          <p:nvPr/>
        </p:nvSpPr>
        <p:spPr bwMode="auto">
          <a:xfrm>
            <a:off x="1126067" y="865189"/>
            <a:ext cx="184731" cy="646331"/>
          </a:xfrm>
          <a:prstGeom prst="rect">
            <a:avLst/>
          </a:prstGeom>
          <a:noFill/>
          <a:ln w="9525">
            <a:noFill/>
            <a:miter lim="800000"/>
            <a:headEnd/>
            <a:tailEnd/>
          </a:ln>
        </p:spPr>
        <p:txBody>
          <a:bodyPr wrap="none">
            <a:spAutoFit/>
          </a:bodyPr>
          <a:lstStyle/>
          <a:p>
            <a:endParaRPr lang="en-US" b="1"/>
          </a:p>
          <a:p>
            <a:endParaRPr lang="en-US"/>
          </a:p>
        </p:txBody>
      </p:sp>
      <p:sp>
        <p:nvSpPr>
          <p:cNvPr id="30724" name="Rectangle 4"/>
          <p:cNvSpPr>
            <a:spLocks noChangeArrowheads="1"/>
          </p:cNvSpPr>
          <p:nvPr/>
        </p:nvSpPr>
        <p:spPr bwMode="auto">
          <a:xfrm>
            <a:off x="609600" y="228600"/>
            <a:ext cx="7721600" cy="946150"/>
          </a:xfrm>
          <a:prstGeom prst="rect">
            <a:avLst/>
          </a:prstGeom>
          <a:noFill/>
          <a:ln w="9525">
            <a:noFill/>
            <a:miter lim="800000"/>
            <a:headEnd/>
            <a:tailEnd/>
          </a:ln>
        </p:spPr>
        <p:txBody>
          <a:bodyPr>
            <a:spAutoFit/>
          </a:bodyPr>
          <a:lstStyle/>
          <a:p>
            <a:pPr algn="ctr"/>
            <a:r>
              <a:rPr lang="en-US" sz="2800" b="1"/>
              <a:t>Double-strand break repair -- Homologous recombination in eukaryotes</a:t>
            </a:r>
          </a:p>
        </p:txBody>
      </p:sp>
      <p:sp>
        <p:nvSpPr>
          <p:cNvPr id="30725" name="Rectangle 5"/>
          <p:cNvSpPr>
            <a:spLocks noChangeArrowheads="1"/>
          </p:cNvSpPr>
          <p:nvPr/>
        </p:nvSpPr>
        <p:spPr bwMode="auto">
          <a:xfrm>
            <a:off x="4953000" y="1295400"/>
            <a:ext cx="4419600" cy="4801314"/>
          </a:xfrm>
          <a:prstGeom prst="rect">
            <a:avLst/>
          </a:prstGeom>
          <a:noFill/>
          <a:ln w="9525">
            <a:noFill/>
            <a:miter lim="800000"/>
            <a:headEnd/>
            <a:tailEnd/>
          </a:ln>
        </p:spPr>
        <p:txBody>
          <a:bodyPr wrap="square">
            <a:spAutoFit/>
          </a:bodyPr>
          <a:lstStyle/>
          <a:p>
            <a:r>
              <a:rPr lang="en-US" b="1" dirty="0">
                <a:solidFill>
                  <a:schemeClr val="accent2"/>
                </a:solidFill>
                <a:latin typeface="Chalkboard" pitchFamily="64" charset="0"/>
              </a:rPr>
              <a:t>1. Ds break</a:t>
            </a:r>
          </a:p>
          <a:p>
            <a:endParaRPr lang="en-US" b="1" dirty="0">
              <a:solidFill>
                <a:schemeClr val="accent2"/>
              </a:solidFill>
              <a:latin typeface="Chalkboard" pitchFamily="64" charset="0"/>
            </a:endParaRPr>
          </a:p>
          <a:p>
            <a:r>
              <a:rPr lang="en-US" b="1" dirty="0">
                <a:solidFill>
                  <a:schemeClr val="accent2"/>
                </a:solidFill>
                <a:latin typeface="Chalkboard" pitchFamily="64" charset="0"/>
              </a:rPr>
              <a:t>2.  </a:t>
            </a:r>
            <a:r>
              <a:rPr lang="en-US" b="1" dirty="0" err="1">
                <a:solidFill>
                  <a:schemeClr val="accent2"/>
                </a:solidFill>
                <a:latin typeface="Chalkboard" pitchFamily="64" charset="0"/>
              </a:rPr>
              <a:t>dsDNA</a:t>
            </a:r>
            <a:r>
              <a:rPr lang="en-US" b="1" dirty="0">
                <a:solidFill>
                  <a:schemeClr val="accent2"/>
                </a:solidFill>
                <a:latin typeface="Chalkboard" pitchFamily="64" charset="0"/>
              </a:rPr>
              <a:t> activates ATM </a:t>
            </a:r>
            <a:r>
              <a:rPr lang="en-US" b="1" dirty="0" err="1">
                <a:solidFill>
                  <a:schemeClr val="accent2"/>
                </a:solidFill>
                <a:latin typeface="Chalkboard" pitchFamily="64" charset="0"/>
              </a:rPr>
              <a:t>kinase</a:t>
            </a:r>
            <a:r>
              <a:rPr lang="en-US" b="1" dirty="0">
                <a:solidFill>
                  <a:schemeClr val="accent2"/>
                </a:solidFill>
                <a:latin typeface="Chalkboard" pitchFamily="64" charset="0"/>
              </a:rPr>
              <a:t>, which activates </a:t>
            </a:r>
            <a:r>
              <a:rPr lang="en-US" b="1" dirty="0" err="1">
                <a:solidFill>
                  <a:schemeClr val="accent2"/>
                </a:solidFill>
                <a:latin typeface="Chalkboard" pitchFamily="64" charset="0"/>
              </a:rPr>
              <a:t>exo</a:t>
            </a:r>
            <a:r>
              <a:rPr lang="en-US" b="1" dirty="0">
                <a:solidFill>
                  <a:schemeClr val="accent2"/>
                </a:solidFill>
                <a:latin typeface="Chalkboard" pitchFamily="64" charset="0"/>
              </a:rPr>
              <a:t>-nucleases that create </a:t>
            </a:r>
            <a:r>
              <a:rPr lang="en-US" b="1" dirty="0" err="1">
                <a:solidFill>
                  <a:schemeClr val="accent2"/>
                </a:solidFill>
                <a:latin typeface="Chalkboard" pitchFamily="64" charset="0"/>
              </a:rPr>
              <a:t>ss</a:t>
            </a:r>
            <a:r>
              <a:rPr lang="en-US" b="1" dirty="0">
                <a:solidFill>
                  <a:schemeClr val="accent2"/>
                </a:solidFill>
                <a:latin typeface="Chalkboard" pitchFamily="64" charset="0"/>
              </a:rPr>
              <a:t> 3’ ends.  In a reaction that depends on BRCA 1 &amp; 2, Rad51 coats the </a:t>
            </a:r>
            <a:r>
              <a:rPr lang="en-US" b="1" dirty="0" err="1">
                <a:solidFill>
                  <a:schemeClr val="accent2"/>
                </a:solidFill>
                <a:latin typeface="Chalkboard" pitchFamily="64" charset="0"/>
              </a:rPr>
              <a:t>ss</a:t>
            </a:r>
            <a:r>
              <a:rPr lang="en-US" b="1" dirty="0">
                <a:solidFill>
                  <a:schemeClr val="accent2"/>
                </a:solidFill>
                <a:latin typeface="Chalkboard" pitchFamily="64" charset="0"/>
              </a:rPr>
              <a:t> 3’ ends.</a:t>
            </a:r>
          </a:p>
          <a:p>
            <a:endParaRPr lang="en-US" b="1" dirty="0">
              <a:solidFill>
                <a:schemeClr val="accent2"/>
              </a:solidFill>
              <a:latin typeface="Chalkboard" pitchFamily="64" charset="0"/>
            </a:endParaRPr>
          </a:p>
          <a:p>
            <a:r>
              <a:rPr lang="en-US" b="1" dirty="0">
                <a:solidFill>
                  <a:schemeClr val="accent2"/>
                </a:solidFill>
                <a:latin typeface="Chalkboard" pitchFamily="64" charset="0"/>
              </a:rPr>
              <a:t>3. Rad51 and friends pair the 3’ end with the sister </a:t>
            </a:r>
            <a:r>
              <a:rPr lang="en-US" b="1" dirty="0" err="1">
                <a:solidFill>
                  <a:schemeClr val="accent2"/>
                </a:solidFill>
                <a:latin typeface="Chalkboard" pitchFamily="64" charset="0"/>
              </a:rPr>
              <a:t>chromatid</a:t>
            </a:r>
            <a:r>
              <a:rPr lang="en-US" b="1" dirty="0">
                <a:solidFill>
                  <a:schemeClr val="accent2"/>
                </a:solidFill>
                <a:latin typeface="Chalkboard" pitchFamily="64" charset="0"/>
              </a:rPr>
              <a:t>.</a:t>
            </a:r>
          </a:p>
          <a:p>
            <a:endParaRPr lang="en-US" b="1" dirty="0">
              <a:solidFill>
                <a:schemeClr val="accent2"/>
              </a:solidFill>
              <a:latin typeface="Chalkboard" pitchFamily="64" charset="0"/>
            </a:endParaRPr>
          </a:p>
          <a:p>
            <a:r>
              <a:rPr lang="en-US" b="1" dirty="0">
                <a:solidFill>
                  <a:schemeClr val="accent2"/>
                </a:solidFill>
                <a:latin typeface="Chalkboard" pitchFamily="64" charset="0"/>
              </a:rPr>
              <a:t>4.  DNA polymerase elongates.</a:t>
            </a:r>
          </a:p>
          <a:p>
            <a:endParaRPr lang="en-US" b="1" dirty="0">
              <a:solidFill>
                <a:schemeClr val="accent2"/>
              </a:solidFill>
              <a:latin typeface="Chalkboard" pitchFamily="64" charset="0"/>
            </a:endParaRPr>
          </a:p>
          <a:p>
            <a:r>
              <a:rPr lang="en-US" b="1" dirty="0">
                <a:solidFill>
                  <a:schemeClr val="accent2"/>
                </a:solidFill>
                <a:latin typeface="Chalkboard" pitchFamily="64" charset="0"/>
              </a:rPr>
              <a:t>5.  Pairing of the new DNA bridges the gap.</a:t>
            </a:r>
          </a:p>
          <a:p>
            <a:endParaRPr lang="en-US" b="1" dirty="0">
              <a:solidFill>
                <a:schemeClr val="accent2"/>
              </a:solidFill>
              <a:latin typeface="Chalkboard" pitchFamily="64" charset="0"/>
            </a:endParaRPr>
          </a:p>
          <a:p>
            <a:r>
              <a:rPr lang="en-US" b="1" dirty="0">
                <a:solidFill>
                  <a:schemeClr val="accent2"/>
                </a:solidFill>
                <a:latin typeface="Chalkboard" pitchFamily="64" charset="0"/>
              </a:rPr>
              <a:t>6.  The gap is filled and </a:t>
            </a:r>
            <a:r>
              <a:rPr lang="en-US" b="1" dirty="0" err="1">
                <a:solidFill>
                  <a:schemeClr val="accent2"/>
                </a:solidFill>
                <a:latin typeface="Chalkboard" pitchFamily="64" charset="0"/>
              </a:rPr>
              <a:t>ligated</a:t>
            </a:r>
            <a:r>
              <a:rPr lang="en-US" b="1" dirty="0">
                <a:solidFill>
                  <a:schemeClr val="accent2"/>
                </a:solidFill>
                <a:latin typeface="Chalkboard" pitchFamily="64" charset="0"/>
              </a:rPr>
              <a:t>.</a:t>
            </a:r>
            <a:endParaRPr lang="en-US" dirty="0"/>
          </a:p>
        </p:txBody>
      </p:sp>
      <p:sp>
        <p:nvSpPr>
          <p:cNvPr id="30726" name="Rectangle 6"/>
          <p:cNvSpPr>
            <a:spLocks noChangeArrowheads="1"/>
          </p:cNvSpPr>
          <p:nvPr/>
        </p:nvSpPr>
        <p:spPr bwMode="auto">
          <a:xfrm>
            <a:off x="1761067" y="992188"/>
            <a:ext cx="184731" cy="369332"/>
          </a:xfrm>
          <a:prstGeom prst="rect">
            <a:avLst/>
          </a:prstGeom>
          <a:noFill/>
          <a:ln w="9525">
            <a:noFill/>
            <a:miter lim="800000"/>
            <a:headEnd/>
            <a:tailEnd/>
          </a:ln>
        </p:spPr>
        <p:txBody>
          <a:bodyPr wrap="none">
            <a:spAutoFit/>
          </a:bodyPr>
          <a:lstStyle/>
          <a:p>
            <a:endParaRPr lang="fr-F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363</Words>
  <Application>Microsoft Office PowerPoint</Application>
  <PresentationFormat>On-screen Show (4:3)</PresentationFormat>
  <Paragraphs>32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Recombinaison homologue</vt:lpstr>
      <vt:lpstr>Recombinaison homologue</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Dima Kilani</dc:creator>
  <cp:lastModifiedBy>Dima Kilani</cp:lastModifiedBy>
  <cp:revision>1</cp:revision>
  <dcterms:created xsi:type="dcterms:W3CDTF">2021-03-01T20:47:58Z</dcterms:created>
  <dcterms:modified xsi:type="dcterms:W3CDTF">2021-03-01T20:53:37Z</dcterms:modified>
</cp:coreProperties>
</file>