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67" r:id="rId3"/>
    <p:sldId id="274" r:id="rId4"/>
    <p:sldId id="277" r:id="rId5"/>
    <p:sldId id="278" r:id="rId6"/>
    <p:sldId id="279" r:id="rId7"/>
    <p:sldId id="280" r:id="rId8"/>
    <p:sldId id="265" r:id="rId9"/>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973" autoAdjust="0"/>
    <p:restoredTop sz="94660"/>
  </p:normalViewPr>
  <p:slideViewPr>
    <p:cSldViewPr>
      <p:cViewPr varScale="1">
        <p:scale>
          <a:sx n="74" d="100"/>
          <a:sy n="74" d="100"/>
        </p:scale>
        <p:origin x="116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12-11-1447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338070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12-11-1447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18146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12-11-1447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143217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12-11-1447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3955979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12-11-1447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3301664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12-11-1447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2990386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40708F31-DB9B-48C7-9E9D-2BB88EBEFD22}" type="datetimeFigureOut">
              <a:rPr lang="ar-DZ" smtClean="0"/>
              <a:pPr/>
              <a:t>12-11-1447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1190170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40708F31-DB9B-48C7-9E9D-2BB88EBEFD22}" type="datetimeFigureOut">
              <a:rPr lang="ar-DZ" smtClean="0"/>
              <a:pPr/>
              <a:t>12-11-1447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175657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708F31-DB9B-48C7-9E9D-2BB88EBEFD22}" type="datetimeFigureOut">
              <a:rPr lang="ar-DZ" smtClean="0"/>
              <a:pPr/>
              <a:t>12-11-1447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271735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12-11-1447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3089974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12-11-1447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783869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0708F31-DB9B-48C7-9E9D-2BB88EBEFD22}" type="datetimeFigureOut">
              <a:rPr lang="ar-DZ" smtClean="0"/>
              <a:pPr/>
              <a:t>12-11-1447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8D5B187-C38C-49FC-A626-E31FA657ED64}" type="slidenum">
              <a:rPr lang="ar-DZ" smtClean="0"/>
              <a:pPr/>
              <a:t>‹N°›</a:t>
            </a:fld>
            <a:endParaRPr lang="ar-DZ"/>
          </a:p>
        </p:txBody>
      </p:sp>
    </p:spTree>
    <p:extLst>
      <p:ext uri="{BB962C8B-B14F-4D97-AF65-F5344CB8AC3E}">
        <p14:creationId xmlns:p14="http://schemas.microsoft.com/office/powerpoint/2010/main" val="2743488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990"/>
            <a:ext cx="8229600" cy="627652"/>
          </a:xfrm>
        </p:spPr>
        <p:style>
          <a:lnRef idx="1">
            <a:schemeClr val="accent3"/>
          </a:lnRef>
          <a:fillRef idx="2">
            <a:schemeClr val="accent3"/>
          </a:fillRef>
          <a:effectRef idx="1">
            <a:schemeClr val="accent3"/>
          </a:effectRef>
          <a:fontRef idx="minor">
            <a:schemeClr val="dk1"/>
          </a:fontRef>
        </p:style>
        <p:txBody>
          <a:bodyPr>
            <a:normAutofit fontScale="90000"/>
          </a:bodyPr>
          <a:lstStyle/>
          <a:p>
            <a:pPr marL="228600">
              <a:lnSpc>
                <a:spcPct val="115000"/>
              </a:lnSpc>
              <a:spcAft>
                <a:spcPts val="1000"/>
              </a:spcAft>
            </a:pPr>
            <a:r>
              <a:rPr lang="ar-SA" sz="2400" b="1" dirty="0">
                <a:ea typeface="Calibri" panose="020F0502020204030204" pitchFamily="34" charset="0"/>
                <a:cs typeface="Traditional Arabic" panose="02020603050405020304" pitchFamily="18" charset="-78"/>
              </a:rPr>
              <a:t>المسرح العربي وقضايا الالتزا</a:t>
            </a:r>
            <a:r>
              <a:rPr lang="ar-SA" sz="2400" b="1" dirty="0">
                <a:ea typeface="Calibri" panose="020F0502020204030204" pitchFamily="34" charset="0"/>
                <a:cs typeface="Times New Roman" panose="02020603050405020304" pitchFamily="18" charset="0"/>
              </a:rPr>
              <a:t>م</a:t>
            </a:r>
            <a:r>
              <a:rPr lang="ar-DZ" sz="2400" b="1" dirty="0" smtClean="0">
                <a:latin typeface="Arabic Typesetting" panose="03020402040406030203" pitchFamily="66" charset="-78"/>
                <a:ea typeface="Calibri" panose="020F0502020204030204" pitchFamily="34" charset="0"/>
                <a:cs typeface="Arabic Typesetting" panose="03020402040406030203" pitchFamily="66" charset="-78"/>
              </a:rPr>
              <a:t/>
            </a:r>
            <a:br>
              <a:rPr lang="ar-DZ" sz="2400" b="1" dirty="0" smtClean="0">
                <a:latin typeface="Arabic Typesetting" panose="03020402040406030203" pitchFamily="66" charset="-78"/>
                <a:ea typeface="Calibri" panose="020F0502020204030204" pitchFamily="34" charset="0"/>
                <a:cs typeface="Arabic Typesetting" panose="03020402040406030203" pitchFamily="66" charset="-78"/>
              </a:rPr>
            </a:br>
            <a:r>
              <a:rPr lang="ar-DZ" sz="2000" b="1" dirty="0">
                <a:solidFill>
                  <a:prstClr val="black"/>
                </a:solidFill>
                <a:ea typeface="Calibri" panose="020F0502020204030204" pitchFamily="34" charset="0"/>
                <a:cs typeface="Traditional Arabic" panose="02020603050405020304" pitchFamily="18" charset="-78"/>
              </a:rPr>
              <a:t>إعداد الأستاذ حسين خالفي، جامعة عبد الرحمن ميرة، بجاية</a:t>
            </a:r>
            <a:endParaRPr lang="ar-DZ" sz="2400" b="1" dirty="0">
              <a:latin typeface="Arabic Typesetting" pitchFamily="66" charset="-78"/>
              <a:cs typeface="Arabic Typesetting" pitchFamily="66" charset="-78"/>
            </a:endParaRPr>
          </a:p>
        </p:txBody>
      </p:sp>
      <p:sp>
        <p:nvSpPr>
          <p:cNvPr id="3" name="Espace réservé du contenu 2"/>
          <p:cNvSpPr>
            <a:spLocks noGrp="1"/>
          </p:cNvSpPr>
          <p:nvPr>
            <p:ph idx="1"/>
          </p:nvPr>
        </p:nvSpPr>
        <p:spPr>
          <a:xfrm>
            <a:off x="189856" y="1052736"/>
            <a:ext cx="8774632" cy="5688632"/>
          </a:xfrm>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algn="just"/>
            <a:r>
              <a:rPr lang="ar-DZ" b="1" dirty="0" smtClean="0">
                <a:latin typeface="Arabic Typesetting" pitchFamily="66" charset="-78"/>
                <a:cs typeface="Arabic Typesetting" pitchFamily="66" charset="-78"/>
              </a:rPr>
              <a:t>ملخص: </a:t>
            </a:r>
            <a:r>
              <a:rPr lang="ar-DZ" b="1" dirty="0">
                <a:latin typeface="Arabic Typesetting" panose="03020402040406030203" pitchFamily="66" charset="-78"/>
                <a:ea typeface="Calibri" panose="020F0502020204030204" pitchFamily="34" charset="0"/>
                <a:cs typeface="Arabic Typesetting" panose="03020402040406030203" pitchFamily="66" charset="-78"/>
              </a:rPr>
              <a:t>تتناول هذه المحاضرة موضوع </a:t>
            </a:r>
            <a:r>
              <a:rPr lang="ar-DZ" b="1" dirty="0" smtClean="0">
                <a:latin typeface="Arabic Typesetting" panose="03020402040406030203" pitchFamily="66" charset="-78"/>
                <a:ea typeface="Calibri" panose="020F0502020204030204" pitchFamily="34" charset="0"/>
                <a:cs typeface="Arabic Typesetting" panose="03020402040406030203" pitchFamily="66" charset="-78"/>
              </a:rPr>
              <a:t>الالتزام </a:t>
            </a:r>
            <a:r>
              <a:rPr lang="ar-DZ" b="1" dirty="0">
                <a:latin typeface="Arabic Typesetting" panose="03020402040406030203" pitchFamily="66" charset="-78"/>
                <a:ea typeface="Calibri" panose="020F0502020204030204" pitchFamily="34" charset="0"/>
                <a:cs typeface="Arabic Typesetting" panose="03020402040406030203" pitchFamily="66" charset="-78"/>
              </a:rPr>
              <a:t>في المسرح العربي، حيث يبدو المسرح منذ نشأته أطوع الأشكال الفنية والأدبية للمضامين الملتزمة، والمتصلة مباشرة بأحوال الناس الاجتماعية، لهذا فمسألة التزام المسرح مسألة </a:t>
            </a:r>
            <a:r>
              <a:rPr lang="ar-DZ" b="1" dirty="0" smtClean="0">
                <a:latin typeface="Arabic Typesetting" panose="03020402040406030203" pitchFamily="66" charset="-78"/>
                <a:ea typeface="Calibri" panose="020F0502020204030204" pitchFamily="34" charset="0"/>
                <a:cs typeface="Arabic Typesetting" panose="03020402040406030203" pitchFamily="66" charset="-78"/>
              </a:rPr>
              <a:t>لا </a:t>
            </a:r>
            <a:r>
              <a:rPr lang="ar-DZ" b="1" dirty="0">
                <a:latin typeface="Arabic Typesetting" panose="03020402040406030203" pitchFamily="66" charset="-78"/>
                <a:ea typeface="Calibri" panose="020F0502020204030204" pitchFamily="34" charset="0"/>
                <a:cs typeface="Arabic Typesetting" panose="03020402040406030203" pitchFamily="66" charset="-78"/>
              </a:rPr>
              <a:t>نقاش حولها، </a:t>
            </a:r>
            <a:r>
              <a:rPr lang="ar-DZ" b="1" dirty="0" smtClean="0">
                <a:latin typeface="Arabic Typesetting" panose="03020402040406030203" pitchFamily="66" charset="-78"/>
                <a:ea typeface="Calibri" panose="020F0502020204030204" pitchFamily="34" charset="0"/>
                <a:cs typeface="Arabic Typesetting" panose="03020402040406030203" pitchFamily="66" charset="-78"/>
              </a:rPr>
              <a:t>وقد تعمق المفهوم في </a:t>
            </a:r>
            <a:r>
              <a:rPr lang="ar-DZ" b="1" dirty="0">
                <a:latin typeface="Arabic Typesetting" panose="03020402040406030203" pitchFamily="66" charset="-78"/>
                <a:ea typeface="Calibri" panose="020F0502020204030204" pitchFamily="34" charset="0"/>
                <a:cs typeface="Arabic Typesetting" panose="03020402040406030203" pitchFamily="66" charset="-78"/>
              </a:rPr>
              <a:t>تصورات الماركسيين أولا، ثم ازداد عمقا مع الوجوديين كألبير كامو وجون بول سارتر وارتبط بالمضمون وبالشكل الفنّي، أي أن الالتزام شرط في المضمون وفي الشكل الأدبي أو الفني، </a:t>
            </a:r>
            <a:r>
              <a:rPr lang="ar-DZ" b="1" dirty="0" smtClean="0">
                <a:latin typeface="Arabic Typesetting" panose="03020402040406030203" pitchFamily="66" charset="-78"/>
                <a:ea typeface="Calibri" panose="020F0502020204030204" pitchFamily="34" charset="0"/>
                <a:cs typeface="Arabic Typesetting" panose="03020402040406030203" pitchFamily="66" charset="-78"/>
              </a:rPr>
              <a:t>وهو </a:t>
            </a:r>
            <a:r>
              <a:rPr lang="ar-DZ" b="1" dirty="0">
                <a:latin typeface="Arabic Typesetting" panose="03020402040406030203" pitchFamily="66" charset="-78"/>
                <a:ea typeface="Calibri" panose="020F0502020204030204" pitchFamily="34" charset="0"/>
                <a:cs typeface="Arabic Typesetting" panose="03020402040406030203" pitchFamily="66" charset="-78"/>
              </a:rPr>
              <a:t>يعني مسؤولية الأديب، تجاه ذاته أولا، ثم تجاه </a:t>
            </a:r>
            <a:r>
              <a:rPr lang="ar-DZ" b="1" dirty="0" smtClean="0">
                <a:latin typeface="Arabic Typesetting" panose="03020402040406030203" pitchFamily="66" charset="-78"/>
                <a:ea typeface="Calibri" panose="020F0502020204030204" pitchFamily="34" charset="0"/>
                <a:cs typeface="Arabic Typesetting" panose="03020402040406030203" pitchFamily="66" charset="-78"/>
              </a:rPr>
              <a:t>المتلقي والمجتمع ثانيا</a:t>
            </a:r>
            <a:r>
              <a:rPr lang="ar-DZ" b="1" dirty="0">
                <a:latin typeface="Arabic Typesetting" panose="03020402040406030203" pitchFamily="66" charset="-78"/>
                <a:ea typeface="Calibri" panose="020F0502020204030204" pitchFamily="34" charset="0"/>
                <a:cs typeface="Arabic Typesetting" panose="03020402040406030203" pitchFamily="66" charset="-78"/>
              </a:rPr>
              <a:t>، وتفترض المسؤولية </a:t>
            </a:r>
            <a:r>
              <a:rPr lang="ar-DZ" b="1" dirty="0" smtClean="0">
                <a:latin typeface="Arabic Typesetting" panose="03020402040406030203" pitchFamily="66" charset="-78"/>
                <a:ea typeface="Calibri" panose="020F0502020204030204" pitchFamily="34" charset="0"/>
                <a:cs typeface="Arabic Typesetting" panose="03020402040406030203" pitchFamily="66" charset="-78"/>
              </a:rPr>
              <a:t>الحرية، </a:t>
            </a:r>
            <a:r>
              <a:rPr lang="ar-DZ" b="1" dirty="0">
                <a:latin typeface="Arabic Typesetting" panose="03020402040406030203" pitchFamily="66" charset="-78"/>
                <a:ea typeface="Calibri" panose="020F0502020204030204" pitchFamily="34" charset="0"/>
                <a:cs typeface="Arabic Typesetting" panose="03020402040406030203" pitchFamily="66" charset="-78"/>
              </a:rPr>
              <a:t>فإن لم تتوفر هذه الحرية </a:t>
            </a:r>
            <a:r>
              <a:rPr lang="ar-DZ" b="1" dirty="0" smtClean="0">
                <a:latin typeface="Arabic Typesetting" panose="03020402040406030203" pitchFamily="66" charset="-78"/>
                <a:ea typeface="Calibri" panose="020F0502020204030204" pitchFamily="34" charset="0"/>
                <a:cs typeface="Arabic Typesetting" panose="03020402040406030203" pitchFamily="66" charset="-78"/>
              </a:rPr>
              <a:t>فعلى </a:t>
            </a:r>
            <a:r>
              <a:rPr lang="ar-DZ" b="1" dirty="0">
                <a:latin typeface="Arabic Typesetting" panose="03020402040406030203" pitchFamily="66" charset="-78"/>
                <a:ea typeface="Calibri" panose="020F0502020204030204" pitchFamily="34" charset="0"/>
                <a:cs typeface="Arabic Typesetting" panose="03020402040406030203" pitchFamily="66" charset="-78"/>
              </a:rPr>
              <a:t>الفنان </a:t>
            </a:r>
            <a:r>
              <a:rPr lang="ar-DZ" b="1" dirty="0" smtClean="0">
                <a:latin typeface="Arabic Typesetting" panose="03020402040406030203" pitchFamily="66" charset="-78"/>
                <a:ea typeface="Calibri" panose="020F0502020204030204" pitchFamily="34" charset="0"/>
                <a:cs typeface="Arabic Typesetting" panose="03020402040406030203" pitchFamily="66" charset="-78"/>
              </a:rPr>
              <a:t>النضال </a:t>
            </a:r>
            <a:r>
              <a:rPr lang="ar-DZ" b="1" dirty="0">
                <a:latin typeface="Arabic Typesetting" panose="03020402040406030203" pitchFamily="66" charset="-78"/>
                <a:ea typeface="Calibri" panose="020F0502020204030204" pitchFamily="34" charset="0"/>
                <a:cs typeface="Arabic Typesetting" panose="03020402040406030203" pitchFamily="66" charset="-78"/>
              </a:rPr>
              <a:t>من أجل تحقيقها، وتكريسها في الأدب والفن، وهذا ما انعكس في مسرحيات سارتر، التي عكست مضامين ملتزمة وثورية، مثل مسرحية الذباب التي ترمز لمقاومته للنازيين عندما غزوا باريس. وقد تبلور هذا الالتزام الماركسي والوجودي في تنظيرات ونصوص </a:t>
            </a:r>
            <a:r>
              <a:rPr lang="ar-DZ" b="1" dirty="0" err="1">
                <a:latin typeface="Arabic Typesetting" panose="03020402040406030203" pitchFamily="66" charset="-78"/>
                <a:ea typeface="Calibri" panose="020F0502020204030204" pitchFamily="34" charset="0"/>
                <a:cs typeface="Arabic Typesetting" panose="03020402040406030203" pitchFamily="66" charset="-78"/>
              </a:rPr>
              <a:t>بريخت</a:t>
            </a:r>
            <a:r>
              <a:rPr lang="ar-DZ" b="1" dirty="0">
                <a:latin typeface="Arabic Typesetting" panose="03020402040406030203" pitchFamily="66" charset="-78"/>
                <a:ea typeface="Calibri" panose="020F0502020204030204" pitchFamily="34" charset="0"/>
                <a:cs typeface="Arabic Typesetting" panose="03020402040406030203" pitchFamily="66" charset="-78"/>
              </a:rPr>
              <a:t> المسرحية، حيث قدم نموذجا نظريا لما سماه بالمسرح الملحمي وهو مسرح تعليمي وثوري يستهدف اشراك المتفرج عن طريق التغريب </a:t>
            </a:r>
            <a:r>
              <a:rPr lang="ar-DZ" b="1" dirty="0" smtClean="0">
                <a:latin typeface="Arabic Typesetting" panose="03020402040406030203" pitchFamily="66" charset="-78"/>
                <a:ea typeface="Calibri" panose="020F0502020204030204" pitchFamily="34" charset="0"/>
                <a:cs typeface="Arabic Typesetting" panose="03020402040406030203" pitchFamily="66" charset="-78"/>
              </a:rPr>
              <a:t>قصد </a:t>
            </a:r>
            <a:r>
              <a:rPr lang="ar-DZ" b="1" dirty="0">
                <a:latin typeface="Arabic Typesetting" panose="03020402040406030203" pitchFamily="66" charset="-78"/>
                <a:ea typeface="Calibri" panose="020F0502020204030204" pitchFamily="34" charset="0"/>
                <a:cs typeface="Arabic Typesetting" panose="03020402040406030203" pitchFamily="66" charset="-78"/>
              </a:rPr>
              <a:t>دفع المتفرج للمشاركة الذهنية مما يعني أنه قدم مسرحا ملتزما بشحن المتفرج </a:t>
            </a:r>
            <a:r>
              <a:rPr lang="ar-DZ" b="1" dirty="0" smtClean="0">
                <a:latin typeface="Arabic Typesetting" panose="03020402040406030203" pitchFamily="66" charset="-78"/>
                <a:ea typeface="Calibri" panose="020F0502020204030204" pitchFamily="34" charset="0"/>
                <a:cs typeface="Arabic Typesetting" panose="03020402040406030203" pitchFamily="66" charset="-78"/>
              </a:rPr>
              <a:t>عوض </a:t>
            </a:r>
            <a:r>
              <a:rPr lang="ar-DZ" b="1" dirty="0">
                <a:latin typeface="Arabic Typesetting" panose="03020402040406030203" pitchFamily="66" charset="-78"/>
                <a:ea typeface="Calibri" panose="020F0502020204030204" pitchFamily="34" charset="0"/>
                <a:cs typeface="Arabic Typesetting" panose="03020402040406030203" pitchFamily="66" charset="-78"/>
              </a:rPr>
              <a:t>التنفيس عنه. وتكمن فأهمية تصور </a:t>
            </a:r>
            <a:r>
              <a:rPr lang="ar-DZ" b="1" dirty="0" err="1">
                <a:latin typeface="Arabic Typesetting" panose="03020402040406030203" pitchFamily="66" charset="-78"/>
                <a:ea typeface="Calibri" panose="020F0502020204030204" pitchFamily="34" charset="0"/>
                <a:cs typeface="Arabic Typesetting" panose="03020402040406030203" pitchFamily="66" charset="-78"/>
              </a:rPr>
              <a:t>بريخت</a:t>
            </a:r>
            <a:r>
              <a:rPr lang="ar-DZ" b="1" dirty="0">
                <a:latin typeface="Arabic Typesetting" panose="03020402040406030203" pitchFamily="66" charset="-78"/>
                <a:ea typeface="Calibri" panose="020F0502020204030204" pitchFamily="34" charset="0"/>
                <a:cs typeface="Arabic Typesetting" panose="03020402040406030203" pitchFamily="66" charset="-78"/>
              </a:rPr>
              <a:t> في تأثيره الملحوظ والواضح في المسرح العربي عموما، باعتباره النموذج التنظيري المفضل عند كثير من المسرحيين العرب، وأبرزهم السوري سعد الله ونوس الذي صاغ مفهوم </a:t>
            </a:r>
            <a:r>
              <a:rPr lang="ar-DZ" b="1" dirty="0" err="1">
                <a:latin typeface="Arabic Typesetting" panose="03020402040406030203" pitchFamily="66" charset="-78"/>
                <a:ea typeface="Calibri" panose="020F0502020204030204" pitchFamily="34" charset="0"/>
                <a:cs typeface="Arabic Typesetting" panose="03020402040406030203" pitchFamily="66" charset="-78"/>
              </a:rPr>
              <a:t>التسييس</a:t>
            </a:r>
            <a:r>
              <a:rPr lang="ar-DZ" b="1" dirty="0">
                <a:latin typeface="Arabic Typesetting" panose="03020402040406030203" pitchFamily="66" charset="-78"/>
                <a:ea typeface="Calibri" panose="020F0502020204030204" pitchFamily="34" charset="0"/>
                <a:cs typeface="Arabic Typesetting" panose="03020402040406030203" pitchFamily="66" charset="-78"/>
              </a:rPr>
              <a:t> في </a:t>
            </a:r>
            <a:r>
              <a:rPr lang="ar-DZ" b="1" dirty="0" smtClean="0">
                <a:latin typeface="Arabic Typesetting" panose="03020402040406030203" pitchFamily="66" charset="-78"/>
                <a:ea typeface="Calibri" panose="020F0502020204030204" pitchFamily="34" charset="0"/>
                <a:cs typeface="Arabic Typesetting" panose="03020402040406030203" pitchFamily="66" charset="-78"/>
              </a:rPr>
              <a:t>المسرح، </a:t>
            </a:r>
            <a:r>
              <a:rPr lang="ar-DZ" b="1" dirty="0">
                <a:latin typeface="Arabic Typesetting" panose="03020402040406030203" pitchFamily="66" charset="-78"/>
                <a:ea typeface="Calibri" panose="020F0502020204030204" pitchFamily="34" charset="0"/>
                <a:cs typeface="Arabic Typesetting" panose="03020402040406030203" pitchFamily="66" charset="-78"/>
              </a:rPr>
              <a:t>وأبرز من خلاله التزاما واضحا تجاه المجتمع العربي، الذي عرف نكبات ونكسات سياسية عديدة، تستحق من المبدع المسرحي وغيره السعي نحو تشخيص أسبابها وعرضها بشجاعة أمام مرآة الذات والواقع، وقد استخلص ونوس مفهومه وتصوره بتأثير مرجعيات متعددة كالفكر الوجودي والماركسي فكريا، أما عمليا فقد تأثر </a:t>
            </a:r>
            <a:r>
              <a:rPr lang="ar-DZ" b="1" dirty="0" err="1">
                <a:latin typeface="Arabic Typesetting" panose="03020402040406030203" pitchFamily="66" charset="-78"/>
                <a:ea typeface="Calibri" panose="020F0502020204030204" pitchFamily="34" charset="0"/>
                <a:cs typeface="Arabic Typesetting" panose="03020402040406030203" pitchFamily="66" charset="-78"/>
              </a:rPr>
              <a:t>ببريخت</a:t>
            </a:r>
            <a:r>
              <a:rPr lang="ar-DZ" b="1" dirty="0">
                <a:latin typeface="Arabic Typesetting" panose="03020402040406030203" pitchFamily="66" charset="-78"/>
                <a:ea typeface="Calibri" panose="020F0502020204030204" pitchFamily="34" charset="0"/>
                <a:cs typeface="Arabic Typesetting" panose="03020402040406030203" pitchFamily="66" charset="-78"/>
              </a:rPr>
              <a:t>، لكنه تأثر أيضا بمثله الأعلى في المسرح، وهو كاتب ياسين، فتبنى أفكاره الثورية، ومن بين هذه </a:t>
            </a:r>
            <a:r>
              <a:rPr lang="ar-DZ" b="1" dirty="0" err="1">
                <a:latin typeface="Arabic Typesetting" panose="03020402040406030203" pitchFamily="66" charset="-78"/>
                <a:ea typeface="Calibri" panose="020F0502020204030204" pitchFamily="34" charset="0"/>
                <a:cs typeface="Arabic Typesetting" panose="03020402040406030203" pitchFamily="66" charset="-78"/>
              </a:rPr>
              <a:t>الآفكار</a:t>
            </a:r>
            <a:r>
              <a:rPr lang="ar-DZ" b="1" dirty="0">
                <a:latin typeface="Arabic Typesetting" panose="03020402040406030203" pitchFamily="66" charset="-78"/>
                <a:ea typeface="Calibri" panose="020F0502020204030204" pitchFamily="34" charset="0"/>
                <a:cs typeface="Arabic Typesetting" panose="03020402040406030203" pitchFamily="66" charset="-78"/>
              </a:rPr>
              <a:t> التي آمن بها ومارسها مسرحيا، فكرة أن الثورة هي مركز الكون وجوهره، لهذا لا بد من مسرح ثوري </a:t>
            </a:r>
            <a:r>
              <a:rPr lang="ar-DZ" b="1" dirty="0" err="1">
                <a:latin typeface="Arabic Typesetting" panose="03020402040406030203" pitchFamily="66" charset="-78"/>
                <a:ea typeface="Calibri" panose="020F0502020204030204" pitchFamily="34" charset="0"/>
                <a:cs typeface="Arabic Typesetting" panose="03020402040406030203" pitchFamily="66" charset="-78"/>
              </a:rPr>
              <a:t>تسييسي</a:t>
            </a:r>
            <a:r>
              <a:rPr lang="ar-DZ" b="1" dirty="0">
                <a:latin typeface="Arabic Typesetting" panose="03020402040406030203" pitchFamily="66" charset="-78"/>
                <a:ea typeface="Calibri" panose="020F0502020204030204" pitchFamily="34" charset="0"/>
                <a:cs typeface="Arabic Typesetting" panose="03020402040406030203" pitchFamily="66" charset="-78"/>
              </a:rPr>
              <a:t>، يثير المتفرج ويصحح وعيه حول الأمور. </a:t>
            </a:r>
            <a:endParaRPr lang="ar-DZ" b="1" dirty="0" smtClean="0">
              <a:latin typeface="Arabic Typesetting" pitchFamily="66" charset="-78"/>
              <a:cs typeface="Arabic Typesetting" pitchFamily="66" charset="-78"/>
            </a:endParaRPr>
          </a:p>
          <a:p>
            <a:pPr algn="just"/>
            <a:r>
              <a:rPr lang="ar-DZ" b="1" dirty="0" smtClean="0">
                <a:latin typeface="Arabic Typesetting" pitchFamily="66" charset="-78"/>
                <a:cs typeface="Arabic Typesetting" pitchFamily="66" charset="-78"/>
              </a:rPr>
              <a:t>الكلمات </a:t>
            </a:r>
            <a:r>
              <a:rPr lang="ar-DZ" b="1" dirty="0" smtClean="0">
                <a:latin typeface="Arabic Typesetting" pitchFamily="66" charset="-78"/>
                <a:cs typeface="Arabic Typesetting" pitchFamily="66" charset="-78"/>
              </a:rPr>
              <a:t>المفتاحية</a:t>
            </a:r>
            <a:r>
              <a:rPr lang="ar-DZ" b="1" dirty="0" smtClean="0">
                <a:latin typeface="Arabic Typesetting" pitchFamily="66" charset="-78"/>
                <a:cs typeface="Arabic Typesetting" pitchFamily="66" charset="-78"/>
              </a:rPr>
              <a:t>: الالتزام، الثورة، التغريب، المسرح الملحمي( التعليمي، التحريضي)، </a:t>
            </a:r>
            <a:r>
              <a:rPr lang="ar-DZ" b="1" dirty="0" err="1" smtClean="0">
                <a:latin typeface="Arabic Typesetting" pitchFamily="66" charset="-78"/>
                <a:cs typeface="Arabic Typesetting" pitchFamily="66" charset="-78"/>
              </a:rPr>
              <a:t>التسييس</a:t>
            </a:r>
            <a:r>
              <a:rPr lang="ar-DZ" b="1" dirty="0" smtClean="0">
                <a:latin typeface="Arabic Typesetting" pitchFamily="66" charset="-78"/>
                <a:cs typeface="Arabic Typesetting" pitchFamily="66" charset="-78"/>
              </a:rPr>
              <a:t>، سعد الله ونوس.</a:t>
            </a:r>
            <a:endParaRPr lang="ar-DZ" b="1" dirty="0">
              <a:latin typeface="Arabic Typesetting" pitchFamily="66" charset="-78"/>
              <a:cs typeface="Arabic Typesetting" pitchFamily="66" charset="-78"/>
            </a:endParaRPr>
          </a:p>
        </p:txBody>
      </p:sp>
    </p:spTree>
    <p:extLst>
      <p:ext uri="{BB962C8B-B14F-4D97-AF65-F5344CB8AC3E}">
        <p14:creationId xmlns:p14="http://schemas.microsoft.com/office/powerpoint/2010/main" val="1113797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3526" y="210397"/>
            <a:ext cx="8229600" cy="56207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ar-DZ" sz="3200" b="1" dirty="0" smtClean="0">
                <a:latin typeface="Arabic Typesetting" panose="03020402040406030203" pitchFamily="66" charset="-78"/>
                <a:ea typeface="Calibri" panose="020F0502020204030204" pitchFamily="34" charset="0"/>
                <a:cs typeface="Arabic Typesetting" panose="03020402040406030203" pitchFamily="66" charset="-78"/>
              </a:rPr>
              <a:t>مقدمة</a:t>
            </a:r>
            <a:endParaRPr lang="fr-FR" sz="3200" dirty="0">
              <a:solidFill>
                <a:schemeClr val="tx2"/>
              </a:solidFill>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457200" y="908720"/>
            <a:ext cx="8229600" cy="5217443"/>
          </a:xfrm>
        </p:spPr>
        <p:style>
          <a:lnRef idx="1">
            <a:schemeClr val="accent3"/>
          </a:lnRef>
          <a:fillRef idx="2">
            <a:schemeClr val="accent3"/>
          </a:fillRef>
          <a:effectRef idx="1">
            <a:schemeClr val="accent3"/>
          </a:effectRef>
          <a:fontRef idx="minor">
            <a:schemeClr val="dk1"/>
          </a:fontRef>
        </p:style>
        <p:txBody>
          <a:bodyPr>
            <a:normAutofit/>
          </a:bodyPr>
          <a:lstStyle/>
          <a:p>
            <a:pPr lvl="0" algn="justLow">
              <a:lnSpc>
                <a:spcPct val="115000"/>
              </a:lnSpc>
              <a:spcBef>
                <a:spcPts val="200"/>
              </a:spcBef>
              <a:buFont typeface="Sakkal Majalla" panose="02000000000000000000" pitchFamily="2" charset="-78"/>
              <a:buChar char="-"/>
            </a:pPr>
            <a:r>
              <a:rPr lang="ar-SA" sz="2400" dirty="0" smtClean="0">
                <a:latin typeface="Arabic Typesetting" panose="03020402040406030203" pitchFamily="66" charset="-78"/>
                <a:ea typeface="Calibri" panose="020F0502020204030204" pitchFamily="34" charset="0"/>
                <a:cs typeface="Arabic Typesetting" panose="03020402040406030203" pitchFamily="66" charset="-78"/>
              </a:rPr>
              <a:t>استمد </a:t>
            </a:r>
            <a:r>
              <a:rPr lang="ar-SA" sz="2400" dirty="0">
                <a:latin typeface="Arabic Typesetting" panose="03020402040406030203" pitchFamily="66" charset="-78"/>
                <a:ea typeface="Calibri" panose="020F0502020204030204" pitchFamily="34" charset="0"/>
                <a:cs typeface="Arabic Typesetting" panose="03020402040406030203" pitchFamily="66" charset="-78"/>
              </a:rPr>
              <a:t>الأديب والفنان، منذ القديم، تجاربه من واقعه الاجتماعي، حيث كان الالتزام غاية كل ممارسة إبداعية، فعلى الرغم من أن الشعر العربي القديم كان تجربة وجدانية وذاتية للشاعر، إلا أن نتائجها تخدم المجتمع الذي يعيش فيه، وهذا ما قد يفسر أسباب احتفاء القبيلة عندما تتفتق موهبة شاعر ما يعيش بين ظهرانها، لأنه لن يعبر عن نفسه فقط، بقدر ما سيكون لسانا يفخر بقبيلته ويذود عنها ألسنة القبائل الأخرى التي تنافسها أو تناصبها العداء، وقد بقي هذا الدور لصيقا بالمبدع طوال المراحل التي مرّت بها الآداب، حيث يتم الحديث اليوم عن مثقف / مبدع عضوي وفعّال في المجتمع، حيث يمثل الابداع رسالة التزام يؤديها المبدع تجاه مجتمعه لينشر الوعي الصحيح بين فئات المجتمع. ويبدو المسرح عموما أكثر طواعية لاستيعاب المضامين الملتزمة، لهذا عندما تطور المسرح العربي المعاصر اتجه نحو عكس المضامين الملتزمة وفق رؤية مسرحية فنية ناضجة يمكن تلمس ملامح عنها في العديد من النماذج المسرحية العربية، لعل أوضحها على الاطلاق هو نموذج مسرح </a:t>
            </a:r>
            <a:r>
              <a:rPr lang="ar-SA" sz="2400" dirty="0" err="1">
                <a:latin typeface="Arabic Typesetting" panose="03020402040406030203" pitchFamily="66" charset="-78"/>
                <a:ea typeface="Calibri" panose="020F0502020204030204" pitchFamily="34" charset="0"/>
                <a:cs typeface="Arabic Typesetting" panose="03020402040406030203" pitchFamily="66" charset="-78"/>
              </a:rPr>
              <a:t>التسييس</a:t>
            </a:r>
            <a:r>
              <a:rPr lang="ar-SA" sz="2400" dirty="0">
                <a:latin typeface="Arabic Typesetting" panose="03020402040406030203" pitchFamily="66" charset="-78"/>
                <a:ea typeface="Calibri" panose="020F0502020204030204" pitchFamily="34" charset="0"/>
                <a:cs typeface="Arabic Typesetting" panose="03020402040406030203" pitchFamily="66" charset="-78"/>
              </a:rPr>
              <a:t> عند سعد الله ونّوس، الذي استمد تصوره من مرجعيات عديدة، تشكل نماذج حقيقية للالتزام، واستطاع في الأخير بلورة تصور خاص لمسرح عربي ملتزم فنيا، ضمنه في إبداعه المسرحي، وشرح نموذجه النظري في مؤلفاته التنظيرية مثل: بيانات لمسرح عربي.         </a:t>
            </a:r>
            <a:endParaRPr lang="fr-FR" sz="2400" dirty="0">
              <a:latin typeface="Arabic Typesetting" panose="03020402040406030203" pitchFamily="66" charset="-78"/>
              <a:ea typeface="Calibri" panose="020F0502020204030204" pitchFamily="34" charset="0"/>
              <a:cs typeface="Arabic Typesetting" panose="03020402040406030203" pitchFamily="66" charset="-78"/>
            </a:endParaRPr>
          </a:p>
          <a:p>
            <a:pPr lvl="0" algn="justLow">
              <a:lnSpc>
                <a:spcPct val="115000"/>
              </a:lnSpc>
              <a:spcBef>
                <a:spcPts val="200"/>
              </a:spcBef>
              <a:buFont typeface="Sakkal Majalla" panose="02000000000000000000" pitchFamily="2" charset="-78"/>
              <a:buChar char="-"/>
            </a:pPr>
            <a:r>
              <a:rPr lang="ar-SA" sz="2400" b="1" dirty="0">
                <a:latin typeface="Arabic Typesetting" panose="03020402040406030203" pitchFamily="66" charset="-78"/>
                <a:ea typeface="Calibri" panose="020F0502020204030204" pitchFamily="34" charset="0"/>
                <a:cs typeface="Arabic Typesetting" panose="03020402040406030203" pitchFamily="66" charset="-78"/>
              </a:rPr>
              <a:t>فما هي مرجعيات وسمات المسرح العربي الملتزم؟ وما هو مفهوم مسرح </a:t>
            </a:r>
            <a:r>
              <a:rPr lang="ar-SA" sz="2400" b="1" dirty="0" err="1">
                <a:latin typeface="Arabic Typesetting" panose="03020402040406030203" pitchFamily="66" charset="-78"/>
                <a:ea typeface="Calibri" panose="020F0502020204030204" pitchFamily="34" charset="0"/>
                <a:cs typeface="Arabic Typesetting" panose="03020402040406030203" pitchFamily="66" charset="-78"/>
              </a:rPr>
              <a:t>التسييس</a:t>
            </a:r>
            <a:r>
              <a:rPr lang="ar-SA" sz="2400" b="1" dirty="0">
                <a:latin typeface="Arabic Typesetting" panose="03020402040406030203" pitchFamily="66" charset="-78"/>
                <a:ea typeface="Calibri" panose="020F0502020204030204" pitchFamily="34" charset="0"/>
                <a:cs typeface="Arabic Typesetting" panose="03020402040406030203" pitchFamily="66" charset="-78"/>
              </a:rPr>
              <a:t> عند ونّوس وكيف عكس </a:t>
            </a:r>
            <a:r>
              <a:rPr lang="ar-SA" sz="2400" b="1" dirty="0" err="1">
                <a:latin typeface="Arabic Typesetting" panose="03020402040406030203" pitchFamily="66" charset="-78"/>
                <a:ea typeface="Calibri" panose="020F0502020204030204" pitchFamily="34" charset="0"/>
                <a:cs typeface="Arabic Typesetting" panose="03020402040406030203" pitchFamily="66" charset="-78"/>
              </a:rPr>
              <a:t>إلتزامه</a:t>
            </a:r>
            <a:r>
              <a:rPr lang="ar-SA" sz="2400" b="1" dirty="0">
                <a:latin typeface="Arabic Typesetting" panose="03020402040406030203" pitchFamily="66" charset="-78"/>
                <a:ea typeface="Calibri" panose="020F0502020204030204" pitchFamily="34" charset="0"/>
                <a:cs typeface="Arabic Typesetting" panose="03020402040406030203" pitchFamily="66" charset="-78"/>
              </a:rPr>
              <a:t>؟ </a:t>
            </a:r>
            <a:endParaRPr lang="fr-FR" sz="2400" b="1" dirty="0">
              <a:latin typeface="Arabic Typesetting" panose="03020402040406030203" pitchFamily="66" charset="-78"/>
              <a:ea typeface="Calibri" panose="020F0502020204030204" pitchFamily="34" charset="0"/>
              <a:cs typeface="Arabic Typesetting" panose="03020402040406030203" pitchFamily="66" charset="-78"/>
            </a:endParaRPr>
          </a:p>
          <a:p>
            <a:pPr indent="538480" algn="just">
              <a:lnSpc>
                <a:spcPct val="115000"/>
              </a:lnSpc>
              <a:spcBef>
                <a:spcPts val="1200"/>
              </a:spcBef>
              <a:spcAft>
                <a:spcPts val="1000"/>
              </a:spcAft>
              <a:tabLst>
                <a:tab pos="-15240" algn="r"/>
              </a:tabLst>
            </a:pPr>
            <a:endParaRPr lang="fr-FR" sz="2800" dirty="0">
              <a:effectLst/>
              <a:latin typeface="Arabic Typesetting" panose="03020402040406030203" pitchFamily="66" charset="-78"/>
              <a:ea typeface="Times New Roman" panose="02020603050405020304" pitchFamily="18" charset="0"/>
              <a:cs typeface="Arabic Typesetting" panose="03020402040406030203" pitchFamily="66" charset="-78"/>
            </a:endParaRPr>
          </a:p>
        </p:txBody>
      </p:sp>
    </p:spTree>
    <p:extLst>
      <p:ext uri="{BB962C8B-B14F-4D97-AF65-F5344CB8AC3E}">
        <p14:creationId xmlns:p14="http://schemas.microsoft.com/office/powerpoint/2010/main" val="769431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0231" y="218011"/>
            <a:ext cx="8229600" cy="490066"/>
          </a:xfrm>
        </p:spPr>
        <p:style>
          <a:lnRef idx="1">
            <a:schemeClr val="accent3"/>
          </a:lnRef>
          <a:fillRef idx="2">
            <a:schemeClr val="accent3"/>
          </a:fillRef>
          <a:effectRef idx="1">
            <a:schemeClr val="accent3"/>
          </a:effectRef>
          <a:fontRef idx="minor">
            <a:schemeClr val="dk1"/>
          </a:fontRef>
        </p:style>
        <p:txBody>
          <a:bodyPr>
            <a:normAutofit/>
          </a:bodyPr>
          <a:lstStyle/>
          <a:p>
            <a:r>
              <a:rPr lang="ar-DZ" sz="2400" b="1" dirty="0" smtClean="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1 -</a:t>
            </a:r>
            <a:r>
              <a:rPr lang="ar-SA" sz="2400" b="1" dirty="0">
                <a:latin typeface="Arabic Typesetting" panose="03020402040406030203" pitchFamily="66" charset="-78"/>
                <a:ea typeface="Calibri" panose="020F0502020204030204" pitchFamily="34" charset="0"/>
                <a:cs typeface="Arabic Typesetting" panose="03020402040406030203" pitchFamily="66" charset="-78"/>
              </a:rPr>
              <a:t>مفهوم ومرجعيات الالتزام في المسرح:</a:t>
            </a:r>
            <a:r>
              <a:rPr lang="ar-SA" sz="2400" dirty="0">
                <a:latin typeface="Arabic Typesetting" panose="03020402040406030203" pitchFamily="66" charset="-78"/>
                <a:ea typeface="Calibri" panose="020F0502020204030204" pitchFamily="34" charset="0"/>
                <a:cs typeface="Arabic Typesetting" panose="03020402040406030203" pitchFamily="66" charset="-78"/>
              </a:rPr>
              <a:t> </a:t>
            </a:r>
            <a:endParaRPr lang="fr-FR" sz="2400" b="1" dirty="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endParaRPr>
          </a:p>
        </p:txBody>
      </p:sp>
      <p:sp>
        <p:nvSpPr>
          <p:cNvPr id="3" name="Espace réservé du contenu 2"/>
          <p:cNvSpPr>
            <a:spLocks noGrp="1"/>
          </p:cNvSpPr>
          <p:nvPr>
            <p:ph idx="1"/>
          </p:nvPr>
        </p:nvSpPr>
        <p:spPr>
          <a:xfrm>
            <a:off x="457200" y="764704"/>
            <a:ext cx="8229600" cy="5832648"/>
          </a:xfrm>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lvl="0" algn="justLow">
              <a:lnSpc>
                <a:spcPct val="115000"/>
              </a:lnSpc>
              <a:spcBef>
                <a:spcPts val="200"/>
              </a:spcBef>
              <a:buFont typeface="+mj-lt"/>
              <a:buAutoNum type="arabicPeriod"/>
            </a:pP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يبدو </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المسرح منذ نشأته أطوع الأشكال الفنية والأدبية للمضامين الملتزمة، والمتصلة مباشرة بأحوال الناس الاجتماعية، لهذا فمسألة التزام المسرح مسألة </a:t>
            </a: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لا </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نقاش حولها، لكن مفهوم الالتزام نفسه قد عرف تحولات كثيرة، تبعا </a:t>
            </a: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لتصورات </a:t>
            </a:r>
            <a:r>
              <a:rPr lang="ar-DZ" sz="2500" dirty="0" smtClean="0">
                <a:latin typeface="Arabic Typesetting" panose="03020402040406030203" pitchFamily="66" charset="-78"/>
                <a:ea typeface="Calibri" panose="020F0502020204030204" pitchFamily="34" charset="0"/>
                <a:cs typeface="Arabic Typesetting" panose="03020402040406030203" pitchFamily="66" charset="-78"/>
              </a:rPr>
              <a:t>فلسفية </a:t>
            </a: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تبنته </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كهدف </a:t>
            </a:r>
            <a:r>
              <a:rPr lang="ar-DZ" sz="2500" dirty="0" smtClean="0">
                <a:latin typeface="Arabic Typesetting" panose="03020402040406030203" pitchFamily="66" charset="-78"/>
                <a:ea typeface="Calibri" panose="020F0502020204030204" pitchFamily="34" charset="0"/>
                <a:cs typeface="Arabic Typesetting" panose="03020402040406030203" pitchFamily="66" charset="-78"/>
              </a:rPr>
              <a:t>رئيسي </a:t>
            </a: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للإبداع</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 </a:t>
            </a:r>
            <a:r>
              <a:rPr lang="ar-DZ" sz="2500" dirty="0" smtClean="0">
                <a:latin typeface="Arabic Typesetting" panose="03020402040406030203" pitchFamily="66" charset="-78"/>
                <a:ea typeface="Calibri" panose="020F0502020204030204" pitchFamily="34" charset="0"/>
                <a:cs typeface="Arabic Typesetting" panose="03020402040406030203" pitchFamily="66" charset="-78"/>
              </a:rPr>
              <a:t>ت</a:t>
            </a:r>
            <a:r>
              <a:rPr lang="ar-SA" sz="2500" dirty="0" err="1" smtClean="0">
                <a:latin typeface="Arabic Typesetting" panose="03020402040406030203" pitchFamily="66" charset="-78"/>
                <a:ea typeface="Calibri" panose="020F0502020204030204" pitchFamily="34" charset="0"/>
                <a:cs typeface="Arabic Typesetting" panose="03020402040406030203" pitchFamily="66" charset="-78"/>
              </a:rPr>
              <a:t>عتقد</a:t>
            </a: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في دور </a:t>
            </a:r>
            <a:r>
              <a:rPr lang="ar-SA" sz="2500" dirty="0" err="1">
                <a:latin typeface="Arabic Typesetting" panose="03020402040406030203" pitchFamily="66" charset="-78"/>
                <a:ea typeface="Calibri" panose="020F0502020204030204" pitchFamily="34" charset="0"/>
                <a:cs typeface="Arabic Typesetting" panose="03020402040406030203" pitchFamily="66" charset="-78"/>
              </a:rPr>
              <a:t>ورسالية</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المبدع، </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فقد تعمق المفهوم  أكثر في تصورات الماركسيين أولا، ثم ازداد عمقا مع الوجوديين </a:t>
            </a:r>
            <a:r>
              <a:rPr lang="ar-DZ" sz="2500" dirty="0" smtClean="0">
                <a:latin typeface="Arabic Typesetting" panose="03020402040406030203" pitchFamily="66" charset="-78"/>
                <a:ea typeface="Calibri" panose="020F0502020204030204" pitchFamily="34" charset="0"/>
                <a:cs typeface="Arabic Typesetting" panose="03020402040406030203" pitchFamily="66" charset="-78"/>
              </a:rPr>
              <a:t>ك</a:t>
            </a: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سارتر </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بالمضمون وبالشكل الفنّي، أي أن الالتزام شرط في المضمون وفي الشكل الأدبي أو الفني، والالتزام يعني مسؤولية الأديب، تجاه ذاته أولا، ثم تجاه مجتمعه ثانيا، وتفترض المسؤولية سقفا معينا من الحرية المتاحة، فإن لم تتوفر هذه الحرية، فما على الفنان سوى النضال من أجل تحقيقها، وتكريسها في الأدب والفن، وهذا ما فعله سارتر عندما </a:t>
            </a: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أدب </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الفلسفة وفلسف الأدب، </a:t>
            </a: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وعكس تصور</a:t>
            </a:r>
            <a:r>
              <a:rPr lang="ar-DZ" sz="2500" dirty="0" smtClean="0">
                <a:latin typeface="Arabic Typesetting" panose="03020402040406030203" pitchFamily="66" charset="-78"/>
                <a:ea typeface="Calibri" panose="020F0502020204030204" pitchFamily="34" charset="0"/>
                <a:cs typeface="Arabic Typesetting" panose="03020402040406030203" pitchFamily="66" charset="-78"/>
              </a:rPr>
              <a:t>ه</a:t>
            </a: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 للالتزام </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في مسرحياته التي </a:t>
            </a:r>
            <a:r>
              <a:rPr lang="ar-DZ" sz="2500" dirty="0" smtClean="0">
                <a:latin typeface="Arabic Typesetting" panose="03020402040406030203" pitchFamily="66" charset="-78"/>
                <a:ea typeface="Calibri" panose="020F0502020204030204" pitchFamily="34" charset="0"/>
                <a:cs typeface="Arabic Typesetting" panose="03020402040406030203" pitchFamily="66" charset="-78"/>
              </a:rPr>
              <a:t>حمل</a:t>
            </a: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ت </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مضامين ملتزمة وثورية، مثل مسرحية الذباب التي ترمز لمقاومته للنازيين عندما غزوا باريس. </a:t>
            </a:r>
            <a:endParaRPr lang="fr-FR" sz="25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spcBef>
                <a:spcPts val="200"/>
              </a:spcBef>
            </a:pPr>
            <a:r>
              <a:rPr lang="ar-SA" sz="2500" dirty="0">
                <a:latin typeface="Arabic Typesetting" panose="03020402040406030203" pitchFamily="66" charset="-78"/>
                <a:ea typeface="Calibri" panose="020F0502020204030204" pitchFamily="34" charset="0"/>
                <a:cs typeface="Arabic Typesetting" panose="03020402040406030203" pitchFamily="66" charset="-78"/>
              </a:rPr>
              <a:t>لقد تبلور هذا الالتزام الماركسي والوجودي في تنظيرات ونصوص الألماني </a:t>
            </a:r>
            <a:r>
              <a:rPr lang="ar-SA" sz="2500" dirty="0" err="1">
                <a:latin typeface="Arabic Typesetting" panose="03020402040406030203" pitchFamily="66" charset="-78"/>
                <a:ea typeface="Calibri" panose="020F0502020204030204" pitchFamily="34" charset="0"/>
                <a:cs typeface="Arabic Typesetting" panose="03020402040406030203" pitchFamily="66" charset="-78"/>
              </a:rPr>
              <a:t>بريخت</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 المسرحية، حيث قدم نموذجا نظريا لما اصطلح على تسميته بالمسرح الملحمي، وهو مسرح تعليمي وثوري، يستهدف اشراك الجمهور في بناء المسرحية، عبر كسر الإيهام وكسر الجدار الفاصل، الذي وضعه أرسطو، بين العرض والمتفرج عن طريق التغريب، الذي يتم بوسائل متعددة، من بينها استحضار النصوص التراثية وتوظيفها، خاصة النصوص </a:t>
            </a:r>
            <a:r>
              <a:rPr lang="ar-SA" sz="2500" dirty="0" err="1">
                <a:latin typeface="Arabic Typesetting" panose="03020402040406030203" pitchFamily="66" charset="-78"/>
                <a:ea typeface="Calibri" panose="020F0502020204030204" pitchFamily="34" charset="0"/>
                <a:cs typeface="Arabic Typesetting" panose="03020402040406030203" pitchFamily="66" charset="-78"/>
              </a:rPr>
              <a:t>الحكائية</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 العجائبية، قصد دفع المتفرج للمشاركة الذهنية في العرض المسرحي، عوض إثارته العاطفية</a:t>
            </a:r>
            <a:r>
              <a:rPr lang="ar-SA" sz="25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مما يعني أنه قدم نموذج مسرح ملتزم بشحن المتفرج وتثويره، عوض التنفيس عن عواطفه. </a:t>
            </a:r>
            <a:endParaRPr lang="fr-FR" sz="25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spcBef>
                <a:spcPts val="200"/>
              </a:spcBef>
            </a:pPr>
            <a:r>
              <a:rPr lang="ar-SA" sz="2500" dirty="0">
                <a:latin typeface="Arabic Typesetting" panose="03020402040406030203" pitchFamily="66" charset="-78"/>
                <a:ea typeface="Calibri" panose="020F0502020204030204" pitchFamily="34" charset="0"/>
                <a:cs typeface="Arabic Typesetting" panose="03020402040406030203" pitchFamily="66" charset="-78"/>
              </a:rPr>
              <a:t>لا تكمن أهمية تصور </a:t>
            </a:r>
            <a:r>
              <a:rPr lang="ar-SA" sz="2500" dirty="0" err="1">
                <a:latin typeface="Arabic Typesetting" panose="03020402040406030203" pitchFamily="66" charset="-78"/>
                <a:ea typeface="Calibri" panose="020F0502020204030204" pitchFamily="34" charset="0"/>
                <a:cs typeface="Arabic Typesetting" panose="03020402040406030203" pitchFamily="66" charset="-78"/>
              </a:rPr>
              <a:t>بريخت</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 في أنه ارتبط بإحدى أهم تحولات المسرح المعاصر فقط، وإنما يكمن في تأثيره الملحوظ والواضح على المسرح العربي، باعتباره النموذج التنظيري والمسرحي المفضل عند كثير من المسرحيين العرب، سواء في المغرب أو المشرق، حيث يبرز التصور </a:t>
            </a:r>
            <a:r>
              <a:rPr lang="ar-SA" sz="2500" dirty="0" err="1">
                <a:latin typeface="Arabic Typesetting" panose="03020402040406030203" pitchFamily="66" charset="-78"/>
                <a:ea typeface="Calibri" panose="020F0502020204030204" pitchFamily="34" charset="0"/>
                <a:cs typeface="Arabic Typesetting" panose="03020402040406030203" pitchFamily="66" charset="-78"/>
              </a:rPr>
              <a:t>البريختي</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 في أعمال كتاب المسرح الجزائريين ككاتب ياسين وعبد الرحمن ولد كاكي وعبد القادر </a:t>
            </a:r>
            <a:r>
              <a:rPr lang="ar-SA" sz="2500" dirty="0" err="1">
                <a:latin typeface="Arabic Typesetting" panose="03020402040406030203" pitchFamily="66" charset="-78"/>
                <a:ea typeface="Calibri" panose="020F0502020204030204" pitchFamily="34" charset="0"/>
                <a:cs typeface="Arabic Typesetting" panose="03020402040406030203" pitchFamily="66" charset="-78"/>
              </a:rPr>
              <a:t>علولة</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 أما في المشرق فإن أحسن من يمثل لهذا التصور هو السوري سعد الله ونوس، الذي صاغ مفهوم </a:t>
            </a:r>
            <a:r>
              <a:rPr lang="ar-SA" sz="2500" dirty="0" err="1">
                <a:latin typeface="Arabic Typesetting" panose="03020402040406030203" pitchFamily="66" charset="-78"/>
                <a:ea typeface="Calibri" panose="020F0502020204030204" pitchFamily="34" charset="0"/>
                <a:cs typeface="Arabic Typesetting" panose="03020402040406030203" pitchFamily="66" charset="-78"/>
              </a:rPr>
              <a:t>التسييس</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 في المسرح، ومارسه في مسرحياته التي أبرز مضمونها التزاما واضحا تجاه المجتمع العربي، الذي عرف نكبات ونكسات سياسية عديدة، تستحق من المبدع المسرحي وغيره السعي نحو تشخيص أسبابها وعرضها بشجاعة أمام  مرآة الذات والواقع، وقد استخلص ونوس مفهومه وتصوره بتأثير مرجعيات متعددة كالفكر الوجودي والماركسي فكريا، أما عمليا فقد تأثر </a:t>
            </a:r>
            <a:r>
              <a:rPr lang="ar-SA" sz="2500" dirty="0" err="1">
                <a:latin typeface="Arabic Typesetting" panose="03020402040406030203" pitchFamily="66" charset="-78"/>
                <a:ea typeface="Calibri" panose="020F0502020204030204" pitchFamily="34" charset="0"/>
                <a:cs typeface="Arabic Typesetting" panose="03020402040406030203" pitchFamily="66" charset="-78"/>
              </a:rPr>
              <a:t>ببريخت</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 لكنه تأثر أيضا بمثله الأعلى في المسرح، وهو كاتب ياسين، فتبنى أفكاره الثورية، ومن بين هذه </a:t>
            </a:r>
            <a:r>
              <a:rPr lang="ar-SA" sz="2500" dirty="0" err="1">
                <a:latin typeface="Arabic Typesetting" panose="03020402040406030203" pitchFamily="66" charset="-78"/>
                <a:ea typeface="Calibri" panose="020F0502020204030204" pitchFamily="34" charset="0"/>
                <a:cs typeface="Arabic Typesetting" panose="03020402040406030203" pitchFamily="66" charset="-78"/>
              </a:rPr>
              <a:t>الآفكار</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 التي آمن بها ومارسها مسرحيا، فكرة أن الثورة هي مركز الكون وجوهره، لهذا لا بد من مسرح ثوري </a:t>
            </a:r>
            <a:r>
              <a:rPr lang="ar-SA" sz="2500" dirty="0" err="1">
                <a:latin typeface="Arabic Typesetting" panose="03020402040406030203" pitchFamily="66" charset="-78"/>
                <a:ea typeface="Calibri" panose="020F0502020204030204" pitchFamily="34" charset="0"/>
                <a:cs typeface="Arabic Typesetting" panose="03020402040406030203" pitchFamily="66" charset="-78"/>
              </a:rPr>
              <a:t>تسييسي</a:t>
            </a:r>
            <a:r>
              <a:rPr lang="ar-SA" sz="2500" dirty="0">
                <a:latin typeface="Arabic Typesetting" panose="03020402040406030203" pitchFamily="66" charset="-78"/>
                <a:ea typeface="Calibri" panose="020F0502020204030204" pitchFamily="34" charset="0"/>
                <a:cs typeface="Arabic Typesetting" panose="03020402040406030203" pitchFamily="66" charset="-78"/>
              </a:rPr>
              <a:t>، يثير المتفرج ويصحح وعيه حول الأمور.       </a:t>
            </a:r>
            <a:endParaRPr lang="fr-FR" sz="2500" dirty="0">
              <a:latin typeface="Arabic Typesetting" panose="03020402040406030203" pitchFamily="66" charset="-78"/>
              <a:ea typeface="Calibri" panose="020F0502020204030204" pitchFamily="34" charset="0"/>
              <a:cs typeface="Arabic Typesetting" panose="03020402040406030203" pitchFamily="66" charset="-78"/>
            </a:endParaRPr>
          </a:p>
          <a:p>
            <a:pPr lvl="0" algn="justLow">
              <a:spcBef>
                <a:spcPts val="200"/>
              </a:spcBef>
              <a:buFont typeface="+mj-cs"/>
              <a:buAutoNum type="arabic1Minus"/>
            </a:pPr>
            <a:endParaRPr lang="fr-FR" dirty="0"/>
          </a:p>
        </p:txBody>
      </p:sp>
    </p:spTree>
    <p:extLst>
      <p:ext uri="{BB962C8B-B14F-4D97-AF65-F5344CB8AC3E}">
        <p14:creationId xmlns:p14="http://schemas.microsoft.com/office/powerpoint/2010/main" val="4276382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3204" y="77995"/>
            <a:ext cx="8229600" cy="398677"/>
          </a:xfrm>
        </p:spPr>
        <p:style>
          <a:lnRef idx="1">
            <a:schemeClr val="accent4"/>
          </a:lnRef>
          <a:fillRef idx="2">
            <a:schemeClr val="accent4"/>
          </a:fillRef>
          <a:effectRef idx="1">
            <a:schemeClr val="accent4"/>
          </a:effectRef>
          <a:fontRef idx="minor">
            <a:schemeClr val="dk1"/>
          </a:fontRef>
        </p:style>
        <p:txBody>
          <a:bodyPr>
            <a:normAutofit fontScale="90000"/>
          </a:bodyPr>
          <a:lstStyle/>
          <a:p>
            <a:pPr rtl="0"/>
            <a:r>
              <a:rPr lang="ar-DZ" sz="2200" b="1" dirty="0" smtClean="0">
                <a:latin typeface="Amiri" panose="00000500000000000000" pitchFamily="2" charset="-78"/>
                <a:ea typeface="Times New Roman" panose="02020603050405020304" pitchFamily="18" charset="0"/>
                <a:cs typeface="Amiri" panose="00000500000000000000" pitchFamily="2" charset="-78"/>
              </a:rPr>
              <a:t>2- </a:t>
            </a:r>
            <a:r>
              <a:rPr lang="ar-DZ" sz="2200" b="1" dirty="0">
                <a:latin typeface="Amiri" panose="00000500000000000000" pitchFamily="2" charset="-78"/>
                <a:ea typeface="Times New Roman" panose="02020603050405020304" pitchFamily="18" charset="0"/>
                <a:cs typeface="Amiri" panose="00000500000000000000" pitchFamily="2" charset="-78"/>
              </a:rPr>
              <a:t>مفهوم </a:t>
            </a:r>
            <a:r>
              <a:rPr lang="ar-DZ" sz="2200" b="1" dirty="0" err="1" smtClean="0">
                <a:latin typeface="Amiri" panose="00000500000000000000" pitchFamily="2" charset="-78"/>
                <a:ea typeface="Times New Roman" panose="02020603050405020304" pitchFamily="18" charset="0"/>
                <a:cs typeface="Amiri" panose="00000500000000000000" pitchFamily="2" charset="-78"/>
              </a:rPr>
              <a:t>التسييس</a:t>
            </a:r>
            <a:r>
              <a:rPr lang="ar-DZ" sz="2200" b="1" dirty="0" smtClean="0">
                <a:latin typeface="Amiri" panose="00000500000000000000" pitchFamily="2" charset="-78"/>
                <a:ea typeface="Times New Roman" panose="02020603050405020304" pitchFamily="18" charset="0"/>
                <a:cs typeface="Amiri" panose="00000500000000000000" pitchFamily="2" charset="-78"/>
              </a:rPr>
              <a:t> وأهدافه عند ونوس </a:t>
            </a:r>
            <a:endParaRPr lang="fr-FR" sz="2200" b="1" dirty="0">
              <a:latin typeface="Amiri" panose="00000500000000000000" pitchFamily="2" charset="-78"/>
              <a:ea typeface="Times New Roman" panose="02020603050405020304" pitchFamily="18" charset="0"/>
              <a:cs typeface="Amiri" panose="00000500000000000000" pitchFamily="2" charset="-78"/>
            </a:endParaRPr>
          </a:p>
        </p:txBody>
      </p:sp>
      <p:sp>
        <p:nvSpPr>
          <p:cNvPr id="3" name="Espace réservé du contenu 2"/>
          <p:cNvSpPr>
            <a:spLocks noGrp="1"/>
          </p:cNvSpPr>
          <p:nvPr>
            <p:ph idx="1"/>
          </p:nvPr>
        </p:nvSpPr>
        <p:spPr>
          <a:xfrm>
            <a:off x="33370" y="476673"/>
            <a:ext cx="9110629" cy="6381328"/>
          </a:xfrm>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pPr marL="48260" algn="just">
              <a:lnSpc>
                <a:spcPct val="115000"/>
              </a:lnSpc>
              <a:spcAft>
                <a:spcPts val="1000"/>
              </a:spcAft>
            </a:pPr>
            <a:r>
              <a:rPr lang="fr-FR" sz="4900" dirty="0">
                <a:latin typeface="Sakkal Majalla" panose="02000000000000000000" pitchFamily="2" charset="-78"/>
                <a:ea typeface="Calibri" panose="020F0502020204030204" pitchFamily="34" charset="0"/>
                <a:cs typeface="Arial" panose="020B0604020202020204" pitchFamily="34" charset="0"/>
              </a:rPr>
              <a:t> </a:t>
            </a:r>
            <a:r>
              <a:rPr lang="ar-SA" sz="6400" dirty="0" smtClean="0">
                <a:latin typeface="Calibri" panose="020F0502020204030204" pitchFamily="34" charset="0"/>
                <a:ea typeface="Calibri" panose="020F0502020204030204" pitchFamily="34" charset="0"/>
                <a:cs typeface="Traditional Arabic" panose="02020603050405020304" pitchFamily="18" charset="-78"/>
              </a:rPr>
              <a:t>حدد </a:t>
            </a:r>
            <a:r>
              <a:rPr lang="ar-SA" sz="6400" dirty="0">
                <a:latin typeface="Calibri" panose="020F0502020204030204" pitchFamily="34" charset="0"/>
                <a:ea typeface="Calibri" panose="020F0502020204030204" pitchFamily="34" charset="0"/>
                <a:cs typeface="Traditional Arabic" panose="02020603050405020304" pitchFamily="18" charset="-78"/>
              </a:rPr>
              <a:t>ونّوس مفهوم </a:t>
            </a:r>
            <a:r>
              <a:rPr lang="ar-SA" sz="6400" dirty="0" err="1">
                <a:latin typeface="Calibri" panose="020F0502020204030204" pitchFamily="34" charset="0"/>
                <a:ea typeface="Calibri" panose="020F0502020204030204" pitchFamily="34" charset="0"/>
                <a:cs typeface="Traditional Arabic" panose="02020603050405020304" pitchFamily="18" charset="-78"/>
              </a:rPr>
              <a:t>التسييس</a:t>
            </a:r>
            <a:r>
              <a:rPr lang="ar-SA" sz="6400" dirty="0">
                <a:latin typeface="Calibri" panose="020F0502020204030204" pitchFamily="34" charset="0"/>
                <a:ea typeface="Calibri" panose="020F0502020204030204" pitchFamily="34" charset="0"/>
                <a:cs typeface="Traditional Arabic" panose="02020603050405020304" pitchFamily="18" charset="-78"/>
              </a:rPr>
              <a:t> في المسرح </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من زاوية فكرية، كم</a:t>
            </a:r>
            <a:r>
              <a:rPr lang="ar-SA" sz="6400" dirty="0">
                <a:latin typeface="Calibri" panose="020F0502020204030204" pitchFamily="34" charset="0"/>
                <a:ea typeface="Calibri" panose="020F0502020204030204" pitchFamily="34" charset="0"/>
                <a:cs typeface="Traditional Arabic" panose="02020603050405020304" pitchFamily="18" charset="-78"/>
              </a:rPr>
              <a:t>حاولة استشفاف أفق تقدمي لحل ا</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لمعضلات السياسية، </a:t>
            </a:r>
            <a:r>
              <a:rPr lang="ar-SA" sz="6400" dirty="0">
                <a:latin typeface="Calibri" panose="020F0502020204030204" pitchFamily="34" charset="0"/>
                <a:ea typeface="Calibri" panose="020F0502020204030204" pitchFamily="34" charset="0"/>
                <a:cs typeface="Traditional Arabic" panose="02020603050405020304" pitchFamily="18" charset="-78"/>
              </a:rPr>
              <a:t>بمعنى أن </a:t>
            </a:r>
            <a:r>
              <a:rPr lang="ar-SA" sz="6400" dirty="0" err="1">
                <a:latin typeface="Calibri" panose="020F0502020204030204" pitchFamily="34" charset="0"/>
                <a:ea typeface="Calibri" panose="020F0502020204030204" pitchFamily="34" charset="0"/>
                <a:cs typeface="Traditional Arabic" panose="02020603050405020304" pitchFamily="18" charset="-78"/>
              </a:rPr>
              <a:t>التسييس</a:t>
            </a:r>
            <a:r>
              <a:rPr lang="ar-SA" sz="6400" dirty="0">
                <a:latin typeface="Calibri" panose="020F0502020204030204" pitchFamily="34" charset="0"/>
                <a:ea typeface="Calibri" panose="020F0502020204030204" pitchFamily="34" charset="0"/>
                <a:cs typeface="Traditional Arabic" panose="02020603050405020304" pitchFamily="18" charset="-78"/>
              </a:rPr>
              <a:t> تعريف أكثر عمقا لمسرح سياسي يحمل مضمونا تقدميا، يوجه لجمهور عربي وعيه مستلب، وذائقته مخربة، ووسائله التعبيرية مزيفة، وثقافته الشعبية تسلب، ثم يعاد توظيفها في أعمال سلطوية تعيد إنتاج الاستلاب والتخلف، ولا تكتمل صورة مسرح </a:t>
            </a:r>
            <a:r>
              <a:rPr lang="ar-SA" sz="6400" dirty="0" err="1">
                <a:latin typeface="Calibri" panose="020F0502020204030204" pitchFamily="34" charset="0"/>
                <a:ea typeface="Calibri" panose="020F0502020204030204" pitchFamily="34" charset="0"/>
                <a:cs typeface="Traditional Arabic" panose="02020603050405020304" pitchFamily="18" charset="-78"/>
              </a:rPr>
              <a:t>التسييس</a:t>
            </a:r>
            <a:r>
              <a:rPr lang="ar-SA" sz="6400" dirty="0">
                <a:latin typeface="Calibri" panose="020F0502020204030204" pitchFamily="34" charset="0"/>
                <a:ea typeface="Calibri" panose="020F0502020204030204" pitchFamily="34" charset="0"/>
                <a:cs typeface="Traditional Arabic" panose="02020603050405020304" pitchFamily="18" charset="-78"/>
              </a:rPr>
              <a:t> ولا تستوي إلا بالمزاوجة بين شرط المضمون السياسي وبين الجمالية الفنية، التي ترتقي بذائقة الجمهور، ف</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الجمهور عنصر أساسي </a:t>
            </a:r>
            <a:r>
              <a:rPr lang="ar-SA" sz="6400" dirty="0">
                <a:latin typeface="Calibri" panose="020F0502020204030204" pitchFamily="34" charset="0"/>
                <a:ea typeface="Calibri" panose="020F0502020204030204" pitchFamily="34" charset="0"/>
                <a:cs typeface="Traditional Arabic" panose="02020603050405020304" pitchFamily="18" charset="-78"/>
              </a:rPr>
              <a:t>يتعلم ويُحفز، ويُقلق، ويزداد احتقانا، لكنه </a:t>
            </a:r>
            <a:r>
              <a:rPr lang="ar-SA" sz="6400" dirty="0" err="1">
                <a:latin typeface="Calibri" panose="020F0502020204030204" pitchFamily="34" charset="0"/>
                <a:ea typeface="Calibri" panose="020F0502020204030204" pitchFamily="34" charset="0"/>
                <a:cs typeface="Traditional Arabic" panose="02020603050405020304" pitchFamily="18" charset="-78"/>
              </a:rPr>
              <a:t>يُهيؤ</a:t>
            </a:r>
            <a:r>
              <a:rPr lang="ar-SA" sz="6400" dirty="0">
                <a:latin typeface="Calibri" panose="020F0502020204030204" pitchFamily="34" charset="0"/>
                <a:ea typeface="Calibri" panose="020F0502020204030204" pitchFamily="34" charset="0"/>
                <a:cs typeface="Traditional Arabic" panose="02020603050405020304" pitchFamily="18" charset="-78"/>
              </a:rPr>
              <a:t> لمباشرة تغيير القدر والواقع، وهذا عن طريق عدة تقنيات من قبيل الرؤية الارتدادية نحو الماضي، والمسرح داخل المسرح، والحكواتي. </a:t>
            </a:r>
            <a:r>
              <a:rPr lang="ar-DZ" sz="6400" dirty="0" smtClean="0">
                <a:latin typeface="Calibri" panose="020F0502020204030204" pitchFamily="34" charset="0"/>
                <a:ea typeface="Calibri" panose="020F0502020204030204" pitchFamily="34" charset="0"/>
                <a:cs typeface="Traditional Arabic" panose="02020603050405020304" pitchFamily="18" charset="-78"/>
              </a:rPr>
              <a:t> </a:t>
            </a:r>
            <a:r>
              <a:rPr lang="ar-SA" sz="6400" dirty="0" smtClean="0">
                <a:latin typeface="Calibri" panose="020F0502020204030204" pitchFamily="34" charset="0"/>
                <a:ea typeface="Traditional Arabic" panose="02020603050405020304" pitchFamily="18" charset="-78"/>
                <a:cs typeface="Traditional Arabic" panose="02020603050405020304" pitchFamily="18" charset="-78"/>
              </a:rPr>
              <a:t>معنى </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هذا أن </a:t>
            </a:r>
            <a:r>
              <a:rPr lang="ar-DZ" sz="6400" dirty="0" smtClean="0">
                <a:latin typeface="Calibri" panose="020F0502020204030204" pitchFamily="34" charset="0"/>
                <a:ea typeface="Traditional Arabic" panose="02020603050405020304" pitchFamily="18" charset="-78"/>
                <a:cs typeface="Traditional Arabic" panose="02020603050405020304" pitchFamily="18" charset="-78"/>
              </a:rPr>
              <a:t>المقصود </a:t>
            </a:r>
            <a:r>
              <a:rPr lang="ar-SA" sz="6400" dirty="0" err="1" smtClean="0">
                <a:latin typeface="Calibri" panose="020F0502020204030204" pitchFamily="34" charset="0"/>
                <a:ea typeface="Traditional Arabic" panose="02020603050405020304" pitchFamily="18" charset="-78"/>
                <a:cs typeface="Traditional Arabic" panose="02020603050405020304" pitchFamily="18" charset="-78"/>
              </a:rPr>
              <a:t>بالتسييس</a:t>
            </a:r>
            <a:r>
              <a:rPr lang="ar-SA" sz="6400" dirty="0" smtClean="0">
                <a:latin typeface="Calibri" panose="020F0502020204030204" pitchFamily="34" charset="0"/>
                <a:ea typeface="Traditional Arabic" panose="02020603050405020304" pitchFamily="18" charset="-78"/>
                <a:cs typeface="Traditional Arabic" panose="02020603050405020304" pitchFamily="18" charset="-78"/>
              </a:rPr>
              <a:t> ليس المسرح، </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وإنما </a:t>
            </a:r>
            <a:r>
              <a:rPr lang="ar-SA" sz="6400" dirty="0" smtClean="0">
                <a:latin typeface="Calibri" panose="020F0502020204030204" pitchFamily="34" charset="0"/>
                <a:ea typeface="Traditional Arabic" panose="02020603050405020304" pitchFamily="18" charset="-78"/>
                <a:cs typeface="Traditional Arabic" panose="02020603050405020304" pitchFamily="18" charset="-78"/>
              </a:rPr>
              <a:t>هو </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فعل مسرحي يضع في اعتباره الجمهور العربي بصفة خاصة، بحيث يستهدف </a:t>
            </a:r>
            <a:r>
              <a:rPr lang="ar-SA" sz="6400" dirty="0" err="1">
                <a:latin typeface="Calibri" panose="020F0502020204030204" pitchFamily="34" charset="0"/>
                <a:ea typeface="Traditional Arabic" panose="02020603050405020304" pitchFamily="18" charset="-78"/>
                <a:cs typeface="Traditional Arabic" panose="02020603050405020304" pitchFamily="18" charset="-78"/>
              </a:rPr>
              <a:t>تسييسه</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 وتثويره وحثّه على تغيير واقعه عبر المسرح، لهذا فمفهوم </a:t>
            </a:r>
            <a:r>
              <a:rPr lang="ar-SA" sz="6400" dirty="0" err="1">
                <a:latin typeface="Calibri" panose="020F0502020204030204" pitchFamily="34" charset="0"/>
                <a:ea typeface="Traditional Arabic" panose="02020603050405020304" pitchFamily="18" charset="-78"/>
                <a:cs typeface="Traditional Arabic" panose="02020603050405020304" pitchFamily="18" charset="-78"/>
              </a:rPr>
              <a:t>التسييس</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 ليس نفسه المسرح السياسي، ذلك لأن ونّوسا يتبنى الموقف الذي يعتبر المسرح سياسيا جملة، حتى ذلك الذي يدعو للابتعاد عن المضامين السياسية هو في الحقيقة يضللنا، لأنه يتخذ موقفا سياسيا بدعوته الابتعاد عن السياسة، بينما ليس كل المسرح </a:t>
            </a:r>
            <a:r>
              <a:rPr lang="ar-SA" sz="6400" dirty="0" err="1">
                <a:latin typeface="Calibri" panose="020F0502020204030204" pitchFamily="34" charset="0"/>
                <a:ea typeface="Traditional Arabic" panose="02020603050405020304" pitchFamily="18" charset="-78"/>
                <a:cs typeface="Traditional Arabic" panose="02020603050405020304" pitchFamily="18" charset="-78"/>
              </a:rPr>
              <a:t>تسييسا</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 يبحث عن تناول عميق ومتقدم للمشكلات الاجتماعية والسياسية لجمهور الطبقات المسحوقة والكادحة التي يستهدف ونّوس </a:t>
            </a:r>
            <a:r>
              <a:rPr lang="ar-SA" sz="6400" dirty="0" err="1">
                <a:latin typeface="Calibri" panose="020F0502020204030204" pitchFamily="34" charset="0"/>
                <a:ea typeface="Traditional Arabic" panose="02020603050405020304" pitchFamily="18" charset="-78"/>
                <a:cs typeface="Traditional Arabic" panose="02020603050405020304" pitchFamily="18" charset="-78"/>
              </a:rPr>
              <a:t>تسييسها</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 وبث وعي سياسي متقدم فيها، يحثهم على التغيير والثورة والمشاركة الفعالة في تقرير مصيرها، وبالتالي </a:t>
            </a:r>
            <a:r>
              <a:rPr lang="ar-SA" sz="6400" dirty="0" err="1">
                <a:latin typeface="Calibri" panose="020F0502020204030204" pitchFamily="34" charset="0"/>
                <a:ea typeface="Traditional Arabic" panose="02020603050405020304" pitchFamily="18" charset="-78"/>
                <a:cs typeface="Traditional Arabic" panose="02020603050405020304" pitchFamily="18" charset="-78"/>
              </a:rPr>
              <a:t>فالتسييس</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 هدف المسرح عموما، والسياسي منه خصوصا، ينتصب على النقيض من هدف التطهير الأرسطي، لأنه يثير العقل والعاطفة معا، مما يجعله يتماهى أحيانا مع تنظيرات المسرح الملحمي والتحريضي، ويختلف عنه أحيانا أخرى.</a:t>
            </a:r>
            <a:endParaRPr lang="fr-FR" sz="6400" dirty="0">
              <a:latin typeface="Calibri" panose="020F0502020204030204" pitchFamily="34" charset="0"/>
              <a:ea typeface="Calibri" panose="020F0502020204030204" pitchFamily="34" charset="0"/>
              <a:cs typeface="Arial" panose="020B0604020202020204" pitchFamily="34" charset="0"/>
            </a:endParaRPr>
          </a:p>
          <a:p>
            <a:pPr marL="635" algn="just">
              <a:lnSpc>
                <a:spcPct val="115000"/>
              </a:lnSpc>
              <a:spcAft>
                <a:spcPts val="1000"/>
              </a:spcAft>
            </a:pPr>
            <a:r>
              <a:rPr lang="ar-SA" sz="6400" dirty="0">
                <a:latin typeface="Calibri" panose="020F0502020204030204" pitchFamily="34" charset="0"/>
                <a:ea typeface="Traditional Arabic" panose="02020603050405020304" pitchFamily="18" charset="-78"/>
                <a:cs typeface="Traditional Arabic" panose="02020603050405020304" pitchFamily="18" charset="-78"/>
              </a:rPr>
              <a:t>يتوجه </a:t>
            </a:r>
            <a:r>
              <a:rPr lang="ar-SA" sz="6400" dirty="0" err="1">
                <a:latin typeface="Calibri" panose="020F0502020204030204" pitchFamily="34" charset="0"/>
                <a:ea typeface="Traditional Arabic" panose="02020603050405020304" pitchFamily="18" charset="-78"/>
                <a:cs typeface="Traditional Arabic" panose="02020603050405020304" pitchFamily="18" charset="-78"/>
              </a:rPr>
              <a:t>التسييس</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 نحو </a:t>
            </a:r>
            <a:r>
              <a:rPr lang="ar-SA" sz="6400" dirty="0" smtClean="0">
                <a:latin typeface="Calibri" panose="020F0502020204030204" pitchFamily="34" charset="0"/>
                <a:ea typeface="Traditional Arabic" panose="02020603050405020304" pitchFamily="18" charset="-78"/>
                <a:cs typeface="Traditional Arabic" panose="02020603050405020304" pitchFamily="18" charset="-78"/>
              </a:rPr>
              <a:t>الجمهور </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العربي على وجه الخصوص، </a:t>
            </a:r>
            <a:r>
              <a:rPr lang="ar-SA" sz="6400" dirty="0" smtClean="0">
                <a:latin typeface="Calibri" panose="020F0502020204030204" pitchFamily="34" charset="0"/>
                <a:ea typeface="Traditional Arabic" panose="02020603050405020304" pitchFamily="18" charset="-78"/>
                <a:cs typeface="Traditional Arabic" panose="02020603050405020304" pitchFamily="18" charset="-78"/>
              </a:rPr>
              <a:t>لأنه مُستلب </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الوعي، خُربت ذائقته الفنية، واّستغلت ثقافته الشعبية ضده، فوُظفت سياسيا من طرف السلطة، لإعادة إنتاج الاستلاب الذي قاد نحو سلسلة من الهزائم التاريخية، كان آخرها هزيمة حزيران 1967م، والتي ألهمت ونّوس بفكرة </a:t>
            </a:r>
            <a:r>
              <a:rPr lang="ar-SA" sz="6400" dirty="0" err="1">
                <a:latin typeface="Calibri" panose="020F0502020204030204" pitchFamily="34" charset="0"/>
                <a:ea typeface="Traditional Arabic" panose="02020603050405020304" pitchFamily="18" charset="-78"/>
                <a:cs typeface="Traditional Arabic" panose="02020603050405020304" pitchFamily="18" charset="-78"/>
              </a:rPr>
              <a:t>التسييس</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 كمشروع فكري، يتوسل الفن المسرحي، ويستغل طبيعته ودوره التعليمي في غرس الوعي السياسي، كحق من حقوق الطبقات الكادحة في المجتمع العربي</a:t>
            </a:r>
            <a:r>
              <a:rPr lang="ar-SA" sz="6400" dirty="0" smtClean="0">
                <a:latin typeface="Calibri" panose="020F0502020204030204" pitchFamily="34" charset="0"/>
                <a:ea typeface="Traditional Arabic" panose="02020603050405020304" pitchFamily="18" charset="-78"/>
                <a:cs typeface="Traditional Arabic" panose="02020603050405020304" pitchFamily="18" charset="-78"/>
              </a:rPr>
              <a:t>.</a:t>
            </a:r>
            <a:r>
              <a:rPr lang="ar-DZ" sz="6400" dirty="0" smtClean="0">
                <a:latin typeface="Calibri" panose="020F0502020204030204" pitchFamily="34" charset="0"/>
                <a:ea typeface="Traditional Arabic" panose="02020603050405020304" pitchFamily="18" charset="-78"/>
                <a:cs typeface="Traditional Arabic" panose="02020603050405020304" pitchFamily="18" charset="-78"/>
              </a:rPr>
              <a:t> </a:t>
            </a:r>
            <a:r>
              <a:rPr lang="ar-SA" sz="6400" dirty="0" smtClean="0">
                <a:latin typeface="Calibri" panose="020F0502020204030204" pitchFamily="34" charset="0"/>
                <a:ea typeface="Traditional Arabic" panose="02020603050405020304" pitchFamily="18" charset="-78"/>
                <a:cs typeface="Traditional Arabic" panose="02020603050405020304" pitchFamily="18" charset="-78"/>
              </a:rPr>
              <a:t>لكن </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شرط المضمون السياسي غير كاف، ما لم يحترم المسرح الشرط الفني، كحتمية ضرورية تقاوم الابتذال وتخريب الذائقة الذي يمارسه المسرح التجاري في الجمهور، بينما يقود الشرط الفني والجمالي في المسرح نحو الارتقاء بالذوق العام للجمهور المستهدف، وينتشله من الابتذال والاستلاب وتغييب الوعي الذي يمارس عليه بطرق مختلفة. </a:t>
            </a:r>
            <a:r>
              <a:rPr lang="ar-DZ" sz="6400" dirty="0" smtClean="0">
                <a:latin typeface="Calibri" panose="020F0502020204030204" pitchFamily="34" charset="0"/>
                <a:ea typeface="Traditional Arabic" panose="02020603050405020304" pitchFamily="18" charset="-78"/>
                <a:cs typeface="Traditional Arabic" panose="02020603050405020304" pitchFamily="18" charset="-78"/>
              </a:rPr>
              <a:t>ي</a:t>
            </a:r>
            <a:r>
              <a:rPr lang="ar-SA" sz="6400" dirty="0" smtClean="0">
                <a:latin typeface="Calibri" panose="020F0502020204030204" pitchFamily="34" charset="0"/>
                <a:ea typeface="Calibri" panose="020F0502020204030204" pitchFamily="34" charset="0"/>
                <a:cs typeface="Traditional Arabic" panose="02020603050405020304" pitchFamily="18" charset="-78"/>
              </a:rPr>
              <a:t>نفي </a:t>
            </a:r>
            <a:r>
              <a:rPr lang="ar-DZ" sz="6400" dirty="0" smtClean="0">
                <a:latin typeface="Calibri" panose="020F0502020204030204" pitchFamily="34" charset="0"/>
                <a:ea typeface="Calibri" panose="020F0502020204030204" pitchFamily="34" charset="0"/>
                <a:cs typeface="Traditional Arabic" panose="02020603050405020304" pitchFamily="18" charset="-78"/>
              </a:rPr>
              <a:t>ونوس </a:t>
            </a:r>
            <a:r>
              <a:rPr lang="ar-SA" sz="6400" dirty="0" smtClean="0">
                <a:latin typeface="Calibri" panose="020F0502020204030204" pitchFamily="34" charset="0"/>
                <a:ea typeface="Calibri" panose="020F0502020204030204" pitchFamily="34" charset="0"/>
                <a:cs typeface="Traditional Arabic" panose="02020603050405020304" pitchFamily="18" charset="-78"/>
              </a:rPr>
              <a:t>عن جمهور</a:t>
            </a:r>
            <a:r>
              <a:rPr lang="ar-DZ" sz="6400" dirty="0" smtClean="0">
                <a:latin typeface="Calibri" panose="020F0502020204030204" pitchFamily="34" charset="0"/>
                <a:ea typeface="Calibri" panose="020F0502020204030204" pitchFamily="34" charset="0"/>
                <a:cs typeface="Traditional Arabic" panose="02020603050405020304" pitchFamily="18" charset="-78"/>
              </a:rPr>
              <a:t>ه</a:t>
            </a:r>
            <a:r>
              <a:rPr lang="ar-SA" sz="6400" dirty="0" smtClean="0">
                <a:latin typeface="Calibri" panose="020F0502020204030204" pitchFamily="34" charset="0"/>
                <a:ea typeface="Traditional Arabic" panose="02020603050405020304" pitchFamily="18" charset="-78"/>
                <a:cs typeface="Traditional Arabic" panose="02020603050405020304" pitchFamily="18" charset="-78"/>
              </a:rPr>
              <a:t>الدور </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السلبي إزاء المسرح وإزاء الحياة عامة، وهذا بانتصاب هذا الجمهور كعنصر أساسي في مسرح </a:t>
            </a:r>
            <a:r>
              <a:rPr lang="ar-SA" sz="6400" dirty="0" err="1">
                <a:latin typeface="Calibri" panose="020F0502020204030204" pitchFamily="34" charset="0"/>
                <a:ea typeface="Traditional Arabic" panose="02020603050405020304" pitchFamily="18" charset="-78"/>
                <a:cs typeface="Traditional Arabic" panose="02020603050405020304" pitchFamily="18" charset="-78"/>
              </a:rPr>
              <a:t>التسييس</a:t>
            </a:r>
            <a:r>
              <a:rPr lang="ar-SA" sz="6400" dirty="0" smtClean="0">
                <a:latin typeface="Calibri" panose="020F0502020204030204" pitchFamily="34" charset="0"/>
                <a:ea typeface="Traditional Arabic" panose="02020603050405020304" pitchFamily="18" charset="-78"/>
                <a:cs typeface="Traditional Arabic" panose="02020603050405020304" pitchFamily="18" charset="-78"/>
              </a:rPr>
              <a:t>، يتعلم منه، و</a:t>
            </a:r>
            <a:r>
              <a:rPr lang="ar-DZ" sz="6400" dirty="0" smtClean="0">
                <a:latin typeface="Calibri" panose="020F0502020204030204" pitchFamily="34" charset="0"/>
                <a:ea typeface="Traditional Arabic" panose="02020603050405020304" pitchFamily="18" charset="-78"/>
                <a:cs typeface="Traditional Arabic" panose="02020603050405020304" pitchFamily="18" charset="-78"/>
              </a:rPr>
              <a:t>ي</a:t>
            </a:r>
            <a:r>
              <a:rPr lang="ar-SA" sz="6400" dirty="0" smtClean="0">
                <a:latin typeface="Calibri" panose="020F0502020204030204" pitchFamily="34" charset="0"/>
                <a:ea typeface="Traditional Arabic" panose="02020603050405020304" pitchFamily="18" charset="-78"/>
                <a:cs typeface="Traditional Arabic" panose="02020603050405020304" pitchFamily="18" charset="-78"/>
              </a:rPr>
              <a:t>ت</a:t>
            </a:r>
            <a:r>
              <a:rPr lang="ar-DZ" sz="6400" dirty="0" smtClean="0">
                <a:latin typeface="Calibri" panose="020F0502020204030204" pitchFamily="34" charset="0"/>
                <a:ea typeface="Traditional Arabic" panose="02020603050405020304" pitchFamily="18" charset="-78"/>
                <a:cs typeface="Traditional Arabic" panose="02020603050405020304" pitchFamily="18" charset="-78"/>
              </a:rPr>
              <a:t>ي</a:t>
            </a:r>
            <a:r>
              <a:rPr lang="ar-SA" sz="6400" dirty="0" smtClean="0">
                <a:latin typeface="Calibri" panose="020F0502020204030204" pitchFamily="34" charset="0"/>
                <a:ea typeface="Traditional Arabic" panose="02020603050405020304" pitchFamily="18" charset="-78"/>
                <a:cs typeface="Traditional Arabic" panose="02020603050405020304" pitchFamily="18" charset="-78"/>
              </a:rPr>
              <a:t>ح </a:t>
            </a:r>
            <a:r>
              <a:rPr lang="ar-SA" sz="6400" dirty="0">
                <a:latin typeface="Calibri" panose="020F0502020204030204" pitchFamily="34" charset="0"/>
                <a:ea typeface="Traditional Arabic" panose="02020603050405020304" pitchFamily="18" charset="-78"/>
                <a:cs typeface="Traditional Arabic" panose="02020603050405020304" pitchFamily="18" charset="-78"/>
              </a:rPr>
              <a:t>له فرصة التعبير عن رأيه الخاص، بمناقشة أو مقاطعة الممثل ومشاركته في الحوار، لأنه مسرح يوحد بين الخشبة والصالة، ويكسر الجدار الفاصل بين الممثل والجمهور، كما أنه يحفز ويحرض الجمهور ويقلقه أكثر، ويزيد من فورة غضبه واحتجاجه، لأنه يتعمد شحن عواطف الجمهور، وليس إفراغها كما في مسرح التطهير الأرسطي، وهذا بهدف تهيئته لثورة تغيير الواقع، والتملص من قدره وهزمه، وهزم كل ما قد يرهن </a:t>
            </a:r>
            <a:r>
              <a:rPr lang="ar-SA" sz="6400" dirty="0" smtClean="0">
                <a:latin typeface="Calibri" panose="020F0502020204030204" pitchFamily="34" charset="0"/>
                <a:ea typeface="Traditional Arabic" panose="02020603050405020304" pitchFamily="18" charset="-78"/>
                <a:cs typeface="Traditional Arabic" panose="02020603050405020304" pitchFamily="18" charset="-78"/>
              </a:rPr>
              <a:t>مصيره</a:t>
            </a:r>
            <a:r>
              <a:rPr lang="ar-DZ" sz="6400" dirty="0" smtClean="0">
                <a:latin typeface="Calibri" panose="020F0502020204030204" pitchFamily="34" charset="0"/>
                <a:ea typeface="Traditional Arabic" panose="02020603050405020304" pitchFamily="18" charset="-78"/>
                <a:cs typeface="Traditional Arabic" panose="02020603050405020304" pitchFamily="18" charset="-78"/>
              </a:rPr>
              <a:t>.</a:t>
            </a:r>
          </a:p>
          <a:p>
            <a:pPr marL="635" algn="just">
              <a:lnSpc>
                <a:spcPct val="115000"/>
              </a:lnSpc>
              <a:spcAft>
                <a:spcPts val="1000"/>
              </a:spcAft>
            </a:pPr>
            <a:r>
              <a:rPr lang="ar-DZ" sz="6400" b="1" dirty="0" smtClean="0">
                <a:latin typeface="Calibri" panose="020F0502020204030204" pitchFamily="34" charset="0"/>
                <a:ea typeface="Calibri" panose="020F0502020204030204" pitchFamily="34" charset="0"/>
                <a:cs typeface="Traditional Arabic" panose="02020603050405020304" pitchFamily="18" charset="-78"/>
              </a:rPr>
              <a:t> </a:t>
            </a:r>
            <a:r>
              <a:rPr lang="ar-DZ" sz="6400" dirty="0">
                <a:latin typeface="Calibri" panose="020F0502020204030204" pitchFamily="34" charset="0"/>
                <a:ea typeface="Traditional Arabic" panose="02020603050405020304" pitchFamily="18" charset="-78"/>
                <a:cs typeface="Traditional Arabic" panose="02020603050405020304" pitchFamily="18" charset="-78"/>
              </a:rPr>
              <a:t>يظهر أن الهدف من المسرح عنده يكمن في:</a:t>
            </a:r>
            <a:endParaRPr lang="fr-FR" sz="6400" dirty="0">
              <a:latin typeface="Calibri" panose="020F0502020204030204" pitchFamily="34" charset="0"/>
              <a:ea typeface="Traditional Arabic" panose="02020603050405020304" pitchFamily="18" charset="-78"/>
              <a:cs typeface="Traditional Arabic" panose="02020603050405020304" pitchFamily="18" charset="-78"/>
            </a:endParaRPr>
          </a:p>
          <a:p>
            <a:pPr marL="635" algn="just">
              <a:lnSpc>
                <a:spcPct val="115000"/>
              </a:lnSpc>
              <a:spcAft>
                <a:spcPts val="1000"/>
              </a:spcAft>
            </a:pPr>
            <a:r>
              <a:rPr lang="ar-AE" sz="6400" dirty="0">
                <a:latin typeface="Calibri" panose="020F0502020204030204" pitchFamily="34" charset="0"/>
                <a:ea typeface="Traditional Arabic" panose="02020603050405020304" pitchFamily="18" charset="-78"/>
                <a:cs typeface="Traditional Arabic" panose="02020603050405020304" pitchFamily="18" charset="-78"/>
              </a:rPr>
              <a:t>1</a:t>
            </a:r>
            <a:r>
              <a:rPr lang="ar-DZ" sz="6400" dirty="0">
                <a:latin typeface="Calibri" panose="020F0502020204030204" pitchFamily="34" charset="0"/>
                <a:ea typeface="Traditional Arabic" panose="02020603050405020304" pitchFamily="18" charset="-78"/>
                <a:cs typeface="Traditional Arabic" panose="02020603050405020304" pitchFamily="18" charset="-78"/>
              </a:rPr>
              <a:t>- خلق مسرح جماهيري للطبقات الكادحة من الشعب.</a:t>
            </a:r>
            <a:endParaRPr lang="fr-FR" sz="6400" dirty="0">
              <a:latin typeface="Calibri" panose="020F0502020204030204" pitchFamily="34" charset="0"/>
              <a:ea typeface="Traditional Arabic" panose="02020603050405020304" pitchFamily="18" charset="-78"/>
              <a:cs typeface="Traditional Arabic" panose="02020603050405020304" pitchFamily="18" charset="-78"/>
            </a:endParaRPr>
          </a:p>
          <a:p>
            <a:pPr marL="635" algn="just">
              <a:lnSpc>
                <a:spcPct val="115000"/>
              </a:lnSpc>
              <a:spcAft>
                <a:spcPts val="1000"/>
              </a:spcAft>
            </a:pPr>
            <a:r>
              <a:rPr lang="ar-DZ" sz="6400" dirty="0">
                <a:latin typeface="Calibri" panose="020F0502020204030204" pitchFamily="34" charset="0"/>
                <a:ea typeface="Traditional Arabic" panose="02020603050405020304" pitchFamily="18" charset="-78"/>
                <a:cs typeface="Traditional Arabic" panose="02020603050405020304" pitchFamily="18" charset="-78"/>
              </a:rPr>
              <a:t>2- رفض القوالب الجاهزة في المسرح.</a:t>
            </a:r>
            <a:endParaRPr lang="fr-FR" sz="6400" dirty="0">
              <a:latin typeface="Calibri" panose="020F0502020204030204" pitchFamily="34" charset="0"/>
              <a:ea typeface="Traditional Arabic" panose="02020603050405020304" pitchFamily="18" charset="-78"/>
              <a:cs typeface="Traditional Arabic" panose="02020603050405020304" pitchFamily="18" charset="-78"/>
            </a:endParaRPr>
          </a:p>
          <a:p>
            <a:pPr marL="635" algn="just">
              <a:lnSpc>
                <a:spcPct val="115000"/>
              </a:lnSpc>
              <a:spcAft>
                <a:spcPts val="1000"/>
              </a:spcAft>
            </a:pPr>
            <a:r>
              <a:rPr lang="ar-DZ" sz="6400" dirty="0">
                <a:latin typeface="Calibri" panose="020F0502020204030204" pitchFamily="34" charset="0"/>
                <a:ea typeface="Traditional Arabic" panose="02020603050405020304" pitchFamily="18" charset="-78"/>
                <a:cs typeface="Traditional Arabic" panose="02020603050405020304" pitchFamily="18" charset="-78"/>
              </a:rPr>
              <a:t>3- </a:t>
            </a:r>
            <a:r>
              <a:rPr lang="ar-DZ" sz="6400" dirty="0" err="1">
                <a:latin typeface="Calibri" panose="020F0502020204030204" pitchFamily="34" charset="0"/>
                <a:ea typeface="Traditional Arabic" panose="02020603050405020304" pitchFamily="18" charset="-78"/>
                <a:cs typeface="Traditional Arabic" panose="02020603050405020304" pitchFamily="18" charset="-78"/>
              </a:rPr>
              <a:t>تسييس</a:t>
            </a:r>
            <a:r>
              <a:rPr lang="ar-DZ" sz="6400" dirty="0">
                <a:latin typeface="Calibri" panose="020F0502020204030204" pitchFamily="34" charset="0"/>
                <a:ea typeface="Traditional Arabic" panose="02020603050405020304" pitchFamily="18" charset="-78"/>
                <a:cs typeface="Traditional Arabic" panose="02020603050405020304" pitchFamily="18" charset="-78"/>
              </a:rPr>
              <a:t> الخطاب المسرحي وتكريس هذا الجوهر في الممارسة المسرحية العربية، وبذلك لا يسقط ونّوس عن المسرح </a:t>
            </a:r>
            <a:r>
              <a:rPr lang="ar-DZ" sz="6400" dirty="0" err="1" smtClean="0">
                <a:latin typeface="Calibri" panose="020F0502020204030204" pitchFamily="34" charset="0"/>
                <a:ea typeface="Traditional Arabic" panose="02020603050405020304" pitchFamily="18" charset="-78"/>
                <a:cs typeface="Traditional Arabic" panose="02020603050405020304" pitchFamily="18" charset="-78"/>
              </a:rPr>
              <a:t>وطيفة</a:t>
            </a:r>
            <a:r>
              <a:rPr lang="ar-DZ" sz="6400" dirty="0" smtClean="0">
                <a:latin typeface="Calibri" panose="020F0502020204030204" pitchFamily="34" charset="0"/>
                <a:ea typeface="Traditional Arabic" panose="02020603050405020304" pitchFamily="18" charset="-78"/>
                <a:cs typeface="Traditional Arabic" panose="02020603050405020304" pitchFamily="18" charset="-78"/>
              </a:rPr>
              <a:t> الالتزام السياسي. </a:t>
            </a:r>
            <a:endParaRPr lang="fr-FR" sz="6400" dirty="0">
              <a:latin typeface="Calibri" panose="020F0502020204030204" pitchFamily="34" charset="0"/>
              <a:ea typeface="Traditional Arabic" panose="02020603050405020304" pitchFamily="18" charset="-78"/>
              <a:cs typeface="Traditional Arabic" panose="02020603050405020304" pitchFamily="18" charset="-78"/>
            </a:endParaRPr>
          </a:p>
          <a:p>
            <a:pPr marL="635" algn="just">
              <a:lnSpc>
                <a:spcPct val="115000"/>
              </a:lnSpc>
              <a:spcAft>
                <a:spcPts val="1000"/>
              </a:spcAft>
            </a:pPr>
            <a:endParaRPr lang="fr-FR" sz="4500" dirty="0" smtClean="0">
              <a:latin typeface="Calibri" panose="020F0502020204030204" pitchFamily="34" charset="0"/>
              <a:ea typeface="Calibri" panose="020F0502020204030204" pitchFamily="34" charset="0"/>
              <a:cs typeface="Arial" panose="020B0604020202020204" pitchFamily="34" charset="0"/>
            </a:endParaRPr>
          </a:p>
          <a:p>
            <a:pPr algn="just"/>
            <a:endParaRPr lang="fr-FR" sz="2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641640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3448" y="116632"/>
            <a:ext cx="8229600" cy="720080"/>
          </a:xfrm>
        </p:spPr>
        <p:style>
          <a:lnRef idx="1">
            <a:schemeClr val="accent3"/>
          </a:lnRef>
          <a:fillRef idx="2">
            <a:schemeClr val="accent3"/>
          </a:fillRef>
          <a:effectRef idx="1">
            <a:schemeClr val="accent3"/>
          </a:effectRef>
          <a:fontRef idx="minor">
            <a:schemeClr val="dk1"/>
          </a:fontRef>
        </p:style>
        <p:txBody>
          <a:bodyPr>
            <a:normAutofit fontScale="90000"/>
          </a:bodyPr>
          <a:lstStyle/>
          <a:p>
            <a:pPr marL="342900" lvl="0" indent="-342900">
              <a:lnSpc>
                <a:spcPct val="115000"/>
              </a:lnSpc>
              <a:spcBef>
                <a:spcPts val="200"/>
              </a:spcBef>
            </a:pPr>
            <a:r>
              <a:rPr lang="ar-DZ" sz="2400" b="1" dirty="0" smtClean="0">
                <a:latin typeface="Calibri" panose="020F0502020204030204" pitchFamily="34" charset="0"/>
                <a:ea typeface="Calibri" panose="020F0502020204030204" pitchFamily="34" charset="0"/>
                <a:cs typeface="Arabic Typesetting" panose="03020402040406030203" pitchFamily="66" charset="-78"/>
              </a:rPr>
              <a:t/>
            </a:r>
            <a:br>
              <a:rPr lang="ar-DZ" sz="2400" b="1" dirty="0" smtClean="0">
                <a:latin typeface="Calibri" panose="020F0502020204030204" pitchFamily="34" charset="0"/>
                <a:ea typeface="Calibri" panose="020F0502020204030204" pitchFamily="34" charset="0"/>
                <a:cs typeface="Arabic Typesetting" panose="03020402040406030203" pitchFamily="66" charset="-78"/>
              </a:rPr>
            </a:br>
            <a:r>
              <a:rPr lang="ar-DZ" sz="2400" b="1" dirty="0" smtClean="0">
                <a:latin typeface="Calibri" panose="020F0502020204030204" pitchFamily="34" charset="0"/>
                <a:ea typeface="Calibri" panose="020F0502020204030204" pitchFamily="34" charset="0"/>
                <a:cs typeface="Arabic Typesetting" panose="03020402040406030203" pitchFamily="66" charset="-78"/>
              </a:rPr>
              <a:t>3- ت</a:t>
            </a:r>
            <a:r>
              <a:rPr lang="ar-SA" sz="2400" b="1" dirty="0" smtClean="0">
                <a:latin typeface="Calibri" panose="020F0502020204030204" pitchFamily="34" charset="0"/>
                <a:ea typeface="Calibri" panose="020F0502020204030204" pitchFamily="34" charset="0"/>
                <a:cs typeface="Arabic Typesetting" panose="03020402040406030203" pitchFamily="66" charset="-78"/>
              </a:rPr>
              <a:t>جربة </a:t>
            </a:r>
            <a:r>
              <a:rPr lang="ar-SA" sz="2400" b="1" dirty="0">
                <a:latin typeface="Calibri" panose="020F0502020204030204" pitchFamily="34" charset="0"/>
                <a:ea typeface="Calibri" panose="020F0502020204030204" pitchFamily="34" charset="0"/>
                <a:cs typeface="Arabic Typesetting" panose="03020402040406030203" pitchFamily="66" charset="-78"/>
              </a:rPr>
              <a:t>الالتزام عند ونوس: بين الفكر الوجودي </a:t>
            </a:r>
            <a:r>
              <a:rPr lang="ar-SA" sz="2400" b="1" dirty="0" err="1">
                <a:latin typeface="Calibri" panose="020F0502020204030204" pitchFamily="34" charset="0"/>
                <a:ea typeface="Calibri" panose="020F0502020204030204" pitchFamily="34" charset="0"/>
                <a:cs typeface="Arabic Typesetting" panose="03020402040406030203" pitchFamily="66" charset="-78"/>
              </a:rPr>
              <a:t>والتسييسي</a:t>
            </a:r>
            <a:r>
              <a:rPr lang="ar-SA" sz="2400" b="1" dirty="0">
                <a:latin typeface="Calibri" panose="020F0502020204030204" pitchFamily="34" charset="0"/>
                <a:ea typeface="Calibri" panose="020F0502020204030204" pitchFamily="34" charset="0"/>
                <a:cs typeface="Arabic Typesetting" panose="03020402040406030203" pitchFamily="66" charset="-78"/>
              </a:rPr>
              <a:t> </a:t>
            </a:r>
            <a:r>
              <a:rPr lang="ar-SA" sz="2400" b="1" dirty="0" smtClean="0">
                <a:latin typeface="Calibri" panose="020F0502020204030204" pitchFamily="34" charset="0"/>
                <a:ea typeface="Calibri" panose="020F0502020204030204" pitchFamily="34" charset="0"/>
                <a:cs typeface="Arabic Typesetting" panose="03020402040406030203" pitchFamily="66" charset="-78"/>
              </a:rPr>
              <a:t>والتأملي</a:t>
            </a:r>
            <a:r>
              <a:rPr lang="ar-DZ" sz="2400" b="1" dirty="0" smtClean="0">
                <a:latin typeface="Calibri" panose="020F0502020204030204" pitchFamily="34" charset="0"/>
                <a:ea typeface="Calibri" panose="020F0502020204030204" pitchFamily="34" charset="0"/>
                <a:cs typeface="Arabic Typesetting" panose="03020402040406030203" pitchFamily="66" charset="-78"/>
              </a:rPr>
              <a:t/>
            </a:r>
            <a:br>
              <a:rPr lang="ar-DZ" sz="2400" b="1" dirty="0" smtClean="0">
                <a:latin typeface="Calibri" panose="020F0502020204030204" pitchFamily="34" charset="0"/>
                <a:ea typeface="Calibri" panose="020F0502020204030204" pitchFamily="34" charset="0"/>
                <a:cs typeface="Arabic Typesetting" panose="03020402040406030203" pitchFamily="66" charset="-78"/>
              </a:rPr>
            </a:br>
            <a:r>
              <a:rPr lang="ar-DZ" sz="2400" b="1" dirty="0" smtClean="0">
                <a:latin typeface="Calibri" panose="020F0502020204030204" pitchFamily="34" charset="0"/>
                <a:ea typeface="Calibri" panose="020F0502020204030204" pitchFamily="34" charset="0"/>
                <a:cs typeface="Arabic Typesetting" panose="03020402040406030203" pitchFamily="66" charset="-78"/>
              </a:rPr>
              <a:t>أ - المرحلة الأولى: قبل النكسة</a:t>
            </a:r>
            <a:r>
              <a:rPr lang="fr-FR" sz="1600" dirty="0">
                <a:latin typeface="Calibri" panose="020F0502020204030204" pitchFamily="34" charset="0"/>
                <a:ea typeface="Calibri" panose="020F0502020204030204" pitchFamily="34" charset="0"/>
                <a:cs typeface="Arial" panose="020B0604020202020204" pitchFamily="34" charset="0"/>
              </a:rPr>
              <a:t/>
            </a:r>
            <a:br>
              <a:rPr lang="fr-FR" sz="1600" dirty="0">
                <a:latin typeface="Calibri" panose="020F0502020204030204" pitchFamily="34" charset="0"/>
                <a:ea typeface="Calibri" panose="020F0502020204030204" pitchFamily="34" charset="0"/>
                <a:cs typeface="Arial" panose="020B0604020202020204" pitchFamily="34" charset="0"/>
              </a:rPr>
            </a:b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287016" y="856030"/>
            <a:ext cx="8856984" cy="5885338"/>
          </a:xfr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Low">
              <a:lnSpc>
                <a:spcPct val="115000"/>
              </a:lnSpc>
              <a:spcBef>
                <a:spcPts val="200"/>
              </a:spcBef>
              <a:spcAft>
                <a:spcPts val="1000"/>
              </a:spcAft>
            </a:pPr>
            <a:r>
              <a:rPr lang="ar-SA" b="1" dirty="0">
                <a:latin typeface="Calibri" panose="020F0502020204030204" pitchFamily="34" charset="0"/>
                <a:ea typeface="Calibri" panose="020F0502020204030204" pitchFamily="34" charset="0"/>
                <a:cs typeface="Arabic Typesetting" panose="03020402040406030203" pitchFamily="66" charset="-78"/>
              </a:rPr>
              <a:t>المرحلة الأولى: (قبل النكسة</a:t>
            </a:r>
            <a:r>
              <a:rPr lang="ar-SA" b="1" dirty="0" smtClean="0">
                <a:latin typeface="Calibri" panose="020F0502020204030204" pitchFamily="34" charset="0"/>
                <a:ea typeface="Calibri" panose="020F0502020204030204" pitchFamily="34" charset="0"/>
                <a:cs typeface="Arabic Typesetting" panose="03020402040406030203" pitchFamily="66" charset="-78"/>
              </a:rPr>
              <a:t>):</a:t>
            </a:r>
            <a:r>
              <a:rPr lang="ar-DZ" b="1" dirty="0" smtClean="0">
                <a:latin typeface="Calibri" panose="020F0502020204030204" pitchFamily="34" charset="0"/>
                <a:ea typeface="Calibri" panose="020F0502020204030204" pitchFamily="34" charset="0"/>
                <a:cs typeface="Arabic Typesetting" panose="03020402040406030203" pitchFamily="66" charset="-78"/>
              </a:rPr>
              <a:t> تمثل مسرحة </a:t>
            </a:r>
            <a:r>
              <a:rPr lang="ar-SA" b="1" dirty="0" smtClean="0">
                <a:ea typeface="Calibri" panose="020F0502020204030204" pitchFamily="34" charset="0"/>
                <a:cs typeface="Arabic Typesetting" panose="03020402040406030203" pitchFamily="66" charset="-78"/>
              </a:rPr>
              <a:t>المسرح </a:t>
            </a:r>
            <a:r>
              <a:rPr lang="ar-SA" b="1" dirty="0">
                <a:ea typeface="Calibri" panose="020F0502020204030204" pitchFamily="34" charset="0"/>
                <a:cs typeface="Arabic Typesetting" panose="03020402040406030203" pitchFamily="66" charset="-78"/>
              </a:rPr>
              <a:t>الذهني، </a:t>
            </a:r>
            <a:r>
              <a:rPr lang="ar-DZ" b="1" dirty="0" smtClean="0">
                <a:ea typeface="Calibri" panose="020F0502020204030204" pitchFamily="34" charset="0"/>
                <a:cs typeface="Arabic Typesetting" panose="03020402040406030203" pitchFamily="66" charset="-78"/>
              </a:rPr>
              <a:t>أو مسرح الأفكار </a:t>
            </a:r>
            <a:r>
              <a:rPr lang="ar-SA" b="1" dirty="0" smtClean="0">
                <a:ea typeface="Calibri" panose="020F0502020204030204" pitchFamily="34" charset="0"/>
                <a:cs typeface="Arabic Typesetting" panose="03020402040406030203" pitchFamily="66" charset="-78"/>
              </a:rPr>
              <a:t>الوجودي</a:t>
            </a:r>
            <a:r>
              <a:rPr lang="ar-DZ" b="1" dirty="0" smtClean="0">
                <a:ea typeface="Calibri" panose="020F0502020204030204" pitchFamily="34" charset="0"/>
                <a:cs typeface="Arabic Typesetting" panose="03020402040406030203" pitchFamily="66" charset="-78"/>
              </a:rPr>
              <a:t>ة، </a:t>
            </a:r>
            <a:r>
              <a:rPr lang="ar-SA" b="1" dirty="0">
                <a:latin typeface="Calibri" panose="020F0502020204030204" pitchFamily="34" charset="0"/>
                <a:ea typeface="Calibri" panose="020F0502020204030204" pitchFamily="34" charset="0"/>
                <a:cs typeface="Arabic Typesetting" panose="03020402040406030203" pitchFamily="66" charset="-78"/>
              </a:rPr>
              <a:t>ألّف في هذه المرحلة مجموعة مسرحيات قصيرة، هي</a:t>
            </a:r>
            <a:r>
              <a:rPr lang="ar-SA" b="1" dirty="0" smtClean="0">
                <a:latin typeface="Calibri" panose="020F0502020204030204" pitchFamily="34" charset="0"/>
                <a:ea typeface="Calibri" panose="020F0502020204030204" pitchFamily="34" charset="0"/>
                <a:cs typeface="Arabic Typesetting" panose="03020402040406030203" pitchFamily="66" charset="-78"/>
              </a:rPr>
              <a:t>:</a:t>
            </a:r>
            <a:r>
              <a:rPr lang="ar-DZ" b="1" dirty="0" smtClean="0">
                <a:latin typeface="Calibri" panose="020F0502020204030204" pitchFamily="34" charset="0"/>
                <a:ea typeface="Calibri" panose="020F0502020204030204" pitchFamily="34" charset="0"/>
                <a:cs typeface="Arabic Typesetting" panose="03020402040406030203" pitchFamily="66" charset="-78"/>
              </a:rPr>
              <a:t> 1- </a:t>
            </a:r>
            <a:r>
              <a:rPr lang="ar-SA" b="1" dirty="0" smtClean="0">
                <a:ea typeface="Calibri" panose="020F0502020204030204" pitchFamily="34" charset="0"/>
                <a:cs typeface="Arabic Typesetting" panose="03020402040406030203" pitchFamily="66" charset="-78"/>
              </a:rPr>
              <a:t>لعبة </a:t>
            </a:r>
            <a:r>
              <a:rPr lang="ar-SA" b="1" dirty="0">
                <a:ea typeface="Calibri" panose="020F0502020204030204" pitchFamily="34" charset="0"/>
                <a:cs typeface="Arabic Typesetting" panose="03020402040406030203" pitchFamily="66" charset="-78"/>
              </a:rPr>
              <a:t>الدبابيس: اعتمدت على </a:t>
            </a:r>
            <a:r>
              <a:rPr lang="ar-SA" b="1" dirty="0" err="1">
                <a:ea typeface="Calibri" panose="020F0502020204030204" pitchFamily="34" charset="0"/>
                <a:cs typeface="Arabic Typesetting" panose="03020402040406030203" pitchFamily="66" charset="-78"/>
              </a:rPr>
              <a:t>مونولوجات</a:t>
            </a:r>
            <a:r>
              <a:rPr lang="ar-SA" b="1" dirty="0">
                <a:ea typeface="Calibri" panose="020F0502020204030204" pitchFamily="34" charset="0"/>
                <a:cs typeface="Arabic Typesetting" panose="03020402040406030203" pitchFamily="66" charset="-78"/>
              </a:rPr>
              <a:t> طويلة، يخاطب فيها البطل جليسا غير مرئي، وتبدو كتداعٍ حر لأفكار البطل. </a:t>
            </a:r>
            <a:endParaRPr lang="ar-DZ" b="1" dirty="0" smtClean="0">
              <a:ea typeface="Calibri" panose="020F0502020204030204" pitchFamily="34" charset="0"/>
              <a:cs typeface="Arabic Typesetting" panose="03020402040406030203" pitchFamily="66" charset="-78"/>
            </a:endParaRPr>
          </a:p>
          <a:p>
            <a:pPr algn="justLow">
              <a:lnSpc>
                <a:spcPct val="115000"/>
              </a:lnSpc>
              <a:spcBef>
                <a:spcPts val="200"/>
              </a:spcBef>
              <a:spcAft>
                <a:spcPts val="1000"/>
              </a:spcAft>
            </a:pPr>
            <a:r>
              <a:rPr lang="ar-DZ" b="1" dirty="0" smtClean="0">
                <a:ea typeface="Calibri" panose="020F0502020204030204" pitchFamily="34" charset="0"/>
                <a:cs typeface="Arabic Typesetting" panose="03020402040406030203" pitchFamily="66" charset="-78"/>
              </a:rPr>
              <a:t>2-</a:t>
            </a:r>
            <a:r>
              <a:rPr lang="ar-SA" b="1" dirty="0" smtClean="0">
                <a:ea typeface="Calibri" panose="020F0502020204030204" pitchFamily="34" charset="0"/>
                <a:cs typeface="Arabic Typesetting" panose="03020402040406030203" pitchFamily="66" charset="-78"/>
              </a:rPr>
              <a:t>الجراد</a:t>
            </a:r>
            <a:r>
              <a:rPr lang="ar-SA" b="1" dirty="0">
                <a:ea typeface="Calibri" panose="020F0502020204030204" pitchFamily="34" charset="0"/>
                <a:cs typeface="Arabic Typesetting" panose="03020402040406030203" pitchFamily="66" charset="-78"/>
              </a:rPr>
              <a:t>: تبرز المسرحية صراع الذات مع توحدها وغربتها، وتوقها إلى عالم الأحلام</a:t>
            </a:r>
            <a:r>
              <a:rPr lang="ar-SA" b="1" dirty="0" smtClean="0">
                <a:ea typeface="Calibri" panose="020F0502020204030204" pitchFamily="34" charset="0"/>
                <a:cs typeface="Arabic Typesetting" panose="03020402040406030203" pitchFamily="66" charset="-78"/>
              </a:rPr>
              <a:t>.</a:t>
            </a:r>
            <a:endParaRPr lang="ar-DZ" b="1" dirty="0" smtClean="0">
              <a:ea typeface="Calibri" panose="020F0502020204030204" pitchFamily="34" charset="0"/>
              <a:cs typeface="Arabic Typesetting" panose="03020402040406030203" pitchFamily="66" charset="-78"/>
            </a:endParaRPr>
          </a:p>
          <a:p>
            <a:pPr algn="justLow">
              <a:lnSpc>
                <a:spcPct val="115000"/>
              </a:lnSpc>
              <a:spcBef>
                <a:spcPts val="200"/>
              </a:spcBef>
              <a:spcAft>
                <a:spcPts val="1000"/>
              </a:spcAft>
            </a:pPr>
            <a:r>
              <a:rPr lang="ar-DZ" b="1" dirty="0" smtClean="0">
                <a:ea typeface="Calibri" panose="020F0502020204030204" pitchFamily="34" charset="0"/>
                <a:cs typeface="Arabic Typesetting" panose="03020402040406030203" pitchFamily="66" charset="-78"/>
              </a:rPr>
              <a:t>3-</a:t>
            </a:r>
            <a:r>
              <a:rPr lang="ar-SA" b="1" dirty="0" smtClean="0">
                <a:ea typeface="Calibri" panose="020F0502020204030204" pitchFamily="34" charset="0"/>
                <a:cs typeface="Arabic Typesetting" panose="03020402040406030203" pitchFamily="66" charset="-78"/>
              </a:rPr>
              <a:t>المقهى </a:t>
            </a:r>
            <a:r>
              <a:rPr lang="ar-SA" b="1" dirty="0">
                <a:ea typeface="Calibri" panose="020F0502020204030204" pitchFamily="34" charset="0"/>
                <a:cs typeface="Arabic Typesetting" panose="03020402040406030203" pitchFamily="66" charset="-78"/>
              </a:rPr>
              <a:t>الزجاجي: تبرز المعاناة الجماعية للأفراد في مقهى المعلم ظاظا، يحول فيها ونوس النقاش السياسي من الصالونات الفخمة إلى المقهى الشعبي، على ألسنة أشخاص بسطاء من الطبقة الكادحة. </a:t>
            </a:r>
            <a:endParaRPr lang="ar-DZ" b="1" dirty="0" smtClean="0">
              <a:ea typeface="Calibri" panose="020F0502020204030204" pitchFamily="34" charset="0"/>
              <a:cs typeface="Arabic Typesetting" panose="03020402040406030203" pitchFamily="66" charset="-78"/>
            </a:endParaRPr>
          </a:p>
          <a:p>
            <a:pPr algn="justLow">
              <a:lnSpc>
                <a:spcPct val="115000"/>
              </a:lnSpc>
              <a:spcBef>
                <a:spcPts val="200"/>
              </a:spcBef>
              <a:spcAft>
                <a:spcPts val="1000"/>
              </a:spcAft>
            </a:pPr>
            <a:r>
              <a:rPr lang="ar-DZ" b="1" dirty="0" smtClean="0">
                <a:ea typeface="Calibri" panose="020F0502020204030204" pitchFamily="34" charset="0"/>
                <a:cs typeface="Arabic Typesetting" panose="03020402040406030203" pitchFamily="66" charset="-78"/>
              </a:rPr>
              <a:t>4- </a:t>
            </a:r>
            <a:r>
              <a:rPr lang="ar-SA" b="1" dirty="0" smtClean="0">
                <a:ea typeface="Calibri" panose="020F0502020204030204" pitchFamily="34" charset="0"/>
                <a:cs typeface="Arabic Typesetting" panose="03020402040406030203" pitchFamily="66" charset="-78"/>
              </a:rPr>
              <a:t>جثّة </a:t>
            </a:r>
            <a:r>
              <a:rPr lang="ar-SA" b="1" dirty="0">
                <a:ea typeface="Calibri" panose="020F0502020204030204" pitchFamily="34" charset="0"/>
                <a:cs typeface="Arabic Typesetting" panose="03020402040406030203" pitchFamily="66" charset="-78"/>
              </a:rPr>
              <a:t>على الرصيف: تقدم المسرحية رؤية اجتماعية وموقف طبقي، حيث يقف بطلها المتسول أمام جثة زميل له، ربما مات جوعا، بينما يقف في المقابل رجل غني مع كلبه الجائع، وينتصب شرطي متأهب للتدخل لصالح الرجل الغني وكلبه، إذا صدر عن المتسول والجثة سلوك مقاوم للرجل وكلبه. </a:t>
            </a:r>
            <a:endParaRPr lang="ar-DZ" b="1" dirty="0" smtClean="0">
              <a:ea typeface="Calibri" panose="020F0502020204030204" pitchFamily="34" charset="0"/>
              <a:cs typeface="Arabic Typesetting" panose="03020402040406030203" pitchFamily="66" charset="-78"/>
            </a:endParaRPr>
          </a:p>
          <a:p>
            <a:pPr algn="justLow">
              <a:lnSpc>
                <a:spcPct val="115000"/>
              </a:lnSpc>
              <a:spcBef>
                <a:spcPts val="200"/>
              </a:spcBef>
              <a:spcAft>
                <a:spcPts val="1000"/>
              </a:spcAft>
            </a:pPr>
            <a:r>
              <a:rPr lang="ar-DZ" b="1" dirty="0" smtClean="0">
                <a:ea typeface="Calibri" panose="020F0502020204030204" pitchFamily="34" charset="0"/>
                <a:cs typeface="Arabic Typesetting" panose="03020402040406030203" pitchFamily="66" charset="-78"/>
              </a:rPr>
              <a:t>5- </a:t>
            </a:r>
            <a:r>
              <a:rPr lang="ar-SA" b="1" dirty="0" smtClean="0">
                <a:ea typeface="Calibri" panose="020F0502020204030204" pitchFamily="34" charset="0"/>
                <a:cs typeface="Arabic Typesetting" panose="03020402040406030203" pitchFamily="66" charset="-78"/>
              </a:rPr>
              <a:t>حكاية </a:t>
            </a:r>
            <a:r>
              <a:rPr lang="ar-SA" b="1" dirty="0">
                <a:ea typeface="Calibri" panose="020F0502020204030204" pitchFamily="34" charset="0"/>
                <a:cs typeface="Arabic Typesetting" panose="03020402040406030203" pitchFamily="66" charset="-78"/>
              </a:rPr>
              <a:t>جوقة التماثيل: وهي مسرحية طويلة، تدل على نقلة وتحول في الرؤية المسرحية </a:t>
            </a:r>
            <a:r>
              <a:rPr lang="ar-SA" b="1" dirty="0" err="1">
                <a:ea typeface="Calibri" panose="020F0502020204030204" pitchFamily="34" charset="0"/>
                <a:cs typeface="Arabic Typesetting" panose="03020402040406030203" pitchFamily="66" charset="-78"/>
              </a:rPr>
              <a:t>لونوس</a:t>
            </a:r>
            <a:r>
              <a:rPr lang="ar-SA" b="1" dirty="0">
                <a:ea typeface="Calibri" panose="020F0502020204030204" pitchFamily="34" charset="0"/>
                <a:cs typeface="Arabic Typesetting" panose="03020402040406030203" pitchFamily="66" charset="-78"/>
              </a:rPr>
              <a:t>، نحو مرحلة </a:t>
            </a:r>
            <a:r>
              <a:rPr lang="ar-SA" b="1" dirty="0" err="1">
                <a:ea typeface="Calibri" panose="020F0502020204030204" pitchFamily="34" charset="0"/>
                <a:cs typeface="Arabic Typesetting" panose="03020402040406030203" pitchFamily="66" charset="-78"/>
              </a:rPr>
              <a:t>التسييس</a:t>
            </a:r>
            <a:r>
              <a:rPr lang="ar-SA" b="1" dirty="0">
                <a:ea typeface="Calibri" panose="020F0502020204030204" pitchFamily="34" charset="0"/>
                <a:cs typeface="Arabic Typesetting" panose="03020402040406030203" pitchFamily="66" charset="-78"/>
              </a:rPr>
              <a:t>. تقدم المسرحية مشهد تهشم تماثيل المدينة الواحد تلو الآخر، ما عدا أربعة منها، وتعرض الناس فيها للقهر والمطاردة، مما يجعلهم مستسلمين في البداية، لكنهم ينتفضون في النهاية ويتحولون إلى مقاومين ورافضين.</a:t>
            </a:r>
            <a:endParaRPr lang="fr-FR" dirty="0"/>
          </a:p>
        </p:txBody>
      </p:sp>
    </p:spTree>
    <p:extLst>
      <p:ext uri="{BB962C8B-B14F-4D97-AF65-F5344CB8AC3E}">
        <p14:creationId xmlns:p14="http://schemas.microsoft.com/office/powerpoint/2010/main" val="2092593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3204" y="274638"/>
            <a:ext cx="8229600" cy="562074"/>
          </a:xfrm>
        </p:spPr>
        <p:style>
          <a:lnRef idx="1">
            <a:schemeClr val="accent2"/>
          </a:lnRef>
          <a:fillRef idx="2">
            <a:schemeClr val="accent2"/>
          </a:fillRef>
          <a:effectRef idx="1">
            <a:schemeClr val="accent2"/>
          </a:effectRef>
          <a:fontRef idx="minor">
            <a:schemeClr val="dk1"/>
          </a:fontRef>
        </p:style>
        <p:txBody>
          <a:bodyPr>
            <a:normAutofit/>
          </a:bodyPr>
          <a:lstStyle/>
          <a:p>
            <a:pPr lvl="0"/>
            <a:r>
              <a:rPr lang="ar-DZ" sz="2400" b="1" dirty="0" smtClean="0">
                <a:solidFill>
                  <a:prstClr val="black"/>
                </a:solidFill>
                <a:latin typeface="Calibri" panose="020F0502020204030204" pitchFamily="34" charset="0"/>
                <a:ea typeface="Calibri" panose="020F0502020204030204" pitchFamily="34" charset="0"/>
                <a:cs typeface="Arabic Typesetting" panose="03020402040406030203" pitchFamily="66" charset="-78"/>
              </a:rPr>
              <a:t>ب </a:t>
            </a:r>
            <a:r>
              <a:rPr lang="ar-DZ" sz="2400" b="1" dirty="0">
                <a:solidFill>
                  <a:prstClr val="black"/>
                </a:solidFill>
                <a:latin typeface="Calibri" panose="020F0502020204030204" pitchFamily="34" charset="0"/>
                <a:ea typeface="Calibri" panose="020F0502020204030204" pitchFamily="34" charset="0"/>
                <a:cs typeface="Arabic Typesetting" panose="03020402040406030203" pitchFamily="66" charset="-78"/>
              </a:rPr>
              <a:t>- المرحلة </a:t>
            </a:r>
            <a:r>
              <a:rPr lang="ar-DZ" sz="2400" b="1" dirty="0" smtClean="0">
                <a:solidFill>
                  <a:prstClr val="black"/>
                </a:solidFill>
                <a:latin typeface="Calibri" panose="020F0502020204030204" pitchFamily="34" charset="0"/>
                <a:ea typeface="Calibri" panose="020F0502020204030204" pitchFamily="34" charset="0"/>
                <a:cs typeface="Arabic Typesetting" panose="03020402040406030203" pitchFamily="66" charset="-78"/>
              </a:rPr>
              <a:t>الثانية: بعد </a:t>
            </a:r>
            <a:r>
              <a:rPr lang="ar-DZ" sz="2400" b="1" dirty="0">
                <a:solidFill>
                  <a:prstClr val="black"/>
                </a:solidFill>
                <a:latin typeface="Calibri" panose="020F0502020204030204" pitchFamily="34" charset="0"/>
                <a:ea typeface="Calibri" panose="020F0502020204030204" pitchFamily="34" charset="0"/>
                <a:cs typeface="Arabic Typesetting" panose="03020402040406030203" pitchFamily="66" charset="-78"/>
              </a:rPr>
              <a:t>النكسة</a:t>
            </a:r>
            <a:endParaRPr lang="fr-FR" sz="28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323528" y="836712"/>
            <a:ext cx="8568952" cy="5832648"/>
          </a:xfrm>
        </p:spPr>
        <p:style>
          <a:lnRef idx="1">
            <a:schemeClr val="dk1"/>
          </a:lnRef>
          <a:fillRef idx="2">
            <a:schemeClr val="dk1"/>
          </a:fillRef>
          <a:effectRef idx="1">
            <a:schemeClr val="dk1"/>
          </a:effectRef>
          <a:fontRef idx="minor">
            <a:schemeClr val="dk1"/>
          </a:fontRef>
        </p:style>
        <p:txBody>
          <a:bodyPr>
            <a:noAutofit/>
          </a:bodyPr>
          <a:lstStyle/>
          <a:p>
            <a:pPr algn="just">
              <a:lnSpc>
                <a:spcPct val="115000"/>
              </a:lnSpc>
              <a:spcBef>
                <a:spcPts val="200"/>
              </a:spcBef>
              <a:spcAft>
                <a:spcPts val="1000"/>
              </a:spcAft>
            </a:pPr>
            <a:r>
              <a:rPr lang="ar-SA" sz="2000" b="1" dirty="0">
                <a:latin typeface="Calibri" panose="020F0502020204030204" pitchFamily="34" charset="0"/>
                <a:ea typeface="Calibri" panose="020F0502020204030204" pitchFamily="34" charset="0"/>
                <a:cs typeface="Arabic Typesetting" panose="03020402040406030203" pitchFamily="66" charset="-78"/>
              </a:rPr>
              <a:t>المرحلة الثانية: (بعد النكسة</a:t>
            </a:r>
            <a:r>
              <a:rPr lang="ar-SA" sz="2000" b="1" dirty="0" smtClean="0">
                <a:latin typeface="Calibri" panose="020F0502020204030204" pitchFamily="34" charset="0"/>
                <a:ea typeface="Calibri" panose="020F0502020204030204" pitchFamily="34" charset="0"/>
                <a:cs typeface="Arabic Typesetting" panose="03020402040406030203" pitchFamily="66" charset="-78"/>
              </a:rPr>
              <a:t>)</a:t>
            </a:r>
            <a:r>
              <a:rPr lang="ar-DZ" sz="2000" b="1" dirty="0" smtClean="0">
                <a:latin typeface="Calibri" panose="020F0502020204030204" pitchFamily="34" charset="0"/>
                <a:ea typeface="Calibri" panose="020F0502020204030204" pitchFamily="34" charset="0"/>
                <a:cs typeface="Arabic Typesetting" panose="03020402040406030203" pitchFamily="66" charset="-78"/>
              </a:rPr>
              <a:t>: </a:t>
            </a:r>
            <a:r>
              <a:rPr lang="ar-SA" sz="2000" b="1" dirty="0" smtClean="0">
                <a:ea typeface="Calibri" panose="020F0502020204030204" pitchFamily="34" charset="0"/>
                <a:cs typeface="Arabic Typesetting" panose="03020402040406030203" pitchFamily="66" charset="-78"/>
              </a:rPr>
              <a:t>مسرح </a:t>
            </a:r>
            <a:r>
              <a:rPr lang="ar-SA" sz="2000" b="1" dirty="0" err="1" smtClean="0">
                <a:ea typeface="Calibri" panose="020F0502020204030204" pitchFamily="34" charset="0"/>
                <a:cs typeface="Arabic Typesetting" panose="03020402040406030203" pitchFamily="66" charset="-78"/>
              </a:rPr>
              <a:t>التسييس</a:t>
            </a:r>
            <a:r>
              <a:rPr lang="ar-DZ" sz="2000" b="1" dirty="0" smtClean="0">
                <a:ea typeface="Calibri" panose="020F0502020204030204" pitchFamily="34" charset="0"/>
                <a:cs typeface="Arabic Typesetting" panose="03020402040406030203" pitchFamily="66" charset="-78"/>
              </a:rPr>
              <a:t>: سعى ونوس في هذه المرحلة ل</a:t>
            </a:r>
            <a:r>
              <a:rPr lang="ar-SA" sz="2000" b="1" dirty="0" smtClean="0">
                <a:ea typeface="Calibri" panose="020F0502020204030204" pitchFamily="34" charset="0"/>
                <a:cs typeface="Arabic Typesetting" panose="03020402040406030203" pitchFamily="66" charset="-78"/>
              </a:rPr>
              <a:t>تشريح </a:t>
            </a:r>
            <a:r>
              <a:rPr lang="ar-SA" sz="2000" b="1" dirty="0">
                <a:ea typeface="Calibri" panose="020F0502020204030204" pitchFamily="34" charset="0"/>
                <a:cs typeface="Arabic Typesetting" panose="03020402040406030203" pitchFamily="66" charset="-78"/>
              </a:rPr>
              <a:t>أسباب النكسة والهزيمة، عبر رؤية ارتدادية نحو التراث وتوظيف رموزه للتعبير عن الحاضر </a:t>
            </a:r>
            <a:r>
              <a:rPr lang="ar-SA" sz="2000" b="1" dirty="0" err="1" smtClean="0">
                <a:ea typeface="Calibri" panose="020F0502020204030204" pitchFamily="34" charset="0"/>
                <a:cs typeface="Arabic Typesetting" panose="03020402040406030203" pitchFamily="66" charset="-78"/>
              </a:rPr>
              <a:t>المأزوم</a:t>
            </a:r>
            <a:r>
              <a:rPr lang="ar-DZ" sz="2000" b="1" dirty="0" smtClean="0">
                <a:ea typeface="Calibri" panose="020F0502020204030204" pitchFamily="34" charset="0"/>
                <a:cs typeface="Arabic Typesetting" panose="03020402040406030203" pitchFamily="66" charset="-78"/>
              </a:rPr>
              <a:t>، مع </a:t>
            </a:r>
            <a:r>
              <a:rPr lang="ar-DZ" sz="2000" b="1" dirty="0" err="1" smtClean="0">
                <a:ea typeface="Calibri" panose="020F0502020204030204" pitchFamily="34" charset="0"/>
                <a:cs typeface="Arabic Typesetting" panose="03020402040406030203" pitchFamily="66" charset="-78"/>
              </a:rPr>
              <a:t>تسييس</a:t>
            </a:r>
            <a:r>
              <a:rPr lang="ar-DZ" sz="2000" b="1" dirty="0" smtClean="0">
                <a:ea typeface="Calibri" panose="020F0502020204030204" pitchFamily="34" charset="0"/>
                <a:cs typeface="Arabic Typesetting" panose="03020402040406030203" pitchFamily="66" charset="-78"/>
              </a:rPr>
              <a:t> واضح وجرئ للمسرح</a:t>
            </a:r>
            <a:r>
              <a:rPr lang="ar-SA" sz="2000" b="1" dirty="0" smtClean="0">
                <a:ea typeface="Calibri" panose="020F0502020204030204" pitchFamily="34" charset="0"/>
                <a:cs typeface="Arabic Typesetting" panose="03020402040406030203" pitchFamily="66" charset="-78"/>
              </a:rPr>
              <a:t>. </a:t>
            </a:r>
            <a:endParaRPr lang="ar-DZ" sz="2000" b="1" dirty="0" smtClean="0">
              <a:ea typeface="Calibri" panose="020F0502020204030204" pitchFamily="34" charset="0"/>
              <a:cs typeface="Arabic Typesetting" panose="03020402040406030203" pitchFamily="66" charset="-78"/>
            </a:endParaRPr>
          </a:p>
          <a:p>
            <a:pPr algn="just">
              <a:lnSpc>
                <a:spcPct val="115000"/>
              </a:lnSpc>
              <a:spcBef>
                <a:spcPts val="200"/>
              </a:spcBef>
              <a:spcAft>
                <a:spcPts val="1000"/>
              </a:spcAft>
            </a:pPr>
            <a:r>
              <a:rPr lang="ar-DZ" sz="2000" b="1" dirty="0" smtClean="0">
                <a:ea typeface="Calibri" panose="020F0502020204030204" pitchFamily="34" charset="0"/>
                <a:cs typeface="Arabic Typesetting" panose="03020402040406030203" pitchFamily="66" charset="-78"/>
              </a:rPr>
              <a:t>1- </a:t>
            </a:r>
            <a:r>
              <a:rPr lang="ar-SA" sz="2000" b="1" dirty="0" smtClean="0">
                <a:ea typeface="Calibri" panose="020F0502020204030204" pitchFamily="34" charset="0"/>
                <a:cs typeface="Arabic Typesetting" panose="03020402040406030203" pitchFamily="66" charset="-78"/>
              </a:rPr>
              <a:t>حفلة </a:t>
            </a:r>
            <a:r>
              <a:rPr lang="ar-SA" sz="2000" b="1" dirty="0">
                <a:ea typeface="Calibri" panose="020F0502020204030204" pitchFamily="34" charset="0"/>
                <a:cs typeface="Arabic Typesetting" panose="03020402040406030203" pitchFamily="66" charset="-78"/>
              </a:rPr>
              <a:t>سمر من أجل 5 حزيران: اعتمد فيها على المسرح داخل المسرح، فاستلهم من مسرحية (الليلة نرتجل) لبللو، وأشرك إلى جانب المخرج والمؤلف جمهور المسرح من جميع الطبقات الشعبية: فلاحين وعمال وطلبة ومثقفين في مناقشة صريحة وعلنية أسباب الهزيمة، قبل أن تداهمهم قوى الأمن وتعتقلهم جميعا، لأنها تمثل السلطة التي لا تستمع إلا إلى صوتها وتتخذ قراراتها باسم الشعب لكنها تصادر رأيه، لهذا كانت الهزيمة</a:t>
            </a:r>
            <a:r>
              <a:rPr lang="ar-SA" sz="2000" b="1" dirty="0" smtClean="0">
                <a:ea typeface="Calibri" panose="020F0502020204030204" pitchFamily="34" charset="0"/>
                <a:cs typeface="Arabic Typesetting" panose="03020402040406030203" pitchFamily="66" charset="-78"/>
              </a:rPr>
              <a:t>.</a:t>
            </a:r>
            <a:endParaRPr lang="ar-DZ" sz="2000" b="1" dirty="0" smtClean="0">
              <a:ea typeface="Calibri" panose="020F0502020204030204" pitchFamily="34" charset="0"/>
              <a:cs typeface="Arabic Typesetting" panose="03020402040406030203" pitchFamily="66" charset="-78"/>
            </a:endParaRPr>
          </a:p>
          <a:p>
            <a:pPr algn="just">
              <a:lnSpc>
                <a:spcPct val="115000"/>
              </a:lnSpc>
              <a:spcBef>
                <a:spcPts val="200"/>
              </a:spcBef>
              <a:spcAft>
                <a:spcPts val="1000"/>
              </a:spcAft>
            </a:pPr>
            <a:r>
              <a:rPr lang="ar-DZ" sz="2000" b="1" dirty="0" smtClean="0">
                <a:ea typeface="Calibri" panose="020F0502020204030204" pitchFamily="34" charset="0"/>
                <a:cs typeface="Arabic Typesetting" panose="03020402040406030203" pitchFamily="66" charset="-78"/>
              </a:rPr>
              <a:t>2- </a:t>
            </a:r>
            <a:r>
              <a:rPr lang="ar-SA" sz="2000" b="1" dirty="0" smtClean="0">
                <a:ea typeface="Calibri" panose="020F0502020204030204" pitchFamily="34" charset="0"/>
                <a:cs typeface="Arabic Typesetting" panose="03020402040406030203" pitchFamily="66" charset="-78"/>
              </a:rPr>
              <a:t>الفيل </a:t>
            </a:r>
            <a:r>
              <a:rPr lang="ar-SA" sz="2000" b="1" dirty="0">
                <a:ea typeface="Calibri" panose="020F0502020204030204" pitchFamily="34" charset="0"/>
                <a:cs typeface="Arabic Typesetting" panose="03020402040406030203" pitchFamily="66" charset="-78"/>
              </a:rPr>
              <a:t>يا ملك الزمان: وظف فيها التراث الشعبي والحكواتي، وتروي حكاية الرجل الحر زكريا، الذي قرر مع بقية الأهالي اشتكاء الفيل، الذي عاث في زرعهم وكل قريتهم فسادا منكرا، عند صاحبه الملك، وقررت الجماعة أن يتلفظ زكريا بكلمة الفيل أولا، قبل أن يتمم الأهالي شكواهم بطريقة جماعية، لئلا تقع المسؤولية على شخص واحد منهم، لكن بمجرد تلفظ  زكريا كلمة فيل، حتى خرس الجميع بعدما ألجمهم الخوف من الملك، الذي سأل زكريا عما أصاب الفيل، فلم يجد زكريا من جواب سوى أن الفيل يحتاج إلى فيلة تؤنسه</a:t>
            </a:r>
            <a:r>
              <a:rPr lang="ar-SA" sz="2000" b="1" dirty="0" smtClean="0">
                <a:ea typeface="Calibri" panose="020F0502020204030204" pitchFamily="34" charset="0"/>
                <a:cs typeface="Arabic Typesetting" panose="03020402040406030203" pitchFamily="66" charset="-78"/>
              </a:rPr>
              <a:t>.</a:t>
            </a:r>
            <a:endParaRPr lang="ar-DZ" sz="2000" b="1" dirty="0" smtClean="0">
              <a:ea typeface="Calibri" panose="020F0502020204030204" pitchFamily="34" charset="0"/>
              <a:cs typeface="Arabic Typesetting" panose="03020402040406030203" pitchFamily="66" charset="-78"/>
            </a:endParaRPr>
          </a:p>
          <a:p>
            <a:pPr algn="just">
              <a:lnSpc>
                <a:spcPct val="115000"/>
              </a:lnSpc>
              <a:spcBef>
                <a:spcPts val="200"/>
              </a:spcBef>
              <a:spcAft>
                <a:spcPts val="1000"/>
              </a:spcAft>
            </a:pPr>
            <a:r>
              <a:rPr lang="ar-DZ" sz="2000" b="1" dirty="0" smtClean="0">
                <a:ea typeface="Calibri" panose="020F0502020204030204" pitchFamily="34" charset="0"/>
                <a:cs typeface="Arabic Typesetting" panose="03020402040406030203" pitchFamily="66" charset="-78"/>
              </a:rPr>
              <a:t>3- </a:t>
            </a:r>
            <a:r>
              <a:rPr lang="ar-SA" sz="2000" b="1" dirty="0" smtClean="0">
                <a:ea typeface="Calibri" panose="020F0502020204030204" pitchFamily="34" charset="0"/>
                <a:cs typeface="Arabic Typesetting" panose="03020402040406030203" pitchFamily="66" charset="-78"/>
              </a:rPr>
              <a:t> </a:t>
            </a:r>
            <a:r>
              <a:rPr lang="ar-SA" sz="2000" b="1" dirty="0">
                <a:ea typeface="Calibri" panose="020F0502020204030204" pitchFamily="34" charset="0"/>
                <a:cs typeface="Arabic Typesetting" panose="03020402040406030203" pitchFamily="66" charset="-78"/>
              </a:rPr>
              <a:t>الملك هو الملك: وهي مستلهمة من حكايات الليالي، من نفس الحكاية التي استلهم منها النقّاش مسرحية أبو الحسن المغفل أو هارون الرشيد.</a:t>
            </a:r>
            <a:endParaRPr lang="ar-DZ" sz="2000" b="1" dirty="0" smtClean="0">
              <a:ea typeface="Calibri" panose="020F0502020204030204" pitchFamily="34" charset="0"/>
              <a:cs typeface="Arabic Typesetting" panose="03020402040406030203" pitchFamily="66" charset="-78"/>
            </a:endParaRPr>
          </a:p>
          <a:p>
            <a:pPr algn="just">
              <a:lnSpc>
                <a:spcPct val="115000"/>
              </a:lnSpc>
              <a:spcBef>
                <a:spcPts val="200"/>
              </a:spcBef>
              <a:spcAft>
                <a:spcPts val="1000"/>
              </a:spcAft>
            </a:pPr>
            <a:r>
              <a:rPr lang="ar-DZ" sz="2400" b="1" dirty="0" smtClean="0">
                <a:ea typeface="Calibri" panose="020F0502020204030204" pitchFamily="34" charset="0"/>
                <a:cs typeface="Arabic Typesetting" panose="03020402040406030203" pitchFamily="66" charset="-78"/>
              </a:rPr>
              <a:t>4- </a:t>
            </a:r>
            <a:r>
              <a:rPr lang="ar-SA" sz="2400" b="1" dirty="0" smtClean="0">
                <a:ea typeface="Calibri" panose="020F0502020204030204" pitchFamily="34" charset="0"/>
                <a:cs typeface="Arabic Typesetting" panose="03020402040406030203" pitchFamily="66" charset="-78"/>
              </a:rPr>
              <a:t>رأس </a:t>
            </a:r>
            <a:r>
              <a:rPr lang="ar-SA" sz="2400" b="1" dirty="0">
                <a:ea typeface="Calibri" panose="020F0502020204030204" pitchFamily="34" charset="0"/>
                <a:cs typeface="Arabic Typesetting" panose="03020402040406030203" pitchFamily="66" charset="-78"/>
              </a:rPr>
              <a:t>المملوك </a:t>
            </a:r>
            <a:r>
              <a:rPr lang="ar-SA" sz="2400" b="1" dirty="0" smtClean="0">
                <a:ea typeface="Calibri" panose="020F0502020204030204" pitchFamily="34" charset="0"/>
                <a:cs typeface="Arabic Typesetting" panose="03020402040406030203" pitchFamily="66" charset="-78"/>
              </a:rPr>
              <a:t>جابر</a:t>
            </a:r>
            <a:r>
              <a:rPr lang="ar-DZ" sz="2400" b="1" dirty="0" smtClean="0">
                <a:ea typeface="Calibri" panose="020F0502020204030204" pitchFamily="34" charset="0"/>
                <a:cs typeface="Arabic Typesetting" panose="03020402040406030203" pitchFamily="66" charset="-78"/>
              </a:rPr>
              <a:t>.</a:t>
            </a:r>
          </a:p>
          <a:p>
            <a:pPr algn="just">
              <a:lnSpc>
                <a:spcPct val="115000"/>
              </a:lnSpc>
              <a:spcBef>
                <a:spcPts val="200"/>
              </a:spcBef>
              <a:spcAft>
                <a:spcPts val="1000"/>
              </a:spcAft>
            </a:pPr>
            <a:r>
              <a:rPr lang="ar-DZ" sz="2400" b="1" dirty="0" smtClean="0">
                <a:latin typeface="Arabic Typesetting" panose="03020402040406030203" pitchFamily="66" charset="-78"/>
                <a:cs typeface="Arabic Typesetting" panose="03020402040406030203" pitchFamily="66" charset="-78"/>
              </a:rPr>
              <a:t>5- </a:t>
            </a:r>
            <a:r>
              <a:rPr lang="ar-SA" sz="2400" b="1" dirty="0">
                <a:ea typeface="Calibri" panose="020F0502020204030204" pitchFamily="34" charset="0"/>
                <a:cs typeface="Arabic Typesetting" panose="03020402040406030203" pitchFamily="66" charset="-78"/>
              </a:rPr>
              <a:t>سهرة مع أبي خليل </a:t>
            </a:r>
            <a:r>
              <a:rPr lang="ar-SA" sz="2400" b="1" dirty="0" smtClean="0">
                <a:ea typeface="Calibri" panose="020F0502020204030204" pitchFamily="34" charset="0"/>
                <a:cs typeface="Arabic Typesetting" panose="03020402040406030203" pitchFamily="66" charset="-78"/>
              </a:rPr>
              <a:t>القباني</a:t>
            </a:r>
            <a:r>
              <a:rPr lang="ar-DZ" sz="2400" b="1" dirty="0" smtClean="0">
                <a:ea typeface="Calibri" panose="020F0502020204030204" pitchFamily="34" charset="0"/>
                <a:cs typeface="Arabic Typesetting" panose="03020402040406030203" pitchFamily="66" charset="-78"/>
              </a:rPr>
              <a:t>.</a:t>
            </a:r>
            <a:endParaRPr lang="fr-FR" sz="22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730490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720080"/>
          </a:xfrm>
        </p:spPr>
        <p:style>
          <a:lnRef idx="1">
            <a:schemeClr val="accent1"/>
          </a:lnRef>
          <a:fillRef idx="2">
            <a:schemeClr val="accent1"/>
          </a:fillRef>
          <a:effectRef idx="1">
            <a:schemeClr val="accent1"/>
          </a:effectRef>
          <a:fontRef idx="minor">
            <a:schemeClr val="dk1"/>
          </a:fontRef>
        </p:style>
        <p:txBody>
          <a:bodyPr>
            <a:normAutofit fontScale="90000"/>
          </a:bodyPr>
          <a:lstStyle/>
          <a:p>
            <a:pPr>
              <a:lnSpc>
                <a:spcPct val="115000"/>
              </a:lnSpc>
              <a:spcBef>
                <a:spcPts val="200"/>
              </a:spcBef>
              <a:spcAft>
                <a:spcPts val="1000"/>
              </a:spcAft>
            </a:pPr>
            <a:r>
              <a:rPr lang="ar-DZ" sz="2400" b="1" dirty="0" smtClean="0">
                <a:solidFill>
                  <a:prstClr val="black"/>
                </a:solidFill>
                <a:latin typeface="Calibri" panose="020F0502020204030204" pitchFamily="34" charset="0"/>
                <a:ea typeface="Calibri" panose="020F0502020204030204" pitchFamily="34" charset="0"/>
                <a:cs typeface="Arabic Typesetting" panose="03020402040406030203" pitchFamily="66" charset="-78"/>
              </a:rPr>
              <a:t>ج- </a:t>
            </a:r>
            <a:r>
              <a:rPr lang="ar-DZ" sz="2400" b="1" dirty="0">
                <a:solidFill>
                  <a:prstClr val="black"/>
                </a:solidFill>
                <a:latin typeface="Calibri" panose="020F0502020204030204" pitchFamily="34" charset="0"/>
                <a:ea typeface="Calibri" panose="020F0502020204030204" pitchFamily="34" charset="0"/>
                <a:cs typeface="Arabic Typesetting" panose="03020402040406030203" pitchFamily="66" charset="-78"/>
              </a:rPr>
              <a:t>المرحلة </a:t>
            </a:r>
            <a:r>
              <a:rPr lang="ar-DZ" sz="2400" b="1" dirty="0" smtClean="0">
                <a:solidFill>
                  <a:prstClr val="black"/>
                </a:solidFill>
                <a:latin typeface="Calibri" panose="020F0502020204030204" pitchFamily="34" charset="0"/>
                <a:ea typeface="Calibri" panose="020F0502020204030204" pitchFamily="34" charset="0"/>
                <a:cs typeface="Arabic Typesetting" panose="03020402040406030203" pitchFamily="66" charset="-78"/>
              </a:rPr>
              <a:t>الثالثة:</a:t>
            </a:r>
            <a:r>
              <a:rPr lang="ar-SA" sz="2800" b="1" dirty="0">
                <a:latin typeface="Calibri" panose="020F0502020204030204" pitchFamily="34" charset="0"/>
                <a:ea typeface="Calibri" panose="020F0502020204030204" pitchFamily="34" charset="0"/>
                <a:cs typeface="Arabic Typesetting" panose="03020402040406030203" pitchFamily="66" charset="-78"/>
              </a:rPr>
              <a:t>مسرح </a:t>
            </a:r>
            <a:r>
              <a:rPr lang="ar-SA" sz="2800" b="1" dirty="0" err="1">
                <a:latin typeface="Calibri" panose="020F0502020204030204" pitchFamily="34" charset="0"/>
                <a:ea typeface="Calibri" panose="020F0502020204030204" pitchFamily="34" charset="0"/>
                <a:cs typeface="Arabic Typesetting" panose="03020402040406030203" pitchFamily="66" charset="-78"/>
              </a:rPr>
              <a:t>التسييس</a:t>
            </a:r>
            <a:r>
              <a:rPr lang="ar-SA" sz="2800" b="1" dirty="0">
                <a:latin typeface="Calibri" panose="020F0502020204030204" pitchFamily="34" charset="0"/>
                <a:ea typeface="Calibri" panose="020F0502020204030204" pitchFamily="34" charset="0"/>
                <a:cs typeface="Arabic Typesetting" panose="03020402040406030203" pitchFamily="66" charset="-78"/>
              </a:rPr>
              <a:t> والمجتمع</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r>
              <a:rPr lang="ar-DZ" sz="2000" dirty="0" smtClean="0">
                <a:latin typeface="Calibri" panose="020F0502020204030204" pitchFamily="34" charset="0"/>
                <a:ea typeface="Calibri" panose="020F0502020204030204" pitchFamily="34" charset="0"/>
                <a:cs typeface="Arial" panose="020B0604020202020204" pitchFamily="34" charset="0"/>
              </a:rPr>
              <a:t>و</a:t>
            </a:r>
            <a:r>
              <a:rPr lang="ar-SA" sz="2800" b="1" dirty="0" smtClean="0">
                <a:ea typeface="Calibri" panose="020F0502020204030204" pitchFamily="34" charset="0"/>
                <a:cs typeface="Arabic Typesetting" panose="03020402040406030203" pitchFamily="66" charset="-78"/>
              </a:rPr>
              <a:t>تأمل </a:t>
            </a:r>
            <a:r>
              <a:rPr lang="ar-SA" sz="2800" b="1" dirty="0">
                <a:ea typeface="Calibri" panose="020F0502020204030204" pitchFamily="34" charset="0"/>
                <a:cs typeface="Arabic Typesetting" panose="03020402040406030203" pitchFamily="66" charset="-78"/>
              </a:rPr>
              <a:t>المعيش اليومي</a:t>
            </a:r>
            <a:endParaRPr lang="fr-FR" sz="28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179512" y="1052736"/>
            <a:ext cx="8712968" cy="5688632"/>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just">
              <a:lnSpc>
                <a:spcPct val="115000"/>
              </a:lnSpc>
              <a:spcBef>
                <a:spcPts val="200"/>
              </a:spcBef>
              <a:spcAft>
                <a:spcPts val="1000"/>
              </a:spcAft>
            </a:pPr>
            <a:r>
              <a:rPr lang="ar-DZ" sz="2200" b="1" dirty="0">
                <a:solidFill>
                  <a:prstClr val="black"/>
                </a:solidFill>
                <a:latin typeface="Calibri" panose="020F0502020204030204" pitchFamily="34" charset="0"/>
                <a:ea typeface="Calibri" panose="020F0502020204030204" pitchFamily="34" charset="0"/>
                <a:cs typeface="Arabic Typesetting" panose="03020402040406030203" pitchFamily="66" charset="-78"/>
              </a:rPr>
              <a:t>ج- المرحلة الثالثة</a:t>
            </a:r>
            <a:r>
              <a:rPr lang="ar-DZ" sz="2200" b="1" dirty="0" smtClean="0">
                <a:solidFill>
                  <a:prstClr val="black"/>
                </a:solidFill>
                <a:latin typeface="Calibri" panose="020F0502020204030204" pitchFamily="34" charset="0"/>
                <a:ea typeface="Calibri" panose="020F0502020204030204" pitchFamily="34" charset="0"/>
                <a:cs typeface="Arabic Typesetting" panose="03020402040406030203" pitchFamily="66" charset="-78"/>
              </a:rPr>
              <a:t>: وهي </a:t>
            </a:r>
            <a:r>
              <a:rPr lang="ar-SA" sz="2500" b="1" dirty="0" smtClean="0">
                <a:solidFill>
                  <a:prstClr val="black"/>
                </a:solidFill>
                <a:latin typeface="Calibri" panose="020F0502020204030204" pitchFamily="34" charset="0"/>
                <a:ea typeface="Calibri" panose="020F0502020204030204" pitchFamily="34" charset="0"/>
                <a:cs typeface="Arabic Typesetting" panose="03020402040406030203" pitchFamily="66" charset="-78"/>
              </a:rPr>
              <a:t>مسرح </a:t>
            </a:r>
            <a:r>
              <a:rPr lang="ar-SA" sz="2500" b="1" dirty="0" err="1">
                <a:solidFill>
                  <a:prstClr val="black"/>
                </a:solidFill>
                <a:latin typeface="Calibri" panose="020F0502020204030204" pitchFamily="34" charset="0"/>
                <a:ea typeface="Calibri" panose="020F0502020204030204" pitchFamily="34" charset="0"/>
                <a:cs typeface="Arabic Typesetting" panose="03020402040406030203" pitchFamily="66" charset="-78"/>
              </a:rPr>
              <a:t>التسييس</a:t>
            </a:r>
            <a:r>
              <a:rPr lang="ar-SA" sz="2500" b="1" dirty="0">
                <a:solidFill>
                  <a:prstClr val="black"/>
                </a:solidFill>
                <a:latin typeface="Calibri" panose="020F0502020204030204" pitchFamily="34" charset="0"/>
                <a:ea typeface="Calibri" panose="020F0502020204030204" pitchFamily="34" charset="0"/>
                <a:cs typeface="Arabic Typesetting" panose="03020402040406030203" pitchFamily="66" charset="-78"/>
              </a:rPr>
              <a:t> </a:t>
            </a:r>
            <a:r>
              <a:rPr lang="ar-SA" sz="2500" b="1" dirty="0" smtClean="0">
                <a:solidFill>
                  <a:prstClr val="black"/>
                </a:solidFill>
                <a:latin typeface="Calibri" panose="020F0502020204030204" pitchFamily="34" charset="0"/>
                <a:ea typeface="Calibri" panose="020F0502020204030204" pitchFamily="34" charset="0"/>
                <a:cs typeface="Arabic Typesetting" panose="03020402040406030203" pitchFamily="66" charset="-78"/>
              </a:rPr>
              <a:t>والمجتمع</a:t>
            </a:r>
            <a:r>
              <a:rPr lang="ar-DZ" sz="2500" b="1" dirty="0" smtClean="0">
                <a:solidFill>
                  <a:prstClr val="black"/>
                </a:solidFill>
                <a:latin typeface="Calibri" panose="020F0502020204030204" pitchFamily="34" charset="0"/>
                <a:ea typeface="Calibri" panose="020F0502020204030204" pitchFamily="34" charset="0"/>
                <a:cs typeface="Arabic Typesetting" panose="03020402040406030203" pitchFamily="66" charset="-78"/>
              </a:rPr>
              <a:t>، </a:t>
            </a:r>
            <a:r>
              <a:rPr lang="ar-DZ" sz="1800" dirty="0" smtClean="0">
                <a:solidFill>
                  <a:prstClr val="black"/>
                </a:solidFill>
                <a:latin typeface="Calibri" panose="020F0502020204030204" pitchFamily="34" charset="0"/>
                <a:ea typeface="Calibri" panose="020F0502020204030204" pitchFamily="34" charset="0"/>
              </a:rPr>
              <a:t>و</a:t>
            </a:r>
            <a:r>
              <a:rPr lang="ar-SA" sz="2500" b="1" dirty="0">
                <a:solidFill>
                  <a:prstClr val="black"/>
                </a:solidFill>
                <a:ea typeface="Calibri" panose="020F0502020204030204" pitchFamily="34" charset="0"/>
                <a:cs typeface="Arabic Typesetting" panose="03020402040406030203" pitchFamily="66" charset="-78"/>
              </a:rPr>
              <a:t>تأمل المعيش </a:t>
            </a:r>
            <a:r>
              <a:rPr lang="ar-SA" sz="2500" b="1" dirty="0" smtClean="0">
                <a:solidFill>
                  <a:prstClr val="black"/>
                </a:solidFill>
                <a:ea typeface="Calibri" panose="020F0502020204030204" pitchFamily="34" charset="0"/>
                <a:cs typeface="Arabic Typesetting" panose="03020402040406030203" pitchFamily="66" charset="-78"/>
              </a:rPr>
              <a:t>اليومي</a:t>
            </a:r>
            <a:r>
              <a:rPr lang="ar-DZ" sz="2500" b="1" dirty="0" smtClean="0">
                <a:solidFill>
                  <a:prstClr val="black"/>
                </a:solidFill>
                <a:ea typeface="Calibri" panose="020F0502020204030204" pitchFamily="34" charset="0"/>
                <a:cs typeface="Arabic Typesetting" panose="03020402040406030203" pitchFamily="66" charset="-78"/>
              </a:rPr>
              <a:t>، ومحاولة </a:t>
            </a:r>
            <a:r>
              <a:rPr lang="ar-SA" sz="2500" b="1" dirty="0" smtClean="0">
                <a:solidFill>
                  <a:prstClr val="black"/>
                </a:solidFill>
                <a:ea typeface="Calibri" panose="020F0502020204030204" pitchFamily="34" charset="0"/>
                <a:cs typeface="Arabic Typesetting" panose="03020402040406030203" pitchFamily="66" charset="-78"/>
              </a:rPr>
              <a:t>مساءلة </a:t>
            </a:r>
            <a:r>
              <a:rPr lang="ar-SA" sz="2500" b="1" dirty="0">
                <a:solidFill>
                  <a:prstClr val="black"/>
                </a:solidFill>
                <a:ea typeface="Calibri" panose="020F0502020204030204" pitchFamily="34" charset="0"/>
                <a:cs typeface="Arabic Typesetting" panose="03020402040406030203" pitchFamily="66" charset="-78"/>
              </a:rPr>
              <a:t>الحاضر عبر </a:t>
            </a:r>
            <a:r>
              <a:rPr lang="ar-DZ" sz="2500" b="1" dirty="0" smtClean="0">
                <a:solidFill>
                  <a:prstClr val="black"/>
                </a:solidFill>
                <a:ea typeface="Calibri" panose="020F0502020204030204" pitchFamily="34" charset="0"/>
                <a:cs typeface="Arabic Typesetting" panose="03020402040406030203" pitchFamily="66" charset="-78"/>
              </a:rPr>
              <a:t>توظيف </a:t>
            </a:r>
            <a:r>
              <a:rPr lang="ar-SA" sz="2500" b="1" dirty="0" smtClean="0">
                <a:solidFill>
                  <a:prstClr val="black"/>
                </a:solidFill>
                <a:ea typeface="Calibri" panose="020F0502020204030204" pitchFamily="34" charset="0"/>
                <a:cs typeface="Arabic Typesetting" panose="03020402040406030203" pitchFamily="66" charset="-78"/>
              </a:rPr>
              <a:t>التاريخ</a:t>
            </a:r>
            <a:r>
              <a:rPr lang="ar-DZ" sz="2500" b="1" dirty="0" smtClean="0">
                <a:solidFill>
                  <a:prstClr val="black"/>
                </a:solidFill>
                <a:ea typeface="Calibri" panose="020F0502020204030204" pitchFamily="34" charset="0"/>
                <a:cs typeface="Arabic Typesetting" panose="03020402040406030203" pitchFamily="66" charset="-78"/>
              </a:rPr>
              <a:t> قصد استشراف المستقبل، لكن بنظرة سوداوية</a:t>
            </a:r>
            <a:r>
              <a:rPr lang="ar-SA" sz="2500" b="1" dirty="0" smtClean="0">
                <a:solidFill>
                  <a:prstClr val="black"/>
                </a:solidFill>
                <a:ea typeface="Calibri" panose="020F0502020204030204" pitchFamily="34" charset="0"/>
                <a:cs typeface="Arabic Typesetting" panose="03020402040406030203" pitchFamily="66" charset="-78"/>
              </a:rPr>
              <a:t> </a:t>
            </a:r>
            <a:r>
              <a:rPr lang="ar-DZ" sz="2500" b="1" dirty="0" smtClean="0">
                <a:solidFill>
                  <a:prstClr val="black"/>
                </a:solidFill>
                <a:ea typeface="Calibri" panose="020F0502020204030204" pitchFamily="34" charset="0"/>
                <a:cs typeface="Arabic Typesetting" panose="03020402040406030203" pitchFamily="66" charset="-78"/>
              </a:rPr>
              <a:t>يغلبها ال</a:t>
            </a:r>
            <a:r>
              <a:rPr lang="ar-SA" sz="2500" b="1" dirty="0" smtClean="0">
                <a:solidFill>
                  <a:prstClr val="black"/>
                </a:solidFill>
                <a:ea typeface="Calibri" panose="020F0502020204030204" pitchFamily="34" charset="0"/>
                <a:cs typeface="Arabic Typesetting" panose="03020402040406030203" pitchFamily="66" charset="-78"/>
              </a:rPr>
              <a:t>تشاؤم </a:t>
            </a:r>
            <a:r>
              <a:rPr lang="ar-DZ" sz="2500" b="1" dirty="0" smtClean="0">
                <a:solidFill>
                  <a:prstClr val="black"/>
                </a:solidFill>
                <a:ea typeface="Calibri" panose="020F0502020204030204" pitchFamily="34" charset="0"/>
                <a:cs typeface="Arabic Typesetting" panose="03020402040406030203" pitchFamily="66" charset="-78"/>
              </a:rPr>
              <a:t>و</a:t>
            </a:r>
            <a:r>
              <a:rPr lang="ar-SA" sz="2500" b="1" dirty="0" smtClean="0">
                <a:solidFill>
                  <a:prstClr val="black"/>
                </a:solidFill>
                <a:ea typeface="Calibri" panose="020F0502020204030204" pitchFamily="34" charset="0"/>
                <a:cs typeface="Arabic Typesetting" panose="03020402040406030203" pitchFamily="66" charset="-78"/>
              </a:rPr>
              <a:t>الي</a:t>
            </a:r>
            <a:r>
              <a:rPr lang="ar-DZ" sz="2500" b="1" dirty="0" smtClean="0">
                <a:solidFill>
                  <a:prstClr val="black"/>
                </a:solidFill>
                <a:ea typeface="Calibri" panose="020F0502020204030204" pitchFamily="34" charset="0"/>
                <a:cs typeface="Arabic Typesetting" panose="03020402040406030203" pitchFamily="66" charset="-78"/>
              </a:rPr>
              <a:t>أ</a:t>
            </a:r>
            <a:r>
              <a:rPr lang="ar-SA" sz="2500" b="1" dirty="0" smtClean="0">
                <a:solidFill>
                  <a:prstClr val="black"/>
                </a:solidFill>
                <a:ea typeface="Calibri" panose="020F0502020204030204" pitchFamily="34" charset="0"/>
                <a:cs typeface="Arabic Typesetting" panose="03020402040406030203" pitchFamily="66" charset="-78"/>
              </a:rPr>
              <a:t>س</a:t>
            </a:r>
            <a:r>
              <a:rPr lang="ar-DZ" sz="2500" b="1" dirty="0" smtClean="0">
                <a:solidFill>
                  <a:prstClr val="black"/>
                </a:solidFill>
                <a:ea typeface="Calibri" panose="020F0502020204030204" pitchFamily="34" charset="0"/>
                <a:cs typeface="Arabic Typesetting" panose="03020402040406030203" pitchFamily="66" charset="-78"/>
              </a:rPr>
              <a:t>، ومن أهم نماذجها نذكر: </a:t>
            </a:r>
            <a:r>
              <a:rPr lang="ar-SA" sz="2500" b="1" dirty="0">
                <a:solidFill>
                  <a:prstClr val="black"/>
                </a:solidFill>
                <a:ea typeface="Calibri" panose="020F0502020204030204" pitchFamily="34" charset="0"/>
                <a:cs typeface="Arabic Typesetting" panose="03020402040406030203" pitchFamily="66" charset="-78"/>
              </a:rPr>
              <a:t>1-منمنمات تاريخية: امتثال التاريخ واستنطاقه، لكن النص لا يستطيع قراءة الحاضر، ولا التنبؤ بالمستقبل، لأنه اندثر جراء حاضر منهار. </a:t>
            </a:r>
            <a:endParaRPr lang="ar-DZ" sz="2500" b="1" dirty="0" smtClean="0">
              <a:solidFill>
                <a:prstClr val="black"/>
              </a:solidFill>
              <a:ea typeface="Calibri" panose="020F0502020204030204" pitchFamily="34" charset="0"/>
              <a:cs typeface="Arabic Typesetting" panose="03020402040406030203" pitchFamily="66" charset="-78"/>
            </a:endParaRPr>
          </a:p>
          <a:p>
            <a:pPr algn="just">
              <a:lnSpc>
                <a:spcPct val="115000"/>
              </a:lnSpc>
              <a:spcBef>
                <a:spcPts val="200"/>
              </a:spcBef>
              <a:spcAft>
                <a:spcPts val="1000"/>
              </a:spcAft>
            </a:pPr>
            <a:r>
              <a:rPr lang="ar-DZ" sz="2500" b="1" dirty="0" smtClean="0">
                <a:solidFill>
                  <a:prstClr val="black"/>
                </a:solidFill>
                <a:ea typeface="Calibri" panose="020F0502020204030204" pitchFamily="34" charset="0"/>
                <a:cs typeface="Arabic Typesetting" panose="03020402040406030203" pitchFamily="66" charset="-78"/>
              </a:rPr>
              <a:t>2- </a:t>
            </a:r>
            <a:r>
              <a:rPr lang="ar-SA" sz="2500" b="1" dirty="0" smtClean="0">
                <a:solidFill>
                  <a:prstClr val="black"/>
                </a:solidFill>
                <a:ea typeface="Calibri" panose="020F0502020204030204" pitchFamily="34" charset="0"/>
                <a:cs typeface="Arabic Typesetting" panose="03020402040406030203" pitchFamily="66" charset="-78"/>
              </a:rPr>
              <a:t>الرسول </a:t>
            </a:r>
            <a:r>
              <a:rPr lang="ar-SA" sz="2500" b="1" dirty="0">
                <a:solidFill>
                  <a:prstClr val="black"/>
                </a:solidFill>
                <a:ea typeface="Calibri" panose="020F0502020204030204" pitchFamily="34" charset="0"/>
                <a:cs typeface="Arabic Typesetting" panose="03020402040406030203" pitchFamily="66" charset="-78"/>
              </a:rPr>
              <a:t>المجهول في مأتم </a:t>
            </a:r>
            <a:r>
              <a:rPr lang="ar-SA" sz="2500" b="1" dirty="0" err="1">
                <a:solidFill>
                  <a:prstClr val="black"/>
                </a:solidFill>
                <a:ea typeface="Calibri" panose="020F0502020204030204" pitchFamily="34" charset="0"/>
                <a:cs typeface="Arabic Typesetting" panose="03020402040406030203" pitchFamily="66" charset="-78"/>
              </a:rPr>
              <a:t>أنتجونا</a:t>
            </a:r>
            <a:r>
              <a:rPr lang="ar-SA" sz="2500" b="1" dirty="0">
                <a:solidFill>
                  <a:prstClr val="black"/>
                </a:solidFill>
                <a:ea typeface="Calibri" panose="020F0502020204030204" pitchFamily="34" charset="0"/>
                <a:cs typeface="Arabic Typesetting" panose="03020402040406030203" pitchFamily="66" charset="-78"/>
              </a:rPr>
              <a:t>: استلهم فيها من التاريخ قصد شرح الحاضر بنماذج سلطوية ماضية.</a:t>
            </a:r>
            <a:endParaRPr lang="fr-FR" sz="2500" b="1" dirty="0">
              <a:solidFill>
                <a:prstClr val="black"/>
              </a:solidFill>
              <a:ea typeface="Calibri" panose="020F0502020204030204" pitchFamily="34" charset="0"/>
              <a:cs typeface="Arabic Typesetting" panose="03020402040406030203" pitchFamily="66" charset="-78"/>
            </a:endParaRPr>
          </a:p>
          <a:p>
            <a:pPr algn="just"/>
            <a:r>
              <a:rPr lang="ar-SA" sz="2500" b="1" dirty="0">
                <a:solidFill>
                  <a:prstClr val="black"/>
                </a:solidFill>
                <a:ea typeface="Calibri" panose="020F0502020204030204" pitchFamily="34" charset="0"/>
                <a:cs typeface="Arabic Typesetting" panose="03020402040406030203" pitchFamily="66" charset="-78"/>
              </a:rPr>
              <a:t>يتساءل في المسرحيتين عن جدوى التاريخ الذي لا يسمح بإصلاح الحاضر واستشراف المستقبل</a:t>
            </a:r>
            <a:r>
              <a:rPr lang="ar-SA" sz="2800" b="1" dirty="0" smtClean="0">
                <a:ea typeface="Calibri" panose="020F0502020204030204" pitchFamily="34" charset="0"/>
                <a:cs typeface="Arabic Typesetting" panose="03020402040406030203" pitchFamily="66" charset="-78"/>
              </a:rPr>
              <a:t>.</a:t>
            </a:r>
            <a:endParaRPr lang="ar-DZ" sz="2800" b="1" dirty="0" smtClean="0">
              <a:ea typeface="Calibri" panose="020F0502020204030204" pitchFamily="34" charset="0"/>
              <a:cs typeface="Arabic Typesetting" panose="03020402040406030203" pitchFamily="66" charset="-78"/>
            </a:endParaRPr>
          </a:p>
          <a:p>
            <a:pPr algn="just"/>
            <a:r>
              <a:rPr lang="ar-DZ" sz="2800" b="1" dirty="0" smtClean="0">
                <a:ea typeface="Calibri" panose="020F0502020204030204" pitchFamily="34" charset="0"/>
                <a:cs typeface="Arabic Typesetting" panose="03020402040406030203" pitchFamily="66" charset="-78"/>
              </a:rPr>
              <a:t>3-</a:t>
            </a:r>
            <a:r>
              <a:rPr lang="ar-SA" sz="2800" b="1" dirty="0" smtClean="0">
                <a:ea typeface="Calibri" panose="020F0502020204030204" pitchFamily="34" charset="0"/>
                <a:cs typeface="Arabic Typesetting" panose="03020402040406030203" pitchFamily="66" charset="-78"/>
              </a:rPr>
              <a:t> </a:t>
            </a:r>
            <a:r>
              <a:rPr lang="ar-SA" sz="2800" b="1" dirty="0">
                <a:latin typeface="Calibri" panose="020F0502020204030204" pitchFamily="34" charset="0"/>
                <a:ea typeface="Calibri" panose="020F0502020204030204" pitchFamily="34" charset="0"/>
                <a:cs typeface="Arabic Typesetting" panose="03020402040406030203" pitchFamily="66" charset="-78"/>
              </a:rPr>
              <a:t>ملحمة السراب: موت الرائي تاركا وراءه العماء المطلق</a:t>
            </a:r>
            <a:r>
              <a:rPr lang="ar-SA" sz="2800" b="1" dirty="0" smtClean="0">
                <a:latin typeface="Calibri" panose="020F0502020204030204" pitchFamily="34" charset="0"/>
                <a:ea typeface="Calibri" panose="020F0502020204030204" pitchFamily="34" charset="0"/>
                <a:cs typeface="Arabic Typesetting" panose="03020402040406030203" pitchFamily="66" charset="-78"/>
              </a:rPr>
              <a:t>.</a:t>
            </a:r>
            <a:endParaRPr lang="ar-DZ" sz="2800" b="1" dirty="0" smtClean="0">
              <a:latin typeface="Calibri" panose="020F0502020204030204" pitchFamily="34" charset="0"/>
              <a:ea typeface="Calibri" panose="020F0502020204030204" pitchFamily="34" charset="0"/>
              <a:cs typeface="Arabic Typesetting" panose="03020402040406030203" pitchFamily="66" charset="-78"/>
            </a:endParaRPr>
          </a:p>
          <a:p>
            <a:pPr algn="just"/>
            <a:r>
              <a:rPr lang="ar-DZ" sz="2800" b="1" dirty="0" smtClean="0">
                <a:latin typeface="Calibri" panose="020F0502020204030204" pitchFamily="34" charset="0"/>
                <a:ea typeface="Calibri" panose="020F0502020204030204" pitchFamily="34" charset="0"/>
                <a:cs typeface="Arabic Typesetting" panose="03020402040406030203" pitchFamily="66" charset="-78"/>
              </a:rPr>
              <a:t>4- </a:t>
            </a:r>
            <a:r>
              <a:rPr lang="ar-SA" sz="2800" b="1" dirty="0" smtClean="0">
                <a:latin typeface="Calibri" panose="020F0502020204030204" pitchFamily="34" charset="0"/>
                <a:ea typeface="Calibri" panose="020F0502020204030204" pitchFamily="34" charset="0"/>
                <a:cs typeface="Arabic Typesetting" panose="03020402040406030203" pitchFamily="66" charset="-78"/>
              </a:rPr>
              <a:t>أحلام </a:t>
            </a:r>
            <a:r>
              <a:rPr lang="ar-SA" sz="2800" b="1" dirty="0">
                <a:latin typeface="Calibri" panose="020F0502020204030204" pitchFamily="34" charset="0"/>
                <a:ea typeface="Calibri" panose="020F0502020204030204" pitchFamily="34" charset="0"/>
                <a:cs typeface="Arabic Typesetting" panose="03020402040406030203" pitchFamily="66" charset="-78"/>
              </a:rPr>
              <a:t>شقية: تنتهي بموت الطفل الذي يرمز للبراءة، كما يرمز للمستقبل، وموته إعلان لموت البراءة والمستقبل. </a:t>
            </a:r>
            <a:endParaRPr lang="ar-DZ" sz="2800" b="1" dirty="0" smtClean="0">
              <a:latin typeface="Calibri" panose="020F0502020204030204" pitchFamily="34" charset="0"/>
              <a:ea typeface="Calibri" panose="020F0502020204030204" pitchFamily="34" charset="0"/>
              <a:cs typeface="Arabic Typesetting" panose="03020402040406030203" pitchFamily="66" charset="-78"/>
            </a:endParaRPr>
          </a:p>
          <a:p>
            <a:pPr algn="just"/>
            <a:r>
              <a:rPr lang="ar-DZ" sz="2800" b="1" dirty="0" smtClean="0">
                <a:latin typeface="Calibri" panose="020F0502020204030204" pitchFamily="34" charset="0"/>
                <a:ea typeface="Calibri" panose="020F0502020204030204" pitchFamily="34" charset="0"/>
                <a:cs typeface="Arabic Typesetting" panose="03020402040406030203" pitchFamily="66" charset="-78"/>
              </a:rPr>
              <a:t>5- </a:t>
            </a:r>
            <a:r>
              <a:rPr lang="ar-SA" sz="2800" b="1" dirty="0" smtClean="0">
                <a:latin typeface="Calibri" panose="020F0502020204030204" pitchFamily="34" charset="0"/>
                <a:ea typeface="Calibri" panose="020F0502020204030204" pitchFamily="34" charset="0"/>
                <a:cs typeface="Arabic Typesetting" panose="03020402040406030203" pitchFamily="66" charset="-78"/>
              </a:rPr>
              <a:t>يوم </a:t>
            </a:r>
            <a:r>
              <a:rPr lang="ar-SA" sz="2800" b="1" dirty="0">
                <a:latin typeface="Calibri" panose="020F0502020204030204" pitchFamily="34" charset="0"/>
                <a:ea typeface="Calibri" panose="020F0502020204030204" pitchFamily="34" charset="0"/>
                <a:cs typeface="Arabic Typesetting" panose="03020402040406030203" pitchFamily="66" charset="-78"/>
              </a:rPr>
              <a:t>من </a:t>
            </a:r>
            <a:r>
              <a:rPr lang="ar-SA" sz="2800" b="1" dirty="0" smtClean="0">
                <a:latin typeface="Calibri" panose="020F0502020204030204" pitchFamily="34" charset="0"/>
                <a:ea typeface="Calibri" panose="020F0502020204030204" pitchFamily="34" charset="0"/>
                <a:cs typeface="Arabic Typesetting" panose="03020402040406030203" pitchFamily="66" charset="-78"/>
              </a:rPr>
              <a:t>زماننا</a:t>
            </a:r>
            <a:endParaRPr lang="ar-DZ" sz="2800" b="1" dirty="0" smtClean="0">
              <a:latin typeface="Calibri" panose="020F0502020204030204" pitchFamily="34" charset="0"/>
              <a:ea typeface="Calibri" panose="020F0502020204030204" pitchFamily="34" charset="0"/>
              <a:cs typeface="Arabic Typesetting" panose="03020402040406030203" pitchFamily="66" charset="-78"/>
            </a:endParaRPr>
          </a:p>
          <a:p>
            <a:pPr algn="just"/>
            <a:r>
              <a:rPr lang="ar-DZ" sz="2800" b="1" dirty="0" smtClean="0">
                <a:latin typeface="Calibri" panose="020F0502020204030204" pitchFamily="34" charset="0"/>
                <a:ea typeface="Calibri" panose="020F0502020204030204" pitchFamily="34" charset="0"/>
                <a:cs typeface="Arabic Typesetting" panose="03020402040406030203" pitchFamily="66" charset="-78"/>
              </a:rPr>
              <a:t>6- </a:t>
            </a:r>
            <a:r>
              <a:rPr lang="ar-SA" sz="2800" b="1" dirty="0" smtClean="0">
                <a:latin typeface="Calibri" panose="020F0502020204030204" pitchFamily="34" charset="0"/>
                <a:ea typeface="Calibri" panose="020F0502020204030204" pitchFamily="34" charset="0"/>
                <a:cs typeface="Arabic Typesetting" panose="03020402040406030203" pitchFamily="66" charset="-78"/>
              </a:rPr>
              <a:t>بلاد </a:t>
            </a:r>
            <a:r>
              <a:rPr lang="ar-SA" sz="2800" b="1" dirty="0">
                <a:latin typeface="Calibri" panose="020F0502020204030204" pitchFamily="34" charset="0"/>
                <a:ea typeface="Calibri" panose="020F0502020204030204" pitchFamily="34" charset="0"/>
                <a:cs typeface="Arabic Typesetting" panose="03020402040406030203" pitchFamily="66" charset="-78"/>
              </a:rPr>
              <a:t>أضيق من </a:t>
            </a:r>
            <a:r>
              <a:rPr lang="ar-SA" sz="2800" b="1" dirty="0" smtClean="0">
                <a:latin typeface="Calibri" panose="020F0502020204030204" pitchFamily="34" charset="0"/>
                <a:ea typeface="Calibri" panose="020F0502020204030204" pitchFamily="34" charset="0"/>
                <a:cs typeface="Arabic Typesetting" panose="03020402040406030203" pitchFamily="66" charset="-78"/>
              </a:rPr>
              <a:t>الحب</a:t>
            </a:r>
            <a:endParaRPr lang="ar-DZ" sz="2800" b="1" dirty="0" smtClean="0">
              <a:latin typeface="Calibri" panose="020F0502020204030204" pitchFamily="34" charset="0"/>
              <a:ea typeface="Calibri" panose="020F0502020204030204" pitchFamily="34" charset="0"/>
              <a:cs typeface="Arabic Typesetting" panose="03020402040406030203" pitchFamily="66" charset="-78"/>
            </a:endParaRPr>
          </a:p>
          <a:p>
            <a:pPr algn="just"/>
            <a:r>
              <a:rPr lang="ar-DZ" sz="2800" b="1" dirty="0" smtClean="0">
                <a:latin typeface="Calibri" panose="020F0502020204030204" pitchFamily="34" charset="0"/>
                <a:ea typeface="Calibri" panose="020F0502020204030204" pitchFamily="34" charset="0"/>
                <a:cs typeface="Arabic Typesetting" panose="03020402040406030203" pitchFamily="66" charset="-78"/>
              </a:rPr>
              <a:t>7-</a:t>
            </a:r>
            <a:r>
              <a:rPr lang="ar-SA" sz="2800" b="1" dirty="0" smtClean="0">
                <a:latin typeface="Calibri" panose="020F0502020204030204" pitchFamily="34" charset="0"/>
                <a:ea typeface="Calibri" panose="020F0502020204030204" pitchFamily="34" charset="0"/>
                <a:cs typeface="Arabic Typesetting" panose="03020402040406030203" pitchFamily="66" charset="-78"/>
              </a:rPr>
              <a:t>الأيام </a:t>
            </a:r>
            <a:r>
              <a:rPr lang="ar-SA" sz="2800" b="1" dirty="0">
                <a:latin typeface="Calibri" panose="020F0502020204030204" pitchFamily="34" charset="0"/>
                <a:ea typeface="Calibri" panose="020F0502020204030204" pitchFamily="34" charset="0"/>
                <a:cs typeface="Arabic Typesetting" panose="03020402040406030203" pitchFamily="66" charset="-78"/>
              </a:rPr>
              <a:t>المغمورة:</a:t>
            </a:r>
            <a:endParaRPr lang="fr-FR" sz="2000" dirty="0">
              <a:latin typeface="Calibri" panose="020F0502020204030204" pitchFamily="34" charset="0"/>
              <a:ea typeface="Calibri" panose="020F0502020204030204" pitchFamily="34" charset="0"/>
              <a:cs typeface="Arial" panose="020B0604020202020204" pitchFamily="34" charset="0"/>
            </a:endParaRPr>
          </a:p>
          <a:p>
            <a:pPr marL="11430" algn="justLow">
              <a:lnSpc>
                <a:spcPct val="115000"/>
              </a:lnSpc>
              <a:spcBef>
                <a:spcPts val="200"/>
              </a:spcBef>
              <a:spcAft>
                <a:spcPts val="1000"/>
              </a:spcAft>
            </a:pPr>
            <a:r>
              <a:rPr lang="ar-SA" sz="2800" b="1" dirty="0" smtClean="0">
                <a:latin typeface="Calibri" panose="020F0502020204030204" pitchFamily="34" charset="0"/>
                <a:ea typeface="Calibri" panose="020F0502020204030204" pitchFamily="34" charset="0"/>
                <a:cs typeface="Arabic Typesetting" panose="03020402040406030203" pitchFamily="66" charset="-78"/>
              </a:rPr>
              <a:t>تقدم</a:t>
            </a:r>
            <a:r>
              <a:rPr lang="ar-DZ" sz="2800" b="1" dirty="0" smtClean="0">
                <a:latin typeface="Calibri" panose="020F0502020204030204" pitchFamily="34" charset="0"/>
                <a:ea typeface="Calibri" panose="020F0502020204030204" pitchFamily="34" charset="0"/>
                <a:cs typeface="Arabic Typesetting" panose="03020402040406030203" pitchFamily="66" charset="-78"/>
              </a:rPr>
              <a:t> هذه </a:t>
            </a:r>
            <a:r>
              <a:rPr lang="ar-SA" sz="2800" b="1" dirty="0" smtClean="0">
                <a:latin typeface="Calibri" panose="020F0502020204030204" pitchFamily="34" charset="0"/>
                <a:ea typeface="Calibri" panose="020F0502020204030204" pitchFamily="34" charset="0"/>
                <a:cs typeface="Arabic Typesetting" panose="03020402040406030203" pitchFamily="66" charset="-78"/>
              </a:rPr>
              <a:t>المسرحيات </a:t>
            </a:r>
            <a:r>
              <a:rPr lang="ar-SA" sz="2800" b="1" dirty="0">
                <a:latin typeface="Calibri" panose="020F0502020204030204" pitchFamily="34" charset="0"/>
                <a:ea typeface="Calibri" panose="020F0502020204030204" pitchFamily="34" charset="0"/>
                <a:cs typeface="Arabic Typesetting" panose="03020402040406030203" pitchFamily="66" charset="-78"/>
              </a:rPr>
              <a:t>رؤية سوداوية للواقع يلفها التشاؤم والقتامة، وهي تأملات في المعيش اليومي المقوض بالفساد، حيث لا مكان للأرواح النقية، ليس </a:t>
            </a:r>
            <a:r>
              <a:rPr lang="ar-SA" sz="2800" b="1" dirty="0" smtClean="0">
                <a:latin typeface="Calibri" panose="020F0502020204030204" pitchFamily="34" charset="0"/>
                <a:ea typeface="Calibri" panose="020F0502020204030204" pitchFamily="34" charset="0"/>
                <a:cs typeface="Arabic Typesetting" panose="03020402040406030203" pitchFamily="66" charset="-78"/>
              </a:rPr>
              <a:t>فيه </a:t>
            </a:r>
            <a:r>
              <a:rPr lang="ar-SA" sz="2800" b="1" dirty="0">
                <a:latin typeface="Calibri" panose="020F0502020204030204" pitchFamily="34" charset="0"/>
                <a:ea typeface="Calibri" panose="020F0502020204030204" pitchFamily="34" charset="0"/>
                <a:cs typeface="Arabic Typesetting" panose="03020402040406030203" pitchFamily="66" charset="-78"/>
              </a:rPr>
              <a:t>ما يدعو للأمل. </a:t>
            </a:r>
            <a:r>
              <a:rPr lang="ar-DZ" sz="2800" b="1" dirty="0" smtClean="0">
                <a:latin typeface="Calibri" panose="020F0502020204030204" pitchFamily="34" charset="0"/>
                <a:ea typeface="Calibri" panose="020F0502020204030204" pitchFamily="34" charset="0"/>
                <a:cs typeface="Arabic Typesetting" panose="03020402040406030203" pitchFamily="66" charset="-78"/>
              </a:rPr>
              <a:t>وقد </a:t>
            </a:r>
            <a:r>
              <a:rPr lang="ar-SA" sz="2800" b="1" dirty="0" smtClean="0">
                <a:ea typeface="Calibri" panose="020F0502020204030204" pitchFamily="34" charset="0"/>
                <a:cs typeface="Arabic Typesetting" panose="03020402040406030203" pitchFamily="66" charset="-78"/>
              </a:rPr>
              <a:t>بقي </a:t>
            </a:r>
            <a:r>
              <a:rPr lang="ar-SA" sz="2800" b="1" dirty="0">
                <a:ea typeface="Calibri" panose="020F0502020204030204" pitchFamily="34" charset="0"/>
                <a:cs typeface="Arabic Typesetting" panose="03020402040406030203" pitchFamily="66" charset="-78"/>
              </a:rPr>
              <a:t>السؤال السياسي قائما فيها، إلا أنه أفرد مساحة أوسع للإنساني والذاتي والعوالم الداخلية. </a:t>
            </a:r>
            <a:endParaRPr lang="fr-FR" sz="2500" b="1" dirty="0">
              <a:solidFill>
                <a:prstClr val="black"/>
              </a:solidFill>
              <a:ea typeface="Calibri" panose="020F0502020204030204" pitchFamily="34" charset="0"/>
              <a:cs typeface="Arabic Typesetting" panose="03020402040406030203" pitchFamily="66" charset="-78"/>
            </a:endParaRPr>
          </a:p>
        </p:txBody>
      </p:sp>
    </p:spTree>
    <p:extLst>
      <p:ext uri="{BB962C8B-B14F-4D97-AF65-F5344CB8AC3E}">
        <p14:creationId xmlns:p14="http://schemas.microsoft.com/office/powerpoint/2010/main" val="2605848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229600" cy="360040"/>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ar-DZ" sz="3600" b="1" dirty="0" smtClean="0">
                <a:latin typeface="Arabic Typesetting" pitchFamily="66" charset="-78"/>
                <a:cs typeface="Arabic Typesetting" pitchFamily="66" charset="-78"/>
              </a:rPr>
              <a:t>استنتاج، وتدريب </a:t>
            </a:r>
            <a:endParaRPr lang="ar-DZ" sz="3600" b="1" dirty="0">
              <a:latin typeface="Arabic Typesetting" pitchFamily="66" charset="-78"/>
              <a:cs typeface="Arabic Typesetting" pitchFamily="66" charset="-78"/>
            </a:endParaRPr>
          </a:p>
        </p:txBody>
      </p:sp>
      <p:sp>
        <p:nvSpPr>
          <p:cNvPr id="3" name="Espace réservé du texte 2"/>
          <p:cNvSpPr>
            <a:spLocks noGrp="1"/>
          </p:cNvSpPr>
          <p:nvPr>
            <p:ph type="body" idx="1"/>
          </p:nvPr>
        </p:nvSpPr>
        <p:spPr>
          <a:xfrm>
            <a:off x="457200" y="836713"/>
            <a:ext cx="3106688" cy="504056"/>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ctr"/>
            <a:r>
              <a:rPr lang="ar-DZ" sz="3600" dirty="0">
                <a:solidFill>
                  <a:prstClr val="black"/>
                </a:solidFill>
                <a:latin typeface="Arabic Typesetting" pitchFamily="66" charset="-78"/>
                <a:cs typeface="Arabic Typesetting" pitchFamily="66" charset="-78"/>
              </a:rPr>
              <a:t>تدريب</a:t>
            </a:r>
            <a:endParaRPr lang="ar-DZ" dirty="0"/>
          </a:p>
        </p:txBody>
      </p:sp>
      <p:sp>
        <p:nvSpPr>
          <p:cNvPr id="4" name="Espace réservé du contenu 3"/>
          <p:cNvSpPr>
            <a:spLocks noGrp="1"/>
          </p:cNvSpPr>
          <p:nvPr>
            <p:ph sz="half" idx="2"/>
          </p:nvPr>
        </p:nvSpPr>
        <p:spPr>
          <a:xfrm>
            <a:off x="457200" y="1412778"/>
            <a:ext cx="3106688" cy="5256581"/>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ar-DZ" sz="2800" dirty="0" smtClean="0">
                <a:latin typeface="Arabic Typesetting" panose="03020402040406030203" pitchFamily="66" charset="-78"/>
                <a:cs typeface="Arabic Typesetting" panose="03020402040406030203" pitchFamily="66" charset="-78"/>
              </a:rPr>
              <a:t>- ما هو مفهوم </a:t>
            </a:r>
            <a:r>
              <a:rPr lang="ar-DZ" sz="2800" dirty="0" err="1" smtClean="0">
                <a:latin typeface="Arabic Typesetting" panose="03020402040406030203" pitchFamily="66" charset="-78"/>
                <a:cs typeface="Arabic Typesetting" panose="03020402040406030203" pitchFamily="66" charset="-78"/>
              </a:rPr>
              <a:t>التسييس</a:t>
            </a:r>
            <a:r>
              <a:rPr lang="ar-DZ" sz="2800" dirty="0" smtClean="0">
                <a:latin typeface="Arabic Typesetting" panose="03020402040406030203" pitchFamily="66" charset="-78"/>
                <a:cs typeface="Arabic Typesetting" panose="03020402040406030203" pitchFamily="66" charset="-78"/>
              </a:rPr>
              <a:t> في مسرح سعد الله ونوس، وما هي </a:t>
            </a:r>
            <a:r>
              <a:rPr lang="ar-DZ" sz="2800" smtClean="0">
                <a:latin typeface="Arabic Typesetting" panose="03020402040406030203" pitchFamily="66" charset="-78"/>
                <a:cs typeface="Arabic Typesetting" panose="03020402040406030203" pitchFamily="66" charset="-78"/>
              </a:rPr>
              <a:t>علاقته بالالتزام؟ </a:t>
            </a:r>
            <a:endParaRPr lang="ar-DZ" sz="2800" dirty="0" smtClean="0">
              <a:latin typeface="Arabic Typesetting" panose="03020402040406030203" pitchFamily="66" charset="-78"/>
              <a:cs typeface="Arabic Typesetting" panose="03020402040406030203" pitchFamily="66" charset="-78"/>
            </a:endParaRPr>
          </a:p>
        </p:txBody>
      </p:sp>
      <p:sp>
        <p:nvSpPr>
          <p:cNvPr id="5" name="Espace réservé du texte 4"/>
          <p:cNvSpPr>
            <a:spLocks noGrp="1"/>
          </p:cNvSpPr>
          <p:nvPr>
            <p:ph type="body" sz="quarter" idx="3"/>
          </p:nvPr>
        </p:nvSpPr>
        <p:spPr>
          <a:xfrm>
            <a:off x="3635897" y="620688"/>
            <a:ext cx="4968551" cy="468051"/>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ctr"/>
            <a:r>
              <a:rPr lang="ar-DZ" sz="3600" dirty="0" smtClean="0">
                <a:solidFill>
                  <a:prstClr val="black"/>
                </a:solidFill>
                <a:latin typeface="Arabic Typesetting" pitchFamily="66" charset="-78"/>
                <a:cs typeface="Arabic Typesetting" pitchFamily="66" charset="-78"/>
              </a:rPr>
              <a:t>استنتاج</a:t>
            </a:r>
            <a:endParaRPr lang="ar-DZ" dirty="0"/>
          </a:p>
        </p:txBody>
      </p:sp>
      <p:sp>
        <p:nvSpPr>
          <p:cNvPr id="6" name="Espace réservé du contenu 5"/>
          <p:cNvSpPr>
            <a:spLocks noGrp="1"/>
          </p:cNvSpPr>
          <p:nvPr>
            <p:ph sz="quarter" idx="4"/>
          </p:nvPr>
        </p:nvSpPr>
        <p:spPr>
          <a:xfrm>
            <a:off x="3641416" y="1088740"/>
            <a:ext cx="5395079" cy="5769259"/>
          </a:xfrm>
        </p:spPr>
        <p:style>
          <a:lnRef idx="1">
            <a:schemeClr val="accent4"/>
          </a:lnRef>
          <a:fillRef idx="2">
            <a:schemeClr val="accent4"/>
          </a:fillRef>
          <a:effectRef idx="1">
            <a:schemeClr val="accent4"/>
          </a:effectRef>
          <a:fontRef idx="minor">
            <a:schemeClr val="dk1"/>
          </a:fontRef>
        </p:style>
        <p:txBody>
          <a:bodyPr>
            <a:noAutofit/>
          </a:bodyPr>
          <a:lstStyle/>
          <a:p>
            <a:pPr algn="just"/>
            <a:r>
              <a:rPr lang="ar-DZ" sz="1800" dirty="0" smtClean="0">
                <a:latin typeface="Arabic Typesetting" pitchFamily="66" charset="-78"/>
                <a:cs typeface="Arabic Typesetting" pitchFamily="66" charset="-78"/>
              </a:rPr>
              <a:t>- يقترن المسرح بهدف الالتزام بحكم أنه أنسب الفنون لتفعيل الالتزام وحمل رسائل فكرية يمكن إقناع الجمهور بها بيسر إذا قدمت له </a:t>
            </a:r>
            <a:r>
              <a:rPr lang="ar-DZ" sz="1800" dirty="0" err="1" smtClean="0">
                <a:latin typeface="Arabic Typesetting" pitchFamily="66" charset="-78"/>
                <a:cs typeface="Arabic Typesetting" pitchFamily="66" charset="-78"/>
              </a:rPr>
              <a:t>ممسرحة</a:t>
            </a:r>
            <a:r>
              <a:rPr lang="ar-DZ" sz="1800" dirty="0" smtClean="0">
                <a:latin typeface="Arabic Typesetting" pitchFamily="66" charset="-78"/>
                <a:cs typeface="Arabic Typesetting" pitchFamily="66" charset="-78"/>
              </a:rPr>
              <a:t>.</a:t>
            </a:r>
          </a:p>
          <a:p>
            <a:pPr algn="just"/>
            <a:r>
              <a:rPr lang="ar-DZ" sz="1800" dirty="0" smtClean="0">
                <a:latin typeface="Arabic Typesetting" pitchFamily="66" charset="-78"/>
                <a:cs typeface="Arabic Typesetting" pitchFamily="66" charset="-78"/>
              </a:rPr>
              <a:t>- منح الفكر الماركسي والواقعي مفهوما اقترن فيه الابداع بالواقع والمجتمع، حيث يلزم المبدع بضرورة الالتزام بقضايا مجتمعه ويعكس الواقع عكسا </a:t>
            </a:r>
            <a:r>
              <a:rPr lang="ar-DZ" sz="1800" dirty="0" err="1" smtClean="0">
                <a:latin typeface="Arabic Typesetting" pitchFamily="66" charset="-78"/>
                <a:cs typeface="Arabic Typesetting" pitchFamily="66" charset="-78"/>
              </a:rPr>
              <a:t>مرآويا</a:t>
            </a:r>
            <a:r>
              <a:rPr lang="ar-DZ" sz="1800" dirty="0" smtClean="0">
                <a:latin typeface="Arabic Typesetting" pitchFamily="66" charset="-78"/>
                <a:cs typeface="Arabic Typesetting" pitchFamily="66" charset="-78"/>
              </a:rPr>
              <a:t>، وهي رسالة الأدب والأديب معا. وقد عمّق الفكر الوجودي مفهوم الالتزام وجعله ينطوي عل مفهوم مضموني رسالي يلتزم فيه المبدع والفنان برسالة مجتمعية تخدم المجتمع نفسه، والتزام أدبي وفني يراعي المقتضيات الفنية والجمالية للإبداع، وقد تبلور هذا في مسرح الوجوديين، الذين توجهوا نحو الرواية والمسرح وعولوا على فعاليتهما الإبداعية المؤثرة عل الجمهور.</a:t>
            </a:r>
          </a:p>
          <a:p>
            <a:pPr algn="just"/>
            <a:r>
              <a:rPr lang="ar-DZ" sz="1800" dirty="0" smtClean="0">
                <a:latin typeface="Arabic Typesetting" pitchFamily="66" charset="-78"/>
                <a:cs typeface="Arabic Typesetting" pitchFamily="66" charset="-78"/>
              </a:rPr>
              <a:t>- قدم </a:t>
            </a:r>
            <a:r>
              <a:rPr lang="ar-DZ" sz="1800" dirty="0" err="1" smtClean="0">
                <a:latin typeface="Arabic Typesetting" pitchFamily="66" charset="-78"/>
                <a:cs typeface="Arabic Typesetting" pitchFamily="66" charset="-78"/>
              </a:rPr>
              <a:t>بريخت</a:t>
            </a:r>
            <a:r>
              <a:rPr lang="ar-DZ" sz="1800" dirty="0" smtClean="0">
                <a:latin typeface="Arabic Typesetting" pitchFamily="66" charset="-78"/>
                <a:cs typeface="Arabic Typesetting" pitchFamily="66" charset="-78"/>
              </a:rPr>
              <a:t> تصورا يعكس روح الالتزام في المسرح، استلهمه من الماركسيين، وبلوره نظريا في مسرح الملحمي، التعليمي، والثوري، واستطاع تجريب تقنيات جديدة تجاوز فيها تقاليد المسرح الأرسطي في التقنيات والهدف.</a:t>
            </a:r>
          </a:p>
          <a:p>
            <a:pPr algn="just"/>
            <a:r>
              <a:rPr lang="ar-DZ" sz="1800" dirty="0" smtClean="0">
                <a:latin typeface="Arabic Typesetting" pitchFamily="66" charset="-78"/>
                <a:cs typeface="Arabic Typesetting" pitchFamily="66" charset="-78"/>
              </a:rPr>
              <a:t>- كان لتصور </a:t>
            </a:r>
            <a:r>
              <a:rPr lang="ar-DZ" sz="1800" dirty="0" err="1" smtClean="0">
                <a:latin typeface="Arabic Typesetting" pitchFamily="66" charset="-78"/>
                <a:cs typeface="Arabic Typesetting" pitchFamily="66" charset="-78"/>
              </a:rPr>
              <a:t>بريخت</a:t>
            </a:r>
            <a:r>
              <a:rPr lang="ar-DZ" sz="1800" dirty="0" smtClean="0">
                <a:latin typeface="Arabic Typesetting" pitchFamily="66" charset="-78"/>
                <a:cs typeface="Arabic Typesetting" pitchFamily="66" charset="-78"/>
              </a:rPr>
              <a:t> تأثير وقبول واضح في المسرح العربي المعاصر الذي تبنى هذا التصور بحكم واقعيته وتلاؤمه مع طبيعة الظروف العامة للمجتمعات العربية.</a:t>
            </a:r>
          </a:p>
          <a:p>
            <a:pPr algn="just"/>
            <a:r>
              <a:rPr lang="ar-DZ" sz="1800" dirty="0" smtClean="0">
                <a:latin typeface="Arabic Typesetting" pitchFamily="66" charset="-78"/>
                <a:cs typeface="Arabic Typesetting" pitchFamily="66" charset="-78"/>
              </a:rPr>
              <a:t>- صاغ سعد الله ونوس مفهومه </a:t>
            </a:r>
            <a:r>
              <a:rPr lang="ar-DZ" sz="1800" dirty="0" err="1" smtClean="0">
                <a:latin typeface="Arabic Typesetting" pitchFamily="66" charset="-78"/>
                <a:cs typeface="Arabic Typesetting" pitchFamily="66" charset="-78"/>
              </a:rPr>
              <a:t>للتسييس</a:t>
            </a:r>
            <a:r>
              <a:rPr lang="ar-DZ" sz="1800" dirty="0" smtClean="0">
                <a:latin typeface="Arabic Typesetting" pitchFamily="66" charset="-78"/>
                <a:cs typeface="Arabic Typesetting" pitchFamily="66" charset="-78"/>
              </a:rPr>
              <a:t> في المسرح، ورغم أنه استلهم تصوره من مؤثرات ومرجعيات </a:t>
            </a:r>
            <a:r>
              <a:rPr lang="ar-DZ" sz="1800" dirty="0" err="1" smtClean="0">
                <a:latin typeface="Arabic Typesetting" pitchFamily="66" charset="-78"/>
                <a:cs typeface="Arabic Typesetting" pitchFamily="66" charset="-78"/>
              </a:rPr>
              <a:t>ختلفة</a:t>
            </a:r>
            <a:r>
              <a:rPr lang="ar-DZ" sz="1800" dirty="0" smtClean="0">
                <a:latin typeface="Arabic Typesetting" pitchFamily="66" charset="-78"/>
                <a:cs typeface="Arabic Typesetting" pitchFamily="66" charset="-78"/>
              </a:rPr>
              <a:t> فيها الدخيل والأصيل معا، فقد استلهم من </a:t>
            </a:r>
            <a:r>
              <a:rPr lang="ar-DZ" sz="1800" dirty="0" err="1" smtClean="0">
                <a:latin typeface="Arabic Typesetting" pitchFamily="66" charset="-78"/>
                <a:cs typeface="Arabic Typesetting" pitchFamily="66" charset="-78"/>
              </a:rPr>
              <a:t>بريخت</a:t>
            </a:r>
            <a:r>
              <a:rPr lang="ar-DZ" sz="1800" dirty="0" smtClean="0">
                <a:latin typeface="Arabic Typesetting" pitchFamily="66" charset="-78"/>
                <a:cs typeface="Arabic Typesetting" pitchFamily="66" charset="-78"/>
              </a:rPr>
              <a:t> ومن كاتب ياسين، كما استلهم من رواد المسرح الأوائل كالنّقاش والقباني، باعتبارهم آباء وأسلافا له، لكنه في النهاية استطاع أن يضع لمسته الخاصة على مفهوم </a:t>
            </a:r>
            <a:r>
              <a:rPr lang="ar-DZ" sz="1800" dirty="0" err="1" smtClean="0">
                <a:latin typeface="Arabic Typesetting" pitchFamily="66" charset="-78"/>
                <a:cs typeface="Arabic Typesetting" pitchFamily="66" charset="-78"/>
              </a:rPr>
              <a:t>التسييس</a:t>
            </a:r>
            <a:r>
              <a:rPr lang="ar-DZ" sz="1800" dirty="0" smtClean="0">
                <a:latin typeface="Arabic Typesetting" pitchFamily="66" charset="-78"/>
                <a:cs typeface="Arabic Typesetting" pitchFamily="66" charset="-78"/>
              </a:rPr>
              <a:t>، ومن خلاله جعل مسرحه مسرحا ملتزما برسالة توعية الجمهور وتثويره وتحريره بإعلاء صوته وفتح مجال للتعبير الحر عن نظرته الخاصة المقاومة لأشكال القهر والاسكات الممارسة ضده منذ فجر التاريخ ولازالت تلازمه في حاضره.       </a:t>
            </a:r>
            <a:endParaRPr lang="ar-DZ" sz="1800" dirty="0">
              <a:latin typeface="Arabic Typesetting" pitchFamily="66" charset="-78"/>
              <a:cs typeface="Arabic Typesetting" pitchFamily="66" charset="-78"/>
            </a:endParaRPr>
          </a:p>
        </p:txBody>
      </p:sp>
    </p:spTree>
    <p:extLst>
      <p:ext uri="{BB962C8B-B14F-4D97-AF65-F5344CB8AC3E}">
        <p14:creationId xmlns:p14="http://schemas.microsoft.com/office/powerpoint/2010/main" val="3854892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1912</TotalTime>
  <Words>2529</Words>
  <Application>Microsoft Office PowerPoint</Application>
  <PresentationFormat>Affichage à l'écran (4:3)</PresentationFormat>
  <Paragraphs>49</Paragraphs>
  <Slides>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Amiri</vt:lpstr>
      <vt:lpstr>Arabic Typesetting</vt:lpstr>
      <vt:lpstr>Arial</vt:lpstr>
      <vt:lpstr>Calibri</vt:lpstr>
      <vt:lpstr>Sakkal Majalla</vt:lpstr>
      <vt:lpstr>Times New Roman</vt:lpstr>
      <vt:lpstr>Traditional Arabic</vt:lpstr>
      <vt:lpstr>Thème Office</vt:lpstr>
      <vt:lpstr>المسرح العربي وقضايا الالتزام إعداد الأستاذ حسين خالفي، جامعة عبد الرحمن ميرة، بجاية</vt:lpstr>
      <vt:lpstr>مقدمة</vt:lpstr>
      <vt:lpstr>1 -مفهوم ومرجعيات الالتزام في المسرح: </vt:lpstr>
      <vt:lpstr>2- مفهوم التسييس وأهدافه عند ونوس </vt:lpstr>
      <vt:lpstr> 3- تجربة الالتزام عند ونوس: بين الفكر الوجودي والتسييسي والتأملي أ - المرحلة الأولى: قبل النكسة </vt:lpstr>
      <vt:lpstr>ب - المرحلة الثانية: بعد النكسة</vt:lpstr>
      <vt:lpstr>ج- المرحلة الثالثة:مسرح التسييس والمجتمع وتأمل المعيش اليومي</vt:lpstr>
      <vt:lpstr>استنتاج، وتدريب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قضايا الآداب العالمية المعاصرة: الحرية، العدالة، السلام، والاغتراب</dc:title>
  <dc:creator>M2C</dc:creator>
  <cp:lastModifiedBy>ATLAS PC</cp:lastModifiedBy>
  <cp:revision>126</cp:revision>
  <dcterms:created xsi:type="dcterms:W3CDTF">2024-11-02T21:21:42Z</dcterms:created>
  <dcterms:modified xsi:type="dcterms:W3CDTF">2026-04-29T00:36:43Z</dcterms:modified>
</cp:coreProperties>
</file>