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1" r:id="rId5"/>
    <p:sldId id="263"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7" r:id="rId19"/>
    <p:sldId id="288" r:id="rId20"/>
    <p:sldId id="290" r:id="rId21"/>
    <p:sldId id="291" r:id="rId22"/>
    <p:sldId id="292" r:id="rId23"/>
    <p:sldId id="293" r:id="rId24"/>
    <p:sldId id="294"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95A9C-5613-4082-A046-5FB8FFDC128E}" type="datetimeFigureOut">
              <a:rPr lang="fr-FR" smtClean="0"/>
              <a:pPr/>
              <a:t>27/06/2021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03CDA-D2E6-4EB0-B931-01B7BA34648A}" type="slidenum">
              <a:rPr lang="fr-FR" smtClean="0"/>
              <a:pPr/>
              <a:t>‹N°›</a:t>
            </a:fld>
            <a:endParaRPr lang="fr-FR"/>
          </a:p>
        </p:txBody>
      </p:sp>
    </p:spTree>
    <p:extLst>
      <p:ext uri="{BB962C8B-B14F-4D97-AF65-F5344CB8AC3E}">
        <p14:creationId xmlns:p14="http://schemas.microsoft.com/office/powerpoint/2010/main" xmlns="" val="159593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4603CDA-D2E6-4EB0-B931-01B7BA34648A}" type="slidenum">
              <a:rPr lang="fr-FR" smtClean="0"/>
              <a:pPr/>
              <a:t>4</a:t>
            </a:fld>
            <a:endParaRPr lang="fr-FR"/>
          </a:p>
        </p:txBody>
      </p:sp>
    </p:spTree>
    <p:extLst>
      <p:ext uri="{BB962C8B-B14F-4D97-AF65-F5344CB8AC3E}">
        <p14:creationId xmlns:p14="http://schemas.microsoft.com/office/powerpoint/2010/main" xmlns="" val="57912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92079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65052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183454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287563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267602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35656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37115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134149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120936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353178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23EBC25-46FF-4C3B-A211-269BCB67A88D}" type="datetimeFigureOut">
              <a:rPr lang="fr-FR" smtClean="0"/>
              <a:pPr/>
              <a:t>27/06/2021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6667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EBC25-46FF-4C3B-A211-269BCB67A88D}" type="datetimeFigureOut">
              <a:rPr lang="fr-FR" smtClean="0"/>
              <a:pPr/>
              <a:t>27/06/2021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E68A6-B1BC-4B02-AF40-5D683348E2A8}" type="slidenum">
              <a:rPr lang="fr-FR" smtClean="0"/>
              <a:pPr/>
              <a:t>‹N°›</a:t>
            </a:fld>
            <a:endParaRPr lang="fr-FR"/>
          </a:p>
        </p:txBody>
      </p:sp>
    </p:spTree>
    <p:extLst>
      <p:ext uri="{BB962C8B-B14F-4D97-AF65-F5344CB8AC3E}">
        <p14:creationId xmlns:p14="http://schemas.microsoft.com/office/powerpoint/2010/main" xmlns="" val="3017048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hyperlink" Target="https://fr.wikipedia.org/wiki/Biopsie" TargetMode="External"/><Relationship Id="rId3" Type="http://schemas.openxmlformats.org/officeDocument/2006/relationships/image" Target="../media/image2.png"/><Relationship Id="rId7" Type="http://schemas.openxmlformats.org/officeDocument/2006/relationships/hyperlink" Target="https://fr.wikipedia.org/wiki/M%C3%A9decine_cliniqu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fr.wikipedia.org/wiki/Maladies" TargetMode="External"/><Relationship Id="rId5" Type="http://schemas.openxmlformats.org/officeDocument/2006/relationships/hyperlink" Target="https://fr.wikipedia.org/wiki/Histologie" TargetMode="External"/><Relationship Id="rId4" Type="http://schemas.openxmlformats.org/officeDocument/2006/relationships/hyperlink" Target="https://fr.wikipedia.org/wiki/Microscopie" TargetMode="External"/><Relationship Id="rId9" Type="http://schemas.openxmlformats.org/officeDocument/2006/relationships/hyperlink" Target="https://fr.wikipedia.org/wiki/Chirurg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2988241"/>
            <a:ext cx="5868144" cy="584775"/>
          </a:xfrm>
          <a:prstGeom prst="rect">
            <a:avLst/>
          </a:prstGeom>
        </p:spPr>
        <p:txBody>
          <a:bodyPr wrap="square">
            <a:spAutoFit/>
          </a:bodyPr>
          <a:lstStyle/>
          <a:p>
            <a:r>
              <a:rPr lang="fr-FR" sz="3200" b="1" dirty="0">
                <a:solidFill>
                  <a:srgbClr val="C00000"/>
                </a:solidFill>
              </a:rPr>
              <a:t>Méthodes d’études en histologie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548680"/>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073" y="5949280"/>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56071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390550"/>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260648"/>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54452"/>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1028381" y="793651"/>
            <a:ext cx="7920880" cy="4385816"/>
          </a:xfrm>
          <a:prstGeom prst="rect">
            <a:avLst/>
          </a:prstGeom>
        </p:spPr>
        <p:txBody>
          <a:bodyPr wrap="square">
            <a:spAutoFit/>
          </a:bodyPr>
          <a:lstStyle/>
          <a:p>
            <a:pPr marL="342900" indent="-342900" algn="just">
              <a:lnSpc>
                <a:spcPct val="200000"/>
              </a:lnSpc>
              <a:buFont typeface="Wingdings" panose="05000000000000000000" pitchFamily="2" charset="2"/>
              <a:buChar char="ü"/>
            </a:pPr>
            <a:r>
              <a:rPr lang="fr-FR" b="1" u="sng" dirty="0" smtClean="0">
                <a:solidFill>
                  <a:schemeClr val="tx2">
                    <a:lumMod val="60000"/>
                    <a:lumOff val="40000"/>
                  </a:schemeClr>
                </a:solidFill>
              </a:rPr>
              <a:t>La </a:t>
            </a:r>
            <a:r>
              <a:rPr lang="fr-FR" b="1" u="sng" dirty="0">
                <a:solidFill>
                  <a:schemeClr val="tx2">
                    <a:lumMod val="60000"/>
                    <a:lumOff val="40000"/>
                  </a:schemeClr>
                </a:solidFill>
              </a:rPr>
              <a:t>microtomie</a:t>
            </a:r>
          </a:p>
          <a:p>
            <a:pPr algn="just">
              <a:lnSpc>
                <a:spcPct val="150000"/>
              </a:lnSpc>
            </a:pPr>
            <a:r>
              <a:rPr lang="fr-FR" dirty="0"/>
              <a:t>On isole ensuite des </a:t>
            </a:r>
            <a:r>
              <a:rPr lang="fr-FR" dirty="0" smtClean="0"/>
              <a:t>coupes histologiques </a:t>
            </a:r>
            <a:r>
              <a:rPr lang="fr-FR" dirty="0"/>
              <a:t>dans le bloc de paraffine. On utilise pour cela un microtome, qui fait avancer le bloc sur un rasoir : le bloc avance d'environ 2 à 3 </a:t>
            </a:r>
            <a:r>
              <a:rPr lang="fr-FR" dirty="0" smtClean="0"/>
              <a:t>µm </a:t>
            </a:r>
            <a:r>
              <a:rPr lang="fr-FR" dirty="0"/>
              <a:t>à chaque fois (en MO classique, les coupes mesurent environ 5 µm</a:t>
            </a:r>
            <a:r>
              <a:rPr lang="fr-FR" dirty="0" smtClean="0"/>
              <a:t>). </a:t>
            </a:r>
            <a:r>
              <a:rPr lang="fr-FR" dirty="0"/>
              <a:t>L'ensemble des tranches vont former un ruban dans lequel on retrouve des coupes sériées de prélèvement tissulaire</a:t>
            </a:r>
            <a:r>
              <a:rPr lang="fr-FR" dirty="0" smtClean="0"/>
              <a:t>.</a:t>
            </a:r>
          </a:p>
          <a:p>
            <a:pPr algn="just">
              <a:lnSpc>
                <a:spcPct val="150000"/>
              </a:lnSpc>
            </a:pPr>
            <a:endParaRPr lang="fr-FR" dirty="0"/>
          </a:p>
          <a:p>
            <a:pPr algn="just">
              <a:lnSpc>
                <a:spcPct val="150000"/>
              </a:lnSpc>
            </a:pPr>
            <a:r>
              <a:rPr lang="fr-FR" b="1" u="sng" dirty="0">
                <a:solidFill>
                  <a:srgbClr val="C00000"/>
                </a:solidFill>
              </a:rPr>
              <a:t>Etalement et collage des coupes sur des lames de verre </a:t>
            </a:r>
            <a:endParaRPr lang="fr-FR" b="1" u="sng" dirty="0" smtClean="0">
              <a:solidFill>
                <a:srgbClr val="C00000"/>
              </a:solidFill>
            </a:endParaRPr>
          </a:p>
          <a:p>
            <a:pPr algn="just">
              <a:lnSpc>
                <a:spcPct val="150000"/>
              </a:lnSpc>
            </a:pPr>
            <a:r>
              <a:rPr lang="fr-FR" dirty="0"/>
              <a:t>Les coupes sont recueillies sur des lames de verre et mises à sécher (sur la nuit à 40-45°C ou 1H max 60°C).</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76256" y="4797152"/>
            <a:ext cx="1390650" cy="133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1468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462558"/>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332656"/>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54452"/>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899592" y="954008"/>
            <a:ext cx="7848872" cy="5355312"/>
          </a:xfrm>
          <a:prstGeom prst="rect">
            <a:avLst/>
          </a:prstGeom>
        </p:spPr>
        <p:txBody>
          <a:bodyPr wrap="square">
            <a:spAutoFit/>
          </a:bodyPr>
          <a:lstStyle/>
          <a:p>
            <a:pPr marL="800100" lvl="1" indent="-342900" algn="just">
              <a:lnSpc>
                <a:spcPct val="200000"/>
              </a:lnSpc>
              <a:buFont typeface="Wingdings" panose="05000000000000000000" pitchFamily="2" charset="2"/>
              <a:buChar char="ü"/>
            </a:pPr>
            <a:r>
              <a:rPr lang="fr-FR" b="1" u="sng" dirty="0">
                <a:solidFill>
                  <a:schemeClr val="tx2">
                    <a:lumMod val="60000"/>
                    <a:lumOff val="40000"/>
                  </a:schemeClr>
                </a:solidFill>
              </a:rPr>
              <a:t>Coloration des lames </a:t>
            </a:r>
          </a:p>
          <a:p>
            <a:pPr algn="just">
              <a:lnSpc>
                <a:spcPct val="150000"/>
              </a:lnSpc>
            </a:pPr>
            <a:r>
              <a:rPr lang="fr-FR" dirty="0"/>
              <a:t>Les tissus de l'organisme ne sont pas spontanément colorés, ce qui rend les observations difficiles. Les colorants utilisés en histologie sont plus ou moins sélectifs ; la plupart sont des composants acides ou basiques en milieu aqueux qui forment des sels avec les radicaux ionisés des tissus. Des composants acides sont utilisés pour les zones tissulaires basophiles, et des composants basiques  sont utilisés pour les zones tissulaires acidophiles </a:t>
            </a:r>
            <a:r>
              <a:rPr lang="fr-FR" dirty="0" smtClean="0"/>
              <a:t>.</a:t>
            </a:r>
          </a:p>
          <a:p>
            <a:pPr algn="just">
              <a:lnSpc>
                <a:spcPct val="150000"/>
              </a:lnSpc>
            </a:pPr>
            <a:r>
              <a:rPr lang="fr-FR" dirty="0"/>
              <a:t>Cependant, pour que l'on puisse utiliser une coloration, la paraffine doit être éliminée. </a:t>
            </a:r>
          </a:p>
          <a:p>
            <a:pPr marL="285750" indent="-285750" algn="just">
              <a:buFont typeface="Arial" panose="020B0604020202020204" pitchFamily="34" charset="0"/>
              <a:buChar char="•"/>
            </a:pPr>
            <a:r>
              <a:rPr lang="fr-FR" b="1" u="sng" dirty="0"/>
              <a:t>Déparaffinage</a:t>
            </a:r>
            <a:r>
              <a:rPr lang="fr-FR" dirty="0"/>
              <a:t>: consiste à passer les lames dans des bains de toluène ou de xylène afin de dissoudre la paraffine. </a:t>
            </a:r>
          </a:p>
          <a:p>
            <a:pPr algn="just"/>
            <a:endParaRPr lang="fr-FR" dirty="0"/>
          </a:p>
          <a:p>
            <a:pPr marL="285750" indent="-285750" algn="just">
              <a:buFont typeface="Arial" panose="020B0604020202020204" pitchFamily="34" charset="0"/>
              <a:buChar char="•"/>
            </a:pPr>
            <a:r>
              <a:rPr lang="fr-FR" b="1" u="sng" dirty="0"/>
              <a:t>Réhydratation</a:t>
            </a:r>
            <a:r>
              <a:rPr lang="fr-FR" dirty="0"/>
              <a:t> : l'alcool se mélange avec l'eau et le toluène, on passe les lames dans des bains d'alcool de degré décroissant (de 100° à 70°, voire 50/40</a:t>
            </a:r>
            <a:r>
              <a:rPr lang="fr-FR" dirty="0" smtClean="0"/>
              <a:t>°).</a:t>
            </a:r>
            <a:endParaRPr lang="fr-FR"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80312" y="118517"/>
            <a:ext cx="1495425" cy="1438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77484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310929"/>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81027"/>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54452"/>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899592" y="836712"/>
            <a:ext cx="7848872" cy="535531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b="1" u="sng" dirty="0">
                <a:solidFill>
                  <a:srgbClr val="C00000"/>
                </a:solidFill>
              </a:rPr>
              <a:t>La coloration HES : hématéine/éosine/safran (la plus utilisée dite de routine) </a:t>
            </a:r>
            <a:r>
              <a:rPr lang="fr-FR" b="1" dirty="0"/>
              <a:t>L'hématéine est une substance plutôt basique, qui colore les noyaux en violet donc colore les acides nucléiques. L'éosine est une substance plutôt acide, qui colore plutôt les cytoplasmes (en rose) donc colore les protéines. Enfin, le safran colore les fibres de collagène en jaune.</a:t>
            </a:r>
            <a:endParaRPr lang="fr-FR" dirty="0"/>
          </a:p>
          <a:p>
            <a:pPr algn="just"/>
            <a:endParaRPr lang="fr-FR" dirty="0" smtClean="0"/>
          </a:p>
          <a:p>
            <a:pPr marL="285750" indent="-285750" algn="just">
              <a:lnSpc>
                <a:spcPct val="150000"/>
              </a:lnSpc>
              <a:buFont typeface="Arial" panose="020B0604020202020204" pitchFamily="34" charset="0"/>
              <a:buChar char="•"/>
            </a:pPr>
            <a:r>
              <a:rPr lang="fr-FR" dirty="0" smtClean="0"/>
              <a:t> </a:t>
            </a:r>
            <a:r>
              <a:rPr lang="fr-FR" b="1" u="sng" dirty="0" smtClean="0">
                <a:solidFill>
                  <a:srgbClr val="C00000"/>
                </a:solidFill>
              </a:rPr>
              <a:t>La coloration histochimique PAS </a:t>
            </a:r>
            <a:r>
              <a:rPr lang="fr-FR" b="1" u="sng" dirty="0">
                <a:solidFill>
                  <a:srgbClr val="C00000"/>
                </a:solidFill>
              </a:rPr>
              <a:t>(</a:t>
            </a:r>
            <a:r>
              <a:rPr lang="fr-FR" b="1" u="sng" dirty="0" err="1">
                <a:solidFill>
                  <a:srgbClr val="C00000"/>
                </a:solidFill>
              </a:rPr>
              <a:t>Periodic</a:t>
            </a:r>
            <a:r>
              <a:rPr lang="fr-FR" b="1" u="sng" dirty="0">
                <a:solidFill>
                  <a:srgbClr val="C00000"/>
                </a:solidFill>
              </a:rPr>
              <a:t> Acid </a:t>
            </a:r>
            <a:r>
              <a:rPr lang="fr-FR" b="1" u="sng" dirty="0" err="1">
                <a:solidFill>
                  <a:srgbClr val="C00000"/>
                </a:solidFill>
              </a:rPr>
              <a:t>Schiff</a:t>
            </a:r>
            <a:r>
              <a:rPr lang="fr-FR" b="1" u="sng" dirty="0" smtClean="0">
                <a:solidFill>
                  <a:srgbClr val="C00000"/>
                </a:solidFill>
              </a:rPr>
              <a:t>) </a:t>
            </a:r>
            <a:r>
              <a:rPr lang="fr-FR" b="1" dirty="0"/>
              <a:t>qui met en évidence le glycogène, les glycoprotéines et à peu près tout ce qui contient des </a:t>
            </a:r>
            <a:r>
              <a:rPr lang="fr-FR" b="1" dirty="0" smtClean="0"/>
              <a:t>sucres.</a:t>
            </a:r>
          </a:p>
          <a:p>
            <a:pPr marL="285750" indent="-285750" algn="just">
              <a:lnSpc>
                <a:spcPct val="150000"/>
              </a:lnSpc>
              <a:buFont typeface="Arial" panose="020B0604020202020204" pitchFamily="34" charset="0"/>
              <a:buChar char="•"/>
            </a:pPr>
            <a:r>
              <a:rPr lang="fr-FR" b="1" u="sng" dirty="0">
                <a:solidFill>
                  <a:srgbClr val="C00000"/>
                </a:solidFill>
              </a:rPr>
              <a:t>Les techniques </a:t>
            </a:r>
            <a:r>
              <a:rPr lang="fr-FR" b="1" u="sng" dirty="0" smtClean="0">
                <a:solidFill>
                  <a:srgbClr val="C00000"/>
                </a:solidFill>
              </a:rPr>
              <a:t>d'</a:t>
            </a:r>
            <a:r>
              <a:rPr lang="fr-FR" b="1" u="sng" dirty="0" err="1" smtClean="0">
                <a:solidFill>
                  <a:srgbClr val="C00000"/>
                </a:solidFill>
              </a:rPr>
              <a:t>immunomarquage</a:t>
            </a:r>
            <a:r>
              <a:rPr lang="fr-FR" b="1" dirty="0">
                <a:solidFill>
                  <a:srgbClr val="C00000"/>
                </a:solidFill>
              </a:rPr>
              <a:t> </a:t>
            </a:r>
            <a:r>
              <a:rPr lang="fr-FR" b="1" dirty="0"/>
              <a:t>on utilise des anticorps couplés à des substances que l'on peut révéler en microscopie (enzymes, substances fluorescentes, ... </a:t>
            </a:r>
            <a:r>
              <a:rPr lang="fr-FR" b="1" dirty="0" smtClean="0"/>
              <a:t>)</a:t>
            </a:r>
          </a:p>
          <a:p>
            <a:pPr marL="285750" indent="-285750" algn="just">
              <a:lnSpc>
                <a:spcPct val="150000"/>
              </a:lnSpc>
              <a:buFont typeface="Arial" panose="020B0604020202020204" pitchFamily="34" charset="0"/>
              <a:buChar char="•"/>
            </a:pPr>
            <a:r>
              <a:rPr lang="fr-FR" b="1" u="sng" dirty="0">
                <a:solidFill>
                  <a:srgbClr val="C00000"/>
                </a:solidFill>
              </a:rPr>
              <a:t>L'hybridation </a:t>
            </a:r>
            <a:r>
              <a:rPr lang="fr-FR" b="1" i="1" u="sng" dirty="0">
                <a:solidFill>
                  <a:srgbClr val="C00000"/>
                </a:solidFill>
              </a:rPr>
              <a:t>in situ</a:t>
            </a:r>
            <a:r>
              <a:rPr lang="fr-FR" b="1" dirty="0">
                <a:solidFill>
                  <a:srgbClr val="C00000"/>
                </a:solidFill>
              </a:rPr>
              <a:t>, </a:t>
            </a:r>
            <a:r>
              <a:rPr lang="fr-FR" b="1" dirty="0"/>
              <a:t>quant à elle, consiste à mettre en évidence des séquences spécifiques d'ADN en utilisant une sonde marquée. </a:t>
            </a:r>
            <a:endParaRPr lang="fr-FR" b="1" dirty="0" smtClean="0"/>
          </a:p>
        </p:txBody>
      </p:sp>
    </p:spTree>
    <p:extLst>
      <p:ext uri="{BB962C8B-B14F-4D97-AF65-F5344CB8AC3E}">
        <p14:creationId xmlns:p14="http://schemas.microsoft.com/office/powerpoint/2010/main" xmlns="" val="309087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298050"/>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68148"/>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54452"/>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Rectangle 13"/>
          <p:cNvSpPr/>
          <p:nvPr/>
        </p:nvSpPr>
        <p:spPr>
          <a:xfrm>
            <a:off x="899592" y="836712"/>
            <a:ext cx="7848872" cy="5078313"/>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fr-FR" b="1" dirty="0">
                <a:solidFill>
                  <a:srgbClr val="0070C0"/>
                </a:solidFill>
              </a:rPr>
              <a:t>Le montage des </a:t>
            </a:r>
            <a:r>
              <a:rPr lang="fr-FR" b="1" dirty="0" smtClean="0">
                <a:solidFill>
                  <a:srgbClr val="0070C0"/>
                </a:solidFill>
              </a:rPr>
              <a:t>lames</a:t>
            </a:r>
          </a:p>
          <a:p>
            <a:pPr marL="285750" indent="-285750" algn="just">
              <a:lnSpc>
                <a:spcPct val="150000"/>
              </a:lnSpc>
              <a:buFont typeface="Arial" panose="020B0604020202020204" pitchFamily="34" charset="0"/>
              <a:buChar char="•"/>
            </a:pPr>
            <a:r>
              <a:rPr lang="fr-FR" dirty="0"/>
              <a:t>Les lames sont montées pour préserver les </a:t>
            </a:r>
            <a:r>
              <a:rPr lang="fr-FR" dirty="0" smtClean="0"/>
              <a:t>colorations.</a:t>
            </a:r>
          </a:p>
          <a:p>
            <a:pPr marL="285750" indent="-285750" algn="just">
              <a:lnSpc>
                <a:spcPct val="150000"/>
              </a:lnSpc>
              <a:buFont typeface="Arial" panose="020B0604020202020204" pitchFamily="34" charset="0"/>
              <a:buChar char="•"/>
            </a:pPr>
            <a:endParaRPr lang="fr-FR" dirty="0" smtClean="0"/>
          </a:p>
          <a:p>
            <a:pPr marL="285750" indent="-285750" algn="just">
              <a:lnSpc>
                <a:spcPct val="150000"/>
              </a:lnSpc>
              <a:buFont typeface="Arial" panose="020B0604020202020204" pitchFamily="34" charset="0"/>
              <a:buChar char="•"/>
            </a:pPr>
            <a:r>
              <a:rPr lang="fr-FR" dirty="0" smtClean="0"/>
              <a:t>Les </a:t>
            </a:r>
            <a:r>
              <a:rPr lang="fr-FR" dirty="0"/>
              <a:t>lames sont déshydratées grâce à des bains en toluène, puis on colle des </a:t>
            </a:r>
            <a:r>
              <a:rPr lang="fr-FR" dirty="0" smtClean="0"/>
              <a:t>lamelles </a:t>
            </a:r>
            <a:r>
              <a:rPr lang="fr-FR" dirty="0"/>
              <a:t>de verre par-dessus (grâce à des résines synthétiques) afin de préserver les préparations. </a:t>
            </a:r>
            <a:endParaRPr lang="fr-FR" dirty="0" smtClean="0"/>
          </a:p>
          <a:p>
            <a:pPr marL="285750" indent="-285750" algn="just">
              <a:lnSpc>
                <a:spcPct val="150000"/>
              </a:lnSpc>
              <a:buFont typeface="Arial" panose="020B0604020202020204" pitchFamily="34" charset="0"/>
              <a:buChar char="•"/>
            </a:pPr>
            <a:endParaRPr lang="fr-FR" dirty="0" smtClean="0"/>
          </a:p>
          <a:p>
            <a:pPr marL="285750" indent="-285750" algn="just">
              <a:lnSpc>
                <a:spcPct val="150000"/>
              </a:lnSpc>
              <a:buFont typeface="Arial" panose="020B0604020202020204" pitchFamily="34" charset="0"/>
              <a:buChar char="•"/>
            </a:pPr>
            <a:r>
              <a:rPr lang="fr-FR" dirty="0" smtClean="0"/>
              <a:t>Les </a:t>
            </a:r>
            <a:r>
              <a:rPr lang="fr-FR" dirty="0"/>
              <a:t>lames ainsi montées peuvent être conservées pendant plusieurs dizaines voire plusieurs centaines d'années. </a:t>
            </a:r>
            <a:endParaRPr lang="fr-FR" dirty="0" smtClean="0"/>
          </a:p>
          <a:p>
            <a:pPr marL="285750" indent="-285750" algn="just">
              <a:lnSpc>
                <a:spcPct val="150000"/>
              </a:lnSpc>
              <a:buFont typeface="Arial" panose="020B0604020202020204" pitchFamily="34" charset="0"/>
              <a:buChar char="•"/>
            </a:pPr>
            <a:endParaRPr lang="fr-FR" dirty="0"/>
          </a:p>
          <a:p>
            <a:pPr marL="285750" indent="-285750" algn="just">
              <a:lnSpc>
                <a:spcPct val="150000"/>
              </a:lnSpc>
              <a:buFont typeface="Arial" panose="020B0604020202020204" pitchFamily="34" charset="0"/>
              <a:buChar char="•"/>
            </a:pPr>
            <a:r>
              <a:rPr lang="fr-FR" dirty="0" smtClean="0"/>
              <a:t>Ces </a:t>
            </a:r>
            <a:r>
              <a:rPr lang="fr-FR" dirty="0"/>
              <a:t>techniques sont cependant mises en défaut pour un certain nombre d'analyse, car l'alcool dissout les graisses</a:t>
            </a:r>
            <a:endParaRPr lang="fr-FR" dirty="0" smtClean="0"/>
          </a:p>
        </p:txBody>
      </p:sp>
    </p:spTree>
    <p:extLst>
      <p:ext uri="{BB962C8B-B14F-4D97-AF65-F5344CB8AC3E}">
        <p14:creationId xmlns:p14="http://schemas.microsoft.com/office/powerpoint/2010/main" xmlns="" val="4234237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390550"/>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260648"/>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54452"/>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899592" y="836712"/>
            <a:ext cx="7848872" cy="4247317"/>
          </a:xfrm>
          <a:prstGeom prst="rect">
            <a:avLst/>
          </a:prstGeom>
        </p:spPr>
        <p:txBody>
          <a:bodyPr wrap="square">
            <a:spAutoFit/>
          </a:bodyPr>
          <a:lstStyle/>
          <a:p>
            <a:pPr algn="just">
              <a:lnSpc>
                <a:spcPct val="150000"/>
              </a:lnSpc>
            </a:pPr>
            <a:r>
              <a:rPr lang="fr-FR" b="1" dirty="0">
                <a:solidFill>
                  <a:schemeClr val="tx2">
                    <a:lumMod val="60000"/>
                    <a:lumOff val="40000"/>
                  </a:schemeClr>
                </a:solidFill>
              </a:rPr>
              <a:t>2) Microscopie électronique. </a:t>
            </a:r>
          </a:p>
          <a:p>
            <a:pPr marL="285750" indent="-285750" algn="just">
              <a:lnSpc>
                <a:spcPct val="150000"/>
              </a:lnSpc>
              <a:buFont typeface="Arial" panose="020B0604020202020204" pitchFamily="34" charset="0"/>
              <a:buChar char="•"/>
            </a:pPr>
            <a:r>
              <a:rPr lang="fr-FR" dirty="0"/>
              <a:t>La microscopie électronique (ME) repose exactement sur les mêmes principes que la MO mais un faisceau d'électrons remplace le faisceau de </a:t>
            </a:r>
            <a:r>
              <a:rPr lang="fr-FR" dirty="0" smtClean="0"/>
              <a:t>photons.</a:t>
            </a:r>
            <a:endParaRPr lang="fr-FR" smtClean="0"/>
          </a:p>
          <a:p>
            <a:pPr marL="285750" indent="-285750" algn="just">
              <a:lnSpc>
                <a:spcPct val="150000"/>
              </a:lnSpc>
              <a:buFont typeface="Arial" panose="020B0604020202020204" pitchFamily="34" charset="0"/>
              <a:buChar char="•"/>
            </a:pPr>
            <a:r>
              <a:rPr lang="fr-FR" smtClean="0"/>
              <a:t>La </a:t>
            </a:r>
            <a:r>
              <a:rPr lang="fr-FR" dirty="0"/>
              <a:t>préparation des tissus comporte les mêmes grandes étapes qu'en MO, mais avec des adaptations dues à la contrainte de rapidité qui est encore plus importante pour la fixation. </a:t>
            </a:r>
            <a:endParaRPr lang="fr-FR" dirty="0" smtClean="0"/>
          </a:p>
          <a:p>
            <a:pPr marL="285750" indent="-285750" algn="just">
              <a:lnSpc>
                <a:spcPct val="150000"/>
              </a:lnSpc>
              <a:buFont typeface="Arial" panose="020B0604020202020204" pitchFamily="34" charset="0"/>
              <a:buChar char="•"/>
            </a:pPr>
            <a:r>
              <a:rPr lang="fr-FR" dirty="0"/>
              <a:t>Le fixateur utilisé est </a:t>
            </a:r>
            <a:r>
              <a:rPr lang="fr-FR" b="1" dirty="0"/>
              <a:t>le </a:t>
            </a:r>
            <a:r>
              <a:rPr lang="fr-FR" b="1" dirty="0" err="1"/>
              <a:t>glutaraldéhyde</a:t>
            </a:r>
            <a:r>
              <a:rPr lang="fr-FR" b="1" dirty="0"/>
              <a:t> </a:t>
            </a:r>
            <a:r>
              <a:rPr lang="fr-FR" dirty="0"/>
              <a:t>(plusieurs bains, 1heure au total), et l'on effectue généralement une post-fixation grâce à l'acide osmique (</a:t>
            </a:r>
            <a:r>
              <a:rPr lang="fr-FR" dirty="0" err="1"/>
              <a:t>tetroxyde</a:t>
            </a:r>
            <a:r>
              <a:rPr lang="fr-FR" dirty="0"/>
              <a:t> d’osmium) afin d'obtenir de meilleures observations. </a:t>
            </a:r>
          </a:p>
          <a:p>
            <a:pPr marL="285750" indent="-285750" algn="just">
              <a:lnSpc>
                <a:spcPct val="150000"/>
              </a:lnSpc>
              <a:buFont typeface="Arial" panose="020B0604020202020204" pitchFamily="34" charset="0"/>
              <a:buChar char="•"/>
            </a:pPr>
            <a:r>
              <a:rPr lang="fr-FR" dirty="0"/>
              <a:t>La déshydratation est effectuée grâce à de </a:t>
            </a:r>
            <a:r>
              <a:rPr lang="fr-FR" b="1" dirty="0"/>
              <a:t>l'oxyde de propylène</a:t>
            </a:r>
            <a:r>
              <a:rPr lang="fr-FR" dirty="0"/>
              <a:t>. </a:t>
            </a:r>
            <a:endParaRPr lang="fr-FR" dirty="0" smtClean="0"/>
          </a:p>
        </p:txBody>
      </p:sp>
    </p:spTree>
    <p:extLst>
      <p:ext uri="{BB962C8B-B14F-4D97-AF65-F5344CB8AC3E}">
        <p14:creationId xmlns:p14="http://schemas.microsoft.com/office/powerpoint/2010/main" xmlns="" val="435434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318542"/>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88640"/>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28694"/>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899592" y="836712"/>
            <a:ext cx="7848872" cy="5355312"/>
          </a:xfrm>
          <a:prstGeom prst="rect">
            <a:avLst/>
          </a:prstGeom>
        </p:spPr>
        <p:txBody>
          <a:bodyPr wrap="square">
            <a:spAutoFit/>
          </a:bodyPr>
          <a:lstStyle/>
          <a:p>
            <a:pPr marL="285750" indent="-285750" algn="just">
              <a:buFont typeface="Arial" panose="020B0604020202020204" pitchFamily="34" charset="0"/>
              <a:buChar char="•"/>
            </a:pPr>
            <a:r>
              <a:rPr lang="fr-FR" dirty="0"/>
              <a:t>Pour l'inclusion, on utilise des résines synthétiques </a:t>
            </a:r>
            <a:r>
              <a:rPr lang="fr-FR" b="1" dirty="0"/>
              <a:t>d'époxy</a:t>
            </a:r>
            <a:r>
              <a:rPr lang="fr-FR" dirty="0"/>
              <a:t>.  Celles-ci présentent les avantages suivants </a:t>
            </a:r>
            <a:r>
              <a:rPr lang="fr-FR" dirty="0" smtClean="0"/>
              <a:t>:</a:t>
            </a:r>
          </a:p>
          <a:p>
            <a:pPr algn="just"/>
            <a:r>
              <a:rPr lang="fr-FR" dirty="0" smtClean="0"/>
              <a:t>        </a:t>
            </a:r>
            <a:r>
              <a:rPr lang="fr-FR" b="1" dirty="0" smtClean="0"/>
              <a:t> - stable </a:t>
            </a:r>
            <a:r>
              <a:rPr lang="fr-FR" b="1" dirty="0"/>
              <a:t>au bombardement électronique, </a:t>
            </a:r>
            <a:endParaRPr lang="fr-FR" b="1" dirty="0" smtClean="0"/>
          </a:p>
          <a:p>
            <a:pPr algn="just"/>
            <a:r>
              <a:rPr lang="fr-FR" b="1" dirty="0"/>
              <a:t> </a:t>
            </a:r>
            <a:r>
              <a:rPr lang="fr-FR" b="1" dirty="0" smtClean="0"/>
              <a:t>        - peu </a:t>
            </a:r>
            <a:r>
              <a:rPr lang="fr-FR" b="1" dirty="0"/>
              <a:t>de rétrécissement, </a:t>
            </a:r>
            <a:endParaRPr lang="fr-FR" b="1" dirty="0" smtClean="0"/>
          </a:p>
          <a:p>
            <a:pPr algn="just"/>
            <a:r>
              <a:rPr lang="fr-FR" b="1" dirty="0"/>
              <a:t> </a:t>
            </a:r>
            <a:r>
              <a:rPr lang="fr-FR" b="1" dirty="0" smtClean="0"/>
              <a:t>        - durcissement </a:t>
            </a:r>
            <a:r>
              <a:rPr lang="fr-FR" b="1" dirty="0"/>
              <a:t>uniforme</a:t>
            </a:r>
            <a:r>
              <a:rPr lang="fr-FR" b="1" dirty="0" smtClean="0"/>
              <a:t>.</a:t>
            </a:r>
          </a:p>
          <a:p>
            <a:pPr marL="285750" indent="-285750" algn="just">
              <a:buFont typeface="Arial" panose="020B0604020202020204" pitchFamily="34" charset="0"/>
              <a:buChar char="•"/>
            </a:pPr>
            <a:r>
              <a:rPr lang="fr-FR" dirty="0" smtClean="0"/>
              <a:t>Les inconvénients </a:t>
            </a:r>
            <a:r>
              <a:rPr lang="fr-FR" dirty="0"/>
              <a:t>sont que ces résines sont très visqueuses et présente une compatibilité limitée avec l’éthanol. </a:t>
            </a:r>
            <a:endParaRPr lang="fr-FR" dirty="0" smtClean="0"/>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smtClean="0"/>
              <a:t>Les </a:t>
            </a:r>
            <a:r>
              <a:rPr lang="fr-FR" dirty="0"/>
              <a:t>coupes sont réalisées sur un ultra-microtome avec rasoir de verre ou de diamant : on obtient des coupes d'environ 80 nm </a:t>
            </a:r>
            <a:r>
              <a:rPr lang="fr-FR" dirty="0" smtClean="0"/>
              <a:t>d'épaisseur.</a:t>
            </a:r>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a:t>Il n'existe pas de techniques de coloration en ME, mais des techniques de </a:t>
            </a:r>
            <a:r>
              <a:rPr lang="fr-FR" b="1" dirty="0"/>
              <a:t>contraste des tissus</a:t>
            </a:r>
            <a:r>
              <a:rPr lang="fr-FR" dirty="0"/>
              <a:t>. On utilise fréquemment </a:t>
            </a:r>
            <a:r>
              <a:rPr lang="fr-FR" b="1" u="sng" dirty="0"/>
              <a:t>l'acétate d'uranyle </a:t>
            </a:r>
            <a:r>
              <a:rPr lang="fr-FR" dirty="0"/>
              <a:t>(</a:t>
            </a:r>
            <a:r>
              <a:rPr lang="fr-FR" dirty="0">
                <a:solidFill>
                  <a:srgbClr val="FF0000"/>
                </a:solidFill>
              </a:rPr>
              <a:t>qui contraste les nucléoles</a:t>
            </a:r>
            <a:r>
              <a:rPr lang="fr-FR" dirty="0"/>
              <a:t>) et le </a:t>
            </a:r>
            <a:r>
              <a:rPr lang="fr-FR" b="1" u="sng" dirty="0"/>
              <a:t>citrate de plomb</a:t>
            </a:r>
            <a:r>
              <a:rPr lang="fr-FR" dirty="0"/>
              <a:t>, qui contraste </a:t>
            </a:r>
            <a:r>
              <a:rPr lang="fr-FR" dirty="0">
                <a:solidFill>
                  <a:srgbClr val="FF0000"/>
                </a:solidFill>
              </a:rPr>
              <a:t>les </a:t>
            </a:r>
            <a:r>
              <a:rPr lang="fr-FR" dirty="0" smtClean="0">
                <a:solidFill>
                  <a:srgbClr val="FF0000"/>
                </a:solidFill>
              </a:rPr>
              <a:t>membranes</a:t>
            </a:r>
            <a:r>
              <a:rPr lang="fr-FR" dirty="0" smtClean="0"/>
              <a:t>.</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b="1" u="sng" dirty="0">
                <a:solidFill>
                  <a:srgbClr val="FF0000"/>
                </a:solidFill>
              </a:rPr>
              <a:t>Remarque</a:t>
            </a:r>
            <a:r>
              <a:rPr lang="fr-FR" dirty="0"/>
              <a:t> : </a:t>
            </a:r>
            <a:r>
              <a:rPr lang="fr-FR" b="1" dirty="0"/>
              <a:t>La </a:t>
            </a:r>
            <a:r>
              <a:rPr lang="fr-FR" b="1" dirty="0" err="1"/>
              <a:t>cryohistologie</a:t>
            </a:r>
            <a:r>
              <a:rPr lang="fr-FR" b="1" dirty="0"/>
              <a:t> </a:t>
            </a:r>
            <a:r>
              <a:rPr lang="fr-FR" dirty="0"/>
              <a:t>repose sur l'utilisation d'un microtome à congélation (environ -18°C/- 25°C) ; utilisée en particulier pour les lipides, elle permet une observation rapide et possède des applications très </a:t>
            </a:r>
            <a:r>
              <a:rPr lang="fr-FR" dirty="0" smtClean="0"/>
              <a:t>utiles (</a:t>
            </a:r>
            <a:r>
              <a:rPr lang="fr-FR" dirty="0"/>
              <a:t>au bloc opératoire</a:t>
            </a:r>
            <a:r>
              <a:rPr lang="fr-FR" dirty="0" smtClean="0"/>
              <a:t>).</a:t>
            </a:r>
          </a:p>
        </p:txBody>
      </p:sp>
    </p:spTree>
    <p:extLst>
      <p:ext uri="{BB962C8B-B14F-4D97-AF65-F5344CB8AC3E}">
        <p14:creationId xmlns:p14="http://schemas.microsoft.com/office/powerpoint/2010/main" xmlns="" val="1295090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876" y="390550"/>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292784"/>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28694"/>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a:off x="1259631" y="953792"/>
            <a:ext cx="7505345" cy="400110"/>
          </a:xfrm>
          <a:prstGeom prst="rect">
            <a:avLst/>
          </a:prstGeom>
        </p:spPr>
        <p:txBody>
          <a:bodyPr wrap="square">
            <a:spAutoFit/>
          </a:bodyPr>
          <a:lstStyle/>
          <a:p>
            <a:r>
              <a:rPr lang="fr-FR" sz="2000" b="1" dirty="0">
                <a:solidFill>
                  <a:srgbClr val="FF0000"/>
                </a:solidFill>
              </a:rPr>
              <a:t>III- Les différents types de colorations.</a:t>
            </a:r>
          </a:p>
        </p:txBody>
      </p:sp>
      <p:sp>
        <p:nvSpPr>
          <p:cNvPr id="12" name="Rectangle 11"/>
          <p:cNvSpPr/>
          <p:nvPr/>
        </p:nvSpPr>
        <p:spPr>
          <a:xfrm>
            <a:off x="899592" y="836712"/>
            <a:ext cx="7848872" cy="2585323"/>
          </a:xfrm>
          <a:prstGeom prst="rect">
            <a:avLst/>
          </a:prstGeom>
        </p:spPr>
        <p:txBody>
          <a:bodyPr wrap="square">
            <a:spAutoFit/>
          </a:bodyPr>
          <a:lstStyle/>
          <a:p>
            <a:pPr algn="just">
              <a:lnSpc>
                <a:spcPct val="150000"/>
              </a:lnSpc>
            </a:pPr>
            <a:endParaRPr lang="fr-FR" b="1" dirty="0" smtClean="0">
              <a:solidFill>
                <a:srgbClr val="FF0000"/>
              </a:solidFill>
            </a:endParaRPr>
          </a:p>
          <a:p>
            <a:pPr algn="just">
              <a:lnSpc>
                <a:spcPct val="150000"/>
              </a:lnSpc>
            </a:pPr>
            <a:r>
              <a:rPr lang="fr-FR" b="1" dirty="0" smtClean="0">
                <a:solidFill>
                  <a:srgbClr val="FF0000"/>
                </a:solidFill>
              </a:rPr>
              <a:t>  III.1- les colorations de routines</a:t>
            </a:r>
            <a:endParaRPr lang="fr-FR" b="1" dirty="0">
              <a:solidFill>
                <a:srgbClr val="FF0000"/>
              </a:solidFill>
            </a:endParaRPr>
          </a:p>
          <a:p>
            <a:pPr marL="285750" indent="-285750" algn="just">
              <a:lnSpc>
                <a:spcPct val="150000"/>
              </a:lnSpc>
              <a:buFont typeface="Arial" panose="020B0604020202020204" pitchFamily="34" charset="0"/>
              <a:buChar char="•"/>
            </a:pPr>
            <a:r>
              <a:rPr lang="fr-FR" b="1" dirty="0">
                <a:solidFill>
                  <a:srgbClr val="00B0F0"/>
                </a:solidFill>
              </a:rPr>
              <a:t>Coloration Hématéine Eosine Safran (HES) </a:t>
            </a:r>
            <a:r>
              <a:rPr lang="fr-FR" dirty="0"/>
              <a:t>: c’est la coloration de routine en </a:t>
            </a:r>
            <a:r>
              <a:rPr lang="fr-FR" dirty="0" err="1"/>
              <a:t>histo</a:t>
            </a:r>
            <a:r>
              <a:rPr lang="fr-FR" dirty="0"/>
              <a:t>- pathologie. </a:t>
            </a:r>
            <a:endParaRPr lang="fr-FR" dirty="0" smtClean="0"/>
          </a:p>
          <a:p>
            <a:pPr marL="285750" indent="-285750" algn="just">
              <a:lnSpc>
                <a:spcPct val="150000"/>
              </a:lnSpc>
              <a:buFont typeface="Arial" panose="020B0604020202020204" pitchFamily="34" charset="0"/>
              <a:buChar char="•"/>
            </a:pPr>
            <a:endParaRPr lang="fr-FR" dirty="0"/>
          </a:p>
          <a:p>
            <a:pPr marL="285750" indent="-285750" algn="just">
              <a:lnSpc>
                <a:spcPct val="150000"/>
              </a:lnSpc>
              <a:buFont typeface="Arial" panose="020B0604020202020204" pitchFamily="34" charset="0"/>
              <a:buChar char="•"/>
            </a:pPr>
            <a:endParaRPr lang="fr-FR" dirty="0" smtClean="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96007" y="2276872"/>
            <a:ext cx="3256042" cy="1828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28478" y="4428656"/>
            <a:ext cx="4991100" cy="183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49092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204336"/>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42390"/>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28694"/>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899592" y="710694"/>
            <a:ext cx="7848872" cy="286232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b="1" dirty="0">
                <a:solidFill>
                  <a:srgbClr val="00B0F0"/>
                </a:solidFill>
              </a:rPr>
              <a:t>Coloration de May-Grunwald-</a:t>
            </a:r>
            <a:r>
              <a:rPr lang="fr-FR" b="1" dirty="0" err="1">
                <a:solidFill>
                  <a:srgbClr val="00B0F0"/>
                </a:solidFill>
              </a:rPr>
              <a:t>Giemsa</a:t>
            </a:r>
            <a:r>
              <a:rPr lang="fr-FR" b="1" dirty="0">
                <a:solidFill>
                  <a:srgbClr val="00B0F0"/>
                </a:solidFill>
              </a:rPr>
              <a:t> (MGG) : </a:t>
            </a:r>
            <a:r>
              <a:rPr lang="fr-FR" dirty="0"/>
              <a:t>c’est la coloration de routine en hématologie</a:t>
            </a:r>
            <a:r>
              <a:rPr lang="fr-FR" b="1" dirty="0"/>
              <a:t>.  </a:t>
            </a:r>
            <a:r>
              <a:rPr lang="fr-FR" dirty="0" smtClean="0"/>
              <a:t>Cette </a:t>
            </a:r>
            <a:r>
              <a:rPr lang="fr-FR" dirty="0"/>
              <a:t>coloration est utilisée lors de : </a:t>
            </a:r>
            <a:endParaRPr lang="fr-FR" dirty="0" smtClean="0"/>
          </a:p>
          <a:p>
            <a:pPr algn="just"/>
            <a:r>
              <a:rPr lang="fr-FR" b="1" dirty="0" smtClean="0"/>
              <a:t>	- frottis </a:t>
            </a:r>
            <a:r>
              <a:rPr lang="fr-FR" b="1" dirty="0"/>
              <a:t>sanguin ; </a:t>
            </a:r>
            <a:endParaRPr lang="fr-FR" b="1" dirty="0" smtClean="0"/>
          </a:p>
          <a:p>
            <a:pPr algn="just"/>
            <a:r>
              <a:rPr lang="fr-FR" b="1" dirty="0"/>
              <a:t>	</a:t>
            </a:r>
            <a:r>
              <a:rPr lang="fr-FR" b="1" dirty="0" smtClean="0"/>
              <a:t>- ponction </a:t>
            </a:r>
            <a:r>
              <a:rPr lang="fr-FR" b="1" dirty="0"/>
              <a:t>de liquide inflammatoire ; </a:t>
            </a:r>
            <a:endParaRPr lang="fr-FR" b="1" dirty="0" smtClean="0"/>
          </a:p>
          <a:p>
            <a:pPr algn="just"/>
            <a:r>
              <a:rPr lang="fr-FR" b="1" dirty="0"/>
              <a:t>	</a:t>
            </a:r>
            <a:r>
              <a:rPr lang="fr-FR" b="1" dirty="0" smtClean="0"/>
              <a:t>- coupes </a:t>
            </a:r>
            <a:r>
              <a:rPr lang="fr-FR" b="1" dirty="0"/>
              <a:t>d’organes lymphoïdes ou </a:t>
            </a:r>
            <a:r>
              <a:rPr lang="fr-FR" b="1" dirty="0" smtClean="0"/>
              <a:t>hématologiques</a:t>
            </a:r>
          </a:p>
          <a:p>
            <a:pPr algn="just"/>
            <a:endParaRPr lang="fr-FR" b="1" dirty="0" smtClean="0"/>
          </a:p>
          <a:p>
            <a:pPr marL="285750" indent="-285750" algn="just">
              <a:buFont typeface="Arial" panose="020B0604020202020204" pitchFamily="34" charset="0"/>
              <a:buChar char="•"/>
            </a:pPr>
            <a:r>
              <a:rPr lang="fr-FR" b="1" u="sng" dirty="0"/>
              <a:t>Exemple d’application </a:t>
            </a:r>
            <a:r>
              <a:rPr lang="fr-FR" dirty="0"/>
              <a:t>: classification des cellules sanguines en fonction des granulations cytoplasmiques : polynucléaires neutrophiles, basophiles, éosinophiles.</a:t>
            </a:r>
            <a:endParaRPr lang="fr-FR" dirty="0" smtClean="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40160" y="4271702"/>
            <a:ext cx="2924175" cy="17994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76056" y="4077072"/>
            <a:ext cx="2857500" cy="2085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65181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204336"/>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42390"/>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28694"/>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899592" y="710694"/>
            <a:ext cx="7848872" cy="88036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b="1" dirty="0">
                <a:solidFill>
                  <a:srgbClr val="00B0F0"/>
                </a:solidFill>
              </a:rPr>
              <a:t>Coloration de </a:t>
            </a:r>
            <a:r>
              <a:rPr lang="fr-FR" b="1" dirty="0" err="1">
                <a:solidFill>
                  <a:srgbClr val="00B0F0"/>
                </a:solidFill>
              </a:rPr>
              <a:t>Papanicolaou</a:t>
            </a:r>
            <a:r>
              <a:rPr lang="fr-FR" b="1" dirty="0">
                <a:solidFill>
                  <a:srgbClr val="00B0F0"/>
                </a:solidFill>
              </a:rPr>
              <a:t> : </a:t>
            </a:r>
            <a:r>
              <a:rPr lang="fr-FR" dirty="0"/>
              <a:t>c’est la coloration de routine en cytologie gynécologique </a:t>
            </a:r>
            <a:r>
              <a:rPr lang="fr-FR" dirty="0" smtClean="0"/>
              <a:t>	</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33228" y="3086653"/>
            <a:ext cx="5181600"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43808" y="1700808"/>
            <a:ext cx="4110826" cy="9361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52671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204336"/>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42390"/>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28694"/>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899592" y="548680"/>
            <a:ext cx="7848872" cy="5909310"/>
          </a:xfrm>
          <a:prstGeom prst="rect">
            <a:avLst/>
          </a:prstGeom>
        </p:spPr>
        <p:txBody>
          <a:bodyPr wrap="square">
            <a:spAutoFit/>
          </a:bodyPr>
          <a:lstStyle/>
          <a:p>
            <a:pPr algn="just">
              <a:lnSpc>
                <a:spcPct val="150000"/>
              </a:lnSpc>
            </a:pPr>
            <a:r>
              <a:rPr lang="fr-FR" b="1" dirty="0" smtClean="0">
                <a:solidFill>
                  <a:srgbClr val="FF0000"/>
                </a:solidFill>
              </a:rPr>
              <a:t>  III.2- les colorations spécifiques</a:t>
            </a:r>
            <a:endParaRPr lang="fr-FR" b="1" dirty="0">
              <a:solidFill>
                <a:srgbClr val="FF0000"/>
              </a:solidFill>
            </a:endParaRPr>
          </a:p>
          <a:p>
            <a:pPr marL="285750" indent="-285750" algn="just">
              <a:lnSpc>
                <a:spcPct val="150000"/>
              </a:lnSpc>
              <a:buFont typeface="Arial" panose="020B0604020202020204" pitchFamily="34" charset="0"/>
              <a:buChar char="•"/>
            </a:pPr>
            <a:r>
              <a:rPr lang="fr-FR" b="1" dirty="0">
                <a:solidFill>
                  <a:srgbClr val="00B0F0"/>
                </a:solidFill>
              </a:rPr>
              <a:t>mise en évidence d’un composé donné non identifié sur </a:t>
            </a:r>
            <a:r>
              <a:rPr lang="fr-FR" b="1" dirty="0" smtClean="0">
                <a:solidFill>
                  <a:srgbClr val="00B0F0"/>
                </a:solidFill>
              </a:rPr>
              <a:t>l’HES</a:t>
            </a:r>
            <a:endParaRPr lang="fr-FR" b="1" dirty="0">
              <a:solidFill>
                <a:srgbClr val="00B0F0"/>
              </a:solidFill>
            </a:endParaRPr>
          </a:p>
          <a:p>
            <a:pPr marL="742950" lvl="1" indent="-285750" algn="just">
              <a:buFont typeface="Wingdings" panose="05000000000000000000" pitchFamily="2" charset="2"/>
              <a:buChar char="ü"/>
            </a:pPr>
            <a:r>
              <a:rPr lang="fr-FR" b="1" dirty="0" err="1"/>
              <a:t>Orcéine</a:t>
            </a:r>
            <a:r>
              <a:rPr lang="fr-FR" dirty="0"/>
              <a:t> : coloration des fibres élastiques. </a:t>
            </a:r>
            <a:endParaRPr lang="fr-FR" dirty="0" smtClean="0"/>
          </a:p>
          <a:p>
            <a:pPr marL="742950" lvl="1" indent="-285750" algn="just">
              <a:buFont typeface="Wingdings" panose="05000000000000000000" pitchFamily="2" charset="2"/>
              <a:buChar char="ü"/>
            </a:pPr>
            <a:r>
              <a:rPr lang="fr-FR" b="1" dirty="0"/>
              <a:t>Réactif de </a:t>
            </a:r>
            <a:r>
              <a:rPr lang="fr-FR" b="1" dirty="0" err="1"/>
              <a:t>Schiff</a:t>
            </a:r>
            <a:r>
              <a:rPr lang="fr-FR" b="1" dirty="0"/>
              <a:t> à l’acide périodique </a:t>
            </a:r>
            <a:r>
              <a:rPr lang="fr-FR" dirty="0"/>
              <a:t>:étude des polysaccharides et des mucines (coloration pourpre/magenta). </a:t>
            </a:r>
            <a:r>
              <a:rPr lang="fr-FR" dirty="0" smtClean="0"/>
              <a:t>·</a:t>
            </a:r>
          </a:p>
          <a:p>
            <a:pPr marL="742950" lvl="1" indent="-285750" algn="just">
              <a:buFont typeface="Wingdings" panose="05000000000000000000" pitchFamily="2" charset="2"/>
              <a:buChar char="ü"/>
            </a:pPr>
            <a:r>
              <a:rPr lang="fr-FR" b="1" dirty="0" smtClean="0"/>
              <a:t>Bleu </a:t>
            </a:r>
            <a:r>
              <a:rPr lang="fr-FR" b="1" dirty="0" err="1"/>
              <a:t>alcian</a:t>
            </a:r>
            <a:r>
              <a:rPr lang="fr-FR" b="1" dirty="0"/>
              <a:t> </a:t>
            </a:r>
            <a:r>
              <a:rPr lang="fr-FR" dirty="0"/>
              <a:t>: mise en évidence de certaines mucines (famille de grandes protéines, fortement </a:t>
            </a:r>
            <a:r>
              <a:rPr lang="fr-FR" dirty="0" err="1"/>
              <a:t>glycosylées</a:t>
            </a:r>
            <a:r>
              <a:rPr lang="fr-FR" dirty="0"/>
              <a:t> entrant dans la composition de nombreux mucus) et de certains </a:t>
            </a:r>
            <a:r>
              <a:rPr lang="fr-FR" dirty="0" err="1"/>
              <a:t>glycosaminoglycannes</a:t>
            </a:r>
            <a:r>
              <a:rPr lang="fr-FR" dirty="0" smtClean="0"/>
              <a:t>.</a:t>
            </a:r>
          </a:p>
          <a:p>
            <a:pPr marL="742950" lvl="1" indent="-285750" algn="just">
              <a:buFont typeface="Wingdings" panose="05000000000000000000" pitchFamily="2" charset="2"/>
              <a:buChar char="ü"/>
            </a:pPr>
            <a:endParaRPr lang="fr-FR" dirty="0"/>
          </a:p>
          <a:p>
            <a:pPr marL="285750" indent="-285750" algn="just">
              <a:buFont typeface="Arial" panose="020B0604020202020204" pitchFamily="34" charset="0"/>
              <a:buChar char="•"/>
            </a:pPr>
            <a:r>
              <a:rPr lang="fr-FR" b="1" dirty="0">
                <a:solidFill>
                  <a:srgbClr val="00B0F0"/>
                </a:solidFill>
              </a:rPr>
              <a:t>Colorations spéciales : détection de l’accumulation de certaines substances</a:t>
            </a:r>
          </a:p>
          <a:p>
            <a:pPr marL="742950" lvl="1" indent="-285750" algn="just">
              <a:buFont typeface="Wingdings" panose="05000000000000000000" pitchFamily="2" charset="2"/>
              <a:buChar char="ü"/>
            </a:pPr>
            <a:r>
              <a:rPr lang="fr-FR" dirty="0"/>
              <a:t>Détection de métaux comme le fer : </a:t>
            </a:r>
            <a:r>
              <a:rPr lang="fr-FR" b="1" dirty="0"/>
              <a:t>coloration de </a:t>
            </a:r>
            <a:r>
              <a:rPr lang="fr-FR" b="1" dirty="0" err="1"/>
              <a:t>Perls</a:t>
            </a:r>
            <a:r>
              <a:rPr lang="fr-FR" b="1" dirty="0"/>
              <a:t> </a:t>
            </a:r>
            <a:r>
              <a:rPr lang="fr-FR" dirty="0"/>
              <a:t>(hémochromatose : maladie hématologique se caractérisant par une anomalie héréditaire de l'utilisation du fer par l'organisme). </a:t>
            </a:r>
          </a:p>
          <a:p>
            <a:pPr marL="742950" lvl="1" indent="-285750" algn="just">
              <a:buFont typeface="Wingdings" panose="05000000000000000000" pitchFamily="2" charset="2"/>
              <a:buChar char="ü"/>
            </a:pPr>
            <a:r>
              <a:rPr lang="fr-FR" dirty="0" smtClean="0"/>
              <a:t>Détection </a:t>
            </a:r>
            <a:r>
              <a:rPr lang="fr-FR" dirty="0"/>
              <a:t>du cuivre (maladie de Wilson). </a:t>
            </a:r>
          </a:p>
          <a:p>
            <a:pPr marL="742950" lvl="1" indent="-285750" algn="just">
              <a:buFont typeface="Wingdings" panose="05000000000000000000" pitchFamily="2" charset="2"/>
              <a:buChar char="ü"/>
            </a:pPr>
            <a:r>
              <a:rPr lang="fr-FR" dirty="0" smtClean="0"/>
              <a:t>Détection </a:t>
            </a:r>
            <a:r>
              <a:rPr lang="fr-FR" dirty="0"/>
              <a:t>du </a:t>
            </a:r>
            <a:r>
              <a:rPr lang="fr-FR" dirty="0" smtClean="0"/>
              <a:t>calcium.</a:t>
            </a:r>
          </a:p>
          <a:p>
            <a:pPr lvl="1" algn="just"/>
            <a:endParaRPr lang="fr-FR" dirty="0" smtClean="0"/>
          </a:p>
          <a:p>
            <a:pPr marL="285750" indent="-285750" algn="just">
              <a:buFont typeface="Arial" panose="020B0604020202020204" pitchFamily="34" charset="0"/>
              <a:buChar char="•"/>
            </a:pPr>
            <a:r>
              <a:rPr lang="fr-FR" b="1" dirty="0">
                <a:solidFill>
                  <a:srgbClr val="00B0F0"/>
                </a:solidFill>
              </a:rPr>
              <a:t>Colorations spéciales : détection d’agents infectieux </a:t>
            </a:r>
            <a:r>
              <a:rPr lang="fr-FR" b="1" dirty="0" smtClean="0">
                <a:solidFill>
                  <a:srgbClr val="00B0F0"/>
                </a:solidFill>
              </a:rPr>
              <a:t>:</a:t>
            </a:r>
          </a:p>
          <a:p>
            <a:pPr marL="285750" indent="-285750" algn="just">
              <a:buFont typeface="Arial" panose="020B0604020202020204" pitchFamily="34" charset="0"/>
              <a:buChar char="•"/>
            </a:pPr>
            <a:r>
              <a:rPr lang="fr-FR" b="1" dirty="0"/>
              <a:t>Détection de Bactéries </a:t>
            </a:r>
            <a:r>
              <a:rPr lang="fr-FR" dirty="0"/>
              <a:t>: coloration de Gram, coloration de </a:t>
            </a:r>
            <a:r>
              <a:rPr lang="fr-FR" dirty="0" err="1"/>
              <a:t>Ziehl</a:t>
            </a:r>
            <a:r>
              <a:rPr lang="fr-FR" dirty="0"/>
              <a:t>, coloration de </a:t>
            </a:r>
            <a:r>
              <a:rPr lang="fr-FR" dirty="0" err="1"/>
              <a:t>Whartin-Starry</a:t>
            </a:r>
            <a:r>
              <a:rPr lang="fr-FR" dirty="0"/>
              <a:t> </a:t>
            </a:r>
            <a:endParaRPr lang="fr-FR" dirty="0" smtClean="0"/>
          </a:p>
          <a:p>
            <a:pPr marL="285750" indent="-285750" algn="just">
              <a:buFont typeface="Arial" panose="020B0604020202020204" pitchFamily="34" charset="0"/>
              <a:buChar char="•"/>
            </a:pPr>
            <a:r>
              <a:rPr lang="fr-FR" b="1" dirty="0" smtClean="0"/>
              <a:t>Détection </a:t>
            </a:r>
            <a:r>
              <a:rPr lang="fr-FR" b="1" dirty="0"/>
              <a:t>de Champignons </a:t>
            </a:r>
            <a:r>
              <a:rPr lang="fr-FR" dirty="0"/>
              <a:t>: coloration de </a:t>
            </a:r>
            <a:r>
              <a:rPr lang="fr-FR" dirty="0" err="1"/>
              <a:t>Grocott</a:t>
            </a:r>
            <a:r>
              <a:rPr lang="fr-FR" dirty="0"/>
              <a:t>. </a:t>
            </a:r>
          </a:p>
        </p:txBody>
      </p:sp>
    </p:spTree>
    <p:extLst>
      <p:ext uri="{BB962C8B-B14F-4D97-AF65-F5344CB8AC3E}">
        <p14:creationId xmlns:p14="http://schemas.microsoft.com/office/powerpoint/2010/main" xmlns="" val="1658684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346968"/>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073" y="5949280"/>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1656184" y="260648"/>
            <a:ext cx="4572000" cy="400110"/>
          </a:xfrm>
          <a:prstGeom prst="rect">
            <a:avLst/>
          </a:prstGeom>
        </p:spPr>
        <p:txBody>
          <a:bodyPr>
            <a:spAutoFit/>
          </a:bodyPr>
          <a:lstStyle/>
          <a:p>
            <a:r>
              <a:rPr lang="fr-FR" sz="2000" b="1" dirty="0">
                <a:solidFill>
                  <a:srgbClr val="C00000"/>
                </a:solidFill>
              </a:rPr>
              <a:t>Méthodes d’études en histologie </a:t>
            </a:r>
          </a:p>
        </p:txBody>
      </p:sp>
      <p:sp>
        <p:nvSpPr>
          <p:cNvPr id="7" name="Rectangle 6"/>
          <p:cNvSpPr/>
          <p:nvPr/>
        </p:nvSpPr>
        <p:spPr>
          <a:xfrm>
            <a:off x="1475656" y="1215886"/>
            <a:ext cx="854849" cy="461665"/>
          </a:xfrm>
          <a:prstGeom prst="rect">
            <a:avLst/>
          </a:prstGeom>
        </p:spPr>
        <p:txBody>
          <a:bodyPr wrap="none">
            <a:spAutoFit/>
          </a:bodyPr>
          <a:lstStyle/>
          <a:p>
            <a:r>
              <a:rPr lang="fr-FR" sz="2400" b="1" dirty="0">
                <a:solidFill>
                  <a:srgbClr val="FF0000"/>
                </a:solidFill>
              </a:rPr>
              <a:t>BUTS</a:t>
            </a:r>
          </a:p>
        </p:txBody>
      </p:sp>
      <p:sp>
        <p:nvSpPr>
          <p:cNvPr id="10" name="Rectangle 9"/>
          <p:cNvSpPr/>
          <p:nvPr/>
        </p:nvSpPr>
        <p:spPr>
          <a:xfrm>
            <a:off x="1115616" y="1987093"/>
            <a:ext cx="7488832" cy="3170099"/>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fr-FR" sz="2000" b="1" dirty="0"/>
              <a:t>Connaître le circuit de prise en charge d’un prélèvement histologique humain. </a:t>
            </a:r>
            <a:endParaRPr lang="fr-FR" sz="2000" b="1" dirty="0" smtClean="0"/>
          </a:p>
          <a:p>
            <a:pPr marL="342900" indent="-342900" algn="just">
              <a:lnSpc>
                <a:spcPct val="200000"/>
              </a:lnSpc>
              <a:buFont typeface="Arial" panose="020B0604020202020204" pitchFamily="34" charset="0"/>
              <a:buChar char="•"/>
            </a:pPr>
            <a:r>
              <a:rPr lang="fr-FR" sz="2000" b="1" dirty="0" smtClean="0"/>
              <a:t>Connaître </a:t>
            </a:r>
            <a:r>
              <a:rPr lang="fr-FR" sz="2000" b="1" dirty="0"/>
              <a:t>en détail les techniques histologiques et cytologiques de routine. </a:t>
            </a:r>
            <a:endParaRPr lang="fr-FR" sz="2000" b="1" dirty="0" smtClean="0"/>
          </a:p>
          <a:p>
            <a:pPr marL="342900" indent="-342900" algn="just">
              <a:lnSpc>
                <a:spcPct val="200000"/>
              </a:lnSpc>
              <a:buFont typeface="Arial" panose="020B0604020202020204" pitchFamily="34" charset="0"/>
              <a:buChar char="•"/>
            </a:pPr>
            <a:r>
              <a:rPr lang="fr-FR" sz="2000" b="1" dirty="0" smtClean="0"/>
              <a:t>Connaître </a:t>
            </a:r>
            <a:r>
              <a:rPr lang="fr-FR" sz="2000" b="1" dirty="0"/>
              <a:t>les techniques spécialisées et leurs principes généraux. </a:t>
            </a:r>
          </a:p>
        </p:txBody>
      </p:sp>
    </p:spTree>
    <p:extLst>
      <p:ext uri="{BB962C8B-B14F-4D97-AF65-F5344CB8AC3E}">
        <p14:creationId xmlns:p14="http://schemas.microsoft.com/office/powerpoint/2010/main" xmlns="" val="2065905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204336"/>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42390"/>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28694"/>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899592" y="743500"/>
            <a:ext cx="7848872" cy="5216813"/>
          </a:xfrm>
          <a:prstGeom prst="rect">
            <a:avLst/>
          </a:prstGeom>
        </p:spPr>
        <p:txBody>
          <a:bodyPr wrap="square">
            <a:spAutoFit/>
          </a:bodyPr>
          <a:lstStyle/>
          <a:p>
            <a:pPr algn="just">
              <a:lnSpc>
                <a:spcPct val="150000"/>
              </a:lnSpc>
            </a:pPr>
            <a:r>
              <a:rPr lang="fr-FR" b="1" dirty="0">
                <a:solidFill>
                  <a:srgbClr val="FF0000"/>
                </a:solidFill>
              </a:rPr>
              <a:t>  </a:t>
            </a:r>
            <a:r>
              <a:rPr lang="fr-FR" b="1" dirty="0" smtClean="0">
                <a:solidFill>
                  <a:srgbClr val="FF0000"/>
                </a:solidFill>
              </a:rPr>
              <a:t>IV- Immunohistochimie </a:t>
            </a:r>
            <a:r>
              <a:rPr lang="fr-FR" b="1" dirty="0">
                <a:solidFill>
                  <a:srgbClr val="FF0000"/>
                </a:solidFill>
              </a:rPr>
              <a:t>(IHC) et </a:t>
            </a:r>
            <a:r>
              <a:rPr lang="fr-FR" b="1" dirty="0" smtClean="0">
                <a:solidFill>
                  <a:srgbClr val="FF0000"/>
                </a:solidFill>
              </a:rPr>
              <a:t>immunocytochimie.</a:t>
            </a:r>
          </a:p>
          <a:p>
            <a:pPr marL="285750" indent="-285750" algn="just">
              <a:buFont typeface="Arial" panose="020B0604020202020204" pitchFamily="34" charset="0"/>
              <a:buChar char="•"/>
            </a:pPr>
            <a:r>
              <a:rPr lang="fr-FR" b="1" dirty="0" smtClean="0"/>
              <a:t>L'immunohistochimie</a:t>
            </a:r>
            <a:r>
              <a:rPr lang="fr-FR" dirty="0" smtClean="0"/>
              <a:t> « </a:t>
            </a:r>
            <a:r>
              <a:rPr lang="fr-FR" dirty="0"/>
              <a:t>IHC </a:t>
            </a:r>
            <a:r>
              <a:rPr lang="fr-FR" dirty="0" smtClean="0"/>
              <a:t>» </a:t>
            </a:r>
            <a:r>
              <a:rPr lang="fr-FR" dirty="0"/>
              <a:t>est le nom d'une méthode de localisation de protéines dans les cellules d'une coupe de tissu, par la détection d'antigènes au moyen d'anticorps. L'immunohistochimie exploite le fait qu'un anticorps se lie spécifiquement à des antigènes dans les tissus biologiques. Les anticorps peuvent être d'origine </a:t>
            </a:r>
            <a:r>
              <a:rPr lang="fr-FR" dirty="0" err="1"/>
              <a:t>polyclonale</a:t>
            </a:r>
            <a:r>
              <a:rPr lang="fr-FR" dirty="0"/>
              <a:t> ou monoclonale. </a:t>
            </a: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t>L’in</a:t>
            </a:r>
            <a:r>
              <a:rPr lang="fr-FR" dirty="0"/>
              <a:t>térêt de cette technique est de repérer des antigènes (protéines le plus souvent) d’intérêt au niveau cellulaire ou extracellulaire à l’aide d’anticorps spécifiques</a:t>
            </a:r>
            <a:r>
              <a:rPr lang="fr-FR" dirty="0" smtClean="0"/>
              <a:t>.</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t>L'immunofluorescence directe </a:t>
            </a:r>
            <a:r>
              <a:rPr lang="fr-FR" dirty="0"/>
              <a:t>sur coupe en congélation est une méthode très spécifique qui évite toutes les réactions non spécifiques dues à l'accrochage de </a:t>
            </a:r>
            <a:r>
              <a:rPr lang="fr-FR" dirty="0" err="1"/>
              <a:t>l'Ac</a:t>
            </a:r>
            <a:r>
              <a:rPr lang="fr-FR" dirty="0"/>
              <a:t> au récepteur du </a:t>
            </a:r>
            <a:r>
              <a:rPr lang="fr-FR" dirty="0" err="1"/>
              <a:t>Fc</a:t>
            </a:r>
            <a:r>
              <a:rPr lang="fr-FR" dirty="0"/>
              <a:t> des immunoglobulines, à condition d'utiliser </a:t>
            </a:r>
            <a:r>
              <a:rPr lang="fr-FR" dirty="0" err="1"/>
              <a:t>l'Ac</a:t>
            </a:r>
            <a:r>
              <a:rPr lang="fr-FR" dirty="0"/>
              <a:t> à la dilution optimale. Mais c'est une méthode peu sensible (pas d'amplification du signal) et qui nécessite d'utiliser des </a:t>
            </a:r>
            <a:r>
              <a:rPr lang="fr-FR" dirty="0" err="1"/>
              <a:t>Ac</a:t>
            </a:r>
            <a:r>
              <a:rPr lang="fr-FR" dirty="0"/>
              <a:t> couplés à un chromogène fluorescent (Fluorescéine, Rhodamine, Rouge Texas</a:t>
            </a:r>
            <a:r>
              <a:rPr lang="fr-FR" dirty="0" smtClean="0"/>
              <a:t>….)</a:t>
            </a:r>
          </a:p>
          <a:p>
            <a:pPr marL="285750" indent="-285750" algn="just">
              <a:buFont typeface="Arial" panose="020B0604020202020204" pitchFamily="34" charset="0"/>
              <a:buChar char="•"/>
            </a:pPr>
            <a:endParaRPr lang="fr-FR" dirty="0"/>
          </a:p>
        </p:txBody>
      </p:sp>
    </p:spTree>
    <p:extLst>
      <p:ext uri="{BB962C8B-B14F-4D97-AF65-F5344CB8AC3E}">
        <p14:creationId xmlns:p14="http://schemas.microsoft.com/office/powerpoint/2010/main" xmlns="" val="1908620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204336"/>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42390"/>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28694"/>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899592" y="870967"/>
            <a:ext cx="7848872" cy="1477328"/>
          </a:xfrm>
          <a:prstGeom prst="rect">
            <a:avLst/>
          </a:prstGeom>
        </p:spPr>
        <p:txBody>
          <a:bodyPr wrap="square">
            <a:spAutoFit/>
          </a:bodyPr>
          <a:lstStyle/>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p:txBody>
      </p:sp>
      <p:sp>
        <p:nvSpPr>
          <p:cNvPr id="7" name="Rectangle 6"/>
          <p:cNvSpPr/>
          <p:nvPr/>
        </p:nvSpPr>
        <p:spPr>
          <a:xfrm>
            <a:off x="971600" y="743500"/>
            <a:ext cx="7848872" cy="424731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b="1" dirty="0"/>
              <a:t>Pour la révélation de l’immunohistochimie indirecte</a:t>
            </a:r>
            <a:r>
              <a:rPr lang="fr-FR" dirty="0"/>
              <a:t>, les enzymes utilisées sont la peroxydase ou la phosphatase alcaline et les chromogènes sont le plus souvent la </a:t>
            </a:r>
            <a:r>
              <a:rPr lang="fr-FR" dirty="0" err="1"/>
              <a:t>diaminobenzidine</a:t>
            </a:r>
            <a:r>
              <a:rPr lang="fr-FR" dirty="0"/>
              <a:t> (réaction de couleur brune) ou l'</a:t>
            </a:r>
            <a:r>
              <a:rPr lang="fr-FR" dirty="0" err="1"/>
              <a:t>aminoethylcarbazole</a:t>
            </a:r>
            <a:r>
              <a:rPr lang="fr-FR" dirty="0"/>
              <a:t> (réaction de couleur rouge).</a:t>
            </a:r>
            <a:endParaRPr lang="fr-FR" b="1" dirty="0" smtClean="0">
              <a:solidFill>
                <a:srgbClr val="FF0000"/>
              </a:solidFill>
            </a:endParaRPr>
          </a:p>
          <a:p>
            <a:pPr algn="just">
              <a:lnSpc>
                <a:spcPct val="150000"/>
              </a:lnSpc>
            </a:pPr>
            <a:endParaRPr lang="fr-FR" b="1" dirty="0">
              <a:solidFill>
                <a:srgbClr val="FF0000"/>
              </a:solidFill>
            </a:endParaRPr>
          </a:p>
          <a:p>
            <a:pPr algn="just">
              <a:lnSpc>
                <a:spcPct val="150000"/>
              </a:lnSpc>
            </a:pPr>
            <a:r>
              <a:rPr lang="fr-FR" b="1" dirty="0" smtClean="0">
                <a:solidFill>
                  <a:srgbClr val="FF0000"/>
                </a:solidFill>
              </a:rPr>
              <a:t>Exemple </a:t>
            </a:r>
            <a:r>
              <a:rPr lang="fr-FR" b="1" dirty="0">
                <a:solidFill>
                  <a:srgbClr val="FF0000"/>
                </a:solidFill>
              </a:rPr>
              <a:t>: </a:t>
            </a:r>
            <a:endParaRPr lang="fr-FR" b="1" dirty="0" smtClean="0">
              <a:solidFill>
                <a:srgbClr val="FF0000"/>
              </a:solidFill>
            </a:endParaRPr>
          </a:p>
          <a:p>
            <a:pPr algn="just"/>
            <a:r>
              <a:rPr lang="fr-FR" dirty="0" smtClean="0"/>
              <a:t>Un </a:t>
            </a:r>
            <a:r>
              <a:rPr lang="fr-FR" dirty="0"/>
              <a:t>premier anticorps de souris anti-kératines se fixe spécifiquement sur les kératines. La présence de cet anticorps est révélé par la fixation d'un anticorps secondaire </a:t>
            </a:r>
            <a:r>
              <a:rPr lang="fr-FR" dirty="0" err="1"/>
              <a:t>biotynilé</a:t>
            </a:r>
            <a:r>
              <a:rPr lang="fr-FR" dirty="0"/>
              <a:t> de lapin </a:t>
            </a:r>
            <a:r>
              <a:rPr lang="fr-FR" dirty="0" smtClean="0"/>
              <a:t>anti-souris. </a:t>
            </a:r>
            <a:r>
              <a:rPr lang="fr-FR" dirty="0"/>
              <a:t>Cette méthode utilise la haute affinité de la </a:t>
            </a:r>
            <a:r>
              <a:rPr lang="fr-FR" dirty="0" err="1"/>
              <a:t>streptavidine</a:t>
            </a:r>
            <a:r>
              <a:rPr lang="fr-FR" dirty="0"/>
              <a:t> pour la biotine. La </a:t>
            </a:r>
            <a:r>
              <a:rPr lang="fr-FR" dirty="0" err="1"/>
              <a:t>streptavidine</a:t>
            </a:r>
            <a:r>
              <a:rPr lang="fr-FR" dirty="0"/>
              <a:t> est couplée à l'enzyme </a:t>
            </a:r>
            <a:r>
              <a:rPr lang="fr-FR" dirty="0" err="1"/>
              <a:t>péroxydase</a:t>
            </a:r>
            <a:r>
              <a:rPr lang="fr-FR" dirty="0"/>
              <a:t> et va se fixer sur l'anticorps secondaire </a:t>
            </a:r>
            <a:r>
              <a:rPr lang="fr-FR" dirty="0" err="1"/>
              <a:t>biotynilé</a:t>
            </a:r>
            <a:r>
              <a:rPr lang="fr-FR" dirty="0"/>
              <a:t>. L'activité de la </a:t>
            </a:r>
            <a:r>
              <a:rPr lang="fr-FR" dirty="0" err="1"/>
              <a:t>péroxydase</a:t>
            </a:r>
            <a:r>
              <a:rPr lang="fr-FR" dirty="0"/>
              <a:t> induira la coloration du chromogène. </a:t>
            </a:r>
          </a:p>
        </p:txBody>
      </p:sp>
    </p:spTree>
    <p:extLst>
      <p:ext uri="{BB962C8B-B14F-4D97-AF65-F5344CB8AC3E}">
        <p14:creationId xmlns:p14="http://schemas.microsoft.com/office/powerpoint/2010/main" xmlns="" val="1783413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204336"/>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42390"/>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28694"/>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899592" y="870967"/>
            <a:ext cx="7848872" cy="1477328"/>
          </a:xfrm>
          <a:prstGeom prst="rect">
            <a:avLst/>
          </a:prstGeom>
        </p:spPr>
        <p:txBody>
          <a:bodyPr wrap="square">
            <a:spAutoFit/>
          </a:bodyPr>
          <a:lstStyle/>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11602" y="870967"/>
            <a:ext cx="7029450" cy="50063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6947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204336"/>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42390"/>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28694"/>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899592" y="870967"/>
            <a:ext cx="7848872" cy="1477328"/>
          </a:xfrm>
          <a:prstGeom prst="rect">
            <a:avLst/>
          </a:prstGeom>
        </p:spPr>
        <p:txBody>
          <a:bodyPr wrap="square">
            <a:spAutoFit/>
          </a:bodyPr>
          <a:lstStyle/>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14438" y="1124744"/>
            <a:ext cx="6715125"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75612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204336"/>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42390"/>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28694"/>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899592" y="870967"/>
            <a:ext cx="7848872" cy="1477328"/>
          </a:xfrm>
          <a:prstGeom prst="rect">
            <a:avLst/>
          </a:prstGeom>
        </p:spPr>
        <p:txBody>
          <a:bodyPr wrap="square">
            <a:spAutoFit/>
          </a:bodyPr>
          <a:lstStyle/>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86966" y="1190972"/>
            <a:ext cx="7029450" cy="4686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876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346968"/>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073" y="5949280"/>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1656184" y="260648"/>
            <a:ext cx="4572000" cy="400110"/>
          </a:xfrm>
          <a:prstGeom prst="rect">
            <a:avLst/>
          </a:prstGeom>
        </p:spPr>
        <p:txBody>
          <a:bodyPr>
            <a:spAutoFit/>
          </a:bodyPr>
          <a:lstStyle/>
          <a:p>
            <a:r>
              <a:rPr lang="fr-FR" sz="2000" b="1" dirty="0">
                <a:solidFill>
                  <a:srgbClr val="C00000"/>
                </a:solidFill>
              </a:rPr>
              <a:t>Méthodes d’études en histologie </a:t>
            </a:r>
          </a:p>
        </p:txBody>
      </p:sp>
      <p:sp>
        <p:nvSpPr>
          <p:cNvPr id="8" name="Rectangle 7"/>
          <p:cNvSpPr/>
          <p:nvPr/>
        </p:nvSpPr>
        <p:spPr>
          <a:xfrm>
            <a:off x="1259632" y="899428"/>
            <a:ext cx="4572000" cy="400110"/>
          </a:xfrm>
          <a:prstGeom prst="rect">
            <a:avLst/>
          </a:prstGeom>
        </p:spPr>
        <p:txBody>
          <a:bodyPr>
            <a:spAutoFit/>
          </a:bodyPr>
          <a:lstStyle/>
          <a:p>
            <a:r>
              <a:rPr lang="fr-FR" sz="2000" b="1" dirty="0" smtClean="0">
                <a:solidFill>
                  <a:srgbClr val="FF0000"/>
                </a:solidFill>
              </a:rPr>
              <a:t>I- définition </a:t>
            </a:r>
            <a:endParaRPr lang="fr-FR" sz="2000" b="1" dirty="0">
              <a:solidFill>
                <a:srgbClr val="FF0000"/>
              </a:solidFill>
            </a:endParaRPr>
          </a:p>
        </p:txBody>
      </p:sp>
      <p:sp>
        <p:nvSpPr>
          <p:cNvPr id="9" name="Rectangle 8"/>
          <p:cNvSpPr/>
          <p:nvPr/>
        </p:nvSpPr>
        <p:spPr>
          <a:xfrm>
            <a:off x="1043608" y="1484784"/>
            <a:ext cx="7488832" cy="419961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fr-FR" sz="2000" dirty="0"/>
              <a:t>Le mot </a:t>
            </a:r>
            <a:r>
              <a:rPr lang="fr-FR" sz="2000" i="1" dirty="0"/>
              <a:t>histopathologie</a:t>
            </a:r>
            <a:r>
              <a:rPr lang="fr-FR" sz="2000" dirty="0"/>
              <a:t> vient du grec </a:t>
            </a:r>
            <a:r>
              <a:rPr lang="fr-FR" sz="2000" i="1" dirty="0" err="1"/>
              <a:t>histos</a:t>
            </a:r>
            <a:r>
              <a:rPr lang="fr-FR" sz="2000" dirty="0"/>
              <a:t> (tissus) et </a:t>
            </a:r>
            <a:r>
              <a:rPr lang="fr-FR" sz="2000" i="1" dirty="0" smtClean="0"/>
              <a:t>pathos (souffrance),</a:t>
            </a:r>
            <a:r>
              <a:rPr lang="fr-FR" sz="2000" dirty="0" smtClean="0"/>
              <a:t> Il </a:t>
            </a:r>
            <a:r>
              <a:rPr lang="fr-FR" sz="2000" dirty="0"/>
              <a:t>renvoie à l'observation à échelle </a:t>
            </a:r>
            <a:r>
              <a:rPr lang="fr-FR" sz="2000" dirty="0">
                <a:solidFill>
                  <a:srgbClr val="FF0000"/>
                </a:solidFill>
                <a:hlinkClick r:id="rId4" tooltip="Microscopie"/>
              </a:rPr>
              <a:t>microscopique</a:t>
            </a:r>
            <a:r>
              <a:rPr lang="fr-FR" sz="2000" dirty="0"/>
              <a:t> des tissus vivants ou morts avec pour objectif d'identifier les mécanismes, traces ou indices </a:t>
            </a:r>
            <a:r>
              <a:rPr lang="fr-FR" sz="2000" dirty="0">
                <a:hlinkClick r:id="rId5" tooltip="Histologie"/>
              </a:rPr>
              <a:t>histologiques</a:t>
            </a:r>
            <a:r>
              <a:rPr lang="fr-FR" sz="2000" dirty="0"/>
              <a:t> de manifestations de </a:t>
            </a:r>
            <a:r>
              <a:rPr lang="fr-FR" sz="2000" dirty="0">
                <a:hlinkClick r:id="rId6" tooltip="Maladies"/>
              </a:rPr>
              <a:t>maladies</a:t>
            </a:r>
            <a:r>
              <a:rPr lang="fr-FR" sz="2000" dirty="0"/>
              <a:t> (virales ou non</a:t>
            </a:r>
            <a:r>
              <a:rPr lang="fr-FR" sz="2000" dirty="0" smtClean="0"/>
              <a:t>). </a:t>
            </a:r>
          </a:p>
          <a:p>
            <a:pPr marL="342900" indent="-342900" algn="just">
              <a:lnSpc>
                <a:spcPct val="150000"/>
              </a:lnSpc>
              <a:buFont typeface="Arial" panose="020B0604020202020204" pitchFamily="34" charset="0"/>
              <a:buChar char="•"/>
            </a:pPr>
            <a:endParaRPr lang="fr-FR" sz="2000" dirty="0"/>
          </a:p>
          <a:p>
            <a:pPr marL="342900" indent="-342900" algn="just">
              <a:lnSpc>
                <a:spcPct val="150000"/>
              </a:lnSpc>
              <a:buFont typeface="Arial" panose="020B0604020202020204" pitchFamily="34" charset="0"/>
              <a:buChar char="•"/>
            </a:pPr>
            <a:r>
              <a:rPr lang="fr-FR" sz="2000" dirty="0" smtClean="0"/>
              <a:t>En </a:t>
            </a:r>
            <a:r>
              <a:rPr lang="fr-FR" sz="2000" dirty="0">
                <a:hlinkClick r:id="rId7" tooltip="Médecine clinique"/>
              </a:rPr>
              <a:t>médecine clinique</a:t>
            </a:r>
            <a:r>
              <a:rPr lang="fr-FR" sz="2000" dirty="0"/>
              <a:t>, l'histopathologie se réfère plus particulièrement à l'examen de </a:t>
            </a:r>
            <a:r>
              <a:rPr lang="fr-FR" sz="2000" dirty="0">
                <a:hlinkClick r:id="rId8" tooltip="Biopsie"/>
              </a:rPr>
              <a:t>biopsies</a:t>
            </a:r>
            <a:r>
              <a:rPr lang="fr-FR" sz="2000" dirty="0"/>
              <a:t> ou d'échantillons </a:t>
            </a:r>
            <a:r>
              <a:rPr lang="fr-FR" sz="2000" dirty="0">
                <a:hlinkClick r:id="rId9" tooltip="Chirurgie"/>
              </a:rPr>
              <a:t>chirurgicaux</a:t>
            </a:r>
            <a:r>
              <a:rPr lang="fr-FR" sz="2000" dirty="0"/>
              <a:t>.</a:t>
            </a:r>
          </a:p>
        </p:txBody>
      </p:sp>
    </p:spTree>
    <p:extLst>
      <p:ext uri="{BB962C8B-B14F-4D97-AF65-F5344CB8AC3E}">
        <p14:creationId xmlns:p14="http://schemas.microsoft.com/office/powerpoint/2010/main" xmlns="" val="79955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346968"/>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8073" y="5949280"/>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1656184" y="260648"/>
            <a:ext cx="4572000" cy="400110"/>
          </a:xfrm>
          <a:prstGeom prst="rect">
            <a:avLst/>
          </a:prstGeom>
        </p:spPr>
        <p:txBody>
          <a:bodyPr>
            <a:spAutoFit/>
          </a:bodyPr>
          <a:lstStyle/>
          <a:p>
            <a:r>
              <a:rPr lang="fr-FR" sz="2000" b="1" dirty="0">
                <a:solidFill>
                  <a:srgbClr val="C00000"/>
                </a:solidFill>
              </a:rPr>
              <a:t>Méthodes d’études en histologie </a:t>
            </a:r>
          </a:p>
        </p:txBody>
      </p:sp>
      <p:sp>
        <p:nvSpPr>
          <p:cNvPr id="8" name="Rectangle 7"/>
          <p:cNvSpPr/>
          <p:nvPr/>
        </p:nvSpPr>
        <p:spPr>
          <a:xfrm>
            <a:off x="1331640" y="836712"/>
            <a:ext cx="7812360" cy="400110"/>
          </a:xfrm>
          <a:prstGeom prst="rect">
            <a:avLst/>
          </a:prstGeom>
        </p:spPr>
        <p:txBody>
          <a:bodyPr wrap="square">
            <a:spAutoFit/>
          </a:bodyPr>
          <a:lstStyle/>
          <a:p>
            <a:r>
              <a:rPr lang="fr-FR" sz="2000" b="1" dirty="0" smtClean="0">
                <a:solidFill>
                  <a:srgbClr val="FF0000"/>
                </a:solidFill>
              </a:rPr>
              <a:t>I- définition</a:t>
            </a:r>
            <a:endParaRPr lang="fr-FR" sz="2000" b="1" dirty="0">
              <a:solidFill>
                <a:srgbClr val="FF0000"/>
              </a:solidFill>
            </a:endParaRPr>
          </a:p>
        </p:txBody>
      </p:sp>
      <p:sp>
        <p:nvSpPr>
          <p:cNvPr id="13" name="Rectangle 12"/>
          <p:cNvSpPr/>
          <p:nvPr/>
        </p:nvSpPr>
        <p:spPr>
          <a:xfrm>
            <a:off x="323529" y="1340768"/>
            <a:ext cx="8496944" cy="46628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fr-FR" dirty="0"/>
              <a:t>Un tissu est constitué de cellules et des substances qu'elles synthétisent ; ces substances constituent  la </a:t>
            </a:r>
            <a:r>
              <a:rPr lang="fr-FR" b="1" dirty="0" smtClean="0"/>
              <a:t>M</a:t>
            </a:r>
            <a:r>
              <a:rPr lang="fr-FR" dirty="0" smtClean="0"/>
              <a:t>atrice </a:t>
            </a:r>
            <a:r>
              <a:rPr lang="fr-FR" b="1" dirty="0" err="1" smtClean="0"/>
              <a:t>E</a:t>
            </a:r>
            <a:r>
              <a:rPr lang="fr-FR" dirty="0" err="1" smtClean="0"/>
              <a:t>xtra</a:t>
            </a:r>
            <a:r>
              <a:rPr lang="fr-FR" b="1" dirty="0" err="1" smtClean="0"/>
              <a:t>C</a:t>
            </a:r>
            <a:r>
              <a:rPr lang="fr-FR" dirty="0" err="1" smtClean="0"/>
              <a:t>ellulaire</a:t>
            </a:r>
            <a:r>
              <a:rPr lang="fr-FR" dirty="0" smtClean="0"/>
              <a:t> </a:t>
            </a:r>
            <a:r>
              <a:rPr lang="fr-FR" dirty="0"/>
              <a:t>ou </a:t>
            </a:r>
            <a:r>
              <a:rPr lang="fr-FR" b="1" dirty="0"/>
              <a:t>MEC</a:t>
            </a:r>
            <a:r>
              <a:rPr lang="fr-FR" dirty="0"/>
              <a:t>. Bien que plus complexe, l'examen histologique est aujourd'hui souvent assimilé à l'examen microscopique. </a:t>
            </a:r>
            <a:endParaRPr lang="fr-FR" dirty="0" smtClean="0"/>
          </a:p>
          <a:p>
            <a:pPr marL="342900" indent="-342900" algn="just">
              <a:lnSpc>
                <a:spcPct val="150000"/>
              </a:lnSpc>
              <a:buFont typeface="Arial" panose="020B0604020202020204" pitchFamily="34" charset="0"/>
              <a:buChar char="•"/>
            </a:pPr>
            <a:r>
              <a:rPr lang="fr-FR" dirty="0"/>
              <a:t>L'histologie s'est rapidement intéressée à la morphologie des cellules (</a:t>
            </a:r>
            <a:r>
              <a:rPr lang="fr-FR" b="1" dirty="0"/>
              <a:t>l'histochimie</a:t>
            </a:r>
            <a:r>
              <a:rPr lang="fr-FR" dirty="0"/>
              <a:t>), mais aussi à leur fonctionnement et à la conception des tissus (</a:t>
            </a:r>
            <a:r>
              <a:rPr lang="fr-FR" b="1" dirty="0" err="1"/>
              <a:t>histophysiologie</a:t>
            </a:r>
            <a:r>
              <a:rPr lang="fr-FR" dirty="0" smtClean="0"/>
              <a:t>)</a:t>
            </a:r>
          </a:p>
          <a:p>
            <a:pPr marL="342900" indent="-342900" algn="just">
              <a:lnSpc>
                <a:spcPct val="150000"/>
              </a:lnSpc>
              <a:buFont typeface="Arial" panose="020B0604020202020204" pitchFamily="34" charset="0"/>
              <a:buChar char="•"/>
            </a:pPr>
            <a:r>
              <a:rPr lang="fr-FR" dirty="0" smtClean="0"/>
              <a:t>Aujourd'hui et grâce au </a:t>
            </a:r>
            <a:r>
              <a:rPr lang="fr-FR" dirty="0"/>
              <a:t>microscope </a:t>
            </a:r>
            <a:r>
              <a:rPr lang="fr-FR" dirty="0" smtClean="0"/>
              <a:t>électronique (</a:t>
            </a:r>
            <a:r>
              <a:rPr lang="fr-FR" dirty="0"/>
              <a:t>grandissement</a:t>
            </a:r>
            <a:r>
              <a:rPr lang="fr-FR" dirty="0" smtClean="0"/>
              <a:t>), </a:t>
            </a:r>
            <a:r>
              <a:rPr lang="fr-FR" dirty="0"/>
              <a:t>l'histologie a pour but de mettre en évidence au sein de la cellule, </a:t>
            </a:r>
            <a:r>
              <a:rPr lang="fr-FR" b="1" i="1" dirty="0"/>
              <a:t>in situ </a:t>
            </a:r>
            <a:r>
              <a:rPr lang="fr-FR" dirty="0"/>
              <a:t>(contrairement à la biochimie), les protéines, l'ADN et </a:t>
            </a:r>
            <a:r>
              <a:rPr lang="fr-FR" dirty="0" smtClean="0"/>
              <a:t>l'ARNm. </a:t>
            </a:r>
          </a:p>
          <a:p>
            <a:pPr marL="342900" indent="-342900" algn="just">
              <a:lnSpc>
                <a:spcPct val="150000"/>
              </a:lnSpc>
              <a:buFont typeface="Arial" panose="020B0604020202020204" pitchFamily="34" charset="0"/>
              <a:buChar char="•"/>
            </a:pPr>
            <a:r>
              <a:rPr lang="fr-FR" dirty="0"/>
              <a:t>On distingue quatre familles de tissus, qui sont étudiés dans le cadre de l'histologie générale : </a:t>
            </a:r>
            <a:r>
              <a:rPr lang="fr-FR" b="1" dirty="0">
                <a:solidFill>
                  <a:srgbClr val="FF0000"/>
                </a:solidFill>
              </a:rPr>
              <a:t>Les </a:t>
            </a:r>
            <a:r>
              <a:rPr lang="fr-FR" b="1" dirty="0" smtClean="0">
                <a:solidFill>
                  <a:srgbClr val="FF0000"/>
                </a:solidFill>
              </a:rPr>
              <a:t>épithéliums, </a:t>
            </a:r>
            <a:r>
              <a:rPr lang="fr-FR" b="1" dirty="0">
                <a:solidFill>
                  <a:srgbClr val="FF0000"/>
                </a:solidFill>
              </a:rPr>
              <a:t>Les tissus </a:t>
            </a:r>
            <a:r>
              <a:rPr lang="fr-FR" b="1" dirty="0" smtClean="0">
                <a:solidFill>
                  <a:srgbClr val="FF0000"/>
                </a:solidFill>
              </a:rPr>
              <a:t>conjonctifs, </a:t>
            </a:r>
            <a:r>
              <a:rPr lang="fr-FR" b="1" dirty="0">
                <a:solidFill>
                  <a:srgbClr val="FF0000"/>
                </a:solidFill>
              </a:rPr>
              <a:t>Les tissus </a:t>
            </a:r>
            <a:r>
              <a:rPr lang="fr-FR" b="1" dirty="0" smtClean="0">
                <a:solidFill>
                  <a:srgbClr val="FF0000"/>
                </a:solidFill>
              </a:rPr>
              <a:t>musculaires et </a:t>
            </a:r>
            <a:r>
              <a:rPr lang="fr-FR" b="1" dirty="0">
                <a:solidFill>
                  <a:srgbClr val="FF0000"/>
                </a:solidFill>
              </a:rPr>
              <a:t>Les tissus nerveux</a:t>
            </a:r>
            <a:r>
              <a:rPr lang="fr-FR" dirty="0"/>
              <a:t>.</a:t>
            </a:r>
          </a:p>
        </p:txBody>
      </p:sp>
    </p:spTree>
    <p:extLst>
      <p:ext uri="{BB962C8B-B14F-4D97-AF65-F5344CB8AC3E}">
        <p14:creationId xmlns:p14="http://schemas.microsoft.com/office/powerpoint/2010/main" xmlns="" val="215176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346968"/>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073" y="5949280"/>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1656184" y="260648"/>
            <a:ext cx="4572000" cy="400110"/>
          </a:xfrm>
          <a:prstGeom prst="rect">
            <a:avLst/>
          </a:prstGeom>
        </p:spPr>
        <p:txBody>
          <a:bodyPr>
            <a:spAutoFit/>
          </a:bodyPr>
          <a:lstStyle/>
          <a:p>
            <a:r>
              <a:rPr lang="fr-FR" sz="2000" b="1" dirty="0">
                <a:solidFill>
                  <a:srgbClr val="C00000"/>
                </a:solidFill>
              </a:rPr>
              <a:t>Méthodes d’études en histologie </a:t>
            </a:r>
          </a:p>
        </p:txBody>
      </p:sp>
      <p:sp>
        <p:nvSpPr>
          <p:cNvPr id="8" name="Rectangle 7"/>
          <p:cNvSpPr/>
          <p:nvPr/>
        </p:nvSpPr>
        <p:spPr>
          <a:xfrm>
            <a:off x="1259631" y="953792"/>
            <a:ext cx="7505345" cy="400110"/>
          </a:xfrm>
          <a:prstGeom prst="rect">
            <a:avLst/>
          </a:prstGeom>
        </p:spPr>
        <p:txBody>
          <a:bodyPr wrap="square">
            <a:spAutoFit/>
          </a:bodyPr>
          <a:lstStyle/>
          <a:p>
            <a:r>
              <a:rPr lang="fr-FR" sz="2000" b="1" dirty="0">
                <a:solidFill>
                  <a:srgbClr val="FF0000"/>
                </a:solidFill>
              </a:rPr>
              <a:t>II- Les préparations </a:t>
            </a:r>
            <a:r>
              <a:rPr lang="fr-FR" sz="2000" b="1" dirty="0" smtClean="0">
                <a:solidFill>
                  <a:srgbClr val="FF0000"/>
                </a:solidFill>
              </a:rPr>
              <a:t>tissulaires </a:t>
            </a:r>
            <a:endParaRPr lang="fr-FR" sz="2000" b="1" dirty="0">
              <a:solidFill>
                <a:srgbClr val="FF0000"/>
              </a:solidFill>
            </a:endParaRPr>
          </a:p>
        </p:txBody>
      </p:sp>
      <p:sp>
        <p:nvSpPr>
          <p:cNvPr id="9" name="Rectangle 8"/>
          <p:cNvSpPr/>
          <p:nvPr/>
        </p:nvSpPr>
        <p:spPr>
          <a:xfrm>
            <a:off x="1043608" y="1196752"/>
            <a:ext cx="7920880" cy="4385816"/>
          </a:xfrm>
          <a:prstGeom prst="rect">
            <a:avLst/>
          </a:prstGeom>
        </p:spPr>
        <p:txBody>
          <a:bodyPr wrap="square">
            <a:spAutoFit/>
          </a:bodyPr>
          <a:lstStyle/>
          <a:p>
            <a:pPr marL="342900" indent="-342900" algn="just">
              <a:lnSpc>
                <a:spcPct val="200000"/>
              </a:lnSpc>
              <a:buAutoNum type="arabicParenR"/>
            </a:pPr>
            <a:r>
              <a:rPr lang="fr-FR" b="1" dirty="0" smtClean="0">
                <a:solidFill>
                  <a:schemeClr val="tx2">
                    <a:lumMod val="60000"/>
                    <a:lumOff val="40000"/>
                  </a:schemeClr>
                </a:solidFill>
              </a:rPr>
              <a:t>Microscopie </a:t>
            </a:r>
            <a:r>
              <a:rPr lang="fr-FR" b="1" dirty="0">
                <a:solidFill>
                  <a:schemeClr val="tx2">
                    <a:lumMod val="60000"/>
                    <a:lumOff val="40000"/>
                  </a:schemeClr>
                </a:solidFill>
              </a:rPr>
              <a:t>optique. </a:t>
            </a:r>
            <a:endParaRPr lang="fr-FR" b="1" dirty="0" smtClean="0">
              <a:solidFill>
                <a:schemeClr val="tx2">
                  <a:lumMod val="60000"/>
                  <a:lumOff val="40000"/>
                </a:schemeClr>
              </a:solidFill>
            </a:endParaRPr>
          </a:p>
          <a:p>
            <a:pPr marL="742950" lvl="1" indent="-285750" algn="just">
              <a:lnSpc>
                <a:spcPct val="150000"/>
              </a:lnSpc>
              <a:buFont typeface="Wingdings" panose="05000000000000000000" pitchFamily="2" charset="2"/>
              <a:buChar char="ü"/>
            </a:pPr>
            <a:r>
              <a:rPr lang="fr-FR" b="1" dirty="0" smtClean="0">
                <a:solidFill>
                  <a:schemeClr val="tx2">
                    <a:lumMod val="60000"/>
                    <a:lumOff val="40000"/>
                  </a:schemeClr>
                </a:solidFill>
              </a:rPr>
              <a:t>  </a:t>
            </a:r>
            <a:r>
              <a:rPr lang="fr-FR" b="1" u="sng" dirty="0" smtClean="0">
                <a:solidFill>
                  <a:schemeClr val="tx2">
                    <a:lumMod val="60000"/>
                    <a:lumOff val="40000"/>
                  </a:schemeClr>
                </a:solidFill>
              </a:rPr>
              <a:t>Le </a:t>
            </a:r>
            <a:r>
              <a:rPr lang="fr-FR" b="1" u="sng" dirty="0">
                <a:solidFill>
                  <a:schemeClr val="tx2">
                    <a:lumMod val="60000"/>
                    <a:lumOff val="40000"/>
                  </a:schemeClr>
                </a:solidFill>
              </a:rPr>
              <a:t>prélèvement</a:t>
            </a:r>
          </a:p>
          <a:p>
            <a:pPr algn="just">
              <a:lnSpc>
                <a:spcPct val="200000"/>
              </a:lnSpc>
            </a:pPr>
            <a:r>
              <a:rPr lang="fr-FR" dirty="0"/>
              <a:t>En histologie humaine, le prélèvement peut se faire sur un </a:t>
            </a:r>
            <a:r>
              <a:rPr lang="fr-FR" b="1" u="sng" dirty="0"/>
              <a:t>cadavre</a:t>
            </a:r>
            <a:r>
              <a:rPr lang="fr-FR" dirty="0"/>
              <a:t> (le plus rapidement possible après le décès), sur pièces </a:t>
            </a:r>
            <a:r>
              <a:rPr lang="fr-FR" b="1" u="sng" dirty="0"/>
              <a:t>opératoires</a:t>
            </a:r>
            <a:r>
              <a:rPr lang="fr-FR" dirty="0"/>
              <a:t> (rapidement ou bien les pièces doivent être fixées rapidement) ou encore de façon globale, sans recoupes </a:t>
            </a:r>
            <a:r>
              <a:rPr lang="fr-FR" dirty="0" smtClean="0"/>
              <a:t>(</a:t>
            </a:r>
            <a:r>
              <a:rPr lang="fr-FR" b="1" u="sng" dirty="0" smtClean="0"/>
              <a:t>biopsie</a:t>
            </a:r>
            <a:r>
              <a:rPr lang="fr-FR" dirty="0"/>
              <a:t>). On utilise des instruments bien </a:t>
            </a:r>
            <a:r>
              <a:rPr lang="fr-FR" dirty="0" smtClean="0"/>
              <a:t>tranchants (</a:t>
            </a:r>
            <a:r>
              <a:rPr lang="fr-FR" b="1" dirty="0"/>
              <a:t>le Scalpel</a:t>
            </a:r>
            <a:r>
              <a:rPr lang="fr-FR" dirty="0" smtClean="0"/>
              <a:t>), </a:t>
            </a:r>
            <a:r>
              <a:rPr lang="fr-FR" dirty="0"/>
              <a:t>afin de ne pas écraser les tissus et donc d'éviter la formation d'artefacts (un effet indésirable, un </a:t>
            </a:r>
            <a:r>
              <a:rPr lang="fr-FR" dirty="0" smtClean="0"/>
              <a:t>parasite)</a:t>
            </a:r>
            <a:endParaRPr lang="fr-FR" dirty="0"/>
          </a:p>
        </p:txBody>
      </p:sp>
      <p:pic>
        <p:nvPicPr>
          <p:cNvPr id="1026" name="Picture 2" descr="https://upload.wikimedia.org/wikipedia/commons/thumb/4/49/Xacto_11horizontal.jpg/220px-Xacto_11horizonta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11960" y="5233991"/>
            <a:ext cx="3291075" cy="38645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08304" y="1196752"/>
            <a:ext cx="116205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48568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390550"/>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656184" y="260648"/>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073" y="6254452"/>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1028381" y="848901"/>
            <a:ext cx="7920880" cy="4524315"/>
          </a:xfrm>
          <a:prstGeom prst="rect">
            <a:avLst/>
          </a:prstGeom>
        </p:spPr>
        <p:txBody>
          <a:bodyPr wrap="square">
            <a:spAutoFit/>
          </a:bodyPr>
          <a:lstStyle/>
          <a:p>
            <a:pPr marL="342900" indent="-342900" algn="just">
              <a:lnSpc>
                <a:spcPct val="200000"/>
              </a:lnSpc>
              <a:buFont typeface="Wingdings" panose="05000000000000000000" pitchFamily="2" charset="2"/>
              <a:buChar char="ü"/>
            </a:pPr>
            <a:r>
              <a:rPr lang="fr-FR" b="1" u="sng" dirty="0" smtClean="0">
                <a:solidFill>
                  <a:schemeClr val="tx2">
                    <a:lumMod val="60000"/>
                    <a:lumOff val="40000"/>
                  </a:schemeClr>
                </a:solidFill>
              </a:rPr>
              <a:t>La fixation</a:t>
            </a:r>
            <a:endParaRPr lang="fr-FR" b="1" u="sng" dirty="0">
              <a:solidFill>
                <a:schemeClr val="tx2">
                  <a:lumMod val="60000"/>
                  <a:lumOff val="40000"/>
                </a:schemeClr>
              </a:solidFill>
            </a:endParaRPr>
          </a:p>
          <a:p>
            <a:pPr algn="just">
              <a:lnSpc>
                <a:spcPct val="200000"/>
              </a:lnSpc>
            </a:pPr>
            <a:r>
              <a:rPr lang="fr-FR" dirty="0"/>
              <a:t>Le but de la fixation est de conserver les structures. En effet, le prélèvement des tissus provoque leur mort : les cellules déversent leurs enzymes, ce qui provoque une autodigestion du tissu. De plus, à l'air ambiant, les prélèvements peuvent être contaminés par des bactéries, ce qui entraîne une putréfaction des tissus. </a:t>
            </a:r>
            <a:endParaRPr lang="fr-FR" dirty="0" smtClean="0"/>
          </a:p>
          <a:p>
            <a:pPr algn="just">
              <a:lnSpc>
                <a:spcPct val="200000"/>
              </a:lnSpc>
            </a:pPr>
            <a:r>
              <a:rPr lang="fr-FR" b="1" dirty="0" smtClean="0">
                <a:solidFill>
                  <a:srgbClr val="C00000"/>
                </a:solidFill>
              </a:rPr>
              <a:t>	Intérêts </a:t>
            </a:r>
            <a:r>
              <a:rPr lang="fr-FR" b="1" dirty="0">
                <a:solidFill>
                  <a:srgbClr val="C00000"/>
                </a:solidFill>
              </a:rPr>
              <a:t>de la fixation : </a:t>
            </a:r>
            <a:endParaRPr lang="fr-FR" b="1" dirty="0" smtClean="0">
              <a:solidFill>
                <a:srgbClr val="C00000"/>
              </a:solidFill>
            </a:endParaRPr>
          </a:p>
          <a:p>
            <a:r>
              <a:rPr lang="fr-FR" b="1" dirty="0" smtClean="0"/>
              <a:t>- immobilisation </a:t>
            </a:r>
            <a:r>
              <a:rPr lang="fr-FR" b="1" dirty="0"/>
              <a:t>des </a:t>
            </a:r>
            <a:r>
              <a:rPr lang="fr-FR" b="1" dirty="0" smtClean="0"/>
              <a:t>constituants </a:t>
            </a:r>
            <a:r>
              <a:rPr lang="fr-FR" b="1" dirty="0"/>
              <a:t>tissulaires/cellulaires ;                                                        - prévient l’autolyse cellulaire ;                                              </a:t>
            </a:r>
          </a:p>
          <a:p>
            <a:r>
              <a:rPr lang="fr-FR" b="1" dirty="0" smtClean="0"/>
              <a:t>- prévient la </a:t>
            </a:r>
            <a:r>
              <a:rPr lang="fr-FR" b="1" dirty="0"/>
              <a:t>putréfaction bactérienne </a:t>
            </a:r>
            <a:r>
              <a:rPr lang="fr-FR" b="1" dirty="0" smtClean="0"/>
              <a:t>;</a:t>
            </a:r>
          </a:p>
          <a:p>
            <a:r>
              <a:rPr lang="fr-FR" b="1" dirty="0" smtClean="0"/>
              <a:t>- </a:t>
            </a:r>
            <a:r>
              <a:rPr lang="fr-FR" b="1" dirty="0"/>
              <a:t>permet la technique histologique et les colorations ultérieures. </a:t>
            </a:r>
          </a:p>
        </p:txBody>
      </p:sp>
      <p:sp>
        <p:nvSpPr>
          <p:cNvPr id="2" name="Flèche droite 1"/>
          <p:cNvSpPr/>
          <p:nvPr/>
        </p:nvSpPr>
        <p:spPr>
          <a:xfrm>
            <a:off x="1148987" y="3920177"/>
            <a:ext cx="792088" cy="14401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20272" y="3717032"/>
            <a:ext cx="1514475"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3383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390550"/>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512168" y="260648"/>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073" y="6254452"/>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1028381" y="848901"/>
            <a:ext cx="7920880" cy="4801314"/>
          </a:xfrm>
          <a:prstGeom prst="rect">
            <a:avLst/>
          </a:prstGeom>
        </p:spPr>
        <p:txBody>
          <a:bodyPr wrap="square">
            <a:spAutoFit/>
          </a:bodyPr>
          <a:lstStyle/>
          <a:p>
            <a:pPr marL="342900" indent="-342900" algn="just">
              <a:lnSpc>
                <a:spcPct val="200000"/>
              </a:lnSpc>
              <a:buFont typeface="Wingdings" panose="05000000000000000000" pitchFamily="2" charset="2"/>
              <a:buChar char="ü"/>
            </a:pPr>
            <a:r>
              <a:rPr lang="fr-FR" b="1" u="sng" dirty="0" smtClean="0">
                <a:solidFill>
                  <a:schemeClr val="tx2">
                    <a:lumMod val="60000"/>
                    <a:lumOff val="40000"/>
                  </a:schemeClr>
                </a:solidFill>
              </a:rPr>
              <a:t>La fixation</a:t>
            </a:r>
          </a:p>
          <a:p>
            <a:pPr algn="just">
              <a:lnSpc>
                <a:spcPct val="150000"/>
              </a:lnSpc>
            </a:pPr>
            <a:r>
              <a:rPr lang="fr-FR" dirty="0"/>
              <a:t>Le fixateur le plus commun en microscopie optique (MO) et le plus utilisé dans le monde est le </a:t>
            </a:r>
            <a:r>
              <a:rPr lang="fr-FR" b="1" dirty="0"/>
              <a:t>formol à 4% </a:t>
            </a:r>
            <a:r>
              <a:rPr lang="fr-FR" dirty="0"/>
              <a:t>(</a:t>
            </a:r>
            <a:r>
              <a:rPr lang="fr-FR" b="1" dirty="0"/>
              <a:t>formaldéhyde à 10%</a:t>
            </a:r>
            <a:r>
              <a:rPr lang="fr-FR" dirty="0"/>
              <a:t>)</a:t>
            </a:r>
            <a:r>
              <a:rPr lang="fr-FR" b="1" dirty="0"/>
              <a:t>.  </a:t>
            </a:r>
            <a:r>
              <a:rPr lang="fr-FR" dirty="0"/>
              <a:t>Son principe repose sur le fait qu'il réagit avec les groupements aminés des protéines. La durée de fixation est variable et la quantité de fixateur utilisée doit être au moins </a:t>
            </a:r>
            <a:r>
              <a:rPr lang="fr-FR" b="1" dirty="0"/>
              <a:t>dix fois</a:t>
            </a:r>
            <a:r>
              <a:rPr lang="fr-FR" dirty="0"/>
              <a:t> plus importante que le volume de tissu à fixer : </a:t>
            </a:r>
            <a:r>
              <a:rPr lang="fr-FR" b="1" dirty="0"/>
              <a:t>quelques heures </a:t>
            </a:r>
            <a:r>
              <a:rPr lang="fr-FR" dirty="0"/>
              <a:t>suffisent donc pour fixer les petits fragments. </a:t>
            </a:r>
            <a:endParaRPr lang="fr-FR" dirty="0" smtClean="0"/>
          </a:p>
          <a:p>
            <a:pPr algn="just">
              <a:lnSpc>
                <a:spcPct val="150000"/>
              </a:lnSpc>
            </a:pPr>
            <a:r>
              <a:rPr lang="fr-FR" b="1" dirty="0"/>
              <a:t>	</a:t>
            </a:r>
            <a:r>
              <a:rPr lang="fr-FR" b="1" dirty="0" smtClean="0">
                <a:solidFill>
                  <a:srgbClr val="C00000"/>
                </a:solidFill>
              </a:rPr>
              <a:t>Rôle du fixateur</a:t>
            </a:r>
          </a:p>
          <a:p>
            <a:pPr algn="just">
              <a:lnSpc>
                <a:spcPct val="150000"/>
              </a:lnSpc>
            </a:pPr>
            <a:r>
              <a:rPr lang="fr-FR" b="1" dirty="0" smtClean="0"/>
              <a:t>-    </a:t>
            </a:r>
            <a:r>
              <a:rPr lang="fr-FR" b="1" dirty="0" smtClean="0"/>
              <a:t>précipitation, polymérisation, coagulation des protéines;</a:t>
            </a:r>
          </a:p>
          <a:p>
            <a:pPr algn="just"/>
            <a:r>
              <a:rPr lang="fr-FR" b="1" dirty="0" smtClean="0"/>
              <a:t>-    mise en place des liaisons covalentes ;                                           </a:t>
            </a:r>
          </a:p>
          <a:p>
            <a:pPr marL="285750" indent="-285750" algn="just">
              <a:buFontTx/>
              <a:buChar char="-"/>
            </a:pPr>
            <a:r>
              <a:rPr lang="fr-FR" b="1" dirty="0" smtClean="0"/>
              <a:t>tue les cellules ;                                                        </a:t>
            </a:r>
          </a:p>
          <a:p>
            <a:pPr marL="285750" indent="-285750" algn="just">
              <a:buFontTx/>
              <a:buChar char="-"/>
            </a:pPr>
            <a:r>
              <a:rPr lang="fr-FR" b="1" dirty="0" smtClean="0"/>
              <a:t>blocage des réactions enzymatiques.</a:t>
            </a:r>
            <a:endParaRPr lang="fr-FR" b="1" dirty="0"/>
          </a:p>
        </p:txBody>
      </p:sp>
      <p:sp>
        <p:nvSpPr>
          <p:cNvPr id="10" name="Flèche droite 9"/>
          <p:cNvSpPr/>
          <p:nvPr/>
        </p:nvSpPr>
        <p:spPr>
          <a:xfrm>
            <a:off x="1115616" y="4064193"/>
            <a:ext cx="792088" cy="14401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50502" y="4653136"/>
            <a:ext cx="1514475"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1574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318542"/>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188640"/>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54452"/>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1028381" y="848901"/>
            <a:ext cx="7920880" cy="5216813"/>
          </a:xfrm>
          <a:prstGeom prst="rect">
            <a:avLst/>
          </a:prstGeom>
        </p:spPr>
        <p:txBody>
          <a:bodyPr wrap="square">
            <a:spAutoFit/>
          </a:bodyPr>
          <a:lstStyle/>
          <a:p>
            <a:pPr marL="342900" indent="-342900" algn="just">
              <a:lnSpc>
                <a:spcPct val="200000"/>
              </a:lnSpc>
              <a:buFont typeface="Wingdings" panose="05000000000000000000" pitchFamily="2" charset="2"/>
              <a:buChar char="ü"/>
            </a:pPr>
            <a:r>
              <a:rPr lang="fr-FR" b="1" u="sng" dirty="0" smtClean="0">
                <a:solidFill>
                  <a:schemeClr val="tx2">
                    <a:lumMod val="60000"/>
                    <a:lumOff val="40000"/>
                  </a:schemeClr>
                </a:solidFill>
              </a:rPr>
              <a:t>L’inclusion</a:t>
            </a:r>
          </a:p>
          <a:p>
            <a:pPr marL="285750" indent="-285750" algn="just">
              <a:lnSpc>
                <a:spcPct val="150000"/>
              </a:lnSpc>
              <a:buFont typeface="Arial" panose="020B0604020202020204" pitchFamily="34" charset="0"/>
              <a:buChar char="•"/>
            </a:pPr>
            <a:r>
              <a:rPr lang="fr-FR" dirty="0"/>
              <a:t>Pour que la lumière puisse passer à travers le tissu à examiner, celui-ci doit être très fin. Or les tissus sont mous, il faut donc leur donner une consistance solide. </a:t>
            </a:r>
            <a:endParaRPr lang="fr-FR" dirty="0" smtClean="0"/>
          </a:p>
          <a:p>
            <a:pPr marL="285750" indent="-285750" algn="just">
              <a:lnSpc>
                <a:spcPct val="150000"/>
              </a:lnSpc>
              <a:buFont typeface="Arial" panose="020B0604020202020204" pitchFamily="34" charset="0"/>
              <a:buChar char="•"/>
            </a:pPr>
            <a:r>
              <a:rPr lang="fr-FR" dirty="0" smtClean="0"/>
              <a:t>C'est </a:t>
            </a:r>
            <a:r>
              <a:rPr lang="fr-FR" dirty="0"/>
              <a:t>le principe de l'</a:t>
            </a:r>
            <a:r>
              <a:rPr lang="fr-FR" b="1" dirty="0"/>
              <a:t>inclusion</a:t>
            </a:r>
            <a:r>
              <a:rPr lang="fr-FR" dirty="0"/>
              <a:t> : l'inclusion en paraffine consiste à infiltrer et à enrober les tissus à examiner avec de la </a:t>
            </a:r>
            <a:r>
              <a:rPr lang="fr-FR" b="1" dirty="0"/>
              <a:t>paraffine</a:t>
            </a:r>
            <a:r>
              <a:rPr lang="fr-FR" dirty="0"/>
              <a:t>.</a:t>
            </a:r>
            <a:r>
              <a:rPr lang="fr-FR" b="1" dirty="0" smtClean="0">
                <a:solidFill>
                  <a:srgbClr val="C00000"/>
                </a:solidFill>
              </a:rPr>
              <a:t>	</a:t>
            </a:r>
            <a:endParaRPr lang="fr-FR" b="1" dirty="0">
              <a:solidFill>
                <a:srgbClr val="C00000"/>
              </a:solidFill>
            </a:endParaRPr>
          </a:p>
          <a:p>
            <a:pPr marL="285750" indent="-285750" algn="just">
              <a:lnSpc>
                <a:spcPct val="150000"/>
              </a:lnSpc>
              <a:buFont typeface="Arial" panose="020B0604020202020204" pitchFamily="34" charset="0"/>
              <a:buChar char="•"/>
            </a:pPr>
            <a:r>
              <a:rPr lang="fr-FR" dirty="0" smtClean="0"/>
              <a:t>Comme la paraffine est hydrophobe, le prélèvement doit d’abord subir une</a:t>
            </a:r>
          </a:p>
          <a:p>
            <a:pPr marL="285750" indent="-285750" algn="just">
              <a:lnSpc>
                <a:spcPct val="150000"/>
              </a:lnSpc>
              <a:buFont typeface="Wingdings" panose="05000000000000000000" pitchFamily="2" charset="2"/>
              <a:buChar char="Ø"/>
            </a:pPr>
            <a:r>
              <a:rPr lang="fr-FR" b="1" dirty="0" smtClean="0"/>
              <a:t>Déshydratation</a:t>
            </a:r>
            <a:r>
              <a:rPr lang="fr-FR" dirty="0" smtClean="0"/>
              <a:t> </a:t>
            </a:r>
            <a:r>
              <a:rPr lang="fr-FR" dirty="0"/>
              <a:t>: </a:t>
            </a:r>
            <a:r>
              <a:rPr lang="fr-FR" dirty="0" smtClean="0"/>
              <a:t>passer </a:t>
            </a:r>
            <a:r>
              <a:rPr lang="fr-FR" dirty="0"/>
              <a:t>les tissus dans des bains d'alcool </a:t>
            </a:r>
            <a:r>
              <a:rPr lang="fr-FR" dirty="0" smtClean="0"/>
              <a:t>( ETOH) de </a:t>
            </a:r>
            <a:r>
              <a:rPr lang="fr-FR" dirty="0"/>
              <a:t>degré croissant (70°, 80°, 90°, 95°, 99°, puis enfin 100</a:t>
            </a:r>
            <a:r>
              <a:rPr lang="fr-FR" dirty="0" smtClean="0"/>
              <a:t>°), l’intérêt et d’</a:t>
            </a:r>
            <a:r>
              <a:rPr lang="fr-FR" dirty="0"/>
              <a:t>é</a:t>
            </a:r>
            <a:r>
              <a:rPr lang="fr-FR" dirty="0" smtClean="0"/>
              <a:t>liminer le fixateur. Par la suite l’alcool est remplacé par un solvant miscible a la paraffine (xylène, toluène). Au </a:t>
            </a:r>
            <a:r>
              <a:rPr lang="fr-FR" dirty="0"/>
              <a:t>fur et à mesure de leur infiltration par le solvant, les tissus ont tendance à s'éclaircir : cette étape est donc parfois appelée </a:t>
            </a:r>
            <a:r>
              <a:rPr lang="fr-FR" b="1" dirty="0"/>
              <a:t>éclaircissement </a:t>
            </a:r>
            <a:r>
              <a:rPr lang="fr-FR" dirty="0"/>
              <a:t>ou </a:t>
            </a:r>
            <a:r>
              <a:rPr lang="fr-FR" b="1" dirty="0" smtClean="0"/>
              <a:t>clarification.</a:t>
            </a:r>
            <a:endParaRPr lang="fr-FR" b="1" dirty="0"/>
          </a:p>
        </p:txBody>
      </p:sp>
    </p:spTree>
    <p:extLst>
      <p:ext uri="{BB962C8B-B14F-4D97-AF65-F5344CB8AC3E}">
        <p14:creationId xmlns:p14="http://schemas.microsoft.com/office/powerpoint/2010/main" xmlns="" val="496910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390550"/>
            <a:ext cx="8712968"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440160" y="260648"/>
            <a:ext cx="4572000" cy="400110"/>
          </a:xfrm>
          <a:prstGeom prst="rect">
            <a:avLst/>
          </a:prstGeom>
        </p:spPr>
        <p:txBody>
          <a:bodyPr>
            <a:spAutoFit/>
          </a:bodyPr>
          <a:lstStyle/>
          <a:p>
            <a:r>
              <a:rPr lang="fr-FR" sz="2000" b="1" dirty="0">
                <a:solidFill>
                  <a:srgbClr val="C00000"/>
                </a:solidFill>
              </a:rPr>
              <a:t>Méthodes d’études en histologie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065" y="6254452"/>
            <a:ext cx="8136904"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ctangle 12"/>
          <p:cNvSpPr/>
          <p:nvPr/>
        </p:nvSpPr>
        <p:spPr>
          <a:xfrm>
            <a:off x="1028381" y="1170325"/>
            <a:ext cx="7920880" cy="3970318"/>
          </a:xfrm>
          <a:prstGeom prst="rect">
            <a:avLst/>
          </a:prstGeom>
        </p:spPr>
        <p:txBody>
          <a:bodyPr wrap="square">
            <a:spAutoFit/>
          </a:bodyPr>
          <a:lstStyle/>
          <a:p>
            <a:pPr marL="342900" indent="-342900" algn="just">
              <a:lnSpc>
                <a:spcPct val="200000"/>
              </a:lnSpc>
              <a:buFont typeface="Wingdings" panose="05000000000000000000" pitchFamily="2" charset="2"/>
              <a:buChar char="ü"/>
            </a:pPr>
            <a:r>
              <a:rPr lang="fr-FR" b="1" u="sng" dirty="0" smtClean="0">
                <a:solidFill>
                  <a:schemeClr val="tx2">
                    <a:lumMod val="60000"/>
                    <a:lumOff val="40000"/>
                  </a:schemeClr>
                </a:solidFill>
              </a:rPr>
              <a:t>L’inclusion</a:t>
            </a:r>
          </a:p>
          <a:p>
            <a:pPr marL="285750" indent="-285750" algn="just">
              <a:lnSpc>
                <a:spcPct val="150000"/>
              </a:lnSpc>
              <a:buFont typeface="Wingdings" panose="05000000000000000000" pitchFamily="2" charset="2"/>
              <a:buChar char="Ø"/>
            </a:pPr>
            <a:r>
              <a:rPr lang="fr-FR" b="1" dirty="0" smtClean="0"/>
              <a:t>Rigidification et démoulage </a:t>
            </a:r>
            <a:r>
              <a:rPr lang="fr-FR" dirty="0"/>
              <a:t>: Une fois totalement imprégné, le tissu est placé dans de la paraffine fondue (portée à 56/58°C) ; la chaleur provoque l'évaporation du solvant (et sa dissolution dans la paraffine) : les espaces ainsi libérés sont remplis par la paraffine. Puis la paraffine est placée dans de petits moules, à température ambiante, ce qui provoque son durcissement et donc la rigidification des fragments tissulaires prélevés. </a:t>
            </a:r>
            <a:r>
              <a:rPr lang="fr-FR" dirty="0" smtClean="0"/>
              <a:t>Après refroidissement et </a:t>
            </a:r>
            <a:r>
              <a:rPr lang="fr-FR" dirty="0"/>
              <a:t>démoulage</a:t>
            </a:r>
            <a:r>
              <a:rPr lang="fr-FR" dirty="0" smtClean="0"/>
              <a:t>, </a:t>
            </a:r>
            <a:r>
              <a:rPr lang="fr-FR" dirty="0"/>
              <a:t>on obtient </a:t>
            </a:r>
            <a:r>
              <a:rPr lang="fr-FR" dirty="0" smtClean="0"/>
              <a:t>un </a:t>
            </a:r>
            <a:r>
              <a:rPr lang="fr-FR" dirty="0"/>
              <a:t>bloc de paraffine, dur, à l’intérieur duquel la pièce prélevée est incluse.</a:t>
            </a:r>
          </a:p>
        </p:txBody>
      </p:sp>
    </p:spTree>
    <p:extLst>
      <p:ext uri="{BB962C8B-B14F-4D97-AF65-F5344CB8AC3E}">
        <p14:creationId xmlns:p14="http://schemas.microsoft.com/office/powerpoint/2010/main" xmlns="" val="125376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4482</TotalTime>
  <Words>1942</Words>
  <Application>Microsoft Office PowerPoint</Application>
  <PresentationFormat>Affichage à l'écran (4:3)</PresentationFormat>
  <Paragraphs>149</Paragraphs>
  <Slides>24</Slides>
  <Notes>1</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Khalida</dc:creator>
  <cp:lastModifiedBy>VMI</cp:lastModifiedBy>
  <cp:revision>61</cp:revision>
  <dcterms:created xsi:type="dcterms:W3CDTF">2017-03-01T10:55:09Z</dcterms:created>
  <dcterms:modified xsi:type="dcterms:W3CDTF">2021-06-27T05:06:33Z</dcterms:modified>
</cp:coreProperties>
</file>