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4"/>
  </p:notesMasterIdLst>
  <p:sldIdLst>
    <p:sldId id="483" r:id="rId3"/>
    <p:sldId id="344" r:id="rId4"/>
    <p:sldId id="345" r:id="rId5"/>
    <p:sldId id="346" r:id="rId6"/>
    <p:sldId id="355" r:id="rId7"/>
    <p:sldId id="347" r:id="rId8"/>
    <p:sldId id="348" r:id="rId9"/>
    <p:sldId id="349" r:id="rId10"/>
    <p:sldId id="380" r:id="rId11"/>
    <p:sldId id="350" r:id="rId12"/>
    <p:sldId id="361" r:id="rId13"/>
    <p:sldId id="351" r:id="rId14"/>
    <p:sldId id="362" r:id="rId15"/>
    <p:sldId id="352" r:id="rId16"/>
    <p:sldId id="353" r:id="rId17"/>
    <p:sldId id="354" r:id="rId18"/>
    <p:sldId id="356" r:id="rId19"/>
    <p:sldId id="363" r:id="rId20"/>
    <p:sldId id="357" r:id="rId21"/>
    <p:sldId id="359" r:id="rId22"/>
    <p:sldId id="358" r:id="rId23"/>
    <p:sldId id="360" r:id="rId24"/>
    <p:sldId id="378" r:id="rId25"/>
    <p:sldId id="381" r:id="rId26"/>
    <p:sldId id="382" r:id="rId27"/>
    <p:sldId id="383" r:id="rId28"/>
    <p:sldId id="384" r:id="rId29"/>
    <p:sldId id="379" r:id="rId30"/>
    <p:sldId id="385" r:id="rId31"/>
    <p:sldId id="386" r:id="rId32"/>
    <p:sldId id="388" r:id="rId33"/>
    <p:sldId id="387" r:id="rId34"/>
    <p:sldId id="364" r:id="rId35"/>
    <p:sldId id="391" r:id="rId36"/>
    <p:sldId id="392" r:id="rId37"/>
    <p:sldId id="394" r:id="rId38"/>
    <p:sldId id="395" r:id="rId39"/>
    <p:sldId id="396" r:id="rId40"/>
    <p:sldId id="397" r:id="rId41"/>
    <p:sldId id="398" r:id="rId42"/>
    <p:sldId id="399" r:id="rId43"/>
    <p:sldId id="466" r:id="rId44"/>
    <p:sldId id="400" r:id="rId45"/>
    <p:sldId id="401" r:id="rId46"/>
    <p:sldId id="402" r:id="rId47"/>
    <p:sldId id="403" r:id="rId48"/>
    <p:sldId id="462" r:id="rId49"/>
    <p:sldId id="404" r:id="rId50"/>
    <p:sldId id="405" r:id="rId51"/>
    <p:sldId id="406" r:id="rId52"/>
    <p:sldId id="460" r:id="rId53"/>
    <p:sldId id="407" r:id="rId54"/>
    <p:sldId id="408" r:id="rId55"/>
    <p:sldId id="409" r:id="rId56"/>
    <p:sldId id="461" r:id="rId57"/>
    <p:sldId id="411" r:id="rId58"/>
    <p:sldId id="413" r:id="rId59"/>
    <p:sldId id="414" r:id="rId60"/>
    <p:sldId id="415" r:id="rId61"/>
    <p:sldId id="416" r:id="rId62"/>
    <p:sldId id="467" r:id="rId63"/>
    <p:sldId id="417" r:id="rId64"/>
    <p:sldId id="418" r:id="rId65"/>
    <p:sldId id="420" r:id="rId66"/>
    <p:sldId id="419" r:id="rId67"/>
    <p:sldId id="463" r:id="rId68"/>
    <p:sldId id="421" r:id="rId69"/>
    <p:sldId id="422" r:id="rId70"/>
    <p:sldId id="423" r:id="rId71"/>
    <p:sldId id="424" r:id="rId72"/>
    <p:sldId id="425" r:id="rId73"/>
    <p:sldId id="426" r:id="rId74"/>
    <p:sldId id="427" r:id="rId75"/>
    <p:sldId id="428" r:id="rId76"/>
    <p:sldId id="429" r:id="rId77"/>
    <p:sldId id="430" r:id="rId78"/>
    <p:sldId id="431" r:id="rId79"/>
    <p:sldId id="432" r:id="rId80"/>
    <p:sldId id="433" r:id="rId81"/>
    <p:sldId id="434" r:id="rId82"/>
    <p:sldId id="435" r:id="rId83"/>
    <p:sldId id="464" r:id="rId84"/>
    <p:sldId id="436" r:id="rId85"/>
    <p:sldId id="437" r:id="rId86"/>
    <p:sldId id="438" r:id="rId87"/>
    <p:sldId id="439" r:id="rId88"/>
    <p:sldId id="440" r:id="rId89"/>
    <p:sldId id="441" r:id="rId90"/>
    <p:sldId id="442" r:id="rId91"/>
    <p:sldId id="465" r:id="rId92"/>
    <p:sldId id="443" r:id="rId93"/>
    <p:sldId id="444" r:id="rId94"/>
    <p:sldId id="445" r:id="rId95"/>
    <p:sldId id="446" r:id="rId96"/>
    <p:sldId id="447" r:id="rId97"/>
    <p:sldId id="448" r:id="rId98"/>
    <p:sldId id="449" r:id="rId99"/>
    <p:sldId id="450" r:id="rId100"/>
    <p:sldId id="451" r:id="rId101"/>
    <p:sldId id="452" r:id="rId102"/>
    <p:sldId id="453" r:id="rId103"/>
    <p:sldId id="455" r:id="rId104"/>
    <p:sldId id="457" r:id="rId105"/>
    <p:sldId id="468" r:id="rId106"/>
    <p:sldId id="469" r:id="rId107"/>
    <p:sldId id="470" r:id="rId108"/>
    <p:sldId id="481" r:id="rId109"/>
    <p:sldId id="472" r:id="rId110"/>
    <p:sldId id="480" r:id="rId111"/>
    <p:sldId id="471" r:id="rId112"/>
    <p:sldId id="473" r:id="rId113"/>
    <p:sldId id="474" r:id="rId114"/>
    <p:sldId id="477" r:id="rId115"/>
    <p:sldId id="456" r:id="rId116"/>
    <p:sldId id="458" r:id="rId117"/>
    <p:sldId id="478" r:id="rId118"/>
    <p:sldId id="475" r:id="rId119"/>
    <p:sldId id="476" r:id="rId120"/>
    <p:sldId id="479" r:id="rId121"/>
    <p:sldId id="482" r:id="rId122"/>
    <p:sldId id="459"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3428" autoAdjust="0"/>
  </p:normalViewPr>
  <p:slideViewPr>
    <p:cSldViewPr>
      <p:cViewPr varScale="1">
        <p:scale>
          <a:sx n="65" d="100"/>
          <a:sy n="65" d="100"/>
        </p:scale>
        <p:origin x="-145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EDF0B-B200-4334-B447-8A96E2BA2C62}" type="datetimeFigureOut">
              <a:rPr lang="fr-FR" smtClean="0"/>
              <a:pPr/>
              <a:t>24/04/2026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575EAC-5A56-42DE-A6AF-756DFD5F54B0}" type="slidenum">
              <a:rPr lang="fr-FR" smtClean="0"/>
              <a:pPr/>
              <a:t>‹N°›</a:t>
            </a:fld>
            <a:endParaRPr lang="fr-FR"/>
          </a:p>
        </p:txBody>
      </p:sp>
    </p:spTree>
    <p:extLst>
      <p:ext uri="{BB962C8B-B14F-4D97-AF65-F5344CB8AC3E}">
        <p14:creationId xmlns:p14="http://schemas.microsoft.com/office/powerpoint/2010/main" val="194899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575EAC-5A56-42DE-A6AF-756DFD5F54B0}" type="slidenum">
              <a:rPr lang="fr-FR" smtClean="0">
                <a:solidFill>
                  <a:prstClr val="black"/>
                </a:solidFill>
              </a:rPr>
              <a:pPr/>
              <a:t>100</a:t>
            </a:fld>
            <a:endParaRPr lang="fr-FR">
              <a:solidFill>
                <a:prstClr val="black"/>
              </a:solidFill>
            </a:endParaRPr>
          </a:p>
        </p:txBody>
      </p:sp>
    </p:spTree>
    <p:extLst>
      <p:ext uri="{BB962C8B-B14F-4D97-AF65-F5344CB8AC3E}">
        <p14:creationId xmlns:p14="http://schemas.microsoft.com/office/powerpoint/2010/main" val="2184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40AD276C-5E43-45E7-805C-2F244C5CEB1F}" type="datetimeFigureOut">
              <a:rPr lang="en-US" smtClean="0"/>
              <a:pPr/>
              <a:t>4/24/2026</a:t>
            </a:fld>
            <a:endParaRPr lang="en-US"/>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6DC50E03-8D39-426A-AD10-19476821670F}"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0AD276C-5E43-45E7-805C-2F244C5CEB1F}" type="datetimeFigureOut">
              <a:rPr lang="en-US" smtClean="0"/>
              <a:pPr/>
              <a:t>4/24/2026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6DC50E03-8D39-426A-AD10-19476821670F}" type="slidenum">
              <a:rPr lang="en-US" smtClean="0"/>
              <a:pPr/>
              <a:t>‹N°›</a:t>
            </a:fld>
            <a:endParaRPr lang="en-US"/>
          </a:p>
        </p:txBody>
      </p:sp>
    </p:spTree>
  </p:cSld>
  <p:clrMapOvr>
    <a:masterClrMapping/>
  </p:clrMapOvr>
  <p:transition>
    <p:newsflash/>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0AD276C-5E43-45E7-805C-2F244C5CEB1F}" type="datetimeFigureOut">
              <a:rPr lang="en-US" smtClean="0"/>
              <a:pPr/>
              <a:t>4/24/2026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6DC50E03-8D39-426A-AD10-19476821670F}" type="slidenum">
              <a:rPr lang="en-US" smtClean="0"/>
              <a:pPr/>
              <a:t>‹N°›</a:t>
            </a:fld>
            <a:endParaRPr lang="en-US"/>
          </a:p>
        </p:txBody>
      </p:sp>
    </p:spTree>
  </p:cSld>
  <p:clrMapOvr>
    <a:masterClrMapping/>
  </p:clrMapOvr>
  <p:transition>
    <p:newsflash/>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40AD276C-5E43-45E7-805C-2F244C5CEB1F}" type="datetimeFigureOut">
              <a:rPr lang="en-US" smtClean="0">
                <a:solidFill>
                  <a:srgbClr val="575F6D"/>
                </a:solidFill>
              </a:rPr>
              <a:pPr/>
              <a:t>4/24/2026</a:t>
            </a:fld>
            <a:endParaRPr lang="en-US">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6DC50E03-8D39-426A-AD10-19476821670F}" type="slidenum">
              <a:rPr lang="en-US" smtClean="0"/>
              <a:pPr/>
              <a:t>‹N°›</a:t>
            </a:fld>
            <a:endParaRPr lang="en-US"/>
          </a:p>
        </p:txBody>
      </p:sp>
    </p:spTree>
    <p:extLst>
      <p:ext uri="{BB962C8B-B14F-4D97-AF65-F5344CB8AC3E}">
        <p14:creationId xmlns:p14="http://schemas.microsoft.com/office/powerpoint/2010/main" val="3694484264"/>
      </p:ext>
    </p:extLst>
  </p:cSld>
  <p:clrMapOvr>
    <a:masterClrMapping/>
  </p:clrMapOvr>
  <p:transition>
    <p:newsflash/>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40AD276C-5E43-45E7-805C-2F244C5CEB1F}" type="datetimeFigureOut">
              <a:rPr lang="en-US" smtClean="0">
                <a:solidFill>
                  <a:srgbClr val="575F6D"/>
                </a:solidFill>
              </a:rPr>
              <a:pPr/>
              <a:t>4/24/2026</a:t>
            </a:fld>
            <a:endParaRPr lang="en-US">
              <a:solidFill>
                <a:srgbClr val="575F6D"/>
              </a:solidFill>
            </a:endParaRPr>
          </a:p>
        </p:txBody>
      </p:sp>
      <p:sp>
        <p:nvSpPr>
          <p:cNvPr id="9" name="Espace réservé du numéro de diapositive 8"/>
          <p:cNvSpPr>
            <a:spLocks noGrp="1"/>
          </p:cNvSpPr>
          <p:nvPr>
            <p:ph type="sldNum" sz="quarter" idx="15"/>
          </p:nvPr>
        </p:nvSpPr>
        <p:spPr/>
        <p:txBody>
          <a:bodyPr rtlCol="0"/>
          <a:lstStyle/>
          <a:p>
            <a:fld id="{6DC50E03-8D39-426A-AD10-19476821670F}" type="slidenum">
              <a:rPr lang="en-US" smtClean="0"/>
              <a:pPr/>
              <a:t>‹N°›</a:t>
            </a:fld>
            <a:endParaRPr lang="en-US"/>
          </a:p>
        </p:txBody>
      </p:sp>
      <p:sp>
        <p:nvSpPr>
          <p:cNvPr id="10" name="Espace réservé du pied de page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1771630155"/>
      </p:ext>
    </p:extLst>
  </p:cSld>
  <p:clrMapOvr>
    <a:masterClrMapping/>
  </p:clrMapOvr>
  <p:transition>
    <p:newsflash/>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40AD276C-5E43-45E7-805C-2F244C5CEB1F}" type="datetimeFigureOut">
              <a:rPr lang="en-US" smtClean="0">
                <a:solidFill>
                  <a:srgbClr val="575F6D"/>
                </a:solidFill>
              </a:rPr>
              <a:pPr/>
              <a:t>4/24/2026</a:t>
            </a:fld>
            <a:endParaRPr lang="en-US">
              <a:solidFill>
                <a:srgbClr val="575F6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en-US">
              <a:solidFill>
                <a:srgbClr val="575F6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6DC50E03-8D39-426A-AD10-19476821670F}" type="slidenum">
              <a:rPr lang="en-US" smtClean="0"/>
              <a:pPr/>
              <a:t>‹N°›</a:t>
            </a:fld>
            <a:endParaRPr lang="en-US"/>
          </a:p>
        </p:txBody>
      </p:sp>
    </p:spTree>
    <p:extLst>
      <p:ext uri="{BB962C8B-B14F-4D97-AF65-F5344CB8AC3E}">
        <p14:creationId xmlns:p14="http://schemas.microsoft.com/office/powerpoint/2010/main" val="915095046"/>
      </p:ext>
    </p:extLst>
  </p:cSld>
  <p:clrMapOvr>
    <a:masterClrMapping/>
  </p:clrMapOvr>
  <p:transition>
    <p:newsflash/>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40AD276C-5E43-45E7-805C-2F244C5CEB1F}" type="datetimeFigureOut">
              <a:rPr lang="en-US" smtClean="0">
                <a:solidFill>
                  <a:srgbClr val="575F6D"/>
                </a:solidFill>
              </a:rPr>
              <a:pPr/>
              <a:t>4/24/2026</a:t>
            </a:fld>
            <a:endParaRPr lang="en-US">
              <a:solidFill>
                <a:srgbClr val="575F6D"/>
              </a:solidFill>
            </a:endParaRPr>
          </a:p>
        </p:txBody>
      </p:sp>
      <p:sp>
        <p:nvSpPr>
          <p:cNvPr id="6" name="Espace réservé du pied de page 5"/>
          <p:cNvSpPr>
            <a:spLocks noGrp="1"/>
          </p:cNvSpPr>
          <p:nvPr>
            <p:ph type="ftr" sz="quarter" idx="11"/>
          </p:nvPr>
        </p:nvSpPr>
        <p:spPr/>
        <p:txBody>
          <a:bodyPr/>
          <a:lstStyle/>
          <a:p>
            <a:endParaRPr lang="en-US">
              <a:solidFill>
                <a:srgbClr val="575F6D"/>
              </a:solidFill>
            </a:endParaRPr>
          </a:p>
        </p:txBody>
      </p:sp>
      <p:sp>
        <p:nvSpPr>
          <p:cNvPr id="7" name="Espace réservé du numéro de diapositive 6"/>
          <p:cNvSpPr>
            <a:spLocks noGrp="1"/>
          </p:cNvSpPr>
          <p:nvPr>
            <p:ph type="sldNum" sz="quarter" idx="12"/>
          </p:nvPr>
        </p:nvSpPr>
        <p:spPr/>
        <p:txBody>
          <a:bodyPr/>
          <a:lstStyle/>
          <a:p>
            <a:fld id="{6DC50E03-8D39-426A-AD10-19476821670F}" type="slidenum">
              <a:rPr lang="en-US" smtClean="0"/>
              <a:pPr/>
              <a:t>‹N°›</a:t>
            </a:fld>
            <a:endParaRPr lang="en-US"/>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extLst>
      <p:ext uri="{BB962C8B-B14F-4D97-AF65-F5344CB8AC3E}">
        <p14:creationId xmlns:p14="http://schemas.microsoft.com/office/powerpoint/2010/main" val="3848031319"/>
      </p:ext>
    </p:extLst>
  </p:cSld>
  <p:clrMapOvr>
    <a:masterClrMapping/>
  </p:clrMapOvr>
  <p:transition>
    <p:newsfla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40AD276C-5E43-45E7-805C-2F244C5CEB1F}" type="datetimeFigureOut">
              <a:rPr lang="en-US" smtClean="0">
                <a:solidFill>
                  <a:srgbClr val="575F6D"/>
                </a:solidFill>
              </a:rPr>
              <a:pPr/>
              <a:t>4/24/2026</a:t>
            </a:fld>
            <a:endParaRPr lang="en-US">
              <a:solidFill>
                <a:srgbClr val="575F6D"/>
              </a:solidFill>
            </a:endParaRPr>
          </a:p>
        </p:txBody>
      </p:sp>
      <p:sp>
        <p:nvSpPr>
          <p:cNvPr id="8" name="Espace réservé du pied de page 7"/>
          <p:cNvSpPr>
            <a:spLocks noGrp="1"/>
          </p:cNvSpPr>
          <p:nvPr>
            <p:ph type="ftr" sz="quarter" idx="11"/>
          </p:nvPr>
        </p:nvSpPr>
        <p:spPr/>
        <p:txBody>
          <a:bodyPr/>
          <a:lstStyle/>
          <a:p>
            <a:endParaRPr lang="en-US">
              <a:solidFill>
                <a:srgbClr val="575F6D"/>
              </a:solidFill>
            </a:endParaRPr>
          </a:p>
        </p:txBody>
      </p:sp>
      <p:sp>
        <p:nvSpPr>
          <p:cNvPr id="9" name="Espace réservé du numéro de diapositive 8"/>
          <p:cNvSpPr>
            <a:spLocks noGrp="1"/>
          </p:cNvSpPr>
          <p:nvPr>
            <p:ph type="sldNum" sz="quarter" idx="12"/>
          </p:nvPr>
        </p:nvSpPr>
        <p:spPr/>
        <p:txBody>
          <a:bodyPr/>
          <a:lstStyle/>
          <a:p>
            <a:fld id="{6DC50E03-8D39-426A-AD10-19476821670F}" type="slidenum">
              <a:rPr lang="en-US" smtClean="0"/>
              <a:pPr/>
              <a:t>‹N°›</a:t>
            </a:fld>
            <a:endParaRPr lang="en-US"/>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extLst>
      <p:ext uri="{BB962C8B-B14F-4D97-AF65-F5344CB8AC3E}">
        <p14:creationId xmlns:p14="http://schemas.microsoft.com/office/powerpoint/2010/main" val="623355516"/>
      </p:ext>
    </p:extLst>
  </p:cSld>
  <p:clrMapOvr>
    <a:masterClrMapping/>
  </p:clrMapOvr>
  <p:transition>
    <p:newsflash/>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40AD276C-5E43-45E7-805C-2F244C5CEB1F}" type="datetimeFigureOut">
              <a:rPr lang="en-US" smtClean="0">
                <a:solidFill>
                  <a:srgbClr val="575F6D"/>
                </a:solidFill>
              </a:rPr>
              <a:pPr/>
              <a:t>4/24/2026</a:t>
            </a:fld>
            <a:endParaRPr lang="en-US">
              <a:solidFill>
                <a:srgbClr val="575F6D"/>
              </a:solidFill>
            </a:endParaRPr>
          </a:p>
        </p:txBody>
      </p:sp>
      <p:sp>
        <p:nvSpPr>
          <p:cNvPr id="7" name="Espace réservé du numéro de diapositive 6"/>
          <p:cNvSpPr>
            <a:spLocks noGrp="1"/>
          </p:cNvSpPr>
          <p:nvPr>
            <p:ph type="sldNum" sz="quarter" idx="11"/>
          </p:nvPr>
        </p:nvSpPr>
        <p:spPr/>
        <p:txBody>
          <a:bodyPr rtlCol="0"/>
          <a:lstStyle/>
          <a:p>
            <a:fld id="{6DC50E03-8D39-426A-AD10-19476821670F}" type="slidenum">
              <a:rPr lang="en-US" smtClean="0"/>
              <a:pPr/>
              <a:t>‹N°›</a:t>
            </a:fld>
            <a:endParaRPr lang="en-US"/>
          </a:p>
        </p:txBody>
      </p:sp>
      <p:sp>
        <p:nvSpPr>
          <p:cNvPr id="8" name="Espace réservé du pied de page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2700873632"/>
      </p:ext>
    </p:extLst>
  </p:cSld>
  <p:clrMapOvr>
    <a:masterClrMapping/>
  </p:clrMapOvr>
  <p:transition>
    <p:newsflash/>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0AD276C-5E43-45E7-805C-2F244C5CEB1F}" type="datetimeFigureOut">
              <a:rPr lang="en-US" smtClean="0">
                <a:solidFill>
                  <a:srgbClr val="575F6D"/>
                </a:solidFill>
              </a:rPr>
              <a:pPr/>
              <a:t>4/24/2026</a:t>
            </a:fld>
            <a:endParaRPr lang="en-US">
              <a:solidFill>
                <a:srgbClr val="575F6D"/>
              </a:solidFill>
            </a:endParaRPr>
          </a:p>
        </p:txBody>
      </p:sp>
      <p:sp>
        <p:nvSpPr>
          <p:cNvPr id="3" name="Espace réservé du pied de page 2"/>
          <p:cNvSpPr>
            <a:spLocks noGrp="1"/>
          </p:cNvSpPr>
          <p:nvPr>
            <p:ph type="ftr" sz="quarter" idx="11"/>
          </p:nvPr>
        </p:nvSpPr>
        <p:spPr/>
        <p:txBody>
          <a:bodyPr/>
          <a:lstStyle/>
          <a:p>
            <a:endParaRPr lang="en-US">
              <a:solidFill>
                <a:srgbClr val="575F6D"/>
              </a:solidFill>
            </a:endParaRPr>
          </a:p>
        </p:txBody>
      </p:sp>
      <p:sp>
        <p:nvSpPr>
          <p:cNvPr id="4" name="Espace réservé du numéro de diapositive 3"/>
          <p:cNvSpPr>
            <a:spLocks noGrp="1"/>
          </p:cNvSpPr>
          <p:nvPr>
            <p:ph type="sldNum" sz="quarter" idx="12"/>
          </p:nvPr>
        </p:nvSpPr>
        <p:spPr/>
        <p:txBody>
          <a:bodyPr/>
          <a:lstStyle/>
          <a:p>
            <a:fld id="{6DC50E03-8D39-426A-AD10-19476821670F}" type="slidenum">
              <a:rPr lang="en-US" smtClean="0"/>
              <a:pPr/>
              <a:t>‹N°›</a:t>
            </a:fld>
            <a:endParaRPr lang="en-US"/>
          </a:p>
        </p:txBody>
      </p:sp>
    </p:spTree>
    <p:extLst>
      <p:ext uri="{BB962C8B-B14F-4D97-AF65-F5344CB8AC3E}">
        <p14:creationId xmlns:p14="http://schemas.microsoft.com/office/powerpoint/2010/main" val="222233279"/>
      </p:ext>
    </p:extLst>
  </p:cSld>
  <p:clrMapOvr>
    <a:masterClrMapping/>
  </p:clrMapOvr>
  <p:transition>
    <p:newsflash/>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40AD276C-5E43-45E7-805C-2F244C5CEB1F}" type="datetimeFigureOut">
              <a:rPr lang="en-US" smtClean="0">
                <a:solidFill>
                  <a:srgbClr val="575F6D"/>
                </a:solidFill>
              </a:rPr>
              <a:pPr/>
              <a:t>4/24/2026</a:t>
            </a:fld>
            <a:endParaRPr lang="en-US">
              <a:solidFill>
                <a:srgbClr val="575F6D"/>
              </a:solidFill>
            </a:endParaRPr>
          </a:p>
        </p:txBody>
      </p:sp>
      <p:sp>
        <p:nvSpPr>
          <p:cNvPr id="22" name="Espace réservé du numéro de diapositive 21"/>
          <p:cNvSpPr>
            <a:spLocks noGrp="1"/>
          </p:cNvSpPr>
          <p:nvPr>
            <p:ph type="sldNum" sz="quarter" idx="15"/>
          </p:nvPr>
        </p:nvSpPr>
        <p:spPr/>
        <p:txBody>
          <a:bodyPr rtlCol="0"/>
          <a:lstStyle/>
          <a:p>
            <a:fld id="{6DC50E03-8D39-426A-AD10-19476821670F}" type="slidenum">
              <a:rPr lang="en-US" smtClean="0"/>
              <a:pPr/>
              <a:t>‹N°›</a:t>
            </a:fld>
            <a:endParaRPr lang="en-US"/>
          </a:p>
        </p:txBody>
      </p:sp>
      <p:sp>
        <p:nvSpPr>
          <p:cNvPr id="23" name="Espace réservé du pied de page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520394238"/>
      </p:ext>
    </p:extLst>
  </p:cSld>
  <p:clrMapOvr>
    <a:masterClrMapping/>
  </p:clrMapOvr>
  <p:transition>
    <p:newsflash/>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40AD276C-5E43-45E7-805C-2F244C5CEB1F}" type="datetimeFigureOut">
              <a:rPr lang="en-US" smtClean="0"/>
              <a:pPr/>
              <a:t>4/24/2026</a:t>
            </a:fld>
            <a:endParaRPr lang="en-US"/>
          </a:p>
        </p:txBody>
      </p:sp>
      <p:sp>
        <p:nvSpPr>
          <p:cNvPr id="9" name="Espace réservé du numéro de diapositive 8"/>
          <p:cNvSpPr>
            <a:spLocks noGrp="1"/>
          </p:cNvSpPr>
          <p:nvPr>
            <p:ph type="sldNum" sz="quarter" idx="15"/>
          </p:nvPr>
        </p:nvSpPr>
        <p:spPr/>
        <p:txBody>
          <a:bodyPr rtlCol="0"/>
          <a:lstStyle/>
          <a:p>
            <a:fld id="{6DC50E03-8D39-426A-AD10-19476821670F}" type="slidenum">
              <a:rPr lang="en-US" smtClean="0"/>
              <a:pPr/>
              <a:t>‹N°›</a:t>
            </a:fld>
            <a:endParaRPr lang="en-US"/>
          </a:p>
        </p:txBody>
      </p:sp>
      <p:sp>
        <p:nvSpPr>
          <p:cNvPr id="10" name="Espace réservé du pied de page 9"/>
          <p:cNvSpPr>
            <a:spLocks noGrp="1"/>
          </p:cNvSpPr>
          <p:nvPr>
            <p:ph type="ftr" sz="quarter" idx="16"/>
          </p:nvPr>
        </p:nvSpPr>
        <p:spPr/>
        <p:txBody>
          <a:bodyPr rtlCol="0"/>
          <a:lstStyle/>
          <a:p>
            <a:endParaRPr lang="en-US"/>
          </a:p>
        </p:txBody>
      </p:sp>
    </p:spTree>
  </p:cSld>
  <p:clrMapOvr>
    <a:masterClrMapping/>
  </p:clrMapOvr>
  <p:transition>
    <p:newsflash/>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40AD276C-5E43-45E7-805C-2F244C5CEB1F}" type="datetimeFigureOut">
              <a:rPr lang="en-US" smtClean="0">
                <a:solidFill>
                  <a:srgbClr val="575F6D"/>
                </a:solidFill>
              </a:rPr>
              <a:pPr/>
              <a:t>4/24/2026</a:t>
            </a:fld>
            <a:endParaRPr lang="en-US">
              <a:solidFill>
                <a:srgbClr val="575F6D"/>
              </a:solidFill>
            </a:endParaRPr>
          </a:p>
        </p:txBody>
      </p:sp>
      <p:sp>
        <p:nvSpPr>
          <p:cNvPr id="18" name="Espace réservé du numéro de diapositive 17"/>
          <p:cNvSpPr>
            <a:spLocks noGrp="1"/>
          </p:cNvSpPr>
          <p:nvPr>
            <p:ph type="sldNum" sz="quarter" idx="11"/>
          </p:nvPr>
        </p:nvSpPr>
        <p:spPr/>
        <p:txBody>
          <a:bodyPr rtlCol="0"/>
          <a:lstStyle/>
          <a:p>
            <a:fld id="{6DC50E03-8D39-426A-AD10-19476821670F}" type="slidenum">
              <a:rPr lang="en-US" smtClean="0"/>
              <a:pPr/>
              <a:t>‹N°›</a:t>
            </a:fld>
            <a:endParaRPr lang="en-US"/>
          </a:p>
        </p:txBody>
      </p:sp>
      <p:sp>
        <p:nvSpPr>
          <p:cNvPr id="21" name="Espace réservé du pied de page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1762746498"/>
      </p:ext>
    </p:extLst>
  </p:cSld>
  <p:clrMapOvr>
    <a:masterClrMapping/>
  </p:clrMapOvr>
  <p:transition>
    <p:newsflash/>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0AD276C-5E43-45E7-805C-2F244C5CEB1F}" type="datetimeFigureOut">
              <a:rPr lang="en-US" smtClean="0">
                <a:solidFill>
                  <a:srgbClr val="575F6D"/>
                </a:solidFill>
              </a:rPr>
              <a:pPr/>
              <a:t>4/24/2026</a:t>
            </a:fld>
            <a:endParaRPr lang="en-US">
              <a:solidFill>
                <a:srgbClr val="575F6D"/>
              </a:solidFill>
            </a:endParaRPr>
          </a:p>
        </p:txBody>
      </p:sp>
      <p:sp>
        <p:nvSpPr>
          <p:cNvPr id="5" name="Espace réservé du pied de page 4"/>
          <p:cNvSpPr>
            <a:spLocks noGrp="1"/>
          </p:cNvSpPr>
          <p:nvPr>
            <p:ph type="ftr" sz="quarter" idx="11"/>
          </p:nvPr>
        </p:nvSpPr>
        <p:spPr/>
        <p:txBody>
          <a:bodyPr/>
          <a:lstStyle/>
          <a:p>
            <a:endParaRPr lang="en-US">
              <a:solidFill>
                <a:srgbClr val="575F6D"/>
              </a:solidFill>
            </a:endParaRPr>
          </a:p>
        </p:txBody>
      </p:sp>
      <p:sp>
        <p:nvSpPr>
          <p:cNvPr id="6" name="Espace réservé du numéro de diapositive 5"/>
          <p:cNvSpPr>
            <a:spLocks noGrp="1"/>
          </p:cNvSpPr>
          <p:nvPr>
            <p:ph type="sldNum" sz="quarter" idx="12"/>
          </p:nvPr>
        </p:nvSpPr>
        <p:spPr/>
        <p:txBody>
          <a:bodyPr/>
          <a:lstStyle/>
          <a:p>
            <a:fld id="{6DC50E03-8D39-426A-AD10-19476821670F}" type="slidenum">
              <a:rPr lang="en-US" smtClean="0"/>
              <a:pPr/>
              <a:t>‹N°›</a:t>
            </a:fld>
            <a:endParaRPr lang="en-US"/>
          </a:p>
        </p:txBody>
      </p:sp>
    </p:spTree>
    <p:extLst>
      <p:ext uri="{BB962C8B-B14F-4D97-AF65-F5344CB8AC3E}">
        <p14:creationId xmlns:p14="http://schemas.microsoft.com/office/powerpoint/2010/main" val="1394097705"/>
      </p:ext>
    </p:extLst>
  </p:cSld>
  <p:clrMapOvr>
    <a:masterClrMapping/>
  </p:clrMapOvr>
  <p:transition>
    <p:newsflash/>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0AD276C-5E43-45E7-805C-2F244C5CEB1F}" type="datetimeFigureOut">
              <a:rPr lang="en-US" smtClean="0">
                <a:solidFill>
                  <a:srgbClr val="575F6D"/>
                </a:solidFill>
              </a:rPr>
              <a:pPr/>
              <a:t>4/24/2026</a:t>
            </a:fld>
            <a:endParaRPr lang="en-US">
              <a:solidFill>
                <a:srgbClr val="575F6D"/>
              </a:solidFill>
            </a:endParaRPr>
          </a:p>
        </p:txBody>
      </p:sp>
      <p:sp>
        <p:nvSpPr>
          <p:cNvPr id="5" name="Espace réservé du pied de page 4"/>
          <p:cNvSpPr>
            <a:spLocks noGrp="1"/>
          </p:cNvSpPr>
          <p:nvPr>
            <p:ph type="ftr" sz="quarter" idx="11"/>
          </p:nvPr>
        </p:nvSpPr>
        <p:spPr/>
        <p:txBody>
          <a:bodyPr/>
          <a:lstStyle/>
          <a:p>
            <a:endParaRPr lang="en-US">
              <a:solidFill>
                <a:srgbClr val="575F6D"/>
              </a:solidFill>
            </a:endParaRPr>
          </a:p>
        </p:txBody>
      </p:sp>
      <p:sp>
        <p:nvSpPr>
          <p:cNvPr id="6" name="Espace réservé du numéro de diapositive 5"/>
          <p:cNvSpPr>
            <a:spLocks noGrp="1"/>
          </p:cNvSpPr>
          <p:nvPr>
            <p:ph type="sldNum" sz="quarter" idx="12"/>
          </p:nvPr>
        </p:nvSpPr>
        <p:spPr/>
        <p:txBody>
          <a:bodyPr/>
          <a:lstStyle/>
          <a:p>
            <a:fld id="{6DC50E03-8D39-426A-AD10-19476821670F}" type="slidenum">
              <a:rPr lang="en-US" smtClean="0"/>
              <a:pPr/>
              <a:t>‹N°›</a:t>
            </a:fld>
            <a:endParaRPr lang="en-US"/>
          </a:p>
        </p:txBody>
      </p:sp>
    </p:spTree>
    <p:extLst>
      <p:ext uri="{BB962C8B-B14F-4D97-AF65-F5344CB8AC3E}">
        <p14:creationId xmlns:p14="http://schemas.microsoft.com/office/powerpoint/2010/main" val="3424020409"/>
      </p:ext>
    </p:extLst>
  </p:cSld>
  <p:clrMapOvr>
    <a:masterClrMapping/>
  </p:clrMapOvr>
  <p:transition>
    <p:newsfla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40AD276C-5E43-45E7-805C-2F244C5CEB1F}" type="datetimeFigureOut">
              <a:rPr lang="en-US" smtClean="0"/>
              <a:pPr/>
              <a:t>4/24/2026</a:t>
            </a:fld>
            <a:endParaRPr lang="en-US"/>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6DC50E03-8D39-426A-AD10-19476821670F}"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40AD276C-5E43-45E7-805C-2F244C5CEB1F}" type="datetimeFigureOut">
              <a:rPr lang="en-US" smtClean="0"/>
              <a:pPr/>
              <a:t>4/24/2026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6DC50E03-8D39-426A-AD10-19476821670F}" type="slidenum">
              <a:rPr lang="en-US" smtClean="0"/>
              <a:pPr/>
              <a:t>‹N°›</a:t>
            </a:fld>
            <a:endParaRPr lang="en-US"/>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transition>
    <p:newsfla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40AD276C-5E43-45E7-805C-2F244C5CEB1F}" type="datetimeFigureOut">
              <a:rPr lang="en-US" smtClean="0"/>
              <a:pPr/>
              <a:t>4/24/2026</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6DC50E03-8D39-426A-AD10-19476821670F}" type="slidenum">
              <a:rPr lang="en-US" smtClean="0"/>
              <a:pPr/>
              <a:t>‹N°›</a:t>
            </a:fld>
            <a:endParaRPr lang="en-US"/>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transition>
    <p:newsfla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40AD276C-5E43-45E7-805C-2F244C5CEB1F}" type="datetimeFigureOut">
              <a:rPr lang="en-US" smtClean="0"/>
              <a:pPr/>
              <a:t>4/24/2026</a:t>
            </a:fld>
            <a:endParaRPr lang="en-US"/>
          </a:p>
        </p:txBody>
      </p:sp>
      <p:sp>
        <p:nvSpPr>
          <p:cNvPr id="7" name="Espace réservé du numéro de diapositive 6"/>
          <p:cNvSpPr>
            <a:spLocks noGrp="1"/>
          </p:cNvSpPr>
          <p:nvPr>
            <p:ph type="sldNum" sz="quarter" idx="11"/>
          </p:nvPr>
        </p:nvSpPr>
        <p:spPr/>
        <p:txBody>
          <a:bodyPr rtlCol="0"/>
          <a:lstStyle/>
          <a:p>
            <a:fld id="{6DC50E03-8D39-426A-AD10-19476821670F}" type="slidenum">
              <a:rPr lang="en-US" smtClean="0"/>
              <a:pPr/>
              <a:t>‹N°›</a:t>
            </a:fld>
            <a:endParaRPr lang="en-US"/>
          </a:p>
        </p:txBody>
      </p:sp>
      <p:sp>
        <p:nvSpPr>
          <p:cNvPr id="8" name="Espace réservé du pied de page 7"/>
          <p:cNvSpPr>
            <a:spLocks noGrp="1"/>
          </p:cNvSpPr>
          <p:nvPr>
            <p:ph type="ftr" sz="quarter" idx="12"/>
          </p:nvPr>
        </p:nvSpPr>
        <p:spPr/>
        <p:txBody>
          <a:bodyPr rtlCol="0"/>
          <a:lstStyle/>
          <a:p>
            <a:endParaRPr lang="en-US"/>
          </a:p>
        </p:txBody>
      </p:sp>
    </p:spTree>
  </p:cSld>
  <p:clrMapOvr>
    <a:masterClrMapping/>
  </p:clrMapOvr>
  <p:transition>
    <p:newsfla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0AD276C-5E43-45E7-805C-2F244C5CEB1F}" type="datetimeFigureOut">
              <a:rPr lang="en-US" smtClean="0"/>
              <a:pPr/>
              <a:t>4/24/2026</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6DC50E03-8D39-426A-AD10-19476821670F}" type="slidenum">
              <a:rPr lang="en-US" smtClean="0"/>
              <a:pPr/>
              <a:t>‹N°›</a:t>
            </a:fld>
            <a:endParaRPr lang="en-US"/>
          </a:p>
        </p:txBody>
      </p:sp>
    </p:spTree>
  </p:cSld>
  <p:clrMapOvr>
    <a:masterClrMapping/>
  </p:clrMapOvr>
  <p:transition>
    <p:newsfla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40AD276C-5E43-45E7-805C-2F244C5CEB1F}" type="datetimeFigureOut">
              <a:rPr lang="en-US" smtClean="0"/>
              <a:pPr/>
              <a:t>4/24/2026</a:t>
            </a:fld>
            <a:endParaRPr lang="en-US"/>
          </a:p>
        </p:txBody>
      </p:sp>
      <p:sp>
        <p:nvSpPr>
          <p:cNvPr id="22" name="Espace réservé du numéro de diapositive 21"/>
          <p:cNvSpPr>
            <a:spLocks noGrp="1"/>
          </p:cNvSpPr>
          <p:nvPr>
            <p:ph type="sldNum" sz="quarter" idx="15"/>
          </p:nvPr>
        </p:nvSpPr>
        <p:spPr/>
        <p:txBody>
          <a:bodyPr rtlCol="0"/>
          <a:lstStyle/>
          <a:p>
            <a:fld id="{6DC50E03-8D39-426A-AD10-19476821670F}" type="slidenum">
              <a:rPr lang="en-US" smtClean="0"/>
              <a:pPr/>
              <a:t>‹N°›</a:t>
            </a:fld>
            <a:endParaRPr lang="en-US"/>
          </a:p>
        </p:txBody>
      </p:sp>
      <p:sp>
        <p:nvSpPr>
          <p:cNvPr id="23" name="Espace réservé du pied de page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40AD276C-5E43-45E7-805C-2F244C5CEB1F}" type="datetimeFigureOut">
              <a:rPr lang="en-US" smtClean="0"/>
              <a:pPr/>
              <a:t>4/24/2026</a:t>
            </a:fld>
            <a:endParaRPr lang="en-US"/>
          </a:p>
        </p:txBody>
      </p:sp>
      <p:sp>
        <p:nvSpPr>
          <p:cNvPr id="18" name="Espace réservé du numéro de diapositive 17"/>
          <p:cNvSpPr>
            <a:spLocks noGrp="1"/>
          </p:cNvSpPr>
          <p:nvPr>
            <p:ph type="sldNum" sz="quarter" idx="11"/>
          </p:nvPr>
        </p:nvSpPr>
        <p:spPr/>
        <p:txBody>
          <a:bodyPr rtlCol="0"/>
          <a:lstStyle/>
          <a:p>
            <a:fld id="{6DC50E03-8D39-426A-AD10-19476821670F}" type="slidenum">
              <a:rPr lang="en-US" smtClean="0"/>
              <a:pPr/>
              <a:t>‹N°›</a:t>
            </a:fld>
            <a:endParaRPr lang="en-US"/>
          </a:p>
        </p:txBody>
      </p:sp>
      <p:sp>
        <p:nvSpPr>
          <p:cNvPr id="21" name="Espace réservé du pied de page 20"/>
          <p:cNvSpPr>
            <a:spLocks noGrp="1"/>
          </p:cNvSpPr>
          <p:nvPr>
            <p:ph type="ftr" sz="quarter" idx="12"/>
          </p:nvPr>
        </p:nvSpPr>
        <p:spPr/>
        <p:txBody>
          <a:bodyPr rtlCol="0"/>
          <a:lstStyle/>
          <a:p>
            <a:endParaRPr lang="en-US"/>
          </a:p>
        </p:txBody>
      </p:sp>
    </p:spTree>
  </p:cSld>
  <p:clrMapOvr>
    <a:masterClrMapping/>
  </p:clrMapOvr>
  <p:transition>
    <p:newsfla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0AD276C-5E43-45E7-805C-2F244C5CEB1F}" type="datetimeFigureOut">
              <a:rPr lang="en-US" smtClean="0"/>
              <a:pPr/>
              <a:t>4/24/2026</a:t>
            </a:fld>
            <a:endParaRPr lang="en-US"/>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DC50E03-8D39-426A-AD10-19476821670F}"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newsflash/>
  </p:transition>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0AD276C-5E43-45E7-805C-2F244C5CEB1F}" type="datetimeFigureOut">
              <a:rPr lang="en-US" smtClean="0">
                <a:solidFill>
                  <a:srgbClr val="575F6D"/>
                </a:solidFill>
              </a:rPr>
              <a:pPr/>
              <a:t>4/24/2026</a:t>
            </a:fld>
            <a:endParaRPr lang="en-US">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DC50E03-8D39-426A-AD10-19476821670F}" type="slidenum">
              <a:rPr lang="en-US" smtClean="0"/>
              <a:pPr/>
              <a:t>‹N°›</a:t>
            </a:fld>
            <a:endParaRPr lang="en-US"/>
          </a:p>
        </p:txBody>
      </p:sp>
    </p:spTree>
    <p:extLst>
      <p:ext uri="{BB962C8B-B14F-4D97-AF65-F5344CB8AC3E}">
        <p14:creationId xmlns:p14="http://schemas.microsoft.com/office/powerpoint/2010/main" val="6168100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newsflash/>
  </p:transition>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sfmu.org/toxin/DROGUES/MONOGRAP/CANNABIS/CANNABI0.HTM" TargetMode="External"/><Relationship Id="rId2" Type="http://schemas.openxmlformats.org/officeDocument/2006/relationships/hyperlink" Target="https://www.sfmu.org/toxin/DROGUES/MONOGRAP/BUPRENOR/BUPRENO0.HTM" TargetMode="Externa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sfmu.org/toxin/DROGUES/MONOGRAP/COCAINE/COCAINE0.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5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hyperlink" Target="https://www.google.com/search?sca_esv=c965cb4cff351783&amp;q=trouble+bipolaire&amp;source=lnms&amp;fbs=ADc_l-bpk8W4E-qsVlOvbGJcDwpnScUO2USBDwhS-_3N410X9i9uNElboDvW6n11kJIafVTscAf_jH6aqQ28uYp90Y3Gzb0vQWPrm026IJbg5LlZLpvK0wmRgA0G46k0ZHENd4pxxStv41dL9Ss1Tr9vXnhH2OOSPFAZp_aQ1wfgQtmn87_PuE75gxUq4MEYraVYb-0JuIMoqyQlRHPugas8OYB081vnLg&amp;sa=X&amp;ved=2ahUKEwi0xL_q_OySAxUxVKQEHe4_DfoQgK4QegQIARAC&amp;biw=1093&amp;bih=525&amp;dpr=1.25&amp;mstk=AUtExfBKLk-e6qPpEHgItOnT29AknDJvsOZyhTUmApthSZa_QYjQ-eYMwsfOFgWNAz5H5bAqc04VDFLGJXLqVAF_Xo4SBoj9sHNH9fPPav0-46HbP9b1hmkEBdpLtUoSQqGea54&amp;csui=3" TargetMode="Externa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08920"/>
            <a:ext cx="8280920" cy="1143000"/>
          </a:xfrm>
        </p:spPr>
        <p:txBody>
          <a:bodyPr>
            <a:noAutofit/>
          </a:bodyPr>
          <a:lstStyle/>
          <a:p>
            <a:pPr algn="ctr"/>
            <a:r>
              <a:rPr lang="fr-FR" sz="4000" dirty="0" smtClean="0">
                <a:solidFill>
                  <a:srgbClr val="FF0000"/>
                </a:solidFill>
                <a:latin typeface="Arial Black" pitchFamily="34" charset="0"/>
              </a:rPr>
              <a:t>PSYYCHOPHARMACOLOGIE </a:t>
            </a:r>
            <a:br>
              <a:rPr lang="fr-FR" sz="4000" dirty="0" smtClean="0">
                <a:solidFill>
                  <a:srgbClr val="FF0000"/>
                </a:solidFill>
                <a:latin typeface="Arial Black" pitchFamily="34" charset="0"/>
              </a:rPr>
            </a:br>
            <a:r>
              <a:rPr lang="fr-FR" sz="4000" dirty="0">
                <a:solidFill>
                  <a:srgbClr val="FF0000"/>
                </a:solidFill>
                <a:latin typeface="Arial Black" pitchFamily="34" charset="0"/>
              </a:rPr>
              <a:t> </a:t>
            </a:r>
            <a:r>
              <a:rPr lang="fr-FR" sz="4000" dirty="0" smtClean="0">
                <a:solidFill>
                  <a:srgbClr val="FF0000"/>
                </a:solidFill>
                <a:latin typeface="Arial Black" pitchFamily="34" charset="0"/>
              </a:rPr>
              <a:t>  Séminaire N° 2</a:t>
            </a:r>
            <a:endParaRPr lang="fr-FR" sz="4000" dirty="0">
              <a:solidFill>
                <a:srgbClr val="FF0000"/>
              </a:solidFill>
              <a:latin typeface="Arial Black" pitchFamily="34" charset="0"/>
            </a:endParaRPr>
          </a:p>
        </p:txBody>
      </p:sp>
    </p:spTree>
    <p:extLst>
      <p:ext uri="{BB962C8B-B14F-4D97-AF65-F5344CB8AC3E}">
        <p14:creationId xmlns:p14="http://schemas.microsoft.com/office/powerpoint/2010/main" val="540244406"/>
      </p:ext>
    </p:extLst>
  </p:cSld>
  <p:clrMapOvr>
    <a:masterClrMapping/>
  </p:clrMapOvr>
  <p:transition>
    <p:newsfla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14290"/>
            <a:ext cx="8572560" cy="6429420"/>
          </a:xfrm>
        </p:spPr>
        <p:txBody>
          <a:bodyPr>
            <a:normAutofit fontScale="90000"/>
          </a:bodyPr>
          <a:lstStyle/>
          <a:p>
            <a:r>
              <a:rPr lang="fr-FR" sz="2700" b="1" dirty="0" smtClean="0">
                <a:solidFill>
                  <a:schemeClr val="tx1"/>
                </a:solidFill>
                <a:cs typeface="Calibri"/>
              </a:rPr>
              <a:t>Sous cette catégorie de psychotropes appartiennent : </a:t>
            </a:r>
            <a:br>
              <a:rPr lang="fr-FR" sz="2700" b="1" dirty="0" smtClean="0">
                <a:solidFill>
                  <a:schemeClr val="tx1"/>
                </a:solidFill>
                <a:cs typeface="Calibri"/>
              </a:rPr>
            </a:br>
            <a:r>
              <a:rPr lang="fr-FR" sz="2700" b="1" dirty="0" smtClean="0">
                <a:solidFill>
                  <a:schemeClr val="tx1"/>
                </a:solidFill>
                <a:cs typeface="Calibri"/>
              </a:rPr>
              <a:t/>
            </a:r>
            <a:br>
              <a:rPr lang="fr-FR" sz="2700" b="1" dirty="0" smtClean="0">
                <a:solidFill>
                  <a:schemeClr val="tx1"/>
                </a:solidFill>
                <a:cs typeface="Calibri"/>
              </a:rPr>
            </a:br>
            <a:r>
              <a:rPr lang="fr-FR" sz="2700" b="1" u="sng" dirty="0" smtClean="0">
                <a:solidFill>
                  <a:srgbClr val="FF0000"/>
                </a:solidFill>
                <a:cs typeface="Calibri"/>
              </a:rPr>
              <a:t>- </a:t>
            </a:r>
            <a:r>
              <a:rPr lang="fr-FR" sz="2700" b="1" u="sng" dirty="0" smtClean="0">
                <a:solidFill>
                  <a:srgbClr val="00B0F0"/>
                </a:solidFill>
                <a:cs typeface="Calibri"/>
              </a:rPr>
              <a:t>Les dérivés phénothiazines; </a:t>
            </a:r>
            <a:r>
              <a:rPr lang="fr-FR" sz="2700" b="1" dirty="0" smtClean="0">
                <a:solidFill>
                  <a:schemeClr val="tx1"/>
                </a:solidFill>
                <a:cs typeface="Calibri"/>
              </a:rPr>
              <a:t>comme par exemple : </a:t>
            </a:r>
            <a:r>
              <a:rPr lang="fr-FR" sz="2000" b="1" dirty="0" smtClean="0">
                <a:solidFill>
                  <a:schemeClr val="tx1"/>
                </a:solidFill>
                <a:cs typeface="Calibri"/>
              </a:rPr>
              <a:t>LARGACTIL, MAJEPTIL, NOZINAN, MELLERIL, MODITEN, TEMENTIL, TERFLUZINE, PIPORTIL…etc. </a:t>
            </a:r>
            <a:br>
              <a:rPr lang="fr-FR" sz="2000" b="1" dirty="0" smtClean="0">
                <a:solidFill>
                  <a:schemeClr val="tx1"/>
                </a:solidFill>
                <a:cs typeface="Calibri"/>
              </a:rPr>
            </a:br>
            <a:r>
              <a:rPr lang="fr-FR" sz="2700" b="1" dirty="0" smtClean="0">
                <a:solidFill>
                  <a:schemeClr val="tx1"/>
                </a:solidFill>
                <a:cs typeface="Calibri"/>
              </a:rPr>
              <a:t/>
            </a:r>
            <a:br>
              <a:rPr lang="fr-FR" sz="2700" b="1" dirty="0" smtClean="0">
                <a:solidFill>
                  <a:schemeClr val="tx1"/>
                </a:solidFill>
                <a:cs typeface="Calibri"/>
              </a:rPr>
            </a:br>
            <a:r>
              <a:rPr lang="fr-FR" sz="2700" b="1" u="sng" dirty="0" smtClean="0">
                <a:solidFill>
                  <a:srgbClr val="FF0000"/>
                </a:solidFill>
                <a:cs typeface="Calibri"/>
              </a:rPr>
              <a:t>- </a:t>
            </a:r>
            <a:r>
              <a:rPr lang="fr-FR" sz="2700" b="1" u="sng" dirty="0" smtClean="0">
                <a:solidFill>
                  <a:srgbClr val="00B0F0"/>
                </a:solidFill>
                <a:cs typeface="Calibri"/>
              </a:rPr>
              <a:t>Les butyrophénones; </a:t>
            </a:r>
            <a:r>
              <a:rPr lang="fr-FR" sz="2700" b="1" dirty="0" smtClean="0">
                <a:solidFill>
                  <a:schemeClr val="tx1"/>
                </a:solidFill>
                <a:cs typeface="Calibri"/>
              </a:rPr>
              <a:t>comme par exemple  HALDOL (halopéridol)</a:t>
            </a:r>
            <a:br>
              <a:rPr lang="fr-FR" sz="2700" b="1" dirty="0" smtClean="0">
                <a:solidFill>
                  <a:schemeClr val="tx1"/>
                </a:solidFill>
                <a:cs typeface="Calibri"/>
              </a:rPr>
            </a:br>
            <a:r>
              <a:rPr lang="fr-FR" sz="2700" b="1" dirty="0" smtClean="0">
                <a:solidFill>
                  <a:schemeClr val="tx1"/>
                </a:solidFill>
                <a:cs typeface="Calibri"/>
              </a:rPr>
              <a:t/>
            </a:r>
            <a:br>
              <a:rPr lang="fr-FR" sz="2700" b="1" dirty="0" smtClean="0">
                <a:solidFill>
                  <a:schemeClr val="tx1"/>
                </a:solidFill>
                <a:cs typeface="Calibri"/>
              </a:rPr>
            </a:br>
            <a:r>
              <a:rPr lang="fr-FR" sz="2700" b="1" u="sng" dirty="0" smtClean="0">
                <a:solidFill>
                  <a:srgbClr val="00B0F0"/>
                </a:solidFill>
                <a:cs typeface="Calibri"/>
              </a:rPr>
              <a:t>- La réserpine;</a:t>
            </a:r>
            <a:r>
              <a:rPr lang="fr-FR" sz="2700" b="1" u="sng" dirty="0" smtClean="0">
                <a:solidFill>
                  <a:srgbClr val="FF0000"/>
                </a:solidFill>
                <a:cs typeface="Calibri"/>
              </a:rPr>
              <a:t> </a:t>
            </a:r>
            <a:r>
              <a:rPr lang="fr-FR" sz="2700" b="1" dirty="0" smtClean="0">
                <a:solidFill>
                  <a:schemeClr val="tx1"/>
                </a:solidFill>
                <a:cs typeface="Calibri"/>
              </a:rPr>
              <a:t>comme par exemple le </a:t>
            </a:r>
            <a:r>
              <a:rPr lang="fr-FR" sz="2700" b="1" dirty="0" err="1" smtClean="0">
                <a:solidFill>
                  <a:schemeClr val="tx1"/>
                </a:solidFill>
                <a:cs typeface="Calibri"/>
              </a:rPr>
              <a:t>serpasil</a:t>
            </a:r>
            <a:r>
              <a:rPr lang="fr-FR" sz="2700" b="1" dirty="0" smtClean="0">
                <a:solidFill>
                  <a:schemeClr val="tx1"/>
                </a:solidFill>
                <a:cs typeface="Calibri"/>
              </a:rPr>
              <a:t> extrait d’une plante indienne  « </a:t>
            </a:r>
            <a:r>
              <a:rPr lang="fr-FR" sz="2700" b="1" dirty="0" smtClean="0">
                <a:solidFill>
                  <a:srgbClr val="7030A0"/>
                </a:solidFill>
                <a:cs typeface="Calibri"/>
              </a:rPr>
              <a:t>Rauwolfia</a:t>
            </a:r>
            <a:r>
              <a:rPr lang="fr-FR" sz="2700" b="1" dirty="0" smtClean="0">
                <a:solidFill>
                  <a:schemeClr val="tx1"/>
                </a:solidFill>
                <a:cs typeface="Calibri"/>
              </a:rPr>
              <a:t> </a:t>
            </a:r>
            <a:r>
              <a:rPr lang="fr-FR" sz="2700" b="1" dirty="0" err="1" smtClean="0">
                <a:solidFill>
                  <a:srgbClr val="7030A0"/>
                </a:solidFill>
                <a:cs typeface="Calibri"/>
              </a:rPr>
              <a:t>serpentina</a:t>
            </a:r>
            <a:r>
              <a:rPr lang="fr-FR" sz="2700" b="1" dirty="0" smtClean="0">
                <a:solidFill>
                  <a:schemeClr val="tx1"/>
                </a:solidFill>
                <a:cs typeface="Calibri"/>
              </a:rPr>
              <a:t> » dont les propriétés sédatives étaient empiriquement connues depuis longtemps.</a:t>
            </a:r>
            <a:br>
              <a:rPr lang="fr-FR" sz="2700" b="1" dirty="0" smtClean="0">
                <a:solidFill>
                  <a:schemeClr val="tx1"/>
                </a:solidFill>
                <a:cs typeface="Calibri"/>
              </a:rPr>
            </a:br>
            <a:endParaRPr lang="fr-FR" dirty="0"/>
          </a:p>
        </p:txBody>
      </p:sp>
    </p:spTree>
  </p:cSld>
  <p:clrMapOvr>
    <a:masterClrMapping/>
  </p:clrMapOvr>
  <p:transition>
    <p:newsflash/>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94722"/>
          </a:xfrm>
        </p:spPr>
        <p:txBody>
          <a:bodyPr>
            <a:normAutofit fontScale="90000"/>
          </a:bodyPr>
          <a:lstStyle/>
          <a:p>
            <a:r>
              <a:rPr lang="fr-FR" dirty="0" smtClean="0"/>
              <a:t> </a:t>
            </a:r>
            <a:r>
              <a:rPr lang="fr-FR" sz="3600" u="sng" dirty="0">
                <a:solidFill>
                  <a:srgbClr val="C00000"/>
                </a:solidFill>
                <a:latin typeface="Arial Black" pitchFamily="34" charset="0"/>
              </a:rPr>
              <a:t>B</a:t>
            </a:r>
            <a:r>
              <a:rPr lang="fr-FR" sz="3600" u="sng" dirty="0" smtClean="0">
                <a:solidFill>
                  <a:srgbClr val="C00000"/>
                </a:solidFill>
                <a:latin typeface="Arial Black" pitchFamily="34" charset="0"/>
              </a:rPr>
              <a:t> – LES ANXIOLYTIQUES NON </a:t>
            </a:r>
            <a:br>
              <a:rPr lang="fr-FR" sz="3600" u="sng" dirty="0" smtClean="0">
                <a:solidFill>
                  <a:srgbClr val="C00000"/>
                </a:solidFill>
                <a:latin typeface="Arial Black" pitchFamily="34" charset="0"/>
              </a:rPr>
            </a:br>
            <a:r>
              <a:rPr lang="fr-FR" sz="3600" dirty="0">
                <a:solidFill>
                  <a:srgbClr val="C00000"/>
                </a:solidFill>
                <a:latin typeface="Arial Black" pitchFamily="34" charset="0"/>
              </a:rPr>
              <a:t> </a:t>
            </a:r>
            <a:r>
              <a:rPr lang="fr-FR" sz="3600" dirty="0" smtClean="0">
                <a:solidFill>
                  <a:srgbClr val="C00000"/>
                </a:solidFill>
                <a:latin typeface="Arial Black" pitchFamily="34" charset="0"/>
              </a:rPr>
              <a:t>      </a:t>
            </a:r>
            <a:r>
              <a:rPr lang="fr-FR" sz="3600" u="sng" dirty="0" smtClean="0">
                <a:solidFill>
                  <a:srgbClr val="C00000"/>
                </a:solidFill>
                <a:latin typeface="Arial Black" pitchFamily="34" charset="0"/>
              </a:rPr>
              <a:t>BENZODIAZÉPINIQUES : </a:t>
            </a:r>
            <a:r>
              <a:rPr lang="fr-FR" sz="3600" dirty="0" smtClean="0">
                <a:solidFill>
                  <a:srgbClr val="C00000"/>
                </a:solidFill>
                <a:latin typeface="Arial Black" pitchFamily="34" charset="0"/>
              </a:rPr>
              <a:t/>
            </a:r>
            <a:br>
              <a:rPr lang="fr-FR" sz="3600" dirty="0" smtClean="0">
                <a:solidFill>
                  <a:srgbClr val="C00000"/>
                </a:solidFill>
                <a:latin typeface="Arial Black" pitchFamily="34" charset="0"/>
              </a:rPr>
            </a:br>
            <a:r>
              <a:rPr lang="fr-FR" dirty="0">
                <a:solidFill>
                  <a:srgbClr val="C00000"/>
                </a:solidFill>
              </a:rPr>
              <a:t/>
            </a:r>
            <a:br>
              <a:rPr lang="fr-FR" dirty="0">
                <a:solidFill>
                  <a:srgbClr val="C00000"/>
                </a:solidFill>
              </a:rPr>
            </a:br>
            <a:r>
              <a:rPr lang="fr-FR" dirty="0" smtClean="0">
                <a:solidFill>
                  <a:schemeClr val="tx1"/>
                </a:solidFill>
                <a:latin typeface="Arial Black" pitchFamily="34" charset="0"/>
              </a:rPr>
              <a:t>Parmi eux on distingue les :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 </a:t>
            </a:r>
            <a:r>
              <a:rPr lang="fr-FR" dirty="0" smtClean="0">
                <a:solidFill>
                  <a:srgbClr val="7030A0"/>
                </a:solidFill>
                <a:latin typeface="Arial Black" pitchFamily="34" charset="0"/>
              </a:rPr>
              <a:t>ANTIHISTAMINIQUES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(HYDROXYZINE : (ATARAX</a:t>
            </a:r>
            <a:r>
              <a:rPr lang="fr-FR" dirty="0" smtClean="0">
                <a:solidFill>
                  <a:srgbClr val="7030A0"/>
                </a:solidFill>
                <a:latin typeface="Bookman Old Style"/>
              </a:rPr>
              <a:t>®).</a:t>
            </a:r>
            <a:br>
              <a:rPr lang="fr-FR" dirty="0" smtClean="0">
                <a:solidFill>
                  <a:srgbClr val="7030A0"/>
                </a:solidFill>
                <a:latin typeface="Bookman Old Style"/>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00B050"/>
                </a:solidFill>
                <a:latin typeface="Arial Black" pitchFamily="34" charset="0"/>
              </a:rPr>
              <a:t>BÉTABLOQUANTS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(PROPRANOLOL : (AVLOCARDYL</a:t>
            </a:r>
            <a:r>
              <a:rPr lang="fr-FR" dirty="0" smtClean="0">
                <a:solidFill>
                  <a:srgbClr val="00B050"/>
                </a:solidFill>
                <a:latin typeface="Bookman Old Style"/>
              </a:rPr>
              <a:t>®).</a:t>
            </a:r>
            <a:br>
              <a:rPr lang="fr-FR" dirty="0" smtClean="0">
                <a:solidFill>
                  <a:srgbClr val="00B050"/>
                </a:solidFill>
                <a:latin typeface="Bookman Old Style"/>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C00000"/>
                </a:solidFill>
                <a:latin typeface="Arial Black" pitchFamily="34" charset="0"/>
              </a:rPr>
              <a:t>LA BUSPIRONE (BUSPAR®)</a:t>
            </a:r>
            <a:br>
              <a:rPr lang="fr-FR" dirty="0" smtClean="0">
                <a:solidFill>
                  <a:srgbClr val="C00000"/>
                </a:solidFill>
                <a:latin typeface="Arial Black" pitchFamily="34" charset="0"/>
              </a:rPr>
            </a:br>
            <a:r>
              <a:rPr lang="fr-FR" dirty="0"/>
              <a:t/>
            </a:r>
            <a:br>
              <a:rPr lang="fr-FR" dirty="0"/>
            </a:br>
            <a:endParaRPr lang="fr-FR" dirty="0"/>
          </a:p>
        </p:txBody>
      </p:sp>
    </p:spTree>
    <p:extLst>
      <p:ext uri="{BB962C8B-B14F-4D97-AF65-F5344CB8AC3E}">
        <p14:creationId xmlns:p14="http://schemas.microsoft.com/office/powerpoint/2010/main" val="109246489"/>
      </p:ext>
    </p:extLst>
  </p:cSld>
  <p:clrMapOvr>
    <a:masterClrMapping/>
  </p:clrMapOvr>
  <p:transition>
    <p:newsflash/>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640960" cy="6552728"/>
          </a:xfrm>
        </p:spPr>
        <p:txBody>
          <a:bodyPr/>
          <a:lstStyle/>
          <a:p>
            <a:endParaRPr lang="fr-F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50" y="332656"/>
            <a:ext cx="4010133" cy="198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27063"/>
            <a:ext cx="4156670" cy="2750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077072"/>
            <a:ext cx="5161756" cy="21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424341"/>
      </p:ext>
    </p:extLst>
  </p:cSld>
  <p:clrMapOvr>
    <a:masterClrMapping/>
  </p:clrMapOvr>
  <p:transition>
    <p:newsflash/>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36912"/>
            <a:ext cx="8496944" cy="1431032"/>
          </a:xfrm>
        </p:spPr>
        <p:style>
          <a:lnRef idx="3">
            <a:schemeClr val="lt1"/>
          </a:lnRef>
          <a:fillRef idx="1">
            <a:schemeClr val="accent3"/>
          </a:fillRef>
          <a:effectRef idx="1">
            <a:schemeClr val="accent3"/>
          </a:effectRef>
          <a:fontRef idx="minor">
            <a:schemeClr val="lt1"/>
          </a:fontRef>
        </p:style>
        <p:txBody>
          <a:bodyPr>
            <a:normAutofit fontScale="90000"/>
          </a:bodyPr>
          <a:lstStyle/>
          <a:p>
            <a:pPr algn="ctr"/>
            <a:r>
              <a:rPr lang="fr-FR" sz="3600" dirty="0" smtClean="0">
                <a:solidFill>
                  <a:schemeClr val="tx1"/>
                </a:solidFill>
                <a:latin typeface="Arial Black" pitchFamily="34" charset="0"/>
              </a:rPr>
              <a:t> </a:t>
            </a:r>
            <a:br>
              <a:rPr lang="fr-FR" sz="3600" dirty="0" smtClean="0">
                <a:solidFill>
                  <a:schemeClr val="tx1"/>
                </a:solidFill>
                <a:latin typeface="Arial Black" pitchFamily="34" charset="0"/>
              </a:rPr>
            </a:br>
            <a:r>
              <a:rPr lang="fr-FR" sz="3600" dirty="0">
                <a:solidFill>
                  <a:schemeClr val="tx1"/>
                </a:solidFill>
                <a:latin typeface="Arial Black" pitchFamily="34" charset="0"/>
              </a:rPr>
              <a:t/>
            </a:r>
            <a:br>
              <a:rPr lang="fr-FR" sz="3600" dirty="0">
                <a:solidFill>
                  <a:schemeClr val="tx1"/>
                </a:solidFill>
                <a:latin typeface="Arial Black" pitchFamily="34" charset="0"/>
              </a:rPr>
            </a:b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dirty="0">
                <a:solidFill>
                  <a:schemeClr val="tx1"/>
                </a:solidFill>
                <a:latin typeface="Arial Black" pitchFamily="34" charset="0"/>
              </a:rPr>
              <a:t/>
            </a:r>
            <a:br>
              <a:rPr lang="fr-FR" sz="3600" dirty="0">
                <a:solidFill>
                  <a:schemeClr val="tx1"/>
                </a:solidFill>
                <a:latin typeface="Arial Black" pitchFamily="34" charset="0"/>
              </a:rPr>
            </a:br>
            <a:r>
              <a:rPr lang="fr-FR" sz="4400" dirty="0" smtClean="0">
                <a:solidFill>
                  <a:schemeClr val="bg1"/>
                </a:solidFill>
                <a:latin typeface="Arial Black" pitchFamily="34" charset="0"/>
              </a:rPr>
              <a:t>V- LES HYPNOTIQUES :</a:t>
            </a:r>
            <a:r>
              <a:rPr lang="fr-FR" sz="3600" dirty="0" smtClean="0">
                <a:solidFill>
                  <a:schemeClr val="tx1"/>
                </a:solidFill>
                <a:latin typeface="Arial Black" pitchFamily="34" charset="0"/>
              </a:rPr>
              <a:t> </a:t>
            </a:r>
            <a:br>
              <a:rPr lang="fr-FR" sz="3600" dirty="0" smtClean="0">
                <a:solidFill>
                  <a:schemeClr val="tx1"/>
                </a:solidFill>
                <a:latin typeface="Arial Black" pitchFamily="34" charset="0"/>
              </a:rPr>
            </a:br>
            <a:endParaRPr lang="fr-FR" sz="3600" dirty="0">
              <a:solidFill>
                <a:schemeClr val="tx1"/>
              </a:solidFill>
              <a:latin typeface="Arial Black" pitchFamily="34" charset="0"/>
            </a:endParaRPr>
          </a:p>
        </p:txBody>
      </p:sp>
    </p:spTree>
    <p:extLst>
      <p:ext uri="{BB962C8B-B14F-4D97-AF65-F5344CB8AC3E}">
        <p14:creationId xmlns:p14="http://schemas.microsoft.com/office/powerpoint/2010/main" val="473043924"/>
      </p:ext>
    </p:extLst>
  </p:cSld>
  <p:clrMapOvr>
    <a:masterClrMapping/>
  </p:clrMapOvr>
  <p:transition>
    <p:newsflash/>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96944" cy="6250706"/>
          </a:xfrm>
        </p:spPr>
        <p:txBody>
          <a:bodyPr>
            <a:normAutofit/>
          </a:bodyPr>
          <a:lstStyle/>
          <a:p>
            <a:pPr algn="ctr"/>
            <a:r>
              <a:rPr lang="fr-FR" sz="3200" b="1" dirty="0" smtClean="0">
                <a:solidFill>
                  <a:srgbClr val="C00000"/>
                </a:solidFill>
                <a:latin typeface="Arial Black" pitchFamily="34" charset="0"/>
              </a:rPr>
              <a:t>LES HYPNOTIQUES </a:t>
            </a:r>
            <a:r>
              <a:rPr lang="fr-FR" sz="3200" b="1" dirty="0" smtClean="0">
                <a:solidFill>
                  <a:schemeClr val="tx1"/>
                </a:solidFill>
                <a:latin typeface="Arial Black" pitchFamily="34" charset="0"/>
              </a:rPr>
              <a:t>SONT DES INDUCTEURS DU SOMMEIL, </a:t>
            </a:r>
            <a:r>
              <a:rPr lang="fr-FR" sz="3200" dirty="0" smtClean="0">
                <a:solidFill>
                  <a:schemeClr val="tx1"/>
                </a:solidFill>
                <a:latin typeface="Arial Black" pitchFamily="34" charset="0"/>
              </a:rPr>
              <a:t>CE SONT DES PSYCHOTROPES QUI FACILITENT L'ENDORMISSEMENT EN INHIBANT LE </a:t>
            </a:r>
            <a:r>
              <a:rPr lang="fr-FR" sz="3200" dirty="0" smtClean="0">
                <a:solidFill>
                  <a:srgbClr val="FF0000"/>
                </a:solidFill>
                <a:latin typeface="Arial Black" pitchFamily="34" charset="0"/>
              </a:rPr>
              <a:t>S.N.C</a:t>
            </a:r>
            <a:r>
              <a:rPr lang="fr-FR" sz="3200" dirty="0" smtClean="0">
                <a:solidFill>
                  <a:schemeClr val="tx1"/>
                </a:solidFill>
                <a:latin typeface="Arial Black" pitchFamily="34" charset="0"/>
              </a:rPr>
              <a:t>.</a:t>
            </a:r>
            <a:br>
              <a:rPr lang="fr-FR" sz="3200" dirty="0" smtClean="0">
                <a:solidFill>
                  <a:schemeClr val="tx1"/>
                </a:solidFill>
                <a:latin typeface="Arial Black" pitchFamily="34" charset="0"/>
              </a:rPr>
            </a:br>
            <a:r>
              <a:rPr lang="fr-FR" sz="3200" dirty="0">
                <a:solidFill>
                  <a:schemeClr val="tx1"/>
                </a:solidFill>
                <a:latin typeface="Arial Black" pitchFamily="34" charset="0"/>
              </a:rPr>
              <a:t/>
            </a:r>
            <a:br>
              <a:rPr lang="fr-FR" sz="3200" dirty="0">
                <a:solidFill>
                  <a:schemeClr val="tx1"/>
                </a:solidFill>
                <a:latin typeface="Arial Black" pitchFamily="34" charset="0"/>
              </a:rPr>
            </a:b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dirty="0">
                <a:solidFill>
                  <a:schemeClr val="tx1"/>
                </a:solidFill>
                <a:latin typeface="Arial Black" pitchFamily="34" charset="0"/>
              </a:rPr>
              <a:t/>
            </a:r>
            <a:br>
              <a:rPr lang="fr-FR" sz="3600" dirty="0">
                <a:solidFill>
                  <a:schemeClr val="tx1"/>
                </a:solidFill>
                <a:latin typeface="Arial Black" pitchFamily="34" charset="0"/>
              </a:rPr>
            </a:br>
            <a:r>
              <a:rPr lang="fr-FR" sz="3600" b="1" dirty="0" smtClean="0">
                <a:solidFill>
                  <a:schemeClr val="tx1"/>
                </a:solidFill>
                <a:latin typeface="Arial Black" pitchFamily="34" charset="0"/>
              </a:rPr>
              <a:t> </a:t>
            </a:r>
            <a:r>
              <a:rPr lang="fr-FR" b="1" dirty="0">
                <a:solidFill>
                  <a:schemeClr val="tx1"/>
                </a:solidFill>
              </a:rPr>
              <a:t/>
            </a:r>
            <a:br>
              <a:rPr lang="fr-FR" b="1" dirty="0">
                <a:solidFill>
                  <a:schemeClr val="tx1"/>
                </a:solidFill>
              </a:rPr>
            </a:br>
            <a:r>
              <a:rPr lang="fr-FR" b="1" dirty="0" smtClean="0">
                <a:solidFill>
                  <a:schemeClr val="tx1"/>
                </a:solidFill>
              </a:rPr>
              <a:t/>
            </a:r>
            <a:br>
              <a:rPr lang="fr-FR" b="1" dirty="0" smtClean="0">
                <a:solidFill>
                  <a:schemeClr val="tx1"/>
                </a:solidFill>
              </a:rPr>
            </a:br>
            <a:endParaRPr lang="fr-FR" b="1"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068960"/>
            <a:ext cx="5400599" cy="343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496905"/>
      </p:ext>
    </p:extLst>
  </p:cSld>
  <p:clrMapOvr>
    <a:masterClrMapping/>
  </p:clrMapOvr>
  <p:transition>
    <p:newsflash/>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136904" cy="6034682"/>
          </a:xfrm>
        </p:spPr>
        <p:txBody>
          <a:bodyPr>
            <a:normAutofit fontScale="90000"/>
          </a:bodyPr>
          <a:lstStyle/>
          <a:p>
            <a:pPr algn="ctr"/>
            <a:r>
              <a:rPr lang="fr-FR" dirty="0" smtClean="0">
                <a:solidFill>
                  <a:schemeClr val="tx1"/>
                </a:solidFill>
                <a:latin typeface="Arial Black" pitchFamily="34" charset="0"/>
              </a:rPr>
              <a:t>Aujourd’hui, les benzodiazépines ont été substitués aux </a:t>
            </a:r>
            <a:r>
              <a:rPr lang="fr-FR" dirty="0" smtClean="0">
                <a:solidFill>
                  <a:srgbClr val="00B0F0"/>
                </a:solidFill>
                <a:latin typeface="Arial Black" pitchFamily="34" charset="0"/>
              </a:rPr>
              <a:t>barbituriques</a:t>
            </a:r>
            <a:r>
              <a:rPr lang="fr-FR" dirty="0" smtClean="0">
                <a:solidFill>
                  <a:schemeClr val="tx1"/>
                </a:solidFill>
                <a:latin typeface="Arial Black" pitchFamily="34" charset="0"/>
              </a:rPr>
              <a:t> dans le traitement de </a:t>
            </a:r>
            <a:r>
              <a:rPr lang="fr-FR" dirty="0" smtClean="0">
                <a:solidFill>
                  <a:srgbClr val="FF0000"/>
                </a:solidFill>
                <a:latin typeface="Arial Black" pitchFamily="34" charset="0"/>
              </a:rPr>
              <a:t>l’insomnie</a:t>
            </a:r>
            <a:r>
              <a:rPr lang="fr-FR" dirty="0" smtClean="0">
                <a:solidFill>
                  <a:schemeClr val="tx1"/>
                </a:solidFill>
                <a:latin typeface="Arial Black" pitchFamily="34" charset="0"/>
              </a:rPr>
              <a:t>, du fait de leur moindre toxicité.  Quelques soient les caractéristiques des hypnotiques benzodiazépiniques ils peuvent être utilisés chez les patients anxieux dans un but hypnotique en administrant une dose plus importante le soir.</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365104"/>
            <a:ext cx="5112568" cy="22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244700"/>
      </p:ext>
    </p:extLst>
  </p:cSld>
  <p:clrMapOvr>
    <a:masterClrMapping/>
  </p:clrMapOvr>
  <p:transition>
    <p:newsflash/>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352926" cy="6394722"/>
          </a:xfrm>
        </p:spPr>
        <p:txBody>
          <a:bodyPr>
            <a:normAutofit fontScale="90000"/>
          </a:bodyPr>
          <a:lstStyle/>
          <a:p>
            <a:pPr marL="457200" indent="-457200">
              <a:buFont typeface="Wingdings" pitchFamily="2" charset="2"/>
              <a:buChar char="Ø"/>
            </a:pPr>
            <a:r>
              <a:rPr lang="fr-FR" b="1" dirty="0" smtClean="0">
                <a:solidFill>
                  <a:schemeClr val="tx1"/>
                </a:solidFill>
                <a:latin typeface="Arial Black" pitchFamily="34" charset="0"/>
              </a:rPr>
              <a:t>PROCHE DES BENZODIAZÉPINES, DEUX MOLÉCULES SONT LARGEMENT UTILISÉES:      </a:t>
            </a:r>
            <a:br>
              <a:rPr lang="fr-FR" b="1" dirty="0" smtClean="0">
                <a:solidFill>
                  <a:schemeClr val="tx1"/>
                </a:solidFill>
                <a:latin typeface="Arial Black" pitchFamily="34" charset="0"/>
              </a:rPr>
            </a:br>
            <a:r>
              <a:rPr lang="fr-FR" b="1" dirty="0" smtClean="0">
                <a:solidFill>
                  <a:schemeClr val="tx1"/>
                </a:solidFill>
                <a:latin typeface="Arial Black" pitchFamily="34" charset="0"/>
              </a:rPr>
              <a:t/>
            </a:r>
            <a:br>
              <a:rPr lang="fr-FR" b="1" dirty="0" smtClean="0">
                <a:solidFill>
                  <a:schemeClr val="tx1"/>
                </a:solidFill>
                <a:latin typeface="Arial Black" pitchFamily="34" charset="0"/>
              </a:rPr>
            </a:br>
            <a:r>
              <a:rPr lang="fr-FR" b="1" dirty="0" smtClean="0">
                <a:solidFill>
                  <a:schemeClr val="tx1"/>
                </a:solidFill>
                <a:latin typeface="Arial Black" pitchFamily="34" charset="0"/>
              </a:rPr>
              <a:t>A- </a:t>
            </a:r>
            <a:r>
              <a:rPr lang="fr-FR" b="1" dirty="0" smtClean="0">
                <a:solidFill>
                  <a:srgbClr val="C00000"/>
                </a:solidFill>
                <a:latin typeface="Arial Black" pitchFamily="34" charset="0"/>
              </a:rPr>
              <a:t>LA ZOPICLONE </a:t>
            </a:r>
            <a:br>
              <a:rPr lang="fr-FR" b="1" dirty="0" smtClean="0">
                <a:solidFill>
                  <a:srgbClr val="C00000"/>
                </a:solidFill>
                <a:latin typeface="Arial Black" pitchFamily="34" charset="0"/>
              </a:rPr>
            </a:br>
            <a:r>
              <a:rPr lang="fr-FR" b="1" dirty="0">
                <a:solidFill>
                  <a:srgbClr val="C00000"/>
                </a:solidFill>
                <a:latin typeface="Arial Black" pitchFamily="34" charset="0"/>
              </a:rPr>
              <a:t> </a:t>
            </a:r>
            <a:r>
              <a:rPr lang="fr-FR" b="1" dirty="0" smtClean="0">
                <a:solidFill>
                  <a:srgbClr val="C00000"/>
                </a:solidFill>
                <a:latin typeface="Arial Black" pitchFamily="34" charset="0"/>
              </a:rPr>
              <a:t>   (IMOVANE®). </a:t>
            </a:r>
            <a:br>
              <a:rPr lang="fr-FR" b="1" dirty="0" smtClean="0">
                <a:solidFill>
                  <a:srgbClr val="C00000"/>
                </a:solidFill>
                <a:latin typeface="Arial Black" pitchFamily="34" charset="0"/>
              </a:rPr>
            </a:br>
            <a:r>
              <a:rPr lang="fr-FR" b="1" dirty="0" smtClean="0">
                <a:solidFill>
                  <a:schemeClr val="tx1"/>
                </a:solidFill>
                <a:latin typeface="Arial Black" pitchFamily="34" charset="0"/>
              </a:rPr>
              <a:t/>
            </a:r>
            <a:br>
              <a:rPr lang="fr-FR" b="1" dirty="0" smtClean="0">
                <a:solidFill>
                  <a:schemeClr val="tx1"/>
                </a:solidFill>
                <a:latin typeface="Arial Black" pitchFamily="34" charset="0"/>
              </a:rPr>
            </a:br>
            <a:r>
              <a:rPr lang="fr-FR" b="1" dirty="0" smtClean="0">
                <a:solidFill>
                  <a:schemeClr val="tx1"/>
                </a:solidFill>
                <a:latin typeface="Arial Black" pitchFamily="34" charset="0"/>
              </a:rPr>
              <a:t/>
            </a:r>
            <a:br>
              <a:rPr lang="fr-FR" b="1" dirty="0" smtClean="0">
                <a:solidFill>
                  <a:schemeClr val="tx1"/>
                </a:solidFill>
                <a:latin typeface="Arial Black" pitchFamily="34" charset="0"/>
              </a:rPr>
            </a:br>
            <a:r>
              <a:rPr lang="fr-FR" b="1" dirty="0" smtClean="0">
                <a:solidFill>
                  <a:schemeClr val="tx1"/>
                </a:solidFill>
                <a:latin typeface="Arial Black" pitchFamily="34" charset="0"/>
              </a:rPr>
              <a:t>B- </a:t>
            </a:r>
            <a:r>
              <a:rPr lang="fr-FR" b="1" dirty="0" smtClean="0">
                <a:solidFill>
                  <a:srgbClr val="C00000"/>
                </a:solidFill>
                <a:latin typeface="Arial Black" pitchFamily="34" charset="0"/>
              </a:rPr>
              <a:t>LE ZOLPIDEM </a:t>
            </a:r>
            <a:br>
              <a:rPr lang="fr-FR" b="1" dirty="0" smtClean="0">
                <a:solidFill>
                  <a:srgbClr val="C00000"/>
                </a:solidFill>
                <a:latin typeface="Arial Black" pitchFamily="34" charset="0"/>
              </a:rPr>
            </a:br>
            <a:r>
              <a:rPr lang="fr-FR" b="1" dirty="0" smtClean="0">
                <a:solidFill>
                  <a:srgbClr val="C00000"/>
                </a:solidFill>
                <a:latin typeface="Arial Black" pitchFamily="34" charset="0"/>
              </a:rPr>
              <a:t>    (STILNOX</a:t>
            </a:r>
            <a:r>
              <a:rPr lang="fr-FR" b="1" dirty="0" smtClean="0">
                <a:solidFill>
                  <a:srgbClr val="C00000"/>
                </a:solidFill>
                <a:latin typeface="Bookman Old Style"/>
              </a:rPr>
              <a:t>®).</a:t>
            </a:r>
            <a:br>
              <a:rPr lang="fr-FR" b="1" dirty="0" smtClean="0">
                <a:solidFill>
                  <a:srgbClr val="C00000"/>
                </a:solidFill>
                <a:latin typeface="Bookman Old Style"/>
              </a:rPr>
            </a:br>
            <a:r>
              <a:rPr lang="fr-FR" b="1" dirty="0">
                <a:solidFill>
                  <a:srgbClr val="C00000"/>
                </a:solidFill>
                <a:latin typeface="Bookman Old Style"/>
              </a:rPr>
              <a:t/>
            </a:r>
            <a:br>
              <a:rPr lang="fr-FR" b="1" dirty="0">
                <a:solidFill>
                  <a:srgbClr val="C00000"/>
                </a:solidFill>
                <a:latin typeface="Bookman Old Style"/>
              </a:rPr>
            </a:br>
            <a:r>
              <a:rPr lang="fr-FR" b="1" dirty="0" smtClean="0">
                <a:solidFill>
                  <a:schemeClr val="tx1"/>
                </a:solidFill>
                <a:latin typeface="Arial Black" pitchFamily="34" charset="0"/>
              </a:rPr>
              <a:t>C-</a:t>
            </a:r>
            <a:r>
              <a:rPr lang="fr-FR" b="1" dirty="0" smtClean="0">
                <a:solidFill>
                  <a:srgbClr val="C00000"/>
                </a:solidFill>
                <a:latin typeface="Arial Black" pitchFamily="34" charset="0"/>
              </a:rPr>
              <a:t> LA MÉLATONINE </a:t>
            </a:r>
            <a:r>
              <a:rPr lang="fr-FR" b="1" dirty="0" smtClean="0">
                <a:solidFill>
                  <a:schemeClr val="tx1"/>
                </a:solidFill>
                <a:latin typeface="Bookman Old Style"/>
              </a:rPr>
              <a:t/>
            </a:r>
            <a:br>
              <a:rPr lang="fr-FR" b="1" dirty="0" smtClean="0">
                <a:solidFill>
                  <a:schemeClr val="tx1"/>
                </a:solidFill>
                <a:latin typeface="Bookman Old Style"/>
              </a:rPr>
            </a:br>
            <a:r>
              <a:rPr lang="fr-FR" b="1" dirty="0" smtClean="0">
                <a:solidFill>
                  <a:schemeClr val="tx1"/>
                </a:solidFill>
                <a:latin typeface="Bookman Old Style"/>
              </a:rPr>
              <a:t>    </a:t>
            </a:r>
            <a:r>
              <a:rPr lang="fr-FR" b="1" dirty="0">
                <a:solidFill>
                  <a:schemeClr val="tx1"/>
                </a:solidFill>
                <a:latin typeface="Bookman Old Style"/>
              </a:rPr>
              <a:t/>
            </a:r>
            <a:br>
              <a:rPr lang="fr-FR" b="1" dirty="0">
                <a:solidFill>
                  <a:schemeClr val="tx1"/>
                </a:solidFill>
                <a:latin typeface="Bookman Old Style"/>
              </a:rPr>
            </a:br>
            <a:r>
              <a:rPr lang="fr-FR" b="1" dirty="0" smtClean="0">
                <a:solidFill>
                  <a:schemeClr val="tx1"/>
                </a:solidFill>
                <a:latin typeface="Bookman Old Style"/>
              </a:rPr>
              <a:t/>
            </a:r>
            <a:br>
              <a:rPr lang="fr-FR" b="1" dirty="0" smtClean="0">
                <a:solidFill>
                  <a:schemeClr val="tx1"/>
                </a:solidFill>
                <a:latin typeface="Bookman Old Style"/>
              </a:rPr>
            </a:br>
            <a:endParaRPr lang="fr-FR" b="1" dirty="0">
              <a:solidFill>
                <a:schemeClr val="tx1"/>
              </a:solidFill>
              <a:latin typeface="Arial Black"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05899"/>
            <a:ext cx="406979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0768"/>
            <a:ext cx="4037669"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658447"/>
            <a:ext cx="4216344" cy="186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939303"/>
      </p:ext>
    </p:extLst>
  </p:cSld>
  <p:clrMapOvr>
    <a:masterClrMapping/>
  </p:clrMapOvr>
  <p:transition>
    <p:newsflash/>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24936" cy="6322714"/>
          </a:xfrm>
        </p:spPr>
        <p:txBody>
          <a:bodyPr>
            <a:normAutofit fontScale="90000"/>
          </a:bodyPr>
          <a:lstStyle/>
          <a:p>
            <a:pPr algn="ctr"/>
            <a:r>
              <a:rPr lang="fr-FR" u="sng" dirty="0" smtClean="0">
                <a:solidFill>
                  <a:schemeClr val="tx1"/>
                </a:solidFill>
                <a:latin typeface="Arial Black" pitchFamily="34" charset="0"/>
              </a:rPr>
              <a:t>A - </a:t>
            </a:r>
            <a:r>
              <a:rPr lang="fr-FR" u="sng" dirty="0" smtClean="0">
                <a:solidFill>
                  <a:srgbClr val="C00000"/>
                </a:solidFill>
                <a:latin typeface="Arial Black" pitchFamily="34" charset="0"/>
              </a:rPr>
              <a:t>LA ZOPICLONE (IMOVANE ®) </a:t>
            </a:r>
            <a:r>
              <a:rPr lang="fr-FR" u="sng" dirty="0" smtClean="0">
                <a:solidFill>
                  <a:schemeClr val="tx1"/>
                </a:solidFill>
                <a:latin typeface="Arial Black" pitchFamily="34" charset="0"/>
              </a:rPr>
              <a:t>: </a:t>
            </a:r>
            <a:r>
              <a:rPr lang="fr-FR" dirty="0" smtClean="0">
                <a:solidFill>
                  <a:schemeClr val="tx1"/>
                </a:solidFill>
                <a:latin typeface="Arial Black" pitchFamily="34" charset="0"/>
              </a:rPr>
              <a:t>                se fixe comme les benzodiazépines .          Son temps de résorption est d’environ            </a:t>
            </a:r>
            <a:r>
              <a:rPr lang="fr-FR" dirty="0" smtClean="0">
                <a:solidFill>
                  <a:srgbClr val="C00000"/>
                </a:solidFill>
                <a:latin typeface="Arial Black" pitchFamily="34" charset="0"/>
              </a:rPr>
              <a:t>2 heures </a:t>
            </a:r>
            <a:r>
              <a:rPr lang="fr-FR" dirty="0" smtClean="0">
                <a:solidFill>
                  <a:schemeClr val="tx1"/>
                </a:solidFill>
                <a:latin typeface="Arial Black" pitchFamily="34" charset="0"/>
              </a:rPr>
              <a:t>avec une demi-vie  de </a:t>
            </a:r>
            <a:r>
              <a:rPr lang="fr-FR" dirty="0" smtClean="0">
                <a:solidFill>
                  <a:srgbClr val="C00000"/>
                </a:solidFill>
                <a:latin typeface="Arial Black" pitchFamily="34" charset="0"/>
              </a:rPr>
              <a:t>5 heures</a:t>
            </a:r>
            <a:r>
              <a:rPr lang="fr-FR" dirty="0" smtClean="0">
                <a:solidFill>
                  <a:schemeClr val="tx1"/>
                </a:solidFill>
                <a:latin typeface="Arial Black" pitchFamily="34" charset="0"/>
              </a:rPr>
              <a:t>. Les études en laboratoire de sommeil montrent une augmentation du temps du sommeil lent (stade 2) ainsi que du sommeil profond (stades 3 et 4). </a:t>
            </a:r>
            <a:br>
              <a:rPr lang="fr-FR" dirty="0" smtClean="0">
                <a:solidFill>
                  <a:schemeClr val="tx1"/>
                </a:solidFill>
                <a:latin typeface="Arial Black" pitchFamily="34" charset="0"/>
              </a:rPr>
            </a:br>
            <a:r>
              <a:rPr lang="fr-FR" dirty="0" smtClean="0">
                <a:solidFill>
                  <a:srgbClr val="C00000"/>
                </a:solidFill>
                <a:latin typeface="Arial Black" pitchFamily="34" charset="0"/>
              </a:rPr>
              <a:t>LA ZOPICLONE  </a:t>
            </a:r>
            <a:r>
              <a:rPr lang="fr-FR" dirty="0" smtClean="0">
                <a:solidFill>
                  <a:schemeClr val="tx1"/>
                </a:solidFill>
                <a:latin typeface="Arial Black" pitchFamily="34" charset="0"/>
              </a:rPr>
              <a:t>engendre </a:t>
            </a:r>
            <a:r>
              <a:rPr lang="fr-FR" dirty="0">
                <a:solidFill>
                  <a:schemeClr val="tx1"/>
                </a:solidFill>
                <a:latin typeface="Arial Black" pitchFamily="34" charset="0"/>
              </a:rPr>
              <a:t>peut d’effets secondaires . Cependant, certains patients se </a:t>
            </a:r>
            <a:r>
              <a:rPr lang="fr-FR" dirty="0" smtClean="0">
                <a:solidFill>
                  <a:schemeClr val="tx1"/>
                </a:solidFill>
                <a:latin typeface="Arial Black" pitchFamily="34" charset="0"/>
              </a:rPr>
              <a:t>plaignent </a:t>
            </a:r>
            <a:r>
              <a:rPr lang="fr-FR" dirty="0">
                <a:solidFill>
                  <a:schemeClr val="tx1"/>
                </a:solidFill>
                <a:latin typeface="Arial Black" pitchFamily="34" charset="0"/>
              </a:rPr>
              <a:t>d’une modification du goût avec amertume de la bouche.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2143902468"/>
      </p:ext>
    </p:extLst>
  </p:cSld>
  <p:clrMapOvr>
    <a:masterClrMapping/>
  </p:clrMapOvr>
  <p:transition>
    <p:newsflash/>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414552"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337560"/>
      </p:ext>
    </p:extLst>
  </p:cSld>
  <p:clrMapOvr>
    <a:masterClrMapping/>
  </p:clrMapOvr>
  <p:transition>
    <p:newsflash/>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352928" cy="6178698"/>
          </a:xfrm>
        </p:spPr>
        <p:txBody>
          <a:bodyPr/>
          <a:lstStyle/>
          <a:p>
            <a:pPr algn="ctr"/>
            <a:r>
              <a:rPr lang="fr-FR" u="sng" dirty="0" smtClean="0">
                <a:solidFill>
                  <a:srgbClr val="C00000"/>
                </a:solidFill>
                <a:latin typeface="Arial Black" pitchFamily="34" charset="0"/>
              </a:rPr>
              <a:t>B- Le ZOLPIDEM (STILNOX®) :</a:t>
            </a:r>
            <a:r>
              <a:rPr lang="fr-FR" dirty="0" smtClean="0">
                <a:solidFill>
                  <a:schemeClr val="tx1"/>
                </a:solidFill>
                <a:latin typeface="Arial Black" pitchFamily="34" charset="0"/>
              </a:rPr>
              <a:t>        Après administration orale, il présente une biodisponibilité d’environ 70% avec un pic plasmatique atteint 0,5 et 3 heures. La demie–vie d’élimination est en moyenne de </a:t>
            </a:r>
            <a:r>
              <a:rPr lang="fr-FR" dirty="0" smtClean="0">
                <a:solidFill>
                  <a:srgbClr val="C00000"/>
                </a:solidFill>
                <a:latin typeface="Arial Black" pitchFamily="34" charset="0"/>
              </a:rPr>
              <a:t>2 à 3 heures</a:t>
            </a:r>
            <a:r>
              <a:rPr lang="fr-FR" dirty="0" smtClean="0">
                <a:solidFill>
                  <a:schemeClr val="tx1"/>
                </a:solidFill>
                <a:latin typeface="Arial Black" pitchFamily="34" charset="0"/>
              </a:rPr>
              <a:t>. Les enregistrements du sommeil de nuit ont montré que le ZOLPIDEM prolonge le stade 2 aussi bien que les stades du sommeil profond 3 et 4.</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t>
            </a:r>
            <a:endParaRPr lang="fr-FR" dirty="0">
              <a:solidFill>
                <a:schemeClr val="tx1"/>
              </a:solidFill>
              <a:latin typeface="Arial Black" pitchFamily="34" charset="0"/>
            </a:endParaRPr>
          </a:p>
        </p:txBody>
      </p:sp>
    </p:spTree>
    <p:extLst>
      <p:ext uri="{BB962C8B-B14F-4D97-AF65-F5344CB8AC3E}">
        <p14:creationId xmlns:p14="http://schemas.microsoft.com/office/powerpoint/2010/main" val="3696913304"/>
      </p:ext>
    </p:extLst>
  </p:cSld>
  <p:clrMapOvr>
    <a:masterClrMapping/>
  </p:clrMapOvr>
  <p:transition>
    <p:newsflash/>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352927" cy="61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335634"/>
      </p:ext>
    </p:extLst>
  </p:cSld>
  <p:clrMapOvr>
    <a:masterClrMapping/>
  </p:clrMapOvr>
  <p:transition>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8429684" cy="6357982"/>
          </a:xfrm>
        </p:spPr>
        <p:txBody>
          <a:bodyPr/>
          <a:lstStyle/>
          <a:p>
            <a:endParaRPr lang="fr-FR" dirty="0"/>
          </a:p>
        </p:txBody>
      </p:sp>
      <p:pic>
        <p:nvPicPr>
          <p:cNvPr id="4098" name="Picture 2" descr="C:\Users\hp\Desktop\téléchargement.jpg"/>
          <p:cNvPicPr>
            <a:picLocks noChangeAspect="1" noChangeArrowheads="1"/>
          </p:cNvPicPr>
          <p:nvPr/>
        </p:nvPicPr>
        <p:blipFill>
          <a:blip r:embed="rId2"/>
          <a:srcRect/>
          <a:stretch>
            <a:fillRect/>
          </a:stretch>
        </p:blipFill>
        <p:spPr bwMode="auto">
          <a:xfrm rot="828301">
            <a:off x="3774730" y="2823020"/>
            <a:ext cx="4776990" cy="2278599"/>
          </a:xfrm>
          <a:prstGeom prst="rect">
            <a:avLst/>
          </a:prstGeom>
          <a:noFill/>
        </p:spPr>
      </p:pic>
      <p:pic>
        <p:nvPicPr>
          <p:cNvPr id="4099" name="Picture 3" descr="C:\Users\hp\Desktop\nozinan-filmtabl-100-mg-100-stk-800x800.jpg"/>
          <p:cNvPicPr>
            <a:picLocks noChangeAspect="1" noChangeArrowheads="1"/>
          </p:cNvPicPr>
          <p:nvPr/>
        </p:nvPicPr>
        <p:blipFill>
          <a:blip r:embed="rId3"/>
          <a:srcRect/>
          <a:stretch>
            <a:fillRect/>
          </a:stretch>
        </p:blipFill>
        <p:spPr bwMode="auto">
          <a:xfrm rot="312940">
            <a:off x="380767" y="334107"/>
            <a:ext cx="4287184" cy="1742666"/>
          </a:xfrm>
          <a:prstGeom prst="rect">
            <a:avLst/>
          </a:prstGeom>
          <a:noFill/>
        </p:spPr>
      </p:pic>
      <p:pic>
        <p:nvPicPr>
          <p:cNvPr id="4100" name="Picture 4" descr="C:\Users\hp\Desktop\téléchargement (1).jpg"/>
          <p:cNvPicPr>
            <a:picLocks noChangeAspect="1" noChangeArrowheads="1"/>
          </p:cNvPicPr>
          <p:nvPr/>
        </p:nvPicPr>
        <p:blipFill>
          <a:blip r:embed="rId4"/>
          <a:srcRect/>
          <a:stretch>
            <a:fillRect/>
          </a:stretch>
        </p:blipFill>
        <p:spPr bwMode="auto">
          <a:xfrm rot="706845">
            <a:off x="5422540" y="495903"/>
            <a:ext cx="3000396" cy="2343156"/>
          </a:xfrm>
          <a:prstGeom prst="rect">
            <a:avLst/>
          </a:prstGeom>
          <a:noFill/>
        </p:spPr>
      </p:pic>
      <p:pic>
        <p:nvPicPr>
          <p:cNvPr id="4101" name="Picture 5" descr="C:\Users\hp\Desktop\1epm29k_3psl_l.jpg"/>
          <p:cNvPicPr>
            <a:picLocks noChangeAspect="1" noChangeArrowheads="1"/>
          </p:cNvPicPr>
          <p:nvPr/>
        </p:nvPicPr>
        <p:blipFill>
          <a:blip r:embed="rId5"/>
          <a:srcRect/>
          <a:stretch>
            <a:fillRect/>
          </a:stretch>
        </p:blipFill>
        <p:spPr bwMode="auto">
          <a:xfrm rot="1829251">
            <a:off x="1064490" y="2444643"/>
            <a:ext cx="1855779" cy="3581412"/>
          </a:xfrm>
          <a:prstGeom prst="rect">
            <a:avLst/>
          </a:prstGeom>
          <a:noFill/>
        </p:spPr>
      </p:pic>
      <p:pic>
        <p:nvPicPr>
          <p:cNvPr id="4102" name="Picture 6" descr="C:\Users\hp\Desktop\rauvolfia-ser-300x180.jpg"/>
          <p:cNvPicPr>
            <a:picLocks noChangeAspect="1" noChangeArrowheads="1"/>
          </p:cNvPicPr>
          <p:nvPr/>
        </p:nvPicPr>
        <p:blipFill>
          <a:blip r:embed="rId6"/>
          <a:srcRect/>
          <a:stretch>
            <a:fillRect/>
          </a:stretch>
        </p:blipFill>
        <p:spPr bwMode="auto">
          <a:xfrm>
            <a:off x="2428860" y="4714884"/>
            <a:ext cx="3929090" cy="2000264"/>
          </a:xfrm>
          <a:prstGeom prst="rect">
            <a:avLst/>
          </a:prstGeom>
          <a:noFill/>
        </p:spPr>
      </p:pic>
    </p:spTree>
  </p:cSld>
  <p:clrMapOvr>
    <a:masterClrMapping/>
  </p:clrMapOvr>
  <p:transition>
    <p:newsflash/>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352928" cy="6250706"/>
          </a:xfrm>
        </p:spPr>
        <p:txBody>
          <a:bodyPr/>
          <a:lstStyle/>
          <a:p>
            <a:pPr algn="ctr"/>
            <a:r>
              <a:rPr lang="fr-FR" dirty="0" smtClean="0">
                <a:solidFill>
                  <a:schemeClr val="tx1"/>
                </a:solidFill>
                <a:latin typeface="Arial Black" pitchFamily="34" charset="0"/>
              </a:rPr>
              <a:t>Les effets indésirables sont liés à la dose et à la sensibilité individuelle du patient: sensation vertigineuse, somnolence , asthénie, etc.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2891529391"/>
      </p:ext>
    </p:extLst>
  </p:cSld>
  <p:clrMapOvr>
    <a:masterClrMapping/>
  </p:clrMapOvr>
  <p:transition>
    <p:newsflash/>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6552728" cy="6394722"/>
          </a:xfrm>
        </p:spPr>
        <p:txBody>
          <a:bodyPr>
            <a:normAutofit fontScale="90000"/>
          </a:bodyPr>
          <a:lstStyle/>
          <a:p>
            <a:r>
              <a:rPr lang="fr-FR" sz="3600" u="sng" dirty="0" smtClean="0">
                <a:solidFill>
                  <a:srgbClr val="C00000"/>
                </a:solidFill>
                <a:latin typeface="Arial Black" pitchFamily="34" charset="0"/>
              </a:rPr>
              <a:t>C- LA MÉLATONINE  : </a:t>
            </a:r>
            <a:br>
              <a:rPr lang="fr-FR" sz="3600" u="sng" dirty="0" smtClean="0">
                <a:solidFill>
                  <a:srgbClr val="C00000"/>
                </a:solidFill>
                <a:latin typeface="Arial Black" pitchFamily="34" charset="0"/>
              </a:rPr>
            </a:br>
            <a:r>
              <a:rPr lang="fr-FR" sz="2800" dirty="0" smtClean="0">
                <a:solidFill>
                  <a:schemeClr val="tx1"/>
                </a:solidFill>
                <a:latin typeface="Arial Black" pitchFamily="34" charset="0"/>
              </a:rPr>
              <a:t>C’EST UNE HORMONE NATURELLE SYNTHÉTISÉE PAR </a:t>
            </a:r>
            <a:r>
              <a:rPr lang="fr-FR" sz="2800" dirty="0" smtClean="0">
                <a:solidFill>
                  <a:srgbClr val="FF0000"/>
                </a:solidFill>
                <a:latin typeface="Arial Black" pitchFamily="34" charset="0"/>
              </a:rPr>
              <a:t>LA GLANDE PINÉALE (ÉPIPHYSE</a:t>
            </a:r>
            <a:r>
              <a:rPr lang="fr-FR" sz="2800" dirty="0" smtClean="0">
                <a:solidFill>
                  <a:schemeClr val="tx1"/>
                </a:solidFill>
                <a:latin typeface="Arial Black" pitchFamily="34" charset="0"/>
              </a:rPr>
              <a:t>). C’EST UN RÉGULATEUR ENDOGÈNE DU SOMMEIL . ELLE EST COMMERCIALISÉE SOUS FORME   DE LIBÉRATION PROLONGÉE            </a:t>
            </a:r>
            <a:r>
              <a:rPr lang="fr-FR" sz="2800" dirty="0" smtClean="0">
                <a:solidFill>
                  <a:srgbClr val="C00000"/>
                </a:solidFill>
                <a:latin typeface="Arial Black" pitchFamily="34" charset="0"/>
              </a:rPr>
              <a:t>(CIRCADIN®, </a:t>
            </a:r>
            <a:r>
              <a:rPr lang="fr-FR" sz="2800" b="1" dirty="0" smtClean="0">
                <a:solidFill>
                  <a:srgbClr val="C00000"/>
                </a:solidFill>
                <a:latin typeface="Arial Black" pitchFamily="34" charset="0"/>
              </a:rPr>
              <a:t>MELATONINE LP) </a:t>
            </a:r>
            <a:r>
              <a:rPr lang="fr-FR" sz="2800" b="1" dirty="0" smtClean="0">
                <a:solidFill>
                  <a:schemeClr val="tx1"/>
                </a:solidFill>
                <a:latin typeface="Arial Black" pitchFamily="34" charset="0"/>
              </a:rPr>
              <a:t>QUI EST INDIQUÉE EN MONOTHÉRAPIE POUR LE TRAITEMENT À COURT TERME DE L’INSOMNIE PRIMAIRE CARACTÉRISÉE PAR UN SOMMEIL DE MAUVAISE QUALITÉ, CHEZ LES PATIENTS ÂGÉS DE 55 ANS ET PLUS. </a:t>
            </a:r>
            <a:endParaRPr lang="fr-FR" sz="2800" b="1" dirty="0">
              <a:solidFill>
                <a:schemeClr val="tx1"/>
              </a:solidFill>
              <a:latin typeface="Arial Black"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340768"/>
            <a:ext cx="252028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292099"/>
      </p:ext>
    </p:extLst>
  </p:cSld>
  <p:clrMapOvr>
    <a:masterClrMapping/>
  </p:clrMapOvr>
  <p:transition>
    <p:newsflash/>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208912" cy="6394722"/>
          </a:xfrm>
        </p:spPr>
        <p:txBody>
          <a:bodyPr>
            <a:normAutofit/>
          </a:bodyPr>
          <a:lstStyle/>
          <a:p>
            <a:pPr algn="ctr"/>
            <a:r>
              <a:rPr lang="fr-FR" dirty="0" smtClean="0">
                <a:solidFill>
                  <a:schemeClr val="tx1"/>
                </a:solidFill>
                <a:latin typeface="Arial Black" pitchFamily="34" charset="0"/>
              </a:rPr>
              <a:t>EN RÉSUMÉ, LA PRESCRIPTION D’UN </a:t>
            </a:r>
            <a:r>
              <a:rPr lang="fr-FR" dirty="0" smtClean="0">
                <a:solidFill>
                  <a:srgbClr val="C00000"/>
                </a:solidFill>
                <a:latin typeface="Arial Black" pitchFamily="34" charset="0"/>
              </a:rPr>
              <a:t>HYPNOTIQUE</a:t>
            </a:r>
            <a:r>
              <a:rPr lang="fr-FR" dirty="0" smtClean="0">
                <a:solidFill>
                  <a:schemeClr val="tx1"/>
                </a:solidFill>
                <a:latin typeface="Arial Black" pitchFamily="34" charset="0"/>
              </a:rPr>
              <a:t> NE DOIT PAS DEVENIR SYSTÉMATIQUE. LE CHOIX NE PEUT SE FAIRE QU’EN FONCTION DE LA PHARMACOCINÉTIQUE, SEUL CRITÈRE QUI PUISSE ÊTRE EXPLOITÉ À L’HEURE ACTUELLE.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4233362143"/>
      </p:ext>
    </p:extLst>
  </p:cSld>
  <p:clrMapOvr>
    <a:masterClrMapping/>
  </p:clrMapOvr>
  <p:transition>
    <p:newsflash/>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712" y="1124744"/>
            <a:ext cx="8568952" cy="4708981"/>
          </a:xfrm>
          <a:prstGeom prst="rect">
            <a:avLst/>
          </a:prstGeom>
        </p:spPr>
        <p:txBody>
          <a:bodyPr wrap="square">
            <a:spAutoFit/>
          </a:bodyPr>
          <a:lstStyle/>
          <a:p>
            <a:pPr algn="ctr"/>
            <a:r>
              <a:rPr lang="fr-FR" sz="3000" cap="small" dirty="0">
                <a:solidFill>
                  <a:prstClr val="black"/>
                </a:solidFill>
                <a:latin typeface="Arial Black" pitchFamily="34" charset="0"/>
                <a:ea typeface="+mj-ea"/>
                <a:cs typeface="+mj-cs"/>
              </a:rPr>
              <a:t>IL EST NÉCESSAIRE , QUEL QUE SOIT L’ÂGE DU </a:t>
            </a:r>
            <a:r>
              <a:rPr lang="fr-FR" sz="3000" cap="small" dirty="0" smtClean="0">
                <a:solidFill>
                  <a:prstClr val="black"/>
                </a:solidFill>
                <a:latin typeface="Arial Black" pitchFamily="34" charset="0"/>
                <a:ea typeface="+mj-ea"/>
                <a:cs typeface="+mj-cs"/>
              </a:rPr>
              <a:t>MALADE, </a:t>
            </a:r>
            <a:r>
              <a:rPr lang="fr-FR" sz="3000" cap="small" dirty="0">
                <a:solidFill>
                  <a:prstClr val="black"/>
                </a:solidFill>
                <a:latin typeface="Arial Black" pitchFamily="34" charset="0"/>
                <a:ea typeface="+mj-ea"/>
                <a:cs typeface="+mj-cs"/>
              </a:rPr>
              <a:t>DE DÉTERMINER CLAIREMENT SI LE TROUBLE DU SOMMEIL N’EST </a:t>
            </a:r>
            <a:r>
              <a:rPr lang="fr-FR" sz="3000" cap="small" dirty="0" smtClean="0">
                <a:solidFill>
                  <a:prstClr val="black"/>
                </a:solidFill>
                <a:latin typeface="Arial Black" pitchFamily="34" charset="0"/>
                <a:ea typeface="+mj-ea"/>
                <a:cs typeface="+mj-cs"/>
              </a:rPr>
              <a:t>PAS </a:t>
            </a:r>
            <a:r>
              <a:rPr lang="fr-FR" sz="3000" cap="small" dirty="0">
                <a:solidFill>
                  <a:prstClr val="black"/>
                </a:solidFill>
                <a:latin typeface="Arial Black" pitchFamily="34" charset="0"/>
                <a:ea typeface="+mj-ea"/>
                <a:cs typeface="+mj-cs"/>
              </a:rPr>
              <a:t>DÛ À UN ENVIRONNEMENT OU À UN MODE DE VIE QUE L’ON PEUT MODIFIER ; </a:t>
            </a:r>
            <a:r>
              <a:rPr lang="fr-FR" sz="3000" cap="small" dirty="0" smtClean="0">
                <a:solidFill>
                  <a:prstClr val="black"/>
                </a:solidFill>
                <a:latin typeface="Arial Black" pitchFamily="34" charset="0"/>
                <a:ea typeface="+mj-ea"/>
                <a:cs typeface="+mj-cs"/>
              </a:rPr>
              <a:t>        PUIS PRÉCISER </a:t>
            </a:r>
            <a:r>
              <a:rPr lang="fr-FR" sz="3000" cap="small" dirty="0">
                <a:solidFill>
                  <a:prstClr val="black"/>
                </a:solidFill>
                <a:latin typeface="Arial Black" pitchFamily="34" charset="0"/>
                <a:ea typeface="+mj-ea"/>
                <a:cs typeface="+mj-cs"/>
              </a:rPr>
              <a:t>S’IL S’AGIT D’UNE INSOMNIE D’ENDORMISSEMENT , DE RÉVEILS NOCTURNES, OU DE RÉVEILS MATINAUX PRÉCOCES. </a:t>
            </a:r>
            <a:endParaRPr lang="fr-FR" dirty="0"/>
          </a:p>
        </p:txBody>
      </p:sp>
    </p:spTree>
    <p:extLst>
      <p:ext uri="{BB962C8B-B14F-4D97-AF65-F5344CB8AC3E}">
        <p14:creationId xmlns:p14="http://schemas.microsoft.com/office/powerpoint/2010/main" val="2626710291"/>
      </p:ext>
    </p:extLst>
  </p:cSld>
  <p:clrMapOvr>
    <a:masterClrMapping/>
  </p:clrMapOvr>
  <p:transition>
    <p:newsflash/>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852936"/>
            <a:ext cx="8352928" cy="1143000"/>
          </a:xfrm>
          <a:solidFill>
            <a:schemeClr val="accent3"/>
          </a:solidFill>
        </p:spPr>
        <p:txBody>
          <a:bodyPr/>
          <a:lstStyle/>
          <a:p>
            <a:pPr algn="ctr"/>
            <a:r>
              <a:rPr lang="fr-FR" sz="3600" dirty="0" smtClean="0">
                <a:solidFill>
                  <a:schemeClr val="bg1"/>
                </a:solidFill>
                <a:latin typeface="Arial Black" pitchFamily="34" charset="0"/>
              </a:rPr>
              <a:t>VI- LES PSYCHOSTIMULANTS :</a:t>
            </a:r>
            <a:br>
              <a:rPr lang="fr-FR" sz="3600" dirty="0" smtClean="0">
                <a:solidFill>
                  <a:schemeClr val="bg1"/>
                </a:solidFill>
                <a:latin typeface="Arial Black" pitchFamily="34" charset="0"/>
              </a:rPr>
            </a:br>
            <a:r>
              <a:rPr lang="fr-FR" dirty="0" smtClean="0">
                <a:solidFill>
                  <a:schemeClr val="bg1"/>
                </a:solidFill>
                <a:latin typeface="Arial Black" pitchFamily="34" charset="0"/>
              </a:rPr>
              <a:t> </a:t>
            </a:r>
            <a:endParaRPr lang="fr-FR" dirty="0">
              <a:solidFill>
                <a:schemeClr val="bg1"/>
              </a:solidFill>
              <a:latin typeface="Arial Black" pitchFamily="34" charset="0"/>
            </a:endParaRPr>
          </a:p>
        </p:txBody>
      </p:sp>
    </p:spTree>
    <p:extLst>
      <p:ext uri="{BB962C8B-B14F-4D97-AF65-F5344CB8AC3E}">
        <p14:creationId xmlns:p14="http://schemas.microsoft.com/office/powerpoint/2010/main" val="875982008"/>
      </p:ext>
    </p:extLst>
  </p:cSld>
  <p:clrMapOvr>
    <a:masterClrMapping/>
  </p:clrMapOvr>
  <p:transition>
    <p:newsflash/>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24936" cy="6322714"/>
          </a:xfrm>
        </p:spPr>
        <p:txBody>
          <a:bodyPr>
            <a:normAutofit fontScale="90000"/>
          </a:bodyPr>
          <a:lstStyle/>
          <a:p>
            <a:pPr algn="ctr"/>
            <a:r>
              <a:rPr lang="fr-FR" dirty="0" smtClean="0">
                <a:solidFill>
                  <a:srgbClr val="C00000"/>
                </a:solidFill>
                <a:latin typeface="Arial Black" pitchFamily="34" charset="0"/>
              </a:rPr>
              <a:t>LES PSYCHOSTIMULANTS </a:t>
            </a:r>
            <a:r>
              <a:rPr lang="fr-FR" dirty="0" smtClean="0">
                <a:solidFill>
                  <a:schemeClr val="tx1"/>
                </a:solidFill>
                <a:latin typeface="Arial Black" pitchFamily="34" charset="0"/>
              </a:rPr>
              <a:t>APPARTIENNENT À LA CLASSE DES PSYCHOANALEPTIQUES. ILS CONSTITUENT LES PRINCIPAUX TRAITEMENTS MÉDICAMENTEUX DU TDAH OU ASSOCIÉ À UN TSA . L’AMÉLIORATION DU TDAH PAR LES AMPHÉTAMINES A ÉTÉ DÉCRITE PAR BRADLEY EN 1937. CEUX-CI BLOQUENT LE TRANSPORTEUR DE  LA DOPAMINE CE QUI A POUR EFFET D’AUGMENTER LA CONCENTRATION  DE CE NEUROTRANSMETTEUR DANS LA FENTE SYNAPTIQUE.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2970695667"/>
      </p:ext>
    </p:extLst>
  </p:cSld>
  <p:clrMapOvr>
    <a:masterClrMapping/>
  </p:clrMapOvr>
  <p:transition>
    <p:newsflash/>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7747248" cy="610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848364"/>
      </p:ext>
    </p:extLst>
  </p:cSld>
  <p:clrMapOvr>
    <a:masterClrMapping/>
  </p:clrMapOvr>
  <p:transition>
    <p:newsflash/>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5832648" cy="6394722"/>
          </a:xfrm>
        </p:spPr>
        <p:txBody>
          <a:bodyPr>
            <a:normAutofit fontScale="90000"/>
          </a:bodyPr>
          <a:lstStyle/>
          <a:p>
            <a:r>
              <a:rPr lang="fr-FR" dirty="0" smtClean="0">
                <a:solidFill>
                  <a:srgbClr val="C00000"/>
                </a:solidFill>
                <a:latin typeface="Arial Black" pitchFamily="34" charset="0"/>
              </a:rPr>
              <a:t>LE PSYCHOSTIMULANT </a:t>
            </a:r>
            <a:r>
              <a:rPr lang="fr-FR" dirty="0" smtClean="0">
                <a:solidFill>
                  <a:schemeClr val="tx1"/>
                </a:solidFill>
                <a:latin typeface="Arial Black" pitchFamily="34" charset="0"/>
              </a:rPr>
              <a:t>LE PLUS RÉPANDU ET DONT L’EFFICACITÉ À COURT TERME EST LA MIEUX DOCUMENTÉE EST LA </a:t>
            </a:r>
            <a:r>
              <a:rPr lang="fr-FR" dirty="0" smtClean="0">
                <a:solidFill>
                  <a:srgbClr val="FF0000"/>
                </a:solidFill>
                <a:latin typeface="Arial Black" pitchFamily="34" charset="0"/>
              </a:rPr>
              <a:t>MÉTHYLPHÉNIDATE</a:t>
            </a:r>
            <a:r>
              <a:rPr lang="fr-FR" dirty="0" smtClean="0">
                <a:solidFill>
                  <a:schemeClr val="tx1"/>
                </a:solidFill>
                <a:latin typeface="Arial Black" pitchFamily="34" charset="0"/>
              </a:rPr>
              <a:t>, UN DÉRIVÉ AMPHÉTAMINIQUE SYNTHÉTISÉ EN SUISSE EN 1944. IL ARRIVE EN FRANCE EN 1995. ACTUELLEMENT PLUSIEURS FORMES GALÉNIQUES SONT DISPONIBLES À PARTIR DE 6 ANS SANS LIMITE SUPÉRIEURE D’ÂGE À DURÉE D’ACTION DE 8 À 12HEURES.</a:t>
            </a:r>
            <a:endParaRPr lang="fr-FR" dirty="0">
              <a:solidFill>
                <a:schemeClr val="tx1"/>
              </a:solidFill>
              <a:latin typeface="Arial Black"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548680"/>
            <a:ext cx="3600400" cy="191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708920"/>
            <a:ext cx="2575173"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618061"/>
      </p:ext>
    </p:extLst>
  </p:cSld>
  <p:clrMapOvr>
    <a:masterClrMapping/>
  </p:clrMapOvr>
  <p:transition>
    <p:newsflash/>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250706"/>
          </a:xfrm>
        </p:spPr>
        <p:txBody>
          <a:bodyPr>
            <a:normAutofit fontScale="90000"/>
          </a:bodyPr>
          <a:lstStyle/>
          <a:p>
            <a:pPr algn="ctr"/>
            <a:r>
              <a:rPr lang="fr-FR" dirty="0" smtClean="0">
                <a:solidFill>
                  <a:srgbClr val="C00000"/>
                </a:solidFill>
              </a:rPr>
              <a:t> </a:t>
            </a:r>
            <a:r>
              <a:rPr lang="fr-FR" dirty="0" smtClean="0">
                <a:solidFill>
                  <a:srgbClr val="C00000"/>
                </a:solidFill>
                <a:latin typeface="Arial Black" pitchFamily="34" charset="0"/>
              </a:rPr>
              <a:t>LE MODAFINIL  </a:t>
            </a:r>
            <a:r>
              <a:rPr lang="fr-FR" dirty="0" smtClean="0">
                <a:solidFill>
                  <a:schemeClr val="tx1"/>
                </a:solidFill>
                <a:latin typeface="Arial Black" pitchFamily="34" charset="0"/>
              </a:rPr>
              <a:t>EST UN PSYCHOSTIMULANT, MÉDICAMENT STIMULANT L'ÉVEIL, IL EST UTILISÉ DANS LE TRAITEMENT DE LA NARCOLEPSIE, LE SYNDROME D’APNÉES DU SOMMEIL ET LES DÉCALAGES DE PHASE LIÉS AU TRAVAIL POSTÉ. C’EST UN MÉDICAMENT RÈGLEMENTÉ  PAR   UNE PRESCRIPTION INITIALE HOSPITALIÈRE, RÉSERVÉE AUX SERVICES DE NEUROLOGIE ET AUX CENTRES DU SOMMEIL.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t>
            </a:r>
            <a:endParaRPr lang="fr-FR" dirty="0">
              <a:solidFill>
                <a:schemeClr val="tx1"/>
              </a:solidFill>
              <a:latin typeface="Arial Black" pitchFamily="34" charset="0"/>
            </a:endParaRPr>
          </a:p>
        </p:txBody>
      </p:sp>
    </p:spTree>
    <p:extLst>
      <p:ext uri="{BB962C8B-B14F-4D97-AF65-F5344CB8AC3E}">
        <p14:creationId xmlns:p14="http://schemas.microsoft.com/office/powerpoint/2010/main" val="1107240587"/>
      </p:ext>
    </p:extLst>
  </p:cSld>
  <p:clrMapOvr>
    <a:masterClrMapping/>
  </p:clrMapOvr>
  <p:transition>
    <p:newsflash/>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23" y="188640"/>
            <a:ext cx="4671963"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56992"/>
            <a:ext cx="4032448" cy="28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33931"/>
      </p:ext>
    </p:extLst>
  </p:cSld>
  <p:clrMapOvr>
    <a:masterClrMapping/>
  </p:clrMapOvr>
  <p:transition>
    <p:newsfla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5941894" cy="6369072"/>
          </a:xfrm>
        </p:spPr>
        <p:txBody>
          <a:bodyPr>
            <a:normAutofit fontScale="90000"/>
          </a:bodyPr>
          <a:lstStyle/>
          <a:p>
            <a:r>
              <a:rPr lang="fr-FR" sz="2800" b="1" dirty="0" smtClean="0">
                <a:solidFill>
                  <a:srgbClr val="7030A0"/>
                </a:solidFill>
                <a:cs typeface="Calibri"/>
              </a:rPr>
              <a:t>1./ Les tranquillisants : </a:t>
            </a:r>
            <a:br>
              <a:rPr lang="fr-FR" sz="2800" b="1" dirty="0" smtClean="0">
                <a:solidFill>
                  <a:srgbClr val="7030A0"/>
                </a:solidFill>
                <a:cs typeface="Calibri"/>
              </a:rPr>
            </a:br>
            <a:r>
              <a:rPr lang="fr-FR" sz="2800" b="1" dirty="0" smtClean="0">
                <a:solidFill>
                  <a:schemeClr val="tx1"/>
                </a:solidFill>
                <a:cs typeface="Calibri"/>
              </a:rPr>
              <a:t>Ils agissent sur l’humeur et l’affectivité. En pratique ce  sont des sédatifs de l’angoisse. ils comprennent de nombreuses familles chimiques : </a:t>
            </a:r>
            <a:br>
              <a:rPr lang="fr-FR" sz="2800" b="1" dirty="0" smtClean="0">
                <a:solidFill>
                  <a:schemeClr val="tx1"/>
                </a:solidFill>
                <a:cs typeface="Calibri"/>
              </a:rPr>
            </a:br>
            <a:r>
              <a:rPr lang="fr-FR" sz="2800" b="1" dirty="0" smtClean="0">
                <a:solidFill>
                  <a:schemeClr val="tx1"/>
                </a:solidFill>
                <a:cs typeface="Calibri"/>
              </a:rPr>
              <a:t/>
            </a:r>
            <a:br>
              <a:rPr lang="fr-FR" sz="2800" b="1" dirty="0" smtClean="0">
                <a:solidFill>
                  <a:schemeClr val="tx1"/>
                </a:solidFill>
                <a:cs typeface="Calibri"/>
              </a:rPr>
            </a:br>
            <a:r>
              <a:rPr lang="fr-FR" sz="2800" b="1" dirty="0" smtClean="0">
                <a:solidFill>
                  <a:schemeClr val="tx1"/>
                </a:solidFill>
                <a:cs typeface="Calibri"/>
              </a:rPr>
              <a:t>- </a:t>
            </a:r>
            <a:r>
              <a:rPr lang="fr-FR" sz="2800" b="1" dirty="0" smtClean="0">
                <a:solidFill>
                  <a:srgbClr val="0070C0"/>
                </a:solidFill>
                <a:cs typeface="Calibri"/>
              </a:rPr>
              <a:t>Série carbamatée  et dérivée  </a:t>
            </a:r>
            <a:br>
              <a:rPr lang="fr-FR" sz="2800" b="1" dirty="0" smtClean="0">
                <a:solidFill>
                  <a:srgbClr val="0070C0"/>
                </a:solidFill>
                <a:cs typeface="Calibri"/>
              </a:rPr>
            </a:br>
            <a:r>
              <a:rPr lang="fr-FR" sz="2800" b="1" dirty="0">
                <a:solidFill>
                  <a:srgbClr val="0070C0"/>
                </a:solidFill>
                <a:cs typeface="Calibri"/>
              </a:rPr>
              <a:t> </a:t>
            </a:r>
            <a:r>
              <a:rPr lang="fr-FR" sz="2800" b="1" dirty="0" smtClean="0">
                <a:solidFill>
                  <a:srgbClr val="0070C0"/>
                </a:solidFill>
                <a:cs typeface="Calibri"/>
              </a:rPr>
              <a:t> carbamatée </a:t>
            </a:r>
            <a:r>
              <a:rPr lang="fr-FR" sz="2800" b="1" dirty="0" smtClean="0">
                <a:solidFill>
                  <a:schemeClr val="tx1"/>
                </a:solidFill>
                <a:cs typeface="Calibri"/>
              </a:rPr>
              <a:t>: </a:t>
            </a:r>
            <a:r>
              <a:rPr lang="fr-FR" sz="2800" b="1" dirty="0" err="1" smtClean="0">
                <a:solidFill>
                  <a:schemeClr val="tx1"/>
                </a:solidFill>
                <a:cs typeface="Calibri"/>
              </a:rPr>
              <a:t>Equanil</a:t>
            </a:r>
            <a:r>
              <a:rPr lang="fr-FR" sz="2800" b="1" dirty="0" smtClean="0">
                <a:solidFill>
                  <a:schemeClr val="tx1"/>
                </a:solidFill>
                <a:cs typeface="Calibri"/>
              </a:rPr>
              <a:t>, </a:t>
            </a:r>
            <a:r>
              <a:rPr lang="fr-FR" sz="2800" b="1" dirty="0" err="1" smtClean="0">
                <a:solidFill>
                  <a:schemeClr val="tx1"/>
                </a:solidFill>
                <a:cs typeface="Calibri"/>
              </a:rPr>
              <a:t>procalmmadiol</a:t>
            </a:r>
            <a:r>
              <a:rPr lang="fr-FR" sz="2800" b="1" dirty="0" smtClean="0">
                <a:solidFill>
                  <a:schemeClr val="tx1"/>
                </a:solidFill>
                <a:cs typeface="Calibri"/>
              </a:rPr>
              <a:t> , atrium…</a:t>
            </a:r>
            <a:br>
              <a:rPr lang="fr-FR" sz="2800" b="1" dirty="0" smtClean="0">
                <a:solidFill>
                  <a:schemeClr val="tx1"/>
                </a:solidFill>
                <a:cs typeface="Calibri"/>
              </a:rPr>
            </a:br>
            <a:r>
              <a:rPr lang="fr-FR" sz="2800" b="1" dirty="0" smtClean="0">
                <a:solidFill>
                  <a:schemeClr val="tx1"/>
                </a:solidFill>
                <a:cs typeface="Calibri"/>
              </a:rPr>
              <a:t/>
            </a:r>
            <a:br>
              <a:rPr lang="fr-FR" sz="2800" b="1" dirty="0" smtClean="0">
                <a:solidFill>
                  <a:schemeClr val="tx1"/>
                </a:solidFill>
                <a:cs typeface="Calibri"/>
              </a:rPr>
            </a:br>
            <a:r>
              <a:rPr lang="fr-FR" sz="2800" b="1" dirty="0" smtClean="0">
                <a:solidFill>
                  <a:schemeClr val="tx1"/>
                </a:solidFill>
                <a:cs typeface="Calibri"/>
              </a:rPr>
              <a:t>- </a:t>
            </a:r>
            <a:r>
              <a:rPr lang="fr-FR" sz="2800" b="1" dirty="0" smtClean="0">
                <a:solidFill>
                  <a:srgbClr val="0070C0"/>
                </a:solidFill>
                <a:cs typeface="Calibri"/>
              </a:rPr>
              <a:t>Série « diazépine » </a:t>
            </a:r>
            <a:r>
              <a:rPr lang="fr-FR" sz="2800" b="1" dirty="0" smtClean="0">
                <a:solidFill>
                  <a:schemeClr val="tx1"/>
                </a:solidFill>
                <a:cs typeface="Calibri"/>
              </a:rPr>
              <a:t>: librium, </a:t>
            </a:r>
            <a:br>
              <a:rPr lang="fr-FR" sz="2800" b="1" dirty="0" smtClean="0">
                <a:solidFill>
                  <a:schemeClr val="tx1"/>
                </a:solidFill>
                <a:cs typeface="Calibri"/>
              </a:rPr>
            </a:br>
            <a:r>
              <a:rPr lang="fr-FR" sz="2800" b="1" dirty="0">
                <a:solidFill>
                  <a:schemeClr val="tx1"/>
                </a:solidFill>
                <a:cs typeface="Calibri"/>
              </a:rPr>
              <a:t> </a:t>
            </a:r>
            <a:r>
              <a:rPr lang="fr-FR" sz="2800" b="1" dirty="0" smtClean="0">
                <a:solidFill>
                  <a:schemeClr val="tx1"/>
                </a:solidFill>
                <a:cs typeface="Calibri"/>
              </a:rPr>
              <a:t> valium, </a:t>
            </a:r>
            <a:r>
              <a:rPr lang="fr-FR" sz="2800" b="1" dirty="0" err="1" smtClean="0">
                <a:solidFill>
                  <a:schemeClr val="tx1"/>
                </a:solidFill>
                <a:cs typeface="Calibri"/>
              </a:rPr>
              <a:t>tranxéne</a:t>
            </a:r>
            <a:r>
              <a:rPr lang="fr-FR" sz="2800" b="1" dirty="0" smtClean="0">
                <a:solidFill>
                  <a:schemeClr val="tx1"/>
                </a:solidFill>
                <a:cs typeface="Calibri"/>
              </a:rPr>
              <a:t> …</a:t>
            </a:r>
            <a:br>
              <a:rPr lang="fr-FR" sz="2800" b="1" dirty="0" smtClean="0">
                <a:solidFill>
                  <a:schemeClr val="tx1"/>
                </a:solidFill>
                <a:cs typeface="Calibri"/>
              </a:rPr>
            </a:br>
            <a:r>
              <a:rPr lang="fr-FR" sz="2800" b="1" dirty="0">
                <a:solidFill>
                  <a:schemeClr val="tx1"/>
                </a:solidFill>
                <a:cs typeface="Calibri"/>
              </a:rPr>
              <a:t/>
            </a:r>
            <a:br>
              <a:rPr lang="fr-FR" sz="2800" b="1" dirty="0">
                <a:solidFill>
                  <a:schemeClr val="tx1"/>
                </a:solidFill>
                <a:cs typeface="Calibri"/>
              </a:rPr>
            </a:br>
            <a:r>
              <a:rPr lang="fr-FR" sz="2800" b="1" dirty="0" smtClean="0">
                <a:solidFill>
                  <a:schemeClr val="tx1"/>
                </a:solidFill>
                <a:cs typeface="Calibri"/>
              </a:rPr>
              <a:t/>
            </a:r>
            <a:br>
              <a:rPr lang="fr-FR" sz="2800" b="1" dirty="0" smtClean="0">
                <a:solidFill>
                  <a:schemeClr val="tx1"/>
                </a:solidFill>
                <a:cs typeface="Calibri"/>
              </a:rPr>
            </a:br>
            <a:endParaRPr lang="fr-FR" b="1" dirty="0">
              <a:solidFill>
                <a:schemeClr val="tx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38248"/>
            <a:ext cx="2664296"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1745">
            <a:off x="6721831" y="2105059"/>
            <a:ext cx="1811027"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364" y="5157193"/>
            <a:ext cx="265987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666363875"/>
              </p:ext>
            </p:extLst>
          </p:nvPr>
        </p:nvGraphicFramePr>
        <p:xfrm>
          <a:off x="179512" y="188640"/>
          <a:ext cx="8856984" cy="6480720"/>
        </p:xfrm>
        <a:graphic>
          <a:graphicData uri="http://schemas.openxmlformats.org/drawingml/2006/table">
            <a:tbl>
              <a:tblPr firstRow="1" bandRow="1">
                <a:tableStyleId>{5C22544A-7EE6-4342-B048-85BDC9FD1C3A}</a:tableStyleId>
              </a:tblPr>
              <a:tblGrid>
                <a:gridCol w="5061134"/>
                <a:gridCol w="3795850"/>
              </a:tblGrid>
              <a:tr h="1208875">
                <a:tc gridSpan="2">
                  <a:txBody>
                    <a:bodyPr/>
                    <a:lstStyle/>
                    <a:p>
                      <a:pPr algn="ctr"/>
                      <a:r>
                        <a:rPr lang="fr-FR" dirty="0" smtClean="0"/>
                        <a:t> </a:t>
                      </a:r>
                      <a:r>
                        <a:rPr lang="fr-FR" sz="3600" dirty="0" smtClean="0">
                          <a:solidFill>
                            <a:srgbClr val="002060"/>
                          </a:solidFill>
                          <a:latin typeface="Arial Black" pitchFamily="34" charset="0"/>
                        </a:rPr>
                        <a:t>LES PSYCHOTROPES </a:t>
                      </a:r>
                    </a:p>
                    <a:p>
                      <a:pPr algn="ctr"/>
                      <a:r>
                        <a:rPr lang="fr-FR" sz="3600" dirty="0" smtClean="0">
                          <a:solidFill>
                            <a:srgbClr val="002060"/>
                          </a:solidFill>
                          <a:latin typeface="Arial Black" pitchFamily="34" charset="0"/>
                        </a:rPr>
                        <a:t>(révision générale)</a:t>
                      </a:r>
                      <a:endParaRPr lang="fr-FR" sz="3600" dirty="0">
                        <a:solidFill>
                          <a:srgbClr val="002060"/>
                        </a:solidFill>
                        <a:latin typeface="Arial Black" pitchFamily="34" charset="0"/>
                      </a:endParaRPr>
                    </a:p>
                  </a:txBody>
                  <a:tcPr/>
                </a:tc>
                <a:tc hMerge="1">
                  <a:txBody>
                    <a:bodyPr/>
                    <a:lstStyle/>
                    <a:p>
                      <a:endParaRPr lang="fr-FR"/>
                    </a:p>
                  </a:txBody>
                  <a:tcPr/>
                </a:tc>
              </a:tr>
              <a:tr h="1413740">
                <a:tc>
                  <a:txBody>
                    <a:bodyPr/>
                    <a:lstStyle/>
                    <a:p>
                      <a:pPr algn="l"/>
                      <a:endParaRPr lang="fr-FR" sz="2000" b="1" dirty="0" smtClean="0">
                        <a:latin typeface="Arial Black" pitchFamily="34" charset="0"/>
                      </a:endParaRPr>
                    </a:p>
                    <a:p>
                      <a:pPr algn="l"/>
                      <a:r>
                        <a:rPr lang="fr-FR" sz="2000" b="1" dirty="0" smtClean="0">
                          <a:latin typeface="Arial Black" pitchFamily="34" charset="0"/>
                        </a:rPr>
                        <a:t>I- LES PSYCHOLEPTIQUES : </a:t>
                      </a:r>
                    </a:p>
                    <a:p>
                      <a:pPr algn="l"/>
                      <a:r>
                        <a:rPr lang="fr-FR" sz="2000" b="1" dirty="0" smtClean="0">
                          <a:solidFill>
                            <a:srgbClr val="7030A0"/>
                          </a:solidFill>
                          <a:latin typeface="Arial Black" pitchFamily="34" charset="0"/>
                        </a:rPr>
                        <a:t>(Diminuent l’activité mentale)</a:t>
                      </a:r>
                      <a:endParaRPr lang="fr-FR" sz="2000" b="1" dirty="0">
                        <a:solidFill>
                          <a:srgbClr val="7030A0"/>
                        </a:solidFill>
                        <a:latin typeface="Arial Black" pitchFamily="34" charset="0"/>
                      </a:endParaRPr>
                    </a:p>
                  </a:txBody>
                  <a:tcPr/>
                </a:tc>
                <a:tc>
                  <a:txBody>
                    <a:bodyPr/>
                    <a:lstStyle/>
                    <a:p>
                      <a:pPr algn="l"/>
                      <a:r>
                        <a:rPr lang="fr-FR" sz="1600" b="1" dirty="0" smtClean="0">
                          <a:solidFill>
                            <a:srgbClr val="FF0000"/>
                          </a:solidFill>
                          <a:latin typeface="Arial Black" pitchFamily="34" charset="0"/>
                        </a:rPr>
                        <a:t>1- LES HYPNOTIQUES</a:t>
                      </a:r>
                      <a:endParaRPr lang="fr-FR" sz="1600" b="1" dirty="0">
                        <a:solidFill>
                          <a:srgbClr val="FF0000"/>
                        </a:solidFill>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b="1" dirty="0" smtClean="0">
                        <a:solidFill>
                          <a:srgbClr val="FF0000"/>
                        </a:solidFill>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rgbClr val="FF0000"/>
                          </a:solidFill>
                          <a:latin typeface="Arial Black" pitchFamily="34" charset="0"/>
                        </a:rPr>
                        <a:t>2- LES NEUROLEPTIQUES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b="1" dirty="0" smtClean="0">
                        <a:solidFill>
                          <a:srgbClr val="FF0000"/>
                        </a:solidFill>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rgbClr val="FF0000"/>
                          </a:solidFill>
                          <a:latin typeface="Arial Black" pitchFamily="34" charset="0"/>
                        </a:rPr>
                        <a:t>3- LES TRANQUILLISANTS</a:t>
                      </a:r>
                    </a:p>
                  </a:txBody>
                  <a:tcPr/>
                </a:tc>
              </a:tr>
              <a:tr h="1676762">
                <a:tc>
                  <a:txBody>
                    <a:bodyPr/>
                    <a:lstStyle/>
                    <a:p>
                      <a:pPr algn="l"/>
                      <a:r>
                        <a:rPr lang="fr-FR" sz="2000" b="1" baseline="0" dirty="0" smtClean="0">
                          <a:latin typeface="Arial Black" pitchFamily="34" charset="0"/>
                        </a:rPr>
                        <a:t> </a:t>
                      </a:r>
                    </a:p>
                    <a:p>
                      <a:pPr algn="l"/>
                      <a:r>
                        <a:rPr lang="fr-FR" sz="2000" b="1" dirty="0" smtClean="0">
                          <a:latin typeface="Arial Black" pitchFamily="34" charset="0"/>
                        </a:rPr>
                        <a:t>II- LES PSYCHOANALEPTIQUES :</a:t>
                      </a:r>
                    </a:p>
                    <a:p>
                      <a:pPr algn="l"/>
                      <a:r>
                        <a:rPr lang="fr-FR" sz="2000" b="1" dirty="0" smtClean="0">
                          <a:solidFill>
                            <a:srgbClr val="7030A0"/>
                          </a:solidFill>
                          <a:latin typeface="Arial Black" pitchFamily="34" charset="0"/>
                        </a:rPr>
                        <a:t>(Stimulent</a:t>
                      </a:r>
                      <a:r>
                        <a:rPr lang="fr-FR" sz="2000" b="1" baseline="0" dirty="0" smtClean="0">
                          <a:solidFill>
                            <a:srgbClr val="7030A0"/>
                          </a:solidFill>
                          <a:latin typeface="Arial Black" pitchFamily="34" charset="0"/>
                        </a:rPr>
                        <a:t> l’activité mentale)</a:t>
                      </a:r>
                      <a:endParaRPr lang="fr-FR" sz="2000" b="1" dirty="0">
                        <a:solidFill>
                          <a:srgbClr val="7030A0"/>
                        </a:solidFill>
                        <a:latin typeface="Arial Black" pitchFamily="34" charset="0"/>
                      </a:endParaRPr>
                    </a:p>
                  </a:txBody>
                  <a:tcPr>
                    <a:lnB w="12700" cap="flat" cmpd="sng" algn="ctr">
                      <a:solidFill>
                        <a:schemeClr val="tx1"/>
                      </a:solidFill>
                      <a:prstDash val="solid"/>
                      <a:round/>
                      <a:headEnd type="none" w="med" len="med"/>
                      <a:tailEnd type="none" w="med" len="med"/>
                    </a:lnB>
                  </a:tcPr>
                </a:tc>
                <a:tc>
                  <a:txBody>
                    <a:bodyPr/>
                    <a:lstStyle/>
                    <a:p>
                      <a:pPr algn="l"/>
                      <a:endParaRPr lang="fr-FR" sz="1600" dirty="0" smtClean="0">
                        <a:solidFill>
                          <a:srgbClr val="0070C0"/>
                        </a:solidFill>
                        <a:latin typeface="Arial Black" pitchFamily="34" charset="0"/>
                      </a:endParaRPr>
                    </a:p>
                    <a:p>
                      <a:pPr algn="l"/>
                      <a:r>
                        <a:rPr lang="fr-FR" sz="1600" dirty="0" smtClean="0">
                          <a:solidFill>
                            <a:srgbClr val="0070C0"/>
                          </a:solidFill>
                          <a:latin typeface="Arial Black" pitchFamily="34" charset="0"/>
                        </a:rPr>
                        <a:t>1- </a:t>
                      </a:r>
                      <a:r>
                        <a:rPr lang="fr-FR" sz="1400" dirty="0" smtClean="0">
                          <a:solidFill>
                            <a:srgbClr val="0070C0"/>
                          </a:solidFill>
                          <a:latin typeface="Arial Black" pitchFamily="34" charset="0"/>
                        </a:rPr>
                        <a:t>LES  THYMOANALEPTIQUES</a:t>
                      </a:r>
                    </a:p>
                    <a:p>
                      <a:pPr algn="l"/>
                      <a:endParaRPr lang="fr-FR" sz="1600" dirty="0" smtClean="0">
                        <a:solidFill>
                          <a:srgbClr val="0070C0"/>
                        </a:solidFill>
                        <a:latin typeface="Arial Black" pitchFamily="34" charset="0"/>
                      </a:endParaRPr>
                    </a:p>
                    <a:p>
                      <a:pPr algn="l"/>
                      <a:r>
                        <a:rPr lang="fr-FR" sz="1600" dirty="0" smtClean="0">
                          <a:solidFill>
                            <a:srgbClr val="0070C0"/>
                          </a:solidFill>
                          <a:latin typeface="Arial Black" pitchFamily="34" charset="0"/>
                        </a:rPr>
                        <a:t>2- LES PSYCHOTONIQUES</a:t>
                      </a:r>
                    </a:p>
                    <a:p>
                      <a:pPr algn="l"/>
                      <a:endParaRPr lang="fr-FR" sz="1600" dirty="0" smtClean="0">
                        <a:solidFill>
                          <a:srgbClr val="0070C0"/>
                        </a:solidFill>
                        <a:latin typeface="Arial Black" pitchFamily="34" charset="0"/>
                      </a:endParaRPr>
                    </a:p>
                    <a:p>
                      <a:pPr algn="l"/>
                      <a:r>
                        <a:rPr lang="fr-FR" sz="1600" dirty="0" smtClean="0">
                          <a:solidFill>
                            <a:srgbClr val="0070C0"/>
                          </a:solidFill>
                          <a:latin typeface="Arial Black" pitchFamily="34" charset="0"/>
                        </a:rPr>
                        <a:t>3-</a:t>
                      </a:r>
                      <a:r>
                        <a:rPr lang="fr-FR" sz="1600" baseline="0" dirty="0" smtClean="0">
                          <a:solidFill>
                            <a:srgbClr val="0070C0"/>
                          </a:solidFill>
                          <a:latin typeface="Arial Black" pitchFamily="34" charset="0"/>
                        </a:rPr>
                        <a:t> LES NOOANALEPTIUES</a:t>
                      </a:r>
                      <a:endParaRPr lang="fr-FR" sz="1600" dirty="0">
                        <a:solidFill>
                          <a:srgbClr val="0070C0"/>
                        </a:solidFill>
                        <a:latin typeface="Arial Black" pitchFamily="34" charset="0"/>
                      </a:endParaRPr>
                    </a:p>
                  </a:txBody>
                  <a:tcPr>
                    <a:lnB w="12700" cap="flat" cmpd="sng" algn="ctr">
                      <a:solidFill>
                        <a:schemeClr val="tx1"/>
                      </a:solidFill>
                      <a:prstDash val="solid"/>
                      <a:round/>
                      <a:headEnd type="none" w="med" len="med"/>
                      <a:tailEnd type="none" w="med" len="med"/>
                    </a:lnB>
                  </a:tcPr>
                </a:tc>
              </a:tr>
              <a:tr h="2181343">
                <a:tc>
                  <a:txBody>
                    <a:bodyPr/>
                    <a:lstStyle/>
                    <a:p>
                      <a:pPr algn="l"/>
                      <a:endParaRPr lang="fr-FR" sz="2000" dirty="0" smtClean="0">
                        <a:latin typeface="Arial Black" pitchFamily="34" charset="0"/>
                      </a:endParaRPr>
                    </a:p>
                    <a:p>
                      <a:pPr algn="l"/>
                      <a:r>
                        <a:rPr lang="fr-FR" sz="2000" dirty="0" smtClean="0">
                          <a:latin typeface="Arial Black" pitchFamily="34" charset="0"/>
                        </a:rPr>
                        <a:t>III- LES PSYCHODYSLEPTIQUES :</a:t>
                      </a:r>
                    </a:p>
                    <a:p>
                      <a:pPr algn="l"/>
                      <a:r>
                        <a:rPr lang="fr-FR" sz="2000" dirty="0" smtClean="0">
                          <a:solidFill>
                            <a:srgbClr val="7030A0"/>
                          </a:solidFill>
                          <a:latin typeface="Arial Black" pitchFamily="34" charset="0"/>
                        </a:rPr>
                        <a:t>(Onirogènes pour l’activité mentale</a:t>
                      </a:r>
                      <a:r>
                        <a:rPr lang="fr-FR" sz="2000" dirty="0" smtClean="0">
                          <a:latin typeface="Arial Black" pitchFamily="34" charset="0"/>
                        </a:rPr>
                        <a:t>)</a:t>
                      </a:r>
                      <a:endParaRPr lang="fr-FR" sz="2000" dirty="0">
                        <a:latin typeface="Arial Black" pitchFamily="34" charset="0"/>
                      </a:endParaRPr>
                    </a:p>
                  </a:txBody>
                  <a:tcPr>
                    <a:lnT w="12700" cap="flat" cmpd="sng" algn="ctr">
                      <a:solidFill>
                        <a:schemeClr val="tx1"/>
                      </a:solidFill>
                      <a:prstDash val="solid"/>
                      <a:round/>
                      <a:headEnd type="none" w="med" len="med"/>
                      <a:tailEnd type="none" w="med" len="med"/>
                    </a:lnT>
                  </a:tcPr>
                </a:tc>
                <a:tc>
                  <a:txBody>
                    <a:bodyPr/>
                    <a:lstStyle/>
                    <a:p>
                      <a:pPr algn="l"/>
                      <a:endParaRPr lang="fr-FR" sz="1600" b="1" dirty="0" smtClean="0">
                        <a:solidFill>
                          <a:srgbClr val="00B050"/>
                        </a:solidFill>
                        <a:latin typeface="Arial Black" pitchFamily="34" charset="0"/>
                      </a:endParaRPr>
                    </a:p>
                    <a:p>
                      <a:pPr algn="l"/>
                      <a:r>
                        <a:rPr lang="fr-FR" sz="1600" b="1" dirty="0" smtClean="0">
                          <a:solidFill>
                            <a:srgbClr val="00B050"/>
                          </a:solidFill>
                          <a:latin typeface="Arial Black" pitchFamily="34" charset="0"/>
                        </a:rPr>
                        <a:t>1- LES HALLUCINOGÈNES </a:t>
                      </a:r>
                    </a:p>
                    <a:p>
                      <a:pPr algn="l"/>
                      <a:endParaRPr lang="fr-FR" sz="1600" b="1" dirty="0" smtClean="0">
                        <a:solidFill>
                          <a:srgbClr val="00B050"/>
                        </a:solidFill>
                        <a:latin typeface="Arial Black" pitchFamily="34" charset="0"/>
                      </a:endParaRPr>
                    </a:p>
                    <a:p>
                      <a:pPr algn="l"/>
                      <a:r>
                        <a:rPr lang="fr-FR" sz="1600" b="1" dirty="0" smtClean="0">
                          <a:solidFill>
                            <a:srgbClr val="00B050"/>
                          </a:solidFill>
                          <a:latin typeface="Arial Black" pitchFamily="34" charset="0"/>
                        </a:rPr>
                        <a:t>2- LES SUBSTANCES</a:t>
                      </a:r>
                      <a:r>
                        <a:rPr lang="fr-FR" sz="1600" b="1" baseline="0" dirty="0" smtClean="0">
                          <a:solidFill>
                            <a:srgbClr val="00B050"/>
                          </a:solidFill>
                          <a:latin typeface="Arial Black" pitchFamily="34" charset="0"/>
                        </a:rPr>
                        <a:t> </a:t>
                      </a:r>
                    </a:p>
                    <a:p>
                      <a:pPr algn="l"/>
                      <a:r>
                        <a:rPr lang="fr-FR" sz="1600" b="1" baseline="0" dirty="0" smtClean="0">
                          <a:solidFill>
                            <a:srgbClr val="00B050"/>
                          </a:solidFill>
                          <a:latin typeface="Arial Black" pitchFamily="34" charset="0"/>
                        </a:rPr>
                        <a:t>    </a:t>
                      </a:r>
                      <a:r>
                        <a:rPr lang="fr-FR" sz="1600" b="1" dirty="0" smtClean="0">
                          <a:solidFill>
                            <a:srgbClr val="00B050"/>
                          </a:solidFill>
                          <a:latin typeface="Arial Black" pitchFamily="34" charset="0"/>
                        </a:rPr>
                        <a:t>ÉNIVRANTES</a:t>
                      </a:r>
                    </a:p>
                    <a:p>
                      <a:pPr algn="l"/>
                      <a:endParaRPr lang="fr-FR" sz="1600" b="1" dirty="0" smtClean="0">
                        <a:solidFill>
                          <a:srgbClr val="00B050"/>
                        </a:solidFill>
                        <a:latin typeface="Arial Black" pitchFamily="34" charset="0"/>
                      </a:endParaRPr>
                    </a:p>
                    <a:p>
                      <a:pPr algn="l"/>
                      <a:r>
                        <a:rPr lang="fr-FR" sz="1600" b="1" dirty="0" smtClean="0">
                          <a:solidFill>
                            <a:srgbClr val="00B050"/>
                          </a:solidFill>
                          <a:latin typeface="Arial Black" pitchFamily="34" charset="0"/>
                        </a:rPr>
                        <a:t>3- LES STUPÉFIANTS </a:t>
                      </a:r>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015865477"/>
      </p:ext>
    </p:extLst>
  </p:cSld>
  <p:clrMapOvr>
    <a:masterClrMapping/>
  </p:clrMapOvr>
  <p:transition>
    <p:newsflash/>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86766" cy="6226196"/>
          </a:xfrm>
          <a:ln w="76200">
            <a:solidFill>
              <a:srgbClr val="C00000"/>
            </a:solidFill>
          </a:ln>
        </p:spPr>
        <p:txBody>
          <a:bodyPr>
            <a:noAutofit/>
          </a:bodyPr>
          <a:lstStyle/>
          <a:p>
            <a:pPr algn="ct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3200" b="1" dirty="0" smtClean="0"/>
              <a:t>M</a:t>
            </a:r>
            <a:r>
              <a:rPr lang="fr-FR" sz="3200" b="1" dirty="0" smtClean="0">
                <a:solidFill>
                  <a:srgbClr val="7030A0"/>
                </a:solidFill>
              </a:rPr>
              <a:t>ERCI POUR VOTRE AIMABLE  ATTENTION…</a:t>
            </a:r>
            <a:br>
              <a:rPr lang="fr-FR" sz="3200" b="1" dirty="0" smtClean="0">
                <a:solidFill>
                  <a:srgbClr val="7030A0"/>
                </a:solidFill>
              </a:rPr>
            </a:br>
            <a:r>
              <a:rPr lang="fr-FR" sz="4800" b="1" dirty="0" smtClean="0">
                <a:solidFill>
                  <a:srgbClr val="7030A0"/>
                </a:solidFill>
              </a:rPr>
              <a:t/>
            </a:r>
            <a:br>
              <a:rPr lang="fr-FR" sz="4800" b="1" dirty="0" smtClean="0">
                <a:solidFill>
                  <a:srgbClr val="7030A0"/>
                </a:solidFill>
              </a:rPr>
            </a:br>
            <a:r>
              <a:rPr lang="fr-FR" sz="4800" b="1" dirty="0" smtClean="0">
                <a:solidFill>
                  <a:srgbClr val="7030A0"/>
                </a:solidFill>
              </a:rPr>
              <a:t/>
            </a:r>
            <a:br>
              <a:rPr lang="fr-FR" sz="4800" b="1" dirty="0" smtClean="0">
                <a:solidFill>
                  <a:srgbClr val="7030A0"/>
                </a:solidFill>
              </a:rPr>
            </a:br>
            <a:r>
              <a:rPr lang="fr-FR" sz="4800" b="1" dirty="0" smtClean="0">
                <a:solidFill>
                  <a:srgbClr val="7030A0"/>
                </a:solidFill>
              </a:rPr>
              <a:t/>
            </a:r>
            <a:br>
              <a:rPr lang="fr-FR" sz="4800" b="1" dirty="0" smtClean="0">
                <a:solidFill>
                  <a:srgbClr val="7030A0"/>
                </a:solidFill>
              </a:rPr>
            </a:br>
            <a:r>
              <a:rPr lang="fr-FR" sz="2800" b="1" dirty="0">
                <a:solidFill>
                  <a:schemeClr val="tx1"/>
                </a:solidFill>
                <a:latin typeface="Arial Black" pitchFamily="34" charset="0"/>
              </a:rPr>
              <a:t>M. </a:t>
            </a:r>
            <a:r>
              <a:rPr lang="fr-FR" sz="2800" b="1" dirty="0" smtClean="0">
                <a:solidFill>
                  <a:schemeClr val="tx1"/>
                </a:solidFill>
                <a:latin typeface="Arial Black" pitchFamily="34" charset="0"/>
              </a:rPr>
              <a:t>FOUCAULT</a:t>
            </a:r>
            <a:br>
              <a:rPr lang="fr-FR" sz="2800" b="1" dirty="0" smtClean="0">
                <a:solidFill>
                  <a:schemeClr val="tx1"/>
                </a:solidFill>
                <a:latin typeface="Arial Black" pitchFamily="34" charset="0"/>
              </a:rPr>
            </a:br>
            <a:r>
              <a:rPr lang="fr-FR" sz="2800" b="1" dirty="0" smtClean="0"/>
              <a:t/>
            </a:r>
            <a:br>
              <a:rPr lang="fr-FR" sz="2800" b="1" dirty="0" smtClean="0"/>
            </a:br>
            <a:r>
              <a:rPr lang="fr-FR" sz="3200" b="1" i="1" dirty="0" smtClean="0"/>
              <a:t>« </a:t>
            </a:r>
            <a:r>
              <a:rPr lang="fr-FR" sz="3200" b="1" i="1" dirty="0" smtClean="0">
                <a:solidFill>
                  <a:srgbClr val="C00000"/>
                </a:solidFill>
                <a:latin typeface="Arial Black" pitchFamily="34" charset="0"/>
              </a:rPr>
              <a:t>Jamais la psychologie détient         la vérité sur la folie, puisque c’est     la folie qui détient la vérité          de la psychologie </a:t>
            </a:r>
            <a:r>
              <a:rPr lang="fr-FR" sz="3200" b="1" i="1" dirty="0" smtClean="0"/>
              <a:t>»</a:t>
            </a:r>
            <a:r>
              <a:rPr lang="fr-FR" sz="4000" b="1" dirty="0" smtClean="0"/>
              <a:t>                     </a:t>
            </a:r>
            <a:endParaRPr lang="fr-FR" sz="4000" b="1" dirty="0">
              <a:latin typeface="Arial Black"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484784"/>
            <a:ext cx="2448272"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604912"/>
      </p:ext>
    </p:extLst>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369072"/>
          </a:xfrm>
        </p:spPr>
        <p:txBody>
          <a:bodyPr/>
          <a:lstStyle/>
          <a:p>
            <a:endParaRPr lang="fr-FR" dirty="0"/>
          </a:p>
        </p:txBody>
      </p:sp>
      <p:pic>
        <p:nvPicPr>
          <p:cNvPr id="5122" name="Picture 2" descr="C:\Users\hp\Desktop\bsi-bsip-012454-013.jpg"/>
          <p:cNvPicPr>
            <a:picLocks noChangeAspect="1" noChangeArrowheads="1"/>
          </p:cNvPicPr>
          <p:nvPr/>
        </p:nvPicPr>
        <p:blipFill>
          <a:blip r:embed="rId2"/>
          <a:srcRect/>
          <a:stretch>
            <a:fillRect/>
          </a:stretch>
        </p:blipFill>
        <p:spPr bwMode="auto">
          <a:xfrm rot="1022847">
            <a:off x="476839" y="1044631"/>
            <a:ext cx="4000528" cy="1903414"/>
          </a:xfrm>
          <a:prstGeom prst="rect">
            <a:avLst/>
          </a:prstGeom>
          <a:noFill/>
        </p:spPr>
      </p:pic>
      <p:pic>
        <p:nvPicPr>
          <p:cNvPr id="5123" name="Picture 3" descr="C:\Users\hp\Desktop\DrugItem_3451.JPG"/>
          <p:cNvPicPr>
            <a:picLocks noChangeAspect="1" noChangeArrowheads="1"/>
          </p:cNvPicPr>
          <p:nvPr/>
        </p:nvPicPr>
        <p:blipFill>
          <a:blip r:embed="rId3"/>
          <a:srcRect/>
          <a:stretch>
            <a:fillRect/>
          </a:stretch>
        </p:blipFill>
        <p:spPr bwMode="auto">
          <a:xfrm rot="1123057">
            <a:off x="5248500" y="684388"/>
            <a:ext cx="2966538" cy="2924208"/>
          </a:xfrm>
          <a:prstGeom prst="rect">
            <a:avLst/>
          </a:prstGeom>
          <a:noFill/>
        </p:spPr>
      </p:pic>
      <p:pic>
        <p:nvPicPr>
          <p:cNvPr id="5124" name="Picture 4" descr="C:\Users\hp\Desktop\Valium_10_mg_Injection__70442.jpg"/>
          <p:cNvPicPr>
            <a:picLocks noChangeAspect="1" noChangeArrowheads="1"/>
          </p:cNvPicPr>
          <p:nvPr/>
        </p:nvPicPr>
        <p:blipFill>
          <a:blip r:embed="rId4" cstate="print"/>
          <a:srcRect/>
          <a:stretch>
            <a:fillRect/>
          </a:stretch>
        </p:blipFill>
        <p:spPr bwMode="auto">
          <a:xfrm rot="892621">
            <a:off x="531670" y="3464050"/>
            <a:ext cx="3929090" cy="2428892"/>
          </a:xfrm>
          <a:prstGeom prst="rect">
            <a:avLst/>
          </a:prstGeom>
          <a:noFill/>
        </p:spPr>
      </p:pic>
      <p:pic>
        <p:nvPicPr>
          <p:cNvPr id="5125" name="Picture 5" descr="C:\Users\hp\Desktop\2cbeeaa1a70751b803cabe09d18740eeb5c44520884bc2965ddca062b5fd948d16ef68426bf2946d824632a61eaab25db118f4c7c9b7345f1bc960c114e4f60f.jpg"/>
          <p:cNvPicPr>
            <a:picLocks noChangeAspect="1" noChangeArrowheads="1"/>
          </p:cNvPicPr>
          <p:nvPr/>
        </p:nvPicPr>
        <p:blipFill>
          <a:blip r:embed="rId5"/>
          <a:srcRect/>
          <a:stretch>
            <a:fillRect/>
          </a:stretch>
        </p:blipFill>
        <p:spPr bwMode="auto">
          <a:xfrm>
            <a:off x="5000628" y="3429000"/>
            <a:ext cx="3143272" cy="2786067"/>
          </a:xfrm>
          <a:prstGeom prst="rect">
            <a:avLst/>
          </a:prstGeom>
          <a:noFill/>
        </p:spPr>
      </p:pic>
    </p:spTree>
  </p:cSld>
  <p:clrMapOvr>
    <a:masterClrMapping/>
  </p:clrMapOvr>
  <p:transition>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714356"/>
            <a:ext cx="8462744" cy="5929354"/>
          </a:xfrm>
        </p:spPr>
        <p:txBody>
          <a:bodyPr>
            <a:normAutofit fontScale="90000"/>
          </a:bodyPr>
          <a:lstStyle/>
          <a:p>
            <a:r>
              <a:rPr lang="fr-FR" sz="4400" b="1" dirty="0" smtClean="0">
                <a:solidFill>
                  <a:srgbClr val="C00000"/>
                </a:solidFill>
              </a:rPr>
              <a:t>REMARQUES:</a:t>
            </a:r>
            <a:br>
              <a:rPr lang="fr-FR" sz="4400" b="1" dirty="0" smtClean="0">
                <a:solidFill>
                  <a:srgbClr val="C00000"/>
                </a:solidFill>
              </a:rPr>
            </a:br>
            <a:r>
              <a:rPr lang="fr-FR" sz="4400" dirty="0" smtClean="0">
                <a:solidFill>
                  <a:srgbClr val="FF0000"/>
                </a:solidFill>
                <a:effectLst>
                  <a:outerShdw blurRad="38100" dist="38100" dir="2700000" algn="tl">
                    <a:srgbClr val="000000">
                      <a:alpha val="43137"/>
                    </a:srgbClr>
                  </a:outerShdw>
                </a:effectLst>
              </a:rPr>
              <a:t> </a:t>
            </a:r>
            <a:br>
              <a:rPr lang="fr-FR" sz="4400" dirty="0" smtClean="0">
                <a:solidFill>
                  <a:srgbClr val="FF0000"/>
                </a:solidFill>
                <a:effectLst>
                  <a:outerShdw blurRad="38100" dist="38100" dir="2700000" algn="tl">
                    <a:srgbClr val="000000">
                      <a:alpha val="43137"/>
                    </a:srgbClr>
                  </a:outerShdw>
                </a:effectLst>
              </a:rPr>
            </a:br>
            <a:r>
              <a:rPr lang="fr-FR" sz="2400" b="1" dirty="0" smtClean="0">
                <a:solidFill>
                  <a:srgbClr val="C00000"/>
                </a:solidFill>
              </a:rPr>
              <a:t>☺les hypnotiques n’ont jamais d’action neuroleptique.</a:t>
            </a:r>
            <a:br>
              <a:rPr lang="fr-FR" sz="2400" b="1" dirty="0" smtClean="0">
                <a:solidFill>
                  <a:srgbClr val="C00000"/>
                </a:solidFill>
              </a:rPr>
            </a:br>
            <a:r>
              <a:rPr lang="fr-FR" sz="2400" b="1" dirty="0" smtClean="0">
                <a:solidFill>
                  <a:srgbClr val="C00000"/>
                </a:solidFill>
              </a:rPr>
              <a:t/>
            </a:r>
            <a:br>
              <a:rPr lang="fr-FR" sz="2400" b="1" dirty="0" smtClean="0">
                <a:solidFill>
                  <a:srgbClr val="C00000"/>
                </a:solidFill>
              </a:rPr>
            </a:br>
            <a:r>
              <a:rPr lang="fr-FR" sz="2400" b="1" dirty="0" smtClean="0">
                <a:solidFill>
                  <a:srgbClr val="C00000"/>
                </a:solidFill>
              </a:rPr>
              <a:t>☺ Les hypnotiques possèdent parfois un léger effet </a:t>
            </a:r>
            <a:br>
              <a:rPr lang="fr-FR" sz="2400" b="1" dirty="0" smtClean="0">
                <a:solidFill>
                  <a:srgbClr val="C00000"/>
                </a:solidFill>
              </a:rPr>
            </a:br>
            <a:r>
              <a:rPr lang="fr-FR" sz="2400" b="1" dirty="0">
                <a:solidFill>
                  <a:srgbClr val="C00000"/>
                </a:solidFill>
              </a:rPr>
              <a:t> </a:t>
            </a:r>
            <a:r>
              <a:rPr lang="fr-FR" sz="2400" b="1" dirty="0" smtClean="0">
                <a:solidFill>
                  <a:srgbClr val="C00000"/>
                </a:solidFill>
              </a:rPr>
              <a:t>   tranquillisant. </a:t>
            </a:r>
            <a:br>
              <a:rPr lang="fr-FR" sz="2400" b="1" dirty="0" smtClean="0">
                <a:solidFill>
                  <a:srgbClr val="C00000"/>
                </a:solidFill>
              </a:rPr>
            </a:br>
            <a:r>
              <a:rPr lang="fr-FR" sz="2400" b="1" dirty="0" smtClean="0">
                <a:solidFill>
                  <a:srgbClr val="C00000"/>
                </a:solidFill>
              </a:rPr>
              <a:t/>
            </a:r>
            <a:br>
              <a:rPr lang="fr-FR" sz="2400" b="1" dirty="0" smtClean="0">
                <a:solidFill>
                  <a:srgbClr val="C00000"/>
                </a:solidFill>
              </a:rPr>
            </a:br>
            <a:r>
              <a:rPr lang="fr-FR" sz="2400" b="1" dirty="0" smtClean="0">
                <a:solidFill>
                  <a:srgbClr val="C00000"/>
                </a:solidFill>
              </a:rPr>
              <a:t>☺ Les neuroleptiques à fortes doses sont souvent </a:t>
            </a:r>
            <a:br>
              <a:rPr lang="fr-FR" sz="2400" b="1" dirty="0" smtClean="0">
                <a:solidFill>
                  <a:srgbClr val="C00000"/>
                </a:solidFill>
              </a:rPr>
            </a:br>
            <a:r>
              <a:rPr lang="fr-FR" sz="2400" b="1" dirty="0">
                <a:solidFill>
                  <a:srgbClr val="C00000"/>
                </a:solidFill>
              </a:rPr>
              <a:t> </a:t>
            </a:r>
            <a:r>
              <a:rPr lang="fr-FR" sz="2400" b="1" dirty="0" smtClean="0">
                <a:solidFill>
                  <a:srgbClr val="C00000"/>
                </a:solidFill>
              </a:rPr>
              <a:t>   hypnogènes. </a:t>
            </a:r>
            <a:br>
              <a:rPr lang="fr-FR" sz="2400" b="1" dirty="0" smtClean="0">
                <a:solidFill>
                  <a:srgbClr val="C00000"/>
                </a:solidFill>
              </a:rPr>
            </a:br>
            <a:r>
              <a:rPr lang="fr-FR" sz="2400" b="1" dirty="0" smtClean="0">
                <a:solidFill>
                  <a:srgbClr val="C00000"/>
                </a:solidFill>
              </a:rPr>
              <a:t/>
            </a:r>
            <a:br>
              <a:rPr lang="fr-FR" sz="2400" b="1" dirty="0" smtClean="0">
                <a:solidFill>
                  <a:srgbClr val="C00000"/>
                </a:solidFill>
              </a:rPr>
            </a:br>
            <a:r>
              <a:rPr lang="fr-FR" sz="2400" b="1" dirty="0" smtClean="0">
                <a:solidFill>
                  <a:srgbClr val="C00000"/>
                </a:solidFill>
              </a:rPr>
              <a:t>☺ Les neuroleptiques à faibles doses ont parfois une </a:t>
            </a:r>
            <a:br>
              <a:rPr lang="fr-FR" sz="2400" b="1" dirty="0" smtClean="0">
                <a:solidFill>
                  <a:srgbClr val="C00000"/>
                </a:solidFill>
              </a:rPr>
            </a:br>
            <a:r>
              <a:rPr lang="fr-FR" sz="2400" b="1" dirty="0">
                <a:solidFill>
                  <a:srgbClr val="C00000"/>
                </a:solidFill>
              </a:rPr>
              <a:t> </a:t>
            </a:r>
            <a:r>
              <a:rPr lang="fr-FR" sz="2400" b="1" dirty="0" smtClean="0">
                <a:solidFill>
                  <a:srgbClr val="C00000"/>
                </a:solidFill>
              </a:rPr>
              <a:t>   action tranquillisante. </a:t>
            </a:r>
            <a:br>
              <a:rPr lang="fr-FR" sz="2400" b="1" dirty="0" smtClean="0">
                <a:solidFill>
                  <a:srgbClr val="C00000"/>
                </a:solidFill>
              </a:rPr>
            </a:br>
            <a:r>
              <a:rPr lang="fr-FR" sz="2400" b="1" dirty="0" smtClean="0">
                <a:solidFill>
                  <a:srgbClr val="C00000"/>
                </a:solidFill>
              </a:rPr>
              <a:t/>
            </a:r>
            <a:br>
              <a:rPr lang="fr-FR" sz="2400" b="1" dirty="0" smtClean="0">
                <a:solidFill>
                  <a:srgbClr val="C00000"/>
                </a:solidFill>
              </a:rPr>
            </a:br>
            <a:r>
              <a:rPr lang="fr-FR" sz="2400" b="1" dirty="0" smtClean="0">
                <a:solidFill>
                  <a:srgbClr val="C00000"/>
                </a:solidFill>
              </a:rPr>
              <a:t>☺ Les tranquillisants à fortes doses possèdent un </a:t>
            </a:r>
            <a:br>
              <a:rPr lang="fr-FR" sz="2400" b="1" dirty="0" smtClean="0">
                <a:solidFill>
                  <a:srgbClr val="C00000"/>
                </a:solidFill>
              </a:rPr>
            </a:br>
            <a:r>
              <a:rPr lang="fr-FR" sz="2400" b="1" dirty="0">
                <a:solidFill>
                  <a:srgbClr val="C00000"/>
                </a:solidFill>
              </a:rPr>
              <a:t> </a:t>
            </a:r>
            <a:r>
              <a:rPr lang="fr-FR" sz="2400" b="1" dirty="0" smtClean="0">
                <a:solidFill>
                  <a:srgbClr val="C00000"/>
                </a:solidFill>
              </a:rPr>
              <a:t>   effet neuroleptique habituellement modéré.</a:t>
            </a:r>
            <a:br>
              <a:rPr lang="fr-FR" sz="2400" b="1" dirty="0" smtClean="0">
                <a:solidFill>
                  <a:srgbClr val="C00000"/>
                </a:solidFill>
              </a:rPr>
            </a:br>
            <a:r>
              <a:rPr lang="fr-FR" sz="2400" b="1" dirty="0" smtClean="0">
                <a:solidFill>
                  <a:srgbClr val="C00000"/>
                </a:solidFill>
              </a:rPr>
              <a:t> </a:t>
            </a:r>
            <a:endParaRPr lang="fr-FR" sz="2400" b="1" dirty="0">
              <a:solidFill>
                <a:srgbClr val="C00000"/>
              </a:solidFill>
            </a:endParaRPr>
          </a:p>
        </p:txBody>
      </p:sp>
    </p:spTree>
  </p:cSld>
  <p:clrMapOvr>
    <a:masterClrMapping/>
  </p:clrMapOvr>
  <p:transition>
    <p:newsfla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43116"/>
            <a:ext cx="8858280" cy="1714512"/>
          </a:xfrm>
          <a:scene3d>
            <a:camera prst="isometricOffAxis2Lef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p>
            <a:pPr algn="ctr"/>
            <a:r>
              <a:rPr lang="fr-FR" sz="3600" dirty="0" smtClean="0">
                <a:solidFill>
                  <a:srgbClr val="FF0000"/>
                </a:solidFill>
                <a:latin typeface="Calibri"/>
                <a:cs typeface="Calibri"/>
              </a:rPr>
              <a:t>❷ </a:t>
            </a:r>
            <a:r>
              <a:rPr lang="fr-FR" sz="3600" dirty="0" smtClean="0">
                <a:solidFill>
                  <a:srgbClr val="FF0000"/>
                </a:solidFill>
                <a:latin typeface="Arial Black" pitchFamily="34" charset="0"/>
                <a:cs typeface="Calibri"/>
              </a:rPr>
              <a:t>LES  PSYCHOANALEPTIQUES : </a:t>
            </a:r>
            <a:r>
              <a:rPr lang="fr-FR" sz="3200" b="1" dirty="0" smtClean="0">
                <a:latin typeface="Calibri"/>
                <a:cs typeface="Calibri"/>
              </a:rPr>
              <a:t>(Stimulent l’activité mentale).</a:t>
            </a:r>
            <a:endParaRPr lang="fr-FR" sz="3200" b="1" dirty="0">
              <a:solidFill>
                <a:srgbClr val="FF0000"/>
              </a:solidFill>
            </a:endParaRPr>
          </a:p>
        </p:txBody>
      </p:sp>
    </p:spTree>
  </p:cSld>
  <p:clrMapOvr>
    <a:masterClrMapping/>
  </p:clrMapOvr>
  <p:transition>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358246" cy="6154758"/>
          </a:xfrm>
        </p:spPr>
        <p:txBody>
          <a:bodyPr/>
          <a:lstStyle/>
          <a:p>
            <a:r>
              <a:rPr lang="fr-FR" b="1" dirty="0" smtClean="0">
                <a:solidFill>
                  <a:schemeClr val="tx1"/>
                </a:solidFill>
              </a:rPr>
              <a:t>Ce sont des substances pharmacodynamiques naturelles ou synthétiques qui se distinguent en :</a:t>
            </a:r>
            <a:br>
              <a:rPr lang="fr-FR" b="1" dirty="0" smtClean="0">
                <a:solidFill>
                  <a:schemeClr val="tx1"/>
                </a:solidFill>
              </a:rPr>
            </a:br>
            <a:r>
              <a:rPr lang="fr-FR" b="1" dirty="0" smtClean="0">
                <a:solidFill>
                  <a:schemeClr val="tx1"/>
                </a:solidFill>
              </a:rPr>
              <a:t/>
            </a:r>
            <a:br>
              <a:rPr lang="fr-FR" b="1" dirty="0" smtClean="0">
                <a:solidFill>
                  <a:schemeClr val="tx1"/>
                </a:solidFill>
              </a:rPr>
            </a:br>
            <a:r>
              <a:rPr lang="fr-FR" sz="2800" b="1" dirty="0" smtClean="0">
                <a:solidFill>
                  <a:srgbClr val="FF0000"/>
                </a:solidFill>
                <a:cs typeface="Calibri"/>
              </a:rPr>
              <a:t>A/ LES THYMOANALEPTIQUES. </a:t>
            </a:r>
            <a:br>
              <a:rPr lang="fr-FR" sz="2800" b="1" dirty="0" smtClean="0">
                <a:solidFill>
                  <a:srgbClr val="FF0000"/>
                </a:solidFill>
                <a:cs typeface="Calibri"/>
              </a:rPr>
            </a:br>
            <a:r>
              <a:rPr lang="fr-FR" sz="2800" b="1" dirty="0" smtClean="0">
                <a:solidFill>
                  <a:srgbClr val="FF0000"/>
                </a:solidFill>
                <a:cs typeface="Calibri"/>
              </a:rPr>
              <a:t/>
            </a:r>
            <a:br>
              <a:rPr lang="fr-FR" sz="2800" b="1" dirty="0" smtClean="0">
                <a:solidFill>
                  <a:srgbClr val="FF0000"/>
                </a:solidFill>
                <a:cs typeface="Calibri"/>
              </a:rPr>
            </a:br>
            <a:r>
              <a:rPr lang="fr-FR" sz="2800" b="1" dirty="0" smtClean="0">
                <a:solidFill>
                  <a:srgbClr val="0070C0"/>
                </a:solidFill>
                <a:cs typeface="Calibri"/>
              </a:rPr>
              <a:t>B/ LES NOOANALEPTIQUES.</a:t>
            </a:r>
            <a:r>
              <a:rPr lang="fr-FR" sz="2800" b="1" dirty="0" smtClean="0">
                <a:solidFill>
                  <a:srgbClr val="FF0000"/>
                </a:solidFill>
                <a:cs typeface="Calibri"/>
              </a:rPr>
              <a:t/>
            </a:r>
            <a:br>
              <a:rPr lang="fr-FR" sz="2800" b="1" dirty="0" smtClean="0">
                <a:solidFill>
                  <a:srgbClr val="FF0000"/>
                </a:solidFill>
                <a:cs typeface="Calibri"/>
              </a:rPr>
            </a:br>
            <a:r>
              <a:rPr lang="fr-FR" sz="2800" b="1" dirty="0" smtClean="0">
                <a:solidFill>
                  <a:srgbClr val="FF0000"/>
                </a:solidFill>
                <a:cs typeface="Calibri"/>
              </a:rPr>
              <a:t/>
            </a:r>
            <a:br>
              <a:rPr lang="fr-FR" sz="2800" b="1" dirty="0" smtClean="0">
                <a:solidFill>
                  <a:srgbClr val="FF0000"/>
                </a:solidFill>
                <a:cs typeface="Calibri"/>
              </a:rPr>
            </a:br>
            <a:r>
              <a:rPr lang="fr-FR" sz="2800" b="1" dirty="0" smtClean="0">
                <a:solidFill>
                  <a:srgbClr val="7030A0"/>
                </a:solidFill>
                <a:cs typeface="Calibri"/>
              </a:rPr>
              <a:t>C/ LES PSYCHOTONIQUES.</a:t>
            </a:r>
            <a:br>
              <a:rPr lang="fr-FR" sz="2800" b="1" dirty="0" smtClean="0">
                <a:solidFill>
                  <a:srgbClr val="7030A0"/>
                </a:solidFill>
                <a:cs typeface="Calibri"/>
              </a:rPr>
            </a:br>
            <a:r>
              <a:rPr lang="fr-FR" b="1" dirty="0" smtClean="0">
                <a:solidFill>
                  <a:schemeClr val="tx1"/>
                </a:solidFill>
              </a:rPr>
              <a:t/>
            </a:r>
            <a:br>
              <a:rPr lang="fr-FR" b="1" dirty="0" smtClean="0">
                <a:solidFill>
                  <a:schemeClr val="tx1"/>
                </a:solidFill>
              </a:rPr>
            </a:br>
            <a:endParaRPr lang="fr-FR" b="1" dirty="0">
              <a:solidFill>
                <a:schemeClr val="tx1"/>
              </a:solidFill>
            </a:endParaRPr>
          </a:p>
        </p:txBody>
      </p:sp>
    </p:spTree>
  </p:cSld>
  <p:clrMapOvr>
    <a:masterClrMapping/>
  </p:clrMapOvr>
  <p:transition>
    <p:newsfla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358246" cy="6226196"/>
          </a:xfrm>
        </p:spPr>
        <p:txBody>
          <a:bodyPr>
            <a:normAutofit fontScale="90000"/>
          </a:bodyPr>
          <a:lstStyle/>
          <a:p>
            <a:r>
              <a:rPr lang="fr-FR" sz="3200" b="1" dirty="0" smtClean="0">
                <a:solidFill>
                  <a:srgbClr val="FF0000"/>
                </a:solidFill>
                <a:latin typeface="Arial Black" pitchFamily="34" charset="0"/>
                <a:cs typeface="Calibri"/>
              </a:rPr>
              <a:t>A/ LES THYMOANALEPTIQUES :             </a:t>
            </a:r>
            <a:r>
              <a:rPr lang="fr-FR" sz="3200" b="1" dirty="0" smtClean="0">
                <a:solidFill>
                  <a:schemeClr val="tx1"/>
                </a:solidFill>
                <a:cs typeface="Calibri"/>
              </a:rPr>
              <a:t>Ce sont des antidépresseurs. C’est-à-dire des médicaments des états dépressifs graves. Ce sont des dérivés tricycliques dont on connait deux grands sous-groupes : </a:t>
            </a:r>
            <a:br>
              <a:rPr lang="fr-FR" sz="3200" b="1" dirty="0" smtClean="0">
                <a:solidFill>
                  <a:schemeClr val="tx1"/>
                </a:solidFill>
                <a:cs typeface="Calibri"/>
              </a:rPr>
            </a:br>
            <a:r>
              <a:rPr lang="fr-FR" sz="3200" b="1" dirty="0" smtClean="0">
                <a:solidFill>
                  <a:schemeClr val="tx1"/>
                </a:solidFill>
                <a:cs typeface="Calibri"/>
              </a:rPr>
              <a:t/>
            </a:r>
            <a:br>
              <a:rPr lang="fr-FR" sz="3200" b="1" dirty="0" smtClean="0">
                <a:solidFill>
                  <a:schemeClr val="tx1"/>
                </a:solidFill>
                <a:cs typeface="Calibri"/>
              </a:rPr>
            </a:br>
            <a:r>
              <a:rPr lang="fr-FR" sz="3200" b="1" dirty="0" smtClean="0">
                <a:solidFill>
                  <a:schemeClr val="tx1"/>
                </a:solidFill>
                <a:cs typeface="Calibri"/>
              </a:rPr>
              <a:t>- </a:t>
            </a:r>
            <a:r>
              <a:rPr lang="fr-FR" sz="3200" b="1" u="sng" dirty="0" smtClean="0">
                <a:solidFill>
                  <a:srgbClr val="FF0000"/>
                </a:solidFill>
                <a:cs typeface="Calibri"/>
              </a:rPr>
              <a:t>Dérivés d’iminodibenzile </a:t>
            </a:r>
            <a:r>
              <a:rPr lang="fr-FR" sz="3200" b="1" dirty="0" smtClean="0">
                <a:solidFill>
                  <a:schemeClr val="tx1"/>
                </a:solidFill>
                <a:cs typeface="Calibri"/>
              </a:rPr>
              <a:t>(imipramine) : </a:t>
            </a:r>
            <a:br>
              <a:rPr lang="fr-FR" sz="3200" b="1" dirty="0" smtClean="0">
                <a:solidFill>
                  <a:schemeClr val="tx1"/>
                </a:solidFill>
                <a:cs typeface="Calibri"/>
              </a:rPr>
            </a:br>
            <a:r>
              <a:rPr lang="fr-FR" sz="3200" b="1" dirty="0">
                <a:solidFill>
                  <a:schemeClr val="tx1"/>
                </a:solidFill>
                <a:cs typeface="Calibri"/>
              </a:rPr>
              <a:t> </a:t>
            </a:r>
            <a:r>
              <a:rPr lang="fr-FR" sz="3200" b="1" dirty="0" smtClean="0">
                <a:solidFill>
                  <a:schemeClr val="tx1"/>
                </a:solidFill>
                <a:cs typeface="Calibri"/>
              </a:rPr>
              <a:t> TOFRANIL.</a:t>
            </a:r>
            <a:br>
              <a:rPr lang="fr-FR" sz="3200" b="1" dirty="0" smtClean="0">
                <a:solidFill>
                  <a:schemeClr val="tx1"/>
                </a:solidFill>
                <a:cs typeface="Calibri"/>
              </a:rPr>
            </a:br>
            <a:r>
              <a:rPr lang="fr-FR" sz="3200" b="1" dirty="0" smtClean="0">
                <a:solidFill>
                  <a:schemeClr val="tx1"/>
                </a:solidFill>
                <a:cs typeface="Calibri"/>
              </a:rPr>
              <a:t/>
            </a:r>
            <a:br>
              <a:rPr lang="fr-FR" sz="3200" b="1" dirty="0" smtClean="0">
                <a:solidFill>
                  <a:schemeClr val="tx1"/>
                </a:solidFill>
                <a:cs typeface="Calibri"/>
              </a:rPr>
            </a:br>
            <a:r>
              <a:rPr lang="fr-FR" sz="3200" b="1" dirty="0" smtClean="0">
                <a:solidFill>
                  <a:schemeClr val="tx1"/>
                </a:solidFill>
                <a:cs typeface="Calibri"/>
              </a:rPr>
              <a:t>- </a:t>
            </a:r>
            <a:r>
              <a:rPr lang="fr-FR" sz="3200" b="1" u="sng" dirty="0" smtClean="0">
                <a:solidFill>
                  <a:srgbClr val="FF0000"/>
                </a:solidFill>
                <a:cs typeface="Calibri"/>
              </a:rPr>
              <a:t>Dérivés du </a:t>
            </a:r>
            <a:r>
              <a:rPr lang="fr-FR" sz="3200" b="1" u="sng" dirty="0" err="1" smtClean="0">
                <a:solidFill>
                  <a:srgbClr val="FF0000"/>
                </a:solidFill>
                <a:cs typeface="Calibri"/>
              </a:rPr>
              <a:t>dibenzocyclopthène</a:t>
            </a:r>
            <a:r>
              <a:rPr lang="fr-FR" sz="3200" b="1" u="sng" dirty="0" smtClean="0">
                <a:solidFill>
                  <a:srgbClr val="FF0000"/>
                </a:solidFill>
                <a:cs typeface="Calibri"/>
              </a:rPr>
              <a:t> </a:t>
            </a:r>
            <a:br>
              <a:rPr lang="fr-FR" sz="3200" b="1" u="sng" dirty="0" smtClean="0">
                <a:solidFill>
                  <a:srgbClr val="FF0000"/>
                </a:solidFill>
                <a:cs typeface="Calibri"/>
              </a:rPr>
            </a:br>
            <a:r>
              <a:rPr lang="fr-FR" sz="3200" b="1" dirty="0">
                <a:solidFill>
                  <a:srgbClr val="FF0000"/>
                </a:solidFill>
                <a:cs typeface="Calibri"/>
              </a:rPr>
              <a:t> </a:t>
            </a:r>
            <a:r>
              <a:rPr lang="fr-FR" sz="3200" b="1" dirty="0" smtClean="0">
                <a:solidFill>
                  <a:srgbClr val="FF0000"/>
                </a:solidFill>
                <a:cs typeface="Calibri"/>
              </a:rPr>
              <a:t> </a:t>
            </a:r>
            <a:r>
              <a:rPr lang="fr-FR" sz="3200" b="1" dirty="0" smtClean="0">
                <a:solidFill>
                  <a:schemeClr val="tx1"/>
                </a:solidFill>
                <a:cs typeface="Calibri"/>
              </a:rPr>
              <a:t>LAROXYL </a:t>
            </a:r>
            <a:r>
              <a:rPr lang="fr-FR" sz="3200" b="1" dirty="0">
                <a:solidFill>
                  <a:schemeClr val="tx1"/>
                </a:solidFill>
                <a:cs typeface="Calibri"/>
              </a:rPr>
              <a:t>(</a:t>
            </a:r>
            <a:r>
              <a:rPr lang="fr-FR" sz="3200" b="1" dirty="0" smtClean="0">
                <a:solidFill>
                  <a:schemeClr val="tx1"/>
                </a:solidFill>
                <a:cs typeface="Calibri"/>
              </a:rPr>
              <a:t>amitryptiline) ; ELAVIL,.. </a:t>
            </a:r>
            <a:r>
              <a:rPr lang="fr-FR" sz="3200" b="1" dirty="0" smtClean="0">
                <a:solidFill>
                  <a:srgbClr val="FF0000"/>
                </a:solidFill>
                <a:cs typeface="Calibri"/>
              </a:rPr>
              <a:t/>
            </a:r>
            <a:br>
              <a:rPr lang="fr-FR" sz="3200" b="1" dirty="0" smtClean="0">
                <a:solidFill>
                  <a:srgbClr val="FF0000"/>
                </a:solidFill>
                <a:cs typeface="Calibri"/>
              </a:rPr>
            </a:br>
            <a:r>
              <a:rPr lang="fr-FR" sz="3200" b="1" dirty="0" smtClean="0">
                <a:solidFill>
                  <a:srgbClr val="FF0000"/>
                </a:solidFill>
                <a:cs typeface="Calibri"/>
              </a:rPr>
              <a:t> </a:t>
            </a:r>
            <a:endParaRPr lang="fr-FR" dirty="0"/>
          </a:p>
        </p:txBody>
      </p:sp>
    </p:spTree>
  </p:cSld>
  <p:clrMapOvr>
    <a:masterClrMapping/>
  </p:clrMapOvr>
  <p:transition>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358246" cy="6297634"/>
          </a:xfrm>
        </p:spPr>
        <p:txBody>
          <a:bodyPr/>
          <a:lstStyle/>
          <a:p>
            <a:endParaRPr lang="fr-FR" dirty="0"/>
          </a:p>
        </p:txBody>
      </p:sp>
      <p:pic>
        <p:nvPicPr>
          <p:cNvPr id="6146" name="Picture 2" descr="C:\Users\hp\Desktop\Tofranil_10mg_50draje_25042012.png"/>
          <p:cNvPicPr>
            <a:picLocks noChangeAspect="1" noChangeArrowheads="1"/>
          </p:cNvPicPr>
          <p:nvPr/>
        </p:nvPicPr>
        <p:blipFill>
          <a:blip r:embed="rId2"/>
          <a:srcRect/>
          <a:stretch>
            <a:fillRect/>
          </a:stretch>
        </p:blipFill>
        <p:spPr bwMode="auto">
          <a:xfrm rot="20945720">
            <a:off x="552663" y="648391"/>
            <a:ext cx="4540641" cy="2500330"/>
          </a:xfrm>
          <a:prstGeom prst="rect">
            <a:avLst/>
          </a:prstGeom>
          <a:noFill/>
        </p:spPr>
      </p:pic>
      <p:pic>
        <p:nvPicPr>
          <p:cNvPr id="6147" name="Picture 3" descr="C:\Users\hp\Desktop\Elavil 25mg-500x500.jpg"/>
          <p:cNvPicPr>
            <a:picLocks noChangeAspect="1" noChangeArrowheads="1"/>
          </p:cNvPicPr>
          <p:nvPr/>
        </p:nvPicPr>
        <p:blipFill>
          <a:blip r:embed="rId3"/>
          <a:srcRect/>
          <a:stretch>
            <a:fillRect/>
          </a:stretch>
        </p:blipFill>
        <p:spPr bwMode="auto">
          <a:xfrm rot="782679">
            <a:off x="5095365" y="330489"/>
            <a:ext cx="3284450" cy="3113990"/>
          </a:xfrm>
          <a:prstGeom prst="rect">
            <a:avLst/>
          </a:prstGeom>
          <a:noFill/>
        </p:spPr>
      </p:pic>
      <p:pic>
        <p:nvPicPr>
          <p:cNvPr id="6148" name="Picture 4" descr="C:\Users\hp\Desktop\Amitriptyline50.JPG"/>
          <p:cNvPicPr>
            <a:picLocks noChangeAspect="1" noChangeArrowheads="1"/>
          </p:cNvPicPr>
          <p:nvPr/>
        </p:nvPicPr>
        <p:blipFill>
          <a:blip r:embed="rId4"/>
          <a:srcRect/>
          <a:stretch>
            <a:fillRect/>
          </a:stretch>
        </p:blipFill>
        <p:spPr bwMode="auto">
          <a:xfrm>
            <a:off x="1571604" y="3714752"/>
            <a:ext cx="5846774" cy="2511422"/>
          </a:xfrm>
          <a:prstGeom prst="rect">
            <a:avLst/>
          </a:prstGeom>
          <a:noFill/>
        </p:spPr>
      </p:pic>
    </p:spTree>
  </p:cSld>
  <p:clrMapOvr>
    <a:masterClrMapping/>
  </p:clrMapOvr>
  <p:transition>
    <p:newsfla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286808" cy="6154758"/>
          </a:xfrm>
        </p:spPr>
        <p:txBody>
          <a:bodyPr>
            <a:normAutofit fontScale="90000"/>
          </a:bodyPr>
          <a:lstStyle/>
          <a:p>
            <a:r>
              <a:rPr lang="fr-FR" sz="3600" b="1" dirty="0" smtClean="0">
                <a:solidFill>
                  <a:srgbClr val="FF0000"/>
                </a:solidFill>
                <a:latin typeface="Arial Black" pitchFamily="34" charset="0"/>
                <a:cs typeface="Calibri"/>
              </a:rPr>
              <a:t>B/ LES NOOANALEPTIQUES :</a:t>
            </a:r>
            <a:br>
              <a:rPr lang="fr-FR" sz="3600" b="1" dirty="0" smtClean="0">
                <a:solidFill>
                  <a:srgbClr val="FF0000"/>
                </a:solidFill>
                <a:latin typeface="Arial Black" pitchFamily="34" charset="0"/>
                <a:cs typeface="Calibri"/>
              </a:rPr>
            </a:br>
            <a:r>
              <a:rPr lang="fr-FR" sz="3200" b="1" dirty="0" smtClean="0">
                <a:solidFill>
                  <a:srgbClr val="0070C0"/>
                </a:solidFill>
                <a:latin typeface="Arial Black" pitchFamily="34" charset="0"/>
                <a:cs typeface="Calibri"/>
              </a:rPr>
              <a:t/>
            </a:r>
            <a:br>
              <a:rPr lang="fr-FR" sz="3200" b="1" dirty="0" smtClean="0">
                <a:solidFill>
                  <a:srgbClr val="0070C0"/>
                </a:solidFill>
                <a:latin typeface="Arial Black" pitchFamily="34" charset="0"/>
                <a:cs typeface="Calibri"/>
              </a:rPr>
            </a:br>
            <a:r>
              <a:rPr lang="fr-FR" sz="3200" b="1" dirty="0" smtClean="0">
                <a:solidFill>
                  <a:schemeClr val="tx1"/>
                </a:solidFill>
                <a:cs typeface="Calibri"/>
              </a:rPr>
              <a:t>ce sont </a:t>
            </a:r>
            <a:r>
              <a:rPr lang="fr-FR" sz="3200" b="1" dirty="0">
                <a:solidFill>
                  <a:schemeClr val="tx1"/>
                </a:solidFill>
                <a:cs typeface="Calibri"/>
              </a:rPr>
              <a:t>d</a:t>
            </a:r>
            <a:r>
              <a:rPr lang="fr-FR" sz="3200" b="1" dirty="0" smtClean="0">
                <a:solidFill>
                  <a:schemeClr val="tx1"/>
                </a:solidFill>
                <a:cs typeface="Calibri"/>
              </a:rPr>
              <a:t>es stimulants de la vigilance. Ils se distinguent en :</a:t>
            </a:r>
            <a:br>
              <a:rPr lang="fr-FR" sz="3200" b="1" dirty="0" smtClean="0">
                <a:solidFill>
                  <a:schemeClr val="tx1"/>
                </a:solidFill>
                <a:cs typeface="Calibri"/>
              </a:rPr>
            </a:br>
            <a:r>
              <a:rPr lang="fr-FR" sz="3200" b="1" dirty="0" smtClean="0">
                <a:solidFill>
                  <a:schemeClr val="tx1"/>
                </a:solidFill>
                <a:cs typeface="Calibri"/>
              </a:rPr>
              <a:t/>
            </a:r>
            <a:br>
              <a:rPr lang="fr-FR" sz="3200" b="1" dirty="0" smtClean="0">
                <a:solidFill>
                  <a:schemeClr val="tx1"/>
                </a:solidFill>
                <a:cs typeface="Calibri"/>
              </a:rPr>
            </a:br>
            <a:r>
              <a:rPr lang="fr-FR" sz="3200" b="1" dirty="0" smtClean="0">
                <a:solidFill>
                  <a:schemeClr val="tx1"/>
                </a:solidFill>
                <a:cs typeface="Calibri"/>
              </a:rPr>
              <a:t>- </a:t>
            </a:r>
            <a:r>
              <a:rPr lang="fr-FR" sz="3200" b="1" u="sng" dirty="0" smtClean="0">
                <a:solidFill>
                  <a:srgbClr val="0070C0"/>
                </a:solidFill>
                <a:cs typeface="Calibri"/>
              </a:rPr>
              <a:t>Corps des amphétaminés </a:t>
            </a:r>
            <a:r>
              <a:rPr lang="fr-FR" sz="3200" b="1" dirty="0" smtClean="0">
                <a:solidFill>
                  <a:schemeClr val="tx1"/>
                </a:solidFill>
                <a:cs typeface="Calibri"/>
              </a:rPr>
              <a:t>: </a:t>
            </a:r>
            <a:r>
              <a:rPr lang="fr-FR" sz="3200" b="1" dirty="0" err="1" smtClean="0">
                <a:solidFill>
                  <a:schemeClr val="tx1"/>
                </a:solidFill>
                <a:cs typeface="Calibri"/>
              </a:rPr>
              <a:t>exp</a:t>
            </a:r>
            <a:r>
              <a:rPr lang="fr-FR" sz="3200" b="1" dirty="0" smtClean="0">
                <a:solidFill>
                  <a:schemeClr val="tx1"/>
                </a:solidFill>
                <a:cs typeface="Calibri"/>
              </a:rPr>
              <a:t>: </a:t>
            </a:r>
            <a:br>
              <a:rPr lang="fr-FR" sz="3200" b="1" dirty="0" smtClean="0">
                <a:solidFill>
                  <a:schemeClr val="tx1"/>
                </a:solidFill>
                <a:cs typeface="Calibri"/>
              </a:rPr>
            </a:br>
            <a:r>
              <a:rPr lang="fr-FR" sz="3200" b="1" dirty="0">
                <a:solidFill>
                  <a:schemeClr val="tx1"/>
                </a:solidFill>
                <a:cs typeface="Calibri"/>
              </a:rPr>
              <a:t> </a:t>
            </a:r>
            <a:r>
              <a:rPr lang="fr-FR" sz="3200" b="1" dirty="0" smtClean="0">
                <a:solidFill>
                  <a:schemeClr val="tx1"/>
                </a:solidFill>
                <a:cs typeface="Calibri"/>
              </a:rPr>
              <a:t> </a:t>
            </a:r>
            <a:r>
              <a:rPr lang="fr-FR" sz="3200" b="1" dirty="0" smtClean="0">
                <a:solidFill>
                  <a:srgbClr val="FF0000"/>
                </a:solidFill>
                <a:cs typeface="Calibri"/>
              </a:rPr>
              <a:t>MAXITON.</a:t>
            </a:r>
            <a:br>
              <a:rPr lang="fr-FR" sz="3200" b="1" dirty="0" smtClean="0">
                <a:solidFill>
                  <a:srgbClr val="FF0000"/>
                </a:solidFill>
                <a:cs typeface="Calibri"/>
              </a:rPr>
            </a:br>
            <a:r>
              <a:rPr lang="fr-FR" sz="3200" b="1" dirty="0" smtClean="0">
                <a:solidFill>
                  <a:schemeClr val="tx1"/>
                </a:solidFill>
                <a:cs typeface="Calibri"/>
              </a:rPr>
              <a:t/>
            </a:r>
            <a:br>
              <a:rPr lang="fr-FR" sz="3200" b="1" dirty="0" smtClean="0">
                <a:solidFill>
                  <a:schemeClr val="tx1"/>
                </a:solidFill>
                <a:cs typeface="Calibri"/>
              </a:rPr>
            </a:br>
            <a:r>
              <a:rPr lang="fr-FR" sz="3200" b="1" dirty="0" smtClean="0">
                <a:solidFill>
                  <a:schemeClr val="tx1"/>
                </a:solidFill>
                <a:cs typeface="Calibri"/>
              </a:rPr>
              <a:t>- </a:t>
            </a:r>
            <a:r>
              <a:rPr lang="fr-FR" sz="3200" b="1" u="sng" dirty="0" smtClean="0">
                <a:solidFill>
                  <a:srgbClr val="0070C0"/>
                </a:solidFill>
                <a:cs typeface="Calibri"/>
              </a:rPr>
              <a:t>Amines non hétérocycliques non </a:t>
            </a:r>
            <a:br>
              <a:rPr lang="fr-FR" sz="3200" b="1" u="sng" dirty="0" smtClean="0">
                <a:solidFill>
                  <a:srgbClr val="0070C0"/>
                </a:solidFill>
                <a:cs typeface="Calibri"/>
              </a:rPr>
            </a:br>
            <a:r>
              <a:rPr lang="fr-FR" sz="3200" b="1" u="sng" dirty="0">
                <a:solidFill>
                  <a:srgbClr val="0070C0"/>
                </a:solidFill>
                <a:cs typeface="Calibri"/>
              </a:rPr>
              <a:t> </a:t>
            </a:r>
            <a:r>
              <a:rPr lang="fr-FR" sz="3200" b="1" u="sng" dirty="0" smtClean="0">
                <a:solidFill>
                  <a:srgbClr val="0070C0"/>
                </a:solidFill>
                <a:cs typeface="Calibri"/>
              </a:rPr>
              <a:t> amphétaminés</a:t>
            </a:r>
            <a:r>
              <a:rPr lang="fr-FR" sz="3200" b="1" dirty="0" smtClean="0">
                <a:solidFill>
                  <a:schemeClr val="tx1"/>
                </a:solidFill>
                <a:cs typeface="Calibri"/>
              </a:rPr>
              <a:t> : </a:t>
            </a:r>
            <a:r>
              <a:rPr lang="fr-FR" sz="3200" b="1" dirty="0" err="1" smtClean="0">
                <a:solidFill>
                  <a:schemeClr val="tx1"/>
                </a:solidFill>
                <a:cs typeface="Calibri"/>
              </a:rPr>
              <a:t>Exp</a:t>
            </a:r>
            <a:r>
              <a:rPr lang="fr-FR" sz="3200" b="1" dirty="0" smtClean="0">
                <a:solidFill>
                  <a:schemeClr val="tx1"/>
                </a:solidFill>
                <a:cs typeface="Calibri"/>
              </a:rPr>
              <a:t>: </a:t>
            </a:r>
            <a:r>
              <a:rPr lang="fr-FR" sz="3200" b="1" dirty="0" smtClean="0">
                <a:solidFill>
                  <a:srgbClr val="FF0000"/>
                </a:solidFill>
                <a:cs typeface="Calibri"/>
              </a:rPr>
              <a:t>LIPRAN,  </a:t>
            </a:r>
            <a:br>
              <a:rPr lang="fr-FR" sz="3200" b="1" dirty="0" smtClean="0">
                <a:solidFill>
                  <a:srgbClr val="FF0000"/>
                </a:solidFill>
                <a:cs typeface="Calibri"/>
              </a:rPr>
            </a:br>
            <a:r>
              <a:rPr lang="fr-FR" sz="3200" b="1" dirty="0">
                <a:solidFill>
                  <a:srgbClr val="FF0000"/>
                </a:solidFill>
                <a:cs typeface="Calibri"/>
              </a:rPr>
              <a:t> </a:t>
            </a:r>
            <a:r>
              <a:rPr lang="fr-FR" sz="3200" b="1" dirty="0" smtClean="0">
                <a:solidFill>
                  <a:srgbClr val="FF0000"/>
                </a:solidFill>
                <a:cs typeface="Calibri"/>
              </a:rPr>
              <a:t> MERATRAN</a:t>
            </a:r>
            <a:r>
              <a:rPr lang="fr-FR" sz="3200" b="1" dirty="0" smtClean="0">
                <a:solidFill>
                  <a:schemeClr val="tx1"/>
                </a:solidFill>
                <a:cs typeface="Calibri"/>
              </a:rPr>
              <a:t>.</a:t>
            </a:r>
            <a:br>
              <a:rPr lang="fr-FR" sz="3200" b="1" dirty="0" smtClean="0">
                <a:solidFill>
                  <a:schemeClr val="tx1"/>
                </a:solidFill>
                <a:cs typeface="Calibri"/>
              </a:rPr>
            </a:br>
            <a:r>
              <a:rPr lang="fr-FR" sz="3200" b="1" dirty="0" smtClean="0">
                <a:solidFill>
                  <a:schemeClr val="tx1"/>
                </a:solidFill>
                <a:cs typeface="Calibri"/>
              </a:rPr>
              <a:t/>
            </a:r>
            <a:br>
              <a:rPr lang="fr-FR" sz="3200" b="1" dirty="0" smtClean="0">
                <a:solidFill>
                  <a:schemeClr val="tx1"/>
                </a:solidFill>
                <a:cs typeface="Calibri"/>
              </a:rPr>
            </a:br>
            <a:r>
              <a:rPr lang="fr-FR" sz="3200" b="1" dirty="0" smtClean="0">
                <a:solidFill>
                  <a:schemeClr val="tx1"/>
                </a:solidFill>
                <a:cs typeface="Calibri"/>
              </a:rPr>
              <a:t>- </a:t>
            </a:r>
            <a:r>
              <a:rPr lang="fr-FR" sz="3200" b="1" u="sng" dirty="0" smtClean="0">
                <a:solidFill>
                  <a:srgbClr val="0070C0"/>
                </a:solidFill>
                <a:cs typeface="Calibri"/>
              </a:rPr>
              <a:t>D’autres stimulants </a:t>
            </a:r>
            <a:r>
              <a:rPr lang="fr-FR" sz="3200" b="1" dirty="0" smtClean="0">
                <a:solidFill>
                  <a:schemeClr val="tx1"/>
                </a:solidFill>
                <a:cs typeface="Calibri"/>
              </a:rPr>
              <a:t>: </a:t>
            </a:r>
            <a:r>
              <a:rPr lang="fr-FR" sz="3200" b="1" dirty="0" err="1" smtClean="0">
                <a:solidFill>
                  <a:schemeClr val="tx1"/>
                </a:solidFill>
                <a:cs typeface="Calibri"/>
              </a:rPr>
              <a:t>Exp</a:t>
            </a:r>
            <a:r>
              <a:rPr lang="fr-FR" sz="3200" b="1" dirty="0" smtClean="0">
                <a:solidFill>
                  <a:schemeClr val="tx1"/>
                </a:solidFill>
                <a:cs typeface="Calibri"/>
              </a:rPr>
              <a:t>:  </a:t>
            </a:r>
            <a:r>
              <a:rPr lang="fr-FR" sz="3200" b="1" dirty="0" smtClean="0">
                <a:solidFill>
                  <a:srgbClr val="FF0000"/>
                </a:solidFill>
                <a:cs typeface="Calibri"/>
              </a:rPr>
              <a:t>LUCIDRIL.</a:t>
            </a:r>
            <a:r>
              <a:rPr lang="fr-FR" sz="3200" b="1" dirty="0" smtClean="0">
                <a:solidFill>
                  <a:schemeClr val="tx1"/>
                </a:solidFill>
                <a:cs typeface="Calibri"/>
              </a:rPr>
              <a:t>    </a:t>
            </a:r>
            <a:r>
              <a:rPr lang="fr-FR" sz="3200" b="1" dirty="0" smtClean="0">
                <a:solidFill>
                  <a:srgbClr val="0070C0"/>
                </a:solidFill>
                <a:cs typeface="Calibri"/>
              </a:rPr>
              <a:t/>
            </a:r>
            <a:br>
              <a:rPr lang="fr-FR" sz="3200" b="1" dirty="0" smtClean="0">
                <a:solidFill>
                  <a:srgbClr val="0070C0"/>
                </a:solidFill>
                <a:cs typeface="Calibri"/>
              </a:rPr>
            </a:br>
            <a:r>
              <a:rPr lang="fr-FR" sz="3200" b="1" dirty="0" smtClean="0">
                <a:solidFill>
                  <a:srgbClr val="0070C0"/>
                </a:solidFill>
                <a:cs typeface="Calibri"/>
              </a:rPr>
              <a:t>                 </a:t>
            </a:r>
            <a:endParaRPr lang="fr-FR" dirty="0"/>
          </a:p>
        </p:txBody>
      </p:sp>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071678"/>
            <a:ext cx="8572560" cy="1357322"/>
          </a:xfrm>
          <a:scene3d>
            <a:camera prst="isometricOffAxis1Right"/>
            <a:lightRig rig="threePt" dir="t"/>
          </a:scene3d>
        </p:spPr>
        <p:style>
          <a:lnRef idx="0">
            <a:scrgbClr r="0" g="0" b="0"/>
          </a:lnRef>
          <a:fillRef idx="1001">
            <a:schemeClr val="lt2"/>
          </a:fillRef>
          <a:effectRef idx="0">
            <a:scrgbClr r="0" g="0" b="0"/>
          </a:effectRef>
          <a:fontRef idx="major"/>
        </p:style>
        <p:txBody>
          <a:bodyPr>
            <a:normAutofit fontScale="90000"/>
          </a:bodyPr>
          <a:lstStyle/>
          <a:p>
            <a:pPr algn="ctr"/>
            <a:r>
              <a:rPr lang="fr-FR" sz="6600" b="1" dirty="0" smtClean="0">
                <a:solidFill>
                  <a:srgbClr val="FF0000"/>
                </a:solidFill>
              </a:rPr>
              <a:t> </a:t>
            </a:r>
            <a:r>
              <a:rPr lang="fr-FR" sz="6000" b="1" dirty="0" smtClean="0">
                <a:solidFill>
                  <a:srgbClr val="7030A0"/>
                </a:solidFill>
                <a:latin typeface="Arial Black" pitchFamily="34" charset="0"/>
              </a:rPr>
              <a:t>LES PSYCHOTROPES</a:t>
            </a:r>
            <a:endParaRPr lang="fr-FR" sz="5300" b="1" dirty="0">
              <a:solidFill>
                <a:srgbClr val="7030A0"/>
              </a:solidFill>
              <a:latin typeface="Arial Black" pitchFamily="34" charset="0"/>
            </a:endParaRPr>
          </a:p>
        </p:txBody>
      </p:sp>
      <p:pic>
        <p:nvPicPr>
          <p:cNvPr id="1026" name="Picture 2" descr="C:\Users\hp\Desktop\médicaments-300x216.jpg"/>
          <p:cNvPicPr>
            <a:picLocks noChangeAspect="1" noChangeArrowheads="1"/>
          </p:cNvPicPr>
          <p:nvPr/>
        </p:nvPicPr>
        <p:blipFill>
          <a:blip r:embed="rId2"/>
          <a:srcRect/>
          <a:stretch>
            <a:fillRect/>
          </a:stretch>
        </p:blipFill>
        <p:spPr bwMode="auto">
          <a:xfrm rot="21013273">
            <a:off x="925113" y="3400102"/>
            <a:ext cx="7675100" cy="2652948"/>
          </a:xfrm>
          <a:prstGeom prst="rect">
            <a:avLst/>
          </a:prstGeom>
          <a:noFill/>
        </p:spPr>
      </p:pic>
    </p:spTree>
  </p:cSld>
  <p:clrMapOvr>
    <a:masterClrMapping/>
  </p:clrMapOvr>
  <p:transition>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72560" cy="6226196"/>
          </a:xfrm>
        </p:spPr>
        <p:txBody>
          <a:bodyPr/>
          <a:lstStyle/>
          <a:p>
            <a:endParaRPr lang="fr-FR" dirty="0"/>
          </a:p>
        </p:txBody>
      </p:sp>
      <p:pic>
        <p:nvPicPr>
          <p:cNvPr id="7170" name="Picture 2" descr="C:\Users\hp\Desktop\images.jpg"/>
          <p:cNvPicPr>
            <a:picLocks noChangeAspect="1" noChangeArrowheads="1"/>
          </p:cNvPicPr>
          <p:nvPr/>
        </p:nvPicPr>
        <p:blipFill>
          <a:blip r:embed="rId2"/>
          <a:srcRect/>
          <a:stretch>
            <a:fillRect/>
          </a:stretch>
        </p:blipFill>
        <p:spPr bwMode="auto">
          <a:xfrm rot="20617044">
            <a:off x="642660" y="632670"/>
            <a:ext cx="3214710" cy="3933817"/>
          </a:xfrm>
          <a:prstGeom prst="rect">
            <a:avLst/>
          </a:prstGeom>
          <a:noFill/>
        </p:spPr>
      </p:pic>
      <p:pic>
        <p:nvPicPr>
          <p:cNvPr id="7171" name="Picture 3" descr="C:\Users\hp\Desktop\z1_Photo_bv.php"/>
          <p:cNvPicPr>
            <a:picLocks noChangeAspect="1" noChangeArrowheads="1"/>
          </p:cNvPicPr>
          <p:nvPr/>
        </p:nvPicPr>
        <p:blipFill>
          <a:blip r:embed="rId3"/>
          <a:srcRect/>
          <a:stretch>
            <a:fillRect/>
          </a:stretch>
        </p:blipFill>
        <p:spPr bwMode="auto">
          <a:xfrm rot="621678">
            <a:off x="4048427" y="1234854"/>
            <a:ext cx="4500594" cy="3324237"/>
          </a:xfrm>
          <a:prstGeom prst="rect">
            <a:avLst/>
          </a:prstGeom>
          <a:noFill/>
        </p:spPr>
      </p:pic>
    </p:spTree>
  </p:cSld>
  <p:clrMapOvr>
    <a:masterClrMapping/>
  </p:clrMapOvr>
  <p:transition>
    <p:newsfla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297634"/>
          </a:xfrm>
        </p:spPr>
        <p:txBody>
          <a:bodyPr>
            <a:normAutofit fontScale="90000"/>
          </a:bodyPr>
          <a:lstStyle/>
          <a:p>
            <a:r>
              <a:rPr lang="fr-FR" sz="3200" b="1" dirty="0" smtClean="0">
                <a:solidFill>
                  <a:srgbClr val="FF0000"/>
                </a:solidFill>
                <a:latin typeface="Arial Black" pitchFamily="34" charset="0"/>
                <a:cs typeface="Calibri"/>
              </a:rPr>
              <a:t>C/ LES PSYCHOTONIQUES : </a:t>
            </a:r>
            <a:r>
              <a:rPr lang="fr-FR" sz="3200" b="1" dirty="0" smtClean="0">
                <a:solidFill>
                  <a:srgbClr val="7030A0"/>
                </a:solidFill>
                <a:cs typeface="Calibri"/>
              </a:rPr>
              <a:t/>
            </a:r>
            <a:br>
              <a:rPr lang="fr-FR" sz="3200" b="1" dirty="0" smtClean="0">
                <a:solidFill>
                  <a:srgbClr val="7030A0"/>
                </a:solidFill>
                <a:cs typeface="Calibri"/>
              </a:rPr>
            </a:br>
            <a:r>
              <a:rPr lang="fr-FR" sz="3200" b="1" dirty="0" smtClean="0">
                <a:solidFill>
                  <a:srgbClr val="7030A0"/>
                </a:solidFill>
                <a:cs typeface="Calibri"/>
              </a:rPr>
              <a:t>   Ils ont </a:t>
            </a:r>
            <a:r>
              <a:rPr lang="fr-FR" sz="3200" b="1" dirty="0" smtClean="0">
                <a:solidFill>
                  <a:schemeClr val="tx1"/>
                </a:solidFill>
                <a:cs typeface="Calibri"/>
              </a:rPr>
              <a:t>une action stimulante   </a:t>
            </a:r>
            <a:br>
              <a:rPr lang="fr-FR" sz="3200" b="1" dirty="0" smtClean="0">
                <a:solidFill>
                  <a:schemeClr val="tx1"/>
                </a:solidFill>
                <a:cs typeface="Calibri"/>
              </a:rPr>
            </a:br>
            <a:r>
              <a:rPr lang="fr-FR" sz="3200" b="1" dirty="0">
                <a:solidFill>
                  <a:schemeClr val="tx1"/>
                </a:solidFill>
                <a:cs typeface="Calibri"/>
              </a:rPr>
              <a:t> </a:t>
            </a:r>
            <a:r>
              <a:rPr lang="fr-FR" sz="3200" b="1" dirty="0" smtClean="0">
                <a:solidFill>
                  <a:schemeClr val="tx1"/>
                </a:solidFill>
                <a:cs typeface="Calibri"/>
              </a:rPr>
              <a:t>  globale. Ils se distinguent en :</a:t>
            </a:r>
            <a:br>
              <a:rPr lang="fr-FR" sz="3200" b="1" dirty="0" smtClean="0">
                <a:solidFill>
                  <a:schemeClr val="tx1"/>
                </a:solidFill>
                <a:cs typeface="Calibri"/>
              </a:rPr>
            </a:br>
            <a:r>
              <a:rPr lang="fr-FR" sz="3200" b="1" dirty="0" smtClean="0">
                <a:solidFill>
                  <a:schemeClr val="tx1"/>
                </a:solidFill>
                <a:cs typeface="Calibri"/>
              </a:rPr>
              <a:t> </a:t>
            </a:r>
            <a:br>
              <a:rPr lang="fr-FR" sz="3200" b="1" dirty="0" smtClean="0">
                <a:solidFill>
                  <a:schemeClr val="tx1"/>
                </a:solidFill>
                <a:cs typeface="Calibri"/>
              </a:rPr>
            </a:br>
            <a:r>
              <a:rPr lang="fr-FR" sz="3200" b="1" dirty="0" smtClean="0">
                <a:solidFill>
                  <a:schemeClr val="tx1"/>
                </a:solidFill>
                <a:cs typeface="Calibri"/>
              </a:rPr>
              <a:t>- </a:t>
            </a:r>
            <a:r>
              <a:rPr lang="fr-FR" sz="3200" b="1" u="sng" dirty="0" smtClean="0">
                <a:solidFill>
                  <a:srgbClr val="7030A0"/>
                </a:solidFill>
                <a:cs typeface="Calibri"/>
              </a:rPr>
              <a:t>Analeptiques</a:t>
            </a:r>
            <a:r>
              <a:rPr lang="fr-FR" sz="3200" b="1" u="sng" dirty="0" smtClean="0">
                <a:solidFill>
                  <a:srgbClr val="FF0000"/>
                </a:solidFill>
                <a:cs typeface="Calibri"/>
              </a:rPr>
              <a:t>*</a:t>
            </a:r>
            <a:r>
              <a:rPr lang="fr-FR" sz="3200" b="1" u="sng" dirty="0" smtClean="0">
                <a:solidFill>
                  <a:srgbClr val="7030A0"/>
                </a:solidFill>
                <a:cs typeface="Calibri"/>
              </a:rPr>
              <a:t> simples du SNC </a:t>
            </a:r>
            <a:r>
              <a:rPr lang="fr-FR" sz="3200" b="1" dirty="0" smtClean="0">
                <a:solidFill>
                  <a:schemeClr val="tx1"/>
                </a:solidFill>
                <a:cs typeface="Calibri"/>
              </a:rPr>
              <a:t>: </a:t>
            </a:r>
            <a:br>
              <a:rPr lang="fr-FR" sz="3200" b="1" dirty="0" smtClean="0">
                <a:solidFill>
                  <a:schemeClr val="tx1"/>
                </a:solidFill>
                <a:cs typeface="Calibri"/>
              </a:rPr>
            </a:br>
            <a:r>
              <a:rPr lang="fr-FR" sz="3200" b="1" dirty="0">
                <a:solidFill>
                  <a:schemeClr val="tx1"/>
                </a:solidFill>
                <a:cs typeface="Calibri"/>
              </a:rPr>
              <a:t> </a:t>
            </a:r>
            <a:r>
              <a:rPr lang="fr-FR" sz="3200" b="1" dirty="0" smtClean="0">
                <a:solidFill>
                  <a:schemeClr val="tx1"/>
                </a:solidFill>
                <a:cs typeface="Calibri"/>
              </a:rPr>
              <a:t>  CAFEINE, CAMPHRE …</a:t>
            </a:r>
            <a:br>
              <a:rPr lang="fr-FR" sz="3200" b="1" dirty="0" smtClean="0">
                <a:solidFill>
                  <a:schemeClr val="tx1"/>
                </a:solidFill>
                <a:cs typeface="Calibri"/>
              </a:rPr>
            </a:br>
            <a:r>
              <a:rPr lang="fr-FR" sz="3200" b="1" dirty="0" smtClean="0">
                <a:solidFill>
                  <a:schemeClr val="tx1"/>
                </a:solidFill>
                <a:cs typeface="Calibri"/>
              </a:rPr>
              <a:t/>
            </a:r>
            <a:br>
              <a:rPr lang="fr-FR" sz="3200" b="1" dirty="0" smtClean="0">
                <a:solidFill>
                  <a:schemeClr val="tx1"/>
                </a:solidFill>
                <a:cs typeface="Calibri"/>
              </a:rPr>
            </a:br>
            <a:r>
              <a:rPr lang="fr-FR" sz="3200" b="1" dirty="0" smtClean="0">
                <a:solidFill>
                  <a:schemeClr val="tx1"/>
                </a:solidFill>
                <a:cs typeface="Calibri"/>
              </a:rPr>
              <a:t>- </a:t>
            </a:r>
            <a:r>
              <a:rPr lang="fr-FR" sz="3200" b="1" u="sng" dirty="0" smtClean="0">
                <a:solidFill>
                  <a:srgbClr val="7030A0"/>
                </a:solidFill>
                <a:cs typeface="Calibri"/>
              </a:rPr>
              <a:t>Les toniques</a:t>
            </a:r>
            <a:r>
              <a:rPr lang="fr-FR" sz="3200" b="1" u="sng" dirty="0" smtClean="0">
                <a:solidFill>
                  <a:srgbClr val="C00000"/>
                </a:solidFill>
                <a:cs typeface="Calibri"/>
              </a:rPr>
              <a:t>*</a:t>
            </a:r>
            <a:r>
              <a:rPr lang="fr-FR" sz="3200" b="1" u="sng" dirty="0" smtClean="0">
                <a:solidFill>
                  <a:srgbClr val="7030A0"/>
                </a:solidFill>
                <a:cs typeface="Calibri"/>
              </a:rPr>
              <a:t> nervins classiques :</a:t>
            </a:r>
            <a:br>
              <a:rPr lang="fr-FR" sz="3200" b="1" u="sng" dirty="0" smtClean="0">
                <a:solidFill>
                  <a:srgbClr val="7030A0"/>
                </a:solidFill>
                <a:cs typeface="Calibri"/>
              </a:rPr>
            </a:br>
            <a:r>
              <a:rPr lang="fr-FR" sz="3200" b="1" dirty="0">
                <a:solidFill>
                  <a:srgbClr val="7030A0"/>
                </a:solidFill>
                <a:cs typeface="Calibri"/>
              </a:rPr>
              <a:t> </a:t>
            </a:r>
            <a:r>
              <a:rPr lang="fr-FR" sz="3200" b="1" dirty="0" smtClean="0">
                <a:solidFill>
                  <a:srgbClr val="7030A0"/>
                </a:solidFill>
                <a:cs typeface="Calibri"/>
              </a:rPr>
              <a:t> </a:t>
            </a:r>
            <a:r>
              <a:rPr lang="fr-FR" sz="3200" b="1" dirty="0" smtClean="0">
                <a:solidFill>
                  <a:schemeClr val="tx1"/>
                </a:solidFill>
                <a:cs typeface="Calibri"/>
              </a:rPr>
              <a:t>ACIDE GLUTAMIQUE…</a:t>
            </a:r>
            <a:br>
              <a:rPr lang="fr-FR" sz="3200" b="1" dirty="0" smtClean="0">
                <a:solidFill>
                  <a:schemeClr val="tx1"/>
                </a:solidFill>
                <a:cs typeface="Calibri"/>
              </a:rPr>
            </a:br>
            <a:r>
              <a:rPr lang="fr-FR" sz="3200" b="1" dirty="0" smtClean="0">
                <a:solidFill>
                  <a:schemeClr val="tx1"/>
                </a:solidFill>
                <a:cs typeface="Calibri"/>
              </a:rPr>
              <a:t>   </a:t>
            </a:r>
            <a:br>
              <a:rPr lang="fr-FR" sz="3200" b="1" dirty="0" smtClean="0">
                <a:solidFill>
                  <a:schemeClr val="tx1"/>
                </a:solidFill>
                <a:cs typeface="Calibri"/>
              </a:rPr>
            </a:br>
            <a:r>
              <a:rPr lang="fr-FR" sz="3200" b="1" dirty="0" smtClean="0">
                <a:solidFill>
                  <a:srgbClr val="7030A0"/>
                </a:solidFill>
                <a:cs typeface="Calibri"/>
              </a:rPr>
              <a:t/>
            </a:r>
            <a:br>
              <a:rPr lang="fr-FR" sz="3200" b="1" dirty="0" smtClean="0">
                <a:solidFill>
                  <a:srgbClr val="7030A0"/>
                </a:solidFill>
                <a:cs typeface="Calibri"/>
              </a:rPr>
            </a:br>
            <a:r>
              <a:rPr lang="fr-FR" sz="3200" b="1" dirty="0" smtClean="0">
                <a:solidFill>
                  <a:srgbClr val="FF0000"/>
                </a:solidFill>
                <a:cs typeface="Calibri"/>
              </a:rPr>
              <a:t>*</a:t>
            </a:r>
            <a:r>
              <a:rPr lang="fr-FR" sz="3200" b="1" dirty="0" smtClean="0">
                <a:solidFill>
                  <a:srgbClr val="7030A0"/>
                </a:solidFill>
                <a:cs typeface="Calibri"/>
              </a:rPr>
              <a:t> </a:t>
            </a:r>
            <a:r>
              <a:rPr lang="fr-FR" sz="2000" b="1" dirty="0" smtClean="0">
                <a:solidFill>
                  <a:srgbClr val="C00000"/>
                </a:solidFill>
                <a:cs typeface="Calibri"/>
              </a:rPr>
              <a:t>Analeptique:  fortifiant qui rétablit les forces ,                      </a:t>
            </a:r>
            <a:br>
              <a:rPr lang="fr-FR" sz="2000" b="1" dirty="0" smtClean="0">
                <a:solidFill>
                  <a:srgbClr val="C00000"/>
                </a:solidFill>
                <a:cs typeface="Calibri"/>
              </a:rPr>
            </a:br>
            <a:r>
              <a:rPr lang="fr-FR" sz="2000" b="1" dirty="0">
                <a:solidFill>
                  <a:srgbClr val="C00000"/>
                </a:solidFill>
                <a:cs typeface="Calibri"/>
              </a:rPr>
              <a:t> </a:t>
            </a:r>
            <a:r>
              <a:rPr lang="fr-FR" sz="2000" b="1" dirty="0" smtClean="0">
                <a:solidFill>
                  <a:srgbClr val="C00000"/>
                </a:solidFill>
                <a:cs typeface="Calibri"/>
              </a:rPr>
              <a:t>                              stimule  les fonctions de l’organisme</a:t>
            </a:r>
            <a:br>
              <a:rPr lang="fr-FR" sz="2000" b="1" dirty="0" smtClean="0">
                <a:solidFill>
                  <a:srgbClr val="C00000"/>
                </a:solidFill>
                <a:cs typeface="Calibri"/>
              </a:rPr>
            </a:br>
            <a:r>
              <a:rPr lang="fr-FR" sz="2000" b="1" dirty="0" smtClean="0">
                <a:solidFill>
                  <a:srgbClr val="C00000"/>
                </a:solidFill>
                <a:cs typeface="Calibri"/>
              </a:rPr>
              <a:t>* Tonique : médicament qui redonne de la force.</a:t>
            </a:r>
            <a:endParaRPr lang="fr-FR" sz="2000" dirty="0">
              <a:solidFill>
                <a:srgbClr val="C00000"/>
              </a:solidFill>
            </a:endParaRPr>
          </a:p>
        </p:txBody>
      </p:sp>
    </p:spTree>
  </p:cSld>
  <p:clrMapOvr>
    <a:masterClrMapping/>
  </p:clrMapOvr>
  <p:transition>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429684" cy="6154758"/>
          </a:xfrm>
        </p:spPr>
        <p:txBody>
          <a:bodyPr/>
          <a:lstStyle/>
          <a:p>
            <a:endParaRPr lang="fr-FR" dirty="0"/>
          </a:p>
        </p:txBody>
      </p:sp>
      <p:pic>
        <p:nvPicPr>
          <p:cNvPr id="8194" name="Picture 2" descr="C:\Users\hp\Desktop\images.jpg"/>
          <p:cNvPicPr>
            <a:picLocks noChangeAspect="1" noChangeArrowheads="1"/>
          </p:cNvPicPr>
          <p:nvPr/>
        </p:nvPicPr>
        <p:blipFill>
          <a:blip r:embed="rId2"/>
          <a:srcRect/>
          <a:stretch>
            <a:fillRect/>
          </a:stretch>
        </p:blipFill>
        <p:spPr bwMode="auto">
          <a:xfrm rot="20648315">
            <a:off x="1085253" y="1025981"/>
            <a:ext cx="2859617" cy="4158041"/>
          </a:xfrm>
          <a:prstGeom prst="rect">
            <a:avLst/>
          </a:prstGeom>
          <a:noFill/>
        </p:spPr>
      </p:pic>
      <p:pic>
        <p:nvPicPr>
          <p:cNvPr id="8195" name="Picture 3" descr="C:\Users\hp\Desktop\71BxYrYFDBL._SY679_.jpg"/>
          <p:cNvPicPr>
            <a:picLocks noChangeAspect="1" noChangeArrowheads="1"/>
          </p:cNvPicPr>
          <p:nvPr/>
        </p:nvPicPr>
        <p:blipFill>
          <a:blip r:embed="rId3"/>
          <a:srcRect/>
          <a:stretch>
            <a:fillRect/>
          </a:stretch>
        </p:blipFill>
        <p:spPr bwMode="auto">
          <a:xfrm rot="1166251">
            <a:off x="5221470" y="1281829"/>
            <a:ext cx="2875344" cy="4395773"/>
          </a:xfrm>
          <a:prstGeom prst="rect">
            <a:avLst/>
          </a:prstGeom>
          <a:noFill/>
        </p:spPr>
      </p:pic>
    </p:spTree>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2132856"/>
            <a:ext cx="7992888" cy="2808312"/>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fr-FR" sz="3600" b="1" dirty="0" smtClean="0"/>
              <a:t/>
            </a:r>
            <a:br>
              <a:rPr lang="fr-FR" sz="3600" b="1" dirty="0" smtClean="0"/>
            </a:br>
            <a:r>
              <a:rPr lang="fr-FR" sz="3600" b="1" dirty="0"/>
              <a:t/>
            </a:r>
            <a:br>
              <a:rPr lang="fr-FR" sz="3600" b="1" dirty="0"/>
            </a:br>
            <a:r>
              <a:rPr lang="fr-FR" sz="3600" b="1" dirty="0" smtClean="0"/>
              <a:t/>
            </a:r>
            <a:br>
              <a:rPr lang="fr-FR" sz="3600" b="1" dirty="0" smtClean="0"/>
            </a:br>
            <a:r>
              <a:rPr lang="fr-FR" sz="3600" b="1" dirty="0"/>
              <a:t/>
            </a:r>
            <a:br>
              <a:rPr lang="fr-FR" sz="3600" b="1" dirty="0"/>
            </a:br>
            <a:r>
              <a:rPr lang="fr-FR" sz="3600" b="1" dirty="0" smtClean="0"/>
              <a:t/>
            </a:r>
            <a:br>
              <a:rPr lang="fr-FR" sz="3600" b="1" dirty="0" smtClean="0"/>
            </a:br>
            <a:r>
              <a:rPr lang="fr-FR" sz="4400" b="1" dirty="0" smtClean="0">
                <a:solidFill>
                  <a:srgbClr val="FF0000"/>
                </a:solidFill>
              </a:rPr>
              <a:t>LES PSYCHODYSLEPTIQUES</a:t>
            </a:r>
            <a:br>
              <a:rPr lang="fr-FR" sz="4400" b="1" dirty="0" smtClean="0">
                <a:solidFill>
                  <a:srgbClr val="FF0000"/>
                </a:solidFill>
              </a:rPr>
            </a:br>
            <a:endParaRPr lang="fr-FR" sz="3600" b="1" dirty="0">
              <a:solidFill>
                <a:srgbClr val="FF0000"/>
              </a:solidFill>
            </a:endParaRPr>
          </a:p>
        </p:txBody>
      </p:sp>
    </p:spTree>
    <p:extLst>
      <p:ext uri="{BB962C8B-B14F-4D97-AF65-F5344CB8AC3E}">
        <p14:creationId xmlns:p14="http://schemas.microsoft.com/office/powerpoint/2010/main" val="3251093714"/>
      </p:ext>
    </p:extLst>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695" y="2236465"/>
            <a:ext cx="8424936" cy="2308324"/>
          </a:xfrm>
          <a:prstGeom prst="rect">
            <a:avLst/>
          </a:prstGeom>
        </p:spPr>
        <p:txBody>
          <a:bodyPr wrap="square">
            <a:spAutoFit/>
          </a:bodyPr>
          <a:lstStyle/>
          <a:p>
            <a:pPr algn="ctr"/>
            <a:r>
              <a:rPr lang="fr-FR" dirty="0" smtClean="0">
                <a:solidFill>
                  <a:srgbClr val="000000"/>
                </a:solidFill>
                <a:latin typeface="Georgia"/>
              </a:rPr>
              <a:t> </a:t>
            </a:r>
            <a:r>
              <a:rPr lang="fr-FR" sz="3600" b="1" dirty="0">
                <a:solidFill>
                  <a:srgbClr val="C00000"/>
                </a:solidFill>
                <a:latin typeface="Century Schoolbook" pitchFamily="18" charset="0"/>
              </a:rPr>
              <a:t>L</a:t>
            </a:r>
            <a:r>
              <a:rPr lang="fr-FR" sz="3600" b="1" dirty="0" smtClean="0">
                <a:solidFill>
                  <a:srgbClr val="C00000"/>
                </a:solidFill>
                <a:latin typeface="Century Schoolbook" pitchFamily="18" charset="0"/>
              </a:rPr>
              <a:t>es psychodysleptiques </a:t>
            </a:r>
            <a:r>
              <a:rPr lang="fr-FR" sz="3600" b="1" dirty="0" smtClean="0">
                <a:solidFill>
                  <a:srgbClr val="000000"/>
                </a:solidFill>
                <a:latin typeface="Century Schoolbook" pitchFamily="18" charset="0"/>
              </a:rPr>
              <a:t>ce sont des agents  </a:t>
            </a:r>
            <a:r>
              <a:rPr lang="fr-FR" sz="3600" b="1" dirty="0">
                <a:solidFill>
                  <a:srgbClr val="000000"/>
                </a:solidFill>
                <a:latin typeface="Century Schoolbook" pitchFamily="18" charset="0"/>
              </a:rPr>
              <a:t>psychotropes perturbateurs du fonctionnement </a:t>
            </a:r>
            <a:r>
              <a:rPr lang="fr-FR" sz="3600" b="1" dirty="0" smtClean="0">
                <a:solidFill>
                  <a:srgbClr val="000000"/>
                </a:solidFill>
                <a:latin typeface="Century Schoolbook" pitchFamily="18" charset="0"/>
              </a:rPr>
              <a:t>cérébral/mental.</a:t>
            </a:r>
            <a:endParaRPr lang="fr-FR" b="1" dirty="0">
              <a:latin typeface="Century Schoolbook" pitchFamily="18" charset="0"/>
            </a:endParaRPr>
          </a:p>
        </p:txBody>
      </p:sp>
    </p:spTree>
    <p:extLst>
      <p:ext uri="{BB962C8B-B14F-4D97-AF65-F5344CB8AC3E}">
        <p14:creationId xmlns:p14="http://schemas.microsoft.com/office/powerpoint/2010/main" val="3504267864"/>
      </p:ext>
    </p:extLst>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04664"/>
            <a:ext cx="8496944" cy="6001643"/>
          </a:xfrm>
          <a:prstGeom prst="rect">
            <a:avLst/>
          </a:prstGeom>
        </p:spPr>
        <p:txBody>
          <a:bodyPr wrap="square">
            <a:spAutoFit/>
          </a:bodyPr>
          <a:lstStyle/>
          <a:p>
            <a:pPr algn="ctr"/>
            <a:r>
              <a:rPr lang="fr-FR" sz="3200" b="1" dirty="0">
                <a:solidFill>
                  <a:srgbClr val="C00000"/>
                </a:solidFill>
                <a:latin typeface="Century Schoolbook" pitchFamily="18" charset="0"/>
              </a:rPr>
              <a:t>Le groupe des psychodysleptiques </a:t>
            </a:r>
            <a:r>
              <a:rPr lang="fr-FR" sz="3200" b="1" dirty="0">
                <a:solidFill>
                  <a:srgbClr val="000000"/>
                </a:solidFill>
                <a:latin typeface="Century Schoolbook" pitchFamily="18" charset="0"/>
              </a:rPr>
              <a:t>inclut les hallucinogènes et </a:t>
            </a:r>
            <a:endParaRPr lang="fr-FR" sz="3200" b="1" dirty="0" smtClean="0">
              <a:solidFill>
                <a:srgbClr val="000000"/>
              </a:solidFill>
              <a:latin typeface="Century Schoolbook" pitchFamily="18" charset="0"/>
            </a:endParaRPr>
          </a:p>
          <a:p>
            <a:pPr algn="ctr"/>
            <a:r>
              <a:rPr lang="fr-FR" sz="3200" b="1" dirty="0" smtClean="0">
                <a:solidFill>
                  <a:srgbClr val="000000"/>
                </a:solidFill>
                <a:latin typeface="Century Schoolbook" pitchFamily="18" charset="0"/>
              </a:rPr>
              <a:t>les </a:t>
            </a:r>
            <a:r>
              <a:rPr lang="fr-FR" sz="3200" b="1" dirty="0">
                <a:solidFill>
                  <a:srgbClr val="000000"/>
                </a:solidFill>
                <a:latin typeface="Century Schoolbook" pitchFamily="18" charset="0"/>
              </a:rPr>
              <a:t>produits capables d’induire </a:t>
            </a:r>
            <a:endParaRPr lang="fr-FR" sz="3200" b="1" dirty="0" smtClean="0">
              <a:solidFill>
                <a:srgbClr val="000000"/>
              </a:solidFill>
              <a:latin typeface="Century Schoolbook" pitchFamily="18" charset="0"/>
            </a:endParaRPr>
          </a:p>
          <a:p>
            <a:pPr algn="ctr"/>
            <a:r>
              <a:rPr lang="fr-FR" sz="3200" b="1" dirty="0" smtClean="0">
                <a:solidFill>
                  <a:srgbClr val="000000"/>
                </a:solidFill>
                <a:latin typeface="Century Schoolbook" pitchFamily="18" charset="0"/>
              </a:rPr>
              <a:t>une </a:t>
            </a:r>
            <a:r>
              <a:rPr lang="fr-FR" sz="3200" b="1" dirty="0">
                <a:solidFill>
                  <a:srgbClr val="000000"/>
                </a:solidFill>
                <a:latin typeface="Century Schoolbook" pitchFamily="18" charset="0"/>
              </a:rPr>
              <a:t>symptomatologie de type </a:t>
            </a:r>
            <a:r>
              <a:rPr lang="fr-FR" sz="3200" b="1" dirty="0">
                <a:solidFill>
                  <a:srgbClr val="C00000"/>
                </a:solidFill>
                <a:latin typeface="Century Schoolbook" pitchFamily="18" charset="0"/>
              </a:rPr>
              <a:t>psychotique</a:t>
            </a:r>
            <a:r>
              <a:rPr lang="fr-FR" sz="3200" b="1" dirty="0">
                <a:solidFill>
                  <a:srgbClr val="000000"/>
                </a:solidFill>
                <a:latin typeface="Century Schoolbook" pitchFamily="18" charset="0"/>
              </a:rPr>
              <a:t> telles que distorsions perceptives, idées délirantes, angoisses ou au contraire euphorie, perte du </a:t>
            </a:r>
            <a:r>
              <a:rPr lang="fr-FR" sz="3200" b="1" dirty="0" smtClean="0">
                <a:solidFill>
                  <a:srgbClr val="000000"/>
                </a:solidFill>
                <a:latin typeface="Century Schoolbook" pitchFamily="18" charset="0"/>
              </a:rPr>
              <a:t>contrôle...</a:t>
            </a:r>
            <a:r>
              <a:rPr lang="fr-FR" sz="3200" b="1" dirty="0">
                <a:solidFill>
                  <a:srgbClr val="000000"/>
                </a:solidFill>
                <a:latin typeface="Century Schoolbook" pitchFamily="18" charset="0"/>
              </a:rPr>
              <a:t>Les plus connus sont le cannabis et les </a:t>
            </a:r>
            <a:r>
              <a:rPr lang="fr-FR" sz="3200" b="1" dirty="0" smtClean="0">
                <a:solidFill>
                  <a:srgbClr val="000000"/>
                </a:solidFill>
                <a:latin typeface="Century Schoolbook" pitchFamily="18" charset="0"/>
              </a:rPr>
              <a:t>cannabinoides  de </a:t>
            </a:r>
            <a:r>
              <a:rPr lang="fr-FR" sz="3200" b="1" dirty="0">
                <a:solidFill>
                  <a:srgbClr val="000000"/>
                </a:solidFill>
                <a:latin typeface="Century Schoolbook" pitchFamily="18" charset="0"/>
              </a:rPr>
              <a:t>synthèse, l’amphétamine (ecstasy), les opiacés, le LSD, la </a:t>
            </a:r>
            <a:r>
              <a:rPr lang="fr-FR" sz="3200" b="1" dirty="0" smtClean="0">
                <a:solidFill>
                  <a:srgbClr val="000000"/>
                </a:solidFill>
                <a:latin typeface="Century Schoolbook" pitchFamily="18" charset="0"/>
              </a:rPr>
              <a:t>cocaïne </a:t>
            </a:r>
            <a:r>
              <a:rPr lang="fr-FR" sz="3200" b="1" dirty="0">
                <a:solidFill>
                  <a:srgbClr val="000000"/>
                </a:solidFill>
                <a:latin typeface="Century Schoolbook" pitchFamily="18" charset="0"/>
              </a:rPr>
              <a:t>(crack</a:t>
            </a:r>
            <a:r>
              <a:rPr lang="fr-FR" sz="3200" b="1" dirty="0" smtClean="0">
                <a:solidFill>
                  <a:srgbClr val="000000"/>
                </a:solidFill>
                <a:latin typeface="Century Schoolbook" pitchFamily="18" charset="0"/>
              </a:rPr>
              <a:t>), héroïne...</a:t>
            </a:r>
            <a:endParaRPr lang="fr-FR" sz="3200" b="1" dirty="0">
              <a:latin typeface="Century Schoolbook" pitchFamily="18" charset="0"/>
            </a:endParaRPr>
          </a:p>
        </p:txBody>
      </p:sp>
    </p:spTree>
    <p:extLst>
      <p:ext uri="{BB962C8B-B14F-4D97-AF65-F5344CB8AC3E}">
        <p14:creationId xmlns:p14="http://schemas.microsoft.com/office/powerpoint/2010/main" val="3464690446"/>
      </p:ext>
    </p:extLst>
  </p:cSld>
  <p:clrMapOvr>
    <a:masterClrMapping/>
  </p:clrMapOvr>
  <p:transition>
    <p:newsfla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620688"/>
            <a:ext cx="8424936" cy="6740307"/>
          </a:xfrm>
          <a:prstGeom prst="rect">
            <a:avLst/>
          </a:prstGeom>
        </p:spPr>
        <p:txBody>
          <a:bodyPr wrap="square">
            <a:spAutoFit/>
          </a:bodyPr>
          <a:lstStyle/>
          <a:p>
            <a:pPr algn="ctr"/>
            <a:r>
              <a:rPr lang="fr-FR" sz="3600" b="1" dirty="0">
                <a:solidFill>
                  <a:srgbClr val="C00000"/>
                </a:solidFill>
              </a:rPr>
              <a:t>Les effets psychodysleptiques </a:t>
            </a:r>
            <a:r>
              <a:rPr lang="fr-FR" sz="3600" b="1" dirty="0">
                <a:solidFill>
                  <a:srgbClr val="000000"/>
                </a:solidFill>
              </a:rPr>
              <a:t>(également dits psychomimétiques ou «</a:t>
            </a:r>
            <a:r>
              <a:rPr lang="fr-FR" sz="3600" b="1" dirty="0" err="1" smtClean="0">
                <a:solidFill>
                  <a:srgbClr val="000000"/>
                </a:solidFill>
              </a:rPr>
              <a:t>psychotogènes</a:t>
            </a:r>
            <a:r>
              <a:rPr lang="fr-FR" sz="3600" b="1" dirty="0">
                <a:solidFill>
                  <a:srgbClr val="000000"/>
                </a:solidFill>
              </a:rPr>
              <a:t>») varient selon la nature de la substance et ses propriétés </a:t>
            </a:r>
            <a:r>
              <a:rPr lang="fr-FR" sz="3600" b="1" dirty="0" smtClean="0">
                <a:solidFill>
                  <a:srgbClr val="000000"/>
                </a:solidFill>
              </a:rPr>
              <a:t>pharmacologiques exemple : psilocybine </a:t>
            </a:r>
            <a:r>
              <a:rPr lang="fr-FR" sz="3600" b="1" dirty="0">
                <a:solidFill>
                  <a:srgbClr val="000000"/>
                </a:solidFill>
              </a:rPr>
              <a:t>et LSD très hallucinogènes, crack et ecstasy très excitateurs, cannabis et </a:t>
            </a:r>
            <a:r>
              <a:rPr lang="fr-FR" sz="3600" b="1" dirty="0" err="1">
                <a:solidFill>
                  <a:srgbClr val="000000"/>
                </a:solidFill>
              </a:rPr>
              <a:t>cannabinoïdes</a:t>
            </a:r>
            <a:r>
              <a:rPr lang="fr-FR" sz="3600" b="1" dirty="0">
                <a:solidFill>
                  <a:srgbClr val="000000"/>
                </a:solidFill>
              </a:rPr>
              <a:t> de synthèse inducteurs de distorsions perceptives</a:t>
            </a:r>
            <a:r>
              <a:rPr lang="fr-FR" sz="3600" b="1" dirty="0" smtClean="0">
                <a:solidFill>
                  <a:srgbClr val="000000"/>
                </a:solidFill>
              </a:rPr>
              <a:t>...etc.</a:t>
            </a:r>
            <a:r>
              <a:rPr lang="fr-FR" sz="3600" b="1" dirty="0"/>
              <a:t/>
            </a:r>
            <a:br>
              <a:rPr lang="fr-FR" sz="3600" b="1" dirty="0"/>
            </a:br>
            <a:endParaRPr lang="fr-FR" sz="3600" b="1" dirty="0"/>
          </a:p>
        </p:txBody>
      </p:sp>
    </p:spTree>
    <p:extLst>
      <p:ext uri="{BB962C8B-B14F-4D97-AF65-F5344CB8AC3E}">
        <p14:creationId xmlns:p14="http://schemas.microsoft.com/office/powerpoint/2010/main" val="2573603377"/>
      </p:ext>
    </p:extLst>
  </p:cSld>
  <p:clrMapOvr>
    <a:masterClrMapping/>
  </p:clrMapOvr>
  <p:transition>
    <p:newsfla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772816"/>
            <a:ext cx="8352928" cy="3539430"/>
          </a:xfrm>
          <a:prstGeom prst="rect">
            <a:avLst/>
          </a:prstGeom>
        </p:spPr>
        <p:txBody>
          <a:bodyPr wrap="square">
            <a:spAutoFit/>
          </a:bodyPr>
          <a:lstStyle/>
          <a:p>
            <a:pPr lvl="0" algn="ctr"/>
            <a:r>
              <a:rPr lang="fr-FR" sz="3200" b="1" i="1" dirty="0">
                <a:solidFill>
                  <a:srgbClr val="000000"/>
                </a:solidFill>
              </a:rPr>
              <a:t>La consommation de ces substances peut induire </a:t>
            </a:r>
            <a:r>
              <a:rPr lang="fr-FR" sz="3200" b="1" i="1" dirty="0">
                <a:solidFill>
                  <a:srgbClr val="C00000"/>
                </a:solidFill>
              </a:rPr>
              <a:t>une pharmacopsychose </a:t>
            </a:r>
            <a:r>
              <a:rPr lang="fr-FR" sz="3200" b="1" i="1" dirty="0">
                <a:solidFill>
                  <a:srgbClr val="000000"/>
                </a:solidFill>
              </a:rPr>
              <a:t>aiguë (état onirique aigu) ou </a:t>
            </a:r>
            <a:r>
              <a:rPr lang="fr-FR" sz="3200" b="1" i="1" dirty="0" smtClean="0">
                <a:solidFill>
                  <a:srgbClr val="000000"/>
                </a:solidFill>
              </a:rPr>
              <a:t>(psychose toxique aigue). </a:t>
            </a:r>
            <a:r>
              <a:rPr lang="fr-FR" sz="3200" b="1" i="1" dirty="0">
                <a:solidFill>
                  <a:srgbClr val="000000"/>
                </a:solidFill>
              </a:rPr>
              <a:t> Ces produits ont longtemps été réputés dépourvus de propriétés thérapeutiques et classés </a:t>
            </a:r>
            <a:r>
              <a:rPr lang="fr-FR" sz="3200" b="1" i="1" dirty="0" smtClean="0">
                <a:solidFill>
                  <a:srgbClr val="000000"/>
                </a:solidFill>
              </a:rPr>
              <a:t>illicites.        </a:t>
            </a:r>
            <a:endParaRPr lang="fr-FR" sz="3200" b="1" dirty="0">
              <a:solidFill>
                <a:prstClr val="black"/>
              </a:solidFill>
            </a:endParaRPr>
          </a:p>
        </p:txBody>
      </p:sp>
    </p:spTree>
    <p:extLst>
      <p:ext uri="{BB962C8B-B14F-4D97-AF65-F5344CB8AC3E}">
        <p14:creationId xmlns:p14="http://schemas.microsoft.com/office/powerpoint/2010/main" val="1443184841"/>
      </p:ext>
    </p:extLst>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04664"/>
            <a:ext cx="8043664" cy="6322714"/>
          </a:xfrm>
        </p:spPr>
        <p:txBody>
          <a:bodyPr/>
          <a:lstStyle/>
          <a:p>
            <a:r>
              <a:rPr lang="fr-FR" sz="2800" b="1" dirty="0" smtClean="0">
                <a:solidFill>
                  <a:schemeClr val="tx1"/>
                </a:solidFill>
              </a:rPr>
              <a:t>Les psychodysleptiques comportent :</a:t>
            </a:r>
            <a:br>
              <a:rPr lang="fr-FR" sz="2800" b="1" dirty="0" smtClean="0">
                <a:solidFill>
                  <a:schemeClr val="tx1"/>
                </a:solidFill>
              </a:rPr>
            </a:br>
            <a:r>
              <a:rPr lang="fr-FR" sz="2800" b="1" dirty="0">
                <a:solidFill>
                  <a:srgbClr val="FF0000"/>
                </a:solidFill>
              </a:rPr>
              <a:t> </a:t>
            </a:r>
            <a:r>
              <a:rPr lang="fr-FR" sz="2800" b="1" dirty="0" smtClean="0">
                <a:solidFill>
                  <a:srgbClr val="FF0000"/>
                </a:solidFill>
              </a:rPr>
              <a:t/>
            </a:r>
            <a:br>
              <a:rPr lang="fr-FR" sz="2800" b="1" dirty="0" smtClean="0">
                <a:solidFill>
                  <a:srgbClr val="FF0000"/>
                </a:solidFill>
              </a:rPr>
            </a:br>
            <a:r>
              <a:rPr lang="fr-FR" sz="2800" b="1" dirty="0" smtClean="0">
                <a:solidFill>
                  <a:srgbClr val="C00000"/>
                </a:solidFill>
              </a:rPr>
              <a:t>1/ Les hallucinogènes, onirogènes,  </a:t>
            </a:r>
            <a:br>
              <a:rPr lang="fr-FR" sz="2800" b="1" dirty="0" smtClean="0">
                <a:solidFill>
                  <a:srgbClr val="C00000"/>
                </a:solidFill>
              </a:rPr>
            </a:br>
            <a:r>
              <a:rPr lang="fr-FR" sz="2800" b="1" dirty="0">
                <a:solidFill>
                  <a:srgbClr val="C00000"/>
                </a:solidFill>
              </a:rPr>
              <a:t> </a:t>
            </a:r>
            <a:r>
              <a:rPr lang="fr-FR" sz="2800" b="1" dirty="0" smtClean="0">
                <a:solidFill>
                  <a:srgbClr val="C00000"/>
                </a:solidFill>
              </a:rPr>
              <a:t>     délirogènes;</a:t>
            </a:r>
            <a:br>
              <a:rPr lang="fr-FR" sz="2800" b="1" dirty="0" smtClean="0">
                <a:solidFill>
                  <a:srgbClr val="C00000"/>
                </a:solidFill>
              </a:rPr>
            </a:br>
            <a:r>
              <a:rPr lang="fr-FR" sz="2800" b="1" dirty="0" smtClean="0">
                <a:solidFill>
                  <a:srgbClr val="00B0F0"/>
                </a:solidFill>
              </a:rPr>
              <a:t/>
            </a:r>
            <a:br>
              <a:rPr lang="fr-FR" sz="2800" b="1" dirty="0" smtClean="0">
                <a:solidFill>
                  <a:srgbClr val="00B0F0"/>
                </a:solidFill>
              </a:rPr>
            </a:br>
            <a:r>
              <a:rPr lang="fr-FR" sz="2800" b="1" dirty="0" smtClean="0">
                <a:solidFill>
                  <a:srgbClr val="00B050"/>
                </a:solidFill>
              </a:rPr>
              <a:t>2/ Les stupéfiants;</a:t>
            </a:r>
            <a:br>
              <a:rPr lang="fr-FR" sz="2800" b="1" dirty="0" smtClean="0">
                <a:solidFill>
                  <a:srgbClr val="00B050"/>
                </a:solidFill>
              </a:rPr>
            </a:br>
            <a:r>
              <a:rPr lang="fr-FR" sz="2800" b="1" dirty="0" smtClean="0">
                <a:solidFill>
                  <a:srgbClr val="00B0F0"/>
                </a:solidFill>
              </a:rPr>
              <a:t/>
            </a:r>
            <a:br>
              <a:rPr lang="fr-FR" sz="2800" b="1" dirty="0" smtClean="0">
                <a:solidFill>
                  <a:srgbClr val="00B0F0"/>
                </a:solidFill>
              </a:rPr>
            </a:br>
            <a:r>
              <a:rPr lang="fr-FR" sz="2800" b="1" dirty="0" smtClean="0">
                <a:solidFill>
                  <a:srgbClr val="FF0000"/>
                </a:solidFill>
              </a:rPr>
              <a:t>3/ Les substances énivrantes.  </a:t>
            </a:r>
            <a:r>
              <a:rPr lang="fr-FR" sz="2800" b="1" dirty="0" smtClean="0">
                <a:solidFill>
                  <a:srgbClr val="00B0F0"/>
                </a:solidFill>
              </a:rPr>
              <a:t/>
            </a:r>
            <a:br>
              <a:rPr lang="fr-FR" sz="2800" b="1" dirty="0" smtClean="0">
                <a:solidFill>
                  <a:srgbClr val="00B0F0"/>
                </a:solidFill>
              </a:rPr>
            </a:br>
            <a:r>
              <a:rPr lang="fr-FR" sz="2800" b="1" dirty="0">
                <a:solidFill>
                  <a:srgbClr val="FF0000"/>
                </a:solidFill>
              </a:rPr>
              <a:t/>
            </a:r>
            <a:br>
              <a:rPr lang="fr-FR" sz="2800" b="1" dirty="0">
                <a:solidFill>
                  <a:srgbClr val="FF0000"/>
                </a:solidFill>
              </a:rPr>
            </a:br>
            <a:r>
              <a:rPr lang="fr-FR" sz="2800" b="1" dirty="0" smtClean="0">
                <a:solidFill>
                  <a:srgbClr val="FF0000"/>
                </a:solidFill>
              </a:rPr>
              <a:t/>
            </a:r>
            <a:br>
              <a:rPr lang="fr-FR" sz="2800" b="1" dirty="0" smtClean="0">
                <a:solidFill>
                  <a:srgbClr val="FF0000"/>
                </a:solidFill>
              </a:rPr>
            </a:br>
            <a:r>
              <a:rPr lang="fr-FR" sz="2800" b="1" dirty="0" smtClean="0">
                <a:solidFill>
                  <a:srgbClr val="FF0000"/>
                </a:solidFill>
              </a:rPr>
              <a:t/>
            </a:r>
            <a:br>
              <a:rPr lang="fr-FR" sz="2800" b="1" dirty="0" smtClean="0">
                <a:solidFill>
                  <a:srgbClr val="FF0000"/>
                </a:solidFill>
              </a:rPr>
            </a:br>
            <a:r>
              <a:rPr lang="fr-FR" dirty="0" smtClean="0"/>
              <a:t> </a:t>
            </a:r>
            <a:br>
              <a:rPr lang="fr-FR" dirty="0" smtClean="0"/>
            </a:br>
            <a:endParaRPr lang="fr-FR" dirty="0"/>
          </a:p>
        </p:txBody>
      </p:sp>
    </p:spTree>
    <p:extLst>
      <p:ext uri="{BB962C8B-B14F-4D97-AF65-F5344CB8AC3E}">
        <p14:creationId xmlns:p14="http://schemas.microsoft.com/office/powerpoint/2010/main" val="768555235"/>
      </p:ext>
    </p:extLst>
  </p:cSld>
  <p:clrMapOvr>
    <a:masterClrMapping/>
  </p:clrMapOvr>
  <p:transition>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5904656" cy="6955750"/>
          </a:xfrm>
          <a:prstGeom prst="rect">
            <a:avLst/>
          </a:prstGeom>
        </p:spPr>
        <p:txBody>
          <a:bodyPr wrap="square">
            <a:spAutoFit/>
          </a:bodyPr>
          <a:lstStyle/>
          <a:p>
            <a:r>
              <a:rPr lang="fr-FR" sz="2800" b="1" cap="small" dirty="0">
                <a:solidFill>
                  <a:srgbClr val="FF0000"/>
                </a:solidFill>
                <a:ea typeface="+mj-ea"/>
                <a:cs typeface="+mj-cs"/>
              </a:rPr>
              <a:t>1</a:t>
            </a:r>
            <a:r>
              <a:rPr lang="fr-FR" sz="2000" b="1" cap="small" dirty="0">
                <a:solidFill>
                  <a:srgbClr val="FF0000"/>
                </a:solidFill>
                <a:ea typeface="+mj-ea"/>
                <a:cs typeface="+mj-cs"/>
              </a:rPr>
              <a:t>/ Les hallucinogènes, onirogènes,  </a:t>
            </a:r>
            <a:r>
              <a:rPr lang="fr-FR" sz="2000" b="1" cap="small" dirty="0" smtClean="0">
                <a:solidFill>
                  <a:srgbClr val="FF0000"/>
                </a:solidFill>
                <a:ea typeface="+mj-ea"/>
                <a:cs typeface="+mj-cs"/>
              </a:rPr>
              <a:t>délirogènes . Comme par exemple :  </a:t>
            </a:r>
          </a:p>
          <a:p>
            <a:endParaRPr lang="fr-FR" sz="2000" b="1" dirty="0" smtClean="0"/>
          </a:p>
          <a:p>
            <a:r>
              <a:rPr lang="fr-FR" sz="2000" b="1" dirty="0" smtClean="0">
                <a:solidFill>
                  <a:srgbClr val="C00000"/>
                </a:solidFill>
              </a:rPr>
              <a:t>LSD</a:t>
            </a:r>
            <a:r>
              <a:rPr lang="fr-FR" sz="2000" b="1" dirty="0" smtClean="0"/>
              <a:t> (DIÉTHYLLYSERGAMIDE</a:t>
            </a:r>
            <a:r>
              <a:rPr lang="fr-FR" sz="2000" b="1" dirty="0"/>
              <a:t> ou acide lysergique</a:t>
            </a:r>
            <a:r>
              <a:rPr lang="fr-FR" sz="2000" b="1" dirty="0" smtClean="0"/>
              <a:t>) </a:t>
            </a:r>
            <a:r>
              <a:rPr lang="fr-FR" sz="2000" b="1" dirty="0"/>
              <a:t>très </a:t>
            </a:r>
            <a:r>
              <a:rPr lang="fr-FR" sz="2000" b="1" dirty="0" smtClean="0"/>
              <a:t>hallucinogène.</a:t>
            </a:r>
            <a:r>
              <a:rPr lang="fr-FR" sz="2000" b="1" cap="small" dirty="0">
                <a:ea typeface="+mj-ea"/>
                <a:cs typeface="+mj-cs"/>
              </a:rPr>
              <a:t/>
            </a:r>
            <a:br>
              <a:rPr lang="fr-FR" sz="2000" b="1" cap="small" dirty="0">
                <a:ea typeface="+mj-ea"/>
                <a:cs typeface="+mj-cs"/>
              </a:rPr>
            </a:br>
            <a:endParaRPr lang="fr-FR" sz="2000" b="1" cap="small" dirty="0" smtClean="0">
              <a:ea typeface="+mj-ea"/>
              <a:cs typeface="+mj-cs"/>
            </a:endParaRPr>
          </a:p>
          <a:p>
            <a:endParaRPr lang="fr-FR" sz="2000" b="1" cap="small" dirty="0">
              <a:ea typeface="+mj-ea"/>
              <a:cs typeface="+mj-cs"/>
            </a:endParaRPr>
          </a:p>
          <a:p>
            <a:r>
              <a:rPr lang="fr-FR" sz="2000" b="1" cap="small" dirty="0" smtClean="0">
                <a:solidFill>
                  <a:srgbClr val="C00000"/>
                </a:solidFill>
                <a:ea typeface="+mj-ea"/>
                <a:cs typeface="+mj-cs"/>
              </a:rPr>
              <a:t>La </a:t>
            </a:r>
            <a:r>
              <a:rPr lang="fr-FR" sz="2000" b="1" dirty="0">
                <a:solidFill>
                  <a:srgbClr val="C00000"/>
                </a:solidFill>
              </a:rPr>
              <a:t>PSYLOCYBINE </a:t>
            </a:r>
            <a:r>
              <a:rPr lang="fr-FR" sz="2000" b="1" dirty="0" smtClean="0">
                <a:solidFill>
                  <a:srgbClr val="C00000"/>
                </a:solidFill>
              </a:rPr>
              <a:t> </a:t>
            </a:r>
            <a:r>
              <a:rPr lang="fr-FR" sz="2000" b="1" dirty="0" smtClean="0"/>
              <a:t>extrait du </a:t>
            </a:r>
            <a:r>
              <a:rPr lang="fr-FR" sz="2000" b="1" dirty="0" smtClean="0">
                <a:latin typeface="Noto Sans"/>
              </a:rPr>
              <a:t>«</a:t>
            </a:r>
            <a:r>
              <a:rPr lang="fr-FR" sz="2000" b="1" dirty="0">
                <a:latin typeface="Noto Sans"/>
              </a:rPr>
              <a:t> </a:t>
            </a:r>
            <a:r>
              <a:rPr lang="fr-FR" sz="2000" b="1" i="1" dirty="0">
                <a:solidFill>
                  <a:srgbClr val="00B050"/>
                </a:solidFill>
                <a:latin typeface="Noto Sans"/>
              </a:rPr>
              <a:t>champignons magiques</a:t>
            </a:r>
            <a:r>
              <a:rPr lang="fr-FR" sz="2000" b="1" dirty="0">
                <a:latin typeface="Noto Sans"/>
              </a:rPr>
              <a:t> » </a:t>
            </a:r>
            <a:r>
              <a:rPr lang="fr-FR" sz="2000" b="1" dirty="0" smtClean="0">
                <a:latin typeface="Noto Sans"/>
              </a:rPr>
              <a:t>qui </a:t>
            </a:r>
            <a:r>
              <a:rPr lang="fr-FR" sz="2000" b="1" dirty="0">
                <a:latin typeface="Noto Sans"/>
              </a:rPr>
              <a:t>contiennent des hallucinogènes, généralement de la psilocybine et de la </a:t>
            </a:r>
            <a:r>
              <a:rPr lang="fr-FR" sz="2000" b="1" dirty="0" err="1">
                <a:latin typeface="Noto Sans"/>
              </a:rPr>
              <a:t>psilocine</a:t>
            </a:r>
            <a:r>
              <a:rPr lang="fr-FR" sz="2000" b="1" dirty="0">
                <a:latin typeface="Noto Sans"/>
              </a:rPr>
              <a:t>. La prise de champignons magiques peut </a:t>
            </a:r>
            <a:r>
              <a:rPr lang="fr-FR" sz="2000" b="1" dirty="0" smtClean="0">
                <a:latin typeface="Noto Sans"/>
              </a:rPr>
              <a:t>amener </a:t>
            </a:r>
            <a:r>
              <a:rPr lang="fr-FR" sz="2000" b="1" dirty="0">
                <a:latin typeface="Noto Sans"/>
              </a:rPr>
              <a:t>à voir, à entendre ou à ressentir des choses qui ne sont pas présentes, de l'anxiété, de la peur, des nausées et des spasmes musculaires accompagnés d'une augmentation du rythme cardiaque et de la pression artérielle. Dans certains cas, la consommation de champignons magiques peut entraîner des « mauvais voyages » (ou « </a:t>
            </a:r>
            <a:r>
              <a:rPr lang="fr-FR" sz="2000" b="1" dirty="0" err="1">
                <a:latin typeface="Noto Sans"/>
              </a:rPr>
              <a:t>bad</a:t>
            </a:r>
            <a:r>
              <a:rPr lang="fr-FR" sz="2000" b="1" dirty="0">
                <a:latin typeface="Noto Sans"/>
              </a:rPr>
              <a:t> trips ») ou des « retours en arrière ».</a:t>
            </a:r>
            <a:endParaRPr lang="fr-FR" sz="2000" b="1" dirty="0"/>
          </a:p>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068960"/>
            <a:ext cx="244827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32656"/>
            <a:ext cx="2641476" cy="21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340194"/>
      </p:ext>
    </p:extLst>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332656"/>
            <a:ext cx="8429684" cy="6408712"/>
          </a:xfrm>
        </p:spPr>
        <p:txBody>
          <a:bodyPr>
            <a:normAutofit fontScale="90000"/>
          </a:bodyPr>
          <a:lstStyle/>
          <a:p>
            <a:pPr algn="ctr"/>
            <a:r>
              <a:rPr lang="fr-FR" sz="4400" b="1" dirty="0" smtClean="0">
                <a:solidFill>
                  <a:schemeClr val="tx1"/>
                </a:solidFill>
              </a:rPr>
              <a:t>DEFINITION :</a:t>
            </a:r>
            <a:r>
              <a:rPr lang="fr-FR" b="1" dirty="0" smtClean="0"/>
              <a:t/>
            </a:r>
            <a:br>
              <a:rPr lang="fr-FR" b="1" dirty="0" smtClean="0"/>
            </a:br>
            <a:r>
              <a:rPr lang="fr-FR" b="1" dirty="0" smtClean="0"/>
              <a:t> </a:t>
            </a:r>
            <a:br>
              <a:rPr lang="fr-FR" b="1" dirty="0" smtClean="0"/>
            </a:br>
            <a:r>
              <a:rPr lang="fr-FR" sz="4000" b="1" dirty="0" smtClean="0">
                <a:solidFill>
                  <a:schemeClr val="tx1"/>
                </a:solidFill>
              </a:rPr>
              <a:t>On appelle « </a:t>
            </a:r>
            <a:r>
              <a:rPr lang="fr-FR" sz="4000" b="1" i="1" dirty="0" smtClean="0">
                <a:solidFill>
                  <a:srgbClr val="FF0000"/>
                </a:solidFill>
              </a:rPr>
              <a:t>substances psychotr</a:t>
            </a:r>
            <a:r>
              <a:rPr lang="fr-FR" sz="4000" b="1" dirty="0" smtClean="0">
                <a:solidFill>
                  <a:srgbClr val="FF0000"/>
                </a:solidFill>
              </a:rPr>
              <a:t>opes </a:t>
            </a:r>
            <a:r>
              <a:rPr lang="fr-FR" sz="4000" b="1" dirty="0" smtClean="0">
                <a:solidFill>
                  <a:schemeClr val="tx1"/>
                </a:solidFill>
              </a:rPr>
              <a:t>» toutes les substances qui ont une action sur </a:t>
            </a:r>
            <a:r>
              <a:rPr lang="fr-FR" sz="4000" b="1" dirty="0" smtClean="0">
                <a:solidFill>
                  <a:srgbClr val="7030A0"/>
                </a:solidFill>
              </a:rPr>
              <a:t>le système nerveux central</a:t>
            </a:r>
            <a:r>
              <a:rPr lang="fr-FR" sz="4000" b="1" dirty="0" smtClean="0">
                <a:solidFill>
                  <a:schemeClr val="tx1"/>
                </a:solidFill>
              </a:rPr>
              <a:t>. Leur classifications chimiques reposent sur la forme de leurs  </a:t>
            </a:r>
            <a:r>
              <a:rPr lang="fr-FR" sz="4000" b="1" dirty="0" smtClean="0">
                <a:solidFill>
                  <a:srgbClr val="7030A0"/>
                </a:solidFill>
              </a:rPr>
              <a:t>molécules</a:t>
            </a:r>
            <a:r>
              <a:rPr lang="fr-FR" sz="4000" b="1" dirty="0" smtClean="0">
                <a:solidFill>
                  <a:srgbClr val="FF0000"/>
                </a:solidFill>
              </a:rPr>
              <a:t>*</a:t>
            </a:r>
            <a:r>
              <a:rPr lang="fr-FR" sz="4000" b="1" dirty="0" smtClean="0">
                <a:solidFill>
                  <a:schemeClr val="tx1"/>
                </a:solidFill>
              </a:rPr>
              <a:t>.</a:t>
            </a:r>
            <a:br>
              <a:rPr lang="fr-FR" sz="4000" b="1" dirty="0" smtClean="0">
                <a:solidFill>
                  <a:schemeClr val="tx1"/>
                </a:solidFill>
              </a:rPr>
            </a:br>
            <a:r>
              <a:rPr lang="fr-FR" sz="4000" b="1" dirty="0" smtClean="0">
                <a:solidFill>
                  <a:schemeClr val="tx1"/>
                </a:solidFill>
              </a:rPr>
              <a:t/>
            </a:r>
            <a:br>
              <a:rPr lang="fr-FR" sz="4000" b="1" dirty="0" smtClean="0">
                <a:solidFill>
                  <a:schemeClr val="tx1"/>
                </a:solidFill>
              </a:rPr>
            </a:br>
            <a:r>
              <a:rPr lang="fr-FR" sz="4000" b="1" dirty="0" smtClean="0">
                <a:solidFill>
                  <a:schemeClr val="tx1"/>
                </a:solidFill>
              </a:rPr>
              <a:t/>
            </a:r>
            <a:br>
              <a:rPr lang="fr-FR" sz="4000" b="1" dirty="0" smtClean="0">
                <a:solidFill>
                  <a:schemeClr val="tx1"/>
                </a:solidFill>
              </a:rPr>
            </a:br>
            <a:r>
              <a:rPr lang="fr-FR" sz="4000" b="1" dirty="0" smtClean="0">
                <a:solidFill>
                  <a:srgbClr val="FF0000"/>
                </a:solidFill>
              </a:rPr>
              <a:t>*</a:t>
            </a:r>
            <a:r>
              <a:rPr lang="fr-FR" sz="2000" b="1" dirty="0" smtClean="0">
                <a:solidFill>
                  <a:srgbClr val="FF0000"/>
                </a:solidFill>
                <a:latin typeface="Arial Black" pitchFamily="34" charset="0"/>
              </a:rPr>
              <a:t>Une </a:t>
            </a:r>
            <a:r>
              <a:rPr lang="fr-FR" sz="2000" b="1" dirty="0">
                <a:solidFill>
                  <a:srgbClr val="FF0000"/>
                </a:solidFill>
                <a:latin typeface="Arial Black" pitchFamily="34" charset="0"/>
              </a:rPr>
              <a:t>molécule est un ensemble d'atomes (éléments </a:t>
            </a:r>
            <a:r>
              <a:rPr lang="fr-FR" sz="2000" b="1" dirty="0" smtClean="0">
                <a:solidFill>
                  <a:srgbClr val="FF0000"/>
                </a:solidFill>
                <a:latin typeface="Arial Black" pitchFamily="34" charset="0"/>
              </a:rPr>
              <a:t>chimiques</a:t>
            </a:r>
            <a:r>
              <a:rPr lang="fr-FR" sz="2000" b="1" dirty="0">
                <a:solidFill>
                  <a:srgbClr val="FF0000"/>
                </a:solidFill>
                <a:latin typeface="Arial Black" pitchFamily="34" charset="0"/>
              </a:rPr>
              <a:t>) unis les uns aux autres par des liaisons </a:t>
            </a:r>
            <a:r>
              <a:rPr lang="fr-FR" sz="2000" b="1" dirty="0" smtClean="0">
                <a:solidFill>
                  <a:srgbClr val="FF0000"/>
                </a:solidFill>
                <a:latin typeface="Arial Black" pitchFamily="34" charset="0"/>
              </a:rPr>
              <a:t>chimiques</a:t>
            </a:r>
            <a:r>
              <a:rPr lang="fr-FR" sz="2000" dirty="0" smtClean="0">
                <a:solidFill>
                  <a:srgbClr val="FF0000"/>
                </a:solidFill>
                <a:latin typeface="Arial Black" pitchFamily="34" charset="0"/>
              </a:rPr>
              <a:t>. </a:t>
            </a:r>
            <a:br>
              <a:rPr lang="fr-FR" sz="2000" dirty="0" smtClean="0">
                <a:solidFill>
                  <a:srgbClr val="FF0000"/>
                </a:solidFill>
                <a:latin typeface="Arial Black" pitchFamily="34" charset="0"/>
              </a:rPr>
            </a:br>
            <a:r>
              <a:rPr lang="fr-FR" sz="2000" dirty="0" err="1" smtClean="0">
                <a:solidFill>
                  <a:srgbClr val="FF0000"/>
                </a:solidFill>
                <a:latin typeface="Arial Black" pitchFamily="34" charset="0"/>
              </a:rPr>
              <a:t>Exp</a:t>
            </a:r>
            <a:r>
              <a:rPr lang="fr-FR" sz="2000" dirty="0" smtClean="0">
                <a:solidFill>
                  <a:srgbClr val="FF0000"/>
                </a:solidFill>
                <a:latin typeface="Arial Black" pitchFamily="34" charset="0"/>
              </a:rPr>
              <a:t>: l'eau (H2O) </a:t>
            </a:r>
            <a:r>
              <a:rPr lang="fr-FR" sz="2000" dirty="0">
                <a:solidFill>
                  <a:srgbClr val="FF0000"/>
                </a:solidFill>
                <a:latin typeface="Arial Black" pitchFamily="34" charset="0"/>
              </a:rPr>
              <a:t>est une molécule composée de deux atomes d'hydrogène et d'un atome d'oxygène.</a:t>
            </a:r>
            <a:r>
              <a:rPr lang="fr-FR" sz="2200" b="1" dirty="0" smtClean="0">
                <a:solidFill>
                  <a:srgbClr val="FF0000"/>
                </a:solidFill>
                <a:latin typeface="Arial Black" pitchFamily="34" charset="0"/>
              </a:rPr>
              <a:t> </a:t>
            </a:r>
            <a:endParaRPr lang="fr-FR" b="1" dirty="0">
              <a:solidFill>
                <a:srgbClr val="FF0000"/>
              </a:solidFill>
              <a:latin typeface="Arial Black" pitchFamily="34" charset="0"/>
            </a:endParaRPr>
          </a:p>
        </p:txBody>
      </p:sp>
    </p:spTree>
  </p:cSld>
  <p:clrMapOvr>
    <a:masterClrMapping/>
  </p:clrMapOvr>
  <p:transition>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237" y="116632"/>
            <a:ext cx="8712968" cy="6647974"/>
          </a:xfrm>
          <a:prstGeom prst="rect">
            <a:avLst/>
          </a:prstGeom>
        </p:spPr>
        <p:txBody>
          <a:bodyPr wrap="square">
            <a:spAutoFit/>
          </a:bodyPr>
          <a:lstStyle/>
          <a:p>
            <a:r>
              <a:rPr lang="fr-FR" sz="2800" b="1" cap="small" dirty="0">
                <a:solidFill>
                  <a:srgbClr val="00B050"/>
                </a:solidFill>
                <a:ea typeface="+mj-ea"/>
                <a:cs typeface="+mj-cs"/>
              </a:rPr>
              <a:t>2/ Les </a:t>
            </a:r>
            <a:r>
              <a:rPr lang="fr-FR" sz="2800" b="1" cap="small" dirty="0" smtClean="0">
                <a:solidFill>
                  <a:srgbClr val="00B050"/>
                </a:solidFill>
                <a:ea typeface="+mj-ea"/>
                <a:cs typeface="+mj-cs"/>
              </a:rPr>
              <a:t>stupéfiants:</a:t>
            </a:r>
          </a:p>
          <a:p>
            <a:r>
              <a:rPr lang="fr-FR" sz="2800" b="1" cap="small" dirty="0">
                <a:solidFill>
                  <a:srgbClr val="00B050"/>
                </a:solidFill>
                <a:latin typeface="FiraSans Regular"/>
                <a:ea typeface="+mj-ea"/>
                <a:cs typeface="+mj-cs"/>
              </a:rPr>
              <a:t> </a:t>
            </a:r>
            <a:r>
              <a:rPr lang="fr-FR" sz="2800" b="1" cap="small" dirty="0" smtClean="0">
                <a:solidFill>
                  <a:srgbClr val="00B050"/>
                </a:solidFill>
                <a:latin typeface="FiraSans Regular"/>
                <a:ea typeface="+mj-ea"/>
                <a:cs typeface="+mj-cs"/>
              </a:rPr>
              <a:t>     </a:t>
            </a:r>
            <a:r>
              <a:rPr lang="fr-FR" sz="2800" b="1" cap="small" dirty="0" smtClean="0">
                <a:latin typeface="Century Schoolbook" pitchFamily="18" charset="0"/>
                <a:ea typeface="+mj-ea"/>
                <a:cs typeface="+mj-cs"/>
              </a:rPr>
              <a:t>Se sont des </a:t>
            </a:r>
            <a:r>
              <a:rPr lang="fr-FR" sz="2800" b="1" dirty="0" smtClean="0">
                <a:latin typeface="Century Schoolbook" pitchFamily="18" charset="0"/>
              </a:rPr>
              <a:t>Substances médicamenteuses </a:t>
            </a:r>
            <a:r>
              <a:rPr lang="fr-FR" sz="2800" b="1" dirty="0">
                <a:latin typeface="Century Schoolbook" pitchFamily="18" charset="0"/>
              </a:rPr>
              <a:t>ou non, dont l'action sédative, analgésique, narcotique et/ou euphorisante provoque à la longue </a:t>
            </a:r>
            <a:r>
              <a:rPr lang="fr-FR" sz="2800" b="1" dirty="0">
                <a:solidFill>
                  <a:srgbClr val="FF0000"/>
                </a:solidFill>
                <a:latin typeface="Century Schoolbook" pitchFamily="18" charset="0"/>
              </a:rPr>
              <a:t>une accoutumance </a:t>
            </a:r>
            <a:r>
              <a:rPr lang="fr-FR" sz="2800" b="1" dirty="0">
                <a:latin typeface="Century Schoolbook" pitchFamily="18" charset="0"/>
              </a:rPr>
              <a:t>et une </a:t>
            </a:r>
            <a:r>
              <a:rPr lang="fr-FR" sz="2800" b="1" dirty="0" smtClean="0">
                <a:solidFill>
                  <a:srgbClr val="FF0000"/>
                </a:solidFill>
                <a:latin typeface="Century Schoolbook" pitchFamily="18" charset="0"/>
              </a:rPr>
              <a:t>pharmacodépendance</a:t>
            </a:r>
            <a:r>
              <a:rPr lang="fr-FR" sz="2800" b="1" dirty="0" smtClean="0">
                <a:latin typeface="Century Schoolbook" pitchFamily="18" charset="0"/>
              </a:rPr>
              <a:t> (Addiction).</a:t>
            </a:r>
          </a:p>
          <a:p>
            <a:r>
              <a:rPr lang="fr-FR" sz="2800" b="1" dirty="0" smtClean="0">
                <a:solidFill>
                  <a:srgbClr val="00B050"/>
                </a:solidFill>
                <a:latin typeface="Century Schoolbook" pitchFamily="18" charset="0"/>
              </a:rPr>
              <a:t>Exemple:</a:t>
            </a:r>
            <a:endParaRPr lang="fr-FR" sz="2800" b="1" dirty="0" smtClean="0">
              <a:solidFill>
                <a:srgbClr val="FF0000"/>
              </a:solidFill>
              <a:latin typeface="Century Schoolbook" pitchFamily="18" charset="0"/>
            </a:endParaRPr>
          </a:p>
          <a:p>
            <a:endParaRPr lang="fr-FR" sz="2400" b="1" dirty="0" smtClean="0">
              <a:solidFill>
                <a:srgbClr val="FF0000"/>
              </a:solidFill>
              <a:latin typeface="Century Schoolbook" pitchFamily="18" charset="0"/>
            </a:endParaRPr>
          </a:p>
          <a:p>
            <a:r>
              <a:rPr lang="fr-FR" sz="2400" b="1" dirty="0" smtClean="0">
                <a:solidFill>
                  <a:srgbClr val="FF0000"/>
                </a:solidFill>
                <a:latin typeface="Century Schoolbook" pitchFamily="18" charset="0"/>
              </a:rPr>
              <a:t>BUPRÉNORPHINE</a:t>
            </a:r>
            <a:r>
              <a:rPr lang="fr-FR" sz="2400" b="1" dirty="0" smtClean="0">
                <a:solidFill>
                  <a:srgbClr val="FF0000"/>
                </a:solidFill>
                <a:latin typeface="Times New Roman"/>
                <a:hlinkClick r:id="rId2"/>
              </a:rPr>
              <a:t> </a:t>
            </a:r>
            <a:r>
              <a:rPr lang="fr-FR" sz="2400" dirty="0" smtClean="0">
                <a:solidFill>
                  <a:srgbClr val="FF0000"/>
                </a:solidFill>
                <a:latin typeface="Times New Roman"/>
              </a:rPr>
              <a:t> </a:t>
            </a:r>
          </a:p>
          <a:p>
            <a:r>
              <a:rPr lang="fr-FR" sz="1600" dirty="0" smtClean="0">
                <a:latin typeface="Times New Roman"/>
              </a:rPr>
              <a:t>(</a:t>
            </a:r>
            <a:r>
              <a:rPr lang="fr-FR" sz="1600" b="1" dirty="0" smtClean="0">
                <a:latin typeface="Times New Roman"/>
              </a:rPr>
              <a:t>2006-OMS-pas stupéfiant</a:t>
            </a:r>
            <a:r>
              <a:rPr lang="fr-FR" sz="1600" dirty="0" smtClean="0">
                <a:latin typeface="Times New Roman"/>
              </a:rPr>
              <a:t>), </a:t>
            </a:r>
          </a:p>
          <a:p>
            <a:endParaRPr lang="fr-FR" sz="2400" b="1" dirty="0" smtClean="0">
              <a:solidFill>
                <a:srgbClr val="C00000"/>
              </a:solidFill>
              <a:latin typeface="Times New Roman"/>
              <a:hlinkClick r:id="rId3"/>
            </a:endParaRPr>
          </a:p>
          <a:p>
            <a:endParaRPr lang="fr-FR" sz="2400" b="1" dirty="0">
              <a:solidFill>
                <a:srgbClr val="C00000"/>
              </a:solidFill>
              <a:latin typeface="Times New Roman"/>
              <a:hlinkClick r:id="rId3"/>
            </a:endParaRPr>
          </a:p>
          <a:p>
            <a:endParaRPr lang="fr-FR" sz="2400" b="1" dirty="0" smtClean="0">
              <a:solidFill>
                <a:srgbClr val="C00000"/>
              </a:solidFill>
              <a:latin typeface="Times New Roman"/>
              <a:hlinkClick r:id="rId3"/>
            </a:endParaRPr>
          </a:p>
          <a:p>
            <a:r>
              <a:rPr lang="fr-FR" sz="2400" b="1" dirty="0" smtClean="0">
                <a:solidFill>
                  <a:srgbClr val="FF0000"/>
                </a:solidFill>
                <a:latin typeface="Times New Roman"/>
              </a:rPr>
              <a:t>CANABIS</a:t>
            </a:r>
            <a:r>
              <a:rPr lang="fr-FR" sz="2400" dirty="0" smtClean="0">
                <a:solidFill>
                  <a:srgbClr val="FF0000"/>
                </a:solidFill>
                <a:latin typeface="Times New Roman"/>
              </a:rPr>
              <a:t> </a:t>
            </a:r>
          </a:p>
          <a:p>
            <a:endParaRPr lang="fr-FR" sz="2400" dirty="0" smtClean="0">
              <a:solidFill>
                <a:srgbClr val="C00000"/>
              </a:solidFill>
              <a:latin typeface="Times New Roman"/>
              <a:hlinkClick r:id="rId4"/>
            </a:endParaRPr>
          </a:p>
          <a:p>
            <a:r>
              <a:rPr lang="fr-FR" sz="2800" b="1" cap="small" dirty="0" smtClean="0">
                <a:solidFill>
                  <a:srgbClr val="00B050"/>
                </a:solidFill>
                <a:ea typeface="+mj-ea"/>
                <a:cs typeface="+mj-cs"/>
              </a:rPr>
              <a:t> </a:t>
            </a:r>
            <a:r>
              <a:rPr lang="fr-FR" sz="2800" b="1" cap="small" dirty="0">
                <a:solidFill>
                  <a:srgbClr val="00B050"/>
                </a:solidFill>
                <a:ea typeface="+mj-ea"/>
                <a:cs typeface="+mj-cs"/>
              </a:rPr>
              <a:t/>
            </a:r>
            <a:br>
              <a:rPr lang="fr-FR" sz="2800" b="1" cap="small" dirty="0">
                <a:solidFill>
                  <a:srgbClr val="00B050"/>
                </a:solidFill>
                <a:ea typeface="+mj-ea"/>
                <a:cs typeface="+mj-cs"/>
              </a:rPr>
            </a:br>
            <a:endParaRPr lang="fr-FR"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3050567"/>
            <a:ext cx="3028950" cy="129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èche droite 2"/>
          <p:cNvSpPr/>
          <p:nvPr/>
        </p:nvSpPr>
        <p:spPr>
          <a:xfrm>
            <a:off x="3508285" y="3659596"/>
            <a:ext cx="2082516"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107" y="4581128"/>
            <a:ext cx="2406024" cy="123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èche droite 3"/>
          <p:cNvSpPr/>
          <p:nvPr/>
        </p:nvSpPr>
        <p:spPr>
          <a:xfrm>
            <a:off x="1965379" y="5200637"/>
            <a:ext cx="978408" cy="360039"/>
          </a:xfrm>
          <a:prstGeom prst="right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8692098"/>
      </p:ext>
    </p:extLst>
  </p:cSld>
  <p:clrMapOvr>
    <a:masterClrMapping/>
  </p:clrMapOvr>
  <p:transition>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786" y="332656"/>
            <a:ext cx="5456536" cy="6001643"/>
          </a:xfrm>
          <a:prstGeom prst="rect">
            <a:avLst/>
          </a:prstGeom>
        </p:spPr>
        <p:txBody>
          <a:bodyPr wrap="square">
            <a:spAutoFit/>
          </a:bodyPr>
          <a:lstStyle/>
          <a:p>
            <a:pPr lvl="0"/>
            <a:r>
              <a:rPr lang="fr-FR" sz="3600" b="1" u="sng" dirty="0" smtClean="0">
                <a:solidFill>
                  <a:srgbClr val="FF0000"/>
                </a:solidFill>
                <a:latin typeface="Times New Roman"/>
              </a:rPr>
              <a:t>COCAÏNE :</a:t>
            </a:r>
            <a:r>
              <a:rPr lang="fr-FR" sz="3600" b="1" dirty="0" smtClean="0">
                <a:solidFill>
                  <a:srgbClr val="FF0000"/>
                </a:solidFill>
                <a:latin typeface="Times New Roman"/>
              </a:rPr>
              <a:t> </a:t>
            </a:r>
            <a:r>
              <a:rPr lang="fr-FR" sz="2400" b="1" dirty="0">
                <a:solidFill>
                  <a:srgbClr val="1F1F1F"/>
                </a:solidFill>
                <a:latin typeface="Google Sans"/>
              </a:rPr>
              <a:t>un alcaloïde </a:t>
            </a:r>
            <a:r>
              <a:rPr lang="fr-FR" sz="2400" b="1" dirty="0" err="1">
                <a:solidFill>
                  <a:srgbClr val="1F1F1F"/>
                </a:solidFill>
                <a:latin typeface="Google Sans"/>
              </a:rPr>
              <a:t>tropanique</a:t>
            </a:r>
            <a:r>
              <a:rPr lang="fr-FR" sz="2400" b="1" dirty="0">
                <a:solidFill>
                  <a:srgbClr val="1F1F1F"/>
                </a:solidFill>
                <a:latin typeface="Google Sans"/>
              </a:rPr>
              <a:t> </a:t>
            </a:r>
            <a:r>
              <a:rPr lang="fr-FR" sz="2400" b="1" dirty="0" smtClean="0">
                <a:solidFill>
                  <a:srgbClr val="1F1F1F"/>
                </a:solidFill>
                <a:latin typeface="Google Sans"/>
              </a:rPr>
              <a:t>(</a:t>
            </a:r>
            <a:r>
              <a:rPr lang="fr-FR" sz="2400" b="1" dirty="0" smtClean="0">
                <a:solidFill>
                  <a:srgbClr val="0A0A0A"/>
                </a:solidFill>
                <a:latin typeface="Google Sans"/>
              </a:rPr>
              <a:t>un </a:t>
            </a:r>
            <a:r>
              <a:rPr lang="fr-FR" sz="2400" b="1" dirty="0">
                <a:solidFill>
                  <a:srgbClr val="0A0A0A"/>
                </a:solidFill>
                <a:latin typeface="Google Sans"/>
              </a:rPr>
              <a:t>composé organique </a:t>
            </a:r>
            <a:r>
              <a:rPr lang="fr-FR" sz="2400" b="1" dirty="0" err="1">
                <a:solidFill>
                  <a:srgbClr val="0A0A0A"/>
                </a:solidFill>
                <a:latin typeface="Google Sans"/>
              </a:rPr>
              <a:t>bicyclique</a:t>
            </a:r>
            <a:r>
              <a:rPr lang="fr-FR" sz="2400" b="1" dirty="0">
                <a:solidFill>
                  <a:srgbClr val="0A0A0A"/>
                </a:solidFill>
                <a:latin typeface="Google Sans"/>
              </a:rPr>
              <a:t> </a:t>
            </a:r>
            <a:r>
              <a:rPr lang="fr-FR" sz="2400" b="1" dirty="0" smtClean="0">
                <a:solidFill>
                  <a:srgbClr val="0A0A0A"/>
                </a:solidFill>
                <a:latin typeface="Google Sans"/>
              </a:rPr>
              <a:t>azoté)</a:t>
            </a:r>
            <a:r>
              <a:rPr lang="fr-FR" sz="2400" b="1" dirty="0" smtClean="0">
                <a:solidFill>
                  <a:srgbClr val="1F1F1F"/>
                </a:solidFill>
                <a:latin typeface="Google Sans"/>
              </a:rPr>
              <a:t>extrait </a:t>
            </a:r>
            <a:r>
              <a:rPr lang="fr-FR" sz="2400" b="1" dirty="0">
                <a:solidFill>
                  <a:srgbClr val="1F1F1F"/>
                </a:solidFill>
                <a:latin typeface="Google Sans"/>
              </a:rPr>
              <a:t>de la feuille de coca.</a:t>
            </a:r>
            <a:r>
              <a:rPr lang="fr-FR" sz="2400" b="1" dirty="0">
                <a:solidFill>
                  <a:srgbClr val="C00000"/>
                </a:solidFill>
              </a:rPr>
              <a:t/>
            </a:r>
            <a:br>
              <a:rPr lang="fr-FR" sz="2400" b="1" dirty="0">
                <a:solidFill>
                  <a:srgbClr val="C00000"/>
                </a:solidFill>
              </a:rPr>
            </a:br>
            <a:r>
              <a:rPr lang="fr-FR" sz="3600" b="1" u="sng" dirty="0" smtClean="0">
                <a:solidFill>
                  <a:srgbClr val="FF0000"/>
                </a:solidFill>
                <a:latin typeface="Times New Roman"/>
              </a:rPr>
              <a:t>CODÉINE</a:t>
            </a:r>
            <a:r>
              <a:rPr lang="fr-FR" sz="3600" b="1" dirty="0" smtClean="0">
                <a:solidFill>
                  <a:srgbClr val="C00000"/>
                </a:solidFill>
                <a:latin typeface="Times New Roman"/>
              </a:rPr>
              <a:t> :</a:t>
            </a:r>
            <a:r>
              <a:rPr lang="fr-FR" sz="2400" b="1" dirty="0" smtClean="0">
                <a:solidFill>
                  <a:prstClr val="black"/>
                </a:solidFill>
                <a:latin typeface="arial"/>
              </a:rPr>
              <a:t>A</a:t>
            </a:r>
            <a:r>
              <a:rPr lang="fr-FR" sz="2400" b="1" dirty="0" smtClean="0">
                <a:solidFill>
                  <a:srgbClr val="202124"/>
                </a:solidFill>
                <a:latin typeface="arial"/>
              </a:rPr>
              <a:t>lcaloïde </a:t>
            </a:r>
            <a:r>
              <a:rPr lang="fr-FR" sz="2400" b="1" dirty="0">
                <a:solidFill>
                  <a:srgbClr val="202124"/>
                </a:solidFill>
                <a:latin typeface="arial"/>
              </a:rPr>
              <a:t>dérivé de la morphine, extrait de l'opium).</a:t>
            </a:r>
            <a:r>
              <a:rPr lang="fr-FR" sz="3600" dirty="0">
                <a:solidFill>
                  <a:srgbClr val="C00000"/>
                </a:solidFill>
                <a:latin typeface="Times New Roman"/>
              </a:rPr>
              <a:t> </a:t>
            </a:r>
          </a:p>
          <a:p>
            <a:pPr lvl="0"/>
            <a:r>
              <a:rPr lang="fr-FR" sz="3600" b="1" u="sng" dirty="0" smtClean="0">
                <a:solidFill>
                  <a:srgbClr val="FF0000"/>
                </a:solidFill>
                <a:latin typeface="Times New Roman"/>
              </a:rPr>
              <a:t>MÉTHADONE</a:t>
            </a:r>
            <a:r>
              <a:rPr lang="fr-FR" sz="2400" b="1" u="sng" dirty="0" smtClean="0">
                <a:solidFill>
                  <a:srgbClr val="FF0000"/>
                </a:solidFill>
                <a:latin typeface="Times New Roman"/>
              </a:rPr>
              <a:t> : </a:t>
            </a:r>
            <a:r>
              <a:rPr lang="fr-FR" sz="2400" dirty="0" smtClean="0">
                <a:solidFill>
                  <a:prstClr val="black"/>
                </a:solidFill>
                <a:latin typeface="Times New Roman"/>
              </a:rPr>
              <a:t>(</a:t>
            </a:r>
            <a:r>
              <a:rPr lang="fr-FR" sz="2400" b="1" dirty="0" smtClean="0">
                <a:solidFill>
                  <a:prstClr val="black"/>
                </a:solidFill>
                <a:latin typeface="arial"/>
              </a:rPr>
              <a:t>est </a:t>
            </a:r>
            <a:r>
              <a:rPr lang="fr-FR" sz="2400" b="1" dirty="0">
                <a:solidFill>
                  <a:prstClr val="black"/>
                </a:solidFill>
                <a:latin typeface="arial"/>
              </a:rPr>
              <a:t>un opiacé de synthèse utilisé dans le traitement de la dépendance à l'héroïne ou à d'autres opiacés</a:t>
            </a:r>
            <a:r>
              <a:rPr lang="fr-FR" sz="2400" dirty="0">
                <a:solidFill>
                  <a:prstClr val="black"/>
                </a:solidFill>
                <a:latin typeface="arial"/>
              </a:rPr>
              <a:t>).</a:t>
            </a:r>
            <a:r>
              <a:rPr lang="fr-FR" sz="2400" dirty="0">
                <a:solidFill>
                  <a:prstClr val="black"/>
                </a:solidFill>
                <a:latin typeface="Times New Roman"/>
              </a:rPr>
              <a:t>  </a:t>
            </a:r>
            <a:endParaRPr lang="fr-FR" sz="3600" dirty="0">
              <a:solidFill>
                <a:prstClr val="black"/>
              </a:solidFill>
              <a:latin typeface="Times New Roman"/>
            </a:endParaRPr>
          </a:p>
          <a:p>
            <a:pPr lvl="0"/>
            <a:endParaRPr lang="fr-FR" sz="3600" b="1" u="sng" dirty="0" smtClean="0">
              <a:solidFill>
                <a:srgbClr val="FF0000"/>
              </a:solidFill>
              <a:latin typeface="Times New Roman"/>
            </a:endParaRPr>
          </a:p>
          <a:p>
            <a:pPr lvl="0"/>
            <a:r>
              <a:rPr lang="fr-FR" sz="3600" b="1" u="sng" dirty="0" smtClean="0">
                <a:solidFill>
                  <a:srgbClr val="FF0000"/>
                </a:solidFill>
                <a:latin typeface="Times New Roman"/>
              </a:rPr>
              <a:t>MORPHINE</a:t>
            </a:r>
            <a:r>
              <a:rPr lang="fr-FR" sz="2400" dirty="0" smtClean="0">
                <a:solidFill>
                  <a:srgbClr val="C00000"/>
                </a:solidFill>
                <a:latin typeface="Times New Roman"/>
              </a:rPr>
              <a:t>: </a:t>
            </a:r>
            <a:r>
              <a:rPr lang="fr-FR" sz="2400" dirty="0">
                <a:solidFill>
                  <a:srgbClr val="C00000"/>
                </a:solidFill>
                <a:latin typeface="Times New Roman"/>
              </a:rPr>
              <a:t> </a:t>
            </a:r>
            <a:r>
              <a:rPr lang="fr-FR" sz="2400" b="1" dirty="0">
                <a:latin typeface="Arial" pitchFamily="34" charset="0"/>
                <a:cs typeface="Arial" pitchFamily="34" charset="0"/>
              </a:rPr>
              <a:t>D</a:t>
            </a:r>
            <a:r>
              <a:rPr lang="fr-FR" sz="2400" b="1" dirty="0" smtClean="0">
                <a:latin typeface="Arial" pitchFamily="34" charset="0"/>
                <a:cs typeface="Arial" pitchFamily="34" charset="0"/>
              </a:rPr>
              <a:t>otée d’une action analgésique. </a:t>
            </a:r>
            <a:endParaRPr lang="fr-FR" sz="2400" b="1" dirty="0">
              <a:latin typeface="Arial"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363" y="116633"/>
            <a:ext cx="261937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628801"/>
            <a:ext cx="291465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825" y="3200426"/>
            <a:ext cx="2619375" cy="151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024" y="5158934"/>
            <a:ext cx="2466975" cy="148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769131"/>
      </p:ext>
    </p:extLst>
  </p:cSld>
  <p:clrMapOvr>
    <a:masterClrMapping/>
  </p:clrMapOvr>
  <p:transition>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068" y="116632"/>
            <a:ext cx="5972108" cy="6093976"/>
          </a:xfrm>
          <a:prstGeom prst="rect">
            <a:avLst/>
          </a:prstGeom>
        </p:spPr>
        <p:txBody>
          <a:bodyPr wrap="square">
            <a:spAutoFit/>
          </a:bodyPr>
          <a:lstStyle/>
          <a:p>
            <a:r>
              <a:rPr lang="fr-FR" sz="3600" b="1" u="sng" dirty="0" smtClean="0">
                <a:solidFill>
                  <a:srgbClr val="FF0000"/>
                </a:solidFill>
                <a:latin typeface="Times New Roman"/>
              </a:rPr>
              <a:t>HÉROÏNE</a:t>
            </a:r>
            <a:r>
              <a:rPr lang="fr-FR" sz="3600" b="1" dirty="0" smtClean="0">
                <a:solidFill>
                  <a:srgbClr val="FF0000"/>
                </a:solidFill>
                <a:latin typeface="Times New Roman"/>
              </a:rPr>
              <a:t> : </a:t>
            </a:r>
            <a:endParaRPr lang="fr-FR" dirty="0" smtClean="0">
              <a:solidFill>
                <a:srgbClr val="FF0000"/>
              </a:solidFill>
              <a:latin typeface="OpenSans"/>
            </a:endParaRPr>
          </a:p>
          <a:p>
            <a:endParaRPr lang="fr-FR" dirty="0">
              <a:solidFill>
                <a:srgbClr val="333333"/>
              </a:solidFill>
              <a:latin typeface="OpenSans"/>
            </a:endParaRPr>
          </a:p>
          <a:p>
            <a:r>
              <a:rPr lang="fr-FR" sz="2400" b="1" dirty="0" smtClean="0">
                <a:solidFill>
                  <a:srgbClr val="333333"/>
                </a:solidFill>
              </a:rPr>
              <a:t>Appartient à la </a:t>
            </a:r>
            <a:r>
              <a:rPr lang="fr-FR" sz="2400" b="1" dirty="0">
                <a:solidFill>
                  <a:srgbClr val="333333"/>
                </a:solidFill>
              </a:rPr>
              <a:t>famille des </a:t>
            </a:r>
            <a:r>
              <a:rPr lang="fr-FR" sz="2400" b="1" dirty="0" smtClean="0">
                <a:solidFill>
                  <a:srgbClr val="333333"/>
                </a:solidFill>
              </a:rPr>
              <a:t>opioïdes. Les </a:t>
            </a:r>
            <a:r>
              <a:rPr lang="fr-FR" sz="2400" b="1" dirty="0">
                <a:solidFill>
                  <a:srgbClr val="333333"/>
                </a:solidFill>
              </a:rPr>
              <a:t>opiacés, comme la morphine et la codéine, sont des </a:t>
            </a:r>
            <a:r>
              <a:rPr lang="fr-FR" sz="2400" b="1" dirty="0" smtClean="0">
                <a:solidFill>
                  <a:srgbClr val="333333"/>
                </a:solidFill>
              </a:rPr>
              <a:t>substances naturelles </a:t>
            </a:r>
            <a:r>
              <a:rPr lang="fr-FR" sz="2400" b="1" dirty="0">
                <a:solidFill>
                  <a:srgbClr val="333333"/>
                </a:solidFill>
              </a:rPr>
              <a:t>que l’on trouve dans le pavot à opium. </a:t>
            </a:r>
            <a:endParaRPr lang="fr-FR" sz="2400" b="1" dirty="0" smtClean="0">
              <a:solidFill>
                <a:srgbClr val="333333"/>
              </a:solidFill>
            </a:endParaRPr>
          </a:p>
          <a:p>
            <a:pPr algn="ctr"/>
            <a:endParaRPr lang="fr-FR" sz="2400" b="1" dirty="0" smtClean="0">
              <a:solidFill>
                <a:srgbClr val="333333"/>
              </a:solidFill>
            </a:endParaRPr>
          </a:p>
          <a:p>
            <a:r>
              <a:rPr lang="fr-FR" sz="2400" b="1" dirty="0" smtClean="0">
                <a:solidFill>
                  <a:srgbClr val="333333"/>
                </a:solidFill>
              </a:rPr>
              <a:t>Les </a:t>
            </a:r>
            <a:r>
              <a:rPr lang="fr-FR" sz="2400" b="1" dirty="0">
                <a:solidFill>
                  <a:srgbClr val="333333"/>
                </a:solidFill>
              </a:rPr>
              <a:t>opioïdes synthétiques, comme la </a:t>
            </a:r>
            <a:r>
              <a:rPr lang="fr-FR" sz="2400" b="1" dirty="0" smtClean="0">
                <a:solidFill>
                  <a:srgbClr val="FF0000"/>
                </a:solidFill>
              </a:rPr>
              <a:t>méthadone</a:t>
            </a:r>
            <a:r>
              <a:rPr lang="fr-FR" sz="2400" b="1" dirty="0" smtClean="0">
                <a:solidFill>
                  <a:srgbClr val="333333"/>
                </a:solidFill>
              </a:rPr>
              <a:t>, </a:t>
            </a:r>
            <a:r>
              <a:rPr lang="fr-FR" sz="2400" b="1" dirty="0">
                <a:solidFill>
                  <a:srgbClr val="333333"/>
                </a:solidFill>
              </a:rPr>
              <a:t>sont fabriqués chimiquement. </a:t>
            </a:r>
            <a:r>
              <a:rPr lang="fr-FR" sz="2400" b="1" dirty="0" smtClean="0">
                <a:solidFill>
                  <a:srgbClr val="FF0000"/>
                </a:solidFill>
              </a:rPr>
              <a:t>L’héroïne</a:t>
            </a:r>
            <a:r>
              <a:rPr lang="fr-FR" sz="2400" b="1" dirty="0" smtClean="0">
                <a:solidFill>
                  <a:srgbClr val="333333"/>
                </a:solidFill>
              </a:rPr>
              <a:t> est </a:t>
            </a:r>
            <a:r>
              <a:rPr lang="fr-FR" sz="2400" b="1" dirty="0">
                <a:solidFill>
                  <a:srgbClr val="333333"/>
                </a:solidFill>
              </a:rPr>
              <a:t>un opioïde </a:t>
            </a:r>
            <a:r>
              <a:rPr lang="fr-FR" sz="2400" b="1" dirty="0" smtClean="0">
                <a:solidFill>
                  <a:srgbClr val="333333"/>
                </a:solidFill>
              </a:rPr>
              <a:t>fabriqué </a:t>
            </a:r>
            <a:r>
              <a:rPr lang="fr-FR" sz="2400" b="1" dirty="0">
                <a:solidFill>
                  <a:srgbClr val="333333"/>
                </a:solidFill>
              </a:rPr>
              <a:t>à partir de </a:t>
            </a:r>
            <a:r>
              <a:rPr lang="fr-FR" sz="2400" b="1" dirty="0" smtClean="0">
                <a:solidFill>
                  <a:srgbClr val="333333"/>
                </a:solidFill>
              </a:rPr>
              <a:t>la </a:t>
            </a:r>
            <a:r>
              <a:rPr lang="fr-FR" sz="2400" b="1" dirty="0" smtClean="0">
                <a:solidFill>
                  <a:srgbClr val="FF0000"/>
                </a:solidFill>
              </a:rPr>
              <a:t>morphine</a:t>
            </a:r>
            <a:r>
              <a:rPr lang="fr-FR" sz="2400" b="1" dirty="0" smtClean="0">
                <a:solidFill>
                  <a:srgbClr val="333333"/>
                </a:solidFill>
              </a:rPr>
              <a:t> </a:t>
            </a:r>
            <a:r>
              <a:rPr lang="fr-FR" sz="2400" b="1" dirty="0">
                <a:solidFill>
                  <a:srgbClr val="333333"/>
                </a:solidFill>
              </a:rPr>
              <a:t>traitée chimiquement. Elle est absorbée par le cerveau rapidement et produit un effet </a:t>
            </a:r>
            <a:r>
              <a:rPr lang="fr-FR" sz="2400" b="1" dirty="0" smtClean="0">
                <a:solidFill>
                  <a:srgbClr val="333333"/>
                </a:solidFill>
              </a:rPr>
              <a:t>immédiat</a:t>
            </a:r>
            <a:r>
              <a:rPr lang="fr-FR" dirty="0">
                <a:solidFill>
                  <a:srgbClr val="333333"/>
                </a:solidFill>
                <a:latin typeface="OpenSans"/>
              </a:rPr>
              <a:t>.</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7" y="1700808"/>
            <a:ext cx="2759418"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762251"/>
      </p:ext>
    </p:extLst>
  </p:cSld>
  <p:clrMapOvr>
    <a:masterClrMapping/>
  </p:clrMapOvr>
  <p:transition>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86766" cy="6226196"/>
          </a:xfrm>
          <a:ln w="76200">
            <a:solidFill>
              <a:srgbClr val="C00000"/>
            </a:solidFill>
          </a:ln>
        </p:spPr>
        <p:txBody>
          <a:bodyPr>
            <a:noAutofit/>
          </a:bodyPr>
          <a:lstStyle/>
          <a:p>
            <a:pPr algn="ct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4800" b="1" dirty="0">
                <a:solidFill>
                  <a:srgbClr val="7030A0"/>
                </a:solidFill>
              </a:rPr>
              <a:t/>
            </a:r>
            <a:br>
              <a:rPr lang="fr-FR" sz="4800" b="1" dirty="0">
                <a:solidFill>
                  <a:srgbClr val="7030A0"/>
                </a:solidFill>
              </a:rPr>
            </a:br>
            <a:r>
              <a:rPr lang="fr-FR" sz="4800" b="1" dirty="0" smtClean="0">
                <a:solidFill>
                  <a:srgbClr val="7030A0"/>
                </a:solidFill>
              </a:rPr>
              <a:t/>
            </a:r>
            <a:br>
              <a:rPr lang="fr-FR" sz="4800" b="1" dirty="0" smtClean="0">
                <a:solidFill>
                  <a:srgbClr val="7030A0"/>
                </a:solidFill>
              </a:rPr>
            </a:br>
            <a:r>
              <a:rPr lang="fr-FR" sz="4800" b="1" dirty="0" smtClean="0"/>
              <a:t/>
            </a:r>
            <a:br>
              <a:rPr lang="fr-FR" sz="4800" b="1" dirty="0" smtClean="0"/>
            </a:br>
            <a:endParaRPr lang="fr-FR" sz="40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13690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274" y="404664"/>
            <a:ext cx="8716576" cy="3600400"/>
          </a:xfrm>
        </p:spPr>
        <p:style>
          <a:lnRef idx="3">
            <a:schemeClr val="lt1"/>
          </a:lnRef>
          <a:fillRef idx="1">
            <a:schemeClr val="accent3"/>
          </a:fillRef>
          <a:effectRef idx="1">
            <a:schemeClr val="accent3"/>
          </a:effectRef>
          <a:fontRef idx="minor">
            <a:schemeClr val="lt1"/>
          </a:fontRef>
        </p:style>
        <p:txBody>
          <a:bodyPr>
            <a:normAutofit fontScale="90000"/>
          </a:bodyPr>
          <a:lstStyle/>
          <a:p>
            <a:pPr algn="ctr"/>
            <a:r>
              <a:rPr lang="fr-FR" sz="6600" b="1" dirty="0" smtClean="0">
                <a:solidFill>
                  <a:srgbClr val="FF0000"/>
                </a:solidFill>
              </a:rPr>
              <a:t> </a:t>
            </a:r>
            <a:r>
              <a:rPr lang="fr-FR" sz="3600" b="1" dirty="0" smtClean="0">
                <a:solidFill>
                  <a:schemeClr val="bg1"/>
                </a:solidFill>
                <a:latin typeface="Arial Black" pitchFamily="34" charset="0"/>
              </a:rPr>
              <a:t>MODALITÉS DE PRESCRIPTION    DES  PSYCHOTROPES EN PRATIQUE PSYCHIATRIQUE :</a:t>
            </a:r>
            <a:br>
              <a:rPr lang="fr-FR" sz="3600" b="1" dirty="0" smtClean="0">
                <a:solidFill>
                  <a:schemeClr val="bg1"/>
                </a:solidFill>
                <a:latin typeface="Arial Black" pitchFamily="34" charset="0"/>
              </a:rPr>
            </a:br>
            <a:r>
              <a:rPr lang="fr-FR" sz="4400" b="1" dirty="0" smtClean="0">
                <a:solidFill>
                  <a:schemeClr val="bg1"/>
                </a:solidFill>
                <a:latin typeface="Arial Black" pitchFamily="34" charset="0"/>
              </a:rPr>
              <a:t/>
            </a:r>
            <a:br>
              <a:rPr lang="fr-FR" sz="4400" b="1" dirty="0" smtClean="0">
                <a:solidFill>
                  <a:schemeClr val="bg1"/>
                </a:solidFill>
                <a:latin typeface="Arial Black" pitchFamily="34" charset="0"/>
              </a:rPr>
            </a:br>
            <a:r>
              <a:rPr lang="fr-FR" sz="2800" b="1" dirty="0" smtClean="0">
                <a:solidFill>
                  <a:schemeClr val="bg1"/>
                </a:solidFill>
                <a:latin typeface="Arial Black" pitchFamily="34" charset="0"/>
              </a:rPr>
              <a:t>(Séminaire N°2)</a:t>
            </a:r>
            <a:br>
              <a:rPr lang="fr-FR" sz="2800" b="1" dirty="0" smtClean="0">
                <a:solidFill>
                  <a:schemeClr val="bg1"/>
                </a:solidFill>
                <a:latin typeface="Arial Black" pitchFamily="34" charset="0"/>
              </a:rPr>
            </a:br>
            <a:r>
              <a:rPr lang="fr-FR" sz="2800" b="1" dirty="0">
                <a:solidFill>
                  <a:schemeClr val="bg1"/>
                </a:solidFill>
                <a:latin typeface="Arial Black" pitchFamily="34" charset="0"/>
              </a:rPr>
              <a:t/>
            </a:r>
            <a:br>
              <a:rPr lang="fr-FR" sz="2800" b="1" dirty="0">
                <a:solidFill>
                  <a:schemeClr val="bg1"/>
                </a:solidFill>
                <a:latin typeface="Arial Black" pitchFamily="34" charset="0"/>
              </a:rPr>
            </a:br>
            <a:endParaRPr lang="fr-FR" sz="2800" b="1" dirty="0">
              <a:solidFill>
                <a:schemeClr val="bg1"/>
              </a:solidFill>
              <a:latin typeface="Arial Black" pitchFamily="34" charset="0"/>
            </a:endParaRPr>
          </a:p>
        </p:txBody>
      </p:sp>
      <p:pic>
        <p:nvPicPr>
          <p:cNvPr id="1026" name="Picture 2" descr="C:\Users\hp\Desktop\médicaments-300x216.jpg"/>
          <p:cNvPicPr>
            <a:picLocks noChangeAspect="1" noChangeArrowheads="1"/>
          </p:cNvPicPr>
          <p:nvPr/>
        </p:nvPicPr>
        <p:blipFill>
          <a:blip r:embed="rId2"/>
          <a:srcRect/>
          <a:stretch>
            <a:fillRect/>
          </a:stretch>
        </p:blipFill>
        <p:spPr bwMode="auto">
          <a:xfrm>
            <a:off x="1907704" y="4237172"/>
            <a:ext cx="4843058" cy="2344541"/>
          </a:xfrm>
          <a:prstGeom prst="ellipse">
            <a:avLst/>
          </a:prstGeom>
          <a:ln>
            <a:noFill/>
          </a:ln>
          <a:effectLst>
            <a:softEdge rad="112500"/>
          </a:effectLst>
        </p:spPr>
      </p:pic>
    </p:spTree>
    <p:extLst>
      <p:ext uri="{BB962C8B-B14F-4D97-AF65-F5344CB8AC3E}">
        <p14:creationId xmlns:p14="http://schemas.microsoft.com/office/powerpoint/2010/main" val="1162227904"/>
      </p:ext>
    </p:extLst>
  </p:cSld>
  <p:clrMapOvr>
    <a:masterClrMapping/>
  </p:clrMapOvr>
  <p:transition>
    <p:newsfla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058762702"/>
              </p:ext>
            </p:extLst>
          </p:nvPr>
        </p:nvGraphicFramePr>
        <p:xfrm>
          <a:off x="179512" y="188640"/>
          <a:ext cx="8856984" cy="6480720"/>
        </p:xfrm>
        <a:graphic>
          <a:graphicData uri="http://schemas.openxmlformats.org/drawingml/2006/table">
            <a:tbl>
              <a:tblPr firstRow="1" bandRow="1">
                <a:tableStyleId>{5C22544A-7EE6-4342-B048-85BDC9FD1C3A}</a:tableStyleId>
              </a:tblPr>
              <a:tblGrid>
                <a:gridCol w="5061134"/>
                <a:gridCol w="3795850"/>
              </a:tblGrid>
              <a:tr h="1208875">
                <a:tc gridSpan="2">
                  <a:txBody>
                    <a:bodyPr/>
                    <a:lstStyle/>
                    <a:p>
                      <a:pPr algn="ctr"/>
                      <a:r>
                        <a:rPr lang="fr-FR" dirty="0" smtClean="0"/>
                        <a:t> </a:t>
                      </a:r>
                      <a:r>
                        <a:rPr lang="fr-FR" sz="3600" dirty="0" smtClean="0">
                          <a:solidFill>
                            <a:srgbClr val="002060"/>
                          </a:solidFill>
                          <a:latin typeface="Arial Black" pitchFamily="34" charset="0"/>
                        </a:rPr>
                        <a:t>LES PSYCHOTROPES</a:t>
                      </a:r>
                      <a:endParaRPr lang="fr-FR" sz="3600" dirty="0">
                        <a:solidFill>
                          <a:srgbClr val="002060"/>
                        </a:solidFill>
                        <a:latin typeface="Arial Black" pitchFamily="34" charset="0"/>
                      </a:endParaRPr>
                    </a:p>
                  </a:txBody>
                  <a:tcPr/>
                </a:tc>
                <a:tc hMerge="1">
                  <a:txBody>
                    <a:bodyPr/>
                    <a:lstStyle/>
                    <a:p>
                      <a:endParaRPr lang="fr-FR"/>
                    </a:p>
                  </a:txBody>
                  <a:tcPr/>
                </a:tc>
              </a:tr>
              <a:tr h="1413740">
                <a:tc>
                  <a:txBody>
                    <a:bodyPr/>
                    <a:lstStyle/>
                    <a:p>
                      <a:pPr algn="l"/>
                      <a:endParaRPr lang="fr-FR" sz="2000" b="1" dirty="0" smtClean="0">
                        <a:latin typeface="Arial Black" pitchFamily="34" charset="0"/>
                      </a:endParaRPr>
                    </a:p>
                    <a:p>
                      <a:pPr algn="l"/>
                      <a:r>
                        <a:rPr lang="fr-FR" sz="2000" b="1" dirty="0" smtClean="0">
                          <a:latin typeface="Arial Black" pitchFamily="34" charset="0"/>
                        </a:rPr>
                        <a:t>I- LES PSYCHOLEPTIQUES : </a:t>
                      </a:r>
                    </a:p>
                    <a:p>
                      <a:pPr algn="l"/>
                      <a:r>
                        <a:rPr lang="fr-FR" sz="2000" b="1" dirty="0" smtClean="0">
                          <a:solidFill>
                            <a:srgbClr val="7030A0"/>
                          </a:solidFill>
                          <a:latin typeface="Arial Black" pitchFamily="34" charset="0"/>
                        </a:rPr>
                        <a:t>(Diminuent l’activité mentale)</a:t>
                      </a:r>
                      <a:endParaRPr lang="fr-FR" sz="2000" b="1" dirty="0">
                        <a:solidFill>
                          <a:srgbClr val="7030A0"/>
                        </a:solidFill>
                        <a:latin typeface="Arial Black" pitchFamily="34" charset="0"/>
                      </a:endParaRPr>
                    </a:p>
                  </a:txBody>
                  <a:tcPr/>
                </a:tc>
                <a:tc>
                  <a:txBody>
                    <a:bodyPr/>
                    <a:lstStyle/>
                    <a:p>
                      <a:pPr algn="l"/>
                      <a:r>
                        <a:rPr lang="fr-FR" sz="1600" b="1" dirty="0" smtClean="0">
                          <a:latin typeface="Arial Black" pitchFamily="34" charset="0"/>
                        </a:rPr>
                        <a:t>1- </a:t>
                      </a:r>
                      <a:r>
                        <a:rPr lang="fr-FR" sz="1600" b="1" smtClean="0">
                          <a:latin typeface="Arial Black" pitchFamily="34" charset="0"/>
                        </a:rPr>
                        <a:t>LES HYPNOTIQUES</a:t>
                      </a:r>
                      <a:endParaRPr lang="fr-FR" sz="1600" b="1" dirty="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b="1"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Black" pitchFamily="34" charset="0"/>
                        </a:rPr>
                        <a:t>2- LES NEUROLEPTIQUES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b="1" dirty="0" smtClean="0">
                        <a:latin typeface="Arial Black"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Black" pitchFamily="34" charset="0"/>
                        </a:rPr>
                        <a:t>3- LES TRANQUILLISANTS</a:t>
                      </a:r>
                    </a:p>
                  </a:txBody>
                  <a:tcPr/>
                </a:tc>
              </a:tr>
              <a:tr h="1676762">
                <a:tc>
                  <a:txBody>
                    <a:bodyPr/>
                    <a:lstStyle/>
                    <a:p>
                      <a:pPr algn="l"/>
                      <a:r>
                        <a:rPr lang="fr-FR" sz="2000" b="1" baseline="0" dirty="0" smtClean="0">
                          <a:latin typeface="Arial Black" pitchFamily="34" charset="0"/>
                        </a:rPr>
                        <a:t> </a:t>
                      </a:r>
                    </a:p>
                    <a:p>
                      <a:pPr algn="l"/>
                      <a:r>
                        <a:rPr lang="fr-FR" sz="2000" b="1" dirty="0" smtClean="0">
                          <a:latin typeface="Arial Black" pitchFamily="34" charset="0"/>
                        </a:rPr>
                        <a:t>II- LES PSYCHOANALEPTIQUES :</a:t>
                      </a:r>
                    </a:p>
                    <a:p>
                      <a:pPr algn="l"/>
                      <a:r>
                        <a:rPr lang="fr-FR" sz="2000" b="1" dirty="0" smtClean="0">
                          <a:solidFill>
                            <a:srgbClr val="7030A0"/>
                          </a:solidFill>
                          <a:latin typeface="Arial Black" pitchFamily="34" charset="0"/>
                        </a:rPr>
                        <a:t>(Stimulent</a:t>
                      </a:r>
                      <a:r>
                        <a:rPr lang="fr-FR" sz="2000" b="1" baseline="0" dirty="0" smtClean="0">
                          <a:solidFill>
                            <a:srgbClr val="7030A0"/>
                          </a:solidFill>
                          <a:latin typeface="Arial Black" pitchFamily="34" charset="0"/>
                        </a:rPr>
                        <a:t> l’activité mentale)</a:t>
                      </a:r>
                      <a:endParaRPr lang="fr-FR" sz="2000" b="1" dirty="0">
                        <a:solidFill>
                          <a:srgbClr val="7030A0"/>
                        </a:solidFill>
                        <a:latin typeface="Arial Black" pitchFamily="34" charset="0"/>
                      </a:endParaRPr>
                    </a:p>
                  </a:txBody>
                  <a:tcPr>
                    <a:lnB w="12700" cap="flat" cmpd="sng" algn="ctr">
                      <a:solidFill>
                        <a:schemeClr val="tx1"/>
                      </a:solidFill>
                      <a:prstDash val="solid"/>
                      <a:round/>
                      <a:headEnd type="none" w="med" len="med"/>
                      <a:tailEnd type="none" w="med" len="med"/>
                    </a:lnB>
                  </a:tcPr>
                </a:tc>
                <a:tc>
                  <a:txBody>
                    <a:bodyPr/>
                    <a:lstStyle/>
                    <a:p>
                      <a:pPr algn="l"/>
                      <a:endParaRPr lang="fr-FR" sz="1600" dirty="0" smtClean="0">
                        <a:latin typeface="Arial Black" pitchFamily="34" charset="0"/>
                      </a:endParaRPr>
                    </a:p>
                    <a:p>
                      <a:pPr algn="l"/>
                      <a:r>
                        <a:rPr lang="fr-FR" sz="1600" dirty="0" smtClean="0">
                          <a:latin typeface="Arial Black" pitchFamily="34" charset="0"/>
                        </a:rPr>
                        <a:t>1- </a:t>
                      </a:r>
                      <a:r>
                        <a:rPr lang="fr-FR" sz="1400" dirty="0" smtClean="0">
                          <a:latin typeface="Arial Black" pitchFamily="34" charset="0"/>
                        </a:rPr>
                        <a:t>LES  THYMOANALEPTIQUES</a:t>
                      </a:r>
                    </a:p>
                    <a:p>
                      <a:pPr algn="l"/>
                      <a:endParaRPr lang="fr-FR" sz="1600" dirty="0" smtClean="0">
                        <a:latin typeface="Arial Black" pitchFamily="34" charset="0"/>
                      </a:endParaRPr>
                    </a:p>
                    <a:p>
                      <a:pPr algn="l"/>
                      <a:r>
                        <a:rPr lang="fr-FR" sz="1600" dirty="0" smtClean="0">
                          <a:latin typeface="Arial Black" pitchFamily="34" charset="0"/>
                        </a:rPr>
                        <a:t>2- LES PSYCHOTONIQUES</a:t>
                      </a:r>
                    </a:p>
                    <a:p>
                      <a:pPr algn="l"/>
                      <a:endParaRPr lang="fr-FR" sz="1600" dirty="0" smtClean="0">
                        <a:latin typeface="Arial Black" pitchFamily="34" charset="0"/>
                      </a:endParaRPr>
                    </a:p>
                    <a:p>
                      <a:pPr algn="l"/>
                      <a:r>
                        <a:rPr lang="fr-FR" sz="1600" dirty="0" smtClean="0">
                          <a:latin typeface="Arial Black" pitchFamily="34" charset="0"/>
                        </a:rPr>
                        <a:t>3-</a:t>
                      </a:r>
                      <a:r>
                        <a:rPr lang="fr-FR" sz="1600" baseline="0" dirty="0" smtClean="0">
                          <a:latin typeface="Arial Black" pitchFamily="34" charset="0"/>
                        </a:rPr>
                        <a:t> LES NOOANALEPTIUES</a:t>
                      </a:r>
                      <a:endParaRPr lang="fr-FR" sz="1600" dirty="0">
                        <a:latin typeface="Arial Black" pitchFamily="34" charset="0"/>
                      </a:endParaRPr>
                    </a:p>
                  </a:txBody>
                  <a:tcPr>
                    <a:lnB w="12700" cap="flat" cmpd="sng" algn="ctr">
                      <a:solidFill>
                        <a:schemeClr val="tx1"/>
                      </a:solidFill>
                      <a:prstDash val="solid"/>
                      <a:round/>
                      <a:headEnd type="none" w="med" len="med"/>
                      <a:tailEnd type="none" w="med" len="med"/>
                    </a:lnB>
                  </a:tcPr>
                </a:tc>
              </a:tr>
              <a:tr h="2181343">
                <a:tc>
                  <a:txBody>
                    <a:bodyPr/>
                    <a:lstStyle/>
                    <a:p>
                      <a:pPr algn="l"/>
                      <a:endParaRPr lang="fr-FR" sz="2000" dirty="0" smtClean="0">
                        <a:latin typeface="Arial Black" pitchFamily="34" charset="0"/>
                      </a:endParaRPr>
                    </a:p>
                    <a:p>
                      <a:pPr algn="l"/>
                      <a:r>
                        <a:rPr lang="fr-FR" sz="2000" dirty="0" smtClean="0">
                          <a:latin typeface="Arial Black" pitchFamily="34" charset="0"/>
                        </a:rPr>
                        <a:t>III- LES PSYCHODYSLEPTIQUES :</a:t>
                      </a:r>
                    </a:p>
                    <a:p>
                      <a:pPr algn="l"/>
                      <a:r>
                        <a:rPr lang="fr-FR" sz="2000" dirty="0" smtClean="0">
                          <a:solidFill>
                            <a:srgbClr val="7030A0"/>
                          </a:solidFill>
                          <a:latin typeface="Arial Black" pitchFamily="34" charset="0"/>
                        </a:rPr>
                        <a:t>(Onirogènes pour l’activité mentale</a:t>
                      </a:r>
                      <a:r>
                        <a:rPr lang="fr-FR" sz="2000" dirty="0" smtClean="0">
                          <a:latin typeface="Arial Black" pitchFamily="34" charset="0"/>
                        </a:rPr>
                        <a:t>)</a:t>
                      </a:r>
                      <a:endParaRPr lang="fr-FR" sz="2000" dirty="0">
                        <a:latin typeface="Arial Black" pitchFamily="34" charset="0"/>
                      </a:endParaRPr>
                    </a:p>
                  </a:txBody>
                  <a:tcPr>
                    <a:lnT w="12700" cap="flat" cmpd="sng" algn="ctr">
                      <a:solidFill>
                        <a:schemeClr val="tx1"/>
                      </a:solidFill>
                      <a:prstDash val="solid"/>
                      <a:round/>
                      <a:headEnd type="none" w="med" len="med"/>
                      <a:tailEnd type="none" w="med" len="med"/>
                    </a:lnT>
                  </a:tcPr>
                </a:tc>
                <a:tc>
                  <a:txBody>
                    <a:bodyPr/>
                    <a:lstStyle/>
                    <a:p>
                      <a:pPr algn="l"/>
                      <a:endParaRPr lang="fr-FR" sz="1600" dirty="0" smtClean="0">
                        <a:latin typeface="Arial Black" pitchFamily="34" charset="0"/>
                      </a:endParaRPr>
                    </a:p>
                    <a:p>
                      <a:pPr algn="l"/>
                      <a:r>
                        <a:rPr lang="fr-FR" sz="1600" dirty="0" smtClean="0">
                          <a:latin typeface="Arial Black" pitchFamily="34" charset="0"/>
                        </a:rPr>
                        <a:t>1- LES HALLUCINOGÈNES </a:t>
                      </a:r>
                    </a:p>
                    <a:p>
                      <a:pPr algn="l"/>
                      <a:endParaRPr lang="fr-FR" sz="1600" dirty="0" smtClean="0">
                        <a:latin typeface="Arial Black" pitchFamily="34" charset="0"/>
                      </a:endParaRPr>
                    </a:p>
                    <a:p>
                      <a:pPr algn="l"/>
                      <a:r>
                        <a:rPr lang="fr-FR" sz="1600" dirty="0" smtClean="0">
                          <a:latin typeface="Arial Black" pitchFamily="34" charset="0"/>
                        </a:rPr>
                        <a:t>2- LES SUBSTANCES</a:t>
                      </a:r>
                      <a:r>
                        <a:rPr lang="fr-FR" sz="1600" baseline="0" dirty="0" smtClean="0">
                          <a:latin typeface="Arial Black" pitchFamily="34" charset="0"/>
                        </a:rPr>
                        <a:t> </a:t>
                      </a:r>
                    </a:p>
                    <a:p>
                      <a:pPr algn="l"/>
                      <a:r>
                        <a:rPr lang="fr-FR" sz="1600" baseline="0" dirty="0" smtClean="0">
                          <a:latin typeface="Arial Black" pitchFamily="34" charset="0"/>
                        </a:rPr>
                        <a:t>    </a:t>
                      </a:r>
                      <a:r>
                        <a:rPr lang="fr-FR" sz="1600" dirty="0" smtClean="0">
                          <a:latin typeface="Arial Black" pitchFamily="34" charset="0"/>
                        </a:rPr>
                        <a:t>ÉNIVRANTES</a:t>
                      </a:r>
                    </a:p>
                    <a:p>
                      <a:pPr algn="l"/>
                      <a:endParaRPr lang="fr-FR" sz="1600" dirty="0" smtClean="0">
                        <a:latin typeface="Arial Black" pitchFamily="34" charset="0"/>
                      </a:endParaRPr>
                    </a:p>
                    <a:p>
                      <a:pPr algn="l"/>
                      <a:r>
                        <a:rPr lang="fr-FR" sz="1600" dirty="0" smtClean="0">
                          <a:latin typeface="Arial Black" pitchFamily="34" charset="0"/>
                        </a:rPr>
                        <a:t>3- LES STUPÉFIANTS </a:t>
                      </a:r>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598171506"/>
      </p:ext>
    </p:extLst>
  </p:cSld>
  <p:clrMapOvr>
    <a:masterClrMapping/>
  </p:clrMapOvr>
  <p:transition>
    <p:newsfla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908720"/>
            <a:ext cx="8429684" cy="4214842"/>
          </a:xfrm>
        </p:spPr>
        <p:txBody>
          <a:bodyPr>
            <a:normAutofit fontScale="90000"/>
          </a:bodyPr>
          <a:lstStyle/>
          <a:p>
            <a:pPr algn="ctr"/>
            <a:r>
              <a:rPr lang="fr-FR" sz="4400" b="1" dirty="0" smtClean="0">
                <a:solidFill>
                  <a:srgbClr val="FF0000"/>
                </a:solidFill>
              </a:rPr>
              <a:t> </a:t>
            </a:r>
            <a:r>
              <a:rPr lang="fr-FR" b="1" dirty="0" smtClean="0">
                <a:solidFill>
                  <a:srgbClr val="FF0000"/>
                </a:solidFill>
              </a:rPr>
              <a:t/>
            </a:r>
            <a:br>
              <a:rPr lang="fr-FR" b="1" dirty="0" smtClean="0">
                <a:solidFill>
                  <a:srgbClr val="FF0000"/>
                </a:solidFill>
              </a:rPr>
            </a:br>
            <a:r>
              <a:rPr lang="fr-FR" b="1" dirty="0" smtClean="0"/>
              <a:t> </a:t>
            </a:r>
            <a:br>
              <a:rPr lang="fr-FR" b="1" dirty="0" smtClean="0"/>
            </a:br>
            <a:r>
              <a:rPr lang="fr-FR" sz="4000" b="1" dirty="0" smtClean="0">
                <a:solidFill>
                  <a:srgbClr val="FF0000"/>
                </a:solidFill>
                <a:latin typeface="Arial Black" pitchFamily="34" charset="0"/>
              </a:rPr>
              <a:t>Les psychotropes </a:t>
            </a:r>
            <a:r>
              <a:rPr lang="fr-FR" sz="4000" b="1" dirty="0" smtClean="0">
                <a:solidFill>
                  <a:schemeClr val="tx1"/>
                </a:solidFill>
                <a:latin typeface="Arial Black" pitchFamily="34" charset="0"/>
              </a:rPr>
              <a:t>sont l’ensemble des substances chimiques d’origine naturelle ou artificielle, qui ont un tropisme « </a:t>
            </a:r>
            <a:r>
              <a:rPr lang="fr-FR" sz="4000" b="1" dirty="0" smtClean="0">
                <a:solidFill>
                  <a:srgbClr val="C00000"/>
                </a:solidFill>
                <a:latin typeface="Arial Black" pitchFamily="34" charset="0"/>
              </a:rPr>
              <a:t>psychologique</a:t>
            </a:r>
            <a:r>
              <a:rPr lang="fr-FR" sz="4000" b="1" dirty="0" smtClean="0">
                <a:solidFill>
                  <a:schemeClr val="tx1"/>
                </a:solidFill>
                <a:latin typeface="Arial Black" pitchFamily="34" charset="0"/>
              </a:rPr>
              <a:t> », c’est-à-dire susceptible de modifier </a:t>
            </a:r>
            <a:br>
              <a:rPr lang="fr-FR" sz="4000" b="1" dirty="0" smtClean="0">
                <a:solidFill>
                  <a:schemeClr val="tx1"/>
                </a:solidFill>
                <a:latin typeface="Arial Black" pitchFamily="34" charset="0"/>
              </a:rPr>
            </a:br>
            <a:r>
              <a:rPr lang="fr-FR" sz="4000" b="1" dirty="0" smtClean="0">
                <a:solidFill>
                  <a:srgbClr val="00B0F0"/>
                </a:solidFill>
                <a:latin typeface="Arial Black" pitchFamily="34" charset="0"/>
              </a:rPr>
              <a:t>l’activité mentale</a:t>
            </a:r>
            <a:r>
              <a:rPr lang="fr-FR" sz="4000" b="1" dirty="0" smtClean="0">
                <a:solidFill>
                  <a:schemeClr val="tx1"/>
                </a:solidFill>
                <a:latin typeface="Arial Black" pitchFamily="34" charset="0"/>
              </a:rPr>
              <a:t>. </a:t>
            </a:r>
            <a:endParaRPr lang="fr-FR" sz="4000" b="1" dirty="0">
              <a:solidFill>
                <a:schemeClr val="tx1"/>
              </a:solidFill>
              <a:latin typeface="Arial Black" pitchFamily="34" charset="0"/>
            </a:endParaRPr>
          </a:p>
        </p:txBody>
      </p:sp>
    </p:spTree>
    <p:extLst>
      <p:ext uri="{BB962C8B-B14F-4D97-AF65-F5344CB8AC3E}">
        <p14:creationId xmlns:p14="http://schemas.microsoft.com/office/powerpoint/2010/main" val="2420176578"/>
      </p:ext>
    </p:extLst>
  </p:cSld>
  <p:clrMapOvr>
    <a:masterClrMapping/>
  </p:clrMapOvr>
  <p:transition>
    <p:newsfla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332656"/>
            <a:ext cx="8640960" cy="6250706"/>
          </a:xfrm>
        </p:spPr>
        <p:txBody>
          <a:bodyPr>
            <a:normAutofit fontScale="90000"/>
          </a:bodyPr>
          <a:lstStyle/>
          <a:p>
            <a:r>
              <a:rPr lang="fr-FR" dirty="0" smtClean="0">
                <a:solidFill>
                  <a:srgbClr val="C00000"/>
                </a:solidFill>
                <a:latin typeface="Arial Black" pitchFamily="34" charset="0"/>
              </a:rPr>
              <a:t>       LES PRINCIPAUX PSYCHOTROPES </a:t>
            </a:r>
            <a:br>
              <a:rPr lang="fr-FR" dirty="0" smtClean="0">
                <a:solidFill>
                  <a:srgbClr val="C00000"/>
                </a:solidFill>
                <a:latin typeface="Arial Black" pitchFamily="34" charset="0"/>
              </a:rPr>
            </a:br>
            <a:r>
              <a:rPr lang="fr-FR" dirty="0">
                <a:solidFill>
                  <a:srgbClr val="C00000"/>
                </a:solidFill>
                <a:latin typeface="Arial Black" pitchFamily="34" charset="0"/>
              </a:rPr>
              <a:t> </a:t>
            </a:r>
            <a:r>
              <a:rPr lang="fr-FR" dirty="0" smtClean="0">
                <a:solidFill>
                  <a:srgbClr val="C00000"/>
                </a:solidFill>
                <a:latin typeface="Arial Black" pitchFamily="34" charset="0"/>
              </a:rPr>
              <a:t>     UTILISÉES  EN PSYCHIATRIE SONT : </a:t>
            </a:r>
            <a:br>
              <a:rPr lang="fr-FR" dirty="0" smtClean="0">
                <a:solidFill>
                  <a:srgbClr val="C00000"/>
                </a:solidFill>
                <a:latin typeface="Arial Black" pitchFamily="34" charset="0"/>
              </a:rPr>
            </a:br>
            <a:r>
              <a:rPr lang="fr-FR" dirty="0" smtClean="0">
                <a:solidFill>
                  <a:srgbClr val="C00000"/>
                </a:solidFill>
                <a:latin typeface="Arial Black" pitchFamily="34" charset="0"/>
              </a:rPr>
              <a:t/>
            </a:r>
            <a:br>
              <a:rPr lang="fr-FR" dirty="0" smtClean="0">
                <a:solidFill>
                  <a:srgbClr val="C00000"/>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1. </a:t>
            </a:r>
            <a:r>
              <a:rPr lang="fr-FR" dirty="0" smtClean="0">
                <a:solidFill>
                  <a:srgbClr val="FF0000"/>
                </a:solidFill>
                <a:latin typeface="Arial Black" pitchFamily="34" charset="0"/>
              </a:rPr>
              <a:t>LES ANTIPSYCHOTIQUES,</a:t>
            </a:r>
            <a:br>
              <a:rPr lang="fr-FR" dirty="0" smtClean="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r>
              <a:rPr lang="fr-FR" dirty="0" smtClean="0">
                <a:solidFill>
                  <a:srgbClr val="0070C0"/>
                </a:solidFill>
                <a:latin typeface="Arial Black" pitchFamily="34" charset="0"/>
              </a:rPr>
              <a:t>2. LES ANTIDÉPRESSEURS,</a:t>
            </a:r>
            <a:br>
              <a:rPr lang="fr-FR" dirty="0" smtClean="0">
                <a:solidFill>
                  <a:srgbClr val="0070C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r>
              <a:rPr lang="fr-FR" dirty="0" smtClean="0">
                <a:solidFill>
                  <a:srgbClr val="00B050"/>
                </a:solidFill>
                <a:latin typeface="Arial Black" pitchFamily="34" charset="0"/>
              </a:rPr>
              <a:t>3. LES THYMORÉGULATEURS,</a:t>
            </a:r>
            <a:br>
              <a:rPr lang="fr-FR" dirty="0" smtClean="0">
                <a:solidFill>
                  <a:srgbClr val="00B050"/>
                </a:solidFill>
                <a:latin typeface="Arial Black" pitchFamily="34" charset="0"/>
              </a:rPr>
            </a:br>
            <a:r>
              <a:rPr lang="fr-FR" dirty="0" smtClean="0">
                <a:solidFill>
                  <a:srgbClr val="00B050"/>
                </a:solidFill>
                <a:latin typeface="Arial Black" pitchFamily="34" charset="0"/>
              </a:rPr>
              <a:t/>
            </a:r>
            <a:br>
              <a:rPr lang="fr-FR" dirty="0" smtClean="0">
                <a:solidFill>
                  <a:srgbClr val="00B050"/>
                </a:solidFill>
                <a:latin typeface="Arial Black" pitchFamily="34" charset="0"/>
              </a:rPr>
            </a:br>
            <a:r>
              <a:rPr lang="fr-FR" dirty="0" smtClean="0">
                <a:solidFill>
                  <a:srgbClr val="FF0000"/>
                </a:solidFill>
                <a:latin typeface="Arial Black" pitchFamily="34" charset="0"/>
              </a:rPr>
              <a:t>  </a:t>
            </a:r>
            <a:r>
              <a:rPr lang="fr-FR" dirty="0" smtClean="0">
                <a:solidFill>
                  <a:srgbClr val="7030A0"/>
                </a:solidFill>
                <a:latin typeface="Arial Black" pitchFamily="34" charset="0"/>
              </a:rPr>
              <a:t>4. LES ANXIOLYTIQUES,</a:t>
            </a:r>
            <a:br>
              <a:rPr lang="fr-FR" dirty="0" smtClean="0">
                <a:solidFill>
                  <a:srgbClr val="7030A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r>
              <a:rPr lang="fr-FR" dirty="0" smtClean="0">
                <a:solidFill>
                  <a:srgbClr val="C00000"/>
                </a:solidFill>
                <a:latin typeface="Arial Black" pitchFamily="34" charset="0"/>
              </a:rPr>
              <a:t>5. LES HYPNOTIQUES,</a:t>
            </a:r>
            <a:br>
              <a:rPr lang="fr-FR" dirty="0" smtClean="0">
                <a:solidFill>
                  <a:srgbClr val="C0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r>
              <a:rPr lang="fr-FR" dirty="0" smtClean="0">
                <a:solidFill>
                  <a:srgbClr val="00B0F0"/>
                </a:solidFill>
                <a:latin typeface="Arial Black" pitchFamily="34" charset="0"/>
              </a:rPr>
              <a:t>6. LES PSYCHOSTIMULANTS. </a:t>
            </a:r>
            <a:endParaRPr lang="fr-FR" dirty="0">
              <a:solidFill>
                <a:srgbClr val="00B0F0"/>
              </a:solidFill>
              <a:latin typeface="Arial Black" pitchFamily="34" charset="0"/>
            </a:endParaRPr>
          </a:p>
        </p:txBody>
      </p:sp>
    </p:spTree>
    <p:extLst>
      <p:ext uri="{BB962C8B-B14F-4D97-AF65-F5344CB8AC3E}">
        <p14:creationId xmlns:p14="http://schemas.microsoft.com/office/powerpoint/2010/main" val="2041285347"/>
      </p:ext>
    </p:extLst>
  </p:cSld>
  <p:clrMapOvr>
    <a:masterClrMapping/>
  </p:clrMapOvr>
  <p:transition>
    <p:newsfla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3429000"/>
            <a:ext cx="8501122" cy="1643074"/>
          </a:xfrm>
        </p:spPr>
        <p:style>
          <a:lnRef idx="3">
            <a:schemeClr val="lt1"/>
          </a:lnRef>
          <a:fillRef idx="1">
            <a:schemeClr val="accent3"/>
          </a:fillRef>
          <a:effectRef idx="1">
            <a:schemeClr val="accent3"/>
          </a:effectRef>
          <a:fontRef idx="minor">
            <a:schemeClr val="lt1"/>
          </a:fontRef>
        </p:style>
        <p:txBody>
          <a:bodyPr>
            <a:normAutofit/>
          </a:bodyPr>
          <a:lstStyle/>
          <a:p>
            <a:pPr algn="ctr"/>
            <a:r>
              <a:rPr lang="fr-FR" sz="4000" dirty="0">
                <a:solidFill>
                  <a:schemeClr val="bg1"/>
                </a:solidFill>
                <a:latin typeface="Arial Black" pitchFamily="34" charset="0"/>
                <a:cs typeface="Calibri"/>
              </a:rPr>
              <a:t>1</a:t>
            </a:r>
            <a:r>
              <a:rPr lang="fr-FR" sz="4000" dirty="0" smtClean="0">
                <a:solidFill>
                  <a:schemeClr val="bg1"/>
                </a:solidFill>
                <a:latin typeface="Arial Black" pitchFamily="34" charset="0"/>
                <a:cs typeface="Calibri"/>
              </a:rPr>
              <a:t>- </a:t>
            </a:r>
            <a:r>
              <a:rPr lang="fr-FR" sz="4000" b="1" dirty="0" smtClean="0">
                <a:solidFill>
                  <a:schemeClr val="bg1"/>
                </a:solidFill>
                <a:latin typeface="Arial Black" pitchFamily="34" charset="0"/>
                <a:cs typeface="Calibri"/>
              </a:rPr>
              <a:t>LES ANTIPSYCHOTIQUES:</a:t>
            </a:r>
            <a:r>
              <a:rPr lang="fr-FR" sz="4000" b="1" dirty="0" smtClean="0">
                <a:solidFill>
                  <a:srgbClr val="FFFF00"/>
                </a:solidFill>
                <a:latin typeface="Arial Black" pitchFamily="34" charset="0"/>
                <a:cs typeface="Calibri"/>
              </a:rPr>
              <a:t/>
            </a:r>
            <a:br>
              <a:rPr lang="fr-FR" sz="4000" b="1" dirty="0" smtClean="0">
                <a:solidFill>
                  <a:srgbClr val="FFFF00"/>
                </a:solidFill>
                <a:latin typeface="Arial Black" pitchFamily="34" charset="0"/>
                <a:cs typeface="Calibri"/>
              </a:rPr>
            </a:br>
            <a:endParaRPr lang="fr-FR" sz="3600" b="1" dirty="0">
              <a:solidFill>
                <a:srgbClr val="FFFF00"/>
              </a:solidFill>
            </a:endParaRPr>
          </a:p>
        </p:txBody>
      </p:sp>
      <p:pic>
        <p:nvPicPr>
          <p:cNvPr id="2050" name="Picture 2" descr="C:\Users\hp\Desktop\Nous-consommons-trop-de-cachets-antideprime_image_article_large.jpg"/>
          <p:cNvPicPr>
            <a:picLocks noChangeAspect="1" noChangeArrowheads="1"/>
          </p:cNvPicPr>
          <p:nvPr/>
        </p:nvPicPr>
        <p:blipFill>
          <a:blip r:embed="rId2"/>
          <a:srcRect/>
          <a:stretch>
            <a:fillRect/>
          </a:stretch>
        </p:blipFill>
        <p:spPr bwMode="auto">
          <a:xfrm rot="528405">
            <a:off x="899512" y="911650"/>
            <a:ext cx="7576616" cy="2422528"/>
          </a:xfrm>
          <a:prstGeom prst="rect">
            <a:avLst/>
          </a:prstGeom>
          <a:noFill/>
        </p:spPr>
      </p:pic>
    </p:spTree>
    <p:extLst>
      <p:ext uri="{BB962C8B-B14F-4D97-AF65-F5344CB8AC3E}">
        <p14:creationId xmlns:p14="http://schemas.microsoft.com/office/powerpoint/2010/main" val="2251189781"/>
      </p:ext>
    </p:extLst>
  </p:cSld>
  <p:clrMapOvr>
    <a:masterClrMapping/>
  </p:clrMapOvr>
  <p:transition>
    <p:newsfla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14290"/>
            <a:ext cx="8464454" cy="6357982"/>
          </a:xfrm>
        </p:spPr>
        <p:txBody>
          <a:bodyPr>
            <a:normAutofit fontScale="90000"/>
          </a:bodyPr>
          <a:lstStyle/>
          <a:p>
            <a:pPr algn="ct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4000" b="1" dirty="0" smtClean="0">
                <a:solidFill>
                  <a:srgbClr val="FF0000"/>
                </a:solidFill>
                <a:latin typeface="Arial Black" pitchFamily="34" charset="0"/>
                <a:cs typeface="Calibri"/>
              </a:rPr>
              <a:t>les antipsychotiques </a:t>
            </a:r>
            <a:r>
              <a:rPr lang="fr-FR" sz="4000" b="1" dirty="0" smtClean="0">
                <a:solidFill>
                  <a:schemeClr val="tx1"/>
                </a:solidFill>
                <a:latin typeface="Arial Black" pitchFamily="34" charset="0"/>
                <a:cs typeface="Calibri"/>
              </a:rPr>
              <a:t>s</a:t>
            </a:r>
            <a:r>
              <a:rPr lang="fr-FR" sz="3200" b="1" dirty="0" smtClean="0">
                <a:solidFill>
                  <a:schemeClr val="tx1"/>
                </a:solidFill>
                <a:latin typeface="Arial Black" pitchFamily="34" charset="0"/>
                <a:cs typeface="Calibri"/>
              </a:rPr>
              <a:t>ont indiqués dans le traitement des troubles psychotiques (</a:t>
            </a:r>
            <a:r>
              <a:rPr lang="fr-FR" sz="3200" b="1" dirty="0" smtClean="0">
                <a:solidFill>
                  <a:srgbClr val="7030A0"/>
                </a:solidFill>
                <a:latin typeface="Arial Black" pitchFamily="34" charset="0"/>
                <a:cs typeface="Calibri"/>
              </a:rPr>
              <a:t>troubles schizophréniques et troubles délirants persistants</a:t>
            </a:r>
            <a:r>
              <a:rPr lang="fr-FR" sz="3200" b="1" dirty="0" smtClean="0">
                <a:solidFill>
                  <a:schemeClr val="tx1"/>
                </a:solidFill>
                <a:latin typeface="Arial Black" pitchFamily="34" charset="0"/>
                <a:cs typeface="Calibri"/>
              </a:rPr>
              <a:t>) et certains d’entre eux sont indiqués à visée </a:t>
            </a:r>
            <a:r>
              <a:rPr lang="fr-FR" sz="3200" b="1" dirty="0" smtClean="0">
                <a:solidFill>
                  <a:srgbClr val="7030A0"/>
                </a:solidFill>
                <a:latin typeface="Arial Black" pitchFamily="34" charset="0"/>
                <a:cs typeface="Calibri"/>
              </a:rPr>
              <a:t>antimaniaque</a:t>
            </a:r>
            <a:r>
              <a:rPr lang="fr-FR" sz="3200" b="1" dirty="0" smtClean="0">
                <a:solidFill>
                  <a:schemeClr val="tx1"/>
                </a:solidFill>
                <a:latin typeface="Arial Black" pitchFamily="34" charset="0"/>
                <a:cs typeface="Calibri"/>
              </a:rPr>
              <a:t> et </a:t>
            </a:r>
            <a:r>
              <a:rPr lang="fr-FR" sz="3200" b="1" dirty="0" smtClean="0">
                <a:solidFill>
                  <a:srgbClr val="7030A0"/>
                </a:solidFill>
                <a:latin typeface="Arial Black" pitchFamily="34" charset="0"/>
                <a:cs typeface="Calibri"/>
              </a:rPr>
              <a:t>antidépressive</a:t>
            </a:r>
            <a:r>
              <a:rPr lang="fr-FR" sz="3200" b="1" dirty="0" smtClean="0">
                <a:solidFill>
                  <a:schemeClr val="tx1"/>
                </a:solidFill>
                <a:latin typeface="Arial Black" pitchFamily="34" charset="0"/>
                <a:cs typeface="Calibri"/>
              </a:rPr>
              <a:t> </a:t>
            </a:r>
            <a:br>
              <a:rPr lang="fr-FR" sz="3200" b="1" dirty="0" smtClean="0">
                <a:solidFill>
                  <a:schemeClr val="tx1"/>
                </a:solidFill>
                <a:latin typeface="Arial Black" pitchFamily="34" charset="0"/>
                <a:cs typeface="Calibri"/>
              </a:rPr>
            </a:br>
            <a:r>
              <a:rPr lang="fr-FR" sz="3200" b="1" dirty="0" smtClean="0">
                <a:solidFill>
                  <a:schemeClr val="tx1"/>
                </a:solidFill>
                <a:latin typeface="Arial Black" pitchFamily="34" charset="0"/>
                <a:cs typeface="Calibri"/>
              </a:rPr>
              <a:t>dans les </a:t>
            </a:r>
            <a:r>
              <a:rPr lang="fr-FR" sz="3200" b="1" dirty="0" smtClean="0">
                <a:solidFill>
                  <a:srgbClr val="7030A0"/>
                </a:solidFill>
                <a:latin typeface="Arial Black" pitchFamily="34" charset="0"/>
                <a:cs typeface="Calibri"/>
              </a:rPr>
              <a:t>troubles bipolaires </a:t>
            </a:r>
            <a:br>
              <a:rPr lang="fr-FR" sz="3200" b="1" dirty="0" smtClean="0">
                <a:solidFill>
                  <a:srgbClr val="7030A0"/>
                </a:solidFill>
                <a:latin typeface="Arial Black" pitchFamily="34" charset="0"/>
                <a:cs typeface="Calibri"/>
              </a:rPr>
            </a:br>
            <a:r>
              <a:rPr lang="fr-FR" sz="3200" b="1" dirty="0" smtClean="0">
                <a:solidFill>
                  <a:srgbClr val="7030A0"/>
                </a:solidFill>
                <a:latin typeface="Arial Black" pitchFamily="34" charset="0"/>
                <a:cs typeface="Calibri"/>
              </a:rPr>
              <a:t/>
            </a:r>
            <a:br>
              <a:rPr lang="fr-FR" sz="3200" b="1" dirty="0" smtClean="0">
                <a:solidFill>
                  <a:srgbClr val="7030A0"/>
                </a:solidFill>
                <a:latin typeface="Arial Black" pitchFamily="34" charset="0"/>
                <a:cs typeface="Calibri"/>
              </a:rPr>
            </a:br>
            <a:r>
              <a:rPr lang="fr-FR" sz="3200" b="1" dirty="0" smtClean="0">
                <a:solidFill>
                  <a:srgbClr val="FF0000"/>
                </a:solidFill>
                <a:latin typeface="Arial Black" pitchFamily="34" charset="0"/>
                <a:cs typeface="Calibri"/>
              </a:rPr>
              <a:t>(ex: dépression bipolaire type I, II et cyclothymie).</a:t>
            </a:r>
            <a:r>
              <a:rPr lang="fr-FR" sz="3200" b="1" dirty="0" smtClean="0">
                <a:solidFill>
                  <a:schemeClr val="tx1"/>
                </a:solidFill>
                <a:latin typeface="Arial Black" pitchFamily="34" charset="0"/>
                <a:cs typeface="Calibri"/>
              </a:rPr>
              <a:t/>
            </a:r>
            <a:br>
              <a:rPr lang="fr-FR" sz="3200" b="1" dirty="0" smtClean="0">
                <a:solidFill>
                  <a:schemeClr val="tx1"/>
                </a:solidFill>
                <a:latin typeface="Arial Black" pitchFamily="34" charset="0"/>
                <a:cs typeface="Calibri"/>
              </a:rPr>
            </a:br>
            <a:r>
              <a:rPr lang="fr-FR" sz="3200" b="1" dirty="0" smtClean="0">
                <a:solidFill>
                  <a:srgbClr val="FF0000"/>
                </a:solidFill>
                <a:latin typeface="+mn-lt"/>
                <a:cs typeface="Calibri"/>
              </a:rPr>
              <a:t/>
            </a:r>
            <a:br>
              <a:rPr lang="fr-FR" sz="3200" b="1" dirty="0" smtClean="0">
                <a:solidFill>
                  <a:srgbClr val="FF0000"/>
                </a:solidFill>
                <a:latin typeface="+mn-lt"/>
                <a:cs typeface="Calibri"/>
              </a:rPr>
            </a:br>
            <a:r>
              <a:rPr lang="fr-FR" sz="3200" b="1" dirty="0" smtClean="0">
                <a:solidFill>
                  <a:srgbClr val="FF0000"/>
                </a:solidFill>
                <a:latin typeface="+mn-lt"/>
                <a:cs typeface="Calibri"/>
              </a:rPr>
              <a:t/>
            </a:r>
            <a:br>
              <a:rPr lang="fr-FR" sz="3200" b="1" dirty="0" smtClean="0">
                <a:solidFill>
                  <a:srgbClr val="FF0000"/>
                </a:solidFill>
                <a:latin typeface="+mn-lt"/>
                <a:cs typeface="Calibri"/>
              </a:rPr>
            </a:br>
            <a:endParaRPr lang="fr-FR" dirty="0">
              <a:latin typeface="+mn-lt"/>
            </a:endParaRPr>
          </a:p>
        </p:txBody>
      </p:sp>
    </p:spTree>
    <p:extLst>
      <p:ext uri="{BB962C8B-B14F-4D97-AF65-F5344CB8AC3E}">
        <p14:creationId xmlns:p14="http://schemas.microsoft.com/office/powerpoint/2010/main" val="2010599401"/>
      </p:ext>
    </p:extLst>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85728"/>
            <a:ext cx="8358246" cy="6383632"/>
          </a:xfrm>
        </p:spPr>
        <p:txBody>
          <a:bodyPr>
            <a:normAutofit fontScale="90000"/>
          </a:bodyPr>
          <a:lstStyle/>
          <a:p>
            <a:pPr algn="ctr"/>
            <a:r>
              <a:rPr lang="fr-FR" sz="3100" dirty="0" smtClean="0">
                <a:solidFill>
                  <a:schemeClr val="tx1"/>
                </a:solidFill>
                <a:latin typeface="Arial Black" pitchFamily="34" charset="0"/>
              </a:rPr>
              <a:t>La meilleure classification clinique a été proposée par DELAY &amp; DENIKER               </a:t>
            </a:r>
            <a:r>
              <a:rPr lang="fr-FR" sz="2700" b="1" dirty="0" smtClean="0">
                <a:solidFill>
                  <a:srgbClr val="C00000"/>
                </a:solidFill>
                <a:latin typeface="+mn-lt"/>
              </a:rPr>
              <a:t>(J. </a:t>
            </a:r>
            <a:r>
              <a:rPr lang="fr-FR" sz="2700" b="1" dirty="0">
                <a:solidFill>
                  <a:srgbClr val="C00000"/>
                </a:solidFill>
                <a:latin typeface="+mn-lt"/>
              </a:rPr>
              <a:t>Delay et P. Deniker, psychiatres français, membres de l’Académie de médecine (1957)</a:t>
            </a:r>
            <a:r>
              <a:rPr lang="fr-FR" sz="2700" b="1" dirty="0" smtClean="0">
                <a:solidFill>
                  <a:srgbClr val="C00000"/>
                </a:solidFill>
                <a:latin typeface="+mn-lt"/>
              </a:rPr>
              <a:t/>
            </a:r>
            <a:br>
              <a:rPr lang="fr-FR" sz="2700" b="1" dirty="0" smtClean="0">
                <a:solidFill>
                  <a:srgbClr val="C00000"/>
                </a:solidFill>
                <a:latin typeface="+mn-lt"/>
              </a:rPr>
            </a:br>
            <a:r>
              <a:rPr lang="fr-FR" sz="4000" dirty="0" smtClean="0"/>
              <a:t/>
            </a:r>
            <a:br>
              <a:rPr lang="fr-FR" sz="4000" dirty="0" smtClean="0"/>
            </a:br>
            <a:r>
              <a:rPr lang="fr-FR" sz="4000" dirty="0" smtClean="0"/>
              <a:t> </a:t>
            </a:r>
            <a:r>
              <a:rPr lang="fr-FR" sz="4000" dirty="0" smtClean="0">
                <a:latin typeface="Calibri"/>
                <a:cs typeface="Calibri"/>
              </a:rPr>
              <a:t>❶ </a:t>
            </a:r>
            <a:r>
              <a:rPr lang="fr-FR" sz="4000" b="1" dirty="0" smtClean="0">
                <a:solidFill>
                  <a:srgbClr val="FF0000"/>
                </a:solidFill>
                <a:latin typeface="Arial Black" pitchFamily="34" charset="0"/>
                <a:cs typeface="Calibri"/>
              </a:rPr>
              <a:t>LES PSYCHOLEPTIQUES</a:t>
            </a:r>
            <a:r>
              <a:rPr lang="fr-FR" sz="4000" b="1" dirty="0" smtClean="0">
                <a:latin typeface="Arial Black" pitchFamily="34" charset="0"/>
                <a:cs typeface="Calibri"/>
              </a:rPr>
              <a:t>                     </a:t>
            </a:r>
            <a:br>
              <a:rPr lang="fr-FR" sz="4000" b="1" dirty="0" smtClean="0">
                <a:latin typeface="Arial Black" pitchFamily="34" charset="0"/>
                <a:cs typeface="Calibri"/>
              </a:rPr>
            </a:br>
            <a:r>
              <a:rPr lang="fr-FR" sz="4000" b="1" dirty="0">
                <a:latin typeface="Arial Black" pitchFamily="34" charset="0"/>
                <a:cs typeface="Calibri"/>
              </a:rPr>
              <a:t> </a:t>
            </a:r>
            <a:r>
              <a:rPr lang="fr-FR" sz="4000" b="1" dirty="0" smtClean="0">
                <a:latin typeface="Arial Black" pitchFamily="34" charset="0"/>
                <a:cs typeface="Calibri"/>
              </a:rPr>
              <a:t>   </a:t>
            </a:r>
            <a:r>
              <a:rPr lang="fr-FR" sz="4000" dirty="0" smtClean="0">
                <a:latin typeface="Calibri"/>
                <a:cs typeface="Calibri"/>
              </a:rPr>
              <a:t>(</a:t>
            </a:r>
            <a:r>
              <a:rPr lang="fr-FR" sz="4000" dirty="0" smtClean="0">
                <a:solidFill>
                  <a:schemeClr val="tx1"/>
                </a:solidFill>
                <a:latin typeface="Calibri"/>
                <a:cs typeface="Calibri"/>
              </a:rPr>
              <a:t>diminuent l’activité cérébrale/mentale</a:t>
            </a:r>
            <a:r>
              <a:rPr lang="fr-FR" sz="4000" dirty="0" smtClean="0">
                <a:latin typeface="Calibri"/>
                <a:cs typeface="Calibri"/>
              </a:rPr>
              <a:t>).</a:t>
            </a:r>
            <a:br>
              <a:rPr lang="fr-FR" sz="4000" dirty="0" smtClean="0">
                <a:latin typeface="Calibri"/>
                <a:cs typeface="Calibri"/>
              </a:rPr>
            </a:br>
            <a:r>
              <a:rPr lang="fr-FR" sz="4000" dirty="0" smtClean="0">
                <a:latin typeface="Calibri"/>
                <a:cs typeface="Calibri"/>
              </a:rPr>
              <a:t/>
            </a:r>
            <a:br>
              <a:rPr lang="fr-FR" sz="4000" dirty="0" smtClean="0">
                <a:latin typeface="Calibri"/>
                <a:cs typeface="Calibri"/>
              </a:rPr>
            </a:br>
            <a:r>
              <a:rPr lang="fr-FR" sz="4000" dirty="0" smtClean="0">
                <a:latin typeface="Calibri"/>
                <a:cs typeface="Calibri"/>
              </a:rPr>
              <a:t> ❷ </a:t>
            </a:r>
            <a:r>
              <a:rPr lang="fr-FR" sz="4000" dirty="0" smtClean="0">
                <a:solidFill>
                  <a:srgbClr val="FF0000"/>
                </a:solidFill>
                <a:latin typeface="Arial Black" pitchFamily="34" charset="0"/>
                <a:cs typeface="Calibri"/>
              </a:rPr>
              <a:t>LES PSYCHOANALEPTIQUES</a:t>
            </a:r>
            <a:r>
              <a:rPr lang="fr-FR" sz="4000" dirty="0" smtClean="0">
                <a:latin typeface="Arial Black" pitchFamily="34" charset="0"/>
                <a:cs typeface="Calibri"/>
              </a:rPr>
              <a:t>               </a:t>
            </a:r>
            <a:br>
              <a:rPr lang="fr-FR" sz="4000" dirty="0" smtClean="0">
                <a:latin typeface="Arial Black" pitchFamily="34" charset="0"/>
                <a:cs typeface="Calibri"/>
              </a:rPr>
            </a:br>
            <a:r>
              <a:rPr lang="fr-FR" sz="4000" dirty="0">
                <a:latin typeface="Arial Black" pitchFamily="34" charset="0"/>
                <a:cs typeface="Calibri"/>
              </a:rPr>
              <a:t> </a:t>
            </a:r>
            <a:r>
              <a:rPr lang="fr-FR" sz="4000" dirty="0" smtClean="0">
                <a:latin typeface="Arial Black" pitchFamily="34" charset="0"/>
                <a:cs typeface="Calibri"/>
              </a:rPr>
              <a:t>   </a:t>
            </a:r>
            <a:r>
              <a:rPr lang="fr-FR" sz="4000" dirty="0" smtClean="0">
                <a:latin typeface="Calibri"/>
                <a:cs typeface="Calibri"/>
              </a:rPr>
              <a:t>(</a:t>
            </a:r>
            <a:r>
              <a:rPr lang="fr-FR" sz="4000" dirty="0" smtClean="0">
                <a:solidFill>
                  <a:schemeClr val="tx1"/>
                </a:solidFill>
                <a:latin typeface="Calibri"/>
                <a:cs typeface="Calibri"/>
              </a:rPr>
              <a:t>Stimulent l’activité cérébrale/mentale</a:t>
            </a:r>
            <a:r>
              <a:rPr lang="fr-FR" sz="4000" dirty="0" smtClean="0">
                <a:latin typeface="Calibri"/>
                <a:cs typeface="Calibri"/>
              </a:rPr>
              <a:t>).</a:t>
            </a:r>
            <a:br>
              <a:rPr lang="fr-FR" sz="4000" dirty="0" smtClean="0">
                <a:latin typeface="Calibri"/>
                <a:cs typeface="Calibri"/>
              </a:rPr>
            </a:br>
            <a:r>
              <a:rPr lang="fr-FR" sz="4000" dirty="0" smtClean="0">
                <a:latin typeface="Calibri"/>
                <a:cs typeface="Calibri"/>
              </a:rPr>
              <a:t/>
            </a:r>
            <a:br>
              <a:rPr lang="fr-FR" sz="4000" dirty="0" smtClean="0">
                <a:latin typeface="Calibri"/>
                <a:cs typeface="Calibri"/>
              </a:rPr>
            </a:br>
            <a:r>
              <a:rPr lang="fr-FR" sz="4000" dirty="0" smtClean="0">
                <a:latin typeface="Calibri"/>
                <a:cs typeface="Calibri"/>
              </a:rPr>
              <a:t> ❸ </a:t>
            </a:r>
            <a:r>
              <a:rPr lang="fr-FR" sz="4000" dirty="0" smtClean="0">
                <a:solidFill>
                  <a:srgbClr val="FF0000"/>
                </a:solidFill>
                <a:latin typeface="Arial Black" pitchFamily="34" charset="0"/>
                <a:cs typeface="Calibri"/>
              </a:rPr>
              <a:t>LES PSYCHODYSLEPTIQUES</a:t>
            </a:r>
            <a:r>
              <a:rPr lang="fr-FR" sz="4000" dirty="0" smtClean="0">
                <a:latin typeface="Arial Black" pitchFamily="34" charset="0"/>
                <a:cs typeface="Calibri"/>
              </a:rPr>
              <a:t>                                </a:t>
            </a:r>
            <a:br>
              <a:rPr lang="fr-FR" sz="4000" dirty="0" smtClean="0">
                <a:latin typeface="Arial Black" pitchFamily="34" charset="0"/>
                <a:cs typeface="Calibri"/>
              </a:rPr>
            </a:br>
            <a:r>
              <a:rPr lang="fr-FR" sz="4000" dirty="0">
                <a:latin typeface="Arial Black" pitchFamily="34" charset="0"/>
                <a:cs typeface="Calibri"/>
              </a:rPr>
              <a:t> </a:t>
            </a:r>
            <a:r>
              <a:rPr lang="fr-FR" sz="4000" dirty="0" smtClean="0">
                <a:latin typeface="Arial Black" pitchFamily="34" charset="0"/>
                <a:cs typeface="Calibri"/>
              </a:rPr>
              <a:t>     </a:t>
            </a:r>
            <a:r>
              <a:rPr lang="fr-FR" sz="3100" dirty="0" smtClean="0">
                <a:latin typeface="Calibri"/>
                <a:cs typeface="Calibri"/>
              </a:rPr>
              <a:t>(</a:t>
            </a:r>
            <a:r>
              <a:rPr lang="fr-FR" sz="3100" dirty="0" smtClean="0">
                <a:solidFill>
                  <a:schemeClr val="tx1"/>
                </a:solidFill>
                <a:latin typeface="Calibri"/>
                <a:cs typeface="Calibri"/>
              </a:rPr>
              <a:t>Onirogènes pour l’activité cérébrale/mentale</a:t>
            </a:r>
            <a:r>
              <a:rPr lang="fr-FR" sz="3100" dirty="0" smtClean="0">
                <a:latin typeface="Calibri"/>
                <a:cs typeface="Calibri"/>
              </a:rPr>
              <a:t>). </a:t>
            </a:r>
            <a:endParaRPr lang="fr-FR" sz="2200" dirty="0"/>
          </a:p>
        </p:txBody>
      </p:sp>
    </p:spTree>
  </p:cSld>
  <p:clrMapOvr>
    <a:masterClrMapping/>
  </p:clrMapOvr>
  <p:transition>
    <p:newsfla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334545"/>
            <a:ext cx="8712968" cy="2753927"/>
          </a:xfrm>
        </p:spPr>
        <p:txBody>
          <a:bodyPr>
            <a:noAutofit/>
          </a:bodyPr>
          <a:lstStyle/>
          <a:p>
            <a:pPr algn="ctr"/>
            <a:r>
              <a:rPr lang="fr-FR" sz="2800" dirty="0" smtClean="0">
                <a:solidFill>
                  <a:schemeClr val="tx1"/>
                </a:solidFill>
                <a:latin typeface="Arial Black" pitchFamily="34" charset="0"/>
              </a:rPr>
              <a:t>SUR LE PALAN </a:t>
            </a:r>
            <a:r>
              <a:rPr lang="fr-FR" sz="2800" dirty="0" smtClean="0">
                <a:solidFill>
                  <a:srgbClr val="00B0F0"/>
                </a:solidFill>
                <a:latin typeface="Arial Black" pitchFamily="34" charset="0"/>
              </a:rPr>
              <a:t>PHARMACOLOGIQUE</a:t>
            </a:r>
            <a:r>
              <a:rPr lang="fr-FR" sz="2800" dirty="0" smtClean="0">
                <a:solidFill>
                  <a:schemeClr val="tx1"/>
                </a:solidFill>
                <a:latin typeface="Arial Black" pitchFamily="34" charset="0"/>
              </a:rPr>
              <a:t>,                            LA CARACTÉRISTIQUE COMMUNE DE TOUS </a:t>
            </a:r>
            <a:r>
              <a:rPr lang="fr-FR" sz="2800" dirty="0" smtClean="0">
                <a:solidFill>
                  <a:srgbClr val="FF0000"/>
                </a:solidFill>
                <a:latin typeface="Arial Black" pitchFamily="34" charset="0"/>
              </a:rPr>
              <a:t>LES ANTIPSYCHOTIQUES </a:t>
            </a:r>
            <a:r>
              <a:rPr lang="fr-FR" sz="2800" dirty="0" smtClean="0">
                <a:solidFill>
                  <a:schemeClr val="tx1"/>
                </a:solidFill>
                <a:latin typeface="Arial Black" pitchFamily="34" charset="0"/>
              </a:rPr>
              <a:t>EST D’ÊTRE ANTAGONISTE (bloque l’action) DES RÉCEPTEURS </a:t>
            </a:r>
            <a:r>
              <a:rPr lang="fr-FR" sz="2800" dirty="0" smtClean="0">
                <a:solidFill>
                  <a:srgbClr val="7030A0"/>
                </a:solidFill>
                <a:latin typeface="Arial Black" pitchFamily="34" charset="0"/>
              </a:rPr>
              <a:t>DOPAMINERGIQUES </a:t>
            </a:r>
            <a:r>
              <a:rPr lang="fr-FR" sz="2800" dirty="0">
                <a:solidFill>
                  <a:srgbClr val="7030A0"/>
                </a:solidFill>
                <a:latin typeface="Arial Black" pitchFamily="34" charset="0"/>
              </a:rPr>
              <a:t> </a:t>
            </a:r>
            <a:r>
              <a:rPr lang="fr-FR" sz="2800" dirty="0" smtClean="0">
                <a:solidFill>
                  <a:srgbClr val="7030A0"/>
                </a:solidFill>
                <a:latin typeface="Arial Black" pitchFamily="34" charset="0"/>
              </a:rPr>
              <a:t>DE TYPE D2</a:t>
            </a:r>
            <a:r>
              <a:rPr lang="fr-FR" sz="2800" dirty="0" smtClean="0">
                <a:solidFill>
                  <a:schemeClr val="tx1"/>
                </a:solidFill>
                <a:latin typeface="Arial Black" pitchFamily="34" charset="0"/>
              </a:rPr>
              <a:t>.</a:t>
            </a:r>
            <a:endParaRPr lang="fr-FR" sz="2800"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51631"/>
            <a:ext cx="684076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244261"/>
      </p:ext>
    </p:extLst>
  </p:cSld>
  <p:clrMapOvr>
    <a:masterClrMapping/>
  </p:clrMapOvr>
  <p:transition>
    <p:newsfla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568952"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4078796" y="3140968"/>
            <a:ext cx="914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avec flèche 3"/>
          <p:cNvCxnSpPr/>
          <p:nvPr/>
        </p:nvCxnSpPr>
        <p:spPr>
          <a:xfrm>
            <a:off x="4993196" y="3789040"/>
            <a:ext cx="1162980" cy="12241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977643"/>
      </p:ext>
    </p:extLst>
  </p:cSld>
  <p:clrMapOvr>
    <a:masterClrMapping/>
  </p:clrMapOvr>
  <p:transition>
    <p:newsfla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gif;base64,R0lGODlhAQABAIAAAP///wAAACH5BAEAAAAALAAAAAABAAEAAAICRAEAOw=="/>
          <p:cNvSpPr>
            <a:spLocks noChangeAspect="1" noChangeArrowheads="1"/>
          </p:cNvSpPr>
          <p:nvPr/>
        </p:nvSpPr>
        <p:spPr bwMode="auto">
          <a:xfrm>
            <a:off x="4960938" y="-336635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3" descr="data:image/gif;base64,R0lGODlhAQABAIAAAP///wAAACH5BAEAAAAALAAAAAABAAEAAAICRAEAOw=="/>
          <p:cNvSpPr>
            <a:spLocks noChangeAspect="1" noChangeArrowheads="1"/>
          </p:cNvSpPr>
          <p:nvPr/>
        </p:nvSpPr>
        <p:spPr bwMode="auto">
          <a:xfrm>
            <a:off x="4960938" y="-231297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data:image/gif;base64,R0lGODlhAQABAIAAAP///wAAACH5BAEAAAAALAAAAAABAAEAAAICRAEAOw=="/>
          <p:cNvSpPr>
            <a:spLocks noChangeAspect="1" noChangeArrowheads="1"/>
          </p:cNvSpPr>
          <p:nvPr/>
        </p:nvSpPr>
        <p:spPr bwMode="auto">
          <a:xfrm>
            <a:off x="4960938" y="-418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5" descr="data:image/gif;base64,R0lGODlhAQABAIAAAP///wAAACH5BAEAAAAALAAAAAABAAEAAAICRAEAOw=="/>
          <p:cNvSpPr>
            <a:spLocks noChangeAspect="1" noChangeArrowheads="1"/>
          </p:cNvSpPr>
          <p:nvPr/>
        </p:nvSpPr>
        <p:spPr bwMode="auto">
          <a:xfrm>
            <a:off x="4960938" y="635047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Rectangle 6"/>
          <p:cNvSpPr/>
          <p:nvPr/>
        </p:nvSpPr>
        <p:spPr>
          <a:xfrm>
            <a:off x="381625" y="404664"/>
            <a:ext cx="8280920" cy="4401205"/>
          </a:xfrm>
          <a:prstGeom prst="rect">
            <a:avLst/>
          </a:prstGeom>
        </p:spPr>
        <p:txBody>
          <a:bodyPr wrap="square">
            <a:spAutoFit/>
          </a:bodyPr>
          <a:lstStyle/>
          <a:p>
            <a:pPr algn="ctr"/>
            <a:r>
              <a:rPr lang="fr-FR" sz="2800" dirty="0">
                <a:solidFill>
                  <a:srgbClr val="FF0000"/>
                </a:solidFill>
                <a:latin typeface="Arial Black" pitchFamily="34" charset="0"/>
              </a:rPr>
              <a:t>Les récepteurs dopaminergiques</a:t>
            </a:r>
            <a:r>
              <a:rPr lang="fr-FR" sz="2800" dirty="0">
                <a:latin typeface="Arial Black" pitchFamily="34" charset="0"/>
              </a:rPr>
              <a:t> sont des protéines membranaires (couplées aux protéines G) qui captent la dopamine pour réguler mouvement, motivation, cognition et </a:t>
            </a:r>
            <a:r>
              <a:rPr lang="fr-FR" sz="2800" dirty="0" smtClean="0">
                <a:latin typeface="Arial Black" pitchFamily="34" charset="0"/>
              </a:rPr>
              <a:t>émotions. </a:t>
            </a:r>
            <a:r>
              <a:rPr lang="fr-FR" sz="2800" dirty="0">
                <a:solidFill>
                  <a:srgbClr val="0A0A0A"/>
                </a:solidFill>
                <a:latin typeface="Arial Black" pitchFamily="34" charset="0"/>
              </a:rPr>
              <a:t>Classés en </a:t>
            </a:r>
            <a:r>
              <a:rPr lang="fr-FR" sz="2800" dirty="0" smtClean="0">
                <a:solidFill>
                  <a:srgbClr val="0A0A0A"/>
                </a:solidFill>
                <a:latin typeface="Arial Black" pitchFamily="34" charset="0"/>
              </a:rPr>
              <a:t>familles</a:t>
            </a:r>
            <a:r>
              <a:rPr lang="fr-FR" sz="2800" dirty="0">
                <a:solidFill>
                  <a:srgbClr val="0A0A0A"/>
                </a:solidFill>
                <a:latin typeface="Arial Black" pitchFamily="34" charset="0"/>
              </a:rPr>
              <a:t> </a:t>
            </a:r>
            <a:r>
              <a:rPr lang="fr-FR" sz="2800" dirty="0" smtClean="0">
                <a:solidFill>
                  <a:srgbClr val="FF0000"/>
                </a:solidFill>
                <a:latin typeface="Arial Black" pitchFamily="34" charset="0"/>
              </a:rPr>
              <a:t>D1, D2, D3, D4, D5, </a:t>
            </a:r>
            <a:r>
              <a:rPr lang="fr-FR" sz="2800" dirty="0" smtClean="0">
                <a:solidFill>
                  <a:srgbClr val="0A0A0A"/>
                </a:solidFill>
                <a:latin typeface="Arial Black" pitchFamily="34" charset="0"/>
              </a:rPr>
              <a:t>ils </a:t>
            </a:r>
            <a:r>
              <a:rPr lang="fr-FR" sz="2800" dirty="0">
                <a:solidFill>
                  <a:srgbClr val="0A0A0A"/>
                </a:solidFill>
                <a:latin typeface="Arial Black" pitchFamily="34" charset="0"/>
              </a:rPr>
              <a:t>sont essentiels à la neurotransmission, et leurs dysfonctionnements impliquent la schizophrénie, la maladie de Parkinson, ou </a:t>
            </a:r>
            <a:r>
              <a:rPr lang="fr-FR" sz="2800" dirty="0" smtClean="0">
                <a:solidFill>
                  <a:srgbClr val="0A0A0A"/>
                </a:solidFill>
                <a:latin typeface="Arial Black" pitchFamily="34" charset="0"/>
              </a:rPr>
              <a:t>les addictions . </a:t>
            </a:r>
            <a:endParaRPr lang="fr-FR" sz="2800" dirty="0">
              <a:latin typeface="Arial Black" pitchFamily="34" charset="0"/>
            </a:endParaRPr>
          </a:p>
        </p:txBody>
      </p:sp>
    </p:spTree>
    <p:extLst>
      <p:ext uri="{BB962C8B-B14F-4D97-AF65-F5344CB8AC3E}">
        <p14:creationId xmlns:p14="http://schemas.microsoft.com/office/powerpoint/2010/main" val="926605369"/>
      </p:ext>
    </p:extLst>
  </p:cSld>
  <p:clrMapOvr>
    <a:masterClrMapping/>
  </p:clrMapOvr>
  <p:transition>
    <p:newsfla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357166"/>
            <a:ext cx="8429684" cy="5929354"/>
          </a:xfrm>
        </p:spPr>
        <p:txBody>
          <a:bodyPr>
            <a:normAutofit fontScale="90000"/>
          </a:bodyPr>
          <a:lstStyle/>
          <a:p>
            <a:r>
              <a:rPr lang="fr-FR" sz="3600" dirty="0" smtClean="0">
                <a:solidFill>
                  <a:srgbClr val="C00000"/>
                </a:solidFill>
                <a:latin typeface="Arial Black" pitchFamily="34" charset="0"/>
              </a:rPr>
              <a:t>I.I-</a:t>
            </a:r>
            <a:r>
              <a:rPr lang="fr-FR" sz="3600" u="sng" dirty="0" smtClean="0">
                <a:solidFill>
                  <a:srgbClr val="C00000"/>
                </a:solidFill>
                <a:latin typeface="Arial Black" pitchFamily="34" charset="0"/>
              </a:rPr>
              <a:t> LES ANTIPSYCHOTIQUES DE PREMIÈRE GÉNÉRATION : </a:t>
            </a:r>
            <a:br>
              <a:rPr lang="fr-FR" sz="3600" u="sng" dirty="0" smtClean="0">
                <a:solidFill>
                  <a:srgbClr val="C00000"/>
                </a:solidFill>
                <a:latin typeface="Arial Black" pitchFamily="34" charset="0"/>
              </a:rPr>
            </a:br>
            <a:r>
              <a:rPr lang="fr-FR" dirty="0" smtClean="0">
                <a:solidFill>
                  <a:schemeClr val="tx1"/>
                </a:solidFill>
              </a:rPr>
              <a:t/>
            </a:r>
            <a:br>
              <a:rPr lang="fr-FR" dirty="0" smtClean="0">
                <a:solidFill>
                  <a:schemeClr val="tx1"/>
                </a:solidFill>
              </a:rPr>
            </a:br>
            <a:r>
              <a:rPr lang="fr-FR" sz="3200" b="1" dirty="0" smtClean="0">
                <a:solidFill>
                  <a:schemeClr val="tx1"/>
                </a:solidFill>
                <a:latin typeface="Arial Black" pitchFamily="34" charset="0"/>
              </a:rPr>
              <a:t>- CHLORPROMAZINE (</a:t>
            </a:r>
            <a:r>
              <a:rPr lang="fr-FR" sz="3200" b="1" dirty="0" smtClean="0">
                <a:solidFill>
                  <a:srgbClr val="FF0000"/>
                </a:solidFill>
                <a:latin typeface="Arial Black" pitchFamily="34" charset="0"/>
              </a:rPr>
              <a:t>LARGACTIL</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CYAMÉMAZINE (</a:t>
            </a:r>
            <a:r>
              <a:rPr lang="fr-FR" sz="3200" b="1" dirty="0" smtClean="0">
                <a:solidFill>
                  <a:srgbClr val="FF0000"/>
                </a:solidFill>
                <a:latin typeface="Arial Black" pitchFamily="34" charset="0"/>
              </a:rPr>
              <a:t>TERCIAN</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ALIMÉMAZINE (</a:t>
            </a:r>
            <a:r>
              <a:rPr lang="fr-FR" sz="3200" b="1" dirty="0" smtClean="0">
                <a:solidFill>
                  <a:srgbClr val="FF0000"/>
                </a:solidFill>
                <a:latin typeface="Arial Black" pitchFamily="34" charset="0"/>
              </a:rPr>
              <a:t>THÉRALÈNE</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a:solidFill>
                  <a:schemeClr val="tx1"/>
                </a:solidFill>
                <a:latin typeface="Arial Black" pitchFamily="34" charset="0"/>
              </a:rPr>
              <a:t/>
            </a:r>
            <a:br>
              <a:rPr lang="fr-FR" sz="3200" b="1" dirty="0">
                <a:solidFill>
                  <a:schemeClr val="tx1"/>
                </a:solidFill>
                <a:latin typeface="Arial Black" pitchFamily="34" charset="0"/>
              </a:rPr>
            </a:br>
            <a:r>
              <a:rPr lang="fr-FR" sz="3200" b="1" dirty="0" smtClean="0">
                <a:solidFill>
                  <a:schemeClr val="tx1"/>
                </a:solidFill>
                <a:latin typeface="Arial Black" pitchFamily="34" charset="0"/>
              </a:rPr>
              <a:t>- LÉVOPROMAZINE (</a:t>
            </a:r>
            <a:r>
              <a:rPr lang="fr-FR" sz="3200" b="1" dirty="0" smtClean="0">
                <a:solidFill>
                  <a:srgbClr val="FF0000"/>
                </a:solidFill>
                <a:latin typeface="Arial Black" pitchFamily="34" charset="0"/>
              </a:rPr>
              <a:t>NOZINAN</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a:r>
            <a:br>
              <a:rPr lang="fr-FR" sz="3200" b="1" dirty="0" smtClean="0">
                <a:solidFill>
                  <a:schemeClr val="tx1"/>
                </a:solidFill>
                <a:latin typeface="Arial Black" pitchFamily="34" charset="0"/>
              </a:rPr>
            </a:br>
            <a:r>
              <a:rPr lang="fr-FR" sz="3200" b="1" dirty="0" smtClean="0">
                <a:solidFill>
                  <a:schemeClr val="tx1"/>
                </a:solidFill>
                <a:latin typeface="Arial Black" pitchFamily="34" charset="0"/>
              </a:rPr>
              <a:t>- HALOPÉRIDOL ( </a:t>
            </a:r>
            <a:r>
              <a:rPr lang="fr-FR" sz="3200" b="1" dirty="0" smtClean="0">
                <a:solidFill>
                  <a:srgbClr val="FF0000"/>
                </a:solidFill>
                <a:latin typeface="Arial Black" pitchFamily="34" charset="0"/>
              </a:rPr>
              <a:t>HALDOL</a:t>
            </a:r>
            <a:r>
              <a:rPr lang="fr-FR" sz="3200" b="1" dirty="0" smtClean="0">
                <a:solidFill>
                  <a:schemeClr val="tx1"/>
                </a:solidFill>
                <a:latin typeface="Arial Black" pitchFamily="34" charset="0"/>
              </a:rPr>
              <a:t>®)</a:t>
            </a:r>
            <a:br>
              <a:rPr lang="fr-FR" sz="3200" b="1" dirty="0" smtClean="0">
                <a:solidFill>
                  <a:schemeClr val="tx1"/>
                </a:solidFill>
                <a:latin typeface="Arial Black" pitchFamily="34" charset="0"/>
              </a:rPr>
            </a:br>
            <a:endParaRPr lang="fr-FR" dirty="0">
              <a:solidFill>
                <a:schemeClr val="tx1"/>
              </a:solidFill>
            </a:endParaRPr>
          </a:p>
        </p:txBody>
      </p:sp>
    </p:spTree>
    <p:extLst>
      <p:ext uri="{BB962C8B-B14F-4D97-AF65-F5344CB8AC3E}">
        <p14:creationId xmlns:p14="http://schemas.microsoft.com/office/powerpoint/2010/main" val="4146730168"/>
      </p:ext>
    </p:extLst>
  </p:cSld>
  <p:clrMapOvr>
    <a:masterClrMapping/>
  </p:clrMapOvr>
  <p:transition>
    <p:newsfla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8429684" cy="6357982"/>
          </a:xfrm>
        </p:spPr>
        <p:txBody>
          <a:bodyPr/>
          <a:lstStyle/>
          <a:p>
            <a:endParaRPr lang="fr-FR" dirty="0"/>
          </a:p>
        </p:txBody>
      </p:sp>
      <p:pic>
        <p:nvPicPr>
          <p:cNvPr id="4098" name="Picture 2" descr="C:\Users\hp\Desktop\téléchargement.jpg"/>
          <p:cNvPicPr>
            <a:picLocks noChangeAspect="1" noChangeArrowheads="1"/>
          </p:cNvPicPr>
          <p:nvPr/>
        </p:nvPicPr>
        <p:blipFill>
          <a:blip r:embed="rId2"/>
          <a:srcRect/>
          <a:stretch>
            <a:fillRect/>
          </a:stretch>
        </p:blipFill>
        <p:spPr bwMode="auto">
          <a:xfrm rot="828301">
            <a:off x="3768666" y="3094387"/>
            <a:ext cx="4776990" cy="1785220"/>
          </a:xfrm>
          <a:prstGeom prst="rect">
            <a:avLst/>
          </a:prstGeom>
          <a:noFill/>
        </p:spPr>
      </p:pic>
      <p:pic>
        <p:nvPicPr>
          <p:cNvPr id="4099" name="Picture 3" descr="C:\Users\hp\Desktop\nozinan-filmtabl-100-mg-100-stk-800x800.jpg"/>
          <p:cNvPicPr>
            <a:picLocks noChangeAspect="1" noChangeArrowheads="1"/>
          </p:cNvPicPr>
          <p:nvPr/>
        </p:nvPicPr>
        <p:blipFill>
          <a:blip r:embed="rId3"/>
          <a:srcRect/>
          <a:stretch>
            <a:fillRect/>
          </a:stretch>
        </p:blipFill>
        <p:spPr bwMode="auto">
          <a:xfrm rot="312940">
            <a:off x="380767" y="334107"/>
            <a:ext cx="4287184" cy="1742666"/>
          </a:xfrm>
          <a:prstGeom prst="rect">
            <a:avLst/>
          </a:prstGeom>
          <a:noFill/>
        </p:spPr>
      </p:pic>
      <p:pic>
        <p:nvPicPr>
          <p:cNvPr id="4100" name="Picture 4" descr="C:\Users\hp\Desktop\téléchargement (1).jpg"/>
          <p:cNvPicPr>
            <a:picLocks noChangeAspect="1" noChangeArrowheads="1"/>
          </p:cNvPicPr>
          <p:nvPr/>
        </p:nvPicPr>
        <p:blipFill>
          <a:blip r:embed="rId4"/>
          <a:srcRect/>
          <a:stretch>
            <a:fillRect/>
          </a:stretch>
        </p:blipFill>
        <p:spPr bwMode="auto">
          <a:xfrm rot="706845">
            <a:off x="5422540" y="495903"/>
            <a:ext cx="3000396" cy="2343156"/>
          </a:xfrm>
          <a:prstGeom prst="rect">
            <a:avLst/>
          </a:prstGeom>
          <a:noFill/>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433" y="2132856"/>
            <a:ext cx="3314235" cy="247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4352199"/>
            <a:ext cx="294246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376144"/>
      </p:ext>
    </p:extLst>
  </p:cSld>
  <p:clrMapOvr>
    <a:masterClrMapping/>
  </p:clrMapOvr>
  <p:transition>
    <p:newsfla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14290"/>
            <a:ext cx="8572560" cy="6429420"/>
          </a:xfrm>
        </p:spPr>
        <p:txBody>
          <a:bodyPr>
            <a:normAutofit/>
          </a:bodyPr>
          <a:lstStyle/>
          <a:p>
            <a:r>
              <a:rPr lang="fr-FR" sz="2800" b="1" dirty="0">
                <a:solidFill>
                  <a:srgbClr val="C00000"/>
                </a:solidFill>
                <a:latin typeface="Arial Black" pitchFamily="34" charset="0"/>
                <a:cs typeface="Calibri"/>
              </a:rPr>
              <a:t>I</a:t>
            </a:r>
            <a:r>
              <a:rPr lang="fr-FR" sz="2800" b="1" dirty="0" smtClean="0">
                <a:solidFill>
                  <a:srgbClr val="C00000"/>
                </a:solidFill>
                <a:latin typeface="Arial Black" pitchFamily="34" charset="0"/>
                <a:cs typeface="Calibri"/>
              </a:rPr>
              <a:t>.II - LES ANTIPSYCHOTIQUES DE  DEUXIÈME GÉNÉRATION : </a:t>
            </a:r>
            <a:br>
              <a:rPr lang="fr-FR" sz="2800" b="1" dirty="0" smtClean="0">
                <a:solidFill>
                  <a:srgbClr val="C00000"/>
                </a:solidFill>
                <a:latin typeface="Arial Black" pitchFamily="34" charset="0"/>
                <a:cs typeface="Calibri"/>
              </a:rPr>
            </a:br>
            <a:r>
              <a:rPr lang="fr-FR" sz="2700" b="1" u="sng" dirty="0" smtClean="0">
                <a:solidFill>
                  <a:srgbClr val="FF0000"/>
                </a:solidFill>
                <a:latin typeface="Arial Black" pitchFamily="34" charset="0"/>
                <a:cs typeface="Calibri"/>
              </a:rPr>
              <a:t/>
            </a:r>
            <a:br>
              <a:rPr lang="fr-FR" sz="2700" b="1" u="sng" dirty="0" smtClean="0">
                <a:solidFill>
                  <a:srgbClr val="FF0000"/>
                </a:solidFill>
                <a:latin typeface="Arial Black" pitchFamily="34" charset="0"/>
                <a:cs typeface="Calibri"/>
              </a:rPr>
            </a:br>
            <a:r>
              <a:rPr lang="fr-FR" sz="2700" b="1" dirty="0" smtClean="0">
                <a:solidFill>
                  <a:schemeClr val="tx1"/>
                </a:solidFill>
                <a:latin typeface="Arial Black" pitchFamily="34" charset="0"/>
                <a:cs typeface="Calibri"/>
              </a:rPr>
              <a:t>- AMISULPRIDE     (</a:t>
            </a:r>
            <a:r>
              <a:rPr lang="fr-FR" sz="2700" b="1" dirty="0" smtClean="0">
                <a:solidFill>
                  <a:srgbClr val="FF0000"/>
                </a:solidFill>
                <a:latin typeface="Arial Black" pitchFamily="34" charset="0"/>
                <a:cs typeface="Calibri"/>
              </a:rPr>
              <a:t>SOLIAN</a:t>
            </a:r>
            <a:r>
              <a:rPr lang="fr-FR" sz="2700" b="1" dirty="0" smtClean="0">
                <a:solidFill>
                  <a:schemeClr val="tx1"/>
                </a:solidFill>
                <a:latin typeface="Arial Black" pitchFamily="34" charset="0"/>
                <a:cs typeface="Calibri"/>
              </a:rPr>
              <a:t> ®)</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LOXAPINE           (</a:t>
            </a:r>
            <a:r>
              <a:rPr lang="fr-FR" sz="2700" b="1" dirty="0" smtClean="0">
                <a:solidFill>
                  <a:srgbClr val="FF0000"/>
                </a:solidFill>
                <a:latin typeface="Arial Black" pitchFamily="34" charset="0"/>
                <a:cs typeface="Calibri"/>
              </a:rPr>
              <a:t>LOXAPAC</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OLANZAPINE      (</a:t>
            </a:r>
            <a:r>
              <a:rPr lang="fr-FR" sz="2700" b="1" dirty="0" smtClean="0">
                <a:solidFill>
                  <a:srgbClr val="FF0000"/>
                </a:solidFill>
                <a:latin typeface="Arial Black" pitchFamily="34" charset="0"/>
                <a:cs typeface="Calibri"/>
              </a:rPr>
              <a:t>ZYPREXA</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CLOZAPINE         (</a:t>
            </a:r>
            <a:r>
              <a:rPr lang="fr-FR" sz="2700" b="1" dirty="0" smtClean="0">
                <a:solidFill>
                  <a:srgbClr val="FF0000"/>
                </a:solidFill>
                <a:latin typeface="Arial Black" pitchFamily="34" charset="0"/>
                <a:cs typeface="Calibri"/>
              </a:rPr>
              <a:t>LEPONEX</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QUETIAPINE       (</a:t>
            </a:r>
            <a:r>
              <a:rPr lang="fr-FR" sz="2700" b="1" dirty="0" smtClean="0">
                <a:solidFill>
                  <a:srgbClr val="FF0000"/>
                </a:solidFill>
                <a:latin typeface="Arial Black" pitchFamily="34" charset="0"/>
                <a:cs typeface="Calibri"/>
              </a:rPr>
              <a:t>XEROQUEL</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RISPÉRIDONE     (</a:t>
            </a:r>
            <a:r>
              <a:rPr lang="fr-FR" sz="2700" b="1" dirty="0" smtClean="0">
                <a:solidFill>
                  <a:srgbClr val="FF0000"/>
                </a:solidFill>
                <a:latin typeface="Arial Black" pitchFamily="34" charset="0"/>
                <a:cs typeface="Calibri"/>
              </a:rPr>
              <a:t>RISPERDAL</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PALIPERIDONE   (</a:t>
            </a:r>
            <a:r>
              <a:rPr lang="fr-FR" sz="2700" b="1" dirty="0" smtClean="0">
                <a:solidFill>
                  <a:srgbClr val="FF0000"/>
                </a:solidFill>
                <a:latin typeface="Arial Black" pitchFamily="34" charset="0"/>
                <a:cs typeface="Calibri"/>
              </a:rPr>
              <a:t>XEPLION</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smtClean="0">
                <a:solidFill>
                  <a:schemeClr val="tx1"/>
                </a:solidFill>
                <a:latin typeface="Arial Black" pitchFamily="34" charset="0"/>
                <a:cs typeface="Calibri"/>
              </a:rPr>
              <a:t>- ARIPIPRAZOLE   (</a:t>
            </a:r>
            <a:r>
              <a:rPr lang="fr-FR" sz="2700" b="1" dirty="0" smtClean="0">
                <a:solidFill>
                  <a:srgbClr val="FF0000"/>
                </a:solidFill>
                <a:latin typeface="Arial Black" pitchFamily="34" charset="0"/>
                <a:cs typeface="Calibri"/>
              </a:rPr>
              <a:t>ABILIFY</a:t>
            </a:r>
            <a:r>
              <a:rPr lang="fr-FR" sz="2700" b="1" dirty="0" smtClean="0">
                <a:solidFill>
                  <a:schemeClr val="tx1"/>
                </a:solidFill>
                <a:latin typeface="Arial Black" pitchFamily="34" charset="0"/>
                <a:cs typeface="Calibri"/>
              </a:rPr>
              <a:t>®)</a:t>
            </a:r>
            <a:br>
              <a:rPr lang="fr-FR" sz="2700" b="1" dirty="0" smtClean="0">
                <a:solidFill>
                  <a:schemeClr val="tx1"/>
                </a:solidFill>
                <a:latin typeface="Arial Black" pitchFamily="34" charset="0"/>
                <a:cs typeface="Calibri"/>
              </a:rPr>
            </a:br>
            <a:r>
              <a:rPr lang="fr-FR" sz="2700" b="1" dirty="0">
                <a:solidFill>
                  <a:schemeClr val="tx1"/>
                </a:solidFill>
                <a:latin typeface="Arial Black" pitchFamily="34" charset="0"/>
                <a:cs typeface="Calibri"/>
              </a:rPr>
              <a:t/>
            </a:r>
            <a:br>
              <a:rPr lang="fr-FR" sz="2700" b="1" dirty="0">
                <a:solidFill>
                  <a:schemeClr val="tx1"/>
                </a:solidFill>
                <a:latin typeface="Arial Black" pitchFamily="34" charset="0"/>
                <a:cs typeface="Calibri"/>
              </a:rPr>
            </a:br>
            <a:endParaRPr lang="fr-FR" u="sng" dirty="0">
              <a:solidFill>
                <a:schemeClr val="tx1"/>
              </a:solidFill>
              <a:latin typeface="Arial Black" pitchFamily="34" charset="0"/>
            </a:endParaRPr>
          </a:p>
        </p:txBody>
      </p:sp>
    </p:spTree>
    <p:extLst>
      <p:ext uri="{BB962C8B-B14F-4D97-AF65-F5344CB8AC3E}">
        <p14:creationId xmlns:p14="http://schemas.microsoft.com/office/powerpoint/2010/main" val="3844798063"/>
      </p:ext>
    </p:extLst>
  </p:cSld>
  <p:clrMapOvr>
    <a:masterClrMapping/>
  </p:clrMapOvr>
  <p:transition>
    <p:newsfla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2271490"/>
            <a:ext cx="410445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6631"/>
            <a:ext cx="3548063" cy="216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632"/>
            <a:ext cx="4032448" cy="216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20887"/>
            <a:ext cx="4176464" cy="187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503738"/>
            <a:ext cx="3960441" cy="225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4319" y="4292783"/>
            <a:ext cx="18478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117104"/>
      </p:ext>
    </p:extLst>
  </p:cSld>
  <p:clrMapOvr>
    <a:masterClrMapping/>
  </p:clrMapOvr>
  <p:transition>
    <p:newsfla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1210146"/>
          </a:xfrm>
        </p:spPr>
        <p:txBody>
          <a:bodyPr>
            <a:normAutofit fontScale="90000"/>
          </a:bodyPr>
          <a:lstStyle/>
          <a:p>
            <a:pPr algn="ctr"/>
            <a:r>
              <a:rPr lang="fr-FR" dirty="0" smtClean="0">
                <a:solidFill>
                  <a:srgbClr val="C00000"/>
                </a:solidFill>
              </a:rPr>
              <a:t> </a:t>
            </a:r>
            <a:r>
              <a:rPr lang="fr-FR" sz="2400" dirty="0" smtClean="0">
                <a:solidFill>
                  <a:srgbClr val="C00000"/>
                </a:solidFill>
                <a:latin typeface="Arial Black" pitchFamily="34" charset="0"/>
              </a:rPr>
              <a:t>QU’ELLE EST LA DIFFÉRENCE ENTRE UN ANTIPSYCHOTIQUE DE 1</a:t>
            </a:r>
            <a:r>
              <a:rPr lang="fr-FR" sz="2400" baseline="30000" dirty="0" smtClean="0">
                <a:solidFill>
                  <a:srgbClr val="C00000"/>
                </a:solidFill>
                <a:latin typeface="Arial Black" pitchFamily="34" charset="0"/>
              </a:rPr>
              <a:t>ÈRE</a:t>
            </a:r>
            <a:r>
              <a:rPr lang="fr-FR" sz="2400" dirty="0" smtClean="0">
                <a:solidFill>
                  <a:srgbClr val="C00000"/>
                </a:solidFill>
                <a:latin typeface="Arial Black" pitchFamily="34" charset="0"/>
              </a:rPr>
              <a:t> GÉNÉRATION ET CELUI  DE 2</a:t>
            </a:r>
            <a:r>
              <a:rPr lang="fr-FR" sz="2400" baseline="30000" dirty="0" smtClean="0">
                <a:solidFill>
                  <a:srgbClr val="C00000"/>
                </a:solidFill>
                <a:latin typeface="Arial Black" pitchFamily="34" charset="0"/>
              </a:rPr>
              <a:t>ÈME</a:t>
            </a:r>
            <a:r>
              <a:rPr lang="fr-FR" sz="2400" dirty="0" smtClean="0">
                <a:solidFill>
                  <a:srgbClr val="C00000"/>
                </a:solidFill>
                <a:latin typeface="Arial Black" pitchFamily="34" charset="0"/>
              </a:rPr>
              <a:t> GÉNÉRATION ? </a:t>
            </a:r>
            <a:endParaRPr lang="fr-FR" dirty="0">
              <a:solidFill>
                <a:srgbClr val="C00000"/>
              </a:solidFill>
              <a:latin typeface="Arial Black" pitchFamily="34" charset="0"/>
            </a:endParaRPr>
          </a:p>
        </p:txBody>
      </p:sp>
      <p:sp>
        <p:nvSpPr>
          <p:cNvPr id="3" name="Rectangle 2"/>
          <p:cNvSpPr/>
          <p:nvPr/>
        </p:nvSpPr>
        <p:spPr>
          <a:xfrm>
            <a:off x="305292" y="1841242"/>
            <a:ext cx="8352928" cy="4893647"/>
          </a:xfrm>
          <a:prstGeom prst="rect">
            <a:avLst/>
          </a:prstGeom>
        </p:spPr>
        <p:txBody>
          <a:bodyPr wrap="square">
            <a:spAutoFit/>
          </a:bodyPr>
          <a:lstStyle/>
          <a:p>
            <a:pPr algn="ctr"/>
            <a:r>
              <a:rPr lang="fr-FR" sz="2800" dirty="0">
                <a:latin typeface="Arial Black" pitchFamily="34" charset="0"/>
              </a:rPr>
              <a:t>La </a:t>
            </a:r>
            <a:r>
              <a:rPr lang="fr-FR" sz="2800" dirty="0" smtClean="0">
                <a:latin typeface="Arial Black" pitchFamily="34" charset="0"/>
              </a:rPr>
              <a:t>différence </a:t>
            </a:r>
            <a:r>
              <a:rPr lang="fr-FR" sz="2800" dirty="0">
                <a:latin typeface="Arial Black" pitchFamily="34" charset="0"/>
              </a:rPr>
              <a:t>réside dans leur mécanisme d'action et leur profil d'effets secondaires</a:t>
            </a:r>
            <a:r>
              <a:rPr lang="fr-FR" sz="2800" dirty="0">
                <a:solidFill>
                  <a:srgbClr val="0A0A0A"/>
                </a:solidFill>
                <a:latin typeface="Arial Black" pitchFamily="34" charset="0"/>
              </a:rPr>
              <a:t>. Les antipsychotiques de première génération (APG/typiques) </a:t>
            </a:r>
            <a:r>
              <a:rPr lang="fr-FR" sz="2800" dirty="0">
                <a:solidFill>
                  <a:srgbClr val="00B0F0"/>
                </a:solidFill>
                <a:latin typeface="Arial Black" pitchFamily="34" charset="0"/>
              </a:rPr>
              <a:t>bloquent</a:t>
            </a:r>
            <a:r>
              <a:rPr lang="fr-FR" sz="2800" dirty="0">
                <a:solidFill>
                  <a:srgbClr val="0A0A0A"/>
                </a:solidFill>
                <a:latin typeface="Arial Black" pitchFamily="34" charset="0"/>
              </a:rPr>
              <a:t> principalement </a:t>
            </a:r>
            <a:r>
              <a:rPr lang="fr-FR" sz="2800" dirty="0">
                <a:solidFill>
                  <a:srgbClr val="FF0000"/>
                </a:solidFill>
                <a:latin typeface="Arial Black" pitchFamily="34" charset="0"/>
              </a:rPr>
              <a:t>la dopamine</a:t>
            </a:r>
            <a:r>
              <a:rPr lang="fr-FR" sz="2800" dirty="0">
                <a:solidFill>
                  <a:srgbClr val="0A0A0A"/>
                </a:solidFill>
                <a:latin typeface="Arial Black" pitchFamily="34" charset="0"/>
              </a:rPr>
              <a:t>, causant plus de troubles moteurs, tandis que ceux de deuxième génération (ASG/atypiques) </a:t>
            </a:r>
            <a:r>
              <a:rPr lang="fr-FR" sz="2800" dirty="0">
                <a:solidFill>
                  <a:srgbClr val="00B0F0"/>
                </a:solidFill>
                <a:latin typeface="Arial Black" pitchFamily="34" charset="0"/>
              </a:rPr>
              <a:t>bloquent</a:t>
            </a:r>
            <a:r>
              <a:rPr lang="fr-FR" sz="2800" dirty="0">
                <a:solidFill>
                  <a:srgbClr val="0A0A0A"/>
                </a:solidFill>
                <a:latin typeface="Arial Black" pitchFamily="34" charset="0"/>
              </a:rPr>
              <a:t> </a:t>
            </a:r>
            <a:r>
              <a:rPr lang="fr-FR" sz="2800" dirty="0">
                <a:solidFill>
                  <a:srgbClr val="FF0000"/>
                </a:solidFill>
                <a:latin typeface="Arial Black" pitchFamily="34" charset="0"/>
              </a:rPr>
              <a:t>la dopamine et la sérotonine</a:t>
            </a:r>
            <a:r>
              <a:rPr lang="fr-FR" sz="2800" dirty="0">
                <a:solidFill>
                  <a:srgbClr val="0A0A0A"/>
                </a:solidFill>
                <a:latin typeface="Arial Black" pitchFamily="34" charset="0"/>
              </a:rPr>
              <a:t>, réduisant les effets moteurs mais augmentant les risques métaboliques.</a:t>
            </a:r>
            <a:r>
              <a:rPr lang="fr-FR" sz="3200" dirty="0">
                <a:solidFill>
                  <a:srgbClr val="0A0A0A"/>
                </a:solidFill>
                <a:latin typeface="Google Sans"/>
              </a:rPr>
              <a:t> </a:t>
            </a:r>
            <a:endParaRPr lang="fr-FR" sz="3200" dirty="0"/>
          </a:p>
        </p:txBody>
      </p:sp>
    </p:spTree>
    <p:extLst>
      <p:ext uri="{BB962C8B-B14F-4D97-AF65-F5344CB8AC3E}">
        <p14:creationId xmlns:p14="http://schemas.microsoft.com/office/powerpoint/2010/main" val="522007642"/>
      </p:ext>
    </p:extLst>
  </p:cSld>
  <p:clrMapOvr>
    <a:masterClrMapping/>
  </p:clrMapOvr>
  <p:transition>
    <p:newsfla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369072"/>
          </a:xfrm>
        </p:spPr>
        <p:txBody>
          <a:bodyPr>
            <a:normAutofit fontScale="90000"/>
          </a:bodyPr>
          <a:lstStyle/>
          <a:p>
            <a:r>
              <a:rPr lang="fr-FR" sz="2700" b="1" u="sng" dirty="0" smtClean="0">
                <a:solidFill>
                  <a:srgbClr val="FF0000"/>
                </a:solidFill>
                <a:latin typeface="Arial Black" pitchFamily="34" charset="0"/>
                <a:cs typeface="Calibri"/>
              </a:rPr>
              <a:t/>
            </a:r>
            <a:br>
              <a:rPr lang="fr-FR" sz="2700" b="1" u="sng" dirty="0" smtClean="0">
                <a:solidFill>
                  <a:srgbClr val="FF0000"/>
                </a:solidFill>
                <a:latin typeface="Arial Black" pitchFamily="34" charset="0"/>
                <a:cs typeface="Calibri"/>
              </a:rPr>
            </a:br>
            <a:r>
              <a:rPr lang="fr-FR" sz="2700" b="1" u="sng" dirty="0">
                <a:solidFill>
                  <a:srgbClr val="FF0000"/>
                </a:solidFill>
                <a:latin typeface="Arial Black" pitchFamily="34" charset="0"/>
                <a:cs typeface="Calibri"/>
              </a:rPr>
              <a:t/>
            </a:r>
            <a:br>
              <a:rPr lang="fr-FR" sz="2700" b="1" u="sng" dirty="0">
                <a:solidFill>
                  <a:srgbClr val="FF0000"/>
                </a:solidFill>
                <a:latin typeface="Arial Black" pitchFamily="34" charset="0"/>
                <a:cs typeface="Calibri"/>
              </a:rPr>
            </a:br>
            <a:r>
              <a:rPr lang="fr-FR" sz="2700" b="1" dirty="0" smtClean="0">
                <a:solidFill>
                  <a:srgbClr val="C00000"/>
                </a:solidFill>
                <a:latin typeface="Arial Black" pitchFamily="34" charset="0"/>
                <a:cs typeface="Calibri"/>
              </a:rPr>
              <a:t>  </a:t>
            </a:r>
            <a:r>
              <a:rPr lang="fr-FR" sz="3100" b="1" u="sng" dirty="0" smtClean="0">
                <a:solidFill>
                  <a:srgbClr val="C00000"/>
                </a:solidFill>
                <a:latin typeface="Arial Black" pitchFamily="34" charset="0"/>
                <a:cs typeface="Calibri"/>
              </a:rPr>
              <a:t>I.III- LES MODALITÉS DE PRESCRIPTION </a:t>
            </a:r>
            <a:br>
              <a:rPr lang="fr-FR" sz="3100" b="1" u="sng" dirty="0" smtClean="0">
                <a:solidFill>
                  <a:srgbClr val="C00000"/>
                </a:solidFill>
                <a:latin typeface="Arial Black" pitchFamily="34" charset="0"/>
                <a:cs typeface="Calibri"/>
              </a:rPr>
            </a:br>
            <a:r>
              <a:rPr lang="fr-FR" sz="3100" b="1" dirty="0">
                <a:solidFill>
                  <a:srgbClr val="C00000"/>
                </a:solidFill>
                <a:latin typeface="Arial Black" pitchFamily="34" charset="0"/>
                <a:cs typeface="Calibri"/>
              </a:rPr>
              <a:t> </a:t>
            </a:r>
            <a:r>
              <a:rPr lang="fr-FR" sz="3100" b="1" dirty="0" smtClean="0">
                <a:solidFill>
                  <a:srgbClr val="C00000"/>
                </a:solidFill>
                <a:latin typeface="Arial Black" pitchFamily="34" charset="0"/>
                <a:cs typeface="Calibri"/>
              </a:rPr>
              <a:t>       </a:t>
            </a:r>
            <a:r>
              <a:rPr lang="fr-FR" sz="3100" b="1" u="sng" dirty="0" smtClean="0">
                <a:solidFill>
                  <a:srgbClr val="C00000"/>
                </a:solidFill>
                <a:latin typeface="Arial Black" pitchFamily="34" charset="0"/>
                <a:cs typeface="Calibri"/>
              </a:rPr>
              <a:t>DES ANTIPSYCHOTIQUES :</a:t>
            </a:r>
            <a:r>
              <a:rPr lang="fr-FR" sz="3600" b="1" u="sng" dirty="0" smtClean="0">
                <a:solidFill>
                  <a:srgbClr val="C00000"/>
                </a:solidFill>
                <a:latin typeface="Arial Black" pitchFamily="34" charset="0"/>
                <a:cs typeface="Calibri"/>
              </a:rPr>
              <a:t/>
            </a:r>
            <a:br>
              <a:rPr lang="fr-FR" sz="3600" b="1" u="sng" dirty="0" smtClean="0">
                <a:solidFill>
                  <a:srgbClr val="C00000"/>
                </a:solidFill>
                <a:latin typeface="Arial Black" pitchFamily="34" charset="0"/>
                <a:cs typeface="Calibri"/>
              </a:rPr>
            </a:br>
            <a:r>
              <a:rPr lang="fr-FR" sz="2800" b="1" dirty="0" smtClean="0">
                <a:solidFill>
                  <a:schemeClr val="tx1"/>
                </a:solidFill>
                <a:latin typeface="Arial Black" pitchFamily="34" charset="0"/>
                <a:cs typeface="Calibri"/>
              </a:rPr>
              <a:t>   </a:t>
            </a:r>
            <a:br>
              <a:rPr lang="fr-FR" sz="2800" b="1" dirty="0" smtClean="0">
                <a:solidFill>
                  <a:schemeClr val="tx1"/>
                </a:solidFill>
                <a:latin typeface="Arial Black" pitchFamily="34" charset="0"/>
                <a:cs typeface="Calibri"/>
              </a:rPr>
            </a:br>
            <a:r>
              <a:rPr lang="fr-FR" sz="2800" b="1" dirty="0" smtClean="0">
                <a:solidFill>
                  <a:schemeClr val="tx1"/>
                </a:solidFill>
                <a:latin typeface="Arial Black" pitchFamily="34" charset="0"/>
                <a:cs typeface="Calibri"/>
              </a:rPr>
              <a:t> </a:t>
            </a:r>
            <a:r>
              <a:rPr lang="fr-FR" sz="3100" b="1" dirty="0" smtClean="0">
                <a:solidFill>
                  <a:schemeClr val="tx1"/>
                </a:solidFill>
                <a:latin typeface="Arial Black" pitchFamily="34" charset="0"/>
                <a:cs typeface="Calibri"/>
              </a:rPr>
              <a:t>LES ANTIPSYCHOTIQUES SONT </a:t>
            </a:r>
            <a:r>
              <a:rPr lang="fr-FR" sz="3100" b="1" u="sng" dirty="0" smtClean="0">
                <a:solidFill>
                  <a:schemeClr val="tx1"/>
                </a:solidFill>
                <a:latin typeface="Arial Black" pitchFamily="34" charset="0"/>
                <a:cs typeface="Calibri"/>
              </a:rPr>
              <a:t>INDIQUES POUR  </a:t>
            </a:r>
            <a:r>
              <a:rPr lang="fr-FR" sz="3100" b="1" dirty="0" smtClean="0">
                <a:solidFill>
                  <a:schemeClr val="tx1"/>
                </a:solidFill>
                <a:latin typeface="Arial Black" pitchFamily="34" charset="0"/>
                <a:cs typeface="Calibri"/>
              </a:rPr>
              <a:t>: </a:t>
            </a:r>
            <a:br>
              <a:rPr lang="fr-FR" sz="3100" b="1" dirty="0" smtClean="0">
                <a:solidFill>
                  <a:schemeClr val="tx1"/>
                </a:solidFill>
                <a:latin typeface="Arial Black" pitchFamily="34" charset="0"/>
                <a:cs typeface="Calibri"/>
              </a:rPr>
            </a:br>
            <a:r>
              <a:rPr lang="fr-FR" sz="2800" b="1" dirty="0" smtClean="0">
                <a:solidFill>
                  <a:srgbClr val="FF0000"/>
                </a:solidFill>
                <a:latin typeface="Arial Black" pitchFamily="34" charset="0"/>
                <a:cs typeface="Calibri"/>
              </a:rPr>
              <a:t> </a:t>
            </a:r>
            <a:br>
              <a:rPr lang="fr-FR" sz="2800" b="1" dirty="0" smtClean="0">
                <a:solidFill>
                  <a:srgbClr val="FF0000"/>
                </a:solidFill>
                <a:latin typeface="Arial Black" pitchFamily="34" charset="0"/>
                <a:cs typeface="Calibri"/>
              </a:rPr>
            </a:br>
            <a:r>
              <a:rPr lang="fr-FR" sz="2800" b="1" u="sng" dirty="0" smtClean="0">
                <a:solidFill>
                  <a:srgbClr val="FF0000"/>
                </a:solidFill>
                <a:latin typeface="Arial Black" pitchFamily="34" charset="0"/>
                <a:cs typeface="Calibri"/>
              </a:rPr>
              <a:t>a . LES TROUBLES PSYCHOTIQUES </a:t>
            </a:r>
            <a:r>
              <a:rPr lang="fr-FR" sz="2800" b="1" dirty="0" smtClean="0">
                <a:solidFill>
                  <a:srgbClr val="FF0000"/>
                </a:solidFill>
                <a:latin typeface="Arial Black" pitchFamily="34" charset="0"/>
                <a:cs typeface="Calibri"/>
              </a:rPr>
              <a:t>: </a:t>
            </a:r>
            <a:br>
              <a:rPr lang="fr-FR" sz="2800" b="1" dirty="0" smtClean="0">
                <a:solidFill>
                  <a:srgbClr val="FF0000"/>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a:t>
            </a:r>
            <a:r>
              <a:rPr lang="fr-FR" sz="2800" b="1" dirty="0" smtClean="0">
                <a:solidFill>
                  <a:srgbClr val="7030A0"/>
                </a:solidFill>
                <a:latin typeface="Arial Black" pitchFamily="34" charset="0"/>
                <a:cs typeface="Calibri"/>
              </a:rPr>
              <a:t>•troubles schizo-affectifs,                               </a:t>
            </a:r>
            <a:br>
              <a:rPr lang="fr-FR" sz="2800" b="1" dirty="0" smtClean="0">
                <a:solidFill>
                  <a:srgbClr val="7030A0"/>
                </a:solidFill>
                <a:latin typeface="Arial Black" pitchFamily="34" charset="0"/>
                <a:cs typeface="Calibri"/>
              </a:rPr>
            </a:br>
            <a:r>
              <a:rPr lang="fr-FR" sz="2800" b="1" dirty="0" smtClean="0">
                <a:solidFill>
                  <a:srgbClr val="7030A0"/>
                </a:solidFill>
                <a:latin typeface="Arial Black" pitchFamily="34" charset="0"/>
                <a:cs typeface="Calibri"/>
              </a:rPr>
              <a:t>          •troubles schizophréniques,</a:t>
            </a:r>
            <a:br>
              <a:rPr lang="fr-FR" sz="2800" b="1" dirty="0" smtClean="0">
                <a:solidFill>
                  <a:srgbClr val="7030A0"/>
                </a:solidFill>
                <a:latin typeface="Arial Black" pitchFamily="34" charset="0"/>
                <a:cs typeface="Calibri"/>
              </a:rPr>
            </a:br>
            <a:r>
              <a:rPr lang="fr-FR" sz="2800" b="1" dirty="0">
                <a:solidFill>
                  <a:srgbClr val="7030A0"/>
                </a:solidFill>
                <a:latin typeface="Arial Black" pitchFamily="34" charset="0"/>
                <a:cs typeface="Calibri"/>
              </a:rPr>
              <a:t> </a:t>
            </a:r>
            <a:r>
              <a:rPr lang="fr-FR" sz="2800" b="1" dirty="0" smtClean="0">
                <a:solidFill>
                  <a:srgbClr val="7030A0"/>
                </a:solidFill>
                <a:latin typeface="Arial Black" pitchFamily="34" charset="0"/>
                <a:cs typeface="Calibri"/>
              </a:rPr>
              <a:t>         •trouble délirant persistant…</a:t>
            </a:r>
            <a:br>
              <a:rPr lang="fr-FR" sz="2800" b="1" dirty="0" smtClean="0">
                <a:solidFill>
                  <a:srgbClr val="7030A0"/>
                </a:solidFill>
                <a:latin typeface="Arial Black" pitchFamily="34" charset="0"/>
                <a:cs typeface="Calibri"/>
              </a:rPr>
            </a:br>
            <a:r>
              <a:rPr lang="fr-FR" sz="2800" b="1" dirty="0" smtClean="0">
                <a:solidFill>
                  <a:schemeClr val="tx1"/>
                </a:solidFill>
                <a:latin typeface="Arial Black" pitchFamily="34" charset="0"/>
                <a:cs typeface="Calibri"/>
              </a:rPr>
              <a:t/>
            </a:r>
            <a:br>
              <a:rPr lang="fr-FR" sz="2800" b="1" dirty="0" smtClean="0">
                <a:solidFill>
                  <a:schemeClr val="tx1"/>
                </a:solidFill>
                <a:latin typeface="Arial Black" pitchFamily="34" charset="0"/>
                <a:cs typeface="Calibri"/>
              </a:rPr>
            </a:br>
            <a:r>
              <a:rPr lang="fr-FR" sz="2800" b="1" u="sng" dirty="0" smtClean="0">
                <a:solidFill>
                  <a:srgbClr val="FF0000"/>
                </a:solidFill>
                <a:latin typeface="Arial Black" pitchFamily="34" charset="0"/>
                <a:cs typeface="Calibri"/>
              </a:rPr>
              <a:t>b. LES TROUBLES DE L’HUMEUR</a:t>
            </a:r>
            <a:r>
              <a:rPr lang="fr-FR" sz="2800" b="1" dirty="0" smtClean="0">
                <a:solidFill>
                  <a:srgbClr val="FF0000"/>
                </a:solidFill>
                <a:latin typeface="Arial Black" pitchFamily="34" charset="0"/>
                <a:cs typeface="Calibri"/>
              </a:rPr>
              <a:t>: </a:t>
            </a:r>
            <a:br>
              <a:rPr lang="fr-FR" sz="2800" b="1" dirty="0" smtClean="0">
                <a:solidFill>
                  <a:srgbClr val="FF0000"/>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a:t>
            </a:r>
            <a:r>
              <a:rPr lang="fr-FR" sz="2800" b="1" dirty="0" smtClean="0">
                <a:solidFill>
                  <a:srgbClr val="7030A0"/>
                </a:solidFill>
                <a:latin typeface="Arial Black" pitchFamily="34" charset="0"/>
                <a:cs typeface="Calibri"/>
              </a:rPr>
              <a:t>épisode maniaque </a:t>
            </a:r>
            <a:r>
              <a:rPr lang="fr-FR" sz="2800" b="1" dirty="0" smtClean="0">
                <a:solidFill>
                  <a:schemeClr val="tx1"/>
                </a:solidFill>
                <a:latin typeface="Arial Black" pitchFamily="34" charset="0"/>
                <a:cs typeface="Calibri"/>
              </a:rPr>
              <a:t>avec ou sans </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caractéristiques psychotiques,</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a:t>
            </a:r>
            <a:r>
              <a:rPr lang="fr-FR" sz="2800" b="1" dirty="0" smtClean="0">
                <a:solidFill>
                  <a:srgbClr val="7030A0"/>
                </a:solidFill>
                <a:latin typeface="Arial Black" pitchFamily="34" charset="0"/>
                <a:cs typeface="Calibri"/>
              </a:rPr>
              <a:t>épisode dépressif </a:t>
            </a:r>
            <a:r>
              <a:rPr lang="fr-FR" sz="2800" b="1" dirty="0" smtClean="0">
                <a:solidFill>
                  <a:schemeClr val="tx1"/>
                </a:solidFill>
                <a:latin typeface="Arial Black" pitchFamily="34" charset="0"/>
                <a:cs typeface="Calibri"/>
              </a:rPr>
              <a:t>caractérisé avec ou </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 </a:t>
            </a:r>
            <a:r>
              <a:rPr lang="fr-FR" sz="2800" b="1" dirty="0">
                <a:solidFill>
                  <a:schemeClr val="tx1"/>
                </a:solidFill>
                <a:latin typeface="Arial Black" pitchFamily="34" charset="0"/>
                <a:cs typeface="Calibri"/>
              </a:rPr>
              <a:t> </a:t>
            </a:r>
            <a:r>
              <a:rPr lang="fr-FR" sz="2800" b="1" dirty="0" smtClean="0">
                <a:solidFill>
                  <a:schemeClr val="tx1"/>
                </a:solidFill>
                <a:latin typeface="Arial Black" pitchFamily="34" charset="0"/>
                <a:cs typeface="Calibri"/>
              </a:rPr>
              <a:t>sans caractéristiques psychotiques,</a:t>
            </a:r>
            <a:endParaRPr lang="fr-FR" b="1" u="sng" dirty="0">
              <a:solidFill>
                <a:schemeClr val="tx1"/>
              </a:solidFill>
              <a:latin typeface="Arial Black" pitchFamily="34" charset="0"/>
            </a:endParaRPr>
          </a:p>
        </p:txBody>
      </p:sp>
    </p:spTree>
    <p:extLst>
      <p:ext uri="{BB962C8B-B14F-4D97-AF65-F5344CB8AC3E}">
        <p14:creationId xmlns:p14="http://schemas.microsoft.com/office/powerpoint/2010/main" val="1581406544"/>
      </p:ext>
    </p:extLst>
  </p:cSld>
  <p:clrMapOvr>
    <a:masterClrMapping/>
  </p:clrMapOvr>
  <p:transition>
    <p:newsfla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856984" cy="6527078"/>
          </a:xfrm>
        </p:spPr>
        <p:txBody>
          <a:bodyPr>
            <a:normAutofit/>
          </a:bodyPr>
          <a:lstStyle/>
          <a:p>
            <a:r>
              <a:rPr lang="fr-FR" sz="2400" b="1" dirty="0" smtClean="0">
                <a:solidFill>
                  <a:srgbClr val="0070C0"/>
                </a:solidFill>
              </a:rPr>
              <a:t/>
            </a:r>
            <a:br>
              <a:rPr lang="fr-FR" sz="2400" b="1" dirty="0" smtClean="0">
                <a:solidFill>
                  <a:srgbClr val="0070C0"/>
                </a:solidFill>
              </a:rPr>
            </a:br>
            <a:r>
              <a:rPr lang="fr-FR" sz="2700" b="1" dirty="0" smtClean="0">
                <a:solidFill>
                  <a:schemeClr val="tx1"/>
                </a:solidFill>
                <a:latin typeface="Arial Black" pitchFamily="34" charset="0"/>
                <a:cs typeface="Calibri"/>
              </a:rPr>
              <a:t>c</a:t>
            </a:r>
            <a:r>
              <a:rPr lang="fr-FR" sz="3100" b="1" dirty="0" smtClean="0">
                <a:solidFill>
                  <a:schemeClr val="tx1"/>
                </a:solidFill>
                <a:latin typeface="Arial Black" pitchFamily="34" charset="0"/>
                <a:cs typeface="Calibri"/>
              </a:rPr>
              <a:t>. </a:t>
            </a:r>
            <a:r>
              <a:rPr lang="fr-FR" sz="3100" b="1" dirty="0" smtClean="0">
                <a:solidFill>
                  <a:srgbClr val="FF0000"/>
                </a:solidFill>
                <a:latin typeface="Arial Black" pitchFamily="34" charset="0"/>
                <a:cs typeface="Calibri"/>
              </a:rPr>
              <a:t>Dans le traitement symptomatique de courte durée </a:t>
            </a:r>
            <a:r>
              <a:rPr lang="fr-FR" sz="3100" b="1" dirty="0">
                <a:solidFill>
                  <a:srgbClr val="FF0000"/>
                </a:solidFill>
                <a:latin typeface="Arial Black" pitchFamily="34" charset="0"/>
                <a:cs typeface="Calibri"/>
              </a:rPr>
              <a:t>de l’anxiété </a:t>
            </a:r>
            <a:r>
              <a:rPr lang="fr-FR" sz="3100" b="1" dirty="0" smtClean="0">
                <a:solidFill>
                  <a:schemeClr val="tx1"/>
                </a:solidFill>
                <a:latin typeface="Arial Black" pitchFamily="34" charset="0"/>
                <a:cs typeface="Calibri"/>
              </a:rPr>
              <a:t>chez l’adulte en </a:t>
            </a:r>
            <a:r>
              <a:rPr lang="fr-FR" sz="3100" b="1" dirty="0">
                <a:solidFill>
                  <a:schemeClr val="tx1"/>
                </a:solidFill>
                <a:latin typeface="Arial Black" pitchFamily="34" charset="0"/>
                <a:cs typeface="Calibri"/>
              </a:rPr>
              <a:t>cas d’échec des thérapeutiques habituelles (ex: cymémazine)</a:t>
            </a:r>
            <a:br>
              <a:rPr lang="fr-FR" sz="3100" b="1" dirty="0">
                <a:solidFill>
                  <a:schemeClr val="tx1"/>
                </a:solidFill>
                <a:latin typeface="Arial Black" pitchFamily="34" charset="0"/>
                <a:cs typeface="Calibri"/>
              </a:rPr>
            </a:br>
            <a:r>
              <a:rPr lang="fr-FR" sz="3100" b="1" dirty="0">
                <a:solidFill>
                  <a:schemeClr val="tx1"/>
                </a:solidFill>
                <a:latin typeface="Arial Black" pitchFamily="34" charset="0"/>
              </a:rPr>
              <a:t/>
            </a:r>
            <a:br>
              <a:rPr lang="fr-FR" sz="3100" b="1" dirty="0">
                <a:solidFill>
                  <a:schemeClr val="tx1"/>
                </a:solidFill>
                <a:latin typeface="Arial Black" pitchFamily="34" charset="0"/>
              </a:rPr>
            </a:br>
            <a:r>
              <a:rPr lang="fr-FR" sz="3100" b="1" dirty="0">
                <a:solidFill>
                  <a:schemeClr val="tx1"/>
                </a:solidFill>
                <a:latin typeface="Arial Black" pitchFamily="34" charset="0"/>
              </a:rPr>
              <a:t>d</a:t>
            </a:r>
            <a:r>
              <a:rPr lang="fr-FR" sz="3100" b="1" dirty="0" smtClean="0">
                <a:solidFill>
                  <a:schemeClr val="tx1"/>
                </a:solidFill>
                <a:latin typeface="Arial Black" pitchFamily="34" charset="0"/>
              </a:rPr>
              <a:t>. Dans les symptômes psycho comportementaux de la </a:t>
            </a:r>
            <a:r>
              <a:rPr lang="fr-FR" sz="3100" b="1" dirty="0" smtClean="0">
                <a:solidFill>
                  <a:srgbClr val="FF0000"/>
                </a:solidFill>
                <a:latin typeface="Arial Black" pitchFamily="34" charset="0"/>
              </a:rPr>
              <a:t>démence </a:t>
            </a:r>
            <a:r>
              <a:rPr lang="fr-FR" sz="3100" b="1" dirty="0" smtClean="0">
                <a:solidFill>
                  <a:schemeClr val="tx1"/>
                </a:solidFill>
                <a:latin typeface="Arial Black" pitchFamily="34" charset="0"/>
              </a:rPr>
              <a:t>(</a:t>
            </a:r>
            <a:r>
              <a:rPr lang="fr-FR" sz="3100" dirty="0">
                <a:solidFill>
                  <a:schemeClr val="tx1"/>
                </a:solidFill>
                <a:latin typeface="Arial Black" pitchFamily="34" charset="0"/>
              </a:rPr>
              <a:t>déclin progressif des fonctions </a:t>
            </a:r>
            <a:r>
              <a:rPr lang="fr-FR" sz="3100" dirty="0" smtClean="0">
                <a:solidFill>
                  <a:schemeClr val="tx1"/>
                </a:solidFill>
                <a:latin typeface="Arial Black" pitchFamily="34" charset="0"/>
              </a:rPr>
              <a:t>cognitives : mémoire</a:t>
            </a:r>
            <a:r>
              <a:rPr lang="fr-FR" sz="3100" dirty="0">
                <a:solidFill>
                  <a:schemeClr val="tx1"/>
                </a:solidFill>
                <a:latin typeface="Arial Black" pitchFamily="34" charset="0"/>
              </a:rPr>
              <a:t>, langage, jugement, planification</a:t>
            </a:r>
            <a:r>
              <a:rPr lang="fr-FR" sz="3100" dirty="0" smtClean="0">
                <a:solidFill>
                  <a:schemeClr val="tx1"/>
                </a:solidFill>
                <a:latin typeface="Arial Black" pitchFamily="34" charset="0"/>
              </a:rPr>
              <a:t>). </a:t>
            </a:r>
            <a:r>
              <a:rPr lang="fr-FR" sz="3100" b="1" dirty="0" smtClean="0">
                <a:solidFill>
                  <a:schemeClr val="tx1"/>
                </a:solidFill>
                <a:latin typeface="Arial Black" pitchFamily="34" charset="0"/>
              </a:rPr>
              <a:t/>
            </a:r>
            <a:br>
              <a:rPr lang="fr-FR" sz="3100" b="1" dirty="0" smtClean="0">
                <a:solidFill>
                  <a:schemeClr val="tx1"/>
                </a:solidFill>
                <a:latin typeface="Arial Black" pitchFamily="34" charset="0"/>
              </a:rPr>
            </a:br>
            <a:r>
              <a:rPr lang="fr-FR" sz="3100" b="1" dirty="0" smtClean="0">
                <a:solidFill>
                  <a:schemeClr val="tx1"/>
                </a:solidFill>
                <a:latin typeface="Arial Black" pitchFamily="34" charset="0"/>
              </a:rPr>
              <a:t>e. Dans les états d’</a:t>
            </a:r>
            <a:r>
              <a:rPr lang="fr-FR" sz="3100" b="1" dirty="0" smtClean="0">
                <a:solidFill>
                  <a:srgbClr val="FF0000"/>
                </a:solidFill>
                <a:latin typeface="Arial Black" pitchFamily="34" charset="0"/>
              </a:rPr>
              <a:t>agitation psychomotrice</a:t>
            </a:r>
            <a:r>
              <a:rPr lang="fr-FR" sz="3100" b="1" dirty="0" smtClean="0">
                <a:solidFill>
                  <a:schemeClr val="tx1"/>
                </a:solidFill>
                <a:latin typeface="Arial Black" pitchFamily="34" charset="0"/>
              </a:rPr>
              <a:t>.  </a:t>
            </a:r>
            <a:endParaRPr lang="fr-FR" sz="2200" b="1" dirty="0">
              <a:solidFill>
                <a:srgbClr val="0070C0"/>
              </a:solidFill>
            </a:endParaRPr>
          </a:p>
        </p:txBody>
      </p:sp>
    </p:spTree>
    <p:extLst>
      <p:ext uri="{BB962C8B-B14F-4D97-AF65-F5344CB8AC3E}">
        <p14:creationId xmlns:p14="http://schemas.microsoft.com/office/powerpoint/2010/main" val="614059960"/>
      </p:ext>
    </p:extLst>
  </p:cSld>
  <p:clrMapOvr>
    <a:masterClrMapping/>
  </p:clrMapOvr>
  <p:transition>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3429000"/>
            <a:ext cx="8501122" cy="1643074"/>
          </a:xfrm>
          <a:scene3d>
            <a:camera prst="isometricOffAxis2Left"/>
            <a:lightRig rig="threePt" dir="t"/>
          </a:scene3d>
        </p:spPr>
        <p:style>
          <a:lnRef idx="1">
            <a:schemeClr val="accent4"/>
          </a:lnRef>
          <a:fillRef idx="2">
            <a:schemeClr val="accent4"/>
          </a:fillRef>
          <a:effectRef idx="1">
            <a:schemeClr val="accent4"/>
          </a:effectRef>
          <a:fontRef idx="minor">
            <a:schemeClr val="dk1"/>
          </a:fontRef>
        </p:style>
        <p:txBody>
          <a:bodyPr>
            <a:normAutofit/>
          </a:bodyPr>
          <a:lstStyle/>
          <a:p>
            <a:pPr algn="ctr"/>
            <a:r>
              <a:rPr lang="fr-FR" sz="4000" dirty="0" smtClean="0">
                <a:solidFill>
                  <a:srgbClr val="FF0000"/>
                </a:solidFill>
                <a:latin typeface="Calibri"/>
                <a:cs typeface="Calibri"/>
              </a:rPr>
              <a:t>❶ </a:t>
            </a:r>
            <a:r>
              <a:rPr lang="fr-FR" sz="4000" b="1" dirty="0" smtClean="0">
                <a:solidFill>
                  <a:srgbClr val="FF0000"/>
                </a:solidFill>
                <a:latin typeface="Arial Black" pitchFamily="34" charset="0"/>
                <a:cs typeface="Calibri"/>
              </a:rPr>
              <a:t>LES PSYCHOLEPTIQUES :</a:t>
            </a:r>
            <a:r>
              <a:rPr lang="fr-FR" sz="3600" dirty="0" smtClean="0">
                <a:latin typeface="Calibri"/>
                <a:cs typeface="Calibri"/>
              </a:rPr>
              <a:t> </a:t>
            </a:r>
            <a:r>
              <a:rPr lang="fr-FR" sz="3600" b="1" dirty="0" smtClean="0">
                <a:latin typeface="Calibri"/>
                <a:cs typeface="Calibri"/>
              </a:rPr>
              <a:t>(diminuent l’activité mentale).</a:t>
            </a:r>
            <a:endParaRPr lang="fr-FR" sz="3600" b="1" dirty="0">
              <a:solidFill>
                <a:srgbClr val="FF0000"/>
              </a:solidFill>
            </a:endParaRPr>
          </a:p>
        </p:txBody>
      </p:sp>
      <p:pic>
        <p:nvPicPr>
          <p:cNvPr id="2050" name="Picture 2" descr="C:\Users\hp\Desktop\Nous-consommons-trop-de-cachets-antideprime_image_article_large.jpg"/>
          <p:cNvPicPr>
            <a:picLocks noChangeAspect="1" noChangeArrowheads="1"/>
          </p:cNvPicPr>
          <p:nvPr/>
        </p:nvPicPr>
        <p:blipFill>
          <a:blip r:embed="rId2"/>
          <a:srcRect/>
          <a:stretch>
            <a:fillRect/>
          </a:stretch>
        </p:blipFill>
        <p:spPr bwMode="auto">
          <a:xfrm rot="528405">
            <a:off x="899512" y="911650"/>
            <a:ext cx="7576616" cy="2422528"/>
          </a:xfrm>
          <a:prstGeom prst="rect">
            <a:avLst/>
          </a:prstGeom>
          <a:noFill/>
        </p:spPr>
      </p:pic>
    </p:spTree>
  </p:cSld>
  <p:clrMapOvr>
    <a:masterClrMapping/>
  </p:clrMapOvr>
  <p:transition>
    <p:newsfla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784976" cy="6154758"/>
          </a:xfrm>
        </p:spPr>
        <p:txBody>
          <a:bodyPr>
            <a:normAutofit fontScale="90000"/>
          </a:bodyPr>
          <a:lstStyle/>
          <a:p>
            <a:r>
              <a:rPr lang="fr-FR" sz="2800" b="1" dirty="0" smtClean="0">
                <a:solidFill>
                  <a:srgbClr val="00B0F0"/>
                </a:solidFill>
                <a:latin typeface="Arial Black" pitchFamily="34" charset="0"/>
              </a:rPr>
              <a:t> </a:t>
            </a:r>
            <a:r>
              <a:rPr lang="fr-FR" sz="3100" b="1" u="sng" dirty="0" smtClean="0">
                <a:solidFill>
                  <a:srgbClr val="C00000"/>
                </a:solidFill>
                <a:latin typeface="Arial Black" pitchFamily="34" charset="0"/>
              </a:rPr>
              <a:t>I.IV - LES CONTRE-INDICATIONS DE PRESCRIPTION DES ANTIPSYCHOTIQUES</a:t>
            </a:r>
            <a:r>
              <a:rPr lang="fr-FR" sz="3100" b="1" dirty="0" smtClean="0">
                <a:solidFill>
                  <a:srgbClr val="C00000"/>
                </a:solidFill>
                <a:latin typeface="Arial Black" pitchFamily="34" charset="0"/>
              </a:rPr>
              <a:t>:</a:t>
            </a:r>
            <a:br>
              <a:rPr lang="fr-FR" sz="3100" b="1" dirty="0" smtClean="0">
                <a:solidFill>
                  <a:srgbClr val="C00000"/>
                </a:solidFill>
                <a:latin typeface="Arial Black" pitchFamily="34" charset="0"/>
              </a:rPr>
            </a:br>
            <a:r>
              <a:rPr lang="fr-FR" sz="3100" b="1" dirty="0">
                <a:solidFill>
                  <a:srgbClr val="C00000"/>
                </a:solidFill>
                <a:latin typeface="Arial Black" pitchFamily="34" charset="0"/>
              </a:rPr>
              <a:t/>
            </a:r>
            <a:br>
              <a:rPr lang="fr-FR" sz="3100" b="1" dirty="0">
                <a:solidFill>
                  <a:srgbClr val="C00000"/>
                </a:solidFill>
                <a:latin typeface="Arial Black" pitchFamily="34" charset="0"/>
              </a:rPr>
            </a:br>
            <a:r>
              <a:rPr lang="fr-FR" sz="2800" b="1" dirty="0" smtClean="0">
                <a:solidFill>
                  <a:srgbClr val="FF0000"/>
                </a:solidFill>
                <a:latin typeface="Arial Black" pitchFamily="34" charset="0"/>
              </a:rPr>
              <a:t/>
            </a:r>
            <a:br>
              <a:rPr lang="fr-FR" sz="2800" b="1" dirty="0" smtClean="0">
                <a:solidFill>
                  <a:srgbClr val="FF0000"/>
                </a:solidFill>
                <a:latin typeface="Arial Black" pitchFamily="34" charset="0"/>
              </a:rPr>
            </a:br>
            <a:r>
              <a:rPr lang="fr-FR" b="1" dirty="0" smtClean="0">
                <a:solidFill>
                  <a:srgbClr val="00B0F0"/>
                </a:solidFill>
                <a:latin typeface="Arial Black" pitchFamily="34" charset="0"/>
              </a:rPr>
              <a:t/>
            </a:r>
            <a:br>
              <a:rPr lang="fr-FR" b="1" dirty="0" smtClean="0">
                <a:solidFill>
                  <a:srgbClr val="00B0F0"/>
                </a:solidFill>
                <a:latin typeface="Arial Black" pitchFamily="34" charset="0"/>
              </a:rPr>
            </a:br>
            <a:r>
              <a:rPr lang="fr-FR" b="1" dirty="0" smtClean="0">
                <a:solidFill>
                  <a:schemeClr val="tx1"/>
                </a:solidFill>
                <a:latin typeface="Arial Black" pitchFamily="34" charset="0"/>
              </a:rPr>
              <a:t>• </a:t>
            </a:r>
            <a:r>
              <a:rPr lang="fr-FR" dirty="0" smtClean="0">
                <a:solidFill>
                  <a:srgbClr val="7030A0"/>
                </a:solidFill>
                <a:latin typeface="Arial Black" pitchFamily="34" charset="0"/>
              </a:rPr>
              <a:t>Hypersensibilité</a:t>
            </a:r>
            <a:r>
              <a:rPr lang="fr-FR" dirty="0" smtClean="0">
                <a:solidFill>
                  <a:schemeClr val="tx1"/>
                </a:solidFill>
                <a:latin typeface="Arial Black" pitchFamily="34" charset="0"/>
              </a:rPr>
              <a:t> connue à la molécule;</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Bradycardie</a:t>
            </a:r>
            <a:r>
              <a:rPr lang="fr-FR" dirty="0" smtClean="0">
                <a:solidFill>
                  <a:schemeClr val="tx1"/>
                </a:solidFill>
                <a:latin typeface="Arial Black" pitchFamily="34" charset="0"/>
              </a:rPr>
              <a:t> &lt; 65/minute et </a:t>
            </a:r>
            <a:r>
              <a:rPr lang="fr-FR" dirty="0" smtClean="0">
                <a:solidFill>
                  <a:srgbClr val="FF0000"/>
                </a:solidFill>
                <a:latin typeface="Arial Black" pitchFamily="34" charset="0"/>
              </a:rPr>
              <a:t>hypokaliémie</a:t>
            </a:r>
            <a:r>
              <a:rPr lang="fr-FR" dirty="0" smtClean="0">
                <a:solidFill>
                  <a:schemeClr val="tx1"/>
                </a:solidFill>
                <a:latin typeface="Arial Black" pitchFamily="34" charset="0"/>
              </a:rPr>
              <a:t> </a:t>
            </a:r>
            <a:r>
              <a:rPr lang="fr-FR" b="1" dirty="0" smtClean="0">
                <a:solidFill>
                  <a:schemeClr val="tx1"/>
                </a:solidFill>
                <a:latin typeface="Arial Black" pitchFamily="34" charset="0"/>
              </a:rPr>
              <a:t>(</a:t>
            </a:r>
            <a:r>
              <a:rPr lang="fr-FR" b="1" dirty="0" smtClean="0">
                <a:solidFill>
                  <a:srgbClr val="FF0000"/>
                </a:solidFill>
                <a:latin typeface="Arial Black" pitchFamily="34" charset="0"/>
              </a:rPr>
              <a:t>baisse </a:t>
            </a:r>
            <a:r>
              <a:rPr lang="fr-FR" b="1" dirty="0">
                <a:solidFill>
                  <a:srgbClr val="FF0000"/>
                </a:solidFill>
                <a:latin typeface="Arial Black" pitchFamily="34" charset="0"/>
              </a:rPr>
              <a:t>de la concentration de potassium dans le sang</a:t>
            </a:r>
            <a:r>
              <a:rPr lang="fr-FR" b="1" dirty="0">
                <a:solidFill>
                  <a:schemeClr val="tx1"/>
                </a:solidFill>
                <a:latin typeface="Arial Black" pitchFamily="34" charset="0"/>
              </a:rPr>
              <a:t> </a:t>
            </a:r>
            <a:r>
              <a:rPr lang="fr-FR" b="1" dirty="0" smtClean="0">
                <a:solidFill>
                  <a:schemeClr val="tx1"/>
                </a:solidFill>
                <a:latin typeface="Arial Black" pitchFamily="34" charset="0"/>
              </a:rPr>
              <a:t>);</a:t>
            </a:r>
            <a:br>
              <a:rPr lang="fr-FR" b="1"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Diabète</a:t>
            </a:r>
            <a:r>
              <a:rPr lang="fr-FR" dirty="0" smtClean="0">
                <a:solidFill>
                  <a:schemeClr val="tx1"/>
                </a:solidFill>
                <a:latin typeface="Arial Black" pitchFamily="34" charset="0"/>
              </a:rPr>
              <a:t> ou intolérance au glucose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ex: OLANZAPINE et CLOZAPINE)</a:t>
            </a:r>
            <a:br>
              <a:rPr lang="fr-FR" dirty="0" smtClean="0">
                <a:solidFill>
                  <a:schemeClr val="tx1"/>
                </a:solidFill>
                <a:latin typeface="Arial Black" pitchFamily="34" charset="0"/>
              </a:rPr>
            </a:br>
            <a:endParaRPr lang="fr-FR" b="1" dirty="0">
              <a:solidFill>
                <a:schemeClr val="tx1"/>
              </a:solidFill>
              <a:latin typeface="Arial Black" pitchFamily="34" charset="0"/>
            </a:endParaRPr>
          </a:p>
        </p:txBody>
      </p:sp>
    </p:spTree>
    <p:extLst>
      <p:ext uri="{BB962C8B-B14F-4D97-AF65-F5344CB8AC3E}">
        <p14:creationId xmlns:p14="http://schemas.microsoft.com/office/powerpoint/2010/main" val="865280779"/>
      </p:ext>
    </p:extLst>
  </p:cSld>
  <p:clrMapOvr>
    <a:masterClrMapping/>
  </p:clrMapOvr>
  <p:transition>
    <p:newsfla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484784"/>
            <a:ext cx="8424936" cy="4247317"/>
          </a:xfrm>
          <a:prstGeom prst="rect">
            <a:avLst/>
          </a:prstGeom>
        </p:spPr>
        <p:txBody>
          <a:bodyPr wrap="square">
            <a:spAutoFit/>
          </a:bodyPr>
          <a:lstStyle/>
          <a:p>
            <a:r>
              <a:rPr lang="fr-FR" sz="3000" cap="small" dirty="0">
                <a:solidFill>
                  <a:prstClr val="black"/>
                </a:solidFill>
                <a:latin typeface="Arial Black" pitchFamily="34" charset="0"/>
              </a:rPr>
              <a:t>• </a:t>
            </a:r>
            <a:r>
              <a:rPr lang="fr-FR" sz="3000" cap="small" dirty="0" smtClean="0">
                <a:solidFill>
                  <a:srgbClr val="7030A0"/>
                </a:solidFill>
                <a:latin typeface="Arial Black" pitchFamily="34" charset="0"/>
                <a:ea typeface="+mj-ea"/>
                <a:cs typeface="+mj-cs"/>
              </a:rPr>
              <a:t>maladie </a:t>
            </a:r>
            <a:r>
              <a:rPr lang="fr-FR" sz="3000" cap="small" dirty="0">
                <a:solidFill>
                  <a:srgbClr val="7030A0"/>
                </a:solidFill>
                <a:latin typeface="Arial Black" pitchFamily="34" charset="0"/>
                <a:ea typeface="+mj-ea"/>
                <a:cs typeface="+mj-cs"/>
              </a:rPr>
              <a:t>de parkinson </a:t>
            </a:r>
            <a:r>
              <a:rPr lang="fr-FR" sz="3000" cap="small" dirty="0" smtClean="0">
                <a:solidFill>
                  <a:prstClr val="black"/>
                </a:solidFill>
                <a:latin typeface="Arial Black" pitchFamily="34" charset="0"/>
                <a:ea typeface="+mj-ea"/>
                <a:cs typeface="+mj-cs"/>
              </a:rPr>
              <a:t>(CLOZAPINE    </a:t>
            </a: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PRIVILÉGIÉ)</a:t>
            </a:r>
            <a:r>
              <a:rPr lang="fr-FR" sz="3000" cap="small" dirty="0">
                <a:solidFill>
                  <a:prstClr val="black"/>
                </a:solidFill>
                <a:latin typeface="Arial Black" pitchFamily="34" charset="0"/>
                <a:ea typeface="+mj-ea"/>
                <a:cs typeface="+mj-cs"/>
              </a:rPr>
              <a:t/>
            </a:r>
            <a:br>
              <a:rPr lang="fr-FR" sz="3000" cap="small" dirty="0">
                <a:solidFill>
                  <a:prstClr val="black"/>
                </a:solidFill>
                <a:latin typeface="Arial Black" pitchFamily="34" charset="0"/>
                <a:ea typeface="+mj-ea"/>
                <a:cs typeface="+mj-cs"/>
              </a:rPr>
            </a:br>
            <a:r>
              <a:rPr lang="fr-FR" sz="3000" cap="small" dirty="0">
                <a:solidFill>
                  <a:prstClr val="black"/>
                </a:solidFill>
                <a:latin typeface="Arial Black" pitchFamily="34" charset="0"/>
                <a:ea typeface="+mj-ea"/>
                <a:cs typeface="+mj-cs"/>
              </a:rPr>
              <a:t>• </a:t>
            </a:r>
            <a:r>
              <a:rPr lang="fr-FR" sz="3000" cap="small" dirty="0">
                <a:solidFill>
                  <a:srgbClr val="7030A0"/>
                </a:solidFill>
                <a:latin typeface="Arial Black" pitchFamily="34" charset="0"/>
                <a:ea typeface="+mj-ea"/>
                <a:cs typeface="+mj-cs"/>
              </a:rPr>
              <a:t>Grossesse</a:t>
            </a:r>
            <a:r>
              <a:rPr lang="fr-FR" sz="3000" cap="small" dirty="0">
                <a:solidFill>
                  <a:prstClr val="black"/>
                </a:solidFill>
                <a:latin typeface="Arial Black" pitchFamily="34" charset="0"/>
                <a:ea typeface="+mj-ea"/>
                <a:cs typeface="+mj-cs"/>
              </a:rPr>
              <a:t> et </a:t>
            </a:r>
            <a:r>
              <a:rPr lang="fr-FR" sz="3000" cap="small" dirty="0">
                <a:solidFill>
                  <a:srgbClr val="7030A0"/>
                </a:solidFill>
                <a:latin typeface="Arial Black" pitchFamily="34" charset="0"/>
                <a:ea typeface="+mj-ea"/>
                <a:cs typeface="+mj-cs"/>
              </a:rPr>
              <a:t>allaitement</a:t>
            </a:r>
            <a:r>
              <a:rPr lang="fr-FR" sz="3000" cap="small" dirty="0">
                <a:solidFill>
                  <a:prstClr val="black"/>
                </a:solidFill>
                <a:latin typeface="Arial Black" pitchFamily="34" charset="0"/>
                <a:ea typeface="+mj-ea"/>
                <a:cs typeface="+mj-cs"/>
              </a:rPr>
              <a:t>;</a:t>
            </a:r>
            <a:br>
              <a:rPr lang="fr-FR" sz="3000" cap="small" dirty="0">
                <a:solidFill>
                  <a:prstClr val="black"/>
                </a:solidFill>
                <a:latin typeface="Arial Black" pitchFamily="34" charset="0"/>
                <a:ea typeface="+mj-ea"/>
                <a:cs typeface="+mj-cs"/>
              </a:rPr>
            </a:br>
            <a:r>
              <a:rPr lang="fr-FR" sz="3000" cap="small" dirty="0">
                <a:solidFill>
                  <a:prstClr val="black"/>
                </a:solidFill>
                <a:latin typeface="Arial Black" pitchFamily="34" charset="0"/>
                <a:ea typeface="+mj-ea"/>
                <a:cs typeface="+mj-cs"/>
              </a:rPr>
              <a:t>• </a:t>
            </a:r>
            <a:r>
              <a:rPr lang="fr-FR" sz="3000" cap="small" dirty="0">
                <a:solidFill>
                  <a:srgbClr val="7030A0"/>
                </a:solidFill>
                <a:latin typeface="Arial Black" pitchFamily="34" charset="0"/>
                <a:ea typeface="+mj-ea"/>
                <a:cs typeface="+mj-cs"/>
              </a:rPr>
              <a:t>Sevrage </a:t>
            </a:r>
            <a:r>
              <a:rPr lang="fr-FR" sz="3000" cap="small" dirty="0" smtClean="0">
                <a:solidFill>
                  <a:srgbClr val="7030A0"/>
                </a:solidFill>
                <a:latin typeface="Arial Black" pitchFamily="34" charset="0"/>
                <a:ea typeface="+mj-ea"/>
                <a:cs typeface="+mj-cs"/>
              </a:rPr>
              <a:t>d’alcool;</a:t>
            </a:r>
            <a:r>
              <a:rPr lang="fr-FR" sz="3000" cap="small" dirty="0">
                <a:solidFill>
                  <a:prstClr val="black"/>
                </a:solidFill>
                <a:latin typeface="Arial Black" pitchFamily="34" charset="0"/>
                <a:ea typeface="+mj-ea"/>
                <a:cs typeface="+mj-cs"/>
              </a:rPr>
              <a:t/>
            </a:r>
            <a:br>
              <a:rPr lang="fr-FR" sz="3000" cap="small" dirty="0">
                <a:solidFill>
                  <a:prstClr val="black"/>
                </a:solidFill>
                <a:latin typeface="Arial Black" pitchFamily="34" charset="0"/>
                <a:ea typeface="+mj-ea"/>
                <a:cs typeface="+mj-cs"/>
              </a:rPr>
            </a:br>
            <a:r>
              <a:rPr lang="fr-FR" sz="3000" cap="small" dirty="0">
                <a:solidFill>
                  <a:prstClr val="black"/>
                </a:solidFill>
                <a:latin typeface="Arial Black" pitchFamily="34" charset="0"/>
                <a:ea typeface="+mj-ea"/>
                <a:cs typeface="+mj-cs"/>
              </a:rPr>
              <a:t>• Des précautions d’emploi sont </a:t>
            </a:r>
            <a:r>
              <a:rPr lang="fr-FR" sz="3000" cap="small" dirty="0" smtClean="0">
                <a:solidFill>
                  <a:prstClr val="black"/>
                </a:solidFill>
                <a:latin typeface="Arial Black" pitchFamily="34" charset="0"/>
                <a:ea typeface="+mj-ea"/>
                <a:cs typeface="+mj-cs"/>
              </a:rPr>
              <a:t>  </a:t>
            </a: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nécessaires aussi en </a:t>
            </a:r>
            <a:r>
              <a:rPr lang="fr-FR" sz="3000" cap="small" dirty="0">
                <a:solidFill>
                  <a:prstClr val="black"/>
                </a:solidFill>
                <a:latin typeface="Arial Black" pitchFamily="34" charset="0"/>
                <a:ea typeface="+mj-ea"/>
                <a:cs typeface="+mj-cs"/>
              </a:rPr>
              <a:t>cas </a:t>
            </a:r>
            <a:endParaRPr lang="fr-FR" sz="3000" cap="small" dirty="0" smtClean="0">
              <a:solidFill>
                <a:prstClr val="black"/>
              </a:solidFill>
              <a:latin typeface="Arial Black" pitchFamily="34" charset="0"/>
              <a:ea typeface="+mj-ea"/>
              <a:cs typeface="+mj-cs"/>
            </a:endParaRP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a:t>
            </a:r>
            <a:r>
              <a:rPr lang="fr-FR" sz="3000" cap="small" dirty="0" smtClean="0">
                <a:solidFill>
                  <a:srgbClr val="7030A0"/>
                </a:solidFill>
                <a:latin typeface="Arial Black" pitchFamily="34" charset="0"/>
                <a:ea typeface="+mj-ea"/>
                <a:cs typeface="+mj-cs"/>
              </a:rPr>
              <a:t>d’insuffisance </a:t>
            </a:r>
            <a:r>
              <a:rPr lang="fr-FR" sz="3000" cap="small" dirty="0">
                <a:solidFill>
                  <a:srgbClr val="7030A0"/>
                </a:solidFill>
                <a:latin typeface="Arial Black" pitchFamily="34" charset="0"/>
                <a:ea typeface="+mj-ea"/>
                <a:cs typeface="+mj-cs"/>
              </a:rPr>
              <a:t>cardiaque</a:t>
            </a:r>
            <a:r>
              <a:rPr lang="fr-FR" sz="3000" cap="small" dirty="0">
                <a:solidFill>
                  <a:prstClr val="black"/>
                </a:solidFill>
                <a:latin typeface="Arial Black" pitchFamily="34" charset="0"/>
                <a:ea typeface="+mj-ea"/>
                <a:cs typeface="+mj-cs"/>
              </a:rPr>
              <a:t>, </a:t>
            </a:r>
            <a:endParaRPr lang="fr-FR" sz="3000" cap="small" dirty="0" smtClean="0">
              <a:solidFill>
                <a:prstClr val="black"/>
              </a:solidFill>
              <a:latin typeface="Arial Black" pitchFamily="34" charset="0"/>
              <a:ea typeface="+mj-ea"/>
              <a:cs typeface="+mj-cs"/>
            </a:endParaRPr>
          </a:p>
          <a:p>
            <a:r>
              <a:rPr lang="fr-FR" sz="3000" cap="small" dirty="0">
                <a:solidFill>
                  <a:prstClr val="black"/>
                </a:solidFill>
                <a:latin typeface="Arial Black" pitchFamily="34" charset="0"/>
                <a:ea typeface="+mj-ea"/>
                <a:cs typeface="+mj-cs"/>
              </a:rPr>
              <a:t> </a:t>
            </a:r>
            <a:r>
              <a:rPr lang="fr-FR" sz="3000" cap="small" dirty="0" smtClean="0">
                <a:solidFill>
                  <a:prstClr val="black"/>
                </a:solidFill>
                <a:latin typeface="Arial Black" pitchFamily="34" charset="0"/>
                <a:ea typeface="+mj-ea"/>
                <a:cs typeface="+mj-cs"/>
              </a:rPr>
              <a:t>  </a:t>
            </a:r>
            <a:r>
              <a:rPr lang="fr-FR" sz="3000" cap="small" dirty="0" smtClean="0">
                <a:solidFill>
                  <a:srgbClr val="7030A0"/>
                </a:solidFill>
                <a:latin typeface="Arial Black" pitchFamily="34" charset="0"/>
                <a:ea typeface="+mj-ea"/>
                <a:cs typeface="+mj-cs"/>
              </a:rPr>
              <a:t>respiratoire</a:t>
            </a:r>
            <a:r>
              <a:rPr lang="fr-FR" sz="3000" cap="small" dirty="0">
                <a:solidFill>
                  <a:prstClr val="black"/>
                </a:solidFill>
                <a:latin typeface="Arial Black" pitchFamily="34" charset="0"/>
                <a:ea typeface="+mj-ea"/>
                <a:cs typeface="+mj-cs"/>
              </a:rPr>
              <a:t>, </a:t>
            </a:r>
            <a:r>
              <a:rPr lang="fr-FR" sz="3000" cap="small" dirty="0">
                <a:solidFill>
                  <a:srgbClr val="7030A0"/>
                </a:solidFill>
                <a:latin typeface="Arial Black" pitchFamily="34" charset="0"/>
                <a:ea typeface="+mj-ea"/>
                <a:cs typeface="+mj-cs"/>
              </a:rPr>
              <a:t>hépatique</a:t>
            </a:r>
            <a:r>
              <a:rPr lang="fr-FR" sz="3000" cap="small" dirty="0">
                <a:solidFill>
                  <a:prstClr val="black"/>
                </a:solidFill>
                <a:latin typeface="Arial Black" pitchFamily="34" charset="0"/>
                <a:ea typeface="+mj-ea"/>
                <a:cs typeface="+mj-cs"/>
              </a:rPr>
              <a:t> ou </a:t>
            </a:r>
            <a:r>
              <a:rPr lang="fr-FR" sz="3000" cap="small" dirty="0">
                <a:solidFill>
                  <a:srgbClr val="7030A0"/>
                </a:solidFill>
                <a:latin typeface="Arial Black" pitchFamily="34" charset="0"/>
                <a:ea typeface="+mj-ea"/>
                <a:cs typeface="+mj-cs"/>
              </a:rPr>
              <a:t>rénale</a:t>
            </a:r>
            <a:r>
              <a:rPr lang="fr-FR" sz="3000" cap="small" dirty="0">
                <a:solidFill>
                  <a:prstClr val="black"/>
                </a:solidFill>
                <a:latin typeface="Arial Black" pitchFamily="34" charset="0"/>
                <a:ea typeface="+mj-ea"/>
                <a:cs typeface="+mj-cs"/>
              </a:rPr>
              <a:t>;</a:t>
            </a:r>
            <a:br>
              <a:rPr lang="fr-FR" sz="3000" cap="small" dirty="0">
                <a:solidFill>
                  <a:prstClr val="black"/>
                </a:solidFill>
                <a:latin typeface="Arial Black" pitchFamily="34" charset="0"/>
                <a:ea typeface="+mj-ea"/>
                <a:cs typeface="+mj-cs"/>
              </a:rPr>
            </a:br>
            <a:r>
              <a:rPr lang="fr-FR" sz="3000" cap="small" dirty="0">
                <a:solidFill>
                  <a:prstClr val="black"/>
                </a:solidFill>
                <a:latin typeface="Arial Black" pitchFamily="34" charset="0"/>
                <a:ea typeface="+mj-ea"/>
                <a:cs typeface="+mj-cs"/>
              </a:rPr>
              <a:t>•  </a:t>
            </a:r>
            <a:r>
              <a:rPr lang="fr-FR" sz="3000" cap="small" dirty="0">
                <a:latin typeface="Arial Black" pitchFamily="34" charset="0"/>
                <a:ea typeface="+mj-ea"/>
                <a:cs typeface="+mj-cs"/>
              </a:rPr>
              <a:t>Les interactions médicamenteuses</a:t>
            </a:r>
            <a:r>
              <a:rPr lang="fr-FR" sz="3000" cap="small" dirty="0">
                <a:solidFill>
                  <a:prstClr val="black"/>
                </a:solidFill>
                <a:latin typeface="Arial Black" pitchFamily="34" charset="0"/>
                <a:ea typeface="+mj-ea"/>
                <a:cs typeface="+mj-cs"/>
              </a:rPr>
              <a:t>.</a:t>
            </a:r>
            <a:endParaRPr lang="fr-FR" dirty="0"/>
          </a:p>
        </p:txBody>
      </p:sp>
    </p:spTree>
    <p:extLst>
      <p:ext uri="{BB962C8B-B14F-4D97-AF65-F5344CB8AC3E}">
        <p14:creationId xmlns:p14="http://schemas.microsoft.com/office/powerpoint/2010/main" val="86812149"/>
      </p:ext>
    </p:extLst>
  </p:cSld>
  <p:clrMapOvr>
    <a:masterClrMapping/>
  </p:clrMapOvr>
  <p:transition>
    <p:newsfla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358246" cy="6226196"/>
          </a:xfrm>
        </p:spPr>
        <p:txBody>
          <a:bodyPr>
            <a:normAutofit fontScale="90000"/>
          </a:bodyPr>
          <a:lstStyle/>
          <a:p>
            <a:r>
              <a:rPr lang="fr-FR" sz="3200" b="1" dirty="0" smtClean="0">
                <a:solidFill>
                  <a:srgbClr val="0070C0"/>
                </a:solidFill>
                <a:latin typeface="Arial Black" pitchFamily="34" charset="0"/>
                <a:cs typeface="Calibri"/>
              </a:rPr>
              <a:t>     </a:t>
            </a:r>
            <a:r>
              <a:rPr lang="fr-FR" sz="3600" b="1" u="sng" dirty="0" smtClean="0">
                <a:solidFill>
                  <a:srgbClr val="C00000"/>
                </a:solidFill>
                <a:latin typeface="Arial Black" pitchFamily="34" charset="0"/>
                <a:cs typeface="Calibri"/>
              </a:rPr>
              <a:t>I.V- LES RÈGLES GALÉNIQUES : </a:t>
            </a:r>
            <a:r>
              <a:rPr lang="fr-FR" sz="3600" b="1" dirty="0" smtClean="0">
                <a:solidFill>
                  <a:srgbClr val="C00000"/>
                </a:solidFill>
                <a:latin typeface="Arial Black" pitchFamily="34" charset="0"/>
                <a:cs typeface="Calibri"/>
              </a:rPr>
              <a:t/>
            </a:r>
            <a:br>
              <a:rPr lang="fr-FR" sz="3600" b="1" dirty="0" smtClean="0">
                <a:solidFill>
                  <a:srgbClr val="C00000"/>
                </a:solidFill>
                <a:latin typeface="Arial Black" pitchFamily="34" charset="0"/>
                <a:cs typeface="Calibri"/>
              </a:rPr>
            </a:br>
            <a:r>
              <a:rPr lang="fr-FR" sz="3200" b="1" dirty="0" smtClean="0">
                <a:solidFill>
                  <a:srgbClr val="FF0000"/>
                </a:solidFill>
                <a:cs typeface="Calibri"/>
              </a:rPr>
              <a:t/>
            </a:r>
            <a:br>
              <a:rPr lang="fr-FR" sz="3200" b="1" dirty="0" smtClean="0">
                <a:solidFill>
                  <a:srgbClr val="FF0000"/>
                </a:solidFill>
                <a:cs typeface="Calibri"/>
              </a:rPr>
            </a:br>
            <a:r>
              <a:rPr lang="fr-FR" sz="2800" b="1" dirty="0" smtClean="0">
                <a:solidFill>
                  <a:schemeClr val="tx1"/>
                </a:solidFill>
                <a:latin typeface="Arial Black" pitchFamily="34" charset="0"/>
                <a:cs typeface="Calibri"/>
              </a:rPr>
              <a:t>la plupart des molécules (</a:t>
            </a:r>
            <a:r>
              <a:rPr lang="fr-FR" sz="2800" b="1" dirty="0" smtClean="0">
                <a:solidFill>
                  <a:srgbClr val="FF0000"/>
                </a:solidFill>
                <a:latin typeface="Arial Black" pitchFamily="34" charset="0"/>
                <a:cs typeface="Calibri"/>
              </a:rPr>
              <a:t>antipsychotiques</a:t>
            </a:r>
            <a:r>
              <a:rPr lang="fr-FR" sz="2800" b="1" dirty="0" smtClean="0">
                <a:solidFill>
                  <a:schemeClr val="tx1"/>
                </a:solidFill>
                <a:latin typeface="Arial Black" pitchFamily="34" charset="0"/>
                <a:cs typeface="Calibri"/>
              </a:rPr>
              <a:t>) sont disponibles par voie orale et par </a:t>
            </a:r>
            <a:br>
              <a:rPr lang="fr-FR" sz="2800" b="1" dirty="0" smtClean="0">
                <a:solidFill>
                  <a:schemeClr val="tx1"/>
                </a:solidFill>
                <a:latin typeface="Arial Black" pitchFamily="34" charset="0"/>
                <a:cs typeface="Calibri"/>
              </a:rPr>
            </a:br>
            <a:r>
              <a:rPr lang="fr-FR" sz="2800" b="1" dirty="0" smtClean="0">
                <a:solidFill>
                  <a:srgbClr val="0070C0"/>
                </a:solidFill>
                <a:latin typeface="Arial Black" pitchFamily="34" charset="0"/>
                <a:cs typeface="Calibri"/>
              </a:rPr>
              <a:t>voie</a:t>
            </a:r>
            <a:r>
              <a:rPr lang="fr-FR" sz="2800" b="1" dirty="0" smtClean="0">
                <a:solidFill>
                  <a:schemeClr val="tx1"/>
                </a:solidFill>
                <a:latin typeface="Arial Black" pitchFamily="34" charset="0"/>
                <a:cs typeface="Calibri"/>
              </a:rPr>
              <a:t> </a:t>
            </a:r>
            <a:r>
              <a:rPr lang="fr-FR" sz="2800" b="1" dirty="0" smtClean="0">
                <a:solidFill>
                  <a:srgbClr val="0070C0"/>
                </a:solidFill>
                <a:latin typeface="Arial Black" pitchFamily="34" charset="0"/>
                <a:cs typeface="Calibri"/>
              </a:rPr>
              <a:t>intramusculaire</a:t>
            </a:r>
            <a:r>
              <a:rPr lang="fr-FR" sz="2800" b="1" dirty="0" smtClean="0">
                <a:solidFill>
                  <a:schemeClr val="tx1"/>
                </a:solidFill>
                <a:latin typeface="Arial Black" pitchFamily="34" charset="0"/>
                <a:cs typeface="Calibri"/>
              </a:rPr>
              <a:t> . Dans les situations d’urgence , la voie d’administration orale doit être privilégiée et en cas d’impossibilité, la voie intramusculaire peut-être choisie. </a:t>
            </a:r>
            <a:br>
              <a:rPr lang="fr-FR" sz="2800" b="1" dirty="0" smtClean="0">
                <a:solidFill>
                  <a:schemeClr val="tx1"/>
                </a:solidFill>
                <a:latin typeface="Arial Black" pitchFamily="34" charset="0"/>
                <a:cs typeface="Calibri"/>
              </a:rPr>
            </a:br>
            <a:r>
              <a:rPr lang="fr-FR" sz="2800" b="1" dirty="0" smtClean="0">
                <a:solidFill>
                  <a:schemeClr val="tx1"/>
                </a:solidFill>
                <a:latin typeface="Arial Black" pitchFamily="34" charset="0"/>
                <a:cs typeface="Calibri"/>
              </a:rPr>
              <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r>
            <a:br>
              <a:rPr lang="fr-FR" sz="2800" b="1" dirty="0">
                <a:solidFill>
                  <a:schemeClr val="tx1"/>
                </a:solidFill>
                <a:latin typeface="Arial Black" pitchFamily="34" charset="0"/>
                <a:cs typeface="Calibri"/>
              </a:rPr>
            </a:br>
            <a:r>
              <a:rPr lang="fr-FR" sz="2800" b="1" dirty="0">
                <a:solidFill>
                  <a:schemeClr val="tx1"/>
                </a:solidFill>
                <a:latin typeface="Arial Black" pitchFamily="34" charset="0"/>
                <a:cs typeface="Calibri"/>
              </a:rPr>
              <a:t/>
            </a:r>
            <a:br>
              <a:rPr lang="fr-FR" sz="2800" b="1" dirty="0">
                <a:solidFill>
                  <a:schemeClr val="tx1"/>
                </a:solidFill>
                <a:latin typeface="Arial Black" pitchFamily="34" charset="0"/>
                <a:cs typeface="Calibri"/>
              </a:rPr>
            </a:br>
            <a:r>
              <a:rPr lang="fr-FR" sz="2800" b="1" dirty="0" smtClean="0">
                <a:solidFill>
                  <a:schemeClr val="tx1"/>
                </a:solidFill>
                <a:latin typeface="Arial Black" pitchFamily="34" charset="0"/>
                <a:cs typeface="Calibri"/>
              </a:rPr>
              <a:t/>
            </a:r>
            <a:br>
              <a:rPr lang="fr-FR" sz="2800" b="1" dirty="0" smtClean="0">
                <a:solidFill>
                  <a:schemeClr val="tx1"/>
                </a:solidFill>
                <a:latin typeface="Arial Black" pitchFamily="34" charset="0"/>
                <a:cs typeface="Calibri"/>
              </a:rPr>
            </a:br>
            <a:r>
              <a:rPr lang="fr-FR" sz="2800" b="1" dirty="0">
                <a:solidFill>
                  <a:schemeClr val="tx1"/>
                </a:solidFill>
                <a:latin typeface="Arial Black" pitchFamily="34" charset="0"/>
                <a:cs typeface="Calibri"/>
              </a:rPr>
              <a:t/>
            </a:r>
            <a:br>
              <a:rPr lang="fr-FR" sz="2800" b="1" dirty="0">
                <a:solidFill>
                  <a:schemeClr val="tx1"/>
                </a:solidFill>
                <a:latin typeface="Arial Black" pitchFamily="34" charset="0"/>
                <a:cs typeface="Calibri"/>
              </a:rPr>
            </a:br>
            <a:r>
              <a:rPr lang="fr-FR" sz="3200" b="1" dirty="0" smtClean="0">
                <a:solidFill>
                  <a:schemeClr val="tx1"/>
                </a:solidFill>
                <a:latin typeface="Arial Black" pitchFamily="34" charset="0"/>
                <a:cs typeface="Calibri"/>
              </a:rPr>
              <a:t/>
            </a:r>
            <a:br>
              <a:rPr lang="fr-FR" sz="3200" b="1" dirty="0" smtClean="0">
                <a:solidFill>
                  <a:schemeClr val="tx1"/>
                </a:solidFill>
                <a:latin typeface="Arial Black" pitchFamily="34" charset="0"/>
                <a:cs typeface="Calibri"/>
              </a:rPr>
            </a:br>
            <a:endParaRPr lang="fr-FR" dirty="0">
              <a:solidFill>
                <a:schemeClr val="tx1"/>
              </a:solidFill>
              <a:latin typeface="Arial Black"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149080"/>
            <a:ext cx="360040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149080"/>
            <a:ext cx="446449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757946"/>
      </p:ext>
    </p:extLst>
  </p:cSld>
  <p:clrMapOvr>
    <a:masterClrMapping/>
  </p:clrMapOvr>
  <p:transition>
    <p:newsfla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784976" cy="6154758"/>
          </a:xfrm>
        </p:spPr>
        <p:txBody>
          <a:bodyPr>
            <a:normAutofit fontScale="90000"/>
          </a:bodyPr>
          <a:lstStyle/>
          <a:p>
            <a:pPr algn="ctr"/>
            <a:r>
              <a:rPr lang="fr-FR" sz="3100" dirty="0" smtClean="0">
                <a:solidFill>
                  <a:schemeClr val="tx1"/>
                </a:solidFill>
                <a:latin typeface="Arial Black" pitchFamily="34" charset="0"/>
              </a:rPr>
              <a:t>Pour certains </a:t>
            </a:r>
            <a:r>
              <a:rPr lang="fr-FR" sz="3100" dirty="0" smtClean="0">
                <a:solidFill>
                  <a:srgbClr val="FF0000"/>
                </a:solidFill>
                <a:latin typeface="Arial Black" pitchFamily="34" charset="0"/>
              </a:rPr>
              <a:t>antipsychotiques </a:t>
            </a:r>
            <a:r>
              <a:rPr lang="fr-FR" sz="3100" dirty="0" smtClean="0">
                <a:solidFill>
                  <a:schemeClr val="tx1"/>
                </a:solidFill>
                <a:latin typeface="Arial Black" pitchFamily="34" charset="0"/>
              </a:rPr>
              <a:t>une forme intramusculaire à libération prolongée  existe, on parle de « </a:t>
            </a:r>
            <a:r>
              <a:rPr lang="fr-FR" sz="3100" dirty="0" smtClean="0">
                <a:solidFill>
                  <a:srgbClr val="7030A0"/>
                </a:solidFill>
                <a:latin typeface="Arial Black" pitchFamily="34" charset="0"/>
              </a:rPr>
              <a:t>formes retard</a:t>
            </a:r>
            <a:r>
              <a:rPr lang="fr-FR" sz="3100" dirty="0" smtClean="0">
                <a:solidFill>
                  <a:schemeClr val="tx1"/>
                </a:solidFill>
                <a:latin typeface="Arial Black" pitchFamily="34" charset="0"/>
              </a:rPr>
              <a:t> » qui peuvent être proposées au patient dans l’objectif d’améliorer </a:t>
            </a:r>
            <a:r>
              <a:rPr lang="fr-FR" sz="3100" dirty="0" smtClean="0">
                <a:solidFill>
                  <a:srgbClr val="FF0000"/>
                </a:solidFill>
                <a:latin typeface="Arial Black" pitchFamily="34" charset="0"/>
              </a:rPr>
              <a:t>l’observance</a:t>
            </a:r>
            <a:r>
              <a:rPr lang="fr-FR" sz="3100" dirty="0" smtClean="0">
                <a:solidFill>
                  <a:schemeClr val="tx1"/>
                </a:solidFill>
                <a:latin typeface="Arial Black" pitchFamily="34" charset="0"/>
              </a:rPr>
              <a:t>. Attention, ces formes retard ne peuvent être mises en place qu’après une période de stabilisation clinique avec </a:t>
            </a:r>
            <a:br>
              <a:rPr lang="fr-FR" sz="3100" dirty="0" smtClean="0">
                <a:solidFill>
                  <a:schemeClr val="tx1"/>
                </a:solidFill>
                <a:latin typeface="Arial Black" pitchFamily="34" charset="0"/>
              </a:rPr>
            </a:br>
            <a:r>
              <a:rPr lang="fr-FR" sz="3100" dirty="0" smtClean="0">
                <a:solidFill>
                  <a:srgbClr val="7030A0"/>
                </a:solidFill>
                <a:latin typeface="Arial Black" pitchFamily="34" charset="0"/>
              </a:rPr>
              <a:t>le traitement per os (par la bouche)</a:t>
            </a:r>
            <a:r>
              <a:rPr lang="fr-FR" sz="3100" dirty="0" smtClean="0">
                <a:solidFill>
                  <a:schemeClr val="tx1"/>
                </a:solidFill>
                <a:latin typeface="Arial Black" pitchFamily="34" charset="0"/>
              </a:rPr>
              <a:t>.</a:t>
            </a:r>
            <a:br>
              <a:rPr lang="fr-FR" sz="3100" dirty="0" smtClean="0">
                <a:solidFill>
                  <a:schemeClr val="tx1"/>
                </a:solidFill>
                <a:latin typeface="Arial Black" pitchFamily="34" charset="0"/>
              </a:rPr>
            </a:br>
            <a:r>
              <a:rPr lang="fr-FR" sz="2800" dirty="0">
                <a:solidFill>
                  <a:schemeClr val="tx1"/>
                </a:solidFill>
                <a:latin typeface="Arial Black" pitchFamily="34" charset="0"/>
              </a:rPr>
              <a:t/>
            </a:r>
            <a:br>
              <a:rPr lang="fr-FR" sz="2800" dirty="0">
                <a:solidFill>
                  <a:schemeClr val="tx1"/>
                </a:solidFill>
                <a:latin typeface="Arial Black" pitchFamily="34" charset="0"/>
              </a:rPr>
            </a:br>
            <a:r>
              <a:rPr lang="fr-FR" sz="2800" dirty="0" smtClean="0">
                <a:solidFill>
                  <a:schemeClr val="tx1"/>
                </a:solidFill>
                <a:latin typeface="Arial Black" pitchFamily="34" charset="0"/>
              </a:rPr>
              <a:t/>
            </a:r>
            <a:br>
              <a:rPr lang="fr-FR" sz="2800"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149080"/>
            <a:ext cx="482453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173397"/>
      </p:ext>
    </p:extLst>
  </p:cSld>
  <p:clrMapOvr>
    <a:masterClrMapping/>
  </p:clrMapOvr>
  <p:transition>
    <p:newsfla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501122" cy="6394722"/>
          </a:xfrm>
        </p:spPr>
        <p:txBody>
          <a:bodyPr>
            <a:normAutofit fontScale="90000"/>
          </a:bodyPr>
          <a:lstStyle/>
          <a:p>
            <a:pPr algn="ctr"/>
            <a:r>
              <a:rPr lang="fr-FR" sz="3200" b="1" u="sng" dirty="0" smtClean="0">
                <a:solidFill>
                  <a:srgbClr val="C00000"/>
                </a:solidFill>
                <a:latin typeface="Arial Black" pitchFamily="34" charset="0"/>
                <a:cs typeface="Calibri"/>
              </a:rPr>
              <a:t>I.VI - BILAN PRÉ-THÉRAPEUTIQUE </a:t>
            </a:r>
            <a:r>
              <a:rPr lang="fr-FR" sz="3200" b="1" dirty="0" smtClean="0">
                <a:solidFill>
                  <a:srgbClr val="C00000"/>
                </a:solidFill>
                <a:latin typeface="Arial Black" pitchFamily="34" charset="0"/>
                <a:cs typeface="Calibri"/>
              </a:rPr>
              <a:t>:</a:t>
            </a:r>
            <a:br>
              <a:rPr lang="fr-FR" sz="3200" b="1" dirty="0" smtClean="0">
                <a:solidFill>
                  <a:srgbClr val="C00000"/>
                </a:solidFill>
                <a:latin typeface="Arial Black" pitchFamily="34" charset="0"/>
                <a:cs typeface="Calibri"/>
              </a:rPr>
            </a:br>
            <a:r>
              <a:rPr lang="fr-FR" sz="3200" b="1" dirty="0" smtClean="0">
                <a:solidFill>
                  <a:srgbClr val="C00000"/>
                </a:solidFill>
                <a:latin typeface="Arial Black" pitchFamily="34" charset="0"/>
                <a:cs typeface="Calibri"/>
              </a:rPr>
              <a:t/>
            </a:r>
            <a:br>
              <a:rPr lang="fr-FR" sz="3200" b="1" dirty="0" smtClean="0">
                <a:solidFill>
                  <a:srgbClr val="C00000"/>
                </a:solidFill>
                <a:latin typeface="Arial Black" pitchFamily="34" charset="0"/>
                <a:cs typeface="Calibri"/>
              </a:rPr>
            </a:br>
            <a:r>
              <a:rPr lang="fr-FR" sz="3600" b="1" u="sng" dirty="0" smtClean="0">
                <a:solidFill>
                  <a:srgbClr val="00B0F0"/>
                </a:solidFill>
                <a:latin typeface="Arial Black" pitchFamily="34" charset="0"/>
                <a:cs typeface="Calibri"/>
              </a:rPr>
              <a:t>Le bilan pré-thérapeutique </a:t>
            </a:r>
            <a:r>
              <a:rPr lang="fr-FR" sz="3600" b="1" dirty="0" smtClean="0">
                <a:solidFill>
                  <a:schemeClr val="tx1"/>
                </a:solidFill>
                <a:latin typeface="Arial Black" pitchFamily="34" charset="0"/>
                <a:cs typeface="Calibri"/>
              </a:rPr>
              <a:t>avant un traitement antipsychotique est indispensable ! Il est guidé par </a:t>
            </a:r>
            <a:r>
              <a:rPr lang="fr-FR" sz="3600" b="1" dirty="0" smtClean="0">
                <a:solidFill>
                  <a:srgbClr val="7030A0"/>
                </a:solidFill>
                <a:latin typeface="Arial Black" pitchFamily="34" charset="0"/>
                <a:cs typeface="Calibri"/>
              </a:rPr>
              <a:t>la recherche de contre indications  </a:t>
            </a:r>
            <a:r>
              <a:rPr lang="fr-FR" sz="3600" b="1" dirty="0" smtClean="0">
                <a:solidFill>
                  <a:schemeClr val="tx1"/>
                </a:solidFill>
                <a:latin typeface="Arial Black" pitchFamily="34" charset="0"/>
                <a:cs typeface="Calibri"/>
              </a:rPr>
              <a:t>renforcé</a:t>
            </a:r>
            <a:r>
              <a:rPr lang="fr-FR" sz="3600" b="1" dirty="0" smtClean="0">
                <a:solidFill>
                  <a:srgbClr val="7030A0"/>
                </a:solidFill>
                <a:latin typeface="Arial Black" pitchFamily="34" charset="0"/>
                <a:cs typeface="Calibri"/>
              </a:rPr>
              <a:t> </a:t>
            </a:r>
            <a:r>
              <a:rPr lang="fr-FR" sz="3600" b="1" dirty="0" smtClean="0">
                <a:solidFill>
                  <a:schemeClr val="tx1"/>
                </a:solidFill>
                <a:latin typeface="Arial Black" pitchFamily="34" charset="0"/>
                <a:cs typeface="Calibri"/>
              </a:rPr>
              <a:t>par un bilan « </a:t>
            </a:r>
            <a:r>
              <a:rPr lang="fr-FR" sz="3600" b="1" dirty="0" smtClean="0">
                <a:solidFill>
                  <a:srgbClr val="7030A0"/>
                </a:solidFill>
                <a:latin typeface="Arial Black" pitchFamily="34" charset="0"/>
                <a:cs typeface="Calibri"/>
              </a:rPr>
              <a:t>métabolique</a:t>
            </a:r>
            <a:r>
              <a:rPr lang="fr-FR" sz="3600" b="1" dirty="0" smtClean="0">
                <a:solidFill>
                  <a:schemeClr val="tx1"/>
                </a:solidFill>
                <a:latin typeface="Arial Black" pitchFamily="34" charset="0"/>
                <a:cs typeface="Calibri"/>
              </a:rPr>
              <a:t> » afin de dépister , suivre et éventuellement traiter un trouble métabolique possiblement induit ou aggravé par </a:t>
            </a:r>
            <a:br>
              <a:rPr lang="fr-FR" sz="3600" b="1" dirty="0" smtClean="0">
                <a:solidFill>
                  <a:schemeClr val="tx1"/>
                </a:solidFill>
                <a:latin typeface="Arial Black" pitchFamily="34" charset="0"/>
                <a:cs typeface="Calibri"/>
              </a:rPr>
            </a:br>
            <a:r>
              <a:rPr lang="fr-FR" sz="3600" b="1" dirty="0" smtClean="0">
                <a:solidFill>
                  <a:srgbClr val="FF0000"/>
                </a:solidFill>
                <a:latin typeface="Arial Black" pitchFamily="34" charset="0"/>
                <a:cs typeface="Calibri"/>
              </a:rPr>
              <a:t>les antipsychotiques</a:t>
            </a:r>
            <a:r>
              <a:rPr lang="fr-FR" sz="3600" b="1" dirty="0" smtClean="0">
                <a:solidFill>
                  <a:schemeClr val="tx1"/>
                </a:solidFill>
                <a:latin typeface="Arial Black" pitchFamily="34" charset="0"/>
                <a:cs typeface="Calibri"/>
              </a:rPr>
              <a:t>.  </a:t>
            </a:r>
            <a:br>
              <a:rPr lang="fr-FR" sz="3600" b="1" dirty="0" smtClean="0">
                <a:solidFill>
                  <a:schemeClr val="tx1"/>
                </a:solidFill>
                <a:latin typeface="Arial Black" pitchFamily="34" charset="0"/>
                <a:cs typeface="Calibri"/>
              </a:rPr>
            </a:br>
            <a:endParaRPr lang="fr-FR" dirty="0">
              <a:solidFill>
                <a:srgbClr val="0070C0"/>
              </a:solidFill>
              <a:latin typeface="Arial Black" pitchFamily="34" charset="0"/>
            </a:endParaRPr>
          </a:p>
        </p:txBody>
      </p:sp>
    </p:spTree>
    <p:extLst>
      <p:ext uri="{BB962C8B-B14F-4D97-AF65-F5344CB8AC3E}">
        <p14:creationId xmlns:p14="http://schemas.microsoft.com/office/powerpoint/2010/main" val="595213274"/>
      </p:ext>
    </p:extLst>
  </p:cSld>
  <p:clrMapOvr>
    <a:masterClrMapping/>
  </p:clrMapOvr>
  <p:transition>
    <p:newsfla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76672"/>
            <a:ext cx="8496944" cy="5632311"/>
          </a:xfrm>
          <a:prstGeom prst="rect">
            <a:avLst/>
          </a:prstGeom>
        </p:spPr>
        <p:txBody>
          <a:bodyPr wrap="square">
            <a:spAutoFit/>
          </a:bodyPr>
          <a:lstStyle/>
          <a:p>
            <a:pPr algn="ctr"/>
            <a:r>
              <a:rPr lang="fr-FR" sz="3600" dirty="0" smtClean="0"/>
              <a:t> </a:t>
            </a:r>
            <a:r>
              <a:rPr lang="fr-FR" sz="3600" dirty="0" smtClean="0">
                <a:solidFill>
                  <a:srgbClr val="C00000"/>
                </a:solidFill>
                <a:latin typeface="Arial Black" pitchFamily="34" charset="0"/>
              </a:rPr>
              <a:t>QUEST-CE QU’UN BILAN MÉTABOLIQUE ?</a:t>
            </a:r>
          </a:p>
          <a:p>
            <a:endParaRPr lang="fr-FR" sz="3600" dirty="0">
              <a:solidFill>
                <a:srgbClr val="00B0F0"/>
              </a:solidFill>
              <a:latin typeface="Arial Black" pitchFamily="34" charset="0"/>
            </a:endParaRPr>
          </a:p>
          <a:p>
            <a:pPr algn="ctr"/>
            <a:r>
              <a:rPr lang="fr-FR" sz="3600" dirty="0" smtClean="0">
                <a:latin typeface="Arial Black" pitchFamily="34" charset="0"/>
              </a:rPr>
              <a:t>C’est un ensemble </a:t>
            </a:r>
            <a:r>
              <a:rPr lang="fr-FR" sz="3600" dirty="0">
                <a:latin typeface="Arial Black" pitchFamily="34" charset="0"/>
              </a:rPr>
              <a:t>d'analyses </a:t>
            </a:r>
            <a:r>
              <a:rPr lang="fr-FR" sz="3600" dirty="0" smtClean="0">
                <a:latin typeface="Arial Black" pitchFamily="34" charset="0"/>
              </a:rPr>
              <a:t>du sang visant </a:t>
            </a:r>
            <a:r>
              <a:rPr lang="fr-FR" sz="3600" dirty="0">
                <a:latin typeface="Arial Black" pitchFamily="34" charset="0"/>
              </a:rPr>
              <a:t>à évaluer le fonctionnement des organes clés (</a:t>
            </a:r>
            <a:r>
              <a:rPr lang="fr-FR" sz="3600" dirty="0">
                <a:solidFill>
                  <a:srgbClr val="FF0000"/>
                </a:solidFill>
                <a:latin typeface="Arial Black" pitchFamily="34" charset="0"/>
              </a:rPr>
              <a:t>foie</a:t>
            </a:r>
            <a:r>
              <a:rPr lang="fr-FR" sz="3600" dirty="0">
                <a:latin typeface="Arial Black" pitchFamily="34" charset="0"/>
              </a:rPr>
              <a:t>, </a:t>
            </a:r>
            <a:r>
              <a:rPr lang="fr-FR" sz="3600" dirty="0" smtClean="0">
                <a:solidFill>
                  <a:srgbClr val="FF0000"/>
                </a:solidFill>
                <a:latin typeface="Arial Black" pitchFamily="34" charset="0"/>
              </a:rPr>
              <a:t>reins…</a:t>
            </a:r>
            <a:r>
              <a:rPr lang="fr-FR" sz="3600" dirty="0" err="1" smtClean="0">
                <a:solidFill>
                  <a:srgbClr val="FF0000"/>
                </a:solidFill>
                <a:latin typeface="Arial Black" pitchFamily="34" charset="0"/>
              </a:rPr>
              <a:t>etc</a:t>
            </a:r>
            <a:r>
              <a:rPr lang="fr-FR" sz="3600" dirty="0" smtClean="0">
                <a:latin typeface="Arial Black" pitchFamily="34" charset="0"/>
              </a:rPr>
              <a:t>), </a:t>
            </a:r>
            <a:r>
              <a:rPr lang="fr-FR" sz="3600" dirty="0">
                <a:latin typeface="Arial Black" pitchFamily="34" charset="0"/>
              </a:rPr>
              <a:t>l'équilibre du sucre (</a:t>
            </a:r>
            <a:r>
              <a:rPr lang="fr-FR" sz="3600" dirty="0">
                <a:solidFill>
                  <a:srgbClr val="00B0F0"/>
                </a:solidFill>
                <a:latin typeface="Arial Black" pitchFamily="34" charset="0"/>
              </a:rPr>
              <a:t>diabète</a:t>
            </a:r>
            <a:r>
              <a:rPr lang="fr-FR" sz="3600" dirty="0">
                <a:latin typeface="Arial Black" pitchFamily="34" charset="0"/>
              </a:rPr>
              <a:t>), </a:t>
            </a:r>
            <a:r>
              <a:rPr lang="fr-FR" sz="3600" dirty="0" smtClean="0">
                <a:latin typeface="Arial Black" pitchFamily="34" charset="0"/>
              </a:rPr>
              <a:t> les </a:t>
            </a:r>
            <a:r>
              <a:rPr lang="fr-FR" sz="3600" dirty="0">
                <a:latin typeface="Arial Black" pitchFamily="34" charset="0"/>
              </a:rPr>
              <a:t>graisses (</a:t>
            </a:r>
            <a:r>
              <a:rPr lang="fr-FR" sz="3600" dirty="0">
                <a:solidFill>
                  <a:srgbClr val="00B0F0"/>
                </a:solidFill>
                <a:latin typeface="Arial Black" pitchFamily="34" charset="0"/>
              </a:rPr>
              <a:t>cholestérol</a:t>
            </a:r>
            <a:r>
              <a:rPr lang="fr-FR" sz="3600" dirty="0">
                <a:latin typeface="Arial Black" pitchFamily="34" charset="0"/>
              </a:rPr>
              <a:t>, </a:t>
            </a:r>
            <a:r>
              <a:rPr lang="fr-FR" sz="3600" dirty="0">
                <a:solidFill>
                  <a:srgbClr val="00B0F0"/>
                </a:solidFill>
                <a:latin typeface="Arial Black" pitchFamily="34" charset="0"/>
              </a:rPr>
              <a:t>triglycérides</a:t>
            </a:r>
            <a:r>
              <a:rPr lang="fr-FR" sz="3600" dirty="0">
                <a:latin typeface="Arial Black" pitchFamily="34" charset="0"/>
              </a:rPr>
              <a:t>) et </a:t>
            </a:r>
            <a:endParaRPr lang="fr-FR" sz="3600" dirty="0" smtClean="0">
              <a:latin typeface="Arial Black" pitchFamily="34" charset="0"/>
            </a:endParaRPr>
          </a:p>
          <a:p>
            <a:pPr algn="ctr"/>
            <a:r>
              <a:rPr lang="fr-FR" sz="3600" dirty="0" smtClean="0">
                <a:latin typeface="Arial Black" pitchFamily="34" charset="0"/>
              </a:rPr>
              <a:t>les </a:t>
            </a:r>
            <a:r>
              <a:rPr lang="fr-FR" sz="3600" dirty="0">
                <a:solidFill>
                  <a:srgbClr val="00B0F0"/>
                </a:solidFill>
                <a:latin typeface="Arial Black" pitchFamily="34" charset="0"/>
              </a:rPr>
              <a:t>électrolytes</a:t>
            </a:r>
            <a:r>
              <a:rPr lang="fr-FR" sz="3600" dirty="0">
                <a:latin typeface="Arial Black" pitchFamily="34" charset="0"/>
              </a:rPr>
              <a:t>. </a:t>
            </a:r>
          </a:p>
        </p:txBody>
      </p:sp>
    </p:spTree>
    <p:extLst>
      <p:ext uri="{BB962C8B-B14F-4D97-AF65-F5344CB8AC3E}">
        <p14:creationId xmlns:p14="http://schemas.microsoft.com/office/powerpoint/2010/main" val="51759405"/>
      </p:ext>
    </p:extLst>
  </p:cSld>
  <p:clrMapOvr>
    <a:masterClrMapping/>
  </p:clrMapOvr>
  <p:transition>
    <p:newsfla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0"/>
            <a:ext cx="6984776" cy="6741368"/>
          </a:xfrm>
        </p:spPr>
        <p:txBody>
          <a:bodyPr>
            <a:normAutofit fontScale="90000"/>
          </a:bodyPr>
          <a:lstStyle/>
          <a:p>
            <a:r>
              <a:rPr lang="fr-FR" sz="3600" b="1" u="sng" dirty="0" smtClean="0">
                <a:solidFill>
                  <a:srgbClr val="7030A0"/>
                </a:solidFill>
                <a:latin typeface="Arial Black" pitchFamily="34" charset="0"/>
              </a:rPr>
              <a:t>Un bilan clinique s’effectue par </a:t>
            </a:r>
            <a:r>
              <a:rPr lang="fr-FR" sz="3600" b="1" dirty="0" smtClean="0">
                <a:solidFill>
                  <a:schemeClr val="tx1"/>
                </a:solidFill>
                <a:latin typeface="Arial Black" pitchFamily="34" charset="0"/>
              </a:rPr>
              <a:t>:</a:t>
            </a:r>
            <a:br>
              <a:rPr lang="fr-FR" sz="3600" b="1" dirty="0" smtClean="0">
                <a:solidFill>
                  <a:schemeClr val="tx1"/>
                </a:solidFill>
                <a:latin typeface="Arial Black" pitchFamily="34" charset="0"/>
              </a:rPr>
            </a:br>
            <a:r>
              <a:rPr lang="fr-FR" sz="3600" b="1" dirty="0" smtClean="0">
                <a:solidFill>
                  <a:schemeClr val="tx1"/>
                </a:solidFill>
                <a:latin typeface="Arial Black" pitchFamily="34" charset="0"/>
              </a:rPr>
              <a:t>- La recherche en interrogatoire des antécédents personnels </a:t>
            </a:r>
            <a:br>
              <a:rPr lang="fr-FR" sz="3600" b="1" dirty="0" smtClean="0">
                <a:solidFill>
                  <a:schemeClr val="tx1"/>
                </a:solidFill>
                <a:latin typeface="Arial Black" pitchFamily="34" charset="0"/>
              </a:rPr>
            </a:br>
            <a:r>
              <a:rPr lang="fr-FR" sz="3600" b="1" dirty="0" smtClean="0">
                <a:solidFill>
                  <a:schemeClr val="tx1"/>
                </a:solidFill>
                <a:latin typeface="Arial Black" pitchFamily="34" charset="0"/>
              </a:rPr>
              <a:t>et familiaux </a:t>
            </a:r>
            <a:r>
              <a:rPr lang="fr-FR" sz="3600" b="1" dirty="0" smtClean="0">
                <a:solidFill>
                  <a:srgbClr val="FF0000"/>
                </a:solidFill>
                <a:latin typeface="Arial Black" pitchFamily="34" charset="0"/>
              </a:rPr>
              <a:t>d’obésité</a:t>
            </a:r>
            <a:r>
              <a:rPr lang="fr-FR" sz="3600" b="1" dirty="0" smtClean="0">
                <a:solidFill>
                  <a:schemeClr val="tx1"/>
                </a:solidFill>
                <a:latin typeface="Arial Black" pitchFamily="34" charset="0"/>
              </a:rPr>
              <a:t>, de </a:t>
            </a:r>
            <a:r>
              <a:rPr lang="fr-FR" sz="3600" b="1" dirty="0" smtClean="0">
                <a:solidFill>
                  <a:srgbClr val="FF0000"/>
                </a:solidFill>
                <a:latin typeface="Arial Black" pitchFamily="34" charset="0"/>
              </a:rPr>
              <a:t>dyslipidémie</a:t>
            </a:r>
            <a:r>
              <a:rPr lang="fr-FR" sz="3600" b="1" dirty="0" smtClean="0">
                <a:solidFill>
                  <a:schemeClr val="tx1"/>
                </a:solidFill>
                <a:latin typeface="Arial Black" pitchFamily="34" charset="0"/>
              </a:rPr>
              <a:t>, de maladie </a:t>
            </a:r>
            <a:r>
              <a:rPr lang="fr-FR" sz="3600" b="1" dirty="0" smtClean="0">
                <a:solidFill>
                  <a:srgbClr val="FF0000"/>
                </a:solidFill>
                <a:latin typeface="Arial Black" pitchFamily="34" charset="0"/>
              </a:rPr>
              <a:t>cardiovasculaire.</a:t>
            </a:r>
            <a:br>
              <a:rPr lang="fr-FR" sz="3600" b="1" dirty="0" smtClean="0">
                <a:solidFill>
                  <a:srgbClr val="FF0000"/>
                </a:solidFill>
                <a:latin typeface="Arial Black" pitchFamily="34" charset="0"/>
              </a:rPr>
            </a:br>
            <a:r>
              <a:rPr lang="fr-FR" sz="3600" b="1" dirty="0" smtClean="0">
                <a:solidFill>
                  <a:schemeClr val="tx1"/>
                </a:solidFill>
                <a:latin typeface="Arial Black" pitchFamily="34" charset="0"/>
              </a:rPr>
              <a:t/>
            </a:r>
            <a:br>
              <a:rPr lang="fr-FR" sz="3600" b="1" dirty="0" smtClean="0">
                <a:solidFill>
                  <a:schemeClr val="tx1"/>
                </a:solidFill>
                <a:latin typeface="Arial Black" pitchFamily="34" charset="0"/>
              </a:rPr>
            </a:br>
            <a:r>
              <a:rPr lang="fr-FR" sz="3600" b="1" u="sng" dirty="0" smtClean="0">
                <a:solidFill>
                  <a:srgbClr val="7030A0"/>
                </a:solidFill>
                <a:latin typeface="Arial Black" pitchFamily="34" charset="0"/>
              </a:rPr>
              <a:t>Un bilan biologique standard :</a:t>
            </a:r>
            <a:br>
              <a:rPr lang="fr-FR" sz="3600" b="1" u="sng" dirty="0" smtClean="0">
                <a:solidFill>
                  <a:srgbClr val="7030A0"/>
                </a:solidFill>
                <a:latin typeface="Arial Black" pitchFamily="34" charset="0"/>
              </a:rPr>
            </a:br>
            <a:r>
              <a:rPr lang="fr-FR" sz="3600" b="1" dirty="0" err="1" smtClean="0">
                <a:solidFill>
                  <a:schemeClr val="tx1"/>
                </a:solidFill>
                <a:latin typeface="Arial Black" pitchFamily="34" charset="0"/>
              </a:rPr>
              <a:t>fns</a:t>
            </a:r>
            <a:r>
              <a:rPr lang="fr-FR" sz="3600" b="1" dirty="0" smtClean="0">
                <a:solidFill>
                  <a:schemeClr val="tx1"/>
                </a:solidFill>
                <a:latin typeface="Arial Black" pitchFamily="34" charset="0"/>
              </a:rPr>
              <a:t>, glycémie à jeun, </a:t>
            </a:r>
            <a:br>
              <a:rPr lang="fr-FR" sz="3600" b="1" dirty="0" smtClean="0">
                <a:solidFill>
                  <a:schemeClr val="tx1"/>
                </a:solidFill>
                <a:latin typeface="Arial Black" pitchFamily="34" charset="0"/>
              </a:rPr>
            </a:br>
            <a:r>
              <a:rPr lang="fr-FR" sz="3600" b="1" dirty="0" smtClean="0">
                <a:solidFill>
                  <a:schemeClr val="tx1"/>
                </a:solidFill>
                <a:latin typeface="Arial Black" pitchFamily="34" charset="0"/>
              </a:rPr>
              <a:t>prolactinémie</a:t>
            </a:r>
            <a:r>
              <a:rPr lang="fr-FR" sz="3600" b="1" dirty="0">
                <a:solidFill>
                  <a:schemeClr val="tx1"/>
                </a:solidFill>
                <a:latin typeface="Arial Black" pitchFamily="34" charset="0"/>
              </a:rPr>
              <a:t> </a:t>
            </a:r>
            <a:r>
              <a:rPr lang="fr-FR" sz="3600" b="1" dirty="0" smtClean="0">
                <a:solidFill>
                  <a:schemeClr val="tx1"/>
                </a:solidFill>
                <a:latin typeface="Arial Black" pitchFamily="34" charset="0"/>
              </a:rPr>
              <a:t>…etc. </a:t>
            </a:r>
            <a:br>
              <a:rPr lang="fr-FR" sz="3600" b="1" dirty="0" smtClean="0">
                <a:solidFill>
                  <a:schemeClr val="tx1"/>
                </a:solidFill>
                <a:latin typeface="Arial Black" pitchFamily="34" charset="0"/>
              </a:rPr>
            </a:br>
            <a:endParaRPr lang="fr-FR" sz="3600" b="1" dirty="0">
              <a:solidFill>
                <a:schemeClr val="tx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7" y="1268760"/>
            <a:ext cx="2952328" cy="295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386958"/>
      </p:ext>
    </p:extLst>
  </p:cSld>
  <p:clrMapOvr>
    <a:masterClrMapping/>
  </p:clrMapOvr>
  <p:transition>
    <p:newsfla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6632"/>
            <a:ext cx="8568952" cy="6586806"/>
          </a:xfrm>
        </p:spPr>
        <p:txBody>
          <a:bodyPr>
            <a:normAutofit fontScale="90000"/>
          </a:bodyPr>
          <a:lstStyle/>
          <a:p>
            <a:r>
              <a:rPr lang="fr-FR" dirty="0" smtClean="0">
                <a:solidFill>
                  <a:srgbClr val="C00000"/>
                </a:solidFill>
                <a:latin typeface="Arial Black" pitchFamily="34" charset="0"/>
              </a:rPr>
              <a:t>     </a:t>
            </a:r>
            <a:r>
              <a:rPr lang="fr-FR" u="sng" dirty="0" smtClean="0">
                <a:solidFill>
                  <a:srgbClr val="C00000"/>
                </a:solidFill>
                <a:latin typeface="Arial Black" pitchFamily="34" charset="0"/>
              </a:rPr>
              <a:t>I.VII- LES REGLES DE PRESCRIPTION               </a:t>
            </a:r>
            <a:br>
              <a:rPr lang="fr-FR" u="sng" dirty="0" smtClean="0">
                <a:solidFill>
                  <a:srgbClr val="C00000"/>
                </a:solidFill>
                <a:latin typeface="Arial Black" pitchFamily="34" charset="0"/>
              </a:rPr>
            </a:br>
            <a:r>
              <a:rPr lang="fr-FR" dirty="0">
                <a:solidFill>
                  <a:srgbClr val="C00000"/>
                </a:solidFill>
                <a:latin typeface="Arial Black" pitchFamily="34" charset="0"/>
              </a:rPr>
              <a:t> </a:t>
            </a:r>
            <a:r>
              <a:rPr lang="fr-FR" dirty="0" smtClean="0">
                <a:solidFill>
                  <a:srgbClr val="C00000"/>
                </a:solidFill>
                <a:latin typeface="Arial Black" pitchFamily="34" charset="0"/>
              </a:rPr>
              <a:t>        </a:t>
            </a:r>
            <a:r>
              <a:rPr lang="fr-FR" u="sng" dirty="0" smtClean="0">
                <a:solidFill>
                  <a:srgbClr val="C00000"/>
                </a:solidFill>
                <a:latin typeface="Arial Black" pitchFamily="34" charset="0"/>
              </a:rPr>
              <a:t>DES  ANTIPSYCHOTIQUES:</a:t>
            </a:r>
            <a:br>
              <a:rPr lang="fr-FR" u="sng" dirty="0" smtClean="0">
                <a:solidFill>
                  <a:srgbClr val="C00000"/>
                </a:solidFill>
                <a:latin typeface="Arial Black" pitchFamily="34" charset="0"/>
              </a:rPr>
            </a:br>
            <a:r>
              <a:rPr lang="fr-FR" u="sng" dirty="0" smtClean="0">
                <a:solidFill>
                  <a:srgbClr val="0070C0"/>
                </a:solidFill>
                <a:latin typeface="Arial Black" pitchFamily="34" charset="0"/>
              </a:rPr>
              <a:t> </a:t>
            </a:r>
            <a:br>
              <a:rPr lang="fr-FR" u="sng" dirty="0" smtClean="0">
                <a:solidFill>
                  <a:srgbClr val="0070C0"/>
                </a:solidFill>
                <a:latin typeface="Arial Black" pitchFamily="34" charset="0"/>
              </a:rPr>
            </a:br>
            <a:r>
              <a:rPr lang="fr-FR" dirty="0" smtClean="0">
                <a:solidFill>
                  <a:srgbClr val="0070C0"/>
                </a:solidFill>
                <a:latin typeface="Bookman Old Style"/>
              </a:rPr>
              <a:t>► </a:t>
            </a:r>
            <a:r>
              <a:rPr lang="fr-FR" dirty="0" smtClean="0">
                <a:solidFill>
                  <a:schemeClr val="tx1"/>
                </a:solidFill>
                <a:latin typeface="Arial Black" pitchFamily="34" charset="0"/>
              </a:rPr>
              <a:t>Au moment de l’initiation de </a:t>
            </a:r>
            <a:r>
              <a:rPr lang="fr-FR" dirty="0" smtClean="0">
                <a:solidFill>
                  <a:srgbClr val="FF0000"/>
                </a:solidFill>
                <a:latin typeface="Arial Black" pitchFamily="34" charset="0"/>
              </a:rPr>
              <a:t>la</a:t>
            </a:r>
            <a:r>
              <a:rPr lang="fr-FR" dirty="0" smtClean="0">
                <a:solidFill>
                  <a:schemeClr val="tx1"/>
                </a:solidFill>
                <a:latin typeface="Arial Black" pitchFamily="34" charset="0"/>
              </a:rPr>
              <a:t> </a:t>
            </a:r>
            <a:r>
              <a:rPr lang="fr-FR" dirty="0" smtClean="0">
                <a:solidFill>
                  <a:srgbClr val="FF0000"/>
                </a:solidFill>
                <a:latin typeface="Arial Black" pitchFamily="34" charset="0"/>
              </a:rPr>
              <a:t>psychose</a:t>
            </a:r>
            <a:r>
              <a:rPr lang="fr-FR" dirty="0" smtClean="0">
                <a:solidFill>
                  <a:schemeClr val="tx1"/>
                </a:solidFill>
                <a:latin typeface="Arial Black" pitchFamily="34" charset="0"/>
              </a:rPr>
              <a:t>, il est recommandé de débuter toujours avec un </a:t>
            </a:r>
            <a:br>
              <a:rPr lang="fr-FR" dirty="0" smtClean="0">
                <a:solidFill>
                  <a:schemeClr val="tx1"/>
                </a:solidFill>
                <a:latin typeface="Arial Black" pitchFamily="34" charset="0"/>
              </a:rPr>
            </a:br>
            <a:r>
              <a:rPr lang="fr-FR" dirty="0" smtClean="0">
                <a:solidFill>
                  <a:srgbClr val="FF0000"/>
                </a:solidFill>
                <a:latin typeface="Arial Black" pitchFamily="34" charset="0"/>
              </a:rPr>
              <a:t>antipsychotique</a:t>
            </a:r>
            <a:r>
              <a:rPr lang="fr-FR" dirty="0" smtClean="0">
                <a:solidFill>
                  <a:schemeClr val="tx1"/>
                </a:solidFill>
                <a:latin typeface="Arial Black" pitchFamily="34" charset="0"/>
              </a:rPr>
              <a:t> de </a:t>
            </a:r>
            <a:r>
              <a:rPr lang="fr-FR" dirty="0" smtClean="0">
                <a:solidFill>
                  <a:srgbClr val="7030A0"/>
                </a:solidFill>
                <a:latin typeface="Arial Black" pitchFamily="34" charset="0"/>
              </a:rPr>
              <a:t>2</a:t>
            </a:r>
            <a:r>
              <a:rPr lang="fr-FR" baseline="30000" dirty="0" smtClean="0">
                <a:solidFill>
                  <a:srgbClr val="7030A0"/>
                </a:solidFill>
                <a:latin typeface="Arial Black" pitchFamily="34" charset="0"/>
              </a:rPr>
              <a:t>ème</a:t>
            </a:r>
            <a:r>
              <a:rPr lang="fr-FR" dirty="0" smtClean="0">
                <a:solidFill>
                  <a:srgbClr val="7030A0"/>
                </a:solidFill>
                <a:latin typeface="Arial Black" pitchFamily="34" charset="0"/>
              </a:rPr>
              <a:t> génération.</a:t>
            </a:r>
            <a:br>
              <a:rPr lang="fr-FR" dirty="0" smtClean="0">
                <a:solidFill>
                  <a:srgbClr val="7030A0"/>
                </a:solidFill>
                <a:latin typeface="Arial Black" pitchFamily="34" charset="0"/>
              </a:rPr>
            </a:br>
            <a:r>
              <a:rPr lang="fr-FR" dirty="0" smtClean="0">
                <a:solidFill>
                  <a:srgbClr val="7030A0"/>
                </a:solidFill>
                <a:latin typeface="Arial Black" pitchFamily="34" charset="0"/>
              </a:rPr>
              <a:t/>
            </a:r>
            <a:br>
              <a:rPr lang="fr-FR" dirty="0" smtClean="0">
                <a:solidFill>
                  <a:srgbClr val="7030A0"/>
                </a:solidFill>
                <a:latin typeface="Arial Black" pitchFamily="34" charset="0"/>
              </a:rPr>
            </a:br>
            <a:r>
              <a:rPr lang="fr-FR" dirty="0" smtClean="0">
                <a:solidFill>
                  <a:srgbClr val="0070C0"/>
                </a:solidFill>
                <a:latin typeface="Bookman Old Style"/>
              </a:rPr>
              <a:t>►  </a:t>
            </a:r>
            <a:r>
              <a:rPr lang="fr-FR" dirty="0" smtClean="0">
                <a:solidFill>
                  <a:schemeClr val="tx1"/>
                </a:solidFill>
                <a:latin typeface="Arial Black" pitchFamily="34" charset="0"/>
              </a:rPr>
              <a:t>Il faut privilégier la molécule qui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présente le moins d’effet indésirable.</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rgbClr val="0070C0"/>
                </a:solidFill>
                <a:latin typeface="Bookman Old Style"/>
              </a:rPr>
              <a:t>► </a:t>
            </a:r>
            <a:r>
              <a:rPr lang="fr-FR" dirty="0" smtClean="0">
                <a:solidFill>
                  <a:schemeClr val="tx1"/>
                </a:solidFill>
                <a:latin typeface="Arial Black" pitchFamily="34" charset="0"/>
              </a:rPr>
              <a:t>Rechercher la posologie efficace et la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monothérapie.</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rgbClr val="0070C0"/>
                </a:solidFill>
                <a:latin typeface="Bookman Old Style"/>
              </a:rPr>
              <a:t>► </a:t>
            </a:r>
            <a:r>
              <a:rPr lang="fr-FR" dirty="0" smtClean="0">
                <a:solidFill>
                  <a:schemeClr val="tx1"/>
                </a:solidFill>
                <a:latin typeface="Arial Black" pitchFamily="34" charset="0"/>
              </a:rPr>
              <a:t>Le recours à des </a:t>
            </a:r>
            <a:r>
              <a:rPr lang="fr-FR" dirty="0" smtClean="0">
                <a:solidFill>
                  <a:srgbClr val="FF0000"/>
                </a:solidFill>
                <a:latin typeface="Arial Black" pitchFamily="34" charset="0"/>
              </a:rPr>
              <a:t>antipsychotiques</a:t>
            </a:r>
            <a:r>
              <a:rPr lang="fr-FR" dirty="0" smtClean="0">
                <a:solidFill>
                  <a:schemeClr val="tx1"/>
                </a:solidFill>
                <a:latin typeface="Arial Black" pitchFamily="34" charset="0"/>
              </a:rPr>
              <a:t> à visée sédative par voie intramusculaire doit être réservé aux états d’agitations sévères.</a:t>
            </a:r>
            <a:endParaRPr lang="fr-FR" u="sng" dirty="0">
              <a:solidFill>
                <a:srgbClr val="0070C0"/>
              </a:solidFill>
              <a:latin typeface="Arial Black" pitchFamily="34" charset="0"/>
            </a:endParaRPr>
          </a:p>
        </p:txBody>
      </p:sp>
    </p:spTree>
    <p:extLst>
      <p:ext uri="{BB962C8B-B14F-4D97-AF65-F5344CB8AC3E}">
        <p14:creationId xmlns:p14="http://schemas.microsoft.com/office/powerpoint/2010/main" val="3864471247"/>
      </p:ext>
    </p:extLst>
  </p:cSld>
  <p:clrMapOvr>
    <a:masterClrMapping/>
  </p:clrMapOvr>
  <p:transition>
    <p:newsflash/>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496944" cy="6322714"/>
          </a:xfrm>
        </p:spPr>
        <p:txBody>
          <a:bodyPr>
            <a:normAutofit/>
          </a:bodyPr>
          <a:lstStyle/>
          <a:p>
            <a:pPr algn="ctr"/>
            <a:r>
              <a:rPr lang="fr-FR" u="sng" dirty="0" smtClean="0">
                <a:solidFill>
                  <a:srgbClr val="C00000"/>
                </a:solidFill>
                <a:latin typeface="Arial Black" pitchFamily="34" charset="0"/>
              </a:rPr>
              <a:t>I.VIII- LA DURÉE DU TRAITEMENT PAR ANTIPSYCHOTIQUES :</a:t>
            </a:r>
            <a:br>
              <a:rPr lang="fr-FR" u="sng" dirty="0" smtClean="0">
                <a:solidFill>
                  <a:srgbClr val="C00000"/>
                </a:solidFill>
                <a:latin typeface="Arial Black" pitchFamily="34" charset="0"/>
              </a:rPr>
            </a:br>
            <a:r>
              <a:rPr lang="fr-FR" u="sng" dirty="0">
                <a:solidFill>
                  <a:srgbClr val="0070C0"/>
                </a:solidFill>
                <a:latin typeface="Arial Black" pitchFamily="34" charset="0"/>
              </a:rPr>
              <a:t/>
            </a:r>
            <a:br>
              <a:rPr lang="fr-FR" u="sng" dirty="0">
                <a:solidFill>
                  <a:srgbClr val="0070C0"/>
                </a:solidFill>
                <a:latin typeface="Arial Black" pitchFamily="34" charset="0"/>
              </a:rPr>
            </a:br>
            <a:r>
              <a:rPr lang="fr-FR" dirty="0" smtClean="0">
                <a:solidFill>
                  <a:srgbClr val="0070C0"/>
                </a:solidFill>
                <a:latin typeface="Arial Black" pitchFamily="34" charset="0"/>
              </a:rPr>
              <a:t>► </a:t>
            </a:r>
            <a:r>
              <a:rPr lang="fr-FR" dirty="0" smtClean="0">
                <a:solidFill>
                  <a:schemeClr val="tx1"/>
                </a:solidFill>
                <a:latin typeface="Arial Black" pitchFamily="34" charset="0"/>
              </a:rPr>
              <a:t>Après </a:t>
            </a:r>
            <a:r>
              <a:rPr lang="fr-FR" dirty="0" smtClean="0">
                <a:solidFill>
                  <a:srgbClr val="FF0000"/>
                </a:solidFill>
                <a:latin typeface="Arial Black" pitchFamily="34" charset="0"/>
              </a:rPr>
              <a:t>un épisode psychotique </a:t>
            </a:r>
            <a:r>
              <a:rPr lang="fr-FR" dirty="0" smtClean="0">
                <a:solidFill>
                  <a:schemeClr val="tx1"/>
                </a:solidFill>
                <a:latin typeface="Arial Black" pitchFamily="34" charset="0"/>
              </a:rPr>
              <a:t>unique,  il est recommandé au </a:t>
            </a:r>
            <a:r>
              <a:rPr lang="fr-FR" dirty="0" smtClean="0">
                <a:solidFill>
                  <a:srgbClr val="FF0000"/>
                </a:solidFill>
                <a:latin typeface="Arial Black" pitchFamily="34" charset="0"/>
              </a:rPr>
              <a:t>psychiatre</a:t>
            </a:r>
            <a:r>
              <a:rPr lang="fr-FR" dirty="0" smtClean="0">
                <a:solidFill>
                  <a:schemeClr val="tx1"/>
                </a:solidFill>
                <a:latin typeface="Arial Black" pitchFamily="34" charset="0"/>
              </a:rPr>
              <a:t> de poursuivre le traitement </a:t>
            </a:r>
            <a:r>
              <a:rPr lang="fr-FR" u="sng" dirty="0" smtClean="0">
                <a:solidFill>
                  <a:srgbClr val="0070C0"/>
                </a:solidFill>
                <a:latin typeface="Arial Black" pitchFamily="34" charset="0"/>
              </a:rPr>
              <a:t>au moins 2 ans </a:t>
            </a:r>
            <a:r>
              <a:rPr lang="fr-FR" dirty="0" smtClean="0">
                <a:solidFill>
                  <a:srgbClr val="FF0000"/>
                </a:solidFill>
                <a:latin typeface="Arial Black" pitchFamily="34" charset="0"/>
              </a:rPr>
              <a:t>après avoir obtenu la rémission </a:t>
            </a:r>
            <a:r>
              <a:rPr lang="fr-FR" dirty="0" smtClean="0">
                <a:solidFill>
                  <a:schemeClr val="tx1"/>
                </a:solidFill>
                <a:latin typeface="Arial Black" pitchFamily="34" charset="0"/>
              </a:rPr>
              <a:t>totale des symptômes psychotiques ; voir </a:t>
            </a:r>
            <a:br>
              <a:rPr lang="fr-FR" dirty="0" smtClean="0">
                <a:solidFill>
                  <a:schemeClr val="tx1"/>
                </a:solidFill>
                <a:latin typeface="Arial Black" pitchFamily="34" charset="0"/>
              </a:rPr>
            </a:br>
            <a:r>
              <a:rPr lang="fr-FR" u="sng" dirty="0" smtClean="0">
                <a:solidFill>
                  <a:srgbClr val="0070C0"/>
                </a:solidFill>
                <a:latin typeface="Arial Black" pitchFamily="34" charset="0"/>
              </a:rPr>
              <a:t>5 ans après la rémission totale </a:t>
            </a:r>
            <a:r>
              <a:rPr lang="fr-FR" u="sng" dirty="0" smtClean="0">
                <a:solidFill>
                  <a:srgbClr val="FF0000"/>
                </a:solidFill>
                <a:latin typeface="Arial Black" pitchFamily="34" charset="0"/>
              </a:rPr>
              <a:t>des symptômes psychotiques</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3283521222"/>
      </p:ext>
    </p:extLst>
  </p:cSld>
  <p:clrMapOvr>
    <a:masterClrMapping/>
  </p:clrMapOvr>
  <p:transition>
    <p:newsfla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22714"/>
          </a:xfrm>
        </p:spPr>
        <p:txBody>
          <a:bodyPr/>
          <a:lstStyle/>
          <a:p>
            <a:r>
              <a:rPr lang="fr-FR" dirty="0" smtClean="0"/>
              <a:t> </a:t>
            </a:r>
            <a:r>
              <a:rPr lang="fr-FR" sz="2800" u="sng" dirty="0" smtClean="0">
                <a:solidFill>
                  <a:srgbClr val="C00000"/>
                </a:solidFill>
                <a:latin typeface="Arial Black" pitchFamily="34" charset="0"/>
              </a:rPr>
              <a:t>I.IX- LES MODALIRTÉS DE SURVEILLANCE:</a:t>
            </a:r>
            <a:br>
              <a:rPr lang="fr-FR" sz="2800" u="sng" dirty="0" smtClean="0">
                <a:solidFill>
                  <a:srgbClr val="C00000"/>
                </a:solidFill>
                <a:latin typeface="Arial Black" pitchFamily="34" charset="0"/>
              </a:rPr>
            </a:br>
            <a:r>
              <a:rPr lang="fr-FR" u="sng" dirty="0" smtClean="0">
                <a:solidFill>
                  <a:srgbClr val="C00000"/>
                </a:solidFill>
                <a:latin typeface="Arial Black" pitchFamily="34" charset="0"/>
              </a:rPr>
              <a:t/>
            </a:r>
            <a:br>
              <a:rPr lang="fr-FR" u="sng" dirty="0" smtClean="0">
                <a:solidFill>
                  <a:srgbClr val="C00000"/>
                </a:solidFill>
                <a:latin typeface="Arial Black" pitchFamily="34" charset="0"/>
              </a:rPr>
            </a:br>
            <a:r>
              <a:rPr lang="fr-FR" sz="2700" dirty="0" smtClean="0">
                <a:solidFill>
                  <a:srgbClr val="0070C0"/>
                </a:solidFill>
                <a:latin typeface="Bookman Old Style"/>
              </a:rPr>
              <a:t>► </a:t>
            </a:r>
            <a:r>
              <a:rPr lang="fr-FR" sz="2700" dirty="0" smtClean="0">
                <a:solidFill>
                  <a:srgbClr val="FF0000"/>
                </a:solidFill>
                <a:latin typeface="Arial Black" pitchFamily="34" charset="0"/>
              </a:rPr>
              <a:t>le psychiatre </a:t>
            </a:r>
            <a:r>
              <a:rPr lang="fr-FR" sz="2700" dirty="0" smtClean="0">
                <a:solidFill>
                  <a:schemeClr val="tx1"/>
                </a:solidFill>
                <a:latin typeface="Arial Black" pitchFamily="34" charset="0"/>
              </a:rPr>
              <a:t>doit</a:t>
            </a:r>
            <a:r>
              <a:rPr lang="fr-FR" sz="2700" dirty="0" smtClean="0">
                <a:solidFill>
                  <a:srgbClr val="FF0000"/>
                </a:solidFill>
                <a:latin typeface="Arial Black" pitchFamily="34" charset="0"/>
              </a:rPr>
              <a:t> surveiller </a:t>
            </a:r>
            <a:r>
              <a:rPr lang="fr-FR" sz="2700" dirty="0" smtClean="0">
                <a:solidFill>
                  <a:srgbClr val="0070C0"/>
                </a:solidFill>
                <a:latin typeface="Arial Black" pitchFamily="34" charset="0"/>
              </a:rPr>
              <a:t>la régression des symptômes cibles</a:t>
            </a:r>
            <a:r>
              <a:rPr lang="fr-FR" sz="2700" dirty="0" smtClean="0">
                <a:solidFill>
                  <a:schemeClr val="tx1"/>
                </a:solidFill>
                <a:latin typeface="Arial Black" pitchFamily="34" charset="0"/>
              </a:rPr>
              <a:t> lors de l’initiation du traitement.</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smtClean="0">
                <a:solidFill>
                  <a:srgbClr val="0070C0"/>
                </a:solidFill>
                <a:latin typeface="Bookman Old Style"/>
              </a:rPr>
              <a:t>► </a:t>
            </a:r>
            <a:r>
              <a:rPr lang="fr-FR" sz="2700" dirty="0" smtClean="0">
                <a:solidFill>
                  <a:schemeClr val="tx1"/>
                </a:solidFill>
                <a:latin typeface="Arial Black" pitchFamily="34" charset="0"/>
              </a:rPr>
              <a:t>il doit </a:t>
            </a:r>
            <a:r>
              <a:rPr lang="fr-FR" sz="2700" dirty="0" smtClean="0">
                <a:solidFill>
                  <a:srgbClr val="FF0000"/>
                </a:solidFill>
                <a:latin typeface="Arial Black" pitchFamily="34" charset="0"/>
              </a:rPr>
              <a:t>surveiller </a:t>
            </a:r>
            <a:r>
              <a:rPr lang="fr-FR" sz="2700" dirty="0" smtClean="0">
                <a:solidFill>
                  <a:srgbClr val="0070C0"/>
                </a:solidFill>
                <a:latin typeface="Arial Black" pitchFamily="34" charset="0"/>
              </a:rPr>
              <a:t>l’absence d’un nouvel épisode</a:t>
            </a:r>
            <a:r>
              <a:rPr lang="fr-FR" sz="2700" dirty="0" smtClean="0">
                <a:solidFill>
                  <a:schemeClr val="tx1"/>
                </a:solidFill>
                <a:latin typeface="Arial Black" pitchFamily="34" charset="0"/>
              </a:rPr>
              <a:t> psychotique lors du traitement </a:t>
            </a:r>
            <a:r>
              <a:rPr lang="fr-FR" sz="2700" dirty="0" smtClean="0">
                <a:solidFill>
                  <a:srgbClr val="FF0000"/>
                </a:solidFill>
                <a:latin typeface="Arial Black" pitchFamily="34" charset="0"/>
              </a:rPr>
              <a:t>d’entretien</a:t>
            </a:r>
            <a:r>
              <a:rPr lang="fr-FR" sz="2700" dirty="0" smtClean="0">
                <a:solidFill>
                  <a:schemeClr val="tx1"/>
                </a:solidFill>
                <a:latin typeface="Arial Black" pitchFamily="34" charset="0"/>
              </a:rPr>
              <a:t>.</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smtClean="0">
                <a:solidFill>
                  <a:srgbClr val="0070C0"/>
                </a:solidFill>
                <a:latin typeface="Bookman Old Style"/>
              </a:rPr>
              <a:t>► </a:t>
            </a:r>
            <a:r>
              <a:rPr lang="fr-FR" sz="2700" dirty="0" smtClean="0">
                <a:solidFill>
                  <a:schemeClr val="tx1"/>
                </a:solidFill>
                <a:latin typeface="Arial Black" pitchFamily="34" charset="0"/>
              </a:rPr>
              <a:t>il doit </a:t>
            </a:r>
            <a:r>
              <a:rPr lang="fr-FR" sz="2700" dirty="0" smtClean="0">
                <a:solidFill>
                  <a:srgbClr val="FF0000"/>
                </a:solidFill>
                <a:latin typeface="Arial Black" pitchFamily="34" charset="0"/>
              </a:rPr>
              <a:t>surveiller</a:t>
            </a:r>
            <a:r>
              <a:rPr lang="fr-FR" sz="2700" dirty="0" smtClean="0">
                <a:solidFill>
                  <a:schemeClr val="tx1"/>
                </a:solidFill>
                <a:latin typeface="Arial Black" pitchFamily="34" charset="0"/>
              </a:rPr>
              <a:t> </a:t>
            </a:r>
            <a:r>
              <a:rPr lang="fr-FR" sz="2700" dirty="0" smtClean="0">
                <a:solidFill>
                  <a:srgbClr val="0070C0"/>
                </a:solidFill>
                <a:latin typeface="Arial Black" pitchFamily="34" charset="0"/>
              </a:rPr>
              <a:t>la tolérance </a:t>
            </a:r>
            <a:r>
              <a:rPr lang="fr-FR" sz="2700" dirty="0" smtClean="0">
                <a:solidFill>
                  <a:schemeClr val="tx1"/>
                </a:solidFill>
                <a:latin typeface="Arial Black" pitchFamily="34" charset="0"/>
              </a:rPr>
              <a:t>du traitement. </a:t>
            </a:r>
            <a:r>
              <a:rPr lang="fr-FR" u="sng" dirty="0">
                <a:solidFill>
                  <a:schemeClr val="tx1"/>
                </a:solidFill>
                <a:latin typeface="Arial Black" pitchFamily="34" charset="0"/>
              </a:rPr>
              <a:t/>
            </a:r>
            <a:br>
              <a:rPr lang="fr-FR" u="sng" dirty="0">
                <a:solidFill>
                  <a:schemeClr val="tx1"/>
                </a:solidFill>
                <a:latin typeface="Arial Black" pitchFamily="34" charset="0"/>
              </a:rPr>
            </a:br>
            <a:endParaRPr lang="fr-FR" u="sng" dirty="0">
              <a:solidFill>
                <a:schemeClr val="tx1"/>
              </a:solidFill>
              <a:latin typeface="Arial Black" pitchFamily="34" charset="0"/>
            </a:endParaRPr>
          </a:p>
        </p:txBody>
      </p:sp>
    </p:spTree>
    <p:extLst>
      <p:ext uri="{BB962C8B-B14F-4D97-AF65-F5344CB8AC3E}">
        <p14:creationId xmlns:p14="http://schemas.microsoft.com/office/powerpoint/2010/main" val="1314248220"/>
      </p:ext>
    </p:extLst>
  </p:cSld>
  <p:clrMapOvr>
    <a:masterClrMapping/>
  </p:clrMapOvr>
  <p:transition>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4290"/>
            <a:ext cx="8186766" cy="6357982"/>
          </a:xfrm>
        </p:spPr>
        <p:txBody>
          <a:bodyPr>
            <a:normAutofit fontScale="90000"/>
          </a:bodyPr>
          <a:lstStyle/>
          <a:p>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3200" dirty="0" smtClean="0">
                <a:latin typeface="Calibri"/>
                <a:cs typeface="Calibri"/>
              </a:rPr>
              <a:t/>
            </a:r>
            <a:br>
              <a:rPr lang="fr-FR" sz="3200" dirty="0" smtClean="0">
                <a:latin typeface="Calibri"/>
                <a:cs typeface="Calibri"/>
              </a:rPr>
            </a:br>
            <a:r>
              <a:rPr lang="fr-FR" sz="4000" dirty="0" smtClean="0">
                <a:solidFill>
                  <a:srgbClr val="FF0000"/>
                </a:solidFill>
                <a:latin typeface="Calibri"/>
                <a:cs typeface="Calibri"/>
              </a:rPr>
              <a:t>❶ </a:t>
            </a:r>
            <a:r>
              <a:rPr lang="fr-FR" sz="4000" b="1" dirty="0" smtClean="0">
                <a:solidFill>
                  <a:srgbClr val="FF0000"/>
                </a:solidFill>
                <a:latin typeface="Arial Black" pitchFamily="34" charset="0"/>
                <a:cs typeface="Calibri"/>
              </a:rPr>
              <a:t>LES PSYCHOLEPTIQUES </a:t>
            </a:r>
            <a:r>
              <a:rPr lang="fr-FR" sz="4000" b="1" dirty="0" smtClean="0">
                <a:latin typeface="Arial Black" pitchFamily="34" charset="0"/>
                <a:cs typeface="Calibri"/>
              </a:rPr>
              <a:t>: </a:t>
            </a:r>
            <a:r>
              <a:rPr lang="fr-FR" sz="3200" b="1" dirty="0" smtClean="0">
                <a:latin typeface="Arial Black" pitchFamily="34" charset="0"/>
                <a:cs typeface="Calibri"/>
              </a:rPr>
              <a:t/>
            </a:r>
            <a:br>
              <a:rPr lang="fr-FR" sz="3200" b="1" dirty="0" smtClean="0">
                <a:latin typeface="Arial Black" pitchFamily="34" charset="0"/>
                <a:cs typeface="Calibri"/>
              </a:rPr>
            </a:br>
            <a:r>
              <a:rPr lang="fr-FR" sz="3200" b="1" dirty="0" smtClean="0">
                <a:latin typeface="Arial Black" pitchFamily="34" charset="0"/>
                <a:cs typeface="Calibri"/>
              </a:rPr>
              <a:t/>
            </a:r>
            <a:br>
              <a:rPr lang="fr-FR" sz="3200" b="1" dirty="0" smtClean="0">
                <a:latin typeface="Arial Black" pitchFamily="34" charset="0"/>
                <a:cs typeface="Calibri"/>
              </a:rPr>
            </a:br>
            <a:r>
              <a:rPr lang="fr-FR" sz="3200" b="1" dirty="0" smtClean="0">
                <a:solidFill>
                  <a:schemeClr val="tx1"/>
                </a:solidFill>
                <a:latin typeface="+mn-lt"/>
                <a:cs typeface="Calibri"/>
              </a:rPr>
              <a:t>Ils ont une action sédative sur le SNC et donc sur l’activité mentale. On Peut distinguer parmi  eux :</a:t>
            </a:r>
            <a:br>
              <a:rPr lang="fr-FR" sz="3200" b="1" dirty="0" smtClean="0">
                <a:solidFill>
                  <a:schemeClr val="tx1"/>
                </a:solidFill>
                <a:latin typeface="+mn-lt"/>
                <a:cs typeface="Calibri"/>
              </a:rPr>
            </a:br>
            <a:r>
              <a:rPr lang="fr-FR" sz="3200" b="1" dirty="0" smtClean="0">
                <a:latin typeface="+mn-lt"/>
                <a:cs typeface="Calibri"/>
              </a:rPr>
              <a:t> </a:t>
            </a:r>
            <a:r>
              <a:rPr lang="fr-FR" sz="3200" dirty="0" smtClean="0">
                <a:latin typeface="+mn-lt"/>
                <a:cs typeface="Calibri"/>
              </a:rPr>
              <a:t/>
            </a:r>
            <a:br>
              <a:rPr lang="fr-FR" sz="3200" dirty="0" smtClean="0">
                <a:latin typeface="+mn-lt"/>
                <a:cs typeface="Calibri"/>
              </a:rPr>
            </a:br>
            <a:r>
              <a:rPr lang="fr-FR" sz="3200" b="1" dirty="0" smtClean="0">
                <a:solidFill>
                  <a:srgbClr val="00B050"/>
                </a:solidFill>
                <a:latin typeface="Arial Black" pitchFamily="34" charset="0"/>
                <a:cs typeface="Calibri"/>
              </a:rPr>
              <a:t>A/ LES HYPNOTIQUES. </a:t>
            </a:r>
            <a:br>
              <a:rPr lang="fr-FR" sz="3200" b="1" dirty="0" smtClean="0">
                <a:solidFill>
                  <a:srgbClr val="00B050"/>
                </a:solidFill>
                <a:latin typeface="Arial Black" pitchFamily="34" charset="0"/>
                <a:cs typeface="Calibri"/>
              </a:rPr>
            </a:br>
            <a:r>
              <a:rPr lang="fr-FR" sz="3200" b="1" dirty="0" smtClean="0">
                <a:solidFill>
                  <a:srgbClr val="FF0000"/>
                </a:solidFill>
                <a:latin typeface="Arial Black" pitchFamily="34" charset="0"/>
                <a:cs typeface="Calibri"/>
              </a:rPr>
              <a:t/>
            </a:r>
            <a:br>
              <a:rPr lang="fr-FR" sz="3200" b="1" dirty="0" smtClean="0">
                <a:solidFill>
                  <a:srgbClr val="FF0000"/>
                </a:solidFill>
                <a:latin typeface="Arial Black" pitchFamily="34" charset="0"/>
                <a:cs typeface="Calibri"/>
              </a:rPr>
            </a:br>
            <a:r>
              <a:rPr lang="fr-FR" sz="3200" b="1" dirty="0" smtClean="0">
                <a:solidFill>
                  <a:srgbClr val="0070C0"/>
                </a:solidFill>
                <a:latin typeface="Arial Black" pitchFamily="34" charset="0"/>
                <a:cs typeface="Calibri"/>
              </a:rPr>
              <a:t>B/ LES NEUROLEPTIQUES.</a:t>
            </a:r>
            <a:r>
              <a:rPr lang="fr-FR" sz="3200" b="1" dirty="0" smtClean="0">
                <a:solidFill>
                  <a:srgbClr val="FF0000"/>
                </a:solidFill>
                <a:latin typeface="Arial Black" pitchFamily="34" charset="0"/>
                <a:cs typeface="Calibri"/>
              </a:rPr>
              <a:t/>
            </a:r>
            <a:br>
              <a:rPr lang="fr-FR" sz="3200" b="1" dirty="0" smtClean="0">
                <a:solidFill>
                  <a:srgbClr val="FF0000"/>
                </a:solidFill>
                <a:latin typeface="Arial Black" pitchFamily="34" charset="0"/>
                <a:cs typeface="Calibri"/>
              </a:rPr>
            </a:br>
            <a:r>
              <a:rPr lang="fr-FR" sz="3200" b="1" dirty="0" smtClean="0">
                <a:solidFill>
                  <a:srgbClr val="FF0000"/>
                </a:solidFill>
                <a:latin typeface="Arial Black" pitchFamily="34" charset="0"/>
                <a:cs typeface="Calibri"/>
              </a:rPr>
              <a:t/>
            </a:r>
            <a:br>
              <a:rPr lang="fr-FR" sz="3200" b="1" dirty="0" smtClean="0">
                <a:solidFill>
                  <a:srgbClr val="FF0000"/>
                </a:solidFill>
                <a:latin typeface="Arial Black" pitchFamily="34" charset="0"/>
                <a:cs typeface="Calibri"/>
              </a:rPr>
            </a:br>
            <a:r>
              <a:rPr lang="fr-FR" sz="3200" b="1" dirty="0" smtClean="0">
                <a:solidFill>
                  <a:srgbClr val="7030A0"/>
                </a:solidFill>
                <a:latin typeface="Arial Black" pitchFamily="34" charset="0"/>
                <a:cs typeface="Calibri"/>
              </a:rPr>
              <a:t>C/ LES TRANQUILLISANTS. </a:t>
            </a:r>
            <a:r>
              <a:rPr lang="fr-FR" sz="3200" b="1" dirty="0" smtClean="0">
                <a:solidFill>
                  <a:srgbClr val="FF0000"/>
                </a:solidFill>
                <a:latin typeface="Arial Black" pitchFamily="34" charset="0"/>
                <a:cs typeface="Calibri"/>
              </a:rPr>
              <a:t/>
            </a:r>
            <a:br>
              <a:rPr lang="fr-FR" sz="3200" b="1" dirty="0" smtClean="0">
                <a:solidFill>
                  <a:srgbClr val="FF0000"/>
                </a:solidFill>
                <a:latin typeface="Arial Black" pitchFamily="34" charset="0"/>
                <a:cs typeface="Calibri"/>
              </a:rPr>
            </a:br>
            <a:r>
              <a:rPr lang="fr-FR" sz="3200" b="1" dirty="0" smtClean="0">
                <a:solidFill>
                  <a:srgbClr val="FF0000"/>
                </a:solidFill>
                <a:latin typeface="+mn-lt"/>
                <a:cs typeface="Calibri"/>
              </a:rPr>
              <a:t/>
            </a:r>
            <a:br>
              <a:rPr lang="fr-FR" sz="3200" b="1" dirty="0" smtClean="0">
                <a:solidFill>
                  <a:srgbClr val="FF0000"/>
                </a:solidFill>
                <a:latin typeface="+mn-lt"/>
                <a:cs typeface="Calibri"/>
              </a:rPr>
            </a:br>
            <a:endParaRPr lang="fr-FR" dirty="0">
              <a:latin typeface="+mn-lt"/>
            </a:endParaRPr>
          </a:p>
        </p:txBody>
      </p:sp>
    </p:spTree>
  </p:cSld>
  <p:clrMapOvr>
    <a:masterClrMapping/>
  </p:clrMapOvr>
  <p:transition>
    <p:newsfla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94722"/>
          </a:xfrm>
        </p:spPr>
        <p:txBody>
          <a:bodyPr>
            <a:normAutofit/>
          </a:bodyPr>
          <a:lstStyle/>
          <a:p>
            <a:r>
              <a:rPr lang="fr-FR" dirty="0" smtClean="0">
                <a:solidFill>
                  <a:srgbClr val="C00000"/>
                </a:solidFill>
              </a:rPr>
              <a:t>         </a:t>
            </a:r>
            <a:r>
              <a:rPr lang="fr-FR" u="sng" dirty="0" smtClean="0">
                <a:solidFill>
                  <a:srgbClr val="C00000"/>
                </a:solidFill>
                <a:latin typeface="Arial Black" pitchFamily="34" charset="0"/>
              </a:rPr>
              <a:t>I.X- LES EFFETS NEUROLOGIQUES INDÉSIRABLES DES ANTIPSYCHOTIQUES </a:t>
            </a:r>
            <a:r>
              <a:rPr lang="fr-FR" dirty="0" smtClean="0">
                <a:solidFill>
                  <a:srgbClr val="C00000"/>
                </a:solidFill>
                <a:latin typeface="Arial Black" pitchFamily="34" charset="0"/>
              </a:rPr>
              <a:t>:</a:t>
            </a:r>
            <a:br>
              <a:rPr lang="fr-FR" dirty="0" smtClean="0">
                <a:solidFill>
                  <a:srgbClr val="C00000"/>
                </a:solidFill>
                <a:latin typeface="Arial Black" pitchFamily="34" charset="0"/>
              </a:rPr>
            </a:br>
            <a:r>
              <a:rPr lang="fr-FR" dirty="0" smtClean="0">
                <a:solidFill>
                  <a:srgbClr val="0070C0"/>
                </a:solidFill>
                <a:latin typeface="Arial Black" pitchFamily="34" charset="0"/>
              </a:rPr>
              <a:t/>
            </a:r>
            <a:br>
              <a:rPr lang="fr-FR" dirty="0" smtClean="0">
                <a:solidFill>
                  <a:srgbClr val="0070C0"/>
                </a:solidFill>
                <a:latin typeface="Arial Black" pitchFamily="34" charset="0"/>
              </a:rPr>
            </a:br>
            <a:r>
              <a:rPr lang="fr-FR" sz="2700" dirty="0">
                <a:solidFill>
                  <a:srgbClr val="0070C0"/>
                </a:solidFill>
                <a:latin typeface="Bookman Old Style"/>
              </a:rPr>
              <a:t>► </a:t>
            </a:r>
            <a:r>
              <a:rPr lang="fr-FR" dirty="0" smtClean="0">
                <a:solidFill>
                  <a:schemeClr val="tx1"/>
                </a:solidFill>
                <a:latin typeface="Arial Black" pitchFamily="34" charset="0"/>
              </a:rPr>
              <a:t>En dehors des </a:t>
            </a:r>
            <a:r>
              <a:rPr lang="fr-FR" dirty="0" smtClean="0">
                <a:solidFill>
                  <a:srgbClr val="0070C0"/>
                </a:solidFill>
                <a:latin typeface="Arial Black" pitchFamily="34" charset="0"/>
              </a:rPr>
              <a:t>AVC</a:t>
            </a:r>
            <a:r>
              <a:rPr lang="fr-FR" dirty="0" smtClean="0">
                <a:solidFill>
                  <a:schemeClr val="tx1"/>
                </a:solidFill>
                <a:latin typeface="Arial Black" pitchFamily="34" charset="0"/>
              </a:rPr>
              <a:t> et de </a:t>
            </a:r>
            <a:r>
              <a:rPr lang="fr-FR" dirty="0" smtClean="0">
                <a:solidFill>
                  <a:srgbClr val="FF0000"/>
                </a:solidFill>
                <a:latin typeface="Arial Black" pitchFamily="34" charset="0"/>
              </a:rPr>
              <a:t>crises épileptiques</a:t>
            </a:r>
            <a:r>
              <a:rPr lang="fr-FR" dirty="0" smtClean="0">
                <a:solidFill>
                  <a:schemeClr val="tx1"/>
                </a:solidFill>
                <a:latin typeface="Arial Black" pitchFamily="34" charset="0"/>
              </a:rPr>
              <a:t>, les effets indésirables neurologiques surviennent surtout avec  </a:t>
            </a:r>
            <a:r>
              <a:rPr lang="fr-FR" dirty="0" smtClean="0">
                <a:solidFill>
                  <a:srgbClr val="FF0000"/>
                </a:solidFill>
                <a:latin typeface="Arial Black" pitchFamily="34" charset="0"/>
              </a:rPr>
              <a:t>les antipsychotiques </a:t>
            </a:r>
            <a:r>
              <a:rPr lang="fr-FR" dirty="0" smtClean="0">
                <a:solidFill>
                  <a:schemeClr val="tx1"/>
                </a:solidFill>
                <a:latin typeface="Arial Black" pitchFamily="34" charset="0"/>
              </a:rPr>
              <a:t>de première génération, à cet effet on a :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dirty="0">
              <a:solidFill>
                <a:srgbClr val="0070C0"/>
              </a:solidFill>
              <a:latin typeface="Arial Black" pitchFamily="34" charset="0"/>
            </a:endParaRPr>
          </a:p>
        </p:txBody>
      </p:sp>
    </p:spTree>
    <p:extLst>
      <p:ext uri="{BB962C8B-B14F-4D97-AF65-F5344CB8AC3E}">
        <p14:creationId xmlns:p14="http://schemas.microsoft.com/office/powerpoint/2010/main" val="1189574902"/>
      </p:ext>
    </p:extLst>
  </p:cSld>
  <p:clrMapOvr>
    <a:masterClrMapping/>
  </p:clrMapOvr>
  <p:transition>
    <p:newsfla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8680"/>
            <a:ext cx="6084168" cy="4662815"/>
          </a:xfrm>
          <a:prstGeom prst="rect">
            <a:avLst/>
          </a:prstGeom>
        </p:spPr>
        <p:txBody>
          <a:bodyPr wrap="square">
            <a:spAutoFit/>
          </a:bodyPr>
          <a:lstStyle/>
          <a:p>
            <a:r>
              <a:rPr lang="fr-FR" sz="2700" u="sng" cap="small" dirty="0">
                <a:solidFill>
                  <a:srgbClr val="7030A0"/>
                </a:solidFill>
                <a:latin typeface="Arial Black" pitchFamily="34" charset="0"/>
                <a:ea typeface="+mj-ea"/>
                <a:cs typeface="+mj-cs"/>
              </a:rPr>
              <a:t>a) les dystonies (dyskinésies) : </a:t>
            </a:r>
            <a:r>
              <a:rPr lang="fr-FR" sz="2700" cap="small" dirty="0">
                <a:solidFill>
                  <a:prstClr val="black"/>
                </a:solidFill>
                <a:latin typeface="Arial Black" pitchFamily="34" charset="0"/>
                <a:ea typeface="+mj-ea"/>
                <a:cs typeface="+mj-cs"/>
              </a:rPr>
              <a:t>aigues s’observent à l’initiation ou lors du changement de posologie.</a:t>
            </a:r>
            <a:br>
              <a:rPr lang="fr-FR" sz="2700" cap="small" dirty="0">
                <a:solidFill>
                  <a:prstClr val="black"/>
                </a:solidFill>
                <a:latin typeface="Arial Black" pitchFamily="34" charset="0"/>
                <a:ea typeface="+mj-ea"/>
                <a:cs typeface="+mj-cs"/>
              </a:rPr>
            </a:br>
            <a:r>
              <a:rPr lang="fr-FR" sz="2700" cap="small" dirty="0">
                <a:solidFill>
                  <a:prstClr val="black"/>
                </a:solidFill>
                <a:latin typeface="Arial Black" pitchFamily="34" charset="0"/>
                <a:ea typeface="+mj-ea"/>
                <a:cs typeface="+mj-cs"/>
              </a:rPr>
              <a:t> </a:t>
            </a:r>
            <a:r>
              <a:rPr lang="fr-FR" sz="2700" cap="small" dirty="0">
                <a:solidFill>
                  <a:srgbClr val="0070C0"/>
                </a:solidFill>
                <a:latin typeface="Arial Black" pitchFamily="34" charset="0"/>
                <a:ea typeface="+mj-ea"/>
                <a:cs typeface="+mj-cs"/>
              </a:rPr>
              <a:t/>
            </a:r>
            <a:br>
              <a:rPr lang="fr-FR" sz="2700" cap="small" dirty="0">
                <a:solidFill>
                  <a:srgbClr val="0070C0"/>
                </a:solidFill>
                <a:latin typeface="Arial Black" pitchFamily="34" charset="0"/>
                <a:ea typeface="+mj-ea"/>
                <a:cs typeface="+mj-cs"/>
              </a:rPr>
            </a:br>
            <a:r>
              <a:rPr lang="fr-FR" sz="2700" cap="small" dirty="0">
                <a:solidFill>
                  <a:srgbClr val="0070C0"/>
                </a:solidFill>
                <a:latin typeface="Arial Black" pitchFamily="34" charset="0"/>
                <a:ea typeface="+mj-ea"/>
                <a:cs typeface="+mj-cs"/>
              </a:rPr>
              <a:t> </a:t>
            </a:r>
            <a:r>
              <a:rPr lang="fr-FR" sz="2700" u="sng" cap="small" dirty="0">
                <a:solidFill>
                  <a:srgbClr val="7030A0"/>
                </a:solidFill>
                <a:latin typeface="Arial Black" pitchFamily="34" charset="0"/>
                <a:ea typeface="+mj-ea"/>
                <a:cs typeface="+mj-cs"/>
              </a:rPr>
              <a:t>D) Le syndrome parkinsonien : </a:t>
            </a:r>
            <a:r>
              <a:rPr lang="fr-FR" sz="2700" cap="small" dirty="0">
                <a:solidFill>
                  <a:prstClr val="black"/>
                </a:solidFill>
                <a:latin typeface="Arial Black" pitchFamily="34" charset="0"/>
                <a:ea typeface="+mj-ea"/>
                <a:cs typeface="+mj-cs"/>
              </a:rPr>
              <a:t>repose sur la triade </a:t>
            </a:r>
            <a:r>
              <a:rPr lang="fr-FR" sz="2700" cap="small" dirty="0">
                <a:solidFill>
                  <a:srgbClr val="0070C0"/>
                </a:solidFill>
                <a:latin typeface="Arial Black" pitchFamily="34" charset="0"/>
                <a:ea typeface="+mj-ea"/>
                <a:cs typeface="+mj-cs"/>
              </a:rPr>
              <a:t>akinésie</a:t>
            </a:r>
            <a:r>
              <a:rPr lang="fr-FR" sz="2700" cap="small" dirty="0">
                <a:solidFill>
                  <a:prstClr val="black"/>
                </a:solidFill>
                <a:latin typeface="Arial Black" pitchFamily="34" charset="0"/>
                <a:ea typeface="+mj-ea"/>
                <a:cs typeface="+mj-cs"/>
              </a:rPr>
              <a:t>, </a:t>
            </a:r>
            <a:r>
              <a:rPr lang="fr-FR" sz="2700" cap="small" dirty="0">
                <a:solidFill>
                  <a:srgbClr val="0070C0"/>
                </a:solidFill>
                <a:latin typeface="Arial Black" pitchFamily="34" charset="0"/>
                <a:ea typeface="+mj-ea"/>
                <a:cs typeface="+mj-cs"/>
              </a:rPr>
              <a:t>hypertonie</a:t>
            </a:r>
            <a:r>
              <a:rPr lang="fr-FR" sz="2700" cap="small" dirty="0">
                <a:solidFill>
                  <a:prstClr val="black"/>
                </a:solidFill>
                <a:latin typeface="Arial Black" pitchFamily="34" charset="0"/>
                <a:ea typeface="+mj-ea"/>
                <a:cs typeface="+mj-cs"/>
              </a:rPr>
              <a:t>, et </a:t>
            </a:r>
            <a:r>
              <a:rPr lang="fr-FR" sz="2700" cap="small" dirty="0">
                <a:solidFill>
                  <a:srgbClr val="0070C0"/>
                </a:solidFill>
                <a:latin typeface="Arial Black" pitchFamily="34" charset="0"/>
                <a:ea typeface="+mj-ea"/>
                <a:cs typeface="+mj-cs"/>
              </a:rPr>
              <a:t>tremblement</a:t>
            </a:r>
            <a:r>
              <a:rPr lang="fr-FR" sz="2700" cap="small" dirty="0">
                <a:solidFill>
                  <a:prstClr val="black"/>
                </a:solidFill>
                <a:latin typeface="Arial Black" pitchFamily="34" charset="0"/>
                <a:ea typeface="+mj-ea"/>
                <a:cs typeface="+mj-cs"/>
              </a:rPr>
              <a:t> se manifeste si le traitement passe de la première génération à la deuxième génération. </a:t>
            </a:r>
            <a:endParaRPr lang="fr-FR"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124744"/>
            <a:ext cx="2386188"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664449"/>
      </p:ext>
    </p:extLst>
  </p:cSld>
  <p:clrMapOvr>
    <a:masterClrMapping/>
  </p:clrMapOvr>
  <p:transition>
    <p:newsfla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94722"/>
          </a:xfrm>
        </p:spPr>
        <p:txBody>
          <a:bodyPr>
            <a:normAutofit fontScale="90000"/>
          </a:bodyPr>
          <a:lstStyle/>
          <a:p>
            <a:r>
              <a:rPr lang="fr-FR" sz="2700" dirty="0" smtClean="0">
                <a:solidFill>
                  <a:srgbClr val="0070C0"/>
                </a:solidFill>
                <a:latin typeface="Bookman Old Style"/>
              </a:rPr>
              <a:t> </a:t>
            </a:r>
            <a:r>
              <a:rPr lang="fr-FR" sz="2700" u="sng" dirty="0" smtClean="0">
                <a:solidFill>
                  <a:srgbClr val="7030A0"/>
                </a:solidFill>
                <a:latin typeface="Arial Black" pitchFamily="34" charset="0"/>
              </a:rPr>
              <a:t>c) les dyskinésies tardives : </a:t>
            </a:r>
            <a:r>
              <a:rPr lang="fr-FR" sz="2700" dirty="0" smtClean="0">
                <a:solidFill>
                  <a:schemeClr val="tx1"/>
                </a:solidFill>
                <a:latin typeface="Arial Black" pitchFamily="34" charset="0"/>
              </a:rPr>
              <a:t>sont des mouvements anormaux , involontaires, répétitifs  et incontrôlables touchant la face ( mouvements de mastication) et les membres (balancement, mouvement </a:t>
            </a:r>
            <a:r>
              <a:rPr lang="fr-FR" sz="2700" dirty="0" err="1" smtClean="0">
                <a:solidFill>
                  <a:schemeClr val="tx1"/>
                </a:solidFill>
                <a:latin typeface="Arial Black" pitchFamily="34" charset="0"/>
              </a:rPr>
              <a:t>choréo</a:t>
            </a:r>
            <a:r>
              <a:rPr lang="fr-FR" sz="2700" dirty="0" smtClean="0">
                <a:solidFill>
                  <a:schemeClr val="tx1"/>
                </a:solidFill>
                <a:latin typeface="Arial Black" pitchFamily="34" charset="0"/>
              </a:rPr>
              <a:t>-athétosiques). Leurs survenue est imprévisible (souvent après plusieurs mois, voire plusieurs années de traitement). Elles sont parfois irréversibles.</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u="sng" dirty="0">
                <a:solidFill>
                  <a:srgbClr val="7030A0"/>
                </a:solidFill>
                <a:latin typeface="Arial Black" pitchFamily="34" charset="0"/>
              </a:rPr>
              <a:t>d</a:t>
            </a:r>
            <a:r>
              <a:rPr lang="fr-FR" sz="2700" u="sng" dirty="0" smtClean="0">
                <a:solidFill>
                  <a:srgbClr val="7030A0"/>
                </a:solidFill>
                <a:latin typeface="Arial Black" pitchFamily="34" charset="0"/>
              </a:rPr>
              <a:t>) Une crise convulsive iatrogène :  </a:t>
            </a:r>
            <a:r>
              <a:rPr lang="fr-FR" sz="2700" dirty="0" smtClean="0">
                <a:solidFill>
                  <a:schemeClr val="tx1"/>
                </a:solidFill>
                <a:latin typeface="Arial Black" pitchFamily="34" charset="0"/>
              </a:rPr>
              <a:t>Le seuil épiletogène est abaissé  de manière différente selon les molécules . la </a:t>
            </a:r>
            <a:r>
              <a:rPr lang="fr-FR" sz="2700" dirty="0" smtClean="0">
                <a:solidFill>
                  <a:srgbClr val="7030A0"/>
                </a:solidFill>
                <a:latin typeface="Arial Black" pitchFamily="34" charset="0"/>
              </a:rPr>
              <a:t>CLOZAPINE</a:t>
            </a:r>
            <a:r>
              <a:rPr lang="fr-FR" sz="2700" dirty="0" smtClean="0">
                <a:solidFill>
                  <a:schemeClr val="tx1"/>
                </a:solidFill>
                <a:latin typeface="Arial Black" pitchFamily="34" charset="0"/>
              </a:rPr>
              <a:t> </a:t>
            </a:r>
            <a:r>
              <a:rPr lang="fr-FR" sz="2700" dirty="0" smtClean="0">
                <a:solidFill>
                  <a:srgbClr val="FF0000"/>
                </a:solidFill>
                <a:latin typeface="Arial Black" pitchFamily="34" charset="0"/>
              </a:rPr>
              <a:t>présente un risque élevé.</a:t>
            </a:r>
            <a:r>
              <a:rPr lang="fr-FR" sz="2700" dirty="0" smtClean="0">
                <a:solidFill>
                  <a:schemeClr val="tx1"/>
                </a:solidFill>
                <a:latin typeface="Arial Black" pitchFamily="34" charset="0"/>
              </a:rPr>
              <a:t>  </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smtClean="0">
                <a:solidFill>
                  <a:schemeClr val="tx1"/>
                </a:solidFill>
                <a:latin typeface="Arial Black" pitchFamily="34" charset="0"/>
              </a:rPr>
              <a:t/>
            </a:r>
            <a:br>
              <a:rPr lang="fr-FR" sz="2700" dirty="0" smtClean="0">
                <a:solidFill>
                  <a:schemeClr val="tx1"/>
                </a:solidFill>
                <a:latin typeface="Arial Black" pitchFamily="34" charset="0"/>
              </a:rPr>
            </a:br>
            <a:r>
              <a:rPr lang="fr-FR" sz="2700" dirty="0">
                <a:solidFill>
                  <a:schemeClr val="tx1"/>
                </a:solidFill>
                <a:latin typeface="Arial Black" pitchFamily="34" charset="0"/>
              </a:rPr>
              <a:t/>
            </a:r>
            <a:br>
              <a:rPr lang="fr-FR" sz="2700" dirty="0">
                <a:solidFill>
                  <a:schemeClr val="tx1"/>
                </a:solidFill>
                <a:latin typeface="Arial Black" pitchFamily="34" charset="0"/>
              </a:rPr>
            </a:br>
            <a:endParaRPr lang="fr-FR" dirty="0">
              <a:solidFill>
                <a:schemeClr val="tx1"/>
              </a:solidFill>
              <a:latin typeface="Arial Black"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4869160"/>
            <a:ext cx="2160240" cy="177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103942"/>
      </p:ext>
    </p:extLst>
  </p:cSld>
  <p:clrMapOvr>
    <a:masterClrMapping/>
  </p:clrMapOvr>
  <p:transition>
    <p:newsfla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640960" cy="6552728"/>
          </a:xfrm>
        </p:spPr>
        <p:txBody>
          <a:bodyPr>
            <a:normAutofit fontScale="90000"/>
          </a:bodyPr>
          <a:lstStyle/>
          <a:p>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u="sng" dirty="0">
                <a:solidFill>
                  <a:srgbClr val="0070C0"/>
                </a:solidFill>
                <a:latin typeface="Arial Black" pitchFamily="34" charset="0"/>
              </a:rPr>
              <a:t/>
            </a:r>
            <a:br>
              <a:rPr lang="fr-FR" u="sng" dirty="0">
                <a:solidFill>
                  <a:srgbClr val="0070C0"/>
                </a:solidFill>
                <a:latin typeface="Arial Black" pitchFamily="34" charset="0"/>
              </a:rPr>
            </a:br>
            <a:r>
              <a:rPr lang="fr-FR" dirty="0" smtClean="0">
                <a:solidFill>
                  <a:srgbClr val="C00000"/>
                </a:solidFill>
                <a:latin typeface="Arial Black" pitchFamily="34" charset="0"/>
              </a:rPr>
              <a:t>             I.XI- QU’EST-CE QU’UN </a:t>
            </a:r>
            <a:r>
              <a:rPr lang="fr-FR" u="sng" dirty="0" smtClean="0">
                <a:solidFill>
                  <a:srgbClr val="C00000"/>
                </a:solidFill>
                <a:latin typeface="Arial Black" pitchFamily="34" charset="0"/>
              </a:rPr>
              <a:t>SYNDROME MALIN DES  NEUROLEPTIQUES :</a:t>
            </a:r>
            <a:br>
              <a:rPr lang="fr-FR" u="sng" dirty="0" smtClean="0">
                <a:solidFill>
                  <a:srgbClr val="C00000"/>
                </a:solidFill>
                <a:latin typeface="Arial Black" pitchFamily="34" charset="0"/>
              </a:rPr>
            </a:br>
            <a:r>
              <a:rPr lang="fr-FR" dirty="0" smtClean="0">
                <a:solidFill>
                  <a:schemeClr val="tx1"/>
                </a:solidFill>
                <a:latin typeface="Arial Black" pitchFamily="34" charset="0"/>
              </a:rPr>
              <a:t>Cliniquement, il associe un mode de début rapide et progressif caractérisé par: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sz="2700" dirty="0" smtClean="0">
                <a:solidFill>
                  <a:srgbClr val="0070C0"/>
                </a:solidFill>
                <a:latin typeface="Bookman Old Style"/>
              </a:rPr>
              <a:t>► </a:t>
            </a:r>
            <a:r>
              <a:rPr lang="fr-FR" sz="2700" dirty="0" smtClean="0">
                <a:solidFill>
                  <a:srgbClr val="0070C0"/>
                </a:solidFill>
                <a:latin typeface="Arial Black" pitchFamily="34" charset="0"/>
              </a:rPr>
              <a:t>Une hyperthermie  (40° à 41°) ou une </a:t>
            </a:r>
            <a:br>
              <a:rPr lang="fr-FR" sz="2700" dirty="0" smtClean="0">
                <a:solidFill>
                  <a:srgbClr val="0070C0"/>
                </a:solidFill>
                <a:latin typeface="Arial Black" pitchFamily="34" charset="0"/>
              </a:rPr>
            </a:br>
            <a:r>
              <a:rPr lang="fr-FR" sz="2700" dirty="0">
                <a:solidFill>
                  <a:srgbClr val="0070C0"/>
                </a:solidFill>
                <a:latin typeface="Arial Black" pitchFamily="34" charset="0"/>
              </a:rPr>
              <a:t> </a:t>
            </a:r>
            <a:r>
              <a:rPr lang="fr-FR" sz="2700" dirty="0" smtClean="0">
                <a:solidFill>
                  <a:srgbClr val="0070C0"/>
                </a:solidFill>
                <a:latin typeface="Arial Black" pitchFamily="34" charset="0"/>
              </a:rPr>
              <a:t>    hypothermie ( &lt; 36°);</a:t>
            </a:r>
            <a:br>
              <a:rPr lang="fr-FR" sz="2700" dirty="0" smtClean="0">
                <a:solidFill>
                  <a:srgbClr val="0070C0"/>
                </a:solidFill>
                <a:latin typeface="Arial Black" pitchFamily="34" charset="0"/>
              </a:rPr>
            </a:br>
            <a:r>
              <a:rPr lang="fr-FR" sz="2700" dirty="0" smtClean="0">
                <a:solidFill>
                  <a:srgbClr val="0070C0"/>
                </a:solidFill>
                <a:latin typeface="Arial Black" pitchFamily="34" charset="0"/>
              </a:rPr>
              <a:t>► Une rigidité extrapyramidale ; </a:t>
            </a:r>
            <a:br>
              <a:rPr lang="fr-FR" sz="2700"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D</a:t>
            </a:r>
            <a:r>
              <a:rPr lang="fr-FR" sz="2700" dirty="0" smtClean="0">
                <a:solidFill>
                  <a:srgbClr val="0070C0"/>
                </a:solidFill>
                <a:latin typeface="Arial Black" pitchFamily="34" charset="0"/>
              </a:rPr>
              <a:t>es sueurs profuses ;</a:t>
            </a:r>
            <a:br>
              <a:rPr lang="fr-FR" sz="2700" dirty="0" smtClean="0">
                <a:solidFill>
                  <a:srgbClr val="0070C0"/>
                </a:solidFill>
                <a:latin typeface="Arial Black" pitchFamily="34" charset="0"/>
              </a:rPr>
            </a:br>
            <a:r>
              <a:rPr lang="fr-FR" dirty="0">
                <a:solidFill>
                  <a:srgbClr val="0070C0"/>
                </a:solidFill>
                <a:latin typeface="Arial Black" pitchFamily="34" charset="0"/>
              </a:rPr>
              <a:t>► </a:t>
            </a:r>
            <a:r>
              <a:rPr lang="fr-FR" sz="2700" dirty="0">
                <a:solidFill>
                  <a:srgbClr val="0070C0"/>
                </a:solidFill>
                <a:latin typeface="Arial Black" pitchFamily="34" charset="0"/>
              </a:rPr>
              <a:t>U</a:t>
            </a:r>
            <a:r>
              <a:rPr lang="fr-FR" sz="2700" dirty="0" smtClean="0">
                <a:solidFill>
                  <a:srgbClr val="0070C0"/>
                </a:solidFill>
                <a:latin typeface="Arial Black" pitchFamily="34" charset="0"/>
              </a:rPr>
              <a:t>ne tachycardie ; </a:t>
            </a:r>
            <a:br>
              <a:rPr lang="fr-FR" sz="2700" dirty="0" smtClean="0">
                <a:solidFill>
                  <a:srgbClr val="0070C0"/>
                </a:solidFill>
                <a:latin typeface="Arial Black" pitchFamily="34" charset="0"/>
              </a:rPr>
            </a:br>
            <a:r>
              <a:rPr lang="fr-FR" dirty="0">
                <a:solidFill>
                  <a:srgbClr val="0070C0"/>
                </a:solidFill>
                <a:latin typeface="Arial Black" pitchFamily="34" charset="0"/>
              </a:rPr>
              <a:t>► </a:t>
            </a:r>
            <a:r>
              <a:rPr lang="fr-FR" sz="2700" dirty="0" smtClean="0">
                <a:solidFill>
                  <a:srgbClr val="0070C0"/>
                </a:solidFill>
                <a:latin typeface="Arial Black" pitchFamily="34" charset="0"/>
              </a:rPr>
              <a:t>Une hypotension artérielle ;</a:t>
            </a:r>
            <a:br>
              <a:rPr lang="fr-FR" sz="2700" dirty="0" smtClean="0">
                <a:solidFill>
                  <a:srgbClr val="0070C0"/>
                </a:solidFill>
                <a:latin typeface="Arial Black" pitchFamily="34" charset="0"/>
              </a:rPr>
            </a:br>
            <a:r>
              <a:rPr lang="fr-FR" dirty="0">
                <a:solidFill>
                  <a:srgbClr val="0070C0"/>
                </a:solidFill>
                <a:latin typeface="Arial Black" pitchFamily="34" charset="0"/>
              </a:rPr>
              <a:t>► </a:t>
            </a:r>
            <a:r>
              <a:rPr lang="fr-FR" sz="2700" dirty="0" smtClean="0">
                <a:solidFill>
                  <a:srgbClr val="0070C0"/>
                </a:solidFill>
                <a:latin typeface="Arial Black" pitchFamily="34" charset="0"/>
              </a:rPr>
              <a:t>Des troubles de la vigilance ;</a:t>
            </a:r>
            <a:br>
              <a:rPr lang="fr-FR" sz="2700" dirty="0" smtClean="0">
                <a:solidFill>
                  <a:srgbClr val="0070C0"/>
                </a:solidFill>
                <a:latin typeface="Arial Black" pitchFamily="34" charset="0"/>
              </a:rPr>
            </a:br>
            <a:r>
              <a:rPr lang="fr-FR" dirty="0">
                <a:solidFill>
                  <a:srgbClr val="0070C0"/>
                </a:solidFill>
                <a:latin typeface="Arial Black" pitchFamily="34" charset="0"/>
              </a:rPr>
              <a:t>► </a:t>
            </a:r>
            <a:r>
              <a:rPr lang="fr-FR" sz="2700" dirty="0" smtClean="0">
                <a:solidFill>
                  <a:srgbClr val="0070C0"/>
                </a:solidFill>
                <a:latin typeface="Arial Black" pitchFamily="34" charset="0"/>
              </a:rPr>
              <a:t>Des troubles cardiorespiratoires ; </a:t>
            </a:r>
            <a:br>
              <a:rPr lang="fr-FR" sz="2700" dirty="0" smtClean="0">
                <a:solidFill>
                  <a:srgbClr val="0070C0"/>
                </a:solidFill>
                <a:latin typeface="Arial Black" pitchFamily="34" charset="0"/>
              </a:rPr>
            </a:br>
            <a:r>
              <a:rPr lang="fr-FR" dirty="0">
                <a:solidFill>
                  <a:srgbClr val="0070C0"/>
                </a:solidFill>
                <a:latin typeface="Arial Black" pitchFamily="34" charset="0"/>
              </a:rPr>
              <a:t>► </a:t>
            </a:r>
            <a:r>
              <a:rPr lang="fr-FR" sz="2700" dirty="0" smtClean="0">
                <a:solidFill>
                  <a:srgbClr val="0070C0"/>
                </a:solidFill>
                <a:latin typeface="Arial Black" pitchFamily="34" charset="0"/>
              </a:rPr>
              <a:t>De possible convulsions.</a:t>
            </a:r>
            <a:r>
              <a:rPr lang="fr-FR" dirty="0">
                <a:solidFill>
                  <a:srgbClr val="0070C0"/>
                </a:solidFill>
                <a:latin typeface="Arial Black" pitchFamily="34" charset="0"/>
              </a:rPr>
              <a:t/>
            </a:r>
            <a:br>
              <a:rPr lang="fr-FR" dirty="0">
                <a:solidFill>
                  <a:srgbClr val="0070C0"/>
                </a:solidFill>
                <a:latin typeface="Arial Black" pitchFamily="34" charset="0"/>
              </a:rPr>
            </a:br>
            <a:r>
              <a:rPr lang="fr-FR" dirty="0" smtClean="0">
                <a:solidFill>
                  <a:schemeClr val="tx1"/>
                </a:solidFill>
                <a:latin typeface="Arial Black" pitchFamily="34" charset="0"/>
              </a:rPr>
              <a:t> </a:t>
            </a:r>
            <a:endParaRPr lang="fr-FR" dirty="0">
              <a:solidFill>
                <a:schemeClr val="tx1"/>
              </a:solidFill>
              <a:latin typeface="Arial Black" pitchFamily="34" charset="0"/>
            </a:endParaRPr>
          </a:p>
        </p:txBody>
      </p:sp>
    </p:spTree>
    <p:extLst>
      <p:ext uri="{BB962C8B-B14F-4D97-AF65-F5344CB8AC3E}">
        <p14:creationId xmlns:p14="http://schemas.microsoft.com/office/powerpoint/2010/main" val="1224400632"/>
      </p:ext>
    </p:extLst>
  </p:cSld>
  <p:clrMapOvr>
    <a:masterClrMapping/>
  </p:clrMapOvr>
  <p:transition>
    <p:newsfla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marttech\Desktop\1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3" y="27612"/>
            <a:ext cx="8856984" cy="6830387"/>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6444208" y="599917"/>
            <a:ext cx="2160240"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FF00"/>
                </a:solidFill>
                <a:latin typeface="Arial Black" pitchFamily="34" charset="0"/>
              </a:rPr>
              <a:t>Mydriase</a:t>
            </a:r>
            <a:endParaRPr lang="fr-FR" b="1" dirty="0">
              <a:solidFill>
                <a:srgbClr val="FFFF00"/>
              </a:solidFill>
              <a:latin typeface="Arial Black" pitchFamily="34" charset="0"/>
            </a:endParaRPr>
          </a:p>
        </p:txBody>
      </p:sp>
    </p:spTree>
    <p:extLst>
      <p:ext uri="{BB962C8B-B14F-4D97-AF65-F5344CB8AC3E}">
        <p14:creationId xmlns:p14="http://schemas.microsoft.com/office/powerpoint/2010/main" val="2674653251"/>
      </p:ext>
    </p:extLst>
  </p:cSld>
  <p:clrMapOvr>
    <a:masterClrMapping/>
  </p:clrMapOvr>
  <p:transition>
    <p:newsfla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568952" cy="6466730"/>
          </a:xfrm>
        </p:spPr>
        <p:txBody>
          <a:bodyPr>
            <a:normAutofit fontScale="90000"/>
          </a:bodyPr>
          <a:lstStyle/>
          <a:p>
            <a:pPr algn="ctr"/>
            <a:r>
              <a:rPr lang="fr-FR" dirty="0" smtClean="0"/>
              <a:t>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smtClean="0">
                <a:solidFill>
                  <a:schemeClr val="tx1"/>
                </a:solidFill>
                <a:latin typeface="Arial Black" pitchFamily="34" charset="0"/>
              </a:rPr>
              <a:t>Chez un patient (e)sous </a:t>
            </a:r>
            <a:r>
              <a:rPr lang="fr-FR" dirty="0" smtClean="0">
                <a:solidFill>
                  <a:srgbClr val="FF0000"/>
                </a:solidFill>
                <a:latin typeface="Arial Black" pitchFamily="34" charset="0"/>
              </a:rPr>
              <a:t>antipsychotique</a:t>
            </a:r>
            <a:r>
              <a:rPr lang="fr-FR" dirty="0" smtClean="0">
                <a:solidFill>
                  <a:schemeClr val="tx1"/>
                </a:solidFill>
                <a:latin typeface="Arial Black" pitchFamily="34" charset="0"/>
              </a:rPr>
              <a:t>, une </a:t>
            </a:r>
            <a:r>
              <a:rPr lang="fr-FR" dirty="0" smtClean="0">
                <a:solidFill>
                  <a:srgbClr val="FF0000"/>
                </a:solidFill>
                <a:latin typeface="Arial Black" pitchFamily="34" charset="0"/>
              </a:rPr>
              <a:t>hyperthermie</a:t>
            </a:r>
            <a:r>
              <a:rPr lang="fr-FR" dirty="0" smtClean="0">
                <a:solidFill>
                  <a:schemeClr val="tx1"/>
                </a:solidFill>
                <a:latin typeface="Arial Black" pitchFamily="34" charset="0"/>
              </a:rPr>
              <a:t> avec </a:t>
            </a:r>
            <a:r>
              <a:rPr lang="fr-FR" dirty="0" smtClean="0">
                <a:solidFill>
                  <a:srgbClr val="FF0000"/>
                </a:solidFill>
                <a:latin typeface="Arial Black" pitchFamily="34" charset="0"/>
              </a:rPr>
              <a:t>un syndrome confusionnel</a:t>
            </a:r>
            <a:r>
              <a:rPr lang="fr-FR" dirty="0" smtClean="0">
                <a:solidFill>
                  <a:schemeClr val="tx1"/>
                </a:solidFill>
                <a:latin typeface="Arial Black" pitchFamily="34" charset="0"/>
              </a:rPr>
              <a:t> doit faire évoquer </a:t>
            </a:r>
            <a:r>
              <a:rPr lang="fr-FR" dirty="0" smtClean="0">
                <a:solidFill>
                  <a:srgbClr val="7030A0"/>
                </a:solidFill>
                <a:latin typeface="Arial Black" pitchFamily="34" charset="0"/>
              </a:rPr>
              <a:t>un syndrome malin </a:t>
            </a:r>
            <a:r>
              <a:rPr lang="fr-FR" dirty="0" smtClean="0">
                <a:solidFill>
                  <a:schemeClr val="tx1"/>
                </a:solidFill>
                <a:latin typeface="Arial Black" pitchFamily="34" charset="0"/>
              </a:rPr>
              <a:t>et doit faire suspendre immédiatement le traitement.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rgbClr val="7030A0"/>
                </a:solidFill>
                <a:latin typeface="Arial Black" pitchFamily="34" charset="0"/>
              </a:rPr>
              <a:t>Le patient (e) doit être informé </a:t>
            </a:r>
            <a:r>
              <a:rPr lang="fr-FR" dirty="0" smtClean="0">
                <a:solidFill>
                  <a:schemeClr val="tx1"/>
                </a:solidFill>
                <a:latin typeface="Arial Black" pitchFamily="34" charset="0"/>
              </a:rPr>
              <a:t>des bénéfices attendus ainsi que des effets indésirables pouvant survenir. Il est également informé  qu’il s’agit d’un traitement qu’il doit prendre tous les jours , et qui ne peut être arrêté </a:t>
            </a:r>
            <a:r>
              <a:rPr lang="fr-FR" dirty="0" smtClean="0">
                <a:solidFill>
                  <a:srgbClr val="7030A0"/>
                </a:solidFill>
                <a:latin typeface="Arial Black" pitchFamily="34" charset="0"/>
              </a:rPr>
              <a:t>brutalement</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t>
            </a:r>
            <a:endParaRPr lang="fr-FR" dirty="0">
              <a:solidFill>
                <a:srgbClr val="FF0000"/>
              </a:solidFill>
              <a:latin typeface="Arial Black" pitchFamily="34" charset="0"/>
            </a:endParaRPr>
          </a:p>
        </p:txBody>
      </p:sp>
    </p:spTree>
    <p:extLst>
      <p:ext uri="{BB962C8B-B14F-4D97-AF65-F5344CB8AC3E}">
        <p14:creationId xmlns:p14="http://schemas.microsoft.com/office/powerpoint/2010/main" val="1724666292"/>
      </p:ext>
    </p:extLst>
  </p:cSld>
  <p:clrMapOvr>
    <a:masterClrMapping/>
  </p:clrMapOvr>
  <p:transition>
    <p:newsfla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8424936" cy="3970318"/>
          </a:xfrm>
          <a:prstGeom prst="rect">
            <a:avLst/>
          </a:prstGeom>
        </p:spPr>
        <p:txBody>
          <a:bodyPr wrap="square">
            <a:spAutoFit/>
          </a:bodyPr>
          <a:lstStyle/>
          <a:p>
            <a:pPr algn="ctr"/>
            <a:r>
              <a:rPr lang="fr-FR" sz="2800" dirty="0" smtClean="0">
                <a:solidFill>
                  <a:srgbClr val="FF0000"/>
                </a:solidFill>
                <a:latin typeface="Arial Black" pitchFamily="34" charset="0"/>
              </a:rPr>
              <a:t>LA MYDRIASE </a:t>
            </a:r>
            <a:r>
              <a:rPr lang="fr-FR" sz="2800" dirty="0" smtClean="0">
                <a:latin typeface="Arial Black" pitchFamily="34" charset="0"/>
              </a:rPr>
              <a:t>(</a:t>
            </a:r>
            <a:r>
              <a:rPr lang="fr-FR" sz="2800" dirty="0">
                <a:latin typeface="Arial Black" pitchFamily="34" charset="0"/>
              </a:rPr>
              <a:t>dilatation des pupilles) est causée par une faible luminosité, des émotions intenses (peur, stress), des médicaments (collyres </a:t>
            </a:r>
            <a:r>
              <a:rPr lang="fr-FR" sz="2800" dirty="0" err="1">
                <a:latin typeface="Arial Black" pitchFamily="34" charset="0"/>
              </a:rPr>
              <a:t>atropiniques</a:t>
            </a:r>
            <a:r>
              <a:rPr lang="fr-FR" sz="2800" dirty="0">
                <a:latin typeface="Arial Black" pitchFamily="34" charset="0"/>
              </a:rPr>
              <a:t>), des drogues (cocaïne, ecstasy), ou des atteintes neurologiques/oculaires (traumatisme, AVC, tumeur)</a:t>
            </a:r>
            <a:r>
              <a:rPr lang="fr-FR" sz="2800" dirty="0">
                <a:solidFill>
                  <a:srgbClr val="0A0A0A"/>
                </a:solidFill>
                <a:latin typeface="Arial Black" pitchFamily="34" charset="0"/>
              </a:rPr>
              <a:t>. Elle peut être unilatérale ou bilatérale, réactive ou fixe. </a:t>
            </a:r>
            <a:endParaRPr lang="fr-FR" sz="2800" dirty="0">
              <a:latin typeface="Arial Black"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158958"/>
            <a:ext cx="4608511" cy="225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292205"/>
      </p:ext>
    </p:extLst>
  </p:cSld>
  <p:clrMapOvr>
    <a:masterClrMapping/>
  </p:clrMapOvr>
  <p:transition>
    <p:newsfla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420888"/>
            <a:ext cx="8424936" cy="2736304"/>
          </a:xfrm>
        </p:spPr>
        <p:style>
          <a:lnRef idx="3">
            <a:schemeClr val="lt1"/>
          </a:lnRef>
          <a:fillRef idx="1">
            <a:schemeClr val="accent3"/>
          </a:fillRef>
          <a:effectRef idx="1">
            <a:schemeClr val="accent3"/>
          </a:effectRef>
          <a:fontRef idx="minor">
            <a:schemeClr val="lt1"/>
          </a:fontRef>
        </p:style>
        <p:txBody>
          <a:bodyPr>
            <a:normAutofit/>
          </a:bodyPr>
          <a:lstStyle/>
          <a:p>
            <a:r>
              <a:rPr lang="fr-FR" dirty="0" smtClean="0"/>
              <a:t>  </a:t>
            </a:r>
            <a:r>
              <a:rPr lang="fr-FR" sz="4000" dirty="0" smtClean="0">
                <a:latin typeface="Arial Black" pitchFamily="34" charset="0"/>
              </a:rPr>
              <a:t>II- LES ANTIDÉPRESSEURS :</a:t>
            </a:r>
            <a:br>
              <a:rPr lang="fr-FR" sz="4000" dirty="0" smtClean="0">
                <a:latin typeface="Arial Black" pitchFamily="34" charset="0"/>
              </a:rPr>
            </a:br>
            <a:r>
              <a:rPr lang="fr-FR" sz="4000" dirty="0">
                <a:latin typeface="Arial Black" pitchFamily="34" charset="0"/>
              </a:rPr>
              <a:t/>
            </a:r>
            <a:br>
              <a:rPr lang="fr-FR" sz="4000" dirty="0">
                <a:latin typeface="Arial Black" pitchFamily="34" charset="0"/>
              </a:rPr>
            </a:br>
            <a:endParaRPr lang="fr-FR" sz="4000" dirty="0">
              <a:latin typeface="Arial Black" pitchFamily="34" charset="0"/>
            </a:endParaRPr>
          </a:p>
        </p:txBody>
      </p:sp>
    </p:spTree>
    <p:extLst>
      <p:ext uri="{BB962C8B-B14F-4D97-AF65-F5344CB8AC3E}">
        <p14:creationId xmlns:p14="http://schemas.microsoft.com/office/powerpoint/2010/main" val="837546703"/>
      </p:ext>
    </p:extLst>
  </p:cSld>
  <p:clrMapOvr>
    <a:masterClrMapping/>
  </p:clrMapOvr>
  <p:transition>
    <p:newsfla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899567571"/>
              </p:ext>
            </p:extLst>
          </p:nvPr>
        </p:nvGraphicFramePr>
        <p:xfrm>
          <a:off x="539552" y="188640"/>
          <a:ext cx="7560840" cy="6408712"/>
        </p:xfrm>
        <a:graphic>
          <a:graphicData uri="http://schemas.openxmlformats.org/presentationml/2006/ole">
            <mc:AlternateContent xmlns:mc="http://schemas.openxmlformats.org/markup-compatibility/2006">
              <mc:Choice xmlns:v="urn:schemas-microsoft-com:vml" Requires="v">
                <p:oleObj spid="_x0000_s1079" name="Acrobat Document" r:id="rId3" imgW="5610181" imgH="7962771" progId="AcroExch.Document.11">
                  <p:embed/>
                </p:oleObj>
              </mc:Choice>
              <mc:Fallback>
                <p:oleObj name="Acrobat Document" r:id="rId3" imgW="5610181" imgH="7962771" progId="AcroExch.Document.11">
                  <p:embed/>
                  <p:pic>
                    <p:nvPicPr>
                      <p:cNvPr id="0" name=""/>
                      <p:cNvPicPr/>
                      <p:nvPr/>
                    </p:nvPicPr>
                    <p:blipFill>
                      <a:blip r:embed="rId4"/>
                      <a:stretch>
                        <a:fillRect/>
                      </a:stretch>
                    </p:blipFill>
                    <p:spPr>
                      <a:xfrm>
                        <a:off x="539552" y="188640"/>
                        <a:ext cx="7560840" cy="6408712"/>
                      </a:xfrm>
                      <a:prstGeom prst="rect">
                        <a:avLst/>
                      </a:prstGeom>
                    </p:spPr>
                  </p:pic>
                </p:oleObj>
              </mc:Fallback>
            </mc:AlternateContent>
          </a:graphicData>
        </a:graphic>
      </p:graphicFrame>
    </p:spTree>
    <p:extLst>
      <p:ext uri="{BB962C8B-B14F-4D97-AF65-F5344CB8AC3E}">
        <p14:creationId xmlns:p14="http://schemas.microsoft.com/office/powerpoint/2010/main" val="475662611"/>
      </p:ext>
    </p:extLst>
  </p:cSld>
  <p:clrMapOvr>
    <a:masterClrMapping/>
  </p:clrMapOvr>
  <p:transition>
    <p:newsfla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640960" cy="6322714"/>
          </a:xfrm>
        </p:spPr>
        <p:txBody>
          <a:bodyPr>
            <a:normAutofit/>
          </a:bodyPr>
          <a:lstStyle/>
          <a:p>
            <a:pPr algn="ctr"/>
            <a:r>
              <a:rPr lang="fr-FR" dirty="0" smtClean="0"/>
              <a:t> </a:t>
            </a:r>
            <a:r>
              <a:rPr lang="fr-FR" sz="3600" dirty="0" smtClean="0">
                <a:solidFill>
                  <a:schemeClr val="tx1"/>
                </a:solidFill>
                <a:latin typeface="Arial Black" pitchFamily="34" charset="0"/>
              </a:rPr>
              <a:t>Les </a:t>
            </a:r>
            <a:r>
              <a:rPr lang="fr-FR" sz="3600" dirty="0" smtClean="0">
                <a:solidFill>
                  <a:srgbClr val="FF0000"/>
                </a:solidFill>
                <a:latin typeface="Arial Black" pitchFamily="34" charset="0"/>
              </a:rPr>
              <a:t>antidépresseurs</a:t>
            </a:r>
            <a:r>
              <a:rPr lang="fr-FR" sz="3600" dirty="0" smtClean="0">
                <a:solidFill>
                  <a:schemeClr val="tx1"/>
                </a:solidFill>
                <a:latin typeface="Arial Black" pitchFamily="34" charset="0"/>
              </a:rPr>
              <a:t> </a:t>
            </a:r>
            <a:r>
              <a:rPr lang="fr-FR" sz="3600" dirty="0" smtClean="0">
                <a:solidFill>
                  <a:srgbClr val="7030A0"/>
                </a:solidFill>
                <a:latin typeface="Arial Black" pitchFamily="34" charset="0"/>
              </a:rPr>
              <a:t>sont des psychotropes indiqués dans le traitement des troubles dépressifs  et des troubles anxieux</a:t>
            </a:r>
            <a:r>
              <a:rPr lang="fr-FR" sz="3600" dirty="0" smtClean="0">
                <a:solidFill>
                  <a:schemeClr val="tx1"/>
                </a:solidFill>
                <a:latin typeface="Arial Black" pitchFamily="34" charset="0"/>
              </a:rPr>
              <a:t>.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t>
            </a:r>
          </a:p>
        </p:txBody>
      </p:sp>
    </p:spTree>
    <p:extLst>
      <p:ext uri="{BB962C8B-B14F-4D97-AF65-F5344CB8AC3E}">
        <p14:creationId xmlns:p14="http://schemas.microsoft.com/office/powerpoint/2010/main" val="2835116046"/>
      </p:ext>
    </p:extLst>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88640"/>
            <a:ext cx="8429684" cy="5311492"/>
          </a:xfrm>
        </p:spPr>
        <p:txBody>
          <a:bodyPr>
            <a:noAutofit/>
          </a:bodyPr>
          <a:lstStyle/>
          <a:p>
            <a:r>
              <a:rPr lang="fr-FR" sz="3200" b="1" dirty="0" smtClean="0">
                <a:solidFill>
                  <a:srgbClr val="00B050"/>
                </a:solidFill>
                <a:latin typeface="Arial Black" pitchFamily="34" charset="0"/>
                <a:cs typeface="Calibri"/>
              </a:rPr>
              <a:t>A/ LES HYPNOTIQUES :</a:t>
            </a:r>
            <a:br>
              <a:rPr lang="fr-FR" sz="3200" b="1" dirty="0" smtClean="0">
                <a:solidFill>
                  <a:srgbClr val="00B050"/>
                </a:solidFill>
                <a:latin typeface="Arial Black" pitchFamily="34" charset="0"/>
                <a:cs typeface="Calibri"/>
              </a:rPr>
            </a:br>
            <a:r>
              <a:rPr lang="fr-FR" sz="3200" b="1" dirty="0" smtClean="0">
                <a:solidFill>
                  <a:schemeClr val="tx1"/>
                </a:solidFill>
                <a:cs typeface="Calibri"/>
              </a:rPr>
              <a:t>Ont pour fonction essentielle de stimuler le sommeil. On relève parmi eux deux catégories :</a:t>
            </a:r>
            <a:br>
              <a:rPr lang="fr-FR" sz="3200" b="1" dirty="0" smtClean="0">
                <a:solidFill>
                  <a:schemeClr val="tx1"/>
                </a:solidFill>
                <a:cs typeface="Calibri"/>
              </a:rPr>
            </a:br>
            <a:r>
              <a:rPr lang="fr-FR" sz="3200" b="1" dirty="0" smtClean="0">
                <a:solidFill>
                  <a:schemeClr val="tx1"/>
                </a:solidFill>
                <a:cs typeface="Calibri"/>
              </a:rPr>
              <a:t/>
            </a:r>
            <a:br>
              <a:rPr lang="fr-FR" sz="3200" b="1" dirty="0" smtClean="0">
                <a:solidFill>
                  <a:schemeClr val="tx1"/>
                </a:solidFill>
                <a:cs typeface="Calibri"/>
              </a:rPr>
            </a:br>
            <a:r>
              <a:rPr lang="fr-FR" sz="2800" b="1" dirty="0" smtClean="0">
                <a:solidFill>
                  <a:srgbClr val="00B050"/>
                </a:solidFill>
                <a:cs typeface="Calibri"/>
              </a:rPr>
              <a:t>1/- Les hypnotiques barbituriques.</a:t>
            </a:r>
            <a:br>
              <a:rPr lang="fr-FR" sz="2800" b="1" dirty="0" smtClean="0">
                <a:solidFill>
                  <a:srgbClr val="00B050"/>
                </a:solidFill>
                <a:cs typeface="Calibri"/>
              </a:rPr>
            </a:br>
            <a:r>
              <a:rPr lang="fr-FR" sz="2800" b="1" dirty="0" smtClean="0">
                <a:solidFill>
                  <a:srgbClr val="00B050"/>
                </a:solidFill>
                <a:cs typeface="Calibri"/>
              </a:rPr>
              <a:t>2/-Les hypnotiques non barbituriques.</a:t>
            </a:r>
            <a:br>
              <a:rPr lang="fr-FR" sz="2800" b="1" dirty="0" smtClean="0">
                <a:solidFill>
                  <a:srgbClr val="00B050"/>
                </a:solidFill>
                <a:cs typeface="Calibri"/>
              </a:rPr>
            </a:br>
            <a:r>
              <a:rPr lang="fr-FR" sz="2800" b="1" dirty="0" smtClean="0">
                <a:solidFill>
                  <a:srgbClr val="00B050"/>
                </a:solidFill>
                <a:cs typeface="Calibri"/>
              </a:rPr>
              <a:t> </a:t>
            </a:r>
            <a:r>
              <a:rPr lang="fr-FR" sz="2400" b="1" dirty="0" smtClean="0">
                <a:solidFill>
                  <a:schemeClr val="tx1"/>
                </a:solidFill>
                <a:cs typeface="Calibri"/>
              </a:rPr>
              <a:t>Ex: </a:t>
            </a:r>
            <a:r>
              <a:rPr lang="fr-FR" sz="2400" b="1" dirty="0" smtClean="0">
                <a:solidFill>
                  <a:srgbClr val="FF0000"/>
                </a:solidFill>
                <a:cs typeface="Calibri"/>
              </a:rPr>
              <a:t>PENTHIOBARBITAL (Penthotal)</a:t>
            </a:r>
            <a:br>
              <a:rPr lang="fr-FR" sz="2400" b="1" dirty="0" smtClean="0">
                <a:solidFill>
                  <a:srgbClr val="FF0000"/>
                </a:solidFill>
                <a:cs typeface="Calibri"/>
              </a:rPr>
            </a:br>
            <a:r>
              <a:rPr lang="fr-FR" sz="2400" b="1" dirty="0">
                <a:solidFill>
                  <a:srgbClr val="FF0000"/>
                </a:solidFill>
                <a:cs typeface="Calibri"/>
              </a:rPr>
              <a:t/>
            </a:r>
            <a:br>
              <a:rPr lang="fr-FR" sz="2400" b="1" dirty="0">
                <a:solidFill>
                  <a:srgbClr val="FF0000"/>
                </a:solidFill>
                <a:cs typeface="Calibri"/>
              </a:rPr>
            </a:br>
            <a:r>
              <a:rPr lang="fr-FR" sz="2400" b="1" dirty="0" smtClean="0">
                <a:solidFill>
                  <a:srgbClr val="FF0000"/>
                </a:solidFill>
                <a:cs typeface="Calibri"/>
              </a:rPr>
              <a:t/>
            </a:r>
            <a:br>
              <a:rPr lang="fr-FR" sz="2400" b="1" dirty="0" smtClean="0">
                <a:solidFill>
                  <a:srgbClr val="FF0000"/>
                </a:solidFill>
                <a:cs typeface="Calibri"/>
              </a:rPr>
            </a:br>
            <a:r>
              <a:rPr lang="fr-FR" sz="2400" b="1" dirty="0" smtClean="0">
                <a:solidFill>
                  <a:schemeClr val="tx1"/>
                </a:solidFill>
                <a:cs typeface="Calibri"/>
              </a:rPr>
              <a:t/>
            </a:r>
            <a:br>
              <a:rPr lang="fr-FR" sz="2400" b="1" dirty="0" smtClean="0">
                <a:solidFill>
                  <a:schemeClr val="tx1"/>
                </a:solidFill>
                <a:cs typeface="Calibri"/>
              </a:rPr>
            </a:br>
            <a:endParaRPr lang="fr-FR" sz="3200" dirty="0">
              <a:solidFill>
                <a:schemeClr val="tx1"/>
              </a:solidFill>
            </a:endParaRPr>
          </a:p>
        </p:txBody>
      </p:sp>
      <p:pic>
        <p:nvPicPr>
          <p:cNvPr id="3074" name="Picture 2" descr="C:\Users\hp\Desktop\téléchargement.jpg"/>
          <p:cNvPicPr>
            <a:picLocks noChangeAspect="1" noChangeArrowheads="1"/>
          </p:cNvPicPr>
          <p:nvPr/>
        </p:nvPicPr>
        <p:blipFill>
          <a:blip r:embed="rId2"/>
          <a:srcRect/>
          <a:stretch>
            <a:fillRect/>
          </a:stretch>
        </p:blipFill>
        <p:spPr bwMode="auto">
          <a:xfrm rot="21121570">
            <a:off x="361032" y="4282273"/>
            <a:ext cx="3399099" cy="2169498"/>
          </a:xfrm>
          <a:prstGeom prst="rect">
            <a:avLst/>
          </a:prstGeom>
          <a:noFill/>
        </p:spPr>
      </p:pic>
      <p:pic>
        <p:nvPicPr>
          <p:cNvPr id="3076" name="Picture 4" descr="C:\Users\hp\Desktop\téléchargement (1).jpg"/>
          <p:cNvPicPr>
            <a:picLocks noChangeAspect="1" noChangeArrowheads="1"/>
          </p:cNvPicPr>
          <p:nvPr/>
        </p:nvPicPr>
        <p:blipFill>
          <a:blip r:embed="rId3"/>
          <a:srcRect/>
          <a:stretch>
            <a:fillRect/>
          </a:stretch>
        </p:blipFill>
        <p:spPr bwMode="auto">
          <a:xfrm rot="325475">
            <a:off x="3901759" y="3999604"/>
            <a:ext cx="4429156" cy="2654986"/>
          </a:xfrm>
          <a:prstGeom prst="rect">
            <a:avLst/>
          </a:prstGeom>
          <a:noFill/>
        </p:spPr>
      </p:pic>
    </p:spTree>
  </p:cSld>
  <p:clrMapOvr>
    <a:masterClrMapping/>
  </p:clrMapOvr>
  <p:transition>
    <p:newsfla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568952" cy="6432530"/>
          </a:xfrm>
          <a:prstGeom prst="rect">
            <a:avLst/>
          </a:prstGeom>
        </p:spPr>
        <p:txBody>
          <a:bodyPr wrap="square">
            <a:spAutoFit/>
          </a:bodyPr>
          <a:lstStyle/>
          <a:p>
            <a:endParaRPr lang="fr-FR" sz="2000" cap="small" dirty="0" smtClean="0">
              <a:solidFill>
                <a:srgbClr val="C00000"/>
              </a:solidFill>
              <a:latin typeface="Bookman Old Style"/>
            </a:endParaRPr>
          </a:p>
          <a:p>
            <a:r>
              <a:rPr lang="fr-FR" sz="3600" cap="small" dirty="0">
                <a:solidFill>
                  <a:prstClr val="black"/>
                </a:solidFill>
                <a:latin typeface="Arial Black" pitchFamily="34" charset="0"/>
                <a:ea typeface="+mj-ea"/>
                <a:cs typeface="+mj-cs"/>
              </a:rPr>
              <a:t>La classification des antidépresseurs se distingue selon leurs mécanismes d’actions:</a:t>
            </a:r>
            <a:r>
              <a:rPr lang="fr-FR" sz="3000" cap="small" dirty="0">
                <a:solidFill>
                  <a:prstClr val="black"/>
                </a:solidFill>
                <a:latin typeface="Arial Black" pitchFamily="34" charset="0"/>
                <a:ea typeface="+mj-ea"/>
                <a:cs typeface="+mj-cs"/>
              </a:rPr>
              <a:t/>
            </a:r>
            <a:br>
              <a:rPr lang="fr-FR" sz="3000" cap="small" dirty="0">
                <a:solidFill>
                  <a:prstClr val="black"/>
                </a:solidFill>
                <a:latin typeface="Arial Black" pitchFamily="34" charset="0"/>
                <a:ea typeface="+mj-ea"/>
                <a:cs typeface="+mj-cs"/>
              </a:rPr>
            </a:br>
            <a:endParaRPr lang="fr-FR" sz="2000" cap="small" dirty="0">
              <a:solidFill>
                <a:srgbClr val="C00000"/>
              </a:solidFill>
              <a:latin typeface="Bookman Old Style"/>
            </a:endParaRPr>
          </a:p>
          <a:p>
            <a:r>
              <a:rPr lang="fr-FR" sz="2000" cap="small" dirty="0" smtClean="0">
                <a:solidFill>
                  <a:srgbClr val="C00000"/>
                </a:solidFill>
                <a:latin typeface="Bookman Old Style"/>
              </a:rPr>
              <a:t>►</a:t>
            </a:r>
            <a:r>
              <a:rPr lang="fr-FR" sz="2000" cap="small" dirty="0" smtClean="0">
                <a:solidFill>
                  <a:prstClr val="black"/>
                </a:solidFill>
                <a:latin typeface="Arial Black" pitchFamily="34" charset="0"/>
              </a:rPr>
              <a:t> </a:t>
            </a:r>
            <a:r>
              <a:rPr lang="fr-FR" sz="2400" cap="small" dirty="0">
                <a:solidFill>
                  <a:srgbClr val="FF0000"/>
                </a:solidFill>
                <a:latin typeface="Arial Black" pitchFamily="34" charset="0"/>
              </a:rPr>
              <a:t>Les inhibiteurs de la recapture de </a:t>
            </a:r>
            <a:r>
              <a:rPr lang="fr-FR" sz="2400" cap="small" dirty="0" smtClean="0">
                <a:solidFill>
                  <a:srgbClr val="FF0000"/>
                </a:solidFill>
                <a:latin typeface="Arial Black" pitchFamily="34" charset="0"/>
              </a:rPr>
              <a:t>la sérotonine </a:t>
            </a:r>
            <a:r>
              <a:rPr lang="fr-FR" sz="2400" cap="small" dirty="0" smtClean="0">
                <a:solidFill>
                  <a:prstClr val="black"/>
                </a:solidFill>
                <a:latin typeface="Arial Black" pitchFamily="34" charset="0"/>
              </a:rPr>
              <a:t>(</a:t>
            </a:r>
            <a:r>
              <a:rPr lang="fr-FR" sz="2400" cap="small" dirty="0" smtClean="0">
                <a:solidFill>
                  <a:srgbClr val="7030A0"/>
                </a:solidFill>
                <a:latin typeface="Arial Black" pitchFamily="34" charset="0"/>
              </a:rPr>
              <a:t>ISRS</a:t>
            </a:r>
            <a:r>
              <a:rPr lang="fr-FR" sz="2400" cap="small" dirty="0" smtClean="0">
                <a:solidFill>
                  <a:prstClr val="black"/>
                </a:solidFill>
                <a:latin typeface="Arial Black" pitchFamily="34" charset="0"/>
              </a:rPr>
              <a:t>) ;</a:t>
            </a:r>
          </a:p>
          <a:p>
            <a:r>
              <a:rPr lang="fr-FR" sz="2400" cap="small" dirty="0">
                <a:solidFill>
                  <a:prstClr val="black"/>
                </a:solidFill>
                <a:latin typeface="Arial Black" pitchFamily="34" charset="0"/>
              </a:rPr>
              <a:t/>
            </a:r>
            <a:br>
              <a:rPr lang="fr-FR" sz="2400" cap="small" dirty="0">
                <a:solidFill>
                  <a:prstClr val="black"/>
                </a:solidFill>
                <a:latin typeface="Arial Black" pitchFamily="34" charset="0"/>
              </a:rPr>
            </a:br>
            <a:r>
              <a:rPr lang="fr-FR" sz="2400" cap="small" dirty="0" smtClean="0">
                <a:solidFill>
                  <a:srgbClr val="C00000"/>
                </a:solidFill>
                <a:latin typeface="Bookman Old Style"/>
              </a:rPr>
              <a:t>►</a:t>
            </a:r>
            <a:r>
              <a:rPr lang="fr-FR" sz="2400" cap="small" dirty="0" smtClean="0">
                <a:solidFill>
                  <a:prstClr val="black"/>
                </a:solidFill>
                <a:latin typeface="Arial Black" pitchFamily="34" charset="0"/>
              </a:rPr>
              <a:t> </a:t>
            </a:r>
            <a:r>
              <a:rPr lang="fr-FR" sz="2400" cap="small" dirty="0">
                <a:solidFill>
                  <a:srgbClr val="FF0000"/>
                </a:solidFill>
                <a:latin typeface="Arial Black" pitchFamily="34" charset="0"/>
              </a:rPr>
              <a:t>les inhibiteurs de la recapture de la </a:t>
            </a:r>
            <a:r>
              <a:rPr lang="fr-FR" sz="2400" cap="small" dirty="0" smtClean="0">
                <a:solidFill>
                  <a:srgbClr val="FF0000"/>
                </a:solidFill>
                <a:latin typeface="Arial Black" pitchFamily="34" charset="0"/>
              </a:rPr>
              <a:t>sérotonine </a:t>
            </a:r>
            <a:r>
              <a:rPr lang="fr-FR" sz="2400" cap="small" dirty="0">
                <a:solidFill>
                  <a:srgbClr val="FF0000"/>
                </a:solidFill>
                <a:latin typeface="Arial Black" pitchFamily="34" charset="0"/>
              </a:rPr>
              <a:t>et de la noradrénaline</a:t>
            </a:r>
            <a:r>
              <a:rPr lang="fr-FR" sz="2400" cap="small" dirty="0">
                <a:solidFill>
                  <a:prstClr val="black"/>
                </a:solidFill>
                <a:latin typeface="Arial Black" pitchFamily="34" charset="0"/>
              </a:rPr>
              <a:t> </a:t>
            </a:r>
            <a:r>
              <a:rPr lang="fr-FR" sz="2400" cap="small" dirty="0" smtClean="0">
                <a:solidFill>
                  <a:prstClr val="black"/>
                </a:solidFill>
                <a:latin typeface="Arial Black" pitchFamily="34" charset="0"/>
              </a:rPr>
              <a:t>(</a:t>
            </a:r>
            <a:r>
              <a:rPr lang="fr-FR" sz="2400" cap="small" dirty="0" smtClean="0">
                <a:solidFill>
                  <a:srgbClr val="7030A0"/>
                </a:solidFill>
                <a:latin typeface="Arial Black" pitchFamily="34" charset="0"/>
              </a:rPr>
              <a:t>IRSNA</a:t>
            </a:r>
            <a:r>
              <a:rPr lang="fr-FR" sz="2400" cap="small" dirty="0" smtClean="0">
                <a:solidFill>
                  <a:prstClr val="black"/>
                </a:solidFill>
                <a:latin typeface="Arial Black" pitchFamily="34" charset="0"/>
              </a:rPr>
              <a:t>) ;</a:t>
            </a:r>
          </a:p>
          <a:p>
            <a:r>
              <a:rPr lang="fr-FR" sz="2400" cap="small" dirty="0">
                <a:solidFill>
                  <a:prstClr val="black"/>
                </a:solidFill>
                <a:latin typeface="Arial Black" pitchFamily="34" charset="0"/>
              </a:rPr>
              <a:t/>
            </a:r>
            <a:br>
              <a:rPr lang="fr-FR" sz="2400" cap="small" dirty="0">
                <a:solidFill>
                  <a:prstClr val="black"/>
                </a:solidFill>
                <a:latin typeface="Arial Black" pitchFamily="34" charset="0"/>
              </a:rPr>
            </a:br>
            <a:r>
              <a:rPr lang="fr-FR" sz="2400" cap="small" dirty="0" smtClean="0">
                <a:solidFill>
                  <a:srgbClr val="C00000"/>
                </a:solidFill>
                <a:latin typeface="Bookman Old Style"/>
              </a:rPr>
              <a:t>►</a:t>
            </a:r>
            <a:r>
              <a:rPr lang="fr-FR" sz="2400" cap="small" dirty="0" smtClean="0">
                <a:solidFill>
                  <a:prstClr val="black"/>
                </a:solidFill>
                <a:latin typeface="Arial Black" pitchFamily="34" charset="0"/>
              </a:rPr>
              <a:t> </a:t>
            </a:r>
            <a:r>
              <a:rPr lang="fr-FR" sz="2400" cap="small" dirty="0">
                <a:solidFill>
                  <a:srgbClr val="FF0000"/>
                </a:solidFill>
                <a:latin typeface="Arial Black" pitchFamily="34" charset="0"/>
              </a:rPr>
              <a:t>Les imipraminiques ou les </a:t>
            </a:r>
            <a:r>
              <a:rPr lang="fr-FR" sz="2400" cap="small" dirty="0" smtClean="0">
                <a:solidFill>
                  <a:srgbClr val="FF0000"/>
                </a:solidFill>
                <a:latin typeface="Arial Black" pitchFamily="34" charset="0"/>
              </a:rPr>
              <a:t>tricycliques </a:t>
            </a:r>
            <a:r>
              <a:rPr lang="fr-FR" sz="2400" cap="small" dirty="0" smtClean="0">
                <a:solidFill>
                  <a:prstClr val="black"/>
                </a:solidFill>
                <a:latin typeface="Arial Black" pitchFamily="34" charset="0"/>
              </a:rPr>
              <a:t>(</a:t>
            </a:r>
            <a:r>
              <a:rPr lang="fr-FR" sz="2400" cap="small" dirty="0">
                <a:solidFill>
                  <a:prstClr val="black"/>
                </a:solidFill>
                <a:latin typeface="Arial Black" pitchFamily="34" charset="0"/>
              </a:rPr>
              <a:t>inhibiteurs moins sélectifs de la </a:t>
            </a:r>
            <a:r>
              <a:rPr lang="fr-FR" sz="2400" cap="small" dirty="0" smtClean="0">
                <a:solidFill>
                  <a:prstClr val="black"/>
                </a:solidFill>
                <a:latin typeface="Arial Black" pitchFamily="34" charset="0"/>
              </a:rPr>
              <a:t>sérotonine</a:t>
            </a:r>
            <a:r>
              <a:rPr lang="fr-FR" sz="2400" cap="small" dirty="0">
                <a:solidFill>
                  <a:prstClr val="black"/>
                </a:solidFill>
                <a:latin typeface="Arial Black" pitchFamily="34" charset="0"/>
              </a:rPr>
              <a:t>, noradrénaline et </a:t>
            </a:r>
            <a:r>
              <a:rPr lang="fr-FR" sz="2400" cap="small" dirty="0" smtClean="0">
                <a:solidFill>
                  <a:prstClr val="black"/>
                </a:solidFill>
                <a:latin typeface="Arial Black" pitchFamily="34" charset="0"/>
              </a:rPr>
              <a:t>dopamine</a:t>
            </a:r>
            <a:r>
              <a:rPr lang="fr-FR" sz="2400" cap="small" dirty="0">
                <a:solidFill>
                  <a:prstClr val="black"/>
                </a:solidFill>
                <a:latin typeface="Arial Black" pitchFamily="34" charset="0"/>
              </a:rPr>
              <a:t>) </a:t>
            </a:r>
            <a:r>
              <a:rPr lang="fr-FR" sz="2400" cap="small" dirty="0" smtClean="0">
                <a:solidFill>
                  <a:prstClr val="black"/>
                </a:solidFill>
                <a:latin typeface="Arial Black" pitchFamily="34" charset="0"/>
              </a:rPr>
              <a:t>;</a:t>
            </a:r>
          </a:p>
          <a:p>
            <a:r>
              <a:rPr lang="fr-FR" sz="2400" cap="small" dirty="0">
                <a:solidFill>
                  <a:prstClr val="black"/>
                </a:solidFill>
                <a:latin typeface="Arial Black" pitchFamily="34" charset="0"/>
              </a:rPr>
              <a:t/>
            </a:r>
            <a:br>
              <a:rPr lang="fr-FR" sz="2400" cap="small" dirty="0">
                <a:solidFill>
                  <a:prstClr val="black"/>
                </a:solidFill>
                <a:latin typeface="Arial Black" pitchFamily="34" charset="0"/>
              </a:rPr>
            </a:br>
            <a:r>
              <a:rPr lang="fr-FR" sz="2400" cap="small" dirty="0" smtClean="0">
                <a:solidFill>
                  <a:srgbClr val="C00000"/>
                </a:solidFill>
                <a:latin typeface="Bookman Old Style"/>
              </a:rPr>
              <a:t>►</a:t>
            </a:r>
            <a:r>
              <a:rPr lang="fr-FR" sz="2400" cap="small" dirty="0" smtClean="0">
                <a:solidFill>
                  <a:prstClr val="black"/>
                </a:solidFill>
                <a:latin typeface="Arial Black" pitchFamily="34" charset="0"/>
              </a:rPr>
              <a:t> </a:t>
            </a:r>
            <a:r>
              <a:rPr lang="fr-FR" sz="2400" cap="small" dirty="0">
                <a:solidFill>
                  <a:srgbClr val="FF0000"/>
                </a:solidFill>
                <a:latin typeface="Arial Black" pitchFamily="34" charset="0"/>
              </a:rPr>
              <a:t>les inhibiteurs de la monoamine </a:t>
            </a:r>
            <a:r>
              <a:rPr lang="fr-FR" sz="2400" cap="small" dirty="0" smtClean="0">
                <a:solidFill>
                  <a:srgbClr val="FF0000"/>
                </a:solidFill>
                <a:latin typeface="Arial Black" pitchFamily="34" charset="0"/>
              </a:rPr>
              <a:t>oxydase </a:t>
            </a:r>
            <a:r>
              <a:rPr lang="fr-FR" sz="2400" cap="small" dirty="0" smtClean="0">
                <a:solidFill>
                  <a:prstClr val="black"/>
                </a:solidFill>
                <a:latin typeface="Arial Black" pitchFamily="34" charset="0"/>
              </a:rPr>
              <a:t>(</a:t>
            </a:r>
            <a:r>
              <a:rPr lang="fr-FR" sz="2400" cap="small" dirty="0" smtClean="0">
                <a:solidFill>
                  <a:srgbClr val="7030A0"/>
                </a:solidFill>
                <a:latin typeface="Arial Black" pitchFamily="34" charset="0"/>
              </a:rPr>
              <a:t>IMAO</a:t>
            </a:r>
            <a:r>
              <a:rPr lang="fr-FR" sz="2400" cap="small" dirty="0" smtClean="0">
                <a:solidFill>
                  <a:prstClr val="black"/>
                </a:solidFill>
                <a:latin typeface="Arial Black" pitchFamily="34" charset="0"/>
              </a:rPr>
              <a:t>).</a:t>
            </a:r>
            <a:endParaRPr lang="fr-FR" sz="2000" dirty="0">
              <a:solidFill>
                <a:prstClr val="black"/>
              </a:solidFill>
            </a:endParaRPr>
          </a:p>
        </p:txBody>
      </p:sp>
    </p:spTree>
    <p:extLst>
      <p:ext uri="{BB962C8B-B14F-4D97-AF65-F5344CB8AC3E}">
        <p14:creationId xmlns:p14="http://schemas.microsoft.com/office/powerpoint/2010/main" val="1956044670"/>
      </p:ext>
    </p:extLst>
  </p:cSld>
  <p:clrMapOvr>
    <a:masterClrMapping/>
  </p:clrMapOvr>
  <p:transition>
    <p:newsfla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22714"/>
          </a:xfrm>
        </p:spPr>
        <p:txBody>
          <a:bodyPr>
            <a:normAutofit fontScale="90000"/>
          </a:bodyPr>
          <a:lstStyle/>
          <a:p>
            <a:r>
              <a:rPr lang="fr-FR" sz="3600" dirty="0" smtClean="0">
                <a:solidFill>
                  <a:srgbClr val="C00000"/>
                </a:solidFill>
                <a:latin typeface="Arial Black" pitchFamily="34" charset="0"/>
              </a:rPr>
              <a:t>    </a:t>
            </a:r>
            <a:r>
              <a:rPr lang="fr-FR" sz="3600" u="sng" dirty="0" smtClean="0">
                <a:solidFill>
                  <a:srgbClr val="C00000"/>
                </a:solidFill>
                <a:latin typeface="Arial Black" pitchFamily="34" charset="0"/>
              </a:rPr>
              <a:t>A- Les principales molécules        </a:t>
            </a:r>
            <a:br>
              <a:rPr lang="fr-FR" sz="3600" u="sng" dirty="0" smtClean="0">
                <a:solidFill>
                  <a:srgbClr val="C00000"/>
                </a:solidFill>
                <a:latin typeface="Arial Black" pitchFamily="34" charset="0"/>
              </a:rPr>
            </a:br>
            <a:r>
              <a:rPr lang="fr-FR" sz="3600" dirty="0">
                <a:solidFill>
                  <a:srgbClr val="C00000"/>
                </a:solidFill>
                <a:latin typeface="Arial Black" pitchFamily="34" charset="0"/>
              </a:rPr>
              <a:t> </a:t>
            </a:r>
            <a:r>
              <a:rPr lang="fr-FR" sz="3600" dirty="0" smtClean="0">
                <a:solidFill>
                  <a:srgbClr val="C00000"/>
                </a:solidFill>
                <a:latin typeface="Arial Black" pitchFamily="34" charset="0"/>
              </a:rPr>
              <a:t>           </a:t>
            </a:r>
            <a:r>
              <a:rPr lang="fr-FR" sz="3600" u="sng" dirty="0" smtClean="0">
                <a:solidFill>
                  <a:srgbClr val="C00000"/>
                </a:solidFill>
                <a:latin typeface="Arial Black" pitchFamily="34" charset="0"/>
              </a:rPr>
              <a:t>des antidépresseurs : </a:t>
            </a:r>
            <a:br>
              <a:rPr lang="fr-FR" sz="3600" u="sng" dirty="0" smtClean="0">
                <a:solidFill>
                  <a:srgbClr val="C00000"/>
                </a:solidFill>
                <a:latin typeface="Arial Black" pitchFamily="34" charset="0"/>
              </a:rPr>
            </a:br>
            <a:r>
              <a:rPr lang="fr-FR" u="sng" dirty="0">
                <a:solidFill>
                  <a:srgbClr val="0070C0"/>
                </a:solidFill>
                <a:latin typeface="Arial Black" pitchFamily="34" charset="0"/>
              </a:rPr>
              <a:t/>
            </a:r>
            <a:br>
              <a:rPr lang="fr-FR" u="sng" dirty="0">
                <a:solidFill>
                  <a:srgbClr val="0070C0"/>
                </a:solidFill>
                <a:latin typeface="Arial Black" pitchFamily="34" charset="0"/>
              </a:rPr>
            </a:br>
            <a:r>
              <a:rPr lang="fr-FR" dirty="0" smtClean="0">
                <a:solidFill>
                  <a:srgbClr val="0070C0"/>
                </a:solidFill>
                <a:latin typeface="Bookman Old Style"/>
              </a:rPr>
              <a:t>► </a:t>
            </a:r>
            <a:r>
              <a:rPr lang="fr-FR" dirty="0" smtClean="0">
                <a:solidFill>
                  <a:srgbClr val="0070C0"/>
                </a:solidFill>
                <a:latin typeface="Arial Black" pitchFamily="34" charset="0"/>
              </a:rPr>
              <a:t>LES </a:t>
            </a:r>
            <a:r>
              <a:rPr lang="fr-FR" dirty="0" smtClean="0">
                <a:solidFill>
                  <a:srgbClr val="FF0000"/>
                </a:solidFill>
                <a:latin typeface="Arial Black" pitchFamily="34" charset="0"/>
              </a:rPr>
              <a:t>ISRS</a:t>
            </a:r>
            <a:r>
              <a:rPr lang="fr-FR" dirty="0" smtClean="0">
                <a:solidFill>
                  <a:srgbClr val="0070C0"/>
                </a:solidFill>
                <a:latin typeface="Arial Black" pitchFamily="34" charset="0"/>
              </a:rPr>
              <a:t> </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escitalopram</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seroplex</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sertraline</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zoloft</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paroxétine</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déroxat</a:t>
            </a:r>
            <a:r>
              <a:rPr lang="fr-FR" dirty="0" smtClean="0">
                <a:solidFill>
                  <a:schemeClr val="tx1"/>
                </a:solidFill>
                <a:latin typeface="Arial Black" pitchFamily="34" charset="0"/>
              </a:rPr>
              <a:t>®); </a:t>
            </a:r>
            <a:r>
              <a:rPr lang="fr-FR" dirty="0" smtClean="0">
                <a:solidFill>
                  <a:srgbClr val="0070C0"/>
                </a:solidFill>
                <a:latin typeface="Arial Black" pitchFamily="34" charset="0"/>
              </a:rPr>
              <a:t/>
            </a:r>
            <a:br>
              <a:rPr lang="fr-FR" dirty="0" smtClean="0">
                <a:solidFill>
                  <a:srgbClr val="0070C0"/>
                </a:solidFill>
                <a:latin typeface="Arial Black" pitchFamily="34" charset="0"/>
              </a:rPr>
            </a:br>
            <a:r>
              <a:rPr lang="fr-FR" dirty="0" smtClean="0">
                <a:solidFill>
                  <a:srgbClr val="0070C0"/>
                </a:solidFill>
                <a:latin typeface="Arial Black" pitchFamily="34" charset="0"/>
              </a:rPr>
              <a:t/>
            </a:r>
            <a:br>
              <a:rPr lang="fr-FR" dirty="0" smtClean="0">
                <a:solidFill>
                  <a:srgbClr val="0070C0"/>
                </a:solidFill>
                <a:latin typeface="Arial Black" pitchFamily="34" charset="0"/>
              </a:rPr>
            </a:br>
            <a:r>
              <a:rPr lang="fr-FR" dirty="0" smtClean="0">
                <a:solidFill>
                  <a:srgbClr val="0070C0"/>
                </a:solidFill>
                <a:latin typeface="Bookman Old Style"/>
              </a:rPr>
              <a:t>►</a:t>
            </a:r>
            <a:r>
              <a:rPr lang="fr-FR" b="1" dirty="0" smtClean="0">
                <a:solidFill>
                  <a:srgbClr val="0070C0"/>
                </a:solidFill>
                <a:latin typeface="Arial Black" pitchFamily="34" charset="0"/>
              </a:rPr>
              <a:t>LES</a:t>
            </a:r>
            <a:r>
              <a:rPr lang="fr-FR" dirty="0" smtClean="0">
                <a:solidFill>
                  <a:srgbClr val="0070C0"/>
                </a:solidFill>
                <a:latin typeface="Bookman Old Style"/>
              </a:rPr>
              <a:t> </a:t>
            </a:r>
            <a:r>
              <a:rPr lang="fr-FR" dirty="0" smtClean="0">
                <a:solidFill>
                  <a:srgbClr val="FF0000"/>
                </a:solidFill>
                <a:latin typeface="Arial Black" pitchFamily="34" charset="0"/>
              </a:rPr>
              <a:t>IRSNA</a:t>
            </a:r>
            <a:r>
              <a:rPr lang="fr-FR" dirty="0" smtClean="0">
                <a:solidFill>
                  <a:srgbClr val="0070C0"/>
                </a:solidFill>
                <a:latin typeface="Arial Black" pitchFamily="34" charset="0"/>
              </a:rPr>
              <a:t> </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venlafaxine</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effexor</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les imipraminiques (</a:t>
            </a:r>
            <a:r>
              <a:rPr lang="fr-FR" dirty="0" err="1" smtClean="0">
                <a:solidFill>
                  <a:schemeClr val="tx1"/>
                </a:solidFill>
                <a:latin typeface="Arial Black" pitchFamily="34" charset="0"/>
              </a:rPr>
              <a:t>amitriptyline</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laroxyl</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err="1" smtClean="0">
                <a:solidFill>
                  <a:schemeClr val="tx1"/>
                </a:solidFill>
                <a:latin typeface="Arial Black" pitchFamily="34" charset="0"/>
              </a:rPr>
              <a:t>clomipramine</a:t>
            </a:r>
            <a:r>
              <a:rPr lang="fr-FR" dirty="0" smtClean="0">
                <a:solidFill>
                  <a:schemeClr val="tx1"/>
                </a:solidFill>
                <a:latin typeface="Arial Black" pitchFamily="34" charset="0"/>
              </a:rPr>
              <a:t> (</a:t>
            </a:r>
            <a:r>
              <a:rPr lang="fr-FR" dirty="0" err="1" smtClean="0">
                <a:solidFill>
                  <a:schemeClr val="tx1"/>
                </a:solidFill>
                <a:latin typeface="Arial Black" pitchFamily="34" charset="0"/>
              </a:rPr>
              <a:t>anafranil</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u="sng" dirty="0">
              <a:solidFill>
                <a:schemeClr val="tx1"/>
              </a:solidFill>
              <a:latin typeface="Arial Black" pitchFamily="34" charset="0"/>
            </a:endParaRPr>
          </a:p>
        </p:txBody>
      </p:sp>
    </p:spTree>
    <p:extLst>
      <p:ext uri="{BB962C8B-B14F-4D97-AF65-F5344CB8AC3E}">
        <p14:creationId xmlns:p14="http://schemas.microsoft.com/office/powerpoint/2010/main" val="1442423459"/>
      </p:ext>
    </p:extLst>
  </p:cSld>
  <p:clrMapOvr>
    <a:masterClrMapping/>
  </p:clrMapOvr>
  <p:transition>
    <p:newsfla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217488"/>
            <a:ext cx="4392488" cy="25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146" y="0"/>
            <a:ext cx="4023890" cy="280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0613"/>
            <a:ext cx="4572000" cy="274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780928"/>
            <a:ext cx="3600400" cy="230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071" y="5103118"/>
            <a:ext cx="28860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007158"/>
      </p:ext>
    </p:extLst>
  </p:cSld>
  <p:clrMapOvr>
    <a:masterClrMapping/>
  </p:clrMapOvr>
  <p:transition>
    <p:newsfla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568952" cy="6322714"/>
          </a:xfrm>
        </p:spPr>
        <p:txBody>
          <a:bodyPr>
            <a:normAutofit fontScale="90000"/>
          </a:bodyPr>
          <a:lstStyle/>
          <a:p>
            <a:r>
              <a:rPr lang="fr-FR" u="sng" dirty="0" smtClean="0">
                <a:solidFill>
                  <a:srgbClr val="C00000"/>
                </a:solidFill>
                <a:latin typeface="Arial Black" pitchFamily="34" charset="0"/>
              </a:rPr>
              <a:t>B- LES MODALITÉS DE PRESCRIPTION     </a:t>
            </a:r>
            <a:br>
              <a:rPr lang="fr-FR" u="sng" dirty="0" smtClean="0">
                <a:solidFill>
                  <a:srgbClr val="C00000"/>
                </a:solidFill>
                <a:latin typeface="Arial Black" pitchFamily="34" charset="0"/>
              </a:rPr>
            </a:br>
            <a:r>
              <a:rPr lang="fr-FR" dirty="0">
                <a:solidFill>
                  <a:srgbClr val="C00000"/>
                </a:solidFill>
                <a:latin typeface="Arial Black" pitchFamily="34" charset="0"/>
              </a:rPr>
              <a:t> </a:t>
            </a:r>
            <a:r>
              <a:rPr lang="fr-FR" dirty="0" smtClean="0">
                <a:solidFill>
                  <a:srgbClr val="C00000"/>
                </a:solidFill>
                <a:latin typeface="Arial Black" pitchFamily="34" charset="0"/>
              </a:rPr>
              <a:t>           </a:t>
            </a:r>
            <a:r>
              <a:rPr lang="fr-FR" u="sng" dirty="0" smtClean="0">
                <a:solidFill>
                  <a:srgbClr val="C00000"/>
                </a:solidFill>
                <a:latin typeface="Arial Black" pitchFamily="34" charset="0"/>
              </a:rPr>
              <a:t>DES ANTIDEPRESSEURS :</a:t>
            </a:r>
            <a:br>
              <a:rPr lang="fr-FR" u="sng" dirty="0" smtClean="0">
                <a:solidFill>
                  <a:srgbClr val="C00000"/>
                </a:solidFill>
                <a:latin typeface="Arial Black" pitchFamily="34" charset="0"/>
              </a:rPr>
            </a:br>
            <a:r>
              <a:rPr lang="fr-FR" u="sng" dirty="0" smtClean="0">
                <a:solidFill>
                  <a:srgbClr val="C00000"/>
                </a:solidFill>
                <a:latin typeface="Arial Black" pitchFamily="34" charset="0"/>
              </a:rPr>
              <a:t/>
            </a:r>
            <a:br>
              <a:rPr lang="fr-FR" u="sng" dirty="0" smtClean="0">
                <a:solidFill>
                  <a:srgbClr val="C00000"/>
                </a:solidFill>
                <a:latin typeface="Arial Black" pitchFamily="34" charset="0"/>
              </a:rPr>
            </a:br>
            <a:r>
              <a:rPr lang="fr-FR" dirty="0"/>
              <a:t> </a:t>
            </a:r>
            <a:r>
              <a:rPr lang="fr-FR" dirty="0" smtClean="0"/>
              <a:t> </a:t>
            </a:r>
            <a:r>
              <a:rPr lang="fr-FR" u="sng" dirty="0" smtClean="0">
                <a:solidFill>
                  <a:srgbClr val="FF0000"/>
                </a:solidFill>
                <a:latin typeface="Arial Black" pitchFamily="34" charset="0"/>
              </a:rPr>
              <a:t>1- troubles de l’humeur :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épisode dépressif caractérisé.</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dépressif récurrent.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u="sng" dirty="0">
                <a:solidFill>
                  <a:schemeClr val="tx1"/>
                </a:solidFill>
                <a:latin typeface="Arial Black" pitchFamily="34" charset="0"/>
              </a:rPr>
              <a:t> </a:t>
            </a:r>
            <a:r>
              <a:rPr lang="fr-FR" u="sng" dirty="0" smtClean="0">
                <a:solidFill>
                  <a:schemeClr val="tx1"/>
                </a:solidFill>
                <a:latin typeface="Arial Black" pitchFamily="34" charset="0"/>
              </a:rPr>
              <a:t> </a:t>
            </a:r>
            <a:r>
              <a:rPr lang="fr-FR" u="sng" dirty="0" smtClean="0">
                <a:solidFill>
                  <a:srgbClr val="FF0000"/>
                </a:solidFill>
                <a:latin typeface="Arial Black" pitchFamily="34" charset="0"/>
              </a:rPr>
              <a:t>2- Trouble anxieux : </a:t>
            </a: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t>
            </a:r>
            <a:r>
              <a:rPr lang="fr-FR" dirty="0" smtClean="0">
                <a:solidFill>
                  <a:srgbClr val="FF0000"/>
                </a:solidFill>
                <a:latin typeface="Arial Black" pitchFamily="34" charset="0"/>
              </a:rPr>
              <a:t>     </a:t>
            </a:r>
            <a:r>
              <a:rPr lang="fr-FR" dirty="0" smtClean="0">
                <a:solidFill>
                  <a:schemeClr val="tx1"/>
                </a:solidFill>
                <a:latin typeface="Arial Black" pitchFamily="34" charset="0"/>
              </a:rPr>
              <a:t>- trouble anxieux généralisé ,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panique</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phobique</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de stress post-traumatique</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trouble obsessionnel compulsif</a:t>
            </a:r>
            <a:br>
              <a:rPr lang="fr-FR" dirty="0" smtClean="0">
                <a:solidFill>
                  <a:schemeClr val="tx1"/>
                </a:solidFill>
                <a:latin typeface="Arial Black" pitchFamily="34" charset="0"/>
              </a:rPr>
            </a:br>
            <a:r>
              <a:rPr lang="fr-FR" dirty="0"/>
              <a:t> </a:t>
            </a:r>
            <a:r>
              <a:rPr lang="fr-FR" dirty="0" smtClean="0"/>
              <a:t>         </a:t>
            </a:r>
            <a:endParaRPr lang="fr-FR" dirty="0"/>
          </a:p>
        </p:txBody>
      </p:sp>
    </p:spTree>
    <p:extLst>
      <p:ext uri="{BB962C8B-B14F-4D97-AF65-F5344CB8AC3E}">
        <p14:creationId xmlns:p14="http://schemas.microsoft.com/office/powerpoint/2010/main" val="352517642"/>
      </p:ext>
    </p:extLst>
  </p:cSld>
  <p:clrMapOvr>
    <a:masterClrMapping/>
  </p:clrMapOvr>
  <p:transition>
    <p:newsfla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0"/>
            <a:ext cx="8496944" cy="6327576"/>
          </a:xfrm>
        </p:spPr>
        <p:txBody>
          <a:bodyPr>
            <a:normAutofit fontScale="90000"/>
          </a:bodyPr>
          <a:lstStyle/>
          <a:p>
            <a:r>
              <a:rPr lang="fr-FR" dirty="0" smtClean="0"/>
              <a:t> </a:t>
            </a:r>
            <a:r>
              <a:rPr lang="fr-FR" sz="3200" dirty="0" smtClean="0">
                <a:solidFill>
                  <a:srgbClr val="FF0000"/>
                </a:solidFill>
                <a:latin typeface="Arial Black" pitchFamily="34" charset="0"/>
              </a:rPr>
              <a:t>3- DOULEURS NEUROPATHIQUES, </a:t>
            </a:r>
            <a:br>
              <a:rPr lang="fr-FR" sz="3200" dirty="0" smtClean="0">
                <a:solidFill>
                  <a:srgbClr val="FF0000"/>
                </a:solidFill>
                <a:latin typeface="Arial Black" pitchFamily="34" charset="0"/>
              </a:rPr>
            </a:br>
            <a:r>
              <a:rPr lang="fr-FR" sz="3200" dirty="0" smtClean="0">
                <a:solidFill>
                  <a:srgbClr val="FF0000"/>
                </a:solidFill>
                <a:latin typeface="Arial Black" pitchFamily="34" charset="0"/>
              </a:rPr>
              <a:t/>
            </a:r>
            <a:br>
              <a:rPr lang="fr-FR" sz="3200" dirty="0" smtClean="0">
                <a:solidFill>
                  <a:srgbClr val="FF0000"/>
                </a:solidFill>
                <a:latin typeface="Arial Black" pitchFamily="34" charset="0"/>
              </a:rPr>
            </a:br>
            <a:r>
              <a:rPr lang="fr-FR" sz="3200" dirty="0" smtClean="0">
                <a:solidFill>
                  <a:srgbClr val="FF0000"/>
                </a:solidFill>
                <a:latin typeface="Arial Black" pitchFamily="34" charset="0"/>
              </a:rPr>
              <a:t> 4- CÉPHALÉES REBELLES ET </a:t>
            </a:r>
            <a:br>
              <a:rPr lang="fr-FR" sz="3200" dirty="0" smtClean="0">
                <a:solidFill>
                  <a:srgbClr val="FF0000"/>
                </a:solidFill>
                <a:latin typeface="Arial Black" pitchFamily="34" charset="0"/>
              </a:rPr>
            </a:br>
            <a:r>
              <a:rPr lang="fr-FR" sz="3200" dirty="0">
                <a:solidFill>
                  <a:srgbClr val="FF0000"/>
                </a:solidFill>
                <a:latin typeface="Arial Black" pitchFamily="34" charset="0"/>
              </a:rPr>
              <a:t> </a:t>
            </a:r>
            <a:r>
              <a:rPr lang="fr-FR" sz="3200" dirty="0" smtClean="0">
                <a:solidFill>
                  <a:srgbClr val="FF0000"/>
                </a:solidFill>
                <a:latin typeface="Arial Black" pitchFamily="34" charset="0"/>
              </a:rPr>
              <a:t>     MIGRAINES, </a:t>
            </a:r>
            <a:br>
              <a:rPr lang="fr-FR" sz="3200" dirty="0" smtClean="0">
                <a:solidFill>
                  <a:srgbClr val="FF0000"/>
                </a:solidFill>
                <a:latin typeface="Arial Black" pitchFamily="34" charset="0"/>
              </a:rPr>
            </a:br>
            <a:r>
              <a:rPr lang="fr-FR" sz="3200" dirty="0" smtClean="0">
                <a:solidFill>
                  <a:srgbClr val="FF0000"/>
                </a:solidFill>
                <a:latin typeface="Arial Black" pitchFamily="34" charset="0"/>
              </a:rPr>
              <a:t/>
            </a:r>
            <a:br>
              <a:rPr lang="fr-FR" sz="3200" dirty="0" smtClean="0">
                <a:solidFill>
                  <a:srgbClr val="FF0000"/>
                </a:solidFill>
                <a:latin typeface="Arial Black" pitchFamily="34" charset="0"/>
              </a:rPr>
            </a:br>
            <a:r>
              <a:rPr lang="fr-FR" sz="3200" dirty="0" smtClean="0">
                <a:solidFill>
                  <a:srgbClr val="FF0000"/>
                </a:solidFill>
                <a:latin typeface="Arial Black" pitchFamily="34" charset="0"/>
              </a:rPr>
              <a:t> 5- TROUBLES DU SOMMEIL (NARCOLEPSIE </a:t>
            </a:r>
            <a:r>
              <a:rPr lang="fr-FR" sz="3200" dirty="0" smtClean="0">
                <a:solidFill>
                  <a:srgbClr val="00B0F0"/>
                </a:solidFill>
                <a:latin typeface="Arial Black" pitchFamily="34" charset="0"/>
              </a:rPr>
              <a:t>(somnolence diurne excessive)</a:t>
            </a:r>
            <a:r>
              <a:rPr lang="fr-FR" sz="3200" dirty="0" smtClean="0">
                <a:solidFill>
                  <a:srgbClr val="FF0000"/>
                </a:solidFill>
                <a:latin typeface="Arial Black" pitchFamily="34" charset="0"/>
              </a:rPr>
              <a:t> AVEC CATALEPSIE </a:t>
            </a:r>
            <a:r>
              <a:rPr lang="fr-FR" sz="3200" dirty="0" smtClean="0">
                <a:solidFill>
                  <a:srgbClr val="00B0F0"/>
                </a:solidFill>
                <a:latin typeface="Arial Black" pitchFamily="34" charset="0"/>
              </a:rPr>
              <a:t>(</a:t>
            </a:r>
            <a:r>
              <a:rPr lang="fr-FR" sz="3200" dirty="0">
                <a:solidFill>
                  <a:srgbClr val="00B0F0"/>
                </a:solidFill>
                <a:latin typeface="Arial Black" pitchFamily="34" charset="0"/>
              </a:rPr>
              <a:t>raideur musculaire et une perte de la motricité </a:t>
            </a:r>
            <a:r>
              <a:rPr lang="fr-FR" sz="3200" dirty="0" smtClean="0">
                <a:solidFill>
                  <a:srgbClr val="00B0F0"/>
                </a:solidFill>
                <a:latin typeface="Arial Black" pitchFamily="34" charset="0"/>
              </a:rPr>
              <a:t>volontaire)</a:t>
            </a:r>
            <a:r>
              <a:rPr lang="fr-FR" sz="3200" dirty="0" smtClean="0">
                <a:solidFill>
                  <a:srgbClr val="FF0000"/>
                </a:solidFill>
                <a:latin typeface="Arial Black" pitchFamily="34" charset="0"/>
              </a:rPr>
              <a:t>, ÉNURÉSIE…etc.).</a:t>
            </a:r>
            <a:br>
              <a:rPr lang="fr-FR" sz="3200"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t/>
            </a:r>
            <a:br>
              <a:rPr lang="fr-FR" dirty="0"/>
            </a:br>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797152"/>
            <a:ext cx="3456384"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443669"/>
      </p:ext>
    </p:extLst>
  </p:cSld>
  <p:clrMapOvr>
    <a:masterClrMapping/>
  </p:clrMapOvr>
  <p:transition>
    <p:newsfla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6632"/>
            <a:ext cx="8496944" cy="6322714"/>
          </a:xfrm>
        </p:spPr>
        <p:txBody>
          <a:bodyPr>
            <a:normAutofit fontScale="90000"/>
          </a:bodyPr>
          <a:lstStyle/>
          <a:p>
            <a:pPr algn="ctr"/>
            <a:r>
              <a:rPr lang="fr-FR" u="sng" dirty="0" smtClean="0">
                <a:solidFill>
                  <a:srgbClr val="C00000"/>
                </a:solidFill>
                <a:latin typeface="Arial Black" pitchFamily="34" charset="0"/>
              </a:rPr>
              <a:t>C- BILAN PRÉ-THÉRAPEUTIQUE DES ANTIDEPRESSEURS : </a:t>
            </a:r>
            <a:r>
              <a:rPr lang="fr-FR" u="sng" dirty="0">
                <a:solidFill>
                  <a:srgbClr val="C00000"/>
                </a:solidFill>
                <a:latin typeface="Arial Black" pitchFamily="34" charset="0"/>
              </a:rPr>
              <a:t/>
            </a:r>
            <a:br>
              <a:rPr lang="fr-FR" u="sng" dirty="0">
                <a:solidFill>
                  <a:srgbClr val="C00000"/>
                </a:solidFill>
                <a:latin typeface="Arial Black" pitchFamily="34" charset="0"/>
              </a:rPr>
            </a:b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sz="3600" dirty="0" smtClean="0">
                <a:solidFill>
                  <a:schemeClr val="tx1"/>
                </a:solidFill>
                <a:latin typeface="Arial Black" pitchFamily="34" charset="0"/>
              </a:rPr>
              <a:t>- Pour les </a:t>
            </a:r>
            <a:r>
              <a:rPr lang="fr-FR" sz="3600" dirty="0" smtClean="0">
                <a:solidFill>
                  <a:srgbClr val="0070C0"/>
                </a:solidFill>
                <a:latin typeface="Arial Black" pitchFamily="34" charset="0"/>
              </a:rPr>
              <a:t>ISRS</a:t>
            </a:r>
            <a:r>
              <a:rPr lang="fr-FR" sz="3600" dirty="0" smtClean="0">
                <a:solidFill>
                  <a:schemeClr val="tx1"/>
                </a:solidFill>
                <a:latin typeface="Arial Black" pitchFamily="34" charset="0"/>
              </a:rPr>
              <a:t> et les </a:t>
            </a:r>
            <a:r>
              <a:rPr lang="fr-FR" sz="3600" dirty="0" smtClean="0">
                <a:solidFill>
                  <a:srgbClr val="0070C0"/>
                </a:solidFill>
                <a:latin typeface="Arial Black" pitchFamily="34" charset="0"/>
              </a:rPr>
              <a:t>ISRNA</a:t>
            </a:r>
            <a:r>
              <a:rPr lang="fr-FR" sz="3600" dirty="0" smtClean="0">
                <a:solidFill>
                  <a:schemeClr val="tx1"/>
                </a:solidFill>
                <a:latin typeface="Arial Black" pitchFamily="34" charset="0"/>
              </a:rPr>
              <a:t> : pas de bilan paraclinique systématique.</a:t>
            </a:r>
            <a:br>
              <a:rPr lang="fr-FR" sz="3600" dirty="0" smtClean="0">
                <a:solidFill>
                  <a:schemeClr val="tx1"/>
                </a:solidFill>
                <a:latin typeface="Arial Black" pitchFamily="34" charset="0"/>
              </a:rPr>
            </a:b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dirty="0" smtClean="0">
                <a:solidFill>
                  <a:schemeClr val="tx1"/>
                </a:solidFill>
                <a:latin typeface="Arial Black" pitchFamily="34" charset="0"/>
              </a:rPr>
              <a:t>- Pour les </a:t>
            </a:r>
            <a:r>
              <a:rPr lang="fr-FR" sz="3600" dirty="0" smtClean="0">
                <a:solidFill>
                  <a:srgbClr val="FF0000"/>
                </a:solidFill>
                <a:latin typeface="Arial Black" pitchFamily="34" charset="0"/>
              </a:rPr>
              <a:t>imipraminiques</a:t>
            </a:r>
            <a:r>
              <a:rPr lang="fr-FR" sz="3600" dirty="0" smtClean="0">
                <a:solidFill>
                  <a:schemeClr val="tx1"/>
                </a:solidFill>
                <a:latin typeface="Arial Black" pitchFamily="34" charset="0"/>
              </a:rPr>
              <a:t> : </a:t>
            </a:r>
            <a:r>
              <a:rPr lang="fr-FR" sz="3600" dirty="0" err="1" smtClean="0">
                <a:solidFill>
                  <a:schemeClr val="tx1"/>
                </a:solidFill>
                <a:latin typeface="Arial Black" pitchFamily="34" charset="0"/>
              </a:rPr>
              <a:t>ecg</a:t>
            </a:r>
            <a:r>
              <a:rPr lang="fr-FR" sz="3600" dirty="0" smtClean="0">
                <a:solidFill>
                  <a:schemeClr val="tx1"/>
                </a:solidFill>
                <a:latin typeface="Arial Black" pitchFamily="34" charset="0"/>
              </a:rPr>
              <a:t>, bilan rénal, bilan hépatique, </a:t>
            </a:r>
            <a:r>
              <a:rPr lang="fr-FR" sz="3600" dirty="0" err="1" smtClean="0">
                <a:solidFill>
                  <a:schemeClr val="tx1"/>
                </a:solidFill>
                <a:latin typeface="Arial Black" pitchFamily="34" charset="0"/>
              </a:rPr>
              <a:t>eeg</a:t>
            </a:r>
            <a:r>
              <a:rPr lang="fr-FR" sz="3600" dirty="0">
                <a:solidFill>
                  <a:schemeClr val="tx1"/>
                </a:solidFill>
                <a:latin typeface="Arial Black" pitchFamily="34" charset="0"/>
              </a:rPr>
              <a:t> </a:t>
            </a:r>
            <a:r>
              <a:rPr lang="fr-FR" sz="3600" dirty="0" smtClean="0">
                <a:solidFill>
                  <a:schemeClr val="tx1"/>
                </a:solidFill>
                <a:latin typeface="Arial Black" pitchFamily="34" charset="0"/>
              </a:rPr>
              <a:t/>
            </a:r>
            <a:br>
              <a:rPr lang="fr-FR" sz="3600" dirty="0" smtClean="0">
                <a:solidFill>
                  <a:schemeClr val="tx1"/>
                </a:solidFill>
                <a:latin typeface="Arial Black" pitchFamily="34" charset="0"/>
              </a:rPr>
            </a:br>
            <a:r>
              <a:rPr lang="fr-FR" sz="3600" dirty="0" smtClean="0">
                <a:solidFill>
                  <a:schemeClr val="tx1"/>
                </a:solidFill>
                <a:latin typeface="Arial Black" pitchFamily="34" charset="0"/>
              </a:rPr>
              <a:t>si antécédent d’épilepsie, un bilan ophtalmologique réalisé en cas de risque de </a:t>
            </a:r>
            <a:r>
              <a:rPr lang="fr-FR" sz="3600" dirty="0" smtClean="0">
                <a:solidFill>
                  <a:srgbClr val="FF0000"/>
                </a:solidFill>
                <a:latin typeface="Arial Black" pitchFamily="34" charset="0"/>
              </a:rPr>
              <a:t>glaucome à angle fermé </a:t>
            </a:r>
            <a:r>
              <a:rPr lang="fr-FR" sz="3600" dirty="0" smtClean="0">
                <a:solidFill>
                  <a:schemeClr val="tx1"/>
                </a:solidFill>
                <a:latin typeface="Arial Black" pitchFamily="34" charset="0"/>
              </a:rPr>
              <a:t>. </a:t>
            </a: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2626506226"/>
      </p:ext>
    </p:extLst>
  </p:cSld>
  <p:clrMapOvr>
    <a:masterClrMapping/>
  </p:clrMapOvr>
  <p:transition>
    <p:newsfla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41682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978128"/>
      </p:ext>
    </p:extLst>
  </p:cSld>
  <p:clrMapOvr>
    <a:masterClrMapping/>
  </p:clrMapOvr>
  <p:transition>
    <p:newsfla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94722"/>
          </a:xfrm>
        </p:spPr>
        <p:txBody>
          <a:bodyPr>
            <a:normAutofit fontScale="90000"/>
          </a:bodyPr>
          <a:lstStyle/>
          <a:p>
            <a:pPr algn="ctr"/>
            <a:r>
              <a:rPr lang="fr-FR" sz="3600" u="sng" dirty="0" smtClean="0">
                <a:solidFill>
                  <a:srgbClr val="C00000"/>
                </a:solidFill>
                <a:latin typeface="Arial Black" pitchFamily="34" charset="0"/>
              </a:rPr>
              <a:t>D- durée du traitement par antidépresseurs : </a:t>
            </a:r>
            <a:r>
              <a:rPr lang="fr-FR" u="sng" dirty="0" smtClean="0">
                <a:solidFill>
                  <a:srgbClr val="0070C0"/>
                </a:solidFill>
                <a:latin typeface="Arial Black" pitchFamily="34" charset="0"/>
              </a:rPr>
              <a:t/>
            </a:r>
            <a:br>
              <a:rPr lang="fr-FR" u="sng" dirty="0" smtClean="0">
                <a:solidFill>
                  <a:srgbClr val="0070C0"/>
                </a:solidFill>
                <a:latin typeface="Arial Black" pitchFamily="34" charset="0"/>
              </a:rPr>
            </a:br>
            <a:r>
              <a:rPr lang="fr-FR" dirty="0" smtClean="0">
                <a:solidFill>
                  <a:srgbClr val="FF0000"/>
                </a:solidFill>
                <a:latin typeface="Arial Black" pitchFamily="34" charset="0"/>
              </a:rPr>
              <a:t>elle est d’au moins 6 à 8 mois après la rémission d’un épisode dépressif caractérisé</a:t>
            </a:r>
            <a:r>
              <a:rPr lang="fr-FR" dirty="0" smtClean="0">
                <a:solidFill>
                  <a:schemeClr val="tx1"/>
                </a:solidFill>
                <a:latin typeface="Arial Black" pitchFamily="34" charset="0"/>
              </a:rPr>
              <a:t>. En cas de </a:t>
            </a:r>
            <a:r>
              <a:rPr lang="fr-FR" dirty="0" smtClean="0">
                <a:solidFill>
                  <a:srgbClr val="FF0000"/>
                </a:solidFill>
                <a:latin typeface="Arial Black" pitchFamily="34" charset="0"/>
              </a:rPr>
              <a:t>trouble dépressif récurrent  </a:t>
            </a:r>
            <a:r>
              <a:rPr lang="fr-FR" dirty="0" smtClean="0">
                <a:solidFill>
                  <a:schemeClr val="tx1"/>
                </a:solidFill>
                <a:latin typeface="Arial Black" pitchFamily="34" charset="0"/>
              </a:rPr>
              <a:t>et/ou de troubles anxieux, le traitement est indiqué pour une durée plus longue              </a:t>
            </a:r>
            <a:r>
              <a:rPr lang="fr-FR" dirty="0" smtClean="0">
                <a:solidFill>
                  <a:srgbClr val="7030A0"/>
                </a:solidFill>
                <a:latin typeface="Arial Black" pitchFamily="34" charset="0"/>
              </a:rPr>
              <a:t>(2 ans pour le trouble dépressif récurrent). </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Les posologies seront diminuées progressivement pour éviter le syndrome d’arrêt des antidépresseurs :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0070C0"/>
                </a:solidFill>
                <a:latin typeface="Arial Black" pitchFamily="34" charset="0"/>
              </a:rPr>
              <a:t>anxiété – irritabilité – perturbations du sommeil – sensations vertigineuses…etc</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3158982815"/>
      </p:ext>
    </p:extLst>
  </p:cSld>
  <p:clrMapOvr>
    <a:masterClrMapping/>
  </p:clrMapOvr>
  <p:transition>
    <p:newsfla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348880"/>
            <a:ext cx="8640960" cy="1575048"/>
          </a:xfrm>
        </p:spPr>
        <p:style>
          <a:lnRef idx="3">
            <a:schemeClr val="lt1"/>
          </a:lnRef>
          <a:fillRef idx="1">
            <a:schemeClr val="accent3"/>
          </a:fillRef>
          <a:effectRef idx="1">
            <a:schemeClr val="accent3"/>
          </a:effectRef>
          <a:fontRef idx="minor">
            <a:schemeClr val="lt1"/>
          </a:fontRef>
        </p:style>
        <p:txBody>
          <a:bodyPr>
            <a:noAutofit/>
          </a:bodyPr>
          <a:lstStyle/>
          <a:p>
            <a:pPr algn="ctr"/>
            <a:r>
              <a:rPr lang="fr-FR" sz="3600" dirty="0" smtClean="0">
                <a:solidFill>
                  <a:schemeClr val="bg1"/>
                </a:solidFill>
                <a:latin typeface="Arial Black" pitchFamily="34" charset="0"/>
              </a:rPr>
              <a:t>III- LES THYMORÉGULATEURS: </a:t>
            </a:r>
            <a:br>
              <a:rPr lang="fr-FR" sz="3600" dirty="0" smtClean="0">
                <a:solidFill>
                  <a:schemeClr val="bg1"/>
                </a:solidFill>
                <a:latin typeface="Arial Black" pitchFamily="34" charset="0"/>
              </a:rPr>
            </a:br>
            <a:endParaRPr lang="fr-FR" sz="3600" dirty="0">
              <a:solidFill>
                <a:schemeClr val="bg1"/>
              </a:solidFill>
              <a:latin typeface="Arial Black" pitchFamily="34" charset="0"/>
            </a:endParaRPr>
          </a:p>
        </p:txBody>
      </p:sp>
    </p:spTree>
    <p:extLst>
      <p:ext uri="{BB962C8B-B14F-4D97-AF65-F5344CB8AC3E}">
        <p14:creationId xmlns:p14="http://schemas.microsoft.com/office/powerpoint/2010/main" val="3854012087"/>
      </p:ext>
    </p:extLst>
  </p:cSld>
  <p:clrMapOvr>
    <a:masterClrMapping/>
  </p:clrMapOvr>
  <p:transition>
    <p:newsfla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94722"/>
          </a:xfrm>
        </p:spPr>
        <p:txBody>
          <a:bodyPr>
            <a:normAutofit fontScale="90000"/>
          </a:bodyPr>
          <a:lstStyle/>
          <a:p>
            <a:r>
              <a:rPr lang="fr-FR" dirty="0" smtClean="0">
                <a:solidFill>
                  <a:srgbClr val="FF0000"/>
                </a:solidFill>
                <a:latin typeface="Arial Black" pitchFamily="34" charset="0"/>
              </a:rPr>
              <a:t>LES THYMORÉGULATEURS </a:t>
            </a:r>
            <a:r>
              <a:rPr lang="fr-FR" dirty="0" smtClean="0">
                <a:solidFill>
                  <a:schemeClr val="tx1"/>
                </a:solidFill>
                <a:latin typeface="Arial Black" pitchFamily="34" charset="0"/>
              </a:rPr>
              <a:t>sont des </a:t>
            </a:r>
            <a:r>
              <a:rPr lang="fr-FR" dirty="0">
                <a:solidFill>
                  <a:schemeClr val="tx1"/>
                </a:solidFill>
                <a:latin typeface="Arial Black" pitchFamily="34" charset="0"/>
              </a:rPr>
              <a:t>s</a:t>
            </a:r>
            <a:r>
              <a:rPr lang="fr-FR" dirty="0" smtClean="0">
                <a:solidFill>
                  <a:schemeClr val="tx1"/>
                </a:solidFill>
                <a:latin typeface="Arial Black" pitchFamily="34" charset="0"/>
              </a:rPr>
              <a:t>tabilisateurs de l’humeur dont l’action principale est la diminution de la fréquence , de la durée  et de l’intensité des épisodes thymiques (maniaque ou dépressif).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On distingue :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a:t>
            </a:r>
            <a:r>
              <a:rPr lang="fr-FR" dirty="0" smtClean="0">
                <a:solidFill>
                  <a:srgbClr val="7030A0"/>
                </a:solidFill>
                <a:latin typeface="Arial Black" pitchFamily="34" charset="0"/>
              </a:rPr>
              <a:t>LES SELS DE LITHIUM: (carbonate de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lithium (</a:t>
            </a:r>
            <a:r>
              <a:rPr lang="fr-FR" dirty="0" err="1" smtClean="0">
                <a:solidFill>
                  <a:srgbClr val="7030A0"/>
                </a:solidFill>
                <a:latin typeface="Arial Black" pitchFamily="34" charset="0"/>
              </a:rPr>
              <a:t>teralithe</a:t>
            </a:r>
            <a:r>
              <a:rPr lang="fr-FR" dirty="0" smtClean="0">
                <a:solidFill>
                  <a:srgbClr val="7030A0"/>
                </a:solidFill>
                <a:latin typeface="Bookman Old Style"/>
              </a:rPr>
              <a:t>®</a:t>
            </a:r>
            <a:r>
              <a:rPr lang="fr-FR" dirty="0" smtClean="0">
                <a:solidFill>
                  <a:srgbClr val="7030A0"/>
                </a:solidFill>
                <a:latin typeface="Arial Black" pitchFamily="34" charset="0"/>
              </a:rPr>
              <a:t>);</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 Certains ANTIÉPILEPTIQUES :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DIVALOPRATE DE SODIUM (</a:t>
            </a:r>
            <a:r>
              <a:rPr lang="fr-FR" dirty="0" err="1" smtClean="0">
                <a:solidFill>
                  <a:srgbClr val="7030A0"/>
                </a:solidFill>
                <a:latin typeface="Arial Black" pitchFamily="34" charset="0"/>
              </a:rPr>
              <a:t>depakote</a:t>
            </a:r>
            <a:r>
              <a:rPr lang="fr-FR" dirty="0" smtClean="0">
                <a:solidFill>
                  <a:srgbClr val="7030A0"/>
                </a:solidFill>
                <a:latin typeface="Bookman Old Style"/>
              </a:rPr>
              <a:t>®)</a:t>
            </a:r>
            <a:r>
              <a:rPr lang="fr-FR" dirty="0" smtClean="0">
                <a:solidFill>
                  <a:srgbClr val="7030A0"/>
                </a:solidFill>
                <a:latin typeface="Arial Black" pitchFamily="34" charset="0"/>
              </a:rPr>
              <a:t> </a:t>
            </a:r>
            <a:br>
              <a:rPr lang="fr-FR" dirty="0" smtClean="0">
                <a:solidFill>
                  <a:srgbClr val="7030A0"/>
                </a:solidFill>
                <a:latin typeface="Arial Black" pitchFamily="34" charset="0"/>
              </a:rPr>
            </a:br>
            <a:r>
              <a:rPr lang="fr-FR" dirty="0" smtClean="0">
                <a:solidFill>
                  <a:srgbClr val="7030A0"/>
                </a:solidFill>
                <a:latin typeface="Arial Black" pitchFamily="34" charset="0"/>
              </a:rPr>
              <a:t>      VALPROMID (</a:t>
            </a:r>
            <a:r>
              <a:rPr lang="fr-FR" b="1" dirty="0" err="1" smtClean="0">
                <a:solidFill>
                  <a:srgbClr val="7030A0"/>
                </a:solidFill>
                <a:latin typeface="Arial Black" pitchFamily="34" charset="0"/>
              </a:rPr>
              <a:t>depamide</a:t>
            </a:r>
            <a:r>
              <a:rPr lang="fr-FR" b="1" dirty="0" smtClean="0">
                <a:solidFill>
                  <a:srgbClr val="7030A0"/>
                </a:solidFill>
                <a:latin typeface="Bookman Old Style"/>
              </a:rPr>
              <a:t>®) </a:t>
            </a:r>
            <a:r>
              <a:rPr lang="fr-FR" dirty="0" smtClean="0">
                <a:solidFill>
                  <a:srgbClr val="7030A0"/>
                </a:solidFill>
                <a:latin typeface="Arial Black" pitchFamily="34" charset="0"/>
              </a:rPr>
              <a:t>;</a:t>
            </a:r>
            <a:br>
              <a:rPr lang="fr-FR" dirty="0" smtClean="0">
                <a:solidFill>
                  <a:srgbClr val="7030A0"/>
                </a:solidFill>
                <a:latin typeface="Arial Black" pitchFamily="34" charset="0"/>
              </a:rPr>
            </a:br>
            <a:r>
              <a:rPr lang="fr-FR" dirty="0" smtClean="0">
                <a:solidFill>
                  <a:srgbClr val="7030A0"/>
                </a:solidFill>
                <a:latin typeface="Arial Black" pitchFamily="34" charset="0"/>
              </a:rPr>
              <a:t>      CARBAMAZÉPINE (</a:t>
            </a:r>
            <a:r>
              <a:rPr lang="fr-FR" b="1" dirty="0" err="1" smtClean="0">
                <a:solidFill>
                  <a:srgbClr val="7030A0"/>
                </a:solidFill>
                <a:latin typeface="Arial Black" pitchFamily="34" charset="0"/>
              </a:rPr>
              <a:t>tegretol</a:t>
            </a:r>
            <a:r>
              <a:rPr lang="fr-FR" b="1" dirty="0" smtClean="0">
                <a:solidFill>
                  <a:srgbClr val="7030A0"/>
                </a:solidFill>
                <a:latin typeface="Bookman Old Style"/>
              </a:rPr>
              <a:t>®)</a:t>
            </a:r>
            <a:r>
              <a:rPr lang="fr-FR" b="1" dirty="0" smtClean="0">
                <a:solidFill>
                  <a:srgbClr val="7030A0"/>
                </a:solidFill>
                <a:latin typeface="Arial Black" pitchFamily="34" charset="0"/>
              </a:rPr>
              <a:t>  </a:t>
            </a:r>
            <a:r>
              <a:rPr lang="fr-FR" dirty="0" smtClean="0">
                <a:solidFill>
                  <a:srgbClr val="7030A0"/>
                </a:solidFill>
                <a:latin typeface="Arial Black" pitchFamily="34" charset="0"/>
              </a:rPr>
              <a:t/>
            </a:r>
            <a:br>
              <a:rPr lang="fr-FR" dirty="0" smtClean="0">
                <a:solidFill>
                  <a:srgbClr val="7030A0"/>
                </a:solidFill>
                <a:latin typeface="Arial Black" pitchFamily="34" charset="0"/>
              </a:rPr>
            </a:br>
            <a:r>
              <a:rPr lang="fr-FR" dirty="0" smtClean="0">
                <a:solidFill>
                  <a:srgbClr val="7030A0"/>
                </a:solidFill>
                <a:latin typeface="Arial Black" pitchFamily="34" charset="0"/>
              </a:rPr>
              <a:t>      LAPOTRIGINE (</a:t>
            </a:r>
            <a:r>
              <a:rPr lang="fr-FR" b="1" dirty="0" err="1" smtClean="0">
                <a:solidFill>
                  <a:srgbClr val="7030A0"/>
                </a:solidFill>
                <a:latin typeface="Arial Black" pitchFamily="34" charset="0"/>
              </a:rPr>
              <a:t>lamictal</a:t>
            </a:r>
            <a:r>
              <a:rPr lang="fr-FR" b="1" dirty="0" smtClean="0">
                <a:solidFill>
                  <a:srgbClr val="7030A0"/>
                </a:solidFill>
                <a:latin typeface="Bookman Old Style"/>
              </a:rPr>
              <a:t>®)</a:t>
            </a:r>
            <a:r>
              <a:rPr lang="fr-FR" b="1" dirty="0" smtClean="0">
                <a:solidFill>
                  <a:srgbClr val="7030A0"/>
                </a:solidFill>
                <a:latin typeface="Arial Black" pitchFamily="34" charset="0"/>
              </a:rPr>
              <a:t>. </a:t>
            </a:r>
            <a:r>
              <a:rPr lang="fr-FR" dirty="0" smtClean="0">
                <a:solidFill>
                  <a:srgbClr val="7030A0"/>
                </a:solidFill>
                <a:latin typeface="Arial Black" pitchFamily="34" charset="0"/>
              </a:rPr>
              <a:t/>
            </a:r>
            <a:br>
              <a:rPr lang="fr-FR" dirty="0" smtClean="0">
                <a:solidFill>
                  <a:srgbClr val="7030A0"/>
                </a:solidFill>
                <a:latin typeface="Arial Black" pitchFamily="34" charset="0"/>
              </a:rPr>
            </a:br>
            <a:endParaRPr lang="fr-FR" dirty="0">
              <a:solidFill>
                <a:srgbClr val="7030A0"/>
              </a:solidFill>
              <a:latin typeface="Arial Black" pitchFamily="34" charset="0"/>
            </a:endParaRPr>
          </a:p>
        </p:txBody>
      </p:sp>
    </p:spTree>
    <p:extLst>
      <p:ext uri="{BB962C8B-B14F-4D97-AF65-F5344CB8AC3E}">
        <p14:creationId xmlns:p14="http://schemas.microsoft.com/office/powerpoint/2010/main" val="1092097821"/>
      </p:ext>
    </p:extLst>
  </p:cSld>
  <p:clrMapOvr>
    <a:masterClrMapping/>
  </p:clrMapOvr>
  <p:transition>
    <p:newsfla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357166"/>
            <a:ext cx="8429684" cy="5929354"/>
          </a:xfrm>
        </p:spPr>
        <p:txBody>
          <a:bodyPr>
            <a:normAutofit fontScale="90000"/>
          </a:bodyPr>
          <a:lstStyle/>
          <a:p>
            <a:r>
              <a:rPr lang="fr-FR" sz="4000" b="1" dirty="0" smtClean="0">
                <a:solidFill>
                  <a:srgbClr val="0070C0"/>
                </a:solidFill>
                <a:cs typeface="Calibri"/>
              </a:rPr>
              <a:t>b/ Les neuroleptiques :</a:t>
            </a:r>
            <a:r>
              <a:rPr lang="fr-FR" sz="2800" b="1" dirty="0" smtClean="0">
                <a:solidFill>
                  <a:srgbClr val="0070C0"/>
                </a:solidFill>
                <a:cs typeface="Calibri"/>
              </a:rPr>
              <a:t/>
            </a:r>
            <a:br>
              <a:rPr lang="fr-FR" sz="2800" b="1" dirty="0" smtClean="0">
                <a:solidFill>
                  <a:srgbClr val="0070C0"/>
                </a:solidFill>
                <a:cs typeface="Calibri"/>
              </a:rPr>
            </a:br>
            <a:r>
              <a:rPr lang="fr-FR" sz="2800" b="1" dirty="0" smtClean="0">
                <a:solidFill>
                  <a:srgbClr val="0070C0"/>
                </a:solidFill>
                <a:cs typeface="Calibri"/>
              </a:rPr>
              <a:t/>
            </a:r>
            <a:br>
              <a:rPr lang="fr-FR" sz="2800" b="1" dirty="0" smtClean="0">
                <a:solidFill>
                  <a:srgbClr val="0070C0"/>
                </a:solidFill>
                <a:cs typeface="Calibri"/>
              </a:rPr>
            </a:br>
            <a:r>
              <a:rPr lang="fr-FR" sz="2800" b="1" dirty="0" smtClean="0">
                <a:solidFill>
                  <a:schemeClr val="tx1"/>
                </a:solidFill>
                <a:cs typeface="Calibri"/>
              </a:rPr>
              <a:t>Ils ont un effet </a:t>
            </a:r>
            <a:r>
              <a:rPr lang="fr-FR" sz="2800" b="1" dirty="0" smtClean="0">
                <a:solidFill>
                  <a:srgbClr val="FF0000"/>
                </a:solidFill>
                <a:cs typeface="Calibri"/>
              </a:rPr>
              <a:t>sédatif</a:t>
            </a:r>
            <a:r>
              <a:rPr lang="fr-FR" sz="2800" b="1" dirty="0" smtClean="0">
                <a:solidFill>
                  <a:schemeClr val="tx1"/>
                </a:solidFill>
                <a:cs typeface="Calibri"/>
              </a:rPr>
              <a:t>, non spécialement hypnogènes. Ils  sont capables de réduire divers troubles mentaux et possèdent divers  effets sur le système extrapyramidal et sur le système végétatif (sympathique et parasympathique). </a:t>
            </a:r>
            <a:br>
              <a:rPr lang="fr-FR" sz="2800" b="1" dirty="0" smtClean="0">
                <a:solidFill>
                  <a:schemeClr val="tx1"/>
                </a:solidFill>
                <a:cs typeface="Calibri"/>
              </a:rPr>
            </a:br>
            <a:r>
              <a:rPr lang="fr-FR" sz="2800" b="1" dirty="0" smtClean="0">
                <a:solidFill>
                  <a:schemeClr val="tx1"/>
                </a:solidFill>
                <a:cs typeface="Calibri"/>
              </a:rPr>
              <a:t/>
            </a:r>
            <a:br>
              <a:rPr lang="fr-FR" sz="2800" b="1" dirty="0" smtClean="0">
                <a:solidFill>
                  <a:schemeClr val="tx1"/>
                </a:solidFill>
                <a:cs typeface="Calibri"/>
              </a:rPr>
            </a:br>
            <a:r>
              <a:rPr lang="fr-FR" sz="2800" b="1" dirty="0" smtClean="0">
                <a:solidFill>
                  <a:schemeClr val="tx1"/>
                </a:solidFill>
                <a:cs typeface="Calibri"/>
              </a:rPr>
              <a:t/>
            </a:r>
            <a:br>
              <a:rPr lang="fr-FR" sz="2800" b="1" dirty="0" smtClean="0">
                <a:solidFill>
                  <a:schemeClr val="tx1"/>
                </a:solidFill>
                <a:cs typeface="Calibri"/>
              </a:rPr>
            </a:br>
            <a:r>
              <a:rPr lang="fr-FR" sz="2200" b="1" u="sng" dirty="0" smtClean="0">
                <a:solidFill>
                  <a:srgbClr val="00B0F0"/>
                </a:solidFill>
                <a:cs typeface="Calibri"/>
              </a:rPr>
              <a:t>Système Extrapyramidal </a:t>
            </a:r>
            <a:r>
              <a:rPr lang="fr-FR" sz="2200" b="1" dirty="0" smtClean="0">
                <a:solidFill>
                  <a:srgbClr val="00B0F0"/>
                </a:solidFill>
                <a:cs typeface="Calibri"/>
              </a:rPr>
              <a:t>: ensemble des noyaux gris centraux et des fibres afférentes  et efférentes situées dans les régions sous corticales et sous thalamiques)</a:t>
            </a:r>
            <a:r>
              <a:rPr lang="fr-FR" sz="2800" b="1" dirty="0" smtClean="0">
                <a:solidFill>
                  <a:srgbClr val="00B0F0"/>
                </a:solidFill>
                <a:cs typeface="Calibri"/>
              </a:rPr>
              <a:t/>
            </a:r>
            <a:br>
              <a:rPr lang="fr-FR" sz="2800" b="1" dirty="0" smtClean="0">
                <a:solidFill>
                  <a:srgbClr val="00B0F0"/>
                </a:solidFill>
                <a:cs typeface="Calibri"/>
              </a:rPr>
            </a:br>
            <a:endParaRPr lang="fr-FR" dirty="0">
              <a:solidFill>
                <a:srgbClr val="00B0F0"/>
              </a:solidFill>
            </a:endParaRPr>
          </a:p>
        </p:txBody>
      </p:sp>
    </p:spTree>
  </p:cSld>
  <p:clrMapOvr>
    <a:masterClrMapping/>
  </p:clrMapOvr>
  <p:transition>
    <p:newsflash/>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640960" cy="6741368"/>
          </a:xfrm>
        </p:spPr>
        <p:txBody>
          <a:bodyPr/>
          <a:lstStyle/>
          <a:p>
            <a:endParaRPr lang="fr-F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4032448"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4665"/>
            <a:ext cx="417646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70" y="2348881"/>
            <a:ext cx="4032448" cy="22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2282" y="2492896"/>
            <a:ext cx="4136182" cy="21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4333" y="4597152"/>
            <a:ext cx="4095899" cy="22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481845"/>
      </p:ext>
    </p:extLst>
  </p:cSld>
  <p:clrMapOvr>
    <a:masterClrMapping/>
  </p:clrMapOvr>
  <p:transition>
    <p:newsfla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normAutofit/>
          </a:bodyPr>
          <a:lstStyle/>
          <a:p>
            <a:pPr algn="ctr"/>
            <a:r>
              <a:rPr lang="fr-FR" sz="2800" u="sng" dirty="0" smtClean="0">
                <a:solidFill>
                  <a:srgbClr val="FF0000"/>
                </a:solidFill>
                <a:latin typeface="Arial Black" pitchFamily="34" charset="0"/>
              </a:rPr>
              <a:t>III.I – LES MODALITÉS DE PRESCRIPTIONS DES THYMOREGULATEURS: </a:t>
            </a:r>
            <a:br>
              <a:rPr lang="fr-FR" sz="2800" u="sng" dirty="0" smtClean="0">
                <a:solidFill>
                  <a:srgbClr val="FF0000"/>
                </a:solidFill>
                <a:latin typeface="Arial Black" pitchFamily="34" charset="0"/>
              </a:rPr>
            </a:br>
            <a:r>
              <a:rPr lang="fr-FR" sz="2800" u="sng" dirty="0">
                <a:solidFill>
                  <a:srgbClr val="FF0000"/>
                </a:solidFill>
                <a:latin typeface="Arial Black" pitchFamily="34" charset="0"/>
              </a:rPr>
              <a:t/>
            </a:r>
            <a:br>
              <a:rPr lang="fr-FR" sz="2800" u="sng" dirty="0">
                <a:solidFill>
                  <a:srgbClr val="FF0000"/>
                </a:solidFill>
                <a:latin typeface="Arial Black" pitchFamily="34" charset="0"/>
              </a:rPr>
            </a:br>
            <a:r>
              <a:rPr lang="fr-FR" sz="2800" dirty="0" smtClean="0">
                <a:solidFill>
                  <a:srgbClr val="FF0000"/>
                </a:solidFill>
                <a:latin typeface="Arial Black" pitchFamily="34" charset="0"/>
              </a:rPr>
              <a:t> </a:t>
            </a:r>
            <a:r>
              <a:rPr lang="fr-FR" sz="2800" dirty="0" smtClean="0">
                <a:solidFill>
                  <a:schemeClr val="tx1"/>
                </a:solidFill>
                <a:latin typeface="Arial Black" pitchFamily="34" charset="0"/>
              </a:rPr>
              <a:t>Les thymorégulateurs sont indiqués :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1. Dans le traitement </a:t>
            </a:r>
            <a:r>
              <a:rPr lang="fr-FR" sz="2800" u="sng" dirty="0" smtClean="0">
                <a:solidFill>
                  <a:srgbClr val="FF0000"/>
                </a:solidFill>
                <a:latin typeface="Arial Black" pitchFamily="34" charset="0"/>
              </a:rPr>
              <a:t>curatif</a:t>
            </a:r>
            <a:r>
              <a:rPr lang="fr-FR" sz="2800" dirty="0" smtClean="0">
                <a:solidFill>
                  <a:schemeClr val="tx1"/>
                </a:solidFill>
                <a:latin typeface="Arial Black" pitchFamily="34" charset="0"/>
              </a:rPr>
              <a:t> de l’épisode maniaque ou dépressif caractérisé dans la cadre d’un </a:t>
            </a:r>
            <a:r>
              <a:rPr lang="fr-FR" sz="2800" dirty="0" smtClean="0">
                <a:solidFill>
                  <a:srgbClr val="0070C0"/>
                </a:solidFill>
                <a:latin typeface="Arial Black" pitchFamily="34" charset="0"/>
              </a:rPr>
              <a:t>trouble bipolaire</a:t>
            </a:r>
            <a:r>
              <a:rPr lang="fr-FR" sz="2800" dirty="0" smtClean="0">
                <a:solidFill>
                  <a:schemeClr val="tx1"/>
                </a:solidFill>
                <a:latin typeface="Arial Black" pitchFamily="34" charset="0"/>
              </a:rPr>
              <a:t>.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2. Dans le traitement </a:t>
            </a:r>
            <a:r>
              <a:rPr lang="fr-FR" sz="2800" u="sng" dirty="0" smtClean="0">
                <a:solidFill>
                  <a:srgbClr val="FF0000"/>
                </a:solidFill>
                <a:latin typeface="Arial Black" pitchFamily="34" charset="0"/>
              </a:rPr>
              <a:t>préventif</a:t>
            </a:r>
            <a:r>
              <a:rPr lang="fr-FR" sz="2800" dirty="0" smtClean="0">
                <a:solidFill>
                  <a:schemeClr val="tx1"/>
                </a:solidFill>
                <a:latin typeface="Arial Black" pitchFamily="34" charset="0"/>
              </a:rPr>
              <a:t> de la récidive dans le </a:t>
            </a:r>
            <a:r>
              <a:rPr lang="fr-FR" sz="2800" dirty="0" smtClean="0">
                <a:solidFill>
                  <a:srgbClr val="0070C0"/>
                </a:solidFill>
                <a:latin typeface="Arial Black" pitchFamily="34" charset="0"/>
              </a:rPr>
              <a:t>trouble bipolaire </a:t>
            </a:r>
            <a:r>
              <a:rPr lang="fr-FR" sz="2800" dirty="0" smtClean="0">
                <a:solidFill>
                  <a:schemeClr val="tx1"/>
                </a:solidFill>
                <a:latin typeface="Arial Black" pitchFamily="34" charset="0"/>
              </a:rPr>
              <a:t>et le </a:t>
            </a:r>
            <a:r>
              <a:rPr lang="fr-FR" sz="2800" dirty="0" smtClean="0">
                <a:solidFill>
                  <a:srgbClr val="0070C0"/>
                </a:solidFill>
                <a:latin typeface="Arial Black" pitchFamily="34" charset="0"/>
              </a:rPr>
              <a:t>trouble schizo-affectif</a:t>
            </a:r>
            <a:r>
              <a:rPr lang="fr-FR" sz="2800" dirty="0" smtClean="0">
                <a:solidFill>
                  <a:schemeClr val="tx1"/>
                </a:solidFill>
                <a:latin typeface="Arial Black" pitchFamily="34" charset="0"/>
              </a:rPr>
              <a:t>.  </a:t>
            </a:r>
            <a:r>
              <a:rPr lang="fr-FR" sz="2800" u="sng" dirty="0" smtClean="0">
                <a:solidFill>
                  <a:srgbClr val="FF0000"/>
                </a:solidFill>
                <a:latin typeface="Arial Black" pitchFamily="34" charset="0"/>
              </a:rPr>
              <a:t/>
            </a:r>
            <a:br>
              <a:rPr lang="fr-FR" sz="2800" u="sng" dirty="0" smtClean="0">
                <a:solidFill>
                  <a:srgbClr val="FF0000"/>
                </a:solidFill>
                <a:latin typeface="Arial Black" pitchFamily="34" charset="0"/>
              </a:rPr>
            </a:br>
            <a:r>
              <a:rPr lang="fr-FR" sz="2800" u="sng" dirty="0">
                <a:solidFill>
                  <a:srgbClr val="FF0000"/>
                </a:solidFill>
                <a:latin typeface="Arial Black" pitchFamily="34" charset="0"/>
              </a:rPr>
              <a:t/>
            </a:r>
            <a:br>
              <a:rPr lang="fr-FR" sz="2800" u="sng" dirty="0">
                <a:solidFill>
                  <a:srgbClr val="FF0000"/>
                </a:solidFill>
                <a:latin typeface="Arial Black" pitchFamily="34" charset="0"/>
              </a:rPr>
            </a:br>
            <a:endParaRPr lang="fr-FR" sz="2800" u="sng" dirty="0">
              <a:solidFill>
                <a:srgbClr val="FF0000"/>
              </a:solidFill>
              <a:latin typeface="Arial Black" pitchFamily="34" charset="0"/>
            </a:endParaRPr>
          </a:p>
        </p:txBody>
      </p:sp>
    </p:spTree>
    <p:extLst>
      <p:ext uri="{BB962C8B-B14F-4D97-AF65-F5344CB8AC3E}">
        <p14:creationId xmlns:p14="http://schemas.microsoft.com/office/powerpoint/2010/main" val="2593831587"/>
      </p:ext>
    </p:extLst>
  </p:cSld>
  <p:clrMapOvr>
    <a:masterClrMapping/>
  </p:clrMapOvr>
  <p:transition>
    <p:newsfla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069" y="548680"/>
            <a:ext cx="8186371" cy="6001643"/>
          </a:xfrm>
          <a:prstGeom prst="rect">
            <a:avLst/>
          </a:prstGeom>
        </p:spPr>
        <p:txBody>
          <a:bodyPr wrap="square">
            <a:spAutoFit/>
          </a:bodyPr>
          <a:lstStyle/>
          <a:p>
            <a:pPr algn="ctr"/>
            <a:r>
              <a:rPr lang="fr-FR" sz="3200" dirty="0">
                <a:solidFill>
                  <a:srgbClr val="FF0000"/>
                </a:solidFill>
                <a:latin typeface="Arial Black" pitchFamily="34" charset="0"/>
              </a:rPr>
              <a:t>La dépression bipolaire </a:t>
            </a:r>
            <a:r>
              <a:rPr lang="fr-FR" sz="3200" dirty="0">
                <a:latin typeface="Arial Black" pitchFamily="34" charset="0"/>
              </a:rPr>
              <a:t>est une phase dépressive profonde s'inscrivant dans le cadre du </a:t>
            </a:r>
            <a:r>
              <a:rPr lang="fr-FR" sz="3200" dirty="0">
                <a:latin typeface="Arial Black" pitchFamily="34" charset="0"/>
                <a:hlinkClick r:id="rId2"/>
              </a:rPr>
              <a:t>trouble bipolaire</a:t>
            </a:r>
            <a:r>
              <a:rPr lang="fr-FR" sz="3200" dirty="0">
                <a:latin typeface="Arial Black" pitchFamily="34" charset="0"/>
              </a:rPr>
              <a:t> </a:t>
            </a:r>
            <a:r>
              <a:rPr lang="fr-FR" sz="3200" dirty="0" smtClean="0">
                <a:latin typeface="Arial Black" pitchFamily="34" charset="0"/>
              </a:rPr>
              <a:t>(psychose </a:t>
            </a:r>
            <a:r>
              <a:rPr lang="fr-FR" sz="3200" dirty="0">
                <a:latin typeface="Arial Black" pitchFamily="34" charset="0"/>
              </a:rPr>
              <a:t>maniaco-dépressive), alternant avec des phases d'excitation (manie)</a:t>
            </a:r>
            <a:r>
              <a:rPr lang="fr-FR" sz="3200" dirty="0">
                <a:solidFill>
                  <a:srgbClr val="0A0A0A"/>
                </a:solidFill>
                <a:latin typeface="Arial Black" pitchFamily="34" charset="0"/>
              </a:rPr>
              <a:t>. Elle se caractérise par une tristesse intense, une perte de plaisir (</a:t>
            </a:r>
            <a:r>
              <a:rPr lang="fr-FR" sz="3200" dirty="0">
                <a:solidFill>
                  <a:srgbClr val="FF0000"/>
                </a:solidFill>
                <a:latin typeface="Arial Black" pitchFamily="34" charset="0"/>
              </a:rPr>
              <a:t>anhédonie</a:t>
            </a:r>
            <a:r>
              <a:rPr lang="fr-FR" sz="3200" dirty="0">
                <a:solidFill>
                  <a:srgbClr val="0A0A0A"/>
                </a:solidFill>
                <a:latin typeface="Arial Black" pitchFamily="34" charset="0"/>
              </a:rPr>
              <a:t>), un ralentissement psychomoteur, et des troubles du sommeil ou de </a:t>
            </a:r>
            <a:r>
              <a:rPr lang="fr-FR" sz="3200" dirty="0" smtClean="0">
                <a:solidFill>
                  <a:srgbClr val="0A0A0A"/>
                </a:solidFill>
                <a:latin typeface="Arial Black" pitchFamily="34" charset="0"/>
              </a:rPr>
              <a:t>l'appétit</a:t>
            </a:r>
            <a:r>
              <a:rPr lang="fr-FR" sz="2800" dirty="0" smtClean="0">
                <a:solidFill>
                  <a:srgbClr val="0A0A0A"/>
                </a:solidFill>
                <a:latin typeface="Arial Black" pitchFamily="34" charset="0"/>
              </a:rPr>
              <a:t>. </a:t>
            </a:r>
            <a:endParaRPr lang="fr-FR" sz="2800" dirty="0">
              <a:latin typeface="Arial Black" pitchFamily="34" charset="0"/>
            </a:endParaRPr>
          </a:p>
        </p:txBody>
      </p:sp>
    </p:spTree>
    <p:extLst>
      <p:ext uri="{BB962C8B-B14F-4D97-AF65-F5344CB8AC3E}">
        <p14:creationId xmlns:p14="http://schemas.microsoft.com/office/powerpoint/2010/main" val="2795128056"/>
      </p:ext>
    </p:extLst>
  </p:cSld>
  <p:clrMapOvr>
    <a:masterClrMapping/>
  </p:clrMapOvr>
  <p:transition>
    <p:newsfla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normAutofit fontScale="90000"/>
          </a:bodyPr>
          <a:lstStyle/>
          <a:p>
            <a:pPr algn="ctr"/>
            <a:r>
              <a:rPr lang="fr-FR" dirty="0"/>
              <a:t/>
            </a:r>
            <a:br>
              <a:rPr lang="fr-FR" dirty="0"/>
            </a:br>
            <a:r>
              <a:rPr lang="fr-FR" dirty="0" smtClean="0">
                <a:solidFill>
                  <a:srgbClr val="FF0000"/>
                </a:solidFill>
                <a:latin typeface="Arial Black" pitchFamily="34" charset="0"/>
              </a:rPr>
              <a:t>LE TROUBLE BIPOLAIRE </a:t>
            </a:r>
            <a:r>
              <a:rPr lang="fr-FR" dirty="0" smtClean="0">
                <a:solidFill>
                  <a:srgbClr val="474747"/>
                </a:solidFill>
                <a:latin typeface="Arial Black" pitchFamily="34" charset="0"/>
              </a:rPr>
              <a:t>est un </a:t>
            </a:r>
            <a:r>
              <a:rPr lang="fr-FR" dirty="0">
                <a:solidFill>
                  <a:srgbClr val="7030A0"/>
                </a:solidFill>
                <a:latin typeface="Arial Black" pitchFamily="34" charset="0"/>
              </a:rPr>
              <a:t>« trouble de l'humeur » </a:t>
            </a:r>
            <a:r>
              <a:rPr lang="fr-FR" dirty="0">
                <a:solidFill>
                  <a:srgbClr val="474747"/>
                </a:solidFill>
                <a:latin typeface="Arial Black" pitchFamily="34" charset="0"/>
              </a:rPr>
              <a:t>caractérisé par une succession d'épisodes maniaques et </a:t>
            </a:r>
            <a:r>
              <a:rPr lang="fr-FR" dirty="0" smtClean="0">
                <a:solidFill>
                  <a:srgbClr val="474747"/>
                </a:solidFill>
                <a:latin typeface="Arial Black" pitchFamily="34" charset="0"/>
              </a:rPr>
              <a:t>dépressifs. Il se distingue en T.B:TYPE 1 ; T.B: TYPE 2                  et T.B: Non spécifié. </a:t>
            </a:r>
            <a:br>
              <a:rPr lang="fr-FR" dirty="0" smtClean="0">
                <a:solidFill>
                  <a:srgbClr val="474747"/>
                </a:solidFill>
                <a:latin typeface="Arial Black" pitchFamily="34" charset="0"/>
              </a:rPr>
            </a:br>
            <a:r>
              <a:rPr lang="fr-FR" dirty="0" smtClean="0">
                <a:solidFill>
                  <a:srgbClr val="474747"/>
                </a:solidFill>
                <a:latin typeface="Arial Black" pitchFamily="34" charset="0"/>
              </a:rPr>
              <a:t/>
            </a:r>
            <a:br>
              <a:rPr lang="fr-FR" dirty="0" smtClean="0">
                <a:solidFill>
                  <a:srgbClr val="474747"/>
                </a:solidFill>
                <a:latin typeface="Arial Black" pitchFamily="34" charset="0"/>
              </a:rPr>
            </a:br>
            <a:r>
              <a:rPr lang="fr-FR" dirty="0" smtClean="0">
                <a:latin typeface="Arial Black" pitchFamily="34" charset="0"/>
              </a:rPr>
              <a:t/>
            </a:r>
            <a:br>
              <a:rPr lang="fr-FR" dirty="0" smtClean="0">
                <a:latin typeface="Arial Black" pitchFamily="34" charset="0"/>
              </a:rPr>
            </a:br>
            <a:r>
              <a:rPr lang="fr-FR" dirty="0" smtClean="0">
                <a:solidFill>
                  <a:srgbClr val="FF0000"/>
                </a:solidFill>
                <a:latin typeface="Arial Black" pitchFamily="34" charset="0"/>
              </a:rPr>
              <a:t>LE TROUBLE SCHIZO-AFFECTIF</a:t>
            </a:r>
            <a:r>
              <a:rPr lang="fr-FR" dirty="0" smtClean="0">
                <a:solidFill>
                  <a:srgbClr val="474747"/>
                </a:solidFill>
                <a:latin typeface="Arial Black" pitchFamily="34" charset="0"/>
              </a:rPr>
              <a:t>, </a:t>
            </a:r>
            <a:r>
              <a:rPr lang="fr-FR" dirty="0">
                <a:solidFill>
                  <a:srgbClr val="474747"/>
                </a:solidFill>
                <a:latin typeface="Arial Black" pitchFamily="34" charset="0"/>
              </a:rPr>
              <a:t>schizophrénie dysthymique ou psychose aiguë schizo-affective, est un trouble mental associant des symptômes d'un trouble bipolaire et des symptômes d'une schizophrénie. </a:t>
            </a:r>
            <a:r>
              <a:rPr lang="fr-FR" dirty="0">
                <a:solidFill>
                  <a:srgbClr val="FF0000"/>
                </a:solidFill>
                <a:latin typeface="Arial Black" pitchFamily="34" charset="0"/>
              </a:rPr>
              <a:t>La schizophrénie dysthymique </a:t>
            </a:r>
            <a:r>
              <a:rPr lang="fr-FR" dirty="0">
                <a:solidFill>
                  <a:srgbClr val="474747"/>
                </a:solidFill>
                <a:latin typeface="Arial Black" pitchFamily="34" charset="0"/>
              </a:rPr>
              <a:t>affecte plus particulièrement la cognition et l'émotion</a:t>
            </a:r>
            <a:r>
              <a:rPr lang="fr-FR" dirty="0" smtClean="0">
                <a:solidFill>
                  <a:srgbClr val="474747"/>
                </a:solidFill>
                <a:latin typeface="Arial Black" pitchFamily="34" charset="0"/>
              </a:rPr>
              <a:t>.</a:t>
            </a:r>
            <a:endParaRPr lang="fr-FR" dirty="0"/>
          </a:p>
        </p:txBody>
      </p:sp>
    </p:spTree>
    <p:extLst>
      <p:ext uri="{BB962C8B-B14F-4D97-AF65-F5344CB8AC3E}">
        <p14:creationId xmlns:p14="http://schemas.microsoft.com/office/powerpoint/2010/main" val="458540754"/>
      </p:ext>
    </p:extLst>
  </p:cSld>
  <p:clrMapOvr>
    <a:masterClrMapping/>
  </p:clrMapOvr>
  <p:transition>
    <p:newsfla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normAutofit fontScale="90000"/>
          </a:bodyPr>
          <a:lstStyle/>
          <a:p>
            <a:pPr algn="ctr"/>
            <a:r>
              <a:rPr lang="fr-FR" b="1" u="sng" dirty="0" smtClean="0">
                <a:solidFill>
                  <a:srgbClr val="C00000"/>
                </a:solidFill>
                <a:latin typeface="Arial Black" pitchFamily="34" charset="0"/>
              </a:rPr>
              <a:t>III.II- LES RÈGLES DE PRESCRIPTIONS DES THYMORÉGULATEURS : </a:t>
            </a:r>
            <a:br>
              <a:rPr lang="fr-FR" b="1" u="sng" dirty="0" smtClean="0">
                <a:solidFill>
                  <a:srgbClr val="C00000"/>
                </a:solidFill>
                <a:latin typeface="Arial Black" pitchFamily="34" charset="0"/>
              </a:rPr>
            </a:br>
            <a:r>
              <a:rPr lang="fr-FR" b="1" u="sng" dirty="0" smtClean="0">
                <a:solidFill>
                  <a:srgbClr val="FF0000"/>
                </a:solidFill>
                <a:latin typeface="Arial Black" pitchFamily="34" charset="0"/>
              </a:rPr>
              <a:t/>
            </a:r>
            <a:br>
              <a:rPr lang="fr-FR" b="1" u="sng" dirty="0" smtClean="0">
                <a:solidFill>
                  <a:srgbClr val="FF0000"/>
                </a:solidFill>
                <a:latin typeface="Arial Black" pitchFamily="34" charset="0"/>
              </a:rPr>
            </a:br>
            <a:r>
              <a:rPr lang="fr-FR" sz="3600" dirty="0" smtClean="0">
                <a:solidFill>
                  <a:schemeClr val="tx1"/>
                </a:solidFill>
                <a:latin typeface="Arial Black" pitchFamily="34" charset="0"/>
              </a:rPr>
              <a:t>La voie d’administration orale est la seule possible pour </a:t>
            </a:r>
            <a:r>
              <a:rPr lang="fr-FR" sz="3600" dirty="0" smtClean="0">
                <a:solidFill>
                  <a:srgbClr val="7030A0"/>
                </a:solidFill>
                <a:latin typeface="Arial Black" pitchFamily="34" charset="0"/>
              </a:rPr>
              <a:t>le lithium </a:t>
            </a:r>
            <a:r>
              <a:rPr lang="fr-FR" sz="3600" dirty="0" smtClean="0">
                <a:solidFill>
                  <a:schemeClr val="tx1"/>
                </a:solidFill>
                <a:latin typeface="Arial Black" pitchFamily="34" charset="0"/>
              </a:rPr>
              <a:t>et les </a:t>
            </a:r>
            <a:r>
              <a:rPr lang="fr-FR" sz="3600" dirty="0" smtClean="0">
                <a:solidFill>
                  <a:srgbClr val="7030A0"/>
                </a:solidFill>
                <a:latin typeface="Arial Black" pitchFamily="34" charset="0"/>
              </a:rPr>
              <a:t>antiépileptiques</a:t>
            </a:r>
            <a:r>
              <a:rPr lang="fr-FR" sz="3600" dirty="0" smtClean="0">
                <a:solidFill>
                  <a:schemeClr val="tx1"/>
                </a:solidFill>
                <a:latin typeface="Arial Black" pitchFamily="34" charset="0"/>
              </a:rPr>
              <a:t>. Pour le lithium,           il existe une forme à libération immédiate (</a:t>
            </a:r>
            <a:r>
              <a:rPr lang="fr-FR" sz="3600" dirty="0" smtClean="0">
                <a:solidFill>
                  <a:srgbClr val="7030A0"/>
                </a:solidFill>
                <a:latin typeface="Arial Black" pitchFamily="34" charset="0"/>
              </a:rPr>
              <a:t>250mg</a:t>
            </a:r>
            <a:r>
              <a:rPr lang="fr-FR" sz="3600" dirty="0" smtClean="0">
                <a:solidFill>
                  <a:schemeClr val="tx1"/>
                </a:solidFill>
                <a:latin typeface="Arial Black" pitchFamily="34" charset="0"/>
              </a:rPr>
              <a:t>) nécessitant plusieurs prises par jour, et une forme de libération prolongée (</a:t>
            </a:r>
            <a:r>
              <a:rPr lang="fr-FR" sz="3600" dirty="0" smtClean="0">
                <a:solidFill>
                  <a:srgbClr val="7030A0"/>
                </a:solidFill>
                <a:latin typeface="Arial Black" pitchFamily="34" charset="0"/>
              </a:rPr>
              <a:t>400mg</a:t>
            </a:r>
            <a:r>
              <a:rPr lang="fr-FR" sz="3600" dirty="0" smtClean="0">
                <a:solidFill>
                  <a:schemeClr val="tx1"/>
                </a:solidFill>
                <a:latin typeface="Arial Black" pitchFamily="34" charset="0"/>
              </a:rPr>
              <a:t>) en une seule prise quotidienne.  </a:t>
            </a:r>
            <a:r>
              <a:rPr lang="fr-FR" sz="3600" dirty="0">
                <a:solidFill>
                  <a:schemeClr val="tx1"/>
                </a:solidFill>
                <a:latin typeface="Arial Black" pitchFamily="34" charset="0"/>
              </a:rPr>
              <a:t/>
            </a:r>
            <a:br>
              <a:rPr lang="fr-FR" sz="3600" dirty="0">
                <a:solidFill>
                  <a:schemeClr val="tx1"/>
                </a:solidFill>
                <a:latin typeface="Arial Black" pitchFamily="34" charset="0"/>
              </a:rPr>
            </a:br>
            <a:r>
              <a:rPr lang="fr-FR" dirty="0" smtClean="0"/>
              <a:t/>
            </a:r>
            <a:br>
              <a:rPr lang="fr-FR" dirty="0" smtClean="0"/>
            </a:br>
            <a:endParaRPr lang="fr-FR" dirty="0"/>
          </a:p>
        </p:txBody>
      </p:sp>
    </p:spTree>
    <p:extLst>
      <p:ext uri="{BB962C8B-B14F-4D97-AF65-F5344CB8AC3E}">
        <p14:creationId xmlns:p14="http://schemas.microsoft.com/office/powerpoint/2010/main" val="3902054570"/>
      </p:ext>
    </p:extLst>
  </p:cSld>
  <p:clrMapOvr>
    <a:masterClrMapping/>
  </p:clrMapOvr>
  <p:transition>
    <p:newsfla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568952" cy="6394722"/>
          </a:xfrm>
        </p:spPr>
        <p:txBody>
          <a:bodyPr>
            <a:normAutofit fontScale="90000"/>
          </a:bodyPr>
          <a:lstStyle/>
          <a:p>
            <a:r>
              <a:rPr lang="fr-FR" sz="3100" u="sng" dirty="0" smtClean="0">
                <a:solidFill>
                  <a:srgbClr val="C00000"/>
                </a:solidFill>
                <a:latin typeface="Arial Black" pitchFamily="34" charset="0"/>
              </a:rPr>
              <a:t>Le bilan biologique pré-thérapeutique avant un traitement thymorégulateur : </a:t>
            </a:r>
            <a:r>
              <a:rPr lang="fr-FR" sz="3100" dirty="0" smtClean="0">
                <a:solidFill>
                  <a:schemeClr val="tx1"/>
                </a:solidFill>
                <a:latin typeface="Arial Black" pitchFamily="34" charset="0"/>
              </a:rPr>
              <a:t/>
            </a:r>
            <a:br>
              <a:rPr lang="fr-FR" sz="3100" dirty="0" smtClean="0">
                <a:solidFill>
                  <a:schemeClr val="tx1"/>
                </a:solidFill>
                <a:latin typeface="Arial Black" pitchFamily="34" charset="0"/>
              </a:rPr>
            </a:br>
            <a:r>
              <a:rPr lang="fr-FR" sz="2400" dirty="0">
                <a:solidFill>
                  <a:schemeClr val="tx1"/>
                </a:solidFill>
                <a:latin typeface="Arial Black" pitchFamily="34" charset="0"/>
              </a:rPr>
              <a:t/>
            </a:r>
            <a:br>
              <a:rPr lang="fr-FR" sz="2400" dirty="0">
                <a:solidFill>
                  <a:schemeClr val="tx1"/>
                </a:solidFill>
                <a:latin typeface="Arial Black" pitchFamily="34" charset="0"/>
              </a:rPr>
            </a:br>
            <a:r>
              <a:rPr lang="fr-FR" sz="2400" dirty="0" smtClean="0">
                <a:solidFill>
                  <a:schemeClr val="tx1"/>
                </a:solidFill>
                <a:latin typeface="Arial Black" pitchFamily="34" charset="0"/>
              </a:rPr>
              <a:t>Il est guidé par la recherche de contre-indications et d’interactions médicamenteuses :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smtClean="0">
                <a:solidFill>
                  <a:srgbClr val="FF0000"/>
                </a:solidFill>
                <a:latin typeface="Arial Black" pitchFamily="34" charset="0"/>
              </a:rPr>
              <a:t>FNS</a:t>
            </a:r>
            <a:r>
              <a:rPr lang="fr-FR" sz="2400" dirty="0" smtClean="0">
                <a:solidFill>
                  <a:schemeClr val="tx1"/>
                </a:solidFill>
                <a:latin typeface="Arial Black" pitchFamily="34" charset="0"/>
              </a:rPr>
              <a:t> (</a:t>
            </a:r>
            <a:r>
              <a:rPr lang="fr-FR" sz="2400" dirty="0" smtClean="0">
                <a:solidFill>
                  <a:srgbClr val="7030A0"/>
                </a:solidFill>
                <a:latin typeface="Arial Black" pitchFamily="34" charset="0"/>
              </a:rPr>
              <a:t>formule de numération sanguine</a:t>
            </a:r>
            <a:r>
              <a:rPr lang="fr-FR" sz="2400" dirty="0" smtClean="0">
                <a:solidFill>
                  <a:schemeClr val="tx1"/>
                </a:solidFill>
                <a:latin typeface="Arial Black" pitchFamily="34" charset="0"/>
              </a:rPr>
              <a:t>);</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smtClean="0">
                <a:solidFill>
                  <a:srgbClr val="FF0000"/>
                </a:solidFill>
                <a:latin typeface="Arial Black" pitchFamily="34" charset="0"/>
              </a:rPr>
              <a:t>GLYCÉMIE</a:t>
            </a:r>
            <a:r>
              <a:rPr lang="fr-FR" sz="2400" dirty="0" smtClean="0">
                <a:solidFill>
                  <a:schemeClr val="tx1"/>
                </a:solidFill>
                <a:latin typeface="Arial Black" pitchFamily="34" charset="0"/>
              </a:rPr>
              <a:t> </a:t>
            </a:r>
            <a:r>
              <a:rPr lang="fr-FR" sz="2400" dirty="0" smtClean="0">
                <a:solidFill>
                  <a:srgbClr val="FF0000"/>
                </a:solidFill>
                <a:latin typeface="Arial Black" pitchFamily="34" charset="0"/>
              </a:rPr>
              <a:t>à jeun </a:t>
            </a:r>
            <a:r>
              <a:rPr lang="fr-FR" sz="2400" dirty="0" smtClean="0">
                <a:solidFill>
                  <a:schemeClr val="tx1"/>
                </a:solidFill>
                <a:latin typeface="Arial Black" pitchFamily="34" charset="0"/>
              </a:rPr>
              <a:t>(</a:t>
            </a:r>
            <a:r>
              <a:rPr lang="fr-FR" sz="2400" dirty="0" smtClean="0">
                <a:solidFill>
                  <a:srgbClr val="7030A0"/>
                </a:solidFill>
                <a:latin typeface="Arial Black" pitchFamily="34" charset="0"/>
              </a:rPr>
              <a:t>0,70 ≈ 1g – le diabète est à 1,10g</a:t>
            </a:r>
            <a:r>
              <a:rPr lang="fr-FR" sz="2400" dirty="0" smtClean="0">
                <a:solidFill>
                  <a:schemeClr val="tx1"/>
                </a:solidFill>
                <a:latin typeface="Arial Black" pitchFamily="34" charset="0"/>
              </a:rPr>
              <a:t>)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smtClean="0">
                <a:solidFill>
                  <a:srgbClr val="FF0000"/>
                </a:solidFill>
                <a:latin typeface="Arial Black" pitchFamily="34" charset="0"/>
              </a:rPr>
              <a:t>CALCÉMIE</a:t>
            </a:r>
            <a:r>
              <a:rPr lang="fr-FR" sz="2400" dirty="0" smtClean="0">
                <a:solidFill>
                  <a:schemeClr val="tx1"/>
                </a:solidFill>
                <a:latin typeface="Arial Black" pitchFamily="34" charset="0"/>
              </a:rPr>
              <a:t>;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IONOGRAMME SANGUIN (</a:t>
            </a:r>
            <a:r>
              <a:rPr lang="fr-FR" sz="2400" dirty="0" smtClean="0">
                <a:solidFill>
                  <a:srgbClr val="7030A0"/>
                </a:solidFill>
                <a:latin typeface="Arial Black" pitchFamily="34" charset="0"/>
              </a:rPr>
              <a:t>sodium </a:t>
            </a:r>
            <a:r>
              <a:rPr lang="fr-FR" sz="2400" dirty="0">
                <a:solidFill>
                  <a:srgbClr val="7030A0"/>
                </a:solidFill>
                <a:latin typeface="Arial Black" pitchFamily="34" charset="0"/>
              </a:rPr>
              <a:t>(Na+), potassium (K+), chlore (Cl-), parfois associés aux </a:t>
            </a:r>
            <a:r>
              <a:rPr lang="fr-FR" sz="2400" dirty="0" smtClean="0">
                <a:solidFill>
                  <a:srgbClr val="7030A0"/>
                </a:solidFill>
                <a:latin typeface="Arial Black" pitchFamily="34" charset="0"/>
              </a:rPr>
              <a:t>bicarbonates</a:t>
            </a:r>
            <a:r>
              <a:rPr lang="fr-FR" sz="2400" dirty="0" smtClean="0">
                <a:solidFill>
                  <a:schemeClr val="tx1"/>
                </a:solidFill>
                <a:latin typeface="Arial Black" pitchFamily="34" charset="0"/>
              </a:rPr>
              <a:t>) ;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a:solidFill>
                  <a:srgbClr val="FF0000"/>
                </a:solidFill>
                <a:latin typeface="Arial Black" pitchFamily="34" charset="0"/>
              </a:rPr>
              <a:t>ECG</a:t>
            </a:r>
            <a:r>
              <a:rPr lang="fr-FR" sz="2400" dirty="0">
                <a:solidFill>
                  <a:schemeClr val="tx1"/>
                </a:solidFill>
                <a:latin typeface="Arial Black" pitchFamily="34" charset="0"/>
              </a:rPr>
              <a:t>…etc. </a:t>
            </a: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r>
              <a:rPr lang="fr-FR" sz="2400" dirty="0" smtClean="0">
                <a:solidFill>
                  <a:srgbClr val="FF0000"/>
                </a:solidFill>
                <a:latin typeface="Arial Black" pitchFamily="34" charset="0"/>
              </a:rPr>
              <a:t>BILAN THYROÏDIEN </a:t>
            </a:r>
            <a:r>
              <a:rPr lang="fr-FR" sz="2400" dirty="0" smtClean="0">
                <a:solidFill>
                  <a:schemeClr val="tx1"/>
                </a:solidFill>
                <a:latin typeface="Arial Black" pitchFamily="34" charset="0"/>
              </a:rPr>
              <a:t>(</a:t>
            </a:r>
            <a:r>
              <a:rPr lang="fr-FR" sz="2400" dirty="0" smtClean="0">
                <a:solidFill>
                  <a:srgbClr val="7030A0"/>
                </a:solidFill>
                <a:latin typeface="Arial Black" pitchFamily="34" charset="0"/>
              </a:rPr>
              <a:t>dosage de la thyréostimuline </a:t>
            </a:r>
            <a:r>
              <a:rPr lang="fr-FR" sz="2400" dirty="0">
                <a:solidFill>
                  <a:srgbClr val="7030A0"/>
                </a:solidFill>
                <a:latin typeface="Arial Black" pitchFamily="34" charset="0"/>
              </a:rPr>
              <a:t>(TSH), produite </a:t>
            </a:r>
            <a:r>
              <a:rPr lang="fr-FR" sz="2400" dirty="0" smtClean="0">
                <a:solidFill>
                  <a:srgbClr val="7030A0"/>
                </a:solidFill>
                <a:latin typeface="Arial Black" pitchFamily="34" charset="0"/>
              </a:rPr>
              <a:t>par l'hypophyse (T3 et T4) </a:t>
            </a:r>
            <a:r>
              <a:rPr lang="fr-FR" sz="2400" dirty="0" smtClean="0">
                <a:solidFill>
                  <a:schemeClr val="tx1"/>
                </a:solidFill>
                <a:latin typeface="Arial Black" pitchFamily="34" charset="0"/>
              </a:rPr>
              <a:t>;  </a:t>
            </a:r>
            <a:br>
              <a:rPr lang="fr-FR" sz="2400" dirty="0" smtClean="0">
                <a:solidFill>
                  <a:schemeClr val="tx1"/>
                </a:solidFill>
                <a:latin typeface="Arial Black" pitchFamily="34" charset="0"/>
              </a:rPr>
            </a:br>
            <a:r>
              <a:rPr lang="fr-FR" sz="2400" dirty="0">
                <a:solidFill>
                  <a:schemeClr val="tx1"/>
                </a:solidFill>
                <a:latin typeface="Arial Black" pitchFamily="34" charset="0"/>
              </a:rPr>
              <a:t/>
            </a:r>
            <a:br>
              <a:rPr lang="fr-FR" sz="2400" dirty="0">
                <a:solidFill>
                  <a:schemeClr val="tx1"/>
                </a:solidFill>
                <a:latin typeface="Arial Black" pitchFamily="34" charset="0"/>
              </a:rPr>
            </a:br>
            <a:endParaRPr lang="fr-FR" sz="2400" dirty="0">
              <a:solidFill>
                <a:schemeClr val="tx1"/>
              </a:solidFill>
              <a:latin typeface="Arial Black" pitchFamily="34" charset="0"/>
            </a:endParaRPr>
          </a:p>
        </p:txBody>
      </p:sp>
    </p:spTree>
    <p:extLst>
      <p:ext uri="{BB962C8B-B14F-4D97-AF65-F5344CB8AC3E}">
        <p14:creationId xmlns:p14="http://schemas.microsoft.com/office/powerpoint/2010/main" val="1211603944"/>
      </p:ext>
    </p:extLst>
  </p:cSld>
  <p:clrMapOvr>
    <a:masterClrMapping/>
  </p:clrMapOvr>
  <p:transition>
    <p:newsfla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988840"/>
            <a:ext cx="8640960" cy="1728192"/>
          </a:xfrm>
        </p:spPr>
        <p:style>
          <a:lnRef idx="3">
            <a:schemeClr val="lt1"/>
          </a:lnRef>
          <a:fillRef idx="1">
            <a:schemeClr val="accent3"/>
          </a:fillRef>
          <a:effectRef idx="1">
            <a:schemeClr val="accent3"/>
          </a:effectRef>
          <a:fontRef idx="minor">
            <a:schemeClr val="lt1"/>
          </a:fontRef>
        </p:style>
        <p:txBody>
          <a:bodyPr>
            <a:normAutofit/>
          </a:bodyPr>
          <a:lstStyle/>
          <a:p>
            <a:pPr algn="ctr"/>
            <a:r>
              <a:rPr lang="fr-FR" sz="4000" dirty="0" smtClean="0">
                <a:latin typeface="Arial Black" pitchFamily="34" charset="0"/>
              </a:rPr>
              <a:t>IV-  LES ANXIOLYTIQUES :</a:t>
            </a:r>
            <a:br>
              <a:rPr lang="fr-FR" sz="4000" dirty="0" smtClean="0">
                <a:latin typeface="Arial Black" pitchFamily="34" charset="0"/>
              </a:rPr>
            </a:br>
            <a:endParaRPr lang="fr-FR" sz="4000" dirty="0">
              <a:latin typeface="Arial Black" pitchFamily="34" charset="0"/>
            </a:endParaRPr>
          </a:p>
        </p:txBody>
      </p:sp>
    </p:spTree>
    <p:extLst>
      <p:ext uri="{BB962C8B-B14F-4D97-AF65-F5344CB8AC3E}">
        <p14:creationId xmlns:p14="http://schemas.microsoft.com/office/powerpoint/2010/main" val="1508077780"/>
      </p:ext>
    </p:extLst>
  </p:cSld>
  <p:clrMapOvr>
    <a:masterClrMapping/>
  </p:clrMapOvr>
  <p:transition>
    <p:newsflash/>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24936" cy="6322714"/>
          </a:xfrm>
        </p:spPr>
        <p:txBody>
          <a:bodyPr>
            <a:normAutofit fontScale="90000"/>
          </a:bodyPr>
          <a:lstStyle/>
          <a:p>
            <a:r>
              <a:rPr lang="fr-FR" u="sng" dirty="0" smtClean="0">
                <a:solidFill>
                  <a:srgbClr val="FF0000"/>
                </a:solidFill>
                <a:latin typeface="Arial Black" pitchFamily="34" charset="0"/>
              </a:rPr>
              <a:t>LES ANXIOLYTIQUES </a:t>
            </a:r>
            <a:r>
              <a:rPr lang="fr-FR" dirty="0" smtClean="0">
                <a:solidFill>
                  <a:schemeClr val="tx1"/>
                </a:solidFill>
                <a:latin typeface="Arial Black" pitchFamily="34" charset="0"/>
              </a:rPr>
              <a:t>sont indiqués en cas de </a:t>
            </a:r>
            <a:r>
              <a:rPr lang="fr-FR" dirty="0" smtClean="0">
                <a:solidFill>
                  <a:srgbClr val="7030A0"/>
                </a:solidFill>
                <a:latin typeface="Arial Black" pitchFamily="34" charset="0"/>
              </a:rPr>
              <a:t>manifestations anxieuses intenses </a:t>
            </a:r>
            <a:r>
              <a:rPr lang="fr-FR" dirty="0" smtClean="0">
                <a:solidFill>
                  <a:schemeClr val="tx1"/>
                </a:solidFill>
                <a:latin typeface="Arial Black" pitchFamily="34" charset="0"/>
              </a:rPr>
              <a:t>et </a:t>
            </a:r>
            <a:r>
              <a:rPr lang="fr-FR" dirty="0" smtClean="0">
                <a:solidFill>
                  <a:srgbClr val="7030A0"/>
                </a:solidFill>
                <a:latin typeface="Arial Black" pitchFamily="34" charset="0"/>
              </a:rPr>
              <a:t>invalidantes</a:t>
            </a:r>
            <a:r>
              <a:rPr lang="fr-FR" dirty="0" smtClean="0">
                <a:solidFill>
                  <a:schemeClr val="tx1"/>
                </a:solidFill>
                <a:latin typeface="Arial Black" pitchFamily="34" charset="0"/>
              </a:rPr>
              <a:t>. On distingue plusieurs classes de médicaments anxiolytiques:</a:t>
            </a:r>
            <a:br>
              <a:rPr lang="fr-FR" dirty="0" smtClean="0">
                <a:solidFill>
                  <a:schemeClr val="tx1"/>
                </a:solidFill>
                <a:latin typeface="Arial Black" pitchFamily="34" charset="0"/>
              </a:rPr>
            </a:b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FF0000"/>
                </a:solidFill>
                <a:latin typeface="Arial Black" pitchFamily="34" charset="0"/>
              </a:rPr>
              <a:t>A</a:t>
            </a:r>
            <a:r>
              <a:rPr lang="fr-FR" dirty="0" smtClean="0">
                <a:solidFill>
                  <a:srgbClr val="7030A0"/>
                </a:solidFill>
                <a:latin typeface="Arial Black" pitchFamily="34" charset="0"/>
              </a:rPr>
              <a:t> - </a:t>
            </a:r>
            <a:r>
              <a:rPr lang="fr-FR" sz="3600" dirty="0" smtClean="0">
                <a:solidFill>
                  <a:srgbClr val="7030A0"/>
                </a:solidFill>
                <a:latin typeface="Arial Black" pitchFamily="34" charset="0"/>
              </a:rPr>
              <a:t>LES ANXIOLYTIQUES </a:t>
            </a:r>
            <a:br>
              <a:rPr lang="fr-FR" sz="3600" dirty="0" smtClean="0">
                <a:solidFill>
                  <a:srgbClr val="7030A0"/>
                </a:solidFill>
                <a:latin typeface="Arial Black" pitchFamily="34" charset="0"/>
              </a:rPr>
            </a:br>
            <a:r>
              <a:rPr lang="fr-FR" sz="3600" dirty="0">
                <a:solidFill>
                  <a:srgbClr val="7030A0"/>
                </a:solidFill>
                <a:latin typeface="Arial Black" pitchFamily="34" charset="0"/>
              </a:rPr>
              <a:t> </a:t>
            </a:r>
            <a:r>
              <a:rPr lang="fr-FR" sz="3600" dirty="0" smtClean="0">
                <a:solidFill>
                  <a:srgbClr val="7030A0"/>
                </a:solidFill>
                <a:latin typeface="Arial Black" pitchFamily="34" charset="0"/>
              </a:rPr>
              <a:t>    BENZODIAZÉPINIQUES</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rgbClr val="FF0000"/>
                </a:solidFill>
                <a:latin typeface="Arial Black" pitchFamily="34" charset="0"/>
              </a:rPr>
              <a:t> </a:t>
            </a:r>
            <a:r>
              <a:rPr lang="fr-FR" dirty="0" smtClean="0">
                <a:solidFill>
                  <a:srgbClr val="FF0000"/>
                </a:solidFill>
                <a:latin typeface="Arial Black" pitchFamily="34" charset="0"/>
              </a:rPr>
              <a:t>B</a:t>
            </a:r>
            <a:r>
              <a:rPr lang="fr-FR" dirty="0" smtClean="0">
                <a:solidFill>
                  <a:srgbClr val="7030A0"/>
                </a:solidFill>
                <a:latin typeface="Arial Black" pitchFamily="34" charset="0"/>
              </a:rPr>
              <a:t> - </a:t>
            </a:r>
            <a:r>
              <a:rPr lang="fr-FR" sz="3600" dirty="0" smtClean="0">
                <a:solidFill>
                  <a:srgbClr val="7030A0"/>
                </a:solidFill>
                <a:latin typeface="Arial Black" pitchFamily="34" charset="0"/>
              </a:rPr>
              <a:t>LES ANXIOLYTIQUES </a:t>
            </a:r>
            <a:r>
              <a:rPr lang="fr-FR" sz="3600" dirty="0" smtClean="0">
                <a:solidFill>
                  <a:srgbClr val="FF0000"/>
                </a:solidFill>
                <a:latin typeface="Arial Black" pitchFamily="34" charset="0"/>
              </a:rPr>
              <a:t>NON </a:t>
            </a:r>
            <a:r>
              <a:rPr lang="fr-FR" sz="3600" dirty="0" smtClean="0">
                <a:solidFill>
                  <a:srgbClr val="7030A0"/>
                </a:solidFill>
                <a:latin typeface="Arial Black" pitchFamily="34" charset="0"/>
              </a:rPr>
              <a:t/>
            </a:r>
            <a:br>
              <a:rPr lang="fr-FR" sz="3600" dirty="0" smtClean="0">
                <a:solidFill>
                  <a:srgbClr val="7030A0"/>
                </a:solidFill>
                <a:latin typeface="Arial Black" pitchFamily="34" charset="0"/>
              </a:rPr>
            </a:br>
            <a:r>
              <a:rPr lang="fr-FR" sz="3600" dirty="0">
                <a:solidFill>
                  <a:srgbClr val="7030A0"/>
                </a:solidFill>
                <a:latin typeface="Arial Black" pitchFamily="34" charset="0"/>
              </a:rPr>
              <a:t> </a:t>
            </a:r>
            <a:r>
              <a:rPr lang="fr-FR" sz="3600" dirty="0" smtClean="0">
                <a:solidFill>
                  <a:srgbClr val="7030A0"/>
                </a:solidFill>
                <a:latin typeface="Arial Black" pitchFamily="34" charset="0"/>
              </a:rPr>
              <a:t>    BENZODIAZÉPINIQUES</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4031068777"/>
      </p:ext>
    </p:extLst>
  </p:cSld>
  <p:clrMapOvr>
    <a:masterClrMapping/>
  </p:clrMapOvr>
  <p:transition>
    <p:newsflash/>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712968" cy="6322714"/>
          </a:xfrm>
        </p:spPr>
        <p:txBody>
          <a:bodyPr>
            <a:normAutofit fontScale="90000"/>
          </a:bodyPr>
          <a:lstStyle/>
          <a:p>
            <a:r>
              <a:rPr lang="fr-FR" sz="2700" u="sng" dirty="0">
                <a:solidFill>
                  <a:srgbClr val="7030A0"/>
                </a:solidFill>
                <a:latin typeface="Arial Black" pitchFamily="34" charset="0"/>
              </a:rPr>
              <a:t> </a:t>
            </a:r>
            <a:r>
              <a:rPr lang="fr-FR" sz="2700" u="sng" dirty="0" smtClean="0">
                <a:solidFill>
                  <a:srgbClr val="C00000"/>
                </a:solidFill>
                <a:latin typeface="Arial Black" pitchFamily="34" charset="0"/>
              </a:rPr>
              <a:t>A- LES ANXIOLYTIQUES BENZODIAZÉPINIQUES :</a:t>
            </a:r>
            <a:br>
              <a:rPr lang="fr-FR" sz="2700" u="sng" dirty="0" smtClean="0">
                <a:solidFill>
                  <a:srgbClr val="C00000"/>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rgbClr val="FF0000"/>
                </a:solidFill>
                <a:latin typeface="Arial Black" pitchFamily="34" charset="0"/>
              </a:rPr>
              <a:t>les benzodiazépines </a:t>
            </a:r>
            <a:r>
              <a:rPr lang="fr-FR" dirty="0" smtClean="0">
                <a:solidFill>
                  <a:schemeClr val="tx1"/>
                </a:solidFill>
                <a:latin typeface="Arial Black" pitchFamily="34" charset="0"/>
              </a:rPr>
              <a:t>constituent la classe principale des anxiolytiques. Elles facilitent la transmission </a:t>
            </a:r>
            <a:r>
              <a:rPr lang="fr-FR" b="1" dirty="0" smtClean="0">
                <a:solidFill>
                  <a:srgbClr val="7030A0"/>
                </a:solidFill>
                <a:latin typeface="Arial Black" pitchFamily="34" charset="0"/>
              </a:rPr>
              <a:t>GABAergique</a:t>
            </a:r>
            <a:r>
              <a:rPr lang="fr-FR" b="1" dirty="0" smtClean="0">
                <a:solidFill>
                  <a:schemeClr val="tx1"/>
                </a:solidFill>
                <a:latin typeface="Arial Black" pitchFamily="34" charset="0"/>
              </a:rPr>
              <a:t> </a:t>
            </a:r>
            <a:r>
              <a:rPr lang="fr-FR" b="1" dirty="0" smtClean="0">
                <a:solidFill>
                  <a:srgbClr val="7030A0"/>
                </a:solidFill>
                <a:latin typeface="Arial Black" pitchFamily="34" charset="0"/>
              </a:rPr>
              <a:t>(Gamma </a:t>
            </a:r>
            <a:r>
              <a:rPr lang="fr-FR" dirty="0" err="1" smtClean="0">
                <a:solidFill>
                  <a:srgbClr val="7030A0"/>
                </a:solidFill>
                <a:latin typeface="Arial Black" pitchFamily="34" charset="0"/>
              </a:rPr>
              <a:t>aminobutyrique</a:t>
            </a:r>
            <a:r>
              <a:rPr lang="fr-FR" dirty="0" smtClean="0">
                <a:solidFill>
                  <a:srgbClr val="7030A0"/>
                </a:solidFill>
                <a:latin typeface="Arial Black" pitchFamily="34" charset="0"/>
              </a:rPr>
              <a:t> acide) </a:t>
            </a:r>
            <a:r>
              <a:rPr lang="fr-FR" dirty="0" smtClean="0">
                <a:solidFill>
                  <a:schemeClr val="tx1"/>
                </a:solidFill>
                <a:latin typeface="Arial Black" pitchFamily="34" charset="0"/>
              </a:rPr>
              <a:t>et permettent de diminuer l’hyperexcitabilité neuronale associée à l’anxiété. Cette propriété leur confère des effets :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00B050"/>
                </a:solidFill>
                <a:latin typeface="Arial Black" pitchFamily="34" charset="0"/>
              </a:rPr>
              <a:t>* Anxiolytiques;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Sédatifs;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Anticonvulsifs;</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Myorelaxant;</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Amnésiants;</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 Orexygène (appétit).    </a:t>
            </a:r>
            <a:endParaRPr lang="fr-FR" dirty="0">
              <a:solidFill>
                <a:srgbClr val="00B05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789040"/>
            <a:ext cx="352839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298242"/>
      </p:ext>
    </p:extLst>
  </p:cSld>
  <p:clrMapOvr>
    <a:masterClrMapping/>
  </p:clrMapOvr>
  <p:transition>
    <p:newsflash/>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94722"/>
          </a:xfrm>
        </p:spPr>
        <p:txBody>
          <a:bodyPr>
            <a:normAutofit fontScale="90000"/>
          </a:bodyPr>
          <a:lstStyle/>
          <a:p>
            <a:r>
              <a:rPr lang="fr-FR" dirty="0" smtClean="0">
                <a:solidFill>
                  <a:srgbClr val="C00000"/>
                </a:solidFill>
                <a:latin typeface="Arial Black" pitchFamily="34" charset="0"/>
              </a:rPr>
              <a:t>IV.I- </a:t>
            </a:r>
            <a:r>
              <a:rPr lang="fr-FR" sz="2700" dirty="0" smtClean="0">
                <a:solidFill>
                  <a:srgbClr val="C00000"/>
                </a:solidFill>
                <a:latin typeface="Arial Black" pitchFamily="34" charset="0"/>
              </a:rPr>
              <a:t>LES PRINCIPALES MOLÉCULES DE BENZODIAZÉPINES SONT </a:t>
            </a:r>
            <a:r>
              <a:rPr lang="fr-FR" dirty="0" smtClean="0">
                <a:solidFill>
                  <a:srgbClr val="C00000"/>
                </a:solidFill>
                <a:latin typeface="Arial Black" pitchFamily="34" charset="0"/>
              </a:rPr>
              <a:t>: </a:t>
            </a:r>
            <a:br>
              <a:rPr lang="fr-FR" dirty="0" smtClean="0">
                <a:solidFill>
                  <a:srgbClr val="C00000"/>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OXAZÉPAM</a:t>
            </a:r>
            <a:r>
              <a:rPr lang="fr-FR" dirty="0" smtClean="0">
                <a:solidFill>
                  <a:schemeClr val="tx1"/>
                </a:solidFill>
                <a:latin typeface="Arial Black" pitchFamily="34" charset="0"/>
              </a:rPr>
              <a:t>     (SERESTA®)</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LORAZÉPAM</a:t>
            </a:r>
            <a:r>
              <a:rPr lang="fr-FR" dirty="0" smtClean="0">
                <a:solidFill>
                  <a:schemeClr val="tx1"/>
                </a:solidFill>
                <a:latin typeface="Arial Black" pitchFamily="34" charset="0"/>
              </a:rPr>
              <a:t>   (TEMESTA®)</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ALPRAZOLAM</a:t>
            </a:r>
            <a:r>
              <a:rPr lang="fr-FR" dirty="0" smtClean="0">
                <a:solidFill>
                  <a:schemeClr val="tx1"/>
                </a:solidFill>
                <a:latin typeface="Arial Black" pitchFamily="34" charset="0"/>
              </a:rPr>
              <a:t> (XANAX®)</a:t>
            </a:r>
            <a:br>
              <a:rPr lang="fr-FR" dirty="0" smtClean="0">
                <a:solidFill>
                  <a:schemeClr val="tx1"/>
                </a:solidFill>
                <a:latin typeface="Arial Black" pitchFamily="34" charset="0"/>
              </a:rPr>
            </a:br>
            <a:r>
              <a:rPr lang="fr-FR" dirty="0" smtClean="0">
                <a:solidFill>
                  <a:schemeClr val="tx1"/>
                </a:solidFill>
                <a:latin typeface="Arial Black" pitchFamily="34" charset="0"/>
              </a:rPr>
              <a:t>- </a:t>
            </a:r>
            <a:r>
              <a:rPr lang="fr-FR" dirty="0" smtClean="0">
                <a:solidFill>
                  <a:srgbClr val="7030A0"/>
                </a:solidFill>
                <a:latin typeface="Arial Black" pitchFamily="34" charset="0"/>
              </a:rPr>
              <a:t>DIAZÉPAM</a:t>
            </a:r>
            <a:r>
              <a:rPr lang="fr-FR" dirty="0" smtClean="0">
                <a:solidFill>
                  <a:schemeClr val="tx1"/>
                </a:solidFill>
                <a:latin typeface="Arial Black" pitchFamily="34" charset="0"/>
              </a:rPr>
              <a:t>       (VALIUM®)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t/>
            </a:r>
            <a:br>
              <a:rPr lang="fr-FR" dirty="0" smtClean="0"/>
            </a:br>
            <a:endParaRPr lang="fr-FR" dirty="0"/>
          </a:p>
        </p:txBody>
      </p:sp>
    </p:spTree>
    <p:extLst>
      <p:ext uri="{BB962C8B-B14F-4D97-AF65-F5344CB8AC3E}">
        <p14:creationId xmlns:p14="http://schemas.microsoft.com/office/powerpoint/2010/main" val="1531224199"/>
      </p:ext>
    </p:extLst>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404664"/>
            <a:ext cx="8457381"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568121"/>
      </p:ext>
    </p:extLst>
  </p:cSld>
  <p:clrMapOvr>
    <a:masterClrMapping/>
  </p:clrMapOvr>
  <p:transition>
    <p:newsflash/>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92595"/>
            <a:ext cx="3602285" cy="238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2595"/>
            <a:ext cx="3889375" cy="238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407" y="3068960"/>
            <a:ext cx="3875504"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068960"/>
            <a:ext cx="3603625"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314042"/>
      </p:ext>
    </p:extLst>
  </p:cSld>
  <p:clrMapOvr>
    <a:masterClrMapping/>
  </p:clrMapOvr>
  <p:transition>
    <p:newsflash/>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8568951" cy="6624736"/>
          </a:xfrm>
        </p:spPr>
        <p:txBody>
          <a:bodyPr>
            <a:normAutofit fontScale="90000"/>
          </a:bodyPr>
          <a:lstStyle/>
          <a:p>
            <a:r>
              <a:rPr lang="fr-FR" sz="2700" u="sng" dirty="0" smtClean="0">
                <a:solidFill>
                  <a:srgbClr val="C00000"/>
                </a:solidFill>
                <a:latin typeface="Arial Black" pitchFamily="34" charset="0"/>
              </a:rPr>
              <a:t>IV.II- LES PRINCIPALES INDICATIONS  DES ANXIOLYTIQUES </a:t>
            </a:r>
            <a:r>
              <a:rPr lang="fr-FR" u="sng" dirty="0" smtClean="0">
                <a:solidFill>
                  <a:srgbClr val="C00000"/>
                </a:solidFill>
                <a:latin typeface="Arial Black" pitchFamily="34" charset="0"/>
              </a:rPr>
              <a:t>: </a:t>
            </a:r>
            <a:r>
              <a:rPr lang="fr-FR" dirty="0" smtClean="0">
                <a:solidFill>
                  <a:srgbClr val="C00000"/>
                </a:solidFill>
                <a:latin typeface="Arial Black" pitchFamily="34" charset="0"/>
              </a:rPr>
              <a:t/>
            </a:r>
            <a:br>
              <a:rPr lang="fr-FR" dirty="0" smtClean="0">
                <a:solidFill>
                  <a:srgbClr val="C00000"/>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Traitement symptomatique des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7030A0"/>
                </a:solidFill>
                <a:latin typeface="Arial Black" pitchFamily="34" charset="0"/>
              </a:rPr>
              <a:t>manifestations anxieuses intenses </a:t>
            </a:r>
            <a:r>
              <a:rPr lang="fr-FR" dirty="0" smtClean="0">
                <a:solidFill>
                  <a:schemeClr val="tx1"/>
                </a:solidFill>
                <a:latin typeface="Arial Black" pitchFamily="34" charset="0"/>
              </a:rPr>
              <a:t>et/ou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invalidantes.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Traitement préventif dans le cadre du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7030A0"/>
                </a:solidFill>
                <a:latin typeface="Arial Black" pitchFamily="34" charset="0"/>
              </a:rPr>
              <a:t>sevrage de l’alcool</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Traitement des </a:t>
            </a:r>
            <a:r>
              <a:rPr lang="fr-FR" dirty="0" smtClean="0">
                <a:solidFill>
                  <a:srgbClr val="7030A0"/>
                </a:solidFill>
                <a:latin typeface="Arial Black" pitchFamily="34" charset="0"/>
              </a:rPr>
              <a:t>crises convulsives </a:t>
            </a:r>
            <a:r>
              <a:rPr lang="fr-FR" dirty="0" smtClean="0">
                <a:solidFill>
                  <a:schemeClr val="tx1"/>
                </a:solidFill>
                <a:latin typeface="Arial Black" pitchFamily="34" charset="0"/>
              </a:rPr>
              <a:t>et des </a:t>
            </a:r>
            <a:br>
              <a:rPr lang="fr-FR" dirty="0" smtClean="0">
                <a:solidFill>
                  <a:schemeClr val="tx1"/>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a:t>
            </a:r>
            <a:r>
              <a:rPr lang="fr-FR" dirty="0" smtClean="0">
                <a:solidFill>
                  <a:srgbClr val="7030A0"/>
                </a:solidFill>
                <a:latin typeface="Arial Black" pitchFamily="34" charset="0"/>
              </a:rPr>
              <a:t>épilepsies</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Douleurs</a:t>
            </a:r>
            <a:r>
              <a:rPr lang="fr-FR" dirty="0" smtClean="0">
                <a:solidFill>
                  <a:srgbClr val="7030A0"/>
                </a:solidFill>
                <a:latin typeface="Arial Black" pitchFamily="34" charset="0"/>
              </a:rPr>
              <a:t> neuropathiques</a:t>
            </a:r>
            <a:r>
              <a:rPr lang="fr-FR" dirty="0" smtClean="0">
                <a:solidFill>
                  <a:schemeClr val="tx1"/>
                </a:solidFill>
                <a:latin typeface="Arial Black" pitchFamily="34" charset="0"/>
              </a:rPr>
              <a:t>. </a:t>
            </a: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p>
        </p:txBody>
      </p:sp>
    </p:spTree>
    <p:extLst>
      <p:ext uri="{BB962C8B-B14F-4D97-AF65-F5344CB8AC3E}">
        <p14:creationId xmlns:p14="http://schemas.microsoft.com/office/powerpoint/2010/main" val="2405555644"/>
      </p:ext>
    </p:extLst>
  </p:cSld>
  <p:clrMapOvr>
    <a:masterClrMapping/>
  </p:clrMapOvr>
  <p:transition>
    <p:newsflash/>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0"/>
            <a:ext cx="8496944" cy="6597352"/>
          </a:xfrm>
        </p:spPr>
        <p:txBody>
          <a:bodyPr>
            <a:normAutofit fontScale="90000"/>
          </a:bodyPr>
          <a:lstStyle/>
          <a:p>
            <a:pPr algn="ctr">
              <a:tabLst>
                <a:tab pos="1528763" algn="l"/>
              </a:tabLst>
            </a:pPr>
            <a:r>
              <a:rPr lang="fr-FR" u="sng" dirty="0" smtClean="0">
                <a:solidFill>
                  <a:srgbClr val="C00000"/>
                </a:solidFill>
                <a:latin typeface="Arial Black" pitchFamily="34" charset="0"/>
              </a:rPr>
              <a:t>IV.III- CONTRE-INDICATIONS ET INTERACTIONS MÉDICAMENTEUSES AVEC LES ANXIOLYTIQUES</a:t>
            </a:r>
            <a:r>
              <a:rPr lang="fr-FR" dirty="0" smtClean="0">
                <a:solidFill>
                  <a:srgbClr val="C00000"/>
                </a:solidFill>
                <a:latin typeface="Arial Black" pitchFamily="34" charset="0"/>
              </a:rPr>
              <a:t>: </a:t>
            </a:r>
            <a:br>
              <a:rPr lang="fr-FR" dirty="0" smtClean="0">
                <a:solidFill>
                  <a:srgbClr val="C0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r>
              <a:rPr lang="fr-FR" dirty="0">
                <a:solidFill>
                  <a:srgbClr val="FF0000"/>
                </a:solidFill>
                <a:latin typeface="Arial Black" pitchFamily="34" charset="0"/>
              </a:rPr>
              <a:t/>
            </a:r>
            <a:br>
              <a:rPr lang="fr-FR" dirty="0">
                <a:solidFill>
                  <a:srgbClr val="FF0000"/>
                </a:solidFill>
                <a:latin typeface="Arial Black" pitchFamily="34" charset="0"/>
              </a:rPr>
            </a:br>
            <a:r>
              <a:rPr lang="fr-FR" dirty="0" smtClean="0">
                <a:solidFill>
                  <a:srgbClr val="FF0000"/>
                </a:solidFill>
                <a:latin typeface="Arial Black" pitchFamily="34" charset="0"/>
              </a:rPr>
              <a:t/>
            </a:r>
            <a:br>
              <a:rPr lang="fr-FR" dirty="0" smtClean="0">
                <a:solidFill>
                  <a:srgbClr val="FF0000"/>
                </a:solidFill>
                <a:latin typeface="Arial Black" pitchFamily="34" charset="0"/>
              </a:rPr>
            </a:br>
            <a:endParaRPr lang="fr-FR" dirty="0">
              <a:solidFill>
                <a:srgbClr val="FF0000"/>
              </a:solidFill>
              <a:latin typeface="Arial Black"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710147476"/>
              </p:ext>
            </p:extLst>
          </p:nvPr>
        </p:nvGraphicFramePr>
        <p:xfrm>
          <a:off x="251520" y="1412776"/>
          <a:ext cx="8424936" cy="5460442"/>
        </p:xfrm>
        <a:graphic>
          <a:graphicData uri="http://schemas.openxmlformats.org/drawingml/2006/table">
            <a:tbl>
              <a:tblPr firstRow="1" bandRow="1">
                <a:tableStyleId>{5C22544A-7EE6-4342-B048-85BDC9FD1C3A}</a:tableStyleId>
              </a:tblPr>
              <a:tblGrid>
                <a:gridCol w="4212468"/>
                <a:gridCol w="4212468"/>
              </a:tblGrid>
              <a:tr h="624862">
                <a:tc>
                  <a:txBody>
                    <a:bodyPr/>
                    <a:lstStyle/>
                    <a:p>
                      <a:pPr algn="ctr"/>
                      <a:r>
                        <a:rPr lang="fr-FR" dirty="0" smtClean="0">
                          <a:solidFill>
                            <a:schemeClr val="tx1"/>
                          </a:solidFill>
                        </a:rPr>
                        <a:t>CONTRE INDICATIONS ABSOLUES</a:t>
                      </a:r>
                      <a:endParaRPr lang="fr-FR" dirty="0">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pPr algn="ctr"/>
                      <a:r>
                        <a:rPr lang="fr-FR" dirty="0" smtClean="0">
                          <a:solidFill>
                            <a:schemeClr val="tx1"/>
                          </a:solidFill>
                        </a:rPr>
                        <a:t>CONTRE INDICATIONS RELATIVES</a:t>
                      </a:r>
                      <a:endParaRPr lang="fr-FR" dirty="0">
                        <a:solidFill>
                          <a:schemeClr val="tx1"/>
                        </a:solidFill>
                      </a:endParaRPr>
                    </a:p>
                  </a:txBody>
                  <a:tcPr>
                    <a:lnB w="12700" cap="flat" cmpd="sng" algn="ctr">
                      <a:solidFill>
                        <a:schemeClr val="tx1"/>
                      </a:solidFill>
                      <a:prstDash val="solid"/>
                      <a:round/>
                      <a:headEnd type="none" w="med" len="med"/>
                      <a:tailEnd type="none" w="med" len="med"/>
                    </a:lnB>
                  </a:tcPr>
                </a:tc>
              </a:tr>
              <a:tr h="4820362">
                <a:tc>
                  <a:txBody>
                    <a:bodyPr/>
                    <a:lstStyle/>
                    <a:p>
                      <a:endParaRPr lang="fr-FR" dirty="0" smtClean="0"/>
                    </a:p>
                    <a:p>
                      <a:r>
                        <a:rPr lang="fr-FR" dirty="0" smtClean="0"/>
                        <a:t>-</a:t>
                      </a:r>
                      <a:r>
                        <a:rPr lang="fr-FR" sz="2400" dirty="0" smtClean="0"/>
                        <a:t>Hypersensibilité connue</a:t>
                      </a:r>
                    </a:p>
                    <a:p>
                      <a:pPr marL="285750" indent="-285750">
                        <a:buFontTx/>
                        <a:buChar char="-"/>
                      </a:pPr>
                      <a:r>
                        <a:rPr lang="fr-FR" sz="2400" dirty="0" smtClean="0"/>
                        <a:t>Insuffisance respiratoire sévère</a:t>
                      </a:r>
                    </a:p>
                    <a:p>
                      <a:pPr marL="285750" indent="-285750">
                        <a:buFontTx/>
                        <a:buChar char="-"/>
                      </a:pPr>
                      <a:r>
                        <a:rPr lang="fr-FR" sz="2400" dirty="0" smtClean="0"/>
                        <a:t>Insuffisance hépatique (excepté OXAZÉPAM)</a:t>
                      </a:r>
                    </a:p>
                    <a:p>
                      <a:pPr marL="285750" indent="-285750">
                        <a:buFontTx/>
                        <a:buChar char="-"/>
                      </a:pPr>
                      <a:r>
                        <a:rPr lang="fr-FR" sz="2400" dirty="0" smtClean="0"/>
                        <a:t>Syndrome d’apnées obstructives </a:t>
                      </a:r>
                      <a:r>
                        <a:rPr lang="fr-FR" sz="2400" baseline="0" dirty="0" smtClean="0"/>
                        <a:t> du sommeil non traité par PPC (pression positive continue)</a:t>
                      </a:r>
                    </a:p>
                    <a:p>
                      <a:pPr marL="285750" indent="-285750">
                        <a:buFontTx/>
                        <a:buChar char="-"/>
                      </a:pPr>
                      <a:r>
                        <a:rPr lang="fr-FR" sz="2400" baseline="0" dirty="0" smtClean="0"/>
                        <a:t>Myasthénie. </a:t>
                      </a:r>
                    </a:p>
                  </a:txBody>
                  <a:tcPr>
                    <a:lnT w="12700" cap="flat" cmpd="sng" algn="ctr">
                      <a:solidFill>
                        <a:schemeClr val="tx1"/>
                      </a:solidFill>
                      <a:prstDash val="solid"/>
                      <a:round/>
                      <a:headEnd type="none" w="med" len="med"/>
                      <a:tailEnd type="none" w="med" len="med"/>
                    </a:lnT>
                  </a:tcPr>
                </a:tc>
                <a:tc>
                  <a:txBody>
                    <a:bodyPr/>
                    <a:lstStyle/>
                    <a:p>
                      <a:endParaRPr lang="fr-FR" dirty="0" smtClean="0"/>
                    </a:p>
                    <a:p>
                      <a:pPr marL="285750" indent="-285750">
                        <a:buFontTx/>
                        <a:buChar char="-"/>
                      </a:pPr>
                      <a:r>
                        <a:rPr lang="fr-FR" sz="2400" dirty="0" smtClean="0"/>
                        <a:t>Grossesse et allaitement</a:t>
                      </a:r>
                    </a:p>
                    <a:p>
                      <a:pPr marL="285750" indent="-285750">
                        <a:buFontTx/>
                        <a:buChar char="-"/>
                      </a:pPr>
                      <a:r>
                        <a:rPr lang="fr-FR" sz="2400" dirty="0" smtClean="0"/>
                        <a:t>Insuffisance rénale</a:t>
                      </a:r>
                    </a:p>
                    <a:p>
                      <a:pPr marL="285750" indent="-285750">
                        <a:buFontTx/>
                        <a:buChar char="-"/>
                      </a:pPr>
                      <a:r>
                        <a:rPr lang="fr-FR" sz="2400" dirty="0" smtClean="0"/>
                        <a:t>Antécédents de troubles addictifs</a:t>
                      </a:r>
                    </a:p>
                    <a:p>
                      <a:pPr marL="285750" indent="-285750">
                        <a:buFontTx/>
                        <a:buChar char="-"/>
                      </a:pPr>
                      <a:r>
                        <a:rPr lang="fr-FR" sz="2400" dirty="0" smtClean="0"/>
                        <a:t>Antécédent de réaction paradoxale. </a:t>
                      </a:r>
                      <a:endParaRPr lang="fr-FR" sz="2400" dirty="0"/>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911876466"/>
      </p:ext>
    </p:extLst>
  </p:cSld>
  <p:clrMapOvr>
    <a:masterClrMapping/>
  </p:clrMapOvr>
  <p:transition>
    <p:newsflash/>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352928" cy="6322714"/>
          </a:xfrm>
        </p:spPr>
        <p:txBody>
          <a:bodyPr>
            <a:normAutofit fontScale="90000"/>
          </a:bodyPr>
          <a:lstStyle/>
          <a:p>
            <a:pPr algn="ctr"/>
            <a:r>
              <a:rPr lang="fr-FR" sz="4400" dirty="0" smtClean="0">
                <a:solidFill>
                  <a:schemeClr val="tx1"/>
                </a:solidFill>
                <a:latin typeface="Arial Black" pitchFamily="34" charset="0"/>
              </a:rPr>
              <a:t>Pour les </a:t>
            </a:r>
            <a:r>
              <a:rPr lang="fr-FR" sz="4400" dirty="0" smtClean="0">
                <a:solidFill>
                  <a:srgbClr val="FF0000"/>
                </a:solidFill>
                <a:latin typeface="Arial Black" pitchFamily="34" charset="0"/>
              </a:rPr>
              <a:t>ANXIOLYTIQUES</a:t>
            </a:r>
            <a:r>
              <a:rPr lang="fr-FR" sz="4400" dirty="0" smtClean="0">
                <a:solidFill>
                  <a:schemeClr val="tx1"/>
                </a:solidFill>
                <a:latin typeface="Arial Black" pitchFamily="34" charset="0"/>
              </a:rPr>
              <a:t>    la voie orale doit être privilégiée. En cas d’impossibilité, la voie </a:t>
            </a:r>
            <a:r>
              <a:rPr lang="fr-FR" sz="4400" dirty="0" smtClean="0">
                <a:solidFill>
                  <a:srgbClr val="FF0000"/>
                </a:solidFill>
                <a:latin typeface="Arial Black" pitchFamily="34" charset="0"/>
              </a:rPr>
              <a:t>IM</a:t>
            </a:r>
            <a:r>
              <a:rPr lang="fr-FR" sz="4400" dirty="0" smtClean="0">
                <a:solidFill>
                  <a:schemeClr val="tx1"/>
                </a:solidFill>
                <a:latin typeface="Arial Black" pitchFamily="34" charset="0"/>
              </a:rPr>
              <a:t> peut être choisie. Alors que la voie </a:t>
            </a:r>
            <a:r>
              <a:rPr lang="fr-FR" sz="4400" dirty="0" smtClean="0">
                <a:solidFill>
                  <a:srgbClr val="FF0000"/>
                </a:solidFill>
                <a:latin typeface="Arial Black" pitchFamily="34" charset="0"/>
              </a:rPr>
              <a:t>IV</a:t>
            </a:r>
            <a:r>
              <a:rPr lang="fr-FR" sz="4400" dirty="0" smtClean="0">
                <a:solidFill>
                  <a:schemeClr val="tx1"/>
                </a:solidFill>
                <a:latin typeface="Arial Black" pitchFamily="34" charset="0"/>
              </a:rPr>
              <a:t> lente est rarement utilisée en pratique. </a:t>
            </a:r>
            <a:br>
              <a:rPr lang="fr-FR" sz="4400" dirty="0" smtClean="0">
                <a:solidFill>
                  <a:schemeClr val="tx1"/>
                </a:solidFill>
                <a:latin typeface="Arial Black" pitchFamily="34" charset="0"/>
              </a:rPr>
            </a:br>
            <a:r>
              <a:rPr lang="fr-FR" dirty="0" smtClean="0"/>
              <a:t/>
            </a:r>
            <a:br>
              <a:rPr lang="fr-FR" dirty="0" smtClean="0"/>
            </a:br>
            <a:r>
              <a:rPr lang="fr-FR" dirty="0" smtClean="0"/>
              <a:t> </a:t>
            </a:r>
            <a:endParaRPr lang="fr-FR" dirty="0"/>
          </a:p>
        </p:txBody>
      </p:sp>
    </p:spTree>
    <p:extLst>
      <p:ext uri="{BB962C8B-B14F-4D97-AF65-F5344CB8AC3E}">
        <p14:creationId xmlns:p14="http://schemas.microsoft.com/office/powerpoint/2010/main" val="2814659970"/>
      </p:ext>
    </p:extLst>
  </p:cSld>
  <p:clrMapOvr>
    <a:masterClrMapping/>
  </p:clrMapOvr>
  <p:transition>
    <p:newsflash/>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94722"/>
          </a:xfrm>
        </p:spPr>
        <p:txBody>
          <a:bodyPr>
            <a:normAutofit fontScale="90000"/>
          </a:bodyPr>
          <a:lstStyle/>
          <a:p>
            <a:pPr algn="ctr"/>
            <a:r>
              <a:rPr lang="fr-FR" sz="2800" u="sng" dirty="0" smtClean="0">
                <a:solidFill>
                  <a:srgbClr val="C00000"/>
                </a:solidFill>
                <a:latin typeface="Arial Black" pitchFamily="34" charset="0"/>
              </a:rPr>
              <a:t>IV.IV- LE BILAN PRÉ-THÉRAPEUTIQUE AVANT LA PRESCRIPTION DES ANXIOLYTIQUES: </a:t>
            </a:r>
            <a:br>
              <a:rPr lang="fr-FR" sz="2800" u="sng" dirty="0" smtClean="0">
                <a:solidFill>
                  <a:srgbClr val="C00000"/>
                </a:solidFill>
                <a:latin typeface="Arial Black" pitchFamily="34" charset="0"/>
              </a:rPr>
            </a:br>
            <a:r>
              <a:rPr lang="fr-FR" sz="2800" dirty="0">
                <a:solidFill>
                  <a:srgbClr val="FF0000"/>
                </a:solidFill>
                <a:latin typeface="Arial Black" pitchFamily="34" charset="0"/>
              </a:rPr>
              <a:t/>
            </a:r>
            <a:br>
              <a:rPr lang="fr-FR" sz="2800" dirty="0">
                <a:solidFill>
                  <a:srgbClr val="FF0000"/>
                </a:solidFill>
                <a:latin typeface="Arial Black" pitchFamily="34" charset="0"/>
              </a:rPr>
            </a:br>
            <a:r>
              <a:rPr lang="fr-FR" dirty="0" smtClean="0">
                <a:solidFill>
                  <a:srgbClr val="FF0000"/>
                </a:solidFill>
                <a:latin typeface="Arial Black" pitchFamily="34" charset="0"/>
              </a:rPr>
              <a:t>l’interrogatoire</a:t>
            </a:r>
            <a:r>
              <a:rPr lang="fr-FR" dirty="0" smtClean="0">
                <a:solidFill>
                  <a:schemeClr val="tx1"/>
                </a:solidFill>
                <a:latin typeface="Arial Black" pitchFamily="34" charset="0"/>
              </a:rPr>
              <a:t> et </a:t>
            </a:r>
            <a:r>
              <a:rPr lang="fr-FR" dirty="0" smtClean="0">
                <a:solidFill>
                  <a:srgbClr val="FF0000"/>
                </a:solidFill>
                <a:latin typeface="Arial Black" pitchFamily="34" charset="0"/>
              </a:rPr>
              <a:t>l’examen clinique </a:t>
            </a:r>
            <a:r>
              <a:rPr lang="fr-FR" dirty="0" smtClean="0">
                <a:solidFill>
                  <a:schemeClr val="tx1"/>
                </a:solidFill>
                <a:latin typeface="Arial Black" pitchFamily="34" charset="0"/>
              </a:rPr>
              <a:t>doivent s’attacher à éliminer toute contre indication. Ainsi que toute interaction médicamenteuse. </a:t>
            </a:r>
            <a:r>
              <a:rPr lang="fr-FR" dirty="0">
                <a:solidFill>
                  <a:srgbClr val="0A0A0A"/>
                </a:solidFill>
                <a:latin typeface="Arial"/>
              </a:rPr>
              <a:t> </a:t>
            </a:r>
            <a:r>
              <a:rPr lang="fr-FR" dirty="0">
                <a:solidFill>
                  <a:srgbClr val="0A0A0A"/>
                </a:solidFill>
                <a:latin typeface="Arial Black" pitchFamily="34" charset="0"/>
              </a:rPr>
              <a:t>La durée de prescription doit être brève </a:t>
            </a:r>
            <a:r>
              <a:rPr lang="fr-FR" dirty="0" smtClean="0">
                <a:solidFill>
                  <a:srgbClr val="0A0A0A"/>
                </a:solidFill>
                <a:latin typeface="Arial Black" pitchFamily="34" charset="0"/>
              </a:rPr>
              <a:t>(</a:t>
            </a:r>
            <a:r>
              <a:rPr lang="fr-FR" dirty="0" smtClean="0">
                <a:solidFill>
                  <a:srgbClr val="FF0000"/>
                </a:solidFill>
                <a:latin typeface="Arial Black" pitchFamily="34" charset="0"/>
              </a:rPr>
              <a:t>04 </a:t>
            </a:r>
            <a:r>
              <a:rPr lang="fr-FR" dirty="0">
                <a:solidFill>
                  <a:srgbClr val="FF0000"/>
                </a:solidFill>
                <a:latin typeface="Arial Black" pitchFamily="34" charset="0"/>
              </a:rPr>
              <a:t>semaines maximum</a:t>
            </a:r>
            <a:r>
              <a:rPr lang="fr-FR" dirty="0" smtClean="0">
                <a:solidFill>
                  <a:srgbClr val="0A0A0A"/>
                </a:solidFill>
                <a:latin typeface="Arial Black" pitchFamily="34" charset="0"/>
              </a:rPr>
              <a:t>).</a:t>
            </a: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t>
            </a:r>
            <a:endParaRPr lang="fr-FR" dirty="0">
              <a:solidFill>
                <a:schemeClr val="tx1"/>
              </a:solidFill>
              <a:latin typeface="Arial Black" pitchFamily="34" charset="0"/>
            </a:endParaRPr>
          </a:p>
        </p:txBody>
      </p:sp>
    </p:spTree>
    <p:extLst>
      <p:ext uri="{BB962C8B-B14F-4D97-AF65-F5344CB8AC3E}">
        <p14:creationId xmlns:p14="http://schemas.microsoft.com/office/powerpoint/2010/main" val="1001882259"/>
      </p:ext>
    </p:extLst>
  </p:cSld>
  <p:clrMapOvr>
    <a:masterClrMapping/>
  </p:clrMapOvr>
  <p:transition>
    <p:newsflash/>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22714"/>
          </a:xfrm>
        </p:spPr>
        <p:txBody>
          <a:bodyPr>
            <a:normAutofit fontScale="90000"/>
          </a:bodyPr>
          <a:lstStyle/>
          <a:p>
            <a:r>
              <a:rPr lang="fr-FR" u="sng" dirty="0" smtClean="0">
                <a:solidFill>
                  <a:srgbClr val="C00000"/>
                </a:solidFill>
                <a:latin typeface="Arial Black" pitchFamily="34" charset="0"/>
              </a:rPr>
              <a:t>IV.V- LES RÈGLES DE PRESCRIPTIONS DES ANXIOLYTIQUES DOIVENT ÊTRE RESPECTÉES: </a:t>
            </a:r>
            <a:br>
              <a:rPr lang="fr-FR" u="sng" dirty="0" smtClean="0">
                <a:solidFill>
                  <a:srgbClr val="C00000"/>
                </a:solidFill>
                <a:latin typeface="Arial Black" pitchFamily="34" charset="0"/>
              </a:rPr>
            </a:br>
            <a:r>
              <a:rPr lang="fr-FR" dirty="0" smtClean="0">
                <a:solidFill>
                  <a:srgbClr val="7030A0"/>
                </a:solidFill>
                <a:latin typeface="Arial Black" pitchFamily="34" charset="0"/>
              </a:rPr>
              <a:t/>
            </a:r>
            <a:br>
              <a:rPr lang="fr-FR" dirty="0" smtClean="0">
                <a:solidFill>
                  <a:srgbClr val="7030A0"/>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a:t>
            </a:r>
            <a:r>
              <a:rPr lang="fr-FR" dirty="0" smtClean="0">
                <a:solidFill>
                  <a:srgbClr val="FF0000"/>
                </a:solidFill>
                <a:latin typeface="Arial Black" pitchFamily="34" charset="0"/>
              </a:rPr>
              <a:t>Pas de benzodiazépines sans le respect de </a:t>
            </a:r>
            <a:br>
              <a:rPr lang="fr-FR" dirty="0" smtClean="0">
                <a:solidFill>
                  <a:srgbClr val="FF0000"/>
                </a:solidFill>
                <a:latin typeface="Arial Black" pitchFamily="34" charset="0"/>
              </a:rPr>
            </a:br>
            <a:r>
              <a:rPr lang="fr-FR" dirty="0">
                <a:solidFill>
                  <a:srgbClr val="FF0000"/>
                </a:solidFill>
                <a:latin typeface="Arial Black" pitchFamily="34" charset="0"/>
              </a:rPr>
              <a:t> </a:t>
            </a:r>
            <a:r>
              <a:rPr lang="fr-FR" dirty="0" smtClean="0">
                <a:solidFill>
                  <a:srgbClr val="FF0000"/>
                </a:solidFill>
                <a:latin typeface="Arial Black" pitchFamily="34" charset="0"/>
              </a:rPr>
              <a:t>   la posologie recommandée à des doses </a:t>
            </a:r>
            <a:br>
              <a:rPr lang="fr-FR" dirty="0" smtClean="0">
                <a:solidFill>
                  <a:srgbClr val="FF0000"/>
                </a:solidFill>
                <a:latin typeface="Arial Black" pitchFamily="34" charset="0"/>
              </a:rPr>
            </a:br>
            <a:r>
              <a:rPr lang="fr-FR" dirty="0">
                <a:solidFill>
                  <a:srgbClr val="FF0000"/>
                </a:solidFill>
                <a:latin typeface="Arial Black" pitchFamily="34" charset="0"/>
              </a:rPr>
              <a:t> </a:t>
            </a:r>
            <a:r>
              <a:rPr lang="fr-FR" dirty="0" smtClean="0">
                <a:solidFill>
                  <a:srgbClr val="FF0000"/>
                </a:solidFill>
                <a:latin typeface="Arial Black" pitchFamily="34" charset="0"/>
              </a:rPr>
              <a:t>   minimales efficaces. </a:t>
            </a:r>
            <a:br>
              <a:rPr lang="fr-FR" dirty="0" smtClean="0">
                <a:solidFill>
                  <a:srgbClr val="FF0000"/>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a:t>
            </a:r>
            <a:r>
              <a:rPr lang="fr-FR" dirty="0" smtClean="0">
                <a:solidFill>
                  <a:srgbClr val="00B050"/>
                </a:solidFill>
                <a:latin typeface="Arial Black" pitchFamily="34" charset="0"/>
              </a:rPr>
              <a:t>Il n’y a pas lieu d’associer deux </a:t>
            </a:r>
            <a:br>
              <a:rPr lang="fr-FR" dirty="0" smtClean="0">
                <a:solidFill>
                  <a:srgbClr val="00B050"/>
                </a:solidFill>
                <a:latin typeface="Arial Black" pitchFamily="34" charset="0"/>
              </a:rPr>
            </a:br>
            <a:r>
              <a:rPr lang="fr-FR" dirty="0">
                <a:solidFill>
                  <a:srgbClr val="00B050"/>
                </a:solidFill>
                <a:latin typeface="Arial Black" pitchFamily="34" charset="0"/>
              </a:rPr>
              <a:t> </a:t>
            </a:r>
            <a:r>
              <a:rPr lang="fr-FR" dirty="0" smtClean="0">
                <a:solidFill>
                  <a:srgbClr val="00B050"/>
                </a:solidFill>
                <a:latin typeface="Arial Black" pitchFamily="34" charset="0"/>
              </a:rPr>
              <a:t>     benzodiazépines en même temps . </a:t>
            </a:r>
            <a:br>
              <a:rPr lang="fr-FR" dirty="0" smtClean="0">
                <a:solidFill>
                  <a:srgbClr val="00B050"/>
                </a:solidFill>
                <a:latin typeface="Arial Black" pitchFamily="34" charset="0"/>
              </a:rPr>
            </a:br>
            <a:r>
              <a:rPr lang="fr-FR" dirty="0">
                <a:solidFill>
                  <a:schemeClr val="tx1"/>
                </a:solidFill>
                <a:latin typeface="Arial Black" pitchFamily="34" charset="0"/>
              </a:rPr>
              <a:t> </a:t>
            </a:r>
            <a:r>
              <a:rPr lang="fr-FR" dirty="0" smtClean="0">
                <a:solidFill>
                  <a:schemeClr val="tx1"/>
                </a:solidFill>
                <a:latin typeface="Arial Black" pitchFamily="34" charset="0"/>
              </a:rPr>
              <a:t>  - </a:t>
            </a:r>
            <a:r>
              <a:rPr lang="fr-FR" dirty="0" smtClean="0">
                <a:solidFill>
                  <a:srgbClr val="0070C0"/>
                </a:solidFill>
                <a:latin typeface="Arial Black" pitchFamily="34" charset="0"/>
              </a:rPr>
              <a:t>Un benzodiazépine ne peut être reconduit </a:t>
            </a:r>
            <a:br>
              <a:rPr lang="fr-FR" dirty="0" smtClean="0">
                <a:solidFill>
                  <a:srgbClr val="0070C0"/>
                </a:solidFill>
                <a:latin typeface="Arial Black" pitchFamily="34" charset="0"/>
              </a:rPr>
            </a:br>
            <a:r>
              <a:rPr lang="fr-FR" dirty="0">
                <a:solidFill>
                  <a:srgbClr val="0070C0"/>
                </a:solidFill>
                <a:latin typeface="Arial Black" pitchFamily="34" charset="0"/>
              </a:rPr>
              <a:t> </a:t>
            </a:r>
            <a:r>
              <a:rPr lang="fr-FR" dirty="0" smtClean="0">
                <a:solidFill>
                  <a:srgbClr val="0070C0"/>
                </a:solidFill>
                <a:latin typeface="Arial Black" pitchFamily="34" charset="0"/>
              </a:rPr>
              <a:t>    après 04 semaines. </a:t>
            </a:r>
            <a:br>
              <a:rPr lang="fr-FR" dirty="0" smtClean="0">
                <a:solidFill>
                  <a:srgbClr val="0070C0"/>
                </a:solidFill>
                <a:latin typeface="Arial Black" pitchFamily="34" charset="0"/>
              </a:rPr>
            </a:br>
            <a:r>
              <a:rPr lang="fr-FR" dirty="0" smtClean="0">
                <a:solidFill>
                  <a:schemeClr val="tx1"/>
                </a:solidFill>
                <a:latin typeface="Arial Black" pitchFamily="34" charset="0"/>
              </a:rPr>
              <a:t>   - </a:t>
            </a:r>
            <a:r>
              <a:rPr lang="fr-FR" dirty="0" smtClean="0">
                <a:solidFill>
                  <a:srgbClr val="7030A0"/>
                </a:solidFill>
                <a:latin typeface="Arial Black" pitchFamily="34" charset="0"/>
              </a:rPr>
              <a:t>L’arrêt du benzodiazépine doit être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toujours progressif , sur une durée </a:t>
            </a:r>
            <a:br>
              <a:rPr lang="fr-FR" dirty="0" smtClean="0">
                <a:solidFill>
                  <a:srgbClr val="7030A0"/>
                </a:solidFill>
                <a:latin typeface="Arial Black" pitchFamily="34" charset="0"/>
              </a:rPr>
            </a:br>
            <a:r>
              <a:rPr lang="fr-FR" dirty="0">
                <a:solidFill>
                  <a:srgbClr val="7030A0"/>
                </a:solidFill>
                <a:latin typeface="Arial Black" pitchFamily="34" charset="0"/>
              </a:rPr>
              <a:t> </a:t>
            </a:r>
            <a:r>
              <a:rPr lang="fr-FR" dirty="0" smtClean="0">
                <a:solidFill>
                  <a:srgbClr val="7030A0"/>
                </a:solidFill>
                <a:latin typeface="Arial Black" pitchFamily="34" charset="0"/>
              </a:rPr>
              <a:t>    adaptée à la durée du traitement</a:t>
            </a:r>
            <a:r>
              <a:rPr lang="fr-FR" dirty="0" smtClean="0">
                <a:solidFill>
                  <a:schemeClr val="tx1"/>
                </a:solidFill>
                <a:latin typeface="Arial Black" pitchFamily="34" charset="0"/>
              </a:rPr>
              <a:t>. </a:t>
            </a:r>
            <a:br>
              <a:rPr lang="fr-FR" dirty="0" smtClean="0">
                <a:solidFill>
                  <a:schemeClr val="tx1"/>
                </a:solidFill>
                <a:latin typeface="Arial Black" pitchFamily="34" charset="0"/>
              </a:rPr>
            </a:br>
            <a:r>
              <a:rPr lang="fr-FR" dirty="0" smtClean="0"/>
              <a:t> </a:t>
            </a:r>
            <a:endParaRPr lang="fr-FR" dirty="0"/>
          </a:p>
        </p:txBody>
      </p:sp>
    </p:spTree>
    <p:extLst>
      <p:ext uri="{BB962C8B-B14F-4D97-AF65-F5344CB8AC3E}">
        <p14:creationId xmlns:p14="http://schemas.microsoft.com/office/powerpoint/2010/main" val="1861672609"/>
      </p:ext>
    </p:extLst>
  </p:cSld>
  <p:clrMapOvr>
    <a:masterClrMapping/>
  </p:clrMapOvr>
  <p:transition>
    <p:newsflash/>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394722"/>
          </a:xfrm>
        </p:spPr>
        <p:txBody>
          <a:bodyPr>
            <a:normAutofit fontScale="90000"/>
          </a:bodyPr>
          <a:lstStyle/>
          <a:p>
            <a:r>
              <a:rPr lang="fr-FR" dirty="0" smtClean="0"/>
              <a:t> </a:t>
            </a:r>
            <a:r>
              <a:rPr lang="fr-FR" dirty="0" smtClean="0">
                <a:solidFill>
                  <a:schemeClr val="tx1"/>
                </a:solidFill>
                <a:latin typeface="Arial Black" pitchFamily="34" charset="0"/>
              </a:rPr>
              <a:t>- La durée de prescription maximale règlementaire (incluant la période de sevrage) est de </a:t>
            </a:r>
            <a:r>
              <a:rPr lang="fr-FR" dirty="0" smtClean="0">
                <a:solidFill>
                  <a:srgbClr val="FF0000"/>
                </a:solidFill>
                <a:latin typeface="Arial Black" pitchFamily="34" charset="0"/>
              </a:rPr>
              <a:t>4 à 12 semaines </a:t>
            </a:r>
            <a:r>
              <a:rPr lang="fr-FR" dirty="0" smtClean="0">
                <a:solidFill>
                  <a:schemeClr val="tx1"/>
                </a:solidFill>
                <a:latin typeface="Arial Black" pitchFamily="34" charset="0"/>
              </a:rPr>
              <a:t>pour les benzodiazépines.</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La prescription des benzodiazépines </a:t>
            </a:r>
            <a:r>
              <a:rPr lang="fr-FR" dirty="0" smtClean="0">
                <a:solidFill>
                  <a:srgbClr val="FF0000"/>
                </a:solidFill>
                <a:latin typeface="Arial Black" pitchFamily="34" charset="0"/>
              </a:rPr>
              <a:t>ne doit pas être reconduite systématiquement, </a:t>
            </a:r>
            <a:r>
              <a:rPr lang="fr-FR" b="1" dirty="0" smtClean="0">
                <a:solidFill>
                  <a:srgbClr val="FF0000"/>
                </a:solidFill>
                <a:latin typeface="Arial Black" pitchFamily="34" charset="0"/>
              </a:rPr>
              <a:t>ni être arrêtée brutalement </a:t>
            </a:r>
            <a:r>
              <a:rPr lang="fr-FR" b="1" dirty="0" smtClean="0">
                <a:solidFill>
                  <a:schemeClr val="tx1"/>
                </a:solidFill>
                <a:latin typeface="Arial Black" pitchFamily="34" charset="0"/>
              </a:rPr>
              <a:t>après un traitement de plusieurs semaine</a:t>
            </a:r>
            <a:r>
              <a:rPr lang="fr-FR" dirty="0" smtClean="0">
                <a:solidFill>
                  <a:schemeClr val="tx1"/>
                </a:solidFill>
                <a:latin typeface="Arial Black" pitchFamily="34" charset="0"/>
              </a:rPr>
              <a:t>s.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t/>
            </a:r>
            <a:br>
              <a:rPr lang="fr-FR" dirty="0" smtClean="0"/>
            </a:br>
            <a:r>
              <a:rPr lang="fr-FR" dirty="0"/>
              <a:t/>
            </a:r>
            <a:br>
              <a:rPr lang="fr-FR" dirty="0"/>
            </a:br>
            <a:endParaRPr lang="fr-FR" dirty="0"/>
          </a:p>
        </p:txBody>
      </p:sp>
    </p:spTree>
    <p:extLst>
      <p:ext uri="{BB962C8B-B14F-4D97-AF65-F5344CB8AC3E}">
        <p14:creationId xmlns:p14="http://schemas.microsoft.com/office/powerpoint/2010/main" val="1931741557"/>
      </p:ext>
    </p:extLst>
  </p:cSld>
  <p:clrMapOvr>
    <a:masterClrMapping/>
  </p:clrMapOvr>
  <p:transition>
    <p:newsflash/>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496944" cy="6322714"/>
          </a:xfrm>
        </p:spPr>
        <p:txBody>
          <a:bodyPr>
            <a:normAutofit fontScale="90000"/>
          </a:bodyPr>
          <a:lstStyle/>
          <a:p>
            <a:r>
              <a:rPr lang="fr-FR" sz="2700" u="sng" dirty="0" smtClean="0">
                <a:solidFill>
                  <a:srgbClr val="FF0000"/>
                </a:solidFill>
                <a:latin typeface="Arial Black" pitchFamily="34" charset="0"/>
              </a:rPr>
              <a:t>IV.VI- LES MODALITÉS DE SURVEILLANCE: </a:t>
            </a:r>
            <a:br>
              <a:rPr lang="fr-FR" sz="2700" u="sng" dirty="0" smtClean="0">
                <a:solidFill>
                  <a:srgbClr val="FF0000"/>
                </a:solidFill>
                <a:latin typeface="Arial Black" pitchFamily="34" charset="0"/>
              </a:rPr>
            </a:br>
            <a:r>
              <a:rPr lang="fr-FR" sz="2400" u="sng" dirty="0">
                <a:solidFill>
                  <a:srgbClr val="FF0000"/>
                </a:solidFill>
                <a:latin typeface="Arial Black" pitchFamily="34" charset="0"/>
              </a:rPr>
              <a:t/>
            </a:r>
            <a:br>
              <a:rPr lang="fr-FR" sz="2400" u="sng" dirty="0">
                <a:solidFill>
                  <a:srgbClr val="FF0000"/>
                </a:solidFill>
                <a:latin typeface="Arial Black" pitchFamily="34" charset="0"/>
              </a:rPr>
            </a:br>
            <a:r>
              <a:rPr lang="fr-FR" sz="2400" dirty="0" smtClean="0">
                <a:solidFill>
                  <a:schemeClr val="tx1"/>
                </a:solidFill>
                <a:latin typeface="Arial Black" pitchFamily="34" charset="0"/>
              </a:rPr>
              <a:t>- Il est indispensable de surveiller la régression des symptômes et de surveiller également les effets indésirables tels que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 </a:t>
            </a:r>
            <a:r>
              <a:rPr lang="fr-FR" sz="2400" dirty="0" smtClean="0">
                <a:solidFill>
                  <a:srgbClr val="FF0000"/>
                </a:solidFill>
                <a:latin typeface="Arial Black" pitchFamily="34" charset="0"/>
              </a:rPr>
              <a:t>La sédation </a:t>
            </a:r>
            <a:r>
              <a:rPr lang="fr-FR" sz="2400" dirty="0" smtClean="0">
                <a:solidFill>
                  <a:schemeClr val="tx1"/>
                </a:solidFill>
                <a:latin typeface="Arial Black" pitchFamily="34" charset="0"/>
              </a:rPr>
              <a:t>(somnolence diurne, asthénie, sensation vertigineuse, altération de la vigilance…</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a:solidFill>
                  <a:schemeClr val="tx1"/>
                </a:solidFill>
                <a:latin typeface="Arial Black" pitchFamily="34" charset="0"/>
              </a:rPr>
              <a:t> </a:t>
            </a:r>
            <a:r>
              <a:rPr lang="fr-FR" sz="2400" dirty="0" smtClean="0">
                <a:solidFill>
                  <a:schemeClr val="tx1"/>
                </a:solidFill>
                <a:latin typeface="Arial Black" pitchFamily="34" charset="0"/>
              </a:rPr>
              <a:t>        • </a:t>
            </a:r>
            <a:r>
              <a:rPr lang="fr-FR" sz="2400" dirty="0" smtClean="0">
                <a:solidFill>
                  <a:srgbClr val="FF0000"/>
                </a:solidFill>
                <a:latin typeface="Arial Black" pitchFamily="34" charset="0"/>
              </a:rPr>
              <a:t>Les altérations cognitives de la mémoire </a:t>
            </a:r>
            <a:r>
              <a:rPr lang="fr-FR" sz="2400" dirty="0" smtClean="0">
                <a:solidFill>
                  <a:schemeClr val="tx1"/>
                </a:solidFill>
                <a:latin typeface="Arial Black" pitchFamily="34" charset="0"/>
              </a:rPr>
              <a:t>et des capacités de réactions.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a:solidFill>
                  <a:schemeClr val="tx1"/>
                </a:solidFill>
                <a:latin typeface="Arial Black" pitchFamily="34" charset="0"/>
              </a:rPr>
              <a:t> </a:t>
            </a:r>
            <a:r>
              <a:rPr lang="fr-FR" sz="2400" dirty="0" smtClean="0">
                <a:solidFill>
                  <a:schemeClr val="tx1"/>
                </a:solidFill>
                <a:latin typeface="Arial Black" pitchFamily="34" charset="0"/>
              </a:rPr>
              <a:t>        • </a:t>
            </a:r>
            <a:r>
              <a:rPr lang="fr-FR" sz="2400" dirty="0" smtClean="0">
                <a:solidFill>
                  <a:srgbClr val="FF0000"/>
                </a:solidFill>
                <a:latin typeface="Arial Black" pitchFamily="34" charset="0"/>
              </a:rPr>
              <a:t>Les perturbations du comportement </a:t>
            </a:r>
            <a:r>
              <a:rPr lang="fr-FR" sz="2400" dirty="0" smtClean="0">
                <a:solidFill>
                  <a:schemeClr val="tx1"/>
                </a:solidFill>
                <a:latin typeface="Arial Black" pitchFamily="34" charset="0"/>
              </a:rPr>
              <a:t>c’est-à-dire l’effet désinhibiteur favorisé par la consommation d’alcool.</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r>
            <a:br>
              <a:rPr lang="fr-FR" sz="2400" dirty="0" smtClean="0">
                <a:solidFill>
                  <a:schemeClr val="tx1"/>
                </a:solidFill>
                <a:latin typeface="Arial Black" pitchFamily="34" charset="0"/>
              </a:rPr>
            </a:br>
            <a:r>
              <a:rPr lang="fr-FR" sz="2400" dirty="0" smtClean="0">
                <a:solidFill>
                  <a:schemeClr val="tx1"/>
                </a:solidFill>
                <a:latin typeface="Arial Black" pitchFamily="34" charset="0"/>
              </a:rPr>
              <a:t>  </a:t>
            </a:r>
            <a:endParaRPr lang="fr-FR" sz="2400" dirty="0">
              <a:solidFill>
                <a:schemeClr val="tx1"/>
              </a:solidFill>
              <a:latin typeface="Arial Black" pitchFamily="34" charset="0"/>
            </a:endParaRPr>
          </a:p>
        </p:txBody>
      </p:sp>
    </p:spTree>
    <p:extLst>
      <p:ext uri="{BB962C8B-B14F-4D97-AF65-F5344CB8AC3E}">
        <p14:creationId xmlns:p14="http://schemas.microsoft.com/office/powerpoint/2010/main" val="3778188172"/>
      </p:ext>
    </p:extLst>
  </p:cSld>
  <p:clrMapOvr>
    <a:masterClrMapping/>
  </p:clrMapOvr>
  <p:transition>
    <p:newsflash/>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lstStyle/>
          <a:p>
            <a:r>
              <a:rPr lang="fr-FR" dirty="0" smtClean="0">
                <a:solidFill>
                  <a:schemeClr val="tx1"/>
                </a:solidFill>
              </a:rPr>
              <a:t>    </a:t>
            </a:r>
            <a:r>
              <a:rPr lang="fr-FR" sz="2800" dirty="0" smtClean="0">
                <a:solidFill>
                  <a:schemeClr val="tx1"/>
                </a:solidFill>
                <a:latin typeface="Arial Black" pitchFamily="34" charset="0"/>
              </a:rPr>
              <a:t>• </a:t>
            </a:r>
            <a:r>
              <a:rPr lang="fr-FR" sz="2800" dirty="0" smtClean="0">
                <a:solidFill>
                  <a:srgbClr val="FF0000"/>
                </a:solidFill>
                <a:latin typeface="Arial Black" pitchFamily="34" charset="0"/>
              </a:rPr>
              <a:t>Les réactions paradoxales</a:t>
            </a:r>
            <a:r>
              <a:rPr lang="fr-FR" sz="2800" dirty="0" smtClean="0">
                <a:solidFill>
                  <a:schemeClr val="tx1"/>
                </a:solidFill>
                <a:latin typeface="Arial Black" pitchFamily="34" charset="0"/>
              </a:rPr>
              <a:t>, c’est-à-dire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agitation et agressivité favorisées par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la consommation d’alcool chez les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jeunes adultes. </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    • </a:t>
            </a:r>
            <a:r>
              <a:rPr lang="fr-FR" sz="2800" dirty="0" smtClean="0">
                <a:solidFill>
                  <a:srgbClr val="FF0000"/>
                </a:solidFill>
                <a:latin typeface="Arial Black" pitchFamily="34" charset="0"/>
              </a:rPr>
              <a:t>Les amnésies automatiques </a:t>
            </a:r>
            <a:r>
              <a:rPr lang="fr-FR" sz="2800" dirty="0" smtClean="0">
                <a:solidFill>
                  <a:schemeClr val="tx1"/>
                </a:solidFill>
                <a:latin typeface="Arial Black" pitchFamily="34" charset="0"/>
              </a:rPr>
              <a:t>qui peuvent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avoir des conséquences médico-légales.</a:t>
            </a:r>
            <a:br>
              <a:rPr lang="fr-FR" sz="2800" dirty="0" smtClean="0">
                <a:solidFill>
                  <a:schemeClr val="tx1"/>
                </a:solidFill>
                <a:latin typeface="Arial Black" pitchFamily="34" charset="0"/>
              </a:rPr>
            </a:br>
            <a:r>
              <a:rPr lang="fr-FR" sz="2800" dirty="0" smtClean="0">
                <a:solidFill>
                  <a:schemeClr val="tx1"/>
                </a:solidFill>
                <a:latin typeface="Arial Black" pitchFamily="34" charset="0"/>
              </a:rPr>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 </a:t>
            </a:r>
            <a:r>
              <a:rPr lang="fr-FR" sz="2800" dirty="0" smtClean="0">
                <a:solidFill>
                  <a:srgbClr val="FF0000"/>
                </a:solidFill>
                <a:latin typeface="Arial Black" pitchFamily="34" charset="0"/>
              </a:rPr>
              <a:t>La dépendance </a:t>
            </a:r>
            <a:r>
              <a:rPr lang="fr-FR" sz="2800" dirty="0" smtClean="0">
                <a:solidFill>
                  <a:schemeClr val="tx1"/>
                </a:solidFill>
                <a:latin typeface="Arial Black" pitchFamily="34" charset="0"/>
              </a:rPr>
              <a:t>(arrêt du traitement en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cas de perte de l’efficacité). </a:t>
            </a:r>
            <a:br>
              <a:rPr lang="fr-FR" sz="2800" dirty="0" smtClean="0">
                <a:solidFill>
                  <a:schemeClr val="tx1"/>
                </a:solidFill>
                <a:latin typeface="Arial Black" pitchFamily="34" charset="0"/>
              </a:rPr>
            </a:br>
            <a:r>
              <a:rPr lang="fr-FR" sz="2800" dirty="0">
                <a:solidFill>
                  <a:schemeClr val="tx1"/>
                </a:solidFill>
                <a:latin typeface="Arial Black" pitchFamily="34" charset="0"/>
              </a:rPr>
              <a:t> </a:t>
            </a:r>
            <a:r>
              <a:rPr lang="fr-FR" sz="2800" dirty="0" smtClean="0">
                <a:solidFill>
                  <a:schemeClr val="tx1"/>
                </a:solidFill>
                <a:latin typeface="Arial Black" pitchFamily="34" charset="0"/>
              </a:rPr>
              <a:t>   </a:t>
            </a:r>
            <a:r>
              <a:rPr lang="fr-FR" sz="2800" dirty="0">
                <a:solidFill>
                  <a:schemeClr val="tx1"/>
                </a:solidFill>
                <a:latin typeface="Arial Black" pitchFamily="34" charset="0"/>
              </a:rPr>
              <a:t/>
            </a:r>
            <a:br>
              <a:rPr lang="fr-FR" sz="2800" dirty="0">
                <a:solidFill>
                  <a:schemeClr val="tx1"/>
                </a:solidFill>
                <a:latin typeface="Arial Black" pitchFamily="34" charset="0"/>
              </a:rPr>
            </a:br>
            <a:r>
              <a:rPr lang="fr-FR" sz="2800" dirty="0" smtClean="0">
                <a:solidFill>
                  <a:schemeClr val="tx1"/>
                </a:solidFill>
                <a:latin typeface="Arial Black" pitchFamily="34" charset="0"/>
              </a:rPr>
              <a:t/>
            </a:r>
            <a:br>
              <a:rPr lang="fr-FR" sz="2800" dirty="0" smtClean="0">
                <a:solidFill>
                  <a:schemeClr val="tx1"/>
                </a:solidFill>
                <a:latin typeface="Arial Black" pitchFamily="34" charset="0"/>
              </a:rPr>
            </a:br>
            <a:endParaRPr lang="fr-FR" dirty="0">
              <a:solidFill>
                <a:schemeClr val="tx1"/>
              </a:solidFill>
              <a:latin typeface="Arial Black" pitchFamily="34" charset="0"/>
            </a:endParaRPr>
          </a:p>
        </p:txBody>
      </p:sp>
    </p:spTree>
    <p:extLst>
      <p:ext uri="{BB962C8B-B14F-4D97-AF65-F5344CB8AC3E}">
        <p14:creationId xmlns:p14="http://schemas.microsoft.com/office/powerpoint/2010/main" val="3668385336"/>
      </p:ext>
    </p:extLst>
  </p:cSld>
  <p:clrMapOvr>
    <a:masterClrMapping/>
  </p:clrMapOvr>
  <p:transition>
    <p:newsflash/>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640960" cy="6466730"/>
          </a:xfrm>
        </p:spPr>
        <p:txBody>
          <a:bodyPr>
            <a:normAutofit fontScale="90000"/>
          </a:bodyPr>
          <a:lstStyle/>
          <a:p>
            <a:pPr algn="ctr"/>
            <a:r>
              <a:rPr lang="fr-FR" dirty="0" smtClean="0">
                <a:solidFill>
                  <a:schemeClr val="tx1"/>
                </a:solidFill>
                <a:latin typeface="Arial Black" pitchFamily="34" charset="0"/>
              </a:rPr>
              <a:t>• En cas </a:t>
            </a:r>
            <a:r>
              <a:rPr lang="fr-FR" dirty="0" smtClean="0">
                <a:solidFill>
                  <a:srgbClr val="FF0000"/>
                </a:solidFill>
                <a:latin typeface="Arial Black" pitchFamily="34" charset="0"/>
              </a:rPr>
              <a:t>d’intoxication aigue  </a:t>
            </a:r>
            <a:r>
              <a:rPr lang="fr-FR" dirty="0" smtClean="0">
                <a:solidFill>
                  <a:schemeClr val="tx1"/>
                </a:solidFill>
                <a:latin typeface="Arial Black" pitchFamily="34" charset="0"/>
              </a:rPr>
              <a:t>et de </a:t>
            </a:r>
            <a:r>
              <a:rPr lang="fr-FR" dirty="0" smtClean="0">
                <a:solidFill>
                  <a:srgbClr val="FF0000"/>
                </a:solidFill>
                <a:latin typeface="Arial Black" pitchFamily="34" charset="0"/>
              </a:rPr>
              <a:t>surdosage</a:t>
            </a:r>
            <a:r>
              <a:rPr lang="fr-FR" dirty="0" smtClean="0">
                <a:solidFill>
                  <a:schemeClr val="tx1"/>
                </a:solidFill>
                <a:latin typeface="Arial Black" pitchFamily="34" charset="0"/>
              </a:rPr>
              <a:t>, le pronostic vital peut être menacé . Les signes de surdosage se manifestent principalement par une dépression du </a:t>
            </a:r>
            <a:r>
              <a:rPr lang="fr-FR" dirty="0" smtClean="0">
                <a:solidFill>
                  <a:srgbClr val="FF0000"/>
                </a:solidFill>
                <a:latin typeface="Arial Black" pitchFamily="34" charset="0"/>
              </a:rPr>
              <a:t>SNC</a:t>
            </a:r>
            <a:r>
              <a:rPr lang="fr-FR" dirty="0" smtClean="0">
                <a:solidFill>
                  <a:schemeClr val="tx1"/>
                </a:solidFill>
                <a:latin typeface="Arial Black" pitchFamily="34" charset="0"/>
              </a:rPr>
              <a:t> pouvant aller de la somnolence jusqu’au </a:t>
            </a:r>
            <a:r>
              <a:rPr lang="fr-FR" dirty="0" smtClean="0">
                <a:solidFill>
                  <a:srgbClr val="FF0000"/>
                </a:solidFill>
                <a:latin typeface="Arial Black" pitchFamily="34" charset="0"/>
              </a:rPr>
              <a:t>COMA</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smtClean="0">
                <a:solidFill>
                  <a:schemeClr val="tx1"/>
                </a:solidFill>
                <a:latin typeface="Arial Black" pitchFamily="34" charset="0"/>
              </a:rPr>
              <a:t>  [ Un antidote est prescrit dans ses conditions </a:t>
            </a:r>
            <a:r>
              <a:rPr lang="fr-FR" dirty="0" smtClean="0">
                <a:solidFill>
                  <a:srgbClr val="7030A0"/>
                </a:solidFill>
                <a:latin typeface="Arial Black" pitchFamily="34" charset="0"/>
              </a:rPr>
              <a:t>: FLUMAZÉNIL (ANEXATE®) </a:t>
            </a:r>
            <a:r>
              <a:rPr lang="fr-FR" dirty="0" smtClean="0">
                <a:solidFill>
                  <a:schemeClr val="tx1"/>
                </a:solidFill>
                <a:latin typeface="Arial Black" pitchFamily="34" charset="0"/>
              </a:rPr>
              <a:t>]</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r>
              <a:rPr lang="fr-FR" dirty="0" smtClean="0">
                <a:solidFill>
                  <a:schemeClr val="tx1"/>
                </a:solidFill>
                <a:latin typeface="Arial Black" pitchFamily="34" charset="0"/>
              </a:rPr>
              <a:t/>
            </a:r>
            <a:br>
              <a:rPr lang="fr-FR" dirty="0" smtClean="0">
                <a:solidFill>
                  <a:schemeClr val="tx1"/>
                </a:solidFill>
                <a:latin typeface="Arial Black" pitchFamily="34" charset="0"/>
              </a:rPr>
            </a:br>
            <a:r>
              <a:rPr lang="fr-FR" dirty="0">
                <a:solidFill>
                  <a:schemeClr val="tx1"/>
                </a:solidFill>
                <a:latin typeface="Arial Black" pitchFamily="34" charset="0"/>
              </a:rPr>
              <a:t/>
            </a:r>
            <a:br>
              <a:rPr lang="fr-FR" dirty="0">
                <a:solidFill>
                  <a:schemeClr val="tx1"/>
                </a:solidFill>
                <a:latin typeface="Arial Black" pitchFamily="34" charset="0"/>
              </a:rPr>
            </a:br>
            <a:endParaRPr lang="fr-FR" dirty="0">
              <a:solidFill>
                <a:schemeClr val="tx1"/>
              </a:solidFill>
              <a:latin typeface="Arial Black"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933056"/>
            <a:ext cx="504056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833423"/>
      </p:ext>
    </p:extLst>
  </p:cSld>
  <p:clrMapOvr>
    <a:masterClrMapping/>
  </p:clrMapOvr>
  <p:transition>
    <p:newsflash/>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3275</TotalTime>
  <Words>1682</Words>
  <Application>Microsoft Office PowerPoint</Application>
  <PresentationFormat>Affichage à l'écran (4:3)</PresentationFormat>
  <Paragraphs>208</Paragraphs>
  <Slides>121</Slides>
  <Notes>1</Notes>
  <HiddenSlides>0</HiddenSlides>
  <MMClips>0</MMClips>
  <ScaleCrop>false</ScaleCrop>
  <HeadingPairs>
    <vt:vector size="6" baseType="variant">
      <vt:variant>
        <vt:lpstr>Thème</vt:lpstr>
      </vt:variant>
      <vt:variant>
        <vt:i4>2</vt:i4>
      </vt:variant>
      <vt:variant>
        <vt:lpstr>Serveurs OLE incorporés</vt:lpstr>
      </vt:variant>
      <vt:variant>
        <vt:i4>1</vt:i4>
      </vt:variant>
      <vt:variant>
        <vt:lpstr>Titres des diapositives</vt:lpstr>
      </vt:variant>
      <vt:variant>
        <vt:i4>121</vt:i4>
      </vt:variant>
    </vt:vector>
  </HeadingPairs>
  <TitlesOfParts>
    <vt:vector size="124" baseType="lpstr">
      <vt:lpstr>Oriel</vt:lpstr>
      <vt:lpstr>1_Oriel</vt:lpstr>
      <vt:lpstr>Acrobat Document</vt:lpstr>
      <vt:lpstr>PSYYCHOPHARMACOLOGIE     Séminaire N° 2</vt:lpstr>
      <vt:lpstr> LES PSYCHOTROPES</vt:lpstr>
      <vt:lpstr>DEFINITION :   On appelle « substances psychotropes » toutes les substances qui ont une action sur le système nerveux central. Leur classifications chimiques reposent sur la forme de leurs  molécules*.   *Une molécule est un ensemble d'atomes (éléments chimiques) unis les uns aux autres par des liaisons chimiques.  Exp: l'eau (H2O) est une molécule composée de deux atomes d'hydrogène et d'un atome d'oxygène. </vt:lpstr>
      <vt:lpstr>La meilleure classification clinique a été proposée par DELAY &amp; DENIKER               (J. Delay et P. Deniker, psychiatres français, membres de l’Académie de médecine (1957)   ❶ LES PSYCHOLEPTIQUES                          (diminuent l’activité cérébrale/mentale).   ❷ LES PSYCHOANALEPTIQUES                    (Stimulent l’activité cérébrale/mentale).   ❸ LES PSYCHODYSLEPTIQUES                                       (Onirogènes pour l’activité cérébrale/mentale). </vt:lpstr>
      <vt:lpstr>❶ LES PSYCHOLEPTIQUES : (diminuent l’activité mentale).</vt:lpstr>
      <vt:lpstr>                                             ❶ LES PSYCHOLEPTIQUES :   Ils ont une action sédative sur le SNC et donc sur l’activité mentale. On Peut distinguer parmi  eux :   A/ LES HYPNOTIQUES.   B/ LES NEUROLEPTIQUES.  C/ LES TRANQUILLISANTS.   </vt:lpstr>
      <vt:lpstr>A/ LES HYPNOTIQUES : Ont pour fonction essentielle de stimuler le sommeil. On relève parmi eux deux catégories :  1/- Les hypnotiques barbituriques. 2/-Les hypnotiques non barbituriques.  Ex: PENTHIOBARBITAL (Penthotal)    </vt:lpstr>
      <vt:lpstr>b/ Les neuroleptiques :  Ils ont un effet sédatif, non spécialement hypnogènes. Ils  sont capables de réduire divers troubles mentaux et possèdent divers  effets sur le système extrapyramidal et sur le système végétatif (sympathique et parasympathique).    Système Extrapyramidal : ensemble des noyaux gris centraux et des fibres afférentes  et efférentes situées dans les régions sous corticales et sous thalamiques) </vt:lpstr>
      <vt:lpstr>Présentation PowerPoint</vt:lpstr>
      <vt:lpstr>Sous cette catégorie de psychotropes appartiennent :   - Les dérivés phénothiazines; comme par exemple : LARGACTIL, MAJEPTIL, NOZINAN, MELLERIL, MODITEN, TEMENTIL, TERFLUZINE, PIPORTIL…etc.   - Les butyrophénones; comme par exemple  HALDOL (halopéridol)  - La réserpine; comme par exemple le serpasil extrait d’une plante indienne  « Rauwolfia serpentina » dont les propriétés sédatives étaient empiriquement connues depuis longtemps. </vt:lpstr>
      <vt:lpstr>Présentation PowerPoint</vt:lpstr>
      <vt:lpstr>1./ Les tranquillisants :  Ils agissent sur l’humeur et l’affectivité. En pratique ce  sont des sédatifs de l’angoisse. ils comprennent de nombreuses familles chimiques :   - Série carbamatée  et dérivée     carbamatée : Equanil, procalmmadiol , atrium…  - Série « diazépine » : librium,    valium, tranxéne …   </vt:lpstr>
      <vt:lpstr>Présentation PowerPoint</vt:lpstr>
      <vt:lpstr>REMARQUES:   ☺les hypnotiques n’ont jamais d’action neuroleptique.  ☺ Les hypnotiques possèdent parfois un léger effet      tranquillisant.   ☺ Les neuroleptiques à fortes doses sont souvent      hypnogènes.   ☺ Les neuroleptiques à faibles doses ont parfois une      action tranquillisante.   ☺ Les tranquillisants à fortes doses possèdent un      effet neuroleptique habituellement modéré.  </vt:lpstr>
      <vt:lpstr>❷ LES  PSYCHOANALEPTIQUES : (Stimulent l’activité mentale).</vt:lpstr>
      <vt:lpstr>Ce sont des substances pharmacodynamiques naturelles ou synthétiques qui se distinguent en :  A/ LES THYMOANALEPTIQUES.   B/ LES NOOANALEPTIQUES.  C/ LES PSYCHOTONIQUES.  </vt:lpstr>
      <vt:lpstr>A/ LES THYMOANALEPTIQUES :             Ce sont des antidépresseurs. C’est-à-dire des médicaments des états dépressifs graves. Ce sont des dérivés tricycliques dont on connait deux grands sous-groupes :   - Dérivés d’iminodibenzile (imipramine) :    TOFRANIL.  - Dérivés du dibenzocyclopthène    LAROXYL (amitryptiline) ; ELAVIL,..   </vt:lpstr>
      <vt:lpstr>Présentation PowerPoint</vt:lpstr>
      <vt:lpstr>B/ LES NOOANALEPTIQUES :  ce sont des stimulants de la vigilance. Ils se distinguent en :  - Corps des amphétaminés : exp:    MAXITON.  - Amines non hétérocycliques non    amphétaminés : Exp: LIPRAN,     MERATRAN.  - D’autres stimulants : Exp:  LUCIDRIL.                      </vt:lpstr>
      <vt:lpstr>Présentation PowerPoint</vt:lpstr>
      <vt:lpstr>C/ LES PSYCHOTONIQUES :     Ils ont une action stimulante       globale. Ils se distinguent en :   - Analeptiques* simples du SNC :     CAFEINE, CAMPHRE …  - Les toniques* nervins classiques :   ACIDE GLUTAMIQUE…      * Analeptique:  fortifiant qui rétablit les forces ,                                                      stimule  les fonctions de l’organisme * Tonique : médicament qui redonne de la force.</vt:lpstr>
      <vt:lpstr>Présentation PowerPoint</vt:lpstr>
      <vt:lpstr>     LES PSYCHODYSLEPTIQUES </vt:lpstr>
      <vt:lpstr>Présentation PowerPoint</vt:lpstr>
      <vt:lpstr>Présentation PowerPoint</vt:lpstr>
      <vt:lpstr>Présentation PowerPoint</vt:lpstr>
      <vt:lpstr>Présentation PowerPoint</vt:lpstr>
      <vt:lpstr>Les psychodysleptiques comportent :   1/ Les hallucinogènes, onirogènes,         délirogènes;  2/ Les stupéfiants;  3/ Les substances énivrantes.        </vt:lpstr>
      <vt:lpstr>Présentation PowerPoint</vt:lpstr>
      <vt:lpstr>Présentation PowerPoint</vt:lpstr>
      <vt:lpstr>Présentation PowerPoint</vt:lpstr>
      <vt:lpstr>Présentation PowerPoint</vt:lpstr>
      <vt:lpstr>        </vt:lpstr>
      <vt:lpstr> MODALITÉS DE PRESCRIPTION    DES  PSYCHOTROPES EN PRATIQUE PSYCHIATRIQUE :  (Séminaire N°2)  </vt:lpstr>
      <vt:lpstr>Présentation PowerPoint</vt:lpstr>
      <vt:lpstr>    Les psychotropes sont l’ensemble des substances chimiques d’origine naturelle ou artificielle, qui ont un tropisme « psychologique », c’est-à-dire susceptible de modifier  l’activité mentale. </vt:lpstr>
      <vt:lpstr>       LES PRINCIPAUX PSYCHOTROPES        UTILISÉES  EN PSYCHIATRIE SONT :     1. LES ANTIPSYCHOTIQUES,    2. LES ANTIDÉPRESSEURS,    3. LES THYMORÉGULATEURS,    4. LES ANXIOLYTIQUES,    5. LES HYPNOTIQUES,    6. LES PSYCHOSTIMULANTS. </vt:lpstr>
      <vt:lpstr>1- LES ANTIPSYCHOTIQUES: </vt:lpstr>
      <vt:lpstr>                                             les antipsychotiques sont indiqués dans le traitement des troubles psychotiques (troubles schizophréniques et troubles délirants persistants) et certains d’entre eux sont indiqués à visée antimaniaque et antidépressive  dans les troubles bipolaires   (ex: dépression bipolaire type I, II et cyclothymie).   </vt:lpstr>
      <vt:lpstr>SUR LE PALAN PHARMACOLOGIQUE,                            LA CARACTÉRISTIQUE COMMUNE DE TOUS LES ANTIPSYCHOTIQUES EST D’ÊTRE ANTAGONISTE (bloque l’action) DES RÉCEPTEURS DOPAMINERGIQUES  DE TYPE D2.</vt:lpstr>
      <vt:lpstr>Présentation PowerPoint</vt:lpstr>
      <vt:lpstr>Présentation PowerPoint</vt:lpstr>
      <vt:lpstr>I.I- LES ANTIPSYCHOTIQUES DE PREMIÈRE GÉNÉRATION :   - CHLORPROMAZINE (LARGACTIL®)  - CYAMÉMAZINE (TERCIAN®)  - ALIMÉMAZINE (THÉRALÈNE®)  - LÉVOPROMAZINE (NOZINAN®)  - HALOPÉRIDOL ( HALDOL®) </vt:lpstr>
      <vt:lpstr>Présentation PowerPoint</vt:lpstr>
      <vt:lpstr>I.II - LES ANTIPSYCHOTIQUES DE  DEUXIÈME GÉNÉRATION :   - AMISULPRIDE     (SOLIAN ®) - LOXAPINE           (LOXAPAC®) - OLANZAPINE      (ZYPREXA®) - CLOZAPINE         (LEPONEX®) - QUETIAPINE       (XEROQUEL®) - RISPÉRIDONE     (RISPERDAL®) - PALIPERIDONE   (XEPLION®) - ARIPIPRAZOLE   (ABILIFY®)  </vt:lpstr>
      <vt:lpstr>Présentation PowerPoint</vt:lpstr>
      <vt:lpstr> QU’ELLE EST LA DIFFÉRENCE ENTRE UN ANTIPSYCHOTIQUE DE 1ÈRE GÉNÉRATION ET CELUI  DE 2ÈME GÉNÉRATION ? </vt:lpstr>
      <vt:lpstr>    I.III- LES MODALITÉS DE PRESCRIPTION          DES ANTIPSYCHOTIQUES :      LES ANTIPSYCHOTIQUES SONT INDIQUES POUR  :    a . LES TROUBLES PSYCHOTIQUES :            •troubles schizo-affectifs,                                          •troubles schizophréniques,           •trouble délirant persistant…  b. LES TROUBLES DE L’HUMEUR:   • épisode maniaque avec ou sans     caractéristiques psychotiques,  • épisode dépressif caractérisé avec ou     sans caractéristiques psychotiques,</vt:lpstr>
      <vt:lpstr> c. Dans le traitement symptomatique de courte durée de l’anxiété chez l’adulte en cas d’échec des thérapeutiques habituelles (ex: cymémazine)  d. Dans les symptômes psycho comportementaux de la démence (déclin progressif des fonctions cognitives : mémoire, langage, jugement, planification).  e. Dans les états d’agitation psychomotrice.  </vt:lpstr>
      <vt:lpstr> I.IV - LES CONTRE-INDICATIONS DE PRESCRIPTION DES ANTIPSYCHOTIQUES:    • Hypersensibilité connue à la molécule;  • Bradycardie &lt; 65/minute et hypokaliémie (baisse de la concentration de potassium dans le sang );  • Diabète ou intolérance au glucose        ( ex: OLANZAPINE et CLOZAPINE) </vt:lpstr>
      <vt:lpstr>Présentation PowerPoint</vt:lpstr>
      <vt:lpstr>     I.V- LES RÈGLES GALÉNIQUES :   la plupart des molécules (antipsychotiques) sont disponibles par voie orale et par  voie intramusculaire . Dans les situations d’urgence , la voie d’administration orale doit être privilégiée et en cas d’impossibilité, la voie intramusculaire peut-être choisie.        </vt:lpstr>
      <vt:lpstr>Pour certains antipsychotiques une forme intramusculaire à libération prolongée  existe, on parle de « formes retard » qui peuvent être proposées au patient dans l’objectif d’améliorer l’observance. Attention, ces formes retard ne peuvent être mises en place qu’après une période de stabilisation clinique avec  le traitement per os (par la bouche).       </vt:lpstr>
      <vt:lpstr>I.VI - BILAN PRÉ-THÉRAPEUTIQUE :  Le bilan pré-thérapeutique avant un traitement antipsychotique est indispensable ! Il est guidé par la recherche de contre indications  renforcé par un bilan « métabolique » afin de dépister , suivre et éventuellement traiter un trouble métabolique possiblement induit ou aggravé par  les antipsychotiques.   </vt:lpstr>
      <vt:lpstr>Présentation PowerPoint</vt:lpstr>
      <vt:lpstr>Un bilan clinique s’effectue par : - La recherche en interrogatoire des antécédents personnels  et familiaux d’obésité, de dyslipidémie, de maladie cardiovasculaire.  Un bilan biologique standard : fns, glycémie à jeun,  prolactinémie …etc.  </vt:lpstr>
      <vt:lpstr>     I.VII- LES REGLES DE PRESCRIPTION                         DES  ANTIPSYCHOTIQUES:   ► Au moment de l’initiation de la psychose, il est recommandé de débuter toujours avec un  antipsychotique de 2ème génération.  ►  Il faut privilégier la molécule qui       présente le moins d’effet indésirable.  ► Rechercher la posologie efficace et la      monothérapie.  ► Le recours à des antipsychotiques à visée sédative par voie intramusculaire doit être réservé aux états d’agitations sévères.</vt:lpstr>
      <vt:lpstr>I.VIII- LA DURÉE DU TRAITEMENT PAR ANTIPSYCHOTIQUES :  ► Après un épisode psychotique unique,  il est recommandé au psychiatre de poursuivre le traitement au moins 2 ans après avoir obtenu la rémission totale des symptômes psychotiques ; voir  5 ans après la rémission totale des symptômes psychotiques.  </vt:lpstr>
      <vt:lpstr> I.IX- LES MODALIRTÉS DE SURVEILLANCE:  ► le psychiatre doit surveiller la régression des symptômes cibles lors de l’initiation du traitement.  ► il doit surveiller l’absence d’un nouvel épisode psychotique lors du traitement d’entretien.  ► il doit surveiller la tolérance du traitement.  </vt:lpstr>
      <vt:lpstr>         I.X- LES EFFETS NEUROLOGIQUES INDÉSIRABLES DES ANTIPSYCHOTIQUES :  ► En dehors des AVC et de crises épileptiques, les effets indésirables neurologiques surviennent surtout avec  les antipsychotiques de première génération, à cet effet on a :   </vt:lpstr>
      <vt:lpstr>Présentation PowerPoint</vt:lpstr>
      <vt:lpstr> c) les dyskinésies tardives : sont des mouvements anormaux , involontaires, répétitifs  et incontrôlables touchant la face ( mouvements de mastication) et les membres (balancement, mouvement choréo-athétosiques). Leurs survenue est imprévisible (souvent après plusieurs mois, voire plusieurs années de traitement). Elles sont parfois irréversibles.  d) Une crise convulsive iatrogène :  Le seuil épiletogène est abaissé  de manière différente selon les molécules . la CLOZAPINE présente un risque élevé.      </vt:lpstr>
      <vt:lpstr>               I.XI- QU’EST-CE QU’UN SYNDROME MALIN DES  NEUROLEPTIQUES : Cliniquement, il associe un mode de début rapide et progressif caractérisé par:   ► Une hyperthermie  (40° à 41°) ou une       hypothermie ( &lt; 36°); ► Une rigidité extrapyramidale ;  ► Des sueurs profuses ; ► Une tachycardie ;  ► Une hypotension artérielle ; ► Des troubles de la vigilance ; ► Des troubles cardiorespiratoires ;  ► De possible convulsions.  </vt:lpstr>
      <vt:lpstr>Présentation PowerPoint</vt:lpstr>
      <vt:lpstr>      Chez un patient (e)sous antipsychotique, une hyperthermie avec un syndrome confusionnel doit faire évoquer un syndrome malin et doit faire suspendre immédiatement le traitement.  Le patient (e) doit être informé des bénéfices attendus ainsi que des effets indésirables pouvant survenir. Il est également informé  qu’il s’agit d’un traitement qu’il doit prendre tous les jours , et qui ne peut être arrêté brutalement.      </vt:lpstr>
      <vt:lpstr>Présentation PowerPoint</vt:lpstr>
      <vt:lpstr>  II- LES ANTIDÉPRESSEURS :  </vt:lpstr>
      <vt:lpstr>Présentation PowerPoint</vt:lpstr>
      <vt:lpstr> Les antidépresseurs sont des psychotropes indiqués dans le traitement des troubles dépressifs  et des troubles anxieux.   </vt:lpstr>
      <vt:lpstr>Présentation PowerPoint</vt:lpstr>
      <vt:lpstr>    A- Les principales molécules                     des antidépresseurs :   ► LES ISRS =  - escitalopram (seroplex®)  - sertraline (zoloft®)  - paroxétine (déroxat®);   ►LES IRSNA =   - venlafaxine (effexor®) - les imipraminiques (amitriptyline)    (laroxyl®)  - clomipramine (anafranil®);  </vt:lpstr>
      <vt:lpstr>Présentation PowerPoint</vt:lpstr>
      <vt:lpstr>B- LES MODALITÉS DE PRESCRIPTION                  DES ANTIDEPRESSEURS :    1- troubles de l’humeur :        - épisode dépressif caractérisé.       - trouble dépressif récurrent.    2- Trouble anxieux :        - trouble anxieux généralisé ,         - trouble panique       - trouble phobique       - trouble de stress post-traumatique       - trouble obsessionnel compulsif           </vt:lpstr>
      <vt:lpstr> 3- DOULEURS NEUROPATHIQUES,    4- CÉPHALÉES REBELLES ET        MIGRAINES,    5- TROUBLES DU SOMMEIL (NARCOLEPSIE (somnolence diurne excessive) AVEC CATALEPSIE (raideur musculaire et une perte de la motricité volontaire), ÉNURÉSIE…etc.).    </vt:lpstr>
      <vt:lpstr>C- BILAN PRÉ-THÉRAPEUTIQUE DES ANTIDEPRESSEURS :   - Pour les ISRS et les ISRNA : pas de bilan paraclinique systématique.  - Pour les imipraminiques : ecg, bilan rénal, bilan hépatique, eeg  si antécédent d’épilepsie, un bilan ophtalmologique réalisé en cas de risque de glaucome à angle fermé .  </vt:lpstr>
      <vt:lpstr>Présentation PowerPoint</vt:lpstr>
      <vt:lpstr>D- durée du traitement par antidépresseurs :  elle est d’au moins 6 à 8 mois après la rémission d’un épisode dépressif caractérisé. En cas de trouble dépressif récurrent  et/ou de troubles anxieux, le traitement est indiqué pour une durée plus longue              (2 ans pour le trouble dépressif récurrent).  Les posologies seront diminuées progressivement pour éviter le syndrome d’arrêt des antidépresseurs :  - anxiété – irritabilité – perturbations du sommeil – sensations vertigineuses…etc.    </vt:lpstr>
      <vt:lpstr>III- LES THYMORÉGULATEURS:  </vt:lpstr>
      <vt:lpstr>LES THYMORÉGULATEURS sont des stabilisateurs de l’humeur dont l’action principale est la diminution de la fréquence , de la durée  et de l’intensité des épisodes thymiques (maniaque ou dépressif).   On distingue :           • LES SELS DE LITHIUM: (carbonate de         lithium (teralithe®);     • Certains ANTIÉPILEPTIQUES :            DIVALOPRATE DE SODIUM (depakote®)        VALPROMID (depamide®) ;       CARBAMAZÉPINE (tegretol®)         LAPOTRIGINE (lamictal®).  </vt:lpstr>
      <vt:lpstr>Présentation PowerPoint</vt:lpstr>
      <vt:lpstr>III.I – LES MODALITÉS DE PRESCRIPTIONS DES THYMOREGULATEURS:    Les thymorégulateurs sont indiqués :           1. Dans le traitement curatif de l’épisode maniaque ou dépressif caractérisé dans la cadre d’un trouble bipolaire.           2. Dans le traitement préventif de la récidive dans le trouble bipolaire et le trouble schizo-affectif.    </vt:lpstr>
      <vt:lpstr>Présentation PowerPoint</vt:lpstr>
      <vt:lpstr> LE TROUBLE BIPOLAIRE est un « trouble de l'humeur » caractérisé par une succession d'épisodes maniaques et dépressifs. Il se distingue en T.B:TYPE 1 ; T.B: TYPE 2                  et T.B: Non spécifié.    LE TROUBLE SCHIZO-AFFECTIF, schizophrénie dysthymique ou psychose aiguë schizo-affective, est un trouble mental associant des symptômes d'un trouble bipolaire et des symptômes d'une schizophrénie. La schizophrénie dysthymique affecte plus particulièrement la cognition et l'émotion.</vt:lpstr>
      <vt:lpstr>III.II- LES RÈGLES DE PRESCRIPTIONS DES THYMORÉGULATEURS :   La voie d’administration orale est la seule possible pour le lithium et les antiépileptiques. Pour le lithium,           il existe une forme à libération immédiate (250mg) nécessitant plusieurs prises par jour, et une forme de libération prolongée (400mg) en une seule prise quotidienne.    </vt:lpstr>
      <vt:lpstr>Le bilan biologique pré-thérapeutique avant un traitement thymorégulateur :   Il est guidé par la recherche de contre-indications et d’interactions médicamenteuses :   - FNS (formule de numération sanguine); - GLYCÉMIE à jeun (0,70 ≈ 1g – le diabète est à 1,10g) ; - CALCÉMIE;  - IONOGRAMME SANGUIN (sodium (Na+), potassium (K+), chlore (Cl-), parfois associés aux bicarbonates) ;  - ECG…etc.  - BILAN THYROÏDIEN (dosage de la thyréostimuline (TSH), produite par l'hypophyse (T3 et T4) ;    </vt:lpstr>
      <vt:lpstr>IV-  LES ANXIOLYTIQUES : </vt:lpstr>
      <vt:lpstr>LES ANXIOLYTIQUES sont indiqués en cas de manifestations anxieuses intenses et invalidantes. On distingue plusieurs classes de médicaments anxiolytiques:    A - LES ANXIOLYTIQUES       BENZODIAZÉPINIQUES.    B - LES ANXIOLYTIQUES NON       BENZODIAZÉPINIQUES.    </vt:lpstr>
      <vt:lpstr> A- LES ANXIOLYTIQUES BENZODIAZÉPINIQUES :  les benzodiazépines constituent la classe principale des anxiolytiques. Elles facilitent la transmission GABAergique (Gamma aminobutyrique acide) et permettent de diminuer l’hyperexcitabilité neuronale associée à l’anxiété. Cette propriété leur confère des effets :      * Anxiolytiques;      * Sédatifs;      * Anticonvulsifs;     * Myorelaxant;     * Amnésiants;     * Orexygène (appétit).    </vt:lpstr>
      <vt:lpstr>IV.I- LES PRINCIPALES MOLÉCULES DE BENZODIAZÉPINES SONT :   - OXAZÉPAM     (SERESTA®) - LORAZÉPAM   (TEMESTA®) - ALPRAZOLAM (XANAX®) - DIAZÉPAM       (VALIUM®)        </vt:lpstr>
      <vt:lpstr>Présentation PowerPoint</vt:lpstr>
      <vt:lpstr>IV.II- LES PRINCIPALES INDICATIONS  DES ANXIOLYTIQUES :   - Traitement symptomatique des        manifestations anxieuses intenses et/ou     invalidantes.   - Traitement préventif dans le cadre du    sevrage de l’alcool.  - Traitement des crises convulsives et des    épilepsies.  - Douleurs neuropathiques.  </vt:lpstr>
      <vt:lpstr>IV.III- CONTRE-INDICATIONS ET INTERACTIONS MÉDICAMENTEUSES AVEC LES ANXIOLYTIQUES:              </vt:lpstr>
      <vt:lpstr>Pour les ANXIOLYTIQUES    la voie orale doit être privilégiée. En cas d’impossibilité, la voie IM peut être choisie. Alors que la voie IV lente est rarement utilisée en pratique.    </vt:lpstr>
      <vt:lpstr>IV.IV- LE BILAN PRÉ-THÉRAPEUTIQUE AVANT LA PRESCRIPTION DES ANXIOLYTIQUES:   l’interrogatoire et l’examen clinique doivent s’attacher à éliminer toute contre indication. Ainsi que toute interaction médicamenteuse.  La durée de prescription doit être brève (04 semaines maximum).      </vt:lpstr>
      <vt:lpstr>IV.V- LES RÈGLES DE PRESCRIPTIONS DES ANXIOLYTIQUES DOIVENT ÊTRE RESPECTÉES:     - Pas de benzodiazépines sans le respect de      la posologie recommandée à des doses      minimales efficaces.     -  Il n’y a pas lieu d’associer deux        benzodiazépines en même temps .     - Un benzodiazépine ne peut être reconduit       après 04 semaines.     - L’arrêt du benzodiazépine doit être       toujours progressif , sur une durée       adaptée à la durée du traitement.   </vt:lpstr>
      <vt:lpstr> - La durée de prescription maximale règlementaire (incluant la période de sevrage) est de 4 à 12 semaines pour les benzodiazépines.  - La prescription des benzodiazépines ne doit pas être reconduite systématiquement, ni être arrêtée brutalement après un traitement de plusieurs semaines.      </vt:lpstr>
      <vt:lpstr>IV.VI- LES MODALITÉS DE SURVEILLANCE:   - Il est indispensable de surveiller la régression des symptômes et de surveiller également les effets indésirables tels que :           • La sédation (somnolence diurne, asthénie, sensation vertigineuse, altération de la vigilance…           • Les altérations cognitives de la mémoire et des capacités de réactions.            • Les perturbations du comportement c’est-à-dire l’effet désinhibiteur favorisé par la consommation d’alcool.    </vt:lpstr>
      <vt:lpstr>    • Les réactions paradoxales, c’est-à-dire        agitation et agressivité favorisées par        la consommation d’alcool chez les        jeunes adultes.       • Les amnésies automatiques qui peuvent        avoir des conséquences médico-légales.      • La dépendance (arrêt du traitement en        cas de perte de l’efficacité).        </vt:lpstr>
      <vt:lpstr>• En cas d’intoxication aigue  et de surdosage, le pronostic vital peut être menacé . Les signes de surdosage se manifestent principalement par une dépression du SNC pouvant aller de la somnolence jusqu’au COMA.   [ Un antidote est prescrit dans ses conditions : FLUMAZÉNIL (ANEXATE®) ]       </vt:lpstr>
      <vt:lpstr> B – LES ANXIOLYTIQUES NON         BENZODIAZÉPINIQUES :   Parmi eux on distingue les :    • ANTIHISTAMINIQUES        (HYDROXYZINE : (ATARAX®).   • BÉTABLOQUANTS                                       (PROPRANOLOL : (AVLOCARDYL®).    • LA BUSPIRONE (BUSPAR®)  </vt:lpstr>
      <vt:lpstr>Présentation PowerPoint</vt:lpstr>
      <vt:lpstr>     V- LES HYPNOTIQUES :  </vt:lpstr>
      <vt:lpstr>LES HYPNOTIQUES SONT DES INDUCTEURS DU SOMMEIL, CE SONT DES PSYCHOTROPES QUI FACILITENT L'ENDORMISSEMENT EN INHIBANT LE S.N.C.        </vt:lpstr>
      <vt:lpstr>Aujourd’hui, les benzodiazépines ont été substitués aux barbituriques dans le traitement de l’insomnie, du fait de leur moindre toxicité.  Quelques soient les caractéristiques des hypnotiques benzodiazépiniques ils peuvent être utilisés chez les patients anxieux dans un but hypnotique en administrant une dose plus importante le soir.      </vt:lpstr>
      <vt:lpstr>PROCHE DES BENZODIAZÉPINES, DEUX MOLÉCULES SONT LARGEMENT UTILISÉES:        A- LA ZOPICLONE      (IMOVANE®).    B- LE ZOLPIDEM      (STILNOX®).  C- LA MÉLATONINE        </vt:lpstr>
      <vt:lpstr>A - LA ZOPICLONE (IMOVANE ®) :                 se fixe comme les benzodiazépines .          Son temps de résorption est d’environ            2 heures avec une demi-vie  de 5 heures. Les études en laboratoire de sommeil montrent une augmentation du temps du sommeil lent (stade 2) ainsi que du sommeil profond (stades 3 et 4).  LA ZOPICLONE  engendre peut d’effets secondaires . Cependant, certains patients se plaignent d’une modification du goût avec amertume de la bouche.   </vt:lpstr>
      <vt:lpstr>Présentation PowerPoint</vt:lpstr>
      <vt:lpstr>B- Le ZOLPIDEM (STILNOX®) :        Après administration orale, il présente une biodisponibilité d’environ 70% avec un pic plasmatique atteint 0,5 et 3 heures. La demie–vie d’élimination est en moyenne de 2 à 3 heures. Les enregistrements du sommeil de nuit ont montré que le ZOLPIDEM prolonge le stade 2 aussi bien que les stades du sommeil profond 3 et 4.    </vt:lpstr>
      <vt:lpstr>Présentation PowerPoint</vt:lpstr>
      <vt:lpstr>Les effets indésirables sont liés à la dose et à la sensibilité individuelle du patient: sensation vertigineuse, somnolence , asthénie, etc.     </vt:lpstr>
      <vt:lpstr>C- LA MÉLATONINE  :  C’EST UNE HORMONE NATURELLE SYNTHÉTISÉE PAR LA GLANDE PINÉALE (ÉPIPHYSE). C’EST UN RÉGULATEUR ENDOGÈNE DU SOMMEIL . ELLE EST COMMERCIALISÉE SOUS FORME   DE LIBÉRATION PROLONGÉE            (CIRCADIN®, MELATONINE LP) QUI EST INDIQUÉE EN MONOTHÉRAPIE POUR LE TRAITEMENT À COURT TERME DE L’INSOMNIE PRIMAIRE CARACTÉRISÉE PAR UN SOMMEIL DE MAUVAISE QUALITÉ, CHEZ LES PATIENTS ÂGÉS DE 55 ANS ET PLUS. </vt:lpstr>
      <vt:lpstr>EN RÉSUMÉ, LA PRESCRIPTION D’UN HYPNOTIQUE NE DOIT PAS DEVENIR SYSTÉMATIQUE. LE CHOIX NE PEUT SE FAIRE QU’EN FONCTION DE LA PHARMACOCINÉTIQUE, SEUL CRITÈRE QUI PUISSE ÊTRE EXPLOITÉ À L’HEURE ACTUELLE.    </vt:lpstr>
      <vt:lpstr>Présentation PowerPoint</vt:lpstr>
      <vt:lpstr>VI- LES PSYCHOSTIMULANTS :  </vt:lpstr>
      <vt:lpstr>LES PSYCHOSTIMULANTS APPARTIENNENT À LA CLASSE DES PSYCHOANALEPTIQUES. ILS CONSTITUENT LES PRINCIPAUX TRAITEMENTS MÉDICAMENTEUX DU TDAH OU ASSOCIÉ À UN TSA . L’AMÉLIORATION DU TDAH PAR LES AMPHÉTAMINES A ÉTÉ DÉCRITE PAR BRADLEY EN 1937. CEUX-CI BLOQUENT LE TRANSPORTEUR DE  LA DOPAMINE CE QUI A POUR EFFET D’AUGMENTER LA CONCENTRATION  DE CE NEUROTRANSMETTEUR DANS LA FENTE SYNAPTIQUE.   </vt:lpstr>
      <vt:lpstr>Présentation PowerPoint</vt:lpstr>
      <vt:lpstr>LE PSYCHOSTIMULANT LE PLUS RÉPANDU ET DONT L’EFFICACITÉ À COURT TERME EST LA MIEUX DOCUMENTÉE EST LA MÉTHYLPHÉNIDATE, UN DÉRIVÉ AMPHÉTAMINIQUE SYNTHÉTISÉ EN SUISSE EN 1944. IL ARRIVE EN FRANCE EN 1995. ACTUELLEMENT PLUSIEURS FORMES GALÉNIQUES SONT DISPONIBLES À PARTIR DE 6 ANS SANS LIMITE SUPÉRIEURE D’ÂGE À DURÉE D’ACTION DE 8 À 12HEURES.</vt:lpstr>
      <vt:lpstr> LE MODAFINIL  EST UN PSYCHOSTIMULANT, MÉDICAMENT STIMULANT L'ÉVEIL, IL EST UTILISÉ DANS LE TRAITEMENT DE LA NARCOLEPSIE, LE SYNDROME D’APNÉES DU SOMMEIL ET LES DÉCALAGES DE PHASE LIÉS AU TRAVAIL POSTÉ. C’EST UN MÉDICAMENT RÈGLEMENTÉ  PAR   UNE PRESCRIPTION INITIALE HOSPITALIÈRE, RÉSERVÉE AUX SERVICES DE NEUROLOGIE ET AUX CENTRES DU SOMMEIL.    </vt:lpstr>
      <vt:lpstr>Présentation PowerPoint</vt:lpstr>
      <vt:lpstr>Présentation PowerPoint</vt:lpstr>
      <vt:lpstr>   MERCI POUR VOTRE AIMABLE  ATTENTION…    M. FOUCAULT  « Jamais la psychologie détient         la vérité sur la folie, puisque c’est     la folie qui détient la vérité          de la psychologie »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PSYCHOPHARMACOLOGIE</dc:title>
  <dc:creator>Mcd</dc:creator>
  <cp:lastModifiedBy>smarttech</cp:lastModifiedBy>
  <cp:revision>432</cp:revision>
  <dcterms:created xsi:type="dcterms:W3CDTF">2014-02-21T10:26:55Z</dcterms:created>
  <dcterms:modified xsi:type="dcterms:W3CDTF">2026-04-24T19:52:22Z</dcterms:modified>
</cp:coreProperties>
</file>