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3" r:id="rId2"/>
    <p:sldId id="268" r:id="rId3"/>
    <p:sldId id="276" r:id="rId4"/>
    <p:sldId id="277" r:id="rId5"/>
    <p:sldId id="280" r:id="rId6"/>
    <p:sldId id="281" r:id="rId7"/>
    <p:sldId id="282" r:id="rId8"/>
    <p:sldId id="275" r:id="rId9"/>
    <p:sldId id="278" r:id="rId10"/>
    <p:sldId id="283" r:id="rId11"/>
    <p:sldId id="286" r:id="rId12"/>
    <p:sldId id="279" r:id="rId13"/>
    <p:sldId id="284" r:id="rId14"/>
    <p:sldId id="285" r:id="rId15"/>
    <p:sldId id="287" r:id="rId16"/>
    <p:sldId id="288" r:id="rId17"/>
    <p:sldId id="289" r:id="rId18"/>
    <p:sldId id="291" r:id="rId19"/>
    <p:sldId id="292" r:id="rId20"/>
    <p:sldId id="296" r:id="rId21"/>
    <p:sldId id="297" r:id="rId22"/>
    <p:sldId id="29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FFD579"/>
    <a:srgbClr val="929000"/>
    <a:srgbClr val="EBEBEB"/>
    <a:srgbClr val="942093"/>
    <a:srgbClr val="FF40FF"/>
    <a:srgbClr val="76D6FF"/>
    <a:srgbClr val="00FDFF"/>
    <a:srgbClr val="D5FC79"/>
    <a:srgbClr val="7132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99"/>
    <p:restoredTop sz="94718"/>
  </p:normalViewPr>
  <p:slideViewPr>
    <p:cSldViewPr snapToGrid="0" snapToObjects="1">
      <p:cViewPr varScale="1">
        <p:scale>
          <a:sx n="73" d="100"/>
          <a:sy n="73" d="100"/>
        </p:scale>
        <p:origin x="-56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AFB43-5D5E-4F2A-BE56-D9D4B460BC2A}" type="datetimeFigureOut">
              <a:rPr lang="fr-FR" smtClean="0"/>
              <a:pPr/>
              <a:t>26/01/2021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C785C-7620-43C5-9604-FB70FDAA94F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1208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18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28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72AB992-C7C0-814A-8934-9E017AC0D01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3B788054-9212-4641-B09F-397E3E109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81F3BCC8-2627-484E-B6F1-F2D8063D46D8}"/>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 xmlns:a16="http://schemas.microsoft.com/office/drawing/2014/main" id="{37365E57-0C34-BB44-B6F4-DBA05351D8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C5F9D45-1751-D044-987F-5EA7A840D9F3}"/>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73288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AB8F8FE-4FBB-5049-B146-6C11AAE40DE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728452E3-BB73-9347-AEDE-7111986956D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6E4028B-0195-114B-94EC-4E3090531CA2}"/>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 xmlns:a16="http://schemas.microsoft.com/office/drawing/2014/main" id="{4BB49D88-7E81-2D4A-84EF-2624F1F8E9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643EC47F-5B89-5A43-97A5-2D266A0C3C25}"/>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365725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C6953A8C-6252-624C-A6DE-77E1A90CA63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8E226DF0-361D-B849-95F1-88ED52F348E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F935AC83-7D7D-8E42-99EB-4AE7849D7925}"/>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 xmlns:a16="http://schemas.microsoft.com/office/drawing/2014/main" id="{ACCD7610-8C65-4648-910F-ECB41A4156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C45B4EE7-5AF6-D943-9ABB-A080CF2C3C4E}"/>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145080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F6B6D18-A827-704A-891F-107A58A9BF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2D94BA5-7F78-AB42-802E-84CA5E4D701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6845000-35B1-6D4C-B30F-8E1D1C2C4DAD}"/>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 xmlns:a16="http://schemas.microsoft.com/office/drawing/2014/main" id="{64CE8729-FA35-A842-9C75-B59FE42B02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41EE4C11-7A5D-2E48-A26F-4C5457B3545B}"/>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158532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684C86-0E24-8A4A-BD4B-3828B6F737F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8F8D8F53-67E3-BA4E-80F9-AF5069E23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91508428-062A-0048-8C6D-EFAC6E90F8B1}"/>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 xmlns:a16="http://schemas.microsoft.com/office/drawing/2014/main" id="{C8A1199D-AEF6-5F4E-8C2C-174590B2DF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7FD5752-7DA8-6D40-B756-2895E52FB8CC}"/>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55312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D7C9097-F2F9-044C-A8A0-0D90DA2F5B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C4454981-CF3B-F34A-B1FB-4F96A74D607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62597923-9A39-AC48-B8AC-F4709176FB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9C6BEBEC-FB03-AD4F-B732-BB7EDDB2C592}"/>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6" name="Espace réservé du pied de page 5">
            <a:extLst>
              <a:ext uri="{FF2B5EF4-FFF2-40B4-BE49-F238E27FC236}">
                <a16:creationId xmlns="" xmlns:a16="http://schemas.microsoft.com/office/drawing/2014/main" id="{60695FA4-0662-1F42-99DE-EF0E1F2407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320DD809-98FF-4B48-99E1-9D3902D1455D}"/>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195746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7C5DE86-4134-D043-AB42-BF4654C92C6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C1B97999-0E8F-D54B-8B69-402C49AD2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387C1AE6-03E3-A04D-AFA5-3FB4AE55E4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E68E622B-78F2-0940-96C5-DCD429900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C93BC7CD-F37A-AD4C-AEFB-918B0E7DA0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7D3814B5-937E-744D-9D10-063C281955F1}"/>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8" name="Espace réservé du pied de page 7">
            <a:extLst>
              <a:ext uri="{FF2B5EF4-FFF2-40B4-BE49-F238E27FC236}">
                <a16:creationId xmlns="" xmlns:a16="http://schemas.microsoft.com/office/drawing/2014/main" id="{DDC45DA6-BB23-A042-A1CF-FE871420E3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BC737A62-4BDA-0C4F-8B66-D4865230D87D}"/>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216037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30C7FF6-F65B-514F-8DEC-F37EBBAB938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84217CF4-6E86-3E43-BB95-4CFA2BB859F6}"/>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4" name="Espace réservé du pied de page 3">
            <a:extLst>
              <a:ext uri="{FF2B5EF4-FFF2-40B4-BE49-F238E27FC236}">
                <a16:creationId xmlns="" xmlns:a16="http://schemas.microsoft.com/office/drawing/2014/main" id="{9225FF85-40F5-FC41-A490-1A94F19F194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BC899004-2827-FB47-B7F6-2B7A2F5387DF}"/>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290676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0C92B757-DEAC-4449-8F11-B3327410E014}"/>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3" name="Espace réservé du pied de page 2">
            <a:extLst>
              <a:ext uri="{FF2B5EF4-FFF2-40B4-BE49-F238E27FC236}">
                <a16:creationId xmlns="" xmlns:a16="http://schemas.microsoft.com/office/drawing/2014/main" id="{2A7777FD-1F88-0045-AD52-D5D8624A5DB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81F0732A-2ACF-1A46-A402-5B5752378D88}"/>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138581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F25CC29-25FD-2348-8505-54A79291F1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D0667D59-90B8-8942-94C2-1AC8D79B8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D9B943E5-2FFC-A843-A46F-778A9CBD2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313099B2-F96E-BC48-9E8F-EDD05763D245}"/>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6" name="Espace réservé du pied de page 5">
            <a:extLst>
              <a:ext uri="{FF2B5EF4-FFF2-40B4-BE49-F238E27FC236}">
                <a16:creationId xmlns="" xmlns:a16="http://schemas.microsoft.com/office/drawing/2014/main" id="{2515859C-AB48-3F49-AA14-5954BC0C87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8CB0B736-C906-7E40-A1A5-88F9477B91DB}"/>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252112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73AE36-CBB5-964C-9C48-8CFD87AA8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546DF135-142F-0848-AD6B-9FB0C4428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6F9F3842-2BAA-DB47-9B28-9C730C66F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F0DAE517-328A-024C-9072-21E525856986}"/>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6" name="Espace réservé du pied de page 5">
            <a:extLst>
              <a:ext uri="{FF2B5EF4-FFF2-40B4-BE49-F238E27FC236}">
                <a16:creationId xmlns="" xmlns:a16="http://schemas.microsoft.com/office/drawing/2014/main" id="{7872F544-919E-D940-96A2-83529AC842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D9086BB1-6B60-0642-9554-0DE7F164F2AC}"/>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283162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8CC4380B-BB53-6541-A692-CE00A6FA14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08E60F6E-0C23-5A4D-B589-FA5B6CB55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C3D12B6-4C9F-864F-8998-A3AA7635A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 xmlns:a16="http://schemas.microsoft.com/office/drawing/2014/main" id="{1188649E-D73B-BA4E-858A-C40DAAE5C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AA113136-A093-9D4B-8DA8-94F73E61B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5EBC-C1D8-D846-BDF3-A64C3615D180}" type="slidenum">
              <a:rPr lang="fr-FR" smtClean="0"/>
              <a:pPr/>
              <a:t>‹N°›</a:t>
            </a:fld>
            <a:endParaRPr lang="fr-FR"/>
          </a:p>
        </p:txBody>
      </p:sp>
    </p:spTree>
    <p:extLst>
      <p:ext uri="{BB962C8B-B14F-4D97-AF65-F5344CB8AC3E}">
        <p14:creationId xmlns="" xmlns:p14="http://schemas.microsoft.com/office/powerpoint/2010/main" val="407559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6.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94EA6871-6AF4-0247-BB23-7B492CB879AD}"/>
              </a:ext>
            </a:extLst>
          </p:cNvPr>
          <p:cNvPicPr>
            <a:picLocks noChangeAspect="1"/>
          </p:cNvPicPr>
          <p:nvPr/>
        </p:nvPicPr>
        <p:blipFill>
          <a:blip r:embed="rId2"/>
          <a:stretch>
            <a:fillRect/>
          </a:stretch>
        </p:blipFill>
        <p:spPr>
          <a:xfrm>
            <a:off x="5506242" y="172244"/>
            <a:ext cx="4478339" cy="3002756"/>
          </a:xfrm>
          <a:prstGeom prst="rect">
            <a:avLst/>
          </a:prstGeom>
        </p:spPr>
      </p:pic>
      <p:pic>
        <p:nvPicPr>
          <p:cNvPr id="7" name="Image 6">
            <a:extLst>
              <a:ext uri="{FF2B5EF4-FFF2-40B4-BE49-F238E27FC236}">
                <a16:creationId xmlns="" xmlns:a16="http://schemas.microsoft.com/office/drawing/2014/main" id="{51D73B45-F555-B44F-8B9E-824AB36D5EBC}"/>
              </a:ext>
            </a:extLst>
          </p:cNvPr>
          <p:cNvPicPr>
            <a:picLocks noChangeAspect="1"/>
          </p:cNvPicPr>
          <p:nvPr/>
        </p:nvPicPr>
        <p:blipFill>
          <a:blip r:embed="rId3"/>
          <a:stretch>
            <a:fillRect/>
          </a:stretch>
        </p:blipFill>
        <p:spPr>
          <a:xfrm>
            <a:off x="2947193" y="3243264"/>
            <a:ext cx="4478339" cy="3643312"/>
          </a:xfrm>
          <a:prstGeom prst="rect">
            <a:avLst/>
          </a:prstGeom>
        </p:spPr>
      </p:pic>
      <p:pic>
        <p:nvPicPr>
          <p:cNvPr id="8" name="Image 7">
            <a:extLst>
              <a:ext uri="{FF2B5EF4-FFF2-40B4-BE49-F238E27FC236}">
                <a16:creationId xmlns="" xmlns:a16="http://schemas.microsoft.com/office/drawing/2014/main" id="{E28A388B-347A-F444-849F-C7CD2649A071}"/>
              </a:ext>
            </a:extLst>
          </p:cNvPr>
          <p:cNvPicPr>
            <a:picLocks noChangeAspect="1"/>
          </p:cNvPicPr>
          <p:nvPr/>
        </p:nvPicPr>
        <p:blipFill>
          <a:blip r:embed="rId4"/>
          <a:stretch>
            <a:fillRect/>
          </a:stretch>
        </p:blipFill>
        <p:spPr>
          <a:xfrm>
            <a:off x="114300" y="39688"/>
            <a:ext cx="5072063" cy="3135312"/>
          </a:xfrm>
          <a:prstGeom prst="rect">
            <a:avLst/>
          </a:prstGeom>
        </p:spPr>
      </p:pic>
    </p:spTree>
    <p:extLst>
      <p:ext uri="{BB962C8B-B14F-4D97-AF65-F5344CB8AC3E}">
        <p14:creationId xmlns="" xmlns:p14="http://schemas.microsoft.com/office/powerpoint/2010/main" val="3219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B9CE04B-D97E-9441-9579-281EEE93AD2A}"/>
              </a:ext>
            </a:extLst>
          </p:cNvPr>
          <p:cNvSpPr>
            <a:spLocks noGrp="1"/>
          </p:cNvSpPr>
          <p:nvPr>
            <p:ph type="title"/>
          </p:nvPr>
        </p:nvSpPr>
        <p:spPr>
          <a:xfrm>
            <a:off x="838200" y="365125"/>
            <a:ext cx="10515600" cy="3678238"/>
          </a:xfrm>
        </p:spPr>
        <p:txBody>
          <a:bodyPr>
            <a:normAutofit/>
          </a:bodyPr>
          <a:lstStyle/>
          <a:p>
            <a:pPr algn="just"/>
            <a:r>
              <a:rPr lang="fr-FR" sz="2400" b="1" dirty="0">
                <a:latin typeface="Times New Roman" panose="02020603050405020304" pitchFamily="18" charset="0"/>
                <a:cs typeface="Times New Roman" panose="02020603050405020304" pitchFamily="18" charset="0"/>
              </a:rPr>
              <a:t>ADN polymérase III </a:t>
            </a:r>
            <a:r>
              <a:rPr lang="fr-FR" sz="2400" dirty="0">
                <a:latin typeface="Times New Roman" panose="02020603050405020304" pitchFamily="18" charset="0"/>
                <a:cs typeface="Times New Roman" panose="02020603050405020304" pitchFamily="18" charset="0"/>
              </a:rPr>
              <a:t>est un complexe de plusieurs protéines, elle synthétise une molécule d’ADN en ajoutant de nouveaux nucléotides a son extrémité 3`. Cette enzyme </a:t>
            </a:r>
            <a:r>
              <a:rPr lang="fr-FR" sz="2400" dirty="0">
                <a:effectLst/>
                <a:latin typeface="Times New Roman" panose="02020603050405020304" pitchFamily="18" charset="0"/>
                <a:cs typeface="Times New Roman" panose="02020603050405020304" pitchFamily="18" charset="0"/>
              </a:rPr>
              <a:t>à</a:t>
            </a:r>
            <a:r>
              <a:rPr lang="fr-FR" sz="2400" dirty="0">
                <a:latin typeface="Times New Roman" panose="02020603050405020304" pitchFamily="18" charset="0"/>
                <a:cs typeface="Times New Roman" panose="02020603050405020304" pitchFamily="18" charset="0"/>
              </a:rPr>
              <a:t> deux activités. Son activité </a:t>
            </a:r>
            <a:r>
              <a:rPr lang="fr-FR" sz="2400" dirty="0" err="1">
                <a:latin typeface="Times New Roman" panose="02020603050405020304" pitchFamily="18" charset="0"/>
                <a:cs typeface="Times New Roman" panose="02020603050405020304" pitchFamily="18" charset="0"/>
              </a:rPr>
              <a:t>polymérasique</a:t>
            </a:r>
            <a:r>
              <a:rPr lang="fr-FR" sz="2400" dirty="0">
                <a:latin typeface="Times New Roman" panose="02020603050405020304" pitchFamily="18" charset="0"/>
                <a:cs typeface="Times New Roman" panose="02020603050405020304" pitchFamily="18" charset="0"/>
              </a:rPr>
              <a:t> 5`vers 3` responsable de l’allongement de la chaine et une activité </a:t>
            </a:r>
            <a:r>
              <a:rPr lang="fr-FR" sz="2400" dirty="0" err="1">
                <a:latin typeface="Times New Roman" panose="02020603050405020304" pitchFamily="18" charset="0"/>
                <a:cs typeface="Times New Roman" panose="02020603050405020304" pitchFamily="18" charset="0"/>
              </a:rPr>
              <a:t>exonucléasique</a:t>
            </a:r>
            <a:r>
              <a:rPr lang="fr-FR" sz="2400" dirty="0">
                <a:latin typeface="Times New Roman" panose="02020603050405020304" pitchFamily="18" charset="0"/>
                <a:cs typeface="Times New Roman" panose="02020603050405020304" pitchFamily="18" charset="0"/>
              </a:rPr>
              <a:t>  dans le sens 3` vers 5` qui permet d’</a:t>
            </a:r>
            <a:r>
              <a:rPr lang="fr-FR" sz="2400" dirty="0" err="1">
                <a:latin typeface="Times New Roman" panose="02020603050405020304" pitchFamily="18" charset="0"/>
                <a:cs typeface="Times New Roman" panose="02020603050405020304" pitchFamily="18" charset="0"/>
              </a:rPr>
              <a:t>oter</a:t>
            </a:r>
            <a:r>
              <a:rPr lang="fr-FR" sz="2400" dirty="0">
                <a:latin typeface="Times New Roman" panose="02020603050405020304" pitchFamily="18" charset="0"/>
                <a:cs typeface="Times New Roman" panose="02020603050405020304" pitchFamily="18" charset="0"/>
              </a:rPr>
              <a:t> des nucléotides dans cette direction et ainsi corriger les erreurs d’</a:t>
            </a:r>
            <a:r>
              <a:rPr lang="fr-FR" sz="2400" dirty="0" err="1">
                <a:latin typeface="Times New Roman" panose="02020603050405020304" pitchFamily="18" charset="0"/>
                <a:cs typeface="Times New Roman" panose="02020603050405020304" pitchFamily="18" charset="0"/>
              </a:rPr>
              <a:t>incorportion</a:t>
            </a:r>
            <a:r>
              <a:rPr lang="fr-FR" sz="2400" dirty="0">
                <a:latin typeface="Times New Roman" panose="02020603050405020304" pitchFamily="18" charset="0"/>
                <a:cs typeface="Times New Roman" panose="02020603050405020304" pitchFamily="18" charset="0"/>
              </a:rPr>
              <a:t>. Quand un nucléotide contenant une base incorrecte est ajoute a la chaine d’ADN en croissance. L’ADN polymérase III utilise son activité </a:t>
            </a:r>
            <a:r>
              <a:rPr lang="fr-FR" sz="2400" dirty="0" err="1">
                <a:latin typeface="Times New Roman" panose="02020603050405020304" pitchFamily="18" charset="0"/>
                <a:cs typeface="Times New Roman" panose="02020603050405020304" pitchFamily="18" charset="0"/>
              </a:rPr>
              <a:t>exonucléasique</a:t>
            </a:r>
            <a:r>
              <a:rPr lang="fr-FR" sz="2400" dirty="0">
                <a:latin typeface="Times New Roman" panose="02020603050405020304" pitchFamily="18" charset="0"/>
                <a:cs typeface="Times New Roman" panose="02020603050405020304" pitchFamily="18" charset="0"/>
              </a:rPr>
              <a:t> de 3` vers 5` afin de corriger l’erreur (proof </a:t>
            </a:r>
            <a:r>
              <a:rPr lang="fr-FR" sz="2400" dirty="0" err="1">
                <a:latin typeface="Times New Roman" panose="02020603050405020304" pitchFamily="18" charset="0"/>
                <a:cs typeface="Times New Roman" panose="02020603050405020304" pitchFamily="18" charset="0"/>
              </a:rPr>
              <a:t>reading</a:t>
            </a:r>
            <a:r>
              <a:rPr lang="fr-FR" sz="2400" dirty="0">
                <a:latin typeface="Times New Roman" panose="02020603050405020304" pitchFamily="18" charset="0"/>
                <a:cs typeface="Times New Roman" panose="02020603050405020304" pitchFamily="18" charset="0"/>
              </a:rPr>
              <a:t> ou correction d’ épreuves)     </a:t>
            </a:r>
          </a:p>
        </p:txBody>
      </p:sp>
      <p:sp>
        <p:nvSpPr>
          <p:cNvPr id="4" name="ZoneTexte 3">
            <a:extLst>
              <a:ext uri="{FF2B5EF4-FFF2-40B4-BE49-F238E27FC236}">
                <a16:creationId xmlns="" xmlns:a16="http://schemas.microsoft.com/office/drawing/2014/main" id="{766E4313-B299-6945-B970-4DA01A46889B}"/>
              </a:ext>
            </a:extLst>
          </p:cNvPr>
          <p:cNvSpPr txBox="1"/>
          <p:nvPr/>
        </p:nvSpPr>
        <p:spPr>
          <a:xfrm>
            <a:off x="838200" y="4184551"/>
            <a:ext cx="10515599" cy="2308324"/>
          </a:xfrm>
          <a:prstGeom prst="rect">
            <a:avLst/>
          </a:prstGeom>
          <a:noFill/>
        </p:spPr>
        <p:txBody>
          <a:bodyPr wrap="square" rtlCol="0">
            <a:spAutoFit/>
          </a:bodyPr>
          <a:lstStyle/>
          <a:p>
            <a:pPr algn="just"/>
            <a:r>
              <a:rPr lang="fr-FR" sz="2400" b="1" dirty="0">
                <a:latin typeface="Times New Roman" panose="02020603050405020304" pitchFamily="18" charset="0"/>
                <a:cs typeface="Times New Roman" panose="02020603050405020304" pitchFamily="18" charset="0"/>
              </a:rPr>
              <a:t>ADN polymérase I</a:t>
            </a:r>
            <a:r>
              <a:rPr lang="fr-FR" sz="2400" dirty="0">
                <a:latin typeface="Times New Roman" panose="02020603050405020304" pitchFamily="18" charset="0"/>
                <a:cs typeface="Times New Roman" panose="02020603050405020304" pitchFamily="18" charset="0"/>
              </a:rPr>
              <a:t>, possède également une activité </a:t>
            </a:r>
            <a:r>
              <a:rPr lang="fr-FR" sz="2400" dirty="0" err="1">
                <a:latin typeface="Times New Roman" panose="02020603050405020304" pitchFamily="18" charset="0"/>
                <a:cs typeface="Times New Roman" panose="02020603050405020304" pitchFamily="18" charset="0"/>
              </a:rPr>
              <a:t>polymérasique</a:t>
            </a:r>
            <a:r>
              <a:rPr lang="fr-FR" sz="2400" dirty="0">
                <a:latin typeface="Times New Roman" panose="02020603050405020304" pitchFamily="18" charset="0"/>
                <a:cs typeface="Times New Roman" panose="02020603050405020304" pitchFamily="18" charset="0"/>
              </a:rPr>
              <a:t> 5` vers 3` et </a:t>
            </a:r>
            <a:r>
              <a:rPr lang="fr-FR" sz="2400" dirty="0" err="1">
                <a:latin typeface="Times New Roman" panose="02020603050405020304" pitchFamily="18" charset="0"/>
                <a:cs typeface="Times New Roman" panose="02020603050405020304" pitchFamily="18" charset="0"/>
              </a:rPr>
              <a:t>exonucléasique</a:t>
            </a:r>
            <a:r>
              <a:rPr lang="fr-FR" sz="2400" dirty="0">
                <a:latin typeface="Times New Roman" panose="02020603050405020304" pitchFamily="18" charset="0"/>
                <a:cs typeface="Times New Roman" panose="02020603050405020304" pitchFamily="18" charset="0"/>
              </a:rPr>
              <a:t> 3` vers 5` ce  qui permet a cette enzyme de synthétiser l’ADN et de corriger les erreurs. Cette enzyme possède une activité </a:t>
            </a:r>
            <a:r>
              <a:rPr lang="fr-FR" sz="2400" dirty="0" err="1">
                <a:latin typeface="Times New Roman" panose="02020603050405020304" pitchFamily="18" charset="0"/>
                <a:cs typeface="Times New Roman" panose="02020603050405020304" pitchFamily="18" charset="0"/>
              </a:rPr>
              <a:t>exonucléasique</a:t>
            </a:r>
            <a:r>
              <a:rPr lang="fr-FR" sz="2400" dirty="0">
                <a:latin typeface="Times New Roman" panose="02020603050405020304" pitchFamily="18" charset="0"/>
                <a:cs typeface="Times New Roman" panose="02020603050405020304" pitchFamily="18" charset="0"/>
              </a:rPr>
              <a:t> de 5` vers 3` que n a pas l’ADN polymérase III. Cette activité sert </a:t>
            </a:r>
            <a:r>
              <a:rPr lang="fr-FR" sz="2400" dirty="0">
                <a:effectLst/>
                <a:latin typeface="Times New Roman" panose="02020603050405020304" pitchFamily="18" charset="0"/>
                <a:cs typeface="Times New Roman" panose="02020603050405020304" pitchFamily="18" charset="0"/>
              </a:rPr>
              <a:t>à</a:t>
            </a:r>
            <a:r>
              <a:rPr lang="fr-FR" sz="2400" dirty="0">
                <a:latin typeface="Times New Roman" panose="02020603050405020304" pitchFamily="18" charset="0"/>
                <a:cs typeface="Times New Roman" panose="02020603050405020304" pitchFamily="18" charset="0"/>
              </a:rPr>
              <a:t> éliminer les amorces  ARN mises en place par la </a:t>
            </a:r>
            <a:r>
              <a:rPr lang="fr-FR" sz="2400" dirty="0" err="1">
                <a:latin typeface="Times New Roman" panose="02020603050405020304" pitchFamily="18" charset="0"/>
                <a:cs typeface="Times New Roman" panose="02020603050405020304" pitchFamily="18" charset="0"/>
              </a:rPr>
              <a:t>primase</a:t>
            </a:r>
            <a:r>
              <a:rPr lang="fr-FR" sz="2400" dirty="0">
                <a:latin typeface="Times New Roman" panose="02020603050405020304" pitchFamily="18" charset="0"/>
                <a:cs typeface="Times New Roman" panose="02020603050405020304" pitchFamily="18" charset="0"/>
              </a:rPr>
              <a:t> pour les remplacer par des nucléotides d’ADN grâce </a:t>
            </a:r>
            <a:r>
              <a:rPr lang="fr-FR" sz="2400" dirty="0">
                <a:effectLst/>
                <a:latin typeface="Times New Roman" panose="02020603050405020304" pitchFamily="18" charset="0"/>
                <a:cs typeface="Times New Roman" panose="02020603050405020304" pitchFamily="18" charset="0"/>
              </a:rPr>
              <a:t>à</a:t>
            </a:r>
            <a:r>
              <a:rPr lang="fr-FR" sz="2400" dirty="0">
                <a:latin typeface="Times New Roman" panose="02020603050405020304" pitchFamily="18" charset="0"/>
                <a:cs typeface="Times New Roman" panose="02020603050405020304" pitchFamily="18" charset="0"/>
              </a:rPr>
              <a:t> son activité de polymérase 5 vers 3</a:t>
            </a:r>
          </a:p>
        </p:txBody>
      </p:sp>
    </p:spTree>
    <p:extLst>
      <p:ext uri="{BB962C8B-B14F-4D97-AF65-F5344CB8AC3E}">
        <p14:creationId xmlns="" xmlns:p14="http://schemas.microsoft.com/office/powerpoint/2010/main" val="364654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1C5C0E0A-CA62-F24F-84B5-152252E27374}"/>
              </a:ext>
            </a:extLst>
          </p:cNvPr>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6198"/>
          <a:stretch/>
        </p:blipFill>
        <p:spPr bwMode="auto">
          <a:xfrm>
            <a:off x="3800475" y="100013"/>
            <a:ext cx="8271328" cy="5268454"/>
          </a:xfrm>
          <a:prstGeom prst="rect">
            <a:avLst/>
          </a:prstGeom>
          <a:noFill/>
          <a:ln>
            <a:solidFill>
              <a:schemeClr val="tx1"/>
            </a:solidFill>
          </a:ln>
        </p:spPr>
      </p:pic>
      <p:sp>
        <p:nvSpPr>
          <p:cNvPr id="5" name="Rectangle 4">
            <a:extLst>
              <a:ext uri="{FF2B5EF4-FFF2-40B4-BE49-F238E27FC236}">
                <a16:creationId xmlns="" xmlns:a16="http://schemas.microsoft.com/office/drawing/2014/main" id="{3D218573-2B01-3749-9DD7-D69EB0B38443}"/>
              </a:ext>
            </a:extLst>
          </p:cNvPr>
          <p:cNvSpPr/>
          <p:nvPr/>
        </p:nvSpPr>
        <p:spPr>
          <a:xfrm>
            <a:off x="5682790" y="5639929"/>
            <a:ext cx="5150769" cy="523220"/>
          </a:xfrm>
          <a:prstGeom prst="rect">
            <a:avLst/>
          </a:prstGeom>
        </p:spPr>
        <p:txBody>
          <a:bodyPr wrap="none">
            <a:spAutoFit/>
          </a:bodyPr>
          <a:lstStyle/>
          <a:p>
            <a:pPr algn="ctr"/>
            <a:r>
              <a:rPr lang="fr-FR" sz="2800" dirty="0">
                <a:latin typeface="Comic Sans MS"/>
                <a:cs typeface="Comic Sans MS"/>
              </a:rPr>
              <a:t>ADN polymérase III </a:t>
            </a:r>
            <a:r>
              <a:rPr lang="fr-FR" sz="2800" i="1" dirty="0">
                <a:latin typeface="Comic Sans MS"/>
                <a:cs typeface="Comic Sans MS"/>
              </a:rPr>
              <a:t>d’ E. coli</a:t>
            </a:r>
            <a:endParaRPr lang="fr-FR" sz="2800" dirty="0">
              <a:latin typeface="Comic Sans MS"/>
              <a:cs typeface="Comic Sans MS"/>
            </a:endParaRPr>
          </a:p>
        </p:txBody>
      </p:sp>
      <p:sp>
        <p:nvSpPr>
          <p:cNvPr id="7" name="Rectangle 6">
            <a:extLst>
              <a:ext uri="{FF2B5EF4-FFF2-40B4-BE49-F238E27FC236}">
                <a16:creationId xmlns="" xmlns:a16="http://schemas.microsoft.com/office/drawing/2014/main" id="{217B5474-71C5-9B40-95C9-9687925FA530}"/>
              </a:ext>
            </a:extLst>
          </p:cNvPr>
          <p:cNvSpPr/>
          <p:nvPr/>
        </p:nvSpPr>
        <p:spPr>
          <a:xfrm>
            <a:off x="138113" y="1705660"/>
            <a:ext cx="3376612" cy="2862322"/>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r="100000" b="100000"/>
            </a:path>
            <a:tileRect l="-100000" t="-100000"/>
          </a:gradFill>
          <a:scene3d>
            <a:camera prst="orthographicFront"/>
            <a:lightRig rig="threePt" dir="t"/>
          </a:scene3d>
          <a:sp3d>
            <a:bevelT prst="angle"/>
          </a:sp3d>
        </p:spPr>
        <p:txBody>
          <a:bodyPr wrap="square">
            <a:spAutoFit/>
          </a:bodyPr>
          <a:lstStyle/>
          <a:p>
            <a:pPr algn="ctr"/>
            <a:r>
              <a:rPr lang="fr-FR" dirty="0">
                <a:latin typeface="Comic Sans MS"/>
                <a:cs typeface="Comic Sans MS"/>
              </a:rPr>
              <a:t>ADN polymérase III composées de plusieurs sous unités une </a:t>
            </a:r>
            <a:r>
              <a:rPr lang="fr-FR" dirty="0" err="1">
                <a:latin typeface="Comic Sans MS"/>
                <a:cs typeface="Comic Sans MS"/>
              </a:rPr>
              <a:t>primase</a:t>
            </a:r>
            <a:r>
              <a:rPr lang="fr-FR" dirty="0">
                <a:latin typeface="Comic Sans MS"/>
                <a:cs typeface="Comic Sans MS"/>
              </a:rPr>
              <a:t>, deux anneaux protéiques B (clamp B) qui encerclent l’ADN donnant une </a:t>
            </a:r>
            <a:r>
              <a:rPr lang="fr-FR" dirty="0" err="1">
                <a:latin typeface="Comic Sans MS"/>
                <a:cs typeface="Comic Sans MS"/>
              </a:rPr>
              <a:t>processivité</a:t>
            </a:r>
            <a:r>
              <a:rPr lang="fr-FR" dirty="0">
                <a:latin typeface="Comic Sans MS"/>
                <a:cs typeface="Comic Sans MS"/>
              </a:rPr>
              <a:t> au processus de réplication en réduisant le phénomène dissociation/réassociation du complexe </a:t>
            </a:r>
          </a:p>
        </p:txBody>
      </p:sp>
    </p:spTree>
    <p:extLst>
      <p:ext uri="{BB962C8B-B14F-4D97-AF65-F5344CB8AC3E}">
        <p14:creationId xmlns="" xmlns:p14="http://schemas.microsoft.com/office/powerpoint/2010/main" val="318769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B2D52121-298E-1648-94F9-3DDFE4EEF859}"/>
              </a:ext>
            </a:extLst>
          </p:cNvPr>
          <p:cNvSpPr>
            <a:spLocks noGrp="1"/>
          </p:cNvSpPr>
          <p:nvPr>
            <p:ph type="title"/>
          </p:nvPr>
        </p:nvSpPr>
        <p:spPr>
          <a:xfrm>
            <a:off x="445293" y="161924"/>
            <a:ext cx="2219326" cy="406400"/>
          </a:xfrm>
        </p:spPr>
        <p:txBody>
          <a:bodyPr>
            <a:normAutofit fontScale="90000"/>
          </a:bodyPr>
          <a:lstStyle/>
          <a:p>
            <a:pPr algn="just"/>
            <a:r>
              <a:rPr lang="fr-FR" sz="4000" b="1" dirty="0" err="1">
                <a:solidFill>
                  <a:srgbClr val="FF0000"/>
                </a:solidFill>
                <a:latin typeface="Times New Roman" panose="02020603050405020304" pitchFamily="18" charset="0"/>
                <a:cs typeface="Times New Roman" panose="02020603050405020304" pitchFamily="18" charset="0"/>
              </a:rPr>
              <a:t>Ligation</a:t>
            </a:r>
            <a:r>
              <a:rPr lang="fr-FR" sz="4000" b="1" dirty="0">
                <a:solidFill>
                  <a:srgbClr val="FF0000"/>
                </a:solidFill>
                <a:latin typeface="Times New Roman" panose="02020603050405020304" pitchFamily="18" charset="0"/>
                <a:cs typeface="Times New Roman" panose="02020603050405020304" pitchFamily="18" charset="0"/>
              </a:rPr>
              <a:t>:</a:t>
            </a:r>
            <a:endParaRPr lang="fr-FR" sz="1800" dirty="0">
              <a:solidFill>
                <a:srgbClr val="FF0000"/>
              </a:solidFill>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 xmlns:a16="http://schemas.microsoft.com/office/drawing/2014/main" id="{D80C2EF0-43E2-4D45-AA3F-EC8AD75E04F0}"/>
              </a:ext>
            </a:extLst>
          </p:cNvPr>
          <p:cNvPicPr>
            <a:picLocks noChangeAspect="1"/>
          </p:cNvPicPr>
          <p:nvPr/>
        </p:nvPicPr>
        <p:blipFill>
          <a:blip r:embed="rId2"/>
          <a:stretch>
            <a:fillRect/>
          </a:stretch>
        </p:blipFill>
        <p:spPr>
          <a:xfrm>
            <a:off x="400050" y="1885950"/>
            <a:ext cx="4529138" cy="4823617"/>
          </a:xfrm>
          <a:prstGeom prst="rect">
            <a:avLst/>
          </a:prstGeom>
        </p:spPr>
      </p:pic>
      <p:pic>
        <p:nvPicPr>
          <p:cNvPr id="8" name="Image 7">
            <a:extLst>
              <a:ext uri="{FF2B5EF4-FFF2-40B4-BE49-F238E27FC236}">
                <a16:creationId xmlns="" xmlns:a16="http://schemas.microsoft.com/office/drawing/2014/main" id="{6C36459F-4843-6A44-A94D-80434D14229C}"/>
              </a:ext>
            </a:extLst>
          </p:cNvPr>
          <p:cNvPicPr>
            <a:picLocks noChangeAspect="1"/>
          </p:cNvPicPr>
          <p:nvPr/>
        </p:nvPicPr>
        <p:blipFill>
          <a:blip r:embed="rId3"/>
          <a:stretch>
            <a:fillRect/>
          </a:stretch>
        </p:blipFill>
        <p:spPr>
          <a:xfrm>
            <a:off x="7662861" y="2057400"/>
            <a:ext cx="4529139" cy="4652167"/>
          </a:xfrm>
          <a:prstGeom prst="rect">
            <a:avLst/>
          </a:prstGeom>
        </p:spPr>
      </p:pic>
      <p:sp>
        <p:nvSpPr>
          <p:cNvPr id="9" name="Titre 3">
            <a:extLst>
              <a:ext uri="{FF2B5EF4-FFF2-40B4-BE49-F238E27FC236}">
                <a16:creationId xmlns="" xmlns:a16="http://schemas.microsoft.com/office/drawing/2014/main" id="{8209DD48-04AC-924C-83BC-C93C8F268AB8}"/>
              </a:ext>
            </a:extLst>
          </p:cNvPr>
          <p:cNvSpPr txBox="1">
            <a:spLocks/>
          </p:cNvSpPr>
          <p:nvPr/>
        </p:nvSpPr>
        <p:spPr>
          <a:xfrm>
            <a:off x="3131348" y="161924"/>
            <a:ext cx="8412952" cy="1724026"/>
          </a:xfrm>
          <a:prstGeom prst="rect">
            <a:avLst/>
          </a:prstGeom>
          <a:solidFill>
            <a:schemeClr val="bg2"/>
          </a:solidFill>
          <a:scene3d>
            <a:camera prst="orthographicFront"/>
            <a:lightRig rig="threePt" dir="t"/>
          </a:scene3d>
          <a:sp3d>
            <a:bevelT prst="angle"/>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1800" dirty="0">
                <a:latin typeface="Times New Roman" panose="02020603050405020304" pitchFamily="18" charset="0"/>
                <a:cs typeface="Times New Roman" panose="02020603050405020304" pitchFamily="18" charset="0"/>
              </a:rPr>
              <a:t>Après que l’ADN polymérase I ait remplacé le dernier nucléotide de l’amorce d’ARN par nucléotide d’ADN il reste une entaille dans le squelette sucre-phosphate du nouveau brin d’ADN. Le groupe 3`OH du dernier nucléotide incorporé par l’ADN polymérase I n’est pas attache au groupement 5`phosphate du premier nucléotide incorpore par l’ADN polymérase III. Cette entaille est ligaturée par l’enzyme ADN ligase qui catalyse la formation d’une liaison </a:t>
            </a:r>
            <a:r>
              <a:rPr lang="fr-FR" sz="1800" dirty="0" err="1">
                <a:latin typeface="Times New Roman" panose="02020603050405020304" pitchFamily="18" charset="0"/>
                <a:cs typeface="Times New Roman" panose="02020603050405020304" pitchFamily="18" charset="0"/>
              </a:rPr>
              <a:t>phosphodiester</a:t>
            </a:r>
            <a:r>
              <a:rPr lang="fr-FR" sz="1800" dirty="0">
                <a:latin typeface="Times New Roman" panose="02020603050405020304" pitchFamily="18" charset="0"/>
                <a:cs typeface="Times New Roman" panose="02020603050405020304" pitchFamily="18" charset="0"/>
              </a:rPr>
              <a:t> sans ajout de nucléotides.</a:t>
            </a:r>
          </a:p>
        </p:txBody>
      </p:sp>
    </p:spTree>
    <p:extLst>
      <p:ext uri="{BB962C8B-B14F-4D97-AF65-F5344CB8AC3E}">
        <p14:creationId xmlns="" xmlns:p14="http://schemas.microsoft.com/office/powerpoint/2010/main" val="85456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32316CE1-C04A-AE47-B189-4BE5C4AC76C3}"/>
              </a:ext>
            </a:extLst>
          </p:cNvPr>
          <p:cNvPicPr>
            <a:picLocks noChangeAspect="1"/>
          </p:cNvPicPr>
          <p:nvPr/>
        </p:nvPicPr>
        <p:blipFill>
          <a:blip r:embed="rId2"/>
          <a:stretch>
            <a:fillRect/>
          </a:stretch>
        </p:blipFill>
        <p:spPr>
          <a:xfrm>
            <a:off x="1543050" y="571501"/>
            <a:ext cx="9647237" cy="5972174"/>
          </a:xfrm>
          <a:prstGeom prst="rect">
            <a:avLst/>
          </a:prstGeom>
        </p:spPr>
      </p:pic>
    </p:spTree>
    <p:extLst>
      <p:ext uri="{BB962C8B-B14F-4D97-AF65-F5344CB8AC3E}">
        <p14:creationId xmlns="" xmlns:p14="http://schemas.microsoft.com/office/powerpoint/2010/main" val="1121590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73B17EA-772F-6144-9397-04684AB4F3D6}"/>
              </a:ext>
            </a:extLst>
          </p:cNvPr>
          <p:cNvSpPr>
            <a:spLocks noGrp="1"/>
          </p:cNvSpPr>
          <p:nvPr>
            <p:ph type="title"/>
          </p:nvPr>
        </p:nvSpPr>
        <p:spPr>
          <a:xfrm>
            <a:off x="638176" y="1928813"/>
            <a:ext cx="10515600" cy="2943226"/>
          </a:xfrm>
        </p:spPr>
        <p:txBody>
          <a:bodyPr>
            <a:normAutofit/>
          </a:bodyPr>
          <a:lstStyle/>
          <a:p>
            <a:pPr algn="just"/>
            <a:r>
              <a:rPr lang="fr-FR" sz="3200" dirty="0">
                <a:latin typeface="Times New Roman" panose="02020603050405020304" pitchFamily="18" charset="0"/>
                <a:cs typeface="Times New Roman" panose="02020603050405020304" pitchFamily="18" charset="0"/>
              </a:rPr>
              <a:t>La réplication de certaine molécules d’ADN se termine quand deux fourches de réplication se rencontrent. D’autres molécules d’ADN contiennent des sites ou des séquences de terminaison arrêtent le processus de réplication. Chez </a:t>
            </a:r>
            <a:r>
              <a:rPr lang="fr-FR" sz="3200" i="1" dirty="0">
                <a:latin typeface="Times New Roman" panose="02020603050405020304" pitchFamily="18" charset="0"/>
                <a:cs typeface="Times New Roman" panose="02020603050405020304" pitchFamily="18" charset="0"/>
              </a:rPr>
              <a:t>E. coli</a:t>
            </a:r>
            <a:r>
              <a:rPr lang="fr-FR" sz="3200" dirty="0">
                <a:latin typeface="Times New Roman" panose="02020603050405020304" pitchFamily="18" charset="0"/>
                <a:cs typeface="Times New Roman" panose="02020603050405020304" pitchFamily="18" charset="0"/>
              </a:rPr>
              <a:t>, une protéine appelée tus se lie a ces séquences. Tus termine la réplication en bloquant le mouvement de l’hélicase   </a:t>
            </a:r>
          </a:p>
        </p:txBody>
      </p:sp>
      <p:sp>
        <p:nvSpPr>
          <p:cNvPr id="4" name="Titre 1">
            <a:extLst>
              <a:ext uri="{FF2B5EF4-FFF2-40B4-BE49-F238E27FC236}">
                <a16:creationId xmlns="" xmlns:a16="http://schemas.microsoft.com/office/drawing/2014/main" id="{83164063-26DC-1F4C-9F05-913B881AA7BA}"/>
              </a:ext>
            </a:extLst>
          </p:cNvPr>
          <p:cNvSpPr txBox="1">
            <a:spLocks/>
          </p:cNvSpPr>
          <p:nvPr/>
        </p:nvSpPr>
        <p:spPr>
          <a:xfrm>
            <a:off x="876300" y="557213"/>
            <a:ext cx="3695700" cy="1171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3200" b="1" dirty="0">
                <a:solidFill>
                  <a:srgbClr val="FF0000"/>
                </a:solidFill>
                <a:latin typeface="Times New Roman" panose="02020603050405020304" pitchFamily="18" charset="0"/>
                <a:cs typeface="Times New Roman" panose="02020603050405020304" pitchFamily="18" charset="0"/>
              </a:rPr>
              <a:t>3. La terminaison: </a:t>
            </a:r>
            <a:endParaRPr lang="fr-FR"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1502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3166386-3D49-3D43-96B0-6CE185AA4231}"/>
              </a:ext>
            </a:extLst>
          </p:cNvPr>
          <p:cNvSpPr>
            <a:spLocks noGrp="1"/>
          </p:cNvSpPr>
          <p:nvPr>
            <p:ph type="title"/>
          </p:nvPr>
        </p:nvSpPr>
        <p:spPr>
          <a:xfrm>
            <a:off x="138111" y="122237"/>
            <a:ext cx="11906251" cy="6364288"/>
          </a:xfrm>
        </p:spPr>
        <p:txBody>
          <a:bodyPr>
            <a:normAutofit fontScale="90000"/>
          </a:bodyPr>
          <a:lstStyle/>
          <a:p>
            <a:pPr algn="ctr">
              <a:lnSpc>
                <a:spcPct val="150000"/>
              </a:lnSpc>
            </a:pPr>
            <a:r>
              <a:rPr lang="fr-FR" sz="3600" b="1" u="sng" dirty="0">
                <a:solidFill>
                  <a:srgbClr val="FF0000"/>
                </a:solidFill>
                <a:latin typeface="Times New Roman" panose="02020603050405020304" pitchFamily="18" charset="0"/>
                <a:cs typeface="Times New Roman" panose="02020603050405020304" pitchFamily="18" charset="0"/>
              </a:rPr>
              <a:t>Les règles de base de la réplication:</a:t>
            </a:r>
            <a:br>
              <a:rPr lang="fr-FR" sz="3600" b="1" u="sng" dirty="0">
                <a:solidFill>
                  <a:srgbClr val="FF0000"/>
                </a:solidFill>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
            </a:r>
            <a:br>
              <a:rPr lang="fr-FR" sz="3600" dirty="0">
                <a:latin typeface="Times New Roman" panose="02020603050405020304" pitchFamily="18" charset="0"/>
                <a:cs typeface="Times New Roman" panose="02020603050405020304" pitchFamily="18" charset="0"/>
              </a:rPr>
            </a:br>
            <a:r>
              <a:rPr lang="fr-FR" sz="2700" b="1" dirty="0">
                <a:solidFill>
                  <a:srgbClr val="FF0000"/>
                </a:solidFill>
                <a:latin typeface="Times New Roman" panose="02020603050405020304" pitchFamily="18" charset="0"/>
                <a:cs typeface="Times New Roman" panose="02020603050405020304" pitchFamily="18" charset="0"/>
              </a:rPr>
              <a:t>1. </a:t>
            </a:r>
            <a:r>
              <a:rPr lang="fr-FR" sz="2700" dirty="0">
                <a:latin typeface="Times New Roman" panose="02020603050405020304" pitchFamily="18" charset="0"/>
                <a:cs typeface="Times New Roman" panose="02020603050405020304" pitchFamily="18" charset="0"/>
              </a:rPr>
              <a:t>La réplication est semi-conservative</a:t>
            </a:r>
            <a:br>
              <a:rPr lang="fr-FR" sz="2700" dirty="0">
                <a:latin typeface="Times New Roman" panose="02020603050405020304" pitchFamily="18" charset="0"/>
                <a:cs typeface="Times New Roman" panose="02020603050405020304" pitchFamily="18" charset="0"/>
              </a:rPr>
            </a:br>
            <a:r>
              <a:rPr lang="fr-FR" sz="2700" b="1" dirty="0">
                <a:solidFill>
                  <a:srgbClr val="FF0000"/>
                </a:solidFill>
                <a:latin typeface="Times New Roman" panose="02020603050405020304" pitchFamily="18" charset="0"/>
                <a:cs typeface="Times New Roman" panose="02020603050405020304" pitchFamily="18" charset="0"/>
              </a:rPr>
              <a:t>2.</a:t>
            </a:r>
            <a:r>
              <a:rPr lang="fr-FR" sz="2700" b="1" dirty="0">
                <a:latin typeface="Times New Roman" panose="02020603050405020304" pitchFamily="18" charset="0"/>
                <a:cs typeface="Times New Roman" panose="02020603050405020304" pitchFamily="18" charset="0"/>
              </a:rPr>
              <a:t> </a:t>
            </a:r>
            <a:r>
              <a:rPr lang="fr-FR" sz="2700" dirty="0">
                <a:latin typeface="Times New Roman" panose="02020603050405020304" pitchFamily="18" charset="0"/>
                <a:cs typeface="Times New Roman" panose="02020603050405020304" pitchFamily="18" charset="0"/>
              </a:rPr>
              <a:t>La réplication commence au niveau de séquences appelées origines. </a:t>
            </a:r>
            <a:br>
              <a:rPr lang="fr-FR" sz="2700" dirty="0">
                <a:latin typeface="Times New Roman" panose="02020603050405020304" pitchFamily="18" charset="0"/>
                <a:cs typeface="Times New Roman" panose="02020603050405020304" pitchFamily="18" charset="0"/>
              </a:rPr>
            </a:br>
            <a:r>
              <a:rPr lang="fr-FR" sz="2700" b="1" dirty="0">
                <a:solidFill>
                  <a:srgbClr val="FF0000"/>
                </a:solidFill>
                <a:latin typeface="Times New Roman" panose="02020603050405020304" pitchFamily="18" charset="0"/>
                <a:cs typeface="Times New Roman" panose="02020603050405020304" pitchFamily="18" charset="0"/>
              </a:rPr>
              <a:t>3.</a:t>
            </a:r>
            <a:r>
              <a:rPr lang="fr-FR" sz="2700" b="1" dirty="0">
                <a:latin typeface="Times New Roman" panose="02020603050405020304" pitchFamily="18" charset="0"/>
                <a:cs typeface="Times New Roman" panose="02020603050405020304" pitchFamily="18" charset="0"/>
              </a:rPr>
              <a:t> </a:t>
            </a:r>
            <a:r>
              <a:rPr lang="fr-FR" sz="2700" dirty="0">
                <a:latin typeface="Times New Roman" panose="02020603050405020304" pitchFamily="18" charset="0"/>
                <a:cs typeface="Times New Roman" panose="02020603050405020304" pitchFamily="18" charset="0"/>
              </a:rPr>
              <a:t>La synthèse d’ADN est initiée par de courts oligonucléotides d’ARN appelés</a:t>
            </a:r>
            <a:br>
              <a:rPr lang="fr-FR" sz="2700" dirty="0">
                <a:latin typeface="Times New Roman" panose="02020603050405020304" pitchFamily="18" charset="0"/>
                <a:cs typeface="Times New Roman" panose="02020603050405020304" pitchFamily="18" charset="0"/>
              </a:rPr>
            </a:br>
            <a:r>
              <a:rPr lang="fr-FR" sz="2700" b="1" dirty="0">
                <a:solidFill>
                  <a:srgbClr val="FF0000"/>
                </a:solidFill>
                <a:latin typeface="Times New Roman" panose="02020603050405020304" pitchFamily="18" charset="0"/>
                <a:cs typeface="Times New Roman" panose="02020603050405020304" pitchFamily="18" charset="0"/>
              </a:rPr>
              <a:t>4. </a:t>
            </a:r>
            <a:r>
              <a:rPr lang="fr-FR" sz="2700" dirty="0">
                <a:latin typeface="Times New Roman" panose="02020603050405020304" pitchFamily="18" charset="0"/>
                <a:cs typeface="Times New Roman" panose="02020603050405020304" pitchFamily="18" charset="0"/>
              </a:rPr>
              <a:t>L’ élongation des brins d’ADN procède toujours dans le sens de 5` vers 3`  </a:t>
            </a:r>
            <a:br>
              <a:rPr lang="fr-FR" sz="2700" dirty="0">
                <a:latin typeface="Times New Roman" panose="02020603050405020304" pitchFamily="18" charset="0"/>
                <a:cs typeface="Times New Roman" panose="02020603050405020304" pitchFamily="18" charset="0"/>
              </a:rPr>
            </a:br>
            <a:r>
              <a:rPr lang="fr-FR" sz="2700" b="1" dirty="0">
                <a:solidFill>
                  <a:srgbClr val="FF0000"/>
                </a:solidFill>
                <a:latin typeface="Times New Roman" panose="02020603050405020304" pitchFamily="18" charset="0"/>
                <a:cs typeface="Times New Roman" panose="02020603050405020304" pitchFamily="18" charset="0"/>
              </a:rPr>
              <a:t>5. </a:t>
            </a:r>
            <a:r>
              <a:rPr lang="fr-FR" sz="2700" dirty="0">
                <a:latin typeface="Times New Roman" panose="02020603050405020304" pitchFamily="18" charset="0"/>
                <a:cs typeface="Times New Roman" panose="02020603050405020304" pitchFamily="18" charset="0"/>
              </a:rPr>
              <a:t>L’ADN est synthétisé a partir de </a:t>
            </a:r>
            <a:r>
              <a:rPr lang="fr-FR" sz="2700" dirty="0" err="1">
                <a:latin typeface="Times New Roman" panose="02020603050405020304" pitchFamily="18" charset="0"/>
                <a:cs typeface="Times New Roman" panose="02020603050405020304" pitchFamily="18" charset="0"/>
              </a:rPr>
              <a:t>dNTP</a:t>
            </a:r>
            <a:r>
              <a:rPr lang="fr-FR" sz="2700" dirty="0">
                <a:latin typeface="Times New Roman" panose="02020603050405020304" pitchFamily="18" charset="0"/>
                <a:cs typeface="Times New Roman" panose="02020603050405020304" pitchFamily="18" charset="0"/>
              </a:rPr>
              <a:t>, dans la polymérisation de l’ADN, deux groupements phosphate d’un </a:t>
            </a:r>
            <a:r>
              <a:rPr lang="fr-FR" sz="2700" dirty="0" err="1">
                <a:latin typeface="Times New Roman" panose="02020603050405020304" pitchFamily="18" charset="0"/>
                <a:cs typeface="Times New Roman" panose="02020603050405020304" pitchFamily="18" charset="0"/>
              </a:rPr>
              <a:t>dNTP</a:t>
            </a:r>
            <a:r>
              <a:rPr lang="fr-FR" sz="2700" dirty="0">
                <a:latin typeface="Times New Roman" panose="02020603050405020304" pitchFamily="18" charset="0"/>
                <a:cs typeface="Times New Roman" panose="02020603050405020304" pitchFamily="18" charset="0"/>
              </a:rPr>
              <a:t> sont clives et le nucléotide qui est produit est ajoute au groupe 3-OH de la chaine nucléotidique en croissance </a:t>
            </a:r>
            <a:br>
              <a:rPr lang="fr-FR" sz="2700" dirty="0">
                <a:latin typeface="Times New Roman" panose="02020603050405020304" pitchFamily="18" charset="0"/>
                <a:cs typeface="Times New Roman" panose="02020603050405020304" pitchFamily="18" charset="0"/>
              </a:rPr>
            </a:br>
            <a:r>
              <a:rPr lang="fr-FR" sz="2700" b="1" dirty="0">
                <a:solidFill>
                  <a:srgbClr val="FF0000"/>
                </a:solidFill>
                <a:latin typeface="Times New Roman" panose="02020603050405020304" pitchFamily="18" charset="0"/>
                <a:cs typeface="Times New Roman" panose="02020603050405020304" pitchFamily="18" charset="0"/>
              </a:rPr>
              <a:t>6. </a:t>
            </a:r>
            <a:r>
              <a:rPr lang="fr-FR" sz="2700" dirty="0">
                <a:latin typeface="Times New Roman" panose="02020603050405020304" pitchFamily="18" charset="0"/>
                <a:cs typeface="Times New Roman" panose="02020603050405020304" pitchFamily="18" charset="0"/>
              </a:rPr>
              <a:t>La réplication est continue sur un brin matrice et discontinue sur l’autre</a:t>
            </a:r>
            <a:br>
              <a:rPr lang="fr-FR" sz="2700" dirty="0">
                <a:latin typeface="Times New Roman" panose="02020603050405020304" pitchFamily="18" charset="0"/>
                <a:cs typeface="Times New Roman" panose="02020603050405020304" pitchFamily="18" charset="0"/>
              </a:rPr>
            </a:br>
            <a:r>
              <a:rPr lang="fr-FR" sz="2700" b="1" dirty="0">
                <a:solidFill>
                  <a:srgbClr val="FF0000"/>
                </a:solidFill>
                <a:latin typeface="Times New Roman" panose="02020603050405020304" pitchFamily="18" charset="0"/>
                <a:cs typeface="Times New Roman" panose="02020603050405020304" pitchFamily="18" charset="0"/>
              </a:rPr>
              <a:t>7.</a:t>
            </a:r>
            <a:r>
              <a:rPr lang="fr-FR" sz="2700" dirty="0">
                <a:latin typeface="Times New Roman" panose="02020603050405020304" pitchFamily="18" charset="0"/>
                <a:cs typeface="Times New Roman" panose="02020603050405020304" pitchFamily="18" charset="0"/>
              </a:rPr>
              <a:t> Les nouveaux brins sont complémentaires et antiparallèles a leurs brins matrices respectifs</a:t>
            </a:r>
            <a:endParaRPr lang="fr-FR" dirty="0"/>
          </a:p>
        </p:txBody>
      </p:sp>
    </p:spTree>
    <p:extLst>
      <p:ext uri="{BB962C8B-B14F-4D97-AF65-F5344CB8AC3E}">
        <p14:creationId xmlns="" xmlns:p14="http://schemas.microsoft.com/office/powerpoint/2010/main" val="220662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B54E7303-FB21-F540-9BC4-D5ADAB6FA284}"/>
              </a:ext>
            </a:extLst>
          </p:cNvPr>
          <p:cNvSpPr>
            <a:spLocks noGrp="1"/>
          </p:cNvSpPr>
          <p:nvPr>
            <p:ph type="ctrTitle"/>
          </p:nvPr>
        </p:nvSpPr>
        <p:spPr>
          <a:xfrm>
            <a:off x="1395412" y="407988"/>
            <a:ext cx="9144000" cy="477837"/>
          </a:xfrm>
        </p:spPr>
        <p:txBody>
          <a:bodyPr>
            <a:normAutofit/>
          </a:bodyPr>
          <a:lstStyle/>
          <a:p>
            <a:r>
              <a:rPr lang="fr-FR" sz="2800" b="1" u="sng" dirty="0">
                <a:solidFill>
                  <a:srgbClr val="FF0000"/>
                </a:solidFill>
                <a:latin typeface="Times New Roman" panose="02020603050405020304" pitchFamily="18" charset="0"/>
                <a:cs typeface="Times New Roman" panose="02020603050405020304" pitchFamily="18" charset="0"/>
              </a:rPr>
              <a:t>Réplication chez les eucaryotes</a:t>
            </a:r>
          </a:p>
        </p:txBody>
      </p:sp>
      <p:sp>
        <p:nvSpPr>
          <p:cNvPr id="5" name="Sous-titre 4">
            <a:extLst>
              <a:ext uri="{FF2B5EF4-FFF2-40B4-BE49-F238E27FC236}">
                <a16:creationId xmlns="" xmlns:a16="http://schemas.microsoft.com/office/drawing/2014/main" id="{B6C8CCE2-98F2-F54C-901B-5A55FF120DB7}"/>
              </a:ext>
            </a:extLst>
          </p:cNvPr>
          <p:cNvSpPr>
            <a:spLocks noGrp="1"/>
          </p:cNvSpPr>
          <p:nvPr>
            <p:ph type="subTitle" idx="1"/>
          </p:nvPr>
        </p:nvSpPr>
        <p:spPr>
          <a:xfrm>
            <a:off x="1395412" y="1701005"/>
            <a:ext cx="9144000" cy="1512887"/>
          </a:xfrm>
        </p:spPr>
        <p:txBody>
          <a:bodyPr>
            <a:normAutofit fontScale="92500" lnSpcReduction="10000"/>
          </a:bodyPr>
          <a:lstStyle/>
          <a:p>
            <a:pPr>
              <a:lnSpc>
                <a:spcPct val="150000"/>
              </a:lnSpc>
            </a:pPr>
            <a:r>
              <a:rPr lang="fr-FR" dirty="0">
                <a:latin typeface="Times New Roman" panose="02020603050405020304" pitchFamily="18" charset="0"/>
                <a:cs typeface="Times New Roman" panose="02020603050405020304" pitchFamily="18" charset="0"/>
              </a:rPr>
              <a:t>L’ADN des eucaryotes contient de nombreuses origines de réplication. Un complexe </a:t>
            </a:r>
            <a:r>
              <a:rPr lang="fr-FR" dirty="0" err="1">
                <a:latin typeface="Times New Roman" panose="02020603050405020304" pitchFamily="18" charset="0"/>
                <a:cs typeface="Times New Roman" panose="02020603050405020304" pitchFamily="18" charset="0"/>
              </a:rPr>
              <a:t>multiprotéique</a:t>
            </a:r>
            <a:r>
              <a:rPr lang="fr-FR" dirty="0">
                <a:latin typeface="Times New Roman" panose="02020603050405020304" pitchFamily="18" charset="0"/>
                <a:cs typeface="Times New Roman" panose="02020603050405020304" pitchFamily="18" charset="0"/>
              </a:rPr>
              <a:t> de reconnaissance des origines se lie a chaque origine pour initier le déroulement de l’ADN</a:t>
            </a:r>
          </a:p>
        </p:txBody>
      </p:sp>
      <p:sp>
        <p:nvSpPr>
          <p:cNvPr id="6" name="Sous-titre 4">
            <a:extLst>
              <a:ext uri="{FF2B5EF4-FFF2-40B4-BE49-F238E27FC236}">
                <a16:creationId xmlns="" xmlns:a16="http://schemas.microsoft.com/office/drawing/2014/main" id="{ADA5B46B-C1AA-DB46-AF9E-34CCF73A874E}"/>
              </a:ext>
            </a:extLst>
          </p:cNvPr>
          <p:cNvSpPr txBox="1">
            <a:spLocks/>
          </p:cNvSpPr>
          <p:nvPr/>
        </p:nvSpPr>
        <p:spPr>
          <a:xfrm>
            <a:off x="1524000" y="4400551"/>
            <a:ext cx="9144000" cy="151288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fr-FR" dirty="0">
                <a:latin typeface="Times New Roman" panose="02020603050405020304" pitchFamily="18" charset="0"/>
                <a:cs typeface="Times New Roman" panose="02020603050405020304" pitchFamily="18" charset="0"/>
              </a:rPr>
              <a:t>Les cellules </a:t>
            </a:r>
            <a:r>
              <a:rPr lang="fr-FR" dirty="0" err="1">
                <a:latin typeface="Times New Roman" panose="02020603050405020304" pitchFamily="18" charset="0"/>
                <a:cs typeface="Times New Roman" panose="02020603050405020304" pitchFamily="18" charset="0"/>
              </a:rPr>
              <a:t>eucaryotiques</a:t>
            </a:r>
            <a:r>
              <a:rPr lang="fr-FR" dirty="0">
                <a:latin typeface="Times New Roman" panose="02020603050405020304" pitchFamily="18" charset="0"/>
                <a:cs typeface="Times New Roman" panose="02020603050405020304" pitchFamily="18" charset="0"/>
              </a:rPr>
              <a:t> possèdent un grand nombre d’ADN polymérases différentes. Plusieurs ADN polymérases synthétisent les brins précoce et tardif. D’autres ADN polymérases effectuent la réparation de l’ADN   </a:t>
            </a:r>
          </a:p>
        </p:txBody>
      </p:sp>
    </p:spTree>
    <p:extLst>
      <p:ext uri="{BB962C8B-B14F-4D97-AF65-F5344CB8AC3E}">
        <p14:creationId xmlns="" xmlns:p14="http://schemas.microsoft.com/office/powerpoint/2010/main" val="197868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11DDB221-7295-424B-A706-7EC37D31C9B6}"/>
              </a:ext>
            </a:extLst>
          </p:cNvPr>
          <p:cNvPicPr>
            <a:picLocks noChangeAspect="1"/>
          </p:cNvPicPr>
          <p:nvPr/>
        </p:nvPicPr>
        <p:blipFill>
          <a:blip r:embed="rId2"/>
          <a:stretch>
            <a:fillRect/>
          </a:stretch>
        </p:blipFill>
        <p:spPr>
          <a:xfrm>
            <a:off x="1859445" y="200024"/>
            <a:ext cx="8473109" cy="6657975"/>
          </a:xfrm>
          <a:prstGeom prst="rect">
            <a:avLst/>
          </a:prstGeom>
        </p:spPr>
      </p:pic>
    </p:spTree>
    <p:extLst>
      <p:ext uri="{BB962C8B-B14F-4D97-AF65-F5344CB8AC3E}">
        <p14:creationId xmlns="" xmlns:p14="http://schemas.microsoft.com/office/powerpoint/2010/main" val="336311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31A809F4-D292-B242-BCAE-D584F0332B64}"/>
              </a:ext>
            </a:extLst>
          </p:cNvPr>
          <p:cNvPicPr>
            <a:picLocks noChangeAspect="1"/>
          </p:cNvPicPr>
          <p:nvPr/>
        </p:nvPicPr>
        <p:blipFill>
          <a:blip r:embed="rId2"/>
          <a:stretch>
            <a:fillRect/>
          </a:stretch>
        </p:blipFill>
        <p:spPr>
          <a:xfrm>
            <a:off x="6552405" y="5351462"/>
            <a:ext cx="5519737" cy="1206500"/>
          </a:xfrm>
          <a:prstGeom prst="rect">
            <a:avLst/>
          </a:prstGeom>
        </p:spPr>
      </p:pic>
      <p:pic>
        <p:nvPicPr>
          <p:cNvPr id="5" name="Image 4">
            <a:extLst>
              <a:ext uri="{FF2B5EF4-FFF2-40B4-BE49-F238E27FC236}">
                <a16:creationId xmlns="" xmlns:a16="http://schemas.microsoft.com/office/drawing/2014/main" id="{FE7EB5AF-6142-4A4F-AB37-72EC9574B8C2}"/>
              </a:ext>
            </a:extLst>
          </p:cNvPr>
          <p:cNvPicPr>
            <a:picLocks noChangeAspect="1"/>
          </p:cNvPicPr>
          <p:nvPr/>
        </p:nvPicPr>
        <p:blipFill>
          <a:blip r:embed="rId3"/>
          <a:stretch>
            <a:fillRect/>
          </a:stretch>
        </p:blipFill>
        <p:spPr>
          <a:xfrm>
            <a:off x="6415087" y="0"/>
            <a:ext cx="5794375" cy="5229225"/>
          </a:xfrm>
          <a:prstGeom prst="rect">
            <a:avLst/>
          </a:prstGeom>
        </p:spPr>
      </p:pic>
      <p:sp>
        <p:nvSpPr>
          <p:cNvPr id="6" name="Titre 1">
            <a:extLst>
              <a:ext uri="{FF2B5EF4-FFF2-40B4-BE49-F238E27FC236}">
                <a16:creationId xmlns="" xmlns:a16="http://schemas.microsoft.com/office/drawing/2014/main" id="{DBA88F29-439A-BB4C-9A20-EC8EC6C5B101}"/>
              </a:ext>
            </a:extLst>
          </p:cNvPr>
          <p:cNvSpPr>
            <a:spLocks noGrp="1"/>
          </p:cNvSpPr>
          <p:nvPr>
            <p:ph type="title"/>
          </p:nvPr>
        </p:nvSpPr>
        <p:spPr>
          <a:xfrm>
            <a:off x="838200" y="150813"/>
            <a:ext cx="4748213" cy="663575"/>
          </a:xfrm>
        </p:spPr>
        <p:txBody>
          <a:bodyPr>
            <a:normAutofit fontScale="90000"/>
          </a:bodyPr>
          <a:lstStyle/>
          <a:p>
            <a:pPr algn="ctr"/>
            <a:r>
              <a:rPr lang="fr-FR" sz="3600" b="1" u="sng" dirty="0">
                <a:solidFill>
                  <a:srgbClr val="92D050"/>
                </a:solidFill>
                <a:latin typeface="Times New Roman" panose="02020603050405020304" pitchFamily="18" charset="0"/>
                <a:cs typeface="Times New Roman" panose="02020603050405020304" pitchFamily="18" charset="0"/>
              </a:rPr>
              <a:t>Problèmes des extrémités </a:t>
            </a:r>
            <a:br>
              <a:rPr lang="fr-FR" sz="3600" b="1" u="sng" dirty="0">
                <a:solidFill>
                  <a:srgbClr val="92D050"/>
                </a:solidFill>
                <a:latin typeface="Times New Roman" panose="02020603050405020304" pitchFamily="18" charset="0"/>
                <a:cs typeface="Times New Roman" panose="02020603050405020304" pitchFamily="18" charset="0"/>
              </a:rPr>
            </a:br>
            <a:r>
              <a:rPr lang="fr-FR" sz="3600" b="1" u="sng" dirty="0">
                <a:solidFill>
                  <a:srgbClr val="92D050"/>
                </a:solidFill>
                <a:latin typeface="Times New Roman" panose="02020603050405020304" pitchFamily="18" charset="0"/>
                <a:cs typeface="Times New Roman" panose="02020603050405020304" pitchFamily="18" charset="0"/>
              </a:rPr>
              <a:t>chromosomiques </a:t>
            </a:r>
          </a:p>
        </p:txBody>
      </p:sp>
      <p:sp>
        <p:nvSpPr>
          <p:cNvPr id="7" name="Sous-titre 4">
            <a:extLst>
              <a:ext uri="{FF2B5EF4-FFF2-40B4-BE49-F238E27FC236}">
                <a16:creationId xmlns="" xmlns:a16="http://schemas.microsoft.com/office/drawing/2014/main" id="{533FC4B1-F200-5542-A39B-8E0D02E07049}"/>
              </a:ext>
            </a:extLst>
          </p:cNvPr>
          <p:cNvSpPr txBox="1">
            <a:spLocks/>
          </p:cNvSpPr>
          <p:nvPr/>
        </p:nvSpPr>
        <p:spPr>
          <a:xfrm>
            <a:off x="119858" y="1357313"/>
            <a:ext cx="6078538" cy="58927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r-FR" sz="2000" dirty="0">
                <a:latin typeface="Times New Roman" panose="02020603050405020304" pitchFamily="18" charset="0"/>
                <a:cs typeface="Times New Roman" panose="02020603050405020304" pitchFamily="18" charset="0"/>
              </a:rPr>
              <a:t>Dans le cas de chromosomes linéaires dotés de plusieurs origines de réplication, l’élongation de l’ADN dans des réplicons fournit un groupe 3` OH précédant chaque amorce, sauf aux extrémités ou il n’y a pas d’ADN répliqué pour fournir un 3`-OH quand l’amorce a été éliminée elle ne peut pas être remplacée par de l’ADN laissant une lacune </a:t>
            </a:r>
            <a:r>
              <a:rPr lang="fr-FR" sz="2000" dirty="0">
                <a:effectLst/>
                <a:latin typeface="Times New Roman" panose="02020603050405020304" pitchFamily="18" charset="0"/>
                <a:cs typeface="Times New Roman" panose="02020603050405020304" pitchFamily="18" charset="0"/>
              </a:rPr>
              <a:t>à</a:t>
            </a:r>
            <a:r>
              <a:rPr lang="fr-FR" sz="2000" dirty="0">
                <a:latin typeface="Times New Roman" panose="02020603050405020304" pitchFamily="18" charset="0"/>
                <a:cs typeface="Times New Roman" panose="02020603050405020304" pitchFamily="18" charset="0"/>
              </a:rPr>
              <a:t> l’</a:t>
            </a:r>
            <a:r>
              <a:rPr lang="fr-FR" sz="2000" dirty="0" err="1">
                <a:latin typeface="Times New Roman" panose="02020603050405020304" pitchFamily="18" charset="0"/>
                <a:cs typeface="Times New Roman" panose="02020603050405020304" pitchFamily="18" charset="0"/>
              </a:rPr>
              <a:t>éxtrémite</a:t>
            </a:r>
            <a:r>
              <a:rPr lang="fr-FR" sz="2000" dirty="0">
                <a:latin typeface="Times New Roman" panose="02020603050405020304" pitchFamily="18" charset="0"/>
                <a:cs typeface="Times New Roman" panose="02020603050405020304" pitchFamily="18" charset="0"/>
              </a:rPr>
              <a:t> du chromosome ce qui devrait entrainer un raccourcissement du chromosome </a:t>
            </a:r>
            <a:r>
              <a:rPr lang="fr-FR" sz="2000" dirty="0">
                <a:effectLst/>
                <a:latin typeface="Times New Roman" panose="02020603050405020304" pitchFamily="18" charset="0"/>
                <a:cs typeface="Times New Roman" panose="02020603050405020304" pitchFamily="18" charset="0"/>
              </a:rPr>
              <a:t>à</a:t>
            </a:r>
            <a:r>
              <a:rPr lang="fr-FR" sz="2000" dirty="0">
                <a:latin typeface="Times New Roman" panose="02020603050405020304" pitchFamily="18" charset="0"/>
                <a:cs typeface="Times New Roman" panose="02020603050405020304" pitchFamily="18" charset="0"/>
              </a:rPr>
              <a:t> chaque cycle de réplication</a:t>
            </a:r>
          </a:p>
          <a:p>
            <a:pPr algn="just">
              <a:lnSpc>
                <a:spcPct val="100000"/>
              </a:lnSpc>
            </a:pPr>
            <a:r>
              <a:rPr lang="fr-FR" sz="2000" dirty="0">
                <a:latin typeface="Times New Roman" panose="02020603050405020304" pitchFamily="18" charset="0"/>
                <a:cs typeface="Times New Roman" panose="02020603050405020304" pitchFamily="18" charset="0"/>
              </a:rPr>
              <a:t>Au fil des générations ce raccourcissement du chromosome devrait entrainer l’élimination de tout le télomère, ce qui entrainerait la déstabilisation du chromosome et la mort de la cellule.</a:t>
            </a:r>
          </a:p>
          <a:p>
            <a:pPr algn="just">
              <a:lnSpc>
                <a:spcPct val="100000"/>
              </a:lnSpc>
            </a:pPr>
            <a:r>
              <a:rPr lang="fr-FR" b="1" dirty="0">
                <a:latin typeface="Times New Roman" panose="02020603050405020304" pitchFamily="18" charset="0"/>
                <a:cs typeface="Times New Roman" panose="02020603050405020304" pitchFamily="18" charset="0"/>
              </a:rPr>
              <a:t>Comment les extrémités des chromosomes sont –elles répliquées </a:t>
            </a:r>
          </a:p>
        </p:txBody>
      </p:sp>
    </p:spTree>
    <p:extLst>
      <p:ext uri="{BB962C8B-B14F-4D97-AF65-F5344CB8AC3E}">
        <p14:creationId xmlns="" xmlns:p14="http://schemas.microsoft.com/office/powerpoint/2010/main" val="241061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275C6BB-3C69-1040-9817-7492EA4B999C}"/>
              </a:ext>
            </a:extLst>
          </p:cNvPr>
          <p:cNvSpPr>
            <a:spLocks noGrp="1"/>
          </p:cNvSpPr>
          <p:nvPr>
            <p:ph type="title"/>
          </p:nvPr>
        </p:nvSpPr>
        <p:spPr>
          <a:xfrm>
            <a:off x="2381250" y="336550"/>
            <a:ext cx="7848600" cy="663575"/>
          </a:xfrm>
        </p:spPr>
        <p:txBody>
          <a:bodyPr>
            <a:normAutofit fontScale="90000"/>
          </a:bodyPr>
          <a:lstStyle/>
          <a:p>
            <a:pPr algn="ctr"/>
            <a:r>
              <a:rPr lang="fr-FR" b="1" u="sng" dirty="0">
                <a:solidFill>
                  <a:srgbClr val="FF0000"/>
                </a:solidFill>
                <a:latin typeface="Times New Roman" panose="02020603050405020304" pitchFamily="18" charset="0"/>
                <a:cs typeface="Times New Roman" panose="02020603050405020304" pitchFamily="18" charset="0"/>
              </a:rPr>
              <a:t>Les télomères et la </a:t>
            </a:r>
            <a:r>
              <a:rPr lang="fr-FR" b="1" u="sng" dirty="0" err="1">
                <a:solidFill>
                  <a:srgbClr val="FF0000"/>
                </a:solidFill>
                <a:latin typeface="Times New Roman" panose="02020603050405020304" pitchFamily="18" charset="0"/>
                <a:cs typeface="Times New Roman" panose="02020603050405020304" pitchFamily="18" charset="0"/>
              </a:rPr>
              <a:t>télomérase</a:t>
            </a:r>
            <a:r>
              <a:rPr lang="fr-FR" b="1" u="sng"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413762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 xmlns:a16="http://schemas.microsoft.com/office/drawing/2014/main" id="{3531E746-D19E-3644-AAC3-87B9A7198AB3}"/>
              </a:ext>
            </a:extLst>
          </p:cNvPr>
          <p:cNvSpPr/>
          <p:nvPr/>
        </p:nvSpPr>
        <p:spPr>
          <a:xfrm>
            <a:off x="100012" y="4414156"/>
            <a:ext cx="5587433" cy="2000931"/>
          </a:xfrm>
          <a:prstGeom prst="roundRect">
            <a:avLst/>
          </a:prstGeom>
          <a:solidFill>
            <a:srgbClr val="D883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 xmlns:a16="http://schemas.microsoft.com/office/drawing/2014/main" id="{08E2AC2F-3FEC-2842-9DF6-C08641FD0263}"/>
              </a:ext>
            </a:extLst>
          </p:cNvPr>
          <p:cNvSpPr/>
          <p:nvPr/>
        </p:nvSpPr>
        <p:spPr>
          <a:xfrm>
            <a:off x="6117771" y="1434194"/>
            <a:ext cx="5587433" cy="2419010"/>
          </a:xfrm>
          <a:prstGeom prst="roundRect">
            <a:avLst/>
          </a:prstGeom>
          <a:scene3d>
            <a:camera prst="orthographicFront"/>
            <a:lightRig rig="threePt" dir="t"/>
          </a:scene3d>
          <a:sp3d>
            <a:bevelT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 xmlns:a16="http://schemas.microsoft.com/office/drawing/2014/main" id="{CA486635-B0F5-7346-A8A2-A2EF10FE896F}"/>
              </a:ext>
            </a:extLst>
          </p:cNvPr>
          <p:cNvSpPr/>
          <p:nvPr/>
        </p:nvSpPr>
        <p:spPr>
          <a:xfrm>
            <a:off x="227410" y="1667386"/>
            <a:ext cx="5429250" cy="2594882"/>
          </a:xfrm>
          <a:prstGeom prst="roundRect">
            <a:avLst/>
          </a:prstGeom>
          <a:solidFill>
            <a:srgbClr val="EBEBEB"/>
          </a:solidFill>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4" name="Titre 1">
            <a:extLst>
              <a:ext uri="{FF2B5EF4-FFF2-40B4-BE49-F238E27FC236}">
                <a16:creationId xmlns="" xmlns:a16="http://schemas.microsoft.com/office/drawing/2014/main" id="{EEA95F25-600D-6842-AAC5-C5023DA30560}"/>
              </a:ext>
            </a:extLst>
          </p:cNvPr>
          <p:cNvSpPr txBox="1">
            <a:spLocks/>
          </p:cNvSpPr>
          <p:nvPr/>
        </p:nvSpPr>
        <p:spPr>
          <a:xfrm>
            <a:off x="389504" y="734106"/>
            <a:ext cx="10515600" cy="628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u="sng" dirty="0">
                <a:latin typeface="Times New Roman" panose="02020603050405020304" pitchFamily="18" charset="0"/>
                <a:cs typeface="Times New Roman" panose="02020603050405020304" pitchFamily="18" charset="0"/>
              </a:rPr>
              <a:t>On peut subdiviser la réplication en 3 étapes  : </a:t>
            </a:r>
            <a:br>
              <a:rPr lang="fr-FR" sz="2800" b="1" u="sng" dirty="0">
                <a:latin typeface="Times New Roman" panose="02020603050405020304" pitchFamily="18" charset="0"/>
                <a:cs typeface="Times New Roman" panose="02020603050405020304" pitchFamily="18" charset="0"/>
              </a:rPr>
            </a:br>
            <a:r>
              <a:rPr lang="fr-FR" sz="2800" b="1" u="sng" dirty="0">
                <a:latin typeface="Times New Roman" panose="02020603050405020304" pitchFamily="18" charset="0"/>
                <a:cs typeface="Times New Roman" panose="02020603050405020304" pitchFamily="18" charset="0"/>
              </a:rPr>
              <a:t/>
            </a:r>
            <a:br>
              <a:rPr lang="fr-FR" sz="2800" b="1" u="sng" dirty="0">
                <a:latin typeface="Times New Roman" panose="02020603050405020304" pitchFamily="18" charset="0"/>
                <a:cs typeface="Times New Roman" panose="02020603050405020304" pitchFamily="18" charset="0"/>
              </a:rPr>
            </a:br>
            <a:r>
              <a:rPr lang="fr-FR" sz="2800" b="1" dirty="0">
                <a:solidFill>
                  <a:srgbClr val="FF0000"/>
                </a:solidFill>
                <a:latin typeface="Times New Roman" panose="02020603050405020304" pitchFamily="18" charset="0"/>
                <a:cs typeface="Times New Roman" panose="02020603050405020304" pitchFamily="18" charset="0"/>
              </a:rPr>
              <a:t>1. Initiation </a:t>
            </a:r>
            <a:r>
              <a:rPr lang="fr-FR" sz="2800" b="1" dirty="0">
                <a:latin typeface="Times New Roman" panose="02020603050405020304" pitchFamily="18" charset="0"/>
                <a:cs typeface="Times New Roman" panose="02020603050405020304" pitchFamily="18" charset="0"/>
              </a:rPr>
              <a:t/>
            </a:r>
            <a:br>
              <a:rPr lang="fr-FR" sz="2800" b="1"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a:r>
            <a:br>
              <a:rPr lang="fr-FR" sz="2800" dirty="0">
                <a:latin typeface="Times New Roman" panose="02020603050405020304" pitchFamily="18" charset="0"/>
                <a:cs typeface="Times New Roman" panose="02020603050405020304" pitchFamily="18" charset="0"/>
              </a:rPr>
            </a:br>
            <a:endParaRPr lang="fr-FR" sz="2800" dirty="0">
              <a:latin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 xmlns:a16="http://schemas.microsoft.com/office/drawing/2014/main" id="{848288CB-AA2D-FD4E-8629-975B1C97AB0C}"/>
              </a:ext>
            </a:extLst>
          </p:cNvPr>
          <p:cNvSpPr txBox="1">
            <a:spLocks/>
          </p:cNvSpPr>
          <p:nvPr/>
        </p:nvSpPr>
        <p:spPr>
          <a:xfrm>
            <a:off x="277927" y="1666533"/>
            <a:ext cx="5227184" cy="30085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700" b="1" dirty="0">
                <a:latin typeface="Times New Roman" panose="02020603050405020304" pitchFamily="18" charset="0"/>
                <a:cs typeface="Times New Roman" panose="02020603050405020304" pitchFamily="18" charset="0"/>
              </a:rPr>
              <a:t>1. </a:t>
            </a:r>
            <a:r>
              <a:rPr lang="fr-FR" sz="2700" dirty="0">
                <a:latin typeface="Times New Roman" panose="02020603050405020304" pitchFamily="18" charset="0"/>
                <a:cs typeface="Times New Roman" panose="02020603050405020304" pitchFamily="18" charset="0"/>
              </a:rPr>
              <a:t>Le chromosome de </a:t>
            </a:r>
            <a:r>
              <a:rPr lang="fr-FR" sz="2700" i="1" dirty="0">
                <a:latin typeface="Times New Roman" panose="02020603050405020304" pitchFamily="18" charset="0"/>
                <a:cs typeface="Times New Roman" panose="02020603050405020304" pitchFamily="18" charset="0"/>
              </a:rPr>
              <a:t>E. coli </a:t>
            </a:r>
            <a:r>
              <a:rPr lang="fr-FR" sz="2700" dirty="0">
                <a:latin typeface="Times New Roman" panose="02020603050405020304" pitchFamily="18" charset="0"/>
                <a:cs typeface="Times New Roman" panose="02020603050405020304" pitchFamily="18" charset="0"/>
              </a:rPr>
              <a:t>contient une seule origine de réplication (</a:t>
            </a:r>
            <a:r>
              <a:rPr lang="fr-FR" sz="2700" dirty="0" err="1">
                <a:latin typeface="Times New Roman" panose="02020603050405020304" pitchFamily="18" charset="0"/>
                <a:cs typeface="Times New Roman" panose="02020603050405020304" pitchFamily="18" charset="0"/>
              </a:rPr>
              <a:t>Ori</a:t>
            </a:r>
            <a:r>
              <a:rPr lang="fr-FR" sz="2700" dirty="0">
                <a:latin typeface="Times New Roman" panose="02020603050405020304" pitchFamily="18" charset="0"/>
                <a:cs typeface="Times New Roman" panose="02020603050405020304" pitchFamily="18" charset="0"/>
              </a:rPr>
              <a:t> C) elle contient 245pb. Une protéine d’initiation (</a:t>
            </a:r>
            <a:r>
              <a:rPr lang="fr-FR" sz="2700" dirty="0" err="1">
                <a:latin typeface="Times New Roman" panose="02020603050405020304" pitchFamily="18" charset="0"/>
                <a:cs typeface="Times New Roman" panose="02020603050405020304" pitchFamily="18" charset="0"/>
              </a:rPr>
              <a:t>Dna</a:t>
            </a:r>
            <a:r>
              <a:rPr lang="fr-FR" sz="2700" dirty="0">
                <a:latin typeface="Times New Roman" panose="02020603050405020304" pitchFamily="18" charset="0"/>
                <a:cs typeface="Times New Roman" panose="02020603050405020304" pitchFamily="18" charset="0"/>
              </a:rPr>
              <a:t> A chez </a:t>
            </a:r>
            <a:r>
              <a:rPr lang="fr-FR" sz="2700" i="1" dirty="0">
                <a:latin typeface="Times New Roman" panose="02020603050405020304" pitchFamily="18" charset="0"/>
                <a:cs typeface="Times New Roman" panose="02020603050405020304" pitchFamily="18" charset="0"/>
              </a:rPr>
              <a:t>E. coli</a:t>
            </a:r>
            <a:r>
              <a:rPr lang="fr-FR" sz="2700" dirty="0">
                <a:latin typeface="Times New Roman" panose="02020603050405020304" pitchFamily="18" charset="0"/>
                <a:cs typeface="Times New Roman" panose="02020603050405020304" pitchFamily="18" charset="0"/>
              </a:rPr>
              <a:t>) se lie </a:t>
            </a:r>
            <a:r>
              <a:rPr lang="fr-FR" sz="2400" dirty="0">
                <a:effectLst/>
                <a:latin typeface="Times New Roman" panose="02020603050405020304" pitchFamily="18" charset="0"/>
                <a:cs typeface="Times New Roman" panose="02020603050405020304" pitchFamily="18" charset="0"/>
              </a:rPr>
              <a:t>à</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Ori</a:t>
            </a:r>
            <a:r>
              <a:rPr lang="fr-FR" sz="2700" dirty="0">
                <a:latin typeface="Times New Roman" panose="02020603050405020304" pitchFamily="18" charset="0"/>
                <a:cs typeface="Times New Roman" panose="02020603050405020304" pitchFamily="18" charset="0"/>
              </a:rPr>
              <a:t> C et provoque le déroulement d’un segment d’ADN initie l'assemblage des protéines et des enzymes nécessaires à la réplication. </a:t>
            </a:r>
            <a:r>
              <a:rPr lang="fr-FR" sz="3200" dirty="0">
                <a:latin typeface="Times New Roman" panose="02020603050405020304" pitchFamily="18" charset="0"/>
                <a:cs typeface="Times New Roman" panose="02020603050405020304" pitchFamily="18" charset="0"/>
              </a:rPr>
              <a:t/>
            </a:r>
            <a:br>
              <a:rPr lang="fr-FR" sz="3200" dirty="0">
                <a:latin typeface="Times New Roman" panose="02020603050405020304" pitchFamily="18" charset="0"/>
                <a:cs typeface="Times New Roman" panose="02020603050405020304" pitchFamily="18" charset="0"/>
              </a:rPr>
            </a:br>
            <a:endParaRPr lang="fr-FR" sz="3200" dirty="0">
              <a:latin typeface="Times New Roman" panose="02020603050405020304" pitchFamily="18" charset="0"/>
              <a:cs typeface="Times New Roman" panose="02020603050405020304" pitchFamily="18" charset="0"/>
            </a:endParaRPr>
          </a:p>
        </p:txBody>
      </p:sp>
      <p:sp>
        <p:nvSpPr>
          <p:cNvPr id="8" name="Titre 1">
            <a:extLst>
              <a:ext uri="{FF2B5EF4-FFF2-40B4-BE49-F238E27FC236}">
                <a16:creationId xmlns="" xmlns:a16="http://schemas.microsoft.com/office/drawing/2014/main" id="{000BF71D-3D50-E24B-931D-B264C35949DD}"/>
              </a:ext>
            </a:extLst>
          </p:cNvPr>
          <p:cNvSpPr txBox="1">
            <a:spLocks/>
          </p:cNvSpPr>
          <p:nvPr/>
        </p:nvSpPr>
        <p:spPr>
          <a:xfrm>
            <a:off x="6297895" y="1139430"/>
            <a:ext cx="5227184" cy="30085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Times New Roman" panose="02020603050405020304" pitchFamily="18" charset="0"/>
                <a:cs typeface="Times New Roman" panose="02020603050405020304" pitchFamily="18" charset="0"/>
              </a:rPr>
              <a:t>2. </a:t>
            </a:r>
            <a:r>
              <a:rPr lang="fr-FR" sz="2400" dirty="0">
                <a:latin typeface="Times New Roman" panose="02020603050405020304" pitchFamily="18" charset="0"/>
                <a:cs typeface="Times New Roman" panose="02020603050405020304" pitchFamily="18" charset="0"/>
              </a:rPr>
              <a:t>Attachement d’une hélicase (</a:t>
            </a:r>
            <a:r>
              <a:rPr lang="fr-FR" sz="2400" dirty="0" err="1">
                <a:latin typeface="Times New Roman" panose="02020603050405020304" pitchFamily="18" charset="0"/>
                <a:cs typeface="Times New Roman" panose="02020603050405020304" pitchFamily="18" charset="0"/>
              </a:rPr>
              <a:t>Dna</a:t>
            </a:r>
            <a:r>
              <a:rPr lang="fr-FR" sz="2400" dirty="0">
                <a:latin typeface="Times New Roman" panose="02020603050405020304" pitchFamily="18" charset="0"/>
                <a:cs typeface="Times New Roman" panose="02020603050405020304" pitchFamily="18" charset="0"/>
              </a:rPr>
              <a:t> B) qui élimine les liaison hydrogènes entres les deux brin d’ADN complémentaire, il existe une hélicase dans chaque fourche de réplication qui se déplace dans le sens 5`vers 3` déplaçant en même temps la fourche de réplication </a:t>
            </a:r>
          </a:p>
        </p:txBody>
      </p:sp>
      <p:sp>
        <p:nvSpPr>
          <p:cNvPr id="9" name="Titre 1">
            <a:extLst>
              <a:ext uri="{FF2B5EF4-FFF2-40B4-BE49-F238E27FC236}">
                <a16:creationId xmlns="" xmlns:a16="http://schemas.microsoft.com/office/drawing/2014/main" id="{B289F3B1-4A1F-9540-9B94-08C6096F6782}"/>
              </a:ext>
            </a:extLst>
          </p:cNvPr>
          <p:cNvSpPr txBox="1">
            <a:spLocks/>
          </p:cNvSpPr>
          <p:nvPr/>
        </p:nvSpPr>
        <p:spPr>
          <a:xfrm>
            <a:off x="227410" y="4304277"/>
            <a:ext cx="5227184" cy="22206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b="1" dirty="0">
                <a:latin typeface="Times New Roman" panose="02020603050405020304" pitchFamily="18" charset="0"/>
                <a:cs typeface="Times New Roman" panose="02020603050405020304" pitchFamily="18" charset="0"/>
              </a:rPr>
              <a:t>3. </a:t>
            </a:r>
            <a:r>
              <a:rPr lang="fr-FR" sz="2400" dirty="0">
                <a:latin typeface="Times New Roman" panose="02020603050405020304" pitchFamily="18" charset="0"/>
                <a:cs typeface="Times New Roman" panose="02020603050405020304" pitchFamily="18" charset="0"/>
              </a:rPr>
              <a:t>Les régions simples brin sont stabilisées et maintenu </a:t>
            </a:r>
            <a:r>
              <a:rPr lang="fr-FR" sz="2400" dirty="0">
                <a:effectLst/>
                <a:latin typeface="Times New Roman" panose="02020603050405020304" pitchFamily="18" charset="0"/>
                <a:cs typeface="Times New Roman" panose="02020603050405020304" pitchFamily="18" charset="0"/>
              </a:rPr>
              <a:t>à</a:t>
            </a:r>
            <a:r>
              <a:rPr lang="fr-FR" sz="2400" dirty="0">
                <a:latin typeface="Times New Roman" panose="02020603050405020304" pitchFamily="18" charset="0"/>
                <a:cs typeface="Times New Roman" panose="02020603050405020304" pitchFamily="18" charset="0"/>
              </a:rPr>
              <a:t> l’état monocaténaire le temps nécessaire a leur réplication grâce aux protéines SSB( Single-Strand Binding)</a:t>
            </a:r>
          </a:p>
        </p:txBody>
      </p:sp>
      <p:sp>
        <p:nvSpPr>
          <p:cNvPr id="13" name="Rectangle : coins arrondis 12">
            <a:extLst>
              <a:ext uri="{FF2B5EF4-FFF2-40B4-BE49-F238E27FC236}">
                <a16:creationId xmlns="" xmlns:a16="http://schemas.microsoft.com/office/drawing/2014/main" id="{F32EF0B8-FF23-3B48-9DCD-8C2F72486CEA}"/>
              </a:ext>
            </a:extLst>
          </p:cNvPr>
          <p:cNvSpPr/>
          <p:nvPr/>
        </p:nvSpPr>
        <p:spPr>
          <a:xfrm>
            <a:off x="6196862" y="4117179"/>
            <a:ext cx="5429250" cy="2594882"/>
          </a:xfrm>
          <a:prstGeom prst="roundRect">
            <a:avLst/>
          </a:prstGeom>
          <a:solidFill>
            <a:srgbClr val="76D6FF"/>
          </a:solidFill>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4. </a:t>
            </a:r>
            <a:r>
              <a:rPr lang="fr-FR" sz="2000" dirty="0">
                <a:solidFill>
                  <a:schemeClr val="tx1"/>
                </a:solidFill>
                <a:latin typeface="Al Nile" pitchFamily="2" charset="-78"/>
                <a:cs typeface="Al Nile" pitchFamily="2" charset="-78"/>
              </a:rPr>
              <a:t>Une autre protéine essentielle pour le processus de déroulement est la </a:t>
            </a:r>
            <a:r>
              <a:rPr lang="fr-FR" sz="2000" dirty="0" err="1">
                <a:solidFill>
                  <a:schemeClr val="tx1"/>
                </a:solidFill>
                <a:latin typeface="Al Nile" pitchFamily="2" charset="-78"/>
                <a:cs typeface="Al Nile" pitchFamily="2" charset="-78"/>
              </a:rPr>
              <a:t>gyrase</a:t>
            </a:r>
            <a:r>
              <a:rPr lang="fr-FR" sz="2000" dirty="0">
                <a:solidFill>
                  <a:schemeClr val="tx1"/>
                </a:solidFill>
                <a:latin typeface="Al Nile" pitchFamily="2" charset="-78"/>
                <a:cs typeface="Al Nile" pitchFamily="2" charset="-78"/>
              </a:rPr>
              <a:t>, </a:t>
            </a:r>
            <a:r>
              <a:rPr lang="fr-FR" sz="2000" dirty="0" err="1">
                <a:solidFill>
                  <a:schemeClr val="tx1"/>
                </a:solidFill>
                <a:latin typeface="Al Nile" pitchFamily="2" charset="-78"/>
                <a:cs typeface="Al Nile" pitchFamily="2" charset="-78"/>
              </a:rPr>
              <a:t>topoisomérase</a:t>
            </a:r>
            <a:r>
              <a:rPr lang="fr-FR" sz="2000" dirty="0">
                <a:solidFill>
                  <a:schemeClr val="tx1"/>
                </a:solidFill>
                <a:latin typeface="Al Nile" pitchFamily="2" charset="-78"/>
                <a:cs typeface="Al Nile" pitchFamily="2" charset="-78"/>
              </a:rPr>
              <a:t> qui </a:t>
            </a:r>
            <a:r>
              <a:rPr lang="fr-FR" sz="2000" dirty="0" err="1">
                <a:solidFill>
                  <a:schemeClr val="tx1"/>
                </a:solidFill>
                <a:latin typeface="Al Nile" pitchFamily="2" charset="-78"/>
                <a:cs typeface="Al Nile" pitchFamily="2" charset="-78"/>
              </a:rPr>
              <a:t>concrée</a:t>
            </a:r>
            <a:r>
              <a:rPr lang="fr-FR" sz="2000" dirty="0">
                <a:solidFill>
                  <a:schemeClr val="tx1"/>
                </a:solidFill>
                <a:latin typeface="Al Nile" pitchFamily="2" charset="-78"/>
                <a:cs typeface="Al Nile" pitchFamily="2" charset="-78"/>
              </a:rPr>
              <a:t> </a:t>
            </a:r>
            <a:r>
              <a:rPr lang="fr-FR" sz="2000" dirty="0">
                <a:solidFill>
                  <a:schemeClr val="tx1"/>
                </a:solidFill>
                <a:effectLst/>
                <a:latin typeface="Times New Roman" panose="02020603050405020304" pitchFamily="18" charset="0"/>
                <a:cs typeface="Times New Roman" panose="02020603050405020304" pitchFamily="18" charset="0"/>
              </a:rPr>
              <a:t>à</a:t>
            </a:r>
            <a:r>
              <a:rPr lang="fr-FR" sz="2000" dirty="0">
                <a:solidFill>
                  <a:schemeClr val="tx1"/>
                </a:solidFill>
                <a:latin typeface="Al Nile" pitchFamily="2" charset="-78"/>
                <a:cs typeface="Al Nile" pitchFamily="2" charset="-78"/>
              </a:rPr>
              <a:t> l’avant trôlent le taux de  surenroulement de l’ADN la </a:t>
            </a:r>
            <a:r>
              <a:rPr lang="fr-FR" sz="2000" dirty="0" err="1">
                <a:solidFill>
                  <a:schemeClr val="tx1"/>
                </a:solidFill>
                <a:latin typeface="Al Nile" pitchFamily="2" charset="-78"/>
                <a:cs typeface="Al Nile" pitchFamily="2" charset="-78"/>
              </a:rPr>
              <a:t>gyrase</a:t>
            </a:r>
            <a:r>
              <a:rPr lang="fr-FR" sz="2000" dirty="0">
                <a:solidFill>
                  <a:schemeClr val="tx1"/>
                </a:solidFill>
                <a:latin typeface="Al Nile" pitchFamily="2" charset="-78"/>
                <a:cs typeface="Al Nile" pitchFamily="2" charset="-78"/>
              </a:rPr>
              <a:t> réduit les torsions de la fourche de réplication, elle induit une coupure sur les deux brins d’ADN. Cette action élimine un tour de surenroulement positif. </a:t>
            </a:r>
          </a:p>
        </p:txBody>
      </p:sp>
    </p:spTree>
    <p:extLst>
      <p:ext uri="{BB962C8B-B14F-4D97-AF65-F5344CB8AC3E}">
        <p14:creationId xmlns="" xmlns:p14="http://schemas.microsoft.com/office/powerpoint/2010/main" val="2535728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srcRect/>
          <a:stretch>
            <a:fillRect/>
          </a:stretch>
        </p:blipFill>
        <p:spPr bwMode="auto">
          <a:xfrm>
            <a:off x="2309786" y="928670"/>
            <a:ext cx="8331200" cy="50577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srcRect/>
          <a:stretch>
            <a:fillRect/>
          </a:stretch>
        </p:blipFill>
        <p:spPr bwMode="auto">
          <a:xfrm>
            <a:off x="1625600" y="609600"/>
            <a:ext cx="9245600" cy="54864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srcRect/>
          <a:stretch>
            <a:fillRect/>
          </a:stretch>
        </p:blipFill>
        <p:spPr bwMode="auto">
          <a:xfrm>
            <a:off x="2438400" y="1524000"/>
            <a:ext cx="7385051" cy="37338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9DB0EF81-6AE1-B44B-A997-A8F50A77EC2B}"/>
              </a:ext>
            </a:extLst>
          </p:cNvPr>
          <p:cNvPicPr>
            <a:picLocks noChangeAspect="1"/>
          </p:cNvPicPr>
          <p:nvPr/>
        </p:nvPicPr>
        <p:blipFill>
          <a:blip r:embed="rId2"/>
          <a:stretch>
            <a:fillRect/>
          </a:stretch>
        </p:blipFill>
        <p:spPr>
          <a:xfrm>
            <a:off x="414337" y="757239"/>
            <a:ext cx="11101387" cy="5557836"/>
          </a:xfrm>
          <a:prstGeom prst="rect">
            <a:avLst/>
          </a:prstGeom>
        </p:spPr>
      </p:pic>
    </p:spTree>
    <p:extLst>
      <p:ext uri="{BB962C8B-B14F-4D97-AF65-F5344CB8AC3E}">
        <p14:creationId xmlns="" xmlns:p14="http://schemas.microsoft.com/office/powerpoint/2010/main" val="261246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255AD843-95A3-5A42-82BA-9F97B2F08151}"/>
              </a:ext>
            </a:extLst>
          </p:cNvPr>
          <p:cNvPicPr>
            <a:picLocks noChangeAspect="1"/>
          </p:cNvPicPr>
          <p:nvPr/>
        </p:nvPicPr>
        <p:blipFill>
          <a:blip r:embed="rId2"/>
          <a:stretch>
            <a:fillRect/>
          </a:stretch>
        </p:blipFill>
        <p:spPr>
          <a:xfrm>
            <a:off x="2845707" y="123370"/>
            <a:ext cx="9346293" cy="4992914"/>
          </a:xfrm>
          <a:prstGeom prst="rect">
            <a:avLst/>
          </a:prstGeom>
        </p:spPr>
      </p:pic>
      <p:sp>
        <p:nvSpPr>
          <p:cNvPr id="5" name="Rectangle : coins arrondis 4">
            <a:extLst>
              <a:ext uri="{FF2B5EF4-FFF2-40B4-BE49-F238E27FC236}">
                <a16:creationId xmlns="" xmlns:a16="http://schemas.microsoft.com/office/drawing/2014/main" id="{88D4ACA3-6099-4F48-B403-962C1AE1F5D2}"/>
              </a:ext>
            </a:extLst>
          </p:cNvPr>
          <p:cNvSpPr/>
          <p:nvPr/>
        </p:nvSpPr>
        <p:spPr>
          <a:xfrm>
            <a:off x="1" y="94343"/>
            <a:ext cx="3468914" cy="2677886"/>
          </a:xfrm>
          <a:prstGeom prst="roundRect">
            <a:avLst/>
          </a:prstGeom>
          <a:solidFill>
            <a:srgbClr val="EBEBEB"/>
          </a:solidFill>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solidFill>
                  <a:schemeClr val="tx1"/>
                </a:solidFill>
                <a:latin typeface="Times New Roman" panose="02020603050405020304" pitchFamily="18" charset="0"/>
                <a:cs typeface="Times New Roman" panose="02020603050405020304" pitchFamily="18" charset="0"/>
              </a:rPr>
              <a:t>5</a:t>
            </a:r>
            <a:r>
              <a:rPr lang="fr-FR" dirty="0">
                <a:solidFill>
                  <a:schemeClr val="tx1"/>
                </a:solidFill>
                <a:latin typeface="Times New Roman" panose="02020603050405020304" pitchFamily="18" charset="0"/>
                <a:cs typeface="Times New Roman" panose="02020603050405020304" pitchFamily="18" charset="0"/>
              </a:rPr>
              <a:t>. Une enzyme appelée </a:t>
            </a:r>
            <a:r>
              <a:rPr lang="fr-FR" dirty="0" err="1">
                <a:solidFill>
                  <a:schemeClr val="tx1"/>
                </a:solidFill>
                <a:latin typeface="Times New Roman" panose="02020603050405020304" pitchFamily="18" charset="0"/>
                <a:cs typeface="Times New Roman" panose="02020603050405020304" pitchFamily="18" charset="0"/>
              </a:rPr>
              <a:t>primase</a:t>
            </a:r>
            <a:r>
              <a:rPr lang="fr-FR" dirty="0">
                <a:solidFill>
                  <a:schemeClr val="tx1"/>
                </a:solidFill>
                <a:latin typeface="Times New Roman" panose="02020603050405020304" pitchFamily="18" charset="0"/>
                <a:cs typeface="Times New Roman" panose="02020603050405020304" pitchFamily="18" charset="0"/>
              </a:rPr>
              <a:t> synthétise les amorces d’ARN, des oligonucléotides de 1—12 nt de long, qui fournissent les groupes 3`OH auxquels l’ADN polymérase peut attacher des nucléotides et commencer la réplication </a:t>
            </a:r>
          </a:p>
        </p:txBody>
      </p:sp>
      <p:sp>
        <p:nvSpPr>
          <p:cNvPr id="6" name="Rectangle : coins arrondis 5">
            <a:extLst>
              <a:ext uri="{FF2B5EF4-FFF2-40B4-BE49-F238E27FC236}">
                <a16:creationId xmlns="" xmlns:a16="http://schemas.microsoft.com/office/drawing/2014/main" id="{93F65360-0CEF-5B41-BD0C-D45AC12EED3A}"/>
              </a:ext>
            </a:extLst>
          </p:cNvPr>
          <p:cNvSpPr/>
          <p:nvPr/>
        </p:nvSpPr>
        <p:spPr>
          <a:xfrm>
            <a:off x="131535" y="5500008"/>
            <a:ext cx="6240236" cy="1263649"/>
          </a:xfrm>
          <a:prstGeom prst="roundRect">
            <a:avLst/>
          </a:prstGeom>
          <a:scene3d>
            <a:camera prst="orthographicFront"/>
            <a:lightRig rig="threePt" dir="t"/>
          </a:scene3d>
          <a:sp3d>
            <a:bevelT prst="angl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a:solidFill>
                  <a:schemeClr val="tx1"/>
                </a:solidFill>
                <a:latin typeface="Times New Roman" panose="02020603050405020304" pitchFamily="18" charset="0"/>
                <a:cs typeface="Times New Roman" panose="02020603050405020304" pitchFamily="18" charset="0"/>
              </a:rPr>
              <a:t>6. </a:t>
            </a:r>
            <a:r>
              <a:rPr lang="fr-FR" dirty="0">
                <a:solidFill>
                  <a:schemeClr val="tx1"/>
                </a:solidFill>
                <a:latin typeface="Times New Roman" panose="02020603050405020304" pitchFamily="18" charset="0"/>
                <a:cs typeface="Times New Roman" panose="02020603050405020304" pitchFamily="18" charset="0"/>
              </a:rPr>
              <a:t>Pour la synthèse continue du brin précoce, une seule amorce suffit, à l’ extrémité 5 du nouveau brin . Pour le brin tardif qui est synthétisé de façon discontinue, une nouvelle amorce doit être générée à l’ extrémité 5 de chaque fragment d’Okazaki  </a:t>
            </a:r>
          </a:p>
        </p:txBody>
      </p:sp>
    </p:spTree>
    <p:extLst>
      <p:ext uri="{BB962C8B-B14F-4D97-AF65-F5344CB8AC3E}">
        <p14:creationId xmlns="" xmlns:p14="http://schemas.microsoft.com/office/powerpoint/2010/main" val="425282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1A70A88A-8DD5-BD41-901C-8A406AC9A2A4}"/>
              </a:ext>
            </a:extLst>
          </p:cNvPr>
          <p:cNvPicPr>
            <a:picLocks noChangeAspect="1"/>
          </p:cNvPicPr>
          <p:nvPr/>
        </p:nvPicPr>
        <p:blipFill>
          <a:blip r:embed="rId2"/>
          <a:stretch>
            <a:fillRect/>
          </a:stretch>
        </p:blipFill>
        <p:spPr>
          <a:xfrm>
            <a:off x="3810000" y="889000"/>
            <a:ext cx="8382000" cy="5080000"/>
          </a:xfrm>
          <a:prstGeom prst="rect">
            <a:avLst/>
          </a:prstGeom>
        </p:spPr>
      </p:pic>
      <p:sp>
        <p:nvSpPr>
          <p:cNvPr id="5" name="ZoneTexte 4">
            <a:extLst>
              <a:ext uri="{FF2B5EF4-FFF2-40B4-BE49-F238E27FC236}">
                <a16:creationId xmlns="" xmlns:a16="http://schemas.microsoft.com/office/drawing/2014/main" id="{94576823-A41F-6344-92B0-DC3A432FD22E}"/>
              </a:ext>
            </a:extLst>
          </p:cNvPr>
          <p:cNvSpPr txBox="1"/>
          <p:nvPr/>
        </p:nvSpPr>
        <p:spPr>
          <a:xfrm>
            <a:off x="236085" y="-39688"/>
            <a:ext cx="4607378" cy="707886"/>
          </a:xfrm>
          <a:prstGeom prst="rect">
            <a:avLst/>
          </a:prstGeom>
          <a:noFill/>
        </p:spPr>
        <p:txBody>
          <a:bodyPr wrap="square" rtlCol="0">
            <a:spAutoFit/>
          </a:bodyPr>
          <a:lstStyle/>
          <a:p>
            <a:r>
              <a:rPr lang="fr-FR" sz="4000" b="1" u="sng" dirty="0">
                <a:solidFill>
                  <a:srgbClr val="FF0000"/>
                </a:solidFill>
                <a:latin typeface="Times New Roman" panose="02020603050405020304" pitchFamily="18" charset="0"/>
                <a:cs typeface="Times New Roman" panose="02020603050405020304" pitchFamily="18" charset="0"/>
              </a:rPr>
              <a:t>1. Initiation résumé  </a:t>
            </a:r>
          </a:p>
        </p:txBody>
      </p:sp>
      <p:sp>
        <p:nvSpPr>
          <p:cNvPr id="7" name="ZoneTexte 6">
            <a:extLst>
              <a:ext uri="{FF2B5EF4-FFF2-40B4-BE49-F238E27FC236}">
                <a16:creationId xmlns="" xmlns:a16="http://schemas.microsoft.com/office/drawing/2014/main" id="{CABABB12-7DC3-A84E-A518-D1363701446C}"/>
              </a:ext>
            </a:extLst>
          </p:cNvPr>
          <p:cNvSpPr txBox="1"/>
          <p:nvPr/>
        </p:nvSpPr>
        <p:spPr>
          <a:xfrm>
            <a:off x="236085" y="4266347"/>
            <a:ext cx="5178878" cy="2345322"/>
          </a:xfrm>
          <a:prstGeom prst="rect">
            <a:avLst/>
          </a:prstGeom>
          <a:noFill/>
        </p:spPr>
        <p:txBody>
          <a:bodyPr wrap="square" rtlCol="0">
            <a:spAutoFit/>
          </a:bodyPr>
          <a:lstStyle/>
          <a:p>
            <a:pPr marL="457200" indent="-457200" algn="just">
              <a:lnSpc>
                <a:spcPct val="150000"/>
              </a:lnSpc>
              <a:buAutoNum type="arabicPeriod"/>
            </a:pPr>
            <a:r>
              <a:rPr lang="fr-FR" sz="2000" b="1" dirty="0">
                <a:latin typeface="Times New Roman" panose="02020603050405020304" pitchFamily="18" charset="0"/>
                <a:cs typeface="Times New Roman" panose="02020603050405020304" pitchFamily="18" charset="0"/>
              </a:rPr>
              <a:t>Reconnaissance de la séquence d’origine</a:t>
            </a:r>
          </a:p>
          <a:p>
            <a:pPr marL="457200" indent="-457200" algn="just">
              <a:lnSpc>
                <a:spcPct val="150000"/>
              </a:lnSpc>
              <a:buAutoNum type="arabicPeriod"/>
            </a:pPr>
            <a:endParaRPr lang="fr-FR" sz="2000" b="1" dirty="0">
              <a:latin typeface="Times New Roman" panose="02020603050405020304" pitchFamily="18" charset="0"/>
              <a:cs typeface="Times New Roman" panose="02020603050405020304" pitchFamily="18" charset="0"/>
            </a:endParaRPr>
          </a:p>
          <a:p>
            <a:pPr marL="457200" indent="-457200" algn="just">
              <a:lnSpc>
                <a:spcPct val="150000"/>
              </a:lnSpc>
              <a:buAutoNum type="arabicPeriod"/>
            </a:pPr>
            <a:r>
              <a:rPr lang="fr-FR" sz="2000" b="1" dirty="0">
                <a:latin typeface="Times New Roman" panose="02020603050405020304" pitchFamily="18" charset="0"/>
                <a:cs typeface="Times New Roman" panose="02020603050405020304" pitchFamily="18" charset="0"/>
              </a:rPr>
              <a:t>Formation du </a:t>
            </a:r>
            <a:r>
              <a:rPr lang="fr-FR" sz="2000" b="1" dirty="0" err="1">
                <a:latin typeface="Times New Roman" panose="02020603050405020304" pitchFamily="18" charset="0"/>
                <a:cs typeface="Times New Roman" panose="02020603050405020304" pitchFamily="18" charset="0"/>
              </a:rPr>
              <a:t>primosome</a:t>
            </a:r>
            <a:r>
              <a:rPr lang="fr-FR" sz="2000" b="1" dirty="0">
                <a:latin typeface="Times New Roman" panose="02020603050405020304" pitchFamily="18" charset="0"/>
                <a:cs typeface="Times New Roman" panose="02020603050405020304" pitchFamily="18" charset="0"/>
              </a:rPr>
              <a:t>, ouverture du double brin et stabilisation des brins </a:t>
            </a:r>
          </a:p>
          <a:p>
            <a:pPr marL="457200" indent="-457200" algn="just">
              <a:lnSpc>
                <a:spcPct val="150000"/>
              </a:lnSpc>
              <a:buAutoNum type="arabicPeriod"/>
            </a:pP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68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A656B2E-A573-524B-A0AE-C4FC8C63887E}"/>
              </a:ext>
            </a:extLst>
          </p:cNvPr>
          <p:cNvSpPr/>
          <p:nvPr/>
        </p:nvSpPr>
        <p:spPr>
          <a:xfrm>
            <a:off x="242887" y="1217869"/>
            <a:ext cx="4614863" cy="707886"/>
          </a:xfrm>
          <a:prstGeom prst="rect">
            <a:avLst/>
          </a:prstGeom>
        </p:spPr>
        <p:txBody>
          <a:bodyPr wrap="square">
            <a:spAutoFit/>
          </a:bodyPr>
          <a:lstStyle/>
          <a:p>
            <a:r>
              <a:rPr lang="fr-FR" sz="2000" b="1" dirty="0">
                <a:solidFill>
                  <a:srgbClr val="FF0000"/>
                </a:solidFill>
                <a:effectLst/>
                <a:latin typeface="Al Nile" pitchFamily="2" charset="-78"/>
                <a:cs typeface="Al Nile" pitchFamily="2" charset="-78"/>
              </a:rPr>
              <a:t>L ’élongation nécessite:</a:t>
            </a:r>
          </a:p>
          <a:p>
            <a:pPr marL="457200" indent="-457200">
              <a:buFont typeface="Wingdings" pitchFamily="2" charset="2"/>
              <a:buChar char="Ø"/>
            </a:pPr>
            <a:r>
              <a:rPr lang="fr-FR" sz="2000" b="1" dirty="0">
                <a:latin typeface="Al Nile" pitchFamily="2" charset="-78"/>
                <a:cs typeface="Al Nile" pitchFamily="2" charset="-78"/>
              </a:rPr>
              <a:t>ADN polymérase</a:t>
            </a:r>
            <a:endParaRPr lang="fr-FR" sz="2000" b="1" dirty="0">
              <a:effectLst/>
              <a:latin typeface="Al Nile" pitchFamily="2" charset="-78"/>
              <a:cs typeface="Al Nile" pitchFamily="2" charset="-78"/>
            </a:endParaRPr>
          </a:p>
        </p:txBody>
      </p:sp>
      <p:sp>
        <p:nvSpPr>
          <p:cNvPr id="5" name="ZoneTexte 4">
            <a:extLst>
              <a:ext uri="{FF2B5EF4-FFF2-40B4-BE49-F238E27FC236}">
                <a16:creationId xmlns="" xmlns:a16="http://schemas.microsoft.com/office/drawing/2014/main" id="{B3F8FA71-4B5D-704C-9DD7-4B3DB27A3B09}"/>
              </a:ext>
            </a:extLst>
          </p:cNvPr>
          <p:cNvSpPr txBox="1"/>
          <p:nvPr/>
        </p:nvSpPr>
        <p:spPr>
          <a:xfrm>
            <a:off x="4336597" y="0"/>
            <a:ext cx="3220753" cy="707886"/>
          </a:xfrm>
          <a:prstGeom prst="rect">
            <a:avLst/>
          </a:prstGeom>
          <a:noFill/>
        </p:spPr>
        <p:txBody>
          <a:bodyPr wrap="square" rtlCol="0">
            <a:spAutoFit/>
          </a:bodyPr>
          <a:lstStyle/>
          <a:p>
            <a:r>
              <a:rPr lang="fr-FR" sz="4000" b="1" u="sng" dirty="0">
                <a:solidFill>
                  <a:srgbClr val="FF0000"/>
                </a:solidFill>
                <a:latin typeface="Times New Roman" panose="02020603050405020304" pitchFamily="18" charset="0"/>
                <a:cs typeface="Times New Roman" panose="02020603050405020304" pitchFamily="18" charset="0"/>
              </a:rPr>
              <a:t>2. Elongation </a:t>
            </a:r>
          </a:p>
        </p:txBody>
      </p:sp>
      <p:pic>
        <p:nvPicPr>
          <p:cNvPr id="7" name="Image 6">
            <a:extLst>
              <a:ext uri="{FF2B5EF4-FFF2-40B4-BE49-F238E27FC236}">
                <a16:creationId xmlns="" xmlns:a16="http://schemas.microsoft.com/office/drawing/2014/main" id="{E0408AEB-30BB-D045-BE1A-92EBFE4D0941}"/>
              </a:ext>
            </a:extLst>
          </p:cNvPr>
          <p:cNvPicPr>
            <a:picLocks noChangeAspect="1"/>
          </p:cNvPicPr>
          <p:nvPr/>
        </p:nvPicPr>
        <p:blipFill rotWithShape="1">
          <a:blip r:embed="rId2"/>
          <a:srcRect t="3538"/>
          <a:stretch/>
        </p:blipFill>
        <p:spPr>
          <a:xfrm>
            <a:off x="3414712" y="2400301"/>
            <a:ext cx="8777288" cy="4457699"/>
          </a:xfrm>
          <a:prstGeom prst="rect">
            <a:avLst/>
          </a:prstGeom>
        </p:spPr>
      </p:pic>
      <p:sp>
        <p:nvSpPr>
          <p:cNvPr id="8" name="Rectangle 7">
            <a:extLst>
              <a:ext uri="{FF2B5EF4-FFF2-40B4-BE49-F238E27FC236}">
                <a16:creationId xmlns="" xmlns:a16="http://schemas.microsoft.com/office/drawing/2014/main" id="{C85E70D3-F95C-B041-A868-8C76207B77CE}"/>
              </a:ext>
            </a:extLst>
          </p:cNvPr>
          <p:cNvSpPr/>
          <p:nvPr/>
        </p:nvSpPr>
        <p:spPr>
          <a:xfrm>
            <a:off x="3921124" y="1830385"/>
            <a:ext cx="9051925" cy="461665"/>
          </a:xfrm>
          <a:prstGeom prst="rect">
            <a:avLst/>
          </a:prstGeom>
        </p:spPr>
        <p:txBody>
          <a:bodyPr wrap="square">
            <a:spAutoFit/>
          </a:bodyPr>
          <a:lstStyle/>
          <a:p>
            <a:r>
              <a:rPr lang="fr-FR" sz="2400" b="1" dirty="0">
                <a:effectLst/>
                <a:latin typeface="Times New Roman" panose="02020603050405020304" pitchFamily="18" charset="0"/>
                <a:cs typeface="Times New Roman" panose="02020603050405020304" pitchFamily="18" charset="0"/>
              </a:rPr>
              <a:t>Tableau récapitulatif des principales polymérases procaryotes</a:t>
            </a:r>
          </a:p>
        </p:txBody>
      </p:sp>
      <p:sp>
        <p:nvSpPr>
          <p:cNvPr id="9" name="Rectangle 8">
            <a:extLst>
              <a:ext uri="{FF2B5EF4-FFF2-40B4-BE49-F238E27FC236}">
                <a16:creationId xmlns="" xmlns:a16="http://schemas.microsoft.com/office/drawing/2014/main" id="{13C8BD3F-5F85-4B41-A2D8-070A4F8D956D}"/>
              </a:ext>
            </a:extLst>
          </p:cNvPr>
          <p:cNvSpPr/>
          <p:nvPr/>
        </p:nvSpPr>
        <p:spPr>
          <a:xfrm>
            <a:off x="242887" y="1925755"/>
            <a:ext cx="3171825" cy="2246769"/>
          </a:xfrm>
          <a:prstGeom prst="rect">
            <a:avLst/>
          </a:prstGeom>
        </p:spPr>
        <p:txBody>
          <a:bodyPr wrap="square">
            <a:spAutoFit/>
          </a:bodyPr>
          <a:lstStyle/>
          <a:p>
            <a:pPr marL="571500" indent="-571500">
              <a:buFont typeface="Wingdings" pitchFamily="2" charset="2"/>
              <a:buChar char="Ø"/>
            </a:pPr>
            <a:r>
              <a:rPr lang="fr-FR" sz="2000" dirty="0">
                <a:effectLst/>
                <a:latin typeface="Times New Roman" panose="02020603050405020304" pitchFamily="18" charset="0"/>
                <a:cs typeface="Times New Roman" panose="02020603050405020304" pitchFamily="18" charset="0"/>
              </a:rPr>
              <a:t> matrice formée par 1 simple brin, </a:t>
            </a:r>
            <a:r>
              <a:rPr lang="fr-FR" sz="2000" dirty="0" err="1">
                <a:effectLst/>
                <a:latin typeface="Times New Roman" panose="02020603050405020304" pitchFamily="18" charset="0"/>
                <a:cs typeface="Times New Roman" panose="02020603050405020304" pitchFamily="18" charset="0"/>
              </a:rPr>
              <a:t>dNTP</a:t>
            </a:r>
            <a:r>
              <a:rPr lang="fr-FR" sz="2000" dirty="0">
                <a:effectLst/>
                <a:latin typeface="Times New Roman" panose="02020603050405020304" pitchFamily="18" charset="0"/>
                <a:cs typeface="Times New Roman" panose="02020603050405020304" pitchFamily="18" charset="0"/>
              </a:rPr>
              <a:t>, Mg++</a:t>
            </a:r>
          </a:p>
          <a:p>
            <a:pPr marL="571500" indent="-571500">
              <a:buFont typeface="Wingdings" pitchFamily="2" charset="2"/>
              <a:buChar char="Ø"/>
            </a:pPr>
            <a:r>
              <a:rPr lang="fr-FR" sz="2000" dirty="0">
                <a:effectLst/>
                <a:latin typeface="Times New Roman" panose="02020603050405020304" pitchFamily="18" charset="0"/>
                <a:cs typeface="Times New Roman" panose="02020603050405020304" pitchFamily="18" charset="0"/>
              </a:rPr>
              <a:t>amorce ARN avec OH libre en 3 ’</a:t>
            </a:r>
          </a:p>
          <a:p>
            <a:pPr marL="571500" indent="-571500">
              <a:buFont typeface="Wingdings" pitchFamily="2" charset="2"/>
              <a:buChar char="Ø"/>
            </a:pPr>
            <a:r>
              <a:rPr lang="fr-FR" sz="2000" dirty="0">
                <a:effectLst/>
                <a:latin typeface="Times New Roman" panose="02020603050405020304" pitchFamily="18" charset="0"/>
                <a:cs typeface="Times New Roman" panose="02020603050405020304" pitchFamily="18" charset="0"/>
              </a:rPr>
              <a:t>hélicases, </a:t>
            </a:r>
            <a:r>
              <a:rPr lang="fr-FR" sz="2000" dirty="0" err="1">
                <a:effectLst/>
                <a:latin typeface="Times New Roman" panose="02020603050405020304" pitchFamily="18" charset="0"/>
                <a:cs typeface="Times New Roman" panose="02020603050405020304" pitchFamily="18" charset="0"/>
              </a:rPr>
              <a:t>gyrases</a:t>
            </a:r>
            <a:r>
              <a:rPr lang="fr-FR" sz="2000" dirty="0">
                <a:effectLst/>
                <a:latin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cs typeface="Times New Roman" panose="02020603050405020304" pitchFamily="18" charset="0"/>
              </a:rPr>
              <a:t>topoisomérases</a:t>
            </a:r>
            <a:r>
              <a:rPr lang="fr-FR" sz="200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32193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71643951-FAD9-BD43-BC2F-3653744C167C}"/>
              </a:ext>
            </a:extLst>
          </p:cNvPr>
          <p:cNvPicPr>
            <a:picLocks noChangeAspect="1"/>
          </p:cNvPicPr>
          <p:nvPr/>
        </p:nvPicPr>
        <p:blipFill>
          <a:blip r:embed="rId2"/>
          <a:stretch>
            <a:fillRect/>
          </a:stretch>
        </p:blipFill>
        <p:spPr>
          <a:xfrm>
            <a:off x="2210252" y="1514475"/>
            <a:ext cx="7883977" cy="2780031"/>
          </a:xfrm>
          <a:prstGeom prst="rect">
            <a:avLst/>
          </a:prstGeom>
        </p:spPr>
      </p:pic>
      <p:sp>
        <p:nvSpPr>
          <p:cNvPr id="6" name="ZoneTexte 5">
            <a:extLst>
              <a:ext uri="{FF2B5EF4-FFF2-40B4-BE49-F238E27FC236}">
                <a16:creationId xmlns="" xmlns:a16="http://schemas.microsoft.com/office/drawing/2014/main" id="{803586F5-ACC6-9645-96B8-CA31BBBFD126}"/>
              </a:ext>
            </a:extLst>
          </p:cNvPr>
          <p:cNvSpPr txBox="1"/>
          <p:nvPr/>
        </p:nvSpPr>
        <p:spPr>
          <a:xfrm>
            <a:off x="364103" y="319504"/>
            <a:ext cx="11463793" cy="1323439"/>
          </a:xfrm>
          <a:prstGeom prst="rect">
            <a:avLst/>
          </a:prstGeom>
          <a:solidFill>
            <a:schemeClr val="accent2">
              <a:lumMod val="20000"/>
              <a:lumOff val="80000"/>
            </a:schemeClr>
          </a:solidFill>
          <a:scene3d>
            <a:camera prst="orthographicFront"/>
            <a:lightRig rig="threePt" dir="t"/>
          </a:scene3d>
          <a:sp3d>
            <a:bevelT prst="angle"/>
          </a:sp3d>
        </p:spPr>
        <p:txBody>
          <a:bodyPr wrap="square" rtlCol="0">
            <a:spAutoFit/>
          </a:bodyPr>
          <a:lstStyle/>
          <a:p>
            <a:pPr algn="just"/>
            <a:r>
              <a:rPr lang="fr-FR" sz="2000" dirty="0">
                <a:latin typeface="Times New Roman" panose="02020603050405020304" pitchFamily="18" charset="0"/>
                <a:cs typeface="Times New Roman" panose="02020603050405020304" pitchFamily="18" charset="0"/>
              </a:rPr>
              <a:t>La synthèse des brins fils se fait par l’ADN </a:t>
            </a:r>
            <a:r>
              <a:rPr lang="fr-FR" sz="2000" dirty="0" err="1">
                <a:latin typeface="Times New Roman" panose="02020603050405020304" pitchFamily="18" charset="0"/>
                <a:cs typeface="Times New Roman" panose="02020603050405020304" pitchFamily="18" charset="0"/>
              </a:rPr>
              <a:t>polymérase</a:t>
            </a:r>
            <a:r>
              <a:rPr lang="fr-FR" sz="2000" dirty="0">
                <a:latin typeface="Times New Roman" panose="02020603050405020304" pitchFamily="18" charset="0"/>
                <a:cs typeface="Times New Roman" panose="02020603050405020304" pitchFamily="18" charset="0"/>
              </a:rPr>
              <a:t> III. L’</a:t>
            </a:r>
            <a:r>
              <a:rPr lang="fr-FR" sz="2000" dirty="0" err="1">
                <a:latin typeface="Times New Roman" panose="02020603050405020304" pitchFamily="18" charset="0"/>
                <a:cs typeface="Times New Roman" panose="02020603050405020304" pitchFamily="18" charset="0"/>
              </a:rPr>
              <a:t>activite</a:t>
            </a:r>
            <a:r>
              <a:rPr lang="fr-FR" sz="2000" dirty="0">
                <a:latin typeface="Times New Roman" panose="02020603050405020304" pitchFamily="18" charset="0"/>
                <a:cs typeface="Times New Roman" panose="02020603050405020304" pitchFamily="18" charset="0"/>
              </a:rPr>
              <a:t>́ enzymatique se fait toujours dans le sens 5’……3’. Le sens de propagation de la réplication doit s’effectuer dans le sens d’ouverture de la boucle d’ADN, c'est- à-dire dans le sens 5’…..3’. </a:t>
            </a:r>
            <a:r>
              <a:rPr lang="fr-FR" sz="2000" b="1" dirty="0">
                <a:latin typeface="Times New Roman" panose="02020603050405020304" pitchFamily="18" charset="0"/>
                <a:cs typeface="Times New Roman" panose="02020603050405020304" pitchFamily="18" charset="0"/>
              </a:rPr>
              <a:t>La réplication est donc discontinue ou retardé sur un des deux brins. </a:t>
            </a:r>
          </a:p>
        </p:txBody>
      </p:sp>
      <p:pic>
        <p:nvPicPr>
          <p:cNvPr id="7" name="Image 6">
            <a:extLst>
              <a:ext uri="{FF2B5EF4-FFF2-40B4-BE49-F238E27FC236}">
                <a16:creationId xmlns="" xmlns:a16="http://schemas.microsoft.com/office/drawing/2014/main" id="{678BCBD2-AE7D-D046-91FA-FC27F22D9E5D}"/>
              </a:ext>
            </a:extLst>
          </p:cNvPr>
          <p:cNvPicPr>
            <a:picLocks noChangeAspect="1"/>
          </p:cNvPicPr>
          <p:nvPr/>
        </p:nvPicPr>
        <p:blipFill>
          <a:blip r:embed="rId3"/>
          <a:stretch>
            <a:fillRect/>
          </a:stretch>
        </p:blipFill>
        <p:spPr>
          <a:xfrm>
            <a:off x="2210252" y="4294506"/>
            <a:ext cx="8176761" cy="2449513"/>
          </a:xfrm>
          <a:prstGeom prst="rect">
            <a:avLst/>
          </a:prstGeom>
        </p:spPr>
      </p:pic>
    </p:spTree>
    <p:extLst>
      <p:ext uri="{BB962C8B-B14F-4D97-AF65-F5344CB8AC3E}">
        <p14:creationId xmlns="" xmlns:p14="http://schemas.microsoft.com/office/powerpoint/2010/main" val="348324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 xmlns:a16="http://schemas.microsoft.com/office/drawing/2014/main" id="{B780341E-76F0-F049-A243-A9B5BB8AD71D}"/>
              </a:ext>
            </a:extLst>
          </p:cNvPr>
          <p:cNvSpPr txBox="1"/>
          <p:nvPr/>
        </p:nvSpPr>
        <p:spPr>
          <a:xfrm>
            <a:off x="2074650" y="87247"/>
            <a:ext cx="8042699" cy="461665"/>
          </a:xfrm>
          <a:prstGeom prst="rect">
            <a:avLst/>
          </a:prstGeom>
          <a:noFill/>
        </p:spPr>
        <p:txBody>
          <a:bodyPr wrap="square" rtlCol="0">
            <a:spAutoFit/>
          </a:bodyPr>
          <a:lstStyle/>
          <a:p>
            <a:pPr algn="just"/>
            <a:r>
              <a:rPr lang="fr-FR" sz="2400" b="1" u="sng" dirty="0">
                <a:latin typeface="Times New Roman" panose="02020603050405020304" pitchFamily="18" charset="0"/>
                <a:cs typeface="Times New Roman" panose="02020603050405020304" pitchFamily="18" charset="0"/>
              </a:rPr>
              <a:t>On distingue un brin dit avancé et un brin dit retardé </a:t>
            </a:r>
          </a:p>
        </p:txBody>
      </p:sp>
      <p:sp>
        <p:nvSpPr>
          <p:cNvPr id="13" name="ZoneTexte 12">
            <a:extLst>
              <a:ext uri="{FF2B5EF4-FFF2-40B4-BE49-F238E27FC236}">
                <a16:creationId xmlns="" xmlns:a16="http://schemas.microsoft.com/office/drawing/2014/main" id="{D86A4C7B-4341-AA4A-AB96-10D47FAA1AB2}"/>
              </a:ext>
            </a:extLst>
          </p:cNvPr>
          <p:cNvSpPr txBox="1"/>
          <p:nvPr/>
        </p:nvSpPr>
        <p:spPr>
          <a:xfrm>
            <a:off x="387547" y="778594"/>
            <a:ext cx="4950082" cy="1323439"/>
          </a:xfrm>
          <a:prstGeom prst="rect">
            <a:avLst/>
          </a:prstGeom>
          <a:solidFill>
            <a:srgbClr val="929000"/>
          </a:solidFill>
          <a:scene3d>
            <a:camera prst="orthographicFront"/>
            <a:lightRig rig="threePt" dir="t"/>
          </a:scene3d>
          <a:sp3d>
            <a:bevelT prst="angle"/>
          </a:sp3d>
        </p:spPr>
        <p:txBody>
          <a:bodyPr wrap="square" rtlCol="0">
            <a:spAutoFit/>
          </a:bodyPr>
          <a:lstStyle/>
          <a:p>
            <a:pPr algn="just"/>
            <a:r>
              <a:rPr lang="fr-FR" sz="2000" dirty="0">
                <a:latin typeface="Times New Roman" panose="02020603050405020304" pitchFamily="18" charset="0"/>
                <a:cs typeface="Times New Roman" panose="02020603050405020304" pitchFamily="18" charset="0"/>
              </a:rPr>
              <a:t>-  Pour le brin avancé, la synthèse de l’ADN se fait dans le sens d’ouverture de la molécule d’ADN, donc dans le sens de propagation de la fourche de réplication. C’est le brin continu. </a:t>
            </a:r>
            <a:endParaRPr lang="fr-FR" sz="2000" dirty="0">
              <a:effectLst/>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 xmlns:a16="http://schemas.microsoft.com/office/drawing/2014/main" id="{B0071319-53C4-5C40-BDEB-7FED2FBC1F5C}"/>
              </a:ext>
            </a:extLst>
          </p:cNvPr>
          <p:cNvSpPr txBox="1"/>
          <p:nvPr/>
        </p:nvSpPr>
        <p:spPr>
          <a:xfrm>
            <a:off x="152400" y="5713398"/>
            <a:ext cx="12039599" cy="1015663"/>
          </a:xfrm>
          <a:prstGeom prst="rect">
            <a:avLst/>
          </a:prstGeom>
          <a:solidFill>
            <a:schemeClr val="bg2"/>
          </a:solidFill>
        </p:spPr>
        <p:txBody>
          <a:bodyPr wrap="square" rtlCol="0">
            <a:spAutoFit/>
          </a:bodyPr>
          <a:lstStyle/>
          <a:p>
            <a:pPr algn="just"/>
            <a:r>
              <a:rPr lang="fr-FR" sz="2000" dirty="0">
                <a:latin typeface="Times New Roman" panose="02020603050405020304" pitchFamily="18" charset="0"/>
                <a:cs typeface="Times New Roman" panose="02020603050405020304" pitchFamily="18" charset="0"/>
              </a:rPr>
              <a:t>or sur ce brin discontinu, le sens de propagation de la fourche de réplication est 3’…..5’. La synthèse de ce brin est donc discontinue. Elle va s’effectuer à partir de multiples fragments d’ARN. On obtient donc de multiples fragments d’ADN  (fragments de 1000 à 2000 nt), appelés fragments d’Okazaki. </a:t>
            </a:r>
            <a:endParaRPr lang="fr-FR" sz="2000" dirty="0">
              <a:effectLst/>
              <a:latin typeface="Times New Roman" panose="02020603050405020304" pitchFamily="18" charset="0"/>
              <a:cs typeface="Times New Roman" panose="02020603050405020304" pitchFamily="18" charset="0"/>
            </a:endParaRPr>
          </a:p>
        </p:txBody>
      </p:sp>
      <p:sp>
        <p:nvSpPr>
          <p:cNvPr id="15" name="ZoneTexte 14">
            <a:extLst>
              <a:ext uri="{FF2B5EF4-FFF2-40B4-BE49-F238E27FC236}">
                <a16:creationId xmlns="" xmlns:a16="http://schemas.microsoft.com/office/drawing/2014/main" id="{C803580B-7583-E44E-83A9-B8C1457F3878}"/>
              </a:ext>
            </a:extLst>
          </p:cNvPr>
          <p:cNvSpPr txBox="1"/>
          <p:nvPr/>
        </p:nvSpPr>
        <p:spPr>
          <a:xfrm>
            <a:off x="6096000" y="778594"/>
            <a:ext cx="5962453" cy="1631216"/>
          </a:xfrm>
          <a:prstGeom prst="rect">
            <a:avLst/>
          </a:prstGeom>
          <a:solidFill>
            <a:srgbClr val="FFD579"/>
          </a:solidFill>
          <a:scene3d>
            <a:camera prst="orthographicFront"/>
            <a:lightRig rig="threePt" dir="t"/>
          </a:scene3d>
          <a:sp3d>
            <a:bevelT prst="angle"/>
          </a:sp3d>
        </p:spPr>
        <p:txBody>
          <a:bodyPr wrap="square" rtlCol="0">
            <a:spAutoFit/>
          </a:bodyPr>
          <a:lstStyle/>
          <a:p>
            <a:pPr marL="285750" indent="-285750" algn="just">
              <a:buFontTx/>
              <a:buChar char="-"/>
            </a:pPr>
            <a:r>
              <a:rPr lang="fr-FR" sz="2000" dirty="0">
                <a:latin typeface="Times New Roman" panose="02020603050405020304" pitchFamily="18" charset="0"/>
                <a:cs typeface="Times New Roman" panose="02020603050405020304" pitchFamily="18" charset="0"/>
              </a:rPr>
              <a:t> Pour le brin retardé ou discontinu, la synthèse d’ADN se fait dans le sens contraire de l’ouverture la molécule d’ADN : l’ADN polymérase n’exerce son activité́ </a:t>
            </a:r>
            <a:r>
              <a:rPr lang="fr-FR" sz="2000" dirty="0" err="1">
                <a:latin typeface="Times New Roman" panose="02020603050405020304" pitchFamily="18" charset="0"/>
                <a:cs typeface="Times New Roman" panose="02020603050405020304" pitchFamily="18" charset="0"/>
              </a:rPr>
              <a:t>polymérasique</a:t>
            </a:r>
            <a:r>
              <a:rPr lang="fr-FR" sz="2000" dirty="0">
                <a:latin typeface="Times New Roman" panose="02020603050405020304" pitchFamily="18" charset="0"/>
                <a:cs typeface="Times New Roman" panose="02020603050405020304" pitchFamily="18" charset="0"/>
              </a:rPr>
              <a:t> seulement dans le sens 5’ vers 3’ de la chaine en cours de synthèse, </a:t>
            </a:r>
          </a:p>
        </p:txBody>
      </p:sp>
      <p:pic>
        <p:nvPicPr>
          <p:cNvPr id="17" name="Image 16">
            <a:extLst>
              <a:ext uri="{FF2B5EF4-FFF2-40B4-BE49-F238E27FC236}">
                <a16:creationId xmlns="" xmlns:a16="http://schemas.microsoft.com/office/drawing/2014/main" id="{7714E0C8-8FAA-9044-BD12-DC211F5857B3}"/>
              </a:ext>
            </a:extLst>
          </p:cNvPr>
          <p:cNvPicPr>
            <a:picLocks noChangeAspect="1"/>
          </p:cNvPicPr>
          <p:nvPr/>
        </p:nvPicPr>
        <p:blipFill>
          <a:blip r:embed="rId2"/>
          <a:stretch>
            <a:fillRect/>
          </a:stretch>
        </p:blipFill>
        <p:spPr>
          <a:xfrm>
            <a:off x="1574997" y="2585427"/>
            <a:ext cx="8597900" cy="2336800"/>
          </a:xfrm>
          <a:prstGeom prst="rect">
            <a:avLst/>
          </a:prstGeom>
        </p:spPr>
      </p:pic>
    </p:spTree>
    <p:extLst>
      <p:ext uri="{BB962C8B-B14F-4D97-AF65-F5344CB8AC3E}">
        <p14:creationId xmlns="" xmlns:p14="http://schemas.microsoft.com/office/powerpoint/2010/main" val="46425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B31F89A4-AE92-0E48-A687-70FE62106FD6}"/>
              </a:ext>
            </a:extLst>
          </p:cNvPr>
          <p:cNvPicPr>
            <a:picLocks noChangeAspect="1"/>
          </p:cNvPicPr>
          <p:nvPr/>
        </p:nvPicPr>
        <p:blipFill>
          <a:blip r:embed="rId2"/>
          <a:stretch>
            <a:fillRect/>
          </a:stretch>
        </p:blipFill>
        <p:spPr>
          <a:xfrm>
            <a:off x="0" y="0"/>
            <a:ext cx="4736592" cy="3429000"/>
          </a:xfrm>
          <a:prstGeom prst="rect">
            <a:avLst/>
          </a:prstGeom>
        </p:spPr>
      </p:pic>
      <p:pic>
        <p:nvPicPr>
          <p:cNvPr id="5" name="Image 4">
            <a:extLst>
              <a:ext uri="{FF2B5EF4-FFF2-40B4-BE49-F238E27FC236}">
                <a16:creationId xmlns="" xmlns:a16="http://schemas.microsoft.com/office/drawing/2014/main" id="{5BDAB9C5-6EFB-EA44-B821-246A3484AEBE}"/>
              </a:ext>
            </a:extLst>
          </p:cNvPr>
          <p:cNvPicPr>
            <a:picLocks noChangeAspect="1"/>
          </p:cNvPicPr>
          <p:nvPr/>
        </p:nvPicPr>
        <p:blipFill>
          <a:blip r:embed="rId3"/>
          <a:stretch>
            <a:fillRect/>
          </a:stretch>
        </p:blipFill>
        <p:spPr>
          <a:xfrm>
            <a:off x="6876288" y="0"/>
            <a:ext cx="4736592" cy="3273552"/>
          </a:xfrm>
          <a:prstGeom prst="rect">
            <a:avLst/>
          </a:prstGeom>
        </p:spPr>
      </p:pic>
      <p:pic>
        <p:nvPicPr>
          <p:cNvPr id="6" name="Image 5">
            <a:extLst>
              <a:ext uri="{FF2B5EF4-FFF2-40B4-BE49-F238E27FC236}">
                <a16:creationId xmlns="" xmlns:a16="http://schemas.microsoft.com/office/drawing/2014/main" id="{1A7C12FF-0C02-B74F-8C59-0DB5857D8788}"/>
              </a:ext>
            </a:extLst>
          </p:cNvPr>
          <p:cNvPicPr>
            <a:picLocks noChangeAspect="1"/>
          </p:cNvPicPr>
          <p:nvPr/>
        </p:nvPicPr>
        <p:blipFill>
          <a:blip r:embed="rId4"/>
          <a:stretch>
            <a:fillRect/>
          </a:stretch>
        </p:blipFill>
        <p:spPr>
          <a:xfrm>
            <a:off x="2368296" y="3429000"/>
            <a:ext cx="4736592" cy="3429000"/>
          </a:xfrm>
          <a:prstGeom prst="rect">
            <a:avLst/>
          </a:prstGeom>
        </p:spPr>
      </p:pic>
      <p:sp>
        <p:nvSpPr>
          <p:cNvPr id="7" name="Flèche vers la droite 6">
            <a:extLst>
              <a:ext uri="{FF2B5EF4-FFF2-40B4-BE49-F238E27FC236}">
                <a16:creationId xmlns="" xmlns:a16="http://schemas.microsoft.com/office/drawing/2014/main" id="{40F26D91-B946-0B48-B92F-F34844AFD105}"/>
              </a:ext>
            </a:extLst>
          </p:cNvPr>
          <p:cNvSpPr/>
          <p:nvPr/>
        </p:nvSpPr>
        <p:spPr>
          <a:xfrm>
            <a:off x="4736592" y="1858963"/>
            <a:ext cx="2139696" cy="392176"/>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Virage 7">
            <a:extLst>
              <a:ext uri="{FF2B5EF4-FFF2-40B4-BE49-F238E27FC236}">
                <a16:creationId xmlns="" xmlns:a16="http://schemas.microsoft.com/office/drawing/2014/main" id="{30B73047-4F75-F24A-B063-814585C2BAF3}"/>
              </a:ext>
            </a:extLst>
          </p:cNvPr>
          <p:cNvSpPr/>
          <p:nvPr/>
        </p:nvSpPr>
        <p:spPr>
          <a:xfrm rot="10800000">
            <a:off x="7104888" y="3429000"/>
            <a:ext cx="1511300" cy="965200"/>
          </a:xfrm>
          <a:prstGeom prst="ben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 xmlns:p14="http://schemas.microsoft.com/office/powerpoint/2010/main" val="41876428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4890</TotalTime>
  <Words>1056</Words>
  <Application>Microsoft Macintosh PowerPoint</Application>
  <PresentationFormat>Personnalisé</PresentationFormat>
  <Paragraphs>40</Paragraphs>
  <Slides>22</Slides>
  <Notes>3</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ADN polymérase III est un complexe de plusieurs protéines, elle synthétise une molécule d’ADN en ajoutant de nouveaux nucléotides a son extrémité 3`. Cette enzyme à deux activités. Son activité polymérasique 5`vers 3` responsable de l’allongement de la chaine et une activité exonucléasique  dans le sens 3` vers 5` qui permet d’oter des nucléotides dans cette direction et ainsi corriger les erreurs d’incorportion. Quand un nucléotide contenant une base incorrecte est ajoute a la chaine d’ADN en croissance. L’ADN polymérase III utilise son activité exonucléasique de 3` vers 5` afin de corriger l’erreur (proof reading ou correction d’ épreuves)     </vt:lpstr>
      <vt:lpstr>Diapositive 11</vt:lpstr>
      <vt:lpstr>Ligation:</vt:lpstr>
      <vt:lpstr>Diapositive 13</vt:lpstr>
      <vt:lpstr>La réplication de certaine molécules d’ADN se termine quand deux fourches de réplication se rencontrent. D’autres molécules d’ADN contiennent des sites ou des séquences de terminaison arrêtent le processus de réplication. Chez E. coli, une protéine appelée tus se lie a ces séquences. Tus termine la réplication en bloquant le mouvement de l’hélicase   </vt:lpstr>
      <vt:lpstr>Les règles de base de la réplication:  1. La réplication est semi-conservative 2. La réplication commence au niveau de séquences appelées origines.  3. La synthèse d’ADN est initiée par de courts oligonucléotides d’ARN appelés 4. L’ élongation des brins d’ADN procède toujours dans le sens de 5` vers 3`   5. L’ADN est synthétisé a partir de dNTP, dans la polymérisation de l’ADN, deux groupements phosphate d’un dNTP sont clives et le nucléotide qui est produit est ajoute au groupe 3-OH de la chaine nucléotidique en croissance  6. La réplication est continue sur un brin matrice et discontinue sur l’autre 7. Les nouveaux brins sont complémentaires et antiparallèles a leurs brins matrices respectifs</vt:lpstr>
      <vt:lpstr>Réplication chez les eucaryotes</vt:lpstr>
      <vt:lpstr>Diapositive 17</vt:lpstr>
      <vt:lpstr>Problèmes des extrémités  chromosomiques </vt:lpstr>
      <vt:lpstr>Les télomères et la télomérase </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SONY</cp:lastModifiedBy>
  <cp:revision>78</cp:revision>
  <dcterms:created xsi:type="dcterms:W3CDTF">2021-01-20T12:05:52Z</dcterms:created>
  <dcterms:modified xsi:type="dcterms:W3CDTF">2021-01-26T16:37:17Z</dcterms:modified>
</cp:coreProperties>
</file>