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256" r:id="rId2"/>
    <p:sldId id="308" r:id="rId3"/>
    <p:sldId id="309" r:id="rId4"/>
    <p:sldId id="310" r:id="rId5"/>
    <p:sldId id="311" r:id="rId6"/>
    <p:sldId id="316" r:id="rId7"/>
    <p:sldId id="313" r:id="rId8"/>
    <p:sldId id="315" r:id="rId9"/>
    <p:sldId id="312" r:id="rId10"/>
    <p:sldId id="380" r:id="rId11"/>
    <p:sldId id="314" r:id="rId12"/>
    <p:sldId id="381" r:id="rId13"/>
    <p:sldId id="292" r:id="rId14"/>
    <p:sldId id="287" r:id="rId15"/>
    <p:sldId id="293" r:id="rId16"/>
    <p:sldId id="294" r:id="rId17"/>
    <p:sldId id="291" r:id="rId18"/>
    <p:sldId id="296" r:id="rId19"/>
    <p:sldId id="297" r:id="rId20"/>
    <p:sldId id="298" r:id="rId21"/>
    <p:sldId id="295" r:id="rId22"/>
    <p:sldId id="382" r:id="rId23"/>
    <p:sldId id="300" r:id="rId24"/>
    <p:sldId id="301" r:id="rId25"/>
    <p:sldId id="302" r:id="rId26"/>
    <p:sldId id="307" r:id="rId27"/>
    <p:sldId id="288" r:id="rId28"/>
    <p:sldId id="319" r:id="rId29"/>
    <p:sldId id="320" r:id="rId30"/>
    <p:sldId id="321" r:id="rId31"/>
    <p:sldId id="304" r:id="rId32"/>
    <p:sldId id="322" r:id="rId33"/>
    <p:sldId id="323" r:id="rId34"/>
    <p:sldId id="324" r:id="rId35"/>
    <p:sldId id="289" r:id="rId36"/>
    <p:sldId id="326" r:id="rId37"/>
    <p:sldId id="325" r:id="rId38"/>
    <p:sldId id="327" r:id="rId39"/>
    <p:sldId id="328" r:id="rId40"/>
    <p:sldId id="329" r:id="rId41"/>
    <p:sldId id="290" r:id="rId42"/>
    <p:sldId id="330" r:id="rId43"/>
    <p:sldId id="331" r:id="rId44"/>
    <p:sldId id="332" r:id="rId45"/>
    <p:sldId id="306" r:id="rId46"/>
    <p:sldId id="366" r:id="rId47"/>
    <p:sldId id="383" r:id="rId48"/>
    <p:sldId id="371" r:id="rId49"/>
    <p:sldId id="384" r:id="rId50"/>
    <p:sldId id="372" r:id="rId51"/>
    <p:sldId id="365" r:id="rId52"/>
    <p:sldId id="369" r:id="rId53"/>
    <p:sldId id="373" r:id="rId54"/>
    <p:sldId id="374" r:id="rId55"/>
    <p:sldId id="377" r:id="rId56"/>
    <p:sldId id="262" r:id="rId57"/>
    <p:sldId id="265" r:id="rId58"/>
    <p:sldId id="269" r:id="rId59"/>
    <p:sldId id="266" r:id="rId60"/>
    <p:sldId id="387" r:id="rId61"/>
    <p:sldId id="388" r:id="rId62"/>
    <p:sldId id="389" r:id="rId63"/>
    <p:sldId id="385" r:id="rId64"/>
    <p:sldId id="257" r:id="rId65"/>
    <p:sldId id="386" r:id="rId66"/>
    <p:sldId id="276" r:id="rId67"/>
    <p:sldId id="263" r:id="rId68"/>
    <p:sldId id="264" r:id="rId69"/>
    <p:sldId id="390" r:id="rId70"/>
    <p:sldId id="270" r:id="rId71"/>
    <p:sldId id="271" r:id="rId72"/>
    <p:sldId id="391" r:id="rId73"/>
    <p:sldId id="273" r:id="rId74"/>
    <p:sldId id="396" r:id="rId75"/>
    <p:sldId id="397" r:id="rId76"/>
    <p:sldId id="395" r:id="rId77"/>
    <p:sldId id="272" r:id="rId78"/>
    <p:sldId id="392" r:id="rId79"/>
    <p:sldId id="274" r:id="rId80"/>
    <p:sldId id="394" r:id="rId81"/>
    <p:sldId id="279" r:id="rId82"/>
    <p:sldId id="278" r:id="rId83"/>
    <p:sldId id="286" r:id="rId84"/>
    <p:sldId id="280" r:id="rId85"/>
    <p:sldId id="393" r:id="rId86"/>
    <p:sldId id="281" r:id="rId87"/>
    <p:sldId id="282" r:id="rId88"/>
    <p:sldId id="283" r:id="rId89"/>
    <p:sldId id="284" r:id="rId90"/>
    <p:sldId id="285" r:id="rId91"/>
    <p:sldId id="398" r:id="rId92"/>
    <p:sldId id="333" r:id="rId93"/>
    <p:sldId id="334" r:id="rId94"/>
    <p:sldId id="335" r:id="rId95"/>
    <p:sldId id="336" r:id="rId96"/>
    <p:sldId id="337" r:id="rId97"/>
    <p:sldId id="338" r:id="rId98"/>
    <p:sldId id="339" r:id="rId99"/>
    <p:sldId id="340" r:id="rId100"/>
    <p:sldId id="341" r:id="rId101"/>
    <p:sldId id="342" r:id="rId102"/>
    <p:sldId id="344" r:id="rId103"/>
    <p:sldId id="345" r:id="rId104"/>
    <p:sldId id="346" r:id="rId105"/>
    <p:sldId id="355" r:id="rId106"/>
    <p:sldId id="347" r:id="rId107"/>
    <p:sldId id="348" r:id="rId108"/>
    <p:sldId id="349" r:id="rId109"/>
    <p:sldId id="350" r:id="rId110"/>
    <p:sldId id="361" r:id="rId111"/>
    <p:sldId id="351" r:id="rId112"/>
    <p:sldId id="362" r:id="rId113"/>
    <p:sldId id="352" r:id="rId114"/>
    <p:sldId id="353" r:id="rId115"/>
    <p:sldId id="354" r:id="rId116"/>
    <p:sldId id="356" r:id="rId117"/>
    <p:sldId id="363" r:id="rId118"/>
    <p:sldId id="357" r:id="rId119"/>
    <p:sldId id="359" r:id="rId120"/>
    <p:sldId id="358" r:id="rId121"/>
    <p:sldId id="360" r:id="rId122"/>
    <p:sldId id="378" r:id="rId123"/>
    <p:sldId id="379" r:id="rId124"/>
    <p:sldId id="364"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p:scale>
          <a:sx n="75" d="100"/>
          <a:sy n="75" d="100"/>
        </p:scale>
        <p:origin x="-1152"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EDF0B-B200-4334-B447-8A96E2BA2C62}" type="datetimeFigureOut">
              <a:rPr lang="fr-FR" smtClean="0"/>
              <a:pPr/>
              <a:t>12/02/2024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5EAC-5A56-42DE-A6AF-756DFD5F54B0}" type="slidenum">
              <a:rPr lang="fr-FR" smtClean="0"/>
              <a:pPr/>
              <a:t>‹N°›</a:t>
            </a:fld>
            <a:endParaRPr lang="fr-FR"/>
          </a:p>
        </p:txBody>
      </p:sp>
    </p:spTree>
    <p:extLst>
      <p:ext uri="{BB962C8B-B14F-4D97-AF65-F5344CB8AC3E}">
        <p14:creationId xmlns:p14="http://schemas.microsoft.com/office/powerpoint/2010/main" val="194899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F575EAC-5A56-42DE-A6AF-756DFD5F54B0}" type="slidenum">
              <a:rPr lang="fr-FR" smtClean="0"/>
              <a:pPr/>
              <a:t>43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40AD276C-5E43-45E7-805C-2F244C5CEB1F}" type="datetimeFigureOut">
              <a:rPr lang="en-US" smtClean="0"/>
              <a:pPr/>
              <a:t>2/12/2024</a:t>
            </a:fld>
            <a:endParaRPr lang="en-US"/>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6DC50E03-8D39-426A-AD10-19476821670F}"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0AD276C-5E43-45E7-805C-2F244C5CEB1F}" type="datetimeFigureOut">
              <a:rPr lang="en-US" smtClean="0"/>
              <a:pPr/>
              <a:t>2/12/2024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DC50E03-8D39-426A-AD10-19476821670F}" type="slidenum">
              <a:rPr lang="en-US" smtClean="0"/>
              <a:pPr/>
              <a:t>‹N°›</a:t>
            </a:fld>
            <a:endParaRPr lang="en-US"/>
          </a:p>
        </p:txBody>
      </p:sp>
    </p:spTree>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0AD276C-5E43-45E7-805C-2F244C5CEB1F}" type="datetimeFigureOut">
              <a:rPr lang="en-US" smtClean="0"/>
              <a:pPr/>
              <a:t>2/12/2024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DC50E03-8D39-426A-AD10-19476821670F}" type="slidenum">
              <a:rPr lang="en-US" smtClean="0"/>
              <a:pPr/>
              <a:t>‹N°›</a:t>
            </a:fld>
            <a:endParaRPr lang="en-US"/>
          </a:p>
        </p:txBody>
      </p:sp>
    </p:spTree>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40AD276C-5E43-45E7-805C-2F244C5CEB1F}" type="datetimeFigureOut">
              <a:rPr lang="en-US" smtClean="0"/>
              <a:pPr/>
              <a:t>2/12/2024</a:t>
            </a:fld>
            <a:endParaRPr lang="en-US"/>
          </a:p>
        </p:txBody>
      </p:sp>
      <p:sp>
        <p:nvSpPr>
          <p:cNvPr id="9" name="Espace réservé du numéro de diapositive 8"/>
          <p:cNvSpPr>
            <a:spLocks noGrp="1"/>
          </p:cNvSpPr>
          <p:nvPr>
            <p:ph type="sldNum" sz="quarter" idx="15"/>
          </p:nvPr>
        </p:nvSpPr>
        <p:spPr/>
        <p:txBody>
          <a:bodyPr rtlCol="0"/>
          <a:lstStyle/>
          <a:p>
            <a:fld id="{6DC50E03-8D39-426A-AD10-19476821670F}" type="slidenum">
              <a:rPr lang="en-US" smtClean="0"/>
              <a:pPr/>
              <a:t>‹N°›</a:t>
            </a:fld>
            <a:endParaRPr lang="en-US"/>
          </a:p>
        </p:txBody>
      </p:sp>
      <p:sp>
        <p:nvSpPr>
          <p:cNvPr id="10" name="Espace réservé du pied de page 9"/>
          <p:cNvSpPr>
            <a:spLocks noGrp="1"/>
          </p:cNvSpPr>
          <p:nvPr>
            <p:ph type="ftr" sz="quarter" idx="16"/>
          </p:nvPr>
        </p:nvSpPr>
        <p:spPr/>
        <p:txBody>
          <a:bodyPr rtlCol="0"/>
          <a:lstStyle/>
          <a:p>
            <a:endParaRPr lang="en-US"/>
          </a:p>
        </p:txBody>
      </p:sp>
    </p:spTree>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40AD276C-5E43-45E7-805C-2F244C5CEB1F}" type="datetimeFigureOut">
              <a:rPr lang="en-US" smtClean="0"/>
              <a:pPr/>
              <a:t>2/12/2024</a:t>
            </a:fld>
            <a:endParaRPr lang="en-US"/>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6DC50E03-8D39-426A-AD10-19476821670F}"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40AD276C-5E43-45E7-805C-2F244C5CEB1F}" type="datetimeFigureOut">
              <a:rPr lang="en-US" smtClean="0"/>
              <a:pPr/>
              <a:t>2/12/2024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DC50E03-8D39-426A-AD10-19476821670F}"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40AD276C-5E43-45E7-805C-2F244C5CEB1F}" type="datetimeFigureOut">
              <a:rPr lang="en-US" smtClean="0"/>
              <a:pPr/>
              <a:t>2/12/2024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6DC50E03-8D39-426A-AD10-19476821670F}"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40AD276C-5E43-45E7-805C-2F244C5CEB1F}" type="datetimeFigureOut">
              <a:rPr lang="en-US" smtClean="0"/>
              <a:pPr/>
              <a:t>2/12/2024</a:t>
            </a:fld>
            <a:endParaRPr lang="en-US"/>
          </a:p>
        </p:txBody>
      </p:sp>
      <p:sp>
        <p:nvSpPr>
          <p:cNvPr id="7" name="Espace réservé du numéro de diapositive 6"/>
          <p:cNvSpPr>
            <a:spLocks noGrp="1"/>
          </p:cNvSpPr>
          <p:nvPr>
            <p:ph type="sldNum" sz="quarter" idx="11"/>
          </p:nvPr>
        </p:nvSpPr>
        <p:spPr/>
        <p:txBody>
          <a:bodyPr rtlCol="0"/>
          <a:lstStyle/>
          <a:p>
            <a:fld id="{6DC50E03-8D39-426A-AD10-19476821670F}" type="slidenum">
              <a:rPr lang="en-US" smtClean="0"/>
              <a:pPr/>
              <a:t>‹N°›</a:t>
            </a:fld>
            <a:endParaRPr lang="en-US"/>
          </a:p>
        </p:txBody>
      </p:sp>
      <p:sp>
        <p:nvSpPr>
          <p:cNvPr id="8" name="Espace réservé du pied de page 7"/>
          <p:cNvSpPr>
            <a:spLocks noGrp="1"/>
          </p:cNvSpPr>
          <p:nvPr>
            <p:ph type="ftr" sz="quarter" idx="12"/>
          </p:nvPr>
        </p:nvSpPr>
        <p:spPr/>
        <p:txBody>
          <a:bodyPr rtlCol="0"/>
          <a:lstStyle/>
          <a:p>
            <a:endParaRPr lang="en-US"/>
          </a:p>
        </p:txBody>
      </p:sp>
    </p:spTree>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AD276C-5E43-45E7-805C-2F244C5CEB1F}" type="datetimeFigureOut">
              <a:rPr lang="en-US" smtClean="0"/>
              <a:pPr/>
              <a:t>2/12/2024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6DC50E03-8D39-426A-AD10-19476821670F}" type="slidenum">
              <a:rPr lang="en-US" smtClean="0"/>
              <a:pPr/>
              <a:t>‹N°›</a:t>
            </a:fld>
            <a:endParaRPr lang="en-US"/>
          </a:p>
        </p:txBody>
      </p:sp>
    </p:spTree>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40AD276C-5E43-45E7-805C-2F244C5CEB1F}" type="datetimeFigureOut">
              <a:rPr lang="en-US" smtClean="0"/>
              <a:pPr/>
              <a:t>2/12/2024</a:t>
            </a:fld>
            <a:endParaRPr lang="en-US"/>
          </a:p>
        </p:txBody>
      </p:sp>
      <p:sp>
        <p:nvSpPr>
          <p:cNvPr id="22" name="Espace réservé du numéro de diapositive 21"/>
          <p:cNvSpPr>
            <a:spLocks noGrp="1"/>
          </p:cNvSpPr>
          <p:nvPr>
            <p:ph type="sldNum" sz="quarter" idx="15"/>
          </p:nvPr>
        </p:nvSpPr>
        <p:spPr/>
        <p:txBody>
          <a:bodyPr rtlCol="0"/>
          <a:lstStyle/>
          <a:p>
            <a:fld id="{6DC50E03-8D39-426A-AD10-19476821670F}"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40AD276C-5E43-45E7-805C-2F244C5CEB1F}" type="datetimeFigureOut">
              <a:rPr lang="en-US" smtClean="0"/>
              <a:pPr/>
              <a:t>2/12/2024</a:t>
            </a:fld>
            <a:endParaRPr lang="en-US"/>
          </a:p>
        </p:txBody>
      </p:sp>
      <p:sp>
        <p:nvSpPr>
          <p:cNvPr id="18" name="Espace réservé du numéro de diapositive 17"/>
          <p:cNvSpPr>
            <a:spLocks noGrp="1"/>
          </p:cNvSpPr>
          <p:nvPr>
            <p:ph type="sldNum" sz="quarter" idx="11"/>
          </p:nvPr>
        </p:nvSpPr>
        <p:spPr/>
        <p:txBody>
          <a:bodyPr rtlCol="0"/>
          <a:lstStyle/>
          <a:p>
            <a:fld id="{6DC50E03-8D39-426A-AD10-19476821670F}"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endParaRPr lang="en-US"/>
          </a:p>
        </p:txBody>
      </p:sp>
    </p:spTree>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0AD276C-5E43-45E7-805C-2F244C5CEB1F}" type="datetimeFigureOut">
              <a:rPr lang="en-US" smtClean="0"/>
              <a:pPr/>
              <a:t>2/12/2024</a:t>
            </a:fld>
            <a:endParaRPr lang="en-US"/>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DC50E03-8D39-426A-AD10-19476821670F}"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fr.wikipedia.org/wiki/Apothicaire" TargetMode="External"/><Relationship Id="rId2" Type="http://schemas.openxmlformats.org/officeDocument/2006/relationships/hyperlink" Target="http://fr.wikipedia.org/wiki/Moyen_%C3%82ge" TargetMode="Externa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fr.wikipedia.org/wiki/Corporation"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6.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6.xml"/><Relationship Id="rId5" Type="http://schemas.openxmlformats.org/officeDocument/2006/relationships/image" Target="../media/image119.jpeg"/><Relationship Id="rId4" Type="http://schemas.openxmlformats.org/officeDocument/2006/relationships/image" Target="../media/image118.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png"/><Relationship Id="rId1" Type="http://schemas.openxmlformats.org/officeDocument/2006/relationships/slideLayout" Target="../slideLayouts/slideLayout6.xml"/><Relationship Id="rId4" Type="http://schemas.openxmlformats.org/officeDocument/2006/relationships/image" Target="../media/image122.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fr.wikipedia.org/wiki/Acad%C3%A9mie_nationale_de_pharmacie" TargetMode="External"/><Relationship Id="rId2" Type="http://schemas.openxmlformats.org/officeDocument/2006/relationships/hyperlink" Target="http://fr.wikipedia.org/wiki/1777"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fr.wikipedia.org/wiki/Hanovre" TargetMode="External"/><Relationship Id="rId2" Type="http://schemas.openxmlformats.org/officeDocument/2006/relationships/hyperlink" Target="http://fr.wikipedia.org/wiki/Pharmacien" TargetMode="Externa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fr.wikipedia.org/wiki/Joseph_Bienaim%C3%A9_Caventou" TargetMode="External"/><Relationship Id="rId7" Type="http://schemas.openxmlformats.org/officeDocument/2006/relationships/hyperlink" Target="http://fr.wikipedia.org/wiki/Antipaludique" TargetMode="External"/><Relationship Id="rId2" Type="http://schemas.openxmlformats.org/officeDocument/2006/relationships/hyperlink" Target="http://fr.wikipedia.org/wiki/Pierre_Joseph_Pelletier" TargetMode="External"/><Relationship Id="rId1" Type="http://schemas.openxmlformats.org/officeDocument/2006/relationships/slideLayout" Target="../slideLayouts/slideLayout6.xml"/><Relationship Id="rId6" Type="http://schemas.openxmlformats.org/officeDocument/2006/relationships/hyperlink" Target="http://fr.wikipedia.org/wiki/Analg%C3%A9sique" TargetMode="External"/><Relationship Id="rId5" Type="http://schemas.openxmlformats.org/officeDocument/2006/relationships/hyperlink" Target="http://fr.wikipedia.org/wiki/Antipyr%C3%A9tique" TargetMode="External"/><Relationship Id="rId10" Type="http://schemas.openxmlformats.org/officeDocument/2006/relationships/image" Target="../media/image18.jpeg"/><Relationship Id="rId4" Type="http://schemas.openxmlformats.org/officeDocument/2006/relationships/hyperlink" Target="http://fr.wikipedia.org/wiki/Alcalo%C3%AFde" TargetMode="External"/><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creapharma.ch/antibiotique.htm" TargetMode="Externa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fr.wikipedia.org/wiki/Tuberculose" TargetMode="External"/><Relationship Id="rId2" Type="http://schemas.openxmlformats.org/officeDocument/2006/relationships/hyperlink" Target="http://fr.wikipedia.org/wiki/Vaccin" TargetMode="Externa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fr.wikipedia.org/wiki/Prontosil" TargetMode="External"/><Relationship Id="rId7" Type="http://schemas.openxmlformats.org/officeDocument/2006/relationships/image" Target="../media/image26.png"/><Relationship Id="rId2" Type="http://schemas.openxmlformats.org/officeDocument/2006/relationships/hyperlink" Target="http://fr.wikipedia.org/wiki/Prix_Nobel_de_physiologie_ou_m%C3%A9decine" TargetMode="Externa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fr.wikipedia.org/wiki/Streptocoqu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fr.wikipedia.org/wiki/Prix_Nobel_de_physiologie_ou_m%C3%A9decine" TargetMode="Externa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fr.wikipedia.org/wiki/Royaume-Uni" TargetMode="External"/><Relationship Id="rId2" Type="http://schemas.openxmlformats.org/officeDocument/2006/relationships/hyperlink" Target="http://fr.wikipedia.org/wiki/Pharmacologue" TargetMode="Externa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hyperlink" Target="http://fr.wikipedia.org/wiki/Penicilliu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fr.wikipedia.org/wiki/Rein" TargetMode="External"/><Relationship Id="rId2" Type="http://schemas.openxmlformats.org/officeDocument/2006/relationships/hyperlink" Target="http://fr.wikipedia.org/wiki/Glande_surr%C3%A9nale" TargetMode="Externa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hyperlink" Target="http://fr.wikipedia.org/wiki/Cortiso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fr.wikipedia.org/wiki/Bact%C3%A9rie" TargetMode="External"/><Relationship Id="rId13" Type="http://schemas.openxmlformats.org/officeDocument/2006/relationships/hyperlink" Target="http://fr.wikipedia.org/wiki/Virus_de_l'immunod%C3%A9ficience_humaine" TargetMode="External"/><Relationship Id="rId3" Type="http://schemas.openxmlformats.org/officeDocument/2006/relationships/hyperlink" Target="http://fr.wikipedia.org/wiki/Glycoprot%C3%A9ines" TargetMode="External"/><Relationship Id="rId7" Type="http://schemas.openxmlformats.org/officeDocument/2006/relationships/hyperlink" Target="http://fr.wikipedia.org/wiki/Virus" TargetMode="External"/><Relationship Id="rId12" Type="http://schemas.openxmlformats.org/officeDocument/2006/relationships/hyperlink" Target="http://fr.wikipedia.org/wiki/Papillome" TargetMode="External"/><Relationship Id="rId2" Type="http://schemas.openxmlformats.org/officeDocument/2006/relationships/hyperlink" Target="http://fr.wikipedia.org/wiki/Prot%C3%A9ine" TargetMode="External"/><Relationship Id="rId1" Type="http://schemas.openxmlformats.org/officeDocument/2006/relationships/slideLayout" Target="../slideLayouts/slideLayout6.xml"/><Relationship Id="rId6" Type="http://schemas.openxmlformats.org/officeDocument/2006/relationships/hyperlink" Target="http://fr.wikipedia.org/wiki/Pathog%C3%A8ne" TargetMode="External"/><Relationship Id="rId11" Type="http://schemas.openxmlformats.org/officeDocument/2006/relationships/hyperlink" Target="http://fr.wikipedia.org/wiki/H%C3%A9patite" TargetMode="External"/><Relationship Id="rId5" Type="http://schemas.openxmlformats.org/officeDocument/2006/relationships/hyperlink" Target="http://fr.wikipedia.org/wiki/Syst%C3%A8me_immunitaire" TargetMode="External"/><Relationship Id="rId15" Type="http://schemas.openxmlformats.org/officeDocument/2006/relationships/image" Target="../media/image56.jpeg"/><Relationship Id="rId10" Type="http://schemas.openxmlformats.org/officeDocument/2006/relationships/hyperlink" Target="http://fr.wikipedia.org/wiki/Tumeur" TargetMode="External"/><Relationship Id="rId4" Type="http://schemas.openxmlformats.org/officeDocument/2006/relationships/hyperlink" Target="http://fr.wikipedia.org/wiki/Cellule_(biologie)" TargetMode="External"/><Relationship Id="rId9" Type="http://schemas.openxmlformats.org/officeDocument/2006/relationships/hyperlink" Target="http://fr.wikipedia.org/wiki/Parasitisme" TargetMode="External"/><Relationship Id="rId14" Type="http://schemas.openxmlformats.org/officeDocument/2006/relationships/hyperlink" Target="http://fr.wikipedia.org/wiki/Canc%C3%A9rologi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gif"/><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fr.wikipedia.org/wiki/Sumer" TargetMode="External"/><Relationship Id="rId2" Type="http://schemas.openxmlformats.org/officeDocument/2006/relationships/hyperlink" Target="http://fr.wikipedia.org/wiki/Apothicaire"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fr.wikipedia.org/wiki/VIIe_si%C3%A8cle_av._J.-C." TargetMode="External"/><Relationship Id="rId2" Type="http://schemas.openxmlformats.org/officeDocument/2006/relationships/hyperlink" Target="http://fr.wikipedia.org/wiki/Sushruta"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fr.wikipedia.org/wiki/Papyrus_Ebers"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fr.wikipedia.org/wiki/Alchimiste"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fr.wikipedia.org/wiki/Pharmacop%C3%A9e" TargetMode="External"/><Relationship Id="rId7" Type="http://schemas.openxmlformats.org/officeDocument/2006/relationships/image" Target="../media/image9.png"/><Relationship Id="rId2" Type="http://schemas.openxmlformats.org/officeDocument/2006/relationships/hyperlink" Target="http://fr.wikipedia.org/wiki/Shennong" TargetMode="External"/><Relationship Id="rId1" Type="http://schemas.openxmlformats.org/officeDocument/2006/relationships/slideLayout" Target="../slideLayouts/slideLayout6.xml"/><Relationship Id="rId6" Type="http://schemas.openxmlformats.org/officeDocument/2006/relationships/hyperlink" Target="http://fr.wikipedia.org/wiki/Animal" TargetMode="External"/><Relationship Id="rId5" Type="http://schemas.openxmlformats.org/officeDocument/2006/relationships/hyperlink" Target="http://fr.wikipedia.org/wiki/Plante" TargetMode="External"/><Relationship Id="rId4" Type="http://schemas.openxmlformats.org/officeDocument/2006/relationships/hyperlink" Target="http://fr.wikipedia.org/wiki/Min%C3%A9ral"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8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fr.wikipedia.org/wiki/Dioscoride" TargetMode="External"/><Relationship Id="rId2" Type="http://schemas.openxmlformats.org/officeDocument/2006/relationships/hyperlink" Target="http://fr.wikipedia.org/wiki/Gr%C3%A8ce_antique"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fr.wikipedia.org/wiki/Droguiste" TargetMode="External"/><Relationship Id="rId4" Type="http://schemas.openxmlformats.org/officeDocument/2006/relationships/hyperlink" Target="http://fr.wikipedia.org/wiki/60"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75761.jpg"/>
          <p:cNvPicPr>
            <a:picLocks noChangeAspect="1"/>
          </p:cNvPicPr>
          <p:nvPr/>
        </p:nvPicPr>
        <p:blipFill>
          <a:blip r:embed="rId2" cstate="print"/>
          <a:srcRect l="12500" r="12500"/>
          <a:stretch>
            <a:fillRect/>
          </a:stretch>
        </p:blipFill>
        <p:spPr>
          <a:xfrm>
            <a:off x="142844" y="357166"/>
            <a:ext cx="8786842" cy="6000792"/>
          </a:xfrm>
          <a:prstGeom prst="rect">
            <a:avLst/>
          </a:prstGeom>
        </p:spPr>
      </p:pic>
      <p:sp>
        <p:nvSpPr>
          <p:cNvPr id="2" name="Titre 1"/>
          <p:cNvSpPr>
            <a:spLocks noGrp="1"/>
          </p:cNvSpPr>
          <p:nvPr>
            <p:ph type="ctrTitle"/>
          </p:nvPr>
        </p:nvSpPr>
        <p:spPr>
          <a:xfrm rot="467946">
            <a:off x="305282" y="1353712"/>
            <a:ext cx="8501122" cy="1920677"/>
          </a:xfrm>
          <a:solidFill>
            <a:schemeClr val="bg1"/>
          </a:solidFill>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smtClean="0">
                <a:solidFill>
                  <a:srgbClr val="FF0000"/>
                </a:solidFill>
                <a:latin typeface="Book Antiqua" pitchFamily="18" charset="0"/>
                <a:cs typeface="JasmineUPC" pitchFamily="18" charset="-34"/>
              </a:rPr>
              <a:t>PSYCHOPHARMACOLOGIE.</a:t>
            </a:r>
            <a:br>
              <a:rPr lang="fr-FR" sz="4900" dirty="0" smtClean="0">
                <a:solidFill>
                  <a:srgbClr val="FF0000"/>
                </a:solidFill>
                <a:latin typeface="Book Antiqua" pitchFamily="18" charset="0"/>
                <a:cs typeface="JasmineUPC" pitchFamily="18" charset="-34"/>
              </a:rPr>
            </a:br>
            <a:endParaRPr lang="en-US" sz="4900" dirty="0">
              <a:solidFill>
                <a:srgbClr val="FF0000"/>
              </a:solidFill>
              <a:latin typeface="Arial Black" pitchFamily="34" charset="0"/>
              <a:cs typeface="JasmineUPC" pitchFamily="18" charset="-34"/>
            </a:endParaRPr>
          </a:p>
        </p:txBody>
      </p:sp>
      <p:sp>
        <p:nvSpPr>
          <p:cNvPr id="6" name="Parchemin horizontal 5"/>
          <p:cNvSpPr/>
          <p:nvPr/>
        </p:nvSpPr>
        <p:spPr>
          <a:xfrm>
            <a:off x="3143240" y="4714884"/>
            <a:ext cx="5286412" cy="1857388"/>
          </a:xfrm>
          <a:prstGeom prst="horizontalScroll">
            <a:avLst>
              <a:gd name="adj" fmla="val 25000"/>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i="1" dirty="0" smtClean="0">
                <a:solidFill>
                  <a:schemeClr val="tx1"/>
                </a:solidFill>
                <a:latin typeface="Arial Black" pitchFamily="34" charset="0"/>
              </a:rPr>
              <a:t>L’enseignant Du Module :                       Dr. LAOUDJ.M</a:t>
            </a:r>
            <a:endParaRPr lang="fr-FR" sz="2400" i="1" dirty="0">
              <a:solidFill>
                <a:schemeClr val="tx1"/>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013" y="1340768"/>
            <a:ext cx="8424936" cy="1846659"/>
          </a:xfrm>
          <a:prstGeom prst="rect">
            <a:avLst/>
          </a:prstGeom>
        </p:spPr>
        <p:txBody>
          <a:bodyPr wrap="square">
            <a:spAutoFit/>
          </a:bodyPr>
          <a:lstStyle/>
          <a:p>
            <a:pPr algn="ctr"/>
            <a:r>
              <a:rPr lang="en-US" sz="3200" b="1" cap="small" dirty="0" smtClean="0">
                <a:solidFill>
                  <a:prstClr val="black"/>
                </a:solidFill>
                <a:ea typeface="+mj-ea"/>
                <a:cs typeface="+mj-cs"/>
              </a:rPr>
              <a:t>les </a:t>
            </a:r>
            <a:r>
              <a:rPr lang="en-US" sz="3200" b="1" cap="small" dirty="0" err="1">
                <a:solidFill>
                  <a:prstClr val="black"/>
                </a:solidFill>
                <a:ea typeface="+mj-ea"/>
                <a:cs typeface="+mj-cs"/>
              </a:rPr>
              <a:t>plantes</a:t>
            </a:r>
            <a:r>
              <a:rPr lang="en-US" sz="3200" b="1" cap="small" dirty="0">
                <a:solidFill>
                  <a:prstClr val="black"/>
                </a:solidFill>
                <a:ea typeface="+mj-ea"/>
                <a:cs typeface="+mj-cs"/>
              </a:rPr>
              <a:t> </a:t>
            </a:r>
            <a:r>
              <a:rPr lang="en-US" sz="3200" b="1" cap="small" dirty="0" err="1">
                <a:solidFill>
                  <a:prstClr val="black"/>
                </a:solidFill>
                <a:ea typeface="+mj-ea"/>
                <a:cs typeface="+mj-cs"/>
              </a:rPr>
              <a:t>médicinales</a:t>
            </a:r>
            <a:r>
              <a:rPr lang="en-US" sz="3200" b="1" cap="small" dirty="0">
                <a:solidFill>
                  <a:prstClr val="black"/>
                </a:solidFill>
                <a:ea typeface="+mj-ea"/>
                <a:cs typeface="+mj-cs"/>
              </a:rPr>
              <a:t> </a:t>
            </a:r>
            <a:r>
              <a:rPr lang="en-US" sz="3200" b="1" cap="small" dirty="0" err="1">
                <a:solidFill>
                  <a:prstClr val="black"/>
                </a:solidFill>
                <a:ea typeface="+mj-ea"/>
                <a:cs typeface="+mj-cs"/>
              </a:rPr>
              <a:t>sont</a:t>
            </a:r>
            <a:r>
              <a:rPr lang="en-US" sz="3200" b="1" cap="small" dirty="0">
                <a:solidFill>
                  <a:prstClr val="black"/>
                </a:solidFill>
                <a:ea typeface="+mj-ea"/>
                <a:cs typeface="+mj-cs"/>
              </a:rPr>
              <a:t> </a:t>
            </a:r>
            <a:r>
              <a:rPr lang="en-US" sz="3200" b="1" cap="small" dirty="0" smtClean="0">
                <a:solidFill>
                  <a:prstClr val="black"/>
                </a:solidFill>
                <a:ea typeface="+mj-ea"/>
                <a:cs typeface="+mj-cs"/>
              </a:rPr>
              <a:t>quant   </a:t>
            </a:r>
            <a:r>
              <a:rPr lang="en-US" sz="3200" b="1" cap="small" dirty="0">
                <a:solidFill>
                  <a:prstClr val="black"/>
                </a:solidFill>
                <a:ea typeface="+mj-ea"/>
                <a:cs typeface="+mj-cs"/>
              </a:rPr>
              <a:t>à </a:t>
            </a:r>
            <a:r>
              <a:rPr lang="en-US" sz="3200" b="1" cap="small" dirty="0" err="1">
                <a:solidFill>
                  <a:prstClr val="black"/>
                </a:solidFill>
                <a:ea typeface="+mj-ea"/>
                <a:cs typeface="+mj-cs"/>
              </a:rPr>
              <a:t>elles</a:t>
            </a:r>
            <a:r>
              <a:rPr lang="en-US" sz="3200" b="1" cap="small" dirty="0">
                <a:solidFill>
                  <a:prstClr val="black"/>
                </a:solidFill>
                <a:ea typeface="+mj-ea"/>
                <a:cs typeface="+mj-cs"/>
              </a:rPr>
              <a:t> </a:t>
            </a:r>
            <a:r>
              <a:rPr lang="en-US" sz="3200" b="1" cap="small" dirty="0" err="1">
                <a:solidFill>
                  <a:prstClr val="black"/>
                </a:solidFill>
                <a:ea typeface="+mj-ea"/>
                <a:cs typeface="+mj-cs"/>
              </a:rPr>
              <a:t>préparées</a:t>
            </a:r>
            <a:r>
              <a:rPr lang="en-US" sz="3200" b="1" cap="small" dirty="0">
                <a:solidFill>
                  <a:prstClr val="black"/>
                </a:solidFill>
                <a:ea typeface="+mj-ea"/>
                <a:cs typeface="+mj-cs"/>
              </a:rPr>
              <a:t> </a:t>
            </a:r>
            <a:r>
              <a:rPr lang="en-US" sz="3200" b="1" cap="small" dirty="0" smtClean="0">
                <a:solidFill>
                  <a:prstClr val="black"/>
                </a:solidFill>
                <a:ea typeface="+mj-ea"/>
                <a:cs typeface="+mj-cs"/>
              </a:rPr>
              <a:t>par des</a:t>
            </a:r>
            <a:r>
              <a:rPr lang="en-US" sz="3200" b="1" cap="small" dirty="0">
                <a:solidFill>
                  <a:prstClr val="black"/>
                </a:solidFill>
                <a:ea typeface="+mj-ea"/>
                <a:cs typeface="+mj-cs"/>
              </a:rPr>
              <a:t> </a:t>
            </a:r>
            <a:r>
              <a:rPr lang="en-US" sz="3200" b="1" cap="small" dirty="0" smtClean="0">
                <a:solidFill>
                  <a:srgbClr val="0070C0"/>
                </a:solidFill>
                <a:ea typeface="+mj-ea"/>
                <a:cs typeface="+mj-cs"/>
              </a:rPr>
              <a:t>HERBORISTES</a:t>
            </a:r>
            <a:r>
              <a:rPr lang="en-US" sz="3200" b="1" cap="small" dirty="0" smtClean="0">
                <a:solidFill>
                  <a:prstClr val="black"/>
                </a:solidFill>
                <a:ea typeface="+mj-ea"/>
                <a:cs typeface="+mj-cs"/>
              </a:rPr>
              <a:t>.</a:t>
            </a:r>
            <a:r>
              <a:rPr lang="en-US" sz="2800" b="1" cap="small" dirty="0" smtClean="0">
                <a:solidFill>
                  <a:prstClr val="black"/>
                </a:solidFill>
                <a:ea typeface="+mj-ea"/>
                <a:cs typeface="+mj-cs"/>
              </a:rPr>
              <a:t>           </a:t>
            </a:r>
            <a:r>
              <a:rPr lang="en-US" sz="2000" b="1" cap="small" dirty="0" smtClean="0">
                <a:solidFill>
                  <a:srgbClr val="575F6D"/>
                </a:solidFill>
                <a:ea typeface="+mj-ea"/>
                <a:cs typeface="+mj-cs"/>
              </a:rPr>
              <a:t>                                        </a:t>
            </a:r>
            <a:r>
              <a:rPr lang="en-US" sz="2000" b="1" cap="small" dirty="0">
                <a:solidFill>
                  <a:srgbClr val="575F6D"/>
                </a:solidFill>
                <a:ea typeface="+mj-ea"/>
                <a:cs typeface="+mj-cs"/>
              </a:rPr>
              <a:t/>
            </a:r>
            <a:br>
              <a:rPr lang="en-US" sz="2000" b="1" cap="small" dirty="0">
                <a:solidFill>
                  <a:srgbClr val="575F6D"/>
                </a:solidFill>
                <a:ea typeface="+mj-ea"/>
                <a:cs typeface="+mj-cs"/>
              </a:rPr>
            </a:b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5256583" cy="332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79230"/>
      </p:ext>
    </p:extLst>
  </p:cSld>
  <p:clrMapOvr>
    <a:masterClrMapping/>
  </p:clrMapOvr>
  <p:transition>
    <p:newsflash/>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215370" cy="6226196"/>
          </a:xfrm>
        </p:spPr>
        <p:txBody>
          <a:bodyPr>
            <a:normAutofit/>
          </a:bodyPr>
          <a:lstStyle/>
          <a:p>
            <a:r>
              <a:rPr lang="fr-FR" b="1" dirty="0" smtClean="0">
                <a:solidFill>
                  <a:srgbClr val="00B0F0"/>
                </a:solidFill>
              </a:rPr>
              <a:t>☺</a:t>
            </a:r>
            <a:r>
              <a:rPr lang="fr-FR" b="1" i="1" dirty="0" smtClean="0">
                <a:solidFill>
                  <a:srgbClr val="FF0000"/>
                </a:solidFill>
              </a:rPr>
              <a:t>les signes cliniques </a:t>
            </a:r>
            <a:r>
              <a:rPr lang="fr-FR" b="1" dirty="0" smtClean="0">
                <a:solidFill>
                  <a:schemeClr val="tx1"/>
                </a:solidFill>
              </a:rPr>
              <a:t>:</a:t>
            </a:r>
            <a:r>
              <a:rPr lang="fr-FR" dirty="0" smtClean="0">
                <a:solidFill>
                  <a:schemeClr val="tx1"/>
                </a:solidFill>
              </a:rPr>
              <a:t> </a:t>
            </a:r>
            <a:r>
              <a:rPr lang="fr-FR" b="1" dirty="0" smtClean="0">
                <a:solidFill>
                  <a:schemeClr val="tx1"/>
                </a:solidFill>
              </a:rPr>
              <a:t>amélioration de l’état général, disparition des signes d’affection, normalisation de la pression artérielle. </a:t>
            </a:r>
            <a:r>
              <a:rPr lang="fr-FR" dirty="0" smtClean="0"/>
              <a:t/>
            </a:r>
            <a:br>
              <a:rPr lang="fr-FR" dirty="0" smtClean="0"/>
            </a:br>
            <a:r>
              <a:rPr lang="fr-FR" dirty="0" smtClean="0"/>
              <a:t/>
            </a:r>
            <a:br>
              <a:rPr lang="fr-FR" dirty="0" smtClean="0"/>
            </a:br>
            <a:r>
              <a:rPr lang="fr-FR" dirty="0" smtClean="0"/>
              <a:t/>
            </a:r>
            <a:br>
              <a:rPr lang="fr-FR" dirty="0" smtClean="0"/>
            </a:br>
            <a:r>
              <a:rPr lang="fr-FR" b="1" dirty="0" smtClean="0">
                <a:solidFill>
                  <a:srgbClr val="00B0F0"/>
                </a:solidFill>
              </a:rPr>
              <a:t>☺</a:t>
            </a:r>
            <a:r>
              <a:rPr lang="fr-FR" b="1" i="1" dirty="0" smtClean="0">
                <a:solidFill>
                  <a:srgbClr val="FF0000"/>
                </a:solidFill>
              </a:rPr>
              <a:t>les signes biologiques</a:t>
            </a:r>
            <a:r>
              <a:rPr lang="fr-FR" b="1" dirty="0" smtClean="0">
                <a:solidFill>
                  <a:schemeClr val="tx1"/>
                </a:solidFill>
              </a:rPr>
              <a:t>:</a:t>
            </a:r>
            <a:r>
              <a:rPr lang="fr-FR" b="1" dirty="0" smtClean="0">
                <a:solidFill>
                  <a:srgbClr val="00B0F0"/>
                </a:solidFill>
              </a:rPr>
              <a:t> </a:t>
            </a:r>
            <a:r>
              <a:rPr lang="fr-FR" b="1" dirty="0" smtClean="0">
                <a:solidFill>
                  <a:schemeClr val="tx1"/>
                </a:solidFill>
              </a:rPr>
              <a:t>avec comme exemple la diminution de la glycémie lors de la prise d’antidiabétiques.</a:t>
            </a:r>
            <a:br>
              <a:rPr lang="fr-FR" b="1" dirty="0" smtClean="0">
                <a:solidFill>
                  <a:schemeClr val="tx1"/>
                </a:solidFill>
              </a:rPr>
            </a:br>
            <a:r>
              <a:rPr lang="fr-FR" b="1" dirty="0" smtClean="0">
                <a:solidFill>
                  <a:schemeClr val="tx1"/>
                </a:solidFill>
              </a:rPr>
              <a:t/>
            </a:r>
            <a:br>
              <a:rPr lang="fr-FR" b="1" dirty="0" smtClean="0">
                <a:solidFill>
                  <a:schemeClr val="tx1"/>
                </a:solidFill>
              </a:rPr>
            </a:br>
            <a:endParaRPr lang="fr-FR" b="1" dirty="0">
              <a:solidFill>
                <a:schemeClr val="tx1"/>
              </a:solidFill>
            </a:endParaRPr>
          </a:p>
        </p:txBody>
      </p:sp>
    </p:spTree>
  </p:cSld>
  <p:clrMapOvr>
    <a:masterClrMapping/>
  </p:clrMapOvr>
  <p:transition>
    <p:newsflash/>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215370" cy="6226196"/>
          </a:xfrm>
        </p:spPr>
        <p:txBody>
          <a:bodyPr>
            <a:normAutofit fontScale="90000"/>
          </a:bodyPr>
          <a:lstStyle/>
          <a:p>
            <a:r>
              <a:rPr lang="fr-FR" b="1" u="sng" dirty="0" smtClean="0">
                <a:solidFill>
                  <a:srgbClr val="FF0000"/>
                </a:solidFill>
              </a:rPr>
              <a:t>8 – LES CAUSES D’INÉFFICACITÉ DES MÉDICAMENTS :</a:t>
            </a:r>
            <a:br>
              <a:rPr lang="fr-FR" b="1" u="sng" dirty="0" smtClean="0">
                <a:solidFill>
                  <a:srgbClr val="FF0000"/>
                </a:solidFill>
              </a:rPr>
            </a:br>
            <a:r>
              <a:rPr lang="fr-FR" b="1" u="sng" dirty="0" smtClean="0">
                <a:solidFill>
                  <a:srgbClr val="FF0000"/>
                </a:solidFill>
              </a:rPr>
              <a:t/>
            </a:r>
            <a:br>
              <a:rPr lang="fr-FR" b="1" u="sng" dirty="0" smtClean="0">
                <a:solidFill>
                  <a:srgbClr val="FF0000"/>
                </a:solidFill>
              </a:rPr>
            </a:br>
            <a:r>
              <a:rPr lang="fr-FR" b="1" dirty="0" smtClean="0">
                <a:solidFill>
                  <a:srgbClr val="FF0000"/>
                </a:solidFill>
                <a:latin typeface="Calibri"/>
                <a:cs typeface="Calibri"/>
              </a:rPr>
              <a:t>❶ </a:t>
            </a:r>
            <a:r>
              <a:rPr lang="fr-FR" b="1" dirty="0" smtClean="0">
                <a:solidFill>
                  <a:schemeClr val="tx1"/>
                </a:solidFill>
                <a:latin typeface="Calibri"/>
                <a:cs typeface="Calibri"/>
              </a:rPr>
              <a:t>Le malade ne suit pas convenablement son traitement. </a:t>
            </a:r>
            <a:br>
              <a:rPr lang="fr-FR" b="1" dirty="0" smtClean="0">
                <a:solidFill>
                  <a:schemeClr val="tx1"/>
                </a:solidFill>
                <a:latin typeface="Calibri"/>
                <a:cs typeface="Calibri"/>
              </a:rPr>
            </a:br>
            <a:r>
              <a:rPr lang="fr-FR" b="1" dirty="0" smtClean="0">
                <a:solidFill>
                  <a:srgbClr val="FF0000"/>
                </a:solidFill>
                <a:latin typeface="Calibri"/>
                <a:cs typeface="Calibri"/>
              </a:rPr>
              <a:t/>
            </a:r>
            <a:br>
              <a:rPr lang="fr-FR" b="1" dirty="0" smtClean="0">
                <a:solidFill>
                  <a:srgbClr val="FF0000"/>
                </a:solidFill>
                <a:latin typeface="Calibri"/>
                <a:cs typeface="Calibri"/>
              </a:rPr>
            </a:br>
            <a:r>
              <a:rPr lang="fr-FR" b="1" dirty="0" smtClean="0">
                <a:solidFill>
                  <a:srgbClr val="FF0000"/>
                </a:solidFill>
                <a:latin typeface="Calibri"/>
                <a:cs typeface="Calibri"/>
              </a:rPr>
              <a:t>❷</a:t>
            </a:r>
            <a:r>
              <a:rPr lang="fr-FR" b="1" dirty="0" smtClean="0">
                <a:solidFill>
                  <a:schemeClr val="tx1"/>
                </a:solidFill>
                <a:latin typeface="Calibri"/>
                <a:cs typeface="Calibri"/>
              </a:rPr>
              <a:t>une mauvaise adaptation du traitement: utilisation d’un antibiotique inefficace contre un germe ne cause. </a:t>
            </a:r>
            <a:br>
              <a:rPr lang="fr-FR" b="1" dirty="0" smtClean="0">
                <a:solidFill>
                  <a:schemeClr val="tx1"/>
                </a:solidFill>
                <a:latin typeface="Calibri"/>
                <a:cs typeface="Calibri"/>
              </a:rPr>
            </a:br>
            <a:r>
              <a:rPr lang="fr-FR" b="1" dirty="0" smtClean="0">
                <a:solidFill>
                  <a:schemeClr val="tx1"/>
                </a:solidFill>
                <a:latin typeface="Calibri"/>
                <a:cs typeface="Calibri"/>
              </a:rPr>
              <a:t/>
            </a:r>
            <a:br>
              <a:rPr lang="fr-FR" b="1" dirty="0" smtClean="0">
                <a:solidFill>
                  <a:schemeClr val="tx1"/>
                </a:solidFill>
                <a:latin typeface="Calibri"/>
                <a:cs typeface="Calibri"/>
              </a:rPr>
            </a:br>
            <a:r>
              <a:rPr lang="fr-FR" b="1" dirty="0" smtClean="0">
                <a:solidFill>
                  <a:srgbClr val="FF0000"/>
                </a:solidFill>
                <a:latin typeface="Calibri"/>
                <a:cs typeface="Calibri"/>
              </a:rPr>
              <a:t>❸</a:t>
            </a:r>
            <a:r>
              <a:rPr lang="fr-FR" b="1" dirty="0" smtClean="0">
                <a:solidFill>
                  <a:schemeClr val="tx1"/>
                </a:solidFill>
                <a:latin typeface="Calibri"/>
                <a:cs typeface="Calibri"/>
              </a:rPr>
              <a:t>utilisation d’un autre médicament en même temps pouvant neutraliser  le premier par l’effet d’interaction. </a:t>
            </a:r>
            <a:r>
              <a:rPr lang="fr-FR" b="1" u="sng" dirty="0" smtClean="0">
                <a:solidFill>
                  <a:schemeClr val="tx1"/>
                </a:solidFill>
              </a:rPr>
              <a:t/>
            </a:r>
            <a:br>
              <a:rPr lang="fr-FR" b="1" u="sng" dirty="0" smtClean="0">
                <a:solidFill>
                  <a:schemeClr val="tx1"/>
                </a:solidFill>
              </a:rPr>
            </a:br>
            <a:r>
              <a:rPr lang="fr-FR" b="1" u="sng" dirty="0" smtClean="0">
                <a:solidFill>
                  <a:srgbClr val="FF0000"/>
                </a:solidFill>
              </a:rPr>
              <a:t/>
            </a:r>
            <a:br>
              <a:rPr lang="fr-FR" b="1" u="sng" dirty="0" smtClean="0">
                <a:solidFill>
                  <a:srgbClr val="FF0000"/>
                </a:solidFill>
              </a:rPr>
            </a:br>
            <a:r>
              <a:rPr lang="fr-FR" b="1" u="sng" dirty="0" smtClean="0">
                <a:solidFill>
                  <a:srgbClr val="FF0000"/>
                </a:solidFill>
              </a:rPr>
              <a:t/>
            </a:r>
            <a:br>
              <a:rPr lang="fr-FR" b="1" u="sng" dirty="0" smtClean="0">
                <a:solidFill>
                  <a:srgbClr val="FF0000"/>
                </a:solidFill>
              </a:rPr>
            </a:br>
            <a:endParaRPr lang="fr-FR" dirty="0"/>
          </a:p>
        </p:txBody>
      </p:sp>
    </p:spTree>
  </p:cSld>
  <p:clrMapOvr>
    <a:masterClrMapping/>
  </p:clrMapOvr>
  <p:transition>
    <p:newsflash/>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428868"/>
            <a:ext cx="8572560" cy="1857388"/>
          </a:xfrm>
          <a:scene3d>
            <a:camera prst="isometricOffAxis1Right"/>
            <a:lightRig rig="threePt" dir="t"/>
          </a:scene3d>
        </p:spPr>
        <p:style>
          <a:lnRef idx="0">
            <a:scrgbClr r="0" g="0" b="0"/>
          </a:lnRef>
          <a:fillRef idx="1001">
            <a:schemeClr val="lt2"/>
          </a:fillRef>
          <a:effectRef idx="0">
            <a:scrgbClr r="0" g="0" b="0"/>
          </a:effectRef>
          <a:fontRef idx="major"/>
        </p:style>
        <p:txBody>
          <a:bodyPr>
            <a:normAutofit fontScale="90000"/>
          </a:bodyPr>
          <a:lstStyle/>
          <a:p>
            <a:pPr algn="ctr"/>
            <a:r>
              <a:rPr lang="fr-FR" sz="6600" b="1" dirty="0" smtClean="0">
                <a:solidFill>
                  <a:srgbClr val="FF0000"/>
                </a:solidFill>
              </a:rPr>
              <a:t> LES PSYCHOTROPES</a:t>
            </a:r>
            <a:endParaRPr lang="fr-FR" sz="6000" b="1" dirty="0">
              <a:solidFill>
                <a:srgbClr val="FF0000"/>
              </a:solidFill>
            </a:endParaRPr>
          </a:p>
        </p:txBody>
      </p:sp>
      <p:pic>
        <p:nvPicPr>
          <p:cNvPr id="1026" name="Picture 2" descr="C:\Users\hp\Desktop\médicaments-300x216.jpg"/>
          <p:cNvPicPr>
            <a:picLocks noChangeAspect="1" noChangeArrowheads="1"/>
          </p:cNvPicPr>
          <p:nvPr/>
        </p:nvPicPr>
        <p:blipFill>
          <a:blip r:embed="rId2"/>
          <a:srcRect/>
          <a:stretch>
            <a:fillRect/>
          </a:stretch>
        </p:blipFill>
        <p:spPr bwMode="auto">
          <a:xfrm rot="21013273">
            <a:off x="2930825" y="4264170"/>
            <a:ext cx="4122004" cy="2057400"/>
          </a:xfrm>
          <a:prstGeom prst="rect">
            <a:avLst/>
          </a:prstGeom>
          <a:noFill/>
        </p:spPr>
      </p:pic>
    </p:spTree>
  </p:cSld>
  <p:clrMapOvr>
    <a:masterClrMapping/>
  </p:clrMapOvr>
  <p:transition>
    <p:newsflash/>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928802"/>
            <a:ext cx="8429684" cy="4214842"/>
          </a:xfrm>
        </p:spPr>
        <p:txBody>
          <a:bodyPr>
            <a:normAutofit fontScale="90000"/>
          </a:bodyPr>
          <a:lstStyle/>
          <a:p>
            <a:pPr algn="ctr"/>
            <a:r>
              <a:rPr lang="fr-FR" sz="4400" b="1" dirty="0" smtClean="0"/>
              <a:t>DEFINITION :</a:t>
            </a:r>
            <a:r>
              <a:rPr lang="fr-FR" b="1" dirty="0" smtClean="0"/>
              <a:t/>
            </a:r>
            <a:br>
              <a:rPr lang="fr-FR" b="1" dirty="0" smtClean="0"/>
            </a:br>
            <a:r>
              <a:rPr lang="fr-FR" b="1" dirty="0" smtClean="0"/>
              <a:t> </a:t>
            </a:r>
            <a:br>
              <a:rPr lang="fr-FR" b="1" dirty="0" smtClean="0"/>
            </a:br>
            <a:r>
              <a:rPr lang="fr-FR" sz="4000" b="1" dirty="0" smtClean="0"/>
              <a:t>On appelle « </a:t>
            </a:r>
            <a:r>
              <a:rPr lang="fr-FR" sz="4000" b="1" i="1" dirty="0" smtClean="0">
                <a:solidFill>
                  <a:srgbClr val="FF0000"/>
                </a:solidFill>
              </a:rPr>
              <a:t>substances psychotr</a:t>
            </a:r>
            <a:r>
              <a:rPr lang="fr-FR" sz="4000" b="1" dirty="0" smtClean="0">
                <a:solidFill>
                  <a:srgbClr val="FF0000"/>
                </a:solidFill>
              </a:rPr>
              <a:t>opes </a:t>
            </a:r>
            <a:r>
              <a:rPr lang="fr-FR" sz="4000" b="1" dirty="0" smtClean="0"/>
              <a:t>» toutes les substances qui ont une action sur le système nerveux central. Les classifications chimiques reposent sur la forme des molécules. </a:t>
            </a:r>
            <a:endParaRPr lang="fr-FR" b="1" dirty="0"/>
          </a:p>
        </p:txBody>
      </p:sp>
    </p:spTree>
  </p:cSld>
  <p:clrMapOvr>
    <a:masterClrMapping/>
  </p:clrMapOvr>
  <p:transition>
    <p:newsflash/>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8358246" cy="5857916"/>
          </a:xfrm>
        </p:spPr>
        <p:txBody>
          <a:bodyPr>
            <a:normAutofit fontScale="90000"/>
          </a:bodyPr>
          <a:lstStyle/>
          <a:p>
            <a:r>
              <a:rPr lang="fr-FR" sz="4000" dirty="0" smtClean="0"/>
              <a:t>La meilleure classification clinique a été proposée par DELAY  &amp; DENIKER :</a:t>
            </a:r>
            <a:br>
              <a:rPr lang="fr-FR" sz="4000" dirty="0" smtClean="0"/>
            </a:br>
            <a:r>
              <a:rPr lang="fr-FR" sz="4000" dirty="0" smtClean="0"/>
              <a:t/>
            </a:r>
            <a:br>
              <a:rPr lang="fr-FR" sz="4000" dirty="0" smtClean="0"/>
            </a:br>
            <a:r>
              <a:rPr lang="fr-FR" sz="4000" dirty="0" smtClean="0"/>
              <a:t> </a:t>
            </a:r>
            <a:r>
              <a:rPr lang="fr-FR" sz="4000" dirty="0" smtClean="0">
                <a:latin typeface="Calibri"/>
                <a:cs typeface="Calibri"/>
              </a:rPr>
              <a:t>❶ </a:t>
            </a:r>
            <a:r>
              <a:rPr lang="fr-FR" sz="4000" b="1" dirty="0" smtClean="0">
                <a:latin typeface="Arial Black" pitchFamily="34" charset="0"/>
                <a:cs typeface="Calibri"/>
              </a:rPr>
              <a:t>LES PSYCHOLEPTIQUES                     </a:t>
            </a:r>
            <a:r>
              <a:rPr lang="fr-FR" sz="4000" dirty="0" smtClean="0">
                <a:latin typeface="Calibri"/>
                <a:cs typeface="Calibri"/>
              </a:rPr>
              <a:t>(diminuent l’activité mentale).</a:t>
            </a:r>
            <a:br>
              <a:rPr lang="fr-FR" sz="4000" dirty="0" smtClean="0">
                <a:latin typeface="Calibri"/>
                <a:cs typeface="Calibri"/>
              </a:rPr>
            </a:br>
            <a:r>
              <a:rPr lang="fr-FR" sz="4000" dirty="0" smtClean="0">
                <a:latin typeface="Calibri"/>
                <a:cs typeface="Calibri"/>
              </a:rPr>
              <a:t> ❷ </a:t>
            </a:r>
            <a:r>
              <a:rPr lang="fr-FR" sz="4000" dirty="0" smtClean="0">
                <a:latin typeface="Arial Black" pitchFamily="34" charset="0"/>
                <a:cs typeface="Calibri"/>
              </a:rPr>
              <a:t>LES PSYCHOANALEPTIQUES             </a:t>
            </a:r>
            <a:r>
              <a:rPr lang="fr-FR" sz="4000" dirty="0" smtClean="0">
                <a:latin typeface="Calibri"/>
                <a:cs typeface="Calibri"/>
              </a:rPr>
              <a:t>(Stimulent l’activité mentale).</a:t>
            </a:r>
            <a:br>
              <a:rPr lang="fr-FR" sz="4000" dirty="0" smtClean="0">
                <a:latin typeface="Calibri"/>
                <a:cs typeface="Calibri"/>
              </a:rPr>
            </a:br>
            <a:r>
              <a:rPr lang="fr-FR" sz="4000" dirty="0" smtClean="0">
                <a:latin typeface="Calibri"/>
                <a:cs typeface="Calibri"/>
              </a:rPr>
              <a:t> ❸ </a:t>
            </a:r>
            <a:r>
              <a:rPr lang="fr-FR" sz="4000" dirty="0" smtClean="0">
                <a:latin typeface="Arial Black" pitchFamily="34" charset="0"/>
                <a:cs typeface="Calibri"/>
              </a:rPr>
              <a:t>LES PSYCHODYSLEPTIQUES                              </a:t>
            </a:r>
            <a:r>
              <a:rPr lang="fr-FR" sz="4000" dirty="0" smtClean="0">
                <a:latin typeface="Calibri"/>
                <a:cs typeface="Calibri"/>
              </a:rPr>
              <a:t>( Onirogènes pour l’activité mentale). </a:t>
            </a:r>
            <a:r>
              <a:rPr lang="fr-FR" dirty="0" smtClean="0">
                <a:latin typeface="Calibri"/>
                <a:cs typeface="Calibri"/>
              </a:rPr>
              <a:t/>
            </a:r>
            <a:br>
              <a:rPr lang="fr-FR" dirty="0" smtClean="0">
                <a:latin typeface="Calibri"/>
                <a:cs typeface="Calibri"/>
              </a:rPr>
            </a:br>
            <a:endParaRPr lang="fr-FR" dirty="0"/>
          </a:p>
        </p:txBody>
      </p:sp>
    </p:spTree>
  </p:cSld>
  <p:clrMapOvr>
    <a:masterClrMapping/>
  </p:clrMapOvr>
  <p:transition>
    <p:newsflash/>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429000"/>
            <a:ext cx="8501122" cy="1643074"/>
          </a:xfrm>
          <a:scene3d>
            <a:camera prst="isometricOffAxis2Left"/>
            <a:lightRig rig="threePt" dir="t"/>
          </a:scene3d>
        </p:spPr>
        <p:style>
          <a:lnRef idx="1">
            <a:schemeClr val="accent4"/>
          </a:lnRef>
          <a:fillRef idx="2">
            <a:schemeClr val="accent4"/>
          </a:fillRef>
          <a:effectRef idx="1">
            <a:schemeClr val="accent4"/>
          </a:effectRef>
          <a:fontRef idx="minor">
            <a:schemeClr val="dk1"/>
          </a:fontRef>
        </p:style>
        <p:txBody>
          <a:bodyPr>
            <a:normAutofit/>
          </a:bodyPr>
          <a:lstStyle/>
          <a:p>
            <a:pPr algn="ctr"/>
            <a:r>
              <a:rPr lang="fr-FR" sz="4000" dirty="0" smtClean="0">
                <a:solidFill>
                  <a:srgbClr val="FF0000"/>
                </a:solidFill>
                <a:latin typeface="Calibri"/>
                <a:cs typeface="Calibri"/>
              </a:rPr>
              <a:t>❶ </a:t>
            </a:r>
            <a:r>
              <a:rPr lang="fr-FR" sz="4000" b="1" dirty="0" smtClean="0">
                <a:solidFill>
                  <a:srgbClr val="FF0000"/>
                </a:solidFill>
                <a:latin typeface="Arial Black" pitchFamily="34" charset="0"/>
                <a:cs typeface="Calibri"/>
              </a:rPr>
              <a:t>LES PSYCHOLEPTIQUES :</a:t>
            </a:r>
            <a:r>
              <a:rPr lang="fr-FR" sz="3600" dirty="0" smtClean="0">
                <a:latin typeface="Calibri"/>
                <a:cs typeface="Calibri"/>
              </a:rPr>
              <a:t> </a:t>
            </a:r>
            <a:r>
              <a:rPr lang="fr-FR" sz="3600" b="1" dirty="0" smtClean="0">
                <a:latin typeface="Calibri"/>
                <a:cs typeface="Calibri"/>
              </a:rPr>
              <a:t>(diminuent l’activité mentale).</a:t>
            </a:r>
            <a:endParaRPr lang="fr-FR" sz="3600" b="1" dirty="0">
              <a:solidFill>
                <a:srgbClr val="FF0000"/>
              </a:solidFill>
            </a:endParaRPr>
          </a:p>
        </p:txBody>
      </p:sp>
      <p:pic>
        <p:nvPicPr>
          <p:cNvPr id="2050" name="Picture 2" descr="C:\Users\hp\Desktop\Nous-consommons-trop-de-cachets-antideprime_image_article_large.jpg"/>
          <p:cNvPicPr>
            <a:picLocks noChangeAspect="1" noChangeArrowheads="1"/>
          </p:cNvPicPr>
          <p:nvPr/>
        </p:nvPicPr>
        <p:blipFill>
          <a:blip r:embed="rId2"/>
          <a:srcRect/>
          <a:stretch>
            <a:fillRect/>
          </a:stretch>
        </p:blipFill>
        <p:spPr bwMode="auto">
          <a:xfrm rot="528405">
            <a:off x="899512" y="911650"/>
            <a:ext cx="7576616" cy="2422528"/>
          </a:xfrm>
          <a:prstGeom prst="rect">
            <a:avLst/>
          </a:prstGeom>
          <a:noFill/>
        </p:spPr>
      </p:pic>
    </p:spTree>
  </p:cSld>
  <p:clrMapOvr>
    <a:masterClrMapping/>
  </p:clrMapOvr>
  <p:transition>
    <p:newsflash/>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186766" cy="6357982"/>
          </a:xfrm>
        </p:spPr>
        <p:txBody>
          <a:bodyPr>
            <a:normAutofit fontScale="90000"/>
          </a:bodyPr>
          <a:lstStyle/>
          <a:p>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3200" dirty="0" smtClean="0">
                <a:latin typeface="Calibri"/>
                <a:cs typeface="Calibri"/>
              </a:rPr>
              <a:t/>
            </a:r>
            <a:br>
              <a:rPr lang="fr-FR" sz="3200" dirty="0" smtClean="0">
                <a:latin typeface="Calibri"/>
                <a:cs typeface="Calibri"/>
              </a:rPr>
            </a:br>
            <a:r>
              <a:rPr lang="fr-FR" sz="4000" dirty="0" smtClean="0">
                <a:latin typeface="Calibri"/>
                <a:cs typeface="Calibri"/>
              </a:rPr>
              <a:t>❶ </a:t>
            </a:r>
            <a:r>
              <a:rPr lang="fr-FR" sz="4000" b="1" dirty="0" smtClean="0">
                <a:latin typeface="Arial Black" pitchFamily="34" charset="0"/>
                <a:cs typeface="Calibri"/>
              </a:rPr>
              <a:t>LES PSYCHOLEPTIQUES : </a:t>
            </a:r>
            <a:r>
              <a:rPr lang="fr-FR" sz="3200" b="1" dirty="0" smtClean="0">
                <a:latin typeface="Arial Black" pitchFamily="34" charset="0"/>
                <a:cs typeface="Calibri"/>
              </a:rPr>
              <a:t/>
            </a:r>
            <a:br>
              <a:rPr lang="fr-FR" sz="3200" b="1" dirty="0" smtClean="0">
                <a:latin typeface="Arial Black" pitchFamily="34" charset="0"/>
                <a:cs typeface="Calibri"/>
              </a:rPr>
            </a:br>
            <a:r>
              <a:rPr lang="fr-FR" sz="3200" b="1" dirty="0" smtClean="0">
                <a:latin typeface="Arial Black" pitchFamily="34" charset="0"/>
                <a:cs typeface="Calibri"/>
              </a:rPr>
              <a:t/>
            </a:r>
            <a:br>
              <a:rPr lang="fr-FR" sz="3200" b="1" dirty="0" smtClean="0">
                <a:latin typeface="Arial Black" pitchFamily="34" charset="0"/>
                <a:cs typeface="Calibri"/>
              </a:rPr>
            </a:br>
            <a:r>
              <a:rPr lang="fr-FR" sz="3200" b="1" dirty="0" smtClean="0">
                <a:latin typeface="+mn-lt"/>
                <a:cs typeface="Calibri"/>
              </a:rPr>
              <a:t>Ils ont une action sédative sur le SNC et donc sur l’activité mentale. On eut distinguer parmi eux :</a:t>
            </a:r>
            <a:br>
              <a:rPr lang="fr-FR" sz="3200" b="1" dirty="0" smtClean="0">
                <a:latin typeface="+mn-lt"/>
                <a:cs typeface="Calibri"/>
              </a:rPr>
            </a:br>
            <a:r>
              <a:rPr lang="fr-FR" sz="3200" b="1" dirty="0" smtClean="0">
                <a:latin typeface="+mn-lt"/>
                <a:cs typeface="Calibri"/>
              </a:rPr>
              <a:t> </a:t>
            </a:r>
            <a:r>
              <a:rPr lang="fr-FR" sz="3200" dirty="0" smtClean="0">
                <a:latin typeface="+mn-lt"/>
                <a:cs typeface="Calibri"/>
              </a:rPr>
              <a:t/>
            </a:r>
            <a:br>
              <a:rPr lang="fr-FR" sz="3200" dirty="0" smtClean="0">
                <a:latin typeface="+mn-lt"/>
                <a:cs typeface="Calibri"/>
              </a:rPr>
            </a:br>
            <a:r>
              <a:rPr lang="fr-FR" sz="3200" b="1" dirty="0" smtClean="0">
                <a:solidFill>
                  <a:srgbClr val="FF0000"/>
                </a:solidFill>
                <a:latin typeface="+mn-lt"/>
                <a:cs typeface="Calibri"/>
              </a:rPr>
              <a:t>1. A/ Les hypnotiques. </a:t>
            </a:r>
            <a:br>
              <a:rPr lang="fr-FR" sz="3200" b="1" dirty="0" smtClean="0">
                <a:solidFill>
                  <a:srgbClr val="FF0000"/>
                </a:solidFill>
                <a:latin typeface="+mn-lt"/>
                <a:cs typeface="Calibri"/>
              </a:rPr>
            </a:br>
            <a:r>
              <a:rPr lang="fr-FR" sz="3200" b="1" dirty="0" smtClean="0">
                <a:solidFill>
                  <a:srgbClr val="FF0000"/>
                </a:solidFill>
                <a:latin typeface="+mn-lt"/>
                <a:cs typeface="Calibri"/>
              </a:rPr>
              <a:t/>
            </a:r>
            <a:br>
              <a:rPr lang="fr-FR" sz="3200" b="1" dirty="0" smtClean="0">
                <a:solidFill>
                  <a:srgbClr val="FF0000"/>
                </a:solidFill>
                <a:latin typeface="+mn-lt"/>
                <a:cs typeface="Calibri"/>
              </a:rPr>
            </a:br>
            <a:r>
              <a:rPr lang="fr-FR" sz="3200" b="1" dirty="0" smtClean="0">
                <a:solidFill>
                  <a:srgbClr val="0070C0"/>
                </a:solidFill>
                <a:latin typeface="+mn-lt"/>
                <a:cs typeface="Calibri"/>
              </a:rPr>
              <a:t>1.B/ Les neuroleptiques.</a:t>
            </a:r>
            <a:r>
              <a:rPr lang="fr-FR" sz="3200" b="1" dirty="0" smtClean="0">
                <a:solidFill>
                  <a:srgbClr val="FF0000"/>
                </a:solidFill>
                <a:latin typeface="+mn-lt"/>
                <a:cs typeface="Calibri"/>
              </a:rPr>
              <a:t/>
            </a:r>
            <a:br>
              <a:rPr lang="fr-FR" sz="3200" b="1" dirty="0" smtClean="0">
                <a:solidFill>
                  <a:srgbClr val="FF0000"/>
                </a:solidFill>
                <a:latin typeface="+mn-lt"/>
                <a:cs typeface="Calibri"/>
              </a:rPr>
            </a:br>
            <a:r>
              <a:rPr lang="fr-FR" sz="3200" b="1" dirty="0" smtClean="0">
                <a:solidFill>
                  <a:srgbClr val="FF0000"/>
                </a:solidFill>
                <a:latin typeface="+mn-lt"/>
                <a:cs typeface="Calibri"/>
              </a:rPr>
              <a:t/>
            </a:r>
            <a:br>
              <a:rPr lang="fr-FR" sz="3200" b="1" dirty="0" smtClean="0">
                <a:solidFill>
                  <a:srgbClr val="FF0000"/>
                </a:solidFill>
                <a:latin typeface="+mn-lt"/>
                <a:cs typeface="Calibri"/>
              </a:rPr>
            </a:br>
            <a:r>
              <a:rPr lang="fr-FR" sz="3200" b="1" dirty="0" smtClean="0">
                <a:solidFill>
                  <a:srgbClr val="7030A0"/>
                </a:solidFill>
                <a:latin typeface="+mn-lt"/>
                <a:cs typeface="Calibri"/>
              </a:rPr>
              <a:t>1.C/ Les tranquillisants. </a:t>
            </a:r>
            <a:r>
              <a:rPr lang="fr-FR" sz="3200" b="1" dirty="0" smtClean="0">
                <a:solidFill>
                  <a:srgbClr val="FF0000"/>
                </a:solidFill>
                <a:latin typeface="+mn-lt"/>
                <a:cs typeface="Calibri"/>
              </a:rPr>
              <a:t/>
            </a:r>
            <a:br>
              <a:rPr lang="fr-FR" sz="3200" b="1" dirty="0" smtClean="0">
                <a:solidFill>
                  <a:srgbClr val="FF0000"/>
                </a:solidFill>
                <a:latin typeface="+mn-lt"/>
                <a:cs typeface="Calibri"/>
              </a:rPr>
            </a:br>
            <a:r>
              <a:rPr lang="fr-FR" sz="3200" b="1" dirty="0" smtClean="0">
                <a:solidFill>
                  <a:srgbClr val="FF0000"/>
                </a:solidFill>
                <a:latin typeface="+mn-lt"/>
                <a:cs typeface="Calibri"/>
              </a:rPr>
              <a:t/>
            </a:r>
            <a:br>
              <a:rPr lang="fr-FR" sz="3200" b="1" dirty="0" smtClean="0">
                <a:solidFill>
                  <a:srgbClr val="FF0000"/>
                </a:solidFill>
                <a:latin typeface="+mn-lt"/>
                <a:cs typeface="Calibri"/>
              </a:rPr>
            </a:br>
            <a:endParaRPr lang="fr-FR" dirty="0">
              <a:latin typeface="+mn-lt"/>
            </a:endParaRPr>
          </a:p>
        </p:txBody>
      </p:sp>
    </p:spTree>
  </p:cSld>
  <p:clrMapOvr>
    <a:masterClrMapping/>
  </p:clrMapOvr>
  <p:transition>
    <p:newsflash/>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00042"/>
            <a:ext cx="8358246" cy="5072098"/>
          </a:xfrm>
        </p:spPr>
        <p:txBody>
          <a:bodyPr>
            <a:noAutofit/>
          </a:bodyPr>
          <a:lstStyle/>
          <a:p>
            <a:r>
              <a:rPr lang="fr-FR" sz="3200" b="1" dirty="0" smtClean="0">
                <a:solidFill>
                  <a:srgbClr val="FF0000"/>
                </a:solidFill>
                <a:cs typeface="Calibri"/>
              </a:rPr>
              <a:t>1. a/ Les hypnotiques :</a:t>
            </a:r>
            <a:br>
              <a:rPr lang="fr-FR" sz="3200" b="1" dirty="0" smtClean="0">
                <a:solidFill>
                  <a:srgbClr val="FF0000"/>
                </a:solidFill>
                <a:cs typeface="Calibri"/>
              </a:rPr>
            </a:br>
            <a:r>
              <a:rPr lang="fr-FR" sz="3200" b="1" dirty="0" smtClean="0">
                <a:solidFill>
                  <a:srgbClr val="FF0000"/>
                </a:solidFill>
                <a:cs typeface="Calibri"/>
              </a:rPr>
              <a:t> </a:t>
            </a:r>
            <a:br>
              <a:rPr lang="fr-FR" sz="3200" b="1" dirty="0" smtClean="0">
                <a:solidFill>
                  <a:srgbClr val="FF0000"/>
                </a:solidFill>
                <a:cs typeface="Calibri"/>
              </a:rPr>
            </a:br>
            <a:r>
              <a:rPr lang="fr-FR" sz="3200" b="1" dirty="0" smtClean="0">
                <a:solidFill>
                  <a:schemeClr val="tx1"/>
                </a:solidFill>
                <a:cs typeface="Calibri"/>
              </a:rPr>
              <a:t>Ont pour fonction essentielle de stimuler le sommeil. On relève parmi eux deux catégories :</a:t>
            </a:r>
            <a:br>
              <a:rPr lang="fr-FR" sz="3200" b="1" dirty="0" smtClean="0">
                <a:solidFill>
                  <a:schemeClr val="tx1"/>
                </a:solidFill>
                <a:cs typeface="Calibri"/>
              </a:rPr>
            </a:br>
            <a:r>
              <a:rPr lang="fr-FR" sz="3200" b="1" dirty="0" smtClean="0">
                <a:solidFill>
                  <a:schemeClr val="tx1"/>
                </a:solidFill>
                <a:cs typeface="Calibri"/>
              </a:rPr>
              <a:t>- </a:t>
            </a:r>
            <a:r>
              <a:rPr lang="fr-FR" sz="3200" b="1" dirty="0" smtClean="0">
                <a:solidFill>
                  <a:srgbClr val="FF0000"/>
                </a:solidFill>
                <a:cs typeface="Calibri"/>
              </a:rPr>
              <a:t>Les hypnotiques barbituriques.</a:t>
            </a:r>
            <a:r>
              <a:rPr lang="fr-FR" sz="3200" b="1" dirty="0" smtClean="0">
                <a:solidFill>
                  <a:schemeClr val="tx1"/>
                </a:solidFill>
                <a:cs typeface="Calibri"/>
              </a:rPr>
              <a:t/>
            </a:r>
            <a:br>
              <a:rPr lang="fr-FR" sz="3200" b="1" dirty="0" smtClean="0">
                <a:solidFill>
                  <a:schemeClr val="tx1"/>
                </a:solidFill>
                <a:cs typeface="Calibri"/>
              </a:rPr>
            </a:br>
            <a:r>
              <a:rPr lang="fr-FR" sz="3200" b="1" dirty="0" smtClean="0">
                <a:solidFill>
                  <a:schemeClr val="tx1"/>
                </a:solidFill>
                <a:cs typeface="Calibri"/>
              </a:rPr>
              <a:t>- </a:t>
            </a:r>
            <a:r>
              <a:rPr lang="fr-FR" sz="3200" b="1" dirty="0" smtClean="0">
                <a:solidFill>
                  <a:srgbClr val="FF0000"/>
                </a:solidFill>
                <a:cs typeface="Calibri"/>
              </a:rPr>
              <a:t>Les hypnotiques non barbituriques. </a:t>
            </a:r>
            <a:r>
              <a:rPr lang="fr-FR" sz="3200" b="1" dirty="0" smtClean="0">
                <a:solidFill>
                  <a:schemeClr val="tx1"/>
                </a:solidFill>
                <a:cs typeface="Calibri"/>
              </a:rPr>
              <a:t/>
            </a:r>
            <a:br>
              <a:rPr lang="fr-FR" sz="3200" b="1" dirty="0" smtClean="0">
                <a:solidFill>
                  <a:schemeClr val="tx1"/>
                </a:solidFill>
                <a:cs typeface="Calibri"/>
              </a:rPr>
            </a:br>
            <a:r>
              <a:rPr lang="fr-FR" sz="3200" b="1" dirty="0" smtClean="0">
                <a:solidFill>
                  <a:schemeClr val="tx1"/>
                </a:solidFill>
                <a:cs typeface="Calibri"/>
              </a:rPr>
              <a:t>Ex: AMOBARBITAL  (</a:t>
            </a:r>
            <a:r>
              <a:rPr lang="fr-FR" sz="3200" b="1" dirty="0" err="1" smtClean="0">
                <a:solidFill>
                  <a:schemeClr val="tx1"/>
                </a:solidFill>
                <a:cs typeface="Calibri"/>
              </a:rPr>
              <a:t>Eunoctal</a:t>
            </a:r>
            <a:r>
              <a:rPr lang="fr-FR" sz="3200" b="1" dirty="0" smtClean="0">
                <a:solidFill>
                  <a:schemeClr val="tx1"/>
                </a:solidFill>
                <a:cs typeface="Calibri"/>
              </a:rPr>
              <a:t>)</a:t>
            </a:r>
            <a:br>
              <a:rPr lang="fr-FR" sz="3200" b="1" dirty="0" smtClean="0">
                <a:solidFill>
                  <a:schemeClr val="tx1"/>
                </a:solidFill>
                <a:cs typeface="Calibri"/>
              </a:rPr>
            </a:br>
            <a:r>
              <a:rPr lang="fr-FR" sz="3200" b="1" dirty="0" smtClean="0">
                <a:solidFill>
                  <a:schemeClr val="tx1"/>
                </a:solidFill>
                <a:cs typeface="Calibri"/>
              </a:rPr>
              <a:t>      PENTHIOBARBITAL (Penthotal)</a:t>
            </a:r>
            <a:br>
              <a:rPr lang="fr-FR" sz="3200" b="1" dirty="0" smtClean="0">
                <a:solidFill>
                  <a:schemeClr val="tx1"/>
                </a:solidFill>
                <a:cs typeface="Calibri"/>
              </a:rPr>
            </a:br>
            <a:r>
              <a:rPr lang="fr-FR" sz="3200" b="1" dirty="0" smtClean="0">
                <a:solidFill>
                  <a:schemeClr val="tx1"/>
                </a:solidFill>
                <a:cs typeface="Calibri"/>
              </a:rPr>
              <a:t/>
            </a:r>
            <a:br>
              <a:rPr lang="fr-FR" sz="3200" b="1" dirty="0" smtClean="0">
                <a:solidFill>
                  <a:schemeClr val="tx1"/>
                </a:solidFill>
                <a:cs typeface="Calibri"/>
              </a:rPr>
            </a:br>
            <a:endParaRPr lang="fr-FR" sz="3200" dirty="0">
              <a:solidFill>
                <a:schemeClr val="tx1"/>
              </a:solidFill>
            </a:endParaRPr>
          </a:p>
        </p:txBody>
      </p:sp>
      <p:pic>
        <p:nvPicPr>
          <p:cNvPr id="3074" name="Picture 2" descr="C:\Users\hp\Desktop\téléchargement.jpg"/>
          <p:cNvPicPr>
            <a:picLocks noChangeAspect="1" noChangeArrowheads="1"/>
          </p:cNvPicPr>
          <p:nvPr/>
        </p:nvPicPr>
        <p:blipFill>
          <a:blip r:embed="rId2"/>
          <a:srcRect/>
          <a:stretch>
            <a:fillRect/>
          </a:stretch>
        </p:blipFill>
        <p:spPr bwMode="auto">
          <a:xfrm rot="21121570">
            <a:off x="394168" y="4757700"/>
            <a:ext cx="2619375" cy="1746105"/>
          </a:xfrm>
          <a:prstGeom prst="rect">
            <a:avLst/>
          </a:prstGeom>
          <a:noFill/>
        </p:spPr>
      </p:pic>
      <p:pic>
        <p:nvPicPr>
          <p:cNvPr id="3076" name="Picture 4" descr="C:\Users\hp\Desktop\téléchargement (1).jpg"/>
          <p:cNvPicPr>
            <a:picLocks noChangeAspect="1" noChangeArrowheads="1"/>
          </p:cNvPicPr>
          <p:nvPr/>
        </p:nvPicPr>
        <p:blipFill>
          <a:blip r:embed="rId3"/>
          <a:srcRect/>
          <a:stretch>
            <a:fillRect/>
          </a:stretch>
        </p:blipFill>
        <p:spPr bwMode="auto">
          <a:xfrm rot="325475">
            <a:off x="3868262" y="4706704"/>
            <a:ext cx="4429156" cy="1946298"/>
          </a:xfrm>
          <a:prstGeom prst="rect">
            <a:avLst/>
          </a:prstGeom>
          <a:noFill/>
        </p:spPr>
      </p:pic>
    </p:spTree>
  </p:cSld>
  <p:clrMapOvr>
    <a:masterClrMapping/>
  </p:clrMapOvr>
  <p:transition>
    <p:newsflash/>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66"/>
            <a:ext cx="8429684" cy="5929354"/>
          </a:xfrm>
        </p:spPr>
        <p:txBody>
          <a:bodyPr>
            <a:normAutofit fontScale="90000"/>
          </a:bodyPr>
          <a:lstStyle/>
          <a:p>
            <a:pPr algn="ctr"/>
            <a:r>
              <a:rPr lang="fr-FR" sz="4000" b="1" dirty="0" smtClean="0">
                <a:solidFill>
                  <a:srgbClr val="0070C0"/>
                </a:solidFill>
                <a:cs typeface="Calibri"/>
              </a:rPr>
              <a:t>1.b/ Les neuroleptiques :</a:t>
            </a:r>
            <a:r>
              <a:rPr lang="fr-FR" sz="2800" b="1" dirty="0" smtClean="0">
                <a:solidFill>
                  <a:srgbClr val="0070C0"/>
                </a:solidFill>
                <a:cs typeface="Calibri"/>
              </a:rPr>
              <a:t/>
            </a:r>
            <a:br>
              <a:rPr lang="fr-FR" sz="2800" b="1" dirty="0" smtClean="0">
                <a:solidFill>
                  <a:srgbClr val="0070C0"/>
                </a:solidFill>
                <a:cs typeface="Calibri"/>
              </a:rPr>
            </a:br>
            <a:r>
              <a:rPr lang="fr-FR" sz="2800" b="1" dirty="0" smtClean="0">
                <a:solidFill>
                  <a:srgbClr val="0070C0"/>
                </a:solidFill>
                <a:cs typeface="Calibri"/>
              </a:rPr>
              <a:t/>
            </a:r>
            <a:br>
              <a:rPr lang="fr-FR" sz="2800" b="1" dirty="0" smtClean="0">
                <a:solidFill>
                  <a:srgbClr val="0070C0"/>
                </a:solidFill>
                <a:cs typeface="Calibri"/>
              </a:rPr>
            </a:br>
            <a:r>
              <a:rPr lang="fr-FR" sz="2800" b="1" dirty="0" smtClean="0">
                <a:solidFill>
                  <a:schemeClr val="tx1"/>
                </a:solidFill>
                <a:cs typeface="Calibri"/>
              </a:rPr>
              <a:t>Ils ont un effet sédatif, non spécialement hypnogènes. Ils  sont capables de réduire divers troubles mentaux et possèdent divers  effets sur le système extrapyramidal et sur le système végétatif. </a:t>
            </a:r>
            <a:br>
              <a:rPr lang="fr-FR" sz="2800" b="1" dirty="0" smtClean="0">
                <a:solidFill>
                  <a:schemeClr val="tx1"/>
                </a:solidFill>
                <a:cs typeface="Calibri"/>
              </a:rPr>
            </a:br>
            <a:r>
              <a:rPr lang="fr-FR" sz="2800" b="1" dirty="0" smtClean="0">
                <a:solidFill>
                  <a:schemeClr val="tx1"/>
                </a:solidFill>
                <a:cs typeface="Calibri"/>
              </a:rPr>
              <a:t/>
            </a:r>
            <a:br>
              <a:rPr lang="fr-FR" sz="2800" b="1" dirty="0" smtClean="0">
                <a:solidFill>
                  <a:schemeClr val="tx1"/>
                </a:solidFill>
                <a:cs typeface="Calibri"/>
              </a:rPr>
            </a:br>
            <a:r>
              <a:rPr lang="fr-FR" sz="2800" b="1" dirty="0" smtClean="0">
                <a:solidFill>
                  <a:schemeClr val="tx1"/>
                </a:solidFill>
                <a:cs typeface="Calibri"/>
              </a:rPr>
              <a:t/>
            </a:r>
            <a:br>
              <a:rPr lang="fr-FR" sz="2800" b="1" dirty="0" smtClean="0">
                <a:solidFill>
                  <a:schemeClr val="tx1"/>
                </a:solidFill>
                <a:cs typeface="Calibri"/>
              </a:rPr>
            </a:br>
            <a:r>
              <a:rPr lang="fr-FR" sz="2800" b="1" dirty="0" smtClean="0">
                <a:solidFill>
                  <a:schemeClr val="tx1"/>
                </a:solidFill>
                <a:cs typeface="Calibri"/>
              </a:rPr>
              <a:t>N.B/  </a:t>
            </a:r>
            <a:r>
              <a:rPr lang="fr-FR" sz="2200" b="1" u="sng" dirty="0" smtClean="0">
                <a:solidFill>
                  <a:schemeClr val="tx1"/>
                </a:solidFill>
                <a:cs typeface="Calibri"/>
              </a:rPr>
              <a:t>Système Extrapyramidal </a:t>
            </a:r>
            <a:r>
              <a:rPr lang="fr-FR" sz="2200" b="1" dirty="0" smtClean="0">
                <a:solidFill>
                  <a:srgbClr val="FF0000"/>
                </a:solidFill>
                <a:cs typeface="Calibri"/>
              </a:rPr>
              <a:t>: ensemble des noyaux gris centraux et des fibres afférentes  et efférentes situées dans les régions sous corticales et sous thalamiques)</a:t>
            </a:r>
            <a:r>
              <a:rPr lang="fr-FR" sz="2800" b="1" dirty="0" smtClean="0">
                <a:solidFill>
                  <a:schemeClr val="tx1"/>
                </a:solidFill>
                <a:cs typeface="Calibri"/>
              </a:rPr>
              <a:t/>
            </a:r>
            <a:br>
              <a:rPr lang="fr-FR" sz="2800" b="1" dirty="0" smtClean="0">
                <a:solidFill>
                  <a:schemeClr val="tx1"/>
                </a:solidFill>
                <a:cs typeface="Calibri"/>
              </a:rPr>
            </a:br>
            <a:endParaRPr lang="fr-FR"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14290"/>
            <a:ext cx="8572560" cy="6429420"/>
          </a:xfrm>
        </p:spPr>
        <p:txBody>
          <a:bodyPr>
            <a:normAutofit fontScale="90000"/>
          </a:bodyPr>
          <a:lstStyle/>
          <a:p>
            <a:r>
              <a:rPr lang="fr-FR" sz="2700" b="1" dirty="0" smtClean="0">
                <a:solidFill>
                  <a:schemeClr val="tx1"/>
                </a:solidFill>
                <a:cs typeface="Calibri"/>
              </a:rPr>
              <a:t>Sous cette catégorie de psychotropes appartiennent : </a:t>
            </a:r>
            <a:br>
              <a:rPr lang="fr-FR" sz="2700" b="1" dirty="0" smtClean="0">
                <a:solidFill>
                  <a:schemeClr val="tx1"/>
                </a:solidFill>
                <a:cs typeface="Calibri"/>
              </a:rPr>
            </a:br>
            <a:r>
              <a:rPr lang="fr-FR" sz="2700" b="1" dirty="0" smtClean="0">
                <a:solidFill>
                  <a:schemeClr val="tx1"/>
                </a:solidFill>
                <a:cs typeface="Calibri"/>
              </a:rPr>
              <a:t/>
            </a:r>
            <a:br>
              <a:rPr lang="fr-FR" sz="2700" b="1" dirty="0" smtClean="0">
                <a:solidFill>
                  <a:schemeClr val="tx1"/>
                </a:solidFill>
                <a:cs typeface="Calibri"/>
              </a:rPr>
            </a:br>
            <a:r>
              <a:rPr lang="fr-FR" sz="2700" b="1" u="sng" dirty="0" smtClean="0">
                <a:solidFill>
                  <a:srgbClr val="FF0000"/>
                </a:solidFill>
                <a:cs typeface="Calibri"/>
              </a:rPr>
              <a:t>- Les dérivés phénothiazines; </a:t>
            </a:r>
            <a:r>
              <a:rPr lang="fr-FR" sz="2700" b="1" dirty="0" smtClean="0">
                <a:solidFill>
                  <a:schemeClr val="tx1"/>
                </a:solidFill>
                <a:cs typeface="Calibri"/>
              </a:rPr>
              <a:t>comme par exemple : </a:t>
            </a:r>
            <a:r>
              <a:rPr lang="fr-FR" sz="2000" b="1" dirty="0" smtClean="0">
                <a:solidFill>
                  <a:schemeClr val="tx1"/>
                </a:solidFill>
                <a:cs typeface="Calibri"/>
              </a:rPr>
              <a:t>LARGACTIL, MAJEPTIL, NOZINAN, MELLERIL, MODITEN, TEMENTIL, TERFLUZINE, PIPORTIL…etc. </a:t>
            </a:r>
            <a:br>
              <a:rPr lang="fr-FR" sz="2000" b="1" dirty="0" smtClean="0">
                <a:solidFill>
                  <a:schemeClr val="tx1"/>
                </a:solidFill>
                <a:cs typeface="Calibri"/>
              </a:rPr>
            </a:br>
            <a:r>
              <a:rPr lang="fr-FR" sz="2700" b="1" dirty="0" smtClean="0">
                <a:solidFill>
                  <a:schemeClr val="tx1"/>
                </a:solidFill>
                <a:cs typeface="Calibri"/>
              </a:rPr>
              <a:t/>
            </a:r>
            <a:br>
              <a:rPr lang="fr-FR" sz="2700" b="1" dirty="0" smtClean="0">
                <a:solidFill>
                  <a:schemeClr val="tx1"/>
                </a:solidFill>
                <a:cs typeface="Calibri"/>
              </a:rPr>
            </a:br>
            <a:r>
              <a:rPr lang="fr-FR" sz="2700" b="1" u="sng" dirty="0" smtClean="0">
                <a:solidFill>
                  <a:srgbClr val="FF0000"/>
                </a:solidFill>
                <a:cs typeface="Calibri"/>
              </a:rPr>
              <a:t>- Les butyrophénones; </a:t>
            </a:r>
            <a:r>
              <a:rPr lang="fr-FR" sz="2700" b="1" dirty="0" smtClean="0">
                <a:solidFill>
                  <a:schemeClr val="tx1"/>
                </a:solidFill>
                <a:cs typeface="Calibri"/>
              </a:rPr>
              <a:t>comme par exemple  HALDOL (halopéridol)</a:t>
            </a:r>
            <a:br>
              <a:rPr lang="fr-FR" sz="2700" b="1" dirty="0" smtClean="0">
                <a:solidFill>
                  <a:schemeClr val="tx1"/>
                </a:solidFill>
                <a:cs typeface="Calibri"/>
              </a:rPr>
            </a:br>
            <a:r>
              <a:rPr lang="fr-FR" sz="2700" b="1" dirty="0" smtClean="0">
                <a:solidFill>
                  <a:schemeClr val="tx1"/>
                </a:solidFill>
                <a:cs typeface="Calibri"/>
              </a:rPr>
              <a:t/>
            </a:r>
            <a:br>
              <a:rPr lang="fr-FR" sz="2700" b="1" dirty="0" smtClean="0">
                <a:solidFill>
                  <a:schemeClr val="tx1"/>
                </a:solidFill>
                <a:cs typeface="Calibri"/>
              </a:rPr>
            </a:br>
            <a:r>
              <a:rPr lang="fr-FR" sz="2700" b="1" u="sng" dirty="0" smtClean="0">
                <a:solidFill>
                  <a:srgbClr val="FF0000"/>
                </a:solidFill>
                <a:cs typeface="Calibri"/>
              </a:rPr>
              <a:t>- La réserpine; </a:t>
            </a:r>
            <a:r>
              <a:rPr lang="fr-FR" sz="2700" b="1" dirty="0" smtClean="0">
                <a:solidFill>
                  <a:schemeClr val="tx1"/>
                </a:solidFill>
                <a:cs typeface="Calibri"/>
              </a:rPr>
              <a:t>comme par exemple le </a:t>
            </a:r>
            <a:r>
              <a:rPr lang="fr-FR" sz="2700" b="1" dirty="0" err="1" smtClean="0">
                <a:solidFill>
                  <a:schemeClr val="tx1"/>
                </a:solidFill>
                <a:cs typeface="Calibri"/>
              </a:rPr>
              <a:t>serpasil</a:t>
            </a:r>
            <a:r>
              <a:rPr lang="fr-FR" sz="2700" b="1" dirty="0" smtClean="0">
                <a:solidFill>
                  <a:schemeClr val="tx1"/>
                </a:solidFill>
                <a:cs typeface="Calibri"/>
              </a:rPr>
              <a:t> extrait d’une plante indienne  « </a:t>
            </a:r>
            <a:r>
              <a:rPr lang="fr-FR" sz="2700" b="1" dirty="0" smtClean="0">
                <a:solidFill>
                  <a:srgbClr val="7030A0"/>
                </a:solidFill>
                <a:cs typeface="Calibri"/>
              </a:rPr>
              <a:t>Rauwolfia</a:t>
            </a:r>
            <a:r>
              <a:rPr lang="fr-FR" sz="2700" b="1" dirty="0" smtClean="0">
                <a:solidFill>
                  <a:schemeClr val="tx1"/>
                </a:solidFill>
                <a:cs typeface="Calibri"/>
              </a:rPr>
              <a:t> </a:t>
            </a:r>
            <a:r>
              <a:rPr lang="fr-FR" sz="2700" b="1" dirty="0" err="1" smtClean="0">
                <a:solidFill>
                  <a:srgbClr val="7030A0"/>
                </a:solidFill>
                <a:cs typeface="Calibri"/>
              </a:rPr>
              <a:t>serpentina</a:t>
            </a:r>
            <a:r>
              <a:rPr lang="fr-FR" sz="2700" b="1" dirty="0" smtClean="0">
                <a:solidFill>
                  <a:schemeClr val="tx1"/>
                </a:solidFill>
                <a:cs typeface="Calibri"/>
              </a:rPr>
              <a:t> » dont les propriétés sédatives étaient empiriquement connues depuis longtemps.</a:t>
            </a:r>
            <a:br>
              <a:rPr lang="fr-FR" sz="2700" b="1" dirty="0" smtClean="0">
                <a:solidFill>
                  <a:schemeClr val="tx1"/>
                </a:solidFill>
                <a:cs typeface="Calibri"/>
              </a:rPr>
            </a:br>
            <a:endParaRPr lang="fr-FR"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7715304" cy="6154758"/>
          </a:xfrm>
        </p:spPr>
        <p:txBody>
          <a:bodyPr>
            <a:normAutofit/>
          </a:bodyPr>
          <a:lstStyle/>
          <a:p>
            <a:pPr algn="ctr"/>
            <a:r>
              <a:rPr lang="en-US" sz="2800" b="1" dirty="0" smtClean="0">
                <a:solidFill>
                  <a:schemeClr val="tx1"/>
                </a:solidFill>
              </a:rPr>
              <a:t>Au </a:t>
            </a:r>
            <a:r>
              <a:rPr lang="en-US" sz="2800" b="1" dirty="0" err="1" smtClean="0">
                <a:solidFill>
                  <a:schemeClr val="tx1"/>
                </a:solidFill>
              </a:rPr>
              <a:t>cours</a:t>
            </a:r>
            <a:r>
              <a:rPr lang="en-US" sz="2800" b="1" dirty="0" smtClean="0">
                <a:solidFill>
                  <a:schemeClr val="tx1"/>
                </a:solidFill>
              </a:rPr>
              <a:t> du </a:t>
            </a:r>
            <a:r>
              <a:rPr lang="en-US" sz="2800" b="1" dirty="0" err="1" smtClean="0">
                <a:solidFill>
                  <a:schemeClr val="tx1"/>
                </a:solidFill>
                <a:hlinkClick r:id="rId2" tooltip="Moyen Âge"/>
              </a:rPr>
              <a:t>Moyen</a:t>
            </a:r>
            <a:r>
              <a:rPr lang="en-US" sz="2800" b="1" dirty="0" smtClean="0">
                <a:solidFill>
                  <a:schemeClr val="tx1"/>
                </a:solidFill>
                <a:hlinkClick r:id="rId2" tooltip="Moyen Âge"/>
              </a:rPr>
              <a:t> </a:t>
            </a:r>
            <a:r>
              <a:rPr lang="en-US" sz="2800" b="1" dirty="0" err="1" smtClean="0">
                <a:solidFill>
                  <a:schemeClr val="tx1"/>
                </a:solidFill>
                <a:hlinkClick r:id="rId2" tooltip="Moyen Âge"/>
              </a:rPr>
              <a:t>Âge</a:t>
            </a:r>
            <a:r>
              <a:rPr lang="en-US" sz="2800" b="1" dirty="0" smtClean="0">
                <a:solidFill>
                  <a:schemeClr val="tx1"/>
                </a:solidFill>
              </a:rPr>
              <a:t>, la profession </a:t>
            </a:r>
            <a:r>
              <a:rPr lang="en-US" sz="2800" b="1" dirty="0" err="1" smtClean="0">
                <a:solidFill>
                  <a:schemeClr val="tx1"/>
                </a:solidFill>
              </a:rPr>
              <a:t>d'</a:t>
            </a:r>
            <a:r>
              <a:rPr lang="en-US" sz="2800" b="1" dirty="0" err="1" smtClean="0">
                <a:solidFill>
                  <a:schemeClr val="tx1"/>
                </a:solidFill>
                <a:hlinkClick r:id="rId3" tooltip="Apothicaire"/>
              </a:rPr>
              <a:t>apothicaire</a:t>
            </a:r>
            <a:r>
              <a:rPr lang="en-US" sz="2800" b="1" dirty="0" smtClean="0">
                <a:solidFill>
                  <a:schemeClr val="tx1"/>
                </a:solidFill>
              </a:rPr>
              <a:t> </a:t>
            </a:r>
            <a:r>
              <a:rPr lang="en-US" sz="2800" b="1" dirty="0" err="1" smtClean="0">
                <a:solidFill>
                  <a:schemeClr val="tx1"/>
                </a:solidFill>
              </a:rPr>
              <a:t>prend</a:t>
            </a:r>
            <a:r>
              <a:rPr lang="en-US" sz="2800" b="1" dirty="0" smtClean="0">
                <a:solidFill>
                  <a:schemeClr val="tx1"/>
                </a:solidFill>
              </a:rPr>
              <a:t> de </a:t>
            </a:r>
            <a:r>
              <a:rPr lang="en-US" sz="2800" b="1" dirty="0" err="1" smtClean="0">
                <a:solidFill>
                  <a:schemeClr val="tx1"/>
                </a:solidFill>
              </a:rPr>
              <a:t>l'importance</a:t>
            </a:r>
            <a:r>
              <a:rPr lang="en-US" sz="2800" b="1" dirty="0" smtClean="0">
                <a:solidFill>
                  <a:schemeClr val="tx1"/>
                </a:solidFill>
              </a:rPr>
              <a:t>, se </a:t>
            </a:r>
            <a:r>
              <a:rPr lang="en-US" sz="2800" b="1" dirty="0" err="1" smtClean="0">
                <a:solidFill>
                  <a:schemeClr val="tx1"/>
                </a:solidFill>
              </a:rPr>
              <a:t>constituant</a:t>
            </a:r>
            <a:r>
              <a:rPr lang="en-US" sz="2800" b="1" dirty="0" smtClean="0">
                <a:solidFill>
                  <a:schemeClr val="tx1"/>
                </a:solidFill>
              </a:rPr>
              <a:t> en </a:t>
            </a:r>
            <a:r>
              <a:rPr lang="en-US" sz="2800" b="1" dirty="0" smtClean="0">
                <a:solidFill>
                  <a:schemeClr val="tx1"/>
                </a:solidFill>
                <a:hlinkClick r:id="rId4" tooltip="Corporation"/>
              </a:rPr>
              <a:t>corporations</a:t>
            </a:r>
            <a:r>
              <a:rPr lang="en-US" sz="2800" b="1" dirty="0" smtClean="0">
                <a:solidFill>
                  <a:schemeClr val="tx1"/>
                </a:solidFill>
              </a:rPr>
              <a:t>.                  </a:t>
            </a:r>
            <a:endParaRPr lang="fr-FR" dirty="0"/>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5" y="260648"/>
            <a:ext cx="548748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14290"/>
            <a:ext cx="8429684" cy="6357982"/>
          </a:xfrm>
        </p:spPr>
        <p:txBody>
          <a:bodyPr/>
          <a:lstStyle/>
          <a:p>
            <a:endParaRPr lang="fr-FR" dirty="0"/>
          </a:p>
        </p:txBody>
      </p:sp>
      <p:pic>
        <p:nvPicPr>
          <p:cNvPr id="4098" name="Picture 2" descr="C:\Users\hp\Desktop\téléchargement.jpg"/>
          <p:cNvPicPr>
            <a:picLocks noChangeAspect="1" noChangeArrowheads="1"/>
          </p:cNvPicPr>
          <p:nvPr/>
        </p:nvPicPr>
        <p:blipFill>
          <a:blip r:embed="rId2"/>
          <a:srcRect/>
          <a:stretch>
            <a:fillRect/>
          </a:stretch>
        </p:blipFill>
        <p:spPr bwMode="auto">
          <a:xfrm rot="828301">
            <a:off x="3774730" y="2823020"/>
            <a:ext cx="4776990" cy="2278599"/>
          </a:xfrm>
          <a:prstGeom prst="rect">
            <a:avLst/>
          </a:prstGeom>
          <a:noFill/>
        </p:spPr>
      </p:pic>
      <p:pic>
        <p:nvPicPr>
          <p:cNvPr id="4099" name="Picture 3" descr="C:\Users\hp\Desktop\nozinan-filmtabl-100-mg-100-stk-800x800.jpg"/>
          <p:cNvPicPr>
            <a:picLocks noChangeAspect="1" noChangeArrowheads="1"/>
          </p:cNvPicPr>
          <p:nvPr/>
        </p:nvPicPr>
        <p:blipFill>
          <a:blip r:embed="rId3"/>
          <a:srcRect/>
          <a:stretch>
            <a:fillRect/>
          </a:stretch>
        </p:blipFill>
        <p:spPr bwMode="auto">
          <a:xfrm rot="312940">
            <a:off x="380767" y="334107"/>
            <a:ext cx="4287184" cy="1742666"/>
          </a:xfrm>
          <a:prstGeom prst="rect">
            <a:avLst/>
          </a:prstGeom>
          <a:noFill/>
        </p:spPr>
      </p:pic>
      <p:pic>
        <p:nvPicPr>
          <p:cNvPr id="4100" name="Picture 4" descr="C:\Users\hp\Desktop\téléchargement (1).jpg"/>
          <p:cNvPicPr>
            <a:picLocks noChangeAspect="1" noChangeArrowheads="1"/>
          </p:cNvPicPr>
          <p:nvPr/>
        </p:nvPicPr>
        <p:blipFill>
          <a:blip r:embed="rId4"/>
          <a:srcRect/>
          <a:stretch>
            <a:fillRect/>
          </a:stretch>
        </p:blipFill>
        <p:spPr bwMode="auto">
          <a:xfrm rot="706845">
            <a:off x="5422540" y="495903"/>
            <a:ext cx="3000396" cy="2343156"/>
          </a:xfrm>
          <a:prstGeom prst="rect">
            <a:avLst/>
          </a:prstGeom>
          <a:noFill/>
        </p:spPr>
      </p:pic>
      <p:pic>
        <p:nvPicPr>
          <p:cNvPr id="4101" name="Picture 5" descr="C:\Users\hp\Desktop\1epm29k_3psl_l.jpg"/>
          <p:cNvPicPr>
            <a:picLocks noChangeAspect="1" noChangeArrowheads="1"/>
          </p:cNvPicPr>
          <p:nvPr/>
        </p:nvPicPr>
        <p:blipFill>
          <a:blip r:embed="rId5"/>
          <a:srcRect/>
          <a:stretch>
            <a:fillRect/>
          </a:stretch>
        </p:blipFill>
        <p:spPr bwMode="auto">
          <a:xfrm rot="1829251">
            <a:off x="845149" y="2384868"/>
            <a:ext cx="2010198" cy="3879421"/>
          </a:xfrm>
          <a:prstGeom prst="rect">
            <a:avLst/>
          </a:prstGeom>
          <a:noFill/>
        </p:spPr>
      </p:pic>
      <p:pic>
        <p:nvPicPr>
          <p:cNvPr id="4102" name="Picture 6" descr="C:\Users\hp\Desktop\rauvolfia-ser-300x180.jpg"/>
          <p:cNvPicPr>
            <a:picLocks noChangeAspect="1" noChangeArrowheads="1"/>
          </p:cNvPicPr>
          <p:nvPr/>
        </p:nvPicPr>
        <p:blipFill>
          <a:blip r:embed="rId6"/>
          <a:srcRect/>
          <a:stretch>
            <a:fillRect/>
          </a:stretch>
        </p:blipFill>
        <p:spPr bwMode="auto">
          <a:xfrm>
            <a:off x="2428860" y="4714884"/>
            <a:ext cx="3929090" cy="2000264"/>
          </a:xfrm>
          <a:prstGeom prst="rect">
            <a:avLst/>
          </a:prstGeom>
          <a:noFill/>
        </p:spPr>
      </p:pic>
    </p:spTree>
  </p:cSld>
  <p:clrMapOvr>
    <a:masterClrMapping/>
  </p:clrMapOvr>
  <p:transition>
    <p:newsflash/>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369072"/>
          </a:xfrm>
        </p:spPr>
        <p:txBody>
          <a:bodyPr/>
          <a:lstStyle/>
          <a:p>
            <a:r>
              <a:rPr lang="fr-FR" sz="2800" b="1" dirty="0" smtClean="0">
                <a:solidFill>
                  <a:srgbClr val="00B050"/>
                </a:solidFill>
                <a:cs typeface="Calibri"/>
              </a:rPr>
              <a:t>1.c/ </a:t>
            </a:r>
            <a:r>
              <a:rPr lang="fr-FR" sz="2800" b="1" dirty="0" smtClean="0">
                <a:solidFill>
                  <a:srgbClr val="7030A0"/>
                </a:solidFill>
                <a:cs typeface="Calibri"/>
              </a:rPr>
              <a:t>Les tranquillisants </a:t>
            </a:r>
            <a:r>
              <a:rPr lang="fr-FR" sz="2800" b="1" dirty="0" smtClean="0">
                <a:solidFill>
                  <a:srgbClr val="00B050"/>
                </a:solidFill>
                <a:cs typeface="Calibri"/>
              </a:rPr>
              <a:t>: </a:t>
            </a:r>
            <a:br>
              <a:rPr lang="fr-FR" sz="2800" b="1" dirty="0" smtClean="0">
                <a:solidFill>
                  <a:srgbClr val="00B050"/>
                </a:solidFill>
                <a:cs typeface="Calibri"/>
              </a:rPr>
            </a:br>
            <a:r>
              <a:rPr lang="fr-FR" sz="2800" b="1" dirty="0" smtClean="0">
                <a:solidFill>
                  <a:schemeClr val="tx1"/>
                </a:solidFill>
                <a:cs typeface="Calibri"/>
              </a:rPr>
              <a:t>Ils agissent sur l’humeur et l’affectivité. En pratique ce sont des sédatifs de l’angoisse. ils comprennent de nombreuses familles chimiques : </a:t>
            </a:r>
            <a:br>
              <a:rPr lang="fr-FR" sz="2800" b="1" dirty="0" smtClean="0">
                <a:solidFill>
                  <a:schemeClr val="tx1"/>
                </a:solidFill>
                <a:cs typeface="Calibri"/>
              </a:rPr>
            </a:br>
            <a:r>
              <a:rPr lang="fr-FR" sz="2800" b="1" dirty="0" smtClean="0">
                <a:solidFill>
                  <a:schemeClr val="tx1"/>
                </a:solidFill>
                <a:cs typeface="Calibri"/>
              </a:rPr>
              <a:t/>
            </a:r>
            <a:br>
              <a:rPr lang="fr-FR" sz="2800" b="1" dirty="0" smtClean="0">
                <a:solidFill>
                  <a:schemeClr val="tx1"/>
                </a:solidFill>
                <a:cs typeface="Calibri"/>
              </a:rPr>
            </a:br>
            <a:r>
              <a:rPr lang="fr-FR" sz="2800" b="1" dirty="0" smtClean="0">
                <a:solidFill>
                  <a:schemeClr val="tx1"/>
                </a:solidFill>
                <a:cs typeface="Calibri"/>
              </a:rPr>
              <a:t>- </a:t>
            </a:r>
            <a:r>
              <a:rPr lang="fr-FR" sz="2800" b="1" dirty="0" smtClean="0">
                <a:solidFill>
                  <a:srgbClr val="0070C0"/>
                </a:solidFill>
                <a:cs typeface="Calibri"/>
              </a:rPr>
              <a:t>Série </a:t>
            </a:r>
            <a:r>
              <a:rPr lang="fr-FR" sz="2800" b="1" dirty="0" err="1" smtClean="0">
                <a:solidFill>
                  <a:srgbClr val="0070C0"/>
                </a:solidFill>
                <a:cs typeface="Calibri"/>
              </a:rPr>
              <a:t>carbamatée</a:t>
            </a:r>
            <a:r>
              <a:rPr lang="fr-FR" sz="2800" b="1" dirty="0" smtClean="0">
                <a:solidFill>
                  <a:srgbClr val="0070C0"/>
                </a:solidFill>
                <a:cs typeface="Calibri"/>
              </a:rPr>
              <a:t>  et dérivée </a:t>
            </a:r>
            <a:r>
              <a:rPr lang="fr-FR" sz="2800" b="1" dirty="0" err="1" smtClean="0">
                <a:solidFill>
                  <a:srgbClr val="0070C0"/>
                </a:solidFill>
                <a:cs typeface="Calibri"/>
              </a:rPr>
              <a:t>carbamatée</a:t>
            </a:r>
            <a:r>
              <a:rPr lang="fr-FR" sz="2800" b="1" dirty="0" smtClean="0">
                <a:solidFill>
                  <a:srgbClr val="0070C0"/>
                </a:solidFill>
                <a:cs typeface="Calibri"/>
              </a:rPr>
              <a:t> </a:t>
            </a:r>
            <a:r>
              <a:rPr lang="fr-FR" sz="2800" b="1" dirty="0" smtClean="0">
                <a:solidFill>
                  <a:schemeClr val="tx1"/>
                </a:solidFill>
                <a:cs typeface="Calibri"/>
              </a:rPr>
              <a:t>:  </a:t>
            </a:r>
            <a:r>
              <a:rPr lang="fr-FR" sz="2800" b="1" dirty="0" err="1" smtClean="0">
                <a:solidFill>
                  <a:schemeClr val="tx1"/>
                </a:solidFill>
                <a:cs typeface="Calibri"/>
              </a:rPr>
              <a:t>Equanil</a:t>
            </a:r>
            <a:r>
              <a:rPr lang="fr-FR" sz="2800" b="1" dirty="0" smtClean="0">
                <a:solidFill>
                  <a:schemeClr val="tx1"/>
                </a:solidFill>
                <a:cs typeface="Calibri"/>
              </a:rPr>
              <a:t>, </a:t>
            </a:r>
            <a:r>
              <a:rPr lang="fr-FR" sz="2800" b="1" dirty="0" err="1" smtClean="0">
                <a:solidFill>
                  <a:schemeClr val="tx1"/>
                </a:solidFill>
                <a:cs typeface="Calibri"/>
              </a:rPr>
              <a:t>procalmmadiol</a:t>
            </a:r>
            <a:r>
              <a:rPr lang="fr-FR" sz="2800" b="1" dirty="0" smtClean="0">
                <a:solidFill>
                  <a:schemeClr val="tx1"/>
                </a:solidFill>
                <a:cs typeface="Calibri"/>
              </a:rPr>
              <a:t> , atrium…</a:t>
            </a:r>
            <a:br>
              <a:rPr lang="fr-FR" sz="2800" b="1" dirty="0" smtClean="0">
                <a:solidFill>
                  <a:schemeClr val="tx1"/>
                </a:solidFill>
                <a:cs typeface="Calibri"/>
              </a:rPr>
            </a:br>
            <a:r>
              <a:rPr lang="fr-FR" sz="2800" b="1" dirty="0" smtClean="0">
                <a:solidFill>
                  <a:schemeClr val="tx1"/>
                </a:solidFill>
                <a:cs typeface="Calibri"/>
              </a:rPr>
              <a:t/>
            </a:r>
            <a:br>
              <a:rPr lang="fr-FR" sz="2800" b="1" dirty="0" smtClean="0">
                <a:solidFill>
                  <a:schemeClr val="tx1"/>
                </a:solidFill>
                <a:cs typeface="Calibri"/>
              </a:rPr>
            </a:br>
            <a:r>
              <a:rPr lang="fr-FR" sz="2800" b="1" dirty="0" smtClean="0">
                <a:solidFill>
                  <a:schemeClr val="tx1"/>
                </a:solidFill>
                <a:cs typeface="Calibri"/>
              </a:rPr>
              <a:t>- </a:t>
            </a:r>
            <a:r>
              <a:rPr lang="fr-FR" sz="2800" b="1" dirty="0" smtClean="0">
                <a:solidFill>
                  <a:srgbClr val="0070C0"/>
                </a:solidFill>
                <a:cs typeface="Calibri"/>
              </a:rPr>
              <a:t>Série « </a:t>
            </a:r>
            <a:r>
              <a:rPr lang="fr-FR" sz="2800" b="1" dirty="0" err="1" smtClean="0">
                <a:solidFill>
                  <a:srgbClr val="0070C0"/>
                </a:solidFill>
                <a:cs typeface="Calibri"/>
              </a:rPr>
              <a:t>diazépine</a:t>
            </a:r>
            <a:r>
              <a:rPr lang="fr-FR" sz="2800" b="1" dirty="0" smtClean="0">
                <a:solidFill>
                  <a:srgbClr val="0070C0"/>
                </a:solidFill>
                <a:cs typeface="Calibri"/>
              </a:rPr>
              <a:t> » </a:t>
            </a:r>
            <a:r>
              <a:rPr lang="fr-FR" sz="2800" b="1" dirty="0" smtClean="0">
                <a:solidFill>
                  <a:schemeClr val="tx1"/>
                </a:solidFill>
                <a:cs typeface="Calibri"/>
              </a:rPr>
              <a:t>: </a:t>
            </a:r>
            <a:r>
              <a:rPr lang="fr-FR" sz="2800" b="1" dirty="0" err="1" smtClean="0">
                <a:solidFill>
                  <a:schemeClr val="tx1"/>
                </a:solidFill>
                <a:cs typeface="Calibri"/>
              </a:rPr>
              <a:t>librium</a:t>
            </a:r>
            <a:r>
              <a:rPr lang="fr-FR" sz="2800" b="1" dirty="0" smtClean="0">
                <a:solidFill>
                  <a:schemeClr val="tx1"/>
                </a:solidFill>
                <a:cs typeface="Calibri"/>
              </a:rPr>
              <a:t>, valium, </a:t>
            </a:r>
            <a:r>
              <a:rPr lang="fr-FR" sz="2800" b="1" dirty="0" err="1" smtClean="0">
                <a:solidFill>
                  <a:schemeClr val="tx1"/>
                </a:solidFill>
                <a:cs typeface="Calibri"/>
              </a:rPr>
              <a:t>tranxéne</a:t>
            </a:r>
            <a:r>
              <a:rPr lang="fr-FR" sz="2800" b="1" dirty="0" smtClean="0">
                <a:solidFill>
                  <a:schemeClr val="tx1"/>
                </a:solidFill>
                <a:cs typeface="Calibri"/>
              </a:rPr>
              <a:t> …</a:t>
            </a:r>
            <a:br>
              <a:rPr lang="fr-FR" sz="2800" b="1" dirty="0" smtClean="0">
                <a:solidFill>
                  <a:schemeClr val="tx1"/>
                </a:solidFill>
                <a:cs typeface="Calibri"/>
              </a:rPr>
            </a:br>
            <a:r>
              <a:rPr lang="fr-FR" sz="2800" b="1" dirty="0" smtClean="0">
                <a:solidFill>
                  <a:schemeClr val="tx1"/>
                </a:solidFill>
                <a:cs typeface="Calibri"/>
              </a:rPr>
              <a:t/>
            </a:r>
            <a:br>
              <a:rPr lang="fr-FR" sz="2800" b="1" dirty="0" smtClean="0">
                <a:solidFill>
                  <a:schemeClr val="tx1"/>
                </a:solidFill>
                <a:cs typeface="Calibri"/>
              </a:rPr>
            </a:br>
            <a:r>
              <a:rPr lang="fr-FR" sz="2800" b="1" dirty="0" smtClean="0">
                <a:solidFill>
                  <a:schemeClr val="tx1"/>
                </a:solidFill>
                <a:cs typeface="Calibri"/>
              </a:rPr>
              <a:t/>
            </a:r>
            <a:br>
              <a:rPr lang="fr-FR" sz="2800" b="1" dirty="0" smtClean="0">
                <a:solidFill>
                  <a:schemeClr val="tx1"/>
                </a:solidFill>
                <a:cs typeface="Calibri"/>
              </a:rPr>
            </a:br>
            <a:endParaRPr lang="fr-FR" b="1"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369072"/>
          </a:xfrm>
        </p:spPr>
        <p:txBody>
          <a:bodyPr/>
          <a:lstStyle/>
          <a:p>
            <a:endParaRPr lang="fr-FR" dirty="0"/>
          </a:p>
        </p:txBody>
      </p:sp>
      <p:pic>
        <p:nvPicPr>
          <p:cNvPr id="5122" name="Picture 2" descr="C:\Users\hp\Desktop\bsi-bsip-012454-013.jpg"/>
          <p:cNvPicPr>
            <a:picLocks noChangeAspect="1" noChangeArrowheads="1"/>
          </p:cNvPicPr>
          <p:nvPr/>
        </p:nvPicPr>
        <p:blipFill>
          <a:blip r:embed="rId2"/>
          <a:srcRect/>
          <a:stretch>
            <a:fillRect/>
          </a:stretch>
        </p:blipFill>
        <p:spPr bwMode="auto">
          <a:xfrm rot="1022847">
            <a:off x="476839" y="1044631"/>
            <a:ext cx="4000528" cy="1903414"/>
          </a:xfrm>
          <a:prstGeom prst="rect">
            <a:avLst/>
          </a:prstGeom>
          <a:noFill/>
        </p:spPr>
      </p:pic>
      <p:pic>
        <p:nvPicPr>
          <p:cNvPr id="5123" name="Picture 3" descr="C:\Users\hp\Desktop\DrugItem_3451.JPG"/>
          <p:cNvPicPr>
            <a:picLocks noChangeAspect="1" noChangeArrowheads="1"/>
          </p:cNvPicPr>
          <p:nvPr/>
        </p:nvPicPr>
        <p:blipFill>
          <a:blip r:embed="rId3"/>
          <a:srcRect/>
          <a:stretch>
            <a:fillRect/>
          </a:stretch>
        </p:blipFill>
        <p:spPr bwMode="auto">
          <a:xfrm rot="1123057">
            <a:off x="5248500" y="684388"/>
            <a:ext cx="2966538" cy="2924208"/>
          </a:xfrm>
          <a:prstGeom prst="rect">
            <a:avLst/>
          </a:prstGeom>
          <a:noFill/>
        </p:spPr>
      </p:pic>
      <p:pic>
        <p:nvPicPr>
          <p:cNvPr id="5124" name="Picture 4" descr="C:\Users\hp\Desktop\Valium_10_mg_Injection__70442.jpg"/>
          <p:cNvPicPr>
            <a:picLocks noChangeAspect="1" noChangeArrowheads="1"/>
          </p:cNvPicPr>
          <p:nvPr/>
        </p:nvPicPr>
        <p:blipFill>
          <a:blip r:embed="rId4" cstate="print"/>
          <a:srcRect/>
          <a:stretch>
            <a:fillRect/>
          </a:stretch>
        </p:blipFill>
        <p:spPr bwMode="auto">
          <a:xfrm rot="892621">
            <a:off x="531670" y="3464050"/>
            <a:ext cx="3929090" cy="2428892"/>
          </a:xfrm>
          <a:prstGeom prst="rect">
            <a:avLst/>
          </a:prstGeom>
          <a:noFill/>
        </p:spPr>
      </p:pic>
      <p:pic>
        <p:nvPicPr>
          <p:cNvPr id="5125" name="Picture 5" descr="C:\Users\hp\Desktop\2cbeeaa1a70751b803cabe09d18740eeb5c44520884bc2965ddca062b5fd948d16ef68426bf2946d824632a61eaab25db118f4c7c9b7345f1bc960c114e4f60f.jpg"/>
          <p:cNvPicPr>
            <a:picLocks noChangeAspect="1" noChangeArrowheads="1"/>
          </p:cNvPicPr>
          <p:nvPr/>
        </p:nvPicPr>
        <p:blipFill>
          <a:blip r:embed="rId5"/>
          <a:srcRect/>
          <a:stretch>
            <a:fillRect/>
          </a:stretch>
        </p:blipFill>
        <p:spPr bwMode="auto">
          <a:xfrm>
            <a:off x="5000628" y="3429000"/>
            <a:ext cx="3143272" cy="2786067"/>
          </a:xfrm>
          <a:prstGeom prst="rect">
            <a:avLst/>
          </a:prstGeom>
          <a:noFill/>
        </p:spPr>
      </p:pic>
    </p:spTree>
  </p:cSld>
  <p:clrMapOvr>
    <a:masterClrMapping/>
  </p:clrMapOvr>
  <p:transition>
    <p:newsflash/>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14356"/>
            <a:ext cx="8286808" cy="5929354"/>
          </a:xfrm>
        </p:spPr>
        <p:txBody>
          <a:bodyPr>
            <a:normAutofit fontScale="90000"/>
          </a:bodyPr>
          <a:lstStyle/>
          <a:p>
            <a:r>
              <a:rPr lang="fr-FR" sz="4400" dirty="0" smtClean="0">
                <a:solidFill>
                  <a:srgbClr val="FF0000"/>
                </a:solidFill>
                <a:effectLst>
                  <a:outerShdw blurRad="38100" dist="38100" dir="2700000" algn="tl">
                    <a:srgbClr val="000000">
                      <a:alpha val="43137"/>
                    </a:srgbClr>
                  </a:outerShdw>
                </a:effectLst>
              </a:rPr>
              <a:t>REMARQUES:</a:t>
            </a:r>
            <a:br>
              <a:rPr lang="fr-FR" sz="4400" dirty="0" smtClean="0">
                <a:solidFill>
                  <a:srgbClr val="FF0000"/>
                </a:solidFill>
                <a:effectLst>
                  <a:outerShdw blurRad="38100" dist="38100" dir="2700000" algn="tl">
                    <a:srgbClr val="000000">
                      <a:alpha val="43137"/>
                    </a:srgbClr>
                  </a:outerShdw>
                </a:effectLst>
              </a:rPr>
            </a:br>
            <a:r>
              <a:rPr lang="fr-FR" sz="4400" dirty="0" smtClean="0">
                <a:solidFill>
                  <a:srgbClr val="FF0000"/>
                </a:solidFill>
                <a:effectLst>
                  <a:outerShdw blurRad="38100" dist="38100" dir="2700000" algn="tl">
                    <a:srgbClr val="000000">
                      <a:alpha val="43137"/>
                    </a:srgbClr>
                  </a:outerShdw>
                </a:effectLst>
              </a:rPr>
              <a:t> </a:t>
            </a:r>
            <a:br>
              <a:rPr lang="fr-FR" sz="4400" dirty="0" smtClean="0">
                <a:solidFill>
                  <a:srgbClr val="FF0000"/>
                </a:solidFill>
                <a:effectLst>
                  <a:outerShdw blurRad="38100" dist="38100" dir="2700000" algn="tl">
                    <a:srgbClr val="000000">
                      <a:alpha val="43137"/>
                    </a:srgbClr>
                  </a:outerShdw>
                </a:effectLst>
              </a:rPr>
            </a:br>
            <a:r>
              <a:rPr lang="fr-FR" sz="2400" b="1" dirty="0" smtClean="0">
                <a:solidFill>
                  <a:srgbClr val="FF0000"/>
                </a:solidFill>
              </a:rPr>
              <a:t>☺les hypnotiques n’ont jamais d’action neuroleptique.</a:t>
            </a:r>
            <a:r>
              <a:rPr lang="fr-FR" sz="2400" b="1" dirty="0" smtClean="0">
                <a:solidFill>
                  <a:schemeClr val="tx1"/>
                </a:solidFill>
              </a:rPr>
              <a:t/>
            </a:r>
            <a:br>
              <a:rPr lang="fr-FR" sz="2400" b="1" dirty="0" smtClean="0">
                <a:solidFill>
                  <a:schemeClr val="tx1"/>
                </a:solidFill>
              </a:rPr>
            </a:br>
            <a:r>
              <a:rPr lang="fr-FR" sz="2400" b="1" dirty="0" smtClean="0">
                <a:solidFill>
                  <a:schemeClr val="tx1"/>
                </a:solidFill>
              </a:rPr>
              <a:t/>
            </a:r>
            <a:br>
              <a:rPr lang="fr-FR" sz="2400" b="1" dirty="0" smtClean="0">
                <a:solidFill>
                  <a:schemeClr val="tx1"/>
                </a:solidFill>
              </a:rPr>
            </a:br>
            <a:r>
              <a:rPr lang="fr-FR" sz="2400" b="1" dirty="0" smtClean="0">
                <a:solidFill>
                  <a:srgbClr val="00B0F0"/>
                </a:solidFill>
              </a:rPr>
              <a:t>☺</a:t>
            </a:r>
            <a:r>
              <a:rPr lang="fr-FR" sz="2400" b="1" dirty="0" smtClean="0">
                <a:solidFill>
                  <a:schemeClr val="tx1"/>
                </a:solidFill>
              </a:rPr>
              <a:t> </a:t>
            </a:r>
            <a:r>
              <a:rPr lang="fr-FR" sz="2400" b="1" dirty="0" smtClean="0">
                <a:solidFill>
                  <a:srgbClr val="0070C0"/>
                </a:solidFill>
              </a:rPr>
              <a:t>Les hypnotiques possèdent parfois un léger effet tranquillisant. </a:t>
            </a:r>
            <a:r>
              <a:rPr lang="fr-FR" sz="2400" b="1" dirty="0" smtClean="0">
                <a:solidFill>
                  <a:schemeClr val="tx1"/>
                </a:solidFill>
              </a:rPr>
              <a:t/>
            </a:r>
            <a:br>
              <a:rPr lang="fr-FR" sz="2400" b="1" dirty="0" smtClean="0">
                <a:solidFill>
                  <a:schemeClr val="tx1"/>
                </a:solidFill>
              </a:rPr>
            </a:br>
            <a:r>
              <a:rPr lang="fr-FR" sz="2400" b="1" dirty="0" smtClean="0">
                <a:solidFill>
                  <a:schemeClr val="tx1"/>
                </a:solidFill>
              </a:rPr>
              <a:t/>
            </a:r>
            <a:br>
              <a:rPr lang="fr-FR" sz="2400" b="1" dirty="0" smtClean="0">
                <a:solidFill>
                  <a:schemeClr val="tx1"/>
                </a:solidFill>
              </a:rPr>
            </a:br>
            <a:r>
              <a:rPr lang="fr-FR" sz="2400" b="1" dirty="0" smtClean="0">
                <a:solidFill>
                  <a:srgbClr val="FF0000"/>
                </a:solidFill>
              </a:rPr>
              <a:t>☺</a:t>
            </a:r>
            <a:r>
              <a:rPr lang="fr-FR" sz="2400" b="1" dirty="0" smtClean="0">
                <a:solidFill>
                  <a:schemeClr val="tx1"/>
                </a:solidFill>
              </a:rPr>
              <a:t> </a:t>
            </a:r>
            <a:r>
              <a:rPr lang="fr-FR" sz="2400" b="1" dirty="0" smtClean="0">
                <a:solidFill>
                  <a:srgbClr val="FF0000"/>
                </a:solidFill>
              </a:rPr>
              <a:t>Les neuroleptiques à fortes doses sont souvent hypnogènes. </a:t>
            </a:r>
            <a:r>
              <a:rPr lang="fr-FR" sz="2400" b="1" dirty="0" smtClean="0">
                <a:solidFill>
                  <a:schemeClr val="tx1"/>
                </a:solidFill>
              </a:rPr>
              <a:t/>
            </a:r>
            <a:br>
              <a:rPr lang="fr-FR" sz="2400" b="1" dirty="0" smtClean="0">
                <a:solidFill>
                  <a:schemeClr val="tx1"/>
                </a:solidFill>
              </a:rPr>
            </a:br>
            <a:r>
              <a:rPr lang="fr-FR" sz="2400" b="1" dirty="0" smtClean="0">
                <a:solidFill>
                  <a:schemeClr val="tx1"/>
                </a:solidFill>
              </a:rPr>
              <a:t/>
            </a:r>
            <a:br>
              <a:rPr lang="fr-FR" sz="2400" b="1" dirty="0" smtClean="0">
                <a:solidFill>
                  <a:schemeClr val="tx1"/>
                </a:solidFill>
              </a:rPr>
            </a:br>
            <a:r>
              <a:rPr lang="fr-FR" sz="2400" b="1" dirty="0" smtClean="0">
                <a:solidFill>
                  <a:srgbClr val="0070C0"/>
                </a:solidFill>
              </a:rPr>
              <a:t>☺ </a:t>
            </a:r>
            <a:r>
              <a:rPr lang="fr-FR" sz="2400" b="1" dirty="0" smtClean="0">
                <a:solidFill>
                  <a:schemeClr val="tx1"/>
                </a:solidFill>
              </a:rPr>
              <a:t>Les neuroleptiques à faibles doses ont parfois une action tranquillisante. </a:t>
            </a:r>
            <a:br>
              <a:rPr lang="fr-FR" sz="2400" b="1" dirty="0" smtClean="0">
                <a:solidFill>
                  <a:schemeClr val="tx1"/>
                </a:solidFill>
              </a:rPr>
            </a:br>
            <a:r>
              <a:rPr lang="fr-FR" sz="2400" b="1" dirty="0" smtClean="0">
                <a:solidFill>
                  <a:srgbClr val="0070C0"/>
                </a:solidFill>
              </a:rPr>
              <a:t/>
            </a:r>
            <a:br>
              <a:rPr lang="fr-FR" sz="2400" b="1" dirty="0" smtClean="0">
                <a:solidFill>
                  <a:srgbClr val="0070C0"/>
                </a:solidFill>
              </a:rPr>
            </a:br>
            <a:r>
              <a:rPr lang="fr-FR" sz="2400" b="1" dirty="0" smtClean="0">
                <a:solidFill>
                  <a:srgbClr val="FF0000"/>
                </a:solidFill>
              </a:rPr>
              <a:t>☺</a:t>
            </a:r>
            <a:r>
              <a:rPr lang="fr-FR" sz="2400" b="1" dirty="0" smtClean="0">
                <a:solidFill>
                  <a:srgbClr val="0070C0"/>
                </a:solidFill>
              </a:rPr>
              <a:t> Les tranquillisants à fortes doses possèdent un effet neuroleptique habituellement modéré.</a:t>
            </a:r>
            <a:br>
              <a:rPr lang="fr-FR" sz="2400" b="1" dirty="0" smtClean="0">
                <a:solidFill>
                  <a:srgbClr val="0070C0"/>
                </a:solidFill>
              </a:rPr>
            </a:br>
            <a:r>
              <a:rPr lang="fr-FR" sz="2400" b="1" dirty="0" smtClean="0">
                <a:solidFill>
                  <a:srgbClr val="0070C0"/>
                </a:solidFill>
              </a:rPr>
              <a:t> </a:t>
            </a:r>
            <a:endParaRPr lang="fr-FR" sz="2400" b="1" dirty="0">
              <a:solidFill>
                <a:srgbClr val="0070C0"/>
              </a:solidFill>
            </a:endParaRPr>
          </a:p>
        </p:txBody>
      </p:sp>
    </p:spTree>
  </p:cSld>
  <p:clrMapOvr>
    <a:masterClrMapping/>
  </p:clrMapOvr>
  <p:transition>
    <p:newsflash/>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3116"/>
            <a:ext cx="8858280" cy="1714512"/>
          </a:xfrm>
          <a:scene3d>
            <a:camera prst="isometricOffAxis2Left"/>
            <a:lightRig rig="threePt" dir="t"/>
          </a:scene3d>
        </p:spPr>
        <p:style>
          <a:lnRef idx="1">
            <a:schemeClr val="accent4"/>
          </a:lnRef>
          <a:fillRef idx="2">
            <a:schemeClr val="accent4"/>
          </a:fillRef>
          <a:effectRef idx="1">
            <a:schemeClr val="accent4"/>
          </a:effectRef>
          <a:fontRef idx="minor">
            <a:schemeClr val="dk1"/>
          </a:fontRef>
        </p:style>
        <p:txBody>
          <a:bodyPr>
            <a:noAutofit/>
          </a:bodyPr>
          <a:lstStyle/>
          <a:p>
            <a:pPr algn="ctr"/>
            <a:r>
              <a:rPr lang="fr-FR" sz="3600" dirty="0" smtClean="0">
                <a:solidFill>
                  <a:srgbClr val="FF0000"/>
                </a:solidFill>
                <a:latin typeface="Calibri"/>
                <a:cs typeface="Calibri"/>
              </a:rPr>
              <a:t>❷ </a:t>
            </a:r>
            <a:r>
              <a:rPr lang="fr-FR" sz="3600" dirty="0" smtClean="0">
                <a:solidFill>
                  <a:srgbClr val="FF0000"/>
                </a:solidFill>
                <a:latin typeface="Arial Black" pitchFamily="34" charset="0"/>
                <a:cs typeface="Calibri"/>
              </a:rPr>
              <a:t>LES  PSYCHOANALEPTIQUES : </a:t>
            </a:r>
            <a:r>
              <a:rPr lang="fr-FR" sz="3200" b="1" dirty="0" smtClean="0">
                <a:latin typeface="Calibri"/>
                <a:cs typeface="Calibri"/>
              </a:rPr>
              <a:t>(Stimulent l’activité mentale).</a:t>
            </a:r>
            <a:endParaRPr lang="fr-FR" sz="3200" b="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358246" cy="6154758"/>
          </a:xfrm>
        </p:spPr>
        <p:txBody>
          <a:bodyPr/>
          <a:lstStyle/>
          <a:p>
            <a:r>
              <a:rPr lang="fr-FR" b="1" dirty="0" smtClean="0">
                <a:solidFill>
                  <a:schemeClr val="tx1"/>
                </a:solidFill>
              </a:rPr>
              <a:t>Ce sont des substances pharmacodynamiques naturelles ou synthétiques qui se distinguent en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t>
            </a:r>
            <a:r>
              <a:rPr lang="fr-FR" b="1" dirty="0" smtClean="0">
                <a:solidFill>
                  <a:srgbClr val="FF0000"/>
                </a:solidFill>
              </a:rPr>
              <a:t>2</a:t>
            </a:r>
            <a:r>
              <a:rPr lang="fr-FR" sz="2800" b="1" dirty="0" smtClean="0">
                <a:solidFill>
                  <a:srgbClr val="FF0000"/>
                </a:solidFill>
                <a:cs typeface="Calibri"/>
              </a:rPr>
              <a:t>. A/ LES THYMOANALEPTIQUES. </a:t>
            </a:r>
            <a:br>
              <a:rPr lang="fr-FR" sz="2800" b="1" dirty="0" smtClean="0">
                <a:solidFill>
                  <a:srgbClr val="FF0000"/>
                </a:solidFill>
                <a:cs typeface="Calibri"/>
              </a:rPr>
            </a:br>
            <a:r>
              <a:rPr lang="fr-FR" sz="2800" b="1" dirty="0" smtClean="0">
                <a:solidFill>
                  <a:srgbClr val="FF0000"/>
                </a:solidFill>
                <a:cs typeface="Calibri"/>
              </a:rPr>
              <a:t/>
            </a:r>
            <a:br>
              <a:rPr lang="fr-FR" sz="2800" b="1" dirty="0" smtClean="0">
                <a:solidFill>
                  <a:srgbClr val="FF0000"/>
                </a:solidFill>
                <a:cs typeface="Calibri"/>
              </a:rPr>
            </a:br>
            <a:r>
              <a:rPr lang="fr-FR" sz="2800" b="1" dirty="0" smtClean="0">
                <a:solidFill>
                  <a:srgbClr val="0070C0"/>
                </a:solidFill>
                <a:cs typeface="Calibri"/>
              </a:rPr>
              <a:t>2.B/ LES NOOANALEPTIQUES.</a:t>
            </a:r>
            <a:r>
              <a:rPr lang="fr-FR" sz="2800" b="1" dirty="0" smtClean="0">
                <a:solidFill>
                  <a:srgbClr val="FF0000"/>
                </a:solidFill>
                <a:cs typeface="Calibri"/>
              </a:rPr>
              <a:t/>
            </a:r>
            <a:br>
              <a:rPr lang="fr-FR" sz="2800" b="1" dirty="0" smtClean="0">
                <a:solidFill>
                  <a:srgbClr val="FF0000"/>
                </a:solidFill>
                <a:cs typeface="Calibri"/>
              </a:rPr>
            </a:br>
            <a:r>
              <a:rPr lang="fr-FR" sz="2800" b="1" dirty="0" smtClean="0">
                <a:solidFill>
                  <a:srgbClr val="FF0000"/>
                </a:solidFill>
                <a:cs typeface="Calibri"/>
              </a:rPr>
              <a:t/>
            </a:r>
            <a:br>
              <a:rPr lang="fr-FR" sz="2800" b="1" dirty="0" smtClean="0">
                <a:solidFill>
                  <a:srgbClr val="FF0000"/>
                </a:solidFill>
                <a:cs typeface="Calibri"/>
              </a:rPr>
            </a:br>
            <a:r>
              <a:rPr lang="fr-FR" sz="2800" b="1" dirty="0" smtClean="0">
                <a:solidFill>
                  <a:srgbClr val="7030A0"/>
                </a:solidFill>
                <a:cs typeface="Calibri"/>
              </a:rPr>
              <a:t>2.C/ LES PSYCHOTONIQUES.</a:t>
            </a:r>
            <a:br>
              <a:rPr lang="fr-FR" sz="2800" b="1" dirty="0" smtClean="0">
                <a:solidFill>
                  <a:srgbClr val="7030A0"/>
                </a:solidFill>
                <a:cs typeface="Calibri"/>
              </a:rPr>
            </a:br>
            <a:r>
              <a:rPr lang="fr-FR" b="1" dirty="0" smtClean="0">
                <a:solidFill>
                  <a:schemeClr val="tx1"/>
                </a:solidFill>
              </a:rPr>
              <a:t/>
            </a:r>
            <a:br>
              <a:rPr lang="fr-FR" b="1" dirty="0" smtClean="0">
                <a:solidFill>
                  <a:schemeClr val="tx1"/>
                </a:solidFill>
              </a:rPr>
            </a:br>
            <a:endParaRPr lang="fr-FR" b="1"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358246" cy="6226196"/>
          </a:xfrm>
        </p:spPr>
        <p:txBody>
          <a:bodyPr/>
          <a:lstStyle/>
          <a:p>
            <a:r>
              <a:rPr lang="fr-FR" b="1" dirty="0" smtClean="0">
                <a:solidFill>
                  <a:srgbClr val="FF0000"/>
                </a:solidFill>
              </a:rPr>
              <a:t>2</a:t>
            </a:r>
            <a:r>
              <a:rPr lang="fr-FR" sz="3200" b="1" dirty="0" smtClean="0">
                <a:solidFill>
                  <a:srgbClr val="FF0000"/>
                </a:solidFill>
                <a:cs typeface="Calibri"/>
              </a:rPr>
              <a:t>. A/ LES THYMOANALEPTIQUES : </a:t>
            </a:r>
            <a:r>
              <a:rPr lang="fr-FR" sz="3200" b="1" dirty="0" smtClean="0">
                <a:solidFill>
                  <a:schemeClr val="tx1"/>
                </a:solidFill>
                <a:cs typeface="Calibri"/>
              </a:rPr>
              <a:t>antidépresseurs, médicaments des états dépressifs graves. Ce sont des dérivés tricycliques dont on connait deux grands sous-groupes : </a:t>
            </a:r>
            <a:br>
              <a:rPr lang="fr-FR" sz="3200" b="1" dirty="0" smtClean="0">
                <a:solidFill>
                  <a:schemeClr val="tx1"/>
                </a:solidFill>
                <a:cs typeface="Calibri"/>
              </a:rPr>
            </a:br>
            <a:r>
              <a:rPr lang="fr-FR" sz="3200" b="1" dirty="0" smtClean="0">
                <a:solidFill>
                  <a:schemeClr val="tx1"/>
                </a:solidFill>
                <a:cs typeface="Calibri"/>
              </a:rPr>
              <a:t/>
            </a:r>
            <a:br>
              <a:rPr lang="fr-FR" sz="3200" b="1" dirty="0" smtClean="0">
                <a:solidFill>
                  <a:schemeClr val="tx1"/>
                </a:solidFill>
                <a:cs typeface="Calibri"/>
              </a:rPr>
            </a:br>
            <a:r>
              <a:rPr lang="fr-FR" sz="3200" b="1" dirty="0" smtClean="0">
                <a:solidFill>
                  <a:schemeClr val="tx1"/>
                </a:solidFill>
                <a:cs typeface="Calibri"/>
              </a:rPr>
              <a:t>- </a:t>
            </a:r>
            <a:r>
              <a:rPr lang="fr-FR" sz="3200" b="1" u="sng" dirty="0" smtClean="0">
                <a:solidFill>
                  <a:srgbClr val="FF0000"/>
                </a:solidFill>
                <a:cs typeface="Calibri"/>
              </a:rPr>
              <a:t>Dérivés d’</a:t>
            </a:r>
            <a:r>
              <a:rPr lang="fr-FR" sz="3200" b="1" u="sng" dirty="0" err="1" smtClean="0">
                <a:solidFill>
                  <a:srgbClr val="FF0000"/>
                </a:solidFill>
                <a:cs typeface="Calibri"/>
              </a:rPr>
              <a:t>iminodibenzile</a:t>
            </a:r>
            <a:r>
              <a:rPr lang="fr-FR" sz="3200" b="1" u="sng" dirty="0" smtClean="0">
                <a:solidFill>
                  <a:srgbClr val="FF0000"/>
                </a:solidFill>
                <a:cs typeface="Calibri"/>
              </a:rPr>
              <a:t> </a:t>
            </a:r>
            <a:r>
              <a:rPr lang="fr-FR" sz="3200" b="1" dirty="0" smtClean="0">
                <a:solidFill>
                  <a:schemeClr val="tx1"/>
                </a:solidFill>
                <a:cs typeface="Calibri"/>
              </a:rPr>
              <a:t>(imipramine) : TOFRANIL.</a:t>
            </a:r>
            <a:br>
              <a:rPr lang="fr-FR" sz="3200" b="1" dirty="0" smtClean="0">
                <a:solidFill>
                  <a:schemeClr val="tx1"/>
                </a:solidFill>
                <a:cs typeface="Calibri"/>
              </a:rPr>
            </a:br>
            <a:r>
              <a:rPr lang="fr-FR" sz="3200" b="1" dirty="0" smtClean="0">
                <a:solidFill>
                  <a:schemeClr val="tx1"/>
                </a:solidFill>
                <a:cs typeface="Calibri"/>
              </a:rPr>
              <a:t/>
            </a:r>
            <a:br>
              <a:rPr lang="fr-FR" sz="3200" b="1" dirty="0" smtClean="0">
                <a:solidFill>
                  <a:schemeClr val="tx1"/>
                </a:solidFill>
                <a:cs typeface="Calibri"/>
              </a:rPr>
            </a:br>
            <a:r>
              <a:rPr lang="fr-FR" sz="3200" b="1" dirty="0" smtClean="0">
                <a:solidFill>
                  <a:schemeClr val="tx1"/>
                </a:solidFill>
                <a:cs typeface="Calibri"/>
              </a:rPr>
              <a:t>- </a:t>
            </a:r>
            <a:r>
              <a:rPr lang="fr-FR" sz="3200" b="1" u="sng" dirty="0" smtClean="0">
                <a:solidFill>
                  <a:srgbClr val="FF0000"/>
                </a:solidFill>
                <a:cs typeface="Calibri"/>
              </a:rPr>
              <a:t>Dérivés du </a:t>
            </a:r>
            <a:r>
              <a:rPr lang="fr-FR" sz="3200" b="1" u="sng" dirty="0" err="1" smtClean="0">
                <a:solidFill>
                  <a:srgbClr val="FF0000"/>
                </a:solidFill>
                <a:cs typeface="Calibri"/>
              </a:rPr>
              <a:t>dibenzocyclopthène</a:t>
            </a:r>
            <a:r>
              <a:rPr lang="fr-FR" sz="3200" b="1" u="sng" dirty="0" smtClean="0">
                <a:solidFill>
                  <a:srgbClr val="FF0000"/>
                </a:solidFill>
                <a:cs typeface="Calibri"/>
              </a:rPr>
              <a:t> </a:t>
            </a:r>
            <a:r>
              <a:rPr lang="fr-FR" sz="3200" b="1" dirty="0" smtClean="0">
                <a:solidFill>
                  <a:schemeClr val="tx1"/>
                </a:solidFill>
                <a:cs typeface="Calibri"/>
              </a:rPr>
              <a:t>(</a:t>
            </a:r>
            <a:r>
              <a:rPr lang="fr-FR" sz="3200" b="1" dirty="0" err="1" smtClean="0">
                <a:solidFill>
                  <a:schemeClr val="tx1"/>
                </a:solidFill>
                <a:cs typeface="Calibri"/>
              </a:rPr>
              <a:t>amitryptiline</a:t>
            </a:r>
            <a:r>
              <a:rPr lang="fr-FR" sz="3200" b="1" dirty="0" smtClean="0">
                <a:solidFill>
                  <a:schemeClr val="tx1"/>
                </a:solidFill>
                <a:cs typeface="Calibri"/>
              </a:rPr>
              <a:t>) : ELAVIL, LAROXYL.. </a:t>
            </a:r>
            <a:r>
              <a:rPr lang="fr-FR" sz="3200" b="1" dirty="0" smtClean="0">
                <a:solidFill>
                  <a:srgbClr val="FF0000"/>
                </a:solidFill>
                <a:cs typeface="Calibri"/>
              </a:rPr>
              <a:t/>
            </a:r>
            <a:br>
              <a:rPr lang="fr-FR" sz="3200" b="1" dirty="0" smtClean="0">
                <a:solidFill>
                  <a:srgbClr val="FF0000"/>
                </a:solidFill>
                <a:cs typeface="Calibri"/>
              </a:rPr>
            </a:br>
            <a:r>
              <a:rPr lang="fr-FR" sz="3200" b="1" dirty="0" smtClean="0">
                <a:solidFill>
                  <a:srgbClr val="FF0000"/>
                </a:solidFill>
                <a:cs typeface="Calibri"/>
              </a:rPr>
              <a:t> </a:t>
            </a:r>
            <a:endParaRPr lang="fr-FR" dirty="0"/>
          </a:p>
        </p:txBody>
      </p:sp>
    </p:spTree>
  </p:cSld>
  <p:clrMapOvr>
    <a:masterClrMapping/>
  </p:clrMapOvr>
  <p:transition>
    <p:newsflash/>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358246" cy="6297634"/>
          </a:xfrm>
        </p:spPr>
        <p:txBody>
          <a:bodyPr/>
          <a:lstStyle/>
          <a:p>
            <a:endParaRPr lang="fr-FR" dirty="0"/>
          </a:p>
        </p:txBody>
      </p:sp>
      <p:pic>
        <p:nvPicPr>
          <p:cNvPr id="6146" name="Picture 2" descr="C:\Users\hp\Desktop\Tofranil_10mg_50draje_25042012.png"/>
          <p:cNvPicPr>
            <a:picLocks noChangeAspect="1" noChangeArrowheads="1"/>
          </p:cNvPicPr>
          <p:nvPr/>
        </p:nvPicPr>
        <p:blipFill>
          <a:blip r:embed="rId2"/>
          <a:srcRect/>
          <a:stretch>
            <a:fillRect/>
          </a:stretch>
        </p:blipFill>
        <p:spPr bwMode="auto">
          <a:xfrm rot="20945720">
            <a:off x="552663" y="648391"/>
            <a:ext cx="4540641" cy="2500330"/>
          </a:xfrm>
          <a:prstGeom prst="rect">
            <a:avLst/>
          </a:prstGeom>
          <a:noFill/>
        </p:spPr>
      </p:pic>
      <p:pic>
        <p:nvPicPr>
          <p:cNvPr id="6147" name="Picture 3" descr="C:\Users\hp\Desktop\Elavil 25mg-500x500.jpg"/>
          <p:cNvPicPr>
            <a:picLocks noChangeAspect="1" noChangeArrowheads="1"/>
          </p:cNvPicPr>
          <p:nvPr/>
        </p:nvPicPr>
        <p:blipFill>
          <a:blip r:embed="rId3"/>
          <a:srcRect/>
          <a:stretch>
            <a:fillRect/>
          </a:stretch>
        </p:blipFill>
        <p:spPr bwMode="auto">
          <a:xfrm rot="782679">
            <a:off x="5103070" y="263103"/>
            <a:ext cx="2687344" cy="3113990"/>
          </a:xfrm>
          <a:prstGeom prst="rect">
            <a:avLst/>
          </a:prstGeom>
          <a:noFill/>
        </p:spPr>
      </p:pic>
      <p:pic>
        <p:nvPicPr>
          <p:cNvPr id="6148" name="Picture 4" descr="C:\Users\hp\Desktop\Amitriptyline50.JPG"/>
          <p:cNvPicPr>
            <a:picLocks noChangeAspect="1" noChangeArrowheads="1"/>
          </p:cNvPicPr>
          <p:nvPr/>
        </p:nvPicPr>
        <p:blipFill>
          <a:blip r:embed="rId4"/>
          <a:srcRect/>
          <a:stretch>
            <a:fillRect/>
          </a:stretch>
        </p:blipFill>
        <p:spPr bwMode="auto">
          <a:xfrm>
            <a:off x="1571604" y="3714752"/>
            <a:ext cx="5846774" cy="2511422"/>
          </a:xfrm>
          <a:prstGeom prst="rect">
            <a:avLst/>
          </a:prstGeom>
          <a:noFill/>
        </p:spPr>
      </p:pic>
    </p:spTree>
  </p:cSld>
  <p:clrMapOvr>
    <a:masterClrMapping/>
  </p:clrMapOvr>
  <p:transition>
    <p:newsflash/>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286808" cy="6154758"/>
          </a:xfrm>
        </p:spPr>
        <p:txBody>
          <a:bodyPr/>
          <a:lstStyle/>
          <a:p>
            <a:r>
              <a:rPr lang="fr-FR" sz="3200" b="1" dirty="0" smtClean="0">
                <a:solidFill>
                  <a:srgbClr val="0070C0"/>
                </a:solidFill>
                <a:cs typeface="Calibri"/>
              </a:rPr>
              <a:t>2.B/ LES NOOANALEPTIQUES :</a:t>
            </a:r>
            <a:br>
              <a:rPr lang="fr-FR" sz="3200" b="1" dirty="0" smtClean="0">
                <a:solidFill>
                  <a:srgbClr val="0070C0"/>
                </a:solidFill>
                <a:cs typeface="Calibri"/>
              </a:rPr>
            </a:br>
            <a:r>
              <a:rPr lang="fr-FR" sz="3200" b="1" dirty="0" smtClean="0">
                <a:solidFill>
                  <a:srgbClr val="0070C0"/>
                </a:solidFill>
                <a:cs typeface="Calibri"/>
              </a:rPr>
              <a:t/>
            </a:r>
            <a:br>
              <a:rPr lang="fr-FR" sz="3200" b="1" dirty="0" smtClean="0">
                <a:solidFill>
                  <a:srgbClr val="0070C0"/>
                </a:solidFill>
                <a:cs typeface="Calibri"/>
              </a:rPr>
            </a:br>
            <a:r>
              <a:rPr lang="fr-FR" sz="3200" b="1" dirty="0" smtClean="0">
                <a:solidFill>
                  <a:schemeClr val="tx1"/>
                </a:solidFill>
                <a:cs typeface="Calibri"/>
              </a:rPr>
              <a:t>ce sont les stimulants de la vigilance. Ils se distinguent en :</a:t>
            </a:r>
            <a:br>
              <a:rPr lang="fr-FR" sz="3200" b="1" dirty="0" smtClean="0">
                <a:solidFill>
                  <a:schemeClr val="tx1"/>
                </a:solidFill>
                <a:cs typeface="Calibri"/>
              </a:rPr>
            </a:br>
            <a:r>
              <a:rPr lang="fr-FR" sz="3200" b="1" dirty="0" smtClean="0">
                <a:solidFill>
                  <a:schemeClr val="tx1"/>
                </a:solidFill>
                <a:cs typeface="Calibri"/>
              </a:rPr>
              <a:t/>
            </a:r>
            <a:br>
              <a:rPr lang="fr-FR" sz="3200" b="1" dirty="0" smtClean="0">
                <a:solidFill>
                  <a:schemeClr val="tx1"/>
                </a:solidFill>
                <a:cs typeface="Calibri"/>
              </a:rPr>
            </a:br>
            <a:r>
              <a:rPr lang="fr-FR" sz="3200" b="1" dirty="0" smtClean="0">
                <a:solidFill>
                  <a:schemeClr val="tx1"/>
                </a:solidFill>
                <a:cs typeface="Calibri"/>
              </a:rPr>
              <a:t>- </a:t>
            </a:r>
            <a:r>
              <a:rPr lang="fr-FR" sz="3200" b="1" u="sng" dirty="0" smtClean="0">
                <a:solidFill>
                  <a:srgbClr val="0070C0"/>
                </a:solidFill>
                <a:cs typeface="Calibri"/>
              </a:rPr>
              <a:t>Corps des </a:t>
            </a:r>
            <a:r>
              <a:rPr lang="fr-FR" sz="3200" b="1" u="sng" dirty="0" err="1" smtClean="0">
                <a:solidFill>
                  <a:srgbClr val="0070C0"/>
                </a:solidFill>
                <a:cs typeface="Calibri"/>
              </a:rPr>
              <a:t>amphitaminés</a:t>
            </a:r>
            <a:r>
              <a:rPr lang="fr-FR" sz="3200" b="1" u="sng" dirty="0" smtClean="0">
                <a:solidFill>
                  <a:srgbClr val="0070C0"/>
                </a:solidFill>
                <a:cs typeface="Calibri"/>
              </a:rPr>
              <a:t> </a:t>
            </a:r>
            <a:r>
              <a:rPr lang="fr-FR" sz="3200" b="1" dirty="0" smtClean="0">
                <a:solidFill>
                  <a:schemeClr val="tx1"/>
                </a:solidFill>
                <a:cs typeface="Calibri"/>
              </a:rPr>
              <a:t>: MAXITON.</a:t>
            </a:r>
            <a:br>
              <a:rPr lang="fr-FR" sz="3200" b="1" dirty="0" smtClean="0">
                <a:solidFill>
                  <a:schemeClr val="tx1"/>
                </a:solidFill>
                <a:cs typeface="Calibri"/>
              </a:rPr>
            </a:br>
            <a:r>
              <a:rPr lang="fr-FR" sz="3200" b="1" dirty="0" smtClean="0">
                <a:solidFill>
                  <a:schemeClr val="tx1"/>
                </a:solidFill>
                <a:cs typeface="Calibri"/>
              </a:rPr>
              <a:t/>
            </a:r>
            <a:br>
              <a:rPr lang="fr-FR" sz="3200" b="1" dirty="0" smtClean="0">
                <a:solidFill>
                  <a:schemeClr val="tx1"/>
                </a:solidFill>
                <a:cs typeface="Calibri"/>
              </a:rPr>
            </a:br>
            <a:r>
              <a:rPr lang="fr-FR" sz="3200" b="1" dirty="0" smtClean="0">
                <a:solidFill>
                  <a:schemeClr val="tx1"/>
                </a:solidFill>
                <a:cs typeface="Calibri"/>
              </a:rPr>
              <a:t>- </a:t>
            </a:r>
            <a:r>
              <a:rPr lang="fr-FR" sz="3200" b="1" u="sng" dirty="0" smtClean="0">
                <a:solidFill>
                  <a:srgbClr val="0070C0"/>
                </a:solidFill>
                <a:cs typeface="Calibri"/>
              </a:rPr>
              <a:t>Amines non hétérocycliques non </a:t>
            </a:r>
            <a:r>
              <a:rPr lang="fr-FR" sz="3200" b="1" u="sng" dirty="0" err="1" smtClean="0">
                <a:solidFill>
                  <a:srgbClr val="0070C0"/>
                </a:solidFill>
                <a:cs typeface="Calibri"/>
              </a:rPr>
              <a:t>amphitaminés</a:t>
            </a:r>
            <a:r>
              <a:rPr lang="fr-FR" sz="3200" b="1" dirty="0" smtClean="0">
                <a:solidFill>
                  <a:schemeClr val="tx1"/>
                </a:solidFill>
                <a:cs typeface="Calibri"/>
              </a:rPr>
              <a:t> : LIPRAN, MERATRAN.</a:t>
            </a:r>
            <a:br>
              <a:rPr lang="fr-FR" sz="3200" b="1" dirty="0" smtClean="0">
                <a:solidFill>
                  <a:schemeClr val="tx1"/>
                </a:solidFill>
                <a:cs typeface="Calibri"/>
              </a:rPr>
            </a:br>
            <a:r>
              <a:rPr lang="fr-FR" sz="3200" b="1" dirty="0" smtClean="0">
                <a:solidFill>
                  <a:schemeClr val="tx1"/>
                </a:solidFill>
                <a:cs typeface="Calibri"/>
              </a:rPr>
              <a:t/>
            </a:r>
            <a:br>
              <a:rPr lang="fr-FR" sz="3200" b="1" dirty="0" smtClean="0">
                <a:solidFill>
                  <a:schemeClr val="tx1"/>
                </a:solidFill>
                <a:cs typeface="Calibri"/>
              </a:rPr>
            </a:br>
            <a:r>
              <a:rPr lang="fr-FR" sz="3200" b="1" dirty="0" smtClean="0">
                <a:solidFill>
                  <a:schemeClr val="tx1"/>
                </a:solidFill>
                <a:cs typeface="Calibri"/>
              </a:rPr>
              <a:t>- </a:t>
            </a:r>
            <a:r>
              <a:rPr lang="fr-FR" sz="3200" b="1" u="sng" dirty="0" smtClean="0">
                <a:solidFill>
                  <a:srgbClr val="0070C0"/>
                </a:solidFill>
                <a:cs typeface="Calibri"/>
              </a:rPr>
              <a:t>D’autres stimulants </a:t>
            </a:r>
            <a:r>
              <a:rPr lang="fr-FR" sz="3200" b="1" dirty="0" smtClean="0">
                <a:solidFill>
                  <a:schemeClr val="tx1"/>
                </a:solidFill>
                <a:cs typeface="Calibri"/>
              </a:rPr>
              <a:t>: LUCIDRIL.    </a:t>
            </a:r>
            <a:r>
              <a:rPr lang="fr-FR" sz="3200" b="1" dirty="0" smtClean="0">
                <a:solidFill>
                  <a:srgbClr val="0070C0"/>
                </a:solidFill>
                <a:cs typeface="Calibri"/>
              </a:rPr>
              <a:t/>
            </a:r>
            <a:br>
              <a:rPr lang="fr-FR" sz="3200" b="1" dirty="0" smtClean="0">
                <a:solidFill>
                  <a:srgbClr val="0070C0"/>
                </a:solidFill>
                <a:cs typeface="Calibri"/>
              </a:rPr>
            </a:br>
            <a:r>
              <a:rPr lang="fr-FR" sz="3200" b="1" dirty="0" smtClean="0">
                <a:solidFill>
                  <a:srgbClr val="0070C0"/>
                </a:solidFill>
                <a:cs typeface="Calibri"/>
              </a:rPr>
              <a:t>                 </a:t>
            </a:r>
            <a:endParaRPr lang="fr-FR" dirty="0"/>
          </a:p>
        </p:txBody>
      </p:sp>
    </p:spTree>
  </p:cSld>
  <p:clrMapOvr>
    <a:masterClrMapping/>
  </p:clrMapOvr>
  <p:transition>
    <p:newsflash/>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72560" cy="6226196"/>
          </a:xfrm>
        </p:spPr>
        <p:txBody>
          <a:bodyPr/>
          <a:lstStyle/>
          <a:p>
            <a:endParaRPr lang="fr-FR" dirty="0"/>
          </a:p>
        </p:txBody>
      </p:sp>
      <p:pic>
        <p:nvPicPr>
          <p:cNvPr id="7170" name="Picture 2" descr="C:\Users\hp\Desktop\images.jpg"/>
          <p:cNvPicPr>
            <a:picLocks noChangeAspect="1" noChangeArrowheads="1"/>
          </p:cNvPicPr>
          <p:nvPr/>
        </p:nvPicPr>
        <p:blipFill>
          <a:blip r:embed="rId2"/>
          <a:srcRect/>
          <a:stretch>
            <a:fillRect/>
          </a:stretch>
        </p:blipFill>
        <p:spPr bwMode="auto">
          <a:xfrm rot="20617044">
            <a:off x="642660" y="632670"/>
            <a:ext cx="3214710" cy="3933817"/>
          </a:xfrm>
          <a:prstGeom prst="rect">
            <a:avLst/>
          </a:prstGeom>
          <a:noFill/>
        </p:spPr>
      </p:pic>
      <p:pic>
        <p:nvPicPr>
          <p:cNvPr id="7171" name="Picture 3" descr="C:\Users\hp\Desktop\z1_Photo_bv.php"/>
          <p:cNvPicPr>
            <a:picLocks noChangeAspect="1" noChangeArrowheads="1"/>
          </p:cNvPicPr>
          <p:nvPr/>
        </p:nvPicPr>
        <p:blipFill>
          <a:blip r:embed="rId3"/>
          <a:srcRect/>
          <a:stretch>
            <a:fillRect/>
          </a:stretch>
        </p:blipFill>
        <p:spPr bwMode="auto">
          <a:xfrm rot="621678">
            <a:off x="4048427" y="1234854"/>
            <a:ext cx="4500594" cy="3324237"/>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75" y="332656"/>
            <a:ext cx="8478688" cy="3385542"/>
          </a:xfrm>
          <a:prstGeom prst="rect">
            <a:avLst/>
          </a:prstGeom>
        </p:spPr>
        <p:txBody>
          <a:bodyPr wrap="square">
            <a:spAutoFit/>
          </a:bodyPr>
          <a:lstStyle/>
          <a:p>
            <a:pPr algn="ctr"/>
            <a:r>
              <a:rPr lang="en-US" sz="2800" b="1" cap="small" dirty="0">
                <a:solidFill>
                  <a:prstClr val="black"/>
                </a:solidFill>
                <a:ea typeface="+mj-ea"/>
                <a:cs typeface="+mj-cs"/>
              </a:rPr>
              <a:t>La </a:t>
            </a:r>
            <a:r>
              <a:rPr lang="en-US" sz="2800" b="1" cap="small" dirty="0" err="1">
                <a:solidFill>
                  <a:prstClr val="black"/>
                </a:solidFill>
                <a:ea typeface="+mj-ea"/>
                <a:cs typeface="+mj-cs"/>
              </a:rPr>
              <a:t>déclaration</a:t>
            </a:r>
            <a:r>
              <a:rPr lang="en-US" sz="2800" b="1" cap="small" dirty="0">
                <a:solidFill>
                  <a:prstClr val="black"/>
                </a:solidFill>
                <a:ea typeface="+mj-ea"/>
                <a:cs typeface="+mj-cs"/>
              </a:rPr>
              <a:t> </a:t>
            </a:r>
            <a:r>
              <a:rPr lang="en-US" sz="2800" b="1" cap="small" dirty="0" err="1">
                <a:solidFill>
                  <a:prstClr val="black"/>
                </a:solidFill>
                <a:ea typeface="+mj-ea"/>
                <a:cs typeface="+mj-cs"/>
              </a:rPr>
              <a:t>royale</a:t>
            </a:r>
            <a:r>
              <a:rPr lang="en-US" sz="2800" b="1" cap="small" dirty="0">
                <a:solidFill>
                  <a:prstClr val="black"/>
                </a:solidFill>
                <a:ea typeface="+mj-ea"/>
                <a:cs typeface="+mj-cs"/>
              </a:rPr>
              <a:t> du 25 </a:t>
            </a:r>
            <a:r>
              <a:rPr lang="en-US" sz="2800" b="1" cap="small" dirty="0" err="1">
                <a:solidFill>
                  <a:prstClr val="black"/>
                </a:solidFill>
                <a:ea typeface="+mj-ea"/>
                <a:cs typeface="+mj-cs"/>
              </a:rPr>
              <a:t>avril</a:t>
            </a:r>
            <a:r>
              <a:rPr lang="en-US" sz="2800" b="1" cap="small" dirty="0">
                <a:solidFill>
                  <a:prstClr val="black"/>
                </a:solidFill>
                <a:ea typeface="+mj-ea"/>
                <a:cs typeface="+mj-cs"/>
              </a:rPr>
              <a:t> </a:t>
            </a:r>
            <a:r>
              <a:rPr lang="en-US" sz="2800" b="1" cap="small" dirty="0">
                <a:solidFill>
                  <a:prstClr val="black"/>
                </a:solidFill>
                <a:ea typeface="+mj-ea"/>
                <a:cs typeface="+mj-cs"/>
                <a:hlinkClick r:id="rId2" tooltip="1777"/>
              </a:rPr>
              <a:t>1777</a:t>
            </a:r>
            <a:r>
              <a:rPr lang="en-US" sz="2800" b="1" cap="small" dirty="0">
                <a:solidFill>
                  <a:prstClr val="black"/>
                </a:solidFill>
                <a:ea typeface="+mj-ea"/>
                <a:cs typeface="+mj-cs"/>
              </a:rPr>
              <a:t> </a:t>
            </a:r>
            <a:r>
              <a:rPr lang="en-US" sz="2800" b="1" cap="small" dirty="0" err="1">
                <a:solidFill>
                  <a:prstClr val="black"/>
                </a:solidFill>
                <a:ea typeface="+mj-ea"/>
                <a:cs typeface="+mj-cs"/>
              </a:rPr>
              <a:t>considère</a:t>
            </a:r>
            <a:r>
              <a:rPr lang="en-US" sz="2800" b="1" cap="small" dirty="0">
                <a:solidFill>
                  <a:prstClr val="black"/>
                </a:solidFill>
                <a:ea typeface="+mj-ea"/>
                <a:cs typeface="+mj-cs"/>
              </a:rPr>
              <a:t> </a:t>
            </a:r>
            <a:r>
              <a:rPr lang="en-US" sz="2800" b="1" cap="small" dirty="0" smtClean="0">
                <a:solidFill>
                  <a:prstClr val="black"/>
                </a:solidFill>
                <a:ea typeface="+mj-ea"/>
                <a:cs typeface="+mj-cs"/>
              </a:rPr>
              <a:t> </a:t>
            </a:r>
            <a:r>
              <a:rPr lang="en-US" sz="2800" b="1" cap="small" dirty="0" smtClean="0">
                <a:solidFill>
                  <a:srgbClr val="0070C0"/>
                </a:solidFill>
                <a:ea typeface="+mj-ea"/>
                <a:cs typeface="+mj-cs"/>
              </a:rPr>
              <a:t>la </a:t>
            </a:r>
            <a:r>
              <a:rPr lang="en-US" sz="2800" b="1" cap="small" dirty="0" err="1">
                <a:solidFill>
                  <a:srgbClr val="0070C0"/>
                </a:solidFill>
                <a:ea typeface="+mj-ea"/>
                <a:cs typeface="+mj-cs"/>
              </a:rPr>
              <a:t>Pharmacie</a:t>
            </a:r>
            <a:r>
              <a:rPr lang="en-US" sz="2800" b="1" cap="small" dirty="0">
                <a:solidFill>
                  <a:srgbClr val="0070C0"/>
                </a:solidFill>
                <a:ea typeface="+mj-ea"/>
                <a:cs typeface="+mj-cs"/>
              </a:rPr>
              <a:t> </a:t>
            </a:r>
            <a:r>
              <a:rPr lang="en-US" sz="2800" b="1" cap="small" dirty="0" smtClean="0">
                <a:solidFill>
                  <a:srgbClr val="0070C0"/>
                </a:solidFill>
                <a:ea typeface="+mj-ea"/>
                <a:cs typeface="+mj-cs"/>
              </a:rPr>
              <a:t> </a:t>
            </a:r>
            <a:r>
              <a:rPr lang="en-US" sz="2800" b="1" cap="small" dirty="0" err="1" smtClean="0">
                <a:solidFill>
                  <a:prstClr val="black"/>
                </a:solidFill>
                <a:ea typeface="+mj-ea"/>
                <a:cs typeface="+mj-cs"/>
              </a:rPr>
              <a:t>comme</a:t>
            </a:r>
            <a:r>
              <a:rPr lang="en-US" sz="2800" b="1" cap="small" dirty="0" smtClean="0">
                <a:solidFill>
                  <a:prstClr val="black"/>
                </a:solidFill>
                <a:ea typeface="+mj-ea"/>
                <a:cs typeface="+mj-cs"/>
              </a:rPr>
              <a:t> </a:t>
            </a:r>
            <a:r>
              <a:rPr lang="en-US" sz="2800" b="1" cap="small" dirty="0">
                <a:solidFill>
                  <a:prstClr val="black"/>
                </a:solidFill>
                <a:ea typeface="+mj-ea"/>
                <a:cs typeface="+mj-cs"/>
              </a:rPr>
              <a:t>« </a:t>
            </a:r>
            <a:r>
              <a:rPr lang="en-US" sz="2800" b="1" cap="small" dirty="0">
                <a:solidFill>
                  <a:srgbClr val="7030A0"/>
                </a:solidFill>
                <a:ea typeface="+mj-ea"/>
                <a:cs typeface="+mj-cs"/>
              </a:rPr>
              <a:t>art </a:t>
            </a:r>
            <a:r>
              <a:rPr lang="en-US" sz="2800" b="1" cap="small" dirty="0" err="1">
                <a:solidFill>
                  <a:srgbClr val="7030A0"/>
                </a:solidFill>
                <a:ea typeface="+mj-ea"/>
                <a:cs typeface="+mj-cs"/>
              </a:rPr>
              <a:t>précieux</a:t>
            </a:r>
            <a:r>
              <a:rPr lang="en-US" sz="2800" b="1" cap="small" dirty="0">
                <a:solidFill>
                  <a:srgbClr val="7030A0"/>
                </a:solidFill>
                <a:ea typeface="+mj-ea"/>
                <a:cs typeface="+mj-cs"/>
              </a:rPr>
              <a:t> à </a:t>
            </a:r>
            <a:r>
              <a:rPr lang="en-US" sz="2800" b="1" cap="small" dirty="0" err="1">
                <a:solidFill>
                  <a:srgbClr val="7030A0"/>
                </a:solidFill>
                <a:ea typeface="+mj-ea"/>
                <a:cs typeface="+mj-cs"/>
              </a:rPr>
              <a:t>l’humanité</a:t>
            </a:r>
            <a:r>
              <a:rPr lang="en-US" sz="2800" b="1" cap="small" dirty="0">
                <a:solidFill>
                  <a:prstClr val="black"/>
                </a:solidFill>
                <a:ea typeface="+mj-ea"/>
                <a:cs typeface="+mj-cs"/>
              </a:rPr>
              <a:t> », </a:t>
            </a:r>
            <a:r>
              <a:rPr lang="en-US" sz="2800" b="1" cap="small" dirty="0" err="1">
                <a:solidFill>
                  <a:prstClr val="black"/>
                </a:solidFill>
                <a:ea typeface="+mj-ea"/>
                <a:cs typeface="+mj-cs"/>
              </a:rPr>
              <a:t>lui</a:t>
            </a:r>
            <a:r>
              <a:rPr lang="en-US" sz="2800" b="1" cap="small" dirty="0">
                <a:solidFill>
                  <a:prstClr val="black"/>
                </a:solidFill>
                <a:ea typeface="+mj-ea"/>
                <a:cs typeface="+mj-cs"/>
              </a:rPr>
              <a:t> </a:t>
            </a:r>
            <a:r>
              <a:rPr lang="en-US" sz="2800" b="1" cap="small" dirty="0" err="1">
                <a:solidFill>
                  <a:prstClr val="black"/>
                </a:solidFill>
                <a:ea typeface="+mj-ea"/>
                <a:cs typeface="+mj-cs"/>
              </a:rPr>
              <a:t>donnant</a:t>
            </a:r>
            <a:r>
              <a:rPr lang="en-US" sz="2800" b="1" cap="small" dirty="0">
                <a:solidFill>
                  <a:prstClr val="black"/>
                </a:solidFill>
                <a:ea typeface="+mj-ea"/>
                <a:cs typeface="+mj-cs"/>
              </a:rPr>
              <a:t> </a:t>
            </a:r>
            <a:r>
              <a:rPr lang="en-US" sz="2800" b="1" cap="small" dirty="0" err="1">
                <a:solidFill>
                  <a:prstClr val="black"/>
                </a:solidFill>
                <a:ea typeface="+mj-ea"/>
                <a:cs typeface="+mj-cs"/>
              </a:rPr>
              <a:t>sa</a:t>
            </a:r>
            <a:r>
              <a:rPr lang="en-US" sz="2800" b="1" cap="small" dirty="0">
                <a:solidFill>
                  <a:prstClr val="black"/>
                </a:solidFill>
                <a:ea typeface="+mj-ea"/>
                <a:cs typeface="+mj-cs"/>
              </a:rPr>
              <a:t> </a:t>
            </a:r>
            <a:r>
              <a:rPr lang="en-US" sz="2800" b="1" cap="small" dirty="0" err="1">
                <a:solidFill>
                  <a:prstClr val="black"/>
                </a:solidFill>
                <a:ea typeface="+mj-ea"/>
                <a:cs typeface="+mj-cs"/>
              </a:rPr>
              <a:t>totale</a:t>
            </a:r>
            <a:r>
              <a:rPr lang="en-US" sz="2800" b="1" cap="small" dirty="0">
                <a:solidFill>
                  <a:prstClr val="black"/>
                </a:solidFill>
                <a:ea typeface="+mj-ea"/>
                <a:cs typeface="+mj-cs"/>
              </a:rPr>
              <a:t> </a:t>
            </a:r>
            <a:r>
              <a:rPr lang="en-US" sz="2800" b="1" cap="small" dirty="0" err="1">
                <a:solidFill>
                  <a:prstClr val="black"/>
                </a:solidFill>
                <a:ea typeface="+mj-ea"/>
                <a:cs typeface="+mj-cs"/>
              </a:rPr>
              <a:t>indépendance</a:t>
            </a:r>
            <a:r>
              <a:rPr lang="en-US" sz="2800" b="1" cap="small" dirty="0">
                <a:solidFill>
                  <a:prstClr val="black"/>
                </a:solidFill>
                <a:ea typeface="+mj-ea"/>
                <a:cs typeface="+mj-cs"/>
              </a:rPr>
              <a:t>  </a:t>
            </a:r>
            <a:r>
              <a:rPr lang="en-US" sz="2800" b="1" cap="small" dirty="0" smtClean="0">
                <a:solidFill>
                  <a:prstClr val="black"/>
                </a:solidFill>
                <a:ea typeface="+mj-ea"/>
                <a:cs typeface="+mj-cs"/>
              </a:rPr>
              <a:t>à </a:t>
            </a:r>
            <a:r>
              <a:rPr lang="en-US" sz="2800" b="1" cap="small" dirty="0">
                <a:solidFill>
                  <a:prstClr val="black"/>
                </a:solidFill>
                <a:ea typeface="+mj-ea"/>
                <a:cs typeface="+mj-cs"/>
              </a:rPr>
              <a:t>la corporation </a:t>
            </a:r>
            <a:r>
              <a:rPr lang="en-US" sz="2800" b="1" cap="small" dirty="0">
                <a:solidFill>
                  <a:srgbClr val="FF0000"/>
                </a:solidFill>
                <a:ea typeface="+mj-ea"/>
                <a:cs typeface="+mj-cs"/>
              </a:rPr>
              <a:t>des </a:t>
            </a:r>
            <a:r>
              <a:rPr lang="en-US" sz="2800" b="1" cap="small" dirty="0" err="1">
                <a:solidFill>
                  <a:srgbClr val="FF0000"/>
                </a:solidFill>
                <a:ea typeface="+mj-ea"/>
                <a:cs typeface="+mj-cs"/>
              </a:rPr>
              <a:t>apothicaires</a:t>
            </a:r>
            <a:r>
              <a:rPr lang="en-US" sz="2800" b="1" cap="small" dirty="0">
                <a:solidFill>
                  <a:srgbClr val="FF0000"/>
                </a:solidFill>
                <a:ea typeface="+mj-ea"/>
                <a:cs typeface="+mj-cs"/>
              </a:rPr>
              <a:t> </a:t>
            </a:r>
            <a:r>
              <a:rPr lang="en-US" sz="2800" b="1" cap="small" dirty="0">
                <a:solidFill>
                  <a:prstClr val="black"/>
                </a:solidFill>
                <a:ea typeface="+mj-ea"/>
                <a:cs typeface="+mj-cs"/>
              </a:rPr>
              <a:t>sous la </a:t>
            </a:r>
            <a:r>
              <a:rPr lang="en-US" sz="2800" b="1" cap="small" dirty="0" err="1">
                <a:solidFill>
                  <a:prstClr val="black"/>
                </a:solidFill>
                <a:ea typeface="+mj-ea"/>
                <a:cs typeface="+mj-cs"/>
              </a:rPr>
              <a:t>forme</a:t>
            </a:r>
            <a:r>
              <a:rPr lang="en-US" sz="2800" b="1" cap="small" dirty="0">
                <a:solidFill>
                  <a:prstClr val="black"/>
                </a:solidFill>
                <a:ea typeface="+mj-ea"/>
                <a:cs typeface="+mj-cs"/>
              </a:rPr>
              <a:t> du « </a:t>
            </a:r>
            <a:r>
              <a:rPr lang="en-US" sz="2800" b="1" cap="small" dirty="0" err="1">
                <a:solidFill>
                  <a:prstClr val="black"/>
                </a:solidFill>
                <a:ea typeface="+mj-ea"/>
                <a:cs typeface="+mj-cs"/>
              </a:rPr>
              <a:t>Collège</a:t>
            </a:r>
            <a:r>
              <a:rPr lang="en-US" sz="2800" b="1" cap="small" dirty="0">
                <a:solidFill>
                  <a:prstClr val="black"/>
                </a:solidFill>
                <a:ea typeface="+mj-ea"/>
                <a:cs typeface="+mj-cs"/>
              </a:rPr>
              <a:t> de </a:t>
            </a:r>
            <a:r>
              <a:rPr lang="en-US" sz="2800" b="1" cap="small" dirty="0" err="1">
                <a:solidFill>
                  <a:prstClr val="black"/>
                </a:solidFill>
                <a:ea typeface="+mj-ea"/>
                <a:cs typeface="+mj-cs"/>
              </a:rPr>
              <a:t>Pharmacie</a:t>
            </a:r>
            <a:r>
              <a:rPr lang="en-US" sz="2800" b="1" cap="small" dirty="0">
                <a:solidFill>
                  <a:prstClr val="black"/>
                </a:solidFill>
                <a:ea typeface="+mj-ea"/>
                <a:cs typeface="+mj-cs"/>
              </a:rPr>
              <a:t> </a:t>
            </a:r>
            <a:r>
              <a:rPr lang="en-US" sz="2800" b="1" cap="small" dirty="0" smtClean="0">
                <a:solidFill>
                  <a:prstClr val="black"/>
                </a:solidFill>
                <a:ea typeface="+mj-ea"/>
                <a:cs typeface="+mj-cs"/>
              </a:rPr>
              <a:t>»,</a:t>
            </a:r>
          </a:p>
          <a:p>
            <a:pPr algn="ctr"/>
            <a:r>
              <a:rPr lang="en-US" sz="2800" b="1" cap="small" dirty="0" smtClean="0">
                <a:solidFill>
                  <a:prstClr val="black"/>
                </a:solidFill>
                <a:ea typeface="+mj-ea"/>
                <a:cs typeface="+mj-cs"/>
              </a:rPr>
              <a:t> </a:t>
            </a:r>
            <a:r>
              <a:rPr lang="en-US" sz="2800" b="1" cap="small" dirty="0" err="1">
                <a:solidFill>
                  <a:prstClr val="black"/>
                </a:solidFill>
                <a:ea typeface="+mj-ea"/>
                <a:cs typeface="+mj-cs"/>
              </a:rPr>
              <a:t>futur</a:t>
            </a:r>
            <a:r>
              <a:rPr lang="en-US" sz="2800" b="1" cap="small" dirty="0">
                <a:solidFill>
                  <a:prstClr val="black"/>
                </a:solidFill>
                <a:ea typeface="+mj-ea"/>
                <a:cs typeface="+mj-cs"/>
              </a:rPr>
              <a:t> </a:t>
            </a:r>
            <a:r>
              <a:rPr lang="en-US" sz="2800" b="1" cap="small" dirty="0" err="1">
                <a:solidFill>
                  <a:prstClr val="black"/>
                </a:solidFill>
                <a:ea typeface="+mj-ea"/>
                <a:cs typeface="+mj-cs"/>
                <a:hlinkClick r:id="rId3" tooltip="Académie nationale de pharmacie"/>
              </a:rPr>
              <a:t>Académie</a:t>
            </a:r>
            <a:r>
              <a:rPr lang="en-US" sz="2800" b="1" cap="small" dirty="0">
                <a:solidFill>
                  <a:prstClr val="black"/>
                </a:solidFill>
                <a:ea typeface="+mj-ea"/>
                <a:cs typeface="+mj-cs"/>
                <a:hlinkClick r:id="rId3" tooltip="Académie nationale de pharmacie"/>
              </a:rPr>
              <a:t> </a:t>
            </a:r>
            <a:r>
              <a:rPr lang="en-US" sz="2800" b="1" cap="small" dirty="0" err="1">
                <a:solidFill>
                  <a:prstClr val="black"/>
                </a:solidFill>
                <a:ea typeface="+mj-ea"/>
                <a:cs typeface="+mj-cs"/>
                <a:hlinkClick r:id="rId3" tooltip="Académie nationale de pharmacie"/>
              </a:rPr>
              <a:t>nationale</a:t>
            </a:r>
            <a:r>
              <a:rPr lang="en-US" sz="2800" b="1" cap="small" dirty="0">
                <a:solidFill>
                  <a:prstClr val="black"/>
                </a:solidFill>
                <a:ea typeface="+mj-ea"/>
                <a:cs typeface="+mj-cs"/>
                <a:hlinkClick r:id="rId3" tooltip="Académie nationale de pharmacie"/>
              </a:rPr>
              <a:t> </a:t>
            </a:r>
            <a:r>
              <a:rPr lang="en-US" sz="2800" b="1" cap="small" dirty="0" smtClean="0">
                <a:solidFill>
                  <a:prstClr val="black"/>
                </a:solidFill>
                <a:ea typeface="+mj-ea"/>
                <a:cs typeface="+mj-cs"/>
                <a:hlinkClick r:id="rId3" tooltip="Académie nationale de pharmacie"/>
              </a:rPr>
              <a:t>de </a:t>
            </a:r>
            <a:r>
              <a:rPr lang="en-US" sz="2800" b="1" cap="small" dirty="0" err="1">
                <a:solidFill>
                  <a:prstClr val="black"/>
                </a:solidFill>
                <a:ea typeface="+mj-ea"/>
                <a:cs typeface="+mj-cs"/>
                <a:hlinkClick r:id="rId3" tooltip="Académie nationale de pharmacie"/>
              </a:rPr>
              <a:t>pharmacie</a:t>
            </a:r>
            <a:r>
              <a:rPr lang="en-US" sz="2800" b="1" cap="small" dirty="0">
                <a:solidFill>
                  <a:prstClr val="black"/>
                </a:solidFill>
                <a:ea typeface="+mj-ea"/>
                <a:cs typeface="+mj-cs"/>
              </a:rPr>
              <a:t>. </a:t>
            </a:r>
            <a:br>
              <a:rPr lang="en-US" sz="2800" b="1" cap="small" dirty="0">
                <a:solidFill>
                  <a:prstClr val="black"/>
                </a:solidFill>
                <a:ea typeface="+mj-ea"/>
                <a:cs typeface="+mj-cs"/>
              </a:rPr>
            </a:br>
            <a:endParaRPr lang="fr-FR"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573016"/>
            <a:ext cx="504056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491116"/>
      </p:ext>
    </p:extLst>
  </p:cSld>
  <p:clrMapOvr>
    <a:masterClrMapping/>
  </p:clrMapOvr>
  <p:transition>
    <p:newsflash/>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297634"/>
          </a:xfrm>
        </p:spPr>
        <p:txBody>
          <a:bodyPr/>
          <a:lstStyle/>
          <a:p>
            <a:r>
              <a:rPr lang="fr-FR" sz="3200" b="1" dirty="0" smtClean="0">
                <a:solidFill>
                  <a:srgbClr val="7030A0"/>
                </a:solidFill>
                <a:cs typeface="Calibri"/>
              </a:rPr>
              <a:t>2.C/ LES PSYCHOTONIQUES : </a:t>
            </a:r>
            <a:br>
              <a:rPr lang="fr-FR" sz="3200" b="1" dirty="0" smtClean="0">
                <a:solidFill>
                  <a:srgbClr val="7030A0"/>
                </a:solidFill>
                <a:cs typeface="Calibri"/>
              </a:rPr>
            </a:br>
            <a:r>
              <a:rPr lang="fr-FR" sz="3200" b="1" dirty="0" smtClean="0">
                <a:solidFill>
                  <a:schemeClr val="tx1"/>
                </a:solidFill>
                <a:cs typeface="Calibri"/>
              </a:rPr>
              <a:t>Ayant une action stimulante globale. Ils se distinguent en :</a:t>
            </a:r>
            <a:br>
              <a:rPr lang="fr-FR" sz="3200" b="1" dirty="0" smtClean="0">
                <a:solidFill>
                  <a:schemeClr val="tx1"/>
                </a:solidFill>
                <a:cs typeface="Calibri"/>
              </a:rPr>
            </a:br>
            <a:r>
              <a:rPr lang="fr-FR" sz="3200" b="1" dirty="0" smtClean="0">
                <a:solidFill>
                  <a:schemeClr val="tx1"/>
                </a:solidFill>
                <a:cs typeface="Calibri"/>
              </a:rPr>
              <a:t> </a:t>
            </a:r>
            <a:br>
              <a:rPr lang="fr-FR" sz="3200" b="1" dirty="0" smtClean="0">
                <a:solidFill>
                  <a:schemeClr val="tx1"/>
                </a:solidFill>
                <a:cs typeface="Calibri"/>
              </a:rPr>
            </a:br>
            <a:r>
              <a:rPr lang="fr-FR" sz="3200" b="1" dirty="0" smtClean="0">
                <a:solidFill>
                  <a:schemeClr val="tx1"/>
                </a:solidFill>
                <a:cs typeface="Calibri"/>
              </a:rPr>
              <a:t>- </a:t>
            </a:r>
            <a:r>
              <a:rPr lang="fr-FR" sz="3200" b="1" u="sng" dirty="0" smtClean="0">
                <a:solidFill>
                  <a:srgbClr val="7030A0"/>
                </a:solidFill>
                <a:cs typeface="Calibri"/>
              </a:rPr>
              <a:t>Analeptiques simples du SNC </a:t>
            </a:r>
            <a:r>
              <a:rPr lang="fr-FR" sz="3200" b="1" dirty="0" smtClean="0">
                <a:solidFill>
                  <a:schemeClr val="tx1"/>
                </a:solidFill>
                <a:cs typeface="Calibri"/>
              </a:rPr>
              <a:t>: CAFEINE, CAMPHRE …</a:t>
            </a:r>
            <a:br>
              <a:rPr lang="fr-FR" sz="3200" b="1" dirty="0" smtClean="0">
                <a:solidFill>
                  <a:schemeClr val="tx1"/>
                </a:solidFill>
                <a:cs typeface="Calibri"/>
              </a:rPr>
            </a:br>
            <a:r>
              <a:rPr lang="fr-FR" sz="3200" b="1" dirty="0" smtClean="0">
                <a:solidFill>
                  <a:schemeClr val="tx1"/>
                </a:solidFill>
                <a:cs typeface="Calibri"/>
              </a:rPr>
              <a:t/>
            </a:r>
            <a:br>
              <a:rPr lang="fr-FR" sz="3200" b="1" dirty="0" smtClean="0">
                <a:solidFill>
                  <a:schemeClr val="tx1"/>
                </a:solidFill>
                <a:cs typeface="Calibri"/>
              </a:rPr>
            </a:br>
            <a:r>
              <a:rPr lang="fr-FR" sz="3200" b="1" dirty="0" smtClean="0">
                <a:solidFill>
                  <a:schemeClr val="tx1"/>
                </a:solidFill>
                <a:cs typeface="Calibri"/>
              </a:rPr>
              <a:t>- </a:t>
            </a:r>
            <a:r>
              <a:rPr lang="fr-FR" sz="3200" b="1" u="sng" dirty="0" smtClean="0">
                <a:solidFill>
                  <a:srgbClr val="7030A0"/>
                </a:solidFill>
                <a:cs typeface="Calibri"/>
              </a:rPr>
              <a:t>Les toniques Nervins classiques :</a:t>
            </a:r>
            <a:br>
              <a:rPr lang="fr-FR" sz="3200" b="1" u="sng" dirty="0" smtClean="0">
                <a:solidFill>
                  <a:srgbClr val="7030A0"/>
                </a:solidFill>
                <a:cs typeface="Calibri"/>
              </a:rPr>
            </a:br>
            <a:r>
              <a:rPr lang="fr-FR" sz="3200" b="1" dirty="0" smtClean="0">
                <a:solidFill>
                  <a:schemeClr val="tx1"/>
                </a:solidFill>
                <a:cs typeface="Calibri"/>
              </a:rPr>
              <a:t>ACIDE GLUTAMIQUE…   </a:t>
            </a:r>
            <a:br>
              <a:rPr lang="fr-FR" sz="3200" b="1" dirty="0" smtClean="0">
                <a:solidFill>
                  <a:schemeClr val="tx1"/>
                </a:solidFill>
                <a:cs typeface="Calibri"/>
              </a:rPr>
            </a:br>
            <a:r>
              <a:rPr lang="fr-FR" sz="3200" b="1" dirty="0" smtClean="0">
                <a:solidFill>
                  <a:srgbClr val="7030A0"/>
                </a:solidFill>
                <a:cs typeface="Calibri"/>
              </a:rPr>
              <a:t/>
            </a:r>
            <a:br>
              <a:rPr lang="fr-FR" sz="3200" b="1" dirty="0" smtClean="0">
                <a:solidFill>
                  <a:srgbClr val="7030A0"/>
                </a:solidFill>
                <a:cs typeface="Calibri"/>
              </a:rPr>
            </a:br>
            <a:endParaRPr lang="fr-FR" dirty="0"/>
          </a:p>
        </p:txBody>
      </p:sp>
    </p:spTree>
  </p:cSld>
  <p:clrMapOvr>
    <a:masterClrMapping/>
  </p:clrMapOvr>
  <p:transition>
    <p:newsflash/>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429684" cy="6154758"/>
          </a:xfrm>
        </p:spPr>
        <p:txBody>
          <a:bodyPr/>
          <a:lstStyle/>
          <a:p>
            <a:endParaRPr lang="fr-FR" dirty="0"/>
          </a:p>
        </p:txBody>
      </p:sp>
      <p:pic>
        <p:nvPicPr>
          <p:cNvPr id="8194" name="Picture 2" descr="C:\Users\hp\Desktop\images.jpg"/>
          <p:cNvPicPr>
            <a:picLocks noChangeAspect="1" noChangeArrowheads="1"/>
          </p:cNvPicPr>
          <p:nvPr/>
        </p:nvPicPr>
        <p:blipFill>
          <a:blip r:embed="rId2"/>
          <a:srcRect/>
          <a:stretch>
            <a:fillRect/>
          </a:stretch>
        </p:blipFill>
        <p:spPr bwMode="auto">
          <a:xfrm rot="20648315">
            <a:off x="1085253" y="1025981"/>
            <a:ext cx="2859617" cy="4158041"/>
          </a:xfrm>
          <a:prstGeom prst="rect">
            <a:avLst/>
          </a:prstGeom>
          <a:noFill/>
        </p:spPr>
      </p:pic>
      <p:pic>
        <p:nvPicPr>
          <p:cNvPr id="8195" name="Picture 3" descr="C:\Users\hp\Desktop\71BxYrYFDBL._SY679_.jpg"/>
          <p:cNvPicPr>
            <a:picLocks noChangeAspect="1" noChangeArrowheads="1"/>
          </p:cNvPicPr>
          <p:nvPr/>
        </p:nvPicPr>
        <p:blipFill>
          <a:blip r:embed="rId3"/>
          <a:srcRect/>
          <a:stretch>
            <a:fillRect/>
          </a:stretch>
        </p:blipFill>
        <p:spPr bwMode="auto">
          <a:xfrm rot="1166251">
            <a:off x="5221470" y="1281829"/>
            <a:ext cx="2875344" cy="4395773"/>
          </a:xfrm>
          <a:prstGeom prst="rect">
            <a:avLst/>
          </a:prstGeom>
          <a:noFill/>
        </p:spPr>
      </p:pic>
    </p:spTree>
  </p:cSld>
  <p:clrMapOvr>
    <a:masterClrMapping/>
  </p:clrMapOvr>
  <p:transition>
    <p:newsflash/>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132856"/>
            <a:ext cx="7467600" cy="1143000"/>
          </a:xfrm>
        </p:spPr>
        <p:txBody>
          <a:bodyPr>
            <a:normAutofit/>
          </a:bodyPr>
          <a:lstStyle/>
          <a:p>
            <a:pPr algn="ctr"/>
            <a:r>
              <a:rPr lang="fr-FR" sz="3600" b="1" dirty="0" smtClean="0"/>
              <a:t>LES PSYCHODYSLEPTIQUES</a:t>
            </a:r>
            <a:endParaRPr lang="fr-FR" sz="3600" b="1" dirty="0"/>
          </a:p>
        </p:txBody>
      </p:sp>
    </p:spTree>
    <p:extLst>
      <p:ext uri="{BB962C8B-B14F-4D97-AF65-F5344CB8AC3E}">
        <p14:creationId xmlns:p14="http://schemas.microsoft.com/office/powerpoint/2010/main" val="3251093714"/>
      </p:ext>
    </p:extLst>
  </p:cSld>
  <p:clrMapOvr>
    <a:masterClrMapping/>
  </p:clrMapOvr>
  <p:transition>
    <p:newsflash/>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04664"/>
            <a:ext cx="8043664" cy="6322714"/>
          </a:xfrm>
        </p:spPr>
        <p:txBody>
          <a:bodyPr/>
          <a:lstStyle/>
          <a:p>
            <a:r>
              <a:rPr lang="fr-FR" sz="2800" b="1" dirty="0" smtClean="0">
                <a:solidFill>
                  <a:srgbClr val="FF0000"/>
                </a:solidFill>
              </a:rPr>
              <a:t>Les psychodysleptiques comportent :</a:t>
            </a:r>
            <a:br>
              <a:rPr lang="fr-FR" sz="2800" b="1" dirty="0" smtClean="0">
                <a:solidFill>
                  <a:srgbClr val="FF0000"/>
                </a:solidFill>
              </a:rPr>
            </a:br>
            <a:r>
              <a:rPr lang="fr-FR" sz="2800" b="1">
                <a:solidFill>
                  <a:srgbClr val="FF0000"/>
                </a:solidFill>
              </a:rPr>
              <a:t> </a:t>
            </a:r>
            <a:r>
              <a:rPr lang="fr-FR" sz="2800" b="1" smtClean="0">
                <a:solidFill>
                  <a:srgbClr val="FF0000"/>
                </a:solidFill>
              </a:rPr>
              <a:t/>
            </a:r>
            <a:br>
              <a:rPr lang="fr-FR" sz="2800" b="1" smtClean="0">
                <a:solidFill>
                  <a:srgbClr val="FF0000"/>
                </a:solidFill>
              </a:rPr>
            </a:br>
            <a:r>
              <a:rPr lang="fr-FR" sz="2800" b="1">
                <a:solidFill>
                  <a:srgbClr val="FF0000"/>
                </a:solidFill>
              </a:rPr>
              <a:t/>
            </a:r>
            <a:br>
              <a:rPr lang="fr-FR" sz="2800" b="1">
                <a:solidFill>
                  <a:srgbClr val="FF0000"/>
                </a:solidFill>
              </a:rPr>
            </a:br>
            <a:r>
              <a:rPr lang="fr-FR" sz="2800" b="1" smtClean="0">
                <a:solidFill>
                  <a:srgbClr val="FF0000"/>
                </a:solidFill>
              </a:rPr>
              <a:t/>
            </a:r>
            <a:br>
              <a:rPr lang="fr-FR" sz="2800" b="1" smtClean="0">
                <a:solidFill>
                  <a:srgbClr val="FF0000"/>
                </a:solidFill>
              </a:rPr>
            </a:br>
            <a:r>
              <a:rPr lang="fr-FR" sz="2800" b="1" smtClean="0">
                <a:solidFill>
                  <a:srgbClr val="FF0000"/>
                </a:solidFill>
              </a:rPr>
              <a:t>1</a:t>
            </a:r>
            <a:r>
              <a:rPr lang="fr-FR" sz="2800" b="1" dirty="0" smtClean="0">
                <a:solidFill>
                  <a:srgbClr val="FF0000"/>
                </a:solidFill>
              </a:rPr>
              <a:t>/- Les hallucinogènes, onirogènes, délirogènes,</a:t>
            </a:r>
            <a:br>
              <a:rPr lang="fr-FR" sz="2800" b="1" dirty="0" smtClean="0">
                <a:solidFill>
                  <a:srgbClr val="FF0000"/>
                </a:solidFill>
              </a:rPr>
            </a:br>
            <a:r>
              <a:rPr lang="fr-FR" sz="2800" b="1" dirty="0" smtClean="0">
                <a:solidFill>
                  <a:srgbClr val="FF0000"/>
                </a:solidFill>
              </a:rPr>
              <a:t>2/- les stupéfiants,</a:t>
            </a:r>
            <a:br>
              <a:rPr lang="fr-FR" sz="2800" b="1" dirty="0" smtClean="0">
                <a:solidFill>
                  <a:srgbClr val="FF0000"/>
                </a:solidFill>
              </a:rPr>
            </a:br>
            <a:r>
              <a:rPr lang="fr-FR" sz="2800" b="1" dirty="0" smtClean="0">
                <a:solidFill>
                  <a:srgbClr val="FF0000"/>
                </a:solidFill>
              </a:rPr>
              <a:t>3/- Les substances énivrantes.  </a:t>
            </a:r>
            <a:br>
              <a:rPr lang="fr-FR" sz="2800" b="1" dirty="0" smtClean="0">
                <a:solidFill>
                  <a:srgbClr val="FF0000"/>
                </a:solidFill>
              </a:rPr>
            </a:br>
            <a:r>
              <a:rPr lang="fr-FR" dirty="0" smtClean="0"/>
              <a:t> </a:t>
            </a:r>
            <a:br>
              <a:rPr lang="fr-FR" dirty="0" smtClean="0"/>
            </a:br>
            <a:endParaRPr lang="fr-FR" dirty="0"/>
          </a:p>
        </p:txBody>
      </p:sp>
    </p:spTree>
    <p:extLst>
      <p:ext uri="{BB962C8B-B14F-4D97-AF65-F5344CB8AC3E}">
        <p14:creationId xmlns:p14="http://schemas.microsoft.com/office/powerpoint/2010/main" val="768555235"/>
      </p:ext>
    </p:extLst>
  </p:cSld>
  <p:clrMapOvr>
    <a:masterClrMapping/>
  </p:clrMapOvr>
  <p:transition>
    <p:newsflash/>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86766" cy="6226196"/>
          </a:xfrm>
          <a:ln w="76200">
            <a:solidFill>
              <a:srgbClr val="C00000"/>
            </a:solidFill>
          </a:ln>
        </p:spPr>
        <p:txBody>
          <a:bodyPr>
            <a:noAutofit/>
          </a:bodyPr>
          <a:lstStyle/>
          <a:p>
            <a:pPr algn="ctr"/>
            <a:r>
              <a:rPr lang="fr-FR" sz="4000" b="1" dirty="0" smtClean="0"/>
              <a:t/>
            </a:r>
            <a:br>
              <a:rPr lang="fr-FR" sz="4000" b="1" dirty="0" smtClean="0"/>
            </a:br>
            <a:r>
              <a:rPr lang="fr-FR" sz="4000" b="1" dirty="0" smtClean="0"/>
              <a:t/>
            </a:r>
            <a:br>
              <a:rPr lang="fr-FR" sz="4000" b="1" dirty="0" smtClean="0"/>
            </a:br>
            <a:r>
              <a:rPr lang="fr-FR" sz="4000" b="1" dirty="0" smtClean="0"/>
              <a:t/>
            </a:r>
            <a:br>
              <a:rPr lang="fr-FR" sz="4000" b="1" dirty="0" smtClean="0"/>
            </a:br>
            <a:r>
              <a:rPr lang="fr-FR" sz="4000" b="1" dirty="0" smtClean="0"/>
              <a:t/>
            </a:r>
            <a:br>
              <a:rPr lang="fr-FR" sz="4000" b="1" dirty="0" smtClean="0"/>
            </a:br>
            <a:r>
              <a:rPr lang="fr-FR" sz="4000" b="1" dirty="0" smtClean="0"/>
              <a:t/>
            </a:r>
            <a:br>
              <a:rPr lang="fr-FR" sz="4000" b="1" dirty="0" smtClean="0"/>
            </a:br>
            <a:r>
              <a:rPr lang="fr-FR" sz="4800" b="1" dirty="0" smtClean="0">
                <a:solidFill>
                  <a:srgbClr val="7030A0"/>
                </a:solidFill>
              </a:rPr>
              <a:t>MERCI POUR VOTRE </a:t>
            </a:r>
            <a:r>
              <a:rPr lang="fr-FR" sz="4800" b="1" smtClean="0">
                <a:solidFill>
                  <a:srgbClr val="7030A0"/>
                </a:solidFill>
              </a:rPr>
              <a:t>AIMABLE  ATTENTION</a:t>
            </a:r>
            <a:r>
              <a:rPr lang="fr-FR" sz="4800" b="1" dirty="0" smtClean="0">
                <a:solidFill>
                  <a:srgbClr val="7030A0"/>
                </a:solidFill>
              </a:rPr>
              <a:t/>
            </a:r>
            <a:br>
              <a:rPr lang="fr-FR" sz="4800" b="1" dirty="0" smtClean="0">
                <a:solidFill>
                  <a:srgbClr val="7030A0"/>
                </a:solidFill>
              </a:rPr>
            </a:br>
            <a:r>
              <a:rPr lang="fr-FR" sz="4800" b="1" dirty="0" smtClean="0"/>
              <a:t/>
            </a:r>
            <a:br>
              <a:rPr lang="fr-FR" sz="4800" b="1" dirty="0" smtClean="0"/>
            </a:br>
            <a:r>
              <a:rPr lang="fr-FR" sz="3200" b="1" i="1" dirty="0" smtClean="0"/>
              <a:t>« Jamais la psychologie détient         la vérité sur la folie, puisque c’est     la folie qui détient la vérité          </a:t>
            </a:r>
            <a:r>
              <a:rPr lang="fr-FR" sz="3200" b="1" i="1" smtClean="0"/>
              <a:t>de la </a:t>
            </a:r>
            <a:r>
              <a:rPr lang="fr-FR" sz="3200" b="1" i="1" dirty="0" smtClean="0"/>
              <a:t>psychologie »</a:t>
            </a:r>
            <a:r>
              <a:rPr lang="fr-FR" sz="4000" b="1" dirty="0" smtClean="0"/>
              <a:t/>
            </a:r>
            <a:br>
              <a:rPr lang="fr-FR" sz="4000" b="1" dirty="0" smtClean="0"/>
            </a:br>
            <a:r>
              <a:rPr lang="fr-FR" sz="4000" b="1" dirty="0" smtClean="0"/>
              <a:t>                                 </a:t>
            </a:r>
            <a:r>
              <a:rPr lang="fr-FR" sz="2400" b="1" dirty="0" smtClean="0"/>
              <a:t>M. Foucault.</a:t>
            </a:r>
            <a:br>
              <a:rPr lang="fr-FR" sz="2400" b="1" dirty="0" smtClean="0"/>
            </a:br>
            <a:r>
              <a:rPr lang="fr-FR" sz="2400" b="1" dirty="0" smtClean="0"/>
              <a:t/>
            </a:r>
            <a:br>
              <a:rPr lang="fr-FR" sz="2400" b="1" dirty="0" smtClean="0"/>
            </a:br>
            <a:endParaRPr lang="fr-FR" sz="4000" b="1" dirty="0"/>
          </a:p>
        </p:txBody>
      </p:sp>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643050"/>
            <a:ext cx="7858180" cy="4500594"/>
          </a:xfrm>
          <a:solidFill>
            <a:schemeClr val="bg1"/>
          </a:solidFill>
          <a:ln>
            <a:solidFill>
              <a:schemeClr val="bg1"/>
            </a:solidFill>
          </a:ln>
          <a:scene3d>
            <a:camera prst="perspectiveRelaxedModerately"/>
            <a:lightRig rig="threePt" dir="t"/>
          </a:scene3d>
        </p:spPr>
        <p:style>
          <a:lnRef idx="1">
            <a:schemeClr val="accent4"/>
          </a:lnRef>
          <a:fillRef idx="2">
            <a:schemeClr val="accent4"/>
          </a:fillRef>
          <a:effectRef idx="1">
            <a:schemeClr val="accent4"/>
          </a:effectRef>
          <a:fontRef idx="minor">
            <a:schemeClr val="dk1"/>
          </a:fontRef>
        </p:style>
        <p:txBody>
          <a:bodyPr>
            <a:noAutofit/>
          </a:bodyPr>
          <a:lstStyle/>
          <a:p>
            <a:pPr algn="ctr"/>
            <a:r>
              <a:rPr lang="fr-FR" sz="5400" b="1" dirty="0" smtClean="0">
                <a:solidFill>
                  <a:srgbClr val="FF0000"/>
                </a:solidFill>
                <a:latin typeface="Bookman Old Style" pitchFamily="18" charset="0"/>
              </a:rPr>
              <a:t>HISTOIRE </a:t>
            </a:r>
            <a:br>
              <a:rPr lang="fr-FR" sz="5400" b="1" dirty="0" smtClean="0">
                <a:solidFill>
                  <a:srgbClr val="FF0000"/>
                </a:solidFill>
                <a:latin typeface="Bookman Old Style" pitchFamily="18" charset="0"/>
              </a:rPr>
            </a:br>
            <a:r>
              <a:rPr lang="fr-FR" sz="5400" b="1" dirty="0" smtClean="0">
                <a:solidFill>
                  <a:srgbClr val="FF0000"/>
                </a:solidFill>
                <a:latin typeface="Bookman Old Style" pitchFamily="18" charset="0"/>
              </a:rPr>
              <a:t>DE LA RECHERCHE EN PHARMACOLOGIE: </a:t>
            </a:r>
            <a:r>
              <a:rPr lang="fr-FR" sz="5400" dirty="0" smtClean="0"/>
              <a:t/>
            </a:r>
            <a:br>
              <a:rPr lang="fr-FR" sz="5400" dirty="0" smtClean="0"/>
            </a:br>
            <a:endParaRPr lang="en-US" sz="5400" dirty="0"/>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428604"/>
            <a:ext cx="5786478" cy="6215106"/>
          </a:xfrm>
          <a:noFill/>
          <a:ln>
            <a:noFill/>
          </a:ln>
        </p:spPr>
        <p:txBody>
          <a:bodyPr>
            <a:normAutofit fontScale="90000"/>
          </a:bodyPr>
          <a:lstStyle/>
          <a:p>
            <a:pPr algn="l"/>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3100" b="1" dirty="0" smtClean="0">
                <a:solidFill>
                  <a:srgbClr val="FF0000"/>
                </a:solidFill>
              </a:rPr>
              <a:t>1796</a:t>
            </a:r>
            <a:r>
              <a:rPr lang="fr-FR" sz="3100" b="1" dirty="0" smtClean="0"/>
              <a:t> : </a:t>
            </a:r>
            <a:r>
              <a:rPr lang="fr-FR" sz="2700" b="1" dirty="0" smtClean="0"/>
              <a:t>14 MAI 1796 ÉDOUARD JENNER DÉCOUVRE                                                </a:t>
            </a:r>
            <a:r>
              <a:rPr lang="fr-FR" sz="2700" b="1" dirty="0" smtClean="0">
                <a:solidFill>
                  <a:srgbClr val="FF0000"/>
                </a:solidFill>
              </a:rPr>
              <a:t>LE VACCIN </a:t>
            </a:r>
            <a:r>
              <a:rPr lang="fr-FR" sz="3100" b="1" dirty="0" smtClean="0">
                <a:solidFill>
                  <a:srgbClr val="FF0000"/>
                </a:solidFill>
              </a:rPr>
              <a:t>CONTRE LA VARIOLE</a:t>
            </a:r>
            <a:r>
              <a:rPr lang="fr-FR" sz="3100" b="1" dirty="0" smtClean="0"/>
              <a:t>. </a:t>
            </a:r>
            <a:br>
              <a:rPr lang="fr-FR" sz="3100" b="1" dirty="0" smtClean="0"/>
            </a:br>
            <a:r>
              <a:rPr lang="fr-FR" sz="3100" b="1" dirty="0" smtClean="0"/>
              <a:t/>
            </a:r>
            <a:br>
              <a:rPr lang="fr-FR" sz="3100" b="1" dirty="0" smtClean="0"/>
            </a:br>
            <a:r>
              <a:rPr lang="fr-FR" sz="3100" b="1" dirty="0" smtClean="0"/>
              <a:t/>
            </a:r>
            <a:br>
              <a:rPr lang="fr-FR" sz="3100" b="1" dirty="0" smtClean="0"/>
            </a:br>
            <a:r>
              <a:rPr lang="fr-FR" sz="3100" b="1" dirty="0" smtClean="0"/>
              <a:t/>
            </a:r>
            <a:br>
              <a:rPr lang="fr-FR" sz="3100" b="1" dirty="0" smtClean="0"/>
            </a:br>
            <a:r>
              <a:rPr lang="fr-FR" sz="3100" b="1" dirty="0" smtClean="0"/>
              <a:t/>
            </a:r>
            <a:br>
              <a:rPr lang="fr-FR" sz="3100" b="1" dirty="0" smtClean="0"/>
            </a:br>
            <a:r>
              <a:rPr lang="fr-FR" sz="3100" b="1" dirty="0" smtClean="0">
                <a:solidFill>
                  <a:srgbClr val="FF0000"/>
                </a:solidFill>
              </a:rPr>
              <a:t>1817</a:t>
            </a:r>
            <a:r>
              <a:rPr lang="fr-FR" sz="3100" b="1" dirty="0" smtClean="0"/>
              <a:t>: </a:t>
            </a:r>
            <a:r>
              <a:rPr lang="fr-FR" sz="2700" b="1" dirty="0" smtClean="0"/>
              <a:t>F. W. SERTÜRNER</a:t>
            </a:r>
            <a:r>
              <a:rPr lang="fr-FR" sz="2700" dirty="0" smtClean="0"/>
              <a:t>, </a:t>
            </a:r>
            <a:r>
              <a:rPr lang="fr-FR" sz="2700" b="1" dirty="0" smtClean="0"/>
              <a:t>découvre  </a:t>
            </a:r>
            <a:r>
              <a:rPr lang="fr-FR" sz="2700" b="1" dirty="0" smtClean="0">
                <a:solidFill>
                  <a:srgbClr val="FF0000"/>
                </a:solidFill>
              </a:rPr>
              <a:t>LA MORPHINE «J</a:t>
            </a:r>
            <a:r>
              <a:rPr lang="fr-FR" sz="2700" b="1" dirty="0" smtClean="0"/>
              <a:t>eune </a:t>
            </a:r>
            <a:r>
              <a:rPr lang="fr-FR" sz="2700" b="1" dirty="0" smtClean="0">
                <a:hlinkClick r:id="rId2" tooltip="Pharmacien"/>
              </a:rPr>
              <a:t>pharmacien</a:t>
            </a:r>
            <a:r>
              <a:rPr lang="fr-FR" sz="2700" b="1" dirty="0" smtClean="0"/>
              <a:t> </a:t>
            </a:r>
            <a:br>
              <a:rPr lang="fr-FR" sz="2700" b="1" dirty="0" smtClean="0"/>
            </a:br>
            <a:r>
              <a:rPr lang="fr-FR" sz="2700" b="1" dirty="0" smtClean="0"/>
              <a:t>d'</a:t>
            </a:r>
            <a:r>
              <a:rPr lang="fr-FR" sz="2700" b="1" dirty="0" err="1" smtClean="0"/>
              <a:t>Eimbeck</a:t>
            </a:r>
            <a:r>
              <a:rPr lang="fr-FR" sz="2700" b="1" dirty="0" smtClean="0"/>
              <a:t>  près de</a:t>
            </a:r>
            <a:br>
              <a:rPr lang="fr-FR" sz="2700" b="1" dirty="0" smtClean="0"/>
            </a:br>
            <a:r>
              <a:rPr lang="fr-FR" sz="2700" b="1" dirty="0" smtClean="0"/>
              <a:t> </a:t>
            </a:r>
            <a:r>
              <a:rPr lang="fr-FR" sz="2700" b="1" dirty="0" smtClean="0">
                <a:hlinkClick r:id="rId3" tooltip="Hanovre"/>
              </a:rPr>
              <a:t>Hanovre</a:t>
            </a:r>
            <a:r>
              <a:rPr lang="fr-FR" sz="2700" b="1" dirty="0" smtClean="0"/>
              <a:t> » . </a:t>
            </a:r>
            <a:br>
              <a:rPr lang="fr-FR" sz="2700" b="1" dirty="0" smtClean="0"/>
            </a:br>
            <a:r>
              <a:rPr lang="en-US" sz="2700" b="1" dirty="0" smtClean="0"/>
              <a:t/>
            </a:r>
            <a:br>
              <a:rPr lang="en-US" sz="2700" b="1" dirty="0" smtClean="0"/>
            </a:br>
            <a:endParaRPr lang="en-US" dirty="0"/>
          </a:p>
        </p:txBody>
      </p:sp>
      <p:pic>
        <p:nvPicPr>
          <p:cNvPr id="11266" name="Picture 2" descr="C:\Documents and Settings\ghg\Bureau\téléchargement.jpg"/>
          <p:cNvPicPr>
            <a:picLocks noChangeAspect="1" noChangeArrowheads="1"/>
          </p:cNvPicPr>
          <p:nvPr/>
        </p:nvPicPr>
        <p:blipFill>
          <a:blip r:embed="rId4" cstate="print"/>
          <a:srcRect/>
          <a:stretch>
            <a:fillRect/>
          </a:stretch>
        </p:blipFill>
        <p:spPr bwMode="auto">
          <a:xfrm>
            <a:off x="5357818" y="214290"/>
            <a:ext cx="3143272" cy="3143272"/>
          </a:xfrm>
          <a:prstGeom prst="rect">
            <a:avLst/>
          </a:prstGeom>
          <a:solidFill>
            <a:srgbClr val="FF0000"/>
          </a:solidFill>
          <a:ln w="57150">
            <a:solidFill>
              <a:srgbClr val="FF0000"/>
            </a:solidFill>
          </a:ln>
        </p:spPr>
      </p:pic>
      <p:pic>
        <p:nvPicPr>
          <p:cNvPr id="11268" name="Picture 4" descr="C:\Documents and Settings\ghg\Bureau\1637.jpg"/>
          <p:cNvPicPr>
            <a:picLocks noChangeAspect="1" noChangeArrowheads="1"/>
          </p:cNvPicPr>
          <p:nvPr/>
        </p:nvPicPr>
        <p:blipFill>
          <a:blip r:embed="rId5" cstate="print"/>
          <a:srcRect/>
          <a:stretch>
            <a:fillRect/>
          </a:stretch>
        </p:blipFill>
        <p:spPr bwMode="auto">
          <a:xfrm>
            <a:off x="4857752" y="3643314"/>
            <a:ext cx="3143272" cy="2928958"/>
          </a:xfrm>
          <a:prstGeom prst="rect">
            <a:avLst/>
          </a:prstGeom>
          <a:noFill/>
          <a:ln w="38100">
            <a:solidFill>
              <a:srgbClr val="00B0F0"/>
            </a:solidFill>
          </a:ln>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715436" cy="6369072"/>
          </a:xfrm>
        </p:spPr>
        <p:txBody>
          <a:bodyPr>
            <a:normAutofit/>
          </a:bodyPr>
          <a:lstStyle/>
          <a:p>
            <a:r>
              <a:rPr lang="fr-FR" sz="2400" b="1" dirty="0" smtClean="0">
                <a:solidFill>
                  <a:srgbClr val="FF0000"/>
                </a:solidFill>
              </a:rPr>
              <a:t>1820</a:t>
            </a:r>
            <a:r>
              <a:rPr lang="fr-FR" sz="2400" b="1" dirty="0" smtClean="0"/>
              <a:t>: Découverte de </a:t>
            </a:r>
            <a:r>
              <a:rPr lang="fr-FR" sz="2400" b="1" dirty="0" smtClean="0">
                <a:solidFill>
                  <a:srgbClr val="FF0000"/>
                </a:solidFill>
              </a:rPr>
              <a:t>la QUININE</a:t>
            </a:r>
            <a:r>
              <a:rPr lang="fr-FR" sz="2400" dirty="0" smtClean="0">
                <a:solidFill>
                  <a:srgbClr val="FF0000"/>
                </a:solidFill>
              </a:rPr>
              <a:t> </a:t>
            </a:r>
            <a:r>
              <a:rPr lang="fr-FR" sz="2400" dirty="0" smtClean="0">
                <a:solidFill>
                  <a:schemeClr val="tx1"/>
                </a:solidFill>
              </a:rPr>
              <a:t>PAR l</a:t>
            </a:r>
            <a:r>
              <a:rPr lang="fr-FR" sz="2400" b="1" dirty="0" smtClean="0"/>
              <a:t>es</a:t>
            </a:r>
            <a:r>
              <a:rPr lang="fr-FR" sz="1200" b="1" dirty="0" smtClean="0"/>
              <a:t> </a:t>
            </a:r>
            <a:r>
              <a:rPr lang="fr-FR" sz="2400" b="1" dirty="0" smtClean="0"/>
              <a:t>chimistes français </a:t>
            </a:r>
            <a:r>
              <a:rPr lang="fr-FR" sz="2400" b="1" u="sng" dirty="0" smtClean="0">
                <a:hlinkClick r:id="rId2" tooltip="Pierre Joseph Pelletier"/>
              </a:rPr>
              <a:t>JOSEPH PELLETIER</a:t>
            </a:r>
            <a:r>
              <a:rPr lang="fr-FR" sz="2400" b="1" dirty="0" smtClean="0"/>
              <a:t> et </a:t>
            </a:r>
            <a:r>
              <a:rPr lang="fr-FR" sz="2400" b="1" dirty="0" smtClean="0">
                <a:hlinkClick r:id="rId3" tooltip="Joseph Bienaimé Caventou"/>
              </a:rPr>
              <a:t>JOSEPH CAVENTOU</a:t>
            </a:r>
            <a:r>
              <a:rPr lang="fr-FR" sz="2400" b="1" dirty="0" smtClean="0"/>
              <a:t>. Ils ont pu extraire les principes actifs    de l'écorce de quinquina, arbuste originaire d'Amérique du Sud connu au dix-huitième siècle, qui contient un  </a:t>
            </a:r>
            <a:r>
              <a:rPr lang="fr-FR" sz="2400" b="1" u="sng" dirty="0" smtClean="0">
                <a:hlinkClick r:id="rId4" tooltip="Alcaloïde"/>
              </a:rPr>
              <a:t>alcaloïde</a:t>
            </a:r>
            <a:r>
              <a:rPr lang="fr-FR" sz="2400" b="1" dirty="0" smtClean="0"/>
              <a:t> naturel  </a:t>
            </a:r>
            <a:r>
              <a:rPr lang="fr-FR" sz="2400" b="1" dirty="0" smtClean="0">
                <a:hlinkClick r:id="rId5" tooltip="Antipyrétique"/>
              </a:rPr>
              <a:t>antipyrétique</a:t>
            </a:r>
            <a:r>
              <a:rPr lang="fr-FR" sz="2400" b="1" dirty="0" smtClean="0"/>
              <a:t>, </a:t>
            </a:r>
            <a:br>
              <a:rPr lang="fr-FR" sz="2400" b="1" dirty="0" smtClean="0"/>
            </a:br>
            <a:r>
              <a:rPr lang="fr-FR" sz="2400" b="1" dirty="0" smtClean="0">
                <a:hlinkClick r:id="rId6" tooltip="Analgésique"/>
              </a:rPr>
              <a:t>analgésique</a:t>
            </a:r>
            <a:r>
              <a:rPr lang="fr-FR" sz="2400" b="1" dirty="0" smtClean="0"/>
              <a:t> et, surtout </a:t>
            </a:r>
            <a:r>
              <a:rPr lang="fr-FR" sz="2400" b="1" dirty="0" smtClean="0">
                <a:hlinkClick r:id="rId7" tooltip="Antipaludique"/>
              </a:rPr>
              <a:t>antipaludique</a:t>
            </a:r>
            <a:r>
              <a:rPr lang="fr-FR" sz="2400" b="1" dirty="0" smtClean="0"/>
              <a:t>. </a:t>
            </a:r>
            <a:br>
              <a:rPr lang="fr-FR" sz="2400" b="1" dirty="0" smtClean="0"/>
            </a:br>
            <a:r>
              <a:rPr lang="fr-FR" sz="2400" b="1" dirty="0" smtClean="0"/>
              <a:t/>
            </a:r>
            <a:br>
              <a:rPr lang="fr-FR" sz="2400" b="1" dirty="0" smtClean="0"/>
            </a:br>
            <a:r>
              <a:rPr lang="fr-FR" sz="2400" b="1" dirty="0" smtClean="0"/>
              <a:t>                   </a:t>
            </a: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fr-FR" b="1" dirty="0" smtClean="0"/>
              <a:t/>
            </a:r>
            <a:br>
              <a:rPr lang="fr-FR" b="1" dirty="0" smtClean="0"/>
            </a:br>
            <a:endParaRPr lang="en-US" dirty="0"/>
          </a:p>
        </p:txBody>
      </p:sp>
      <p:pic>
        <p:nvPicPr>
          <p:cNvPr id="12290" name="Picture 2" descr="C:\Documents and Settings\ghg\Bureau\Pierre_Joseph_Pelletier_2.jpg"/>
          <p:cNvPicPr>
            <a:picLocks noChangeAspect="1" noChangeArrowheads="1"/>
          </p:cNvPicPr>
          <p:nvPr/>
        </p:nvPicPr>
        <p:blipFill>
          <a:blip r:embed="rId8" cstate="print"/>
          <a:srcRect/>
          <a:stretch>
            <a:fillRect/>
          </a:stretch>
        </p:blipFill>
        <p:spPr bwMode="auto">
          <a:xfrm>
            <a:off x="6929454" y="3500438"/>
            <a:ext cx="1785950" cy="2071702"/>
          </a:xfrm>
          <a:prstGeom prst="rect">
            <a:avLst/>
          </a:prstGeom>
          <a:noFill/>
        </p:spPr>
      </p:pic>
      <p:pic>
        <p:nvPicPr>
          <p:cNvPr id="12291" name="Picture 3" descr="C:\Documents and Settings\ghg\Bureau\téléchargement (1).jpg"/>
          <p:cNvPicPr>
            <a:picLocks noChangeAspect="1" noChangeArrowheads="1"/>
          </p:cNvPicPr>
          <p:nvPr/>
        </p:nvPicPr>
        <p:blipFill>
          <a:blip r:embed="rId9" cstate="print"/>
          <a:srcRect/>
          <a:stretch>
            <a:fillRect/>
          </a:stretch>
        </p:blipFill>
        <p:spPr bwMode="auto">
          <a:xfrm>
            <a:off x="285720" y="3929066"/>
            <a:ext cx="2143140" cy="1857388"/>
          </a:xfrm>
          <a:prstGeom prst="rect">
            <a:avLst/>
          </a:prstGeom>
          <a:noFill/>
        </p:spPr>
      </p:pic>
      <p:pic>
        <p:nvPicPr>
          <p:cNvPr id="12294" name="Picture 6" descr="C:\Documents and Settings\ghg\Bureau\2012-11-03-arbre-chinchina.jpg"/>
          <p:cNvPicPr>
            <a:picLocks noChangeAspect="1" noChangeArrowheads="1"/>
          </p:cNvPicPr>
          <p:nvPr/>
        </p:nvPicPr>
        <p:blipFill>
          <a:blip r:embed="rId10" cstate="print"/>
          <a:srcRect/>
          <a:stretch>
            <a:fillRect/>
          </a:stretch>
        </p:blipFill>
        <p:spPr bwMode="auto">
          <a:xfrm>
            <a:off x="2714612" y="3357562"/>
            <a:ext cx="3786214" cy="3286148"/>
          </a:xfrm>
          <a:prstGeom prst="rect">
            <a:avLst/>
          </a:prstGeom>
          <a:noFill/>
        </p:spPr>
      </p:pic>
      <p:sp>
        <p:nvSpPr>
          <p:cNvPr id="8" name="Rectangle 7"/>
          <p:cNvSpPr/>
          <p:nvPr/>
        </p:nvSpPr>
        <p:spPr>
          <a:xfrm>
            <a:off x="6572264" y="6000768"/>
            <a:ext cx="1673856" cy="646331"/>
          </a:xfrm>
          <a:prstGeom prst="rect">
            <a:avLst/>
          </a:prstGeom>
        </p:spPr>
        <p:txBody>
          <a:bodyPr wrap="none">
            <a:spAutoFit/>
          </a:bodyPr>
          <a:lstStyle/>
          <a:p>
            <a:r>
              <a:rPr lang="fr-FR" b="1" u="sng" dirty="0" smtClean="0">
                <a:hlinkClick r:id="rId2" tooltip="Pierre Joseph Pelletier"/>
              </a:rPr>
              <a:t>JOSEPH </a:t>
            </a:r>
          </a:p>
          <a:p>
            <a:r>
              <a:rPr lang="fr-FR" b="1" u="sng" dirty="0" smtClean="0">
                <a:hlinkClick r:id="rId2" tooltip="Pierre Joseph Pelletier"/>
              </a:rPr>
              <a:t>PELLETIER</a:t>
            </a:r>
            <a:endParaRPr lang="en-US" b="1" dirty="0"/>
          </a:p>
        </p:txBody>
      </p:sp>
      <p:sp>
        <p:nvSpPr>
          <p:cNvPr id="9" name="Rectangle 8"/>
          <p:cNvSpPr/>
          <p:nvPr/>
        </p:nvSpPr>
        <p:spPr>
          <a:xfrm>
            <a:off x="214282" y="6000768"/>
            <a:ext cx="2143140" cy="646331"/>
          </a:xfrm>
          <a:prstGeom prst="rect">
            <a:avLst/>
          </a:prstGeom>
        </p:spPr>
        <p:txBody>
          <a:bodyPr wrap="square">
            <a:spAutoFit/>
          </a:bodyPr>
          <a:lstStyle/>
          <a:p>
            <a:r>
              <a:rPr lang="fr-FR" b="1" dirty="0" smtClean="0">
                <a:hlinkClick r:id="rId3" tooltip="Joseph Bienaimé Caventou"/>
              </a:rPr>
              <a:t>JOSEPH CAVENTOU</a:t>
            </a:r>
            <a:endParaRPr lang="en-US" b="1" dirty="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714488"/>
            <a:ext cx="3757610" cy="3440114"/>
          </a:xfrm>
        </p:spPr>
        <p:txBody>
          <a:bodyPr/>
          <a:lstStyle/>
          <a:p>
            <a:r>
              <a:rPr lang="fr-FR" b="1" dirty="0" smtClean="0"/>
              <a:t>1882: LOUIS PASTEUR découvre le </a:t>
            </a:r>
            <a:r>
              <a:rPr lang="fr-FR" b="1" dirty="0" smtClean="0">
                <a:solidFill>
                  <a:srgbClr val="FF0000"/>
                </a:solidFill>
              </a:rPr>
              <a:t>vaccin contre      la rage</a:t>
            </a:r>
            <a:r>
              <a:rPr lang="fr-FR" b="1" dirty="0" smtClean="0"/>
              <a:t>. </a:t>
            </a:r>
            <a:br>
              <a:rPr lang="fr-FR" b="1" dirty="0" smtClean="0"/>
            </a:br>
            <a:endParaRPr lang="en-US" dirty="0"/>
          </a:p>
        </p:txBody>
      </p:sp>
      <p:pic>
        <p:nvPicPr>
          <p:cNvPr id="13314" name="Picture 2" descr="C:\Documents and Settings\ghg\Bureau\Pasteur.jpg"/>
          <p:cNvPicPr>
            <a:picLocks noChangeAspect="1" noChangeArrowheads="1"/>
          </p:cNvPicPr>
          <p:nvPr/>
        </p:nvPicPr>
        <p:blipFill>
          <a:blip r:embed="rId2" cstate="print"/>
          <a:srcRect/>
          <a:stretch>
            <a:fillRect/>
          </a:stretch>
        </p:blipFill>
        <p:spPr bwMode="auto">
          <a:xfrm>
            <a:off x="4572000" y="566738"/>
            <a:ext cx="4000528" cy="5724525"/>
          </a:xfrm>
          <a:prstGeom prst="rect">
            <a:avLst/>
          </a:prstGeom>
          <a:noFill/>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04868"/>
          </a:xfrm>
        </p:spPr>
        <p:txBody>
          <a:bodyPr>
            <a:normAutofit fontScale="90000"/>
          </a:bodyPr>
          <a:lstStyle/>
          <a:p>
            <a:pPr algn="ct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fr-FR" sz="3600" b="1" dirty="0" smtClean="0">
                <a:solidFill>
                  <a:srgbClr val="FF0000"/>
                </a:solidFill>
              </a:rPr>
              <a:t>1906:  </a:t>
            </a:r>
            <a:r>
              <a:rPr lang="fr-FR" sz="3600" b="1" dirty="0" smtClean="0"/>
              <a:t>découverte </a:t>
            </a:r>
            <a:r>
              <a:rPr lang="fr-FR" sz="3600" b="1" dirty="0" smtClean="0"/>
              <a:t>du </a:t>
            </a:r>
            <a:r>
              <a:rPr lang="fr-FR" sz="3600" b="1" dirty="0" smtClean="0">
                <a:solidFill>
                  <a:schemeClr val="tx1"/>
                </a:solidFill>
              </a:rPr>
              <a:t>premier </a:t>
            </a:r>
            <a:r>
              <a:rPr lang="fr-FR" sz="3600" b="1" dirty="0" smtClean="0">
                <a:solidFill>
                  <a:schemeClr val="tx1"/>
                </a:solidFill>
              </a:rPr>
              <a:t>médicaments</a:t>
            </a:r>
            <a:r>
              <a:rPr lang="fr-FR" sz="3600" b="1" dirty="0" smtClean="0">
                <a:solidFill>
                  <a:srgbClr val="FF0000"/>
                </a:solidFill>
              </a:rPr>
              <a:t> anti-syphilis </a:t>
            </a:r>
            <a:r>
              <a:rPr lang="fr-FR" sz="3600" b="1" dirty="0" smtClean="0"/>
              <a:t>(</a:t>
            </a:r>
            <a:r>
              <a:rPr lang="fr-FR" sz="3100" b="1" dirty="0" smtClean="0"/>
              <a:t>La syphilis est </a:t>
            </a:r>
            <a:r>
              <a:rPr lang="fr-FR" sz="3100" b="1" dirty="0" smtClean="0"/>
              <a:t>une </a:t>
            </a:r>
            <a:r>
              <a:rPr lang="fr-FR" sz="3100" b="1" dirty="0" smtClean="0"/>
              <a:t>infection transmissible sexuellement (ITS), causée par la bactérie </a:t>
            </a:r>
            <a:r>
              <a:rPr lang="fr-FR" sz="3100" b="1" i="1" dirty="0" err="1" smtClean="0">
                <a:solidFill>
                  <a:srgbClr val="0070C0"/>
                </a:solidFill>
              </a:rPr>
              <a:t>Tréponema</a:t>
            </a:r>
            <a:r>
              <a:rPr lang="fr-FR" sz="3100" b="1" i="1" dirty="0" smtClean="0">
                <a:solidFill>
                  <a:srgbClr val="0070C0"/>
                </a:solidFill>
              </a:rPr>
              <a:t> pallidum</a:t>
            </a:r>
            <a:r>
              <a:rPr lang="fr-FR" sz="3600" b="1" dirty="0" smtClean="0"/>
              <a:t>.) </a:t>
            </a:r>
            <a:r>
              <a:rPr lang="fr-FR" sz="3100" b="1" dirty="0" smtClean="0"/>
              <a:t>Le traitement </a:t>
            </a:r>
            <a:r>
              <a:rPr lang="fr-FR" sz="3100" b="1" dirty="0" smtClean="0"/>
              <a:t>consiste </a:t>
            </a:r>
            <a:r>
              <a:rPr lang="fr-FR" sz="3100" b="1" dirty="0" smtClean="0"/>
              <a:t>en l'administration </a:t>
            </a:r>
            <a:r>
              <a:rPr lang="fr-FR" sz="3100" b="1" dirty="0" smtClean="0"/>
              <a:t>d'une </a:t>
            </a:r>
            <a:r>
              <a:rPr lang="fr-FR" sz="3100" b="1" dirty="0" smtClean="0"/>
              <a:t>dose d'</a:t>
            </a:r>
            <a:r>
              <a:rPr lang="fr-FR" sz="3100" b="1" dirty="0" smtClean="0">
                <a:hlinkClick r:id="rId2"/>
              </a:rPr>
              <a:t>antibiotique</a:t>
            </a:r>
            <a:r>
              <a:rPr lang="fr-FR" sz="3100" b="1" dirty="0" smtClean="0"/>
              <a:t> à base de pénicilline par voie I.M</a:t>
            </a:r>
            <a:r>
              <a:rPr lang="fr-FR" sz="3100" b="1" dirty="0" smtClean="0"/>
              <a:t>.</a:t>
            </a:r>
            <a:br>
              <a:rPr lang="fr-FR" sz="3100" b="1" dirty="0" smtClean="0"/>
            </a:br>
            <a:r>
              <a:rPr lang="fr-FR" sz="3100" b="1" dirty="0"/>
              <a:t/>
            </a:r>
            <a:br>
              <a:rPr lang="fr-FR" sz="3100" b="1" dirty="0"/>
            </a:br>
            <a:r>
              <a:rPr lang="fr-FR" sz="3100" b="1" dirty="0" smtClean="0"/>
              <a:t> </a:t>
            </a:r>
            <a:r>
              <a:rPr lang="fr-FR" sz="3600" b="1" dirty="0" smtClean="0"/>
              <a:t>  </a:t>
            </a:r>
            <a:r>
              <a:rPr lang="fr-FR" sz="3600" b="1" dirty="0" smtClean="0"/>
              <a:t/>
            </a:r>
            <a:br>
              <a:rPr lang="fr-FR" sz="3600" b="1" dirty="0" smtClean="0"/>
            </a:br>
            <a:r>
              <a:rPr lang="fr-FR" sz="3600" b="1" dirty="0" smtClean="0"/>
              <a:t>   </a:t>
            </a:r>
            <a:br>
              <a:rPr lang="fr-FR" sz="3600" b="1" dirty="0" smtClean="0"/>
            </a:br>
            <a:r>
              <a:rPr lang="fr-FR" sz="3600" b="1" dirty="0" smtClean="0"/>
              <a:t/>
            </a:r>
            <a:br>
              <a:rPr lang="fr-FR" sz="3600" b="1" dirty="0" smtClean="0"/>
            </a:br>
            <a:endParaRPr lang="en-US" sz="2800" dirty="0"/>
          </a:p>
        </p:txBody>
      </p:sp>
      <p:pic>
        <p:nvPicPr>
          <p:cNvPr id="14338" name="Picture 2" descr="C:\Documents and Settings\ghg\Bureau\qsd_vsypt_pdp.jpg"/>
          <p:cNvPicPr>
            <a:picLocks noChangeAspect="1" noChangeArrowheads="1"/>
          </p:cNvPicPr>
          <p:nvPr/>
        </p:nvPicPr>
        <p:blipFill>
          <a:blip r:embed="rId3" cstate="print"/>
          <a:srcRect/>
          <a:stretch>
            <a:fillRect/>
          </a:stretch>
        </p:blipFill>
        <p:spPr bwMode="auto">
          <a:xfrm>
            <a:off x="7215206" y="3857628"/>
            <a:ext cx="1571636" cy="2590822"/>
          </a:xfrm>
          <a:prstGeom prst="rect">
            <a:avLst/>
          </a:prstGeom>
          <a:noFill/>
        </p:spPr>
      </p:pic>
      <p:pic>
        <p:nvPicPr>
          <p:cNvPr id="14339" name="Picture 3" descr="C:\Documents and Settings\ghg\Bureau\images.jpg"/>
          <p:cNvPicPr>
            <a:picLocks noChangeAspect="1" noChangeArrowheads="1"/>
          </p:cNvPicPr>
          <p:nvPr/>
        </p:nvPicPr>
        <p:blipFill>
          <a:blip r:embed="rId4" cstate="print"/>
          <a:srcRect/>
          <a:stretch>
            <a:fillRect/>
          </a:stretch>
        </p:blipFill>
        <p:spPr bwMode="auto">
          <a:xfrm>
            <a:off x="251520" y="4005063"/>
            <a:ext cx="1415355" cy="2574443"/>
          </a:xfrm>
          <a:prstGeom prst="rect">
            <a:avLst/>
          </a:prstGeom>
          <a:noFill/>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437112"/>
            <a:ext cx="4320480" cy="214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686304" cy="6226196"/>
          </a:xfrm>
        </p:spPr>
        <p:txBody>
          <a:bodyPr>
            <a:normAutofit fontScale="90000"/>
          </a:bodyPr>
          <a:lstStyle/>
          <a:p>
            <a:pPr algn="ct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sz="4000" b="1" dirty="0" smtClean="0">
                <a:solidFill>
                  <a:srgbClr val="FF0000"/>
                </a:solidFill>
              </a:rPr>
              <a:t>1921</a:t>
            </a:r>
            <a:r>
              <a:rPr lang="fr-FR" sz="4000" b="1" dirty="0" smtClean="0"/>
              <a:t>:  découverte du BCG.</a:t>
            </a:r>
            <a:r>
              <a:rPr lang="fr-FR" sz="4000" dirty="0" smtClean="0"/>
              <a:t> Le vaccin </a:t>
            </a:r>
            <a:r>
              <a:rPr lang="fr-FR" sz="4400" b="1" dirty="0" smtClean="0"/>
              <a:t>bilié de </a:t>
            </a:r>
            <a:r>
              <a:rPr lang="fr-FR" sz="4000" b="1" dirty="0" smtClean="0"/>
              <a:t>Calmette  et Guérin</a:t>
            </a:r>
            <a:r>
              <a:rPr lang="fr-FR" sz="4000" dirty="0" smtClean="0"/>
              <a:t>, le plus souvent dénommé LE </a:t>
            </a:r>
            <a:r>
              <a:rPr lang="fr-FR" sz="4000" b="1" dirty="0" smtClean="0"/>
              <a:t>BCG</a:t>
            </a:r>
            <a:r>
              <a:rPr lang="fr-FR" sz="4000" dirty="0" smtClean="0"/>
              <a:t>, C’est </a:t>
            </a:r>
            <a:r>
              <a:rPr lang="fr-FR" sz="4000" dirty="0" smtClean="0">
                <a:solidFill>
                  <a:srgbClr val="FF0000"/>
                </a:solidFill>
              </a:rPr>
              <a:t>un </a:t>
            </a:r>
            <a:r>
              <a:rPr lang="fr-FR" sz="4000" b="1" dirty="0" smtClean="0">
                <a:solidFill>
                  <a:srgbClr val="FF0000"/>
                </a:solidFill>
                <a:hlinkClick r:id="rId2" tooltip="Vaccin"/>
              </a:rPr>
              <a:t>VACCIN </a:t>
            </a:r>
            <a:r>
              <a:rPr lang="fr-FR" sz="4000" dirty="0" smtClean="0">
                <a:solidFill>
                  <a:srgbClr val="FF0000"/>
                </a:solidFill>
              </a:rPr>
              <a:t>contre la </a:t>
            </a:r>
            <a:r>
              <a:rPr lang="fr-FR" sz="4000" b="1" dirty="0" smtClean="0">
                <a:solidFill>
                  <a:srgbClr val="FF0000"/>
                </a:solidFill>
                <a:hlinkClick r:id="rId3" tooltip="Tuberculose"/>
              </a:rPr>
              <a:t>tuberculose</a:t>
            </a:r>
            <a:r>
              <a:rPr lang="fr-FR" sz="3600" dirty="0" smtClean="0"/>
              <a:t>.</a:t>
            </a:r>
            <a:r>
              <a:rPr lang="fr-FR" sz="3600" b="1" dirty="0" smtClean="0"/>
              <a:t> </a:t>
            </a:r>
            <a:br>
              <a:rPr lang="fr-FR" sz="3600" b="1" dirty="0" smtClean="0"/>
            </a:br>
            <a:r>
              <a:rPr lang="fr-FR" b="1" dirty="0" smtClean="0"/>
              <a:t/>
            </a:r>
            <a:br>
              <a:rPr lang="fr-FR" b="1" dirty="0" smtClean="0"/>
            </a:br>
            <a:endParaRPr lang="en-US" dirty="0"/>
          </a:p>
        </p:txBody>
      </p:sp>
      <p:pic>
        <p:nvPicPr>
          <p:cNvPr id="15362" name="Picture 2" descr="C:\Documents and Settings\ghg\Bureau\stort-hovedtekstbilde_Camille_Guerin_Albert_Calmette__3.jpg"/>
          <p:cNvPicPr>
            <a:picLocks noChangeAspect="1" noChangeArrowheads="1"/>
          </p:cNvPicPr>
          <p:nvPr/>
        </p:nvPicPr>
        <p:blipFill>
          <a:blip r:embed="rId4" cstate="print"/>
          <a:srcRect/>
          <a:stretch>
            <a:fillRect/>
          </a:stretch>
        </p:blipFill>
        <p:spPr bwMode="auto">
          <a:xfrm>
            <a:off x="5286380" y="285728"/>
            <a:ext cx="3286148" cy="5786478"/>
          </a:xfrm>
          <a:prstGeom prst="rect">
            <a:avLst/>
          </a:prstGeom>
          <a:noFill/>
          <a:ln w="57150">
            <a:solidFill>
              <a:srgbClr val="FFFF00"/>
            </a:solidFill>
          </a:ln>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972452" cy="2654296"/>
          </a:xfrm>
        </p:spPr>
        <p:txBody>
          <a:bodyPr>
            <a:normAutofit fontScale="90000"/>
          </a:bodyPr>
          <a:lstStyle/>
          <a:p>
            <a:pPr algn="ctr"/>
            <a:r>
              <a:rPr lang="fr-FR" b="1" dirty="0" smtClean="0"/>
              <a:t/>
            </a:r>
            <a:br>
              <a:rPr lang="fr-FR" b="1" dirty="0" smtClean="0"/>
            </a:br>
            <a:r>
              <a:rPr lang="fr-FR" sz="2700" b="1" dirty="0" smtClean="0">
                <a:solidFill>
                  <a:srgbClr val="FF0000"/>
                </a:solidFill>
              </a:rPr>
              <a:t>1935:</a:t>
            </a:r>
            <a:r>
              <a:rPr lang="fr-FR" sz="2700" b="1" dirty="0" smtClean="0"/>
              <a:t> découverte des sulfamides (des agents antimicrobiens)  </a:t>
            </a:r>
            <a:r>
              <a:rPr lang="fr-FR" sz="2700" b="1" dirty="0" smtClean="0">
                <a:solidFill>
                  <a:srgbClr val="0070C0"/>
                </a:solidFill>
              </a:rPr>
              <a:t>GERHARDT DOMAGK</a:t>
            </a:r>
            <a:r>
              <a:rPr lang="fr-FR" sz="2200" b="1" dirty="0" smtClean="0"/>
              <a:t> a été couronné en 1939 par le </a:t>
            </a:r>
            <a:r>
              <a:rPr lang="fr-FR" sz="2200" b="1" dirty="0" smtClean="0">
                <a:hlinkClick r:id="rId2" tooltip="Prix Nobel de physiologie ou médecine"/>
              </a:rPr>
              <a:t>prix Nobel</a:t>
            </a:r>
            <a:r>
              <a:rPr lang="fr-FR" sz="2200" b="1" dirty="0" smtClean="0"/>
              <a:t> pour sa découverte de l'action du </a:t>
            </a:r>
            <a:r>
              <a:rPr lang="fr-FR" sz="2200" b="1" dirty="0" err="1" smtClean="0">
                <a:hlinkClick r:id="rId3" tooltip="Prontosil"/>
              </a:rPr>
              <a:t>Prontosil</a:t>
            </a:r>
            <a:r>
              <a:rPr lang="fr-FR" sz="2200" b="1" dirty="0" smtClean="0"/>
              <a:t> </a:t>
            </a:r>
            <a:r>
              <a:rPr lang="fr-FR" sz="2200" b="1" dirty="0" smtClean="0"/>
              <a:t>sur les maladies à </a:t>
            </a:r>
            <a:r>
              <a:rPr lang="fr-FR" sz="2200" b="1" dirty="0" smtClean="0">
                <a:hlinkClick r:id="rId4" tooltip="Streptocoque"/>
              </a:rPr>
              <a:t>streptocoques</a:t>
            </a:r>
            <a:r>
              <a:rPr lang="fr-FR" sz="2200" b="1" dirty="0" smtClean="0"/>
              <a:t>. </a:t>
            </a:r>
            <a:r>
              <a:rPr lang="fr-FR" sz="2700" b="1" dirty="0" smtClean="0"/>
              <a:t/>
            </a:r>
            <a:br>
              <a:rPr lang="fr-FR" sz="2700" b="1" dirty="0" smtClean="0"/>
            </a:br>
            <a:r>
              <a:rPr lang="en-US" b="1" dirty="0" smtClean="0"/>
              <a:t/>
            </a:r>
            <a:br>
              <a:rPr lang="en-US" b="1" dirty="0" smtClean="0"/>
            </a:br>
            <a:endParaRPr lang="en-US" b="1" dirty="0"/>
          </a:p>
        </p:txBody>
      </p:sp>
      <p:pic>
        <p:nvPicPr>
          <p:cNvPr id="16386" name="Picture 2" descr="C:\Documents and Settings\ghg\Bureau\domagk.jpg"/>
          <p:cNvPicPr>
            <a:picLocks noChangeAspect="1" noChangeArrowheads="1"/>
          </p:cNvPicPr>
          <p:nvPr/>
        </p:nvPicPr>
        <p:blipFill>
          <a:blip r:embed="rId5" cstate="print"/>
          <a:srcRect/>
          <a:stretch>
            <a:fillRect/>
          </a:stretch>
        </p:blipFill>
        <p:spPr bwMode="auto">
          <a:xfrm>
            <a:off x="395536" y="2204864"/>
            <a:ext cx="2736304" cy="4248472"/>
          </a:xfrm>
          <a:prstGeom prst="ellipse">
            <a:avLst/>
          </a:prstGeom>
          <a:ln>
            <a:noFill/>
          </a:ln>
          <a:effectLst>
            <a:softEdge rad="112500"/>
          </a:effec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2348880"/>
            <a:ext cx="244827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632074"/>
            <a:ext cx="3012926" cy="317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714488"/>
            <a:ext cx="8286808" cy="3857652"/>
          </a:xfrm>
          <a:scene3d>
            <a:camera prst="isometricOffAxis1Right"/>
            <a:lightRig rig="threePt" dir="t"/>
          </a:scene3d>
        </p:spPr>
        <p:style>
          <a:lnRef idx="3">
            <a:schemeClr val="lt1"/>
          </a:lnRef>
          <a:fillRef idx="1">
            <a:schemeClr val="accent3"/>
          </a:fillRef>
          <a:effectRef idx="1">
            <a:schemeClr val="accent3"/>
          </a:effectRef>
          <a:fontRef idx="minor">
            <a:schemeClr val="lt1"/>
          </a:fontRef>
        </p:style>
        <p:txBody>
          <a:bodyPr>
            <a:noAutofit/>
          </a:bodyPr>
          <a:lstStyle/>
          <a:p>
            <a:pPr algn="ct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t>
            </a:r>
            <a:r>
              <a:rPr lang="en-US" sz="6600" b="1" dirty="0" smtClean="0">
                <a:latin typeface="Arial Black" pitchFamily="34" charset="0"/>
              </a:rPr>
              <a:t>histoire </a:t>
            </a:r>
            <a:r>
              <a:rPr lang="en-US" sz="6600" b="1" dirty="0" smtClean="0">
                <a:latin typeface="Arial Black" pitchFamily="34" charset="0"/>
              </a:rPr>
              <a:t/>
            </a:r>
            <a:br>
              <a:rPr lang="en-US" sz="6600" b="1" dirty="0" smtClean="0">
                <a:latin typeface="Arial Black" pitchFamily="34" charset="0"/>
              </a:rPr>
            </a:br>
            <a:r>
              <a:rPr lang="en-US" sz="6600" b="1" dirty="0" smtClean="0">
                <a:latin typeface="Arial Black" pitchFamily="34" charset="0"/>
              </a:rPr>
              <a:t>de</a:t>
            </a:r>
            <a:br>
              <a:rPr lang="en-US" sz="6600" b="1" dirty="0" smtClean="0">
                <a:latin typeface="Arial Black" pitchFamily="34" charset="0"/>
              </a:rPr>
            </a:br>
            <a:r>
              <a:rPr lang="en-US" sz="6600" b="1" dirty="0" smtClean="0">
                <a:latin typeface="Arial Black" pitchFamily="34" charset="0"/>
              </a:rPr>
              <a:t> la pharmacie…</a:t>
            </a: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t>
            </a:r>
            <a:endParaRPr lang="fr-FR" sz="4400" dirty="0">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5929354" cy="6226196"/>
          </a:xfrm>
        </p:spPr>
        <p:txBody>
          <a:bodyPr>
            <a:noAutofit/>
          </a:bodyPr>
          <a:lstStyle/>
          <a:p>
            <a:pPr algn="ctr"/>
            <a:r>
              <a:rPr lang="fr-FR" sz="3600" b="1" dirty="0" smtClean="0">
                <a:solidFill>
                  <a:srgbClr val="FF0000"/>
                </a:solidFill>
              </a:rPr>
              <a:t>1935 </a:t>
            </a:r>
            <a:r>
              <a:rPr lang="fr-FR" sz="3600" b="1" dirty="0" smtClean="0"/>
              <a:t>: </a:t>
            </a:r>
            <a:r>
              <a:rPr lang="fr-FR" sz="3600" b="1" dirty="0" smtClean="0">
                <a:solidFill>
                  <a:schemeClr val="tx1"/>
                </a:solidFill>
              </a:rPr>
              <a:t>Découverte des </a:t>
            </a:r>
            <a:r>
              <a:rPr lang="fr-FR" sz="3600" b="1" dirty="0" smtClean="0">
                <a:solidFill>
                  <a:srgbClr val="FF0000"/>
                </a:solidFill>
              </a:rPr>
              <a:t>ANTI-INFECTIEUX </a:t>
            </a:r>
            <a:r>
              <a:rPr lang="fr-FR" sz="3600" b="1" dirty="0" smtClean="0"/>
              <a:t>:  </a:t>
            </a:r>
            <a:r>
              <a:rPr lang="fr-FR" sz="3600" b="1" dirty="0" smtClean="0">
                <a:solidFill>
                  <a:schemeClr val="tx1"/>
                </a:solidFill>
              </a:rPr>
              <a:t>dont</a:t>
            </a:r>
            <a:r>
              <a:rPr lang="fr-FR" sz="3600" b="1" dirty="0" smtClean="0"/>
              <a:t> </a:t>
            </a:r>
            <a:r>
              <a:rPr lang="fr-FR" sz="3600" b="1" dirty="0" smtClean="0">
                <a:solidFill>
                  <a:srgbClr val="0070C0"/>
                </a:solidFill>
              </a:rPr>
              <a:t>La streptomycine  </a:t>
            </a:r>
            <a:r>
              <a:rPr lang="fr-FR" sz="3600" b="1" dirty="0" smtClean="0">
                <a:solidFill>
                  <a:schemeClr val="tx1"/>
                </a:solidFill>
              </a:rPr>
              <a:t>menée par un scientifique d’origine russe, travaillant aux Etats-Unis depuis 1910</a:t>
            </a:r>
            <a:r>
              <a:rPr lang="fr-FR" sz="3600" b="1" dirty="0" smtClean="0"/>
              <a:t>, </a:t>
            </a:r>
            <a:r>
              <a:rPr lang="fr-FR" sz="3600" b="1" dirty="0" smtClean="0">
                <a:solidFill>
                  <a:srgbClr val="FF0000"/>
                </a:solidFill>
              </a:rPr>
              <a:t>SELMAN ABRAHAM  WAKSMAN</a:t>
            </a:r>
            <a:r>
              <a:rPr lang="fr-FR" sz="3600" b="1" dirty="0" smtClean="0"/>
              <a:t> </a:t>
            </a:r>
            <a:r>
              <a:rPr lang="fr-FR" sz="3600" b="1" dirty="0" smtClean="0">
                <a:solidFill>
                  <a:schemeClr val="tx1"/>
                </a:solidFill>
              </a:rPr>
              <a:t>(lauréat du</a:t>
            </a:r>
            <a:r>
              <a:rPr lang="fr-FR" sz="3600" b="1" dirty="0" smtClean="0"/>
              <a:t> </a:t>
            </a:r>
            <a:r>
              <a:rPr lang="fr-FR" sz="3600" b="1" dirty="0" smtClean="0">
                <a:hlinkClick r:id="rId2" tooltip="Prix Nobel de physiologie ou médecine"/>
              </a:rPr>
              <a:t>prix Nobel de physiologie </a:t>
            </a:r>
            <a:r>
              <a:rPr lang="fr-FR" sz="3600" b="1" dirty="0" smtClean="0"/>
              <a:t> en 1952). </a:t>
            </a:r>
            <a:br>
              <a:rPr lang="fr-FR" sz="3600" b="1" dirty="0" smtClean="0"/>
            </a:br>
            <a:endParaRPr lang="en-US" sz="2000" b="1" dirty="0"/>
          </a:p>
        </p:txBody>
      </p:sp>
      <p:pic>
        <p:nvPicPr>
          <p:cNvPr id="17410" name="Picture 2" descr="C:\Documents and Settings\ghg\Bureau\waksman2.jpg"/>
          <p:cNvPicPr>
            <a:picLocks noChangeAspect="1" noChangeArrowheads="1"/>
          </p:cNvPicPr>
          <p:nvPr/>
        </p:nvPicPr>
        <p:blipFill>
          <a:blip r:embed="rId3" cstate="print"/>
          <a:srcRect/>
          <a:stretch>
            <a:fillRect/>
          </a:stretch>
        </p:blipFill>
        <p:spPr bwMode="auto">
          <a:xfrm>
            <a:off x="6155223" y="260649"/>
            <a:ext cx="2714644" cy="3312368"/>
          </a:xfrm>
          <a:prstGeom prst="rect">
            <a:avLst/>
          </a:prstGeom>
          <a:noFill/>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717032"/>
            <a:ext cx="249993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401080" cy="3946450"/>
          </a:xfrm>
        </p:spPr>
        <p:txBody>
          <a:bodyPr>
            <a:normAutofit fontScale="90000"/>
          </a:bodyPr>
          <a:lstStyle/>
          <a:p>
            <a:pPr algn="ctr"/>
            <a:r>
              <a:rPr lang="fr-FR" sz="2700" b="1" dirty="0" smtClean="0"/>
              <a:t/>
            </a:r>
            <a:br>
              <a:rPr lang="fr-FR" sz="2700" b="1" dirty="0" smtClean="0"/>
            </a:br>
            <a:r>
              <a:rPr lang="fr-FR" sz="2700" b="1" dirty="0" smtClean="0">
                <a:solidFill>
                  <a:srgbClr val="FF0000"/>
                </a:solidFill>
              </a:rPr>
              <a:t>1935</a:t>
            </a:r>
            <a:r>
              <a:rPr lang="fr-FR" sz="2700" b="1" dirty="0" smtClean="0"/>
              <a:t>: </a:t>
            </a:r>
            <a:r>
              <a:rPr lang="fr-FR" sz="2700" b="1" dirty="0" smtClean="0">
                <a:solidFill>
                  <a:schemeClr val="tx1"/>
                </a:solidFill>
              </a:rPr>
              <a:t>Frederick Grant Banting</a:t>
            </a:r>
            <a:r>
              <a:rPr lang="fr-FR" sz="2700" dirty="0" smtClean="0">
                <a:solidFill>
                  <a:schemeClr val="tx1"/>
                </a:solidFill>
              </a:rPr>
              <a:t> avec l'aide de </a:t>
            </a:r>
            <a:r>
              <a:rPr lang="fr-FR" sz="2700" b="1" dirty="0" smtClean="0">
                <a:solidFill>
                  <a:schemeClr val="tx1"/>
                </a:solidFill>
              </a:rPr>
              <a:t>Charles Best</a:t>
            </a:r>
            <a:r>
              <a:rPr lang="fr-FR" sz="2700" dirty="0" smtClean="0">
                <a:solidFill>
                  <a:schemeClr val="tx1"/>
                </a:solidFill>
              </a:rPr>
              <a:t> un étudiant en médecine                et de </a:t>
            </a:r>
            <a:r>
              <a:rPr lang="fr-FR" sz="2700" b="1" dirty="0" smtClean="0">
                <a:solidFill>
                  <a:schemeClr val="tx1"/>
                </a:solidFill>
              </a:rPr>
              <a:t>J. B. </a:t>
            </a:r>
            <a:r>
              <a:rPr lang="fr-FR" sz="2700" b="1" dirty="0" err="1" smtClean="0">
                <a:solidFill>
                  <a:schemeClr val="tx1"/>
                </a:solidFill>
              </a:rPr>
              <a:t>Collip</a:t>
            </a:r>
            <a:r>
              <a:rPr lang="fr-FR" sz="2700" dirty="0" smtClean="0">
                <a:solidFill>
                  <a:schemeClr val="tx1"/>
                </a:solidFill>
              </a:rPr>
              <a:t> un chimiste Découvrent </a:t>
            </a:r>
            <a:r>
              <a:rPr lang="fr-FR" sz="3100" b="1" dirty="0" smtClean="0">
                <a:solidFill>
                  <a:srgbClr val="FF0000"/>
                </a:solidFill>
              </a:rPr>
              <a:t>L’insuline</a:t>
            </a:r>
            <a:r>
              <a:rPr lang="fr-FR" sz="2700" dirty="0"/>
              <a:t> </a:t>
            </a:r>
            <a:r>
              <a:rPr lang="fr-FR" sz="2700" dirty="0" smtClean="0"/>
              <a:t>,</a:t>
            </a:r>
            <a:r>
              <a:rPr lang="fr-FR" sz="2700" dirty="0" smtClean="0">
                <a:solidFill>
                  <a:schemeClr val="tx1"/>
                </a:solidFill>
              </a:rPr>
              <a:t>utilisée </a:t>
            </a:r>
            <a:r>
              <a:rPr lang="fr-FR" sz="2700" dirty="0" smtClean="0">
                <a:solidFill>
                  <a:schemeClr val="tx1"/>
                </a:solidFill>
              </a:rPr>
              <a:t>pour la première fois comme médicament </a:t>
            </a:r>
            <a:r>
              <a:rPr lang="fr-FR" sz="2700" b="1" dirty="0" smtClean="0">
                <a:solidFill>
                  <a:srgbClr val="0070C0"/>
                </a:solidFill>
              </a:rPr>
              <a:t>hypoglycémiant</a:t>
            </a:r>
            <a:r>
              <a:rPr lang="fr-FR" sz="2700" dirty="0" smtClean="0"/>
              <a:t>. </a:t>
            </a:r>
            <a:r>
              <a:rPr lang="fr-FR" sz="2700" dirty="0" smtClean="0"/>
              <a:t/>
            </a:r>
            <a:br>
              <a:rPr lang="fr-FR" sz="2700" dirty="0" smtClean="0"/>
            </a:br>
            <a:r>
              <a:rPr lang="fr-FR" sz="2700" dirty="0"/>
              <a:t/>
            </a:r>
            <a:br>
              <a:rPr lang="fr-FR" sz="2700" dirty="0"/>
            </a:br>
            <a:r>
              <a:rPr lang="fr-FR" sz="2700" dirty="0" smtClean="0"/>
              <a:t/>
            </a:r>
            <a:br>
              <a:rPr lang="fr-FR" sz="2700" dirty="0" smtClean="0"/>
            </a:br>
            <a:r>
              <a:rPr lang="fr-FR" sz="2700" dirty="0"/>
              <a:t/>
            </a:r>
            <a:br>
              <a:rPr lang="fr-FR" sz="2700" dirty="0"/>
            </a:br>
            <a:r>
              <a:rPr lang="en-US" b="1" dirty="0" smtClean="0"/>
              <a:t/>
            </a:r>
            <a:br>
              <a:rPr lang="en-US" b="1" dirty="0" smtClean="0"/>
            </a:br>
            <a:endParaRPr lang="en-US" dirty="0"/>
          </a:p>
        </p:txBody>
      </p:sp>
      <p:pic>
        <p:nvPicPr>
          <p:cNvPr id="1026" name="Picture 2" descr="C:\Users\TOSHIBA\Desktop\thumb-l-insuline---histoire-d-une-decouverte-4229.gif"/>
          <p:cNvPicPr>
            <a:picLocks noChangeAspect="1" noChangeArrowheads="1"/>
          </p:cNvPicPr>
          <p:nvPr/>
        </p:nvPicPr>
        <p:blipFill>
          <a:blip r:embed="rId2" cstate="print"/>
          <a:srcRect/>
          <a:stretch>
            <a:fillRect/>
          </a:stretch>
        </p:blipFill>
        <p:spPr bwMode="auto">
          <a:xfrm>
            <a:off x="2334444" y="2276872"/>
            <a:ext cx="4325788" cy="1515651"/>
          </a:xfrm>
          <a:prstGeom prst="rect">
            <a:avLst/>
          </a:prstGeom>
          <a:noFill/>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05064"/>
            <a:ext cx="18669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014192"/>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4118967"/>
            <a:ext cx="1905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951" y="774427"/>
            <a:ext cx="8280920" cy="2031325"/>
          </a:xfrm>
          <a:prstGeom prst="rect">
            <a:avLst/>
          </a:prstGeom>
        </p:spPr>
        <p:txBody>
          <a:bodyPr wrap="square">
            <a:spAutoFit/>
          </a:bodyPr>
          <a:lstStyle/>
          <a:p>
            <a:pPr algn="ctr"/>
            <a:r>
              <a:rPr lang="fr-FR" sz="2700" cap="small" dirty="0">
                <a:ea typeface="+mj-ea"/>
                <a:cs typeface="+mj-cs"/>
              </a:rPr>
              <a:t>La même année, </a:t>
            </a:r>
            <a:r>
              <a:rPr lang="fr-FR" sz="2700" b="1" cap="small" dirty="0">
                <a:ea typeface="+mj-ea"/>
                <a:cs typeface="+mj-cs"/>
              </a:rPr>
              <a:t>Banting </a:t>
            </a:r>
            <a:r>
              <a:rPr lang="fr-FR" sz="2700" b="1" cap="small" dirty="0" smtClean="0">
                <a:ea typeface="+mj-ea"/>
                <a:cs typeface="+mj-cs"/>
              </a:rPr>
              <a:t> et </a:t>
            </a:r>
            <a:r>
              <a:rPr lang="fr-FR" sz="2700" b="1" cap="small" dirty="0">
                <a:ea typeface="+mj-ea"/>
                <a:cs typeface="+mj-cs"/>
              </a:rPr>
              <a:t>Mac </a:t>
            </a:r>
            <a:r>
              <a:rPr lang="fr-FR" sz="2700" b="1" cap="small" dirty="0" err="1">
                <a:ea typeface="+mj-ea"/>
                <a:cs typeface="+mj-cs"/>
              </a:rPr>
              <a:t>Leod</a:t>
            </a:r>
            <a:r>
              <a:rPr lang="fr-FR" sz="2700" b="1" cap="small" dirty="0">
                <a:ea typeface="+mj-ea"/>
                <a:cs typeface="+mj-cs"/>
              </a:rPr>
              <a:t> </a:t>
            </a:r>
            <a:r>
              <a:rPr lang="fr-FR" sz="2700" cap="small" dirty="0">
                <a:ea typeface="+mj-ea"/>
                <a:cs typeface="+mj-cs"/>
              </a:rPr>
              <a:t>reçoivent </a:t>
            </a:r>
            <a:r>
              <a:rPr lang="fr-FR" sz="2700" cap="small" dirty="0">
                <a:solidFill>
                  <a:srgbClr val="FF0000"/>
                </a:solidFill>
                <a:ea typeface="+mj-ea"/>
                <a:cs typeface="+mj-cs"/>
              </a:rPr>
              <a:t>le Prix Nobel de physiologie et de médecine pour leurs travaux sur  l’</a:t>
            </a:r>
            <a:r>
              <a:rPr lang="fr-FR" sz="2700" b="1" cap="small" dirty="0">
                <a:solidFill>
                  <a:srgbClr val="FF0000"/>
                </a:solidFill>
                <a:ea typeface="+mj-ea"/>
                <a:cs typeface="+mj-cs"/>
              </a:rPr>
              <a:t>insuline </a:t>
            </a:r>
            <a:r>
              <a:rPr lang="fr-FR" sz="2700" b="1" cap="small" dirty="0">
                <a:solidFill>
                  <a:srgbClr val="575F6D"/>
                </a:solidFill>
                <a:ea typeface="+mj-ea"/>
                <a:cs typeface="+mj-cs"/>
              </a:rPr>
              <a:t>(traitement du diabète)</a:t>
            </a:r>
            <a:r>
              <a:rPr lang="fr-FR" sz="3000" b="1" cap="small" dirty="0">
                <a:solidFill>
                  <a:srgbClr val="575F6D"/>
                </a:solidFill>
                <a:ea typeface="+mj-ea"/>
                <a:cs typeface="+mj-cs"/>
              </a:rPr>
              <a:t/>
            </a:r>
            <a:br>
              <a:rPr lang="fr-FR" sz="3000" b="1" cap="small" dirty="0">
                <a:solidFill>
                  <a:srgbClr val="575F6D"/>
                </a:solidFill>
                <a:ea typeface="+mj-ea"/>
                <a:cs typeface="+mj-cs"/>
              </a:rPr>
            </a:br>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023" y="2805752"/>
            <a:ext cx="4266776" cy="37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708459"/>
      </p:ext>
    </p:extLst>
  </p:cSld>
  <p:clrMapOvr>
    <a:masterClrMapping/>
  </p:clrMapOvr>
  <p:transition>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5000660" cy="6394722"/>
          </a:xfrm>
        </p:spPr>
        <p:txBody>
          <a:bodyPr>
            <a:normAutofit fontScale="90000"/>
          </a:bodyPr>
          <a:lstStyle/>
          <a:p>
            <a:pPr algn="ct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2700" b="1" dirty="0" smtClean="0">
                <a:solidFill>
                  <a:srgbClr val="FF0000"/>
                </a:solidFill>
              </a:rPr>
              <a:t>1940:</a:t>
            </a:r>
            <a:r>
              <a:rPr lang="fr-FR" sz="2700" b="1" dirty="0" smtClean="0"/>
              <a:t> </a:t>
            </a:r>
            <a:r>
              <a:rPr lang="fr-FR" sz="2700" b="1" dirty="0" smtClean="0">
                <a:solidFill>
                  <a:schemeClr val="tx1"/>
                </a:solidFill>
              </a:rPr>
              <a:t>Découverte  de  </a:t>
            </a:r>
            <a:r>
              <a:rPr lang="fr-FR" sz="2700" b="1" dirty="0" smtClean="0"/>
              <a:t>                      </a:t>
            </a:r>
            <a:r>
              <a:rPr lang="fr-FR" sz="2700" b="1" dirty="0" smtClean="0">
                <a:solidFill>
                  <a:srgbClr val="FF0000"/>
                </a:solidFill>
              </a:rPr>
              <a:t>la  </a:t>
            </a:r>
            <a:r>
              <a:rPr lang="fr-FR" sz="2700" b="1" dirty="0" smtClean="0">
                <a:solidFill>
                  <a:srgbClr val="FF0000"/>
                </a:solidFill>
              </a:rPr>
              <a:t>pénicilline </a:t>
            </a:r>
            <a:r>
              <a:rPr lang="fr-FR" sz="2700" b="1" dirty="0" smtClean="0">
                <a:solidFill>
                  <a:schemeClr val="tx1"/>
                </a:solidFill>
              </a:rPr>
              <a:t>(antibiotiques) PAR </a:t>
            </a:r>
            <a:r>
              <a:rPr lang="fr-FR" sz="2700" b="1" dirty="0" smtClean="0">
                <a:solidFill>
                  <a:srgbClr val="0070C0"/>
                </a:solidFill>
              </a:rPr>
              <a:t>ALEXANDER FLEMING</a:t>
            </a:r>
            <a:r>
              <a:rPr lang="fr-FR" sz="2700" b="1" dirty="0" smtClean="0">
                <a:solidFill>
                  <a:srgbClr val="FF0000"/>
                </a:solidFill>
              </a:rPr>
              <a:t> </a:t>
            </a:r>
            <a:r>
              <a:rPr lang="fr-FR" sz="2700" b="1" dirty="0" smtClean="0">
                <a:solidFill>
                  <a:srgbClr val="FF0000"/>
                </a:solidFill>
              </a:rPr>
              <a:t> </a:t>
            </a:r>
            <a:r>
              <a:rPr lang="fr-FR" sz="2700" b="1" dirty="0" smtClean="0">
                <a:solidFill>
                  <a:schemeClr val="tx1"/>
                </a:solidFill>
              </a:rPr>
              <a:t>biologiste</a:t>
            </a:r>
            <a:r>
              <a:rPr lang="fr-FR" sz="2700" b="1" dirty="0" smtClean="0">
                <a:solidFill>
                  <a:srgbClr val="FF0000"/>
                </a:solidFill>
              </a:rPr>
              <a:t> </a:t>
            </a:r>
            <a:r>
              <a:rPr lang="fr-FR" sz="2700" b="1" dirty="0" smtClean="0">
                <a:solidFill>
                  <a:schemeClr val="tx1"/>
                </a:solidFill>
              </a:rPr>
              <a:t>et </a:t>
            </a:r>
            <a:r>
              <a:rPr lang="fr-FR" sz="2700" b="1" dirty="0" smtClean="0">
                <a:solidFill>
                  <a:srgbClr val="0070C0"/>
                </a:solidFill>
              </a:rPr>
              <a:t/>
            </a:r>
            <a:br>
              <a:rPr lang="fr-FR" sz="2700" b="1" dirty="0" smtClean="0">
                <a:solidFill>
                  <a:srgbClr val="0070C0"/>
                </a:solidFill>
              </a:rPr>
            </a:br>
            <a:r>
              <a:rPr lang="fr-FR" sz="2700" b="1" dirty="0" smtClean="0">
                <a:solidFill>
                  <a:srgbClr val="0070C0"/>
                </a:solidFill>
              </a:rPr>
              <a:t> </a:t>
            </a:r>
            <a:r>
              <a:rPr lang="fr-FR" sz="2700" b="1" dirty="0" smtClean="0">
                <a:solidFill>
                  <a:srgbClr val="0070C0"/>
                </a:solidFill>
                <a:hlinkClick r:id="rId2" tooltip="Pharmacologue"/>
              </a:rPr>
              <a:t>pharmacologue</a:t>
            </a:r>
            <a:r>
              <a:rPr lang="fr-FR" sz="2700" b="1" dirty="0" smtClean="0">
                <a:solidFill>
                  <a:srgbClr val="0070C0"/>
                </a:solidFill>
              </a:rPr>
              <a:t> </a:t>
            </a:r>
            <a:r>
              <a:rPr lang="fr-FR" sz="2700" b="1" dirty="0" smtClean="0">
                <a:solidFill>
                  <a:srgbClr val="0070C0"/>
                </a:solidFill>
                <a:hlinkClick r:id="rId3" tooltip="Royaume-Uni"/>
              </a:rPr>
              <a:t>britannique</a:t>
            </a:r>
            <a:r>
              <a:rPr lang="fr-FR" sz="2700" b="1" dirty="0" smtClean="0">
                <a:solidFill>
                  <a:srgbClr val="0070C0"/>
                </a:solidFill>
              </a:rPr>
              <a:t>  </a:t>
            </a:r>
            <a:r>
              <a:rPr lang="fr-FR" sz="2700" b="1" dirty="0" smtClean="0">
                <a:solidFill>
                  <a:schemeClr val="tx1"/>
                </a:solidFill>
              </a:rPr>
              <a:t>À la base, la pénicilline est une toxine synthétisée par certaines espèces de moisissures du genre </a:t>
            </a:r>
            <a:r>
              <a:rPr lang="fr-FR" sz="2700" b="1" i="1" dirty="0" smtClean="0">
                <a:solidFill>
                  <a:schemeClr val="tx1"/>
                </a:solidFill>
                <a:hlinkClick r:id="rId4" tooltip="Penicillium"/>
              </a:rPr>
              <a:t>Penicillium</a:t>
            </a:r>
            <a:r>
              <a:rPr lang="fr-FR" sz="2700" b="1" dirty="0" smtClean="0"/>
              <a:t> </a:t>
            </a:r>
            <a:r>
              <a:rPr lang="fr-FR" sz="2700" b="1" dirty="0" smtClean="0"/>
              <a:t>.</a:t>
            </a:r>
            <a:br>
              <a:rPr lang="fr-FR" sz="2700" b="1" dirty="0" smtClean="0"/>
            </a:br>
            <a:r>
              <a:rPr lang="fr-FR" sz="2700" b="1" dirty="0" smtClean="0"/>
              <a:t/>
            </a:r>
            <a:br>
              <a:rPr lang="fr-FR" sz="2700" b="1" dirty="0" smtClean="0"/>
            </a:br>
            <a:r>
              <a:rPr lang="fr-FR" sz="2700" b="1" dirty="0"/>
              <a:t/>
            </a:r>
            <a:br>
              <a:rPr lang="fr-FR" sz="2700" b="1" dirty="0"/>
            </a:br>
            <a:r>
              <a:rPr lang="fr-FR" sz="2700" b="1" dirty="0" smtClean="0"/>
              <a:t/>
            </a:r>
            <a:br>
              <a:rPr lang="fr-FR" sz="2700" b="1" dirty="0" smtClean="0"/>
            </a:br>
            <a:r>
              <a:rPr lang="fr-FR" sz="2700" b="1" dirty="0" smtClean="0"/>
              <a:t/>
            </a:r>
            <a:br>
              <a:rPr lang="fr-FR" sz="2700" b="1" dirty="0" smtClean="0"/>
            </a:br>
            <a:r>
              <a:rPr lang="en-US" b="1" dirty="0" smtClean="0"/>
              <a:t/>
            </a:r>
            <a:br>
              <a:rPr lang="en-US" b="1" dirty="0" smtClean="0"/>
            </a:br>
            <a:endParaRPr lang="fr-FR" dirty="0"/>
          </a:p>
        </p:txBody>
      </p:sp>
      <p:pic>
        <p:nvPicPr>
          <p:cNvPr id="3074" name="Picture 2" descr="C:\Users\TOSHIBA\Desktop\0a1014.jpg"/>
          <p:cNvPicPr>
            <a:picLocks noChangeAspect="1" noChangeArrowheads="1"/>
          </p:cNvPicPr>
          <p:nvPr/>
        </p:nvPicPr>
        <p:blipFill>
          <a:blip r:embed="rId5" cstate="print"/>
          <a:srcRect/>
          <a:stretch>
            <a:fillRect/>
          </a:stretch>
        </p:blipFill>
        <p:spPr bwMode="auto">
          <a:xfrm rot="423738">
            <a:off x="5227631" y="599743"/>
            <a:ext cx="3429024" cy="41434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365104"/>
            <a:ext cx="417646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582990"/>
          </a:xfrm>
        </p:spPr>
        <p:txBody>
          <a:bodyPr>
            <a:normAutofit fontScale="90000"/>
          </a:bodyPr>
          <a:lstStyle/>
          <a:p>
            <a:pPr algn="ctr"/>
            <a:r>
              <a:rPr lang="fr-FR" b="1" dirty="0" smtClean="0">
                <a:solidFill>
                  <a:srgbClr val="FF0000"/>
                </a:solidFill>
              </a:rPr>
              <a:t>1942:</a:t>
            </a:r>
            <a:r>
              <a:rPr lang="fr-FR" b="1" dirty="0" smtClean="0"/>
              <a:t> </a:t>
            </a:r>
            <a:r>
              <a:rPr lang="fr-FR" b="1" dirty="0" smtClean="0"/>
              <a:t> </a:t>
            </a:r>
            <a:r>
              <a:rPr lang="fr-FR" b="1" dirty="0" smtClean="0">
                <a:solidFill>
                  <a:schemeClr val="tx1"/>
                </a:solidFill>
              </a:rPr>
              <a:t>Découverte de la </a:t>
            </a:r>
            <a:r>
              <a:rPr lang="fr-FR" b="1" dirty="0" smtClean="0">
                <a:solidFill>
                  <a:srgbClr val="0070C0"/>
                </a:solidFill>
              </a:rPr>
              <a:t>chimiothérapie</a:t>
            </a:r>
            <a:r>
              <a:rPr lang="fr-FR" b="1" dirty="0" smtClean="0">
                <a:solidFill>
                  <a:schemeClr val="tx1"/>
                </a:solidFill>
              </a:rPr>
              <a:t> </a:t>
            </a:r>
            <a:r>
              <a:rPr lang="fr-FR" b="1" dirty="0" smtClean="0">
                <a:solidFill>
                  <a:schemeClr val="tx1"/>
                </a:solidFill>
              </a:rPr>
              <a:t>contre le </a:t>
            </a:r>
            <a:r>
              <a:rPr lang="fr-FR" b="1" dirty="0" smtClean="0">
                <a:solidFill>
                  <a:schemeClr val="tx1"/>
                </a:solidFill>
              </a:rPr>
              <a:t>cancer. C’est </a:t>
            </a:r>
            <a:r>
              <a:rPr lang="fr-FR" sz="3600" b="1" dirty="0" smtClean="0">
                <a:solidFill>
                  <a:schemeClr val="tx1"/>
                </a:solidFill>
              </a:rPr>
              <a:t>un </a:t>
            </a:r>
            <a:r>
              <a:rPr lang="fr-FR" sz="3600" b="1" dirty="0" smtClean="0">
                <a:solidFill>
                  <a:schemeClr val="tx1"/>
                </a:solidFill>
              </a:rPr>
              <a:t>traitement comportant l'administration de plusieurs médicaments qui agissent sur les cellules cancéreuses, soit en les détruisant, soit en les empêchant de se multiplier</a:t>
            </a:r>
            <a:r>
              <a:rPr lang="fr-FR" sz="3600" dirty="0" smtClean="0"/>
              <a:t>. </a:t>
            </a:r>
            <a:endParaRPr lang="fr-FR" dirty="0"/>
          </a:p>
        </p:txBody>
      </p:sp>
      <p:pic>
        <p:nvPicPr>
          <p:cNvPr id="4098" name="Picture 2" descr="C:\Users\TOSHIBA\Desktop\cancer_la_chimiotherapie_peut_rendre_resistantes_les_cellules_malignes_0.jpg"/>
          <p:cNvPicPr>
            <a:picLocks noChangeAspect="1" noChangeArrowheads="1"/>
          </p:cNvPicPr>
          <p:nvPr/>
        </p:nvPicPr>
        <p:blipFill>
          <a:blip r:embed="rId2" cstate="print"/>
          <a:srcRect/>
          <a:stretch>
            <a:fillRect/>
          </a:stretch>
        </p:blipFill>
        <p:spPr bwMode="auto">
          <a:xfrm>
            <a:off x="1928794" y="3929066"/>
            <a:ext cx="5072098" cy="2589854"/>
          </a:xfrm>
          <a:prstGeom prst="rect">
            <a:avLst/>
          </a:prstGeom>
          <a:noFill/>
          <a:ln w="57150">
            <a:solidFill>
              <a:schemeClr val="tx1"/>
            </a:solidFill>
          </a:ln>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4862914" cy="6250706"/>
          </a:xfrm>
        </p:spPr>
        <p:txBody>
          <a:bodyPr>
            <a:noAutofit/>
          </a:bodyPr>
          <a:lstStyle/>
          <a:p>
            <a:pPr algn="ctr"/>
            <a:r>
              <a:rPr lang="fr-FR" sz="2400" b="1" dirty="0" smtClean="0">
                <a:solidFill>
                  <a:srgbClr val="FF0000"/>
                </a:solidFill>
              </a:rPr>
              <a:t/>
            </a:r>
            <a:br>
              <a:rPr lang="fr-FR" sz="2400" b="1" dirty="0" smtClean="0">
                <a:solidFill>
                  <a:srgbClr val="FF0000"/>
                </a:solidFill>
              </a:rPr>
            </a:br>
            <a:r>
              <a:rPr lang="fr-FR" sz="2400" b="1" dirty="0" smtClean="0">
                <a:solidFill>
                  <a:srgbClr val="FF0000"/>
                </a:solidFill>
              </a:rPr>
              <a:t/>
            </a:r>
            <a:br>
              <a:rPr lang="fr-FR" sz="2400" b="1" dirty="0" smtClean="0">
                <a:solidFill>
                  <a:srgbClr val="FF0000"/>
                </a:solidFill>
              </a:rPr>
            </a:br>
            <a:r>
              <a:rPr lang="fr-FR" sz="2400" b="1" dirty="0" smtClean="0">
                <a:solidFill>
                  <a:srgbClr val="FF0000"/>
                </a:solidFill>
              </a:rPr>
              <a:t/>
            </a:r>
            <a:br>
              <a:rPr lang="fr-FR" sz="2400" b="1" dirty="0" smtClean="0">
                <a:solidFill>
                  <a:srgbClr val="FF0000"/>
                </a:solidFill>
              </a:rPr>
            </a:br>
            <a:r>
              <a:rPr lang="fr-FR" sz="2400" b="1" dirty="0" smtClean="0">
                <a:solidFill>
                  <a:srgbClr val="FF0000"/>
                </a:solidFill>
              </a:rPr>
              <a:t/>
            </a:r>
            <a:br>
              <a:rPr lang="fr-FR" sz="2400" b="1" dirty="0" smtClean="0">
                <a:solidFill>
                  <a:srgbClr val="FF0000"/>
                </a:solidFill>
              </a:rPr>
            </a:br>
            <a:r>
              <a:rPr lang="fr-FR" sz="2400" b="1" dirty="0" smtClean="0">
                <a:solidFill>
                  <a:srgbClr val="FF0000"/>
                </a:solidFill>
              </a:rPr>
              <a:t>1949 </a:t>
            </a:r>
            <a:r>
              <a:rPr lang="fr-FR" sz="2400" b="1" dirty="0" smtClean="0"/>
              <a:t>: </a:t>
            </a:r>
            <a:r>
              <a:rPr lang="fr-FR" sz="2400" b="1" dirty="0" smtClean="0">
                <a:solidFill>
                  <a:schemeClr val="tx1"/>
                </a:solidFill>
              </a:rPr>
              <a:t>découverte de                   </a:t>
            </a:r>
            <a:r>
              <a:rPr lang="fr-FR" sz="2400" b="1" dirty="0" smtClean="0">
                <a:solidFill>
                  <a:srgbClr val="FF0000"/>
                </a:solidFill>
              </a:rPr>
              <a:t>la cortisone</a:t>
            </a:r>
            <a:r>
              <a:rPr lang="fr-FR" sz="2400" b="1" dirty="0" smtClean="0"/>
              <a:t>, </a:t>
            </a:r>
            <a:r>
              <a:rPr lang="fr-FR" sz="2400" b="1" dirty="0" smtClean="0">
                <a:solidFill>
                  <a:schemeClr val="tx1"/>
                </a:solidFill>
              </a:rPr>
              <a:t>produite </a:t>
            </a:r>
            <a:r>
              <a:rPr lang="fr-FR" sz="2400" b="1" dirty="0" smtClean="0">
                <a:solidFill>
                  <a:schemeClr val="tx1"/>
                </a:solidFill>
              </a:rPr>
              <a:t>                    dans </a:t>
            </a:r>
            <a:r>
              <a:rPr lang="fr-FR" sz="2400" b="1" dirty="0" smtClean="0">
                <a:solidFill>
                  <a:schemeClr val="tx1"/>
                </a:solidFill>
              </a:rPr>
              <a:t>la</a:t>
            </a:r>
            <a:r>
              <a:rPr lang="fr-FR" sz="2400" b="1" dirty="0" smtClean="0"/>
              <a:t> </a:t>
            </a:r>
            <a:r>
              <a:rPr lang="fr-FR" sz="2400" b="1" i="1" dirty="0" smtClean="0">
                <a:hlinkClick r:id="rId2" tooltip="Glande surrénale"/>
              </a:rPr>
              <a:t>zona </a:t>
            </a:r>
            <a:r>
              <a:rPr lang="fr-FR" sz="2400" b="1" i="1" dirty="0" err="1" smtClean="0">
                <a:hlinkClick r:id="rId2" tooltip="Glande surrénale"/>
              </a:rPr>
              <a:t>fasciculata</a:t>
            </a:r>
            <a:r>
              <a:rPr lang="fr-FR" sz="2400" b="1" dirty="0" smtClean="0"/>
              <a:t> </a:t>
            </a:r>
            <a:br>
              <a:rPr lang="fr-FR" sz="2400" b="1" dirty="0" smtClean="0"/>
            </a:br>
            <a:r>
              <a:rPr lang="fr-FR" sz="2400" b="1" dirty="0" smtClean="0">
                <a:solidFill>
                  <a:schemeClr val="tx1"/>
                </a:solidFill>
              </a:rPr>
              <a:t>des</a:t>
            </a:r>
            <a:r>
              <a:rPr lang="fr-FR" sz="2400" b="1" dirty="0" smtClean="0"/>
              <a:t> </a:t>
            </a:r>
            <a:r>
              <a:rPr lang="fr-FR" sz="2400" b="1" dirty="0" smtClean="0">
                <a:hlinkClick r:id="rId2" tooltip="Glande surrénale"/>
              </a:rPr>
              <a:t>corticosurrénales</a:t>
            </a:r>
            <a:r>
              <a:rPr lang="fr-FR" sz="2400" b="1" dirty="0" smtClean="0"/>
              <a:t> </a:t>
            </a:r>
            <a:r>
              <a:rPr lang="fr-FR" sz="2400" b="1" dirty="0" smtClean="0">
                <a:solidFill>
                  <a:schemeClr val="tx1"/>
                </a:solidFill>
              </a:rPr>
              <a:t>situées au pôle supérieur des</a:t>
            </a:r>
            <a:r>
              <a:rPr lang="fr-FR" sz="2400" b="1" dirty="0" smtClean="0"/>
              <a:t> </a:t>
            </a:r>
            <a:r>
              <a:rPr lang="fr-FR" sz="2400" b="1" dirty="0" smtClean="0">
                <a:hlinkClick r:id="rId3" tooltip="Rein"/>
              </a:rPr>
              <a:t>reins</a:t>
            </a:r>
            <a:r>
              <a:rPr lang="fr-FR" sz="2400" b="1" dirty="0" smtClean="0"/>
              <a:t>, </a:t>
            </a:r>
            <a:r>
              <a:rPr lang="fr-FR" sz="2400" b="1" dirty="0" smtClean="0">
                <a:solidFill>
                  <a:schemeClr val="tx1"/>
                </a:solidFill>
              </a:rPr>
              <a:t>est un précurseur inactif du</a:t>
            </a:r>
            <a:r>
              <a:rPr lang="fr-FR" sz="2400" b="1" dirty="0" smtClean="0"/>
              <a:t> </a:t>
            </a:r>
            <a:r>
              <a:rPr lang="fr-FR" sz="2400" b="1" dirty="0" smtClean="0">
                <a:hlinkClick r:id="rId4" tooltip="Cortisol"/>
              </a:rPr>
              <a:t>cortisol</a:t>
            </a:r>
            <a:r>
              <a:rPr lang="fr-FR" sz="2400" b="1" dirty="0" smtClean="0"/>
              <a:t>. </a:t>
            </a:r>
            <a:r>
              <a:rPr lang="fr-FR" sz="2400" b="1" dirty="0" smtClean="0"/>
              <a:t/>
            </a:r>
            <a:br>
              <a:rPr lang="fr-FR" sz="2400" b="1" dirty="0" smtClean="0"/>
            </a:br>
            <a:r>
              <a:rPr lang="fr-FR" sz="2400" b="1" dirty="0"/>
              <a:t/>
            </a:r>
            <a:br>
              <a:rPr lang="fr-FR" sz="2400" b="1" dirty="0"/>
            </a:br>
            <a:r>
              <a:rPr lang="fr-FR" sz="2400" b="1" dirty="0" smtClean="0"/>
              <a:t/>
            </a:r>
            <a:br>
              <a:rPr lang="fr-FR" sz="2400" b="1" dirty="0" smtClean="0"/>
            </a:br>
            <a:r>
              <a:rPr lang="fr-FR" sz="2400" b="1" dirty="0"/>
              <a:t/>
            </a:r>
            <a:br>
              <a:rPr lang="fr-FR" sz="2400" b="1" dirty="0"/>
            </a:br>
            <a:r>
              <a:rPr lang="fr-FR" sz="2400" b="1" dirty="0" smtClean="0"/>
              <a:t/>
            </a:r>
            <a:br>
              <a:rPr lang="fr-FR" sz="2400" b="1" dirty="0" smtClean="0"/>
            </a:br>
            <a:r>
              <a:rPr lang="fr-FR" sz="2400" b="1" dirty="0" smtClean="0"/>
              <a:t/>
            </a:r>
            <a:br>
              <a:rPr lang="fr-FR" sz="2400" b="1" dirty="0" smtClean="0"/>
            </a:br>
            <a:r>
              <a:rPr lang="fr-FR" sz="2000" b="1" dirty="0" smtClean="0"/>
              <a:t/>
            </a:r>
            <a:br>
              <a:rPr lang="fr-FR" sz="2000" b="1" dirty="0" smtClean="0"/>
            </a:br>
            <a:endParaRPr lang="fr-FR" sz="2400" b="1" dirty="0"/>
          </a:p>
        </p:txBody>
      </p:sp>
      <p:pic>
        <p:nvPicPr>
          <p:cNvPr id="5122" name="Picture 2" descr="C:\Users\TOSHIBA\Desktop\1090-prp-MS.jpg"/>
          <p:cNvPicPr>
            <a:picLocks noChangeAspect="1" noChangeArrowheads="1"/>
          </p:cNvPicPr>
          <p:nvPr/>
        </p:nvPicPr>
        <p:blipFill>
          <a:blip r:embed="rId5" cstate="print"/>
          <a:srcRect/>
          <a:stretch>
            <a:fillRect/>
          </a:stretch>
        </p:blipFill>
        <p:spPr bwMode="auto">
          <a:xfrm>
            <a:off x="755576" y="4077072"/>
            <a:ext cx="3578170" cy="2520280"/>
          </a:xfrm>
          <a:prstGeom prst="rect">
            <a:avLst/>
          </a:prstGeom>
          <a:noFill/>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476672"/>
            <a:ext cx="349590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71678"/>
            <a:ext cx="7972452" cy="4572032"/>
          </a:xfrm>
        </p:spPr>
        <p:txBody>
          <a:bodyPr>
            <a:normAutofit fontScale="90000"/>
          </a:bodyPr>
          <a:lstStyle/>
          <a:p>
            <a:pPr algn="ct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2700" b="1" u="sng" dirty="0" smtClean="0">
                <a:solidFill>
                  <a:srgbClr val="FF0000"/>
                </a:solidFill>
              </a:rPr>
              <a:t>La cortisone </a:t>
            </a:r>
            <a:r>
              <a:rPr lang="fr-FR" sz="2700" b="1" dirty="0" smtClean="0">
                <a:solidFill>
                  <a:schemeClr val="tx1"/>
                </a:solidFill>
              </a:rPr>
              <a:t>a un rôle essentiel dans la régulation de certaines grandes fonctions de l'organisme : métabolisme des sucres, les défenses immunitaires, action sur </a:t>
            </a:r>
            <a:r>
              <a:rPr lang="fr-FR" sz="2700" b="1" dirty="0" smtClean="0">
                <a:solidFill>
                  <a:schemeClr val="tx1"/>
                </a:solidFill>
              </a:rPr>
              <a:t>l'inflammation…</a:t>
            </a:r>
            <a:r>
              <a:rPr lang="fr-FR" sz="2700" b="1" dirty="0" smtClean="0">
                <a:solidFill>
                  <a:schemeClr val="tx1"/>
                </a:solidFill>
              </a:rPr>
              <a:t/>
            </a:r>
            <a:br>
              <a:rPr lang="fr-FR" sz="2700" b="1" dirty="0" smtClean="0">
                <a:solidFill>
                  <a:schemeClr val="tx1"/>
                </a:solidFill>
              </a:rPr>
            </a:br>
            <a:r>
              <a:rPr lang="fr-FR" sz="2700" b="1" dirty="0" smtClean="0"/>
              <a:t> </a:t>
            </a:r>
            <a:r>
              <a:rPr lang="fr-FR" sz="2700" b="1" dirty="0" smtClean="0">
                <a:solidFill>
                  <a:schemeClr val="tx1"/>
                </a:solidFill>
              </a:rPr>
              <a:t>Chaque individu produit de façon quotidienne du </a:t>
            </a:r>
            <a:r>
              <a:rPr lang="fr-FR" sz="2700" b="1" dirty="0" smtClean="0">
                <a:solidFill>
                  <a:srgbClr val="FF0000"/>
                </a:solidFill>
              </a:rPr>
              <a:t>cortisol </a:t>
            </a:r>
            <a:r>
              <a:rPr lang="fr-FR" sz="2700" b="1" dirty="0" smtClean="0">
                <a:solidFill>
                  <a:schemeClr val="tx1"/>
                </a:solidFill>
              </a:rPr>
              <a:t>qui est nécessaire au bon fonctionnement de l'organisme.</a:t>
            </a:r>
            <a:r>
              <a:rPr lang="fr-FR" sz="3600" b="1" dirty="0" smtClean="0"/>
              <a:t/>
            </a:r>
            <a:br>
              <a:rPr lang="fr-FR" sz="3600" b="1" dirty="0" smtClean="0"/>
            </a:br>
            <a:endParaRPr lang="fr-F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691276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329642" cy="5368940"/>
          </a:xfrm>
        </p:spPr>
        <p:txBody>
          <a:bodyPr>
            <a:normAutofit fontScale="90000"/>
          </a:bodyPr>
          <a:lstStyle/>
          <a:p>
            <a:pPr algn="l"/>
            <a:r>
              <a:rPr lang="en-US" sz="2700" dirty="0" smtClean="0"/>
              <a:t/>
            </a:r>
            <a:br>
              <a:rPr lang="en-US" sz="2700" dirty="0" smtClean="0"/>
            </a:br>
            <a:r>
              <a:rPr lang="fr-FR" sz="2700" b="1" dirty="0" smtClean="0">
                <a:solidFill>
                  <a:srgbClr val="FF0000"/>
                </a:solidFill>
              </a:rPr>
              <a:t>1950</a:t>
            </a:r>
            <a:r>
              <a:rPr lang="fr-FR" sz="2700" b="1" dirty="0" smtClean="0">
                <a:solidFill>
                  <a:schemeClr val="tx1"/>
                </a:solidFill>
              </a:rPr>
              <a:t>: Découverte DES </a:t>
            </a:r>
            <a:r>
              <a:rPr lang="fr-FR" sz="2700" b="1" dirty="0" smtClean="0">
                <a:solidFill>
                  <a:srgbClr val="FF0000"/>
                </a:solidFill>
              </a:rPr>
              <a:t>NEUROLEPTIQUES</a:t>
            </a:r>
            <a:r>
              <a:rPr lang="fr-FR" sz="2700" b="1" dirty="0" smtClean="0">
                <a:solidFill>
                  <a:schemeClr val="tx1"/>
                </a:solidFill>
              </a:rPr>
              <a:t>,                       Une véritable révolution EN </a:t>
            </a:r>
            <a:r>
              <a:rPr lang="fr-FR" sz="2700" b="1" dirty="0" smtClean="0">
                <a:solidFill>
                  <a:srgbClr val="0070C0"/>
                </a:solidFill>
              </a:rPr>
              <a:t>PSYCHIATRIE</a:t>
            </a:r>
            <a:r>
              <a:rPr lang="fr-FR" sz="2700" b="1" dirty="0" smtClean="0">
                <a:solidFill>
                  <a:schemeClr val="tx1"/>
                </a:solidFill>
              </a:rPr>
              <a:t>.</a:t>
            </a: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t>
            </a:r>
            <a:br>
              <a:rPr lang="fr-FR"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endParaRPr lang="en-US" b="1" dirty="0"/>
          </a:p>
        </p:txBody>
      </p:sp>
      <p:pic>
        <p:nvPicPr>
          <p:cNvPr id="2050" name="Picture 2" descr="C:\Documents and Settings\ghg\Bureau\medicaments_0.jpg"/>
          <p:cNvPicPr>
            <a:picLocks noChangeAspect="1" noChangeArrowheads="1"/>
          </p:cNvPicPr>
          <p:nvPr/>
        </p:nvPicPr>
        <p:blipFill>
          <a:blip r:embed="rId2"/>
          <a:srcRect/>
          <a:stretch>
            <a:fillRect/>
          </a:stretch>
        </p:blipFill>
        <p:spPr bwMode="auto">
          <a:xfrm>
            <a:off x="4357686" y="2500306"/>
            <a:ext cx="3714776" cy="2800902"/>
          </a:xfrm>
          <a:prstGeom prst="rect">
            <a:avLst/>
          </a:prstGeom>
          <a:ln>
            <a:noFill/>
          </a:ln>
          <a:effectLst>
            <a:outerShdw blurRad="292100" dist="139700" dir="2700000" algn="tl" rotWithShape="0">
              <a:srgbClr val="333333">
                <a:alpha val="65000"/>
              </a:srgbClr>
            </a:outerShdw>
          </a:effec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00306"/>
            <a:ext cx="3505572" cy="280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373216"/>
            <a:ext cx="7467600" cy="1071570"/>
          </a:xfrm>
        </p:spPr>
        <p:txBody>
          <a:bodyPr>
            <a:normAutofit/>
          </a:bodyPr>
          <a:lstStyle/>
          <a:p>
            <a:r>
              <a:rPr lang="fr-FR" sz="3200" b="1" dirty="0" smtClean="0">
                <a:solidFill>
                  <a:srgbClr val="FF0000"/>
                </a:solidFill>
              </a:rPr>
              <a:t>1953</a:t>
            </a:r>
            <a:r>
              <a:rPr lang="fr-FR" sz="3200" b="1" dirty="0" smtClean="0">
                <a:solidFill>
                  <a:schemeClr val="tx1"/>
                </a:solidFill>
              </a:rPr>
              <a:t>:  Découverte de la structure de l’</a:t>
            </a:r>
            <a:r>
              <a:rPr lang="fr-FR" sz="3200" b="1" dirty="0" smtClean="0">
                <a:solidFill>
                  <a:srgbClr val="FF0000"/>
                </a:solidFill>
              </a:rPr>
              <a:t>ADN</a:t>
            </a:r>
            <a:r>
              <a:rPr lang="fr-FR" sz="3200" b="1" dirty="0" smtClean="0">
                <a:solidFill>
                  <a:schemeClr val="tx1"/>
                </a:solidFill>
              </a:rPr>
              <a:t>.</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468052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92696"/>
            <a:ext cx="4032448" cy="41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620688"/>
            <a:ext cx="8395828" cy="1800200"/>
          </a:xfrm>
        </p:spPr>
        <p:txBody>
          <a:bodyPr>
            <a:normAutofit fontScale="90000"/>
          </a:bodyPr>
          <a:lstStyle/>
          <a:p>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1953</a:t>
            </a:r>
            <a:r>
              <a:rPr lang="fr-FR" sz="3200" b="1" dirty="0" smtClean="0"/>
              <a:t>: Découverte de </a:t>
            </a:r>
            <a:r>
              <a:rPr lang="fr-FR" sz="3200" b="1" dirty="0" smtClean="0">
                <a:solidFill>
                  <a:srgbClr val="FF0000"/>
                </a:solidFill>
              </a:rPr>
              <a:t>la contraception orale</a:t>
            </a:r>
            <a:r>
              <a:rPr lang="fr-FR" sz="3200" b="1" dirty="0" smtClean="0"/>
              <a:t>. </a:t>
            </a:r>
            <a:r>
              <a:rPr lang="fr-FR" sz="3200" b="1" dirty="0"/>
              <a:t/>
            </a:r>
            <a:br>
              <a:rPr lang="fr-FR" sz="3200" b="1" dirty="0"/>
            </a:br>
            <a:r>
              <a:rPr lang="fr-FR" sz="3200" b="1" dirty="0" smtClean="0"/>
              <a:t/>
            </a:r>
            <a:br>
              <a:rPr lang="fr-FR" sz="3200" b="1" dirty="0" smtClean="0"/>
            </a:br>
            <a:endParaRPr lang="en-US" dirty="0"/>
          </a:p>
        </p:txBody>
      </p:sp>
      <p:pic>
        <p:nvPicPr>
          <p:cNvPr id="4099" name="Picture 3" descr="C:\Documents and Settings\ghg\Bureau\le-risque-des-thromboses-provoquées-par-la-contraception-orale.jpg"/>
          <p:cNvPicPr>
            <a:picLocks noChangeAspect="1" noChangeArrowheads="1"/>
          </p:cNvPicPr>
          <p:nvPr/>
        </p:nvPicPr>
        <p:blipFill>
          <a:blip r:embed="rId2"/>
          <a:srcRect/>
          <a:stretch>
            <a:fillRect/>
          </a:stretch>
        </p:blipFill>
        <p:spPr bwMode="auto">
          <a:xfrm>
            <a:off x="4283968" y="2264046"/>
            <a:ext cx="4214842" cy="2399317"/>
          </a:xfrm>
          <a:prstGeom prst="rect">
            <a:avLst/>
          </a:prstGeom>
          <a:ln>
            <a:noFill/>
          </a:ln>
          <a:effectLst>
            <a:outerShdw blurRad="292100" dist="139700" dir="2700000" algn="tl" rotWithShape="0">
              <a:srgbClr val="333333">
                <a:alpha val="65000"/>
              </a:srgbClr>
            </a:outerShdw>
          </a:effec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64046"/>
            <a:ext cx="3816424" cy="239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202280"/>
            <a:ext cx="8001024" cy="30469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i="0" u="none" strike="noStrike" cap="none" normalizeH="0" baseline="0" dirty="0" err="1" smtClean="0">
                <a:ln>
                  <a:noFill/>
                </a:ln>
                <a:solidFill>
                  <a:srgbClr val="000000"/>
                </a:solidFill>
                <a:effectLst/>
                <a:latin typeface="Bookman Old Style" pitchFamily="18" charset="0"/>
                <a:ea typeface="Times New Roman" pitchFamily="18" charset="0"/>
                <a:cs typeface="Arial" pitchFamily="34" charset="0"/>
              </a:rPr>
              <a:t>L'histoire</a:t>
            </a:r>
            <a:r>
              <a:rPr kumimoji="0" lang="en-US" sz="4800" i="0"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 de la </a:t>
            </a:r>
            <a:r>
              <a:rPr kumimoji="0" lang="en-US" sz="4800" b="1" i="0" u="none" strike="noStrike" cap="none" normalizeH="0" baseline="0" dirty="0" smtClean="0">
                <a:ln>
                  <a:noFill/>
                </a:ln>
                <a:solidFill>
                  <a:srgbClr val="0070C0"/>
                </a:solidFill>
                <a:effectLst/>
                <a:latin typeface="Bookman Old Style" pitchFamily="18" charset="0"/>
                <a:ea typeface="Times New Roman" pitchFamily="18" charset="0"/>
                <a:cs typeface="Arial" pitchFamily="34" charset="0"/>
              </a:rPr>
              <a:t>PHARMACIE</a:t>
            </a:r>
            <a:r>
              <a:rPr kumimoji="0" lang="en-US" sz="4800" i="0"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 </a:t>
            </a:r>
            <a:r>
              <a:rPr kumimoji="0" lang="en-US" sz="4800" i="0" u="none" strike="noStrike" cap="none" normalizeH="0" baseline="0" dirty="0" err="1" smtClean="0">
                <a:ln>
                  <a:noFill/>
                </a:ln>
                <a:solidFill>
                  <a:srgbClr val="000000"/>
                </a:solidFill>
                <a:effectLst/>
                <a:latin typeface="Bookman Old Style" pitchFamily="18" charset="0"/>
                <a:ea typeface="Times New Roman" pitchFamily="18" charset="0"/>
                <a:cs typeface="Arial" pitchFamily="34" charset="0"/>
              </a:rPr>
              <a:t>débute</a:t>
            </a:r>
            <a:r>
              <a:rPr kumimoji="0" lang="en-US" sz="4800" i="0"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 </a:t>
            </a:r>
            <a:r>
              <a:rPr kumimoji="0" lang="en-US" sz="4800" i="0"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un </a:t>
            </a:r>
            <a:r>
              <a:rPr kumimoji="0" lang="en-US" sz="4800" i="0" u="none" strike="noStrike" cap="none" normalizeH="0" baseline="0" dirty="0" err="1" smtClean="0">
                <a:ln>
                  <a:noFill/>
                </a:ln>
                <a:solidFill>
                  <a:srgbClr val="000000"/>
                </a:solidFill>
                <a:effectLst/>
                <a:latin typeface="Bookman Old Style" pitchFamily="18" charset="0"/>
                <a:ea typeface="Times New Roman" pitchFamily="18" charset="0"/>
                <a:cs typeface="Arial" pitchFamily="34" charset="0"/>
              </a:rPr>
              <a:t>peu</a:t>
            </a:r>
            <a:r>
              <a:rPr kumimoji="0" lang="en-US" sz="4800" i="0"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 plus </a:t>
            </a:r>
            <a:r>
              <a:rPr kumimoji="0" lang="en-US" sz="4800" i="0" u="none" strike="noStrike" cap="none" normalizeH="0" baseline="0" dirty="0" err="1" smtClean="0">
                <a:ln>
                  <a:noFill/>
                </a:ln>
                <a:solidFill>
                  <a:srgbClr val="000000"/>
                </a:solidFill>
                <a:effectLst/>
                <a:latin typeface="Bookman Old Style" pitchFamily="18" charset="0"/>
                <a:ea typeface="Times New Roman" pitchFamily="18" charset="0"/>
                <a:cs typeface="Arial" pitchFamily="34" charset="0"/>
              </a:rPr>
              <a:t>tard</a:t>
            </a:r>
            <a:r>
              <a:rPr kumimoji="0" lang="en-US" sz="4800" i="0"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 </a:t>
            </a:r>
            <a:r>
              <a:rPr kumimoji="0" lang="en-US" sz="4800" i="0" u="none" strike="noStrike" cap="none" normalizeH="0" baseline="0" dirty="0" err="1" smtClean="0">
                <a:ln>
                  <a:noFill/>
                </a:ln>
                <a:solidFill>
                  <a:srgbClr val="000000"/>
                </a:solidFill>
                <a:effectLst/>
                <a:latin typeface="Bookman Old Style" pitchFamily="18" charset="0"/>
                <a:ea typeface="Times New Roman" pitchFamily="18" charset="0"/>
                <a:cs typeface="Arial" pitchFamily="34" charset="0"/>
              </a:rPr>
              <a:t>que</a:t>
            </a:r>
            <a:r>
              <a:rPr kumimoji="0" lang="en-US" sz="4800" i="0"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 </a:t>
            </a:r>
            <a:r>
              <a:rPr kumimoji="0" lang="en-US" sz="4800" i="0" u="none" strike="noStrike" cap="none" normalizeH="0" baseline="0" dirty="0" err="1" smtClean="0">
                <a:ln>
                  <a:noFill/>
                </a:ln>
                <a:solidFill>
                  <a:srgbClr val="000000"/>
                </a:solidFill>
                <a:effectLst/>
                <a:latin typeface="Bookman Old Style" pitchFamily="18" charset="0"/>
                <a:ea typeface="Times New Roman" pitchFamily="18" charset="0"/>
                <a:cs typeface="Arial" pitchFamily="34" charset="0"/>
              </a:rPr>
              <a:t>celle</a:t>
            </a:r>
            <a:r>
              <a:rPr kumimoji="0" lang="en-US" sz="4800" i="0"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 de la </a:t>
            </a:r>
            <a:r>
              <a:rPr kumimoji="0" lang="en-US" sz="4800" b="1" i="0" u="none" strike="noStrike" cap="none" normalizeH="0" baseline="0" dirty="0" smtClean="0">
                <a:ln>
                  <a:noFill/>
                </a:ln>
                <a:solidFill>
                  <a:srgbClr val="0070C0"/>
                </a:solidFill>
                <a:effectLst/>
                <a:latin typeface="Bookman Old Style" pitchFamily="18" charset="0"/>
                <a:ea typeface="Times New Roman" pitchFamily="18" charset="0"/>
                <a:cs typeface="Arial" pitchFamily="34" charset="0"/>
              </a:rPr>
              <a:t>MÉDECINE</a:t>
            </a:r>
            <a:r>
              <a:rPr kumimoji="0" lang="en-US" sz="4800" i="0" u="none" strike="noStrike" cap="none" normalizeH="0" baseline="0" dirty="0" smtClean="0">
                <a:ln>
                  <a:noFill/>
                </a:ln>
                <a:solidFill>
                  <a:srgbClr val="0B0080"/>
                </a:solidFill>
                <a:effectLst/>
                <a:latin typeface="Bookman Old Style" pitchFamily="18" charset="0"/>
                <a:ea typeface="Times New Roman" pitchFamily="18" charset="0"/>
                <a:cs typeface="Arial" pitchFamily="34" charset="0"/>
              </a:rPr>
              <a:t>.</a:t>
            </a:r>
            <a:r>
              <a:rPr kumimoji="0" lang="en-US" sz="4800" b="1" i="0" u="none" strike="noStrike" cap="none" normalizeH="0" baseline="0" dirty="0" smtClean="0">
                <a:ln>
                  <a:noFill/>
                </a:ln>
                <a:solidFill>
                  <a:srgbClr val="0B0080"/>
                </a:solidFill>
                <a:effectLst/>
                <a:latin typeface="Arial" pitchFamily="34" charset="0"/>
                <a:ea typeface="Times New Roman" pitchFamily="18" charset="0"/>
                <a:cs typeface="Arial" pitchFamily="34" charset="0"/>
              </a:rPr>
              <a:t> </a:t>
            </a:r>
            <a:r>
              <a:rPr kumimoji="0" lang="en-US" sz="4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8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4149080"/>
            <a:ext cx="295275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249268"/>
            <a:ext cx="2533650" cy="206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357826"/>
            <a:ext cx="8286808" cy="1285884"/>
          </a:xfrm>
        </p:spPr>
        <p:txBody>
          <a:bodyPr>
            <a:normAutofit fontScale="90000"/>
          </a:bodyPr>
          <a:lstStyle/>
          <a:p>
            <a:pPr algn="ctr"/>
            <a:r>
              <a:rPr lang="fr-FR" sz="3200" b="1" dirty="0" smtClean="0">
                <a:solidFill>
                  <a:srgbClr val="FF0000"/>
                </a:solidFill>
              </a:rPr>
              <a:t>1967</a:t>
            </a:r>
            <a:r>
              <a:rPr lang="fr-FR" sz="3200" b="1" dirty="0" smtClean="0"/>
              <a:t>:  </a:t>
            </a:r>
            <a:r>
              <a:rPr lang="fr-FR" sz="3200" b="1" dirty="0" smtClean="0">
                <a:solidFill>
                  <a:schemeClr val="tx1"/>
                </a:solidFill>
              </a:rPr>
              <a:t>Découverte des premiers  </a:t>
            </a:r>
            <a:r>
              <a:rPr lang="fr-FR" sz="3200" b="1" dirty="0" smtClean="0">
                <a:solidFill>
                  <a:srgbClr val="FF0000"/>
                </a:solidFill>
              </a:rPr>
              <a:t>broncho-dilatateurs inhalés</a:t>
            </a:r>
            <a:r>
              <a:rPr lang="fr-FR" sz="3200" b="1" dirty="0" smtClean="0"/>
              <a:t> </a:t>
            </a:r>
            <a:r>
              <a:rPr lang="fr-FR" sz="3200" b="1" dirty="0" smtClean="0">
                <a:solidFill>
                  <a:schemeClr val="tx1"/>
                </a:solidFill>
              </a:rPr>
              <a:t>(</a:t>
            </a:r>
            <a:r>
              <a:rPr lang="fr-FR" sz="3200" b="1" dirty="0" smtClean="0">
                <a:solidFill>
                  <a:srgbClr val="0070C0"/>
                </a:solidFill>
              </a:rPr>
              <a:t>asthme</a:t>
            </a:r>
            <a:r>
              <a:rPr lang="fr-FR" sz="3200" b="1" dirty="0" smtClean="0">
                <a:solidFill>
                  <a:schemeClr val="tx1"/>
                </a:solidFill>
              </a:rPr>
              <a:t>) </a:t>
            </a:r>
            <a:endParaRPr lang="en-US" dirty="0"/>
          </a:p>
        </p:txBody>
      </p:sp>
      <p:pic>
        <p:nvPicPr>
          <p:cNvPr id="5123" name="Picture 3" descr="C:\Documents and Settings\ghg\Bureau\inflamation_bronches.jpg"/>
          <p:cNvPicPr>
            <a:picLocks noChangeAspect="1" noChangeArrowheads="1"/>
          </p:cNvPicPr>
          <p:nvPr/>
        </p:nvPicPr>
        <p:blipFill>
          <a:blip r:embed="rId2"/>
          <a:srcRect/>
          <a:stretch>
            <a:fillRect/>
          </a:stretch>
        </p:blipFill>
        <p:spPr bwMode="auto">
          <a:xfrm>
            <a:off x="285720" y="0"/>
            <a:ext cx="5715040" cy="5715016"/>
          </a:xfrm>
          <a:prstGeom prst="rect">
            <a:avLst/>
          </a:prstGeom>
          <a:noFill/>
        </p:spPr>
      </p:pic>
      <p:pic>
        <p:nvPicPr>
          <p:cNvPr id="5124" name="Picture 4" descr="C:\Documents and Settings\ghg\Bureau\téléchargement.jpg"/>
          <p:cNvPicPr>
            <a:picLocks noChangeAspect="1" noChangeArrowheads="1"/>
          </p:cNvPicPr>
          <p:nvPr/>
        </p:nvPicPr>
        <p:blipFill>
          <a:blip r:embed="rId3"/>
          <a:srcRect/>
          <a:stretch>
            <a:fillRect/>
          </a:stretch>
        </p:blipFill>
        <p:spPr bwMode="auto">
          <a:xfrm>
            <a:off x="6143636" y="928670"/>
            <a:ext cx="2571768" cy="3786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717032"/>
            <a:ext cx="4258816" cy="2712364"/>
          </a:xfrm>
        </p:spPr>
        <p:txBody>
          <a:bodyPr>
            <a:normAutofit fontScale="90000"/>
          </a:bodyPr>
          <a:lstStyle/>
          <a:p>
            <a:r>
              <a:rPr lang="fr-FR" sz="3200" b="1" dirty="0" smtClean="0">
                <a:solidFill>
                  <a:srgbClr val="FF0000"/>
                </a:solidFill>
              </a:rPr>
              <a:t>1970</a:t>
            </a:r>
            <a:r>
              <a:rPr lang="fr-FR" sz="3200" b="1" dirty="0" smtClean="0"/>
              <a:t>: </a:t>
            </a:r>
            <a:r>
              <a:rPr lang="fr-FR" sz="3200" b="1" dirty="0" smtClean="0">
                <a:solidFill>
                  <a:schemeClr val="tx1"/>
                </a:solidFill>
              </a:rPr>
              <a:t>Découverte de </a:t>
            </a:r>
            <a:r>
              <a:rPr lang="fr-FR" sz="3200" b="1" dirty="0" smtClean="0">
                <a:solidFill>
                  <a:srgbClr val="FF0000"/>
                </a:solidFill>
              </a:rPr>
              <a:t>la Levodopa </a:t>
            </a:r>
            <a:r>
              <a:rPr lang="fr-FR" sz="3200" b="1" dirty="0" smtClean="0">
                <a:solidFill>
                  <a:schemeClr val="tx1"/>
                </a:solidFill>
              </a:rPr>
              <a:t>(dopamine </a:t>
            </a:r>
            <a:r>
              <a:rPr lang="fr-FR" sz="3200" b="1" dirty="0" smtClean="0">
                <a:solidFill>
                  <a:schemeClr val="tx1"/>
                </a:solidFill>
              </a:rPr>
              <a:t>pour la </a:t>
            </a:r>
            <a:r>
              <a:rPr lang="fr-FR" sz="3200" b="1" dirty="0" smtClean="0">
                <a:solidFill>
                  <a:srgbClr val="0070C0"/>
                </a:solidFill>
              </a:rPr>
              <a:t>maladie de  </a:t>
            </a:r>
            <a:r>
              <a:rPr lang="fr-FR" sz="3200" b="1" dirty="0" smtClean="0">
                <a:solidFill>
                  <a:srgbClr val="0070C0"/>
                </a:solidFill>
              </a:rPr>
              <a:t>Parkinson</a:t>
            </a:r>
            <a:r>
              <a:rPr lang="fr-FR" sz="3200" b="1" dirty="0" smtClean="0">
                <a:solidFill>
                  <a:schemeClr val="tx1"/>
                </a:solidFill>
              </a:rPr>
              <a:t>). </a:t>
            </a:r>
            <a:r>
              <a:rPr lang="fr-FR" sz="3200" b="1" dirty="0" smtClean="0"/>
              <a:t/>
            </a:r>
            <a:br>
              <a:rPr lang="fr-FR" sz="3200" b="1" dirty="0" smtClean="0"/>
            </a:br>
            <a:endParaRPr lang="fr-FR" dirty="0"/>
          </a:p>
        </p:txBody>
      </p:sp>
      <p:pic>
        <p:nvPicPr>
          <p:cNvPr id="6146" name="Picture 2" descr="C:\Documents and Settings\ghg\Bureau\20111220164048609.jpg"/>
          <p:cNvPicPr>
            <a:picLocks noChangeAspect="1" noChangeArrowheads="1"/>
          </p:cNvPicPr>
          <p:nvPr/>
        </p:nvPicPr>
        <p:blipFill>
          <a:blip r:embed="rId2"/>
          <a:srcRect/>
          <a:stretch>
            <a:fillRect/>
          </a:stretch>
        </p:blipFill>
        <p:spPr bwMode="auto">
          <a:xfrm>
            <a:off x="323528" y="477055"/>
            <a:ext cx="4680520" cy="2592288"/>
          </a:xfrm>
          <a:prstGeom prst="rect">
            <a:avLst/>
          </a:prstGeom>
          <a:ln>
            <a:noFill/>
          </a:ln>
          <a:effectLst>
            <a:outerShdw blurRad="292100" dist="139700" dir="2700000" algn="tl" rotWithShape="0">
              <a:srgbClr val="333333">
                <a:alpha val="65000"/>
              </a:srgbClr>
            </a:outerShdw>
          </a:effec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852936"/>
            <a:ext cx="3384376" cy="316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2011354"/>
          </a:xfrm>
        </p:spPr>
        <p:txBody>
          <a:bodyPr>
            <a:normAutofit/>
          </a:bodyPr>
          <a:lstStyle/>
          <a:p>
            <a:r>
              <a:rPr lang="fr-FR" sz="2800" b="1" dirty="0" smtClean="0">
                <a:solidFill>
                  <a:srgbClr val="FF0000"/>
                </a:solidFill>
              </a:rPr>
              <a:t>1976 </a:t>
            </a:r>
            <a:r>
              <a:rPr lang="fr-FR" sz="2800" b="1" dirty="0" smtClean="0"/>
              <a:t>: </a:t>
            </a:r>
            <a:r>
              <a:rPr lang="fr-FR" sz="2800" b="1" dirty="0" smtClean="0">
                <a:solidFill>
                  <a:schemeClr val="tx1"/>
                </a:solidFill>
              </a:rPr>
              <a:t>Découverte de </a:t>
            </a:r>
            <a:r>
              <a:rPr lang="fr-FR" sz="2800" b="1" dirty="0" smtClean="0">
                <a:solidFill>
                  <a:srgbClr val="FF0000"/>
                </a:solidFill>
              </a:rPr>
              <a:t>la cyclosporine </a:t>
            </a:r>
            <a:r>
              <a:rPr lang="fr-FR" sz="2800" b="1" dirty="0" smtClean="0">
                <a:solidFill>
                  <a:schemeClr val="tx1"/>
                </a:solidFill>
              </a:rPr>
              <a:t>(immunosuppresseur </a:t>
            </a:r>
            <a:r>
              <a:rPr lang="fr-FR" sz="2800" b="1" dirty="0">
                <a:solidFill>
                  <a:schemeClr val="tx1"/>
                </a:solidFill>
              </a:rPr>
              <a:t> </a:t>
            </a:r>
            <a:r>
              <a:rPr lang="fr-FR" sz="2800" b="1" dirty="0" smtClean="0">
                <a:solidFill>
                  <a:schemeClr val="tx1"/>
                </a:solidFill>
              </a:rPr>
              <a:t>dans la </a:t>
            </a:r>
            <a:r>
              <a:rPr lang="fr-FR" sz="2800" b="1" dirty="0" smtClean="0">
                <a:solidFill>
                  <a:schemeClr val="tx1"/>
                </a:solidFill>
              </a:rPr>
              <a:t>transplantation</a:t>
            </a:r>
            <a:r>
              <a:rPr lang="fr-FR" sz="2800" b="1" dirty="0" smtClean="0">
                <a:solidFill>
                  <a:schemeClr val="tx1"/>
                </a:solidFill>
              </a:rPr>
              <a:t>)</a:t>
            </a:r>
            <a:br>
              <a:rPr lang="fr-FR" sz="2800" b="1" dirty="0" smtClean="0">
                <a:solidFill>
                  <a:schemeClr val="tx1"/>
                </a:solidFill>
              </a:rPr>
            </a:br>
            <a:endParaRPr lang="en-US" dirty="0"/>
          </a:p>
        </p:txBody>
      </p:sp>
      <p:pic>
        <p:nvPicPr>
          <p:cNvPr id="7170" name="Picture 2" descr="C:\Documents and Settings\ghg\Bureau\ECH20729028_1.jpg"/>
          <p:cNvPicPr>
            <a:picLocks noChangeAspect="1" noChangeArrowheads="1"/>
          </p:cNvPicPr>
          <p:nvPr/>
        </p:nvPicPr>
        <p:blipFill>
          <a:blip r:embed="rId2"/>
          <a:srcRect/>
          <a:stretch>
            <a:fillRect/>
          </a:stretch>
        </p:blipFill>
        <p:spPr bwMode="auto">
          <a:xfrm>
            <a:off x="571472" y="2428868"/>
            <a:ext cx="4786346" cy="3714776"/>
          </a:xfrm>
          <a:prstGeom prst="rect">
            <a:avLst/>
          </a:prstGeom>
          <a:noFill/>
        </p:spPr>
      </p:pic>
      <p:pic>
        <p:nvPicPr>
          <p:cNvPr id="7171" name="Picture 3" descr="C:\Documents and Settings\ghg\Bureau\9-neoral2.jpg"/>
          <p:cNvPicPr>
            <a:picLocks noChangeAspect="1" noChangeArrowheads="1"/>
          </p:cNvPicPr>
          <p:nvPr/>
        </p:nvPicPr>
        <p:blipFill>
          <a:blip r:embed="rId3"/>
          <a:srcRect/>
          <a:stretch>
            <a:fillRect/>
          </a:stretch>
        </p:blipFill>
        <p:spPr bwMode="auto">
          <a:xfrm rot="1448053">
            <a:off x="5176625" y="2788478"/>
            <a:ext cx="3443641" cy="2645378"/>
          </a:xfrm>
          <a:prstGeom prst="rect">
            <a:avLst/>
          </a:prstGeom>
          <a:noFill/>
        </p:spPr>
      </p:pic>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1939916"/>
          </a:xfrm>
        </p:spPr>
        <p:txBody>
          <a:bodyPr>
            <a:normAutofit/>
          </a:bodyPr>
          <a:lstStyle/>
          <a:p>
            <a:r>
              <a:rPr lang="fr-FR" sz="3600" b="1" dirty="0" smtClean="0">
                <a:solidFill>
                  <a:srgbClr val="FF0000"/>
                </a:solidFill>
              </a:rPr>
              <a:t>1977</a:t>
            </a:r>
            <a:r>
              <a:rPr lang="fr-FR" sz="3600" b="1" dirty="0" smtClean="0"/>
              <a:t>: </a:t>
            </a:r>
            <a:r>
              <a:rPr lang="fr-FR" sz="3600" b="1" dirty="0" smtClean="0">
                <a:solidFill>
                  <a:schemeClr val="tx1"/>
                </a:solidFill>
              </a:rPr>
              <a:t>éradication de </a:t>
            </a:r>
            <a:r>
              <a:rPr lang="fr-FR" sz="3600" b="1" dirty="0" smtClean="0">
                <a:solidFill>
                  <a:srgbClr val="FF0000"/>
                </a:solidFill>
              </a:rPr>
              <a:t>la </a:t>
            </a:r>
            <a:r>
              <a:rPr lang="fr-FR" sz="3600" b="1" dirty="0" smtClean="0">
                <a:solidFill>
                  <a:srgbClr val="FF0000"/>
                </a:solidFill>
              </a:rPr>
              <a:t>variole par le técovirimat.</a:t>
            </a:r>
            <a:r>
              <a:rPr lang="fr-FR" sz="3600" b="1" dirty="0" smtClean="0">
                <a:solidFill>
                  <a:srgbClr val="FF0000"/>
                </a:solidFill>
              </a:rPr>
              <a:t/>
            </a:r>
            <a:br>
              <a:rPr lang="fr-FR" sz="3600" b="1" dirty="0" smtClean="0">
                <a:solidFill>
                  <a:srgbClr val="FF0000"/>
                </a:solidFill>
              </a:rPr>
            </a:br>
            <a:endParaRPr lang="en-US" sz="36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204864"/>
            <a:ext cx="382217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04864"/>
            <a:ext cx="37444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286808" cy="1426170"/>
          </a:xfrm>
        </p:spPr>
        <p:txBody>
          <a:bodyPr>
            <a:normAutofit fontScale="90000"/>
          </a:bodyPr>
          <a:lstStyle/>
          <a:p>
            <a:r>
              <a:rPr lang="fr-FR" sz="3600" b="1" dirty="0" smtClean="0">
                <a:solidFill>
                  <a:srgbClr val="FF0000"/>
                </a:solidFill>
              </a:rPr>
              <a:t>1978</a:t>
            </a:r>
            <a:r>
              <a:rPr lang="fr-FR" sz="3600" b="1" dirty="0" smtClean="0"/>
              <a:t>: </a:t>
            </a:r>
            <a:r>
              <a:rPr lang="fr-FR" sz="3600" b="1" dirty="0" smtClean="0">
                <a:solidFill>
                  <a:schemeClr val="tx1"/>
                </a:solidFill>
              </a:rPr>
              <a:t>naissance de Louise Brown, 1er bébé issu de </a:t>
            </a:r>
            <a:r>
              <a:rPr lang="fr-FR" sz="3600" b="1" dirty="0" smtClean="0">
                <a:solidFill>
                  <a:srgbClr val="FF0000"/>
                </a:solidFill>
              </a:rPr>
              <a:t>la fécondation in vitro</a:t>
            </a:r>
            <a:r>
              <a:rPr lang="fr-FR" sz="3600" b="1" dirty="0" smtClean="0">
                <a:solidFill>
                  <a:schemeClr val="tx1"/>
                </a:solidFill>
              </a:rPr>
              <a:t>. </a:t>
            </a:r>
            <a:r>
              <a:rPr lang="en-US" sz="3600" dirty="0" smtClean="0"/>
              <a:t/>
            </a:r>
            <a:br>
              <a:rPr lang="en-US" sz="3600" dirty="0" smtClean="0"/>
            </a:br>
            <a:endParaRPr lang="en-US" dirty="0"/>
          </a:p>
        </p:txBody>
      </p:sp>
      <p:pic>
        <p:nvPicPr>
          <p:cNvPr id="9218" name="Picture 2" descr="C:\Documents and Settings\ghg\Bureau\1848285.jpg"/>
          <p:cNvPicPr>
            <a:picLocks noChangeAspect="1" noChangeArrowheads="1"/>
          </p:cNvPicPr>
          <p:nvPr/>
        </p:nvPicPr>
        <p:blipFill>
          <a:blip r:embed="rId2"/>
          <a:srcRect/>
          <a:stretch>
            <a:fillRect/>
          </a:stretch>
        </p:blipFill>
        <p:spPr bwMode="auto">
          <a:xfrm>
            <a:off x="2990832" y="4437112"/>
            <a:ext cx="3653028" cy="2259969"/>
          </a:xfrm>
          <a:prstGeom prst="rect">
            <a:avLst/>
          </a:prstGeom>
          <a:ln>
            <a:noFill/>
          </a:ln>
          <a:effectLst>
            <a:outerShdw blurRad="292100" dist="139700" dir="2700000" algn="tl" rotWithShape="0">
              <a:srgbClr val="333333">
                <a:alpha val="65000"/>
              </a:srgbClr>
            </a:outerShdw>
          </a:effec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15368"/>
            <a:ext cx="741682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401080" cy="5869006"/>
          </a:xfrm>
        </p:spPr>
        <p:txBody>
          <a:bodyPr>
            <a:normAutofit fontScale="90000"/>
          </a:bodyPr>
          <a:lstStyle/>
          <a:p>
            <a:pPr algn="l"/>
            <a:r>
              <a:rPr lang="fr-FR" sz="3200" b="1" dirty="0" smtClean="0">
                <a:solidFill>
                  <a:srgbClr val="FF0000"/>
                </a:solidFill>
              </a:rPr>
              <a:t>1980</a:t>
            </a:r>
            <a:r>
              <a:rPr lang="fr-FR" sz="3200" b="1" dirty="0" smtClean="0"/>
              <a:t>: </a:t>
            </a:r>
            <a:r>
              <a:rPr lang="fr-FR" sz="3200" b="1" dirty="0" smtClean="0">
                <a:solidFill>
                  <a:schemeClr val="tx1"/>
                </a:solidFill>
              </a:rPr>
              <a:t>production des </a:t>
            </a:r>
            <a:r>
              <a:rPr lang="fr-FR" sz="3200" b="1" dirty="0" smtClean="0">
                <a:solidFill>
                  <a:srgbClr val="FF0000"/>
                </a:solidFill>
              </a:rPr>
              <a:t>interférons</a:t>
            </a:r>
            <a:r>
              <a:rPr lang="fr-FR" sz="3200" b="1" dirty="0" smtClean="0"/>
              <a:t> </a:t>
            </a:r>
            <a:r>
              <a:rPr lang="fr-FR" sz="3200" b="1" dirty="0" smtClean="0">
                <a:solidFill>
                  <a:schemeClr val="tx1"/>
                </a:solidFill>
              </a:rPr>
              <a:t>par </a:t>
            </a:r>
            <a:r>
              <a:rPr lang="en-US" sz="3200" b="1" dirty="0" smtClean="0">
                <a:solidFill>
                  <a:schemeClr val="tx1"/>
                </a:solidFill>
              </a:rPr>
              <a:t/>
            </a:r>
            <a:br>
              <a:rPr lang="en-US" sz="3200" b="1" dirty="0" smtClean="0">
                <a:solidFill>
                  <a:schemeClr val="tx1"/>
                </a:solidFill>
              </a:rPr>
            </a:br>
            <a:r>
              <a:rPr lang="fr-FR" sz="3200" b="1" dirty="0" smtClean="0">
                <a:solidFill>
                  <a:schemeClr val="tx1"/>
                </a:solidFill>
              </a:rPr>
              <a:t>recombinaison génétique.</a:t>
            </a:r>
            <a:br>
              <a:rPr lang="fr-FR" sz="3200" b="1" dirty="0" smtClean="0">
                <a:solidFill>
                  <a:schemeClr val="tx1"/>
                </a:solidFill>
              </a:rPr>
            </a:br>
            <a:r>
              <a:rPr lang="fr-FR" sz="3200" b="1" dirty="0" smtClean="0">
                <a:solidFill>
                  <a:schemeClr val="tx1"/>
                </a:solidFill>
              </a:rPr>
              <a:t/>
            </a:r>
            <a:br>
              <a:rPr lang="fr-FR" sz="3200" b="1" dirty="0" smtClean="0">
                <a:solidFill>
                  <a:schemeClr val="tx1"/>
                </a:solidFill>
              </a:rPr>
            </a:br>
            <a:r>
              <a:rPr lang="fr-FR" sz="3200" b="1" dirty="0" smtClean="0">
                <a:solidFill>
                  <a:schemeClr val="tx1"/>
                </a:solidFill>
              </a:rPr>
              <a:t/>
            </a:r>
            <a:br>
              <a:rPr lang="fr-FR" sz="3200" b="1" dirty="0" smtClean="0">
                <a:solidFill>
                  <a:schemeClr val="tx1"/>
                </a:solidFill>
              </a:rPr>
            </a:br>
            <a:r>
              <a:rPr lang="fr-FR" sz="3200" b="1" dirty="0" smtClean="0">
                <a:solidFill>
                  <a:schemeClr val="tx1"/>
                </a:solidFill>
              </a:rPr>
              <a:t/>
            </a:r>
            <a:br>
              <a:rPr lang="fr-FR" sz="3200" b="1" dirty="0" smtClean="0">
                <a:solidFill>
                  <a:schemeClr val="tx1"/>
                </a:solidFill>
              </a:rPr>
            </a:br>
            <a:r>
              <a:rPr lang="fr-FR" sz="3200" b="1" dirty="0" smtClean="0"/>
              <a:t/>
            </a:r>
            <a:br>
              <a:rPr lang="fr-FR" sz="3200" b="1" dirty="0" smtClean="0"/>
            </a:br>
            <a:r>
              <a:rPr lang="fr-FR" sz="3200" b="1" dirty="0" smtClean="0"/>
              <a:t> </a:t>
            </a:r>
            <a:r>
              <a:rPr lang="en-US" sz="3200" b="1" dirty="0" smtClean="0"/>
              <a:t/>
            </a:r>
            <a:br>
              <a:rPr lang="en-US" sz="3200" b="1" dirty="0" smtClean="0"/>
            </a:br>
            <a:r>
              <a:rPr lang="en-US" sz="3200" b="1" dirty="0" smtClean="0"/>
              <a:t/>
            </a:r>
            <a:br>
              <a:rPr lang="en-US" sz="3200" b="1" dirty="0" smtClean="0"/>
            </a:br>
            <a:r>
              <a:rPr lang="fr-FR" sz="3200" dirty="0" smtClean="0"/>
              <a:t/>
            </a:r>
            <a:br>
              <a:rPr lang="fr-FR" sz="3200" dirty="0" smtClean="0"/>
            </a:br>
            <a:r>
              <a:rPr lang="fr-FR" sz="3200" dirty="0" smtClean="0"/>
              <a:t/>
            </a:r>
            <a:br>
              <a:rPr lang="fr-FR" sz="3200" dirty="0" smtClean="0"/>
            </a:br>
            <a:r>
              <a:rPr lang="en-US" sz="3200" dirty="0" smtClean="0"/>
              <a:t/>
            </a:r>
            <a:br>
              <a:rPr lang="en-US" sz="3200" dirty="0" smtClean="0"/>
            </a:br>
            <a:endParaRPr lang="en-US" dirty="0"/>
          </a:p>
        </p:txBody>
      </p:sp>
      <p:sp>
        <p:nvSpPr>
          <p:cNvPr id="3" name="Rectangle 2"/>
          <p:cNvSpPr/>
          <p:nvPr/>
        </p:nvSpPr>
        <p:spPr>
          <a:xfrm>
            <a:off x="285720" y="4929198"/>
            <a:ext cx="7858180" cy="1446550"/>
          </a:xfrm>
          <a:prstGeom prst="rect">
            <a:avLst/>
          </a:prstGeom>
        </p:spPr>
        <p:txBody>
          <a:bodyPr wrap="square">
            <a:spAutoFit/>
          </a:bodyPr>
          <a:lstStyle/>
          <a:p>
            <a:pPr algn="ctr"/>
            <a:r>
              <a:rPr lang="fr-FR" b="1" dirty="0" smtClean="0">
                <a:solidFill>
                  <a:srgbClr val="FF0000"/>
                </a:solidFill>
              </a:rPr>
              <a:t>N.B/  </a:t>
            </a:r>
            <a:r>
              <a:rPr lang="fr-FR" sz="1400" dirty="0" smtClean="0">
                <a:latin typeface="Arial Black" pitchFamily="34" charset="0"/>
              </a:rPr>
              <a:t>Les </a:t>
            </a:r>
            <a:r>
              <a:rPr lang="fr-FR" sz="1400" b="1" dirty="0" smtClean="0">
                <a:latin typeface="Arial Black" pitchFamily="34" charset="0"/>
              </a:rPr>
              <a:t>interférons</a:t>
            </a:r>
            <a:r>
              <a:rPr lang="fr-FR" sz="1400" dirty="0" smtClean="0">
                <a:latin typeface="Arial Black" pitchFamily="34" charset="0"/>
              </a:rPr>
              <a:t> (IFN) sont des </a:t>
            </a:r>
            <a:r>
              <a:rPr lang="fr-FR" sz="1400" dirty="0" smtClean="0">
                <a:latin typeface="Arial Black" pitchFamily="34" charset="0"/>
                <a:hlinkClick r:id="rId2" tooltip="Protéine"/>
              </a:rPr>
              <a:t>protéines</a:t>
            </a:r>
            <a:r>
              <a:rPr lang="fr-FR" sz="1400" dirty="0" smtClean="0">
                <a:latin typeface="Arial Black" pitchFamily="34" charset="0"/>
              </a:rPr>
              <a:t> (</a:t>
            </a:r>
            <a:r>
              <a:rPr lang="fr-FR" sz="1400" dirty="0" smtClean="0">
                <a:solidFill>
                  <a:srgbClr val="0070C0"/>
                </a:solidFill>
                <a:latin typeface="Arial Black" pitchFamily="34" charset="0"/>
                <a:hlinkClick r:id="rId3" tooltip="Glycoprotéines"/>
              </a:rPr>
              <a:t>glycoprotéines</a:t>
            </a:r>
            <a:r>
              <a:rPr lang="fr-FR" sz="1400" dirty="0" smtClean="0">
                <a:latin typeface="Arial Black" pitchFamily="34" charset="0"/>
              </a:rPr>
              <a:t> ). Ils sont naturellement produits par les </a:t>
            </a:r>
            <a:r>
              <a:rPr lang="fr-FR" sz="1400" dirty="0" smtClean="0">
                <a:latin typeface="Arial Black" pitchFamily="34" charset="0"/>
                <a:hlinkClick r:id="rId4" tooltip="Cellule (biologie)"/>
              </a:rPr>
              <a:t>cellules</a:t>
            </a:r>
            <a:r>
              <a:rPr lang="fr-FR" sz="1400" dirty="0" smtClean="0">
                <a:latin typeface="Arial Black" pitchFamily="34" charset="0"/>
              </a:rPr>
              <a:t> du </a:t>
            </a:r>
            <a:r>
              <a:rPr lang="fr-FR" sz="1400" u="sng" dirty="0" smtClean="0">
                <a:latin typeface="Arial Black" pitchFamily="34" charset="0"/>
                <a:hlinkClick r:id="rId5" tooltip="Système immunitaire"/>
              </a:rPr>
              <a:t>système immunitaire</a:t>
            </a:r>
            <a:r>
              <a:rPr lang="fr-FR" sz="1400" dirty="0" smtClean="0">
                <a:latin typeface="Arial Black" pitchFamily="34" charset="0"/>
              </a:rPr>
              <a:t>, Ils ont pour rôle de défendre l'organisme des agents </a:t>
            </a:r>
            <a:r>
              <a:rPr lang="fr-FR" sz="1400" dirty="0" smtClean="0">
                <a:latin typeface="Arial Black" pitchFamily="34" charset="0"/>
                <a:hlinkClick r:id="rId6" tooltip="Pathogène"/>
              </a:rPr>
              <a:t>pathogènes</a:t>
            </a:r>
            <a:r>
              <a:rPr lang="fr-FR" sz="1400" dirty="0" smtClean="0">
                <a:latin typeface="Arial Black" pitchFamily="34" charset="0"/>
              </a:rPr>
              <a:t> tels les </a:t>
            </a:r>
            <a:r>
              <a:rPr lang="fr-FR" sz="1400" dirty="0" smtClean="0">
                <a:solidFill>
                  <a:srgbClr val="FF0000"/>
                </a:solidFill>
                <a:latin typeface="Arial Black" pitchFamily="34" charset="0"/>
                <a:hlinkClick r:id="rId7" tooltip="Virus"/>
              </a:rPr>
              <a:t>virus</a:t>
            </a:r>
            <a:r>
              <a:rPr lang="fr-FR" sz="1400" dirty="0" smtClean="0">
                <a:latin typeface="Arial Black" pitchFamily="34" charset="0"/>
              </a:rPr>
              <a:t>, </a:t>
            </a:r>
            <a:r>
              <a:rPr lang="fr-FR" sz="1400" dirty="0" smtClean="0">
                <a:latin typeface="Arial Black" pitchFamily="34" charset="0"/>
                <a:hlinkClick r:id="rId8" tooltip="Bactérie"/>
              </a:rPr>
              <a:t>bactéries</a:t>
            </a:r>
            <a:r>
              <a:rPr lang="fr-FR" sz="1400" dirty="0" smtClean="0">
                <a:latin typeface="Arial Black" pitchFamily="34" charset="0"/>
              </a:rPr>
              <a:t>, </a:t>
            </a:r>
            <a:r>
              <a:rPr lang="fr-FR" sz="1400" dirty="0" smtClean="0">
                <a:latin typeface="Arial Black" pitchFamily="34" charset="0"/>
                <a:hlinkClick r:id="rId9" tooltip="Parasitisme"/>
              </a:rPr>
              <a:t>parasites</a:t>
            </a:r>
            <a:r>
              <a:rPr lang="fr-FR" sz="1400" dirty="0" smtClean="0">
                <a:latin typeface="Arial Black" pitchFamily="34" charset="0"/>
              </a:rPr>
              <a:t> et </a:t>
            </a:r>
            <a:r>
              <a:rPr lang="fr-FR" sz="1400" u="sng" dirty="0" smtClean="0">
                <a:latin typeface="Arial Black" pitchFamily="34" charset="0"/>
                <a:hlinkClick r:id="rId10" tooltip="Tumeur"/>
              </a:rPr>
              <a:t>cellules tumorales</a:t>
            </a:r>
            <a:r>
              <a:rPr lang="fr-FR" sz="1400" u="sng" dirty="0" smtClean="0">
                <a:latin typeface="Arial Black" pitchFamily="34" charset="0"/>
              </a:rPr>
              <a:t>.</a:t>
            </a:r>
            <a:r>
              <a:rPr lang="fr-FR" sz="1400" dirty="0" smtClean="0">
                <a:latin typeface="Arial Black" pitchFamily="34" charset="0"/>
              </a:rPr>
              <a:t> Ils sont utilisés dans le traitement de maladies virales (</a:t>
            </a:r>
            <a:r>
              <a:rPr lang="fr-FR" sz="1400" dirty="0" smtClean="0">
                <a:latin typeface="Arial Black" pitchFamily="34" charset="0"/>
                <a:hlinkClick r:id="rId11" tooltip="Hépatite"/>
              </a:rPr>
              <a:t>hépatites</a:t>
            </a:r>
            <a:r>
              <a:rPr lang="fr-FR" sz="1400" dirty="0" smtClean="0">
                <a:latin typeface="Arial Black" pitchFamily="34" charset="0"/>
              </a:rPr>
              <a:t>, virus des </a:t>
            </a:r>
            <a:r>
              <a:rPr lang="fr-FR" sz="1400" dirty="0" smtClean="0">
                <a:latin typeface="Arial Black" pitchFamily="34" charset="0"/>
                <a:hlinkClick r:id="rId12" tooltip="Papillome"/>
              </a:rPr>
              <a:t>papillomes</a:t>
            </a:r>
            <a:r>
              <a:rPr lang="fr-FR" sz="1400" dirty="0" smtClean="0">
                <a:latin typeface="Arial Black" pitchFamily="34" charset="0"/>
              </a:rPr>
              <a:t>, </a:t>
            </a:r>
            <a:r>
              <a:rPr lang="fr-FR" sz="1400" dirty="0" smtClean="0">
                <a:latin typeface="Arial Black" pitchFamily="34" charset="0"/>
                <a:hlinkClick r:id="rId13" tooltip="Virus de l'immunodéficience humaine"/>
              </a:rPr>
              <a:t>VIH</a:t>
            </a:r>
            <a:r>
              <a:rPr lang="fr-FR" sz="1400" dirty="0" smtClean="0">
                <a:latin typeface="Arial Black" pitchFamily="34" charset="0"/>
              </a:rPr>
              <a:t>, etc.), éventuellement en </a:t>
            </a:r>
            <a:r>
              <a:rPr lang="fr-FR" sz="1400" dirty="0" smtClean="0">
                <a:latin typeface="Arial Black" pitchFamily="34" charset="0"/>
                <a:hlinkClick r:id="rId14" tooltip="Cancérologie"/>
              </a:rPr>
              <a:t>cancérologie</a:t>
            </a:r>
            <a:r>
              <a:rPr lang="fr-FR" sz="1400" dirty="0" smtClean="0">
                <a:latin typeface="Arial Black" pitchFamily="34" charset="0"/>
              </a:rPr>
              <a:t>. </a:t>
            </a:r>
            <a:endParaRPr lang="en-US" dirty="0">
              <a:latin typeface="Arial Black" pitchFamily="34" charset="0"/>
            </a:endParaRPr>
          </a:p>
        </p:txBody>
      </p:sp>
      <p:pic>
        <p:nvPicPr>
          <p:cNvPr id="10243" name="Picture 3" descr="C:\Documents and Settings\ghg\Bureau\ViraferonPeg.jpg"/>
          <p:cNvPicPr>
            <a:picLocks noChangeAspect="1" noChangeArrowheads="1"/>
          </p:cNvPicPr>
          <p:nvPr/>
        </p:nvPicPr>
        <p:blipFill>
          <a:blip r:embed="rId15"/>
          <a:srcRect/>
          <a:stretch>
            <a:fillRect/>
          </a:stretch>
        </p:blipFill>
        <p:spPr bwMode="auto">
          <a:xfrm>
            <a:off x="2071670" y="1785926"/>
            <a:ext cx="4595822" cy="2747969"/>
          </a:xfrm>
          <a:prstGeom prst="rect">
            <a:avLst/>
          </a:prstGeom>
          <a:noFill/>
        </p:spPr>
      </p:pic>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86766" cy="1143000"/>
          </a:xfrm>
        </p:spPr>
        <p:txBody>
          <a:bodyPr/>
          <a:lstStyle/>
          <a:p>
            <a:r>
              <a:rPr lang="fr-FR" sz="2800" b="1" dirty="0" smtClean="0">
                <a:solidFill>
                  <a:srgbClr val="FF0000"/>
                </a:solidFill>
              </a:rPr>
              <a:t>1983 </a:t>
            </a:r>
            <a:r>
              <a:rPr lang="fr-FR" sz="2800" b="1" dirty="0" smtClean="0"/>
              <a:t>: </a:t>
            </a:r>
            <a:r>
              <a:rPr lang="fr-FR" sz="2800" b="1" dirty="0" smtClean="0">
                <a:solidFill>
                  <a:schemeClr val="tx1"/>
                </a:solidFill>
              </a:rPr>
              <a:t>identification du virus </a:t>
            </a:r>
            <a:r>
              <a:rPr lang="fr-FR" sz="2800" b="1" dirty="0" smtClean="0">
                <a:solidFill>
                  <a:srgbClr val="FF0000"/>
                </a:solidFill>
              </a:rPr>
              <a:t>VIH</a:t>
            </a:r>
            <a:r>
              <a:rPr lang="fr-FR" sz="2800" b="1" dirty="0" smtClean="0"/>
              <a:t>.</a:t>
            </a:r>
            <a:br>
              <a:rPr lang="fr-FR" sz="2800" b="1" dirty="0" smtClean="0"/>
            </a:br>
            <a:endParaRPr lang="en-US" dirty="0"/>
          </a:p>
        </p:txBody>
      </p:sp>
      <p:pic>
        <p:nvPicPr>
          <p:cNvPr id="11266" name="Picture 2" descr="C:\Documents and Settings\ghg\Bureau\hiv_structure.gif"/>
          <p:cNvPicPr>
            <a:picLocks noChangeAspect="1" noChangeArrowheads="1"/>
          </p:cNvPicPr>
          <p:nvPr/>
        </p:nvPicPr>
        <p:blipFill>
          <a:blip r:embed="rId2"/>
          <a:srcRect/>
          <a:stretch>
            <a:fillRect/>
          </a:stretch>
        </p:blipFill>
        <p:spPr bwMode="auto">
          <a:xfrm>
            <a:off x="683568" y="1340768"/>
            <a:ext cx="6888828" cy="4805156"/>
          </a:xfrm>
          <a:prstGeom prst="rect">
            <a:avLst/>
          </a:prstGeom>
          <a:noFill/>
          <a:ln w="57150">
            <a:solidFill>
              <a:srgbClr val="FF0000"/>
            </a:solidFill>
          </a:ln>
        </p:spPr>
      </p:pic>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501122" cy="1143000"/>
          </a:xfrm>
        </p:spPr>
        <p:txBody>
          <a:bodyPr>
            <a:normAutofit/>
          </a:bodyPr>
          <a:lstStyle/>
          <a:p>
            <a:r>
              <a:rPr lang="fr-FR" sz="2800" b="1" dirty="0" smtClean="0">
                <a:solidFill>
                  <a:srgbClr val="FF0000"/>
                </a:solidFill>
              </a:rPr>
              <a:t>1983 </a:t>
            </a:r>
            <a:r>
              <a:rPr lang="fr-FR" sz="2800" b="1" dirty="0" smtClean="0"/>
              <a:t>: </a:t>
            </a:r>
            <a:r>
              <a:rPr lang="fr-FR" sz="2800" b="1" dirty="0" smtClean="0">
                <a:solidFill>
                  <a:schemeClr val="tx1"/>
                </a:solidFill>
              </a:rPr>
              <a:t>Découverte du </a:t>
            </a:r>
            <a:r>
              <a:rPr lang="fr-FR" sz="2800" b="1" dirty="0" smtClean="0">
                <a:solidFill>
                  <a:srgbClr val="FF0000"/>
                </a:solidFill>
              </a:rPr>
              <a:t>TRIPTAN </a:t>
            </a:r>
            <a:r>
              <a:rPr lang="fr-FR" sz="2800" b="1" dirty="0" smtClean="0">
                <a:solidFill>
                  <a:srgbClr val="0070C0"/>
                </a:solidFill>
              </a:rPr>
              <a:t>(ANTIMIGRAINEUX).</a:t>
            </a:r>
            <a:endParaRPr lang="en-US" dirty="0">
              <a:solidFill>
                <a:srgbClr val="0070C0"/>
              </a:solidFill>
            </a:endParaRPr>
          </a:p>
        </p:txBody>
      </p:sp>
      <p:pic>
        <p:nvPicPr>
          <p:cNvPr id="12290" name="Picture 2" descr="C:\Documents and Settings\ghg\Bureau\30382_2.gif"/>
          <p:cNvPicPr>
            <a:picLocks noChangeAspect="1" noChangeArrowheads="1"/>
          </p:cNvPicPr>
          <p:nvPr/>
        </p:nvPicPr>
        <p:blipFill>
          <a:blip r:embed="rId2"/>
          <a:srcRect/>
          <a:stretch>
            <a:fillRect/>
          </a:stretch>
        </p:blipFill>
        <p:spPr bwMode="auto">
          <a:xfrm>
            <a:off x="285720" y="1357298"/>
            <a:ext cx="4071966" cy="2719774"/>
          </a:xfrm>
          <a:prstGeom prst="rect">
            <a:avLst/>
          </a:prstGeom>
          <a:noFill/>
        </p:spPr>
      </p:pic>
      <p:pic>
        <p:nvPicPr>
          <p:cNvPr id="12291" name="Picture 3" descr="C:\Documents and Settings\ghg\Bureau\108_a588ee522c2d60af2ff58842f2e892a4.jpg"/>
          <p:cNvPicPr>
            <a:picLocks noChangeAspect="1" noChangeArrowheads="1"/>
          </p:cNvPicPr>
          <p:nvPr/>
        </p:nvPicPr>
        <p:blipFill>
          <a:blip r:embed="rId3"/>
          <a:srcRect/>
          <a:stretch>
            <a:fillRect/>
          </a:stretch>
        </p:blipFill>
        <p:spPr bwMode="auto">
          <a:xfrm rot="750147">
            <a:off x="4553040" y="1020101"/>
            <a:ext cx="4081308" cy="3571875"/>
          </a:xfrm>
          <a:prstGeom prst="rect">
            <a:avLst/>
          </a:prstGeom>
          <a:noFill/>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221088"/>
            <a:ext cx="5832648" cy="19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1225536"/>
          </a:xfrm>
        </p:spPr>
        <p:txBody>
          <a:bodyPr>
            <a:normAutofit fontScale="90000"/>
          </a:bodyPr>
          <a:lstStyle/>
          <a:p>
            <a:r>
              <a:rPr lang="fr-FR" sz="3200" b="1" dirty="0" smtClean="0">
                <a:solidFill>
                  <a:srgbClr val="FF0000"/>
                </a:solidFill>
              </a:rPr>
              <a:t>1984 </a:t>
            </a:r>
            <a:r>
              <a:rPr lang="fr-FR" sz="3200" b="1" dirty="0" smtClean="0"/>
              <a:t>: </a:t>
            </a:r>
            <a:r>
              <a:rPr lang="fr-FR" sz="3200" b="1" dirty="0" smtClean="0">
                <a:solidFill>
                  <a:schemeClr val="tx1"/>
                </a:solidFill>
              </a:rPr>
              <a:t>éradication de                  </a:t>
            </a:r>
            <a:r>
              <a:rPr lang="fr-FR" sz="3200" b="1" dirty="0" smtClean="0">
                <a:solidFill>
                  <a:srgbClr val="FF0000"/>
                </a:solidFill>
              </a:rPr>
              <a:t>l’</a:t>
            </a:r>
            <a:r>
              <a:rPr lang="fr-FR" sz="3200" b="1" dirty="0" err="1" smtClean="0">
                <a:solidFill>
                  <a:srgbClr val="FF0000"/>
                </a:solidFill>
              </a:rPr>
              <a:t>helicobacter</a:t>
            </a:r>
            <a:r>
              <a:rPr lang="fr-FR" sz="3200" b="1" dirty="0" smtClean="0">
                <a:solidFill>
                  <a:srgbClr val="FF0000"/>
                </a:solidFill>
              </a:rPr>
              <a:t> </a:t>
            </a:r>
            <a:r>
              <a:rPr lang="fr-FR" sz="3200" b="1" dirty="0" err="1" smtClean="0">
                <a:solidFill>
                  <a:srgbClr val="FF0000"/>
                </a:solidFill>
              </a:rPr>
              <a:t>Pylori</a:t>
            </a:r>
            <a:r>
              <a:rPr lang="fr-FR" sz="3200" b="1" dirty="0" smtClean="0">
                <a:solidFill>
                  <a:srgbClr val="FF0000"/>
                </a:solidFill>
              </a:rPr>
              <a:t> </a:t>
            </a:r>
            <a:r>
              <a:rPr lang="fr-FR" sz="3200" b="1" dirty="0" smtClean="0">
                <a:solidFill>
                  <a:schemeClr val="tx1"/>
                </a:solidFill>
              </a:rPr>
              <a:t>(</a:t>
            </a:r>
            <a:r>
              <a:rPr lang="fr-FR" sz="3200" b="1" dirty="0" smtClean="0">
                <a:solidFill>
                  <a:schemeClr val="tx1"/>
                </a:solidFill>
              </a:rPr>
              <a:t>ulcère  gastroduodénal</a:t>
            </a:r>
            <a:r>
              <a:rPr lang="fr-FR" sz="3200" b="1" dirty="0" smtClean="0"/>
              <a:t>).</a:t>
            </a:r>
            <a:endParaRPr lang="en-US" dirty="0"/>
          </a:p>
        </p:txBody>
      </p:sp>
      <p:pic>
        <p:nvPicPr>
          <p:cNvPr id="13315" name="Picture 3" descr="C:\Documents and Settings\ghg\Bureau\helicobacter_pylori.jpg"/>
          <p:cNvPicPr>
            <a:picLocks noChangeAspect="1" noChangeArrowheads="1"/>
          </p:cNvPicPr>
          <p:nvPr/>
        </p:nvPicPr>
        <p:blipFill>
          <a:blip r:embed="rId2"/>
          <a:srcRect/>
          <a:stretch>
            <a:fillRect/>
          </a:stretch>
        </p:blipFill>
        <p:spPr bwMode="auto">
          <a:xfrm>
            <a:off x="428596" y="1643050"/>
            <a:ext cx="4786346" cy="3874182"/>
          </a:xfrm>
          <a:prstGeom prst="rect">
            <a:avLst/>
          </a:prstGeom>
          <a:noFill/>
          <a:ln w="28575">
            <a:solidFill>
              <a:schemeClr val="tx1"/>
            </a:solidFill>
          </a:ln>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43050"/>
            <a:ext cx="3456384" cy="387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60648"/>
            <a:ext cx="8215370" cy="1368152"/>
          </a:xfrm>
        </p:spPr>
        <p:txBody>
          <a:bodyPr>
            <a:normAutofit fontScale="90000"/>
          </a:bodyPr>
          <a:lstStyle/>
          <a:p>
            <a:pPr algn="ctr"/>
            <a:r>
              <a:rPr lang="fr-FR" sz="3200" b="1" dirty="0" smtClean="0">
                <a:solidFill>
                  <a:srgbClr val="FF0000"/>
                </a:solidFill>
              </a:rPr>
              <a:t>1987</a:t>
            </a:r>
            <a:r>
              <a:rPr lang="fr-FR" sz="3200" b="1" dirty="0" smtClean="0"/>
              <a:t>: </a:t>
            </a:r>
            <a:r>
              <a:rPr lang="fr-FR" sz="3200" b="1" dirty="0" smtClean="0">
                <a:solidFill>
                  <a:schemeClr val="tx1"/>
                </a:solidFill>
              </a:rPr>
              <a:t>Découverte de la </a:t>
            </a:r>
            <a:r>
              <a:rPr lang="fr-FR" sz="3200" b="1" dirty="0" smtClean="0">
                <a:solidFill>
                  <a:srgbClr val="FF0000"/>
                </a:solidFill>
              </a:rPr>
              <a:t>Zidovudine </a:t>
            </a:r>
            <a:r>
              <a:rPr lang="fr-FR" sz="3200" b="1" dirty="0" smtClean="0">
                <a:solidFill>
                  <a:schemeClr val="tx1"/>
                </a:solidFill>
              </a:rPr>
              <a:t>, premier traitement </a:t>
            </a:r>
            <a:r>
              <a:rPr lang="fr-FR" sz="3200" b="1" dirty="0" smtClean="0">
                <a:solidFill>
                  <a:schemeClr val="tx1"/>
                </a:solidFill>
              </a:rPr>
              <a:t>contre </a:t>
            </a:r>
            <a:r>
              <a:rPr lang="fr-FR" sz="3200" b="1" dirty="0" smtClean="0">
                <a:solidFill>
                  <a:schemeClr val="tx1"/>
                </a:solidFill>
              </a:rPr>
              <a:t>le </a:t>
            </a:r>
            <a:br>
              <a:rPr lang="fr-FR" sz="3200" b="1" dirty="0" smtClean="0">
                <a:solidFill>
                  <a:schemeClr val="tx1"/>
                </a:solidFill>
              </a:rPr>
            </a:br>
            <a:r>
              <a:rPr lang="fr-FR" sz="3200" b="1" dirty="0" smtClean="0">
                <a:solidFill>
                  <a:srgbClr val="FF0000"/>
                </a:solidFill>
              </a:rPr>
              <a:t>VIH/ SIDA</a:t>
            </a:r>
            <a:r>
              <a:rPr lang="fr-FR" sz="3200" b="1" dirty="0" smtClean="0"/>
              <a:t>. </a:t>
            </a:r>
            <a:endParaRPr lang="en-US" dirty="0"/>
          </a:p>
        </p:txBody>
      </p:sp>
      <p:pic>
        <p:nvPicPr>
          <p:cNvPr id="15362" name="Picture 2" descr="C:\Documents and Settings\ghg\Bureau\1074480176_20cc3d6e98.jpg"/>
          <p:cNvPicPr>
            <a:picLocks noChangeAspect="1" noChangeArrowheads="1"/>
          </p:cNvPicPr>
          <p:nvPr/>
        </p:nvPicPr>
        <p:blipFill>
          <a:blip r:embed="rId2"/>
          <a:srcRect/>
          <a:stretch>
            <a:fillRect/>
          </a:stretch>
        </p:blipFill>
        <p:spPr bwMode="auto">
          <a:xfrm>
            <a:off x="1802699" y="1628800"/>
            <a:ext cx="5286412"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14356"/>
            <a:ext cx="8390736" cy="5572164"/>
          </a:xfrm>
        </p:spPr>
        <p:txBody>
          <a:bodyPr>
            <a:normAutofit fontScale="90000"/>
          </a:bodyPr>
          <a:lstStyle/>
          <a:p>
            <a:pPr algn="ct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err="1" smtClean="0">
                <a:solidFill>
                  <a:schemeClr val="tx1"/>
                </a:solidFill>
              </a:rPr>
              <a:t>L'ancêtre</a:t>
            </a:r>
            <a:r>
              <a:rPr lang="en-US" sz="3600" b="1" dirty="0" smtClean="0">
                <a:solidFill>
                  <a:schemeClr val="tx1"/>
                </a:solidFill>
              </a:rPr>
              <a:t> du </a:t>
            </a:r>
            <a:r>
              <a:rPr lang="en-US" sz="3600" b="1" dirty="0" err="1" smtClean="0">
                <a:solidFill>
                  <a:schemeClr val="tx1"/>
                </a:solidFill>
              </a:rPr>
              <a:t>médecin</a:t>
            </a:r>
            <a:r>
              <a:rPr lang="en-US" sz="3600" b="1" dirty="0" smtClean="0">
                <a:solidFill>
                  <a:schemeClr val="tx1"/>
                </a:solidFill>
              </a:rPr>
              <a:t>, </a:t>
            </a:r>
            <a:r>
              <a:rPr lang="en-US" sz="3600" b="1" dirty="0" smtClean="0">
                <a:solidFill>
                  <a:srgbClr val="0070C0"/>
                </a:solidFill>
              </a:rPr>
              <a:t>l</a:t>
            </a:r>
            <a:r>
              <a:rPr lang="en-US" sz="3600" b="1" dirty="0" smtClean="0">
                <a:solidFill>
                  <a:srgbClr val="0070C0"/>
                </a:solidFill>
                <a:hlinkClick r:id="rId2" tooltip="Apothicaire"/>
              </a:rPr>
              <a:t>‘</a:t>
            </a:r>
            <a:r>
              <a:rPr lang="en-US" sz="3600" b="1" dirty="0" smtClean="0">
                <a:solidFill>
                  <a:srgbClr val="0070C0"/>
                </a:solidFill>
              </a:rPr>
              <a:t> APOTHICAIRE </a:t>
            </a:r>
            <a:r>
              <a:rPr lang="en-US" sz="3600" b="1" dirty="0" err="1" smtClean="0">
                <a:solidFill>
                  <a:schemeClr val="tx1"/>
                </a:solidFill>
              </a:rPr>
              <a:t>est</a:t>
            </a:r>
            <a:r>
              <a:rPr lang="en-US" sz="3600" b="1" dirty="0" smtClean="0">
                <a:solidFill>
                  <a:schemeClr val="tx1"/>
                </a:solidFill>
              </a:rPr>
              <a:t> </a:t>
            </a:r>
            <a:r>
              <a:rPr lang="en-US" sz="3600" b="1" dirty="0" err="1" smtClean="0">
                <a:solidFill>
                  <a:schemeClr val="tx1"/>
                </a:solidFill>
              </a:rPr>
              <a:t>repéré</a:t>
            </a:r>
            <a:r>
              <a:rPr lang="en-US" sz="3600" b="1" dirty="0" smtClean="0">
                <a:solidFill>
                  <a:schemeClr val="tx1"/>
                </a:solidFill>
              </a:rPr>
              <a:t> </a:t>
            </a:r>
            <a:r>
              <a:rPr lang="en-US" sz="3600" b="1" dirty="0" err="1" smtClean="0">
                <a:solidFill>
                  <a:schemeClr val="tx1"/>
                </a:solidFill>
              </a:rPr>
              <a:t>dès</a:t>
            </a:r>
            <a:r>
              <a:rPr lang="en-US" sz="3600" b="1" dirty="0" smtClean="0">
                <a:solidFill>
                  <a:schemeClr val="tx1"/>
                </a:solidFill>
              </a:rPr>
              <a:t>  </a:t>
            </a:r>
            <a:r>
              <a:rPr lang="en-US" sz="3600" b="1" dirty="0" smtClean="0">
                <a:solidFill>
                  <a:schemeClr val="tx1"/>
                </a:solidFill>
              </a:rPr>
              <a:t>        </a:t>
            </a:r>
            <a:r>
              <a:rPr lang="en-US" sz="3600" b="1" dirty="0" smtClean="0">
                <a:solidFill>
                  <a:srgbClr val="0070C0"/>
                </a:solidFill>
              </a:rPr>
              <a:t>2600 av. J.-C.</a:t>
            </a:r>
            <a:br>
              <a:rPr lang="en-US" sz="3600" b="1" dirty="0" smtClean="0">
                <a:solidFill>
                  <a:srgbClr val="0070C0"/>
                </a:solidFill>
              </a:rPr>
            </a:br>
            <a:r>
              <a:rPr lang="en-US" sz="3600" b="1" dirty="0" smtClean="0">
                <a:solidFill>
                  <a:schemeClr val="tx1"/>
                </a:solidFill>
              </a:rPr>
              <a:t> à </a:t>
            </a:r>
            <a:r>
              <a:rPr lang="en-US" sz="3600" b="1" dirty="0" smtClean="0">
                <a:solidFill>
                  <a:schemeClr val="tx1"/>
                </a:solidFill>
                <a:hlinkClick r:id="rId3" tooltip="Sumer"/>
              </a:rPr>
              <a:t>Sumer</a:t>
            </a:r>
            <a:r>
              <a:rPr lang="en-US" sz="3600" b="1" dirty="0" smtClean="0">
                <a:solidFill>
                  <a:schemeClr val="tx1"/>
                </a:solidFill>
              </a:rPr>
              <a:t> </a:t>
            </a:r>
            <a:r>
              <a:rPr lang="en-US" sz="3600" b="1" dirty="0" err="1" smtClean="0">
                <a:solidFill>
                  <a:schemeClr val="tx1"/>
                </a:solidFill>
              </a:rPr>
              <a:t>où</a:t>
            </a:r>
            <a:r>
              <a:rPr lang="en-US" sz="3600" b="1" dirty="0" smtClean="0">
                <a:solidFill>
                  <a:schemeClr val="tx1"/>
                </a:solidFill>
              </a:rPr>
              <a:t> des </a:t>
            </a:r>
            <a:r>
              <a:rPr lang="en-US" sz="3600" b="1" dirty="0" err="1" smtClean="0">
                <a:solidFill>
                  <a:schemeClr val="tx1"/>
                </a:solidFill>
              </a:rPr>
              <a:t>textes</a:t>
            </a:r>
            <a:r>
              <a:rPr lang="en-US" sz="3600" b="1" dirty="0" smtClean="0">
                <a:solidFill>
                  <a:schemeClr val="tx1"/>
                </a:solidFill>
              </a:rPr>
              <a:t> </a:t>
            </a:r>
            <a:r>
              <a:rPr lang="en-US" sz="3600" b="1" dirty="0" err="1" smtClean="0">
                <a:solidFill>
                  <a:schemeClr val="tx1"/>
                </a:solidFill>
              </a:rPr>
              <a:t>médicaux</a:t>
            </a:r>
            <a:r>
              <a:rPr lang="en-US" sz="3600" b="1" dirty="0" smtClean="0">
                <a:solidFill>
                  <a:schemeClr val="tx1"/>
                </a:solidFill>
              </a:rPr>
              <a:t>, </a:t>
            </a:r>
            <a:r>
              <a:rPr lang="en-US" sz="3600" b="1" dirty="0" err="1" smtClean="0">
                <a:solidFill>
                  <a:schemeClr val="tx1"/>
                </a:solidFill>
              </a:rPr>
              <a:t>sont</a:t>
            </a:r>
            <a:r>
              <a:rPr lang="en-US" sz="3600" b="1" dirty="0" smtClean="0">
                <a:solidFill>
                  <a:schemeClr val="tx1"/>
                </a:solidFill>
              </a:rPr>
              <a:t> </a:t>
            </a:r>
            <a:r>
              <a:rPr lang="en-US" sz="3600" b="1" dirty="0" err="1" smtClean="0">
                <a:solidFill>
                  <a:schemeClr val="tx1"/>
                </a:solidFill>
              </a:rPr>
              <a:t>attestés</a:t>
            </a:r>
            <a:r>
              <a:rPr lang="en-US" sz="3600" b="1" dirty="0" smtClean="0">
                <a:solidFill>
                  <a:schemeClr val="tx1"/>
                </a:solidFill>
              </a:rPr>
              <a:t> </a:t>
            </a:r>
            <a:r>
              <a:rPr lang="en-US" sz="3600" b="1" dirty="0" err="1" smtClean="0">
                <a:solidFill>
                  <a:schemeClr val="tx1"/>
                </a:solidFill>
              </a:rPr>
              <a:t>sur</a:t>
            </a:r>
            <a:r>
              <a:rPr lang="en-US" sz="3600" b="1" dirty="0" smtClean="0">
                <a:solidFill>
                  <a:schemeClr val="tx1"/>
                </a:solidFill>
              </a:rPr>
              <a:t> </a:t>
            </a:r>
            <a:r>
              <a:rPr lang="en-US" sz="3600" b="1" dirty="0" err="1" smtClean="0">
                <a:solidFill>
                  <a:schemeClr val="tx1"/>
                </a:solidFill>
              </a:rPr>
              <a:t>deux</a:t>
            </a:r>
            <a:r>
              <a:rPr lang="en-US" sz="3600" b="1" dirty="0" smtClean="0">
                <a:solidFill>
                  <a:schemeClr val="tx1"/>
                </a:solidFill>
              </a:rPr>
              <a:t> </a:t>
            </a:r>
            <a:r>
              <a:rPr lang="en-US" sz="3600" b="1" dirty="0" err="1" smtClean="0">
                <a:solidFill>
                  <a:schemeClr val="tx1"/>
                </a:solidFill>
              </a:rPr>
              <a:t>tablettes</a:t>
            </a:r>
            <a:r>
              <a:rPr lang="en-US" sz="3600" b="1" dirty="0" smtClean="0">
                <a:solidFill>
                  <a:schemeClr val="tx1"/>
                </a:solidFill>
              </a:rPr>
              <a:t> </a:t>
            </a:r>
            <a:r>
              <a:rPr lang="en-US" sz="3600" b="1" dirty="0" err="1" smtClean="0">
                <a:solidFill>
                  <a:schemeClr val="tx1"/>
                </a:solidFill>
              </a:rPr>
              <a:t>d'argile</a:t>
            </a:r>
            <a:r>
              <a:rPr lang="en-US" sz="3600" b="1" dirty="0" smtClean="0">
                <a:solidFill>
                  <a:schemeClr val="tx1"/>
                </a:solidFill>
              </a:rPr>
              <a:t> </a:t>
            </a:r>
            <a:r>
              <a:rPr lang="en-US" sz="3600" b="1" dirty="0" err="1" smtClean="0">
                <a:solidFill>
                  <a:schemeClr val="tx1"/>
                </a:solidFill>
              </a:rPr>
              <a:t>dont</a:t>
            </a:r>
            <a:r>
              <a:rPr lang="en-US" sz="3600" b="1" dirty="0" smtClean="0">
                <a:solidFill>
                  <a:schemeClr val="tx1"/>
                </a:solidFill>
              </a:rPr>
              <a:t> </a:t>
            </a:r>
            <a:r>
              <a:rPr lang="en-US" sz="3600" b="1" dirty="0" err="1" smtClean="0">
                <a:solidFill>
                  <a:schemeClr val="tx1"/>
                </a:solidFill>
              </a:rPr>
              <a:t>elles</a:t>
            </a:r>
            <a:r>
              <a:rPr lang="en-US" sz="3600" b="1" dirty="0" smtClean="0">
                <a:solidFill>
                  <a:schemeClr val="tx1"/>
                </a:solidFill>
              </a:rPr>
              <a:t> </a:t>
            </a:r>
            <a:r>
              <a:rPr lang="en-US" sz="3600" b="1" dirty="0" err="1" smtClean="0">
                <a:solidFill>
                  <a:schemeClr val="tx1"/>
                </a:solidFill>
              </a:rPr>
              <a:t>mentionnent</a:t>
            </a:r>
            <a:r>
              <a:rPr lang="en-US" sz="3600" b="1" dirty="0" smtClean="0">
                <a:solidFill>
                  <a:schemeClr val="tx1"/>
                </a:solidFill>
              </a:rPr>
              <a:t>                 des </a:t>
            </a:r>
            <a:r>
              <a:rPr lang="en-US" sz="3600" b="1" dirty="0" err="1" smtClean="0">
                <a:solidFill>
                  <a:schemeClr val="tx1"/>
                </a:solidFill>
              </a:rPr>
              <a:t>symptômes</a:t>
            </a:r>
            <a:r>
              <a:rPr lang="en-US" sz="3600" b="1" dirty="0" smtClean="0">
                <a:solidFill>
                  <a:schemeClr val="tx1"/>
                </a:solidFill>
              </a:rPr>
              <a:t>, des prescriptions et des </a:t>
            </a:r>
            <a:r>
              <a:rPr lang="en-US" sz="3600" b="1" dirty="0" err="1" smtClean="0">
                <a:solidFill>
                  <a:schemeClr val="tx1"/>
                </a:solidFill>
              </a:rPr>
              <a:t>conseils</a:t>
            </a:r>
            <a:r>
              <a:rPr lang="en-US" sz="3600" b="1" dirty="0" smtClean="0">
                <a:solidFill>
                  <a:schemeClr val="tx1"/>
                </a:solidFill>
              </a:rPr>
              <a:t> pour les combiner.</a:t>
            </a:r>
            <a:br>
              <a:rPr lang="en-US" sz="3600" b="1" dirty="0" smtClean="0">
                <a:solidFill>
                  <a:schemeClr val="tx1"/>
                </a:solidFill>
              </a:rPr>
            </a:br>
            <a:endParaRPr lang="fr-FR" dirty="0"/>
          </a:p>
        </p:txBody>
      </p:sp>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428604"/>
            <a:ext cx="8429684" cy="1071570"/>
          </a:xfrm>
        </p:spPr>
        <p:txBody>
          <a:bodyPr>
            <a:normAutofit/>
          </a:bodyPr>
          <a:lstStyle/>
          <a:p>
            <a:r>
              <a:rPr lang="fr-FR" sz="3200" b="1" dirty="0" smtClean="0">
                <a:solidFill>
                  <a:srgbClr val="FF0000"/>
                </a:solidFill>
              </a:rPr>
              <a:t>1989</a:t>
            </a:r>
            <a:r>
              <a:rPr lang="fr-FR" sz="3200" b="1" dirty="0" smtClean="0"/>
              <a:t>: </a:t>
            </a:r>
            <a:r>
              <a:rPr lang="fr-FR" sz="3200" b="1" dirty="0" smtClean="0">
                <a:solidFill>
                  <a:schemeClr val="tx1"/>
                </a:solidFill>
              </a:rPr>
              <a:t>Découverte de </a:t>
            </a:r>
            <a:r>
              <a:rPr lang="fr-FR" sz="3200" b="1" dirty="0" smtClean="0">
                <a:solidFill>
                  <a:schemeClr val="tx1"/>
                </a:solidFill>
              </a:rPr>
              <a:t>l’</a:t>
            </a:r>
            <a:r>
              <a:rPr lang="fr-FR" sz="3200" b="1" dirty="0" smtClean="0">
                <a:solidFill>
                  <a:srgbClr val="FF0000"/>
                </a:solidFill>
              </a:rPr>
              <a:t>OMEPRAZOLE.</a:t>
            </a:r>
            <a:r>
              <a:rPr lang="fr-FR" sz="3200" b="1" dirty="0" smtClean="0">
                <a:solidFill>
                  <a:srgbClr val="FF0000"/>
                </a:solidFill>
              </a:rPr>
              <a:t/>
            </a:r>
            <a:br>
              <a:rPr lang="fr-FR" sz="3200" b="1" dirty="0" smtClean="0">
                <a:solidFill>
                  <a:srgbClr val="FF0000"/>
                </a:solidFill>
              </a:rPr>
            </a:br>
            <a:endParaRPr lang="en-US" dirty="0">
              <a:solidFill>
                <a:srgbClr val="FF000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316835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1" y="4869160"/>
            <a:ext cx="7716215" cy="1015663"/>
          </a:xfrm>
          <a:prstGeom prst="rect">
            <a:avLst/>
          </a:prstGeom>
        </p:spPr>
        <p:txBody>
          <a:bodyPr wrap="square">
            <a:spAutoFit/>
          </a:bodyPr>
          <a:lstStyle/>
          <a:p>
            <a:pPr algn="ctr"/>
            <a:r>
              <a:rPr lang="fr-FR" sz="2000" b="1" dirty="0" smtClean="0">
                <a:solidFill>
                  <a:srgbClr val="040C28"/>
                </a:solidFill>
                <a:latin typeface="Google Sans"/>
              </a:rPr>
              <a:t>Indiqué </a:t>
            </a:r>
            <a:r>
              <a:rPr lang="fr-FR" sz="2000" b="1" dirty="0">
                <a:solidFill>
                  <a:srgbClr val="040C28"/>
                </a:solidFill>
                <a:latin typeface="Google Sans"/>
              </a:rPr>
              <a:t>dans le traitement à court terme des symptômes du reflux gastro-œsophagien</a:t>
            </a:r>
            <a:r>
              <a:rPr lang="fr-FR" sz="2000" b="1" dirty="0">
                <a:solidFill>
                  <a:srgbClr val="4D5156"/>
                </a:solidFill>
                <a:latin typeface="Google Sans"/>
              </a:rPr>
              <a:t> (</a:t>
            </a:r>
            <a:r>
              <a:rPr lang="fr-FR" sz="2000" b="1" dirty="0">
                <a:solidFill>
                  <a:srgbClr val="FF0000"/>
                </a:solidFill>
                <a:latin typeface="Google Sans"/>
              </a:rPr>
              <a:t>par exemple brûlures d'estomac, régurgitations acides</a:t>
            </a:r>
            <a:r>
              <a:rPr lang="fr-FR" sz="2000" b="1" dirty="0">
                <a:solidFill>
                  <a:srgbClr val="4D5156"/>
                </a:solidFill>
                <a:latin typeface="Google Sans"/>
              </a:rPr>
              <a:t>) </a:t>
            </a:r>
            <a:r>
              <a:rPr lang="fr-FR" sz="2000" b="1" dirty="0">
                <a:solidFill>
                  <a:srgbClr val="0070C0"/>
                </a:solidFill>
                <a:latin typeface="Google Sans"/>
              </a:rPr>
              <a:t>chez l'adulte (à partir de 18 ans).</a:t>
            </a:r>
            <a:endParaRPr lang="fr-FR" sz="2000" b="1" dirty="0">
              <a:solidFill>
                <a:srgbClr val="0070C0"/>
              </a:solidFill>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556792"/>
            <a:ext cx="3541762" cy="252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401080" cy="1439850"/>
          </a:xfrm>
        </p:spPr>
        <p:txBody>
          <a:bodyPr>
            <a:noAutofit/>
          </a:bodyPr>
          <a:lstStyle/>
          <a:p>
            <a:pPr algn="ctr"/>
            <a:r>
              <a:rPr lang="en-US" sz="2800" b="1" dirty="0" smtClean="0"/>
              <a:t/>
            </a:r>
            <a:br>
              <a:rPr lang="en-US" sz="2800" b="1" dirty="0" smtClean="0"/>
            </a:br>
            <a:r>
              <a:rPr lang="fr-FR" sz="2800" b="1" dirty="0" smtClean="0">
                <a:solidFill>
                  <a:srgbClr val="FF0000"/>
                </a:solidFill>
              </a:rPr>
              <a:t>1993</a:t>
            </a:r>
            <a:r>
              <a:rPr lang="fr-FR" sz="2800" b="1" dirty="0" smtClean="0"/>
              <a:t>: </a:t>
            </a:r>
            <a:r>
              <a:rPr lang="fr-FR" sz="2800" b="1" dirty="0" smtClean="0">
                <a:solidFill>
                  <a:schemeClr val="tx1"/>
                </a:solidFill>
              </a:rPr>
              <a:t>Découverte de </a:t>
            </a:r>
            <a:r>
              <a:rPr lang="fr-FR" sz="2800" b="1" dirty="0" smtClean="0">
                <a:solidFill>
                  <a:srgbClr val="FF0000"/>
                </a:solidFill>
              </a:rPr>
              <a:t>l’interféron ß</a:t>
            </a:r>
            <a:r>
              <a:rPr lang="fr-FR" sz="2800" b="1" dirty="0" smtClean="0">
                <a:solidFill>
                  <a:schemeClr val="tx1"/>
                </a:solidFill>
              </a:rPr>
              <a:t>, premier traitement contre </a:t>
            </a:r>
            <a:r>
              <a:rPr lang="fr-FR" sz="2800" b="1" dirty="0" smtClean="0">
                <a:solidFill>
                  <a:schemeClr val="tx1"/>
                </a:solidFill>
              </a:rPr>
              <a:t>                                 </a:t>
            </a:r>
            <a:r>
              <a:rPr lang="fr-FR" sz="2800" b="1" dirty="0" smtClean="0">
                <a:solidFill>
                  <a:srgbClr val="FF0000"/>
                </a:solidFill>
              </a:rPr>
              <a:t>la </a:t>
            </a:r>
            <a:r>
              <a:rPr lang="fr-FR" sz="2800" b="1" dirty="0" smtClean="0">
                <a:solidFill>
                  <a:srgbClr val="FF0000"/>
                </a:solidFill>
              </a:rPr>
              <a:t>sclérose en plaques.</a:t>
            </a:r>
            <a:endParaRPr lang="en-US" sz="2800" b="1" dirty="0"/>
          </a:p>
        </p:txBody>
      </p:sp>
      <p:pic>
        <p:nvPicPr>
          <p:cNvPr id="17410" name="Picture 2" descr="C:\Documents and Settings\ghg\Bureau\prolune0206_4.jpg"/>
          <p:cNvPicPr>
            <a:picLocks noChangeAspect="1" noChangeArrowheads="1"/>
          </p:cNvPicPr>
          <p:nvPr/>
        </p:nvPicPr>
        <p:blipFill>
          <a:blip r:embed="rId2"/>
          <a:srcRect/>
          <a:stretch>
            <a:fillRect/>
          </a:stretch>
        </p:blipFill>
        <p:spPr bwMode="auto">
          <a:xfrm>
            <a:off x="500034" y="1571613"/>
            <a:ext cx="4287990" cy="2865498"/>
          </a:xfrm>
          <a:prstGeom prst="rect">
            <a:avLst/>
          </a:prstGeom>
          <a:noFill/>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772816"/>
            <a:ext cx="3528391"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714875"/>
            <a:ext cx="352839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166"/>
            <a:ext cx="8501122" cy="1428760"/>
          </a:xfrm>
        </p:spPr>
        <p:txBody>
          <a:bodyPr>
            <a:normAutofit fontScale="90000"/>
          </a:bodyPr>
          <a:lstStyle/>
          <a:p>
            <a:pPr algn="ctr"/>
            <a:r>
              <a:rPr lang="fr-FR" sz="3200" b="1" dirty="0" smtClean="0">
                <a:solidFill>
                  <a:srgbClr val="FF0000"/>
                </a:solidFill>
              </a:rPr>
              <a:t>1995</a:t>
            </a:r>
            <a:r>
              <a:rPr lang="fr-FR" sz="3200" b="1" dirty="0" smtClean="0"/>
              <a:t>: </a:t>
            </a:r>
            <a:r>
              <a:rPr lang="fr-FR" sz="3200" b="1" dirty="0" smtClean="0">
                <a:solidFill>
                  <a:schemeClr val="tx1"/>
                </a:solidFill>
              </a:rPr>
              <a:t>Découverte de la première  </a:t>
            </a:r>
            <a:r>
              <a:rPr lang="fr-FR" sz="3200" b="1" dirty="0" smtClean="0">
                <a:solidFill>
                  <a:srgbClr val="FF0000"/>
                </a:solidFill>
              </a:rPr>
              <a:t>monothérapie</a:t>
            </a:r>
            <a:r>
              <a:rPr lang="fr-FR" sz="3200" b="1" dirty="0" smtClean="0">
                <a:solidFill>
                  <a:schemeClr val="tx1"/>
                </a:solidFill>
              </a:rPr>
              <a:t> contre </a:t>
            </a:r>
            <a:r>
              <a:rPr lang="fr-FR" sz="3200" b="1" dirty="0" smtClean="0">
                <a:solidFill>
                  <a:srgbClr val="FF0000"/>
                </a:solidFill>
              </a:rPr>
              <a:t>l’épilepsie</a:t>
            </a:r>
            <a:r>
              <a:rPr lang="fr-FR" sz="3200" b="1" dirty="0" smtClean="0">
                <a:solidFill>
                  <a:schemeClr val="tx1"/>
                </a:solidFill>
              </a:rPr>
              <a:t>.</a:t>
            </a:r>
            <a:br>
              <a:rPr lang="fr-FR" sz="3200" b="1" dirty="0" smtClean="0">
                <a:solidFill>
                  <a:schemeClr val="tx1"/>
                </a:solidFill>
              </a:rPr>
            </a:br>
            <a:endParaRPr lang="en-US" dirty="0">
              <a:solidFill>
                <a:schemeClr val="tx1"/>
              </a:solidFill>
            </a:endParaRPr>
          </a:p>
        </p:txBody>
      </p:sp>
      <p:pic>
        <p:nvPicPr>
          <p:cNvPr id="18434" name="Picture 2" descr="C:\Documents and Settings\ghg\Bureau\3869-342012185746.jpg"/>
          <p:cNvPicPr>
            <a:picLocks noChangeAspect="1" noChangeArrowheads="1"/>
          </p:cNvPicPr>
          <p:nvPr/>
        </p:nvPicPr>
        <p:blipFill>
          <a:blip r:embed="rId2"/>
          <a:srcRect/>
          <a:stretch>
            <a:fillRect/>
          </a:stretch>
        </p:blipFill>
        <p:spPr bwMode="auto">
          <a:xfrm>
            <a:off x="4139952" y="1500173"/>
            <a:ext cx="4392488" cy="3366729"/>
          </a:xfrm>
          <a:prstGeom prst="rect">
            <a:avLst/>
          </a:prstGeom>
          <a:ln>
            <a:noFill/>
          </a:ln>
          <a:effectLst>
            <a:outerShdw blurRad="292100" dist="139700" dir="2700000" algn="tl" rotWithShape="0">
              <a:srgbClr val="333333">
                <a:alpha val="65000"/>
              </a:srgbClr>
            </a:outerShdw>
          </a:effec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89" y="1988840"/>
            <a:ext cx="3672408" cy="2878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14290"/>
            <a:ext cx="8186766" cy="1643074"/>
          </a:xfrm>
        </p:spPr>
        <p:txBody>
          <a:bodyPr>
            <a:normAutofit fontScale="90000"/>
          </a:bodyPr>
          <a:lstStyle/>
          <a:p>
            <a:pPr algn="ctr"/>
            <a:r>
              <a:rPr lang="fr-FR" sz="2800" b="1" dirty="0" smtClean="0">
                <a:solidFill>
                  <a:srgbClr val="FF0000"/>
                </a:solidFill>
              </a:rPr>
              <a:t>1996</a:t>
            </a:r>
            <a:r>
              <a:rPr lang="fr-FR" sz="2800" b="1" dirty="0" smtClean="0"/>
              <a:t>: </a:t>
            </a:r>
            <a:r>
              <a:rPr lang="fr-FR" sz="2800" b="1" dirty="0" smtClean="0">
                <a:solidFill>
                  <a:schemeClr val="tx1"/>
                </a:solidFill>
              </a:rPr>
              <a:t>Découverte de </a:t>
            </a:r>
            <a:r>
              <a:rPr lang="fr-FR" sz="2800" b="1" dirty="0" smtClean="0"/>
              <a:t>l’</a:t>
            </a:r>
            <a:r>
              <a:rPr lang="fr-FR" sz="2800" b="1" dirty="0" smtClean="0">
                <a:solidFill>
                  <a:srgbClr val="FF0000"/>
                </a:solidFill>
              </a:rPr>
              <a:t>OLANZAPINE, </a:t>
            </a:r>
            <a:r>
              <a:rPr lang="fr-FR" sz="2800" b="1" dirty="0" smtClean="0">
                <a:solidFill>
                  <a:schemeClr val="tx1"/>
                </a:solidFill>
              </a:rPr>
              <a:t>nouvelle génération de </a:t>
            </a:r>
            <a:r>
              <a:rPr lang="fr-FR" sz="2800" b="1" dirty="0" smtClean="0">
                <a:solidFill>
                  <a:srgbClr val="0070C0"/>
                </a:solidFill>
              </a:rPr>
              <a:t>Neuroleptique</a:t>
            </a:r>
            <a:r>
              <a:rPr lang="fr-FR" sz="2800" b="1" dirty="0" smtClean="0">
                <a:solidFill>
                  <a:schemeClr val="tx1"/>
                </a:solidFill>
              </a:rPr>
              <a:t> </a:t>
            </a:r>
            <a:r>
              <a:rPr lang="fr-FR" sz="2800" b="1" dirty="0" smtClean="0">
                <a:solidFill>
                  <a:schemeClr val="tx1"/>
                </a:solidFill>
              </a:rPr>
              <a:t>contre </a:t>
            </a:r>
            <a:r>
              <a:rPr lang="fr-FR" sz="2800" b="1" dirty="0" smtClean="0">
                <a:solidFill>
                  <a:schemeClr val="tx1"/>
                </a:solidFill>
              </a:rPr>
              <a:t>                       </a:t>
            </a:r>
            <a:r>
              <a:rPr lang="fr-FR" sz="2800" b="1" dirty="0" smtClean="0">
                <a:solidFill>
                  <a:srgbClr val="FF0000"/>
                </a:solidFill>
              </a:rPr>
              <a:t>la </a:t>
            </a:r>
            <a:r>
              <a:rPr lang="fr-FR" sz="2800" b="1" dirty="0" smtClean="0">
                <a:solidFill>
                  <a:srgbClr val="FF0000"/>
                </a:solidFill>
              </a:rPr>
              <a:t>schizophrénie</a:t>
            </a:r>
            <a:r>
              <a:rPr lang="fr-FR" sz="2800" b="1" dirty="0" smtClean="0"/>
              <a:t>.</a:t>
            </a:r>
            <a:br>
              <a:rPr lang="fr-FR" sz="2800" b="1" dirty="0" smtClean="0"/>
            </a:br>
            <a:endParaRPr lang="en-US" dirty="0"/>
          </a:p>
        </p:txBody>
      </p:sp>
      <p:pic>
        <p:nvPicPr>
          <p:cNvPr id="19458" name="Picture 2" descr="C:\Documents and Settings\ghg\Bureau\PSC00540.JPG"/>
          <p:cNvPicPr>
            <a:picLocks noChangeAspect="1" noChangeArrowheads="1"/>
          </p:cNvPicPr>
          <p:nvPr/>
        </p:nvPicPr>
        <p:blipFill>
          <a:blip r:embed="rId3"/>
          <a:srcRect/>
          <a:stretch>
            <a:fillRect/>
          </a:stretch>
        </p:blipFill>
        <p:spPr bwMode="auto">
          <a:xfrm>
            <a:off x="357158" y="2000240"/>
            <a:ext cx="3657600" cy="4309080"/>
          </a:xfrm>
          <a:prstGeom prst="rect">
            <a:avLst/>
          </a:prstGeom>
          <a:ln>
            <a:noFill/>
          </a:ln>
          <a:effectLst>
            <a:outerShdw blurRad="292100" dist="139700" dir="2700000" algn="tl" rotWithShape="0">
              <a:srgbClr val="333333">
                <a:alpha val="65000"/>
              </a:srgbClr>
            </a:outerShdw>
          </a:effectLst>
        </p:spPr>
      </p:pic>
      <p:pic>
        <p:nvPicPr>
          <p:cNvPr id="19459" name="Picture 3" descr="C:\Documents and Settings\ghg\Bureau\Zyprexa_7.5.jpg"/>
          <p:cNvPicPr>
            <a:picLocks noChangeAspect="1" noChangeArrowheads="1"/>
          </p:cNvPicPr>
          <p:nvPr/>
        </p:nvPicPr>
        <p:blipFill>
          <a:blip r:embed="rId4"/>
          <a:srcRect/>
          <a:stretch>
            <a:fillRect/>
          </a:stretch>
        </p:blipFill>
        <p:spPr bwMode="auto">
          <a:xfrm>
            <a:off x="4714876" y="1857364"/>
            <a:ext cx="4071966"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321008" cy="6322714"/>
          </a:xfrm>
        </p:spPr>
        <p:txBody>
          <a:bodyPr>
            <a:normAutofit/>
          </a:bodyPr>
          <a:lstStyle/>
          <a:p>
            <a:pPr algn="ctr"/>
            <a:r>
              <a:rPr lang="fr-FR" sz="3200" b="1" dirty="0" smtClean="0">
                <a:solidFill>
                  <a:srgbClr val="FF0000"/>
                </a:solidFill>
              </a:rPr>
              <a:t>1996</a:t>
            </a:r>
            <a:r>
              <a:rPr lang="fr-FR" sz="3200" b="1" dirty="0" smtClean="0"/>
              <a:t> : </a:t>
            </a:r>
            <a:r>
              <a:rPr lang="fr-FR" sz="3200" b="1" dirty="0" smtClean="0">
                <a:solidFill>
                  <a:schemeClr val="tx1"/>
                </a:solidFill>
              </a:rPr>
              <a:t>LANCEMENT DES TRITHÉRAPIES ANTIRÉTROVIRALE CONTRE LE </a:t>
            </a:r>
            <a:r>
              <a:rPr lang="fr-FR" sz="3200" b="1" dirty="0" smtClean="0">
                <a:solidFill>
                  <a:srgbClr val="FF0000"/>
                </a:solidFill>
              </a:rPr>
              <a:t>VIH/SIDA </a:t>
            </a:r>
            <a:r>
              <a:rPr lang="fr-FR" sz="3200" b="1" dirty="0" smtClean="0">
                <a:solidFill>
                  <a:schemeClr val="tx1"/>
                </a:solidFill>
              </a:rPr>
              <a:t>A SAVOIR : </a:t>
            </a:r>
            <a:br>
              <a:rPr lang="fr-FR" sz="3200" b="1" dirty="0" smtClean="0">
                <a:solidFill>
                  <a:schemeClr val="tx1"/>
                </a:solidFill>
              </a:rPr>
            </a:br>
            <a:r>
              <a:rPr lang="fr-FR" sz="3200" b="1" dirty="0" smtClean="0">
                <a:solidFill>
                  <a:schemeClr val="tx1"/>
                </a:solidFill>
              </a:rPr>
              <a:t>1/- </a:t>
            </a:r>
            <a:r>
              <a:rPr lang="fr-FR" sz="3200" b="1" dirty="0" smtClean="0">
                <a:solidFill>
                  <a:srgbClr val="00B050"/>
                </a:solidFill>
              </a:rPr>
              <a:t>LAMIVUDINE</a:t>
            </a:r>
            <a:r>
              <a:rPr lang="fr-FR" sz="3200" b="1" dirty="0" smtClean="0">
                <a:solidFill>
                  <a:srgbClr val="FF0000"/>
                </a:solidFill>
              </a:rPr>
              <a:t> </a:t>
            </a:r>
            <a:br>
              <a:rPr lang="fr-FR" sz="3200" b="1" dirty="0" smtClean="0">
                <a:solidFill>
                  <a:srgbClr val="FF0000"/>
                </a:solidFill>
              </a:rPr>
            </a:br>
            <a:r>
              <a:rPr lang="fr-FR" sz="3200" b="1" dirty="0" smtClean="0">
                <a:solidFill>
                  <a:schemeClr val="tx1"/>
                </a:solidFill>
              </a:rPr>
              <a:t>2/- </a:t>
            </a:r>
            <a:r>
              <a:rPr lang="fr-FR" sz="3200" b="1" dirty="0" smtClean="0">
                <a:solidFill>
                  <a:srgbClr val="0070C0"/>
                </a:solidFill>
              </a:rPr>
              <a:t>EMTRICITABINE</a:t>
            </a:r>
            <a:r>
              <a:rPr lang="fr-FR" sz="3200" b="1" dirty="0" smtClean="0">
                <a:solidFill>
                  <a:srgbClr val="FF0000"/>
                </a:solidFill>
              </a:rPr>
              <a:t/>
            </a:r>
            <a:br>
              <a:rPr lang="fr-FR" sz="3200" b="1" dirty="0" smtClean="0">
                <a:solidFill>
                  <a:srgbClr val="FF0000"/>
                </a:solidFill>
              </a:rPr>
            </a:br>
            <a:r>
              <a:rPr lang="fr-FR" sz="3200" b="1" dirty="0" smtClean="0">
                <a:solidFill>
                  <a:schemeClr val="tx1"/>
                </a:solidFill>
              </a:rPr>
              <a:t>3/- </a:t>
            </a:r>
            <a:r>
              <a:rPr lang="fr-FR" sz="3200" b="1" dirty="0" smtClean="0">
                <a:solidFill>
                  <a:srgbClr val="7030A0"/>
                </a:solidFill>
              </a:rPr>
              <a:t>TENOFOVIR</a:t>
            </a:r>
            <a:r>
              <a:rPr lang="fr-FR" sz="1800" b="1" dirty="0" smtClean="0">
                <a:solidFill>
                  <a:srgbClr val="FF0000"/>
                </a:solidFill>
              </a:rPr>
              <a:t/>
            </a:r>
            <a:br>
              <a:rPr lang="fr-FR" sz="1800" b="1" dirty="0" smtClean="0">
                <a:solidFill>
                  <a:srgbClr val="FF0000"/>
                </a:solidFill>
              </a:rPr>
            </a:br>
            <a:r>
              <a:rPr lang="fr-FR" sz="2800" b="1" dirty="0" smtClean="0">
                <a:solidFill>
                  <a:schemeClr val="tx1"/>
                </a:solidFill>
              </a:rPr>
              <a:t/>
            </a:r>
            <a:br>
              <a:rPr lang="fr-FR" sz="2800" b="1" dirty="0" smtClean="0">
                <a:solidFill>
                  <a:schemeClr val="tx1"/>
                </a:solidFill>
              </a:rPr>
            </a:br>
            <a:r>
              <a:rPr lang="fr-FR" sz="2800" b="1" dirty="0" smtClean="0">
                <a:solidFill>
                  <a:schemeClr val="tx1"/>
                </a:solidFill>
              </a:rPr>
              <a:t/>
            </a:r>
            <a:br>
              <a:rPr lang="fr-FR" sz="2800" b="1" dirty="0" smtClean="0">
                <a:solidFill>
                  <a:schemeClr val="tx1"/>
                </a:solidFill>
              </a:rPr>
            </a:br>
            <a:r>
              <a:rPr lang="fr-FR" sz="2800" b="1" dirty="0" smtClean="0">
                <a:solidFill>
                  <a:schemeClr val="tx1"/>
                </a:solidFill>
              </a:rPr>
              <a:t/>
            </a:r>
            <a:br>
              <a:rPr lang="fr-FR" sz="2800" b="1" dirty="0" smtClean="0">
                <a:solidFill>
                  <a:schemeClr val="tx1"/>
                </a:solidFill>
              </a:rPr>
            </a:br>
            <a:r>
              <a:rPr lang="fr-FR" sz="2800" b="1" dirty="0" smtClean="0">
                <a:solidFill>
                  <a:schemeClr val="tx1"/>
                </a:solidFill>
              </a:rPr>
              <a:t/>
            </a:r>
            <a:br>
              <a:rPr lang="fr-FR" sz="2800" b="1" dirty="0" smtClean="0">
                <a:solidFill>
                  <a:schemeClr val="tx1"/>
                </a:solidFill>
              </a:rPr>
            </a:br>
            <a:r>
              <a:rPr lang="fr-FR" dirty="0" smtClean="0"/>
              <a:t> </a:t>
            </a:r>
            <a:br>
              <a:rPr lang="fr-FR" dirty="0" smtClean="0"/>
            </a:br>
            <a:r>
              <a:rPr lang="fr-FR" sz="2200" b="1" dirty="0" smtClean="0">
                <a:solidFill>
                  <a:srgbClr val="0070C0"/>
                </a:solidFill>
              </a:rPr>
              <a:t>N.B/ </a:t>
            </a:r>
            <a:r>
              <a:rPr lang="fr-FR" sz="2200" b="1" dirty="0" smtClean="0">
                <a:solidFill>
                  <a:srgbClr val="FF0000"/>
                </a:solidFill>
              </a:rPr>
              <a:t>La trithérapie</a:t>
            </a:r>
            <a:r>
              <a:rPr lang="fr-FR" sz="2200" b="1" dirty="0" smtClean="0">
                <a:solidFill>
                  <a:srgbClr val="0070C0"/>
                </a:solidFill>
              </a:rPr>
              <a:t> se dit de tout </a:t>
            </a:r>
            <a:r>
              <a:rPr lang="fr-FR" sz="2200" b="1" dirty="0" smtClean="0">
                <a:solidFill>
                  <a:srgbClr val="0070C0"/>
                </a:solidFill>
              </a:rPr>
              <a:t>traitement Médicamenteux comprenant </a:t>
            </a:r>
            <a:r>
              <a:rPr lang="fr-FR" sz="2200" b="1" dirty="0" smtClean="0">
                <a:solidFill>
                  <a:srgbClr val="0070C0"/>
                </a:solidFill>
              </a:rPr>
              <a:t>trois principes actifs agissant différemment.</a:t>
            </a:r>
            <a:endParaRPr lang="en-US" sz="2200" b="1" dirty="0">
              <a:solidFill>
                <a:srgbClr val="0070C0"/>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32175"/>
            <a:ext cx="2808312"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35300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996952"/>
            <a:ext cx="2304256"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877272"/>
            <a:ext cx="8501122" cy="688312"/>
          </a:xfrm>
        </p:spPr>
        <p:txBody>
          <a:bodyPr>
            <a:normAutofit fontScale="90000"/>
          </a:bodyPr>
          <a:lstStyle/>
          <a:p>
            <a:r>
              <a:rPr lang="en-US" sz="3200" b="1" dirty="0" smtClean="0"/>
              <a:t/>
            </a:r>
            <a:br>
              <a:rPr lang="en-US" sz="3200" b="1" dirty="0" smtClean="0"/>
            </a:br>
            <a:r>
              <a:rPr lang="fr-FR" sz="3200" b="1" dirty="0" smtClean="0">
                <a:solidFill>
                  <a:srgbClr val="FF0000"/>
                </a:solidFill>
              </a:rPr>
              <a:t>1997</a:t>
            </a:r>
            <a:r>
              <a:rPr lang="fr-FR" sz="3200" b="1" dirty="0" smtClean="0"/>
              <a:t>:</a:t>
            </a:r>
            <a:r>
              <a:rPr lang="fr-FR" sz="2800" b="1" dirty="0" smtClean="0">
                <a:solidFill>
                  <a:schemeClr val="tx1"/>
                </a:solidFill>
              </a:rPr>
              <a:t> </a:t>
            </a:r>
            <a:r>
              <a:rPr lang="fr-FR" sz="2800" b="1" dirty="0" smtClean="0">
                <a:solidFill>
                  <a:schemeClr val="tx1"/>
                </a:solidFill>
              </a:rPr>
              <a:t>Premiers traitements </a:t>
            </a:r>
            <a:r>
              <a:rPr lang="fr-FR" sz="3600" b="1" dirty="0" smtClean="0">
                <a:solidFill>
                  <a:srgbClr val="FF0000"/>
                </a:solidFill>
              </a:rPr>
              <a:t>anti-Alzheimer</a:t>
            </a:r>
            <a:endParaRPr lang="fr-FR" b="1" dirty="0">
              <a:solidFill>
                <a:srgbClr val="FF0000"/>
              </a:solidFill>
            </a:endParaRPr>
          </a:p>
        </p:txBody>
      </p:sp>
      <p:pic>
        <p:nvPicPr>
          <p:cNvPr id="9218" name="Picture 2" descr="C:\Users\hp\Desktop\image_4113.jpg"/>
          <p:cNvPicPr>
            <a:picLocks noChangeAspect="1" noChangeArrowheads="1"/>
          </p:cNvPicPr>
          <p:nvPr/>
        </p:nvPicPr>
        <p:blipFill>
          <a:blip r:embed="rId2"/>
          <a:srcRect/>
          <a:stretch>
            <a:fillRect/>
          </a:stretch>
        </p:blipFill>
        <p:spPr bwMode="auto">
          <a:xfrm>
            <a:off x="467544" y="214290"/>
            <a:ext cx="7848872" cy="3574750"/>
          </a:xfrm>
          <a:prstGeom prst="rect">
            <a:avLst/>
          </a:prstGeom>
          <a:noFill/>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97" y="3805493"/>
            <a:ext cx="289902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980" y="3805493"/>
            <a:ext cx="378042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357158" y="500042"/>
            <a:ext cx="8215370" cy="5595958"/>
          </a:xfrm>
          <a:prstGeom prst="rect">
            <a:avLst/>
          </a:prstGeom>
          <a:noFill/>
        </p:spPr>
        <p:txBody>
          <a:bodyPr/>
          <a:lstStyle/>
          <a:p>
            <a:pPr marR="0" lvl="0" algn="l" defTabSz="914400" rtl="0" eaLnBrk="1" fontAlgn="auto" latinLnBrk="0" hangingPunct="1">
              <a:lnSpc>
                <a:spcPct val="80000"/>
              </a:lnSpc>
              <a:spcBef>
                <a:spcPts val="600"/>
              </a:spcBef>
              <a:spcAft>
                <a:spcPts val="0"/>
              </a:spcAft>
              <a:buClr>
                <a:schemeClr val="accent1"/>
              </a:buClr>
              <a:buSzPct val="70000"/>
              <a:tabLst/>
              <a:defRPr/>
            </a:pPr>
            <a:r>
              <a:rPr kumimoji="0" lang="fr-FR" sz="2800" b="0" i="0" u="none" strike="noStrike" kern="1200" cap="none" spc="0" normalizeH="0" baseline="0" noProof="0" dirty="0" smtClean="0">
                <a:ln>
                  <a:noFill/>
                </a:ln>
                <a:solidFill>
                  <a:schemeClr val="tx1"/>
                </a:solidFill>
                <a:effectLst/>
                <a:uLnTx/>
                <a:uFillTx/>
                <a:latin typeface="Arial Black" pitchFamily="34" charset="0"/>
              </a:rPr>
              <a:t>Les </a:t>
            </a:r>
            <a:r>
              <a:rPr kumimoji="0" lang="fr-FR" sz="2800" b="0" i="0" u="none" strike="noStrike" kern="1200" cap="none" spc="0" normalizeH="0" baseline="0" noProof="0" dirty="0" smtClean="0">
                <a:ln>
                  <a:noFill/>
                </a:ln>
                <a:solidFill>
                  <a:srgbClr val="CC0000"/>
                </a:solidFill>
                <a:effectLst/>
                <a:uLnTx/>
                <a:uFillTx/>
                <a:latin typeface="Arial Black" pitchFamily="34" charset="0"/>
              </a:rPr>
              <a:t>Apports cumulés</a:t>
            </a:r>
            <a:r>
              <a:rPr kumimoji="0" lang="fr-FR" sz="2800" b="0" i="0" u="none" strike="noStrike" kern="1200" cap="none" spc="0" normalizeH="0" baseline="0" noProof="0" dirty="0" smtClean="0">
                <a:ln>
                  <a:noFill/>
                </a:ln>
                <a:solidFill>
                  <a:schemeClr val="tx1"/>
                </a:solidFill>
                <a:effectLst/>
                <a:uLnTx/>
                <a:uFillTx/>
                <a:latin typeface="Arial Black" pitchFamily="34" charset="0"/>
              </a:rPr>
              <a:t> de plusieurs  innovations technologiques </a:t>
            </a:r>
            <a:r>
              <a:rPr kumimoji="0" lang="fr-FR" sz="2800" b="0" i="0" u="none" strike="noStrike" kern="1200" cap="none" spc="0" normalizeH="0" baseline="0" noProof="0" dirty="0" smtClean="0">
                <a:ln>
                  <a:noFill/>
                </a:ln>
                <a:solidFill>
                  <a:schemeClr val="tx1"/>
                </a:solidFill>
                <a:effectLst/>
                <a:uLnTx/>
                <a:uFillTx/>
                <a:latin typeface="Arial Black" pitchFamily="34" charset="0"/>
              </a:rPr>
              <a:t>ont </a:t>
            </a:r>
            <a:r>
              <a:rPr kumimoji="0" lang="fr-FR" sz="2800" b="0" i="0" u="none" strike="noStrike" kern="1200" cap="none" spc="0" normalizeH="0" baseline="0" noProof="0" dirty="0" smtClean="0">
                <a:ln>
                  <a:noFill/>
                </a:ln>
                <a:solidFill>
                  <a:schemeClr val="tx1"/>
                </a:solidFill>
                <a:effectLst/>
                <a:uLnTx/>
                <a:uFillTx/>
                <a:latin typeface="Arial Black" pitchFamily="34" charset="0"/>
              </a:rPr>
              <a:t>abouti à une  fabuleuse </a:t>
            </a:r>
            <a:r>
              <a:rPr kumimoji="0" lang="fr-FR" sz="2800" b="0" i="0" u="none" strike="noStrike" kern="1200" cap="none" spc="0" normalizeH="0" baseline="0" noProof="0" dirty="0" smtClean="0">
                <a:ln>
                  <a:noFill/>
                </a:ln>
                <a:solidFill>
                  <a:srgbClr val="FF0000"/>
                </a:solidFill>
                <a:effectLst/>
                <a:uLnTx/>
                <a:uFillTx/>
                <a:latin typeface="Arial Black" pitchFamily="34" charset="0"/>
              </a:rPr>
              <a:t>révolution médicale </a:t>
            </a:r>
            <a:r>
              <a:rPr kumimoji="0" lang="fr-FR" sz="2800" b="0" i="0" u="none" strike="noStrike" kern="1200" cap="none" spc="0" normalizeH="0" baseline="0" noProof="0" dirty="0" smtClean="0">
                <a:ln>
                  <a:noFill/>
                </a:ln>
                <a:solidFill>
                  <a:schemeClr val="tx1"/>
                </a:solidFill>
                <a:effectLst/>
                <a:uLnTx/>
                <a:uFillTx/>
                <a:latin typeface="Arial Black" pitchFamily="34" charset="0"/>
              </a:rPr>
              <a:t>:</a:t>
            </a:r>
          </a:p>
          <a:p>
            <a:pPr marL="274320" marR="0" lvl="0" indent="-274320" algn="l" defTabSz="914400" rtl="0" eaLnBrk="1" fontAlgn="auto" latinLnBrk="0" hangingPunct="1">
              <a:lnSpc>
                <a:spcPct val="80000"/>
              </a:lnSpc>
              <a:spcBef>
                <a:spcPts val="600"/>
              </a:spcBef>
              <a:spcAft>
                <a:spcPts val="0"/>
              </a:spcAft>
              <a:buClr>
                <a:schemeClr val="accent1"/>
              </a:buClr>
              <a:buSzPct val="70000"/>
              <a:tabLst/>
              <a:defRPr/>
            </a:pPr>
            <a:endParaRPr kumimoji="0" lang="fr-FR" sz="2800" b="0" i="0" u="none" strike="noStrike" kern="1200" cap="none" spc="0" normalizeH="0" baseline="0" noProof="0" dirty="0" smtClean="0">
              <a:ln>
                <a:noFill/>
              </a:ln>
              <a:solidFill>
                <a:schemeClr val="tx1"/>
              </a:solidFill>
              <a:effectLst/>
              <a:uLnTx/>
              <a:uFillTx/>
              <a:latin typeface="Arial Black" pitchFamily="34" charset="0"/>
            </a:endParaRP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fr-FR" sz="2800" b="0" i="0" u="none" strike="noStrike" kern="1200" cap="none" spc="0" normalizeH="0" baseline="0" noProof="0" dirty="0" smtClean="0">
                <a:ln>
                  <a:noFill/>
                </a:ln>
                <a:solidFill>
                  <a:srgbClr val="00B0F0"/>
                </a:solidFill>
                <a:effectLst/>
                <a:uLnTx/>
                <a:uFillTx/>
                <a:latin typeface="Arial Black" pitchFamily="34" charset="0"/>
              </a:rPr>
              <a:t>THÉRAPEUTIQUE</a:t>
            </a:r>
            <a:r>
              <a:rPr kumimoji="0" lang="fr-FR" sz="2800" b="0" i="0" u="none" strike="noStrike" kern="1200" cap="none" spc="0" normalizeH="0" baseline="0" noProof="0" dirty="0" smtClean="0">
                <a:ln>
                  <a:noFill/>
                </a:ln>
                <a:solidFill>
                  <a:schemeClr val="tx1"/>
                </a:solidFill>
                <a:effectLst/>
                <a:uLnTx/>
                <a:uFillTx/>
                <a:latin typeface="Arial Black" pitchFamily="34" charset="0"/>
              </a:rPr>
              <a:t> (vaccins, anti-bio, anti-</a:t>
            </a:r>
            <a:r>
              <a:rPr kumimoji="0" lang="fr-FR" sz="2800" b="0" i="0" u="none" strike="noStrike" kern="1200" cap="none" spc="0" normalizeH="0" baseline="0" noProof="0" dirty="0" err="1" smtClean="0">
                <a:ln>
                  <a:noFill/>
                </a:ln>
                <a:solidFill>
                  <a:schemeClr val="tx1"/>
                </a:solidFill>
                <a:effectLst/>
                <a:uLnTx/>
                <a:uFillTx/>
                <a:latin typeface="Arial Black" pitchFamily="34" charset="0"/>
              </a:rPr>
              <a:t>diab</a:t>
            </a:r>
            <a:r>
              <a:rPr kumimoji="0" lang="fr-FR" sz="2800" b="0" i="0" u="none" strike="noStrike" kern="1200" cap="none" spc="0" normalizeH="0" baseline="0" noProof="0" dirty="0" smtClean="0">
                <a:ln>
                  <a:noFill/>
                </a:ln>
                <a:solidFill>
                  <a:schemeClr val="tx1"/>
                </a:solidFill>
                <a:effectLst/>
                <a:uLnTx/>
                <a:uFillTx/>
                <a:latin typeface="Arial Black" pitchFamily="34" charset="0"/>
              </a:rPr>
              <a:t>, </a:t>
            </a:r>
            <a:r>
              <a:rPr kumimoji="0" lang="fr-FR" sz="2800" b="0" i="0" u="none" strike="noStrike" kern="1200" cap="none" spc="0" normalizeH="0" baseline="0" noProof="0" dirty="0" err="1" smtClean="0">
                <a:ln>
                  <a:noFill/>
                </a:ln>
                <a:solidFill>
                  <a:schemeClr val="tx1"/>
                </a:solidFill>
                <a:effectLst/>
                <a:uLnTx/>
                <a:uFillTx/>
                <a:latin typeface="Arial Black" pitchFamily="34" charset="0"/>
              </a:rPr>
              <a:t>HTA,cancer</a:t>
            </a:r>
            <a:r>
              <a:rPr kumimoji="0" lang="fr-FR" sz="2800" b="0" i="0" u="none" strike="noStrike" kern="1200" cap="none" spc="0" normalizeH="0" baseline="0" noProof="0" dirty="0" smtClean="0">
                <a:ln>
                  <a:noFill/>
                </a:ln>
                <a:solidFill>
                  <a:schemeClr val="tx1"/>
                </a:solidFill>
                <a:effectLst/>
                <a:uLnTx/>
                <a:uFillTx/>
                <a:latin typeface="Arial Black" pitchFamily="34" charset="0"/>
              </a:rPr>
              <a:t>, antalgiques </a:t>
            </a:r>
            <a:r>
              <a:rPr kumimoji="0" lang="fr-FR" sz="2800" b="0" i="0" u="none" strike="noStrike" kern="1200" cap="none" spc="0" normalizeH="0" baseline="0" noProof="0" dirty="0" smtClean="0">
                <a:ln>
                  <a:noFill/>
                </a:ln>
                <a:solidFill>
                  <a:schemeClr val="tx1"/>
                </a:solidFill>
                <a:effectLst/>
                <a:uLnTx/>
                <a:uFillTx/>
                <a:latin typeface="Arial Black" pitchFamily="34" charset="0"/>
              </a:rPr>
              <a:t>…</a:t>
            </a: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endParaRPr kumimoji="0" lang="fr-FR" sz="2800" b="0" i="0" u="none" strike="noStrike" kern="1200" cap="none" spc="0" normalizeH="0" baseline="0" noProof="0" dirty="0" smtClean="0">
              <a:ln>
                <a:noFill/>
              </a:ln>
              <a:solidFill>
                <a:schemeClr val="tx1"/>
              </a:solidFill>
              <a:effectLst/>
              <a:uLnTx/>
              <a:uFillTx/>
              <a:latin typeface="Arial Black" pitchFamily="34" charset="0"/>
            </a:endParaRP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fr-FR" sz="2800" b="0" i="0" u="none" strike="noStrike" kern="1200" cap="none" spc="0" normalizeH="0" baseline="0" noProof="0" dirty="0" smtClean="0">
                <a:ln>
                  <a:noFill/>
                </a:ln>
                <a:solidFill>
                  <a:srgbClr val="00B0F0"/>
                </a:solidFill>
                <a:effectLst/>
                <a:uLnTx/>
                <a:uFillTx/>
                <a:latin typeface="Arial Black" pitchFamily="34" charset="0"/>
              </a:rPr>
              <a:t>DIAGNOSTIQUE</a:t>
            </a:r>
            <a:r>
              <a:rPr kumimoji="0" lang="fr-FR" sz="2800" b="0" i="0" u="none" strike="noStrike" kern="1200" cap="none" spc="0" normalizeH="0" baseline="0" noProof="0" dirty="0" smtClean="0">
                <a:ln>
                  <a:noFill/>
                </a:ln>
                <a:solidFill>
                  <a:schemeClr val="tx1"/>
                </a:solidFill>
                <a:effectLst/>
                <a:uLnTx/>
                <a:uFillTx/>
                <a:latin typeface="Arial Black" pitchFamily="34" charset="0"/>
              </a:rPr>
              <a:t> : imagerie médicale (radio , </a:t>
            </a:r>
            <a:r>
              <a:rPr kumimoji="0" lang="fr-FR" sz="2800" b="0" i="0" u="none" strike="noStrike" kern="1200" cap="none" spc="0" normalizeH="0" baseline="0" noProof="0" dirty="0" err="1" smtClean="0">
                <a:ln>
                  <a:noFill/>
                </a:ln>
                <a:solidFill>
                  <a:schemeClr val="tx1"/>
                </a:solidFill>
                <a:effectLst/>
                <a:uLnTx/>
                <a:uFillTx/>
                <a:latin typeface="Arial Black" pitchFamily="34" charset="0"/>
              </a:rPr>
              <a:t>echo-doppler,coronaro,fibro</a:t>
            </a:r>
            <a:r>
              <a:rPr kumimoji="0" lang="fr-FR" sz="2800" b="0" i="0" u="none" strike="noStrike" kern="1200" cap="none" spc="0" normalizeH="0" baseline="0" noProof="0" dirty="0" smtClean="0">
                <a:ln>
                  <a:noFill/>
                </a:ln>
                <a:solidFill>
                  <a:schemeClr val="tx1"/>
                </a:solidFill>
                <a:effectLst/>
                <a:uLnTx/>
                <a:uFillTx/>
                <a:latin typeface="Arial Black" pitchFamily="34" charset="0"/>
              </a:rPr>
              <a:t> ,IRM, Scanner</a:t>
            </a:r>
            <a:r>
              <a:rPr kumimoji="0" lang="fr-FR" sz="2800" b="0" i="0" u="none" strike="noStrike" kern="1200" cap="none" spc="0" normalizeH="0" baseline="0" noProof="0" dirty="0" smtClean="0">
                <a:ln>
                  <a:noFill/>
                </a:ln>
                <a:solidFill>
                  <a:schemeClr val="tx1"/>
                </a:solidFill>
                <a:effectLst/>
                <a:uLnTx/>
                <a:uFillTx/>
                <a:latin typeface="Arial Black" pitchFamily="34" charset="0"/>
              </a:rPr>
              <a:t>).</a:t>
            </a: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endParaRPr kumimoji="0" lang="fr-FR" sz="2800" b="0" i="0" u="none" strike="noStrike" kern="1200" cap="none" spc="0" normalizeH="0" baseline="0" noProof="0" dirty="0" smtClean="0">
              <a:ln>
                <a:noFill/>
              </a:ln>
              <a:solidFill>
                <a:schemeClr val="tx1"/>
              </a:solidFill>
              <a:effectLst/>
              <a:uLnTx/>
              <a:uFillTx/>
              <a:latin typeface="Arial Black" pitchFamily="34" charset="0"/>
            </a:endParaRP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fr-FR" sz="2800" b="0" i="0" u="none" strike="noStrike" kern="1200" cap="none" spc="0" normalizeH="0" baseline="0" noProof="0" dirty="0" smtClean="0">
                <a:ln>
                  <a:noFill/>
                </a:ln>
                <a:solidFill>
                  <a:srgbClr val="00B0F0"/>
                </a:solidFill>
                <a:effectLst/>
                <a:uLnTx/>
                <a:uFillTx/>
                <a:latin typeface="Arial Black" pitchFamily="34" charset="0"/>
              </a:rPr>
              <a:t>CHIRURGICALE</a:t>
            </a:r>
            <a:r>
              <a:rPr kumimoji="0" lang="fr-FR" sz="2800" b="0" i="0" u="none" strike="noStrike" kern="1200" cap="none" spc="0" normalizeH="0" baseline="0" noProof="0" dirty="0" smtClean="0">
                <a:ln>
                  <a:noFill/>
                </a:ln>
                <a:solidFill>
                  <a:schemeClr val="tx1"/>
                </a:solidFill>
                <a:effectLst/>
                <a:uLnTx/>
                <a:uFillTx/>
                <a:latin typeface="Arial Black" pitchFamily="34" charset="0"/>
              </a:rPr>
              <a:t>: </a:t>
            </a:r>
            <a:r>
              <a:rPr kumimoji="0" lang="fr-FR" sz="2800" b="0" i="0" u="none" strike="noStrike" kern="1200" cap="none" spc="0" normalizeH="0" baseline="0" noProof="0" dirty="0" smtClean="0">
                <a:ln>
                  <a:noFill/>
                </a:ln>
                <a:solidFill>
                  <a:schemeClr val="tx1"/>
                </a:solidFill>
                <a:effectLst/>
                <a:uLnTx/>
                <a:uFillTx/>
                <a:latin typeface="Arial Black" pitchFamily="34" charset="0"/>
              </a:rPr>
              <a:t>cœlioscopie, </a:t>
            </a:r>
            <a:r>
              <a:rPr kumimoji="0" lang="fr-FR" sz="2800" b="0" i="0" u="none" strike="noStrike" kern="1200" cap="none" spc="0" normalizeH="0" baseline="0" noProof="0" dirty="0" smtClean="0">
                <a:ln>
                  <a:noFill/>
                </a:ln>
                <a:solidFill>
                  <a:schemeClr val="tx1"/>
                </a:solidFill>
                <a:effectLst/>
                <a:uLnTx/>
                <a:uFillTx/>
                <a:latin typeface="Arial Black" pitchFamily="34" charset="0"/>
              </a:rPr>
              <a:t>anesthésie, </a:t>
            </a:r>
            <a:r>
              <a:rPr kumimoji="0" lang="fr-FR" sz="2800" b="0" i="0" u="none" strike="noStrike" kern="1200" cap="none" spc="0" normalizeH="0" baseline="0" noProof="0" dirty="0" smtClean="0">
                <a:ln>
                  <a:noFill/>
                </a:ln>
                <a:solidFill>
                  <a:schemeClr val="tx1"/>
                </a:solidFill>
                <a:effectLst/>
                <a:uLnTx/>
                <a:uFillTx/>
                <a:latin typeface="Arial Black" pitchFamily="34" charset="0"/>
              </a:rPr>
              <a:t>microchirurgie </a:t>
            </a:r>
            <a:r>
              <a:rPr kumimoji="0" lang="fr-FR" sz="2800" b="0" i="0" u="none" strike="noStrike" kern="1200" cap="none" spc="0" normalizeH="0" baseline="0" noProof="0" dirty="0" smtClean="0">
                <a:ln>
                  <a:noFill/>
                </a:ln>
                <a:solidFill>
                  <a:schemeClr val="tx1"/>
                </a:solidFill>
                <a:effectLst/>
                <a:uLnTx/>
                <a:uFillTx/>
                <a:latin typeface="Arial Black" pitchFamily="34" charset="0"/>
              </a:rPr>
              <a:t>,</a:t>
            </a:r>
            <a:r>
              <a:rPr kumimoji="0" lang="fr-FR" sz="2800" b="0" i="0" u="none" strike="noStrike" kern="1200" cap="none" spc="0" normalizeH="0" baseline="0" noProof="0" dirty="0" smtClean="0">
                <a:ln>
                  <a:noFill/>
                </a:ln>
                <a:effectLst/>
                <a:uLnTx/>
                <a:uFillTx/>
                <a:latin typeface="Arial Black" pitchFamily="34" charset="0"/>
              </a:rPr>
              <a:t>greffe </a:t>
            </a:r>
            <a:r>
              <a:rPr kumimoji="0" lang="fr-FR" sz="2800" b="0" i="0" u="none" strike="noStrike" kern="1200" cap="none" spc="0" normalizeH="0" baseline="0" noProof="0" dirty="0" smtClean="0">
                <a:ln>
                  <a:noFill/>
                </a:ln>
                <a:effectLst/>
                <a:uLnTx/>
                <a:uFillTx/>
                <a:latin typeface="Arial Black" pitchFamily="34" charset="0"/>
              </a:rPr>
              <a:t>d’organes</a:t>
            </a:r>
            <a:r>
              <a:rPr kumimoji="0" lang="fr-FR" sz="2800" b="0" i="0" u="none" strike="noStrike" kern="1200" cap="none" spc="0" normalizeH="0" baseline="0" noProof="0" dirty="0" smtClean="0">
                <a:ln>
                  <a:noFill/>
                </a:ln>
                <a:solidFill>
                  <a:schemeClr val="tx1"/>
                </a:solidFill>
                <a:effectLst/>
                <a:uLnTx/>
                <a:uFillTx/>
                <a:latin typeface="Arial Black" pitchFamily="34" charset="0"/>
              </a:rPr>
              <a:t>, dialyse, prothèses </a:t>
            </a:r>
            <a:r>
              <a:rPr kumimoji="0" lang="fr-FR" sz="2800" b="0" i="0" u="none" strike="noStrike" kern="1200" cap="none" spc="0" normalizeH="0" baseline="0" noProof="0" dirty="0" smtClean="0">
                <a:ln>
                  <a:noFill/>
                </a:ln>
                <a:solidFill>
                  <a:schemeClr val="tx1"/>
                </a:solidFill>
                <a:effectLst/>
                <a:uLnTx/>
                <a:uFillTx/>
                <a:latin typeface="Arial Black" pitchFamily="34" charset="0"/>
              </a:rPr>
              <a:t>artificielles, </a:t>
            </a:r>
            <a:r>
              <a:rPr kumimoji="0" lang="fr-FR" sz="2800" b="0" i="0" u="none" strike="noStrike" kern="1200" cap="none" spc="0" normalizeH="0" baseline="0" noProof="0" dirty="0" smtClean="0">
                <a:ln>
                  <a:noFill/>
                </a:ln>
                <a:solidFill>
                  <a:schemeClr val="tx1"/>
                </a:solidFill>
                <a:effectLst/>
                <a:uLnTx/>
                <a:uFillTx/>
                <a:latin typeface="Arial Black" pitchFamily="34" charset="0"/>
              </a:rPr>
              <a:t>angioplastie…etc.</a:t>
            </a:r>
            <a:endParaRPr kumimoji="0" lang="fr-FR" sz="2800" b="0" i="0" u="none" strike="noStrike" kern="1200" cap="none" spc="0" normalizeH="0" baseline="0" noProof="0" dirty="0" smtClean="0">
              <a:ln>
                <a:noFill/>
              </a:ln>
              <a:solidFill>
                <a:schemeClr val="tx1"/>
              </a:solidFill>
              <a:effectLst/>
              <a:uLnTx/>
              <a:uFillTx/>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492896"/>
            <a:ext cx="8280920" cy="1575048"/>
          </a:xfrm>
          <a:solidFill>
            <a:srgbClr val="FF0000"/>
          </a:solidFill>
          <a:ln>
            <a:solidFill>
              <a:schemeClr val="accent1"/>
            </a:solidFill>
          </a:ln>
          <a:scene3d>
            <a:camera prst="isometricOffAxis1Right"/>
            <a:lightRig rig="threePt" dir="t"/>
          </a:scene3d>
        </p:spPr>
        <p:txBody>
          <a:bodyPr>
            <a:noAutofit/>
          </a:bodyPr>
          <a:lstStyle/>
          <a:p>
            <a:pPr algn="ctr"/>
            <a:r>
              <a:rPr lang="fr-FR" sz="4000" b="1" dirty="0" smtClean="0">
                <a:solidFill>
                  <a:schemeClr val="bg1"/>
                </a:solidFill>
                <a:latin typeface="Arial Black" pitchFamily="34" charset="0"/>
              </a:rPr>
              <a:t>GÉNÉRALITÉS </a:t>
            </a:r>
            <a:br>
              <a:rPr lang="fr-FR" sz="4000" b="1" dirty="0" smtClean="0">
                <a:solidFill>
                  <a:schemeClr val="bg1"/>
                </a:solidFill>
                <a:latin typeface="Arial Black" pitchFamily="34" charset="0"/>
              </a:rPr>
            </a:br>
            <a:r>
              <a:rPr lang="fr-FR" sz="4000" b="1" dirty="0" smtClean="0">
                <a:solidFill>
                  <a:schemeClr val="bg1"/>
                </a:solidFill>
                <a:latin typeface="Arial Black" pitchFamily="34" charset="0"/>
              </a:rPr>
              <a:t>SUR  LA PHARMACIE…</a:t>
            </a:r>
            <a:endParaRPr lang="fr-FR" sz="4000" b="1" dirty="0">
              <a:solidFill>
                <a:schemeClr val="bg1"/>
              </a:solidFill>
              <a:latin typeface="Arial Black" pitchFamily="34" charset="0"/>
            </a:endParaRPr>
          </a:p>
        </p:txBody>
      </p:sp>
    </p:spTree>
    <p:extLst>
      <p:ext uri="{BB962C8B-B14F-4D97-AF65-F5344CB8AC3E}">
        <p14:creationId xmlns:p14="http://schemas.microsoft.com/office/powerpoint/2010/main" val="735133148"/>
      </p:ext>
    </p:extLst>
  </p:cSld>
  <p:clrMapOvr>
    <a:masterClrMapping/>
  </p:clrMapOvr>
  <p:transition>
    <p:newsfla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86766" cy="6226196"/>
          </a:xfrm>
        </p:spPr>
        <p:txBody>
          <a:bodyPr>
            <a:normAutofit/>
          </a:bodyPr>
          <a:lstStyle/>
          <a:p>
            <a:r>
              <a:rPr lang="fr-FR" b="1" dirty="0" smtClean="0">
                <a:solidFill>
                  <a:srgbClr val="00B0F0"/>
                </a:solidFill>
              </a:rPr>
              <a:t> </a:t>
            </a:r>
            <a:r>
              <a:rPr lang="fr-FR" b="1" dirty="0" smtClean="0">
                <a:solidFill>
                  <a:srgbClr val="00B0F0"/>
                </a:solidFill>
              </a:rPr>
              <a:t/>
            </a:r>
            <a:br>
              <a:rPr lang="fr-FR" b="1" dirty="0" smtClean="0">
                <a:solidFill>
                  <a:srgbClr val="00B0F0"/>
                </a:solidFill>
              </a:rPr>
            </a:br>
            <a:r>
              <a:rPr lang="fr-FR" b="1" dirty="0" smtClean="0">
                <a:solidFill>
                  <a:srgbClr val="00B0F0"/>
                </a:solidFill>
              </a:rPr>
              <a:t/>
            </a:r>
            <a:br>
              <a:rPr lang="fr-FR" b="1" dirty="0" smtClean="0">
                <a:solidFill>
                  <a:srgbClr val="00B0F0"/>
                </a:solidFill>
              </a:rPr>
            </a:br>
            <a:r>
              <a:rPr lang="fr-FR" sz="3600" b="1" dirty="0" smtClean="0">
                <a:solidFill>
                  <a:srgbClr val="FF0000"/>
                </a:solidFill>
              </a:rPr>
              <a:t>LA </a:t>
            </a:r>
            <a:r>
              <a:rPr lang="fr-FR" sz="3600" b="1" u="sng" dirty="0" smtClean="0">
                <a:solidFill>
                  <a:srgbClr val="FF0000"/>
                </a:solidFill>
              </a:rPr>
              <a:t>PHARMACIE</a:t>
            </a:r>
            <a:r>
              <a:rPr lang="fr-FR" sz="3600" b="1" dirty="0" smtClean="0">
                <a:solidFill>
                  <a:srgbClr val="FF0000"/>
                </a:solidFill>
              </a:rPr>
              <a:t> </a:t>
            </a:r>
            <a:r>
              <a:rPr lang="fr-FR" sz="3600" b="1" dirty="0" smtClean="0">
                <a:solidFill>
                  <a:schemeClr val="tx1"/>
                </a:solidFill>
              </a:rPr>
              <a:t>étudie:</a:t>
            </a:r>
            <a:br>
              <a:rPr lang="fr-FR" sz="3600" b="1" dirty="0" smtClean="0">
                <a:solidFill>
                  <a:schemeClr val="tx1"/>
                </a:solidFill>
              </a:rPr>
            </a:br>
            <a:r>
              <a:rPr lang="fr-FR" sz="3600" b="1" dirty="0" smtClean="0">
                <a:solidFill>
                  <a:schemeClr val="tx1"/>
                </a:solidFill>
              </a:rPr>
              <a:t/>
            </a:r>
            <a:br>
              <a:rPr lang="fr-FR" sz="3600" b="1" dirty="0" smtClean="0">
                <a:solidFill>
                  <a:schemeClr val="tx1"/>
                </a:solidFill>
              </a:rPr>
            </a:br>
            <a:r>
              <a:rPr lang="fr-FR" sz="4000" b="1" dirty="0" smtClean="0">
                <a:solidFill>
                  <a:srgbClr val="7030A0"/>
                </a:solidFill>
              </a:rPr>
              <a:t>° la mise en forme des  </a:t>
            </a:r>
            <a:br>
              <a:rPr lang="fr-FR" sz="4000" b="1" dirty="0" smtClean="0">
                <a:solidFill>
                  <a:srgbClr val="7030A0"/>
                </a:solidFill>
              </a:rPr>
            </a:br>
            <a:r>
              <a:rPr lang="fr-FR" sz="4000" b="1" dirty="0" smtClean="0">
                <a:solidFill>
                  <a:srgbClr val="7030A0"/>
                </a:solidFill>
              </a:rPr>
              <a:t>  </a:t>
            </a:r>
            <a:r>
              <a:rPr lang="fr-FR" sz="4000" b="1" dirty="0" smtClean="0">
                <a:solidFill>
                  <a:srgbClr val="7030A0"/>
                </a:solidFill>
              </a:rPr>
              <a:t>médicaments,</a:t>
            </a:r>
            <a:r>
              <a:rPr lang="fr-FR" sz="4000" b="1" dirty="0" smtClean="0">
                <a:solidFill>
                  <a:srgbClr val="7030A0"/>
                </a:solidFill>
              </a:rPr>
              <a:t/>
            </a:r>
            <a:br>
              <a:rPr lang="fr-FR" sz="4000" b="1" dirty="0" smtClean="0">
                <a:solidFill>
                  <a:srgbClr val="7030A0"/>
                </a:solidFill>
              </a:rPr>
            </a:br>
            <a:r>
              <a:rPr lang="fr-FR" sz="4000" b="1" dirty="0" smtClean="0">
                <a:solidFill>
                  <a:srgbClr val="7030A0"/>
                </a:solidFill>
              </a:rPr>
              <a:t>° Le </a:t>
            </a:r>
            <a:r>
              <a:rPr lang="fr-FR" sz="4000" b="1" dirty="0" smtClean="0">
                <a:solidFill>
                  <a:srgbClr val="7030A0"/>
                </a:solidFill>
              </a:rPr>
              <a:t>contrôle,</a:t>
            </a:r>
            <a:r>
              <a:rPr lang="fr-FR" sz="4000" b="1" dirty="0" smtClean="0">
                <a:solidFill>
                  <a:srgbClr val="7030A0"/>
                </a:solidFill>
              </a:rPr>
              <a:t/>
            </a:r>
            <a:br>
              <a:rPr lang="fr-FR" sz="4000" b="1" dirty="0" smtClean="0">
                <a:solidFill>
                  <a:srgbClr val="7030A0"/>
                </a:solidFill>
              </a:rPr>
            </a:br>
            <a:r>
              <a:rPr lang="fr-FR" sz="4000" b="1" dirty="0" smtClean="0">
                <a:solidFill>
                  <a:srgbClr val="7030A0"/>
                </a:solidFill>
              </a:rPr>
              <a:t>° La </a:t>
            </a:r>
            <a:r>
              <a:rPr lang="fr-FR" sz="4000" b="1" dirty="0" smtClean="0">
                <a:solidFill>
                  <a:srgbClr val="7030A0"/>
                </a:solidFill>
              </a:rPr>
              <a:t>conservation,</a:t>
            </a:r>
            <a:r>
              <a:rPr lang="fr-FR" sz="4000" b="1" dirty="0" smtClean="0">
                <a:solidFill>
                  <a:srgbClr val="7030A0"/>
                </a:solidFill>
              </a:rPr>
              <a:t/>
            </a:r>
            <a:br>
              <a:rPr lang="fr-FR" sz="4000" b="1" dirty="0" smtClean="0">
                <a:solidFill>
                  <a:srgbClr val="7030A0"/>
                </a:solidFill>
              </a:rPr>
            </a:br>
            <a:r>
              <a:rPr lang="fr-FR" sz="4000" b="1" dirty="0" smtClean="0">
                <a:solidFill>
                  <a:srgbClr val="7030A0"/>
                </a:solidFill>
              </a:rPr>
              <a:t>° La dispense des </a:t>
            </a:r>
            <a:r>
              <a:rPr lang="fr-FR" sz="4000" b="1" dirty="0" smtClean="0">
                <a:solidFill>
                  <a:srgbClr val="7030A0"/>
                </a:solidFill>
              </a:rPr>
              <a:t> </a:t>
            </a:r>
            <a:br>
              <a:rPr lang="fr-FR" sz="4000" b="1" dirty="0" smtClean="0">
                <a:solidFill>
                  <a:srgbClr val="7030A0"/>
                </a:solidFill>
              </a:rPr>
            </a:br>
            <a:r>
              <a:rPr lang="fr-FR" sz="4000" b="1" dirty="0">
                <a:solidFill>
                  <a:srgbClr val="7030A0"/>
                </a:solidFill>
              </a:rPr>
              <a:t> </a:t>
            </a:r>
            <a:r>
              <a:rPr lang="fr-FR" sz="4000" b="1" dirty="0" smtClean="0">
                <a:solidFill>
                  <a:srgbClr val="7030A0"/>
                </a:solidFill>
              </a:rPr>
              <a:t> </a:t>
            </a:r>
            <a:r>
              <a:rPr lang="fr-FR" sz="4000" b="1" dirty="0" smtClean="0">
                <a:solidFill>
                  <a:srgbClr val="7030A0"/>
                </a:solidFill>
              </a:rPr>
              <a:t>médicaments</a:t>
            </a:r>
            <a:r>
              <a:rPr lang="fr-FR" sz="4000" b="1" dirty="0" smtClean="0">
                <a:solidFill>
                  <a:srgbClr val="7030A0"/>
                </a:solidFill>
              </a:rPr>
              <a:t>.</a:t>
            </a:r>
            <a:r>
              <a:rPr lang="fr-FR" sz="3600" b="1" dirty="0" smtClean="0">
                <a:solidFill>
                  <a:schemeClr val="tx1"/>
                </a:solidFill>
              </a:rPr>
              <a:t/>
            </a:r>
            <a:br>
              <a:rPr lang="fr-FR" sz="3600" b="1" dirty="0" smtClean="0">
                <a:solidFill>
                  <a:schemeClr val="tx1"/>
                </a:solidFill>
              </a:rPr>
            </a:br>
            <a:endParaRPr lang="fr-FR" b="1"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80728"/>
            <a:ext cx="8424936" cy="4524315"/>
          </a:xfrm>
          <a:prstGeom prst="rect">
            <a:avLst/>
          </a:prstGeom>
        </p:spPr>
        <p:txBody>
          <a:bodyPr wrap="square">
            <a:spAutoFit/>
          </a:bodyPr>
          <a:lstStyle/>
          <a:p>
            <a:pPr algn="ctr"/>
            <a:r>
              <a:rPr lang="fr-FR" sz="3600" b="1" dirty="0" smtClean="0">
                <a:solidFill>
                  <a:srgbClr val="0070C0"/>
                </a:solidFill>
                <a:latin typeface="Google Sans"/>
              </a:rPr>
              <a:t>*</a:t>
            </a:r>
            <a:r>
              <a:rPr lang="fr-FR" sz="3600" dirty="0" smtClean="0">
                <a:solidFill>
                  <a:srgbClr val="040C28"/>
                </a:solidFill>
                <a:latin typeface="Google Sans"/>
              </a:rPr>
              <a:t> Soit en </a:t>
            </a:r>
            <a:r>
              <a:rPr lang="fr-FR" sz="3600" b="1" u="sng" dirty="0" smtClean="0">
                <a:solidFill>
                  <a:srgbClr val="FF0000"/>
                </a:solidFill>
                <a:latin typeface="Google Sans"/>
              </a:rPr>
              <a:t>Officine</a:t>
            </a:r>
            <a:r>
              <a:rPr lang="fr-FR" sz="3600" dirty="0" smtClean="0">
                <a:solidFill>
                  <a:srgbClr val="040C28"/>
                </a:solidFill>
                <a:latin typeface="Google Sans"/>
              </a:rPr>
              <a:t> </a:t>
            </a:r>
            <a:r>
              <a:rPr lang="fr-FR" sz="3600" dirty="0">
                <a:solidFill>
                  <a:srgbClr val="040C28"/>
                </a:solidFill>
                <a:latin typeface="Google Sans"/>
              </a:rPr>
              <a:t>où sont préparés, conservés, remis au public les médicaments</a:t>
            </a:r>
            <a:r>
              <a:rPr lang="fr-FR" sz="3600" dirty="0">
                <a:solidFill>
                  <a:srgbClr val="4D5156"/>
                </a:solidFill>
                <a:latin typeface="Google Sans"/>
              </a:rPr>
              <a:t>. </a:t>
            </a:r>
            <a:endParaRPr lang="fr-FR" sz="3600" dirty="0" smtClean="0">
              <a:solidFill>
                <a:srgbClr val="4D5156"/>
              </a:solidFill>
              <a:latin typeface="Google Sans"/>
            </a:endParaRPr>
          </a:p>
          <a:p>
            <a:pPr algn="ctr"/>
            <a:endParaRPr lang="fr-FR" sz="3600" dirty="0">
              <a:solidFill>
                <a:srgbClr val="4D5156"/>
              </a:solidFill>
              <a:latin typeface="Google Sans"/>
            </a:endParaRPr>
          </a:p>
          <a:p>
            <a:pPr algn="ctr"/>
            <a:r>
              <a:rPr lang="fr-FR" sz="3600" b="1" dirty="0" smtClean="0">
                <a:solidFill>
                  <a:srgbClr val="0070C0"/>
                </a:solidFill>
                <a:latin typeface="Google Sans"/>
              </a:rPr>
              <a:t>*</a:t>
            </a:r>
            <a:r>
              <a:rPr lang="fr-FR" sz="3600" dirty="0" smtClean="0">
                <a:latin typeface="Google Sans"/>
              </a:rPr>
              <a:t> Soit dans un </a:t>
            </a:r>
            <a:r>
              <a:rPr lang="fr-FR" sz="3600" b="1" u="sng" dirty="0">
                <a:solidFill>
                  <a:srgbClr val="FF0000"/>
                </a:solidFill>
                <a:latin typeface="Google Sans"/>
              </a:rPr>
              <a:t>établissement hospitalier</a:t>
            </a:r>
            <a:r>
              <a:rPr lang="fr-FR" sz="3600" dirty="0">
                <a:latin typeface="Google Sans"/>
              </a:rPr>
              <a:t>, </a:t>
            </a:r>
            <a:r>
              <a:rPr lang="fr-FR" sz="3600" dirty="0" smtClean="0">
                <a:latin typeface="Google Sans"/>
              </a:rPr>
              <a:t>un local </a:t>
            </a:r>
            <a:r>
              <a:rPr lang="fr-FR" sz="3600" dirty="0">
                <a:latin typeface="Google Sans"/>
              </a:rPr>
              <a:t>où l'on entrepose et prépare les médicaments destinés aux malades en </a:t>
            </a:r>
            <a:r>
              <a:rPr lang="fr-FR" sz="3600" dirty="0" smtClean="0">
                <a:latin typeface="Google Sans"/>
              </a:rPr>
              <a:t>situation de traitement.</a:t>
            </a:r>
            <a:endParaRPr lang="fr-FR" sz="3600" dirty="0"/>
          </a:p>
        </p:txBody>
      </p:sp>
    </p:spTree>
    <p:extLst>
      <p:ext uri="{BB962C8B-B14F-4D97-AF65-F5344CB8AC3E}">
        <p14:creationId xmlns:p14="http://schemas.microsoft.com/office/powerpoint/2010/main" val="835413145"/>
      </p:ext>
    </p:extLst>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001056" cy="6297634"/>
          </a:xfrm>
        </p:spPr>
        <p:txBody>
          <a:bodyPr>
            <a:normAutofit/>
          </a:bodyPr>
          <a:lstStyle/>
          <a:p>
            <a:pPr algn="ctr"/>
            <a:r>
              <a:rPr lang="en-US" sz="2800" b="1" dirty="0" smtClean="0">
                <a:solidFill>
                  <a:schemeClr val="tx1"/>
                </a:solidFill>
              </a:rPr>
              <a:t>La plus </a:t>
            </a:r>
            <a:r>
              <a:rPr lang="en-US" sz="2800" b="1" dirty="0" err="1" smtClean="0">
                <a:solidFill>
                  <a:schemeClr val="tx1"/>
                </a:solidFill>
              </a:rPr>
              <a:t>ancienne</a:t>
            </a:r>
            <a:r>
              <a:rPr lang="en-US" sz="2800" b="1" dirty="0" smtClean="0">
                <a:solidFill>
                  <a:schemeClr val="tx1"/>
                </a:solidFill>
              </a:rPr>
              <a:t> compilation de substances </a:t>
            </a:r>
            <a:r>
              <a:rPr lang="en-US" sz="2800" b="1" dirty="0" err="1" smtClean="0">
                <a:solidFill>
                  <a:schemeClr val="tx1"/>
                </a:solidFill>
              </a:rPr>
              <a:t>médicales</a:t>
            </a:r>
            <a:r>
              <a:rPr lang="en-US" sz="2800" b="1" dirty="0" smtClean="0">
                <a:solidFill>
                  <a:schemeClr val="tx1"/>
                </a:solidFill>
              </a:rPr>
              <a:t> </a:t>
            </a:r>
            <a:r>
              <a:rPr lang="en-US" sz="2800" b="1" dirty="0" err="1" smtClean="0">
                <a:solidFill>
                  <a:schemeClr val="tx1"/>
                </a:solidFill>
              </a:rPr>
              <a:t>est</a:t>
            </a:r>
            <a:r>
              <a:rPr lang="en-US" sz="2800" b="1" dirty="0" smtClean="0">
                <a:solidFill>
                  <a:schemeClr val="tx1"/>
                </a:solidFill>
              </a:rPr>
              <a:t> le </a:t>
            </a:r>
            <a:r>
              <a:rPr lang="en-US" sz="2800" b="1" dirty="0" smtClean="0">
                <a:solidFill>
                  <a:srgbClr val="FF0000"/>
                </a:solidFill>
              </a:rPr>
              <a:t>SUHRUTA  SAMHITA</a:t>
            </a:r>
            <a:r>
              <a:rPr lang="en-US" sz="2800" b="1" dirty="0" smtClean="0">
                <a:solidFill>
                  <a:schemeClr val="tx1"/>
                </a:solidFill>
              </a:rPr>
              <a:t>, </a:t>
            </a:r>
            <a:r>
              <a:rPr lang="en-US" sz="2800" b="1" dirty="0" smtClean="0">
                <a:solidFill>
                  <a:schemeClr val="tx1"/>
                </a:solidFill>
              </a:rPr>
              <a:t>u</a:t>
            </a:r>
            <a:r>
              <a:rPr lang="en-US" sz="2800" b="1" dirty="0" smtClean="0">
                <a:solidFill>
                  <a:schemeClr val="tx1"/>
                </a:solidFill>
              </a:rPr>
              <a:t>n </a:t>
            </a:r>
            <a:r>
              <a:rPr lang="en-US" sz="2800" b="1" dirty="0" err="1" smtClean="0">
                <a:solidFill>
                  <a:schemeClr val="tx1"/>
                </a:solidFill>
              </a:rPr>
              <a:t>Traité</a:t>
            </a:r>
            <a:r>
              <a:rPr lang="en-US" sz="2800" b="1" dirty="0" smtClean="0">
                <a:solidFill>
                  <a:schemeClr val="tx1"/>
                </a:solidFill>
              </a:rPr>
              <a:t> </a:t>
            </a:r>
            <a:r>
              <a:rPr lang="en-US" sz="2800" b="1" dirty="0" err="1" smtClean="0">
                <a:solidFill>
                  <a:schemeClr val="tx1"/>
                </a:solidFill>
              </a:rPr>
              <a:t>Indien</a:t>
            </a:r>
            <a:r>
              <a:rPr lang="en-US" sz="2800" b="1" dirty="0" smtClean="0">
                <a:solidFill>
                  <a:schemeClr val="tx1"/>
                </a:solidFill>
              </a:rPr>
              <a:t> </a:t>
            </a:r>
            <a:r>
              <a:rPr lang="en-US" sz="2800" b="1" dirty="0" err="1" smtClean="0">
                <a:solidFill>
                  <a:schemeClr val="tx1"/>
                </a:solidFill>
              </a:rPr>
              <a:t>écrit</a:t>
            </a:r>
            <a:r>
              <a:rPr lang="en-US" sz="2800" b="1" dirty="0" smtClean="0">
                <a:solidFill>
                  <a:schemeClr val="tx1"/>
                </a:solidFill>
              </a:rPr>
              <a:t> par  le </a:t>
            </a:r>
            <a:r>
              <a:rPr lang="en-US" sz="2800" b="1" dirty="0" err="1" smtClean="0">
                <a:solidFill>
                  <a:schemeClr val="tx1"/>
                </a:solidFill>
              </a:rPr>
              <a:t>Chirurgien</a:t>
            </a:r>
            <a:r>
              <a:rPr lang="en-US" sz="2800" b="1" dirty="0" smtClean="0">
                <a:solidFill>
                  <a:schemeClr val="tx1"/>
                </a:solidFill>
              </a:rPr>
              <a:t> </a:t>
            </a:r>
            <a:r>
              <a:rPr lang="en-US" sz="2800" b="1" u="sng" dirty="0" err="1" smtClean="0">
                <a:solidFill>
                  <a:schemeClr val="tx1"/>
                </a:solidFill>
                <a:hlinkClick r:id="rId2" tooltip="Sushruta"/>
              </a:rPr>
              <a:t>Sushruta</a:t>
            </a:r>
            <a:r>
              <a:rPr lang="en-US" sz="2800" b="1" u="sng" dirty="0" smtClean="0">
                <a:solidFill>
                  <a:schemeClr val="tx1"/>
                </a:solidFill>
              </a:rPr>
              <a:t>  </a:t>
            </a:r>
            <a:r>
              <a:rPr lang="en-US" sz="2800" b="1" dirty="0" smtClean="0">
                <a:solidFill>
                  <a:schemeClr val="tx1"/>
                </a:solidFill>
              </a:rPr>
              <a:t>au</a:t>
            </a:r>
            <a:r>
              <a:rPr lang="en-US" sz="2800" b="1" dirty="0" smtClean="0">
                <a:solidFill>
                  <a:schemeClr val="tx1"/>
                </a:solidFill>
              </a:rPr>
              <a:t> </a:t>
            </a:r>
            <a:r>
              <a:rPr lang="en-US" sz="2800" b="1" dirty="0" err="1" smtClean="0">
                <a:solidFill>
                  <a:srgbClr val="FF0000"/>
                </a:solidFill>
              </a:rPr>
              <a:t>VII</a:t>
            </a:r>
            <a:r>
              <a:rPr lang="en-US" sz="2800" b="1" u="sng" dirty="0" err="1" smtClean="0">
                <a:solidFill>
                  <a:srgbClr val="FF0000"/>
                </a:solidFill>
              </a:rPr>
              <a:t>éme</a:t>
            </a:r>
            <a:r>
              <a:rPr lang="en-US" sz="2800" b="1" u="sng" dirty="0" smtClean="0">
                <a:solidFill>
                  <a:srgbClr val="FF0000"/>
                </a:solidFill>
              </a:rPr>
              <a:t> </a:t>
            </a:r>
            <a:r>
              <a:rPr lang="en-US" sz="2800" b="1" u="sng" dirty="0" smtClean="0">
                <a:solidFill>
                  <a:srgbClr val="FF0000"/>
                </a:solidFill>
                <a:hlinkClick r:id="rId3" tooltip="VIIe siècle av. J.-C."/>
              </a:rPr>
              <a:t>siècle av. J.-C</a:t>
            </a:r>
            <a:r>
              <a:rPr lang="en-US" sz="2800" b="1" u="sng" dirty="0" smtClean="0">
                <a:solidFill>
                  <a:srgbClr val="FF0000"/>
                </a:solidFill>
                <a:hlinkClick r:id="rId3" tooltip="VIIe siècle av. J.-C."/>
              </a:rPr>
              <a:t>.</a:t>
            </a:r>
            <a:r>
              <a:rPr lang="en-US" sz="2800" b="1" u="sng" dirty="0" smtClean="0">
                <a:solidFill>
                  <a:srgbClr val="FF0000"/>
                </a:solidFill>
              </a:rPr>
              <a:t/>
            </a:r>
            <a:br>
              <a:rPr lang="en-US" sz="2800" b="1" u="sng" dirty="0" smtClean="0">
                <a:solidFill>
                  <a:srgbClr val="FF0000"/>
                </a:solidFill>
              </a:rPr>
            </a:br>
            <a:r>
              <a:rPr lang="en-US" sz="3600" b="1" u="sng" dirty="0">
                <a:solidFill>
                  <a:srgbClr val="FF0000"/>
                </a:solidFill>
              </a:rPr>
              <a:t/>
            </a:r>
            <a:br>
              <a:rPr lang="en-US" sz="3600" b="1" u="sng" dirty="0">
                <a:solidFill>
                  <a:srgbClr val="FF0000"/>
                </a:solidFill>
              </a:rPr>
            </a:br>
            <a:r>
              <a:rPr lang="en-US" sz="3600" b="1" u="sng" dirty="0" smtClean="0">
                <a:solidFill>
                  <a:srgbClr val="FF0000"/>
                </a:solidFill>
              </a:rPr>
              <a:t/>
            </a:r>
            <a:br>
              <a:rPr lang="en-US" sz="3600" b="1" u="sng" dirty="0" smtClean="0">
                <a:solidFill>
                  <a:srgbClr val="FF0000"/>
                </a:solidFill>
              </a:rPr>
            </a:br>
            <a:r>
              <a:rPr lang="en-US" sz="3600" b="1" u="sng" dirty="0" smtClean="0">
                <a:solidFill>
                  <a:srgbClr val="FF0000"/>
                </a:solidFill>
              </a:rPr>
              <a:t/>
            </a:r>
            <a:br>
              <a:rPr lang="en-US" sz="3600" b="1" u="sng" dirty="0" smtClean="0">
                <a:solidFill>
                  <a:srgbClr val="FF0000"/>
                </a:solidFill>
              </a:rPr>
            </a:br>
            <a:r>
              <a:rPr lang="en-US" b="1" u="sng" dirty="0" smtClean="0">
                <a:solidFill>
                  <a:schemeClr val="tx1"/>
                </a:solidFill>
              </a:rPr>
              <a:t/>
            </a:r>
            <a:br>
              <a:rPr lang="en-US" b="1" u="sng" dirty="0" smtClean="0">
                <a:solidFill>
                  <a:schemeClr val="tx1"/>
                </a:solidFill>
              </a:rPr>
            </a:br>
            <a:r>
              <a:rPr lang="en-US" b="1" u="sng" baseline="30000" dirty="0" smtClean="0">
                <a:solidFill>
                  <a:schemeClr val="tx1"/>
                </a:solidFill>
              </a:rPr>
              <a:t/>
            </a:r>
            <a:br>
              <a:rPr lang="en-US" b="1" u="sng" baseline="30000" dirty="0" smtClean="0">
                <a:solidFill>
                  <a:schemeClr val="tx1"/>
                </a:solidFill>
              </a:rPr>
            </a:br>
            <a:r>
              <a:rPr lang="en-US" b="1" u="sng" baseline="30000" dirty="0" smtClean="0"/>
              <a:t/>
            </a:r>
            <a:br>
              <a:rPr lang="en-US" b="1" u="sng" baseline="30000" dirty="0" smtClean="0"/>
            </a:br>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56992"/>
            <a:ext cx="2351906"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6108" y="3068960"/>
            <a:ext cx="2502275"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391306" cy="6247864"/>
          </a:xfrm>
          <a:prstGeom prst="rect">
            <a:avLst/>
          </a:prstGeom>
        </p:spPr>
        <p:txBody>
          <a:bodyPr wrap="square">
            <a:spAutoFit/>
          </a:bodyPr>
          <a:lstStyle/>
          <a:p>
            <a:r>
              <a:rPr lang="fr-FR" sz="3600" b="1" u="sng" dirty="0" smtClean="0">
                <a:solidFill>
                  <a:srgbClr val="FF0000"/>
                </a:solidFill>
                <a:latin typeface="Arial Black" pitchFamily="34" charset="0"/>
              </a:rPr>
              <a:t>LA</a:t>
            </a:r>
            <a:r>
              <a:rPr lang="fr-FR" sz="3600" b="1" dirty="0" smtClean="0">
                <a:solidFill>
                  <a:srgbClr val="FF0000"/>
                </a:solidFill>
                <a:latin typeface="Arial Black" pitchFamily="34" charset="0"/>
              </a:rPr>
              <a:t> </a:t>
            </a:r>
            <a:r>
              <a:rPr lang="fr-FR" sz="3600" b="1" u="sng" dirty="0" smtClean="0">
                <a:solidFill>
                  <a:srgbClr val="FF0000"/>
                </a:solidFill>
                <a:latin typeface="Arial Black" pitchFamily="34" charset="0"/>
              </a:rPr>
              <a:t>PHARMACOLOGIE</a:t>
            </a:r>
            <a:r>
              <a:rPr lang="fr-FR" sz="3600" b="1" dirty="0" smtClean="0">
                <a:solidFill>
                  <a:srgbClr val="FF0000"/>
                </a:solidFill>
                <a:latin typeface="Arial Black" pitchFamily="34" charset="0"/>
              </a:rPr>
              <a:t> </a:t>
            </a:r>
            <a:r>
              <a:rPr lang="fr-FR" sz="3600" b="1" dirty="0" smtClean="0"/>
              <a:t>étudie l’ensemble des connaissances scientifiques sur l’action des médicaments :</a:t>
            </a:r>
          </a:p>
          <a:p>
            <a:r>
              <a:rPr lang="fr-FR" sz="3200" b="1" dirty="0" smtClean="0">
                <a:solidFill>
                  <a:srgbClr val="7030A0"/>
                </a:solidFill>
              </a:rPr>
              <a:t>° Propriétés.</a:t>
            </a:r>
            <a:br>
              <a:rPr lang="fr-FR" sz="3200" b="1" dirty="0" smtClean="0">
                <a:solidFill>
                  <a:srgbClr val="7030A0"/>
                </a:solidFill>
              </a:rPr>
            </a:br>
            <a:r>
              <a:rPr lang="fr-FR" sz="3200" b="1" dirty="0" smtClean="0">
                <a:solidFill>
                  <a:srgbClr val="7030A0"/>
                </a:solidFill>
              </a:rPr>
              <a:t>° Mécanismes d’action.</a:t>
            </a:r>
            <a:br>
              <a:rPr lang="fr-FR" sz="3200" b="1" dirty="0" smtClean="0">
                <a:solidFill>
                  <a:srgbClr val="7030A0"/>
                </a:solidFill>
              </a:rPr>
            </a:br>
            <a:r>
              <a:rPr lang="fr-FR" sz="3200" b="1" dirty="0" smtClean="0">
                <a:solidFill>
                  <a:srgbClr val="7030A0"/>
                </a:solidFill>
              </a:rPr>
              <a:t>° Sort </a:t>
            </a:r>
            <a:r>
              <a:rPr lang="fr-FR" sz="3200" b="1" dirty="0" smtClean="0">
                <a:solidFill>
                  <a:srgbClr val="7030A0"/>
                </a:solidFill>
              </a:rPr>
              <a:t>du médicament dans </a:t>
            </a:r>
          </a:p>
          <a:p>
            <a:r>
              <a:rPr lang="fr-FR" sz="3200" b="1" dirty="0">
                <a:solidFill>
                  <a:srgbClr val="7030A0"/>
                </a:solidFill>
              </a:rPr>
              <a:t> </a:t>
            </a:r>
            <a:r>
              <a:rPr lang="fr-FR" sz="3200" b="1" dirty="0" smtClean="0">
                <a:solidFill>
                  <a:srgbClr val="7030A0"/>
                </a:solidFill>
              </a:rPr>
              <a:t>  </a:t>
            </a:r>
            <a:r>
              <a:rPr lang="fr-FR" sz="3200" b="1" dirty="0" smtClean="0">
                <a:solidFill>
                  <a:srgbClr val="7030A0"/>
                </a:solidFill>
              </a:rPr>
              <a:t>l’organisme</a:t>
            </a:r>
            <a:r>
              <a:rPr lang="fr-FR" sz="3200" b="1" dirty="0" smtClean="0">
                <a:solidFill>
                  <a:srgbClr val="7030A0"/>
                </a:solidFill>
              </a:rPr>
              <a:t>.</a:t>
            </a:r>
            <a:br>
              <a:rPr lang="fr-FR" sz="3200" b="1" dirty="0" smtClean="0">
                <a:solidFill>
                  <a:srgbClr val="7030A0"/>
                </a:solidFill>
              </a:rPr>
            </a:br>
            <a:r>
              <a:rPr lang="fr-FR" sz="3200" b="1" dirty="0" smtClean="0">
                <a:solidFill>
                  <a:srgbClr val="7030A0"/>
                </a:solidFill>
              </a:rPr>
              <a:t>° Applications thérapeutiques.</a:t>
            </a:r>
            <a:br>
              <a:rPr lang="fr-FR" sz="3200" b="1" dirty="0" smtClean="0">
                <a:solidFill>
                  <a:srgbClr val="7030A0"/>
                </a:solidFill>
              </a:rPr>
            </a:br>
            <a:r>
              <a:rPr lang="fr-FR" sz="3200" b="1" dirty="0" smtClean="0">
                <a:solidFill>
                  <a:srgbClr val="7030A0"/>
                </a:solidFill>
              </a:rPr>
              <a:t>° Effets </a:t>
            </a:r>
            <a:r>
              <a:rPr lang="fr-FR" sz="3200" b="1" dirty="0" smtClean="0">
                <a:solidFill>
                  <a:srgbClr val="7030A0"/>
                </a:solidFill>
              </a:rPr>
              <a:t>indésirables</a:t>
            </a:r>
            <a:r>
              <a:rPr lang="fr-FR" sz="3200" b="1" dirty="0" smtClean="0">
                <a:solidFill>
                  <a:srgbClr val="7030A0"/>
                </a:solidFill>
              </a:rPr>
              <a:t>.</a:t>
            </a:r>
            <a:br>
              <a:rPr lang="fr-FR" sz="3200" b="1" dirty="0" smtClean="0">
                <a:solidFill>
                  <a:srgbClr val="7030A0"/>
                </a:solidFill>
              </a:rPr>
            </a:br>
            <a:r>
              <a:rPr lang="fr-FR" sz="3200" b="1" dirty="0" smtClean="0">
                <a:solidFill>
                  <a:srgbClr val="7030A0"/>
                </a:solidFill>
              </a:rPr>
              <a:t>° </a:t>
            </a:r>
            <a:r>
              <a:rPr lang="fr-FR" sz="3200" b="1" dirty="0" smtClean="0">
                <a:solidFill>
                  <a:srgbClr val="7030A0"/>
                </a:solidFill>
              </a:rPr>
              <a:t>Indications et </a:t>
            </a:r>
            <a:r>
              <a:rPr lang="fr-FR" sz="3200" b="1" dirty="0" smtClean="0">
                <a:solidFill>
                  <a:srgbClr val="7030A0"/>
                </a:solidFill>
              </a:rPr>
              <a:t>Contre-  </a:t>
            </a:r>
          </a:p>
          <a:p>
            <a:r>
              <a:rPr lang="fr-FR" sz="3200" b="1" dirty="0" smtClean="0">
                <a:solidFill>
                  <a:srgbClr val="7030A0"/>
                </a:solidFill>
              </a:rPr>
              <a:t>   indications.</a:t>
            </a:r>
            <a:endParaRPr lang="fr-FR" sz="3200" dirty="0">
              <a:solidFill>
                <a:srgbClr val="7030A0"/>
              </a:solidFill>
            </a:endParaRPr>
          </a:p>
        </p:txBody>
      </p:sp>
    </p:spTree>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Rot="1" noChangeArrowheads="1"/>
          </p:cNvSpPr>
          <p:nvPr>
            <p:ph type="title"/>
          </p:nvPr>
        </p:nvSpPr>
        <p:spPr>
          <a:xfrm>
            <a:off x="357158" y="214290"/>
            <a:ext cx="8501122" cy="6226196"/>
          </a:xfrm>
        </p:spPr>
        <p:txBody>
          <a:bodyPr>
            <a:normAutofit/>
          </a:bodyPr>
          <a:lstStyle/>
          <a:p>
            <a:pPr algn="ctr" eaLnBrk="1" hangingPunct="1">
              <a:defRPr/>
            </a:pP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endParaRPr lang="fr-FR" sz="3200" dirty="0" smtClean="0">
              <a:solidFill>
                <a:schemeClr val="tx1"/>
              </a:solidFill>
            </a:endParaRPr>
          </a:p>
        </p:txBody>
      </p:sp>
      <p:sp>
        <p:nvSpPr>
          <p:cNvPr id="4" name="Rectangle 3"/>
          <p:cNvSpPr txBox="1">
            <a:spLocks noRot="1" noChangeArrowheads="1"/>
          </p:cNvSpPr>
          <p:nvPr/>
        </p:nvSpPr>
        <p:spPr>
          <a:xfrm>
            <a:off x="214282" y="214290"/>
            <a:ext cx="8429684" cy="6357958"/>
          </a:xfrm>
          <a:prstGeom prst="rect">
            <a:avLst/>
          </a:prstGeom>
        </p:spPr>
        <p:txBody>
          <a:bodyPr/>
          <a:lstStyle/>
          <a:p>
            <a:pPr marL="274320" marR="0" lvl="0" indent="-274320" algn="just" defTabSz="914400" rtl="0" eaLnBrk="1" fontAlgn="auto" latinLnBrk="0" hangingPunct="1">
              <a:lnSpc>
                <a:spcPct val="90000"/>
              </a:lnSpc>
              <a:spcBef>
                <a:spcPts val="600"/>
              </a:spcBef>
              <a:spcAft>
                <a:spcPts val="0"/>
              </a:spcAft>
              <a:buClr>
                <a:schemeClr val="accent1"/>
              </a:buClr>
              <a:buSzPct val="70000"/>
              <a:tabLst/>
              <a:defRPr/>
            </a:pPr>
            <a:endParaRPr kumimoji="0" lang="fr-FR" sz="2400" b="0" i="0" u="none" strike="noStrike" kern="1200" cap="none" spc="0" normalizeH="0" baseline="0" noProof="0" dirty="0" smtClean="0">
              <a:ln>
                <a:noFill/>
              </a:ln>
              <a:solidFill>
                <a:schemeClr val="tx1"/>
              </a:solidFill>
              <a:effectLst/>
              <a:uLnTx/>
              <a:uFillTx/>
              <a:latin typeface="Arial Black" pitchFamily="34" charset="0"/>
            </a:endParaRPr>
          </a:p>
          <a:p>
            <a:pPr marL="274320" marR="0" lvl="0" indent="-274320" algn="ctr"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fr-FR" sz="4400" b="0" i="0" u="none" strike="noStrike" kern="1200" cap="none" spc="0" normalizeH="0" baseline="0" noProof="0" dirty="0" smtClean="0">
                <a:ln>
                  <a:noFill/>
                </a:ln>
                <a:solidFill>
                  <a:schemeClr val="tx1"/>
                </a:solidFill>
                <a:effectLst/>
                <a:uLnTx/>
                <a:uFillTx/>
                <a:latin typeface="Arial Black" pitchFamily="34" charset="0"/>
              </a:rPr>
              <a:t> L'acte </a:t>
            </a:r>
            <a:r>
              <a:rPr kumimoji="0" lang="fr-FR" sz="4400" b="0" i="0" u="none" strike="noStrike" kern="1200" cap="none" spc="0" normalizeH="0" baseline="0" noProof="0" dirty="0" smtClean="0">
                <a:ln>
                  <a:noFill/>
                </a:ln>
                <a:solidFill>
                  <a:schemeClr val="tx1"/>
                </a:solidFill>
                <a:effectLst/>
                <a:uLnTx/>
                <a:uFillTx/>
                <a:latin typeface="Arial Black" pitchFamily="34" charset="0"/>
              </a:rPr>
              <a:t>de naissance d’un médicament de spécialité pharmaceutique est soumis à</a:t>
            </a:r>
            <a:r>
              <a:rPr kumimoji="0" lang="fr-FR" sz="4400" b="0" i="0" u="none" strike="noStrike" kern="1200" cap="none" spc="0" normalizeH="0" noProof="0" dirty="0" smtClean="0">
                <a:ln>
                  <a:noFill/>
                </a:ln>
                <a:solidFill>
                  <a:schemeClr val="tx1"/>
                </a:solidFill>
                <a:effectLst/>
                <a:uLnTx/>
                <a:uFillTx/>
                <a:latin typeface="Arial Black" pitchFamily="34" charset="0"/>
              </a:rPr>
              <a:t> </a:t>
            </a:r>
            <a:r>
              <a:rPr kumimoji="0" lang="fr-FR" sz="4400" b="0" i="0" u="none" strike="noStrike" kern="1200" cap="none" spc="0" normalizeH="0" baseline="0" noProof="0" dirty="0" smtClean="0">
                <a:ln>
                  <a:noFill/>
                </a:ln>
                <a:solidFill>
                  <a:schemeClr val="tx1"/>
                </a:solidFill>
                <a:effectLst/>
                <a:uLnTx/>
                <a:uFillTx/>
                <a:latin typeface="Arial Black" pitchFamily="34" charset="0"/>
              </a:rPr>
              <a:t>une décision administrative : </a:t>
            </a:r>
          </a:p>
          <a:p>
            <a:pPr marL="274320" marR="0" lvl="0" indent="-274320" algn="ctr" defTabSz="914400" rtl="0" eaLnBrk="1" fontAlgn="auto" latinLnBrk="0" hangingPunct="1">
              <a:lnSpc>
                <a:spcPct val="90000"/>
              </a:lnSpc>
              <a:spcBef>
                <a:spcPts val="600"/>
              </a:spcBef>
              <a:spcAft>
                <a:spcPts val="0"/>
              </a:spcAft>
              <a:buClr>
                <a:schemeClr val="accent1"/>
              </a:buClr>
              <a:buSzPct val="70000"/>
              <a:tabLst/>
              <a:defRPr/>
            </a:pPr>
            <a:r>
              <a:rPr lang="fr-FR" sz="4400" dirty="0" smtClean="0">
                <a:latin typeface="Arial Black" pitchFamily="34" charset="0"/>
              </a:rPr>
              <a:t>   </a:t>
            </a:r>
            <a:r>
              <a:rPr kumimoji="0" lang="fr-FR" sz="4400" b="0" i="0" u="none" strike="noStrike" kern="1200" cap="none" spc="0" normalizeH="0" baseline="0" noProof="0" dirty="0" smtClean="0">
                <a:ln>
                  <a:noFill/>
                </a:ln>
                <a:solidFill>
                  <a:srgbClr val="FF0000"/>
                </a:solidFill>
                <a:effectLst/>
                <a:uLnTx/>
                <a:uFillTx/>
                <a:latin typeface="Arial Black" pitchFamily="34" charset="0"/>
              </a:rPr>
              <a:t>L'Autorisation</a:t>
            </a:r>
            <a:r>
              <a:rPr kumimoji="0" lang="fr-FR" sz="4400" b="0" i="0" u="none" strike="noStrike" kern="1200" cap="none" spc="0" normalizeH="0" baseline="0" noProof="0" dirty="0" smtClean="0">
                <a:ln>
                  <a:noFill/>
                </a:ln>
                <a:solidFill>
                  <a:srgbClr val="FFFF00"/>
                </a:solidFill>
                <a:effectLst/>
                <a:uLnTx/>
                <a:uFillTx/>
                <a:latin typeface="Arial Black" pitchFamily="34" charset="0"/>
              </a:rPr>
              <a:t> </a:t>
            </a:r>
            <a:r>
              <a:rPr kumimoji="0" lang="fr-FR" sz="4400" b="0" i="0" u="none" strike="noStrike" kern="1200" cap="none" spc="0" normalizeH="0" baseline="0" noProof="0" dirty="0" smtClean="0">
                <a:ln>
                  <a:noFill/>
                </a:ln>
                <a:solidFill>
                  <a:srgbClr val="FF0000"/>
                </a:solidFill>
                <a:effectLst/>
                <a:uLnTx/>
                <a:uFillTx/>
                <a:latin typeface="Arial Black" pitchFamily="34" charset="0"/>
              </a:rPr>
              <a:t>de Mise sur le Marché </a:t>
            </a:r>
          </a:p>
          <a:p>
            <a:pPr marL="274320" marR="0" lvl="0" indent="-274320" algn="ctr" defTabSz="914400" rtl="0" eaLnBrk="1" fontAlgn="auto" latinLnBrk="0" hangingPunct="1">
              <a:lnSpc>
                <a:spcPct val="90000"/>
              </a:lnSpc>
              <a:spcBef>
                <a:spcPts val="600"/>
              </a:spcBef>
              <a:spcAft>
                <a:spcPts val="0"/>
              </a:spcAft>
              <a:buClr>
                <a:schemeClr val="accent1"/>
              </a:buClr>
              <a:buSzPct val="70000"/>
              <a:tabLst/>
              <a:defRPr/>
            </a:pPr>
            <a:r>
              <a:rPr lang="fr-FR" sz="4400" dirty="0" smtClean="0">
                <a:solidFill>
                  <a:srgbClr val="FF0000"/>
                </a:solidFill>
                <a:latin typeface="Arial Black" pitchFamily="34" charset="0"/>
              </a:rPr>
              <a:t>    </a:t>
            </a:r>
            <a:r>
              <a:rPr kumimoji="0" lang="fr-FR" sz="4400" b="0" i="0" u="none" strike="noStrike" kern="1200" cap="none" spc="0" normalizeH="0" baseline="0" noProof="0" dirty="0" smtClean="0">
                <a:ln>
                  <a:noFill/>
                </a:ln>
                <a:solidFill>
                  <a:srgbClr val="FF0000"/>
                </a:solidFill>
                <a:effectLst/>
                <a:uLnTx/>
                <a:uFillTx/>
                <a:latin typeface="Arial Black" pitchFamily="34" charset="0"/>
              </a:rPr>
              <a:t>(AMM).</a:t>
            </a:r>
          </a:p>
          <a:p>
            <a:pPr marL="274320" marR="0" lvl="0" indent="-274320" algn="ctr" defTabSz="914400" rtl="0" eaLnBrk="1" fontAlgn="auto" latinLnBrk="0" hangingPunct="1">
              <a:lnSpc>
                <a:spcPct val="90000"/>
              </a:lnSpc>
              <a:spcBef>
                <a:spcPts val="600"/>
              </a:spcBef>
              <a:spcAft>
                <a:spcPts val="0"/>
              </a:spcAft>
              <a:buClr>
                <a:schemeClr val="accent1"/>
              </a:buClr>
              <a:buSzPct val="70000"/>
              <a:buFont typeface="Wingdings"/>
              <a:buChar char=""/>
              <a:tabLst/>
              <a:defRPr/>
            </a:pPr>
            <a:endParaRPr kumimoji="0" lang="fr-FR" sz="3600" b="0"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286808" cy="6154758"/>
          </a:xfrm>
        </p:spPr>
        <p:txBody>
          <a:bodyPr>
            <a:normAutofit fontScale="90000"/>
          </a:bodyPr>
          <a:lstStyle/>
          <a:p>
            <a:r>
              <a:rPr lang="fr-FR" sz="3600" b="1" dirty="0" smtClean="0">
                <a:solidFill>
                  <a:srgbClr val="FF0000"/>
                </a:solidFill>
                <a:latin typeface="Arial Black" pitchFamily="34" charset="0"/>
              </a:rPr>
              <a:t>Le médicament  peut être utilisé :</a:t>
            </a:r>
            <a:br>
              <a:rPr lang="fr-FR" sz="3600" b="1" dirty="0" smtClean="0">
                <a:solidFill>
                  <a:srgbClr val="FF0000"/>
                </a:solidFill>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solidFill>
                  <a:schemeClr val="tx1"/>
                </a:solidFill>
                <a:latin typeface="Arial Black" pitchFamily="34" charset="0"/>
              </a:rPr>
              <a:t>1/- </a:t>
            </a:r>
            <a:r>
              <a:rPr lang="fr-FR" b="1" dirty="0" smtClean="0">
                <a:solidFill>
                  <a:schemeClr val="tx1"/>
                </a:solidFill>
                <a:latin typeface="Arial Black" pitchFamily="34" charset="0"/>
              </a:rPr>
              <a:t>A</a:t>
            </a:r>
            <a:r>
              <a:rPr lang="fr-FR" dirty="0" smtClean="0">
                <a:solidFill>
                  <a:schemeClr val="tx1"/>
                </a:solidFill>
                <a:latin typeface="Arial Black" pitchFamily="34" charset="0"/>
              </a:rPr>
              <a:t> </a:t>
            </a:r>
            <a:r>
              <a:rPr lang="fr-FR" b="1" dirty="0" smtClean="0">
                <a:solidFill>
                  <a:schemeClr val="tx1"/>
                </a:solidFill>
                <a:latin typeface="Arial Black" pitchFamily="34" charset="0"/>
              </a:rPr>
              <a:t>titre</a:t>
            </a:r>
            <a:r>
              <a:rPr lang="fr-FR" dirty="0" smtClean="0">
                <a:solidFill>
                  <a:schemeClr val="tx1"/>
                </a:solidFill>
                <a:latin typeface="Arial Black" pitchFamily="34" charset="0"/>
              </a:rPr>
              <a:t> </a:t>
            </a:r>
            <a:r>
              <a:rPr lang="fr-FR" b="1" u="sng" dirty="0" smtClean="0">
                <a:solidFill>
                  <a:srgbClr val="FF0000"/>
                </a:solidFill>
                <a:latin typeface="Arial Black" pitchFamily="34" charset="0"/>
              </a:rPr>
              <a:t>préventif</a:t>
            </a:r>
            <a:r>
              <a:rPr lang="fr-FR" b="1" dirty="0" smtClean="0">
                <a:solidFill>
                  <a:schemeClr val="tx1"/>
                </a:solidFill>
                <a:latin typeface="Arial Black" pitchFamily="34" charset="0"/>
              </a:rPr>
              <a:t> : </a:t>
            </a:r>
            <a:r>
              <a:rPr lang="fr-FR" b="1" dirty="0" smtClean="0">
                <a:solidFill>
                  <a:schemeClr val="tx1"/>
                </a:solidFill>
                <a:latin typeface="Arial Black" pitchFamily="34" charset="0"/>
              </a:rPr>
              <a:t>exemple vaccins </a:t>
            </a:r>
            <a:r>
              <a:rPr lang="fr-FR" b="1" dirty="0" smtClean="0">
                <a:solidFill>
                  <a:schemeClr val="tx1"/>
                </a:solidFill>
                <a:latin typeface="Arial Black" pitchFamily="34" charset="0"/>
              </a:rPr>
              <a:t>, prévention des maladies…</a:t>
            </a:r>
            <a:br>
              <a:rPr lang="fr-FR" b="1" dirty="0" smtClean="0">
                <a:solidFill>
                  <a:schemeClr val="tx1"/>
                </a:solidFill>
                <a:latin typeface="Arial Black" pitchFamily="34" charset="0"/>
              </a:rPr>
            </a:br>
            <a:r>
              <a:rPr lang="fr-FR" b="1" dirty="0" smtClean="0">
                <a:solidFill>
                  <a:schemeClr val="tx1"/>
                </a:solidFill>
                <a:latin typeface="Arial Black" pitchFamily="34" charset="0"/>
              </a:rPr>
              <a:t/>
            </a:r>
            <a:br>
              <a:rPr lang="fr-FR" b="1" dirty="0" smtClean="0">
                <a:solidFill>
                  <a:schemeClr val="tx1"/>
                </a:solidFill>
                <a:latin typeface="Arial Black" pitchFamily="34" charset="0"/>
              </a:rPr>
            </a:br>
            <a:r>
              <a:rPr lang="fr-FR" b="1" dirty="0" smtClean="0">
                <a:solidFill>
                  <a:schemeClr val="tx1"/>
                </a:solidFill>
                <a:latin typeface="Arial Black" pitchFamily="34" charset="0"/>
              </a:rPr>
              <a:t>2/- </a:t>
            </a:r>
            <a:r>
              <a:rPr lang="fr-FR" b="1" dirty="0" smtClean="0">
                <a:solidFill>
                  <a:schemeClr val="tx1"/>
                </a:solidFill>
                <a:latin typeface="Arial Black" pitchFamily="34" charset="0"/>
              </a:rPr>
              <a:t>A </a:t>
            </a:r>
            <a:r>
              <a:rPr lang="fr-FR" b="1" dirty="0" smtClean="0">
                <a:solidFill>
                  <a:schemeClr val="tx1"/>
                </a:solidFill>
                <a:latin typeface="Arial Black" pitchFamily="34" charset="0"/>
              </a:rPr>
              <a:t>titre </a:t>
            </a:r>
            <a:r>
              <a:rPr lang="fr-FR" b="1" u="sng" dirty="0" smtClean="0">
                <a:solidFill>
                  <a:srgbClr val="FF0000"/>
                </a:solidFill>
                <a:latin typeface="Arial Black" pitchFamily="34" charset="0"/>
              </a:rPr>
              <a:t>substitutif </a:t>
            </a:r>
            <a:r>
              <a:rPr lang="fr-FR" b="1" dirty="0" smtClean="0">
                <a:solidFill>
                  <a:schemeClr val="tx1"/>
                </a:solidFill>
                <a:latin typeface="Arial Black" pitchFamily="34" charset="0"/>
              </a:rPr>
              <a:t>: </a:t>
            </a:r>
            <a:r>
              <a:rPr lang="fr-FR" b="1" dirty="0" smtClean="0">
                <a:solidFill>
                  <a:schemeClr val="tx1"/>
                </a:solidFill>
                <a:latin typeface="Arial Black" pitchFamily="34" charset="0"/>
              </a:rPr>
              <a:t>exemple  vitamines</a:t>
            </a:r>
            <a:r>
              <a:rPr lang="fr-FR" b="1" dirty="0" smtClean="0">
                <a:solidFill>
                  <a:schemeClr val="tx1"/>
                </a:solidFill>
                <a:latin typeface="Arial Black" pitchFamily="34" charset="0"/>
              </a:rPr>
              <a:t>, insuline…</a:t>
            </a:r>
            <a:br>
              <a:rPr lang="fr-FR" b="1" dirty="0" smtClean="0">
                <a:solidFill>
                  <a:schemeClr val="tx1"/>
                </a:solidFill>
                <a:latin typeface="Arial Black" pitchFamily="34" charset="0"/>
              </a:rPr>
            </a:br>
            <a:r>
              <a:rPr lang="fr-FR" b="1" dirty="0" smtClean="0">
                <a:solidFill>
                  <a:schemeClr val="tx1"/>
                </a:solidFill>
                <a:latin typeface="Arial Black" pitchFamily="34" charset="0"/>
              </a:rPr>
              <a:t> </a:t>
            </a:r>
            <a:r>
              <a:rPr lang="fr-FR" b="1" dirty="0" smtClean="0">
                <a:solidFill>
                  <a:schemeClr val="tx1"/>
                </a:solidFill>
                <a:latin typeface="Arial Black" pitchFamily="34" charset="0"/>
              </a:rPr>
              <a:t/>
            </a:r>
            <a:br>
              <a:rPr lang="fr-FR" b="1" dirty="0" smtClean="0">
                <a:solidFill>
                  <a:schemeClr val="tx1"/>
                </a:solidFill>
                <a:latin typeface="Arial Black" pitchFamily="34" charset="0"/>
              </a:rPr>
            </a:br>
            <a:r>
              <a:rPr lang="fr-FR" b="1" dirty="0" smtClean="0">
                <a:solidFill>
                  <a:schemeClr val="tx1"/>
                </a:solidFill>
                <a:latin typeface="Arial Black" pitchFamily="34" charset="0"/>
              </a:rPr>
              <a:t>3/- </a:t>
            </a:r>
            <a:r>
              <a:rPr lang="fr-FR" b="1" dirty="0" smtClean="0">
                <a:solidFill>
                  <a:schemeClr val="tx1"/>
                </a:solidFill>
                <a:latin typeface="Arial Black" pitchFamily="34" charset="0"/>
              </a:rPr>
              <a:t>A </a:t>
            </a:r>
            <a:r>
              <a:rPr lang="fr-FR" b="1" dirty="0" smtClean="0">
                <a:solidFill>
                  <a:schemeClr val="tx1"/>
                </a:solidFill>
                <a:latin typeface="Arial Black" pitchFamily="34" charset="0"/>
              </a:rPr>
              <a:t>titre </a:t>
            </a:r>
            <a:r>
              <a:rPr lang="fr-FR" b="1" u="sng" dirty="0" smtClean="0">
                <a:solidFill>
                  <a:srgbClr val="FF0000"/>
                </a:solidFill>
                <a:latin typeface="Arial Black" pitchFamily="34" charset="0"/>
              </a:rPr>
              <a:t>curatif </a:t>
            </a:r>
            <a:r>
              <a:rPr lang="fr-FR" b="1" dirty="0" smtClean="0">
                <a:solidFill>
                  <a:schemeClr val="tx1"/>
                </a:solidFill>
                <a:latin typeface="Arial Black" pitchFamily="34" charset="0"/>
              </a:rPr>
              <a:t>: pour </a:t>
            </a:r>
            <a:r>
              <a:rPr lang="fr-FR" b="1" dirty="0" smtClean="0">
                <a:solidFill>
                  <a:schemeClr val="tx1"/>
                </a:solidFill>
                <a:latin typeface="Arial Black" pitchFamily="34" charset="0"/>
              </a:rPr>
              <a:t>éliminer les </a:t>
            </a:r>
            <a:r>
              <a:rPr lang="fr-FR" b="1" dirty="0" smtClean="0">
                <a:solidFill>
                  <a:schemeClr val="tx1"/>
                </a:solidFill>
                <a:latin typeface="Arial Black" pitchFamily="34" charset="0"/>
              </a:rPr>
              <a:t>causes </a:t>
            </a:r>
            <a:r>
              <a:rPr lang="fr-FR" b="1" dirty="0" smtClean="0">
                <a:solidFill>
                  <a:schemeClr val="tx1"/>
                </a:solidFill>
                <a:latin typeface="Arial Black" pitchFamily="34" charset="0"/>
              </a:rPr>
              <a:t>des </a:t>
            </a:r>
            <a:r>
              <a:rPr lang="fr-FR" b="1" dirty="0" smtClean="0">
                <a:solidFill>
                  <a:schemeClr val="tx1"/>
                </a:solidFill>
                <a:latin typeface="Arial Black" pitchFamily="34" charset="0"/>
              </a:rPr>
              <a:t>maladies. </a:t>
            </a:r>
            <a:br>
              <a:rPr lang="fr-FR" b="1" dirty="0" smtClean="0">
                <a:solidFill>
                  <a:schemeClr val="tx1"/>
                </a:solidFill>
                <a:latin typeface="Arial Black" pitchFamily="34" charset="0"/>
              </a:rPr>
            </a:br>
            <a:r>
              <a:rPr lang="fr-FR" b="1" dirty="0" smtClean="0">
                <a:solidFill>
                  <a:schemeClr val="tx1"/>
                </a:solidFill>
                <a:latin typeface="Arial Black" pitchFamily="34" charset="0"/>
              </a:rPr>
              <a:t/>
            </a:r>
            <a:br>
              <a:rPr lang="fr-FR" b="1" dirty="0" smtClean="0">
                <a:solidFill>
                  <a:schemeClr val="tx1"/>
                </a:solidFill>
                <a:latin typeface="Arial Black" pitchFamily="34" charset="0"/>
              </a:rPr>
            </a:br>
            <a:r>
              <a:rPr lang="fr-FR" b="1" dirty="0" smtClean="0">
                <a:solidFill>
                  <a:schemeClr val="tx1"/>
                </a:solidFill>
                <a:latin typeface="Arial Black" pitchFamily="34" charset="0"/>
              </a:rPr>
              <a:t>4/- </a:t>
            </a:r>
            <a:r>
              <a:rPr lang="fr-FR" b="1" dirty="0" smtClean="0">
                <a:solidFill>
                  <a:schemeClr val="tx1"/>
                </a:solidFill>
                <a:latin typeface="Arial Black" pitchFamily="34" charset="0"/>
              </a:rPr>
              <a:t>A </a:t>
            </a:r>
            <a:r>
              <a:rPr lang="fr-FR" b="1" dirty="0" smtClean="0">
                <a:solidFill>
                  <a:schemeClr val="tx1"/>
                </a:solidFill>
                <a:latin typeface="Arial Black" pitchFamily="34" charset="0"/>
              </a:rPr>
              <a:t>titre </a:t>
            </a:r>
            <a:r>
              <a:rPr lang="fr-FR" b="1" u="sng" dirty="0" smtClean="0">
                <a:solidFill>
                  <a:srgbClr val="FF0000"/>
                </a:solidFill>
                <a:latin typeface="Arial Black" pitchFamily="34" charset="0"/>
              </a:rPr>
              <a:t>correctif </a:t>
            </a:r>
            <a:r>
              <a:rPr lang="fr-FR" b="1" dirty="0" smtClean="0">
                <a:solidFill>
                  <a:schemeClr val="tx1"/>
                </a:solidFill>
                <a:latin typeface="Arial Black" pitchFamily="34" charset="0"/>
              </a:rPr>
              <a:t>: pour réduire les conséquences de certaines maladies                   ( diabète, maladies C.V, troubles psychiatriques ) ou retarder leur évolution (cancer, sida, Alzheimer , rhumatismes).</a:t>
            </a:r>
            <a:endParaRPr lang="fr-FR" b="1" dirty="0">
              <a:solidFill>
                <a:schemeClr val="tx1"/>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6154758"/>
          </a:xfrm>
        </p:spPr>
        <p:txBody>
          <a:bodyPr>
            <a:normAutofit fontScale="90000"/>
          </a:bodyPr>
          <a:lstStyle/>
          <a:p>
            <a:r>
              <a:rPr lang="fr-FR" dirty="0" smtClean="0">
                <a:solidFill>
                  <a:schemeClr val="tx1"/>
                </a:solidFill>
                <a:latin typeface="Arial Black" pitchFamily="34" charset="0"/>
              </a:rPr>
              <a:t>La vie d’un médicament passe par un ensemble d’étapes durant environ 15ans</a:t>
            </a:r>
            <a:r>
              <a:rPr lang="fr-FR" dirty="0" smtClean="0">
                <a:solidFill>
                  <a:schemeClr val="tx1"/>
                </a:solidFill>
                <a:latin typeface="Arial Black" pitchFamily="34" charset="0"/>
              </a:rPr>
              <a:t>.</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1</a:t>
            </a:r>
            <a:r>
              <a:rPr lang="fr-FR" u="sng" baseline="30000" dirty="0" smtClean="0">
                <a:solidFill>
                  <a:srgbClr val="0070C0"/>
                </a:solidFill>
                <a:latin typeface="Arial Black" pitchFamily="34" charset="0"/>
              </a:rPr>
              <a:t>ère</a:t>
            </a:r>
            <a:r>
              <a:rPr lang="fr-FR" u="sng" dirty="0" smtClean="0">
                <a:solidFill>
                  <a:srgbClr val="0070C0"/>
                </a:solidFill>
                <a:latin typeface="Arial Black" pitchFamily="34" charset="0"/>
              </a:rPr>
              <a:t> étape </a:t>
            </a:r>
            <a:r>
              <a:rPr lang="fr-FR" sz="4400" u="sng" dirty="0" smtClean="0">
                <a:solidFill>
                  <a:srgbClr val="0070C0"/>
                </a:solidFill>
                <a:latin typeface="Arial Black" pitchFamily="34" charset="0"/>
              </a:rPr>
              <a:t>: </a:t>
            </a:r>
            <a:r>
              <a:rPr lang="fr-FR" dirty="0" smtClean="0">
                <a:solidFill>
                  <a:srgbClr val="FF0000"/>
                </a:solidFill>
                <a:latin typeface="Arial Black" pitchFamily="34" charset="0"/>
              </a:rPr>
              <a:t>démarrage</a:t>
            </a:r>
            <a:r>
              <a:rPr lang="fr-FR" dirty="0" smtClean="0">
                <a:solidFill>
                  <a:schemeClr val="tx1"/>
                </a:solidFill>
                <a:latin typeface="Arial Black" pitchFamily="34" charset="0"/>
              </a:rPr>
              <a:t> de la recherche </a:t>
            </a:r>
            <a:r>
              <a:rPr lang="fr-FR" dirty="0" smtClean="0">
                <a:solidFill>
                  <a:schemeClr val="tx1"/>
                </a:solidFill>
                <a:latin typeface="Arial Black" pitchFamily="34" charset="0"/>
              </a:rPr>
              <a:t>publique ou </a:t>
            </a:r>
            <a:r>
              <a:rPr lang="fr-FR" dirty="0" smtClean="0">
                <a:solidFill>
                  <a:schemeClr val="tx1"/>
                </a:solidFill>
                <a:latin typeface="Arial Black" pitchFamily="34" charset="0"/>
              </a:rPr>
              <a:t>privée et étude </a:t>
            </a:r>
            <a:r>
              <a:rPr lang="fr-FR" dirty="0" smtClean="0">
                <a:solidFill>
                  <a:schemeClr val="tx1"/>
                </a:solidFill>
                <a:latin typeface="Arial Black" pitchFamily="34" charset="0"/>
              </a:rPr>
              <a:t>des marchés</a:t>
            </a:r>
            <a:r>
              <a:rPr lang="fr-FR" dirty="0" smtClean="0">
                <a:solidFill>
                  <a:schemeClr val="tx1"/>
                </a:solidFill>
                <a:latin typeface="Arial Black" pitchFamily="34" charset="0"/>
              </a:rPr>
              <a:t>.</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2</a:t>
            </a:r>
            <a:r>
              <a:rPr lang="fr-FR" u="sng" baseline="30000" dirty="0" smtClean="0">
                <a:solidFill>
                  <a:srgbClr val="0070C0"/>
                </a:solidFill>
                <a:latin typeface="Arial Black" pitchFamily="34" charset="0"/>
              </a:rPr>
              <a:t>ème</a:t>
            </a:r>
            <a:r>
              <a:rPr lang="fr-FR" u="sng" dirty="0" smtClean="0">
                <a:solidFill>
                  <a:srgbClr val="0070C0"/>
                </a:solidFill>
                <a:latin typeface="Arial Black" pitchFamily="34" charset="0"/>
              </a:rPr>
              <a:t> étape : </a:t>
            </a:r>
            <a:r>
              <a:rPr lang="fr-FR" dirty="0" smtClean="0">
                <a:solidFill>
                  <a:srgbClr val="FF0000"/>
                </a:solidFill>
                <a:latin typeface="Arial Black" pitchFamily="34" charset="0"/>
              </a:rPr>
              <a:t>Screening </a:t>
            </a:r>
            <a:r>
              <a:rPr lang="fr-FR" dirty="0" smtClean="0">
                <a:solidFill>
                  <a:schemeClr val="tx1"/>
                </a:solidFill>
                <a:latin typeface="Arial Black" pitchFamily="34" charset="0"/>
              </a:rPr>
              <a:t>c’est-à-dire triage </a:t>
            </a:r>
            <a:r>
              <a:rPr lang="fr-FR" dirty="0" smtClean="0">
                <a:solidFill>
                  <a:schemeClr val="tx1"/>
                </a:solidFill>
                <a:latin typeface="Arial Black" pitchFamily="34" charset="0"/>
              </a:rPr>
              <a:t>rapide de la molécule de choix</a:t>
            </a:r>
            <a:r>
              <a:rPr lang="fr-FR" dirty="0" smtClean="0">
                <a:solidFill>
                  <a:schemeClr val="tx1"/>
                </a:solidFill>
                <a:latin typeface="Arial Black" pitchFamily="34" charset="0"/>
              </a:rPr>
              <a:t>.</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3</a:t>
            </a:r>
            <a:r>
              <a:rPr lang="fr-FR" u="sng" baseline="30000" dirty="0" smtClean="0">
                <a:solidFill>
                  <a:srgbClr val="0070C0"/>
                </a:solidFill>
                <a:latin typeface="Arial Black" pitchFamily="34" charset="0"/>
              </a:rPr>
              <a:t>ème</a:t>
            </a:r>
            <a:r>
              <a:rPr lang="fr-FR" u="sng" dirty="0" smtClean="0">
                <a:solidFill>
                  <a:srgbClr val="0070C0"/>
                </a:solidFill>
                <a:latin typeface="Arial Black" pitchFamily="34" charset="0"/>
              </a:rPr>
              <a:t> étape : </a:t>
            </a:r>
            <a:r>
              <a:rPr lang="fr-FR" dirty="0" smtClean="0">
                <a:solidFill>
                  <a:srgbClr val="FF0000"/>
                </a:solidFill>
                <a:latin typeface="Arial Black" pitchFamily="34" charset="0"/>
              </a:rPr>
              <a:t>Pharmacologie</a:t>
            </a:r>
            <a:r>
              <a:rPr lang="fr-FR" dirty="0" smtClean="0">
                <a:solidFill>
                  <a:schemeClr val="tx1"/>
                </a:solidFill>
                <a:latin typeface="Arial Black" pitchFamily="34" charset="0"/>
              </a:rPr>
              <a:t> </a:t>
            </a:r>
            <a:r>
              <a:rPr lang="fr-FR" dirty="0" smtClean="0">
                <a:solidFill>
                  <a:srgbClr val="FF0000"/>
                </a:solidFill>
                <a:latin typeface="Arial Black" pitchFamily="34" charset="0"/>
              </a:rPr>
              <a:t>expérimentale</a:t>
            </a:r>
            <a:r>
              <a:rPr lang="fr-FR" dirty="0" smtClean="0">
                <a:solidFill>
                  <a:schemeClr val="tx1"/>
                </a:solidFill>
                <a:latin typeface="Arial Black" pitchFamily="34" charset="0"/>
              </a:rPr>
              <a:t> </a:t>
            </a:r>
            <a:r>
              <a:rPr lang="fr-FR" dirty="0" smtClean="0">
                <a:solidFill>
                  <a:schemeClr val="tx1"/>
                </a:solidFill>
                <a:latin typeface="Arial Black" pitchFamily="34" charset="0"/>
              </a:rPr>
              <a:t> c’est-à-dire une </a:t>
            </a:r>
            <a:r>
              <a:rPr lang="fr-FR" dirty="0" smtClean="0">
                <a:solidFill>
                  <a:schemeClr val="tx1"/>
                </a:solidFill>
                <a:latin typeface="Arial Black" pitchFamily="34" charset="0"/>
              </a:rPr>
              <a:t>fois le tri de la molécule est effectué, elle est utilisée d’abord chez l’animal ensuite chez l’être  humain.  </a:t>
            </a:r>
            <a:br>
              <a:rPr lang="fr-FR" dirty="0" smtClean="0">
                <a:solidFill>
                  <a:schemeClr val="tx1"/>
                </a:solidFill>
                <a:latin typeface="Arial Black" pitchFamily="34" charset="0"/>
              </a:rPr>
            </a:br>
            <a:endParaRPr lang="fr-FR" dirty="0">
              <a:solidFill>
                <a:schemeClr val="tx1"/>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6154758"/>
          </a:xfrm>
        </p:spPr>
        <p:txBody>
          <a:bodyPr>
            <a:normAutofit fontScale="90000"/>
          </a:bodyPr>
          <a:lstStyle/>
          <a:p>
            <a:r>
              <a:rPr lang="fr-FR" dirty="0" smtClean="0">
                <a:solidFill>
                  <a:srgbClr val="FF0000"/>
                </a:solidFill>
                <a:latin typeface="Arial Black" pitchFamily="34" charset="0"/>
              </a:rPr>
              <a:t>L’étape </a:t>
            </a:r>
            <a:r>
              <a:rPr lang="fr-FR" dirty="0" smtClean="0">
                <a:solidFill>
                  <a:srgbClr val="0070C0"/>
                </a:solidFill>
                <a:latin typeface="Arial Black" pitchFamily="34" charset="0"/>
              </a:rPr>
              <a:t>expérimentale</a:t>
            </a:r>
            <a:r>
              <a:rPr lang="fr-FR" dirty="0" smtClean="0">
                <a:solidFill>
                  <a:srgbClr val="FF0000"/>
                </a:solidFill>
                <a:latin typeface="Arial Black" pitchFamily="34" charset="0"/>
              </a:rPr>
              <a:t> passe par trois phases:</a:t>
            </a:r>
            <a:br>
              <a:rPr lang="fr-FR" dirty="0" smtClean="0">
                <a:solidFill>
                  <a:srgbClr val="FF0000"/>
                </a:solidFill>
                <a:latin typeface="Arial Black" pitchFamily="34" charset="0"/>
              </a:rPr>
            </a:br>
            <a:r>
              <a:rPr lang="fr-FR" dirty="0">
                <a:solidFill>
                  <a:srgbClr val="FF0000"/>
                </a:solidFill>
                <a:latin typeface="Arial Black" pitchFamily="34" charset="0"/>
              </a:rPr>
              <a:t/>
            </a:r>
            <a:br>
              <a:rPr lang="fr-FR" dirty="0">
                <a:solidFill>
                  <a:srgbClr val="FF0000"/>
                </a:solidFill>
                <a:latin typeface="Arial Black" pitchFamily="34" charset="0"/>
              </a:rPr>
            </a:br>
            <a:r>
              <a:rPr lang="fr-FR" u="sng" dirty="0" smtClean="0">
                <a:solidFill>
                  <a:srgbClr val="0070C0"/>
                </a:solidFill>
                <a:latin typeface="Arial Black" pitchFamily="34" charset="0"/>
              </a:rPr>
              <a:t>PHASE I:</a:t>
            </a:r>
            <a:r>
              <a:rPr lang="fr-FR" dirty="0">
                <a:solidFill>
                  <a:schemeClr val="tx1"/>
                </a:solidFill>
                <a:latin typeface="Arial Black" pitchFamily="34" charset="0"/>
              </a:rPr>
              <a:t> </a:t>
            </a:r>
            <a:r>
              <a:rPr lang="fr-FR" dirty="0" smtClean="0">
                <a:solidFill>
                  <a:schemeClr val="tx1"/>
                </a:solidFill>
                <a:latin typeface="Arial Black" pitchFamily="34" charset="0"/>
              </a:rPr>
              <a:t>C’est </a:t>
            </a:r>
            <a:r>
              <a:rPr lang="fr-FR" dirty="0" smtClean="0">
                <a:solidFill>
                  <a:schemeClr val="tx1"/>
                </a:solidFill>
                <a:latin typeface="Arial Black" pitchFamily="34" charset="0"/>
              </a:rPr>
              <a:t>déterminer </a:t>
            </a:r>
            <a:r>
              <a:rPr lang="fr-FR" dirty="0" smtClean="0">
                <a:solidFill>
                  <a:schemeClr val="tx1"/>
                </a:solidFill>
                <a:latin typeface="Arial Black" pitchFamily="34" charset="0"/>
              </a:rPr>
              <a:t>les doses tolérées chez des sujets sains et sur des patients</a:t>
            </a:r>
            <a:r>
              <a:rPr lang="fr-FR" dirty="0" smtClean="0">
                <a:solidFill>
                  <a:schemeClr val="tx1"/>
                </a:solidFill>
                <a:latin typeface="Arial Black" pitchFamily="34" charset="0"/>
              </a:rPr>
              <a:t>.</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PHASE II: </a:t>
            </a:r>
            <a:r>
              <a:rPr lang="fr-FR" dirty="0" smtClean="0">
                <a:solidFill>
                  <a:schemeClr val="tx1"/>
                </a:solidFill>
                <a:latin typeface="Arial Black" pitchFamily="34" charset="0"/>
              </a:rPr>
              <a:t>Elle a pour Objectifs d’établir </a:t>
            </a:r>
            <a:r>
              <a:rPr lang="fr-FR" dirty="0" smtClean="0">
                <a:solidFill>
                  <a:schemeClr val="tx1"/>
                </a:solidFill>
                <a:latin typeface="Arial Black" pitchFamily="34" charset="0"/>
              </a:rPr>
              <a:t>la relation </a:t>
            </a:r>
            <a:r>
              <a:rPr lang="fr-FR" dirty="0" smtClean="0">
                <a:solidFill>
                  <a:srgbClr val="FF0000"/>
                </a:solidFill>
                <a:latin typeface="Arial Black" pitchFamily="34" charset="0"/>
              </a:rPr>
              <a:t>dose-effet</a:t>
            </a:r>
            <a:r>
              <a:rPr lang="fr-FR" dirty="0" smtClean="0">
                <a:solidFill>
                  <a:schemeClr val="tx1"/>
                </a:solidFill>
                <a:latin typeface="Arial Black" pitchFamily="34" charset="0"/>
              </a:rPr>
              <a:t> du produit sur un petit nombre de patients</a:t>
            </a:r>
            <a:r>
              <a:rPr lang="fr-FR" dirty="0" smtClean="0">
                <a:solidFill>
                  <a:schemeClr val="tx1"/>
                </a:solidFill>
                <a:latin typeface="Arial Black" pitchFamily="34" charset="0"/>
              </a:rPr>
              <a:t>.</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PHASE III : </a:t>
            </a:r>
            <a:r>
              <a:rPr lang="fr-FR" dirty="0" smtClean="0">
                <a:solidFill>
                  <a:schemeClr val="tx1"/>
                </a:solidFill>
                <a:latin typeface="Arial Black" pitchFamily="34" charset="0"/>
              </a:rPr>
              <a:t>C’est la démonstration </a:t>
            </a:r>
            <a:r>
              <a:rPr lang="fr-FR" dirty="0" smtClean="0">
                <a:solidFill>
                  <a:schemeClr val="tx1"/>
                </a:solidFill>
                <a:latin typeface="Arial Black" pitchFamily="34" charset="0"/>
              </a:rPr>
              <a:t>de l’efficacité  et de la tolérance du produit dans les conditions d’utilisation les plus larges</a:t>
            </a:r>
            <a:r>
              <a:rPr lang="fr-FR" dirty="0" smtClean="0">
                <a:solidFill>
                  <a:schemeClr val="tx1"/>
                </a:solidFill>
                <a:latin typeface="Arial Black" pitchFamily="34" charset="0"/>
              </a:rPr>
              <a:t>.</a:t>
            </a:r>
            <a:endParaRPr lang="fr-FR" dirty="0">
              <a:solidFill>
                <a:schemeClr val="tx1"/>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358246" cy="6226196"/>
          </a:xfrm>
        </p:spPr>
        <p:txBody>
          <a:bodyPr>
            <a:normAutofit fontScale="90000"/>
          </a:bodyPr>
          <a:lstStyle/>
          <a:p>
            <a:r>
              <a:rPr lang="fr-FR" dirty="0" smtClean="0">
                <a:solidFill>
                  <a:schemeClr val="tx1"/>
                </a:solidFill>
                <a:latin typeface="Arial Black" pitchFamily="34" charset="0"/>
              </a:rPr>
              <a:t>Lorsque les études montrent que le médicament présente un bénéfice potentiel pour les patients et pour les laboratoires, le producteur demande alors une autorisation pour le commercialiser</a:t>
            </a:r>
            <a:br>
              <a:rPr lang="fr-FR" dirty="0" smtClean="0">
                <a:solidFill>
                  <a:schemeClr val="tx1"/>
                </a:solidFill>
                <a:latin typeface="Arial Black" pitchFamily="34" charset="0"/>
              </a:rPr>
            </a:br>
            <a:r>
              <a:rPr lang="fr-FR" dirty="0" smtClean="0">
                <a:solidFill>
                  <a:schemeClr val="tx1"/>
                </a:solidFill>
                <a:latin typeface="Arial Black" pitchFamily="34" charset="0"/>
              </a:rPr>
              <a:t> </a:t>
            </a:r>
            <a:r>
              <a:rPr lang="fr-FR" dirty="0" smtClean="0">
                <a:solidFill>
                  <a:srgbClr val="FF0000"/>
                </a:solidFill>
                <a:latin typeface="Arial Black" pitchFamily="34" charset="0"/>
              </a:rPr>
              <a:t>AMM </a:t>
            </a:r>
            <a:r>
              <a:rPr lang="fr-FR" dirty="0" smtClean="0">
                <a:solidFill>
                  <a:srgbClr val="FF0000"/>
                </a:solidFill>
                <a:latin typeface="Arial Black" pitchFamily="34" charset="0"/>
              </a:rPr>
              <a:t> sur laquelle sont mentionnées clairement  :</a:t>
            </a:r>
            <a:br>
              <a:rPr lang="fr-FR" dirty="0" smtClean="0">
                <a:solidFill>
                  <a:srgbClr val="FF0000"/>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dirty="0" smtClean="0">
                <a:solidFill>
                  <a:srgbClr val="0070C0"/>
                </a:solidFill>
                <a:latin typeface="Arial Black" pitchFamily="34" charset="0"/>
              </a:rPr>
              <a:t>1/- </a:t>
            </a:r>
            <a:r>
              <a:rPr lang="fr-FR" dirty="0" smtClean="0">
                <a:solidFill>
                  <a:schemeClr val="tx1"/>
                </a:solidFill>
                <a:latin typeface="Arial Black" pitchFamily="34" charset="0"/>
              </a:rPr>
              <a:t>Les indications </a:t>
            </a:r>
            <a:r>
              <a:rPr lang="fr-FR" dirty="0" smtClean="0">
                <a:solidFill>
                  <a:schemeClr val="tx1"/>
                </a:solidFill>
                <a:latin typeface="Arial Black" pitchFamily="34" charset="0"/>
              </a:rPr>
              <a:t>thérapeutiques.</a:t>
            </a:r>
            <a:br>
              <a:rPr lang="fr-FR" dirty="0" smtClean="0">
                <a:solidFill>
                  <a:schemeClr val="tx1"/>
                </a:solidFill>
                <a:latin typeface="Arial Black" pitchFamily="34" charset="0"/>
              </a:rPr>
            </a:br>
            <a:r>
              <a:rPr lang="fr-FR" dirty="0" smtClean="0">
                <a:solidFill>
                  <a:srgbClr val="0070C0"/>
                </a:solidFill>
                <a:latin typeface="Arial Black" pitchFamily="34" charset="0"/>
              </a:rPr>
              <a:t>2/- </a:t>
            </a:r>
            <a:r>
              <a:rPr lang="fr-FR" dirty="0" smtClean="0">
                <a:solidFill>
                  <a:schemeClr val="tx1"/>
                </a:solidFill>
                <a:latin typeface="Arial Black" pitchFamily="34" charset="0"/>
              </a:rPr>
              <a:t>Les m</a:t>
            </a:r>
            <a:r>
              <a:rPr lang="fr-FR" dirty="0" smtClean="0">
                <a:solidFill>
                  <a:schemeClr val="tx1"/>
                </a:solidFill>
                <a:latin typeface="Arial Black" pitchFamily="34" charset="0"/>
              </a:rPr>
              <a:t>odalités </a:t>
            </a:r>
            <a:r>
              <a:rPr lang="fr-FR" dirty="0" smtClean="0">
                <a:solidFill>
                  <a:schemeClr val="tx1"/>
                </a:solidFill>
                <a:latin typeface="Arial Black" pitchFamily="34" charset="0"/>
              </a:rPr>
              <a:t>d’administrations.                                  </a:t>
            </a:r>
            <a:r>
              <a:rPr lang="fr-FR" dirty="0" smtClean="0">
                <a:solidFill>
                  <a:schemeClr val="tx1"/>
                </a:solidFill>
                <a:latin typeface="Arial Black" pitchFamily="34" charset="0"/>
              </a:rPr>
              <a:t> </a:t>
            </a:r>
            <a:br>
              <a:rPr lang="fr-FR" dirty="0" smtClean="0">
                <a:solidFill>
                  <a:schemeClr val="tx1"/>
                </a:solidFill>
                <a:latin typeface="Arial Black" pitchFamily="34" charset="0"/>
              </a:rPr>
            </a:br>
            <a:r>
              <a:rPr lang="fr-FR" dirty="0">
                <a:solidFill>
                  <a:schemeClr val="tx1"/>
                </a:solidFill>
                <a:latin typeface="Arial Black" pitchFamily="34" charset="0"/>
              </a:rPr>
              <a:t> </a:t>
            </a:r>
            <a:r>
              <a:rPr lang="fr-FR" dirty="0" smtClean="0">
                <a:solidFill>
                  <a:schemeClr val="tx1"/>
                </a:solidFill>
                <a:latin typeface="Arial Black" pitchFamily="34" charset="0"/>
              </a:rPr>
              <a:t>    </a:t>
            </a:r>
            <a:r>
              <a:rPr lang="fr-FR" dirty="0" smtClean="0">
                <a:solidFill>
                  <a:schemeClr val="tx1"/>
                </a:solidFill>
                <a:latin typeface="Arial Black" pitchFamily="34" charset="0"/>
              </a:rPr>
              <a:t>(</a:t>
            </a:r>
            <a:r>
              <a:rPr lang="fr-FR" dirty="0" smtClean="0">
                <a:solidFill>
                  <a:schemeClr val="tx1"/>
                </a:solidFill>
                <a:latin typeface="Arial Black" pitchFamily="34" charset="0"/>
              </a:rPr>
              <a:t>doses, rythme, </a:t>
            </a:r>
            <a:r>
              <a:rPr lang="fr-FR" dirty="0" smtClean="0">
                <a:solidFill>
                  <a:schemeClr val="tx1"/>
                </a:solidFill>
                <a:latin typeface="Arial Black" pitchFamily="34" charset="0"/>
              </a:rPr>
              <a:t>durée, … </a:t>
            </a:r>
            <a:r>
              <a:rPr lang="fr-FR" dirty="0" smtClean="0">
                <a:solidFill>
                  <a:schemeClr val="tx1"/>
                </a:solidFill>
                <a:latin typeface="Arial Black" pitchFamily="34" charset="0"/>
              </a:rPr>
              <a:t>)</a:t>
            </a:r>
            <a:br>
              <a:rPr lang="fr-FR" dirty="0" smtClean="0">
                <a:solidFill>
                  <a:schemeClr val="tx1"/>
                </a:solidFill>
                <a:latin typeface="Arial Black" pitchFamily="34" charset="0"/>
              </a:rPr>
            </a:br>
            <a:r>
              <a:rPr lang="fr-FR" dirty="0" smtClean="0">
                <a:solidFill>
                  <a:srgbClr val="0070C0"/>
                </a:solidFill>
                <a:latin typeface="Arial Black" pitchFamily="34" charset="0"/>
              </a:rPr>
              <a:t>3/- </a:t>
            </a:r>
            <a:r>
              <a:rPr lang="fr-FR" dirty="0" smtClean="0">
                <a:solidFill>
                  <a:schemeClr val="tx1"/>
                </a:solidFill>
                <a:latin typeface="Arial Black" pitchFamily="34" charset="0"/>
              </a:rPr>
              <a:t>Les p</a:t>
            </a:r>
            <a:r>
              <a:rPr lang="fr-FR" dirty="0" smtClean="0">
                <a:solidFill>
                  <a:schemeClr val="tx1"/>
                </a:solidFill>
                <a:latin typeface="Arial Black" pitchFamily="34" charset="0"/>
              </a:rPr>
              <a:t>récautions </a:t>
            </a:r>
            <a:r>
              <a:rPr lang="fr-FR" dirty="0" smtClean="0">
                <a:solidFill>
                  <a:schemeClr val="tx1"/>
                </a:solidFill>
                <a:latin typeface="Arial Black" pitchFamily="34" charset="0"/>
              </a:rPr>
              <a:t>d’emploi.</a:t>
            </a:r>
            <a:br>
              <a:rPr lang="fr-FR" dirty="0" smtClean="0">
                <a:solidFill>
                  <a:schemeClr val="tx1"/>
                </a:solidFill>
                <a:latin typeface="Arial Black" pitchFamily="34" charset="0"/>
              </a:rPr>
            </a:br>
            <a:r>
              <a:rPr lang="fr-FR" dirty="0" smtClean="0">
                <a:solidFill>
                  <a:srgbClr val="0070C0"/>
                </a:solidFill>
                <a:latin typeface="Arial Black" pitchFamily="34" charset="0"/>
              </a:rPr>
              <a:t>4/- </a:t>
            </a:r>
            <a:r>
              <a:rPr lang="fr-FR" dirty="0" smtClean="0">
                <a:solidFill>
                  <a:schemeClr val="tx1"/>
                </a:solidFill>
                <a:latin typeface="Arial Black" pitchFamily="34" charset="0"/>
              </a:rPr>
              <a:t>Les c</a:t>
            </a:r>
            <a:r>
              <a:rPr lang="fr-FR" dirty="0" smtClean="0">
                <a:solidFill>
                  <a:schemeClr val="tx1"/>
                </a:solidFill>
                <a:latin typeface="Arial Black" pitchFamily="34" charset="0"/>
              </a:rPr>
              <a:t>ontre-indications</a:t>
            </a:r>
            <a:r>
              <a:rPr lang="fr-FR" dirty="0" smtClean="0">
                <a:solidFill>
                  <a:schemeClr val="tx1"/>
                </a:solidFill>
                <a:latin typeface="Arial Black" pitchFamily="34" charset="0"/>
              </a:rPr>
              <a:t>.</a:t>
            </a:r>
            <a:br>
              <a:rPr lang="fr-FR" dirty="0" smtClean="0">
                <a:solidFill>
                  <a:schemeClr val="tx1"/>
                </a:solidFill>
                <a:latin typeface="Arial Black" pitchFamily="34" charset="0"/>
              </a:rPr>
            </a:br>
            <a:endParaRPr lang="fr-FR" dirty="0">
              <a:solidFill>
                <a:schemeClr val="tx1"/>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582990"/>
          </a:xfrm>
        </p:spPr>
        <p:style>
          <a:lnRef idx="2">
            <a:schemeClr val="accent2"/>
          </a:lnRef>
          <a:fillRef idx="1">
            <a:schemeClr val="lt1"/>
          </a:fillRef>
          <a:effectRef idx="0">
            <a:schemeClr val="accent2"/>
          </a:effectRef>
          <a:fontRef idx="minor">
            <a:schemeClr val="dk1"/>
          </a:fontRef>
        </p:style>
        <p:txBody>
          <a:bodyPr>
            <a:noAutofit/>
          </a:bodyPr>
          <a:lstStyle/>
          <a:p>
            <a:pPr algn="ctr"/>
            <a:r>
              <a:rPr lang="fr-FR" sz="6000" dirty="0" smtClean="0">
                <a:latin typeface="+mn-lt"/>
              </a:rPr>
              <a:t/>
            </a:r>
            <a:br>
              <a:rPr lang="fr-FR" sz="6000" dirty="0" smtClean="0">
                <a:latin typeface="+mn-lt"/>
              </a:rPr>
            </a:br>
            <a:r>
              <a:rPr lang="fr-FR" sz="6000" dirty="0" smtClean="0">
                <a:latin typeface="+mn-lt"/>
              </a:rPr>
              <a:t/>
            </a:r>
            <a:br>
              <a:rPr lang="fr-FR" sz="6000" dirty="0" smtClean="0">
                <a:latin typeface="+mn-lt"/>
              </a:rPr>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4400" dirty="0" smtClean="0">
                <a:solidFill>
                  <a:srgbClr val="FF0000"/>
                </a:solidFill>
                <a:latin typeface="Arial Black" pitchFamily="34" charset="0"/>
              </a:rPr>
              <a:t>DEFINITION :</a:t>
            </a:r>
            <a:r>
              <a:rPr lang="fr-FR" sz="4000" dirty="0" smtClean="0">
                <a:latin typeface="+mn-lt"/>
              </a:rPr>
              <a:t/>
            </a:r>
            <a:br>
              <a:rPr lang="fr-FR" sz="4000" dirty="0" smtClean="0">
                <a:latin typeface="+mn-lt"/>
              </a:rPr>
            </a:br>
            <a:r>
              <a:rPr lang="fr-FR" sz="3600" b="1" dirty="0" smtClean="0">
                <a:latin typeface="+mn-lt"/>
              </a:rPr>
              <a:t>Le </a:t>
            </a:r>
            <a:r>
              <a:rPr lang="fr-FR" sz="3600" b="1" dirty="0" smtClean="0">
                <a:latin typeface="+mn-lt"/>
              </a:rPr>
              <a:t>terme « </a:t>
            </a:r>
            <a:r>
              <a:rPr lang="fr-FR" sz="3600" b="1" i="1" dirty="0" smtClean="0">
                <a:solidFill>
                  <a:srgbClr val="0070C0"/>
                </a:solidFill>
                <a:latin typeface="+mn-lt"/>
              </a:rPr>
              <a:t>pharmacie</a:t>
            </a:r>
            <a:r>
              <a:rPr lang="fr-FR" sz="3600" b="1" dirty="0" smtClean="0">
                <a:latin typeface="+mn-lt"/>
              </a:rPr>
              <a:t> » vient du grec (</a:t>
            </a:r>
            <a:r>
              <a:rPr lang="fr-FR" sz="3600" b="1" dirty="0" err="1" smtClean="0">
                <a:latin typeface="+mn-lt"/>
              </a:rPr>
              <a:t>pharmakôn</a:t>
            </a:r>
            <a:r>
              <a:rPr lang="fr-FR" sz="3600" b="1" dirty="0" smtClean="0">
                <a:latin typeface="+mn-lt"/>
              </a:rPr>
              <a:t>) qui signifie littéralement </a:t>
            </a:r>
            <a:r>
              <a:rPr lang="fr-FR" sz="3600" b="1" dirty="0" smtClean="0">
                <a:solidFill>
                  <a:srgbClr val="00B0F0"/>
                </a:solidFill>
                <a:latin typeface="+mn-lt"/>
              </a:rPr>
              <a:t>DROGUE</a:t>
            </a:r>
            <a:r>
              <a:rPr lang="fr-FR" sz="3600" b="1" dirty="0" smtClean="0">
                <a:solidFill>
                  <a:srgbClr val="00B0F0"/>
                </a:solidFill>
                <a:latin typeface="+mn-lt"/>
              </a:rPr>
              <a:t>, VENIN  </a:t>
            </a:r>
            <a:r>
              <a:rPr lang="fr-FR" sz="3600" b="1" dirty="0" smtClean="0">
                <a:solidFill>
                  <a:srgbClr val="C00000"/>
                </a:solidFill>
                <a:latin typeface="+mn-lt"/>
              </a:rPr>
              <a:t>ou </a:t>
            </a:r>
            <a:r>
              <a:rPr lang="fr-FR" sz="3600" b="1" dirty="0" smtClean="0">
                <a:solidFill>
                  <a:srgbClr val="FF0000"/>
                </a:solidFill>
                <a:latin typeface="+mn-lt"/>
              </a:rPr>
              <a:t>POISON.</a:t>
            </a:r>
            <a:r>
              <a:rPr lang="fr-FR" sz="3200" dirty="0" smtClean="0">
                <a:latin typeface="+mn-lt"/>
              </a:rPr>
              <a:t/>
            </a:r>
            <a:br>
              <a:rPr lang="fr-FR" sz="3200" dirty="0" smtClean="0">
                <a:latin typeface="+mn-lt"/>
              </a:rPr>
            </a:br>
            <a:endParaRPr lang="en-US" sz="3200" dirty="0">
              <a:latin typeface="+mn-lt"/>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73016"/>
            <a:ext cx="684076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88640"/>
            <a:ext cx="8319298" cy="2304256"/>
          </a:xfrm>
          <a:ln w="76200">
            <a:solidFill>
              <a:srgbClr val="00B050"/>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fr-FR" sz="2400" b="1" dirty="0" smtClean="0">
                <a:solidFill>
                  <a:srgbClr val="FF0000"/>
                </a:solidFill>
                <a:latin typeface="Arial Black" pitchFamily="34" charset="0"/>
              </a:rPr>
              <a:t>I / La pharmacie </a:t>
            </a:r>
            <a:r>
              <a:rPr lang="fr-FR" sz="2400" b="1" dirty="0" smtClean="0">
                <a:latin typeface="Arial Black" pitchFamily="34" charset="0"/>
              </a:rPr>
              <a:t>s'intéresse  à concevoir  et  préparer les médicaments. </a:t>
            </a:r>
            <a:r>
              <a:rPr lang="fr-FR" sz="2400" b="1" dirty="0" smtClean="0">
                <a:latin typeface="Arial Black" pitchFamily="34" charset="0"/>
              </a:rPr>
              <a:t>tenant </a:t>
            </a:r>
            <a:r>
              <a:rPr lang="fr-FR" sz="2400" b="1" dirty="0" smtClean="0">
                <a:latin typeface="Arial Black" pitchFamily="34" charset="0"/>
              </a:rPr>
              <a:t>compte, des interférences entre </a:t>
            </a:r>
            <a:r>
              <a:rPr lang="fr-FR" sz="2400" b="1" u="sng" dirty="0" smtClean="0">
                <a:solidFill>
                  <a:srgbClr val="FF0000"/>
                </a:solidFill>
                <a:latin typeface="Arial Black" pitchFamily="34" charset="0"/>
              </a:rPr>
              <a:t>les molécules chimiques</a:t>
            </a:r>
            <a:r>
              <a:rPr lang="fr-FR" sz="2400" b="1" dirty="0" smtClean="0">
                <a:latin typeface="Arial Black" pitchFamily="34" charset="0"/>
              </a:rPr>
              <a:t>, ainsi que le contrôle  </a:t>
            </a:r>
            <a:r>
              <a:rPr lang="fr-FR" sz="2400" b="1" dirty="0" smtClean="0">
                <a:latin typeface="Arial Black" pitchFamily="34" charset="0"/>
              </a:rPr>
              <a:t>des </a:t>
            </a:r>
            <a:r>
              <a:rPr lang="fr-FR" sz="2400" b="1" u="sng" dirty="0" smtClean="0">
                <a:solidFill>
                  <a:srgbClr val="FF0000"/>
                </a:solidFill>
                <a:latin typeface="Arial Black" pitchFamily="34" charset="0"/>
              </a:rPr>
              <a:t>doses</a:t>
            </a:r>
            <a:r>
              <a:rPr lang="fr-FR" sz="2400" b="1" dirty="0" smtClean="0">
                <a:latin typeface="Arial Black" pitchFamily="34" charset="0"/>
              </a:rPr>
              <a:t> et des </a:t>
            </a:r>
            <a:r>
              <a:rPr lang="fr-FR" sz="2400" b="1" u="sng" dirty="0" smtClean="0">
                <a:solidFill>
                  <a:srgbClr val="FF0000"/>
                </a:solidFill>
                <a:latin typeface="Arial Black" pitchFamily="34" charset="0"/>
              </a:rPr>
              <a:t>contre-indications</a:t>
            </a:r>
            <a:r>
              <a:rPr lang="fr-FR" sz="2400" b="1" dirty="0" smtClean="0">
                <a:latin typeface="Arial Black" pitchFamily="34" charset="0"/>
              </a:rPr>
              <a:t>. </a:t>
            </a:r>
            <a:r>
              <a:rPr lang="fr-FR" sz="2800" b="1" dirty="0" smtClean="0">
                <a:latin typeface="Arial Black" pitchFamily="34" charset="0"/>
              </a:rPr>
              <a:t/>
            </a:r>
            <a:br>
              <a:rPr lang="fr-FR" sz="2800" b="1" dirty="0" smtClean="0">
                <a:latin typeface="Arial Black" pitchFamily="34" charset="0"/>
              </a:rPr>
            </a:br>
            <a:r>
              <a:rPr lang="fr-FR" sz="2400" b="1" dirty="0" smtClean="0">
                <a:latin typeface="Arial Black" pitchFamily="34" charset="0"/>
              </a:rPr>
              <a:t>   </a:t>
            </a:r>
            <a:endParaRPr lang="fr-FR" sz="2400" b="1" dirty="0">
              <a:latin typeface="Arial Black" pitchFamily="34" charset="0"/>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64904"/>
            <a:ext cx="7848872" cy="377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14290"/>
            <a:ext cx="8586790" cy="3357586"/>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b="1" dirty="0" smtClean="0">
                <a:solidFill>
                  <a:srgbClr val="FF0000"/>
                </a:solidFill>
                <a:latin typeface="Arial Black" pitchFamily="34" charset="0"/>
              </a:rPr>
              <a:t>LA </a:t>
            </a:r>
            <a:r>
              <a:rPr lang="en-US" b="1" dirty="0" smtClean="0"/>
              <a:t>TECHNIQUE </a:t>
            </a:r>
            <a:r>
              <a:rPr lang="en-US" b="1" dirty="0" smtClean="0">
                <a:solidFill>
                  <a:srgbClr val="FF0000"/>
                </a:solidFill>
                <a:latin typeface="Arial Black" pitchFamily="34" charset="0"/>
              </a:rPr>
              <a:t>PHARMACEUTIQUE,</a:t>
            </a:r>
            <a:r>
              <a:rPr lang="en-US" b="1" dirty="0" smtClean="0"/>
              <a:t>     A </a:t>
            </a:r>
            <a:r>
              <a:rPr lang="en-US" b="1" dirty="0" smtClean="0"/>
              <a:t>POUR OBJET LA RECHERCHE, </a:t>
            </a:r>
            <a:r>
              <a:rPr lang="en-US" b="1" dirty="0" smtClean="0"/>
              <a:t>               </a:t>
            </a:r>
            <a:r>
              <a:rPr lang="en-US" b="1" u="sng" dirty="0" smtClean="0">
                <a:solidFill>
                  <a:srgbClr val="FF0000"/>
                </a:solidFill>
              </a:rPr>
              <a:t>LA FABRICATION</a:t>
            </a:r>
            <a:r>
              <a:rPr lang="en-US" b="1" dirty="0" smtClean="0"/>
              <a:t>,  </a:t>
            </a:r>
            <a:r>
              <a:rPr lang="en-US" b="1" u="sng" dirty="0" smtClean="0">
                <a:solidFill>
                  <a:srgbClr val="FF0000"/>
                </a:solidFill>
              </a:rPr>
              <a:t>LE CONTRÔLE</a:t>
            </a:r>
            <a:r>
              <a:rPr lang="en-US" b="1" dirty="0" smtClean="0"/>
              <a:t>,</a:t>
            </a:r>
            <a:br>
              <a:rPr lang="en-US" b="1" dirty="0" smtClean="0"/>
            </a:br>
            <a:r>
              <a:rPr lang="en-US" b="1" dirty="0" smtClean="0"/>
              <a:t> </a:t>
            </a:r>
            <a:r>
              <a:rPr lang="en-US" b="1" u="sng" dirty="0" smtClean="0">
                <a:solidFill>
                  <a:srgbClr val="FF0000"/>
                </a:solidFill>
              </a:rPr>
              <a:t>LE CONDITIONNEMENT </a:t>
            </a:r>
            <a:r>
              <a:rPr lang="en-US" b="1" dirty="0" smtClean="0"/>
              <a:t>ET </a:t>
            </a:r>
            <a:br>
              <a:rPr lang="en-US" b="1" dirty="0" smtClean="0"/>
            </a:br>
            <a:r>
              <a:rPr lang="en-US" b="1" u="sng" dirty="0" smtClean="0">
                <a:solidFill>
                  <a:srgbClr val="FF0000"/>
                </a:solidFill>
              </a:rPr>
              <a:t>LA DISTRIBUTION </a:t>
            </a:r>
            <a:r>
              <a:rPr lang="en-US" b="1" dirty="0" smtClean="0"/>
              <a:t>DES MÉDICAMENTS.</a:t>
            </a:r>
            <a:r>
              <a:rPr lang="en-US" b="1" dirty="0"/>
              <a:t> </a:t>
            </a:r>
            <a:r>
              <a:rPr lang="en-US" b="1" dirty="0" smtClean="0"/>
              <a:t/>
            </a:r>
            <a:br>
              <a:rPr lang="en-US" b="1" dirty="0" smtClean="0"/>
            </a:br>
            <a:r>
              <a:rPr lang="en-US" b="1" dirty="0" smtClean="0"/>
              <a:t/>
            </a:r>
            <a:br>
              <a:rPr lang="en-US" b="1" dirty="0" smtClean="0"/>
            </a:br>
            <a:endParaRPr lang="en-US" b="1" dirty="0"/>
          </a:p>
        </p:txBody>
      </p:sp>
      <p:pic>
        <p:nvPicPr>
          <p:cNvPr id="3" name="Espace réservé pour une image  4" descr="images.jpg"/>
          <p:cNvPicPr>
            <a:picLocks noChangeAspect="1"/>
          </p:cNvPicPr>
          <p:nvPr/>
        </p:nvPicPr>
        <p:blipFill>
          <a:blip r:embed="rId2" cstate="print"/>
          <a:srcRect l="5231" r="5231"/>
          <a:stretch>
            <a:fillRect/>
          </a:stretch>
        </p:blipFill>
        <p:spPr>
          <a:xfrm>
            <a:off x="285720" y="3714752"/>
            <a:ext cx="8572560" cy="2928958"/>
          </a:xfrm>
          <a:prstGeom prst="rect">
            <a:avLst/>
          </a:prstGeom>
        </p:spPr>
      </p:pic>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4680520" cy="608332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000" b="1" dirty="0" smtClean="0">
                <a:solidFill>
                  <a:srgbClr val="FF0000"/>
                </a:solidFill>
                <a:latin typeface="Arial Black" pitchFamily="34" charset="0"/>
              </a:rPr>
              <a:t>L’activité pharmaceutique</a:t>
            </a:r>
            <a:r>
              <a:rPr lang="fr-FR" sz="4000" b="1" dirty="0" smtClean="0">
                <a:latin typeface="Arial Black" pitchFamily="34" charset="0"/>
              </a:rPr>
              <a:t>        </a:t>
            </a:r>
            <a:r>
              <a:rPr lang="fr-FR" sz="4000" b="1" dirty="0" smtClean="0"/>
              <a:t>est </a:t>
            </a:r>
            <a:r>
              <a:rPr lang="fr-FR" sz="4000" b="1" dirty="0" smtClean="0"/>
              <a:t>liée à d’autres disciplines scientifiques : </a:t>
            </a:r>
            <a:br>
              <a:rPr lang="fr-FR" sz="4000" b="1" dirty="0" smtClean="0"/>
            </a:br>
            <a:r>
              <a:rPr lang="fr-FR" sz="4000" b="1" dirty="0" smtClean="0">
                <a:solidFill>
                  <a:srgbClr val="00B050"/>
                </a:solidFill>
                <a:latin typeface="Arial Black" pitchFamily="34" charset="0"/>
              </a:rPr>
              <a:t>LA BIOLOGIE</a:t>
            </a:r>
            <a:r>
              <a:rPr lang="fr-FR" sz="4000" b="1" dirty="0" smtClean="0"/>
              <a:t>,                       </a:t>
            </a:r>
            <a:r>
              <a:rPr lang="fr-FR" sz="4000" b="1" dirty="0" smtClean="0">
                <a:solidFill>
                  <a:srgbClr val="7030A0"/>
                </a:solidFill>
                <a:latin typeface="Arial Black" pitchFamily="34" charset="0"/>
              </a:rPr>
              <a:t>LA BIOCHIMIE</a:t>
            </a:r>
            <a:r>
              <a:rPr lang="fr-FR" sz="4000" b="1" dirty="0" smtClean="0"/>
              <a:t>, </a:t>
            </a:r>
            <a:r>
              <a:rPr lang="fr-FR" sz="4000" b="1" dirty="0" smtClean="0"/>
              <a:t>et                </a:t>
            </a:r>
            <a:r>
              <a:rPr lang="fr-FR" sz="4000" b="1" dirty="0" smtClean="0">
                <a:solidFill>
                  <a:srgbClr val="C00000"/>
                </a:solidFill>
                <a:latin typeface="Arial Black" pitchFamily="34" charset="0"/>
              </a:rPr>
              <a:t>LES SCIENCES MÉDICALES</a:t>
            </a:r>
            <a:r>
              <a:rPr lang="fr-FR" sz="4000" b="1" dirty="0" smtClean="0"/>
              <a:t>.</a:t>
            </a:r>
            <a:endParaRPr lang="fr-FR" sz="48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360">
            <a:off x="5078836" y="1613184"/>
            <a:ext cx="3453982" cy="4025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88640"/>
            <a:ext cx="8391306" cy="6240756"/>
          </a:xfrm>
        </p:spPr>
        <p:txBody>
          <a:bodyPr>
            <a:normAutofit fontScale="90000"/>
          </a:bodyPr>
          <a:lstStyle/>
          <a:p>
            <a:pPr algn="ctr"/>
            <a:r>
              <a:rPr lang="en-US" sz="4000" b="1" dirty="0" smtClean="0">
                <a:solidFill>
                  <a:schemeClr val="tx1"/>
                </a:solidFill>
              </a:rPr>
              <a:t>Le </a:t>
            </a:r>
            <a:r>
              <a:rPr lang="en-US" sz="4000" b="1" u="sng" dirty="0" smtClean="0">
                <a:solidFill>
                  <a:schemeClr val="tx1"/>
                </a:solidFill>
                <a:hlinkClick r:id="rId2" tooltip="Papyrus Ebers"/>
              </a:rPr>
              <a:t>Papyrus </a:t>
            </a:r>
            <a:r>
              <a:rPr lang="en-US" sz="4000" b="1" dirty="0" smtClean="0">
                <a:solidFill>
                  <a:schemeClr val="tx1"/>
                </a:solidFill>
              </a:rPr>
              <a:t>de </a:t>
            </a:r>
            <a:r>
              <a:rPr lang="en-US" sz="4000" b="1" dirty="0" err="1" smtClean="0">
                <a:solidFill>
                  <a:schemeClr val="tx1"/>
                </a:solidFill>
              </a:rPr>
              <a:t>l'Égypte</a:t>
            </a:r>
            <a:r>
              <a:rPr lang="en-US" sz="4000" b="1" dirty="0" smtClean="0">
                <a:solidFill>
                  <a:schemeClr val="tx1"/>
                </a:solidFill>
              </a:rPr>
              <a:t> </a:t>
            </a:r>
            <a:r>
              <a:rPr lang="en-US" sz="4000" b="1" dirty="0" err="1" smtClean="0">
                <a:solidFill>
                  <a:schemeClr val="tx1"/>
                </a:solidFill>
              </a:rPr>
              <a:t>ancienne</a:t>
            </a:r>
            <a:r>
              <a:rPr lang="en-US" sz="4000" b="1" dirty="0" smtClean="0">
                <a:solidFill>
                  <a:schemeClr val="tx1"/>
                </a:solidFill>
              </a:rPr>
              <a:t>, </a:t>
            </a:r>
            <a:r>
              <a:rPr lang="en-US" sz="4000" b="1" dirty="0" err="1" smtClean="0">
                <a:solidFill>
                  <a:schemeClr val="tx1"/>
                </a:solidFill>
              </a:rPr>
              <a:t>écrits</a:t>
            </a:r>
            <a:r>
              <a:rPr lang="en-US" sz="4000" b="1" dirty="0" smtClean="0">
                <a:solidFill>
                  <a:schemeClr val="tx1"/>
                </a:solidFill>
              </a:rPr>
              <a:t> </a:t>
            </a:r>
            <a:r>
              <a:rPr lang="en-US" sz="4000" b="1" dirty="0" err="1" smtClean="0">
                <a:solidFill>
                  <a:schemeClr val="tx1"/>
                </a:solidFill>
              </a:rPr>
              <a:t>autour</a:t>
            </a:r>
            <a:r>
              <a:rPr lang="en-US" sz="4000" b="1" dirty="0" smtClean="0">
                <a:solidFill>
                  <a:schemeClr val="tx1"/>
                </a:solidFill>
              </a:rPr>
              <a:t> de 1500 av. J.-C., </a:t>
            </a:r>
            <a:r>
              <a:rPr lang="en-US" sz="4000" b="1" dirty="0" err="1" smtClean="0">
                <a:solidFill>
                  <a:schemeClr val="tx1"/>
                </a:solidFill>
              </a:rPr>
              <a:t>contienne</a:t>
            </a:r>
            <a:r>
              <a:rPr lang="en-US" sz="4000" b="1" dirty="0" smtClean="0">
                <a:solidFill>
                  <a:schemeClr val="tx1"/>
                </a:solidFill>
              </a:rPr>
              <a:t> </a:t>
            </a:r>
            <a:r>
              <a:rPr lang="en-US" sz="4000" b="1" dirty="0" err="1" smtClean="0">
                <a:solidFill>
                  <a:schemeClr val="tx1"/>
                </a:solidFill>
              </a:rPr>
              <a:t>une</a:t>
            </a:r>
            <a:r>
              <a:rPr lang="en-US" sz="4000" b="1" dirty="0" smtClean="0">
                <a:solidFill>
                  <a:schemeClr val="tx1"/>
                </a:solidFill>
              </a:rPr>
              <a:t> collection de prescriptions et </a:t>
            </a:r>
            <a:r>
              <a:rPr lang="en-US" sz="4000" b="1" dirty="0" err="1" smtClean="0">
                <a:solidFill>
                  <a:srgbClr val="0070C0"/>
                </a:solidFill>
              </a:rPr>
              <a:t>médicaments</a:t>
            </a:r>
            <a:r>
              <a:rPr lang="en-US" sz="4000" b="1" dirty="0" smtClean="0">
                <a:solidFill>
                  <a:schemeClr val="tx1"/>
                </a:solidFill>
              </a:rPr>
              <a:t>.</a:t>
            </a:r>
            <a:br>
              <a:rPr lang="en-US" sz="4000" b="1" dirty="0" smtClean="0">
                <a:solidFill>
                  <a:schemeClr val="tx1"/>
                </a:solidFill>
              </a:rPr>
            </a:br>
            <a:r>
              <a:rPr lang="en-US" sz="4000" b="1" dirty="0">
                <a:solidFill>
                  <a:schemeClr val="tx1"/>
                </a:solidFill>
              </a:rPr>
              <a:t/>
            </a:r>
            <a:br>
              <a:rPr lang="en-US" sz="4000" b="1" dirty="0">
                <a:solidFill>
                  <a:schemeClr val="tx1"/>
                </a:solidFill>
              </a:rPr>
            </a:br>
            <a:r>
              <a:rPr lang="fr-FR" sz="4000" b="1" dirty="0" smtClean="0">
                <a:solidFill>
                  <a:schemeClr val="tx1"/>
                </a:solidFill>
              </a:rPr>
              <a:t/>
            </a:r>
            <a:br>
              <a:rPr lang="fr-FR" sz="4000"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432174"/>
            <a:ext cx="2791721" cy="316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286388"/>
          </a:xfrm>
          <a:ln w="76200"/>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600" b="1" i="1" dirty="0" smtClean="0">
                <a:solidFill>
                  <a:srgbClr val="FF0000"/>
                </a:solidFill>
                <a:latin typeface="Arial Black" pitchFamily="34" charset="0"/>
              </a:rPr>
              <a:t/>
            </a:r>
            <a:br>
              <a:rPr lang="en-US" sz="3600" b="1" i="1" dirty="0" smtClean="0">
                <a:solidFill>
                  <a:srgbClr val="FF0000"/>
                </a:solidFill>
                <a:latin typeface="Arial Black" pitchFamily="34" charset="0"/>
              </a:rPr>
            </a:br>
            <a:r>
              <a:rPr lang="en-US" sz="3600" b="1" i="1" dirty="0" smtClean="0">
                <a:solidFill>
                  <a:srgbClr val="FF0000"/>
                </a:solidFill>
                <a:latin typeface="Arial Black" pitchFamily="34" charset="0"/>
              </a:rPr>
              <a:t/>
            </a:r>
            <a:br>
              <a:rPr lang="en-US" sz="3600" b="1" i="1" dirty="0" smtClean="0">
                <a:solidFill>
                  <a:srgbClr val="FF0000"/>
                </a:solidFill>
                <a:latin typeface="Arial Black" pitchFamily="34" charset="0"/>
              </a:rPr>
            </a:br>
            <a:r>
              <a:rPr lang="en-US" sz="3600" b="1" i="1" dirty="0" smtClean="0">
                <a:solidFill>
                  <a:srgbClr val="FF0000"/>
                </a:solidFill>
                <a:latin typeface="Arial Black" pitchFamily="34" charset="0"/>
              </a:rPr>
              <a:t/>
            </a:r>
            <a:br>
              <a:rPr lang="en-US" sz="3600" b="1" i="1" dirty="0" smtClean="0">
                <a:solidFill>
                  <a:srgbClr val="FF0000"/>
                </a:solidFill>
                <a:latin typeface="Arial Black" pitchFamily="34" charset="0"/>
              </a:rPr>
            </a:br>
            <a:r>
              <a:rPr lang="en-US" sz="3600" b="1" i="1" dirty="0" smtClean="0">
                <a:solidFill>
                  <a:srgbClr val="FF0000"/>
                </a:solidFill>
                <a:latin typeface="Arial Black" pitchFamily="34" charset="0"/>
              </a:rPr>
              <a:t>a) PHARMACIE CHIMIQUE                   </a:t>
            </a:r>
            <a:r>
              <a:rPr lang="en-US" sz="3600" b="1" i="1" dirty="0" err="1" smtClean="0">
                <a:solidFill>
                  <a:schemeClr val="tx1"/>
                </a:solidFill>
              </a:rPr>
              <a:t>ou</a:t>
            </a:r>
            <a:r>
              <a:rPr lang="en-US" sz="3600" b="1" i="1" dirty="0" smtClean="0">
                <a:solidFill>
                  <a:schemeClr val="tx1"/>
                </a:solidFill>
              </a:rPr>
              <a:t> </a:t>
            </a:r>
            <a:r>
              <a:rPr lang="en-US" sz="3600" b="1" i="1" dirty="0" err="1" smtClean="0">
                <a:solidFill>
                  <a:schemeClr val="tx1"/>
                </a:solidFill>
              </a:rPr>
              <a:t>bien</a:t>
            </a:r>
            <a:r>
              <a:rPr lang="en-US" sz="3600" b="1" i="1" dirty="0" smtClean="0">
                <a:solidFill>
                  <a:schemeClr val="tx1"/>
                </a:solidFill>
              </a:rPr>
              <a:t> </a:t>
            </a:r>
            <a:r>
              <a:rPr lang="en-US" sz="3600" b="1" i="1" dirty="0" smtClean="0">
                <a:solidFill>
                  <a:srgbClr val="00B0F0"/>
                </a:solidFill>
                <a:latin typeface="Arial Black" pitchFamily="34" charset="0"/>
              </a:rPr>
              <a:t>PHARMACOCHIMIE</a:t>
            </a:r>
            <a:r>
              <a:rPr lang="en-US" sz="3600" b="1" dirty="0" smtClean="0">
                <a:solidFill>
                  <a:srgbClr val="FF0000"/>
                </a:solidFill>
                <a:latin typeface="Arial Black" pitchFamily="34" charset="0"/>
              </a:rPr>
              <a:t> </a:t>
            </a:r>
            <a:r>
              <a:rPr lang="en-US" sz="3600" b="1" i="1" dirty="0" smtClean="0">
                <a:solidFill>
                  <a:schemeClr val="tx1"/>
                </a:solidFill>
              </a:rPr>
              <a:t> :                      </a:t>
            </a:r>
            <a:r>
              <a:rPr lang="en-US" sz="4000" b="1" dirty="0" err="1" smtClean="0">
                <a:solidFill>
                  <a:schemeClr val="tx1"/>
                </a:solidFill>
              </a:rPr>
              <a:t>Étude</a:t>
            </a:r>
            <a:r>
              <a:rPr lang="en-US" sz="4000" b="1" dirty="0" smtClean="0">
                <a:solidFill>
                  <a:schemeClr val="tx1"/>
                </a:solidFill>
              </a:rPr>
              <a:t> </a:t>
            </a:r>
            <a:r>
              <a:rPr lang="en-US" sz="4000" b="1" dirty="0">
                <a:solidFill>
                  <a:schemeClr val="tx1"/>
                </a:solidFill>
              </a:rPr>
              <a:t>des </a:t>
            </a:r>
            <a:r>
              <a:rPr lang="en-US" sz="4000" b="1" dirty="0" err="1">
                <a:solidFill>
                  <a:schemeClr val="tx1"/>
                </a:solidFill>
              </a:rPr>
              <a:t>produits</a:t>
            </a:r>
            <a:r>
              <a:rPr lang="en-US" sz="4000" b="1" dirty="0">
                <a:solidFill>
                  <a:schemeClr val="tx1"/>
                </a:solidFill>
              </a:rPr>
              <a:t> </a:t>
            </a:r>
            <a:r>
              <a:rPr lang="en-US" sz="4000" b="1" dirty="0" err="1">
                <a:solidFill>
                  <a:schemeClr val="tx1"/>
                </a:solidFill>
              </a:rPr>
              <a:t>chimiques</a:t>
            </a:r>
            <a:r>
              <a:rPr lang="en-US" sz="4000" b="1" dirty="0">
                <a:solidFill>
                  <a:schemeClr val="tx1"/>
                </a:solidFill>
              </a:rPr>
              <a:t>, </a:t>
            </a:r>
            <a:r>
              <a:rPr lang="en-US" sz="4000" b="1" dirty="0" err="1">
                <a:solidFill>
                  <a:schemeClr val="tx1"/>
                </a:solidFill>
              </a:rPr>
              <a:t>organiques</a:t>
            </a:r>
            <a:r>
              <a:rPr lang="en-US" sz="4000" b="1" dirty="0">
                <a:solidFill>
                  <a:schemeClr val="tx1"/>
                </a:solidFill>
              </a:rPr>
              <a:t> </a:t>
            </a:r>
            <a:r>
              <a:rPr lang="en-US" sz="4000" b="1" dirty="0" smtClean="0">
                <a:solidFill>
                  <a:schemeClr val="tx1"/>
                </a:solidFill>
              </a:rPr>
              <a:t>et </a:t>
            </a:r>
            <a:r>
              <a:rPr lang="en-US" sz="4000" b="1" dirty="0" err="1">
                <a:solidFill>
                  <a:schemeClr val="tx1"/>
                </a:solidFill>
              </a:rPr>
              <a:t>minéraux</a:t>
            </a:r>
            <a:r>
              <a:rPr lang="en-US" sz="4000" b="1" dirty="0">
                <a:solidFill>
                  <a:schemeClr val="tx1"/>
                </a:solidFill>
              </a:rPr>
              <a:t>, </a:t>
            </a:r>
            <a:r>
              <a:rPr lang="en-US" sz="4000" b="1" dirty="0" err="1">
                <a:solidFill>
                  <a:schemeClr val="tx1"/>
                </a:solidFill>
              </a:rPr>
              <a:t>utilisés</a:t>
            </a:r>
            <a:r>
              <a:rPr lang="en-US" sz="4000" b="1" dirty="0">
                <a:solidFill>
                  <a:schemeClr val="tx1"/>
                </a:solidFill>
              </a:rPr>
              <a:t> </a:t>
            </a:r>
            <a:r>
              <a:rPr lang="en-US" sz="4000" b="1" dirty="0" err="1">
                <a:solidFill>
                  <a:schemeClr val="tx1"/>
                </a:solidFill>
              </a:rPr>
              <a:t>comme</a:t>
            </a:r>
            <a:r>
              <a:rPr lang="en-US" sz="4000" b="1" dirty="0">
                <a:solidFill>
                  <a:schemeClr val="tx1"/>
                </a:solidFill>
              </a:rPr>
              <a:t> </a:t>
            </a:r>
            <a:r>
              <a:rPr lang="en-US" sz="4000" b="1" dirty="0" err="1">
                <a:solidFill>
                  <a:schemeClr val="tx1"/>
                </a:solidFill>
              </a:rPr>
              <a:t>médicaments</a:t>
            </a:r>
            <a:r>
              <a:rPr lang="en-US" sz="4000" b="1" dirty="0">
                <a:solidFill>
                  <a:schemeClr val="tx1"/>
                </a:solidFill>
              </a:rPr>
              <a:t>, </a:t>
            </a:r>
            <a:r>
              <a:rPr lang="en-US" sz="4000" b="1" dirty="0" err="1">
                <a:solidFill>
                  <a:schemeClr val="tx1"/>
                </a:solidFill>
              </a:rPr>
              <a:t>seuls</a:t>
            </a:r>
            <a:r>
              <a:rPr lang="en-US" sz="4000" b="1" dirty="0">
                <a:solidFill>
                  <a:schemeClr val="tx1"/>
                </a:solidFill>
              </a:rPr>
              <a:t> </a:t>
            </a:r>
            <a:r>
              <a:rPr lang="en-US" sz="4000" b="1" dirty="0" err="1" smtClean="0">
                <a:solidFill>
                  <a:schemeClr val="tx1"/>
                </a:solidFill>
              </a:rPr>
              <a:t>ou</a:t>
            </a:r>
            <a:r>
              <a:rPr lang="en-US" sz="4000" b="1" dirty="0" smtClean="0">
                <a:solidFill>
                  <a:schemeClr val="tx1"/>
                </a:solidFill>
              </a:rPr>
              <a:t>    en </a:t>
            </a:r>
            <a:r>
              <a:rPr lang="en-US" sz="4000" b="1" dirty="0" err="1">
                <a:solidFill>
                  <a:schemeClr val="tx1"/>
                </a:solidFill>
              </a:rPr>
              <a:t>combinaisons</a:t>
            </a:r>
            <a:r>
              <a:rPr lang="en-US" sz="4000" b="1" dirty="0">
                <a:solidFill>
                  <a:schemeClr val="tx1"/>
                </a:solidFill>
              </a:rPr>
              <a:t> </a:t>
            </a:r>
            <a:r>
              <a:rPr lang="en-US" sz="4000" b="1" dirty="0" err="1" smtClean="0">
                <a:solidFill>
                  <a:schemeClr val="tx1"/>
                </a:solidFill>
              </a:rPr>
              <a:t>diverses</a:t>
            </a:r>
            <a:r>
              <a:rPr lang="en-US" sz="4000" b="1" dirty="0" smtClean="0">
                <a:solidFill>
                  <a:schemeClr val="tx1"/>
                </a:solidFill>
              </a:rPr>
              <a:t>                      (exp: solutions</a:t>
            </a:r>
            <a:r>
              <a:rPr lang="en-US" sz="4000" b="1" dirty="0">
                <a:solidFill>
                  <a:schemeClr val="tx1"/>
                </a:solidFill>
              </a:rPr>
              <a:t>, </a:t>
            </a:r>
            <a:r>
              <a:rPr lang="en-US" sz="4000" b="1" dirty="0" err="1">
                <a:solidFill>
                  <a:schemeClr val="tx1"/>
                </a:solidFill>
              </a:rPr>
              <a:t>sirops</a:t>
            </a:r>
            <a:r>
              <a:rPr lang="en-US" sz="4000" b="1" dirty="0">
                <a:solidFill>
                  <a:schemeClr val="tx1"/>
                </a:solidFill>
              </a:rPr>
              <a:t>, etc</a:t>
            </a:r>
            <a:r>
              <a:rPr lang="en-US" sz="4000" b="1" dirty="0" smtClean="0">
                <a:solidFill>
                  <a:schemeClr val="tx1"/>
                </a:solidFill>
              </a:rPr>
              <a:t>.).</a:t>
            </a:r>
            <a:r>
              <a:rPr lang="en-US" sz="4000" dirty="0" smtClean="0">
                <a:solidFill>
                  <a:schemeClr val="tx1"/>
                </a:solidFill>
              </a:rPr>
              <a:t/>
            </a:r>
            <a:br>
              <a:rPr lang="en-US" sz="4000" dirty="0" smtClean="0">
                <a:solidFill>
                  <a:schemeClr val="tx1"/>
                </a:solidFill>
              </a:rPr>
            </a:br>
            <a:r>
              <a:rPr lang="en-US" sz="4000" dirty="0" smtClean="0">
                <a:solidFill>
                  <a:schemeClr val="tx1"/>
                </a:solidFill>
              </a:rPr>
              <a:t> </a:t>
            </a:r>
            <a:endParaRPr lang="en-US" sz="4000" b="1" dirty="0">
              <a:solidFill>
                <a:schemeClr val="tx1"/>
              </a:solidFill>
            </a:endParaRPr>
          </a:p>
        </p:txBody>
      </p:sp>
      <p:pic>
        <p:nvPicPr>
          <p:cNvPr id="4098" name="Picture 2" descr="C:\Documents and Settings\ghg\Bureau\fa1aa11710.jpg"/>
          <p:cNvPicPr>
            <a:picLocks noChangeAspect="1" noChangeArrowheads="1"/>
          </p:cNvPicPr>
          <p:nvPr/>
        </p:nvPicPr>
        <p:blipFill>
          <a:blip r:embed="rId2" cstate="print"/>
          <a:srcRect/>
          <a:stretch>
            <a:fillRect/>
          </a:stretch>
        </p:blipFill>
        <p:spPr bwMode="auto">
          <a:xfrm>
            <a:off x="2071670" y="4857760"/>
            <a:ext cx="4929222" cy="1785950"/>
          </a:xfrm>
          <a:prstGeom prst="rect">
            <a:avLst/>
          </a:prstGeom>
          <a:noFill/>
        </p:spPr>
      </p:pic>
    </p:spTree>
    <p:extLst>
      <p:ext uri="{BB962C8B-B14F-4D97-AF65-F5344CB8AC3E}">
        <p14:creationId xmlns:p14="http://schemas.microsoft.com/office/powerpoint/2010/main" val="1630833726"/>
      </p:ext>
    </p:extLst>
  </p:cSld>
  <p:clrMapOvr>
    <a:masterClrMapping/>
  </p:clrMapOvr>
  <p:transition>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4744" y="428604"/>
            <a:ext cx="5000660" cy="5072098"/>
          </a:xfrm>
          <a:ln w="76200">
            <a:solidFill>
              <a:srgbClr val="00B050"/>
            </a:solidFill>
          </a:ln>
        </p:spPr>
        <p:style>
          <a:lnRef idx="2">
            <a:schemeClr val="accent3"/>
          </a:lnRef>
          <a:fillRef idx="1">
            <a:schemeClr val="lt1"/>
          </a:fillRef>
          <a:effectRef idx="0">
            <a:schemeClr val="accent3"/>
          </a:effectRef>
          <a:fontRef idx="minor">
            <a:schemeClr val="dk1"/>
          </a:fontRef>
        </p:style>
        <p:txBody>
          <a:bodyPr>
            <a:normAutofit/>
          </a:bodyPr>
          <a:lstStyle/>
          <a:p>
            <a:pPr algn="ctr"/>
            <a:r>
              <a:rPr lang="en-US" b="1" i="1" dirty="0" smtClean="0">
                <a:solidFill>
                  <a:srgbClr val="FF0000"/>
                </a:solidFill>
                <a:latin typeface="Arial Black" pitchFamily="34" charset="0"/>
              </a:rPr>
              <a:t>B/ PHARMACIE GALÉNIQUE </a:t>
            </a:r>
            <a:r>
              <a:rPr lang="en-US" i="1" dirty="0" smtClean="0"/>
              <a:t>:            </a:t>
            </a:r>
            <a:r>
              <a:rPr lang="en-US" b="1" i="1" dirty="0" smtClean="0">
                <a:solidFill>
                  <a:schemeClr val="tx1"/>
                </a:solidFill>
              </a:rPr>
              <a:t>E</a:t>
            </a:r>
            <a:r>
              <a:rPr lang="en-US" b="1" dirty="0" smtClean="0">
                <a:solidFill>
                  <a:schemeClr val="tx1"/>
                </a:solidFill>
              </a:rPr>
              <a:t>tude </a:t>
            </a:r>
            <a:r>
              <a:rPr lang="en-US" b="1" dirty="0">
                <a:solidFill>
                  <a:schemeClr val="tx1"/>
                </a:solidFill>
              </a:rPr>
              <a:t>des modes </a:t>
            </a:r>
            <a:r>
              <a:rPr lang="en-US" b="1" dirty="0" smtClean="0">
                <a:solidFill>
                  <a:schemeClr val="tx1"/>
                </a:solidFill>
              </a:rPr>
              <a:t>         de </a:t>
            </a:r>
            <a:r>
              <a:rPr lang="en-US" b="1" dirty="0" err="1" smtClean="0">
                <a:solidFill>
                  <a:schemeClr val="tx1"/>
                </a:solidFill>
              </a:rPr>
              <a:t>préparation</a:t>
            </a:r>
            <a:r>
              <a:rPr lang="en-US" b="1" dirty="0" smtClean="0">
                <a:solidFill>
                  <a:schemeClr val="tx1"/>
                </a:solidFill>
              </a:rPr>
              <a:t> et      </a:t>
            </a:r>
            <a:r>
              <a:rPr lang="en-US" b="1" dirty="0">
                <a:solidFill>
                  <a:schemeClr val="tx1"/>
                </a:solidFill>
              </a:rPr>
              <a:t>des </a:t>
            </a:r>
            <a:r>
              <a:rPr lang="en-US" b="1" dirty="0" err="1">
                <a:solidFill>
                  <a:schemeClr val="tx1"/>
                </a:solidFill>
              </a:rPr>
              <a:t>formes</a:t>
            </a:r>
            <a:r>
              <a:rPr lang="en-US" b="1" dirty="0">
                <a:solidFill>
                  <a:schemeClr val="tx1"/>
                </a:solidFill>
              </a:rPr>
              <a:t> </a:t>
            </a:r>
            <a:r>
              <a:rPr lang="en-US" b="1" dirty="0" err="1">
                <a:solidFill>
                  <a:schemeClr val="tx1"/>
                </a:solidFill>
              </a:rPr>
              <a:t>sous</a:t>
            </a:r>
            <a:r>
              <a:rPr lang="en-US" b="1" dirty="0">
                <a:solidFill>
                  <a:schemeClr val="tx1"/>
                </a:solidFill>
              </a:rPr>
              <a:t> </a:t>
            </a:r>
            <a:r>
              <a:rPr lang="en-US" b="1" dirty="0" err="1" smtClean="0">
                <a:solidFill>
                  <a:schemeClr val="tx1"/>
                </a:solidFill>
              </a:rPr>
              <a:t>lesquelles</a:t>
            </a:r>
            <a:r>
              <a:rPr lang="en-US" b="1" dirty="0" smtClean="0">
                <a:solidFill>
                  <a:schemeClr val="tx1"/>
                </a:solidFill>
              </a:rPr>
              <a:t>                   </a:t>
            </a:r>
            <a:r>
              <a:rPr lang="en-US" b="1" dirty="0">
                <a:solidFill>
                  <a:schemeClr val="tx1"/>
                </a:solidFill>
              </a:rPr>
              <a:t>les </a:t>
            </a:r>
            <a:r>
              <a:rPr lang="en-US" b="1" dirty="0" err="1">
                <a:solidFill>
                  <a:schemeClr val="tx1"/>
                </a:solidFill>
              </a:rPr>
              <a:t>médicaments</a:t>
            </a:r>
            <a:r>
              <a:rPr lang="en-US" b="1" dirty="0">
                <a:solidFill>
                  <a:schemeClr val="tx1"/>
                </a:solidFill>
              </a:rPr>
              <a:t> </a:t>
            </a:r>
            <a:r>
              <a:rPr lang="en-US" b="1" dirty="0" err="1">
                <a:solidFill>
                  <a:schemeClr val="tx1"/>
                </a:solidFill>
              </a:rPr>
              <a:t>sont</a:t>
            </a:r>
            <a:r>
              <a:rPr lang="en-US" b="1" dirty="0">
                <a:solidFill>
                  <a:schemeClr val="tx1"/>
                </a:solidFill>
              </a:rPr>
              <a:t> </a:t>
            </a:r>
            <a:r>
              <a:rPr lang="en-US" b="1" dirty="0" err="1" smtClean="0">
                <a:solidFill>
                  <a:schemeClr val="tx1"/>
                </a:solidFill>
              </a:rPr>
              <a:t>administrés</a:t>
            </a:r>
            <a:r>
              <a:rPr lang="en-US" b="1" dirty="0" smtClean="0">
                <a:solidFill>
                  <a:schemeClr val="tx1"/>
                </a:solidFill>
              </a:rPr>
              <a:t>.</a:t>
            </a:r>
            <a:br>
              <a:rPr lang="en-US" b="1" dirty="0" smtClean="0">
                <a:solidFill>
                  <a:schemeClr val="tx1"/>
                </a:solidFill>
              </a:rPr>
            </a:br>
            <a:r>
              <a:rPr lang="en-US" b="1" dirty="0" smtClean="0">
                <a:solidFill>
                  <a:schemeClr val="tx1"/>
                </a:solidFill>
              </a:rPr>
              <a:t/>
            </a:r>
            <a:br>
              <a:rPr lang="en-US" b="1" dirty="0" smtClean="0">
                <a:solidFill>
                  <a:schemeClr val="tx1"/>
                </a:solidFill>
              </a:rPr>
            </a:br>
            <a:endParaRPr lang="en-US" b="1" dirty="0">
              <a:solidFill>
                <a:schemeClr val="tx1"/>
              </a:solidFill>
            </a:endParaRPr>
          </a:p>
        </p:txBody>
      </p:sp>
      <p:pic>
        <p:nvPicPr>
          <p:cNvPr id="5122" name="Picture 2" descr="C:\Documents and Settings\ghg\Bureau\9782224031428-pharmacie-galenique.jpg"/>
          <p:cNvPicPr>
            <a:picLocks noChangeAspect="1" noChangeArrowheads="1"/>
          </p:cNvPicPr>
          <p:nvPr/>
        </p:nvPicPr>
        <p:blipFill>
          <a:blip r:embed="rId2" cstate="print"/>
          <a:srcRect/>
          <a:stretch>
            <a:fillRect/>
          </a:stretch>
        </p:blipFill>
        <p:spPr bwMode="auto">
          <a:xfrm>
            <a:off x="357158" y="357166"/>
            <a:ext cx="3357586" cy="5214974"/>
          </a:xfrm>
          <a:prstGeom prst="rect">
            <a:avLst/>
          </a:prstGeom>
          <a:noFill/>
        </p:spPr>
      </p:pic>
    </p:spTree>
    <p:extLst>
      <p:ext uri="{BB962C8B-B14F-4D97-AF65-F5344CB8AC3E}">
        <p14:creationId xmlns:p14="http://schemas.microsoft.com/office/powerpoint/2010/main" val="2568077555"/>
      </p:ext>
    </p:extLst>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00496" y="274638"/>
            <a:ext cx="4929222" cy="6369072"/>
          </a:xfrm>
          <a:ln w="76200">
            <a:solidFill>
              <a:srgbClr val="00B050"/>
            </a:solidFill>
          </a:ln>
        </p:spPr>
        <p:style>
          <a:lnRef idx="2">
            <a:schemeClr val="accent3"/>
          </a:lnRef>
          <a:fillRef idx="1">
            <a:schemeClr val="lt1"/>
          </a:fillRef>
          <a:effectRef idx="0">
            <a:schemeClr val="accent3"/>
          </a:effectRef>
          <a:fontRef idx="minor">
            <a:schemeClr val="dk1"/>
          </a:fontRef>
        </p:style>
        <p:txBody>
          <a:bodyPr>
            <a:normAutofit/>
          </a:bodyPr>
          <a:lstStyle/>
          <a:p>
            <a:pPr algn="ctr"/>
            <a:r>
              <a:rPr lang="en-US" sz="2800" b="1" dirty="0" smtClean="0">
                <a:solidFill>
                  <a:srgbClr val="FF0000"/>
                </a:solidFill>
                <a:latin typeface="Arial Black" pitchFamily="34" charset="0"/>
              </a:rPr>
              <a:t>c/ PARAPHARMACIE</a:t>
            </a:r>
            <a:r>
              <a:rPr lang="en-US" sz="2800" b="1" dirty="0" smtClean="0">
                <a:latin typeface="Arial Black" pitchFamily="34" charset="0"/>
              </a:rPr>
              <a:t> : </a:t>
            </a:r>
            <a:r>
              <a:rPr lang="en-US" sz="2800" b="1" dirty="0" smtClean="0">
                <a:solidFill>
                  <a:schemeClr val="tx1"/>
                </a:solidFill>
              </a:rPr>
              <a:t>Ensemble </a:t>
            </a:r>
            <a:r>
              <a:rPr lang="en-US" sz="2800" b="1" dirty="0">
                <a:solidFill>
                  <a:schemeClr val="tx1"/>
                </a:solidFill>
              </a:rPr>
              <a:t>des articles </a:t>
            </a:r>
            <a:r>
              <a:rPr lang="en-US" sz="2800" b="1" dirty="0" err="1">
                <a:solidFill>
                  <a:schemeClr val="tx1"/>
                </a:solidFill>
              </a:rPr>
              <a:t>vendus</a:t>
            </a:r>
            <a:r>
              <a:rPr lang="en-US" sz="2800" b="1" dirty="0">
                <a:solidFill>
                  <a:schemeClr val="tx1"/>
                </a:solidFill>
              </a:rPr>
              <a:t> en pharmacie </a:t>
            </a:r>
            <a:r>
              <a:rPr lang="en-US" sz="2800" b="1" dirty="0" smtClean="0">
                <a:solidFill>
                  <a:schemeClr val="tx1"/>
                </a:solidFill>
              </a:rPr>
              <a:t>     à </a:t>
            </a:r>
            <a:r>
              <a:rPr lang="en-US" sz="2800" b="1" dirty="0" err="1">
                <a:solidFill>
                  <a:schemeClr val="tx1"/>
                </a:solidFill>
              </a:rPr>
              <a:t>l'exclusion</a:t>
            </a:r>
            <a:r>
              <a:rPr lang="en-US" sz="2800" b="1" dirty="0">
                <a:solidFill>
                  <a:schemeClr val="tx1"/>
                </a:solidFill>
              </a:rPr>
              <a:t> des </a:t>
            </a:r>
            <a:r>
              <a:rPr lang="en-US" sz="2800" b="1" dirty="0" err="1">
                <a:solidFill>
                  <a:schemeClr val="tx1"/>
                </a:solidFill>
              </a:rPr>
              <a:t>médicaments</a:t>
            </a:r>
            <a:r>
              <a:rPr lang="en-US" sz="2800" b="1" dirty="0">
                <a:solidFill>
                  <a:schemeClr val="tx1"/>
                </a:solidFill>
              </a:rPr>
              <a:t> et des </a:t>
            </a:r>
            <a:r>
              <a:rPr lang="en-US" sz="2800" b="1" dirty="0" err="1">
                <a:solidFill>
                  <a:schemeClr val="tx1"/>
                </a:solidFill>
              </a:rPr>
              <a:t>autres</a:t>
            </a:r>
            <a:r>
              <a:rPr lang="en-US" sz="2800" b="1" dirty="0">
                <a:solidFill>
                  <a:schemeClr val="tx1"/>
                </a:solidFill>
              </a:rPr>
              <a:t> </a:t>
            </a:r>
            <a:r>
              <a:rPr lang="en-US" sz="2800" b="1" dirty="0" err="1">
                <a:solidFill>
                  <a:schemeClr val="tx1"/>
                </a:solidFill>
              </a:rPr>
              <a:t>produits</a:t>
            </a:r>
            <a:r>
              <a:rPr lang="en-US" sz="2800" b="1" dirty="0">
                <a:solidFill>
                  <a:schemeClr val="tx1"/>
                </a:solidFill>
              </a:rPr>
              <a:t> </a:t>
            </a:r>
            <a:r>
              <a:rPr lang="en-US" sz="2800" b="1" dirty="0" err="1">
                <a:solidFill>
                  <a:schemeClr val="tx1"/>
                </a:solidFill>
              </a:rPr>
              <a:t>spécifiquement</a:t>
            </a:r>
            <a:r>
              <a:rPr lang="en-US" sz="2800" b="1" dirty="0">
                <a:solidFill>
                  <a:schemeClr val="tx1"/>
                </a:solidFill>
              </a:rPr>
              <a:t> </a:t>
            </a:r>
            <a:r>
              <a:rPr lang="en-US" sz="2800" b="1" dirty="0" smtClean="0">
                <a:solidFill>
                  <a:schemeClr val="tx1"/>
                </a:solidFill>
              </a:rPr>
              <a:t>du </a:t>
            </a:r>
            <a:r>
              <a:rPr lang="en-US" sz="2800" b="1" dirty="0" err="1">
                <a:solidFill>
                  <a:schemeClr val="tx1"/>
                </a:solidFill>
              </a:rPr>
              <a:t>ressort</a:t>
            </a:r>
            <a:r>
              <a:rPr lang="en-US" sz="2800" b="1" dirty="0">
                <a:solidFill>
                  <a:schemeClr val="tx1"/>
                </a:solidFill>
              </a:rPr>
              <a:t> du </a:t>
            </a:r>
            <a:r>
              <a:rPr lang="en-US" sz="2800" b="1" dirty="0" err="1" smtClean="0">
                <a:solidFill>
                  <a:schemeClr val="tx1"/>
                </a:solidFill>
              </a:rPr>
              <a:t>pharmacien</a:t>
            </a:r>
            <a:r>
              <a:rPr lang="en-US" sz="2800" b="1" dirty="0" smtClean="0">
                <a:solidFill>
                  <a:schemeClr val="tx1"/>
                </a:solidFill>
              </a:rPr>
              <a:t>: Maquillage,</a:t>
            </a:r>
            <a:r>
              <a:rPr lang="en-US" sz="2800" b="1" i="1" dirty="0" smtClean="0">
                <a:solidFill>
                  <a:schemeClr val="tx1"/>
                </a:solidFill>
              </a:rPr>
              <a:t> crème </a:t>
            </a:r>
            <a:r>
              <a:rPr lang="en-US" sz="2800" b="1" i="1" dirty="0" err="1" smtClean="0">
                <a:solidFill>
                  <a:schemeClr val="tx1"/>
                </a:solidFill>
              </a:rPr>
              <a:t>solaire</a:t>
            </a:r>
            <a:r>
              <a:rPr lang="en-US" sz="2800" b="1" i="1" dirty="0" smtClean="0">
                <a:solidFill>
                  <a:schemeClr val="tx1"/>
                </a:solidFill>
              </a:rPr>
              <a:t>, </a:t>
            </a:r>
            <a:r>
              <a:rPr lang="en-US" sz="2800" b="1" i="1" dirty="0">
                <a:solidFill>
                  <a:schemeClr val="tx1"/>
                </a:solidFill>
              </a:rPr>
              <a:t>purées </a:t>
            </a:r>
            <a:r>
              <a:rPr lang="en-US" sz="2800" b="1" i="1" dirty="0" err="1">
                <a:solidFill>
                  <a:schemeClr val="tx1"/>
                </a:solidFill>
              </a:rPr>
              <a:t>amaigrissantes</a:t>
            </a:r>
            <a:r>
              <a:rPr lang="en-US" sz="2800" b="1" i="1" dirty="0">
                <a:solidFill>
                  <a:schemeClr val="tx1"/>
                </a:solidFill>
              </a:rPr>
              <a:t>, </a:t>
            </a:r>
            <a:r>
              <a:rPr lang="en-US" sz="2800" b="1" i="1" dirty="0" err="1" smtClean="0">
                <a:solidFill>
                  <a:schemeClr val="tx1"/>
                </a:solidFill>
              </a:rPr>
              <a:t>pèse-personne</a:t>
            </a:r>
            <a:r>
              <a:rPr lang="en-US" sz="2800" b="1" i="1" dirty="0" smtClean="0">
                <a:solidFill>
                  <a:schemeClr val="tx1"/>
                </a:solidFill>
              </a:rPr>
              <a:t>… etc .</a:t>
            </a:r>
            <a:endParaRPr lang="en-US" sz="2800" b="1" dirty="0">
              <a:solidFill>
                <a:schemeClr val="tx1"/>
              </a:solidFill>
            </a:endParaRPr>
          </a:p>
        </p:txBody>
      </p:sp>
      <p:pic>
        <p:nvPicPr>
          <p:cNvPr id="6146" name="Picture 2" descr="C:\Documents and Settings\ghg\Bureau\475x291c_tanguy-cosmetiques-3.jpg"/>
          <p:cNvPicPr>
            <a:picLocks noChangeAspect="1" noChangeArrowheads="1"/>
          </p:cNvPicPr>
          <p:nvPr/>
        </p:nvPicPr>
        <p:blipFill>
          <a:blip r:embed="rId2" cstate="print"/>
          <a:srcRect/>
          <a:stretch>
            <a:fillRect/>
          </a:stretch>
        </p:blipFill>
        <p:spPr bwMode="auto">
          <a:xfrm rot="20851801">
            <a:off x="377043" y="1277805"/>
            <a:ext cx="3796821" cy="4421461"/>
          </a:xfrm>
          <a:prstGeom prst="rect">
            <a:avLst/>
          </a:prstGeom>
          <a:noFill/>
          <a:ln w="76200">
            <a:solidFill>
              <a:srgbClr val="FF0000"/>
            </a:solidFill>
          </a:ln>
          <a:scene3d>
            <a:camera prst="perspectiveContrastingRightFacing"/>
            <a:lightRig rig="threePt" dir="t"/>
          </a:scene3d>
        </p:spPr>
      </p:pic>
    </p:spTree>
    <p:extLst>
      <p:ext uri="{BB962C8B-B14F-4D97-AF65-F5344CB8AC3E}">
        <p14:creationId xmlns:p14="http://schemas.microsoft.com/office/powerpoint/2010/main" val="2377426685"/>
      </p:ext>
    </p:extLst>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80928"/>
            <a:ext cx="8352928" cy="1728192"/>
          </a:xfrm>
          <a:solidFill>
            <a:srgbClr val="FF0000"/>
          </a:solidFill>
          <a:scene3d>
            <a:camera prst="isometricOffAxis1Right"/>
            <a:lightRig rig="threePt" dir="t"/>
          </a:scene3d>
        </p:spPr>
        <p:txBody>
          <a:bodyPr/>
          <a:lstStyle/>
          <a:p>
            <a:pPr algn="ctr"/>
            <a:r>
              <a:rPr lang="fr-FR" b="1" dirty="0" smtClean="0">
                <a:solidFill>
                  <a:schemeClr val="bg1"/>
                </a:solidFill>
              </a:rPr>
              <a:t>GÉNÉRALITÉS </a:t>
            </a:r>
            <a:br>
              <a:rPr lang="fr-FR" b="1" dirty="0" smtClean="0">
                <a:solidFill>
                  <a:schemeClr val="bg1"/>
                </a:solidFill>
              </a:rPr>
            </a:br>
            <a:r>
              <a:rPr lang="fr-FR" b="1" dirty="0" smtClean="0">
                <a:solidFill>
                  <a:schemeClr val="bg1"/>
                </a:solidFill>
              </a:rPr>
              <a:t>SUR LA PHARMACOLOGIE.</a:t>
            </a:r>
            <a:br>
              <a:rPr lang="fr-FR" b="1" dirty="0" smtClean="0">
                <a:solidFill>
                  <a:schemeClr val="bg1"/>
                </a:solidFill>
              </a:rPr>
            </a:br>
            <a:endParaRPr lang="fr-FR" b="1" dirty="0">
              <a:solidFill>
                <a:schemeClr val="bg1"/>
              </a:solidFill>
            </a:endParaRPr>
          </a:p>
        </p:txBody>
      </p:sp>
    </p:spTree>
    <p:extLst>
      <p:ext uri="{BB962C8B-B14F-4D97-AF65-F5344CB8AC3E}">
        <p14:creationId xmlns:p14="http://schemas.microsoft.com/office/powerpoint/2010/main" val="3583209091"/>
      </p:ext>
    </p:extLst>
  </p:cSld>
  <p:clrMapOvr>
    <a:masterClrMapping/>
  </p:clrMapOvr>
  <p:transition>
    <p:newsfla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714356"/>
            <a:ext cx="8429684"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spcAft>
                <a:spcPct val="0"/>
              </a:spcAft>
            </a:pPr>
            <a:endParaRPr kumimoji="0" lang="fr-FR" sz="4800" b="1" i="1" u="none" strike="noStrike" cap="none" normalizeH="0" baseline="0" dirty="0" smtClean="0">
              <a:ln>
                <a:noFill/>
              </a:ln>
              <a:solidFill>
                <a:srgbClr val="FF0000"/>
              </a:solidFill>
              <a:effectLst/>
              <a:latin typeface="Calibri" pitchFamily="34" charset="0"/>
              <a:ea typeface="Calibri" pitchFamily="34" charset="0"/>
              <a:cs typeface="Times-Italic"/>
            </a:endParaRPr>
          </a:p>
          <a:p>
            <a:pPr lvl="0" algn="ctr" fontAlgn="base">
              <a:spcBef>
                <a:spcPct val="0"/>
              </a:spcBef>
              <a:spcAft>
                <a:spcPct val="0"/>
              </a:spcAft>
            </a:pPr>
            <a:r>
              <a:rPr kumimoji="0" lang="fr-FR" sz="4400" b="1" i="1" u="none" strike="noStrike" cap="none" normalizeH="0" baseline="0" dirty="0" smtClean="0">
                <a:ln>
                  <a:noFill/>
                </a:ln>
                <a:solidFill>
                  <a:srgbClr val="FF0000"/>
                </a:solidFill>
                <a:effectLst/>
                <a:latin typeface="Arial Black" pitchFamily="34" charset="0"/>
                <a:ea typeface="Calibri" pitchFamily="34" charset="0"/>
                <a:cs typeface="Times-Italic"/>
              </a:rPr>
              <a:t>LA </a:t>
            </a:r>
            <a:r>
              <a:rPr kumimoji="0" lang="fr-FR" sz="4400" b="1" i="1" u="none" strike="noStrike" cap="none" normalizeH="0" baseline="0" dirty="0" smtClean="0">
                <a:ln>
                  <a:noFill/>
                </a:ln>
                <a:solidFill>
                  <a:srgbClr val="FF0000"/>
                </a:solidFill>
                <a:effectLst/>
                <a:latin typeface="Arial Black" pitchFamily="34" charset="0"/>
                <a:ea typeface="Calibri" pitchFamily="34" charset="0"/>
                <a:cs typeface="Times-Italic"/>
              </a:rPr>
              <a:t>PHARMACOLOGIE </a:t>
            </a:r>
            <a:r>
              <a:rPr kumimoji="0" lang="fr-FR" sz="4800" b="1" i="1" u="none" strike="noStrike" cap="none" normalizeH="0" baseline="0" dirty="0" smtClean="0">
                <a:ln>
                  <a:noFill/>
                </a:ln>
                <a:solidFill>
                  <a:srgbClr val="FF0000"/>
                </a:solidFill>
                <a:effectLst/>
                <a:latin typeface="Arial Black" pitchFamily="34" charset="0"/>
                <a:ea typeface="Calibri" pitchFamily="34" charset="0"/>
                <a:cs typeface="Times-Italic"/>
              </a:rPr>
              <a:t>:           </a:t>
            </a:r>
            <a:r>
              <a:rPr kumimoji="0" lang="fr-FR" sz="4000" b="1" i="1" u="none" strike="noStrike" cap="none" normalizeH="0" baseline="0" dirty="0" smtClean="0">
                <a:ln>
                  <a:noFill/>
                </a:ln>
                <a:solidFill>
                  <a:schemeClr val="tx1"/>
                </a:solidFill>
                <a:effectLst/>
                <a:latin typeface="Arial Black" pitchFamily="34" charset="0"/>
                <a:ea typeface="Calibri" pitchFamily="34" charset="0"/>
                <a:cs typeface="Times-Italic"/>
              </a:rPr>
              <a:t>C’est la science qui étudie les médicaments. </a:t>
            </a:r>
            <a:r>
              <a:rPr kumimoji="0" lang="fr-FR" sz="4000" b="1" i="1" u="none" strike="noStrike" cap="none" normalizeH="0" baseline="0" dirty="0" smtClean="0">
                <a:ln>
                  <a:noFill/>
                </a:ln>
                <a:solidFill>
                  <a:schemeClr val="tx1"/>
                </a:solidFill>
                <a:effectLst/>
                <a:latin typeface="Arial Black" pitchFamily="34" charset="0"/>
                <a:ea typeface="Calibri" pitchFamily="34" charset="0"/>
                <a:cs typeface="Times-Italic"/>
              </a:rPr>
              <a:t>Ceux-ci</a:t>
            </a:r>
            <a:r>
              <a:rPr kumimoji="0" lang="fr-FR" sz="4000" b="1" i="1" u="none" strike="noStrike" cap="none" normalizeH="0" baseline="0" dirty="0" smtClean="0">
                <a:ln>
                  <a:noFill/>
                </a:ln>
                <a:solidFill>
                  <a:schemeClr val="tx1"/>
                </a:solidFill>
                <a:effectLst/>
                <a:latin typeface="Arial Black" pitchFamily="34" charset="0"/>
                <a:ea typeface="Calibri" pitchFamily="34" charset="0"/>
                <a:cs typeface="Times-Italic"/>
              </a:rPr>
              <a:t>, constituent l’arme principale dont disposent les médecins pour guérir ou soulager </a:t>
            </a:r>
            <a:r>
              <a:rPr kumimoji="0" lang="fr-FR" sz="4000" b="1" i="1" u="none" strike="noStrike" cap="none" normalizeH="0" baseline="0" dirty="0" smtClean="0">
                <a:ln>
                  <a:noFill/>
                </a:ln>
                <a:solidFill>
                  <a:schemeClr val="tx1"/>
                </a:solidFill>
                <a:effectLst/>
                <a:latin typeface="Arial Black" pitchFamily="34" charset="0"/>
                <a:ea typeface="Calibri" pitchFamily="34" charset="0"/>
                <a:cs typeface="Times-Italic"/>
              </a:rPr>
              <a:t>      les </a:t>
            </a:r>
            <a:r>
              <a:rPr kumimoji="0" lang="fr-FR" sz="4000" b="1" i="1" u="none" strike="noStrike" cap="none" normalizeH="0" baseline="0" dirty="0" smtClean="0">
                <a:ln>
                  <a:noFill/>
                </a:ln>
                <a:solidFill>
                  <a:schemeClr val="tx1"/>
                </a:solidFill>
                <a:effectLst/>
                <a:latin typeface="Arial Black" pitchFamily="34" charset="0"/>
                <a:ea typeface="Calibri" pitchFamily="34" charset="0"/>
                <a:cs typeface="Times-Italic"/>
              </a:rPr>
              <a:t>malades.  </a:t>
            </a:r>
            <a:r>
              <a:rPr kumimoji="0" lang="fr-FR" sz="4000" b="1" i="1" u="none" strike="noStrike" cap="none" normalizeH="0" baseline="0" dirty="0" smtClean="0">
                <a:ln>
                  <a:noFill/>
                </a:ln>
                <a:solidFill>
                  <a:schemeClr val="bg1"/>
                </a:solidFill>
                <a:effectLst/>
                <a:latin typeface="Arial Black" pitchFamily="34" charset="0"/>
                <a:ea typeface="Calibri" pitchFamily="34" charset="0"/>
                <a:cs typeface="Times-Italic"/>
              </a:rPr>
              <a:t>                   </a:t>
            </a:r>
            <a:endParaRPr kumimoji="0" lang="en-US" sz="6600" b="1" i="0" u="none" strike="noStrike" cap="none" normalizeH="0" baseline="0" dirty="0" smtClean="0">
              <a:ln>
                <a:noFill/>
              </a:ln>
              <a:solidFill>
                <a:schemeClr val="bg1"/>
              </a:solidFill>
              <a:effectLst/>
              <a:latin typeface="Arial Black"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35" y="764704"/>
            <a:ext cx="8352928" cy="4524315"/>
          </a:xfrm>
          <a:prstGeom prst="rect">
            <a:avLst/>
          </a:prstGeom>
        </p:spPr>
        <p:txBody>
          <a:bodyPr wrap="square">
            <a:spAutoFit/>
          </a:bodyPr>
          <a:lstStyle/>
          <a:p>
            <a:pPr algn="ctr"/>
            <a:r>
              <a:rPr lang="fr-FR" dirty="0">
                <a:solidFill>
                  <a:srgbClr val="FF0000"/>
                </a:solidFill>
                <a:latin typeface="Google Sans"/>
              </a:rPr>
              <a:t> </a:t>
            </a:r>
            <a:r>
              <a:rPr lang="fr-FR" sz="3600" b="1" dirty="0" smtClean="0">
                <a:solidFill>
                  <a:srgbClr val="FF0000"/>
                </a:solidFill>
                <a:latin typeface="Arial Black" pitchFamily="34" charset="0"/>
              </a:rPr>
              <a:t>La pharmacologie </a:t>
            </a:r>
            <a:r>
              <a:rPr lang="fr-FR" sz="3600" b="1" dirty="0" smtClean="0">
                <a:latin typeface="Arial Black" pitchFamily="34" charset="0"/>
              </a:rPr>
              <a:t>est aussi, </a:t>
            </a:r>
          </a:p>
          <a:p>
            <a:pPr algn="ctr"/>
            <a:r>
              <a:rPr lang="fr-FR" sz="3600" b="1" dirty="0" smtClean="0">
                <a:latin typeface="Arial Black" pitchFamily="34" charset="0"/>
              </a:rPr>
              <a:t>« la </a:t>
            </a:r>
            <a:r>
              <a:rPr lang="fr-FR" sz="3600" b="1" dirty="0">
                <a:latin typeface="Arial Black" pitchFamily="34" charset="0"/>
              </a:rPr>
              <a:t>s</a:t>
            </a:r>
            <a:r>
              <a:rPr lang="fr-FR" sz="3600" b="1" dirty="0" smtClean="0">
                <a:latin typeface="Arial Black" pitchFamily="34" charset="0"/>
              </a:rPr>
              <a:t>cience </a:t>
            </a:r>
            <a:r>
              <a:rPr lang="fr-FR" sz="3600" b="1" dirty="0">
                <a:latin typeface="Arial Black" pitchFamily="34" charset="0"/>
              </a:rPr>
              <a:t>qui traite la source des propriétés physiques et chimiques, des effets biochimiques et physiologiques, des mécanismes d'action et des usages thérapeutiques des médicaments</a:t>
            </a:r>
            <a:r>
              <a:rPr lang="fr-FR" sz="3600" b="1" dirty="0" smtClean="0">
                <a:latin typeface="Arial Black" pitchFamily="34" charset="0"/>
              </a:rPr>
              <a:t>". </a:t>
            </a:r>
            <a:endParaRPr lang="fr-FR" sz="3600" b="1" dirty="0">
              <a:latin typeface="Arial Black" pitchFamily="34" charset="0"/>
            </a:endParaRPr>
          </a:p>
        </p:txBody>
      </p:sp>
    </p:spTree>
    <p:extLst>
      <p:ext uri="{BB962C8B-B14F-4D97-AF65-F5344CB8AC3E}">
        <p14:creationId xmlns:p14="http://schemas.microsoft.com/office/powerpoint/2010/main" val="1289725105"/>
      </p:ext>
    </p:extLst>
  </p:cSld>
  <p:clrMapOvr>
    <a:masterClrMapping/>
  </p:clrMapOvr>
  <p:transition>
    <p:newsfla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72560" cy="3440114"/>
          </a:xfrm>
          <a:ln w="76200">
            <a:solidFill>
              <a:srgbClr val="00B0F0"/>
            </a:solidFill>
            <a:prstDash val="sysDash"/>
          </a:ln>
        </p:spPr>
        <p:style>
          <a:lnRef idx="2">
            <a:schemeClr val="accent3"/>
          </a:lnRef>
          <a:fillRef idx="1">
            <a:schemeClr val="lt1"/>
          </a:fillRef>
          <a:effectRef idx="0">
            <a:schemeClr val="accent3"/>
          </a:effectRef>
          <a:fontRef idx="minor">
            <a:schemeClr val="dk1"/>
          </a:fontRef>
        </p:style>
        <p:txBody>
          <a:bodyPr>
            <a:normAutofit/>
          </a:bodyPr>
          <a:lstStyle/>
          <a:p>
            <a:pPr algn="ctr"/>
            <a:r>
              <a:rPr lang="fr-FR" sz="3600" b="1" u="sng" dirty="0" smtClean="0">
                <a:solidFill>
                  <a:srgbClr val="FF0000"/>
                </a:solidFill>
                <a:latin typeface="Arial Black" pitchFamily="34" charset="0"/>
              </a:rPr>
              <a:t>La Pharmacologie </a:t>
            </a:r>
            <a:r>
              <a:rPr lang="fr-FR" sz="3600" b="1" dirty="0" smtClean="0">
                <a:solidFill>
                  <a:srgbClr val="FF0000"/>
                </a:solidFill>
                <a:latin typeface="Arial Black" pitchFamily="34" charset="0"/>
              </a:rPr>
              <a:t> </a:t>
            </a:r>
            <a:r>
              <a:rPr lang="fr-FR" b="1" dirty="0" smtClean="0"/>
              <a:t>se </a:t>
            </a:r>
            <a:r>
              <a:rPr lang="fr-FR" b="1" dirty="0" smtClean="0"/>
              <a:t>différencie de la pharmacie qui fabrique et dispense le médicament.</a:t>
            </a:r>
            <a:br>
              <a:rPr lang="fr-FR" b="1" dirty="0" smtClean="0"/>
            </a:br>
            <a:r>
              <a:rPr lang="fr-FR" b="1" dirty="0" smtClean="0"/>
              <a:t/>
            </a:r>
            <a:br>
              <a:rPr lang="fr-FR" b="1" dirty="0" smtClean="0"/>
            </a:br>
            <a:r>
              <a:rPr lang="fr-FR" b="1" dirty="0" smtClean="0"/>
              <a:t/>
            </a:r>
            <a:br>
              <a:rPr lang="fr-FR" b="1" dirty="0" smtClean="0"/>
            </a:br>
            <a:endParaRPr lang="fr-FR" b="1" dirty="0"/>
          </a:p>
        </p:txBody>
      </p:sp>
      <p:pic>
        <p:nvPicPr>
          <p:cNvPr id="7171" name="Picture 3" descr="C:\Documents and Settings\ghg\Bureau\images.jpg"/>
          <p:cNvPicPr>
            <a:picLocks noChangeAspect="1" noChangeArrowheads="1"/>
          </p:cNvPicPr>
          <p:nvPr/>
        </p:nvPicPr>
        <p:blipFill>
          <a:blip r:embed="rId2" cstate="print"/>
          <a:srcRect/>
          <a:stretch>
            <a:fillRect/>
          </a:stretch>
        </p:blipFill>
        <p:spPr bwMode="auto">
          <a:xfrm>
            <a:off x="714348" y="2643182"/>
            <a:ext cx="7358114" cy="4000528"/>
          </a:xfrm>
          <a:prstGeom prst="rect">
            <a:avLst/>
          </a:prstGeom>
          <a:noFill/>
          <a:ln w="57150">
            <a:solidFill>
              <a:srgbClr val="00B050"/>
            </a:solidFill>
          </a:ln>
        </p:spPr>
      </p:pic>
    </p:spTree>
  </p:cSld>
  <p:clrMapOvr>
    <a:masterClrMapping/>
  </p:clrMapOvr>
  <p:transition>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3568" y="269776"/>
            <a:ext cx="7467600" cy="1143000"/>
          </a:xfrm>
        </p:spPr>
        <p:txBody>
          <a:bodyPr/>
          <a:lstStyle/>
          <a:p>
            <a:pPr algn="ctr"/>
            <a:r>
              <a:rPr lang="fr-FR" sz="3600" b="1" u="sng" dirty="0" smtClean="0">
                <a:solidFill>
                  <a:srgbClr val="FF0000"/>
                </a:solidFill>
              </a:rPr>
              <a:t>La pharmacologie </a:t>
            </a:r>
            <a:r>
              <a:rPr lang="fr-FR" sz="3200" b="1" u="sng" dirty="0" smtClean="0">
                <a:solidFill>
                  <a:schemeClr val="tx1"/>
                </a:solidFill>
              </a:rPr>
              <a:t>se subdivise en spécialités multiples :</a:t>
            </a:r>
            <a:endParaRPr lang="fr-FR" dirty="0">
              <a:solidFill>
                <a:schemeClr val="tx1"/>
              </a:solidFil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12776"/>
            <a:ext cx="460851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8572560" cy="6226196"/>
          </a:xfrm>
        </p:spPr>
        <p:style>
          <a:lnRef idx="2">
            <a:schemeClr val="accent3"/>
          </a:lnRef>
          <a:fillRef idx="1">
            <a:schemeClr val="lt1"/>
          </a:fillRef>
          <a:effectRef idx="0">
            <a:schemeClr val="accent3"/>
          </a:effectRef>
          <a:fontRef idx="minor">
            <a:schemeClr val="dk1"/>
          </a:fontRef>
        </p:style>
        <p:txBody>
          <a:bodyPr>
            <a:noAutofit/>
          </a:bodyPr>
          <a:lstStyle/>
          <a:p>
            <a:r>
              <a:rPr lang="fr-FR" sz="2800" b="1" u="sng" dirty="0" smtClean="0"/>
              <a:t/>
            </a:r>
            <a:br>
              <a:rPr lang="fr-FR" sz="2800" b="1" u="sng" dirty="0" smtClean="0"/>
            </a:br>
            <a:r>
              <a:rPr lang="fr-FR" sz="2800" b="1" u="sng" dirty="0" smtClean="0"/>
              <a:t/>
            </a:r>
            <a:br>
              <a:rPr lang="fr-FR" sz="2800" b="1" u="sng" dirty="0" smtClean="0"/>
            </a:br>
            <a:r>
              <a:rPr lang="fr-FR" sz="1400" b="1" u="sng" dirty="0" smtClean="0"/>
              <a:t/>
            </a:r>
            <a:br>
              <a:rPr lang="fr-FR" sz="1400" b="1" u="sng" dirty="0" smtClean="0"/>
            </a:br>
            <a:r>
              <a:rPr lang="fr-FR" sz="1400" b="1" u="sng" dirty="0" smtClean="0"/>
              <a:t/>
            </a:r>
            <a:br>
              <a:rPr lang="fr-FR" sz="1400" b="1" u="sng" dirty="0" smtClean="0"/>
            </a:br>
            <a:r>
              <a:rPr lang="fr-FR" sz="1400" u="sng" dirty="0" smtClean="0"/>
              <a:t/>
            </a:r>
            <a:br>
              <a:rPr lang="fr-FR" sz="1400" u="sng" dirty="0" smtClean="0"/>
            </a:br>
            <a:r>
              <a:rPr lang="fr-FR" sz="2400" b="1" dirty="0" smtClean="0">
                <a:latin typeface="Arial Black" pitchFamily="34" charset="0"/>
              </a:rPr>
              <a:t>A</a:t>
            </a:r>
            <a:r>
              <a:rPr lang="fr-FR" sz="2400" dirty="0" smtClean="0">
                <a:solidFill>
                  <a:srgbClr val="FF0000"/>
                </a:solidFill>
                <a:latin typeface="Arial Black" pitchFamily="34" charset="0"/>
              </a:rPr>
              <a:t>-</a:t>
            </a:r>
            <a:r>
              <a:rPr lang="fr-FR" sz="2400" dirty="0" smtClean="0">
                <a:latin typeface="Arial Black" pitchFamily="34" charset="0"/>
              </a:rPr>
              <a:t> </a:t>
            </a:r>
            <a:r>
              <a:rPr lang="fr-FR" sz="2400" b="1" dirty="0" smtClean="0">
                <a:solidFill>
                  <a:srgbClr val="FF0000"/>
                </a:solidFill>
                <a:latin typeface="Arial Black" pitchFamily="34" charset="0"/>
              </a:rPr>
              <a:t>PHARMACOLOGIE MOLÉCULAIRE : </a:t>
            </a:r>
            <a:r>
              <a:rPr lang="fr-FR" sz="2400" b="1" dirty="0" smtClean="0">
                <a:solidFill>
                  <a:schemeClr val="tx1"/>
                </a:solidFill>
                <a:latin typeface="Arial Black" pitchFamily="34" charset="0"/>
              </a:rPr>
              <a:t>étudie les effets membranaires </a:t>
            </a:r>
            <a:r>
              <a:rPr lang="fr-FR" sz="2400" b="1" dirty="0" smtClean="0">
                <a:solidFill>
                  <a:schemeClr val="tx1"/>
                </a:solidFill>
                <a:latin typeface="Arial Black" pitchFamily="34" charset="0"/>
              </a:rPr>
              <a:t>et </a:t>
            </a:r>
            <a:r>
              <a:rPr lang="fr-FR" sz="2400" b="1" dirty="0" smtClean="0">
                <a:solidFill>
                  <a:schemeClr val="tx1"/>
                </a:solidFill>
                <a:latin typeface="Arial Black" pitchFamily="34" charset="0"/>
              </a:rPr>
              <a:t>cytosoliques.</a:t>
            </a:r>
            <a:br>
              <a:rPr lang="fr-FR" sz="2400" b="1" dirty="0" smtClean="0">
                <a:solidFill>
                  <a:schemeClr val="tx1"/>
                </a:solidFill>
                <a:latin typeface="Arial Black" pitchFamily="34" charset="0"/>
              </a:rPr>
            </a:br>
            <a:r>
              <a:rPr lang="fr-FR" sz="2400" b="1" dirty="0">
                <a:solidFill>
                  <a:schemeClr val="tx1"/>
                </a:solidFill>
                <a:latin typeface="Arial Black" pitchFamily="34" charset="0"/>
              </a:rPr>
              <a:t/>
            </a:r>
            <a:br>
              <a:rPr lang="fr-FR" sz="2400" b="1" dirty="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b="1" dirty="0">
                <a:solidFill>
                  <a:schemeClr val="tx1"/>
                </a:solidFill>
                <a:latin typeface="Arial Black" pitchFamily="34" charset="0"/>
              </a:rPr>
              <a:t/>
            </a:r>
            <a:br>
              <a:rPr lang="fr-FR" sz="2400" b="1" dirty="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b="1" dirty="0">
                <a:solidFill>
                  <a:schemeClr val="tx1"/>
                </a:solidFill>
                <a:latin typeface="Arial Black" pitchFamily="34" charset="0"/>
              </a:rPr>
              <a:t/>
            </a:r>
            <a:br>
              <a:rPr lang="fr-FR" sz="2400" b="1" dirty="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b="1" dirty="0">
                <a:solidFill>
                  <a:schemeClr val="tx1"/>
                </a:solidFill>
                <a:latin typeface="Arial Black" pitchFamily="34" charset="0"/>
              </a:rPr>
              <a:t/>
            </a:r>
            <a:br>
              <a:rPr lang="fr-FR" sz="2400" b="1" dirty="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dirty="0" smtClean="0">
                <a:latin typeface="Arial Black" pitchFamily="34" charset="0"/>
              </a:rPr>
              <a:t/>
            </a:r>
            <a:br>
              <a:rPr lang="fr-FR" sz="2400" dirty="0" smtClean="0">
                <a:latin typeface="Arial Black" pitchFamily="34" charset="0"/>
              </a:rPr>
            </a:br>
            <a:r>
              <a:rPr lang="fr-FR" sz="2400" dirty="0" smtClean="0">
                <a:latin typeface="Arial Black" pitchFamily="34" charset="0"/>
              </a:rPr>
              <a:t>B</a:t>
            </a:r>
            <a:r>
              <a:rPr lang="fr-FR" sz="2400" dirty="0" smtClean="0">
                <a:solidFill>
                  <a:srgbClr val="FF0000"/>
                </a:solidFill>
                <a:latin typeface="Arial Black" pitchFamily="34" charset="0"/>
              </a:rPr>
              <a:t>- </a:t>
            </a:r>
            <a:r>
              <a:rPr lang="fr-FR" sz="2400" b="1" dirty="0" smtClean="0">
                <a:solidFill>
                  <a:srgbClr val="FF0000"/>
                </a:solidFill>
                <a:latin typeface="Arial Black" pitchFamily="34" charset="0"/>
              </a:rPr>
              <a:t>PHARMACOCINÉTIQUE </a:t>
            </a:r>
            <a:r>
              <a:rPr lang="fr-FR" sz="2400" b="1" dirty="0" smtClean="0">
                <a:latin typeface="Arial Black" pitchFamily="34" charset="0"/>
              </a:rPr>
              <a:t>: </a:t>
            </a:r>
            <a:r>
              <a:rPr lang="fr-FR" sz="2400" b="1" dirty="0" smtClean="0">
                <a:latin typeface="Arial Black" pitchFamily="34" charset="0"/>
              </a:rPr>
              <a:t>étudie le devenir </a:t>
            </a:r>
            <a:r>
              <a:rPr lang="fr-FR" sz="2400" b="1" dirty="0" smtClean="0">
                <a:latin typeface="Arial Black" pitchFamily="34" charset="0"/>
              </a:rPr>
              <a:t>des médicaments au sein des organismes </a:t>
            </a:r>
            <a:r>
              <a:rPr lang="fr-FR" sz="2400" b="1" dirty="0" smtClean="0">
                <a:latin typeface="Arial Black" pitchFamily="34" charset="0"/>
              </a:rPr>
              <a:t>vivants.</a:t>
            </a:r>
            <a:r>
              <a:rPr lang="fr-FR" sz="2400" b="1" dirty="0" smtClean="0">
                <a:latin typeface="Arial Black" pitchFamily="34" charset="0"/>
              </a:rPr>
              <a:t/>
            </a:r>
            <a:br>
              <a:rPr lang="fr-FR" sz="2400" b="1" dirty="0" smtClean="0">
                <a:latin typeface="Arial Black" pitchFamily="34" charset="0"/>
              </a:rPr>
            </a:br>
            <a:r>
              <a:rPr lang="fr-FR" sz="2800" dirty="0" smtClean="0"/>
              <a:t/>
            </a:r>
            <a:br>
              <a:rPr lang="fr-FR" sz="2800" dirty="0" smtClean="0"/>
            </a:br>
            <a:endParaRPr lang="en-US" sz="1800" dirty="0"/>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54006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424936" cy="6647974"/>
          </a:xfrm>
          <a:prstGeom prst="rect">
            <a:avLst/>
          </a:prstGeom>
        </p:spPr>
        <p:txBody>
          <a:bodyPr wrap="square">
            <a:spAutoFit/>
          </a:bodyPr>
          <a:lstStyle/>
          <a:p>
            <a:r>
              <a:rPr lang="fr-FR" sz="2400" b="1" cap="small" dirty="0">
                <a:solidFill>
                  <a:prstClr val="black"/>
                </a:solidFill>
                <a:latin typeface="Arial Black" pitchFamily="34" charset="0"/>
              </a:rPr>
              <a:t/>
            </a:r>
            <a:br>
              <a:rPr lang="fr-FR" sz="2400" b="1" cap="small" dirty="0">
                <a:solidFill>
                  <a:prstClr val="black"/>
                </a:solidFill>
                <a:latin typeface="Arial Black" pitchFamily="34" charset="0"/>
              </a:rPr>
            </a:br>
            <a:r>
              <a:rPr lang="fr-FR" sz="2400" b="1" cap="small" dirty="0">
                <a:solidFill>
                  <a:prstClr val="black"/>
                </a:solidFill>
                <a:latin typeface="Arial Black" pitchFamily="34" charset="0"/>
              </a:rPr>
              <a:t>C</a:t>
            </a:r>
            <a:r>
              <a:rPr lang="fr-FR" sz="2400" b="1" cap="small" dirty="0">
                <a:solidFill>
                  <a:srgbClr val="FF0000"/>
                </a:solidFill>
                <a:latin typeface="Arial Black" pitchFamily="34" charset="0"/>
              </a:rPr>
              <a:t>- PHARMACODYNAMIE : </a:t>
            </a:r>
            <a:r>
              <a:rPr lang="fr-FR" sz="2400" b="1" cap="small" dirty="0" smtClean="0">
                <a:latin typeface="Arial Black" pitchFamily="34" charset="0"/>
              </a:rPr>
              <a:t>étudie les effets </a:t>
            </a:r>
            <a:r>
              <a:rPr lang="fr-FR" sz="2400" b="1" cap="small" dirty="0">
                <a:latin typeface="Arial Black" pitchFamily="34" charset="0"/>
              </a:rPr>
              <a:t>des médicaments sur les systèmes biologiques</a:t>
            </a:r>
            <a:r>
              <a:rPr lang="fr-FR" sz="2400" b="1" cap="small" dirty="0">
                <a:solidFill>
                  <a:prstClr val="black"/>
                </a:solidFill>
                <a:latin typeface="Arial Black" pitchFamily="34" charset="0"/>
              </a:rPr>
              <a:t>.</a:t>
            </a:r>
            <a:br>
              <a:rPr lang="fr-FR" sz="2400" b="1" cap="small" dirty="0">
                <a:solidFill>
                  <a:prstClr val="black"/>
                </a:solidFill>
                <a:latin typeface="Arial Black" pitchFamily="34" charset="0"/>
              </a:rPr>
            </a:br>
            <a:r>
              <a:rPr lang="fr-FR" sz="2400" b="1" cap="small" dirty="0">
                <a:solidFill>
                  <a:prstClr val="black"/>
                </a:solidFill>
                <a:latin typeface="Arial Black" pitchFamily="34" charset="0"/>
              </a:rPr>
              <a:t/>
            </a:r>
            <a:br>
              <a:rPr lang="fr-FR" sz="2400" b="1" cap="small" dirty="0">
                <a:solidFill>
                  <a:prstClr val="black"/>
                </a:solidFill>
                <a:latin typeface="Arial Black" pitchFamily="34" charset="0"/>
              </a:rPr>
            </a:br>
            <a:r>
              <a:rPr lang="fr-FR" sz="2400" b="1" cap="small" dirty="0">
                <a:solidFill>
                  <a:prstClr val="black"/>
                </a:solidFill>
                <a:latin typeface="Arial Black" pitchFamily="34" charset="0"/>
              </a:rPr>
              <a:t>D</a:t>
            </a:r>
            <a:r>
              <a:rPr lang="fr-FR" sz="2400" b="1" cap="small" dirty="0">
                <a:solidFill>
                  <a:srgbClr val="FF0000"/>
                </a:solidFill>
                <a:latin typeface="Arial Black" pitchFamily="34" charset="0"/>
              </a:rPr>
              <a:t>- CHRONOPHARMACOLOGIE </a:t>
            </a:r>
            <a:r>
              <a:rPr lang="fr-FR" sz="2400" b="1" cap="small" dirty="0">
                <a:solidFill>
                  <a:prstClr val="black"/>
                </a:solidFill>
                <a:latin typeface="Arial Black" pitchFamily="34" charset="0"/>
              </a:rPr>
              <a:t>: </a:t>
            </a:r>
            <a:r>
              <a:rPr lang="fr-FR" sz="2400" b="1" cap="small" dirty="0" smtClean="0">
                <a:solidFill>
                  <a:prstClr val="black"/>
                </a:solidFill>
                <a:latin typeface="Arial Black" pitchFamily="34" charset="0"/>
              </a:rPr>
              <a:t>étudie l’effet des médicaments sur les cycles </a:t>
            </a:r>
            <a:r>
              <a:rPr lang="fr-FR" sz="2400" b="1" cap="small" dirty="0">
                <a:solidFill>
                  <a:prstClr val="black"/>
                </a:solidFill>
                <a:latin typeface="Arial Black" pitchFamily="34" charset="0"/>
              </a:rPr>
              <a:t>biologiques circadien</a:t>
            </a:r>
            <a:r>
              <a:rPr lang="fr-FR" sz="2400" b="1" cap="small" dirty="0" smtClean="0">
                <a:solidFill>
                  <a:prstClr val="black"/>
                </a:solidFill>
                <a:latin typeface="Arial Black" pitchFamily="34" charset="0"/>
              </a:rPr>
              <a:t>.</a:t>
            </a:r>
          </a:p>
          <a:p>
            <a:endParaRPr lang="fr-FR" sz="2400" b="1" cap="small" dirty="0">
              <a:solidFill>
                <a:prstClr val="black"/>
              </a:solidFill>
              <a:latin typeface="Arial Black" pitchFamily="34" charset="0"/>
            </a:endParaRPr>
          </a:p>
          <a:p>
            <a:endParaRPr lang="fr-FR" sz="2400" b="1" cap="small" dirty="0" smtClean="0">
              <a:solidFill>
                <a:prstClr val="black"/>
              </a:solidFill>
              <a:latin typeface="Arial Black" pitchFamily="34" charset="0"/>
            </a:endParaRPr>
          </a:p>
          <a:p>
            <a:endParaRPr lang="fr-FR" sz="2400" b="1" cap="small" dirty="0">
              <a:solidFill>
                <a:prstClr val="black"/>
              </a:solidFill>
              <a:latin typeface="Arial Black" pitchFamily="34" charset="0"/>
            </a:endParaRPr>
          </a:p>
          <a:p>
            <a:endParaRPr lang="fr-FR" sz="2400" b="1" cap="small" dirty="0" smtClean="0">
              <a:solidFill>
                <a:prstClr val="black"/>
              </a:solidFill>
              <a:latin typeface="Arial Black" pitchFamily="34" charset="0"/>
            </a:endParaRPr>
          </a:p>
          <a:p>
            <a:endParaRPr lang="fr-FR" sz="2400" b="1" cap="small" dirty="0">
              <a:solidFill>
                <a:prstClr val="black"/>
              </a:solidFill>
              <a:latin typeface="Arial Black" pitchFamily="34" charset="0"/>
            </a:endParaRPr>
          </a:p>
          <a:p>
            <a:r>
              <a:rPr lang="fr-FR" sz="2400" b="1" cap="small" dirty="0">
                <a:solidFill>
                  <a:prstClr val="black"/>
                </a:solidFill>
                <a:latin typeface="Arial Black" pitchFamily="34" charset="0"/>
              </a:rPr>
              <a:t/>
            </a:r>
            <a:br>
              <a:rPr lang="fr-FR" sz="2400" b="1" cap="small" dirty="0">
                <a:solidFill>
                  <a:prstClr val="black"/>
                </a:solidFill>
                <a:latin typeface="Arial Black" pitchFamily="34" charset="0"/>
              </a:rPr>
            </a:br>
            <a:endParaRPr lang="fr-FR" sz="2400" b="1" cap="small" dirty="0" smtClean="0">
              <a:solidFill>
                <a:prstClr val="black"/>
              </a:solidFill>
              <a:latin typeface="Arial Black" pitchFamily="34" charset="0"/>
            </a:endParaRPr>
          </a:p>
          <a:p>
            <a:endParaRPr lang="fr-FR" sz="2400" b="1" cap="small" dirty="0">
              <a:solidFill>
                <a:prstClr val="black"/>
              </a:solidFill>
              <a:latin typeface="Arial Black" pitchFamily="34" charset="0"/>
            </a:endParaRPr>
          </a:p>
          <a:p>
            <a:r>
              <a:rPr lang="fr-FR" sz="2400" b="1" cap="small" dirty="0">
                <a:solidFill>
                  <a:prstClr val="black"/>
                </a:solidFill>
                <a:latin typeface="Arial Black" pitchFamily="34" charset="0"/>
              </a:rPr>
              <a:t/>
            </a:r>
            <a:br>
              <a:rPr lang="fr-FR" sz="2400" b="1" cap="small" dirty="0">
                <a:solidFill>
                  <a:prstClr val="black"/>
                </a:solidFill>
                <a:latin typeface="Arial Black" pitchFamily="34" charset="0"/>
              </a:rPr>
            </a:br>
            <a:r>
              <a:rPr lang="fr-FR" sz="2400" b="1" cap="small" dirty="0">
                <a:solidFill>
                  <a:prstClr val="black"/>
                </a:solidFill>
                <a:latin typeface="Arial Black" pitchFamily="34" charset="0"/>
              </a:rPr>
              <a:t>E</a:t>
            </a:r>
            <a:r>
              <a:rPr lang="fr-FR" sz="2400" b="1" cap="small" dirty="0">
                <a:solidFill>
                  <a:srgbClr val="FF0000"/>
                </a:solidFill>
                <a:latin typeface="Arial Black" pitchFamily="34" charset="0"/>
              </a:rPr>
              <a:t>- PHARMACOLOGIE CLINIQUE </a:t>
            </a:r>
            <a:r>
              <a:rPr lang="fr-FR" sz="2400" b="1" cap="small" dirty="0">
                <a:solidFill>
                  <a:prstClr val="black"/>
                </a:solidFill>
                <a:latin typeface="Arial Black" pitchFamily="34" charset="0"/>
              </a:rPr>
              <a:t>: Médicaments et êtres humains</a:t>
            </a:r>
            <a:r>
              <a:rPr lang="fr-FR" sz="2400" b="1" cap="small" dirty="0" smtClean="0">
                <a:solidFill>
                  <a:prstClr val="black"/>
                </a:solidFill>
                <a:latin typeface="Arial Black" pitchFamily="34" charset="0"/>
              </a:rPr>
              <a:t>.</a:t>
            </a:r>
            <a:r>
              <a:rPr lang="fr-FR" sz="2400" b="1" cap="small" dirty="0">
                <a:solidFill>
                  <a:prstClr val="black"/>
                </a:solidFill>
                <a:latin typeface="Arial Black" pitchFamily="34" charset="0"/>
              </a:rPr>
              <a:t/>
            </a:r>
            <a:br>
              <a:rPr lang="fr-FR" sz="2400" b="1" cap="small" dirty="0">
                <a:solidFill>
                  <a:prstClr val="black"/>
                </a:solidFill>
                <a:latin typeface="Arial Black" pitchFamily="34" charset="0"/>
              </a:rPr>
            </a:br>
            <a:endParaRPr lang="fr-FR"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564904"/>
            <a:ext cx="6768752" cy="288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933592"/>
      </p:ext>
    </p:extLst>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9256" cy="6154758"/>
          </a:xfrm>
        </p:spPr>
        <p:txBody>
          <a:bodyPr>
            <a:normAutofit/>
          </a:bodyPr>
          <a:lstStyle/>
          <a:p>
            <a:pPr algn="ctr"/>
            <a:r>
              <a:rPr lang="en-US" b="1" dirty="0" smtClean="0">
                <a:solidFill>
                  <a:schemeClr val="tx1"/>
                </a:solidFill>
              </a:rPr>
              <a:t>En Chine </a:t>
            </a:r>
            <a:r>
              <a:rPr lang="en-US" b="1" dirty="0" err="1" smtClean="0">
                <a:solidFill>
                  <a:schemeClr val="tx1"/>
                </a:solidFill>
              </a:rPr>
              <a:t>ancienne</a:t>
            </a:r>
            <a:r>
              <a:rPr lang="en-US" b="1" dirty="0" smtClean="0">
                <a:solidFill>
                  <a:schemeClr val="tx1"/>
                </a:solidFill>
              </a:rPr>
              <a:t>, les </a:t>
            </a:r>
            <a:r>
              <a:rPr lang="en-US" b="1" dirty="0" err="1" smtClean="0">
                <a:solidFill>
                  <a:schemeClr val="tx1"/>
                </a:solidFill>
                <a:hlinkClick r:id="rId2" tooltip="Alchimiste"/>
              </a:rPr>
              <a:t>alchimistes</a:t>
            </a:r>
            <a:r>
              <a:rPr lang="en-US" b="1" dirty="0" smtClean="0">
                <a:solidFill>
                  <a:schemeClr val="tx1"/>
                </a:solidFill>
              </a:rPr>
              <a:t> </a:t>
            </a:r>
            <a:r>
              <a:rPr lang="en-US" b="1" dirty="0" err="1" smtClean="0">
                <a:solidFill>
                  <a:schemeClr val="tx1"/>
                </a:solidFill>
              </a:rPr>
              <a:t>ont</a:t>
            </a:r>
            <a:r>
              <a:rPr lang="en-US" b="1" dirty="0" smtClean="0">
                <a:solidFill>
                  <a:schemeClr val="tx1"/>
                </a:solidFill>
              </a:rPr>
              <a:t> </a:t>
            </a:r>
            <a:r>
              <a:rPr lang="en-US" b="1" dirty="0" err="1" smtClean="0">
                <a:solidFill>
                  <a:schemeClr val="tx1"/>
                </a:solidFill>
              </a:rPr>
              <a:t>été</a:t>
            </a:r>
            <a:r>
              <a:rPr lang="en-US" b="1" dirty="0" smtClean="0">
                <a:solidFill>
                  <a:schemeClr val="tx1"/>
                </a:solidFill>
              </a:rPr>
              <a:t> des </a:t>
            </a:r>
            <a:r>
              <a:rPr lang="en-US" b="1" dirty="0" err="1" smtClean="0">
                <a:solidFill>
                  <a:schemeClr val="tx1"/>
                </a:solidFill>
              </a:rPr>
              <a:t>pionniers</a:t>
            </a:r>
            <a:r>
              <a:rPr lang="en-US" b="1" dirty="0" smtClean="0">
                <a:solidFill>
                  <a:schemeClr val="tx1"/>
                </a:solidFill>
              </a:rPr>
              <a:t>, </a:t>
            </a:r>
            <a:r>
              <a:rPr lang="en-US" b="1" dirty="0" err="1" smtClean="0">
                <a:solidFill>
                  <a:schemeClr val="tx1"/>
                </a:solidFill>
              </a:rPr>
              <a:t>ils</a:t>
            </a:r>
            <a:r>
              <a:rPr lang="en-US" b="1" dirty="0" smtClean="0">
                <a:solidFill>
                  <a:schemeClr val="tx1"/>
                </a:solidFill>
              </a:rPr>
              <a:t> </a:t>
            </a:r>
            <a:r>
              <a:rPr lang="en-US" b="1" dirty="0" err="1" smtClean="0">
                <a:solidFill>
                  <a:schemeClr val="tx1"/>
                </a:solidFill>
              </a:rPr>
              <a:t>transformaient</a:t>
            </a:r>
            <a:r>
              <a:rPr lang="en-US" b="1" dirty="0" smtClean="0">
                <a:solidFill>
                  <a:schemeClr val="tx1"/>
                </a:solidFill>
              </a:rPr>
              <a:t> à </a:t>
            </a:r>
            <a:r>
              <a:rPr lang="en-US" b="1" dirty="0" err="1" smtClean="0">
                <a:solidFill>
                  <a:schemeClr val="tx1"/>
                </a:solidFill>
              </a:rPr>
              <a:t>l'aide</a:t>
            </a:r>
            <a:r>
              <a:rPr lang="en-US" b="1" dirty="0" smtClean="0">
                <a:solidFill>
                  <a:schemeClr val="tx1"/>
                </a:solidFill>
              </a:rPr>
              <a:t> de dosages </a:t>
            </a:r>
            <a:r>
              <a:rPr lang="en-US" b="1" dirty="0" err="1" smtClean="0">
                <a:solidFill>
                  <a:schemeClr val="tx1"/>
                </a:solidFill>
              </a:rPr>
              <a:t>minutieux</a:t>
            </a:r>
            <a:r>
              <a:rPr lang="en-US" b="1" dirty="0" smtClean="0">
                <a:solidFill>
                  <a:schemeClr val="tx1"/>
                </a:solidFill>
              </a:rPr>
              <a:t> des poisons </a:t>
            </a:r>
            <a:r>
              <a:rPr lang="en-US" b="1" dirty="0" err="1" smtClean="0">
                <a:solidFill>
                  <a:schemeClr val="tx1"/>
                </a:solidFill>
              </a:rPr>
              <a:t>souvent</a:t>
            </a:r>
            <a:r>
              <a:rPr lang="en-US" b="1" dirty="0" smtClean="0">
                <a:solidFill>
                  <a:schemeClr val="tx1"/>
                </a:solidFill>
              </a:rPr>
              <a:t> </a:t>
            </a:r>
            <a:r>
              <a:rPr lang="en-US" b="1" dirty="0" err="1" smtClean="0">
                <a:solidFill>
                  <a:schemeClr val="tx1"/>
                </a:solidFill>
              </a:rPr>
              <a:t>mortels</a:t>
            </a:r>
            <a:r>
              <a:rPr lang="en-US" b="1" dirty="0" smtClean="0">
                <a:solidFill>
                  <a:schemeClr val="tx1"/>
                </a:solidFill>
              </a:rPr>
              <a:t> en </a:t>
            </a:r>
            <a:r>
              <a:rPr lang="en-US" b="1" dirty="0" err="1" smtClean="0">
                <a:solidFill>
                  <a:schemeClr val="tx1"/>
                </a:solidFill>
              </a:rPr>
              <a:t>médicaments</a:t>
            </a:r>
            <a:r>
              <a:rPr lang="en-US" b="1" dirty="0" smtClean="0">
                <a:solidFill>
                  <a:schemeClr val="tx1"/>
                </a:solidFill>
              </a:rPr>
              <a:t> </a:t>
            </a:r>
            <a:r>
              <a:rPr lang="en-US" b="1" dirty="0" err="1" smtClean="0">
                <a:solidFill>
                  <a:schemeClr val="tx1"/>
                </a:solidFill>
              </a:rPr>
              <a:t>soulageant</a:t>
            </a:r>
            <a:r>
              <a:rPr lang="en-US" b="1" dirty="0" smtClean="0">
                <a:solidFill>
                  <a:schemeClr val="tx1"/>
                </a:solidFill>
              </a:rPr>
              <a:t> la </a:t>
            </a:r>
            <a:r>
              <a:rPr lang="en-US" b="1" dirty="0" err="1" smtClean="0">
                <a:solidFill>
                  <a:schemeClr val="tx1"/>
                </a:solidFill>
              </a:rPr>
              <a:t>douleur</a:t>
            </a:r>
            <a:r>
              <a:rPr lang="en-US" b="1" dirty="0" smtClean="0">
                <a:solidFill>
                  <a:schemeClr val="tx1"/>
                </a:solidFill>
              </a:rPr>
              <a:t>. </a:t>
            </a: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t/>
            </a:r>
            <a:br>
              <a:rPr lang="en-US" b="1" dirty="0" smtClean="0"/>
            </a:br>
            <a:r>
              <a:rPr lang="fr-FR" dirty="0" smtClean="0"/>
              <a:t/>
            </a:r>
            <a:br>
              <a:rPr lang="fr-FR" dirty="0" smtClean="0"/>
            </a:b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140968"/>
            <a:ext cx="4320480" cy="306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6297634"/>
          </a:xfrm>
        </p:spPr>
        <p:style>
          <a:lnRef idx="2">
            <a:schemeClr val="accent3"/>
          </a:lnRef>
          <a:fillRef idx="1">
            <a:schemeClr val="lt1"/>
          </a:fillRef>
          <a:effectRef idx="0">
            <a:schemeClr val="accent3"/>
          </a:effectRef>
          <a:fontRef idx="minor">
            <a:schemeClr val="dk1"/>
          </a:fontRef>
        </p:style>
        <p:txBody>
          <a:bodyPr>
            <a:noAutofit/>
          </a:bodyPr>
          <a:lstStyle/>
          <a:p>
            <a:r>
              <a:rPr lang="fr-FR" sz="2800" b="1" dirty="0" smtClean="0"/>
              <a:t>- </a:t>
            </a:r>
            <a:r>
              <a:rPr lang="fr-FR" sz="2800" b="1" dirty="0" smtClean="0">
                <a:solidFill>
                  <a:srgbClr val="FF0000"/>
                </a:solidFill>
                <a:latin typeface="Aharoni" pitchFamily="2" charset="-79"/>
                <a:cs typeface="Aharoni" pitchFamily="2" charset="-79"/>
              </a:rPr>
              <a:t>PHARMACOVIGILANCE </a:t>
            </a:r>
            <a:r>
              <a:rPr lang="fr-FR" sz="2800" b="1" dirty="0" smtClean="0"/>
              <a:t>: </a:t>
            </a:r>
            <a:r>
              <a:rPr lang="fr-FR" sz="2800" b="1" dirty="0" smtClean="0"/>
              <a:t>étudie les effets </a:t>
            </a:r>
            <a:r>
              <a:rPr lang="fr-FR" sz="2800" b="1" dirty="0" smtClean="0"/>
              <a:t>indésirables des médicaments.</a:t>
            </a:r>
            <a:br>
              <a:rPr lang="fr-FR" sz="2800" b="1" dirty="0" smtClean="0"/>
            </a:br>
            <a:r>
              <a:rPr lang="fr-FR" sz="2800" b="1" dirty="0" smtClean="0"/>
              <a:t/>
            </a:r>
            <a:br>
              <a:rPr lang="fr-FR" sz="2800" b="1" dirty="0" smtClean="0"/>
            </a:br>
            <a:r>
              <a:rPr lang="fr-FR" sz="2800" b="1" dirty="0" smtClean="0"/>
              <a:t>- </a:t>
            </a:r>
            <a:r>
              <a:rPr lang="fr-FR" sz="2800" b="1" dirty="0" smtClean="0">
                <a:solidFill>
                  <a:srgbClr val="FF0000"/>
                </a:solidFill>
                <a:latin typeface="Aharoni" pitchFamily="2" charset="-79"/>
                <a:cs typeface="Aharoni" pitchFamily="2" charset="-79"/>
              </a:rPr>
              <a:t>PHARMACODÉPENDANCE</a:t>
            </a:r>
            <a:r>
              <a:rPr lang="fr-FR" sz="2800" b="1" dirty="0" smtClean="0">
                <a:solidFill>
                  <a:srgbClr val="FF0000"/>
                </a:solidFill>
              </a:rPr>
              <a:t> </a:t>
            </a:r>
            <a:r>
              <a:rPr lang="fr-FR" sz="2800" b="1" dirty="0" smtClean="0"/>
              <a:t>: </a:t>
            </a:r>
            <a:r>
              <a:rPr lang="fr-FR" sz="2800" b="1" dirty="0" smtClean="0"/>
              <a:t> étudie les abus </a:t>
            </a:r>
            <a:r>
              <a:rPr lang="fr-FR" sz="2800" b="1" dirty="0" smtClean="0"/>
              <a:t>ou dépendance à une substance </a:t>
            </a:r>
            <a:r>
              <a:rPr lang="fr-FR" sz="2800" b="1" dirty="0" err="1" smtClean="0"/>
              <a:t>psycho-active</a:t>
            </a:r>
            <a:r>
              <a:rPr lang="fr-FR" sz="2800" b="1" dirty="0" smtClean="0"/>
              <a:t> (Addictions).</a:t>
            </a:r>
            <a:r>
              <a:rPr lang="fr-FR" sz="2800" b="1" dirty="0" smtClean="0"/>
              <a:t/>
            </a:r>
            <a:br>
              <a:rPr lang="fr-FR" sz="2800" b="1" dirty="0" smtClean="0"/>
            </a:br>
            <a:r>
              <a:rPr lang="fr-FR" sz="2800" b="1" dirty="0" smtClean="0"/>
              <a:t/>
            </a:r>
            <a:br>
              <a:rPr lang="fr-FR" sz="2800" b="1" dirty="0" smtClean="0"/>
            </a:br>
            <a:r>
              <a:rPr lang="fr-FR" sz="2800" b="1" dirty="0" smtClean="0"/>
              <a:t>- </a:t>
            </a:r>
            <a:r>
              <a:rPr lang="fr-FR" sz="2800" b="1" dirty="0" smtClean="0">
                <a:solidFill>
                  <a:srgbClr val="FF0000"/>
                </a:solidFill>
                <a:latin typeface="Arial Black" pitchFamily="34" charset="0"/>
              </a:rPr>
              <a:t>Les </a:t>
            </a:r>
            <a:r>
              <a:rPr lang="fr-FR" sz="2800" b="1" dirty="0" smtClean="0">
                <a:solidFill>
                  <a:srgbClr val="FF0000"/>
                </a:solidFill>
                <a:latin typeface="Arial Black" pitchFamily="34" charset="0"/>
                <a:cs typeface="Aharoni" pitchFamily="2" charset="-79"/>
              </a:rPr>
              <a:t>INTOXICATIONS </a:t>
            </a:r>
            <a:r>
              <a:rPr lang="fr-FR" sz="2800" b="1" dirty="0" smtClean="0">
                <a:solidFill>
                  <a:srgbClr val="FF0000"/>
                </a:solidFill>
                <a:latin typeface="Arial Black" pitchFamily="34" charset="0"/>
                <a:cs typeface="Aharoni" pitchFamily="2" charset="-79"/>
              </a:rPr>
              <a:t>MÉDICAMENTEUSES </a:t>
            </a:r>
            <a:r>
              <a:rPr lang="fr-FR" sz="2800" b="1" dirty="0" smtClean="0"/>
              <a:t>: </a:t>
            </a:r>
            <a:r>
              <a:rPr lang="fr-FR" sz="2800" b="1" dirty="0" smtClean="0"/>
              <a:t>étudie effets </a:t>
            </a:r>
            <a:r>
              <a:rPr lang="fr-FR" sz="2800" b="1" dirty="0" smtClean="0"/>
              <a:t>des surdosages.</a:t>
            </a:r>
            <a:br>
              <a:rPr lang="fr-FR" sz="2800" b="1" dirty="0" smtClean="0"/>
            </a:br>
            <a:r>
              <a:rPr lang="fr-FR" sz="2800" b="1" dirty="0" smtClean="0"/>
              <a:t/>
            </a:r>
            <a:br>
              <a:rPr lang="fr-FR" sz="2800" b="1" dirty="0" smtClean="0"/>
            </a:br>
            <a:r>
              <a:rPr lang="fr-FR" sz="2800" b="1" dirty="0" smtClean="0"/>
              <a:t>- </a:t>
            </a:r>
            <a:r>
              <a:rPr lang="fr-FR" sz="2800" b="1" dirty="0" smtClean="0">
                <a:solidFill>
                  <a:srgbClr val="FF0000"/>
                </a:solidFill>
                <a:latin typeface="Arial Black" pitchFamily="34" charset="0"/>
                <a:cs typeface="Aharoni" pitchFamily="2" charset="-79"/>
              </a:rPr>
              <a:t>PHARMACO-ÉPIDÉMIOLOGIE</a:t>
            </a:r>
            <a:r>
              <a:rPr lang="fr-FR" sz="2800" b="1" dirty="0" smtClean="0">
                <a:solidFill>
                  <a:srgbClr val="FFFF00"/>
                </a:solidFill>
              </a:rPr>
              <a:t> </a:t>
            </a:r>
            <a:r>
              <a:rPr lang="fr-FR" sz="2800" b="1" dirty="0" smtClean="0"/>
              <a:t>: </a:t>
            </a:r>
            <a:r>
              <a:rPr lang="fr-FR" sz="2800" b="1" dirty="0" smtClean="0"/>
              <a:t>étudie les effets des médicaments sur les populations</a:t>
            </a:r>
            <a:r>
              <a:rPr lang="fr-FR" sz="2800" b="1" dirty="0" smtClean="0"/>
              <a:t>.</a:t>
            </a:r>
            <a:r>
              <a:rPr lang="fr-FR" sz="2800" dirty="0" smtClean="0"/>
              <a:t/>
            </a:r>
            <a:br>
              <a:rPr lang="fr-FR" sz="2800" dirty="0" smtClean="0"/>
            </a:br>
            <a:endParaRPr lang="fr-FR" sz="3600" dirty="0"/>
          </a:p>
        </p:txBody>
      </p:sp>
    </p:spTree>
  </p:cSld>
  <p:clrMapOvr>
    <a:masterClrMapping/>
  </p:clrMapOvr>
  <p:transition>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2656"/>
            <a:ext cx="8435280" cy="6168178"/>
          </a:xfrm>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fr-FR" sz="3100" b="1" dirty="0" smtClean="0"/>
              <a:t/>
            </a:r>
            <a:br>
              <a:rPr lang="fr-FR" sz="3100" b="1" dirty="0" smtClean="0"/>
            </a:br>
            <a:r>
              <a:rPr lang="fr-FR" sz="3100" b="1" dirty="0" smtClean="0"/>
              <a:t/>
            </a:r>
            <a:br>
              <a:rPr lang="fr-FR" sz="3100" b="1" dirty="0" smtClean="0"/>
            </a:br>
            <a:r>
              <a:rPr lang="fr-FR" sz="3100" b="1" dirty="0" smtClean="0"/>
              <a:t/>
            </a:r>
            <a:br>
              <a:rPr lang="fr-FR" sz="3100" b="1" dirty="0" smtClean="0"/>
            </a:br>
            <a:r>
              <a:rPr lang="fr-FR" sz="3100" b="1" dirty="0" smtClean="0"/>
              <a:t>- </a:t>
            </a:r>
            <a:r>
              <a:rPr lang="fr-FR" sz="3100" b="1" dirty="0" smtClean="0">
                <a:solidFill>
                  <a:srgbClr val="FF0000"/>
                </a:solidFill>
                <a:latin typeface="Arial Black" pitchFamily="34" charset="0"/>
                <a:cs typeface="Aharoni" pitchFamily="2" charset="-79"/>
              </a:rPr>
              <a:t>PHARMACO-ÉCONOMIE</a:t>
            </a:r>
            <a:r>
              <a:rPr lang="fr-FR" sz="3100" b="1" dirty="0" smtClean="0">
                <a:latin typeface="Arial Black" pitchFamily="34" charset="0"/>
              </a:rPr>
              <a:t> </a:t>
            </a:r>
            <a:r>
              <a:rPr lang="fr-FR" sz="3100" b="1" dirty="0" smtClean="0"/>
              <a:t>: </a:t>
            </a:r>
            <a:r>
              <a:rPr lang="fr-FR" sz="3100" b="1" dirty="0" smtClean="0"/>
              <a:t>étudie les </a:t>
            </a:r>
            <a:r>
              <a:rPr lang="fr-FR" sz="3100" b="1" dirty="0"/>
              <a:t>e</a:t>
            </a:r>
            <a:r>
              <a:rPr lang="fr-FR" sz="3100" b="1" dirty="0" smtClean="0"/>
              <a:t>ffets économiques  des médicament.</a:t>
            </a:r>
            <a:r>
              <a:rPr lang="fr-FR" sz="3100" b="1" dirty="0" smtClean="0"/>
              <a:t/>
            </a:r>
            <a:br>
              <a:rPr lang="fr-FR" sz="3100" b="1" dirty="0" smtClean="0"/>
            </a:br>
            <a:r>
              <a:rPr lang="fr-FR" sz="3100" b="1" dirty="0" smtClean="0"/>
              <a:t/>
            </a:r>
            <a:br>
              <a:rPr lang="fr-FR" sz="3100" b="1" dirty="0" smtClean="0"/>
            </a:br>
            <a:r>
              <a:rPr lang="fr-FR" sz="3100" b="1" dirty="0" smtClean="0"/>
              <a:t>- </a:t>
            </a:r>
            <a:r>
              <a:rPr lang="fr-FR" sz="3100" b="1" dirty="0" smtClean="0">
                <a:solidFill>
                  <a:srgbClr val="FF0000"/>
                </a:solidFill>
                <a:latin typeface="Arial Black" pitchFamily="34" charset="0"/>
                <a:cs typeface="Aharoni" pitchFamily="2" charset="-79"/>
              </a:rPr>
              <a:t>PHARMACOGÉNÉTIQUE</a:t>
            </a:r>
            <a:r>
              <a:rPr lang="fr-FR" sz="3100" b="1" dirty="0" smtClean="0"/>
              <a:t> : </a:t>
            </a:r>
            <a:r>
              <a:rPr lang="fr-FR" sz="3100" b="1" dirty="0" smtClean="0"/>
              <a:t>étudie les relations entre le génome et les  </a:t>
            </a:r>
            <a:r>
              <a:rPr lang="fr-FR" sz="3100" b="1" dirty="0" smtClean="0"/>
              <a:t>médicament</a:t>
            </a:r>
            <a:r>
              <a:rPr lang="fr-FR" sz="3100" b="1" dirty="0" smtClean="0"/>
              <a:t>.</a:t>
            </a:r>
            <a:br>
              <a:rPr lang="fr-FR" sz="3100" b="1" dirty="0" smtClean="0"/>
            </a:br>
            <a:r>
              <a:rPr lang="fr-FR" sz="3100" b="1" dirty="0"/>
              <a:t/>
            </a:r>
            <a:br>
              <a:rPr lang="fr-FR" sz="3100" b="1" dirty="0"/>
            </a:br>
            <a:r>
              <a:rPr lang="fr-FR" sz="3100" b="1" dirty="0"/>
              <a:t/>
            </a:r>
            <a:br>
              <a:rPr lang="fr-FR" sz="3100" b="1" dirty="0"/>
            </a:br>
            <a:r>
              <a:rPr lang="fr-FR" sz="3100" b="1" dirty="0" smtClean="0"/>
              <a:t/>
            </a:r>
            <a:br>
              <a:rPr lang="fr-FR" sz="3100" b="1" dirty="0" smtClean="0"/>
            </a:br>
            <a:r>
              <a:rPr lang="fr-FR" sz="3100" b="1" dirty="0" smtClean="0"/>
              <a:t/>
            </a:r>
            <a:br>
              <a:rPr lang="fr-FR" sz="3100" b="1" dirty="0" smtClean="0"/>
            </a:br>
            <a:r>
              <a:rPr lang="fr-FR" sz="3100" b="1" dirty="0" smtClean="0"/>
              <a:t/>
            </a:r>
            <a:br>
              <a:rPr lang="fr-FR" sz="3100" b="1" dirty="0" smtClean="0"/>
            </a:br>
            <a:r>
              <a:rPr lang="fr-FR" sz="3100" b="1" dirty="0" smtClean="0"/>
              <a:t>- </a:t>
            </a:r>
            <a:r>
              <a:rPr lang="fr-FR" sz="3100" b="1" dirty="0" smtClean="0">
                <a:solidFill>
                  <a:srgbClr val="FF0000"/>
                </a:solidFill>
                <a:latin typeface="Aharoni" pitchFamily="2" charset="-79"/>
                <a:cs typeface="Aharoni" pitchFamily="2" charset="-79"/>
              </a:rPr>
              <a:t>PHARMACOLOGIE SOCIALE </a:t>
            </a:r>
            <a:r>
              <a:rPr lang="fr-FR" sz="3100" b="1" dirty="0" smtClean="0"/>
              <a:t>: </a:t>
            </a:r>
            <a:r>
              <a:rPr lang="fr-FR" sz="3100" b="1" dirty="0" smtClean="0"/>
              <a:t>étudie la consommation des médicaments au sein des sociétés.</a:t>
            </a:r>
            <a:endParaRPr lang="fr-FR" b="1"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2924945"/>
            <a:ext cx="4045991" cy="225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420888"/>
            <a:ext cx="8352928" cy="1872208"/>
          </a:xfrm>
          <a:solidFill>
            <a:srgbClr val="FF0000"/>
          </a:solidFill>
          <a:scene3d>
            <a:camera prst="isometricOffAxis1Right"/>
            <a:lightRig rig="threePt" dir="t"/>
          </a:scene3d>
        </p:spPr>
        <p:txBody>
          <a:bodyPr>
            <a:noAutofit/>
          </a:bodyPr>
          <a:lstStyle/>
          <a:p>
            <a:pPr algn="ctr"/>
            <a:r>
              <a:rPr lang="fr-FR" sz="4400" dirty="0" smtClean="0">
                <a:solidFill>
                  <a:schemeClr val="bg1"/>
                </a:solidFill>
                <a:latin typeface="Arial Black" pitchFamily="34" charset="0"/>
              </a:rPr>
              <a:t>C’est quoi un médicament ?</a:t>
            </a:r>
            <a:r>
              <a:rPr lang="fr-FR" sz="4400" dirty="0" smtClean="0">
                <a:solidFill>
                  <a:schemeClr val="bg1"/>
                </a:solidFill>
              </a:rPr>
              <a:t/>
            </a:r>
            <a:br>
              <a:rPr lang="fr-FR" sz="4400" dirty="0" smtClean="0">
                <a:solidFill>
                  <a:schemeClr val="bg1"/>
                </a:solidFill>
              </a:rPr>
            </a:br>
            <a:endParaRPr lang="fr-FR" sz="4400" dirty="0">
              <a:solidFill>
                <a:schemeClr val="bg1"/>
              </a:solidFill>
            </a:endParaRPr>
          </a:p>
        </p:txBody>
      </p:sp>
    </p:spTree>
    <p:extLst>
      <p:ext uri="{BB962C8B-B14F-4D97-AF65-F5344CB8AC3E}">
        <p14:creationId xmlns:p14="http://schemas.microsoft.com/office/powerpoint/2010/main" val="2189333350"/>
      </p:ext>
    </p:extLst>
  </p:cSld>
  <p:clrMapOvr>
    <a:masterClrMapping/>
  </p:clrMapOvr>
  <p:transition>
    <p:newsfla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401080" cy="6297634"/>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sz="3600" b="1" dirty="0" smtClean="0">
                <a:latin typeface="Arial Black" pitchFamily="34" charset="0"/>
              </a:rPr>
              <a:t>c’est toute </a:t>
            </a:r>
            <a:r>
              <a:rPr lang="fr-FR" sz="3600" b="1" dirty="0" smtClean="0">
                <a:latin typeface="Arial Black" pitchFamily="34" charset="0"/>
              </a:rPr>
              <a:t>substance ou composition  présentée comme </a:t>
            </a:r>
            <a:r>
              <a:rPr lang="fr-FR" sz="3600" b="1" dirty="0" smtClean="0">
                <a:latin typeface="Arial Black" pitchFamily="34" charset="0"/>
              </a:rPr>
              <a:t>possédant </a:t>
            </a:r>
            <a:r>
              <a:rPr lang="fr-FR" sz="3600" b="1" dirty="0" smtClean="0">
                <a:latin typeface="Arial Black" pitchFamily="34" charset="0"/>
              </a:rPr>
              <a:t>des propriétés </a:t>
            </a:r>
            <a:r>
              <a:rPr lang="fr-FR" sz="3600" b="1" dirty="0" smtClean="0">
                <a:solidFill>
                  <a:srgbClr val="FF0000"/>
                </a:solidFill>
                <a:latin typeface="Arial Black" pitchFamily="34" charset="0"/>
              </a:rPr>
              <a:t>préventives</a:t>
            </a:r>
            <a:r>
              <a:rPr lang="fr-FR" sz="3600" b="1" dirty="0" smtClean="0">
                <a:latin typeface="Arial Black" pitchFamily="34" charset="0"/>
              </a:rPr>
              <a:t> ou </a:t>
            </a:r>
            <a:r>
              <a:rPr lang="fr-FR" sz="3600" b="1" dirty="0" smtClean="0">
                <a:solidFill>
                  <a:srgbClr val="FF0000"/>
                </a:solidFill>
                <a:latin typeface="Arial Black" pitchFamily="34" charset="0"/>
              </a:rPr>
              <a:t>curatives</a:t>
            </a:r>
            <a:r>
              <a:rPr lang="fr-FR" sz="3600" b="1" dirty="0" smtClean="0">
                <a:latin typeface="Arial Black" pitchFamily="34" charset="0"/>
              </a:rPr>
              <a:t>  </a:t>
            </a:r>
            <a:r>
              <a:rPr lang="fr-FR" sz="3600" b="1" dirty="0" smtClean="0">
                <a:latin typeface="Arial Black" pitchFamily="34" charset="0"/>
              </a:rPr>
              <a:t>                 </a:t>
            </a:r>
            <a:r>
              <a:rPr lang="fr-FR" sz="3600" b="1" dirty="0" smtClean="0">
                <a:latin typeface="Arial Black" pitchFamily="34" charset="0"/>
              </a:rPr>
              <a:t>à l’égard des maladies humaines  ou animales</a:t>
            </a:r>
            <a:r>
              <a:rPr lang="fr-FR" sz="3600" b="1" dirty="0" smtClean="0">
                <a:latin typeface="Arial Black" pitchFamily="34" charset="0"/>
              </a:rPr>
              <a:t>. Il </a:t>
            </a:r>
            <a:r>
              <a:rPr lang="fr-FR" sz="3600" b="1" dirty="0" smtClean="0">
                <a:latin typeface="Arial Black" pitchFamily="34" charset="0"/>
              </a:rPr>
              <a:t>s’agit aussi de tout produit pouvant être administré à l’homme ou l’animal en vue d’établir </a:t>
            </a:r>
            <a:r>
              <a:rPr lang="fr-FR" sz="3600" b="1" dirty="0" smtClean="0">
                <a:solidFill>
                  <a:srgbClr val="0070C0"/>
                </a:solidFill>
                <a:latin typeface="Arial Black" pitchFamily="34" charset="0"/>
              </a:rPr>
              <a:t>un diagnostic </a:t>
            </a:r>
            <a:r>
              <a:rPr lang="fr-FR" sz="3600" b="1" dirty="0" smtClean="0">
                <a:solidFill>
                  <a:srgbClr val="0070C0"/>
                </a:solidFill>
                <a:latin typeface="Arial Black" pitchFamily="34" charset="0"/>
              </a:rPr>
              <a:t>médical,</a:t>
            </a:r>
            <a:r>
              <a:rPr lang="fr-FR" sz="3600" b="1" dirty="0" smtClean="0">
                <a:latin typeface="Arial Black" pitchFamily="34" charset="0"/>
              </a:rPr>
              <a:t> </a:t>
            </a:r>
            <a:r>
              <a:rPr lang="fr-FR" sz="3600" b="1" dirty="0" smtClean="0">
                <a:solidFill>
                  <a:srgbClr val="0070C0"/>
                </a:solidFill>
                <a:latin typeface="Arial Black" pitchFamily="34" charset="0"/>
              </a:rPr>
              <a:t>restaurer</a:t>
            </a:r>
            <a:r>
              <a:rPr lang="fr-FR" sz="3600" b="1" dirty="0" smtClean="0">
                <a:latin typeface="Arial Black" pitchFamily="34" charset="0"/>
              </a:rPr>
              <a:t>, </a:t>
            </a:r>
            <a:r>
              <a:rPr lang="fr-FR" sz="3600" b="1" dirty="0" smtClean="0">
                <a:solidFill>
                  <a:srgbClr val="0070C0"/>
                </a:solidFill>
                <a:latin typeface="Arial Black" pitchFamily="34" charset="0"/>
              </a:rPr>
              <a:t>corriger</a:t>
            </a:r>
            <a:r>
              <a:rPr lang="fr-FR" sz="3600" b="1" dirty="0" smtClean="0">
                <a:latin typeface="Arial Black" pitchFamily="34" charset="0"/>
              </a:rPr>
              <a:t> ou </a:t>
            </a:r>
            <a:r>
              <a:rPr lang="fr-FR" sz="3600" b="1" dirty="0" smtClean="0">
                <a:solidFill>
                  <a:srgbClr val="0070C0"/>
                </a:solidFill>
                <a:latin typeface="Arial Black" pitchFamily="34" charset="0"/>
              </a:rPr>
              <a:t>modifier</a:t>
            </a:r>
            <a:r>
              <a:rPr lang="fr-FR" sz="3600" b="1" dirty="0" smtClean="0">
                <a:latin typeface="Arial Black" pitchFamily="34" charset="0"/>
              </a:rPr>
              <a:t> </a:t>
            </a:r>
            <a:r>
              <a:rPr lang="fr-FR" sz="3600" b="1" dirty="0" smtClean="0">
                <a:latin typeface="Arial Black" pitchFamily="34" charset="0"/>
              </a:rPr>
              <a:t>leurs </a:t>
            </a:r>
            <a:r>
              <a:rPr lang="fr-FR" sz="3600" b="1" dirty="0" smtClean="0">
                <a:latin typeface="Arial Black" pitchFamily="34" charset="0"/>
              </a:rPr>
              <a:t>fonctions organiques</a:t>
            </a:r>
            <a:r>
              <a:rPr lang="fr-FR" sz="3600" b="1" dirty="0" smtClean="0">
                <a:latin typeface="Arial Black" pitchFamily="34" charset="0"/>
              </a:rPr>
              <a:t>.</a:t>
            </a:r>
            <a:endParaRPr lang="fr-FR" dirty="0"/>
          </a:p>
        </p:txBody>
      </p:sp>
    </p:spTree>
  </p:cSld>
  <p:clrMapOvr>
    <a:masterClrMapping/>
  </p:clrMapOvr>
  <p:transition>
    <p:newsfla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r-FR" sz="4000" b="1" u="sng" dirty="0" smtClean="0">
                <a:solidFill>
                  <a:srgbClr val="FF0000"/>
                </a:solidFill>
              </a:rPr>
              <a:t/>
            </a:r>
            <a:br>
              <a:rPr lang="fr-FR" sz="4000" b="1" u="sng" dirty="0" smtClean="0">
                <a:solidFill>
                  <a:srgbClr val="FF0000"/>
                </a:solidFill>
              </a:rPr>
            </a:br>
            <a:r>
              <a:rPr lang="fr-FR" sz="4000" b="1" u="sng" dirty="0">
                <a:solidFill>
                  <a:srgbClr val="FF0000"/>
                </a:solidFill>
              </a:rPr>
              <a:t/>
            </a:r>
            <a:br>
              <a:rPr lang="fr-FR" sz="4000" b="1" u="sng" dirty="0">
                <a:solidFill>
                  <a:srgbClr val="FF0000"/>
                </a:solidFill>
              </a:rPr>
            </a:br>
            <a:r>
              <a:rPr lang="fr-FR" sz="4000" b="1" u="sng" dirty="0" smtClean="0">
                <a:solidFill>
                  <a:srgbClr val="FF0000"/>
                </a:solidFill>
              </a:rPr>
              <a:t/>
            </a:r>
            <a:br>
              <a:rPr lang="fr-FR" sz="4000" b="1" u="sng" dirty="0" smtClean="0">
                <a:solidFill>
                  <a:srgbClr val="FF0000"/>
                </a:solidFill>
              </a:rPr>
            </a:br>
            <a:r>
              <a:rPr lang="fr-FR" sz="4000" b="1" u="sng" dirty="0">
                <a:solidFill>
                  <a:srgbClr val="FF0000"/>
                </a:solidFill>
              </a:rPr>
              <a:t/>
            </a:r>
            <a:br>
              <a:rPr lang="fr-FR" sz="4000" b="1" u="sng" dirty="0">
                <a:solidFill>
                  <a:srgbClr val="FF0000"/>
                </a:solidFill>
              </a:rPr>
            </a:br>
            <a:r>
              <a:rPr lang="fr-FR" sz="4000" b="1" u="sng" dirty="0" smtClean="0">
                <a:solidFill>
                  <a:srgbClr val="FF0000"/>
                </a:solidFill>
              </a:rPr>
              <a:t/>
            </a:r>
            <a:br>
              <a:rPr lang="fr-FR" sz="4000" b="1" u="sng" dirty="0" smtClean="0">
                <a:solidFill>
                  <a:srgbClr val="FF0000"/>
                </a:solidFill>
              </a:rPr>
            </a:br>
            <a:r>
              <a:rPr lang="fr-FR" sz="4000" b="1" u="sng" dirty="0">
                <a:solidFill>
                  <a:srgbClr val="FF0000"/>
                </a:solidFill>
              </a:rPr>
              <a:t/>
            </a:r>
            <a:br>
              <a:rPr lang="fr-FR" sz="4000" b="1" u="sng" dirty="0">
                <a:solidFill>
                  <a:srgbClr val="FF0000"/>
                </a:solidFill>
              </a:rPr>
            </a:br>
            <a:r>
              <a:rPr lang="fr-FR" sz="4000" b="1" u="sng" dirty="0" smtClean="0">
                <a:solidFill>
                  <a:srgbClr val="FF0000"/>
                </a:solidFill>
              </a:rPr>
              <a:t/>
            </a:r>
            <a:br>
              <a:rPr lang="fr-FR" sz="4000" b="1" u="sng" dirty="0" smtClean="0">
                <a:solidFill>
                  <a:srgbClr val="FF0000"/>
                </a:solidFill>
              </a:rPr>
            </a:br>
            <a:r>
              <a:rPr lang="fr-FR" sz="4000" b="1" u="sng" dirty="0">
                <a:solidFill>
                  <a:srgbClr val="FF0000"/>
                </a:solidFill>
              </a:rPr>
              <a:t/>
            </a:r>
            <a:br>
              <a:rPr lang="fr-FR" sz="4000" b="1" u="sng" dirty="0">
                <a:solidFill>
                  <a:srgbClr val="FF0000"/>
                </a:solidFill>
              </a:rPr>
            </a:br>
            <a:r>
              <a:rPr lang="fr-FR" sz="4000" b="1" u="sng" dirty="0" smtClean="0">
                <a:solidFill>
                  <a:srgbClr val="FF0000"/>
                </a:solidFill>
              </a:rPr>
              <a:t>l’article </a:t>
            </a:r>
            <a:r>
              <a:rPr lang="fr-FR" sz="4000" b="1" u="sng" dirty="0" smtClean="0">
                <a:solidFill>
                  <a:srgbClr val="FF0000"/>
                </a:solidFill>
              </a:rPr>
              <a:t>170 de la loi </a:t>
            </a:r>
            <a:r>
              <a:rPr lang="fr-FR" sz="4000" b="1" u="sng" dirty="0" smtClean="0">
                <a:solidFill>
                  <a:srgbClr val="FF0000"/>
                </a:solidFill>
              </a:rPr>
              <a:t>algérienne 85-05 </a:t>
            </a:r>
            <a:r>
              <a:rPr lang="fr-FR" sz="4000" b="1" u="sng" dirty="0" smtClean="0">
                <a:solidFill>
                  <a:srgbClr val="FF0000"/>
                </a:solidFill>
              </a:rPr>
              <a:t>DU 16/02/1985 </a:t>
            </a:r>
            <a:r>
              <a:rPr lang="fr-FR" sz="4000" b="1" dirty="0" smtClean="0"/>
              <a:t>relative à </a:t>
            </a:r>
            <a:r>
              <a:rPr lang="fr-FR" sz="4000" b="1" dirty="0" smtClean="0"/>
              <a:t/>
            </a:r>
            <a:br>
              <a:rPr lang="fr-FR" sz="4000" b="1" dirty="0" smtClean="0"/>
            </a:br>
            <a:r>
              <a:rPr lang="fr-FR" sz="4000" b="1" dirty="0" smtClean="0">
                <a:solidFill>
                  <a:srgbClr val="0070C0"/>
                </a:solidFill>
              </a:rPr>
              <a:t>la </a:t>
            </a:r>
            <a:r>
              <a:rPr lang="fr-FR" sz="4000" b="1" dirty="0" smtClean="0">
                <a:solidFill>
                  <a:srgbClr val="0070C0"/>
                </a:solidFill>
              </a:rPr>
              <a:t>promotion de la santé</a:t>
            </a:r>
            <a:r>
              <a:rPr lang="fr-FR" sz="4000" b="1" dirty="0" smtClean="0"/>
              <a:t>, définit </a:t>
            </a:r>
            <a:r>
              <a:rPr lang="fr-FR" sz="4000" b="1" dirty="0" smtClean="0">
                <a:solidFill>
                  <a:srgbClr val="00B050"/>
                </a:solidFill>
              </a:rPr>
              <a:t>le médicament  </a:t>
            </a:r>
            <a:r>
              <a:rPr lang="fr-FR" sz="4000" b="1" dirty="0" smtClean="0">
                <a:solidFill>
                  <a:srgbClr val="00B050"/>
                </a:solidFill>
              </a:rPr>
              <a:t>             </a:t>
            </a:r>
            <a:r>
              <a:rPr lang="fr-FR" sz="4000" b="1" dirty="0" smtClean="0"/>
              <a:t>comme suit : </a:t>
            </a: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endParaRPr lang="fr-FR" b="1" dirty="0"/>
          </a:p>
        </p:txBody>
      </p:sp>
    </p:spTree>
    <p:extLst>
      <p:ext uri="{BB962C8B-B14F-4D97-AF65-F5344CB8AC3E}">
        <p14:creationId xmlns:p14="http://schemas.microsoft.com/office/powerpoint/2010/main" val="1360850863"/>
      </p:ext>
    </p:extLst>
  </p:cSld>
  <p:clrMapOvr>
    <a:masterClrMapping/>
  </p:clrMapOvr>
  <p:transition>
    <p:newsfla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vertical 2"/>
          <p:cNvSpPr/>
          <p:nvPr/>
        </p:nvSpPr>
        <p:spPr>
          <a:xfrm>
            <a:off x="142844" y="214290"/>
            <a:ext cx="8533612" cy="6357982"/>
          </a:xfrm>
          <a:prstGeom prst="verticalScroll">
            <a:avLst>
              <a:gd name="adj" fmla="val 11846"/>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sz="3200" dirty="0" smtClean="0">
                <a:solidFill>
                  <a:prstClr val="black"/>
                </a:solidFill>
                <a:latin typeface="Arial Black" pitchFamily="34" charset="0"/>
              </a:rPr>
              <a:t>« </a:t>
            </a:r>
            <a:r>
              <a:rPr lang="fr-FR" sz="2800" b="1" i="1" dirty="0" smtClean="0">
                <a:solidFill>
                  <a:prstClr val="black"/>
                </a:solidFill>
                <a:latin typeface="Book Antiqua" pitchFamily="18" charset="0"/>
              </a:rPr>
              <a:t>On entend par </a:t>
            </a:r>
            <a:r>
              <a:rPr lang="fr-FR" sz="2800" b="1" i="1" dirty="0" smtClean="0">
                <a:solidFill>
                  <a:srgbClr val="FF0000"/>
                </a:solidFill>
                <a:latin typeface="Book Antiqua" pitchFamily="18" charset="0"/>
              </a:rPr>
              <a:t>médicament</a:t>
            </a:r>
            <a:r>
              <a:rPr lang="fr-FR" sz="2800" b="1" i="1" dirty="0" smtClean="0">
                <a:solidFill>
                  <a:prstClr val="black"/>
                </a:solidFill>
                <a:latin typeface="Book Antiqua" pitchFamily="18" charset="0"/>
              </a:rPr>
              <a:t>,  toute substance ou composition présentée comme possédant des propriétés curatives ou préventives à l’égard des maladies humaines ou animales, tous produits pouvant être administrés à l’homme ou à l’animal en vue d’établir un diagnostic médical ou de restaurer, corriger, modifier leurs fonctions organi</a:t>
            </a:r>
            <a:r>
              <a:rPr lang="fr-FR" sz="3200" b="1" i="1" dirty="0" smtClean="0">
                <a:solidFill>
                  <a:prstClr val="black"/>
                </a:solidFill>
                <a:latin typeface="Book Antiqua" pitchFamily="18" charset="0"/>
              </a:rPr>
              <a:t>ques.</a:t>
            </a:r>
            <a:r>
              <a:rPr lang="fr-FR" sz="3200" dirty="0" smtClean="0">
                <a:solidFill>
                  <a:prstClr val="black"/>
                </a:solidFill>
                <a:latin typeface="Arial Black" pitchFamily="34" charset="0"/>
              </a:rPr>
              <a:t> </a:t>
            </a:r>
            <a:r>
              <a:rPr lang="fr-FR" sz="2800" dirty="0" smtClean="0">
                <a:solidFill>
                  <a:prstClr val="black"/>
                </a:solidFill>
                <a:latin typeface="Arial Black" pitchFamily="34" charset="0"/>
              </a:rPr>
              <a:t>»</a:t>
            </a:r>
            <a:endParaRPr lang="en-US" sz="2800" dirty="0">
              <a:solidFill>
                <a:prstClr val="black"/>
              </a:solidFill>
              <a:latin typeface="Arial Black" pitchFamily="34" charset="0"/>
            </a:endParaRPr>
          </a:p>
        </p:txBody>
      </p:sp>
    </p:spTree>
    <p:extLst>
      <p:ext uri="{BB962C8B-B14F-4D97-AF65-F5344CB8AC3E}">
        <p14:creationId xmlns:p14="http://schemas.microsoft.com/office/powerpoint/2010/main" val="1049626291"/>
      </p:ext>
    </p:extLst>
  </p:cSld>
  <p:clrMapOvr>
    <a:masterClrMapping/>
  </p:clrMapOvr>
  <p:transition>
    <p:newsflash/>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916832"/>
            <a:ext cx="8115672" cy="2007096"/>
          </a:xfrm>
          <a:solidFill>
            <a:srgbClr val="FF0000"/>
          </a:solidFill>
          <a:scene3d>
            <a:camera prst="isometricOffAxis1Right"/>
            <a:lightRig rig="threePt" dir="t"/>
          </a:scene3d>
        </p:spPr>
        <p:txBody>
          <a:bodyPr>
            <a:normAutofit/>
          </a:bodyPr>
          <a:lstStyle/>
          <a:p>
            <a:pPr algn="ctr"/>
            <a:r>
              <a:rPr lang="fr-FR" sz="4000" b="1" dirty="0">
                <a:solidFill>
                  <a:schemeClr val="bg1"/>
                </a:solidFill>
                <a:latin typeface="Arial Black" pitchFamily="34" charset="0"/>
                <a:ea typeface="+mn-ea"/>
                <a:cs typeface="+mn-cs"/>
              </a:rPr>
              <a:t>DE QUOI EST COMPOSÉ </a:t>
            </a:r>
            <a:br>
              <a:rPr lang="fr-FR" sz="4000" b="1" dirty="0">
                <a:solidFill>
                  <a:schemeClr val="bg1"/>
                </a:solidFill>
                <a:latin typeface="Arial Black" pitchFamily="34" charset="0"/>
                <a:ea typeface="+mn-ea"/>
                <a:cs typeface="+mn-cs"/>
              </a:rPr>
            </a:br>
            <a:r>
              <a:rPr lang="fr-FR" sz="4000" b="1" dirty="0">
                <a:solidFill>
                  <a:schemeClr val="bg1"/>
                </a:solidFill>
                <a:latin typeface="Arial Black" pitchFamily="34" charset="0"/>
                <a:ea typeface="+mn-ea"/>
                <a:cs typeface="+mn-cs"/>
              </a:rPr>
              <a:t>UN MÉDICAMENT ?</a:t>
            </a:r>
            <a:r>
              <a:rPr lang="fr-FR" sz="2700" b="1" dirty="0">
                <a:solidFill>
                  <a:prstClr val="black"/>
                </a:solidFill>
                <a:ea typeface="+mn-ea"/>
                <a:cs typeface="+mn-cs"/>
              </a:rPr>
              <a:t/>
            </a:r>
            <a:br>
              <a:rPr lang="fr-FR" sz="2700" b="1" dirty="0">
                <a:solidFill>
                  <a:prstClr val="black"/>
                </a:solidFill>
                <a:ea typeface="+mn-ea"/>
                <a:cs typeface="+mn-cs"/>
              </a:rPr>
            </a:br>
            <a:endParaRPr lang="fr-FR" dirty="0"/>
          </a:p>
        </p:txBody>
      </p:sp>
    </p:spTree>
    <p:extLst>
      <p:ext uri="{BB962C8B-B14F-4D97-AF65-F5344CB8AC3E}">
        <p14:creationId xmlns:p14="http://schemas.microsoft.com/office/powerpoint/2010/main" val="3774261372"/>
      </p:ext>
    </p:extLst>
  </p:cSld>
  <p:clrMapOvr>
    <a:masterClrMapping/>
  </p:clrMapOvr>
  <p:transition>
    <p:newsfla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style>
          <a:lnRef idx="2">
            <a:schemeClr val="dk1"/>
          </a:lnRef>
          <a:fillRef idx="1">
            <a:schemeClr val="lt1"/>
          </a:fillRef>
          <a:effectRef idx="0">
            <a:schemeClr val="dk1"/>
          </a:effectRef>
          <a:fontRef idx="minor">
            <a:schemeClr val="dk1"/>
          </a:fontRef>
        </p:style>
        <p:txBody>
          <a:bodyPr>
            <a:normAutofit/>
          </a:bodyPr>
          <a:lstStyle/>
          <a:p>
            <a:pPr algn="ctr"/>
            <a:r>
              <a:rPr lang="fr-FR" b="1" u="sng" dirty="0" smtClean="0">
                <a:solidFill>
                  <a:srgbClr val="FF0000"/>
                </a:solidFill>
                <a:latin typeface="Arial Black" pitchFamily="34" charset="0"/>
              </a:rPr>
              <a:t/>
            </a:r>
            <a:br>
              <a:rPr lang="fr-FR" b="1" u="sng" dirty="0" smtClean="0">
                <a:solidFill>
                  <a:srgbClr val="FF0000"/>
                </a:solidFill>
                <a:latin typeface="Arial Black" pitchFamily="34" charset="0"/>
              </a:rPr>
            </a:br>
            <a:r>
              <a:rPr lang="fr-FR" b="1" dirty="0" smtClean="0"/>
              <a:t/>
            </a:r>
            <a:br>
              <a:rPr lang="fr-FR" b="1" dirty="0" smtClean="0"/>
            </a:br>
            <a:r>
              <a:rPr lang="fr-FR" sz="3600" b="1" dirty="0" smtClean="0">
                <a:latin typeface="Arial Black" pitchFamily="34" charset="0"/>
              </a:rPr>
              <a:t>Un médicament comprend une partie responsable de ses effets sur l’organisme </a:t>
            </a:r>
            <a:r>
              <a:rPr lang="fr-FR" sz="3600" b="1" dirty="0" smtClean="0">
                <a:latin typeface="Arial Black" pitchFamily="34" charset="0"/>
              </a:rPr>
              <a:t>humain : </a:t>
            </a:r>
            <a:br>
              <a:rPr lang="fr-FR" sz="3600" b="1" dirty="0" smtClean="0">
                <a:latin typeface="Arial Black" pitchFamily="34" charset="0"/>
              </a:rPr>
            </a:br>
            <a:r>
              <a:rPr lang="fr-FR" sz="3600" b="1" dirty="0" smtClean="0">
                <a:solidFill>
                  <a:srgbClr val="0070C0"/>
                </a:solidFill>
                <a:latin typeface="Arial Black" pitchFamily="34" charset="0"/>
              </a:rPr>
              <a:t>UNE SUBSTANCE</a:t>
            </a:r>
            <a:r>
              <a:rPr lang="fr-FR" sz="3600" b="1" dirty="0" smtClean="0">
                <a:solidFill>
                  <a:srgbClr val="0070C0"/>
                </a:solidFill>
                <a:latin typeface="Arial Black" pitchFamily="34" charset="0"/>
              </a:rPr>
              <a:t> ACTIVE</a:t>
            </a:r>
            <a:r>
              <a:rPr lang="fr-FR" sz="3600" b="1" dirty="0" smtClean="0">
                <a:latin typeface="Arial Black" pitchFamily="34" charset="0"/>
              </a:rPr>
              <a:t>,</a:t>
            </a:r>
            <a:br>
              <a:rPr lang="fr-FR" sz="3600" b="1" dirty="0" smtClean="0">
                <a:latin typeface="Arial Black" pitchFamily="34" charset="0"/>
              </a:rPr>
            </a:br>
            <a:r>
              <a:rPr lang="fr-FR" sz="3600" b="1" dirty="0" smtClean="0">
                <a:latin typeface="Arial Black" pitchFamily="34" charset="0"/>
              </a:rPr>
              <a:t> et </a:t>
            </a:r>
            <a:r>
              <a:rPr lang="fr-FR" sz="3600" b="1" dirty="0" smtClean="0">
                <a:latin typeface="Arial Black" pitchFamily="34" charset="0"/>
              </a:rPr>
              <a:t>le plus souvent, une partie inactive </a:t>
            </a:r>
            <a:r>
              <a:rPr lang="fr-FR" sz="3600" b="1" dirty="0" smtClean="0">
                <a:latin typeface="Arial Black" pitchFamily="34" charset="0"/>
              </a:rPr>
              <a:t>faite </a:t>
            </a:r>
            <a:r>
              <a:rPr lang="fr-FR" sz="3600" b="1" dirty="0" smtClean="0">
                <a:solidFill>
                  <a:srgbClr val="0070C0"/>
                </a:solidFill>
                <a:latin typeface="Arial Black" pitchFamily="34" charset="0"/>
              </a:rPr>
              <a:t>D’UN OU PLUSIEURS EXCIPIENTS.</a:t>
            </a:r>
            <a:r>
              <a:rPr lang="fr-FR" sz="3600" b="1" dirty="0" smtClean="0">
                <a:latin typeface="Arial Black" pitchFamily="34" charset="0"/>
              </a:rPr>
              <a:t/>
            </a:r>
            <a:br>
              <a:rPr lang="fr-FR" sz="3600" b="1" dirty="0" smtClean="0">
                <a:latin typeface="Arial Black" pitchFamily="34" charset="0"/>
              </a:rPr>
            </a:br>
            <a:r>
              <a:rPr lang="fr-FR" b="1" dirty="0" smtClean="0"/>
              <a:t/>
            </a:r>
            <a:br>
              <a:rPr lang="fr-FR" b="1" dirty="0" smtClean="0"/>
            </a:br>
            <a:r>
              <a:rPr lang="fr-FR" b="1" dirty="0" smtClean="0"/>
              <a:t/>
            </a:r>
            <a:br>
              <a:rPr lang="fr-FR" b="1" dirty="0" smtClean="0"/>
            </a:br>
            <a:endParaRPr lang="fr-FR" b="1" dirty="0"/>
          </a:p>
        </p:txBody>
      </p:sp>
    </p:spTree>
  </p:cSld>
  <p:clrMapOvr>
    <a:masterClrMapping/>
  </p:clrMapOvr>
  <p:transition>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11" y="404664"/>
            <a:ext cx="8568952" cy="6370975"/>
          </a:xfrm>
          <a:prstGeom prst="rect">
            <a:avLst/>
          </a:prstGeom>
        </p:spPr>
        <p:txBody>
          <a:bodyPr wrap="square">
            <a:spAutoFit/>
          </a:bodyPr>
          <a:lstStyle/>
          <a:p>
            <a:r>
              <a:rPr lang="fr-FR" sz="2400" dirty="0" smtClean="0">
                <a:latin typeface="Google Sans"/>
              </a:rPr>
              <a:t>a) </a:t>
            </a:r>
            <a:r>
              <a:rPr lang="fr-FR" sz="2400" b="1" u="sng" dirty="0" smtClean="0">
                <a:solidFill>
                  <a:srgbClr val="FF0000"/>
                </a:solidFill>
                <a:latin typeface="Google Sans"/>
              </a:rPr>
              <a:t>LA SUBSTANCE ACIVE</a:t>
            </a:r>
            <a:r>
              <a:rPr lang="fr-FR" sz="2400" dirty="0" smtClean="0">
                <a:latin typeface="Google Sans"/>
              </a:rPr>
              <a:t>:  </a:t>
            </a:r>
            <a:r>
              <a:rPr lang="fr-FR" sz="2400" dirty="0" smtClean="0">
                <a:latin typeface="arial"/>
              </a:rPr>
              <a:t> Une substance active, principe actif ou ingrédient actif désigne une substance chimique qui entre dans la composition d'un médicament parce que ce composé bioactif a un effet thérapeutique ou préventif.</a:t>
            </a:r>
            <a:endParaRPr lang="fr-FR" sz="2400" dirty="0" smtClean="0">
              <a:latin typeface="Google Sans"/>
            </a:endParaRPr>
          </a:p>
          <a:p>
            <a:endParaRPr lang="fr-FR" sz="2400" dirty="0" smtClean="0">
              <a:solidFill>
                <a:srgbClr val="4D5156"/>
              </a:solidFill>
              <a:latin typeface="Google Sans"/>
            </a:endParaRPr>
          </a:p>
          <a:p>
            <a:endParaRPr lang="fr-FR" sz="2400" dirty="0">
              <a:solidFill>
                <a:srgbClr val="4D5156"/>
              </a:solidFill>
              <a:latin typeface="Google Sans"/>
            </a:endParaRPr>
          </a:p>
          <a:p>
            <a:endParaRPr lang="fr-FR" sz="2400" dirty="0" smtClean="0">
              <a:solidFill>
                <a:srgbClr val="4D5156"/>
              </a:solidFill>
              <a:latin typeface="Google Sans"/>
            </a:endParaRPr>
          </a:p>
          <a:p>
            <a:endParaRPr lang="fr-FR" sz="2400" dirty="0" smtClean="0">
              <a:solidFill>
                <a:srgbClr val="4D5156"/>
              </a:solidFill>
              <a:latin typeface="Google Sans"/>
            </a:endParaRPr>
          </a:p>
          <a:p>
            <a:endParaRPr lang="fr-FR" sz="2400" dirty="0">
              <a:solidFill>
                <a:srgbClr val="4D5156"/>
              </a:solidFill>
              <a:latin typeface="Google Sans"/>
            </a:endParaRPr>
          </a:p>
          <a:p>
            <a:endParaRPr lang="fr-FR" sz="2400" dirty="0" smtClean="0">
              <a:solidFill>
                <a:srgbClr val="4D5156"/>
              </a:solidFill>
              <a:latin typeface="Google Sans"/>
            </a:endParaRPr>
          </a:p>
          <a:p>
            <a:endParaRPr lang="fr-FR" sz="2400" dirty="0">
              <a:solidFill>
                <a:srgbClr val="4D5156"/>
              </a:solidFill>
              <a:latin typeface="Google Sans"/>
            </a:endParaRPr>
          </a:p>
          <a:p>
            <a:endParaRPr lang="fr-FR" sz="2400" dirty="0" smtClean="0">
              <a:solidFill>
                <a:srgbClr val="4D5156"/>
              </a:solidFill>
              <a:latin typeface="Google Sans"/>
            </a:endParaRPr>
          </a:p>
          <a:p>
            <a:endParaRPr lang="fr-FR" sz="2400" dirty="0" smtClean="0">
              <a:solidFill>
                <a:srgbClr val="4D5156"/>
              </a:solidFill>
              <a:latin typeface="Google Sans"/>
            </a:endParaRPr>
          </a:p>
          <a:p>
            <a:r>
              <a:rPr lang="fr-FR" sz="2400" dirty="0" smtClean="0">
                <a:latin typeface="Google Sans"/>
              </a:rPr>
              <a:t>b) </a:t>
            </a:r>
            <a:r>
              <a:rPr lang="fr-FR" sz="2400" b="1" dirty="0" smtClean="0">
                <a:solidFill>
                  <a:srgbClr val="FF0000"/>
                </a:solidFill>
                <a:latin typeface="Google Sans"/>
              </a:rPr>
              <a:t>L’</a:t>
            </a:r>
            <a:r>
              <a:rPr lang="fr-FR" sz="2400" b="1" u="sng" dirty="0" smtClean="0">
                <a:solidFill>
                  <a:srgbClr val="FF0000"/>
                </a:solidFill>
                <a:latin typeface="Google Sans"/>
              </a:rPr>
              <a:t>EXCIPIENT :</a:t>
            </a:r>
            <a:r>
              <a:rPr lang="fr-FR" sz="2400" dirty="0" smtClean="0">
                <a:latin typeface="Google Sans"/>
              </a:rPr>
              <a:t>   joue  un rôle dans l'absorption (assimilation) et la stabilité du médicament et conditionnant son aspect, sa couleur et son goût.</a:t>
            </a:r>
          </a:p>
          <a:p>
            <a:endParaRPr lang="fr-FR" sz="2400"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43204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2204864"/>
            <a:ext cx="385503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226097"/>
      </p:ext>
    </p:extLst>
  </p:cSld>
  <p:clrMapOvr>
    <a:masterClrMapping/>
  </p:clrMapOvr>
  <p:transition>
    <p:newsfla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429684" cy="6297634"/>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fr-FR" sz="4000" b="1" u="sng" dirty="0" smtClean="0">
                <a:solidFill>
                  <a:srgbClr val="FF0000"/>
                </a:solidFill>
                <a:latin typeface="Aharoni" pitchFamily="2" charset="-79"/>
                <a:cs typeface="Aharoni" pitchFamily="2" charset="-79"/>
              </a:rPr>
              <a:t/>
            </a:r>
            <a:br>
              <a:rPr lang="fr-FR" sz="4000" b="1" u="sng" dirty="0" smtClean="0">
                <a:solidFill>
                  <a:srgbClr val="FF0000"/>
                </a:solidFill>
                <a:latin typeface="Aharoni" pitchFamily="2" charset="-79"/>
                <a:cs typeface="Aharoni" pitchFamily="2" charset="-79"/>
              </a:rPr>
            </a:br>
            <a:r>
              <a:rPr lang="fr-FR" sz="4000" b="1" u="sng" dirty="0">
                <a:solidFill>
                  <a:srgbClr val="FF0000"/>
                </a:solidFill>
                <a:latin typeface="Aharoni" pitchFamily="2" charset="-79"/>
                <a:cs typeface="Aharoni" pitchFamily="2" charset="-79"/>
              </a:rPr>
              <a:t> </a:t>
            </a:r>
            <a:r>
              <a:rPr lang="fr-FR" sz="3600" b="1" u="sng" dirty="0" smtClean="0">
                <a:solidFill>
                  <a:srgbClr val="FF0000"/>
                </a:solidFill>
                <a:latin typeface="Arial Black" pitchFamily="34" charset="0"/>
                <a:cs typeface="Aharoni" pitchFamily="2" charset="-79"/>
              </a:rPr>
              <a:t>La </a:t>
            </a:r>
            <a:r>
              <a:rPr lang="fr-FR" sz="3600" b="1" u="sng" dirty="0" smtClean="0">
                <a:solidFill>
                  <a:srgbClr val="FF0000"/>
                </a:solidFill>
                <a:latin typeface="Arial Black" pitchFamily="34" charset="0"/>
                <a:cs typeface="Aharoni" pitchFamily="2" charset="-79"/>
              </a:rPr>
              <a:t>Dénomination </a:t>
            </a:r>
            <a:r>
              <a:rPr lang="fr-FR" sz="3600" b="1" u="sng" dirty="0" smtClean="0">
                <a:solidFill>
                  <a:srgbClr val="FF0000"/>
                </a:solidFill>
                <a:latin typeface="Arial Black" pitchFamily="34" charset="0"/>
                <a:cs typeface="Aharoni" pitchFamily="2" charset="-79"/>
              </a:rPr>
              <a:t>des médicaments </a:t>
            </a:r>
            <a:r>
              <a:rPr lang="fr-FR" sz="3600" b="1" dirty="0" smtClean="0">
                <a:solidFill>
                  <a:srgbClr val="FF0000"/>
                </a:solidFill>
                <a:latin typeface="Arial Black" pitchFamily="34" charset="0"/>
                <a:cs typeface="Aharoni" pitchFamily="2" charset="-79"/>
              </a:rPr>
              <a:t>:</a:t>
            </a:r>
            <a:r>
              <a:rPr lang="fr-FR" sz="3600" b="1" dirty="0" smtClean="0">
                <a:solidFill>
                  <a:srgbClr val="FF0000"/>
                </a:solidFill>
                <a:latin typeface="Arial Black" pitchFamily="34" charset="0"/>
              </a:rPr>
              <a:t/>
            </a:r>
            <a:br>
              <a:rPr lang="fr-FR" sz="3600" b="1" dirty="0" smtClean="0">
                <a:solidFill>
                  <a:srgbClr val="FF0000"/>
                </a:solidFill>
                <a:latin typeface="Arial Black" pitchFamily="34" charset="0"/>
              </a:rPr>
            </a:br>
            <a:r>
              <a:rPr lang="fr-FR" b="1" dirty="0" smtClean="0">
                <a:solidFill>
                  <a:schemeClr val="tx1"/>
                </a:solidFill>
              </a:rPr>
              <a:t>On distingue </a:t>
            </a:r>
            <a:r>
              <a:rPr lang="fr-FR" b="1" dirty="0" smtClean="0">
                <a:solidFill>
                  <a:schemeClr val="tx1"/>
                </a:solidFill>
              </a:rPr>
              <a:t>trois dénominations pour                </a:t>
            </a:r>
            <a:r>
              <a:rPr lang="fr-FR" b="1" dirty="0" smtClean="0">
                <a:solidFill>
                  <a:schemeClr val="tx1"/>
                </a:solidFill>
              </a:rPr>
              <a:t>un médicament </a:t>
            </a:r>
            <a:r>
              <a:rPr lang="fr-FR" b="1" dirty="0" smtClean="0">
                <a:solidFill>
                  <a:schemeClr val="tx1"/>
                </a:solidFill>
              </a:rPr>
              <a:t>:</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rgbClr val="FF0000"/>
                </a:solidFill>
              </a:rPr>
              <a:t>1/- </a:t>
            </a:r>
            <a:r>
              <a:rPr lang="fr-FR" b="1" dirty="0" smtClean="0">
                <a:solidFill>
                  <a:srgbClr val="FF0000"/>
                </a:solidFill>
              </a:rPr>
              <a:t> </a:t>
            </a:r>
            <a:r>
              <a:rPr lang="fr-FR" b="1" u="sng" dirty="0" smtClean="0">
                <a:solidFill>
                  <a:srgbClr val="0070C0"/>
                </a:solidFill>
                <a:latin typeface="Aharoni" pitchFamily="2" charset="-79"/>
                <a:cs typeface="Aharoni" pitchFamily="2" charset="-79"/>
              </a:rPr>
              <a:t>LE NOM CHIMIQUE </a:t>
            </a:r>
            <a:r>
              <a:rPr lang="fr-FR" b="1" dirty="0" smtClean="0">
                <a:solidFill>
                  <a:schemeClr val="tx1"/>
                </a:solidFill>
              </a:rPr>
              <a:t>qui correspond à la </a:t>
            </a:r>
            <a:r>
              <a:rPr lang="fr-FR" b="1" dirty="0" smtClean="0">
                <a:solidFill>
                  <a:schemeClr val="tx1"/>
                </a:solidFill>
              </a:rPr>
              <a:t>  </a:t>
            </a:r>
            <a:br>
              <a:rPr lang="fr-FR" b="1" dirty="0" smtClean="0">
                <a:solidFill>
                  <a:schemeClr val="tx1"/>
                </a:solidFill>
              </a:rPr>
            </a:br>
            <a:r>
              <a:rPr lang="fr-FR" b="1" dirty="0">
                <a:solidFill>
                  <a:schemeClr val="tx1"/>
                </a:solidFill>
              </a:rPr>
              <a:t> </a:t>
            </a:r>
            <a:r>
              <a:rPr lang="fr-FR" b="1" dirty="0" smtClean="0">
                <a:solidFill>
                  <a:schemeClr val="tx1"/>
                </a:solidFill>
              </a:rPr>
              <a:t>     </a:t>
            </a:r>
            <a:r>
              <a:rPr lang="fr-FR" b="1" dirty="0" smtClean="0">
                <a:solidFill>
                  <a:schemeClr val="tx1"/>
                </a:solidFill>
              </a:rPr>
              <a:t>formule </a:t>
            </a:r>
            <a:r>
              <a:rPr lang="fr-FR" b="1" dirty="0" smtClean="0">
                <a:solidFill>
                  <a:schemeClr val="tx1"/>
                </a:solidFill>
              </a:rPr>
              <a:t>chimique ; exemple : acide </a:t>
            </a:r>
            <a:r>
              <a:rPr lang="fr-FR" b="1" dirty="0" smtClean="0">
                <a:solidFill>
                  <a:schemeClr val="tx1"/>
                </a:solidFill>
              </a:rPr>
              <a:t/>
            </a:r>
            <a:br>
              <a:rPr lang="fr-FR" b="1" dirty="0" smtClean="0">
                <a:solidFill>
                  <a:schemeClr val="tx1"/>
                </a:solidFill>
              </a:rPr>
            </a:br>
            <a:r>
              <a:rPr lang="fr-FR" b="1" dirty="0">
                <a:solidFill>
                  <a:schemeClr val="tx1"/>
                </a:solidFill>
              </a:rPr>
              <a:t> </a:t>
            </a:r>
            <a:r>
              <a:rPr lang="fr-FR" b="1" dirty="0" smtClean="0">
                <a:solidFill>
                  <a:schemeClr val="tx1"/>
                </a:solidFill>
              </a:rPr>
              <a:t>     </a:t>
            </a:r>
            <a:r>
              <a:rPr lang="fr-FR" b="1" dirty="0" smtClean="0">
                <a:solidFill>
                  <a:schemeClr val="tx1"/>
                </a:solidFill>
              </a:rPr>
              <a:t>acétyle </a:t>
            </a:r>
            <a:r>
              <a:rPr lang="fr-FR" b="1" dirty="0" smtClean="0">
                <a:solidFill>
                  <a:schemeClr val="tx1"/>
                </a:solidFill>
              </a:rPr>
              <a:t>salicylique.</a:t>
            </a: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2/- </a:t>
            </a:r>
            <a:r>
              <a:rPr lang="fr-FR" b="1" u="sng" dirty="0" smtClean="0">
                <a:solidFill>
                  <a:srgbClr val="0070C0"/>
                </a:solidFill>
                <a:latin typeface="Aharoni" pitchFamily="2" charset="-79"/>
                <a:cs typeface="Aharoni" pitchFamily="2" charset="-79"/>
              </a:rPr>
              <a:t>LA </a:t>
            </a:r>
            <a:r>
              <a:rPr lang="fr-FR" b="1" u="sng" dirty="0" smtClean="0">
                <a:solidFill>
                  <a:srgbClr val="0070C0"/>
                </a:solidFill>
                <a:latin typeface="Aharoni" pitchFamily="2" charset="-79"/>
                <a:cs typeface="Aharoni" pitchFamily="2" charset="-79"/>
              </a:rPr>
              <a:t>DÉNOMINATION COMMUNE </a:t>
            </a:r>
            <a:r>
              <a:rPr lang="fr-FR" b="1" u="sng" dirty="0" smtClean="0">
                <a:solidFill>
                  <a:srgbClr val="0070C0"/>
                </a:solidFill>
                <a:latin typeface="Aharoni" pitchFamily="2" charset="-79"/>
                <a:cs typeface="Aharoni" pitchFamily="2" charset="-79"/>
              </a:rPr>
              <a:t>  </a:t>
            </a:r>
            <a:br>
              <a:rPr lang="fr-FR" b="1" u="sng" dirty="0" smtClean="0">
                <a:solidFill>
                  <a:srgbClr val="0070C0"/>
                </a:solidFill>
                <a:latin typeface="Aharoni" pitchFamily="2" charset="-79"/>
                <a:cs typeface="Aharoni" pitchFamily="2" charset="-79"/>
              </a:rPr>
            </a:br>
            <a:r>
              <a:rPr lang="fr-FR" b="1" dirty="0">
                <a:solidFill>
                  <a:srgbClr val="0070C0"/>
                </a:solidFill>
                <a:latin typeface="Aharoni" pitchFamily="2" charset="-79"/>
                <a:cs typeface="Aharoni" pitchFamily="2" charset="-79"/>
              </a:rPr>
              <a:t> </a:t>
            </a:r>
            <a:r>
              <a:rPr lang="fr-FR" b="1" dirty="0" smtClean="0">
                <a:solidFill>
                  <a:srgbClr val="0070C0"/>
                </a:solidFill>
                <a:latin typeface="Aharoni" pitchFamily="2" charset="-79"/>
                <a:cs typeface="Aharoni" pitchFamily="2" charset="-79"/>
              </a:rPr>
              <a:t>    </a:t>
            </a:r>
            <a:r>
              <a:rPr lang="fr-FR" b="1" u="sng" dirty="0" smtClean="0">
                <a:solidFill>
                  <a:srgbClr val="0070C0"/>
                </a:solidFill>
                <a:latin typeface="Aharoni" pitchFamily="2" charset="-79"/>
                <a:cs typeface="Aharoni" pitchFamily="2" charset="-79"/>
              </a:rPr>
              <a:t>INTERNATIONALE</a:t>
            </a:r>
            <a:r>
              <a:rPr lang="fr-FR" b="1" dirty="0" smtClean="0">
                <a:solidFill>
                  <a:srgbClr val="0070C0"/>
                </a:solidFill>
                <a:latin typeface="Aharoni" pitchFamily="2" charset="-79"/>
                <a:cs typeface="Aharoni" pitchFamily="2" charset="-79"/>
              </a:rPr>
              <a:t> (DCI)</a:t>
            </a:r>
            <a:r>
              <a:rPr lang="fr-FR" b="1" dirty="0" smtClean="0">
                <a:solidFill>
                  <a:srgbClr val="0070C0"/>
                </a:solidFill>
              </a:rPr>
              <a:t>:  </a:t>
            </a:r>
            <a:r>
              <a:rPr lang="fr-FR" b="1" dirty="0" smtClean="0">
                <a:solidFill>
                  <a:schemeClr val="tx1"/>
                </a:solidFill>
              </a:rPr>
              <a:t>exemple Aspirine</a:t>
            </a:r>
            <a:r>
              <a:rPr lang="fr-FR" b="1" dirty="0" smtClean="0">
                <a:solidFill>
                  <a:schemeClr val="tx1"/>
                </a:solidFill>
              </a:rPr>
              <a:t/>
            </a:r>
            <a:br>
              <a:rPr lang="fr-FR" b="1" dirty="0" smtClean="0">
                <a:solidFill>
                  <a:schemeClr val="tx1"/>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3/- </a:t>
            </a:r>
            <a:r>
              <a:rPr lang="fr-FR" b="1" u="sng" dirty="0" smtClean="0">
                <a:solidFill>
                  <a:srgbClr val="0070C0"/>
                </a:solidFill>
                <a:latin typeface="Aharoni" pitchFamily="2" charset="-79"/>
                <a:cs typeface="Aharoni" pitchFamily="2" charset="-79"/>
              </a:rPr>
              <a:t>LE ou LES  </a:t>
            </a:r>
            <a:r>
              <a:rPr lang="fr-FR" b="1" u="sng" dirty="0" smtClean="0">
                <a:solidFill>
                  <a:srgbClr val="0070C0"/>
                </a:solidFill>
                <a:latin typeface="Aharoni" pitchFamily="2" charset="-79"/>
                <a:cs typeface="Aharoni" pitchFamily="2" charset="-79"/>
              </a:rPr>
              <a:t>NOMS COMMERCIAUX</a:t>
            </a:r>
            <a:r>
              <a:rPr lang="fr-FR" b="1" u="sng" dirty="0" smtClean="0">
                <a:solidFill>
                  <a:srgbClr val="0070C0"/>
                </a:solidFill>
              </a:rPr>
              <a:t> </a:t>
            </a:r>
            <a:r>
              <a:rPr lang="fr-FR" b="1" dirty="0" smtClean="0">
                <a:solidFill>
                  <a:srgbClr val="0070C0"/>
                </a:solidFill>
              </a:rPr>
              <a:t>: </a:t>
            </a:r>
            <a:r>
              <a:rPr lang="fr-FR" b="1" dirty="0" smtClean="0">
                <a:solidFill>
                  <a:srgbClr val="0070C0"/>
                </a:solidFill>
              </a:rPr>
              <a:t> </a:t>
            </a:r>
            <a:r>
              <a:rPr lang="fr-FR" b="1" dirty="0" smtClean="0">
                <a:solidFill>
                  <a:schemeClr val="tx1"/>
                </a:solidFill>
              </a:rPr>
              <a:t>exemple </a:t>
            </a:r>
            <a:br>
              <a:rPr lang="fr-FR" b="1" dirty="0" smtClean="0">
                <a:solidFill>
                  <a:schemeClr val="tx1"/>
                </a:solidFill>
              </a:rPr>
            </a:br>
            <a:r>
              <a:rPr lang="fr-FR" b="1" dirty="0">
                <a:solidFill>
                  <a:schemeClr val="tx1"/>
                </a:solidFill>
              </a:rPr>
              <a:t> </a:t>
            </a:r>
            <a:r>
              <a:rPr lang="fr-FR" b="1" dirty="0" smtClean="0">
                <a:solidFill>
                  <a:schemeClr val="tx1"/>
                </a:solidFill>
              </a:rPr>
              <a:t>    </a:t>
            </a:r>
            <a:r>
              <a:rPr lang="fr-FR" b="1" dirty="0" smtClean="0">
                <a:solidFill>
                  <a:schemeClr val="tx1"/>
                </a:solidFill>
              </a:rPr>
              <a:t>Aspégic</a:t>
            </a:r>
            <a:r>
              <a:rPr lang="fr-FR" b="1" dirty="0" smtClean="0">
                <a:solidFill>
                  <a:schemeClr val="tx1"/>
                </a:solidFill>
              </a:rPr>
              <a:t>*, Kardégic*, etc.</a:t>
            </a: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endParaRPr lang="fr-FR" b="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60648"/>
            <a:ext cx="8462174" cy="5597244"/>
          </a:xfrm>
        </p:spPr>
        <p:txBody>
          <a:bodyPr>
            <a:normAutofit fontScale="90000"/>
          </a:bodyPr>
          <a:lstStyle/>
          <a:p>
            <a:pPr algn="ctr"/>
            <a:r>
              <a:rPr lang="en-US" sz="3600" b="1" dirty="0" err="1" smtClean="0">
                <a:solidFill>
                  <a:srgbClr val="7030A0"/>
                </a:solidFill>
                <a:hlinkClick r:id="rId2" tooltip="Shennong"/>
              </a:rPr>
              <a:t>Shennong</a:t>
            </a:r>
            <a:r>
              <a:rPr lang="en-US" sz="3600" b="1" dirty="0" smtClean="0">
                <a:solidFill>
                  <a:schemeClr val="tx1"/>
                </a:solidFill>
              </a:rPr>
              <a:t> </a:t>
            </a:r>
            <a:r>
              <a:rPr lang="en-US" sz="3600" b="1" dirty="0" err="1" smtClean="0">
                <a:solidFill>
                  <a:schemeClr val="tx1"/>
                </a:solidFill>
              </a:rPr>
              <a:t>est</a:t>
            </a:r>
            <a:r>
              <a:rPr lang="en-US" sz="3600" b="1" dirty="0" smtClean="0">
                <a:solidFill>
                  <a:schemeClr val="tx1"/>
                </a:solidFill>
              </a:rPr>
              <a:t> </a:t>
            </a:r>
            <a:r>
              <a:rPr lang="en-US" sz="3600" b="1" dirty="0" err="1" smtClean="0">
                <a:solidFill>
                  <a:schemeClr val="tx1"/>
                </a:solidFill>
              </a:rPr>
              <a:t>réputé</a:t>
            </a:r>
            <a:r>
              <a:rPr lang="en-US" sz="3600" b="1" dirty="0" smtClean="0">
                <a:solidFill>
                  <a:schemeClr val="tx1"/>
                </a:solidFill>
              </a:rPr>
              <a:t> </a:t>
            </a:r>
            <a:r>
              <a:rPr lang="en-US" sz="3600" b="1" dirty="0" err="1" smtClean="0">
                <a:solidFill>
                  <a:schemeClr val="tx1"/>
                </a:solidFill>
              </a:rPr>
              <a:t>avoir</a:t>
            </a:r>
            <a:r>
              <a:rPr lang="en-US" sz="3600" b="1" dirty="0" smtClean="0">
                <a:solidFill>
                  <a:schemeClr val="tx1"/>
                </a:solidFill>
              </a:rPr>
              <a:t> </a:t>
            </a:r>
            <a:r>
              <a:rPr lang="en-US" sz="3600" b="1" dirty="0" err="1" smtClean="0">
                <a:solidFill>
                  <a:schemeClr val="tx1"/>
                </a:solidFill>
              </a:rPr>
              <a:t>goûté</a:t>
            </a:r>
            <a:r>
              <a:rPr lang="en-US" sz="3600" b="1" dirty="0" smtClean="0">
                <a:solidFill>
                  <a:schemeClr val="tx1"/>
                </a:solidFill>
              </a:rPr>
              <a:t> de </a:t>
            </a:r>
            <a:r>
              <a:rPr lang="en-US" sz="3600" b="1" dirty="0" err="1" smtClean="0">
                <a:solidFill>
                  <a:schemeClr val="tx1"/>
                </a:solidFill>
              </a:rPr>
              <a:t>nombreuses</a:t>
            </a:r>
            <a:r>
              <a:rPr lang="en-US" sz="3600" b="1" dirty="0" smtClean="0">
                <a:solidFill>
                  <a:schemeClr val="tx1"/>
                </a:solidFill>
              </a:rPr>
              <a:t> substances pour tester </a:t>
            </a:r>
            <a:r>
              <a:rPr lang="en-US" sz="3600" b="1" dirty="0" err="1" smtClean="0">
                <a:solidFill>
                  <a:schemeClr val="tx1"/>
                </a:solidFill>
              </a:rPr>
              <a:t>leurs</a:t>
            </a:r>
            <a:r>
              <a:rPr lang="en-US" sz="3600" b="1" dirty="0" smtClean="0">
                <a:solidFill>
                  <a:schemeClr val="tx1"/>
                </a:solidFill>
              </a:rPr>
              <a:t> </a:t>
            </a:r>
            <a:r>
              <a:rPr lang="en-US" sz="3600" b="1" dirty="0" err="1" smtClean="0">
                <a:solidFill>
                  <a:schemeClr val="tx1"/>
                </a:solidFill>
              </a:rPr>
              <a:t>vertus</a:t>
            </a:r>
            <a:r>
              <a:rPr lang="en-US" sz="3600" b="1" dirty="0" smtClean="0">
                <a:solidFill>
                  <a:schemeClr val="tx1"/>
                </a:solidFill>
              </a:rPr>
              <a:t> </a:t>
            </a:r>
            <a:r>
              <a:rPr lang="en-US" sz="3600" b="1" dirty="0" err="1" smtClean="0">
                <a:solidFill>
                  <a:schemeClr val="tx1"/>
                </a:solidFill>
              </a:rPr>
              <a:t>médicinales</a:t>
            </a:r>
            <a:r>
              <a:rPr lang="en-US" sz="3600" b="1" dirty="0" smtClean="0">
                <a:solidFill>
                  <a:schemeClr val="tx1"/>
                </a:solidFill>
              </a:rPr>
              <a:t>. </a:t>
            </a:r>
            <a:r>
              <a:rPr lang="en-US" sz="3600" b="1" dirty="0" err="1" smtClean="0">
                <a:solidFill>
                  <a:schemeClr val="tx1"/>
                </a:solidFill>
              </a:rPr>
              <a:t>il</a:t>
            </a:r>
            <a:r>
              <a:rPr lang="en-US" sz="3600" b="1" dirty="0" smtClean="0">
                <a:solidFill>
                  <a:schemeClr val="tx1"/>
                </a:solidFill>
              </a:rPr>
              <a:t> </a:t>
            </a:r>
            <a:r>
              <a:rPr lang="en-US" sz="3600" b="1" dirty="0" smtClean="0">
                <a:solidFill>
                  <a:schemeClr val="tx1"/>
                </a:solidFill>
              </a:rPr>
              <a:t>a </a:t>
            </a:r>
            <a:r>
              <a:rPr lang="en-US" sz="3600" b="1" dirty="0" err="1" smtClean="0">
                <a:solidFill>
                  <a:schemeClr val="tx1"/>
                </a:solidFill>
              </a:rPr>
              <a:t>écrit</a:t>
            </a:r>
            <a:r>
              <a:rPr lang="en-US" sz="3600" b="1" dirty="0" smtClean="0">
                <a:solidFill>
                  <a:schemeClr val="tx1"/>
                </a:solidFill>
              </a:rPr>
              <a:t>  </a:t>
            </a:r>
            <a:r>
              <a:rPr lang="en-US" sz="3600" b="1" dirty="0" err="1" smtClean="0">
                <a:solidFill>
                  <a:schemeClr val="tx1"/>
                </a:solidFill>
              </a:rPr>
              <a:t>une</a:t>
            </a:r>
            <a:r>
              <a:rPr lang="en-US" sz="3600" b="1" dirty="0" smtClean="0">
                <a:solidFill>
                  <a:schemeClr val="tx1"/>
                </a:solidFill>
              </a:rPr>
              <a:t>  des Premières </a:t>
            </a:r>
            <a:r>
              <a:rPr lang="en-US" sz="3600" b="1" dirty="0" err="1" smtClean="0">
                <a:solidFill>
                  <a:schemeClr val="tx1"/>
                </a:solidFill>
                <a:hlinkClick r:id="rId3" tooltip="Pharmacopée"/>
              </a:rPr>
              <a:t>pharmacopées</a:t>
            </a:r>
            <a:r>
              <a:rPr lang="en-US" sz="3600" b="1" dirty="0" smtClean="0">
                <a:solidFill>
                  <a:schemeClr val="tx1"/>
                </a:solidFill>
              </a:rPr>
              <a:t> </a:t>
            </a:r>
            <a:r>
              <a:rPr lang="en-US" sz="3600" b="1" dirty="0" err="1" smtClean="0">
                <a:solidFill>
                  <a:schemeClr val="tx1"/>
                </a:solidFill>
              </a:rPr>
              <a:t>incluant</a:t>
            </a:r>
            <a:r>
              <a:rPr lang="en-US" sz="3600" b="1" dirty="0" smtClean="0">
                <a:solidFill>
                  <a:schemeClr val="tx1"/>
                </a:solidFill>
              </a:rPr>
              <a:t> 365 </a:t>
            </a:r>
            <a:r>
              <a:rPr lang="en-US" sz="3600" b="1" dirty="0" err="1" smtClean="0">
                <a:solidFill>
                  <a:schemeClr val="tx1"/>
                </a:solidFill>
              </a:rPr>
              <a:t>remèdes</a:t>
            </a:r>
            <a:r>
              <a:rPr lang="en-US" sz="3600" b="1" dirty="0" smtClean="0">
                <a:solidFill>
                  <a:schemeClr val="tx1"/>
                </a:solidFill>
              </a:rPr>
              <a:t> </a:t>
            </a:r>
            <a:r>
              <a:rPr lang="en-US" sz="3600" b="1" dirty="0" err="1" smtClean="0">
                <a:solidFill>
                  <a:schemeClr val="tx1"/>
                </a:solidFill>
              </a:rPr>
              <a:t>issus</a:t>
            </a:r>
            <a:r>
              <a:rPr lang="en-US" sz="3600" b="1" dirty="0" smtClean="0">
                <a:solidFill>
                  <a:schemeClr val="tx1"/>
                </a:solidFill>
              </a:rPr>
              <a:t> de </a:t>
            </a:r>
            <a:r>
              <a:rPr lang="en-US" sz="3600" b="1" dirty="0" err="1" smtClean="0">
                <a:solidFill>
                  <a:schemeClr val="tx1"/>
                </a:solidFill>
                <a:hlinkClick r:id="rId4" tooltip="Minéral"/>
              </a:rPr>
              <a:t>minéraux</a:t>
            </a:r>
            <a:r>
              <a:rPr lang="en-US" sz="3600" b="1" dirty="0" smtClean="0">
                <a:solidFill>
                  <a:schemeClr val="tx1"/>
                </a:solidFill>
              </a:rPr>
              <a:t>, </a:t>
            </a:r>
            <a:r>
              <a:rPr lang="en-US" sz="3600" b="1" dirty="0" err="1" smtClean="0">
                <a:solidFill>
                  <a:schemeClr val="tx1"/>
                </a:solidFill>
                <a:hlinkClick r:id="rId5" tooltip="Plante"/>
              </a:rPr>
              <a:t>plantes</a:t>
            </a:r>
            <a:r>
              <a:rPr lang="en-US" sz="3600" b="1" dirty="0" smtClean="0">
                <a:solidFill>
                  <a:schemeClr val="tx1"/>
                </a:solidFill>
              </a:rPr>
              <a:t>, </a:t>
            </a:r>
            <a:r>
              <a:rPr lang="en-US" sz="3600" b="1" dirty="0" err="1" smtClean="0">
                <a:solidFill>
                  <a:schemeClr val="tx1"/>
                </a:solidFill>
                <a:hlinkClick r:id="rId6" tooltip="Animal"/>
              </a:rPr>
              <a:t>animaux</a:t>
            </a:r>
            <a:r>
              <a:rPr lang="en-US" sz="3100" b="1" dirty="0" smtClean="0">
                <a:solidFill>
                  <a:schemeClr val="tx1"/>
                </a:solidFill>
              </a:rPr>
              <a:t>.</a:t>
            </a:r>
            <a:br>
              <a:rPr lang="en-US" sz="3100" b="1" dirty="0" smtClean="0">
                <a:solidFill>
                  <a:schemeClr val="tx1"/>
                </a:solidFill>
              </a:rPr>
            </a:br>
            <a:r>
              <a:rPr lang="en-US" sz="3600" b="1" dirty="0">
                <a:solidFill>
                  <a:schemeClr val="tx1"/>
                </a:solidFill>
              </a:rPr>
              <a:t/>
            </a:r>
            <a:br>
              <a:rPr lang="en-US" sz="3600" b="1" dirty="0">
                <a:solidFill>
                  <a:schemeClr val="tx1"/>
                </a:solidFill>
              </a:rPr>
            </a:br>
            <a:r>
              <a:rPr lang="en-US" b="1" dirty="0" smtClean="0"/>
              <a:t/>
            </a:r>
            <a:br>
              <a:rPr lang="en-US" b="1" dirty="0" smtClean="0"/>
            </a:br>
            <a:r>
              <a:rPr lang="en-US" b="1" dirty="0" smtClean="0"/>
              <a:t/>
            </a:r>
            <a:br>
              <a:rPr lang="en-US" b="1" dirty="0" smtClean="0"/>
            </a:br>
            <a:endParaRPr lang="fr-FR"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4259459"/>
            <a:ext cx="398752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08920"/>
            <a:ext cx="8424936" cy="1512168"/>
          </a:xfrm>
          <a:solidFill>
            <a:srgbClr val="FF0000"/>
          </a:solidFill>
          <a:scene3d>
            <a:camera prst="isometricOffAxis1Right"/>
            <a:lightRig rig="threePt" dir="t"/>
          </a:scene3d>
        </p:spPr>
        <p:txBody>
          <a:bodyPr>
            <a:normAutofit fontScale="90000"/>
          </a:bodyPr>
          <a:lstStyle/>
          <a:p>
            <a:pPr algn="ctr"/>
            <a:r>
              <a:rPr lang="fr-FR" sz="3600" b="1" dirty="0" smtClean="0">
                <a:solidFill>
                  <a:schemeClr val="bg1"/>
                </a:solidFill>
                <a:latin typeface="Arial Black" pitchFamily="34" charset="0"/>
                <a:ea typeface="+mn-ea"/>
                <a:cs typeface="+mn-cs"/>
              </a:rPr>
              <a:t>QU’EST-CE  </a:t>
            </a:r>
            <a:r>
              <a:rPr lang="fr-FR" sz="3600" b="1" dirty="0">
                <a:solidFill>
                  <a:schemeClr val="bg1"/>
                </a:solidFill>
                <a:latin typeface="Arial Black" pitchFamily="34" charset="0"/>
                <a:ea typeface="+mn-ea"/>
                <a:cs typeface="+mn-cs"/>
              </a:rPr>
              <a:t>QU’UN MEDICAMENT </a:t>
            </a:r>
            <a:r>
              <a:rPr lang="fr-FR" sz="3600" b="1" dirty="0" smtClean="0">
                <a:solidFill>
                  <a:schemeClr val="bg1"/>
                </a:solidFill>
                <a:latin typeface="Arial Black" pitchFamily="34" charset="0"/>
                <a:ea typeface="+mn-ea"/>
                <a:cs typeface="+mn-cs"/>
              </a:rPr>
              <a:t>GÉNÉRIQUE  ?</a:t>
            </a:r>
            <a:r>
              <a:rPr lang="fr-FR" sz="2800" b="1" dirty="0" smtClean="0">
                <a:solidFill>
                  <a:schemeClr val="bg1"/>
                </a:solidFill>
                <a:ea typeface="+mn-ea"/>
                <a:cs typeface="+mn-cs"/>
              </a:rPr>
              <a:t/>
            </a:r>
            <a:br>
              <a:rPr lang="fr-FR" sz="2800" b="1" dirty="0" smtClean="0">
                <a:solidFill>
                  <a:schemeClr val="bg1"/>
                </a:solidFill>
                <a:ea typeface="+mn-ea"/>
                <a:cs typeface="+mn-cs"/>
              </a:rPr>
            </a:br>
            <a:endParaRPr lang="fr-FR" dirty="0">
              <a:solidFill>
                <a:schemeClr val="bg1"/>
              </a:solidFill>
            </a:endParaRPr>
          </a:p>
        </p:txBody>
      </p:sp>
    </p:spTree>
    <p:extLst>
      <p:ext uri="{BB962C8B-B14F-4D97-AF65-F5344CB8AC3E}">
        <p14:creationId xmlns:p14="http://schemas.microsoft.com/office/powerpoint/2010/main" val="2289838087"/>
      </p:ext>
    </p:extLst>
  </p:cSld>
  <p:clrMapOvr>
    <a:masterClrMapping/>
  </p:clrMapOvr>
  <p:transition>
    <p:newsfla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572560" cy="6369072"/>
          </a:xfrm>
        </p:spPr>
        <p:style>
          <a:lnRef idx="2">
            <a:schemeClr val="dk1"/>
          </a:lnRef>
          <a:fillRef idx="1">
            <a:schemeClr val="lt1"/>
          </a:fillRef>
          <a:effectRef idx="0">
            <a:schemeClr val="dk1"/>
          </a:effectRef>
          <a:fontRef idx="minor">
            <a:schemeClr val="dk1"/>
          </a:fontRef>
        </p:style>
        <p:txBody>
          <a:bodyPr>
            <a:normAutofit/>
          </a:bodyPr>
          <a:lstStyle/>
          <a:p>
            <a:pPr algn="ctr">
              <a:tabLst>
                <a:tab pos="174625" algn="l"/>
              </a:tabLst>
            </a:pPr>
            <a:r>
              <a:rPr lang="fr-FR" sz="4000" b="1" dirty="0" smtClean="0">
                <a:solidFill>
                  <a:srgbClr val="FF0000"/>
                </a:solidFill>
              </a:rPr>
              <a:t> </a:t>
            </a:r>
            <a:r>
              <a:rPr lang="fr-FR" sz="2000" dirty="0" smtClean="0">
                <a:solidFill>
                  <a:srgbClr val="FF0000"/>
                </a:solidFill>
              </a:rPr>
              <a:t/>
            </a:r>
            <a:br>
              <a:rPr lang="fr-FR" sz="2000" dirty="0" smtClean="0">
                <a:solidFill>
                  <a:srgbClr val="FF0000"/>
                </a:solidFill>
              </a:rPr>
            </a:br>
            <a:r>
              <a:rPr lang="fr-FR" sz="2000" dirty="0" smtClean="0"/>
              <a:t/>
            </a:r>
            <a:br>
              <a:rPr lang="fr-FR" sz="2000" dirty="0" smtClean="0"/>
            </a:br>
            <a:r>
              <a:rPr lang="fr-FR" sz="3200" b="1" dirty="0" smtClean="0"/>
              <a:t>On </a:t>
            </a:r>
            <a:r>
              <a:rPr lang="fr-FR" sz="3200" b="1" dirty="0" smtClean="0"/>
              <a:t>désigne par </a:t>
            </a:r>
            <a:r>
              <a:rPr lang="fr-FR" sz="3200" b="1" u="sng" dirty="0" smtClean="0">
                <a:solidFill>
                  <a:srgbClr val="00B0F0"/>
                </a:solidFill>
              </a:rPr>
              <a:t>médicament générique </a:t>
            </a:r>
            <a:r>
              <a:rPr lang="fr-FR" sz="3200" b="1" dirty="0" smtClean="0"/>
              <a:t>toute spécialité dont la composition en principe(s) actif(s) est essentiellement similaire au médicament princeps tant sur le plan </a:t>
            </a:r>
            <a:r>
              <a:rPr lang="fr-FR" sz="3200" b="1" dirty="0" smtClean="0">
                <a:solidFill>
                  <a:srgbClr val="00B050"/>
                </a:solidFill>
              </a:rPr>
              <a:t>qualitatif</a:t>
            </a:r>
            <a:r>
              <a:rPr lang="fr-FR" sz="3200" b="1" dirty="0" smtClean="0"/>
              <a:t> et </a:t>
            </a:r>
            <a:r>
              <a:rPr lang="fr-FR" sz="3200" b="1" dirty="0" smtClean="0">
                <a:solidFill>
                  <a:srgbClr val="00B050"/>
                </a:solidFill>
              </a:rPr>
              <a:t>quantitatif</a:t>
            </a:r>
            <a:r>
              <a:rPr lang="fr-FR" sz="3200" b="1" dirty="0" smtClean="0"/>
              <a:t>. </a:t>
            </a:r>
            <a:br>
              <a:rPr lang="fr-FR" sz="3200" b="1" dirty="0" smtClean="0"/>
            </a:br>
            <a:r>
              <a:rPr lang="fr-FR" b="1" dirty="0" smtClean="0"/>
              <a:t/>
            </a:r>
            <a:br>
              <a:rPr lang="fr-FR" b="1" dirty="0" smtClean="0"/>
            </a:br>
            <a:r>
              <a:rPr lang="fr-FR" b="1" dirty="0" smtClean="0"/>
              <a:t/>
            </a:r>
            <a:br>
              <a:rPr lang="fr-FR" b="1" dirty="0" smtClean="0"/>
            </a:br>
            <a:endParaRPr lang="fr-FR" dirty="0"/>
          </a:p>
        </p:txBody>
      </p:sp>
    </p:spTree>
  </p:cSld>
  <p:clrMapOvr>
    <a:masterClrMapping/>
  </p:clrMapOvr>
  <p:transition>
    <p:newsfla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66"/>
            <a:ext cx="4543428" cy="6011882"/>
          </a:xfrm>
        </p:spPr>
        <p:style>
          <a:lnRef idx="2">
            <a:schemeClr val="dk1"/>
          </a:lnRef>
          <a:fillRef idx="1">
            <a:schemeClr val="lt1"/>
          </a:fillRef>
          <a:effectRef idx="0">
            <a:schemeClr val="dk1"/>
          </a:effectRef>
          <a:fontRef idx="minor">
            <a:schemeClr val="dk1"/>
          </a:fontRef>
        </p:style>
        <p:txBody>
          <a:bodyPr>
            <a:normAutofit/>
          </a:bodyPr>
          <a:lstStyle/>
          <a:p>
            <a:pPr algn="ctr"/>
            <a:r>
              <a:rPr lang="fr-FR" b="1" u="sng" dirty="0" smtClean="0">
                <a:solidFill>
                  <a:srgbClr val="FF0000"/>
                </a:solidFill>
              </a:rPr>
              <a:t>QU’EST-CE QU’UN MEDICAMENT PRINCEPS ? </a:t>
            </a:r>
            <a:r>
              <a:rPr lang="fr-FR" b="1" u="sng" dirty="0" smtClean="0">
                <a:solidFill>
                  <a:srgbClr val="FF0000"/>
                </a:solidFill>
              </a:rPr>
              <a:t/>
            </a:r>
            <a:br>
              <a:rPr lang="fr-FR" b="1" u="sng" dirty="0" smtClean="0">
                <a:solidFill>
                  <a:srgbClr val="FF0000"/>
                </a:solidFill>
              </a:rPr>
            </a:br>
            <a:r>
              <a:rPr lang="fr-FR" b="1" dirty="0" smtClean="0"/>
              <a:t>On désigne par médicament princeps, le produit pharmaceutique </a:t>
            </a:r>
            <a:r>
              <a:rPr lang="fr-FR" b="1" dirty="0" smtClean="0"/>
              <a:t>original </a:t>
            </a:r>
            <a:br>
              <a:rPr lang="fr-FR" b="1" dirty="0" smtClean="0"/>
            </a:br>
            <a:r>
              <a:rPr lang="fr-FR" b="1" dirty="0" smtClean="0">
                <a:solidFill>
                  <a:srgbClr val="00B050"/>
                </a:solidFill>
              </a:rPr>
              <a:t>(le </a:t>
            </a:r>
            <a:r>
              <a:rPr lang="fr-FR" b="1" dirty="0" smtClean="0">
                <a:solidFill>
                  <a:srgbClr val="00B050"/>
                </a:solidFill>
              </a:rPr>
              <a:t>premier </a:t>
            </a:r>
            <a:r>
              <a:rPr lang="fr-FR" b="1" dirty="0" smtClean="0">
                <a:solidFill>
                  <a:srgbClr val="00B050"/>
                </a:solidFill>
              </a:rPr>
              <a:t>prototype). </a:t>
            </a:r>
            <a:r>
              <a:rPr lang="fr-FR" b="1" dirty="0" smtClean="0">
                <a:solidFill>
                  <a:srgbClr val="00B050"/>
                </a:solidFill>
              </a:rPr>
              <a:t/>
            </a:r>
            <a:br>
              <a:rPr lang="fr-FR" b="1" dirty="0" smtClean="0">
                <a:solidFill>
                  <a:srgbClr val="00B050"/>
                </a:solidFill>
              </a:rPr>
            </a:br>
            <a:r>
              <a:rPr lang="fr-FR" b="1" dirty="0" smtClean="0"/>
              <a:t/>
            </a:r>
            <a:br>
              <a:rPr lang="fr-FR" b="1" dirty="0" smtClean="0"/>
            </a:br>
            <a:endParaRPr lang="fr-FR" b="1"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542" y="504392"/>
            <a:ext cx="3007395" cy="350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05063"/>
            <a:ext cx="3456384"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501122" cy="2011354"/>
          </a:xfrm>
        </p:spPr>
        <p:txBody>
          <a:bodyPr>
            <a:normAutofit/>
          </a:bodyPr>
          <a:lstStyle/>
          <a:p>
            <a:pPr algn="ctr"/>
            <a:r>
              <a:rPr lang="fr-FR" b="1" dirty="0" smtClean="0"/>
              <a:t>Il est présenté sous la même forme pharmaceutique et que lorsque nécessaire  la bioéquivalence avec           </a:t>
            </a:r>
            <a:r>
              <a:rPr lang="fr-FR" b="1" dirty="0" smtClean="0">
                <a:solidFill>
                  <a:srgbClr val="C00000"/>
                </a:solidFill>
              </a:rPr>
              <a:t>le princeps </a:t>
            </a:r>
            <a:r>
              <a:rPr lang="fr-FR" b="1" dirty="0" smtClean="0"/>
              <a:t>a été démontrée</a:t>
            </a:r>
            <a:r>
              <a:rPr lang="fr-FR" dirty="0" smtClean="0"/>
              <a:t>.</a:t>
            </a:r>
            <a:endParaRPr lang="en-US" dirty="0"/>
          </a:p>
        </p:txBody>
      </p:sp>
      <p:pic>
        <p:nvPicPr>
          <p:cNvPr id="9218" name="Picture 2" descr="C:\Documents and Settings\ghg\Bureau\63766_generiques-une.jpg"/>
          <p:cNvPicPr>
            <a:picLocks noChangeAspect="1" noChangeArrowheads="1"/>
          </p:cNvPicPr>
          <p:nvPr/>
        </p:nvPicPr>
        <p:blipFill>
          <a:blip r:embed="rId2" cstate="print"/>
          <a:srcRect/>
          <a:stretch>
            <a:fillRect/>
          </a:stretch>
        </p:blipFill>
        <p:spPr bwMode="auto">
          <a:xfrm>
            <a:off x="500034" y="2500306"/>
            <a:ext cx="7643866" cy="4110048"/>
          </a:xfrm>
          <a:prstGeom prst="rect">
            <a:avLst/>
          </a:prstGeom>
          <a:noFill/>
        </p:spPr>
      </p:pic>
    </p:spTree>
  </p:cSld>
  <p:clrMapOvr>
    <a:masterClrMapping/>
  </p:clrMapOvr>
  <p:transition>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5357850" cy="6369072"/>
          </a:xfrm>
          <a:ln w="57150">
            <a:solidFill>
              <a:srgbClr val="00B050"/>
            </a:solid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fr-FR" b="1" dirty="0" smtClean="0"/>
              <a:t>Exemple: </a:t>
            </a:r>
            <a:r>
              <a:rPr lang="fr-FR" b="1" dirty="0" smtClean="0">
                <a:solidFill>
                  <a:srgbClr val="FF0000"/>
                </a:solidFill>
              </a:rPr>
              <a:t>AMOXICILLINE</a:t>
            </a:r>
            <a:r>
              <a:rPr lang="fr-FR" b="1" dirty="0" smtClean="0"/>
              <a:t/>
            </a:r>
            <a:br>
              <a:rPr lang="fr-FR" b="1" dirty="0" smtClean="0"/>
            </a:br>
            <a:r>
              <a:rPr lang="fr-FR" b="1" dirty="0" smtClean="0"/>
              <a:t>Nom de la marque: </a:t>
            </a:r>
            <a:r>
              <a:rPr lang="fr-FR" b="1" dirty="0" err="1" smtClean="0"/>
              <a:t>Clamoxyl</a:t>
            </a:r>
            <a:r>
              <a:rPr lang="fr-FR" b="1" dirty="0" smtClean="0"/>
              <a:t> par </a:t>
            </a:r>
            <a:r>
              <a:rPr lang="fr-FR" b="1" dirty="0" smtClean="0"/>
              <a:t>le laboratoire GlaxoSmithKline </a:t>
            </a:r>
            <a:r>
              <a:rPr lang="fr-FR" b="1" dirty="0" smtClean="0"/>
              <a:t>(</a:t>
            </a:r>
            <a:r>
              <a:rPr lang="fr-FR" b="1" dirty="0" smtClean="0">
                <a:solidFill>
                  <a:srgbClr val="0070C0"/>
                </a:solidFill>
              </a:rPr>
              <a:t>princeps</a:t>
            </a:r>
            <a:r>
              <a:rPr lang="fr-FR" b="1" dirty="0" smtClean="0"/>
              <a:t>)</a:t>
            </a:r>
            <a:br>
              <a:rPr lang="fr-FR" b="1" dirty="0" smtClean="0"/>
            </a:br>
            <a:r>
              <a:rPr lang="fr-FR" b="1" dirty="0" smtClean="0"/>
              <a:t/>
            </a:r>
            <a:br>
              <a:rPr lang="fr-FR" b="1" dirty="0" smtClean="0"/>
            </a:br>
            <a:r>
              <a:rPr lang="fr-FR" b="1" dirty="0" smtClean="0"/>
              <a:t/>
            </a:r>
            <a:br>
              <a:rPr lang="fr-FR" b="1" dirty="0" smtClean="0"/>
            </a:br>
            <a:r>
              <a:rPr lang="fr-FR" b="1" dirty="0" smtClean="0"/>
              <a:t>Générique : </a:t>
            </a:r>
            <a:r>
              <a:rPr lang="fr-FR" b="1" dirty="0" smtClean="0">
                <a:solidFill>
                  <a:srgbClr val="FF0000"/>
                </a:solidFill>
              </a:rPr>
              <a:t>AMOXYPEN </a:t>
            </a:r>
            <a:br>
              <a:rPr lang="fr-FR" b="1" dirty="0" smtClean="0">
                <a:solidFill>
                  <a:srgbClr val="FF0000"/>
                </a:solidFill>
              </a:rPr>
            </a:br>
            <a:r>
              <a:rPr lang="fr-FR" b="1" dirty="0" smtClean="0">
                <a:solidFill>
                  <a:schemeClr val="tx1"/>
                </a:solidFill>
              </a:rPr>
              <a:t>fabriqué </a:t>
            </a:r>
            <a:r>
              <a:rPr lang="fr-FR" b="1" dirty="0" smtClean="0">
                <a:solidFill>
                  <a:schemeClr val="tx1"/>
                </a:solidFill>
              </a:rPr>
              <a:t>p</a:t>
            </a:r>
            <a:r>
              <a:rPr lang="fr-FR" b="1" dirty="0" smtClean="0"/>
              <a:t>ar SAIDAL </a:t>
            </a:r>
            <a:r>
              <a:rPr lang="fr-FR" b="1" dirty="0" smtClean="0"/>
              <a:t>(</a:t>
            </a:r>
            <a:r>
              <a:rPr lang="fr-FR" b="1" dirty="0" smtClean="0">
                <a:solidFill>
                  <a:srgbClr val="00B050"/>
                </a:solidFill>
              </a:rPr>
              <a:t>Générique</a:t>
            </a:r>
            <a:r>
              <a:rPr lang="fr-FR" b="1" dirty="0" smtClean="0"/>
              <a:t>).</a:t>
            </a:r>
            <a:br>
              <a:rPr lang="fr-FR" b="1" dirty="0" smtClean="0"/>
            </a:br>
            <a:r>
              <a:rPr lang="fr-FR" b="1" dirty="0" smtClean="0"/>
              <a:t> </a:t>
            </a: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a:t/>
            </a:r>
            <a:br>
              <a:rPr lang="fr-FR" b="1" dirty="0"/>
            </a:br>
            <a:endParaRPr lang="fr-FR" b="1" dirty="0"/>
          </a:p>
        </p:txBody>
      </p:sp>
      <p:pic>
        <p:nvPicPr>
          <p:cNvPr id="10242" name="Picture 2" descr="C:\Documents and Settings\ghg\Bureau\images.jpg"/>
          <p:cNvPicPr>
            <a:picLocks noChangeAspect="1" noChangeArrowheads="1"/>
          </p:cNvPicPr>
          <p:nvPr/>
        </p:nvPicPr>
        <p:blipFill>
          <a:blip r:embed="rId2" cstate="print"/>
          <a:srcRect/>
          <a:stretch>
            <a:fillRect/>
          </a:stretch>
        </p:blipFill>
        <p:spPr bwMode="auto">
          <a:xfrm>
            <a:off x="5286380" y="3500438"/>
            <a:ext cx="3214710" cy="2500330"/>
          </a:xfrm>
          <a:prstGeom prst="rect">
            <a:avLst/>
          </a:prstGeom>
          <a:noFill/>
          <a:ln w="57150">
            <a:solidFill>
              <a:schemeClr val="tx1"/>
            </a:solidFill>
          </a:ln>
        </p:spPr>
      </p:pic>
      <p:pic>
        <p:nvPicPr>
          <p:cNvPr id="10244" name="Picture 4" descr="C:\Documents and Settings\ghg\Bureau\14921340 (1).jpg"/>
          <p:cNvPicPr>
            <a:picLocks noChangeAspect="1" noChangeArrowheads="1"/>
          </p:cNvPicPr>
          <p:nvPr/>
        </p:nvPicPr>
        <p:blipFill>
          <a:blip r:embed="rId3" cstate="print"/>
          <a:srcRect/>
          <a:stretch>
            <a:fillRect/>
          </a:stretch>
        </p:blipFill>
        <p:spPr bwMode="auto">
          <a:xfrm>
            <a:off x="5786446" y="642918"/>
            <a:ext cx="2786082" cy="2428892"/>
          </a:xfrm>
          <a:prstGeom prst="rect">
            <a:avLst/>
          </a:prstGeom>
          <a:noFill/>
          <a:ln w="57150">
            <a:solidFill>
              <a:schemeClr val="tx1"/>
            </a:solidFill>
          </a:ln>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1" y="2427059"/>
            <a:ext cx="33813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941168"/>
            <a:ext cx="20574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348880"/>
            <a:ext cx="8424936" cy="1944216"/>
          </a:xfrm>
          <a:solidFill>
            <a:srgbClr val="FF0000"/>
          </a:solidFill>
          <a:scene3d>
            <a:camera prst="isometricOffAxis1Right"/>
            <a:lightRig rig="threePt" dir="t"/>
          </a:scene3d>
        </p:spPr>
        <p:txBody>
          <a:bodyPr/>
          <a:lstStyle/>
          <a:p>
            <a:pPr algn="ctr"/>
            <a:r>
              <a:rPr lang="fr-FR" dirty="0" smtClean="0"/>
              <a:t> </a:t>
            </a:r>
            <a:r>
              <a:rPr lang="fr-FR" dirty="0" smtClean="0">
                <a:solidFill>
                  <a:schemeClr val="bg1"/>
                </a:solidFill>
                <a:latin typeface="Arial Black" pitchFamily="34" charset="0"/>
              </a:rPr>
              <a:t>QUELS SONT LES ORIGINES           DES  MÉDICAMENTS  ?</a:t>
            </a:r>
            <a:br>
              <a:rPr lang="fr-FR" dirty="0" smtClean="0">
                <a:solidFill>
                  <a:schemeClr val="bg1"/>
                </a:solidFill>
                <a:latin typeface="Arial Black" pitchFamily="34" charset="0"/>
              </a:rPr>
            </a:br>
            <a:endParaRPr lang="fr-FR" dirty="0">
              <a:solidFill>
                <a:schemeClr val="bg1"/>
              </a:solidFill>
              <a:latin typeface="Arial Black" pitchFamily="34" charset="0"/>
            </a:endParaRPr>
          </a:p>
        </p:txBody>
      </p:sp>
    </p:spTree>
    <p:extLst>
      <p:ext uri="{BB962C8B-B14F-4D97-AF65-F5344CB8AC3E}">
        <p14:creationId xmlns:p14="http://schemas.microsoft.com/office/powerpoint/2010/main" val="1221604448"/>
      </p:ext>
    </p:extLst>
  </p:cSld>
  <p:clrMapOvr>
    <a:masterClrMapping/>
  </p:clrMapOvr>
  <p:transition>
    <p:newsfla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715436" cy="6297634"/>
          </a:xfrm>
        </p:spPr>
        <p:style>
          <a:lnRef idx="2">
            <a:schemeClr val="accent5"/>
          </a:lnRef>
          <a:fillRef idx="1">
            <a:schemeClr val="lt1"/>
          </a:fillRef>
          <a:effectRef idx="0">
            <a:schemeClr val="accent5"/>
          </a:effectRef>
          <a:fontRef idx="minor">
            <a:schemeClr val="dk1"/>
          </a:fontRef>
        </p:style>
        <p:txBody>
          <a:bodyPr>
            <a:normAutofit/>
          </a:bodyPr>
          <a:lstStyle/>
          <a:p>
            <a:r>
              <a:rPr lang="fr-FR" b="1" dirty="0" smtClean="0"/>
              <a:t>Les médicaments peuvent avoir </a:t>
            </a:r>
            <a:r>
              <a:rPr lang="fr-FR" b="1" dirty="0" smtClean="0"/>
              <a:t>plusieurs origines : </a:t>
            </a:r>
            <a:br>
              <a:rPr lang="fr-FR" b="1" dirty="0" smtClean="0"/>
            </a:br>
            <a:r>
              <a:rPr lang="fr-FR" b="1" dirty="0" smtClean="0"/>
              <a:t/>
            </a:r>
            <a:br>
              <a:rPr lang="fr-FR" b="1" dirty="0" smtClean="0"/>
            </a:br>
            <a:r>
              <a:rPr lang="fr-FR" sz="3200" b="1" dirty="0" smtClean="0">
                <a:solidFill>
                  <a:schemeClr val="tx1"/>
                </a:solidFill>
                <a:latin typeface="Arial Black" pitchFamily="34" charset="0"/>
              </a:rPr>
              <a:t>1/- </a:t>
            </a:r>
            <a:r>
              <a:rPr lang="fr-FR" sz="3200" b="1" dirty="0" smtClean="0">
                <a:solidFill>
                  <a:schemeClr val="tx1"/>
                </a:solidFill>
                <a:latin typeface="Arial Black" pitchFamily="34" charset="0"/>
              </a:rPr>
              <a:t>Une origine </a:t>
            </a:r>
            <a:r>
              <a:rPr lang="fr-FR" sz="3200" b="1" dirty="0" smtClean="0">
                <a:solidFill>
                  <a:srgbClr val="FF0000"/>
                </a:solidFill>
                <a:latin typeface="Arial Black" pitchFamily="34" charset="0"/>
                <a:cs typeface="Aharoni" pitchFamily="2" charset="-79"/>
              </a:rPr>
              <a:t>NATURELLE</a:t>
            </a:r>
            <a:r>
              <a:rPr lang="fr-FR" sz="3200" b="1" dirty="0" smtClean="0">
                <a:solidFill>
                  <a:srgbClr val="FF0000"/>
                </a:solidFill>
                <a:latin typeface="Arial Black" pitchFamily="34" charset="0"/>
                <a:cs typeface="Aharoni" pitchFamily="2" charset="-79"/>
              </a:rPr>
              <a:t>. </a:t>
            </a:r>
            <a:r>
              <a:rPr lang="fr-FR" sz="3200" b="1" dirty="0" smtClean="0">
                <a:latin typeface="Arial Black" pitchFamily="34" charset="0"/>
              </a:rPr>
              <a:t/>
            </a:r>
            <a:br>
              <a:rPr lang="fr-FR" sz="3200" b="1" dirty="0" smtClean="0">
                <a:latin typeface="Arial Black" pitchFamily="34" charset="0"/>
              </a:rPr>
            </a:br>
            <a:r>
              <a:rPr lang="fr-FR" sz="3200" b="1" dirty="0" smtClean="0">
                <a:latin typeface="Arial Black" pitchFamily="34" charset="0"/>
              </a:rPr>
              <a:t/>
            </a:r>
            <a:br>
              <a:rPr lang="fr-FR" sz="3200" b="1" dirty="0" smtClean="0">
                <a:latin typeface="Arial Black" pitchFamily="34" charset="0"/>
              </a:rPr>
            </a:br>
            <a:r>
              <a:rPr lang="fr-FR" sz="3200" b="1" dirty="0" smtClean="0">
                <a:solidFill>
                  <a:schemeClr val="tx1"/>
                </a:solidFill>
                <a:latin typeface="Arial Black" pitchFamily="34" charset="0"/>
              </a:rPr>
              <a:t>2/- </a:t>
            </a:r>
            <a:r>
              <a:rPr lang="fr-FR" sz="3200" b="1" dirty="0" smtClean="0">
                <a:solidFill>
                  <a:schemeClr val="tx1"/>
                </a:solidFill>
                <a:latin typeface="Arial Black" pitchFamily="34" charset="0"/>
              </a:rPr>
              <a:t>Une origine </a:t>
            </a:r>
            <a:r>
              <a:rPr lang="fr-FR" sz="3200" b="1" dirty="0" smtClean="0">
                <a:solidFill>
                  <a:srgbClr val="FF0000"/>
                </a:solidFill>
                <a:latin typeface="Arial Black" pitchFamily="34" charset="0"/>
                <a:cs typeface="Aharoni" pitchFamily="2" charset="-79"/>
              </a:rPr>
              <a:t>SEMI-SYNTHÉTIQUE</a:t>
            </a:r>
            <a:r>
              <a:rPr lang="fr-FR" sz="3200" b="1" dirty="0" smtClean="0">
                <a:solidFill>
                  <a:srgbClr val="FF0000"/>
                </a:solidFill>
                <a:latin typeface="Arial Black" pitchFamily="34" charset="0"/>
                <a:cs typeface="Aharoni" pitchFamily="2" charset="-79"/>
              </a:rPr>
              <a:t>.</a:t>
            </a:r>
            <a:r>
              <a:rPr lang="fr-FR" sz="3200" b="1" dirty="0" smtClean="0">
                <a:latin typeface="Arial Black" pitchFamily="34" charset="0"/>
                <a:cs typeface="Aharoni" pitchFamily="2" charset="-79"/>
              </a:rPr>
              <a:t> </a:t>
            </a:r>
            <a:r>
              <a:rPr lang="fr-FR" sz="3200" b="1" dirty="0" smtClean="0">
                <a:latin typeface="Arial Black" pitchFamily="34" charset="0"/>
              </a:rPr>
              <a:t/>
            </a:r>
            <a:br>
              <a:rPr lang="fr-FR" sz="3200" b="1" dirty="0" smtClean="0">
                <a:latin typeface="Arial Black" pitchFamily="34" charset="0"/>
              </a:rPr>
            </a:br>
            <a:r>
              <a:rPr lang="fr-FR" sz="3200" b="1" dirty="0" smtClean="0">
                <a:latin typeface="Arial Black" pitchFamily="34" charset="0"/>
              </a:rPr>
              <a:t/>
            </a:r>
            <a:br>
              <a:rPr lang="fr-FR" sz="3200" b="1" dirty="0" smtClean="0">
                <a:latin typeface="Arial Black" pitchFamily="34" charset="0"/>
              </a:rPr>
            </a:br>
            <a:r>
              <a:rPr lang="fr-FR" sz="3200" b="1" dirty="0" smtClean="0">
                <a:solidFill>
                  <a:schemeClr val="tx1"/>
                </a:solidFill>
                <a:latin typeface="Arial Black" pitchFamily="34" charset="0"/>
              </a:rPr>
              <a:t>3/- </a:t>
            </a:r>
            <a:r>
              <a:rPr lang="fr-FR" sz="3200" b="1" dirty="0" smtClean="0">
                <a:solidFill>
                  <a:schemeClr val="tx1"/>
                </a:solidFill>
                <a:latin typeface="Arial Black" pitchFamily="34" charset="0"/>
              </a:rPr>
              <a:t>Une origine </a:t>
            </a:r>
            <a:r>
              <a:rPr lang="fr-FR" sz="3200" b="1" dirty="0" smtClean="0">
                <a:solidFill>
                  <a:srgbClr val="FF0000"/>
                </a:solidFill>
                <a:latin typeface="Arial Black" pitchFamily="34" charset="0"/>
                <a:cs typeface="Aharoni" pitchFamily="2" charset="-79"/>
              </a:rPr>
              <a:t>SYNTHÉTIQUE</a:t>
            </a:r>
            <a:r>
              <a:rPr lang="fr-FR" sz="2800" b="1" dirty="0" smtClean="0">
                <a:solidFill>
                  <a:srgbClr val="FF0000"/>
                </a:solidFill>
                <a:latin typeface="Arial Black" pitchFamily="34" charset="0"/>
                <a:cs typeface="Aharoni" pitchFamily="2" charset="-79"/>
              </a:rPr>
              <a:t>. </a:t>
            </a:r>
            <a:r>
              <a:rPr lang="fr-FR" sz="2800" b="1" dirty="0" smtClean="0">
                <a:latin typeface="Arial Black" pitchFamily="34" charset="0"/>
              </a:rPr>
              <a:t/>
            </a:r>
            <a:br>
              <a:rPr lang="fr-FR" sz="2800" b="1" dirty="0" smtClean="0">
                <a:latin typeface="Arial Black" pitchFamily="34" charset="0"/>
              </a:rPr>
            </a:br>
            <a:r>
              <a:rPr lang="fr-FR" b="1" dirty="0" smtClean="0"/>
              <a:t/>
            </a:r>
            <a:br>
              <a:rPr lang="fr-FR" b="1" dirty="0" smtClean="0"/>
            </a:br>
            <a:endParaRPr lang="fr-FR" b="1" dirty="0"/>
          </a:p>
        </p:txBody>
      </p:sp>
    </p:spTree>
  </p:cSld>
  <p:clrMapOvr>
    <a:masterClrMapping/>
  </p:clrMapOvr>
  <p:transition>
    <p:newsflash/>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297634"/>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sz="3100" b="1" u="sng" dirty="0" smtClean="0">
                <a:solidFill>
                  <a:srgbClr val="FF0000"/>
                </a:solidFill>
                <a:latin typeface="Arial Black" pitchFamily="34" charset="0"/>
              </a:rPr>
              <a:t>1/-</a:t>
            </a:r>
            <a:r>
              <a:rPr lang="fr-FR" sz="3100" b="1" u="sng" dirty="0" smtClean="0">
                <a:solidFill>
                  <a:srgbClr val="FF0000"/>
                </a:solidFill>
                <a:latin typeface="Arial Black" pitchFamily="34" charset="0"/>
              </a:rPr>
              <a:t> L’ORIGINE NATURELLE </a:t>
            </a:r>
            <a:r>
              <a:rPr lang="fr-FR" sz="3100" b="1" dirty="0" smtClean="0">
                <a:solidFill>
                  <a:srgbClr val="FF0000"/>
                </a:solidFill>
                <a:latin typeface="Arial Black" pitchFamily="34" charset="0"/>
              </a:rPr>
              <a:t>: </a:t>
            </a:r>
            <a:r>
              <a:rPr lang="fr-FR" sz="3100" dirty="0" smtClean="0">
                <a:latin typeface="Arial Black" pitchFamily="34" charset="0"/>
              </a:rPr>
              <a:t/>
            </a:r>
            <a:br>
              <a:rPr lang="fr-FR" sz="3100" dirty="0" smtClean="0">
                <a:latin typeface="Arial Black" pitchFamily="34" charset="0"/>
              </a:rPr>
            </a:br>
            <a:r>
              <a:rPr lang="fr-FR" sz="3600" b="1" dirty="0" smtClean="0">
                <a:solidFill>
                  <a:schemeClr val="tx1"/>
                </a:solidFill>
                <a:latin typeface="Arial Black" pitchFamily="34" charset="0"/>
              </a:rPr>
              <a:t>Les principes actifs sont isolés dans ce cas à partir </a:t>
            </a:r>
            <a:r>
              <a:rPr lang="fr-FR" sz="3600" b="1" dirty="0" smtClean="0">
                <a:solidFill>
                  <a:schemeClr val="tx1"/>
                </a:solidFill>
                <a:latin typeface="Arial Black" pitchFamily="34" charset="0"/>
              </a:rPr>
              <a:t>du </a:t>
            </a:r>
            <a:r>
              <a:rPr lang="fr-FR" sz="3600" dirty="0" smtClean="0">
                <a:solidFill>
                  <a:schemeClr val="tx1"/>
                </a:solidFill>
                <a:latin typeface="Arial Black" pitchFamily="34" charset="0"/>
              </a:rPr>
              <a:t>:</a:t>
            </a:r>
            <a:br>
              <a:rPr lang="fr-FR" sz="3600" dirty="0" smtClean="0">
                <a:solidFill>
                  <a:schemeClr val="tx1"/>
                </a:solidFill>
                <a:latin typeface="Arial Black" pitchFamily="34" charset="0"/>
              </a:rPr>
            </a:br>
            <a:r>
              <a:rPr lang="fr-FR" sz="3600" dirty="0" smtClean="0">
                <a:solidFill>
                  <a:schemeClr val="tx1"/>
                </a:solidFill>
                <a:latin typeface="Arial Black" pitchFamily="34" charset="0"/>
              </a:rPr>
              <a:t> </a:t>
            </a:r>
            <a:r>
              <a:rPr lang="fr-FR" sz="3600" dirty="0" smtClean="0">
                <a:solidFill>
                  <a:schemeClr val="tx1"/>
                </a:solidFill>
                <a:latin typeface="Arial Black" pitchFamily="34" charset="0"/>
              </a:rPr>
              <a:t>1.1- </a:t>
            </a:r>
            <a:r>
              <a:rPr lang="fr-FR" sz="3600" dirty="0" smtClean="0">
                <a:solidFill>
                  <a:srgbClr val="FF0000"/>
                </a:solidFill>
                <a:latin typeface="Arial Black" pitchFamily="34" charset="0"/>
              </a:rPr>
              <a:t>L’</a:t>
            </a:r>
            <a:r>
              <a:rPr lang="fr-FR" sz="3600" b="1" dirty="0" smtClean="0">
                <a:solidFill>
                  <a:srgbClr val="FF0000"/>
                </a:solidFill>
                <a:latin typeface="Arial Black" pitchFamily="34" charset="0"/>
              </a:rPr>
              <a:t>ANIMAL </a:t>
            </a:r>
            <a:r>
              <a:rPr lang="fr-FR" sz="3600" dirty="0" smtClean="0">
                <a:solidFill>
                  <a:schemeClr val="tx1"/>
                </a:solidFill>
                <a:latin typeface="Arial Black" pitchFamily="34" charset="0"/>
              </a:rPr>
              <a:t>: </a:t>
            </a:r>
            <a:r>
              <a:rPr lang="fr-FR" sz="3600" dirty="0" smtClean="0">
                <a:solidFill>
                  <a:schemeClr val="tx1"/>
                </a:solidFill>
                <a:latin typeface="Arial Black" pitchFamily="34" charset="0"/>
              </a:rPr>
              <a:t/>
            </a:r>
            <a:br>
              <a:rPr lang="fr-FR" sz="3600" dirty="0" smtClean="0">
                <a:solidFill>
                  <a:schemeClr val="tx1"/>
                </a:solidFill>
                <a:latin typeface="Arial Black" pitchFamily="34" charset="0"/>
              </a:rPr>
            </a:br>
            <a:r>
              <a:rPr lang="fr-FR" sz="3600" b="1" dirty="0" smtClean="0">
                <a:solidFill>
                  <a:schemeClr val="tx1"/>
                </a:solidFill>
                <a:latin typeface="Arial Black" pitchFamily="34" charset="0"/>
              </a:rPr>
              <a:t>Il </a:t>
            </a:r>
            <a:r>
              <a:rPr lang="fr-FR" sz="3600" b="1" dirty="0" smtClean="0">
                <a:solidFill>
                  <a:schemeClr val="tx1"/>
                </a:solidFill>
                <a:latin typeface="Arial Black" pitchFamily="34" charset="0"/>
              </a:rPr>
              <a:t>s’agit essentiellement </a:t>
            </a:r>
            <a:r>
              <a:rPr lang="fr-FR" sz="3600" b="1" dirty="0" smtClean="0">
                <a:solidFill>
                  <a:schemeClr val="tx1"/>
                </a:solidFill>
                <a:latin typeface="Arial Black" pitchFamily="34" charset="0"/>
              </a:rPr>
              <a:t>d’hormones </a:t>
            </a:r>
            <a:r>
              <a:rPr lang="fr-FR" sz="3600" dirty="0" smtClean="0">
                <a:solidFill>
                  <a:srgbClr val="040C28"/>
                </a:solidFill>
                <a:latin typeface="Arial Black" pitchFamily="34" charset="0"/>
              </a:rPr>
              <a:t>extraites </a:t>
            </a:r>
            <a:r>
              <a:rPr lang="fr-FR" sz="3600" dirty="0">
                <a:solidFill>
                  <a:srgbClr val="040C28"/>
                </a:solidFill>
                <a:latin typeface="Arial Black" pitchFamily="34" charset="0"/>
              </a:rPr>
              <a:t>de pancréas de bœuf ou de porc</a:t>
            </a:r>
            <a:r>
              <a:rPr lang="fr-FR" sz="3600" b="1" dirty="0" smtClean="0">
                <a:solidFill>
                  <a:schemeClr val="tx1"/>
                </a:solidFill>
                <a:latin typeface="Arial Black" pitchFamily="34" charset="0"/>
              </a:rPr>
              <a:t>, </a:t>
            </a:r>
            <a:r>
              <a:rPr lang="fr-FR" sz="3600" b="1" dirty="0" smtClean="0">
                <a:solidFill>
                  <a:schemeClr val="tx1"/>
                </a:solidFill>
                <a:latin typeface="Arial Black" pitchFamily="34" charset="0"/>
              </a:rPr>
              <a:t>qu’on utilise dans le traitement palliatif de maladies caractérisées par un déficit sécrétoire. </a:t>
            </a:r>
            <a:r>
              <a:rPr lang="fr-FR" sz="3600" b="1" dirty="0" smtClean="0">
                <a:solidFill>
                  <a:schemeClr val="tx1"/>
                </a:solidFill>
                <a:latin typeface="Arial Black" pitchFamily="34" charset="0"/>
              </a:rPr>
              <a:t>         Exemple </a:t>
            </a:r>
            <a:r>
              <a:rPr lang="fr-FR" sz="3600" dirty="0" smtClean="0">
                <a:solidFill>
                  <a:schemeClr val="tx1"/>
                </a:solidFill>
                <a:latin typeface="Arial Black" pitchFamily="34" charset="0"/>
              </a:rPr>
              <a:t>: </a:t>
            </a:r>
            <a:r>
              <a:rPr lang="fr-FR" sz="3600" dirty="0" smtClean="0">
                <a:solidFill>
                  <a:schemeClr val="tx1"/>
                </a:solidFill>
                <a:latin typeface="Arial Black" pitchFamily="34" charset="0"/>
              </a:rPr>
              <a:t> </a:t>
            </a:r>
            <a:r>
              <a:rPr lang="fr-FR" sz="3600" b="1" i="1" dirty="0" smtClean="0">
                <a:solidFill>
                  <a:srgbClr val="FF0000"/>
                </a:solidFill>
                <a:latin typeface="Arial Black" pitchFamily="34" charset="0"/>
              </a:rPr>
              <a:t>INSULINE</a:t>
            </a:r>
            <a:r>
              <a:rPr lang="fr-FR" sz="3600" dirty="0" smtClean="0">
                <a:solidFill>
                  <a:srgbClr val="040C28"/>
                </a:solidFill>
                <a:latin typeface="Google Sans"/>
              </a:rPr>
              <a:t>,</a:t>
            </a:r>
            <a:br>
              <a:rPr lang="fr-FR" sz="3600" dirty="0" smtClean="0">
                <a:solidFill>
                  <a:srgbClr val="040C28"/>
                </a:solidFill>
                <a:latin typeface="Google Sans"/>
              </a:rPr>
            </a:br>
            <a:r>
              <a:rPr lang="fr-FR" sz="4000" b="1" i="1" dirty="0" smtClean="0">
                <a:solidFill>
                  <a:srgbClr val="0070C0"/>
                </a:solidFill>
              </a:rPr>
              <a:t/>
            </a:r>
            <a:br>
              <a:rPr lang="fr-FR" sz="4000" b="1" i="1" dirty="0" smtClean="0">
                <a:solidFill>
                  <a:srgbClr val="0070C0"/>
                </a:solidFill>
              </a:rPr>
            </a:br>
            <a:endParaRPr lang="fr-FR" dirty="0">
              <a:solidFill>
                <a:srgbClr val="0070C0"/>
              </a:solidFill>
            </a:endParaRPr>
          </a:p>
        </p:txBody>
      </p:sp>
      <p:pic>
        <p:nvPicPr>
          <p:cNvPr id="10242" name="Picture 2" descr="C:\Users\hp\Desktop\diabetes-1024x739.jpg"/>
          <p:cNvPicPr>
            <a:picLocks noChangeAspect="1" noChangeArrowheads="1"/>
          </p:cNvPicPr>
          <p:nvPr/>
        </p:nvPicPr>
        <p:blipFill>
          <a:blip r:embed="rId2" cstate="print"/>
          <a:srcRect/>
          <a:stretch>
            <a:fillRect/>
          </a:stretch>
        </p:blipFill>
        <p:spPr bwMode="auto">
          <a:xfrm rot="397160">
            <a:off x="5234354" y="5235140"/>
            <a:ext cx="1939884" cy="1308111"/>
          </a:xfrm>
          <a:prstGeom prst="rect">
            <a:avLst/>
          </a:prstGeom>
          <a:noFill/>
          <a:ln w="28575">
            <a:solidFill>
              <a:srgbClr val="0070C0"/>
            </a:solidFill>
          </a:ln>
        </p:spPr>
      </p:pic>
    </p:spTree>
  </p:cSld>
  <p:clrMapOvr>
    <a:masterClrMapping/>
  </p:clrMapOvr>
  <p:transition>
    <p:newsflash/>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6136653" cy="6297634"/>
          </a:xfrm>
        </p:spPr>
        <p:txBody>
          <a:bodyPr>
            <a:normAutofit fontScale="90000"/>
          </a:bodyPr>
          <a:lstStyle/>
          <a:p>
            <a:r>
              <a:rPr lang="fr-FR" u="sng" dirty="0" smtClean="0">
                <a:solidFill>
                  <a:srgbClr val="FF0000"/>
                </a:solidFill>
                <a:latin typeface="Arial Black" pitchFamily="34" charset="0"/>
              </a:rPr>
              <a:t>1.2 -</a:t>
            </a:r>
            <a:r>
              <a:rPr lang="fr-FR" b="1" u="sng" dirty="0" smtClean="0">
                <a:solidFill>
                  <a:srgbClr val="FF0000"/>
                </a:solidFill>
                <a:latin typeface="Arial Black" pitchFamily="34" charset="0"/>
              </a:rPr>
              <a:t>LE </a:t>
            </a:r>
            <a:r>
              <a:rPr lang="fr-FR" b="1" u="sng" dirty="0" smtClean="0">
                <a:solidFill>
                  <a:srgbClr val="FF0000"/>
                </a:solidFill>
                <a:latin typeface="Arial Black" pitchFamily="34" charset="0"/>
              </a:rPr>
              <a:t>VÉGÉTAL : </a:t>
            </a:r>
            <a:r>
              <a:rPr lang="fr-FR" u="sng" dirty="0" smtClean="0">
                <a:solidFill>
                  <a:srgbClr val="FF0000"/>
                </a:solidFill>
                <a:latin typeface="Arial Black" pitchFamily="34" charset="0"/>
              </a:rPr>
              <a:t/>
            </a:r>
            <a:br>
              <a:rPr lang="fr-FR" u="sng" dirty="0" smtClean="0">
                <a:solidFill>
                  <a:srgbClr val="FF0000"/>
                </a:solidFill>
                <a:latin typeface="Arial Black" pitchFamily="34" charset="0"/>
              </a:rPr>
            </a:br>
            <a:r>
              <a:rPr lang="fr-FR" b="1" u="sng" dirty="0" smtClean="0">
                <a:solidFill>
                  <a:schemeClr val="tx1"/>
                </a:solidFill>
              </a:rPr>
              <a:t>Exemple </a:t>
            </a:r>
            <a:r>
              <a:rPr lang="fr-FR" b="1" u="sng" dirty="0" smtClean="0">
                <a:solidFill>
                  <a:schemeClr val="tx1"/>
                </a:solidFill>
              </a:rPr>
              <a:t>1</a:t>
            </a:r>
            <a:r>
              <a:rPr lang="fr-FR" u="sng" dirty="0" smtClean="0">
                <a:solidFill>
                  <a:schemeClr val="tx1"/>
                </a:solidFill>
              </a:rPr>
              <a:t>:</a:t>
            </a:r>
            <a:r>
              <a:rPr lang="fr-FR" dirty="0" smtClean="0"/>
              <a:t> </a:t>
            </a:r>
            <a:r>
              <a:rPr lang="fr-FR" b="1" dirty="0" smtClean="0">
                <a:solidFill>
                  <a:srgbClr val="C00000"/>
                </a:solidFill>
              </a:rPr>
              <a:t>Atropine</a:t>
            </a:r>
            <a:r>
              <a:rPr lang="fr-FR" dirty="0" smtClean="0">
                <a:solidFill>
                  <a:schemeClr val="tx1"/>
                </a:solidFill>
              </a:rPr>
              <a:t> , est extraite à partir de la </a:t>
            </a:r>
            <a:r>
              <a:rPr lang="fr-FR" dirty="0" smtClean="0">
                <a:solidFill>
                  <a:schemeClr val="tx1"/>
                </a:solidFill>
              </a:rPr>
              <a:t/>
            </a:r>
            <a:br>
              <a:rPr lang="fr-FR" dirty="0" smtClean="0">
                <a:solidFill>
                  <a:schemeClr val="tx1"/>
                </a:solidFill>
              </a:rPr>
            </a:br>
            <a:r>
              <a:rPr lang="fr-FR" dirty="0" smtClean="0">
                <a:solidFill>
                  <a:schemeClr val="tx1"/>
                </a:solidFill>
              </a:rPr>
              <a:t>belladone</a:t>
            </a:r>
            <a:r>
              <a:rPr lang="fr-FR" dirty="0" smtClean="0">
                <a:solidFill>
                  <a:schemeClr val="tx1"/>
                </a:solidFill>
              </a:rPr>
              <a:t>, douée d’activités </a:t>
            </a:r>
            <a:r>
              <a:rPr lang="fr-FR" dirty="0" smtClean="0">
                <a:solidFill>
                  <a:srgbClr val="0070C0"/>
                </a:solidFill>
              </a:rPr>
              <a:t>antispasmodique</a:t>
            </a:r>
            <a:r>
              <a:rPr lang="fr-FR" dirty="0" smtClean="0">
                <a:solidFill>
                  <a:schemeClr val="tx1"/>
                </a:solidFill>
              </a:rPr>
              <a:t>, </a:t>
            </a:r>
            <a:r>
              <a:rPr lang="fr-FR" dirty="0" smtClean="0">
                <a:solidFill>
                  <a:srgbClr val="0070C0"/>
                </a:solidFill>
              </a:rPr>
              <a:t>anti-sécrétoire</a:t>
            </a:r>
            <a:r>
              <a:rPr lang="fr-FR" dirty="0" smtClean="0">
                <a:solidFill>
                  <a:schemeClr val="tx1"/>
                </a:solidFill>
              </a:rPr>
              <a:t>, </a:t>
            </a:r>
            <a:r>
              <a:rPr lang="fr-FR" dirty="0" smtClean="0">
                <a:solidFill>
                  <a:srgbClr val="0070C0"/>
                </a:solidFill>
              </a:rPr>
              <a:t>antidiarréhique , </a:t>
            </a:r>
            <a:r>
              <a:rPr lang="fr-FR" dirty="0" smtClean="0">
                <a:solidFill>
                  <a:schemeClr val="tx1"/>
                </a:solidFill>
              </a:rPr>
              <a:t>utilisé aussi contre </a:t>
            </a:r>
            <a:r>
              <a:rPr lang="fr-FR" dirty="0" smtClean="0">
                <a:solidFill>
                  <a:schemeClr val="tx1"/>
                </a:solidFill>
              </a:rPr>
              <a:t>le mal de transport. </a:t>
            </a:r>
            <a:r>
              <a:rPr lang="fr-FR" dirty="0" smtClean="0">
                <a:solidFill>
                  <a:schemeClr val="tx1"/>
                </a:solidFill>
              </a:rPr>
              <a:t/>
            </a:r>
            <a:br>
              <a:rPr lang="fr-FR" dirty="0" smtClean="0">
                <a:solidFill>
                  <a:schemeClr val="tx1"/>
                </a:solidFill>
              </a:rPr>
            </a:br>
            <a:r>
              <a:rPr lang="fr-FR" dirty="0">
                <a:solidFill>
                  <a:schemeClr val="tx1"/>
                </a:solidFill>
              </a:rPr>
              <a:t/>
            </a:r>
            <a:br>
              <a:rPr lang="fr-FR" dirty="0">
                <a:solidFill>
                  <a:schemeClr val="tx1"/>
                </a:solidFill>
              </a:rPr>
            </a:br>
            <a:r>
              <a:rPr lang="fr-FR" dirty="0" smtClean="0">
                <a:solidFill>
                  <a:schemeClr val="tx1"/>
                </a:solidFill>
              </a:rPr>
              <a:t/>
            </a:r>
            <a:br>
              <a:rPr lang="fr-FR" dirty="0" smtClean="0">
                <a:solidFill>
                  <a:schemeClr val="tx1"/>
                </a:solidFill>
              </a:rPr>
            </a:br>
            <a:r>
              <a:rPr lang="fr-FR" dirty="0" smtClean="0"/>
              <a:t/>
            </a:r>
            <a:br>
              <a:rPr lang="fr-FR" dirty="0" smtClean="0"/>
            </a:br>
            <a:r>
              <a:rPr lang="fr-FR" b="1" u="sng" dirty="0" smtClean="0">
                <a:solidFill>
                  <a:schemeClr val="tx1"/>
                </a:solidFill>
              </a:rPr>
              <a:t>Exemple 2:</a:t>
            </a:r>
            <a:r>
              <a:rPr lang="fr-FR" b="1" dirty="0" smtClean="0"/>
              <a:t> </a:t>
            </a:r>
            <a:r>
              <a:rPr lang="fr-FR" b="1" dirty="0" smtClean="0">
                <a:solidFill>
                  <a:srgbClr val="C00000"/>
                </a:solidFill>
              </a:rPr>
              <a:t>Codéine, </a:t>
            </a:r>
            <a:r>
              <a:rPr lang="fr-FR" dirty="0" smtClean="0">
                <a:solidFill>
                  <a:schemeClr val="tx1"/>
                </a:solidFill>
              </a:rPr>
              <a:t>extraite à partir du pavot à opium, douée d’activité </a:t>
            </a:r>
            <a:r>
              <a:rPr lang="fr-FR" dirty="0" smtClean="0">
                <a:solidFill>
                  <a:srgbClr val="0070C0"/>
                </a:solidFill>
              </a:rPr>
              <a:t>antitussive</a:t>
            </a:r>
            <a:r>
              <a:rPr lang="fr-FR" dirty="0" smtClean="0">
                <a:solidFill>
                  <a:schemeClr val="tx1"/>
                </a:solidFill>
              </a:rPr>
              <a:t> et </a:t>
            </a:r>
            <a:r>
              <a:rPr lang="fr-FR" dirty="0" smtClean="0">
                <a:solidFill>
                  <a:srgbClr val="0070C0"/>
                </a:solidFill>
              </a:rPr>
              <a:t>analgésique</a:t>
            </a:r>
            <a:r>
              <a:rPr lang="fr-FR" dirty="0" smtClean="0">
                <a:solidFill>
                  <a:schemeClr val="tx1"/>
                </a:solidFill>
              </a:rPr>
              <a:t> </a:t>
            </a:r>
            <a:r>
              <a:rPr lang="fr-FR" dirty="0" smtClean="0">
                <a:solidFill>
                  <a:schemeClr val="tx1"/>
                </a:solidFill>
              </a:rPr>
              <a:t>.  </a:t>
            </a:r>
            <a:endParaRPr lang="fr-FR" dirty="0"/>
          </a:p>
        </p:txBody>
      </p:sp>
      <p:pic>
        <p:nvPicPr>
          <p:cNvPr id="11266" name="Picture 2" descr="C:\Users\hp\Desktop\1091_a_atropine_0_4mg-240x240.png"/>
          <p:cNvPicPr>
            <a:picLocks noChangeAspect="1" noChangeArrowheads="1"/>
          </p:cNvPicPr>
          <p:nvPr/>
        </p:nvPicPr>
        <p:blipFill>
          <a:blip r:embed="rId2"/>
          <a:srcRect/>
          <a:stretch>
            <a:fillRect/>
          </a:stretch>
        </p:blipFill>
        <p:spPr bwMode="auto">
          <a:xfrm rot="533137">
            <a:off x="6533632" y="2506780"/>
            <a:ext cx="2161557" cy="1506594"/>
          </a:xfrm>
          <a:prstGeom prst="rect">
            <a:avLst/>
          </a:prstGeom>
          <a:noFill/>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172" y="764704"/>
            <a:ext cx="221171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583" y="4149081"/>
            <a:ext cx="2230299" cy="234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5510986" cy="6226196"/>
          </a:xfrm>
        </p:spPr>
        <p:txBody>
          <a:bodyPr>
            <a:normAutofit/>
          </a:bodyPr>
          <a:lstStyle/>
          <a:p>
            <a:r>
              <a:rPr lang="fr-FR" sz="2800" b="1" u="sng" dirty="0" smtClean="0">
                <a:solidFill>
                  <a:srgbClr val="FF0000"/>
                </a:solidFill>
                <a:latin typeface="Arial Black" pitchFamily="34" charset="0"/>
              </a:rPr>
              <a:t>1.3- LE M</a:t>
            </a:r>
            <a:r>
              <a:rPr lang="fr-FR" sz="2800" b="1" u="sng" dirty="0" smtClean="0">
                <a:solidFill>
                  <a:srgbClr val="FF0000"/>
                </a:solidFill>
                <a:latin typeface="Arial Black" pitchFamily="34" charset="0"/>
              </a:rPr>
              <a:t>INÉRALE : </a:t>
            </a:r>
            <a:r>
              <a:rPr lang="fr-FR" sz="2800" u="sng" dirty="0" smtClean="0">
                <a:solidFill>
                  <a:srgbClr val="FF0000"/>
                </a:solidFill>
              </a:rPr>
              <a:t/>
            </a:r>
            <a:br>
              <a:rPr lang="fr-FR" sz="2800" u="sng" dirty="0" smtClean="0">
                <a:solidFill>
                  <a:srgbClr val="FF0000"/>
                </a:solidFill>
              </a:rPr>
            </a:br>
            <a:r>
              <a:rPr lang="fr-FR" sz="2800" u="sng" dirty="0" smtClean="0">
                <a:solidFill>
                  <a:srgbClr val="FF0000"/>
                </a:solidFill>
              </a:rPr>
              <a:t/>
            </a:r>
            <a:br>
              <a:rPr lang="fr-FR" sz="2800" u="sng" dirty="0" smtClean="0">
                <a:solidFill>
                  <a:srgbClr val="FF0000"/>
                </a:solidFill>
              </a:rPr>
            </a:br>
            <a:r>
              <a:rPr lang="fr-FR" sz="2800" b="1" dirty="0" smtClean="0">
                <a:solidFill>
                  <a:srgbClr val="00B0F0"/>
                </a:solidFill>
              </a:rPr>
              <a:t>exemple </a:t>
            </a:r>
            <a:r>
              <a:rPr lang="fr-FR" sz="2800" b="1" dirty="0" smtClean="0">
                <a:solidFill>
                  <a:srgbClr val="00B0F0"/>
                </a:solidFill>
              </a:rPr>
              <a:t>1</a:t>
            </a:r>
            <a:r>
              <a:rPr lang="fr-FR" sz="2800" dirty="0" smtClean="0"/>
              <a:t>: </a:t>
            </a:r>
            <a:r>
              <a:rPr lang="fr-FR" sz="2800" b="1" dirty="0" smtClean="0">
                <a:solidFill>
                  <a:srgbClr val="C00000"/>
                </a:solidFill>
              </a:rPr>
              <a:t>Sels d’aluminium </a:t>
            </a:r>
            <a:r>
              <a:rPr lang="fr-FR" sz="2800" b="1" dirty="0" smtClean="0">
                <a:solidFill>
                  <a:schemeClr val="tx1"/>
                </a:solidFill>
              </a:rPr>
              <a:t>et de </a:t>
            </a:r>
            <a:r>
              <a:rPr lang="fr-FR" sz="2800" b="1" dirty="0" smtClean="0">
                <a:solidFill>
                  <a:srgbClr val="C00000"/>
                </a:solidFill>
              </a:rPr>
              <a:t>magnésium</a:t>
            </a:r>
            <a:r>
              <a:rPr lang="fr-FR" sz="2800" b="1" dirty="0" smtClean="0">
                <a:solidFill>
                  <a:schemeClr val="tx1"/>
                </a:solidFill>
              </a:rPr>
              <a:t>, pour les  </a:t>
            </a:r>
            <a:r>
              <a:rPr lang="fr-FR" sz="2800" b="1" dirty="0" smtClean="0">
                <a:solidFill>
                  <a:schemeClr val="tx1"/>
                </a:solidFill>
              </a:rPr>
              <a:t>pansements gastriques utilisés comme antiacide </a:t>
            </a:r>
            <a:r>
              <a:rPr lang="fr-FR" sz="2800" b="1" dirty="0" smtClean="0">
                <a:solidFill>
                  <a:schemeClr val="tx1"/>
                </a:solidFill>
              </a:rPr>
              <a:t>par exemple : </a:t>
            </a:r>
            <a:r>
              <a:rPr lang="fr-FR" sz="2800" b="1" dirty="0">
                <a:solidFill>
                  <a:schemeClr val="tx1"/>
                </a:solidFill>
              </a:rPr>
              <a:t>m</a:t>
            </a:r>
            <a:r>
              <a:rPr lang="fr-FR" sz="2800" b="1" dirty="0" smtClean="0">
                <a:solidFill>
                  <a:schemeClr val="tx1"/>
                </a:solidFill>
              </a:rPr>
              <a:t>alox.</a:t>
            </a:r>
            <a:r>
              <a:rPr lang="fr-FR" sz="2800" b="1" dirty="0" smtClean="0">
                <a:solidFill>
                  <a:schemeClr val="tx1"/>
                </a:solidFill>
              </a:rPr>
              <a:t/>
            </a:r>
            <a:br>
              <a:rPr lang="fr-FR" sz="2800" b="1" dirty="0" smtClean="0">
                <a:solidFill>
                  <a:schemeClr val="tx1"/>
                </a:solidFill>
              </a:rPr>
            </a:br>
            <a:r>
              <a:rPr lang="fr-FR" sz="2800" b="1" dirty="0" smtClean="0">
                <a:solidFill>
                  <a:schemeClr val="tx1"/>
                </a:solidFill>
              </a:rPr>
              <a:t> </a:t>
            </a:r>
            <a:r>
              <a:rPr lang="fr-FR" sz="2800" b="1" dirty="0" smtClean="0">
                <a:solidFill>
                  <a:schemeClr val="tx1"/>
                </a:solidFill>
              </a:rPr>
              <a:t/>
            </a:r>
            <a:br>
              <a:rPr lang="fr-FR" sz="2800" b="1" dirty="0" smtClean="0">
                <a:solidFill>
                  <a:schemeClr val="tx1"/>
                </a:solidFill>
              </a:rPr>
            </a:br>
            <a:r>
              <a:rPr lang="fr-FR" sz="2800" b="1" dirty="0" smtClean="0">
                <a:solidFill>
                  <a:srgbClr val="00B0F0"/>
                </a:solidFill>
              </a:rPr>
              <a:t>Exemple 2:</a:t>
            </a:r>
            <a:r>
              <a:rPr lang="fr-FR" sz="2800" dirty="0" smtClean="0">
                <a:solidFill>
                  <a:schemeClr val="tx1"/>
                </a:solidFill>
              </a:rPr>
              <a:t> </a:t>
            </a:r>
            <a:r>
              <a:rPr lang="fr-FR" sz="2800" b="1" dirty="0" smtClean="0">
                <a:solidFill>
                  <a:srgbClr val="C00000"/>
                </a:solidFill>
              </a:rPr>
              <a:t>sels de lithium</a:t>
            </a:r>
            <a:r>
              <a:rPr lang="fr-FR" sz="2800" b="1" dirty="0" smtClean="0">
                <a:solidFill>
                  <a:schemeClr val="tx1"/>
                </a:solidFill>
              </a:rPr>
              <a:t>, utilisés pour e traitement des </a:t>
            </a:r>
            <a:r>
              <a:rPr lang="fr-FR" sz="2800" b="1" dirty="0" smtClean="0">
                <a:solidFill>
                  <a:srgbClr val="00B050"/>
                </a:solidFill>
              </a:rPr>
              <a:t>dépressions</a:t>
            </a:r>
            <a:r>
              <a:rPr lang="fr-FR" sz="2800" b="1" dirty="0" smtClean="0">
                <a:solidFill>
                  <a:schemeClr val="tx1"/>
                </a:solidFill>
              </a:rPr>
              <a:t>.</a:t>
            </a:r>
            <a:br>
              <a:rPr lang="fr-FR" sz="2800" b="1" dirty="0" smtClean="0">
                <a:solidFill>
                  <a:schemeClr val="tx1"/>
                </a:solidFill>
              </a:rPr>
            </a:br>
            <a:r>
              <a:rPr lang="fr-FR" sz="2800" b="1" dirty="0">
                <a:solidFill>
                  <a:schemeClr val="tx1"/>
                </a:solidFill>
              </a:rPr>
              <a:t/>
            </a:r>
            <a:br>
              <a:rPr lang="fr-FR" sz="2800" b="1" dirty="0">
                <a:solidFill>
                  <a:schemeClr val="tx1"/>
                </a:solidFill>
              </a:rPr>
            </a:br>
            <a:endParaRPr lang="fr-FR" sz="24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05273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624" y="4077072"/>
            <a:ext cx="270053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19256" cy="6286544"/>
          </a:xfrm>
        </p:spPr>
        <p:txBody>
          <a:bodyPr>
            <a:noAutofit/>
          </a:bodyPr>
          <a:lstStyle/>
          <a:p>
            <a:pPr algn="ctr"/>
            <a:r>
              <a:rPr lang="en-US" sz="2800" b="1" dirty="0" smtClean="0">
                <a:solidFill>
                  <a:schemeClr val="tx1"/>
                </a:solidFill>
              </a:rPr>
              <a:t>En </a:t>
            </a:r>
            <a:r>
              <a:rPr lang="en-US" sz="2800" b="1" dirty="0" err="1" smtClean="0">
                <a:solidFill>
                  <a:schemeClr val="tx1"/>
                </a:solidFill>
                <a:hlinkClick r:id="rId2" tooltip="Grèce antique"/>
              </a:rPr>
              <a:t>Grèce</a:t>
            </a:r>
            <a:r>
              <a:rPr lang="en-US" sz="2800" b="1" dirty="0" smtClean="0">
                <a:solidFill>
                  <a:schemeClr val="tx1"/>
                </a:solidFill>
                <a:hlinkClick r:id="rId2" tooltip="Grèce antique"/>
              </a:rPr>
              <a:t> antique</a:t>
            </a:r>
            <a:r>
              <a:rPr lang="en-US" sz="2800" b="1" dirty="0" smtClean="0">
                <a:solidFill>
                  <a:schemeClr val="tx1"/>
                </a:solidFill>
              </a:rPr>
              <a:t>, </a:t>
            </a:r>
            <a:r>
              <a:rPr lang="en-US" sz="2800" b="1" dirty="0" err="1" smtClean="0">
                <a:solidFill>
                  <a:schemeClr val="tx1"/>
                </a:solidFill>
                <a:hlinkClick r:id="rId3" tooltip="Dioscoride"/>
              </a:rPr>
              <a:t>Dioscoride</a:t>
            </a:r>
            <a:r>
              <a:rPr lang="en-US" sz="2800" b="1" dirty="0" smtClean="0">
                <a:solidFill>
                  <a:schemeClr val="tx1"/>
                </a:solidFill>
              </a:rPr>
              <a:t> </a:t>
            </a:r>
            <a:r>
              <a:rPr lang="en-US" sz="2800" b="1" dirty="0" err="1" smtClean="0">
                <a:solidFill>
                  <a:schemeClr val="tx1"/>
                </a:solidFill>
              </a:rPr>
              <a:t>écrit</a:t>
            </a:r>
            <a:r>
              <a:rPr lang="en-US" sz="2800" b="1" dirty="0" smtClean="0">
                <a:solidFill>
                  <a:schemeClr val="tx1"/>
                </a:solidFill>
              </a:rPr>
              <a:t> son </a:t>
            </a:r>
            <a:r>
              <a:rPr lang="en-US" sz="2800" b="1" dirty="0" err="1" smtClean="0">
                <a:solidFill>
                  <a:schemeClr val="tx1"/>
                </a:solidFill>
              </a:rPr>
              <a:t>traité</a:t>
            </a:r>
            <a:r>
              <a:rPr lang="en-US" sz="2800" b="1" dirty="0" smtClean="0">
                <a:solidFill>
                  <a:schemeClr val="tx1"/>
                </a:solidFill>
              </a:rPr>
              <a:t> </a:t>
            </a:r>
            <a:r>
              <a:rPr lang="en-US" sz="2800" b="1" dirty="0" smtClean="0">
                <a:solidFill>
                  <a:schemeClr val="tx1"/>
                </a:solidFill>
              </a:rPr>
              <a:t>:  “</a:t>
            </a:r>
            <a:r>
              <a:rPr lang="en-US" sz="2800" b="1" i="1" dirty="0" err="1" smtClean="0">
                <a:solidFill>
                  <a:srgbClr val="7030A0"/>
                </a:solidFill>
              </a:rPr>
              <a:t>materia</a:t>
            </a:r>
            <a:r>
              <a:rPr lang="en-US" sz="2800" b="1" i="1" dirty="0" smtClean="0">
                <a:solidFill>
                  <a:srgbClr val="7030A0"/>
                </a:solidFill>
              </a:rPr>
              <a:t> </a:t>
            </a:r>
            <a:r>
              <a:rPr lang="en-US" sz="2800" b="1" i="1" dirty="0" err="1" smtClean="0">
                <a:solidFill>
                  <a:srgbClr val="7030A0"/>
                </a:solidFill>
              </a:rPr>
              <a:t>medica</a:t>
            </a:r>
            <a:r>
              <a:rPr lang="en-US" sz="2800" b="1" dirty="0" smtClean="0">
                <a:solidFill>
                  <a:srgbClr val="7030A0"/>
                </a:solidFill>
              </a:rPr>
              <a:t> </a:t>
            </a:r>
            <a:r>
              <a:rPr lang="en-US" sz="2800" b="1" dirty="0" smtClean="0">
                <a:solidFill>
                  <a:srgbClr val="7030A0"/>
                </a:solidFill>
              </a:rPr>
              <a:t>” </a:t>
            </a:r>
            <a:br>
              <a:rPr lang="en-US" sz="2800" b="1" dirty="0" smtClean="0">
                <a:solidFill>
                  <a:srgbClr val="7030A0"/>
                </a:solidFill>
              </a:rPr>
            </a:br>
            <a:r>
              <a:rPr lang="en-US" sz="2800" b="1" dirty="0" err="1" smtClean="0">
                <a:solidFill>
                  <a:schemeClr val="accent1"/>
                </a:solidFill>
              </a:rPr>
              <a:t>vers</a:t>
            </a:r>
            <a:r>
              <a:rPr lang="en-US" sz="2800" b="1" dirty="0" smtClean="0">
                <a:solidFill>
                  <a:schemeClr val="accent1"/>
                </a:solidFill>
              </a:rPr>
              <a:t> </a:t>
            </a:r>
            <a:r>
              <a:rPr lang="en-US" sz="2800" dirty="0" smtClean="0">
                <a:solidFill>
                  <a:schemeClr val="accent1"/>
                </a:solidFill>
                <a:hlinkClick r:id="rId4" tooltip="60"/>
              </a:rPr>
              <a:t>60</a:t>
            </a:r>
            <a:r>
              <a:rPr lang="en-US" sz="2800" b="1" dirty="0" smtClean="0">
                <a:solidFill>
                  <a:schemeClr val="accent1"/>
                </a:solidFill>
              </a:rPr>
              <a:t> après J.-C</a:t>
            </a:r>
            <a:r>
              <a:rPr lang="en-US" sz="2800" b="1" dirty="0" smtClean="0">
                <a:solidFill>
                  <a:srgbClr val="7030A0"/>
                </a:solidFill>
              </a:rPr>
              <a:t>. </a:t>
            </a:r>
            <a:r>
              <a:rPr lang="en-US" sz="2800" b="1" dirty="0" err="1" smtClean="0">
                <a:solidFill>
                  <a:schemeClr val="tx1"/>
                </a:solidFill>
              </a:rPr>
              <a:t>Où</a:t>
            </a:r>
            <a:r>
              <a:rPr lang="en-US" sz="2800" b="1" dirty="0" smtClean="0">
                <a:solidFill>
                  <a:schemeClr val="tx1"/>
                </a:solidFill>
              </a:rPr>
              <a:t> </a:t>
            </a:r>
            <a:r>
              <a:rPr lang="en-US" sz="2800" b="1" dirty="0" err="1" smtClean="0">
                <a:solidFill>
                  <a:schemeClr val="tx1"/>
                </a:solidFill>
              </a:rPr>
              <a:t>il</a:t>
            </a:r>
            <a:r>
              <a:rPr lang="en-US" sz="2800" b="1" dirty="0" smtClean="0">
                <a:solidFill>
                  <a:schemeClr val="tx1"/>
                </a:solidFill>
              </a:rPr>
              <a:t> </a:t>
            </a:r>
            <a:r>
              <a:rPr lang="en-US" sz="2800" b="1" dirty="0" err="1" smtClean="0">
                <a:solidFill>
                  <a:schemeClr val="tx1"/>
                </a:solidFill>
              </a:rPr>
              <a:t>fournit</a:t>
            </a:r>
            <a:r>
              <a:rPr lang="en-US" sz="2800" b="1" dirty="0" smtClean="0">
                <a:solidFill>
                  <a:schemeClr val="tx1"/>
                </a:solidFill>
              </a:rPr>
              <a:t> </a:t>
            </a:r>
            <a:r>
              <a:rPr lang="en-US" sz="2800" b="1" dirty="0" err="1" smtClean="0">
                <a:solidFill>
                  <a:schemeClr val="tx1"/>
                </a:solidFill>
              </a:rPr>
              <a:t>une</a:t>
            </a:r>
            <a:r>
              <a:rPr lang="en-US" sz="2800" b="1" dirty="0" smtClean="0">
                <a:solidFill>
                  <a:schemeClr val="tx1"/>
                </a:solidFill>
              </a:rPr>
              <a:t> base </a:t>
            </a:r>
            <a:r>
              <a:rPr lang="en-US" sz="2800" b="1" dirty="0" err="1" smtClean="0">
                <a:solidFill>
                  <a:schemeClr val="tx1"/>
                </a:solidFill>
              </a:rPr>
              <a:t>scientifique</a:t>
            </a:r>
            <a:r>
              <a:rPr lang="en-US" sz="2800" b="1" dirty="0" smtClean="0">
                <a:solidFill>
                  <a:schemeClr val="tx1"/>
                </a:solidFill>
              </a:rPr>
              <a:t> et critique </a:t>
            </a:r>
            <a:r>
              <a:rPr lang="en-US" sz="2800" b="1" dirty="0" smtClean="0">
                <a:solidFill>
                  <a:schemeClr val="tx1"/>
                </a:solidFill>
              </a:rPr>
              <a:t>aux </a:t>
            </a:r>
            <a:r>
              <a:rPr lang="en-US" sz="2800" b="1" dirty="0" err="1" smtClean="0">
                <a:solidFill>
                  <a:schemeClr val="tx1"/>
                </a:solidFill>
                <a:hlinkClick r:id="rId5" tooltip="Droguiste"/>
              </a:rPr>
              <a:t>droguistes</a:t>
            </a:r>
            <a:r>
              <a:rPr lang="en-US" sz="2800" b="1" dirty="0" smtClean="0">
                <a:solidFill>
                  <a:schemeClr val="tx1"/>
                </a:solidFill>
              </a:rPr>
              <a:t> qui </a:t>
            </a:r>
            <a:r>
              <a:rPr lang="en-US" sz="2800" b="1" dirty="0" err="1" smtClean="0">
                <a:solidFill>
                  <a:schemeClr val="tx1"/>
                </a:solidFill>
              </a:rPr>
              <a:t>fabriquent</a:t>
            </a:r>
            <a:r>
              <a:rPr lang="en-US" sz="2800" b="1" dirty="0" smtClean="0">
                <a:solidFill>
                  <a:schemeClr val="tx1"/>
                </a:solidFill>
              </a:rPr>
              <a:t> et </a:t>
            </a:r>
            <a:r>
              <a:rPr lang="en-US" sz="2800" b="1" dirty="0" err="1" smtClean="0">
                <a:solidFill>
                  <a:schemeClr val="tx1"/>
                </a:solidFill>
              </a:rPr>
              <a:t>vendent</a:t>
            </a:r>
            <a:r>
              <a:rPr lang="en-US" sz="2800" b="1" dirty="0" smtClean="0">
                <a:solidFill>
                  <a:schemeClr val="tx1"/>
                </a:solidFill>
              </a:rPr>
              <a:t> </a:t>
            </a:r>
            <a:r>
              <a:rPr lang="en-US" sz="2800" b="1" dirty="0" err="1" smtClean="0">
                <a:solidFill>
                  <a:schemeClr val="tx1"/>
                </a:solidFill>
              </a:rPr>
              <a:t>leurs</a:t>
            </a:r>
            <a:r>
              <a:rPr lang="en-US" sz="2800" b="1" dirty="0" smtClean="0">
                <a:solidFill>
                  <a:schemeClr val="tx1"/>
                </a:solidFill>
              </a:rPr>
              <a:t> </a:t>
            </a:r>
            <a:r>
              <a:rPr lang="en-US" sz="2800" b="1" dirty="0" err="1" smtClean="0">
                <a:solidFill>
                  <a:schemeClr val="tx1"/>
                </a:solidFill>
              </a:rPr>
              <a:t>produits</a:t>
            </a:r>
            <a:r>
              <a:rPr lang="en-US" sz="2800" b="1" dirty="0" smtClean="0">
                <a:solidFill>
                  <a:schemeClr val="tx1"/>
                </a:solidFill>
              </a:rPr>
              <a:t> </a:t>
            </a:r>
            <a:r>
              <a:rPr lang="en-US" sz="2800" b="1" dirty="0" err="1" smtClean="0">
                <a:solidFill>
                  <a:schemeClr val="tx1"/>
                </a:solidFill>
              </a:rPr>
              <a:t>chimiques</a:t>
            </a:r>
            <a:r>
              <a:rPr lang="en-US" sz="2800" b="1" dirty="0" smtClean="0">
                <a:solidFill>
                  <a:schemeClr val="tx1"/>
                </a:solidFill>
              </a:rPr>
              <a:t> aux </a:t>
            </a:r>
            <a:r>
              <a:rPr lang="en-US" sz="2800" b="1" dirty="0" err="1" smtClean="0">
                <a:solidFill>
                  <a:schemeClr val="tx1"/>
                </a:solidFill>
              </a:rPr>
              <a:t>médecins</a:t>
            </a:r>
            <a:r>
              <a:rPr lang="en-US" sz="2800" b="1" dirty="0" smtClean="0">
                <a:solidFill>
                  <a:schemeClr val="tx1"/>
                </a:solidFill>
              </a:rPr>
              <a:t>. </a:t>
            </a:r>
            <a:r>
              <a:rPr lang="en-US" sz="2800" b="1" dirty="0" smtClean="0">
                <a:solidFill>
                  <a:schemeClr val="tx1"/>
                </a:solidFill>
              </a:rPr>
              <a:t/>
            </a:r>
            <a:br>
              <a:rPr lang="en-US" sz="2800" b="1" dirty="0" smtClean="0">
                <a:solidFill>
                  <a:schemeClr val="tx1"/>
                </a:solidFill>
              </a:rPr>
            </a:br>
            <a:r>
              <a:rPr lang="en-US" sz="2800" b="1" dirty="0">
                <a:solidFill>
                  <a:schemeClr val="tx1"/>
                </a:solidFill>
              </a:rPr>
              <a:t/>
            </a:r>
            <a:br>
              <a:rPr lang="en-US" sz="2800" b="1" dirty="0">
                <a:solidFill>
                  <a:schemeClr val="tx1"/>
                </a:solidFill>
              </a:rPr>
            </a:b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a:r>
            <a:br>
              <a:rPr lang="en-US" sz="2800" b="1" dirty="0" smtClean="0">
                <a:solidFill>
                  <a:schemeClr val="tx1"/>
                </a:solidFill>
              </a:rPr>
            </a:br>
            <a:r>
              <a:rPr lang="en-US" sz="2800" b="1" dirty="0">
                <a:solidFill>
                  <a:schemeClr val="tx1"/>
                </a:solidFill>
              </a:rPr>
              <a:t/>
            </a:r>
            <a:br>
              <a:rPr lang="en-US" sz="2800" b="1" dirty="0">
                <a:solidFill>
                  <a:schemeClr val="tx1"/>
                </a:solidFill>
              </a:rPr>
            </a:br>
            <a:r>
              <a:rPr lang="en-US" sz="2800" b="1" dirty="0" smtClean="0">
                <a:solidFill>
                  <a:schemeClr val="tx1"/>
                </a:solidFill>
              </a:rPr>
              <a:t/>
            </a:r>
            <a:br>
              <a:rPr lang="en-US" sz="28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2000" b="1" dirty="0" smtClean="0"/>
              <a:t/>
            </a:r>
            <a:br>
              <a:rPr lang="en-US" sz="2000" b="1" dirty="0" smtClean="0"/>
            </a:br>
            <a:endParaRPr lang="fr-FR" sz="2000"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3140968"/>
            <a:ext cx="345638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369072"/>
          </a:xfrm>
        </p:spPr>
        <p:txBody>
          <a:bodyPr/>
          <a:lstStyle/>
          <a:p>
            <a:r>
              <a:rPr lang="fr-FR" b="1" dirty="0" smtClean="0">
                <a:solidFill>
                  <a:srgbClr val="FF0000"/>
                </a:solidFill>
              </a:rPr>
              <a:t>II / </a:t>
            </a:r>
            <a:r>
              <a:rPr lang="fr-FR" b="1" dirty="0" smtClean="0">
                <a:solidFill>
                  <a:srgbClr val="FF0000"/>
                </a:solidFill>
                <a:latin typeface="Arial Black" pitchFamily="34" charset="0"/>
              </a:rPr>
              <a:t>L’ORIGINE SEMI-SYNTHÉTIQUE </a:t>
            </a:r>
            <a:r>
              <a:rPr lang="fr-FR" dirty="0" smtClean="0"/>
              <a:t>: </a:t>
            </a:r>
            <a:r>
              <a:rPr lang="fr-FR" b="1" dirty="0" smtClean="0">
                <a:solidFill>
                  <a:schemeClr val="tx1"/>
                </a:solidFill>
              </a:rPr>
              <a:t>l’hémisynthèse est une production de molécules par adjonction de groupements chimique sur une substance naturelle, afin d’améliorer les propriétés pharmacocinétiques et pharmacodynamiques et ou diminuer la toxicité. </a:t>
            </a:r>
            <a:r>
              <a:rPr lang="fr-FR" b="1" dirty="0" smtClean="0">
                <a:solidFill>
                  <a:schemeClr val="tx1"/>
                </a:solidFill>
              </a:rPr>
              <a:t/>
            </a:r>
            <a:br>
              <a:rPr lang="fr-FR" b="1" dirty="0" smtClean="0">
                <a:solidFill>
                  <a:schemeClr val="tx1"/>
                </a:solidFill>
              </a:rPr>
            </a:br>
            <a:r>
              <a:rPr lang="fr-FR" b="1" dirty="0">
                <a:solidFill>
                  <a:schemeClr val="tx1"/>
                </a:solidFill>
              </a:rPr>
              <a:t/>
            </a:r>
            <a:br>
              <a:rPr lang="fr-FR" b="1" dirty="0">
                <a:solidFill>
                  <a:schemeClr val="tx1"/>
                </a:solidFill>
              </a:rPr>
            </a:br>
            <a:r>
              <a:rPr lang="fr-FR" dirty="0" smtClean="0">
                <a:solidFill>
                  <a:schemeClr val="tx1"/>
                </a:solidFill>
              </a:rPr>
              <a:t/>
            </a:r>
            <a:br>
              <a:rPr lang="fr-FR" dirty="0" smtClean="0">
                <a:solidFill>
                  <a:schemeClr val="tx1"/>
                </a:solidFill>
              </a:rPr>
            </a:br>
            <a:endParaRPr lang="fr-FR" b="1"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72816"/>
            <a:ext cx="8424936" cy="2400657"/>
          </a:xfrm>
          <a:prstGeom prst="rect">
            <a:avLst/>
          </a:prstGeom>
        </p:spPr>
        <p:txBody>
          <a:bodyPr wrap="square">
            <a:spAutoFit/>
          </a:bodyPr>
          <a:lstStyle/>
          <a:p>
            <a:r>
              <a:rPr lang="fr-FR" sz="3000" b="1" cap="small" dirty="0">
                <a:solidFill>
                  <a:srgbClr val="00B0F0"/>
                </a:solidFill>
                <a:ea typeface="+mj-ea"/>
                <a:cs typeface="+mj-cs"/>
              </a:rPr>
              <a:t>Exemple </a:t>
            </a:r>
            <a:r>
              <a:rPr lang="fr-FR" sz="3000" cap="small" dirty="0">
                <a:solidFill>
                  <a:srgbClr val="575F6D"/>
                </a:solidFill>
                <a:ea typeface="+mj-ea"/>
                <a:cs typeface="+mj-cs"/>
              </a:rPr>
              <a:t>: </a:t>
            </a:r>
            <a:r>
              <a:rPr lang="fr-FR" sz="3000" b="1" cap="small" dirty="0">
                <a:solidFill>
                  <a:srgbClr val="C00000"/>
                </a:solidFill>
                <a:ea typeface="+mj-ea"/>
                <a:cs typeface="+mj-cs"/>
              </a:rPr>
              <a:t>la pholcodine, </a:t>
            </a:r>
            <a:r>
              <a:rPr lang="fr-FR" sz="3000" b="1" cap="small" dirty="0" smtClean="0">
                <a:solidFill>
                  <a:prstClr val="black"/>
                </a:solidFill>
                <a:ea typeface="+mj-ea"/>
                <a:cs typeface="+mj-cs"/>
              </a:rPr>
              <a:t>substance </a:t>
            </a:r>
            <a:r>
              <a:rPr lang="fr-FR" sz="3000" b="1" cap="small" dirty="0">
                <a:solidFill>
                  <a:prstClr val="black"/>
                </a:solidFill>
                <a:ea typeface="+mj-ea"/>
                <a:cs typeface="+mj-cs"/>
              </a:rPr>
              <a:t>phénolique de la morphine; elle présente une activité antitussive aussi puissante que la morphine, seulement elle est toxique. </a:t>
            </a:r>
            <a:endParaRPr lang="fr-FR"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77072"/>
            <a:ext cx="345638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954082"/>
      </p:ext>
    </p:extLst>
  </p:cSld>
  <p:clrMapOvr>
    <a:masterClrMapping/>
  </p:clrMapOvr>
  <p:transition>
    <p:newsfla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6297634"/>
          </a:xfrm>
        </p:spPr>
        <p:txBody>
          <a:bodyPr>
            <a:normAutofit fontScale="90000"/>
          </a:bodyPr>
          <a:lstStyle/>
          <a:p>
            <a:r>
              <a:rPr lang="fr-FR" sz="3600" b="1" dirty="0" smtClean="0">
                <a:solidFill>
                  <a:srgbClr val="FF0000"/>
                </a:solidFill>
              </a:rPr>
              <a:t>III- Synthétique: </a:t>
            </a:r>
            <a:r>
              <a:rPr lang="fr-FR" sz="3600" dirty="0" smtClean="0"/>
              <a:t/>
            </a:r>
            <a:br>
              <a:rPr lang="fr-FR" sz="3600" dirty="0" smtClean="0"/>
            </a:br>
            <a:r>
              <a:rPr lang="fr-FR" sz="3600" b="1" dirty="0" smtClean="0">
                <a:solidFill>
                  <a:schemeClr val="tx1"/>
                </a:solidFill>
              </a:rPr>
              <a:t>molécules nouvelles qu’on ne retrouve pas dans la nature, qui ne dérivent pas de substances naturelles; elles sont obtenues par synthèse chimique totale. </a:t>
            </a:r>
            <a:br>
              <a:rPr lang="fr-FR" sz="3600" b="1" dirty="0" smtClean="0">
                <a:solidFill>
                  <a:schemeClr val="tx1"/>
                </a:solidFill>
              </a:rPr>
            </a:br>
            <a:r>
              <a:rPr lang="fr-FR" sz="3600" b="1" dirty="0" smtClean="0">
                <a:solidFill>
                  <a:schemeClr val="tx1"/>
                </a:solidFill>
              </a:rPr>
              <a:t/>
            </a:r>
            <a:br>
              <a:rPr lang="fr-FR" sz="3600" b="1" dirty="0" smtClean="0">
                <a:solidFill>
                  <a:schemeClr val="tx1"/>
                </a:solidFill>
              </a:rPr>
            </a:br>
            <a:r>
              <a:rPr lang="fr-FR" sz="3600" b="1" dirty="0" smtClean="0">
                <a:solidFill>
                  <a:srgbClr val="00B0F0"/>
                </a:solidFill>
              </a:rPr>
              <a:t>exemple:</a:t>
            </a:r>
            <a:r>
              <a:rPr lang="fr-FR" sz="3600" b="1" dirty="0" smtClean="0">
                <a:solidFill>
                  <a:schemeClr val="tx1"/>
                </a:solidFill>
              </a:rPr>
              <a:t>  </a:t>
            </a:r>
            <a:r>
              <a:rPr lang="fr-FR" sz="3600" b="1" dirty="0" err="1" smtClean="0">
                <a:solidFill>
                  <a:srgbClr val="C00000"/>
                </a:solidFill>
              </a:rPr>
              <a:t>acébutotol</a:t>
            </a:r>
            <a:r>
              <a:rPr lang="fr-FR" sz="3600" b="1" dirty="0" smtClean="0">
                <a:solidFill>
                  <a:schemeClr val="tx1"/>
                </a:solidFill>
              </a:rPr>
              <a:t> : </a:t>
            </a:r>
            <a:r>
              <a:rPr lang="fr-FR" sz="3600" b="1" dirty="0" err="1" smtClean="0">
                <a:solidFill>
                  <a:srgbClr val="C00000"/>
                </a:solidFill>
              </a:rPr>
              <a:t>sectral</a:t>
            </a:r>
            <a:r>
              <a:rPr lang="fr-FR" sz="3600" b="1" dirty="0" smtClean="0">
                <a:solidFill>
                  <a:srgbClr val="C00000"/>
                </a:solidFill>
              </a:rPr>
              <a:t>              (béta bloquant</a:t>
            </a:r>
            <a:r>
              <a:rPr lang="fr-FR" sz="3600" dirty="0" smtClean="0">
                <a:solidFill>
                  <a:srgbClr val="C00000"/>
                </a:solidFill>
              </a:rPr>
              <a:t>) </a:t>
            </a:r>
            <a:r>
              <a:rPr lang="fr-FR" sz="3600" dirty="0" smtClean="0"/>
              <a:t/>
            </a:r>
            <a:br>
              <a:rPr lang="fr-FR" sz="3600" dirty="0" smtClean="0"/>
            </a:br>
            <a:r>
              <a:rPr lang="fr-FR" dirty="0" smtClean="0"/>
              <a:t/>
            </a:r>
            <a:br>
              <a:rPr lang="fr-FR" dirty="0" smtClean="0"/>
            </a:br>
            <a:r>
              <a:rPr lang="fr-FR" dirty="0" smtClean="0"/>
              <a:t/>
            </a:r>
            <a:br>
              <a:rPr lang="fr-FR" dirty="0" smtClean="0"/>
            </a:br>
            <a:endParaRPr lang="fr-FR" dirty="0"/>
          </a:p>
        </p:txBody>
      </p:sp>
    </p:spTree>
  </p:cSld>
  <p:clrMapOvr>
    <a:masterClrMapping/>
  </p:clrMapOvr>
  <p:transition>
    <p:newsfla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297634"/>
          </a:xfrm>
        </p:spPr>
        <p:txBody>
          <a:bodyPr>
            <a:normAutofit fontScale="90000"/>
          </a:bodyPr>
          <a:lstStyle/>
          <a:p>
            <a:r>
              <a:rPr lang="fr-FR" sz="3100" b="1" u="sng" dirty="0" smtClean="0">
                <a:solidFill>
                  <a:srgbClr val="FF0000"/>
                </a:solidFill>
              </a:rPr>
              <a:t>4- CONSTITUTION D’UN MEDICAMENT:</a:t>
            </a: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chemeClr val="tx1"/>
                </a:solidFill>
              </a:rPr>
              <a:t>C’est toute préparation médicamenteuse  qui associe le médicament proprement dit au principe actif et le véhicule, qu’on appelle excipient dépourvu d’activités médicamenteuses destiné à faciliter l’administration du principe actif.</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t>
            </a:r>
            <a:r>
              <a:rPr lang="fr-FR" dirty="0" smtClean="0"/>
              <a:t/>
            </a:r>
            <a:br>
              <a:rPr lang="fr-FR" dirty="0" smtClean="0"/>
            </a:br>
            <a:r>
              <a:rPr lang="fr-FR" b="1" dirty="0" smtClean="0">
                <a:solidFill>
                  <a:srgbClr val="00B0F0"/>
                </a:solidFill>
              </a:rPr>
              <a:t>Exemple </a:t>
            </a:r>
            <a:r>
              <a:rPr lang="fr-FR" dirty="0" smtClean="0"/>
              <a:t>: </a:t>
            </a:r>
            <a:r>
              <a:rPr lang="fr-FR" b="1" dirty="0" smtClean="0">
                <a:solidFill>
                  <a:srgbClr val="C00000"/>
                </a:solidFill>
              </a:rPr>
              <a:t>l’eau distillée </a:t>
            </a:r>
            <a:r>
              <a:rPr lang="fr-FR" b="1" dirty="0" smtClean="0">
                <a:solidFill>
                  <a:schemeClr val="tx1"/>
                </a:solidFill>
              </a:rPr>
              <a:t>pour la préparation injectable.</a:t>
            </a:r>
            <a:r>
              <a:rPr lang="fr-FR" dirty="0" smtClean="0">
                <a:solidFill>
                  <a:schemeClr val="tx1"/>
                </a:solidFill>
              </a:rPr>
              <a:t/>
            </a:r>
            <a:br>
              <a:rPr lang="fr-FR" dirty="0" smtClean="0">
                <a:solidFill>
                  <a:schemeClr val="tx1"/>
                </a:solidFill>
              </a:rPr>
            </a:br>
            <a:r>
              <a:rPr lang="fr-FR" dirty="0" smtClean="0">
                <a:solidFill>
                  <a:schemeClr val="tx1"/>
                </a:solidFill>
              </a:rPr>
              <a:t>  </a:t>
            </a:r>
            <a:endParaRPr lang="fr-FR" dirty="0">
              <a:solidFill>
                <a:schemeClr val="tx1"/>
              </a:solidFill>
            </a:endParaRPr>
          </a:p>
        </p:txBody>
      </p:sp>
    </p:spTree>
  </p:cSld>
  <p:clrMapOvr>
    <a:masterClrMapping/>
  </p:clrMapOvr>
  <p:transition>
    <p:newsfla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72560" cy="6297634"/>
          </a:xfrm>
        </p:spPr>
        <p:txBody>
          <a:bodyPr/>
          <a:lstStyle/>
          <a:p>
            <a:r>
              <a:rPr lang="fr-FR" b="1" u="sng" dirty="0" smtClean="0">
                <a:solidFill>
                  <a:srgbClr val="FF0000"/>
                </a:solidFill>
              </a:rPr>
              <a:t>5 – CLASSIFICATION DES MEDICAMENTS :  </a:t>
            </a:r>
            <a:br>
              <a:rPr lang="fr-FR" b="1" u="sng" dirty="0" smtClean="0">
                <a:solidFill>
                  <a:srgbClr val="FF0000"/>
                </a:solidFill>
              </a:rPr>
            </a:br>
            <a:r>
              <a:rPr lang="fr-FR" b="1" dirty="0" smtClean="0">
                <a:solidFill>
                  <a:schemeClr val="tx1"/>
                </a:solidFill>
              </a:rPr>
              <a:t>on distingue trois classes de médicaments :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rgbClr val="00B0F0"/>
                </a:solidFill>
              </a:rPr>
              <a:t>a) médicament magistral </a:t>
            </a:r>
            <a:r>
              <a:rPr lang="fr-FR" b="1" dirty="0" smtClean="0">
                <a:solidFill>
                  <a:schemeClr val="tx1"/>
                </a:solidFill>
              </a:rPr>
              <a:t>: </a:t>
            </a:r>
            <a:br>
              <a:rPr lang="fr-FR" b="1" dirty="0" smtClean="0">
                <a:solidFill>
                  <a:schemeClr val="tx1"/>
                </a:solidFill>
              </a:rPr>
            </a:br>
            <a:r>
              <a:rPr lang="fr-FR" b="1" dirty="0" smtClean="0">
                <a:solidFill>
                  <a:schemeClr val="tx1"/>
                </a:solidFill>
              </a:rPr>
              <a:t>il est préparé par le pharmacien à la demande du médecin c’est une sorte de médicament couramment utilisé par les dermatologues.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endParaRPr lang="fr-FR" b="1" dirty="0">
              <a:solidFill>
                <a:schemeClr val="tx1"/>
              </a:solidFill>
            </a:endParaRPr>
          </a:p>
        </p:txBody>
      </p:sp>
    </p:spTree>
  </p:cSld>
  <p:clrMapOvr>
    <a:masterClrMapping/>
  </p:clrMapOvr>
  <p:transition>
    <p:newsfla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6369072"/>
          </a:xfrm>
        </p:spPr>
        <p:txBody>
          <a:bodyPr>
            <a:normAutofit/>
          </a:bodyPr>
          <a:lstStyle/>
          <a:p>
            <a:r>
              <a:rPr lang="fr-FR" b="1" dirty="0" smtClean="0">
                <a:solidFill>
                  <a:srgbClr val="00B0F0"/>
                </a:solidFill>
              </a:rPr>
              <a:t>b) Médicament officinal: </a:t>
            </a:r>
            <a:br>
              <a:rPr lang="fr-FR" b="1" dirty="0" smtClean="0">
                <a:solidFill>
                  <a:srgbClr val="00B0F0"/>
                </a:solidFill>
              </a:rPr>
            </a:br>
            <a:r>
              <a:rPr lang="fr-FR" dirty="0" smtClean="0"/>
              <a:t/>
            </a:r>
            <a:br>
              <a:rPr lang="fr-FR" dirty="0" smtClean="0"/>
            </a:br>
            <a:r>
              <a:rPr lang="fr-FR" b="1" dirty="0" smtClean="0">
                <a:solidFill>
                  <a:schemeClr val="tx1"/>
                </a:solidFill>
              </a:rPr>
              <a:t>il désigne des médicaments préparés à la pharmacie ou à l’hôpital suivant une prescription du « codex »</a:t>
            </a:r>
            <a:br>
              <a:rPr lang="fr-FR" b="1" dirty="0" smtClean="0">
                <a:solidFill>
                  <a:schemeClr val="tx1"/>
                </a:solidFill>
              </a:rPr>
            </a:br>
            <a:r>
              <a:rPr lang="fr-FR" b="1" dirty="0" smtClean="0">
                <a:solidFill>
                  <a:schemeClr val="tx1"/>
                </a:solidFill>
              </a:rPr>
              <a:t>exemple : la teinture d’iode, la solution d’éosine 2%. </a:t>
            </a:r>
            <a:br>
              <a:rPr lang="fr-FR" b="1" dirty="0" smtClean="0">
                <a:solidFill>
                  <a:schemeClr val="tx1"/>
                </a:solidFill>
              </a:rPr>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sz="2200" b="1" dirty="0" smtClean="0">
                <a:solidFill>
                  <a:srgbClr val="FF0000"/>
                </a:solidFill>
              </a:rPr>
              <a:t>N.B/  « le codex » est un manuel où sont représentées     les préparations pharmaceutiques. </a:t>
            </a:r>
            <a:endParaRPr lang="fr-FR" b="1" dirty="0">
              <a:solidFill>
                <a:srgbClr val="FF0000"/>
              </a:solidFill>
            </a:endParaRPr>
          </a:p>
        </p:txBody>
      </p:sp>
    </p:spTree>
  </p:cSld>
  <p:clrMapOvr>
    <a:masterClrMapping/>
  </p:clrMapOvr>
  <p:transition>
    <p:newsflash/>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7710518" cy="6226196"/>
          </a:xfrm>
        </p:spPr>
        <p:txBody>
          <a:bodyPr/>
          <a:lstStyle/>
          <a:p>
            <a:r>
              <a:rPr lang="fr-FR" b="1" dirty="0" smtClean="0">
                <a:solidFill>
                  <a:srgbClr val="00B0F0"/>
                </a:solidFill>
              </a:rPr>
              <a:t>c) Médicaments spécialisés:</a:t>
            </a:r>
            <a:br>
              <a:rPr lang="fr-FR" b="1" dirty="0" smtClean="0">
                <a:solidFill>
                  <a:srgbClr val="00B0F0"/>
                </a:solidFill>
              </a:rPr>
            </a:br>
            <a:r>
              <a:rPr lang="fr-FR" b="1" dirty="0" smtClean="0">
                <a:solidFill>
                  <a:srgbClr val="00B0F0"/>
                </a:solidFill>
              </a:rPr>
              <a:t> </a:t>
            </a:r>
            <a:r>
              <a:rPr lang="fr-FR" dirty="0" smtClean="0"/>
              <a:t/>
            </a:r>
            <a:br>
              <a:rPr lang="fr-FR" dirty="0" smtClean="0"/>
            </a:br>
            <a:r>
              <a:rPr lang="fr-FR" b="1" dirty="0" smtClean="0">
                <a:solidFill>
                  <a:schemeClr val="tx1"/>
                </a:solidFill>
              </a:rPr>
              <a:t>ce sont des médicaments préparés à l’avance à l’industrie pharmaceutique, conditionnés de manière standardisée et vendus en officine</a:t>
            </a:r>
            <a:r>
              <a:rPr lang="fr-FR" dirty="0" smtClean="0"/>
              <a:t>.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ransition>
    <p:newsflash/>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297634"/>
          </a:xfrm>
        </p:spPr>
        <p:txBody>
          <a:bodyPr/>
          <a:lstStyle/>
          <a:p>
            <a:r>
              <a:rPr lang="fr-FR" sz="3600" b="1" u="sng" dirty="0" smtClean="0">
                <a:solidFill>
                  <a:srgbClr val="FF0000"/>
                </a:solidFill>
              </a:rPr>
              <a:t>6 – différentes thérapeutiques :</a:t>
            </a:r>
            <a:r>
              <a:rPr lang="fr-FR" sz="3600" b="1" dirty="0" smtClean="0">
                <a:solidFill>
                  <a:srgbClr val="FF0000"/>
                </a:solidFill>
              </a:rPr>
              <a:t/>
            </a:r>
            <a:br>
              <a:rPr lang="fr-FR" sz="36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b="1" dirty="0" smtClean="0">
                <a:solidFill>
                  <a:srgbClr val="00B0F0"/>
                </a:solidFill>
              </a:rPr>
              <a:t>► thérapeutique symptomatologique : </a:t>
            </a:r>
            <a:br>
              <a:rPr lang="fr-FR" b="1" dirty="0" smtClean="0">
                <a:solidFill>
                  <a:srgbClr val="00B0F0"/>
                </a:solidFill>
              </a:rPr>
            </a:br>
            <a:r>
              <a:rPr lang="fr-FR" b="1" dirty="0" smtClean="0">
                <a:solidFill>
                  <a:schemeClr val="tx1"/>
                </a:solidFill>
              </a:rPr>
              <a:t>le médicament a un effet sur les symptômes de la maladie sans agir sur les causes.</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rgbClr val="00B0F0"/>
                </a:solidFill>
              </a:rPr>
              <a:t>Exemple</a:t>
            </a:r>
            <a:r>
              <a:rPr lang="fr-FR" b="1" dirty="0" smtClean="0">
                <a:solidFill>
                  <a:schemeClr val="tx1"/>
                </a:solidFill>
              </a:rPr>
              <a:t> : </a:t>
            </a:r>
            <a:r>
              <a:rPr lang="fr-FR" b="1" i="1" dirty="0" smtClean="0">
                <a:solidFill>
                  <a:srgbClr val="C00000"/>
                </a:solidFill>
              </a:rPr>
              <a:t>Aspirine</a:t>
            </a:r>
            <a:r>
              <a:rPr lang="fr-FR" b="1" dirty="0" smtClean="0">
                <a:solidFill>
                  <a:schemeClr val="tx1"/>
                </a:solidFill>
              </a:rPr>
              <a:t>, supprime ou diminue la douleur sans guérir la maladie dentaire au niveau de la carie ou de l’inflammation de la gencive. </a:t>
            </a:r>
            <a:r>
              <a:rPr lang="fr-FR" b="1" dirty="0" smtClean="0">
                <a:solidFill>
                  <a:srgbClr val="FF0000"/>
                </a:solidFill>
              </a:rPr>
              <a:t/>
            </a:r>
            <a:br>
              <a:rPr lang="fr-FR" b="1" dirty="0" smtClean="0">
                <a:solidFill>
                  <a:srgbClr val="FF0000"/>
                </a:solidFill>
              </a:rPr>
            </a:br>
            <a:endParaRPr lang="fr-FR" b="1" dirty="0">
              <a:solidFill>
                <a:srgbClr val="FF0000"/>
              </a:solidFill>
            </a:endParaRPr>
          </a:p>
        </p:txBody>
      </p:sp>
    </p:spTree>
  </p:cSld>
  <p:clrMapOvr>
    <a:masterClrMapping/>
  </p:clrMapOvr>
  <p:transition>
    <p:newsflash/>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286808" cy="6226196"/>
          </a:xfrm>
        </p:spPr>
        <p:txBody>
          <a:bodyPr>
            <a:normAutofit fontScale="90000"/>
          </a:bodyPr>
          <a:lstStyle/>
          <a:p>
            <a:r>
              <a:rPr lang="fr-FR" sz="3600" b="1" u="sng" dirty="0" smtClean="0">
                <a:solidFill>
                  <a:srgbClr val="FF0000"/>
                </a:solidFill>
              </a:rPr>
              <a:t>7- NOTION DE POSOLOGIE : </a:t>
            </a:r>
            <a:r>
              <a:rPr lang="fr-FR" sz="3600" b="1" dirty="0" smtClean="0">
                <a:solidFill>
                  <a:srgbClr val="FF0000"/>
                </a:solidFill>
              </a:rPr>
              <a:t/>
            </a:r>
            <a:br>
              <a:rPr lang="fr-FR" sz="3600" b="1" dirty="0" smtClean="0">
                <a:solidFill>
                  <a:srgbClr val="FF0000"/>
                </a:solidFill>
              </a:rPr>
            </a:br>
            <a:r>
              <a:rPr lang="fr-FR" sz="3600" b="1" dirty="0" smtClean="0">
                <a:solidFill>
                  <a:schemeClr val="tx1"/>
                </a:solidFill>
              </a:rPr>
              <a:t>La posologie désigne la quantité de médicament par jour et par prise pour obtenir l’effet thérapeutique sans toxicité; </a:t>
            </a:r>
            <a:r>
              <a:rPr lang="fr-FR" sz="3600" b="1" dirty="0" err="1" smtClean="0">
                <a:solidFill>
                  <a:schemeClr val="tx1"/>
                </a:solidFill>
              </a:rPr>
              <a:t>ele</a:t>
            </a:r>
            <a:r>
              <a:rPr lang="fr-FR" sz="3600" b="1" dirty="0" smtClean="0">
                <a:solidFill>
                  <a:schemeClr val="tx1"/>
                </a:solidFill>
              </a:rPr>
              <a:t> s’exprime en :</a:t>
            </a:r>
            <a:r>
              <a:rPr lang="fr-FR" sz="3600" b="1" dirty="0" smtClean="0">
                <a:solidFill>
                  <a:srgbClr val="FF0000"/>
                </a:solidFill>
              </a:rPr>
              <a:t/>
            </a:r>
            <a:br>
              <a:rPr lang="fr-FR" sz="3600" b="1" dirty="0" smtClean="0">
                <a:solidFill>
                  <a:srgbClr val="FF0000"/>
                </a:solidFill>
              </a:rPr>
            </a:br>
            <a:r>
              <a:rPr lang="fr-FR" sz="3600" b="1" dirty="0" smtClean="0">
                <a:solidFill>
                  <a:srgbClr val="FF0000"/>
                </a:solidFill>
              </a:rPr>
              <a:t/>
            </a:r>
            <a:br>
              <a:rPr lang="fr-FR" sz="3600" b="1" dirty="0" smtClean="0">
                <a:solidFill>
                  <a:srgbClr val="FF0000"/>
                </a:solidFill>
              </a:rPr>
            </a:br>
            <a:r>
              <a:rPr lang="fr-FR" sz="3600" b="1" dirty="0" smtClean="0">
                <a:solidFill>
                  <a:schemeClr val="tx1"/>
                </a:solidFill>
                <a:latin typeface="+mn-lt"/>
                <a:cs typeface="Calibri"/>
              </a:rPr>
              <a:t>● Kg de poids par 24h chez l’adulte.</a:t>
            </a:r>
            <a:br>
              <a:rPr lang="fr-FR" sz="3600" b="1" dirty="0" smtClean="0">
                <a:solidFill>
                  <a:schemeClr val="tx1"/>
                </a:solidFill>
                <a:latin typeface="+mn-lt"/>
                <a:cs typeface="Calibri"/>
              </a:rPr>
            </a:br>
            <a:r>
              <a:rPr lang="fr-FR" sz="3600" b="1" dirty="0" smtClean="0">
                <a:solidFill>
                  <a:schemeClr val="tx1"/>
                </a:solidFill>
                <a:latin typeface="+mn-lt"/>
                <a:cs typeface="Calibri"/>
              </a:rPr>
              <a:t/>
            </a:r>
            <a:br>
              <a:rPr lang="fr-FR" sz="3600" b="1" dirty="0" smtClean="0">
                <a:solidFill>
                  <a:schemeClr val="tx1"/>
                </a:solidFill>
                <a:latin typeface="+mn-lt"/>
                <a:cs typeface="Calibri"/>
              </a:rPr>
            </a:br>
            <a:r>
              <a:rPr lang="fr-FR" sz="3600" b="1" dirty="0" smtClean="0">
                <a:solidFill>
                  <a:schemeClr val="tx1"/>
                </a:solidFill>
                <a:latin typeface="+mn-lt"/>
                <a:cs typeface="Calibri"/>
              </a:rPr>
              <a:t>● m2 de surface corporelle par 24h chez l’enfant. </a:t>
            </a:r>
            <a:endParaRPr lang="fr-FR" sz="3600" b="1" dirty="0">
              <a:solidFill>
                <a:schemeClr val="tx1"/>
              </a:solidFill>
              <a:latin typeface="+mn-lt"/>
            </a:endParaRPr>
          </a:p>
        </p:txBody>
      </p:sp>
    </p:spTree>
  </p:cSld>
  <p:clrMapOvr>
    <a:masterClrMapping/>
  </p:clrMapOvr>
  <p:transition>
    <p:newsflash/>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215370" cy="6369072"/>
          </a:xfrm>
        </p:spPr>
        <p:txBody>
          <a:bodyPr/>
          <a:lstStyle/>
          <a:p>
            <a:r>
              <a:rPr lang="fr-FR" b="1" u="sng" dirty="0" smtClean="0">
                <a:solidFill>
                  <a:srgbClr val="FF0000"/>
                </a:solidFill>
              </a:rPr>
              <a:t>8 – LES CRITÉRES D’ÉFFICACITÉ DES MÉDICAMENTS : </a:t>
            </a: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chemeClr val="tx1"/>
                </a:solidFill>
              </a:rPr>
              <a:t>ils peuvent être subjectifs (se sentir mieux), soit objectifs basés sur les signes biologiques et cliniques.</a:t>
            </a: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t>
            </a:r>
            <a:endParaRPr lang="fr-FR" b="1" dirty="0">
              <a:solidFill>
                <a:srgbClr val="FF0000"/>
              </a:solidFill>
            </a:endParaRPr>
          </a:p>
        </p:txBody>
      </p:sp>
    </p:spTree>
  </p:cSld>
  <p:clrMapOvr>
    <a:masterClrMapping/>
  </p:clrMapOvr>
  <p:transition>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2609</TotalTime>
  <Words>1061</Words>
  <Application>Microsoft Office PowerPoint</Application>
  <PresentationFormat>Affichage à l'écran (4:3)</PresentationFormat>
  <Paragraphs>162</Paragraphs>
  <Slides>124</Slides>
  <Notes>1</Notes>
  <HiddenSlides>0</HiddenSlides>
  <MMClips>0</MMClips>
  <ScaleCrop>false</ScaleCrop>
  <HeadingPairs>
    <vt:vector size="4" baseType="variant">
      <vt:variant>
        <vt:lpstr>Thème</vt:lpstr>
      </vt:variant>
      <vt:variant>
        <vt:i4>1</vt:i4>
      </vt:variant>
      <vt:variant>
        <vt:lpstr>Titres des diapositives</vt:lpstr>
      </vt:variant>
      <vt:variant>
        <vt:i4>124</vt:i4>
      </vt:variant>
    </vt:vector>
  </HeadingPairs>
  <TitlesOfParts>
    <vt:vector size="125" baseType="lpstr">
      <vt:lpstr>Oriel</vt:lpstr>
      <vt:lpstr>                                                                                         PSYCHOPHARMACOLOGIE. </vt:lpstr>
      <vt:lpstr>                                     histoire  de  la pharmacie…  </vt:lpstr>
      <vt:lpstr>Présentation PowerPoint</vt:lpstr>
      <vt:lpstr>                             L'ancêtre du médecin, l‘ APOTHICAIRE est repéré dès          2600 av. J.-C.  à Sumer où des textes médicaux, sont attestés sur deux tablettes d'argile dont elles mentionnent                 des symptômes, des prescriptions et des conseils pour les combiner. </vt:lpstr>
      <vt:lpstr>La plus ancienne compilation de substances médicales est le SUHRUTA  SAMHITA, un Traité Indien écrit par  le Chirurgien Sushruta  au VIIéme siècle av. J.-C.       </vt:lpstr>
      <vt:lpstr>Le Papyrus de l'Égypte ancienne, écrits autour de 1500 av. J.-C., contienne une collection de prescriptions et médicaments.       </vt:lpstr>
      <vt:lpstr>En Chine ancienne, les alchimistes ont été des pionniers, ils transformaient à l'aide de dosages minutieux des poisons souvent mortels en médicaments soulageant la douleur.         </vt:lpstr>
      <vt:lpstr>Shennong est réputé avoir goûté de nombreuses substances pour tester leurs vertus médicinales. il a écrit  une  des Premières pharmacopées incluant 365 remèdes issus de minéraux, plantes, animaux.    </vt:lpstr>
      <vt:lpstr>En Grèce antique, Dioscoride écrit son traité :  “materia medica ”  vers 60 après J.-C. Où il fournit une base scientifique et critique aux droguistes qui fabriquent et vendent leurs produits chimiques aux médecins.          </vt:lpstr>
      <vt:lpstr>Présentation PowerPoint</vt:lpstr>
      <vt:lpstr>Au cours du Moyen Âge, la profession d'apothicaire prend de l'importance, se constituant en corporations.                  </vt:lpstr>
      <vt:lpstr>Présentation PowerPoint</vt:lpstr>
      <vt:lpstr>HISTOIRE  DE LA RECHERCHE EN PHARMACOLOGIE:  </vt:lpstr>
      <vt:lpstr>    1796 : 14 MAI 1796 ÉDOUARD JENNER DÉCOUVRE                                                LE VACCIN CONTRE LA VARIOLE.      1817: F. W. SERTÜRNER, découvre  LA MORPHINE «Jeune pharmacien  d'Eimbeck  près de  Hanovre » .   </vt:lpstr>
      <vt:lpstr>1820: Découverte de la QUININE PAR les chimistes français JOSEPH PELLETIER et JOSEPH CAVENTOU. Ils ont pu extraire les principes actifs    de l'écorce de quinquina, arbuste originaire d'Amérique du Sud connu au dix-huitième siècle, qui contient un  alcaloïde naturel  antipyrétique,  analgésique et, surtout antipaludique.                            </vt:lpstr>
      <vt:lpstr>1882: LOUIS PASTEUR découvre le vaccin contre      la rage.  </vt:lpstr>
      <vt:lpstr>    1906:  découverte du premier médicaments anti-syphilis (La syphilis est une infection transmissible sexuellement (ITS), causée par la bactérie Tréponema pallidum.) Le traitement consiste en l'administration d'une dose d'antibiotique à base de pénicilline par voie I.M.           </vt:lpstr>
      <vt:lpstr>    1921:  découverte du BCG. Le vaccin bilié de Calmette  et Guérin, le plus souvent dénommé LE BCG, C’est un VACCIN contre la tuberculose.   </vt:lpstr>
      <vt:lpstr> 1935: découverte des sulfamides (des agents antimicrobiens)  GERHARDT DOMAGK a été couronné en 1939 par le prix Nobel pour sa découverte de l'action du Prontosil sur les maladies à streptocoques.   </vt:lpstr>
      <vt:lpstr>1935 : Découverte des ANTI-INFECTIEUX :  dont La streptomycine  menée par un scientifique d’origine russe, travaillant aux Etats-Unis depuis 1910, SELMAN ABRAHAM  WAKSMAN (lauréat du prix Nobel de physiologie  en 1952).  </vt:lpstr>
      <vt:lpstr> 1935: Frederick Grant Banting avec l'aide de Charles Best un étudiant en médecine                et de J. B. Collip un chimiste Découvrent L’insuline ,utilisée pour la première fois comme médicament hypoglycémiant.      </vt:lpstr>
      <vt:lpstr>Présentation PowerPoint</vt:lpstr>
      <vt:lpstr>    1940: Découverte  de                        la  pénicilline (antibiotiques) PAR ALEXANDER FLEMING  biologiste et   pharmacologue britannique  À la base, la pénicilline est une toxine synthétisée par certaines espèces de moisissures du genre Penicillium .      </vt:lpstr>
      <vt:lpstr>1942:  Découverte de la chimiothérapie contre le cancer. C’est un traitement comportant l'administration de plusieurs médicaments qui agissent sur les cellules cancéreuses, soit en les détruisant, soit en les empêchant de se multiplier. </vt:lpstr>
      <vt:lpstr>    1949 : découverte de                   la cortisone, produite                     dans la zona fasciculata  des corticosurrénales situées au pôle supérieur des reins, est un précurseur inactif du cortisol.        </vt:lpstr>
      <vt:lpstr>      La cortisone a un rôle essentiel dans la régulation de certaines grandes fonctions de l'organisme : métabolisme des sucres, les défenses immunitaires, action sur l'inflammation…  Chaque individu produit de façon quotidienne du cortisol qui est nécessaire au bon fonctionnement de l'organisme. </vt:lpstr>
      <vt:lpstr> 1950: Découverte DES NEUROLEPTIQUES,                       Une véritable révolution EN PSYCHIATRIE.          </vt:lpstr>
      <vt:lpstr>1953:  Découverte de la structure de l’ADN.</vt:lpstr>
      <vt:lpstr> 1953: Découverte de la contraception orale.   </vt:lpstr>
      <vt:lpstr>1967:  Découverte des premiers  broncho-dilatateurs inhalés (asthme) </vt:lpstr>
      <vt:lpstr>1970: Découverte de la Levodopa (dopamine pour la maladie de  Parkinson).  </vt:lpstr>
      <vt:lpstr>1976 : Découverte de la cyclosporine (immunosuppresseur  dans la transplantation) </vt:lpstr>
      <vt:lpstr>1977: éradication de la variole par le técovirimat. </vt:lpstr>
      <vt:lpstr>1978: naissance de Louise Brown, 1er bébé issu de la fécondation in vitro.  </vt:lpstr>
      <vt:lpstr>1980: production des interférons par  recombinaison génétique.           </vt:lpstr>
      <vt:lpstr>1983 : identification du virus VIH. </vt:lpstr>
      <vt:lpstr>1983 : Découverte du TRIPTAN (ANTIMIGRAINEUX).</vt:lpstr>
      <vt:lpstr>1984 : éradication de                  l’helicobacter Pylori (ulcère  gastroduodénal).</vt:lpstr>
      <vt:lpstr>1987: Découverte de la Zidovudine , premier traitement contre le  VIH/ SIDA. </vt:lpstr>
      <vt:lpstr>1989: Découverte de l’OMEPRAZOLE. </vt:lpstr>
      <vt:lpstr> 1993: Découverte de l’interféron ß, premier traitement contre                                  la sclérose en plaques.</vt:lpstr>
      <vt:lpstr>1995: Découverte de la première  monothérapie contre l’épilepsie. </vt:lpstr>
      <vt:lpstr>1996: Découverte de l’OLANZAPINE, nouvelle génération de Neuroleptique contre                        la schizophrénie. </vt:lpstr>
      <vt:lpstr>1996 : LANCEMENT DES TRITHÉRAPIES ANTIRÉTROVIRALE CONTRE LE VIH/SIDA A SAVOIR :  1/- LAMIVUDINE  2/- EMTRICITABINE 3/- TENOFOVIR       N.B/ La trithérapie se dit de tout traitement Médicamenteux comprenant trois principes actifs agissant différemment.</vt:lpstr>
      <vt:lpstr> 1997: Premiers traitements anti-Alzheimer</vt:lpstr>
      <vt:lpstr>Présentation PowerPoint</vt:lpstr>
      <vt:lpstr>GÉNÉRALITÉS  SUR  LA PHARMACIE…</vt:lpstr>
      <vt:lpstr>   LA PHARMACIE étudie:  ° la mise en forme des     médicaments, ° Le contrôle, ° La conservation, ° La dispense des     médicaments. </vt:lpstr>
      <vt:lpstr>Présentation PowerPoint</vt:lpstr>
      <vt:lpstr>Présentation PowerPoint</vt:lpstr>
      <vt:lpstr>        </vt:lpstr>
      <vt:lpstr>Le médicament  peut être utilisé :  1/- A titre préventif : exemple vaccins , prévention des maladies…  2/- A titre substitutif : exemple  vitamines, insuline…   3/- A titre curatif : pour éliminer les causes des maladies.   4/- A titre correctif : pour réduire les conséquences de certaines maladies                   ( diabète, maladies C.V, troubles psychiatriques ) ou retarder leur évolution (cancer, sida, Alzheimer , rhumatismes).</vt:lpstr>
      <vt:lpstr>La vie d’un médicament passe par un ensemble d’étapes durant environ 15ans.  1ère étape : démarrage de la recherche publique ou privée et étude des marchés.  2ème étape : Screening c’est-à-dire triage rapide de la molécule de choix.  3ème étape : Pharmacologie expérimentale  c’est-à-dire une fois le tri de la molécule est effectué, elle est utilisée d’abord chez l’animal ensuite chez l’être  humain.   </vt:lpstr>
      <vt:lpstr>L’étape expérimentale passe par trois phases:  PHASE I: C’est déterminer les doses tolérées chez des sujets sains et sur des patients.  PHASE II: Elle a pour Objectifs d’établir la relation dose-effet du produit sur un petit nombre de patients.  PHASE III : C’est la démonstration de l’efficacité  et de la tolérance du produit dans les conditions d’utilisation les plus larges.</vt:lpstr>
      <vt:lpstr>Lorsque les études montrent que le médicament présente un bénéfice potentiel pour les patients et pour les laboratoires, le producteur demande alors une autorisation pour le commercialiser  AMM  sur laquelle sont mentionnées clairement  :  1/- Les indications thérapeutiques. 2/- Les modalités d’administrations.                                         (doses, rythme, durée, … ) 3/- Les précautions d’emploi. 4/- Les contre-indications. </vt:lpstr>
      <vt:lpstr>            DEFINITION : Le terme « pharmacie » vient du grec (pharmakôn) qui signifie littéralement DROGUE, VENIN  ou POISON. </vt:lpstr>
      <vt:lpstr>I / La pharmacie s'intéresse  à concevoir  et  préparer les médicaments. tenant compte, des interférences entre les molécules chimiques, ainsi que le contrôle  des doses et des contre-indications.     </vt:lpstr>
      <vt:lpstr>LA TECHNIQUE PHARMACEUTIQUE,     A POUR OBJET LA RECHERCHE,                LA FABRICATION,  LE CONTRÔLE,  LE CONDITIONNEMENT ET  LA DISTRIBUTION DES MÉDICAMENTS.   </vt:lpstr>
      <vt:lpstr>       L’activité pharmaceutique        est liée à d’autres disciplines scientifiques :  LA BIOLOGIE,                       LA BIOCHIMIE, et                LES SCIENCES MÉDICALES.</vt:lpstr>
      <vt:lpstr>   a) PHARMACIE CHIMIQUE                   ou bien PHARMACOCHIMIE  :                      Étude des produits chimiques, organiques et minéraux, utilisés comme médicaments, seuls ou    en combinaisons diverses                      (exp: solutions, sirops, etc.).  </vt:lpstr>
      <vt:lpstr>B/ PHARMACIE GALÉNIQUE :            Etude des modes          de préparation et      des formes sous lesquelles                   les médicaments sont administrés.  </vt:lpstr>
      <vt:lpstr>c/ PARAPHARMACIE : Ensemble des articles vendus en pharmacie      à l'exclusion des médicaments et des autres produits spécifiquement du ressort du pharmacien: Maquillage, crème solaire, purées amaigrissantes, pèse-personne… etc .</vt:lpstr>
      <vt:lpstr>GÉNÉRALITÉS  SUR LA PHARMACOLOGIE. </vt:lpstr>
      <vt:lpstr>Présentation PowerPoint</vt:lpstr>
      <vt:lpstr>Présentation PowerPoint</vt:lpstr>
      <vt:lpstr>La Pharmacologie  se différencie de la pharmacie qui fabrique et dispense le médicament.   </vt:lpstr>
      <vt:lpstr>La pharmacologie se subdivise en spécialités multiples :</vt:lpstr>
      <vt:lpstr>     A- PHARMACOLOGIE MOLÉCULAIRE : étudie les effets membranaires et cytosoliques.           B- PHARMACOCINÉTIQUE : étudie le devenir des médicaments au sein des organismes vivants.  </vt:lpstr>
      <vt:lpstr>Présentation PowerPoint</vt:lpstr>
      <vt:lpstr>- PHARMACOVIGILANCE : étudie les effets indésirables des médicaments.  - PHARMACODÉPENDANCE :  étudie les abus ou dépendance à une substance psycho-active (Addictions).  - Les INTOXICATIONS MÉDICAMENTEUSES : étudie effets des surdosages.  - PHARMACO-ÉPIDÉMIOLOGIE : étudie les effets des médicaments sur les populations. </vt:lpstr>
      <vt:lpstr>   - PHARMACO-ÉCONOMIE : étudie les effets économiques  des médicament.  - PHARMACOGÉNÉTIQUE : étudie les relations entre le génome et les  médicament.      - PHARMACOLOGIE SOCIALE : étudie la consommation des médicaments au sein des sociétés.</vt:lpstr>
      <vt:lpstr>C’est quoi un médicament ? </vt:lpstr>
      <vt:lpstr>          c’est toute substance ou composition  présentée comme possédant des propriétés préventives ou curatives                   à l’égard des maladies humaines  ou animales. Il s’agit aussi de tout produit pouvant être administré à l’homme ou l’animal en vue d’établir un diagnostic médical, restaurer, corriger ou modifier leurs fonctions organiques.</vt:lpstr>
      <vt:lpstr>        l’article 170 de la loi algérienne 85-05 DU 16/02/1985 relative à  la promotion de la santé, définit le médicament               comme suit :     </vt:lpstr>
      <vt:lpstr>Présentation PowerPoint</vt:lpstr>
      <vt:lpstr>DE QUOI EST COMPOSÉ  UN MÉDICAMENT ? </vt:lpstr>
      <vt:lpstr>  Un médicament comprend une partie responsable de ses effets sur l’organisme humain :  UNE SUBSTANCE ACTIVE,  et le plus souvent, une partie inactive faite D’UN OU PLUSIEURS EXCIPIENTS.   </vt:lpstr>
      <vt:lpstr>Présentation PowerPoint</vt:lpstr>
      <vt:lpstr>  La Dénomination des médicaments : On distingue trois dénominations pour                un médicament :  1/-  LE NOM CHIMIQUE qui correspond à la          formule chimique ; exemple : acide        acétyle salicylique.  2/- LA DÉNOMINATION COMMUNE         INTERNATIONALE (DCI):  exemple Aspirine  3/- LE ou LES  NOMS COMMERCIAUX :  exemple       Aspégic*, Kardégic*, etc.  </vt:lpstr>
      <vt:lpstr>QU’EST-CE  QU’UN MEDICAMENT GÉNÉRIQUE  ? </vt:lpstr>
      <vt:lpstr>   On désigne par médicament générique toute spécialité dont la composition en principe(s) actif(s) est essentiellement similaire au médicament princeps tant sur le plan qualitatif et quantitatif.    </vt:lpstr>
      <vt:lpstr>QU’EST-CE QU’UN MEDICAMENT PRINCEPS ?  On désigne par médicament princeps, le produit pharmaceutique original  (le premier prototype).   </vt:lpstr>
      <vt:lpstr>Il est présenté sous la même forme pharmaceutique et que lorsque nécessaire  la bioéquivalence avec           le princeps a été démontrée.</vt:lpstr>
      <vt:lpstr>Exemple: AMOXICILLINE Nom de la marque: Clamoxyl par le laboratoire GlaxoSmithKline (princeps)   Générique : AMOXYPEN  fabriqué par SAIDAL (Générique).      </vt:lpstr>
      <vt:lpstr> QUELS SONT LES ORIGINES           DES  MÉDICAMENTS  ? </vt:lpstr>
      <vt:lpstr>Les médicaments peuvent avoir plusieurs origines :   1/- Une origine NATURELLE.   2/- Une origine SEMI-SYNTHÉTIQUE.   3/- Une origine SYNTHÉTIQUE.   </vt:lpstr>
      <vt:lpstr>          1/- L’ORIGINE NATURELLE :  Les principes actifs sont isolés dans ce cas à partir du :  1.1- L’ANIMAL :  Il s’agit essentiellement d’hormones extraites de pancréas de bœuf ou de porc, qu’on utilise dans le traitement palliatif de maladies caractérisées par un déficit sécrétoire.          Exemple :  INSULINE,  </vt:lpstr>
      <vt:lpstr>1.2 -LE VÉGÉTAL :  Exemple 1: Atropine , est extraite à partir de la  belladone, douée d’activités antispasmodique, anti-sécrétoire, antidiarréhique , utilisé aussi contre le mal de transport.     Exemple 2: Codéine, extraite à partir du pavot à opium, douée d’activité antitussive et analgésique .  </vt:lpstr>
      <vt:lpstr>1.3- LE MINÉRALE :   exemple 1: Sels d’aluminium et de magnésium, pour les  pansements gastriques utilisés comme antiacide par exemple : malox.   Exemple 2: sels de lithium, utilisés pour e traitement des dépressions.  </vt:lpstr>
      <vt:lpstr>II / L’ORIGINE SEMI-SYNTHÉTIQUE : l’hémisynthèse est une production de molécules par adjonction de groupements chimique sur une substance naturelle, afin d’améliorer les propriétés pharmacocinétiques et pharmacodynamiques et ou diminuer la toxicité.    </vt:lpstr>
      <vt:lpstr>Présentation PowerPoint</vt:lpstr>
      <vt:lpstr>III- Synthétique:  molécules nouvelles qu’on ne retrouve pas dans la nature, qui ne dérivent pas de substances naturelles; elles sont obtenues par synthèse chimique totale.   exemple:  acébutotol : sectral              (béta bloquant)    </vt:lpstr>
      <vt:lpstr>4- CONSTITUTION D’UN MEDICAMENT:  C’est toute préparation médicamenteuse  qui associe le médicament proprement dit au principe actif et le véhicule, qu’on appelle excipient dépourvu d’activités médicamenteuses destiné à faciliter l’administration du principe actif.     Exemple : l’eau distillée pour la préparation injectable.   </vt:lpstr>
      <vt:lpstr>5 – CLASSIFICATION DES MEDICAMENTS :   on distingue trois classes de médicaments :   a) médicament magistral :  il est préparé par le pharmacien à la demande du médecin c’est une sorte de médicament couramment utilisé par les dermatologues.    </vt:lpstr>
      <vt:lpstr>b) Médicament officinal:   il désigne des médicaments préparés à la pharmacie ou à l’hôpital suivant une prescription du « codex » exemple : la teinture d’iode, la solution d’éosine 2%.       N.B/  « le codex » est un manuel où sont représentées     les préparations pharmaceutiques. </vt:lpstr>
      <vt:lpstr>c) Médicaments spécialisés:   ce sont des médicaments préparés à l’avance à l’industrie pharmaceutique, conditionnés de manière standardisée et vendus en officine.     </vt:lpstr>
      <vt:lpstr>6 – différentes thérapeutiques :  ► thérapeutique symptomatologique :  le médicament a un effet sur les symptômes de la maladie sans agir sur les causes.  Exemple : Aspirine, supprime ou diminue la douleur sans guérir la maladie dentaire au niveau de la carie ou de l’inflammation de la gencive.  </vt:lpstr>
      <vt:lpstr>7- NOTION DE POSOLOGIE :  La posologie désigne la quantité de médicament par jour et par prise pour obtenir l’effet thérapeutique sans toxicité; ele s’exprime en :  ● Kg de poids par 24h chez l’adulte.  ● m2 de surface corporelle par 24h chez l’enfant. </vt:lpstr>
      <vt:lpstr>8 – LES CRITÉRES D’ÉFFICACITÉ DES MÉDICAMENTS :   ils peuvent être subjectifs (se sentir mieux), soit objectifs basés sur les signes biologiques et cliniques.      </vt:lpstr>
      <vt:lpstr>☺les signes cliniques : amélioration de l’état général, disparition des signes d’affection, normalisation de la pression artérielle.    ☺les signes biologiques: avec comme exemple la diminution de la glycémie lors de la prise d’antidiabétiques.  </vt:lpstr>
      <vt:lpstr>8 – LES CAUSES D’INÉFFICACITÉ DES MÉDICAMENTS :  ❶ Le malade ne suit pas convenablement son traitement.   ❷une mauvaise adaptation du traitement: utilisation d’un antibiotique inefficace contre un germe ne cause.   ❸utilisation d’un autre médicament en même temps pouvant neutraliser  le premier par l’effet d’interaction.    </vt:lpstr>
      <vt:lpstr> LES PSYCHOTROPES</vt:lpstr>
      <vt:lpstr>DEFINITION :   On appelle « substances psychotropes » toutes les substances qui ont une action sur le système nerveux central. Les classifications chimiques reposent sur la forme des molécules. </vt:lpstr>
      <vt:lpstr>La meilleure classification clinique a été proposée par DELAY  &amp; DENIKER :   ❶ LES PSYCHOLEPTIQUES                     (diminuent l’activité mentale).  ❷ LES PSYCHOANALEPTIQUES             (Stimulent l’activité mentale).  ❸ LES PSYCHODYSLEPTIQUES                              ( Onirogènes pour l’activité mentale).  </vt:lpstr>
      <vt:lpstr>❶ LES PSYCHOLEPTIQUES : (diminuent l’activité mentale).</vt:lpstr>
      <vt:lpstr>                                             ❶ LES PSYCHOLEPTIQUES :   Ils ont une action sédative sur le SNC et donc sur l’activité mentale. On eut distinguer parmi eux :   1. A/ Les hypnotiques.   1.B/ Les neuroleptiques.  1.C/ Les tranquillisants.   </vt:lpstr>
      <vt:lpstr>1. a/ Les hypnotiques :   Ont pour fonction essentielle de stimuler le sommeil. On relève parmi eux deux catégories : - Les hypnotiques barbituriques. - Les hypnotiques non barbituriques.  Ex: AMOBARBITAL  (Eunoctal)       PENTHIOBARBITAL (Penthotal)  </vt:lpstr>
      <vt:lpstr>1.b/ Les neuroleptiques :  Ils ont un effet sédatif, non spécialement hypnogènes. Ils  sont capables de réduire divers troubles mentaux et possèdent divers  effets sur le système extrapyramidal et sur le système végétatif.    N.B/  Système Extrapyramidal : ensemble des noyaux gris centraux et des fibres afférentes  et efférentes situées dans les régions sous corticales et sous thalamiques) </vt:lpstr>
      <vt:lpstr>Sous cette catégorie de psychotropes appartiennent :   - Les dérivés phénothiazines; comme par exemple : LARGACTIL, MAJEPTIL, NOZINAN, MELLERIL, MODITEN, TEMENTIL, TERFLUZINE, PIPORTIL…etc.   - Les butyrophénones; comme par exemple  HALDOL (halopéridol)  - La réserpine; comme par exemple le serpasil extrait d’une plante indienne  « Rauwolfia serpentina » dont les propriétés sédatives étaient empiriquement connues depuis longtemps. </vt:lpstr>
      <vt:lpstr>Présentation PowerPoint</vt:lpstr>
      <vt:lpstr>1.c/ Les tranquillisants :  Ils agissent sur l’humeur et l’affectivité. En pratique ce sont des sédatifs de l’angoisse. ils comprennent de nombreuses familles chimiques :   - Série carbamatée  et dérivée carbamatée :  Equanil, procalmmadiol , atrium…  - Série « diazépine » : librium, valium, tranxéne …   </vt:lpstr>
      <vt:lpstr>Présentation PowerPoint</vt:lpstr>
      <vt:lpstr>REMARQUES:   ☺les hypnotiques n’ont jamais d’action neuroleptique.  ☺ Les hypnotiques possèdent parfois un léger effet tranquillisant.   ☺ Les neuroleptiques à fortes doses sont souvent hypnogènes.   ☺ Les neuroleptiques à faibles doses ont parfois une action tranquillisante.   ☺ Les tranquillisants à fortes doses possèdent un effet neuroleptique habituellement modéré.  </vt:lpstr>
      <vt:lpstr>❷ LES  PSYCHOANALEPTIQUES : (Stimulent l’activité mentale).</vt:lpstr>
      <vt:lpstr>Ce sont des substances pharmacodynamiques naturelles ou synthétiques qui se distinguent en :   2. A/ LES THYMOANALEPTIQUES.   2.B/ LES NOOANALEPTIQUES.  2.C/ LES PSYCHOTONIQUES.  </vt:lpstr>
      <vt:lpstr>2. A/ LES THYMOANALEPTIQUES : antidépresseurs, médicaments des états dépressifs graves. Ce sont des dérivés tricycliques dont on connait deux grands sous-groupes :   - Dérivés d’iminodibenzile (imipramine) : TOFRANIL.  - Dérivés du dibenzocyclopthène (amitryptiline) : ELAVIL, LAROXYL..   </vt:lpstr>
      <vt:lpstr>Présentation PowerPoint</vt:lpstr>
      <vt:lpstr>2.B/ LES NOOANALEPTIQUES :  ce sont les stimulants de la vigilance. Ils se distinguent en :  - Corps des amphitaminés : MAXITON.  - Amines non hétérocycliques non amphitaminés : LIPRAN, MERATRAN.  - D’autres stimulants : LUCIDRIL.                      </vt:lpstr>
      <vt:lpstr>Présentation PowerPoint</vt:lpstr>
      <vt:lpstr>2.C/ LES PSYCHOTONIQUES :  Ayant une action stimulante globale. Ils se distinguent en :   - Analeptiques simples du SNC : CAFEINE, CAMPHRE …  - Les toniques Nervins classiques : ACIDE GLUTAMIQUE…     </vt:lpstr>
      <vt:lpstr>Présentation PowerPoint</vt:lpstr>
      <vt:lpstr>LES PSYCHODYSLEPTIQUES</vt:lpstr>
      <vt:lpstr>Les psychodysleptiques comportent :     1/- Les hallucinogènes, onirogènes, délirogènes, 2/- les stupéfiants, 3/- Les substances énivrantes.     </vt:lpstr>
      <vt:lpstr>     MERCI POUR VOTRE AIMABLE  ATTENTION  « Jamais la psychologie détient         la vérité sur la folie, puisque c’est     la folie qui détient la vérité          de la psychologie »                                  M. Foucault.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PSYCHOPHARMACOLOGIE</dc:title>
  <dc:creator>Mcd</dc:creator>
  <cp:lastModifiedBy>smarttech</cp:lastModifiedBy>
  <cp:revision>350</cp:revision>
  <dcterms:created xsi:type="dcterms:W3CDTF">2014-02-21T10:26:55Z</dcterms:created>
  <dcterms:modified xsi:type="dcterms:W3CDTF">2024-02-12T15:13:04Z</dcterms:modified>
</cp:coreProperties>
</file>