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75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32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2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3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39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50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21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10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84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39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37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3ECF2-DE7A-4981-AA6A-78B384127699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58A4-97B7-4A2E-AFED-F9FA59356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37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04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446" t="2534" r="5103" b="16169"/>
          <a:stretch>
            <a:fillRect/>
          </a:stretch>
        </p:blipFill>
        <p:spPr bwMode="auto">
          <a:xfrm>
            <a:off x="2285617" y="139272"/>
            <a:ext cx="7616267" cy="529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1104" b="11148"/>
          <a:stretch>
            <a:fillRect/>
          </a:stretch>
        </p:blipFill>
        <p:spPr bwMode="auto">
          <a:xfrm>
            <a:off x="2161862" y="5846901"/>
            <a:ext cx="6560811" cy="76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446" t="85759" r="30391" b="8597"/>
          <a:stretch>
            <a:fillRect/>
          </a:stretch>
        </p:blipFill>
        <p:spPr bwMode="auto">
          <a:xfrm>
            <a:off x="2159861" y="5509099"/>
            <a:ext cx="4830384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3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4510" y="1496696"/>
            <a:ext cx="8572500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  <a:defRPr/>
            </a:pPr>
            <a:r>
              <a:rPr lang="fr-FR" sz="2000" dirty="0">
                <a:latin typeface="Comic Sans MS" pitchFamily="66" charset="0"/>
              </a:rPr>
              <a:t>Le gène </a:t>
            </a:r>
            <a:r>
              <a:rPr lang="fr-FR" sz="2000" b="1" i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lacZ</a:t>
            </a:r>
            <a:r>
              <a:rPr lang="fr-FR" sz="2000" i="1" dirty="0">
                <a:latin typeface="Comic Sans MS" pitchFamily="66" charset="0"/>
              </a:rPr>
              <a:t> code l'enzyme </a:t>
            </a:r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β-galactosidase</a:t>
            </a:r>
            <a:r>
              <a:rPr lang="fr-FR" sz="2000" i="1" dirty="0">
                <a:latin typeface="Comic Sans MS" pitchFamily="66" charset="0"/>
              </a:rPr>
              <a:t>, qui décompose le lactose 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(en galactose et glucose) </a:t>
            </a:r>
            <a:endParaRPr lang="fr-FR" sz="2000" i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  <a:defRPr/>
            </a:pPr>
            <a:r>
              <a:rPr lang="fr-FR" sz="2000" dirty="0">
                <a:latin typeface="Comic Sans MS" pitchFamily="66" charset="0"/>
              </a:rPr>
              <a:t>Le gène </a:t>
            </a:r>
            <a:r>
              <a:rPr lang="fr-FR" sz="2000" b="1" i="1" dirty="0" err="1">
                <a:solidFill>
                  <a:srgbClr val="CC3300"/>
                </a:solidFill>
                <a:latin typeface="Comic Sans MS" pitchFamily="66" charset="0"/>
              </a:rPr>
              <a:t>lacY</a:t>
            </a:r>
            <a:r>
              <a:rPr lang="fr-FR" sz="2000" i="1" dirty="0">
                <a:latin typeface="Comic Sans MS" pitchFamily="66" charset="0"/>
              </a:rPr>
              <a:t> code la galactosidase </a:t>
            </a:r>
            <a:r>
              <a:rPr lang="fr-FR" sz="2000" b="1" i="1" dirty="0">
                <a:solidFill>
                  <a:srgbClr val="CC3300"/>
                </a:solidFill>
                <a:latin typeface="Comic Sans MS" pitchFamily="66" charset="0"/>
              </a:rPr>
              <a:t>perméase</a:t>
            </a:r>
            <a:r>
              <a:rPr lang="fr-FR" sz="2000" i="1" dirty="0">
                <a:latin typeface="Comic Sans MS" pitchFamily="66" charset="0"/>
              </a:rPr>
              <a:t>, une protéine de transport pour le lactose.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  <a:defRPr/>
            </a:pPr>
            <a:r>
              <a:rPr lang="fr-FR" sz="2000" dirty="0">
                <a:latin typeface="Comic Sans MS" pitchFamily="66" charset="0"/>
              </a:rPr>
              <a:t>Le gène </a:t>
            </a:r>
            <a:r>
              <a:rPr lang="fr-FR" sz="2000" b="1" i="1" dirty="0" err="1">
                <a:solidFill>
                  <a:srgbClr val="E44C1C"/>
                </a:solidFill>
                <a:latin typeface="Comic Sans MS" pitchFamily="66" charset="0"/>
              </a:rPr>
              <a:t>lacA</a:t>
            </a:r>
            <a:r>
              <a:rPr lang="fr-FR" sz="2000" i="1" dirty="0">
                <a:latin typeface="Comic Sans MS" pitchFamily="66" charset="0"/>
              </a:rPr>
              <a:t> code la </a:t>
            </a:r>
            <a:r>
              <a:rPr lang="fr-FR" sz="2000" b="1" i="1" dirty="0" err="1">
                <a:solidFill>
                  <a:srgbClr val="E44C1C"/>
                </a:solidFill>
                <a:latin typeface="Comic Sans MS" pitchFamily="66" charset="0"/>
              </a:rPr>
              <a:t>thiogalactoside</a:t>
            </a:r>
            <a:r>
              <a:rPr lang="fr-FR" sz="2000" b="1" i="1" dirty="0">
                <a:solidFill>
                  <a:srgbClr val="E44C1C"/>
                </a:solidFill>
                <a:latin typeface="Comic Sans MS" pitchFamily="66" charset="0"/>
              </a:rPr>
              <a:t> </a:t>
            </a:r>
            <a:r>
              <a:rPr lang="fr-FR" sz="2000" b="1" i="1" dirty="0" err="1">
                <a:solidFill>
                  <a:srgbClr val="E44C1C"/>
                </a:solidFill>
                <a:latin typeface="Comic Sans MS" pitchFamily="66" charset="0"/>
              </a:rPr>
              <a:t>acétyltransférase</a:t>
            </a:r>
            <a:r>
              <a:rPr lang="fr-FR" sz="2000" i="1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  <a:defRPr/>
            </a:pPr>
            <a:r>
              <a:rPr lang="fr-FR" sz="2000" dirty="0">
                <a:latin typeface="Comic Sans MS" pitchFamily="66" charset="0"/>
              </a:rPr>
              <a:t>Le gène </a:t>
            </a:r>
            <a:r>
              <a:rPr lang="fr-FR" sz="2000" b="1" i="1" dirty="0" err="1">
                <a:latin typeface="Comic Sans MS" pitchFamily="66" charset="0"/>
              </a:rPr>
              <a:t>lacI</a:t>
            </a:r>
            <a:r>
              <a:rPr lang="fr-FR" sz="2000" b="1" i="1" dirty="0">
                <a:latin typeface="Comic Sans MS" pitchFamily="66" charset="0"/>
              </a:rPr>
              <a:t> 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(gène adjacent n’appartenant pas à l’opéron) </a:t>
            </a:r>
            <a:r>
              <a:rPr lang="fr-FR" sz="2000" i="1" dirty="0">
                <a:latin typeface="Comic Sans MS" pitchFamily="66" charset="0"/>
              </a:rPr>
              <a:t>code un </a:t>
            </a:r>
            <a:r>
              <a:rPr lang="fr-FR" sz="2000" b="1" i="1" dirty="0">
                <a:latin typeface="Comic Sans MS" pitchFamily="66" charset="0"/>
              </a:rPr>
              <a:t>répresseur</a:t>
            </a:r>
            <a:r>
              <a:rPr lang="fr-FR" sz="2000" i="1" dirty="0">
                <a:latin typeface="Comic Sans MS" pitchFamily="66" charset="0"/>
              </a:rPr>
              <a:t> qui bloque la transcription de l’opéron lactose.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6" y="159068"/>
            <a:ext cx="87534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40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618" y="213337"/>
            <a:ext cx="462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Les inducteurs de l’opéron lac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8794" y="545148"/>
            <a:ext cx="8643937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  <a:defRPr/>
            </a:pPr>
            <a:r>
              <a:rPr lang="fr-FR" sz="2000" b="1" dirty="0">
                <a:solidFill>
                  <a:srgbClr val="FF0066"/>
                </a:solidFill>
                <a:latin typeface="Comic Sans MS" pitchFamily="66" charset="0"/>
              </a:rPr>
              <a:t>Lactose</a:t>
            </a:r>
            <a:r>
              <a:rPr lang="fr-FR" sz="2000" dirty="0">
                <a:latin typeface="Comic Sans MS" pitchFamily="66" charset="0"/>
              </a:rPr>
              <a:t>, (</a:t>
            </a:r>
            <a:r>
              <a:rPr lang="fr-FR" sz="2000" dirty="0" err="1">
                <a:latin typeface="Comic Sans MS" pitchFamily="66" charset="0"/>
              </a:rPr>
              <a:t>substrate</a:t>
            </a:r>
            <a:r>
              <a:rPr lang="fr-FR" sz="2000" dirty="0">
                <a:latin typeface="Comic Sans MS" pitchFamily="66" charset="0"/>
              </a:rPr>
              <a:t> de l’opéron), converti en son isomère (par </a:t>
            </a:r>
            <a:r>
              <a:rPr lang="fr-FR" sz="2000" dirty="0" err="1">
                <a:latin typeface="Comic Sans MS" pitchFamily="66" charset="0"/>
              </a:rPr>
              <a:t>transglycosylation</a:t>
            </a:r>
            <a:r>
              <a:rPr lang="fr-FR" sz="2000" dirty="0">
                <a:latin typeface="Comic Sans MS" pitchFamily="66" charset="0"/>
              </a:rPr>
              <a:t>), l’</a:t>
            </a:r>
            <a:r>
              <a:rPr lang="fr-FR" sz="2000" dirty="0" err="1">
                <a:latin typeface="Comic Sans MS" pitchFamily="66" charset="0"/>
              </a:rPr>
              <a:t>allolactose</a:t>
            </a:r>
            <a:r>
              <a:rPr lang="fr-FR" sz="2000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  <a:defRPr/>
            </a:pPr>
            <a:r>
              <a:rPr lang="fr-FR" sz="2000" b="1" dirty="0" err="1">
                <a:solidFill>
                  <a:srgbClr val="00FF00"/>
                </a:solidFill>
                <a:latin typeface="Comic Sans MS" pitchFamily="66" charset="0"/>
              </a:rPr>
              <a:t>Allolactose</a:t>
            </a:r>
            <a:r>
              <a:rPr lang="fr-FR" sz="2000" dirty="0">
                <a:latin typeface="Comic Sans MS" pitchFamily="66" charset="0"/>
              </a:rPr>
              <a:t>, inducteur naturel (ou inducteur physiologique, isomère du lactose).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Inducteur gratuit</a:t>
            </a:r>
            <a:r>
              <a:rPr lang="fr-FR" sz="2000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fr-FR" sz="2000" dirty="0">
                <a:latin typeface="Comic Sans MS" pitchFamily="66" charset="0"/>
              </a:rPr>
              <a:t>: induit l’opéron mais pas métabolisé.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sz="2000" u="sng" dirty="0">
                <a:latin typeface="Comic Sans MS" pitchFamily="66" charset="0"/>
              </a:rPr>
              <a:t>Par exemple</a:t>
            </a:r>
            <a:r>
              <a:rPr lang="fr-FR" sz="2000" dirty="0">
                <a:latin typeface="Comic Sans MS" pitchFamily="66" charset="0"/>
              </a:rPr>
              <a:t> : </a:t>
            </a:r>
            <a:r>
              <a:rPr lang="fr-FR" sz="2000" dirty="0" err="1">
                <a:latin typeface="Comic Sans MS" pitchFamily="66" charset="0"/>
              </a:rPr>
              <a:t>isopropylthiogalactoside</a:t>
            </a:r>
            <a:r>
              <a:rPr lang="fr-FR" sz="2000" dirty="0">
                <a:latin typeface="Comic Sans MS" pitchFamily="66" charset="0"/>
              </a:rPr>
              <a:t> (IPTG)</a:t>
            </a:r>
            <a:endParaRPr lang="fr-FR" sz="1200" dirty="0">
              <a:latin typeface="Comic Sans MS" pitchFamily="66" charset="0"/>
            </a:endParaRPr>
          </a:p>
        </p:txBody>
      </p:sp>
      <p:grpSp>
        <p:nvGrpSpPr>
          <p:cNvPr id="4" name="Groupe 13"/>
          <p:cNvGrpSpPr>
            <a:grpSpLocks/>
          </p:cNvGrpSpPr>
          <p:nvPr/>
        </p:nvGrpSpPr>
        <p:grpSpPr bwMode="auto">
          <a:xfrm>
            <a:off x="2150111" y="3581401"/>
            <a:ext cx="7862570" cy="2923495"/>
            <a:chOff x="142876" y="3143248"/>
            <a:chExt cx="8786842" cy="3757543"/>
          </a:xfrm>
        </p:grpSpPr>
        <p:grpSp>
          <p:nvGrpSpPr>
            <p:cNvPr id="5" name="Groupe 11"/>
            <p:cNvGrpSpPr>
              <a:grpSpLocks/>
            </p:cNvGrpSpPr>
            <p:nvPr/>
          </p:nvGrpSpPr>
          <p:grpSpPr bwMode="auto">
            <a:xfrm>
              <a:off x="142876" y="3143248"/>
              <a:ext cx="4572000" cy="2228770"/>
              <a:chOff x="142876" y="3143248"/>
              <a:chExt cx="4572000" cy="2228770"/>
            </a:xfrm>
          </p:grpSpPr>
          <p:sp>
            <p:nvSpPr>
              <p:cNvPr id="31757" name="Rectangle 3"/>
              <p:cNvSpPr>
                <a:spLocks noChangeArrowheads="1"/>
              </p:cNvSpPr>
              <p:nvPr/>
            </p:nvSpPr>
            <p:spPr bwMode="auto">
              <a:xfrm>
                <a:off x="1658817" y="4857760"/>
                <a:ext cx="1254368" cy="514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>
                    <a:solidFill>
                      <a:srgbClr val="FF0066"/>
                    </a:solidFill>
                    <a:latin typeface="Comic Sans MS" pitchFamily="66" charset="0"/>
                  </a:rPr>
                  <a:t>Lactose</a:t>
                </a:r>
              </a:p>
            </p:txBody>
          </p:sp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0066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42876" y="3143248"/>
                <a:ext cx="4572000" cy="176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e 12"/>
            <p:cNvGrpSpPr>
              <a:grpSpLocks/>
            </p:cNvGrpSpPr>
            <p:nvPr/>
          </p:nvGrpSpPr>
          <p:grpSpPr bwMode="auto">
            <a:xfrm>
              <a:off x="5024468" y="3143248"/>
              <a:ext cx="3905250" cy="2228770"/>
              <a:chOff x="4714876" y="2571744"/>
              <a:chExt cx="3905250" cy="2228770"/>
            </a:xfrm>
          </p:grpSpPr>
          <p:sp>
            <p:nvSpPr>
              <p:cNvPr id="31755" name="Rectangle 4"/>
              <p:cNvSpPr>
                <a:spLocks noChangeArrowheads="1"/>
              </p:cNvSpPr>
              <p:nvPr/>
            </p:nvSpPr>
            <p:spPr bwMode="auto">
              <a:xfrm>
                <a:off x="5820866" y="4286256"/>
                <a:ext cx="1693270" cy="514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>
                    <a:solidFill>
                      <a:srgbClr val="00FF00"/>
                    </a:solidFill>
                    <a:latin typeface="Comic Sans MS" pitchFamily="66" charset="0"/>
                  </a:rPr>
                  <a:t>Allolactose</a:t>
                </a:r>
              </a:p>
            </p:txBody>
          </p:sp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4714876" y="2571744"/>
                <a:ext cx="3905250" cy="1785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e 10"/>
            <p:cNvGrpSpPr>
              <a:grpSpLocks/>
            </p:cNvGrpSpPr>
            <p:nvPr/>
          </p:nvGrpSpPr>
          <p:grpSpPr bwMode="auto">
            <a:xfrm>
              <a:off x="2082332" y="5019696"/>
              <a:ext cx="4719016" cy="1881095"/>
              <a:chOff x="2082332" y="5019696"/>
              <a:chExt cx="4719016" cy="188109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082332" y="6386533"/>
                <a:ext cx="4719016" cy="514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sz="2000" b="1" dirty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IPTG ou </a:t>
                </a:r>
                <a:r>
                  <a:rPr lang="fr-FR" sz="2000" b="1" dirty="0" err="1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isopropylthiogalactoside</a:t>
                </a:r>
                <a:endParaRPr lang="fr-FR" sz="2000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endParaRPr>
              </a:p>
            </p:txBody>
          </p:sp>
          <p:pic>
            <p:nvPicPr>
              <p:cNvPr id="1229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956509" y="5019696"/>
                <a:ext cx="2971800" cy="1409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873050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957" t="24811" r="21463" b="13100"/>
          <a:stretch>
            <a:fillRect/>
          </a:stretch>
        </p:blipFill>
        <p:spPr bwMode="auto">
          <a:xfrm>
            <a:off x="2253726" y="2043954"/>
            <a:ext cx="7674685" cy="324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353" t="5236" r="12218" b="82223"/>
          <a:stretch>
            <a:fillRect/>
          </a:stretch>
        </p:blipFill>
        <p:spPr bwMode="auto">
          <a:xfrm>
            <a:off x="2209803" y="514577"/>
            <a:ext cx="7760878" cy="6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6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510" t="22169" r="2742" b="22442"/>
          <a:stretch>
            <a:fillRect/>
          </a:stretch>
        </p:blipFill>
        <p:spPr bwMode="auto">
          <a:xfrm>
            <a:off x="1709378" y="1967696"/>
            <a:ext cx="8747760" cy="38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941" t="10940" r="14493" b="80012"/>
          <a:stretch>
            <a:fillRect/>
          </a:stretch>
        </p:blipFill>
        <p:spPr bwMode="auto">
          <a:xfrm>
            <a:off x="1967060" y="171208"/>
            <a:ext cx="8243744" cy="7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0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4237" t="22513" r="2247" b="31624"/>
          <a:stretch>
            <a:fillRect/>
          </a:stretch>
        </p:blipFill>
        <p:spPr bwMode="auto">
          <a:xfrm>
            <a:off x="1667517" y="1987186"/>
            <a:ext cx="8849376" cy="32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542" t="11331" r="15257" b="81088"/>
          <a:stretch>
            <a:fillRect/>
          </a:stretch>
        </p:blipFill>
        <p:spPr bwMode="auto">
          <a:xfrm>
            <a:off x="2264700" y="280305"/>
            <a:ext cx="76550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0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3473" t="10004" r="14628" b="80690"/>
          <a:stretch>
            <a:fillRect/>
          </a:stretch>
        </p:blipFill>
        <p:spPr bwMode="auto">
          <a:xfrm>
            <a:off x="2702093" y="427761"/>
            <a:ext cx="6745574" cy="65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922" t="25859" r="3760" b="25925"/>
          <a:stretch>
            <a:fillRect/>
          </a:stretch>
        </p:blipFill>
        <p:spPr bwMode="auto">
          <a:xfrm>
            <a:off x="1669462" y="2156399"/>
            <a:ext cx="8848939" cy="340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7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3764" t="10499" r="14679" b="81065"/>
          <a:stretch>
            <a:fillRect/>
          </a:stretch>
        </p:blipFill>
        <p:spPr bwMode="auto">
          <a:xfrm>
            <a:off x="2363994" y="203499"/>
            <a:ext cx="7449671" cy="6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137" t="34235" r="10252" b="28692"/>
          <a:stretch>
            <a:fillRect/>
          </a:stretch>
        </p:blipFill>
        <p:spPr bwMode="auto">
          <a:xfrm>
            <a:off x="2048160" y="2806970"/>
            <a:ext cx="8079980" cy="289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304" t="24559" r="39694" b="68692"/>
          <a:stretch>
            <a:fillRect/>
          </a:stretch>
        </p:blipFill>
        <p:spPr bwMode="auto">
          <a:xfrm>
            <a:off x="1955864" y="1234011"/>
            <a:ext cx="5413857" cy="5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09223" y="1987034"/>
            <a:ext cx="4703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itchFamily="66" charset="0"/>
              </a:rPr>
              <a:t>Protéine activatrice des catabolites (CAP)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2362200" y="2076450"/>
            <a:ext cx="552450" cy="2095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3721" t="7663" r="14004" b="83610"/>
          <a:stretch>
            <a:fillRect/>
          </a:stretch>
        </p:blipFill>
        <p:spPr bwMode="auto">
          <a:xfrm>
            <a:off x="2322055" y="299265"/>
            <a:ext cx="7531331" cy="68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074" t="17845" r="2995" b="35929"/>
          <a:stretch>
            <a:fillRect/>
          </a:stretch>
        </p:blipFill>
        <p:spPr bwMode="auto">
          <a:xfrm>
            <a:off x="1607126" y="1759046"/>
            <a:ext cx="8944495" cy="326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8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4245" t="7459" r="14484" b="84656"/>
          <a:stretch>
            <a:fillRect/>
          </a:stretch>
        </p:blipFill>
        <p:spPr bwMode="auto">
          <a:xfrm>
            <a:off x="2384426" y="404091"/>
            <a:ext cx="7419975" cy="61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78" t="17866" b="30523"/>
          <a:stretch>
            <a:fillRect/>
          </a:stretch>
        </p:blipFill>
        <p:spPr bwMode="auto">
          <a:xfrm>
            <a:off x="1644074" y="1960106"/>
            <a:ext cx="8896927" cy="348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8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513" y="1484785"/>
            <a:ext cx="8697191" cy="581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fr-F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I- La régulation de l'expression des gènes</a:t>
            </a:r>
            <a:endParaRPr lang="fr-F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fr-F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II- Régulation de l’expression des gènes dans la cellule procaryote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1- Niveaux de régulation de l’expression des gènes</a:t>
            </a:r>
            <a:endParaRPr lang="fr-FR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2- Régulation de l’expression des gènes chez les procaryotes</a:t>
            </a:r>
          </a:p>
          <a:p>
            <a:pPr marL="337661" algn="just">
              <a:lnSpc>
                <a:spcPct val="115000"/>
              </a:lnSpc>
              <a:spcAft>
                <a:spcPts val="750"/>
              </a:spcAft>
            </a:pPr>
            <a:r>
              <a:rPr lang="fr-F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Régulation de l’expression des gènes impliqués dans les voies cataboliques (inductible)</a:t>
            </a:r>
            <a:endParaRPr lang="fr-F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7661" indent="-476" algn="just">
              <a:lnSpc>
                <a:spcPct val="115000"/>
              </a:lnSpc>
              <a:spcAft>
                <a:spcPts val="750"/>
              </a:spcAft>
            </a:pPr>
            <a:r>
              <a:rPr lang="fr-F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Régulation de l’expression des gènes impliqués dans les voies anaboliques (répressible).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-Régulation en situation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stringente</a:t>
            </a:r>
            <a:endParaRPr lang="fr-FR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3-Régulation de l’expression des gènes chez les eucaryotes</a:t>
            </a: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3.1- Accessibilité de l'ADN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Position des gènes le long du chromosome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Remaniement de la chromatine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Modification des histones                              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Méthylation des bases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3.2-Au niveau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transcriptionnel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3.3-  Au niveau post-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transcriptionnel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Contrôle de la maturation de l’ARNm :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Régulation du transport des ARNm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3.4-  Au niveau traductionnel 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3.5-  Au niveau post-traductionnel</a:t>
            </a:r>
          </a:p>
          <a:p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4-ARNi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5720" y="332656"/>
            <a:ext cx="4221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Cours de Biologie Moléculaire et Cellulaire</a:t>
            </a:r>
          </a:p>
        </p:txBody>
      </p:sp>
    </p:spTree>
    <p:extLst>
      <p:ext uri="{BB962C8B-B14F-4D97-AF65-F5344CB8AC3E}">
        <p14:creationId xmlns:p14="http://schemas.microsoft.com/office/powerpoint/2010/main" val="4139397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4040" t="5747" r="14642" b="82758"/>
          <a:stretch>
            <a:fillRect/>
          </a:stretch>
        </p:blipFill>
        <p:spPr bwMode="auto">
          <a:xfrm>
            <a:off x="2377420" y="256789"/>
            <a:ext cx="7431578" cy="89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00" t="17419" r="211" b="32559"/>
          <a:stretch>
            <a:fillRect/>
          </a:stretch>
        </p:blipFill>
        <p:spPr bwMode="auto">
          <a:xfrm>
            <a:off x="1631575" y="1865733"/>
            <a:ext cx="8918658" cy="337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6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234316"/>
            <a:ext cx="85725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3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9028" y="-130626"/>
            <a:ext cx="5972629" cy="944562"/>
          </a:xfrm>
        </p:spPr>
        <p:txBody>
          <a:bodyPr/>
          <a:lstStyle/>
          <a:p>
            <a:pPr algn="ctr"/>
            <a:r>
              <a:rPr lang="fr-FR" b="1" dirty="0" smtClean="0"/>
              <a:t>Opéron Ara</a:t>
            </a:r>
            <a:endParaRPr lang="fr-FR" b="1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15" y="688971"/>
            <a:ext cx="8665029" cy="575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9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2972" y="522513"/>
            <a:ext cx="82586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Structure  Ara C</a:t>
            </a:r>
          </a:p>
          <a:p>
            <a:pPr>
              <a:buFont typeface="Arial" pitchFamily="34" charset="0"/>
              <a:buChar char="•"/>
            </a:pPr>
            <a:r>
              <a:rPr lang="fr-FR" dirty="0" err="1"/>
              <a:t>homodimère</a:t>
            </a:r>
            <a:r>
              <a:rPr lang="fr-FR" dirty="0"/>
              <a:t> – avec un domaine de fixation à l’ADN (côté C-ter.) – avec un site de fixation pour l’arabinose (activateur) (côté </a:t>
            </a:r>
            <a:r>
              <a:rPr lang="fr-FR" dirty="0" err="1"/>
              <a:t>Nter</a:t>
            </a:r>
            <a:r>
              <a:rPr lang="fr-FR" dirty="0"/>
              <a:t>.) </a:t>
            </a:r>
          </a:p>
          <a:p>
            <a:endParaRPr lang="fr-FR" dirty="0"/>
          </a:p>
          <a:p>
            <a:r>
              <a:rPr lang="fr-FR" dirty="0"/>
              <a:t>•Fonction - régulateur négatif • se fixe à araO2 &amp; araI1 - régulateur positif • se fixe à la fois aux demi-sites araO1 &amp; araI1 &amp; I2 - régule sa propre synthèse (autorégulation)</a:t>
            </a:r>
          </a:p>
          <a:p>
            <a:endParaRPr lang="fr-FR" dirty="0"/>
          </a:p>
          <a:p>
            <a:r>
              <a:rPr lang="fr-FR" dirty="0"/>
              <a:t>• se fixe à araO1 - provoque la formation de boucles dans l’ADN</a:t>
            </a:r>
          </a:p>
        </p:txBody>
      </p:sp>
    </p:spTree>
    <p:extLst>
      <p:ext uri="{BB962C8B-B14F-4D97-AF65-F5344CB8AC3E}">
        <p14:creationId xmlns:p14="http://schemas.microsoft.com/office/powerpoint/2010/main" val="28802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opéron arabinos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612" y="470263"/>
            <a:ext cx="10474961" cy="645026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4172" y="4322367"/>
            <a:ext cx="473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2- la protéine </a:t>
            </a:r>
            <a:r>
              <a:rPr lang="fr-FR" sz="1400" dirty="0" err="1"/>
              <a:t>AraC</a:t>
            </a:r>
            <a:r>
              <a:rPr lang="fr-FR" sz="1400" dirty="0"/>
              <a:t> régule également sa propre synthèse, réprimant sa propre transcription.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7773" y="1804117"/>
            <a:ext cx="538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la protéine </a:t>
            </a:r>
            <a:r>
              <a:rPr lang="fr-FR" dirty="0" err="1"/>
              <a:t>AraC</a:t>
            </a:r>
            <a:r>
              <a:rPr lang="fr-FR" dirty="0"/>
              <a:t> peut fonctionner à la fois comme répresseur et activateur pour l’expression des gènes </a:t>
            </a:r>
            <a:r>
              <a:rPr lang="fr-FR" dirty="0" err="1"/>
              <a:t>araBAD</a:t>
            </a:r>
            <a:r>
              <a:rPr lang="fr-FR" dirty="0"/>
              <a:t>; 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40001" y="174174"/>
            <a:ext cx="695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l’opéron ara constitue un exemple de régulation « menée » à distance du fait de la formation d’une boucle dans l’ADN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6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Résultat de recherche d'images pour &quot;opéron arabinos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6972" y="809897"/>
            <a:ext cx="8572933" cy="632587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809897"/>
            <a:ext cx="35879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r>
              <a:rPr lang="fr-FR" b="1" dirty="0"/>
              <a:t> -En l’absence d’arabinose, </a:t>
            </a:r>
            <a:r>
              <a:rPr lang="fr-FR" b="1" dirty="0" err="1"/>
              <a:t>AraC</a:t>
            </a:r>
            <a:r>
              <a:rPr lang="fr-FR" b="1" dirty="0"/>
              <a:t> se </a:t>
            </a:r>
            <a:endParaRPr lang="fr-FR" b="1" dirty="0" smtClean="0"/>
          </a:p>
          <a:p>
            <a:r>
              <a:rPr lang="fr-FR" b="1" dirty="0" smtClean="0"/>
              <a:t>fixe </a:t>
            </a:r>
            <a:r>
              <a:rPr lang="fr-FR" b="1" dirty="0"/>
              <a:t>aux sites régulateurs I1 &amp; O2 ce </a:t>
            </a:r>
            <a:endParaRPr lang="fr-FR" b="1" dirty="0" smtClean="0"/>
          </a:p>
          <a:p>
            <a:r>
              <a:rPr lang="fr-FR" b="1" dirty="0" smtClean="0"/>
              <a:t>qui </a:t>
            </a:r>
            <a:r>
              <a:rPr lang="fr-FR" b="1" dirty="0"/>
              <a:t>réprime la transcription de </a:t>
            </a:r>
            <a:endParaRPr lang="fr-FR" b="1" dirty="0" smtClean="0"/>
          </a:p>
          <a:p>
            <a:r>
              <a:rPr lang="fr-FR" b="1" dirty="0" smtClean="0"/>
              <a:t>l’opéron </a:t>
            </a:r>
            <a:r>
              <a:rPr lang="fr-FR" b="1" dirty="0" err="1"/>
              <a:t>AraBAD</a:t>
            </a:r>
            <a:r>
              <a:rPr lang="fr-FR" b="1" dirty="0"/>
              <a:t>. 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/>
              <a:t>-Le taux </a:t>
            </a:r>
            <a:r>
              <a:rPr lang="fr-FR" b="1" dirty="0" err="1"/>
              <a:t>d’AraC</a:t>
            </a:r>
            <a:r>
              <a:rPr lang="fr-FR" b="1" dirty="0"/>
              <a:t> est autorégulé, </a:t>
            </a:r>
            <a:r>
              <a:rPr lang="fr-FR" b="1" dirty="0" smtClean="0"/>
              <a:t>lorsqu’un </a:t>
            </a:r>
            <a:r>
              <a:rPr lang="fr-FR" b="1" dirty="0"/>
              <a:t>excès </a:t>
            </a:r>
            <a:r>
              <a:rPr lang="fr-FR" b="1" dirty="0" err="1"/>
              <a:t>d’AraC</a:t>
            </a:r>
            <a:r>
              <a:rPr lang="fr-FR" b="1" dirty="0"/>
              <a:t> se fixe en O1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0" y="163566"/>
            <a:ext cx="11194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L’arabinose est un régulateur </a:t>
            </a:r>
            <a:r>
              <a:rPr lang="fr-FR" b="1" dirty="0" smtClean="0"/>
              <a:t>positif de </a:t>
            </a:r>
            <a:r>
              <a:rPr lang="fr-FR" b="1" dirty="0"/>
              <a:t>la </a:t>
            </a:r>
            <a:r>
              <a:rPr lang="fr-FR" b="1" dirty="0" smtClean="0"/>
              <a:t>transcription car il active la protéine </a:t>
            </a:r>
            <a:r>
              <a:rPr lang="fr-FR" b="1" dirty="0" err="1" smtClean="0"/>
              <a:t>AraC</a:t>
            </a:r>
            <a:r>
              <a:rPr lang="fr-FR" b="1" dirty="0" smtClean="0"/>
              <a:t> qui en son absence est inactive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3664694"/>
            <a:ext cx="3396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-</a:t>
            </a:r>
            <a:r>
              <a:rPr lang="fr-FR" b="1" dirty="0"/>
              <a:t>Quand le Glucose est absent, le taux d’</a:t>
            </a:r>
            <a:r>
              <a:rPr lang="fr-FR" b="1" dirty="0" err="1"/>
              <a:t>AMPc</a:t>
            </a:r>
            <a:r>
              <a:rPr lang="fr-FR" b="1" dirty="0"/>
              <a:t> s’élève et le complexe </a:t>
            </a:r>
            <a:r>
              <a:rPr lang="fr-FR" b="1" dirty="0" err="1"/>
              <a:t>cAMP</a:t>
            </a:r>
            <a:r>
              <a:rPr lang="fr-FR" b="1" dirty="0"/>
              <a:t>-CRP se fixe sur une séquence adjacente à I1. Il y a expression de l’opéron </a:t>
            </a:r>
            <a:r>
              <a:rPr lang="fr-FR" b="1" dirty="0" err="1"/>
              <a:t>AraBAD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443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260648"/>
            <a:ext cx="958378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2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63" y="1780945"/>
            <a:ext cx="8421275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03512" y="1196752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fr-F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0000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Travaux dirigés </a:t>
            </a:r>
            <a:endParaRPr lang="fr-F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TD Régulation de l’expression des gènes chez les procaryotes</a:t>
            </a:r>
            <a:endParaRPr lang="fr-F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TD Régulation de l’expression des gènes chez les eucaryotes</a:t>
            </a:r>
            <a:endParaRPr lang="fr-F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Etudes de quelques cas sous forme de travail de recherche. 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721" y="332656"/>
            <a:ext cx="3941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TD de Biologie Moléculaire et Cellulaire</a:t>
            </a:r>
          </a:p>
        </p:txBody>
      </p:sp>
    </p:spTree>
    <p:extLst>
      <p:ext uri="{BB962C8B-B14F-4D97-AF65-F5344CB8AC3E}">
        <p14:creationId xmlns:p14="http://schemas.microsoft.com/office/powerpoint/2010/main" val="25065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938" y="850344"/>
            <a:ext cx="8559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b="1" dirty="0">
                <a:latin typeface="Comic Sans MS" pitchFamily="66" charset="0"/>
              </a:rPr>
              <a:t>Les mécanismes de régulation sont différents entre les procaryotes et les eucaryotes</a:t>
            </a:r>
            <a:r>
              <a:rPr lang="en-US" sz="2400" b="1" dirty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1644" y="162448"/>
            <a:ext cx="709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itchFamily="66" charset="0"/>
              </a:rPr>
              <a:t>Introduction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013156" y="850343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029784" y="5506957"/>
            <a:ext cx="1600124" cy="430306"/>
            <a:chOff x="7505784" y="5506957"/>
            <a:chExt cx="1600124" cy="430306"/>
          </a:xfrm>
        </p:grpSpPr>
        <p:sp>
          <p:nvSpPr>
            <p:cNvPr id="6" name="Rectangle 5"/>
            <p:cNvSpPr/>
            <p:nvPr/>
          </p:nvSpPr>
          <p:spPr>
            <a:xfrm>
              <a:off x="7505784" y="5506957"/>
              <a:ext cx="839097" cy="4303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11032" y="5605168"/>
              <a:ext cx="22860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8401869" y="5506957"/>
              <a:ext cx="70403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latin typeface="Comic Sans MS" pitchFamily="66" charset="0"/>
                </a:rPr>
                <a:t>Points </a:t>
              </a:r>
            </a:p>
            <a:p>
              <a:r>
                <a:rPr lang="fr-FR" sz="1050" dirty="0">
                  <a:latin typeface="Comic Sans MS" pitchFamily="66" charset="0"/>
                </a:rPr>
                <a:t>contrôle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739986" y="1556793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mic Sans MS" pitchFamily="66" charset="0"/>
              </a:rPr>
              <a:t>Noyau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009" y="4797153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mic Sans MS" pitchFamily="66" charset="0"/>
              </a:rPr>
              <a:t>Cytoplasme</a:t>
            </a:r>
            <a:endParaRPr lang="en-US" sz="1200" dirty="0"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8340" t="2899" r="6807" b="3190"/>
          <a:stretch>
            <a:fillRect/>
          </a:stretch>
        </p:blipFill>
        <p:spPr bwMode="auto">
          <a:xfrm>
            <a:off x="1583698" y="447966"/>
            <a:ext cx="7979934" cy="608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5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8638" y="2621905"/>
            <a:ext cx="80347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fr-FR" sz="4400" b="1" dirty="0">
                <a:latin typeface="Comic Sans MS" pitchFamily="66" charset="0"/>
              </a:rPr>
              <a:t>Régulation chez les Procaryotes</a:t>
            </a:r>
          </a:p>
        </p:txBody>
      </p:sp>
    </p:spTree>
    <p:extLst>
      <p:ext uri="{BB962C8B-B14F-4D97-AF65-F5344CB8AC3E}">
        <p14:creationId xmlns:p14="http://schemas.microsoft.com/office/powerpoint/2010/main" val="33047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151" y="924311"/>
            <a:ext cx="865163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b="1" dirty="0">
                <a:solidFill>
                  <a:srgbClr val="C00000"/>
                </a:solidFill>
                <a:latin typeface="Comic Sans MS" pitchFamily="66" charset="0"/>
              </a:rPr>
              <a:t>Chez les procaryotes:</a:t>
            </a:r>
          </a:p>
          <a:p>
            <a:pPr algn="just"/>
            <a:endParaRPr lang="fr-FR" sz="32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fr-FR" sz="2800" b="1" dirty="0">
                <a:latin typeface="Comic Sans MS" pitchFamily="66" charset="0"/>
              </a:rPr>
              <a:t>-le contrôle de l’expression des gènes permet essentiellement à la cellule d’ajuster des synthèses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fr-FR" sz="2800" b="1" dirty="0">
                <a:latin typeface="Comic Sans MS" pitchFamily="66" charset="0"/>
              </a:rPr>
              <a:t>-en fonction des besoins nutritionnels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fr-FR" sz="2800" b="1" dirty="0">
                <a:latin typeface="Comic Sans MS" pitchFamily="66" charset="0"/>
              </a:rPr>
              <a:t>-faire face à un environnement changeant</a:t>
            </a:r>
            <a:endParaRPr lang="fr-F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0376" y="-12700"/>
            <a:ext cx="2638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Notion d’opéron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8950" y="439739"/>
            <a:ext cx="866775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000" dirty="0">
                <a:latin typeface="Comic Sans MS" pitchFamily="66" charset="0"/>
              </a:rPr>
              <a:t>généralement trouvés chez les procaryotes, avec quelques exemples maintenant connus chez les eucaryotes </a:t>
            </a:r>
            <a:r>
              <a:rPr lang="fr-FR" dirty="0">
                <a:latin typeface="Comic Sans MS" pitchFamily="66" charset="0"/>
              </a:rPr>
              <a:t>(Némathelminthes , Plathelminthes).</a:t>
            </a:r>
            <a:endParaRPr lang="fr-FR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000" dirty="0">
                <a:latin typeface="Comic Sans MS" pitchFamily="66" charset="0"/>
              </a:rPr>
              <a:t>chez les bactéries, quand un promoteur sert une série de gènes groupés, l’ensemble de gènes s'appelle un </a:t>
            </a:r>
            <a:r>
              <a:rPr lang="fr-FR" sz="2000" b="1" i="1" dirty="0">
                <a:solidFill>
                  <a:srgbClr val="FF0066"/>
                </a:solidFill>
                <a:latin typeface="Comic Sans MS" pitchFamily="66" charset="0"/>
              </a:rPr>
              <a:t>opéron</a:t>
            </a:r>
            <a:r>
              <a:rPr lang="fr-FR" sz="2000" b="1" i="1" dirty="0">
                <a:latin typeface="Comic Sans MS" pitchFamily="66" charset="0"/>
              </a:rPr>
              <a:t>.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1666876" y="2844800"/>
            <a:ext cx="8831263" cy="1816100"/>
            <a:chOff x="142875" y="2844800"/>
            <a:chExt cx="8831263" cy="1816100"/>
          </a:xfrm>
        </p:grpSpPr>
        <p:pic>
          <p:nvPicPr>
            <p:cNvPr id="235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349" b="9964"/>
            <a:stretch>
              <a:fillRect/>
            </a:stretch>
          </p:blipFill>
          <p:spPr bwMode="auto">
            <a:xfrm>
              <a:off x="142875" y="2844800"/>
              <a:ext cx="8831263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1921913" y="2846388"/>
              <a:ext cx="5273188" cy="584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Structure d’un opéron simple: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46350" y="4786314"/>
            <a:ext cx="76215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r-FR" sz="2000">
                <a:solidFill>
                  <a:srgbClr val="C10000"/>
                </a:solidFill>
                <a:latin typeface="Comic Sans MS" pitchFamily="66" charset="0"/>
              </a:rPr>
              <a:t>Opérateur </a:t>
            </a:r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: contrôle de la transcription</a:t>
            </a:r>
          </a:p>
          <a:p>
            <a:pPr rtl="1"/>
            <a:r>
              <a:rPr lang="fr-FR" sz="2000">
                <a:solidFill>
                  <a:srgbClr val="0070C1"/>
                </a:solidFill>
                <a:latin typeface="Comic Sans MS" pitchFamily="66" charset="0"/>
              </a:rPr>
              <a:t>Promoteur </a:t>
            </a:r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: fixation de l’ARN polymérase</a:t>
            </a:r>
          </a:p>
          <a:p>
            <a:pPr rtl="1"/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+1 : début de la transcription</a:t>
            </a:r>
          </a:p>
          <a:p>
            <a:pPr rtl="1"/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RBS (‘ribosome binding site’) : fixation du ribosome</a:t>
            </a:r>
          </a:p>
          <a:p>
            <a:pPr rtl="1"/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CDS (‘coding sequence’): séquence codant pour une protéine</a:t>
            </a:r>
          </a:p>
          <a:p>
            <a:pPr rtl="1"/>
            <a:r>
              <a:rPr lang="fr-FR" sz="2000">
                <a:solidFill>
                  <a:srgbClr val="00B150"/>
                </a:solidFill>
                <a:latin typeface="Comic Sans MS" pitchFamily="66" charset="0"/>
              </a:rPr>
              <a:t>Terminateur </a:t>
            </a:r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: fin de la transcription</a:t>
            </a:r>
            <a:endParaRPr lang="fr-FR" sz="10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025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8404" y="1318215"/>
            <a:ext cx="89611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b="1" dirty="0">
                <a:solidFill>
                  <a:srgbClr val="C00000"/>
                </a:solidFill>
                <a:latin typeface="Comic Sans MS" pitchFamily="66" charset="0"/>
              </a:rPr>
              <a:t>Il existe deux types d’opérons:</a:t>
            </a:r>
          </a:p>
          <a:p>
            <a:pPr algn="just"/>
            <a:endParaRPr lang="fr-FR" sz="2800" b="1" dirty="0">
              <a:latin typeface="Comic Sans MS" pitchFamily="66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800" dirty="0">
                <a:latin typeface="Comic Sans MS" pitchFamily="66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Comic Sans MS" pitchFamily="66" charset="0"/>
              </a:rPr>
              <a:t>Opérons inductibles</a:t>
            </a:r>
            <a:r>
              <a:rPr lang="fr-FR" sz="2800" b="1" dirty="0">
                <a:latin typeface="Comic Sans MS" pitchFamily="66" charset="0"/>
              </a:rPr>
              <a:t>: qui code pour les enzymes de la voie catabolique (processus de dégradation).</a:t>
            </a:r>
          </a:p>
          <a:p>
            <a:pPr algn="just"/>
            <a:endParaRPr lang="fr-FR" sz="2800" b="1" dirty="0">
              <a:latin typeface="Comic Sans MS" pitchFamily="66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800" b="1" dirty="0">
                <a:latin typeface="Comic Sans MS" pitchFamily="66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Comic Sans MS" pitchFamily="66" charset="0"/>
              </a:rPr>
              <a:t>Opérons répressibles</a:t>
            </a:r>
            <a:r>
              <a:rPr lang="fr-FR" sz="2800" b="1" dirty="0">
                <a:latin typeface="Comic Sans MS" pitchFamily="66" charset="0"/>
              </a:rPr>
              <a:t>: responsable de l’anabolisme (processus de biosynthèse).</a:t>
            </a:r>
          </a:p>
        </p:txBody>
      </p:sp>
    </p:spTree>
    <p:extLst>
      <p:ext uri="{BB962C8B-B14F-4D97-AF65-F5344CB8AC3E}">
        <p14:creationId xmlns:p14="http://schemas.microsoft.com/office/powerpoint/2010/main" val="24062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685</Words>
  <Application>Microsoft Office PowerPoint</Application>
  <PresentationFormat>Grand écran</PresentationFormat>
  <Paragraphs>93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BatangChe</vt:lpstr>
      <vt:lpstr>Calibri</vt:lpstr>
      <vt:lpstr>Calibri Light</vt:lpstr>
      <vt:lpstr>Comic Sans MS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Opéron Ara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4</cp:revision>
  <dcterms:created xsi:type="dcterms:W3CDTF">2021-02-18T07:54:11Z</dcterms:created>
  <dcterms:modified xsi:type="dcterms:W3CDTF">2021-02-21T00:13:20Z</dcterms:modified>
</cp:coreProperties>
</file>