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63" r:id="rId3"/>
    <p:sldId id="257" r:id="rId4"/>
    <p:sldId id="258" r:id="rId5"/>
    <p:sldId id="259" r:id="rId6"/>
    <p:sldId id="274" r:id="rId7"/>
    <p:sldId id="262" r:id="rId8"/>
    <p:sldId id="260" r:id="rId9"/>
    <p:sldId id="261"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A4FEB-8F03-4AFB-9AEC-5BB1D22D982A}" type="datetimeFigureOut">
              <a:rPr lang="fr-FR" smtClean="0"/>
              <a:pPr/>
              <a:t>23/10/2017</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47365C-9EB2-4EF9-9DCF-1FCA60B6DE5F}"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94510DF-A291-4128-9587-5A2F03D810D7}" type="datetime1">
              <a:rPr lang="fr-FR" smtClean="0"/>
              <a:pPr/>
              <a:t>23/10/2017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6291B9B-F091-47E6-9DA6-68BB9997CCD0}" type="datetime1">
              <a:rPr lang="fr-FR" smtClean="0"/>
              <a:pPr/>
              <a:t>23/10/2017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4BF0506-ABC5-4FBA-BBCD-2587EE91C433}" type="datetime1">
              <a:rPr lang="fr-FR" smtClean="0"/>
              <a:pPr/>
              <a:t>23/10/2017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89DFD91-5813-4E52-AD1C-5AEA2286DE1F}" type="datetime1">
              <a:rPr lang="fr-FR" smtClean="0"/>
              <a:pPr/>
              <a:t>23/10/2017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32567B0-1083-40D5-99CD-29CE2AF4D076}" type="datetime1">
              <a:rPr lang="fr-FR" smtClean="0"/>
              <a:pPr/>
              <a:t>23/10/2017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6C46D24-F903-4A00-A31B-77E1E5FD6D50}" type="datetime1">
              <a:rPr lang="fr-FR" smtClean="0"/>
              <a:pPr/>
              <a:t>23/10/2017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E3B04D1-B284-4D18-91BF-EFDE283DF9E2}" type="datetime1">
              <a:rPr lang="fr-FR" smtClean="0"/>
              <a:pPr/>
              <a:t>23/10/2017</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B34891E-6758-4641-B2E5-D2989654E357}" type="datetime1">
              <a:rPr lang="fr-FR" smtClean="0"/>
              <a:pPr/>
              <a:t>23/10/2017</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FFAFEA1-17D0-4D4D-9655-8339C36AEE36}" type="datetime1">
              <a:rPr lang="fr-FR" smtClean="0"/>
              <a:pPr/>
              <a:t>23/10/2017</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7105342-020B-4E4B-968F-DDBF0628B7E0}" type="datetime1">
              <a:rPr lang="fr-FR" smtClean="0"/>
              <a:pPr/>
              <a:t>23/10/2017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8CDE0B1-64D2-45EC-ACE3-DA917CB1B985}" type="datetime1">
              <a:rPr lang="fr-FR" smtClean="0"/>
              <a:pPr/>
              <a:t>23/10/2017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B54CC1C-B1AC-444B-BAD3-A71156558FB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55C468-A18C-4BA1-92FE-0F358D9F3030}" type="datetime1">
              <a:rPr lang="fr-FR" smtClean="0"/>
              <a:pPr/>
              <a:t>23/10/2017</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4CC1C-B1AC-444B-BAD3-A71156558FB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3600" dirty="0" smtClean="0"/>
              <a:t>Introduction à la méthodologie de recherche</a:t>
            </a:r>
            <a:r>
              <a:rPr lang="fr-FR" dirty="0" smtClean="0"/>
              <a:t>	 </a:t>
            </a:r>
            <a:endParaRPr lang="fr-FR" dirty="0"/>
          </a:p>
        </p:txBody>
      </p:sp>
      <p:sp>
        <p:nvSpPr>
          <p:cNvPr id="3" name="Sous-titre 2"/>
          <p:cNvSpPr>
            <a:spLocks noGrp="1"/>
          </p:cNvSpPr>
          <p:nvPr>
            <p:ph type="subTitle" idx="1"/>
          </p:nvPr>
        </p:nvSpPr>
        <p:spPr/>
        <p:txBody>
          <a:bodyPr>
            <a:noAutofit/>
          </a:bodyPr>
          <a:lstStyle/>
          <a:p>
            <a:pPr algn="just"/>
            <a:endParaRPr lang="fr-F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Chapitre I: Les étapes de la recherche</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1.1. Le choix du thème et du sujet de recherche </a:t>
            </a:r>
            <a:br>
              <a:rPr lang="fr-FR" dirty="0" smtClean="0"/>
            </a:b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Le choix doit intégrer plusieurs paramètres:</a:t>
            </a:r>
          </a:p>
          <a:p>
            <a:pPr>
              <a:buFontTx/>
              <a:buChar char="-"/>
            </a:pPr>
            <a:r>
              <a:rPr lang="fr-FR" b="1" dirty="0" smtClean="0"/>
              <a:t>l’intérêt et la curiosité </a:t>
            </a:r>
            <a:r>
              <a:rPr lang="fr-FR" dirty="0" smtClean="0"/>
              <a:t>pour un sujet de recherche sont une source de motivation, d’inspiration et d’énergie qui pousseront à mener le projet à son terme. </a:t>
            </a:r>
            <a:r>
              <a:rPr lang="fr-FR" b="1" dirty="0" smtClean="0"/>
              <a:t>Les sources d’inspiration </a:t>
            </a:r>
            <a:r>
              <a:rPr lang="fr-FR" dirty="0" smtClean="0"/>
              <a:t>sont les expériences vécues, le désir d’être utile à la société et à la communauté ou à une cause, l’observation, les recherches antérieures, les débats et autres échanges d’idées;</a:t>
            </a:r>
          </a:p>
          <a:p>
            <a:pPr>
              <a:buNone/>
            </a:pPr>
            <a:r>
              <a:rPr lang="fr-FR" dirty="0" smtClean="0"/>
              <a:t>- Le sujet doit être </a:t>
            </a:r>
            <a:r>
              <a:rPr lang="fr-FR" b="1" dirty="0" smtClean="0"/>
              <a:t>utile </a:t>
            </a:r>
            <a:r>
              <a:rPr lang="fr-FR" dirty="0" smtClean="0"/>
              <a:t>aux agents économiques, à la collectivité (nationale et/ou locale), l’utilité n’est pas nécessairement immédiate (ex: cas de la recherche fondamentale ou spatiale); il doit répondre à une attente, résoudre un problème; Il faut noter qu’il existe des </a:t>
            </a:r>
            <a:r>
              <a:rPr lang="fr-FR" b="1" dirty="0" smtClean="0"/>
              <a:t>programmes nationaux de recherche (PNR) </a:t>
            </a:r>
            <a:r>
              <a:rPr lang="fr-FR" dirty="0" smtClean="0"/>
              <a:t>par discipline  ou spécialité dont on peut s’inspirer ou s’y inscrire.</a:t>
            </a:r>
          </a:p>
          <a:p>
            <a:pPr>
              <a:buNone/>
            </a:pPr>
            <a:r>
              <a:rPr lang="fr-FR" dirty="0" smtClean="0"/>
              <a:t>-le sujet doit être </a:t>
            </a:r>
            <a:r>
              <a:rPr lang="fr-FR" b="1" dirty="0" smtClean="0"/>
              <a:t>original</a:t>
            </a:r>
            <a:r>
              <a:rPr lang="fr-FR" dirty="0" smtClean="0"/>
              <a:t> ou proposer une </a:t>
            </a:r>
            <a:r>
              <a:rPr lang="fr-FR" b="1" dirty="0" smtClean="0"/>
              <a:t>approche originale </a:t>
            </a:r>
            <a:r>
              <a:rPr lang="fr-FR" dirty="0" smtClean="0"/>
              <a:t>s’il est déjà traité ou </a:t>
            </a:r>
            <a:r>
              <a:rPr lang="fr-FR" b="1" dirty="0" smtClean="0"/>
              <a:t>actualise</a:t>
            </a:r>
            <a:r>
              <a:rPr lang="fr-FR" dirty="0" smtClean="0"/>
              <a:t>r les données sur la question traitée. </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11</a:t>
            </a:fld>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buFontTx/>
              <a:buChar char="-"/>
            </a:pPr>
            <a:r>
              <a:rPr lang="fr-FR" b="1" dirty="0" smtClean="0"/>
              <a:t>la faisabilité </a:t>
            </a:r>
            <a:r>
              <a:rPr lang="fr-FR" dirty="0" smtClean="0"/>
              <a:t>: le choix du sujet doit tenir compte de sa faisabilité en fonction du temps disponible pour la recherche, des ressources matérielles dont on peut disposer (équipement, financement, etc.), de l’accessibilité des sources d’information et de documentation et, enfin, du degré de complexité du sujet.</a:t>
            </a:r>
          </a:p>
          <a:p>
            <a:pPr algn="just">
              <a:buFontTx/>
              <a:buChar char="-"/>
            </a:pPr>
            <a:r>
              <a:rPr lang="fr-FR" dirty="0" smtClean="0"/>
              <a:t>Il faut éviter les sujets fourre-tout ou bateau en délimitant la question dans le temps et dans l’espace géographique et éventuellement d’un point de vue sectoriel    </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12</a:t>
            </a:fld>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1.2. Le choix du directeur de recherche</a:t>
            </a:r>
            <a:endParaRPr lang="fr-FR" dirty="0"/>
          </a:p>
        </p:txBody>
      </p:sp>
      <p:sp>
        <p:nvSpPr>
          <p:cNvPr id="3" name="Espace réservé du contenu 2"/>
          <p:cNvSpPr>
            <a:spLocks noGrp="1"/>
          </p:cNvSpPr>
          <p:nvPr>
            <p:ph idx="1"/>
          </p:nvPr>
        </p:nvSpPr>
        <p:spPr/>
        <p:txBody>
          <a:bodyPr>
            <a:normAutofit fontScale="85000" lnSpcReduction="20000"/>
          </a:bodyPr>
          <a:lstStyle/>
          <a:p>
            <a:pPr>
              <a:buNone/>
            </a:pPr>
            <a:r>
              <a:rPr lang="fr-FR" dirty="0" smtClean="0"/>
              <a:t>L’encadreur doit répondre à certaines conditions:</a:t>
            </a:r>
          </a:p>
          <a:p>
            <a:pPr>
              <a:buNone/>
            </a:pPr>
            <a:r>
              <a:rPr lang="fr-FR" dirty="0" smtClean="0"/>
              <a:t>- Il doit être habilité par le ministère de l’enseignement supérieur et avoir la formation requise pour diriger une recherche;</a:t>
            </a:r>
          </a:p>
          <a:p>
            <a:pPr>
              <a:buFontTx/>
              <a:buChar char="-"/>
            </a:pPr>
            <a:r>
              <a:rPr lang="fr-FR" dirty="0" smtClean="0"/>
              <a:t>Il souhaitable qu’i soit spécialiste de la question traitée ou du moins proche du domaine;</a:t>
            </a:r>
          </a:p>
          <a:p>
            <a:pPr>
              <a:buFontTx/>
              <a:buChar char="-"/>
            </a:pPr>
            <a:r>
              <a:rPr lang="fr-FR" dirty="0" smtClean="0"/>
              <a:t>Il doit être disponible pour le suivi et l’encadrement du travail de recherche;</a:t>
            </a:r>
          </a:p>
          <a:p>
            <a:pPr>
              <a:buFontTx/>
              <a:buChar char="-"/>
            </a:pPr>
            <a:r>
              <a:rPr lang="fr-FR" dirty="0" smtClean="0"/>
              <a:t> Il doit être intéressé et motivé par le sujet;</a:t>
            </a:r>
          </a:p>
          <a:p>
            <a:pPr>
              <a:buFontTx/>
              <a:buChar char="-"/>
            </a:pPr>
            <a:r>
              <a:rPr lang="fr-FR" dirty="0" smtClean="0"/>
              <a:t>Enfin, on peut choisir une </a:t>
            </a:r>
            <a:r>
              <a:rPr lang="fr-FR" dirty="0" err="1" smtClean="0"/>
              <a:t>co-direction</a:t>
            </a:r>
            <a:r>
              <a:rPr lang="fr-FR" dirty="0" smtClean="0"/>
              <a:t>(administrative et académique) ou une </a:t>
            </a:r>
            <a:r>
              <a:rPr lang="fr-FR" dirty="0" err="1" smtClean="0"/>
              <a:t>co-tutelle</a:t>
            </a:r>
            <a:r>
              <a:rPr lang="fr-FR" dirty="0" smtClean="0"/>
              <a:t> (deux universités).  </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13</a:t>
            </a:fld>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1.3. Formulation de la problématique et construction d’un modèle d’analyse</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D’abord, </a:t>
            </a:r>
            <a:r>
              <a:rPr lang="fr-FR" b="1" dirty="0" smtClean="0"/>
              <a:t>qu’est-ce qu’un problème de recherche?</a:t>
            </a:r>
          </a:p>
          <a:p>
            <a:pPr algn="just">
              <a:buNone/>
            </a:pPr>
            <a:r>
              <a:rPr lang="fr-FR" dirty="0" smtClean="0"/>
              <a:t>Un problème de recherche est l’écart qui existe entre ce que nous savons  et ce que nous voudrions savoir à propos d’un phénomène donné. Une personne entreprend une recherche après s’être rendu compte de son ignorance à propos de quelque chose qu’elle voudrait pourtant savoir ou connaître.</a:t>
            </a:r>
          </a:p>
          <a:p>
            <a:pPr algn="just">
              <a:buNone/>
            </a:pPr>
            <a:r>
              <a:rPr lang="fr-FR" dirty="0" smtClean="0"/>
              <a:t>Tout problème de recherche appartient à une problématique particulière. </a:t>
            </a:r>
          </a:p>
          <a:p>
            <a:pPr>
              <a:buNone/>
            </a:pPr>
            <a:r>
              <a:rPr lang="fr-FR" u="sng" dirty="0" smtClean="0"/>
              <a:t>Définitions de la problématique</a:t>
            </a:r>
          </a:p>
          <a:p>
            <a:pPr>
              <a:buNone/>
            </a:pPr>
            <a:r>
              <a:rPr lang="fr-FR" dirty="0" smtClean="0"/>
              <a:t>Plusieurs définitions peuvent être proposées:</a:t>
            </a:r>
          </a:p>
          <a:p>
            <a:pPr>
              <a:buNone/>
            </a:pPr>
            <a:endParaRPr lang="fr-FR" u="sng" dirty="0" smtClean="0"/>
          </a:p>
          <a:p>
            <a:pPr>
              <a:buNone/>
            </a:pPr>
            <a:r>
              <a:rPr lang="fr-FR" dirty="0" smtClean="0"/>
              <a:t> </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14</a:t>
            </a:fld>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buNone/>
            </a:pPr>
            <a:r>
              <a:rPr lang="fr-FR" b="1" dirty="0" smtClean="0"/>
              <a:t>1.</a:t>
            </a:r>
            <a:r>
              <a:rPr lang="fr-FR" dirty="0" smtClean="0"/>
              <a:t> </a:t>
            </a:r>
            <a:r>
              <a:rPr lang="fr-FR" b="1" dirty="0" smtClean="0"/>
              <a:t>Au sens technique </a:t>
            </a:r>
            <a:r>
              <a:rPr lang="fr-FR" dirty="0" smtClean="0"/>
              <a:t>du terme, une problématique systématique et hiérarchique, sous un problème principal qui les englobe et unifie, des multiples sous-problèmes qu’un auteur entend traiter, en vue de les résoudre, dans son rapport de recherche.</a:t>
            </a:r>
          </a:p>
          <a:p>
            <a:pPr marL="514350" indent="-514350" algn="just">
              <a:buNone/>
            </a:pPr>
            <a:r>
              <a:rPr lang="fr-FR" b="1" dirty="0" smtClean="0"/>
              <a:t>2.</a:t>
            </a:r>
            <a:r>
              <a:rPr lang="fr-FR" dirty="0" smtClean="0"/>
              <a:t> Une problématique est l’exposé de l’ensemble des concepts, des théories, des questions, des méthodes, des hypothèses et des références qui contribuent à clarifier et à développer un problème de recherche.</a:t>
            </a:r>
          </a:p>
          <a:p>
            <a:pPr marL="514350" indent="-514350" algn="just">
              <a:buNone/>
            </a:pPr>
            <a:r>
              <a:rPr lang="fr-FR" b="1" dirty="0" smtClean="0"/>
              <a:t>3. </a:t>
            </a:r>
            <a:r>
              <a:rPr lang="fr-FR" dirty="0" smtClean="0"/>
              <a:t>L’intermédiaire entre la logique formelle et la recherche concernant le contenu, se nomme une problématique. Elle répond à un besoin de cohérence logique, met en œuvre un ensemble de problèmes qui orientent la recherche et un corps de concepts qui, directement ou indirectement, débouchent sur des hypothèses rendant compte d’un contenu riche de conflits. (</a:t>
            </a:r>
            <a:r>
              <a:rPr lang="fr-FR" b="1" dirty="0" smtClean="0"/>
              <a:t>Madeleine </a:t>
            </a:r>
            <a:r>
              <a:rPr lang="fr-FR" b="1" dirty="0" err="1" smtClean="0"/>
              <a:t>Grawitz</a:t>
            </a:r>
            <a:r>
              <a:rPr lang="fr-FR" b="1" dirty="0" smtClean="0"/>
              <a:t>, Méthodes des sciences sociales, 11 </a:t>
            </a:r>
            <a:r>
              <a:rPr lang="fr-FR" b="1" dirty="0" err="1" smtClean="0"/>
              <a:t>èd</a:t>
            </a:r>
            <a:r>
              <a:rPr lang="fr-FR" b="1" dirty="0" smtClean="0"/>
              <a:t>. Dalloz, Paris 2002, p. </a:t>
            </a:r>
            <a:r>
              <a:rPr lang="fr-FR" dirty="0" smtClean="0"/>
              <a:t>)   </a:t>
            </a:r>
          </a:p>
          <a:p>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15</a:t>
            </a:fld>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Plus simplement, la problématique est l’approche ou la perspective théorique qu’on décide d’adopter pour traiter le problème posé par la question de départ. Construire une problématique revient à répondre à la question : </a:t>
            </a:r>
            <a:r>
              <a:rPr lang="fr-FR" b="1" dirty="0" smtClean="0"/>
              <a:t>comment vais-je aborder ce phénomène? </a:t>
            </a:r>
          </a:p>
          <a:p>
            <a:pPr>
              <a:buNone/>
            </a:pPr>
            <a:r>
              <a:rPr lang="fr-FR" dirty="0" smtClean="0"/>
              <a:t>Deux étapes:</a:t>
            </a:r>
          </a:p>
          <a:p>
            <a:pPr>
              <a:buNone/>
            </a:pPr>
            <a:r>
              <a:rPr lang="fr-FR" dirty="0" smtClean="0"/>
              <a:t>· Faire le point des problématiques possibles.</a:t>
            </a:r>
          </a:p>
          <a:p>
            <a:pPr>
              <a:buNone/>
            </a:pPr>
            <a:r>
              <a:rPr lang="fr-FR" dirty="0" smtClean="0"/>
              <a:t>. Choisir sa propre problématique.</a:t>
            </a:r>
          </a:p>
          <a:p>
            <a:r>
              <a:rPr lang="fr-FR" dirty="0" smtClean="0"/>
              <a:t>Exemple concret: cf. notre thèse de doctorat (bibliothèque, service des périodiques):</a:t>
            </a:r>
          </a:p>
          <a:p>
            <a:pPr algn="just">
              <a:buNone/>
            </a:pPr>
            <a:r>
              <a:rPr lang="fr-FR" sz="3100" dirty="0" smtClean="0"/>
              <a:t>TALEB </a:t>
            </a:r>
            <a:r>
              <a:rPr lang="fr-FR" sz="3100" dirty="0" err="1" smtClean="0"/>
              <a:t>Nacer</a:t>
            </a:r>
            <a:r>
              <a:rPr lang="fr-FR" sz="3100" dirty="0" smtClean="0"/>
              <a:t>, Espace rural et développement local : dynamique de la localisation des entreprises industrielles en milieu rural </a:t>
            </a:r>
            <a:r>
              <a:rPr lang="fr-FR" sz="3100" dirty="0" err="1" smtClean="0"/>
              <a:t>béjaoui</a:t>
            </a:r>
            <a:r>
              <a:rPr lang="fr-FR" sz="3100" dirty="0" smtClean="0"/>
              <a:t> , Thèse de Doctorat, Université de Bejaia, 2013, pp. 7-12</a:t>
            </a:r>
          </a:p>
          <a:p>
            <a:pPr>
              <a:buNone/>
            </a:pPr>
            <a:endParaRPr lang="fr-FR" dirty="0" smtClean="0"/>
          </a:p>
          <a:p>
            <a:pPr>
              <a:buNone/>
            </a:pP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16</a:t>
            </a:fld>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construction du modèle d’analyse</a:t>
            </a:r>
            <a:endParaRPr lang="fr-FR" dirty="0"/>
          </a:p>
        </p:txBody>
      </p:sp>
      <p:sp>
        <p:nvSpPr>
          <p:cNvPr id="3" name="Espace réservé du contenu 2"/>
          <p:cNvSpPr>
            <a:spLocks noGrp="1"/>
          </p:cNvSpPr>
          <p:nvPr>
            <p:ph idx="1"/>
          </p:nvPr>
        </p:nvSpPr>
        <p:spPr/>
        <p:txBody>
          <a:bodyPr>
            <a:normAutofit fontScale="62500" lnSpcReduction="20000"/>
          </a:bodyPr>
          <a:lstStyle/>
          <a:p>
            <a:pPr algn="just">
              <a:buNone/>
            </a:pPr>
            <a:r>
              <a:rPr lang="fr-FR" dirty="0" smtClean="0"/>
              <a:t>Deux démarches parallèles:</a:t>
            </a:r>
          </a:p>
          <a:p>
            <a:pPr algn="just">
              <a:buNone/>
            </a:pPr>
            <a:r>
              <a:rPr lang="fr-FR" dirty="0" smtClean="0"/>
              <a:t>A. </a:t>
            </a:r>
            <a:r>
              <a:rPr lang="fr-FR" u="sng" dirty="0" smtClean="0"/>
              <a:t>Construire des hypothèses : </a:t>
            </a:r>
            <a:r>
              <a:rPr lang="fr-FR" dirty="0" smtClean="0"/>
              <a:t>Les hypothèses se présentent comme une réponse provisoire à une question que l’on se pose que le chercheur va tenter de prouver grâce à des données recueillies empiriquement. Elles doivent être falsifiables (réfutables).</a:t>
            </a:r>
          </a:p>
          <a:p>
            <a:pPr algn="just">
              <a:buNone/>
            </a:pPr>
            <a:r>
              <a:rPr lang="fr-FR" dirty="0" smtClean="0"/>
              <a:t>L’hypothèse présente trois qualités:</a:t>
            </a:r>
          </a:p>
          <a:p>
            <a:pPr algn="just">
              <a:buFontTx/>
              <a:buChar char="-"/>
            </a:pPr>
            <a:r>
              <a:rPr lang="fr-FR" dirty="0" smtClean="0"/>
              <a:t>La validité: cohérence avec le modèle d’analyse, à l’élaboration théorique;</a:t>
            </a:r>
          </a:p>
          <a:p>
            <a:pPr algn="just">
              <a:buFontTx/>
              <a:buChar char="-"/>
            </a:pPr>
            <a:r>
              <a:rPr lang="fr-FR" dirty="0" smtClean="0"/>
              <a:t>La précision: formulée de manière claire et non ambigüe (ne doit pas prêter à confusion);</a:t>
            </a:r>
          </a:p>
          <a:p>
            <a:pPr algn="just">
              <a:buFontTx/>
              <a:buChar char="-"/>
            </a:pPr>
            <a:r>
              <a:rPr lang="fr-FR" dirty="0" smtClean="0"/>
              <a:t>Le caractère provisoire: il va falloir la confirmer ou infirmer par l’observation. </a:t>
            </a:r>
          </a:p>
          <a:p>
            <a:pPr algn="just">
              <a:buNone/>
            </a:pPr>
            <a:r>
              <a:rPr lang="fr-FR" dirty="0" smtClean="0"/>
              <a:t>B. </a:t>
            </a:r>
            <a:r>
              <a:rPr lang="fr-FR" u="sng" dirty="0" smtClean="0"/>
              <a:t>Conceptualiser</a:t>
            </a:r>
            <a:r>
              <a:rPr lang="fr-FR" dirty="0" smtClean="0"/>
              <a:t>: </a:t>
            </a:r>
            <a:r>
              <a:rPr lang="fr-FR" b="1" dirty="0" smtClean="0"/>
              <a:t>le concept </a:t>
            </a:r>
            <a:r>
              <a:rPr lang="fr-FR" dirty="0" smtClean="0"/>
              <a:t>est une construction abstraite qui vise à rendre compte du réel.</a:t>
            </a:r>
          </a:p>
          <a:p>
            <a:pPr algn="just">
              <a:buNone/>
            </a:pPr>
            <a:r>
              <a:rPr lang="fr-FR" dirty="0" smtClean="0"/>
              <a:t>      Traduire ensuite les concepts dans un langage qui permette la récolte des données. </a:t>
            </a:r>
            <a:r>
              <a:rPr lang="fr-FR" b="1" dirty="0" smtClean="0"/>
              <a:t>Les indicateurs </a:t>
            </a:r>
            <a:r>
              <a:rPr lang="fr-FR" dirty="0" smtClean="0"/>
              <a:t>sont des traductions entre un concept, abstrait et donc non vérifiable tel quel, et une réalité empirique.  </a:t>
            </a:r>
            <a:r>
              <a:rPr lang="fr-FR" b="1" dirty="0" smtClean="0"/>
              <a:t>   </a:t>
            </a:r>
            <a:endParaRPr lang="fr-FR" b="1"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17</a:t>
            </a:fld>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buNone/>
            </a:pPr>
            <a:r>
              <a:rPr lang="fr-FR" u="sng" dirty="0" smtClean="0"/>
              <a:t>Exemple 1</a:t>
            </a:r>
            <a:r>
              <a:rPr lang="fr-FR" dirty="0" smtClean="0"/>
              <a:t>: le concept de pauvreté pour être traduit sur le terrain nécessite l’usage d’indicateurs de pauvreté tels le </a:t>
            </a:r>
            <a:r>
              <a:rPr lang="fr-FR" b="1" dirty="0" smtClean="0"/>
              <a:t>revenu moyen par habitant </a:t>
            </a:r>
            <a:r>
              <a:rPr lang="fr-FR" dirty="0" smtClean="0"/>
              <a:t>ou le revenu médian, les seuils de </a:t>
            </a:r>
            <a:r>
              <a:rPr lang="fr-FR" b="1" dirty="0" smtClean="0"/>
              <a:t>pauvreté absolue </a:t>
            </a:r>
            <a:r>
              <a:rPr lang="fr-FR" dirty="0" smtClean="0"/>
              <a:t>ou </a:t>
            </a:r>
            <a:r>
              <a:rPr lang="fr-FR" b="1" dirty="0" smtClean="0"/>
              <a:t>relative</a:t>
            </a:r>
          </a:p>
          <a:p>
            <a:pPr>
              <a:buNone/>
            </a:pPr>
            <a:r>
              <a:rPr lang="fr-FR" u="sng" dirty="0" smtClean="0"/>
              <a:t>Exemple 2</a:t>
            </a:r>
            <a:r>
              <a:rPr lang="fr-FR" dirty="0" smtClean="0"/>
              <a:t>: le concept d’inflation est mesuré par </a:t>
            </a:r>
            <a:r>
              <a:rPr lang="fr-FR" b="1" dirty="0" smtClean="0"/>
              <a:t>l’indice des prix à la consommation </a:t>
            </a:r>
            <a:r>
              <a:rPr lang="fr-FR" dirty="0" smtClean="0"/>
              <a:t>(IPC)</a:t>
            </a:r>
          </a:p>
          <a:p>
            <a:pPr>
              <a:buNone/>
            </a:pPr>
            <a:r>
              <a:rPr lang="fr-FR" dirty="0" smtClean="0"/>
              <a:t>→Concepts: pas observables directement; Indicateurs: observables directement.</a:t>
            </a:r>
          </a:p>
          <a:p>
            <a:pPr>
              <a:buNone/>
            </a:pPr>
            <a:r>
              <a:rPr lang="fr-FR" dirty="0" smtClean="0"/>
              <a:t>→Garder toujours un lien entre cadre théorique et empirie </a:t>
            </a:r>
          </a:p>
          <a:p>
            <a:pPr>
              <a:buNone/>
            </a:pPr>
            <a:r>
              <a:rPr lang="fr-FR" dirty="0" smtClean="0"/>
              <a:t>̽Théorie ………………mise à l’épreuve de l’empirie=modèle (</a:t>
            </a:r>
            <a:r>
              <a:rPr lang="fr-FR" i="1" dirty="0" smtClean="0"/>
              <a:t>Général </a:t>
            </a:r>
            <a:r>
              <a:rPr lang="fr-FR" dirty="0" smtClean="0"/>
              <a:t>)……... </a:t>
            </a:r>
            <a:r>
              <a:rPr lang="fr-FR" i="1" dirty="0" smtClean="0"/>
              <a:t>Concret </a:t>
            </a:r>
            <a:r>
              <a:rPr lang="fr-FR" dirty="0" smtClean="0"/>
              <a:t>                                       déductif</a:t>
            </a:r>
          </a:p>
          <a:p>
            <a:pPr>
              <a:buNone/>
            </a:pPr>
            <a:r>
              <a:rPr lang="fr-FR" dirty="0" smtClean="0"/>
              <a:t>̽Empirie……………….mise à l’épreuve des modèles théoriques= (Concret)…………(Général)                         modèle inductif</a:t>
            </a:r>
          </a:p>
          <a:p>
            <a:pPr>
              <a:buNone/>
            </a:pP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18</a:t>
            </a:fld>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t>Définition de la méthodologie</a:t>
            </a:r>
            <a:endParaRPr lang="fr-FR" dirty="0"/>
          </a:p>
        </p:txBody>
      </p:sp>
      <p:sp>
        <p:nvSpPr>
          <p:cNvPr id="3" name="Espace réservé du contenu 2"/>
          <p:cNvSpPr>
            <a:spLocks noGrp="1"/>
          </p:cNvSpPr>
          <p:nvPr>
            <p:ph idx="1"/>
          </p:nvPr>
        </p:nvSpPr>
        <p:spPr/>
        <p:txBody>
          <a:bodyPr/>
          <a:lstStyle/>
          <a:p>
            <a:r>
              <a:rPr lang="fr-FR" dirty="0" smtClean="0"/>
              <a:t>Ensemble des méthodes et des techniques qui orientent l’élaboration d’une recherche et qui guident la démarche scientifique. (</a:t>
            </a:r>
            <a:r>
              <a:rPr lang="fr-FR" sz="2400" dirty="0" smtClean="0"/>
              <a:t>Maurice Angers, Initiation à la méthodologie des sciences humaines, Casbah université, coll. Techniques de recherche, Alger,1997, p. 58</a:t>
            </a:r>
            <a:r>
              <a:rPr lang="fr-FR" dirty="0" smtClean="0"/>
              <a:t>)</a:t>
            </a:r>
          </a:p>
          <a:p>
            <a:r>
              <a:rPr lang="fr-FR" dirty="0" smtClean="0"/>
              <a:t>Le mot </a:t>
            </a:r>
            <a:r>
              <a:rPr lang="fr-FR" b="1" i="1" dirty="0" smtClean="0"/>
              <a:t>méthode</a:t>
            </a:r>
            <a:r>
              <a:rPr lang="fr-FR" i="1" dirty="0" smtClean="0"/>
              <a:t> </a:t>
            </a:r>
            <a:r>
              <a:rPr lang="fr-FR" dirty="0" smtClean="0"/>
              <a:t>peut se rapporter à une façon d’envisager et d’organiser les différentes étapes de la recherche.</a:t>
            </a:r>
          </a:p>
          <a:p>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2</a:t>
            </a:fld>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Pourquoi la méthodologie?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Un impératif scientifique: un dispositif ou un protocole de recherche et la méthode qui l’accompagne sont garants  de la scientificité d’une recherche. Les sciences sociales, auxquelles appartiennent les sciences économiques, sont-elles des sciences?</a:t>
            </a:r>
          </a:p>
          <a:p>
            <a:r>
              <a:rPr lang="fr-FR" dirty="0" smtClean="0"/>
              <a:t>La science est définie comme étant un mode de connaissance particulier, connaissance définie par une capacité à se généraliser.</a:t>
            </a:r>
          </a:p>
          <a:p>
            <a:r>
              <a:rPr lang="fr-FR" dirty="0" smtClean="0"/>
              <a:t>Dans les années 60, les sociologues parlent de rupture épistémologique. Chacun possède une connaissance </a:t>
            </a:r>
            <a:r>
              <a:rPr lang="fr-FR" i="1" dirty="0" smtClean="0"/>
              <a:t>a </a:t>
            </a:r>
            <a:r>
              <a:rPr lang="fr-FR" dirty="0" smtClean="0"/>
              <a:t>priori sur les phénomènes sociaux parce que chacun a déjà une expérience sensible de ces phénomènes (prix, inflation, chômage, consommation, production, etc.).</a:t>
            </a:r>
          </a:p>
        </p:txBody>
      </p:sp>
      <p:sp>
        <p:nvSpPr>
          <p:cNvPr id="4" name="Espace réservé du numéro de diapositive 3"/>
          <p:cNvSpPr>
            <a:spLocks noGrp="1"/>
          </p:cNvSpPr>
          <p:nvPr>
            <p:ph type="sldNum" sz="quarter" idx="12"/>
          </p:nvPr>
        </p:nvSpPr>
        <p:spPr/>
        <p:txBody>
          <a:bodyPr/>
          <a:lstStyle/>
          <a:p>
            <a:fld id="{3B54CC1C-B1AC-444B-BAD3-A71156558FB0}" type="slidenum">
              <a:rPr lang="fr-FR" smtClean="0"/>
              <a:pPr/>
              <a:t>3</a:t>
            </a:fld>
            <a:endParaRPr lang="fr-FR" dirty="0"/>
          </a:p>
        </p:txBody>
      </p:sp>
      <p:sp>
        <p:nvSpPr>
          <p:cNvPr id="5" name="Espace réservé du pied de page 4"/>
          <p:cNvSpPr>
            <a:spLocks noGrp="1"/>
          </p:cNvSpPr>
          <p:nvPr>
            <p:ph type="ftr" sz="quarter" idx="11"/>
          </p:nvPr>
        </p:nvSpPr>
        <p:spPr/>
        <p:txBody>
          <a:bodyPr/>
          <a:lstStyle/>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Pourquoi la méthodologie? (suite)</a:t>
            </a:r>
            <a:endParaRPr lang="fr-FR" sz="3600" dirty="0"/>
          </a:p>
        </p:txBody>
      </p:sp>
      <p:sp>
        <p:nvSpPr>
          <p:cNvPr id="3" name="Espace réservé du contenu 2"/>
          <p:cNvSpPr>
            <a:spLocks noGrp="1"/>
          </p:cNvSpPr>
          <p:nvPr>
            <p:ph idx="1"/>
          </p:nvPr>
        </p:nvSpPr>
        <p:spPr/>
        <p:txBody>
          <a:bodyPr>
            <a:normAutofit fontScale="70000" lnSpcReduction="20000"/>
          </a:bodyPr>
          <a:lstStyle/>
          <a:p>
            <a:pPr algn="just"/>
            <a:r>
              <a:rPr lang="fr-FR" dirty="0" smtClean="0"/>
              <a:t>J. A. Schumpeter a fortement rappelé (dans son </a:t>
            </a:r>
            <a:r>
              <a:rPr lang="fr-FR" i="1" dirty="0" smtClean="0"/>
              <a:t>Histoire de l’analyse économique</a:t>
            </a:r>
            <a:r>
              <a:rPr lang="fr-FR" dirty="0" smtClean="0"/>
              <a:t>) que toute élaboration scientifique commence par une vision: « </a:t>
            </a:r>
            <a:r>
              <a:rPr lang="fr-FR" i="1" dirty="0" smtClean="0"/>
              <a:t>L’acte de connaissance antérieur à l’analyse  qui fournit la matière première à l’effort d’analyse</a:t>
            </a:r>
            <a:r>
              <a:rPr lang="fr-FR" dirty="0" smtClean="0"/>
              <a:t>». Chacun a donc  une connaissance particulière  et individualisé des faits sociaux. Ce mode de connaissance est généralement fortement normatif: connoté-positivement ou négativement- et empreint de jugement de valeurs (</a:t>
            </a:r>
            <a:r>
              <a:rPr lang="fr-FR" b="1" dirty="0" smtClean="0"/>
              <a:t>sens commun </a:t>
            </a:r>
            <a:r>
              <a:rPr lang="fr-FR" dirty="0" smtClean="0"/>
              <a:t>ou savoirs non scientifiques: savoirs populaires, croyances, superstitions, intuitions, savoirs religieux, savoirs de métier, etc.).</a:t>
            </a:r>
            <a:endParaRPr lang="fr-FR" i="1" dirty="0" smtClean="0"/>
          </a:p>
          <a:p>
            <a:pPr algn="just"/>
            <a:r>
              <a:rPr lang="fr-FR" dirty="0" smtClean="0"/>
              <a:t>La science, elle, vise à objectiver les différents éléments qui composent la théorie, qui doit être débarrassée des jugements de valeur, a priori et connotations. C’est ici que se situe la rupture épistémologique dont il question plus haut: le passage d’un mode de connaissance individualisé à un mode de connaissance généralisé (savoirs ou connaissances scientifiques).</a:t>
            </a:r>
            <a:endParaRPr lang="fr-FR" dirty="0"/>
          </a:p>
        </p:txBody>
      </p:sp>
      <p:sp>
        <p:nvSpPr>
          <p:cNvPr id="4" name="Espace réservé du numéro de diapositive 3"/>
          <p:cNvSpPr>
            <a:spLocks noGrp="1"/>
          </p:cNvSpPr>
          <p:nvPr>
            <p:ph type="sldNum" sz="quarter" idx="12"/>
          </p:nvPr>
        </p:nvSpPr>
        <p:spPr/>
        <p:txBody>
          <a:bodyPr/>
          <a:lstStyle/>
          <a:p>
            <a:fld id="{3B54CC1C-B1AC-444B-BAD3-A71156558FB0}" type="slidenum">
              <a:rPr lang="fr-FR" smtClean="0"/>
              <a:pPr/>
              <a:t>4</a:t>
            </a:fld>
            <a:endParaRPr lang="fr-FR" dirty="0"/>
          </a:p>
        </p:txBody>
      </p:sp>
      <p:sp>
        <p:nvSpPr>
          <p:cNvPr id="5" name="Espace réservé du pied de page 4"/>
          <p:cNvSpPr>
            <a:spLocks noGrp="1"/>
          </p:cNvSpPr>
          <p:nvPr>
            <p:ph type="ftr" sz="quarter" idx="1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Comment y parvenir?		</a:t>
            </a:r>
            <a:endParaRPr lang="fr-FR" dirty="0"/>
          </a:p>
        </p:txBody>
      </p:sp>
      <p:sp>
        <p:nvSpPr>
          <p:cNvPr id="3" name="Espace réservé du contenu 2"/>
          <p:cNvSpPr>
            <a:spLocks noGrp="1"/>
          </p:cNvSpPr>
          <p:nvPr>
            <p:ph idx="1"/>
          </p:nvPr>
        </p:nvSpPr>
        <p:spPr/>
        <p:txBody>
          <a:bodyPr>
            <a:normAutofit fontScale="85000" lnSpcReduction="10000"/>
          </a:bodyPr>
          <a:lstStyle/>
          <a:p>
            <a:pPr>
              <a:buNone/>
            </a:pPr>
            <a:r>
              <a:rPr lang="fr-FR" dirty="0" smtClean="0"/>
              <a:t>Le fondement de la connaissance généralisée est de viser:</a:t>
            </a:r>
          </a:p>
          <a:p>
            <a:pPr>
              <a:buFontTx/>
              <a:buChar char="-"/>
            </a:pPr>
            <a:r>
              <a:rPr lang="fr-FR" dirty="0" smtClean="0"/>
              <a:t>Une complétude du savoir (faire le tour de la question);</a:t>
            </a:r>
          </a:p>
          <a:p>
            <a:pPr>
              <a:buFontTx/>
              <a:buChar char="-"/>
            </a:pPr>
            <a:r>
              <a:rPr lang="fr-FR" dirty="0" smtClean="0"/>
              <a:t>Une cohérence du savoir (absence de contradiction);</a:t>
            </a:r>
          </a:p>
          <a:p>
            <a:pPr>
              <a:buFontTx/>
              <a:buChar char="-"/>
            </a:pPr>
            <a:r>
              <a:rPr lang="fr-FR" dirty="0" smtClean="0"/>
              <a:t>Une connaissance critique: contrôler sa manière de connaître, en se posant différentes questions: comment m’y prendre pour observer, collecter les faits? Pourquoi veux-je connaître tel ou tel fait</a:t>
            </a:r>
            <a:r>
              <a:rPr lang="fr-FR" dirty="0" smtClean="0"/>
              <a:t>?</a:t>
            </a:r>
          </a:p>
          <a:p>
            <a:pPr algn="just">
              <a:buNone/>
            </a:pPr>
            <a:r>
              <a:rPr lang="fr-FR" dirty="0" smtClean="0"/>
              <a:t>, empirique, méthodologique.</a:t>
            </a:r>
            <a:endParaRPr lang="fr-FR" dirty="0"/>
          </a:p>
        </p:txBody>
      </p:sp>
      <p:sp>
        <p:nvSpPr>
          <p:cNvPr id="4" name="Espace réservé du numéro de diapositive 3"/>
          <p:cNvSpPr>
            <a:spLocks noGrp="1"/>
          </p:cNvSpPr>
          <p:nvPr>
            <p:ph type="sldNum" sz="quarter" idx="12"/>
          </p:nvPr>
        </p:nvSpPr>
        <p:spPr/>
        <p:txBody>
          <a:bodyPr/>
          <a:lstStyle/>
          <a:p>
            <a:fld id="{3B54CC1C-B1AC-444B-BAD3-A71156558FB0}" type="slidenum">
              <a:rPr lang="fr-FR" smtClean="0"/>
              <a:pPr/>
              <a:t>5</a:t>
            </a:fld>
            <a:endParaRPr lang="fr-FR" dirty="0"/>
          </a:p>
        </p:txBody>
      </p:sp>
      <p:sp>
        <p:nvSpPr>
          <p:cNvPr id="5" name="Espace réservé du pied de page 4"/>
          <p:cNvSpPr>
            <a:spLocks noGrp="1"/>
          </p:cNvSpPr>
          <p:nvPr>
            <p:ph type="ftr" sz="quarter" idx="11"/>
          </p:nvPr>
        </p:nvSpPr>
        <p:spPr/>
        <p:txBody>
          <a:bodyPr/>
          <a:lstStyle/>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lgn="just">
              <a:buNone/>
            </a:pPr>
            <a:r>
              <a:rPr lang="fr-FR" dirty="0" smtClean="0"/>
              <a:t>sur  ces questions, la réponse parait simple mais en méthodologie des sciences sociales elle est l’objet d’un grand débat: au sage conseil de Socrate:  » </a:t>
            </a:r>
            <a:r>
              <a:rPr lang="fr-FR" i="1" dirty="0" smtClean="0"/>
              <a:t>connais-toi toi-même»</a:t>
            </a:r>
            <a:r>
              <a:rPr lang="fr-FR" dirty="0" smtClean="0"/>
              <a:t> s’opposent de nombreux courants de pensée qui considèrent  que l’homme engagé directement dans l’action est le plus mal placé pour comprendre ce qui lui arrive. Ainsi Léon Tolstoï peut-il écrire: ¨</a:t>
            </a:r>
            <a:r>
              <a:rPr lang="fr-FR" i="1" dirty="0" smtClean="0"/>
              <a:t>plus l’homme se trouve mêlé de près à l’événement, plus la signification de ce qui se passe lui est dissimulée¨.</a:t>
            </a:r>
            <a:r>
              <a:rPr lang="fr-FR" dirty="0" smtClean="0"/>
              <a:t> Emile Durkheim pense la même chose en écrivant: ¨</a:t>
            </a:r>
            <a:r>
              <a:rPr lang="fr-FR" i="1" dirty="0" smtClean="0"/>
              <a:t>Nous croyons féconde cette idée que la vie sociale doit s’expliquer , non par la conception que s’en font ceux qui y participent, </a:t>
            </a:r>
            <a:r>
              <a:rPr lang="fr-FR" i="1" dirty="0" err="1" smtClean="0"/>
              <a:t>maais</a:t>
            </a:r>
            <a:r>
              <a:rPr lang="fr-FR" i="1" dirty="0" smtClean="0"/>
              <a:t> par des causes profondes qui échappent à la conscience¨</a:t>
            </a:r>
            <a:r>
              <a:rPr lang="fr-FR" dirty="0" smtClean="0"/>
              <a:t>.    </a:t>
            </a:r>
          </a:p>
          <a:p>
            <a:pPr>
              <a:buNone/>
            </a:pPr>
            <a:r>
              <a:rPr lang="fr-FR" dirty="0" smtClean="0"/>
              <a:t>Mais est-ce réalisable ou ne peut-on que l’approcher? Comment atteindre cette connaissance généralisée? Comment se fait ce passage? A partir de trois pôles différents: théorique</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6</a:t>
            </a:fld>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Qu’est-ce que la méthode ?</a:t>
            </a: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fr-FR" dirty="0" smtClean="0"/>
              <a:t>La méthode peut-être définie comme l’ensemble des procédures, des démarches précises adoptées pour en arriver à un résultat. En science, la méthode est primordiale et les procédés (outils) utilisés lors d’une recherche en déterminent les résultats.</a:t>
            </a:r>
          </a:p>
          <a:p>
            <a:pPr algn="just"/>
            <a:r>
              <a:rPr lang="fr-FR" dirty="0" smtClean="0"/>
              <a:t>La méthode la plus appropriée est celle qui combine </a:t>
            </a:r>
            <a:r>
              <a:rPr lang="fr-FR" b="1" dirty="0" smtClean="0"/>
              <a:t>l’induction</a:t>
            </a:r>
            <a:r>
              <a:rPr lang="fr-FR" dirty="0" smtClean="0"/>
              <a:t> (empirisme, expérience, observation des faits) et la </a:t>
            </a:r>
            <a:r>
              <a:rPr lang="fr-FR" b="1" dirty="0" smtClean="0"/>
              <a:t>déduction</a:t>
            </a:r>
            <a:r>
              <a:rPr lang="fr-FR" dirty="0" smtClean="0"/>
              <a:t> (raisonnement  abstrait, logique formelle). On peut penser que conceptions et observations sont indispensables du processus de recherche.</a:t>
            </a:r>
          </a:p>
          <a:p>
            <a:pPr algn="just"/>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7</a:t>
            </a:fld>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Quels sont les critères de scientificité d’une théorie?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Toute théorie scientifique doit respecter le principe de non contradiction (on ne peut pas affirmer une chose et son contraire!) à l’intérieur de son corpus (ex: </a:t>
            </a:r>
            <a:r>
              <a:rPr lang="fr-FR" b="1" dirty="0" smtClean="0"/>
              <a:t>paradigme </a:t>
            </a:r>
            <a:r>
              <a:rPr lang="fr-FR" dirty="0" smtClean="0"/>
              <a:t>néo-classique);</a:t>
            </a:r>
          </a:p>
          <a:p>
            <a:r>
              <a:rPr lang="fr-FR" dirty="0" smtClean="0"/>
              <a:t>Toute théorie scientifique doit avoir des résultats (expliquer les phénomènes observées et </a:t>
            </a:r>
            <a:r>
              <a:rPr lang="fr-FR" b="1" dirty="0" smtClean="0"/>
              <a:t>éventuellement</a:t>
            </a:r>
            <a:r>
              <a:rPr lang="fr-FR" dirty="0" smtClean="0"/>
              <a:t>  (voir cas de la géologie) avoir un pouvoir de prédiction);</a:t>
            </a:r>
          </a:p>
          <a:p>
            <a:r>
              <a:rPr lang="fr-FR" dirty="0" smtClean="0"/>
              <a:t>Toute théorie doit obéir aux critères de </a:t>
            </a:r>
            <a:r>
              <a:rPr lang="fr-FR" b="1" dirty="0" smtClean="0"/>
              <a:t>scientificité </a:t>
            </a:r>
            <a:r>
              <a:rPr lang="fr-FR" dirty="0" smtClean="0"/>
              <a:t>(le premier critère est la solidité méthodologique, le deuxième est la place des jugements de valeur, le troisième est la vérification par l’expérience; le quatrième est la réfutabilité qui est n’est pas synonyme de véracité!).</a:t>
            </a:r>
          </a:p>
          <a:p>
            <a:endParaRPr lang="fr-FR" dirty="0"/>
          </a:p>
        </p:txBody>
      </p:sp>
      <p:sp>
        <p:nvSpPr>
          <p:cNvPr id="4" name="Espace réservé du numéro de diapositive 3"/>
          <p:cNvSpPr>
            <a:spLocks noGrp="1"/>
          </p:cNvSpPr>
          <p:nvPr>
            <p:ph type="sldNum" sz="quarter" idx="12"/>
          </p:nvPr>
        </p:nvSpPr>
        <p:spPr/>
        <p:txBody>
          <a:bodyPr/>
          <a:lstStyle/>
          <a:p>
            <a:fld id="{3B54CC1C-B1AC-444B-BAD3-A71156558FB0}" type="slidenum">
              <a:rPr lang="fr-FR" smtClean="0"/>
              <a:pPr/>
              <a:t>8</a:t>
            </a:fld>
            <a:endParaRPr lang="fr-FR" dirty="0"/>
          </a:p>
        </p:txBody>
      </p:sp>
      <p:sp>
        <p:nvSpPr>
          <p:cNvPr id="5" name="Espace réservé du pied de page 4"/>
          <p:cNvSpPr>
            <a:spLocks noGrp="1"/>
          </p:cNvSpPr>
          <p:nvPr>
            <p:ph type="ftr" sz="quarter" idx="11"/>
          </p:nvPr>
        </p:nvSpPr>
        <p:spPr/>
        <p:txBody>
          <a:bodyPr/>
          <a:lstStyle/>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types de travaux universitaires et de mémoires</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a:t>
            </a:r>
          </a:p>
          <a:p>
            <a:r>
              <a:rPr lang="fr-FR" dirty="0" smtClean="0"/>
              <a:t>Recherche proprement dite (nouvelles connaissances, nouvelles méthodes);</a:t>
            </a:r>
          </a:p>
          <a:p>
            <a:r>
              <a:rPr lang="fr-FR" dirty="0" smtClean="0"/>
              <a:t>Rapport de stage (expériences pratiques en entreprise, près d’une administration);</a:t>
            </a:r>
          </a:p>
          <a:p>
            <a:r>
              <a:rPr lang="fr-FR" dirty="0" smtClean="0"/>
              <a:t>Compilation, recension (état de l’art);  </a:t>
            </a:r>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B54CC1C-B1AC-444B-BAD3-A71156558FB0}" type="slidenum">
              <a:rPr lang="fr-FR" smtClean="0"/>
              <a:pPr/>
              <a:t>9</a:t>
            </a:fld>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TotalTime>
  <Words>1552</Words>
  <Application>Microsoft Office PowerPoint</Application>
  <PresentationFormat>Affichage à l'écran (4:3)</PresentationFormat>
  <Paragraphs>95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Introduction à la méthodologie de recherche  </vt:lpstr>
      <vt:lpstr>Définition de la méthodologie</vt:lpstr>
      <vt:lpstr>Pourquoi la méthodologie?  </vt:lpstr>
      <vt:lpstr>Pourquoi la méthodologie? (suite)</vt:lpstr>
      <vt:lpstr>  Comment y parvenir?  </vt:lpstr>
      <vt:lpstr>Diapositive 6</vt:lpstr>
      <vt:lpstr>Qu’est-ce que la méthode ?</vt:lpstr>
      <vt:lpstr>Quels sont les critères de scientificité d’une théorie?</vt:lpstr>
      <vt:lpstr>Les types de travaux universitaires et de mémoires</vt:lpstr>
      <vt:lpstr>Chapitre I: Les étapes de la recherche</vt:lpstr>
      <vt:lpstr> 1.1. Le choix du thème et du sujet de recherche  </vt:lpstr>
      <vt:lpstr>Diapositive 12</vt:lpstr>
      <vt:lpstr>1.2. Le choix du directeur de recherche</vt:lpstr>
      <vt:lpstr>1.3. Formulation de la problématique et construction d’un modèle d’analyse</vt:lpstr>
      <vt:lpstr>Diapositive 15</vt:lpstr>
      <vt:lpstr>Diapositive 16</vt:lpstr>
      <vt:lpstr>La construction du modèle d’analyse</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à la méthodologie de recherche</dc:title>
  <dc:creator>BCS</dc:creator>
  <cp:lastModifiedBy>BCS</cp:lastModifiedBy>
  <cp:revision>91</cp:revision>
  <dcterms:created xsi:type="dcterms:W3CDTF">2016-11-04T09:01:00Z</dcterms:created>
  <dcterms:modified xsi:type="dcterms:W3CDTF">2017-10-23T21:21:28Z</dcterms:modified>
</cp:coreProperties>
</file>