
<file path=[Content_Types].xml><?xml version="1.0" encoding="utf-8"?>
<Types xmlns="http://schemas.openxmlformats.org/package/2006/content-types">
  <Default Extension="aac" ContentType="audio/aac"/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32" r:id="rId2"/>
    <p:sldId id="333" r:id="rId3"/>
    <p:sldId id="356" r:id="rId4"/>
    <p:sldId id="334" r:id="rId5"/>
    <p:sldId id="371" r:id="rId6"/>
    <p:sldId id="372" r:id="rId7"/>
    <p:sldId id="373" r:id="rId8"/>
    <p:sldId id="335" r:id="rId9"/>
    <p:sldId id="357" r:id="rId10"/>
    <p:sldId id="336" r:id="rId11"/>
    <p:sldId id="358" r:id="rId12"/>
    <p:sldId id="341" r:id="rId13"/>
    <p:sldId id="339" r:id="rId14"/>
    <p:sldId id="362" r:id="rId15"/>
    <p:sldId id="363" r:id="rId16"/>
    <p:sldId id="365" r:id="rId17"/>
    <p:sldId id="366" r:id="rId18"/>
    <p:sldId id="340" r:id="rId19"/>
    <p:sldId id="342" r:id="rId20"/>
    <p:sldId id="343" r:id="rId21"/>
    <p:sldId id="374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said" initials="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30D29"/>
    <a:srgbClr val="000099"/>
    <a:srgbClr val="003300"/>
    <a:srgbClr val="FF6600"/>
    <a:srgbClr val="04FC10"/>
    <a:srgbClr val="5D9F21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76" autoAdjust="0"/>
  </p:normalViewPr>
  <p:slideViewPr>
    <p:cSldViewPr snapToGrid="0">
      <p:cViewPr varScale="1">
        <p:scale>
          <a:sx n="70" d="100"/>
          <a:sy n="70" d="100"/>
        </p:scale>
        <p:origin x="738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54AB3-50CF-41F6-81F2-61442E05FBEC}" type="datetimeFigureOut">
              <a:rPr lang="fr-FR" smtClean="0"/>
              <a:pPr/>
              <a:t>13/04/2024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27B46-0FB3-49E9-A4C1-90B550866BB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4953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234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234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630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1556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234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472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3692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012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1374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234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234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2346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234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69CCFD4-21E7-43C2-A4D8-1AEF4470C0E6}" type="slidenum">
              <a:t>21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1446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207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234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132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4995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01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234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711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4518-F875-49AE-87C2-CF1D6C2B8EBC}" type="datetimeFigureOut">
              <a:rPr lang="fr-FR" smtClean="0"/>
              <a:pPr/>
              <a:t>13/04/2024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568D-33A8-4C1D-9330-A8715F7BD2D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669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4518-F875-49AE-87C2-CF1D6C2B8EBC}" type="datetimeFigureOut">
              <a:rPr lang="fr-FR" smtClean="0"/>
              <a:pPr/>
              <a:t>13/04/2024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568D-33A8-4C1D-9330-A8715F7BD2D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148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4518-F875-49AE-87C2-CF1D6C2B8EBC}" type="datetimeFigureOut">
              <a:rPr lang="fr-FR" smtClean="0"/>
              <a:pPr/>
              <a:t>13/04/2024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568D-33A8-4C1D-9330-A8715F7BD2D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589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4518-F875-49AE-87C2-CF1D6C2B8EBC}" type="datetimeFigureOut">
              <a:rPr lang="fr-FR" smtClean="0"/>
              <a:pPr/>
              <a:t>13/04/2024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568D-33A8-4C1D-9330-A8715F7BD2D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8766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4518-F875-49AE-87C2-CF1D6C2B8EBC}" type="datetimeFigureOut">
              <a:rPr lang="fr-FR" smtClean="0"/>
              <a:pPr/>
              <a:t>13/04/2024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568D-33A8-4C1D-9330-A8715F7BD2D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8355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4518-F875-49AE-87C2-CF1D6C2B8EBC}" type="datetimeFigureOut">
              <a:rPr lang="fr-FR" smtClean="0"/>
              <a:pPr/>
              <a:t>13/04/2024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568D-33A8-4C1D-9330-A8715F7BD2D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71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4518-F875-49AE-87C2-CF1D6C2B8EBC}" type="datetimeFigureOut">
              <a:rPr lang="fr-FR" smtClean="0"/>
              <a:pPr/>
              <a:t>13/04/2024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568D-33A8-4C1D-9330-A8715F7BD2D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436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4518-F875-49AE-87C2-CF1D6C2B8EBC}" type="datetimeFigureOut">
              <a:rPr lang="fr-FR" smtClean="0"/>
              <a:pPr/>
              <a:t>13/04/2024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568D-33A8-4C1D-9330-A8715F7BD2D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4545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4518-F875-49AE-87C2-CF1D6C2B8EBC}" type="datetimeFigureOut">
              <a:rPr lang="fr-FR" smtClean="0"/>
              <a:pPr/>
              <a:t>13/04/2024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568D-33A8-4C1D-9330-A8715F7BD2D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3333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4518-F875-49AE-87C2-CF1D6C2B8EBC}" type="datetimeFigureOut">
              <a:rPr lang="fr-FR" smtClean="0"/>
              <a:pPr/>
              <a:t>13/04/2024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568D-33A8-4C1D-9330-A8715F7BD2D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52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4518-F875-49AE-87C2-CF1D6C2B8EBC}" type="datetimeFigureOut">
              <a:rPr lang="fr-FR" smtClean="0"/>
              <a:pPr/>
              <a:t>13/04/2024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568D-33A8-4C1D-9330-A8715F7BD2D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6433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B4518-F875-49AE-87C2-CF1D6C2B8EBC}" type="datetimeFigureOut">
              <a:rPr lang="fr-FR" smtClean="0"/>
              <a:pPr/>
              <a:t>13/04/2024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C568D-33A8-4C1D-9330-A8715F7BD2D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397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jpeg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aac"/><Relationship Id="rId1" Type="http://schemas.microsoft.com/office/2007/relationships/media" Target="../media/media11.aac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aac"/><Relationship Id="rId1" Type="http://schemas.microsoft.com/office/2007/relationships/media" Target="../media/media12.aac"/><Relationship Id="rId6" Type="http://schemas.openxmlformats.org/officeDocument/2006/relationships/image" Target="../media/image3.png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aac"/><Relationship Id="rId1" Type="http://schemas.microsoft.com/office/2007/relationships/media" Target="../media/media13.aac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aac"/><Relationship Id="rId1" Type="http://schemas.microsoft.com/office/2007/relationships/media" Target="../media/media14.aac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aac"/><Relationship Id="rId1" Type="http://schemas.microsoft.com/office/2007/relationships/media" Target="../media/media15.aac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aac"/><Relationship Id="rId1" Type="http://schemas.microsoft.com/office/2007/relationships/media" Target="../media/media16.aac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aac"/><Relationship Id="rId1" Type="http://schemas.microsoft.com/office/2007/relationships/media" Target="../media/media17.aac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aac"/><Relationship Id="rId1" Type="http://schemas.microsoft.com/office/2007/relationships/media" Target="../media/media18.aac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9.aac"/><Relationship Id="rId1" Type="http://schemas.microsoft.com/office/2007/relationships/media" Target="../media/media19.aac"/><Relationship Id="rId6" Type="http://schemas.microsoft.com/office/2007/relationships/hdphoto" Target="../media/hdphoto1.wdp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20.aac"/><Relationship Id="rId1" Type="http://schemas.microsoft.com/office/2007/relationships/media" Target="../media/media20.aac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aac"/><Relationship Id="rId1" Type="http://schemas.microsoft.com/office/2007/relationships/media" Target="../media/media3.aac"/><Relationship Id="rId6" Type="http://schemas.openxmlformats.org/officeDocument/2006/relationships/image" Target="../media/image3.png"/><Relationship Id="rId5" Type="http://schemas.openxmlformats.org/officeDocument/2006/relationships/hyperlink" Target="https://www.digitalwords.fr/audace-dirigeant-comment-trouver-opportunites-chaos/" TargetMode="Externa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1.aac"/><Relationship Id="rId1" Type="http://schemas.microsoft.com/office/2007/relationships/media" Target="../media/media21.aac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aac"/><Relationship Id="rId1" Type="http://schemas.microsoft.com/office/2007/relationships/media" Target="../media/media22.aac"/><Relationship Id="rId6" Type="http://schemas.openxmlformats.org/officeDocument/2006/relationships/image" Target="../media/image2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aac"/><Relationship Id="rId1" Type="http://schemas.microsoft.com/office/2007/relationships/media" Target="../media/media4.aac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aac"/><Relationship Id="rId1" Type="http://schemas.microsoft.com/office/2007/relationships/media" Target="../media/media5.aac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aac"/><Relationship Id="rId1" Type="http://schemas.microsoft.com/office/2007/relationships/media" Target="../media/media6.aac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aac"/><Relationship Id="rId1" Type="http://schemas.microsoft.com/office/2007/relationships/media" Target="../media/media7.aac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aac"/><Relationship Id="rId1" Type="http://schemas.microsoft.com/office/2007/relationships/media" Target="../media/media8.aac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aac"/><Relationship Id="rId1" Type="http://schemas.microsoft.com/office/2007/relationships/media" Target="../media/media9.aac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aac"/><Relationship Id="rId1" Type="http://schemas.microsoft.com/office/2007/relationships/media" Target="../media/media10.aac"/><Relationship Id="rId6" Type="http://schemas.openxmlformats.org/officeDocument/2006/relationships/image" Target="../media/image9.emf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02. LE DIAGNOSTIC STRATEGIQUE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4218697" y="2828544"/>
            <a:ext cx="6957303" cy="7802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fr-FR" sz="2400" b="1" kern="0" dirty="0">
                <a:solidFill>
                  <a:srgbClr val="FF0000"/>
                </a:solidFill>
                <a:latin typeface="Cambria" pitchFamily="18" charset="0"/>
              </a:rPr>
              <a:t>Chapitre 02.</a:t>
            </a:r>
            <a:r>
              <a:rPr lang="fr-FR" sz="2400" b="1" kern="0" dirty="0">
                <a:solidFill>
                  <a:srgbClr val="0000FF"/>
                </a:solidFill>
                <a:latin typeface="Cambria" pitchFamily="18" charset="0"/>
              </a:rPr>
              <a:t> LE DIAGNOSTIC STRATEGIQUE</a:t>
            </a:r>
          </a:p>
        </p:txBody>
      </p:sp>
      <p:pic>
        <p:nvPicPr>
          <p:cNvPr id="19" name="Picture 3" descr="C:\Users\csc\Desktop\téléchargement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3" y="5089283"/>
            <a:ext cx="2118348" cy="121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18697" y="163096"/>
            <a:ext cx="7882498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Chapitre 02. LE DIAGNOSTIC STRATEGIQUE</a:t>
            </a:r>
          </a:p>
        </p:txBody>
      </p:sp>
      <p:pic>
        <p:nvPicPr>
          <p:cNvPr id="2" name="2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375" y="117445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90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3"/>
    </mc:Choice>
    <mc:Fallback>
      <p:transition spd="slow" advTm="2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02. Le diagnostic stratégique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9" name="Picture 3" descr="C:\Users\csc\Desktop\téléchargement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3" y="5089283"/>
            <a:ext cx="2118348" cy="121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088325" y="163096"/>
            <a:ext cx="8012870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II. La démarche de l’analyse et de la formulation de stratégie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71151" y="1117816"/>
            <a:ext cx="3634349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200" b="1" dirty="0">
                <a:latin typeface="Cambria" pitchFamily="18" charset="0"/>
                <a:ea typeface="Calibri" panose="020F0502020204030204" pitchFamily="34" charset="0"/>
              </a:rPr>
              <a:t>L’analyse</a:t>
            </a:r>
            <a:r>
              <a:rPr lang="fr-FR" sz="2200" b="1" dirty="0">
                <a:solidFill>
                  <a:srgbClr val="0000FF"/>
                </a:solidFill>
                <a:latin typeface="Cambria" pitchFamily="18" charset="0"/>
                <a:ea typeface="Calibri" panose="020F0502020204030204" pitchFamily="34" charset="0"/>
              </a:rPr>
              <a:t> interne </a:t>
            </a:r>
            <a:r>
              <a:rPr lang="fr-FR" sz="2200" b="1" dirty="0">
                <a:latin typeface="Cambria" pitchFamily="18" charset="0"/>
                <a:ea typeface="Calibri" panose="020F0502020204030204" pitchFamily="34" charset="0"/>
              </a:rPr>
              <a:t>permet:</a:t>
            </a:r>
            <a:endParaRPr lang="fr-FR" sz="2200" b="1" dirty="0">
              <a:solidFill>
                <a:srgbClr val="0000FF"/>
              </a:solidFill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88206" y="1827235"/>
            <a:ext cx="9644219" cy="1107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200" b="1" dirty="0">
                <a:latin typeface="Cambria" pitchFamily="18" charset="0"/>
              </a:rPr>
              <a:t>de diagnostiquer les capacités et </a:t>
            </a:r>
            <a:r>
              <a:rPr lang="fr-FR" sz="2200" b="1" dirty="0">
                <a:solidFill>
                  <a:srgbClr val="0000FF"/>
                </a:solidFill>
                <a:latin typeface="Cambria" pitchFamily="18" charset="0"/>
              </a:rPr>
              <a:t>RESSOURCES</a:t>
            </a:r>
            <a:r>
              <a:rPr lang="fr-FR" sz="2200" b="1" dirty="0">
                <a:latin typeface="Cambria" pitchFamily="18" charset="0"/>
              </a:rPr>
              <a:t> de l’entreprise et d’évaluer le degré de maîtrise de l’entreprise des facteurs clés de succès actuels et prévisibles associés à chaque segment d’activité. </a:t>
            </a:r>
            <a:endParaRPr lang="fr-FR" sz="2200" b="1" dirty="0">
              <a:solidFill>
                <a:srgbClr val="0000FF"/>
              </a:solidFill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55334" y="3642733"/>
            <a:ext cx="8314365" cy="17851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200" b="1" dirty="0">
                <a:latin typeface="Cambria" pitchFamily="18" charset="0"/>
                <a:ea typeface="Calibri" panose="020F0502020204030204" pitchFamily="34" charset="0"/>
              </a:rPr>
              <a:t>Son but aussi est d’apprécier la </a:t>
            </a:r>
            <a:r>
              <a:rPr lang="fr-FR" sz="2200" b="1" dirty="0">
                <a:solidFill>
                  <a:srgbClr val="0000FF"/>
                </a:solidFill>
                <a:latin typeface="Cambria" pitchFamily="18" charset="0"/>
                <a:ea typeface="Calibri" panose="020F0502020204030204" pitchFamily="34" charset="0"/>
              </a:rPr>
              <a:t>position concurrentielle de l’entreprise sur chaque segment</a:t>
            </a:r>
            <a:r>
              <a:rPr lang="fr-FR" sz="2200" b="1" dirty="0">
                <a:latin typeface="Cambria" pitchFamily="18" charset="0"/>
                <a:ea typeface="Calibri" panose="020F0502020204030204" pitchFamily="34" charset="0"/>
              </a:rPr>
              <a:t> c’est-à-dire le degré de maîtrise qu’elle a des facteurs clés de succès, associés à chaque segment, comparativement à celui des concurrents dans le segment.</a:t>
            </a:r>
            <a:endParaRPr lang="fr-FR" sz="2200" b="1" dirty="0">
              <a:solidFill>
                <a:srgbClr val="0000FF"/>
              </a:solidFill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3" name="Flèche à angle droit 2"/>
          <p:cNvSpPr/>
          <p:nvPr/>
        </p:nvSpPr>
        <p:spPr>
          <a:xfrm rot="5400000">
            <a:off x="2070897" y="3451836"/>
            <a:ext cx="1434362" cy="666482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2-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75" y="136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2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02. Le diagnostic stratégique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088325" y="163096"/>
            <a:ext cx="8012870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II. La démarche de l’analyse et de la formulation de stratégie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06436" y="1119487"/>
            <a:ext cx="5836044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000" b="1" dirty="0">
                <a:latin typeface="Cambria" pitchFamily="18" charset="0"/>
                <a:ea typeface="Calibri" panose="020F0502020204030204" pitchFamily="34" charset="0"/>
              </a:rPr>
              <a:t>Exemple du diagnostic stratégique interne:</a:t>
            </a:r>
            <a:endParaRPr lang="fr-FR" sz="2000" b="1" dirty="0">
              <a:solidFill>
                <a:srgbClr val="0000FF"/>
              </a:solidFill>
              <a:latin typeface="Cambria" pitchFamily="18" charset="0"/>
              <a:ea typeface="Calibri" panose="020F050202020403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815E3F6-54BC-4540-8721-53162946A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636" y="2000300"/>
            <a:ext cx="8012869" cy="419095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413" y="4736001"/>
            <a:ext cx="2752725" cy="1657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-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79" y="7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9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1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02. Le diagnostic stratégique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114800" y="163096"/>
            <a:ext cx="7986395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III. Le diagnostic stratégique interne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1" y="3439236"/>
            <a:ext cx="1802783" cy="2785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698" y="1278735"/>
            <a:ext cx="8293099" cy="469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2-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79" y="53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0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02. Le diagnostic stratégique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114800" y="163096"/>
            <a:ext cx="7986395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III. Le diagnostic stratégique interne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2852" y="1717912"/>
            <a:ext cx="9818343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000" b="1" dirty="0">
                <a:latin typeface="Cambria" pitchFamily="18" charset="0"/>
              </a:rPr>
              <a:t>les ressources</a:t>
            </a:r>
            <a:r>
              <a:rPr lang="fr-FR" sz="2000" b="1" dirty="0">
                <a:solidFill>
                  <a:srgbClr val="000099"/>
                </a:solidFill>
                <a:latin typeface="Cambria" pitchFamily="18" charset="0"/>
              </a:rPr>
              <a:t> matérielles </a:t>
            </a:r>
            <a:r>
              <a:rPr lang="fr-FR" sz="2000" b="1" dirty="0">
                <a:latin typeface="Cambria" pitchFamily="18" charset="0"/>
              </a:rPr>
              <a:t>(ou physiques) : équipements, locaux, machines</a:t>
            </a:r>
            <a:endParaRPr lang="fr-FR" sz="2000" dirty="0">
              <a:latin typeface="Cambria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01890" y="2645040"/>
            <a:ext cx="9487605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000" b="1" dirty="0">
                <a:latin typeface="Cambria" pitchFamily="18" charset="0"/>
              </a:rPr>
              <a:t>les ressources</a:t>
            </a:r>
            <a:r>
              <a:rPr lang="fr-FR" sz="2000" b="1" dirty="0">
                <a:solidFill>
                  <a:srgbClr val="000099"/>
                </a:solidFill>
                <a:latin typeface="Cambria" pitchFamily="18" charset="0"/>
              </a:rPr>
              <a:t> immatérielles </a:t>
            </a:r>
            <a:r>
              <a:rPr lang="fr-FR" sz="2000" b="1" dirty="0">
                <a:latin typeface="Cambria" pitchFamily="18" charset="0"/>
              </a:rPr>
              <a:t>: brevets, licences, image de marque, technologie</a:t>
            </a:r>
            <a:endParaRPr lang="fr-FR" sz="2000" dirty="0">
              <a:latin typeface="Cambria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22874" y="3517472"/>
            <a:ext cx="8966621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000" b="1" dirty="0">
                <a:latin typeface="Cambria" pitchFamily="18" charset="0"/>
              </a:rPr>
              <a:t>les ressources </a:t>
            </a:r>
            <a:r>
              <a:rPr lang="fr-FR" sz="2000" b="1" dirty="0">
                <a:solidFill>
                  <a:srgbClr val="000099"/>
                </a:solidFill>
                <a:latin typeface="Cambria" pitchFamily="18" charset="0"/>
              </a:rPr>
              <a:t>financières</a:t>
            </a:r>
            <a:r>
              <a:rPr lang="fr-FR" sz="2000" b="1" dirty="0">
                <a:latin typeface="Cambria" pitchFamily="18" charset="0"/>
              </a:rPr>
              <a:t> : trésorerie, capacité de financement, capitaux propres</a:t>
            </a:r>
            <a:endParaRPr lang="fr-FR" sz="2000" dirty="0">
              <a:latin typeface="Cambria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57806" y="4859170"/>
            <a:ext cx="8634194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000" b="1" dirty="0">
                <a:latin typeface="Cambria" pitchFamily="18" charset="0"/>
              </a:rPr>
              <a:t>les ressources </a:t>
            </a:r>
            <a:r>
              <a:rPr lang="fr-FR" sz="2000" b="1" dirty="0">
                <a:solidFill>
                  <a:srgbClr val="000099"/>
                </a:solidFill>
                <a:latin typeface="Cambria" pitchFamily="18" charset="0"/>
              </a:rPr>
              <a:t>humaines</a:t>
            </a:r>
            <a:r>
              <a:rPr lang="fr-FR" sz="2000" b="1" dirty="0">
                <a:latin typeface="Cambria" pitchFamily="18" charset="0"/>
              </a:rPr>
              <a:t> : compétences des équipes, savoir-faire, connaissance des produits et des clients</a:t>
            </a:r>
            <a:endParaRPr lang="fr-FR" sz="2000" dirty="0">
              <a:latin typeface="Cambria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3716084"/>
            <a:ext cx="1785178" cy="2589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2-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39" y="136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1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7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02. Le diagnostic stratégique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114800" y="163096"/>
            <a:ext cx="7986395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Le diagnostic financier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74095" y="2160269"/>
            <a:ext cx="8111139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fr-FR" sz="2800" b="1" i="1" dirty="0"/>
              <a:t>Indicateurs de </a:t>
            </a:r>
            <a:r>
              <a:rPr lang="fr-FR" sz="2800" b="1" i="1" dirty="0" smtClean="0"/>
              <a:t>rentabilité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800" b="1" i="1" dirty="0"/>
              <a:t>Indicateurs concernant l'équilibre financier</a:t>
            </a:r>
            <a:endParaRPr lang="fr-FR" sz="2800" dirty="0"/>
          </a:p>
          <a:p>
            <a:pPr marL="457200" indent="-457200">
              <a:buFont typeface="+mj-lt"/>
              <a:buAutoNum type="arabicPeriod"/>
            </a:pPr>
            <a:r>
              <a:rPr lang="fr-FR" sz="2800" b="1" i="1" dirty="0"/>
              <a:t>Indicateurs concernant les créances et les dettes</a:t>
            </a:r>
            <a:endParaRPr lang="fr-FR" sz="2800" dirty="0"/>
          </a:p>
          <a:p>
            <a:pPr marL="457200" indent="-457200">
              <a:buFont typeface="+mj-lt"/>
              <a:buAutoNum type="arabicPeriod"/>
            </a:pPr>
            <a:r>
              <a:rPr lang="fr-FR" sz="2800" b="1" i="1" dirty="0"/>
              <a:t>Indicateurs relatifs à l'activité d'une </a:t>
            </a:r>
            <a:r>
              <a:rPr lang="fr-FR" sz="2800" b="1" i="1" dirty="0" smtClean="0"/>
              <a:t>entreprise 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800" b="1" i="1" dirty="0" smtClean="0"/>
              <a:t>Indicateurs </a:t>
            </a:r>
            <a:r>
              <a:rPr lang="fr-FR" sz="2800" b="1" i="1" dirty="0"/>
              <a:t>concernant les </a:t>
            </a:r>
            <a:r>
              <a:rPr lang="fr-FR" sz="2800" b="1" i="1" dirty="0" smtClean="0"/>
              <a:t>coûts</a:t>
            </a:r>
            <a:endParaRPr lang="fr-FR" sz="28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3799921"/>
            <a:ext cx="1930897" cy="2505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2-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79" y="53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02. Le diagnostic stratégique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114800" y="163096"/>
            <a:ext cx="7986395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Le diagnostic stratégique des RH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54528" y="2198275"/>
            <a:ext cx="7521709" cy="243169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r>
              <a:rPr lang="fr-FR" sz="2600" b="1" i="1" dirty="0">
                <a:latin typeface="Palatino Linotype" panose="02040502050505030304" pitchFamily="18" charset="0"/>
              </a:rPr>
              <a:t>Nombre </a:t>
            </a:r>
            <a:r>
              <a:rPr lang="fr-FR" sz="2600" b="1" i="1" dirty="0" smtClean="0">
                <a:latin typeface="Palatino Linotype" panose="02040502050505030304" pitchFamily="18" charset="0"/>
              </a:rPr>
              <a:t>d'employés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FR" sz="2600" b="1" i="1" dirty="0">
                <a:latin typeface="Palatino Linotype" panose="02040502050505030304" pitchFamily="18" charset="0"/>
              </a:rPr>
              <a:t>Nombre moyen </a:t>
            </a:r>
            <a:r>
              <a:rPr lang="fr-FR" sz="2600" b="1" i="1" dirty="0" smtClean="0">
                <a:latin typeface="Palatino Linotype" panose="02040502050505030304" pitchFamily="18" charset="0"/>
              </a:rPr>
              <a:t>d'employés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FR" sz="2600" b="1" i="1" dirty="0">
                <a:latin typeface="Palatino Linotype" panose="02040502050505030304" pitchFamily="18" charset="0"/>
              </a:rPr>
              <a:t>Le nombre maximum d'employés autorisés</a:t>
            </a:r>
            <a:endParaRPr lang="fr-FR" sz="2600" b="1" dirty="0">
              <a:latin typeface="Palatino Linotype" panose="02040502050505030304" pitchFamily="18" charset="0"/>
            </a:endParaRP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r>
              <a:rPr lang="fr-FR" sz="2600" b="1" i="1" dirty="0">
                <a:latin typeface="Palatino Linotype" panose="02040502050505030304" pitchFamily="18" charset="0"/>
              </a:rPr>
              <a:t>La pyramide des âges</a:t>
            </a:r>
            <a:endParaRPr lang="fr-FR" sz="2600" b="1" dirty="0">
              <a:latin typeface="Palatino Linotype" panose="020405020505050303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4200695"/>
            <a:ext cx="1930897" cy="2104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2-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878" y="33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02. Le diagnostic stratégique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114800" y="163096"/>
            <a:ext cx="7986395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L’analyse des ressources matérielles (Physiques)</a:t>
            </a:r>
          </a:p>
        </p:txBody>
      </p:sp>
      <p:sp>
        <p:nvSpPr>
          <p:cNvPr id="2" name="Rectangle avec flèche vers le bas 1"/>
          <p:cNvSpPr/>
          <p:nvPr/>
        </p:nvSpPr>
        <p:spPr>
          <a:xfrm>
            <a:off x="2788078" y="2228202"/>
            <a:ext cx="8662653" cy="2734628"/>
          </a:xfrm>
          <a:prstGeom prst="downArrowCallout">
            <a:avLst>
              <a:gd name="adj1" fmla="val 25000"/>
              <a:gd name="adj2" fmla="val 19457"/>
              <a:gd name="adj3" fmla="val 25000"/>
              <a:gd name="adj4" fmla="val 6497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fr-FR" sz="2200" b="1" dirty="0">
                <a:latin typeface="Cambria" pitchFamily="18" charset="0"/>
              </a:rPr>
              <a:t>Les ressources matérielles sont les plus faciles à identifier et à évaluer. En effet, lors de sa création, l'organisation acquis un certain nombre de biens (terrain, local, matériel, etc.) qui subissent l'usure du temps et sont soumis des nombreuses utilisations. 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4541247"/>
            <a:ext cx="1716939" cy="1764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-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84" y="108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1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1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02. Le diagnostic stratégique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6277970" y="163096"/>
            <a:ext cx="5823225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L’analyse des ressources immatérielles</a:t>
            </a:r>
          </a:p>
        </p:txBody>
      </p:sp>
      <p:sp>
        <p:nvSpPr>
          <p:cNvPr id="2" name="Rectangle avec coins arrondis en diagonale 1"/>
          <p:cNvSpPr/>
          <p:nvPr/>
        </p:nvSpPr>
        <p:spPr>
          <a:xfrm>
            <a:off x="2601890" y="2457534"/>
            <a:ext cx="8914160" cy="1736646"/>
          </a:xfrm>
          <a:prstGeom prst="round2Diag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latin typeface="Palatino Linotype" panose="02040502050505030304" pitchFamily="18" charset="0"/>
              </a:rPr>
              <a:t>Un bilan doit également être fait des ressources immatérielles : </a:t>
            </a:r>
            <a:r>
              <a:rPr lang="fr-FR" sz="2400" b="1" dirty="0">
                <a:solidFill>
                  <a:srgbClr val="B30D29"/>
                </a:solidFill>
                <a:latin typeface="Palatino Linotype" panose="02040502050505030304" pitchFamily="18" charset="0"/>
              </a:rPr>
              <a:t>les licences ou les brevets </a:t>
            </a:r>
            <a:r>
              <a:rPr lang="fr-FR" sz="2400" b="1" dirty="0">
                <a:latin typeface="Palatino Linotype" panose="02040502050505030304" pitchFamily="18" charset="0"/>
              </a:rPr>
              <a:t>que l'organisation possède, les campagnes de publicité menées, les dépenses de recherche et développement, etc. 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4292885"/>
            <a:ext cx="1930897" cy="2012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-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84" y="1174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1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02. Le diagnostic stratégique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114800" y="163096"/>
            <a:ext cx="7986395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IV. Le diagnostic stratégique externe</a:t>
            </a:r>
          </a:p>
        </p:txBody>
      </p:sp>
      <p:pic>
        <p:nvPicPr>
          <p:cNvPr id="2050" name="Picture 2" descr="https://static1.assistancescolaire.com/t/images/tstmg_man_05i01z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624" y="1437180"/>
            <a:ext cx="7629528" cy="4221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477" y="4121625"/>
            <a:ext cx="2134673" cy="175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-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915" y="108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02. Le diagnostic stratégique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6527800" y="163096"/>
            <a:ext cx="5573395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IV. Le diagnostic stratégique externe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255480" y="3755652"/>
            <a:ext cx="4165600" cy="934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age 14" descr="C:\Users\csc\Desktop\pestel.png.crdownload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9" y="1278735"/>
            <a:ext cx="8007255" cy="429734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2" name="2-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339" y="29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2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2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02. Le diagnostic stratégique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18697" y="163096"/>
            <a:ext cx="7882498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I. Généralités sur le diagnostic stratégique</a:t>
            </a:r>
          </a:p>
        </p:txBody>
      </p:sp>
      <p:sp>
        <p:nvSpPr>
          <p:cNvPr id="15" name="Rectangle avec coins rognés en diagonale 14"/>
          <p:cNvSpPr/>
          <p:nvPr/>
        </p:nvSpPr>
        <p:spPr>
          <a:xfrm>
            <a:off x="3122874" y="1568791"/>
            <a:ext cx="8792496" cy="3709809"/>
          </a:xfrm>
          <a:prstGeom prst="snip2Diag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sz="2800" b="1" dirty="0"/>
              <a:t>Un diagnostic d’entreprise consiste à réaliser une </a:t>
            </a:r>
            <a:r>
              <a:rPr lang="fr-FR" sz="2800" b="1" dirty="0">
                <a:solidFill>
                  <a:srgbClr val="0000FF"/>
                </a:solidFill>
              </a:rPr>
              <a:t>analyse détaillée</a:t>
            </a:r>
            <a:r>
              <a:rPr lang="fr-FR" sz="2800" dirty="0">
                <a:solidFill>
                  <a:srgbClr val="0000FF"/>
                </a:solidFill>
              </a:rPr>
              <a:t> </a:t>
            </a:r>
            <a:r>
              <a:rPr lang="fr-FR" sz="2800" dirty="0"/>
              <a:t>pour mettre en lumière les </a:t>
            </a:r>
            <a:r>
              <a:rPr lang="fr-FR" sz="2800" b="1" dirty="0">
                <a:solidFill>
                  <a:srgbClr val="FF0000"/>
                </a:solidFill>
              </a:rPr>
              <a:t>forces et faiblesses </a:t>
            </a:r>
            <a:r>
              <a:rPr lang="fr-FR" sz="2800" dirty="0"/>
              <a:t>de l’entreprise. Son </a:t>
            </a:r>
            <a:r>
              <a:rPr lang="fr-FR" sz="2800" b="1" dirty="0"/>
              <a:t>objectif</a:t>
            </a:r>
            <a:r>
              <a:rPr lang="fr-FR" sz="2800" dirty="0"/>
              <a:t> peut se résumer à </a:t>
            </a:r>
            <a:r>
              <a:rPr lang="fr-FR" sz="2800" b="1" dirty="0">
                <a:solidFill>
                  <a:srgbClr val="000099"/>
                </a:solidFill>
              </a:rPr>
              <a:t>identifier tous les problèmes susceptibles de freiner le développement de l’entreprise afin de les corriger</a:t>
            </a:r>
            <a:r>
              <a:rPr lang="fr-FR" sz="2800" dirty="0">
                <a:solidFill>
                  <a:srgbClr val="000099"/>
                </a:solidFill>
              </a:rPr>
              <a:t>, </a:t>
            </a:r>
            <a:r>
              <a:rPr lang="fr-FR" sz="2800" dirty="0"/>
              <a:t>mais aussi à </a:t>
            </a:r>
            <a:r>
              <a:rPr lang="fr-FR" sz="2800" b="1" dirty="0">
                <a:solidFill>
                  <a:srgbClr val="000099"/>
                </a:solidFill>
                <a:hlinkClick r:id="rId5"/>
              </a:rPr>
              <a:t>découvrir toutes les opportunités</a:t>
            </a:r>
            <a:r>
              <a:rPr lang="fr-FR" sz="2800" dirty="0"/>
              <a:t> à saisir pour les exploiter pleinement</a:t>
            </a:r>
            <a:endParaRPr lang="fr-FR" sz="2800" b="1" dirty="0">
              <a:latin typeface="Cambria" pitchFamily="18" charset="0"/>
              <a:ea typeface="Calibri" panose="020F05020202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413" y="4736001"/>
            <a:ext cx="2752725" cy="1657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878" y="7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2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4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02. Le diagnostic stratégique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114800" y="163096"/>
            <a:ext cx="7986395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IV. Le diagnostic stratégique externe</a:t>
            </a:r>
          </a:p>
        </p:txBody>
      </p:sp>
      <p:pic>
        <p:nvPicPr>
          <p:cNvPr id="9221" name="Picture 5" descr="Les 5 forces de Porter (exemple inclus) – StrategeMarketing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4" y="4851401"/>
            <a:ext cx="2402512" cy="1460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213" y="1000947"/>
            <a:ext cx="7666106" cy="463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2-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984" y="53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9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52"/>
          <p:cNvSpPr/>
          <p:nvPr/>
        </p:nvSpPr>
        <p:spPr>
          <a:xfrm>
            <a:off x="1267879" y="0"/>
            <a:ext cx="10924126" cy="649633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0924122"/>
              <a:gd name="f7" fmla="val 6191250"/>
              <a:gd name="f8" fmla="val 3151247"/>
              <a:gd name="f9" fmla="val 1836702"/>
              <a:gd name="f10" fmla="val 1870074"/>
              <a:gd name="f11" fmla="val 44955"/>
              <a:gd name="f12" fmla="val 1860035"/>
              <a:gd name="f13" fmla="val 76115"/>
              <a:gd name="f14" fmla="val 1851826"/>
              <a:gd name="f15" fmla="val 107330"/>
              <a:gd name="f16" fmla="val 1842338"/>
              <a:gd name="f17" fmla="val 138503"/>
              <a:gd name="f18" fmla="val 1831538"/>
              <a:gd name="f19" fmla="val 140242"/>
              <a:gd name="f20" fmla="val 1830785"/>
              <a:gd name="f21" fmla="val 176139"/>
              <a:gd name="f22" fmla="val 1819816"/>
              <a:gd name="f23" fmla="val 207527"/>
              <a:gd name="f24" fmla="val 1809123"/>
              <a:gd name="f25" fmla="val 235726"/>
              <a:gd name="f26" fmla="val 1797705"/>
              <a:gd name="f27" fmla="val 251199"/>
              <a:gd name="f28" fmla="val 1791513"/>
              <a:gd name="f29" fmla="val 483295"/>
              <a:gd name="f30" fmla="val 1698631"/>
              <a:gd name="f31" fmla="val 622419"/>
              <a:gd name="f32" fmla="val 1580061"/>
              <a:gd name="f33" fmla="val 703761"/>
              <a:gd name="f34" fmla="val 1431951"/>
              <a:gd name="f35" fmla="val 734245"/>
              <a:gd name="f36" fmla="val 1365100"/>
              <a:gd name="f37" fmla="val 784087"/>
              <a:gd name="f38" fmla="val 1273930"/>
              <a:gd name="f39" fmla="val 804082"/>
              <a:gd name="f40" fmla="val 1226706"/>
              <a:gd name="f41" fmla="val 818721"/>
              <a:gd name="f42" fmla="val 1178576"/>
              <a:gd name="f43" fmla="val 827557"/>
              <a:gd name="f44" fmla="val 1130204"/>
              <a:gd name="f45" fmla="val 836033"/>
              <a:gd name="f46" fmla="val 987859"/>
              <a:gd name="f47" fmla="+- 0 0 -90"/>
              <a:gd name="f48" fmla="*/ f3 1 10924122"/>
              <a:gd name="f49" fmla="*/ f4 1 6191250"/>
              <a:gd name="f50" fmla="val f5"/>
              <a:gd name="f51" fmla="val f6"/>
              <a:gd name="f52" fmla="val f7"/>
              <a:gd name="f53" fmla="*/ f47 f0 1"/>
              <a:gd name="f54" fmla="+- f52 0 f50"/>
              <a:gd name="f55" fmla="+- f51 0 f50"/>
              <a:gd name="f56" fmla="*/ f53 1 f2"/>
              <a:gd name="f57" fmla="*/ f55 1 10924122"/>
              <a:gd name="f58" fmla="*/ f54 1 6191250"/>
              <a:gd name="f59" fmla="*/ 3151247 f55 1"/>
              <a:gd name="f60" fmla="*/ 0 f54 1"/>
              <a:gd name="f61" fmla="*/ 10924122 f55 1"/>
              <a:gd name="f62" fmla="*/ 6191250 f54 1"/>
              <a:gd name="f63" fmla="*/ 1836702 f55 1"/>
              <a:gd name="f64" fmla="*/ 0 f55 1"/>
              <a:gd name="f65" fmla="*/ 1870074 f54 1"/>
              <a:gd name="f66" fmla="*/ 44955 f55 1"/>
              <a:gd name="f67" fmla="*/ 1860035 f54 1"/>
              <a:gd name="f68" fmla="*/ 138503 f55 1"/>
              <a:gd name="f69" fmla="*/ 1831538 f54 1"/>
              <a:gd name="f70" fmla="*/ 140242 f55 1"/>
              <a:gd name="f71" fmla="*/ 1830785 f54 1"/>
              <a:gd name="f72" fmla="*/ 176139 f55 1"/>
              <a:gd name="f73" fmla="*/ 1819816 f54 1"/>
              <a:gd name="f74" fmla="*/ 251199 f55 1"/>
              <a:gd name="f75" fmla="*/ 1791513 f54 1"/>
              <a:gd name="f76" fmla="*/ 703761 f55 1"/>
              <a:gd name="f77" fmla="*/ 1431951 f54 1"/>
              <a:gd name="f78" fmla="*/ 734245 f55 1"/>
              <a:gd name="f79" fmla="*/ 1365100 f54 1"/>
              <a:gd name="f80" fmla="*/ 784087 f55 1"/>
              <a:gd name="f81" fmla="*/ 1273930 f54 1"/>
              <a:gd name="f82" fmla="*/ 827557 f55 1"/>
              <a:gd name="f83" fmla="*/ 1130204 f54 1"/>
              <a:gd name="f84" fmla="*/ 836033 f55 1"/>
              <a:gd name="f85" fmla="*/ 987859 f54 1"/>
              <a:gd name="f86" fmla="+- f56 0 f1"/>
              <a:gd name="f87" fmla="*/ f59 1 10924122"/>
              <a:gd name="f88" fmla="*/ f60 1 6191250"/>
              <a:gd name="f89" fmla="*/ f61 1 10924122"/>
              <a:gd name="f90" fmla="*/ f62 1 6191250"/>
              <a:gd name="f91" fmla="*/ f63 1 10924122"/>
              <a:gd name="f92" fmla="*/ f64 1 10924122"/>
              <a:gd name="f93" fmla="*/ f65 1 6191250"/>
              <a:gd name="f94" fmla="*/ f66 1 10924122"/>
              <a:gd name="f95" fmla="*/ f67 1 6191250"/>
              <a:gd name="f96" fmla="*/ f68 1 10924122"/>
              <a:gd name="f97" fmla="*/ f69 1 6191250"/>
              <a:gd name="f98" fmla="*/ f70 1 10924122"/>
              <a:gd name="f99" fmla="*/ f71 1 6191250"/>
              <a:gd name="f100" fmla="*/ f72 1 10924122"/>
              <a:gd name="f101" fmla="*/ f73 1 6191250"/>
              <a:gd name="f102" fmla="*/ f74 1 10924122"/>
              <a:gd name="f103" fmla="*/ f75 1 6191250"/>
              <a:gd name="f104" fmla="*/ f76 1 10924122"/>
              <a:gd name="f105" fmla="*/ f77 1 6191250"/>
              <a:gd name="f106" fmla="*/ f78 1 10924122"/>
              <a:gd name="f107" fmla="*/ f79 1 6191250"/>
              <a:gd name="f108" fmla="*/ f80 1 10924122"/>
              <a:gd name="f109" fmla="*/ f81 1 6191250"/>
              <a:gd name="f110" fmla="*/ f82 1 10924122"/>
              <a:gd name="f111" fmla="*/ f83 1 6191250"/>
              <a:gd name="f112" fmla="*/ f84 1 10924122"/>
              <a:gd name="f113" fmla="*/ f85 1 6191250"/>
              <a:gd name="f114" fmla="*/ f50 1 f57"/>
              <a:gd name="f115" fmla="*/ f51 1 f57"/>
              <a:gd name="f116" fmla="*/ f50 1 f58"/>
              <a:gd name="f117" fmla="*/ f52 1 f58"/>
              <a:gd name="f118" fmla="*/ f87 1 f57"/>
              <a:gd name="f119" fmla="*/ f88 1 f58"/>
              <a:gd name="f120" fmla="*/ f89 1 f57"/>
              <a:gd name="f121" fmla="*/ f90 1 f58"/>
              <a:gd name="f122" fmla="*/ f91 1 f57"/>
              <a:gd name="f123" fmla="*/ f92 1 f57"/>
              <a:gd name="f124" fmla="*/ f93 1 f58"/>
              <a:gd name="f125" fmla="*/ f94 1 f57"/>
              <a:gd name="f126" fmla="*/ f95 1 f58"/>
              <a:gd name="f127" fmla="*/ f96 1 f57"/>
              <a:gd name="f128" fmla="*/ f97 1 f58"/>
              <a:gd name="f129" fmla="*/ f98 1 f57"/>
              <a:gd name="f130" fmla="*/ f99 1 f58"/>
              <a:gd name="f131" fmla="*/ f100 1 f57"/>
              <a:gd name="f132" fmla="*/ f101 1 f58"/>
              <a:gd name="f133" fmla="*/ f102 1 f57"/>
              <a:gd name="f134" fmla="*/ f103 1 f58"/>
              <a:gd name="f135" fmla="*/ f104 1 f57"/>
              <a:gd name="f136" fmla="*/ f105 1 f58"/>
              <a:gd name="f137" fmla="*/ f106 1 f57"/>
              <a:gd name="f138" fmla="*/ f107 1 f58"/>
              <a:gd name="f139" fmla="*/ f108 1 f57"/>
              <a:gd name="f140" fmla="*/ f109 1 f58"/>
              <a:gd name="f141" fmla="*/ f110 1 f57"/>
              <a:gd name="f142" fmla="*/ f111 1 f58"/>
              <a:gd name="f143" fmla="*/ f112 1 f57"/>
              <a:gd name="f144" fmla="*/ f113 1 f58"/>
              <a:gd name="f145" fmla="*/ f114 f48 1"/>
              <a:gd name="f146" fmla="*/ f115 f48 1"/>
              <a:gd name="f147" fmla="*/ f117 f49 1"/>
              <a:gd name="f148" fmla="*/ f116 f49 1"/>
              <a:gd name="f149" fmla="*/ f118 f48 1"/>
              <a:gd name="f150" fmla="*/ f119 f49 1"/>
              <a:gd name="f151" fmla="*/ f120 f48 1"/>
              <a:gd name="f152" fmla="*/ f121 f49 1"/>
              <a:gd name="f153" fmla="*/ f122 f48 1"/>
              <a:gd name="f154" fmla="*/ f123 f48 1"/>
              <a:gd name="f155" fmla="*/ f124 f49 1"/>
              <a:gd name="f156" fmla="*/ f125 f48 1"/>
              <a:gd name="f157" fmla="*/ f126 f49 1"/>
              <a:gd name="f158" fmla="*/ f127 f48 1"/>
              <a:gd name="f159" fmla="*/ f128 f49 1"/>
              <a:gd name="f160" fmla="*/ f129 f48 1"/>
              <a:gd name="f161" fmla="*/ f130 f49 1"/>
              <a:gd name="f162" fmla="*/ f131 f48 1"/>
              <a:gd name="f163" fmla="*/ f132 f49 1"/>
              <a:gd name="f164" fmla="*/ f133 f48 1"/>
              <a:gd name="f165" fmla="*/ f134 f49 1"/>
              <a:gd name="f166" fmla="*/ f135 f48 1"/>
              <a:gd name="f167" fmla="*/ f136 f49 1"/>
              <a:gd name="f168" fmla="*/ f137 f48 1"/>
              <a:gd name="f169" fmla="*/ f138 f49 1"/>
              <a:gd name="f170" fmla="*/ f139 f48 1"/>
              <a:gd name="f171" fmla="*/ f140 f49 1"/>
              <a:gd name="f172" fmla="*/ f141 f48 1"/>
              <a:gd name="f173" fmla="*/ f142 f49 1"/>
              <a:gd name="f174" fmla="*/ f143 f48 1"/>
              <a:gd name="f175" fmla="*/ f144 f4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86">
                <a:pos x="f149" y="f150"/>
              </a:cxn>
              <a:cxn ang="f86">
                <a:pos x="f151" y="f150"/>
              </a:cxn>
              <a:cxn ang="f86">
                <a:pos x="f151" y="f152"/>
              </a:cxn>
              <a:cxn ang="f86">
                <a:pos x="f153" y="f152"/>
              </a:cxn>
              <a:cxn ang="f86">
                <a:pos x="f154" y="f155"/>
              </a:cxn>
              <a:cxn ang="f86">
                <a:pos x="f156" y="f157"/>
              </a:cxn>
              <a:cxn ang="f86">
                <a:pos x="f158" y="f159"/>
              </a:cxn>
              <a:cxn ang="f86">
                <a:pos x="f160" y="f161"/>
              </a:cxn>
              <a:cxn ang="f86">
                <a:pos x="f162" y="f163"/>
              </a:cxn>
              <a:cxn ang="f86">
                <a:pos x="f164" y="f165"/>
              </a:cxn>
              <a:cxn ang="f86">
                <a:pos x="f166" y="f167"/>
              </a:cxn>
              <a:cxn ang="f86">
                <a:pos x="f168" y="f169"/>
              </a:cxn>
              <a:cxn ang="f86">
                <a:pos x="f170" y="f171"/>
              </a:cxn>
              <a:cxn ang="f86">
                <a:pos x="f172" y="f173"/>
              </a:cxn>
              <a:cxn ang="f86">
                <a:pos x="f174" y="f175"/>
              </a:cxn>
            </a:cxnLst>
            <a:rect l="f145" t="f148" r="f146" b="f147"/>
            <a:pathLst>
              <a:path w="10924122" h="6191250">
                <a:moveTo>
                  <a:pt x="f8" y="f5"/>
                </a:moveTo>
                <a:lnTo>
                  <a:pt x="f6" y="f5"/>
                </a:lnTo>
                <a:lnTo>
                  <a:pt x="f6" y="f7"/>
                </a:lnTo>
                <a:lnTo>
                  <a:pt x="f9" y="f7"/>
                </a:lnTo>
                <a:lnTo>
                  <a:pt x="f5" y="f10"/>
                </a:lnTo>
                <a:lnTo>
                  <a:pt x="f11" y="f12"/>
                </a:lnTo>
                <a:cubicBezTo>
                  <a:pt x="f13" y="f14"/>
                  <a:pt x="f15" y="f16"/>
                  <a:pt x="f17" y="f18"/>
                </a:cubicBezTo>
                <a:lnTo>
                  <a:pt x="f19" y="f20"/>
                </a:lnTo>
                <a:lnTo>
                  <a:pt x="f21" y="f22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lnTo>
                  <a:pt x="f37" y="f38"/>
                </a:lnTo>
                <a:cubicBezTo>
                  <a:pt x="f39" y="f40"/>
                  <a:pt x="f41" y="f42"/>
                  <a:pt x="f43" y="f44"/>
                </a:cubicBezTo>
                <a:lnTo>
                  <a:pt x="f45" y="f46"/>
                </a:lnTo>
                <a:close/>
              </a:path>
            </a:pathLst>
          </a:custGeom>
          <a:solidFill>
            <a:srgbClr val="00B0F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1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Rectangle 3"/>
          <p:cNvSpPr/>
          <p:nvPr/>
        </p:nvSpPr>
        <p:spPr>
          <a:xfrm>
            <a:off x="0" y="6469041"/>
            <a:ext cx="12191996" cy="388958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r>
              <a:rPr lang="fr-FR" sz="2000" b="1" kern="0">
                <a:solidFill>
                  <a:srgbClr val="FFFF00"/>
                </a:solidFill>
                <a:latin typeface="Cambria" pitchFamily="18" charset="0"/>
              </a:rPr>
              <a:t>Chapitre 02. Le diagnostic stratégique</a:t>
            </a:r>
            <a:endParaRPr lang="ar-DZ" sz="2000" dirty="0"/>
          </a:p>
        </p:txBody>
      </p:sp>
      <p:sp>
        <p:nvSpPr>
          <p:cNvPr id="4" name="Forme libre 4"/>
          <p:cNvSpPr/>
          <p:nvPr/>
        </p:nvSpPr>
        <p:spPr>
          <a:xfrm rot="19947869">
            <a:off x="264809" y="224218"/>
            <a:ext cx="2259564" cy="169448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00"/>
              <a:gd name="f7" fmla="val 1080000"/>
              <a:gd name="f8" fmla="val 180000"/>
              <a:gd name="f9" fmla="val 582944"/>
              <a:gd name="f10" fmla="val 1577056"/>
              <a:gd name="f11" fmla="val 1980000"/>
              <a:gd name="f12" fmla="val 1676468"/>
              <a:gd name="f13" fmla="val 483532"/>
              <a:gd name="f14" fmla="+- 0 0 -90"/>
              <a:gd name="f15" fmla="*/ f3 1 2160000"/>
              <a:gd name="f16" fmla="*/ f4 1 2160000"/>
              <a:gd name="f17" fmla="val f5"/>
              <a:gd name="f18" fmla="val f6"/>
              <a:gd name="f19" fmla="*/ f14 f0 1"/>
              <a:gd name="f20" fmla="+- f18 0 f17"/>
              <a:gd name="f21" fmla="*/ f19 1 f2"/>
              <a:gd name="f22" fmla="*/ f20 1 2160000"/>
              <a:gd name="f23" fmla="*/ 1080000 f20 1"/>
              <a:gd name="f24" fmla="*/ 180000 f20 1"/>
              <a:gd name="f25" fmla="*/ 1980000 f20 1"/>
              <a:gd name="f26" fmla="*/ 0 f20 1"/>
              <a:gd name="f27" fmla="*/ 2160000 f20 1"/>
              <a:gd name="f28" fmla="+- f21 0 f1"/>
              <a:gd name="f29" fmla="*/ f23 1 2160000"/>
              <a:gd name="f30" fmla="*/ f24 1 2160000"/>
              <a:gd name="f31" fmla="*/ f25 1 2160000"/>
              <a:gd name="f32" fmla="*/ f26 1 2160000"/>
              <a:gd name="f33" fmla="*/ f27 1 2160000"/>
              <a:gd name="f34" fmla="*/ f17 1 f22"/>
              <a:gd name="f35" fmla="*/ f18 1 f22"/>
              <a:gd name="f36" fmla="*/ f29 1 f22"/>
              <a:gd name="f37" fmla="*/ f30 1 f22"/>
              <a:gd name="f38" fmla="*/ f31 1 f22"/>
              <a:gd name="f39" fmla="*/ f32 1 f22"/>
              <a:gd name="f40" fmla="*/ f33 1 f22"/>
              <a:gd name="f41" fmla="*/ f34 f15 1"/>
              <a:gd name="f42" fmla="*/ f35 f15 1"/>
              <a:gd name="f43" fmla="*/ f35 f16 1"/>
              <a:gd name="f44" fmla="*/ f34 f16 1"/>
              <a:gd name="f45" fmla="*/ f36 f15 1"/>
              <a:gd name="f46" fmla="*/ f37 f16 1"/>
              <a:gd name="f47" fmla="*/ f37 f15 1"/>
              <a:gd name="f48" fmla="*/ f36 f16 1"/>
              <a:gd name="f49" fmla="*/ f38 f16 1"/>
              <a:gd name="f50" fmla="*/ f38 f15 1"/>
              <a:gd name="f51" fmla="*/ f39 f16 1"/>
              <a:gd name="f52" fmla="*/ f40 f15 1"/>
              <a:gd name="f53" fmla="*/ f40 f16 1"/>
              <a:gd name="f54" fmla="*/ f39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5" y="f46"/>
              </a:cxn>
              <a:cxn ang="f28">
                <a:pos x="f47" y="f48"/>
              </a:cxn>
              <a:cxn ang="f28">
                <a:pos x="f45" y="f49"/>
              </a:cxn>
              <a:cxn ang="f28">
                <a:pos x="f50" y="f48"/>
              </a:cxn>
              <a:cxn ang="f28">
                <a:pos x="f45" y="f46"/>
              </a:cxn>
              <a:cxn ang="f28">
                <a:pos x="f45" y="f51"/>
              </a:cxn>
              <a:cxn ang="f28">
                <a:pos x="f52" y="f48"/>
              </a:cxn>
              <a:cxn ang="f28">
                <a:pos x="f45" y="f53"/>
              </a:cxn>
              <a:cxn ang="f28">
                <a:pos x="f54" y="f48"/>
              </a:cxn>
              <a:cxn ang="f28">
                <a:pos x="f45" y="f51"/>
              </a:cxn>
            </a:cxnLst>
            <a:rect l="f41" t="f44" r="f42" b="f43"/>
            <a:pathLst>
              <a:path w="2160000" h="2160000">
                <a:moveTo>
                  <a:pt x="f7" y="f8"/>
                </a:moveTo>
                <a:cubicBezTo>
                  <a:pt x="f9" y="f8"/>
                  <a:pt x="f8" y="f9"/>
                  <a:pt x="f8" y="f7"/>
                </a:cubicBezTo>
                <a:cubicBezTo>
                  <a:pt x="f8" y="f10"/>
                  <a:pt x="f9" y="f11"/>
                  <a:pt x="f7" y="f11"/>
                </a:cubicBezTo>
                <a:cubicBezTo>
                  <a:pt x="f10" y="f11"/>
                  <a:pt x="f11" y="f10"/>
                  <a:pt x="f11" y="f7"/>
                </a:cubicBezTo>
                <a:cubicBezTo>
                  <a:pt x="f11" y="f9"/>
                  <a:pt x="f10" y="f8"/>
                  <a:pt x="f7" y="f8"/>
                </a:cubicBezTo>
                <a:close/>
                <a:moveTo>
                  <a:pt x="f7" y="f5"/>
                </a:moveTo>
                <a:cubicBezTo>
                  <a:pt x="f12" y="f5"/>
                  <a:pt x="f6" y="f13"/>
                  <a:pt x="f6" y="f7"/>
                </a:cubicBezTo>
                <a:cubicBezTo>
                  <a:pt x="f6" y="f12"/>
                  <a:pt x="f12" y="f6"/>
                  <a:pt x="f7" y="f6"/>
                </a:cubicBezTo>
                <a:cubicBezTo>
                  <a:pt x="f13" y="f6"/>
                  <a:pt x="f5" y="f12"/>
                  <a:pt x="f5" y="f7"/>
                </a:cubicBezTo>
                <a:cubicBezTo>
                  <a:pt x="f5" y="f13"/>
                  <a:pt x="f13" y="f5"/>
                  <a:pt x="f7" y="f5"/>
                </a:cubicBezTo>
                <a:close/>
              </a:path>
            </a:pathLst>
          </a:custGeom>
          <a:solidFill>
            <a:srgbClr val="5B9BD5"/>
          </a:solidFill>
          <a:ln cap="flat">
            <a:noFill/>
            <a:prstDash val="solid"/>
          </a:ln>
          <a:effectLst>
            <a:outerShdw dist="27944" dir="5400000" algn="tl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921370" algn="l"/>
                <a:tab pos="628490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0" i="0" u="none" strike="noStrike" kern="1200" cap="none" spc="0" baseline="0">
                <a:solidFill>
                  <a:srgbClr val="002060"/>
                </a:solidFill>
                <a:uFillTx/>
                <a:latin typeface="Algerian" pitchFamily="82"/>
              </a:rPr>
              <a:t>        </a:t>
            </a:r>
            <a:r>
              <a:rPr lang="fr-FR" sz="1400" b="0" i="0" u="none" strike="noStrike" kern="1200" cap="none" spc="0" baseline="0">
                <a:solidFill>
                  <a:srgbClr val="12065A"/>
                </a:solidFill>
                <a:uFillTx/>
                <a:latin typeface="Calibri"/>
              </a:rPr>
              <a:t>Management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921370" algn="l"/>
                <a:tab pos="628490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0" i="0" u="none" strike="noStrike" kern="1200" cap="none" spc="0" baseline="0">
                <a:solidFill>
                  <a:srgbClr val="12065A"/>
                </a:solidFill>
                <a:uFillTx/>
                <a:latin typeface="Calibri"/>
              </a:rPr>
              <a:t>                 stratégique </a:t>
            </a:r>
          </a:p>
        </p:txBody>
      </p:sp>
      <p:cxnSp>
        <p:nvCxnSpPr>
          <p:cNvPr id="5" name="Connecteur droit 5"/>
          <p:cNvCxnSpPr/>
          <p:nvPr/>
        </p:nvCxnSpPr>
        <p:spPr>
          <a:xfrm>
            <a:off x="1253541" y="1829476"/>
            <a:ext cx="1869336" cy="4361770"/>
          </a:xfrm>
          <a:prstGeom prst="straightConnector1">
            <a:avLst/>
          </a:prstGeom>
          <a:noFill/>
          <a:ln w="6345" cap="flat">
            <a:solidFill>
              <a:srgbClr val="5B9BD5"/>
            </a:solidFill>
            <a:prstDash val="solid"/>
            <a:miter/>
          </a:ln>
        </p:spPr>
      </p:cxnSp>
      <p:cxnSp>
        <p:nvCxnSpPr>
          <p:cNvPr id="6" name="Connecteur droit 7"/>
          <p:cNvCxnSpPr/>
          <p:nvPr/>
        </p:nvCxnSpPr>
        <p:spPr>
          <a:xfrm flipV="1">
            <a:off x="0" y="1390098"/>
            <a:ext cx="305610" cy="146944"/>
          </a:xfrm>
          <a:prstGeom prst="straightConnector1">
            <a:avLst/>
          </a:prstGeom>
          <a:noFill/>
          <a:ln w="6345" cap="flat">
            <a:solidFill>
              <a:srgbClr val="5B9BD5"/>
            </a:solidFill>
            <a:prstDash val="solid"/>
            <a:miter/>
          </a:ln>
        </p:spPr>
      </p:cxnSp>
      <p:cxnSp>
        <p:nvCxnSpPr>
          <p:cNvPr id="7" name="Connecteur droit 8"/>
          <p:cNvCxnSpPr/>
          <p:nvPr/>
        </p:nvCxnSpPr>
        <p:spPr>
          <a:xfrm>
            <a:off x="806711" y="0"/>
            <a:ext cx="197693" cy="589760"/>
          </a:xfrm>
          <a:prstGeom prst="straightConnector1">
            <a:avLst/>
          </a:prstGeom>
          <a:noFill/>
          <a:ln w="6345" cap="flat">
            <a:solidFill>
              <a:srgbClr val="5B9BD5"/>
            </a:solidFill>
            <a:prstDash val="solid"/>
            <a:miter/>
          </a:ln>
        </p:spPr>
      </p:cxnSp>
      <p:cxnSp>
        <p:nvCxnSpPr>
          <p:cNvPr id="8" name="Connecteur droit 6"/>
          <p:cNvCxnSpPr/>
          <p:nvPr/>
        </p:nvCxnSpPr>
        <p:spPr>
          <a:xfrm flipV="1">
            <a:off x="2083698" y="-174714"/>
            <a:ext cx="2743200" cy="1175661"/>
          </a:xfrm>
          <a:prstGeom prst="straightConnector1">
            <a:avLst/>
          </a:prstGeom>
          <a:noFill/>
          <a:ln w="6345" cap="flat">
            <a:solidFill>
              <a:srgbClr val="5B9BD5"/>
            </a:solidFill>
            <a:prstDash val="solid"/>
            <a:miter/>
          </a:ln>
        </p:spPr>
      </p:cxnSp>
      <p:sp>
        <p:nvSpPr>
          <p:cNvPr id="9" name="Forme libre 54"/>
          <p:cNvSpPr/>
          <p:nvPr/>
        </p:nvSpPr>
        <p:spPr>
          <a:xfrm rot="10799991">
            <a:off x="-19056" y="19055"/>
            <a:ext cx="1006498" cy="153704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006495"/>
              <a:gd name="f7" fmla="val 1537044"/>
              <a:gd name="f8" fmla="val 199783"/>
              <a:gd name="f9" fmla="val 1067018"/>
              <a:gd name="f10" fmla="val 50101"/>
              <a:gd name="f11" fmla="val 1051756"/>
              <a:gd name="f12" fmla="val 455359"/>
              <a:gd name="f13" fmla="val 911363"/>
              <a:gd name="f14" fmla="val 729025"/>
              <a:gd name="f15" fmla="val 592680"/>
              <a:gd name="f16" fmla="val 747997"/>
              <a:gd name="f17" fmla="val 277766"/>
              <a:gd name="f18" fmla="val 747986"/>
              <a:gd name="f19" fmla="val 273563"/>
              <a:gd name="f20" fmla="val 755052"/>
              <a:gd name="f21" fmla="val 234697"/>
              <a:gd name="f22" fmla="val 755547"/>
              <a:gd name="f23" fmla="val 192016"/>
              <a:gd name="f24" fmla="val 756041"/>
              <a:gd name="f25" fmla="val 149334"/>
              <a:gd name="f26" fmla="val 756536"/>
              <a:gd name="f27" fmla="val 106653"/>
              <a:gd name="f28" fmla="+- 0 0 -90"/>
              <a:gd name="f29" fmla="*/ f3 1 1006495"/>
              <a:gd name="f30" fmla="*/ f4 1 1537044"/>
              <a:gd name="f31" fmla="val f5"/>
              <a:gd name="f32" fmla="val f6"/>
              <a:gd name="f33" fmla="val f7"/>
              <a:gd name="f34" fmla="*/ f28 f0 1"/>
              <a:gd name="f35" fmla="+- f33 0 f31"/>
              <a:gd name="f36" fmla="+- f32 0 f31"/>
              <a:gd name="f37" fmla="*/ f34 1 f2"/>
              <a:gd name="f38" fmla="*/ f36 1 1006495"/>
              <a:gd name="f39" fmla="*/ f35 1 1537044"/>
              <a:gd name="f40" fmla="*/ 1006495 f36 1"/>
              <a:gd name="f41" fmla="*/ 1537044 f35 1"/>
              <a:gd name="f42" fmla="*/ 199783 f36 1"/>
              <a:gd name="f43" fmla="*/ 0 f36 1"/>
              <a:gd name="f44" fmla="*/ 1067018 f35 1"/>
              <a:gd name="f45" fmla="*/ 50101 f36 1"/>
              <a:gd name="f46" fmla="*/ 1051756 f35 1"/>
              <a:gd name="f47" fmla="*/ 747997 f36 1"/>
              <a:gd name="f48" fmla="*/ 277766 f35 1"/>
              <a:gd name="f49" fmla="*/ 747986 f36 1"/>
              <a:gd name="f50" fmla="*/ 273563 f35 1"/>
              <a:gd name="f51" fmla="*/ 755052 f36 1"/>
              <a:gd name="f52" fmla="*/ 234697 f35 1"/>
              <a:gd name="f53" fmla="*/ 756536 f36 1"/>
              <a:gd name="f54" fmla="*/ 106653 f35 1"/>
              <a:gd name="f55" fmla="*/ 0 f35 1"/>
              <a:gd name="f56" fmla="+- f37 0 f1"/>
              <a:gd name="f57" fmla="*/ f40 1 1006495"/>
              <a:gd name="f58" fmla="*/ f41 1 1537044"/>
              <a:gd name="f59" fmla="*/ f42 1 1006495"/>
              <a:gd name="f60" fmla="*/ f43 1 1006495"/>
              <a:gd name="f61" fmla="*/ f44 1 1537044"/>
              <a:gd name="f62" fmla="*/ f45 1 1006495"/>
              <a:gd name="f63" fmla="*/ f46 1 1537044"/>
              <a:gd name="f64" fmla="*/ f47 1 1006495"/>
              <a:gd name="f65" fmla="*/ f48 1 1537044"/>
              <a:gd name="f66" fmla="*/ f49 1 1006495"/>
              <a:gd name="f67" fmla="*/ f50 1 1537044"/>
              <a:gd name="f68" fmla="*/ f51 1 1006495"/>
              <a:gd name="f69" fmla="*/ f52 1 1537044"/>
              <a:gd name="f70" fmla="*/ f53 1 1006495"/>
              <a:gd name="f71" fmla="*/ f54 1 1537044"/>
              <a:gd name="f72" fmla="*/ f55 1 1537044"/>
              <a:gd name="f73" fmla="*/ f31 1 f38"/>
              <a:gd name="f74" fmla="*/ f32 1 f38"/>
              <a:gd name="f75" fmla="*/ f31 1 f39"/>
              <a:gd name="f76" fmla="*/ f33 1 f39"/>
              <a:gd name="f77" fmla="*/ f57 1 f38"/>
              <a:gd name="f78" fmla="*/ f58 1 f39"/>
              <a:gd name="f79" fmla="*/ f59 1 f38"/>
              <a:gd name="f80" fmla="*/ f60 1 f38"/>
              <a:gd name="f81" fmla="*/ f61 1 f39"/>
              <a:gd name="f82" fmla="*/ f62 1 f38"/>
              <a:gd name="f83" fmla="*/ f63 1 f39"/>
              <a:gd name="f84" fmla="*/ f64 1 f38"/>
              <a:gd name="f85" fmla="*/ f65 1 f39"/>
              <a:gd name="f86" fmla="*/ f66 1 f38"/>
              <a:gd name="f87" fmla="*/ f67 1 f39"/>
              <a:gd name="f88" fmla="*/ f68 1 f38"/>
              <a:gd name="f89" fmla="*/ f69 1 f39"/>
              <a:gd name="f90" fmla="*/ f70 1 f38"/>
              <a:gd name="f91" fmla="*/ f71 1 f39"/>
              <a:gd name="f92" fmla="*/ f72 1 f39"/>
              <a:gd name="f93" fmla="*/ f73 f29 1"/>
              <a:gd name="f94" fmla="*/ f74 f29 1"/>
              <a:gd name="f95" fmla="*/ f76 f30 1"/>
              <a:gd name="f96" fmla="*/ f75 f30 1"/>
              <a:gd name="f97" fmla="*/ f77 f29 1"/>
              <a:gd name="f98" fmla="*/ f78 f30 1"/>
              <a:gd name="f99" fmla="*/ f79 f29 1"/>
              <a:gd name="f100" fmla="*/ f80 f29 1"/>
              <a:gd name="f101" fmla="*/ f81 f30 1"/>
              <a:gd name="f102" fmla="*/ f82 f29 1"/>
              <a:gd name="f103" fmla="*/ f83 f30 1"/>
              <a:gd name="f104" fmla="*/ f84 f29 1"/>
              <a:gd name="f105" fmla="*/ f85 f30 1"/>
              <a:gd name="f106" fmla="*/ f86 f29 1"/>
              <a:gd name="f107" fmla="*/ f87 f30 1"/>
              <a:gd name="f108" fmla="*/ f88 f29 1"/>
              <a:gd name="f109" fmla="*/ f89 f30 1"/>
              <a:gd name="f110" fmla="*/ f90 f29 1"/>
              <a:gd name="f111" fmla="*/ f91 f30 1"/>
              <a:gd name="f112" fmla="*/ f92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6">
                <a:pos x="f97" y="f98"/>
              </a:cxn>
              <a:cxn ang="f56">
                <a:pos x="f99" y="f98"/>
              </a:cxn>
              <a:cxn ang="f56">
                <a:pos x="f100" y="f101"/>
              </a:cxn>
              <a:cxn ang="f56">
                <a:pos x="f102" y="f103"/>
              </a:cxn>
              <a:cxn ang="f56">
                <a:pos x="f104" y="f105"/>
              </a:cxn>
              <a:cxn ang="f56">
                <a:pos x="f106" y="f107"/>
              </a:cxn>
              <a:cxn ang="f56">
                <a:pos x="f108" y="f109"/>
              </a:cxn>
              <a:cxn ang="f56">
                <a:pos x="f110" y="f111"/>
              </a:cxn>
              <a:cxn ang="f56">
                <a:pos x="f97" y="f112"/>
              </a:cxn>
            </a:cxnLst>
            <a:rect l="f93" t="f96" r="f94" b="f95"/>
            <a:pathLst>
              <a:path w="1006495" h="1537044">
                <a:moveTo>
                  <a:pt x="f6" y="f7"/>
                </a:moveTo>
                <a:lnTo>
                  <a:pt x="f8" y="f7"/>
                </a:lnTo>
                <a:lnTo>
                  <a:pt x="f5" y="f9"/>
                </a:ln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lnTo>
                  <a:pt x="f18" y="f19"/>
                </a:lnTo>
                <a:lnTo>
                  <a:pt x="f20" y="f21"/>
                </a:lnTo>
                <a:cubicBezTo>
                  <a:pt x="f22" y="f23"/>
                  <a:pt x="f24" y="f25"/>
                  <a:pt x="f26" y="f27"/>
                </a:cubicBezTo>
                <a:lnTo>
                  <a:pt x="f6" y="f5"/>
                </a:lnTo>
                <a:close/>
              </a:path>
            </a:pathLst>
          </a:custGeom>
          <a:solidFill>
            <a:srgbClr val="FF66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Forme libre 53"/>
          <p:cNvSpPr/>
          <p:nvPr/>
        </p:nvSpPr>
        <p:spPr>
          <a:xfrm rot="16200004">
            <a:off x="2114802" y="-1282497"/>
            <a:ext cx="974183" cy="354914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974188"/>
              <a:gd name="f7" fmla="val 3549140"/>
              <a:gd name="f8" fmla="val 1265965"/>
              <a:gd name="f9" fmla="val 117748"/>
              <a:gd name="f10" fmla="val 1242136"/>
              <a:gd name="f11" fmla="val 467914"/>
              <a:gd name="f12" fmla="val 1120828"/>
              <a:gd name="f13" fmla="val 632811"/>
              <a:gd name="f14" fmla="val 665677"/>
              <a:gd name="f15" fmla="val 509680"/>
              <a:gd name="f16" fmla="val 198276"/>
              <a:gd name="f17" fmla="val 509659"/>
              <a:gd name="f18" fmla="val 198206"/>
              <a:gd name="f19" fmla="+- 0 0 -90"/>
              <a:gd name="f20" fmla="*/ f3 1 974188"/>
              <a:gd name="f21" fmla="*/ f4 1 3549140"/>
              <a:gd name="f22" fmla="val f5"/>
              <a:gd name="f23" fmla="val f6"/>
              <a:gd name="f24" fmla="val f7"/>
              <a:gd name="f25" fmla="*/ f19 f0 1"/>
              <a:gd name="f26" fmla="+- f24 0 f22"/>
              <a:gd name="f27" fmla="+- f23 0 f22"/>
              <a:gd name="f28" fmla="*/ f25 1 f2"/>
              <a:gd name="f29" fmla="*/ f27 1 974188"/>
              <a:gd name="f30" fmla="*/ f26 1 3549140"/>
              <a:gd name="f31" fmla="*/ 974188 f27 1"/>
              <a:gd name="f32" fmla="*/ 0 f26 1"/>
              <a:gd name="f33" fmla="*/ 3549140 f26 1"/>
              <a:gd name="f34" fmla="*/ 0 f27 1"/>
              <a:gd name="f35" fmla="*/ 1265965 f26 1"/>
              <a:gd name="f36" fmla="*/ 117748 f27 1"/>
              <a:gd name="f37" fmla="*/ 1242136 f26 1"/>
              <a:gd name="f38" fmla="*/ 509680 f27 1"/>
              <a:gd name="f39" fmla="*/ 198276 f26 1"/>
              <a:gd name="f40" fmla="*/ 509659 f27 1"/>
              <a:gd name="f41" fmla="*/ 198206 f26 1"/>
              <a:gd name="f42" fmla="+- f28 0 f1"/>
              <a:gd name="f43" fmla="*/ f31 1 974188"/>
              <a:gd name="f44" fmla="*/ f32 1 3549140"/>
              <a:gd name="f45" fmla="*/ f33 1 3549140"/>
              <a:gd name="f46" fmla="*/ f34 1 974188"/>
              <a:gd name="f47" fmla="*/ f35 1 3549140"/>
              <a:gd name="f48" fmla="*/ f36 1 974188"/>
              <a:gd name="f49" fmla="*/ f37 1 3549140"/>
              <a:gd name="f50" fmla="*/ f38 1 974188"/>
              <a:gd name="f51" fmla="*/ f39 1 3549140"/>
              <a:gd name="f52" fmla="*/ f40 1 974188"/>
              <a:gd name="f53" fmla="*/ f41 1 3549140"/>
              <a:gd name="f54" fmla="*/ f22 1 f29"/>
              <a:gd name="f55" fmla="*/ f23 1 f29"/>
              <a:gd name="f56" fmla="*/ f22 1 f30"/>
              <a:gd name="f57" fmla="*/ f24 1 f30"/>
              <a:gd name="f58" fmla="*/ f43 1 f29"/>
              <a:gd name="f59" fmla="*/ f44 1 f30"/>
              <a:gd name="f60" fmla="*/ f45 1 f30"/>
              <a:gd name="f61" fmla="*/ f46 1 f29"/>
              <a:gd name="f62" fmla="*/ f47 1 f30"/>
              <a:gd name="f63" fmla="*/ f48 1 f29"/>
              <a:gd name="f64" fmla="*/ f49 1 f30"/>
              <a:gd name="f65" fmla="*/ f50 1 f29"/>
              <a:gd name="f66" fmla="*/ f51 1 f30"/>
              <a:gd name="f67" fmla="*/ f52 1 f29"/>
              <a:gd name="f68" fmla="*/ f53 1 f30"/>
              <a:gd name="f69" fmla="*/ f54 f20 1"/>
              <a:gd name="f70" fmla="*/ f55 f20 1"/>
              <a:gd name="f71" fmla="*/ f57 f21 1"/>
              <a:gd name="f72" fmla="*/ f56 f21 1"/>
              <a:gd name="f73" fmla="*/ f58 f20 1"/>
              <a:gd name="f74" fmla="*/ f59 f21 1"/>
              <a:gd name="f75" fmla="*/ f60 f21 1"/>
              <a:gd name="f76" fmla="*/ f61 f20 1"/>
              <a:gd name="f77" fmla="*/ f62 f21 1"/>
              <a:gd name="f78" fmla="*/ f63 f20 1"/>
              <a:gd name="f79" fmla="*/ f64 f21 1"/>
              <a:gd name="f80" fmla="*/ f65 f20 1"/>
              <a:gd name="f81" fmla="*/ f66 f21 1"/>
              <a:gd name="f82" fmla="*/ f67 f20 1"/>
              <a:gd name="f83" fmla="*/ f68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73" y="f74"/>
              </a:cxn>
              <a:cxn ang="f42">
                <a:pos x="f73" y="f75"/>
              </a:cxn>
              <a:cxn ang="f42">
                <a:pos x="f76" y="f77"/>
              </a:cxn>
              <a:cxn ang="f42">
                <a:pos x="f78" y="f79"/>
              </a:cxn>
              <a:cxn ang="f42">
                <a:pos x="f80" y="f81"/>
              </a:cxn>
              <a:cxn ang="f42">
                <a:pos x="f82" y="f83"/>
              </a:cxn>
            </a:cxnLst>
            <a:rect l="f69" t="f72" r="f70" b="f71"/>
            <a:pathLst>
              <a:path w="974188" h="3549140">
                <a:moveTo>
                  <a:pt x="f6" y="f5"/>
                </a:moveTo>
                <a:lnTo>
                  <a:pt x="f6" y="f7"/>
                </a:lnTo>
                <a:lnTo>
                  <a:pt x="f5" y="f8"/>
                </a:lnTo>
                <a:lnTo>
                  <a:pt x="f9" y="f10"/>
                </a:lnTo>
                <a:cubicBezTo>
                  <a:pt x="f11" y="f12"/>
                  <a:pt x="f13" y="f14"/>
                  <a:pt x="f15" y="f16"/>
                </a:cubicBezTo>
                <a:lnTo>
                  <a:pt x="f17" y="f18"/>
                </a:lnTo>
                <a:close/>
              </a:path>
            </a:pathLst>
          </a:cu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Forme libre 55"/>
          <p:cNvSpPr/>
          <p:nvPr/>
        </p:nvSpPr>
        <p:spPr>
          <a:xfrm rot="5400013">
            <a:off x="-933686" y="2388559"/>
            <a:ext cx="5022406" cy="31931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736368"/>
              <a:gd name="f7" fmla="val 3193146"/>
              <a:gd name="f8" fmla="val 2928096"/>
              <a:gd name="f9" fmla="val 33826"/>
              <a:gd name="f10" fmla="val 2918874"/>
              <a:gd name="f11" fmla="val 360648"/>
              <a:gd name="f12" fmla="val 2805654"/>
              <a:gd name="f13" fmla="val 526080"/>
              <a:gd name="f14" fmla="val 2401618"/>
              <a:gd name="f15" fmla="val 446575"/>
              <a:gd name="f16" fmla="val 1968236"/>
              <a:gd name="f17" fmla="val 443292"/>
              <a:gd name="f18" fmla="val 1955804"/>
              <a:gd name="f19" fmla="val 4729205"/>
              <a:gd name="f20" fmla="val 109560"/>
              <a:gd name="f21" fmla="val 73318"/>
              <a:gd name="f22" fmla="val 69476"/>
              <a:gd name="f23" fmla="val 3179257"/>
              <a:gd name="f24" fmla="val 122516"/>
              <a:gd name="f25" fmla="val 17280"/>
              <a:gd name="f26" fmla="val 2929298"/>
              <a:gd name="f27" fmla="val 278"/>
              <a:gd name="f28" fmla="val 2929098"/>
              <a:gd name="f29" fmla="+- 0 0 -90"/>
              <a:gd name="f30" fmla="*/ f3 1 4736368"/>
              <a:gd name="f31" fmla="*/ f4 1 3193146"/>
              <a:gd name="f32" fmla="val f5"/>
              <a:gd name="f33" fmla="val f6"/>
              <a:gd name="f34" fmla="val f7"/>
              <a:gd name="f35" fmla="*/ f29 f0 1"/>
              <a:gd name="f36" fmla="+- f34 0 f32"/>
              <a:gd name="f37" fmla="+- f33 0 f32"/>
              <a:gd name="f38" fmla="*/ f35 1 f2"/>
              <a:gd name="f39" fmla="*/ f37 1 4736368"/>
              <a:gd name="f40" fmla="*/ f36 1 3193146"/>
              <a:gd name="f41" fmla="*/ 0 f37 1"/>
              <a:gd name="f42" fmla="*/ 2928096 f36 1"/>
              <a:gd name="f43" fmla="*/ 33826 f37 1"/>
              <a:gd name="f44" fmla="*/ 2918874 f36 1"/>
              <a:gd name="f45" fmla="*/ 446575 f37 1"/>
              <a:gd name="f46" fmla="*/ 1968236 f36 1"/>
              <a:gd name="f47" fmla="*/ 443292 f37 1"/>
              <a:gd name="f48" fmla="*/ 1955804 f36 1"/>
              <a:gd name="f49" fmla="*/ 4729205 f37 1"/>
              <a:gd name="f50" fmla="*/ 109560 f36 1"/>
              <a:gd name="f51" fmla="*/ 0 f36 1"/>
              <a:gd name="f52" fmla="*/ 4736368 f37 1"/>
              <a:gd name="f53" fmla="*/ 3193146 f36 1"/>
              <a:gd name="f54" fmla="*/ 73318 f37 1"/>
              <a:gd name="f55" fmla="*/ 69476 f37 1"/>
              <a:gd name="f56" fmla="*/ 3179257 f36 1"/>
              <a:gd name="f57" fmla="*/ 122516 f37 1"/>
              <a:gd name="f58" fmla="*/ 17280 f37 1"/>
              <a:gd name="f59" fmla="*/ 2929298 f36 1"/>
              <a:gd name="f60" fmla="*/ 278 f37 1"/>
              <a:gd name="f61" fmla="*/ 2929098 f36 1"/>
              <a:gd name="f62" fmla="+- f38 0 f1"/>
              <a:gd name="f63" fmla="*/ f41 1 4736368"/>
              <a:gd name="f64" fmla="*/ f42 1 3193146"/>
              <a:gd name="f65" fmla="*/ f43 1 4736368"/>
              <a:gd name="f66" fmla="*/ f44 1 3193146"/>
              <a:gd name="f67" fmla="*/ f45 1 4736368"/>
              <a:gd name="f68" fmla="*/ f46 1 3193146"/>
              <a:gd name="f69" fmla="*/ f47 1 4736368"/>
              <a:gd name="f70" fmla="*/ f48 1 3193146"/>
              <a:gd name="f71" fmla="*/ f49 1 4736368"/>
              <a:gd name="f72" fmla="*/ f50 1 3193146"/>
              <a:gd name="f73" fmla="*/ f51 1 3193146"/>
              <a:gd name="f74" fmla="*/ f52 1 4736368"/>
              <a:gd name="f75" fmla="*/ f53 1 3193146"/>
              <a:gd name="f76" fmla="*/ f54 1 4736368"/>
              <a:gd name="f77" fmla="*/ f55 1 4736368"/>
              <a:gd name="f78" fmla="*/ f56 1 3193146"/>
              <a:gd name="f79" fmla="*/ f57 1 4736368"/>
              <a:gd name="f80" fmla="*/ f58 1 4736368"/>
              <a:gd name="f81" fmla="*/ f59 1 3193146"/>
              <a:gd name="f82" fmla="*/ f60 1 4736368"/>
              <a:gd name="f83" fmla="*/ f61 1 3193146"/>
              <a:gd name="f84" fmla="*/ f32 1 f39"/>
              <a:gd name="f85" fmla="*/ f33 1 f39"/>
              <a:gd name="f86" fmla="*/ f32 1 f40"/>
              <a:gd name="f87" fmla="*/ f34 1 f40"/>
              <a:gd name="f88" fmla="*/ f63 1 f39"/>
              <a:gd name="f89" fmla="*/ f64 1 f40"/>
              <a:gd name="f90" fmla="*/ f65 1 f39"/>
              <a:gd name="f91" fmla="*/ f66 1 f40"/>
              <a:gd name="f92" fmla="*/ f67 1 f39"/>
              <a:gd name="f93" fmla="*/ f68 1 f40"/>
              <a:gd name="f94" fmla="*/ f69 1 f39"/>
              <a:gd name="f95" fmla="*/ f70 1 f40"/>
              <a:gd name="f96" fmla="*/ f71 1 f39"/>
              <a:gd name="f97" fmla="*/ f72 1 f40"/>
              <a:gd name="f98" fmla="*/ f73 1 f40"/>
              <a:gd name="f99" fmla="*/ f74 1 f39"/>
              <a:gd name="f100" fmla="*/ f75 1 f40"/>
              <a:gd name="f101" fmla="*/ f76 1 f39"/>
              <a:gd name="f102" fmla="*/ f77 1 f39"/>
              <a:gd name="f103" fmla="*/ f78 1 f40"/>
              <a:gd name="f104" fmla="*/ f79 1 f39"/>
              <a:gd name="f105" fmla="*/ f80 1 f39"/>
              <a:gd name="f106" fmla="*/ f81 1 f40"/>
              <a:gd name="f107" fmla="*/ f82 1 f39"/>
              <a:gd name="f108" fmla="*/ f83 1 f40"/>
              <a:gd name="f109" fmla="*/ f84 f30 1"/>
              <a:gd name="f110" fmla="*/ f85 f30 1"/>
              <a:gd name="f111" fmla="*/ f87 f31 1"/>
              <a:gd name="f112" fmla="*/ f86 f31 1"/>
              <a:gd name="f113" fmla="*/ f88 f30 1"/>
              <a:gd name="f114" fmla="*/ f89 f31 1"/>
              <a:gd name="f115" fmla="*/ f90 f30 1"/>
              <a:gd name="f116" fmla="*/ f91 f31 1"/>
              <a:gd name="f117" fmla="*/ f92 f30 1"/>
              <a:gd name="f118" fmla="*/ f93 f31 1"/>
              <a:gd name="f119" fmla="*/ f94 f30 1"/>
              <a:gd name="f120" fmla="*/ f95 f31 1"/>
              <a:gd name="f121" fmla="*/ f96 f30 1"/>
              <a:gd name="f122" fmla="*/ f97 f31 1"/>
              <a:gd name="f123" fmla="*/ f98 f31 1"/>
              <a:gd name="f124" fmla="*/ f99 f30 1"/>
              <a:gd name="f125" fmla="*/ f100 f31 1"/>
              <a:gd name="f126" fmla="*/ f101 f30 1"/>
              <a:gd name="f127" fmla="*/ f102 f30 1"/>
              <a:gd name="f128" fmla="*/ f103 f31 1"/>
              <a:gd name="f129" fmla="*/ f104 f30 1"/>
              <a:gd name="f130" fmla="*/ f105 f30 1"/>
              <a:gd name="f131" fmla="*/ f106 f31 1"/>
              <a:gd name="f132" fmla="*/ f107 f30 1"/>
              <a:gd name="f133" fmla="*/ f108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2">
                <a:pos x="f113" y="f114"/>
              </a:cxn>
              <a:cxn ang="f62">
                <a:pos x="f115" y="f116"/>
              </a:cxn>
              <a:cxn ang="f62">
                <a:pos x="f117" y="f118"/>
              </a:cxn>
              <a:cxn ang="f62">
                <a:pos x="f119" y="f120"/>
              </a:cxn>
              <a:cxn ang="f62">
                <a:pos x="f121" y="f122"/>
              </a:cxn>
              <a:cxn ang="f62">
                <a:pos x="f121" y="f123"/>
              </a:cxn>
              <a:cxn ang="f62">
                <a:pos x="f124" y="f123"/>
              </a:cxn>
              <a:cxn ang="f62">
                <a:pos x="f124" y="f125"/>
              </a:cxn>
              <a:cxn ang="f62">
                <a:pos x="f126" y="f125"/>
              </a:cxn>
              <a:cxn ang="f62">
                <a:pos x="f127" y="f128"/>
              </a:cxn>
              <a:cxn ang="f62">
                <a:pos x="f129" y="f128"/>
              </a:cxn>
              <a:cxn ang="f62">
                <a:pos x="f130" y="f131"/>
              </a:cxn>
              <a:cxn ang="f62">
                <a:pos x="f132" y="f133"/>
              </a:cxn>
            </a:cxnLst>
            <a:rect l="f109" t="f112" r="f110" b="f111"/>
            <a:pathLst>
              <a:path w="4736368" h="3193146">
                <a:moveTo>
                  <a:pt x="f5" y="f8"/>
                </a:moveTo>
                <a:lnTo>
                  <a:pt x="f9" y="f10"/>
                </a:lnTo>
                <a:cubicBezTo>
                  <a:pt x="f11" y="f12"/>
                  <a:pt x="f13" y="f14"/>
                  <a:pt x="f15" y="f16"/>
                </a:cubicBezTo>
                <a:lnTo>
                  <a:pt x="f17" y="f18"/>
                </a:lnTo>
                <a:lnTo>
                  <a:pt x="f19" y="f20"/>
                </a:lnTo>
                <a:lnTo>
                  <a:pt x="f19" y="f5"/>
                </a:lnTo>
                <a:lnTo>
                  <a:pt x="f6" y="f5"/>
                </a:lnTo>
                <a:lnTo>
                  <a:pt x="f6" y="f7"/>
                </a:lnTo>
                <a:lnTo>
                  <a:pt x="f21" y="f7"/>
                </a:lnTo>
                <a:lnTo>
                  <a:pt x="f22" y="f23"/>
                </a:lnTo>
                <a:lnTo>
                  <a:pt x="f24" y="f23"/>
                </a:lnTo>
                <a:lnTo>
                  <a:pt x="f25" y="f26"/>
                </a:lnTo>
                <a:lnTo>
                  <a:pt x="f27" y="f28"/>
                </a:lnTo>
                <a:close/>
              </a:path>
            </a:pathLst>
          </a:custGeom>
          <a:solidFill>
            <a:srgbClr val="04FC1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5" name="Rectangle : coins arrondis 1"/>
          <p:cNvSpPr/>
          <p:nvPr/>
        </p:nvSpPr>
        <p:spPr>
          <a:xfrm>
            <a:off x="3616657" y="2345026"/>
            <a:ext cx="6851176" cy="1302132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R="0" lvl="0" algn="l" defTabSz="914400" rtl="0" fontAlgn="auto" hangingPunct="1"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400" b="1" i="1" u="none" strike="noStrike" kern="1200" cap="none" spc="0" baseline="0" dirty="0" smtClean="0">
                <a:solidFill>
                  <a:srgbClr val="B30D29"/>
                </a:solidFill>
                <a:uFillTx/>
                <a:latin typeface="Palatino Linotype" panose="02040502050505030304" pitchFamily="18" charset="0"/>
              </a:rPr>
              <a:t>Conclusion du chapitre 02</a:t>
            </a:r>
            <a:endParaRPr lang="fr-FR" sz="4400" b="1" i="0" u="none" strike="noStrike" kern="1200" cap="none" spc="0" baseline="0" dirty="0">
              <a:solidFill>
                <a:srgbClr val="000000"/>
              </a:solidFill>
              <a:uFillTx/>
              <a:latin typeface="Palatino Linotype" panose="02040502050505030304" pitchFamily="18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17" y="4599296"/>
            <a:ext cx="1887382" cy="1753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2-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85" y="1083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3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53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02. Le diagnostic stratégique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18697" y="163096"/>
            <a:ext cx="7882498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I. Généralités sur le diagnostic stratégique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ABD863C-9160-460A-A949-AF1ECD2A3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528" y="1537043"/>
            <a:ext cx="7340851" cy="445901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413" y="4736001"/>
            <a:ext cx="2752725" cy="1657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13" y="53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8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71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02. Le diagnostic stratégique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18697" y="163096"/>
            <a:ext cx="7882498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I. Généralités sur le diagnostic stratégique</a:t>
            </a:r>
          </a:p>
        </p:txBody>
      </p:sp>
      <p:pic>
        <p:nvPicPr>
          <p:cNvPr id="1026" name="Picture 2" descr="Comment faire une analyse SWOT ? Créer-Mon-Business-Plan.f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434" y="1653437"/>
            <a:ext cx="7793671" cy="411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413" y="4736001"/>
            <a:ext cx="2752725" cy="1657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736" y="190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1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6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02. Le diagnostic stratégique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18697" y="163096"/>
            <a:ext cx="7882498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I. Généralités sur le diagnostic stratégique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052" y="4149203"/>
            <a:ext cx="2752725" cy="1657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2711668" y="1022301"/>
            <a:ext cx="5817618" cy="430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2200" b="1" i="1" dirty="0">
                <a:latin typeface="Palatino Linotype" panose="02040502050505030304" pitchFamily="18" charset="0"/>
                <a:ea typeface="Calibri" panose="020F0502020204030204" pitchFamily="34" charset="0"/>
              </a:rPr>
              <a:t>La matrice BCG (Groupe Boston Consulting)</a:t>
            </a:r>
            <a:endParaRPr lang="fr-FR" sz="2200" dirty="0">
              <a:latin typeface="Palatino Linotype" panose="02040502050505030304" pitchFamily="18" charset="0"/>
            </a:endParaRPr>
          </a:p>
        </p:txBody>
      </p:sp>
      <p:pic>
        <p:nvPicPr>
          <p:cNvPr id="18" name="Image 17" descr="C:\Users\csc\Desktop\Capture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528" y="1730976"/>
            <a:ext cx="7533564" cy="4154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-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79" y="7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6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3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02. Le diagnostic stratégique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18697" y="163096"/>
            <a:ext cx="7882498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I. Généralités sur le diagnostic stratégique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051" y="4149203"/>
            <a:ext cx="2202694" cy="1657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2711668" y="1022301"/>
            <a:ext cx="4378122" cy="430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2200" b="1" i="1" dirty="0">
                <a:latin typeface="Palatino Linotype" panose="02040502050505030304" pitchFamily="18" charset="0"/>
                <a:ea typeface="Calibri" panose="020F0502020204030204" pitchFamily="34" charset="0"/>
              </a:rPr>
              <a:t>La matrice ADL (Arthur D </a:t>
            </a:r>
            <a:r>
              <a:rPr lang="fr-FR" sz="2200" b="1" i="1" dirty="0" err="1">
                <a:latin typeface="Palatino Linotype" panose="02040502050505030304" pitchFamily="18" charset="0"/>
                <a:ea typeface="Calibri" panose="020F0502020204030204" pitchFamily="34" charset="0"/>
              </a:rPr>
              <a:t>Little</a:t>
            </a:r>
            <a:r>
              <a:rPr lang="fr-FR" sz="2200" b="1" i="1" dirty="0">
                <a:latin typeface="Palatino Linotype" panose="02040502050505030304" pitchFamily="18" charset="0"/>
                <a:ea typeface="Calibri" panose="020F0502020204030204" pitchFamily="34" charset="0"/>
              </a:rPr>
              <a:t>)</a:t>
            </a:r>
            <a:endParaRPr lang="fr-FR" sz="2200" dirty="0">
              <a:latin typeface="Palatino Linotype" panose="02040502050505030304" pitchFamily="18" charset="0"/>
            </a:endParaRPr>
          </a:p>
        </p:txBody>
      </p:sp>
      <p:pic>
        <p:nvPicPr>
          <p:cNvPr id="16" name="Image 15" descr="C:\Users\csc\Desktop\Marketing-strategique-la-matrice-ADL-exercice-corrige-cas-pratique-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12058" r="5864" b="12647"/>
          <a:stretch/>
        </p:blipFill>
        <p:spPr bwMode="auto">
          <a:xfrm>
            <a:off x="2997145" y="1730976"/>
            <a:ext cx="8589804" cy="4460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2-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79" y="7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7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0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02. Le diagnostic stratégique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18697" y="163096"/>
            <a:ext cx="7882498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I. Généralités sur le diagnostic stratégique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051" y="4149203"/>
            <a:ext cx="2202694" cy="1657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2711668" y="1022301"/>
            <a:ext cx="2989921" cy="430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2200" b="1" i="1" dirty="0">
                <a:latin typeface="Palatino Linotype" panose="02040502050505030304" pitchFamily="18" charset="0"/>
                <a:ea typeface="Calibri" panose="020F0502020204030204" pitchFamily="34" charset="0"/>
              </a:rPr>
              <a:t>La matrice </a:t>
            </a:r>
            <a:r>
              <a:rPr lang="fr-FR" sz="2200" b="1" i="1" dirty="0" err="1">
                <a:latin typeface="Palatino Linotype" panose="02040502050505030304" pitchFamily="18" charset="0"/>
                <a:ea typeface="Calibri" panose="020F0502020204030204" pitchFamily="34" charset="0"/>
              </a:rPr>
              <a:t>McKensey</a:t>
            </a:r>
            <a:r>
              <a:rPr lang="fr-FR" sz="2200" b="1" i="1" dirty="0">
                <a:latin typeface="Palatino Linotype" panose="02040502050505030304" pitchFamily="18" charset="0"/>
                <a:ea typeface="Calibri" panose="020F0502020204030204" pitchFamily="34" charset="0"/>
              </a:rPr>
              <a:t>)</a:t>
            </a:r>
            <a:endParaRPr lang="fr-FR" sz="2200" dirty="0">
              <a:latin typeface="Palatino Linotype" panose="02040502050505030304" pitchFamily="18" charset="0"/>
            </a:endParaRPr>
          </a:p>
        </p:txBody>
      </p:sp>
      <p:pic>
        <p:nvPicPr>
          <p:cNvPr id="18" name="Image 17" descr="C:\Users\csc\Desktop\Matrice_Mc_Kinsey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95" y="1658899"/>
            <a:ext cx="8612094" cy="4448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-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75" y="108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6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6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02. Le diagnostic stratégique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088325" y="163096"/>
            <a:ext cx="8012870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II. La démarche de l’analyse et de la formulation de stratégie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71151" y="1117816"/>
            <a:ext cx="3634349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200" b="1" dirty="0">
                <a:latin typeface="Cambria" pitchFamily="18" charset="0"/>
                <a:ea typeface="Calibri" panose="020F0502020204030204" pitchFamily="34" charset="0"/>
              </a:rPr>
              <a:t>L’analyse </a:t>
            </a:r>
            <a:r>
              <a:rPr lang="fr-FR" sz="2200" b="1" dirty="0">
                <a:solidFill>
                  <a:srgbClr val="FF0000"/>
                </a:solidFill>
                <a:latin typeface="Cambria" pitchFamily="18" charset="0"/>
                <a:ea typeface="Calibri" panose="020F0502020204030204" pitchFamily="34" charset="0"/>
              </a:rPr>
              <a:t>externe</a:t>
            </a:r>
            <a:r>
              <a:rPr lang="fr-FR" sz="2200" b="1" dirty="0">
                <a:latin typeface="Cambria" pitchFamily="18" charset="0"/>
                <a:ea typeface="Calibri" panose="020F0502020204030204" pitchFamily="34" charset="0"/>
              </a:rPr>
              <a:t> permet:</a:t>
            </a:r>
            <a:endParaRPr lang="fr-FR" sz="2200" b="1" dirty="0">
              <a:solidFill>
                <a:srgbClr val="0000FF"/>
              </a:solidFill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80127" y="4574303"/>
            <a:ext cx="7394170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200" b="1" dirty="0">
                <a:latin typeface="Cambria" pitchFamily="18" charset="0"/>
                <a:ea typeface="Calibri" panose="020F0502020204030204" pitchFamily="34" charset="0"/>
              </a:rPr>
              <a:t>d’apprécier la valeur ou l’attrait de chaque segment d’activité pour l’entreprise.</a:t>
            </a:r>
            <a:endParaRPr lang="fr-FR" sz="2200" b="1" dirty="0">
              <a:solidFill>
                <a:srgbClr val="0000FF"/>
              </a:solidFill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88206" y="1827235"/>
            <a:ext cx="9644219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200" b="1" dirty="0">
                <a:latin typeface="Cambria" pitchFamily="18" charset="0"/>
                <a:ea typeface="Calibri" panose="020F0502020204030204" pitchFamily="34" charset="0"/>
              </a:rPr>
              <a:t>d’identifier les </a:t>
            </a:r>
            <a:r>
              <a:rPr lang="fr-FR" sz="2200" b="1" dirty="0">
                <a:solidFill>
                  <a:srgbClr val="0000FF"/>
                </a:solidFill>
                <a:latin typeface="Cambria" pitchFamily="18" charset="0"/>
                <a:ea typeface="Calibri" panose="020F0502020204030204" pitchFamily="34" charset="0"/>
              </a:rPr>
              <a:t>opportunités et les menaces </a:t>
            </a:r>
            <a:r>
              <a:rPr lang="fr-FR" sz="2200" b="1" dirty="0">
                <a:latin typeface="Cambria" pitchFamily="18" charset="0"/>
                <a:ea typeface="Calibri" panose="020F0502020204030204" pitchFamily="34" charset="0"/>
              </a:rPr>
              <a:t>propres à chaque segment d’activité, et les variables stratégiques pertinentes;</a:t>
            </a:r>
            <a:endParaRPr lang="fr-FR" sz="2200" b="1" dirty="0">
              <a:solidFill>
                <a:srgbClr val="0000FF"/>
              </a:solidFill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37632" y="2867533"/>
            <a:ext cx="8936665" cy="1446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200" b="1" dirty="0">
                <a:latin typeface="Cambria" pitchFamily="18" charset="0"/>
                <a:ea typeface="Calibri" panose="020F0502020204030204" pitchFamily="34" charset="0"/>
              </a:rPr>
              <a:t>d’identifier les facteurs clés de succès attachés à chaque segment d’activité, c’est-à-dire les compétences de base (savoir-faire techniques, marketing, organisationnels) requises pour être "bon" dans l’activité considérée. </a:t>
            </a:r>
            <a:endParaRPr lang="fr-FR" sz="2200" b="1" dirty="0">
              <a:solidFill>
                <a:srgbClr val="0000FF"/>
              </a:solidFill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3" name="Flèche à angle droit 2"/>
          <p:cNvSpPr/>
          <p:nvPr/>
        </p:nvSpPr>
        <p:spPr>
          <a:xfrm rot="5400000">
            <a:off x="2115233" y="2849907"/>
            <a:ext cx="812427" cy="666482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à angle droit 20"/>
          <p:cNvSpPr/>
          <p:nvPr/>
        </p:nvSpPr>
        <p:spPr>
          <a:xfrm rot="5400000">
            <a:off x="3521085" y="4427304"/>
            <a:ext cx="769323" cy="666482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13" y="4736001"/>
            <a:ext cx="2752725" cy="1657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-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915" y="33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2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3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53539" y="-27296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02. Le diagnostic stratégique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9" name="Picture 3" descr="C:\Users\csc\Desktop\téléchargement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3" y="5089283"/>
            <a:ext cx="2118348" cy="121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088325" y="163096"/>
            <a:ext cx="8012870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II. La démarche de l’analyse et de la formulation de stratégie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71152" y="1117816"/>
            <a:ext cx="491526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b="1" dirty="0" smtClean="0">
                <a:solidFill>
                  <a:srgbClr val="B30D29"/>
                </a:solidFill>
                <a:latin typeface="Cambria" pitchFamily="18" charset="0"/>
                <a:ea typeface="Calibri" panose="020F0502020204030204" pitchFamily="34" charset="0"/>
              </a:rPr>
              <a:t>Exemples </a:t>
            </a:r>
            <a:r>
              <a:rPr lang="fr-FR" b="1" dirty="0">
                <a:solidFill>
                  <a:srgbClr val="B30D29"/>
                </a:solidFill>
                <a:latin typeface="Cambria" pitchFamily="18" charset="0"/>
                <a:ea typeface="Calibri" panose="020F0502020204030204" pitchFamily="34" charset="0"/>
              </a:rPr>
              <a:t>de questions concernant le DSE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41A3F5E-5EC8-407C-A1E6-C4C5B854A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5636" y="1829475"/>
            <a:ext cx="8562381" cy="4361775"/>
          </a:xfrm>
          <a:prstGeom prst="rect">
            <a:avLst/>
          </a:prstGeom>
        </p:spPr>
      </p:pic>
      <p:pic>
        <p:nvPicPr>
          <p:cNvPr id="2" name="2-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109" y="7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1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3375</TotalTime>
  <Words>745</Words>
  <Application>Microsoft Office PowerPoint</Application>
  <PresentationFormat>Grand écran</PresentationFormat>
  <Paragraphs>134</Paragraphs>
  <Slides>21</Slides>
  <Notes>21</Notes>
  <HiddenSlides>0</HiddenSlides>
  <MMClips>22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Algerian</vt:lpstr>
      <vt:lpstr>Arial</vt:lpstr>
      <vt:lpstr>Calibri</vt:lpstr>
      <vt:lpstr>Calibri Light</vt:lpstr>
      <vt:lpstr>Cambria</vt:lpstr>
      <vt:lpstr>Palatino Linotype</vt:lpstr>
      <vt:lpstr>Thème Office</vt:lpstr>
      <vt:lpstr>Chapitre 02. LE DIAGNOSTIC STRATEGIQUE</vt:lpstr>
      <vt:lpstr>I. Généralités sur le diagnostic stratégique</vt:lpstr>
      <vt:lpstr>I. Généralités sur le diagnostic stratégique</vt:lpstr>
      <vt:lpstr>I. Généralités sur le diagnostic stratégique</vt:lpstr>
      <vt:lpstr>I. Généralités sur le diagnostic stratégique</vt:lpstr>
      <vt:lpstr>I. Généralités sur le diagnostic stratégique</vt:lpstr>
      <vt:lpstr>I. Généralités sur le diagnostic stratégique</vt:lpstr>
      <vt:lpstr>II. La démarche de l’analyse et de la formulation de stratégie</vt:lpstr>
      <vt:lpstr>II. La démarche de l’analyse et de la formulation de stratégie</vt:lpstr>
      <vt:lpstr>II. La démarche de l’analyse et de la formulation de stratégie</vt:lpstr>
      <vt:lpstr>II. La démarche de l’analyse et de la formulation de stratégie</vt:lpstr>
      <vt:lpstr>III. Le diagnostic stratégique interne</vt:lpstr>
      <vt:lpstr>III. Le diagnostic stratégique interne</vt:lpstr>
      <vt:lpstr>Le diagnostic financier</vt:lpstr>
      <vt:lpstr>Le diagnostic stratégique des RH </vt:lpstr>
      <vt:lpstr>L’analyse des ressources matérielles (Physiques)</vt:lpstr>
      <vt:lpstr>L’analyse des ressources immatérielles</vt:lpstr>
      <vt:lpstr>IV. Le diagnostic stratégique externe</vt:lpstr>
      <vt:lpstr>IV. Le diagnostic stratégique externe</vt:lpstr>
      <vt:lpstr>IV. Le diagnostic stratégique externe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Essaid</dc:creator>
  <cp:lastModifiedBy>csc</cp:lastModifiedBy>
  <cp:revision>313</cp:revision>
  <dcterms:created xsi:type="dcterms:W3CDTF">2017-05-21T00:09:27Z</dcterms:created>
  <dcterms:modified xsi:type="dcterms:W3CDTF">2024-04-14T10:00:16Z</dcterms:modified>
</cp:coreProperties>
</file>