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65" r:id="rId2"/>
    <p:sldId id="266" r:id="rId3"/>
    <p:sldId id="267" r:id="rId4"/>
    <p:sldId id="268" r:id="rId5"/>
    <p:sldId id="269" r:id="rId6"/>
    <p:sldId id="263" r:id="rId7"/>
    <p:sldId id="264" r:id="rId8"/>
    <p:sldId id="279" r:id="rId9"/>
    <p:sldId id="257" r:id="rId10"/>
    <p:sldId id="261" r:id="rId11"/>
    <p:sldId id="270" r:id="rId12"/>
    <p:sldId id="271" r:id="rId13"/>
    <p:sldId id="262" r:id="rId14"/>
    <p:sldId id="272" r:id="rId15"/>
    <p:sldId id="273" r:id="rId16"/>
    <p:sldId id="274" r:id="rId17"/>
    <p:sldId id="277" r:id="rId18"/>
    <p:sldId id="27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>
        <p:scale>
          <a:sx n="55" d="100"/>
          <a:sy n="55" d="100"/>
        </p:scale>
        <p:origin x="-1164" y="-312"/>
      </p:cViewPr>
      <p:guideLst>
        <p:guide orient="horz" pos="4319"/>
        <p:guide pos="287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B1F1B8-50DE-4151-A589-8B81E669E7F0}" type="datetimeFigureOut">
              <a:rPr lang="en-US" smtClean="0"/>
              <a:pPr/>
              <a:t>11/10/2013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C56668-D57C-45D5-B067-3011BBF7713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fr.wikipedia.org/wiki/Terme_(indexation)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fr.wikipedia.org/wiki/Concept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0501C-6242-433D-95AB-49333E9EC3C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 </a:t>
            </a:r>
            <a:r>
              <a:rPr lang="en-US" b="1" dirty="0" err="1" smtClean="0"/>
              <a:t>thésaurus</a:t>
            </a:r>
            <a:r>
              <a:rPr lang="en-US" b="1" dirty="0" smtClean="0"/>
              <a:t> </a:t>
            </a:r>
            <a:r>
              <a:rPr lang="fr-FR" dirty="0" smtClean="0"/>
              <a:t>est une liste organisée de </a:t>
            </a:r>
            <a:r>
              <a:rPr lang="fr-FR" dirty="0" smtClean="0">
                <a:hlinkClick r:id="rId3" tooltip="Terme (indexation)"/>
              </a:rPr>
              <a:t>termes</a:t>
            </a:r>
            <a:r>
              <a:rPr lang="fr-FR" dirty="0" smtClean="0"/>
              <a:t> contrôlés et normalisés (descripteurs et non descripteurs) représentant les </a:t>
            </a:r>
            <a:r>
              <a:rPr lang="fr-FR" dirty="0" smtClean="0">
                <a:hlinkClick r:id="rId4" tooltip="Concept"/>
              </a:rPr>
              <a:t>concepts</a:t>
            </a:r>
            <a:r>
              <a:rPr lang="fr-FR" dirty="0" smtClean="0"/>
              <a:t> d'un domaine de la connaissance.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0501C-6242-433D-95AB-49333E9EC3C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56668-D57C-45D5-B067-3011BBF7713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3A5B-17EC-46C7-9DA1-002CFA191EFC}" type="datetimeFigureOut">
              <a:rPr lang="en-US" smtClean="0"/>
              <a:pPr/>
              <a:t>11/10/2013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8C202-CDA9-46F5-930C-66E008FDBC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3A5B-17EC-46C7-9DA1-002CFA191EFC}" type="datetimeFigureOut">
              <a:rPr lang="en-US" smtClean="0"/>
              <a:pPr/>
              <a:t>11/10/2013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8C202-CDA9-46F5-930C-66E008FDBC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3A5B-17EC-46C7-9DA1-002CFA191EFC}" type="datetimeFigureOut">
              <a:rPr lang="en-US" smtClean="0"/>
              <a:pPr/>
              <a:t>11/10/2013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8C202-CDA9-46F5-930C-66E008FDBC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3A5B-17EC-46C7-9DA1-002CFA191EFC}" type="datetimeFigureOut">
              <a:rPr lang="en-US" smtClean="0"/>
              <a:pPr/>
              <a:t>11/10/2013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8C202-CDA9-46F5-930C-66E008FDBC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3A5B-17EC-46C7-9DA1-002CFA191EFC}" type="datetimeFigureOut">
              <a:rPr lang="en-US" smtClean="0"/>
              <a:pPr/>
              <a:t>11/10/2013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8C202-CDA9-46F5-930C-66E008FDBC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3A5B-17EC-46C7-9DA1-002CFA191EFC}" type="datetimeFigureOut">
              <a:rPr lang="en-US" smtClean="0"/>
              <a:pPr/>
              <a:t>11/10/2013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8C202-CDA9-46F5-930C-66E008FDBC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3A5B-17EC-46C7-9DA1-002CFA191EFC}" type="datetimeFigureOut">
              <a:rPr lang="en-US" smtClean="0"/>
              <a:pPr/>
              <a:t>11/10/2013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8C202-CDA9-46F5-930C-66E008FDBC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3A5B-17EC-46C7-9DA1-002CFA191EFC}" type="datetimeFigureOut">
              <a:rPr lang="en-US" smtClean="0"/>
              <a:pPr/>
              <a:t>11/10/2013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8C202-CDA9-46F5-930C-66E008FDBC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3A5B-17EC-46C7-9DA1-002CFA191EFC}" type="datetimeFigureOut">
              <a:rPr lang="en-US" smtClean="0"/>
              <a:pPr/>
              <a:t>11/10/2013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8C202-CDA9-46F5-930C-66E008FDBC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3A5B-17EC-46C7-9DA1-002CFA191EFC}" type="datetimeFigureOut">
              <a:rPr lang="en-US" smtClean="0"/>
              <a:pPr/>
              <a:t>11/10/2013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8C202-CDA9-46F5-930C-66E008FDBC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3A5B-17EC-46C7-9DA1-002CFA191EFC}" type="datetimeFigureOut">
              <a:rPr lang="en-US" smtClean="0"/>
              <a:pPr/>
              <a:t>11/10/2013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6B8C202-CDA9-46F5-930C-66E008FDBC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E503A5B-17EC-46C7-9DA1-002CFA191EFC}" type="datetimeFigureOut">
              <a:rPr lang="en-US" smtClean="0"/>
              <a:pPr/>
              <a:t>11/10/2013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6B8C202-CDA9-46F5-930C-66E008FDBC6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903" t="8834" r="10876" b="52536"/>
          <a:stretch>
            <a:fillRect/>
          </a:stretch>
        </p:blipFill>
        <p:spPr bwMode="auto">
          <a:xfrm>
            <a:off x="533400" y="871247"/>
            <a:ext cx="8077200" cy="28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4" cstate="print"/>
          <a:srcRect l="13923" r="16197" b="55165"/>
          <a:stretch>
            <a:fillRect/>
          </a:stretch>
        </p:blipFill>
        <p:spPr bwMode="auto">
          <a:xfrm>
            <a:off x="465822" y="3778371"/>
            <a:ext cx="8178755" cy="295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le 3"/>
          <p:cNvSpPr/>
          <p:nvPr/>
        </p:nvSpPr>
        <p:spPr>
          <a:xfrm>
            <a:off x="7869044" y="3774651"/>
            <a:ext cx="747132" cy="20703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4056" r="16252" b="37500"/>
          <a:stretch>
            <a:fillRect/>
          </a:stretch>
        </p:blipFill>
        <p:spPr bwMode="auto">
          <a:xfrm>
            <a:off x="29496" y="1860756"/>
            <a:ext cx="9067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877" t="7891" r="12522" b="80272"/>
          <a:stretch>
            <a:fillRect/>
          </a:stretch>
        </p:blipFill>
        <p:spPr bwMode="auto">
          <a:xfrm>
            <a:off x="457200" y="838200"/>
            <a:ext cx="838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le 3"/>
          <p:cNvSpPr/>
          <p:nvPr/>
        </p:nvSpPr>
        <p:spPr>
          <a:xfrm>
            <a:off x="6137453" y="4498848"/>
            <a:ext cx="797357" cy="16825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4558" r="15365" b="26786"/>
          <a:stretch>
            <a:fillRect/>
          </a:stretch>
        </p:blipFill>
        <p:spPr bwMode="auto">
          <a:xfrm>
            <a:off x="13063" y="1201781"/>
            <a:ext cx="9117875" cy="5355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le 2"/>
          <p:cNvSpPr/>
          <p:nvPr/>
        </p:nvSpPr>
        <p:spPr>
          <a:xfrm>
            <a:off x="1345474" y="1502229"/>
            <a:ext cx="966652" cy="24819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301626" y="1444309"/>
            <a:ext cx="1551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Breast Cancer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14153" r="16057" b="17882"/>
          <a:stretch>
            <a:fillRect/>
          </a:stretch>
        </p:blipFill>
        <p:spPr bwMode="auto">
          <a:xfrm>
            <a:off x="215900" y="970084"/>
            <a:ext cx="8750300" cy="578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le 2"/>
          <p:cNvSpPr/>
          <p:nvPr/>
        </p:nvSpPr>
        <p:spPr>
          <a:xfrm>
            <a:off x="266700" y="2324100"/>
            <a:ext cx="2171700" cy="3937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6692900" y="4419600"/>
            <a:ext cx="2273300" cy="14097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681787" y="1778000"/>
            <a:ext cx="2273300" cy="16256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6019800" y="3048000"/>
            <a:ext cx="825500" cy="5715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6070600" y="3276600"/>
            <a:ext cx="825500" cy="5715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hand cursor - stock photo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686" t="52162" r="8445" b="11170"/>
          <a:stretch>
            <a:fillRect/>
          </a:stretch>
        </p:blipFill>
        <p:spPr bwMode="auto">
          <a:xfrm rot="2962612">
            <a:off x="105257" y="2497422"/>
            <a:ext cx="398876" cy="460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4056" r="16057" b="22743"/>
          <a:stretch>
            <a:fillRect/>
          </a:stretch>
        </p:blipFill>
        <p:spPr bwMode="auto">
          <a:xfrm>
            <a:off x="23813" y="1054100"/>
            <a:ext cx="9093200" cy="565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le 2"/>
          <p:cNvSpPr/>
          <p:nvPr/>
        </p:nvSpPr>
        <p:spPr>
          <a:xfrm>
            <a:off x="2311400" y="1333500"/>
            <a:ext cx="1498600" cy="2794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2741387" y="2438400"/>
            <a:ext cx="4445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14153" r="16057" b="17882"/>
          <a:stretch>
            <a:fillRect/>
          </a:stretch>
        </p:blipFill>
        <p:spPr bwMode="auto">
          <a:xfrm>
            <a:off x="215900" y="970084"/>
            <a:ext cx="8750300" cy="578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and cursor - stock phot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686" t="52162" r="8445" b="11170"/>
          <a:stretch>
            <a:fillRect/>
          </a:stretch>
        </p:blipFill>
        <p:spPr bwMode="auto">
          <a:xfrm rot="2676066">
            <a:off x="527287" y="2497421"/>
            <a:ext cx="398876" cy="460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14164" r="16207" b="12788"/>
          <a:stretch>
            <a:fillRect/>
          </a:stretch>
        </p:blipFill>
        <p:spPr bwMode="auto">
          <a:xfrm>
            <a:off x="28136" y="485344"/>
            <a:ext cx="9059594" cy="6379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and cursor - stock phot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686" t="52162" r="8445" b="11170"/>
          <a:stretch>
            <a:fillRect/>
          </a:stretch>
        </p:blipFill>
        <p:spPr bwMode="auto">
          <a:xfrm rot="2676066">
            <a:off x="2215410" y="3228941"/>
            <a:ext cx="398876" cy="460718"/>
          </a:xfrm>
          <a:prstGeom prst="rect">
            <a:avLst/>
          </a:prstGeom>
          <a:noFill/>
        </p:spPr>
      </p:pic>
      <p:pic>
        <p:nvPicPr>
          <p:cNvPr id="4" name="Picture 3" descr="hand cursor - stock phot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686" t="52162" r="8445" b="11170"/>
          <a:stretch>
            <a:fillRect/>
          </a:stretch>
        </p:blipFill>
        <p:spPr bwMode="auto">
          <a:xfrm rot="18529388">
            <a:off x="313927" y="5674373"/>
            <a:ext cx="398876" cy="460718"/>
          </a:xfrm>
          <a:prstGeom prst="rect">
            <a:avLst/>
          </a:prstGeom>
          <a:noFill/>
        </p:spPr>
      </p:pic>
      <p:pic>
        <p:nvPicPr>
          <p:cNvPr id="5" name="Picture 4" descr="hand cursor - stock phot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686" t="52162" r="8445" b="11170"/>
          <a:stretch>
            <a:fillRect/>
          </a:stretch>
        </p:blipFill>
        <p:spPr bwMode="auto">
          <a:xfrm rot="20321781">
            <a:off x="257656" y="6040135"/>
            <a:ext cx="398876" cy="460718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 flipV="1">
            <a:off x="6076072" y="2640028"/>
            <a:ext cx="825500" cy="5715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6070600" y="2868628"/>
            <a:ext cx="825500" cy="5715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43008" y="2044360"/>
            <a:ext cx="1865231" cy="33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13947" r="15991" b="13846"/>
          <a:stretch>
            <a:fillRect/>
          </a:stretch>
        </p:blipFill>
        <p:spPr bwMode="auto">
          <a:xfrm>
            <a:off x="0" y="478312"/>
            <a:ext cx="9115865" cy="6302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9401" y="1021279"/>
            <a:ext cx="8265212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latin typeface="+mj-lt"/>
              </a:rPr>
              <a:t>Points forts et faibles de </a:t>
            </a:r>
            <a:r>
              <a:rPr lang="fr-FR" sz="3200" b="1" dirty="0" err="1" smtClean="0">
                <a:latin typeface="+mj-lt"/>
              </a:rPr>
              <a:t>MeSH</a:t>
            </a:r>
            <a:endParaRPr lang="fr-FR" sz="3200" b="1" dirty="0" smtClean="0">
              <a:latin typeface="+mj-lt"/>
            </a:endParaRPr>
          </a:p>
          <a:p>
            <a:endParaRPr lang="fr-FR" dirty="0" smtClean="0">
              <a:latin typeface="+mj-lt"/>
            </a:endParaRPr>
          </a:p>
          <a:p>
            <a:r>
              <a:rPr lang="fr-FR" b="1" dirty="0" smtClean="0">
                <a:latin typeface="+mj-lt"/>
              </a:rPr>
              <a:t>!!! Points fort du </a:t>
            </a:r>
            <a:r>
              <a:rPr lang="fr-FR" b="1" dirty="0" err="1" smtClean="0">
                <a:latin typeface="+mj-lt"/>
              </a:rPr>
              <a:t>MeSH</a:t>
            </a:r>
            <a:endParaRPr lang="fr-FR" b="1" dirty="0" smtClean="0">
              <a:latin typeface="+mj-lt"/>
            </a:endParaRPr>
          </a:p>
          <a:p>
            <a:r>
              <a:rPr lang="fr-FR" dirty="0" smtClean="0">
                <a:latin typeface="+mj-lt"/>
              </a:rPr>
              <a:t>Donne la définition des termes et leur date de création.</a:t>
            </a:r>
          </a:p>
          <a:p>
            <a:endParaRPr lang="fr-FR" sz="800" dirty="0" smtClean="0">
              <a:latin typeface="+mj-lt"/>
            </a:endParaRPr>
          </a:p>
          <a:p>
            <a:r>
              <a:rPr lang="fr-FR" dirty="0" smtClean="0">
                <a:latin typeface="+mj-lt"/>
              </a:rPr>
              <a:t>Permet de récupérer les termes plus spécifiques ex: </a:t>
            </a:r>
            <a:r>
              <a:rPr lang="fr-FR" dirty="0" err="1" smtClean="0">
                <a:latin typeface="+mj-lt"/>
              </a:rPr>
              <a:t>Breast</a:t>
            </a:r>
            <a:r>
              <a:rPr lang="fr-FR" dirty="0" smtClean="0">
                <a:latin typeface="+mj-lt"/>
              </a:rPr>
              <a:t> </a:t>
            </a:r>
            <a:r>
              <a:rPr lang="fr-FR" dirty="0" err="1" smtClean="0">
                <a:latin typeface="+mj-lt"/>
              </a:rPr>
              <a:t>neoplasms</a:t>
            </a:r>
            <a:endParaRPr lang="fr-FR" dirty="0" smtClean="0">
              <a:latin typeface="+mj-lt"/>
            </a:endParaRPr>
          </a:p>
          <a:p>
            <a:pPr marL="225425">
              <a:buFont typeface="Arial" pitchFamily="34" charset="0"/>
              <a:buChar char="•"/>
            </a:pPr>
            <a:r>
              <a:rPr lang="fr-FR" dirty="0" smtClean="0">
                <a:latin typeface="+mj-lt"/>
              </a:rPr>
              <a:t> L’explosion (prise en compte des termes plus spécifiques) se fait par défaut</a:t>
            </a:r>
          </a:p>
          <a:p>
            <a:pPr marL="225425">
              <a:buFont typeface="Arial" pitchFamily="34" charset="0"/>
              <a:buChar char="•"/>
              <a:tabLst>
                <a:tab pos="225425" algn="l"/>
              </a:tabLst>
            </a:pPr>
            <a:r>
              <a:rPr lang="fr-FR" dirty="0" smtClean="0">
                <a:latin typeface="+mj-lt"/>
              </a:rPr>
              <a:t> Vous pouvez éliminer l’explosion en cochant la case: </a:t>
            </a:r>
          </a:p>
          <a:p>
            <a:pPr marL="285750" indent="58738"/>
            <a:r>
              <a:rPr lang="fr-FR" i="1" dirty="0" smtClean="0">
                <a:latin typeface="+mj-lt"/>
              </a:rPr>
              <a:t>Do not </a:t>
            </a:r>
            <a:r>
              <a:rPr lang="fr-FR" i="1" dirty="0" err="1" smtClean="0">
                <a:latin typeface="+mj-lt"/>
              </a:rPr>
              <a:t>include</a:t>
            </a:r>
            <a:r>
              <a:rPr lang="fr-FR" i="1" dirty="0" smtClean="0">
                <a:latin typeface="+mj-lt"/>
              </a:rPr>
              <a:t> </a:t>
            </a:r>
            <a:r>
              <a:rPr lang="fr-FR" i="1" dirty="0" err="1" smtClean="0">
                <a:latin typeface="+mj-lt"/>
              </a:rPr>
              <a:t>MeSH</a:t>
            </a:r>
            <a:r>
              <a:rPr lang="fr-FR" i="1" dirty="0" smtClean="0">
                <a:latin typeface="+mj-lt"/>
              </a:rPr>
              <a:t> </a:t>
            </a:r>
            <a:r>
              <a:rPr lang="fr-FR" i="1" dirty="0" err="1" smtClean="0">
                <a:latin typeface="+mj-lt"/>
              </a:rPr>
              <a:t>terms</a:t>
            </a:r>
            <a:r>
              <a:rPr lang="fr-FR" i="1" dirty="0" smtClean="0">
                <a:latin typeface="+mj-lt"/>
              </a:rPr>
              <a:t> </a:t>
            </a:r>
            <a:r>
              <a:rPr lang="fr-FR" i="1" dirty="0" err="1" smtClean="0">
                <a:latin typeface="+mj-lt"/>
              </a:rPr>
              <a:t>found</a:t>
            </a:r>
            <a:r>
              <a:rPr lang="fr-FR" i="1" dirty="0" smtClean="0">
                <a:latin typeface="+mj-lt"/>
              </a:rPr>
              <a:t> </a:t>
            </a:r>
            <a:r>
              <a:rPr lang="fr-FR" i="1" dirty="0" err="1" smtClean="0">
                <a:latin typeface="+mj-lt"/>
              </a:rPr>
              <a:t>below</a:t>
            </a:r>
            <a:r>
              <a:rPr lang="fr-FR" i="1" dirty="0" smtClean="0">
                <a:latin typeface="+mj-lt"/>
              </a:rPr>
              <a:t> </a:t>
            </a:r>
            <a:r>
              <a:rPr lang="fr-FR" i="1" dirty="0" err="1" smtClean="0">
                <a:latin typeface="+mj-lt"/>
              </a:rPr>
              <a:t>this</a:t>
            </a:r>
            <a:r>
              <a:rPr lang="fr-FR" i="1" dirty="0" smtClean="0">
                <a:latin typeface="+mj-lt"/>
              </a:rPr>
              <a:t> </a:t>
            </a:r>
            <a:r>
              <a:rPr lang="fr-FR" i="1" dirty="0" err="1" smtClean="0">
                <a:latin typeface="+mj-lt"/>
              </a:rPr>
              <a:t>term</a:t>
            </a:r>
            <a:r>
              <a:rPr lang="fr-FR" i="1" dirty="0" smtClean="0">
                <a:latin typeface="+mj-lt"/>
              </a:rPr>
              <a:t> in the </a:t>
            </a:r>
            <a:r>
              <a:rPr lang="fr-FR" i="1" dirty="0" err="1" smtClean="0">
                <a:latin typeface="+mj-lt"/>
              </a:rPr>
              <a:t>MeSH</a:t>
            </a:r>
            <a:r>
              <a:rPr lang="fr-FR" i="1" dirty="0" smtClean="0">
                <a:latin typeface="+mj-lt"/>
              </a:rPr>
              <a:t> </a:t>
            </a:r>
            <a:r>
              <a:rPr lang="fr-FR" i="1" dirty="0" err="1" smtClean="0">
                <a:latin typeface="+mj-lt"/>
              </a:rPr>
              <a:t>hierarchy</a:t>
            </a:r>
            <a:endParaRPr lang="fr-FR" i="1" dirty="0" smtClean="0">
              <a:latin typeface="+mj-lt"/>
            </a:endParaRPr>
          </a:p>
          <a:p>
            <a:pPr marL="285750" indent="58738"/>
            <a:endParaRPr lang="fr-FR" sz="800" i="1" dirty="0" smtClean="0">
              <a:latin typeface="+mj-lt"/>
            </a:endParaRPr>
          </a:p>
          <a:p>
            <a:pPr marL="119063" indent="-119063"/>
            <a:r>
              <a:rPr lang="fr-FR" dirty="0" smtClean="0">
                <a:latin typeface="+mj-lt"/>
              </a:rPr>
              <a:t>Permet de chercher les articles </a:t>
            </a:r>
            <a:r>
              <a:rPr lang="fr-FR" dirty="0" err="1" smtClean="0">
                <a:latin typeface="+mj-lt"/>
              </a:rPr>
              <a:t>don’t</a:t>
            </a:r>
            <a:r>
              <a:rPr lang="fr-FR" dirty="0" smtClean="0">
                <a:latin typeface="+mj-lt"/>
              </a:rPr>
              <a:t> le mot </a:t>
            </a:r>
            <a:r>
              <a:rPr lang="fr-FR" dirty="0" err="1" smtClean="0">
                <a:latin typeface="+mj-lt"/>
              </a:rPr>
              <a:t>MeSH</a:t>
            </a:r>
            <a:r>
              <a:rPr lang="fr-FR" dirty="0" smtClean="0">
                <a:latin typeface="+mj-lt"/>
              </a:rPr>
              <a:t> est sujet principal de l’article</a:t>
            </a:r>
          </a:p>
          <a:p>
            <a:pPr marL="119063" indent="225425"/>
            <a:r>
              <a:rPr lang="fr-FR" i="1" dirty="0" err="1" smtClean="0">
                <a:latin typeface="+mj-lt"/>
              </a:rPr>
              <a:t>Restrict</a:t>
            </a:r>
            <a:r>
              <a:rPr lang="fr-FR" i="1" dirty="0" smtClean="0">
                <a:latin typeface="+mj-lt"/>
              </a:rPr>
              <a:t> to </a:t>
            </a:r>
            <a:r>
              <a:rPr lang="fr-FR" i="1" dirty="0" err="1" smtClean="0">
                <a:latin typeface="+mj-lt"/>
              </a:rPr>
              <a:t>MeSH</a:t>
            </a:r>
            <a:r>
              <a:rPr lang="fr-FR" i="1" dirty="0" smtClean="0">
                <a:latin typeface="+mj-lt"/>
              </a:rPr>
              <a:t> Major </a:t>
            </a:r>
            <a:r>
              <a:rPr lang="fr-FR" i="1" dirty="0" err="1" smtClean="0">
                <a:latin typeface="+mj-lt"/>
              </a:rPr>
              <a:t>Topic</a:t>
            </a:r>
            <a:r>
              <a:rPr lang="fr-FR" i="1" dirty="0" smtClean="0">
                <a:latin typeface="+mj-lt"/>
              </a:rPr>
              <a:t>. Ex: </a:t>
            </a:r>
            <a:r>
              <a:rPr lang="fr-FR" i="1" dirty="0" err="1" smtClean="0">
                <a:latin typeface="+mj-lt"/>
              </a:rPr>
              <a:t>Breast</a:t>
            </a:r>
            <a:r>
              <a:rPr lang="fr-FR" i="1" dirty="0" smtClean="0">
                <a:latin typeface="+mj-lt"/>
              </a:rPr>
              <a:t> </a:t>
            </a:r>
            <a:r>
              <a:rPr lang="fr-FR" i="1" dirty="0" err="1" smtClean="0">
                <a:latin typeface="+mj-lt"/>
              </a:rPr>
              <a:t>neoplasm</a:t>
            </a:r>
            <a:r>
              <a:rPr lang="fr-FR" i="1" dirty="0" smtClean="0">
                <a:latin typeface="+mj-lt"/>
              </a:rPr>
              <a:t> [</a:t>
            </a:r>
            <a:r>
              <a:rPr lang="fr-FR" i="1" dirty="0" err="1" smtClean="0">
                <a:latin typeface="+mj-lt"/>
              </a:rPr>
              <a:t>Majr</a:t>
            </a:r>
            <a:r>
              <a:rPr lang="fr-FR" i="1" dirty="0" smtClean="0">
                <a:latin typeface="+mj-lt"/>
              </a:rPr>
              <a:t>]</a:t>
            </a:r>
          </a:p>
          <a:p>
            <a:pPr marL="119063" indent="-119063"/>
            <a:endParaRPr lang="fr-FR" sz="800" dirty="0" smtClean="0">
              <a:latin typeface="+mj-lt"/>
            </a:endParaRPr>
          </a:p>
          <a:p>
            <a:pPr marL="119063" indent="-119063"/>
            <a:r>
              <a:rPr lang="fr-FR" b="1" dirty="0" smtClean="0">
                <a:latin typeface="+mj-lt"/>
              </a:rPr>
              <a:t>!!! Limites du </a:t>
            </a:r>
            <a:r>
              <a:rPr lang="fr-FR" b="1" dirty="0" err="1" smtClean="0">
                <a:latin typeface="+mj-lt"/>
              </a:rPr>
              <a:t>MeSH</a:t>
            </a:r>
            <a:endParaRPr lang="fr-FR" b="1" dirty="0" smtClean="0">
              <a:latin typeface="+mj-lt"/>
            </a:endParaRPr>
          </a:p>
          <a:p>
            <a:pPr marL="119063" indent="-119063"/>
            <a:r>
              <a:rPr lang="fr-FR" dirty="0" smtClean="0">
                <a:latin typeface="+mj-lt"/>
              </a:rPr>
              <a:t>Ne permet pas d’obtenir les articles qui ne sont pas encore indexes, c’est-à-dire les </a:t>
            </a:r>
          </a:p>
          <a:p>
            <a:pPr marL="119063" indent="-119063"/>
            <a:r>
              <a:rPr lang="fr-FR" dirty="0" smtClean="0">
                <a:latin typeface="+mj-lt"/>
              </a:rPr>
              <a:t>références en cours de traitement (sans descripteurs </a:t>
            </a:r>
            <a:r>
              <a:rPr lang="fr-FR" dirty="0" err="1" smtClean="0">
                <a:latin typeface="+mj-lt"/>
              </a:rPr>
              <a:t>MeSH</a:t>
            </a:r>
            <a:r>
              <a:rPr lang="fr-FR" dirty="0" smtClean="0">
                <a:latin typeface="+mj-lt"/>
              </a:rPr>
              <a:t>)</a:t>
            </a:r>
          </a:p>
          <a:p>
            <a:pPr marL="119063" indent="-119063"/>
            <a:r>
              <a:rPr lang="fr-FR" dirty="0" err="1" smtClean="0">
                <a:latin typeface="+mj-lt"/>
              </a:rPr>
              <a:t>C.à.d</a:t>
            </a:r>
            <a:r>
              <a:rPr lang="fr-FR" dirty="0" smtClean="0">
                <a:latin typeface="+mj-lt"/>
              </a:rPr>
              <a:t>:</a:t>
            </a:r>
          </a:p>
          <a:p>
            <a:pPr marL="463550" indent="-225425">
              <a:buFont typeface="+mj-lt"/>
              <a:buAutoNum type="arabicPeriod"/>
            </a:pPr>
            <a:r>
              <a:rPr lang="fr-FR" dirty="0" smtClean="0">
                <a:latin typeface="+mj-lt"/>
              </a:rPr>
              <a:t>[</a:t>
            </a:r>
            <a:r>
              <a:rPr lang="fr-FR" dirty="0" err="1" smtClean="0">
                <a:latin typeface="+mj-lt"/>
              </a:rPr>
              <a:t>PubMed</a:t>
            </a:r>
            <a:r>
              <a:rPr lang="fr-FR" dirty="0" smtClean="0">
                <a:latin typeface="+mj-lt"/>
              </a:rPr>
              <a:t> – as </a:t>
            </a:r>
            <a:r>
              <a:rPr lang="fr-FR" dirty="0" err="1" smtClean="0">
                <a:latin typeface="+mj-lt"/>
              </a:rPr>
              <a:t>supplied</a:t>
            </a:r>
            <a:r>
              <a:rPr lang="fr-FR" dirty="0" smtClean="0">
                <a:latin typeface="+mj-lt"/>
              </a:rPr>
              <a:t> by </a:t>
            </a:r>
            <a:r>
              <a:rPr lang="fr-FR" dirty="0" err="1" smtClean="0">
                <a:latin typeface="+mj-lt"/>
              </a:rPr>
              <a:t>publisher</a:t>
            </a:r>
            <a:r>
              <a:rPr lang="fr-FR" dirty="0" smtClean="0">
                <a:latin typeface="+mj-lt"/>
              </a:rPr>
              <a:t>]</a:t>
            </a:r>
          </a:p>
          <a:p>
            <a:pPr marL="463550" indent="-225425">
              <a:buFont typeface="+mj-lt"/>
              <a:buAutoNum type="arabicPeriod"/>
            </a:pPr>
            <a:r>
              <a:rPr lang="fr-FR" dirty="0" smtClean="0">
                <a:latin typeface="+mj-lt"/>
              </a:rPr>
              <a:t>[</a:t>
            </a:r>
            <a:r>
              <a:rPr lang="fr-FR" dirty="0" err="1" smtClean="0">
                <a:latin typeface="+mj-lt"/>
              </a:rPr>
              <a:t>PubMed</a:t>
            </a:r>
            <a:r>
              <a:rPr lang="fr-FR" dirty="0" smtClean="0">
                <a:latin typeface="+mj-lt"/>
              </a:rPr>
              <a:t> – </a:t>
            </a:r>
            <a:r>
              <a:rPr lang="fr-FR" dirty="0" err="1" smtClean="0">
                <a:latin typeface="+mj-lt"/>
              </a:rPr>
              <a:t>ahead</a:t>
            </a:r>
            <a:r>
              <a:rPr lang="fr-FR" dirty="0" smtClean="0">
                <a:latin typeface="+mj-lt"/>
              </a:rPr>
              <a:t> of </a:t>
            </a:r>
            <a:r>
              <a:rPr lang="fr-FR" dirty="0" err="1" smtClean="0">
                <a:latin typeface="+mj-lt"/>
              </a:rPr>
              <a:t>print</a:t>
            </a:r>
            <a:r>
              <a:rPr lang="fr-FR" dirty="0" smtClean="0">
                <a:latin typeface="+mj-lt"/>
              </a:rPr>
              <a:t>]</a:t>
            </a:r>
          </a:p>
          <a:p>
            <a:pPr marL="463550" indent="-225425">
              <a:buFont typeface="+mj-lt"/>
              <a:buAutoNum type="arabicPeriod"/>
            </a:pPr>
            <a:r>
              <a:rPr lang="fr-FR" dirty="0" smtClean="0">
                <a:latin typeface="+mj-lt"/>
              </a:rPr>
              <a:t>[</a:t>
            </a:r>
            <a:r>
              <a:rPr lang="fr-FR" dirty="0" err="1" smtClean="0">
                <a:latin typeface="+mj-lt"/>
              </a:rPr>
              <a:t>PubMed</a:t>
            </a:r>
            <a:r>
              <a:rPr lang="fr-FR" dirty="0" smtClean="0">
                <a:latin typeface="+mj-lt"/>
              </a:rPr>
              <a:t> – in </a:t>
            </a:r>
            <a:r>
              <a:rPr lang="fr-FR" dirty="0" err="1" smtClean="0">
                <a:latin typeface="+mj-lt"/>
              </a:rPr>
              <a:t>process</a:t>
            </a:r>
            <a:r>
              <a:rPr lang="fr-FR" dirty="0" smtClean="0">
                <a:latin typeface="+mj-lt"/>
              </a:rPr>
              <a:t>]</a:t>
            </a:r>
            <a:endParaRPr lang="fr-FR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14183" r="15922" b="27727"/>
          <a:stretch>
            <a:fillRect/>
          </a:stretch>
        </p:blipFill>
        <p:spPr bwMode="auto">
          <a:xfrm>
            <a:off x="49876" y="1113898"/>
            <a:ext cx="9094124" cy="5286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/>
          <p:cNvGrpSpPr/>
          <p:nvPr/>
        </p:nvGrpSpPr>
        <p:grpSpPr>
          <a:xfrm>
            <a:off x="89012" y="2209126"/>
            <a:ext cx="1446269" cy="4235099"/>
            <a:chOff x="89012" y="2209126"/>
            <a:chExt cx="1446269" cy="4235099"/>
          </a:xfrm>
        </p:grpSpPr>
        <p:sp>
          <p:nvSpPr>
            <p:cNvPr id="3" name="Rounded Rectangle 2"/>
            <p:cNvSpPr/>
            <p:nvPr/>
          </p:nvSpPr>
          <p:spPr>
            <a:xfrm>
              <a:off x="89012" y="2209126"/>
              <a:ext cx="1157161" cy="2557083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6"/>
            <p:cNvSpPr>
              <a:spLocks/>
            </p:cNvSpPr>
            <p:nvPr/>
          </p:nvSpPr>
          <p:spPr bwMode="auto">
            <a:xfrm rot="19863462" flipH="1">
              <a:off x="695815" y="4839398"/>
              <a:ext cx="839466" cy="1182905"/>
            </a:xfrm>
            <a:custGeom>
              <a:avLst/>
              <a:gdLst>
                <a:gd name="connsiteX0" fmla="*/ 0 w 10000"/>
                <a:gd name="connsiteY0" fmla="*/ 0 h 10000"/>
                <a:gd name="connsiteX1" fmla="*/ 3063 w 10000"/>
                <a:gd name="connsiteY1" fmla="*/ 7934 h 10000"/>
                <a:gd name="connsiteX2" fmla="*/ 10000 w 10000"/>
                <a:gd name="connsiteY2" fmla="*/ 10000 h 10000"/>
                <a:gd name="connsiteX0" fmla="*/ 182 w 10182"/>
                <a:gd name="connsiteY0" fmla="*/ 0 h 10000"/>
                <a:gd name="connsiteX1" fmla="*/ 3245 w 10182"/>
                <a:gd name="connsiteY1" fmla="*/ 7934 h 10000"/>
                <a:gd name="connsiteX2" fmla="*/ 10182 w 10182"/>
                <a:gd name="connsiteY2" fmla="*/ 10000 h 10000"/>
                <a:gd name="connsiteX0" fmla="*/ 182 w 10182"/>
                <a:gd name="connsiteY0" fmla="*/ 0 h 10604"/>
                <a:gd name="connsiteX1" fmla="*/ 3245 w 10182"/>
                <a:gd name="connsiteY1" fmla="*/ 7934 h 10604"/>
                <a:gd name="connsiteX2" fmla="*/ 10182 w 10182"/>
                <a:gd name="connsiteY2" fmla="*/ 10000 h 10604"/>
                <a:gd name="connsiteX0" fmla="*/ 182 w 10182"/>
                <a:gd name="connsiteY0" fmla="*/ 0 h 10604"/>
                <a:gd name="connsiteX1" fmla="*/ 3690 w 10182"/>
                <a:gd name="connsiteY1" fmla="*/ 7588 h 10604"/>
                <a:gd name="connsiteX2" fmla="*/ 10182 w 10182"/>
                <a:gd name="connsiteY2" fmla="*/ 10000 h 10604"/>
                <a:gd name="connsiteX0" fmla="*/ 182 w 10182"/>
                <a:gd name="connsiteY0" fmla="*/ 0 h 10277"/>
                <a:gd name="connsiteX1" fmla="*/ 3690 w 10182"/>
                <a:gd name="connsiteY1" fmla="*/ 7588 h 10277"/>
                <a:gd name="connsiteX2" fmla="*/ 10182 w 10182"/>
                <a:gd name="connsiteY2" fmla="*/ 10000 h 10277"/>
                <a:gd name="connsiteX0" fmla="*/ 182 w 10182"/>
                <a:gd name="connsiteY0" fmla="*/ 0 h 10277"/>
                <a:gd name="connsiteX1" fmla="*/ 3733 w 10182"/>
                <a:gd name="connsiteY1" fmla="*/ 8153 h 10277"/>
                <a:gd name="connsiteX2" fmla="*/ 10182 w 10182"/>
                <a:gd name="connsiteY2" fmla="*/ 10000 h 10277"/>
                <a:gd name="connsiteX0" fmla="*/ 291 w 10291"/>
                <a:gd name="connsiteY0" fmla="*/ 0 h 10277"/>
                <a:gd name="connsiteX1" fmla="*/ 3842 w 10291"/>
                <a:gd name="connsiteY1" fmla="*/ 8153 h 10277"/>
                <a:gd name="connsiteX2" fmla="*/ 10291 w 10291"/>
                <a:gd name="connsiteY2" fmla="*/ 10000 h 10277"/>
                <a:gd name="connsiteX0" fmla="*/ 17 w 10017"/>
                <a:gd name="connsiteY0" fmla="*/ 0 h 10277"/>
                <a:gd name="connsiteX1" fmla="*/ 592 w 10017"/>
                <a:gd name="connsiteY1" fmla="*/ 4037 h 10277"/>
                <a:gd name="connsiteX2" fmla="*/ 3568 w 10017"/>
                <a:gd name="connsiteY2" fmla="*/ 8153 h 10277"/>
                <a:gd name="connsiteX3" fmla="*/ 10017 w 10017"/>
                <a:gd name="connsiteY3" fmla="*/ 10000 h 10277"/>
                <a:gd name="connsiteX0" fmla="*/ 17 w 10017"/>
                <a:gd name="connsiteY0" fmla="*/ 0 h 10221"/>
                <a:gd name="connsiteX1" fmla="*/ 592 w 10017"/>
                <a:gd name="connsiteY1" fmla="*/ 4037 h 10221"/>
                <a:gd name="connsiteX2" fmla="*/ 3568 w 10017"/>
                <a:gd name="connsiteY2" fmla="*/ 8153 h 10221"/>
                <a:gd name="connsiteX3" fmla="*/ 6879 w 10017"/>
                <a:gd name="connsiteY3" fmla="*/ 9913 h 10221"/>
                <a:gd name="connsiteX4" fmla="*/ 10017 w 10017"/>
                <a:gd name="connsiteY4" fmla="*/ 10000 h 10221"/>
                <a:gd name="connsiteX0" fmla="*/ 0 w 10000"/>
                <a:gd name="connsiteY0" fmla="*/ 0 h 10221"/>
                <a:gd name="connsiteX1" fmla="*/ 745 w 10000"/>
                <a:gd name="connsiteY1" fmla="*/ 4014 h 10221"/>
                <a:gd name="connsiteX2" fmla="*/ 3551 w 10000"/>
                <a:gd name="connsiteY2" fmla="*/ 8153 h 10221"/>
                <a:gd name="connsiteX3" fmla="*/ 6862 w 10000"/>
                <a:gd name="connsiteY3" fmla="*/ 9913 h 10221"/>
                <a:gd name="connsiteX4" fmla="*/ 10000 w 10000"/>
                <a:gd name="connsiteY4" fmla="*/ 10000 h 10221"/>
                <a:gd name="connsiteX0" fmla="*/ 9 w 10009"/>
                <a:gd name="connsiteY0" fmla="*/ 0 h 10221"/>
                <a:gd name="connsiteX1" fmla="*/ 754 w 10009"/>
                <a:gd name="connsiteY1" fmla="*/ 4014 h 10221"/>
                <a:gd name="connsiteX2" fmla="*/ 3560 w 10009"/>
                <a:gd name="connsiteY2" fmla="*/ 8153 h 10221"/>
                <a:gd name="connsiteX3" fmla="*/ 6871 w 10009"/>
                <a:gd name="connsiteY3" fmla="*/ 9913 h 10221"/>
                <a:gd name="connsiteX4" fmla="*/ 10009 w 10009"/>
                <a:gd name="connsiteY4" fmla="*/ 10000 h 10221"/>
                <a:gd name="connsiteX0" fmla="*/ 9 w 10009"/>
                <a:gd name="connsiteY0" fmla="*/ 0 h 10221"/>
                <a:gd name="connsiteX1" fmla="*/ 754 w 10009"/>
                <a:gd name="connsiteY1" fmla="*/ 4014 h 10221"/>
                <a:gd name="connsiteX2" fmla="*/ 3560 w 10009"/>
                <a:gd name="connsiteY2" fmla="*/ 8153 h 10221"/>
                <a:gd name="connsiteX3" fmla="*/ 6871 w 10009"/>
                <a:gd name="connsiteY3" fmla="*/ 9913 h 10221"/>
                <a:gd name="connsiteX4" fmla="*/ 10009 w 10009"/>
                <a:gd name="connsiteY4" fmla="*/ 10000 h 10221"/>
                <a:gd name="connsiteX0" fmla="*/ 9 w 10009"/>
                <a:gd name="connsiteY0" fmla="*/ 0 h 10221"/>
                <a:gd name="connsiteX1" fmla="*/ 754 w 10009"/>
                <a:gd name="connsiteY1" fmla="*/ 4014 h 10221"/>
                <a:gd name="connsiteX2" fmla="*/ 3560 w 10009"/>
                <a:gd name="connsiteY2" fmla="*/ 8153 h 10221"/>
                <a:gd name="connsiteX3" fmla="*/ 6871 w 10009"/>
                <a:gd name="connsiteY3" fmla="*/ 9913 h 10221"/>
                <a:gd name="connsiteX4" fmla="*/ 10009 w 10009"/>
                <a:gd name="connsiteY4" fmla="*/ 10000 h 10221"/>
                <a:gd name="connsiteX0" fmla="*/ 9 w 10009"/>
                <a:gd name="connsiteY0" fmla="*/ 0 h 10204"/>
                <a:gd name="connsiteX1" fmla="*/ 754 w 10009"/>
                <a:gd name="connsiteY1" fmla="*/ 4014 h 10204"/>
                <a:gd name="connsiteX2" fmla="*/ 3617 w 10009"/>
                <a:gd name="connsiteY2" fmla="*/ 8254 h 10204"/>
                <a:gd name="connsiteX3" fmla="*/ 6871 w 10009"/>
                <a:gd name="connsiteY3" fmla="*/ 9913 h 10204"/>
                <a:gd name="connsiteX4" fmla="*/ 10009 w 10009"/>
                <a:gd name="connsiteY4" fmla="*/ 10000 h 10204"/>
                <a:gd name="connsiteX0" fmla="*/ 9 w 10009"/>
                <a:gd name="connsiteY0" fmla="*/ 0 h 10204"/>
                <a:gd name="connsiteX1" fmla="*/ 754 w 10009"/>
                <a:gd name="connsiteY1" fmla="*/ 4014 h 10204"/>
                <a:gd name="connsiteX2" fmla="*/ 3617 w 10009"/>
                <a:gd name="connsiteY2" fmla="*/ 8254 h 10204"/>
                <a:gd name="connsiteX3" fmla="*/ 6871 w 10009"/>
                <a:gd name="connsiteY3" fmla="*/ 9913 h 10204"/>
                <a:gd name="connsiteX4" fmla="*/ 10009 w 10009"/>
                <a:gd name="connsiteY4" fmla="*/ 10000 h 10204"/>
                <a:gd name="connsiteX0" fmla="*/ 9 w 9864"/>
                <a:gd name="connsiteY0" fmla="*/ 0 h 10108"/>
                <a:gd name="connsiteX1" fmla="*/ 609 w 9864"/>
                <a:gd name="connsiteY1" fmla="*/ 3918 h 10108"/>
                <a:gd name="connsiteX2" fmla="*/ 3472 w 9864"/>
                <a:gd name="connsiteY2" fmla="*/ 8158 h 10108"/>
                <a:gd name="connsiteX3" fmla="*/ 6726 w 9864"/>
                <a:gd name="connsiteY3" fmla="*/ 9817 h 10108"/>
                <a:gd name="connsiteX4" fmla="*/ 9864 w 9864"/>
                <a:gd name="connsiteY4" fmla="*/ 9904 h 10108"/>
                <a:gd name="connsiteX0" fmla="*/ 147 w 10138"/>
                <a:gd name="connsiteY0" fmla="*/ 0 h 10000"/>
                <a:gd name="connsiteX1" fmla="*/ 755 w 10138"/>
                <a:gd name="connsiteY1" fmla="*/ 3876 h 10000"/>
                <a:gd name="connsiteX2" fmla="*/ 3658 w 10138"/>
                <a:gd name="connsiteY2" fmla="*/ 8071 h 10000"/>
                <a:gd name="connsiteX3" fmla="*/ 6957 w 10138"/>
                <a:gd name="connsiteY3" fmla="*/ 9712 h 10000"/>
                <a:gd name="connsiteX4" fmla="*/ 10138 w 10138"/>
                <a:gd name="connsiteY4" fmla="*/ 9798 h 10000"/>
                <a:gd name="connsiteX0" fmla="*/ 147 w 10138"/>
                <a:gd name="connsiteY0" fmla="*/ 0 h 10000"/>
                <a:gd name="connsiteX1" fmla="*/ 914 w 10138"/>
                <a:gd name="connsiteY1" fmla="*/ 4169 h 10000"/>
                <a:gd name="connsiteX2" fmla="*/ 3658 w 10138"/>
                <a:gd name="connsiteY2" fmla="*/ 8071 h 10000"/>
                <a:gd name="connsiteX3" fmla="*/ 6957 w 10138"/>
                <a:gd name="connsiteY3" fmla="*/ 9712 h 10000"/>
                <a:gd name="connsiteX4" fmla="*/ 10138 w 10138"/>
                <a:gd name="connsiteY4" fmla="*/ 9798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38" h="10000">
                  <a:moveTo>
                    <a:pt x="147" y="0"/>
                  </a:moveTo>
                  <a:cubicBezTo>
                    <a:pt x="0" y="752"/>
                    <a:pt x="391" y="2749"/>
                    <a:pt x="914" y="4169"/>
                  </a:cubicBezTo>
                  <a:cubicBezTo>
                    <a:pt x="1515" y="5514"/>
                    <a:pt x="2565" y="7192"/>
                    <a:pt x="3658" y="8071"/>
                  </a:cubicBezTo>
                  <a:cubicBezTo>
                    <a:pt x="4692" y="9043"/>
                    <a:pt x="5877" y="9424"/>
                    <a:pt x="6957" y="9712"/>
                  </a:cubicBezTo>
                  <a:cubicBezTo>
                    <a:pt x="8036" y="10000"/>
                    <a:pt x="9607" y="9865"/>
                    <a:pt x="10138" y="9798"/>
                  </a:cubicBezTo>
                </a:path>
              </a:pathLst>
            </a:custGeom>
            <a:noFill/>
            <a:ln w="38100" cap="flat" cmpd="sng">
              <a:solidFill>
                <a:srgbClr val="C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0484" y="5797894"/>
              <a:ext cx="926664" cy="64633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rgbClr val="002060"/>
                  </a:solidFill>
                </a:rPr>
                <a:t>Limites</a:t>
              </a:r>
            </a:p>
            <a:p>
              <a:r>
                <a:rPr lang="en-US" dirty="0" smtClean="0">
                  <a:solidFill>
                    <a:srgbClr val="002060"/>
                  </a:solidFill>
                </a:rPr>
                <a:t>“</a:t>
              </a:r>
              <a:r>
                <a:rPr lang="en-US" i="1" dirty="0" smtClean="0">
                  <a:solidFill>
                    <a:srgbClr val="002060"/>
                  </a:solidFill>
                </a:rPr>
                <a:t>limits</a:t>
              </a:r>
              <a:r>
                <a:rPr lang="en-US" dirty="0" smtClean="0">
                  <a:solidFill>
                    <a:srgbClr val="002060"/>
                  </a:solidFill>
                </a:rPr>
                <a:t>”</a:t>
              </a:r>
              <a:endParaRPr lang="en-US" dirty="0">
                <a:solidFill>
                  <a:srgbClr val="002060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833503" y="609599"/>
            <a:ext cx="34646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latin typeface="+mj-lt"/>
              </a:rPr>
              <a:t>La fonction “</a:t>
            </a:r>
            <a:r>
              <a:rPr lang="fr-FR" sz="3200" b="1" dirty="0" err="1" smtClean="0">
                <a:latin typeface="+mj-lt"/>
              </a:rPr>
              <a:t>limits</a:t>
            </a:r>
            <a:r>
              <a:rPr lang="fr-FR" sz="3200" b="1" dirty="0" smtClean="0">
                <a:latin typeface="+mj-lt"/>
              </a:rPr>
              <a:t>”</a:t>
            </a:r>
            <a:endParaRPr lang="fr-FR" sz="32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 l="14056" r="16036" b="26535"/>
          <a:stretch>
            <a:fillRect/>
          </a:stretch>
        </p:blipFill>
        <p:spPr bwMode="auto">
          <a:xfrm>
            <a:off x="48126" y="1098887"/>
            <a:ext cx="9095874" cy="5374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and cursor - stock phot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686" t="52162" r="8445" b="11170"/>
          <a:stretch>
            <a:fillRect/>
          </a:stretch>
        </p:blipFill>
        <p:spPr bwMode="auto">
          <a:xfrm rot="20781954">
            <a:off x="1779640" y="5113623"/>
            <a:ext cx="398876" cy="460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 l="13932" r="16283" b="25000"/>
          <a:stretch>
            <a:fillRect/>
          </a:stretch>
        </p:blipFill>
        <p:spPr bwMode="auto">
          <a:xfrm>
            <a:off x="32085" y="1122948"/>
            <a:ext cx="9079831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le 2"/>
          <p:cNvSpPr/>
          <p:nvPr/>
        </p:nvSpPr>
        <p:spPr>
          <a:xfrm>
            <a:off x="295835" y="2563906"/>
            <a:ext cx="3442447" cy="268941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95835" y="2868711"/>
            <a:ext cx="3442447" cy="268941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95835" y="3173521"/>
            <a:ext cx="3442447" cy="268941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95835" y="3792071"/>
            <a:ext cx="3442447" cy="268941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95835" y="4446495"/>
            <a:ext cx="3657600" cy="7620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86869" y="1891552"/>
            <a:ext cx="1264024" cy="26894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95835" y="5235389"/>
            <a:ext cx="3442447" cy="64545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rot="5400000">
            <a:off x="2173940" y="2182907"/>
            <a:ext cx="165847" cy="4527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 rot="5400000">
            <a:off x="2191870" y="4065495"/>
            <a:ext cx="165847" cy="4527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 rot="5400000">
            <a:off x="1510552" y="3429001"/>
            <a:ext cx="165847" cy="4527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hand cursor - stock phot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686" t="52162" r="8445" b="11170"/>
          <a:stretch>
            <a:fillRect/>
          </a:stretch>
        </p:blipFill>
        <p:spPr bwMode="auto">
          <a:xfrm rot="20781954">
            <a:off x="3249852" y="6081811"/>
            <a:ext cx="398876" cy="460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 l="14854" t="7670" r="15187" b="16477"/>
          <a:stretch>
            <a:fillRect/>
          </a:stretch>
        </p:blipFill>
        <p:spPr bwMode="auto">
          <a:xfrm>
            <a:off x="39977" y="1101434"/>
            <a:ext cx="9102436" cy="5548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3"/>
          <p:cNvCxnSpPr/>
          <p:nvPr/>
        </p:nvCxnSpPr>
        <p:spPr>
          <a:xfrm>
            <a:off x="315312" y="1828800"/>
            <a:ext cx="58857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04800" y="2532993"/>
            <a:ext cx="4813738" cy="914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 rot="5400000">
            <a:off x="2866696" y="3218799"/>
            <a:ext cx="173407" cy="683173"/>
          </a:xfrm>
          <a:prstGeom prst="downArrow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34342" y="171801"/>
            <a:ext cx="7547658" cy="6533799"/>
            <a:chOff x="605742" y="533400"/>
            <a:chExt cx="8081058" cy="714339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14641" r="16252" b="17708"/>
            <a:stretch>
              <a:fillRect/>
            </a:stretch>
          </p:blipFill>
          <p:spPr bwMode="auto">
            <a:xfrm>
              <a:off x="605742" y="533400"/>
              <a:ext cx="8081058" cy="541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15359" t="9067" r="16252" b="64583"/>
            <a:stretch>
              <a:fillRect/>
            </a:stretch>
          </p:blipFill>
          <p:spPr bwMode="auto">
            <a:xfrm>
              <a:off x="685800" y="5943600"/>
              <a:ext cx="8001000" cy="1733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885" t="63265" r="12445" b="17241"/>
          <a:stretch>
            <a:fillRect/>
          </a:stretch>
        </p:blipFill>
        <p:spPr bwMode="auto">
          <a:xfrm>
            <a:off x="611040" y="5055076"/>
            <a:ext cx="7893170" cy="141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176898" y="1532535"/>
            <a:ext cx="72424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Thésaurus hiérarchisé: une liste organisée de termes contrôlés et normalisés, suivant un classement hiérarchiques </a:t>
            </a:r>
            <a:r>
              <a:rPr lang="fr-F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c.à.d</a:t>
            </a: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des plus généraux au plus précis  </a:t>
            </a:r>
            <a:endParaRPr lang="fr-FR" sz="2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885" t="7882" r="12445" b="79967"/>
          <a:stretch>
            <a:fillRect/>
          </a:stretch>
        </p:blipFill>
        <p:spPr bwMode="auto">
          <a:xfrm>
            <a:off x="355600" y="673100"/>
            <a:ext cx="838200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885" t="21675" r="12445" b="47829"/>
          <a:stretch>
            <a:fillRect/>
          </a:stretch>
        </p:blipFill>
        <p:spPr bwMode="auto">
          <a:xfrm>
            <a:off x="611040" y="2782210"/>
            <a:ext cx="7893170" cy="2221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389" t="63265" r="84216" b="31810"/>
          <a:stretch>
            <a:fillRect/>
          </a:stretch>
        </p:blipFill>
        <p:spPr bwMode="auto">
          <a:xfrm>
            <a:off x="862641" y="1573603"/>
            <a:ext cx="345057" cy="358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450566" y="810883"/>
            <a:ext cx="4155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(</a:t>
            </a:r>
            <a:r>
              <a:rPr lang="en-US" sz="2400" u="sng" dirty="0" smtClean="0">
                <a:solidFill>
                  <a:srgbClr val="C00000"/>
                </a:solidFill>
                <a:latin typeface="Comic Sans MS" pitchFamily="66" charset="0"/>
              </a:rPr>
              <a:t>Me</a:t>
            </a:r>
            <a:r>
              <a:rPr lang="en-US" sz="2400" dirty="0" smtClean="0">
                <a:latin typeface="Comic Sans MS" pitchFamily="66" charset="0"/>
              </a:rPr>
              <a:t>dical </a:t>
            </a:r>
            <a:r>
              <a:rPr lang="en-US" sz="2400" u="sng" dirty="0" smtClean="0">
                <a:solidFill>
                  <a:srgbClr val="C00000"/>
                </a:solidFill>
                <a:latin typeface="Comic Sans MS" pitchFamily="66" charset="0"/>
              </a:rPr>
              <a:t>S</a:t>
            </a:r>
            <a:r>
              <a:rPr lang="en-US" sz="2400" dirty="0" smtClean="0">
                <a:latin typeface="Comic Sans MS" pitchFamily="66" charset="0"/>
              </a:rPr>
              <a:t>ubject </a:t>
            </a:r>
            <a:r>
              <a:rPr lang="en-US" sz="2400" u="sng" dirty="0" smtClean="0">
                <a:solidFill>
                  <a:srgbClr val="C00000"/>
                </a:solidFill>
                <a:latin typeface="Comic Sans MS" pitchFamily="66" charset="0"/>
              </a:rPr>
              <a:t>H</a:t>
            </a:r>
            <a:r>
              <a:rPr lang="en-US" sz="2400" dirty="0" smtClean="0">
                <a:latin typeface="Comic Sans MS" pitchFamily="66" charset="0"/>
              </a:rPr>
              <a:t>eadings)</a:t>
            </a:r>
            <a:endParaRPr lang="en-US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9877" t="6905" r="11817" b="44369"/>
          <a:stretch>
            <a:fillRect/>
          </a:stretch>
        </p:blipFill>
        <p:spPr bwMode="auto">
          <a:xfrm>
            <a:off x="398253" y="1153065"/>
            <a:ext cx="8458200" cy="3763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03518" y="1380226"/>
            <a:ext cx="8919713" cy="481354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84885" y="1709504"/>
            <a:ext cx="8556978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400" dirty="0" smtClean="0">
                <a:solidFill>
                  <a:srgbClr val="002060"/>
                </a:solidFill>
              </a:rPr>
              <a:t>I</a:t>
            </a:r>
            <a:r>
              <a:rPr lang="fr-FR" sz="2400" dirty="0" smtClean="0">
                <a:solidFill>
                  <a:srgbClr val="002060"/>
                </a:solidFill>
              </a:rPr>
              <a:t>l </a:t>
            </a:r>
            <a:r>
              <a:rPr lang="fr-FR" sz="2400" dirty="0" smtClean="0">
                <a:solidFill>
                  <a:srgbClr val="002060"/>
                </a:solidFill>
              </a:rPr>
              <a:t>existe trois types de termes </a:t>
            </a:r>
            <a:r>
              <a:rPr lang="fr-FR" sz="2400" dirty="0" err="1" smtClean="0">
                <a:solidFill>
                  <a:srgbClr val="002060"/>
                </a:solidFill>
              </a:rPr>
              <a:t>MeSH</a:t>
            </a:r>
            <a:r>
              <a:rPr lang="fr-FR" sz="2400" dirty="0" smtClean="0">
                <a:solidFill>
                  <a:srgbClr val="002060"/>
                </a:solidFill>
              </a:rPr>
              <a:t>:</a:t>
            </a:r>
          </a:p>
          <a:p>
            <a:pPr algn="just"/>
            <a:endParaRPr lang="fr-FR" sz="2400" dirty="0" smtClean="0">
              <a:solidFill>
                <a:srgbClr val="002060"/>
              </a:solidFill>
            </a:endParaRPr>
          </a:p>
          <a:p>
            <a:pPr algn="just">
              <a:buFontTx/>
              <a:buChar char="-"/>
            </a:pPr>
            <a:r>
              <a:rPr lang="fr-FR" sz="2400" dirty="0" smtClean="0">
                <a:solidFill>
                  <a:srgbClr val="002060"/>
                </a:solidFill>
              </a:rPr>
              <a:t>Les </a:t>
            </a:r>
            <a:r>
              <a:rPr lang="fr-FR" sz="2400" b="1" dirty="0" smtClean="0">
                <a:solidFill>
                  <a:srgbClr val="C00000"/>
                </a:solidFill>
              </a:rPr>
              <a:t>Major </a:t>
            </a:r>
            <a:r>
              <a:rPr lang="fr-FR" sz="2400" b="1" dirty="0" err="1" smtClean="0">
                <a:solidFill>
                  <a:srgbClr val="C00000"/>
                </a:solidFill>
              </a:rPr>
              <a:t>MeSH</a:t>
            </a:r>
            <a:r>
              <a:rPr lang="fr-FR" sz="2400" b="1" dirty="0" smtClean="0">
                <a:solidFill>
                  <a:srgbClr val="C00000"/>
                </a:solidFill>
              </a:rPr>
              <a:t> </a:t>
            </a:r>
            <a:r>
              <a:rPr lang="fr-FR" sz="2400" b="1" dirty="0" err="1" smtClean="0">
                <a:solidFill>
                  <a:srgbClr val="C00000"/>
                </a:solidFill>
              </a:rPr>
              <a:t>Topics</a:t>
            </a:r>
            <a:r>
              <a:rPr lang="fr-FR" sz="2400" dirty="0" smtClean="0">
                <a:solidFill>
                  <a:srgbClr val="002060"/>
                </a:solidFill>
              </a:rPr>
              <a:t>,</a:t>
            </a:r>
            <a:r>
              <a:rPr lang="fr-FR" sz="2400" b="1" dirty="0" smtClean="0">
                <a:solidFill>
                  <a:srgbClr val="002060"/>
                </a:solidFill>
              </a:rPr>
              <a:t> </a:t>
            </a:r>
            <a:r>
              <a:rPr lang="fr-FR" sz="2400" dirty="0" smtClean="0">
                <a:solidFill>
                  <a:srgbClr val="002060"/>
                </a:solidFill>
              </a:rPr>
              <a:t>qui décrivent le thème principal de l’article</a:t>
            </a:r>
            <a:r>
              <a:rPr lang="fr-FR" sz="2400" dirty="0" smtClean="0">
                <a:solidFill>
                  <a:srgbClr val="002060"/>
                </a:solidFill>
              </a:rPr>
              <a:t>.</a:t>
            </a:r>
          </a:p>
          <a:p>
            <a:pPr algn="just"/>
            <a:endParaRPr lang="fr-FR" sz="2400" b="1" dirty="0" smtClean="0">
              <a:solidFill>
                <a:srgbClr val="002060"/>
              </a:solidFill>
            </a:endParaRPr>
          </a:p>
          <a:p>
            <a:pPr algn="just">
              <a:buFontTx/>
              <a:buChar char="-"/>
            </a:pPr>
            <a:r>
              <a:rPr lang="fr-FR" sz="2400" dirty="0" smtClean="0">
                <a:solidFill>
                  <a:srgbClr val="002060"/>
                </a:solidFill>
              </a:rPr>
              <a:t>Les </a:t>
            </a:r>
            <a:r>
              <a:rPr lang="fr-FR" sz="2400" b="1" dirty="0" err="1" smtClean="0">
                <a:solidFill>
                  <a:srgbClr val="C00000"/>
                </a:solidFill>
              </a:rPr>
              <a:t>MeSH</a:t>
            </a:r>
            <a:r>
              <a:rPr lang="fr-FR" sz="2400" b="1" dirty="0" smtClean="0">
                <a:solidFill>
                  <a:srgbClr val="C00000"/>
                </a:solidFill>
              </a:rPr>
              <a:t> </a:t>
            </a:r>
            <a:r>
              <a:rPr lang="fr-FR" sz="2400" b="1" dirty="0" err="1" smtClean="0">
                <a:solidFill>
                  <a:srgbClr val="C00000"/>
                </a:solidFill>
              </a:rPr>
              <a:t>terms</a:t>
            </a:r>
            <a:r>
              <a:rPr lang="fr-FR" sz="2400" dirty="0" smtClean="0">
                <a:solidFill>
                  <a:srgbClr val="002060"/>
                </a:solidFill>
              </a:rPr>
              <a:t>,</a:t>
            </a:r>
            <a:r>
              <a:rPr lang="fr-FR" sz="2400" b="1" dirty="0" smtClean="0">
                <a:solidFill>
                  <a:srgbClr val="002060"/>
                </a:solidFill>
              </a:rPr>
              <a:t> </a:t>
            </a:r>
            <a:r>
              <a:rPr lang="fr-FR" sz="2400" dirty="0" smtClean="0">
                <a:solidFill>
                  <a:srgbClr val="002060"/>
                </a:solidFill>
              </a:rPr>
              <a:t>qui décrivent l’ensemble ou certaines parties de l’article</a:t>
            </a:r>
            <a:r>
              <a:rPr lang="fr-FR" sz="2400" dirty="0" smtClean="0">
                <a:solidFill>
                  <a:srgbClr val="002060"/>
                </a:solidFill>
              </a:rPr>
              <a:t>.</a:t>
            </a:r>
          </a:p>
          <a:p>
            <a:pPr algn="just"/>
            <a:endParaRPr lang="fr-FR" sz="2400" b="1" dirty="0" smtClean="0">
              <a:solidFill>
                <a:srgbClr val="002060"/>
              </a:solidFill>
            </a:endParaRPr>
          </a:p>
          <a:p>
            <a:pPr algn="just"/>
            <a:r>
              <a:rPr lang="fr-FR" sz="2400" dirty="0" smtClean="0">
                <a:solidFill>
                  <a:srgbClr val="002060"/>
                </a:solidFill>
              </a:rPr>
              <a:t>- Les </a:t>
            </a:r>
            <a:r>
              <a:rPr lang="fr-FR" sz="2400" b="1" dirty="0" err="1" smtClean="0">
                <a:solidFill>
                  <a:srgbClr val="C00000"/>
                </a:solidFill>
              </a:rPr>
              <a:t>MeSH</a:t>
            </a:r>
            <a:r>
              <a:rPr lang="fr-FR" sz="2400" b="1" dirty="0" smtClean="0">
                <a:solidFill>
                  <a:srgbClr val="C00000"/>
                </a:solidFill>
              </a:rPr>
              <a:t> </a:t>
            </a:r>
            <a:r>
              <a:rPr lang="fr-FR" sz="2400" b="1" dirty="0" err="1" smtClean="0">
                <a:solidFill>
                  <a:srgbClr val="C00000"/>
                </a:solidFill>
              </a:rPr>
              <a:t>Subheadings</a:t>
            </a:r>
            <a:r>
              <a:rPr lang="fr-FR" sz="2400" b="1" dirty="0" smtClean="0">
                <a:solidFill>
                  <a:srgbClr val="C00000"/>
                </a:solidFill>
              </a:rPr>
              <a:t> (ou qualificatifs)</a:t>
            </a:r>
            <a:r>
              <a:rPr lang="fr-FR" sz="2400" dirty="0" smtClean="0">
                <a:solidFill>
                  <a:srgbClr val="002060"/>
                </a:solidFill>
              </a:rPr>
              <a:t>,</a:t>
            </a:r>
            <a:r>
              <a:rPr lang="fr-FR" sz="2400" b="1" dirty="0" smtClean="0">
                <a:solidFill>
                  <a:srgbClr val="002060"/>
                </a:solidFill>
              </a:rPr>
              <a:t> </a:t>
            </a:r>
            <a:r>
              <a:rPr lang="fr-FR" sz="2400" dirty="0" smtClean="0">
                <a:solidFill>
                  <a:srgbClr val="002060"/>
                </a:solidFill>
              </a:rPr>
              <a:t>qui sont associés aux termes </a:t>
            </a:r>
            <a:r>
              <a:rPr lang="fr-FR" sz="2400" dirty="0" err="1" smtClean="0">
                <a:solidFill>
                  <a:srgbClr val="002060"/>
                </a:solidFill>
              </a:rPr>
              <a:t>MeSH</a:t>
            </a:r>
            <a:r>
              <a:rPr lang="fr-FR" sz="2400" dirty="0" smtClean="0">
                <a:solidFill>
                  <a:srgbClr val="002060"/>
                </a:solidFill>
              </a:rPr>
              <a:t> afin de </a:t>
            </a:r>
            <a:r>
              <a:rPr lang="fr-FR" sz="2400" dirty="0" smtClean="0">
                <a:solidFill>
                  <a:srgbClr val="002060"/>
                </a:solidFill>
              </a:rPr>
              <a:t>décrire plus </a:t>
            </a:r>
            <a:r>
              <a:rPr lang="fr-FR" sz="2400" dirty="0" smtClean="0">
                <a:solidFill>
                  <a:srgbClr val="002060"/>
                </a:solidFill>
              </a:rPr>
              <a:t>précisément un aspect particulier du terme.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877" t="7891" r="12522" b="22072"/>
          <a:stretch>
            <a:fillRect/>
          </a:stretch>
        </p:blipFill>
        <p:spPr bwMode="auto">
          <a:xfrm>
            <a:off x="381000" y="914400"/>
            <a:ext cx="838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326</TotalTime>
  <Words>277</Words>
  <Application>Microsoft Office PowerPoint</Application>
  <PresentationFormat>On-screen Show (4:3)</PresentationFormat>
  <Paragraphs>37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NIH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Djidouille</dc:creator>
  <cp:lastModifiedBy>Djidouille</cp:lastModifiedBy>
  <cp:revision>41</cp:revision>
  <dcterms:created xsi:type="dcterms:W3CDTF">2013-11-03T22:57:15Z</dcterms:created>
  <dcterms:modified xsi:type="dcterms:W3CDTF">2013-11-10T22:11:18Z</dcterms:modified>
</cp:coreProperties>
</file>