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76" r:id="rId3"/>
    <p:sldId id="277" r:id="rId4"/>
    <p:sldId id="258" r:id="rId5"/>
    <p:sldId id="281" r:id="rId6"/>
    <p:sldId id="278" r:id="rId7"/>
    <p:sldId id="279" r:id="rId8"/>
    <p:sldId id="286" r:id="rId9"/>
    <p:sldId id="280" r:id="rId10"/>
    <p:sldId id="275" r:id="rId11"/>
    <p:sldId id="283" r:id="rId12"/>
    <p:sldId id="284" r:id="rId13"/>
    <p:sldId id="285" r:id="rId14"/>
    <p:sldId id="287" r:id="rId15"/>
    <p:sldId id="288" r:id="rId16"/>
    <p:sldId id="290" r:id="rId17"/>
    <p:sldId id="289" r:id="rId18"/>
    <p:sldId id="293" r:id="rId19"/>
    <p:sldId id="291" r:id="rId20"/>
    <p:sldId id="292" r:id="rId21"/>
    <p:sldId id="294" r:id="rId22"/>
    <p:sldId id="282"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706" autoAdjust="0"/>
    <p:restoredTop sz="94660"/>
  </p:normalViewPr>
  <p:slideViewPr>
    <p:cSldViewPr>
      <p:cViewPr varScale="1">
        <p:scale>
          <a:sx n="69" d="100"/>
          <a:sy n="69" d="100"/>
        </p:scale>
        <p:origin x="-157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9D4F8-DF25-4B42-ABFF-493BC2DFF6B1}" type="datetimeFigureOut">
              <a:rPr lang="fr-FR" smtClean="0"/>
              <a:pPr/>
              <a:t>04/03/2024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E0AEE-1644-43C3-AE5B-5B2A176037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1825D8E-019A-4294-B10D-53BC6A08BF54}" type="datetime1">
              <a:rPr lang="fr-FR" smtClean="0"/>
              <a:pPr/>
              <a:t>04/03/2024</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3A0F0E8-B694-434F-9618-004E87BAEAEB}" type="datetime1">
              <a:rPr lang="fr-FR" smtClean="0"/>
              <a:pPr/>
              <a:t>04/03/2024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90EC0A4-6D01-4CA5-AC88-AC1E207E0C6E}" type="datetime1">
              <a:rPr lang="fr-FR" smtClean="0"/>
              <a:pPr/>
              <a:t>04/03/2024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91479AE-EC7E-4C81-9A2B-BC527466B9BD}" type="datetime1">
              <a:rPr lang="fr-FR" smtClean="0"/>
              <a:pPr/>
              <a:t>04/03/2024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61C5C8C9-92CA-4733-A265-25F129E5151C}" type="datetime1">
              <a:rPr lang="fr-FR" smtClean="0"/>
              <a:pPr/>
              <a:t>04/03/2024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DFDF1DE-0558-4226-B789-1A6478BE507E}" type="datetime1">
              <a:rPr lang="fr-FR" smtClean="0"/>
              <a:pPr/>
              <a:t>04/03/2024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35498D5-8D4A-4708-AFE6-F1AED433BE80}" type="datetime1">
              <a:rPr lang="fr-FR" smtClean="0"/>
              <a:pPr/>
              <a:t>04/03/2024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926F38FD-05C2-41B2-9708-1EC5CB581D4C}" type="datetime1">
              <a:rPr lang="fr-FR" smtClean="0"/>
              <a:pPr/>
              <a:t>04/03/2024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588F025D-5BAE-498B-BECE-85B070D19A66}" type="datetime1">
              <a:rPr lang="fr-FR" smtClean="0"/>
              <a:pPr/>
              <a:t>04/03/2024</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5432999A-90CC-4C73-B318-46C84FB6D0AE}" type="datetime1">
              <a:rPr lang="fr-FR" smtClean="0"/>
              <a:pPr/>
              <a:t>04/03/2024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327EE7D2-4B3D-4C84-8199-DC4E3FED9F7C}" type="datetime1">
              <a:rPr lang="fr-FR" smtClean="0"/>
              <a:pPr/>
              <a:t>04/03/2024</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CA6F0C5-3085-4BEE-9F62-342A8046B3DC}" type="datetime1">
              <a:rPr lang="fr-FR" smtClean="0"/>
              <a:pPr/>
              <a:t>04/03/2024</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jpeg"/><Relationship Id="rId7" Type="http://schemas.openxmlformats.org/officeDocument/2006/relationships/image" Target="../media/image22.jpeg"/><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21.jpeg"/><Relationship Id="rId11" Type="http://schemas.openxmlformats.org/officeDocument/2006/relationships/image" Target="../media/image26.jpeg"/><Relationship Id="rId5" Type="http://schemas.openxmlformats.org/officeDocument/2006/relationships/image" Target="../media/image20.jpeg"/><Relationship Id="rId10" Type="http://schemas.openxmlformats.org/officeDocument/2006/relationships/image" Target="../media/image25.jpeg"/><Relationship Id="rId4" Type="http://schemas.openxmlformats.org/officeDocument/2006/relationships/image" Target="../media/image19.jpeg"/><Relationship Id="rId9" Type="http://schemas.openxmlformats.org/officeDocument/2006/relationships/image" Target="../media/image2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14290"/>
            <a:ext cx="9144000" cy="1143008"/>
          </a:xfrm>
          <a:solidFill>
            <a:schemeClr val="tx1">
              <a:lumMod val="95000"/>
              <a:lumOff val="5000"/>
            </a:schemeClr>
          </a:solidFill>
          <a:ln>
            <a:noFill/>
          </a:ln>
        </p:spPr>
        <p:txBody>
          <a:bodyPr>
            <a:noAutofit/>
          </a:bodyPr>
          <a:lstStyle/>
          <a:p>
            <a:pPr algn="ctr"/>
            <a:r>
              <a:rPr lang="fr-FR" sz="2400" dirty="0" smtClean="0">
                <a:solidFill>
                  <a:schemeClr val="bg1"/>
                </a:solidFill>
                <a:effectLst/>
                <a:latin typeface="Courier New" pitchFamily="49" charset="0"/>
                <a:ea typeface="Batang" pitchFamily="18" charset="-127"/>
                <a:cs typeface="Courier New" pitchFamily="49" charset="0"/>
              </a:rPr>
              <a:t>Université de Bejaia</a:t>
            </a:r>
            <a:br>
              <a:rPr lang="fr-FR" sz="2400" dirty="0" smtClean="0">
                <a:solidFill>
                  <a:schemeClr val="bg1"/>
                </a:solidFill>
                <a:effectLst/>
                <a:latin typeface="Courier New" pitchFamily="49" charset="0"/>
                <a:ea typeface="Batang" pitchFamily="18" charset="-127"/>
                <a:cs typeface="Courier New" pitchFamily="49" charset="0"/>
              </a:rPr>
            </a:br>
            <a:r>
              <a:rPr lang="fr-FR" sz="2400" dirty="0" smtClean="0">
                <a:solidFill>
                  <a:schemeClr val="bg1"/>
                </a:solidFill>
                <a:effectLst/>
                <a:latin typeface="Courier New" pitchFamily="49" charset="0"/>
                <a:ea typeface="Batang" pitchFamily="18" charset="-127"/>
                <a:cs typeface="Courier New" pitchFamily="49" charset="0"/>
              </a:rPr>
              <a:t>Faculté des sciences exactes</a:t>
            </a:r>
            <a:br>
              <a:rPr lang="fr-FR" sz="2400" dirty="0" smtClean="0">
                <a:solidFill>
                  <a:schemeClr val="bg1"/>
                </a:solidFill>
                <a:effectLst/>
                <a:latin typeface="Courier New" pitchFamily="49" charset="0"/>
                <a:ea typeface="Batang" pitchFamily="18" charset="-127"/>
                <a:cs typeface="Courier New" pitchFamily="49" charset="0"/>
              </a:rPr>
            </a:br>
            <a:r>
              <a:rPr lang="fr-FR" sz="2400" dirty="0" smtClean="0">
                <a:solidFill>
                  <a:schemeClr val="bg1"/>
                </a:solidFill>
                <a:effectLst/>
                <a:latin typeface="Courier New" pitchFamily="49" charset="0"/>
                <a:ea typeface="Batang" pitchFamily="18" charset="-127"/>
                <a:cs typeface="Courier New" pitchFamily="49" charset="0"/>
              </a:rPr>
              <a:t> Département d’Informatique</a:t>
            </a:r>
            <a:endParaRPr lang="fr-FR" sz="2400" dirty="0">
              <a:solidFill>
                <a:schemeClr val="bg1"/>
              </a:solidFill>
              <a:effectLst/>
              <a:latin typeface="Courier New" pitchFamily="49" charset="0"/>
              <a:ea typeface="Batang" pitchFamily="18" charset="-127"/>
              <a:cs typeface="Courier New" pitchFamily="49" charset="0"/>
            </a:endParaRPr>
          </a:p>
        </p:txBody>
      </p:sp>
      <p:sp>
        <p:nvSpPr>
          <p:cNvPr id="3" name="Sous-titre 2"/>
          <p:cNvSpPr>
            <a:spLocks noGrp="1"/>
          </p:cNvSpPr>
          <p:nvPr>
            <p:ph type="subTitle" idx="1"/>
          </p:nvPr>
        </p:nvSpPr>
        <p:spPr>
          <a:xfrm>
            <a:off x="1000100" y="1643050"/>
            <a:ext cx="7858180" cy="1928826"/>
          </a:xfrm>
        </p:spPr>
        <p:txBody>
          <a:bodyPr>
            <a:normAutofit fontScale="77500" lnSpcReduction="20000"/>
          </a:bodyPr>
          <a:lstStyle/>
          <a:p>
            <a:pPr algn="ctr">
              <a:spcAft>
                <a:spcPts val="600"/>
              </a:spcAft>
            </a:pPr>
            <a:r>
              <a:rPr lang="fr-FR" u="sng" dirty="0" smtClean="0">
                <a:solidFill>
                  <a:srgbClr val="0070C0"/>
                </a:solidFill>
                <a:latin typeface="Comic Sans MS" pitchFamily="66" charset="0"/>
              </a:rPr>
              <a:t>SUPPORT DE COURS: </a:t>
            </a:r>
            <a:endParaRPr lang="fr-FR" i="1" u="sng" dirty="0" smtClean="0">
              <a:solidFill>
                <a:srgbClr val="0070C0"/>
              </a:solidFill>
              <a:latin typeface="Comic Sans MS" pitchFamily="66" charset="0"/>
            </a:endParaRPr>
          </a:p>
          <a:p>
            <a:pPr algn="ctr">
              <a:spcBef>
                <a:spcPts val="1800"/>
              </a:spcBef>
            </a:pPr>
            <a:r>
              <a:rPr lang="fr-FR" sz="4600" b="1" dirty="0" smtClean="0">
                <a:solidFill>
                  <a:schemeClr val="accent3">
                    <a:lumMod val="75000"/>
                  </a:schemeClr>
                </a:solidFill>
                <a:latin typeface="Comic Sans MS" pitchFamily="66" charset="0"/>
              </a:rPr>
              <a:t>Systèmes  Intelligents Ambiants</a:t>
            </a:r>
          </a:p>
          <a:p>
            <a:pPr algn="ctr">
              <a:spcBef>
                <a:spcPts val="1800"/>
              </a:spcBef>
            </a:pPr>
            <a:r>
              <a:rPr lang="fr-FR" sz="3900" b="1" dirty="0" smtClean="0">
                <a:solidFill>
                  <a:schemeClr val="accent3">
                    <a:lumMod val="75000"/>
                  </a:schemeClr>
                </a:solidFill>
                <a:latin typeface="Comic Sans MS" pitchFamily="66" charset="0"/>
              </a:rPr>
              <a:t>(SIA)</a:t>
            </a:r>
            <a:endParaRPr lang="fr-FR" sz="3900" b="1" dirty="0">
              <a:solidFill>
                <a:schemeClr val="accent3">
                  <a:lumMod val="75000"/>
                </a:schemeClr>
              </a:solidFill>
              <a:latin typeface="Comic Sans MS" pitchFamily="66" charset="0"/>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1</a:t>
            </a:fld>
            <a:endParaRPr lang="fr-BE" dirty="0"/>
          </a:p>
        </p:txBody>
      </p:sp>
      <p:sp>
        <p:nvSpPr>
          <p:cNvPr id="5" name="Sous-titre 2"/>
          <p:cNvSpPr txBox="1">
            <a:spLocks/>
          </p:cNvSpPr>
          <p:nvPr/>
        </p:nvSpPr>
        <p:spPr>
          <a:xfrm>
            <a:off x="0" y="6357958"/>
            <a:ext cx="9144000" cy="500042"/>
          </a:xfrm>
          <a:prstGeom prst="rect">
            <a:avLst/>
          </a:prstGeom>
          <a:solidFill>
            <a:schemeClr val="accent2">
              <a:lumMod val="50000"/>
            </a:schemeClr>
          </a:solidFill>
          <a:ln>
            <a:noFill/>
          </a:ln>
        </p:spPr>
        <p:txBody>
          <a:bodyPr vert="horz" lIns="91440" tIns="45720" rIns="91440" bIns="45720" rtlCol="0" anchor="ctr">
            <a:noAutofit/>
          </a:bodyPr>
          <a:lstStyle/>
          <a:p>
            <a:pPr algn="ctr">
              <a:spcBef>
                <a:spcPts val="1200"/>
              </a:spcBef>
              <a:spcAft>
                <a:spcPts val="600"/>
              </a:spcAft>
              <a:defRPr/>
            </a:pPr>
            <a:r>
              <a:rPr lang="fr-FR" b="1" i="1" dirty="0" smtClean="0">
                <a:solidFill>
                  <a:schemeClr val="bg1"/>
                </a:solidFill>
                <a:latin typeface="Courier New" pitchFamily="49" charset="0"/>
                <a:cs typeface="Courier New" pitchFamily="49" charset="0"/>
              </a:rPr>
              <a:t>Auteur: </a:t>
            </a:r>
            <a:r>
              <a:rPr lang="fr-FR" b="1" i="1" dirty="0" smtClean="0">
                <a:solidFill>
                  <a:srgbClr val="FFFF00"/>
                </a:solidFill>
                <a:latin typeface="Courier New" pitchFamily="49" charset="0"/>
                <a:cs typeface="Courier New" pitchFamily="49" charset="0"/>
              </a:rPr>
              <a:t>Dr. ATMANI Mouloud</a:t>
            </a:r>
            <a:r>
              <a:rPr lang="fr-FR" b="1" i="1" dirty="0" smtClean="0">
                <a:solidFill>
                  <a:schemeClr val="bg1"/>
                </a:solidFill>
                <a:latin typeface="Courier New" pitchFamily="49" charset="0"/>
                <a:cs typeface="Courier New" pitchFamily="49" charset="0"/>
              </a:rPr>
              <a:t>     Spécialité </a:t>
            </a:r>
            <a:r>
              <a:rPr kumimoji="0" lang="fr-FR" b="1" i="1" u="none" strike="noStrike" kern="1200" cap="none" spc="0" normalizeH="0" baseline="0" noProof="0" dirty="0" smtClean="0">
                <a:solidFill>
                  <a:srgbClr val="FFFF00"/>
                </a:solidFill>
                <a:effectLst/>
                <a:uLnTx/>
                <a:uFillTx/>
                <a:latin typeface="Courier New" pitchFamily="49" charset="0"/>
                <a:cs typeface="Courier New" pitchFamily="49" charset="0"/>
              </a:rPr>
              <a:t>M1</a:t>
            </a:r>
            <a:r>
              <a:rPr kumimoji="0" lang="fr-FR" b="1" i="1" u="none" strike="noStrike" kern="1200" cap="none" spc="0" normalizeH="0" baseline="0" noProof="0" dirty="0" smtClean="0">
                <a:solidFill>
                  <a:schemeClr val="bg1"/>
                </a:solidFill>
                <a:effectLst/>
                <a:uLnTx/>
                <a:uFillTx/>
                <a:latin typeface="Courier New" pitchFamily="49" charset="0"/>
                <a:cs typeface="Courier New" pitchFamily="49" charset="0"/>
              </a:rPr>
              <a:t> </a:t>
            </a:r>
            <a:r>
              <a:rPr kumimoji="0" lang="fr-FR" b="1" i="1" u="none" strike="noStrike" kern="1200" cap="none" spc="0" normalizeH="0" baseline="0" noProof="0" dirty="0" smtClean="0">
                <a:solidFill>
                  <a:srgbClr val="FFFF00"/>
                </a:solidFill>
                <a:effectLst/>
                <a:uLnTx/>
                <a:uFillTx/>
                <a:latin typeface="Courier New" pitchFamily="49" charset="0"/>
                <a:cs typeface="Courier New" pitchFamily="49" charset="0"/>
              </a:rPr>
              <a:t>IA,</a:t>
            </a:r>
            <a:r>
              <a:rPr kumimoji="0" lang="fr-FR" b="1" i="1" u="none" strike="noStrike" kern="1200" cap="none" spc="0" normalizeH="0" baseline="0" noProof="0" dirty="0" smtClean="0">
                <a:solidFill>
                  <a:schemeClr val="bg1"/>
                </a:solidFill>
                <a:effectLst/>
                <a:uLnTx/>
                <a:uFillTx/>
                <a:latin typeface="Courier New" pitchFamily="49" charset="0"/>
                <a:cs typeface="Courier New" pitchFamily="49" charset="0"/>
              </a:rPr>
              <a:t> Année:</a:t>
            </a:r>
            <a:r>
              <a:rPr kumimoji="0" lang="fr-FR" b="1" i="1" u="none" strike="noStrike" kern="1200" cap="none" spc="0" normalizeH="0" noProof="0" dirty="0" smtClean="0">
                <a:solidFill>
                  <a:schemeClr val="bg1"/>
                </a:solidFill>
                <a:effectLst/>
                <a:uLnTx/>
                <a:uFillTx/>
                <a:latin typeface="Courier New" pitchFamily="49" charset="0"/>
                <a:cs typeface="Courier New" pitchFamily="49" charset="0"/>
              </a:rPr>
              <a:t> </a:t>
            </a:r>
            <a:r>
              <a:rPr kumimoji="0" lang="fr-FR" b="1" i="1" u="none" strike="noStrike" kern="1200" cap="none" spc="0" normalizeH="0" noProof="0" dirty="0" smtClean="0">
                <a:solidFill>
                  <a:srgbClr val="FFFF00"/>
                </a:solidFill>
                <a:effectLst/>
                <a:uLnTx/>
                <a:uFillTx/>
                <a:latin typeface="Courier New" pitchFamily="49" charset="0"/>
                <a:cs typeface="Courier New" pitchFamily="49" charset="0"/>
              </a:rPr>
              <a:t>2023/2024</a:t>
            </a:r>
            <a:endParaRPr kumimoji="0" lang="fr-FR" b="1" i="1" u="none" strike="noStrike" kern="1200" cap="none" spc="0" normalizeH="0" baseline="0" noProof="0" dirty="0">
              <a:solidFill>
                <a:srgbClr val="FFFF00"/>
              </a:solidFill>
              <a:effectLst/>
              <a:uLnTx/>
              <a:uFillTx/>
              <a:latin typeface="Courier New" pitchFamily="49" charset="0"/>
              <a:cs typeface="Courier New" pitchFamily="49" charset="0"/>
            </a:endParaRPr>
          </a:p>
        </p:txBody>
      </p:sp>
      <p:pic>
        <p:nvPicPr>
          <p:cNvPr id="10" name="Image 9" descr="Smart Cities.jpg"/>
          <p:cNvPicPr>
            <a:picLocks noChangeAspect="1"/>
          </p:cNvPicPr>
          <p:nvPr/>
        </p:nvPicPr>
        <p:blipFill>
          <a:blip r:embed="rId2"/>
          <a:stretch>
            <a:fillRect/>
          </a:stretch>
        </p:blipFill>
        <p:spPr>
          <a:xfrm>
            <a:off x="2928926" y="3429000"/>
            <a:ext cx="3786214" cy="167879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01090" y="6407944"/>
            <a:ext cx="511942" cy="365125"/>
          </a:xfrm>
        </p:spPr>
        <p:txBody>
          <a:bodyPr/>
          <a:lstStyle/>
          <a:p>
            <a:fld id="{CF4668DC-857F-487D-BFFA-8C0CA5037977}" type="slidenum">
              <a:rPr lang="fr-BE" sz="1600" b="1" smtClean="0">
                <a:solidFill>
                  <a:srgbClr val="002060"/>
                </a:solidFill>
              </a:rPr>
              <a:pPr/>
              <a:t>10</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6.1. Relation de l’</a:t>
            </a:r>
            <a:r>
              <a:rPr lang="fr-FR" sz="2000" b="1" u="sng" dirty="0" err="1" smtClean="0">
                <a:solidFill>
                  <a:srgbClr val="0070C0"/>
                </a:solidFill>
                <a:latin typeface="Lucida Bright" pitchFamily="18" charset="0"/>
                <a:cs typeface="Lucida Bright" pitchFamily="18" charset="0"/>
              </a:rPr>
              <a:t>AmI</a:t>
            </a:r>
            <a:r>
              <a:rPr lang="fr-FR" sz="2000" b="1" u="sng" dirty="0" smtClean="0">
                <a:solidFill>
                  <a:srgbClr val="0070C0"/>
                </a:solidFill>
                <a:latin typeface="Lucida Bright" pitchFamily="18" charset="0"/>
                <a:cs typeface="Lucida Bright" pitchFamily="18" charset="0"/>
              </a:rPr>
              <a:t> avec les autres domaines</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Ellipse 5"/>
          <p:cNvSpPr/>
          <p:nvPr/>
        </p:nvSpPr>
        <p:spPr>
          <a:xfrm>
            <a:off x="3571868" y="2817914"/>
            <a:ext cx="2000264" cy="1714512"/>
          </a:xfrm>
          <a:prstGeom prst="ellipse">
            <a:avLst/>
          </a:prstGeom>
          <a:solidFill>
            <a:schemeClr val="bg2">
              <a:lumMod val="75000"/>
            </a:schemeClr>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I</a:t>
            </a:r>
            <a:r>
              <a:rPr lang="fr-FR" dirty="0" smtClean="0">
                <a:solidFill>
                  <a:schemeClr val="tx1"/>
                </a:solidFill>
                <a:latin typeface="Arial Unicode MS" pitchFamily="34" charset="-128"/>
                <a:ea typeface="Arial Unicode MS" pitchFamily="34" charset="-128"/>
                <a:cs typeface="Arial Unicode MS" pitchFamily="34" charset="-128"/>
              </a:rPr>
              <a:t>ntelligence </a:t>
            </a:r>
            <a:r>
              <a:rPr lang="fr-FR" b="1" dirty="0" smtClean="0">
                <a:solidFill>
                  <a:schemeClr val="tx1"/>
                </a:solidFill>
                <a:latin typeface="Arial Unicode MS" pitchFamily="34" charset="-128"/>
                <a:ea typeface="Arial Unicode MS" pitchFamily="34" charset="-128"/>
                <a:cs typeface="Arial Unicode MS" pitchFamily="34" charset="-128"/>
              </a:rPr>
              <a:t>Am</a:t>
            </a:r>
            <a:r>
              <a:rPr lang="fr-FR" dirty="0" smtClean="0">
                <a:solidFill>
                  <a:schemeClr val="tx1"/>
                </a:solidFill>
                <a:latin typeface="Arial Unicode MS" pitchFamily="34" charset="-128"/>
                <a:ea typeface="Arial Unicode MS" pitchFamily="34" charset="-128"/>
                <a:cs typeface="Arial Unicode MS" pitchFamily="34" charset="-128"/>
              </a:rPr>
              <a:t>biante (</a:t>
            </a:r>
            <a:r>
              <a:rPr lang="fr-FR" b="1" dirty="0" err="1" smtClean="0">
                <a:solidFill>
                  <a:schemeClr val="tx1"/>
                </a:solidFill>
                <a:latin typeface="Arial Unicode MS" pitchFamily="34" charset="-128"/>
                <a:ea typeface="Arial Unicode MS" pitchFamily="34" charset="-128"/>
                <a:cs typeface="Arial Unicode MS" pitchFamily="34" charset="-128"/>
              </a:rPr>
              <a:t>AmI</a:t>
            </a:r>
            <a:r>
              <a:rPr lang="fr-FR" dirty="0" smtClean="0">
                <a:solidFill>
                  <a:schemeClr val="tx1"/>
                </a:solidFill>
                <a:latin typeface="Arial Unicode MS" pitchFamily="34" charset="-128"/>
                <a:ea typeface="Arial Unicode MS" pitchFamily="34" charset="-128"/>
                <a:cs typeface="Arial Unicode MS" pitchFamily="34" charset="-128"/>
              </a:rPr>
              <a:t>)</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12" name="Double flèche horizontale 11"/>
          <p:cNvSpPr/>
          <p:nvPr/>
        </p:nvSpPr>
        <p:spPr>
          <a:xfrm rot="12282646">
            <a:off x="2946317" y="3054732"/>
            <a:ext cx="714380" cy="287747"/>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Double flèche horizontale 12"/>
          <p:cNvSpPr/>
          <p:nvPr/>
        </p:nvSpPr>
        <p:spPr>
          <a:xfrm rot="7977220">
            <a:off x="3371949" y="4471515"/>
            <a:ext cx="714380" cy="281318"/>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Double flèche horizontale 13"/>
          <p:cNvSpPr/>
          <p:nvPr/>
        </p:nvSpPr>
        <p:spPr>
          <a:xfrm rot="9495076">
            <a:off x="5545438" y="3271512"/>
            <a:ext cx="714380" cy="281318"/>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Double flèche horizontale 14"/>
          <p:cNvSpPr/>
          <p:nvPr/>
        </p:nvSpPr>
        <p:spPr>
          <a:xfrm rot="5400000">
            <a:off x="4284031" y="2337433"/>
            <a:ext cx="714380" cy="281318"/>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Double flèche horizontale 15"/>
          <p:cNvSpPr/>
          <p:nvPr/>
        </p:nvSpPr>
        <p:spPr>
          <a:xfrm rot="14468877">
            <a:off x="4956627" y="4597132"/>
            <a:ext cx="714380" cy="287747"/>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p:cNvSpPr/>
          <p:nvPr/>
        </p:nvSpPr>
        <p:spPr>
          <a:xfrm rot="20140540">
            <a:off x="4703104" y="5061140"/>
            <a:ext cx="2018377" cy="1071570"/>
          </a:xfrm>
          <a:prstGeom prst="ellipse">
            <a:avLst/>
          </a:prstGeom>
          <a:solidFill>
            <a:schemeClr val="tx2">
              <a:lumMod val="20000"/>
              <a:lumOff val="80000"/>
            </a:schemeClr>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Capteurs / Actionneurs</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19" name="Ellipse 18"/>
          <p:cNvSpPr/>
          <p:nvPr/>
        </p:nvSpPr>
        <p:spPr>
          <a:xfrm rot="1978251">
            <a:off x="2275342" y="4738972"/>
            <a:ext cx="1714512" cy="1071570"/>
          </a:xfrm>
          <a:prstGeom prst="ellipse">
            <a:avLst/>
          </a:prstGeom>
          <a:solidFill>
            <a:schemeClr val="tx2">
              <a:lumMod val="20000"/>
              <a:lumOff val="80000"/>
            </a:schemeClr>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Réseaux</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20" name="Ellipse 19"/>
          <p:cNvSpPr/>
          <p:nvPr/>
        </p:nvSpPr>
        <p:spPr>
          <a:xfrm>
            <a:off x="4214810" y="1242673"/>
            <a:ext cx="886695" cy="860250"/>
          </a:xfrm>
          <a:prstGeom prst="ellipse">
            <a:avLst/>
          </a:prstGeom>
          <a:solidFill>
            <a:schemeClr val="tx2">
              <a:lumMod val="20000"/>
              <a:lumOff val="80000"/>
            </a:schemeClr>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IA</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21" name="Ellipse 20"/>
          <p:cNvSpPr/>
          <p:nvPr/>
        </p:nvSpPr>
        <p:spPr>
          <a:xfrm rot="15345784">
            <a:off x="5813283" y="2606912"/>
            <a:ext cx="1938025" cy="1071570"/>
          </a:xfrm>
          <a:prstGeom prst="ellipse">
            <a:avLst/>
          </a:prstGeom>
          <a:solidFill>
            <a:schemeClr val="tx2">
              <a:lumMod val="20000"/>
              <a:lumOff val="80000"/>
            </a:schemeClr>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Robotique</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22" name="Ellipse 21"/>
          <p:cNvSpPr/>
          <p:nvPr/>
        </p:nvSpPr>
        <p:spPr>
          <a:xfrm rot="17632579">
            <a:off x="1582246" y="2368127"/>
            <a:ext cx="1714512" cy="1071570"/>
          </a:xfrm>
          <a:prstGeom prst="ellipse">
            <a:avLst/>
          </a:prstGeom>
          <a:solidFill>
            <a:schemeClr val="tx2">
              <a:lumMod val="20000"/>
              <a:lumOff val="80000"/>
            </a:schemeClr>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lnSpc>
                <a:spcPct val="150000"/>
              </a:lnSpc>
            </a:pPr>
            <a:r>
              <a:rPr lang="fr-FR" b="1" dirty="0" smtClean="0">
                <a:solidFill>
                  <a:schemeClr val="tx1"/>
                </a:solidFill>
                <a:latin typeface="Arial Unicode MS" pitchFamily="34" charset="-128"/>
                <a:ea typeface="Arial Unicode MS" pitchFamily="34" charset="-128"/>
                <a:cs typeface="Arial Unicode MS" pitchFamily="34" charset="-128"/>
              </a:rPr>
              <a:t>IHM</a:t>
            </a:r>
            <a:endParaRPr lang="fr-FR" dirty="0">
              <a:solidFill>
                <a:schemeClr val="tx1"/>
              </a:solidFill>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par>
                          <p:cTn id="13" fill="hold">
                            <p:stCondLst>
                              <p:cond delay="500"/>
                            </p:stCondLst>
                            <p:childTnLst>
                              <p:par>
                                <p:cTn id="14" presetID="4" presetClass="entr" presetSubtype="16"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ox(in)">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ox(out)">
                                      <p:cBhvr>
                                        <p:cTn id="21" dur="500"/>
                                        <p:tgtEl>
                                          <p:spTgt spid="14"/>
                                        </p:tgtEl>
                                      </p:cBhvr>
                                    </p:animEffect>
                                  </p:childTnLst>
                                </p:cTn>
                              </p:par>
                            </p:childTnLst>
                          </p:cTn>
                        </p:par>
                        <p:par>
                          <p:cTn id="22" fill="hold">
                            <p:stCondLst>
                              <p:cond delay="500"/>
                            </p:stCondLst>
                            <p:childTnLst>
                              <p:par>
                                <p:cTn id="23" presetID="4" presetClass="entr" presetSubtype="32"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box(out)">
                                      <p:cBhvr>
                                        <p:cTn id="25" dur="5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box(in)">
                                      <p:cBhvr>
                                        <p:cTn id="30" dur="500"/>
                                        <p:tgtEl>
                                          <p:spTgt spid="13"/>
                                        </p:tgtEl>
                                      </p:cBhvr>
                                    </p:animEffect>
                                  </p:childTnLst>
                                </p:cTn>
                              </p:par>
                            </p:childTnLst>
                          </p:cTn>
                        </p:par>
                        <p:par>
                          <p:cTn id="31" fill="hold">
                            <p:stCondLst>
                              <p:cond delay="500"/>
                            </p:stCondLst>
                            <p:childTnLst>
                              <p:par>
                                <p:cTn id="32" presetID="4" presetClass="entr" presetSubtype="16" fill="hold" grpId="0" nodeType="after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ox(in)">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ox(in)">
                                      <p:cBhvr>
                                        <p:cTn id="39" dur="500"/>
                                        <p:tgtEl>
                                          <p:spTgt spid="12"/>
                                        </p:tgtEl>
                                      </p:cBhvr>
                                    </p:animEffect>
                                  </p:childTnLst>
                                </p:cTn>
                              </p:par>
                            </p:childTnLst>
                          </p:cTn>
                        </p:par>
                        <p:par>
                          <p:cTn id="40" fill="hold">
                            <p:stCondLst>
                              <p:cond delay="500"/>
                            </p:stCondLst>
                            <p:childTnLst>
                              <p:par>
                                <p:cTn id="41" presetID="4" presetClass="entr" presetSubtype="16" fill="hold" grpId="0" nodeType="after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box(in)">
                                      <p:cBhvr>
                                        <p:cTn id="43" dur="500"/>
                                        <p:tgtEl>
                                          <p:spTgt spid="22"/>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box(in)">
                                      <p:cBhvr>
                                        <p:cTn id="48" dur="500"/>
                                        <p:tgtEl>
                                          <p:spTgt spid="15"/>
                                        </p:tgtEl>
                                      </p:cBhvr>
                                    </p:animEffect>
                                  </p:childTnLst>
                                </p:cTn>
                              </p:par>
                            </p:childTnLst>
                          </p:cTn>
                        </p:par>
                        <p:par>
                          <p:cTn id="49" fill="hold">
                            <p:stCondLst>
                              <p:cond delay="500"/>
                            </p:stCondLst>
                            <p:childTnLst>
                              <p:par>
                                <p:cTn id="50" presetID="4" presetClass="entr" presetSubtype="16" fill="hold" grpId="0" nodeType="after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ox(in)">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3" grpId="0" animBg="1"/>
      <p:bldP spid="14" grpId="0" animBg="1"/>
      <p:bldP spid="15" grpId="0" animBg="1"/>
      <p:bldP spid="16" grpId="0" animBg="1"/>
      <p:bldP spid="18" grpId="0" animBg="1"/>
      <p:bldP spid="19" grpId="0" animBg="1"/>
      <p:bldP spid="20" grpId="0" animBg="1"/>
      <p:bldP spid="21" grpId="0" animBg="1"/>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11</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6.2. Architecture d’un SIA </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7" name="Rectangle 16"/>
          <p:cNvSpPr/>
          <p:nvPr/>
        </p:nvSpPr>
        <p:spPr>
          <a:xfrm>
            <a:off x="1785918" y="2428868"/>
            <a:ext cx="5643602" cy="3786214"/>
          </a:xfrm>
          <a:prstGeom prst="rect">
            <a:avLst/>
          </a:prstGeom>
          <a:noFill/>
          <a:ln w="2857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à coins arrondis 23"/>
          <p:cNvSpPr/>
          <p:nvPr/>
        </p:nvSpPr>
        <p:spPr>
          <a:xfrm>
            <a:off x="1857356" y="1214422"/>
            <a:ext cx="5429288" cy="64294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2000" b="1" dirty="0" smtClean="0"/>
              <a:t>Environnement externe</a:t>
            </a:r>
            <a:endParaRPr lang="fr-FR" sz="2000" b="1" dirty="0"/>
          </a:p>
        </p:txBody>
      </p:sp>
      <p:sp>
        <p:nvSpPr>
          <p:cNvPr id="27" name="Flèche vers le haut 26"/>
          <p:cNvSpPr/>
          <p:nvPr/>
        </p:nvSpPr>
        <p:spPr>
          <a:xfrm>
            <a:off x="3714744" y="1928802"/>
            <a:ext cx="214314" cy="428628"/>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lèche vers le haut 27"/>
          <p:cNvSpPr/>
          <p:nvPr/>
        </p:nvSpPr>
        <p:spPr>
          <a:xfrm flipV="1">
            <a:off x="5357818" y="1919278"/>
            <a:ext cx="285752" cy="438152"/>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p:nvSpPr>
        <p:spPr>
          <a:xfrm>
            <a:off x="1785918" y="5786454"/>
            <a:ext cx="5643602" cy="42862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Système Intelligent Ambiant</a:t>
            </a:r>
            <a:endParaRPr lang="fr-FR" b="1" dirty="0"/>
          </a:p>
        </p:txBody>
      </p:sp>
      <p:sp>
        <p:nvSpPr>
          <p:cNvPr id="30" name="Rectangle à coins arrondis 29"/>
          <p:cNvSpPr/>
          <p:nvPr/>
        </p:nvSpPr>
        <p:spPr>
          <a:xfrm>
            <a:off x="1928794" y="4286256"/>
            <a:ext cx="2500330" cy="142876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Composants de raisonnement et de prise de décision intelligents</a:t>
            </a:r>
            <a:endParaRPr lang="fr-FR" dirty="0"/>
          </a:p>
        </p:txBody>
      </p:sp>
      <p:sp>
        <p:nvSpPr>
          <p:cNvPr id="31" name="Rectangle à coins arrondis 30"/>
          <p:cNvSpPr/>
          <p:nvPr/>
        </p:nvSpPr>
        <p:spPr>
          <a:xfrm>
            <a:off x="4786314" y="4286256"/>
            <a:ext cx="2500330" cy="142876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Composants de gestion du système</a:t>
            </a:r>
            <a:endParaRPr lang="fr-FR" dirty="0"/>
          </a:p>
        </p:txBody>
      </p:sp>
      <p:sp>
        <p:nvSpPr>
          <p:cNvPr id="32" name="Rectangle 31"/>
          <p:cNvSpPr/>
          <p:nvPr/>
        </p:nvSpPr>
        <p:spPr>
          <a:xfrm>
            <a:off x="2000232" y="3429000"/>
            <a:ext cx="5143536" cy="785818"/>
          </a:xfrm>
          <a:prstGeom prst="rect">
            <a:avLst/>
          </a:prstGeom>
          <a:solidFill>
            <a:schemeClr val="accent3">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smtClean="0">
                <a:solidFill>
                  <a:schemeClr val="tx1"/>
                </a:solidFill>
              </a:rPr>
              <a:t>Intergiciel</a:t>
            </a:r>
            <a:r>
              <a:rPr lang="fr-FR" sz="2000" b="1" dirty="0" smtClean="0">
                <a:solidFill>
                  <a:schemeClr val="tx1"/>
                </a:solidFill>
              </a:rPr>
              <a:t> (Middleware)</a:t>
            </a:r>
            <a:endParaRPr lang="fr-FR" sz="2000" b="1" dirty="0">
              <a:solidFill>
                <a:schemeClr val="tx1"/>
              </a:solidFill>
            </a:endParaRPr>
          </a:p>
        </p:txBody>
      </p:sp>
      <p:sp>
        <p:nvSpPr>
          <p:cNvPr id="33" name="Rectangle à coins arrondis 32"/>
          <p:cNvSpPr/>
          <p:nvPr/>
        </p:nvSpPr>
        <p:spPr>
          <a:xfrm>
            <a:off x="4714876" y="2500306"/>
            <a:ext cx="2500330" cy="857256"/>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Capteurs</a:t>
            </a:r>
            <a:endParaRPr lang="fr-FR" b="1" dirty="0"/>
          </a:p>
        </p:txBody>
      </p:sp>
      <p:sp>
        <p:nvSpPr>
          <p:cNvPr id="34" name="Rectangle à coins arrondis 33"/>
          <p:cNvSpPr/>
          <p:nvPr/>
        </p:nvSpPr>
        <p:spPr>
          <a:xfrm>
            <a:off x="2000232" y="2500306"/>
            <a:ext cx="2500330" cy="857256"/>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Actionneurs</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500"/>
                            </p:stCondLst>
                            <p:childTnLst>
                              <p:par>
                                <p:cTn id="5" presetID="4" presetClass="entr" presetSubtype="32"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out)">
                                      <p:cBhvr>
                                        <p:cTn id="7" dur="500"/>
                                        <p:tgtEl>
                                          <p:spTgt spid="17"/>
                                        </p:tgtEl>
                                      </p:cBhvr>
                                    </p:animEffect>
                                  </p:childTnLst>
                                </p:cTn>
                              </p:par>
                            </p:childTnLst>
                          </p:cTn>
                        </p:par>
                        <p:par>
                          <p:cTn id="8" fill="hold">
                            <p:stCondLst>
                              <p:cond delay="1000"/>
                            </p:stCondLst>
                            <p:childTnLst>
                              <p:par>
                                <p:cTn id="9" presetID="4" presetClass="entr" presetSubtype="32"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box(out)">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box(out)">
                                      <p:cBhvr>
                                        <p:cTn id="16" dur="500"/>
                                        <p:tgtEl>
                                          <p:spTgt spid="31"/>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box(out)">
                                      <p:cBhvr>
                                        <p:cTn id="21" dur="500"/>
                                        <p:tgtEl>
                                          <p:spTgt spid="30"/>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box(out)">
                                      <p:cBhvr>
                                        <p:cTn id="26" dur="50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box(out)">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box(out)">
                                      <p:cBhvr>
                                        <p:cTn id="36" dur="500"/>
                                        <p:tgtEl>
                                          <p:spTgt spid="34"/>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checkerboard(across)">
                                      <p:cBhvr>
                                        <p:cTn id="41" dur="500"/>
                                        <p:tgtEl>
                                          <p:spTgt spid="24"/>
                                        </p:tgtEl>
                                      </p:cBhvr>
                                    </p:animEffect>
                                  </p:childTnLst>
                                </p:cTn>
                              </p:par>
                            </p:childTnLst>
                          </p:cTn>
                        </p:par>
                        <p:par>
                          <p:cTn id="42" fill="hold">
                            <p:stCondLst>
                              <p:cond delay="500"/>
                            </p:stCondLst>
                            <p:childTnLst>
                              <p:par>
                                <p:cTn id="43" presetID="4" presetClass="entr" presetSubtype="32" fill="hold" grpId="0" nodeType="after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box(out)">
                                      <p:cBhvr>
                                        <p:cTn id="45" dur="500"/>
                                        <p:tgtEl>
                                          <p:spTgt spid="28"/>
                                        </p:tgtEl>
                                      </p:cBhvr>
                                    </p:animEffect>
                                  </p:childTnLst>
                                </p:cTn>
                              </p:par>
                            </p:childTnLst>
                          </p:cTn>
                        </p:par>
                        <p:par>
                          <p:cTn id="46" fill="hold">
                            <p:stCondLst>
                              <p:cond delay="1000"/>
                            </p:stCondLst>
                            <p:childTnLst>
                              <p:par>
                                <p:cTn id="47" presetID="4" presetClass="entr" presetSubtype="16" fill="hold" grpId="0"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box(in)">
                                      <p:cBhvr>
                                        <p:cTn id="4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4"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12</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6.3. Caractéristiques d’un SIA </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357158" y="1142985"/>
            <a:ext cx="8286808" cy="923330"/>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Un système intelligent ambiant doit avoir les </a:t>
            </a:r>
            <a:r>
              <a:rPr lang="fr-FR" b="1" u="sng" dirty="0" smtClean="0">
                <a:latin typeface="Lucida Bright" pitchFamily="18" charset="0"/>
                <a:cs typeface="Lucida Bright" pitchFamily="18" charset="0"/>
              </a:rPr>
              <a:t>caractéristiques </a:t>
            </a:r>
            <a:r>
              <a:rPr lang="fr-FR" dirty="0" smtClean="0">
                <a:latin typeface="Lucida Bright" pitchFamily="18" charset="0"/>
                <a:cs typeface="Lucida Bright" pitchFamily="18" charset="0"/>
              </a:rPr>
              <a:t>suivantes:</a:t>
            </a:r>
          </a:p>
        </p:txBody>
      </p:sp>
      <p:sp>
        <p:nvSpPr>
          <p:cNvPr id="16" name="ZoneTexte 15"/>
          <p:cNvSpPr txBox="1"/>
          <p:nvPr/>
        </p:nvSpPr>
        <p:spPr>
          <a:xfrm>
            <a:off x="428596" y="2143116"/>
            <a:ext cx="8501122" cy="4031873"/>
          </a:xfrm>
          <a:prstGeom prst="rect">
            <a:avLst/>
          </a:prstGeom>
          <a:noFill/>
        </p:spPr>
        <p:txBody>
          <a:bodyPr wrap="square" rtlCol="0">
            <a:spAutoFit/>
          </a:bodyPr>
          <a:lstStyle/>
          <a:p>
            <a:pPr algn="just">
              <a:lnSpc>
                <a:spcPct val="150000"/>
              </a:lnSpc>
              <a:buFont typeface="Wingdings" pitchFamily="2" charset="2"/>
              <a:buChar char="Ø"/>
            </a:pPr>
            <a:r>
              <a:rPr lang="fr-FR" dirty="0" smtClean="0">
                <a:latin typeface="Lucida Bright" pitchFamily="18" charset="0"/>
                <a:cs typeface="Lucida Bright" pitchFamily="18" charset="0"/>
              </a:rPr>
              <a:t>  </a:t>
            </a:r>
            <a:r>
              <a:rPr lang="fr-FR" b="1" dirty="0" smtClean="0">
                <a:solidFill>
                  <a:srgbClr val="C00000"/>
                </a:solidFill>
                <a:latin typeface="Lucida Bright" pitchFamily="18" charset="0"/>
                <a:cs typeface="Lucida Bright" pitchFamily="18" charset="0"/>
              </a:rPr>
              <a:t>Ubiquité (</a:t>
            </a:r>
            <a:r>
              <a:rPr lang="fr-FR" b="1" dirty="0" err="1" smtClean="0">
                <a:solidFill>
                  <a:srgbClr val="C00000"/>
                </a:solidFill>
                <a:latin typeface="Lucida Bright" pitchFamily="18" charset="0"/>
                <a:cs typeface="Lucida Bright" pitchFamily="18" charset="0"/>
              </a:rPr>
              <a:t>ubique</a:t>
            </a:r>
            <a:r>
              <a:rPr lang="fr-FR" b="1" dirty="0" smtClean="0">
                <a:solidFill>
                  <a:srgbClr val="C00000"/>
                </a:solidFill>
                <a:latin typeface="Lucida Bright" pitchFamily="18" charset="0"/>
                <a:cs typeface="Lucida Bright" pitchFamily="18" charset="0"/>
              </a:rPr>
              <a:t> en latin)</a:t>
            </a:r>
            <a:r>
              <a:rPr lang="fr-FR" dirty="0" smtClean="0">
                <a:latin typeface="Lucida Bright" pitchFamily="18" charset="0"/>
                <a:cs typeface="Lucida Bright" pitchFamily="18" charset="0"/>
              </a:rPr>
              <a:t>: capacité d’un utilisateur d’interagir en permanence avec les objets qui l’entourent  (omniprésence);</a:t>
            </a:r>
          </a:p>
          <a:p>
            <a:pPr algn="just">
              <a:spcBef>
                <a:spcPts val="600"/>
              </a:spcBef>
              <a:buFont typeface="Wingdings" pitchFamily="2" charset="2"/>
              <a:buChar char="Ø"/>
            </a:pPr>
            <a:r>
              <a:rPr lang="fr-FR" dirty="0" smtClean="0">
                <a:latin typeface="Lucida Bright" pitchFamily="18" charset="0"/>
                <a:cs typeface="Lucida Bright" pitchFamily="18" charset="0"/>
              </a:rPr>
              <a:t>  </a:t>
            </a:r>
            <a:r>
              <a:rPr lang="fr-FR" b="1" dirty="0" smtClean="0">
                <a:solidFill>
                  <a:srgbClr val="C00000"/>
                </a:solidFill>
                <a:latin typeface="Lucida Bright" pitchFamily="18" charset="0"/>
                <a:cs typeface="Lucida Bright" pitchFamily="18" charset="0"/>
              </a:rPr>
              <a:t>Sensibilité au contexte</a:t>
            </a:r>
            <a:r>
              <a:rPr lang="fr-FR" b="1" dirty="0" smtClean="0"/>
              <a:t>: </a:t>
            </a:r>
            <a:r>
              <a:rPr lang="fr-FR" dirty="0" smtClean="0">
                <a:latin typeface="Lucida Bright" pitchFamily="18" charset="0"/>
                <a:cs typeface="Lucida Bright" pitchFamily="18" charset="0"/>
              </a:rPr>
              <a:t>la faculté du système à percevoir en permanence la présence des objets, des personnes et des événements;</a:t>
            </a:r>
          </a:p>
          <a:p>
            <a:pPr algn="just">
              <a:spcBef>
                <a:spcPts val="1200"/>
              </a:spcBef>
              <a:buFont typeface="Wingdings" pitchFamily="2" charset="2"/>
              <a:buChar char="Ø"/>
            </a:pPr>
            <a:r>
              <a:rPr lang="fr-FR" b="1" dirty="0" smtClean="0">
                <a:solidFill>
                  <a:srgbClr val="C00000"/>
                </a:solidFill>
                <a:latin typeface="Lucida Bright" pitchFamily="18" charset="0"/>
                <a:cs typeface="Lucida Bright" pitchFamily="18" charset="0"/>
              </a:rPr>
              <a:t>  Interaction:  </a:t>
            </a:r>
            <a:r>
              <a:rPr lang="fr-FR" dirty="0" smtClean="0">
                <a:latin typeface="Lucida Bright" pitchFamily="18" charset="0"/>
                <a:cs typeface="Lucida Bright" pitchFamily="18" charset="0"/>
              </a:rPr>
              <a:t>l’utilisateur doit pouvoir interagir avec le système de façon la plus naturelle et intuitive;</a:t>
            </a:r>
          </a:p>
          <a:p>
            <a:pPr algn="just">
              <a:spcBef>
                <a:spcPts val="1200"/>
              </a:spcBef>
              <a:buFont typeface="Wingdings" pitchFamily="2" charset="2"/>
              <a:buChar char="Ø"/>
            </a:pPr>
            <a:r>
              <a:rPr lang="fr-FR" b="1" dirty="0" smtClean="0">
                <a:solidFill>
                  <a:srgbClr val="C00000"/>
                </a:solidFill>
                <a:latin typeface="Lucida Bright" pitchFamily="18" charset="0"/>
                <a:cs typeface="Lucida Bright" pitchFamily="18" charset="0"/>
              </a:rPr>
              <a:t>  Intelligence: </a:t>
            </a:r>
            <a:r>
              <a:rPr lang="fr-FR" dirty="0" smtClean="0">
                <a:latin typeface="Lucida Bright" pitchFamily="18" charset="0"/>
                <a:cs typeface="Lucida Bright" pitchFamily="18" charset="0"/>
              </a:rPr>
              <a:t>la capacité du système à analyser et adapter dynamiquement son comportement;</a:t>
            </a:r>
          </a:p>
          <a:p>
            <a:pPr algn="just">
              <a:spcBef>
                <a:spcPts val="1200"/>
              </a:spcBef>
              <a:buFont typeface="Wingdings" pitchFamily="2" charset="2"/>
              <a:buChar char="Ø"/>
            </a:pPr>
            <a:r>
              <a:rPr lang="fr-FR" b="1" dirty="0" smtClean="0">
                <a:solidFill>
                  <a:srgbClr val="C00000"/>
                </a:solidFill>
                <a:latin typeface="Lucida Bright" pitchFamily="18" charset="0"/>
                <a:cs typeface="Lucida Bright" pitchFamily="18" charset="0"/>
              </a:rPr>
              <a:t>  Non-</a:t>
            </a:r>
            <a:r>
              <a:rPr lang="fr-FR" b="1" dirty="0" err="1" smtClean="0">
                <a:solidFill>
                  <a:srgbClr val="C00000"/>
                </a:solidFill>
                <a:latin typeface="Lucida Bright" pitchFamily="18" charset="0"/>
                <a:cs typeface="Lucida Bright" pitchFamily="18" charset="0"/>
              </a:rPr>
              <a:t>obstructivité</a:t>
            </a:r>
            <a:r>
              <a:rPr lang="fr-FR" b="1" dirty="0" smtClean="0">
                <a:solidFill>
                  <a:srgbClr val="C00000"/>
                </a:solidFill>
                <a:latin typeface="Lucida Bright" pitchFamily="18" charset="0"/>
                <a:cs typeface="Lucida Bright" pitchFamily="18" charset="0"/>
              </a:rPr>
              <a:t>: </a:t>
            </a:r>
            <a:r>
              <a:rPr lang="fr-FR" dirty="0" smtClean="0">
                <a:latin typeface="Lucida Bright" pitchFamily="18" charset="0"/>
                <a:cs typeface="Lucida Bright" pitchFamily="18" charset="0"/>
              </a:rPr>
              <a:t>le système ne doit pas interférer à la vie privée de l’utilisateur</a:t>
            </a:r>
          </a:p>
          <a:p>
            <a:pPr>
              <a:spcBef>
                <a:spcPts val="600"/>
              </a:spcBef>
            </a:pPr>
            <a:endParaRPr lang="fr-FR" dirty="0" smtClean="0">
              <a:latin typeface="Lucida Bright" pitchFamily="18" charset="0"/>
              <a:cs typeface="Lucida Brigh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out)">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checkerboard(across)">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6">
                                            <p:txEl>
                                              <p:pRg st="1" end="1"/>
                                            </p:txEl>
                                          </p:spTgt>
                                        </p:tgtEl>
                                        <p:attrNameLst>
                                          <p:attrName>style.visibility</p:attrName>
                                        </p:attrNameLst>
                                      </p:cBhvr>
                                      <p:to>
                                        <p:strVal val="visible"/>
                                      </p:to>
                                    </p:set>
                                    <p:animEffect transition="in" filter="checkerboard(across)">
                                      <p:cBhvr>
                                        <p:cTn id="17" dur="500"/>
                                        <p:tgtEl>
                                          <p:spTgt spid="1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checkerboard(across)">
                                      <p:cBhvr>
                                        <p:cTn id="22" dur="500"/>
                                        <p:tgtEl>
                                          <p:spTgt spid="1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6">
                                            <p:txEl>
                                              <p:pRg st="3" end="3"/>
                                            </p:txEl>
                                          </p:spTgt>
                                        </p:tgtEl>
                                        <p:attrNameLst>
                                          <p:attrName>style.visibility</p:attrName>
                                        </p:attrNameLst>
                                      </p:cBhvr>
                                      <p:to>
                                        <p:strVal val="visible"/>
                                      </p:to>
                                    </p:set>
                                    <p:animEffect transition="in" filter="checkerboard(across)">
                                      <p:cBhvr>
                                        <p:cTn id="27" dur="500"/>
                                        <p:tgtEl>
                                          <p:spTgt spid="1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6">
                                            <p:txEl>
                                              <p:pRg st="4" end="4"/>
                                            </p:txEl>
                                          </p:spTgt>
                                        </p:tgtEl>
                                        <p:attrNameLst>
                                          <p:attrName>style.visibility</p:attrName>
                                        </p:attrNameLst>
                                      </p:cBhvr>
                                      <p:to>
                                        <p:strVal val="visible"/>
                                      </p:to>
                                    </p:set>
                                    <p:animEffect transition="in" filter="checkerboard(across)">
                                      <p:cBhvr>
                                        <p:cTn id="32"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13</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6.4. Missions d’un SIA </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357158" y="1188310"/>
            <a:ext cx="8286808" cy="507831"/>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Les </a:t>
            </a:r>
            <a:r>
              <a:rPr lang="fr-FR" b="1" u="sng" dirty="0" smtClean="0">
                <a:latin typeface="Lucida Bright" pitchFamily="18" charset="0"/>
                <a:cs typeface="Lucida Bright" pitchFamily="18" charset="0"/>
              </a:rPr>
              <a:t>tâches</a:t>
            </a:r>
            <a:r>
              <a:rPr lang="fr-FR" dirty="0" smtClean="0">
                <a:latin typeface="Lucida Bright" pitchFamily="18" charset="0"/>
                <a:cs typeface="Lucida Bright" pitchFamily="18" charset="0"/>
              </a:rPr>
              <a:t> les plus importantes d’un SIA sont définies comme suit:</a:t>
            </a:r>
          </a:p>
        </p:txBody>
      </p:sp>
      <p:sp>
        <p:nvSpPr>
          <p:cNvPr id="16" name="ZoneTexte 15"/>
          <p:cNvSpPr txBox="1"/>
          <p:nvPr/>
        </p:nvSpPr>
        <p:spPr>
          <a:xfrm>
            <a:off x="428596" y="1712791"/>
            <a:ext cx="8501122" cy="4216539"/>
          </a:xfrm>
          <a:prstGeom prst="rect">
            <a:avLst/>
          </a:prstGeom>
          <a:noFill/>
        </p:spPr>
        <p:txBody>
          <a:bodyPr wrap="square" rtlCol="0">
            <a:spAutoFit/>
          </a:bodyPr>
          <a:lstStyle/>
          <a:p>
            <a:pPr algn="just">
              <a:lnSpc>
                <a:spcPct val="150000"/>
              </a:lnSpc>
              <a:spcAft>
                <a:spcPts val="600"/>
              </a:spcAft>
              <a:buFont typeface="Wingdings" pitchFamily="2" charset="2"/>
              <a:buChar char="Ø"/>
            </a:pPr>
            <a:r>
              <a:rPr lang="fr-FR" dirty="0" smtClean="0">
                <a:latin typeface="Lucida Bright" pitchFamily="18" charset="0"/>
                <a:cs typeface="Lucida Bright" pitchFamily="18" charset="0"/>
              </a:rPr>
              <a:t> </a:t>
            </a:r>
            <a:r>
              <a:rPr lang="fr-FR" b="1" dirty="0" smtClean="0">
                <a:solidFill>
                  <a:srgbClr val="C00000"/>
                </a:solidFill>
                <a:latin typeface="Lucida Bright" pitchFamily="18" charset="0"/>
                <a:cs typeface="Lucida Bright" pitchFamily="18" charset="0"/>
              </a:rPr>
              <a:t>personnalisation des profils des utilisateurs</a:t>
            </a:r>
            <a:r>
              <a:rPr lang="fr-FR" dirty="0" smtClean="0">
                <a:latin typeface="Lucida Bright" pitchFamily="18" charset="0"/>
                <a:cs typeface="Lucida Bright" pitchFamily="18" charset="0"/>
              </a:rPr>
              <a:t>: le système doit apprendre les habitudes et les préférences des utilisateurs;</a:t>
            </a:r>
          </a:p>
          <a:p>
            <a:pPr algn="just">
              <a:lnSpc>
                <a:spcPct val="150000"/>
              </a:lnSpc>
              <a:spcAft>
                <a:spcPts val="600"/>
              </a:spcAft>
              <a:buClr>
                <a:schemeClr val="tx1">
                  <a:lumMod val="95000"/>
                  <a:lumOff val="5000"/>
                </a:schemeClr>
              </a:buClr>
              <a:buFont typeface="Wingdings" pitchFamily="2" charset="2"/>
              <a:buChar char="Ø"/>
            </a:pPr>
            <a:r>
              <a:rPr lang="fr-FR" b="1" dirty="0" smtClean="0">
                <a:solidFill>
                  <a:srgbClr val="C00000"/>
                </a:solidFill>
                <a:latin typeface="Lucida Bright" pitchFamily="18" charset="0"/>
                <a:cs typeface="Lucida Bright" pitchFamily="18" charset="0"/>
              </a:rPr>
              <a:t> personnalisation des environnements: </a:t>
            </a:r>
            <a:r>
              <a:rPr lang="fr-FR" dirty="0" smtClean="0">
                <a:latin typeface="Lucida Bright" pitchFamily="18" charset="0"/>
                <a:cs typeface="Lucida Bright" pitchFamily="18" charset="0"/>
              </a:rPr>
              <a:t>gérer</a:t>
            </a:r>
            <a:r>
              <a:rPr lang="fr-FR" b="1" dirty="0" smtClean="0">
                <a:solidFill>
                  <a:srgbClr val="C00000"/>
                </a:solidFill>
                <a:latin typeface="Lucida Bright" pitchFamily="18" charset="0"/>
                <a:cs typeface="Lucida Bright" pitchFamily="18" charset="0"/>
              </a:rPr>
              <a:t> </a:t>
            </a:r>
            <a:r>
              <a:rPr lang="fr-FR" dirty="0" smtClean="0">
                <a:latin typeface="Lucida Bright" pitchFamily="18" charset="0"/>
                <a:cs typeface="Lucida Bright" pitchFamily="18" charset="0"/>
              </a:rPr>
              <a:t>les changements de l’environnement au cours du temps ;</a:t>
            </a:r>
          </a:p>
          <a:p>
            <a:pPr>
              <a:lnSpc>
                <a:spcPct val="150000"/>
              </a:lnSpc>
              <a:spcAft>
                <a:spcPts val="600"/>
              </a:spcAft>
              <a:buFont typeface="Wingdings" pitchFamily="2" charset="2"/>
              <a:buChar char="Ø"/>
            </a:pPr>
            <a:r>
              <a:rPr lang="fr-FR" dirty="0" smtClean="0">
                <a:latin typeface="Lucida Bright" pitchFamily="18" charset="0"/>
                <a:cs typeface="Lucida Bright" pitchFamily="18" charset="0"/>
              </a:rPr>
              <a:t> </a:t>
            </a:r>
            <a:r>
              <a:rPr lang="fr-FR" b="1" dirty="0" smtClean="0">
                <a:solidFill>
                  <a:srgbClr val="C00000"/>
                </a:solidFill>
                <a:latin typeface="Lucida Bright" pitchFamily="18" charset="0"/>
                <a:cs typeface="Lucida Bright" pitchFamily="18" charset="0"/>
              </a:rPr>
              <a:t>diagnostic correct des situations</a:t>
            </a:r>
            <a:r>
              <a:rPr lang="fr-FR" dirty="0" smtClean="0">
                <a:latin typeface="Lucida Bright" pitchFamily="18" charset="0"/>
                <a:cs typeface="Lucida Bright" pitchFamily="18" charset="0"/>
              </a:rPr>
              <a:t>;</a:t>
            </a:r>
          </a:p>
          <a:p>
            <a:pPr>
              <a:lnSpc>
                <a:spcPct val="150000"/>
              </a:lnSpc>
              <a:spcAft>
                <a:spcPts val="600"/>
              </a:spcAft>
              <a:buClr>
                <a:schemeClr val="tx1">
                  <a:lumMod val="95000"/>
                  <a:lumOff val="5000"/>
                </a:schemeClr>
              </a:buClr>
              <a:buFont typeface="Wingdings" pitchFamily="2" charset="2"/>
              <a:buChar char="Ø"/>
            </a:pPr>
            <a:r>
              <a:rPr lang="fr-FR" dirty="0" smtClean="0">
                <a:latin typeface="Lucida Bright" pitchFamily="18" charset="0"/>
                <a:cs typeface="Lucida Bright" pitchFamily="18" charset="0"/>
              </a:rPr>
              <a:t> </a:t>
            </a:r>
            <a:r>
              <a:rPr lang="fr-FR" b="1" dirty="0" smtClean="0">
                <a:solidFill>
                  <a:srgbClr val="C00000"/>
                </a:solidFill>
                <a:latin typeface="Lucida Bright" pitchFamily="18" charset="0"/>
                <a:cs typeface="Lucida Bright" pitchFamily="18" charset="0"/>
              </a:rPr>
              <a:t>suivi de l’occurrence des évènements;</a:t>
            </a:r>
          </a:p>
          <a:p>
            <a:pPr>
              <a:lnSpc>
                <a:spcPct val="150000"/>
              </a:lnSpc>
              <a:spcAft>
                <a:spcPts val="600"/>
              </a:spcAft>
              <a:buFont typeface="Wingdings" pitchFamily="2" charset="2"/>
              <a:buChar char="Ø"/>
            </a:pPr>
            <a:r>
              <a:rPr lang="fr-FR" b="1" dirty="0" smtClean="0">
                <a:solidFill>
                  <a:srgbClr val="C00000"/>
                </a:solidFill>
                <a:latin typeface="Lucida Bright" pitchFamily="18" charset="0"/>
                <a:cs typeface="Lucida Bright" pitchFamily="18" charset="0"/>
              </a:rPr>
              <a:t> intégration de dispositifs mobiles</a:t>
            </a:r>
            <a:r>
              <a:rPr lang="fr-FR" dirty="0" smtClean="0">
                <a:latin typeface="Lucida Bright" pitchFamily="18" charset="0"/>
                <a:cs typeface="Lucida Bright" pitchFamily="18" charset="0"/>
              </a:rPr>
              <a:t>:  nouveaux services par rapport aux besoins des utilisateurs;</a:t>
            </a:r>
          </a:p>
          <a:p>
            <a:pPr marL="263525" indent="-263525">
              <a:lnSpc>
                <a:spcPct val="150000"/>
              </a:lnSpc>
              <a:spcAft>
                <a:spcPts val="600"/>
              </a:spcAft>
              <a:buFont typeface="Wingdings" pitchFamily="2" charset="2"/>
              <a:buChar char="Ø"/>
            </a:pPr>
            <a:r>
              <a:rPr lang="fr-FR" b="1" dirty="0" smtClean="0">
                <a:solidFill>
                  <a:srgbClr val="C00000"/>
                </a:solidFill>
                <a:latin typeface="Lucida Bright" pitchFamily="18" charset="0"/>
                <a:cs typeface="Lucida Bright" pitchFamily="18" charset="0"/>
              </a:rPr>
              <a:t>Anticipation, prise de décision  et réaction face à l’environnement.</a:t>
            </a:r>
            <a:endParaRPr lang="fr-FR" dirty="0" smtClean="0">
              <a:latin typeface="Lucida Bright" pitchFamily="18" charset="0"/>
              <a:cs typeface="Lucida Brigh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checkerboard(across)">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6">
                                            <p:txEl>
                                              <p:pRg st="1" end="1"/>
                                            </p:txEl>
                                          </p:spTgt>
                                        </p:tgtEl>
                                        <p:attrNameLst>
                                          <p:attrName>style.visibility</p:attrName>
                                        </p:attrNameLst>
                                      </p:cBhvr>
                                      <p:to>
                                        <p:strVal val="visible"/>
                                      </p:to>
                                    </p:set>
                                    <p:animEffect transition="in" filter="checkerboard(across)">
                                      <p:cBhvr>
                                        <p:cTn id="17" dur="500"/>
                                        <p:tgtEl>
                                          <p:spTgt spid="1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6">
                                            <p:txEl>
                                              <p:pRg st="2" end="2"/>
                                            </p:txEl>
                                          </p:spTgt>
                                        </p:tgtEl>
                                        <p:attrNameLst>
                                          <p:attrName>style.visibility</p:attrName>
                                        </p:attrNameLst>
                                      </p:cBhvr>
                                      <p:to>
                                        <p:strVal val="visible"/>
                                      </p:to>
                                    </p:set>
                                    <p:animEffect transition="in" filter="checkerboard(across)">
                                      <p:cBhvr>
                                        <p:cTn id="22" dur="500"/>
                                        <p:tgtEl>
                                          <p:spTgt spid="1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6">
                                            <p:txEl>
                                              <p:pRg st="3" end="3"/>
                                            </p:txEl>
                                          </p:spTgt>
                                        </p:tgtEl>
                                        <p:attrNameLst>
                                          <p:attrName>style.visibility</p:attrName>
                                        </p:attrNameLst>
                                      </p:cBhvr>
                                      <p:to>
                                        <p:strVal val="visible"/>
                                      </p:to>
                                    </p:set>
                                    <p:animEffect transition="in" filter="checkerboard(across)">
                                      <p:cBhvr>
                                        <p:cTn id="27" dur="500"/>
                                        <p:tgtEl>
                                          <p:spTgt spid="1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6">
                                            <p:txEl>
                                              <p:pRg st="4" end="4"/>
                                            </p:txEl>
                                          </p:spTgt>
                                        </p:tgtEl>
                                        <p:attrNameLst>
                                          <p:attrName>style.visibility</p:attrName>
                                        </p:attrNameLst>
                                      </p:cBhvr>
                                      <p:to>
                                        <p:strVal val="visible"/>
                                      </p:to>
                                    </p:set>
                                    <p:animEffect transition="in" filter="checkerboard(across)">
                                      <p:cBhvr>
                                        <p:cTn id="32" dur="500"/>
                                        <p:tgtEl>
                                          <p:spTgt spid="1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16">
                                            <p:txEl>
                                              <p:pRg st="5" end="5"/>
                                            </p:txEl>
                                          </p:spTgt>
                                        </p:tgtEl>
                                        <p:attrNameLst>
                                          <p:attrName>style.visibility</p:attrName>
                                        </p:attrNameLst>
                                      </p:cBhvr>
                                      <p:to>
                                        <p:strVal val="visible"/>
                                      </p:to>
                                    </p:set>
                                    <p:animEffect transition="in" filter="checkerboard(across)">
                                      <p:cBhvr>
                                        <p:cTn id="37"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14</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 dans les SIA</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357158" y="1188310"/>
            <a:ext cx="8286808" cy="1754326"/>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Dans les SIA, il est très important d’extraire des informations du contexte afin de pouvoir interagir correctement avec les utilisateurs et l’environnement.   C’est pourquoi, il est d’abord important de comprendre ce concept de « </a:t>
            </a:r>
            <a:r>
              <a:rPr lang="fr-FR" b="1" i="1" dirty="0" smtClean="0">
                <a:latin typeface="Lucida Bright" pitchFamily="18" charset="0"/>
                <a:cs typeface="Lucida Bright" pitchFamily="18" charset="0"/>
              </a:rPr>
              <a:t>contexte</a:t>
            </a:r>
            <a:r>
              <a:rPr lang="fr-FR" dirty="0" smtClean="0">
                <a:latin typeface="Lucida Bright" pitchFamily="18" charset="0"/>
                <a:cs typeface="Lucida Bright" pitchFamily="18" charset="0"/>
              </a:rPr>
              <a:t> »</a:t>
            </a:r>
          </a:p>
        </p:txBody>
      </p:sp>
      <p:sp>
        <p:nvSpPr>
          <p:cNvPr id="9" name="ZoneTexte 8"/>
          <p:cNvSpPr txBox="1"/>
          <p:nvPr/>
        </p:nvSpPr>
        <p:spPr>
          <a:xfrm>
            <a:off x="642910" y="4415700"/>
            <a:ext cx="8215370" cy="830997"/>
          </a:xfrm>
          <a:prstGeom prst="rect">
            <a:avLst/>
          </a:prstGeom>
          <a:noFill/>
        </p:spPr>
        <p:txBody>
          <a:bodyPr wrap="square" rtlCol="0">
            <a:spAutoFit/>
          </a:bodyPr>
          <a:lstStyle/>
          <a:p>
            <a:r>
              <a:rPr lang="fr-FR" b="1" u="sng" dirty="0" smtClean="0">
                <a:solidFill>
                  <a:schemeClr val="accent4">
                    <a:lumMod val="75000"/>
                  </a:schemeClr>
                </a:solidFill>
                <a:latin typeface="Lucida Bright" pitchFamily="18" charset="0"/>
                <a:cs typeface="Lucida Bright" pitchFamily="18" charset="0"/>
              </a:rPr>
              <a:t>Définition 1: </a:t>
            </a:r>
            <a:r>
              <a:rPr lang="fr-FR" sz="2400" i="1" dirty="0" smtClean="0">
                <a:latin typeface="Bell MT" pitchFamily="18" charset="0"/>
              </a:rPr>
              <a:t>l’ensemble d’informations structuré et partagé qui évolue et sert l’interprétation</a:t>
            </a:r>
            <a:r>
              <a:rPr lang="fr-FR" sz="2400" i="1" dirty="0" smtClean="0">
                <a:latin typeface="Bell MT" pitchFamily="18" charset="0"/>
                <a:cs typeface="Lucida Bright" pitchFamily="18" charset="0"/>
              </a:rPr>
              <a:t>.</a:t>
            </a:r>
            <a:endParaRPr lang="fr-FR" i="1" dirty="0" smtClean="0">
              <a:latin typeface="Bell MT" pitchFamily="18" charset="0"/>
              <a:cs typeface="Lucida Bright" pitchFamily="18" charset="0"/>
            </a:endParaRPr>
          </a:p>
        </p:txBody>
      </p:sp>
      <p:sp>
        <p:nvSpPr>
          <p:cNvPr id="10" name="ZoneTexte 9"/>
          <p:cNvSpPr txBox="1"/>
          <p:nvPr/>
        </p:nvSpPr>
        <p:spPr>
          <a:xfrm>
            <a:off x="357158" y="2925545"/>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6.1. Catégories de contexte </a:t>
            </a:r>
          </a:p>
        </p:txBody>
      </p:sp>
      <p:sp>
        <p:nvSpPr>
          <p:cNvPr id="11" name="ZoneTexte 10"/>
          <p:cNvSpPr txBox="1"/>
          <p:nvPr/>
        </p:nvSpPr>
        <p:spPr>
          <a:xfrm>
            <a:off x="500034" y="3354173"/>
            <a:ext cx="8001056" cy="646331"/>
          </a:xfrm>
          <a:prstGeom prst="rect">
            <a:avLst/>
          </a:prstGeom>
          <a:noFill/>
        </p:spPr>
        <p:txBody>
          <a:bodyPr wrap="square" rtlCol="0">
            <a:spAutoFit/>
          </a:bodyPr>
          <a:lstStyle/>
          <a:p>
            <a:r>
              <a:rPr lang="fr-FR" dirty="0" smtClean="0">
                <a:latin typeface="Lucida Bright" pitchFamily="18" charset="0"/>
                <a:cs typeface="Lucida Bright" pitchFamily="18" charset="0"/>
              </a:rPr>
              <a:t>Selon </a:t>
            </a:r>
            <a:r>
              <a:rPr lang="fr-FR" b="1" i="1" dirty="0" smtClean="0">
                <a:latin typeface="Lucida Bright" pitchFamily="18" charset="0"/>
                <a:cs typeface="Lucida Bright" pitchFamily="18" charset="0"/>
              </a:rPr>
              <a:t>Tigli et al</a:t>
            </a:r>
            <a:r>
              <a:rPr lang="fr-FR" dirty="0" smtClean="0">
                <a:latin typeface="Lucida Bright" pitchFamily="18" charset="0"/>
                <a:cs typeface="Lucida Bright" pitchFamily="18" charset="0"/>
              </a:rPr>
              <a:t>, quatre familles de contexte ont été identifiées par les chercheurs qui travaillent dans ce domaine:</a:t>
            </a:r>
          </a:p>
        </p:txBody>
      </p:sp>
      <p:sp>
        <p:nvSpPr>
          <p:cNvPr id="12" name="ZoneTexte 11"/>
          <p:cNvSpPr txBox="1"/>
          <p:nvPr/>
        </p:nvSpPr>
        <p:spPr>
          <a:xfrm>
            <a:off x="500034" y="4059800"/>
            <a:ext cx="8358246" cy="369332"/>
          </a:xfrm>
          <a:prstGeom prst="rect">
            <a:avLst/>
          </a:prstGeom>
          <a:noFill/>
        </p:spPr>
        <p:txBody>
          <a:bodyPr wrap="square" rtlCol="0">
            <a:spAutoFit/>
          </a:bodyPr>
          <a:lstStyle/>
          <a:p>
            <a:r>
              <a:rPr lang="fr-FR" b="1" u="sng" dirty="0" smtClean="0">
                <a:solidFill>
                  <a:srgbClr val="C00000"/>
                </a:solidFill>
                <a:latin typeface="Lucida Bright" pitchFamily="18" charset="0"/>
                <a:cs typeface="Lucida Bright" pitchFamily="18" charset="0"/>
              </a:rPr>
              <a:t>A. Contexte généralisé:</a:t>
            </a:r>
            <a:r>
              <a:rPr lang="fr-FR" dirty="0" smtClean="0">
                <a:latin typeface="Lucida Bright" pitchFamily="18" charset="0"/>
                <a:cs typeface="Lucida Bright" pitchFamily="18" charset="0"/>
              </a:rPr>
              <a:t> propose une définition générale du contexte</a:t>
            </a:r>
          </a:p>
        </p:txBody>
      </p:sp>
      <p:sp>
        <p:nvSpPr>
          <p:cNvPr id="13" name="ZoneTexte 12"/>
          <p:cNvSpPr txBox="1"/>
          <p:nvPr/>
        </p:nvSpPr>
        <p:spPr>
          <a:xfrm>
            <a:off x="642910" y="5241209"/>
            <a:ext cx="8215370" cy="830997"/>
          </a:xfrm>
          <a:prstGeom prst="rect">
            <a:avLst/>
          </a:prstGeom>
          <a:noFill/>
        </p:spPr>
        <p:txBody>
          <a:bodyPr wrap="square" rtlCol="0">
            <a:spAutoFit/>
          </a:bodyPr>
          <a:lstStyle/>
          <a:p>
            <a:r>
              <a:rPr lang="fr-FR" b="1" u="sng" dirty="0" smtClean="0">
                <a:solidFill>
                  <a:schemeClr val="accent4">
                    <a:lumMod val="75000"/>
                  </a:schemeClr>
                </a:solidFill>
                <a:latin typeface="Lucida Bright" pitchFamily="18" charset="0"/>
                <a:cs typeface="Lucida Bright" pitchFamily="18" charset="0"/>
              </a:rPr>
              <a:t>Définition  2:</a:t>
            </a:r>
            <a:r>
              <a:rPr lang="fr-FR" dirty="0" smtClean="0">
                <a:latin typeface="Lucida Bright" pitchFamily="18" charset="0"/>
                <a:cs typeface="Lucida Bright" pitchFamily="18" charset="0"/>
              </a:rPr>
              <a:t> </a:t>
            </a:r>
            <a:r>
              <a:rPr lang="fr-FR" sz="2400" i="1" dirty="0" smtClean="0">
                <a:latin typeface="Bell MT" pitchFamily="18" charset="0"/>
              </a:rPr>
              <a:t>le contexte est défini comme étant ce qui entoure et donne du sens à quelque chose d’autre.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out)">
                                      <p:cBhvr>
                                        <p:cTn id="12" dur="500"/>
                                        <p:tgtEl>
                                          <p:spTgt spid="10"/>
                                        </p:tgtEl>
                                      </p:cBhvr>
                                    </p:animEffect>
                                  </p:childTnLst>
                                </p:cTn>
                              </p:par>
                              <p:par>
                                <p:cTn id="13" presetID="4" presetClass="entr" presetSubtype="32"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ox(ou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ox(out)">
                                      <p:cBhvr>
                                        <p:cTn id="20" dur="500"/>
                                        <p:tgtEl>
                                          <p:spTgt spid="12"/>
                                        </p:tgtEl>
                                      </p:cBhvr>
                                    </p:animEffect>
                                  </p:childTnLst>
                                </p:cTn>
                              </p:par>
                              <p:par>
                                <p:cTn id="21" presetID="4" presetClass="entr" presetSubtype="32"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ox(out)">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ox(out)">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9" grpId="0"/>
      <p:bldP spid="10" grpId="0"/>
      <p:bldP spid="11"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15</a:t>
            </a:fld>
            <a:endParaRPr lang="fr-BE" sz="1600" b="1" dirty="0">
              <a:solidFill>
                <a:srgbClr val="002060"/>
              </a:solidFill>
            </a:endParaRPr>
          </a:p>
        </p:txBody>
      </p:sp>
      <p:sp>
        <p:nvSpPr>
          <p:cNvPr id="4" name="ZoneTexte 3"/>
          <p:cNvSpPr txBox="1"/>
          <p:nvPr/>
        </p:nvSpPr>
        <p:spPr>
          <a:xfrm>
            <a:off x="214282" y="642918"/>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9" name="ZoneTexte 8"/>
          <p:cNvSpPr txBox="1"/>
          <p:nvPr/>
        </p:nvSpPr>
        <p:spPr>
          <a:xfrm>
            <a:off x="357158" y="1285860"/>
            <a:ext cx="8215370" cy="1286250"/>
          </a:xfrm>
          <a:prstGeom prst="rect">
            <a:avLst/>
          </a:prstGeom>
          <a:noFill/>
        </p:spPr>
        <p:txBody>
          <a:bodyPr wrap="square" rtlCol="0">
            <a:spAutoFit/>
          </a:bodyPr>
          <a:lstStyle/>
          <a:p>
            <a:pPr algn="just">
              <a:lnSpc>
                <a:spcPct val="150000"/>
              </a:lnSpc>
            </a:pPr>
            <a:r>
              <a:rPr lang="fr-FR" b="1" u="sng" dirty="0" smtClean="0">
                <a:solidFill>
                  <a:srgbClr val="C00000"/>
                </a:solidFill>
                <a:latin typeface="Lucida Bright" pitchFamily="18" charset="0"/>
                <a:cs typeface="Lucida Bright" pitchFamily="18" charset="0"/>
              </a:rPr>
              <a:t>B. Contexte géolocalisé :</a:t>
            </a:r>
            <a:r>
              <a:rPr lang="fr-FR" dirty="0" smtClean="0">
                <a:latin typeface="Lucida Bright" pitchFamily="18" charset="0"/>
                <a:cs typeface="Lucida Bright" pitchFamily="18" charset="0"/>
              </a:rPr>
              <a:t> elle se réfère principalement à la géolocalisation de l’utilisateur</a:t>
            </a:r>
            <a:r>
              <a:rPr lang="fr-FR" i="1" dirty="0" smtClean="0">
                <a:latin typeface="Lucida Bright" pitchFamily="18" charset="0"/>
                <a:cs typeface="Lucida Bright" pitchFamily="18" charset="0"/>
              </a:rPr>
              <a:t>, </a:t>
            </a:r>
            <a:r>
              <a:rPr lang="fr-FR" dirty="0" smtClean="0">
                <a:latin typeface="Lucida Bright" pitchFamily="18" charset="0"/>
                <a:cs typeface="Lucida Bright" pitchFamily="18" charset="0"/>
              </a:rPr>
              <a:t>identité et état des personnes ainsi que les objets qui entourent l’utilisateur.</a:t>
            </a:r>
          </a:p>
        </p:txBody>
      </p:sp>
      <p:sp>
        <p:nvSpPr>
          <p:cNvPr id="11" name="Ellipse 10"/>
          <p:cNvSpPr/>
          <p:nvPr/>
        </p:nvSpPr>
        <p:spPr>
          <a:xfrm>
            <a:off x="3929058" y="3571876"/>
            <a:ext cx="2071702" cy="1357322"/>
          </a:xfrm>
          <a:prstGeom prst="ellipse">
            <a:avLst/>
          </a:prstGeom>
          <a:solidFill>
            <a:schemeClr val="accent3">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Contexte géolocalisé</a:t>
            </a:r>
            <a:endParaRPr lang="fr-FR" b="1" dirty="0"/>
          </a:p>
        </p:txBody>
      </p:sp>
      <p:sp>
        <p:nvSpPr>
          <p:cNvPr id="13" name="Pensées 12"/>
          <p:cNvSpPr/>
          <p:nvPr/>
        </p:nvSpPr>
        <p:spPr>
          <a:xfrm rot="1584461">
            <a:off x="5903744" y="2948930"/>
            <a:ext cx="1643074" cy="1143008"/>
          </a:xfrm>
          <a:prstGeom prst="cloudCallout">
            <a:avLst/>
          </a:prstGeom>
          <a:solidFill>
            <a:schemeClr val="tx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Où es-tu</a:t>
            </a:r>
            <a:endParaRPr lang="fr-FR" b="1" dirty="0"/>
          </a:p>
        </p:txBody>
      </p:sp>
      <p:sp>
        <p:nvSpPr>
          <p:cNvPr id="14" name="Pensées 13"/>
          <p:cNvSpPr/>
          <p:nvPr/>
        </p:nvSpPr>
        <p:spPr>
          <a:xfrm rot="17828151">
            <a:off x="2209768" y="3315203"/>
            <a:ext cx="1887761" cy="1143008"/>
          </a:xfrm>
          <a:prstGeom prst="cloudCallout">
            <a:avLst>
              <a:gd name="adj1" fmla="val -2415"/>
              <a:gd name="adj2" fmla="val 68702"/>
            </a:avLst>
          </a:prstGeom>
          <a:solidFill>
            <a:schemeClr val="tx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Avec qui es-tu?</a:t>
            </a:r>
            <a:endParaRPr lang="fr-FR" b="1" dirty="0"/>
          </a:p>
        </p:txBody>
      </p:sp>
      <p:sp>
        <p:nvSpPr>
          <p:cNvPr id="17" name="Pensées 16"/>
          <p:cNvSpPr/>
          <p:nvPr/>
        </p:nvSpPr>
        <p:spPr>
          <a:xfrm>
            <a:off x="3357554" y="5072074"/>
            <a:ext cx="3500462" cy="1285884"/>
          </a:xfrm>
          <a:prstGeom prst="cloudCallout">
            <a:avLst>
              <a:gd name="adj1" fmla="val 1331"/>
              <a:gd name="adj2" fmla="val -63563"/>
            </a:avLst>
          </a:prstGeom>
          <a:solidFill>
            <a:schemeClr val="tx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De quels objets disposes-tu ?</a:t>
            </a:r>
            <a:endParaRPr lang="fr-FR" dirty="0"/>
          </a:p>
        </p:txBody>
      </p:sp>
      <p:sp>
        <p:nvSpPr>
          <p:cNvPr id="10" name="ZoneTexte 9"/>
          <p:cNvSpPr txBox="1"/>
          <p:nvPr/>
        </p:nvSpPr>
        <p:spPr>
          <a:xfrm>
            <a:off x="357158" y="1000108"/>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7.1. Catégories de contexte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out)">
                                      <p:cBhvr>
                                        <p:cTn id="12" dur="500"/>
                                        <p:tgtEl>
                                          <p:spTgt spid="11"/>
                                        </p:tgtEl>
                                      </p:cBhvr>
                                    </p:animEffect>
                                  </p:childTnLst>
                                </p:cTn>
                              </p:par>
                            </p:childTnLst>
                          </p:cTn>
                        </p:par>
                        <p:par>
                          <p:cTn id="13" fill="hold">
                            <p:stCondLst>
                              <p:cond delay="500"/>
                            </p:stCondLst>
                            <p:childTnLst>
                              <p:par>
                                <p:cTn id="14" presetID="4" presetClass="entr" presetSubtype="32"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ox(out)">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ox(out)">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ox(out)">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ox(out)">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3" grpId="0" animBg="1"/>
      <p:bldP spid="14" grpId="0" animBg="1"/>
      <p:bldP spid="17" grpId="0" animBg="1"/>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16</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ZoneTexte 5"/>
          <p:cNvSpPr txBox="1"/>
          <p:nvPr/>
        </p:nvSpPr>
        <p:spPr>
          <a:xfrm>
            <a:off x="357158" y="1202280"/>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7.1. Catégories de contexte </a:t>
            </a:r>
          </a:p>
        </p:txBody>
      </p:sp>
      <p:sp>
        <p:nvSpPr>
          <p:cNvPr id="10" name="ZoneTexte 9"/>
          <p:cNvSpPr txBox="1"/>
          <p:nvPr/>
        </p:nvSpPr>
        <p:spPr>
          <a:xfrm>
            <a:off x="428596" y="2428868"/>
            <a:ext cx="8358246" cy="2285241"/>
          </a:xfrm>
          <a:prstGeom prst="rect">
            <a:avLst/>
          </a:prstGeom>
          <a:noFill/>
        </p:spPr>
        <p:txBody>
          <a:bodyPr wrap="square" rtlCol="0">
            <a:spAutoFit/>
          </a:bodyPr>
          <a:lstStyle/>
          <a:p>
            <a:pPr marL="623888" indent="-263525" algn="just">
              <a:lnSpc>
                <a:spcPct val="150000"/>
              </a:lnSpc>
              <a:buClr>
                <a:srgbClr val="0070C0"/>
              </a:buClr>
              <a:buFont typeface="Wingdings" pitchFamily="2" charset="2"/>
              <a:buChar char="v"/>
            </a:pPr>
            <a:r>
              <a:rPr lang="fr-FR" sz="1900" dirty="0" smtClean="0">
                <a:latin typeface="Lucida Bright" pitchFamily="18" charset="0"/>
                <a:cs typeface="Lucida Bright" pitchFamily="18" charset="0"/>
              </a:rPr>
              <a:t> l’heure;</a:t>
            </a:r>
          </a:p>
          <a:p>
            <a:pPr marL="539750" indent="-179388">
              <a:lnSpc>
                <a:spcPct val="150000"/>
              </a:lnSpc>
              <a:buClr>
                <a:srgbClr val="0070C0"/>
              </a:buClr>
              <a:buFont typeface="Wingdings" pitchFamily="2" charset="2"/>
              <a:buChar char="v"/>
            </a:pPr>
            <a:r>
              <a:rPr lang="fr-FR" sz="1900" dirty="0" smtClean="0">
                <a:latin typeface="Lucida Bright" pitchFamily="18" charset="0"/>
                <a:cs typeface="Lucida Bright" pitchFamily="18" charset="0"/>
              </a:rPr>
              <a:t> la saison;</a:t>
            </a:r>
          </a:p>
          <a:p>
            <a:pPr marL="539750" indent="-179388">
              <a:lnSpc>
                <a:spcPct val="150000"/>
              </a:lnSpc>
              <a:buClr>
                <a:srgbClr val="0070C0"/>
              </a:buClr>
              <a:buFont typeface="Wingdings" pitchFamily="2" charset="2"/>
              <a:buChar char="v"/>
            </a:pPr>
            <a:r>
              <a:rPr lang="fr-FR" sz="1900" dirty="0" smtClean="0">
                <a:latin typeface="Lucida Bright" pitchFamily="18" charset="0"/>
                <a:cs typeface="Lucida Bright" pitchFamily="18" charset="0"/>
              </a:rPr>
              <a:t> la température;</a:t>
            </a:r>
          </a:p>
          <a:p>
            <a:pPr marL="539750" indent="-179388">
              <a:lnSpc>
                <a:spcPct val="150000"/>
              </a:lnSpc>
              <a:buClr>
                <a:srgbClr val="0070C0"/>
              </a:buClr>
              <a:buFont typeface="Wingdings" pitchFamily="2" charset="2"/>
              <a:buChar char="v"/>
            </a:pPr>
            <a:r>
              <a:rPr lang="fr-FR" sz="1900" dirty="0" smtClean="0">
                <a:latin typeface="Lucida Bright" pitchFamily="18" charset="0"/>
                <a:cs typeface="Lucida Bright" pitchFamily="18" charset="0"/>
              </a:rPr>
              <a:t> l’identité;</a:t>
            </a:r>
          </a:p>
          <a:p>
            <a:pPr marL="539750" indent="-179388">
              <a:lnSpc>
                <a:spcPct val="150000"/>
              </a:lnSpc>
              <a:buClr>
                <a:srgbClr val="0070C0"/>
              </a:buClr>
              <a:buFont typeface="Wingdings" pitchFamily="2" charset="2"/>
              <a:buChar char="v"/>
            </a:pPr>
            <a:r>
              <a:rPr lang="fr-FR" sz="1900" dirty="0" smtClean="0">
                <a:latin typeface="Lucida Bright" pitchFamily="18" charset="0"/>
                <a:cs typeface="Lucida Bright" pitchFamily="18" charset="0"/>
              </a:rPr>
              <a:t> la localisation de l’utilisateur.</a:t>
            </a:r>
          </a:p>
        </p:txBody>
      </p:sp>
      <p:sp>
        <p:nvSpPr>
          <p:cNvPr id="9" name="Rectangle 8"/>
          <p:cNvSpPr/>
          <p:nvPr/>
        </p:nvSpPr>
        <p:spPr>
          <a:xfrm>
            <a:off x="428596" y="1571612"/>
            <a:ext cx="8286808" cy="923330"/>
          </a:xfrm>
          <a:prstGeom prst="rect">
            <a:avLst/>
          </a:prstGeom>
        </p:spPr>
        <p:txBody>
          <a:bodyPr wrap="square">
            <a:spAutoFit/>
          </a:bodyPr>
          <a:lstStyle/>
          <a:p>
            <a:pPr algn="just">
              <a:lnSpc>
                <a:spcPct val="150000"/>
              </a:lnSpc>
            </a:pPr>
            <a:r>
              <a:rPr lang="fr-FR" b="1" u="sng" dirty="0" smtClean="0">
                <a:solidFill>
                  <a:srgbClr val="C00000"/>
                </a:solidFill>
                <a:latin typeface="Lucida Bright" pitchFamily="18" charset="0"/>
                <a:cs typeface="Lucida Bright" pitchFamily="18" charset="0"/>
              </a:rPr>
              <a:t>C. Contexte environnemental:</a:t>
            </a:r>
            <a:r>
              <a:rPr lang="fr-FR" dirty="0" smtClean="0">
                <a:latin typeface="Lucida Bright" pitchFamily="18" charset="0"/>
                <a:cs typeface="Lucida Bright" pitchFamily="18" charset="0"/>
              </a:rPr>
              <a:t>  cette famille a introduit de nouveaux paramètres pour définir le contexte, à savoir: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checkerboard(across)">
                                      <p:cBhvr>
                                        <p:cTn id="12" dur="500"/>
                                        <p:tgtEl>
                                          <p:spTgt spid="10">
                                            <p:txEl>
                                              <p:pRg st="0" end="0"/>
                                            </p:txEl>
                                          </p:spTgt>
                                        </p:tgtEl>
                                      </p:cBhvr>
                                    </p:animEffect>
                                  </p:childTnLst>
                                </p:cTn>
                              </p:par>
                            </p:childTnLst>
                          </p:cTn>
                        </p:par>
                        <p:par>
                          <p:cTn id="13" fill="hold">
                            <p:stCondLst>
                              <p:cond delay="500"/>
                            </p:stCondLst>
                            <p:childTnLst>
                              <p:par>
                                <p:cTn id="14" presetID="5" presetClass="entr" presetSubtype="10" fill="hold" nodeType="afterEffect">
                                  <p:stCondLst>
                                    <p:cond delay="0"/>
                                  </p:stCondLst>
                                  <p:childTnLst>
                                    <p:set>
                                      <p:cBhvr>
                                        <p:cTn id="15" dur="1" fill="hold">
                                          <p:stCondLst>
                                            <p:cond delay="0"/>
                                          </p:stCondLst>
                                        </p:cTn>
                                        <p:tgtEl>
                                          <p:spTgt spid="10">
                                            <p:txEl>
                                              <p:pRg st="1" end="1"/>
                                            </p:txEl>
                                          </p:spTgt>
                                        </p:tgtEl>
                                        <p:attrNameLst>
                                          <p:attrName>style.visibility</p:attrName>
                                        </p:attrNameLst>
                                      </p:cBhvr>
                                      <p:to>
                                        <p:strVal val="visible"/>
                                      </p:to>
                                    </p:set>
                                    <p:animEffect transition="in" filter="checkerboard(across)">
                                      <p:cBhvr>
                                        <p:cTn id="16" dur="500"/>
                                        <p:tgtEl>
                                          <p:spTgt spid="10">
                                            <p:txEl>
                                              <p:pRg st="1" end="1"/>
                                            </p:txEl>
                                          </p:spTgt>
                                        </p:tgtEl>
                                      </p:cBhvr>
                                    </p:animEffect>
                                  </p:childTnLst>
                                </p:cTn>
                              </p:par>
                            </p:childTnLst>
                          </p:cTn>
                        </p:par>
                        <p:par>
                          <p:cTn id="17" fill="hold">
                            <p:stCondLst>
                              <p:cond delay="1000"/>
                            </p:stCondLst>
                            <p:childTnLst>
                              <p:par>
                                <p:cTn id="18" presetID="5" presetClass="entr" presetSubtype="10" fill="hold" nodeType="afterEffect">
                                  <p:stCondLst>
                                    <p:cond delay="0"/>
                                  </p:stCondLst>
                                  <p:childTnLst>
                                    <p:set>
                                      <p:cBhvr>
                                        <p:cTn id="19" dur="1" fill="hold">
                                          <p:stCondLst>
                                            <p:cond delay="0"/>
                                          </p:stCondLst>
                                        </p:cTn>
                                        <p:tgtEl>
                                          <p:spTgt spid="10">
                                            <p:txEl>
                                              <p:pRg st="2" end="2"/>
                                            </p:txEl>
                                          </p:spTgt>
                                        </p:tgtEl>
                                        <p:attrNameLst>
                                          <p:attrName>style.visibility</p:attrName>
                                        </p:attrNameLst>
                                      </p:cBhvr>
                                      <p:to>
                                        <p:strVal val="visible"/>
                                      </p:to>
                                    </p:set>
                                    <p:animEffect transition="in" filter="checkerboard(across)">
                                      <p:cBhvr>
                                        <p:cTn id="20" dur="500"/>
                                        <p:tgtEl>
                                          <p:spTgt spid="10">
                                            <p:txEl>
                                              <p:pRg st="2" end="2"/>
                                            </p:txEl>
                                          </p:spTgt>
                                        </p:tgtEl>
                                      </p:cBhvr>
                                    </p:animEffect>
                                  </p:childTnLst>
                                </p:cTn>
                              </p:par>
                            </p:childTnLst>
                          </p:cTn>
                        </p:par>
                        <p:par>
                          <p:cTn id="21" fill="hold">
                            <p:stCondLst>
                              <p:cond delay="1500"/>
                            </p:stCondLst>
                            <p:childTnLst>
                              <p:par>
                                <p:cTn id="22" presetID="5" presetClass="entr" presetSubtype="10" fill="hold" nodeType="afterEffect">
                                  <p:stCondLst>
                                    <p:cond delay="0"/>
                                  </p:stCondLst>
                                  <p:childTnLst>
                                    <p:set>
                                      <p:cBhvr>
                                        <p:cTn id="23" dur="1" fill="hold">
                                          <p:stCondLst>
                                            <p:cond delay="0"/>
                                          </p:stCondLst>
                                        </p:cTn>
                                        <p:tgtEl>
                                          <p:spTgt spid="10">
                                            <p:txEl>
                                              <p:pRg st="3" end="3"/>
                                            </p:txEl>
                                          </p:spTgt>
                                        </p:tgtEl>
                                        <p:attrNameLst>
                                          <p:attrName>style.visibility</p:attrName>
                                        </p:attrNameLst>
                                      </p:cBhvr>
                                      <p:to>
                                        <p:strVal val="visible"/>
                                      </p:to>
                                    </p:set>
                                    <p:animEffect transition="in" filter="checkerboard(across)">
                                      <p:cBhvr>
                                        <p:cTn id="24" dur="500"/>
                                        <p:tgtEl>
                                          <p:spTgt spid="10">
                                            <p:txEl>
                                              <p:pRg st="3" end="3"/>
                                            </p:txEl>
                                          </p:spTgt>
                                        </p:tgtEl>
                                      </p:cBhvr>
                                    </p:animEffect>
                                  </p:childTnLst>
                                </p:cTn>
                              </p:par>
                            </p:childTnLst>
                          </p:cTn>
                        </p:par>
                        <p:par>
                          <p:cTn id="25" fill="hold">
                            <p:stCondLst>
                              <p:cond delay="2000"/>
                            </p:stCondLst>
                            <p:childTnLst>
                              <p:par>
                                <p:cTn id="26" presetID="5" presetClass="entr" presetSubtype="10" fill="hold" nodeType="after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animEffect transition="in" filter="checkerboard(across)">
                                      <p:cBhvr>
                                        <p:cTn id="28"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17</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ZoneTexte 5"/>
          <p:cNvSpPr txBox="1"/>
          <p:nvPr/>
        </p:nvSpPr>
        <p:spPr>
          <a:xfrm>
            <a:off x="357158" y="1142984"/>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7.1. Catégories de contexte </a:t>
            </a:r>
          </a:p>
        </p:txBody>
      </p:sp>
      <p:sp>
        <p:nvSpPr>
          <p:cNvPr id="10" name="ZoneTexte 9"/>
          <p:cNvSpPr txBox="1"/>
          <p:nvPr/>
        </p:nvSpPr>
        <p:spPr>
          <a:xfrm>
            <a:off x="357158" y="1540163"/>
            <a:ext cx="8215370" cy="923330"/>
          </a:xfrm>
          <a:prstGeom prst="rect">
            <a:avLst/>
          </a:prstGeom>
          <a:noFill/>
        </p:spPr>
        <p:txBody>
          <a:bodyPr wrap="square" rtlCol="0">
            <a:spAutoFit/>
          </a:bodyPr>
          <a:lstStyle/>
          <a:p>
            <a:pPr>
              <a:lnSpc>
                <a:spcPct val="150000"/>
              </a:lnSpc>
            </a:pPr>
            <a:r>
              <a:rPr lang="fr-FR" b="1" u="sng" dirty="0" smtClean="0">
                <a:solidFill>
                  <a:srgbClr val="C00000"/>
                </a:solidFill>
                <a:latin typeface="Lucida Bright" pitchFamily="18" charset="0"/>
                <a:cs typeface="Lucida Bright" pitchFamily="18" charset="0"/>
              </a:rPr>
              <a:t>D. Contexte unifié :</a:t>
            </a:r>
            <a:r>
              <a:rPr lang="fr-FR" dirty="0" smtClean="0">
                <a:latin typeface="Lucida Bright" pitchFamily="18" charset="0"/>
                <a:cs typeface="Lucida Bright" pitchFamily="18" charset="0"/>
              </a:rPr>
              <a:t> ce contexte est défini comme étant une situation donnée par les réponses à six questions:</a:t>
            </a:r>
          </a:p>
        </p:txBody>
      </p:sp>
      <p:sp>
        <p:nvSpPr>
          <p:cNvPr id="11" name="ZoneTexte 10"/>
          <p:cNvSpPr txBox="1"/>
          <p:nvPr/>
        </p:nvSpPr>
        <p:spPr>
          <a:xfrm>
            <a:off x="714348" y="2428868"/>
            <a:ext cx="5429288" cy="2532103"/>
          </a:xfrm>
          <a:prstGeom prst="rect">
            <a:avLst/>
          </a:prstGeom>
          <a:noFill/>
        </p:spPr>
        <p:txBody>
          <a:bodyPr wrap="square" rtlCol="0">
            <a:spAutoFit/>
          </a:bodyPr>
          <a:lstStyle/>
          <a:p>
            <a:pPr>
              <a:lnSpc>
                <a:spcPct val="150000"/>
              </a:lnSpc>
              <a:buClr>
                <a:srgbClr val="0070C0"/>
              </a:buClr>
              <a:buFont typeface="Wingdings" pitchFamily="2" charset="2"/>
              <a:buChar char="q"/>
            </a:pPr>
            <a:r>
              <a:rPr lang="fr-FR" i="1" dirty="0" smtClean="0">
                <a:latin typeface="Lucida Bright" pitchFamily="18" charset="0"/>
                <a:cs typeface="Lucida Bright" pitchFamily="18" charset="0"/>
              </a:rPr>
              <a:t> </a:t>
            </a:r>
            <a:r>
              <a:rPr lang="fr-FR" b="1" dirty="0" smtClean="0">
                <a:latin typeface="Lucida Bright" pitchFamily="18" charset="0"/>
                <a:cs typeface="Lucida Bright" pitchFamily="18" charset="0"/>
              </a:rPr>
              <a:t>Qui</a:t>
            </a:r>
            <a:r>
              <a:rPr lang="fr-FR" dirty="0" smtClean="0">
                <a:latin typeface="Lucida Bright" pitchFamily="18" charset="0"/>
                <a:cs typeface="Lucida Bright" pitchFamily="18" charset="0"/>
              </a:rPr>
              <a:t> (</a:t>
            </a:r>
            <a:r>
              <a:rPr lang="fr-FR" dirty="0" err="1" smtClean="0">
                <a:latin typeface="Lucida Bright" pitchFamily="18" charset="0"/>
                <a:cs typeface="Lucida Bright" pitchFamily="18" charset="0"/>
              </a:rPr>
              <a:t>Who</a:t>
            </a:r>
            <a:r>
              <a:rPr lang="fr-FR" dirty="0" smtClean="0">
                <a:latin typeface="Lucida Bright" pitchFamily="18" charset="0"/>
                <a:cs typeface="Lucida Bright" pitchFamily="18" charset="0"/>
              </a:rPr>
              <a:t>) ? </a:t>
            </a:r>
          </a:p>
          <a:p>
            <a:pPr>
              <a:lnSpc>
                <a:spcPct val="150000"/>
              </a:lnSpc>
              <a:buClr>
                <a:srgbClr val="0070C0"/>
              </a:buClr>
              <a:buFont typeface="Wingdings" pitchFamily="2" charset="2"/>
              <a:buChar char="q"/>
            </a:pPr>
            <a:r>
              <a:rPr lang="fr-FR" b="1" dirty="0" smtClean="0">
                <a:latin typeface="Lucida Bright" pitchFamily="18" charset="0"/>
                <a:cs typeface="Lucida Bright" pitchFamily="18" charset="0"/>
              </a:rPr>
              <a:t> Quoi</a:t>
            </a:r>
            <a:r>
              <a:rPr lang="fr-FR" dirty="0" smtClean="0">
                <a:latin typeface="Lucida Bright" pitchFamily="18" charset="0"/>
                <a:cs typeface="Lucida Bright" pitchFamily="18" charset="0"/>
              </a:rPr>
              <a:t> (</a:t>
            </a:r>
            <a:r>
              <a:rPr lang="fr-FR" dirty="0" err="1" smtClean="0">
                <a:latin typeface="Lucida Bright" pitchFamily="18" charset="0"/>
                <a:cs typeface="Lucida Bright" pitchFamily="18" charset="0"/>
              </a:rPr>
              <a:t>What</a:t>
            </a:r>
            <a:r>
              <a:rPr lang="fr-FR" dirty="0" smtClean="0">
                <a:latin typeface="Lucida Bright" pitchFamily="18" charset="0"/>
                <a:cs typeface="Lucida Bright" pitchFamily="18" charset="0"/>
              </a:rPr>
              <a:t>) ? </a:t>
            </a:r>
          </a:p>
          <a:p>
            <a:pPr>
              <a:lnSpc>
                <a:spcPct val="150000"/>
              </a:lnSpc>
              <a:buClr>
                <a:srgbClr val="0070C0"/>
              </a:buClr>
              <a:buFont typeface="Wingdings" pitchFamily="2" charset="2"/>
              <a:buChar char="q"/>
            </a:pPr>
            <a:r>
              <a:rPr lang="fr-FR" b="1" dirty="0" smtClean="0">
                <a:latin typeface="Lucida Bright" pitchFamily="18" charset="0"/>
                <a:cs typeface="Lucida Bright" pitchFamily="18" charset="0"/>
              </a:rPr>
              <a:t> Où</a:t>
            </a:r>
            <a:r>
              <a:rPr lang="fr-FR" dirty="0" smtClean="0">
                <a:latin typeface="Lucida Bright" pitchFamily="18" charset="0"/>
                <a:cs typeface="Lucida Bright" pitchFamily="18" charset="0"/>
              </a:rPr>
              <a:t> (</a:t>
            </a:r>
            <a:r>
              <a:rPr lang="fr-FR" dirty="0" err="1" smtClean="0">
                <a:latin typeface="Lucida Bright" pitchFamily="18" charset="0"/>
                <a:cs typeface="Lucida Bright" pitchFamily="18" charset="0"/>
              </a:rPr>
              <a:t>Where</a:t>
            </a:r>
            <a:r>
              <a:rPr lang="fr-FR" dirty="0" smtClean="0">
                <a:latin typeface="Lucida Bright" pitchFamily="18" charset="0"/>
                <a:cs typeface="Lucida Bright" pitchFamily="18" charset="0"/>
              </a:rPr>
              <a:t>) ? </a:t>
            </a:r>
          </a:p>
          <a:p>
            <a:pPr>
              <a:lnSpc>
                <a:spcPct val="150000"/>
              </a:lnSpc>
              <a:buClr>
                <a:srgbClr val="0070C0"/>
              </a:buClr>
              <a:buFont typeface="Wingdings" pitchFamily="2" charset="2"/>
              <a:buChar char="q"/>
            </a:pPr>
            <a:r>
              <a:rPr lang="fr-FR" b="1" dirty="0" smtClean="0">
                <a:latin typeface="Lucida Bright" pitchFamily="18" charset="0"/>
                <a:cs typeface="Lucida Bright" pitchFamily="18" charset="0"/>
              </a:rPr>
              <a:t> Quand</a:t>
            </a:r>
            <a:r>
              <a:rPr lang="fr-FR" dirty="0" smtClean="0">
                <a:latin typeface="Lucida Bright" pitchFamily="18" charset="0"/>
                <a:cs typeface="Lucida Bright" pitchFamily="18" charset="0"/>
              </a:rPr>
              <a:t> (</a:t>
            </a:r>
            <a:r>
              <a:rPr lang="fr-FR" dirty="0" err="1" smtClean="0">
                <a:latin typeface="Lucida Bright" pitchFamily="18" charset="0"/>
                <a:cs typeface="Lucida Bright" pitchFamily="18" charset="0"/>
              </a:rPr>
              <a:t>When</a:t>
            </a:r>
            <a:r>
              <a:rPr lang="fr-FR" dirty="0" smtClean="0">
                <a:latin typeface="Lucida Bright" pitchFamily="18" charset="0"/>
                <a:cs typeface="Lucida Bright" pitchFamily="18" charset="0"/>
              </a:rPr>
              <a:t>) ?</a:t>
            </a:r>
          </a:p>
          <a:p>
            <a:pPr>
              <a:lnSpc>
                <a:spcPct val="150000"/>
              </a:lnSpc>
              <a:buClr>
                <a:srgbClr val="0070C0"/>
              </a:buClr>
              <a:buFont typeface="Wingdings" pitchFamily="2" charset="2"/>
              <a:buChar char="q"/>
            </a:pPr>
            <a:r>
              <a:rPr lang="fr-FR" dirty="0" smtClean="0">
                <a:latin typeface="Lucida Bright" pitchFamily="18" charset="0"/>
                <a:cs typeface="Lucida Bright" pitchFamily="18" charset="0"/>
              </a:rPr>
              <a:t> </a:t>
            </a:r>
            <a:r>
              <a:rPr lang="fr-FR" b="1" dirty="0" smtClean="0">
                <a:latin typeface="Lucida Bright" pitchFamily="18" charset="0"/>
                <a:cs typeface="Lucida Bright" pitchFamily="18" charset="0"/>
              </a:rPr>
              <a:t>Comment</a:t>
            </a:r>
            <a:r>
              <a:rPr lang="fr-FR" dirty="0" smtClean="0">
                <a:latin typeface="Lucida Bright" pitchFamily="18" charset="0"/>
                <a:cs typeface="Lucida Bright" pitchFamily="18" charset="0"/>
              </a:rPr>
              <a:t> (How) ?</a:t>
            </a:r>
          </a:p>
          <a:p>
            <a:pPr>
              <a:lnSpc>
                <a:spcPct val="150000"/>
              </a:lnSpc>
              <a:buClr>
                <a:srgbClr val="0070C0"/>
              </a:buClr>
              <a:buFont typeface="Wingdings" pitchFamily="2" charset="2"/>
              <a:buChar char="q"/>
            </a:pPr>
            <a:r>
              <a:rPr lang="fr-FR" b="1" dirty="0" smtClean="0">
                <a:latin typeface="Lucida Bright" pitchFamily="18" charset="0"/>
                <a:cs typeface="Lucida Bright" pitchFamily="18" charset="0"/>
              </a:rPr>
              <a:t> Pourquoi</a:t>
            </a:r>
            <a:r>
              <a:rPr lang="fr-FR" dirty="0" smtClean="0">
                <a:latin typeface="Lucida Bright" pitchFamily="18" charset="0"/>
                <a:cs typeface="Lucida Bright" pitchFamily="18" charset="0"/>
              </a:rPr>
              <a:t> (</a:t>
            </a:r>
            <a:r>
              <a:rPr lang="fr-FR" dirty="0" err="1" smtClean="0">
                <a:latin typeface="Lucida Bright" pitchFamily="18" charset="0"/>
                <a:cs typeface="Lucida Bright" pitchFamily="18" charset="0"/>
              </a:rPr>
              <a:t>Why</a:t>
            </a:r>
            <a:r>
              <a:rPr lang="fr-FR" dirty="0" smtClean="0">
                <a:latin typeface="Lucida Bright" pitchFamily="18" charset="0"/>
                <a:cs typeface="Lucida Bright" pitchFamily="18" charset="0"/>
              </a:rPr>
              <a:t>) ?</a:t>
            </a:r>
          </a:p>
        </p:txBody>
      </p:sp>
      <p:sp>
        <p:nvSpPr>
          <p:cNvPr id="8" name="Rectangle à coins arrondis 7"/>
          <p:cNvSpPr/>
          <p:nvPr/>
        </p:nvSpPr>
        <p:spPr>
          <a:xfrm>
            <a:off x="428596" y="5000636"/>
            <a:ext cx="8429684" cy="1143008"/>
          </a:xfrm>
          <a:prstGeom prst="roundRect">
            <a:avLst/>
          </a:prstGeom>
          <a:solidFill>
            <a:schemeClr val="accent1">
              <a:lumMod val="5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300"/>
              </a:spcBef>
            </a:pPr>
            <a:r>
              <a:rPr lang="fr-FR" b="1" u="sng" dirty="0" smtClean="0">
                <a:solidFill>
                  <a:schemeClr val="bg1"/>
                </a:solidFill>
                <a:latin typeface="Lucida Bright" pitchFamily="18" charset="0"/>
                <a:cs typeface="Lucida Bright" pitchFamily="18" charset="0"/>
              </a:rPr>
              <a:t>EN SOMME</a:t>
            </a:r>
            <a:r>
              <a:rPr lang="fr-FR" b="1" dirty="0" smtClean="0">
                <a:solidFill>
                  <a:schemeClr val="bg1"/>
                </a:solidFill>
                <a:latin typeface="Lucida Bright" pitchFamily="18" charset="0"/>
                <a:cs typeface="Lucida Bright" pitchFamily="18" charset="0"/>
              </a:rPr>
              <a:t>: il n'y a pas de contexte sans contexte : le contexte n’existe pas en tant que tel, il est </a:t>
            </a:r>
            <a:r>
              <a:rPr lang="fr-FR" b="1" u="sng" dirty="0" smtClean="0">
                <a:solidFill>
                  <a:schemeClr val="bg1"/>
                </a:solidFill>
                <a:latin typeface="Lucida Bright" pitchFamily="18" charset="0"/>
                <a:cs typeface="Lucida Bright" pitchFamily="18" charset="0"/>
              </a:rPr>
              <a:t>défini en fonction des objectifs à atteindre </a:t>
            </a:r>
            <a:r>
              <a:rPr lang="fr-FR" b="1" dirty="0" smtClean="0">
                <a:solidFill>
                  <a:schemeClr val="bg1"/>
                </a:solidFill>
                <a:latin typeface="Lucida Bright" pitchFamily="18" charset="0"/>
                <a:cs typeface="Lucida Bright" pitchFamily="18" charset="0"/>
              </a:rPr>
              <a:t>qui représentent sa finalité (utilité)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checkerboard(across)">
                                      <p:cBhvr>
                                        <p:cTn id="12" dur="500"/>
                                        <p:tgtEl>
                                          <p:spTgt spid="11">
                                            <p:txEl>
                                              <p:pRg st="0" end="0"/>
                                            </p:txEl>
                                          </p:spTgt>
                                        </p:tgtEl>
                                      </p:cBhvr>
                                    </p:animEffect>
                                  </p:childTnLst>
                                </p:cTn>
                              </p:par>
                            </p:childTnLst>
                          </p:cTn>
                        </p:par>
                        <p:par>
                          <p:cTn id="13" fill="hold">
                            <p:stCondLst>
                              <p:cond delay="500"/>
                            </p:stCondLst>
                            <p:childTnLst>
                              <p:par>
                                <p:cTn id="14" presetID="5" presetClass="entr" presetSubtype="10" fill="hold" nodeType="afterEffect">
                                  <p:stCondLst>
                                    <p:cond delay="0"/>
                                  </p:stCondLst>
                                  <p:childTnLst>
                                    <p:set>
                                      <p:cBhvr>
                                        <p:cTn id="15" dur="1" fill="hold">
                                          <p:stCondLst>
                                            <p:cond delay="0"/>
                                          </p:stCondLst>
                                        </p:cTn>
                                        <p:tgtEl>
                                          <p:spTgt spid="11">
                                            <p:txEl>
                                              <p:pRg st="1" end="1"/>
                                            </p:txEl>
                                          </p:spTgt>
                                        </p:tgtEl>
                                        <p:attrNameLst>
                                          <p:attrName>style.visibility</p:attrName>
                                        </p:attrNameLst>
                                      </p:cBhvr>
                                      <p:to>
                                        <p:strVal val="visible"/>
                                      </p:to>
                                    </p:set>
                                    <p:animEffect transition="in" filter="checkerboard(across)">
                                      <p:cBhvr>
                                        <p:cTn id="16" dur="500"/>
                                        <p:tgtEl>
                                          <p:spTgt spid="11">
                                            <p:txEl>
                                              <p:pRg st="1" end="1"/>
                                            </p:txEl>
                                          </p:spTgt>
                                        </p:tgtEl>
                                      </p:cBhvr>
                                    </p:animEffect>
                                  </p:childTnLst>
                                </p:cTn>
                              </p:par>
                            </p:childTnLst>
                          </p:cTn>
                        </p:par>
                        <p:par>
                          <p:cTn id="17" fill="hold">
                            <p:stCondLst>
                              <p:cond delay="1000"/>
                            </p:stCondLst>
                            <p:childTnLst>
                              <p:par>
                                <p:cTn id="18" presetID="5" presetClass="entr" presetSubtype="10" fill="hold" nodeType="afterEffect">
                                  <p:stCondLst>
                                    <p:cond delay="0"/>
                                  </p:stCondLst>
                                  <p:childTnLst>
                                    <p:set>
                                      <p:cBhvr>
                                        <p:cTn id="19" dur="1" fill="hold">
                                          <p:stCondLst>
                                            <p:cond delay="0"/>
                                          </p:stCondLst>
                                        </p:cTn>
                                        <p:tgtEl>
                                          <p:spTgt spid="11">
                                            <p:txEl>
                                              <p:pRg st="2" end="2"/>
                                            </p:txEl>
                                          </p:spTgt>
                                        </p:tgtEl>
                                        <p:attrNameLst>
                                          <p:attrName>style.visibility</p:attrName>
                                        </p:attrNameLst>
                                      </p:cBhvr>
                                      <p:to>
                                        <p:strVal val="visible"/>
                                      </p:to>
                                    </p:set>
                                    <p:animEffect transition="in" filter="checkerboard(across)">
                                      <p:cBhvr>
                                        <p:cTn id="20" dur="500"/>
                                        <p:tgtEl>
                                          <p:spTgt spid="11">
                                            <p:txEl>
                                              <p:pRg st="2" end="2"/>
                                            </p:txEl>
                                          </p:spTgt>
                                        </p:tgtEl>
                                      </p:cBhvr>
                                    </p:animEffect>
                                  </p:childTnLst>
                                </p:cTn>
                              </p:par>
                            </p:childTnLst>
                          </p:cTn>
                        </p:par>
                        <p:par>
                          <p:cTn id="21" fill="hold">
                            <p:stCondLst>
                              <p:cond delay="1500"/>
                            </p:stCondLst>
                            <p:childTnLst>
                              <p:par>
                                <p:cTn id="22" presetID="5" presetClass="entr" presetSubtype="10" fill="hold" nodeType="afterEffect">
                                  <p:stCondLst>
                                    <p:cond delay="0"/>
                                  </p:stCondLst>
                                  <p:childTnLst>
                                    <p:set>
                                      <p:cBhvr>
                                        <p:cTn id="23" dur="1" fill="hold">
                                          <p:stCondLst>
                                            <p:cond delay="0"/>
                                          </p:stCondLst>
                                        </p:cTn>
                                        <p:tgtEl>
                                          <p:spTgt spid="11">
                                            <p:txEl>
                                              <p:pRg st="3" end="3"/>
                                            </p:txEl>
                                          </p:spTgt>
                                        </p:tgtEl>
                                        <p:attrNameLst>
                                          <p:attrName>style.visibility</p:attrName>
                                        </p:attrNameLst>
                                      </p:cBhvr>
                                      <p:to>
                                        <p:strVal val="visible"/>
                                      </p:to>
                                    </p:set>
                                    <p:animEffect transition="in" filter="checkerboard(across)">
                                      <p:cBhvr>
                                        <p:cTn id="24" dur="500"/>
                                        <p:tgtEl>
                                          <p:spTgt spid="11">
                                            <p:txEl>
                                              <p:pRg st="3" end="3"/>
                                            </p:txEl>
                                          </p:spTgt>
                                        </p:tgtEl>
                                      </p:cBhvr>
                                    </p:animEffect>
                                  </p:childTnLst>
                                </p:cTn>
                              </p:par>
                            </p:childTnLst>
                          </p:cTn>
                        </p:par>
                        <p:par>
                          <p:cTn id="25" fill="hold">
                            <p:stCondLst>
                              <p:cond delay="2000"/>
                            </p:stCondLst>
                            <p:childTnLst>
                              <p:par>
                                <p:cTn id="26" presetID="5" presetClass="entr" presetSubtype="10" fill="hold" nodeType="after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checkerboard(across)">
                                      <p:cBhvr>
                                        <p:cTn id="28" dur="500"/>
                                        <p:tgtEl>
                                          <p:spTgt spid="11">
                                            <p:txEl>
                                              <p:pRg st="4" end="4"/>
                                            </p:txEl>
                                          </p:spTgt>
                                        </p:tgtEl>
                                      </p:cBhvr>
                                    </p:animEffect>
                                  </p:childTnLst>
                                </p:cTn>
                              </p:par>
                            </p:childTnLst>
                          </p:cTn>
                        </p:par>
                        <p:par>
                          <p:cTn id="29" fill="hold">
                            <p:stCondLst>
                              <p:cond delay="2500"/>
                            </p:stCondLst>
                            <p:childTnLst>
                              <p:par>
                                <p:cTn id="30" presetID="5" presetClass="entr" presetSubtype="10" fill="hold" nodeType="after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checkerboard(across)">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ox(out)">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18</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ZoneTexte 5"/>
          <p:cNvSpPr txBox="1"/>
          <p:nvPr/>
        </p:nvSpPr>
        <p:spPr>
          <a:xfrm>
            <a:off x="357158" y="1202280"/>
            <a:ext cx="6858048" cy="384721"/>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7.2. Sensibilité au contexte (</a:t>
            </a:r>
            <a:r>
              <a:rPr lang="fr-FR" sz="1900" b="1" i="1" dirty="0" err="1" smtClean="0">
                <a:solidFill>
                  <a:schemeClr val="accent1">
                    <a:lumMod val="75000"/>
                  </a:schemeClr>
                </a:solidFill>
                <a:latin typeface="Lucida Bright" pitchFamily="18" charset="0"/>
                <a:cs typeface="Lucida Bright" pitchFamily="18" charset="0"/>
              </a:rPr>
              <a:t>context</a:t>
            </a:r>
            <a:r>
              <a:rPr lang="fr-FR" sz="1900" b="1" i="1" dirty="0" smtClean="0">
                <a:solidFill>
                  <a:schemeClr val="accent1">
                    <a:lumMod val="75000"/>
                  </a:schemeClr>
                </a:solidFill>
                <a:latin typeface="Lucida Bright" pitchFamily="18" charset="0"/>
                <a:cs typeface="Lucida Bright" pitchFamily="18" charset="0"/>
              </a:rPr>
              <a:t>-</a:t>
            </a:r>
            <a:r>
              <a:rPr lang="fr-FR" sz="1900" b="1" i="1" dirty="0" err="1" smtClean="0">
                <a:solidFill>
                  <a:schemeClr val="accent1">
                    <a:lumMod val="75000"/>
                  </a:schemeClr>
                </a:solidFill>
                <a:latin typeface="Lucida Bright" pitchFamily="18" charset="0"/>
                <a:cs typeface="Lucida Bright" pitchFamily="18" charset="0"/>
              </a:rPr>
              <a:t>awareness</a:t>
            </a:r>
            <a:r>
              <a:rPr lang="fr-FR" b="1" u="sng" dirty="0" smtClean="0">
                <a:solidFill>
                  <a:schemeClr val="accent1">
                    <a:lumMod val="75000"/>
                  </a:schemeClr>
                </a:solidFill>
                <a:latin typeface="Lucida Bright" pitchFamily="18" charset="0"/>
                <a:cs typeface="Lucida Bright" pitchFamily="18" charset="0"/>
              </a:rPr>
              <a:t>) </a:t>
            </a:r>
          </a:p>
        </p:txBody>
      </p:sp>
      <p:sp>
        <p:nvSpPr>
          <p:cNvPr id="10" name="ZoneTexte 9"/>
          <p:cNvSpPr txBox="1"/>
          <p:nvPr/>
        </p:nvSpPr>
        <p:spPr>
          <a:xfrm>
            <a:off x="357158" y="1571612"/>
            <a:ext cx="8358246" cy="1846659"/>
          </a:xfrm>
          <a:prstGeom prst="rect">
            <a:avLst/>
          </a:prstGeom>
          <a:noFill/>
        </p:spPr>
        <p:txBody>
          <a:bodyPr wrap="square" rtlCol="0">
            <a:spAutoFit/>
          </a:bodyPr>
          <a:lstStyle/>
          <a:p>
            <a:pPr algn="just">
              <a:lnSpc>
                <a:spcPct val="150000"/>
              </a:lnSpc>
            </a:pPr>
            <a:r>
              <a:rPr lang="fr-FR" sz="1900" dirty="0" smtClean="0">
                <a:latin typeface="Lucida Bright" pitchFamily="18" charset="0"/>
                <a:cs typeface="Lucida Bright" pitchFamily="18" charset="0"/>
              </a:rPr>
              <a:t>	Le changement et l’évolution continuelle du contexte est due en grande partie à l’environnement, aux équipements mobiles qui sont de plus en plus interconnectés et qui peuvent se connecter et se déconnecter facilement.</a:t>
            </a:r>
          </a:p>
        </p:txBody>
      </p:sp>
      <p:sp>
        <p:nvSpPr>
          <p:cNvPr id="9" name="ZoneTexte 8"/>
          <p:cNvSpPr txBox="1"/>
          <p:nvPr/>
        </p:nvSpPr>
        <p:spPr>
          <a:xfrm>
            <a:off x="500034" y="3571876"/>
            <a:ext cx="8358246" cy="2285241"/>
          </a:xfrm>
          <a:prstGeom prst="rect">
            <a:avLst/>
          </a:prstGeom>
          <a:noFill/>
        </p:spPr>
        <p:txBody>
          <a:bodyPr wrap="square" rtlCol="0">
            <a:spAutoFit/>
          </a:bodyPr>
          <a:lstStyle/>
          <a:p>
            <a:pPr algn="just">
              <a:lnSpc>
                <a:spcPct val="150000"/>
              </a:lnSpc>
            </a:pPr>
            <a:r>
              <a:rPr lang="fr-FR" sz="1900" dirty="0" smtClean="0">
                <a:latin typeface="Lucida Bright" pitchFamily="18" charset="0"/>
                <a:cs typeface="Lucida Bright" pitchFamily="18" charset="0"/>
              </a:rPr>
              <a:t>Donc, un système sensible au contexte doit être:</a:t>
            </a:r>
          </a:p>
          <a:p>
            <a:pPr algn="just">
              <a:lnSpc>
                <a:spcPct val="150000"/>
              </a:lnSpc>
              <a:buClr>
                <a:srgbClr val="C00000"/>
              </a:buClr>
              <a:buFont typeface="Wingdings" pitchFamily="2" charset="2"/>
              <a:buChar char="ü"/>
            </a:pPr>
            <a:r>
              <a:rPr lang="fr-FR" sz="1900" dirty="0" smtClean="0">
                <a:latin typeface="Lucida Bright" pitchFamily="18" charset="0"/>
                <a:cs typeface="Lucida Bright" pitchFamily="18" charset="0"/>
              </a:rPr>
              <a:t>Adaptable au contexte</a:t>
            </a:r>
          </a:p>
          <a:p>
            <a:pPr algn="just">
              <a:lnSpc>
                <a:spcPct val="150000"/>
              </a:lnSpc>
              <a:buClr>
                <a:srgbClr val="C00000"/>
              </a:buClr>
              <a:buFont typeface="Wingdings" pitchFamily="2" charset="2"/>
              <a:buChar char="ü"/>
            </a:pPr>
            <a:r>
              <a:rPr lang="fr-FR" sz="1900" dirty="0" smtClean="0">
                <a:latin typeface="Lucida Bright" pitchFamily="18" charset="0"/>
                <a:cs typeface="Lucida Bright" pitchFamily="18" charset="0"/>
              </a:rPr>
              <a:t> Réactif (localisation des usagers, des objets à proximité, </a:t>
            </a:r>
            <a:r>
              <a:rPr lang="fr-FR" sz="1900" dirty="0" err="1" smtClean="0">
                <a:latin typeface="Lucida Bright" pitchFamily="18" charset="0"/>
                <a:cs typeface="Lucida Bright" pitchFamily="18" charset="0"/>
              </a:rPr>
              <a:t>etc</a:t>
            </a:r>
            <a:r>
              <a:rPr lang="fr-FR" sz="1900" dirty="0" smtClean="0">
                <a:latin typeface="Lucida Bright" pitchFamily="18" charset="0"/>
                <a:cs typeface="Lucida Bright" pitchFamily="18" charset="0"/>
              </a:rPr>
              <a:t>)</a:t>
            </a:r>
          </a:p>
          <a:p>
            <a:pPr algn="just">
              <a:lnSpc>
                <a:spcPct val="150000"/>
              </a:lnSpc>
              <a:buClr>
                <a:srgbClr val="C00000"/>
              </a:buClr>
              <a:buFont typeface="Wingdings" pitchFamily="2" charset="2"/>
              <a:buChar char="ü"/>
            </a:pPr>
            <a:r>
              <a:rPr lang="fr-FR" sz="1900" dirty="0" smtClean="0">
                <a:latin typeface="Lucida Bright" pitchFamily="18" charset="0"/>
                <a:cs typeface="Lucida Bright" pitchFamily="18" charset="0"/>
              </a:rPr>
              <a:t> Dirigé (sensible) par l’environnement </a:t>
            </a:r>
            <a:r>
              <a:rPr lang="fr-FR" sz="1900" smtClean="0">
                <a:latin typeface="Lucida Bright" pitchFamily="18" charset="0"/>
                <a:cs typeface="Lucida Bright" pitchFamily="18" charset="0"/>
              </a:rPr>
              <a:t>(aux événements</a:t>
            </a:r>
            <a:r>
              <a:rPr lang="fr-FR" sz="1900" dirty="0" smtClean="0">
                <a:latin typeface="Lucida Bright" pitchFamily="18" charset="0"/>
                <a:cs typeface="Lucida Bright" pitchFamily="18" charset="0"/>
              </a:rPr>
              <a:t>);</a:t>
            </a:r>
          </a:p>
          <a:p>
            <a:pPr algn="just">
              <a:lnSpc>
                <a:spcPct val="150000"/>
              </a:lnSpc>
              <a:buClr>
                <a:srgbClr val="C00000"/>
              </a:buClr>
              <a:buFont typeface="Wingdings" pitchFamily="2" charset="2"/>
              <a:buChar char="ü"/>
            </a:pPr>
            <a:r>
              <a:rPr lang="fr-FR" sz="1900" dirty="0" smtClean="0">
                <a:latin typeface="Lucida Bright" pitchFamily="18" charset="0"/>
                <a:cs typeface="Lucida Bright" pitchFamily="18" charset="0"/>
              </a:rPr>
              <a:t> Utile en fournissant des informations et des services pertinents.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checkerboard(across)">
                                      <p:cBhvr>
                                        <p:cTn id="17" dur="500"/>
                                        <p:tgtEl>
                                          <p:spTgt spid="9">
                                            <p:txEl>
                                              <p:pRg st="0" end="0"/>
                                            </p:txEl>
                                          </p:spTgt>
                                        </p:tgtEl>
                                      </p:cBhvr>
                                    </p:animEffect>
                                  </p:childTnLst>
                                </p:cTn>
                              </p:par>
                            </p:childTnLst>
                          </p:cTn>
                        </p:par>
                        <p:par>
                          <p:cTn id="18" fill="hold">
                            <p:stCondLst>
                              <p:cond delay="500"/>
                            </p:stCondLst>
                            <p:childTnLst>
                              <p:par>
                                <p:cTn id="19" presetID="5" presetClass="entr" presetSubtype="10" fill="hold" nodeType="after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checkerboard(across)">
                                      <p:cBhvr>
                                        <p:cTn id="21" dur="500"/>
                                        <p:tgtEl>
                                          <p:spTgt spid="9">
                                            <p:txEl>
                                              <p:pRg st="1" end="1"/>
                                            </p:txEl>
                                          </p:spTgt>
                                        </p:tgtEl>
                                      </p:cBhvr>
                                    </p:animEffect>
                                  </p:childTnLst>
                                </p:cTn>
                              </p:par>
                            </p:childTnLst>
                          </p:cTn>
                        </p:par>
                        <p:par>
                          <p:cTn id="22" fill="hold">
                            <p:stCondLst>
                              <p:cond delay="1000"/>
                            </p:stCondLst>
                            <p:childTnLst>
                              <p:par>
                                <p:cTn id="23" presetID="5" presetClass="entr" presetSubtype="10" fill="hold" nodeType="after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Effect transition="in" filter="checkerboard(across)">
                                      <p:cBhvr>
                                        <p:cTn id="25" dur="500"/>
                                        <p:tgtEl>
                                          <p:spTgt spid="9">
                                            <p:txEl>
                                              <p:pRg st="2" end="2"/>
                                            </p:txEl>
                                          </p:spTgt>
                                        </p:tgtEl>
                                      </p:cBhvr>
                                    </p:animEffect>
                                  </p:childTnLst>
                                </p:cTn>
                              </p:par>
                            </p:childTnLst>
                          </p:cTn>
                        </p:par>
                        <p:par>
                          <p:cTn id="26" fill="hold">
                            <p:stCondLst>
                              <p:cond delay="1500"/>
                            </p:stCondLst>
                            <p:childTnLst>
                              <p:par>
                                <p:cTn id="27" presetID="5" presetClass="entr" presetSubtype="10" fill="hold" nodeType="after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Effect transition="in" filter="checkerboard(across)">
                                      <p:cBhvr>
                                        <p:cTn id="29" dur="500"/>
                                        <p:tgtEl>
                                          <p:spTgt spid="9">
                                            <p:txEl>
                                              <p:pRg st="3" end="3"/>
                                            </p:txEl>
                                          </p:spTgt>
                                        </p:tgtEl>
                                      </p:cBhvr>
                                    </p:animEffect>
                                  </p:childTnLst>
                                </p:cTn>
                              </p:par>
                            </p:childTnLst>
                          </p:cTn>
                        </p:par>
                        <p:par>
                          <p:cTn id="30" fill="hold">
                            <p:stCondLst>
                              <p:cond delay="2000"/>
                            </p:stCondLst>
                            <p:childTnLst>
                              <p:par>
                                <p:cTn id="31" presetID="5" presetClass="entr" presetSubtype="10" fill="hold" nodeType="afterEffect">
                                  <p:stCondLst>
                                    <p:cond delay="0"/>
                                  </p:stCondLst>
                                  <p:childTnLst>
                                    <p:set>
                                      <p:cBhvr>
                                        <p:cTn id="32" dur="1" fill="hold">
                                          <p:stCondLst>
                                            <p:cond delay="0"/>
                                          </p:stCondLst>
                                        </p:cTn>
                                        <p:tgtEl>
                                          <p:spTgt spid="9">
                                            <p:txEl>
                                              <p:pRg st="4" end="4"/>
                                            </p:txEl>
                                          </p:spTgt>
                                        </p:tgtEl>
                                        <p:attrNameLst>
                                          <p:attrName>style.visibility</p:attrName>
                                        </p:attrNameLst>
                                      </p:cBhvr>
                                      <p:to>
                                        <p:strVal val="visible"/>
                                      </p:to>
                                    </p:set>
                                    <p:animEffect transition="in" filter="checkerboard(across)">
                                      <p:cBhvr>
                                        <p:cTn id="33"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9" grpId="0" uiExpand="1"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19</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ZoneTexte 5"/>
          <p:cNvSpPr txBox="1"/>
          <p:nvPr/>
        </p:nvSpPr>
        <p:spPr>
          <a:xfrm>
            <a:off x="357158" y="1202280"/>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7.3. Cycle de vie du contexte</a:t>
            </a:r>
          </a:p>
        </p:txBody>
      </p:sp>
      <p:sp>
        <p:nvSpPr>
          <p:cNvPr id="8" name="Rectangle 7"/>
          <p:cNvSpPr/>
          <p:nvPr/>
        </p:nvSpPr>
        <p:spPr>
          <a:xfrm>
            <a:off x="2928926" y="2285992"/>
            <a:ext cx="3000396" cy="642942"/>
          </a:xfrm>
          <a:prstGeom prst="rect">
            <a:avLst/>
          </a:prstGeom>
          <a:solidFill>
            <a:schemeClr val="bg1">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Acquisition du contexte </a:t>
            </a:r>
            <a:endParaRPr lang="fr-FR" dirty="0">
              <a:solidFill>
                <a:schemeClr val="tx1"/>
              </a:solidFill>
            </a:endParaRPr>
          </a:p>
        </p:txBody>
      </p:sp>
      <p:sp>
        <p:nvSpPr>
          <p:cNvPr id="9" name="Virage 8"/>
          <p:cNvSpPr/>
          <p:nvPr/>
        </p:nvSpPr>
        <p:spPr>
          <a:xfrm rot="5400000">
            <a:off x="6036479" y="2464587"/>
            <a:ext cx="857256" cy="928694"/>
          </a:xfrm>
          <a:prstGeom prst="bentArrow">
            <a:avLst>
              <a:gd name="adj1" fmla="val 25000"/>
              <a:gd name="adj2" fmla="val 18287"/>
              <a:gd name="adj3" fmla="val 25000"/>
              <a:gd name="adj4" fmla="val 43750"/>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endParaRPr lang="fr-FR">
              <a:solidFill>
                <a:schemeClr val="tx1"/>
              </a:solidFill>
            </a:endParaRPr>
          </a:p>
        </p:txBody>
      </p:sp>
      <p:sp>
        <p:nvSpPr>
          <p:cNvPr id="10" name="Rectangle 9"/>
          <p:cNvSpPr/>
          <p:nvPr/>
        </p:nvSpPr>
        <p:spPr>
          <a:xfrm>
            <a:off x="5214942" y="3429000"/>
            <a:ext cx="3000396" cy="642942"/>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lang="fr-FR" dirty="0" smtClean="0">
                <a:solidFill>
                  <a:schemeClr val="tx1"/>
                </a:solidFill>
              </a:rPr>
              <a:t>Modélisation du contexte </a:t>
            </a:r>
            <a:endParaRPr lang="fr-FR" dirty="0">
              <a:solidFill>
                <a:schemeClr val="tx1"/>
              </a:solidFill>
            </a:endParaRPr>
          </a:p>
        </p:txBody>
      </p:sp>
      <p:sp>
        <p:nvSpPr>
          <p:cNvPr id="11" name="Virage 10"/>
          <p:cNvSpPr/>
          <p:nvPr/>
        </p:nvSpPr>
        <p:spPr>
          <a:xfrm rot="10800000">
            <a:off x="6000761" y="4143380"/>
            <a:ext cx="857256" cy="928694"/>
          </a:xfrm>
          <a:prstGeom prst="bentArrow">
            <a:avLst>
              <a:gd name="adj1" fmla="val 25000"/>
              <a:gd name="adj2" fmla="val 18287"/>
              <a:gd name="adj3" fmla="val 25000"/>
              <a:gd name="adj4" fmla="val 4375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Rectangle 11"/>
          <p:cNvSpPr/>
          <p:nvPr/>
        </p:nvSpPr>
        <p:spPr>
          <a:xfrm>
            <a:off x="2928926" y="4643446"/>
            <a:ext cx="3000396" cy="64294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dirty="0" smtClean="0">
                <a:solidFill>
                  <a:schemeClr val="tx1"/>
                </a:solidFill>
              </a:rPr>
              <a:t>Raisonnement du contexte </a:t>
            </a:r>
            <a:endParaRPr lang="fr-FR" dirty="0">
              <a:solidFill>
                <a:schemeClr val="tx1"/>
              </a:solidFill>
            </a:endParaRPr>
          </a:p>
        </p:txBody>
      </p:sp>
      <p:sp>
        <p:nvSpPr>
          <p:cNvPr id="13" name="Virage 12"/>
          <p:cNvSpPr/>
          <p:nvPr/>
        </p:nvSpPr>
        <p:spPr>
          <a:xfrm rot="16200000">
            <a:off x="1964513" y="4179099"/>
            <a:ext cx="857256" cy="928694"/>
          </a:xfrm>
          <a:prstGeom prst="bentArrow">
            <a:avLst>
              <a:gd name="adj1" fmla="val 25000"/>
              <a:gd name="adj2" fmla="val 18287"/>
              <a:gd name="adj3" fmla="val 25000"/>
              <a:gd name="adj4" fmla="val 43750"/>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4" name="Rectangle 13"/>
          <p:cNvSpPr/>
          <p:nvPr/>
        </p:nvSpPr>
        <p:spPr>
          <a:xfrm>
            <a:off x="642910" y="3500438"/>
            <a:ext cx="3000396" cy="642942"/>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fr-FR" dirty="0" smtClean="0">
                <a:solidFill>
                  <a:schemeClr val="tx1"/>
                </a:solidFill>
              </a:rPr>
              <a:t>Dissémination du contexte </a:t>
            </a:r>
            <a:endParaRPr lang="fr-FR" dirty="0">
              <a:solidFill>
                <a:schemeClr val="tx1"/>
              </a:solidFill>
            </a:endParaRPr>
          </a:p>
        </p:txBody>
      </p:sp>
      <p:sp>
        <p:nvSpPr>
          <p:cNvPr id="15" name="Virage 14"/>
          <p:cNvSpPr/>
          <p:nvPr/>
        </p:nvSpPr>
        <p:spPr>
          <a:xfrm>
            <a:off x="2000232" y="2500306"/>
            <a:ext cx="857256" cy="928694"/>
          </a:xfrm>
          <a:prstGeom prst="bentArrow">
            <a:avLst>
              <a:gd name="adj1" fmla="val 25000"/>
              <a:gd name="adj2" fmla="val 18287"/>
              <a:gd name="adj3" fmla="val 25000"/>
              <a:gd name="adj4" fmla="val 43750"/>
            </a:avLst>
          </a:prstGeom>
          <a:solidFill>
            <a:schemeClr val="accent2">
              <a:lumMod val="60000"/>
              <a:lumOff val="4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Bulle ronde 15"/>
          <p:cNvSpPr/>
          <p:nvPr/>
        </p:nvSpPr>
        <p:spPr>
          <a:xfrm>
            <a:off x="4286248" y="642918"/>
            <a:ext cx="2286016" cy="1428760"/>
          </a:xfrm>
          <a:prstGeom prst="wedgeEllipseCallou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Tx/>
              <a:buChar char="-"/>
            </a:pPr>
            <a:r>
              <a:rPr lang="fr-FR" sz="1600" dirty="0" smtClean="0">
                <a:solidFill>
                  <a:schemeClr val="tx1"/>
                </a:solidFill>
              </a:rPr>
              <a:t>Données des capteurs, GPS</a:t>
            </a:r>
          </a:p>
          <a:p>
            <a:pPr algn="ctr">
              <a:buFontTx/>
              <a:buChar char="-"/>
            </a:pPr>
            <a:r>
              <a:rPr lang="fr-FR" sz="1600" dirty="0" smtClean="0">
                <a:solidFill>
                  <a:schemeClr val="tx1"/>
                </a:solidFill>
              </a:rPr>
              <a:t> Des réseaux sociaux, etc.</a:t>
            </a:r>
            <a:endParaRPr lang="fr-FR" sz="1600" dirty="0">
              <a:solidFill>
                <a:schemeClr val="tx1"/>
              </a:solidFill>
            </a:endParaRPr>
          </a:p>
        </p:txBody>
      </p:sp>
      <p:sp>
        <p:nvSpPr>
          <p:cNvPr id="17" name="Bulle ronde 16"/>
          <p:cNvSpPr/>
          <p:nvPr/>
        </p:nvSpPr>
        <p:spPr>
          <a:xfrm>
            <a:off x="6715140" y="1285860"/>
            <a:ext cx="2428860" cy="1785950"/>
          </a:xfrm>
          <a:prstGeom prst="wedgeEllipseCallou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buFontTx/>
              <a:buChar char="-"/>
            </a:pPr>
            <a:r>
              <a:rPr lang="fr-FR" sz="1600" dirty="0" smtClean="0">
                <a:solidFill>
                  <a:schemeClr val="tx1"/>
                </a:solidFill>
              </a:rPr>
              <a:t>  Graphes</a:t>
            </a:r>
          </a:p>
          <a:p>
            <a:pPr algn="ctr">
              <a:buFontTx/>
              <a:buChar char="-"/>
            </a:pPr>
            <a:r>
              <a:rPr lang="fr-FR" sz="1600" dirty="0" smtClean="0">
                <a:solidFill>
                  <a:schemeClr val="tx1"/>
                </a:solidFill>
              </a:rPr>
              <a:t> Langages Objets (</a:t>
            </a:r>
            <a:r>
              <a:rPr lang="fr-FR" sz="1600" i="1" dirty="0" err="1" smtClean="0"/>
              <a:t>ContextUML</a:t>
            </a:r>
            <a:r>
              <a:rPr lang="fr-FR" sz="1600" i="1" dirty="0" smtClean="0"/>
              <a:t>)</a:t>
            </a:r>
            <a:endParaRPr lang="fr-FR" sz="1600" dirty="0" smtClean="0">
              <a:solidFill>
                <a:schemeClr val="tx1"/>
              </a:solidFill>
            </a:endParaRPr>
          </a:p>
          <a:p>
            <a:pPr algn="ctr">
              <a:buFontTx/>
              <a:buChar char="-"/>
            </a:pPr>
            <a:r>
              <a:rPr lang="fr-FR" sz="1600" dirty="0" smtClean="0">
                <a:solidFill>
                  <a:schemeClr val="tx1"/>
                </a:solidFill>
              </a:rPr>
              <a:t> XML,</a:t>
            </a:r>
          </a:p>
          <a:p>
            <a:pPr algn="ctr">
              <a:buFontTx/>
              <a:buChar char="-"/>
            </a:pPr>
            <a:r>
              <a:rPr lang="fr-FR" sz="1600" dirty="0" smtClean="0">
                <a:solidFill>
                  <a:schemeClr val="tx1"/>
                </a:solidFill>
              </a:rPr>
              <a:t> Ontologies…</a:t>
            </a:r>
            <a:endParaRPr lang="fr-FR" sz="1600" dirty="0">
              <a:solidFill>
                <a:schemeClr val="tx1"/>
              </a:solidFill>
            </a:endParaRPr>
          </a:p>
        </p:txBody>
      </p:sp>
      <p:sp>
        <p:nvSpPr>
          <p:cNvPr id="19" name="Bulle ronde 18"/>
          <p:cNvSpPr/>
          <p:nvPr/>
        </p:nvSpPr>
        <p:spPr>
          <a:xfrm>
            <a:off x="5286380" y="5286388"/>
            <a:ext cx="2571768" cy="1428760"/>
          </a:xfrm>
          <a:prstGeom prst="wedgeEllipseCallout">
            <a:avLst>
              <a:gd name="adj1" fmla="val -60227"/>
              <a:gd name="adj2" fmla="val -44166"/>
            </a:avLst>
          </a:prstGeom>
          <a:ln/>
        </p:spPr>
        <p:style>
          <a:lnRef idx="2">
            <a:schemeClr val="accent1"/>
          </a:lnRef>
          <a:fillRef idx="1">
            <a:schemeClr val="lt1"/>
          </a:fillRef>
          <a:effectRef idx="0">
            <a:schemeClr val="accent1"/>
          </a:effectRef>
          <a:fontRef idx="minor">
            <a:schemeClr val="dk1"/>
          </a:fontRef>
        </p:style>
        <p:txBody>
          <a:bodyPr rtlCol="0" anchor="ctr"/>
          <a:lstStyle/>
          <a:p>
            <a:pPr algn="ctr">
              <a:buFontTx/>
              <a:buChar char="-"/>
            </a:pPr>
            <a:r>
              <a:rPr lang="fr-FR" sz="1600" dirty="0" smtClean="0">
                <a:solidFill>
                  <a:schemeClr val="tx1"/>
                </a:solidFill>
              </a:rPr>
              <a:t> Apprentissage </a:t>
            </a:r>
          </a:p>
          <a:p>
            <a:pPr algn="ctr">
              <a:lnSpc>
                <a:spcPct val="150000"/>
              </a:lnSpc>
              <a:buFontTx/>
              <a:buChar char="-"/>
            </a:pPr>
            <a:r>
              <a:rPr lang="fr-FR" sz="1600" dirty="0" smtClean="0">
                <a:solidFill>
                  <a:schemeClr val="tx1"/>
                </a:solidFill>
              </a:rPr>
              <a:t> Inférence (déduction)</a:t>
            </a:r>
            <a:endParaRPr lang="fr-FR" sz="1600" dirty="0">
              <a:solidFill>
                <a:schemeClr val="tx1"/>
              </a:solidFill>
            </a:endParaRPr>
          </a:p>
        </p:txBody>
      </p:sp>
      <p:sp>
        <p:nvSpPr>
          <p:cNvPr id="20" name="Bulle ronde 19"/>
          <p:cNvSpPr/>
          <p:nvPr/>
        </p:nvSpPr>
        <p:spPr>
          <a:xfrm>
            <a:off x="0" y="1714488"/>
            <a:ext cx="2071670" cy="1428760"/>
          </a:xfrm>
          <a:prstGeom prst="wedgeEllipseCallout">
            <a:avLst>
              <a:gd name="adj1" fmla="val 7652"/>
              <a:gd name="adj2" fmla="val 67348"/>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lvl="1">
              <a:buFontTx/>
              <a:buChar char="-"/>
            </a:pPr>
            <a:r>
              <a:rPr lang="fr-FR" sz="1500" dirty="0" smtClean="0">
                <a:solidFill>
                  <a:schemeClr val="tx1"/>
                </a:solidFill>
              </a:rPr>
              <a:t>Basé requêtes</a:t>
            </a:r>
          </a:p>
          <a:p>
            <a:pPr marL="0" lvl="1" algn="ctr">
              <a:buFontTx/>
              <a:buChar char="-"/>
            </a:pPr>
            <a:r>
              <a:rPr lang="fr-FR" sz="1500" dirty="0" smtClean="0">
                <a:solidFill>
                  <a:schemeClr val="tx1"/>
                </a:solidFill>
              </a:rPr>
              <a:t> Diffusion, abonnement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checkerboard(across)">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1"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ox(out)">
                                      <p:cBhvr>
                                        <p:cTn id="16" dur="500"/>
                                        <p:tgtEl>
                                          <p:spTgt spid="9"/>
                                        </p:tgtEl>
                                      </p:cBhvr>
                                    </p:animEffect>
                                  </p:childTnLst>
                                </p:cTn>
                              </p:par>
                            </p:childTnLst>
                          </p:cTn>
                        </p:par>
                        <p:par>
                          <p:cTn id="17" fill="hold">
                            <p:stCondLst>
                              <p:cond delay="500"/>
                            </p:stCondLst>
                            <p:childTnLst>
                              <p:par>
                                <p:cTn id="18" presetID="4" presetClass="entr" presetSubtype="32" fill="hold" grpId="1"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ox(out)">
                                      <p:cBhvr>
                                        <p:cTn id="20" dur="500"/>
                                        <p:tgtEl>
                                          <p:spTgt spid="10"/>
                                        </p:tgtEl>
                                      </p:cBhvr>
                                    </p:animEffect>
                                  </p:childTnLst>
                                </p:cTn>
                              </p:par>
                            </p:childTnLst>
                          </p:cTn>
                        </p:par>
                        <p:par>
                          <p:cTn id="21" fill="hold">
                            <p:stCondLst>
                              <p:cond delay="1000"/>
                            </p:stCondLst>
                            <p:childTnLst>
                              <p:par>
                                <p:cTn id="22" presetID="5" presetClass="entr" presetSubtype="10" fill="hold" grpId="0" nodeType="after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checkerboard(across)">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3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ox(out)">
                                      <p:cBhvr>
                                        <p:cTn id="29" dur="500"/>
                                        <p:tgtEl>
                                          <p:spTgt spid="11"/>
                                        </p:tgtEl>
                                      </p:cBhvr>
                                    </p:animEffect>
                                  </p:childTnLst>
                                </p:cTn>
                              </p:par>
                            </p:childTnLst>
                          </p:cTn>
                        </p:par>
                        <p:par>
                          <p:cTn id="30" fill="hold">
                            <p:stCondLst>
                              <p:cond delay="500"/>
                            </p:stCondLst>
                            <p:childTnLst>
                              <p:par>
                                <p:cTn id="31" presetID="4" presetClass="entr" presetSubtype="32" fill="hold" grpId="0" nodeType="after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ox(out)">
                                      <p:cBhvr>
                                        <p:cTn id="33" dur="500"/>
                                        <p:tgtEl>
                                          <p:spTgt spid="12"/>
                                        </p:tgtEl>
                                      </p:cBhvr>
                                    </p:animEffect>
                                  </p:childTnLst>
                                </p:cTn>
                              </p:par>
                            </p:childTnLst>
                          </p:cTn>
                        </p:par>
                        <p:par>
                          <p:cTn id="34" fill="hold">
                            <p:stCondLst>
                              <p:cond delay="1000"/>
                            </p:stCondLst>
                            <p:childTnLst>
                              <p:par>
                                <p:cTn id="35" presetID="5" presetClass="entr" presetSubtype="1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checkerboard(across)">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out)">
                                      <p:cBhvr>
                                        <p:cTn id="42" dur="500"/>
                                        <p:tgtEl>
                                          <p:spTgt spid="13"/>
                                        </p:tgtEl>
                                      </p:cBhvr>
                                    </p:animEffect>
                                  </p:childTnLst>
                                </p:cTn>
                              </p:par>
                            </p:childTnLst>
                          </p:cTn>
                        </p:par>
                        <p:par>
                          <p:cTn id="43" fill="hold">
                            <p:stCondLst>
                              <p:cond delay="500"/>
                            </p:stCondLst>
                            <p:childTnLst>
                              <p:par>
                                <p:cTn id="44" presetID="4" presetClass="entr" presetSubtype="32" fill="hold" grpId="0" nodeType="after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box(out)">
                                      <p:cBhvr>
                                        <p:cTn id="46" dur="500"/>
                                        <p:tgtEl>
                                          <p:spTgt spid="14"/>
                                        </p:tgtEl>
                                      </p:cBhvr>
                                    </p:animEffect>
                                  </p:childTnLst>
                                </p:cTn>
                              </p:par>
                            </p:childTnLst>
                          </p:cTn>
                        </p:par>
                        <p:par>
                          <p:cTn id="47" fill="hold">
                            <p:stCondLst>
                              <p:cond delay="1000"/>
                            </p:stCondLst>
                            <p:childTnLst>
                              <p:par>
                                <p:cTn id="48" presetID="5" presetClass="entr" presetSubtype="10" fill="hold" grpId="0" nodeType="after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checkerboard(across)">
                                      <p:cBhvr>
                                        <p:cTn id="50" dur="500"/>
                                        <p:tgtEl>
                                          <p:spTgt spid="20"/>
                                        </p:tgtEl>
                                      </p:cBhvr>
                                    </p:animEffect>
                                  </p:childTnLst>
                                </p:cTn>
                              </p:par>
                            </p:childTnLst>
                          </p:cTn>
                        </p:par>
                        <p:par>
                          <p:cTn id="51" fill="hold">
                            <p:stCondLst>
                              <p:cond delay="1500"/>
                            </p:stCondLst>
                            <p:childTnLst>
                              <p:par>
                                <p:cTn id="52" presetID="4" presetClass="entr" presetSubtype="16" fill="hold" grpId="0"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box(in)">
                                      <p:cBhvr>
                                        <p:cTn id="5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1" animBg="1"/>
      <p:bldP spid="10" grpId="1" animBg="1"/>
      <p:bldP spid="11" grpId="0" animBg="1"/>
      <p:bldP spid="12" grpId="0" animBg="1"/>
      <p:bldP spid="13" grpId="0" animBg="1"/>
      <p:bldP spid="14" grpId="0" animBg="1"/>
      <p:bldP spid="15" grpId="0" animBg="1"/>
      <p:bldP spid="16" grpId="0" animBg="1"/>
      <p:bldP spid="17" grpId="0" animBg="1"/>
      <p:bldP spid="19"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2</a:t>
            </a:fld>
            <a:endParaRPr lang="fr-BE" sz="1600" b="1" dirty="0">
              <a:solidFill>
                <a:srgbClr val="002060"/>
              </a:solidFill>
            </a:endParaRPr>
          </a:p>
        </p:txBody>
      </p:sp>
      <p:sp>
        <p:nvSpPr>
          <p:cNvPr id="8" name="Titre 7"/>
          <p:cNvSpPr>
            <a:spLocks noGrp="1"/>
          </p:cNvSpPr>
          <p:nvPr>
            <p:ph type="title"/>
          </p:nvPr>
        </p:nvSpPr>
        <p:spPr>
          <a:xfrm>
            <a:off x="0" y="214290"/>
            <a:ext cx="9144000" cy="714396"/>
          </a:xfrm>
          <a:solidFill>
            <a:schemeClr val="accent2">
              <a:lumMod val="50000"/>
            </a:schemeClr>
          </a:solidFill>
        </p:spPr>
        <p:txBody>
          <a:bodyPr>
            <a:normAutofit fontScale="90000"/>
          </a:bodyPr>
          <a:lstStyle/>
          <a:p>
            <a:pPr marL="355600"/>
            <a:r>
              <a:rPr lang="fr-FR" u="sng" dirty="0" smtClean="0">
                <a:solidFill>
                  <a:srgbClr val="FFFF00"/>
                </a:solidFill>
                <a:latin typeface="Copperplate Gothic Bold" pitchFamily="34" charset="0"/>
                <a:cs typeface="Aharoni" pitchFamily="2" charset="-79"/>
              </a:rPr>
              <a:t>Programme SIA</a:t>
            </a:r>
            <a:endParaRPr lang="fr-FR" u="sng" dirty="0">
              <a:solidFill>
                <a:srgbClr val="FFFF00"/>
              </a:solidFill>
              <a:latin typeface="Copperplate Gothic Bold" pitchFamily="34" charset="0"/>
              <a:cs typeface="Aharoni" pitchFamily="2" charset="-79"/>
            </a:endParaRPr>
          </a:p>
        </p:txBody>
      </p:sp>
      <p:sp>
        <p:nvSpPr>
          <p:cNvPr id="17" name="ZoneTexte 16"/>
          <p:cNvSpPr txBox="1"/>
          <p:nvPr/>
        </p:nvSpPr>
        <p:spPr>
          <a:xfrm>
            <a:off x="285720" y="1428736"/>
            <a:ext cx="8429684" cy="4093428"/>
          </a:xfrm>
          <a:prstGeom prst="rect">
            <a:avLst/>
          </a:prstGeom>
          <a:noFill/>
        </p:spPr>
        <p:txBody>
          <a:bodyPr wrap="square" rtlCol="0">
            <a:spAutoFit/>
          </a:bodyPr>
          <a:lstStyle/>
          <a:p>
            <a:pPr marL="263525" indent="-263525">
              <a:lnSpc>
                <a:spcPct val="200000"/>
              </a:lnSpc>
              <a:buBlip>
                <a:blip r:embed="rId2"/>
              </a:buBlip>
              <a:tabLst>
                <a:tab pos="88900" algn="l"/>
                <a:tab pos="177800" algn="l"/>
                <a:tab pos="803275" algn="l"/>
              </a:tabLst>
            </a:pPr>
            <a:r>
              <a:rPr lang="fr-FR" sz="2400" b="1" u="sng" dirty="0" smtClean="0">
                <a:solidFill>
                  <a:srgbClr val="0070C0"/>
                </a:solidFill>
                <a:latin typeface="Arial Unicode MS" pitchFamily="34" charset="-128"/>
                <a:ea typeface="Arial Unicode MS" pitchFamily="34" charset="-128"/>
                <a:cs typeface="Arial Unicode MS" pitchFamily="34" charset="-128"/>
              </a:rPr>
              <a:t>Chapitre 1</a:t>
            </a:r>
            <a:r>
              <a:rPr lang="fr-FR" sz="2400" b="1" dirty="0" smtClean="0">
                <a:solidFill>
                  <a:srgbClr val="0070C0"/>
                </a:solidFill>
                <a:latin typeface="Arial Unicode MS" pitchFamily="34" charset="-128"/>
                <a:ea typeface="Arial Unicode MS" pitchFamily="34" charset="-128"/>
                <a:cs typeface="Arial Unicode MS" pitchFamily="34" charset="-128"/>
              </a:rPr>
              <a:t>:</a:t>
            </a:r>
            <a:r>
              <a:rPr lang="fr-FR" sz="2400" dirty="0" smtClean="0">
                <a:latin typeface="Arial Unicode MS" pitchFamily="34" charset="-128"/>
                <a:ea typeface="Arial Unicode MS" pitchFamily="34" charset="-128"/>
                <a:cs typeface="Arial Unicode MS" pitchFamily="34" charset="-128"/>
              </a:rPr>
              <a:t> Evolution de l’informatique vers l’intelligence    ambiante &amp; gestion de contexte</a:t>
            </a:r>
          </a:p>
          <a:p>
            <a:pPr>
              <a:lnSpc>
                <a:spcPct val="200000"/>
              </a:lnSpc>
              <a:buBlip>
                <a:blip r:embed="rId2"/>
              </a:buBlip>
            </a:pPr>
            <a:r>
              <a:rPr lang="fr-FR" sz="2400" b="1" dirty="0" smtClean="0">
                <a:solidFill>
                  <a:srgbClr val="0070C0"/>
                </a:solidFill>
                <a:latin typeface="Arial Unicode MS" pitchFamily="34" charset="-128"/>
                <a:ea typeface="Arial Unicode MS" pitchFamily="34" charset="-128"/>
                <a:cs typeface="Arial Unicode MS" pitchFamily="34" charset="-128"/>
              </a:rPr>
              <a:t> </a:t>
            </a:r>
            <a:r>
              <a:rPr lang="fr-FR" sz="2400" b="1" u="sng" dirty="0" smtClean="0">
                <a:solidFill>
                  <a:srgbClr val="0070C0"/>
                </a:solidFill>
                <a:latin typeface="Arial Unicode MS" pitchFamily="34" charset="-128"/>
                <a:ea typeface="Arial Unicode MS" pitchFamily="34" charset="-128"/>
                <a:cs typeface="Arial Unicode MS" pitchFamily="34" charset="-128"/>
              </a:rPr>
              <a:t>Chapitre 2</a:t>
            </a:r>
            <a:r>
              <a:rPr lang="fr-FR" sz="2400" b="1" dirty="0" smtClean="0">
                <a:solidFill>
                  <a:srgbClr val="0070C0"/>
                </a:solidFill>
                <a:latin typeface="Arial Unicode MS" pitchFamily="34" charset="-128"/>
                <a:ea typeface="Arial Unicode MS" pitchFamily="34" charset="-128"/>
                <a:cs typeface="Arial Unicode MS" pitchFamily="34" charset="-128"/>
              </a:rPr>
              <a:t>:</a:t>
            </a:r>
            <a:r>
              <a:rPr lang="fr-FR" sz="2400" dirty="0" smtClean="0">
                <a:latin typeface="Arial Unicode MS" pitchFamily="34" charset="-128"/>
                <a:ea typeface="Arial Unicode MS" pitchFamily="34" charset="-128"/>
                <a:cs typeface="Arial Unicode MS" pitchFamily="34" charset="-128"/>
              </a:rPr>
              <a:t> De l’objet communicant vers l’objet social</a:t>
            </a:r>
          </a:p>
          <a:p>
            <a:pPr>
              <a:lnSpc>
                <a:spcPct val="200000"/>
              </a:lnSpc>
              <a:buBlip>
                <a:blip r:embed="rId2"/>
              </a:buBlip>
            </a:pPr>
            <a:r>
              <a:rPr lang="fr-FR" sz="2400" b="1" dirty="0" smtClean="0">
                <a:latin typeface="Arial Unicode MS" pitchFamily="34" charset="-128"/>
                <a:ea typeface="Arial Unicode MS" pitchFamily="34" charset="-128"/>
                <a:cs typeface="Arial Unicode MS" pitchFamily="34" charset="-128"/>
              </a:rPr>
              <a:t> </a:t>
            </a:r>
            <a:r>
              <a:rPr lang="fr-FR" sz="2400" b="1" u="sng" dirty="0" smtClean="0">
                <a:solidFill>
                  <a:srgbClr val="0070C0"/>
                </a:solidFill>
                <a:latin typeface="Arial Unicode MS" pitchFamily="34" charset="-128"/>
                <a:ea typeface="Arial Unicode MS" pitchFamily="34" charset="-128"/>
                <a:cs typeface="Arial Unicode MS" pitchFamily="34" charset="-128"/>
              </a:rPr>
              <a:t>Chapitre 3</a:t>
            </a:r>
            <a:r>
              <a:rPr lang="fr-FR" sz="2400" b="1" dirty="0" smtClean="0">
                <a:solidFill>
                  <a:srgbClr val="0070C0"/>
                </a:solidFill>
                <a:latin typeface="Arial Unicode MS" pitchFamily="34" charset="-128"/>
                <a:ea typeface="Arial Unicode MS" pitchFamily="34" charset="-128"/>
                <a:cs typeface="Arial Unicode MS" pitchFamily="34" charset="-128"/>
              </a:rPr>
              <a:t>: </a:t>
            </a:r>
            <a:r>
              <a:rPr lang="fr-FR" sz="2400" dirty="0" smtClean="0">
                <a:latin typeface="Arial Unicode MS" pitchFamily="34" charset="-128"/>
                <a:ea typeface="Arial Unicode MS" pitchFamily="34" charset="-128"/>
                <a:cs typeface="Arial Unicode MS" pitchFamily="34" charset="-128"/>
              </a:rPr>
              <a:t>Environnements intelligents</a:t>
            </a:r>
          </a:p>
          <a:p>
            <a:pPr>
              <a:lnSpc>
                <a:spcPct val="200000"/>
              </a:lnSpc>
              <a:buBlip>
                <a:blip r:embed="rId2"/>
              </a:buBlip>
            </a:pPr>
            <a:r>
              <a:rPr lang="fr-FR" sz="2400" b="1" dirty="0" smtClean="0">
                <a:latin typeface="Arial Unicode MS" pitchFamily="34" charset="-128"/>
                <a:ea typeface="Arial Unicode MS" pitchFamily="34" charset="-128"/>
                <a:cs typeface="Arial Unicode MS" pitchFamily="34" charset="-128"/>
              </a:rPr>
              <a:t> </a:t>
            </a:r>
            <a:r>
              <a:rPr lang="fr-FR" sz="2400" b="1" u="sng" dirty="0" smtClean="0">
                <a:solidFill>
                  <a:srgbClr val="0070C0"/>
                </a:solidFill>
                <a:latin typeface="Arial Unicode MS" pitchFamily="34" charset="-128"/>
                <a:ea typeface="Arial Unicode MS" pitchFamily="34" charset="-128"/>
                <a:cs typeface="Arial Unicode MS" pitchFamily="34" charset="-128"/>
              </a:rPr>
              <a:t>Chapitre 4</a:t>
            </a:r>
            <a:r>
              <a:rPr lang="fr-FR" sz="2400" b="1" dirty="0" smtClean="0">
                <a:solidFill>
                  <a:srgbClr val="0070C0"/>
                </a:solidFill>
                <a:latin typeface="Arial Unicode MS" pitchFamily="34" charset="-128"/>
                <a:ea typeface="Arial Unicode MS" pitchFamily="34" charset="-128"/>
                <a:cs typeface="Arial Unicode MS" pitchFamily="34" charset="-128"/>
              </a:rPr>
              <a:t>: </a:t>
            </a:r>
            <a:r>
              <a:rPr lang="fr-FR" sz="2400" dirty="0" smtClean="0">
                <a:latin typeface="Arial Unicode MS" pitchFamily="34" charset="-128"/>
                <a:ea typeface="Arial Unicode MS" pitchFamily="34" charset="-128"/>
                <a:cs typeface="Arial Unicode MS" pitchFamily="34" charset="-128"/>
              </a:rPr>
              <a:t>Challenges des systèmes intelligents ambiants </a:t>
            </a:r>
          </a:p>
          <a:p>
            <a:pPr>
              <a:buBlip>
                <a:blip r:embed="rId2"/>
              </a:buBlip>
            </a:pPr>
            <a:endParaRPr lang="fr-FR" sz="20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20</a:t>
            </a:fld>
            <a:endParaRPr lang="fr-BE" sz="1600" b="1" dirty="0">
              <a:solidFill>
                <a:srgbClr val="002060"/>
              </a:solidFill>
            </a:endParaRPr>
          </a:p>
        </p:txBody>
      </p:sp>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7. Gestion du contexte</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6" name="ZoneTexte 5"/>
          <p:cNvSpPr txBox="1"/>
          <p:nvPr/>
        </p:nvSpPr>
        <p:spPr>
          <a:xfrm>
            <a:off x="357158" y="1202280"/>
            <a:ext cx="6858048" cy="369332"/>
          </a:xfrm>
          <a:prstGeom prst="rect">
            <a:avLst/>
          </a:prstGeom>
          <a:noFill/>
        </p:spPr>
        <p:txBody>
          <a:bodyPr wrap="square" rtlCol="0">
            <a:spAutoFit/>
          </a:bodyPr>
          <a:lstStyle/>
          <a:p>
            <a:r>
              <a:rPr lang="fr-FR" b="1" u="sng" dirty="0" smtClean="0">
                <a:solidFill>
                  <a:schemeClr val="accent1">
                    <a:lumMod val="75000"/>
                  </a:schemeClr>
                </a:solidFill>
                <a:latin typeface="Lucida Bright" pitchFamily="18" charset="0"/>
                <a:cs typeface="Lucida Bright" pitchFamily="18" charset="0"/>
              </a:rPr>
              <a:t>7.4. Types de systèmes sensibles au contexte</a:t>
            </a:r>
          </a:p>
        </p:txBody>
      </p:sp>
      <p:sp>
        <p:nvSpPr>
          <p:cNvPr id="8" name="Rectangle 7"/>
          <p:cNvSpPr/>
          <p:nvPr/>
        </p:nvSpPr>
        <p:spPr>
          <a:xfrm>
            <a:off x="3500430" y="3429000"/>
            <a:ext cx="1928826" cy="1071570"/>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Système sensible au contexte</a:t>
            </a:r>
            <a:endParaRPr lang="fr-FR" dirty="0"/>
          </a:p>
        </p:txBody>
      </p:sp>
      <p:sp>
        <p:nvSpPr>
          <p:cNvPr id="9" name="Flèche droite rayée 8"/>
          <p:cNvSpPr/>
          <p:nvPr/>
        </p:nvSpPr>
        <p:spPr>
          <a:xfrm>
            <a:off x="5500694" y="3643314"/>
            <a:ext cx="642942" cy="571504"/>
          </a:xfrm>
          <a:prstGeom prst="striped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rayée 9"/>
          <p:cNvSpPr/>
          <p:nvPr/>
        </p:nvSpPr>
        <p:spPr>
          <a:xfrm rot="5400000">
            <a:off x="4179091" y="4643446"/>
            <a:ext cx="642942" cy="571504"/>
          </a:xfrm>
          <a:prstGeom prst="striped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rayée 10"/>
          <p:cNvSpPr/>
          <p:nvPr/>
        </p:nvSpPr>
        <p:spPr>
          <a:xfrm rot="10800000">
            <a:off x="2786050" y="3714751"/>
            <a:ext cx="642942" cy="571504"/>
          </a:xfrm>
          <a:prstGeom prst="striped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rayée 11"/>
          <p:cNvSpPr/>
          <p:nvPr/>
        </p:nvSpPr>
        <p:spPr>
          <a:xfrm rot="16200000">
            <a:off x="4165022" y="2750338"/>
            <a:ext cx="642942" cy="571504"/>
          </a:xfrm>
          <a:prstGeom prst="striped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785786" y="3500438"/>
            <a:ext cx="1928826" cy="1071570"/>
          </a:xfrm>
          <a:prstGeom prst="rect">
            <a:avLst/>
          </a:prstGeom>
          <a:solidFill>
            <a:schemeClr val="tx2">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Système sensible aux </a:t>
            </a:r>
            <a:r>
              <a:rPr lang="fr-FR" b="1" u="sng" dirty="0" smtClean="0"/>
              <a:t>activités</a:t>
            </a:r>
            <a:endParaRPr lang="fr-FR" b="1" u="sng" dirty="0"/>
          </a:p>
        </p:txBody>
      </p:sp>
      <p:sp>
        <p:nvSpPr>
          <p:cNvPr id="14" name="Rectangle 13"/>
          <p:cNvSpPr/>
          <p:nvPr/>
        </p:nvSpPr>
        <p:spPr>
          <a:xfrm>
            <a:off x="3500430" y="5357826"/>
            <a:ext cx="1928826" cy="1071570"/>
          </a:xfrm>
          <a:prstGeom prst="rect">
            <a:avLst/>
          </a:prstGeom>
          <a:solidFill>
            <a:schemeClr val="tx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Système sensible à l’</a:t>
            </a:r>
            <a:r>
              <a:rPr lang="fr-FR" b="1" u="sng" dirty="0" smtClean="0"/>
              <a:t>émotion</a:t>
            </a:r>
            <a:endParaRPr lang="fr-FR" b="1" u="sng" dirty="0"/>
          </a:p>
        </p:txBody>
      </p:sp>
      <p:sp>
        <p:nvSpPr>
          <p:cNvPr id="15" name="Rectangle 14"/>
          <p:cNvSpPr/>
          <p:nvPr/>
        </p:nvSpPr>
        <p:spPr>
          <a:xfrm>
            <a:off x="6286512" y="3429000"/>
            <a:ext cx="1928826" cy="1071570"/>
          </a:xfrm>
          <a:prstGeom prst="rect">
            <a:avLst/>
          </a:prstGeom>
          <a:solidFill>
            <a:schemeClr val="tx2">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Système sensible au </a:t>
            </a:r>
            <a:r>
              <a:rPr lang="fr-FR" b="1" u="sng" dirty="0" smtClean="0"/>
              <a:t>social</a:t>
            </a:r>
            <a:endParaRPr lang="fr-FR" b="1" u="sng" dirty="0"/>
          </a:p>
        </p:txBody>
      </p:sp>
      <p:sp>
        <p:nvSpPr>
          <p:cNvPr id="16" name="Rectangle 15"/>
          <p:cNvSpPr/>
          <p:nvPr/>
        </p:nvSpPr>
        <p:spPr>
          <a:xfrm>
            <a:off x="3500430" y="1571612"/>
            <a:ext cx="1928826" cy="1071570"/>
          </a:xfrm>
          <a:prstGeom prst="rect">
            <a:avLst/>
          </a:prstGeom>
          <a:solidFill>
            <a:schemeClr val="tx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Système sensible à la </a:t>
            </a:r>
            <a:r>
              <a:rPr lang="fr-FR" b="1" u="sng" dirty="0" smtClean="0"/>
              <a:t>localisation</a:t>
            </a:r>
            <a:endParaRPr lang="fr-FR" b="1" u="sng" dirty="0"/>
          </a:p>
        </p:txBody>
      </p:sp>
      <p:sp>
        <p:nvSpPr>
          <p:cNvPr id="17" name="ZoneTexte 16"/>
          <p:cNvSpPr txBox="1"/>
          <p:nvPr/>
        </p:nvSpPr>
        <p:spPr>
          <a:xfrm>
            <a:off x="2143108" y="2285992"/>
            <a:ext cx="543739" cy="523220"/>
          </a:xfrm>
          <a:prstGeom prst="rect">
            <a:avLst/>
          </a:prstGeom>
          <a:noFill/>
          <a:ln>
            <a:solidFill>
              <a:schemeClr val="accent1">
                <a:lumMod val="40000"/>
                <a:lumOff val="60000"/>
              </a:schemeClr>
            </a:solidFill>
          </a:ln>
        </p:spPr>
        <p:txBody>
          <a:bodyPr wrap="none" rtlCol="0">
            <a:spAutoFit/>
          </a:bodyPr>
          <a:lstStyle/>
          <a:p>
            <a:r>
              <a:rPr lang="fr-FR" sz="2800" b="1" dirty="0" smtClean="0"/>
              <a:t>…</a:t>
            </a:r>
            <a:endParaRPr lang="fr-FR" b="1" dirty="0"/>
          </a:p>
        </p:txBody>
      </p:sp>
      <p:sp>
        <p:nvSpPr>
          <p:cNvPr id="18" name="Flèche droite rayée 17"/>
          <p:cNvSpPr/>
          <p:nvPr/>
        </p:nvSpPr>
        <p:spPr>
          <a:xfrm rot="13030489">
            <a:off x="2750514" y="2779365"/>
            <a:ext cx="642942" cy="571504"/>
          </a:xfrm>
          <a:prstGeom prst="striped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out)">
                                      <p:cBhvr>
                                        <p:cTn id="12" dur="500"/>
                                        <p:tgtEl>
                                          <p:spTgt spid="12"/>
                                        </p:tgtEl>
                                      </p:cBhvr>
                                    </p:animEffect>
                                  </p:childTnLst>
                                </p:cTn>
                              </p:par>
                            </p:childTnLst>
                          </p:cTn>
                        </p:par>
                        <p:par>
                          <p:cTn id="13" fill="hold">
                            <p:stCondLst>
                              <p:cond delay="500"/>
                            </p:stCondLst>
                            <p:childTnLst>
                              <p:par>
                                <p:cTn id="14" presetID="4"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ox(out)">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out)">
                                      <p:cBhvr>
                                        <p:cTn id="21" dur="500"/>
                                        <p:tgtEl>
                                          <p:spTgt spid="9"/>
                                        </p:tgtEl>
                                      </p:cBhvr>
                                    </p:animEffect>
                                  </p:childTnLst>
                                </p:cTn>
                              </p:par>
                            </p:childTnLst>
                          </p:cTn>
                        </p:par>
                        <p:par>
                          <p:cTn id="22" fill="hold">
                            <p:stCondLst>
                              <p:cond delay="500"/>
                            </p:stCondLst>
                            <p:childTnLst>
                              <p:par>
                                <p:cTn id="23" presetID="4" presetClass="entr" presetSubtype="32"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ox(out)">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ox(out)">
                                      <p:cBhvr>
                                        <p:cTn id="30" dur="500"/>
                                        <p:tgtEl>
                                          <p:spTgt spid="10"/>
                                        </p:tgtEl>
                                      </p:cBhvr>
                                    </p:animEffect>
                                  </p:childTnLst>
                                </p:cTn>
                              </p:par>
                            </p:childTnLst>
                          </p:cTn>
                        </p:par>
                        <p:par>
                          <p:cTn id="31" fill="hold">
                            <p:stCondLst>
                              <p:cond delay="500"/>
                            </p:stCondLst>
                            <p:childTnLst>
                              <p:par>
                                <p:cTn id="32" presetID="4" presetClass="entr" presetSubtype="32"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ox(out)">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ox(in)">
                                      <p:cBhvr>
                                        <p:cTn id="39" dur="500"/>
                                        <p:tgtEl>
                                          <p:spTgt spid="11"/>
                                        </p:tgtEl>
                                      </p:cBhvr>
                                    </p:animEffect>
                                  </p:childTnLst>
                                </p:cTn>
                              </p:par>
                            </p:childTnLst>
                          </p:cTn>
                        </p:par>
                        <p:par>
                          <p:cTn id="40" fill="hold">
                            <p:stCondLst>
                              <p:cond delay="500"/>
                            </p:stCondLst>
                            <p:childTnLst>
                              <p:par>
                                <p:cTn id="41" presetID="4" presetClass="entr" presetSubtype="16" fill="hold" grpId="0" nodeType="after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ox(in)">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ox(in)">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ox(in)">
                                      <p:cBhvr>
                                        <p:cTn id="5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a:xfrm>
            <a:off x="8572528" y="6407944"/>
            <a:ext cx="440504" cy="365125"/>
          </a:xfrm>
        </p:spPr>
        <p:txBody>
          <a:bodyPr/>
          <a:lstStyle/>
          <a:p>
            <a:fld id="{CF4668DC-857F-487D-BFFA-8C0CA5037977}" type="slidenum">
              <a:rPr lang="fr-BE" sz="1600" b="1" smtClean="0">
                <a:solidFill>
                  <a:srgbClr val="002060"/>
                </a:solidFill>
              </a:rPr>
              <a:pPr/>
              <a:t>21</a:t>
            </a:fld>
            <a:endParaRPr lang="fr-BE" sz="1600" b="1" dirty="0">
              <a:solidFill>
                <a:srgbClr val="002060"/>
              </a:solidFill>
            </a:endParaRPr>
          </a:p>
        </p:txBody>
      </p:sp>
      <p:sp>
        <p:nvSpPr>
          <p:cNvPr id="4" name="ZoneTexte 3"/>
          <p:cNvSpPr txBox="1"/>
          <p:nvPr/>
        </p:nvSpPr>
        <p:spPr>
          <a:xfrm>
            <a:off x="1928794" y="2714620"/>
            <a:ext cx="4929222" cy="646331"/>
          </a:xfrm>
          <a:prstGeom prst="rect">
            <a:avLst/>
          </a:prstGeom>
          <a:noFill/>
        </p:spPr>
        <p:txBody>
          <a:bodyPr wrap="square" rtlCol="0">
            <a:spAutoFit/>
          </a:bodyPr>
          <a:lstStyle/>
          <a:p>
            <a:r>
              <a:rPr lang="fr-FR" sz="3600" b="1" dirty="0" smtClean="0">
                <a:solidFill>
                  <a:srgbClr val="0070C0"/>
                </a:solidFill>
                <a:latin typeface="Lucida Bright" pitchFamily="18" charset="0"/>
                <a:cs typeface="Lucida Bright" pitchFamily="18" charset="0"/>
              </a:rPr>
              <a:t>FIN DU CHAPITRE 1</a:t>
            </a:r>
            <a:endParaRPr lang="fr-FR" sz="3600" b="1"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714356"/>
            <a:ext cx="6858048"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Références</a:t>
            </a:r>
            <a:endParaRPr lang="fr-FR" sz="2000" b="1" u="sng" dirty="0">
              <a:solidFill>
                <a:srgbClr val="0070C0"/>
              </a:solidFill>
              <a:latin typeface="Lucida Bright" pitchFamily="18" charset="0"/>
              <a:cs typeface="Lucida Bright" pitchFamily="18" charset="0"/>
            </a:endParaRPr>
          </a:p>
        </p:txBody>
      </p:sp>
      <p:sp>
        <p:nvSpPr>
          <p:cNvPr id="5"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7" name="Espace réservé du numéro de diapositive 6"/>
          <p:cNvSpPr>
            <a:spLocks noGrp="1"/>
          </p:cNvSpPr>
          <p:nvPr>
            <p:ph type="sldNum" sz="quarter" idx="12"/>
          </p:nvPr>
        </p:nvSpPr>
        <p:spPr>
          <a:xfrm>
            <a:off x="8501090" y="6407944"/>
            <a:ext cx="511942" cy="365125"/>
          </a:xfrm>
        </p:spPr>
        <p:txBody>
          <a:bodyPr/>
          <a:lstStyle/>
          <a:p>
            <a:fld id="{CF4668DC-857F-487D-BFFA-8C0CA5037977}" type="slidenum">
              <a:rPr lang="fr-BE" sz="1600" b="1" smtClean="0">
                <a:solidFill>
                  <a:srgbClr val="002060"/>
                </a:solidFill>
              </a:rPr>
              <a:pPr/>
              <a:t>22</a:t>
            </a:fld>
            <a:endParaRPr lang="fr-BE" sz="1600" b="1" dirty="0">
              <a:solidFill>
                <a:srgbClr val="002060"/>
              </a:solidFill>
            </a:endParaRPr>
          </a:p>
        </p:txBody>
      </p:sp>
      <p:sp>
        <p:nvSpPr>
          <p:cNvPr id="23" name="ZoneTexte 22"/>
          <p:cNvSpPr txBox="1"/>
          <p:nvPr/>
        </p:nvSpPr>
        <p:spPr>
          <a:xfrm>
            <a:off x="357158" y="1214422"/>
            <a:ext cx="8358246" cy="3985706"/>
          </a:xfrm>
          <a:prstGeom prst="rect">
            <a:avLst/>
          </a:prstGeom>
          <a:noFill/>
        </p:spPr>
        <p:txBody>
          <a:bodyPr wrap="square" rtlCol="0">
            <a:spAutoFit/>
          </a:bodyPr>
          <a:lstStyle/>
          <a:p>
            <a:pPr algn="just">
              <a:lnSpc>
                <a:spcPct val="150000"/>
              </a:lnSpc>
            </a:pPr>
            <a:r>
              <a:rPr lang="fr-FR" b="1" dirty="0" smtClean="0">
                <a:latin typeface="Times New Roman" pitchFamily="18" charset="0"/>
                <a:cs typeface="Times New Roman" pitchFamily="18" charset="0"/>
              </a:rPr>
              <a:t>[</a:t>
            </a:r>
            <a:r>
              <a:rPr lang="fr-FR" sz="1600" b="1" dirty="0" smtClean="0">
                <a:latin typeface="Times New Roman" pitchFamily="18" charset="0"/>
                <a:cs typeface="Times New Roman" pitchFamily="18" charset="0"/>
              </a:rPr>
              <a:t>1]:  </a:t>
            </a:r>
            <a:r>
              <a:rPr lang="fr-FR" sz="1600" dirty="0" smtClean="0">
                <a:latin typeface="Times New Roman" pitchFamily="18" charset="0"/>
                <a:cs typeface="Times New Roman" pitchFamily="18" charset="0"/>
              </a:rPr>
              <a:t>ZAIGHAM </a:t>
            </a:r>
            <a:r>
              <a:rPr lang="fr-FR" sz="1600" dirty="0" err="1" smtClean="0">
                <a:latin typeface="Times New Roman" pitchFamily="18" charset="0"/>
                <a:cs typeface="Times New Roman" pitchFamily="18" charset="0"/>
              </a:rPr>
              <a:t>Mahmood</a:t>
            </a:r>
            <a:r>
              <a:rPr lang="fr-FR" sz="1600" dirty="0" smtClean="0">
                <a:latin typeface="Times New Roman" pitchFamily="18" charset="0"/>
                <a:cs typeface="Times New Roman" pitchFamily="18" charset="0"/>
              </a:rPr>
              <a:t>, « Guide to </a:t>
            </a:r>
            <a:r>
              <a:rPr lang="fr-FR" sz="1600" dirty="0" err="1" smtClean="0">
                <a:latin typeface="Times New Roman" pitchFamily="18" charset="0"/>
                <a:cs typeface="Times New Roman" pitchFamily="18" charset="0"/>
              </a:rPr>
              <a:t>Ambient</a:t>
            </a:r>
            <a:r>
              <a:rPr lang="fr-FR" sz="1600" dirty="0" smtClean="0">
                <a:latin typeface="Times New Roman" pitchFamily="18" charset="0"/>
                <a:cs typeface="Times New Roman" pitchFamily="18" charset="0"/>
              </a:rPr>
              <a:t> Intelligence in the </a:t>
            </a:r>
            <a:r>
              <a:rPr lang="fr-FR" sz="1600" dirty="0" err="1" smtClean="0">
                <a:latin typeface="Times New Roman" pitchFamily="18" charset="0"/>
                <a:cs typeface="Times New Roman" pitchFamily="18" charset="0"/>
              </a:rPr>
              <a:t>IoT</a:t>
            </a:r>
            <a:r>
              <a:rPr lang="fr-FR" sz="1600" dirty="0" smtClean="0">
                <a:latin typeface="Times New Roman" pitchFamily="18" charset="0"/>
                <a:cs typeface="Times New Roman" pitchFamily="18" charset="0"/>
              </a:rPr>
              <a:t> </a:t>
            </a:r>
            <a:r>
              <a:rPr lang="fr-FR" sz="1600" dirty="0" err="1" smtClean="0">
                <a:latin typeface="Times New Roman" pitchFamily="18" charset="0"/>
                <a:cs typeface="Times New Roman" pitchFamily="18" charset="0"/>
              </a:rPr>
              <a:t>Environment</a:t>
            </a:r>
            <a:r>
              <a:rPr lang="fr-FR" sz="1600" dirty="0" smtClean="0">
                <a:latin typeface="Times New Roman" pitchFamily="18" charset="0"/>
                <a:cs typeface="Times New Roman" pitchFamily="18" charset="0"/>
              </a:rPr>
              <a:t>: </a:t>
            </a:r>
            <a:r>
              <a:rPr lang="fr-FR" sz="1600" dirty="0" err="1" smtClean="0">
                <a:latin typeface="Times New Roman" pitchFamily="18" charset="0"/>
                <a:cs typeface="Times New Roman" pitchFamily="18" charset="0"/>
              </a:rPr>
              <a:t>Principles</a:t>
            </a:r>
            <a:r>
              <a:rPr lang="fr-FR" sz="1600" dirty="0" smtClean="0">
                <a:latin typeface="Times New Roman" pitchFamily="18" charset="0"/>
                <a:cs typeface="Times New Roman" pitchFamily="18" charset="0"/>
              </a:rPr>
              <a:t>, Technologies and Applications ». Computer Communications and Networks, Springer, 2019.</a:t>
            </a:r>
          </a:p>
          <a:p>
            <a:pPr algn="just">
              <a:lnSpc>
                <a:spcPct val="150000"/>
              </a:lnSpc>
              <a:spcBef>
                <a:spcPts val="600"/>
              </a:spcBef>
            </a:pPr>
            <a:r>
              <a:rPr lang="fr-FR" sz="1600" b="1" dirty="0" smtClean="0">
                <a:latin typeface="Times New Roman" pitchFamily="18" charset="0"/>
                <a:cs typeface="Times New Roman" pitchFamily="18" charset="0"/>
              </a:rPr>
              <a:t>[2]: </a:t>
            </a:r>
            <a:r>
              <a:rPr lang="fr-FR" sz="1600" dirty="0" smtClean="0">
                <a:latin typeface="Times New Roman" pitchFamily="18" charset="0"/>
                <a:cs typeface="Times New Roman" pitchFamily="18" charset="0"/>
              </a:rPr>
              <a:t>ACHROUFENE Achour,  « Contribution au traitement de connaissances imparfaites dans les environnements intelligents ambiants : Application à la localisation ». Thèse de doctorat, université de </a:t>
            </a:r>
            <a:r>
              <a:rPr lang="fr-FR" sz="1600" dirty="0" err="1" smtClean="0">
                <a:latin typeface="Times New Roman" pitchFamily="18" charset="0"/>
                <a:cs typeface="Times New Roman" pitchFamily="18" charset="0"/>
              </a:rPr>
              <a:t>Béjaia</a:t>
            </a:r>
            <a:r>
              <a:rPr lang="fr-FR" sz="1600" dirty="0" smtClean="0">
                <a:latin typeface="Times New Roman" pitchFamily="18" charset="0"/>
                <a:cs typeface="Times New Roman" pitchFamily="18" charset="0"/>
              </a:rPr>
              <a:t>, Algérie, 2019.</a:t>
            </a:r>
          </a:p>
          <a:p>
            <a:pPr algn="just">
              <a:lnSpc>
                <a:spcPct val="150000"/>
              </a:lnSpc>
              <a:spcBef>
                <a:spcPts val="600"/>
              </a:spcBef>
            </a:pPr>
            <a:r>
              <a:rPr lang="fr-FR" sz="1600" b="1" dirty="0" smtClean="0">
                <a:latin typeface="Times New Roman" pitchFamily="18" charset="0"/>
                <a:cs typeface="Times New Roman" pitchFamily="18" charset="0"/>
              </a:rPr>
              <a:t>[3]: </a:t>
            </a:r>
            <a:r>
              <a:rPr lang="fr-FR" sz="1600" dirty="0" smtClean="0">
                <a:latin typeface="Times New Roman" pitchFamily="18" charset="0"/>
                <a:cs typeface="Times New Roman" pitchFamily="18" charset="0"/>
              </a:rPr>
              <a:t>MAZAC Sébastien, «Système Multi-Agent Ambiant pour faciliter l’autonomie et l’accessibilité aux espaces publics des personnes ayant des déficiences cognitives» . Thèse de doctorat, université de Toulouse 3, France, 2018.</a:t>
            </a:r>
          </a:p>
          <a:p>
            <a:pPr>
              <a:lnSpc>
                <a:spcPct val="150000"/>
              </a:lnSpc>
            </a:pPr>
            <a:r>
              <a:rPr lang="fr-FR" sz="1600" b="1" dirty="0" smtClean="0">
                <a:latin typeface="Times New Roman" pitchFamily="18" charset="0"/>
                <a:cs typeface="Times New Roman" pitchFamily="18" charset="0"/>
              </a:rPr>
              <a:t>[4] </a:t>
            </a:r>
            <a:r>
              <a:rPr lang="fr-FR" sz="1600" dirty="0" smtClean="0">
                <a:latin typeface="Times New Roman" pitchFamily="18" charset="0"/>
                <a:cs typeface="Times New Roman" pitchFamily="18" charset="0"/>
              </a:rPr>
              <a:t>Marco Di Felice, «</a:t>
            </a:r>
            <a:r>
              <a:rPr lang="fr-FR" sz="1600" dirty="0" err="1" smtClean="0">
                <a:latin typeface="Times New Roman" pitchFamily="18" charset="0"/>
                <a:cs typeface="Times New Roman" pitchFamily="18" charset="0"/>
              </a:rPr>
              <a:t>Principles</a:t>
            </a:r>
            <a:r>
              <a:rPr lang="fr-FR" sz="1600" dirty="0" smtClean="0">
                <a:latin typeface="Times New Roman" pitchFamily="18" charset="0"/>
                <a:cs typeface="Times New Roman" pitchFamily="18" charset="0"/>
              </a:rPr>
              <a:t> of </a:t>
            </a:r>
            <a:r>
              <a:rPr lang="fr-FR" sz="1600" dirty="0" err="1" smtClean="0">
                <a:latin typeface="Times New Roman" pitchFamily="18" charset="0"/>
                <a:cs typeface="Times New Roman" pitchFamily="18" charset="0"/>
              </a:rPr>
              <a:t>Context</a:t>
            </a:r>
            <a:r>
              <a:rPr lang="fr-FR" sz="1600" dirty="0" smtClean="0">
                <a:latin typeface="Times New Roman" pitchFamily="18" charset="0"/>
                <a:cs typeface="Times New Roman" pitchFamily="18" charset="0"/>
              </a:rPr>
              <a:t>-</a:t>
            </a:r>
            <a:r>
              <a:rPr lang="fr-FR" sz="1600" dirty="0" err="1" smtClean="0">
                <a:latin typeface="Times New Roman" pitchFamily="18" charset="0"/>
                <a:cs typeface="Times New Roman" pitchFamily="18" charset="0"/>
              </a:rPr>
              <a:t>Aware</a:t>
            </a:r>
            <a:r>
              <a:rPr lang="fr-FR" sz="1600" dirty="0" smtClean="0">
                <a:latin typeface="Times New Roman" pitchFamily="18" charset="0"/>
                <a:cs typeface="Times New Roman" pitchFamily="18" charset="0"/>
              </a:rPr>
              <a:t> </a:t>
            </a:r>
            <a:r>
              <a:rPr lang="fr-FR" sz="1600" dirty="0" err="1" smtClean="0">
                <a:latin typeface="Times New Roman" pitchFamily="18" charset="0"/>
                <a:cs typeface="Times New Roman" pitchFamily="18" charset="0"/>
              </a:rPr>
              <a:t>Computing</a:t>
            </a:r>
            <a:r>
              <a:rPr lang="fr-FR" sz="1600" dirty="0" smtClean="0">
                <a:latin typeface="Times New Roman" pitchFamily="18" charset="0"/>
                <a:cs typeface="Times New Roman" pitchFamily="18" charset="0"/>
              </a:rPr>
              <a:t>: DEFINITION, ARCHITECTURES, APPLICATIONS», support de cours, université de la Bologne, Italie.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3</a:t>
            </a:fld>
            <a:endParaRPr lang="fr-BE"/>
          </a:p>
        </p:txBody>
      </p:sp>
      <p:sp>
        <p:nvSpPr>
          <p:cNvPr id="5" name="Titre 7"/>
          <p:cNvSpPr>
            <a:spLocks noGrp="1"/>
          </p:cNvSpPr>
          <p:nvPr>
            <p:ph type="title"/>
          </p:nvPr>
        </p:nvSpPr>
        <p:spPr>
          <a:xfrm>
            <a:off x="0" y="214290"/>
            <a:ext cx="9144000" cy="714396"/>
          </a:xfrm>
          <a:solidFill>
            <a:schemeClr val="accent2">
              <a:lumMod val="50000"/>
            </a:schemeClr>
          </a:solidFill>
        </p:spPr>
        <p:txBody>
          <a:bodyPr>
            <a:normAutofit fontScale="90000"/>
          </a:bodyPr>
          <a:lstStyle/>
          <a:p>
            <a:pPr marL="355600"/>
            <a:r>
              <a:rPr lang="fr-FR" u="sng" dirty="0" smtClean="0">
                <a:solidFill>
                  <a:srgbClr val="FFFF00"/>
                </a:solidFill>
                <a:latin typeface="Copperplate Gothic Bold" pitchFamily="34" charset="0"/>
                <a:cs typeface="Aharoni" pitchFamily="2" charset="-79"/>
              </a:rPr>
              <a:t>Objectifs du module  SIA</a:t>
            </a:r>
            <a:endParaRPr lang="fr-FR" u="sng" dirty="0">
              <a:solidFill>
                <a:srgbClr val="FFFF00"/>
              </a:solidFill>
              <a:latin typeface="Copperplate Gothic Bold" pitchFamily="34" charset="0"/>
              <a:cs typeface="Aharoni" pitchFamily="2" charset="-79"/>
            </a:endParaRPr>
          </a:p>
        </p:txBody>
      </p:sp>
      <p:sp>
        <p:nvSpPr>
          <p:cNvPr id="6" name="ZoneTexte 5"/>
          <p:cNvSpPr txBox="1"/>
          <p:nvPr/>
        </p:nvSpPr>
        <p:spPr>
          <a:xfrm>
            <a:off x="290294" y="1285860"/>
            <a:ext cx="8853706" cy="4401205"/>
          </a:xfrm>
          <a:prstGeom prst="rect">
            <a:avLst/>
          </a:prstGeom>
          <a:noFill/>
        </p:spPr>
        <p:txBody>
          <a:bodyPr wrap="square" rtlCol="0">
            <a:spAutoFit/>
          </a:bodyPr>
          <a:lstStyle/>
          <a:p>
            <a:pPr marL="360363" indent="-360363">
              <a:lnSpc>
                <a:spcPct val="200000"/>
              </a:lnSpc>
              <a:buClr>
                <a:srgbClr val="0070C0"/>
              </a:buClr>
              <a:buSzPct val="130000"/>
              <a:buFont typeface="Wingdings" pitchFamily="2" charset="2"/>
              <a:buChar char="ü"/>
            </a:pPr>
            <a:r>
              <a:rPr lang="fr-FR" sz="2000" dirty="0" smtClean="0">
                <a:latin typeface="Lucida Bright" pitchFamily="18" charset="0"/>
                <a:cs typeface="Lucida Bright" pitchFamily="18" charset="0"/>
              </a:rPr>
              <a:t> Connaitre le cheminement de l’évolution de l’informatique;</a:t>
            </a:r>
          </a:p>
          <a:p>
            <a:pPr marL="360363" indent="-360363">
              <a:lnSpc>
                <a:spcPct val="200000"/>
              </a:lnSpc>
              <a:buClr>
                <a:srgbClr val="0070C0"/>
              </a:buClr>
              <a:buSzPct val="130000"/>
              <a:buFont typeface="Wingdings" pitchFamily="2" charset="2"/>
              <a:buChar char="ü"/>
            </a:pPr>
            <a:r>
              <a:rPr lang="fr-FR" sz="2000" dirty="0" smtClean="0">
                <a:latin typeface="Lucida Bright" pitchFamily="18" charset="0"/>
                <a:cs typeface="Lucida Bright" pitchFamily="18" charset="0"/>
              </a:rPr>
              <a:t> Comprendre le concept de l’intelligence ambiante;</a:t>
            </a:r>
          </a:p>
          <a:p>
            <a:pPr marL="360363" indent="-360363">
              <a:lnSpc>
                <a:spcPct val="200000"/>
              </a:lnSpc>
              <a:buClr>
                <a:srgbClr val="0070C0"/>
              </a:buClr>
              <a:buSzPct val="130000"/>
              <a:buFont typeface="Wingdings" pitchFamily="2" charset="2"/>
              <a:buChar char="ü"/>
              <a:tabLst>
                <a:tab pos="360363" algn="l"/>
              </a:tabLst>
            </a:pPr>
            <a:r>
              <a:rPr lang="fr-FR" sz="2000" dirty="0" smtClean="0">
                <a:latin typeface="Lucida Bright" pitchFamily="18" charset="0"/>
                <a:cs typeface="Lucida Bright" pitchFamily="18" charset="0"/>
              </a:rPr>
              <a:t> Les SIA et les domaines avec lesquels ils interagissent;</a:t>
            </a:r>
          </a:p>
          <a:p>
            <a:pPr marL="360363" indent="-360363">
              <a:lnSpc>
                <a:spcPct val="200000"/>
              </a:lnSpc>
              <a:buClr>
                <a:srgbClr val="0070C0"/>
              </a:buClr>
              <a:buSzPct val="130000"/>
              <a:buFont typeface="Wingdings" pitchFamily="2" charset="2"/>
              <a:buChar char="ü"/>
              <a:tabLst>
                <a:tab pos="360363" algn="l"/>
              </a:tabLst>
            </a:pPr>
            <a:r>
              <a:rPr lang="fr-FR" sz="2000" dirty="0" smtClean="0">
                <a:latin typeface="Lucida Bright" pitchFamily="18" charset="0"/>
                <a:cs typeface="Lucida Bright" pitchFamily="18" charset="0"/>
              </a:rPr>
              <a:t>Objet programmable et son interaction avec l’environnement;</a:t>
            </a:r>
          </a:p>
          <a:p>
            <a:pPr marL="360363" indent="-360363">
              <a:lnSpc>
                <a:spcPct val="200000"/>
              </a:lnSpc>
              <a:buClr>
                <a:srgbClr val="0070C0"/>
              </a:buClr>
              <a:buSzPct val="130000"/>
              <a:buFont typeface="Wingdings" pitchFamily="2" charset="2"/>
              <a:buChar char="ü"/>
              <a:tabLst>
                <a:tab pos="360363" algn="l"/>
              </a:tabLst>
            </a:pPr>
            <a:r>
              <a:rPr lang="fr-FR" sz="2000" dirty="0" smtClean="0">
                <a:latin typeface="Lucida Bright" pitchFamily="18" charset="0"/>
                <a:cs typeface="Lucida Bright" pitchFamily="18" charset="0"/>
              </a:rPr>
              <a:t>Etudier quelques environnements intelligents qui attirent les chercheurs et les grandes entreprises mondiales (Cloud, </a:t>
            </a:r>
            <a:r>
              <a:rPr lang="fr-FR" sz="2000" dirty="0" err="1" smtClean="0">
                <a:latin typeface="Lucida Bright" pitchFamily="18" charset="0"/>
                <a:cs typeface="Lucida Bright" pitchFamily="18" charset="0"/>
              </a:rPr>
              <a:t>IoT</a:t>
            </a:r>
            <a:r>
              <a:rPr lang="fr-FR" sz="2000" dirty="0" smtClean="0">
                <a:latin typeface="Lucida Bright" pitchFamily="18" charset="0"/>
                <a:cs typeface="Lucida Bright" pitchFamily="18" charset="0"/>
              </a:rPr>
              <a:t>, </a:t>
            </a:r>
            <a:r>
              <a:rPr lang="fr-FR" sz="2000" dirty="0" err="1" smtClean="0">
                <a:latin typeface="Lucida Bright" pitchFamily="18" charset="0"/>
                <a:cs typeface="Lucida Bright" pitchFamily="18" charset="0"/>
              </a:rPr>
              <a:t>etc</a:t>
            </a:r>
            <a:r>
              <a:rPr lang="fr-FR" sz="2000" dirty="0" smtClean="0">
                <a:latin typeface="Lucida Bright" pitchFamily="18" charset="0"/>
                <a:cs typeface="Lucida Bright" pitchFamily="18" charset="0"/>
              </a:rPr>
              <a:t>);</a:t>
            </a:r>
          </a:p>
          <a:p>
            <a:pPr>
              <a:lnSpc>
                <a:spcPct val="200000"/>
              </a:lnSpc>
              <a:buClr>
                <a:srgbClr val="0070C0"/>
              </a:buClr>
              <a:buSzPct val="130000"/>
              <a:buFont typeface="Wingdings" pitchFamily="2" charset="2"/>
              <a:buChar char="ü"/>
            </a:pPr>
            <a:r>
              <a:rPr lang="fr-FR" sz="2000" dirty="0" smtClean="0">
                <a:latin typeface="Lucida Bright" pitchFamily="18" charset="0"/>
                <a:cs typeface="Lucida Bright" pitchFamily="18" charset="0"/>
              </a:rPr>
              <a:t> Cerner les grands challenges des 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500"/>
                                        <p:tgtEl>
                                          <p:spTgt spid="6">
                                            <p:txEl>
                                              <p:pRg st="0" end="0"/>
                                            </p:txEl>
                                          </p:spTgt>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checkerboard(across)">
                                      <p:cBhvr>
                                        <p:cTn id="11" dur="500"/>
                                        <p:tgtEl>
                                          <p:spTgt spid="6">
                                            <p:txEl>
                                              <p:pRg st="1" end="1"/>
                                            </p:txEl>
                                          </p:spTgt>
                                        </p:tgtEl>
                                      </p:cBhvr>
                                    </p:animEffect>
                                  </p:childTnLst>
                                </p:cTn>
                              </p:par>
                            </p:childTnLst>
                          </p:cTn>
                        </p:par>
                        <p:par>
                          <p:cTn id="12" fill="hold">
                            <p:stCondLst>
                              <p:cond delay="1000"/>
                            </p:stCondLst>
                            <p:childTnLst>
                              <p:par>
                                <p:cTn id="13" presetID="5" presetClass="entr" presetSubtype="10"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checkerboard(across)">
                                      <p:cBhvr>
                                        <p:cTn id="15" dur="500"/>
                                        <p:tgtEl>
                                          <p:spTgt spid="6">
                                            <p:txEl>
                                              <p:pRg st="2" end="2"/>
                                            </p:txEl>
                                          </p:spTgt>
                                        </p:tgtEl>
                                      </p:cBhvr>
                                    </p:animEffect>
                                  </p:childTnLst>
                                </p:cTn>
                              </p:par>
                            </p:childTnLst>
                          </p:cTn>
                        </p:par>
                        <p:par>
                          <p:cTn id="16" fill="hold">
                            <p:stCondLst>
                              <p:cond delay="1500"/>
                            </p:stCondLst>
                            <p:childTnLst>
                              <p:par>
                                <p:cTn id="17" presetID="5" presetClass="entr" presetSubtype="10"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checkerboard(across)">
                                      <p:cBhvr>
                                        <p:cTn id="19" dur="500"/>
                                        <p:tgtEl>
                                          <p:spTgt spid="6">
                                            <p:txEl>
                                              <p:pRg st="3" end="3"/>
                                            </p:txEl>
                                          </p:spTgt>
                                        </p:tgtEl>
                                      </p:cBhvr>
                                    </p:animEffect>
                                  </p:childTnLst>
                                </p:cTn>
                              </p:par>
                            </p:childTnLst>
                          </p:cTn>
                        </p:par>
                        <p:par>
                          <p:cTn id="20" fill="hold">
                            <p:stCondLst>
                              <p:cond delay="2000"/>
                            </p:stCondLst>
                            <p:childTnLst>
                              <p:par>
                                <p:cTn id="21" presetID="5" presetClass="entr" presetSubtype="10" fill="hold"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checkerboard(across)">
                                      <p:cBhvr>
                                        <p:cTn id="23" dur="500"/>
                                        <p:tgtEl>
                                          <p:spTgt spid="6">
                                            <p:txEl>
                                              <p:pRg st="4" end="4"/>
                                            </p:txEl>
                                          </p:spTgt>
                                        </p:tgtEl>
                                      </p:cBhvr>
                                    </p:animEffect>
                                  </p:childTnLst>
                                </p:cTn>
                              </p:par>
                            </p:childTnLst>
                          </p:cTn>
                        </p:par>
                        <p:par>
                          <p:cTn id="24" fill="hold">
                            <p:stCondLst>
                              <p:cond delay="2500"/>
                            </p:stCondLst>
                            <p:childTnLst>
                              <p:par>
                                <p:cTn id="25" presetID="5" presetClass="entr" presetSubtype="10" fill="hold" nodeType="after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checkerboard(across)">
                                      <p:cBhvr>
                                        <p:cTn id="2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4</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8" name="ZoneTexte 17"/>
          <p:cNvSpPr txBox="1"/>
          <p:nvPr/>
        </p:nvSpPr>
        <p:spPr>
          <a:xfrm>
            <a:off x="285720" y="1142984"/>
            <a:ext cx="8572560" cy="1754326"/>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Le monde a rapidement évolué et se transforme du jour au lendemain grâce à l’évolution technologique. Passant d’un monde très vaste où une personne ne peut contacter une autre personne qu’après une longue durée via les lettres postales, télégrammes, etc. </a:t>
            </a:r>
            <a:endParaRPr lang="fr-FR" dirty="0">
              <a:latin typeface="Lucida Bright" pitchFamily="18" charset="0"/>
              <a:cs typeface="Lucida Bright" pitchFamily="18" charset="0"/>
            </a:endParaRPr>
          </a:p>
        </p:txBody>
      </p:sp>
      <p:sp>
        <p:nvSpPr>
          <p:cNvPr id="5122" name="AutoShape 2" descr="Initiation all&amp;amp;#39;informatique: Qu&amp;amp;#39;est ce qu&amp;amp;#39;un ordinateu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 name="Image 9" descr="Réseau.jpg"/>
          <p:cNvPicPr>
            <a:picLocks noChangeAspect="1"/>
          </p:cNvPicPr>
          <p:nvPr/>
        </p:nvPicPr>
        <p:blipFill>
          <a:blip r:embed="rId2"/>
          <a:stretch>
            <a:fillRect/>
          </a:stretch>
        </p:blipFill>
        <p:spPr>
          <a:xfrm>
            <a:off x="5405200" y="2786058"/>
            <a:ext cx="3667394" cy="2786082"/>
          </a:xfrm>
          <a:prstGeom prst="rect">
            <a:avLst/>
          </a:prstGeom>
        </p:spPr>
      </p:pic>
      <p:sp>
        <p:nvSpPr>
          <p:cNvPr id="11" name="Rectangle 10"/>
          <p:cNvSpPr/>
          <p:nvPr/>
        </p:nvSpPr>
        <p:spPr>
          <a:xfrm>
            <a:off x="285720" y="3294064"/>
            <a:ext cx="5286412" cy="2585323"/>
          </a:xfrm>
          <a:prstGeom prst="rect">
            <a:avLst/>
          </a:prstGeom>
        </p:spPr>
        <p:txBody>
          <a:bodyPr wrap="square">
            <a:spAutoFit/>
          </a:bodyPr>
          <a:lstStyle/>
          <a:p>
            <a:pPr algn="just">
              <a:lnSpc>
                <a:spcPct val="150000"/>
              </a:lnSpc>
            </a:pPr>
            <a:r>
              <a:rPr lang="fr-FR" dirty="0" smtClean="0">
                <a:latin typeface="Lucida Bright" pitchFamily="18" charset="0"/>
                <a:cs typeface="Lucida Bright" pitchFamily="18" charset="0"/>
              </a:rPr>
              <a:t>   Avec le développement de l’informatique et de l’électronique (Ordinateur, Téléphone Portable, Internet, Réseaux sociaux, </a:t>
            </a:r>
            <a:r>
              <a:rPr lang="fr-FR" dirty="0" err="1" smtClean="0">
                <a:latin typeface="Lucida Bright" pitchFamily="18" charset="0"/>
                <a:cs typeface="Lucida Bright" pitchFamily="18" charset="0"/>
              </a:rPr>
              <a:t>etc</a:t>
            </a:r>
            <a:r>
              <a:rPr lang="fr-FR" dirty="0" smtClean="0">
                <a:latin typeface="Lucida Bright" pitchFamily="18" charset="0"/>
                <a:cs typeface="Lucida Bright" pitchFamily="18" charset="0"/>
              </a:rPr>
              <a:t>), le monde est devenu petit, les distances se sont fortement rétrécies et l’accès à l’information est instantané. </a:t>
            </a:r>
            <a:endParaRPr lang="fr-FR" dirty="0"/>
          </a:p>
        </p:txBody>
      </p:sp>
      <p:sp>
        <p:nvSpPr>
          <p:cNvPr id="12" name="ZoneTexte 11"/>
          <p:cNvSpPr txBox="1"/>
          <p:nvPr/>
        </p:nvSpPr>
        <p:spPr>
          <a:xfrm>
            <a:off x="269574" y="714356"/>
            <a:ext cx="2109873" cy="400110"/>
          </a:xfrm>
          <a:prstGeom prst="rect">
            <a:avLst/>
          </a:prstGeom>
          <a:noFill/>
        </p:spPr>
        <p:txBody>
          <a:bodyPr wrap="none" rtlCol="0">
            <a:spAutoFit/>
          </a:bodyPr>
          <a:lstStyle/>
          <a:p>
            <a:r>
              <a:rPr lang="fr-FR" sz="2000" b="1" u="sng" dirty="0" smtClean="0">
                <a:solidFill>
                  <a:srgbClr val="0070C0"/>
                </a:solidFill>
                <a:latin typeface="Lucida Bright" pitchFamily="18" charset="0"/>
                <a:cs typeface="Lucida Bright" pitchFamily="18" charset="0"/>
              </a:rPr>
              <a:t>1. Introduction</a:t>
            </a:r>
            <a:endParaRPr lang="fr-FR" sz="2000" b="1" u="sng" dirty="0">
              <a:solidFill>
                <a:srgbClr val="0070C0"/>
              </a:solidFill>
              <a:latin typeface="Lucida Bright" pitchFamily="18" charset="0"/>
              <a:cs typeface="Lucida Brigh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out)">
                                      <p:cBhvr>
                                        <p:cTn id="7" dur="500"/>
                                        <p:tgtEl>
                                          <p:spTgt spid="11"/>
                                        </p:tgtEl>
                                      </p:cBhvr>
                                    </p:animEffect>
                                  </p:childTnLst>
                                </p:cTn>
                              </p:par>
                              <p:par>
                                <p:cTn id="8" presetID="4" presetClass="entr" presetSubtype="32"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ox(out)">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5</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269574" y="814312"/>
            <a:ext cx="2109873" cy="400110"/>
          </a:xfrm>
          <a:prstGeom prst="rect">
            <a:avLst/>
          </a:prstGeom>
          <a:noFill/>
        </p:spPr>
        <p:txBody>
          <a:bodyPr wrap="none" rtlCol="0">
            <a:spAutoFit/>
          </a:bodyPr>
          <a:lstStyle/>
          <a:p>
            <a:r>
              <a:rPr lang="fr-FR" sz="2000" b="1" u="sng" dirty="0" smtClean="0">
                <a:solidFill>
                  <a:srgbClr val="0070C0"/>
                </a:solidFill>
                <a:latin typeface="Lucida Bright" pitchFamily="18" charset="0"/>
                <a:cs typeface="Lucida Bright" pitchFamily="18" charset="0"/>
              </a:rPr>
              <a:t>1. Introduction</a:t>
            </a:r>
            <a:endParaRPr lang="fr-FR" sz="2000" b="1" u="sng" dirty="0">
              <a:solidFill>
                <a:srgbClr val="0070C0"/>
              </a:solidFill>
              <a:latin typeface="Lucida Bright" pitchFamily="18" charset="0"/>
              <a:cs typeface="Lucida Bright" pitchFamily="18" charset="0"/>
            </a:endParaRPr>
          </a:p>
        </p:txBody>
      </p:sp>
      <p:sp>
        <p:nvSpPr>
          <p:cNvPr id="18" name="ZoneTexte 17"/>
          <p:cNvSpPr txBox="1"/>
          <p:nvPr/>
        </p:nvSpPr>
        <p:spPr>
          <a:xfrm>
            <a:off x="428596" y="1214422"/>
            <a:ext cx="6143668" cy="923330"/>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Ces dernières années, nous profitons encore plus des échanges temps réel (courrier, audio, vidéo, </a:t>
            </a:r>
            <a:r>
              <a:rPr lang="fr-FR" dirty="0" err="1" smtClean="0">
                <a:latin typeface="Lucida Bright" pitchFamily="18" charset="0"/>
                <a:cs typeface="Lucida Bright" pitchFamily="18" charset="0"/>
              </a:rPr>
              <a:t>etc</a:t>
            </a:r>
            <a:r>
              <a:rPr lang="fr-FR" dirty="0" smtClean="0">
                <a:latin typeface="Lucida Bright" pitchFamily="18" charset="0"/>
                <a:cs typeface="Lucida Bright" pitchFamily="18" charset="0"/>
              </a:rPr>
              <a:t>). </a:t>
            </a:r>
            <a:endParaRPr lang="fr-FR" dirty="0">
              <a:latin typeface="Lucida Bright" pitchFamily="18" charset="0"/>
              <a:cs typeface="Lucida Bright" pitchFamily="18" charset="0"/>
            </a:endParaRPr>
          </a:p>
        </p:txBody>
      </p:sp>
      <p:sp>
        <p:nvSpPr>
          <p:cNvPr id="5122" name="AutoShape 2" descr="Initiation all&amp;amp;#39;informatique: Qu&amp;amp;#39;est ce qu&amp;amp;#39;un ordinateu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 name="Picture 2" descr="Mini 150 M Raspberry PI 2 WiFi USB Adaptateur Dongle avec antenne  RTL8188CUS sans fil réseau lan adaptateur, soutien AP, fonctionne avec PC |  AliExpress"/>
          <p:cNvPicPr>
            <a:picLocks noChangeAspect="1" noChangeArrowheads="1"/>
          </p:cNvPicPr>
          <p:nvPr/>
        </p:nvPicPr>
        <p:blipFill>
          <a:blip r:embed="rId2" cstate="print"/>
          <a:srcRect/>
          <a:stretch>
            <a:fillRect/>
          </a:stretch>
        </p:blipFill>
        <p:spPr bwMode="auto">
          <a:xfrm>
            <a:off x="7000892" y="4071942"/>
            <a:ext cx="1714480" cy="1428728"/>
          </a:xfrm>
          <a:prstGeom prst="rect">
            <a:avLst/>
          </a:prstGeom>
          <a:noFill/>
        </p:spPr>
      </p:pic>
      <p:pic>
        <p:nvPicPr>
          <p:cNvPr id="5124" name="Picture 4" descr="DJI - Mavic Pro Drone | Drone Quadricoptère Portable &amp;amp;amp; Pliable avec Caméra  | Offre 27-Min de Vol | Gimbal 3-Axis &amp;amp;amp; Caméra 4K | Design Élégant | Photos  &amp;amp;amp; Vidéos en"/>
          <p:cNvPicPr>
            <a:picLocks noChangeAspect="1" noChangeArrowheads="1"/>
          </p:cNvPicPr>
          <p:nvPr/>
        </p:nvPicPr>
        <p:blipFill>
          <a:blip r:embed="rId3"/>
          <a:srcRect/>
          <a:stretch>
            <a:fillRect/>
          </a:stretch>
        </p:blipFill>
        <p:spPr bwMode="auto">
          <a:xfrm>
            <a:off x="7047419" y="2500306"/>
            <a:ext cx="2096581" cy="1571636"/>
          </a:xfrm>
          <a:prstGeom prst="rect">
            <a:avLst/>
          </a:prstGeom>
          <a:noFill/>
        </p:spPr>
      </p:pic>
      <p:sp>
        <p:nvSpPr>
          <p:cNvPr id="5126" name="AutoShape 6" descr="XIAOMI Redmi 9A 32 Go Gris - Cdiscount Téléphoni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128" name="AutoShape 8" descr="XIAOMI Redmi 9A 32 Go Gris - Cdiscount Téléphoni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130" name="AutoShape 10" descr="XIAOMI Redmi 9A 32 Go Gris - Cdiscount Téléphoni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6" name="Image 15" descr="xiaomi-redmi-9a-32-go-gris.jpg"/>
          <p:cNvPicPr>
            <a:picLocks noChangeAspect="1"/>
          </p:cNvPicPr>
          <p:nvPr/>
        </p:nvPicPr>
        <p:blipFill>
          <a:blip r:embed="rId4" cstate="print"/>
          <a:stretch>
            <a:fillRect/>
          </a:stretch>
        </p:blipFill>
        <p:spPr>
          <a:xfrm>
            <a:off x="7286644" y="785794"/>
            <a:ext cx="1285884" cy="1285884"/>
          </a:xfrm>
          <a:prstGeom prst="rect">
            <a:avLst/>
          </a:prstGeom>
        </p:spPr>
      </p:pic>
      <p:pic>
        <p:nvPicPr>
          <p:cNvPr id="17" name="Image 16" descr="caméra.jpg"/>
          <p:cNvPicPr>
            <a:picLocks noChangeAspect="1"/>
          </p:cNvPicPr>
          <p:nvPr/>
        </p:nvPicPr>
        <p:blipFill>
          <a:blip r:embed="rId5"/>
          <a:stretch>
            <a:fillRect/>
          </a:stretch>
        </p:blipFill>
        <p:spPr>
          <a:xfrm>
            <a:off x="7215206" y="5712591"/>
            <a:ext cx="1214446" cy="1081775"/>
          </a:xfrm>
          <a:prstGeom prst="rect">
            <a:avLst/>
          </a:prstGeom>
        </p:spPr>
      </p:pic>
      <p:sp>
        <p:nvSpPr>
          <p:cNvPr id="19" name="Rectangle 18"/>
          <p:cNvSpPr/>
          <p:nvPr/>
        </p:nvSpPr>
        <p:spPr>
          <a:xfrm>
            <a:off x="428596" y="2357430"/>
            <a:ext cx="6357982" cy="3416320"/>
          </a:xfrm>
          <a:prstGeom prst="rect">
            <a:avLst/>
          </a:prstGeom>
        </p:spPr>
        <p:txBody>
          <a:bodyPr wrap="square">
            <a:spAutoFit/>
          </a:bodyPr>
          <a:lstStyle/>
          <a:p>
            <a:pPr algn="just">
              <a:lnSpc>
                <a:spcPct val="150000"/>
              </a:lnSpc>
            </a:pPr>
            <a:r>
              <a:rPr lang="fr-FR" dirty="0" smtClean="0">
                <a:latin typeface="Lucida Bright" pitchFamily="18" charset="0"/>
                <a:cs typeface="Lucida Bright" pitchFamily="18" charset="0"/>
              </a:rPr>
              <a:t>    Grâce à l’émergence de </a:t>
            </a:r>
            <a:r>
              <a:rPr lang="fr-FR" b="1" dirty="0" smtClean="0">
                <a:solidFill>
                  <a:srgbClr val="FF0000"/>
                </a:solidFill>
                <a:latin typeface="Lucida Bright" pitchFamily="18" charset="0"/>
                <a:cs typeface="Lucida Bright" pitchFamily="18" charset="0"/>
              </a:rPr>
              <a:t>l’intelligence artificielle</a:t>
            </a:r>
            <a:r>
              <a:rPr lang="fr-FR" dirty="0" smtClean="0">
                <a:solidFill>
                  <a:srgbClr val="FF0000"/>
                </a:solidFill>
                <a:latin typeface="Lucida Bright" pitchFamily="18" charset="0"/>
                <a:cs typeface="Lucida Bright" pitchFamily="18" charset="0"/>
              </a:rPr>
              <a:t> </a:t>
            </a:r>
            <a:r>
              <a:rPr lang="fr-FR" dirty="0" smtClean="0">
                <a:latin typeface="Lucida Bright" pitchFamily="18" charset="0"/>
                <a:cs typeface="Lucida Bright" pitchFamily="18" charset="0"/>
              </a:rPr>
              <a:t>et des </a:t>
            </a:r>
            <a:r>
              <a:rPr lang="fr-FR" b="1" dirty="0" smtClean="0">
                <a:solidFill>
                  <a:srgbClr val="FF0000"/>
                </a:solidFill>
                <a:latin typeface="Lucida Bright" pitchFamily="18" charset="0"/>
                <a:cs typeface="Lucida Bright" pitchFamily="18" charset="0"/>
              </a:rPr>
              <a:t>objets programmables </a:t>
            </a:r>
            <a:r>
              <a:rPr lang="fr-FR" dirty="0" smtClean="0">
                <a:solidFill>
                  <a:srgbClr val="FF0000"/>
                </a:solidFill>
                <a:latin typeface="Lucida Bright" pitchFamily="18" charset="0"/>
                <a:cs typeface="Lucida Bright" pitchFamily="18" charset="0"/>
              </a:rPr>
              <a:t>et </a:t>
            </a:r>
            <a:r>
              <a:rPr lang="fr-FR" b="1" dirty="0" smtClean="0">
                <a:solidFill>
                  <a:srgbClr val="FF0000"/>
                </a:solidFill>
                <a:latin typeface="Lucida Bright" pitchFamily="18" charset="0"/>
                <a:cs typeface="Lucida Bright" pitchFamily="18" charset="0"/>
              </a:rPr>
              <a:t>embarqués</a:t>
            </a:r>
            <a:r>
              <a:rPr lang="fr-FR" dirty="0" smtClean="0">
                <a:solidFill>
                  <a:srgbClr val="FF0000"/>
                </a:solidFill>
                <a:latin typeface="Lucida Bright" pitchFamily="18" charset="0"/>
                <a:cs typeface="Lucida Bright" pitchFamily="18" charset="0"/>
              </a:rPr>
              <a:t> </a:t>
            </a:r>
            <a:r>
              <a:rPr lang="fr-FR" dirty="0" smtClean="0">
                <a:latin typeface="Lucida Bright" pitchFamily="18" charset="0"/>
                <a:cs typeface="Lucida Bright" pitchFamily="18" charset="0"/>
              </a:rPr>
              <a:t>(GPS, capteurs, smart phones, etc.), il est possible de </a:t>
            </a:r>
            <a:r>
              <a:rPr lang="fr-FR" u="sng" dirty="0" smtClean="0">
                <a:latin typeface="Lucida Bright" pitchFamily="18" charset="0"/>
                <a:cs typeface="Lucida Bright" pitchFamily="18" charset="0"/>
              </a:rPr>
              <a:t>commander notre environnement à distance</a:t>
            </a:r>
            <a:r>
              <a:rPr lang="fr-FR" dirty="0" smtClean="0">
                <a:latin typeface="Lucida Bright" pitchFamily="18" charset="0"/>
                <a:cs typeface="Lucida Bright" pitchFamily="18" charset="0"/>
              </a:rPr>
              <a:t> ou de le </a:t>
            </a:r>
            <a:r>
              <a:rPr lang="fr-FR" u="sng" dirty="0" smtClean="0">
                <a:latin typeface="Lucida Bright" pitchFamily="18" charset="0"/>
                <a:cs typeface="Lucida Bright" pitchFamily="18" charset="0"/>
              </a:rPr>
              <a:t>laisser fonctionner d’une manière autonome</a:t>
            </a:r>
            <a:r>
              <a:rPr lang="fr-FR" dirty="0" smtClean="0">
                <a:latin typeface="Lucida Bright" pitchFamily="18" charset="0"/>
                <a:cs typeface="Lucida Bright" pitchFamily="18" charset="0"/>
              </a:rPr>
              <a:t> et </a:t>
            </a:r>
            <a:r>
              <a:rPr lang="fr-FR" u="sng" dirty="0" smtClean="0">
                <a:latin typeface="Lucida Bright" pitchFamily="18" charset="0"/>
                <a:cs typeface="Lucida Bright" pitchFamily="18" charset="0"/>
              </a:rPr>
              <a:t>prendre les décisions adéquates localement</a:t>
            </a:r>
            <a:r>
              <a:rPr lang="fr-FR" dirty="0" smtClean="0">
                <a:latin typeface="Lucida Bright" pitchFamily="18" charset="0"/>
                <a:cs typeface="Lucida Bright" pitchFamily="18" charset="0"/>
              </a:rPr>
              <a:t>. Cependant, plusieurs défis, paramètres,  problèmes restent à gérer pour éviter de mettre en danger les vies humaines.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checkerboard(across)">
                                      <p:cBhvr>
                                        <p:cTn id="12" dur="500"/>
                                        <p:tgtEl>
                                          <p:spTgt spid="19"/>
                                        </p:tgtEl>
                                      </p:cBhvr>
                                    </p:animEffect>
                                  </p:childTnLst>
                                </p:cTn>
                              </p:par>
                            </p:childTnLst>
                          </p:cTn>
                        </p:par>
                        <p:par>
                          <p:cTn id="13" fill="hold">
                            <p:stCondLst>
                              <p:cond delay="500"/>
                            </p:stCondLst>
                            <p:childTnLst>
                              <p:par>
                                <p:cTn id="14" presetID="4" presetClass="entr" presetSubtype="32"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ox(out)">
                                      <p:cBhvr>
                                        <p:cTn id="16" dur="2000"/>
                                        <p:tgtEl>
                                          <p:spTgt spid="16"/>
                                        </p:tgtEl>
                                      </p:cBhvr>
                                    </p:animEffect>
                                  </p:childTnLst>
                                </p:cTn>
                              </p:par>
                            </p:childTnLst>
                          </p:cTn>
                        </p:par>
                        <p:par>
                          <p:cTn id="17" fill="hold">
                            <p:stCondLst>
                              <p:cond delay="2500"/>
                            </p:stCondLst>
                            <p:childTnLst>
                              <p:par>
                                <p:cTn id="18" presetID="4" presetClass="entr" presetSubtype="32" fill="hold" nodeType="afterEffect">
                                  <p:stCondLst>
                                    <p:cond delay="0"/>
                                  </p:stCondLst>
                                  <p:childTnLst>
                                    <p:set>
                                      <p:cBhvr>
                                        <p:cTn id="19" dur="1" fill="hold">
                                          <p:stCondLst>
                                            <p:cond delay="0"/>
                                          </p:stCondLst>
                                        </p:cTn>
                                        <p:tgtEl>
                                          <p:spTgt spid="5124"/>
                                        </p:tgtEl>
                                        <p:attrNameLst>
                                          <p:attrName>style.visibility</p:attrName>
                                        </p:attrNameLst>
                                      </p:cBhvr>
                                      <p:to>
                                        <p:strVal val="visible"/>
                                      </p:to>
                                    </p:set>
                                    <p:animEffect transition="in" filter="box(out)">
                                      <p:cBhvr>
                                        <p:cTn id="20" dur="2000"/>
                                        <p:tgtEl>
                                          <p:spTgt spid="5124"/>
                                        </p:tgtEl>
                                      </p:cBhvr>
                                    </p:animEffect>
                                  </p:childTnLst>
                                </p:cTn>
                              </p:par>
                            </p:childTnLst>
                          </p:cTn>
                        </p:par>
                        <p:par>
                          <p:cTn id="21" fill="hold">
                            <p:stCondLst>
                              <p:cond delay="4500"/>
                            </p:stCondLst>
                            <p:childTnLst>
                              <p:par>
                                <p:cTn id="22" presetID="4" presetClass="entr" presetSubtype="32" fill="hold"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ox(out)">
                                      <p:cBhvr>
                                        <p:cTn id="24" dur="2000"/>
                                        <p:tgtEl>
                                          <p:spTgt spid="2"/>
                                        </p:tgtEl>
                                      </p:cBhvr>
                                    </p:animEffect>
                                  </p:childTnLst>
                                </p:cTn>
                              </p:par>
                            </p:childTnLst>
                          </p:cTn>
                        </p:par>
                        <p:par>
                          <p:cTn id="25" fill="hold">
                            <p:stCondLst>
                              <p:cond delay="6500"/>
                            </p:stCondLst>
                            <p:childTnLst>
                              <p:par>
                                <p:cTn id="26" presetID="4" presetClass="entr" presetSubtype="32" fill="hold" nodeType="after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box(out)">
                                      <p:cBhvr>
                                        <p:cTn id="2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6</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214282" y="785794"/>
            <a:ext cx="4286280"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2. Evolution de l’informatique</a:t>
            </a:r>
            <a:endParaRPr lang="fr-FR" sz="2000" b="1" u="sng" dirty="0">
              <a:solidFill>
                <a:srgbClr val="0070C0"/>
              </a:solidFill>
              <a:latin typeface="Lucida Bright" pitchFamily="18" charset="0"/>
              <a:cs typeface="Lucida Bright" pitchFamily="18" charset="0"/>
            </a:endParaRPr>
          </a:p>
        </p:txBody>
      </p:sp>
      <p:sp>
        <p:nvSpPr>
          <p:cNvPr id="18" name="ZoneTexte 17"/>
          <p:cNvSpPr txBox="1"/>
          <p:nvPr/>
        </p:nvSpPr>
        <p:spPr>
          <a:xfrm>
            <a:off x="285720" y="1214422"/>
            <a:ext cx="8572560" cy="646331"/>
          </a:xfrm>
          <a:prstGeom prst="rect">
            <a:avLst/>
          </a:prstGeom>
          <a:noFill/>
        </p:spPr>
        <p:txBody>
          <a:bodyPr wrap="square" rtlCol="0">
            <a:spAutoFit/>
          </a:bodyPr>
          <a:lstStyle/>
          <a:p>
            <a:r>
              <a:rPr lang="fr-FR" dirty="0" smtClean="0">
                <a:latin typeface="Lucida Bright" pitchFamily="18" charset="0"/>
                <a:cs typeface="Lucida Bright" pitchFamily="18" charset="0"/>
              </a:rPr>
              <a:t>L’informatique a connu cinq grandes évolution selon </a:t>
            </a:r>
            <a:r>
              <a:rPr lang="fr-FR" b="1" i="1" dirty="0" smtClean="0">
                <a:solidFill>
                  <a:srgbClr val="C00000"/>
                </a:solidFill>
                <a:latin typeface="Lucida Bright" pitchFamily="18" charset="0"/>
                <a:cs typeface="Lucida Bright" pitchFamily="18" charset="0"/>
              </a:rPr>
              <a:t>Jean-Baptiste </a:t>
            </a:r>
            <a:r>
              <a:rPr lang="fr-FR" b="1" i="1" dirty="0" err="1" smtClean="0">
                <a:solidFill>
                  <a:srgbClr val="C00000"/>
                </a:solidFill>
                <a:latin typeface="Lucida Bright" pitchFamily="18" charset="0"/>
                <a:cs typeface="Lucida Bright" pitchFamily="18" charset="0"/>
              </a:rPr>
              <a:t>Waldner</a:t>
            </a:r>
            <a:r>
              <a:rPr lang="fr-FR" b="1" dirty="0" smtClean="0">
                <a:latin typeface="Lucida Bright" pitchFamily="18" charset="0"/>
                <a:cs typeface="Lucida Bright" pitchFamily="18" charset="0"/>
              </a:rPr>
              <a:t> </a:t>
            </a:r>
          </a:p>
        </p:txBody>
      </p:sp>
      <p:cxnSp>
        <p:nvCxnSpPr>
          <p:cNvPr id="43" name="Connecteur droit avec flèche 42"/>
          <p:cNvCxnSpPr/>
          <p:nvPr/>
        </p:nvCxnSpPr>
        <p:spPr>
          <a:xfrm>
            <a:off x="928662" y="5643578"/>
            <a:ext cx="771530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flipH="1" flipV="1">
            <a:off x="-821569" y="3893347"/>
            <a:ext cx="350046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rot="5400000">
            <a:off x="1928794" y="5643578"/>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rot="5400000">
            <a:off x="3213884" y="564278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rot="5400000">
            <a:off x="4571206" y="564278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rot="5400000">
            <a:off x="5858678" y="564278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Connecteur droit 55"/>
          <p:cNvCxnSpPr/>
          <p:nvPr/>
        </p:nvCxnSpPr>
        <p:spPr>
          <a:xfrm rot="5400000">
            <a:off x="7287438" y="564278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ZoneTexte 56"/>
          <p:cNvSpPr txBox="1"/>
          <p:nvPr/>
        </p:nvSpPr>
        <p:spPr>
          <a:xfrm>
            <a:off x="1714480" y="5715016"/>
            <a:ext cx="569387" cy="369332"/>
          </a:xfrm>
          <a:prstGeom prst="rect">
            <a:avLst/>
          </a:prstGeom>
          <a:noFill/>
        </p:spPr>
        <p:txBody>
          <a:bodyPr wrap="none" rtlCol="0">
            <a:spAutoFit/>
          </a:bodyPr>
          <a:lstStyle/>
          <a:p>
            <a:r>
              <a:rPr lang="fr-FR" dirty="0" smtClean="0">
                <a:latin typeface="Aharoni" pitchFamily="2" charset="-79"/>
                <a:cs typeface="Aharoni" pitchFamily="2" charset="-79"/>
              </a:rPr>
              <a:t>1960</a:t>
            </a:r>
            <a:endParaRPr lang="fr-FR" dirty="0">
              <a:latin typeface="Aharoni" pitchFamily="2" charset="-79"/>
              <a:cs typeface="Aharoni" pitchFamily="2" charset="-79"/>
            </a:endParaRPr>
          </a:p>
        </p:txBody>
      </p:sp>
      <p:sp>
        <p:nvSpPr>
          <p:cNvPr id="58" name="ZoneTexte 57"/>
          <p:cNvSpPr txBox="1"/>
          <p:nvPr/>
        </p:nvSpPr>
        <p:spPr>
          <a:xfrm>
            <a:off x="3002481" y="5715016"/>
            <a:ext cx="569387" cy="369332"/>
          </a:xfrm>
          <a:prstGeom prst="rect">
            <a:avLst/>
          </a:prstGeom>
          <a:noFill/>
        </p:spPr>
        <p:txBody>
          <a:bodyPr wrap="none" rtlCol="0">
            <a:spAutoFit/>
          </a:bodyPr>
          <a:lstStyle/>
          <a:p>
            <a:r>
              <a:rPr lang="fr-FR" dirty="0" smtClean="0">
                <a:latin typeface="Aharoni" pitchFamily="2" charset="-79"/>
                <a:cs typeface="Aharoni" pitchFamily="2" charset="-79"/>
              </a:rPr>
              <a:t>1980</a:t>
            </a:r>
            <a:endParaRPr lang="fr-FR" dirty="0">
              <a:latin typeface="Aharoni" pitchFamily="2" charset="-79"/>
              <a:cs typeface="Aharoni" pitchFamily="2" charset="-79"/>
            </a:endParaRPr>
          </a:p>
        </p:txBody>
      </p:sp>
      <p:sp>
        <p:nvSpPr>
          <p:cNvPr id="59" name="ZoneTexte 58"/>
          <p:cNvSpPr txBox="1"/>
          <p:nvPr/>
        </p:nvSpPr>
        <p:spPr>
          <a:xfrm>
            <a:off x="4359803" y="5715016"/>
            <a:ext cx="569387" cy="369332"/>
          </a:xfrm>
          <a:prstGeom prst="rect">
            <a:avLst/>
          </a:prstGeom>
          <a:noFill/>
        </p:spPr>
        <p:txBody>
          <a:bodyPr wrap="none" rtlCol="0">
            <a:spAutoFit/>
          </a:bodyPr>
          <a:lstStyle/>
          <a:p>
            <a:r>
              <a:rPr lang="fr-FR" dirty="0" smtClean="0">
                <a:latin typeface="Aharoni" pitchFamily="2" charset="-79"/>
                <a:cs typeface="Aharoni" pitchFamily="2" charset="-79"/>
              </a:rPr>
              <a:t>1990</a:t>
            </a:r>
            <a:endParaRPr lang="fr-FR" dirty="0">
              <a:latin typeface="Aharoni" pitchFamily="2" charset="-79"/>
              <a:cs typeface="Aharoni" pitchFamily="2" charset="-79"/>
            </a:endParaRPr>
          </a:p>
        </p:txBody>
      </p:sp>
      <p:sp>
        <p:nvSpPr>
          <p:cNvPr id="60" name="ZoneTexte 59"/>
          <p:cNvSpPr txBox="1"/>
          <p:nvPr/>
        </p:nvSpPr>
        <p:spPr>
          <a:xfrm>
            <a:off x="5645687" y="5715016"/>
            <a:ext cx="569387" cy="369332"/>
          </a:xfrm>
          <a:prstGeom prst="rect">
            <a:avLst/>
          </a:prstGeom>
          <a:noFill/>
        </p:spPr>
        <p:txBody>
          <a:bodyPr wrap="none" rtlCol="0">
            <a:spAutoFit/>
          </a:bodyPr>
          <a:lstStyle/>
          <a:p>
            <a:r>
              <a:rPr lang="fr-FR" dirty="0" smtClean="0">
                <a:latin typeface="Aharoni" pitchFamily="2" charset="-79"/>
                <a:cs typeface="Aharoni" pitchFamily="2" charset="-79"/>
              </a:rPr>
              <a:t>2000</a:t>
            </a:r>
            <a:endParaRPr lang="fr-FR" dirty="0">
              <a:latin typeface="Aharoni" pitchFamily="2" charset="-79"/>
              <a:cs typeface="Aharoni" pitchFamily="2" charset="-79"/>
            </a:endParaRPr>
          </a:p>
        </p:txBody>
      </p:sp>
      <p:sp>
        <p:nvSpPr>
          <p:cNvPr id="61" name="ZoneTexte 60"/>
          <p:cNvSpPr txBox="1"/>
          <p:nvPr/>
        </p:nvSpPr>
        <p:spPr>
          <a:xfrm>
            <a:off x="7072330" y="5715016"/>
            <a:ext cx="569387" cy="369332"/>
          </a:xfrm>
          <a:prstGeom prst="rect">
            <a:avLst/>
          </a:prstGeom>
          <a:noFill/>
        </p:spPr>
        <p:txBody>
          <a:bodyPr wrap="none" rtlCol="0">
            <a:spAutoFit/>
          </a:bodyPr>
          <a:lstStyle/>
          <a:p>
            <a:r>
              <a:rPr lang="fr-FR" dirty="0" smtClean="0">
                <a:latin typeface="Aharoni" pitchFamily="2" charset="-79"/>
                <a:cs typeface="Aharoni" pitchFamily="2" charset="-79"/>
              </a:rPr>
              <a:t>2010</a:t>
            </a:r>
            <a:endParaRPr lang="fr-FR" dirty="0">
              <a:latin typeface="Aharoni" pitchFamily="2" charset="-79"/>
              <a:cs typeface="Aharoni" pitchFamily="2" charset="-79"/>
            </a:endParaRPr>
          </a:p>
        </p:txBody>
      </p:sp>
      <p:cxnSp>
        <p:nvCxnSpPr>
          <p:cNvPr id="62" name="Connecteur droit 61"/>
          <p:cNvCxnSpPr/>
          <p:nvPr/>
        </p:nvCxnSpPr>
        <p:spPr>
          <a:xfrm>
            <a:off x="857224" y="507207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857224" y="4429132"/>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Connecteur droit 64"/>
          <p:cNvCxnSpPr/>
          <p:nvPr/>
        </p:nvCxnSpPr>
        <p:spPr>
          <a:xfrm>
            <a:off x="857224" y="3786190"/>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Connecteur droit 65"/>
          <p:cNvCxnSpPr/>
          <p:nvPr/>
        </p:nvCxnSpPr>
        <p:spPr>
          <a:xfrm>
            <a:off x="857224" y="3143248"/>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Connecteur droit 66"/>
          <p:cNvCxnSpPr/>
          <p:nvPr/>
        </p:nvCxnSpPr>
        <p:spPr>
          <a:xfrm>
            <a:off x="857224" y="2571744"/>
            <a:ext cx="142876"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ZoneTexte 67"/>
          <p:cNvSpPr txBox="1"/>
          <p:nvPr/>
        </p:nvSpPr>
        <p:spPr>
          <a:xfrm>
            <a:off x="285720" y="4786322"/>
            <a:ext cx="506870" cy="400110"/>
          </a:xfrm>
          <a:prstGeom prst="rect">
            <a:avLst/>
          </a:prstGeom>
          <a:noFill/>
        </p:spPr>
        <p:txBody>
          <a:bodyPr wrap="none" rtlCol="0">
            <a:spAutoFit/>
          </a:bodyPr>
          <a:lstStyle/>
          <a:p>
            <a:r>
              <a:rPr lang="fr-FR" sz="2000" b="1" dirty="0" smtClean="0">
                <a:latin typeface="Century" pitchFamily="18" charset="0"/>
                <a:cs typeface="Aharoni" pitchFamily="2" charset="-79"/>
              </a:rPr>
              <a:t>1</a:t>
            </a:r>
            <a:r>
              <a:rPr lang="fr-FR" b="1" dirty="0" smtClean="0">
                <a:latin typeface="Century" pitchFamily="18" charset="0"/>
                <a:cs typeface="Aharoni" pitchFamily="2" charset="-79"/>
              </a:rPr>
              <a:t>G</a:t>
            </a:r>
            <a:endParaRPr lang="fr-FR" b="1" dirty="0">
              <a:latin typeface="Century" pitchFamily="18" charset="0"/>
              <a:cs typeface="Aharoni" pitchFamily="2" charset="-79"/>
            </a:endParaRPr>
          </a:p>
        </p:txBody>
      </p:sp>
      <p:sp>
        <p:nvSpPr>
          <p:cNvPr id="69" name="ZoneTexte 68"/>
          <p:cNvSpPr txBox="1"/>
          <p:nvPr/>
        </p:nvSpPr>
        <p:spPr>
          <a:xfrm>
            <a:off x="285720" y="4214818"/>
            <a:ext cx="506870" cy="400110"/>
          </a:xfrm>
          <a:prstGeom prst="rect">
            <a:avLst/>
          </a:prstGeom>
          <a:noFill/>
        </p:spPr>
        <p:txBody>
          <a:bodyPr wrap="none" rtlCol="0">
            <a:spAutoFit/>
          </a:bodyPr>
          <a:lstStyle/>
          <a:p>
            <a:r>
              <a:rPr lang="fr-FR" sz="2000" b="1" dirty="0" smtClean="0">
                <a:latin typeface="Century" pitchFamily="18" charset="0"/>
                <a:cs typeface="Aharoni" pitchFamily="2" charset="-79"/>
              </a:rPr>
              <a:t>2</a:t>
            </a:r>
            <a:r>
              <a:rPr lang="fr-FR" b="1" dirty="0" smtClean="0">
                <a:latin typeface="Century" pitchFamily="18" charset="0"/>
                <a:cs typeface="Aharoni" pitchFamily="2" charset="-79"/>
              </a:rPr>
              <a:t>G</a:t>
            </a:r>
            <a:endParaRPr lang="fr-FR" b="1" dirty="0">
              <a:latin typeface="Century" pitchFamily="18" charset="0"/>
              <a:cs typeface="Aharoni" pitchFamily="2" charset="-79"/>
            </a:endParaRPr>
          </a:p>
        </p:txBody>
      </p:sp>
      <p:sp>
        <p:nvSpPr>
          <p:cNvPr id="70" name="ZoneTexte 69"/>
          <p:cNvSpPr txBox="1"/>
          <p:nvPr/>
        </p:nvSpPr>
        <p:spPr>
          <a:xfrm>
            <a:off x="278916" y="3571876"/>
            <a:ext cx="506870" cy="400110"/>
          </a:xfrm>
          <a:prstGeom prst="rect">
            <a:avLst/>
          </a:prstGeom>
          <a:noFill/>
        </p:spPr>
        <p:txBody>
          <a:bodyPr wrap="none" rtlCol="0">
            <a:spAutoFit/>
          </a:bodyPr>
          <a:lstStyle/>
          <a:p>
            <a:r>
              <a:rPr lang="fr-FR" sz="2000" b="1" dirty="0" smtClean="0">
                <a:latin typeface="Century" pitchFamily="18" charset="0"/>
                <a:cs typeface="Aharoni" pitchFamily="2" charset="-79"/>
              </a:rPr>
              <a:t>3</a:t>
            </a:r>
            <a:r>
              <a:rPr lang="fr-FR" b="1" dirty="0" smtClean="0">
                <a:latin typeface="Century" pitchFamily="18" charset="0"/>
                <a:cs typeface="Aharoni" pitchFamily="2" charset="-79"/>
              </a:rPr>
              <a:t>G</a:t>
            </a:r>
            <a:endParaRPr lang="fr-FR" b="1" dirty="0">
              <a:latin typeface="Century" pitchFamily="18" charset="0"/>
              <a:cs typeface="Aharoni" pitchFamily="2" charset="-79"/>
            </a:endParaRPr>
          </a:p>
        </p:txBody>
      </p:sp>
      <p:sp>
        <p:nvSpPr>
          <p:cNvPr id="71" name="ZoneTexte 70"/>
          <p:cNvSpPr txBox="1"/>
          <p:nvPr/>
        </p:nvSpPr>
        <p:spPr>
          <a:xfrm>
            <a:off x="285720" y="2357430"/>
            <a:ext cx="506870" cy="400110"/>
          </a:xfrm>
          <a:prstGeom prst="rect">
            <a:avLst/>
          </a:prstGeom>
          <a:noFill/>
        </p:spPr>
        <p:txBody>
          <a:bodyPr wrap="none" rtlCol="0">
            <a:spAutoFit/>
          </a:bodyPr>
          <a:lstStyle/>
          <a:p>
            <a:r>
              <a:rPr lang="fr-FR" sz="2000" b="1" dirty="0" smtClean="0">
                <a:latin typeface="Century" pitchFamily="18" charset="0"/>
                <a:cs typeface="Aharoni" pitchFamily="2" charset="-79"/>
              </a:rPr>
              <a:t>5</a:t>
            </a:r>
            <a:r>
              <a:rPr lang="fr-FR" b="1" dirty="0" smtClean="0">
                <a:latin typeface="Century" pitchFamily="18" charset="0"/>
                <a:cs typeface="Aharoni" pitchFamily="2" charset="-79"/>
              </a:rPr>
              <a:t>G</a:t>
            </a:r>
            <a:endParaRPr lang="fr-FR" b="1" dirty="0">
              <a:latin typeface="Century" pitchFamily="18" charset="0"/>
              <a:cs typeface="Aharoni" pitchFamily="2" charset="-79"/>
            </a:endParaRPr>
          </a:p>
        </p:txBody>
      </p:sp>
      <p:sp>
        <p:nvSpPr>
          <p:cNvPr id="72" name="ZoneTexte 71"/>
          <p:cNvSpPr txBox="1"/>
          <p:nvPr/>
        </p:nvSpPr>
        <p:spPr>
          <a:xfrm>
            <a:off x="285720" y="2957452"/>
            <a:ext cx="506870" cy="400110"/>
          </a:xfrm>
          <a:prstGeom prst="rect">
            <a:avLst/>
          </a:prstGeom>
          <a:noFill/>
        </p:spPr>
        <p:txBody>
          <a:bodyPr wrap="none" rtlCol="0">
            <a:spAutoFit/>
          </a:bodyPr>
          <a:lstStyle/>
          <a:p>
            <a:r>
              <a:rPr lang="fr-FR" sz="2000" b="1" dirty="0" smtClean="0">
                <a:latin typeface="Century" pitchFamily="18" charset="0"/>
                <a:cs typeface="Aharoni" pitchFamily="2" charset="-79"/>
              </a:rPr>
              <a:t>4</a:t>
            </a:r>
            <a:r>
              <a:rPr lang="fr-FR" b="1" dirty="0" smtClean="0">
                <a:latin typeface="Century" pitchFamily="18" charset="0"/>
                <a:cs typeface="Aharoni" pitchFamily="2" charset="-79"/>
              </a:rPr>
              <a:t>G</a:t>
            </a:r>
            <a:endParaRPr lang="fr-FR" b="1" dirty="0">
              <a:latin typeface="Century" pitchFamily="18" charset="0"/>
              <a:cs typeface="Aharoni" pitchFamily="2" charset="-79"/>
            </a:endParaRPr>
          </a:p>
        </p:txBody>
      </p:sp>
      <p:sp>
        <p:nvSpPr>
          <p:cNvPr id="4100" name="AutoShape 4" descr="Les éditions PUG - LE SAVIEZ-VOUS ? &amp;amp;quot;En 1946, l&amp;amp;#39;ENIAC (Electronic Numerical  Integrator Analyser and Computer), est le premier ordinateur entièrement  électronique et non électromécanique comme le Z3 allemand et le Coloss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pSp>
        <p:nvGrpSpPr>
          <p:cNvPr id="81" name="Groupe 80"/>
          <p:cNvGrpSpPr/>
          <p:nvPr/>
        </p:nvGrpSpPr>
        <p:grpSpPr>
          <a:xfrm>
            <a:off x="928662" y="1928802"/>
            <a:ext cx="8001056" cy="3714776"/>
            <a:chOff x="928662" y="1928802"/>
            <a:chExt cx="8001056" cy="3714776"/>
          </a:xfrm>
        </p:grpSpPr>
        <p:grpSp>
          <p:nvGrpSpPr>
            <p:cNvPr id="75" name="Groupe 74"/>
            <p:cNvGrpSpPr/>
            <p:nvPr/>
          </p:nvGrpSpPr>
          <p:grpSpPr>
            <a:xfrm>
              <a:off x="928662" y="2571744"/>
              <a:ext cx="6429420" cy="3071834"/>
              <a:chOff x="928662" y="2571744"/>
              <a:chExt cx="6429420" cy="3071834"/>
            </a:xfrm>
          </p:grpSpPr>
          <p:cxnSp>
            <p:nvCxnSpPr>
              <p:cNvPr id="37" name="Connecteur droit 36"/>
              <p:cNvCxnSpPr/>
              <p:nvPr/>
            </p:nvCxnSpPr>
            <p:spPr>
              <a:xfrm>
                <a:off x="928662" y="2571744"/>
                <a:ext cx="642942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Connecteur droit 62"/>
              <p:cNvCxnSpPr/>
              <p:nvPr/>
            </p:nvCxnSpPr>
            <p:spPr>
              <a:xfrm rot="5400000">
                <a:off x="5821768" y="4107264"/>
                <a:ext cx="3071834" cy="794"/>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32" name="Image 31" descr="arduino-a000066-2.jpg"/>
            <p:cNvPicPr>
              <a:picLocks noChangeAspect="1"/>
            </p:cNvPicPr>
            <p:nvPr/>
          </p:nvPicPr>
          <p:blipFill>
            <a:blip r:embed="rId2" cstate="print"/>
            <a:stretch>
              <a:fillRect/>
            </a:stretch>
          </p:blipFill>
          <p:spPr>
            <a:xfrm>
              <a:off x="7786710" y="2071678"/>
              <a:ext cx="1000108" cy="1000108"/>
            </a:xfrm>
            <a:prstGeom prst="rect">
              <a:avLst/>
            </a:prstGeom>
          </p:spPr>
        </p:pic>
        <p:pic>
          <p:nvPicPr>
            <p:cNvPr id="31" name="Image 30" descr="71n6YoimP8L._AC_SY355_.jpg"/>
            <p:cNvPicPr>
              <a:picLocks noChangeAspect="1"/>
            </p:cNvPicPr>
            <p:nvPr/>
          </p:nvPicPr>
          <p:blipFill>
            <a:blip r:embed="rId3"/>
            <a:stretch>
              <a:fillRect/>
            </a:stretch>
          </p:blipFill>
          <p:spPr>
            <a:xfrm>
              <a:off x="6643702" y="2143116"/>
              <a:ext cx="1218322" cy="976308"/>
            </a:xfrm>
            <a:prstGeom prst="rect">
              <a:avLst/>
            </a:prstGeom>
          </p:spPr>
        </p:pic>
        <p:sp>
          <p:nvSpPr>
            <p:cNvPr id="33" name="Ellipse 32"/>
            <p:cNvSpPr/>
            <p:nvPr/>
          </p:nvSpPr>
          <p:spPr>
            <a:xfrm>
              <a:off x="6572264" y="1928802"/>
              <a:ext cx="2357454" cy="1214446"/>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3" name="Groupe 72"/>
          <p:cNvGrpSpPr/>
          <p:nvPr/>
        </p:nvGrpSpPr>
        <p:grpSpPr>
          <a:xfrm>
            <a:off x="857224" y="4643446"/>
            <a:ext cx="1553886" cy="1000132"/>
            <a:chOff x="857224" y="4643446"/>
            <a:chExt cx="1553886" cy="1000132"/>
          </a:xfrm>
        </p:grpSpPr>
        <p:grpSp>
          <p:nvGrpSpPr>
            <p:cNvPr id="96" name="Groupe 95"/>
            <p:cNvGrpSpPr/>
            <p:nvPr/>
          </p:nvGrpSpPr>
          <p:grpSpPr>
            <a:xfrm>
              <a:off x="857224" y="5072074"/>
              <a:ext cx="1143008" cy="571504"/>
              <a:chOff x="857224" y="5072074"/>
              <a:chExt cx="1143008" cy="571504"/>
            </a:xfrm>
          </p:grpSpPr>
          <p:cxnSp>
            <p:nvCxnSpPr>
              <p:cNvPr id="91" name="Connecteur droit 90"/>
              <p:cNvCxnSpPr/>
              <p:nvPr/>
            </p:nvCxnSpPr>
            <p:spPr>
              <a:xfrm>
                <a:off x="857224" y="5072074"/>
                <a:ext cx="7858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rot="5400000">
                <a:off x="1856562" y="5499908"/>
                <a:ext cx="285752" cy="1588"/>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100" name="Image 99" descr="téléchargement.jpg"/>
            <p:cNvPicPr>
              <a:picLocks noChangeAspect="1"/>
            </p:cNvPicPr>
            <p:nvPr/>
          </p:nvPicPr>
          <p:blipFill>
            <a:blip r:embed="rId4"/>
            <a:stretch>
              <a:fillRect/>
            </a:stretch>
          </p:blipFill>
          <p:spPr>
            <a:xfrm>
              <a:off x="1357290" y="4643446"/>
              <a:ext cx="1053820" cy="776287"/>
            </a:xfrm>
            <a:prstGeom prst="rect">
              <a:avLst/>
            </a:prstGeom>
          </p:spPr>
        </p:pic>
      </p:grpSp>
      <p:grpSp>
        <p:nvGrpSpPr>
          <p:cNvPr id="74" name="Groupe 73"/>
          <p:cNvGrpSpPr/>
          <p:nvPr/>
        </p:nvGrpSpPr>
        <p:grpSpPr>
          <a:xfrm>
            <a:off x="857224" y="3980597"/>
            <a:ext cx="3040074" cy="1663775"/>
            <a:chOff x="857224" y="3980597"/>
            <a:chExt cx="3040074" cy="1663775"/>
          </a:xfrm>
        </p:grpSpPr>
        <p:grpSp>
          <p:nvGrpSpPr>
            <p:cNvPr id="97" name="Groupe 96"/>
            <p:cNvGrpSpPr/>
            <p:nvPr/>
          </p:nvGrpSpPr>
          <p:grpSpPr>
            <a:xfrm>
              <a:off x="857224" y="4429132"/>
              <a:ext cx="2429686" cy="1215240"/>
              <a:chOff x="857224" y="4429132"/>
              <a:chExt cx="2429686" cy="1215240"/>
            </a:xfrm>
          </p:grpSpPr>
          <p:cxnSp>
            <p:nvCxnSpPr>
              <p:cNvPr id="86" name="Connecteur droit 85"/>
              <p:cNvCxnSpPr/>
              <p:nvPr/>
            </p:nvCxnSpPr>
            <p:spPr>
              <a:xfrm>
                <a:off x="857224" y="4429132"/>
                <a:ext cx="20002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rot="5400000">
                <a:off x="2857488" y="5214950"/>
                <a:ext cx="857256" cy="1588"/>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101" name="Image 100" descr="Ibm_pc_5150.jpg"/>
            <p:cNvPicPr>
              <a:picLocks noChangeAspect="1"/>
            </p:cNvPicPr>
            <p:nvPr/>
          </p:nvPicPr>
          <p:blipFill>
            <a:blip r:embed="rId5"/>
            <a:stretch>
              <a:fillRect/>
            </a:stretch>
          </p:blipFill>
          <p:spPr>
            <a:xfrm>
              <a:off x="2643174" y="3980597"/>
              <a:ext cx="1254124" cy="1162915"/>
            </a:xfrm>
            <a:prstGeom prst="rect">
              <a:avLst/>
            </a:prstGeom>
          </p:spPr>
        </p:pic>
      </p:grpSp>
      <p:grpSp>
        <p:nvGrpSpPr>
          <p:cNvPr id="76" name="Groupe 75"/>
          <p:cNvGrpSpPr/>
          <p:nvPr/>
        </p:nvGrpSpPr>
        <p:grpSpPr>
          <a:xfrm>
            <a:off x="857224" y="3500438"/>
            <a:ext cx="4243404" cy="2153458"/>
            <a:chOff x="857224" y="3500438"/>
            <a:chExt cx="4243404" cy="2153458"/>
          </a:xfrm>
        </p:grpSpPr>
        <p:grpSp>
          <p:nvGrpSpPr>
            <p:cNvPr id="98" name="Groupe 97"/>
            <p:cNvGrpSpPr/>
            <p:nvPr/>
          </p:nvGrpSpPr>
          <p:grpSpPr>
            <a:xfrm>
              <a:off x="857224" y="3786190"/>
              <a:ext cx="3787008" cy="1867706"/>
              <a:chOff x="857224" y="3786190"/>
              <a:chExt cx="3787008" cy="1867706"/>
            </a:xfrm>
          </p:grpSpPr>
          <p:cxnSp>
            <p:nvCxnSpPr>
              <p:cNvPr id="82" name="Connecteur droit 81"/>
              <p:cNvCxnSpPr/>
              <p:nvPr/>
            </p:nvCxnSpPr>
            <p:spPr>
              <a:xfrm>
                <a:off x="857224" y="3786190"/>
                <a:ext cx="335758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rot="5400000">
                <a:off x="3960015" y="4969679"/>
                <a:ext cx="1366846" cy="1588"/>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102" name="Image 101" descr="laptop-blank-screen-silver-color-260nw-1382811212.jpg"/>
            <p:cNvPicPr>
              <a:picLocks noChangeAspect="1"/>
            </p:cNvPicPr>
            <p:nvPr/>
          </p:nvPicPr>
          <p:blipFill>
            <a:blip r:embed="rId6" cstate="print"/>
            <a:stretch>
              <a:fillRect/>
            </a:stretch>
          </p:blipFill>
          <p:spPr>
            <a:xfrm>
              <a:off x="3857620" y="3500438"/>
              <a:ext cx="1243008" cy="913497"/>
            </a:xfrm>
            <a:prstGeom prst="rect">
              <a:avLst/>
            </a:prstGeom>
          </p:spPr>
        </p:pic>
      </p:grpSp>
      <p:grpSp>
        <p:nvGrpSpPr>
          <p:cNvPr id="80" name="Groupe 79"/>
          <p:cNvGrpSpPr/>
          <p:nvPr/>
        </p:nvGrpSpPr>
        <p:grpSpPr>
          <a:xfrm>
            <a:off x="857224" y="2714620"/>
            <a:ext cx="5715040" cy="3081358"/>
            <a:chOff x="857224" y="2714620"/>
            <a:chExt cx="5715040" cy="3081358"/>
          </a:xfrm>
        </p:grpSpPr>
        <p:pic>
          <p:nvPicPr>
            <p:cNvPr id="105" name="Image 104" descr="téléchargement (1).jpg"/>
            <p:cNvPicPr>
              <a:picLocks noChangeAspect="1"/>
            </p:cNvPicPr>
            <p:nvPr/>
          </p:nvPicPr>
          <p:blipFill>
            <a:blip r:embed="rId7" cstate="print"/>
            <a:stretch>
              <a:fillRect/>
            </a:stretch>
          </p:blipFill>
          <p:spPr>
            <a:xfrm>
              <a:off x="4929214" y="2786058"/>
              <a:ext cx="928670" cy="928670"/>
            </a:xfrm>
            <a:prstGeom prst="rect">
              <a:avLst/>
            </a:prstGeom>
          </p:spPr>
        </p:pic>
        <p:grpSp>
          <p:nvGrpSpPr>
            <p:cNvPr id="79" name="Groupe 78"/>
            <p:cNvGrpSpPr/>
            <p:nvPr/>
          </p:nvGrpSpPr>
          <p:grpSpPr>
            <a:xfrm>
              <a:off x="857224" y="2928934"/>
              <a:ext cx="5715040" cy="2867044"/>
              <a:chOff x="857224" y="2928934"/>
              <a:chExt cx="5715040" cy="2867044"/>
            </a:xfrm>
          </p:grpSpPr>
          <p:grpSp>
            <p:nvGrpSpPr>
              <p:cNvPr id="99" name="Groupe 98"/>
              <p:cNvGrpSpPr/>
              <p:nvPr/>
            </p:nvGrpSpPr>
            <p:grpSpPr>
              <a:xfrm>
                <a:off x="857224" y="3143248"/>
                <a:ext cx="5072098" cy="2652730"/>
                <a:chOff x="857224" y="3143248"/>
                <a:chExt cx="5072098" cy="2652730"/>
              </a:xfrm>
            </p:grpSpPr>
            <p:cxnSp>
              <p:nvCxnSpPr>
                <p:cNvPr id="77" name="Connecteur droit 76"/>
                <p:cNvCxnSpPr/>
                <p:nvPr/>
              </p:nvCxnSpPr>
              <p:spPr>
                <a:xfrm>
                  <a:off x="857224" y="3143248"/>
                  <a:ext cx="471490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rot="5400000">
                  <a:off x="4781155" y="4647811"/>
                  <a:ext cx="2295540" cy="794"/>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106" name="Image 105" descr="pc-portable-microsoft-surface-go-2-10-5-int.jpg"/>
              <p:cNvPicPr>
                <a:picLocks noChangeAspect="1"/>
              </p:cNvPicPr>
              <p:nvPr/>
            </p:nvPicPr>
            <p:blipFill>
              <a:blip r:embed="rId8" cstate="print"/>
              <a:stretch>
                <a:fillRect/>
              </a:stretch>
            </p:blipFill>
            <p:spPr>
              <a:xfrm>
                <a:off x="5643570" y="2928934"/>
                <a:ext cx="928694" cy="928694"/>
              </a:xfrm>
              <a:prstGeom prst="rect">
                <a:avLst/>
              </a:prstGeom>
            </p:spPr>
          </p:pic>
        </p:grpSp>
        <p:sp>
          <p:nvSpPr>
            <p:cNvPr id="107" name="Rectangle à coins arrondis 106"/>
            <p:cNvSpPr/>
            <p:nvPr/>
          </p:nvSpPr>
          <p:spPr>
            <a:xfrm>
              <a:off x="4929190" y="2714620"/>
              <a:ext cx="1643074" cy="1143008"/>
            </a:xfrm>
            <a:prstGeom prst="round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73"/>
                                        </p:tgtEl>
                                        <p:attrNameLst>
                                          <p:attrName>style.visibility</p:attrName>
                                        </p:attrNameLst>
                                      </p:cBhvr>
                                      <p:to>
                                        <p:strVal val="visible"/>
                                      </p:to>
                                    </p:set>
                                    <p:animEffect transition="in" filter="box(out)">
                                      <p:cBhvr>
                                        <p:cTn id="12" dur="500"/>
                                        <p:tgtEl>
                                          <p:spTgt spid="7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74"/>
                                        </p:tgtEl>
                                        <p:attrNameLst>
                                          <p:attrName>style.visibility</p:attrName>
                                        </p:attrNameLst>
                                      </p:cBhvr>
                                      <p:to>
                                        <p:strVal val="visible"/>
                                      </p:to>
                                    </p:set>
                                    <p:animEffect transition="in" filter="box(out)">
                                      <p:cBhvr>
                                        <p:cTn id="17" dur="500"/>
                                        <p:tgtEl>
                                          <p:spTgt spid="7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76"/>
                                        </p:tgtEl>
                                        <p:attrNameLst>
                                          <p:attrName>style.visibility</p:attrName>
                                        </p:attrNameLst>
                                      </p:cBhvr>
                                      <p:to>
                                        <p:strVal val="visible"/>
                                      </p:to>
                                    </p:set>
                                    <p:animEffect transition="in" filter="box(out)">
                                      <p:cBhvr>
                                        <p:cTn id="22" dur="500"/>
                                        <p:tgtEl>
                                          <p:spTgt spid="7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nodeType="clickEffect">
                                  <p:stCondLst>
                                    <p:cond delay="0"/>
                                  </p:stCondLst>
                                  <p:childTnLst>
                                    <p:set>
                                      <p:cBhvr>
                                        <p:cTn id="26" dur="1" fill="hold">
                                          <p:stCondLst>
                                            <p:cond delay="0"/>
                                          </p:stCondLst>
                                        </p:cTn>
                                        <p:tgtEl>
                                          <p:spTgt spid="80"/>
                                        </p:tgtEl>
                                        <p:attrNameLst>
                                          <p:attrName>style.visibility</p:attrName>
                                        </p:attrNameLst>
                                      </p:cBhvr>
                                      <p:to>
                                        <p:strVal val="visible"/>
                                      </p:to>
                                    </p:set>
                                    <p:animEffect transition="in" filter="box(out)">
                                      <p:cBhvr>
                                        <p:cTn id="27" dur="500"/>
                                        <p:tgtEl>
                                          <p:spTgt spid="8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nodeType="clickEffect">
                                  <p:stCondLst>
                                    <p:cond delay="0"/>
                                  </p:stCondLst>
                                  <p:childTnLst>
                                    <p:set>
                                      <p:cBhvr>
                                        <p:cTn id="31" dur="1" fill="hold">
                                          <p:stCondLst>
                                            <p:cond delay="0"/>
                                          </p:stCondLst>
                                        </p:cTn>
                                        <p:tgtEl>
                                          <p:spTgt spid="81"/>
                                        </p:tgtEl>
                                        <p:attrNameLst>
                                          <p:attrName>style.visibility</p:attrName>
                                        </p:attrNameLst>
                                      </p:cBhvr>
                                      <p:to>
                                        <p:strVal val="visible"/>
                                      </p:to>
                                    </p:set>
                                    <p:animEffect transition="in" filter="box(out)">
                                      <p:cBhvr>
                                        <p:cTn id="32"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7</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428596" y="642918"/>
            <a:ext cx="5572164"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3. Informatique ubiquitaire (ambiante)</a:t>
            </a:r>
            <a:endParaRPr lang="fr-FR" sz="2000" b="1" u="sng" dirty="0">
              <a:solidFill>
                <a:srgbClr val="0070C0"/>
              </a:solidFill>
              <a:latin typeface="Lucida Bright" pitchFamily="18" charset="0"/>
              <a:cs typeface="Lucida Bright" pitchFamily="18" charset="0"/>
            </a:endParaRPr>
          </a:p>
        </p:txBody>
      </p:sp>
      <p:sp>
        <p:nvSpPr>
          <p:cNvPr id="18" name="ZoneTexte 17"/>
          <p:cNvSpPr txBox="1"/>
          <p:nvPr/>
        </p:nvSpPr>
        <p:spPr>
          <a:xfrm>
            <a:off x="571472" y="1071546"/>
            <a:ext cx="6500858" cy="1615827"/>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Le concept de l’informatique ambiante ou ubiquitaire (</a:t>
            </a:r>
            <a:r>
              <a:rPr lang="fr-FR" i="1" dirty="0" err="1" smtClean="0">
                <a:latin typeface="Lucida Bright" pitchFamily="18" charset="0"/>
                <a:cs typeface="Lucida Bright" pitchFamily="18" charset="0"/>
              </a:rPr>
              <a:t>Ambient</a:t>
            </a:r>
            <a:r>
              <a:rPr lang="fr-FR" i="1" dirty="0" smtClean="0">
                <a:latin typeface="Lucida Bright" pitchFamily="18" charset="0"/>
                <a:cs typeface="Lucida Bright" pitchFamily="18" charset="0"/>
              </a:rPr>
              <a:t> </a:t>
            </a:r>
            <a:r>
              <a:rPr lang="fr-FR" i="1" dirty="0" err="1" smtClean="0">
                <a:latin typeface="Lucida Bright" pitchFamily="18" charset="0"/>
                <a:cs typeface="Lucida Bright" pitchFamily="18" charset="0"/>
              </a:rPr>
              <a:t>Computing</a:t>
            </a:r>
            <a:r>
              <a:rPr lang="fr-FR" dirty="0" smtClean="0">
                <a:latin typeface="Lucida Bright" pitchFamily="18" charset="0"/>
                <a:cs typeface="Lucida Bright" pitchFamily="18" charset="0"/>
              </a:rPr>
              <a:t>)  a été introduit pour la première fois par </a:t>
            </a:r>
            <a:r>
              <a:rPr lang="fr-FR" b="1" dirty="0" smtClean="0">
                <a:solidFill>
                  <a:schemeClr val="accent3">
                    <a:lumMod val="75000"/>
                  </a:schemeClr>
                </a:solidFill>
                <a:latin typeface="Lucida Bright" pitchFamily="18" charset="0"/>
                <a:cs typeface="Lucida Bright" pitchFamily="18" charset="0"/>
              </a:rPr>
              <a:t>Mark Weiser </a:t>
            </a:r>
            <a:r>
              <a:rPr lang="fr-FR" dirty="0" smtClean="0">
                <a:latin typeface="Lucida Bright" pitchFamily="18" charset="0"/>
                <a:cs typeface="Lucida Bright" pitchFamily="18" charset="0"/>
              </a:rPr>
              <a:t>durant les années </a:t>
            </a:r>
            <a:r>
              <a:rPr lang="fr-FR" b="1" dirty="0" smtClean="0">
                <a:latin typeface="Lucida Bright" pitchFamily="18" charset="0"/>
                <a:cs typeface="Lucida Bright" pitchFamily="18" charset="0"/>
              </a:rPr>
              <a:t>1980</a:t>
            </a:r>
            <a:r>
              <a:rPr lang="fr-FR" dirty="0" smtClean="0">
                <a:latin typeface="Lucida Bright" pitchFamily="18" charset="0"/>
                <a:cs typeface="Lucida Bright" pitchFamily="18" charset="0"/>
              </a:rPr>
              <a:t>. </a:t>
            </a:r>
          </a:p>
          <a:p>
            <a:endParaRPr lang="fr-FR" dirty="0" smtClean="0">
              <a:latin typeface="Lucida Bright" pitchFamily="18" charset="0"/>
              <a:cs typeface="Lucida Bright" pitchFamily="18" charset="0"/>
            </a:endParaRPr>
          </a:p>
        </p:txBody>
      </p:sp>
      <p:sp>
        <p:nvSpPr>
          <p:cNvPr id="9" name="ZoneTexte 8"/>
          <p:cNvSpPr txBox="1"/>
          <p:nvPr/>
        </p:nvSpPr>
        <p:spPr>
          <a:xfrm>
            <a:off x="571472" y="2357430"/>
            <a:ext cx="8286808" cy="1754326"/>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Selon </a:t>
            </a:r>
            <a:r>
              <a:rPr lang="fr-FR" b="1" dirty="0" smtClean="0">
                <a:latin typeface="Lucida Bright" pitchFamily="18" charset="0"/>
                <a:cs typeface="Lucida Bright" pitchFamily="18" charset="0"/>
              </a:rPr>
              <a:t>M. Weiser</a:t>
            </a:r>
            <a:r>
              <a:rPr lang="fr-FR" dirty="0" smtClean="0">
                <a:latin typeface="Lucida Bright" pitchFamily="18" charset="0"/>
                <a:cs typeface="Lucida Bright" pitchFamily="18" charset="0"/>
              </a:rPr>
              <a:t>, l’ordinateur sera intégré dans les objets de la vie courante et il deviendra </a:t>
            </a:r>
            <a:r>
              <a:rPr lang="fr-FR" b="1" u="sng" dirty="0" smtClean="0">
                <a:latin typeface="Lucida Bright" pitchFamily="18" charset="0"/>
                <a:cs typeface="Lucida Bright" pitchFamily="18" charset="0"/>
              </a:rPr>
              <a:t>invisible</a:t>
            </a:r>
            <a:r>
              <a:rPr lang="fr-FR" dirty="0" smtClean="0">
                <a:latin typeface="Lucida Bright" pitchFamily="18" charset="0"/>
                <a:cs typeface="Lucida Bright" pitchFamily="18" charset="0"/>
              </a:rPr>
              <a:t> dans notre environnement de telle sorte qu’</a:t>
            </a:r>
            <a:r>
              <a:rPr lang="fr-FR" b="1" u="sng" dirty="0" smtClean="0">
                <a:latin typeface="Lucida Bright" pitchFamily="18" charset="0"/>
                <a:cs typeface="Lucida Bright" pitchFamily="18" charset="0"/>
              </a:rPr>
              <a:t>il rendrait continuellement des services indispensables </a:t>
            </a:r>
            <a:r>
              <a:rPr lang="fr-FR" dirty="0" smtClean="0">
                <a:latin typeface="Lucida Bright" pitchFamily="18" charset="0"/>
                <a:cs typeface="Lucida Bright" pitchFamily="18" charset="0"/>
              </a:rPr>
              <a:t>sans que personne ne remarque sa présence.</a:t>
            </a:r>
          </a:p>
        </p:txBody>
      </p:sp>
      <p:sp>
        <p:nvSpPr>
          <p:cNvPr id="19458" name="AutoShape 2"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60" name="AutoShape 4"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3" name="Image 12" descr="Mark Weiser.jpg"/>
          <p:cNvPicPr>
            <a:picLocks noChangeAspect="1"/>
          </p:cNvPicPr>
          <p:nvPr/>
        </p:nvPicPr>
        <p:blipFill>
          <a:blip r:embed="rId2"/>
          <a:stretch>
            <a:fillRect/>
          </a:stretch>
        </p:blipFill>
        <p:spPr>
          <a:xfrm>
            <a:off x="7215206" y="785794"/>
            <a:ext cx="1547810" cy="1547810"/>
          </a:xfrm>
          <a:prstGeom prst="rect">
            <a:avLst/>
          </a:prstGeom>
        </p:spPr>
      </p:pic>
      <p:sp>
        <p:nvSpPr>
          <p:cNvPr id="16" name="ZoneTexte 15"/>
          <p:cNvSpPr txBox="1"/>
          <p:nvPr/>
        </p:nvSpPr>
        <p:spPr>
          <a:xfrm>
            <a:off x="740632" y="4143380"/>
            <a:ext cx="7760458" cy="369332"/>
          </a:xfrm>
          <a:prstGeom prst="rect">
            <a:avLst/>
          </a:prstGeom>
          <a:noFill/>
        </p:spPr>
        <p:txBody>
          <a:bodyPr wrap="none" rtlCol="0">
            <a:spAutoFit/>
          </a:bodyPr>
          <a:lstStyle/>
          <a:p>
            <a:pPr>
              <a:buFont typeface="Wingdings" pitchFamily="2" charset="2"/>
              <a:buChar char="Ø"/>
            </a:pPr>
            <a:r>
              <a:rPr lang="fr-FR" dirty="0" smtClean="0">
                <a:latin typeface="Lucida Bright" pitchFamily="18" charset="0"/>
                <a:cs typeface="Lucida Bright" pitchFamily="18" charset="0"/>
              </a:rPr>
              <a:t> </a:t>
            </a:r>
            <a:r>
              <a:rPr lang="fr-FR" b="1" dirty="0" smtClean="0">
                <a:latin typeface="Lucida Bright" pitchFamily="18" charset="0"/>
                <a:cs typeface="Lucida Bright" pitchFamily="18" charset="0"/>
              </a:rPr>
              <a:t> Invisible</a:t>
            </a:r>
            <a:r>
              <a:rPr lang="fr-FR" dirty="0" smtClean="0">
                <a:latin typeface="Lucida Bright" pitchFamily="18" charset="0"/>
                <a:cs typeface="Lucida Bright" pitchFamily="18" charset="0"/>
              </a:rPr>
              <a:t>: disparition </a:t>
            </a:r>
            <a:r>
              <a:rPr lang="fr-FR" b="1" dirty="0" smtClean="0">
                <a:latin typeface="Lucida Bright" pitchFamily="18" charset="0"/>
                <a:cs typeface="Lucida Bright" pitchFamily="18" charset="0"/>
              </a:rPr>
              <a:t>physique</a:t>
            </a:r>
            <a:r>
              <a:rPr lang="fr-FR" dirty="0" smtClean="0">
                <a:latin typeface="Lucida Bright" pitchFamily="18" charset="0"/>
                <a:cs typeface="Lucida Bright" pitchFamily="18" charset="0"/>
              </a:rPr>
              <a:t> et </a:t>
            </a:r>
            <a:r>
              <a:rPr lang="fr-FR" b="1" dirty="0" smtClean="0">
                <a:latin typeface="Lucida Bright" pitchFamily="18" charset="0"/>
                <a:cs typeface="Lucida Bright" pitchFamily="18" charset="0"/>
              </a:rPr>
              <a:t>morale</a:t>
            </a:r>
            <a:r>
              <a:rPr lang="fr-FR" dirty="0" smtClean="0">
                <a:latin typeface="Lucida Bright" pitchFamily="18" charset="0"/>
                <a:cs typeface="Lucida Bright" pitchFamily="18" charset="0"/>
              </a:rPr>
              <a:t>, selon </a:t>
            </a:r>
            <a:r>
              <a:rPr lang="fr-FR" b="1" u="sng" dirty="0" smtClean="0">
                <a:latin typeface="Lucida Bright" pitchFamily="18" charset="0"/>
                <a:cs typeface="Lucida Bright" pitchFamily="18" charset="0"/>
              </a:rPr>
              <a:t>Streitz et Nixon</a:t>
            </a:r>
          </a:p>
        </p:txBody>
      </p:sp>
      <p:sp>
        <p:nvSpPr>
          <p:cNvPr id="17" name="ZoneTexte 16"/>
          <p:cNvSpPr txBox="1"/>
          <p:nvPr/>
        </p:nvSpPr>
        <p:spPr>
          <a:xfrm>
            <a:off x="428596" y="4529088"/>
            <a:ext cx="5572164"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4. Informatique </a:t>
            </a:r>
            <a:r>
              <a:rPr lang="fr-FR" sz="2000" b="1" u="sng" dirty="0" err="1" smtClean="0">
                <a:solidFill>
                  <a:srgbClr val="0070C0"/>
                </a:solidFill>
                <a:latin typeface="Lucida Bright" pitchFamily="18" charset="0"/>
                <a:cs typeface="Lucida Bright" pitchFamily="18" charset="0"/>
              </a:rPr>
              <a:t>pervasive</a:t>
            </a:r>
            <a:r>
              <a:rPr lang="fr-FR" sz="2000" b="1" u="sng" dirty="0" smtClean="0">
                <a:solidFill>
                  <a:srgbClr val="0070C0"/>
                </a:solidFill>
                <a:latin typeface="Lucida Bright" pitchFamily="18" charset="0"/>
                <a:cs typeface="Lucida Bright" pitchFamily="18" charset="0"/>
              </a:rPr>
              <a:t> (diffuse)</a:t>
            </a:r>
            <a:endParaRPr lang="fr-FR" sz="2000" b="1" u="sng" dirty="0">
              <a:solidFill>
                <a:srgbClr val="0070C0"/>
              </a:solidFill>
              <a:latin typeface="Lucida Bright" pitchFamily="18" charset="0"/>
              <a:cs typeface="Lucida Bright" pitchFamily="18" charset="0"/>
            </a:endParaRPr>
          </a:p>
        </p:txBody>
      </p:sp>
      <p:sp>
        <p:nvSpPr>
          <p:cNvPr id="19" name="ZoneTexte 18"/>
          <p:cNvSpPr txBox="1"/>
          <p:nvPr/>
        </p:nvSpPr>
        <p:spPr>
          <a:xfrm>
            <a:off x="571472" y="4786322"/>
            <a:ext cx="8358246" cy="1338828"/>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L’accès pratique, grâce à une nouvelle classe d’appareils, à l’information pertinente avec la possibilité de prendre facilement des mesures à ce sujet quand vous en avez besoin et n’importe où. » (IBM)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out)">
                                      <p:cBhvr>
                                        <p:cTn id="7" dur="500"/>
                                        <p:tgtEl>
                                          <p:spTgt spid="13"/>
                                        </p:tgtEl>
                                      </p:cBhvr>
                                    </p:animEffect>
                                  </p:childTnLst>
                                </p:cTn>
                              </p:par>
                            </p:childTnLst>
                          </p:cTn>
                        </p:par>
                        <p:par>
                          <p:cTn id="8" fill="hold">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box(out)">
                                      <p:cBhvr>
                                        <p:cTn id="11" dur="500"/>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ox(out)">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checkerboard(across)">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ox(out)">
                                      <p:cBhvr>
                                        <p:cTn id="26" dur="500"/>
                                        <p:tgtEl>
                                          <p:spTgt spid="16"/>
                                        </p:tgtEl>
                                      </p:cBhvr>
                                    </p:animEffect>
                                  </p:childTnLst>
                                </p:cTn>
                              </p:par>
                            </p:childTnLst>
                          </p:cTn>
                        </p:par>
                        <p:par>
                          <p:cTn id="27" fill="hold">
                            <p:stCondLst>
                              <p:cond delay="500"/>
                            </p:stCondLst>
                            <p:childTnLst>
                              <p:par>
                                <p:cTn id="28" presetID="4" presetClass="entr" presetSubtype="32" fill="hold" grpId="0"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ox(out)">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9" grpId="0"/>
      <p:bldP spid="16" grpId="0"/>
      <p:bldP spid="17"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8</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428596" y="785794"/>
            <a:ext cx="8072494"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5. Evolution de l’informatique ubiquitaire en SIA</a:t>
            </a:r>
            <a:endParaRPr lang="fr-FR" sz="2000" b="1" u="sng" dirty="0">
              <a:solidFill>
                <a:srgbClr val="0070C0"/>
              </a:solidFill>
              <a:latin typeface="Lucida Bright" pitchFamily="18" charset="0"/>
              <a:cs typeface="Lucida Bright" pitchFamily="18" charset="0"/>
            </a:endParaRPr>
          </a:p>
        </p:txBody>
      </p:sp>
      <p:sp>
        <p:nvSpPr>
          <p:cNvPr id="19458" name="AutoShape 2"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60" name="AutoShape 4"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pSp>
        <p:nvGrpSpPr>
          <p:cNvPr id="36" name="Groupe 35"/>
          <p:cNvGrpSpPr/>
          <p:nvPr/>
        </p:nvGrpSpPr>
        <p:grpSpPr>
          <a:xfrm>
            <a:off x="71406" y="1571612"/>
            <a:ext cx="4000528" cy="3929090"/>
            <a:chOff x="71406" y="1571612"/>
            <a:chExt cx="4000528" cy="3929090"/>
          </a:xfrm>
        </p:grpSpPr>
        <p:pic>
          <p:nvPicPr>
            <p:cNvPr id="27" name="Image 26" descr="Raspberry_Pi_4_Model_B.jpg"/>
            <p:cNvPicPr>
              <a:picLocks noChangeAspect="1"/>
            </p:cNvPicPr>
            <p:nvPr/>
          </p:nvPicPr>
          <p:blipFill>
            <a:blip r:embed="rId2" cstate="print"/>
            <a:stretch>
              <a:fillRect/>
            </a:stretch>
          </p:blipFill>
          <p:spPr>
            <a:xfrm>
              <a:off x="2786050" y="4143380"/>
              <a:ext cx="785818" cy="761742"/>
            </a:xfrm>
            <a:prstGeom prst="rect">
              <a:avLst/>
            </a:prstGeom>
          </p:spPr>
        </p:pic>
        <p:pic>
          <p:nvPicPr>
            <p:cNvPr id="26" name="Image 25" descr="GSM.jpg"/>
            <p:cNvPicPr>
              <a:picLocks noChangeAspect="1"/>
            </p:cNvPicPr>
            <p:nvPr/>
          </p:nvPicPr>
          <p:blipFill>
            <a:blip r:embed="rId3" cstate="print"/>
            <a:stretch>
              <a:fillRect/>
            </a:stretch>
          </p:blipFill>
          <p:spPr>
            <a:xfrm>
              <a:off x="714348" y="4286256"/>
              <a:ext cx="857232" cy="857232"/>
            </a:xfrm>
            <a:prstGeom prst="rect">
              <a:avLst/>
            </a:prstGeom>
          </p:spPr>
        </p:pic>
        <p:pic>
          <p:nvPicPr>
            <p:cNvPr id="22" name="Image 21" descr="laptop-blank-screen-silver-color-260nw-1382811212.jpg"/>
            <p:cNvPicPr>
              <a:picLocks noChangeAspect="1"/>
            </p:cNvPicPr>
            <p:nvPr/>
          </p:nvPicPr>
          <p:blipFill>
            <a:blip r:embed="rId4" cstate="print"/>
            <a:stretch>
              <a:fillRect/>
            </a:stretch>
          </p:blipFill>
          <p:spPr>
            <a:xfrm>
              <a:off x="2928926" y="2643182"/>
              <a:ext cx="1069274" cy="785818"/>
            </a:xfrm>
            <a:prstGeom prst="rect">
              <a:avLst/>
            </a:prstGeom>
          </p:spPr>
        </p:pic>
        <p:sp>
          <p:nvSpPr>
            <p:cNvPr id="17" name="Ellipse 16"/>
            <p:cNvSpPr/>
            <p:nvPr/>
          </p:nvSpPr>
          <p:spPr>
            <a:xfrm>
              <a:off x="1214414" y="2857496"/>
              <a:ext cx="1785950" cy="1643074"/>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Info Ambiante</a:t>
              </a:r>
              <a:endParaRPr lang="fr-FR" b="1" dirty="0"/>
            </a:p>
          </p:txBody>
        </p:sp>
        <p:pic>
          <p:nvPicPr>
            <p:cNvPr id="19" name="Image 18" descr="téléchargement (1).jpg"/>
            <p:cNvPicPr>
              <a:picLocks noChangeAspect="1"/>
            </p:cNvPicPr>
            <p:nvPr/>
          </p:nvPicPr>
          <p:blipFill>
            <a:blip r:embed="rId5" cstate="print"/>
            <a:stretch>
              <a:fillRect/>
            </a:stretch>
          </p:blipFill>
          <p:spPr>
            <a:xfrm>
              <a:off x="1071562" y="2000264"/>
              <a:ext cx="785794" cy="785794"/>
            </a:xfrm>
            <a:prstGeom prst="rect">
              <a:avLst/>
            </a:prstGeom>
          </p:spPr>
        </p:pic>
        <p:sp>
          <p:nvSpPr>
            <p:cNvPr id="20" name="Ellipse 19"/>
            <p:cNvSpPr/>
            <p:nvPr/>
          </p:nvSpPr>
          <p:spPr>
            <a:xfrm>
              <a:off x="71406" y="1571612"/>
              <a:ext cx="4000528" cy="3929090"/>
            </a:xfrm>
            <a:prstGeom prst="ellipse">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 name="Image 20" descr="71n6YoimP8L._AC_SY355_.jpg"/>
            <p:cNvPicPr>
              <a:picLocks noChangeAspect="1"/>
            </p:cNvPicPr>
            <p:nvPr/>
          </p:nvPicPr>
          <p:blipFill>
            <a:blip r:embed="rId6" cstate="print"/>
            <a:stretch>
              <a:fillRect/>
            </a:stretch>
          </p:blipFill>
          <p:spPr>
            <a:xfrm>
              <a:off x="1928794" y="1857364"/>
              <a:ext cx="1129175" cy="904869"/>
            </a:xfrm>
            <a:prstGeom prst="rect">
              <a:avLst/>
            </a:prstGeom>
          </p:spPr>
        </p:pic>
        <p:pic>
          <p:nvPicPr>
            <p:cNvPr id="23" name="Image 22" descr="pc-portable-microsoft-surface-go-2-10-5-int.jpg"/>
            <p:cNvPicPr>
              <a:picLocks noChangeAspect="1"/>
            </p:cNvPicPr>
            <p:nvPr/>
          </p:nvPicPr>
          <p:blipFill>
            <a:blip r:embed="rId7" cstate="print"/>
            <a:stretch>
              <a:fillRect/>
            </a:stretch>
          </p:blipFill>
          <p:spPr>
            <a:xfrm>
              <a:off x="285720" y="2643182"/>
              <a:ext cx="833420" cy="833420"/>
            </a:xfrm>
            <a:prstGeom prst="rect">
              <a:avLst/>
            </a:prstGeom>
          </p:spPr>
        </p:pic>
        <p:pic>
          <p:nvPicPr>
            <p:cNvPr id="24" name="Image 23" descr="drone.png"/>
            <p:cNvPicPr>
              <a:picLocks noChangeAspect="1"/>
            </p:cNvPicPr>
            <p:nvPr/>
          </p:nvPicPr>
          <p:blipFill>
            <a:blip r:embed="rId8" cstate="print"/>
            <a:stretch>
              <a:fillRect/>
            </a:stretch>
          </p:blipFill>
          <p:spPr>
            <a:xfrm>
              <a:off x="3000364" y="3357562"/>
              <a:ext cx="857256" cy="857256"/>
            </a:xfrm>
            <a:prstGeom prst="rect">
              <a:avLst/>
            </a:prstGeom>
          </p:spPr>
        </p:pic>
        <p:pic>
          <p:nvPicPr>
            <p:cNvPr id="25" name="Image 24" descr="GPS.jpg"/>
            <p:cNvPicPr>
              <a:picLocks noChangeAspect="1"/>
            </p:cNvPicPr>
            <p:nvPr/>
          </p:nvPicPr>
          <p:blipFill>
            <a:blip r:embed="rId9" cstate="print"/>
            <a:stretch>
              <a:fillRect/>
            </a:stretch>
          </p:blipFill>
          <p:spPr>
            <a:xfrm>
              <a:off x="357158" y="3500414"/>
              <a:ext cx="857256" cy="857256"/>
            </a:xfrm>
            <a:prstGeom prst="rect">
              <a:avLst/>
            </a:prstGeom>
          </p:spPr>
        </p:pic>
        <p:pic>
          <p:nvPicPr>
            <p:cNvPr id="28" name="Image 27" descr="ultra son.jpg"/>
            <p:cNvPicPr>
              <a:picLocks noChangeAspect="1"/>
            </p:cNvPicPr>
            <p:nvPr/>
          </p:nvPicPr>
          <p:blipFill>
            <a:blip r:embed="rId10" cstate="print"/>
            <a:stretch>
              <a:fillRect/>
            </a:stretch>
          </p:blipFill>
          <p:spPr>
            <a:xfrm>
              <a:off x="1714480" y="4714884"/>
              <a:ext cx="983431" cy="642943"/>
            </a:xfrm>
            <a:prstGeom prst="rect">
              <a:avLst/>
            </a:prstGeom>
          </p:spPr>
        </p:pic>
      </p:grpSp>
      <p:sp>
        <p:nvSpPr>
          <p:cNvPr id="31" name="Égal 30"/>
          <p:cNvSpPr/>
          <p:nvPr/>
        </p:nvSpPr>
        <p:spPr>
          <a:xfrm>
            <a:off x="7215206" y="3214686"/>
            <a:ext cx="642942" cy="500066"/>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2" name="Plus 31"/>
          <p:cNvSpPr/>
          <p:nvPr/>
        </p:nvSpPr>
        <p:spPr>
          <a:xfrm>
            <a:off x="4143372" y="3143248"/>
            <a:ext cx="642942" cy="642942"/>
          </a:xfrm>
          <a:prstGeom prst="mathPlu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Rectangle à coins arrondis 33"/>
          <p:cNvSpPr/>
          <p:nvPr/>
        </p:nvSpPr>
        <p:spPr>
          <a:xfrm>
            <a:off x="7858148" y="3000372"/>
            <a:ext cx="1214446" cy="100013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sz="3600" b="1" dirty="0" smtClean="0"/>
              <a:t>SIA</a:t>
            </a:r>
            <a:endParaRPr lang="fr-FR" dirty="0"/>
          </a:p>
        </p:txBody>
      </p:sp>
      <p:sp>
        <p:nvSpPr>
          <p:cNvPr id="1026" name="AutoShape 2" descr="IA : Les 4 Tendances Principales De 2021 - Forbes Fr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 name="Image 34" descr="IA.jpg"/>
          <p:cNvPicPr>
            <a:picLocks noChangeAspect="1"/>
          </p:cNvPicPr>
          <p:nvPr/>
        </p:nvPicPr>
        <p:blipFill>
          <a:blip r:embed="rId11" cstate="print"/>
          <a:stretch>
            <a:fillRect/>
          </a:stretch>
        </p:blipFill>
        <p:spPr>
          <a:xfrm flipH="1">
            <a:off x="5143504" y="3000372"/>
            <a:ext cx="1485907" cy="928676"/>
          </a:xfrm>
          <a:prstGeom prst="rect">
            <a:avLst/>
          </a:prstGeom>
        </p:spPr>
      </p:pic>
      <p:sp>
        <p:nvSpPr>
          <p:cNvPr id="29" name="Ellipse 28"/>
          <p:cNvSpPr/>
          <p:nvPr/>
        </p:nvSpPr>
        <p:spPr>
          <a:xfrm>
            <a:off x="4786314" y="1571612"/>
            <a:ext cx="2357454" cy="3429024"/>
          </a:xfrm>
          <a:prstGeom prst="ellipse">
            <a:avLst/>
          </a:prstGeom>
          <a:noFill/>
          <a:ln>
            <a:solidFill>
              <a:schemeClr val="tx2">
                <a:lumMod val="50000"/>
              </a:schemeClr>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ZoneTexte 29"/>
          <p:cNvSpPr txBox="1"/>
          <p:nvPr/>
        </p:nvSpPr>
        <p:spPr>
          <a:xfrm>
            <a:off x="5214942" y="2000240"/>
            <a:ext cx="1244251" cy="353943"/>
          </a:xfrm>
          <a:prstGeom prst="rect">
            <a:avLst/>
          </a:prstGeom>
          <a:noFill/>
        </p:spPr>
        <p:txBody>
          <a:bodyPr wrap="none" rtlCol="0">
            <a:spAutoFit/>
          </a:bodyPr>
          <a:lstStyle/>
          <a:p>
            <a:r>
              <a:rPr lang="fr-FR" sz="1700" b="1" dirty="0" smtClean="0">
                <a:solidFill>
                  <a:srgbClr val="C00000"/>
                </a:solidFill>
              </a:rPr>
              <a:t>Prévisions</a:t>
            </a:r>
            <a:endParaRPr lang="fr-FR" sz="1700" b="1" dirty="0">
              <a:solidFill>
                <a:srgbClr val="C00000"/>
              </a:solidFill>
            </a:endParaRPr>
          </a:p>
        </p:txBody>
      </p:sp>
      <p:sp>
        <p:nvSpPr>
          <p:cNvPr id="33" name="ZoneTexte 32"/>
          <p:cNvSpPr txBox="1"/>
          <p:nvPr/>
        </p:nvSpPr>
        <p:spPr>
          <a:xfrm>
            <a:off x="4865371" y="2503553"/>
            <a:ext cx="2135521" cy="353943"/>
          </a:xfrm>
          <a:prstGeom prst="rect">
            <a:avLst/>
          </a:prstGeom>
          <a:noFill/>
        </p:spPr>
        <p:txBody>
          <a:bodyPr wrap="none" rtlCol="0">
            <a:spAutoFit/>
          </a:bodyPr>
          <a:lstStyle/>
          <a:p>
            <a:r>
              <a:rPr lang="fr-FR" sz="1700" b="1" dirty="0" smtClean="0">
                <a:solidFill>
                  <a:srgbClr val="C00000"/>
                </a:solidFill>
              </a:rPr>
              <a:t>Recommandations</a:t>
            </a:r>
            <a:endParaRPr lang="fr-FR" sz="1700" b="1" dirty="0">
              <a:solidFill>
                <a:srgbClr val="C00000"/>
              </a:solidFill>
            </a:endParaRPr>
          </a:p>
        </p:txBody>
      </p:sp>
      <p:sp>
        <p:nvSpPr>
          <p:cNvPr id="37" name="ZoneTexte 36"/>
          <p:cNvSpPr txBox="1"/>
          <p:nvPr/>
        </p:nvSpPr>
        <p:spPr>
          <a:xfrm>
            <a:off x="5214942" y="4143380"/>
            <a:ext cx="1197764" cy="353943"/>
          </a:xfrm>
          <a:prstGeom prst="rect">
            <a:avLst/>
          </a:prstGeom>
          <a:noFill/>
        </p:spPr>
        <p:txBody>
          <a:bodyPr wrap="none" rtlCol="0">
            <a:spAutoFit/>
          </a:bodyPr>
          <a:lstStyle/>
          <a:p>
            <a:r>
              <a:rPr lang="fr-FR" sz="1700" b="1" dirty="0" smtClean="0">
                <a:solidFill>
                  <a:srgbClr val="C00000"/>
                </a:solidFill>
              </a:rPr>
              <a:t>Décisions</a:t>
            </a:r>
            <a:endParaRPr lang="fr-FR" sz="17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ox(out)">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ox(out)">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box(out)">
                                      <p:cBhvr>
                                        <p:cTn id="17" dur="500"/>
                                        <p:tgtEl>
                                          <p:spTgt spid="35"/>
                                        </p:tgtEl>
                                      </p:cBhvr>
                                    </p:animEffect>
                                  </p:childTnLst>
                                </p:cTn>
                              </p:par>
                            </p:childTnLst>
                          </p:cTn>
                        </p:par>
                        <p:par>
                          <p:cTn id="18" fill="hold">
                            <p:stCondLst>
                              <p:cond delay="500"/>
                            </p:stCondLst>
                            <p:childTnLst>
                              <p:par>
                                <p:cTn id="19" presetID="4" presetClass="entr" presetSubtype="32" fill="hold" grpId="0" nodeType="after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box(out)">
                                      <p:cBhvr>
                                        <p:cTn id="21" dur="500"/>
                                        <p:tgtEl>
                                          <p:spTgt spid="29"/>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checkerboard(across)">
                                      <p:cBhvr>
                                        <p:cTn id="26" dur="500"/>
                                        <p:tgtEl>
                                          <p:spTgt spid="30"/>
                                        </p:tgtEl>
                                      </p:cBhvr>
                                    </p:animEffect>
                                  </p:childTnLst>
                                </p:cTn>
                              </p:par>
                            </p:childTnLst>
                          </p:cTn>
                        </p:par>
                        <p:par>
                          <p:cTn id="27" fill="hold">
                            <p:stCondLst>
                              <p:cond delay="500"/>
                            </p:stCondLst>
                            <p:childTnLst>
                              <p:par>
                                <p:cTn id="28" presetID="5" presetClass="entr" presetSubtype="10" fill="hold" grpId="0" nodeType="after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checkerboard(across)">
                                      <p:cBhvr>
                                        <p:cTn id="30" dur="500"/>
                                        <p:tgtEl>
                                          <p:spTgt spid="33"/>
                                        </p:tgtEl>
                                      </p:cBhvr>
                                    </p:animEffect>
                                  </p:childTnLst>
                                </p:cTn>
                              </p:par>
                            </p:childTnLst>
                          </p:cTn>
                        </p:par>
                        <p:par>
                          <p:cTn id="31" fill="hold">
                            <p:stCondLst>
                              <p:cond delay="1000"/>
                            </p:stCondLst>
                            <p:childTnLst>
                              <p:par>
                                <p:cTn id="32" presetID="5" presetClass="entr" presetSubtype="10" fill="hold" grpId="0" nodeType="afterEffect">
                                  <p:stCondLst>
                                    <p:cond delay="0"/>
                                  </p:stCondLst>
                                  <p:childTnLst>
                                    <p:set>
                                      <p:cBhvr>
                                        <p:cTn id="33" dur="1" fill="hold">
                                          <p:stCondLst>
                                            <p:cond delay="0"/>
                                          </p:stCondLst>
                                        </p:cTn>
                                        <p:tgtEl>
                                          <p:spTgt spid="37"/>
                                        </p:tgtEl>
                                        <p:attrNameLst>
                                          <p:attrName>style.visibility</p:attrName>
                                        </p:attrNameLst>
                                      </p:cBhvr>
                                      <p:to>
                                        <p:strVal val="visible"/>
                                      </p:to>
                                    </p:set>
                                    <p:animEffect transition="in" filter="checkerboard(across)">
                                      <p:cBhvr>
                                        <p:cTn id="34" dur="500"/>
                                        <p:tgtEl>
                                          <p:spTgt spid="37"/>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box(out)">
                                      <p:cBhvr>
                                        <p:cTn id="39" dur="500"/>
                                        <p:tgtEl>
                                          <p:spTgt spid="31"/>
                                        </p:tgtEl>
                                      </p:cBhvr>
                                    </p:animEffect>
                                  </p:childTnLst>
                                </p:cTn>
                              </p:par>
                              <p:par>
                                <p:cTn id="40" presetID="4" presetClass="entr" presetSubtype="32"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box(out)">
                                      <p:cBhvr>
                                        <p:cTn id="4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4" grpId="0" animBg="1"/>
      <p:bldP spid="29" grpId="0" animBg="1"/>
      <p:bldP spid="30" grpId="0"/>
      <p:bldP spid="33" grpId="0"/>
      <p:bldP spid="3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9</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sp>
        <p:nvSpPr>
          <p:cNvPr id="14" name="Titre 7"/>
          <p:cNvSpPr>
            <a:spLocks noGrp="1"/>
          </p:cNvSpPr>
          <p:nvPr>
            <p:ph type="title"/>
          </p:nvPr>
        </p:nvSpPr>
        <p:spPr>
          <a:xfrm>
            <a:off x="0" y="71414"/>
            <a:ext cx="9144000" cy="500066"/>
          </a:xfrm>
          <a:solidFill>
            <a:schemeClr val="accent2">
              <a:lumMod val="50000"/>
            </a:schemeClr>
          </a:solidFill>
        </p:spPr>
        <p:txBody>
          <a:bodyPr>
            <a:normAutofit/>
          </a:bodyPr>
          <a:lstStyle/>
          <a:p>
            <a:pPr marL="355600"/>
            <a:r>
              <a:rPr lang="fr-FR" sz="2400" u="sng" dirty="0" smtClean="0">
                <a:solidFill>
                  <a:srgbClr val="FFFF00"/>
                </a:solidFill>
                <a:latin typeface="Courier New" pitchFamily="49" charset="0"/>
                <a:cs typeface="Courier New" pitchFamily="49" charset="0"/>
              </a:rPr>
              <a:t>Chap.1</a:t>
            </a:r>
            <a:r>
              <a:rPr lang="fr-FR" sz="2400" dirty="0" smtClean="0">
                <a:solidFill>
                  <a:srgbClr val="FFFF00"/>
                </a:solidFill>
                <a:effectLst/>
                <a:latin typeface="Courier New" pitchFamily="49" charset="0"/>
                <a:cs typeface="Courier New" pitchFamily="49" charset="0"/>
              </a:rPr>
              <a:t>:Evolution de l’informatique vers </a:t>
            </a:r>
            <a:r>
              <a:rPr lang="fr-FR" sz="2400" dirty="0" err="1" smtClean="0">
                <a:solidFill>
                  <a:srgbClr val="FFFF00"/>
                </a:solidFill>
                <a:effectLst/>
                <a:latin typeface="Courier New" pitchFamily="49" charset="0"/>
                <a:cs typeface="Courier New" pitchFamily="49" charset="0"/>
              </a:rPr>
              <a:t>AmI</a:t>
            </a:r>
            <a:r>
              <a:rPr lang="fr-FR" sz="2400" u="sng" dirty="0" smtClean="0">
                <a:solidFill>
                  <a:srgbClr val="FFFF00"/>
                </a:solidFill>
                <a:latin typeface="Courier New" pitchFamily="49" charset="0"/>
                <a:cs typeface="Courier New" pitchFamily="49" charset="0"/>
              </a:rPr>
              <a:t> </a:t>
            </a:r>
            <a:endParaRPr lang="fr-FR" sz="3600" u="sng" dirty="0">
              <a:solidFill>
                <a:srgbClr val="FFFF00"/>
              </a:solidFill>
              <a:latin typeface="Courier New" pitchFamily="49" charset="0"/>
              <a:cs typeface="Courier New" pitchFamily="49" charset="0"/>
            </a:endParaRPr>
          </a:p>
        </p:txBody>
      </p:sp>
      <p:sp>
        <p:nvSpPr>
          <p:cNvPr id="15" name="ZoneTexte 14"/>
          <p:cNvSpPr txBox="1"/>
          <p:nvPr/>
        </p:nvSpPr>
        <p:spPr>
          <a:xfrm>
            <a:off x="428596" y="742874"/>
            <a:ext cx="4286280" cy="400110"/>
          </a:xfrm>
          <a:prstGeom prst="rect">
            <a:avLst/>
          </a:prstGeom>
          <a:noFill/>
        </p:spPr>
        <p:txBody>
          <a:bodyPr wrap="square" rtlCol="0">
            <a:spAutoFit/>
          </a:bodyPr>
          <a:lstStyle/>
          <a:p>
            <a:r>
              <a:rPr lang="fr-FR" sz="2000" b="1" u="sng" dirty="0" smtClean="0">
                <a:solidFill>
                  <a:srgbClr val="0070C0"/>
                </a:solidFill>
                <a:latin typeface="Lucida Bright" pitchFamily="18" charset="0"/>
                <a:cs typeface="Lucida Bright" pitchFamily="18" charset="0"/>
              </a:rPr>
              <a:t>6. Intelligence ambiante</a:t>
            </a:r>
            <a:endParaRPr lang="fr-FR" sz="2000" b="1" u="sng" dirty="0">
              <a:solidFill>
                <a:srgbClr val="0070C0"/>
              </a:solidFill>
              <a:latin typeface="Lucida Bright" pitchFamily="18" charset="0"/>
              <a:cs typeface="Lucida Bright" pitchFamily="18" charset="0"/>
            </a:endParaRPr>
          </a:p>
        </p:txBody>
      </p:sp>
      <p:sp>
        <p:nvSpPr>
          <p:cNvPr id="18" name="ZoneTexte 17"/>
          <p:cNvSpPr txBox="1"/>
          <p:nvPr/>
        </p:nvSpPr>
        <p:spPr>
          <a:xfrm>
            <a:off x="500034" y="1142984"/>
            <a:ext cx="8286808" cy="1615827"/>
          </a:xfrm>
          <a:prstGeom prst="rect">
            <a:avLst/>
          </a:prstGeom>
          <a:noFill/>
        </p:spPr>
        <p:txBody>
          <a:bodyPr wrap="square" rtlCol="0">
            <a:spAutoFit/>
          </a:bodyPr>
          <a:lstStyle/>
          <a:p>
            <a:pPr algn="just">
              <a:lnSpc>
                <a:spcPct val="150000"/>
              </a:lnSpc>
            </a:pPr>
            <a:r>
              <a:rPr lang="fr-FR" dirty="0" smtClean="0">
                <a:latin typeface="Lucida Bright" pitchFamily="18" charset="0"/>
                <a:cs typeface="Lucida Bright" pitchFamily="18" charset="0"/>
              </a:rPr>
              <a:t>    L’intelligence ambiante (</a:t>
            </a:r>
            <a:r>
              <a:rPr lang="fr-FR" b="1" i="1" dirty="0" err="1" smtClean="0">
                <a:latin typeface="Lucida Bright" pitchFamily="18" charset="0"/>
                <a:cs typeface="Lucida Bright" pitchFamily="18" charset="0"/>
              </a:rPr>
              <a:t>AmI</a:t>
            </a:r>
            <a:r>
              <a:rPr lang="fr-FR" dirty="0" smtClean="0">
                <a:latin typeface="Lucida Bright" pitchFamily="18" charset="0"/>
                <a:cs typeface="Lucida Bright" pitchFamily="18" charset="0"/>
              </a:rPr>
              <a:t>: </a:t>
            </a:r>
            <a:r>
              <a:rPr lang="fr-FR" b="1" i="1" dirty="0" err="1" smtClean="0">
                <a:latin typeface="Lucida Bright" pitchFamily="18" charset="0"/>
                <a:cs typeface="Lucida Bright" pitchFamily="18" charset="0"/>
              </a:rPr>
              <a:t>Am</a:t>
            </a:r>
            <a:r>
              <a:rPr lang="fr-FR" i="1" dirty="0" err="1" smtClean="0">
                <a:latin typeface="Lucida Bright" pitchFamily="18" charset="0"/>
                <a:cs typeface="Lucida Bright" pitchFamily="18" charset="0"/>
              </a:rPr>
              <a:t>bient</a:t>
            </a:r>
            <a:r>
              <a:rPr lang="fr-FR" i="1" dirty="0" smtClean="0">
                <a:latin typeface="Lucida Bright" pitchFamily="18" charset="0"/>
                <a:cs typeface="Lucida Bright" pitchFamily="18" charset="0"/>
              </a:rPr>
              <a:t> </a:t>
            </a:r>
            <a:r>
              <a:rPr lang="fr-FR" b="1" i="1" dirty="0" smtClean="0">
                <a:latin typeface="Lucida Bright" pitchFamily="18" charset="0"/>
                <a:cs typeface="Lucida Bright" pitchFamily="18" charset="0"/>
              </a:rPr>
              <a:t>I</a:t>
            </a:r>
            <a:r>
              <a:rPr lang="fr-FR" i="1" dirty="0" smtClean="0">
                <a:latin typeface="Lucida Bright" pitchFamily="18" charset="0"/>
                <a:cs typeface="Lucida Bright" pitchFamily="18" charset="0"/>
              </a:rPr>
              <a:t>ntelligence ou </a:t>
            </a:r>
            <a:r>
              <a:rPr lang="fr-FR" b="1" i="1" dirty="0" err="1" smtClean="0">
                <a:latin typeface="Lucida Bright" pitchFamily="18" charset="0"/>
                <a:cs typeface="Lucida Bright" pitchFamily="18" charset="0"/>
              </a:rPr>
              <a:t>SmE</a:t>
            </a:r>
            <a:r>
              <a:rPr lang="fr-FR" i="1" dirty="0" smtClean="0">
                <a:latin typeface="Lucida Bright" pitchFamily="18" charset="0"/>
                <a:cs typeface="Lucida Bright" pitchFamily="18" charset="0"/>
              </a:rPr>
              <a:t>: </a:t>
            </a:r>
            <a:r>
              <a:rPr lang="fr-FR" b="1" i="1" dirty="0" smtClean="0">
                <a:latin typeface="Lucida Bright" pitchFamily="18" charset="0"/>
                <a:cs typeface="Lucida Bright" pitchFamily="18" charset="0"/>
              </a:rPr>
              <a:t>Sm</a:t>
            </a:r>
            <a:r>
              <a:rPr lang="fr-FR" i="1" dirty="0" smtClean="0">
                <a:latin typeface="Lucida Bright" pitchFamily="18" charset="0"/>
                <a:cs typeface="Lucida Bright" pitchFamily="18" charset="0"/>
              </a:rPr>
              <a:t>art </a:t>
            </a:r>
            <a:r>
              <a:rPr lang="fr-FR" b="1" i="1" dirty="0" err="1" smtClean="0">
                <a:latin typeface="Lucida Bright" pitchFamily="18" charset="0"/>
                <a:cs typeface="Lucida Bright" pitchFamily="18" charset="0"/>
              </a:rPr>
              <a:t>E</a:t>
            </a:r>
            <a:r>
              <a:rPr lang="fr-FR" i="1" dirty="0" err="1" smtClean="0">
                <a:latin typeface="Lucida Bright" pitchFamily="18" charset="0"/>
                <a:cs typeface="Lucida Bright" pitchFamily="18" charset="0"/>
              </a:rPr>
              <a:t>nvironments</a:t>
            </a:r>
            <a:r>
              <a:rPr lang="fr-FR" dirty="0" smtClean="0">
                <a:latin typeface="Lucida Bright" pitchFamily="18" charset="0"/>
                <a:cs typeface="Lucida Bright" pitchFamily="18" charset="0"/>
              </a:rPr>
              <a:t>) a été introduite pour la première fois par la </a:t>
            </a:r>
            <a:r>
              <a:rPr lang="fr-FR" b="1" dirty="0" smtClean="0">
                <a:latin typeface="Lucida Bright" pitchFamily="18" charset="0"/>
                <a:cs typeface="Lucida Bright" pitchFamily="18" charset="0"/>
              </a:rPr>
              <a:t>société Philips</a:t>
            </a:r>
            <a:r>
              <a:rPr lang="fr-FR" dirty="0" smtClean="0">
                <a:latin typeface="Lucida Bright" pitchFamily="18" charset="0"/>
                <a:cs typeface="Lucida Bright" pitchFamily="18" charset="0"/>
              </a:rPr>
              <a:t> dans le cadre de son projet (</a:t>
            </a:r>
            <a:r>
              <a:rPr lang="fr-FR" i="1" dirty="0" smtClean="0">
                <a:latin typeface="Lucida Bright" pitchFamily="18" charset="0"/>
                <a:cs typeface="Lucida Bright" pitchFamily="18" charset="0"/>
              </a:rPr>
              <a:t>Vision of the Future</a:t>
            </a:r>
            <a:r>
              <a:rPr lang="fr-FR" dirty="0" smtClean="0">
                <a:latin typeface="Lucida Bright" pitchFamily="18" charset="0"/>
                <a:cs typeface="Lucida Bright" pitchFamily="18" charset="0"/>
              </a:rPr>
              <a:t>)  en 1998.</a:t>
            </a:r>
          </a:p>
          <a:p>
            <a:endParaRPr lang="fr-FR" dirty="0" smtClean="0">
              <a:latin typeface="Lucida Bright" pitchFamily="18" charset="0"/>
              <a:cs typeface="Lucida Bright" pitchFamily="18" charset="0"/>
            </a:endParaRPr>
          </a:p>
        </p:txBody>
      </p:sp>
      <p:sp>
        <p:nvSpPr>
          <p:cNvPr id="19458" name="AutoShape 2"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460" name="AutoShape 4" descr="About Mark Weiser: American computer scientist (1952 - 1999) | Biography,  Facts, Career, Lif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9" name="Rectangle 18"/>
          <p:cNvSpPr/>
          <p:nvPr/>
        </p:nvSpPr>
        <p:spPr>
          <a:xfrm>
            <a:off x="500034" y="2643182"/>
            <a:ext cx="8429684" cy="3416320"/>
          </a:xfrm>
          <a:prstGeom prst="rect">
            <a:avLst/>
          </a:prstGeom>
        </p:spPr>
        <p:txBody>
          <a:bodyPr wrap="square">
            <a:spAutoFit/>
          </a:bodyPr>
          <a:lstStyle/>
          <a:p>
            <a:pPr algn="just">
              <a:lnSpc>
                <a:spcPct val="150000"/>
              </a:lnSpc>
            </a:pPr>
            <a:r>
              <a:rPr lang="fr-FR" dirty="0" smtClean="0">
                <a:latin typeface="Lucida Bright" pitchFamily="18" charset="0"/>
                <a:cs typeface="Lucida Bright" pitchFamily="18" charset="0"/>
              </a:rPr>
              <a:t> L’</a:t>
            </a:r>
            <a:r>
              <a:rPr lang="fr-FR" dirty="0" smtClean="0">
                <a:solidFill>
                  <a:srgbClr val="C00000"/>
                </a:solidFill>
                <a:latin typeface="Lucida Bright" pitchFamily="18" charset="0"/>
                <a:cs typeface="Lucida Bright" pitchFamily="18" charset="0"/>
              </a:rPr>
              <a:t>intelligence ambiante </a:t>
            </a:r>
            <a:r>
              <a:rPr lang="fr-FR" dirty="0" smtClean="0">
                <a:latin typeface="Lucida Bright" pitchFamily="18" charset="0"/>
                <a:cs typeface="Lucida Bright" pitchFamily="18" charset="0"/>
              </a:rPr>
              <a:t>consiste à créer des environnements capables de: </a:t>
            </a:r>
          </a:p>
          <a:p>
            <a:pPr algn="just">
              <a:lnSpc>
                <a:spcPct val="150000"/>
              </a:lnSpc>
              <a:buClr>
                <a:srgbClr val="0070C0"/>
              </a:buClr>
              <a:buFont typeface="Wingdings" pitchFamily="2" charset="2"/>
              <a:buChar char="q"/>
            </a:pPr>
            <a:r>
              <a:rPr lang="fr-FR" dirty="0" smtClean="0">
                <a:latin typeface="Lucida Bright" pitchFamily="18" charset="0"/>
                <a:cs typeface="Lucida Bright" pitchFamily="18" charset="0"/>
              </a:rPr>
              <a:t>  prendre en compte les caractéristiques de chaque usager;</a:t>
            </a:r>
          </a:p>
          <a:p>
            <a:pPr marL="82550" indent="-82550" algn="just">
              <a:lnSpc>
                <a:spcPct val="150000"/>
              </a:lnSpc>
              <a:buClr>
                <a:srgbClr val="0070C0"/>
              </a:buClr>
              <a:buFont typeface="Wingdings" pitchFamily="2" charset="2"/>
              <a:buChar char="q"/>
            </a:pPr>
            <a:r>
              <a:rPr lang="fr-FR" dirty="0" smtClean="0">
                <a:latin typeface="Lucida Bright" pitchFamily="18" charset="0"/>
                <a:cs typeface="Lucida Bright" pitchFamily="18" charset="0"/>
              </a:rPr>
              <a:t>  s’adapter et de répondre intelligemment aux besoins spécifiques des usagers;</a:t>
            </a:r>
          </a:p>
          <a:p>
            <a:pPr algn="just">
              <a:lnSpc>
                <a:spcPct val="150000"/>
              </a:lnSpc>
              <a:buClr>
                <a:srgbClr val="0070C0"/>
              </a:buClr>
              <a:buFont typeface="Wingdings" pitchFamily="2" charset="2"/>
              <a:buChar char="q"/>
            </a:pPr>
            <a:r>
              <a:rPr lang="fr-FR" dirty="0" smtClean="0">
                <a:latin typeface="Lucida Bright" pitchFamily="18" charset="0"/>
                <a:cs typeface="Lucida Bright" pitchFamily="18" charset="0"/>
              </a:rPr>
              <a:t>  agir de manière non intrusive et le plus souvent invisible;</a:t>
            </a:r>
          </a:p>
          <a:p>
            <a:pPr marL="263525" indent="-263525" algn="just">
              <a:lnSpc>
                <a:spcPct val="150000"/>
              </a:lnSpc>
              <a:buClr>
                <a:srgbClr val="0070C0"/>
              </a:buClr>
              <a:buFont typeface="Wingdings" pitchFamily="2" charset="2"/>
              <a:buChar char="q"/>
            </a:pPr>
            <a:r>
              <a:rPr lang="fr-FR" dirty="0" smtClean="0">
                <a:latin typeface="Lucida Bright" pitchFamily="18" charset="0"/>
                <a:cs typeface="Lucida Bright" pitchFamily="18" charset="0"/>
              </a:rPr>
              <a:t> permettre à l’usager d’accéder aux services de la façon la plus naturelle et intuitive possible, en exploitant: la </a:t>
            </a:r>
            <a:r>
              <a:rPr lang="fr-FR" b="1" i="1" dirty="0" smtClean="0">
                <a:latin typeface="Lucida Bright" pitchFamily="18" charset="0"/>
                <a:cs typeface="Lucida Bright" pitchFamily="18" charset="0"/>
              </a:rPr>
              <a:t>reconnaissance vocale</a:t>
            </a:r>
            <a:r>
              <a:rPr lang="fr-FR" dirty="0" smtClean="0">
                <a:latin typeface="Lucida Bright" pitchFamily="18" charset="0"/>
                <a:cs typeface="Lucida Bright" pitchFamily="18" charset="0"/>
              </a:rPr>
              <a:t>, </a:t>
            </a:r>
            <a:r>
              <a:rPr lang="fr-FR" b="1" i="1" dirty="0" smtClean="0">
                <a:latin typeface="Lucida Bright" pitchFamily="18" charset="0"/>
                <a:cs typeface="Lucida Bright" pitchFamily="18" charset="0"/>
              </a:rPr>
              <a:t>gestuelle, faciale, etc</a:t>
            </a:r>
            <a:r>
              <a:rPr lang="fr-FR" dirty="0" smtClean="0">
                <a:latin typeface="Lucida Bright" pitchFamily="18" charset="0"/>
                <a:cs typeface="Lucida Bright"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out)">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9">
                                            <p:txEl>
                                              <p:pRg st="0" end="0"/>
                                            </p:txEl>
                                          </p:spTgt>
                                        </p:tgtEl>
                                        <p:attrNameLst>
                                          <p:attrName>style.visibility</p:attrName>
                                        </p:attrNameLst>
                                      </p:cBhvr>
                                      <p:to>
                                        <p:strVal val="visible"/>
                                      </p:to>
                                    </p:set>
                                    <p:animEffect transition="in" filter="box(out)">
                                      <p:cBhvr>
                                        <p:cTn id="12" dur="500"/>
                                        <p:tgtEl>
                                          <p:spTgt spid="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9">
                                            <p:txEl>
                                              <p:pRg st="1" end="1"/>
                                            </p:txEl>
                                          </p:spTgt>
                                        </p:tgtEl>
                                        <p:attrNameLst>
                                          <p:attrName>style.visibility</p:attrName>
                                        </p:attrNameLst>
                                      </p:cBhvr>
                                      <p:to>
                                        <p:strVal val="visible"/>
                                      </p:to>
                                    </p:set>
                                    <p:animEffect transition="in" filter="checkerboard(across)">
                                      <p:cBhvr>
                                        <p:cTn id="17" dur="500"/>
                                        <p:tgtEl>
                                          <p:spTgt spid="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9">
                                            <p:txEl>
                                              <p:pRg st="2" end="2"/>
                                            </p:txEl>
                                          </p:spTgt>
                                        </p:tgtEl>
                                        <p:attrNameLst>
                                          <p:attrName>style.visibility</p:attrName>
                                        </p:attrNameLst>
                                      </p:cBhvr>
                                      <p:to>
                                        <p:strVal val="visible"/>
                                      </p:to>
                                    </p:set>
                                    <p:animEffect transition="in" filter="checkerboard(across)">
                                      <p:cBhvr>
                                        <p:cTn id="22" dur="500"/>
                                        <p:tgtEl>
                                          <p:spTgt spid="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9">
                                            <p:txEl>
                                              <p:pRg st="3" end="3"/>
                                            </p:txEl>
                                          </p:spTgt>
                                        </p:tgtEl>
                                        <p:attrNameLst>
                                          <p:attrName>style.visibility</p:attrName>
                                        </p:attrNameLst>
                                      </p:cBhvr>
                                      <p:to>
                                        <p:strVal val="visible"/>
                                      </p:to>
                                    </p:set>
                                    <p:animEffect transition="in" filter="checkerboard(across)">
                                      <p:cBhvr>
                                        <p:cTn id="27" dur="500"/>
                                        <p:tgtEl>
                                          <p:spTgt spid="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19">
                                            <p:txEl>
                                              <p:pRg st="4" end="4"/>
                                            </p:txEl>
                                          </p:spTgt>
                                        </p:tgtEl>
                                        <p:attrNameLst>
                                          <p:attrName>style.visibility</p:attrName>
                                        </p:attrNameLst>
                                      </p:cBhvr>
                                      <p:to>
                                        <p:strVal val="visible"/>
                                      </p:to>
                                    </p:set>
                                    <p:animEffect transition="in" filter="checkerboard(across)">
                                      <p:cBhvr>
                                        <p:cTn id="32" dur="500"/>
                                        <p:tgtEl>
                                          <p:spTgt spid="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uiExpand="1"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9623</TotalTime>
  <Words>1556</Words>
  <PresentationFormat>Affichage à l'écran (4:3)</PresentationFormat>
  <Paragraphs>195</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Rotonde</vt:lpstr>
      <vt:lpstr>Université de Bejaia Faculté des sciences exactes  Département d’Informatique</vt:lpstr>
      <vt:lpstr>Programme SIA</vt:lpstr>
      <vt:lpstr>Objectifs du module  SIA</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lpstr>Chap.1:Evolution de l’informatique vers AmI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de Bejaia Faculté des sciences exactes  Département d’Informatique</dc:title>
  <dc:creator>Djeraoune</dc:creator>
  <cp:lastModifiedBy>Atmani Mouloud</cp:lastModifiedBy>
  <cp:revision>911</cp:revision>
  <dcterms:created xsi:type="dcterms:W3CDTF">2019-04-14T21:08:33Z</dcterms:created>
  <dcterms:modified xsi:type="dcterms:W3CDTF">2024-03-03T23:39:01Z</dcterms:modified>
</cp:coreProperties>
</file>