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425" r:id="rId3"/>
    <p:sldId id="423" r:id="rId4"/>
    <p:sldId id="424" r:id="rId5"/>
    <p:sldId id="258" r:id="rId6"/>
    <p:sldId id="259" r:id="rId7"/>
    <p:sldId id="260" r:id="rId8"/>
    <p:sldId id="261" r:id="rId9"/>
    <p:sldId id="265" r:id="rId10"/>
    <p:sldId id="263" r:id="rId11"/>
    <p:sldId id="262" r:id="rId12"/>
    <p:sldId id="264" r:id="rId13"/>
    <p:sldId id="267" r:id="rId14"/>
    <p:sldId id="266" r:id="rId15"/>
    <p:sldId id="268" r:id="rId16"/>
    <p:sldId id="269" r:id="rId17"/>
    <p:sldId id="270" r:id="rId18"/>
    <p:sldId id="271" r:id="rId19"/>
    <p:sldId id="420" r:id="rId20"/>
    <p:sldId id="421" r:id="rId21"/>
    <p:sldId id="272" r:id="rId22"/>
    <p:sldId id="273" r:id="rId23"/>
    <p:sldId id="422" r:id="rId24"/>
    <p:sldId id="274" r:id="rId25"/>
    <p:sldId id="275" r:id="rId26"/>
    <p:sldId id="276" r:id="rId27"/>
    <p:sldId id="286" r:id="rId2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ED55156-D812-4E7C-B9AE-5CC70FCA85C7}">
          <p14:sldIdLst>
            <p14:sldId id="257"/>
            <p14:sldId id="425"/>
            <p14:sldId id="423"/>
          </p14:sldIdLst>
        </p14:section>
        <p14:section name="Summary Section" id="{1539CDD3-A895-45E3-8F62-581B4067F3B4}">
          <p14:sldIdLst/>
        </p14:section>
        <p14:section name="Introduction Programme de 2ème semestre " id="{D5022D38-F5B9-46E9-8452-C8F87D4E12ED}">
          <p14:sldIdLst>
            <p14:sldId id="424"/>
          </p14:sldIdLst>
        </p14:section>
        <p14:section name="Section 2" id="{D5207E79-E2BC-4B0E-9537-72526F276DBA}">
          <p14:sldIdLst>
            <p14:sldId id="258"/>
          </p14:sldIdLst>
        </p14:section>
        <p14:section name="Section 3" id="{CC993C0A-34C8-4710-A5AE-89157C324252}">
          <p14:sldIdLst>
            <p14:sldId id="259"/>
            <p14:sldId id="260"/>
            <p14:sldId id="261"/>
            <p14:sldId id="265"/>
            <p14:sldId id="263"/>
            <p14:sldId id="262"/>
            <p14:sldId id="264"/>
            <p14:sldId id="267"/>
            <p14:sldId id="266"/>
            <p14:sldId id="268"/>
            <p14:sldId id="269"/>
            <p14:sldId id="270"/>
            <p14:sldId id="271"/>
            <p14:sldId id="420"/>
            <p14:sldId id="421"/>
            <p14:sldId id="272"/>
            <p14:sldId id="273"/>
            <p14:sldId id="422"/>
            <p14:sldId id="274"/>
            <p14:sldId id="275"/>
            <p14:sldId id="276"/>
            <p14:sldId id="28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5F3C8C-44ED-4936-A68F-ADD77F1D4267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14972FF-F3EC-498E-BCC2-52504F5C5A46}">
      <dgm:prSet phldrT="[Texte]"/>
      <dgm:spPr/>
      <dgm:t>
        <a:bodyPr/>
        <a:lstStyle/>
        <a:p>
          <a:r>
            <a:rPr lang="fr-FR" dirty="0"/>
            <a:t>Méthodes, Approches</a:t>
          </a:r>
        </a:p>
      </dgm:t>
    </dgm:pt>
    <dgm:pt modelId="{5EB43BDE-8378-4316-9C82-97CEF3A7EABC}" type="parTrans" cxnId="{88FA2D04-0136-44B2-AC3A-39404AAFD519}">
      <dgm:prSet/>
      <dgm:spPr/>
      <dgm:t>
        <a:bodyPr/>
        <a:lstStyle/>
        <a:p>
          <a:endParaRPr lang="fr-FR"/>
        </a:p>
      </dgm:t>
    </dgm:pt>
    <dgm:pt modelId="{2D371E01-BCB9-4B6F-85C2-5173E6FB41B9}" type="sibTrans" cxnId="{88FA2D04-0136-44B2-AC3A-39404AAFD519}">
      <dgm:prSet/>
      <dgm:spPr/>
      <dgm:t>
        <a:bodyPr/>
        <a:lstStyle/>
        <a:p>
          <a:endParaRPr lang="fr-FR"/>
        </a:p>
      </dgm:t>
    </dgm:pt>
    <dgm:pt modelId="{5E6C120E-508D-47B4-A0CA-EB60CAC4728B}">
      <dgm:prSet phldrT="[Texte]"/>
      <dgm:spPr/>
      <dgm:t>
        <a:bodyPr/>
        <a:lstStyle/>
        <a:p>
          <a:r>
            <a:rPr lang="fr-FR" dirty="0"/>
            <a:t>Techniques</a:t>
          </a:r>
        </a:p>
      </dgm:t>
    </dgm:pt>
    <dgm:pt modelId="{733E863B-8762-428E-AA31-3C6BA76C3CD9}" type="parTrans" cxnId="{E184EF9E-4654-487D-A157-D474CFF7BE85}">
      <dgm:prSet/>
      <dgm:spPr/>
      <dgm:t>
        <a:bodyPr/>
        <a:lstStyle/>
        <a:p>
          <a:endParaRPr lang="fr-FR"/>
        </a:p>
      </dgm:t>
    </dgm:pt>
    <dgm:pt modelId="{DBA2CDE5-53C6-4019-B023-BBD8CFF45F19}" type="sibTrans" cxnId="{E184EF9E-4654-487D-A157-D474CFF7BE85}">
      <dgm:prSet/>
      <dgm:spPr/>
      <dgm:t>
        <a:bodyPr/>
        <a:lstStyle/>
        <a:p>
          <a:endParaRPr lang="fr-FR"/>
        </a:p>
      </dgm:t>
    </dgm:pt>
    <dgm:pt modelId="{5C1E3F2C-3E30-423C-A93E-4A2E8B5688AD}">
      <dgm:prSet phldrT="[Texte]"/>
      <dgm:spPr/>
      <dgm:t>
        <a:bodyPr/>
        <a:lstStyle/>
        <a:p>
          <a:r>
            <a:rPr lang="fr-FR" dirty="0"/>
            <a:t>Plan du travail, feuille de route, </a:t>
          </a:r>
        </a:p>
      </dgm:t>
    </dgm:pt>
    <dgm:pt modelId="{A3206DDE-C9E7-47D1-A16E-C05E87158573}" type="parTrans" cxnId="{4375ED3B-233D-443C-8CB1-AFFD6CDA2760}">
      <dgm:prSet/>
      <dgm:spPr/>
      <dgm:t>
        <a:bodyPr/>
        <a:lstStyle/>
        <a:p>
          <a:endParaRPr lang="fr-FR"/>
        </a:p>
      </dgm:t>
    </dgm:pt>
    <dgm:pt modelId="{40A4FF0F-B50A-4303-894E-3DCACF4B2F0F}" type="sibTrans" cxnId="{4375ED3B-233D-443C-8CB1-AFFD6CDA2760}">
      <dgm:prSet/>
      <dgm:spPr/>
      <dgm:t>
        <a:bodyPr/>
        <a:lstStyle/>
        <a:p>
          <a:endParaRPr lang="fr-FR"/>
        </a:p>
      </dgm:t>
    </dgm:pt>
    <dgm:pt modelId="{ACC9C63B-44E3-43B1-96DB-C9EC2B45483D}">
      <dgm:prSet phldrT="[Texte]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/>
            <a:t>Méthodologie </a:t>
          </a:r>
        </a:p>
      </dgm:t>
    </dgm:pt>
    <dgm:pt modelId="{4A99B159-EDD9-41FD-9861-BB47A15B04ED}" type="parTrans" cxnId="{2B8058C1-2BC0-426B-927D-7593A78BAD03}">
      <dgm:prSet/>
      <dgm:spPr/>
      <dgm:t>
        <a:bodyPr/>
        <a:lstStyle/>
        <a:p>
          <a:endParaRPr lang="fr-FR"/>
        </a:p>
      </dgm:t>
    </dgm:pt>
    <dgm:pt modelId="{6C237687-EAD0-42AD-9E9E-72F1C04BC63D}" type="sibTrans" cxnId="{2B8058C1-2BC0-426B-927D-7593A78BAD03}">
      <dgm:prSet/>
      <dgm:spPr/>
      <dgm:t>
        <a:bodyPr/>
        <a:lstStyle/>
        <a:p>
          <a:endParaRPr lang="fr-FR"/>
        </a:p>
      </dgm:t>
    </dgm:pt>
    <dgm:pt modelId="{DE447D9F-BBA7-4719-A0F0-A2E0116456CD}">
      <dgm:prSet phldrT="[Texte]"/>
      <dgm:spPr/>
      <dgm:t>
        <a:bodyPr/>
        <a:lstStyle/>
        <a:p>
          <a:endParaRPr lang="fr-FR"/>
        </a:p>
      </dgm:t>
    </dgm:pt>
    <dgm:pt modelId="{821A6577-9F9C-4850-82CA-BB3664B4CCA0}" type="parTrans" cxnId="{431297A2-F9BE-437D-9C52-34CC70638BF6}">
      <dgm:prSet/>
      <dgm:spPr/>
      <dgm:t>
        <a:bodyPr/>
        <a:lstStyle/>
        <a:p>
          <a:endParaRPr lang="fr-FR"/>
        </a:p>
      </dgm:t>
    </dgm:pt>
    <dgm:pt modelId="{D7477991-1886-4787-9C04-55E92ABD6B81}" type="sibTrans" cxnId="{431297A2-F9BE-437D-9C52-34CC70638BF6}">
      <dgm:prSet/>
      <dgm:spPr/>
      <dgm:t>
        <a:bodyPr/>
        <a:lstStyle/>
        <a:p>
          <a:endParaRPr lang="fr-FR"/>
        </a:p>
      </dgm:t>
    </dgm:pt>
    <dgm:pt modelId="{A3204EBD-3C5D-438B-BC9D-6638B6B0B2E1}">
      <dgm:prSet phldrT="[Texte]" custLinFactNeighborX="94758" custLinFactNeighborY="37391"/>
      <dgm:spPr/>
      <dgm:t>
        <a:bodyPr/>
        <a:lstStyle/>
        <a:p>
          <a:endParaRPr lang="fr-FR"/>
        </a:p>
      </dgm:t>
    </dgm:pt>
    <dgm:pt modelId="{B2FE72C6-45DF-4CF3-A57A-8B7B6427133E}" type="parTrans" cxnId="{13BAF234-78F1-42E3-8FBF-46FDE0C6188A}">
      <dgm:prSet/>
      <dgm:spPr/>
      <dgm:t>
        <a:bodyPr/>
        <a:lstStyle/>
        <a:p>
          <a:endParaRPr lang="fr-FR"/>
        </a:p>
      </dgm:t>
    </dgm:pt>
    <dgm:pt modelId="{3610BC3B-46B4-485F-BBD8-1B78976F2648}" type="sibTrans" cxnId="{13BAF234-78F1-42E3-8FBF-46FDE0C6188A}">
      <dgm:prSet/>
      <dgm:spPr/>
      <dgm:t>
        <a:bodyPr/>
        <a:lstStyle/>
        <a:p>
          <a:endParaRPr lang="fr-FR"/>
        </a:p>
      </dgm:t>
    </dgm:pt>
    <dgm:pt modelId="{357551A4-0FC2-4BD2-966D-18A3D4D28A81}" type="pres">
      <dgm:prSet presAssocID="{E35F3C8C-44ED-4936-A68F-ADD77F1D4267}" presName="Name0" presStyleCnt="0">
        <dgm:presLayoutVars>
          <dgm:chMax val="4"/>
          <dgm:resizeHandles val="exact"/>
        </dgm:presLayoutVars>
      </dgm:prSet>
      <dgm:spPr/>
    </dgm:pt>
    <dgm:pt modelId="{37CB0CAA-8526-4BEB-B32B-5B748D2E16F3}" type="pres">
      <dgm:prSet presAssocID="{E35F3C8C-44ED-4936-A68F-ADD77F1D4267}" presName="ellipse" presStyleLbl="trBgShp" presStyleIdx="0" presStyleCnt="1" custLinFactNeighborX="4146" custLinFactNeighborY="83874"/>
      <dgm:spPr/>
    </dgm:pt>
    <dgm:pt modelId="{0C1192FE-D52C-49E6-8E1A-07D301005DE9}" type="pres">
      <dgm:prSet presAssocID="{E35F3C8C-44ED-4936-A68F-ADD77F1D4267}" presName="arrow1" presStyleLbl="fgShp" presStyleIdx="0" presStyleCnt="1" custLinFactY="-365713" custLinFactNeighborX="18609" custLinFactNeighborY="-400000"/>
      <dgm:spPr/>
    </dgm:pt>
    <dgm:pt modelId="{96A15EE2-37B7-4FB9-826D-BE7FAC3E6CCB}" type="pres">
      <dgm:prSet presAssocID="{E35F3C8C-44ED-4936-A68F-ADD77F1D4267}" presName="rectangle" presStyleLbl="revTx" presStyleIdx="0" presStyleCnt="1" custScaleY="87658" custLinFactY="-200000" custLinFactNeighborX="5140" custLinFactNeighborY="-248361">
        <dgm:presLayoutVars>
          <dgm:bulletEnabled val="1"/>
        </dgm:presLayoutVars>
      </dgm:prSet>
      <dgm:spPr/>
    </dgm:pt>
    <dgm:pt modelId="{DDF44EB2-A734-4E13-BFC7-4D2970EE43B1}" type="pres">
      <dgm:prSet presAssocID="{5E6C120E-508D-47B4-A0CA-EB60CAC4728B}" presName="item1" presStyleLbl="node1" presStyleIdx="0" presStyleCnt="3" custLinFactNeighborX="995" custLinFactNeighborY="27335">
        <dgm:presLayoutVars>
          <dgm:bulletEnabled val="1"/>
        </dgm:presLayoutVars>
      </dgm:prSet>
      <dgm:spPr/>
    </dgm:pt>
    <dgm:pt modelId="{293118CC-9E64-4693-8FFD-7A12F70C8D3C}" type="pres">
      <dgm:prSet presAssocID="{5C1E3F2C-3E30-423C-A93E-4A2E8B5688AD}" presName="item2" presStyleLbl="node1" presStyleIdx="1" presStyleCnt="3" custLinFactNeighborX="-20199" custLinFactNeighborY="72004">
        <dgm:presLayoutVars>
          <dgm:bulletEnabled val="1"/>
        </dgm:presLayoutVars>
      </dgm:prSet>
      <dgm:spPr/>
    </dgm:pt>
    <dgm:pt modelId="{751B2165-63CE-4F4B-AB1A-27856D69C730}" type="pres">
      <dgm:prSet presAssocID="{ACC9C63B-44E3-43B1-96DB-C9EC2B45483D}" presName="item3" presStyleLbl="node1" presStyleIdx="2" presStyleCnt="3" custLinFactNeighborX="65300" custLinFactNeighborY="96182">
        <dgm:presLayoutVars>
          <dgm:bulletEnabled val="1"/>
        </dgm:presLayoutVars>
      </dgm:prSet>
      <dgm:spPr/>
    </dgm:pt>
    <dgm:pt modelId="{C33869BB-27AF-4A9B-91B8-2F538265B71F}" type="pres">
      <dgm:prSet presAssocID="{E35F3C8C-44ED-4936-A68F-ADD77F1D4267}" presName="funnel" presStyleLbl="trAlignAcc1" presStyleIdx="0" presStyleCnt="1" custScaleY="92528" custLinFactNeighborX="4250" custLinFactNeighborY="36376"/>
      <dgm:spPr/>
    </dgm:pt>
  </dgm:ptLst>
  <dgm:cxnLst>
    <dgm:cxn modelId="{88FA2D04-0136-44B2-AC3A-39404AAFD519}" srcId="{E35F3C8C-44ED-4936-A68F-ADD77F1D4267}" destId="{E14972FF-F3EC-498E-BCC2-52504F5C5A46}" srcOrd="0" destOrd="0" parTransId="{5EB43BDE-8378-4316-9C82-97CEF3A7EABC}" sibTransId="{2D371E01-BCB9-4B6F-85C2-5173E6FB41B9}"/>
    <dgm:cxn modelId="{CD5D8A07-7362-4AB6-9B95-78C0C3809B8E}" type="presOf" srcId="{ACC9C63B-44E3-43B1-96DB-C9EC2B45483D}" destId="{96A15EE2-37B7-4FB9-826D-BE7FAC3E6CCB}" srcOrd="0" destOrd="0" presId="urn:microsoft.com/office/officeart/2005/8/layout/funnel1"/>
    <dgm:cxn modelId="{13BAF234-78F1-42E3-8FBF-46FDE0C6188A}" srcId="{E35F3C8C-44ED-4936-A68F-ADD77F1D4267}" destId="{A3204EBD-3C5D-438B-BC9D-6638B6B0B2E1}" srcOrd="5" destOrd="0" parTransId="{B2FE72C6-45DF-4CF3-A57A-8B7B6427133E}" sibTransId="{3610BC3B-46B4-485F-BBD8-1B78976F2648}"/>
    <dgm:cxn modelId="{4375ED3B-233D-443C-8CB1-AFFD6CDA2760}" srcId="{E35F3C8C-44ED-4936-A68F-ADD77F1D4267}" destId="{5C1E3F2C-3E30-423C-A93E-4A2E8B5688AD}" srcOrd="2" destOrd="0" parTransId="{A3206DDE-C9E7-47D1-A16E-C05E87158573}" sibTransId="{40A4FF0F-B50A-4303-894E-3DCACF4B2F0F}"/>
    <dgm:cxn modelId="{F9E42255-670E-43DB-B86A-6D4A176013AC}" type="presOf" srcId="{E14972FF-F3EC-498E-BCC2-52504F5C5A46}" destId="{751B2165-63CE-4F4B-AB1A-27856D69C730}" srcOrd="0" destOrd="0" presId="urn:microsoft.com/office/officeart/2005/8/layout/funnel1"/>
    <dgm:cxn modelId="{826B707D-2237-43C5-B1E8-2DC2C0397697}" type="presOf" srcId="{5E6C120E-508D-47B4-A0CA-EB60CAC4728B}" destId="{293118CC-9E64-4693-8FFD-7A12F70C8D3C}" srcOrd="0" destOrd="0" presId="urn:microsoft.com/office/officeart/2005/8/layout/funnel1"/>
    <dgm:cxn modelId="{FC84CE7F-CB8F-455B-80E7-2EF6CAFD5C29}" type="presOf" srcId="{E35F3C8C-44ED-4936-A68F-ADD77F1D4267}" destId="{357551A4-0FC2-4BD2-966D-18A3D4D28A81}" srcOrd="0" destOrd="0" presId="urn:microsoft.com/office/officeart/2005/8/layout/funnel1"/>
    <dgm:cxn modelId="{E184EF9E-4654-487D-A157-D474CFF7BE85}" srcId="{E35F3C8C-44ED-4936-A68F-ADD77F1D4267}" destId="{5E6C120E-508D-47B4-A0CA-EB60CAC4728B}" srcOrd="1" destOrd="0" parTransId="{733E863B-8762-428E-AA31-3C6BA76C3CD9}" sibTransId="{DBA2CDE5-53C6-4019-B023-BBD8CFF45F19}"/>
    <dgm:cxn modelId="{431297A2-F9BE-437D-9C52-34CC70638BF6}" srcId="{E35F3C8C-44ED-4936-A68F-ADD77F1D4267}" destId="{DE447D9F-BBA7-4719-A0F0-A2E0116456CD}" srcOrd="4" destOrd="0" parTransId="{821A6577-9F9C-4850-82CA-BB3664B4CCA0}" sibTransId="{D7477991-1886-4787-9C04-55E92ABD6B81}"/>
    <dgm:cxn modelId="{2B8058C1-2BC0-426B-927D-7593A78BAD03}" srcId="{E35F3C8C-44ED-4936-A68F-ADD77F1D4267}" destId="{ACC9C63B-44E3-43B1-96DB-C9EC2B45483D}" srcOrd="3" destOrd="0" parTransId="{4A99B159-EDD9-41FD-9861-BB47A15B04ED}" sibTransId="{6C237687-EAD0-42AD-9E9E-72F1C04BC63D}"/>
    <dgm:cxn modelId="{7EF68CD7-E234-4082-B2AA-8B40FF78E122}" type="presOf" srcId="{5C1E3F2C-3E30-423C-A93E-4A2E8B5688AD}" destId="{DDF44EB2-A734-4E13-BFC7-4D2970EE43B1}" srcOrd="0" destOrd="0" presId="urn:microsoft.com/office/officeart/2005/8/layout/funnel1"/>
    <dgm:cxn modelId="{7742BBD8-BA89-48D9-9B05-4ABA9DA8AF8A}" type="presParOf" srcId="{357551A4-0FC2-4BD2-966D-18A3D4D28A81}" destId="{37CB0CAA-8526-4BEB-B32B-5B748D2E16F3}" srcOrd="0" destOrd="0" presId="urn:microsoft.com/office/officeart/2005/8/layout/funnel1"/>
    <dgm:cxn modelId="{3A60465D-42A7-4AEA-BF4E-5BD793A6A4AB}" type="presParOf" srcId="{357551A4-0FC2-4BD2-966D-18A3D4D28A81}" destId="{0C1192FE-D52C-49E6-8E1A-07D301005DE9}" srcOrd="1" destOrd="0" presId="urn:microsoft.com/office/officeart/2005/8/layout/funnel1"/>
    <dgm:cxn modelId="{04215193-21B3-4654-ACAB-976E9D754248}" type="presParOf" srcId="{357551A4-0FC2-4BD2-966D-18A3D4D28A81}" destId="{96A15EE2-37B7-4FB9-826D-BE7FAC3E6CCB}" srcOrd="2" destOrd="0" presId="urn:microsoft.com/office/officeart/2005/8/layout/funnel1"/>
    <dgm:cxn modelId="{55627E57-C975-4277-99B6-8315E5E4CB2F}" type="presParOf" srcId="{357551A4-0FC2-4BD2-966D-18A3D4D28A81}" destId="{DDF44EB2-A734-4E13-BFC7-4D2970EE43B1}" srcOrd="3" destOrd="0" presId="urn:microsoft.com/office/officeart/2005/8/layout/funnel1"/>
    <dgm:cxn modelId="{8294728C-4516-45E3-B9D7-5F7E6CFB24B5}" type="presParOf" srcId="{357551A4-0FC2-4BD2-966D-18A3D4D28A81}" destId="{293118CC-9E64-4693-8FFD-7A12F70C8D3C}" srcOrd="4" destOrd="0" presId="urn:microsoft.com/office/officeart/2005/8/layout/funnel1"/>
    <dgm:cxn modelId="{056B21D1-E46F-47FB-9ECB-A47BECFE78D2}" type="presParOf" srcId="{357551A4-0FC2-4BD2-966D-18A3D4D28A81}" destId="{751B2165-63CE-4F4B-AB1A-27856D69C730}" srcOrd="5" destOrd="0" presId="urn:microsoft.com/office/officeart/2005/8/layout/funnel1"/>
    <dgm:cxn modelId="{AB6509D9-0AC7-4D31-BD2C-F5BF6F0F8FA6}" type="presParOf" srcId="{357551A4-0FC2-4BD2-966D-18A3D4D28A81}" destId="{C33869BB-27AF-4A9B-91B8-2F538265B71F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CB0CAA-8526-4BEB-B32B-5B748D2E16F3}">
      <dsp:nvSpPr>
        <dsp:cNvPr id="0" name=""/>
        <dsp:cNvSpPr/>
      </dsp:nvSpPr>
      <dsp:spPr>
        <a:xfrm>
          <a:off x="2290584" y="1282113"/>
          <a:ext cx="3854494" cy="1338615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1192FE-D52C-49E6-8E1A-07D301005DE9}">
      <dsp:nvSpPr>
        <dsp:cNvPr id="0" name=""/>
        <dsp:cNvSpPr/>
      </dsp:nvSpPr>
      <dsp:spPr>
        <a:xfrm>
          <a:off x="3829510" y="0"/>
          <a:ext cx="746994" cy="478076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A15EE2-37B7-4FB9-826D-BE7FAC3E6CCB}">
      <dsp:nvSpPr>
        <dsp:cNvPr id="0" name=""/>
        <dsp:cNvSpPr/>
      </dsp:nvSpPr>
      <dsp:spPr>
        <a:xfrm>
          <a:off x="2455510" y="0"/>
          <a:ext cx="3585576" cy="785761"/>
        </a:xfrm>
        <a:prstGeom prst="rect">
          <a:avLst/>
        </a:prstGeom>
        <a:gradFill rotWithShape="1">
          <a:gsLst>
            <a:gs pos="0">
              <a:schemeClr val="accent4">
                <a:satMod val="103000"/>
                <a:lumMod val="102000"/>
                <a:tint val="94000"/>
              </a:schemeClr>
            </a:gs>
            <a:gs pos="50000">
              <a:schemeClr val="accent4">
                <a:satMod val="110000"/>
                <a:lumMod val="100000"/>
                <a:shade val="100000"/>
              </a:schemeClr>
            </a:gs>
            <a:gs pos="100000">
              <a:schemeClr val="accent4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700" kern="1200" dirty="0"/>
            <a:t>Méthodologie </a:t>
          </a:r>
        </a:p>
      </dsp:txBody>
      <dsp:txXfrm>
        <a:off x="2455510" y="0"/>
        <a:ext cx="3585576" cy="785761"/>
      </dsp:txXfrm>
    </dsp:sp>
    <dsp:sp modelId="{DDF44EB2-A734-4E13-BFC7-4D2970EE43B1}">
      <dsp:nvSpPr>
        <dsp:cNvPr id="0" name=""/>
        <dsp:cNvSpPr/>
      </dsp:nvSpPr>
      <dsp:spPr>
        <a:xfrm>
          <a:off x="3545518" y="1968906"/>
          <a:ext cx="1344591" cy="13445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Plan du travail, feuille de route, </a:t>
          </a:r>
        </a:p>
      </dsp:txBody>
      <dsp:txXfrm>
        <a:off x="3742429" y="2165817"/>
        <a:ext cx="950769" cy="950769"/>
      </dsp:txXfrm>
    </dsp:sp>
    <dsp:sp modelId="{293118CC-9E64-4693-8FFD-7A12F70C8D3C}">
      <dsp:nvSpPr>
        <dsp:cNvPr id="0" name=""/>
        <dsp:cNvSpPr/>
      </dsp:nvSpPr>
      <dsp:spPr>
        <a:xfrm>
          <a:off x="2298416" y="1560780"/>
          <a:ext cx="1344591" cy="13445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Techniques</a:t>
          </a:r>
        </a:p>
      </dsp:txBody>
      <dsp:txXfrm>
        <a:off x="2495327" y="1757691"/>
        <a:ext cx="950769" cy="950769"/>
      </dsp:txXfrm>
    </dsp:sp>
    <dsp:sp modelId="{751B2165-63CE-4F4B-AB1A-27856D69C730}">
      <dsp:nvSpPr>
        <dsp:cNvPr id="0" name=""/>
        <dsp:cNvSpPr/>
      </dsp:nvSpPr>
      <dsp:spPr>
        <a:xfrm>
          <a:off x="4822498" y="1560783"/>
          <a:ext cx="1344591" cy="13445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Méthodes, Approches</a:t>
          </a:r>
        </a:p>
      </dsp:txBody>
      <dsp:txXfrm>
        <a:off x="5019409" y="1757694"/>
        <a:ext cx="950769" cy="950769"/>
      </dsp:txXfrm>
    </dsp:sp>
    <dsp:sp modelId="{C33869BB-27AF-4A9B-91B8-2F538265B71F}">
      <dsp:nvSpPr>
        <dsp:cNvPr id="0" name=""/>
        <dsp:cNvSpPr/>
      </dsp:nvSpPr>
      <dsp:spPr>
        <a:xfrm>
          <a:off x="2150198" y="1337387"/>
          <a:ext cx="4183172" cy="3096484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57CD3-74CB-4259-933D-0266E2F052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57092C-9899-4EDB-B734-006EA75991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B01DF-CFC8-4C37-9C3A-46FE25569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91102-067F-496F-B5C2-D090F6100BDC}" type="datetimeFigureOut">
              <a:rPr lang="fr-FR" smtClean="0"/>
              <a:t>17/09/2020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C24D7-4FEB-46D3-8254-9FCFCB366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6E5AF-5DA0-4D23-8DD9-64E73ADFE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48AD-217B-4ECF-93DA-F7E4CA210F3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2877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0BCF3-76AC-4F23-A311-6D964F311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79A3AC-3FCE-406D-9332-F67C5F4AD8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E59C5-FD2F-4041-B306-20C2EB829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91102-067F-496F-B5C2-D090F6100BDC}" type="datetimeFigureOut">
              <a:rPr lang="fr-FR" smtClean="0"/>
              <a:t>17/09/2020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B11A3D-F959-42E2-8BBC-9A3D34678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3CE92-6A1C-4A3C-A008-41CA6CCE4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48AD-217B-4ECF-93DA-F7E4CA210F3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5722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042F9E-D2B2-4C8A-8469-BE7CC777DA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735E75-77BD-4385-A14A-922B9910B6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76C406-FBAD-4257-8373-E14ED8AEB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91102-067F-496F-B5C2-D090F6100BDC}" type="datetimeFigureOut">
              <a:rPr lang="fr-FR" smtClean="0"/>
              <a:t>17/09/2020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BAD165-4A53-477B-8E81-EDA4FFE87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36BB3-0D81-4445-9A45-EB498392B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48AD-217B-4ECF-93DA-F7E4CA210F3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4134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3E0BF-7E05-40C3-982D-BDDEE12AD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126A5-B72D-41D6-8155-355923479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EDEA37-CF7B-468F-AEFA-0052F2F8C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91102-067F-496F-B5C2-D090F6100BDC}" type="datetimeFigureOut">
              <a:rPr lang="fr-FR" smtClean="0"/>
              <a:t>17/09/2020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B91CA-CF58-452C-8EA1-B52BC13E2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44A7C-E6E4-46D2-A744-0A24C890B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48AD-217B-4ECF-93DA-F7E4CA210F3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8990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B4E82-E430-46D7-9340-48648F9EE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483458-6D70-4492-99BC-430C5FB36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D3245E-F4AF-4F75-B6F7-049DA2C6A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91102-067F-496F-B5C2-D090F6100BDC}" type="datetimeFigureOut">
              <a:rPr lang="fr-FR" smtClean="0"/>
              <a:t>17/09/2020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C76D7-3B85-49DF-AAE5-2B863B056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598507-E5D8-47C3-9820-68665EF3A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48AD-217B-4ECF-93DA-F7E4CA210F3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8041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57EDC-245B-4F89-8377-583B3F67B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FB5303-F245-43F7-A3F3-6DDF426E49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99D045-D473-4B05-8B80-4ADE5A6FC9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CD2F6C-7EBF-4CB3-8DA8-2488719CF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91102-067F-496F-B5C2-D090F6100BDC}" type="datetimeFigureOut">
              <a:rPr lang="fr-FR" smtClean="0"/>
              <a:t>17/09/2020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63F3D-A400-4B96-A877-15761805E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1556AC-0ECB-4750-A84B-D2317917A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48AD-217B-4ECF-93DA-F7E4CA210F3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7529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87D00-CDBF-425B-9340-9CDC3D32D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DDB382-5EBF-406E-8728-F68B0428E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2A33D4-CD30-434C-8F56-C4DCAFCA8A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7905A8-2AC8-4582-BBA9-F33648661B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A5506B-6817-45B1-9C2C-FECAE3ABE8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0BE9B7-C361-44F5-BD0A-C68FF80B6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91102-067F-496F-B5C2-D090F6100BDC}" type="datetimeFigureOut">
              <a:rPr lang="fr-FR" smtClean="0"/>
              <a:t>17/09/2020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C4B667-3E3A-4078-9ED1-B06A15282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1FBA8F-F638-4EEA-912F-602CCC0C9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48AD-217B-4ECF-93DA-F7E4CA210F3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680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DCA00-D032-4A8C-AA4C-5E9A8AD01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EAB9E0-F42C-48DF-AAF7-ED711E733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91102-067F-496F-B5C2-D090F6100BDC}" type="datetimeFigureOut">
              <a:rPr lang="fr-FR" smtClean="0"/>
              <a:t>17/09/2020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85F805-E71A-4405-8307-29C90A19F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079A4B-12AA-4FD9-B48A-01B3CF39E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48AD-217B-4ECF-93DA-F7E4CA210F3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7813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E8DC6D-E9EE-404B-8141-FA7789601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91102-067F-496F-B5C2-D090F6100BDC}" type="datetimeFigureOut">
              <a:rPr lang="fr-FR" smtClean="0"/>
              <a:t>17/09/2020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BE8233-E0B1-4D06-8432-92CE9BD17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864F5D-F51C-4CC2-9E74-F97148CD0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48AD-217B-4ECF-93DA-F7E4CA210F3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0998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EE181-D3BD-4AC3-A350-71780DDE9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27F443-D3E2-4B41-85D5-0009A14F6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B113E1-4914-4FFB-977E-6273EC48C9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F333B8-ED44-4D3C-9875-8EA34C9B2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91102-067F-496F-B5C2-D090F6100BDC}" type="datetimeFigureOut">
              <a:rPr lang="fr-FR" smtClean="0"/>
              <a:t>17/09/2020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E000F0-B3A4-42B2-B151-DB8F90074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9DCC5A-A2F3-43FF-8823-F3AB23C04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48AD-217B-4ECF-93DA-F7E4CA210F3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4073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A573F-27F3-45B6-ADBD-5CC1B7F13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11F7CA-8DEB-4322-8A93-6072E89070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FD99B1-9AAE-4D4D-8D7E-F6659A8731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FFBADE-3E70-4478-833A-ED415A366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91102-067F-496F-B5C2-D090F6100BDC}" type="datetimeFigureOut">
              <a:rPr lang="fr-FR" smtClean="0"/>
              <a:t>17/09/2020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16889E-0521-40CD-A4C9-193E3593A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540664-E6D5-4C91-94E3-E045C0101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48AD-217B-4ECF-93DA-F7E4CA210F3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183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6CF14B-62FB-4385-A42A-49478A30E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E48100-255E-414B-BB21-DA0542F6BD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862056-4014-4420-B436-42053CF6A5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91102-067F-496F-B5C2-D090F6100BDC}" type="datetimeFigureOut">
              <a:rPr lang="fr-FR" smtClean="0"/>
              <a:t>17/09/2020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319A9-18F9-42F1-9E79-D06B51EAF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9A40E-480B-4117-B612-B24B43D627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048AD-217B-4ECF-93DA-F7E4CA210F3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5493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slide" Target="slide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6A8F31-CAE0-43AA-A1B8-B950811FF0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2387600"/>
          </a:xfrm>
        </p:spPr>
        <p:txBody>
          <a:bodyPr>
            <a:noAutofit/>
          </a:bodyPr>
          <a:lstStyle/>
          <a:p>
            <a:r>
              <a:rPr lang="fr-FR" sz="2800" b="1" dirty="0"/>
              <a:t>Faculté des sciences humaines et sociales </a:t>
            </a:r>
            <a:br>
              <a:rPr lang="fr-FR" sz="2800" b="1" dirty="0"/>
            </a:br>
            <a:r>
              <a:rPr lang="fr-FR" sz="2800" b="1" dirty="0"/>
              <a:t>Département des sciences humaines</a:t>
            </a:r>
            <a:br>
              <a:rPr lang="fr-FR" sz="2800" b="1" dirty="0"/>
            </a:br>
            <a:r>
              <a:rPr lang="fr-FR" sz="2800" b="1" dirty="0"/>
              <a:t>Module : Ecoles et Méthodes </a:t>
            </a:r>
            <a:br>
              <a:rPr lang="fr-FR" sz="2800" b="1" dirty="0"/>
            </a:br>
            <a:r>
              <a:rPr lang="fr-FR" sz="2800" b="1" dirty="0"/>
              <a:t>Licence I</a:t>
            </a:r>
            <a:br>
              <a:rPr lang="fr-FR" sz="2800" b="1" dirty="0"/>
            </a:br>
            <a:endParaRPr lang="fr-FR" sz="28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856D5CA-710A-434C-A4DC-AD8491F314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6678" y="2814639"/>
            <a:ext cx="9144000" cy="1655762"/>
          </a:xfrm>
        </p:spPr>
        <p:txBody>
          <a:bodyPr>
            <a:normAutofit/>
          </a:bodyPr>
          <a:lstStyle/>
          <a:p>
            <a:r>
              <a:rPr lang="fr-FR" sz="4800" b="1" u="sng" dirty="0"/>
              <a:t>SEMESTRE II</a:t>
            </a:r>
            <a:br>
              <a:rPr lang="fr-FR" sz="4800" b="1" dirty="0"/>
            </a:br>
            <a:r>
              <a:rPr lang="fr-FR" sz="4800" b="1" dirty="0"/>
              <a:t>METHODOLOGIE</a:t>
            </a:r>
            <a:endParaRPr lang="fr-FR" sz="4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AD6D0D8-D378-404B-AEFF-D68D9EF31BE7}"/>
              </a:ext>
            </a:extLst>
          </p:cNvPr>
          <p:cNvSpPr/>
          <p:nvPr/>
        </p:nvSpPr>
        <p:spPr>
          <a:xfrm>
            <a:off x="4837044" y="5174471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fr-FR" b="1" dirty="0">
                <a:latin typeface="Agency FB" panose="020B0503020202020204" pitchFamily="34" charset="0"/>
              </a:rPr>
              <a:t>Elaboré par : Dr NOUI Rabah</a:t>
            </a:r>
          </a:p>
          <a:p>
            <a:pPr algn="r"/>
            <a:r>
              <a:rPr lang="fr-FR" b="1" dirty="0">
                <a:latin typeface="Agency FB" panose="020B0503020202020204" pitchFamily="34" charset="0"/>
              </a:rPr>
              <a:t>Chargé des cours de module écoles et méthodes</a:t>
            </a:r>
          </a:p>
          <a:p>
            <a:pPr algn="r"/>
            <a:r>
              <a:rPr lang="fr-FR" b="1" dirty="0">
                <a:latin typeface="Agency FB" panose="020B0503020202020204" pitchFamily="34" charset="0"/>
              </a:rPr>
              <a:t>Enseignant chercheur à la faculté des SHS</a:t>
            </a:r>
          </a:p>
          <a:p>
            <a:pPr algn="r"/>
            <a:r>
              <a:rPr lang="fr-FR" b="1" dirty="0">
                <a:latin typeface="Agency FB" panose="020B0503020202020204" pitchFamily="34" charset="0"/>
              </a:rPr>
              <a:t>Université de Bejaia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920E564-234D-4816-93C9-88283CFEC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1A183-A62C-445B-9EC5-24BF482BB819}" type="datetime1">
              <a:rPr lang="fr-FR" smtClean="0"/>
              <a:pPr/>
              <a:t>17/09/2020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EAAB1F5-999D-40C7-870C-2130D63FB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cours de module Ecoles et Méthodes S II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CCE8F32-B942-449B-BC74-D90D87A5F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4A99-A9B2-4F33-AF98-75DC35EFD87D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9145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BB3B3E8-33C1-4635-966F-865DEAA0F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C04-CC71-4C73-B986-34A96F1D3873}" type="datetime1">
              <a:rPr lang="fr-FR" smtClean="0"/>
              <a:pPr/>
              <a:t>17/09/2020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271D40-B78F-406F-BCF4-2925B55AB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cours de module Ecoles et Méthodes S II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7D6F93-BDCB-4AAA-8802-16471008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4A99-A9B2-4F33-AF98-75DC35EFD87D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6F1BDE9-1DEA-4634-B815-1EF637DC6B14}"/>
              </a:ext>
            </a:extLst>
          </p:cNvPr>
          <p:cNvSpPr/>
          <p:nvPr/>
        </p:nvSpPr>
        <p:spPr>
          <a:xfrm>
            <a:off x="3096039" y="748057"/>
            <a:ext cx="5734878" cy="84813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I. Méthodes et méthodologie de recherche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22A8B4-B4D2-4BC0-BB20-C01B4DA85FC7}"/>
              </a:ext>
            </a:extLst>
          </p:cNvPr>
          <p:cNvSpPr/>
          <p:nvPr/>
        </p:nvSpPr>
        <p:spPr>
          <a:xfrm>
            <a:off x="1060174" y="1596197"/>
            <a:ext cx="10293626" cy="476015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fr-FR" b="1" i="1" u="sng" dirty="0">
                <a:ln/>
                <a:solidFill>
                  <a:schemeClr val="tx1"/>
                </a:solidFill>
              </a:rPr>
              <a:t>Rappel des principales définitions :</a:t>
            </a:r>
          </a:p>
          <a:p>
            <a:pPr algn="ctr"/>
            <a:endParaRPr lang="fr-FR" b="1" i="1" u="sng" dirty="0">
              <a:ln/>
              <a:solidFill>
                <a:schemeClr val="tx1"/>
              </a:solidFill>
            </a:endParaRPr>
          </a:p>
          <a:p>
            <a:pPr algn="ctr"/>
            <a:r>
              <a:rPr lang="fr-FR" b="1" u="sng" dirty="0">
                <a:ln/>
                <a:solidFill>
                  <a:schemeClr val="tx1"/>
                </a:solidFill>
              </a:rPr>
              <a:t>Recherche: </a:t>
            </a:r>
            <a:r>
              <a:rPr lang="fr-FR" dirty="0">
                <a:ln/>
                <a:solidFill>
                  <a:schemeClr val="tx1"/>
                </a:solidFill>
              </a:rPr>
              <a:t>le mot recherche est défini comme un processus, une activité</a:t>
            </a:r>
          </a:p>
          <a:p>
            <a:pPr algn="ctr"/>
            <a:r>
              <a:rPr lang="fr-FR" sz="2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2400" b="1" u="sng" dirty="0">
                <a:solidFill>
                  <a:schemeClr val="accent1"/>
                </a:solidFill>
              </a:rPr>
              <a:t>Recherche scientifique</a:t>
            </a:r>
            <a:r>
              <a:rPr lang="fr-FR" sz="2400" u="sng" dirty="0">
                <a:solidFill>
                  <a:schemeClr val="accent1"/>
                </a:solidFill>
              </a:rPr>
              <a:t> :</a:t>
            </a:r>
            <a:r>
              <a:rPr lang="fr-FR" sz="2400" dirty="0">
                <a:solidFill>
                  <a:schemeClr val="accent1"/>
                </a:solidFill>
              </a:rPr>
              <a:t> </a:t>
            </a:r>
            <a:r>
              <a:rPr lang="fr-FR" sz="2800" i="1" dirty="0">
                <a:solidFill>
                  <a:schemeClr val="tx1"/>
                </a:solidFill>
              </a:rPr>
              <a:t>«</a:t>
            </a:r>
            <a:r>
              <a:rPr lang="fr-FR" sz="2800" i="1" dirty="0">
                <a:solidFill>
                  <a:schemeClr val="accent1"/>
                </a:solidFill>
              </a:rPr>
              <a:t> </a:t>
            </a:r>
            <a:r>
              <a:rPr lang="fr-FR" sz="2400" i="1" dirty="0"/>
              <a:t>La recherche scientifique est </a:t>
            </a:r>
            <a:r>
              <a:rPr lang="fr-FR" sz="2400" b="1" i="1" dirty="0"/>
              <a:t>un processus dynamique</a:t>
            </a:r>
            <a:r>
              <a:rPr lang="fr-FR" sz="2400" i="1" dirty="0"/>
              <a:t> ou une démarche </a:t>
            </a:r>
            <a:r>
              <a:rPr lang="fr-FR" sz="2400" b="1" i="1" dirty="0"/>
              <a:t>rationnelle</a:t>
            </a:r>
            <a:r>
              <a:rPr lang="fr-FR" sz="2400" i="1" dirty="0"/>
              <a:t> qui permet d’</a:t>
            </a:r>
            <a:r>
              <a:rPr lang="fr-FR" sz="2400" b="1" i="1" dirty="0"/>
              <a:t>examiner</a:t>
            </a:r>
            <a:r>
              <a:rPr lang="fr-FR" sz="2400" i="1" dirty="0"/>
              <a:t> des phénomènes, des problèmes à </a:t>
            </a:r>
            <a:r>
              <a:rPr lang="fr-FR" sz="2400" b="1" i="1" dirty="0"/>
              <a:t>résoudre,</a:t>
            </a:r>
            <a:r>
              <a:rPr lang="fr-FR" sz="2400" i="1" dirty="0"/>
              <a:t> et d’obtenir des réponses précises à partir </a:t>
            </a:r>
            <a:r>
              <a:rPr lang="fr-FR" sz="2400" b="1" i="1" dirty="0"/>
              <a:t>d’investigations ».</a:t>
            </a:r>
            <a:r>
              <a:rPr lang="fr-FR" sz="2400" i="1" dirty="0"/>
              <a:t> </a:t>
            </a:r>
            <a:r>
              <a:rPr lang="fr-FR" sz="2400" b="1" i="1" dirty="0">
                <a:solidFill>
                  <a:srgbClr val="C00000"/>
                </a:solidFill>
              </a:rPr>
              <a:t>En vue d’acquérir de nouvelles connaissances. </a:t>
            </a:r>
            <a:endParaRPr lang="fr-FR" b="1" i="1" dirty="0">
              <a:solidFill>
                <a:srgbClr val="C00000"/>
              </a:solidFill>
            </a:endParaRPr>
          </a:p>
          <a:p>
            <a:pPr algn="ctr"/>
            <a:endParaRPr lang="fr-FR" b="1" u="sng" dirty="0">
              <a:ln/>
              <a:solidFill>
                <a:schemeClr val="tx1"/>
              </a:solidFill>
            </a:endParaRPr>
          </a:p>
          <a:p>
            <a:pPr algn="ctr"/>
            <a:endParaRPr lang="fr-FR" sz="2000" b="1" dirty="0">
              <a:ln/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3933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BB3B3E8-33C1-4635-966F-865DEAA0F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C04-CC71-4C73-B986-34A96F1D3873}" type="datetime1">
              <a:rPr lang="fr-FR" smtClean="0"/>
              <a:pPr/>
              <a:t>17/09/2020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271D40-B78F-406F-BCF4-2925B55AB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cours de module Ecoles et Méthodes S II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7D6F93-BDCB-4AAA-8802-16471008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4A99-A9B2-4F33-AF98-75DC35EFD87D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6F1BDE9-1DEA-4634-B815-1EF637DC6B14}"/>
              </a:ext>
            </a:extLst>
          </p:cNvPr>
          <p:cNvSpPr/>
          <p:nvPr/>
        </p:nvSpPr>
        <p:spPr>
          <a:xfrm>
            <a:off x="3096039" y="748057"/>
            <a:ext cx="5734878" cy="84813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I. Méthodes et méthodologie de recherche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22A8B4-B4D2-4BC0-BB20-C01B4DA85FC7}"/>
              </a:ext>
            </a:extLst>
          </p:cNvPr>
          <p:cNvSpPr/>
          <p:nvPr/>
        </p:nvSpPr>
        <p:spPr>
          <a:xfrm>
            <a:off x="1060174" y="2213113"/>
            <a:ext cx="10293626" cy="32865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fr-FR" sz="2800" b="1" u="sng" dirty="0">
                <a:ln/>
                <a:solidFill>
                  <a:srgbClr val="C00000"/>
                </a:solidFill>
              </a:rPr>
              <a:t>La méthodologie , de quoi parle -t-on?:</a:t>
            </a:r>
          </a:p>
          <a:p>
            <a:pPr algn="ctr"/>
            <a:endParaRPr lang="fr-FR" sz="2400" b="1" u="sng" dirty="0">
              <a:ln/>
              <a:solidFill>
                <a:srgbClr val="C00000"/>
              </a:solidFill>
            </a:endParaRPr>
          </a:p>
          <a:p>
            <a:pPr algn="ctr"/>
            <a:r>
              <a:rPr lang="fr-FR" sz="2800" b="1" dirty="0">
                <a:ln/>
                <a:solidFill>
                  <a:schemeClr val="accent1"/>
                </a:solidFill>
              </a:rPr>
              <a:t>Méthodologie</a:t>
            </a:r>
            <a:r>
              <a:rPr lang="fr-FR" sz="2800" b="1" dirty="0">
                <a:ln/>
                <a:solidFill>
                  <a:schemeClr val="tx1"/>
                </a:solidFill>
              </a:rPr>
              <a:t>: </a:t>
            </a:r>
            <a:r>
              <a:rPr lang="fr-FR" sz="2800" b="1" i="1" dirty="0">
                <a:ln/>
                <a:solidFill>
                  <a:schemeClr val="tx1"/>
                </a:solidFill>
              </a:rPr>
              <a:t>« Ensemble des métho­des et des techniques qui orientent l’élabora­tion d’une recherche et qui guident la démar­che scientifique » </a:t>
            </a:r>
            <a:r>
              <a:rPr lang="fr-FR" sz="2000" dirty="0">
                <a:ln/>
                <a:solidFill>
                  <a:schemeClr val="tx1"/>
                </a:solidFill>
              </a:rPr>
              <a:t>Maurice ANGERS, 1996.</a:t>
            </a:r>
            <a:endParaRPr lang="fr-FR" sz="2800" dirty="0">
              <a:ln/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7988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BB3B3E8-33C1-4635-966F-865DEAA0F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C04-CC71-4C73-B986-34A96F1D3873}" type="datetime1">
              <a:rPr lang="fr-FR" smtClean="0"/>
              <a:pPr/>
              <a:t>17/09/2020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271D40-B78F-406F-BCF4-2925B55AB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cours de module Ecoles et Méthodes S II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7D6F93-BDCB-4AAA-8802-16471008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4A99-A9B2-4F33-AF98-75DC35EFD87D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6F1BDE9-1DEA-4634-B815-1EF637DC6B14}"/>
              </a:ext>
            </a:extLst>
          </p:cNvPr>
          <p:cNvSpPr/>
          <p:nvPr/>
        </p:nvSpPr>
        <p:spPr>
          <a:xfrm>
            <a:off x="3096039" y="748057"/>
            <a:ext cx="5734878" cy="84813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I. Méthodes et méthodologie de recherche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22A8B4-B4D2-4BC0-BB20-C01B4DA85FC7}"/>
              </a:ext>
            </a:extLst>
          </p:cNvPr>
          <p:cNvSpPr/>
          <p:nvPr/>
        </p:nvSpPr>
        <p:spPr>
          <a:xfrm>
            <a:off x="1060174" y="2213113"/>
            <a:ext cx="10293626" cy="32865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fr-FR" sz="2800" b="1" u="sng" dirty="0">
                <a:ln/>
                <a:solidFill>
                  <a:srgbClr val="C00000"/>
                </a:solidFill>
              </a:rPr>
              <a:t>La méthodologie , de quoi parle -t-on?:</a:t>
            </a:r>
          </a:p>
          <a:p>
            <a:pPr algn="ctr"/>
            <a:endParaRPr lang="fr-FR" sz="2400" b="1" u="sng" dirty="0">
              <a:ln/>
              <a:solidFill>
                <a:srgbClr val="C00000"/>
              </a:solidFill>
            </a:endParaRPr>
          </a:p>
          <a:p>
            <a:pPr algn="ctr"/>
            <a:r>
              <a:rPr lang="fr-FR" sz="2800" b="1" dirty="0">
                <a:ln/>
                <a:solidFill>
                  <a:schemeClr val="accent1"/>
                </a:solidFill>
              </a:rPr>
              <a:t>Méthodologie</a:t>
            </a:r>
            <a:r>
              <a:rPr lang="fr-FR" sz="2800" b="1" dirty="0">
                <a:ln/>
                <a:solidFill>
                  <a:schemeClr val="tx1"/>
                </a:solidFill>
              </a:rPr>
              <a:t>: </a:t>
            </a:r>
            <a:r>
              <a:rPr lang="fr-FR" sz="2800" b="1" i="1" dirty="0">
                <a:ln/>
                <a:solidFill>
                  <a:schemeClr val="tx1"/>
                </a:solidFill>
              </a:rPr>
              <a:t>«C’est la confrontation des idées, issues à la fois de l’expérience et de l’imagination, aux données concrètes, dérivées de l’observation, en vue de confirmer, de nuancer ou de rejeter ces idées de départ». </a:t>
            </a:r>
            <a:r>
              <a:rPr lang="fr-FR" sz="2000" dirty="0">
                <a:ln/>
                <a:solidFill>
                  <a:schemeClr val="tx1"/>
                </a:solidFill>
              </a:rPr>
              <a:t>Benoît </a:t>
            </a:r>
            <a:r>
              <a:rPr lang="fr-FR" sz="2000" cap="all" dirty="0">
                <a:ln/>
                <a:solidFill>
                  <a:schemeClr val="tx1"/>
                </a:solidFill>
              </a:rPr>
              <a:t>Gauthier</a:t>
            </a:r>
            <a:r>
              <a:rPr lang="fr-FR" sz="2000" dirty="0">
                <a:ln/>
                <a:solidFill>
                  <a:schemeClr val="tx1"/>
                </a:solidFill>
              </a:rPr>
              <a:t>, 2009.</a:t>
            </a:r>
            <a:endParaRPr lang="fr-FR" sz="2800" dirty="0">
              <a:ln/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248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BB3B3E8-33C1-4635-966F-865DEAA0F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C04-CC71-4C73-B986-34A96F1D3873}" type="datetime1">
              <a:rPr lang="fr-FR" smtClean="0"/>
              <a:pPr/>
              <a:t>17/09/2020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271D40-B78F-406F-BCF4-2925B55AB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cours de module Ecoles et Méthodes S II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7D6F93-BDCB-4AAA-8802-16471008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4A99-A9B2-4F33-AF98-75DC35EFD87D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6F1BDE9-1DEA-4634-B815-1EF637DC6B14}"/>
              </a:ext>
            </a:extLst>
          </p:cNvPr>
          <p:cNvSpPr/>
          <p:nvPr/>
        </p:nvSpPr>
        <p:spPr>
          <a:xfrm>
            <a:off x="3096039" y="748057"/>
            <a:ext cx="5734878" cy="84813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I. Méthodes et méthodologie de recherche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22A8B4-B4D2-4BC0-BB20-C01B4DA85FC7}"/>
              </a:ext>
            </a:extLst>
          </p:cNvPr>
          <p:cNvSpPr/>
          <p:nvPr/>
        </p:nvSpPr>
        <p:spPr>
          <a:xfrm>
            <a:off x="530087" y="2114640"/>
            <a:ext cx="11131826" cy="32865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fr-FR" sz="2800" b="1" u="sng" dirty="0">
                <a:ln/>
                <a:solidFill>
                  <a:srgbClr val="C00000"/>
                </a:solidFill>
              </a:rPr>
              <a:t>La méthodologie , de quoi parle -t-on?:</a:t>
            </a:r>
          </a:p>
          <a:p>
            <a:pPr algn="ctr"/>
            <a:endParaRPr lang="fr-FR" sz="2400" b="1" u="sng" dirty="0">
              <a:ln/>
              <a:solidFill>
                <a:srgbClr val="C00000"/>
              </a:solidFill>
            </a:endParaRPr>
          </a:p>
          <a:p>
            <a:pPr algn="ctr"/>
            <a:r>
              <a:rPr lang="fr-FR" sz="2800" b="1" dirty="0">
                <a:ln/>
                <a:solidFill>
                  <a:schemeClr val="accent1"/>
                </a:solidFill>
              </a:rPr>
              <a:t>Méthodologie</a:t>
            </a:r>
            <a:r>
              <a:rPr lang="fr-FR" sz="2800" b="1" dirty="0">
                <a:ln/>
                <a:solidFill>
                  <a:schemeClr val="tx1"/>
                </a:solidFill>
              </a:rPr>
              <a:t>: </a:t>
            </a:r>
            <a:r>
              <a:rPr lang="fr-FR" sz="2800" b="1" i="1" dirty="0">
                <a:ln/>
                <a:solidFill>
                  <a:schemeClr val="tx1"/>
                </a:solidFill>
              </a:rPr>
              <a:t>«l'étude du </a:t>
            </a:r>
            <a:r>
              <a:rPr lang="fr-FR" sz="2800" b="1" i="1" u="sng" dirty="0">
                <a:ln/>
                <a:solidFill>
                  <a:schemeClr val="tx1"/>
                </a:solidFill>
              </a:rPr>
              <a:t>bon usage </a:t>
            </a:r>
            <a:r>
              <a:rPr lang="fr-FR" sz="2800" b="1" i="1" dirty="0">
                <a:ln/>
                <a:solidFill>
                  <a:schemeClr val="tx1"/>
                </a:solidFill>
              </a:rPr>
              <a:t>des méthodes et techniques. Il ne suffit pas de les connaître, encore faut-il savoir les utiliser comme il se doit, c'est-à-dire savoir </a:t>
            </a:r>
            <a:r>
              <a:rPr lang="fr-FR" sz="2800" b="1" i="1" u="sng" dirty="0">
                <a:ln/>
                <a:solidFill>
                  <a:schemeClr val="tx1"/>
                </a:solidFill>
              </a:rPr>
              <a:t>comment les adapter</a:t>
            </a:r>
            <a:r>
              <a:rPr lang="fr-FR" sz="2800" b="1" i="1" dirty="0">
                <a:ln/>
                <a:solidFill>
                  <a:schemeClr val="tx1"/>
                </a:solidFill>
              </a:rPr>
              <a:t>, le plus rigoureusement possible, d'une part </a:t>
            </a:r>
            <a:r>
              <a:rPr lang="fr-FR" sz="2800" b="1" i="1" u="sng" dirty="0">
                <a:ln/>
                <a:solidFill>
                  <a:schemeClr val="tx1"/>
                </a:solidFill>
              </a:rPr>
              <a:t>à l'objet précis </a:t>
            </a:r>
            <a:r>
              <a:rPr lang="fr-FR" sz="2800" b="1" i="1" dirty="0">
                <a:ln/>
                <a:solidFill>
                  <a:schemeClr val="tx1"/>
                </a:solidFill>
              </a:rPr>
              <a:t>de la recherche ou de l'étude envisagée, et d'autre part </a:t>
            </a:r>
            <a:r>
              <a:rPr lang="fr-FR" sz="2800" b="1" i="1" u="sng" dirty="0">
                <a:ln/>
                <a:solidFill>
                  <a:schemeClr val="tx1"/>
                </a:solidFill>
              </a:rPr>
              <a:t>aux objectifs poursuivis »</a:t>
            </a:r>
            <a:r>
              <a:rPr lang="fr-FR" sz="2800" b="1" i="1" dirty="0">
                <a:ln/>
                <a:solidFill>
                  <a:schemeClr val="tx1"/>
                </a:solidFill>
              </a:rPr>
              <a:t>. </a:t>
            </a:r>
            <a:r>
              <a:rPr lang="fr-FR" sz="2000" dirty="0">
                <a:ln/>
                <a:solidFill>
                  <a:schemeClr val="tx1"/>
                </a:solidFill>
              </a:rPr>
              <a:t>Omar AKTOUF,1987</a:t>
            </a:r>
            <a:endParaRPr lang="fr-FR" sz="2800" dirty="0">
              <a:ln/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9630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BB3B3E8-33C1-4635-966F-865DEAA0F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C04-CC71-4C73-B986-34A96F1D3873}" type="datetime1">
              <a:rPr lang="fr-FR" smtClean="0"/>
              <a:pPr/>
              <a:t>17/09/2020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271D40-B78F-406F-BCF4-2925B55AB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cours de module Ecoles et Méthodes S II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7D6F93-BDCB-4AAA-8802-16471008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4A99-A9B2-4F33-AF98-75DC35EFD87D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6F1BDE9-1DEA-4634-B815-1EF637DC6B14}"/>
              </a:ext>
            </a:extLst>
          </p:cNvPr>
          <p:cNvSpPr/>
          <p:nvPr/>
        </p:nvSpPr>
        <p:spPr>
          <a:xfrm>
            <a:off x="3067904" y="196384"/>
            <a:ext cx="5734878" cy="84813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I. Méthodes et méthodologie de recherche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22A8B4-B4D2-4BC0-BB20-C01B4DA85FC7}"/>
              </a:ext>
            </a:extLst>
          </p:cNvPr>
          <p:cNvSpPr/>
          <p:nvPr/>
        </p:nvSpPr>
        <p:spPr>
          <a:xfrm>
            <a:off x="1060174" y="1260966"/>
            <a:ext cx="10293626" cy="509953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endParaRPr lang="fr-FR" sz="2800" dirty="0">
              <a:ln/>
              <a:solidFill>
                <a:schemeClr val="tx1"/>
              </a:solidFill>
            </a:endParaRPr>
          </a:p>
        </p:txBody>
      </p:sp>
      <p:graphicFrame>
        <p:nvGraphicFramePr>
          <p:cNvPr id="7" name="Diagramme 6">
            <a:extLst>
              <a:ext uri="{FF2B5EF4-FFF2-40B4-BE49-F238E27FC236}">
                <a16:creationId xmlns:a16="http://schemas.microsoft.com/office/drawing/2014/main" id="{A3A4B186-9EC1-4192-9315-4C6B81A732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821003"/>
              </p:ext>
            </p:extLst>
          </p:nvPr>
        </p:nvGraphicFramePr>
        <p:xfrm>
          <a:off x="1880704" y="1575582"/>
          <a:ext cx="8128000" cy="4780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Flèche : double flèche verticale 8">
            <a:extLst>
              <a:ext uri="{FF2B5EF4-FFF2-40B4-BE49-F238E27FC236}">
                <a16:creationId xmlns:a16="http://schemas.microsoft.com/office/drawing/2014/main" id="{2AD46A35-7887-463F-A908-0649351D53A5}"/>
              </a:ext>
            </a:extLst>
          </p:cNvPr>
          <p:cNvSpPr/>
          <p:nvPr/>
        </p:nvSpPr>
        <p:spPr>
          <a:xfrm>
            <a:off x="5737274" y="2208629"/>
            <a:ext cx="717452" cy="984738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89360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BB3B3E8-33C1-4635-966F-865DEAA0F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C04-CC71-4C73-B986-34A96F1D3873}" type="datetime1">
              <a:rPr lang="fr-FR" smtClean="0"/>
              <a:pPr/>
              <a:t>17/09/2020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271D40-B78F-406F-BCF4-2925B55AB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cours de module Ecoles et Méthodes S II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7D6F93-BDCB-4AAA-8802-16471008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4A99-A9B2-4F33-AF98-75DC35EFD87D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6F1BDE9-1DEA-4634-B815-1EF637DC6B14}"/>
              </a:ext>
            </a:extLst>
          </p:cNvPr>
          <p:cNvSpPr/>
          <p:nvPr/>
        </p:nvSpPr>
        <p:spPr>
          <a:xfrm>
            <a:off x="0" y="14385"/>
            <a:ext cx="4205093" cy="24427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I. Méthodes et méthodologie de recherche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22A8B4-B4D2-4BC0-BB20-C01B4DA85FC7}"/>
              </a:ext>
            </a:extLst>
          </p:cNvPr>
          <p:cNvSpPr/>
          <p:nvPr/>
        </p:nvSpPr>
        <p:spPr>
          <a:xfrm>
            <a:off x="1060174" y="1260966"/>
            <a:ext cx="10293626" cy="5099537"/>
          </a:xfrm>
          <a:prstGeom prst="rect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lvl="0" algn="ctr"/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Avant d’entamer le développement des méthodes qualitatives et quantitatives, il serait éclairant d’évoquer que ces méthodes sont qualifiées ainsi selon </a:t>
            </a:r>
            <a:r>
              <a:rPr lang="fr-FR" sz="3200" b="1" u="sng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variables 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qu’elles contiennent ou qu’elles traitent. </a:t>
            </a:r>
          </a:p>
          <a:p>
            <a:pPr marL="742950" lvl="0" indent="-742950" algn="ctr">
              <a:buAutoNum type="arabicPeriod"/>
            </a:pPr>
            <a:r>
              <a:rPr lang="fr-FR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Qu’est ce qu’une VARIABLE?</a:t>
            </a:r>
          </a:p>
          <a:p>
            <a:pPr lvl="0" algn="ctr"/>
            <a:r>
              <a:rPr lang="fr-FR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notion du variable est centrale dans la compréhension de la démarche méthodologique</a:t>
            </a:r>
            <a:endParaRPr lang="fr-FR" sz="360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50EE58-7D3D-475C-A688-0E3965FB934C}"/>
              </a:ext>
            </a:extLst>
          </p:cNvPr>
          <p:cNvSpPr/>
          <p:nvPr/>
        </p:nvSpPr>
        <p:spPr>
          <a:xfrm>
            <a:off x="3390314" y="497497"/>
            <a:ext cx="5669280" cy="578693"/>
          </a:xfrm>
          <a:prstGeom prst="rect">
            <a:avLst/>
          </a:prstGeo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lvl="0"/>
            <a:r>
              <a:rPr lang="fr-CA" sz="2400" b="1" dirty="0">
                <a:ln/>
                <a:solidFill>
                  <a:schemeClr val="accent1">
                    <a:lumMod val="50000"/>
                  </a:schemeClr>
                </a:solidFill>
              </a:rPr>
              <a:t>Les méthodes qualitatives et quantitatives</a:t>
            </a:r>
            <a:endParaRPr lang="fr-FR" sz="2400" b="1" dirty="0">
              <a:ln/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891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BB3B3E8-33C1-4635-966F-865DEAA0F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C04-CC71-4C73-B986-34A96F1D3873}" type="datetime1">
              <a:rPr lang="fr-FR" smtClean="0"/>
              <a:pPr/>
              <a:t>17/09/2020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271D40-B78F-406F-BCF4-2925B55AB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cours de module Ecoles et Méthodes S II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7D6F93-BDCB-4AAA-8802-16471008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4A99-A9B2-4F33-AF98-75DC35EFD87D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6F1BDE9-1DEA-4634-B815-1EF637DC6B14}"/>
              </a:ext>
            </a:extLst>
          </p:cNvPr>
          <p:cNvSpPr/>
          <p:nvPr/>
        </p:nvSpPr>
        <p:spPr>
          <a:xfrm>
            <a:off x="0" y="14385"/>
            <a:ext cx="4205093" cy="24427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I. Méthodes et méthodologie de recherche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22A8B4-B4D2-4BC0-BB20-C01B4DA85FC7}"/>
              </a:ext>
            </a:extLst>
          </p:cNvPr>
          <p:cNvSpPr/>
          <p:nvPr/>
        </p:nvSpPr>
        <p:spPr>
          <a:xfrm>
            <a:off x="253218" y="1260966"/>
            <a:ext cx="11760591" cy="5099537"/>
          </a:xfrm>
          <a:prstGeom prst="rect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742950" lvl="0" indent="-742950" algn="ctr">
              <a:buAutoNum type="arabicPeriod"/>
            </a:pPr>
            <a:r>
              <a:rPr lang="fr-FR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Qu’est ce qu’une VARIABLE?</a:t>
            </a:r>
          </a:p>
          <a:p>
            <a:pPr lvl="0" algn="ctr"/>
            <a:r>
              <a:rPr lang="fr-FR" sz="3600" dirty="0">
                <a:solidFill>
                  <a:schemeClr val="tx1"/>
                </a:solidFill>
              </a:rPr>
              <a:t>Comme son nom l’indique, une variable qualifie un objet </a:t>
            </a:r>
            <a:r>
              <a:rPr lang="fr-FR" sz="3600" b="1" dirty="0">
                <a:solidFill>
                  <a:schemeClr val="tx1"/>
                </a:solidFill>
              </a:rPr>
              <a:t>qui change</a:t>
            </a:r>
            <a:r>
              <a:rPr lang="fr-FR" sz="3600" dirty="0">
                <a:solidFill>
                  <a:schemeClr val="tx1"/>
                </a:solidFill>
              </a:rPr>
              <a:t>, une réponse </a:t>
            </a:r>
            <a:r>
              <a:rPr lang="fr-FR" sz="3600" b="1" dirty="0">
                <a:solidFill>
                  <a:schemeClr val="tx1"/>
                </a:solidFill>
              </a:rPr>
              <a:t>qui peut varier d’un individu à un autre. </a:t>
            </a:r>
          </a:p>
          <a:p>
            <a:pPr lvl="0" algn="ctr"/>
            <a:r>
              <a:rPr lang="fr-FR" sz="3600" dirty="0">
                <a:solidFill>
                  <a:schemeClr val="tx1"/>
                </a:solidFill>
              </a:rPr>
              <a:t>(Age, sexe, niveau d’étude, situation familiale, …)</a:t>
            </a:r>
          </a:p>
          <a:p>
            <a:pPr lvl="0" algn="ctr"/>
            <a:r>
              <a:rPr lang="fr-FR" sz="3600" i="1" dirty="0">
                <a:solidFill>
                  <a:srgbClr val="00B050"/>
                </a:solidFill>
              </a:rPr>
              <a:t>« Une variable est donc un critère par lequel on classe des individus dans des </a:t>
            </a:r>
          </a:p>
          <a:p>
            <a:pPr lvl="0" algn="ctr"/>
            <a:r>
              <a:rPr lang="fr-FR" sz="3600" i="1" dirty="0">
                <a:solidFill>
                  <a:srgbClr val="00B050"/>
                </a:solidFill>
              </a:rPr>
              <a:t>Catégories ».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50EE58-7D3D-475C-A688-0E3965FB934C}"/>
              </a:ext>
            </a:extLst>
          </p:cNvPr>
          <p:cNvSpPr/>
          <p:nvPr/>
        </p:nvSpPr>
        <p:spPr>
          <a:xfrm>
            <a:off x="3390314" y="497497"/>
            <a:ext cx="5669280" cy="578693"/>
          </a:xfrm>
          <a:prstGeom prst="rect">
            <a:avLst/>
          </a:prstGeo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lvl="0"/>
            <a:r>
              <a:rPr lang="fr-CA" sz="2400" b="1" dirty="0">
                <a:ln/>
                <a:solidFill>
                  <a:schemeClr val="accent1">
                    <a:lumMod val="50000"/>
                  </a:schemeClr>
                </a:solidFill>
              </a:rPr>
              <a:t>Les méthodes qualitatives et quantitatives</a:t>
            </a:r>
            <a:endParaRPr lang="fr-FR" sz="2400" b="1" dirty="0">
              <a:ln/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4484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BB3B3E8-33C1-4635-966F-865DEAA0F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C04-CC71-4C73-B986-34A96F1D3873}" type="datetime1">
              <a:rPr lang="fr-FR" smtClean="0"/>
              <a:pPr/>
              <a:t>17/09/2020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271D40-B78F-406F-BCF4-2925B55AB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cours de module Ecoles et Méthodes S II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7D6F93-BDCB-4AAA-8802-16471008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4A99-A9B2-4F33-AF98-75DC35EFD87D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6F1BDE9-1DEA-4634-B815-1EF637DC6B14}"/>
              </a:ext>
            </a:extLst>
          </p:cNvPr>
          <p:cNvSpPr/>
          <p:nvPr/>
        </p:nvSpPr>
        <p:spPr>
          <a:xfrm>
            <a:off x="0" y="14385"/>
            <a:ext cx="4205093" cy="24427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I. Méthodes et méthodologie de recherche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22A8B4-B4D2-4BC0-BB20-C01B4DA85FC7}"/>
              </a:ext>
            </a:extLst>
          </p:cNvPr>
          <p:cNvSpPr/>
          <p:nvPr/>
        </p:nvSpPr>
        <p:spPr>
          <a:xfrm>
            <a:off x="253218" y="1260966"/>
            <a:ext cx="11760591" cy="5099537"/>
          </a:xfrm>
          <a:prstGeom prst="rect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lvl="0" algn="ctr"/>
            <a:r>
              <a:rPr lang="fr-FR" sz="4000" b="1" dirty="0">
                <a:solidFill>
                  <a:schemeClr val="accent2">
                    <a:lumMod val="75000"/>
                  </a:schemeClr>
                </a:solidFill>
              </a:rPr>
              <a:t>Une variable peut être quantitative ( Age, nombre d’enfants dans une famille,…) </a:t>
            </a:r>
            <a:r>
              <a:rPr lang="fr-FR" sz="4000" b="1" u="sng" dirty="0">
                <a:solidFill>
                  <a:schemeClr val="accent2">
                    <a:lumMod val="75000"/>
                  </a:schemeClr>
                </a:solidFill>
              </a:rPr>
              <a:t>chiffrée et mesurée. </a:t>
            </a:r>
            <a:r>
              <a:rPr lang="fr-FR" sz="4000" b="1" dirty="0">
                <a:solidFill>
                  <a:schemeClr val="accent2">
                    <a:lumMod val="75000"/>
                  </a:schemeClr>
                </a:solidFill>
              </a:rPr>
              <a:t> Exprimés en terme de valeur numérique.</a:t>
            </a:r>
          </a:p>
          <a:p>
            <a:pPr lvl="0" algn="ctr"/>
            <a:r>
              <a:rPr lang="fr-FR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comme elle peut être qualitative ( la couleur des yeux, opinion, catégories,…).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50EE58-7D3D-475C-A688-0E3965FB934C}"/>
              </a:ext>
            </a:extLst>
          </p:cNvPr>
          <p:cNvSpPr/>
          <p:nvPr/>
        </p:nvSpPr>
        <p:spPr>
          <a:xfrm>
            <a:off x="3390314" y="497497"/>
            <a:ext cx="5669280" cy="578693"/>
          </a:xfrm>
          <a:prstGeom prst="rect">
            <a:avLst/>
          </a:prstGeo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lvl="0"/>
            <a:r>
              <a:rPr lang="fr-CA" sz="2400" b="1" dirty="0">
                <a:ln/>
                <a:solidFill>
                  <a:schemeClr val="accent1">
                    <a:lumMod val="50000"/>
                  </a:schemeClr>
                </a:solidFill>
              </a:rPr>
              <a:t>Les méthodes qualitatives et quantitatives</a:t>
            </a:r>
            <a:endParaRPr lang="fr-FR" sz="2400" b="1" dirty="0">
              <a:ln/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5715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BB3B3E8-33C1-4635-966F-865DEAA0F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C04-CC71-4C73-B986-34A96F1D3873}" type="datetime1">
              <a:rPr lang="fr-FR" smtClean="0"/>
              <a:pPr/>
              <a:t>17/09/2020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271D40-B78F-406F-BCF4-2925B55AB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cours de module Ecoles et Méthodes S II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7D6F93-BDCB-4AAA-8802-16471008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4A99-A9B2-4F33-AF98-75DC35EFD87D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6F1BDE9-1DEA-4634-B815-1EF637DC6B14}"/>
              </a:ext>
            </a:extLst>
          </p:cNvPr>
          <p:cNvSpPr/>
          <p:nvPr/>
        </p:nvSpPr>
        <p:spPr>
          <a:xfrm>
            <a:off x="0" y="14385"/>
            <a:ext cx="4205093" cy="24427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I. Méthodes et méthodologie de recherche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22A8B4-B4D2-4BC0-BB20-C01B4DA85FC7}"/>
              </a:ext>
            </a:extLst>
          </p:cNvPr>
          <p:cNvSpPr/>
          <p:nvPr/>
        </p:nvSpPr>
        <p:spPr>
          <a:xfrm>
            <a:off x="253218" y="1260966"/>
            <a:ext cx="11760591" cy="5099537"/>
          </a:xfrm>
          <a:prstGeom prst="rect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r>
              <a:rPr lang="fr-FR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la méthode quantitative:</a:t>
            </a:r>
          </a:p>
          <a:p>
            <a:pPr lvl="0" algn="ctr"/>
            <a:r>
              <a:rPr 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Elle regroupe l’ensemble des méthodes de recherche qui font recours dans l’élaboration, la collecte et l’analyse des données, aux techniques mathématiques et statistiques, en vue de </a:t>
            </a:r>
            <a:r>
              <a:rPr lang="fr-FR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décrire, d'expliquer </a:t>
            </a:r>
            <a:r>
              <a:rPr 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 </a:t>
            </a:r>
            <a:r>
              <a:rPr lang="fr-FR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prédire </a:t>
            </a:r>
            <a:r>
              <a:rPr 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 phénomènes à l’étude. </a:t>
            </a:r>
          </a:p>
          <a:p>
            <a:pPr lvl="0" algn="ctr"/>
            <a:r>
              <a:rPr lang="fr-FR" sz="6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Elle repose entièrement sur la mesure et la relation de causalité.</a:t>
            </a:r>
          </a:p>
          <a:p>
            <a:pPr lvl="0" algn="ctr"/>
            <a:endParaRPr lang="fr-FR" sz="4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50EE58-7D3D-475C-A688-0E3965FB934C}"/>
              </a:ext>
            </a:extLst>
          </p:cNvPr>
          <p:cNvSpPr/>
          <p:nvPr/>
        </p:nvSpPr>
        <p:spPr>
          <a:xfrm>
            <a:off x="3390314" y="497497"/>
            <a:ext cx="5669280" cy="578693"/>
          </a:xfrm>
          <a:prstGeom prst="rect">
            <a:avLst/>
          </a:prstGeo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lvl="0"/>
            <a:r>
              <a:rPr lang="fr-CA" sz="2400" b="1" dirty="0">
                <a:ln/>
                <a:solidFill>
                  <a:schemeClr val="accent1">
                    <a:lumMod val="50000"/>
                  </a:schemeClr>
                </a:solidFill>
              </a:rPr>
              <a:t>Les méthodes qualitatives et quantitatives</a:t>
            </a:r>
            <a:endParaRPr lang="fr-FR" sz="2400" b="1" dirty="0">
              <a:ln/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2509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9128F9-8F7A-4014-A4CA-94849C6BC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C04-CC71-4C73-B986-34A96F1D3873}" type="datetime1">
              <a:rPr lang="fr-FR" smtClean="0"/>
              <a:pPr/>
              <a:t>17/09/2020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6AC3D2-56B9-4409-82F6-64BBC7F30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cours de module Ecoles et Méthodes S II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FCD265-8802-4D0A-A428-44E9399F3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4A99-A9B2-4F33-AF98-75DC35EFD87D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68F0BD-847B-4FA2-95C5-FA5F15A1ADAC}"/>
              </a:ext>
            </a:extLst>
          </p:cNvPr>
          <p:cNvSpPr/>
          <p:nvPr/>
        </p:nvSpPr>
        <p:spPr>
          <a:xfrm>
            <a:off x="298277" y="782060"/>
            <a:ext cx="11197882" cy="415498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endParaRPr lang="fr-FR" sz="2800" dirty="0">
              <a:solidFill>
                <a:srgbClr val="333E48"/>
              </a:solidFill>
              <a:latin typeface="National 2"/>
            </a:endParaRPr>
          </a:p>
          <a:p>
            <a:pPr algn="ctr"/>
            <a:r>
              <a:rPr lang="fr-FR" sz="3600" b="1" u="sng" dirty="0">
                <a:solidFill>
                  <a:srgbClr val="333E48"/>
                </a:solidFill>
                <a:latin typeface="National 2"/>
              </a:rPr>
              <a:t>Questions quantitatives :</a:t>
            </a:r>
          </a:p>
          <a:p>
            <a:r>
              <a:rPr lang="fr-FR" sz="2800" b="1" i="1" dirty="0">
                <a:solidFill>
                  <a:srgbClr val="333E48"/>
                </a:solidFill>
                <a:latin typeface="National 2"/>
              </a:rPr>
              <a:t>Depuis combien de temps êtes-vous client chez nous ?</a:t>
            </a:r>
          </a:p>
          <a:p>
            <a:endParaRPr lang="fr-FR" sz="2800" b="1" i="1" dirty="0">
              <a:solidFill>
                <a:srgbClr val="333E48"/>
              </a:solidFill>
              <a:latin typeface="National 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333E48"/>
                </a:solidFill>
                <a:latin typeface="Modern No. 20" panose="02070704070505020303" pitchFamily="18" charset="0"/>
              </a:rPr>
              <a:t>C'est mon premier achat   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333E48"/>
                </a:solidFill>
                <a:latin typeface="Modern No. 20" panose="02070704070505020303" pitchFamily="18" charset="0"/>
              </a:rPr>
              <a:t>Moins de 6 mois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333E48"/>
                </a:solidFill>
                <a:latin typeface="Modern No. 20" panose="02070704070505020303" pitchFamily="18" charset="0"/>
              </a:rPr>
              <a:t>Entre 6 mois et 1 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333E48"/>
                </a:solidFill>
                <a:latin typeface="Modern No. 20" panose="02070704070505020303" pitchFamily="18" charset="0"/>
              </a:rPr>
              <a:t>Entre 1 et 2 ans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333E48"/>
                </a:solidFill>
                <a:latin typeface="Modern No. 20" panose="02070704070505020303" pitchFamily="18" charset="0"/>
              </a:rPr>
              <a:t>Plus de 2 ans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333E48"/>
                </a:solidFill>
                <a:latin typeface="Modern No. 20" panose="02070704070505020303" pitchFamily="18" charset="0"/>
              </a:rPr>
              <a:t>Je n'ai encore effectué aucun achat</a:t>
            </a:r>
            <a:endParaRPr lang="fr-FR" sz="2400" b="0" i="0" dirty="0">
              <a:solidFill>
                <a:srgbClr val="333E48"/>
              </a:solidFill>
              <a:effectLst/>
              <a:latin typeface="Modern No. 20" panose="02070704070505020303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B76D43-2911-4366-AAB0-8C430C0F8934}"/>
              </a:ext>
            </a:extLst>
          </p:cNvPr>
          <p:cNvSpPr/>
          <p:nvPr/>
        </p:nvSpPr>
        <p:spPr>
          <a:xfrm>
            <a:off x="5724940" y="2607761"/>
            <a:ext cx="172278" cy="25179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A63416-46D4-4C48-80E1-86D05CA7093B}"/>
              </a:ext>
            </a:extLst>
          </p:cNvPr>
          <p:cNvSpPr/>
          <p:nvPr/>
        </p:nvSpPr>
        <p:spPr>
          <a:xfrm>
            <a:off x="5724940" y="3038456"/>
            <a:ext cx="172278" cy="25179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712EA50-79E8-413C-AE07-998AB850C7CE}"/>
              </a:ext>
            </a:extLst>
          </p:cNvPr>
          <p:cNvSpPr/>
          <p:nvPr/>
        </p:nvSpPr>
        <p:spPr>
          <a:xfrm>
            <a:off x="5724940" y="3380361"/>
            <a:ext cx="172278" cy="25179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4BE9C8C-0E71-45BD-B475-B6609F8CC03C}"/>
              </a:ext>
            </a:extLst>
          </p:cNvPr>
          <p:cNvSpPr/>
          <p:nvPr/>
        </p:nvSpPr>
        <p:spPr>
          <a:xfrm>
            <a:off x="5724941" y="3753850"/>
            <a:ext cx="172278" cy="25179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0FCD0E6-77E2-4C44-B08B-544DA621F76C}"/>
              </a:ext>
            </a:extLst>
          </p:cNvPr>
          <p:cNvSpPr/>
          <p:nvPr/>
        </p:nvSpPr>
        <p:spPr>
          <a:xfrm>
            <a:off x="5724940" y="4127339"/>
            <a:ext cx="172278" cy="25179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350A551-2672-4774-9E32-489E9AD6EDC1}"/>
              </a:ext>
            </a:extLst>
          </p:cNvPr>
          <p:cNvSpPr/>
          <p:nvPr/>
        </p:nvSpPr>
        <p:spPr>
          <a:xfrm>
            <a:off x="6526696" y="4380796"/>
            <a:ext cx="172278" cy="25179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662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3E395-710F-4D78-A451-5C23126F3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mc:AlternateContent xmlns:mc="http://schemas.openxmlformats.org/markup-compatibility/2006">
        <mc:Choice xmlns:psuz="http://schemas.microsoft.com/office/powerpoint/2016/summaryzoom" Requires="psuz">
          <p:graphicFrame>
            <p:nvGraphicFramePr>
              <p:cNvPr id="5" name="Summary Zoom 4">
                <a:extLst>
                  <a:ext uri="{FF2B5EF4-FFF2-40B4-BE49-F238E27FC236}">
                    <a16:creationId xmlns:a16="http://schemas.microsoft.com/office/drawing/2014/main" id="{EE754948-D849-4E5C-9C29-C8C501279C59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754286489"/>
                  </p:ext>
                </p:extLst>
              </p:nvPr>
            </p:nvGraphicFramePr>
            <p:xfrm>
              <a:off x="838200" y="1825625"/>
              <a:ext cx="10515600" cy="4351338"/>
            </p:xfrm>
            <a:graphic>
              <a:graphicData uri="http://schemas.microsoft.com/office/powerpoint/2016/summaryzoom">
                <psuz:summaryZm>
                  <psuz:summaryZmObj sectionId="{D5022D38-F5B9-46E9-8452-C8F87D4E12ED}">
                    <psuz:zmPr id="{6B9AD6AD-8917-4FBB-868C-A12D8B2918EB}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1711460" y="152297"/>
                          <a:ext cx="3481070" cy="1958102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uz:zmPr>
                  </psuz:summaryZmObj>
                  <psuz:summaryZmObj sectionId="{D5207E79-E2BC-4B0E-9537-72526F276DBA}">
                    <psuz:zmPr id="{01E1B0F1-B63E-4BC2-9858-79215E8D6165}" transitionDur="1000">
                      <p166:blipFill xmlns:p166="http://schemas.microsoft.com/office/powerpoint/2016/6/main">
                        <a:blip r:embed="rId3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5323070" y="152297"/>
                          <a:ext cx="3481070" cy="1958102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uz:zmPr>
                  </psuz:summaryZmObj>
                  <psuz:summaryZmObj sectionId="{CC993C0A-34C8-4710-A5AE-89157C324252}">
                    <psuz:zmPr id="{1964F394-3C89-4564-BE9E-BC1B044F3374}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1711460" y="2240939"/>
                          <a:ext cx="3481070" cy="1958102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uz:zmPr>
                  </psuz:summaryZmObj>
                  <psuz:gridLayout/>
                </psuz:summaryZm>
              </a:graphicData>
            </a:graphic>
          </p:graphicFrame>
        </mc:Choice>
        <mc:Fallback>
          <p:grpSp>
            <p:nvGrpSpPr>
              <p:cNvPr id="5" name="Summary Zoom 4">
                <a:extLst>
                  <a:ext uri="{FF2B5EF4-FFF2-40B4-BE49-F238E27FC236}">
                    <a16:creationId xmlns:a16="http://schemas.microsoft.com/office/drawing/2014/main" id="{EE754948-D849-4E5C-9C29-C8C501279C59}"/>
                  </a:ext>
                </a:extLst>
              </p:cNvPr>
              <p:cNvGrpSpPr>
                <a:grpSpLocks noGrp="1" noUngrp="1" noRot="1" noChangeAspect="1" noMove="1" noResize="1"/>
              </p:cNvGrpSpPr>
              <p:nvPr/>
            </p:nvGrpSpPr>
            <p:grpSpPr>
              <a:xfrm>
                <a:off x="838200" y="1825625"/>
                <a:ext cx="10515600" cy="4351338"/>
                <a:chOff x="838200" y="1825625"/>
                <a:chExt cx="10515600" cy="4351338"/>
              </a:xfrm>
            </p:grpSpPr>
            <p:pic>
              <p:nvPicPr>
                <p:cNvPr id="6" name="Picture 6">
                  <a:hlinkClick r:id="rId5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2549660" y="1977922"/>
                  <a:ext cx="3481070" cy="1958102"/>
                </a:xfrm>
                <a:prstGeom prst="rect">
                  <a:avLst/>
                </a:prstGeom>
                <a:ln w="3175">
                  <a:solidFill>
                    <a:prstClr val="ltGray"/>
                  </a:solidFill>
                </a:ln>
              </p:spPr>
            </p:pic>
            <p:pic>
              <p:nvPicPr>
                <p:cNvPr id="7" name="Picture 7">
                  <a:hlinkClick r:id="rId6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161270" y="1977922"/>
                  <a:ext cx="3481070" cy="1958102"/>
                </a:xfrm>
                <a:prstGeom prst="rect">
                  <a:avLst/>
                </a:prstGeom>
                <a:ln w="3175">
                  <a:solidFill>
                    <a:prstClr val="ltGray"/>
                  </a:solidFill>
                </a:ln>
              </p:spPr>
            </p:pic>
            <p:pic>
              <p:nvPicPr>
                <p:cNvPr id="8" name="Picture 8">
                  <a:hlinkClick r:id="rId7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549660" y="4066564"/>
                  <a:ext cx="3481070" cy="1958102"/>
                </a:xfrm>
                <a:prstGeom prst="rect">
                  <a:avLst/>
                </a:prstGeom>
                <a:ln w="3175">
                  <a:solidFill>
                    <a:prstClr val="ltGray"/>
                  </a:solidFill>
                </a:ln>
              </p:spPr>
            </p:pic>
          </p:grpSp>
        </mc:Fallback>
      </mc:AlternateContent>
    </p:spTree>
    <p:extLst>
      <p:ext uri="{BB962C8B-B14F-4D97-AF65-F5344CB8AC3E}">
        <p14:creationId xmlns:p14="http://schemas.microsoft.com/office/powerpoint/2010/main" val="40042280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B9366A-CE8B-4C06-93C1-A5622FC1D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C04-CC71-4C73-B986-34A96F1D3873}" type="datetime1">
              <a:rPr lang="fr-FR" smtClean="0"/>
              <a:pPr/>
              <a:t>17/09/2020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84EDB7-3FDC-4C49-98A0-5CA8596C7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cours de module Ecoles et Méthodes S II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01B013-9378-45C5-942F-B407760E5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4A99-A9B2-4F33-AF98-75DC35EFD87D}" type="slidenum">
              <a:rPr lang="fr-FR" smtClean="0"/>
              <a:pPr/>
              <a:t>20</a:t>
            </a:fld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FE1136-C587-412E-AE17-D39DF5FADDC4}"/>
              </a:ext>
            </a:extLst>
          </p:cNvPr>
          <p:cNvSpPr/>
          <p:nvPr/>
        </p:nvSpPr>
        <p:spPr>
          <a:xfrm>
            <a:off x="286043" y="661408"/>
            <a:ext cx="11619914" cy="575542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fr-FR" sz="2800" b="1" i="1" dirty="0">
                <a:solidFill>
                  <a:srgbClr val="333E48"/>
                </a:solidFill>
                <a:latin typeface="National 2"/>
              </a:rPr>
              <a:t>Lorsque vous commettez une erreur, votre supérieur réagit-il de manière constructive 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333E48"/>
                </a:solidFill>
                <a:latin typeface="Modern No. 20" panose="02070704070505020303" pitchFamily="18" charset="0"/>
              </a:rPr>
              <a:t>Toujours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333E48"/>
                </a:solidFill>
                <a:latin typeface="Modern No. 20" panose="02070704070505020303" pitchFamily="18" charset="0"/>
              </a:rPr>
              <a:t>La plupart du temps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333E48"/>
                </a:solidFill>
                <a:latin typeface="Modern No. 20" panose="02070704070505020303" pitchFamily="18" charset="0"/>
              </a:rPr>
              <a:t>Environ une fois sur deux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333E48"/>
                </a:solidFill>
                <a:latin typeface="Modern No. 20" panose="02070704070505020303" pitchFamily="18" charset="0"/>
              </a:rPr>
              <a:t>De temps en temps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333E48"/>
                </a:solidFill>
                <a:latin typeface="Modern No. 20" panose="02070704070505020303" pitchFamily="18" charset="0"/>
              </a:rPr>
              <a:t>Jamais</a:t>
            </a:r>
          </a:p>
          <a:p>
            <a:pPr algn="ctr"/>
            <a:r>
              <a:rPr lang="fr-FR" sz="3200" b="1" u="sng" dirty="0">
                <a:solidFill>
                  <a:srgbClr val="333E48"/>
                </a:solidFill>
                <a:latin typeface="National 2"/>
              </a:rPr>
              <a:t>Question qualitative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3200" dirty="0">
                <a:solidFill>
                  <a:srgbClr val="333E48"/>
                </a:solidFill>
                <a:latin typeface="National 2"/>
              </a:rPr>
              <a:t>Que devrait faire votre supérieur pour améliorer ses performances 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3200" dirty="0">
                <a:solidFill>
                  <a:srgbClr val="333E48"/>
                </a:solidFill>
                <a:latin typeface="National 2"/>
              </a:rPr>
              <a:t>…………………………………………………………………………………………………………………………………………………………………………………………………</a:t>
            </a:r>
            <a:endParaRPr lang="fr-FR" sz="3200" b="0" i="0" dirty="0">
              <a:solidFill>
                <a:srgbClr val="333E48"/>
              </a:solidFill>
              <a:effectLst/>
              <a:latin typeface="National 2"/>
            </a:endParaRPr>
          </a:p>
          <a:p>
            <a:pPr>
              <a:buFont typeface="Arial" panose="020B0604020202020204" pitchFamily="34" charset="0"/>
              <a:buChar char="•"/>
            </a:pPr>
            <a:endParaRPr lang="fr-FR" sz="3200" dirty="0">
              <a:solidFill>
                <a:srgbClr val="333E48"/>
              </a:solidFill>
              <a:latin typeface="National 2"/>
            </a:endParaRPr>
          </a:p>
          <a:p>
            <a:pPr>
              <a:buFont typeface="Arial" panose="020B0604020202020204" pitchFamily="34" charset="0"/>
              <a:buChar char="•"/>
            </a:pPr>
            <a:endParaRPr lang="fr-FR" sz="3200" b="0" i="0" dirty="0">
              <a:solidFill>
                <a:srgbClr val="333E48"/>
              </a:solidFill>
              <a:effectLst/>
              <a:latin typeface="National 2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9141009-B587-4595-9C5E-54F7E82EC211}"/>
              </a:ext>
            </a:extLst>
          </p:cNvPr>
          <p:cNvSpPr/>
          <p:nvPr/>
        </p:nvSpPr>
        <p:spPr>
          <a:xfrm>
            <a:off x="3843130" y="1630017"/>
            <a:ext cx="195470" cy="14577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493109-060C-47C8-B66D-8A35F56B773D}"/>
              </a:ext>
            </a:extLst>
          </p:cNvPr>
          <p:cNvSpPr/>
          <p:nvPr/>
        </p:nvSpPr>
        <p:spPr>
          <a:xfrm>
            <a:off x="3839817" y="2050396"/>
            <a:ext cx="195470" cy="14577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755FB9-B097-4B48-B028-87E94106395E}"/>
              </a:ext>
            </a:extLst>
          </p:cNvPr>
          <p:cNvSpPr/>
          <p:nvPr/>
        </p:nvSpPr>
        <p:spPr>
          <a:xfrm>
            <a:off x="3843130" y="2408460"/>
            <a:ext cx="195470" cy="14577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6A24C32-D7DD-4F22-B108-DD22BEE44349}"/>
              </a:ext>
            </a:extLst>
          </p:cNvPr>
          <p:cNvSpPr/>
          <p:nvPr/>
        </p:nvSpPr>
        <p:spPr>
          <a:xfrm>
            <a:off x="3843130" y="2816575"/>
            <a:ext cx="195470" cy="14577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7A109FC-B5C6-4887-8640-FF713B3AD84A}"/>
              </a:ext>
            </a:extLst>
          </p:cNvPr>
          <p:cNvSpPr/>
          <p:nvPr/>
        </p:nvSpPr>
        <p:spPr>
          <a:xfrm>
            <a:off x="3839817" y="3223702"/>
            <a:ext cx="195470" cy="14577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42149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BB3B3E8-33C1-4635-966F-865DEAA0F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C04-CC71-4C73-B986-34A96F1D3873}" type="datetime1">
              <a:rPr lang="fr-FR" smtClean="0"/>
              <a:pPr/>
              <a:t>17/09/2020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271D40-B78F-406F-BCF4-2925B55AB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cours de module Ecoles et Méthodes S II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7D6F93-BDCB-4AAA-8802-16471008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4A99-A9B2-4F33-AF98-75DC35EFD87D}" type="slidenum">
              <a:rPr lang="fr-FR" smtClean="0"/>
              <a:pPr/>
              <a:t>21</a:t>
            </a:fld>
            <a:endParaRPr lang="fr-FR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6F1BDE9-1DEA-4634-B815-1EF637DC6B14}"/>
              </a:ext>
            </a:extLst>
          </p:cNvPr>
          <p:cNvSpPr/>
          <p:nvPr/>
        </p:nvSpPr>
        <p:spPr>
          <a:xfrm>
            <a:off x="0" y="14385"/>
            <a:ext cx="4205093" cy="24427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I. Méthodes et méthodologie de recherche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22A8B4-B4D2-4BC0-BB20-C01B4DA85FC7}"/>
              </a:ext>
            </a:extLst>
          </p:cNvPr>
          <p:cNvSpPr/>
          <p:nvPr/>
        </p:nvSpPr>
        <p:spPr>
          <a:xfrm>
            <a:off x="253218" y="1260966"/>
            <a:ext cx="11760591" cy="5099537"/>
          </a:xfrm>
          <a:prstGeom prst="rect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r>
              <a:rPr lang="fr-FR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la méthode qualitative:</a:t>
            </a:r>
          </a:p>
          <a:p>
            <a:pPr lvl="0" algn="ctr"/>
            <a:r>
              <a:rPr 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Elle regroupe l’ensemble des méthodes de recherche qui font recours </a:t>
            </a:r>
            <a:r>
              <a:rPr lang="fr-FR" sz="3600" dirty="0">
                <a:solidFill>
                  <a:schemeClr val="tx1"/>
                </a:solidFill>
              </a:rPr>
              <a:t>dans</a:t>
            </a:r>
            <a:r>
              <a:rPr lang="fr-FR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l’élaboration</a:t>
            </a:r>
            <a:r>
              <a:rPr 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la collecte et l’analyse des données, aux techniques qualitatives ( verbales, non quantifiables, étude des motivations, les interprétations,..).</a:t>
            </a:r>
            <a:endParaRPr lang="fr-FR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r>
              <a:rPr lang="fr-FR" sz="3600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recherche qualitative est particulièrement appropriée lorsque les facteurs observés sont </a:t>
            </a:r>
            <a:r>
              <a:rPr lang="fr-FR" sz="3600" b="1" i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subjectifs,</a:t>
            </a:r>
            <a:r>
              <a:rPr lang="fr-FR" sz="3600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donc difficiles à</a:t>
            </a:r>
          </a:p>
          <a:p>
            <a:pPr lvl="0" algn="ctr"/>
            <a:r>
              <a:rPr lang="fr-FR" sz="3600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mesurer.</a:t>
            </a:r>
          </a:p>
          <a:p>
            <a:pPr lvl="0" algn="ctr"/>
            <a:endParaRPr lang="fr-FR" sz="4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50EE58-7D3D-475C-A688-0E3965FB934C}"/>
              </a:ext>
            </a:extLst>
          </p:cNvPr>
          <p:cNvSpPr/>
          <p:nvPr/>
        </p:nvSpPr>
        <p:spPr>
          <a:xfrm>
            <a:off x="3390314" y="497497"/>
            <a:ext cx="5669280" cy="578693"/>
          </a:xfrm>
          <a:prstGeom prst="rect">
            <a:avLst/>
          </a:prstGeo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lvl="0"/>
            <a:r>
              <a:rPr lang="fr-CA" sz="2400" b="1" dirty="0">
                <a:ln/>
                <a:solidFill>
                  <a:schemeClr val="accent1">
                    <a:lumMod val="50000"/>
                  </a:schemeClr>
                </a:solidFill>
              </a:rPr>
              <a:t>Les méthodes qualitatives et quantitatives</a:t>
            </a:r>
            <a:endParaRPr lang="fr-FR" sz="2400" b="1" dirty="0">
              <a:ln/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3597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BB3B3E8-33C1-4635-966F-865DEAA0F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C04-CC71-4C73-B986-34A96F1D3873}" type="datetime1">
              <a:rPr lang="fr-FR" smtClean="0"/>
              <a:pPr/>
              <a:t>17/09/2020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271D40-B78F-406F-BCF4-2925B55AB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cours de module Ecoles et Méthodes S II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7D6F93-BDCB-4AAA-8802-16471008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4A99-A9B2-4F33-AF98-75DC35EFD87D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6F1BDE9-1DEA-4634-B815-1EF637DC6B14}"/>
              </a:ext>
            </a:extLst>
          </p:cNvPr>
          <p:cNvSpPr/>
          <p:nvPr/>
        </p:nvSpPr>
        <p:spPr>
          <a:xfrm>
            <a:off x="0" y="14385"/>
            <a:ext cx="4205093" cy="24427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I. Méthodes et méthodologie de recherche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22A8B4-B4D2-4BC0-BB20-C01B4DA85FC7}"/>
              </a:ext>
            </a:extLst>
          </p:cNvPr>
          <p:cNvSpPr/>
          <p:nvPr/>
        </p:nvSpPr>
        <p:spPr>
          <a:xfrm>
            <a:off x="253218" y="1260966"/>
            <a:ext cx="11760591" cy="5099537"/>
          </a:xfrm>
          <a:prstGeom prst="rect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r>
              <a:rPr lang="fr-FR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la méthode qualitative:</a:t>
            </a:r>
          </a:p>
          <a:p>
            <a:pPr lvl="0" algn="ctr"/>
            <a:r>
              <a:rPr lang="fr-FR" sz="4000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Cette méthode permet aussi d’explorer les émotions, les sentiments, ainsi que les comportements et les expériences personnelles. Elle peut contribuer à une meilleure compréhension du fonctionnement des sujets et des interactions entre eux. </a:t>
            </a: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50EE58-7D3D-475C-A688-0E3965FB934C}"/>
              </a:ext>
            </a:extLst>
          </p:cNvPr>
          <p:cNvSpPr/>
          <p:nvPr/>
        </p:nvSpPr>
        <p:spPr>
          <a:xfrm>
            <a:off x="3390314" y="497497"/>
            <a:ext cx="5669280" cy="578693"/>
          </a:xfrm>
          <a:prstGeom prst="rect">
            <a:avLst/>
          </a:prstGeo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lvl="0"/>
            <a:r>
              <a:rPr lang="fr-CA" sz="2400" b="1" dirty="0">
                <a:ln/>
                <a:solidFill>
                  <a:schemeClr val="accent1">
                    <a:lumMod val="50000"/>
                  </a:schemeClr>
                </a:solidFill>
              </a:rPr>
              <a:t>Les méthodes qualitatives et quantitatives</a:t>
            </a:r>
            <a:endParaRPr lang="fr-FR" sz="2400" b="1" dirty="0">
              <a:ln/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4301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F34F00-2C43-4657-B1B7-985A733D2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C04-CC71-4C73-B986-34A96F1D3873}" type="datetime1">
              <a:rPr lang="fr-FR" smtClean="0"/>
              <a:pPr/>
              <a:t>17/09/2020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3E44AC-C990-4811-AD61-67DCB4F64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cours de module Ecoles et Méthodes S II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20B4A0-6966-49B6-B3D9-7067E95B4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4A99-A9B2-4F33-AF98-75DC35EFD87D}" type="slidenum">
              <a:rPr lang="fr-FR" smtClean="0"/>
              <a:pPr/>
              <a:t>23</a:t>
            </a:fld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3C5329-53C1-4193-911A-43BFFD239878}"/>
              </a:ext>
            </a:extLst>
          </p:cNvPr>
          <p:cNvSpPr/>
          <p:nvPr/>
        </p:nvSpPr>
        <p:spPr>
          <a:xfrm>
            <a:off x="602342" y="997916"/>
            <a:ext cx="10987316" cy="440120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fr-FR" sz="4000" b="1" dirty="0"/>
              <a:t>	Méthodes quantitative ou qualitative n’est pas seulement un processus technique</a:t>
            </a:r>
            <a:endParaRPr lang="fr-FR" sz="4000" dirty="0"/>
          </a:p>
          <a:p>
            <a:pPr algn="just"/>
            <a:r>
              <a:rPr lang="fr-FR" sz="4000" b="1" dirty="0"/>
              <a:t>Mais</a:t>
            </a:r>
            <a:r>
              <a:rPr lang="fr-FR" sz="4000" dirty="0"/>
              <a:t> </a:t>
            </a:r>
            <a:r>
              <a:rPr lang="fr-FR" sz="40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deux approches et deux modèles de production de la connaissance</a:t>
            </a:r>
            <a:r>
              <a:rPr lang="fr-FR" sz="4000" dirty="0"/>
              <a:t>, celle qui vise la </a:t>
            </a:r>
            <a:r>
              <a:rPr lang="fr-FR" sz="4000" b="1" dirty="0"/>
              <a:t>généralisation et dégager des lois générales </a:t>
            </a:r>
          </a:p>
          <a:p>
            <a:pPr algn="just"/>
            <a:r>
              <a:rPr lang="fr-FR" sz="4000" dirty="0"/>
              <a:t>Et celle qui vise la compréhension</a:t>
            </a:r>
          </a:p>
          <a:p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40341491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BB3B3E8-33C1-4635-966F-865DEAA0F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C04-CC71-4C73-B986-34A96F1D3873}" type="datetime1">
              <a:rPr lang="fr-FR" smtClean="0"/>
              <a:pPr/>
              <a:t>17/09/2020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271D40-B78F-406F-BCF4-2925B55AB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cours de module Ecoles et Méthodes S II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7D6F93-BDCB-4AAA-8802-16471008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4A99-A9B2-4F33-AF98-75DC35EFD87D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6F1BDE9-1DEA-4634-B815-1EF637DC6B14}"/>
              </a:ext>
            </a:extLst>
          </p:cNvPr>
          <p:cNvSpPr/>
          <p:nvPr/>
        </p:nvSpPr>
        <p:spPr>
          <a:xfrm>
            <a:off x="0" y="14385"/>
            <a:ext cx="4205093" cy="24427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I. Méthodes et méthodologie de recherche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22A8B4-B4D2-4BC0-BB20-C01B4DA85FC7}"/>
              </a:ext>
            </a:extLst>
          </p:cNvPr>
          <p:cNvSpPr/>
          <p:nvPr/>
        </p:nvSpPr>
        <p:spPr>
          <a:xfrm>
            <a:off x="253218" y="1260966"/>
            <a:ext cx="11760591" cy="5099537"/>
          </a:xfrm>
          <a:prstGeom prst="rect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50EE58-7D3D-475C-A688-0E3965FB934C}"/>
              </a:ext>
            </a:extLst>
          </p:cNvPr>
          <p:cNvSpPr/>
          <p:nvPr/>
        </p:nvSpPr>
        <p:spPr>
          <a:xfrm>
            <a:off x="3390314" y="497497"/>
            <a:ext cx="5669280" cy="578693"/>
          </a:xfrm>
          <a:prstGeom prst="rect">
            <a:avLst/>
          </a:prstGeo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lvl="0"/>
            <a:r>
              <a:rPr lang="fr-CA" sz="2400" b="1" dirty="0">
                <a:ln/>
                <a:solidFill>
                  <a:schemeClr val="accent1">
                    <a:lumMod val="50000"/>
                  </a:schemeClr>
                </a:solidFill>
              </a:rPr>
              <a:t>Les méthodes qualitatives et quantitatives</a:t>
            </a:r>
            <a:endParaRPr lang="fr-FR" sz="2400" b="1" dirty="0">
              <a:ln/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8B924452-BE8B-4034-9752-D762100CB22B}"/>
              </a:ext>
            </a:extLst>
          </p:cNvPr>
          <p:cNvGraphicFramePr>
            <a:graphicFrameLocks noGrp="1"/>
          </p:cNvGraphicFramePr>
          <p:nvPr/>
        </p:nvGraphicFramePr>
        <p:xfrm>
          <a:off x="984737" y="1315023"/>
          <a:ext cx="10185011" cy="4351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11173">
                  <a:extLst>
                    <a:ext uri="{9D8B030D-6E8A-4147-A177-3AD203B41FA5}">
                      <a16:colId xmlns:a16="http://schemas.microsoft.com/office/drawing/2014/main" val="4121439015"/>
                    </a:ext>
                  </a:extLst>
                </a:gridCol>
                <a:gridCol w="5173838">
                  <a:extLst>
                    <a:ext uri="{9D8B030D-6E8A-4147-A177-3AD203B41FA5}">
                      <a16:colId xmlns:a16="http://schemas.microsoft.com/office/drawing/2014/main" val="1700946879"/>
                    </a:ext>
                  </a:extLst>
                </a:gridCol>
              </a:tblGrid>
              <a:tr h="772541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Méthodes quantitatives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Méthodes qualitatives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3496869"/>
                  </a:ext>
                </a:extLst>
              </a:tr>
              <a:tr h="3579372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000" dirty="0">
                          <a:latin typeface="Abadi" panose="020B0604020104020204" pitchFamily="34" charset="0"/>
                        </a:rPr>
                        <a:t>Quantité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000" dirty="0">
                          <a:latin typeface="Abadi" panose="020B0604020104020204" pitchFamily="34" charset="0"/>
                        </a:rPr>
                        <a:t>Données mesurables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000" dirty="0">
                          <a:latin typeface="Abadi" panose="020B0604020104020204" pitchFamily="34" charset="0"/>
                        </a:rPr>
                        <a:t>Explication et causalité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000" dirty="0">
                          <a:latin typeface="Abadi" panose="020B0604020104020204" pitchFamily="34" charset="0"/>
                        </a:rPr>
                        <a:t>Techniques mathématiques et statistiques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000" dirty="0">
                          <a:latin typeface="Abadi" panose="020B0604020104020204" pitchFamily="34" charset="0"/>
                        </a:rPr>
                        <a:t>Présentée sous forme de tableaux, des proportions, des formules,…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000" dirty="0">
                          <a:latin typeface="Abadi" panose="020B0604020104020204" pitchFamily="34" charset="0"/>
                        </a:rPr>
                        <a:t>Dégager des corrélations entre les variables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fr-FR" sz="20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000" dirty="0">
                          <a:latin typeface="Abadi" panose="020B0604020104020204" pitchFamily="34" charset="0"/>
                        </a:rPr>
                        <a:t>Qualité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000" dirty="0">
                          <a:latin typeface="Abadi" panose="020B0604020104020204" pitchFamily="34" charset="0"/>
                        </a:rPr>
                        <a:t>Données non mesurables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000" dirty="0">
                          <a:latin typeface="Abadi" panose="020B0604020104020204" pitchFamily="34" charset="0"/>
                        </a:rPr>
                        <a:t>Compréhension et interaction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000" dirty="0">
                          <a:latin typeface="Abadi" panose="020B0604020104020204" pitchFamily="34" charset="0"/>
                        </a:rPr>
                        <a:t>Techniques d’analyse verbale, de discours, de contenu.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000" dirty="0">
                          <a:latin typeface="Abadi" panose="020B0604020104020204" pitchFamily="34" charset="0"/>
                        </a:rPr>
                        <a:t>Présentée sous forme de texte, de concepts, des attitudes, ….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000" dirty="0">
                          <a:latin typeface="Abadi" panose="020B0604020104020204" pitchFamily="34" charset="0"/>
                        </a:rPr>
                        <a:t>Dégager des significations entre les variables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fr-FR" sz="2000" dirty="0">
                        <a:latin typeface="Abadi" panose="020B0604020104020204" pitchFamily="34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endParaRPr lang="fr-FR" sz="20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9258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8976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BB3B3E8-33C1-4635-966F-865DEAA0F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C04-CC71-4C73-B986-34A96F1D3873}" type="datetime1">
              <a:rPr lang="fr-FR" smtClean="0"/>
              <a:pPr/>
              <a:t>17/09/2020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271D40-B78F-406F-BCF4-2925B55AB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cours de module Ecoles et Méthodes S II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7D6F93-BDCB-4AAA-8802-16471008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4A99-A9B2-4F33-AF98-75DC35EFD87D}" type="slidenum">
              <a:rPr lang="fr-FR" smtClean="0"/>
              <a:pPr/>
              <a:t>25</a:t>
            </a:fld>
            <a:endParaRPr lang="fr-FR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6F1BDE9-1DEA-4634-B815-1EF637DC6B14}"/>
              </a:ext>
            </a:extLst>
          </p:cNvPr>
          <p:cNvSpPr/>
          <p:nvPr/>
        </p:nvSpPr>
        <p:spPr>
          <a:xfrm>
            <a:off x="0" y="14385"/>
            <a:ext cx="4205093" cy="24427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I. Méthodes et méthodologie de recherche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22A8B4-B4D2-4BC0-BB20-C01B4DA85FC7}"/>
              </a:ext>
            </a:extLst>
          </p:cNvPr>
          <p:cNvSpPr/>
          <p:nvPr/>
        </p:nvSpPr>
        <p:spPr>
          <a:xfrm>
            <a:off x="253218" y="1260966"/>
            <a:ext cx="11760591" cy="5099537"/>
          </a:xfrm>
          <a:prstGeom prst="rect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50EE58-7D3D-475C-A688-0E3965FB934C}"/>
              </a:ext>
            </a:extLst>
          </p:cNvPr>
          <p:cNvSpPr/>
          <p:nvPr/>
        </p:nvSpPr>
        <p:spPr>
          <a:xfrm>
            <a:off x="3390314" y="497497"/>
            <a:ext cx="5669280" cy="578693"/>
          </a:xfrm>
          <a:prstGeom prst="rect">
            <a:avLst/>
          </a:prstGeo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lvl="0"/>
            <a:r>
              <a:rPr lang="fr-CA" sz="2400" b="1" dirty="0">
                <a:ln/>
                <a:solidFill>
                  <a:schemeClr val="accent1">
                    <a:lumMod val="50000"/>
                  </a:schemeClr>
                </a:solidFill>
              </a:rPr>
              <a:t>Les méthodes qualitatives et quantitatives</a:t>
            </a:r>
            <a:endParaRPr lang="fr-FR" sz="2400" b="1" dirty="0">
              <a:ln/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8B924452-BE8B-4034-9752-D762100CB22B}"/>
              </a:ext>
            </a:extLst>
          </p:cNvPr>
          <p:cNvGraphicFramePr>
            <a:graphicFrameLocks noGrp="1"/>
          </p:cNvGraphicFramePr>
          <p:nvPr/>
        </p:nvGraphicFramePr>
        <p:xfrm>
          <a:off x="1003494" y="1819661"/>
          <a:ext cx="10185011" cy="359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11173">
                  <a:extLst>
                    <a:ext uri="{9D8B030D-6E8A-4147-A177-3AD203B41FA5}">
                      <a16:colId xmlns:a16="http://schemas.microsoft.com/office/drawing/2014/main" val="4121439015"/>
                    </a:ext>
                  </a:extLst>
                </a:gridCol>
                <a:gridCol w="5173838">
                  <a:extLst>
                    <a:ext uri="{9D8B030D-6E8A-4147-A177-3AD203B41FA5}">
                      <a16:colId xmlns:a16="http://schemas.microsoft.com/office/drawing/2014/main" val="1700946879"/>
                    </a:ext>
                  </a:extLst>
                </a:gridCol>
              </a:tblGrid>
              <a:tr h="370570">
                <a:tc gridSpan="2"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Les principales techniques utilisées par chaque méthode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3496869"/>
                  </a:ext>
                </a:extLst>
              </a:tr>
              <a:tr h="37057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Méthodes quantitatives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Méthodes qualitatives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7824718"/>
                  </a:ext>
                </a:extLst>
              </a:tr>
              <a:tr h="2559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800" dirty="0">
                          <a:latin typeface="Abadi" panose="020B0604020104020204" pitchFamily="34" charset="0"/>
                        </a:rPr>
                        <a:t> Le questionnaire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800" dirty="0">
                          <a:latin typeface="Abadi" panose="020B0604020104020204" pitchFamily="34" charset="0"/>
                        </a:rPr>
                        <a:t> Le sondage d’opinion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800" dirty="0">
                          <a:latin typeface="Abadi" panose="020B0604020104020204" pitchFamily="34" charset="0"/>
                        </a:rPr>
                        <a:t> Les statistiques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800" dirty="0">
                          <a:latin typeface="Abadi" panose="020B0604020104020204" pitchFamily="34" charset="0"/>
                        </a:rPr>
                        <a:t>L’entretien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800" dirty="0">
                          <a:latin typeface="Abadi" panose="020B0604020104020204" pitchFamily="34" charset="0"/>
                        </a:rPr>
                        <a:t>L’observation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800" dirty="0">
                          <a:latin typeface="Abadi" panose="020B0604020104020204" pitchFamily="34" charset="0"/>
                        </a:rPr>
                        <a:t>Focus groupe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800" dirty="0">
                          <a:latin typeface="Abadi" panose="020B0604020104020204" pitchFamily="34" charset="0"/>
                        </a:rPr>
                        <a:t>Monographie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800" dirty="0">
                          <a:latin typeface="Abadi" panose="020B0604020104020204" pitchFamily="34" charset="0"/>
                        </a:rPr>
                        <a:t> Récit de vie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9258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69403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BB3B3E8-33C1-4635-966F-865DEAA0F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C04-CC71-4C73-B986-34A96F1D3873}" type="datetime1">
              <a:rPr lang="fr-FR" smtClean="0"/>
              <a:pPr/>
              <a:t>17/09/2020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271D40-B78F-406F-BCF4-2925B55AB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cours de module Ecoles et Méthodes S II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7D6F93-BDCB-4AAA-8802-16471008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4A99-A9B2-4F33-AF98-75DC35EFD87D}" type="slidenum">
              <a:rPr lang="fr-FR" smtClean="0"/>
              <a:pPr/>
              <a:t>26</a:t>
            </a:fld>
            <a:endParaRPr lang="fr-FR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6F1BDE9-1DEA-4634-B815-1EF637DC6B14}"/>
              </a:ext>
            </a:extLst>
          </p:cNvPr>
          <p:cNvSpPr/>
          <p:nvPr/>
        </p:nvSpPr>
        <p:spPr>
          <a:xfrm>
            <a:off x="0" y="14385"/>
            <a:ext cx="4205093" cy="24427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I. Méthodes et méthodologie de recherche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22A8B4-B4D2-4BC0-BB20-C01B4DA85FC7}"/>
              </a:ext>
            </a:extLst>
          </p:cNvPr>
          <p:cNvSpPr/>
          <p:nvPr/>
        </p:nvSpPr>
        <p:spPr>
          <a:xfrm>
            <a:off x="253218" y="1291676"/>
            <a:ext cx="11760591" cy="5099537"/>
          </a:xfrm>
          <a:prstGeom prst="rect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endParaRPr lang="fr-FR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50EE58-7D3D-475C-A688-0E3965FB934C}"/>
              </a:ext>
            </a:extLst>
          </p:cNvPr>
          <p:cNvSpPr/>
          <p:nvPr/>
        </p:nvSpPr>
        <p:spPr>
          <a:xfrm>
            <a:off x="3390314" y="497497"/>
            <a:ext cx="5669280" cy="578693"/>
          </a:xfrm>
          <a:prstGeom prst="rect">
            <a:avLst/>
          </a:prstGeo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lvl="0"/>
            <a:r>
              <a:rPr lang="fr-CA" sz="2400" b="1" dirty="0">
                <a:ln/>
                <a:solidFill>
                  <a:schemeClr val="accent1">
                    <a:lumMod val="50000"/>
                  </a:schemeClr>
                </a:solidFill>
              </a:rPr>
              <a:t>Les méthodes qualitatives et quantitatives</a:t>
            </a:r>
            <a:endParaRPr lang="fr-FR" sz="2400" b="1" dirty="0">
              <a:ln/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8B924452-BE8B-4034-9752-D762100CB22B}"/>
              </a:ext>
            </a:extLst>
          </p:cNvPr>
          <p:cNvGraphicFramePr>
            <a:graphicFrameLocks noGrp="1"/>
          </p:cNvGraphicFramePr>
          <p:nvPr/>
        </p:nvGraphicFramePr>
        <p:xfrm>
          <a:off x="126608" y="1291676"/>
          <a:ext cx="12013809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23058">
                  <a:extLst>
                    <a:ext uri="{9D8B030D-6E8A-4147-A177-3AD203B41FA5}">
                      <a16:colId xmlns:a16="http://schemas.microsoft.com/office/drawing/2014/main" val="4121439015"/>
                    </a:ext>
                  </a:extLst>
                </a:gridCol>
                <a:gridCol w="5690751">
                  <a:extLst>
                    <a:ext uri="{9D8B030D-6E8A-4147-A177-3AD203B41FA5}">
                      <a16:colId xmlns:a16="http://schemas.microsoft.com/office/drawing/2014/main" val="1700946879"/>
                    </a:ext>
                  </a:extLst>
                </a:gridCol>
              </a:tblGrid>
              <a:tr h="370570">
                <a:tc gridSpan="2"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Les principales limites de chaque méthode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3496869"/>
                  </a:ext>
                </a:extLst>
              </a:tr>
              <a:tr h="37057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Méthodes quantitatives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Méthodes qualitatives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7824718"/>
                  </a:ext>
                </a:extLst>
              </a:tr>
              <a:tr h="2559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800" dirty="0">
                          <a:latin typeface="Abadi" panose="020B0604020104020204" pitchFamily="34" charset="0"/>
                        </a:rPr>
                        <a:t>La non prise en compte de l’opinion et l’attitude de l’enquêté.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800" dirty="0">
                          <a:latin typeface="Abadi" panose="020B0604020104020204" pitchFamily="34" charset="0"/>
                        </a:rPr>
                        <a:t>Peine à analyser le sens.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800" dirty="0">
                          <a:latin typeface="Abadi" panose="020B0604020104020204" pitchFamily="34" charset="0"/>
                        </a:rPr>
                        <a:t>Réponses standards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800" dirty="0">
                          <a:latin typeface="Abadi" panose="020B0604020104020204" pitchFamily="34" charset="0"/>
                        </a:rPr>
                        <a:t>Réponses suscitées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800" dirty="0">
                          <a:latin typeface="Abadi" panose="020B0604020104020204" pitchFamily="34" charset="0"/>
                        </a:rPr>
                        <a:t>Un écart entre les paroles et les actes.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800" dirty="0">
                          <a:latin typeface="Abadi" panose="020B0604020104020204" pitchFamily="34" charset="0"/>
                        </a:rPr>
                        <a:t> Exige une grande maitrise en particulier, théorique de sujet. (hypothèses complètement formulées).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800" dirty="0">
                          <a:latin typeface="Abadi" panose="020B0604020104020204" pitchFamily="34" charset="0"/>
                        </a:rPr>
                        <a:t> Problème et impossibilité de généralisation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800" dirty="0">
                          <a:latin typeface="Abadi" panose="020B0604020104020204" pitchFamily="34" charset="0"/>
                        </a:rPr>
                        <a:t> Difficulté d’analyse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800" dirty="0">
                          <a:latin typeface="Abadi" panose="020B0604020104020204" pitchFamily="34" charset="0"/>
                        </a:rPr>
                        <a:t> Exigeant ( formation de l’enquêteur, ..)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800" dirty="0">
                          <a:latin typeface="Abadi" panose="020B0604020104020204" pitchFamily="34" charset="0"/>
                        </a:rPr>
                        <a:t> Risque de refus ou de mensonges en particulier pour les questions sensibles et gênantes 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9258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87443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BB3B3E8-33C1-4635-966F-865DEAA0F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C04-CC71-4C73-B986-34A96F1D3873}" type="datetime1">
              <a:rPr lang="fr-FR" smtClean="0"/>
              <a:pPr/>
              <a:t>17/09/2020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271D40-B78F-406F-BCF4-2925B55AB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cours de module Ecoles et Méthodes S II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7D6F93-BDCB-4AAA-8802-16471008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4A99-A9B2-4F33-AF98-75DC35EFD87D}" type="slidenum">
              <a:rPr lang="fr-FR" smtClean="0"/>
              <a:pPr/>
              <a:t>27</a:t>
            </a:fld>
            <a:endParaRPr lang="fr-FR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6F1BDE9-1DEA-4634-B815-1EF637DC6B14}"/>
              </a:ext>
            </a:extLst>
          </p:cNvPr>
          <p:cNvSpPr/>
          <p:nvPr/>
        </p:nvSpPr>
        <p:spPr>
          <a:xfrm>
            <a:off x="0" y="14385"/>
            <a:ext cx="4205093" cy="24427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I. Méthodes et méthodologie de recherche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22A8B4-B4D2-4BC0-BB20-C01B4DA85FC7}"/>
              </a:ext>
            </a:extLst>
          </p:cNvPr>
          <p:cNvSpPr/>
          <p:nvPr/>
        </p:nvSpPr>
        <p:spPr>
          <a:xfrm>
            <a:off x="253218" y="1291676"/>
            <a:ext cx="11760591" cy="509953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lvl="0" algn="ctr"/>
            <a:r>
              <a:rPr lang="fr-FR" sz="40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Méthodes quantita­tives</a:t>
            </a:r>
          </a:p>
          <a:p>
            <a:pPr lvl="0" algn="ctr"/>
            <a:r>
              <a:rPr lang="fr-FR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 Ensemble de procédures pour </a:t>
            </a:r>
            <a:r>
              <a:rPr lang="fr-FR" sz="40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mesurer </a:t>
            </a:r>
          </a:p>
          <a:p>
            <a:pPr lvl="0" algn="ctr"/>
            <a:r>
              <a:rPr lang="fr-FR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 phénomènes ».</a:t>
            </a:r>
          </a:p>
          <a:p>
            <a:pPr lvl="0" algn="ctr"/>
            <a:endParaRPr lang="fr-FR" sz="4000" b="1" i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r>
              <a:rPr lang="fr-FR" sz="40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Méthodes qualitatives</a:t>
            </a:r>
          </a:p>
          <a:p>
            <a:pPr lvl="0" algn="ctr"/>
            <a:r>
              <a:rPr lang="fr-FR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 Ensemble de procédures pour </a:t>
            </a:r>
            <a:r>
              <a:rPr lang="fr-FR" sz="40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qualifier</a:t>
            </a:r>
            <a:r>
              <a:rPr lang="fr-FR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des phénomènes ». M. Angers</a:t>
            </a:r>
          </a:p>
          <a:p>
            <a:pPr lvl="0" algn="ctr"/>
            <a:endParaRPr lang="fr-FR" sz="4000" b="1" i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50EE58-7D3D-475C-A688-0E3965FB934C}"/>
              </a:ext>
            </a:extLst>
          </p:cNvPr>
          <p:cNvSpPr/>
          <p:nvPr/>
        </p:nvSpPr>
        <p:spPr>
          <a:xfrm>
            <a:off x="3390314" y="497497"/>
            <a:ext cx="5669280" cy="578693"/>
          </a:xfrm>
          <a:prstGeom prst="rect">
            <a:avLst/>
          </a:prstGeo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lvl="0"/>
            <a:r>
              <a:rPr lang="fr-CA" sz="2400" b="1" dirty="0">
                <a:ln/>
                <a:solidFill>
                  <a:schemeClr val="accent1">
                    <a:lumMod val="50000"/>
                  </a:schemeClr>
                </a:solidFill>
              </a:rPr>
              <a:t>Les méthodes qualitatives et quantitatives</a:t>
            </a:r>
            <a:endParaRPr lang="fr-FR" sz="2400" b="1" dirty="0">
              <a:ln/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558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6A8F31-CAE0-43AA-A1B8-B950811FF0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0489" y="136525"/>
            <a:ext cx="2984091" cy="39820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br>
              <a:rPr lang="fr-FR" sz="1800" b="1" dirty="0"/>
            </a:br>
            <a:br>
              <a:rPr lang="fr-FR" sz="1800" b="1" dirty="0"/>
            </a:br>
            <a:br>
              <a:rPr lang="fr-FR" sz="1800" b="1" dirty="0"/>
            </a:br>
            <a:br>
              <a:rPr lang="fr-FR" sz="1800" b="1" dirty="0"/>
            </a:br>
            <a:br>
              <a:rPr lang="fr-FR" sz="1800" b="1" dirty="0"/>
            </a:br>
            <a:r>
              <a:rPr lang="fr-FR" sz="1800" b="1" dirty="0"/>
              <a:t>Aperçu du programme de S2</a:t>
            </a:r>
            <a:endParaRPr lang="fr-FR" sz="28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856D5CA-710A-434C-A4DC-AD8491F314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1427" y="914399"/>
            <a:ext cx="10741528" cy="5324169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fr-FR" sz="4800" dirty="0">
                <a:latin typeface="Agency FB" panose="020B0503020202020204" pitchFamily="34" charset="0"/>
              </a:rPr>
              <a:t>	Ce programme de Semestre II de module écoles et méthodes se compose de trois axes principaux que l’étudiant est tenu d’appréhender et de saisir pour réussir son examen final.</a:t>
            </a:r>
          </a:p>
          <a:p>
            <a:pPr algn="just"/>
            <a:r>
              <a:rPr lang="fr-FR" sz="4800" dirty="0">
                <a:latin typeface="Agency FB" panose="020B0503020202020204" pitchFamily="34" charset="0"/>
              </a:rPr>
              <a:t>	Il s’agit en premier lieu de l’axe réservé à la méthodologie où nous allons traiter de la différence entre méthodologie et méthode ainsi que les concepts fondamentaux qui ont trait à ce champ. </a:t>
            </a:r>
          </a:p>
          <a:p>
            <a:pPr algn="just"/>
            <a:r>
              <a:rPr lang="fr-FR" sz="4800" dirty="0">
                <a:latin typeface="Agency FB" panose="020B0503020202020204" pitchFamily="34" charset="0"/>
              </a:rPr>
              <a:t>	Ensuite, nous entamerons le deuxième axe qui sera voué à la démarche scientifique en sciences humaines où nous focaliserons notre attention sur la conception de Gaston Bachelard en partant de sa célèbre affirmation selon laquelle </a:t>
            </a:r>
            <a:r>
              <a:rPr lang="fr-FR" sz="4800" b="1" dirty="0">
                <a:latin typeface="Agency FB" panose="020B0503020202020204" pitchFamily="34" charset="0"/>
              </a:rPr>
              <a:t>« le fait scientifique est  conquis, construit et constaté ». </a:t>
            </a:r>
            <a:r>
              <a:rPr lang="fr-FR" sz="4800" dirty="0">
                <a:latin typeface="Agency FB" panose="020B0503020202020204" pitchFamily="34" charset="0"/>
              </a:rPr>
              <a:t>Ce qui se traduit par les trois principaux actes de la démarche scientifique à savoir : </a:t>
            </a:r>
            <a:r>
              <a:rPr lang="fr-FR" sz="4800" b="1" dirty="0">
                <a:latin typeface="Agency FB" panose="020B0503020202020204" pitchFamily="34" charset="0"/>
              </a:rPr>
              <a:t>la rupture, la construction et la constatation. </a:t>
            </a:r>
          </a:p>
          <a:p>
            <a:pPr algn="just"/>
            <a:r>
              <a:rPr lang="fr-FR" sz="4800" dirty="0">
                <a:latin typeface="Agency FB" panose="020B0503020202020204" pitchFamily="34" charset="0"/>
              </a:rPr>
              <a:t>	Enfin, le dernier axe s’intéressera aux sept étapes de la recherche scientifique en sciences humaines.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920E564-234D-4816-93C9-88283CFEC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1A183-A62C-445B-9EC5-24BF482BB819}" type="datetime1">
              <a:rPr lang="fr-FR" smtClean="0"/>
              <a:pPr/>
              <a:t>17/09/2020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EAAB1F5-999D-40C7-870C-2130D63FB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cours de module Ecoles et Méthodes S II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CCE8F32-B942-449B-BC74-D90D87A5F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4A99-A9B2-4F33-AF98-75DC35EFD87D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5446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9877B5-089A-423F-9B9F-5CA597884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50971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b="1" dirty="0"/>
              <a:t>Introduction</a:t>
            </a:r>
            <a:br>
              <a:rPr lang="fr-FR" b="1" dirty="0"/>
            </a:br>
            <a:r>
              <a:rPr lang="fr-FR" b="1" dirty="0"/>
              <a:t>Programme de 2</a:t>
            </a:r>
            <a:r>
              <a:rPr lang="fr-FR" b="1" baseline="30000" dirty="0"/>
              <a:t>ème</a:t>
            </a:r>
            <a:r>
              <a:rPr lang="fr-FR" b="1" dirty="0"/>
              <a:t> semestre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315CC73-6A7F-4A67-AC8B-0386B16203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fr-CA" sz="4000" b="1" u="sng" dirty="0">
                <a:latin typeface="Abadi" panose="020B0604020104020204" pitchFamily="34" charset="0"/>
              </a:rPr>
              <a:t>I. La méthodologie :</a:t>
            </a:r>
            <a:endParaRPr lang="fr-FR" sz="4000" u="sng" dirty="0">
              <a:latin typeface="Abadi" panose="020B0604020104020204" pitchFamily="34" charset="0"/>
            </a:endParaRPr>
          </a:p>
          <a:p>
            <a:pPr marL="0" lvl="0" indent="0" algn="ctr">
              <a:buNone/>
            </a:pPr>
            <a:r>
              <a:rPr lang="fr-C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Définition de la méthodologie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 algn="ctr">
              <a:buNone/>
            </a:pPr>
            <a:r>
              <a:rPr lang="fr-C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La différence entre la méthode et la méthodologie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 algn="ctr">
              <a:buNone/>
            </a:pPr>
            <a:r>
              <a:rPr lang="fr-C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Les méthodes qualitatives et quantitatives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 algn="ctr">
              <a:buNone/>
            </a:pPr>
            <a:r>
              <a:rPr lang="fr-C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Les types des méthodes en sciences humaines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fr-C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4-1- Méthode expérimentale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fr-C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4-2- Méthode historique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fr-C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4-3- Méthode d’enquête 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95D2C3-5E6F-4A45-9B8F-B47565810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A88F1-C5A1-43A0-ADCE-E9B19D4D663E}" type="datetime1">
              <a:rPr lang="fr-FR" smtClean="0"/>
              <a:pPr/>
              <a:t>17/09/2020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E73349-722B-4694-9CC8-A433B896B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cours de module Ecoles et Méthodes S II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7C50DB-60B2-4107-AB63-8A1E43E84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4A99-A9B2-4F33-AF98-75DC35EFD87D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113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D4E4A04-0D36-40F0-B5D7-9659121C0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C04-CC71-4C73-B986-34A96F1D3873}" type="datetime1">
              <a:rPr lang="fr-FR" smtClean="0"/>
              <a:pPr/>
              <a:t>17/09/2020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0C9C0E6-8A5C-4E85-B2B8-A3D38AEAF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cours de module Ecoles et Méthodes S II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F3FC32E-389D-487B-8AF7-1B8358C33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4A99-A9B2-4F33-AF98-75DC35EFD87D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BCCAE4-B693-44C3-A852-05FDFA98BD6A}"/>
              </a:ext>
            </a:extLst>
          </p:cNvPr>
          <p:cNvSpPr/>
          <p:nvPr/>
        </p:nvSpPr>
        <p:spPr>
          <a:xfrm>
            <a:off x="903620" y="970370"/>
            <a:ext cx="1041289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CA" sz="3600" b="1" u="sng" dirty="0"/>
              <a:t>II. La démarche scientifique en sciences humaines :</a:t>
            </a:r>
          </a:p>
          <a:p>
            <a:pPr lvl="0" algn="ctr"/>
            <a:endParaRPr lang="fr-FR" sz="3200" b="1" dirty="0"/>
          </a:p>
          <a:p>
            <a:pPr lvl="0" algn="ctr"/>
            <a:r>
              <a:rPr lang="fr-C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Définition de la démarche</a:t>
            </a:r>
            <a:endParaRPr lang="fr-F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r>
              <a:rPr lang="fr-C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Les actes de la démarche</a:t>
            </a:r>
            <a:endParaRPr lang="fr-F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fr-C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2-1- la rupture</a:t>
            </a:r>
            <a:endParaRPr lang="fr-F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fr-C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2-2- la construction</a:t>
            </a:r>
            <a:endParaRPr lang="fr-F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fr-C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2-3- La constatation </a:t>
            </a:r>
            <a:endParaRPr lang="fr-F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03049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62854C6-5650-4083-88D8-377EAEB50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C04-CC71-4C73-B986-34A96F1D3873}" type="datetime1">
              <a:rPr lang="fr-FR" smtClean="0"/>
              <a:pPr/>
              <a:t>17/09/2020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74E38BC-2CD6-4A8A-9175-7AD1680B4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cours de module Ecoles et Méthodes S II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BBA8F7C-018F-4FD2-8480-5B92C0756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4A99-A9B2-4F33-AF98-75DC35EFD87D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87613C-EC5F-425B-A47E-61F5934C8C7C}"/>
              </a:ext>
            </a:extLst>
          </p:cNvPr>
          <p:cNvSpPr/>
          <p:nvPr/>
        </p:nvSpPr>
        <p:spPr>
          <a:xfrm>
            <a:off x="450574" y="136525"/>
            <a:ext cx="11535100" cy="6031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fr-CA" sz="3600" b="1" dirty="0">
                <a:ea typeface="Times New Roman" panose="02020603050405020304" pitchFamily="18" charset="0"/>
                <a:cs typeface="Aharoni" panose="02010803020104030203" pitchFamily="2" charset="-79"/>
              </a:rPr>
              <a:t>I</a:t>
            </a:r>
            <a:r>
              <a:rPr lang="fr-CA" sz="3600" b="1" u="sng" dirty="0">
                <a:ea typeface="Times New Roman" panose="02020603050405020304" pitchFamily="18" charset="0"/>
                <a:cs typeface="Aharoni" panose="02010803020104030203" pitchFamily="2" charset="-79"/>
              </a:rPr>
              <a:t>II. Les étapes de la recherche scientifique en sciences humaines</a:t>
            </a:r>
            <a:endParaRPr lang="fr-FR" sz="3600" u="sng" dirty="0">
              <a:ea typeface="Times New Roman" panose="02020603050405020304" pitchFamily="18" charset="0"/>
              <a:cs typeface="Aharoni" panose="02010803020104030203" pitchFamily="2" charset="-79"/>
            </a:endParaRPr>
          </a:p>
          <a:p>
            <a:pPr marL="228600" indent="228600"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fr-C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Times New Roman" panose="02020603050405020304" pitchFamily="18" charset="0"/>
              </a:rPr>
              <a:t>1- Le choix de sujet et la question du départ</a:t>
            </a:r>
            <a:endParaRPr 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indent="228600"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fr-C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Times New Roman" panose="02020603050405020304" pitchFamily="18" charset="0"/>
              </a:rPr>
              <a:t>2- L’exploration</a:t>
            </a:r>
            <a:endParaRPr 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indent="228600"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fr-C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Times New Roman" panose="02020603050405020304" pitchFamily="18" charset="0"/>
              </a:rPr>
              <a:t>3- La problématique</a:t>
            </a:r>
            <a:endParaRPr 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indent="228600"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fr-C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Times New Roman" panose="02020603050405020304" pitchFamily="18" charset="0"/>
              </a:rPr>
              <a:t>4- La construction du modèle d’analyse</a:t>
            </a:r>
            <a:endParaRPr 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indent="228600"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fr-C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Times New Roman" panose="02020603050405020304" pitchFamily="18" charset="0"/>
              </a:rPr>
              <a:t>5- 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Times New Roman" panose="02020603050405020304" pitchFamily="18" charset="0"/>
              </a:rPr>
              <a:t>La collecte des données </a:t>
            </a:r>
            <a:endParaRPr 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indent="228600"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fr-C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Times New Roman" panose="02020603050405020304" pitchFamily="18" charset="0"/>
              </a:rPr>
              <a:t>6- L’analyse des 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Times New Roman" panose="02020603050405020304" pitchFamily="18" charset="0"/>
              </a:rPr>
              <a:t>données recueillies </a:t>
            </a:r>
            <a:endParaRPr 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indent="228600"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fr-C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Times New Roman" panose="02020603050405020304" pitchFamily="18" charset="0"/>
              </a:rPr>
              <a:t>7- Les conclusions.</a:t>
            </a:r>
            <a:endParaRPr 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595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ADC3744-0B19-41FF-BD91-AF3AF38C8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C04-CC71-4C73-B986-34A96F1D3873}" type="datetime1">
              <a:rPr lang="fr-FR" smtClean="0"/>
              <a:pPr/>
              <a:t>17/09/2020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5BF64AB-189E-4560-B78A-ADF5681BB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cours de module Ecoles et Méthodes S II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853FA05-F492-4094-94CC-6F45A37B0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4A99-A9B2-4F33-AF98-75DC35EFD87D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BC622D-04FB-48F8-9CED-2E400C0C341D}"/>
              </a:ext>
            </a:extLst>
          </p:cNvPr>
          <p:cNvSpPr/>
          <p:nvPr/>
        </p:nvSpPr>
        <p:spPr>
          <a:xfrm>
            <a:off x="669234" y="-40453"/>
            <a:ext cx="11257722" cy="698652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fr-FR" sz="2800" b="1" u="sng" dirty="0"/>
              <a:t>Liste bibliographique (indicative)</a:t>
            </a:r>
          </a:p>
          <a:p>
            <a:pPr>
              <a:lnSpc>
                <a:spcPct val="150000"/>
              </a:lnSpc>
            </a:pPr>
            <a:endParaRPr lang="fr-FR" sz="1600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Madeleine GRAWITZ, </a:t>
            </a:r>
            <a:r>
              <a:rPr lang="fr-F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Méthodes des sciences sociales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11ème édition, Dalloz, Paris, 2001.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Maurice </a:t>
            </a:r>
            <a:r>
              <a:rPr lang="fr-FR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Angers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initiation pratique a la méthodologie des sciences humaines,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édition Casbah, Alger, 1996.</a:t>
            </a:r>
          </a:p>
          <a:p>
            <a:pPr>
              <a:lnSpc>
                <a:spcPct val="150000"/>
              </a:lnSpc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Gaston </a:t>
            </a:r>
            <a:r>
              <a:rPr lang="fr-FR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Bachelard</a:t>
            </a:r>
            <a:r>
              <a:rPr lang="fr-F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formation de l'esprit scientifique.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Contribution à une psychanalyse de la connaissance objective. Librairie philosophique J. VRIN, 5e édition, Paris, 1967.</a:t>
            </a:r>
          </a:p>
          <a:p>
            <a:pPr>
              <a:lnSpc>
                <a:spcPct val="150000"/>
              </a:lnSpc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Benoît GAUTHIER, </a:t>
            </a:r>
            <a:r>
              <a:rPr lang="fr-F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Recherche sociale de la problématique à la collecte des données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5ème édition PUQ, Canada, 2009.</a:t>
            </a:r>
          </a:p>
          <a:p>
            <a:pPr>
              <a:lnSpc>
                <a:spcPct val="150000"/>
              </a:lnSpc>
            </a:pPr>
            <a:r>
              <a:rPr lang="fr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François</a:t>
            </a:r>
            <a:r>
              <a:rPr lang="fr-CA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Dépelteau</a:t>
            </a:r>
            <a:r>
              <a:rPr lang="fr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CA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démarche d’une recherche en sciences humaines</a:t>
            </a:r>
            <a:r>
              <a:rPr lang="fr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PUL de Boeck, Canada; 2000. </a:t>
            </a:r>
          </a:p>
          <a:p>
            <a:pPr>
              <a:lnSpc>
                <a:spcPct val="150000"/>
              </a:lnSpc>
            </a:pPr>
            <a:r>
              <a:rPr lang="fr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Raymond </a:t>
            </a:r>
            <a:r>
              <a:rPr lang="fr-CA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Quivy</a:t>
            </a:r>
            <a:r>
              <a:rPr lang="fr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CA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Manuel de recherches en sciences sociales</a:t>
            </a:r>
            <a:r>
              <a:rPr lang="fr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</a:t>
            </a:r>
            <a:r>
              <a:rPr lang="fr-CA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ème</a:t>
            </a:r>
            <a:r>
              <a:rPr lang="fr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édition, DUNOD, Paris, 2006. </a:t>
            </a:r>
          </a:p>
          <a:p>
            <a:pPr>
              <a:lnSpc>
                <a:spcPct val="150000"/>
              </a:lnSpc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Omar AKTOUF, </a:t>
            </a:r>
            <a:r>
              <a:rPr lang="fr-F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Méthodologie des sciences sociales et approche qualitative des organisations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Une  introduction à la démarche classique et une critique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Montréal : Les Presses de l'Université du Québec, 1987.</a:t>
            </a:r>
          </a:p>
          <a:p>
            <a:pPr>
              <a:lnSpc>
                <a:spcPct val="150000"/>
              </a:lnSpc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08. Stéphane DUFOUR, Dominic FORTIN et Jacques HAMEL,  </a:t>
            </a:r>
            <a:r>
              <a:rPr lang="fr-F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L’enquête de terrain en sciences sociales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fr-F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L’approche monographique et les méthodes qualitatives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Montréal : Les Éditions Saint-Martin, 1991.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1220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BB3B3E8-33C1-4635-966F-865DEAA0F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C04-CC71-4C73-B986-34A96F1D3873}" type="datetime1">
              <a:rPr lang="fr-FR" smtClean="0"/>
              <a:pPr/>
              <a:t>17/09/2020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271D40-B78F-406F-BCF4-2925B55AB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cours de module Ecoles et Méthodes S II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7D6F93-BDCB-4AAA-8802-16471008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4A99-A9B2-4F33-AF98-75DC35EFD87D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6F1BDE9-1DEA-4634-B815-1EF637DC6B14}"/>
              </a:ext>
            </a:extLst>
          </p:cNvPr>
          <p:cNvSpPr/>
          <p:nvPr/>
        </p:nvSpPr>
        <p:spPr>
          <a:xfrm>
            <a:off x="3228561" y="218660"/>
            <a:ext cx="5734878" cy="84813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I. Méthodes et méthodologie de recherche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22A8B4-B4D2-4BC0-BB20-C01B4DA85FC7}"/>
              </a:ext>
            </a:extLst>
          </p:cNvPr>
          <p:cNvSpPr/>
          <p:nvPr/>
        </p:nvSpPr>
        <p:spPr>
          <a:xfrm>
            <a:off x="1060174" y="1066799"/>
            <a:ext cx="10658214" cy="528955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fr-FR" b="1" i="1" u="sng" dirty="0">
                <a:ln/>
                <a:solidFill>
                  <a:schemeClr val="tx1"/>
                </a:solidFill>
              </a:rPr>
              <a:t>Rappel des principales définitions :</a:t>
            </a:r>
          </a:p>
          <a:p>
            <a:pPr algn="ctr"/>
            <a:endParaRPr lang="fr-FR" b="1" i="1" u="sng" dirty="0">
              <a:ln/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fr-FR" dirty="0">
                <a:ln/>
                <a:solidFill>
                  <a:schemeClr val="tx1"/>
                </a:solidFill>
              </a:rPr>
              <a:t>Il y a lieu de dire qu’il existe plusieurs définitions du mot méthode utilisé dans le langage courant ou scientifique.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fr-FR" dirty="0">
                <a:ln/>
                <a:solidFill>
                  <a:schemeClr val="tx1"/>
                </a:solidFill>
              </a:rPr>
              <a:t>La méthode peut désigner un mode de réflexion, une manière de penser , pour exprimer une position philosophique comme par exemple méthode empirique, rationaliste,…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fr-FR" dirty="0">
                <a:ln/>
                <a:solidFill>
                  <a:schemeClr val="tx1"/>
                </a:solidFill>
              </a:rPr>
              <a:t> La méthode désigne également la manière ou la façon dont on organise une recherche ou un travail donnée. De cette définition découle de celle de Maurice ANGERS.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fr-FR" dirty="0">
                <a:ln/>
                <a:solidFill>
                  <a:schemeClr val="tx1"/>
                </a:solidFill>
              </a:rPr>
              <a:t> </a:t>
            </a:r>
            <a:r>
              <a:rPr lang="fr-FR" sz="2000" dirty="0">
                <a:ln/>
                <a:solidFill>
                  <a:schemeClr val="tx1"/>
                </a:solidFill>
              </a:rPr>
              <a:t>La façon d'accéder à la connaissance</a:t>
            </a:r>
          </a:p>
          <a:p>
            <a:pPr algn="ctr"/>
            <a:endParaRPr lang="fr-FR" b="1" dirty="0">
              <a:ln/>
              <a:solidFill>
                <a:schemeClr val="tx1"/>
              </a:solidFill>
            </a:endParaRPr>
          </a:p>
          <a:p>
            <a:pPr algn="ctr"/>
            <a:r>
              <a:rPr lang="fr-FR" sz="2000" b="1" dirty="0">
                <a:ln/>
                <a:solidFill>
                  <a:schemeClr val="accent1"/>
                </a:solidFill>
              </a:rPr>
              <a:t>La méthode: </a:t>
            </a:r>
            <a:r>
              <a:rPr lang="fr-FR" dirty="0">
                <a:latin typeface="Agency FB" panose="020B0503020202020204" pitchFamily="34" charset="0"/>
              </a:rPr>
              <a:t>Pour Maurice ANGERS </a:t>
            </a:r>
            <a:r>
              <a:rPr lang="fr-FR" i="1" dirty="0">
                <a:latin typeface="Agency FB" panose="020B0503020202020204" pitchFamily="34" charset="0"/>
              </a:rPr>
              <a:t>«</a:t>
            </a:r>
            <a:r>
              <a:rPr lang="fr-FR" dirty="0">
                <a:solidFill>
                  <a:schemeClr val="tx1"/>
                </a:solidFill>
              </a:rPr>
              <a:t> 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l’ensemble des procédures, des démarches précises adoptées pour en arriver à un résultat</a:t>
            </a:r>
            <a:r>
              <a:rPr lang="fr-FR" dirty="0">
                <a:solidFill>
                  <a:schemeClr val="tx1"/>
                </a:solidFill>
              </a:rPr>
              <a:t> ».</a:t>
            </a:r>
          </a:p>
          <a:p>
            <a:pPr algn="ctr"/>
            <a:r>
              <a:rPr lang="fr-FR" dirty="0">
                <a:solidFill>
                  <a:schemeClr val="tx1"/>
                </a:solidFill>
              </a:rPr>
              <a:t>La méthode répond à la question :</a:t>
            </a:r>
          </a:p>
          <a:p>
            <a:pPr algn="ctr"/>
            <a:endParaRPr lang="fr-FR" i="1" dirty="0">
              <a:latin typeface="Agency FB" panose="020B0503020202020204" pitchFamily="34" charset="0"/>
            </a:endParaRPr>
          </a:p>
          <a:p>
            <a:pPr algn="ctr"/>
            <a:endParaRPr lang="fr-FR" b="1" u="sng" dirty="0">
              <a:ln/>
              <a:solidFill>
                <a:schemeClr val="tx1"/>
              </a:solidFill>
            </a:endParaRPr>
          </a:p>
          <a:p>
            <a:pPr algn="ctr"/>
            <a:endParaRPr lang="fr-FR" sz="2000" b="1" dirty="0">
              <a:ln/>
              <a:solidFill>
                <a:schemeClr val="accent3"/>
              </a:solidFill>
            </a:endParaRPr>
          </a:p>
        </p:txBody>
      </p:sp>
      <p:sp>
        <p:nvSpPr>
          <p:cNvPr id="8" name="Phylactère : pensées 7">
            <a:extLst>
              <a:ext uri="{FF2B5EF4-FFF2-40B4-BE49-F238E27FC236}">
                <a16:creationId xmlns:a16="http://schemas.microsoft.com/office/drawing/2014/main" id="{5FB5C138-2997-4EAF-8947-F1A3E905A778}"/>
              </a:ext>
            </a:extLst>
          </p:cNvPr>
          <p:cNvSpPr/>
          <p:nvPr/>
        </p:nvSpPr>
        <p:spPr>
          <a:xfrm>
            <a:off x="8153400" y="4598505"/>
            <a:ext cx="3266660" cy="1616765"/>
          </a:xfrm>
          <a:prstGeom prst="cloud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Comment? </a:t>
            </a:r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477712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BB3B3E8-33C1-4635-966F-865DEAA0F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7C04-CC71-4C73-B986-34A96F1D3873}" type="datetime1">
              <a:rPr lang="fr-FR" smtClean="0"/>
              <a:pPr/>
              <a:t>17/09/2020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271D40-B78F-406F-BCF4-2925B55AB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cours de module Ecoles et Méthodes S II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7D6F93-BDCB-4AAA-8802-16471008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4A99-A9B2-4F33-AF98-75DC35EFD87D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6F1BDE9-1DEA-4634-B815-1EF637DC6B14}"/>
              </a:ext>
            </a:extLst>
          </p:cNvPr>
          <p:cNvSpPr/>
          <p:nvPr/>
        </p:nvSpPr>
        <p:spPr>
          <a:xfrm>
            <a:off x="3096038" y="362640"/>
            <a:ext cx="5734878" cy="84813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I. Méthodes et méthodologie de recherche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22A8B4-B4D2-4BC0-BB20-C01B4DA85FC7}"/>
              </a:ext>
            </a:extLst>
          </p:cNvPr>
          <p:cNvSpPr/>
          <p:nvPr/>
        </p:nvSpPr>
        <p:spPr>
          <a:xfrm>
            <a:off x="838200" y="1483690"/>
            <a:ext cx="10293626" cy="465275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endParaRPr lang="fr-FR" b="1" dirty="0">
              <a:ln/>
              <a:solidFill>
                <a:schemeClr val="tx1"/>
              </a:solidFill>
            </a:endParaRPr>
          </a:p>
        </p:txBody>
      </p:sp>
      <p:sp>
        <p:nvSpPr>
          <p:cNvPr id="9" name="Légende : flèche vers le bas 8">
            <a:extLst>
              <a:ext uri="{FF2B5EF4-FFF2-40B4-BE49-F238E27FC236}">
                <a16:creationId xmlns:a16="http://schemas.microsoft.com/office/drawing/2014/main" id="{E280AD62-4E52-48E8-AF1E-2031E3B9FC92}"/>
              </a:ext>
            </a:extLst>
          </p:cNvPr>
          <p:cNvSpPr/>
          <p:nvPr/>
        </p:nvSpPr>
        <p:spPr>
          <a:xfrm>
            <a:off x="3786168" y="2695683"/>
            <a:ext cx="4824432" cy="826069"/>
          </a:xfrm>
          <a:prstGeom prst="downArrow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Son propre objet d’étude </a:t>
            </a:r>
          </a:p>
          <a:p>
            <a:pPr algn="ctr"/>
            <a:endParaRPr lang="fr-FR" dirty="0"/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F975B79C-5266-4EA3-8BD3-E9A09B8FC67E}"/>
              </a:ext>
            </a:extLst>
          </p:cNvPr>
          <p:cNvSpPr/>
          <p:nvPr/>
        </p:nvSpPr>
        <p:spPr>
          <a:xfrm>
            <a:off x="2275232" y="1646927"/>
            <a:ext cx="7863510" cy="46617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2400" b="1" dirty="0">
              <a:ln/>
              <a:solidFill>
                <a:schemeClr val="tx1"/>
              </a:solidFill>
            </a:endParaRPr>
          </a:p>
          <a:p>
            <a:pPr algn="ctr"/>
            <a:r>
              <a:rPr lang="fr-FR" sz="2400" b="1" dirty="0">
                <a:ln/>
                <a:solidFill>
                  <a:schemeClr val="tx1"/>
                </a:solidFill>
              </a:rPr>
              <a:t>Toute discipline scientifique doit obligatoirement avoir :</a:t>
            </a:r>
          </a:p>
          <a:p>
            <a:pPr algn="ctr"/>
            <a:endParaRPr lang="fr-FR" sz="2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EB9CD0-AADB-48A5-84CB-832D60787E22}"/>
              </a:ext>
            </a:extLst>
          </p:cNvPr>
          <p:cNvSpPr/>
          <p:nvPr/>
        </p:nvSpPr>
        <p:spPr>
          <a:xfrm>
            <a:off x="3770243" y="3596620"/>
            <a:ext cx="4824432" cy="5077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i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fr-FR" sz="2400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 propre méthode pour l’étudier</a:t>
            </a:r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86126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8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1491</Words>
  <Application>Microsoft Office PowerPoint</Application>
  <PresentationFormat>Widescreen</PresentationFormat>
  <Paragraphs>316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8" baseType="lpstr">
      <vt:lpstr>Abadi</vt:lpstr>
      <vt:lpstr>Agency FB</vt:lpstr>
      <vt:lpstr>Arial</vt:lpstr>
      <vt:lpstr>Calibri</vt:lpstr>
      <vt:lpstr>Calibri Light</vt:lpstr>
      <vt:lpstr>Cambria</vt:lpstr>
      <vt:lpstr>Modern No. 20</vt:lpstr>
      <vt:lpstr>National 2</vt:lpstr>
      <vt:lpstr>Times New Roman</vt:lpstr>
      <vt:lpstr>Wingdings</vt:lpstr>
      <vt:lpstr>Office Theme</vt:lpstr>
      <vt:lpstr>Faculté des sciences humaines et sociales  Département des sciences humaines Module : Ecoles et Méthodes  Licence I </vt:lpstr>
      <vt:lpstr>PowerPoint Presentation</vt:lpstr>
      <vt:lpstr>     Aperçu du programme de S2</vt:lpstr>
      <vt:lpstr>Introduction Programme de 2ème semestre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Faculté des sciences humaines et sociales  Département des sciences humaines Module : Ecoles et Méthodes  Licence I</dc:title>
  <dc:creator>TOSHIBA</dc:creator>
  <cp:lastModifiedBy>TOSHIBA</cp:lastModifiedBy>
  <cp:revision>6</cp:revision>
  <dcterms:created xsi:type="dcterms:W3CDTF">2020-04-03T22:40:27Z</dcterms:created>
  <dcterms:modified xsi:type="dcterms:W3CDTF">2020-09-17T19:59:56Z</dcterms:modified>
</cp:coreProperties>
</file>