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87"/>
  </p:notesMasterIdLst>
  <p:sldIdLst>
    <p:sldId id="311" r:id="rId5"/>
    <p:sldId id="259" r:id="rId6"/>
    <p:sldId id="387" r:id="rId7"/>
    <p:sldId id="559" r:id="rId8"/>
    <p:sldId id="580" r:id="rId9"/>
    <p:sldId id="579" r:id="rId10"/>
    <p:sldId id="581" r:id="rId11"/>
    <p:sldId id="582" r:id="rId12"/>
    <p:sldId id="583" r:id="rId13"/>
    <p:sldId id="584" r:id="rId14"/>
    <p:sldId id="585" r:id="rId15"/>
    <p:sldId id="586" r:id="rId16"/>
    <p:sldId id="587" r:id="rId17"/>
    <p:sldId id="588" r:id="rId18"/>
    <p:sldId id="589" r:id="rId19"/>
    <p:sldId id="590" r:id="rId20"/>
    <p:sldId id="591" r:id="rId21"/>
    <p:sldId id="592" r:id="rId22"/>
    <p:sldId id="593" r:id="rId23"/>
    <p:sldId id="560" r:id="rId24"/>
    <p:sldId id="596" r:id="rId25"/>
    <p:sldId id="594" r:id="rId26"/>
    <p:sldId id="633" r:id="rId27"/>
    <p:sldId id="561" r:id="rId28"/>
    <p:sldId id="597" r:id="rId29"/>
    <p:sldId id="598" r:id="rId30"/>
    <p:sldId id="599" r:id="rId31"/>
    <p:sldId id="600" r:id="rId32"/>
    <p:sldId id="601" r:id="rId33"/>
    <p:sldId id="602" r:id="rId34"/>
    <p:sldId id="612" r:id="rId35"/>
    <p:sldId id="613" r:id="rId36"/>
    <p:sldId id="614" r:id="rId37"/>
    <p:sldId id="615" r:id="rId38"/>
    <p:sldId id="616" r:id="rId39"/>
    <p:sldId id="603" r:id="rId40"/>
    <p:sldId id="604" r:id="rId41"/>
    <p:sldId id="605" r:id="rId42"/>
    <p:sldId id="606" r:id="rId43"/>
    <p:sldId id="608" r:id="rId44"/>
    <p:sldId id="607" r:id="rId45"/>
    <p:sldId id="609" r:id="rId46"/>
    <p:sldId id="610" r:id="rId47"/>
    <p:sldId id="611" r:id="rId48"/>
    <p:sldId id="617" r:id="rId49"/>
    <p:sldId id="618" r:id="rId50"/>
    <p:sldId id="619" r:id="rId51"/>
    <p:sldId id="625" r:id="rId52"/>
    <p:sldId id="621" r:id="rId53"/>
    <p:sldId id="620" r:id="rId54"/>
    <p:sldId id="622" r:id="rId55"/>
    <p:sldId id="623" r:id="rId56"/>
    <p:sldId id="627" r:id="rId57"/>
    <p:sldId id="628" r:id="rId58"/>
    <p:sldId id="629" r:id="rId59"/>
    <p:sldId id="258" r:id="rId60"/>
    <p:sldId id="260" r:id="rId61"/>
    <p:sldId id="262" r:id="rId62"/>
    <p:sldId id="263" r:id="rId63"/>
    <p:sldId id="264" r:id="rId64"/>
    <p:sldId id="265" r:id="rId65"/>
    <p:sldId id="266" r:id="rId66"/>
    <p:sldId id="294" r:id="rId67"/>
    <p:sldId id="630" r:id="rId68"/>
    <p:sldId id="631" r:id="rId69"/>
    <p:sldId id="632" r:id="rId70"/>
    <p:sldId id="562" r:id="rId71"/>
    <p:sldId id="563" r:id="rId72"/>
    <p:sldId id="564" r:id="rId73"/>
    <p:sldId id="595" r:id="rId74"/>
    <p:sldId id="565" r:id="rId75"/>
    <p:sldId id="566" r:id="rId76"/>
    <p:sldId id="567" r:id="rId77"/>
    <p:sldId id="568" r:id="rId78"/>
    <p:sldId id="570" r:id="rId79"/>
    <p:sldId id="571" r:id="rId80"/>
    <p:sldId id="572" r:id="rId81"/>
    <p:sldId id="573" r:id="rId82"/>
    <p:sldId id="574" r:id="rId83"/>
    <p:sldId id="575" r:id="rId84"/>
    <p:sldId id="576" r:id="rId85"/>
    <p:sldId id="57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609D6B-C1CE-447C-A0EE-3ADABC6A454C}">
          <p14:sldIdLst>
            <p14:sldId id="311"/>
            <p14:sldId id="259"/>
          </p14:sldIdLst>
        </p14:section>
        <p14:section name="Définition de l'architceture" id="{05AF32C7-515F-4101-89D3-68F45E543B88}">
          <p14:sldIdLst>
            <p14:sldId id="387"/>
            <p14:sldId id="559"/>
            <p14:sldId id="580"/>
            <p14:sldId id="579"/>
            <p14:sldId id="581"/>
            <p14:sldId id="582"/>
            <p14:sldId id="583"/>
            <p14:sldId id="584"/>
            <p14:sldId id="585"/>
            <p14:sldId id="586"/>
            <p14:sldId id="587"/>
            <p14:sldId id="588"/>
            <p14:sldId id="589"/>
            <p14:sldId id="590"/>
            <p14:sldId id="591"/>
            <p14:sldId id="592"/>
            <p14:sldId id="593"/>
            <p14:sldId id="560"/>
            <p14:sldId id="596"/>
            <p14:sldId id="594"/>
            <p14:sldId id="633"/>
            <p14:sldId id="561"/>
            <p14:sldId id="597"/>
            <p14:sldId id="598"/>
            <p14:sldId id="599"/>
            <p14:sldId id="600"/>
            <p14:sldId id="601"/>
            <p14:sldId id="602"/>
            <p14:sldId id="612"/>
            <p14:sldId id="613"/>
            <p14:sldId id="614"/>
            <p14:sldId id="615"/>
            <p14:sldId id="616"/>
            <p14:sldId id="603"/>
            <p14:sldId id="604"/>
            <p14:sldId id="605"/>
            <p14:sldId id="606"/>
            <p14:sldId id="608"/>
            <p14:sldId id="607"/>
            <p14:sldId id="609"/>
            <p14:sldId id="610"/>
            <p14:sldId id="611"/>
            <p14:sldId id="617"/>
            <p14:sldId id="618"/>
            <p14:sldId id="619"/>
            <p14:sldId id="625"/>
            <p14:sldId id="621"/>
            <p14:sldId id="620"/>
            <p14:sldId id="622"/>
            <p14:sldId id="623"/>
            <p14:sldId id="627"/>
            <p14:sldId id="628"/>
            <p14:sldId id="629"/>
            <p14:sldId id="258"/>
            <p14:sldId id="260"/>
            <p14:sldId id="262"/>
            <p14:sldId id="263"/>
            <p14:sldId id="264"/>
            <p14:sldId id="265"/>
            <p14:sldId id="266"/>
            <p14:sldId id="294"/>
            <p14:sldId id="630"/>
            <p14:sldId id="631"/>
            <p14:sldId id="632"/>
            <p14:sldId id="562"/>
            <p14:sldId id="563"/>
            <p14:sldId id="564"/>
            <p14:sldId id="595"/>
            <p14:sldId id="565"/>
            <p14:sldId id="566"/>
            <p14:sldId id="567"/>
            <p14:sldId id="568"/>
            <p14:sldId id="570"/>
            <p14:sldId id="571"/>
            <p14:sldId id="572"/>
            <p14:sldId id="573"/>
            <p14:sldId id="574"/>
            <p14:sldId id="575"/>
            <p14:sldId id="576"/>
            <p14:sldId id="5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222" autoAdjust="0"/>
  </p:normalViewPr>
  <p:slideViewPr>
    <p:cSldViewPr snapToGrid="0">
      <p:cViewPr varScale="1">
        <p:scale>
          <a:sx n="87" d="100"/>
          <a:sy n="87" d="100"/>
        </p:scale>
        <p:origin x="612" y="78"/>
      </p:cViewPr>
      <p:guideLst/>
    </p:cSldViewPr>
  </p:slideViewPr>
  <p:notesTextViewPr>
    <p:cViewPr>
      <p:scale>
        <a:sx n="1" d="1"/>
        <a:sy n="1" d="1"/>
      </p:scale>
      <p:origin x="0" y="0"/>
    </p:cViewPr>
  </p:notesTextViewPr>
  <p:sorterViewPr>
    <p:cViewPr varScale="1">
      <p:scale>
        <a:sx n="100" d="100"/>
        <a:sy n="100" d="100"/>
      </p:scale>
      <p:origin x="0" y="-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03B5A-21DF-4BBB-8059-B6B192FC641E}" type="datetimeFigureOut">
              <a:rPr lang="en-US" smtClean="0"/>
              <a:t>11/9/2025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F503-E31C-4FCE-86D9-0C61A5CBE283}" type="slidenum">
              <a:rPr lang="en-US" smtClean="0"/>
              <a:t>‹#›</a:t>
            </a:fld>
            <a:endParaRPr lang="en-US" dirty="0"/>
          </a:p>
        </p:txBody>
      </p:sp>
    </p:spTree>
    <p:extLst>
      <p:ext uri="{BB962C8B-B14F-4D97-AF65-F5344CB8AC3E}">
        <p14:creationId xmlns:p14="http://schemas.microsoft.com/office/powerpoint/2010/main" val="343012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61EF503-E31C-4FCE-86D9-0C61A5CBE283}" type="slidenum">
              <a:rPr lang="en-US" smtClean="0"/>
              <a:t>3</a:t>
            </a:fld>
            <a:endParaRPr lang="en-US" dirty="0"/>
          </a:p>
        </p:txBody>
      </p:sp>
    </p:spTree>
    <p:extLst>
      <p:ext uri="{BB962C8B-B14F-4D97-AF65-F5344CB8AC3E}">
        <p14:creationId xmlns:p14="http://schemas.microsoft.com/office/powerpoint/2010/main" val="96544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fr-FR"/>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TP1 2023-2024</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
        <p:nvSpPr>
          <p:cNvPr id="45" name="Freeform: Shape 44">
            <a:extLst>
              <a:ext uri="{FF2B5EF4-FFF2-40B4-BE49-F238E27FC236}">
                <a16:creationId xmlns:a16="http://schemas.microsoft.com/office/drawing/2014/main" id="{0EB13613-B0EE-441F-BE95-C20ED5BBAD27}"/>
              </a:ext>
              <a:ext uri="{C183D7F6-B498-43B3-948B-1728B52AA6E4}">
                <adec:decorative xmlns:adec="http://schemas.microsoft.com/office/drawing/2017/decorative" val="1"/>
              </a:ext>
            </a:extLst>
          </p:cNvPr>
          <p:cNvSpPr/>
          <p:nvPr userDrawn="1"/>
        </p:nvSpPr>
        <p:spPr>
          <a:xfrm rot="10800000">
            <a:off x="-33556" y="-3643"/>
            <a:ext cx="4613230" cy="6861641"/>
          </a:xfrm>
          <a:custGeom>
            <a:avLst/>
            <a:gdLst>
              <a:gd name="connsiteX0" fmla="*/ 4613230 w 4613230"/>
              <a:gd name="connsiteY0" fmla="*/ 6861641 h 6861641"/>
              <a:gd name="connsiteX1" fmla="*/ 0 w 4613230"/>
              <a:gd name="connsiteY1" fmla="*/ 6861641 h 6861641"/>
              <a:gd name="connsiteX2" fmla="*/ 1788950 w 4613230"/>
              <a:gd name="connsiteY2" fmla="*/ 0 h 6861641"/>
              <a:gd name="connsiteX3" fmla="*/ 4613230 w 4613230"/>
              <a:gd name="connsiteY3" fmla="*/ 0 h 6861641"/>
              <a:gd name="connsiteX4" fmla="*/ 4613230 w 4613230"/>
              <a:gd name="connsiteY4" fmla="*/ 6861641 h 686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3230" h="6861641">
                <a:moveTo>
                  <a:pt x="4613230" y="6861641"/>
                </a:moveTo>
                <a:lnTo>
                  <a:pt x="0" y="6861641"/>
                </a:lnTo>
                <a:lnTo>
                  <a:pt x="1788950" y="0"/>
                </a:lnTo>
                <a:lnTo>
                  <a:pt x="4613230" y="0"/>
                </a:lnTo>
                <a:lnTo>
                  <a:pt x="4613230" y="686164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indent="0" algn="ctr">
              <a:buFont typeface="Arial" panose="020B0604020202020204" pitchFamily="34" charset="0"/>
              <a:buNone/>
            </a:pPr>
            <a:endParaRPr lang="en-US" dirty="0"/>
          </a:p>
        </p:txBody>
      </p:sp>
      <p:sp>
        <p:nvSpPr>
          <p:cNvPr id="44" name="Freeform: Shape 43">
            <a:extLst>
              <a:ext uri="{FF2B5EF4-FFF2-40B4-BE49-F238E27FC236}">
                <a16:creationId xmlns:a16="http://schemas.microsoft.com/office/drawing/2014/main" id="{2399D2ED-C606-4FE3-B01C-3A0A39699E38}"/>
              </a:ext>
              <a:ext uri="{C183D7F6-B498-43B3-948B-1728B52AA6E4}">
                <adec:decorative xmlns:adec="http://schemas.microsoft.com/office/drawing/2017/decorative" val="1"/>
              </a:ext>
            </a:extLst>
          </p:cNvPr>
          <p:cNvSpPr/>
          <p:nvPr userDrawn="1"/>
        </p:nvSpPr>
        <p:spPr>
          <a:xfrm rot="10800000">
            <a:off x="-33556" y="-14280"/>
            <a:ext cx="4615080" cy="10637"/>
          </a:xfrm>
          <a:custGeom>
            <a:avLst/>
            <a:gdLst>
              <a:gd name="connsiteX0" fmla="*/ 4615080 w 4615080"/>
              <a:gd name="connsiteY0" fmla="*/ 10637 h 10637"/>
              <a:gd name="connsiteX1" fmla="*/ 0 w 4615080"/>
              <a:gd name="connsiteY1" fmla="*/ 7095 h 10637"/>
              <a:gd name="connsiteX2" fmla="*/ 1850 w 4615080"/>
              <a:gd name="connsiteY2" fmla="*/ 0 h 10637"/>
              <a:gd name="connsiteX3" fmla="*/ 4615080 w 4615080"/>
              <a:gd name="connsiteY3" fmla="*/ 0 h 10637"/>
              <a:gd name="connsiteX4" fmla="*/ 4615080 w 4615080"/>
              <a:gd name="connsiteY4" fmla="*/ 10637 h 10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080" h="10637">
                <a:moveTo>
                  <a:pt x="4615080" y="10637"/>
                </a:moveTo>
                <a:lnTo>
                  <a:pt x="0" y="7095"/>
                </a:lnTo>
                <a:lnTo>
                  <a:pt x="1850" y="0"/>
                </a:lnTo>
                <a:lnTo>
                  <a:pt x="4615080" y="0"/>
                </a:lnTo>
                <a:lnTo>
                  <a:pt x="4615080" y="1063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8A05C98F-3390-4876-ACE6-6BDD7A931BDC}"/>
              </a:ext>
              <a:ext uri="{C183D7F6-B498-43B3-948B-1728B52AA6E4}">
                <adec:decorative xmlns:adec="http://schemas.microsoft.com/office/drawing/2017/decorative" val="1"/>
              </a:ext>
            </a:extLst>
          </p:cNvPr>
          <p:cNvCxnSpPr>
            <a:cxnSpLocks/>
          </p:cNvCxnSpPr>
          <p:nvPr userDrawn="1"/>
        </p:nvCxnSpPr>
        <p:spPr>
          <a:xfrm flipH="1">
            <a:off x="-33558" y="0"/>
            <a:ext cx="6705601" cy="8096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6F8EC6-7B48-45CF-933E-F83D29E1692D}"/>
              </a:ext>
              <a:ext uri="{C183D7F6-B498-43B3-948B-1728B52AA6E4}">
                <adec:decorative xmlns:adec="http://schemas.microsoft.com/office/drawing/2017/decorative" val="1"/>
              </a:ext>
            </a:extLst>
          </p:cNvPr>
          <p:cNvCxnSpPr>
            <a:cxnSpLocks/>
          </p:cNvCxnSpPr>
          <p:nvPr userDrawn="1"/>
        </p:nvCxnSpPr>
        <p:spPr>
          <a:xfrm flipV="1">
            <a:off x="3514060" y="1"/>
            <a:ext cx="510363" cy="685799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FFCAA-1618-46D9-B44D-5CE6E225DB8B}"/>
              </a:ext>
              <a:ext uri="{C183D7F6-B498-43B3-948B-1728B52AA6E4}">
                <adec:decorative xmlns:adec="http://schemas.microsoft.com/office/drawing/2017/decorative" val="1"/>
              </a:ext>
            </a:extLst>
          </p:cNvPr>
          <p:cNvCxnSpPr>
            <a:cxnSpLocks/>
          </p:cNvCxnSpPr>
          <p:nvPr userDrawn="1"/>
        </p:nvCxnSpPr>
        <p:spPr>
          <a:xfrm flipV="1">
            <a:off x="11602477" y="365123"/>
            <a:ext cx="589522" cy="649287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F2CA3C-3424-4A00-9FDF-0DC9EFAC22F1}"/>
              </a:ext>
              <a:ext uri="{C183D7F6-B498-43B3-948B-1728B52AA6E4}">
                <adec:decorative xmlns:adec="http://schemas.microsoft.com/office/drawing/2017/decorative" val="1"/>
              </a:ext>
            </a:extLst>
          </p:cNvPr>
          <p:cNvCxnSpPr>
            <a:cxnSpLocks/>
          </p:cNvCxnSpPr>
          <p:nvPr userDrawn="1"/>
        </p:nvCxnSpPr>
        <p:spPr>
          <a:xfrm flipH="1" flipV="1">
            <a:off x="9340702" y="-10737"/>
            <a:ext cx="2851297" cy="16800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A2E1A-8693-4B6C-ABF7-81B17586C3A0}"/>
              </a:ext>
              <a:ext uri="{C183D7F6-B498-43B3-948B-1728B52AA6E4}">
                <adec:decorative xmlns:adec="http://schemas.microsoft.com/office/drawing/2017/decorative" val="1"/>
              </a:ext>
            </a:extLst>
          </p:cNvPr>
          <p:cNvCxnSpPr>
            <a:cxnSpLocks/>
          </p:cNvCxnSpPr>
          <p:nvPr userDrawn="1"/>
        </p:nvCxnSpPr>
        <p:spPr>
          <a:xfrm flipH="1" flipV="1">
            <a:off x="-33557" y="6045958"/>
            <a:ext cx="6876857" cy="81204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8" name="Picture Placeholder 47">
            <a:extLst>
              <a:ext uri="{FF2B5EF4-FFF2-40B4-BE49-F238E27FC236}">
                <a16:creationId xmlns:a16="http://schemas.microsoft.com/office/drawing/2014/main" id="{C564A0C9-27BD-49AC-A786-23623E329EE8}"/>
              </a:ext>
            </a:extLst>
          </p:cNvPr>
          <p:cNvSpPr>
            <a:spLocks noGrp="1"/>
          </p:cNvSpPr>
          <p:nvPr>
            <p:ph type="pic" sz="quarter" idx="13" hasCustomPrompt="1"/>
          </p:nvPr>
        </p:nvSpPr>
        <p:spPr>
          <a:xfrm>
            <a:off x="2623279" y="0"/>
            <a:ext cx="9568721" cy="6858000"/>
          </a:xfrm>
          <a:custGeom>
            <a:avLst/>
            <a:gdLst>
              <a:gd name="connsiteX0" fmla="*/ 1955447 w 9568721"/>
              <a:gd name="connsiteY0" fmla="*/ 0 h 6858000"/>
              <a:gd name="connsiteX1" fmla="*/ 9568721 w 9568721"/>
              <a:gd name="connsiteY1" fmla="*/ 0 h 6858000"/>
              <a:gd name="connsiteX2" fmla="*/ 9568721 w 9568721"/>
              <a:gd name="connsiteY2" fmla="*/ 6858000 h 6858000"/>
              <a:gd name="connsiteX3" fmla="*/ 0 w 9568721"/>
              <a:gd name="connsiteY3" fmla="*/ 6858000 h 6858000"/>
              <a:gd name="connsiteX4" fmla="*/ 0 w 9568721"/>
              <a:gd name="connsiteY4" fmla="*/ 6857998 h 6858000"/>
              <a:gd name="connsiteX5" fmla="*/ 167446 w 9568721"/>
              <a:gd name="connsiteY5" fmla="*/ 68579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8721" h="6858000">
                <a:moveTo>
                  <a:pt x="1955447" y="0"/>
                </a:moveTo>
                <a:lnTo>
                  <a:pt x="9568721" y="0"/>
                </a:lnTo>
                <a:lnTo>
                  <a:pt x="9568721" y="6858000"/>
                </a:lnTo>
                <a:lnTo>
                  <a:pt x="0" y="6858000"/>
                </a:lnTo>
                <a:lnTo>
                  <a:pt x="0" y="6857998"/>
                </a:lnTo>
                <a:lnTo>
                  <a:pt x="167446" y="6857998"/>
                </a:lnTo>
                <a:close/>
              </a:path>
            </a:pathLst>
          </a:custGeom>
          <a:solidFill>
            <a:schemeClr val="accent2"/>
          </a:solidFill>
        </p:spPr>
        <p:txBody>
          <a:bodyPr wrap="square">
            <a:noAutofit/>
          </a:bodyPr>
          <a:lstStyle>
            <a:lvl1pPr marL="0" indent="0" algn="ctr">
              <a:buNone/>
              <a:defRPr/>
            </a:lvl1pPr>
          </a:lstStyle>
          <a:p>
            <a:r>
              <a:rPr lang="en-US" dirty="0"/>
              <a:t>Click to add picture</a:t>
            </a:r>
          </a:p>
        </p:txBody>
      </p:sp>
      <p:sp>
        <p:nvSpPr>
          <p:cNvPr id="6" name="Title 5">
            <a:extLst>
              <a:ext uri="{FF2B5EF4-FFF2-40B4-BE49-F238E27FC236}">
                <a16:creationId xmlns:a16="http://schemas.microsoft.com/office/drawing/2014/main" id="{208E3DBC-8B68-468D-8087-25FED9397CBE}"/>
              </a:ext>
            </a:extLst>
          </p:cNvPr>
          <p:cNvSpPr>
            <a:spLocks noGrp="1"/>
          </p:cNvSpPr>
          <p:nvPr>
            <p:ph type="title" hasCustomPrompt="1"/>
          </p:nvPr>
        </p:nvSpPr>
        <p:spPr>
          <a:xfrm>
            <a:off x="520697" y="349279"/>
            <a:ext cx="3338625" cy="2043047"/>
          </a:xfrm>
        </p:spPr>
        <p:txBody>
          <a:bodyPr anchor="b" anchorCtr="0"/>
          <a:lstStyle>
            <a:lvl1pPr>
              <a:defRPr sz="3200"/>
            </a:lvl1pPr>
          </a:lstStyle>
          <a:p>
            <a:r>
              <a:rPr lang="en-US" dirty="0"/>
              <a:t>Click to add title</a:t>
            </a:r>
          </a:p>
        </p:txBody>
      </p:sp>
      <p:sp>
        <p:nvSpPr>
          <p:cNvPr id="15" name="Text Placeholder 14">
            <a:extLst>
              <a:ext uri="{FF2B5EF4-FFF2-40B4-BE49-F238E27FC236}">
                <a16:creationId xmlns:a16="http://schemas.microsoft.com/office/drawing/2014/main" id="{490C672D-EAE7-4BF2-81BB-72858B251D1C}"/>
              </a:ext>
            </a:extLst>
          </p:cNvPr>
          <p:cNvSpPr>
            <a:spLocks noGrp="1"/>
          </p:cNvSpPr>
          <p:nvPr>
            <p:ph type="body" sz="quarter" idx="14" hasCustomPrompt="1"/>
          </p:nvPr>
        </p:nvSpPr>
        <p:spPr>
          <a:xfrm>
            <a:off x="520696" y="3410869"/>
            <a:ext cx="3338626" cy="1801812"/>
          </a:xfrm>
        </p:spPr>
        <p:txBody>
          <a:bodyPr anchor="ctr" anchorCtr="0">
            <a:noAutofit/>
          </a:bodyPr>
          <a:lstStyle>
            <a:lvl1pPr marL="0" indent="0">
              <a:buNone/>
              <a:defRPr sz="2400"/>
            </a:lvl1pPr>
            <a:lvl2pPr>
              <a:buNone/>
              <a:defRPr sz="1600"/>
            </a:lvl2pPr>
            <a:lvl3pPr>
              <a:buNone/>
              <a:defRPr sz="1600"/>
            </a:lvl3pPr>
            <a:lvl4pPr>
              <a:buNone/>
              <a:defRPr sz="1600"/>
            </a:lvl4pPr>
            <a:lvl5pPr>
              <a:buNone/>
              <a:defRPr sz="1600"/>
            </a:lvl5pPr>
          </a:lstStyle>
          <a:p>
            <a:pPr lvl="0"/>
            <a:r>
              <a:rPr lang="en-US" dirty="0"/>
              <a:t>Click to add subtitle</a:t>
            </a:r>
          </a:p>
        </p:txBody>
      </p:sp>
    </p:spTree>
    <p:extLst>
      <p:ext uri="{BB962C8B-B14F-4D97-AF65-F5344CB8AC3E}">
        <p14:creationId xmlns:p14="http://schemas.microsoft.com/office/powerpoint/2010/main" val="174236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hasCustomPrompt="1"/>
          </p:nvPr>
        </p:nvSpPr>
        <p:spPr>
          <a:xfrm>
            <a:off x="839788" y="365125"/>
            <a:ext cx="10515600" cy="1325563"/>
          </a:xfrm>
        </p:spPr>
        <p:txBody>
          <a:bodyPr>
            <a:noAutofit/>
          </a:bodyPr>
          <a:lstStyle>
            <a:lvl1pPr>
              <a:defRPr sz="3600"/>
            </a:lvl1pPr>
          </a:lstStyle>
          <a:p>
            <a:r>
              <a:rPr lang="en-US" dirty="0"/>
              <a:t>Click to add title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hasCustomPrompt="1"/>
          </p:nvPr>
        </p:nvSpPr>
        <p:spPr>
          <a:xfrm>
            <a:off x="839788" y="1734325"/>
            <a:ext cx="3200400" cy="823912"/>
          </a:xfrm>
        </p:spPr>
        <p:txBody>
          <a:bodyPr anchor="ctr" anchorCtr="0">
            <a:no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hasCustomPrompt="1"/>
          </p:nvPr>
        </p:nvSpPr>
        <p:spPr>
          <a:xfrm>
            <a:off x="4495800" y="1734325"/>
            <a:ext cx="3200400" cy="823912"/>
          </a:xfrm>
        </p:spPr>
        <p:txBody>
          <a:bodyPr anchor="ctr" anchorCtr="0">
            <a:no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Text Placeholder 4">
            <a:extLst>
              <a:ext uri="{FF2B5EF4-FFF2-40B4-BE49-F238E27FC236}">
                <a16:creationId xmlns:a16="http://schemas.microsoft.com/office/drawing/2014/main" id="{90851D2E-FEBE-45BF-A78F-C1F61B6C3856}"/>
              </a:ext>
            </a:extLst>
          </p:cNvPr>
          <p:cNvSpPr>
            <a:spLocks noGrp="1"/>
          </p:cNvSpPr>
          <p:nvPr>
            <p:ph type="body" sz="quarter" idx="13" hasCustomPrompt="1"/>
          </p:nvPr>
        </p:nvSpPr>
        <p:spPr>
          <a:xfrm>
            <a:off x="8151812" y="1734325"/>
            <a:ext cx="3200400" cy="823912"/>
          </a:xfrm>
        </p:spPr>
        <p:txBody>
          <a:bodyPr anchor="ctr" anchorCtr="0">
            <a:noAutofit/>
          </a:bodyPr>
          <a:lstStyle>
            <a:lvl1pPr marL="0" indent="0">
              <a:buNone/>
              <a:defRPr sz="24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3" name="Content Placeholder 12">
            <a:extLst>
              <a:ext uri="{FF2B5EF4-FFF2-40B4-BE49-F238E27FC236}">
                <a16:creationId xmlns:a16="http://schemas.microsoft.com/office/drawing/2014/main" id="{5A1DD22B-00DF-98CC-A6C5-5047A667E4D2}"/>
              </a:ext>
            </a:extLst>
          </p:cNvPr>
          <p:cNvSpPr>
            <a:spLocks noGrp="1"/>
          </p:cNvSpPr>
          <p:nvPr>
            <p:ph sz="quarter" idx="15"/>
          </p:nvPr>
        </p:nvSpPr>
        <p:spPr>
          <a:xfrm>
            <a:off x="839788" y="2557463"/>
            <a:ext cx="3200400" cy="3697287"/>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5A20DE29-68EB-3B0E-4AB0-D9228D603A14}"/>
              </a:ext>
            </a:extLst>
          </p:cNvPr>
          <p:cNvSpPr>
            <a:spLocks noGrp="1"/>
          </p:cNvSpPr>
          <p:nvPr>
            <p:ph sz="quarter" idx="16"/>
          </p:nvPr>
        </p:nvSpPr>
        <p:spPr>
          <a:xfrm>
            <a:off x="4495800" y="2557463"/>
            <a:ext cx="3200400" cy="369728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2">
            <a:extLst>
              <a:ext uri="{FF2B5EF4-FFF2-40B4-BE49-F238E27FC236}">
                <a16:creationId xmlns:a16="http://schemas.microsoft.com/office/drawing/2014/main" id="{9D1CB7B2-DFA8-1ABE-2DF7-6CF9FA035CE8}"/>
              </a:ext>
            </a:extLst>
          </p:cNvPr>
          <p:cNvSpPr>
            <a:spLocks noGrp="1"/>
          </p:cNvSpPr>
          <p:nvPr>
            <p:ph sz="quarter" idx="17"/>
          </p:nvPr>
        </p:nvSpPr>
        <p:spPr>
          <a:xfrm>
            <a:off x="8151812" y="2557463"/>
            <a:ext cx="3200400" cy="3697287"/>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a:t>TP1 2023-2024</a:t>
            </a:r>
            <a:endParaRPr lang="en-US" dirty="0"/>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fr-FR"/>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76025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FC1870-C7ED-435A-8479-DFD344B9375D}"/>
              </a:ext>
            </a:extLst>
          </p:cNvPr>
          <p:cNvSpPr>
            <a:spLocks noGrp="1"/>
          </p:cNvSpPr>
          <p:nvPr>
            <p:ph type="title"/>
          </p:nvPr>
        </p:nvSpPr>
        <p:spPr>
          <a:xfrm>
            <a:off x="1143001" y="533400"/>
            <a:ext cx="5496636" cy="1606118"/>
          </a:xfrm>
        </p:spPr>
        <p:txBody>
          <a:bodyPr>
            <a:noAutofit/>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D855DAF2-123D-4C27-95D2-974B571079F3}"/>
              </a:ext>
            </a:extLst>
          </p:cNvPr>
          <p:cNvSpPr>
            <a:spLocks noGrp="1"/>
          </p:cNvSpPr>
          <p:nvPr>
            <p:ph idx="1" hasCustomPrompt="1"/>
          </p:nvPr>
        </p:nvSpPr>
        <p:spPr>
          <a:xfrm>
            <a:off x="1143001" y="2229347"/>
            <a:ext cx="5496636" cy="3821743"/>
          </a:xfrm>
        </p:spPr>
        <p:txBody>
          <a:bodyPr/>
          <a:lstStyle>
            <a:lvl1pPr marL="0" indent="0">
              <a:buNone/>
              <a:defRPr/>
            </a:lvl1pPr>
          </a:lstStyle>
          <a:p>
            <a:r>
              <a:rPr lang="en-US" dirty="0"/>
              <a:t>Click to add object</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TP1 2023-2024</a:t>
            </a:r>
            <a:endParaRPr lang="en-US" dirty="0"/>
          </a:p>
        </p:txBody>
      </p:sp>
      <p:sp>
        <p:nvSpPr>
          <p:cNvPr id="14" name="Picture Placeholder 11">
            <a:extLst>
              <a:ext uri="{FF2B5EF4-FFF2-40B4-BE49-F238E27FC236}">
                <a16:creationId xmlns:a16="http://schemas.microsoft.com/office/drawing/2014/main" id="{E3769467-BA9B-49FE-B40A-419EF32766CE}"/>
              </a:ext>
            </a:extLst>
          </p:cNvPr>
          <p:cNvSpPr>
            <a:spLocks noGrp="1"/>
          </p:cNvSpPr>
          <p:nvPr>
            <p:ph type="pic" sz="quarter" idx="14" hasCustomPrompt="1"/>
          </p:nvPr>
        </p:nvSpPr>
        <p:spPr>
          <a:xfrm>
            <a:off x="7186070" y="0"/>
            <a:ext cx="2463897" cy="3429000"/>
          </a:xfrm>
          <a:solidFill>
            <a:schemeClr val="accent2"/>
          </a:solidFill>
        </p:spPr>
        <p:txBody>
          <a:bodyPr tIns="365760">
            <a:norm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12" name="Picture Placeholder 11">
            <a:extLst>
              <a:ext uri="{FF2B5EF4-FFF2-40B4-BE49-F238E27FC236}">
                <a16:creationId xmlns:a16="http://schemas.microsoft.com/office/drawing/2014/main" id="{77878E15-1592-426F-A454-7F4568224567}"/>
              </a:ext>
            </a:extLst>
          </p:cNvPr>
          <p:cNvSpPr>
            <a:spLocks noGrp="1"/>
          </p:cNvSpPr>
          <p:nvPr>
            <p:ph type="pic" sz="quarter" idx="13" hasCustomPrompt="1"/>
          </p:nvPr>
        </p:nvSpPr>
        <p:spPr>
          <a:xfrm>
            <a:off x="9649155" y="0"/>
            <a:ext cx="2539797" cy="3429000"/>
          </a:xfrm>
          <a:solidFill>
            <a:schemeClr val="accent2"/>
          </a:solidFill>
        </p:spPr>
        <p:txBody>
          <a:bodyPr tIns="365760">
            <a:norm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16" name="Picture Placeholder 11">
            <a:extLst>
              <a:ext uri="{FF2B5EF4-FFF2-40B4-BE49-F238E27FC236}">
                <a16:creationId xmlns:a16="http://schemas.microsoft.com/office/drawing/2014/main" id="{E318F348-8CAC-4ADD-8162-E88487E44EBB}"/>
              </a:ext>
            </a:extLst>
          </p:cNvPr>
          <p:cNvSpPr>
            <a:spLocks noGrp="1"/>
          </p:cNvSpPr>
          <p:nvPr>
            <p:ph type="pic" sz="quarter" idx="16" hasCustomPrompt="1"/>
          </p:nvPr>
        </p:nvSpPr>
        <p:spPr>
          <a:xfrm>
            <a:off x="7186070" y="3383280"/>
            <a:ext cx="2463897" cy="3474720"/>
          </a:xfrm>
          <a:solidFill>
            <a:schemeClr val="accent2"/>
          </a:solidFill>
        </p:spPr>
        <p:txBody>
          <a:bodyPr tIns="365760">
            <a:norm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15" name="Picture Placeholder 11">
            <a:extLst>
              <a:ext uri="{FF2B5EF4-FFF2-40B4-BE49-F238E27FC236}">
                <a16:creationId xmlns:a16="http://schemas.microsoft.com/office/drawing/2014/main" id="{C762F208-8E03-4B5E-9F11-0F01147F6A47}"/>
              </a:ext>
            </a:extLst>
          </p:cNvPr>
          <p:cNvSpPr>
            <a:spLocks noGrp="1"/>
          </p:cNvSpPr>
          <p:nvPr>
            <p:ph type="pic" sz="quarter" idx="15" hasCustomPrompt="1"/>
          </p:nvPr>
        </p:nvSpPr>
        <p:spPr>
          <a:xfrm>
            <a:off x="9649155" y="3383280"/>
            <a:ext cx="2539797" cy="3474720"/>
          </a:xfrm>
          <a:solidFill>
            <a:schemeClr val="accent2"/>
          </a:solidFill>
        </p:spPr>
        <p:txBody>
          <a:bodyPr tIns="365760">
            <a:norm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lvl1pPr>
              <a:defRPr>
                <a:solidFill>
                  <a:schemeClr val="bg1"/>
                </a:solidFill>
              </a:defRPr>
            </a:lvl1pPr>
          </a:lstStyle>
          <a:p>
            <a:r>
              <a:rPr lang="fr-FR"/>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lvl1pPr>
              <a:defRPr>
                <a:solidFill>
                  <a:schemeClr val="bg1"/>
                </a:solidFill>
              </a:defRPr>
            </a:lvl1pPr>
          </a:lstStyle>
          <a:p>
            <a:fld id="{312CC964-A50B-4C29-B4E4-2C30BB34CCF3}" type="slidenum">
              <a:rPr lang="en-US" smtClean="0"/>
              <a:pPr/>
              <a:t>‹#›</a:t>
            </a:fld>
            <a:endParaRPr lang="en-US" dirty="0"/>
          </a:p>
        </p:txBody>
      </p:sp>
    </p:spTree>
    <p:extLst>
      <p:ext uri="{BB962C8B-B14F-4D97-AF65-F5344CB8AC3E}">
        <p14:creationId xmlns:p14="http://schemas.microsoft.com/office/powerpoint/2010/main" val="45971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F1A06-62E5-489E-B58B-735C8C7AC163}"/>
              </a:ext>
            </a:extLst>
          </p:cNvPr>
          <p:cNvSpPr>
            <a:spLocks noGrp="1"/>
          </p:cNvSpPr>
          <p:nvPr>
            <p:ph type="title"/>
          </p:nvPr>
        </p:nvSpPr>
        <p:spPr>
          <a:xfrm>
            <a:off x="5146159" y="319489"/>
            <a:ext cx="6238688" cy="1748545"/>
          </a:xfrm>
        </p:spPr>
        <p:txBody>
          <a:bodyPr>
            <a:no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F69C6C4F-4058-4399-B572-5BE848DDF8B3}"/>
              </a:ext>
            </a:extLst>
          </p:cNvPr>
          <p:cNvSpPr>
            <a:spLocks noGrp="1"/>
          </p:cNvSpPr>
          <p:nvPr>
            <p:ph type="pic" sz="quarter" idx="13" hasCustomPrompt="1"/>
          </p:nvPr>
        </p:nvSpPr>
        <p:spPr>
          <a:xfrm>
            <a:off x="0" y="3188"/>
            <a:ext cx="4966447" cy="6876075"/>
          </a:xfrm>
          <a:custGeom>
            <a:avLst/>
            <a:gdLst>
              <a:gd name="connsiteX0" fmla="*/ 0 w 4966447"/>
              <a:gd name="connsiteY0" fmla="*/ 0 h 6846394"/>
              <a:gd name="connsiteX1" fmla="*/ 4966447 w 4966447"/>
              <a:gd name="connsiteY1" fmla="*/ 0 h 6846394"/>
              <a:gd name="connsiteX2" fmla="*/ 3362258 w 4966447"/>
              <a:gd name="connsiteY2" fmla="*/ 6846394 h 6846394"/>
              <a:gd name="connsiteX3" fmla="*/ 0 w 4966447"/>
              <a:gd name="connsiteY3" fmla="*/ 6846394 h 6846394"/>
            </a:gdLst>
            <a:ahLst/>
            <a:cxnLst>
              <a:cxn ang="0">
                <a:pos x="connsiteX0" y="connsiteY0"/>
              </a:cxn>
              <a:cxn ang="0">
                <a:pos x="connsiteX1" y="connsiteY1"/>
              </a:cxn>
              <a:cxn ang="0">
                <a:pos x="connsiteX2" y="connsiteY2"/>
              </a:cxn>
              <a:cxn ang="0">
                <a:pos x="connsiteX3" y="connsiteY3"/>
              </a:cxn>
            </a:cxnLst>
            <a:rect l="l" t="t" r="r" b="b"/>
            <a:pathLst>
              <a:path w="4966447" h="6846394">
                <a:moveTo>
                  <a:pt x="0" y="0"/>
                </a:moveTo>
                <a:lnTo>
                  <a:pt x="4966447" y="0"/>
                </a:lnTo>
                <a:lnTo>
                  <a:pt x="3362258" y="6846394"/>
                </a:lnTo>
                <a:lnTo>
                  <a:pt x="0" y="6846394"/>
                </a:lnTo>
                <a:close/>
              </a:path>
            </a:pathLst>
          </a:custGeom>
          <a:solidFill>
            <a:schemeClr val="accent2"/>
          </a:solidFill>
        </p:spPr>
        <p:txBody>
          <a:bodyPr wrap="square" tIns="548640">
            <a:noAutofit/>
          </a:bodyPr>
          <a:lstStyle>
            <a:lvl1pPr marL="0" indent="0" algn="ctr">
              <a:buNone/>
              <a:defRPr sz="20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a:t>TP1 2023-2024</a:t>
            </a:r>
            <a:endParaRPr lang="en-US" dirty="0">
              <a:solidFill>
                <a:schemeClr val="bg1"/>
              </a:solidFill>
            </a:endParaRPr>
          </a:p>
        </p:txBody>
      </p:sp>
      <p:sp>
        <p:nvSpPr>
          <p:cNvPr id="7" name="Content Placeholder 2">
            <a:extLst>
              <a:ext uri="{FF2B5EF4-FFF2-40B4-BE49-F238E27FC236}">
                <a16:creationId xmlns:a16="http://schemas.microsoft.com/office/drawing/2014/main" id="{9C26D8E8-8E78-469E-8668-51D3E4C11F13}"/>
              </a:ext>
            </a:extLst>
          </p:cNvPr>
          <p:cNvSpPr>
            <a:spLocks noGrp="1"/>
          </p:cNvSpPr>
          <p:nvPr>
            <p:ph idx="1" hasCustomPrompt="1"/>
          </p:nvPr>
        </p:nvSpPr>
        <p:spPr>
          <a:xfrm>
            <a:off x="5146158" y="2301949"/>
            <a:ext cx="6238687" cy="4022650"/>
          </a:xfrm>
        </p:spPr>
        <p:txBody>
          <a:bodyPr/>
          <a:lstStyle>
            <a:lvl1pPr>
              <a:buNone/>
              <a:defRPr/>
            </a:lvl1pPr>
          </a:lstStyle>
          <a:p>
            <a:r>
              <a:rPr lang="en-US" dirty="0"/>
              <a:t>Click to add object</a:t>
            </a: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fr-FR"/>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cxnSp>
        <p:nvCxnSpPr>
          <p:cNvPr id="8" name="Straight Connector 7">
            <a:extLst>
              <a:ext uri="{FF2B5EF4-FFF2-40B4-BE49-F238E27FC236}">
                <a16:creationId xmlns:a16="http://schemas.microsoft.com/office/drawing/2014/main" id="{ED096BF3-A78D-4B37-892C-A0C32711851A}"/>
              </a:ext>
              <a:ext uri="{C183D7F6-B498-43B3-948B-1728B52AA6E4}">
                <adec:decorative xmlns:adec="http://schemas.microsoft.com/office/drawing/2017/decorative" val="1"/>
              </a:ext>
            </a:extLst>
          </p:cNvPr>
          <p:cNvCxnSpPr>
            <a:cxnSpLocks/>
          </p:cNvCxnSpPr>
          <p:nvPr userDrawn="1"/>
        </p:nvCxnSpPr>
        <p:spPr>
          <a:xfrm flipH="1">
            <a:off x="3627455" y="1872"/>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7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hasCustomPrompt="1"/>
          </p:nvPr>
        </p:nvSpPr>
        <p:spPr>
          <a:xfrm>
            <a:off x="838200" y="533401"/>
            <a:ext cx="10515600" cy="1304277"/>
          </a:xfrm>
        </p:spPr>
        <p:txBody>
          <a:bodyPr/>
          <a:lstStyle/>
          <a:p>
            <a:r>
              <a:rPr lang="en-US" dirty="0"/>
              <a:t>Click to add title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r>
              <a:rPr lang="fr-FR"/>
              <a:t>2/7/20XX</a:t>
            </a:r>
            <a:endParaRPr lang="en-US" dirty="0"/>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a:t>TP1 2023-2024</a:t>
            </a:r>
            <a:endParaRPr lang="en-US" dirty="0"/>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113679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hasCustomPrompt="1"/>
          </p:nvPr>
        </p:nvSpPr>
        <p:spPr/>
        <p:txBody>
          <a:bodyPr/>
          <a:lstStyle>
            <a:lvl1pPr>
              <a:defRPr/>
            </a:lvl1pPr>
          </a:lstStyle>
          <a:p>
            <a:r>
              <a:rPr lang="en-US" dirty="0"/>
              <a:t>Click to add title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fr-FR"/>
              <a:t>2/7/20XX</a:t>
            </a:r>
            <a:endParaRPr lang="en-US" dirty="0"/>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92597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fr-FR"/>
              <a:t>2/7/20XX</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TP1 2023-2024</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18575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43FF111-78CB-4983-B8F5-B6B8AB608EB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213E2B-F1F4-4058-B2C2-73EC82E30701}"/>
              </a:ext>
            </a:extLst>
          </p:cNvPr>
          <p:cNvSpPr>
            <a:spLocks noGrp="1"/>
          </p:cNvSpPr>
          <p:nvPr>
            <p:ph type="ctrTitle"/>
          </p:nvPr>
        </p:nvSpPr>
        <p:spPr>
          <a:xfrm>
            <a:off x="5083790" y="1064715"/>
            <a:ext cx="6153912" cy="3922755"/>
          </a:xfrm>
        </p:spPr>
        <p:txBody>
          <a:bodyPr>
            <a:noAutofit/>
          </a:bodyPr>
          <a:lstStyle>
            <a:lvl1pPr algn="l">
              <a:defRPr sz="4400"/>
            </a:lvl1pPr>
          </a:lstStyle>
          <a:p>
            <a:pPr algn="r"/>
            <a:r>
              <a:rPr lang="en-US"/>
              <a:t>Click to edit Master title style</a:t>
            </a:r>
            <a:endParaRPr lang="en-US" dirty="0"/>
          </a:p>
        </p:txBody>
      </p:sp>
      <p:sp>
        <p:nvSpPr>
          <p:cNvPr id="7" name="Subtitle 2">
            <a:extLst>
              <a:ext uri="{FF2B5EF4-FFF2-40B4-BE49-F238E27FC236}">
                <a16:creationId xmlns:a16="http://schemas.microsoft.com/office/drawing/2014/main" id="{6F3C210C-32A8-4833-93AA-B97D51CEA9A5}"/>
              </a:ext>
            </a:extLst>
          </p:cNvPr>
          <p:cNvSpPr>
            <a:spLocks noGrp="1"/>
          </p:cNvSpPr>
          <p:nvPr>
            <p:ph type="subTitle" idx="1"/>
          </p:nvPr>
        </p:nvSpPr>
        <p:spPr>
          <a:xfrm>
            <a:off x="5083790" y="5033339"/>
            <a:ext cx="6157951" cy="835833"/>
          </a:xfrm>
        </p:spPr>
        <p:txBody>
          <a:bodyPr anchor="ctr" anchorCtr="0">
            <a:noAutofit/>
          </a:bodyPr>
          <a:lstStyle>
            <a:lvl1pPr>
              <a:buNone/>
              <a:defRPr/>
            </a:lvl1pPr>
          </a:lstStyle>
          <a:p>
            <a:pPr algn="r"/>
            <a:r>
              <a:rPr lang="en-US"/>
              <a:t>Click to edit Master subtitle style</a:t>
            </a:r>
            <a:endParaRPr lang="en-US" dirty="0"/>
          </a:p>
        </p:txBody>
      </p:sp>
      <p:cxnSp>
        <p:nvCxnSpPr>
          <p:cNvPr id="9" name="Straight Connector 8">
            <a:extLst>
              <a:ext uri="{FF2B5EF4-FFF2-40B4-BE49-F238E27FC236}">
                <a16:creationId xmlns:a16="http://schemas.microsoft.com/office/drawing/2014/main" id="{F9FA8250-8F05-4500-98CD-AD8B9E2BABCB}"/>
              </a:ext>
              <a:ext uri="{C183D7F6-B498-43B3-948B-1728B52AA6E4}">
                <adec:decorative xmlns:adec="http://schemas.microsoft.com/office/drawing/2017/decorative" val="1"/>
              </a:ext>
            </a:extLst>
          </p:cNvPr>
          <p:cNvCxnSpPr>
            <a:cxnSpLocks/>
          </p:cNvCxnSpPr>
          <p:nvPr userDrawn="1"/>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A7590-29E0-4C43-A12B-EE5A8672A9B9}"/>
              </a:ext>
              <a:ext uri="{C183D7F6-B498-43B3-948B-1728B52AA6E4}">
                <adec:decorative xmlns:adec="http://schemas.microsoft.com/office/drawing/2017/decorative" val="1"/>
              </a:ext>
            </a:extLst>
          </p:cNvPr>
          <p:cNvCxnSpPr>
            <a:cxnSpLocks/>
          </p:cNvCxnSpPr>
          <p:nvPr userDrawn="1"/>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8440C747-2FA3-4C97-A0A7-52520A197E23}"/>
              </a:ext>
            </a:extLst>
          </p:cNvPr>
          <p:cNvSpPr>
            <a:spLocks noGrp="1"/>
          </p:cNvSpPr>
          <p:nvPr>
            <p:ph type="pic" sz="quarter" idx="13"/>
          </p:nvPr>
        </p:nvSpPr>
        <p:spPr>
          <a:xfrm>
            <a:off x="-4444" y="0"/>
            <a:ext cx="4811317" cy="6857998"/>
          </a:xfrm>
          <a:custGeom>
            <a:avLst/>
            <a:gdLst>
              <a:gd name="connsiteX0" fmla="*/ 0 w 4811317"/>
              <a:gd name="connsiteY0" fmla="*/ 0 h 6857998"/>
              <a:gd name="connsiteX1" fmla="*/ 4811317 w 4811317"/>
              <a:gd name="connsiteY1" fmla="*/ 0 h 6857998"/>
              <a:gd name="connsiteX2" fmla="*/ 2712446 w 4811317"/>
              <a:gd name="connsiteY2" fmla="*/ 6857998 h 6857998"/>
              <a:gd name="connsiteX3" fmla="*/ 0 w 481131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4811317" h="6857998">
                <a:moveTo>
                  <a:pt x="0" y="0"/>
                </a:moveTo>
                <a:lnTo>
                  <a:pt x="4811317" y="0"/>
                </a:lnTo>
                <a:lnTo>
                  <a:pt x="2712446" y="6857998"/>
                </a:lnTo>
                <a:lnTo>
                  <a:pt x="0" y="6857998"/>
                </a:lnTo>
                <a:close/>
              </a:path>
            </a:pathLst>
          </a:custGeom>
          <a:solidFill>
            <a:schemeClr val="accent2"/>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TP1 2023-2024</a:t>
            </a:r>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fr-FR"/>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506046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hasCustomPrompt="1"/>
          </p:nvPr>
        </p:nvSpPr>
        <p:spPr>
          <a:xfrm>
            <a:off x="839788" y="656948"/>
            <a:ext cx="3932237" cy="133165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r>
              <a:rPr lang="fr-FR"/>
              <a:t>2/7/20XX</a:t>
            </a:r>
            <a:endParaRPr lang="en-US" dirty="0"/>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a:t>TP1 2023-2024</a:t>
            </a:r>
            <a:endParaRPr lang="en-US" dirty="0"/>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3919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hasCustomPrompt="1"/>
          </p:nvPr>
        </p:nvSpPr>
        <p:spPr>
          <a:xfrm>
            <a:off x="839788" y="550416"/>
            <a:ext cx="3932237" cy="1429304"/>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r>
              <a:rPr lang="fr-FR"/>
              <a:t>2/7/20XX</a:t>
            </a:r>
            <a:endParaRPr lang="en-US" dirty="0"/>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a:t>TP1 2023-2024</a:t>
            </a:r>
            <a:endParaRPr lang="en-US" dirty="0"/>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20052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A046725-2805-431E-AA4E-0B018DFB3EAC}"/>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3">
            <a:extLst>
              <a:ext uri="{FF2B5EF4-FFF2-40B4-BE49-F238E27FC236}">
                <a16:creationId xmlns:a16="http://schemas.microsoft.com/office/drawing/2014/main" id="{3C30A62C-FEC9-4F1D-976E-DB003592FD3E}"/>
              </a:ext>
              <a:ext uri="{C183D7F6-B498-43B3-948B-1728B52AA6E4}">
                <adec:decorative xmlns:adec="http://schemas.microsoft.com/office/drawing/2017/decorative" val="1"/>
              </a:ext>
            </a:extLst>
          </p:cNvPr>
          <p:cNvSpPr/>
          <p:nvPr userDrawn="1"/>
        </p:nvSpPr>
        <p:spPr>
          <a:xfrm rot="10800000">
            <a:off x="0" y="-5979"/>
            <a:ext cx="5111086" cy="693221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57998">
                <a:moveTo>
                  <a:pt x="2702995" y="42638"/>
                </a:moveTo>
                <a:lnTo>
                  <a:pt x="6699211" y="0"/>
                </a:lnTo>
                <a:lnTo>
                  <a:pt x="6699211" y="6857998"/>
                </a:lnTo>
                <a:lnTo>
                  <a:pt x="0" y="6844350"/>
                </a:lnTo>
                <a:lnTo>
                  <a:pt x="2702995" y="4263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CA2C262-0DF7-4EBE-8F23-D1240B3BB5A9}"/>
              </a:ext>
            </a:extLst>
          </p:cNvPr>
          <p:cNvSpPr>
            <a:spLocks noGrp="1"/>
          </p:cNvSpPr>
          <p:nvPr>
            <p:ph type="title"/>
          </p:nvPr>
        </p:nvSpPr>
        <p:spPr>
          <a:xfrm>
            <a:off x="680485" y="533400"/>
            <a:ext cx="4199860" cy="2379921"/>
          </a:xfrm>
        </p:spPr>
        <p:txBody>
          <a:bodyPr anchor="b" anchorCtr="0">
            <a:noAutofit/>
          </a:bodyPr>
          <a:lstStyle>
            <a:lvl1pPr>
              <a:defRPr sz="3600"/>
            </a:lvl1pPr>
          </a:lstStyle>
          <a:p>
            <a:r>
              <a:rPr lang="en-US" dirty="0"/>
              <a:t>Click to edit Master title style</a:t>
            </a:r>
          </a:p>
        </p:txBody>
      </p:sp>
      <p:sp>
        <p:nvSpPr>
          <p:cNvPr id="8" name="Content Placeholder 2">
            <a:extLst>
              <a:ext uri="{FF2B5EF4-FFF2-40B4-BE49-F238E27FC236}">
                <a16:creationId xmlns:a16="http://schemas.microsoft.com/office/drawing/2014/main" id="{430E531D-ED29-45E2-A30F-0363B29E057C}"/>
              </a:ext>
            </a:extLst>
          </p:cNvPr>
          <p:cNvSpPr>
            <a:spLocks noGrp="1"/>
          </p:cNvSpPr>
          <p:nvPr>
            <p:ph idx="1" hasCustomPrompt="1"/>
          </p:nvPr>
        </p:nvSpPr>
        <p:spPr>
          <a:xfrm>
            <a:off x="5167424" y="533400"/>
            <a:ext cx="3794512" cy="5797237"/>
          </a:xfrm>
        </p:spPr>
        <p:txBody>
          <a:bodyPr anchor="t">
            <a:normAutofit/>
          </a:bodyPr>
          <a:lstStyle>
            <a:lvl1pPr>
              <a:buNone/>
              <a:defRPr/>
            </a:lvl1pPr>
          </a:lstStyle>
          <a:p>
            <a:r>
              <a:rPr lang="en-US" dirty="0"/>
              <a:t>Click to add object</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TP1 2023-2024</a:t>
            </a:r>
            <a:endParaRPr lang="en-US" dirty="0"/>
          </a:p>
        </p:txBody>
      </p:sp>
      <p:cxnSp>
        <p:nvCxnSpPr>
          <p:cNvPr id="10" name="Straight Connector 9">
            <a:extLst>
              <a:ext uri="{FF2B5EF4-FFF2-40B4-BE49-F238E27FC236}">
                <a16:creationId xmlns:a16="http://schemas.microsoft.com/office/drawing/2014/main" id="{0801F434-3E0E-40D9-A2D3-857BAE77D1D7}"/>
              </a:ext>
              <a:ext uri="{C183D7F6-B498-43B3-948B-1728B52AA6E4}">
                <adec:decorative xmlns:adec="http://schemas.microsoft.com/office/drawing/2017/decorative" val="1"/>
              </a:ext>
            </a:extLst>
          </p:cNvPr>
          <p:cNvCxnSpPr>
            <a:cxnSpLocks/>
            <a:stCxn id="5" idx="2"/>
          </p:cNvCxnSpPr>
          <p:nvPr userDrawn="1"/>
        </p:nvCxnSpPr>
        <p:spPr>
          <a:xfrm flipH="1" flipV="1">
            <a:off x="0" y="5329451"/>
            <a:ext cx="6096000" cy="152854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D44F5C56-0053-4E4A-BFFF-E98E7B91CCA9}"/>
              </a:ext>
            </a:extLst>
          </p:cNvPr>
          <p:cNvSpPr>
            <a:spLocks noGrp="1"/>
          </p:cNvSpPr>
          <p:nvPr>
            <p:ph type="pic" sz="quarter" idx="13" hasCustomPrompt="1"/>
          </p:nvPr>
        </p:nvSpPr>
        <p:spPr>
          <a:xfrm>
            <a:off x="9531096" y="0"/>
            <a:ext cx="2660904" cy="3429000"/>
          </a:xfrm>
          <a:solidFill>
            <a:schemeClr val="accent2"/>
          </a:solidFill>
        </p:spPr>
        <p:txBody>
          <a:bodyPr>
            <a:normAutofit/>
          </a:bodyPr>
          <a:lstStyle>
            <a:lvl1pPr marL="0" indent="0" algn="ctr">
              <a:buFont typeface="Arial" panose="020B0604020202020204" pitchFamily="34" charset="0"/>
              <a:buNone/>
              <a:defRPr sz="1800"/>
            </a:lvl1p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en-US" dirty="0"/>
              <a:t>Click to add picture</a:t>
            </a:r>
          </a:p>
          <a:p>
            <a:endParaRPr lang="en-US" dirty="0"/>
          </a:p>
        </p:txBody>
      </p:sp>
      <p:sp>
        <p:nvSpPr>
          <p:cNvPr id="14" name="Picture Placeholder 12">
            <a:extLst>
              <a:ext uri="{FF2B5EF4-FFF2-40B4-BE49-F238E27FC236}">
                <a16:creationId xmlns:a16="http://schemas.microsoft.com/office/drawing/2014/main" id="{226008DD-DEA7-4900-8D76-128694E12320}"/>
              </a:ext>
            </a:extLst>
          </p:cNvPr>
          <p:cNvSpPr>
            <a:spLocks noGrp="1"/>
          </p:cNvSpPr>
          <p:nvPr>
            <p:ph type="pic" sz="quarter" idx="14" hasCustomPrompt="1"/>
          </p:nvPr>
        </p:nvSpPr>
        <p:spPr>
          <a:xfrm>
            <a:off x="9531096" y="3383280"/>
            <a:ext cx="2660904" cy="3474720"/>
          </a:xfrm>
          <a:solidFill>
            <a:schemeClr val="accent2"/>
          </a:solidFill>
        </p:spPr>
        <p:txBody>
          <a:bodyPr>
            <a:normAutofit/>
          </a:bodyPr>
          <a:lstStyle>
            <a:lvl1pPr marL="285750" indent="-285750" algn="ctr">
              <a:buFont typeface="Arial" panose="020B0604020202020204" pitchFamily="34" charset="0"/>
              <a:buChar char="•"/>
              <a:defRPr sz="1800"/>
            </a:lvl1p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en-US" dirty="0"/>
              <a:t>Click to add picture</a:t>
            </a:r>
          </a:p>
          <a:p>
            <a:endParaRPr lang="en-US" dirty="0"/>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fr-FR"/>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09985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3DC9447-F266-4B2E-8776-377FB587EEA9}"/>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7F96C23-62A5-470B-9372-6381453507D1}"/>
              </a:ext>
            </a:extLst>
          </p:cNvPr>
          <p:cNvSpPr>
            <a:spLocks noGrp="1"/>
          </p:cNvSpPr>
          <p:nvPr>
            <p:ph type="title"/>
          </p:nvPr>
        </p:nvSpPr>
        <p:spPr>
          <a:xfrm>
            <a:off x="5470440" y="170122"/>
            <a:ext cx="6602923" cy="1918916"/>
          </a:xfrm>
        </p:spPr>
        <p:txBody>
          <a:bodyPr>
            <a:noAutofit/>
          </a:bodyPr>
          <a:lstStyle>
            <a:lvl1pPr>
              <a:defRPr sz="3600"/>
            </a:lvl1pPr>
          </a:lstStyle>
          <a:p>
            <a:r>
              <a:rPr lang="en-US" dirty="0"/>
              <a:t>Click to edit Master title style</a:t>
            </a:r>
          </a:p>
        </p:txBody>
      </p:sp>
      <p:cxnSp>
        <p:nvCxnSpPr>
          <p:cNvPr id="10" name="Straight Connector 9">
            <a:extLst>
              <a:ext uri="{FF2B5EF4-FFF2-40B4-BE49-F238E27FC236}">
                <a16:creationId xmlns:a16="http://schemas.microsoft.com/office/drawing/2014/main" id="{34B16D8F-69C0-44C7-95EE-6C7CDECACDAF}"/>
              </a:ext>
              <a:ext uri="{C183D7F6-B498-43B3-948B-1728B52AA6E4}">
                <adec:decorative xmlns:adec="http://schemas.microsoft.com/office/drawing/2017/decorative" val="1"/>
              </a:ext>
            </a:extLst>
          </p:cNvPr>
          <p:cNvCxnSpPr>
            <a:cxnSpLocks/>
          </p:cNvCxnSpPr>
          <p:nvPr userDrawn="1"/>
        </p:nvCxnSpPr>
        <p:spPr>
          <a:xfrm flipV="1">
            <a:off x="4576137" y="0"/>
            <a:ext cx="668374"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E8FA2190-55B9-429E-AE43-1A9A41DBEBF9}"/>
              </a:ext>
            </a:extLst>
          </p:cNvPr>
          <p:cNvSpPr>
            <a:spLocks noGrp="1"/>
          </p:cNvSpPr>
          <p:nvPr>
            <p:ph type="pic" sz="quarter" idx="13" hasCustomPrompt="1"/>
          </p:nvPr>
        </p:nvSpPr>
        <p:spPr>
          <a:xfrm>
            <a:off x="1" y="0"/>
            <a:ext cx="4742121" cy="3434316"/>
          </a:xfrm>
          <a:custGeom>
            <a:avLst/>
            <a:gdLst>
              <a:gd name="connsiteX0" fmla="*/ 0 w 4742121"/>
              <a:gd name="connsiteY0" fmla="*/ 0 h 3434316"/>
              <a:gd name="connsiteX1" fmla="*/ 4306186 w 4742121"/>
              <a:gd name="connsiteY1" fmla="*/ 0 h 3434316"/>
              <a:gd name="connsiteX2" fmla="*/ 4742121 w 4742121"/>
              <a:gd name="connsiteY2" fmla="*/ 3434316 h 3434316"/>
              <a:gd name="connsiteX3" fmla="*/ 0 w 4742121"/>
              <a:gd name="connsiteY3" fmla="*/ 3434316 h 3434316"/>
            </a:gdLst>
            <a:ahLst/>
            <a:cxnLst>
              <a:cxn ang="0">
                <a:pos x="connsiteX0" y="connsiteY0"/>
              </a:cxn>
              <a:cxn ang="0">
                <a:pos x="connsiteX1" y="connsiteY1"/>
              </a:cxn>
              <a:cxn ang="0">
                <a:pos x="connsiteX2" y="connsiteY2"/>
              </a:cxn>
              <a:cxn ang="0">
                <a:pos x="connsiteX3" y="connsiteY3"/>
              </a:cxn>
            </a:cxnLst>
            <a:rect l="l" t="t" r="r" b="b"/>
            <a:pathLst>
              <a:path w="4742121" h="3434316">
                <a:moveTo>
                  <a:pt x="0" y="0"/>
                </a:moveTo>
                <a:lnTo>
                  <a:pt x="4306186" y="0"/>
                </a:lnTo>
                <a:lnTo>
                  <a:pt x="4742121" y="3434316"/>
                </a:lnTo>
                <a:lnTo>
                  <a:pt x="0" y="3434316"/>
                </a:lnTo>
                <a:close/>
              </a:path>
            </a:pathLst>
          </a:custGeom>
          <a:solidFill>
            <a:schemeClr val="accent2"/>
          </a:solidFill>
        </p:spPr>
        <p:txBody>
          <a:bodyPr wrap="square">
            <a:no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16" name="Picture Placeholder 15">
            <a:extLst>
              <a:ext uri="{FF2B5EF4-FFF2-40B4-BE49-F238E27FC236}">
                <a16:creationId xmlns:a16="http://schemas.microsoft.com/office/drawing/2014/main" id="{B2EDFEAD-E435-414E-A9BA-4119679CBA66}"/>
              </a:ext>
            </a:extLst>
          </p:cNvPr>
          <p:cNvSpPr>
            <a:spLocks noGrp="1"/>
          </p:cNvSpPr>
          <p:nvPr>
            <p:ph type="pic" sz="quarter" idx="14" hasCustomPrompt="1"/>
          </p:nvPr>
        </p:nvSpPr>
        <p:spPr>
          <a:xfrm>
            <a:off x="-5" y="3432620"/>
            <a:ext cx="5178056" cy="3425380"/>
          </a:xfrm>
          <a:custGeom>
            <a:avLst/>
            <a:gdLst>
              <a:gd name="connsiteX0" fmla="*/ 0 w 5178056"/>
              <a:gd name="connsiteY0" fmla="*/ 0 h 3425380"/>
              <a:gd name="connsiteX1" fmla="*/ 4742581 w 5178056"/>
              <a:gd name="connsiteY1" fmla="*/ 0 h 3425380"/>
              <a:gd name="connsiteX2" fmla="*/ 5178056 w 5178056"/>
              <a:gd name="connsiteY2" fmla="*/ 3425380 h 3425380"/>
              <a:gd name="connsiteX3" fmla="*/ 0 w 5178056"/>
              <a:gd name="connsiteY3" fmla="*/ 3425380 h 3425380"/>
            </a:gdLst>
            <a:ahLst/>
            <a:cxnLst>
              <a:cxn ang="0">
                <a:pos x="connsiteX0" y="connsiteY0"/>
              </a:cxn>
              <a:cxn ang="0">
                <a:pos x="connsiteX1" y="connsiteY1"/>
              </a:cxn>
              <a:cxn ang="0">
                <a:pos x="connsiteX2" y="connsiteY2"/>
              </a:cxn>
              <a:cxn ang="0">
                <a:pos x="connsiteX3" y="connsiteY3"/>
              </a:cxn>
            </a:cxnLst>
            <a:rect l="l" t="t" r="r" b="b"/>
            <a:pathLst>
              <a:path w="5178056" h="3425380">
                <a:moveTo>
                  <a:pt x="0" y="0"/>
                </a:moveTo>
                <a:lnTo>
                  <a:pt x="4742581" y="0"/>
                </a:lnTo>
                <a:lnTo>
                  <a:pt x="5178056" y="3425380"/>
                </a:lnTo>
                <a:lnTo>
                  <a:pt x="0" y="3425380"/>
                </a:lnTo>
                <a:close/>
              </a:path>
            </a:pathLst>
          </a:custGeom>
          <a:solidFill>
            <a:schemeClr val="accent2">
              <a:lumMod val="60000"/>
              <a:lumOff val="40000"/>
            </a:schemeClr>
          </a:solidFill>
        </p:spPr>
        <p:txBody>
          <a:bodyPr wrap="square">
            <a:noAutofit/>
          </a:bodyPr>
          <a:lstStyle>
            <a:lvl1pPr marL="0" indent="0" algn="ctr">
              <a:buNone/>
              <a:defRPr sz="18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9" name="Content Placeholder 2">
            <a:extLst>
              <a:ext uri="{FF2B5EF4-FFF2-40B4-BE49-F238E27FC236}">
                <a16:creationId xmlns:a16="http://schemas.microsoft.com/office/drawing/2014/main" id="{F7C28F12-C8E8-444E-8B69-9A0561604317}"/>
              </a:ext>
            </a:extLst>
          </p:cNvPr>
          <p:cNvSpPr>
            <a:spLocks noGrp="1"/>
          </p:cNvSpPr>
          <p:nvPr>
            <p:ph idx="1" hasCustomPrompt="1"/>
          </p:nvPr>
        </p:nvSpPr>
        <p:spPr>
          <a:xfrm>
            <a:off x="5470441" y="2183035"/>
            <a:ext cx="5355266" cy="4121845"/>
          </a:xfrm>
        </p:spPr>
        <p:txBody>
          <a:bodyPr anchor="t">
            <a:normAutofit/>
          </a:bodyPr>
          <a:lstStyle>
            <a:lvl1pPr marL="0" indent="0">
              <a:buNone/>
              <a:defRPr/>
            </a:lvl1pPr>
          </a:lstStyle>
          <a:p>
            <a:r>
              <a:rPr lang="en-US" dirty="0"/>
              <a:t>Click to add object</a:t>
            </a:r>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lvl1pPr>
              <a:defRPr>
                <a:solidFill>
                  <a:schemeClr val="bg1"/>
                </a:solidFill>
              </a:defRPr>
            </a:lvl1pPr>
          </a:lstStyle>
          <a:p>
            <a:r>
              <a:rPr lang="en-US"/>
              <a:t>TP1 2023-2024</a:t>
            </a:r>
            <a:endParaRPr lang="en-US" dirty="0">
              <a:solidFill>
                <a:schemeClr val="bg1"/>
              </a:solidFill>
            </a:endParaRPr>
          </a:p>
        </p:txBody>
      </p:sp>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r>
              <a:rPr lang="fr-FR"/>
              <a:t>2/7/20XX</a:t>
            </a:r>
            <a:endParaRPr lang="en-US" dirty="0"/>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5556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E8AE0-4188-4CB6-8BFB-70E163ED7FA5}"/>
              </a:ext>
            </a:extLst>
          </p:cNvPr>
          <p:cNvSpPr>
            <a:spLocks noGrp="1"/>
          </p:cNvSpPr>
          <p:nvPr>
            <p:ph type="title" hasCustomPrompt="1"/>
          </p:nvPr>
        </p:nvSpPr>
        <p:spPr>
          <a:xfrm>
            <a:off x="969264" y="2679192"/>
            <a:ext cx="4946904" cy="2902901"/>
          </a:xfrm>
        </p:spPr>
        <p:txBody>
          <a:bodyPr>
            <a:noAutofit/>
          </a:bodyPr>
          <a:lstStyle>
            <a:lvl1pPr>
              <a:defRPr sz="3600"/>
            </a:lvl1pPr>
          </a:lstStyle>
          <a:p>
            <a:r>
              <a:rPr lang="en-US" dirty="0"/>
              <a:t>Click to add title</a:t>
            </a:r>
          </a:p>
        </p:txBody>
      </p:sp>
      <p:sp>
        <p:nvSpPr>
          <p:cNvPr id="13" name="Subtitle 2">
            <a:extLst>
              <a:ext uri="{FF2B5EF4-FFF2-40B4-BE49-F238E27FC236}">
                <a16:creationId xmlns:a16="http://schemas.microsoft.com/office/drawing/2014/main" id="{49714512-90F0-4B35-94F8-E1B4DCE963AA}"/>
              </a:ext>
            </a:extLst>
          </p:cNvPr>
          <p:cNvSpPr>
            <a:spLocks noGrp="1"/>
          </p:cNvSpPr>
          <p:nvPr>
            <p:ph type="subTitle" idx="1"/>
          </p:nvPr>
        </p:nvSpPr>
        <p:spPr>
          <a:xfrm>
            <a:off x="967750" y="1758687"/>
            <a:ext cx="3878570" cy="782493"/>
          </a:xfrm>
        </p:spPr>
        <p:txBody>
          <a:bodyPr anchor="ctr" anchorCtr="0">
            <a:noAutofit/>
          </a:bodyPr>
          <a:lstStyle>
            <a:lvl1pPr>
              <a:buNone/>
              <a:defRPr/>
            </a:lvl1pPr>
          </a:lstStyle>
          <a:p>
            <a:pPr algn="l"/>
            <a:r>
              <a:rPr lang="en-US" sz="1600"/>
              <a:t>Click to edit Master subtitle style</a:t>
            </a:r>
            <a:endParaRPr lang="en-US" sz="1600" dirty="0"/>
          </a:p>
        </p:txBody>
      </p:sp>
      <p:sp>
        <p:nvSpPr>
          <p:cNvPr id="20" name="Picture Placeholder 19">
            <a:extLst>
              <a:ext uri="{FF2B5EF4-FFF2-40B4-BE49-F238E27FC236}">
                <a16:creationId xmlns:a16="http://schemas.microsoft.com/office/drawing/2014/main" id="{44895DE7-C22A-447F-B81A-BDCA25CAF27B}"/>
              </a:ext>
            </a:extLst>
          </p:cNvPr>
          <p:cNvSpPr>
            <a:spLocks noGrp="1"/>
          </p:cNvSpPr>
          <p:nvPr>
            <p:ph type="pic" sz="quarter" idx="13" hasCustomPrompt="1"/>
          </p:nvPr>
        </p:nvSpPr>
        <p:spPr>
          <a:xfrm>
            <a:off x="3208292" y="3"/>
            <a:ext cx="8997356" cy="4581079"/>
          </a:xfrm>
          <a:custGeom>
            <a:avLst/>
            <a:gdLst>
              <a:gd name="connsiteX0" fmla="*/ 0 w 8997356"/>
              <a:gd name="connsiteY0" fmla="*/ 0 h 4581079"/>
              <a:gd name="connsiteX1" fmla="*/ 8983708 w 8997356"/>
              <a:gd name="connsiteY1" fmla="*/ 0 h 4581079"/>
              <a:gd name="connsiteX2" fmla="*/ 8997356 w 8997356"/>
              <a:gd name="connsiteY2" fmla="*/ 893928 h 4581079"/>
              <a:gd name="connsiteX3" fmla="*/ 4060801 w 8997356"/>
              <a:gd name="connsiteY3" fmla="*/ 4581079 h 4581079"/>
            </a:gdLst>
            <a:ahLst/>
            <a:cxnLst>
              <a:cxn ang="0">
                <a:pos x="connsiteX0" y="connsiteY0"/>
              </a:cxn>
              <a:cxn ang="0">
                <a:pos x="connsiteX1" y="connsiteY1"/>
              </a:cxn>
              <a:cxn ang="0">
                <a:pos x="connsiteX2" y="connsiteY2"/>
              </a:cxn>
              <a:cxn ang="0">
                <a:pos x="connsiteX3" y="connsiteY3"/>
              </a:cxn>
            </a:cxnLst>
            <a:rect l="l" t="t" r="r" b="b"/>
            <a:pathLst>
              <a:path w="8997356" h="4581079">
                <a:moveTo>
                  <a:pt x="0" y="0"/>
                </a:moveTo>
                <a:lnTo>
                  <a:pt x="8983708" y="0"/>
                </a:lnTo>
                <a:lnTo>
                  <a:pt x="8997356" y="893928"/>
                </a:lnTo>
                <a:lnTo>
                  <a:pt x="4060801" y="4581079"/>
                </a:lnTo>
                <a:close/>
              </a:path>
            </a:pathLst>
          </a:custGeom>
          <a:solidFill>
            <a:schemeClr val="accent2"/>
          </a:solidFill>
        </p:spPr>
        <p:txBody>
          <a:bodyPr wrap="square">
            <a:noAutofit/>
          </a:bodyPr>
          <a:lstStyle>
            <a:lvl1pPr marL="0" indent="0" algn="ctr">
              <a:buNone/>
              <a:defRPr/>
            </a:lvl1pPr>
          </a:lstStyle>
          <a:p>
            <a:r>
              <a:rPr lang="en-US" dirty="0"/>
              <a:t>Click to add picture</a:t>
            </a:r>
          </a:p>
        </p:txBody>
      </p:sp>
      <p:sp>
        <p:nvSpPr>
          <p:cNvPr id="26" name="Picture Placeholder 25">
            <a:extLst>
              <a:ext uri="{FF2B5EF4-FFF2-40B4-BE49-F238E27FC236}">
                <a16:creationId xmlns:a16="http://schemas.microsoft.com/office/drawing/2014/main" id="{C4F9D0F6-DE6A-44A3-9D9E-A53D0C229248}"/>
              </a:ext>
            </a:extLst>
          </p:cNvPr>
          <p:cNvSpPr>
            <a:spLocks noGrp="1"/>
          </p:cNvSpPr>
          <p:nvPr>
            <p:ph type="pic" sz="quarter" idx="15" hasCustomPrompt="1"/>
          </p:nvPr>
        </p:nvSpPr>
        <p:spPr>
          <a:xfrm>
            <a:off x="4234997" y="4574265"/>
            <a:ext cx="5074516" cy="2298983"/>
          </a:xfrm>
          <a:custGeom>
            <a:avLst/>
            <a:gdLst>
              <a:gd name="connsiteX0" fmla="*/ 3034176 w 5074516"/>
              <a:gd name="connsiteY0" fmla="*/ 0 h 2298983"/>
              <a:gd name="connsiteX1" fmla="*/ 5074516 w 5074516"/>
              <a:gd name="connsiteY1" fmla="*/ 2298983 h 2298983"/>
              <a:gd name="connsiteX2" fmla="*/ 0 w 5074516"/>
              <a:gd name="connsiteY2" fmla="*/ 2298983 h 2298983"/>
            </a:gdLst>
            <a:ahLst/>
            <a:cxnLst>
              <a:cxn ang="0">
                <a:pos x="connsiteX0" y="connsiteY0"/>
              </a:cxn>
              <a:cxn ang="0">
                <a:pos x="connsiteX1" y="connsiteY1"/>
              </a:cxn>
              <a:cxn ang="0">
                <a:pos x="connsiteX2" y="connsiteY2"/>
              </a:cxn>
            </a:cxnLst>
            <a:rect l="l" t="t" r="r" b="b"/>
            <a:pathLst>
              <a:path w="5074516" h="2298983">
                <a:moveTo>
                  <a:pt x="3034176" y="0"/>
                </a:moveTo>
                <a:lnTo>
                  <a:pt x="5074516" y="2298983"/>
                </a:lnTo>
                <a:lnTo>
                  <a:pt x="0" y="2298983"/>
                </a:lnTo>
                <a:close/>
              </a:path>
            </a:pathLst>
          </a:custGeom>
          <a:solidFill>
            <a:schemeClr val="accent2"/>
          </a:solidFill>
        </p:spPr>
        <p:txBody>
          <a:bodyPr wrap="square" tIns="91440" bIns="274320" anchor="b">
            <a:noAutofit/>
          </a:bodyPr>
          <a:lstStyle>
            <a:lvl1pPr marL="0" indent="0" algn="ctr">
              <a:buNone/>
              <a:defRPr/>
            </a:lvl1pPr>
          </a:lstStyle>
          <a:p>
            <a:r>
              <a:rPr lang="en-US" dirty="0"/>
              <a:t>Click to add picture</a:t>
            </a:r>
          </a:p>
        </p:txBody>
      </p:sp>
      <p:sp>
        <p:nvSpPr>
          <p:cNvPr id="23" name="Picture Placeholder 22">
            <a:extLst>
              <a:ext uri="{FF2B5EF4-FFF2-40B4-BE49-F238E27FC236}">
                <a16:creationId xmlns:a16="http://schemas.microsoft.com/office/drawing/2014/main" id="{A5B5EF63-EEAA-4B07-A2B8-2483452BBA37}"/>
              </a:ext>
            </a:extLst>
          </p:cNvPr>
          <p:cNvSpPr>
            <a:spLocks noGrp="1"/>
          </p:cNvSpPr>
          <p:nvPr>
            <p:ph type="pic" sz="quarter" idx="14" hasCustomPrompt="1"/>
          </p:nvPr>
        </p:nvSpPr>
        <p:spPr>
          <a:xfrm>
            <a:off x="7243070" y="883420"/>
            <a:ext cx="4948931" cy="5974580"/>
          </a:xfrm>
          <a:custGeom>
            <a:avLst/>
            <a:gdLst>
              <a:gd name="connsiteX0" fmla="*/ 4948931 w 4948931"/>
              <a:gd name="connsiteY0" fmla="*/ 0 h 5974580"/>
              <a:gd name="connsiteX1" fmla="*/ 4948931 w 4948931"/>
              <a:gd name="connsiteY1" fmla="*/ 5974580 h 5974580"/>
              <a:gd name="connsiteX2" fmla="*/ 2028713 w 4948931"/>
              <a:gd name="connsiteY2" fmla="*/ 5974580 h 5974580"/>
              <a:gd name="connsiteX3" fmla="*/ 0 w 4948931"/>
              <a:gd name="connsiteY3" fmla="*/ 3710792 h 5974580"/>
            </a:gdLst>
            <a:ahLst/>
            <a:cxnLst>
              <a:cxn ang="0">
                <a:pos x="connsiteX0" y="connsiteY0"/>
              </a:cxn>
              <a:cxn ang="0">
                <a:pos x="connsiteX1" y="connsiteY1"/>
              </a:cxn>
              <a:cxn ang="0">
                <a:pos x="connsiteX2" y="connsiteY2"/>
              </a:cxn>
              <a:cxn ang="0">
                <a:pos x="connsiteX3" y="connsiteY3"/>
              </a:cxn>
            </a:cxnLst>
            <a:rect l="l" t="t" r="r" b="b"/>
            <a:pathLst>
              <a:path w="4948931" h="5974580">
                <a:moveTo>
                  <a:pt x="4948931" y="0"/>
                </a:moveTo>
                <a:lnTo>
                  <a:pt x="4948931" y="5974580"/>
                </a:lnTo>
                <a:lnTo>
                  <a:pt x="2028713" y="5974580"/>
                </a:lnTo>
                <a:lnTo>
                  <a:pt x="0" y="3710792"/>
                </a:lnTo>
                <a:close/>
              </a:path>
            </a:pathLst>
          </a:custGeom>
          <a:solidFill>
            <a:schemeClr val="accent2">
              <a:lumMod val="60000"/>
              <a:lumOff val="40000"/>
            </a:schemeClr>
          </a:solidFill>
        </p:spPr>
        <p:txBody>
          <a:bodyPr wrap="square" tIns="2194560" anchor="t">
            <a:no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132981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hasCustomPrompt="1"/>
          </p:nvPr>
        </p:nvSpPr>
        <p:spPr/>
        <p:txBody>
          <a:bodyPr>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hasCustomPrompt="1"/>
          </p:nvPr>
        </p:nvSpPr>
        <p:spPr>
          <a:xfrm>
            <a:off x="1143000" y="2009775"/>
            <a:ext cx="9906000" cy="4024312"/>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TP1 2023-2024</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fr-FR"/>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62648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hasCustomPrompt="1"/>
          </p:nvPr>
        </p:nvSpPr>
        <p:spPr/>
        <p:txBody>
          <a:bodyPr>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hasCustomPrompt="1"/>
          </p:nvPr>
        </p:nvSpPr>
        <p:spPr>
          <a:xfrm>
            <a:off x="1143000" y="2009775"/>
            <a:ext cx="9906000" cy="2649690"/>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TP1 2023-2024</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fr-FR"/>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4905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hasCustomPrompt="1"/>
          </p:nvPr>
        </p:nvSpPr>
        <p:spPr/>
        <p:txBody>
          <a:bodyPr>
            <a:noAutofit/>
          </a:bodyPr>
          <a:lstStyle>
            <a:lvl1pPr>
              <a:defRPr sz="3600"/>
            </a:lvl1pPr>
          </a:lstStyle>
          <a:p>
            <a:r>
              <a:rPr lang="en-US" dirty="0"/>
              <a:t>Click to add title</a:t>
            </a:r>
          </a:p>
        </p:txBody>
      </p:sp>
      <p:sp>
        <p:nvSpPr>
          <p:cNvPr id="50" name="Picture Placeholder 49">
            <a:extLst>
              <a:ext uri="{FF2B5EF4-FFF2-40B4-BE49-F238E27FC236}">
                <a16:creationId xmlns:a16="http://schemas.microsoft.com/office/drawing/2014/main" id="{5496CA69-F288-4538-974D-9A68581F4941}"/>
              </a:ext>
            </a:extLst>
          </p:cNvPr>
          <p:cNvSpPr>
            <a:spLocks noGrp="1"/>
          </p:cNvSpPr>
          <p:nvPr>
            <p:ph type="pic" sz="quarter" idx="20" hasCustomPrompt="1"/>
          </p:nvPr>
        </p:nvSpPr>
        <p:spPr>
          <a:xfrm>
            <a:off x="1143000" y="2350008"/>
            <a:ext cx="1965960" cy="1801368"/>
          </a:xfrm>
          <a:solidFill>
            <a:schemeClr val="accent2"/>
          </a:solidFill>
        </p:spPr>
        <p:txBody>
          <a:bodyPr tIns="182880">
            <a:normAutofit/>
          </a:bodyPr>
          <a:lstStyle>
            <a:lvl1pPr marL="0" indent="0" algn="ctr">
              <a:buNone/>
              <a:defRPr sz="16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39" name="Text Placeholder 2">
            <a:extLst>
              <a:ext uri="{FF2B5EF4-FFF2-40B4-BE49-F238E27FC236}">
                <a16:creationId xmlns:a16="http://schemas.microsoft.com/office/drawing/2014/main" id="{1F7CBA7A-8076-4743-AD9E-CB0B2B1D1856}"/>
              </a:ext>
            </a:extLst>
          </p:cNvPr>
          <p:cNvSpPr>
            <a:spLocks noGrp="1"/>
          </p:cNvSpPr>
          <p:nvPr>
            <p:ph type="body" idx="1" hasCustomPrompt="1"/>
          </p:nvPr>
        </p:nvSpPr>
        <p:spPr>
          <a:xfrm>
            <a:off x="1145421" y="4319521"/>
            <a:ext cx="1963236" cy="365760"/>
          </a:xfrm>
        </p:spPr>
        <p:txBody>
          <a:bodyPr anchor="ctr" anchorCtr="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2" name="Text Placeholder 2">
            <a:extLst>
              <a:ext uri="{FF2B5EF4-FFF2-40B4-BE49-F238E27FC236}">
                <a16:creationId xmlns:a16="http://schemas.microsoft.com/office/drawing/2014/main" id="{8B03D9A7-85A7-4570-ADAF-E43C05B52D00}"/>
              </a:ext>
            </a:extLst>
          </p:cNvPr>
          <p:cNvSpPr>
            <a:spLocks noGrp="1"/>
          </p:cNvSpPr>
          <p:nvPr>
            <p:ph type="body" idx="13" hasCustomPrompt="1"/>
          </p:nvPr>
        </p:nvSpPr>
        <p:spPr>
          <a:xfrm>
            <a:off x="1143000" y="4761768"/>
            <a:ext cx="1963236" cy="741904"/>
          </a:xfrm>
        </p:spPr>
        <p:txBody>
          <a:bodyPr>
            <a:norm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1" name="Picture Placeholder 49">
            <a:extLst>
              <a:ext uri="{FF2B5EF4-FFF2-40B4-BE49-F238E27FC236}">
                <a16:creationId xmlns:a16="http://schemas.microsoft.com/office/drawing/2014/main" id="{ADF2F19D-7D9A-47B3-8711-A71F034693FE}"/>
              </a:ext>
            </a:extLst>
          </p:cNvPr>
          <p:cNvSpPr>
            <a:spLocks noGrp="1"/>
          </p:cNvSpPr>
          <p:nvPr>
            <p:ph type="pic" sz="quarter" idx="21" hasCustomPrompt="1"/>
          </p:nvPr>
        </p:nvSpPr>
        <p:spPr>
          <a:xfrm>
            <a:off x="3784636" y="2350008"/>
            <a:ext cx="1965960" cy="1801368"/>
          </a:xfrm>
          <a:solidFill>
            <a:schemeClr val="accent2"/>
          </a:solidFill>
        </p:spPr>
        <p:txBody>
          <a:bodyPr tIns="182880">
            <a:normAutofit/>
          </a:bodyPr>
          <a:lstStyle>
            <a:lvl1pPr marL="0" indent="0" algn="ctr">
              <a:buNone/>
              <a:defRPr sz="16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43" name="Text Placeholder 2">
            <a:extLst>
              <a:ext uri="{FF2B5EF4-FFF2-40B4-BE49-F238E27FC236}">
                <a16:creationId xmlns:a16="http://schemas.microsoft.com/office/drawing/2014/main" id="{790A904C-841C-438E-BD4B-C18FC28CBD03}"/>
              </a:ext>
            </a:extLst>
          </p:cNvPr>
          <p:cNvSpPr>
            <a:spLocks noGrp="1"/>
          </p:cNvSpPr>
          <p:nvPr>
            <p:ph type="body" idx="14" hasCustomPrompt="1"/>
          </p:nvPr>
        </p:nvSpPr>
        <p:spPr>
          <a:xfrm>
            <a:off x="3789781" y="4319520"/>
            <a:ext cx="1963236" cy="365760"/>
          </a:xfrm>
        </p:spPr>
        <p:txBody>
          <a:bodyPr anchor="ctr" anchorCtr="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4" name="Text Placeholder 2">
            <a:extLst>
              <a:ext uri="{FF2B5EF4-FFF2-40B4-BE49-F238E27FC236}">
                <a16:creationId xmlns:a16="http://schemas.microsoft.com/office/drawing/2014/main" id="{611759C1-BECA-460C-916A-079B29E05C36}"/>
              </a:ext>
            </a:extLst>
          </p:cNvPr>
          <p:cNvSpPr>
            <a:spLocks noGrp="1"/>
          </p:cNvSpPr>
          <p:nvPr>
            <p:ph type="body" idx="15" hasCustomPrompt="1"/>
          </p:nvPr>
        </p:nvSpPr>
        <p:spPr>
          <a:xfrm>
            <a:off x="3787360" y="4761767"/>
            <a:ext cx="1963236" cy="741904"/>
          </a:xfrm>
        </p:spPr>
        <p:txBody>
          <a:bodyPr>
            <a:norm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2" name="Picture Placeholder 49">
            <a:extLst>
              <a:ext uri="{FF2B5EF4-FFF2-40B4-BE49-F238E27FC236}">
                <a16:creationId xmlns:a16="http://schemas.microsoft.com/office/drawing/2014/main" id="{4519A595-9DA0-413B-A1E1-B0F059132DD1}"/>
              </a:ext>
            </a:extLst>
          </p:cNvPr>
          <p:cNvSpPr>
            <a:spLocks noGrp="1"/>
          </p:cNvSpPr>
          <p:nvPr>
            <p:ph type="pic" sz="quarter" idx="22" hasCustomPrompt="1"/>
          </p:nvPr>
        </p:nvSpPr>
        <p:spPr>
          <a:xfrm>
            <a:off x="6437376" y="2350008"/>
            <a:ext cx="1965960" cy="1801368"/>
          </a:xfrm>
          <a:solidFill>
            <a:schemeClr val="accent2"/>
          </a:solidFill>
        </p:spPr>
        <p:txBody>
          <a:bodyPr tIns="182880">
            <a:normAutofit/>
          </a:bodyPr>
          <a:lstStyle>
            <a:lvl1pPr marL="0" indent="0" algn="ctr">
              <a:buNone/>
              <a:defRPr sz="16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45" name="Text Placeholder 2">
            <a:extLst>
              <a:ext uri="{FF2B5EF4-FFF2-40B4-BE49-F238E27FC236}">
                <a16:creationId xmlns:a16="http://schemas.microsoft.com/office/drawing/2014/main" id="{C20274DC-5128-46D8-9229-02288D264936}"/>
              </a:ext>
            </a:extLst>
          </p:cNvPr>
          <p:cNvSpPr>
            <a:spLocks noGrp="1"/>
          </p:cNvSpPr>
          <p:nvPr>
            <p:ph type="body" idx="16" hasCustomPrompt="1"/>
          </p:nvPr>
        </p:nvSpPr>
        <p:spPr>
          <a:xfrm>
            <a:off x="6441406" y="4319520"/>
            <a:ext cx="1963236" cy="365760"/>
          </a:xfrm>
        </p:spPr>
        <p:txBody>
          <a:bodyPr anchor="ctr" anchorCtr="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6" name="Text Placeholder 2">
            <a:extLst>
              <a:ext uri="{FF2B5EF4-FFF2-40B4-BE49-F238E27FC236}">
                <a16:creationId xmlns:a16="http://schemas.microsoft.com/office/drawing/2014/main" id="{6F92FD73-9CD4-4AB0-8DEF-B9D7B1C5904D}"/>
              </a:ext>
            </a:extLst>
          </p:cNvPr>
          <p:cNvSpPr>
            <a:spLocks noGrp="1"/>
          </p:cNvSpPr>
          <p:nvPr>
            <p:ph type="body" idx="17" hasCustomPrompt="1"/>
          </p:nvPr>
        </p:nvSpPr>
        <p:spPr>
          <a:xfrm>
            <a:off x="6438985" y="4761767"/>
            <a:ext cx="1963236" cy="741904"/>
          </a:xfrm>
        </p:spPr>
        <p:txBody>
          <a:bodyPr>
            <a:norm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53" name="Picture Placeholder 49">
            <a:extLst>
              <a:ext uri="{FF2B5EF4-FFF2-40B4-BE49-F238E27FC236}">
                <a16:creationId xmlns:a16="http://schemas.microsoft.com/office/drawing/2014/main" id="{ECF2CB24-2F78-42B5-BEC0-904245F37452}"/>
              </a:ext>
            </a:extLst>
          </p:cNvPr>
          <p:cNvSpPr>
            <a:spLocks noGrp="1"/>
          </p:cNvSpPr>
          <p:nvPr>
            <p:ph type="pic" sz="quarter" idx="23" hasCustomPrompt="1"/>
          </p:nvPr>
        </p:nvSpPr>
        <p:spPr>
          <a:xfrm>
            <a:off x="9089136" y="2350008"/>
            <a:ext cx="1965960" cy="1801368"/>
          </a:xfrm>
          <a:solidFill>
            <a:schemeClr val="accent2"/>
          </a:solidFill>
        </p:spPr>
        <p:txBody>
          <a:bodyPr tIns="182880">
            <a:normAutofit/>
          </a:bodyPr>
          <a:lstStyle>
            <a:lvl1pPr marL="0" indent="0" algn="ctr">
              <a:buNone/>
              <a:defRPr sz="1600"/>
            </a:lvl1pPr>
          </a:lstStyle>
          <a:p>
            <a:pPr marL="0" marR="0" lvl="0" indent="0" algn="ctr" defTabSz="914400" rtl="0" eaLnBrk="1" fontAlgn="auto" latinLnBrk="0" hangingPunct="1">
              <a:lnSpc>
                <a:spcPct val="100000"/>
              </a:lnSpc>
              <a:spcBef>
                <a:spcPts val="1000"/>
              </a:spcBef>
              <a:spcAft>
                <a:spcPts val="0"/>
              </a:spcAft>
              <a:buClrTx/>
              <a:buSzPct val="80000"/>
              <a:buFont typeface="Arial" panose="020B0604020202020204" pitchFamily="34" charset="0"/>
              <a:buNone/>
              <a:tabLst/>
              <a:defRPr/>
            </a:pPr>
            <a:r>
              <a:rPr lang="en-US" dirty="0"/>
              <a:t>Click to add picture</a:t>
            </a:r>
          </a:p>
          <a:p>
            <a:endParaRPr lang="en-US" dirty="0"/>
          </a:p>
        </p:txBody>
      </p:sp>
      <p:sp>
        <p:nvSpPr>
          <p:cNvPr id="47" name="Text Placeholder 2">
            <a:extLst>
              <a:ext uri="{FF2B5EF4-FFF2-40B4-BE49-F238E27FC236}">
                <a16:creationId xmlns:a16="http://schemas.microsoft.com/office/drawing/2014/main" id="{E099301F-F262-4EB4-9AAA-D10A9CF42DCF}"/>
              </a:ext>
            </a:extLst>
          </p:cNvPr>
          <p:cNvSpPr>
            <a:spLocks noGrp="1"/>
          </p:cNvSpPr>
          <p:nvPr>
            <p:ph type="body" idx="18" hasCustomPrompt="1"/>
          </p:nvPr>
        </p:nvSpPr>
        <p:spPr>
          <a:xfrm>
            <a:off x="9090610" y="4319520"/>
            <a:ext cx="1963236" cy="365760"/>
          </a:xfrm>
        </p:spPr>
        <p:txBody>
          <a:bodyPr anchor="ctr" anchorCtr="0">
            <a:noAutofit/>
          </a:bodyPr>
          <a:lstStyle>
            <a:lvl1pPr marL="0" indent="0">
              <a:buNone/>
              <a:defRPr sz="2000" b="1">
                <a:solidFill>
                  <a:schemeClr val="tx1">
                    <a:lumMod val="85000"/>
                    <a:lumOff val="1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8" name="Text Placeholder 2">
            <a:extLst>
              <a:ext uri="{FF2B5EF4-FFF2-40B4-BE49-F238E27FC236}">
                <a16:creationId xmlns:a16="http://schemas.microsoft.com/office/drawing/2014/main" id="{BD5BC820-7DAB-4C8E-A7E4-A885BBE9AB8E}"/>
              </a:ext>
            </a:extLst>
          </p:cNvPr>
          <p:cNvSpPr>
            <a:spLocks noGrp="1"/>
          </p:cNvSpPr>
          <p:nvPr>
            <p:ph type="body" idx="19" hasCustomPrompt="1"/>
          </p:nvPr>
        </p:nvSpPr>
        <p:spPr>
          <a:xfrm>
            <a:off x="9088189" y="4761767"/>
            <a:ext cx="1963236" cy="741904"/>
          </a:xfrm>
        </p:spPr>
        <p:txBody>
          <a:bodyPr>
            <a:normAutofit/>
          </a:bodyPr>
          <a:lstStyle>
            <a:lvl1pPr marL="0" indent="0">
              <a:buNone/>
              <a:defRPr sz="2000">
                <a:solidFill>
                  <a:schemeClr val="tx1">
                    <a:lumMod val="50000"/>
                    <a:lumOff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a:t>TP1 2023-2024</a:t>
            </a:r>
            <a:endParaRPr lang="en-US" dirty="0"/>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r>
              <a:rPr lang="fr-FR"/>
              <a:t>2/7/20XX</a:t>
            </a:r>
            <a:endParaRPr lang="en-US" dirty="0"/>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172832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hasCustomPrompt="1"/>
          </p:nvPr>
        </p:nvSpPr>
        <p:spPr>
          <a:xfrm>
            <a:off x="838199" y="533401"/>
            <a:ext cx="10692809" cy="1224378"/>
          </a:xfrm>
        </p:spPr>
        <p:txBody>
          <a:bodyPr>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hasCustomPrompt="1"/>
          </p:nvPr>
        </p:nvSpPr>
        <p:spPr>
          <a:xfrm>
            <a:off x="838200" y="1825625"/>
            <a:ext cx="10692810" cy="4351338"/>
          </a:xfrm>
        </p:spPr>
        <p:txBody>
          <a:bodyPr/>
          <a:lstStyle>
            <a:lvl1pPr>
              <a:lnSpc>
                <a:spcPct val="100000"/>
              </a:lnSpc>
              <a:buNone/>
              <a:defRPr/>
            </a:lvl1pPr>
            <a:lvl2pPr>
              <a:lnSpc>
                <a:spcPct val="100000"/>
              </a:lnSpc>
              <a:buNone/>
              <a:defRPr/>
            </a:lvl2pPr>
            <a:lvl3pPr>
              <a:lnSpc>
                <a:spcPct val="100000"/>
              </a:lnSpc>
              <a:buNone/>
              <a:defRPr/>
            </a:lvl3pPr>
            <a:lvl4pPr>
              <a:lnSpc>
                <a:spcPct val="100000"/>
              </a:lnSpc>
              <a:buNone/>
              <a:defRPr/>
            </a:lvl4pPr>
            <a:lvl5pPr>
              <a:lnSpc>
                <a:spcPct val="100000"/>
              </a:lnSpc>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TP1 2023-2024</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r>
              <a:rPr lang="fr-FR"/>
              <a:t>2/7/20XX</a:t>
            </a:r>
            <a:endParaRPr lang="en-US" dirty="0"/>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227621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hasCustomPrompt="1"/>
          </p:nvPr>
        </p:nvSpPr>
        <p:spPr>
          <a:xfrm>
            <a:off x="839788" y="365125"/>
            <a:ext cx="10515600" cy="1325563"/>
          </a:xfrm>
        </p:spPr>
        <p:txBody>
          <a:bodyPr>
            <a:noAutofit/>
          </a:bodyPr>
          <a:lstStyle>
            <a:lvl1pPr>
              <a:defRPr sz="3600"/>
            </a:lvl1pPr>
          </a:lstStyle>
          <a:p>
            <a:r>
              <a:rPr lang="en-US" dirty="0"/>
              <a:t>Click to add title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hasCustomPrompt="1"/>
          </p:nvPr>
        </p:nvSpPr>
        <p:spPr>
          <a:xfrm>
            <a:off x="839788" y="1734325"/>
            <a:ext cx="5157787" cy="823912"/>
          </a:xfrm>
        </p:spPr>
        <p:txBody>
          <a:bodyPr anchor="ctr" anchorCtr="0">
            <a:no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hasCustomPrompt="1"/>
          </p:nvPr>
        </p:nvSpPr>
        <p:spPr>
          <a:xfrm>
            <a:off x="839788" y="2558237"/>
            <a:ext cx="5157787" cy="3684588"/>
          </a:xfrm>
        </p:spPr>
        <p:txBody>
          <a:bodyPr/>
          <a:lstStyle>
            <a:lvl1pPr marL="228600" indent="-228600">
              <a:defRPr/>
            </a:lvl1pPr>
            <a:lvl2pPr marL="685800" indent="-228600">
              <a:defRPr/>
            </a:lvl2pPr>
            <a:lvl3pPr marL="1143000" indent="-228600">
              <a:defRPr/>
            </a:lvl3pPr>
            <a:lvl4pPr marL="1600200" indent="-228600">
              <a:defRPr/>
            </a:lvl4pPr>
            <a:lvl5pPr marL="2057400" indent="-22860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hasCustomPrompt="1"/>
          </p:nvPr>
        </p:nvSpPr>
        <p:spPr>
          <a:xfrm>
            <a:off x="6172200" y="1734325"/>
            <a:ext cx="5183188" cy="823912"/>
          </a:xfrm>
        </p:spPr>
        <p:txBody>
          <a:bodyPr anchor="ctr" anchorCtr="0">
            <a:noAutofit/>
          </a:bodyPr>
          <a:lstStyle>
            <a:lvl1pPr marL="0" indent="0">
              <a:buNone/>
              <a:defRPr sz="2800" b="1" cap="all"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hasCustomPrompt="1"/>
          </p:nvPr>
        </p:nvSpPr>
        <p:spPr>
          <a:xfrm>
            <a:off x="6172200" y="2558237"/>
            <a:ext cx="5183188" cy="3684588"/>
          </a:xfrm>
        </p:spPr>
        <p:txBody>
          <a:bodyPr/>
          <a:lstStyle>
            <a:lvl1pPr marL="228600" indent="-228600">
              <a:defRPr/>
            </a:lvl1pPr>
            <a:lvl2pPr marL="685800" indent="-228600">
              <a:defRPr/>
            </a:lvl2pPr>
            <a:lvl3pPr marL="1143000" indent="-228600">
              <a:defRPr/>
            </a:lvl3pPr>
            <a:lvl4pPr marL="1600200" indent="-228600">
              <a:defRPr/>
            </a:lvl4pPr>
            <a:lvl5pPr marL="2057400" indent="-22860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a:t>TP1 2023-2024</a:t>
            </a:r>
            <a:endParaRPr lang="en-US" dirty="0"/>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r>
              <a:rPr lang="fr-FR"/>
              <a:t>2/7/20XX</a:t>
            </a:r>
            <a:endParaRPr lang="en-US" dirty="0"/>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dirty="0"/>
          </a:p>
        </p:txBody>
      </p:sp>
    </p:spTree>
    <p:extLst>
      <p:ext uri="{BB962C8B-B14F-4D97-AF65-F5344CB8AC3E}">
        <p14:creationId xmlns:p14="http://schemas.microsoft.com/office/powerpoint/2010/main" val="332103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r>
              <a:rPr lang="fr-FR"/>
              <a:t>2/7/20XX</a:t>
            </a:r>
            <a:endParaRPr lang="en-US" dirty="0"/>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a:t>TP1 2023-2024</a:t>
            </a:r>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dirty="0"/>
          </a:p>
        </p:txBody>
      </p:sp>
    </p:spTree>
    <p:extLst>
      <p:ext uri="{BB962C8B-B14F-4D97-AF65-F5344CB8AC3E}">
        <p14:creationId xmlns:p14="http://schemas.microsoft.com/office/powerpoint/2010/main" val="906036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6" r:id="rId5"/>
    <p:sldLayoutId id="2147483662" r:id="rId6"/>
    <p:sldLayoutId id="2147483682" r:id="rId7"/>
    <p:sldLayoutId id="2147483687" r:id="rId8"/>
    <p:sldLayoutId id="2147483665" r:id="rId9"/>
    <p:sldLayoutId id="2147483683" r:id="rId10"/>
    <p:sldLayoutId id="2147483677" r:id="rId11"/>
    <p:sldLayoutId id="2147483678" r:id="rId12"/>
    <p:sldLayoutId id="2147483664" r:id="rId13"/>
    <p:sldLayoutId id="2147483666" r:id="rId14"/>
    <p:sldLayoutId id="2147483667" r:id="rId15"/>
    <p:sldLayoutId id="2147483685" r:id="rId16"/>
    <p:sldLayoutId id="2147483668" r:id="rId17"/>
    <p:sldLayoutId id="2147483669" r:id="rId18"/>
  </p:sldLayoutIdLst>
  <p:hf hdr="0" dt="0"/>
  <p:txStyles>
    <p:titleStyle>
      <a:lvl1pPr algn="l" defTabSz="914400" rtl="0" eaLnBrk="1" latinLnBrk="0" hangingPunct="1">
        <a:lnSpc>
          <a:spcPct val="90000"/>
        </a:lnSpc>
        <a:spcBef>
          <a:spcPct val="0"/>
        </a:spcBef>
        <a:buNone/>
        <a:defRPr sz="36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EAE5DF8-C2F5-62CE-B519-082192E636C8}"/>
              </a:ext>
            </a:extLst>
          </p:cNvPr>
          <p:cNvSpPr>
            <a:spLocks noGrp="1"/>
          </p:cNvSpPr>
          <p:nvPr>
            <p:ph type="ftr" sz="quarter" idx="11"/>
          </p:nvPr>
        </p:nvSpPr>
        <p:spPr/>
        <p:txBody>
          <a:bodyPr/>
          <a:lstStyle/>
          <a:p>
            <a:r>
              <a:rPr lang="en-US" dirty="0"/>
              <a:t>TP1 2023-2024</a:t>
            </a:r>
          </a:p>
        </p:txBody>
      </p:sp>
      <p:sp>
        <p:nvSpPr>
          <p:cNvPr id="7" name="Slide Number Placeholder 6">
            <a:extLst>
              <a:ext uri="{FF2B5EF4-FFF2-40B4-BE49-F238E27FC236}">
                <a16:creationId xmlns:a16="http://schemas.microsoft.com/office/drawing/2014/main" id="{49A2D97D-6F7C-6020-C1FB-5243F4D433EA}"/>
              </a:ext>
            </a:extLst>
          </p:cNvPr>
          <p:cNvSpPr>
            <a:spLocks noGrp="1"/>
          </p:cNvSpPr>
          <p:nvPr>
            <p:ph type="sldNum" sz="quarter" idx="12"/>
          </p:nvPr>
        </p:nvSpPr>
        <p:spPr/>
        <p:txBody>
          <a:bodyPr/>
          <a:lstStyle/>
          <a:p>
            <a:fld id="{312CC964-A50B-4C29-B4E4-2C30BB34CCF3}" type="slidenum">
              <a:rPr lang="en-US" smtClean="0"/>
              <a:t>1</a:t>
            </a:fld>
            <a:endParaRPr lang="en-US" dirty="0"/>
          </a:p>
        </p:txBody>
      </p:sp>
      <p:sp>
        <p:nvSpPr>
          <p:cNvPr id="8" name="Title 1">
            <a:extLst>
              <a:ext uri="{FF2B5EF4-FFF2-40B4-BE49-F238E27FC236}">
                <a16:creationId xmlns:a16="http://schemas.microsoft.com/office/drawing/2014/main" id="{92EAB825-23D2-1B1B-0819-FD3E59326ED5}"/>
              </a:ext>
            </a:extLst>
          </p:cNvPr>
          <p:cNvSpPr txBox="1">
            <a:spLocks/>
          </p:cNvSpPr>
          <p:nvPr/>
        </p:nvSpPr>
        <p:spPr>
          <a:xfrm>
            <a:off x="731905" y="4205210"/>
            <a:ext cx="10870571" cy="1143000"/>
          </a:xfrm>
          <a:prstGeom prst="rect">
            <a:avLst/>
          </a:prstGeom>
        </p:spPr>
        <p:txBody>
          <a:bodyPr>
            <a:normAutofit/>
          </a:bodyPr>
          <a:lstStyle>
            <a:lvl1pPr algn="l" defTabSz="914400" rtl="0" eaLnBrk="1" latinLnBrk="0" hangingPunct="1">
              <a:lnSpc>
                <a:spcPct val="90000"/>
              </a:lnSpc>
              <a:spcBef>
                <a:spcPct val="0"/>
              </a:spcBef>
              <a:buNone/>
              <a:defRPr sz="3600" i="1" kern="1200" cap="all" baseline="0">
                <a:solidFill>
                  <a:schemeClr val="tx2"/>
                </a:solidFill>
                <a:latin typeface="+mj-lt"/>
                <a:ea typeface="+mj-ea"/>
                <a:cs typeface="+mj-cs"/>
              </a:defRPr>
            </a:lvl1pPr>
          </a:lstStyle>
          <a:p>
            <a:r>
              <a:rPr lang="fr-CA" sz="2400" dirty="0"/>
              <a:t>Cours : </a:t>
            </a:r>
            <a:r>
              <a:rPr lang="fr-FR" sz="2400" dirty="0"/>
              <a:t>initiation a la composition en architecture</a:t>
            </a:r>
          </a:p>
          <a:p>
            <a:endParaRPr lang="fr-FR" dirty="0"/>
          </a:p>
        </p:txBody>
      </p:sp>
      <p:sp>
        <p:nvSpPr>
          <p:cNvPr id="10" name="Subtitle 2">
            <a:extLst>
              <a:ext uri="{FF2B5EF4-FFF2-40B4-BE49-F238E27FC236}">
                <a16:creationId xmlns:a16="http://schemas.microsoft.com/office/drawing/2014/main" id="{52124662-FD07-FC91-56BE-BBD795E4A70E}"/>
              </a:ext>
            </a:extLst>
          </p:cNvPr>
          <p:cNvSpPr txBox="1">
            <a:spLocks/>
          </p:cNvSpPr>
          <p:nvPr/>
        </p:nvSpPr>
        <p:spPr>
          <a:xfrm>
            <a:off x="4947723" y="5552920"/>
            <a:ext cx="6358774"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fr-CA" sz="2000" b="1" dirty="0">
                <a:solidFill>
                  <a:schemeClr val="tx1"/>
                </a:solidFill>
              </a:rPr>
              <a:t>Dr. Talantikite Soundouss Ismahane</a:t>
            </a:r>
            <a:endParaRPr lang="fr-FR" sz="2000" b="1" dirty="0">
              <a:solidFill>
                <a:schemeClr val="tx1"/>
              </a:solidFill>
            </a:endParaRPr>
          </a:p>
        </p:txBody>
      </p:sp>
      <p:sp>
        <p:nvSpPr>
          <p:cNvPr id="11" name="TextBox 10">
            <a:extLst>
              <a:ext uri="{FF2B5EF4-FFF2-40B4-BE49-F238E27FC236}">
                <a16:creationId xmlns:a16="http://schemas.microsoft.com/office/drawing/2014/main" id="{E8A78FEE-621A-FAA7-31A8-A2C1801478D5}"/>
              </a:ext>
            </a:extLst>
          </p:cNvPr>
          <p:cNvSpPr txBox="1"/>
          <p:nvPr/>
        </p:nvSpPr>
        <p:spPr>
          <a:xfrm>
            <a:off x="2082800" y="106222"/>
            <a:ext cx="8026400" cy="1703030"/>
          </a:xfrm>
          <a:prstGeom prst="rect">
            <a:avLst/>
          </a:prstGeom>
          <a:noFill/>
        </p:spPr>
        <p:txBody>
          <a:bodyPr wrap="square">
            <a:spAutoFit/>
          </a:bodyPr>
          <a:lstStyle/>
          <a:p>
            <a:pPr algn="ctr">
              <a:spcAft>
                <a:spcPts val="80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Ministère de l’Enseignement Supérieur et de la Recherche Scientifique</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ctr">
              <a:spcAft>
                <a:spcPts val="800"/>
              </a:spcAft>
            </a:pPr>
            <a:r>
              <a:rPr lang="fr-FR" sz="6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ctr">
              <a:spcAft>
                <a:spcPts val="80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Université Abderrahmane Mira Bejaia</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ctr">
              <a:spcAft>
                <a:spcPts val="8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Faculté de technologie</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a:p>
            <a:pPr algn="ctr">
              <a:spcAft>
                <a:spcPts val="800"/>
              </a:spcAft>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Département d’Architecture</a:t>
            </a:r>
            <a:endParaRPr lang="fr-FR" sz="18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505978C-683F-2542-8064-7A8027D737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138" y="-110158"/>
            <a:ext cx="2276337" cy="1011858"/>
          </a:xfrm>
          <a:prstGeom prst="rect">
            <a:avLst/>
          </a:prstGeom>
          <a:noFill/>
        </p:spPr>
      </p:pic>
      <p:pic>
        <p:nvPicPr>
          <p:cNvPr id="13" name="Picture 12">
            <a:extLst>
              <a:ext uri="{FF2B5EF4-FFF2-40B4-BE49-F238E27FC236}">
                <a16:creationId xmlns:a16="http://schemas.microsoft.com/office/drawing/2014/main" id="{3C4BE160-3FA8-D3B7-67AD-8C8200A4A9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485" y="17035"/>
            <a:ext cx="1906270" cy="772591"/>
          </a:xfrm>
          <a:prstGeom prst="rect">
            <a:avLst/>
          </a:prstGeom>
          <a:noFill/>
        </p:spPr>
      </p:pic>
      <p:sp>
        <p:nvSpPr>
          <p:cNvPr id="14" name="Subtitle 2">
            <a:extLst>
              <a:ext uri="{FF2B5EF4-FFF2-40B4-BE49-F238E27FC236}">
                <a16:creationId xmlns:a16="http://schemas.microsoft.com/office/drawing/2014/main" id="{2EA1528D-E302-209E-5C77-270DF04CBF7B}"/>
              </a:ext>
            </a:extLst>
          </p:cNvPr>
          <p:cNvSpPr txBox="1">
            <a:spLocks/>
          </p:cNvSpPr>
          <p:nvPr/>
        </p:nvSpPr>
        <p:spPr>
          <a:xfrm>
            <a:off x="1581785" y="2857500"/>
            <a:ext cx="9028430" cy="114300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fr-CA" sz="4800" b="1" dirty="0">
                <a:solidFill>
                  <a:schemeClr val="tx1"/>
                </a:solidFill>
              </a:rPr>
              <a:t>Module: Théorie de projet 1</a:t>
            </a:r>
            <a:endParaRPr lang="fr-FR" sz="4800" b="1" dirty="0">
              <a:solidFill>
                <a:schemeClr val="tx1"/>
              </a:solidFill>
            </a:endParaRPr>
          </a:p>
        </p:txBody>
      </p:sp>
    </p:spTree>
    <p:extLst>
      <p:ext uri="{BB962C8B-B14F-4D97-AF65-F5344CB8AC3E}">
        <p14:creationId xmlns:p14="http://schemas.microsoft.com/office/powerpoint/2010/main" val="180997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A8B5-7178-39EC-C3CD-20C6B4BC622C}"/>
              </a:ext>
            </a:extLst>
          </p:cNvPr>
          <p:cNvSpPr>
            <a:spLocks noGrp="1"/>
          </p:cNvSpPr>
          <p:nvPr>
            <p:ph type="title"/>
          </p:nvPr>
        </p:nvSpPr>
        <p:spPr/>
        <p:txBody>
          <a:bodyPr/>
          <a:lstStyle/>
          <a:p>
            <a:r>
              <a:rPr lang="en-US" dirty="0"/>
              <a:t>Le point </a:t>
            </a:r>
          </a:p>
        </p:txBody>
      </p:sp>
      <p:sp>
        <p:nvSpPr>
          <p:cNvPr id="3" name="Content Placeholder 2">
            <a:extLst>
              <a:ext uri="{FF2B5EF4-FFF2-40B4-BE49-F238E27FC236}">
                <a16:creationId xmlns:a16="http://schemas.microsoft.com/office/drawing/2014/main" id="{8D0AB04C-3C34-10F3-DA8A-3ED39AF268B7}"/>
              </a:ext>
            </a:extLst>
          </p:cNvPr>
          <p:cNvSpPr>
            <a:spLocks noGrp="1"/>
          </p:cNvSpPr>
          <p:nvPr>
            <p:ph sz="half" idx="1"/>
          </p:nvPr>
        </p:nvSpPr>
        <p:spPr/>
        <p:txBody>
          <a:bodyPr/>
          <a:lstStyle/>
          <a:p>
            <a:r>
              <a:rPr lang="fr-CA" dirty="0"/>
              <a:t>   Deux point forment un segment ou peuvent suggérer un axe de symétrie</a:t>
            </a:r>
            <a:endParaRPr lang="en-US" dirty="0"/>
          </a:p>
        </p:txBody>
      </p:sp>
      <p:pic>
        <p:nvPicPr>
          <p:cNvPr id="8" name="Content Placeholder 7">
            <a:extLst>
              <a:ext uri="{FF2B5EF4-FFF2-40B4-BE49-F238E27FC236}">
                <a16:creationId xmlns:a16="http://schemas.microsoft.com/office/drawing/2014/main" id="{426EE294-1EC2-DEB0-C8D3-EF910A9E3FC2}"/>
              </a:ext>
            </a:extLst>
          </p:cNvPr>
          <p:cNvPicPr>
            <a:picLocks noGrp="1" noChangeAspect="1"/>
          </p:cNvPicPr>
          <p:nvPr>
            <p:ph sz="half" idx="2"/>
          </p:nvPr>
        </p:nvPicPr>
        <p:blipFill>
          <a:blip r:embed="rId2"/>
          <a:stretch>
            <a:fillRect/>
          </a:stretch>
        </p:blipFill>
        <p:spPr>
          <a:xfrm>
            <a:off x="5856736" y="1837678"/>
            <a:ext cx="5981184" cy="3870178"/>
          </a:xfrm>
        </p:spPr>
      </p:pic>
      <p:sp>
        <p:nvSpPr>
          <p:cNvPr id="5" name="Footer Placeholder 4">
            <a:extLst>
              <a:ext uri="{FF2B5EF4-FFF2-40B4-BE49-F238E27FC236}">
                <a16:creationId xmlns:a16="http://schemas.microsoft.com/office/drawing/2014/main" id="{41B3FE3C-9CE5-7A28-40CC-6553FA5E84EC}"/>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0648F373-3DA4-6EE9-EB99-61AC402C4CE7}"/>
              </a:ext>
            </a:extLst>
          </p:cNvPr>
          <p:cNvSpPr>
            <a:spLocks noGrp="1"/>
          </p:cNvSpPr>
          <p:nvPr>
            <p:ph type="sldNum" sz="quarter" idx="12"/>
          </p:nvPr>
        </p:nvSpPr>
        <p:spPr/>
        <p:txBody>
          <a:bodyPr/>
          <a:lstStyle/>
          <a:p>
            <a:fld id="{312CC964-A50B-4C29-B4E4-2C30BB34CCF3}" type="slidenum">
              <a:rPr lang="en-US" smtClean="0"/>
              <a:t>10</a:t>
            </a:fld>
            <a:endParaRPr lang="en-US" dirty="0"/>
          </a:p>
        </p:txBody>
      </p:sp>
    </p:spTree>
    <p:extLst>
      <p:ext uri="{BB962C8B-B14F-4D97-AF65-F5344CB8AC3E}">
        <p14:creationId xmlns:p14="http://schemas.microsoft.com/office/powerpoint/2010/main" val="298768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6FB3-1BC4-5EE2-2AB9-333B819F7087}"/>
              </a:ext>
            </a:extLst>
          </p:cNvPr>
          <p:cNvSpPr>
            <a:spLocks noGrp="1"/>
          </p:cNvSpPr>
          <p:nvPr>
            <p:ph type="title"/>
          </p:nvPr>
        </p:nvSpPr>
        <p:spPr>
          <a:xfrm>
            <a:off x="838200" y="533401"/>
            <a:ext cx="10515600" cy="915389"/>
          </a:xfrm>
        </p:spPr>
        <p:txBody>
          <a:bodyPr/>
          <a:lstStyle/>
          <a:p>
            <a:r>
              <a:rPr lang="fr-FR" dirty="0"/>
              <a:t>La ligne</a:t>
            </a:r>
            <a:endParaRPr lang="en-US" dirty="0"/>
          </a:p>
        </p:txBody>
      </p:sp>
      <p:sp>
        <p:nvSpPr>
          <p:cNvPr id="3" name="Content Placeholder 2">
            <a:extLst>
              <a:ext uri="{FF2B5EF4-FFF2-40B4-BE49-F238E27FC236}">
                <a16:creationId xmlns:a16="http://schemas.microsoft.com/office/drawing/2014/main" id="{55018D17-6116-4D9C-9161-C7287D4D6E0C}"/>
              </a:ext>
            </a:extLst>
          </p:cNvPr>
          <p:cNvSpPr>
            <a:spLocks noGrp="1"/>
          </p:cNvSpPr>
          <p:nvPr>
            <p:ph sz="half" idx="1"/>
          </p:nvPr>
        </p:nvSpPr>
        <p:spPr>
          <a:xfrm>
            <a:off x="838200" y="1686986"/>
            <a:ext cx="5181600" cy="4252470"/>
          </a:xfrm>
        </p:spPr>
        <p:txBody>
          <a:bodyPr>
            <a:normAutofit lnSpcReduction="10000"/>
          </a:bodyPr>
          <a:lstStyle/>
          <a:p>
            <a:pPr marL="0" indent="0" algn="just">
              <a:buNone/>
            </a:pPr>
            <a:r>
              <a:rPr lang="fr-CA" dirty="0"/>
              <a:t>Si le point est statique, la ligne décrit un parcourt, une direction et se caractérise par le mouvement et  les possibilités de croissance. </a:t>
            </a:r>
          </a:p>
          <a:p>
            <a:pPr marL="0" indent="0" algn="just">
              <a:buNone/>
            </a:pPr>
            <a:r>
              <a:rPr lang="fr-FR" dirty="0"/>
              <a:t>Une ligne sert à</a:t>
            </a:r>
            <a:endParaRPr lang="fr-CA" dirty="0"/>
          </a:p>
          <a:p>
            <a:pPr algn="just"/>
            <a:r>
              <a:rPr lang="fr-CA" dirty="0"/>
              <a:t>Lier, joindre, supporter ou délimiter des  éléments </a:t>
            </a:r>
          </a:p>
          <a:p>
            <a:pPr algn="just"/>
            <a:r>
              <a:rPr lang="fr-CA" dirty="0"/>
              <a:t>Décrire les limites et donner forme aux  surfaces planes </a:t>
            </a:r>
          </a:p>
          <a:p>
            <a:pPr algn="just"/>
            <a:r>
              <a:rPr lang="fr-CA" dirty="0"/>
              <a:t>Articuler les surfaces planes</a:t>
            </a:r>
            <a:endParaRPr lang="en-US" dirty="0"/>
          </a:p>
        </p:txBody>
      </p:sp>
      <p:pic>
        <p:nvPicPr>
          <p:cNvPr id="8" name="Content Placeholder 7">
            <a:extLst>
              <a:ext uri="{FF2B5EF4-FFF2-40B4-BE49-F238E27FC236}">
                <a16:creationId xmlns:a16="http://schemas.microsoft.com/office/drawing/2014/main" id="{F972EB5F-0993-03C5-BEDB-6952719298F4}"/>
              </a:ext>
            </a:extLst>
          </p:cNvPr>
          <p:cNvPicPr>
            <a:picLocks noGrp="1" noChangeAspect="1"/>
          </p:cNvPicPr>
          <p:nvPr>
            <p:ph sz="half" idx="2"/>
          </p:nvPr>
        </p:nvPicPr>
        <p:blipFill>
          <a:blip r:embed="rId2"/>
          <a:stretch>
            <a:fillRect/>
          </a:stretch>
        </p:blipFill>
        <p:spPr>
          <a:xfrm>
            <a:off x="6666398" y="1556358"/>
            <a:ext cx="4359457" cy="4252913"/>
          </a:xfrm>
        </p:spPr>
      </p:pic>
      <p:sp>
        <p:nvSpPr>
          <p:cNvPr id="5" name="Footer Placeholder 4">
            <a:extLst>
              <a:ext uri="{FF2B5EF4-FFF2-40B4-BE49-F238E27FC236}">
                <a16:creationId xmlns:a16="http://schemas.microsoft.com/office/drawing/2014/main" id="{E653C228-B3FA-281F-2A15-C729344ECA69}"/>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AC886FD1-1360-86C5-911D-7B6EF97CEF0D}"/>
              </a:ext>
            </a:extLst>
          </p:cNvPr>
          <p:cNvSpPr>
            <a:spLocks noGrp="1"/>
          </p:cNvSpPr>
          <p:nvPr>
            <p:ph type="sldNum" sz="quarter" idx="12"/>
          </p:nvPr>
        </p:nvSpPr>
        <p:spPr/>
        <p:txBody>
          <a:bodyPr/>
          <a:lstStyle/>
          <a:p>
            <a:fld id="{312CC964-A50B-4C29-B4E4-2C30BB34CCF3}" type="slidenum">
              <a:rPr lang="en-US" smtClean="0"/>
              <a:t>11</a:t>
            </a:fld>
            <a:endParaRPr lang="en-US" dirty="0"/>
          </a:p>
        </p:txBody>
      </p:sp>
    </p:spTree>
    <p:extLst>
      <p:ext uri="{BB962C8B-B14F-4D97-AF65-F5344CB8AC3E}">
        <p14:creationId xmlns:p14="http://schemas.microsoft.com/office/powerpoint/2010/main" val="209116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A630-2A3C-A388-4413-7E87EA8D1271}"/>
              </a:ext>
            </a:extLst>
          </p:cNvPr>
          <p:cNvSpPr>
            <a:spLocks noGrp="1"/>
          </p:cNvSpPr>
          <p:nvPr>
            <p:ph type="title"/>
          </p:nvPr>
        </p:nvSpPr>
        <p:spPr>
          <a:xfrm>
            <a:off x="838200" y="533402"/>
            <a:ext cx="10515600" cy="962890"/>
          </a:xfrm>
        </p:spPr>
        <p:txBody>
          <a:bodyPr/>
          <a:lstStyle/>
          <a:p>
            <a:r>
              <a:rPr lang="en-US" dirty="0"/>
              <a:t>La </a:t>
            </a:r>
            <a:r>
              <a:rPr lang="en-US" dirty="0" err="1"/>
              <a:t>ligne</a:t>
            </a:r>
            <a:r>
              <a:rPr lang="en-US" dirty="0"/>
              <a:t> </a:t>
            </a:r>
          </a:p>
        </p:txBody>
      </p:sp>
      <p:sp>
        <p:nvSpPr>
          <p:cNvPr id="3" name="Content Placeholder 2">
            <a:extLst>
              <a:ext uri="{FF2B5EF4-FFF2-40B4-BE49-F238E27FC236}">
                <a16:creationId xmlns:a16="http://schemas.microsoft.com/office/drawing/2014/main" id="{35CF15BC-3E1B-ECB3-569C-4FAC50F9A1F6}"/>
              </a:ext>
            </a:extLst>
          </p:cNvPr>
          <p:cNvSpPr>
            <a:spLocks noGrp="1"/>
          </p:cNvSpPr>
          <p:nvPr>
            <p:ph sz="half" idx="1"/>
          </p:nvPr>
        </p:nvSpPr>
        <p:spPr>
          <a:xfrm>
            <a:off x="541317" y="1924493"/>
            <a:ext cx="5181600" cy="4252470"/>
          </a:xfrm>
        </p:spPr>
        <p:txBody>
          <a:bodyPr/>
          <a:lstStyle/>
          <a:p>
            <a:pPr algn="just"/>
            <a:r>
              <a:rPr lang="fr-CA" dirty="0"/>
              <a:t>En architecture, la ligne est représentée par des éléments linéaires verticaux et d’autres horizontaux.</a:t>
            </a:r>
          </a:p>
          <a:p>
            <a:pPr algn="just"/>
            <a:r>
              <a:rPr lang="fr-CA" dirty="0"/>
              <a:t>Parmi  les    éléments  linéaires  verticaux  on  peut  citer  les  colonnes,  obélisques  ou  tours  qui  ont  été  utilisés  dans  toutes  les  civilisations  pour  marquer  un  événement  important  en  établissant  un  point  particulier dans l’espace.</a:t>
            </a:r>
            <a:endParaRPr lang="en-US" dirty="0"/>
          </a:p>
        </p:txBody>
      </p:sp>
      <p:pic>
        <p:nvPicPr>
          <p:cNvPr id="8" name="Content Placeholder 7">
            <a:extLst>
              <a:ext uri="{FF2B5EF4-FFF2-40B4-BE49-F238E27FC236}">
                <a16:creationId xmlns:a16="http://schemas.microsoft.com/office/drawing/2014/main" id="{BDFF9E7F-D26B-F440-0DBA-D4370007FFE6}"/>
              </a:ext>
            </a:extLst>
          </p:cNvPr>
          <p:cNvPicPr>
            <a:picLocks noGrp="1" noChangeAspect="1"/>
          </p:cNvPicPr>
          <p:nvPr>
            <p:ph sz="half" idx="2"/>
          </p:nvPr>
        </p:nvPicPr>
        <p:blipFill>
          <a:blip r:embed="rId2"/>
          <a:stretch>
            <a:fillRect/>
          </a:stretch>
        </p:blipFill>
        <p:spPr>
          <a:xfrm>
            <a:off x="5878336" y="1924493"/>
            <a:ext cx="6313664" cy="3701761"/>
          </a:xfrm>
        </p:spPr>
      </p:pic>
      <p:sp>
        <p:nvSpPr>
          <p:cNvPr id="5" name="Footer Placeholder 4">
            <a:extLst>
              <a:ext uri="{FF2B5EF4-FFF2-40B4-BE49-F238E27FC236}">
                <a16:creationId xmlns:a16="http://schemas.microsoft.com/office/drawing/2014/main" id="{ADED99D9-8271-0705-D813-A13642A08C5F}"/>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A3302958-519C-2FE5-0A12-C6FAF07EDF45}"/>
              </a:ext>
            </a:extLst>
          </p:cNvPr>
          <p:cNvSpPr>
            <a:spLocks noGrp="1"/>
          </p:cNvSpPr>
          <p:nvPr>
            <p:ph type="sldNum" sz="quarter" idx="12"/>
          </p:nvPr>
        </p:nvSpPr>
        <p:spPr/>
        <p:txBody>
          <a:bodyPr/>
          <a:lstStyle/>
          <a:p>
            <a:fld id="{312CC964-A50B-4C29-B4E4-2C30BB34CCF3}" type="slidenum">
              <a:rPr lang="en-US" smtClean="0"/>
              <a:t>12</a:t>
            </a:fld>
            <a:endParaRPr lang="en-US" dirty="0"/>
          </a:p>
        </p:txBody>
      </p:sp>
    </p:spTree>
    <p:extLst>
      <p:ext uri="{BB962C8B-B14F-4D97-AF65-F5344CB8AC3E}">
        <p14:creationId xmlns:p14="http://schemas.microsoft.com/office/powerpoint/2010/main" val="178196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6D2C-E75E-4DC9-7593-C7B72E76F627}"/>
              </a:ext>
            </a:extLst>
          </p:cNvPr>
          <p:cNvSpPr>
            <a:spLocks noGrp="1"/>
          </p:cNvSpPr>
          <p:nvPr>
            <p:ph type="title"/>
          </p:nvPr>
        </p:nvSpPr>
        <p:spPr/>
        <p:txBody>
          <a:bodyPr/>
          <a:lstStyle/>
          <a:p>
            <a:r>
              <a:rPr lang="en-US" dirty="0"/>
              <a:t>La </a:t>
            </a:r>
            <a:r>
              <a:rPr lang="en-US" dirty="0" err="1"/>
              <a:t>ligne</a:t>
            </a:r>
            <a:r>
              <a:rPr lang="en-US" dirty="0"/>
              <a:t> </a:t>
            </a:r>
          </a:p>
        </p:txBody>
      </p:sp>
      <p:sp>
        <p:nvSpPr>
          <p:cNvPr id="3" name="Content Placeholder 2">
            <a:extLst>
              <a:ext uri="{FF2B5EF4-FFF2-40B4-BE49-F238E27FC236}">
                <a16:creationId xmlns:a16="http://schemas.microsoft.com/office/drawing/2014/main" id="{11000E2D-76AC-0EDC-0EC0-A77D131479F7}"/>
              </a:ext>
            </a:extLst>
          </p:cNvPr>
          <p:cNvSpPr>
            <a:spLocks noGrp="1"/>
          </p:cNvSpPr>
          <p:nvPr>
            <p:ph sz="half" idx="1"/>
          </p:nvPr>
        </p:nvSpPr>
        <p:spPr/>
        <p:txBody>
          <a:bodyPr/>
          <a:lstStyle/>
          <a:p>
            <a:pPr algn="just"/>
            <a:r>
              <a:rPr lang="fr-CA" dirty="0"/>
              <a:t>Des  éléments  linéaires  verticaux  peuvent  aussi  délimiter  un  espace  invisible.  Les  quatre  minarets  de  la  mosquée Sultan Selim  (Turquie, 16ème siècle)  définissent  un  plan  au[dessus  du dôme lui donnant plus de légèreté</a:t>
            </a:r>
            <a:endParaRPr lang="en-US" dirty="0"/>
          </a:p>
        </p:txBody>
      </p:sp>
      <p:pic>
        <p:nvPicPr>
          <p:cNvPr id="8" name="Content Placeholder 7">
            <a:extLst>
              <a:ext uri="{FF2B5EF4-FFF2-40B4-BE49-F238E27FC236}">
                <a16:creationId xmlns:a16="http://schemas.microsoft.com/office/drawing/2014/main" id="{C858EEC8-7960-81D6-8190-49722EB489EC}"/>
              </a:ext>
            </a:extLst>
          </p:cNvPr>
          <p:cNvPicPr>
            <a:picLocks noGrp="1" noChangeAspect="1"/>
          </p:cNvPicPr>
          <p:nvPr>
            <p:ph sz="half" idx="2"/>
          </p:nvPr>
        </p:nvPicPr>
        <p:blipFill>
          <a:blip r:embed="rId2"/>
          <a:stretch>
            <a:fillRect/>
          </a:stretch>
        </p:blipFill>
        <p:spPr>
          <a:xfrm>
            <a:off x="6665121" y="902772"/>
            <a:ext cx="4552018" cy="4252913"/>
          </a:xfrm>
        </p:spPr>
      </p:pic>
      <p:sp>
        <p:nvSpPr>
          <p:cNvPr id="5" name="Footer Placeholder 4">
            <a:extLst>
              <a:ext uri="{FF2B5EF4-FFF2-40B4-BE49-F238E27FC236}">
                <a16:creationId xmlns:a16="http://schemas.microsoft.com/office/drawing/2014/main" id="{FE96770C-AC39-D5A1-DC54-A791159D4005}"/>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7F2D750D-527C-1131-CED9-5C1F832F1728}"/>
              </a:ext>
            </a:extLst>
          </p:cNvPr>
          <p:cNvSpPr>
            <a:spLocks noGrp="1"/>
          </p:cNvSpPr>
          <p:nvPr>
            <p:ph type="sldNum" sz="quarter" idx="12"/>
          </p:nvPr>
        </p:nvSpPr>
        <p:spPr/>
        <p:txBody>
          <a:bodyPr/>
          <a:lstStyle/>
          <a:p>
            <a:fld id="{312CC964-A50B-4C29-B4E4-2C30BB34CCF3}" type="slidenum">
              <a:rPr lang="en-US" smtClean="0"/>
              <a:t>13</a:t>
            </a:fld>
            <a:endParaRPr lang="en-US" dirty="0"/>
          </a:p>
        </p:txBody>
      </p:sp>
    </p:spTree>
    <p:extLst>
      <p:ext uri="{BB962C8B-B14F-4D97-AF65-F5344CB8AC3E}">
        <p14:creationId xmlns:p14="http://schemas.microsoft.com/office/powerpoint/2010/main" val="281180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ECDA0-7395-413F-D81E-5192591D26A2}"/>
              </a:ext>
            </a:extLst>
          </p:cNvPr>
          <p:cNvSpPr>
            <a:spLocks noGrp="1"/>
          </p:cNvSpPr>
          <p:nvPr>
            <p:ph sz="half" idx="1"/>
          </p:nvPr>
        </p:nvSpPr>
        <p:spPr>
          <a:xfrm>
            <a:off x="154429" y="533401"/>
            <a:ext cx="5865371" cy="5643562"/>
          </a:xfrm>
        </p:spPr>
        <p:txBody>
          <a:bodyPr/>
          <a:lstStyle/>
          <a:p>
            <a:r>
              <a:rPr lang="fr-CA" dirty="0"/>
              <a:t>Les constructions peuvent également prendre des formes linéaires droites, courbes ou brisées :</a:t>
            </a:r>
            <a:endParaRPr lang="en-US" dirty="0"/>
          </a:p>
        </p:txBody>
      </p:sp>
      <p:pic>
        <p:nvPicPr>
          <p:cNvPr id="8" name="Content Placeholder 7">
            <a:extLst>
              <a:ext uri="{FF2B5EF4-FFF2-40B4-BE49-F238E27FC236}">
                <a16:creationId xmlns:a16="http://schemas.microsoft.com/office/drawing/2014/main" id="{6100FBF6-CEEA-4B9F-8CF7-5FAD6F8A9386}"/>
              </a:ext>
            </a:extLst>
          </p:cNvPr>
          <p:cNvPicPr>
            <a:picLocks noGrp="1" noChangeAspect="1"/>
          </p:cNvPicPr>
          <p:nvPr>
            <p:ph sz="half" idx="2"/>
          </p:nvPr>
        </p:nvPicPr>
        <p:blipFill>
          <a:blip r:embed="rId2"/>
          <a:stretch>
            <a:fillRect/>
          </a:stretch>
        </p:blipFill>
        <p:spPr>
          <a:xfrm>
            <a:off x="6172202" y="93997"/>
            <a:ext cx="5181600" cy="1581751"/>
          </a:xfrm>
        </p:spPr>
      </p:pic>
      <p:sp>
        <p:nvSpPr>
          <p:cNvPr id="5" name="Footer Placeholder 4">
            <a:extLst>
              <a:ext uri="{FF2B5EF4-FFF2-40B4-BE49-F238E27FC236}">
                <a16:creationId xmlns:a16="http://schemas.microsoft.com/office/drawing/2014/main" id="{E3BD1E6B-FB96-CEB2-4640-62C1A2C526CA}"/>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FE6280E3-235E-A21B-3869-46F5E17A383D}"/>
              </a:ext>
            </a:extLst>
          </p:cNvPr>
          <p:cNvSpPr>
            <a:spLocks noGrp="1"/>
          </p:cNvSpPr>
          <p:nvPr>
            <p:ph type="sldNum" sz="quarter" idx="12"/>
          </p:nvPr>
        </p:nvSpPr>
        <p:spPr/>
        <p:txBody>
          <a:bodyPr/>
          <a:lstStyle/>
          <a:p>
            <a:fld id="{312CC964-A50B-4C29-B4E4-2C30BB34CCF3}" type="slidenum">
              <a:rPr lang="en-US" smtClean="0"/>
              <a:t>14</a:t>
            </a:fld>
            <a:endParaRPr lang="en-US" dirty="0"/>
          </a:p>
        </p:txBody>
      </p:sp>
      <p:sp>
        <p:nvSpPr>
          <p:cNvPr id="10" name="TextBox 9">
            <a:extLst>
              <a:ext uri="{FF2B5EF4-FFF2-40B4-BE49-F238E27FC236}">
                <a16:creationId xmlns:a16="http://schemas.microsoft.com/office/drawing/2014/main" id="{5FC0161D-A7FF-4F84-E1F3-5023E8E079A0}"/>
              </a:ext>
            </a:extLst>
          </p:cNvPr>
          <p:cNvSpPr txBox="1"/>
          <p:nvPr/>
        </p:nvSpPr>
        <p:spPr>
          <a:xfrm>
            <a:off x="253230" y="2726026"/>
            <a:ext cx="2780283" cy="1200329"/>
          </a:xfrm>
          <a:prstGeom prst="rect">
            <a:avLst/>
          </a:prstGeom>
          <a:noFill/>
        </p:spPr>
        <p:txBody>
          <a:bodyPr wrap="square">
            <a:spAutoFit/>
          </a:bodyPr>
          <a:lstStyle/>
          <a:p>
            <a:pPr algn="just"/>
            <a:r>
              <a:rPr lang="fr-CA" dirty="0"/>
              <a:t>Les  éléments  linaires  servent </a:t>
            </a:r>
          </a:p>
          <a:p>
            <a:pPr algn="just"/>
            <a:r>
              <a:rPr lang="fr-CA" dirty="0"/>
              <a:t>aussi  à  définir  un  espace  en </a:t>
            </a:r>
          </a:p>
          <a:p>
            <a:pPr algn="just"/>
            <a:r>
              <a:rPr lang="fr-CA" dirty="0"/>
              <a:t>délimitant  un  dedans  par </a:t>
            </a:r>
          </a:p>
          <a:p>
            <a:pPr algn="just"/>
            <a:r>
              <a:rPr lang="fr-CA" dirty="0"/>
              <a:t>rapport à un dehors :</a:t>
            </a:r>
            <a:endParaRPr lang="en-US" dirty="0"/>
          </a:p>
        </p:txBody>
      </p:sp>
      <p:pic>
        <p:nvPicPr>
          <p:cNvPr id="12" name="Picture 11">
            <a:extLst>
              <a:ext uri="{FF2B5EF4-FFF2-40B4-BE49-F238E27FC236}">
                <a16:creationId xmlns:a16="http://schemas.microsoft.com/office/drawing/2014/main" id="{12C3BC69-BD6A-4F56-8D88-E7D89F185D72}"/>
              </a:ext>
            </a:extLst>
          </p:cNvPr>
          <p:cNvPicPr>
            <a:picLocks noChangeAspect="1"/>
          </p:cNvPicPr>
          <p:nvPr/>
        </p:nvPicPr>
        <p:blipFill>
          <a:blip r:embed="rId3"/>
          <a:stretch>
            <a:fillRect/>
          </a:stretch>
        </p:blipFill>
        <p:spPr>
          <a:xfrm>
            <a:off x="3033513" y="2011741"/>
            <a:ext cx="4810125" cy="2628900"/>
          </a:xfrm>
          <a:prstGeom prst="rect">
            <a:avLst/>
          </a:prstGeom>
        </p:spPr>
      </p:pic>
      <p:sp>
        <p:nvSpPr>
          <p:cNvPr id="14" name="TextBox 13">
            <a:extLst>
              <a:ext uri="{FF2B5EF4-FFF2-40B4-BE49-F238E27FC236}">
                <a16:creationId xmlns:a16="http://schemas.microsoft.com/office/drawing/2014/main" id="{3FF1016B-9D77-6616-8ABB-88AAF291F043}"/>
              </a:ext>
            </a:extLst>
          </p:cNvPr>
          <p:cNvSpPr txBox="1"/>
          <p:nvPr/>
        </p:nvSpPr>
        <p:spPr>
          <a:xfrm>
            <a:off x="5279526" y="4976634"/>
            <a:ext cx="3022394" cy="1200329"/>
          </a:xfrm>
          <a:prstGeom prst="rect">
            <a:avLst/>
          </a:prstGeom>
          <a:noFill/>
        </p:spPr>
        <p:txBody>
          <a:bodyPr wrap="square">
            <a:spAutoFit/>
          </a:bodyPr>
          <a:lstStyle/>
          <a:p>
            <a:r>
              <a:rPr lang="fr-CA" dirty="0"/>
              <a:t>Une  série  de lignes  parallèles </a:t>
            </a:r>
          </a:p>
          <a:p>
            <a:r>
              <a:rPr lang="fr-CA" dirty="0"/>
              <a:t>peut  former  une  surface  par </a:t>
            </a:r>
          </a:p>
          <a:p>
            <a:r>
              <a:rPr lang="fr-CA" dirty="0"/>
              <a:t>leur  répétition  et  leur </a:t>
            </a:r>
          </a:p>
          <a:p>
            <a:r>
              <a:rPr lang="fr-CA" dirty="0"/>
              <a:t>proximité</a:t>
            </a:r>
            <a:endParaRPr lang="en-US" dirty="0"/>
          </a:p>
        </p:txBody>
      </p:sp>
      <p:pic>
        <p:nvPicPr>
          <p:cNvPr id="16" name="Picture 15">
            <a:extLst>
              <a:ext uri="{FF2B5EF4-FFF2-40B4-BE49-F238E27FC236}">
                <a16:creationId xmlns:a16="http://schemas.microsoft.com/office/drawing/2014/main" id="{F399CE83-476C-3E65-23E6-306C44B0DC8C}"/>
              </a:ext>
            </a:extLst>
          </p:cNvPr>
          <p:cNvPicPr>
            <a:picLocks noChangeAspect="1"/>
          </p:cNvPicPr>
          <p:nvPr/>
        </p:nvPicPr>
        <p:blipFill>
          <a:blip r:embed="rId4"/>
          <a:stretch>
            <a:fillRect/>
          </a:stretch>
        </p:blipFill>
        <p:spPr>
          <a:xfrm>
            <a:off x="8301920" y="4119131"/>
            <a:ext cx="3838020" cy="2738869"/>
          </a:xfrm>
          <a:prstGeom prst="rect">
            <a:avLst/>
          </a:prstGeom>
        </p:spPr>
      </p:pic>
    </p:spTree>
    <p:extLst>
      <p:ext uri="{BB962C8B-B14F-4D97-AF65-F5344CB8AC3E}">
        <p14:creationId xmlns:p14="http://schemas.microsoft.com/office/powerpoint/2010/main" val="336604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F176-2404-DDF8-4F5F-B179EDE6E455}"/>
              </a:ext>
            </a:extLst>
          </p:cNvPr>
          <p:cNvSpPr>
            <a:spLocks noGrp="1"/>
          </p:cNvSpPr>
          <p:nvPr>
            <p:ph type="title"/>
          </p:nvPr>
        </p:nvSpPr>
        <p:spPr/>
        <p:txBody>
          <a:bodyPr/>
          <a:lstStyle/>
          <a:p>
            <a:r>
              <a:rPr lang="fr-FR" dirty="0"/>
              <a:t>Les éléments surfaciques</a:t>
            </a:r>
            <a:endParaRPr lang="en-US" dirty="0"/>
          </a:p>
        </p:txBody>
      </p:sp>
      <p:sp>
        <p:nvSpPr>
          <p:cNvPr id="3" name="Content Placeholder 2">
            <a:extLst>
              <a:ext uri="{FF2B5EF4-FFF2-40B4-BE49-F238E27FC236}">
                <a16:creationId xmlns:a16="http://schemas.microsoft.com/office/drawing/2014/main" id="{A7654472-5D2E-E86F-5D07-E3840D9B0893}"/>
              </a:ext>
            </a:extLst>
          </p:cNvPr>
          <p:cNvSpPr>
            <a:spLocks noGrp="1"/>
          </p:cNvSpPr>
          <p:nvPr>
            <p:ph sz="half" idx="1"/>
          </p:nvPr>
        </p:nvSpPr>
        <p:spPr>
          <a:xfrm>
            <a:off x="838200" y="2778825"/>
            <a:ext cx="5181600" cy="3398137"/>
          </a:xfrm>
        </p:spPr>
        <p:txBody>
          <a:bodyPr/>
          <a:lstStyle/>
          <a:p>
            <a:pPr algn="just"/>
            <a:r>
              <a:rPr lang="fr-CA" dirty="0"/>
              <a:t>En  plus  de  leurs  caractéristiques  dimensionnelles,  les  éléments  surfaciques  ont des propriétés de forme définies par les  contours  (déformés  en  perspective)  ainsi  que des propriétés de couleur et de texture.</a:t>
            </a:r>
          </a:p>
          <a:p>
            <a:pPr algn="just"/>
            <a:endParaRPr lang="en-US" dirty="0"/>
          </a:p>
        </p:txBody>
      </p:sp>
      <p:pic>
        <p:nvPicPr>
          <p:cNvPr id="8" name="Content Placeholder 7">
            <a:extLst>
              <a:ext uri="{FF2B5EF4-FFF2-40B4-BE49-F238E27FC236}">
                <a16:creationId xmlns:a16="http://schemas.microsoft.com/office/drawing/2014/main" id="{0558BE7E-74AB-62B0-AC0B-34F4B2BA7818}"/>
              </a:ext>
            </a:extLst>
          </p:cNvPr>
          <p:cNvPicPr>
            <a:picLocks noGrp="1" noChangeAspect="1"/>
          </p:cNvPicPr>
          <p:nvPr>
            <p:ph sz="half" idx="2"/>
          </p:nvPr>
        </p:nvPicPr>
        <p:blipFill>
          <a:blip r:embed="rId2"/>
          <a:stretch>
            <a:fillRect/>
          </a:stretch>
        </p:blipFill>
        <p:spPr>
          <a:xfrm>
            <a:off x="6291262" y="2088356"/>
            <a:ext cx="4943475" cy="3924300"/>
          </a:xfrm>
        </p:spPr>
      </p:pic>
      <p:sp>
        <p:nvSpPr>
          <p:cNvPr id="5" name="Footer Placeholder 4">
            <a:extLst>
              <a:ext uri="{FF2B5EF4-FFF2-40B4-BE49-F238E27FC236}">
                <a16:creationId xmlns:a16="http://schemas.microsoft.com/office/drawing/2014/main" id="{3B400A99-092E-8CDD-C7F3-D0C43B55F524}"/>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40C6DB7E-E7E1-8E28-05D1-1ACA0461F8C2}"/>
              </a:ext>
            </a:extLst>
          </p:cNvPr>
          <p:cNvSpPr>
            <a:spLocks noGrp="1"/>
          </p:cNvSpPr>
          <p:nvPr>
            <p:ph type="sldNum" sz="quarter" idx="12"/>
          </p:nvPr>
        </p:nvSpPr>
        <p:spPr/>
        <p:txBody>
          <a:bodyPr/>
          <a:lstStyle/>
          <a:p>
            <a:fld id="{312CC964-A50B-4C29-B4E4-2C30BB34CCF3}" type="slidenum">
              <a:rPr lang="en-US" smtClean="0"/>
              <a:t>15</a:t>
            </a:fld>
            <a:endParaRPr lang="en-US" dirty="0"/>
          </a:p>
        </p:txBody>
      </p:sp>
    </p:spTree>
    <p:extLst>
      <p:ext uri="{BB962C8B-B14F-4D97-AF65-F5344CB8AC3E}">
        <p14:creationId xmlns:p14="http://schemas.microsoft.com/office/powerpoint/2010/main" val="402438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974C-CBAF-FE95-A96C-D0A335614D89}"/>
              </a:ext>
            </a:extLst>
          </p:cNvPr>
          <p:cNvSpPr>
            <a:spLocks noGrp="1"/>
          </p:cNvSpPr>
          <p:nvPr>
            <p:ph type="title"/>
          </p:nvPr>
        </p:nvSpPr>
        <p:spPr/>
        <p:txBody>
          <a:bodyPr/>
          <a:lstStyle/>
          <a:p>
            <a:r>
              <a:rPr lang="fr-FR" dirty="0"/>
              <a:t>Les éléments surfaciques</a:t>
            </a:r>
          </a:p>
        </p:txBody>
      </p:sp>
      <p:sp>
        <p:nvSpPr>
          <p:cNvPr id="3" name="Content Placeholder 2">
            <a:extLst>
              <a:ext uri="{FF2B5EF4-FFF2-40B4-BE49-F238E27FC236}">
                <a16:creationId xmlns:a16="http://schemas.microsoft.com/office/drawing/2014/main" id="{4C280FCA-83AD-351F-A591-F5C3D4C52E26}"/>
              </a:ext>
            </a:extLst>
          </p:cNvPr>
          <p:cNvSpPr>
            <a:spLocks noGrp="1"/>
          </p:cNvSpPr>
          <p:nvPr>
            <p:ph sz="half" idx="1"/>
          </p:nvPr>
        </p:nvSpPr>
        <p:spPr>
          <a:xfrm>
            <a:off x="838200" y="2315687"/>
            <a:ext cx="5181600" cy="3861275"/>
          </a:xfrm>
        </p:spPr>
        <p:txBody>
          <a:bodyPr/>
          <a:lstStyle/>
          <a:p>
            <a:pPr algn="just"/>
            <a:r>
              <a:rPr lang="fr-CA" dirty="0"/>
              <a:t>En architecture, on manipule les éléments  surfaciques pour dessiner trois types de plans :   </a:t>
            </a:r>
          </a:p>
          <a:p>
            <a:pPr algn="just"/>
            <a:r>
              <a:rPr lang="fr-CA" dirty="0"/>
              <a:t>La couverture qui met à l’abri des  intempéries  </a:t>
            </a:r>
          </a:p>
          <a:p>
            <a:pPr algn="just"/>
            <a:r>
              <a:rPr lang="fr-CA" dirty="0"/>
              <a:t>Le mur qui clôt l’espace et le délimite</a:t>
            </a:r>
          </a:p>
          <a:p>
            <a:pPr algn="just"/>
            <a:r>
              <a:rPr lang="fr-CA" dirty="0"/>
              <a:t>La base qui est le support au sol de  l’espace</a:t>
            </a:r>
            <a:endParaRPr lang="en-US" dirty="0"/>
          </a:p>
        </p:txBody>
      </p:sp>
      <p:pic>
        <p:nvPicPr>
          <p:cNvPr id="8" name="Content Placeholder 7">
            <a:extLst>
              <a:ext uri="{FF2B5EF4-FFF2-40B4-BE49-F238E27FC236}">
                <a16:creationId xmlns:a16="http://schemas.microsoft.com/office/drawing/2014/main" id="{F23104E2-6CB2-28FA-D71D-FAAAE5060D7C}"/>
              </a:ext>
            </a:extLst>
          </p:cNvPr>
          <p:cNvPicPr>
            <a:picLocks noGrp="1" noChangeAspect="1"/>
          </p:cNvPicPr>
          <p:nvPr>
            <p:ph sz="half" idx="2"/>
          </p:nvPr>
        </p:nvPicPr>
        <p:blipFill>
          <a:blip r:embed="rId2"/>
          <a:stretch>
            <a:fillRect/>
          </a:stretch>
        </p:blipFill>
        <p:spPr>
          <a:xfrm>
            <a:off x="6243637" y="2164556"/>
            <a:ext cx="5038725" cy="3771900"/>
          </a:xfrm>
        </p:spPr>
      </p:pic>
      <p:sp>
        <p:nvSpPr>
          <p:cNvPr id="5" name="Footer Placeholder 4">
            <a:extLst>
              <a:ext uri="{FF2B5EF4-FFF2-40B4-BE49-F238E27FC236}">
                <a16:creationId xmlns:a16="http://schemas.microsoft.com/office/drawing/2014/main" id="{45E13AB0-97FC-B7EA-A4F3-A7157AE3AD2D}"/>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DB91A04C-43EA-74A8-F4D7-E38F5341A790}"/>
              </a:ext>
            </a:extLst>
          </p:cNvPr>
          <p:cNvSpPr>
            <a:spLocks noGrp="1"/>
          </p:cNvSpPr>
          <p:nvPr>
            <p:ph type="sldNum" sz="quarter" idx="12"/>
          </p:nvPr>
        </p:nvSpPr>
        <p:spPr/>
        <p:txBody>
          <a:bodyPr/>
          <a:lstStyle/>
          <a:p>
            <a:fld id="{312CC964-A50B-4C29-B4E4-2C30BB34CCF3}" type="slidenum">
              <a:rPr lang="en-US" smtClean="0"/>
              <a:t>16</a:t>
            </a:fld>
            <a:endParaRPr lang="en-US" dirty="0"/>
          </a:p>
        </p:txBody>
      </p:sp>
    </p:spTree>
    <p:extLst>
      <p:ext uri="{BB962C8B-B14F-4D97-AF65-F5344CB8AC3E}">
        <p14:creationId xmlns:p14="http://schemas.microsoft.com/office/powerpoint/2010/main" val="380245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327A-B5D6-F75A-8A96-55D27C4735D9}"/>
              </a:ext>
            </a:extLst>
          </p:cNvPr>
          <p:cNvSpPr>
            <a:spLocks noGrp="1"/>
          </p:cNvSpPr>
          <p:nvPr>
            <p:ph type="title"/>
          </p:nvPr>
        </p:nvSpPr>
        <p:spPr>
          <a:xfrm>
            <a:off x="838200" y="533401"/>
            <a:ext cx="10515600" cy="654131"/>
          </a:xfrm>
        </p:spPr>
        <p:txBody>
          <a:bodyPr/>
          <a:lstStyle/>
          <a:p>
            <a:r>
              <a:rPr lang="en-US" dirty="0"/>
              <a:t>Les </a:t>
            </a:r>
            <a:r>
              <a:rPr lang="en-US" dirty="0" err="1"/>
              <a:t>éléments</a:t>
            </a:r>
            <a:r>
              <a:rPr lang="en-US" dirty="0"/>
              <a:t> </a:t>
            </a:r>
            <a:r>
              <a:rPr lang="en-US" dirty="0" err="1"/>
              <a:t>surfaciques</a:t>
            </a:r>
            <a:endParaRPr lang="en-US" dirty="0"/>
          </a:p>
        </p:txBody>
      </p:sp>
      <p:sp>
        <p:nvSpPr>
          <p:cNvPr id="3" name="Content Placeholder 2">
            <a:extLst>
              <a:ext uri="{FF2B5EF4-FFF2-40B4-BE49-F238E27FC236}">
                <a16:creationId xmlns:a16="http://schemas.microsoft.com/office/drawing/2014/main" id="{70F2C1F7-BB8F-BC73-03BE-315B8B71E78B}"/>
              </a:ext>
            </a:extLst>
          </p:cNvPr>
          <p:cNvSpPr>
            <a:spLocks noGrp="1"/>
          </p:cNvSpPr>
          <p:nvPr>
            <p:ph sz="half" idx="1"/>
          </p:nvPr>
        </p:nvSpPr>
        <p:spPr>
          <a:xfrm>
            <a:off x="838199" y="1322258"/>
            <a:ext cx="5181600" cy="4252470"/>
          </a:xfrm>
        </p:spPr>
        <p:txBody>
          <a:bodyPr/>
          <a:lstStyle/>
          <a:p>
            <a:r>
              <a:rPr lang="fr-CA" dirty="0"/>
              <a:t>Ces  éléments  surfaciques  peuvent  être  droits,  courbes,  horizontaux,  verticaux ou inclinés </a:t>
            </a:r>
            <a:endParaRPr lang="en-US" dirty="0"/>
          </a:p>
        </p:txBody>
      </p:sp>
      <p:pic>
        <p:nvPicPr>
          <p:cNvPr id="8" name="Content Placeholder 7">
            <a:extLst>
              <a:ext uri="{FF2B5EF4-FFF2-40B4-BE49-F238E27FC236}">
                <a16:creationId xmlns:a16="http://schemas.microsoft.com/office/drawing/2014/main" id="{C87C4474-3779-11CB-C7EE-09C3F4CF189D}"/>
              </a:ext>
            </a:extLst>
          </p:cNvPr>
          <p:cNvPicPr>
            <a:picLocks noGrp="1" noChangeAspect="1"/>
          </p:cNvPicPr>
          <p:nvPr>
            <p:ph sz="half" idx="2"/>
          </p:nvPr>
        </p:nvPicPr>
        <p:blipFill>
          <a:blip r:embed="rId2"/>
          <a:stretch>
            <a:fillRect/>
          </a:stretch>
        </p:blipFill>
        <p:spPr>
          <a:xfrm>
            <a:off x="7472362" y="1322258"/>
            <a:ext cx="3276600" cy="1524000"/>
          </a:xfrm>
        </p:spPr>
      </p:pic>
      <p:sp>
        <p:nvSpPr>
          <p:cNvPr id="5" name="Footer Placeholder 4">
            <a:extLst>
              <a:ext uri="{FF2B5EF4-FFF2-40B4-BE49-F238E27FC236}">
                <a16:creationId xmlns:a16="http://schemas.microsoft.com/office/drawing/2014/main" id="{76F33138-82CA-02FF-463E-CA612EFD0863}"/>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21DE3E5C-DEE6-4F2B-9598-40A937A2BDA3}"/>
              </a:ext>
            </a:extLst>
          </p:cNvPr>
          <p:cNvSpPr>
            <a:spLocks noGrp="1"/>
          </p:cNvSpPr>
          <p:nvPr>
            <p:ph type="sldNum" sz="quarter" idx="12"/>
          </p:nvPr>
        </p:nvSpPr>
        <p:spPr/>
        <p:txBody>
          <a:bodyPr/>
          <a:lstStyle/>
          <a:p>
            <a:fld id="{312CC964-A50B-4C29-B4E4-2C30BB34CCF3}" type="slidenum">
              <a:rPr lang="en-US" smtClean="0"/>
              <a:t>17</a:t>
            </a:fld>
            <a:endParaRPr lang="en-US" dirty="0"/>
          </a:p>
        </p:txBody>
      </p:sp>
      <p:pic>
        <p:nvPicPr>
          <p:cNvPr id="10" name="Picture 9">
            <a:extLst>
              <a:ext uri="{FF2B5EF4-FFF2-40B4-BE49-F238E27FC236}">
                <a16:creationId xmlns:a16="http://schemas.microsoft.com/office/drawing/2014/main" id="{C2CBD4FF-0E0C-5DC1-52F4-064B8C9E755D}"/>
              </a:ext>
            </a:extLst>
          </p:cNvPr>
          <p:cNvPicPr>
            <a:picLocks noChangeAspect="1"/>
          </p:cNvPicPr>
          <p:nvPr/>
        </p:nvPicPr>
        <p:blipFill>
          <a:blip r:embed="rId3"/>
          <a:stretch>
            <a:fillRect/>
          </a:stretch>
        </p:blipFill>
        <p:spPr>
          <a:xfrm>
            <a:off x="6548437" y="3831280"/>
            <a:ext cx="4200525" cy="2162175"/>
          </a:xfrm>
          <a:prstGeom prst="rect">
            <a:avLst/>
          </a:prstGeom>
        </p:spPr>
      </p:pic>
      <p:pic>
        <p:nvPicPr>
          <p:cNvPr id="12" name="Picture 11">
            <a:extLst>
              <a:ext uri="{FF2B5EF4-FFF2-40B4-BE49-F238E27FC236}">
                <a16:creationId xmlns:a16="http://schemas.microsoft.com/office/drawing/2014/main" id="{A0DA0CA6-B82F-CFDA-34B7-3ED45E07F527}"/>
              </a:ext>
            </a:extLst>
          </p:cNvPr>
          <p:cNvPicPr>
            <a:picLocks noChangeAspect="1"/>
          </p:cNvPicPr>
          <p:nvPr/>
        </p:nvPicPr>
        <p:blipFill>
          <a:blip r:embed="rId4"/>
          <a:stretch>
            <a:fillRect/>
          </a:stretch>
        </p:blipFill>
        <p:spPr>
          <a:xfrm>
            <a:off x="1443038" y="2815601"/>
            <a:ext cx="3667125" cy="3267075"/>
          </a:xfrm>
          <a:prstGeom prst="rect">
            <a:avLst/>
          </a:prstGeom>
        </p:spPr>
      </p:pic>
    </p:spTree>
    <p:extLst>
      <p:ext uri="{BB962C8B-B14F-4D97-AF65-F5344CB8AC3E}">
        <p14:creationId xmlns:p14="http://schemas.microsoft.com/office/powerpoint/2010/main" val="290287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534E-9DCA-0102-807B-FEE40C7EEADC}"/>
              </a:ext>
            </a:extLst>
          </p:cNvPr>
          <p:cNvSpPr>
            <a:spLocks noGrp="1"/>
          </p:cNvSpPr>
          <p:nvPr>
            <p:ph type="title"/>
          </p:nvPr>
        </p:nvSpPr>
        <p:spPr>
          <a:xfrm>
            <a:off x="838200" y="-231002"/>
            <a:ext cx="10515600" cy="1304277"/>
          </a:xfrm>
        </p:spPr>
        <p:txBody>
          <a:bodyPr/>
          <a:lstStyle/>
          <a:p>
            <a:r>
              <a:rPr lang="en-US" dirty="0"/>
              <a:t>Les volumes</a:t>
            </a:r>
          </a:p>
        </p:txBody>
      </p:sp>
      <p:sp>
        <p:nvSpPr>
          <p:cNvPr id="3" name="Content Placeholder 2">
            <a:extLst>
              <a:ext uri="{FF2B5EF4-FFF2-40B4-BE49-F238E27FC236}">
                <a16:creationId xmlns:a16="http://schemas.microsoft.com/office/drawing/2014/main" id="{A4305628-0CD8-38B2-0A54-0C6C7FB9A470}"/>
              </a:ext>
            </a:extLst>
          </p:cNvPr>
          <p:cNvSpPr>
            <a:spLocks noGrp="1"/>
          </p:cNvSpPr>
          <p:nvPr>
            <p:ph sz="half" idx="1"/>
          </p:nvPr>
        </p:nvSpPr>
        <p:spPr>
          <a:xfrm>
            <a:off x="838200" y="1073275"/>
            <a:ext cx="10991850" cy="4252470"/>
          </a:xfrm>
        </p:spPr>
        <p:txBody>
          <a:bodyPr/>
          <a:lstStyle/>
          <a:p>
            <a:r>
              <a:rPr lang="fr-CA" dirty="0"/>
              <a:t>Les solides primaires représentent les volumes de base de toute composition architecturale</a:t>
            </a:r>
            <a:endParaRPr lang="en-US" dirty="0"/>
          </a:p>
        </p:txBody>
      </p:sp>
      <p:sp>
        <p:nvSpPr>
          <p:cNvPr id="5" name="Footer Placeholder 4">
            <a:extLst>
              <a:ext uri="{FF2B5EF4-FFF2-40B4-BE49-F238E27FC236}">
                <a16:creationId xmlns:a16="http://schemas.microsoft.com/office/drawing/2014/main" id="{1BE27AFE-6240-937D-67B9-4D89575E4554}"/>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259FA260-3BA8-2D06-6785-CD78FF591454}"/>
              </a:ext>
            </a:extLst>
          </p:cNvPr>
          <p:cNvSpPr>
            <a:spLocks noGrp="1"/>
          </p:cNvSpPr>
          <p:nvPr>
            <p:ph type="sldNum" sz="quarter" idx="12"/>
          </p:nvPr>
        </p:nvSpPr>
        <p:spPr/>
        <p:txBody>
          <a:bodyPr/>
          <a:lstStyle/>
          <a:p>
            <a:fld id="{312CC964-A50B-4C29-B4E4-2C30BB34CCF3}" type="slidenum">
              <a:rPr lang="en-US" smtClean="0"/>
              <a:t>18</a:t>
            </a:fld>
            <a:endParaRPr lang="en-US" dirty="0"/>
          </a:p>
        </p:txBody>
      </p:sp>
      <p:pic>
        <p:nvPicPr>
          <p:cNvPr id="8" name="Picture 7">
            <a:extLst>
              <a:ext uri="{FF2B5EF4-FFF2-40B4-BE49-F238E27FC236}">
                <a16:creationId xmlns:a16="http://schemas.microsoft.com/office/drawing/2014/main" id="{67679DAA-9881-DE32-D488-E669A4F5F4D1}"/>
              </a:ext>
            </a:extLst>
          </p:cNvPr>
          <p:cNvPicPr>
            <a:picLocks noChangeAspect="1"/>
          </p:cNvPicPr>
          <p:nvPr/>
        </p:nvPicPr>
        <p:blipFill>
          <a:blip r:embed="rId2"/>
          <a:stretch>
            <a:fillRect/>
          </a:stretch>
        </p:blipFill>
        <p:spPr>
          <a:xfrm>
            <a:off x="2386012" y="1693527"/>
            <a:ext cx="7419975" cy="4705350"/>
          </a:xfrm>
          <a:prstGeom prst="rect">
            <a:avLst/>
          </a:prstGeom>
        </p:spPr>
      </p:pic>
      <p:sp>
        <p:nvSpPr>
          <p:cNvPr id="4" name="Footer Placeholder 4">
            <a:extLst>
              <a:ext uri="{FF2B5EF4-FFF2-40B4-BE49-F238E27FC236}">
                <a16:creationId xmlns:a16="http://schemas.microsoft.com/office/drawing/2014/main" id="{E20AA58B-03B8-1656-22AB-90672250F253}"/>
              </a:ext>
            </a:extLst>
          </p:cNvPr>
          <p:cNvSpPr txBox="1">
            <a:spLocks/>
          </p:cNvSpPr>
          <p:nvPr/>
        </p:nvSpPr>
        <p:spPr>
          <a:xfrm>
            <a:off x="4233435" y="6071689"/>
            <a:ext cx="1126554" cy="365125"/>
          </a:xfrm>
          <a:prstGeom prst="rect">
            <a:avLst/>
          </a:prstGeom>
          <a:solidFill>
            <a:schemeClr val="bg1"/>
          </a:solidFill>
        </p:spPr>
        <p:txBody>
          <a:bodyPr vert="horz" lIns="91440" tIns="45720" rIns="91440" bIns="45720" rtlCol="0" anchor="ctr">
            <a:normAutofit/>
          </a:bodyPr>
          <a:lstStyle>
            <a:defPPr>
              <a:defRPr lang="en-US"/>
            </a:defPPr>
            <a:lvl1pPr marL="0" algn="l" defTabSz="914400" rtl="0" eaLnBrk="1" latinLnBrk="0" hangingPunct="1">
              <a:defRPr sz="1200" b="1" kern="1200" spc="30" baseline="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Pyramide</a:t>
            </a:r>
            <a:endParaRPr lang="en-US" dirty="0"/>
          </a:p>
        </p:txBody>
      </p:sp>
    </p:spTree>
    <p:extLst>
      <p:ext uri="{BB962C8B-B14F-4D97-AF65-F5344CB8AC3E}">
        <p14:creationId xmlns:p14="http://schemas.microsoft.com/office/powerpoint/2010/main" val="236589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8F963-24F6-EE48-EA1B-4D389D9F93B5}"/>
              </a:ext>
            </a:extLst>
          </p:cNvPr>
          <p:cNvSpPr>
            <a:spLocks noGrp="1"/>
          </p:cNvSpPr>
          <p:nvPr>
            <p:ph sz="half" idx="1"/>
          </p:nvPr>
        </p:nvSpPr>
        <p:spPr>
          <a:xfrm>
            <a:off x="628650" y="476693"/>
            <a:ext cx="10610850" cy="590107"/>
          </a:xfrm>
        </p:spPr>
        <p:txBody>
          <a:bodyPr/>
          <a:lstStyle/>
          <a:p>
            <a:r>
              <a:rPr lang="fr-CA" dirty="0"/>
              <a:t>Ces volumes ont été utilisés dans leur forme pure dans de nombreuses réalisations :</a:t>
            </a:r>
            <a:endParaRPr lang="en-US" dirty="0"/>
          </a:p>
        </p:txBody>
      </p:sp>
      <p:sp>
        <p:nvSpPr>
          <p:cNvPr id="5" name="Footer Placeholder 4">
            <a:extLst>
              <a:ext uri="{FF2B5EF4-FFF2-40B4-BE49-F238E27FC236}">
                <a16:creationId xmlns:a16="http://schemas.microsoft.com/office/drawing/2014/main" id="{E1784FA5-526F-E24E-C826-946355E1B647}"/>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B2C052EE-75C3-F5F2-A66C-0AA936FC000B}"/>
              </a:ext>
            </a:extLst>
          </p:cNvPr>
          <p:cNvSpPr>
            <a:spLocks noGrp="1"/>
          </p:cNvSpPr>
          <p:nvPr>
            <p:ph type="sldNum" sz="quarter" idx="12"/>
          </p:nvPr>
        </p:nvSpPr>
        <p:spPr/>
        <p:txBody>
          <a:bodyPr/>
          <a:lstStyle/>
          <a:p>
            <a:fld id="{312CC964-A50B-4C29-B4E4-2C30BB34CCF3}" type="slidenum">
              <a:rPr lang="en-US" smtClean="0"/>
              <a:t>19</a:t>
            </a:fld>
            <a:endParaRPr lang="en-US" dirty="0"/>
          </a:p>
        </p:txBody>
      </p:sp>
      <p:pic>
        <p:nvPicPr>
          <p:cNvPr id="8" name="Picture 7">
            <a:extLst>
              <a:ext uri="{FF2B5EF4-FFF2-40B4-BE49-F238E27FC236}">
                <a16:creationId xmlns:a16="http://schemas.microsoft.com/office/drawing/2014/main" id="{9AF2FBD4-2C8F-6A85-DBB7-7CD9B696DF9C}"/>
              </a:ext>
            </a:extLst>
          </p:cNvPr>
          <p:cNvPicPr>
            <a:picLocks noChangeAspect="1"/>
          </p:cNvPicPr>
          <p:nvPr/>
        </p:nvPicPr>
        <p:blipFill>
          <a:blip r:embed="rId2"/>
          <a:stretch>
            <a:fillRect/>
          </a:stretch>
        </p:blipFill>
        <p:spPr>
          <a:xfrm>
            <a:off x="654327" y="884238"/>
            <a:ext cx="10948150" cy="5697203"/>
          </a:xfrm>
          <a:prstGeom prst="rect">
            <a:avLst/>
          </a:prstGeom>
        </p:spPr>
      </p:pic>
    </p:spTree>
    <p:extLst>
      <p:ext uri="{BB962C8B-B14F-4D97-AF65-F5344CB8AC3E}">
        <p14:creationId xmlns:p14="http://schemas.microsoft.com/office/powerpoint/2010/main" val="377354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ow angle view of buildings in a city">
            <a:extLst>
              <a:ext uri="{FF2B5EF4-FFF2-40B4-BE49-F238E27FC236}">
                <a16:creationId xmlns:a16="http://schemas.microsoft.com/office/drawing/2014/main" id="{3CF2725B-8BAD-4651-8A3F-80E7338713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7" r="7"/>
          <a:stretch/>
        </p:blipFill>
        <p:spPr>
          <a:xfrm>
            <a:off x="2623279" y="0"/>
            <a:ext cx="9568721" cy="6858000"/>
          </a:xfrm>
        </p:spPr>
      </p:pic>
      <p:sp>
        <p:nvSpPr>
          <p:cNvPr id="2" name="Title 1">
            <a:extLst>
              <a:ext uri="{FF2B5EF4-FFF2-40B4-BE49-F238E27FC236}">
                <a16:creationId xmlns:a16="http://schemas.microsoft.com/office/drawing/2014/main" id="{D9B36C10-A9EA-414E-B3D3-09BAD9FA950D}"/>
              </a:ext>
            </a:extLst>
          </p:cNvPr>
          <p:cNvSpPr>
            <a:spLocks noGrp="1"/>
          </p:cNvSpPr>
          <p:nvPr>
            <p:ph type="title"/>
          </p:nvPr>
        </p:nvSpPr>
        <p:spPr>
          <a:xfrm>
            <a:off x="520696" y="679700"/>
            <a:ext cx="8058150" cy="21717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fr-FR" i="0" dirty="0"/>
              <a:t>initiation a la composition en architecture</a:t>
            </a:r>
            <a:br>
              <a:rPr lang="fr-FR" sz="3200" dirty="0"/>
            </a:br>
            <a:br>
              <a:rPr lang="fr-FR" sz="1800" b="1" kern="100" dirty="0">
                <a:effectLst/>
                <a:latin typeface="Times New Roman" panose="02020603050405020304" pitchFamily="18" charset="0"/>
                <a:cs typeface="Arial" panose="020B0604020202020204" pitchFamily="34" charset="0"/>
              </a:rPr>
            </a:br>
            <a:endParaRPr lang="en-US" dirty="0"/>
          </a:p>
        </p:txBody>
      </p:sp>
      <p:sp>
        <p:nvSpPr>
          <p:cNvPr id="5" name="Text Placeholder 4">
            <a:extLst>
              <a:ext uri="{FF2B5EF4-FFF2-40B4-BE49-F238E27FC236}">
                <a16:creationId xmlns:a16="http://schemas.microsoft.com/office/drawing/2014/main" id="{4F6AABE6-3951-EB57-7C49-78BB2E5C352A}"/>
              </a:ext>
            </a:extLst>
          </p:cNvPr>
          <p:cNvSpPr>
            <a:spLocks noGrp="1"/>
          </p:cNvSpPr>
          <p:nvPr>
            <p:ph type="body" sz="quarter" idx="14"/>
          </p:nvPr>
        </p:nvSpPr>
        <p:spPr>
          <a:xfrm>
            <a:off x="520696" y="4190999"/>
            <a:ext cx="3338626" cy="1021681"/>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fr-CA" sz="3200" dirty="0"/>
              <a:t>Cours 07</a:t>
            </a:r>
          </a:p>
        </p:txBody>
      </p:sp>
    </p:spTree>
    <p:extLst>
      <p:ext uri="{BB962C8B-B14F-4D97-AF65-F5344CB8AC3E}">
        <p14:creationId xmlns:p14="http://schemas.microsoft.com/office/powerpoint/2010/main" val="170963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711C5-2779-6482-9D3F-75BBABBAD057}"/>
              </a:ext>
            </a:extLst>
          </p:cNvPr>
          <p:cNvSpPr>
            <a:spLocks noGrp="1"/>
          </p:cNvSpPr>
          <p:nvPr>
            <p:ph idx="1"/>
          </p:nvPr>
        </p:nvSpPr>
        <p:spPr>
          <a:xfrm>
            <a:off x="834242" y="1089204"/>
            <a:ext cx="4763650" cy="5535603"/>
          </a:xfrm>
        </p:spPr>
        <p:txBody>
          <a:bodyPr>
            <a:normAutofit/>
          </a:bodyPr>
          <a:lstStyle/>
          <a:p>
            <a:pPr marL="342900" indent="-342900">
              <a:buFont typeface="Arial" panose="020B0604020202020204" pitchFamily="34" charset="0"/>
              <a:buChar char="•"/>
            </a:pPr>
            <a:r>
              <a:rPr lang="fr-FR" b="1" dirty="0"/>
              <a:t>Géométrie: </a:t>
            </a:r>
            <a:r>
              <a:rPr lang="fr-CA" sz="1800" dirty="0"/>
              <a:t>ou  forme  géométrique  (carrée,  cercle,  triangle…),  c’est  le  principal  aspect  qui  permet  d’identifier  l’objet</a:t>
            </a:r>
            <a:endParaRPr lang="fr-FR" dirty="0"/>
          </a:p>
          <a:p>
            <a:pPr marL="342900" indent="-342900">
              <a:buFont typeface="Arial" panose="020B0604020202020204" pitchFamily="34" charset="0"/>
              <a:buChar char="•"/>
            </a:pPr>
            <a:r>
              <a:rPr lang="fr-CA" b="1" dirty="0"/>
              <a:t>Dimension</a:t>
            </a:r>
            <a:r>
              <a:rPr lang="fr-CA" dirty="0"/>
              <a:t> : les trois dimensions  de longueur, largeur et  hauteur  déterminent  les  proportions  de  la forme.</a:t>
            </a:r>
          </a:p>
          <a:p>
            <a:pPr marL="342900" indent="-342900">
              <a:buFont typeface="Arial" panose="020B0604020202020204" pitchFamily="34" charset="0"/>
              <a:buChar char="•"/>
            </a:pPr>
            <a:r>
              <a:rPr lang="fr-CA" b="1" dirty="0"/>
              <a:t>Couleur </a:t>
            </a:r>
            <a:r>
              <a:rPr lang="fr-CA" dirty="0"/>
              <a:t>:  phénomène  lié  à  la  lumière  et  la  perception,  cet  attribut  distingue  une  forme  de  son environnement.</a:t>
            </a:r>
          </a:p>
          <a:p>
            <a:pPr marL="342900" indent="-342900">
              <a:buFont typeface="Arial" panose="020B0604020202020204" pitchFamily="34" charset="0"/>
              <a:buChar char="•"/>
            </a:pPr>
            <a:r>
              <a:rPr lang="fr-CA" b="1" dirty="0"/>
              <a:t>Texture </a:t>
            </a:r>
            <a:r>
              <a:rPr lang="fr-CA" dirty="0"/>
              <a:t>:  qualité  visuelle  et  tactile d’une surface, détermine  le  degré  d’absorption  de  la  lumière</a:t>
            </a:r>
            <a:endParaRPr lang="fr-CA" sz="3200" dirty="0"/>
          </a:p>
        </p:txBody>
      </p:sp>
      <p:sp>
        <p:nvSpPr>
          <p:cNvPr id="4" name="Footer Placeholder 3">
            <a:extLst>
              <a:ext uri="{FF2B5EF4-FFF2-40B4-BE49-F238E27FC236}">
                <a16:creationId xmlns:a16="http://schemas.microsoft.com/office/drawing/2014/main" id="{BB9C1F3E-163D-AC62-F84B-9C4E55C00EE4}"/>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5DAE5A57-1C81-0843-07A4-3D6DD3E450DB}"/>
              </a:ext>
            </a:extLst>
          </p:cNvPr>
          <p:cNvSpPr>
            <a:spLocks noGrp="1"/>
          </p:cNvSpPr>
          <p:nvPr>
            <p:ph type="sldNum" sz="quarter" idx="12"/>
          </p:nvPr>
        </p:nvSpPr>
        <p:spPr/>
        <p:txBody>
          <a:bodyPr/>
          <a:lstStyle/>
          <a:p>
            <a:fld id="{312CC964-A50B-4C29-B4E4-2C30BB34CCF3}" type="slidenum">
              <a:rPr lang="en-US" smtClean="0"/>
              <a:t>20</a:t>
            </a:fld>
            <a:endParaRPr lang="en-US" dirty="0"/>
          </a:p>
        </p:txBody>
      </p:sp>
      <p:sp>
        <p:nvSpPr>
          <p:cNvPr id="2" name="Title 7">
            <a:extLst>
              <a:ext uri="{FF2B5EF4-FFF2-40B4-BE49-F238E27FC236}">
                <a16:creationId xmlns:a16="http://schemas.microsoft.com/office/drawing/2014/main" id="{05D48E91-DA42-A360-C9D7-25527ACDD932}"/>
              </a:ext>
            </a:extLst>
          </p:cNvPr>
          <p:cNvSpPr>
            <a:spLocks noGrp="1"/>
          </p:cNvSpPr>
          <p:nvPr>
            <p:ph type="title"/>
          </p:nvPr>
        </p:nvSpPr>
        <p:spPr>
          <a:xfrm>
            <a:off x="834242" y="93997"/>
            <a:ext cx="9906000" cy="856011"/>
          </a:xfrm>
        </p:spPr>
        <p:txBody>
          <a:bodyPr/>
          <a:lstStyle/>
          <a:p>
            <a:r>
              <a:rPr lang="fr-CA" sz="3600" dirty="0"/>
              <a:t>Les propriétés de la forme</a:t>
            </a:r>
            <a:r>
              <a:rPr lang="en-US" dirty="0"/>
              <a:t> </a:t>
            </a:r>
          </a:p>
        </p:txBody>
      </p:sp>
      <p:pic>
        <p:nvPicPr>
          <p:cNvPr id="7" name="Picture 6">
            <a:extLst>
              <a:ext uri="{FF2B5EF4-FFF2-40B4-BE49-F238E27FC236}">
                <a16:creationId xmlns:a16="http://schemas.microsoft.com/office/drawing/2014/main" id="{EC2381A4-A458-94ED-C774-21A9FFAE14A1}"/>
              </a:ext>
            </a:extLst>
          </p:cNvPr>
          <p:cNvPicPr>
            <a:picLocks noChangeAspect="1"/>
          </p:cNvPicPr>
          <p:nvPr/>
        </p:nvPicPr>
        <p:blipFill>
          <a:blip r:embed="rId2"/>
          <a:stretch>
            <a:fillRect/>
          </a:stretch>
        </p:blipFill>
        <p:spPr>
          <a:xfrm>
            <a:off x="6374081" y="840832"/>
            <a:ext cx="4366161" cy="5923171"/>
          </a:xfrm>
          <a:prstGeom prst="rect">
            <a:avLst/>
          </a:prstGeom>
        </p:spPr>
      </p:pic>
    </p:spTree>
    <p:extLst>
      <p:ext uri="{BB962C8B-B14F-4D97-AF65-F5344CB8AC3E}">
        <p14:creationId xmlns:p14="http://schemas.microsoft.com/office/powerpoint/2010/main" val="1335742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711C5-2779-6482-9D3F-75BBABBAD057}"/>
              </a:ext>
            </a:extLst>
          </p:cNvPr>
          <p:cNvSpPr>
            <a:spLocks noGrp="1"/>
          </p:cNvSpPr>
          <p:nvPr>
            <p:ph idx="1"/>
          </p:nvPr>
        </p:nvSpPr>
        <p:spPr>
          <a:xfrm>
            <a:off x="748196" y="1322397"/>
            <a:ext cx="4904459" cy="5150858"/>
          </a:xfrm>
        </p:spPr>
        <p:txBody>
          <a:bodyPr>
            <a:normAutofit/>
          </a:bodyPr>
          <a:lstStyle/>
          <a:p>
            <a:pPr marL="342900" indent="-342900">
              <a:buFont typeface="Arial" panose="020B0604020202020204" pitchFamily="34" charset="0"/>
              <a:buChar char="•"/>
            </a:pPr>
            <a:r>
              <a:rPr lang="fr-CA" b="1" dirty="0"/>
              <a:t>Position</a:t>
            </a:r>
            <a:r>
              <a:rPr lang="fr-CA" dirty="0"/>
              <a:t> : il  s’agit  de  la  localisation  de  la  forme  par  rapport  à  son  environnement  ou l’angle de vision</a:t>
            </a:r>
          </a:p>
          <a:p>
            <a:pPr marL="342900" indent="-342900">
              <a:buFont typeface="Arial" panose="020B0604020202020204" pitchFamily="34" charset="0"/>
              <a:buChar char="•"/>
            </a:pPr>
            <a:r>
              <a:rPr lang="fr-CA" b="1" dirty="0"/>
              <a:t>Orientation</a:t>
            </a:r>
            <a:r>
              <a:rPr lang="fr-CA" dirty="0"/>
              <a:t> : c’est  la  direction  de  la  forme  par  rapport  au  support  (ou  sol)  ou  à  l’observateur. </a:t>
            </a:r>
          </a:p>
          <a:p>
            <a:pPr marL="342900" indent="-342900">
              <a:buFont typeface="Arial" panose="020B0604020202020204" pitchFamily="34" charset="0"/>
              <a:buChar char="•"/>
            </a:pPr>
            <a:r>
              <a:rPr lang="fr-CA" b="1" dirty="0"/>
              <a:t>Inertie  visuelle </a:t>
            </a:r>
            <a:r>
              <a:rPr lang="fr-CA" dirty="0"/>
              <a:t>: c’est  le  degré  de concentration et de  stabilité  de  la  forme  et  dépend  de  sa  géométrie et de son orientation et de son centre de gravité.</a:t>
            </a:r>
            <a:endParaRPr lang="fr-CA" sz="3200" dirty="0"/>
          </a:p>
        </p:txBody>
      </p:sp>
      <p:sp>
        <p:nvSpPr>
          <p:cNvPr id="4" name="Footer Placeholder 3">
            <a:extLst>
              <a:ext uri="{FF2B5EF4-FFF2-40B4-BE49-F238E27FC236}">
                <a16:creationId xmlns:a16="http://schemas.microsoft.com/office/drawing/2014/main" id="{BB9C1F3E-163D-AC62-F84B-9C4E55C00EE4}"/>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5DAE5A57-1C81-0843-07A4-3D6DD3E450DB}"/>
              </a:ext>
            </a:extLst>
          </p:cNvPr>
          <p:cNvSpPr>
            <a:spLocks noGrp="1"/>
          </p:cNvSpPr>
          <p:nvPr>
            <p:ph type="sldNum" sz="quarter" idx="12"/>
          </p:nvPr>
        </p:nvSpPr>
        <p:spPr/>
        <p:txBody>
          <a:bodyPr/>
          <a:lstStyle/>
          <a:p>
            <a:fld id="{312CC964-A50B-4C29-B4E4-2C30BB34CCF3}" type="slidenum">
              <a:rPr lang="en-US" smtClean="0"/>
              <a:t>21</a:t>
            </a:fld>
            <a:endParaRPr lang="en-US" dirty="0"/>
          </a:p>
        </p:txBody>
      </p:sp>
      <p:sp>
        <p:nvSpPr>
          <p:cNvPr id="2" name="Title 7">
            <a:extLst>
              <a:ext uri="{FF2B5EF4-FFF2-40B4-BE49-F238E27FC236}">
                <a16:creationId xmlns:a16="http://schemas.microsoft.com/office/drawing/2014/main" id="{05D48E91-DA42-A360-C9D7-25527ACDD932}"/>
              </a:ext>
            </a:extLst>
          </p:cNvPr>
          <p:cNvSpPr>
            <a:spLocks noGrp="1"/>
          </p:cNvSpPr>
          <p:nvPr>
            <p:ph type="title"/>
          </p:nvPr>
        </p:nvSpPr>
        <p:spPr>
          <a:xfrm>
            <a:off x="834242" y="93997"/>
            <a:ext cx="9906000" cy="856011"/>
          </a:xfrm>
        </p:spPr>
        <p:txBody>
          <a:bodyPr/>
          <a:lstStyle/>
          <a:p>
            <a:r>
              <a:rPr lang="fr-CA" sz="3600" dirty="0"/>
              <a:t>Les propriétés de la forme</a:t>
            </a:r>
            <a:r>
              <a:rPr lang="en-US" dirty="0"/>
              <a:t> </a:t>
            </a:r>
          </a:p>
        </p:txBody>
      </p:sp>
      <p:pic>
        <p:nvPicPr>
          <p:cNvPr id="8" name="Picture 7">
            <a:extLst>
              <a:ext uri="{FF2B5EF4-FFF2-40B4-BE49-F238E27FC236}">
                <a16:creationId xmlns:a16="http://schemas.microsoft.com/office/drawing/2014/main" id="{373DD76A-D79F-AA24-A783-078D40EEF755}"/>
              </a:ext>
            </a:extLst>
          </p:cNvPr>
          <p:cNvPicPr>
            <a:picLocks noChangeAspect="1"/>
          </p:cNvPicPr>
          <p:nvPr/>
        </p:nvPicPr>
        <p:blipFill>
          <a:blip r:embed="rId2"/>
          <a:stretch>
            <a:fillRect/>
          </a:stretch>
        </p:blipFill>
        <p:spPr>
          <a:xfrm>
            <a:off x="6348168" y="964808"/>
            <a:ext cx="5095636" cy="5508447"/>
          </a:xfrm>
          <a:prstGeom prst="rect">
            <a:avLst/>
          </a:prstGeom>
        </p:spPr>
      </p:pic>
    </p:spTree>
    <p:extLst>
      <p:ext uri="{BB962C8B-B14F-4D97-AF65-F5344CB8AC3E}">
        <p14:creationId xmlns:p14="http://schemas.microsoft.com/office/powerpoint/2010/main" val="119877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8CB643-E835-7376-62C6-B3FC90CF97E8}"/>
              </a:ext>
            </a:extLst>
          </p:cNvPr>
          <p:cNvSpPr>
            <a:spLocks noGrp="1"/>
          </p:cNvSpPr>
          <p:nvPr>
            <p:ph type="title"/>
          </p:nvPr>
        </p:nvSpPr>
        <p:spPr>
          <a:xfrm>
            <a:off x="866261" y="711530"/>
            <a:ext cx="10459477" cy="3581399"/>
          </a:xfrm>
        </p:spPr>
        <p:txBody>
          <a:bodyPr/>
          <a:lstStyle/>
          <a:p>
            <a:pPr algn="ctr"/>
            <a:r>
              <a:rPr lang="fr-CA" dirty="0"/>
              <a:t>L’ensemble de ces éléments primaires sont combinés selon des </a:t>
            </a:r>
            <a:br>
              <a:rPr lang="fr-CA" dirty="0"/>
            </a:br>
            <a:r>
              <a:rPr lang="fr-CA" b="1" dirty="0"/>
              <a:t>modes et lois de composition</a:t>
            </a:r>
            <a:endParaRPr lang="en-US" b="1" dirty="0"/>
          </a:p>
        </p:txBody>
      </p:sp>
      <p:sp>
        <p:nvSpPr>
          <p:cNvPr id="5" name="Footer Placeholder 4">
            <a:extLst>
              <a:ext uri="{FF2B5EF4-FFF2-40B4-BE49-F238E27FC236}">
                <a16:creationId xmlns:a16="http://schemas.microsoft.com/office/drawing/2014/main" id="{56FC3924-2612-05C6-F911-E317795CD247}"/>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73D81716-2A44-8CBB-9D26-19A6508F2AC9}"/>
              </a:ext>
            </a:extLst>
          </p:cNvPr>
          <p:cNvSpPr>
            <a:spLocks noGrp="1"/>
          </p:cNvSpPr>
          <p:nvPr>
            <p:ph type="sldNum" sz="quarter" idx="12"/>
          </p:nvPr>
        </p:nvSpPr>
        <p:spPr/>
        <p:txBody>
          <a:bodyPr/>
          <a:lstStyle/>
          <a:p>
            <a:fld id="{312CC964-A50B-4C29-B4E4-2C30BB34CCF3}" type="slidenum">
              <a:rPr lang="en-US" smtClean="0"/>
              <a:t>22</a:t>
            </a:fld>
            <a:endParaRPr lang="en-US" dirty="0"/>
          </a:p>
        </p:txBody>
      </p:sp>
    </p:spTree>
    <p:extLst>
      <p:ext uri="{BB962C8B-B14F-4D97-AF65-F5344CB8AC3E}">
        <p14:creationId xmlns:p14="http://schemas.microsoft.com/office/powerpoint/2010/main" val="400021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74E4C-3BA0-4357-BD7F-4074E06CA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C738D-FDE7-6420-595D-757E236098E1}"/>
              </a:ext>
            </a:extLst>
          </p:cNvPr>
          <p:cNvSpPr>
            <a:spLocks noGrp="1"/>
          </p:cNvSpPr>
          <p:nvPr>
            <p:ph type="title"/>
          </p:nvPr>
        </p:nvSpPr>
        <p:spPr>
          <a:xfrm>
            <a:off x="969264" y="2679192"/>
            <a:ext cx="4946904" cy="1671135"/>
          </a:xfrm>
        </p:spPr>
        <p:txBody>
          <a:bodyPr/>
          <a:lstStyle/>
          <a:p>
            <a:r>
              <a:rPr lang="fr-CA" sz="4400" b="1" dirty="0"/>
              <a:t>Questions  ?</a:t>
            </a:r>
            <a:endParaRPr lang="en-US" sz="4400" b="1" dirty="0"/>
          </a:p>
        </p:txBody>
      </p:sp>
      <p:pic>
        <p:nvPicPr>
          <p:cNvPr id="8" name="Picture Placeholder 7" descr="View of city buildings over the water from a track">
            <a:extLst>
              <a:ext uri="{FF2B5EF4-FFF2-40B4-BE49-F238E27FC236}">
                <a16:creationId xmlns:a16="http://schemas.microsoft.com/office/drawing/2014/main" id="{8C7A2795-94E8-AF83-EECD-19DA6AE894A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3" r="3"/>
          <a:stretch/>
        </p:blipFill>
        <p:spPr>
          <a:xfrm>
            <a:off x="3208292" y="3"/>
            <a:ext cx="8997356" cy="4581079"/>
          </a:xfrm>
        </p:spPr>
      </p:pic>
      <p:pic>
        <p:nvPicPr>
          <p:cNvPr id="12" name="Picture Placeholder 11" descr="A picture containing glass buildings with reflection">
            <a:extLst>
              <a:ext uri="{FF2B5EF4-FFF2-40B4-BE49-F238E27FC236}">
                <a16:creationId xmlns:a16="http://schemas.microsoft.com/office/drawing/2014/main" id="{AEC57A88-FA92-7DEB-9EEC-CBAC9E03E00D}"/>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88" r="88"/>
          <a:stretch/>
        </p:blipFill>
        <p:spPr>
          <a:xfrm>
            <a:off x="4234997" y="4574265"/>
            <a:ext cx="5074516" cy="2298983"/>
          </a:xfrm>
        </p:spPr>
      </p:pic>
      <p:pic>
        <p:nvPicPr>
          <p:cNvPr id="10" name="Picture Placeholder 9" descr="View of city buildings over the water">
            <a:extLst>
              <a:ext uri="{FF2B5EF4-FFF2-40B4-BE49-F238E27FC236}">
                <a16:creationId xmlns:a16="http://schemas.microsoft.com/office/drawing/2014/main" id="{84E1FDC9-5F29-19AC-94F1-875FE74522CE}"/>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t="23" b="23"/>
          <a:stretch/>
        </p:blipFill>
        <p:spPr>
          <a:xfrm>
            <a:off x="7243070" y="883420"/>
            <a:ext cx="4948931" cy="5974580"/>
          </a:xfrm>
        </p:spPr>
      </p:pic>
    </p:spTree>
    <p:extLst>
      <p:ext uri="{BB962C8B-B14F-4D97-AF65-F5344CB8AC3E}">
        <p14:creationId xmlns:p14="http://schemas.microsoft.com/office/powerpoint/2010/main" val="1555902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2FBCAD-AD8E-50AC-CA1F-99F5E8ADD01F}"/>
              </a:ext>
            </a:extLst>
          </p:cNvPr>
          <p:cNvSpPr>
            <a:spLocks noGrp="1"/>
          </p:cNvSpPr>
          <p:nvPr>
            <p:ph idx="1"/>
          </p:nvPr>
        </p:nvSpPr>
        <p:spPr>
          <a:xfrm>
            <a:off x="1143000" y="2412741"/>
            <a:ext cx="9906000" cy="3695739"/>
          </a:xfrm>
        </p:spPr>
        <p:txBody>
          <a:bodyPr>
            <a:normAutofit/>
          </a:bodyPr>
          <a:lstStyle/>
          <a:p>
            <a:pPr algn="ctr"/>
            <a:r>
              <a:rPr lang="fr-CA" sz="2800" dirty="0"/>
              <a:t>Les formes pures que sont le carré, le cercle et le triangle ainsi que les volumes (solides) qui peuvent en découler  sont combinés les uns aux autres par manipulation de leurs dimensions et par opérations d’addition de soustraction.</a:t>
            </a:r>
            <a:endParaRPr lang="en-US" sz="3200" b="1" dirty="0"/>
          </a:p>
        </p:txBody>
      </p:sp>
      <p:sp>
        <p:nvSpPr>
          <p:cNvPr id="4" name="Footer Placeholder 3">
            <a:extLst>
              <a:ext uri="{FF2B5EF4-FFF2-40B4-BE49-F238E27FC236}">
                <a16:creationId xmlns:a16="http://schemas.microsoft.com/office/drawing/2014/main" id="{73921256-E3B0-CDCA-EB47-8FF51453BED0}"/>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872D1E7C-05CA-F287-C4EE-D49CB5F9400E}"/>
              </a:ext>
            </a:extLst>
          </p:cNvPr>
          <p:cNvSpPr>
            <a:spLocks noGrp="1"/>
          </p:cNvSpPr>
          <p:nvPr>
            <p:ph type="sldNum" sz="quarter" idx="12"/>
          </p:nvPr>
        </p:nvSpPr>
        <p:spPr/>
        <p:txBody>
          <a:bodyPr/>
          <a:lstStyle/>
          <a:p>
            <a:fld id="{312CC964-A50B-4C29-B4E4-2C30BB34CCF3}" type="slidenum">
              <a:rPr lang="en-US" smtClean="0"/>
              <a:t>24</a:t>
            </a:fld>
            <a:endParaRPr lang="en-US" dirty="0"/>
          </a:p>
        </p:txBody>
      </p:sp>
      <p:sp>
        <p:nvSpPr>
          <p:cNvPr id="6" name="Title 7">
            <a:extLst>
              <a:ext uri="{FF2B5EF4-FFF2-40B4-BE49-F238E27FC236}">
                <a16:creationId xmlns:a16="http://schemas.microsoft.com/office/drawing/2014/main" id="{B7F74CBF-9793-6CE8-759B-86F04C1B75D1}"/>
              </a:ext>
            </a:extLst>
          </p:cNvPr>
          <p:cNvSpPr>
            <a:spLocks noGrp="1"/>
          </p:cNvSpPr>
          <p:nvPr>
            <p:ph type="title"/>
          </p:nvPr>
        </p:nvSpPr>
        <p:spPr>
          <a:xfrm>
            <a:off x="625316" y="1388424"/>
            <a:ext cx="11918935" cy="733920"/>
          </a:xfrm>
        </p:spPr>
        <p:txBody>
          <a:bodyPr/>
          <a:lstStyle/>
          <a:p>
            <a:r>
              <a:rPr lang="en-US" sz="3200" dirty="0"/>
              <a:t>  </a:t>
            </a:r>
            <a:r>
              <a:rPr lang="fr-CA" sz="3200" dirty="0"/>
              <a:t>Génération et transformation de la forme </a:t>
            </a:r>
            <a:endParaRPr lang="en-US" sz="3200" dirty="0"/>
          </a:p>
        </p:txBody>
      </p:sp>
    </p:spTree>
    <p:extLst>
      <p:ext uri="{BB962C8B-B14F-4D97-AF65-F5344CB8AC3E}">
        <p14:creationId xmlns:p14="http://schemas.microsoft.com/office/powerpoint/2010/main" val="3150550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2FBCAD-AD8E-50AC-CA1F-99F5E8ADD01F}"/>
              </a:ext>
            </a:extLst>
          </p:cNvPr>
          <p:cNvSpPr>
            <a:spLocks noGrp="1"/>
          </p:cNvSpPr>
          <p:nvPr>
            <p:ph idx="1"/>
          </p:nvPr>
        </p:nvSpPr>
        <p:spPr>
          <a:xfrm>
            <a:off x="1033154" y="1081746"/>
            <a:ext cx="3947923" cy="6055324"/>
          </a:xfrm>
        </p:spPr>
        <p:txBody>
          <a:bodyPr>
            <a:normAutofit fontScale="85000" lnSpcReduction="20000"/>
          </a:bodyPr>
          <a:lstStyle/>
          <a:p>
            <a:pPr algn="just">
              <a:lnSpc>
                <a:spcPct val="170000"/>
              </a:lnSpc>
            </a:pPr>
            <a:r>
              <a:rPr lang="fr-CA" sz="2000" b="1" dirty="0"/>
              <a:t>Transformation dimensionnelle </a:t>
            </a:r>
            <a:r>
              <a:rPr lang="fr-CA" sz="2000" dirty="0"/>
              <a:t>: Une  forme  subit  transformation  par  modification  des  ses  dimensions  tout  en  gardant  son  identité  en  tant  que  partie  d’une  forme primaire</a:t>
            </a:r>
          </a:p>
          <a:p>
            <a:pPr algn="just">
              <a:lnSpc>
                <a:spcPct val="170000"/>
              </a:lnSpc>
            </a:pPr>
            <a:r>
              <a:rPr lang="fr-CA" sz="2000" b="1" dirty="0"/>
              <a:t>Transformation soustractive </a:t>
            </a:r>
            <a:r>
              <a:rPr lang="fr-CA" sz="2000" dirty="0"/>
              <a:t>: On soustrait (enlève) une partie de  a forme pour en obtenir une  nouvelle.</a:t>
            </a:r>
          </a:p>
          <a:p>
            <a:pPr algn="just">
              <a:lnSpc>
                <a:spcPct val="170000"/>
              </a:lnSpc>
            </a:pPr>
            <a:r>
              <a:rPr lang="fr-CA" sz="2000" b="1" dirty="0"/>
              <a:t>Transformation additive </a:t>
            </a:r>
            <a:r>
              <a:rPr lang="fr-CA" sz="2000" dirty="0"/>
              <a:t>: Une  forme  peut  être  transformée  par  addition  (ajout)  d’éléments  à  un volume  ou  à  une  forme  de  base,  cette  addition  obéit  à  une  idée :  soit  pour  raison  fonctionnelle,  structurelle  ou  esthétique</a:t>
            </a:r>
            <a:endParaRPr lang="en-US" sz="2600" b="1" dirty="0"/>
          </a:p>
        </p:txBody>
      </p:sp>
      <p:sp>
        <p:nvSpPr>
          <p:cNvPr id="4" name="Footer Placeholder 3">
            <a:extLst>
              <a:ext uri="{FF2B5EF4-FFF2-40B4-BE49-F238E27FC236}">
                <a16:creationId xmlns:a16="http://schemas.microsoft.com/office/drawing/2014/main" id="{73921256-E3B0-CDCA-EB47-8FF51453BED0}"/>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872D1E7C-05CA-F287-C4EE-D49CB5F9400E}"/>
              </a:ext>
            </a:extLst>
          </p:cNvPr>
          <p:cNvSpPr>
            <a:spLocks noGrp="1"/>
          </p:cNvSpPr>
          <p:nvPr>
            <p:ph type="sldNum" sz="quarter" idx="12"/>
          </p:nvPr>
        </p:nvSpPr>
        <p:spPr/>
        <p:txBody>
          <a:bodyPr/>
          <a:lstStyle/>
          <a:p>
            <a:fld id="{312CC964-A50B-4C29-B4E4-2C30BB34CCF3}" type="slidenum">
              <a:rPr lang="en-US" smtClean="0"/>
              <a:t>25</a:t>
            </a:fld>
            <a:endParaRPr lang="en-US" dirty="0"/>
          </a:p>
        </p:txBody>
      </p:sp>
      <p:sp>
        <p:nvSpPr>
          <p:cNvPr id="6" name="Title 7">
            <a:extLst>
              <a:ext uri="{FF2B5EF4-FFF2-40B4-BE49-F238E27FC236}">
                <a16:creationId xmlns:a16="http://schemas.microsoft.com/office/drawing/2014/main" id="{B7F74CBF-9793-6CE8-759B-86F04C1B75D1}"/>
              </a:ext>
            </a:extLst>
          </p:cNvPr>
          <p:cNvSpPr>
            <a:spLocks noGrp="1"/>
          </p:cNvSpPr>
          <p:nvPr>
            <p:ph type="title"/>
          </p:nvPr>
        </p:nvSpPr>
        <p:spPr>
          <a:xfrm>
            <a:off x="136532" y="138160"/>
            <a:ext cx="11918935" cy="733920"/>
          </a:xfrm>
        </p:spPr>
        <p:txBody>
          <a:bodyPr/>
          <a:lstStyle/>
          <a:p>
            <a:r>
              <a:rPr lang="en-US" sz="3200" dirty="0"/>
              <a:t>  </a:t>
            </a:r>
            <a:r>
              <a:rPr lang="fr-CA" sz="3200" dirty="0"/>
              <a:t>Génération et transformation de la forme :</a:t>
            </a:r>
            <a:endParaRPr lang="en-US" sz="3200" dirty="0"/>
          </a:p>
        </p:txBody>
      </p:sp>
      <p:pic>
        <p:nvPicPr>
          <p:cNvPr id="7" name="Picture 6">
            <a:extLst>
              <a:ext uri="{FF2B5EF4-FFF2-40B4-BE49-F238E27FC236}">
                <a16:creationId xmlns:a16="http://schemas.microsoft.com/office/drawing/2014/main" id="{FF1E8616-1558-937D-3024-F504966ADD82}"/>
              </a:ext>
            </a:extLst>
          </p:cNvPr>
          <p:cNvPicPr>
            <a:picLocks noChangeAspect="1"/>
          </p:cNvPicPr>
          <p:nvPr/>
        </p:nvPicPr>
        <p:blipFill>
          <a:blip r:embed="rId2"/>
          <a:stretch>
            <a:fillRect/>
          </a:stretch>
        </p:blipFill>
        <p:spPr>
          <a:xfrm>
            <a:off x="5624417" y="1267321"/>
            <a:ext cx="5063373" cy="1919701"/>
          </a:xfrm>
          <a:prstGeom prst="rect">
            <a:avLst/>
          </a:prstGeom>
        </p:spPr>
      </p:pic>
      <p:pic>
        <p:nvPicPr>
          <p:cNvPr id="9" name="Picture 8">
            <a:extLst>
              <a:ext uri="{FF2B5EF4-FFF2-40B4-BE49-F238E27FC236}">
                <a16:creationId xmlns:a16="http://schemas.microsoft.com/office/drawing/2014/main" id="{5D78068B-B15E-943C-CEC6-8201BEDB58E1}"/>
              </a:ext>
            </a:extLst>
          </p:cNvPr>
          <p:cNvPicPr>
            <a:picLocks noChangeAspect="1"/>
          </p:cNvPicPr>
          <p:nvPr/>
        </p:nvPicPr>
        <p:blipFill>
          <a:blip r:embed="rId3"/>
          <a:stretch>
            <a:fillRect/>
          </a:stretch>
        </p:blipFill>
        <p:spPr>
          <a:xfrm>
            <a:off x="5666874" y="3123023"/>
            <a:ext cx="4925341" cy="1785278"/>
          </a:xfrm>
          <a:prstGeom prst="rect">
            <a:avLst/>
          </a:prstGeom>
        </p:spPr>
      </p:pic>
      <p:pic>
        <p:nvPicPr>
          <p:cNvPr id="11" name="Picture 10">
            <a:extLst>
              <a:ext uri="{FF2B5EF4-FFF2-40B4-BE49-F238E27FC236}">
                <a16:creationId xmlns:a16="http://schemas.microsoft.com/office/drawing/2014/main" id="{B52D3A8F-5192-EA0D-758A-473243134174}"/>
              </a:ext>
            </a:extLst>
          </p:cNvPr>
          <p:cNvPicPr>
            <a:picLocks noChangeAspect="1"/>
          </p:cNvPicPr>
          <p:nvPr/>
        </p:nvPicPr>
        <p:blipFill>
          <a:blip r:embed="rId4"/>
          <a:stretch>
            <a:fillRect/>
          </a:stretch>
        </p:blipFill>
        <p:spPr>
          <a:xfrm>
            <a:off x="5624417" y="4862075"/>
            <a:ext cx="4978460" cy="1719365"/>
          </a:xfrm>
          <a:prstGeom prst="rect">
            <a:avLst/>
          </a:prstGeom>
        </p:spPr>
      </p:pic>
    </p:spTree>
    <p:extLst>
      <p:ext uri="{BB962C8B-B14F-4D97-AF65-F5344CB8AC3E}">
        <p14:creationId xmlns:p14="http://schemas.microsoft.com/office/powerpoint/2010/main" val="280431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921256-E3B0-CDCA-EB47-8FF51453BED0}"/>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872D1E7C-05CA-F287-C4EE-D49CB5F9400E}"/>
              </a:ext>
            </a:extLst>
          </p:cNvPr>
          <p:cNvSpPr>
            <a:spLocks noGrp="1"/>
          </p:cNvSpPr>
          <p:nvPr>
            <p:ph type="sldNum" sz="quarter" idx="12"/>
          </p:nvPr>
        </p:nvSpPr>
        <p:spPr/>
        <p:txBody>
          <a:bodyPr/>
          <a:lstStyle/>
          <a:p>
            <a:fld id="{312CC964-A50B-4C29-B4E4-2C30BB34CCF3}" type="slidenum">
              <a:rPr lang="en-US" smtClean="0"/>
              <a:t>26</a:t>
            </a:fld>
            <a:endParaRPr lang="en-US" dirty="0"/>
          </a:p>
        </p:txBody>
      </p:sp>
      <p:pic>
        <p:nvPicPr>
          <p:cNvPr id="11" name="Picture 10">
            <a:extLst>
              <a:ext uri="{FF2B5EF4-FFF2-40B4-BE49-F238E27FC236}">
                <a16:creationId xmlns:a16="http://schemas.microsoft.com/office/drawing/2014/main" id="{8A6E2585-BB51-814C-96A6-3C7D01C9F7DC}"/>
              </a:ext>
            </a:extLst>
          </p:cNvPr>
          <p:cNvPicPr>
            <a:picLocks noChangeAspect="1"/>
          </p:cNvPicPr>
          <p:nvPr/>
        </p:nvPicPr>
        <p:blipFill>
          <a:blip r:embed="rId2"/>
          <a:stretch>
            <a:fillRect/>
          </a:stretch>
        </p:blipFill>
        <p:spPr>
          <a:xfrm>
            <a:off x="1594845" y="-308758"/>
            <a:ext cx="8923654" cy="7410202"/>
          </a:xfrm>
          <a:prstGeom prst="rect">
            <a:avLst/>
          </a:prstGeom>
        </p:spPr>
      </p:pic>
    </p:spTree>
    <p:extLst>
      <p:ext uri="{BB962C8B-B14F-4D97-AF65-F5344CB8AC3E}">
        <p14:creationId xmlns:p14="http://schemas.microsoft.com/office/powerpoint/2010/main" val="3884715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763FE-BE91-D6C5-CE6D-28B3A1610275}"/>
              </a:ext>
            </a:extLst>
          </p:cNvPr>
          <p:cNvPicPr>
            <a:picLocks noChangeAspect="1"/>
          </p:cNvPicPr>
          <p:nvPr/>
        </p:nvPicPr>
        <p:blipFill>
          <a:blip r:embed="rId2"/>
          <a:stretch>
            <a:fillRect/>
          </a:stretch>
        </p:blipFill>
        <p:spPr>
          <a:xfrm>
            <a:off x="439860" y="295877"/>
            <a:ext cx="11312279" cy="5914917"/>
          </a:xfrm>
          <a:prstGeom prst="rect">
            <a:avLst/>
          </a:prstGeom>
        </p:spPr>
      </p:pic>
      <p:sp>
        <p:nvSpPr>
          <p:cNvPr id="4" name="Footer Placeholder 3">
            <a:extLst>
              <a:ext uri="{FF2B5EF4-FFF2-40B4-BE49-F238E27FC236}">
                <a16:creationId xmlns:a16="http://schemas.microsoft.com/office/drawing/2014/main" id="{7FEB2576-60DE-5678-49E6-4523B4968326}"/>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8036CFAD-6D13-319C-FA3B-08B52D822E2F}"/>
              </a:ext>
            </a:extLst>
          </p:cNvPr>
          <p:cNvSpPr>
            <a:spLocks noGrp="1"/>
          </p:cNvSpPr>
          <p:nvPr>
            <p:ph type="sldNum" sz="quarter" idx="12"/>
          </p:nvPr>
        </p:nvSpPr>
        <p:spPr/>
        <p:txBody>
          <a:bodyPr/>
          <a:lstStyle/>
          <a:p>
            <a:fld id="{312CC964-A50B-4C29-B4E4-2C30BB34CCF3}" type="slidenum">
              <a:rPr lang="en-US" smtClean="0"/>
              <a:t>27</a:t>
            </a:fld>
            <a:endParaRPr lang="en-US" dirty="0"/>
          </a:p>
        </p:txBody>
      </p:sp>
    </p:spTree>
    <p:extLst>
      <p:ext uri="{BB962C8B-B14F-4D97-AF65-F5344CB8AC3E}">
        <p14:creationId xmlns:p14="http://schemas.microsoft.com/office/powerpoint/2010/main" val="270007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53A44F-3899-BBC3-C181-9FB691D2B5AF}"/>
              </a:ext>
            </a:extLst>
          </p:cNvPr>
          <p:cNvSpPr>
            <a:spLocks noGrp="1"/>
          </p:cNvSpPr>
          <p:nvPr>
            <p:ph type="ftr" sz="quarter" idx="11"/>
          </p:nvPr>
        </p:nvSpPr>
        <p:spPr/>
        <p:txBody>
          <a:bodyPr/>
          <a:lstStyle/>
          <a:p>
            <a:r>
              <a:rPr lang="en-US"/>
              <a:t>TP1 2023-2024</a:t>
            </a:r>
            <a:endParaRPr lang="en-US" dirty="0"/>
          </a:p>
        </p:txBody>
      </p:sp>
      <p:sp>
        <p:nvSpPr>
          <p:cNvPr id="3" name="Slide Number Placeholder 2">
            <a:extLst>
              <a:ext uri="{FF2B5EF4-FFF2-40B4-BE49-F238E27FC236}">
                <a16:creationId xmlns:a16="http://schemas.microsoft.com/office/drawing/2014/main" id="{D2C6A022-D170-E8F4-E51A-25A9989FF6A4}"/>
              </a:ext>
            </a:extLst>
          </p:cNvPr>
          <p:cNvSpPr>
            <a:spLocks noGrp="1"/>
          </p:cNvSpPr>
          <p:nvPr>
            <p:ph type="sldNum" sz="quarter" idx="12"/>
          </p:nvPr>
        </p:nvSpPr>
        <p:spPr/>
        <p:txBody>
          <a:bodyPr/>
          <a:lstStyle/>
          <a:p>
            <a:fld id="{312CC964-A50B-4C29-B4E4-2C30BB34CCF3}" type="slidenum">
              <a:rPr lang="en-US" smtClean="0"/>
              <a:t>28</a:t>
            </a:fld>
            <a:endParaRPr lang="en-US" dirty="0"/>
          </a:p>
        </p:txBody>
      </p:sp>
      <p:pic>
        <p:nvPicPr>
          <p:cNvPr id="5" name="Picture 4">
            <a:extLst>
              <a:ext uri="{FF2B5EF4-FFF2-40B4-BE49-F238E27FC236}">
                <a16:creationId xmlns:a16="http://schemas.microsoft.com/office/drawing/2014/main" id="{EEEEA0EF-FFD2-0248-1B88-327C09B6A93D}"/>
              </a:ext>
            </a:extLst>
          </p:cNvPr>
          <p:cNvPicPr>
            <a:picLocks noChangeAspect="1"/>
          </p:cNvPicPr>
          <p:nvPr/>
        </p:nvPicPr>
        <p:blipFill>
          <a:blip r:embed="rId2"/>
          <a:stretch>
            <a:fillRect/>
          </a:stretch>
        </p:blipFill>
        <p:spPr>
          <a:xfrm>
            <a:off x="1031906" y="201880"/>
            <a:ext cx="9724518" cy="6196997"/>
          </a:xfrm>
          <a:prstGeom prst="rect">
            <a:avLst/>
          </a:prstGeom>
        </p:spPr>
      </p:pic>
    </p:spTree>
    <p:extLst>
      <p:ext uri="{BB962C8B-B14F-4D97-AF65-F5344CB8AC3E}">
        <p14:creationId xmlns:p14="http://schemas.microsoft.com/office/powerpoint/2010/main" val="2635060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9C2A05-D6F3-ABEC-F95F-B74CADD79643}"/>
              </a:ext>
            </a:extLst>
          </p:cNvPr>
          <p:cNvSpPr>
            <a:spLocks noGrp="1"/>
          </p:cNvSpPr>
          <p:nvPr>
            <p:ph type="ftr" sz="quarter" idx="11"/>
          </p:nvPr>
        </p:nvSpPr>
        <p:spPr/>
        <p:txBody>
          <a:bodyPr/>
          <a:lstStyle/>
          <a:p>
            <a:r>
              <a:rPr lang="en-US"/>
              <a:t>TP1 2023-2024</a:t>
            </a:r>
            <a:endParaRPr lang="en-US" dirty="0"/>
          </a:p>
        </p:txBody>
      </p:sp>
      <p:sp>
        <p:nvSpPr>
          <p:cNvPr id="3" name="Slide Number Placeholder 2">
            <a:extLst>
              <a:ext uri="{FF2B5EF4-FFF2-40B4-BE49-F238E27FC236}">
                <a16:creationId xmlns:a16="http://schemas.microsoft.com/office/drawing/2014/main" id="{F36CFD73-EEB6-76B5-4306-B75D3DC5452E}"/>
              </a:ext>
            </a:extLst>
          </p:cNvPr>
          <p:cNvSpPr>
            <a:spLocks noGrp="1"/>
          </p:cNvSpPr>
          <p:nvPr>
            <p:ph type="sldNum" sz="quarter" idx="12"/>
          </p:nvPr>
        </p:nvSpPr>
        <p:spPr/>
        <p:txBody>
          <a:bodyPr/>
          <a:lstStyle/>
          <a:p>
            <a:fld id="{312CC964-A50B-4C29-B4E4-2C30BB34CCF3}" type="slidenum">
              <a:rPr lang="en-US" smtClean="0"/>
              <a:t>29</a:t>
            </a:fld>
            <a:endParaRPr lang="en-US" dirty="0"/>
          </a:p>
        </p:txBody>
      </p:sp>
      <p:pic>
        <p:nvPicPr>
          <p:cNvPr id="5" name="Picture 4">
            <a:extLst>
              <a:ext uri="{FF2B5EF4-FFF2-40B4-BE49-F238E27FC236}">
                <a16:creationId xmlns:a16="http://schemas.microsoft.com/office/drawing/2014/main" id="{BECCD634-A96E-4D68-01E3-DCE6D2C2D4E8}"/>
              </a:ext>
            </a:extLst>
          </p:cNvPr>
          <p:cNvPicPr>
            <a:picLocks noChangeAspect="1"/>
          </p:cNvPicPr>
          <p:nvPr/>
        </p:nvPicPr>
        <p:blipFill>
          <a:blip r:embed="rId2"/>
          <a:stretch>
            <a:fillRect/>
          </a:stretch>
        </p:blipFill>
        <p:spPr>
          <a:xfrm>
            <a:off x="2280062" y="166610"/>
            <a:ext cx="7716808" cy="6597394"/>
          </a:xfrm>
          <a:prstGeom prst="rect">
            <a:avLst/>
          </a:prstGeom>
        </p:spPr>
      </p:pic>
    </p:spTree>
    <p:extLst>
      <p:ext uri="{BB962C8B-B14F-4D97-AF65-F5344CB8AC3E}">
        <p14:creationId xmlns:p14="http://schemas.microsoft.com/office/powerpoint/2010/main" val="262383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E37-3C95-4E35-8624-CC190CC12235}"/>
              </a:ext>
            </a:extLst>
          </p:cNvPr>
          <p:cNvSpPr>
            <a:spLocks noGrp="1"/>
          </p:cNvSpPr>
          <p:nvPr>
            <p:ph type="title"/>
          </p:nvPr>
        </p:nvSpPr>
        <p:spPr>
          <a:xfrm>
            <a:off x="432834" y="533400"/>
            <a:ext cx="5231365" cy="2379921"/>
          </a:xfrm>
        </p:spPr>
        <p:txBody>
          <a:bodyPr/>
          <a:lstStyle/>
          <a:p>
            <a:r>
              <a:rPr lang="fr-FR" sz="4000" dirty="0"/>
              <a:t>Structuration du cours</a:t>
            </a:r>
          </a:p>
        </p:txBody>
      </p:sp>
      <p:sp>
        <p:nvSpPr>
          <p:cNvPr id="3" name="Content Placeholder 2">
            <a:extLst>
              <a:ext uri="{FF2B5EF4-FFF2-40B4-BE49-F238E27FC236}">
                <a16:creationId xmlns:a16="http://schemas.microsoft.com/office/drawing/2014/main" id="{CF816715-277D-4042-B401-03CD007D7CDB}"/>
              </a:ext>
            </a:extLst>
          </p:cNvPr>
          <p:cNvSpPr>
            <a:spLocks noGrp="1"/>
          </p:cNvSpPr>
          <p:nvPr>
            <p:ph idx="1"/>
          </p:nvPr>
        </p:nvSpPr>
        <p:spPr>
          <a:xfrm>
            <a:off x="1218306" y="3383281"/>
            <a:ext cx="7277100" cy="2379922"/>
          </a:xfrm>
        </p:spPr>
        <p:txBody>
          <a:bodyPr>
            <a:normAutofit/>
          </a:bodyPr>
          <a:lstStyle/>
          <a:p>
            <a:pPr marL="514350" indent="-514350">
              <a:buFont typeface="+mj-lt"/>
              <a:buAutoNum type="arabicPeriod"/>
            </a:pPr>
            <a:r>
              <a:rPr lang="fr-CA" sz="2600" dirty="0"/>
              <a:t>Les propriétés de la forme</a:t>
            </a:r>
          </a:p>
          <a:p>
            <a:pPr marL="514350" indent="-514350">
              <a:buFont typeface="+mj-lt"/>
              <a:buAutoNum type="arabicPeriod"/>
            </a:pPr>
            <a:r>
              <a:rPr lang="fr-CA" sz="2800" dirty="0"/>
              <a:t>Génération et transformation de la forme</a:t>
            </a:r>
          </a:p>
          <a:p>
            <a:pPr marL="514350" indent="-514350">
              <a:buFont typeface="+mj-lt"/>
              <a:buAutoNum type="arabicPeriod"/>
            </a:pPr>
            <a:r>
              <a:rPr lang="en-US" sz="2800" dirty="0"/>
              <a:t>Lois de composition, concepts </a:t>
            </a:r>
            <a:r>
              <a:rPr lang="fr-FR" sz="2800" dirty="0"/>
              <a:t>essentiels</a:t>
            </a:r>
            <a:endParaRPr lang="fr-CA" sz="2800" dirty="0"/>
          </a:p>
          <a:p>
            <a:pPr marL="514350" indent="-514350">
              <a:buFont typeface="+mj-lt"/>
              <a:buAutoNum type="arabicPeriod"/>
            </a:pPr>
            <a:endParaRPr lang="fr-CA" sz="2600" dirty="0"/>
          </a:p>
        </p:txBody>
      </p:sp>
      <p:sp>
        <p:nvSpPr>
          <p:cNvPr id="39" name="Footer Placeholder 38">
            <a:extLst>
              <a:ext uri="{FF2B5EF4-FFF2-40B4-BE49-F238E27FC236}">
                <a16:creationId xmlns:a16="http://schemas.microsoft.com/office/drawing/2014/main" id="{F98A8A15-91B5-4554-95A4-612A5FC0ECC7}"/>
              </a:ext>
            </a:extLst>
          </p:cNvPr>
          <p:cNvSpPr>
            <a:spLocks noGrp="1"/>
          </p:cNvSpPr>
          <p:nvPr>
            <p:ph type="ftr" sz="quarter" idx="11"/>
          </p:nvPr>
        </p:nvSpPr>
        <p:spPr>
          <a:xfrm>
            <a:off x="154429" y="6398878"/>
            <a:ext cx="4497315" cy="365125"/>
          </a:xfrm>
        </p:spPr>
        <p:txBody>
          <a:bodyPr/>
          <a:lstStyle/>
          <a:p>
            <a:r>
              <a:rPr lang="en-US" dirty="0"/>
              <a:t>TP1 2023-2024</a:t>
            </a:r>
          </a:p>
        </p:txBody>
      </p:sp>
      <p:pic>
        <p:nvPicPr>
          <p:cNvPr id="7" name="Picture Placeholder 6" descr="View of city buildings over the water">
            <a:extLst>
              <a:ext uri="{FF2B5EF4-FFF2-40B4-BE49-F238E27FC236}">
                <a16:creationId xmlns:a16="http://schemas.microsoft.com/office/drawing/2014/main" id="{4C61771D-5836-4E5C-A19A-3F15641B879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8" b="8"/>
          <a:stretch/>
        </p:blipFill>
        <p:spPr>
          <a:xfrm>
            <a:off x="9531096" y="0"/>
            <a:ext cx="2660904" cy="3429000"/>
          </a:xfrm>
        </p:spPr>
      </p:pic>
      <p:pic>
        <p:nvPicPr>
          <p:cNvPr id="9" name="Picture Placeholder 8" descr="Background Graphic with lights">
            <a:extLst>
              <a:ext uri="{FF2B5EF4-FFF2-40B4-BE49-F238E27FC236}">
                <a16:creationId xmlns:a16="http://schemas.microsoft.com/office/drawing/2014/main" id="{51C83C9C-B18C-4D14-8539-EBB0422AB0F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l="67" r="67"/>
          <a:stretch/>
        </p:blipFill>
        <p:spPr>
          <a:xfrm>
            <a:off x="9531096" y="3383280"/>
            <a:ext cx="2660904" cy="3474720"/>
          </a:xfrm>
        </p:spPr>
      </p:pic>
      <p:sp>
        <p:nvSpPr>
          <p:cNvPr id="37" name="Slide Number Placeholder 36">
            <a:extLst>
              <a:ext uri="{FF2B5EF4-FFF2-40B4-BE49-F238E27FC236}">
                <a16:creationId xmlns:a16="http://schemas.microsoft.com/office/drawing/2014/main" id="{D3141030-4F7D-4526-B0FC-1EA787D5BF2D}"/>
              </a:ext>
            </a:extLst>
          </p:cNvPr>
          <p:cNvSpPr>
            <a:spLocks noGrp="1"/>
          </p:cNvSpPr>
          <p:nvPr>
            <p:ph type="sldNum" sz="quarter" idx="12"/>
          </p:nvPr>
        </p:nvSpPr>
        <p:spPr>
          <a:xfrm>
            <a:off x="11602477" y="6398878"/>
            <a:ext cx="470887" cy="365125"/>
          </a:xfrm>
        </p:spPr>
        <p:txBody>
          <a:bodyPr/>
          <a:lstStyle/>
          <a:p>
            <a:fld id="{312CC964-A50B-4C29-B4E4-2C30BB34CCF3}" type="slidenum">
              <a:rPr lang="en-US" smtClean="0"/>
              <a:pPr/>
              <a:t>3</a:t>
            </a:fld>
            <a:endParaRPr lang="en-US" dirty="0"/>
          </a:p>
        </p:txBody>
      </p:sp>
    </p:spTree>
    <p:extLst>
      <p:ext uri="{BB962C8B-B14F-4D97-AF65-F5344CB8AC3E}">
        <p14:creationId xmlns:p14="http://schemas.microsoft.com/office/powerpoint/2010/main" val="1764447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3FD9AD-36F3-C2FB-02B9-7CE3EA4460B1}"/>
              </a:ext>
            </a:extLst>
          </p:cNvPr>
          <p:cNvSpPr>
            <a:spLocks noGrp="1"/>
          </p:cNvSpPr>
          <p:nvPr>
            <p:ph type="ftr" sz="quarter" idx="11"/>
          </p:nvPr>
        </p:nvSpPr>
        <p:spPr/>
        <p:txBody>
          <a:bodyPr/>
          <a:lstStyle/>
          <a:p>
            <a:r>
              <a:rPr lang="en-US"/>
              <a:t>TP1 2023-2024</a:t>
            </a:r>
            <a:endParaRPr lang="en-US" dirty="0"/>
          </a:p>
        </p:txBody>
      </p:sp>
      <p:sp>
        <p:nvSpPr>
          <p:cNvPr id="3" name="Slide Number Placeholder 2">
            <a:extLst>
              <a:ext uri="{FF2B5EF4-FFF2-40B4-BE49-F238E27FC236}">
                <a16:creationId xmlns:a16="http://schemas.microsoft.com/office/drawing/2014/main" id="{C96DDEB5-BBCB-1901-97BE-B8B86B153F56}"/>
              </a:ext>
            </a:extLst>
          </p:cNvPr>
          <p:cNvSpPr>
            <a:spLocks noGrp="1"/>
          </p:cNvSpPr>
          <p:nvPr>
            <p:ph type="sldNum" sz="quarter" idx="12"/>
          </p:nvPr>
        </p:nvSpPr>
        <p:spPr/>
        <p:txBody>
          <a:bodyPr/>
          <a:lstStyle/>
          <a:p>
            <a:fld id="{312CC964-A50B-4C29-B4E4-2C30BB34CCF3}" type="slidenum">
              <a:rPr lang="en-US" smtClean="0"/>
              <a:t>30</a:t>
            </a:fld>
            <a:endParaRPr lang="en-US" dirty="0"/>
          </a:p>
        </p:txBody>
      </p:sp>
      <p:pic>
        <p:nvPicPr>
          <p:cNvPr id="5" name="Picture 4">
            <a:extLst>
              <a:ext uri="{FF2B5EF4-FFF2-40B4-BE49-F238E27FC236}">
                <a16:creationId xmlns:a16="http://schemas.microsoft.com/office/drawing/2014/main" id="{EA517123-C49E-FA73-E2B3-3AFCC78E7A95}"/>
              </a:ext>
            </a:extLst>
          </p:cNvPr>
          <p:cNvPicPr>
            <a:picLocks noChangeAspect="1"/>
          </p:cNvPicPr>
          <p:nvPr/>
        </p:nvPicPr>
        <p:blipFill>
          <a:blip r:embed="rId2"/>
          <a:stretch>
            <a:fillRect/>
          </a:stretch>
        </p:blipFill>
        <p:spPr>
          <a:xfrm>
            <a:off x="1361179" y="688768"/>
            <a:ext cx="9866447" cy="5710109"/>
          </a:xfrm>
          <a:prstGeom prst="rect">
            <a:avLst/>
          </a:prstGeom>
        </p:spPr>
      </p:pic>
    </p:spTree>
    <p:extLst>
      <p:ext uri="{BB962C8B-B14F-4D97-AF65-F5344CB8AC3E}">
        <p14:creationId xmlns:p14="http://schemas.microsoft.com/office/powerpoint/2010/main" val="2927303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8DCD5B-588B-6F44-4F92-0B6ED918A18E}"/>
              </a:ext>
            </a:extLst>
          </p:cNvPr>
          <p:cNvSpPr>
            <a:spLocks noGrp="1"/>
          </p:cNvSpPr>
          <p:nvPr>
            <p:ph idx="1"/>
          </p:nvPr>
        </p:nvSpPr>
        <p:spPr>
          <a:xfrm>
            <a:off x="1154875" y="1016436"/>
            <a:ext cx="10079182" cy="1695326"/>
          </a:xfrm>
        </p:spPr>
        <p:txBody>
          <a:bodyPr>
            <a:normAutofit lnSpcReduction="10000"/>
          </a:bodyPr>
          <a:lstStyle/>
          <a:p>
            <a:pPr algn="just">
              <a:lnSpc>
                <a:spcPct val="150000"/>
              </a:lnSpc>
            </a:pPr>
            <a:r>
              <a:rPr lang="fr-CA" sz="2800" b="1" dirty="0"/>
              <a:t>L’addition  d’éléments  dans  une  composition  </a:t>
            </a:r>
            <a:r>
              <a:rPr lang="fr-CA" dirty="0"/>
              <a:t>s’effectue  selon  différentes  modalités  qui  concernent  la  position des espaces les uns par rapport aux autres, ces relations peuvent être :</a:t>
            </a:r>
            <a:endParaRPr lang="en-US" dirty="0"/>
          </a:p>
        </p:txBody>
      </p:sp>
      <p:sp>
        <p:nvSpPr>
          <p:cNvPr id="4" name="Footer Placeholder 3">
            <a:extLst>
              <a:ext uri="{FF2B5EF4-FFF2-40B4-BE49-F238E27FC236}">
                <a16:creationId xmlns:a16="http://schemas.microsoft.com/office/drawing/2014/main" id="{3BF57D55-7010-3D75-2338-A8C7A3013D06}"/>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075F8E87-1430-7325-C237-998860C9EF7B}"/>
              </a:ext>
            </a:extLst>
          </p:cNvPr>
          <p:cNvSpPr>
            <a:spLocks noGrp="1"/>
          </p:cNvSpPr>
          <p:nvPr>
            <p:ph type="sldNum" sz="quarter" idx="12"/>
          </p:nvPr>
        </p:nvSpPr>
        <p:spPr/>
        <p:txBody>
          <a:bodyPr/>
          <a:lstStyle/>
          <a:p>
            <a:fld id="{312CC964-A50B-4C29-B4E4-2C30BB34CCF3}" type="slidenum">
              <a:rPr lang="en-US" smtClean="0"/>
              <a:t>31</a:t>
            </a:fld>
            <a:endParaRPr lang="en-US" dirty="0"/>
          </a:p>
        </p:txBody>
      </p:sp>
      <p:pic>
        <p:nvPicPr>
          <p:cNvPr id="7" name="Picture 6">
            <a:extLst>
              <a:ext uri="{FF2B5EF4-FFF2-40B4-BE49-F238E27FC236}">
                <a16:creationId xmlns:a16="http://schemas.microsoft.com/office/drawing/2014/main" id="{A69A6DE0-1380-6985-EEE9-4DB3984B22C2}"/>
              </a:ext>
            </a:extLst>
          </p:cNvPr>
          <p:cNvPicPr>
            <a:picLocks noChangeAspect="1"/>
          </p:cNvPicPr>
          <p:nvPr/>
        </p:nvPicPr>
        <p:blipFill>
          <a:blip r:embed="rId2"/>
          <a:stretch>
            <a:fillRect/>
          </a:stretch>
        </p:blipFill>
        <p:spPr>
          <a:xfrm>
            <a:off x="557804" y="3135354"/>
            <a:ext cx="11084257" cy="2416340"/>
          </a:xfrm>
          <a:prstGeom prst="rect">
            <a:avLst/>
          </a:prstGeom>
        </p:spPr>
      </p:pic>
    </p:spTree>
    <p:extLst>
      <p:ext uri="{BB962C8B-B14F-4D97-AF65-F5344CB8AC3E}">
        <p14:creationId xmlns:p14="http://schemas.microsoft.com/office/powerpoint/2010/main" val="262037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F707-3F47-E653-D723-E227238AFCF3}"/>
              </a:ext>
            </a:extLst>
          </p:cNvPr>
          <p:cNvSpPr>
            <a:spLocks noGrp="1"/>
          </p:cNvSpPr>
          <p:nvPr>
            <p:ph type="title"/>
          </p:nvPr>
        </p:nvSpPr>
        <p:spPr>
          <a:xfrm>
            <a:off x="1143000" y="390897"/>
            <a:ext cx="9906000" cy="689757"/>
          </a:xfrm>
        </p:spPr>
        <p:txBody>
          <a:bodyPr/>
          <a:lstStyle/>
          <a:p>
            <a:r>
              <a:rPr lang="en-US" dirty="0"/>
              <a:t>inclusion </a:t>
            </a:r>
          </a:p>
        </p:txBody>
      </p:sp>
      <p:sp>
        <p:nvSpPr>
          <p:cNvPr id="3" name="Content Placeholder 2">
            <a:extLst>
              <a:ext uri="{FF2B5EF4-FFF2-40B4-BE49-F238E27FC236}">
                <a16:creationId xmlns:a16="http://schemas.microsoft.com/office/drawing/2014/main" id="{1310CE0F-CC40-19AA-CA6F-DE2EC20692AC}"/>
              </a:ext>
            </a:extLst>
          </p:cNvPr>
          <p:cNvSpPr>
            <a:spLocks noGrp="1"/>
          </p:cNvSpPr>
          <p:nvPr>
            <p:ph idx="1"/>
          </p:nvPr>
        </p:nvSpPr>
        <p:spPr>
          <a:xfrm>
            <a:off x="427561" y="1285379"/>
            <a:ext cx="5474475" cy="5181724"/>
          </a:xfrm>
        </p:spPr>
        <p:txBody>
          <a:bodyPr>
            <a:normAutofit fontScale="70000" lnSpcReduction="20000"/>
          </a:bodyPr>
          <a:lstStyle/>
          <a:p>
            <a:pPr algn="just">
              <a:lnSpc>
                <a:spcPct val="170000"/>
              </a:lnSpc>
            </a:pPr>
            <a:r>
              <a:rPr lang="fr-CA" dirty="0"/>
              <a:t>Un espace peut envelopper un autre espace par  son volume plus grand.</a:t>
            </a:r>
          </a:p>
          <a:p>
            <a:pPr algn="just">
              <a:lnSpc>
                <a:spcPct val="170000"/>
              </a:lnSpc>
            </a:pPr>
            <a:r>
              <a:rPr lang="fr-CA" dirty="0"/>
              <a:t> Pour faciliter la lecture et la perception de cette  configuration  spatiale,  l’espace  contenant  doit  être suffisamment grand sans quoi il perdrait sa  propriété d’enveloppe.   </a:t>
            </a:r>
          </a:p>
          <a:p>
            <a:pPr algn="just">
              <a:lnSpc>
                <a:spcPct val="170000"/>
              </a:lnSpc>
            </a:pPr>
            <a:r>
              <a:rPr lang="fr-CA" dirty="0"/>
              <a:t>L’espace contenu peut avoir la même forme que  le contenant mais orienté de différente manière  afin  de  créer  une  dynamique  dans  les  espaces  résiduels. </a:t>
            </a:r>
          </a:p>
          <a:p>
            <a:pPr algn="just">
              <a:lnSpc>
                <a:spcPct val="170000"/>
              </a:lnSpc>
            </a:pPr>
            <a:r>
              <a:rPr lang="fr-CA" dirty="0"/>
              <a:t>L’espace contenu peut aussi prendre une  forme  différente  que  le  contenant  afin  de  renforcer  l’image  en  tant  que  volume  autonome.</a:t>
            </a:r>
            <a:endParaRPr lang="en-US" dirty="0"/>
          </a:p>
        </p:txBody>
      </p:sp>
      <p:sp>
        <p:nvSpPr>
          <p:cNvPr id="4" name="Footer Placeholder 3">
            <a:extLst>
              <a:ext uri="{FF2B5EF4-FFF2-40B4-BE49-F238E27FC236}">
                <a16:creationId xmlns:a16="http://schemas.microsoft.com/office/drawing/2014/main" id="{095174EC-C4A8-DAEC-4628-73E9D5EB1FD8}"/>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698BA336-9E64-5B91-B491-B127921706E4}"/>
              </a:ext>
            </a:extLst>
          </p:cNvPr>
          <p:cNvSpPr>
            <a:spLocks noGrp="1"/>
          </p:cNvSpPr>
          <p:nvPr>
            <p:ph type="sldNum" sz="quarter" idx="12"/>
          </p:nvPr>
        </p:nvSpPr>
        <p:spPr/>
        <p:txBody>
          <a:bodyPr/>
          <a:lstStyle/>
          <a:p>
            <a:fld id="{312CC964-A50B-4C29-B4E4-2C30BB34CCF3}" type="slidenum">
              <a:rPr lang="en-US" smtClean="0"/>
              <a:t>32</a:t>
            </a:fld>
            <a:endParaRPr lang="en-US" dirty="0"/>
          </a:p>
        </p:txBody>
      </p:sp>
      <p:pic>
        <p:nvPicPr>
          <p:cNvPr id="7" name="Picture 6">
            <a:extLst>
              <a:ext uri="{FF2B5EF4-FFF2-40B4-BE49-F238E27FC236}">
                <a16:creationId xmlns:a16="http://schemas.microsoft.com/office/drawing/2014/main" id="{A13ED29E-EDD6-EA76-FB57-574EC5385D2D}"/>
              </a:ext>
            </a:extLst>
          </p:cNvPr>
          <p:cNvPicPr>
            <a:picLocks noChangeAspect="1"/>
          </p:cNvPicPr>
          <p:nvPr/>
        </p:nvPicPr>
        <p:blipFill>
          <a:blip r:embed="rId2"/>
          <a:stretch>
            <a:fillRect/>
          </a:stretch>
        </p:blipFill>
        <p:spPr>
          <a:xfrm>
            <a:off x="6816374" y="267156"/>
            <a:ext cx="4232626" cy="6131722"/>
          </a:xfrm>
          <a:prstGeom prst="rect">
            <a:avLst/>
          </a:prstGeom>
        </p:spPr>
      </p:pic>
    </p:spTree>
    <p:extLst>
      <p:ext uri="{BB962C8B-B14F-4D97-AF65-F5344CB8AC3E}">
        <p14:creationId xmlns:p14="http://schemas.microsoft.com/office/powerpoint/2010/main" val="1837002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E7FF-E423-836C-DD10-0C2EE4E9AB06}"/>
              </a:ext>
            </a:extLst>
          </p:cNvPr>
          <p:cNvSpPr>
            <a:spLocks noGrp="1"/>
          </p:cNvSpPr>
          <p:nvPr>
            <p:ph type="title"/>
          </p:nvPr>
        </p:nvSpPr>
        <p:spPr>
          <a:xfrm>
            <a:off x="1024247" y="-319623"/>
            <a:ext cx="9906000" cy="1382156"/>
          </a:xfrm>
        </p:spPr>
        <p:txBody>
          <a:bodyPr/>
          <a:lstStyle/>
          <a:p>
            <a:r>
              <a:rPr lang="en-US" dirty="0"/>
              <a:t>Imbrication</a:t>
            </a:r>
          </a:p>
        </p:txBody>
      </p:sp>
      <p:sp>
        <p:nvSpPr>
          <p:cNvPr id="3" name="Content Placeholder 2">
            <a:extLst>
              <a:ext uri="{FF2B5EF4-FFF2-40B4-BE49-F238E27FC236}">
                <a16:creationId xmlns:a16="http://schemas.microsoft.com/office/drawing/2014/main" id="{8ABBB84F-B6A0-7072-1DEA-C0FDF967411C}"/>
              </a:ext>
            </a:extLst>
          </p:cNvPr>
          <p:cNvSpPr>
            <a:spLocks noGrp="1"/>
          </p:cNvSpPr>
          <p:nvPr>
            <p:ph idx="1"/>
          </p:nvPr>
        </p:nvSpPr>
        <p:spPr>
          <a:xfrm>
            <a:off x="783771" y="1306286"/>
            <a:ext cx="5082639" cy="5457717"/>
          </a:xfrm>
        </p:spPr>
        <p:txBody>
          <a:bodyPr>
            <a:normAutofit fontScale="62500" lnSpcReduction="20000"/>
          </a:bodyPr>
          <a:lstStyle/>
          <a:p>
            <a:pPr algn="just">
              <a:lnSpc>
                <a:spcPct val="160000"/>
              </a:lnSpc>
            </a:pPr>
            <a:r>
              <a:rPr lang="fr-CA" dirty="0"/>
              <a:t>Une  relation  d’imbrication  est  le  résultat  d’un  chevauchement  d’une  partie  appartenant  à  deux  espaces  et  qui  devient  l’élément  commun  entre  eux.  Lorsque  deux  volumes  s’imbriquent,  chaque  espace  garde  son  identité  et  sa  définition,  la  configuration  qui  en  résulte  peut  faire  l’objet  de  différentes interprétations : </a:t>
            </a:r>
          </a:p>
          <a:p>
            <a:pPr algn="just">
              <a:lnSpc>
                <a:spcPct val="160000"/>
              </a:lnSpc>
            </a:pPr>
            <a:r>
              <a:rPr lang="fr-CA" dirty="0"/>
              <a:t>L’espace  d’imbrication  peut  être  partagé  par  les  deux volumes </a:t>
            </a:r>
          </a:p>
          <a:p>
            <a:pPr algn="just">
              <a:lnSpc>
                <a:spcPct val="160000"/>
              </a:lnSpc>
            </a:pPr>
            <a:r>
              <a:rPr lang="fr-CA" dirty="0"/>
              <a:t>L’espace  d’imbrication  peut  faire  partie intégrante  de  l’un  des  deux  volumes,  le  deuxième  volume  subit alors une soustraction </a:t>
            </a:r>
          </a:p>
          <a:p>
            <a:pPr algn="just">
              <a:lnSpc>
                <a:spcPct val="160000"/>
              </a:lnSpc>
            </a:pPr>
            <a:r>
              <a:rPr lang="fr-CA" dirty="0"/>
              <a:t>Les  deux  volumes  subissent  une  soustraction  et  l’espace  d’imbrication  développe  sa  propre  autonomie tout en reliant les deux volumes</a:t>
            </a:r>
            <a:endParaRPr lang="en-US" dirty="0"/>
          </a:p>
        </p:txBody>
      </p:sp>
      <p:sp>
        <p:nvSpPr>
          <p:cNvPr id="4" name="Footer Placeholder 3">
            <a:extLst>
              <a:ext uri="{FF2B5EF4-FFF2-40B4-BE49-F238E27FC236}">
                <a16:creationId xmlns:a16="http://schemas.microsoft.com/office/drawing/2014/main" id="{5A1319D6-8807-D2C7-C070-DBB291D5F776}"/>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8E882C90-8A6D-3234-9BAD-F09E7FD74F46}"/>
              </a:ext>
            </a:extLst>
          </p:cNvPr>
          <p:cNvSpPr>
            <a:spLocks noGrp="1"/>
          </p:cNvSpPr>
          <p:nvPr>
            <p:ph type="sldNum" sz="quarter" idx="12"/>
          </p:nvPr>
        </p:nvSpPr>
        <p:spPr/>
        <p:txBody>
          <a:bodyPr/>
          <a:lstStyle/>
          <a:p>
            <a:fld id="{312CC964-A50B-4C29-B4E4-2C30BB34CCF3}" type="slidenum">
              <a:rPr lang="en-US" smtClean="0"/>
              <a:t>33</a:t>
            </a:fld>
            <a:endParaRPr lang="en-US" dirty="0"/>
          </a:p>
        </p:txBody>
      </p:sp>
      <p:pic>
        <p:nvPicPr>
          <p:cNvPr id="7" name="Picture 6">
            <a:extLst>
              <a:ext uri="{FF2B5EF4-FFF2-40B4-BE49-F238E27FC236}">
                <a16:creationId xmlns:a16="http://schemas.microsoft.com/office/drawing/2014/main" id="{F37605EF-9048-EA5A-3965-DC9D7FC39847}"/>
              </a:ext>
            </a:extLst>
          </p:cNvPr>
          <p:cNvPicPr>
            <a:picLocks noChangeAspect="1"/>
          </p:cNvPicPr>
          <p:nvPr/>
        </p:nvPicPr>
        <p:blipFill>
          <a:blip r:embed="rId2"/>
          <a:stretch>
            <a:fillRect/>
          </a:stretch>
        </p:blipFill>
        <p:spPr>
          <a:xfrm>
            <a:off x="6096000" y="0"/>
            <a:ext cx="5506477" cy="6801243"/>
          </a:xfrm>
          <a:prstGeom prst="rect">
            <a:avLst/>
          </a:prstGeom>
        </p:spPr>
      </p:pic>
    </p:spTree>
    <p:extLst>
      <p:ext uri="{BB962C8B-B14F-4D97-AF65-F5344CB8AC3E}">
        <p14:creationId xmlns:p14="http://schemas.microsoft.com/office/powerpoint/2010/main" val="3378128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DB4B-DE4B-8ECB-98FB-618906EF07C4}"/>
              </a:ext>
            </a:extLst>
          </p:cNvPr>
          <p:cNvSpPr>
            <a:spLocks noGrp="1"/>
          </p:cNvSpPr>
          <p:nvPr>
            <p:ph type="title"/>
          </p:nvPr>
        </p:nvSpPr>
        <p:spPr>
          <a:xfrm>
            <a:off x="1000496" y="-245854"/>
            <a:ext cx="9906000" cy="1382156"/>
          </a:xfrm>
        </p:spPr>
        <p:txBody>
          <a:bodyPr/>
          <a:lstStyle/>
          <a:p>
            <a:r>
              <a:rPr lang="en-US" dirty="0"/>
              <a:t>juxtaposition</a:t>
            </a:r>
          </a:p>
        </p:txBody>
      </p:sp>
      <p:sp>
        <p:nvSpPr>
          <p:cNvPr id="3" name="Content Placeholder 2">
            <a:extLst>
              <a:ext uri="{FF2B5EF4-FFF2-40B4-BE49-F238E27FC236}">
                <a16:creationId xmlns:a16="http://schemas.microsoft.com/office/drawing/2014/main" id="{F5351BDC-7E61-4E7F-99E8-A28C3C3339F7}"/>
              </a:ext>
            </a:extLst>
          </p:cNvPr>
          <p:cNvSpPr>
            <a:spLocks noGrp="1"/>
          </p:cNvSpPr>
          <p:nvPr>
            <p:ph idx="1"/>
          </p:nvPr>
        </p:nvSpPr>
        <p:spPr>
          <a:xfrm>
            <a:off x="771896" y="1603169"/>
            <a:ext cx="4497315" cy="4916384"/>
          </a:xfrm>
        </p:spPr>
        <p:txBody>
          <a:bodyPr>
            <a:normAutofit fontScale="70000" lnSpcReduction="20000"/>
          </a:bodyPr>
          <a:lstStyle/>
          <a:p>
            <a:pPr algn="just">
              <a:lnSpc>
                <a:spcPct val="170000"/>
              </a:lnSpc>
            </a:pPr>
            <a:r>
              <a:rPr lang="fr-CA" dirty="0"/>
              <a:t>La  juxtaposition  est  l’une  des  relations  spatiales  les  plus  communes.  Cela  permet  à  chaque  espace  d’avoir  son  identité  et  de  répondre  aux  exigences  fonctionnelles ou symboliques chacun à sa manière.  La degré de continuité visuelle et spatiale crée entre  les  deux  espaces  adjacents  dépend  de  la  nature  du  l’espace de séparation qui peut être :</a:t>
            </a:r>
          </a:p>
          <a:p>
            <a:pPr algn="just">
              <a:lnSpc>
                <a:spcPct val="170000"/>
              </a:lnSpc>
            </a:pPr>
            <a:r>
              <a:rPr lang="fr-CA" dirty="0"/>
              <a:t> Une limite visuelle et physique permettant le  passage  entre  les  deux  espaces  adjacents  renforçant leur individualité </a:t>
            </a:r>
            <a:endParaRPr lang="en-US" dirty="0"/>
          </a:p>
        </p:txBody>
      </p:sp>
      <p:sp>
        <p:nvSpPr>
          <p:cNvPr id="4" name="Footer Placeholder 3">
            <a:extLst>
              <a:ext uri="{FF2B5EF4-FFF2-40B4-BE49-F238E27FC236}">
                <a16:creationId xmlns:a16="http://schemas.microsoft.com/office/drawing/2014/main" id="{2B263D08-CB5C-1B28-E76F-6B756997431C}"/>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D007D399-F6F9-A5E8-9772-3F6E74403F83}"/>
              </a:ext>
            </a:extLst>
          </p:cNvPr>
          <p:cNvSpPr>
            <a:spLocks noGrp="1"/>
          </p:cNvSpPr>
          <p:nvPr>
            <p:ph type="sldNum" sz="quarter" idx="12"/>
          </p:nvPr>
        </p:nvSpPr>
        <p:spPr/>
        <p:txBody>
          <a:bodyPr/>
          <a:lstStyle/>
          <a:p>
            <a:fld id="{312CC964-A50B-4C29-B4E4-2C30BB34CCF3}" type="slidenum">
              <a:rPr lang="en-US" smtClean="0"/>
              <a:t>34</a:t>
            </a:fld>
            <a:endParaRPr lang="en-US" dirty="0"/>
          </a:p>
        </p:txBody>
      </p:sp>
      <p:pic>
        <p:nvPicPr>
          <p:cNvPr id="7" name="Picture 6">
            <a:extLst>
              <a:ext uri="{FF2B5EF4-FFF2-40B4-BE49-F238E27FC236}">
                <a16:creationId xmlns:a16="http://schemas.microsoft.com/office/drawing/2014/main" id="{6C040BBF-94B9-661C-7199-434EA4F136C2}"/>
              </a:ext>
            </a:extLst>
          </p:cNvPr>
          <p:cNvPicPr>
            <a:picLocks noChangeAspect="1"/>
          </p:cNvPicPr>
          <p:nvPr/>
        </p:nvPicPr>
        <p:blipFill>
          <a:blip r:embed="rId2"/>
          <a:stretch>
            <a:fillRect/>
          </a:stretch>
        </p:blipFill>
        <p:spPr>
          <a:xfrm>
            <a:off x="5886678" y="1603169"/>
            <a:ext cx="5532287" cy="4203865"/>
          </a:xfrm>
          <a:prstGeom prst="rect">
            <a:avLst/>
          </a:prstGeom>
        </p:spPr>
      </p:pic>
    </p:spTree>
    <p:extLst>
      <p:ext uri="{BB962C8B-B14F-4D97-AF65-F5344CB8AC3E}">
        <p14:creationId xmlns:p14="http://schemas.microsoft.com/office/powerpoint/2010/main" val="2778975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F9E1-EDFC-32B8-E73E-4B2861A73694}"/>
              </a:ext>
            </a:extLst>
          </p:cNvPr>
          <p:cNvSpPr>
            <a:spLocks noGrp="1"/>
          </p:cNvSpPr>
          <p:nvPr>
            <p:ph type="title"/>
          </p:nvPr>
        </p:nvSpPr>
        <p:spPr>
          <a:xfrm>
            <a:off x="727364" y="-428500"/>
            <a:ext cx="9906000" cy="1382156"/>
          </a:xfrm>
        </p:spPr>
        <p:txBody>
          <a:bodyPr/>
          <a:lstStyle/>
          <a:p>
            <a:r>
              <a:rPr lang="en-US" dirty="0"/>
              <a:t>Articulation</a:t>
            </a:r>
          </a:p>
        </p:txBody>
      </p:sp>
      <p:sp>
        <p:nvSpPr>
          <p:cNvPr id="3" name="Content Placeholder 2">
            <a:extLst>
              <a:ext uri="{FF2B5EF4-FFF2-40B4-BE49-F238E27FC236}">
                <a16:creationId xmlns:a16="http://schemas.microsoft.com/office/drawing/2014/main" id="{190C834C-9E15-2344-CFD5-37F5FA3F3AF4}"/>
              </a:ext>
            </a:extLst>
          </p:cNvPr>
          <p:cNvSpPr>
            <a:spLocks noGrp="1"/>
          </p:cNvSpPr>
          <p:nvPr>
            <p:ph idx="1"/>
          </p:nvPr>
        </p:nvSpPr>
        <p:spPr>
          <a:xfrm>
            <a:off x="584860" y="953655"/>
            <a:ext cx="5115296" cy="5565898"/>
          </a:xfrm>
        </p:spPr>
        <p:txBody>
          <a:bodyPr>
            <a:normAutofit fontScale="92500"/>
          </a:bodyPr>
          <a:lstStyle/>
          <a:p>
            <a:pPr algn="just">
              <a:lnSpc>
                <a:spcPct val="170000"/>
              </a:lnSpc>
            </a:pPr>
            <a:r>
              <a:rPr lang="fr-CA" sz="1400" dirty="0"/>
              <a:t>Deux  espaces  séparés  par  une  distance  peuvent  être  reliés  par  un  troisième  élément  intermédiaire.  Cet  espace  intermédiaire  ou  ’’articulation’’  peut  être  différent  en  forme  et  en  orientation  par  rapport  aux  deux  espaces  afin  d’exprimer  son  rôle  d’articulation.  De  la  nature de ce lien dépendra  la relation visuelle  et spatiale entre les deux espaces. </a:t>
            </a:r>
          </a:p>
          <a:p>
            <a:pPr algn="just">
              <a:lnSpc>
                <a:spcPct val="170000"/>
              </a:lnSpc>
            </a:pPr>
            <a:r>
              <a:rPr lang="fr-CA" sz="1400" dirty="0"/>
              <a:t>Les deux espaces et l’articulation peuvent être  équivalents  en  taille  et  en  forme  pour  composer une séquence linéaire. </a:t>
            </a:r>
          </a:p>
          <a:p>
            <a:pPr algn="just">
              <a:lnSpc>
                <a:spcPct val="170000"/>
              </a:lnSpc>
            </a:pPr>
            <a:r>
              <a:rPr lang="fr-CA" sz="1400" dirty="0"/>
              <a:t>L’articulation  peut  elle même  prendre  une  forme linéaire afin de lier deux espaces distants  ou des espaces qui ne partagent pas de relation  directionnelle. </a:t>
            </a:r>
          </a:p>
          <a:p>
            <a:pPr algn="just">
              <a:lnSpc>
                <a:spcPct val="170000"/>
              </a:lnSpc>
            </a:pPr>
            <a:r>
              <a:rPr lang="fr-CA" sz="1400" dirty="0"/>
              <a:t>L’articulation peut devenir un espace dominant  si  sa  taille  est  importante  et  devient  un  élément d’organisation de la composition.</a:t>
            </a:r>
          </a:p>
          <a:p>
            <a:pPr algn="just">
              <a:lnSpc>
                <a:spcPct val="170000"/>
              </a:lnSpc>
            </a:pPr>
            <a:r>
              <a:rPr lang="fr-CA" sz="1400" dirty="0"/>
              <a:t>La forme de l’articulation peut être déterminée  de l’orientation des espaces à lier</a:t>
            </a:r>
            <a:endParaRPr lang="en-US" sz="1400" dirty="0"/>
          </a:p>
        </p:txBody>
      </p:sp>
      <p:sp>
        <p:nvSpPr>
          <p:cNvPr id="4" name="Footer Placeholder 3">
            <a:extLst>
              <a:ext uri="{FF2B5EF4-FFF2-40B4-BE49-F238E27FC236}">
                <a16:creationId xmlns:a16="http://schemas.microsoft.com/office/drawing/2014/main" id="{C78CC720-8E0C-4233-894D-A07694B2C615}"/>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F9300547-ACD8-6A9B-1CD1-664B4B0056A6}"/>
              </a:ext>
            </a:extLst>
          </p:cNvPr>
          <p:cNvSpPr>
            <a:spLocks noGrp="1"/>
          </p:cNvSpPr>
          <p:nvPr>
            <p:ph type="sldNum" sz="quarter" idx="12"/>
          </p:nvPr>
        </p:nvSpPr>
        <p:spPr/>
        <p:txBody>
          <a:bodyPr/>
          <a:lstStyle/>
          <a:p>
            <a:fld id="{312CC964-A50B-4C29-B4E4-2C30BB34CCF3}" type="slidenum">
              <a:rPr lang="en-US" smtClean="0"/>
              <a:t>35</a:t>
            </a:fld>
            <a:endParaRPr lang="en-US" dirty="0"/>
          </a:p>
        </p:txBody>
      </p:sp>
      <p:pic>
        <p:nvPicPr>
          <p:cNvPr id="7" name="Picture 6">
            <a:extLst>
              <a:ext uri="{FF2B5EF4-FFF2-40B4-BE49-F238E27FC236}">
                <a16:creationId xmlns:a16="http://schemas.microsoft.com/office/drawing/2014/main" id="{61A2C50D-E524-22C6-2E0A-835CCD2E3084}"/>
              </a:ext>
            </a:extLst>
          </p:cNvPr>
          <p:cNvPicPr>
            <a:picLocks noChangeAspect="1"/>
          </p:cNvPicPr>
          <p:nvPr/>
        </p:nvPicPr>
        <p:blipFill>
          <a:blip r:embed="rId2"/>
          <a:stretch>
            <a:fillRect/>
          </a:stretch>
        </p:blipFill>
        <p:spPr>
          <a:xfrm>
            <a:off x="6780811" y="121147"/>
            <a:ext cx="3681350" cy="6543177"/>
          </a:xfrm>
          <a:prstGeom prst="rect">
            <a:avLst/>
          </a:prstGeom>
        </p:spPr>
      </p:pic>
    </p:spTree>
    <p:extLst>
      <p:ext uri="{BB962C8B-B14F-4D97-AF65-F5344CB8AC3E}">
        <p14:creationId xmlns:p14="http://schemas.microsoft.com/office/powerpoint/2010/main" val="7410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FC3DCF-D6D5-F47C-2ED8-682BBAD81E8F}"/>
              </a:ext>
            </a:extLst>
          </p:cNvPr>
          <p:cNvSpPr>
            <a:spLocks noGrp="1"/>
          </p:cNvSpPr>
          <p:nvPr>
            <p:ph type="title"/>
          </p:nvPr>
        </p:nvSpPr>
        <p:spPr/>
        <p:txBody>
          <a:bodyPr/>
          <a:lstStyle/>
          <a:p>
            <a:r>
              <a:rPr lang="fr-CA" sz="4000" b="1" dirty="0"/>
              <a:t>Modes d’association </a:t>
            </a:r>
            <a:endParaRPr lang="en-US" sz="4000" b="1" dirty="0"/>
          </a:p>
        </p:txBody>
      </p:sp>
      <p:sp>
        <p:nvSpPr>
          <p:cNvPr id="5" name="Content Placeholder 4">
            <a:extLst>
              <a:ext uri="{FF2B5EF4-FFF2-40B4-BE49-F238E27FC236}">
                <a16:creationId xmlns:a16="http://schemas.microsoft.com/office/drawing/2014/main" id="{36FF8151-8AB8-839D-57DF-8F5F7572A444}"/>
              </a:ext>
            </a:extLst>
          </p:cNvPr>
          <p:cNvSpPr>
            <a:spLocks noGrp="1"/>
          </p:cNvSpPr>
          <p:nvPr>
            <p:ph idx="1"/>
          </p:nvPr>
        </p:nvSpPr>
        <p:spPr/>
        <p:txBody>
          <a:bodyPr/>
          <a:lstStyle/>
          <a:p>
            <a:r>
              <a:rPr lang="fr-CA" dirty="0"/>
              <a:t>Par modes d’association on entend les différentes organisations spatiales qui permettent d’ordonner les éléments primaires afin de créer une composition. </a:t>
            </a:r>
            <a:endParaRPr lang="en-US" dirty="0"/>
          </a:p>
        </p:txBody>
      </p:sp>
      <p:sp>
        <p:nvSpPr>
          <p:cNvPr id="2" name="Footer Placeholder 1">
            <a:extLst>
              <a:ext uri="{FF2B5EF4-FFF2-40B4-BE49-F238E27FC236}">
                <a16:creationId xmlns:a16="http://schemas.microsoft.com/office/drawing/2014/main" id="{94C1D71B-6EFE-2A81-2161-2C16E4ECE607}"/>
              </a:ext>
            </a:extLst>
          </p:cNvPr>
          <p:cNvSpPr>
            <a:spLocks noGrp="1"/>
          </p:cNvSpPr>
          <p:nvPr>
            <p:ph type="ftr" sz="quarter" idx="11"/>
          </p:nvPr>
        </p:nvSpPr>
        <p:spPr/>
        <p:txBody>
          <a:bodyPr/>
          <a:lstStyle/>
          <a:p>
            <a:r>
              <a:rPr lang="en-US"/>
              <a:t>TP1 2023-2024</a:t>
            </a:r>
            <a:endParaRPr lang="en-US" dirty="0"/>
          </a:p>
        </p:txBody>
      </p:sp>
      <p:sp>
        <p:nvSpPr>
          <p:cNvPr id="3" name="Slide Number Placeholder 2">
            <a:extLst>
              <a:ext uri="{FF2B5EF4-FFF2-40B4-BE49-F238E27FC236}">
                <a16:creationId xmlns:a16="http://schemas.microsoft.com/office/drawing/2014/main" id="{0E01AA31-2695-AC93-2ED4-8089651CCA75}"/>
              </a:ext>
            </a:extLst>
          </p:cNvPr>
          <p:cNvSpPr>
            <a:spLocks noGrp="1"/>
          </p:cNvSpPr>
          <p:nvPr>
            <p:ph type="sldNum" sz="quarter" idx="12"/>
          </p:nvPr>
        </p:nvSpPr>
        <p:spPr/>
        <p:txBody>
          <a:bodyPr/>
          <a:lstStyle/>
          <a:p>
            <a:fld id="{312CC964-A50B-4C29-B4E4-2C30BB34CCF3}" type="slidenum">
              <a:rPr lang="en-US" smtClean="0"/>
              <a:t>36</a:t>
            </a:fld>
            <a:endParaRPr lang="en-US" dirty="0"/>
          </a:p>
        </p:txBody>
      </p:sp>
    </p:spTree>
    <p:extLst>
      <p:ext uri="{BB962C8B-B14F-4D97-AF65-F5344CB8AC3E}">
        <p14:creationId xmlns:p14="http://schemas.microsoft.com/office/powerpoint/2010/main" val="859894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C708CD-F59D-8F68-0C01-BEA65678CE6B}"/>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C8AE1455-8ACE-89B9-76C3-51DEB39666B1}"/>
              </a:ext>
            </a:extLst>
          </p:cNvPr>
          <p:cNvSpPr>
            <a:spLocks noGrp="1"/>
          </p:cNvSpPr>
          <p:nvPr>
            <p:ph type="sldNum" sz="quarter" idx="12"/>
          </p:nvPr>
        </p:nvSpPr>
        <p:spPr/>
        <p:txBody>
          <a:bodyPr/>
          <a:lstStyle/>
          <a:p>
            <a:fld id="{312CC964-A50B-4C29-B4E4-2C30BB34CCF3}" type="slidenum">
              <a:rPr lang="en-US" smtClean="0"/>
              <a:t>37</a:t>
            </a:fld>
            <a:endParaRPr lang="en-US" dirty="0"/>
          </a:p>
        </p:txBody>
      </p:sp>
      <p:pic>
        <p:nvPicPr>
          <p:cNvPr id="7" name="Picture 6">
            <a:extLst>
              <a:ext uri="{FF2B5EF4-FFF2-40B4-BE49-F238E27FC236}">
                <a16:creationId xmlns:a16="http://schemas.microsoft.com/office/drawing/2014/main" id="{D3B65E24-E021-A0B3-A354-A5FBB5C3B37F}"/>
              </a:ext>
            </a:extLst>
          </p:cNvPr>
          <p:cNvPicPr>
            <a:picLocks noChangeAspect="1"/>
          </p:cNvPicPr>
          <p:nvPr/>
        </p:nvPicPr>
        <p:blipFill rotWithShape="1">
          <a:blip r:embed="rId2"/>
          <a:srcRect l="-1221" t="-42066" r="1221" b="42066"/>
          <a:stretch/>
        </p:blipFill>
        <p:spPr>
          <a:xfrm>
            <a:off x="1859531" y="-4300126"/>
            <a:ext cx="7937612" cy="10599232"/>
          </a:xfrm>
          <a:prstGeom prst="rect">
            <a:avLst/>
          </a:prstGeom>
        </p:spPr>
      </p:pic>
    </p:spTree>
    <p:extLst>
      <p:ext uri="{BB962C8B-B14F-4D97-AF65-F5344CB8AC3E}">
        <p14:creationId xmlns:p14="http://schemas.microsoft.com/office/powerpoint/2010/main" val="2834256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F4B2A2-1586-377B-F301-EFD9A5AF184B}"/>
              </a:ext>
            </a:extLst>
          </p:cNvPr>
          <p:cNvSpPr>
            <a:spLocks noGrp="1"/>
          </p:cNvSpPr>
          <p:nvPr>
            <p:ph type="ftr" sz="quarter" idx="11"/>
          </p:nvPr>
        </p:nvSpPr>
        <p:spPr/>
        <p:txBody>
          <a:bodyPr/>
          <a:lstStyle/>
          <a:p>
            <a:r>
              <a:rPr lang="en-US"/>
              <a:t>TP1 2023-2024</a:t>
            </a:r>
            <a:endParaRPr lang="en-US" dirty="0"/>
          </a:p>
        </p:txBody>
      </p:sp>
      <p:sp>
        <p:nvSpPr>
          <p:cNvPr id="3" name="Slide Number Placeholder 2">
            <a:extLst>
              <a:ext uri="{FF2B5EF4-FFF2-40B4-BE49-F238E27FC236}">
                <a16:creationId xmlns:a16="http://schemas.microsoft.com/office/drawing/2014/main" id="{811D8711-C10D-C136-F343-6F133DDF58F6}"/>
              </a:ext>
            </a:extLst>
          </p:cNvPr>
          <p:cNvSpPr>
            <a:spLocks noGrp="1"/>
          </p:cNvSpPr>
          <p:nvPr>
            <p:ph type="sldNum" sz="quarter" idx="12"/>
          </p:nvPr>
        </p:nvSpPr>
        <p:spPr/>
        <p:txBody>
          <a:bodyPr/>
          <a:lstStyle/>
          <a:p>
            <a:fld id="{312CC964-A50B-4C29-B4E4-2C30BB34CCF3}" type="slidenum">
              <a:rPr lang="en-US" smtClean="0"/>
              <a:t>38</a:t>
            </a:fld>
            <a:endParaRPr lang="en-US" dirty="0"/>
          </a:p>
        </p:txBody>
      </p:sp>
      <p:pic>
        <p:nvPicPr>
          <p:cNvPr id="5" name="Picture 4">
            <a:extLst>
              <a:ext uri="{FF2B5EF4-FFF2-40B4-BE49-F238E27FC236}">
                <a16:creationId xmlns:a16="http://schemas.microsoft.com/office/drawing/2014/main" id="{C05BA7D0-34F9-6E52-E048-63334F4E1F32}"/>
              </a:ext>
            </a:extLst>
          </p:cNvPr>
          <p:cNvPicPr>
            <a:picLocks noChangeAspect="1"/>
          </p:cNvPicPr>
          <p:nvPr/>
        </p:nvPicPr>
        <p:blipFill rotWithShape="1">
          <a:blip r:embed="rId2"/>
          <a:srcRect t="59494" b="2941"/>
          <a:stretch/>
        </p:blipFill>
        <p:spPr>
          <a:xfrm>
            <a:off x="934999" y="926275"/>
            <a:ext cx="10322002" cy="5177642"/>
          </a:xfrm>
          <a:prstGeom prst="rect">
            <a:avLst/>
          </a:prstGeom>
        </p:spPr>
      </p:pic>
    </p:spTree>
    <p:extLst>
      <p:ext uri="{BB962C8B-B14F-4D97-AF65-F5344CB8AC3E}">
        <p14:creationId xmlns:p14="http://schemas.microsoft.com/office/powerpoint/2010/main" val="1072986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032FF8-FB0E-6874-1CD9-F18C329FDF5C}"/>
              </a:ext>
            </a:extLst>
          </p:cNvPr>
          <p:cNvSpPr>
            <a:spLocks noGrp="1"/>
          </p:cNvSpPr>
          <p:nvPr>
            <p:ph type="title"/>
          </p:nvPr>
        </p:nvSpPr>
        <p:spPr>
          <a:xfrm>
            <a:off x="751114" y="-41512"/>
            <a:ext cx="9906000" cy="1382156"/>
          </a:xfrm>
        </p:spPr>
        <p:txBody>
          <a:bodyPr/>
          <a:lstStyle/>
          <a:p>
            <a:r>
              <a:rPr lang="fr-FR" dirty="0"/>
              <a:t>Organisation centralisée</a:t>
            </a:r>
            <a:endParaRPr lang="en-US" dirty="0"/>
          </a:p>
        </p:txBody>
      </p:sp>
      <p:sp>
        <p:nvSpPr>
          <p:cNvPr id="5" name="Content Placeholder 4">
            <a:extLst>
              <a:ext uri="{FF2B5EF4-FFF2-40B4-BE49-F238E27FC236}">
                <a16:creationId xmlns:a16="http://schemas.microsoft.com/office/drawing/2014/main" id="{8969418A-5E90-8A6F-BDA9-32BBD544ACCE}"/>
              </a:ext>
            </a:extLst>
          </p:cNvPr>
          <p:cNvSpPr>
            <a:spLocks noGrp="1"/>
          </p:cNvSpPr>
          <p:nvPr>
            <p:ph idx="1"/>
          </p:nvPr>
        </p:nvSpPr>
        <p:spPr>
          <a:xfrm>
            <a:off x="523995" y="1567542"/>
            <a:ext cx="5196023" cy="4831335"/>
          </a:xfrm>
        </p:spPr>
        <p:txBody>
          <a:bodyPr>
            <a:normAutofit fontScale="85000" lnSpcReduction="10000"/>
          </a:bodyPr>
          <a:lstStyle/>
          <a:p>
            <a:pPr algn="just">
              <a:lnSpc>
                <a:spcPct val="160000"/>
              </a:lnSpc>
            </a:pPr>
            <a:r>
              <a:rPr lang="fr-CA" dirty="0"/>
              <a:t>Ce  mode  d’association  est  une  composition  stable  et concentrée  constituée d’éléments groupés autour d’un  espace central. </a:t>
            </a:r>
          </a:p>
          <a:p>
            <a:pPr algn="just">
              <a:lnSpc>
                <a:spcPct val="160000"/>
              </a:lnSpc>
            </a:pPr>
            <a:r>
              <a:rPr lang="fr-CA" dirty="0"/>
              <a:t>Les  espaces  secondaires  dans  cette  organisation  peuvent  être  équivalents  les  uns  autres  dans  leur  fonction,  forme  ou  dimension    créant  une  configuration  géométrique régulière et symétrique selon  un  ou  plusieurs  axes. Elle  peut  aussi  être  asymétrique</a:t>
            </a:r>
            <a:endParaRPr lang="en-US" dirty="0"/>
          </a:p>
        </p:txBody>
      </p:sp>
      <p:sp>
        <p:nvSpPr>
          <p:cNvPr id="2" name="Footer Placeholder 1">
            <a:extLst>
              <a:ext uri="{FF2B5EF4-FFF2-40B4-BE49-F238E27FC236}">
                <a16:creationId xmlns:a16="http://schemas.microsoft.com/office/drawing/2014/main" id="{EB0CEE7E-B46C-ECEC-33AC-27A388B4DE33}"/>
              </a:ext>
            </a:extLst>
          </p:cNvPr>
          <p:cNvSpPr>
            <a:spLocks noGrp="1"/>
          </p:cNvSpPr>
          <p:nvPr>
            <p:ph type="ftr" sz="quarter" idx="11"/>
          </p:nvPr>
        </p:nvSpPr>
        <p:spPr/>
        <p:txBody>
          <a:bodyPr/>
          <a:lstStyle/>
          <a:p>
            <a:r>
              <a:rPr lang="en-US"/>
              <a:t>TP1 2023-2024</a:t>
            </a:r>
            <a:endParaRPr lang="en-US" dirty="0"/>
          </a:p>
        </p:txBody>
      </p:sp>
      <p:sp>
        <p:nvSpPr>
          <p:cNvPr id="3" name="Slide Number Placeholder 2">
            <a:extLst>
              <a:ext uri="{FF2B5EF4-FFF2-40B4-BE49-F238E27FC236}">
                <a16:creationId xmlns:a16="http://schemas.microsoft.com/office/drawing/2014/main" id="{5CD3861C-2309-D8E1-31AE-DFDA4DF9CD28}"/>
              </a:ext>
            </a:extLst>
          </p:cNvPr>
          <p:cNvSpPr>
            <a:spLocks noGrp="1"/>
          </p:cNvSpPr>
          <p:nvPr>
            <p:ph type="sldNum" sz="quarter" idx="12"/>
          </p:nvPr>
        </p:nvSpPr>
        <p:spPr/>
        <p:txBody>
          <a:bodyPr/>
          <a:lstStyle/>
          <a:p>
            <a:fld id="{312CC964-A50B-4C29-B4E4-2C30BB34CCF3}" type="slidenum">
              <a:rPr lang="en-US" smtClean="0"/>
              <a:t>39</a:t>
            </a:fld>
            <a:endParaRPr lang="en-US" dirty="0"/>
          </a:p>
        </p:txBody>
      </p:sp>
      <p:pic>
        <p:nvPicPr>
          <p:cNvPr id="7" name="Picture 6">
            <a:extLst>
              <a:ext uri="{FF2B5EF4-FFF2-40B4-BE49-F238E27FC236}">
                <a16:creationId xmlns:a16="http://schemas.microsoft.com/office/drawing/2014/main" id="{26CE1E48-A592-E13B-1437-7994C698AB0A}"/>
              </a:ext>
            </a:extLst>
          </p:cNvPr>
          <p:cNvPicPr>
            <a:picLocks noChangeAspect="1"/>
          </p:cNvPicPr>
          <p:nvPr/>
        </p:nvPicPr>
        <p:blipFill>
          <a:blip r:embed="rId2"/>
          <a:stretch>
            <a:fillRect/>
          </a:stretch>
        </p:blipFill>
        <p:spPr>
          <a:xfrm>
            <a:off x="6125378" y="1340644"/>
            <a:ext cx="5344206" cy="2317791"/>
          </a:xfrm>
          <a:prstGeom prst="rect">
            <a:avLst/>
          </a:prstGeom>
        </p:spPr>
      </p:pic>
      <p:pic>
        <p:nvPicPr>
          <p:cNvPr id="9" name="Picture 8">
            <a:extLst>
              <a:ext uri="{FF2B5EF4-FFF2-40B4-BE49-F238E27FC236}">
                <a16:creationId xmlns:a16="http://schemas.microsoft.com/office/drawing/2014/main" id="{B2203D9A-F970-D1E5-D5B0-7B3DA9BF084D}"/>
              </a:ext>
            </a:extLst>
          </p:cNvPr>
          <p:cNvPicPr>
            <a:picLocks noChangeAspect="1"/>
          </p:cNvPicPr>
          <p:nvPr/>
        </p:nvPicPr>
        <p:blipFill>
          <a:blip r:embed="rId3"/>
          <a:stretch>
            <a:fillRect/>
          </a:stretch>
        </p:blipFill>
        <p:spPr>
          <a:xfrm>
            <a:off x="6190906" y="4016871"/>
            <a:ext cx="5477099" cy="2382007"/>
          </a:xfrm>
          <a:prstGeom prst="rect">
            <a:avLst/>
          </a:prstGeom>
        </p:spPr>
      </p:pic>
    </p:spTree>
    <p:extLst>
      <p:ext uri="{BB962C8B-B14F-4D97-AF65-F5344CB8AC3E}">
        <p14:creationId xmlns:p14="http://schemas.microsoft.com/office/powerpoint/2010/main" val="185357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061306-CFA5-0A03-C007-DD6EB800FE18}"/>
              </a:ext>
            </a:extLst>
          </p:cNvPr>
          <p:cNvSpPr>
            <a:spLocks noGrp="1"/>
          </p:cNvSpPr>
          <p:nvPr>
            <p:ph type="title"/>
          </p:nvPr>
        </p:nvSpPr>
        <p:spPr/>
        <p:txBody>
          <a:bodyPr/>
          <a:lstStyle/>
          <a:p>
            <a:r>
              <a:rPr lang="fr-CA" sz="3600" dirty="0"/>
              <a:t>Les propriétés de la forme</a:t>
            </a:r>
            <a:endParaRPr lang="en-US" dirty="0"/>
          </a:p>
        </p:txBody>
      </p:sp>
      <p:sp>
        <p:nvSpPr>
          <p:cNvPr id="9" name="Content Placeholder 8">
            <a:extLst>
              <a:ext uri="{FF2B5EF4-FFF2-40B4-BE49-F238E27FC236}">
                <a16:creationId xmlns:a16="http://schemas.microsoft.com/office/drawing/2014/main" id="{0DB53BFC-BC6F-BC41-9B55-04EF3989D3B1}"/>
              </a:ext>
            </a:extLst>
          </p:cNvPr>
          <p:cNvSpPr>
            <a:spLocks noGrp="1"/>
          </p:cNvSpPr>
          <p:nvPr>
            <p:ph idx="1"/>
          </p:nvPr>
        </p:nvSpPr>
        <p:spPr>
          <a:xfrm>
            <a:off x="1143000" y="2339439"/>
            <a:ext cx="9906000" cy="3694648"/>
          </a:xfrm>
        </p:spPr>
        <p:txBody>
          <a:bodyPr>
            <a:normAutofit/>
          </a:bodyPr>
          <a:lstStyle/>
          <a:p>
            <a:pPr algn="ctr">
              <a:lnSpc>
                <a:spcPct val="150000"/>
              </a:lnSpc>
            </a:pPr>
            <a:r>
              <a:rPr lang="fr-CA" sz="2000" dirty="0"/>
              <a:t>Par  ’’forme’’  on  désigne  l’apparence  ou  configuration    extérieure  et  intérieure  qui  permet  de  reconnaître un édifice, cette forme que l’architecte génère possède certaines propriétés géométriques,  dimensionnelles, de couleur et de texture, de position, d’orientation et d’inertie visuelle :</a:t>
            </a:r>
            <a:endParaRPr lang="en-US" sz="2800" dirty="0"/>
          </a:p>
        </p:txBody>
      </p:sp>
      <p:sp>
        <p:nvSpPr>
          <p:cNvPr id="4" name="Footer Placeholder 3">
            <a:extLst>
              <a:ext uri="{FF2B5EF4-FFF2-40B4-BE49-F238E27FC236}">
                <a16:creationId xmlns:a16="http://schemas.microsoft.com/office/drawing/2014/main" id="{3A292F2F-A73D-0EF8-7B87-2E77A538A7A5}"/>
              </a:ext>
            </a:extLst>
          </p:cNvPr>
          <p:cNvSpPr>
            <a:spLocks noGrp="1"/>
          </p:cNvSpPr>
          <p:nvPr>
            <p:ph type="ftr" sz="quarter" idx="11"/>
          </p:nvPr>
        </p:nvSpPr>
        <p:spPr/>
        <p:txBody>
          <a:bodyPr/>
          <a:lstStyle/>
          <a:p>
            <a:r>
              <a:rPr lang="en-US"/>
              <a:t>TP1 2023-2024</a:t>
            </a:r>
            <a:endParaRPr lang="en-US" dirty="0"/>
          </a:p>
        </p:txBody>
      </p:sp>
      <p:sp>
        <p:nvSpPr>
          <p:cNvPr id="7" name="Slide Number Placeholder 6">
            <a:extLst>
              <a:ext uri="{FF2B5EF4-FFF2-40B4-BE49-F238E27FC236}">
                <a16:creationId xmlns:a16="http://schemas.microsoft.com/office/drawing/2014/main" id="{4352ECEC-C314-AEEF-001B-AC0DC109787E}"/>
              </a:ext>
            </a:extLst>
          </p:cNvPr>
          <p:cNvSpPr>
            <a:spLocks noGrp="1"/>
          </p:cNvSpPr>
          <p:nvPr>
            <p:ph type="sldNum" sz="quarter" idx="12"/>
          </p:nvPr>
        </p:nvSpPr>
        <p:spPr/>
        <p:txBody>
          <a:bodyPr/>
          <a:lstStyle/>
          <a:p>
            <a:fld id="{312CC964-A50B-4C29-B4E4-2C30BB34CCF3}" type="slidenum">
              <a:rPr lang="en-US" smtClean="0"/>
              <a:t>4</a:t>
            </a:fld>
            <a:endParaRPr lang="en-US" dirty="0"/>
          </a:p>
        </p:txBody>
      </p:sp>
    </p:spTree>
    <p:extLst>
      <p:ext uri="{BB962C8B-B14F-4D97-AF65-F5344CB8AC3E}">
        <p14:creationId xmlns:p14="http://schemas.microsoft.com/office/powerpoint/2010/main" val="1272126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032FF8-FB0E-6874-1CD9-F18C329FDF5C}"/>
              </a:ext>
            </a:extLst>
          </p:cNvPr>
          <p:cNvSpPr>
            <a:spLocks noGrp="1"/>
          </p:cNvSpPr>
          <p:nvPr>
            <p:ph type="title"/>
          </p:nvPr>
        </p:nvSpPr>
        <p:spPr>
          <a:xfrm>
            <a:off x="952995" y="-146287"/>
            <a:ext cx="9906000" cy="1382156"/>
          </a:xfrm>
        </p:spPr>
        <p:txBody>
          <a:bodyPr/>
          <a:lstStyle/>
          <a:p>
            <a:r>
              <a:rPr lang="fr-FR" dirty="0"/>
              <a:t>Organisation centralisée</a:t>
            </a:r>
            <a:endParaRPr lang="en-US" dirty="0"/>
          </a:p>
        </p:txBody>
      </p:sp>
      <p:sp>
        <p:nvSpPr>
          <p:cNvPr id="5" name="Content Placeholder 4">
            <a:extLst>
              <a:ext uri="{FF2B5EF4-FFF2-40B4-BE49-F238E27FC236}">
                <a16:creationId xmlns:a16="http://schemas.microsoft.com/office/drawing/2014/main" id="{8969418A-5E90-8A6F-BDA9-32BBD544ACCE}"/>
              </a:ext>
            </a:extLst>
          </p:cNvPr>
          <p:cNvSpPr>
            <a:spLocks noGrp="1"/>
          </p:cNvSpPr>
          <p:nvPr>
            <p:ph idx="1"/>
          </p:nvPr>
        </p:nvSpPr>
        <p:spPr>
          <a:xfrm>
            <a:off x="534390" y="1448790"/>
            <a:ext cx="5248893" cy="5094514"/>
          </a:xfrm>
        </p:spPr>
        <p:txBody>
          <a:bodyPr>
            <a:normAutofit fontScale="92500"/>
          </a:bodyPr>
          <a:lstStyle/>
          <a:p>
            <a:pPr algn="just">
              <a:lnSpc>
                <a:spcPct val="160000"/>
              </a:lnSpc>
            </a:pPr>
            <a:r>
              <a:rPr lang="fr-CA" dirty="0"/>
              <a:t>Dans  d’autres  cas,  ces  espaces  peuvent  être  de  différente  forme  ou  dimensions  afin  de  répondre  aux  impératifs  fonctionnels,  à  l’importance  relative  ou  pour se distinguer de leur environnement</a:t>
            </a:r>
          </a:p>
          <a:p>
            <a:pPr algn="just">
              <a:lnSpc>
                <a:spcPct val="160000"/>
              </a:lnSpc>
            </a:pPr>
            <a:r>
              <a:rPr lang="fr-CA" dirty="0"/>
              <a:t> Dans  ce  mode  d’association,  les  espaces   n’étant  pas  orientés,  l’entrée  au  bâtiment  peut être spécifiée par l’articulation de l’un  des  éléments  secondaires  à  une  porte  d’accès</a:t>
            </a:r>
            <a:endParaRPr lang="en-US" dirty="0"/>
          </a:p>
        </p:txBody>
      </p:sp>
      <p:sp>
        <p:nvSpPr>
          <p:cNvPr id="2" name="Footer Placeholder 1">
            <a:extLst>
              <a:ext uri="{FF2B5EF4-FFF2-40B4-BE49-F238E27FC236}">
                <a16:creationId xmlns:a16="http://schemas.microsoft.com/office/drawing/2014/main" id="{EB0CEE7E-B46C-ECEC-33AC-27A388B4DE33}"/>
              </a:ext>
            </a:extLst>
          </p:cNvPr>
          <p:cNvSpPr>
            <a:spLocks noGrp="1"/>
          </p:cNvSpPr>
          <p:nvPr>
            <p:ph type="ftr" sz="quarter" idx="11"/>
          </p:nvPr>
        </p:nvSpPr>
        <p:spPr/>
        <p:txBody>
          <a:bodyPr/>
          <a:lstStyle/>
          <a:p>
            <a:r>
              <a:rPr lang="en-US"/>
              <a:t>TP1 2023-2024</a:t>
            </a:r>
            <a:endParaRPr lang="en-US" dirty="0"/>
          </a:p>
        </p:txBody>
      </p:sp>
      <p:sp>
        <p:nvSpPr>
          <p:cNvPr id="3" name="Slide Number Placeholder 2">
            <a:extLst>
              <a:ext uri="{FF2B5EF4-FFF2-40B4-BE49-F238E27FC236}">
                <a16:creationId xmlns:a16="http://schemas.microsoft.com/office/drawing/2014/main" id="{5CD3861C-2309-D8E1-31AE-DFDA4DF9CD28}"/>
              </a:ext>
            </a:extLst>
          </p:cNvPr>
          <p:cNvSpPr>
            <a:spLocks noGrp="1"/>
          </p:cNvSpPr>
          <p:nvPr>
            <p:ph type="sldNum" sz="quarter" idx="12"/>
          </p:nvPr>
        </p:nvSpPr>
        <p:spPr/>
        <p:txBody>
          <a:bodyPr/>
          <a:lstStyle/>
          <a:p>
            <a:fld id="{312CC964-A50B-4C29-B4E4-2C30BB34CCF3}" type="slidenum">
              <a:rPr lang="en-US" smtClean="0"/>
              <a:t>40</a:t>
            </a:fld>
            <a:endParaRPr lang="en-US" dirty="0"/>
          </a:p>
        </p:txBody>
      </p:sp>
      <p:pic>
        <p:nvPicPr>
          <p:cNvPr id="8" name="Picture 7">
            <a:extLst>
              <a:ext uri="{FF2B5EF4-FFF2-40B4-BE49-F238E27FC236}">
                <a16:creationId xmlns:a16="http://schemas.microsoft.com/office/drawing/2014/main" id="{2C086ABF-01A6-3108-E5A3-767158A65E16}"/>
              </a:ext>
            </a:extLst>
          </p:cNvPr>
          <p:cNvPicPr>
            <a:picLocks noChangeAspect="1"/>
          </p:cNvPicPr>
          <p:nvPr/>
        </p:nvPicPr>
        <p:blipFill>
          <a:blip r:embed="rId2"/>
          <a:stretch>
            <a:fillRect/>
          </a:stretch>
        </p:blipFill>
        <p:spPr>
          <a:xfrm>
            <a:off x="5850827" y="1287658"/>
            <a:ext cx="6313522" cy="2518214"/>
          </a:xfrm>
          <a:prstGeom prst="rect">
            <a:avLst/>
          </a:prstGeom>
        </p:spPr>
      </p:pic>
      <p:pic>
        <p:nvPicPr>
          <p:cNvPr id="11" name="Picture 10">
            <a:extLst>
              <a:ext uri="{FF2B5EF4-FFF2-40B4-BE49-F238E27FC236}">
                <a16:creationId xmlns:a16="http://schemas.microsoft.com/office/drawing/2014/main" id="{5F15C913-5038-1953-5D0E-0DCFC1FF2943}"/>
              </a:ext>
            </a:extLst>
          </p:cNvPr>
          <p:cNvPicPr>
            <a:picLocks noChangeAspect="1"/>
          </p:cNvPicPr>
          <p:nvPr/>
        </p:nvPicPr>
        <p:blipFill>
          <a:blip r:embed="rId3"/>
          <a:stretch>
            <a:fillRect/>
          </a:stretch>
        </p:blipFill>
        <p:spPr>
          <a:xfrm>
            <a:off x="6095999" y="3828875"/>
            <a:ext cx="5941571" cy="2927225"/>
          </a:xfrm>
          <a:prstGeom prst="rect">
            <a:avLst/>
          </a:prstGeom>
        </p:spPr>
      </p:pic>
    </p:spTree>
    <p:extLst>
      <p:ext uri="{BB962C8B-B14F-4D97-AF65-F5344CB8AC3E}">
        <p14:creationId xmlns:p14="http://schemas.microsoft.com/office/powerpoint/2010/main" val="3338620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2044D-1F22-05ED-66E6-E2ED87233E2E}"/>
              </a:ext>
            </a:extLst>
          </p:cNvPr>
          <p:cNvSpPr>
            <a:spLocks noGrp="1"/>
          </p:cNvSpPr>
          <p:nvPr>
            <p:ph type="title"/>
          </p:nvPr>
        </p:nvSpPr>
        <p:spPr>
          <a:xfrm>
            <a:off x="798616" y="-154463"/>
            <a:ext cx="9906000" cy="1382156"/>
          </a:xfrm>
        </p:spPr>
        <p:txBody>
          <a:bodyPr/>
          <a:lstStyle/>
          <a:p>
            <a:r>
              <a:rPr lang="fr-FR" dirty="0"/>
              <a:t>Organisation linéaire</a:t>
            </a:r>
            <a:endParaRPr lang="en-US" dirty="0"/>
          </a:p>
        </p:txBody>
      </p:sp>
      <p:sp>
        <p:nvSpPr>
          <p:cNvPr id="3" name="Content Placeholder 2">
            <a:extLst>
              <a:ext uri="{FF2B5EF4-FFF2-40B4-BE49-F238E27FC236}">
                <a16:creationId xmlns:a16="http://schemas.microsoft.com/office/drawing/2014/main" id="{70E75829-13B8-CECE-E548-1F413B4976F5}"/>
              </a:ext>
            </a:extLst>
          </p:cNvPr>
          <p:cNvSpPr>
            <a:spLocks noGrp="1"/>
          </p:cNvSpPr>
          <p:nvPr>
            <p:ph idx="1"/>
          </p:nvPr>
        </p:nvSpPr>
        <p:spPr>
          <a:xfrm>
            <a:off x="641766" y="1777283"/>
            <a:ext cx="5272644" cy="5456712"/>
          </a:xfrm>
        </p:spPr>
        <p:txBody>
          <a:bodyPr>
            <a:normAutofit fontScale="70000" lnSpcReduction="20000"/>
          </a:bodyPr>
          <a:lstStyle/>
          <a:p>
            <a:pPr algn="just">
              <a:lnSpc>
                <a:spcPct val="170000"/>
              </a:lnSpc>
            </a:pPr>
            <a:r>
              <a:rPr lang="fr-CA" dirty="0"/>
              <a:t>Une  organisation  linéaire  est  essentiellement  composée  de  la  répétition  d’une  série  d’espaces  similaires  du  point  de  vue  de  la  fonction,  de  la  forme  ou  de  la  dimension.</a:t>
            </a:r>
          </a:p>
          <a:p>
            <a:pPr algn="just">
              <a:lnSpc>
                <a:spcPct val="170000"/>
              </a:lnSpc>
            </a:pPr>
            <a:r>
              <a:rPr lang="fr-CA" dirty="0"/>
              <a:t>Elle  peut  aussi  être  composée  d’un  seul élément linéaire le long  duquel  sont  disposés  des espaces  différents.</a:t>
            </a:r>
          </a:p>
          <a:p>
            <a:pPr algn="just">
              <a:lnSpc>
                <a:spcPct val="170000"/>
              </a:lnSpc>
            </a:pPr>
            <a:r>
              <a:rPr lang="fr-CA" dirty="0"/>
              <a:t>Les  espaces  les  plus  importants  d’un  point  de  vue  fonctionnel  ou  symbolique  peuvent  occuper  une  situation  particulière  dans  cette  composition :  au  centre,  à  la  limite,  en  retrait  ou  comme  élément d’articulation.</a:t>
            </a:r>
            <a:endParaRPr lang="en-US" dirty="0"/>
          </a:p>
        </p:txBody>
      </p:sp>
      <p:sp>
        <p:nvSpPr>
          <p:cNvPr id="4" name="Footer Placeholder 3">
            <a:extLst>
              <a:ext uri="{FF2B5EF4-FFF2-40B4-BE49-F238E27FC236}">
                <a16:creationId xmlns:a16="http://schemas.microsoft.com/office/drawing/2014/main" id="{CF7E9D33-76BE-E42A-76B0-E21066C555F0}"/>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E0A292CA-FA18-A7EF-49A8-4BE7BF1133C9}"/>
              </a:ext>
            </a:extLst>
          </p:cNvPr>
          <p:cNvSpPr>
            <a:spLocks noGrp="1"/>
          </p:cNvSpPr>
          <p:nvPr>
            <p:ph type="sldNum" sz="quarter" idx="12"/>
          </p:nvPr>
        </p:nvSpPr>
        <p:spPr/>
        <p:txBody>
          <a:bodyPr/>
          <a:lstStyle/>
          <a:p>
            <a:fld id="{312CC964-A50B-4C29-B4E4-2C30BB34CCF3}" type="slidenum">
              <a:rPr lang="en-US" smtClean="0"/>
              <a:t>41</a:t>
            </a:fld>
            <a:endParaRPr lang="en-US" dirty="0"/>
          </a:p>
        </p:txBody>
      </p:sp>
      <p:pic>
        <p:nvPicPr>
          <p:cNvPr id="7" name="Picture 6">
            <a:extLst>
              <a:ext uri="{FF2B5EF4-FFF2-40B4-BE49-F238E27FC236}">
                <a16:creationId xmlns:a16="http://schemas.microsoft.com/office/drawing/2014/main" id="{B44621BD-4893-93B6-804E-512DD25BCAA8}"/>
              </a:ext>
            </a:extLst>
          </p:cNvPr>
          <p:cNvPicPr>
            <a:picLocks noChangeAspect="1"/>
          </p:cNvPicPr>
          <p:nvPr/>
        </p:nvPicPr>
        <p:blipFill>
          <a:blip r:embed="rId2"/>
          <a:stretch>
            <a:fillRect/>
          </a:stretch>
        </p:blipFill>
        <p:spPr>
          <a:xfrm>
            <a:off x="6534654" y="1318160"/>
            <a:ext cx="5015580" cy="5080717"/>
          </a:xfrm>
          <a:prstGeom prst="rect">
            <a:avLst/>
          </a:prstGeom>
        </p:spPr>
      </p:pic>
    </p:spTree>
    <p:extLst>
      <p:ext uri="{BB962C8B-B14F-4D97-AF65-F5344CB8AC3E}">
        <p14:creationId xmlns:p14="http://schemas.microsoft.com/office/powerpoint/2010/main" val="986984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726A-4B74-62C6-892F-364C6B59835D}"/>
              </a:ext>
            </a:extLst>
          </p:cNvPr>
          <p:cNvSpPr>
            <a:spLocks noGrp="1"/>
          </p:cNvSpPr>
          <p:nvPr>
            <p:ph type="title"/>
          </p:nvPr>
        </p:nvSpPr>
        <p:spPr>
          <a:xfrm>
            <a:off x="656577" y="0"/>
            <a:ext cx="9906000" cy="1382156"/>
          </a:xfrm>
        </p:spPr>
        <p:txBody>
          <a:bodyPr/>
          <a:lstStyle/>
          <a:p>
            <a:r>
              <a:rPr lang="fr-FR" dirty="0"/>
              <a:t>Organisation linéaire</a:t>
            </a:r>
            <a:endParaRPr lang="en-US" dirty="0"/>
          </a:p>
        </p:txBody>
      </p:sp>
      <p:sp>
        <p:nvSpPr>
          <p:cNvPr id="3" name="Content Placeholder 2">
            <a:extLst>
              <a:ext uri="{FF2B5EF4-FFF2-40B4-BE49-F238E27FC236}">
                <a16:creationId xmlns:a16="http://schemas.microsoft.com/office/drawing/2014/main" id="{CE4A641C-A561-2B29-6E4F-C50F717A76E4}"/>
              </a:ext>
            </a:extLst>
          </p:cNvPr>
          <p:cNvSpPr>
            <a:spLocks noGrp="1"/>
          </p:cNvSpPr>
          <p:nvPr>
            <p:ph idx="1"/>
          </p:nvPr>
        </p:nvSpPr>
        <p:spPr>
          <a:xfrm>
            <a:off x="656577" y="1567543"/>
            <a:ext cx="4711069" cy="4757056"/>
          </a:xfrm>
        </p:spPr>
        <p:txBody>
          <a:bodyPr>
            <a:normAutofit fontScale="85000" lnSpcReduction="10000"/>
          </a:bodyPr>
          <a:lstStyle/>
          <a:p>
            <a:pPr algn="just">
              <a:lnSpc>
                <a:spcPct val="170000"/>
              </a:lnSpc>
            </a:pPr>
            <a:r>
              <a:rPr lang="fr-CA" dirty="0"/>
              <a:t>Le caractère  linéaire  de  cette  organisation  exprime  une  direction,  le  mouvement,  l’extension  et  la  croissance.  Afin  de  limiter  cette  croissance, l’organisation linéaire peut  être limitée par un espace dominant,  par  l’utilisation  d’un  autre  type  de  bâtiment  ou  par  la  topographie  du  Site</a:t>
            </a:r>
          </a:p>
          <a:p>
            <a:pPr algn="just">
              <a:lnSpc>
                <a:spcPct val="170000"/>
              </a:lnSpc>
            </a:pPr>
            <a:r>
              <a:rPr lang="fr-CA" dirty="0"/>
              <a:t>Cette organisation peut être flexible  et  s’adapte  aux  particularités  du  site.</a:t>
            </a:r>
            <a:endParaRPr lang="en-US" dirty="0"/>
          </a:p>
        </p:txBody>
      </p:sp>
      <p:sp>
        <p:nvSpPr>
          <p:cNvPr id="4" name="Footer Placeholder 3">
            <a:extLst>
              <a:ext uri="{FF2B5EF4-FFF2-40B4-BE49-F238E27FC236}">
                <a16:creationId xmlns:a16="http://schemas.microsoft.com/office/drawing/2014/main" id="{3E195159-037B-E609-B286-D19070CE4347}"/>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A32EF3A3-B247-F49E-52B6-D7E34F67794B}"/>
              </a:ext>
            </a:extLst>
          </p:cNvPr>
          <p:cNvSpPr>
            <a:spLocks noGrp="1"/>
          </p:cNvSpPr>
          <p:nvPr>
            <p:ph type="sldNum" sz="quarter" idx="12"/>
          </p:nvPr>
        </p:nvSpPr>
        <p:spPr/>
        <p:txBody>
          <a:bodyPr/>
          <a:lstStyle/>
          <a:p>
            <a:fld id="{312CC964-A50B-4C29-B4E4-2C30BB34CCF3}" type="slidenum">
              <a:rPr lang="en-US" smtClean="0"/>
              <a:t>42</a:t>
            </a:fld>
            <a:endParaRPr lang="en-US" dirty="0"/>
          </a:p>
        </p:txBody>
      </p:sp>
      <p:pic>
        <p:nvPicPr>
          <p:cNvPr id="7" name="Picture 6">
            <a:extLst>
              <a:ext uri="{FF2B5EF4-FFF2-40B4-BE49-F238E27FC236}">
                <a16:creationId xmlns:a16="http://schemas.microsoft.com/office/drawing/2014/main" id="{4D1D410A-059C-4271-CDE1-425F5085B060}"/>
              </a:ext>
            </a:extLst>
          </p:cNvPr>
          <p:cNvPicPr>
            <a:picLocks noChangeAspect="1"/>
          </p:cNvPicPr>
          <p:nvPr/>
        </p:nvPicPr>
        <p:blipFill>
          <a:blip r:embed="rId2"/>
          <a:stretch>
            <a:fillRect/>
          </a:stretch>
        </p:blipFill>
        <p:spPr>
          <a:xfrm>
            <a:off x="5655337" y="1781299"/>
            <a:ext cx="6191316" cy="3902405"/>
          </a:xfrm>
          <a:prstGeom prst="rect">
            <a:avLst/>
          </a:prstGeom>
        </p:spPr>
      </p:pic>
    </p:spTree>
    <p:extLst>
      <p:ext uri="{BB962C8B-B14F-4D97-AF65-F5344CB8AC3E}">
        <p14:creationId xmlns:p14="http://schemas.microsoft.com/office/powerpoint/2010/main" val="341237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7468-863D-329C-1DA9-0C9592D3760A}"/>
              </a:ext>
            </a:extLst>
          </p:cNvPr>
          <p:cNvSpPr>
            <a:spLocks noGrp="1"/>
          </p:cNvSpPr>
          <p:nvPr>
            <p:ph type="title"/>
          </p:nvPr>
        </p:nvSpPr>
        <p:spPr>
          <a:xfrm>
            <a:off x="846117" y="132835"/>
            <a:ext cx="9906000" cy="1382156"/>
          </a:xfrm>
        </p:spPr>
        <p:txBody>
          <a:bodyPr/>
          <a:lstStyle/>
          <a:p>
            <a:r>
              <a:rPr lang="fr-FR" dirty="0"/>
              <a:t>Organisation radiale</a:t>
            </a:r>
            <a:endParaRPr lang="en-US" dirty="0"/>
          </a:p>
        </p:txBody>
      </p:sp>
      <p:sp>
        <p:nvSpPr>
          <p:cNvPr id="3" name="Content Placeholder 2">
            <a:extLst>
              <a:ext uri="{FF2B5EF4-FFF2-40B4-BE49-F238E27FC236}">
                <a16:creationId xmlns:a16="http://schemas.microsoft.com/office/drawing/2014/main" id="{DCD9FDB5-5291-C2AB-58CF-316B50624FF6}"/>
              </a:ext>
            </a:extLst>
          </p:cNvPr>
          <p:cNvSpPr>
            <a:spLocks noGrp="1"/>
          </p:cNvSpPr>
          <p:nvPr>
            <p:ph idx="1"/>
          </p:nvPr>
        </p:nvSpPr>
        <p:spPr>
          <a:xfrm>
            <a:off x="1142999" y="2009774"/>
            <a:ext cx="5210299" cy="4389103"/>
          </a:xfrm>
        </p:spPr>
        <p:txBody>
          <a:bodyPr>
            <a:normAutofit fontScale="85000" lnSpcReduction="10000"/>
          </a:bodyPr>
          <a:lstStyle/>
          <a:p>
            <a:pPr algn="just">
              <a:lnSpc>
                <a:spcPct val="150000"/>
              </a:lnSpc>
            </a:pPr>
            <a:r>
              <a:rPr lang="fr-CA" dirty="0"/>
              <a:t>Ce  mode  d’association  combine  les  deux  principes  de  centralité  et  de  linéarité.  Cette  organisation  est  composée  d’un  espace  central  dominant  à  partir  duquel  partent  des  éléments  linéaires  en  rayon.  Contrairement à l’organisation centralisée  qui  est  introvertie,  l’organisation  radiale est  extravertie et  peut  s’étendre  et  se  combiner  à  des  éléments  spécifiques  ou  aux caractéristiques du site</a:t>
            </a:r>
          </a:p>
          <a:p>
            <a:pPr algn="just">
              <a:lnSpc>
                <a:spcPct val="150000"/>
              </a:lnSpc>
            </a:pPr>
            <a:endParaRPr lang="en-US" dirty="0"/>
          </a:p>
        </p:txBody>
      </p:sp>
      <p:sp>
        <p:nvSpPr>
          <p:cNvPr id="4" name="Footer Placeholder 3">
            <a:extLst>
              <a:ext uri="{FF2B5EF4-FFF2-40B4-BE49-F238E27FC236}">
                <a16:creationId xmlns:a16="http://schemas.microsoft.com/office/drawing/2014/main" id="{E5618A26-1EDF-A01F-DE74-D0750D7E19A1}"/>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CFDAD3B1-2059-E235-B518-D8168AF9E1EB}"/>
              </a:ext>
            </a:extLst>
          </p:cNvPr>
          <p:cNvSpPr>
            <a:spLocks noGrp="1"/>
          </p:cNvSpPr>
          <p:nvPr>
            <p:ph type="sldNum" sz="quarter" idx="12"/>
          </p:nvPr>
        </p:nvSpPr>
        <p:spPr/>
        <p:txBody>
          <a:bodyPr/>
          <a:lstStyle/>
          <a:p>
            <a:fld id="{312CC964-A50B-4C29-B4E4-2C30BB34CCF3}" type="slidenum">
              <a:rPr lang="en-US" smtClean="0"/>
              <a:t>43</a:t>
            </a:fld>
            <a:endParaRPr lang="en-US" dirty="0"/>
          </a:p>
        </p:txBody>
      </p:sp>
      <p:pic>
        <p:nvPicPr>
          <p:cNvPr id="7" name="Picture 6">
            <a:extLst>
              <a:ext uri="{FF2B5EF4-FFF2-40B4-BE49-F238E27FC236}">
                <a16:creationId xmlns:a16="http://schemas.microsoft.com/office/drawing/2014/main" id="{E7002B62-621E-EA26-2607-EB85330C416B}"/>
              </a:ext>
            </a:extLst>
          </p:cNvPr>
          <p:cNvPicPr>
            <a:picLocks noChangeAspect="1"/>
          </p:cNvPicPr>
          <p:nvPr/>
        </p:nvPicPr>
        <p:blipFill>
          <a:blip r:embed="rId2"/>
          <a:stretch>
            <a:fillRect/>
          </a:stretch>
        </p:blipFill>
        <p:spPr>
          <a:xfrm>
            <a:off x="6704216" y="997528"/>
            <a:ext cx="4641667" cy="5062166"/>
          </a:xfrm>
          <a:prstGeom prst="rect">
            <a:avLst/>
          </a:prstGeom>
        </p:spPr>
      </p:pic>
    </p:spTree>
    <p:extLst>
      <p:ext uri="{BB962C8B-B14F-4D97-AF65-F5344CB8AC3E}">
        <p14:creationId xmlns:p14="http://schemas.microsoft.com/office/powerpoint/2010/main" val="4257738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ACB0-742B-EAF5-DDD2-FA6914457B91}"/>
              </a:ext>
            </a:extLst>
          </p:cNvPr>
          <p:cNvSpPr>
            <a:spLocks noGrp="1"/>
          </p:cNvSpPr>
          <p:nvPr>
            <p:ph type="title"/>
          </p:nvPr>
        </p:nvSpPr>
        <p:spPr>
          <a:xfrm>
            <a:off x="1143000" y="262828"/>
            <a:ext cx="9906000" cy="1382156"/>
          </a:xfrm>
        </p:spPr>
        <p:txBody>
          <a:bodyPr/>
          <a:lstStyle/>
          <a:p>
            <a:r>
              <a:rPr lang="fr-FR" dirty="0"/>
              <a:t>Organisation radiale</a:t>
            </a:r>
            <a:endParaRPr lang="en-US" dirty="0"/>
          </a:p>
        </p:txBody>
      </p:sp>
      <p:sp>
        <p:nvSpPr>
          <p:cNvPr id="3" name="Content Placeholder 2">
            <a:extLst>
              <a:ext uri="{FF2B5EF4-FFF2-40B4-BE49-F238E27FC236}">
                <a16:creationId xmlns:a16="http://schemas.microsoft.com/office/drawing/2014/main" id="{AFEE3791-1564-B091-E072-4016994748D4}"/>
              </a:ext>
            </a:extLst>
          </p:cNvPr>
          <p:cNvSpPr>
            <a:spLocks noGrp="1"/>
          </p:cNvSpPr>
          <p:nvPr>
            <p:ph idx="1"/>
          </p:nvPr>
        </p:nvSpPr>
        <p:spPr>
          <a:xfrm>
            <a:off x="1142999" y="2009775"/>
            <a:ext cx="4319649" cy="4024312"/>
          </a:xfrm>
        </p:spPr>
        <p:txBody>
          <a:bodyPr>
            <a:normAutofit fontScale="92500" lnSpcReduction="20000"/>
          </a:bodyPr>
          <a:lstStyle/>
          <a:p>
            <a:pPr algn="just">
              <a:lnSpc>
                <a:spcPct val="160000"/>
              </a:lnSpc>
            </a:pPr>
            <a:r>
              <a:rPr lang="fr-CA" dirty="0"/>
              <a:t>Les  bras  de  cette  composition  peuvent  être  différents  afin  de  répondre  aux  exigences  fonctionnelles  ou celles  du  contexte.  Ces bras  forment  une  rotation  autour  d’un  élément  central  qui  peut  être une  figure géométrique simple  telle  que le carré ou autre.</a:t>
            </a:r>
            <a:endParaRPr lang="en-US" dirty="0"/>
          </a:p>
        </p:txBody>
      </p:sp>
      <p:sp>
        <p:nvSpPr>
          <p:cNvPr id="4" name="Footer Placeholder 3">
            <a:extLst>
              <a:ext uri="{FF2B5EF4-FFF2-40B4-BE49-F238E27FC236}">
                <a16:creationId xmlns:a16="http://schemas.microsoft.com/office/drawing/2014/main" id="{FD7960DD-63A8-13C3-51E4-C5AB671BF8E8}"/>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43C89CE8-0F61-B183-A9D3-3B4373A2AD9E}"/>
              </a:ext>
            </a:extLst>
          </p:cNvPr>
          <p:cNvSpPr>
            <a:spLocks noGrp="1"/>
          </p:cNvSpPr>
          <p:nvPr>
            <p:ph type="sldNum" sz="quarter" idx="12"/>
          </p:nvPr>
        </p:nvSpPr>
        <p:spPr/>
        <p:txBody>
          <a:bodyPr/>
          <a:lstStyle/>
          <a:p>
            <a:fld id="{312CC964-A50B-4C29-B4E4-2C30BB34CCF3}" type="slidenum">
              <a:rPr lang="en-US" smtClean="0"/>
              <a:t>44</a:t>
            </a:fld>
            <a:endParaRPr lang="en-US" dirty="0"/>
          </a:p>
        </p:txBody>
      </p:sp>
      <p:pic>
        <p:nvPicPr>
          <p:cNvPr id="7" name="Picture 6">
            <a:extLst>
              <a:ext uri="{FF2B5EF4-FFF2-40B4-BE49-F238E27FC236}">
                <a16:creationId xmlns:a16="http://schemas.microsoft.com/office/drawing/2014/main" id="{54506BE5-23FA-65B3-AFF8-80C0C21ABD29}"/>
              </a:ext>
            </a:extLst>
          </p:cNvPr>
          <p:cNvPicPr>
            <a:picLocks noChangeAspect="1"/>
          </p:cNvPicPr>
          <p:nvPr/>
        </p:nvPicPr>
        <p:blipFill>
          <a:blip r:embed="rId2"/>
          <a:stretch>
            <a:fillRect/>
          </a:stretch>
        </p:blipFill>
        <p:spPr>
          <a:xfrm>
            <a:off x="6096000" y="2009775"/>
            <a:ext cx="5396322" cy="3626467"/>
          </a:xfrm>
          <a:prstGeom prst="rect">
            <a:avLst/>
          </a:prstGeom>
        </p:spPr>
      </p:pic>
    </p:spTree>
    <p:extLst>
      <p:ext uri="{BB962C8B-B14F-4D97-AF65-F5344CB8AC3E}">
        <p14:creationId xmlns:p14="http://schemas.microsoft.com/office/powerpoint/2010/main" val="2581760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1143000" y="-241851"/>
            <a:ext cx="9906000" cy="1382156"/>
          </a:xfrm>
        </p:spPr>
        <p:txBody>
          <a:bodyPr/>
          <a:lstStyle/>
          <a:p>
            <a:r>
              <a:rPr lang="en-US" sz="3200" b="1" dirty="0"/>
              <a:t>Lois de composition, concepts </a:t>
            </a:r>
            <a:r>
              <a:rPr lang="fr-FR" sz="3200" b="1" dirty="0"/>
              <a:t>essentiels</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1421296" y="1527874"/>
            <a:ext cx="9906000" cy="4483435"/>
          </a:xfrm>
        </p:spPr>
        <p:txBody>
          <a:bodyPr>
            <a:normAutofit lnSpcReduction="10000"/>
          </a:bodyPr>
          <a:lstStyle/>
          <a:p>
            <a:pPr marL="457200" indent="-457200">
              <a:buFont typeface="Arial" panose="020B0604020202020204" pitchFamily="34" charset="0"/>
              <a:buChar char="•"/>
            </a:pPr>
            <a:r>
              <a:rPr lang="fr-FR" sz="2800" dirty="0"/>
              <a:t>L’harmonie </a:t>
            </a:r>
          </a:p>
          <a:p>
            <a:pPr marL="457200" indent="-457200">
              <a:buFont typeface="Arial" panose="020B0604020202020204" pitchFamily="34" charset="0"/>
              <a:buChar char="•"/>
            </a:pPr>
            <a:r>
              <a:rPr lang="fr-FR" sz="2800" dirty="0"/>
              <a:t>L’équilibre</a:t>
            </a:r>
          </a:p>
          <a:p>
            <a:pPr marL="800100" lvl="1" indent="-342900">
              <a:buFont typeface="Arial" panose="020B0604020202020204" pitchFamily="34" charset="0"/>
              <a:buChar char="•"/>
            </a:pPr>
            <a:r>
              <a:rPr lang="fr-FR" sz="2400" dirty="0"/>
              <a:t>Equilibre et symétrie</a:t>
            </a:r>
          </a:p>
          <a:p>
            <a:pPr marL="800100" lvl="1" indent="-342900">
              <a:buFont typeface="Arial" panose="020B0604020202020204" pitchFamily="34" charset="0"/>
              <a:buChar char="•"/>
            </a:pPr>
            <a:r>
              <a:rPr lang="fr-FR" sz="2400" dirty="0"/>
              <a:t>Equilibre et asymétrie</a:t>
            </a:r>
          </a:p>
          <a:p>
            <a:pPr marL="457200" indent="-457200">
              <a:buFont typeface="Arial" panose="020B0604020202020204" pitchFamily="34" charset="0"/>
              <a:buChar char="•"/>
            </a:pPr>
            <a:r>
              <a:rPr lang="fr-FR" sz="2800" dirty="0"/>
              <a:t>La hiérarchie </a:t>
            </a:r>
          </a:p>
          <a:p>
            <a:pPr marL="800100" lvl="1" indent="-342900">
              <a:buFont typeface="Arial" panose="020B0604020202020204" pitchFamily="34" charset="0"/>
              <a:buChar char="•"/>
            </a:pPr>
            <a:r>
              <a:rPr lang="fr-FR" sz="2400" dirty="0"/>
              <a:t>Hiérarchie par la taille</a:t>
            </a:r>
          </a:p>
          <a:p>
            <a:pPr marL="800100" lvl="1" indent="-342900">
              <a:buFont typeface="Arial" panose="020B0604020202020204" pitchFamily="34" charset="0"/>
              <a:buChar char="•"/>
            </a:pPr>
            <a:r>
              <a:rPr lang="fr-FR" sz="2400" dirty="0"/>
              <a:t>Hiérarchie par la forme</a:t>
            </a:r>
          </a:p>
          <a:p>
            <a:pPr marL="800100" lvl="1" indent="-342900">
              <a:buFont typeface="Arial" panose="020B0604020202020204" pitchFamily="34" charset="0"/>
              <a:buChar char="•"/>
            </a:pPr>
            <a:r>
              <a:rPr lang="fr-FR" sz="2400" dirty="0"/>
              <a:t>Hiérarchie de position</a:t>
            </a:r>
          </a:p>
          <a:p>
            <a:pPr marL="457200" lvl="1" indent="-457200">
              <a:buFont typeface="Arial" panose="020B0604020202020204" pitchFamily="34" charset="0"/>
              <a:buChar char="•"/>
            </a:pPr>
            <a:r>
              <a:rPr lang="fr-FR" sz="2800" dirty="0"/>
              <a:t>L’unité et la variété </a:t>
            </a:r>
          </a:p>
          <a:p>
            <a:pPr marL="457200" lvl="1" indent="-457200">
              <a:buFont typeface="Arial" panose="020B0604020202020204" pitchFamily="34" charset="0"/>
              <a:buChar char="•"/>
            </a:pPr>
            <a:r>
              <a:rPr lang="fr-FR" sz="2800" dirty="0"/>
              <a:t>Dominance et accent </a:t>
            </a:r>
            <a:endParaRPr lang="fr-FR" sz="2400" dirty="0"/>
          </a:p>
          <a:p>
            <a:pPr marL="2286000" lvl="5" indent="0">
              <a:buNone/>
            </a:pPr>
            <a:endParaRPr lang="fr-FR" sz="2200" dirty="0"/>
          </a:p>
          <a:p>
            <a:endParaRPr lang="en-US"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45</a:t>
            </a:fld>
            <a:endParaRPr lang="en-US" dirty="0"/>
          </a:p>
        </p:txBody>
      </p:sp>
    </p:spTree>
    <p:extLst>
      <p:ext uri="{BB962C8B-B14F-4D97-AF65-F5344CB8AC3E}">
        <p14:creationId xmlns:p14="http://schemas.microsoft.com/office/powerpoint/2010/main" val="173812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561860" y="253388"/>
            <a:ext cx="9906000" cy="1382156"/>
          </a:xfrm>
        </p:spPr>
        <p:txBody>
          <a:bodyPr/>
          <a:lstStyle/>
          <a:p>
            <a:r>
              <a:rPr lang="en-US" sz="3200" b="1" dirty="0"/>
              <a:t>Lois de composition, concepts </a:t>
            </a:r>
            <a:r>
              <a:rPr lang="fr-FR" sz="3200" b="1" dirty="0"/>
              <a:t>essentiels:</a:t>
            </a:r>
            <a:br>
              <a:rPr lang="fr-FR" sz="3200" b="1" dirty="0"/>
            </a:br>
            <a:r>
              <a:rPr lang="fr-FR" sz="4000" b="1" dirty="0"/>
              <a:t>L’Harmonie </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1381539" y="2246243"/>
            <a:ext cx="9906000" cy="2743200"/>
          </a:xfrm>
        </p:spPr>
        <p:txBody>
          <a:bodyPr>
            <a:normAutofit/>
          </a:bodyPr>
          <a:lstStyle/>
          <a:p>
            <a:pPr marL="457200" indent="-457200">
              <a:buFont typeface="Arial" panose="020B0604020202020204" pitchFamily="34" charset="0"/>
              <a:buChar char="•"/>
            </a:pPr>
            <a:r>
              <a:rPr lang="fr-FR" sz="2800" dirty="0"/>
              <a:t>C’est l’accord bien réglé entre les parties d’un tout, l’agencement entre les parties d’un tout de manière a ce qu’elles concurrent a une même fin, a un même effet. </a:t>
            </a:r>
          </a:p>
          <a:p>
            <a:pPr marL="0" indent="0" algn="ctr"/>
            <a:r>
              <a:rPr lang="fr-FR" sz="3600" b="1" dirty="0"/>
              <a:t>L’harmonie est la finalité de tout acte architectural </a:t>
            </a:r>
          </a:p>
          <a:p>
            <a:pPr marL="2286000" lvl="5" indent="0">
              <a:buNone/>
            </a:pPr>
            <a:endParaRPr lang="fr-FR" sz="2200" dirty="0"/>
          </a:p>
          <a:p>
            <a:endParaRPr lang="en-US"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46</a:t>
            </a:fld>
            <a:endParaRPr lang="en-US" dirty="0"/>
          </a:p>
        </p:txBody>
      </p:sp>
    </p:spTree>
    <p:extLst>
      <p:ext uri="{BB962C8B-B14F-4D97-AF65-F5344CB8AC3E}">
        <p14:creationId xmlns:p14="http://schemas.microsoft.com/office/powerpoint/2010/main" val="1246326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0" y="0"/>
            <a:ext cx="9906000" cy="1382156"/>
          </a:xfrm>
        </p:spPr>
        <p:txBody>
          <a:bodyPr/>
          <a:lstStyle/>
          <a:p>
            <a:r>
              <a:rPr lang="en-US" sz="3200" b="1" dirty="0"/>
              <a:t>Lois de composition, concepts </a:t>
            </a:r>
            <a:r>
              <a:rPr lang="fr-FR" sz="3200" b="1" dirty="0"/>
              <a:t>essentiels:</a:t>
            </a:r>
            <a:br>
              <a:rPr lang="fr-FR" sz="3200" b="1" dirty="0"/>
            </a:br>
            <a:r>
              <a:rPr lang="fr-FR" sz="4000" b="1" dirty="0"/>
              <a:t>L’équilibre</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715617" y="1787121"/>
            <a:ext cx="4134679" cy="4611757"/>
          </a:xfrm>
        </p:spPr>
        <p:txBody>
          <a:bodyPr>
            <a:normAutofit lnSpcReduction="10000"/>
          </a:bodyPr>
          <a:lstStyle/>
          <a:p>
            <a:pPr marL="0" indent="0" algn="just"/>
            <a:r>
              <a:rPr lang="fr-FR" sz="3200" b="1" u="sng" dirty="0"/>
              <a:t>Equilibre et symétrie: </a:t>
            </a:r>
          </a:p>
          <a:p>
            <a:pPr marL="457200" indent="-457200" algn="just">
              <a:buFont typeface="Wingdings" panose="05000000000000000000" pitchFamily="2" charset="2"/>
              <a:buChar char="Ø"/>
            </a:pPr>
            <a:r>
              <a:rPr lang="fr-FR" sz="2800" dirty="0"/>
              <a:t>Depuis toujours l’équilibre était subordonné au principe de symétrie qui divise la composition en deux parties égales. </a:t>
            </a:r>
          </a:p>
          <a:p>
            <a:pPr marL="457200" indent="-457200" algn="just">
              <a:buFont typeface="Wingdings" panose="05000000000000000000" pitchFamily="2" charset="2"/>
              <a:buChar char="Ø"/>
            </a:pPr>
            <a:r>
              <a:rPr lang="fr-FR" sz="2800" dirty="0"/>
              <a:t>La symétrie dispose des éléments de part et d’autre d’un axe comme dans un miroir.</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47</a:t>
            </a:fld>
            <a:endParaRPr lang="en-US" dirty="0"/>
          </a:p>
        </p:txBody>
      </p:sp>
      <p:pic>
        <p:nvPicPr>
          <p:cNvPr id="7" name="Picture 6">
            <a:extLst>
              <a:ext uri="{FF2B5EF4-FFF2-40B4-BE49-F238E27FC236}">
                <a16:creationId xmlns:a16="http://schemas.microsoft.com/office/drawing/2014/main" id="{FFFBECBF-DD02-8184-552B-333F89147AC1}"/>
              </a:ext>
            </a:extLst>
          </p:cNvPr>
          <p:cNvPicPr>
            <a:picLocks noChangeAspect="1"/>
          </p:cNvPicPr>
          <p:nvPr/>
        </p:nvPicPr>
        <p:blipFill>
          <a:blip r:embed="rId2"/>
          <a:stretch>
            <a:fillRect/>
          </a:stretch>
        </p:blipFill>
        <p:spPr>
          <a:xfrm>
            <a:off x="6798987" y="1684265"/>
            <a:ext cx="4134679" cy="4412503"/>
          </a:xfrm>
          <a:prstGeom prst="rect">
            <a:avLst/>
          </a:prstGeom>
        </p:spPr>
      </p:pic>
    </p:spTree>
    <p:extLst>
      <p:ext uri="{BB962C8B-B14F-4D97-AF65-F5344CB8AC3E}">
        <p14:creationId xmlns:p14="http://schemas.microsoft.com/office/powerpoint/2010/main" val="2663130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0" y="0"/>
            <a:ext cx="9906000" cy="1382156"/>
          </a:xfrm>
        </p:spPr>
        <p:txBody>
          <a:bodyPr/>
          <a:lstStyle/>
          <a:p>
            <a:r>
              <a:rPr lang="en-US" sz="3200" b="1" dirty="0"/>
              <a:t>Lois de composition, concepts </a:t>
            </a:r>
            <a:r>
              <a:rPr lang="fr-FR" sz="3200" b="1" dirty="0"/>
              <a:t>essentiels:</a:t>
            </a:r>
            <a:br>
              <a:rPr lang="fr-FR" sz="3200" b="1" dirty="0"/>
            </a:br>
            <a:r>
              <a:rPr lang="fr-FR" sz="4000" b="1" dirty="0"/>
              <a:t>L’équilibre</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715617" y="1787121"/>
            <a:ext cx="5108713" cy="4611757"/>
          </a:xfrm>
        </p:spPr>
        <p:txBody>
          <a:bodyPr>
            <a:normAutofit fontScale="92500"/>
          </a:bodyPr>
          <a:lstStyle/>
          <a:p>
            <a:pPr marL="0" indent="0" algn="just"/>
            <a:r>
              <a:rPr lang="fr-FR" sz="3200" b="1" u="sng" dirty="0"/>
              <a:t>Equilibre asymétrique: </a:t>
            </a:r>
          </a:p>
          <a:p>
            <a:pPr marL="457200" indent="-457200" algn="just">
              <a:buFont typeface="Wingdings" panose="05000000000000000000" pitchFamily="2" charset="2"/>
              <a:buChar char="Ø"/>
            </a:pPr>
            <a:r>
              <a:rPr lang="fr-FR" sz="2800" dirty="0"/>
              <a:t>C’est l’une des principales acquisitions de l’architecture du 20éme siècle, ce principe démontre qu’on peut obtenir de l’équilibre sans avoir recours a la symétrie,</a:t>
            </a:r>
          </a:p>
          <a:p>
            <a:pPr marL="457200" indent="-457200" algn="just">
              <a:buFont typeface="Wingdings" panose="05000000000000000000" pitchFamily="2" charset="2"/>
              <a:buChar char="Ø"/>
            </a:pPr>
            <a:r>
              <a:rPr lang="fr-FR" sz="2800" dirty="0"/>
              <a:t>Cet équilibre fait intervenir les concepts de verticalité, d’horizontalité et des lois de la gravité (bras de levier).</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48</a:t>
            </a:fld>
            <a:endParaRPr lang="en-US" dirty="0"/>
          </a:p>
        </p:txBody>
      </p:sp>
      <p:pic>
        <p:nvPicPr>
          <p:cNvPr id="8" name="Picture 7">
            <a:extLst>
              <a:ext uri="{FF2B5EF4-FFF2-40B4-BE49-F238E27FC236}">
                <a16:creationId xmlns:a16="http://schemas.microsoft.com/office/drawing/2014/main" id="{6E279B98-E94F-D7BB-8A34-84EE21548CC8}"/>
              </a:ext>
            </a:extLst>
          </p:cNvPr>
          <p:cNvPicPr>
            <a:picLocks noChangeAspect="1"/>
          </p:cNvPicPr>
          <p:nvPr/>
        </p:nvPicPr>
        <p:blipFill>
          <a:blip r:embed="rId2"/>
          <a:stretch>
            <a:fillRect/>
          </a:stretch>
        </p:blipFill>
        <p:spPr>
          <a:xfrm>
            <a:off x="6493568" y="2235918"/>
            <a:ext cx="4971866" cy="3714161"/>
          </a:xfrm>
          <a:prstGeom prst="rect">
            <a:avLst/>
          </a:prstGeom>
        </p:spPr>
      </p:pic>
      <p:sp>
        <p:nvSpPr>
          <p:cNvPr id="9" name="Content Placeholder 2">
            <a:extLst>
              <a:ext uri="{FF2B5EF4-FFF2-40B4-BE49-F238E27FC236}">
                <a16:creationId xmlns:a16="http://schemas.microsoft.com/office/drawing/2014/main" id="{3E1EB90D-ED6B-24D0-AB75-27E769EBAB51}"/>
              </a:ext>
            </a:extLst>
          </p:cNvPr>
          <p:cNvSpPr txBox="1">
            <a:spLocks/>
          </p:cNvSpPr>
          <p:nvPr/>
        </p:nvSpPr>
        <p:spPr>
          <a:xfrm>
            <a:off x="7351643" y="5950079"/>
            <a:ext cx="5108713" cy="4355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SzPct val="80000"/>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None/>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None/>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None/>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r>
              <a:rPr lang="fr-FR" sz="2800" dirty="0"/>
              <a:t>Bras de levier et équilibre</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p:txBody>
      </p:sp>
    </p:spTree>
    <p:extLst>
      <p:ext uri="{BB962C8B-B14F-4D97-AF65-F5344CB8AC3E}">
        <p14:creationId xmlns:p14="http://schemas.microsoft.com/office/powerpoint/2010/main" val="3185725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0" y="0"/>
            <a:ext cx="9906000" cy="1382156"/>
          </a:xfrm>
        </p:spPr>
        <p:txBody>
          <a:bodyPr/>
          <a:lstStyle/>
          <a:p>
            <a:r>
              <a:rPr lang="en-US" sz="3200" b="1" dirty="0"/>
              <a:t>Lois de composition, concepts </a:t>
            </a:r>
            <a:r>
              <a:rPr lang="fr-FR" sz="3200" b="1" dirty="0"/>
              <a:t>essentiels:</a:t>
            </a:r>
            <a:br>
              <a:rPr lang="fr-FR" sz="3200" b="1" dirty="0"/>
            </a:br>
            <a:r>
              <a:rPr lang="fr-FR" sz="4000" b="1" dirty="0"/>
              <a:t>La hiérarchie</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715617" y="1787121"/>
            <a:ext cx="10886860" cy="4611757"/>
          </a:xfrm>
        </p:spPr>
        <p:txBody>
          <a:bodyPr>
            <a:normAutofit lnSpcReduction="10000"/>
          </a:bodyPr>
          <a:lstStyle/>
          <a:p>
            <a:pPr marL="457200" indent="-457200" algn="just">
              <a:buFont typeface="Wingdings" panose="05000000000000000000" pitchFamily="2" charset="2"/>
              <a:buChar char="Ø"/>
            </a:pPr>
            <a:r>
              <a:rPr lang="fr-FR" sz="2800" dirty="0"/>
              <a:t>C’est l’importance relative d’un élément dans un système, la hiérarchie implique donc l’importance d’un élément de la composition par rapport aux autres.</a:t>
            </a:r>
          </a:p>
          <a:p>
            <a:pPr marL="457200" indent="-457200" algn="just">
              <a:buFont typeface="Wingdings" panose="05000000000000000000" pitchFamily="2" charset="2"/>
              <a:buChar char="Ø"/>
            </a:pPr>
            <a:r>
              <a:rPr lang="fr-FR" sz="2800" dirty="0"/>
              <a:t>Pour créer une hiérarchie on peut recourir au moyen de la variation des dimensions relatives mais aussi au moyen de la disposition et de la singularité de la forme par rapport a un contexte: centralité ; axialité; opposition de géométrie.</a:t>
            </a:r>
          </a:p>
          <a:p>
            <a:pPr marL="457200" indent="-457200" algn="just">
              <a:buFont typeface="Wingdings" panose="05000000000000000000" pitchFamily="2" charset="2"/>
              <a:buChar char="Ø"/>
            </a:pPr>
            <a:r>
              <a:rPr lang="fr-FR" sz="2800" dirty="0"/>
              <a:t>Une hiérarchie implique des éléments primaires et des éléments secondaires ainsi qu’un rapport de dépendance entre ces éléments: un ou plusieurs éléments dominent dominent les autres et l’attention sera concentrée dur cet élément. </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49</a:t>
            </a:fld>
            <a:endParaRPr lang="en-US" dirty="0"/>
          </a:p>
        </p:txBody>
      </p:sp>
    </p:spTree>
    <p:extLst>
      <p:ext uri="{BB962C8B-B14F-4D97-AF65-F5344CB8AC3E}">
        <p14:creationId xmlns:p14="http://schemas.microsoft.com/office/powerpoint/2010/main" val="286708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F761C8-2F74-A6AB-F79A-439FFDD9E26C}"/>
              </a:ext>
            </a:extLst>
          </p:cNvPr>
          <p:cNvSpPr>
            <a:spLocks noGrp="1"/>
          </p:cNvSpPr>
          <p:nvPr>
            <p:ph type="ctrTitle"/>
          </p:nvPr>
        </p:nvSpPr>
        <p:spPr/>
        <p:txBody>
          <a:bodyPr/>
          <a:lstStyle/>
          <a:p>
            <a:r>
              <a:rPr lang="fr-FR" dirty="0"/>
              <a:t>Les éléments primaires</a:t>
            </a:r>
            <a:endParaRPr lang="en-US" dirty="0"/>
          </a:p>
        </p:txBody>
      </p:sp>
      <p:sp>
        <p:nvSpPr>
          <p:cNvPr id="7" name="Subtitle 6">
            <a:extLst>
              <a:ext uri="{FF2B5EF4-FFF2-40B4-BE49-F238E27FC236}">
                <a16:creationId xmlns:a16="http://schemas.microsoft.com/office/drawing/2014/main" id="{6E43B866-43DC-7F24-7070-FA10326FCE64}"/>
              </a:ext>
            </a:extLst>
          </p:cNvPr>
          <p:cNvSpPr>
            <a:spLocks noGrp="1"/>
          </p:cNvSpPr>
          <p:nvPr>
            <p:ph type="subTitle" idx="1"/>
          </p:nvPr>
        </p:nvSpPr>
        <p:spPr/>
        <p:txBody>
          <a:bodyPr/>
          <a:lstStyle/>
          <a:p>
            <a:endParaRPr lang="en-US"/>
          </a:p>
        </p:txBody>
      </p:sp>
      <p:sp>
        <p:nvSpPr>
          <p:cNvPr id="8" name="Picture Placeholder 7">
            <a:extLst>
              <a:ext uri="{FF2B5EF4-FFF2-40B4-BE49-F238E27FC236}">
                <a16:creationId xmlns:a16="http://schemas.microsoft.com/office/drawing/2014/main" id="{FFE269FE-D8B2-CC61-B8D2-E97470FC9622}"/>
              </a:ext>
            </a:extLst>
          </p:cNvPr>
          <p:cNvSpPr>
            <a:spLocks noGrp="1"/>
          </p:cNvSpPr>
          <p:nvPr>
            <p:ph type="pic" sz="quarter" idx="13"/>
          </p:nvPr>
        </p:nvSpPr>
        <p:spPr/>
        <p:txBody>
          <a:bodyPr/>
          <a:lstStyle/>
          <a:p>
            <a:endParaRPr lang="en-US"/>
          </a:p>
        </p:txBody>
      </p:sp>
      <p:sp>
        <p:nvSpPr>
          <p:cNvPr id="4" name="Footer Placeholder 3">
            <a:extLst>
              <a:ext uri="{FF2B5EF4-FFF2-40B4-BE49-F238E27FC236}">
                <a16:creationId xmlns:a16="http://schemas.microsoft.com/office/drawing/2014/main" id="{62BCE7CF-4CBD-703D-641C-07059B0A45B2}"/>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66FDD539-1477-BC94-8623-AD24D8B80A9A}"/>
              </a:ext>
            </a:extLst>
          </p:cNvPr>
          <p:cNvSpPr>
            <a:spLocks noGrp="1"/>
          </p:cNvSpPr>
          <p:nvPr>
            <p:ph type="sldNum" sz="quarter" idx="12"/>
          </p:nvPr>
        </p:nvSpPr>
        <p:spPr/>
        <p:txBody>
          <a:bodyPr/>
          <a:lstStyle/>
          <a:p>
            <a:fld id="{312CC964-A50B-4C29-B4E4-2C30BB34CCF3}" type="slidenum">
              <a:rPr lang="en-US" smtClean="0"/>
              <a:t>5</a:t>
            </a:fld>
            <a:endParaRPr lang="en-US" dirty="0"/>
          </a:p>
        </p:txBody>
      </p:sp>
      <p:pic>
        <p:nvPicPr>
          <p:cNvPr id="3" name="Content Placeholder 10">
            <a:extLst>
              <a:ext uri="{FF2B5EF4-FFF2-40B4-BE49-F238E27FC236}">
                <a16:creationId xmlns:a16="http://schemas.microsoft.com/office/drawing/2014/main" id="{F8AD97DC-FDAE-B976-A291-9831898A7A68}"/>
              </a:ext>
            </a:extLst>
          </p:cNvPr>
          <p:cNvPicPr>
            <a:picLocks noChangeAspect="1"/>
          </p:cNvPicPr>
          <p:nvPr/>
        </p:nvPicPr>
        <p:blipFill>
          <a:blip r:embed="rId2"/>
          <a:stretch>
            <a:fillRect/>
          </a:stretch>
        </p:blipFill>
        <p:spPr>
          <a:xfrm>
            <a:off x="154429" y="635960"/>
            <a:ext cx="4929361" cy="5586078"/>
          </a:xfrm>
          <a:prstGeom prst="rect">
            <a:avLst/>
          </a:prstGeom>
        </p:spPr>
      </p:pic>
    </p:spTree>
    <p:extLst>
      <p:ext uri="{BB962C8B-B14F-4D97-AF65-F5344CB8AC3E}">
        <p14:creationId xmlns:p14="http://schemas.microsoft.com/office/powerpoint/2010/main" val="399986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0" y="0"/>
            <a:ext cx="9906000" cy="1382156"/>
          </a:xfrm>
        </p:spPr>
        <p:txBody>
          <a:bodyPr/>
          <a:lstStyle/>
          <a:p>
            <a:r>
              <a:rPr lang="en-US" sz="3200" b="1" dirty="0"/>
              <a:t>Lois de composition, concepts </a:t>
            </a:r>
            <a:r>
              <a:rPr lang="fr-FR" sz="3200" b="1" dirty="0"/>
              <a:t>essentiels:</a:t>
            </a:r>
            <a:br>
              <a:rPr lang="fr-FR" sz="3200" b="1" dirty="0"/>
            </a:br>
            <a:r>
              <a:rPr lang="fr-FR" sz="4000" b="1" dirty="0"/>
              <a:t>La hiérarchie</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715617" y="1787121"/>
            <a:ext cx="4134679" cy="4611757"/>
          </a:xfrm>
        </p:spPr>
        <p:txBody>
          <a:bodyPr>
            <a:normAutofit lnSpcReduction="10000"/>
          </a:bodyPr>
          <a:lstStyle/>
          <a:p>
            <a:pPr marL="0" indent="0" algn="just"/>
            <a:r>
              <a:rPr lang="fr-FR" sz="3200" b="1" u="sng" dirty="0"/>
              <a:t>Hiérarchie par la taille : </a:t>
            </a:r>
          </a:p>
          <a:p>
            <a:pPr marL="457200" indent="-457200" algn="just">
              <a:buFont typeface="Wingdings" panose="05000000000000000000" pitchFamily="2" charset="2"/>
              <a:buChar char="Ø"/>
            </a:pPr>
            <a:r>
              <a:rPr lang="fr-FR" sz="2800" dirty="0"/>
              <a:t>La forme d’un espace peut dominer une composition architecturale par sa taille plus importante.</a:t>
            </a:r>
          </a:p>
          <a:p>
            <a:pPr marL="457200" indent="-457200" algn="just">
              <a:buFont typeface="Wingdings" panose="05000000000000000000" pitchFamily="2" charset="2"/>
              <a:buChar char="Ø"/>
            </a:pPr>
            <a:r>
              <a:rPr lang="fr-FR" sz="2800" dirty="0"/>
              <a:t>Das certains cas, la dominance peut être obtenue par la taille plus petite d’un élément par rapport aux autres.</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50</a:t>
            </a:fld>
            <a:endParaRPr lang="en-US" dirty="0"/>
          </a:p>
        </p:txBody>
      </p:sp>
      <p:pic>
        <p:nvPicPr>
          <p:cNvPr id="8" name="Picture 7">
            <a:extLst>
              <a:ext uri="{FF2B5EF4-FFF2-40B4-BE49-F238E27FC236}">
                <a16:creationId xmlns:a16="http://schemas.microsoft.com/office/drawing/2014/main" id="{CB206C07-1157-B86B-DDAF-535C7CB88DDE}"/>
              </a:ext>
            </a:extLst>
          </p:cNvPr>
          <p:cNvPicPr>
            <a:picLocks noChangeAspect="1"/>
          </p:cNvPicPr>
          <p:nvPr/>
        </p:nvPicPr>
        <p:blipFill>
          <a:blip r:embed="rId2"/>
          <a:stretch>
            <a:fillRect/>
          </a:stretch>
        </p:blipFill>
        <p:spPr>
          <a:xfrm>
            <a:off x="6453808" y="1935918"/>
            <a:ext cx="4757236" cy="4314161"/>
          </a:xfrm>
          <a:prstGeom prst="rect">
            <a:avLst/>
          </a:prstGeom>
        </p:spPr>
      </p:pic>
    </p:spTree>
    <p:extLst>
      <p:ext uri="{BB962C8B-B14F-4D97-AF65-F5344CB8AC3E}">
        <p14:creationId xmlns:p14="http://schemas.microsoft.com/office/powerpoint/2010/main" val="879024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0" y="0"/>
            <a:ext cx="9906000" cy="1382156"/>
          </a:xfrm>
        </p:spPr>
        <p:txBody>
          <a:bodyPr/>
          <a:lstStyle/>
          <a:p>
            <a:r>
              <a:rPr lang="en-US" sz="3200" b="1" dirty="0"/>
              <a:t>Lois de composition, concepts </a:t>
            </a:r>
            <a:r>
              <a:rPr lang="fr-FR" sz="3200" b="1" dirty="0"/>
              <a:t>essentiels:</a:t>
            </a:r>
            <a:br>
              <a:rPr lang="fr-FR" sz="3200" b="1" dirty="0"/>
            </a:br>
            <a:r>
              <a:rPr lang="fr-FR" sz="4000" b="1" dirty="0"/>
              <a:t>La hiérarchie</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590017" y="1787119"/>
            <a:ext cx="4757236" cy="4611757"/>
          </a:xfrm>
        </p:spPr>
        <p:txBody>
          <a:bodyPr>
            <a:normAutofit/>
          </a:bodyPr>
          <a:lstStyle/>
          <a:p>
            <a:pPr marL="0" indent="0" algn="just"/>
            <a:r>
              <a:rPr lang="fr-FR" sz="3200" b="1" u="sng" dirty="0"/>
              <a:t>Hiérarchie par la forme: </a:t>
            </a:r>
          </a:p>
          <a:p>
            <a:pPr marL="457200" indent="-457200" algn="just">
              <a:buFont typeface="Wingdings" panose="05000000000000000000" pitchFamily="2" charset="2"/>
              <a:buChar char="Ø"/>
            </a:pPr>
            <a:r>
              <a:rPr lang="fr-FR" sz="2800" dirty="0"/>
              <a:t>Un espace peut dominer visuellement une composition par un contraste de forme ou de différence d’orientation ou par l’introduction d’une irrégularité (cette différence peut être aussi associée à une différence de fonction,)</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51</a:t>
            </a:fld>
            <a:endParaRPr lang="en-US" dirty="0"/>
          </a:p>
        </p:txBody>
      </p:sp>
      <p:pic>
        <p:nvPicPr>
          <p:cNvPr id="7" name="Picture 6">
            <a:extLst>
              <a:ext uri="{FF2B5EF4-FFF2-40B4-BE49-F238E27FC236}">
                <a16:creationId xmlns:a16="http://schemas.microsoft.com/office/drawing/2014/main" id="{08BCCD24-B5FE-2446-4F77-5B253FDFB95B}"/>
              </a:ext>
            </a:extLst>
          </p:cNvPr>
          <p:cNvPicPr>
            <a:picLocks noChangeAspect="1"/>
          </p:cNvPicPr>
          <p:nvPr/>
        </p:nvPicPr>
        <p:blipFill>
          <a:blip r:embed="rId2"/>
          <a:stretch>
            <a:fillRect/>
          </a:stretch>
        </p:blipFill>
        <p:spPr>
          <a:xfrm>
            <a:off x="6549265" y="1801662"/>
            <a:ext cx="4497315" cy="4177709"/>
          </a:xfrm>
          <a:prstGeom prst="rect">
            <a:avLst/>
          </a:prstGeom>
        </p:spPr>
      </p:pic>
    </p:spTree>
    <p:extLst>
      <p:ext uri="{BB962C8B-B14F-4D97-AF65-F5344CB8AC3E}">
        <p14:creationId xmlns:p14="http://schemas.microsoft.com/office/powerpoint/2010/main" val="3065459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0" y="0"/>
            <a:ext cx="9906000" cy="1382156"/>
          </a:xfrm>
        </p:spPr>
        <p:txBody>
          <a:bodyPr/>
          <a:lstStyle/>
          <a:p>
            <a:r>
              <a:rPr lang="en-US" sz="3200" b="1" dirty="0"/>
              <a:t>Lois de composition, concepts </a:t>
            </a:r>
            <a:r>
              <a:rPr lang="fr-FR" sz="3200" b="1" dirty="0"/>
              <a:t>essentiels:</a:t>
            </a:r>
            <a:br>
              <a:rPr lang="fr-FR" sz="3200" b="1" dirty="0"/>
            </a:br>
            <a:r>
              <a:rPr lang="fr-FR" sz="4000" b="1" dirty="0"/>
              <a:t>La hiérarchie</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590017" y="1787119"/>
            <a:ext cx="4757236" cy="4611757"/>
          </a:xfrm>
        </p:spPr>
        <p:txBody>
          <a:bodyPr>
            <a:normAutofit fontScale="92500" lnSpcReduction="20000"/>
          </a:bodyPr>
          <a:lstStyle/>
          <a:p>
            <a:pPr marL="0" indent="0" algn="just"/>
            <a:r>
              <a:rPr lang="fr-FR" sz="3200" b="1" u="sng" dirty="0"/>
              <a:t>Hiérarchie de position: </a:t>
            </a:r>
          </a:p>
          <a:p>
            <a:pPr marL="457200" indent="-457200" algn="just">
              <a:buFont typeface="Wingdings" panose="05000000000000000000" pitchFamily="2" charset="2"/>
              <a:buChar char="Ø"/>
            </a:pPr>
            <a:r>
              <a:rPr lang="fr-FR" sz="2800" dirty="0"/>
              <a:t>Une position particulière confère à l’espace un caractère dominant dans la composition. L’élément dominant peut être: </a:t>
            </a:r>
          </a:p>
          <a:p>
            <a:pPr marL="457200" indent="-457200" algn="just">
              <a:buFont typeface="Wingdings" panose="05000000000000000000" pitchFamily="2" charset="2"/>
              <a:buChar char="Ø"/>
            </a:pPr>
            <a:r>
              <a:rPr lang="fr-FR" sz="2800" dirty="0"/>
              <a:t>La limite d’une organisation linéaire</a:t>
            </a:r>
          </a:p>
          <a:p>
            <a:pPr marL="457200" indent="-457200" algn="just">
              <a:buFont typeface="Wingdings" panose="05000000000000000000" pitchFamily="2" charset="2"/>
              <a:buChar char="Ø"/>
            </a:pPr>
            <a:r>
              <a:rPr lang="fr-FR" sz="2800" dirty="0"/>
              <a:t>Le contre d’une organisation centralisée ou radiale</a:t>
            </a:r>
          </a:p>
          <a:p>
            <a:pPr marL="457200" indent="-457200" algn="just">
              <a:buFont typeface="Wingdings" panose="05000000000000000000" pitchFamily="2" charset="2"/>
              <a:buChar char="Ø"/>
            </a:pPr>
            <a:r>
              <a:rPr lang="fr-FR" sz="2800" dirty="0"/>
              <a:t>Au dessus, au dessous ou en avant plan des autres éléments de la composition.</a:t>
            </a:r>
          </a:p>
          <a:p>
            <a:pPr marL="457200" indent="-457200" algn="just">
              <a:buFont typeface="Arial" panose="020B0604020202020204" pitchFamily="34" charset="0"/>
              <a:buChar char="•"/>
            </a:pPr>
            <a:endParaRPr lang="fr-FR" sz="2800" dirty="0"/>
          </a:p>
          <a:p>
            <a:pPr marL="457200" indent="-457200" algn="just">
              <a:buFont typeface="Arial" panose="020B0604020202020204" pitchFamily="34" charset="0"/>
              <a:buChar char="•"/>
            </a:pPr>
            <a:endParaRPr lang="fr-FR" sz="2800"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52</a:t>
            </a:fld>
            <a:endParaRPr lang="en-US" dirty="0"/>
          </a:p>
        </p:txBody>
      </p:sp>
      <p:pic>
        <p:nvPicPr>
          <p:cNvPr id="8" name="Picture 7">
            <a:extLst>
              <a:ext uri="{FF2B5EF4-FFF2-40B4-BE49-F238E27FC236}">
                <a16:creationId xmlns:a16="http://schemas.microsoft.com/office/drawing/2014/main" id="{0241747F-B300-F88B-DC48-776891FA4A26}"/>
              </a:ext>
            </a:extLst>
          </p:cNvPr>
          <p:cNvPicPr>
            <a:picLocks noChangeAspect="1"/>
          </p:cNvPicPr>
          <p:nvPr/>
        </p:nvPicPr>
        <p:blipFill>
          <a:blip r:embed="rId2"/>
          <a:stretch>
            <a:fillRect/>
          </a:stretch>
        </p:blipFill>
        <p:spPr>
          <a:xfrm>
            <a:off x="6212461" y="1756685"/>
            <a:ext cx="4625535" cy="4393096"/>
          </a:xfrm>
          <a:prstGeom prst="rect">
            <a:avLst/>
          </a:prstGeom>
        </p:spPr>
      </p:pic>
    </p:spTree>
    <p:extLst>
      <p:ext uri="{BB962C8B-B14F-4D97-AF65-F5344CB8AC3E}">
        <p14:creationId xmlns:p14="http://schemas.microsoft.com/office/powerpoint/2010/main" val="2766729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0" y="0"/>
            <a:ext cx="9906000" cy="1382156"/>
          </a:xfrm>
        </p:spPr>
        <p:txBody>
          <a:bodyPr/>
          <a:lstStyle/>
          <a:p>
            <a:r>
              <a:rPr lang="en-US" sz="3200" b="1" dirty="0"/>
              <a:t>Lois de composition, concepts </a:t>
            </a:r>
            <a:r>
              <a:rPr lang="fr-FR" sz="3200" b="1" dirty="0"/>
              <a:t>essentiels:</a:t>
            </a:r>
            <a:br>
              <a:rPr lang="fr-FR" sz="3200" b="1" dirty="0"/>
            </a:br>
            <a:r>
              <a:rPr lang="fr-FR" sz="4000" b="1" dirty="0"/>
              <a:t>L’Unité et la variété</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154429" y="1510559"/>
            <a:ext cx="5646060" cy="5070881"/>
          </a:xfrm>
        </p:spPr>
        <p:txBody>
          <a:bodyPr>
            <a:normAutofit fontScale="85000" lnSpcReduction="10000"/>
          </a:bodyPr>
          <a:lstStyle/>
          <a:p>
            <a:pPr marL="457200" indent="-457200" algn="just">
              <a:buFont typeface="Wingdings" panose="05000000000000000000" pitchFamily="2" charset="2"/>
              <a:buChar char="Ø"/>
            </a:pPr>
            <a:r>
              <a:rPr lang="fr-FR" sz="2800" dirty="0"/>
              <a:t>Ces principes sont issus des lois naturelles de la vision, l’œil humain a tendance à grouper les éléments en familles ou ensembles afin de faciliter la lisibilité.</a:t>
            </a:r>
          </a:p>
          <a:p>
            <a:pPr marL="457200" indent="-457200" algn="just">
              <a:buFont typeface="Arial" panose="020B0604020202020204" pitchFamily="34" charset="0"/>
              <a:buChar char="•"/>
            </a:pPr>
            <a:r>
              <a:rPr lang="fr-FR" sz="2800" dirty="0"/>
              <a:t>L’unité: c’est la caractère de ce qui est un, on peut l’obtenir par la répétition du même type d’éléments. </a:t>
            </a:r>
          </a:p>
          <a:p>
            <a:pPr marL="457200" indent="-457200" algn="just">
              <a:buFont typeface="Arial" panose="020B0604020202020204" pitchFamily="34" charset="0"/>
              <a:buChar char="•"/>
            </a:pPr>
            <a:r>
              <a:rPr lang="fr-FR" sz="2800" dirty="0"/>
              <a:t>La variété suppose des différences entre les éléments qui forment ce groupe.</a:t>
            </a:r>
          </a:p>
          <a:p>
            <a:pPr marL="457200" indent="-457200" algn="just">
              <a:buFont typeface="Arial" panose="020B0604020202020204" pitchFamily="34" charset="0"/>
              <a:buChar char="•"/>
            </a:pPr>
            <a:endParaRPr lang="fr-FR" sz="2800" dirty="0"/>
          </a:p>
          <a:p>
            <a:pPr marL="0" indent="0" algn="just"/>
            <a:r>
              <a:rPr lang="fr-FR" sz="2800" b="1" dirty="0"/>
              <a:t>NB: </a:t>
            </a:r>
            <a:r>
              <a:rPr lang="fr-FR" sz="2800" dirty="0"/>
              <a:t>Unité sans variété peut aboutir à la monotonie </a:t>
            </a:r>
          </a:p>
          <a:p>
            <a:pPr marL="0" indent="0" algn="just"/>
            <a:r>
              <a:rPr lang="fr-FR" sz="2800" dirty="0"/>
              <a:t>La variété sans unité peut manquer de cohérence</a:t>
            </a:r>
          </a:p>
          <a:p>
            <a:pPr marL="457200" indent="-457200" algn="just">
              <a:buFont typeface="Arial" panose="020B0604020202020204" pitchFamily="34" charset="0"/>
              <a:buChar char="•"/>
            </a:pPr>
            <a:endParaRPr lang="fr-FR" sz="2800"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53</a:t>
            </a:fld>
            <a:endParaRPr lang="en-US" dirty="0"/>
          </a:p>
        </p:txBody>
      </p:sp>
      <p:pic>
        <p:nvPicPr>
          <p:cNvPr id="7" name="Picture 6">
            <a:extLst>
              <a:ext uri="{FF2B5EF4-FFF2-40B4-BE49-F238E27FC236}">
                <a16:creationId xmlns:a16="http://schemas.microsoft.com/office/drawing/2014/main" id="{CBD1F46E-5CB1-172C-46D1-8E7E61CEA071}"/>
              </a:ext>
            </a:extLst>
          </p:cNvPr>
          <p:cNvPicPr>
            <a:picLocks noChangeAspect="1"/>
          </p:cNvPicPr>
          <p:nvPr/>
        </p:nvPicPr>
        <p:blipFill>
          <a:blip r:embed="rId2"/>
          <a:stretch>
            <a:fillRect/>
          </a:stretch>
        </p:blipFill>
        <p:spPr>
          <a:xfrm>
            <a:off x="6638925" y="691078"/>
            <a:ext cx="4497315" cy="6385401"/>
          </a:xfrm>
          <a:prstGeom prst="rect">
            <a:avLst/>
          </a:prstGeom>
        </p:spPr>
      </p:pic>
    </p:spTree>
    <p:extLst>
      <p:ext uri="{BB962C8B-B14F-4D97-AF65-F5344CB8AC3E}">
        <p14:creationId xmlns:p14="http://schemas.microsoft.com/office/powerpoint/2010/main" val="543119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5D88-19B2-6FFC-6B1E-0623EBAED858}"/>
              </a:ext>
            </a:extLst>
          </p:cNvPr>
          <p:cNvSpPr>
            <a:spLocks noGrp="1"/>
          </p:cNvSpPr>
          <p:nvPr>
            <p:ph type="title"/>
          </p:nvPr>
        </p:nvSpPr>
        <p:spPr>
          <a:xfrm>
            <a:off x="0" y="0"/>
            <a:ext cx="9906000" cy="1382156"/>
          </a:xfrm>
        </p:spPr>
        <p:txBody>
          <a:bodyPr/>
          <a:lstStyle/>
          <a:p>
            <a:r>
              <a:rPr lang="en-US" sz="3200" b="1" dirty="0"/>
              <a:t>Lois de composition, concepts </a:t>
            </a:r>
            <a:r>
              <a:rPr lang="fr-FR" sz="3200" b="1" dirty="0"/>
              <a:t>essentiels:</a:t>
            </a:r>
            <a:br>
              <a:rPr lang="fr-FR" sz="3200" b="1" dirty="0"/>
            </a:br>
            <a:r>
              <a:rPr lang="fr-FR" sz="4000" b="1" dirty="0"/>
              <a:t>Dominance et accent </a:t>
            </a:r>
          </a:p>
        </p:txBody>
      </p:sp>
      <p:sp>
        <p:nvSpPr>
          <p:cNvPr id="3" name="Content Placeholder 2">
            <a:extLst>
              <a:ext uri="{FF2B5EF4-FFF2-40B4-BE49-F238E27FC236}">
                <a16:creationId xmlns:a16="http://schemas.microsoft.com/office/drawing/2014/main" id="{3F195E7F-4788-37D7-6CD8-D85ECEA549E8}"/>
              </a:ext>
            </a:extLst>
          </p:cNvPr>
          <p:cNvSpPr>
            <a:spLocks noGrp="1"/>
          </p:cNvSpPr>
          <p:nvPr>
            <p:ph idx="1"/>
          </p:nvPr>
        </p:nvSpPr>
        <p:spPr>
          <a:xfrm>
            <a:off x="154429" y="1510559"/>
            <a:ext cx="3920614" cy="5070881"/>
          </a:xfrm>
        </p:spPr>
        <p:txBody>
          <a:bodyPr>
            <a:normAutofit/>
          </a:bodyPr>
          <a:lstStyle/>
          <a:p>
            <a:pPr marL="457200" indent="-457200" algn="just">
              <a:buFont typeface="Wingdings" panose="05000000000000000000" pitchFamily="2" charset="2"/>
              <a:buChar char="Ø"/>
            </a:pPr>
            <a:r>
              <a:rPr lang="fr-FR" sz="2800" dirty="0"/>
              <a:t>Dans certains cas, l’élément dominant aura besoin d’un élément secondaire qui lui ressemble pour équilibrer la composition, cet élément est appelé accent: il est moins fort que la forme dominante et renforce sa valeur </a:t>
            </a:r>
          </a:p>
          <a:p>
            <a:pPr marL="457200" indent="-457200" algn="just">
              <a:buFont typeface="Arial" panose="020B0604020202020204" pitchFamily="34" charset="0"/>
              <a:buChar char="•"/>
            </a:pPr>
            <a:endParaRPr lang="fr-FR" sz="2800" dirty="0"/>
          </a:p>
        </p:txBody>
      </p:sp>
      <p:sp>
        <p:nvSpPr>
          <p:cNvPr id="4" name="Footer Placeholder 3">
            <a:extLst>
              <a:ext uri="{FF2B5EF4-FFF2-40B4-BE49-F238E27FC236}">
                <a16:creationId xmlns:a16="http://schemas.microsoft.com/office/drawing/2014/main" id="{B2ED1F55-3E42-70CF-AE82-063994D0D243}"/>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BC4A2DA-0DAF-A477-A075-3267F55076CB}"/>
              </a:ext>
            </a:extLst>
          </p:cNvPr>
          <p:cNvSpPr>
            <a:spLocks noGrp="1"/>
          </p:cNvSpPr>
          <p:nvPr>
            <p:ph type="sldNum" sz="quarter" idx="12"/>
          </p:nvPr>
        </p:nvSpPr>
        <p:spPr/>
        <p:txBody>
          <a:bodyPr/>
          <a:lstStyle/>
          <a:p>
            <a:fld id="{312CC964-A50B-4C29-B4E4-2C30BB34CCF3}" type="slidenum">
              <a:rPr lang="en-US" smtClean="0"/>
              <a:t>54</a:t>
            </a:fld>
            <a:endParaRPr lang="en-US" dirty="0"/>
          </a:p>
        </p:txBody>
      </p:sp>
      <p:pic>
        <p:nvPicPr>
          <p:cNvPr id="8" name="Picture 7">
            <a:extLst>
              <a:ext uri="{FF2B5EF4-FFF2-40B4-BE49-F238E27FC236}">
                <a16:creationId xmlns:a16="http://schemas.microsoft.com/office/drawing/2014/main" id="{D20FA04B-C3E3-81EC-0CBB-8528474631E5}"/>
              </a:ext>
            </a:extLst>
          </p:cNvPr>
          <p:cNvPicPr>
            <a:picLocks noChangeAspect="1"/>
          </p:cNvPicPr>
          <p:nvPr/>
        </p:nvPicPr>
        <p:blipFill>
          <a:blip r:embed="rId2"/>
          <a:stretch>
            <a:fillRect/>
          </a:stretch>
        </p:blipFill>
        <p:spPr>
          <a:xfrm>
            <a:off x="4454181" y="1370351"/>
            <a:ext cx="7325555" cy="5487649"/>
          </a:xfrm>
          <a:prstGeom prst="rect">
            <a:avLst/>
          </a:prstGeom>
        </p:spPr>
      </p:pic>
    </p:spTree>
    <p:extLst>
      <p:ext uri="{BB962C8B-B14F-4D97-AF65-F5344CB8AC3E}">
        <p14:creationId xmlns:p14="http://schemas.microsoft.com/office/powerpoint/2010/main" val="2216366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EEBC-1B25-8560-277A-3B73102504DA}"/>
              </a:ext>
            </a:extLst>
          </p:cNvPr>
          <p:cNvSpPr>
            <a:spLocks noGrp="1"/>
          </p:cNvSpPr>
          <p:nvPr>
            <p:ph type="ctrTitle"/>
          </p:nvPr>
        </p:nvSpPr>
        <p:spPr/>
        <p:txBody>
          <a:bodyPr/>
          <a:lstStyle/>
          <a:p>
            <a:r>
              <a:rPr lang="en-US" dirty="0"/>
              <a:t>Applications </a:t>
            </a:r>
            <a:r>
              <a:rPr lang="en-US" dirty="0" err="1"/>
              <a:t>architecturales</a:t>
            </a:r>
            <a:endParaRPr lang="en-US" dirty="0"/>
          </a:p>
        </p:txBody>
      </p:sp>
      <p:sp>
        <p:nvSpPr>
          <p:cNvPr id="6" name="Subtitle 5">
            <a:extLst>
              <a:ext uri="{FF2B5EF4-FFF2-40B4-BE49-F238E27FC236}">
                <a16:creationId xmlns:a16="http://schemas.microsoft.com/office/drawing/2014/main" id="{E81C6ECB-0DB6-5040-DD02-1AFEC7D419AB}"/>
              </a:ext>
            </a:extLst>
          </p:cNvPr>
          <p:cNvSpPr>
            <a:spLocks noGrp="1"/>
          </p:cNvSpPr>
          <p:nvPr>
            <p:ph type="subTitle" idx="1"/>
          </p:nvPr>
        </p:nvSpPr>
        <p:spPr/>
        <p:txBody>
          <a:bodyPr/>
          <a:lstStyle/>
          <a:p>
            <a:endParaRPr lang="en-US"/>
          </a:p>
        </p:txBody>
      </p:sp>
      <p:sp>
        <p:nvSpPr>
          <p:cNvPr id="7" name="Picture Placeholder 6">
            <a:extLst>
              <a:ext uri="{FF2B5EF4-FFF2-40B4-BE49-F238E27FC236}">
                <a16:creationId xmlns:a16="http://schemas.microsoft.com/office/drawing/2014/main" id="{95E43F00-8327-3EE0-B694-010379D187C0}"/>
              </a:ext>
            </a:extLst>
          </p:cNvPr>
          <p:cNvSpPr>
            <a:spLocks noGrp="1"/>
          </p:cNvSpPr>
          <p:nvPr>
            <p:ph type="pic" sz="quarter" idx="13"/>
          </p:nvPr>
        </p:nvSpPr>
        <p:spPr/>
      </p:sp>
      <p:sp>
        <p:nvSpPr>
          <p:cNvPr id="4" name="Footer Placeholder 3">
            <a:extLst>
              <a:ext uri="{FF2B5EF4-FFF2-40B4-BE49-F238E27FC236}">
                <a16:creationId xmlns:a16="http://schemas.microsoft.com/office/drawing/2014/main" id="{F92B24C7-EA51-1158-F8C2-5039F034C0FD}"/>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EA277697-BD11-4F97-A3E6-B46EF71AFD88}"/>
              </a:ext>
            </a:extLst>
          </p:cNvPr>
          <p:cNvSpPr>
            <a:spLocks noGrp="1"/>
          </p:cNvSpPr>
          <p:nvPr>
            <p:ph type="sldNum" sz="quarter" idx="12"/>
          </p:nvPr>
        </p:nvSpPr>
        <p:spPr/>
        <p:txBody>
          <a:bodyPr/>
          <a:lstStyle/>
          <a:p>
            <a:fld id="{312CC964-A50B-4C29-B4E4-2C30BB34CCF3}" type="slidenum">
              <a:rPr lang="en-US" smtClean="0"/>
              <a:t>55</a:t>
            </a:fld>
            <a:endParaRPr lang="en-US" dirty="0"/>
          </a:p>
        </p:txBody>
      </p:sp>
    </p:spTree>
    <p:extLst>
      <p:ext uri="{BB962C8B-B14F-4D97-AF65-F5344CB8AC3E}">
        <p14:creationId xmlns:p14="http://schemas.microsoft.com/office/powerpoint/2010/main" val="2065217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D58449-DAA5-8A6E-0DB4-A2B72D8EC92B}"/>
              </a:ext>
            </a:extLst>
          </p:cNvPr>
          <p:cNvPicPr>
            <a:picLocks noChangeAspect="1"/>
          </p:cNvPicPr>
          <p:nvPr/>
        </p:nvPicPr>
        <p:blipFill>
          <a:blip r:embed="rId2"/>
          <a:stretch>
            <a:fillRect/>
          </a:stretch>
        </p:blipFill>
        <p:spPr>
          <a:xfrm>
            <a:off x="0" y="0"/>
            <a:ext cx="5848003" cy="6858000"/>
          </a:xfrm>
          <a:prstGeom prst="rect">
            <a:avLst/>
          </a:prstGeom>
        </p:spPr>
      </p:pic>
      <p:pic>
        <p:nvPicPr>
          <p:cNvPr id="4" name="Picture 3">
            <a:extLst>
              <a:ext uri="{FF2B5EF4-FFF2-40B4-BE49-F238E27FC236}">
                <a16:creationId xmlns:a16="http://schemas.microsoft.com/office/drawing/2014/main" id="{E14401F6-984B-2627-6AD0-5C17B5975973}"/>
              </a:ext>
            </a:extLst>
          </p:cNvPr>
          <p:cNvPicPr>
            <a:picLocks noChangeAspect="1"/>
          </p:cNvPicPr>
          <p:nvPr/>
        </p:nvPicPr>
        <p:blipFill>
          <a:blip r:embed="rId3"/>
          <a:stretch>
            <a:fillRect/>
          </a:stretch>
        </p:blipFill>
        <p:spPr>
          <a:xfrm>
            <a:off x="5736177" y="1163320"/>
            <a:ext cx="6455823" cy="4531360"/>
          </a:xfrm>
          <a:prstGeom prst="rect">
            <a:avLst/>
          </a:prstGeom>
        </p:spPr>
      </p:pic>
    </p:spTree>
    <p:extLst>
      <p:ext uri="{BB962C8B-B14F-4D97-AF65-F5344CB8AC3E}">
        <p14:creationId xmlns:p14="http://schemas.microsoft.com/office/powerpoint/2010/main" val="4717186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0C6195-9AF7-05F2-B969-6CC90757646A}"/>
              </a:ext>
            </a:extLst>
          </p:cNvPr>
          <p:cNvPicPr>
            <a:picLocks noChangeAspect="1"/>
          </p:cNvPicPr>
          <p:nvPr/>
        </p:nvPicPr>
        <p:blipFill>
          <a:blip r:embed="rId2"/>
          <a:stretch>
            <a:fillRect/>
          </a:stretch>
        </p:blipFill>
        <p:spPr>
          <a:xfrm>
            <a:off x="0" y="-9859"/>
            <a:ext cx="5669279" cy="6867859"/>
          </a:xfrm>
          <a:prstGeom prst="rect">
            <a:avLst/>
          </a:prstGeom>
        </p:spPr>
      </p:pic>
      <p:pic>
        <p:nvPicPr>
          <p:cNvPr id="4" name="Picture 3">
            <a:extLst>
              <a:ext uri="{FF2B5EF4-FFF2-40B4-BE49-F238E27FC236}">
                <a16:creationId xmlns:a16="http://schemas.microsoft.com/office/drawing/2014/main" id="{EB6797FA-8327-5F0E-CC58-B3DD2A5D4DB1}"/>
              </a:ext>
            </a:extLst>
          </p:cNvPr>
          <p:cNvPicPr>
            <a:picLocks noChangeAspect="1"/>
          </p:cNvPicPr>
          <p:nvPr/>
        </p:nvPicPr>
        <p:blipFill>
          <a:blip r:embed="rId3"/>
          <a:stretch>
            <a:fillRect/>
          </a:stretch>
        </p:blipFill>
        <p:spPr>
          <a:xfrm>
            <a:off x="6522723" y="2385"/>
            <a:ext cx="5669278" cy="6931815"/>
          </a:xfrm>
          <a:prstGeom prst="rect">
            <a:avLst/>
          </a:prstGeom>
        </p:spPr>
      </p:pic>
    </p:spTree>
    <p:extLst>
      <p:ext uri="{BB962C8B-B14F-4D97-AF65-F5344CB8AC3E}">
        <p14:creationId xmlns:p14="http://schemas.microsoft.com/office/powerpoint/2010/main" val="3079813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48A77-30EC-5606-0E11-C01E21B950F9}"/>
              </a:ext>
            </a:extLst>
          </p:cNvPr>
          <p:cNvPicPr>
            <a:picLocks noChangeAspect="1"/>
          </p:cNvPicPr>
          <p:nvPr/>
        </p:nvPicPr>
        <p:blipFill>
          <a:blip r:embed="rId2"/>
          <a:stretch>
            <a:fillRect/>
          </a:stretch>
        </p:blipFill>
        <p:spPr>
          <a:xfrm>
            <a:off x="3526779" y="0"/>
            <a:ext cx="5170181" cy="6900360"/>
          </a:xfrm>
          <a:prstGeom prst="rect">
            <a:avLst/>
          </a:prstGeom>
        </p:spPr>
      </p:pic>
    </p:spTree>
    <p:extLst>
      <p:ext uri="{BB962C8B-B14F-4D97-AF65-F5344CB8AC3E}">
        <p14:creationId xmlns:p14="http://schemas.microsoft.com/office/powerpoint/2010/main" val="3061642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3B246-D953-27CD-3575-450A74115A9B}"/>
              </a:ext>
            </a:extLst>
          </p:cNvPr>
          <p:cNvPicPr>
            <a:picLocks noChangeAspect="1"/>
          </p:cNvPicPr>
          <p:nvPr/>
        </p:nvPicPr>
        <p:blipFill>
          <a:blip r:embed="rId2"/>
          <a:stretch>
            <a:fillRect/>
          </a:stretch>
        </p:blipFill>
        <p:spPr>
          <a:xfrm>
            <a:off x="3778304" y="1"/>
            <a:ext cx="4634175" cy="6856202"/>
          </a:xfrm>
          <a:prstGeom prst="rect">
            <a:avLst/>
          </a:prstGeom>
        </p:spPr>
      </p:pic>
    </p:spTree>
    <p:extLst>
      <p:ext uri="{BB962C8B-B14F-4D97-AF65-F5344CB8AC3E}">
        <p14:creationId xmlns:p14="http://schemas.microsoft.com/office/powerpoint/2010/main" val="3893335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4F4-FFA9-25EF-5237-A088047FB57A}"/>
              </a:ext>
            </a:extLst>
          </p:cNvPr>
          <p:cNvSpPr>
            <a:spLocks noGrp="1"/>
          </p:cNvSpPr>
          <p:nvPr>
            <p:ph type="title"/>
          </p:nvPr>
        </p:nvSpPr>
        <p:spPr>
          <a:xfrm>
            <a:off x="838200" y="28898"/>
            <a:ext cx="10515600" cy="1304277"/>
          </a:xfrm>
        </p:spPr>
        <p:txBody>
          <a:bodyPr/>
          <a:lstStyle/>
          <a:p>
            <a:r>
              <a:rPr lang="fr-FR" dirty="0"/>
              <a:t>Les éléments primaires </a:t>
            </a:r>
            <a:endParaRPr lang="en-US" dirty="0"/>
          </a:p>
        </p:txBody>
      </p:sp>
      <p:sp>
        <p:nvSpPr>
          <p:cNvPr id="3" name="Content Placeholder 2">
            <a:extLst>
              <a:ext uri="{FF2B5EF4-FFF2-40B4-BE49-F238E27FC236}">
                <a16:creationId xmlns:a16="http://schemas.microsoft.com/office/drawing/2014/main" id="{E69CBFFA-04A9-9031-FE12-763990194009}"/>
              </a:ext>
            </a:extLst>
          </p:cNvPr>
          <p:cNvSpPr>
            <a:spLocks noGrp="1"/>
          </p:cNvSpPr>
          <p:nvPr>
            <p:ph sz="half" idx="1"/>
          </p:nvPr>
        </p:nvSpPr>
        <p:spPr/>
        <p:txBody>
          <a:bodyPr/>
          <a:lstStyle/>
          <a:p>
            <a:pPr algn="just"/>
            <a:r>
              <a:rPr lang="fr-CA" dirty="0"/>
              <a:t>Comment générer  une  forme ? </a:t>
            </a:r>
          </a:p>
          <a:p>
            <a:pPr marL="0" indent="0" algn="just">
              <a:buNone/>
            </a:pPr>
            <a:r>
              <a:rPr lang="fr-CA" dirty="0"/>
              <a:t>Toute  forme  peut  prendre  naissance  à  partir  d’éléments  primaires  que  sont    le  point,  la  ligne,  la  surface  (éléments  surfacique  ou plan)  et  le  volume.</a:t>
            </a:r>
            <a:endParaRPr lang="en-US" dirty="0"/>
          </a:p>
        </p:txBody>
      </p:sp>
      <p:pic>
        <p:nvPicPr>
          <p:cNvPr id="11" name="Content Placeholder 10">
            <a:extLst>
              <a:ext uri="{FF2B5EF4-FFF2-40B4-BE49-F238E27FC236}">
                <a16:creationId xmlns:a16="http://schemas.microsoft.com/office/drawing/2014/main" id="{36CC2410-D32C-FD8C-4178-3E72B6DCBF3C}"/>
              </a:ext>
            </a:extLst>
          </p:cNvPr>
          <p:cNvPicPr>
            <a:picLocks noGrp="1" noChangeAspect="1"/>
          </p:cNvPicPr>
          <p:nvPr>
            <p:ph sz="half" idx="2"/>
          </p:nvPr>
        </p:nvPicPr>
        <p:blipFill>
          <a:blip r:embed="rId2"/>
          <a:stretch>
            <a:fillRect/>
          </a:stretch>
        </p:blipFill>
        <p:spPr>
          <a:xfrm>
            <a:off x="6176160" y="1438402"/>
            <a:ext cx="5181600" cy="3062901"/>
          </a:xfrm>
        </p:spPr>
      </p:pic>
      <p:sp>
        <p:nvSpPr>
          <p:cNvPr id="4" name="Footer Placeholder 3">
            <a:extLst>
              <a:ext uri="{FF2B5EF4-FFF2-40B4-BE49-F238E27FC236}">
                <a16:creationId xmlns:a16="http://schemas.microsoft.com/office/drawing/2014/main" id="{62DFA6D4-B5DC-2CED-B45E-C74A14E9A551}"/>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D8A84022-57AC-F533-F2DF-A364C74981EB}"/>
              </a:ext>
            </a:extLst>
          </p:cNvPr>
          <p:cNvSpPr>
            <a:spLocks noGrp="1"/>
          </p:cNvSpPr>
          <p:nvPr>
            <p:ph type="sldNum" sz="quarter" idx="12"/>
          </p:nvPr>
        </p:nvSpPr>
        <p:spPr/>
        <p:txBody>
          <a:bodyPr/>
          <a:lstStyle/>
          <a:p>
            <a:fld id="{312CC964-A50B-4C29-B4E4-2C30BB34CCF3}" type="slidenum">
              <a:rPr lang="en-US" smtClean="0"/>
              <a:t>6</a:t>
            </a:fld>
            <a:endParaRPr lang="en-US" dirty="0"/>
          </a:p>
        </p:txBody>
      </p:sp>
    </p:spTree>
    <p:extLst>
      <p:ext uri="{BB962C8B-B14F-4D97-AF65-F5344CB8AC3E}">
        <p14:creationId xmlns:p14="http://schemas.microsoft.com/office/powerpoint/2010/main" val="996671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5F4EC-0E89-3D37-127C-2C747E1AD005}"/>
              </a:ext>
            </a:extLst>
          </p:cNvPr>
          <p:cNvPicPr>
            <a:picLocks noChangeAspect="1"/>
          </p:cNvPicPr>
          <p:nvPr/>
        </p:nvPicPr>
        <p:blipFill>
          <a:blip r:embed="rId2"/>
          <a:stretch>
            <a:fillRect/>
          </a:stretch>
        </p:blipFill>
        <p:spPr>
          <a:xfrm>
            <a:off x="0" y="-56165"/>
            <a:ext cx="5852160" cy="6914828"/>
          </a:xfrm>
          <a:prstGeom prst="rect">
            <a:avLst/>
          </a:prstGeom>
        </p:spPr>
      </p:pic>
      <p:pic>
        <p:nvPicPr>
          <p:cNvPr id="5" name="Picture 4">
            <a:extLst>
              <a:ext uri="{FF2B5EF4-FFF2-40B4-BE49-F238E27FC236}">
                <a16:creationId xmlns:a16="http://schemas.microsoft.com/office/drawing/2014/main" id="{B31B6C51-A7EC-0D4B-6E00-DD65EF329086}"/>
              </a:ext>
            </a:extLst>
          </p:cNvPr>
          <p:cNvPicPr>
            <a:picLocks noChangeAspect="1"/>
          </p:cNvPicPr>
          <p:nvPr/>
        </p:nvPicPr>
        <p:blipFill>
          <a:blip r:embed="rId3"/>
          <a:stretch>
            <a:fillRect/>
          </a:stretch>
        </p:blipFill>
        <p:spPr>
          <a:xfrm>
            <a:off x="6100598" y="612299"/>
            <a:ext cx="6091402" cy="5633402"/>
          </a:xfrm>
          <a:prstGeom prst="rect">
            <a:avLst/>
          </a:prstGeom>
        </p:spPr>
      </p:pic>
    </p:spTree>
    <p:extLst>
      <p:ext uri="{BB962C8B-B14F-4D97-AF65-F5344CB8AC3E}">
        <p14:creationId xmlns:p14="http://schemas.microsoft.com/office/powerpoint/2010/main" val="94370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E1BF08-2C21-5C64-E2A4-02FA5023EDA5}"/>
              </a:ext>
            </a:extLst>
          </p:cNvPr>
          <p:cNvPicPr>
            <a:picLocks noChangeAspect="1"/>
          </p:cNvPicPr>
          <p:nvPr/>
        </p:nvPicPr>
        <p:blipFill>
          <a:blip r:embed="rId2"/>
          <a:stretch>
            <a:fillRect/>
          </a:stretch>
        </p:blipFill>
        <p:spPr>
          <a:xfrm>
            <a:off x="0" y="0"/>
            <a:ext cx="6907185" cy="5201920"/>
          </a:xfrm>
          <a:prstGeom prst="rect">
            <a:avLst/>
          </a:prstGeom>
        </p:spPr>
      </p:pic>
      <p:pic>
        <p:nvPicPr>
          <p:cNvPr id="5" name="Picture 4">
            <a:extLst>
              <a:ext uri="{FF2B5EF4-FFF2-40B4-BE49-F238E27FC236}">
                <a16:creationId xmlns:a16="http://schemas.microsoft.com/office/drawing/2014/main" id="{3172F017-988F-53E9-F071-D8D79F43DC5D}"/>
              </a:ext>
            </a:extLst>
          </p:cNvPr>
          <p:cNvPicPr>
            <a:picLocks noChangeAspect="1"/>
          </p:cNvPicPr>
          <p:nvPr/>
        </p:nvPicPr>
        <p:blipFill>
          <a:blip r:embed="rId3"/>
          <a:stretch>
            <a:fillRect/>
          </a:stretch>
        </p:blipFill>
        <p:spPr>
          <a:xfrm>
            <a:off x="6966857" y="0"/>
            <a:ext cx="5225143" cy="6858000"/>
          </a:xfrm>
          <a:prstGeom prst="rect">
            <a:avLst/>
          </a:prstGeom>
        </p:spPr>
      </p:pic>
    </p:spTree>
    <p:extLst>
      <p:ext uri="{BB962C8B-B14F-4D97-AF65-F5344CB8AC3E}">
        <p14:creationId xmlns:p14="http://schemas.microsoft.com/office/powerpoint/2010/main" val="1794369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39A264-C835-CE66-0B36-B1646B1B8E26}"/>
              </a:ext>
            </a:extLst>
          </p:cNvPr>
          <p:cNvPicPr>
            <a:picLocks noChangeAspect="1"/>
          </p:cNvPicPr>
          <p:nvPr/>
        </p:nvPicPr>
        <p:blipFill>
          <a:blip r:embed="rId2"/>
          <a:stretch>
            <a:fillRect/>
          </a:stretch>
        </p:blipFill>
        <p:spPr>
          <a:xfrm>
            <a:off x="0" y="-1"/>
            <a:ext cx="5059680" cy="6898411"/>
          </a:xfrm>
          <a:prstGeom prst="rect">
            <a:avLst/>
          </a:prstGeom>
        </p:spPr>
      </p:pic>
      <p:pic>
        <p:nvPicPr>
          <p:cNvPr id="5" name="Picture 4">
            <a:extLst>
              <a:ext uri="{FF2B5EF4-FFF2-40B4-BE49-F238E27FC236}">
                <a16:creationId xmlns:a16="http://schemas.microsoft.com/office/drawing/2014/main" id="{198FD156-2171-99D3-98A6-60B1FA7C28D7}"/>
              </a:ext>
            </a:extLst>
          </p:cNvPr>
          <p:cNvPicPr>
            <a:picLocks noChangeAspect="1"/>
          </p:cNvPicPr>
          <p:nvPr/>
        </p:nvPicPr>
        <p:blipFill>
          <a:blip r:embed="rId3"/>
          <a:stretch>
            <a:fillRect/>
          </a:stretch>
        </p:blipFill>
        <p:spPr>
          <a:xfrm>
            <a:off x="4775561" y="0"/>
            <a:ext cx="7695767" cy="6858000"/>
          </a:xfrm>
          <a:prstGeom prst="rect">
            <a:avLst/>
          </a:prstGeom>
        </p:spPr>
      </p:pic>
    </p:spTree>
    <p:extLst>
      <p:ext uri="{BB962C8B-B14F-4D97-AF65-F5344CB8AC3E}">
        <p14:creationId xmlns:p14="http://schemas.microsoft.com/office/powerpoint/2010/main" val="4269375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8101-4ED5-4D91-9EFA-B0E7C1EA6E26}"/>
              </a:ext>
            </a:extLst>
          </p:cNvPr>
          <p:cNvSpPr>
            <a:spLocks noGrp="1"/>
          </p:cNvSpPr>
          <p:nvPr>
            <p:ph type="title"/>
          </p:nvPr>
        </p:nvSpPr>
        <p:spPr>
          <a:xfrm>
            <a:off x="969264" y="2679192"/>
            <a:ext cx="4946904" cy="1671135"/>
          </a:xfrm>
        </p:spPr>
        <p:txBody>
          <a:bodyPr/>
          <a:lstStyle/>
          <a:p>
            <a:r>
              <a:rPr lang="fr-CA" sz="4400" b="1" dirty="0"/>
              <a:t>Questions  ?</a:t>
            </a:r>
            <a:endParaRPr lang="en-US" sz="4400" b="1" dirty="0"/>
          </a:p>
        </p:txBody>
      </p:sp>
      <p:pic>
        <p:nvPicPr>
          <p:cNvPr id="8" name="Picture Placeholder 7" descr="View of city buildings over the water from a track">
            <a:extLst>
              <a:ext uri="{FF2B5EF4-FFF2-40B4-BE49-F238E27FC236}">
                <a16:creationId xmlns:a16="http://schemas.microsoft.com/office/drawing/2014/main" id="{5A5996C8-9A00-4071-B24A-D1B22DDFAD6F}"/>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3" r="3"/>
          <a:stretch/>
        </p:blipFill>
        <p:spPr>
          <a:xfrm>
            <a:off x="3208292" y="3"/>
            <a:ext cx="8997356" cy="4581079"/>
          </a:xfrm>
        </p:spPr>
      </p:pic>
      <p:pic>
        <p:nvPicPr>
          <p:cNvPr id="12" name="Picture Placeholder 11" descr="A picture containing glass buildings with reflection">
            <a:extLst>
              <a:ext uri="{FF2B5EF4-FFF2-40B4-BE49-F238E27FC236}">
                <a16:creationId xmlns:a16="http://schemas.microsoft.com/office/drawing/2014/main" id="{90D6ECDF-A0E4-4308-967E-8BAC3E85A4B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88" r="88"/>
          <a:stretch/>
        </p:blipFill>
        <p:spPr>
          <a:xfrm>
            <a:off x="4234997" y="4574265"/>
            <a:ext cx="5074516" cy="2298983"/>
          </a:xfrm>
        </p:spPr>
      </p:pic>
      <p:pic>
        <p:nvPicPr>
          <p:cNvPr id="10" name="Picture Placeholder 9" descr="View of city buildings over the water">
            <a:extLst>
              <a:ext uri="{FF2B5EF4-FFF2-40B4-BE49-F238E27FC236}">
                <a16:creationId xmlns:a16="http://schemas.microsoft.com/office/drawing/2014/main" id="{C2C517CC-DCFE-4E86-A4E5-F5BFD7BF69FF}"/>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t="23" b="23"/>
          <a:stretch/>
        </p:blipFill>
        <p:spPr>
          <a:xfrm>
            <a:off x="7243070" y="883420"/>
            <a:ext cx="4948931" cy="5974580"/>
          </a:xfrm>
        </p:spPr>
      </p:pic>
    </p:spTree>
    <p:extLst>
      <p:ext uri="{BB962C8B-B14F-4D97-AF65-F5344CB8AC3E}">
        <p14:creationId xmlns:p14="http://schemas.microsoft.com/office/powerpoint/2010/main" val="3871568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061306-CFA5-0A03-C007-DD6EB800FE18}"/>
              </a:ext>
            </a:extLst>
          </p:cNvPr>
          <p:cNvSpPr>
            <a:spLocks noGrp="1"/>
          </p:cNvSpPr>
          <p:nvPr>
            <p:ph type="title"/>
          </p:nvPr>
        </p:nvSpPr>
        <p:spPr/>
        <p:txBody>
          <a:bodyPr/>
          <a:lstStyle/>
          <a:p>
            <a:r>
              <a:rPr lang="en-US" u="sng" dirty="0"/>
              <a:t>Introduction</a:t>
            </a:r>
            <a:r>
              <a:rPr lang="en-US" dirty="0"/>
              <a:t> </a:t>
            </a:r>
          </a:p>
        </p:txBody>
      </p:sp>
      <p:sp>
        <p:nvSpPr>
          <p:cNvPr id="9" name="Content Placeholder 8">
            <a:extLst>
              <a:ext uri="{FF2B5EF4-FFF2-40B4-BE49-F238E27FC236}">
                <a16:creationId xmlns:a16="http://schemas.microsoft.com/office/drawing/2014/main" id="{0DB53BFC-BC6F-BC41-9B55-04EF3989D3B1}"/>
              </a:ext>
            </a:extLst>
          </p:cNvPr>
          <p:cNvSpPr>
            <a:spLocks noGrp="1"/>
          </p:cNvSpPr>
          <p:nvPr>
            <p:ph idx="1"/>
          </p:nvPr>
        </p:nvSpPr>
        <p:spPr>
          <a:xfrm>
            <a:off x="1143000" y="2339439"/>
            <a:ext cx="9906000" cy="3694648"/>
          </a:xfrm>
        </p:spPr>
        <p:txBody>
          <a:bodyPr>
            <a:normAutofit/>
          </a:bodyPr>
          <a:lstStyle/>
          <a:p>
            <a:pPr algn="ctr">
              <a:lnSpc>
                <a:spcPct val="150000"/>
              </a:lnSpc>
            </a:pPr>
            <a:r>
              <a:rPr lang="fr-CA" sz="2800" dirty="0"/>
              <a:t>   Si  l’architecture  construite  est  amplement  analysée  et  commentée,    le  travail  d’imagination  et  d’élaboration qu’est la conception architecturale a  longtemps été perçu comme intuitif et empirique et  reste une sorte de « boite noire » réputée comme impénétrable.</a:t>
            </a:r>
            <a:endParaRPr lang="en-US" sz="2800" dirty="0"/>
          </a:p>
        </p:txBody>
      </p:sp>
      <p:sp>
        <p:nvSpPr>
          <p:cNvPr id="4" name="Footer Placeholder 3">
            <a:extLst>
              <a:ext uri="{FF2B5EF4-FFF2-40B4-BE49-F238E27FC236}">
                <a16:creationId xmlns:a16="http://schemas.microsoft.com/office/drawing/2014/main" id="{3A292F2F-A73D-0EF8-7B87-2E77A538A7A5}"/>
              </a:ext>
            </a:extLst>
          </p:cNvPr>
          <p:cNvSpPr>
            <a:spLocks noGrp="1"/>
          </p:cNvSpPr>
          <p:nvPr>
            <p:ph type="ftr" sz="quarter" idx="11"/>
          </p:nvPr>
        </p:nvSpPr>
        <p:spPr/>
        <p:txBody>
          <a:bodyPr/>
          <a:lstStyle/>
          <a:p>
            <a:r>
              <a:rPr lang="en-US"/>
              <a:t>TP1 2023-2024</a:t>
            </a:r>
            <a:endParaRPr lang="en-US" dirty="0"/>
          </a:p>
        </p:txBody>
      </p:sp>
      <p:sp>
        <p:nvSpPr>
          <p:cNvPr id="7" name="Slide Number Placeholder 6">
            <a:extLst>
              <a:ext uri="{FF2B5EF4-FFF2-40B4-BE49-F238E27FC236}">
                <a16:creationId xmlns:a16="http://schemas.microsoft.com/office/drawing/2014/main" id="{4352ECEC-C314-AEEF-001B-AC0DC109787E}"/>
              </a:ext>
            </a:extLst>
          </p:cNvPr>
          <p:cNvSpPr>
            <a:spLocks noGrp="1"/>
          </p:cNvSpPr>
          <p:nvPr>
            <p:ph type="sldNum" sz="quarter" idx="12"/>
          </p:nvPr>
        </p:nvSpPr>
        <p:spPr/>
        <p:txBody>
          <a:bodyPr/>
          <a:lstStyle/>
          <a:p>
            <a:fld id="{312CC964-A50B-4C29-B4E4-2C30BB34CCF3}" type="slidenum">
              <a:rPr lang="en-US" smtClean="0"/>
              <a:t>64</a:t>
            </a:fld>
            <a:endParaRPr lang="en-US" dirty="0"/>
          </a:p>
        </p:txBody>
      </p:sp>
    </p:spTree>
    <p:extLst>
      <p:ext uri="{BB962C8B-B14F-4D97-AF65-F5344CB8AC3E}">
        <p14:creationId xmlns:p14="http://schemas.microsoft.com/office/powerpoint/2010/main" val="3050117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711C5-2779-6482-9D3F-75BBABBAD057}"/>
              </a:ext>
            </a:extLst>
          </p:cNvPr>
          <p:cNvSpPr>
            <a:spLocks noGrp="1"/>
          </p:cNvSpPr>
          <p:nvPr>
            <p:ph idx="1"/>
          </p:nvPr>
        </p:nvSpPr>
        <p:spPr>
          <a:xfrm>
            <a:off x="1143000" y="1703676"/>
            <a:ext cx="9906000" cy="4870305"/>
          </a:xfrm>
        </p:spPr>
        <p:txBody>
          <a:bodyPr>
            <a:normAutofit/>
          </a:bodyPr>
          <a:lstStyle/>
          <a:p>
            <a:r>
              <a:rPr lang="fr-CA" sz="2800" dirty="0"/>
              <a:t>La conception architecturale peut être assimilé à un processus qui intègre divers paramètres que sont </a:t>
            </a:r>
          </a:p>
          <a:p>
            <a:pPr marL="1700213" indent="-342900">
              <a:buFont typeface="Arial" panose="020B0604020202020204" pitchFamily="34" charset="0"/>
              <a:buChar char="•"/>
            </a:pPr>
            <a:r>
              <a:rPr lang="fr-CA" sz="2800" dirty="0"/>
              <a:t>les  données  du  site</a:t>
            </a:r>
          </a:p>
          <a:p>
            <a:pPr marL="1700213" indent="-342900">
              <a:buFont typeface="Arial" panose="020B0604020202020204" pitchFamily="34" charset="0"/>
              <a:buChar char="•"/>
            </a:pPr>
            <a:r>
              <a:rPr lang="fr-CA" sz="2800" dirty="0"/>
              <a:t>la  fonction</a:t>
            </a:r>
          </a:p>
          <a:p>
            <a:pPr marL="1700213" indent="-342900">
              <a:buFont typeface="Arial" panose="020B0604020202020204" pitchFamily="34" charset="0"/>
              <a:buChar char="•"/>
            </a:pPr>
            <a:r>
              <a:rPr lang="fr-CA" sz="2800" dirty="0"/>
              <a:t>la  structure </a:t>
            </a:r>
          </a:p>
          <a:p>
            <a:pPr marL="1700213" indent="-342900">
              <a:buFont typeface="Arial" panose="020B0604020202020204" pitchFamily="34" charset="0"/>
              <a:buChar char="•"/>
            </a:pPr>
            <a:r>
              <a:rPr lang="fr-CA" sz="2800" dirty="0"/>
              <a:t>l’esthétique </a:t>
            </a:r>
          </a:p>
          <a:p>
            <a:r>
              <a:rPr lang="fr-CA" sz="2800" dirty="0"/>
              <a:t>Ces éléments  représentent  les  fondements  de l’architecture</a:t>
            </a:r>
          </a:p>
        </p:txBody>
      </p:sp>
      <p:sp>
        <p:nvSpPr>
          <p:cNvPr id="4" name="Footer Placeholder 3">
            <a:extLst>
              <a:ext uri="{FF2B5EF4-FFF2-40B4-BE49-F238E27FC236}">
                <a16:creationId xmlns:a16="http://schemas.microsoft.com/office/drawing/2014/main" id="{BB9C1F3E-163D-AC62-F84B-9C4E55C00EE4}"/>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5DAE5A57-1C81-0843-07A4-3D6DD3E450DB}"/>
              </a:ext>
            </a:extLst>
          </p:cNvPr>
          <p:cNvSpPr>
            <a:spLocks noGrp="1"/>
          </p:cNvSpPr>
          <p:nvPr>
            <p:ph type="sldNum" sz="quarter" idx="12"/>
          </p:nvPr>
        </p:nvSpPr>
        <p:spPr/>
        <p:txBody>
          <a:bodyPr/>
          <a:lstStyle/>
          <a:p>
            <a:fld id="{312CC964-A50B-4C29-B4E4-2C30BB34CCF3}" type="slidenum">
              <a:rPr lang="en-US" smtClean="0"/>
              <a:t>65</a:t>
            </a:fld>
            <a:endParaRPr lang="en-US" dirty="0"/>
          </a:p>
        </p:txBody>
      </p:sp>
      <p:sp>
        <p:nvSpPr>
          <p:cNvPr id="2" name="Title 7">
            <a:extLst>
              <a:ext uri="{FF2B5EF4-FFF2-40B4-BE49-F238E27FC236}">
                <a16:creationId xmlns:a16="http://schemas.microsoft.com/office/drawing/2014/main" id="{05D48E91-DA42-A360-C9D7-25527ACDD932}"/>
              </a:ext>
            </a:extLst>
          </p:cNvPr>
          <p:cNvSpPr>
            <a:spLocks noGrp="1"/>
          </p:cNvSpPr>
          <p:nvPr>
            <p:ph type="title"/>
          </p:nvPr>
        </p:nvSpPr>
        <p:spPr>
          <a:xfrm>
            <a:off x="1143000" y="509650"/>
            <a:ext cx="9906000" cy="856011"/>
          </a:xfrm>
        </p:spPr>
        <p:txBody>
          <a:bodyPr/>
          <a:lstStyle/>
          <a:p>
            <a:r>
              <a:rPr lang="en-US" u="sng" dirty="0"/>
              <a:t>Introduction</a:t>
            </a:r>
            <a:r>
              <a:rPr lang="en-US" dirty="0"/>
              <a:t> </a:t>
            </a:r>
          </a:p>
        </p:txBody>
      </p:sp>
    </p:spTree>
    <p:extLst>
      <p:ext uri="{BB962C8B-B14F-4D97-AF65-F5344CB8AC3E}">
        <p14:creationId xmlns:p14="http://schemas.microsoft.com/office/powerpoint/2010/main" val="1780409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2FBCAD-AD8E-50AC-CA1F-99F5E8ADD01F}"/>
              </a:ext>
            </a:extLst>
          </p:cNvPr>
          <p:cNvSpPr>
            <a:spLocks noGrp="1"/>
          </p:cNvSpPr>
          <p:nvPr>
            <p:ph idx="1"/>
          </p:nvPr>
        </p:nvSpPr>
        <p:spPr>
          <a:xfrm>
            <a:off x="1143000" y="1556759"/>
            <a:ext cx="9906000" cy="4917806"/>
          </a:xfrm>
        </p:spPr>
        <p:txBody>
          <a:bodyPr>
            <a:normAutofit/>
          </a:bodyPr>
          <a:lstStyle/>
          <a:p>
            <a:pPr algn="just"/>
            <a:r>
              <a:rPr lang="fr-CA" sz="2600" dirty="0"/>
              <a:t>En utilisant </a:t>
            </a:r>
            <a:r>
              <a:rPr lang="fr-CA" sz="2600" b="1" dirty="0"/>
              <a:t>la géométrie</a:t>
            </a:r>
            <a:r>
              <a:rPr lang="fr-CA" sz="2600" dirty="0"/>
              <a:t>, l’architecte donne forme à une </a:t>
            </a:r>
            <a:r>
              <a:rPr lang="fr-CA" sz="2600" b="1" dirty="0"/>
              <a:t>idée</a:t>
            </a:r>
            <a:r>
              <a:rPr lang="fr-CA" sz="2600" dirty="0"/>
              <a:t>, sa</a:t>
            </a:r>
            <a:r>
              <a:rPr lang="fr-CA" sz="2600" b="1" dirty="0"/>
              <a:t> conception  </a:t>
            </a:r>
            <a:r>
              <a:rPr lang="fr-CA" sz="2600" dirty="0"/>
              <a:t>est portée par un choix.</a:t>
            </a:r>
          </a:p>
          <a:p>
            <a:pPr algn="just"/>
            <a:endParaRPr lang="fr-CA" sz="2600" dirty="0"/>
          </a:p>
          <a:p>
            <a:pPr algn="just"/>
            <a:r>
              <a:rPr lang="fr-CA" sz="2600" dirty="0"/>
              <a:t>Cette opération complexe de conception ne peut  se résumer à une addition de données,  elle  s’appuie  sur  une  réflexion et  puis  sur  un  </a:t>
            </a:r>
            <a:r>
              <a:rPr lang="fr-CA" sz="2600" b="1" dirty="0"/>
              <a:t>esprit  de  synthèse  </a:t>
            </a:r>
            <a:r>
              <a:rPr lang="fr-CA" sz="2600" dirty="0"/>
              <a:t>et  de  la  </a:t>
            </a:r>
            <a:r>
              <a:rPr lang="fr-CA" sz="2600" b="1" dirty="0"/>
              <a:t>créativité</a:t>
            </a:r>
            <a:r>
              <a:rPr lang="fr-CA" sz="2600" dirty="0"/>
              <a:t> qui repose sur une  </a:t>
            </a:r>
            <a:r>
              <a:rPr lang="fr-CA" sz="2600" b="1" dirty="0"/>
              <a:t>analyse  approfondie  </a:t>
            </a:r>
            <a:r>
              <a:rPr lang="fr-CA" sz="2600" dirty="0"/>
              <a:t>idée ou parti architectural qui doit être argumenté.</a:t>
            </a:r>
          </a:p>
          <a:p>
            <a:pPr algn="just"/>
            <a:endParaRPr lang="fr-CA" sz="2600" dirty="0"/>
          </a:p>
          <a:p>
            <a:pPr algn="just"/>
            <a:r>
              <a:rPr lang="fr-CA" sz="2600" dirty="0"/>
              <a:t> On peut donc dire que  ce  processus  de  conception  est  une  mise  en  ordre  des  données,  une  mise  en  forme,  elle  </a:t>
            </a:r>
            <a:r>
              <a:rPr lang="fr-CA" sz="2600" b="1" dirty="0"/>
              <a:t>est  composition.</a:t>
            </a:r>
            <a:endParaRPr lang="en-US" sz="2600" b="1" dirty="0"/>
          </a:p>
        </p:txBody>
      </p:sp>
      <p:sp>
        <p:nvSpPr>
          <p:cNvPr id="4" name="Footer Placeholder 3">
            <a:extLst>
              <a:ext uri="{FF2B5EF4-FFF2-40B4-BE49-F238E27FC236}">
                <a16:creationId xmlns:a16="http://schemas.microsoft.com/office/drawing/2014/main" id="{73921256-E3B0-CDCA-EB47-8FF51453BED0}"/>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872D1E7C-05CA-F287-C4EE-D49CB5F9400E}"/>
              </a:ext>
            </a:extLst>
          </p:cNvPr>
          <p:cNvSpPr>
            <a:spLocks noGrp="1"/>
          </p:cNvSpPr>
          <p:nvPr>
            <p:ph type="sldNum" sz="quarter" idx="12"/>
          </p:nvPr>
        </p:nvSpPr>
        <p:spPr/>
        <p:txBody>
          <a:bodyPr/>
          <a:lstStyle/>
          <a:p>
            <a:fld id="{312CC964-A50B-4C29-B4E4-2C30BB34CCF3}" type="slidenum">
              <a:rPr lang="en-US" smtClean="0"/>
              <a:t>66</a:t>
            </a:fld>
            <a:endParaRPr lang="en-US" dirty="0"/>
          </a:p>
        </p:txBody>
      </p:sp>
      <p:sp>
        <p:nvSpPr>
          <p:cNvPr id="6" name="Title 7">
            <a:extLst>
              <a:ext uri="{FF2B5EF4-FFF2-40B4-BE49-F238E27FC236}">
                <a16:creationId xmlns:a16="http://schemas.microsoft.com/office/drawing/2014/main" id="{B7F74CBF-9793-6CE8-759B-86F04C1B75D1}"/>
              </a:ext>
            </a:extLst>
          </p:cNvPr>
          <p:cNvSpPr>
            <a:spLocks noGrp="1"/>
          </p:cNvSpPr>
          <p:nvPr>
            <p:ph type="title"/>
          </p:nvPr>
        </p:nvSpPr>
        <p:spPr>
          <a:xfrm>
            <a:off x="1143000" y="533401"/>
            <a:ext cx="9906000" cy="733920"/>
          </a:xfrm>
        </p:spPr>
        <p:txBody>
          <a:bodyPr/>
          <a:lstStyle/>
          <a:p>
            <a:r>
              <a:rPr lang="en-US" u="sng" dirty="0"/>
              <a:t>Introduction</a:t>
            </a:r>
            <a:r>
              <a:rPr lang="en-US" dirty="0"/>
              <a:t> </a:t>
            </a:r>
          </a:p>
        </p:txBody>
      </p:sp>
    </p:spTree>
    <p:extLst>
      <p:ext uri="{BB962C8B-B14F-4D97-AF65-F5344CB8AC3E}">
        <p14:creationId xmlns:p14="http://schemas.microsoft.com/office/powerpoint/2010/main" val="2002892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9BF4-F9A1-C167-2A75-CB2D8C62FCE0}"/>
              </a:ext>
            </a:extLst>
          </p:cNvPr>
          <p:cNvSpPr>
            <a:spLocks noGrp="1"/>
          </p:cNvSpPr>
          <p:nvPr>
            <p:ph type="title"/>
          </p:nvPr>
        </p:nvSpPr>
        <p:spPr>
          <a:xfrm>
            <a:off x="1143000" y="533401"/>
            <a:ext cx="9906000" cy="1046017"/>
          </a:xfrm>
        </p:spPr>
        <p:txBody>
          <a:bodyPr/>
          <a:lstStyle/>
          <a:p>
            <a:r>
              <a:rPr lang="en-US" u="sng" dirty="0" err="1"/>
              <a:t>qu’est</a:t>
            </a:r>
            <a:r>
              <a:rPr lang="en-US" u="sng" dirty="0"/>
              <a:t> </a:t>
            </a:r>
            <a:r>
              <a:rPr lang="en-US" u="sng" dirty="0" err="1"/>
              <a:t>ce</a:t>
            </a:r>
            <a:r>
              <a:rPr lang="en-US" u="sng" dirty="0"/>
              <a:t> que la composition?</a:t>
            </a:r>
          </a:p>
        </p:txBody>
      </p:sp>
      <p:sp>
        <p:nvSpPr>
          <p:cNvPr id="3" name="Content Placeholder 2">
            <a:extLst>
              <a:ext uri="{FF2B5EF4-FFF2-40B4-BE49-F238E27FC236}">
                <a16:creationId xmlns:a16="http://schemas.microsoft.com/office/drawing/2014/main" id="{01B73699-9DE5-7EDF-0281-7356EDC2B461}"/>
              </a:ext>
            </a:extLst>
          </p:cNvPr>
          <p:cNvSpPr>
            <a:spLocks noGrp="1"/>
          </p:cNvSpPr>
          <p:nvPr>
            <p:ph idx="1"/>
          </p:nvPr>
        </p:nvSpPr>
        <p:spPr>
          <a:xfrm>
            <a:off x="716478" y="1836302"/>
            <a:ext cx="10759044" cy="4024312"/>
          </a:xfrm>
        </p:spPr>
        <p:txBody>
          <a:bodyPr>
            <a:normAutofit lnSpcReduction="10000"/>
          </a:bodyPr>
          <a:lstStyle/>
          <a:p>
            <a:pPr algn="just">
              <a:lnSpc>
                <a:spcPct val="150000"/>
              </a:lnSpc>
            </a:pPr>
            <a:r>
              <a:rPr lang="fr-CA" dirty="0"/>
              <a:t>Concept  hérité  de  l’architecture  classique,  le  mot  composition  vient  du  verbe  composer  (du  latin  </a:t>
            </a:r>
            <a:r>
              <a:rPr lang="fr-CA" dirty="0" err="1"/>
              <a:t>companere</a:t>
            </a:r>
            <a:r>
              <a:rPr lang="fr-CA" dirty="0"/>
              <a:t> qui signifie « poser avec ».</a:t>
            </a:r>
          </a:p>
          <a:p>
            <a:pPr algn="just">
              <a:lnSpc>
                <a:spcPct val="150000"/>
              </a:lnSpc>
            </a:pPr>
            <a:endParaRPr lang="fr-CA" dirty="0"/>
          </a:p>
          <a:p>
            <a:pPr algn="just">
              <a:lnSpc>
                <a:spcPct val="150000"/>
              </a:lnSpc>
            </a:pPr>
            <a:r>
              <a:rPr lang="fr-CA" dirty="0" err="1"/>
              <a:t>Gromort</a:t>
            </a:r>
            <a:r>
              <a:rPr lang="fr-CA" dirty="0"/>
              <a:t> le définit comme suit : « composer c’est grouper des  éléments  pour  en  faire  un  tout  homogène  et  complet,  de  telle  sorte  qu’aucune  partie  ne  puisse  se  suffire à elle même mais que toutes se subordonnent à un élément commun d’intérêt, centre et raison  d’être de la composition ».</a:t>
            </a:r>
            <a:endParaRPr lang="en-US" dirty="0"/>
          </a:p>
        </p:txBody>
      </p:sp>
      <p:sp>
        <p:nvSpPr>
          <p:cNvPr id="4" name="Footer Placeholder 3">
            <a:extLst>
              <a:ext uri="{FF2B5EF4-FFF2-40B4-BE49-F238E27FC236}">
                <a16:creationId xmlns:a16="http://schemas.microsoft.com/office/drawing/2014/main" id="{519940A5-6CF7-5CB2-AE65-52DA71751332}"/>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1E41A454-824C-6A10-71D7-0552ECBC1895}"/>
              </a:ext>
            </a:extLst>
          </p:cNvPr>
          <p:cNvSpPr>
            <a:spLocks noGrp="1"/>
          </p:cNvSpPr>
          <p:nvPr>
            <p:ph type="sldNum" sz="quarter" idx="12"/>
          </p:nvPr>
        </p:nvSpPr>
        <p:spPr/>
        <p:txBody>
          <a:bodyPr/>
          <a:lstStyle/>
          <a:p>
            <a:fld id="{312CC964-A50B-4C29-B4E4-2C30BB34CCF3}" type="slidenum">
              <a:rPr lang="en-US" smtClean="0"/>
              <a:t>67</a:t>
            </a:fld>
            <a:endParaRPr lang="en-US" dirty="0"/>
          </a:p>
        </p:txBody>
      </p:sp>
    </p:spTree>
    <p:extLst>
      <p:ext uri="{BB962C8B-B14F-4D97-AF65-F5344CB8AC3E}">
        <p14:creationId xmlns:p14="http://schemas.microsoft.com/office/powerpoint/2010/main" val="4241122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7702-A51B-7BC4-3304-02AAA6319535}"/>
              </a:ext>
            </a:extLst>
          </p:cNvPr>
          <p:cNvSpPr>
            <a:spLocks noGrp="1"/>
          </p:cNvSpPr>
          <p:nvPr>
            <p:ph type="title"/>
          </p:nvPr>
        </p:nvSpPr>
        <p:spPr>
          <a:xfrm>
            <a:off x="1143000" y="211803"/>
            <a:ext cx="9906000" cy="772885"/>
          </a:xfrm>
        </p:spPr>
        <p:txBody>
          <a:bodyPr/>
          <a:lstStyle/>
          <a:p>
            <a:r>
              <a:rPr lang="en-US" u="sng" dirty="0" err="1"/>
              <a:t>qu’est</a:t>
            </a:r>
            <a:r>
              <a:rPr lang="en-US" u="sng" dirty="0"/>
              <a:t> </a:t>
            </a:r>
            <a:r>
              <a:rPr lang="en-US" u="sng" dirty="0" err="1"/>
              <a:t>ce</a:t>
            </a:r>
            <a:r>
              <a:rPr lang="en-US" u="sng" dirty="0"/>
              <a:t> que la composition?</a:t>
            </a:r>
          </a:p>
        </p:txBody>
      </p:sp>
      <p:sp>
        <p:nvSpPr>
          <p:cNvPr id="3" name="Content Placeholder 2">
            <a:extLst>
              <a:ext uri="{FF2B5EF4-FFF2-40B4-BE49-F238E27FC236}">
                <a16:creationId xmlns:a16="http://schemas.microsoft.com/office/drawing/2014/main" id="{4E864C05-8F87-5541-167A-DC643C854333}"/>
              </a:ext>
            </a:extLst>
          </p:cNvPr>
          <p:cNvSpPr>
            <a:spLocks noGrp="1"/>
          </p:cNvSpPr>
          <p:nvPr>
            <p:ph idx="1"/>
          </p:nvPr>
        </p:nvSpPr>
        <p:spPr>
          <a:xfrm>
            <a:off x="1024247" y="4203864"/>
            <a:ext cx="9906000" cy="1985689"/>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pPr algn="just"/>
            <a:r>
              <a:rPr lang="fr-CA" dirty="0"/>
              <a:t>De cette citation ont peut déduire dans la composition il ne s’agit  d’additionner des patries les unes aux  autres mais de les organiser selon une idée pour en faire un tout complet, cohérent et homogène.  On  peut  dire  de  la  composition  qu’elle est  une grammaire  de  formes  qui  fixe  des  règles  de jeu et  de  combinaison qui donne un sens à chaque partie de l’architecture</a:t>
            </a:r>
            <a:endParaRPr lang="en-US" dirty="0"/>
          </a:p>
        </p:txBody>
      </p:sp>
      <p:sp>
        <p:nvSpPr>
          <p:cNvPr id="4" name="Footer Placeholder 3">
            <a:extLst>
              <a:ext uri="{FF2B5EF4-FFF2-40B4-BE49-F238E27FC236}">
                <a16:creationId xmlns:a16="http://schemas.microsoft.com/office/drawing/2014/main" id="{2F6E77F7-74D5-82A2-67B2-D4F0275358CA}"/>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7FC40E9D-8836-3CCD-E6FD-864A36B94EBF}"/>
              </a:ext>
            </a:extLst>
          </p:cNvPr>
          <p:cNvSpPr>
            <a:spLocks noGrp="1"/>
          </p:cNvSpPr>
          <p:nvPr>
            <p:ph type="sldNum" sz="quarter" idx="12"/>
          </p:nvPr>
        </p:nvSpPr>
        <p:spPr/>
        <p:txBody>
          <a:bodyPr/>
          <a:lstStyle/>
          <a:p>
            <a:fld id="{312CC964-A50B-4C29-B4E4-2C30BB34CCF3}" type="slidenum">
              <a:rPr lang="en-US" smtClean="0"/>
              <a:t>68</a:t>
            </a:fld>
            <a:endParaRPr lang="en-US" dirty="0"/>
          </a:p>
        </p:txBody>
      </p:sp>
      <p:sp>
        <p:nvSpPr>
          <p:cNvPr id="7" name="TextBox 6">
            <a:extLst>
              <a:ext uri="{FF2B5EF4-FFF2-40B4-BE49-F238E27FC236}">
                <a16:creationId xmlns:a16="http://schemas.microsoft.com/office/drawing/2014/main" id="{33C40CC8-4675-A7C1-DABD-124BF6825DBB}"/>
              </a:ext>
            </a:extLst>
          </p:cNvPr>
          <p:cNvSpPr txBox="1"/>
          <p:nvPr/>
        </p:nvSpPr>
        <p:spPr>
          <a:xfrm>
            <a:off x="905494" y="1309636"/>
            <a:ext cx="10143506" cy="2244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fr-CA" sz="2400" dirty="0" err="1">
                <a:solidFill>
                  <a:srgbClr val="FF6600"/>
                </a:solidFill>
              </a:rPr>
              <a:t>Gromort</a:t>
            </a:r>
            <a:r>
              <a:rPr lang="fr-CA" sz="2400" dirty="0">
                <a:solidFill>
                  <a:srgbClr val="FF6600"/>
                </a:solidFill>
              </a:rPr>
              <a:t> le définit comme suit : </a:t>
            </a:r>
            <a:r>
              <a:rPr lang="fr-CA" sz="2400" i="1" dirty="0">
                <a:solidFill>
                  <a:srgbClr val="FF6600"/>
                </a:solidFill>
              </a:rPr>
              <a:t>« composer c’est grouper des  éléments  pour  en  faire  un  tout  homogène  et  complet,  de  telle  sorte  qu’aucune  partie  ne  puisse  se  suffire à elle même mais que toutes se subordonnent à un élément commun d’intérêt, centre et raison  d’être de la composition ».</a:t>
            </a:r>
            <a:endParaRPr lang="en-US" sz="2400" i="1" dirty="0">
              <a:solidFill>
                <a:srgbClr val="FF6600"/>
              </a:solidFill>
            </a:endParaRPr>
          </a:p>
        </p:txBody>
      </p:sp>
    </p:spTree>
    <p:extLst>
      <p:ext uri="{BB962C8B-B14F-4D97-AF65-F5344CB8AC3E}">
        <p14:creationId xmlns:p14="http://schemas.microsoft.com/office/powerpoint/2010/main" val="26129506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8237D-3676-2FEA-C3C7-08E8A7559F56}"/>
              </a:ext>
            </a:extLst>
          </p:cNvPr>
          <p:cNvSpPr>
            <a:spLocks noGrp="1"/>
          </p:cNvSpPr>
          <p:nvPr>
            <p:ph idx="1"/>
          </p:nvPr>
        </p:nvSpPr>
        <p:spPr>
          <a:xfrm>
            <a:off x="1047997" y="1522299"/>
            <a:ext cx="9906000" cy="3813401"/>
          </a:xfrm>
        </p:spPr>
        <p:txBody>
          <a:bodyPr>
            <a:normAutofit/>
          </a:bodyPr>
          <a:lstStyle/>
          <a:p>
            <a:pPr algn="just">
              <a:lnSpc>
                <a:spcPct val="150000"/>
              </a:lnSpc>
            </a:pPr>
            <a:r>
              <a:rPr lang="fr-CA" sz="4400" dirty="0">
                <a:sym typeface="Wingdings" panose="05000000000000000000" pitchFamily="2" charset="2"/>
              </a:rPr>
              <a:t></a:t>
            </a:r>
            <a:r>
              <a:rPr lang="fr-CA" sz="2800" dirty="0">
                <a:sym typeface="Wingdings" panose="05000000000000000000" pitchFamily="2" charset="2"/>
              </a:rPr>
              <a:t>   </a:t>
            </a:r>
            <a:r>
              <a:rPr lang="fr-CA" sz="2800" dirty="0"/>
              <a:t>Pour arriver à ce résultat, la composition doit être portée par des principes ou lois que nous enseignent  </a:t>
            </a:r>
            <a:r>
              <a:rPr lang="fr-CA" sz="2800" b="1" dirty="0"/>
              <a:t>Nos prédécesseurs</a:t>
            </a:r>
            <a:r>
              <a:rPr lang="fr-CA" sz="2800" dirty="0"/>
              <a:t>, ces principes sont aussi issus de certaines lois que l’homme a appris </a:t>
            </a:r>
            <a:r>
              <a:rPr lang="fr-CA" sz="2800" b="1" dirty="0"/>
              <a:t>de la nature</a:t>
            </a:r>
            <a:r>
              <a:rPr lang="fr-CA" sz="2800" dirty="0"/>
              <a:t>, ils  sont constitués  d</a:t>
            </a:r>
            <a:r>
              <a:rPr lang="fr-CA" sz="2800" dirty="0">
                <a:solidFill>
                  <a:schemeClr val="accent5">
                    <a:lumMod val="75000"/>
                  </a:schemeClr>
                </a:solidFill>
              </a:rPr>
              <a:t>’observations</a:t>
            </a:r>
            <a:r>
              <a:rPr lang="fr-CA" sz="2800" dirty="0"/>
              <a:t>  et  </a:t>
            </a:r>
            <a:r>
              <a:rPr lang="fr-CA" sz="2800" dirty="0">
                <a:solidFill>
                  <a:schemeClr val="accent5">
                    <a:lumMod val="75000"/>
                  </a:schemeClr>
                </a:solidFill>
              </a:rPr>
              <a:t>d’hypothèses  </a:t>
            </a:r>
            <a:r>
              <a:rPr lang="fr-CA" sz="2800" dirty="0"/>
              <a:t>sur  les  composants  les  plus  permanents  de  l’architecture. </a:t>
            </a:r>
            <a:endParaRPr lang="en-US" sz="2800" dirty="0"/>
          </a:p>
        </p:txBody>
      </p:sp>
      <p:sp>
        <p:nvSpPr>
          <p:cNvPr id="4" name="Footer Placeholder 3">
            <a:extLst>
              <a:ext uri="{FF2B5EF4-FFF2-40B4-BE49-F238E27FC236}">
                <a16:creationId xmlns:a16="http://schemas.microsoft.com/office/drawing/2014/main" id="{56B74795-549D-E56C-E8B9-C32B2F1937E0}"/>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7E05DA95-3341-5DE6-9771-CFEAA4DF6B5E}"/>
              </a:ext>
            </a:extLst>
          </p:cNvPr>
          <p:cNvSpPr>
            <a:spLocks noGrp="1"/>
          </p:cNvSpPr>
          <p:nvPr>
            <p:ph type="sldNum" sz="quarter" idx="12"/>
          </p:nvPr>
        </p:nvSpPr>
        <p:spPr/>
        <p:txBody>
          <a:bodyPr/>
          <a:lstStyle/>
          <a:p>
            <a:fld id="{312CC964-A50B-4C29-B4E4-2C30BB34CCF3}" type="slidenum">
              <a:rPr lang="en-US" smtClean="0"/>
              <a:t>69</a:t>
            </a:fld>
            <a:endParaRPr lang="en-US" dirty="0"/>
          </a:p>
        </p:txBody>
      </p:sp>
    </p:spTree>
    <p:extLst>
      <p:ext uri="{BB962C8B-B14F-4D97-AF65-F5344CB8AC3E}">
        <p14:creationId xmlns:p14="http://schemas.microsoft.com/office/powerpoint/2010/main" val="406278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0ED48D-153A-269C-F000-DE8858BDBD24}"/>
              </a:ext>
            </a:extLst>
          </p:cNvPr>
          <p:cNvSpPr>
            <a:spLocks noGrp="1"/>
          </p:cNvSpPr>
          <p:nvPr>
            <p:ph sz="half" idx="1"/>
          </p:nvPr>
        </p:nvSpPr>
        <p:spPr>
          <a:xfrm>
            <a:off x="1257972" y="383669"/>
            <a:ext cx="5673686" cy="6058923"/>
          </a:xfrm>
        </p:spPr>
        <p:txBody>
          <a:bodyPr>
            <a:normAutofit fontScale="70000" lnSpcReduction="20000"/>
          </a:bodyPr>
          <a:lstStyle/>
          <a:p>
            <a:r>
              <a:rPr lang="fr-CA" b="1" dirty="0"/>
              <a:t>Le </a:t>
            </a:r>
            <a:r>
              <a:rPr lang="fr-CA" b="1" u="sng" dirty="0"/>
              <a:t>point</a:t>
            </a:r>
            <a:r>
              <a:rPr lang="fr-CA" b="1" dirty="0"/>
              <a:t> indique une position dans l’espace</a:t>
            </a:r>
          </a:p>
          <a:p>
            <a:pPr marL="0" indent="0">
              <a:buNone/>
            </a:pPr>
            <a:r>
              <a:rPr lang="fr-CA" dirty="0"/>
              <a:t> L’extension de points  forme une ligne caractérisée par sa  </a:t>
            </a:r>
          </a:p>
          <a:p>
            <a:pPr marL="0" indent="0">
              <a:buNone/>
            </a:pPr>
            <a:r>
              <a:rPr lang="fr-CA" dirty="0"/>
              <a:t>•Longueur </a:t>
            </a:r>
          </a:p>
          <a:p>
            <a:pPr marL="0" indent="0">
              <a:buNone/>
            </a:pPr>
            <a:r>
              <a:rPr lang="fr-CA" dirty="0"/>
              <a:t>•Direction </a:t>
            </a:r>
          </a:p>
          <a:p>
            <a:pPr marL="0" indent="0">
              <a:buNone/>
            </a:pPr>
            <a:r>
              <a:rPr lang="fr-CA" dirty="0"/>
              <a:t>•Position </a:t>
            </a:r>
          </a:p>
          <a:p>
            <a:pPr marL="0" indent="0">
              <a:buNone/>
            </a:pPr>
            <a:r>
              <a:rPr lang="fr-CA" b="1" dirty="0"/>
              <a:t>L’extension de lignes forme </a:t>
            </a:r>
            <a:r>
              <a:rPr lang="fr-CA" b="1" u="sng" dirty="0"/>
              <a:t>une surface </a:t>
            </a:r>
            <a:r>
              <a:rPr lang="fr-CA" b="1" dirty="0"/>
              <a:t>caractérisée par </a:t>
            </a:r>
          </a:p>
          <a:p>
            <a:pPr marL="0" indent="0">
              <a:buNone/>
            </a:pPr>
            <a:r>
              <a:rPr lang="fr-CA" dirty="0"/>
              <a:t>• Longueur et largeur </a:t>
            </a:r>
          </a:p>
          <a:p>
            <a:pPr marL="0" indent="0">
              <a:buNone/>
            </a:pPr>
            <a:r>
              <a:rPr lang="fr-CA" dirty="0"/>
              <a:t>• Forme </a:t>
            </a:r>
          </a:p>
          <a:p>
            <a:pPr marL="0" indent="0">
              <a:buNone/>
            </a:pPr>
            <a:r>
              <a:rPr lang="fr-CA" dirty="0"/>
              <a:t>• Surface </a:t>
            </a:r>
          </a:p>
          <a:p>
            <a:pPr marL="0" indent="0">
              <a:buNone/>
            </a:pPr>
            <a:r>
              <a:rPr lang="fr-CA" dirty="0"/>
              <a:t>• Orientation </a:t>
            </a:r>
          </a:p>
          <a:p>
            <a:pPr marL="0" indent="0">
              <a:buNone/>
            </a:pPr>
            <a:r>
              <a:rPr lang="fr-CA" dirty="0"/>
              <a:t>• Position </a:t>
            </a:r>
          </a:p>
          <a:p>
            <a:pPr marL="0" indent="0">
              <a:buNone/>
            </a:pPr>
            <a:r>
              <a:rPr lang="fr-CA" dirty="0"/>
              <a:t>Par extension </a:t>
            </a:r>
            <a:r>
              <a:rPr lang="fr-CA" b="1" dirty="0"/>
              <a:t>les surfaces planes deviennent </a:t>
            </a:r>
            <a:r>
              <a:rPr lang="fr-CA" b="1" u="sng" dirty="0"/>
              <a:t>volume</a:t>
            </a:r>
            <a:r>
              <a:rPr lang="fr-CA" b="1" dirty="0"/>
              <a:t> </a:t>
            </a:r>
            <a:r>
              <a:rPr lang="fr-CA" dirty="0"/>
              <a:t>qui  aura comme caractéristiques : </a:t>
            </a:r>
          </a:p>
          <a:p>
            <a:pPr marL="0" indent="0">
              <a:buNone/>
            </a:pPr>
            <a:r>
              <a:rPr lang="fr-CA" dirty="0"/>
              <a:t>• Longueur, largeur, profondeur </a:t>
            </a:r>
          </a:p>
          <a:p>
            <a:pPr marL="0" indent="0">
              <a:buNone/>
            </a:pPr>
            <a:r>
              <a:rPr lang="fr-CA" dirty="0"/>
              <a:t>• Forme </a:t>
            </a:r>
          </a:p>
          <a:p>
            <a:pPr marL="0" indent="0">
              <a:buNone/>
            </a:pPr>
            <a:r>
              <a:rPr lang="fr-CA" dirty="0"/>
              <a:t>• Surface </a:t>
            </a:r>
          </a:p>
          <a:p>
            <a:pPr marL="0" indent="0">
              <a:buNone/>
            </a:pPr>
            <a:r>
              <a:rPr lang="fr-CA" dirty="0"/>
              <a:t>• Orientation </a:t>
            </a:r>
          </a:p>
          <a:p>
            <a:pPr marL="0" indent="0">
              <a:buNone/>
            </a:pPr>
            <a:r>
              <a:rPr lang="fr-CA" dirty="0"/>
              <a:t>• Position.</a:t>
            </a:r>
            <a:endParaRPr lang="en-US" dirty="0"/>
          </a:p>
        </p:txBody>
      </p:sp>
      <p:pic>
        <p:nvPicPr>
          <p:cNvPr id="8" name="Content Placeholder 7">
            <a:extLst>
              <a:ext uri="{FF2B5EF4-FFF2-40B4-BE49-F238E27FC236}">
                <a16:creationId xmlns:a16="http://schemas.microsoft.com/office/drawing/2014/main" id="{5A573913-C40F-2491-DD6E-EEE2F0E4149A}"/>
              </a:ext>
            </a:extLst>
          </p:cNvPr>
          <p:cNvPicPr>
            <a:picLocks noGrp="1" noChangeAspect="1"/>
          </p:cNvPicPr>
          <p:nvPr>
            <p:ph sz="half" idx="2"/>
          </p:nvPr>
        </p:nvPicPr>
        <p:blipFill>
          <a:blip r:embed="rId2"/>
          <a:stretch>
            <a:fillRect/>
          </a:stretch>
        </p:blipFill>
        <p:spPr>
          <a:xfrm>
            <a:off x="7160771" y="93996"/>
            <a:ext cx="3983479" cy="6402019"/>
          </a:xfrm>
        </p:spPr>
      </p:pic>
      <p:sp>
        <p:nvSpPr>
          <p:cNvPr id="5" name="Footer Placeholder 4">
            <a:extLst>
              <a:ext uri="{FF2B5EF4-FFF2-40B4-BE49-F238E27FC236}">
                <a16:creationId xmlns:a16="http://schemas.microsoft.com/office/drawing/2014/main" id="{12AAA5EF-DCC0-4835-86C6-B1C0CF416BAB}"/>
              </a:ext>
            </a:extLst>
          </p:cNvPr>
          <p:cNvSpPr>
            <a:spLocks noGrp="1"/>
          </p:cNvSpPr>
          <p:nvPr>
            <p:ph type="ftr" sz="quarter" idx="11"/>
          </p:nvPr>
        </p:nvSpPr>
        <p:spPr/>
        <p:txBody>
          <a:bodyPr/>
          <a:lstStyle/>
          <a:p>
            <a:r>
              <a:rPr lang="en-US" dirty="0"/>
              <a:t>TP1 2023-2024</a:t>
            </a:r>
          </a:p>
        </p:txBody>
      </p:sp>
      <p:sp>
        <p:nvSpPr>
          <p:cNvPr id="6" name="Slide Number Placeholder 5">
            <a:extLst>
              <a:ext uri="{FF2B5EF4-FFF2-40B4-BE49-F238E27FC236}">
                <a16:creationId xmlns:a16="http://schemas.microsoft.com/office/drawing/2014/main" id="{276E266A-E667-09BD-8B61-25DA89A64950}"/>
              </a:ext>
            </a:extLst>
          </p:cNvPr>
          <p:cNvSpPr>
            <a:spLocks noGrp="1"/>
          </p:cNvSpPr>
          <p:nvPr>
            <p:ph type="sldNum" sz="quarter" idx="12"/>
          </p:nvPr>
        </p:nvSpPr>
        <p:spPr/>
        <p:txBody>
          <a:bodyPr/>
          <a:lstStyle/>
          <a:p>
            <a:fld id="{312CC964-A50B-4C29-B4E4-2C30BB34CCF3}" type="slidenum">
              <a:rPr lang="en-US" smtClean="0"/>
              <a:t>7</a:t>
            </a:fld>
            <a:endParaRPr lang="en-US" dirty="0"/>
          </a:p>
        </p:txBody>
      </p:sp>
    </p:spTree>
    <p:extLst>
      <p:ext uri="{BB962C8B-B14F-4D97-AF65-F5344CB8AC3E}">
        <p14:creationId xmlns:p14="http://schemas.microsoft.com/office/powerpoint/2010/main" val="2894902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1BA1D6-D3DC-1BF2-73AB-C977628B44D2}"/>
              </a:ext>
            </a:extLst>
          </p:cNvPr>
          <p:cNvSpPr>
            <a:spLocks noGrp="1"/>
          </p:cNvSpPr>
          <p:nvPr>
            <p:ph type="ctrTitle"/>
          </p:nvPr>
        </p:nvSpPr>
        <p:spPr/>
        <p:txBody>
          <a:bodyPr/>
          <a:lstStyle/>
          <a:p>
            <a:r>
              <a:rPr lang="en-US" sz="4800" i="0" dirty="0"/>
              <a:t>Lois de la vision</a:t>
            </a:r>
          </a:p>
        </p:txBody>
      </p:sp>
      <p:sp>
        <p:nvSpPr>
          <p:cNvPr id="7" name="Subtitle 6">
            <a:extLst>
              <a:ext uri="{FF2B5EF4-FFF2-40B4-BE49-F238E27FC236}">
                <a16:creationId xmlns:a16="http://schemas.microsoft.com/office/drawing/2014/main" id="{B99CC333-8A27-3DE6-7212-EF9F242590EB}"/>
              </a:ext>
            </a:extLst>
          </p:cNvPr>
          <p:cNvSpPr>
            <a:spLocks noGrp="1"/>
          </p:cNvSpPr>
          <p:nvPr>
            <p:ph type="subTitle" idx="1"/>
          </p:nvPr>
        </p:nvSpPr>
        <p:spPr/>
        <p:txBody>
          <a:bodyPr/>
          <a:lstStyle/>
          <a:p>
            <a:endParaRPr lang="en-US"/>
          </a:p>
        </p:txBody>
      </p:sp>
      <p:sp>
        <p:nvSpPr>
          <p:cNvPr id="8" name="Picture Placeholder 7">
            <a:extLst>
              <a:ext uri="{FF2B5EF4-FFF2-40B4-BE49-F238E27FC236}">
                <a16:creationId xmlns:a16="http://schemas.microsoft.com/office/drawing/2014/main" id="{0FD18BE8-901C-FA97-428D-059F350AC16F}"/>
              </a:ext>
            </a:extLst>
          </p:cNvPr>
          <p:cNvSpPr>
            <a:spLocks noGrp="1"/>
          </p:cNvSpPr>
          <p:nvPr>
            <p:ph type="pic" sz="quarter" idx="13"/>
          </p:nvPr>
        </p:nvSpPr>
        <p:spPr/>
      </p:sp>
      <p:sp>
        <p:nvSpPr>
          <p:cNvPr id="4" name="Footer Placeholder 3">
            <a:extLst>
              <a:ext uri="{FF2B5EF4-FFF2-40B4-BE49-F238E27FC236}">
                <a16:creationId xmlns:a16="http://schemas.microsoft.com/office/drawing/2014/main" id="{234D1F96-B706-7B44-68E7-7CE5610B399F}"/>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F324954D-6C25-1773-DBC5-6CC49993C1D6}"/>
              </a:ext>
            </a:extLst>
          </p:cNvPr>
          <p:cNvSpPr>
            <a:spLocks noGrp="1"/>
          </p:cNvSpPr>
          <p:nvPr>
            <p:ph type="sldNum" sz="quarter" idx="12"/>
          </p:nvPr>
        </p:nvSpPr>
        <p:spPr/>
        <p:txBody>
          <a:bodyPr/>
          <a:lstStyle/>
          <a:p>
            <a:fld id="{312CC964-A50B-4C29-B4E4-2C30BB34CCF3}" type="slidenum">
              <a:rPr lang="en-US" smtClean="0"/>
              <a:t>70</a:t>
            </a:fld>
            <a:endParaRPr lang="en-US" dirty="0"/>
          </a:p>
        </p:txBody>
      </p:sp>
    </p:spTree>
    <p:extLst>
      <p:ext uri="{BB962C8B-B14F-4D97-AF65-F5344CB8AC3E}">
        <p14:creationId xmlns:p14="http://schemas.microsoft.com/office/powerpoint/2010/main" val="2793394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96F8-F6E2-BF20-E39D-661C62AE17FD}"/>
              </a:ext>
            </a:extLst>
          </p:cNvPr>
          <p:cNvSpPr>
            <a:spLocks noGrp="1"/>
          </p:cNvSpPr>
          <p:nvPr>
            <p:ph type="title"/>
          </p:nvPr>
        </p:nvSpPr>
        <p:spPr>
          <a:xfrm>
            <a:off x="1143000" y="441593"/>
            <a:ext cx="9906000" cy="764639"/>
          </a:xfrm>
        </p:spPr>
        <p:txBody>
          <a:bodyPr/>
          <a:lstStyle/>
          <a:p>
            <a:r>
              <a:rPr lang="en-US" u="sng" dirty="0"/>
              <a:t>Lois de la vision</a:t>
            </a:r>
          </a:p>
        </p:txBody>
      </p:sp>
      <p:sp>
        <p:nvSpPr>
          <p:cNvPr id="3" name="Content Placeholder 2">
            <a:extLst>
              <a:ext uri="{FF2B5EF4-FFF2-40B4-BE49-F238E27FC236}">
                <a16:creationId xmlns:a16="http://schemas.microsoft.com/office/drawing/2014/main" id="{98D6FE0F-BC6E-033D-B5CA-1703BD33D507}"/>
              </a:ext>
            </a:extLst>
          </p:cNvPr>
          <p:cNvSpPr>
            <a:spLocks noGrp="1"/>
          </p:cNvSpPr>
          <p:nvPr>
            <p:ph idx="1"/>
          </p:nvPr>
        </p:nvSpPr>
        <p:spPr>
          <a:xfrm>
            <a:off x="1143000" y="1436914"/>
            <a:ext cx="9906000" cy="4597173"/>
          </a:xfrm>
        </p:spPr>
        <p:txBody>
          <a:bodyPr>
            <a:normAutofit/>
          </a:bodyPr>
          <a:lstStyle/>
          <a:p>
            <a:pPr algn="just">
              <a:lnSpc>
                <a:spcPct val="150000"/>
              </a:lnSpc>
            </a:pPr>
            <a:r>
              <a:rPr lang="fr-CA" dirty="0">
                <a:sym typeface="Wingdings" panose="05000000000000000000" pitchFamily="2" charset="2"/>
              </a:rPr>
              <a:t> </a:t>
            </a:r>
            <a:r>
              <a:rPr lang="fr-CA" dirty="0"/>
              <a:t>La lisibilité de formes est l’un des objectifs dans les compositions architecturales cette lisibilité repose  sur  certaines  lois  de  nature  physiologique  liées  au  Mécanisme de la vue,</a:t>
            </a:r>
          </a:p>
          <a:p>
            <a:pPr algn="just">
              <a:lnSpc>
                <a:spcPct val="150000"/>
              </a:lnSpc>
            </a:pPr>
            <a:r>
              <a:rPr lang="fr-CA" dirty="0">
                <a:sym typeface="Wingdings" panose="05000000000000000000" pitchFamily="2" charset="2"/>
              </a:rPr>
              <a:t> </a:t>
            </a:r>
            <a:r>
              <a:rPr lang="fr-CA" dirty="0"/>
              <a:t>D’autres sont issues de la psychologie de la perception et plus particulièrement de la théorie de la forme (Gestalt théorie) </a:t>
            </a:r>
          </a:p>
          <a:p>
            <a:pPr algn="just">
              <a:lnSpc>
                <a:spcPct val="150000"/>
              </a:lnSpc>
            </a:pPr>
            <a:r>
              <a:rPr lang="fr-CA" dirty="0">
                <a:sym typeface="Wingdings" panose="05000000000000000000" pitchFamily="2" charset="2"/>
              </a:rPr>
              <a:t> </a:t>
            </a:r>
            <a:r>
              <a:rPr lang="fr-CA" dirty="0"/>
              <a:t>Notre  perception  de  l’espace  est  étroitement  liée  au  mécanisme  de  la  vision  (la  perception est  aussi  influencée  par  notre  mémoire,  la  culture…)</a:t>
            </a:r>
            <a:endParaRPr lang="en-US" dirty="0"/>
          </a:p>
        </p:txBody>
      </p:sp>
      <p:sp>
        <p:nvSpPr>
          <p:cNvPr id="4" name="Footer Placeholder 3">
            <a:extLst>
              <a:ext uri="{FF2B5EF4-FFF2-40B4-BE49-F238E27FC236}">
                <a16:creationId xmlns:a16="http://schemas.microsoft.com/office/drawing/2014/main" id="{025FDF3D-E3BF-BF66-0817-BA53C620239F}"/>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F1B7B100-D59E-2D2E-2BBA-B485279E45A1}"/>
              </a:ext>
            </a:extLst>
          </p:cNvPr>
          <p:cNvSpPr>
            <a:spLocks noGrp="1"/>
          </p:cNvSpPr>
          <p:nvPr>
            <p:ph type="sldNum" sz="quarter" idx="12"/>
          </p:nvPr>
        </p:nvSpPr>
        <p:spPr/>
        <p:txBody>
          <a:bodyPr/>
          <a:lstStyle/>
          <a:p>
            <a:fld id="{312CC964-A50B-4C29-B4E4-2C30BB34CCF3}" type="slidenum">
              <a:rPr lang="en-US" smtClean="0"/>
              <a:t>71</a:t>
            </a:fld>
            <a:endParaRPr lang="en-US" dirty="0"/>
          </a:p>
        </p:txBody>
      </p:sp>
    </p:spTree>
    <p:extLst>
      <p:ext uri="{BB962C8B-B14F-4D97-AF65-F5344CB8AC3E}">
        <p14:creationId xmlns:p14="http://schemas.microsoft.com/office/powerpoint/2010/main" val="1689547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849C2-ADD3-92F9-ED37-7F4D6137C371}"/>
              </a:ext>
            </a:extLst>
          </p:cNvPr>
          <p:cNvSpPr>
            <a:spLocks noGrp="1"/>
          </p:cNvSpPr>
          <p:nvPr>
            <p:ph idx="1"/>
          </p:nvPr>
        </p:nvSpPr>
        <p:spPr>
          <a:xfrm>
            <a:off x="1047998" y="1618723"/>
            <a:ext cx="9906000" cy="4188309"/>
          </a:xfrm>
        </p:spPr>
        <p:txBody>
          <a:bodyPr>
            <a:normAutofit fontScale="92500" lnSpcReduction="20000"/>
          </a:bodyPr>
          <a:lstStyle/>
          <a:p>
            <a:pPr algn="just">
              <a:lnSpc>
                <a:spcPct val="150000"/>
              </a:lnSpc>
            </a:pPr>
            <a:r>
              <a:rPr lang="fr-CA" dirty="0"/>
              <a:t>les  lois  de  la  vision  démontrent  que  l’œil  a  tendance  à  grouper les éléments du champ visuel en famille ou ensemble afin de faciliter leur lecture. </a:t>
            </a:r>
          </a:p>
          <a:p>
            <a:pPr algn="just">
              <a:lnSpc>
                <a:spcPct val="150000"/>
              </a:lnSpc>
            </a:pPr>
            <a:r>
              <a:rPr lang="fr-CA" dirty="0"/>
              <a:t>Nous verrons  donc  comment  des  phénomènes  tels  que  la  </a:t>
            </a:r>
            <a:r>
              <a:rPr lang="fr-CA" sz="2800" b="1" dirty="0"/>
              <a:t>ressemblance</a:t>
            </a:r>
            <a:r>
              <a:rPr lang="fr-CA" dirty="0"/>
              <a:t>,  la  </a:t>
            </a:r>
            <a:r>
              <a:rPr lang="fr-CA" sz="2800" b="1" dirty="0"/>
              <a:t>proximité</a:t>
            </a:r>
            <a:r>
              <a:rPr lang="fr-CA" dirty="0"/>
              <a:t>,    </a:t>
            </a:r>
            <a:r>
              <a:rPr lang="fr-CA" sz="2800" b="1" dirty="0"/>
              <a:t>l’orientation</a:t>
            </a:r>
            <a:r>
              <a:rPr lang="fr-CA" dirty="0"/>
              <a:t>  et  d’autres  influencent  notre  sensation  de  </a:t>
            </a:r>
            <a:r>
              <a:rPr lang="fr-CA" sz="2800" b="1" dirty="0"/>
              <a:t>cohérence</a:t>
            </a:r>
            <a:r>
              <a:rPr lang="fr-CA" dirty="0"/>
              <a:t>  d’un  environnement  donné, </a:t>
            </a:r>
          </a:p>
          <a:p>
            <a:pPr algn="just">
              <a:lnSpc>
                <a:spcPct val="150000"/>
              </a:lnSpc>
            </a:pPr>
            <a:r>
              <a:rPr lang="fr-CA" dirty="0">
                <a:sym typeface="Wingdings" panose="05000000000000000000" pitchFamily="2" charset="2"/>
              </a:rPr>
              <a:t> </a:t>
            </a:r>
            <a:r>
              <a:rPr lang="fr-CA" dirty="0"/>
              <a:t> L’œil  choisit  et  combine  les  éléments en cherchant la forme la plus récapitulative et la plus simple à laquelle il essaie d’intégrer les  parties  unies  par  des  facteurs  de  cohérence  Formelle.</a:t>
            </a:r>
          </a:p>
        </p:txBody>
      </p:sp>
      <p:sp>
        <p:nvSpPr>
          <p:cNvPr id="4" name="Footer Placeholder 3">
            <a:extLst>
              <a:ext uri="{FF2B5EF4-FFF2-40B4-BE49-F238E27FC236}">
                <a16:creationId xmlns:a16="http://schemas.microsoft.com/office/drawing/2014/main" id="{10A2C0F6-2B73-85E9-267F-0C45548AB1DD}"/>
              </a:ext>
            </a:extLst>
          </p:cNvPr>
          <p:cNvSpPr>
            <a:spLocks noGrp="1"/>
          </p:cNvSpPr>
          <p:nvPr>
            <p:ph type="ftr" sz="quarter" idx="11"/>
          </p:nvPr>
        </p:nvSpPr>
        <p:spPr/>
        <p:txBody>
          <a:bodyPr/>
          <a:lstStyle/>
          <a:p>
            <a:r>
              <a:rPr lang="en-US"/>
              <a:t>TP1 2023-2024</a:t>
            </a:r>
            <a:endParaRPr lang="en-US" dirty="0"/>
          </a:p>
        </p:txBody>
      </p:sp>
      <p:sp>
        <p:nvSpPr>
          <p:cNvPr id="5" name="Slide Number Placeholder 4">
            <a:extLst>
              <a:ext uri="{FF2B5EF4-FFF2-40B4-BE49-F238E27FC236}">
                <a16:creationId xmlns:a16="http://schemas.microsoft.com/office/drawing/2014/main" id="{3AB06937-130A-8D3B-1F15-C4F21F04D436}"/>
              </a:ext>
            </a:extLst>
          </p:cNvPr>
          <p:cNvSpPr>
            <a:spLocks noGrp="1"/>
          </p:cNvSpPr>
          <p:nvPr>
            <p:ph type="sldNum" sz="quarter" idx="12"/>
          </p:nvPr>
        </p:nvSpPr>
        <p:spPr/>
        <p:txBody>
          <a:bodyPr/>
          <a:lstStyle/>
          <a:p>
            <a:fld id="{312CC964-A50B-4C29-B4E4-2C30BB34CCF3}" type="slidenum">
              <a:rPr lang="en-US" smtClean="0"/>
              <a:t>72</a:t>
            </a:fld>
            <a:endParaRPr lang="en-US" dirty="0"/>
          </a:p>
        </p:txBody>
      </p:sp>
      <p:sp>
        <p:nvSpPr>
          <p:cNvPr id="6" name="Title 1">
            <a:extLst>
              <a:ext uri="{FF2B5EF4-FFF2-40B4-BE49-F238E27FC236}">
                <a16:creationId xmlns:a16="http://schemas.microsoft.com/office/drawing/2014/main" id="{510FA589-3B62-2EE0-E6A0-E206BABC7FC7}"/>
              </a:ext>
            </a:extLst>
          </p:cNvPr>
          <p:cNvSpPr>
            <a:spLocks noGrp="1"/>
          </p:cNvSpPr>
          <p:nvPr>
            <p:ph type="title"/>
          </p:nvPr>
        </p:nvSpPr>
        <p:spPr>
          <a:xfrm>
            <a:off x="1143000" y="441593"/>
            <a:ext cx="9906000" cy="764639"/>
          </a:xfrm>
        </p:spPr>
        <p:txBody>
          <a:bodyPr/>
          <a:lstStyle/>
          <a:p>
            <a:r>
              <a:rPr lang="en-US" u="sng" dirty="0"/>
              <a:t>Lois de la vision :</a:t>
            </a:r>
          </a:p>
        </p:txBody>
      </p:sp>
    </p:spTree>
    <p:extLst>
      <p:ext uri="{BB962C8B-B14F-4D97-AF65-F5344CB8AC3E}">
        <p14:creationId xmlns:p14="http://schemas.microsoft.com/office/powerpoint/2010/main" val="6494483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D18F-C548-B476-3EA1-A6B55E839AE1}"/>
              </a:ext>
            </a:extLst>
          </p:cNvPr>
          <p:cNvSpPr>
            <a:spLocks noGrp="1"/>
          </p:cNvSpPr>
          <p:nvPr>
            <p:ph type="title"/>
          </p:nvPr>
        </p:nvSpPr>
        <p:spPr>
          <a:xfrm>
            <a:off x="839788" y="-65846"/>
            <a:ext cx="7556067" cy="1429304"/>
          </a:xfrm>
        </p:spPr>
        <p:txBody>
          <a:bodyPr/>
          <a:lstStyle/>
          <a:p>
            <a:r>
              <a:rPr lang="en-US" b="1" dirty="0"/>
              <a:t>1. </a:t>
            </a:r>
            <a:r>
              <a:rPr lang="en-US" b="1" dirty="0" err="1"/>
              <a:t>Répétition</a:t>
            </a:r>
            <a:r>
              <a:rPr lang="en-US" b="1" dirty="0"/>
              <a:t> et </a:t>
            </a:r>
            <a:r>
              <a:rPr lang="en-US" b="1" dirty="0" err="1"/>
              <a:t>ressemblance</a:t>
            </a:r>
            <a:endParaRPr lang="en-US" b="1" dirty="0"/>
          </a:p>
        </p:txBody>
      </p:sp>
      <p:sp>
        <p:nvSpPr>
          <p:cNvPr id="3" name="Content Placeholder 2">
            <a:extLst>
              <a:ext uri="{FF2B5EF4-FFF2-40B4-BE49-F238E27FC236}">
                <a16:creationId xmlns:a16="http://schemas.microsoft.com/office/drawing/2014/main" id="{3E293D95-D4A6-6298-D57E-03E1A01C59CC}"/>
              </a:ext>
            </a:extLst>
          </p:cNvPr>
          <p:cNvSpPr>
            <a:spLocks noGrp="1"/>
          </p:cNvSpPr>
          <p:nvPr>
            <p:ph type="body" sz="half" idx="2"/>
          </p:nvPr>
        </p:nvSpPr>
        <p:spPr>
          <a:xfrm>
            <a:off x="839788" y="1760525"/>
            <a:ext cx="3932237" cy="4250184"/>
          </a:xfrm>
        </p:spPr>
        <p:style>
          <a:lnRef idx="2">
            <a:schemeClr val="dk1"/>
          </a:lnRef>
          <a:fillRef idx="1">
            <a:schemeClr val="lt1"/>
          </a:fillRef>
          <a:effectRef idx="0">
            <a:schemeClr val="dk1"/>
          </a:effectRef>
          <a:fontRef idx="minor">
            <a:schemeClr val="dk1"/>
          </a:fontRef>
        </p:style>
        <p:txBody>
          <a:bodyPr>
            <a:normAutofit/>
          </a:bodyPr>
          <a:lstStyle/>
          <a:p>
            <a:pPr algn="just"/>
            <a:r>
              <a:rPr lang="fr-CA" sz="2400" dirty="0"/>
              <a:t>L’œil tend à grouper ce qui est du même type. Même lorsque les éléments pris deux à  deux  sont  assez  différents,  nous  constatons  que  la  ressemblance  structurale  domine  ces  différences.</a:t>
            </a:r>
          </a:p>
          <a:p>
            <a:pPr algn="just"/>
            <a:r>
              <a:rPr lang="fr-CA" sz="2400" dirty="0"/>
              <a:t>La répétition est un principe de composition extrêmement simple qui tend à donner  un  sens  de  cohérence.</a:t>
            </a:r>
            <a:endParaRPr lang="en-US" sz="2400" dirty="0"/>
          </a:p>
        </p:txBody>
      </p:sp>
      <p:sp>
        <p:nvSpPr>
          <p:cNvPr id="4" name="Footer Placeholder 3">
            <a:extLst>
              <a:ext uri="{FF2B5EF4-FFF2-40B4-BE49-F238E27FC236}">
                <a16:creationId xmlns:a16="http://schemas.microsoft.com/office/drawing/2014/main" id="{350C07EB-4BA6-3371-6D49-4593FBB3D239}"/>
              </a:ext>
            </a:extLst>
          </p:cNvPr>
          <p:cNvSpPr>
            <a:spLocks noGrp="1"/>
          </p:cNvSpPr>
          <p:nvPr>
            <p:ph type="ftr" sz="quarter" idx="11"/>
          </p:nvPr>
        </p:nvSpPr>
        <p:spPr/>
        <p:txBody>
          <a:bodyPr/>
          <a:lstStyle/>
          <a:p>
            <a:r>
              <a:rPr lang="en-US" dirty="0"/>
              <a:t>TP1 2023-2024</a:t>
            </a:r>
          </a:p>
        </p:txBody>
      </p:sp>
      <p:sp>
        <p:nvSpPr>
          <p:cNvPr id="5" name="Slide Number Placeholder 4">
            <a:extLst>
              <a:ext uri="{FF2B5EF4-FFF2-40B4-BE49-F238E27FC236}">
                <a16:creationId xmlns:a16="http://schemas.microsoft.com/office/drawing/2014/main" id="{47D30DB3-6A4E-2326-BD26-3AF88B8DC1B2}"/>
              </a:ext>
            </a:extLst>
          </p:cNvPr>
          <p:cNvSpPr>
            <a:spLocks noGrp="1"/>
          </p:cNvSpPr>
          <p:nvPr>
            <p:ph type="sldNum" sz="quarter" idx="12"/>
          </p:nvPr>
        </p:nvSpPr>
        <p:spPr/>
        <p:txBody>
          <a:bodyPr/>
          <a:lstStyle/>
          <a:p>
            <a:fld id="{312CC964-A50B-4C29-B4E4-2C30BB34CCF3}" type="slidenum">
              <a:rPr lang="en-US" smtClean="0"/>
              <a:t>73</a:t>
            </a:fld>
            <a:endParaRPr lang="en-US" dirty="0"/>
          </a:p>
        </p:txBody>
      </p:sp>
      <p:pic>
        <p:nvPicPr>
          <p:cNvPr id="11" name="Picture 10">
            <a:extLst>
              <a:ext uri="{FF2B5EF4-FFF2-40B4-BE49-F238E27FC236}">
                <a16:creationId xmlns:a16="http://schemas.microsoft.com/office/drawing/2014/main" id="{93DAA5DC-DEB2-71F6-5475-593C1D9C0E44}"/>
              </a:ext>
            </a:extLst>
          </p:cNvPr>
          <p:cNvPicPr>
            <a:picLocks noChangeAspect="1"/>
          </p:cNvPicPr>
          <p:nvPr/>
        </p:nvPicPr>
        <p:blipFill rotWithShape="1">
          <a:blip r:embed="rId2"/>
          <a:srcRect l="7024"/>
          <a:stretch/>
        </p:blipFill>
        <p:spPr>
          <a:xfrm>
            <a:off x="5106390" y="2350714"/>
            <a:ext cx="6966974" cy="2339844"/>
          </a:xfrm>
          <a:prstGeom prst="rect">
            <a:avLst/>
          </a:prstGeom>
        </p:spPr>
      </p:pic>
    </p:spTree>
    <p:extLst>
      <p:ext uri="{BB962C8B-B14F-4D97-AF65-F5344CB8AC3E}">
        <p14:creationId xmlns:p14="http://schemas.microsoft.com/office/powerpoint/2010/main" val="4048647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F140-0A07-A9C1-8977-E3FDF7FC2375}"/>
              </a:ext>
            </a:extLst>
          </p:cNvPr>
          <p:cNvSpPr>
            <a:spLocks noGrp="1"/>
          </p:cNvSpPr>
          <p:nvPr>
            <p:ph type="title"/>
          </p:nvPr>
        </p:nvSpPr>
        <p:spPr>
          <a:xfrm>
            <a:off x="839788" y="-703824"/>
            <a:ext cx="8316087" cy="1429304"/>
          </a:xfrm>
        </p:spPr>
        <p:txBody>
          <a:bodyPr/>
          <a:lstStyle/>
          <a:p>
            <a:r>
              <a:rPr lang="en-US" dirty="0"/>
              <a:t> </a:t>
            </a:r>
            <a:r>
              <a:rPr lang="en-US" b="1" dirty="0"/>
              <a:t>1. </a:t>
            </a:r>
            <a:r>
              <a:rPr lang="en-US" b="1" dirty="0" err="1"/>
              <a:t>Répétition</a:t>
            </a:r>
            <a:r>
              <a:rPr lang="en-US" b="1" dirty="0"/>
              <a:t> et </a:t>
            </a:r>
            <a:r>
              <a:rPr lang="en-US" b="1" dirty="0" err="1"/>
              <a:t>ressemblance</a:t>
            </a:r>
            <a:endParaRPr lang="en-US" b="1" dirty="0"/>
          </a:p>
        </p:txBody>
      </p:sp>
      <p:sp>
        <p:nvSpPr>
          <p:cNvPr id="4" name="Text Placeholder 3">
            <a:extLst>
              <a:ext uri="{FF2B5EF4-FFF2-40B4-BE49-F238E27FC236}">
                <a16:creationId xmlns:a16="http://schemas.microsoft.com/office/drawing/2014/main" id="{FFE79F82-4984-C56B-7B33-6D1969256AAD}"/>
              </a:ext>
            </a:extLst>
          </p:cNvPr>
          <p:cNvSpPr>
            <a:spLocks noGrp="1"/>
          </p:cNvSpPr>
          <p:nvPr>
            <p:ph type="body" sz="half" idx="2"/>
          </p:nvPr>
        </p:nvSpPr>
        <p:spPr>
          <a:xfrm>
            <a:off x="624504" y="1004246"/>
            <a:ext cx="3932237" cy="2704887"/>
          </a:xfrm>
        </p:spPr>
        <p:style>
          <a:lnRef idx="2">
            <a:schemeClr val="dk1"/>
          </a:lnRef>
          <a:fillRef idx="1">
            <a:schemeClr val="lt1"/>
          </a:fillRef>
          <a:effectRef idx="0">
            <a:schemeClr val="dk1"/>
          </a:effectRef>
          <a:fontRef idx="minor">
            <a:schemeClr val="dk1"/>
          </a:fontRef>
        </p:style>
        <p:txBody>
          <a:bodyPr>
            <a:normAutofit/>
          </a:bodyPr>
          <a:lstStyle/>
          <a:p>
            <a:pPr algn="just"/>
            <a:r>
              <a:rPr lang="fr-CA" sz="2000" dirty="0"/>
              <a:t>Lorsque les  éléments  sont  hétérogènes,  un  effet  de  groupement peut être  obtenu  grâce  à  des  caractéristiques  partielles  communes  (exemple :  les  proportions  des  fenêtres, leur position dans le mur et leur rapport avec les pleins ou l’unité des matériaux, fig. 2)</a:t>
            </a:r>
            <a:endParaRPr lang="en-US" sz="2000" dirty="0"/>
          </a:p>
        </p:txBody>
      </p:sp>
      <p:sp>
        <p:nvSpPr>
          <p:cNvPr id="5" name="Footer Placeholder 4">
            <a:extLst>
              <a:ext uri="{FF2B5EF4-FFF2-40B4-BE49-F238E27FC236}">
                <a16:creationId xmlns:a16="http://schemas.microsoft.com/office/drawing/2014/main" id="{351D83CE-3C90-EB1A-EC6D-2BE534CE461B}"/>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EC7715F9-726C-A1A1-F8F6-9B9A3466E268}"/>
              </a:ext>
            </a:extLst>
          </p:cNvPr>
          <p:cNvSpPr>
            <a:spLocks noGrp="1"/>
          </p:cNvSpPr>
          <p:nvPr>
            <p:ph type="sldNum" sz="quarter" idx="12"/>
          </p:nvPr>
        </p:nvSpPr>
        <p:spPr/>
        <p:txBody>
          <a:bodyPr/>
          <a:lstStyle/>
          <a:p>
            <a:fld id="{312CC964-A50B-4C29-B4E4-2C30BB34CCF3}" type="slidenum">
              <a:rPr lang="en-US" smtClean="0"/>
              <a:t>74</a:t>
            </a:fld>
            <a:endParaRPr lang="en-US" dirty="0"/>
          </a:p>
        </p:txBody>
      </p:sp>
      <p:pic>
        <p:nvPicPr>
          <p:cNvPr id="8" name="Picture 7">
            <a:extLst>
              <a:ext uri="{FF2B5EF4-FFF2-40B4-BE49-F238E27FC236}">
                <a16:creationId xmlns:a16="http://schemas.microsoft.com/office/drawing/2014/main" id="{5731442B-5330-4455-C2B3-4C73602BF27E}"/>
              </a:ext>
            </a:extLst>
          </p:cNvPr>
          <p:cNvPicPr>
            <a:picLocks noChangeAspect="1"/>
          </p:cNvPicPr>
          <p:nvPr/>
        </p:nvPicPr>
        <p:blipFill rotWithShape="1">
          <a:blip r:embed="rId2"/>
          <a:srcRect r="4471"/>
          <a:stretch/>
        </p:blipFill>
        <p:spPr>
          <a:xfrm>
            <a:off x="4997831" y="1103831"/>
            <a:ext cx="7075533" cy="2057399"/>
          </a:xfrm>
          <a:prstGeom prst="rect">
            <a:avLst/>
          </a:prstGeom>
        </p:spPr>
      </p:pic>
      <p:sp>
        <p:nvSpPr>
          <p:cNvPr id="7" name="Text Placeholder 3">
            <a:extLst>
              <a:ext uri="{FF2B5EF4-FFF2-40B4-BE49-F238E27FC236}">
                <a16:creationId xmlns:a16="http://schemas.microsoft.com/office/drawing/2014/main" id="{B5802B96-53E3-7CDB-40DC-B7AE6DA3C4E4}"/>
              </a:ext>
            </a:extLst>
          </p:cNvPr>
          <p:cNvSpPr txBox="1">
            <a:spLocks/>
          </p:cNvSpPr>
          <p:nvPr/>
        </p:nvSpPr>
        <p:spPr>
          <a:xfrm>
            <a:off x="709804" y="4501310"/>
            <a:ext cx="3932237" cy="157644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0" indent="0" algn="l" defTabSz="914400" rtl="0" eaLnBrk="1" latinLnBrk="0" hangingPunct="1">
              <a:lnSpc>
                <a:spcPct val="100000"/>
              </a:lnSpc>
              <a:spcBef>
                <a:spcPts val="1000"/>
              </a:spcBef>
              <a:buSzPct val="80000"/>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100000"/>
              </a:lnSpc>
              <a:spcBef>
                <a:spcPts val="500"/>
              </a:spcBef>
              <a:buSzPct val="80000"/>
              <a:buFont typeface="Arial" panose="020B0604020202020204" pitchFamily="34" charset="0"/>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500"/>
              </a:spcBef>
              <a:buSzPct val="80000"/>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500"/>
              </a:spcBef>
              <a:buSzPct val="80000"/>
              <a:buFont typeface="Arial" panose="020B0604020202020204" pitchFamily="34" charset="0"/>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500"/>
              </a:spcBef>
              <a:buSzPct val="80000"/>
              <a:buFont typeface="Arial" panose="020B0604020202020204" pitchFamily="34" charset="0"/>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CA" sz="2000" dirty="0">
                <a:solidFill>
                  <a:schemeClr val="tx1"/>
                </a:solidFill>
              </a:rPr>
              <a:t>L’échelle  commune  ou  la  dimension  comparative  des  éléments  à  réunir  est  aussi  un  facteur  efficace de groupement par similitude. (Fig.3)</a:t>
            </a:r>
            <a:endParaRPr lang="en-US" sz="2000" dirty="0">
              <a:solidFill>
                <a:schemeClr val="tx1"/>
              </a:solidFill>
            </a:endParaRPr>
          </a:p>
        </p:txBody>
      </p:sp>
      <p:pic>
        <p:nvPicPr>
          <p:cNvPr id="9" name="Picture 8">
            <a:extLst>
              <a:ext uri="{FF2B5EF4-FFF2-40B4-BE49-F238E27FC236}">
                <a16:creationId xmlns:a16="http://schemas.microsoft.com/office/drawing/2014/main" id="{9373E1E0-2935-6AF2-A1AA-298A5F433D8B}"/>
              </a:ext>
            </a:extLst>
          </p:cNvPr>
          <p:cNvPicPr>
            <a:picLocks noChangeAspect="1"/>
          </p:cNvPicPr>
          <p:nvPr/>
        </p:nvPicPr>
        <p:blipFill rotWithShape="1">
          <a:blip r:embed="rId3"/>
          <a:srcRect r="6227"/>
          <a:stretch/>
        </p:blipFill>
        <p:spPr>
          <a:xfrm>
            <a:off x="4914035" y="4251210"/>
            <a:ext cx="7277966" cy="2147668"/>
          </a:xfrm>
          <a:prstGeom prst="rect">
            <a:avLst/>
          </a:prstGeom>
        </p:spPr>
      </p:pic>
    </p:spTree>
    <p:extLst>
      <p:ext uri="{BB962C8B-B14F-4D97-AF65-F5344CB8AC3E}">
        <p14:creationId xmlns:p14="http://schemas.microsoft.com/office/powerpoint/2010/main" val="24407990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BCA4-28E2-3F83-0C47-589F17FE5D52}"/>
              </a:ext>
            </a:extLst>
          </p:cNvPr>
          <p:cNvSpPr>
            <a:spLocks noGrp="1"/>
          </p:cNvSpPr>
          <p:nvPr>
            <p:ph type="title"/>
          </p:nvPr>
        </p:nvSpPr>
        <p:spPr>
          <a:xfrm>
            <a:off x="719507" y="-312906"/>
            <a:ext cx="3932237" cy="1429304"/>
          </a:xfrm>
        </p:spPr>
        <p:txBody>
          <a:bodyPr/>
          <a:lstStyle/>
          <a:p>
            <a:r>
              <a:rPr lang="en-US" b="1" dirty="0"/>
              <a:t> 2.Proximité :</a:t>
            </a:r>
          </a:p>
        </p:txBody>
      </p:sp>
      <p:sp>
        <p:nvSpPr>
          <p:cNvPr id="4" name="Text Placeholder 3">
            <a:extLst>
              <a:ext uri="{FF2B5EF4-FFF2-40B4-BE49-F238E27FC236}">
                <a16:creationId xmlns:a16="http://schemas.microsoft.com/office/drawing/2014/main" id="{44D07393-C697-CAEF-3A15-7B9B00AE4865}"/>
              </a:ext>
            </a:extLst>
          </p:cNvPr>
          <p:cNvSpPr>
            <a:spLocks noGrp="1"/>
          </p:cNvSpPr>
          <p:nvPr>
            <p:ph type="body" sz="half" idx="2"/>
          </p:nvPr>
        </p:nvSpPr>
        <p:spPr>
          <a:xfrm>
            <a:off x="403762" y="1330036"/>
            <a:ext cx="4595750" cy="4963886"/>
          </a:xfrm>
        </p:spPr>
        <p:txBody>
          <a:bodyPr>
            <a:normAutofit lnSpcReduction="10000"/>
          </a:bodyPr>
          <a:lstStyle/>
          <a:p>
            <a:pPr algn="just"/>
            <a:r>
              <a:rPr lang="fr-CA" sz="2000" dirty="0"/>
              <a:t>L’œil tend à grouper les éléments qui sont proches l’un de l’autre et à les distinguer de ceux qui sont  éloignés  (fig.4).  Ce  principe  de  groupement  est  très  actif  et  permet  de  réunir  ce  qui  est  différent par de petits intervalles qui établissent une relation entre les éléments. </a:t>
            </a:r>
          </a:p>
          <a:p>
            <a:pPr algn="just"/>
            <a:endParaRPr lang="fr-CA" sz="2000" dirty="0"/>
          </a:p>
          <a:p>
            <a:pPr algn="just"/>
            <a:r>
              <a:rPr lang="fr-CA" sz="2000" dirty="0"/>
              <a:t>Fig.6 la  loi  de  la  ressemblance  en  compétition  avec  la  loi  de  la  proximité. </a:t>
            </a:r>
          </a:p>
          <a:p>
            <a:pPr marL="342900" indent="-342900" algn="just">
              <a:buFont typeface="Wingdings" panose="05000000000000000000" pitchFamily="2" charset="2"/>
              <a:buChar char="è"/>
            </a:pPr>
            <a:r>
              <a:rPr lang="fr-CA" sz="2000" dirty="0"/>
              <a:t>La proximité exige : trois taches à gauche et trois à droite. </a:t>
            </a:r>
          </a:p>
          <a:p>
            <a:pPr marL="342900" indent="-342900" algn="just">
              <a:buFont typeface="Wingdings" panose="05000000000000000000" pitchFamily="2" charset="2"/>
              <a:buChar char="è"/>
            </a:pPr>
            <a:r>
              <a:rPr lang="fr-CA" sz="2000" dirty="0"/>
              <a:t>La ressemblance exige : trois  taches hachurées, cadrées, petites en haut et trois taches pleines, grandes en bas</a:t>
            </a:r>
            <a:endParaRPr lang="en-US" sz="2000" dirty="0"/>
          </a:p>
        </p:txBody>
      </p:sp>
      <p:sp>
        <p:nvSpPr>
          <p:cNvPr id="5" name="Footer Placeholder 4">
            <a:extLst>
              <a:ext uri="{FF2B5EF4-FFF2-40B4-BE49-F238E27FC236}">
                <a16:creationId xmlns:a16="http://schemas.microsoft.com/office/drawing/2014/main" id="{9441C5BF-3F8B-3679-374B-2F360E9B9402}"/>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563E45AF-4451-E2D4-AC62-2057EFDD4DBA}"/>
              </a:ext>
            </a:extLst>
          </p:cNvPr>
          <p:cNvSpPr>
            <a:spLocks noGrp="1"/>
          </p:cNvSpPr>
          <p:nvPr>
            <p:ph type="sldNum" sz="quarter" idx="12"/>
          </p:nvPr>
        </p:nvSpPr>
        <p:spPr/>
        <p:txBody>
          <a:bodyPr/>
          <a:lstStyle/>
          <a:p>
            <a:fld id="{312CC964-A50B-4C29-B4E4-2C30BB34CCF3}" type="slidenum">
              <a:rPr lang="en-US" smtClean="0"/>
              <a:t>75</a:t>
            </a:fld>
            <a:endParaRPr lang="en-US" dirty="0"/>
          </a:p>
        </p:txBody>
      </p:sp>
      <p:pic>
        <p:nvPicPr>
          <p:cNvPr id="8" name="Picture 7">
            <a:extLst>
              <a:ext uri="{FF2B5EF4-FFF2-40B4-BE49-F238E27FC236}">
                <a16:creationId xmlns:a16="http://schemas.microsoft.com/office/drawing/2014/main" id="{37D101DD-B13C-B477-F312-05A12176ED6F}"/>
              </a:ext>
            </a:extLst>
          </p:cNvPr>
          <p:cNvPicPr>
            <a:picLocks noChangeAspect="1"/>
          </p:cNvPicPr>
          <p:nvPr/>
        </p:nvPicPr>
        <p:blipFill>
          <a:blip r:embed="rId2"/>
          <a:stretch>
            <a:fillRect/>
          </a:stretch>
        </p:blipFill>
        <p:spPr>
          <a:xfrm>
            <a:off x="5140346" y="1116398"/>
            <a:ext cx="6794747" cy="4963886"/>
          </a:xfrm>
          <a:prstGeom prst="rect">
            <a:avLst/>
          </a:prstGeom>
        </p:spPr>
      </p:pic>
    </p:spTree>
    <p:extLst>
      <p:ext uri="{BB962C8B-B14F-4D97-AF65-F5344CB8AC3E}">
        <p14:creationId xmlns:p14="http://schemas.microsoft.com/office/powerpoint/2010/main" val="4270715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6E96-091E-28D1-B73B-6DF1D16CF1EF}"/>
              </a:ext>
            </a:extLst>
          </p:cNvPr>
          <p:cNvSpPr>
            <a:spLocks noGrp="1"/>
          </p:cNvSpPr>
          <p:nvPr>
            <p:ph type="title"/>
          </p:nvPr>
        </p:nvSpPr>
        <p:spPr>
          <a:xfrm>
            <a:off x="839788" y="550416"/>
            <a:ext cx="7282934" cy="791496"/>
          </a:xfrm>
        </p:spPr>
        <p:txBody>
          <a:bodyPr/>
          <a:lstStyle/>
          <a:p>
            <a:r>
              <a:rPr lang="en-US" b="1" dirty="0"/>
              <a:t> 3. </a:t>
            </a:r>
            <a:r>
              <a:rPr lang="en-US" b="1" dirty="0" err="1"/>
              <a:t>Clôture</a:t>
            </a:r>
            <a:r>
              <a:rPr lang="en-US" b="1" dirty="0"/>
              <a:t> </a:t>
            </a:r>
            <a:r>
              <a:rPr lang="en-US" b="1" dirty="0" err="1"/>
              <a:t>ou</a:t>
            </a:r>
            <a:r>
              <a:rPr lang="en-US" b="1" dirty="0"/>
              <a:t> fond </a:t>
            </a:r>
            <a:r>
              <a:rPr lang="en-US" b="1" dirty="0" err="1"/>
              <a:t>commun</a:t>
            </a:r>
            <a:r>
              <a:rPr lang="en-US" b="1" dirty="0"/>
              <a:t> :</a:t>
            </a:r>
          </a:p>
        </p:txBody>
      </p:sp>
      <p:sp>
        <p:nvSpPr>
          <p:cNvPr id="4" name="Text Placeholder 3">
            <a:extLst>
              <a:ext uri="{FF2B5EF4-FFF2-40B4-BE49-F238E27FC236}">
                <a16:creationId xmlns:a16="http://schemas.microsoft.com/office/drawing/2014/main" id="{2143AFC2-5B74-181D-0CFD-BBA99520B27C}"/>
              </a:ext>
            </a:extLst>
          </p:cNvPr>
          <p:cNvSpPr>
            <a:spLocks noGrp="1"/>
          </p:cNvSpPr>
          <p:nvPr>
            <p:ph type="body" sz="half" idx="2"/>
          </p:nvPr>
        </p:nvSpPr>
        <p:spPr>
          <a:xfrm>
            <a:off x="641268" y="1425039"/>
            <a:ext cx="4130757" cy="4443949"/>
          </a:xfrm>
        </p:spPr>
        <p:txBody>
          <a:bodyPr>
            <a:normAutofit lnSpcReduction="10000"/>
          </a:bodyPr>
          <a:lstStyle/>
          <a:p>
            <a:pPr algn="just"/>
            <a:r>
              <a:rPr lang="fr-CA" sz="2000" dirty="0"/>
              <a:t>Une clôture, un fond commun ou même un tapis délimitent un champ. Ce qui se trouve inclus dans  le  champ  se  distingue  de  ce  qui est à  l’extérieur (fig.7), même  si  les éléments  intérieurs sont  hétérogènes.  </a:t>
            </a:r>
          </a:p>
          <a:p>
            <a:pPr algn="just"/>
            <a:r>
              <a:rPr lang="fr-CA" sz="2000" dirty="0"/>
              <a:t>C’est  un  moyen  d’identification  très  efficace  que  nous  employons  très fréquemment. </a:t>
            </a:r>
          </a:p>
          <a:p>
            <a:pPr algn="just"/>
            <a:r>
              <a:rPr lang="fr-CA" sz="2000" dirty="0"/>
              <a:t>De  plus, les éléments indiquant la  clôture  forment aussi  un  sous groupe à  part (fig.8). </a:t>
            </a:r>
          </a:p>
          <a:p>
            <a:pPr algn="just"/>
            <a:r>
              <a:rPr lang="fr-CA" sz="2000" dirty="0"/>
              <a:t>Inversement, l’absence de limites claires empêche de se faire une image claire.</a:t>
            </a:r>
            <a:endParaRPr lang="en-US" sz="2000" dirty="0"/>
          </a:p>
        </p:txBody>
      </p:sp>
      <p:sp>
        <p:nvSpPr>
          <p:cNvPr id="5" name="Footer Placeholder 4">
            <a:extLst>
              <a:ext uri="{FF2B5EF4-FFF2-40B4-BE49-F238E27FC236}">
                <a16:creationId xmlns:a16="http://schemas.microsoft.com/office/drawing/2014/main" id="{29F020E3-4DD3-6B37-EE03-B414CC4C28FF}"/>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27E47080-527C-EC10-7B21-DD0CC82A62DF}"/>
              </a:ext>
            </a:extLst>
          </p:cNvPr>
          <p:cNvSpPr>
            <a:spLocks noGrp="1"/>
          </p:cNvSpPr>
          <p:nvPr>
            <p:ph type="sldNum" sz="quarter" idx="12"/>
          </p:nvPr>
        </p:nvSpPr>
        <p:spPr/>
        <p:txBody>
          <a:bodyPr/>
          <a:lstStyle/>
          <a:p>
            <a:fld id="{312CC964-A50B-4C29-B4E4-2C30BB34CCF3}" type="slidenum">
              <a:rPr lang="en-US" smtClean="0"/>
              <a:t>76</a:t>
            </a:fld>
            <a:endParaRPr lang="en-US" dirty="0"/>
          </a:p>
        </p:txBody>
      </p:sp>
      <p:pic>
        <p:nvPicPr>
          <p:cNvPr id="10" name="Picture 9">
            <a:extLst>
              <a:ext uri="{FF2B5EF4-FFF2-40B4-BE49-F238E27FC236}">
                <a16:creationId xmlns:a16="http://schemas.microsoft.com/office/drawing/2014/main" id="{A37C488B-CD9B-E8A6-FD6A-0A91D9591EE6}"/>
              </a:ext>
            </a:extLst>
          </p:cNvPr>
          <p:cNvPicPr>
            <a:picLocks noChangeAspect="1"/>
          </p:cNvPicPr>
          <p:nvPr/>
        </p:nvPicPr>
        <p:blipFill>
          <a:blip r:embed="rId2"/>
          <a:stretch>
            <a:fillRect/>
          </a:stretch>
        </p:blipFill>
        <p:spPr>
          <a:xfrm>
            <a:off x="4772025" y="1425039"/>
            <a:ext cx="7623134" cy="4527076"/>
          </a:xfrm>
          <a:prstGeom prst="rect">
            <a:avLst/>
          </a:prstGeom>
        </p:spPr>
      </p:pic>
    </p:spTree>
    <p:extLst>
      <p:ext uri="{BB962C8B-B14F-4D97-AF65-F5344CB8AC3E}">
        <p14:creationId xmlns:p14="http://schemas.microsoft.com/office/powerpoint/2010/main" val="17124029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AD11-3801-580E-A6E5-0A372517AFAA}"/>
              </a:ext>
            </a:extLst>
          </p:cNvPr>
          <p:cNvSpPr>
            <a:spLocks noGrp="1"/>
          </p:cNvSpPr>
          <p:nvPr>
            <p:ph type="title"/>
          </p:nvPr>
        </p:nvSpPr>
        <p:spPr>
          <a:xfrm>
            <a:off x="578531" y="190005"/>
            <a:ext cx="10845531" cy="1036298"/>
          </a:xfrm>
        </p:spPr>
        <p:txBody>
          <a:bodyPr/>
          <a:lstStyle/>
          <a:p>
            <a:r>
              <a:rPr lang="en-US" b="1" dirty="0"/>
              <a:t>3. Orientation des </a:t>
            </a:r>
            <a:r>
              <a:rPr lang="en-US" b="1" dirty="0" err="1"/>
              <a:t>éléments</a:t>
            </a:r>
            <a:r>
              <a:rPr lang="en-US" b="1" dirty="0"/>
              <a:t>: </a:t>
            </a:r>
            <a:r>
              <a:rPr lang="fr-CA" dirty="0"/>
              <a:t> </a:t>
            </a:r>
            <a:r>
              <a:rPr lang="fr-CA" sz="2400" dirty="0"/>
              <a:t>parallélisme ou convergence vers un vide ou une masse</a:t>
            </a:r>
            <a:endParaRPr lang="en-US" b="1" dirty="0"/>
          </a:p>
        </p:txBody>
      </p:sp>
      <p:sp>
        <p:nvSpPr>
          <p:cNvPr id="4" name="Text Placeholder 3">
            <a:extLst>
              <a:ext uri="{FF2B5EF4-FFF2-40B4-BE49-F238E27FC236}">
                <a16:creationId xmlns:a16="http://schemas.microsoft.com/office/drawing/2014/main" id="{E0613B08-6373-DC8A-45C4-FA6795082277}"/>
              </a:ext>
            </a:extLst>
          </p:cNvPr>
          <p:cNvSpPr>
            <a:spLocks noGrp="1"/>
          </p:cNvSpPr>
          <p:nvPr>
            <p:ph type="body" sz="half" idx="2"/>
          </p:nvPr>
        </p:nvSpPr>
        <p:spPr>
          <a:xfrm>
            <a:off x="551756" y="1565621"/>
            <a:ext cx="4361603" cy="4833257"/>
          </a:xfrm>
        </p:spPr>
        <p:txBody>
          <a:bodyPr>
            <a:normAutofit/>
          </a:bodyPr>
          <a:lstStyle/>
          <a:p>
            <a:pPr algn="just"/>
            <a:r>
              <a:rPr lang="fr-CA" sz="1800" dirty="0"/>
              <a:t>L’œil  tend  aussi  à  grouper  les  éléments  qui  ont  une  mêle  position :  </a:t>
            </a:r>
            <a:r>
              <a:rPr lang="fr-CA" sz="1800" b="1" dirty="0"/>
              <a:t>éléments  verticaux, horizontaux,  parallèles</a:t>
            </a:r>
            <a:r>
              <a:rPr lang="fr-CA" sz="1800" dirty="0"/>
              <a:t>…  (fig.9  et  10).  </a:t>
            </a:r>
          </a:p>
          <a:p>
            <a:pPr algn="just"/>
            <a:r>
              <a:rPr lang="fr-CA" sz="1800" dirty="0"/>
              <a:t>Des  figures  hétérogènes  forment  un  groupement  par  la position que les éléments prennent en relation avec une rue, une place ou un bâtiment (fig.11). </a:t>
            </a:r>
          </a:p>
          <a:p>
            <a:pPr algn="just"/>
            <a:r>
              <a:rPr lang="fr-CA" sz="1800" b="1" dirty="0"/>
              <a:t>La  symétrie  </a:t>
            </a:r>
            <a:r>
              <a:rPr lang="fr-CA" sz="1800" dirty="0"/>
              <a:t>est  un  cas  particulier  de  ce  principe,  elle  peut  même  contribuer  à  réunir  des éléments  foncièrement  différents.  Ceux ci  acquièrent  une  appartenance  mutuelle  par  leur </a:t>
            </a:r>
          </a:p>
          <a:p>
            <a:pPr algn="just"/>
            <a:r>
              <a:rPr lang="fr-CA" sz="1800" dirty="0"/>
              <a:t>relation à l’axe qui peut être matérialisé ou qui peut rester virtuel. Ainsi même l’opposition être végétal et construction peut être diminuée par ce dispositif. </a:t>
            </a:r>
            <a:endParaRPr lang="en-US" sz="1800" dirty="0"/>
          </a:p>
        </p:txBody>
      </p:sp>
      <p:sp>
        <p:nvSpPr>
          <p:cNvPr id="5" name="Footer Placeholder 4">
            <a:extLst>
              <a:ext uri="{FF2B5EF4-FFF2-40B4-BE49-F238E27FC236}">
                <a16:creationId xmlns:a16="http://schemas.microsoft.com/office/drawing/2014/main" id="{9506D44C-D270-5C60-21CD-79552BB4F049}"/>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F3744A7A-F533-DF3F-F661-5C7E8C3AD4F4}"/>
              </a:ext>
            </a:extLst>
          </p:cNvPr>
          <p:cNvSpPr>
            <a:spLocks noGrp="1"/>
          </p:cNvSpPr>
          <p:nvPr>
            <p:ph type="sldNum" sz="quarter" idx="12"/>
          </p:nvPr>
        </p:nvSpPr>
        <p:spPr/>
        <p:txBody>
          <a:bodyPr/>
          <a:lstStyle/>
          <a:p>
            <a:fld id="{312CC964-A50B-4C29-B4E4-2C30BB34CCF3}" type="slidenum">
              <a:rPr lang="en-US" smtClean="0"/>
              <a:t>77</a:t>
            </a:fld>
            <a:endParaRPr lang="en-US" dirty="0"/>
          </a:p>
        </p:txBody>
      </p:sp>
      <p:pic>
        <p:nvPicPr>
          <p:cNvPr id="8" name="Picture 7">
            <a:extLst>
              <a:ext uri="{FF2B5EF4-FFF2-40B4-BE49-F238E27FC236}">
                <a16:creationId xmlns:a16="http://schemas.microsoft.com/office/drawing/2014/main" id="{31B9ECE5-1291-6F93-2656-C613D283DC07}"/>
              </a:ext>
            </a:extLst>
          </p:cNvPr>
          <p:cNvPicPr>
            <a:picLocks noChangeAspect="1"/>
          </p:cNvPicPr>
          <p:nvPr/>
        </p:nvPicPr>
        <p:blipFill>
          <a:blip r:embed="rId2"/>
          <a:stretch>
            <a:fillRect/>
          </a:stretch>
        </p:blipFill>
        <p:spPr>
          <a:xfrm>
            <a:off x="5174975" y="1226303"/>
            <a:ext cx="6898389" cy="5578237"/>
          </a:xfrm>
          <a:prstGeom prst="rect">
            <a:avLst/>
          </a:prstGeom>
        </p:spPr>
      </p:pic>
    </p:spTree>
    <p:extLst>
      <p:ext uri="{BB962C8B-B14F-4D97-AF65-F5344CB8AC3E}">
        <p14:creationId xmlns:p14="http://schemas.microsoft.com/office/powerpoint/2010/main" val="32895225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D058-9B84-3EFC-5902-584047793D46}"/>
              </a:ext>
            </a:extLst>
          </p:cNvPr>
          <p:cNvSpPr>
            <a:spLocks noGrp="1"/>
          </p:cNvSpPr>
          <p:nvPr>
            <p:ph type="title"/>
          </p:nvPr>
        </p:nvSpPr>
        <p:spPr>
          <a:xfrm>
            <a:off x="830488" y="207805"/>
            <a:ext cx="7793573" cy="779620"/>
          </a:xfrm>
        </p:spPr>
        <p:txBody>
          <a:bodyPr/>
          <a:lstStyle/>
          <a:p>
            <a:r>
              <a:rPr lang="en-US" b="1" dirty="0"/>
              <a:t>4.Homogénéité et texture</a:t>
            </a:r>
          </a:p>
        </p:txBody>
      </p:sp>
      <p:sp>
        <p:nvSpPr>
          <p:cNvPr id="3" name="Picture Placeholder 2">
            <a:extLst>
              <a:ext uri="{FF2B5EF4-FFF2-40B4-BE49-F238E27FC236}">
                <a16:creationId xmlns:a16="http://schemas.microsoft.com/office/drawing/2014/main" id="{6B327366-599F-BD1D-D98F-FDF0B8777B06}"/>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165F95C8-73D7-8780-2015-B713322F66A8}"/>
              </a:ext>
            </a:extLst>
          </p:cNvPr>
          <p:cNvSpPr>
            <a:spLocks noGrp="1"/>
          </p:cNvSpPr>
          <p:nvPr>
            <p:ph type="body" sz="half" idx="2"/>
          </p:nvPr>
        </p:nvSpPr>
        <p:spPr>
          <a:xfrm>
            <a:off x="274710" y="1151906"/>
            <a:ext cx="4497315" cy="5106390"/>
          </a:xfrm>
        </p:spPr>
        <p:txBody>
          <a:bodyPr>
            <a:normAutofit/>
          </a:bodyPr>
          <a:lstStyle/>
          <a:p>
            <a:pPr algn="just"/>
            <a:r>
              <a:rPr lang="fr-CA" sz="2000" dirty="0"/>
              <a:t>L’œil  perçoit  une  texture  lorsque  les  parties  d’une  surface  sont  suffisamment  </a:t>
            </a:r>
            <a:r>
              <a:rPr lang="fr-CA" sz="2000" b="1" dirty="0"/>
              <a:t>rapprochées, ressemblantes  et  nombreuses</a:t>
            </a:r>
            <a:r>
              <a:rPr lang="fr-CA" sz="2000" dirty="0"/>
              <a:t>,  les  parties  ne  sont  plus  perçues  individuellement  mais  c’est l’ensemble de la </a:t>
            </a:r>
            <a:r>
              <a:rPr lang="fr-CA" sz="2000" b="1" dirty="0"/>
              <a:t>texture</a:t>
            </a:r>
            <a:r>
              <a:rPr lang="fr-CA" sz="2000" dirty="0"/>
              <a:t> qui est perçu.  </a:t>
            </a:r>
          </a:p>
          <a:p>
            <a:pPr algn="just"/>
            <a:endParaRPr lang="fr-CA" sz="2000" dirty="0"/>
          </a:p>
          <a:p>
            <a:pPr algn="just"/>
            <a:r>
              <a:rPr lang="fr-CA" sz="2400" b="1" dirty="0"/>
              <a:t>La texture la plus élémentaire est crée par la proximité, la répétition, la similitude et parfois par l’orientation des éléments qui la composent. (Fig.12)</a:t>
            </a:r>
            <a:endParaRPr lang="en-US" sz="2400" b="1" dirty="0"/>
          </a:p>
        </p:txBody>
      </p:sp>
      <p:sp>
        <p:nvSpPr>
          <p:cNvPr id="5" name="Footer Placeholder 4">
            <a:extLst>
              <a:ext uri="{FF2B5EF4-FFF2-40B4-BE49-F238E27FC236}">
                <a16:creationId xmlns:a16="http://schemas.microsoft.com/office/drawing/2014/main" id="{34F6232C-A50D-01E2-7CAB-7DAC5624D6B3}"/>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83CC7860-773F-3FE4-275E-B7E1DBE96C0B}"/>
              </a:ext>
            </a:extLst>
          </p:cNvPr>
          <p:cNvSpPr>
            <a:spLocks noGrp="1"/>
          </p:cNvSpPr>
          <p:nvPr>
            <p:ph type="sldNum" sz="quarter" idx="12"/>
          </p:nvPr>
        </p:nvSpPr>
        <p:spPr/>
        <p:txBody>
          <a:bodyPr/>
          <a:lstStyle/>
          <a:p>
            <a:fld id="{312CC964-A50B-4C29-B4E4-2C30BB34CCF3}" type="slidenum">
              <a:rPr lang="en-US" smtClean="0"/>
              <a:t>78</a:t>
            </a:fld>
            <a:endParaRPr lang="en-US" dirty="0"/>
          </a:p>
        </p:txBody>
      </p:sp>
      <p:pic>
        <p:nvPicPr>
          <p:cNvPr id="8" name="Picture 7">
            <a:extLst>
              <a:ext uri="{FF2B5EF4-FFF2-40B4-BE49-F238E27FC236}">
                <a16:creationId xmlns:a16="http://schemas.microsoft.com/office/drawing/2014/main" id="{92A07623-5301-AD76-EE72-3F864A55D1B7}"/>
              </a:ext>
            </a:extLst>
          </p:cNvPr>
          <p:cNvPicPr>
            <a:picLocks noChangeAspect="1"/>
          </p:cNvPicPr>
          <p:nvPr/>
        </p:nvPicPr>
        <p:blipFill>
          <a:blip r:embed="rId2"/>
          <a:stretch>
            <a:fillRect/>
          </a:stretch>
        </p:blipFill>
        <p:spPr>
          <a:xfrm>
            <a:off x="4790555" y="867493"/>
            <a:ext cx="7301339" cy="2338419"/>
          </a:xfrm>
          <a:prstGeom prst="rect">
            <a:avLst/>
          </a:prstGeom>
        </p:spPr>
      </p:pic>
      <p:pic>
        <p:nvPicPr>
          <p:cNvPr id="10" name="Picture 9">
            <a:extLst>
              <a:ext uri="{FF2B5EF4-FFF2-40B4-BE49-F238E27FC236}">
                <a16:creationId xmlns:a16="http://schemas.microsoft.com/office/drawing/2014/main" id="{81C0A001-E25F-BE4F-8368-D0C383F6FBBF}"/>
              </a:ext>
            </a:extLst>
          </p:cNvPr>
          <p:cNvPicPr>
            <a:picLocks noChangeAspect="1"/>
          </p:cNvPicPr>
          <p:nvPr/>
        </p:nvPicPr>
        <p:blipFill>
          <a:blip r:embed="rId3"/>
          <a:stretch>
            <a:fillRect/>
          </a:stretch>
        </p:blipFill>
        <p:spPr>
          <a:xfrm>
            <a:off x="4772025" y="3085980"/>
            <a:ext cx="7319869" cy="3678023"/>
          </a:xfrm>
          <a:prstGeom prst="rect">
            <a:avLst/>
          </a:prstGeom>
        </p:spPr>
      </p:pic>
    </p:spTree>
    <p:extLst>
      <p:ext uri="{BB962C8B-B14F-4D97-AF65-F5344CB8AC3E}">
        <p14:creationId xmlns:p14="http://schemas.microsoft.com/office/powerpoint/2010/main" val="2882258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7CD1-8EF3-7A8E-0B06-E5DDF729B71B}"/>
              </a:ext>
            </a:extLst>
          </p:cNvPr>
          <p:cNvSpPr>
            <a:spLocks noGrp="1"/>
          </p:cNvSpPr>
          <p:nvPr>
            <p:ph type="title"/>
          </p:nvPr>
        </p:nvSpPr>
        <p:spPr>
          <a:xfrm>
            <a:off x="836612" y="229205"/>
            <a:ext cx="8375464" cy="767745"/>
          </a:xfrm>
        </p:spPr>
        <p:txBody>
          <a:bodyPr/>
          <a:lstStyle/>
          <a:p>
            <a:r>
              <a:rPr lang="en-US" b="1" dirty="0"/>
              <a:t>5.Alignement et series (</a:t>
            </a:r>
            <a:r>
              <a:rPr lang="en-US" b="1" dirty="0" err="1"/>
              <a:t>Rythme</a:t>
            </a:r>
            <a:r>
              <a:rPr lang="en-US" b="1" dirty="0"/>
              <a:t>)</a:t>
            </a:r>
          </a:p>
        </p:txBody>
      </p:sp>
      <p:sp>
        <p:nvSpPr>
          <p:cNvPr id="3" name="Picture Placeholder 2">
            <a:extLst>
              <a:ext uri="{FF2B5EF4-FFF2-40B4-BE49-F238E27FC236}">
                <a16:creationId xmlns:a16="http://schemas.microsoft.com/office/drawing/2014/main" id="{6D4AD8BE-2AF8-0574-7230-18BC64643AE6}"/>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DA79A676-FBAE-9979-95AA-C3DC2B9A96E8}"/>
              </a:ext>
            </a:extLst>
          </p:cNvPr>
          <p:cNvSpPr>
            <a:spLocks noGrp="1"/>
          </p:cNvSpPr>
          <p:nvPr>
            <p:ph type="body" sz="half" idx="2"/>
          </p:nvPr>
        </p:nvSpPr>
        <p:spPr>
          <a:xfrm>
            <a:off x="836612" y="2057400"/>
            <a:ext cx="3932237" cy="3811588"/>
          </a:xfrm>
        </p:spPr>
        <p:txBody>
          <a:bodyPr>
            <a:normAutofit/>
          </a:bodyPr>
          <a:lstStyle/>
          <a:p>
            <a:pPr algn="just"/>
            <a:r>
              <a:rPr lang="fr-CA" sz="2000" dirty="0"/>
              <a:t>Il  existe  une  configuration  particulière  de texture  où  l’ordre  est  obtenu  par  la  répétition d’éléments alignés. Toutes les parties sont d’importance similaire ou équivalente mais avec une direction préférentielle. </a:t>
            </a:r>
            <a:endParaRPr lang="en-US" sz="2000" dirty="0"/>
          </a:p>
        </p:txBody>
      </p:sp>
      <p:sp>
        <p:nvSpPr>
          <p:cNvPr id="5" name="Footer Placeholder 4">
            <a:extLst>
              <a:ext uri="{FF2B5EF4-FFF2-40B4-BE49-F238E27FC236}">
                <a16:creationId xmlns:a16="http://schemas.microsoft.com/office/drawing/2014/main" id="{4460E6E9-BB1D-971D-0B62-9D37C76DD700}"/>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8C4D9CE7-34F5-6986-03FF-038E9B82F8F9}"/>
              </a:ext>
            </a:extLst>
          </p:cNvPr>
          <p:cNvSpPr>
            <a:spLocks noGrp="1"/>
          </p:cNvSpPr>
          <p:nvPr>
            <p:ph type="sldNum" sz="quarter" idx="12"/>
          </p:nvPr>
        </p:nvSpPr>
        <p:spPr/>
        <p:txBody>
          <a:bodyPr/>
          <a:lstStyle/>
          <a:p>
            <a:fld id="{312CC964-A50B-4C29-B4E4-2C30BB34CCF3}" type="slidenum">
              <a:rPr lang="en-US" smtClean="0"/>
              <a:t>79</a:t>
            </a:fld>
            <a:endParaRPr lang="en-US" dirty="0"/>
          </a:p>
        </p:txBody>
      </p:sp>
      <p:pic>
        <p:nvPicPr>
          <p:cNvPr id="8" name="Picture 7">
            <a:extLst>
              <a:ext uri="{FF2B5EF4-FFF2-40B4-BE49-F238E27FC236}">
                <a16:creationId xmlns:a16="http://schemas.microsoft.com/office/drawing/2014/main" id="{4CDB71C5-6573-7A3D-4BBF-C01F10CE3427}"/>
              </a:ext>
            </a:extLst>
          </p:cNvPr>
          <p:cNvPicPr>
            <a:picLocks noChangeAspect="1"/>
          </p:cNvPicPr>
          <p:nvPr/>
        </p:nvPicPr>
        <p:blipFill>
          <a:blip r:embed="rId2"/>
          <a:stretch>
            <a:fillRect/>
          </a:stretch>
        </p:blipFill>
        <p:spPr>
          <a:xfrm>
            <a:off x="5029435" y="2057400"/>
            <a:ext cx="6808485" cy="1905794"/>
          </a:xfrm>
          <a:prstGeom prst="rect">
            <a:avLst/>
          </a:prstGeom>
        </p:spPr>
      </p:pic>
    </p:spTree>
    <p:extLst>
      <p:ext uri="{BB962C8B-B14F-4D97-AF65-F5344CB8AC3E}">
        <p14:creationId xmlns:p14="http://schemas.microsoft.com/office/powerpoint/2010/main" val="70887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0625-89A9-AC2C-B9DD-6BC4A8047E03}"/>
              </a:ext>
            </a:extLst>
          </p:cNvPr>
          <p:cNvSpPr>
            <a:spLocks noGrp="1"/>
          </p:cNvSpPr>
          <p:nvPr>
            <p:ph type="title"/>
          </p:nvPr>
        </p:nvSpPr>
        <p:spPr>
          <a:xfrm>
            <a:off x="838200" y="193161"/>
            <a:ext cx="10515600" cy="1304277"/>
          </a:xfrm>
        </p:spPr>
        <p:txBody>
          <a:bodyPr/>
          <a:lstStyle/>
          <a:p>
            <a:r>
              <a:rPr lang="en-US" dirty="0"/>
              <a:t>Le point</a:t>
            </a:r>
          </a:p>
        </p:txBody>
      </p:sp>
      <p:sp>
        <p:nvSpPr>
          <p:cNvPr id="3" name="Content Placeholder 2">
            <a:extLst>
              <a:ext uri="{FF2B5EF4-FFF2-40B4-BE49-F238E27FC236}">
                <a16:creationId xmlns:a16="http://schemas.microsoft.com/office/drawing/2014/main" id="{C540AE04-F1A9-2539-1074-08313E0388F3}"/>
              </a:ext>
            </a:extLst>
          </p:cNvPr>
          <p:cNvSpPr>
            <a:spLocks noGrp="1"/>
          </p:cNvSpPr>
          <p:nvPr>
            <p:ph sz="half" idx="1"/>
          </p:nvPr>
        </p:nvSpPr>
        <p:spPr>
          <a:xfrm>
            <a:off x="589523" y="2146408"/>
            <a:ext cx="5181600" cy="4252470"/>
          </a:xfrm>
        </p:spPr>
        <p:txBody>
          <a:bodyPr/>
          <a:lstStyle/>
          <a:p>
            <a:pPr algn="just"/>
            <a:r>
              <a:rPr lang="fr-CA" dirty="0"/>
              <a:t>Conceptuellement,  un  point  pas  de  dimensions,  il  est  statique  et  marque  la  centralité.  Le  point  peut  être  la  projection verticale d’une colonne, un obélisque ou une  tour. </a:t>
            </a:r>
            <a:endParaRPr lang="en-US" dirty="0"/>
          </a:p>
        </p:txBody>
      </p:sp>
      <p:pic>
        <p:nvPicPr>
          <p:cNvPr id="8" name="Content Placeholder 7">
            <a:extLst>
              <a:ext uri="{FF2B5EF4-FFF2-40B4-BE49-F238E27FC236}">
                <a16:creationId xmlns:a16="http://schemas.microsoft.com/office/drawing/2014/main" id="{98F9BE87-925B-47BB-494B-AA22B809397E}"/>
              </a:ext>
            </a:extLst>
          </p:cNvPr>
          <p:cNvPicPr>
            <a:picLocks noGrp="1" noChangeAspect="1"/>
          </p:cNvPicPr>
          <p:nvPr>
            <p:ph sz="half" idx="2"/>
          </p:nvPr>
        </p:nvPicPr>
        <p:blipFill>
          <a:blip r:embed="rId2"/>
          <a:stretch>
            <a:fillRect/>
          </a:stretch>
        </p:blipFill>
        <p:spPr>
          <a:xfrm>
            <a:off x="6466467" y="1887245"/>
            <a:ext cx="5136010" cy="3133078"/>
          </a:xfrm>
        </p:spPr>
      </p:pic>
      <p:sp>
        <p:nvSpPr>
          <p:cNvPr id="5" name="Footer Placeholder 4">
            <a:extLst>
              <a:ext uri="{FF2B5EF4-FFF2-40B4-BE49-F238E27FC236}">
                <a16:creationId xmlns:a16="http://schemas.microsoft.com/office/drawing/2014/main" id="{A7085C1E-2321-FA55-46ED-C3E5B306C4DE}"/>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CF7CA111-BF11-FDE3-2D99-FC5F7C5802F0}"/>
              </a:ext>
            </a:extLst>
          </p:cNvPr>
          <p:cNvSpPr>
            <a:spLocks noGrp="1"/>
          </p:cNvSpPr>
          <p:nvPr>
            <p:ph type="sldNum" sz="quarter" idx="12"/>
          </p:nvPr>
        </p:nvSpPr>
        <p:spPr/>
        <p:txBody>
          <a:bodyPr/>
          <a:lstStyle/>
          <a:p>
            <a:fld id="{312CC964-A50B-4C29-B4E4-2C30BB34CCF3}" type="slidenum">
              <a:rPr lang="en-US" smtClean="0"/>
              <a:t>8</a:t>
            </a:fld>
            <a:endParaRPr lang="en-US" dirty="0"/>
          </a:p>
        </p:txBody>
      </p:sp>
    </p:spTree>
    <p:extLst>
      <p:ext uri="{BB962C8B-B14F-4D97-AF65-F5344CB8AC3E}">
        <p14:creationId xmlns:p14="http://schemas.microsoft.com/office/powerpoint/2010/main" val="4145247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25DF-B778-5CDA-3841-DB70AD66254A}"/>
              </a:ext>
            </a:extLst>
          </p:cNvPr>
          <p:cNvSpPr>
            <a:spLocks noGrp="1"/>
          </p:cNvSpPr>
          <p:nvPr>
            <p:ph type="title"/>
          </p:nvPr>
        </p:nvSpPr>
        <p:spPr>
          <a:xfrm>
            <a:off x="719507" y="615428"/>
            <a:ext cx="6660417" cy="743994"/>
          </a:xfrm>
        </p:spPr>
        <p:txBody>
          <a:bodyPr/>
          <a:lstStyle/>
          <a:p>
            <a:r>
              <a:rPr lang="en-US" b="1" dirty="0"/>
              <a:t>6. Gradation / </a:t>
            </a:r>
            <a:r>
              <a:rPr lang="en-US" b="1" dirty="0" err="1"/>
              <a:t>Homothétie</a:t>
            </a:r>
            <a:endParaRPr lang="en-US" b="1" dirty="0"/>
          </a:p>
        </p:txBody>
      </p:sp>
      <p:sp>
        <p:nvSpPr>
          <p:cNvPr id="4" name="Text Placeholder 3">
            <a:extLst>
              <a:ext uri="{FF2B5EF4-FFF2-40B4-BE49-F238E27FC236}">
                <a16:creationId xmlns:a16="http://schemas.microsoft.com/office/drawing/2014/main" id="{23181878-D29B-6EC5-31DF-638EFE2B19E2}"/>
              </a:ext>
            </a:extLst>
          </p:cNvPr>
          <p:cNvSpPr>
            <a:spLocks noGrp="1"/>
          </p:cNvSpPr>
          <p:nvPr>
            <p:ph type="body" sz="half" idx="2"/>
          </p:nvPr>
        </p:nvSpPr>
        <p:spPr>
          <a:xfrm>
            <a:off x="436967" y="1359422"/>
            <a:ext cx="4740536" cy="4873625"/>
          </a:xfrm>
        </p:spPr>
        <p:txBody>
          <a:bodyPr>
            <a:normAutofit lnSpcReduction="10000"/>
          </a:bodyPr>
          <a:lstStyle/>
          <a:p>
            <a:pPr algn="just">
              <a:lnSpc>
                <a:spcPct val="150000"/>
              </a:lnSpc>
            </a:pPr>
            <a:r>
              <a:rPr lang="fr-CA" sz="1800" dirty="0"/>
              <a:t>Dans  une  structure à  répétition  comme  la  texture  ou  la  série,  les  intervalles  peuvent  changer graduellement  de  forme, de dimension ou d’orientation. </a:t>
            </a:r>
          </a:p>
          <a:p>
            <a:pPr algn="just">
              <a:lnSpc>
                <a:spcPct val="150000"/>
              </a:lnSpc>
            </a:pPr>
            <a:r>
              <a:rPr lang="fr-CA" sz="1800" dirty="0"/>
              <a:t>La gradation se  trouve partout dans  notre  environnement (fig.14),  une  grande  partie  de  éléments  de  la  nature  sont  structurés  de  cette manière, en architecture on peut l’utiliser sous forme de progression, il existe un début et une  fin ou un but qui prend alors une position dominante, on aboutit alors à la hiérarchie qui sera définie dans les prochains cours.</a:t>
            </a:r>
            <a:endParaRPr lang="en-US" sz="1800" dirty="0"/>
          </a:p>
        </p:txBody>
      </p:sp>
      <p:sp>
        <p:nvSpPr>
          <p:cNvPr id="5" name="Footer Placeholder 4">
            <a:extLst>
              <a:ext uri="{FF2B5EF4-FFF2-40B4-BE49-F238E27FC236}">
                <a16:creationId xmlns:a16="http://schemas.microsoft.com/office/drawing/2014/main" id="{80E58DC4-9272-105A-80CA-C8687AABC5A4}"/>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0EB8E7C1-9B4E-23FE-3022-55BCCC517290}"/>
              </a:ext>
            </a:extLst>
          </p:cNvPr>
          <p:cNvSpPr>
            <a:spLocks noGrp="1"/>
          </p:cNvSpPr>
          <p:nvPr>
            <p:ph type="sldNum" sz="quarter" idx="12"/>
          </p:nvPr>
        </p:nvSpPr>
        <p:spPr/>
        <p:txBody>
          <a:bodyPr/>
          <a:lstStyle/>
          <a:p>
            <a:fld id="{312CC964-A50B-4C29-B4E4-2C30BB34CCF3}" type="slidenum">
              <a:rPr lang="en-US" smtClean="0"/>
              <a:t>80</a:t>
            </a:fld>
            <a:endParaRPr lang="en-US" dirty="0"/>
          </a:p>
        </p:txBody>
      </p:sp>
      <p:pic>
        <p:nvPicPr>
          <p:cNvPr id="8" name="Picture 7">
            <a:extLst>
              <a:ext uri="{FF2B5EF4-FFF2-40B4-BE49-F238E27FC236}">
                <a16:creationId xmlns:a16="http://schemas.microsoft.com/office/drawing/2014/main" id="{C323FEC6-9390-6282-008A-A46B95382D0D}"/>
              </a:ext>
            </a:extLst>
          </p:cNvPr>
          <p:cNvPicPr>
            <a:picLocks noChangeAspect="1"/>
          </p:cNvPicPr>
          <p:nvPr/>
        </p:nvPicPr>
        <p:blipFill>
          <a:blip r:embed="rId2"/>
          <a:stretch>
            <a:fillRect/>
          </a:stretch>
        </p:blipFill>
        <p:spPr>
          <a:xfrm>
            <a:off x="5177503" y="2103416"/>
            <a:ext cx="6660417" cy="2486024"/>
          </a:xfrm>
          <a:prstGeom prst="rect">
            <a:avLst/>
          </a:prstGeom>
        </p:spPr>
      </p:pic>
    </p:spTree>
    <p:extLst>
      <p:ext uri="{BB962C8B-B14F-4D97-AF65-F5344CB8AC3E}">
        <p14:creationId xmlns:p14="http://schemas.microsoft.com/office/powerpoint/2010/main" val="31723035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A14B7-B623-CCDB-28E8-2EEB2F85D21D}"/>
              </a:ext>
            </a:extLst>
          </p:cNvPr>
          <p:cNvSpPr>
            <a:spLocks noGrp="1"/>
          </p:cNvSpPr>
          <p:nvPr>
            <p:ph type="title"/>
          </p:nvPr>
        </p:nvSpPr>
        <p:spPr>
          <a:xfrm>
            <a:off x="839788" y="550415"/>
            <a:ext cx="3932237" cy="803371"/>
          </a:xfrm>
        </p:spPr>
        <p:txBody>
          <a:bodyPr/>
          <a:lstStyle/>
          <a:p>
            <a:r>
              <a:rPr lang="en-US" b="1" dirty="0"/>
              <a:t>7. </a:t>
            </a:r>
            <a:r>
              <a:rPr lang="en-US" b="1" dirty="0" err="1"/>
              <a:t>Contraste</a:t>
            </a:r>
            <a:endParaRPr lang="en-US" b="1" dirty="0"/>
          </a:p>
        </p:txBody>
      </p:sp>
      <p:sp>
        <p:nvSpPr>
          <p:cNvPr id="4" name="Text Placeholder 3">
            <a:extLst>
              <a:ext uri="{FF2B5EF4-FFF2-40B4-BE49-F238E27FC236}">
                <a16:creationId xmlns:a16="http://schemas.microsoft.com/office/drawing/2014/main" id="{1951AE81-547E-3F12-433F-6464331AFD6A}"/>
              </a:ext>
            </a:extLst>
          </p:cNvPr>
          <p:cNvSpPr>
            <a:spLocks noGrp="1"/>
          </p:cNvSpPr>
          <p:nvPr>
            <p:ph type="body" sz="half" idx="2"/>
          </p:nvPr>
        </p:nvSpPr>
        <p:spPr>
          <a:xfrm>
            <a:off x="668347" y="1638795"/>
            <a:ext cx="4390541" cy="4668790"/>
          </a:xfrm>
        </p:spPr>
        <p:txBody>
          <a:bodyPr>
            <a:normAutofit lnSpcReduction="10000"/>
          </a:bodyPr>
          <a:lstStyle/>
          <a:p>
            <a:pPr algn="just">
              <a:lnSpc>
                <a:spcPct val="150000"/>
              </a:lnSpc>
            </a:pPr>
            <a:r>
              <a:rPr lang="fr-CA" sz="1800" dirty="0"/>
              <a:t>Le contraste sert à donner une idée immédiate et sans ambiguïté à deux systèmes formels. </a:t>
            </a:r>
          </a:p>
          <a:p>
            <a:pPr algn="just">
              <a:lnSpc>
                <a:spcPct val="150000"/>
              </a:lnSpc>
            </a:pPr>
            <a:r>
              <a:rPr lang="fr-CA" sz="1800" dirty="0"/>
              <a:t>Ce principe aboutit à une mise en valeur mutuelle, l’interdépendance des éléments est réalisée par une  tension résultant de leur nature contraire. Cette opposition peut se présenter de diverses manières :  Grand/  petit ;  large  étroit ;  horizontal/  vertical ;  Positif/  négatif ;  Plein/  vide ; concave/ convexe ; courbe/ droite ; Clair/  sombre ; naturel/ artificiel ; lisse/  rugueux ; végétal/ minéral….</a:t>
            </a:r>
            <a:endParaRPr lang="en-US" sz="1800" dirty="0"/>
          </a:p>
        </p:txBody>
      </p:sp>
      <p:sp>
        <p:nvSpPr>
          <p:cNvPr id="5" name="Footer Placeholder 4">
            <a:extLst>
              <a:ext uri="{FF2B5EF4-FFF2-40B4-BE49-F238E27FC236}">
                <a16:creationId xmlns:a16="http://schemas.microsoft.com/office/drawing/2014/main" id="{EFC262AA-7093-01FA-59DF-A745D6B5B39E}"/>
              </a:ext>
            </a:extLst>
          </p:cNvPr>
          <p:cNvSpPr>
            <a:spLocks noGrp="1"/>
          </p:cNvSpPr>
          <p:nvPr>
            <p:ph type="ftr" sz="quarter" idx="11"/>
          </p:nvPr>
        </p:nvSpPr>
        <p:spPr/>
        <p:txBody>
          <a:bodyPr/>
          <a:lstStyle/>
          <a:p>
            <a:r>
              <a:rPr lang="en-US" dirty="0"/>
              <a:t>TP1 2023-2024</a:t>
            </a:r>
          </a:p>
        </p:txBody>
      </p:sp>
      <p:sp>
        <p:nvSpPr>
          <p:cNvPr id="6" name="Slide Number Placeholder 5">
            <a:extLst>
              <a:ext uri="{FF2B5EF4-FFF2-40B4-BE49-F238E27FC236}">
                <a16:creationId xmlns:a16="http://schemas.microsoft.com/office/drawing/2014/main" id="{64EF207F-CB55-BFA8-DDF3-BB15F886B6B6}"/>
              </a:ext>
            </a:extLst>
          </p:cNvPr>
          <p:cNvSpPr>
            <a:spLocks noGrp="1"/>
          </p:cNvSpPr>
          <p:nvPr>
            <p:ph type="sldNum" sz="quarter" idx="12"/>
          </p:nvPr>
        </p:nvSpPr>
        <p:spPr/>
        <p:txBody>
          <a:bodyPr/>
          <a:lstStyle/>
          <a:p>
            <a:fld id="{312CC964-A50B-4C29-B4E4-2C30BB34CCF3}" type="slidenum">
              <a:rPr lang="en-US" smtClean="0"/>
              <a:t>81</a:t>
            </a:fld>
            <a:endParaRPr lang="en-US" dirty="0"/>
          </a:p>
        </p:txBody>
      </p:sp>
      <p:pic>
        <p:nvPicPr>
          <p:cNvPr id="8" name="Picture 7">
            <a:extLst>
              <a:ext uri="{FF2B5EF4-FFF2-40B4-BE49-F238E27FC236}">
                <a16:creationId xmlns:a16="http://schemas.microsoft.com/office/drawing/2014/main" id="{AF269F10-DDCF-272A-B3F1-9593FA21BB63}"/>
              </a:ext>
            </a:extLst>
          </p:cNvPr>
          <p:cNvPicPr>
            <a:picLocks noChangeAspect="1"/>
          </p:cNvPicPr>
          <p:nvPr/>
        </p:nvPicPr>
        <p:blipFill>
          <a:blip r:embed="rId2"/>
          <a:stretch>
            <a:fillRect/>
          </a:stretch>
        </p:blipFill>
        <p:spPr>
          <a:xfrm>
            <a:off x="5208794" y="2476901"/>
            <a:ext cx="7318970" cy="2332605"/>
          </a:xfrm>
          <a:prstGeom prst="rect">
            <a:avLst/>
          </a:prstGeom>
        </p:spPr>
      </p:pic>
    </p:spTree>
    <p:extLst>
      <p:ext uri="{BB962C8B-B14F-4D97-AF65-F5344CB8AC3E}">
        <p14:creationId xmlns:p14="http://schemas.microsoft.com/office/powerpoint/2010/main" val="39567176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CE0A39-004C-1C64-1BA9-9F13A708424B}"/>
              </a:ext>
            </a:extLst>
          </p:cNvPr>
          <p:cNvSpPr>
            <a:spLocks noGrp="1"/>
          </p:cNvSpPr>
          <p:nvPr>
            <p:ph type="title"/>
          </p:nvPr>
        </p:nvSpPr>
        <p:spPr>
          <a:xfrm>
            <a:off x="550965" y="262828"/>
            <a:ext cx="11090069" cy="1382156"/>
          </a:xfrm>
        </p:spPr>
        <p:txBody>
          <a:bodyPr/>
          <a:lstStyle/>
          <a:p>
            <a:r>
              <a:rPr lang="fr-CA" b="1" dirty="0"/>
              <a:t>Interaction des facteurs de cohérence</a:t>
            </a:r>
            <a:endParaRPr lang="en-US" b="1" dirty="0"/>
          </a:p>
        </p:txBody>
      </p:sp>
      <p:sp>
        <p:nvSpPr>
          <p:cNvPr id="8" name="Content Placeholder 7">
            <a:extLst>
              <a:ext uri="{FF2B5EF4-FFF2-40B4-BE49-F238E27FC236}">
                <a16:creationId xmlns:a16="http://schemas.microsoft.com/office/drawing/2014/main" id="{942E8C37-D936-8CA7-06B3-D235A049BA9F}"/>
              </a:ext>
            </a:extLst>
          </p:cNvPr>
          <p:cNvSpPr>
            <a:spLocks noGrp="1"/>
          </p:cNvSpPr>
          <p:nvPr>
            <p:ph idx="1"/>
          </p:nvPr>
        </p:nvSpPr>
        <p:spPr>
          <a:xfrm>
            <a:off x="914399" y="1644984"/>
            <a:ext cx="10390909" cy="4753894"/>
          </a:xfrm>
        </p:spPr>
        <p:txBody>
          <a:bodyPr>
            <a:normAutofit/>
          </a:bodyPr>
          <a:lstStyle/>
          <a:p>
            <a:pPr algn="ctr">
              <a:lnSpc>
                <a:spcPct val="160000"/>
              </a:lnSpc>
            </a:pPr>
            <a:r>
              <a:rPr lang="fr-CA" sz="2000" dirty="0"/>
              <a:t>Dans une organisation formelle, les  facteurs de cohérence cités ci dessus entrent en jeu simultanément  car la  réalité  est  complexe et  les  situations  pures  sont  parfois  rares.  </a:t>
            </a:r>
          </a:p>
          <a:p>
            <a:pPr algn="ctr">
              <a:lnSpc>
                <a:spcPct val="160000"/>
              </a:lnSpc>
            </a:pPr>
            <a:r>
              <a:rPr lang="fr-CA" sz="2000" dirty="0"/>
              <a:t>Nous  nous  servons  donc  de  plusieurs  facteurs  en  même  temps  pour  organiser  notre  environnement,  selon  les  choix  que  nous  faisons, nous aboutissons à des ensembles pouvant être saisis d’un seul coup d’œil ou au contraire plus  difficiles  à  comprendre  exigeant  un  effort.    </a:t>
            </a:r>
          </a:p>
          <a:p>
            <a:pPr algn="ctr">
              <a:lnSpc>
                <a:spcPct val="160000"/>
              </a:lnSpc>
            </a:pPr>
            <a:r>
              <a:rPr lang="fr-CA" sz="2000" dirty="0"/>
              <a:t>L’observateur  doit  fournir  un  plus  grand  effort  pour  comprendre  la  forme  lorsque  le  lien  entre  ses  parties  n’est  pas  clair.  Le  rôle  de  l’architecte  est  alors  d’introduire les structures qui permettent de regrouper les éléments en renforçant leurs relations</a:t>
            </a:r>
            <a:endParaRPr lang="en-US" sz="2000" dirty="0"/>
          </a:p>
        </p:txBody>
      </p:sp>
      <p:sp>
        <p:nvSpPr>
          <p:cNvPr id="5" name="Footer Placeholder 4">
            <a:extLst>
              <a:ext uri="{FF2B5EF4-FFF2-40B4-BE49-F238E27FC236}">
                <a16:creationId xmlns:a16="http://schemas.microsoft.com/office/drawing/2014/main" id="{3E95B0FD-BE23-8104-9961-0899F348A115}"/>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9BEE1F5C-D87E-679C-7AAE-75051067E829}"/>
              </a:ext>
            </a:extLst>
          </p:cNvPr>
          <p:cNvSpPr>
            <a:spLocks noGrp="1"/>
          </p:cNvSpPr>
          <p:nvPr>
            <p:ph type="sldNum" sz="quarter" idx="12"/>
          </p:nvPr>
        </p:nvSpPr>
        <p:spPr/>
        <p:txBody>
          <a:bodyPr/>
          <a:lstStyle/>
          <a:p>
            <a:fld id="{312CC964-A50B-4C29-B4E4-2C30BB34CCF3}" type="slidenum">
              <a:rPr lang="en-US" smtClean="0"/>
              <a:t>82</a:t>
            </a:fld>
            <a:endParaRPr lang="en-US" dirty="0"/>
          </a:p>
        </p:txBody>
      </p:sp>
    </p:spTree>
    <p:extLst>
      <p:ext uri="{BB962C8B-B14F-4D97-AF65-F5344CB8AC3E}">
        <p14:creationId xmlns:p14="http://schemas.microsoft.com/office/powerpoint/2010/main" val="247537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A4B6-DE10-C446-8CE5-8B237A6E4701}"/>
              </a:ext>
            </a:extLst>
          </p:cNvPr>
          <p:cNvSpPr>
            <a:spLocks noGrp="1"/>
          </p:cNvSpPr>
          <p:nvPr>
            <p:ph type="title"/>
          </p:nvPr>
        </p:nvSpPr>
        <p:spPr>
          <a:xfrm>
            <a:off x="838200" y="533401"/>
            <a:ext cx="10515600" cy="915389"/>
          </a:xfrm>
        </p:spPr>
        <p:txBody>
          <a:bodyPr/>
          <a:lstStyle/>
          <a:p>
            <a:r>
              <a:rPr lang="en-US" dirty="0"/>
              <a:t>Le point </a:t>
            </a:r>
          </a:p>
        </p:txBody>
      </p:sp>
      <p:sp>
        <p:nvSpPr>
          <p:cNvPr id="3" name="Content Placeholder 2">
            <a:extLst>
              <a:ext uri="{FF2B5EF4-FFF2-40B4-BE49-F238E27FC236}">
                <a16:creationId xmlns:a16="http://schemas.microsoft.com/office/drawing/2014/main" id="{5EBAE8DB-A7BA-1BAE-A25D-28D7B32110FA}"/>
              </a:ext>
            </a:extLst>
          </p:cNvPr>
          <p:cNvSpPr>
            <a:spLocks noGrp="1"/>
          </p:cNvSpPr>
          <p:nvPr>
            <p:ph sz="half" idx="1"/>
          </p:nvPr>
        </p:nvSpPr>
        <p:spPr>
          <a:xfrm>
            <a:off x="838200" y="1548294"/>
            <a:ext cx="5181600" cy="6230602"/>
          </a:xfrm>
        </p:spPr>
        <p:txBody>
          <a:bodyPr>
            <a:normAutofit/>
          </a:bodyPr>
          <a:lstStyle/>
          <a:p>
            <a:pPr marL="0" indent="0">
              <a:buNone/>
            </a:pPr>
            <a:r>
              <a:rPr lang="fr-CA" dirty="0"/>
              <a:t>En tant que premier élément du vocabulaire formel, le point peut servir comme </a:t>
            </a:r>
          </a:p>
          <a:p>
            <a:r>
              <a:rPr lang="fr-CA" dirty="0"/>
              <a:t>Limites d’une ligne</a:t>
            </a:r>
          </a:p>
          <a:p>
            <a:r>
              <a:rPr lang="fr-CA" dirty="0"/>
              <a:t>Intersection de deux lignes</a:t>
            </a:r>
          </a:p>
          <a:p>
            <a:r>
              <a:rPr lang="fr-CA" dirty="0"/>
              <a:t>Rencontre de lignes aux angles d’une surface</a:t>
            </a:r>
          </a:p>
          <a:p>
            <a:pPr marL="0" indent="0">
              <a:buNone/>
            </a:pPr>
            <a:r>
              <a:rPr lang="fr-CA" dirty="0"/>
              <a:t>Le centre d’une surface ou d’un volume : </a:t>
            </a:r>
          </a:p>
          <a:p>
            <a:r>
              <a:rPr lang="fr-CA" dirty="0"/>
              <a:t>Cylindre </a:t>
            </a:r>
          </a:p>
          <a:p>
            <a:r>
              <a:rPr lang="fr-CA" dirty="0"/>
              <a:t>Sphère</a:t>
            </a:r>
          </a:p>
          <a:p>
            <a:r>
              <a:rPr lang="fr-CA" dirty="0"/>
              <a:t>Cercle </a:t>
            </a:r>
          </a:p>
        </p:txBody>
      </p:sp>
      <p:pic>
        <p:nvPicPr>
          <p:cNvPr id="8" name="Content Placeholder 7">
            <a:extLst>
              <a:ext uri="{FF2B5EF4-FFF2-40B4-BE49-F238E27FC236}">
                <a16:creationId xmlns:a16="http://schemas.microsoft.com/office/drawing/2014/main" id="{5D9935A7-4B4A-628E-4704-BB422A4AEF82}"/>
              </a:ext>
            </a:extLst>
          </p:cNvPr>
          <p:cNvPicPr>
            <a:picLocks noGrp="1" noChangeAspect="1"/>
          </p:cNvPicPr>
          <p:nvPr>
            <p:ph sz="half" idx="2"/>
          </p:nvPr>
        </p:nvPicPr>
        <p:blipFill>
          <a:blip r:embed="rId2"/>
          <a:stretch>
            <a:fillRect/>
          </a:stretch>
        </p:blipFill>
        <p:spPr>
          <a:xfrm>
            <a:off x="7056987" y="328238"/>
            <a:ext cx="3964475" cy="1503284"/>
          </a:xfrm>
        </p:spPr>
      </p:pic>
      <p:sp>
        <p:nvSpPr>
          <p:cNvPr id="5" name="Footer Placeholder 4">
            <a:extLst>
              <a:ext uri="{FF2B5EF4-FFF2-40B4-BE49-F238E27FC236}">
                <a16:creationId xmlns:a16="http://schemas.microsoft.com/office/drawing/2014/main" id="{AF7E9656-3FD7-0B22-5FD2-0E2239FE7B40}"/>
              </a:ext>
            </a:extLst>
          </p:cNvPr>
          <p:cNvSpPr>
            <a:spLocks noGrp="1"/>
          </p:cNvSpPr>
          <p:nvPr>
            <p:ph type="ftr" sz="quarter" idx="11"/>
          </p:nvPr>
        </p:nvSpPr>
        <p:spPr/>
        <p:txBody>
          <a:bodyPr/>
          <a:lstStyle/>
          <a:p>
            <a:r>
              <a:rPr lang="en-US"/>
              <a:t>TP1 2023-2024</a:t>
            </a:r>
            <a:endParaRPr lang="en-US" dirty="0"/>
          </a:p>
        </p:txBody>
      </p:sp>
      <p:sp>
        <p:nvSpPr>
          <p:cNvPr id="6" name="Slide Number Placeholder 5">
            <a:extLst>
              <a:ext uri="{FF2B5EF4-FFF2-40B4-BE49-F238E27FC236}">
                <a16:creationId xmlns:a16="http://schemas.microsoft.com/office/drawing/2014/main" id="{F31A29BD-5DDF-FE5A-35D8-C913D20A1EFE}"/>
              </a:ext>
            </a:extLst>
          </p:cNvPr>
          <p:cNvSpPr>
            <a:spLocks noGrp="1"/>
          </p:cNvSpPr>
          <p:nvPr>
            <p:ph type="sldNum" sz="quarter" idx="12"/>
          </p:nvPr>
        </p:nvSpPr>
        <p:spPr/>
        <p:txBody>
          <a:bodyPr/>
          <a:lstStyle/>
          <a:p>
            <a:fld id="{312CC964-A50B-4C29-B4E4-2C30BB34CCF3}" type="slidenum">
              <a:rPr lang="en-US" smtClean="0"/>
              <a:t>9</a:t>
            </a:fld>
            <a:endParaRPr lang="en-US" dirty="0"/>
          </a:p>
        </p:txBody>
      </p:sp>
      <p:pic>
        <p:nvPicPr>
          <p:cNvPr id="10" name="Picture 9">
            <a:extLst>
              <a:ext uri="{FF2B5EF4-FFF2-40B4-BE49-F238E27FC236}">
                <a16:creationId xmlns:a16="http://schemas.microsoft.com/office/drawing/2014/main" id="{828F49B0-01F9-EC93-47E2-4D0E3AAA6BC5}"/>
              </a:ext>
            </a:extLst>
          </p:cNvPr>
          <p:cNvPicPr>
            <a:picLocks noChangeAspect="1"/>
          </p:cNvPicPr>
          <p:nvPr/>
        </p:nvPicPr>
        <p:blipFill>
          <a:blip r:embed="rId3"/>
          <a:stretch>
            <a:fillRect/>
          </a:stretch>
        </p:blipFill>
        <p:spPr>
          <a:xfrm>
            <a:off x="7075069" y="1855272"/>
            <a:ext cx="3946393" cy="4908731"/>
          </a:xfrm>
          <a:prstGeom prst="rect">
            <a:avLst/>
          </a:prstGeom>
        </p:spPr>
      </p:pic>
    </p:spTree>
    <p:extLst>
      <p:ext uri="{BB962C8B-B14F-4D97-AF65-F5344CB8AC3E}">
        <p14:creationId xmlns:p14="http://schemas.microsoft.com/office/powerpoint/2010/main" val="694871284"/>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 lines design_Win32_EF_V5" id="{8A2BB4D7-55A7-4713-936F-DD86F1FFB842}" vid="{E7EE806A-4A5B-4FE8-AB4B-4459E251A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3C874C-C09B-4CDD-8C9E-FCD7229EF1B3}">
  <ds:schemaRefs>
    <ds:schemaRef ds:uri="http://schemas.microsoft.com/sharepoint/v3/contenttype/forms"/>
  </ds:schemaRefs>
</ds:datastoreItem>
</file>

<file path=customXml/itemProps2.xml><?xml version="1.0" encoding="utf-8"?>
<ds:datastoreItem xmlns:ds="http://schemas.openxmlformats.org/officeDocument/2006/customXml" ds:itemID="{6C403EDB-2C7F-4D20-9421-0CE5DCA2BC9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2B9BD14-1526-4CD4-B21B-7F6243CC1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2750</TotalTime>
  <Words>4080</Words>
  <Application>Microsoft Office PowerPoint</Application>
  <PresentationFormat>Widescreen</PresentationFormat>
  <Paragraphs>405</Paragraphs>
  <Slides>82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Times New Roman</vt:lpstr>
      <vt:lpstr>Univers Condensed Light</vt:lpstr>
      <vt:lpstr>Walbaum Display Light</vt:lpstr>
      <vt:lpstr>Wingdings</vt:lpstr>
      <vt:lpstr>AngleLinesVTI</vt:lpstr>
      <vt:lpstr>PowerPoint Presentation</vt:lpstr>
      <vt:lpstr>initiation a la composition en architecture  </vt:lpstr>
      <vt:lpstr>Structuration du cours</vt:lpstr>
      <vt:lpstr>Les propriétés de la forme</vt:lpstr>
      <vt:lpstr>Les éléments primaires</vt:lpstr>
      <vt:lpstr>Les éléments primaires </vt:lpstr>
      <vt:lpstr>PowerPoint Presentation</vt:lpstr>
      <vt:lpstr>Le point</vt:lpstr>
      <vt:lpstr>Le point </vt:lpstr>
      <vt:lpstr>Le point </vt:lpstr>
      <vt:lpstr>La ligne</vt:lpstr>
      <vt:lpstr>La ligne </vt:lpstr>
      <vt:lpstr>La ligne </vt:lpstr>
      <vt:lpstr>PowerPoint Presentation</vt:lpstr>
      <vt:lpstr>Les éléments surfaciques</vt:lpstr>
      <vt:lpstr>Les éléments surfaciques</vt:lpstr>
      <vt:lpstr>Les éléments surfaciques</vt:lpstr>
      <vt:lpstr>Les volumes</vt:lpstr>
      <vt:lpstr>PowerPoint Presentation</vt:lpstr>
      <vt:lpstr>Les propriétés de la forme </vt:lpstr>
      <vt:lpstr>Les propriétés de la forme </vt:lpstr>
      <vt:lpstr>L’ensemble de ces éléments primaires sont combinés selon des  modes et lois de composition</vt:lpstr>
      <vt:lpstr>Questions  ?</vt:lpstr>
      <vt:lpstr>  Génération et transformation de la forme </vt:lpstr>
      <vt:lpstr>  Génération et transformation de la forme :</vt:lpstr>
      <vt:lpstr>PowerPoint Presentation</vt:lpstr>
      <vt:lpstr>PowerPoint Presentation</vt:lpstr>
      <vt:lpstr>PowerPoint Presentation</vt:lpstr>
      <vt:lpstr>PowerPoint Presentation</vt:lpstr>
      <vt:lpstr>PowerPoint Presentation</vt:lpstr>
      <vt:lpstr>PowerPoint Presentation</vt:lpstr>
      <vt:lpstr>inclusion </vt:lpstr>
      <vt:lpstr>Imbrication</vt:lpstr>
      <vt:lpstr>juxtaposition</vt:lpstr>
      <vt:lpstr>Articulation</vt:lpstr>
      <vt:lpstr>Modes d’association </vt:lpstr>
      <vt:lpstr>PowerPoint Presentation</vt:lpstr>
      <vt:lpstr>PowerPoint Presentation</vt:lpstr>
      <vt:lpstr>Organisation centralisée</vt:lpstr>
      <vt:lpstr>Organisation centralisée</vt:lpstr>
      <vt:lpstr>Organisation linéaire</vt:lpstr>
      <vt:lpstr>Organisation linéaire</vt:lpstr>
      <vt:lpstr>Organisation radiale</vt:lpstr>
      <vt:lpstr>Organisation radiale</vt:lpstr>
      <vt:lpstr>Lois de composition, concepts essentiels</vt:lpstr>
      <vt:lpstr>Lois de composition, concepts essentiels: L’Harmonie </vt:lpstr>
      <vt:lpstr>Lois de composition, concepts essentiels: L’équilibre</vt:lpstr>
      <vt:lpstr>Lois de composition, concepts essentiels: L’équilibre</vt:lpstr>
      <vt:lpstr>Lois de composition, concepts essentiels: La hiérarchie</vt:lpstr>
      <vt:lpstr>Lois de composition, concepts essentiels: La hiérarchie</vt:lpstr>
      <vt:lpstr>Lois de composition, concepts essentiels: La hiérarchie</vt:lpstr>
      <vt:lpstr>Lois de composition, concepts essentiels: La hiérarchie</vt:lpstr>
      <vt:lpstr>Lois de composition, concepts essentiels: L’Unité et la variété</vt:lpstr>
      <vt:lpstr>Lois de composition, concepts essentiels: Dominance et accent </vt:lpstr>
      <vt:lpstr>Applications architecturales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Introduction </vt:lpstr>
      <vt:lpstr>Introduction </vt:lpstr>
      <vt:lpstr>Introduction </vt:lpstr>
      <vt:lpstr>qu’est ce que la composition?</vt:lpstr>
      <vt:lpstr>qu’est ce que la composition?</vt:lpstr>
      <vt:lpstr>PowerPoint Presentation</vt:lpstr>
      <vt:lpstr>Lois de la vision</vt:lpstr>
      <vt:lpstr>Lois de la vision</vt:lpstr>
      <vt:lpstr>Lois de la vision :</vt:lpstr>
      <vt:lpstr>1. Répétition et ressemblance</vt:lpstr>
      <vt:lpstr> 1. Répétition et ressemblance</vt:lpstr>
      <vt:lpstr> 2.Proximité :</vt:lpstr>
      <vt:lpstr> 3. Clôture ou fond commun :</vt:lpstr>
      <vt:lpstr>3. Orientation des éléments:  parallélisme ou convergence vers un vide ou une masse</vt:lpstr>
      <vt:lpstr>4.Homogénéité et texture</vt:lpstr>
      <vt:lpstr>5.Alignement et series (Rythme)</vt:lpstr>
      <vt:lpstr>6. Gradation / Homothétie</vt:lpstr>
      <vt:lpstr>7. Contraste</vt:lpstr>
      <vt:lpstr>Interaction des facteurs de cohérence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soundouss Talan</dc:creator>
  <cp:lastModifiedBy>soundouss Talan</cp:lastModifiedBy>
  <cp:revision>552</cp:revision>
  <dcterms:created xsi:type="dcterms:W3CDTF">2023-09-18T13:44:07Z</dcterms:created>
  <dcterms:modified xsi:type="dcterms:W3CDTF">2025-11-09T17:54:39Z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