
<file path=[Content_Types].xml><?xml version="1.0" encoding="utf-8"?>
<Types xmlns="http://schemas.openxmlformats.org/package/2006/content-types">
  <Default Extension="png" ContentType="image/png"/>
  <Default Extension="jpeg" ContentType="image/jpeg"/>
  <Default Extension="webp" ContentType="image/png"/>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2.webp" ContentType="image/webp"/>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4" r:id="rId2"/>
    <p:sldId id="256" r:id="rId3"/>
    <p:sldId id="257" r:id="rId4"/>
    <p:sldId id="284" r:id="rId5"/>
    <p:sldId id="271" r:id="rId6"/>
    <p:sldId id="260" r:id="rId7"/>
    <p:sldId id="276" r:id="rId8"/>
    <p:sldId id="275" r:id="rId9"/>
    <p:sldId id="262" r:id="rId10"/>
    <p:sldId id="263" r:id="rId11"/>
    <p:sldId id="264" r:id="rId12"/>
    <p:sldId id="265" r:id="rId13"/>
    <p:sldId id="277" r:id="rId14"/>
    <p:sldId id="278" r:id="rId15"/>
    <p:sldId id="266" r:id="rId16"/>
    <p:sldId id="267" r:id="rId17"/>
    <p:sldId id="268" r:id="rId18"/>
    <p:sldId id="269" r:id="rId19"/>
    <p:sldId id="285" r:id="rId20"/>
    <p:sldId id="288" r:id="rId21"/>
    <p:sldId id="282" r:id="rId22"/>
    <p:sldId id="283" r:id="rId23"/>
    <p:sldId id="286" r:id="rId24"/>
    <p:sldId id="287"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C9DFA-FF4D-4E0A-B67A-F177F9FA2387}" type="datetimeFigureOut">
              <a:rPr lang="fr-FR" smtClean="0"/>
              <a:t>14/11/2024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6A9AB-E65B-4487-B1B5-C78A21B9A834}" type="slidenum">
              <a:rPr lang="fr-FR" smtClean="0"/>
              <a:t>‹N°›</a:t>
            </a:fld>
            <a:endParaRPr lang="fr-FR"/>
          </a:p>
        </p:txBody>
      </p:sp>
    </p:spTree>
    <p:extLst>
      <p:ext uri="{BB962C8B-B14F-4D97-AF65-F5344CB8AC3E}">
        <p14:creationId xmlns:p14="http://schemas.microsoft.com/office/powerpoint/2010/main" val="205559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716A9AB-E65B-4487-B1B5-C78A21B9A834}" type="slidenum">
              <a:rPr lang="fr-FR" smtClean="0"/>
              <a:t>14</a:t>
            </a:fld>
            <a:endParaRPr lang="fr-FR"/>
          </a:p>
        </p:txBody>
      </p:sp>
    </p:spTree>
    <p:extLst>
      <p:ext uri="{BB962C8B-B14F-4D97-AF65-F5344CB8AC3E}">
        <p14:creationId xmlns:p14="http://schemas.microsoft.com/office/powerpoint/2010/main" val="209393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716A9AB-E65B-4487-B1B5-C78A21B9A834}" type="slidenum">
              <a:rPr lang="fr-FR" smtClean="0"/>
              <a:t>19</a:t>
            </a:fld>
            <a:endParaRPr lang="fr-FR"/>
          </a:p>
        </p:txBody>
      </p:sp>
    </p:spTree>
    <p:extLst>
      <p:ext uri="{BB962C8B-B14F-4D97-AF65-F5344CB8AC3E}">
        <p14:creationId xmlns:p14="http://schemas.microsoft.com/office/powerpoint/2010/main" val="232409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072A728-E72E-92AA-95CC-E4551D728D6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0334AF5B-F777-0F9F-51F2-1AEC9244AF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F912B2FC-A3EA-8379-A61A-2CC684841117}"/>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5" name="Espace réservé du pied de page 4">
            <a:extLst>
              <a:ext uri="{FF2B5EF4-FFF2-40B4-BE49-F238E27FC236}">
                <a16:creationId xmlns:a16="http://schemas.microsoft.com/office/drawing/2014/main" xmlns="" id="{0E26A1D9-4AE5-B8EA-A893-638F533524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F8CDEC6F-9826-CDBC-F741-64B8119D568A}"/>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294283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533BFF9-948A-EEF0-33FE-1943779240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7C67E871-FB48-B94F-F0EC-D571A2A96CC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B0B15D0D-5DF8-8FB5-4286-E3800CFA5A54}"/>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5" name="Espace réservé du pied de page 4">
            <a:extLst>
              <a:ext uri="{FF2B5EF4-FFF2-40B4-BE49-F238E27FC236}">
                <a16:creationId xmlns:a16="http://schemas.microsoft.com/office/drawing/2014/main" xmlns="" id="{DACC8B68-CBBA-6AE7-955F-A3F5424714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1CEE1445-BB4B-6C17-3DA0-CB3C3C2FA24F}"/>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238361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05C8E0F9-9854-35FD-7E1E-7B92A909817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520AD285-0CF8-77BB-6594-D2EB2303DF5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69F65592-969D-C85C-011F-4F0B6BA628A6}"/>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5" name="Espace réservé du pied de page 4">
            <a:extLst>
              <a:ext uri="{FF2B5EF4-FFF2-40B4-BE49-F238E27FC236}">
                <a16:creationId xmlns:a16="http://schemas.microsoft.com/office/drawing/2014/main" xmlns="" id="{282C00C6-89DA-06FE-5394-DE72C2BCDD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0A42377-AE87-1EB5-DC77-EC990304692E}"/>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2238529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2FE42AF-187B-F6E5-2F0F-5BD981ABE9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43C00680-03A0-0A8A-5863-DFF7A89323A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A14A4ACF-FA97-3172-3DCB-23A099ADEBC5}"/>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5" name="Espace réservé du pied de page 4">
            <a:extLst>
              <a:ext uri="{FF2B5EF4-FFF2-40B4-BE49-F238E27FC236}">
                <a16:creationId xmlns:a16="http://schemas.microsoft.com/office/drawing/2014/main" xmlns="" id="{611E8ABB-CC07-85A8-FDF2-6CFD7AC46C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233E4383-3610-56DD-8993-FD92BC4FCA99}"/>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149246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B082267-9666-3AAA-0F22-C9A04BB385F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9D001496-3F23-A7FA-EE24-5AB3CE856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034B3078-7A6A-2D04-12FD-B97F6E37FA78}"/>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5" name="Espace réservé du pied de page 4">
            <a:extLst>
              <a:ext uri="{FF2B5EF4-FFF2-40B4-BE49-F238E27FC236}">
                <a16:creationId xmlns:a16="http://schemas.microsoft.com/office/drawing/2014/main" xmlns="" id="{E3BD3150-78A1-CA82-A2BC-F06408CAF9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7371049-44EE-AC34-7DC3-80D94B44329C}"/>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318398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BEBF078-58DF-5F5A-CA10-CF7499FEFA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87BD7EA0-9BBB-F904-095E-C87813305E0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72013200-E57E-1F79-9404-36F5A8B993D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AD94E9CD-A5BE-9806-00B1-73B23BD8D92D}"/>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6" name="Espace réservé du pied de page 5">
            <a:extLst>
              <a:ext uri="{FF2B5EF4-FFF2-40B4-BE49-F238E27FC236}">
                <a16:creationId xmlns:a16="http://schemas.microsoft.com/office/drawing/2014/main" xmlns="" id="{BBBBB557-5AE4-68F7-BEAF-AA5A7E20D6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0D16E7F9-6C0A-8DB6-0202-0068A462320E}"/>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83810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8CA1913-7B2C-A411-8DEF-E676FD17155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27A22A8C-1B7E-74EF-D2B0-234F91796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5B7A870E-BF92-EF4F-00DC-6C532C61AF4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ABF88676-DEF4-9267-F853-F7AA35BA9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D727E0A0-B070-E822-C7BE-6AAE5266CBC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E6F048E7-E4F5-419F-9405-81F02079F3BA}"/>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8" name="Espace réservé du pied de page 7">
            <a:extLst>
              <a:ext uri="{FF2B5EF4-FFF2-40B4-BE49-F238E27FC236}">
                <a16:creationId xmlns:a16="http://schemas.microsoft.com/office/drawing/2014/main" xmlns="" id="{7A4C123C-C3C5-1A6A-92FD-44976FC37AD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E261D9B1-CDAD-94C1-ACF5-95D2E17AE4B3}"/>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372835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5496E86-8C77-C6F3-C637-5CF63D772A8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16791FFE-5490-D61A-6977-F6E0F02DD82E}"/>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4" name="Espace réservé du pied de page 3">
            <a:extLst>
              <a:ext uri="{FF2B5EF4-FFF2-40B4-BE49-F238E27FC236}">
                <a16:creationId xmlns:a16="http://schemas.microsoft.com/office/drawing/2014/main" xmlns="" id="{CFEDD4CC-D748-1EF4-6DE6-BFA80755C42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CAA27995-FE17-2F2D-ABE3-57CC4A155E27}"/>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76722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FA3C696D-9B9B-4C92-77AB-395AD15C0A2E}"/>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3" name="Espace réservé du pied de page 2">
            <a:extLst>
              <a:ext uri="{FF2B5EF4-FFF2-40B4-BE49-F238E27FC236}">
                <a16:creationId xmlns:a16="http://schemas.microsoft.com/office/drawing/2014/main" xmlns="" id="{2E121775-3F2E-E982-21F5-B01C054F1DD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3536E211-048C-599B-D813-9FC0B40C7BA2}"/>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418915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72D07BE-0B00-B78D-E01F-CEA4A41B38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18189F2B-34D5-3608-72FF-4CBFA7105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6BBABEFC-BC03-F293-8DBD-CDE26BCF1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141EA31-68BA-E898-1BDA-E765C2D081F0}"/>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6" name="Espace réservé du pied de page 5">
            <a:extLst>
              <a:ext uri="{FF2B5EF4-FFF2-40B4-BE49-F238E27FC236}">
                <a16:creationId xmlns:a16="http://schemas.microsoft.com/office/drawing/2014/main" xmlns="" id="{CEB55F6B-DB93-9490-4220-2BC7C43BD3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AD609331-F7A7-2EA1-210B-0DE7BD932352}"/>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412216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DA3B2E7-4128-5585-813A-35E7C859BE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4E47D034-2A80-4639-AA74-2E3FB9F51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C3A095A0-8C5C-1604-955E-E03C52458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1A0B685-CF3F-9D5B-EE9B-A384096FCFFF}"/>
              </a:ext>
            </a:extLst>
          </p:cNvPr>
          <p:cNvSpPr>
            <a:spLocks noGrp="1"/>
          </p:cNvSpPr>
          <p:nvPr>
            <p:ph type="dt" sz="half" idx="10"/>
          </p:nvPr>
        </p:nvSpPr>
        <p:spPr/>
        <p:txBody>
          <a:bodyPr/>
          <a:lstStyle/>
          <a:p>
            <a:fld id="{79010046-2D12-4D3C-8DA0-E4B241183090}" type="datetimeFigureOut">
              <a:rPr lang="fr-FR" smtClean="0"/>
              <a:t>14/11/2024</a:t>
            </a:fld>
            <a:endParaRPr lang="fr-FR"/>
          </a:p>
        </p:txBody>
      </p:sp>
      <p:sp>
        <p:nvSpPr>
          <p:cNvPr id="6" name="Espace réservé du pied de page 5">
            <a:extLst>
              <a:ext uri="{FF2B5EF4-FFF2-40B4-BE49-F238E27FC236}">
                <a16:creationId xmlns:a16="http://schemas.microsoft.com/office/drawing/2014/main" xmlns="" id="{3B1863F2-89AA-4471-1684-2680E97E94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5FE9AC21-E3A1-85A9-3664-7B9DC518F917}"/>
              </a:ext>
            </a:extLst>
          </p:cNvPr>
          <p:cNvSpPr>
            <a:spLocks noGrp="1"/>
          </p:cNvSpPr>
          <p:nvPr>
            <p:ph type="sldNum" sz="quarter" idx="12"/>
          </p:nvPr>
        </p:nvSpPr>
        <p:spPr/>
        <p:txBody>
          <a:bodyPr/>
          <a:lstStyle/>
          <a:p>
            <a:fld id="{9D982857-4055-48F7-918B-0FF278F71397}" type="slidenum">
              <a:rPr lang="fr-FR" smtClean="0"/>
              <a:t>‹N°›</a:t>
            </a:fld>
            <a:endParaRPr lang="fr-FR"/>
          </a:p>
        </p:txBody>
      </p:sp>
    </p:spTree>
    <p:extLst>
      <p:ext uri="{BB962C8B-B14F-4D97-AF65-F5344CB8AC3E}">
        <p14:creationId xmlns:p14="http://schemas.microsoft.com/office/powerpoint/2010/main" val="113149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B60802D9-9CA3-93AA-7149-DDD6191B8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B7A4098E-976A-3512-7C23-965FDCFEE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DDF0DEC8-60A0-9329-4D7D-B305BE13B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10046-2D12-4D3C-8DA0-E4B241183090}" type="datetimeFigureOut">
              <a:rPr lang="fr-FR" smtClean="0"/>
              <a:t>14/11/2024</a:t>
            </a:fld>
            <a:endParaRPr lang="fr-FR"/>
          </a:p>
        </p:txBody>
      </p:sp>
      <p:sp>
        <p:nvSpPr>
          <p:cNvPr id="5" name="Espace réservé du pied de page 4">
            <a:extLst>
              <a:ext uri="{FF2B5EF4-FFF2-40B4-BE49-F238E27FC236}">
                <a16:creationId xmlns:a16="http://schemas.microsoft.com/office/drawing/2014/main" xmlns="" id="{1D949928-618E-64DD-958A-52861622D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FCE45123-8D8C-6B62-6A49-9E76DAF9C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82857-4055-48F7-918B-0FF278F71397}" type="slidenum">
              <a:rPr lang="fr-FR" smtClean="0"/>
              <a:t>‹N°›</a:t>
            </a:fld>
            <a:endParaRPr lang="fr-FR"/>
          </a:p>
        </p:txBody>
      </p:sp>
    </p:spTree>
    <p:extLst>
      <p:ext uri="{BB962C8B-B14F-4D97-AF65-F5344CB8AC3E}">
        <p14:creationId xmlns:p14="http://schemas.microsoft.com/office/powerpoint/2010/main" val="2931986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web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web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who.int/" TargetMode="External"/><Relationship Id="rId7" Type="http://schemas.openxmlformats.org/officeDocument/2006/relationships/hyperlink" Target="http://www.unige.ch/medecine/histmed" TargetMode="External"/><Relationship Id="rId2" Type="http://schemas.openxmlformats.org/officeDocument/2006/relationships/hyperlink" Target="http://www.pasteur.fr/" TargetMode="External"/><Relationship Id="rId1" Type="http://schemas.openxmlformats.org/officeDocument/2006/relationships/slideLayout" Target="../slideLayouts/slideLayout7.xml"/><Relationship Id="rId6" Type="http://schemas.openxmlformats.org/officeDocument/2006/relationships/hyperlink" Target="http://www.msf.org/" TargetMode="External"/><Relationship Id="rId5" Type="http://schemas.openxmlformats.org/officeDocument/2006/relationships/hyperlink" Target="http://www.cdc.gov/" TargetMode="External"/><Relationship Id="rId4" Type="http://schemas.openxmlformats.org/officeDocument/2006/relationships/hyperlink" Target="http://www.inserm.f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17234" y="2434070"/>
            <a:ext cx="6450829" cy="1446550"/>
          </a:xfrm>
          <a:prstGeom prst="rect">
            <a:avLst/>
          </a:prstGeom>
          <a:noFill/>
        </p:spPr>
        <p:txBody>
          <a:bodyPr wrap="square" rtlCol="0">
            <a:spAutoFit/>
          </a:bodyPr>
          <a:lstStyle/>
          <a:p>
            <a:r>
              <a:rPr lang="fr-FR" sz="8800" b="1" i="1" dirty="0" smtClean="0">
                <a:solidFill>
                  <a:srgbClr val="FF0000"/>
                </a:solidFill>
                <a:latin typeface="Algerian" panose="04020705040A02060702" pitchFamily="82" charset="0"/>
              </a:rPr>
              <a:t>BIENVENUE</a:t>
            </a:r>
            <a:endParaRPr lang="fr-FR" sz="8800" b="1" i="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416382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xmlns="" id="{655B1ED7-8EB5-95F5-49C7-5C2770D4C48D}"/>
              </a:ext>
            </a:extLst>
          </p:cNvPr>
          <p:cNvGrpSpPr/>
          <p:nvPr/>
        </p:nvGrpSpPr>
        <p:grpSpPr>
          <a:xfrm>
            <a:off x="134112" y="0"/>
            <a:ext cx="12758481" cy="6858000"/>
            <a:chOff x="1053852" y="358954"/>
            <a:chExt cx="10299686" cy="6336704"/>
          </a:xfrm>
        </p:grpSpPr>
        <p:pic>
          <p:nvPicPr>
            <p:cNvPr id="3" name="Image 2">
              <a:extLst>
                <a:ext uri="{FF2B5EF4-FFF2-40B4-BE49-F238E27FC236}">
                  <a16:creationId xmlns:a16="http://schemas.microsoft.com/office/drawing/2014/main" xmlns="" id="{D0343674-7F42-1AF2-D466-0C75670EC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852" y="358954"/>
              <a:ext cx="9842376" cy="6336704"/>
            </a:xfrm>
            <a:prstGeom prst="rect">
              <a:avLst/>
            </a:prstGeom>
          </p:spPr>
        </p:pic>
        <p:sp>
          <p:nvSpPr>
            <p:cNvPr id="4" name="ZoneTexte 2">
              <a:extLst>
                <a:ext uri="{FF2B5EF4-FFF2-40B4-BE49-F238E27FC236}">
                  <a16:creationId xmlns:a16="http://schemas.microsoft.com/office/drawing/2014/main" xmlns="" id="{12794F65-2A1A-0CF2-4053-1E345A196A9B}"/>
                </a:ext>
              </a:extLst>
            </p:cNvPr>
            <p:cNvSpPr txBox="1"/>
            <p:nvPr/>
          </p:nvSpPr>
          <p:spPr>
            <a:xfrm>
              <a:off x="4104989" y="2304465"/>
              <a:ext cx="7248549" cy="1222841"/>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0" b="1" i="1" u="none" strike="noStrike" kern="1200" cap="none" spc="0" normalizeH="0" baseline="0" noProof="0" dirty="0">
                  <a:ln>
                    <a:noFill/>
                  </a:ln>
                  <a:solidFill>
                    <a:srgbClr val="BABABA">
                      <a:lumMod val="20000"/>
                      <a:lumOff val="80000"/>
                    </a:srgbClr>
                  </a:solidFill>
                  <a:effectLst/>
                  <a:uLnTx/>
                  <a:uFillTx/>
                  <a:latin typeface="Elephant" panose="02020904090505020303" pitchFamily="18" charset="0"/>
                </a:rPr>
                <a:t>La peste</a:t>
              </a:r>
            </a:p>
          </p:txBody>
        </p:sp>
      </p:grpSp>
    </p:spTree>
    <p:extLst>
      <p:ext uri="{BB962C8B-B14F-4D97-AF65-F5344CB8AC3E}">
        <p14:creationId xmlns:p14="http://schemas.microsoft.com/office/powerpoint/2010/main" val="21255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xmlns="" id="{7BFC5885-362E-0F0E-9169-58867BF86F38}"/>
              </a:ext>
            </a:extLst>
          </p:cNvPr>
          <p:cNvGrpSpPr/>
          <p:nvPr/>
        </p:nvGrpSpPr>
        <p:grpSpPr>
          <a:xfrm>
            <a:off x="0" y="120759"/>
            <a:ext cx="12082272" cy="7315389"/>
            <a:chOff x="311548" y="289125"/>
            <a:chExt cx="12082272" cy="7275750"/>
          </a:xfrm>
        </p:grpSpPr>
        <p:sp>
          <p:nvSpPr>
            <p:cNvPr id="3" name="ZoneTexte 4">
              <a:extLst>
                <a:ext uri="{FF2B5EF4-FFF2-40B4-BE49-F238E27FC236}">
                  <a16:creationId xmlns:a16="http://schemas.microsoft.com/office/drawing/2014/main" xmlns="" id="{F7D901F7-EBAF-5A7C-9F5E-B1BD39AD3E64}"/>
                </a:ext>
              </a:extLst>
            </p:cNvPr>
            <p:cNvSpPr txBox="1"/>
            <p:nvPr/>
          </p:nvSpPr>
          <p:spPr>
            <a:xfrm>
              <a:off x="311548" y="1367192"/>
              <a:ext cx="12082272" cy="6197683"/>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1" u="sng" strike="noStrike" kern="1200" cap="none" spc="0" normalizeH="0" baseline="0" noProof="0" dirty="0" smtClean="0">
                  <a:ln>
                    <a:noFill/>
                  </a:ln>
                  <a:solidFill>
                    <a:schemeClr val="accent2">
                      <a:lumMod val="50000"/>
                    </a:schemeClr>
                  </a:solidFill>
                  <a:effectLst/>
                  <a:uLnTx/>
                  <a:uFillTx/>
                  <a:latin typeface="google sans"/>
                  <a:ea typeface="+mn-ea"/>
                  <a:cs typeface="+mn-cs"/>
                </a:rPr>
                <a:t> </a:t>
              </a:r>
              <a:r>
                <a:rPr kumimoji="0" lang="fr-FR" sz="2400" b="1" i="1" u="sng" strike="noStrike" kern="1200" cap="none" spc="0" normalizeH="0" baseline="0" noProof="0" dirty="0">
                  <a:ln>
                    <a:noFill/>
                  </a:ln>
                  <a:solidFill>
                    <a:schemeClr val="accent2">
                      <a:lumMod val="50000"/>
                    </a:schemeClr>
                  </a:solidFill>
                  <a:effectLst/>
                  <a:uLnTx/>
                  <a:uFillTx/>
                  <a:latin typeface="google sans"/>
                  <a:ea typeface="+mn-ea"/>
                  <a:cs typeface="+mn-cs"/>
                </a:rPr>
                <a:t>Historique et épidémiologie:</a:t>
              </a:r>
              <a:endParaRPr kumimoji="0" lang="fr-FR" sz="2400" b="1" i="1" u="sng"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srgbClr val="000000"/>
                </a:solidFill>
                <a:effectLst/>
                <a:uLnTx/>
                <a:uFillTx/>
                <a:latin typeface="google sans"/>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000000"/>
                  </a:solidFill>
                  <a:effectLst/>
                  <a:uLnTx/>
                  <a:uFillTx/>
                  <a:latin typeface="google sans"/>
                  <a:ea typeface="+mn-ea"/>
                  <a:cs typeface="+mn-cs"/>
                </a:rPr>
                <a:t>       La </a:t>
              </a:r>
              <a:r>
                <a:rPr kumimoji="0" lang="fr-FR" sz="2000" b="0" i="0" u="none" strike="noStrike" kern="1200" cap="none" spc="0" normalizeH="0" baseline="0" noProof="0" dirty="0">
                  <a:ln>
                    <a:noFill/>
                  </a:ln>
                  <a:solidFill>
                    <a:srgbClr val="000000"/>
                  </a:solidFill>
                  <a:effectLst/>
                  <a:uLnTx/>
                  <a:uFillTx/>
                  <a:latin typeface="google sans"/>
                  <a:ea typeface="+mn-ea"/>
                  <a:cs typeface="+mn-cs"/>
                </a:rPr>
                <a:t>peste est l'une des épidémies les plus dévastatrices de l’histoire, causant des millions de morts en plusieurs vagues, la plus célèbre étant la peste noire au XIVe siècle qui a tué environ un tiers de la population européenne. Les deux autres grandes pandémies de peste sont la peste de Justinien au VIe siècle et la troisième pandémie, qui débute en Chine au XIXe siècle et se propage à travers le monde.</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google sans"/>
                  <a:ea typeface="+mn-ea"/>
                  <a:cs typeface="+mn-cs"/>
                </a:rPr>
                <a:t>La peste est généralement transmise par les puces vivant sur des rongeurs infectés, notamment les rats. Dans les épidémies historiques, la transmission aux humains se faisait par la piqûre de puces infectées, bien que dans les formes pulmonaires, la transmission puisse également se faire par voie aérienne.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000000">
                      <a:lumMod val="85000"/>
                      <a:lumOff val="15000"/>
                    </a:srgbClr>
                  </a:solidFill>
                  <a:effectLst/>
                  <a:uLnTx/>
                  <a:uFillTx/>
                  <a:latin typeface="google sans"/>
                  <a:ea typeface="+mn-ea"/>
                  <a:cs typeface="+mn-cs"/>
                </a:rPr>
                <a:t> </a:t>
              </a:r>
              <a:r>
                <a:rPr kumimoji="0" lang="fr-FR" sz="2400" b="0" i="1" u="sng" strike="noStrike" kern="1200" cap="none" spc="0" normalizeH="0" baseline="0" noProof="0" dirty="0">
                  <a:ln>
                    <a:noFill/>
                  </a:ln>
                  <a:solidFill>
                    <a:schemeClr val="accent2">
                      <a:lumMod val="50000"/>
                    </a:schemeClr>
                  </a:solidFill>
                  <a:effectLst/>
                  <a:uLnTx/>
                  <a:uFillTx/>
                  <a:latin typeface="google sans"/>
                  <a:ea typeface="+mn-ea"/>
                  <a:cs typeface="+mn-cs"/>
                </a:rPr>
                <a:t>Agent pathogène:</a:t>
              </a:r>
              <a:endParaRPr kumimoji="0" lang="fr-FR" sz="2400" b="0" i="1" u="sng"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fr-FR" sz="2400" b="0" i="1" u="sng" strike="noStrike" kern="1200" cap="none" spc="0" normalizeH="0" baseline="0" noProof="0" dirty="0">
                <a:ln>
                  <a:noFill/>
                </a:ln>
                <a:solidFill>
                  <a:schemeClr val="accent2">
                    <a:lumMod val="50000"/>
                  </a:schemeClr>
                </a:solidFill>
                <a:effectLst/>
                <a:uLnTx/>
                <a:uFillTx/>
                <a:latin typeface="google sans"/>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000000"/>
                  </a:solidFill>
                  <a:effectLst/>
                  <a:uLnTx/>
                  <a:uFillTx/>
                  <a:latin typeface="google sans"/>
                  <a:ea typeface="+mn-ea"/>
                  <a:cs typeface="+mn-cs"/>
                </a:rPr>
                <a:t>      La </a:t>
              </a:r>
              <a:r>
                <a:rPr kumimoji="0" lang="fr-FR" sz="2000" b="0" i="0" u="none" strike="noStrike" kern="1200" cap="none" spc="0" normalizeH="0" baseline="0" noProof="0" dirty="0">
                  <a:ln>
                    <a:noFill/>
                  </a:ln>
                  <a:solidFill>
                    <a:srgbClr val="000000"/>
                  </a:solidFill>
                  <a:effectLst/>
                  <a:uLnTx/>
                  <a:uFillTx/>
                  <a:latin typeface="google sans"/>
                  <a:ea typeface="+mn-ea"/>
                  <a:cs typeface="+mn-cs"/>
                </a:rPr>
                <a:t>bactérie responsable, </a:t>
              </a:r>
              <a:r>
                <a:rPr kumimoji="0" lang="fr-FR" sz="2000" b="0" i="0" u="sng" strike="noStrike" kern="1200" cap="none" spc="0" normalizeH="0" baseline="0" noProof="0" dirty="0">
                  <a:ln>
                    <a:noFill/>
                  </a:ln>
                  <a:solidFill>
                    <a:srgbClr val="E8A565">
                      <a:lumMod val="50000"/>
                    </a:srgbClr>
                  </a:solidFill>
                  <a:effectLst/>
                  <a:uLnTx/>
                  <a:uFillTx/>
                  <a:latin typeface="google sans"/>
                  <a:ea typeface="+mn-ea"/>
                  <a:cs typeface="+mn-cs"/>
                </a:rPr>
                <a:t>Yersinia pestis</a:t>
              </a:r>
              <a:r>
                <a:rPr kumimoji="0" lang="fr-FR" sz="2000" b="0" i="0" u="none" strike="noStrike" kern="1200" cap="none" spc="0" normalizeH="0" baseline="0" noProof="0" dirty="0">
                  <a:ln>
                    <a:noFill/>
                  </a:ln>
                  <a:solidFill>
                    <a:srgbClr val="000000"/>
                  </a:solidFill>
                  <a:effectLst/>
                  <a:uLnTx/>
                  <a:uFillTx/>
                  <a:latin typeface="google sans"/>
                  <a:ea typeface="+mn-ea"/>
                  <a:cs typeface="+mn-cs"/>
                </a:rPr>
                <a:t>, est extrêmement virulente et peut infecter divers </a:t>
              </a:r>
              <a:r>
                <a:rPr kumimoji="0" lang="fr-FR" sz="2000" b="0" i="0" u="none" strike="noStrike" kern="1200" cap="none" spc="0" normalizeH="0" baseline="0" noProof="0" dirty="0" smtClean="0">
                  <a:ln>
                    <a:noFill/>
                  </a:ln>
                  <a:solidFill>
                    <a:srgbClr val="000000"/>
                  </a:solidFill>
                  <a:effectLst/>
                  <a:uLnTx/>
                  <a:uFillTx/>
                  <a:latin typeface="google sans"/>
                  <a:ea typeface="+mn-ea"/>
                  <a:cs typeface="+mn-cs"/>
                </a:rPr>
                <a:t>tissus,</a:t>
              </a:r>
            </a:p>
            <a:p>
              <a:pPr marR="0" lvl="0" algn="l" defTabSz="914400" rtl="0" eaLnBrk="1" fontAlgn="auto" latinLnBrk="0" hangingPunct="1">
                <a:lnSpc>
                  <a:spcPct val="90000"/>
                </a:lnSpc>
                <a:spcBef>
                  <a:spcPts val="0"/>
                </a:spcBef>
                <a:spcAft>
                  <a:spcPts val="0"/>
                </a:spcAft>
                <a:buClrTx/>
                <a:buSzTx/>
                <a:tabLst/>
                <a:defRPr/>
              </a:pPr>
              <a:r>
                <a:rPr kumimoji="0" lang="fr-FR" sz="2000" b="0" i="0" u="none" strike="noStrike" kern="1200" cap="none" spc="0" normalizeH="0" baseline="0" noProof="0" dirty="0" smtClean="0">
                  <a:ln>
                    <a:noFill/>
                  </a:ln>
                  <a:solidFill>
                    <a:srgbClr val="000000"/>
                  </a:solidFill>
                  <a:effectLst/>
                  <a:uLnTx/>
                  <a:uFillTx/>
                  <a:latin typeface="google sans"/>
                  <a:ea typeface="+mn-ea"/>
                  <a:cs typeface="+mn-cs"/>
                </a:rPr>
                <a:t>causant </a:t>
              </a:r>
              <a:r>
                <a:rPr kumimoji="0" lang="fr-FR" sz="2000" b="0" i="0" u="none" strike="noStrike" kern="1200" cap="none" spc="0" normalizeH="0" baseline="0" noProof="0" dirty="0">
                  <a:ln>
                    <a:noFill/>
                  </a:ln>
                  <a:solidFill>
                    <a:srgbClr val="000000"/>
                  </a:solidFill>
                  <a:effectLst/>
                  <a:uLnTx/>
                  <a:uFillTx/>
                  <a:latin typeface="google sans"/>
                  <a:ea typeface="+mn-ea"/>
                  <a:cs typeface="+mn-cs"/>
                </a:rPr>
                <a:t>trois formes principales de la maladie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google sans"/>
                  <a:ea typeface="+mn-ea"/>
                  <a:cs typeface="+mn-cs"/>
                </a:rPr>
                <a:t> la peste bubonique, pneumonique et septicémique.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google sans"/>
                  <a:ea typeface="+mn-ea"/>
                  <a:cs typeface="+mn-cs"/>
                </a:rPr>
                <a:t> La peste bubonique, la plus courante, se caractérise par des ganglions enflés (appelés bubons). La forme pneumonique, quant à elle, est particulièrement mortelle et se propage directement entre humains par la respiration.</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srgbClr val="000000"/>
                </a:solidFill>
                <a:effectLst/>
                <a:uLnTx/>
                <a:uFillTx/>
                <a:latin typeface="google sans"/>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sp>
          <p:nvSpPr>
            <p:cNvPr id="2" name="Organigramme : Terminateur 1">
              <a:extLst>
                <a:ext uri="{FF2B5EF4-FFF2-40B4-BE49-F238E27FC236}">
                  <a16:creationId xmlns:a16="http://schemas.microsoft.com/office/drawing/2014/main" xmlns="" id="{DB2D86F7-5FAF-70CE-A102-DFA43BFD734F}"/>
                </a:ext>
              </a:extLst>
            </p:cNvPr>
            <p:cNvSpPr/>
            <p:nvPr/>
          </p:nvSpPr>
          <p:spPr>
            <a:xfrm>
              <a:off x="3987844" y="289125"/>
              <a:ext cx="4468424" cy="962580"/>
            </a:xfrm>
            <a:prstGeom prst="flowChartTerminator">
              <a:avLst/>
            </a:prstGeom>
            <a:solidFill>
              <a:srgbClr val="FFFFFF"/>
            </a:solidFill>
            <a:ln w="12700" cap="flat" cmpd="sng" algn="ctr">
              <a:solidFill>
                <a:srgbClr val="BABABA"/>
              </a:solidFill>
              <a:prstDash val="solid"/>
              <a:miter lim="800000"/>
            </a:ln>
            <a:effectLst>
              <a:innerShdw blurRad="114300">
                <a:prstClr val="black"/>
              </a:innerShdw>
            </a:effectLst>
          </p:spPr>
          <p:txBody>
            <a:bodyPr rtlCol="0" anchor="ctr"/>
            <a:lstStyle>
              <a:defPPr rtl="0">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1" u="none" strike="noStrike" kern="1200" cap="none" spc="0" normalizeH="0" baseline="0" noProof="0" dirty="0">
                  <a:ln>
                    <a:noFill/>
                  </a:ln>
                  <a:solidFill>
                    <a:srgbClr val="E8A565">
                      <a:lumMod val="50000"/>
                    </a:srgbClr>
                  </a:solidFill>
                  <a:effectLst/>
                  <a:uLnTx/>
                  <a:uFillTx/>
                  <a:latin typeface="Euphemia"/>
                  <a:ea typeface="+mn-ea"/>
                  <a:cs typeface="+mn-cs"/>
                </a:rPr>
                <a:t>Peste </a:t>
              </a:r>
            </a:p>
          </p:txBody>
        </p:sp>
      </p:grpSp>
    </p:spTree>
    <p:extLst>
      <p:ext uri="{BB962C8B-B14F-4D97-AF65-F5344CB8AC3E}">
        <p14:creationId xmlns:p14="http://schemas.microsoft.com/office/powerpoint/2010/main" val="23841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6" name="Groupe 5"/>
          <p:cNvGrpSpPr/>
          <p:nvPr/>
        </p:nvGrpSpPr>
        <p:grpSpPr>
          <a:xfrm>
            <a:off x="113796" y="108925"/>
            <a:ext cx="12078204" cy="6016579"/>
            <a:chOff x="113796" y="108925"/>
            <a:chExt cx="12078204" cy="6016579"/>
          </a:xfrm>
        </p:grpSpPr>
        <p:sp>
          <p:nvSpPr>
            <p:cNvPr id="3" name="ZoneTexte 2">
              <a:extLst>
                <a:ext uri="{FF2B5EF4-FFF2-40B4-BE49-F238E27FC236}">
                  <a16:creationId xmlns:a16="http://schemas.microsoft.com/office/drawing/2014/main" xmlns="" id="{EE1590A0-4DDE-96A1-D3D5-299B03630387}"/>
                </a:ext>
              </a:extLst>
            </p:cNvPr>
            <p:cNvSpPr txBox="1"/>
            <p:nvPr/>
          </p:nvSpPr>
          <p:spPr>
            <a:xfrm rot="10800000" flipH="1" flipV="1">
              <a:off x="113796" y="271594"/>
              <a:ext cx="7282543" cy="585391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0" indent="-228600">
                <a:lnSpc>
                  <a:spcPct val="90000"/>
                </a:lnSpc>
                <a:buFont typeface="Arial" panose="020B0604020202020204" pitchFamily="34" charset="0"/>
                <a:buChar char="•"/>
              </a:pPr>
              <a:r>
                <a:rPr lang="fr-FR" sz="2400" i="1" u="sng" dirty="0" smtClean="0">
                  <a:solidFill>
                    <a:schemeClr val="accent2">
                      <a:lumMod val="50000"/>
                    </a:schemeClr>
                  </a:solidFill>
                  <a:latin typeface="google sans"/>
                </a:rPr>
                <a:t>Symptômes </a:t>
              </a:r>
              <a:r>
                <a:rPr lang="fr-FR" sz="2400" i="1" u="sng" dirty="0">
                  <a:solidFill>
                    <a:schemeClr val="accent2">
                      <a:lumMod val="50000"/>
                    </a:schemeClr>
                  </a:solidFill>
                  <a:latin typeface="google sans"/>
                </a:rPr>
                <a:t>et effets sur la santé</a:t>
              </a:r>
              <a:r>
                <a:rPr lang="fr-FR" sz="2400" u="sng" dirty="0">
                  <a:solidFill>
                    <a:schemeClr val="accent2">
                      <a:lumMod val="50000"/>
                    </a:schemeClr>
                  </a:solidFill>
                  <a:latin typeface="google sans"/>
                </a:rPr>
                <a:t>:</a:t>
              </a:r>
              <a:endParaRPr lang="fr-FR" sz="2400" u="sng" dirty="0">
                <a:solidFill>
                  <a:schemeClr val="accent2">
                    <a:lumMod val="50000"/>
                  </a:schemeClr>
                </a:solidFill>
                <a:latin typeface="Arial" panose="020B0604020202020204" pitchFamily="34" charset="0"/>
              </a:endParaRPr>
            </a:p>
            <a:p>
              <a:pPr lvl="0">
                <a:lnSpc>
                  <a:spcPct val="90000"/>
                </a:lnSpc>
              </a:pPr>
              <a:r>
                <a:rPr lang="fr-FR" sz="2000" dirty="0" smtClean="0">
                  <a:solidFill>
                    <a:srgbClr val="000000"/>
                  </a:solidFill>
                  <a:latin typeface="google sans"/>
                </a:rPr>
                <a:t>          symptômes </a:t>
              </a:r>
              <a:r>
                <a:rPr lang="fr-FR" sz="2000" dirty="0">
                  <a:solidFill>
                    <a:srgbClr val="000000"/>
                  </a:solidFill>
                  <a:latin typeface="google sans"/>
                </a:rPr>
                <a:t>dépendent de la forme de la peste</a:t>
              </a:r>
              <a:r>
                <a:rPr lang="fr-FR" sz="2000" dirty="0" smtClean="0">
                  <a:solidFill>
                    <a:srgbClr val="000000"/>
                  </a:solidFill>
                  <a:latin typeface="google sans"/>
                </a:rPr>
                <a:t>.</a:t>
              </a:r>
            </a:p>
            <a:p>
              <a:pPr lvl="0">
                <a:lnSpc>
                  <a:spcPct val="90000"/>
                </a:lnSpc>
              </a:pPr>
              <a:r>
                <a:rPr lang="fr-FR" sz="2000" dirty="0" smtClean="0">
                  <a:solidFill>
                    <a:srgbClr val="000000"/>
                  </a:solidFill>
                  <a:latin typeface="google sans"/>
                </a:rPr>
                <a:t> </a:t>
              </a:r>
              <a:r>
                <a:rPr lang="fr-FR" sz="2000" dirty="0">
                  <a:solidFill>
                    <a:srgbClr val="000000"/>
                  </a:solidFill>
                  <a:latin typeface="google sans"/>
                </a:rPr>
                <a:t>Dans la peste bubonique, on observe des ganglions lymphatiques enflés et douloureux, de la fièvre, des frissons et une fatigue extrême</a:t>
              </a:r>
              <a:r>
                <a:rPr lang="fr-FR" sz="2000" dirty="0" smtClean="0">
                  <a:solidFill>
                    <a:srgbClr val="000000"/>
                  </a:solidFill>
                  <a:latin typeface="google sans"/>
                </a:rPr>
                <a:t>. </a:t>
              </a:r>
              <a:r>
                <a:rPr lang="fr-FR" sz="2000" dirty="0">
                  <a:solidFill>
                    <a:srgbClr val="000000"/>
                  </a:solidFill>
                  <a:latin typeface="google sans"/>
                </a:rPr>
                <a:t>La peste pneumonique entraîne des difficultés respiratoires graves, et si elle n’est pas traitée rapidement, elle est souvent fatale.</a:t>
              </a:r>
            </a:p>
            <a:p>
              <a:pPr lvl="0">
                <a:lnSpc>
                  <a:spcPct val="90000"/>
                </a:lnSpc>
              </a:pPr>
              <a:r>
                <a:rPr lang="fr-FR" sz="2000" dirty="0" smtClean="0">
                  <a:solidFill>
                    <a:srgbClr val="000000"/>
                  </a:solidFill>
                  <a:latin typeface="google sans"/>
                </a:rPr>
                <a:t> </a:t>
              </a:r>
              <a:r>
                <a:rPr lang="fr-FR" sz="2000" dirty="0">
                  <a:solidFill>
                    <a:srgbClr val="000000"/>
                  </a:solidFill>
                  <a:latin typeface="google sans"/>
                </a:rPr>
                <a:t>La septicémie, quant à elle, peut causer des chocs toxiques et des hémorragies internes.</a:t>
              </a:r>
              <a:endParaRPr lang="fr-FR" sz="2000" dirty="0">
                <a:solidFill>
                  <a:srgbClr val="222222"/>
                </a:solidFill>
                <a:latin typeface="Arial" panose="020B0604020202020204" pitchFamily="34" charset="0"/>
              </a:endParaRPr>
            </a:p>
            <a:p>
              <a:pPr lvl="0">
                <a:lnSpc>
                  <a:spcPct val="90000"/>
                </a:lnSpc>
              </a:pPr>
              <a:endParaRPr lang="fr-FR" sz="2800" dirty="0">
                <a:solidFill>
                  <a:prstClr val="black"/>
                </a:solidFill>
                <a:latin typeface="Calibri" panose="020F0502020204030204"/>
              </a:endParaRPr>
            </a:p>
            <a:p>
              <a:pPr marL="228600" lvl="0" indent="-228600">
                <a:lnSpc>
                  <a:spcPct val="90000"/>
                </a:lnSpc>
                <a:buFont typeface="Arial" panose="020B0604020202020204" pitchFamily="34" charset="0"/>
                <a:buChar char="•"/>
              </a:pPr>
              <a:r>
                <a:rPr lang="fr-FR" sz="2400" i="1" u="sng" dirty="0" smtClean="0">
                  <a:solidFill>
                    <a:schemeClr val="accent2">
                      <a:lumMod val="50000"/>
                    </a:schemeClr>
                  </a:solidFill>
                  <a:latin typeface="google sans"/>
                </a:rPr>
                <a:t> </a:t>
              </a:r>
              <a:r>
                <a:rPr lang="fr-FR" sz="2400" i="1" u="sng" dirty="0">
                  <a:solidFill>
                    <a:schemeClr val="accent2">
                      <a:lumMod val="50000"/>
                    </a:schemeClr>
                  </a:solidFill>
                  <a:latin typeface="google sans"/>
                </a:rPr>
                <a:t>Lutte contre la peste</a:t>
              </a:r>
              <a:endParaRPr lang="fr-FR" sz="2400" i="1" u="sng" dirty="0">
                <a:solidFill>
                  <a:schemeClr val="accent2">
                    <a:lumMod val="50000"/>
                  </a:schemeClr>
                </a:solidFill>
                <a:latin typeface="Arial" panose="020B0604020202020204" pitchFamily="34" charset="0"/>
              </a:endParaRPr>
            </a:p>
            <a:p>
              <a:pPr lvl="0">
                <a:lnSpc>
                  <a:spcPct val="90000"/>
                </a:lnSpc>
              </a:pPr>
              <a:r>
                <a:rPr lang="fr-FR" dirty="0" smtClean="0">
                  <a:solidFill>
                    <a:srgbClr val="000000"/>
                  </a:solidFill>
                  <a:latin typeface="google sans"/>
                </a:rPr>
                <a:t>      </a:t>
              </a:r>
              <a:r>
                <a:rPr lang="fr-FR" sz="2000" dirty="0" smtClean="0">
                  <a:solidFill>
                    <a:srgbClr val="000000"/>
                  </a:solidFill>
                  <a:latin typeface="google sans"/>
                </a:rPr>
                <a:t>Les </a:t>
              </a:r>
              <a:r>
                <a:rPr lang="fr-FR" sz="2000" dirty="0">
                  <a:solidFill>
                    <a:srgbClr val="000000"/>
                  </a:solidFill>
                  <a:latin typeface="google sans"/>
                </a:rPr>
                <a:t>mesures de quarantaine ont été l’une des premières stratégies utilisées pour contenir les épidémies de peste, avec des cordons sanitaires autour des villes infectées</a:t>
              </a:r>
              <a:r>
                <a:rPr lang="fr-FR" sz="2000" dirty="0" smtClean="0">
                  <a:solidFill>
                    <a:srgbClr val="000000"/>
                  </a:solidFill>
                  <a:latin typeface="google sans"/>
                </a:rPr>
                <a:t>.</a:t>
              </a:r>
            </a:p>
            <a:p>
              <a:pPr lvl="0">
                <a:lnSpc>
                  <a:spcPct val="90000"/>
                </a:lnSpc>
              </a:pPr>
              <a:r>
                <a:rPr lang="fr-FR" sz="2000" dirty="0" smtClean="0">
                  <a:solidFill>
                    <a:srgbClr val="000000"/>
                  </a:solidFill>
                  <a:latin typeface="google sans"/>
                </a:rPr>
                <a:t> </a:t>
              </a:r>
              <a:r>
                <a:rPr lang="fr-FR" sz="2000" dirty="0">
                  <a:solidFill>
                    <a:srgbClr val="000000"/>
                  </a:solidFill>
                  <a:latin typeface="google sans"/>
                </a:rPr>
                <a:t>À partir du XXe siècle, les progrès en microbiologie ont permis la découverte d’antibiotiques efficaces contre la peste, comme la streptomycine.</a:t>
              </a:r>
            </a:p>
            <a:p>
              <a:pPr lvl="0">
                <a:lnSpc>
                  <a:spcPct val="90000"/>
                </a:lnSpc>
              </a:pPr>
              <a:r>
                <a:rPr lang="fr-FR" sz="2000" dirty="0">
                  <a:solidFill>
                    <a:srgbClr val="000000"/>
                  </a:solidFill>
                  <a:latin typeface="google sans"/>
                </a:rPr>
                <a:t> </a:t>
              </a:r>
              <a:r>
                <a:rPr lang="fr-FR" sz="2000" dirty="0" smtClean="0">
                  <a:solidFill>
                    <a:srgbClr val="000000"/>
                  </a:solidFill>
                  <a:latin typeface="google sans"/>
                </a:rPr>
                <a:t>  </a:t>
              </a:r>
              <a:r>
                <a:rPr lang="fr-FR" sz="2000" dirty="0">
                  <a:solidFill>
                    <a:srgbClr val="000000"/>
                  </a:solidFill>
                  <a:latin typeface="google sans"/>
                </a:rPr>
                <a:t>Aujourd'hui, des campagnes de surveillance sont mises en place dans les zones à risque, bien que la peste reste une maladie contrôlable avec des soins rapides.</a:t>
              </a:r>
              <a:endParaRPr lang="fr-FR" sz="2000" dirty="0">
                <a:solidFill>
                  <a:srgbClr val="222222"/>
                </a:solidFill>
                <a:latin typeface="Arial" panose="020B0604020202020204"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813" y="108925"/>
              <a:ext cx="4697187" cy="5447724"/>
            </a:xfrm>
            <a:prstGeom prst="ellipse">
              <a:avLst/>
            </a:prstGeom>
            <a:ln>
              <a:noFill/>
            </a:ln>
            <a:effectLst>
              <a:softEdge rad="112500"/>
            </a:effectLst>
          </p:spPr>
        </p:pic>
      </p:grpSp>
    </p:spTree>
    <p:extLst>
      <p:ext uri="{BB962C8B-B14F-4D97-AF65-F5344CB8AC3E}">
        <p14:creationId xmlns:p14="http://schemas.microsoft.com/office/powerpoint/2010/main" val="30638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2" name="Groupe 11"/>
          <p:cNvGrpSpPr/>
          <p:nvPr/>
        </p:nvGrpSpPr>
        <p:grpSpPr>
          <a:xfrm>
            <a:off x="6730394" y="1115637"/>
            <a:ext cx="4035902" cy="8998476"/>
            <a:chOff x="7394273" y="526914"/>
            <a:chExt cx="4035902" cy="8998476"/>
          </a:xfrm>
        </p:grpSpPr>
        <p:pic>
          <p:nvPicPr>
            <p:cNvPr id="3" name="Image 2"/>
            <p:cNvPicPr>
              <a:picLocks noChangeAspect="1"/>
            </p:cNvPicPr>
            <p:nvPr/>
          </p:nvPicPr>
          <p:blipFill>
            <a:blip r:embed="rId2"/>
            <a:stretch>
              <a:fillRect/>
            </a:stretch>
          </p:blipFill>
          <p:spPr>
            <a:xfrm>
              <a:off x="7394273" y="526914"/>
              <a:ext cx="4035902" cy="8998476"/>
            </a:xfrm>
            <a:prstGeom prst="rect">
              <a:avLst/>
            </a:prstGeom>
          </p:spPr>
        </p:pic>
        <p:pic>
          <p:nvPicPr>
            <p:cNvPr id="4" name="Image 3"/>
            <p:cNvPicPr>
              <a:picLocks noChangeAspect="1"/>
            </p:cNvPicPr>
            <p:nvPr/>
          </p:nvPicPr>
          <p:blipFill>
            <a:blip r:embed="rId3"/>
            <a:stretch>
              <a:fillRect/>
            </a:stretch>
          </p:blipFill>
          <p:spPr>
            <a:xfrm>
              <a:off x="7595469" y="1161033"/>
              <a:ext cx="3389670" cy="5877053"/>
            </a:xfrm>
            <a:prstGeom prst="rect">
              <a:avLst/>
            </a:prstGeom>
          </p:spPr>
        </p:pic>
      </p:grpSp>
      <p:grpSp>
        <p:nvGrpSpPr>
          <p:cNvPr id="18" name="Groupe 17"/>
          <p:cNvGrpSpPr/>
          <p:nvPr/>
        </p:nvGrpSpPr>
        <p:grpSpPr>
          <a:xfrm>
            <a:off x="189358" y="783772"/>
            <a:ext cx="6096000" cy="4831102"/>
            <a:chOff x="149090" y="385770"/>
            <a:chExt cx="6096000" cy="4248182"/>
          </a:xfrm>
        </p:grpSpPr>
        <p:sp>
          <p:nvSpPr>
            <p:cNvPr id="2" name="Rectangle 1"/>
            <p:cNvSpPr/>
            <p:nvPr/>
          </p:nvSpPr>
          <p:spPr>
            <a:xfrm>
              <a:off x="149090" y="1846357"/>
              <a:ext cx="5388605" cy="2787595"/>
            </a:xfrm>
            <a:prstGeom prst="rect">
              <a:avLst/>
            </a:prstGeom>
          </p:spPr>
          <p:txBody>
            <a:bodyPr wrap="square">
              <a:spAutoFit/>
            </a:bodyPr>
            <a:lstStyle/>
            <a:p>
              <a:r>
                <a:rPr lang="fr-FR" sz="2000" dirty="0" smtClean="0">
                  <a:solidFill>
                    <a:srgbClr val="202122"/>
                  </a:solidFill>
                  <a:latin typeface="Arial" panose="020B0604020202020204" pitchFamily="34" charset="0"/>
                </a:rPr>
                <a:t>     Les </a:t>
              </a:r>
              <a:r>
                <a:rPr lang="fr-FR" sz="2000" dirty="0">
                  <a:solidFill>
                    <a:srgbClr val="202122"/>
                  </a:solidFill>
                  <a:latin typeface="Arial" panose="020B0604020202020204" pitchFamily="34" charset="0"/>
                </a:rPr>
                <a:t>vecteurs de la peste sont des </a:t>
              </a:r>
              <a:r>
                <a:rPr lang="fr-FR" sz="2000" dirty="0" smtClean="0">
                  <a:solidFill>
                    <a:schemeClr val="accent2">
                      <a:lumMod val="50000"/>
                    </a:schemeClr>
                  </a:solidFill>
                  <a:latin typeface="Arial" panose="020B0604020202020204" pitchFamily="34" charset="0"/>
                </a:rPr>
                <a:t>ectoparasites</a:t>
              </a:r>
              <a:r>
                <a:rPr lang="fr-FR" sz="2000" dirty="0">
                  <a:solidFill>
                    <a:schemeClr val="accent2">
                      <a:lumMod val="50000"/>
                    </a:schemeClr>
                  </a:solidFill>
                  <a:latin typeface="Arial" panose="020B0604020202020204" pitchFamily="34" charset="0"/>
                </a:rPr>
                <a:t>.</a:t>
              </a:r>
              <a:r>
                <a:rPr lang="fr-FR" sz="2000" dirty="0">
                  <a:solidFill>
                    <a:srgbClr val="202122"/>
                  </a:solidFill>
                  <a:latin typeface="Arial" panose="020B0604020202020204" pitchFamily="34" charset="0"/>
                </a:rPr>
                <a:t> </a:t>
              </a:r>
              <a:r>
                <a:rPr lang="fr-FR" sz="2000" dirty="0" smtClean="0">
                  <a:solidFill>
                    <a:srgbClr val="202122"/>
                  </a:solidFill>
                  <a:latin typeface="Arial" panose="020B0604020202020204" pitchFamily="34" charset="0"/>
                </a:rPr>
                <a:t>Celle </a:t>
              </a:r>
              <a:r>
                <a:rPr lang="fr-FR" sz="2000" dirty="0">
                  <a:solidFill>
                    <a:srgbClr val="202122"/>
                  </a:solidFill>
                  <a:latin typeface="Arial" panose="020B0604020202020204" pitchFamily="34" charset="0"/>
                </a:rPr>
                <a:t>des rongeurs et des humains s'effectue par piqûre de puce, près de 80 espèces de </a:t>
              </a:r>
              <a:r>
                <a:rPr lang="fr-FR" sz="2000" dirty="0" smtClean="0">
                  <a:latin typeface="Arial" panose="020B0604020202020204" pitchFamily="34" charset="0"/>
                </a:rPr>
                <a:t>puces</a:t>
              </a:r>
              <a:r>
                <a:rPr lang="fr-FR" sz="2000" dirty="0">
                  <a:solidFill>
                    <a:srgbClr val="202122"/>
                  </a:solidFill>
                  <a:latin typeface="Arial" panose="020B0604020202020204" pitchFamily="34" charset="0"/>
                </a:rPr>
                <a:t> sont impliquées dans cette </a:t>
              </a:r>
              <a:r>
                <a:rPr lang="fr-FR" sz="2000" dirty="0" smtClean="0">
                  <a:solidFill>
                    <a:srgbClr val="202122"/>
                  </a:solidFill>
                  <a:latin typeface="Arial" panose="020B0604020202020204" pitchFamily="34" charset="0"/>
                </a:rPr>
                <a:t>transmission.</a:t>
              </a:r>
            </a:p>
            <a:p>
              <a:r>
                <a:rPr lang="fr-FR" sz="2000" dirty="0" smtClean="0">
                  <a:solidFill>
                    <a:srgbClr val="202122"/>
                  </a:solidFill>
                  <a:latin typeface="Arial" panose="020B0604020202020204" pitchFamily="34" charset="0"/>
                </a:rPr>
                <a:t> </a:t>
              </a:r>
              <a:r>
                <a:rPr lang="fr-FR" sz="2000" dirty="0">
                  <a:solidFill>
                    <a:srgbClr val="202122"/>
                  </a:solidFill>
                  <a:latin typeface="Arial" panose="020B0604020202020204" pitchFamily="34" charset="0"/>
                </a:rPr>
                <a:t>En principe, il existe une grande spécificité des puces, chaque espèce de puce étant spécialisée pour son hôte, mais des exceptions sont possibles, notamment quand la puce ne trouve pas son hôte </a:t>
              </a:r>
              <a:r>
                <a:rPr lang="fr-FR" sz="2000" dirty="0" smtClean="0">
                  <a:solidFill>
                    <a:srgbClr val="202122"/>
                  </a:solidFill>
                  <a:latin typeface="Arial" panose="020B0604020202020204" pitchFamily="34" charset="0"/>
                </a:rPr>
                <a:t>habituel.</a:t>
              </a:r>
              <a:endParaRPr lang="fr-FR" sz="2000" dirty="0"/>
            </a:p>
          </p:txBody>
        </p:sp>
        <p:sp>
          <p:nvSpPr>
            <p:cNvPr id="17" name="Rectangle 16"/>
            <p:cNvSpPr/>
            <p:nvPr/>
          </p:nvSpPr>
          <p:spPr>
            <a:xfrm>
              <a:off x="149090" y="385770"/>
              <a:ext cx="6096000" cy="1163753"/>
            </a:xfrm>
            <a:prstGeom prst="rect">
              <a:avLst/>
            </a:prstGeom>
          </p:spPr>
          <p:txBody>
            <a:bodyPr>
              <a:spAutoFit/>
            </a:bodyPr>
            <a:lstStyle/>
            <a:p>
              <a:r>
                <a:rPr lang="fr-FR" sz="2000" dirty="0" smtClean="0">
                  <a:solidFill>
                    <a:srgbClr val="414144"/>
                  </a:solidFill>
                  <a:latin typeface="Brandon"/>
                </a:rPr>
                <a:t>    La </a:t>
              </a:r>
              <a:r>
                <a:rPr lang="fr-FR" sz="2000" dirty="0">
                  <a:solidFill>
                    <a:srgbClr val="414144"/>
                  </a:solidFill>
                  <a:latin typeface="Brandon"/>
                </a:rPr>
                <a:t>peste est une maladie principalement transmise à l’humain par </a:t>
              </a:r>
              <a:r>
                <a:rPr lang="fr-FR" sz="2000" dirty="0" smtClean="0">
                  <a:solidFill>
                    <a:srgbClr val="414144"/>
                  </a:solidFill>
                  <a:latin typeface="Brandon"/>
                </a:rPr>
                <a:t>piqûres </a:t>
              </a:r>
              <a:r>
                <a:rPr lang="fr-FR" sz="2000" dirty="0">
                  <a:solidFill>
                    <a:srgbClr val="414144"/>
                  </a:solidFill>
                  <a:latin typeface="Brandon"/>
                </a:rPr>
                <a:t>puces porteuses de </a:t>
              </a:r>
              <a:r>
                <a:rPr lang="fr-FR" sz="2000" i="1" u="sng" dirty="0">
                  <a:solidFill>
                    <a:srgbClr val="ED7D31">
                      <a:lumMod val="75000"/>
                    </a:srgbClr>
                  </a:solidFill>
                  <a:latin typeface="Brandon"/>
                </a:rPr>
                <a:t>Yersinia </a:t>
              </a:r>
              <a:r>
                <a:rPr lang="fr-FR" sz="2000" i="1" u="sng" dirty="0" err="1">
                  <a:solidFill>
                    <a:srgbClr val="ED7D31">
                      <a:lumMod val="75000"/>
                    </a:srgbClr>
                  </a:solidFill>
                  <a:latin typeface="Brandon"/>
                </a:rPr>
                <a:t>pestis</a:t>
              </a:r>
              <a:r>
                <a:rPr lang="fr-FR" sz="2000" i="1" dirty="0">
                  <a:solidFill>
                    <a:srgbClr val="414144"/>
                  </a:solidFill>
                  <a:latin typeface="Brandon"/>
                </a:rPr>
                <a:t>. </a:t>
              </a:r>
              <a:r>
                <a:rPr lang="fr-FR" sz="2000" dirty="0">
                  <a:solidFill>
                    <a:srgbClr val="414144"/>
                  </a:solidFill>
                  <a:latin typeface="Brandon"/>
                </a:rPr>
                <a:t>Ces puces sont notamment véhiculées par des rongeurs</a:t>
              </a:r>
              <a:r>
                <a:rPr lang="fr-FR" sz="2000" dirty="0" smtClean="0">
                  <a:solidFill>
                    <a:srgbClr val="414144"/>
                  </a:solidFill>
                  <a:latin typeface="Brandon"/>
                </a:rPr>
                <a:t> d, </a:t>
              </a:r>
              <a:r>
                <a:rPr lang="fr-FR" sz="2000" dirty="0">
                  <a:solidFill>
                    <a:srgbClr val="414144"/>
                  </a:solidFill>
                  <a:latin typeface="Brandon"/>
                </a:rPr>
                <a:t>par exemple le rat.</a:t>
              </a:r>
              <a:endParaRPr lang="fr-FR" dirty="0"/>
            </a:p>
          </p:txBody>
        </p:sp>
      </p:grpSp>
    </p:spTree>
    <p:extLst>
      <p:ext uri="{BB962C8B-B14F-4D97-AF65-F5344CB8AC3E}">
        <p14:creationId xmlns:p14="http://schemas.microsoft.com/office/powerpoint/2010/main" val="114851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607610" y="735580"/>
            <a:ext cx="11018730" cy="5170646"/>
          </a:xfrm>
          <a:prstGeom prst="rect">
            <a:avLst/>
          </a:prstGeom>
        </p:spPr>
        <p:txBody>
          <a:bodyPr wrap="square">
            <a:spAutoFit/>
          </a:bodyPr>
          <a:lstStyle/>
          <a:p>
            <a:r>
              <a:rPr lang="fr-FR" sz="2400" b="1" u="sng" dirty="0" smtClean="0">
                <a:solidFill>
                  <a:schemeClr val="accent2">
                    <a:lumMod val="50000"/>
                  </a:schemeClr>
                </a:solidFill>
                <a:latin typeface="Linux Libertine"/>
              </a:rPr>
              <a:t>Le traitement du peste:</a:t>
            </a:r>
            <a:endParaRPr lang="fr-FR" sz="2400" b="1" u="sng" dirty="0">
              <a:solidFill>
                <a:schemeClr val="accent2">
                  <a:lumMod val="50000"/>
                </a:schemeClr>
              </a:solidFill>
              <a:latin typeface="Linux Libertine"/>
            </a:endParaRPr>
          </a:p>
          <a:p>
            <a:r>
              <a:rPr lang="fr-FR" dirty="0" smtClean="0">
                <a:solidFill>
                  <a:srgbClr val="202122"/>
                </a:solidFill>
                <a:latin typeface="Arial" panose="020B0604020202020204" pitchFamily="34" charset="0"/>
              </a:rPr>
              <a:t>          </a:t>
            </a:r>
          </a:p>
          <a:p>
            <a:r>
              <a:rPr lang="fr-FR" dirty="0">
                <a:solidFill>
                  <a:srgbClr val="202122"/>
                </a:solidFill>
                <a:latin typeface="Arial" panose="020B0604020202020204" pitchFamily="34" charset="0"/>
              </a:rPr>
              <a:t> </a:t>
            </a:r>
            <a:r>
              <a:rPr lang="fr-FR" dirty="0" smtClean="0">
                <a:solidFill>
                  <a:srgbClr val="202122"/>
                </a:solidFill>
                <a:latin typeface="Arial" panose="020B0604020202020204" pitchFamily="34" charset="0"/>
              </a:rPr>
              <a:t>         Sans </a:t>
            </a:r>
            <a:r>
              <a:rPr lang="fr-FR" dirty="0">
                <a:solidFill>
                  <a:srgbClr val="202122"/>
                </a:solidFill>
                <a:latin typeface="Arial" panose="020B0604020202020204" pitchFamily="34" charset="0"/>
              </a:rPr>
              <a:t>traitement moderne, la peste bubonique évoluait vers le décès par</a:t>
            </a:r>
            <a:r>
              <a:rPr lang="fr-FR" dirty="0">
                <a:solidFill>
                  <a:schemeClr val="accent2">
                    <a:lumMod val="50000"/>
                  </a:schemeClr>
                </a:solidFill>
                <a:latin typeface="Arial" panose="020B0604020202020204" pitchFamily="34" charset="0"/>
              </a:rPr>
              <a:t> </a:t>
            </a:r>
            <a:r>
              <a:rPr lang="fr-FR" dirty="0" smtClean="0">
                <a:solidFill>
                  <a:schemeClr val="accent2">
                    <a:lumMod val="50000"/>
                  </a:schemeClr>
                </a:solidFill>
                <a:latin typeface="Arial" panose="020B0604020202020204" pitchFamily="34" charset="0"/>
              </a:rPr>
              <a:t>septicémie </a:t>
            </a:r>
            <a:r>
              <a:rPr lang="fr-FR" dirty="0" smtClean="0">
                <a:latin typeface="Arial" panose="020B0604020202020204" pitchFamily="34" charset="0"/>
              </a:rPr>
              <a:t>dans </a:t>
            </a:r>
            <a:r>
              <a:rPr lang="fr-FR" dirty="0">
                <a:solidFill>
                  <a:srgbClr val="202122"/>
                </a:solidFill>
                <a:latin typeface="Arial" panose="020B0604020202020204" pitchFamily="34" charset="0"/>
              </a:rPr>
              <a:t>60 % des cas, les formes septicémiques et pulmonaires étant presque toujours </a:t>
            </a:r>
            <a:r>
              <a:rPr lang="fr-FR" dirty="0" smtClean="0">
                <a:solidFill>
                  <a:srgbClr val="202122"/>
                </a:solidFill>
                <a:latin typeface="Arial" panose="020B0604020202020204" pitchFamily="34" charset="0"/>
              </a:rPr>
              <a:t>mortelles</a:t>
            </a:r>
            <a:endParaRPr lang="fr-FR" dirty="0">
              <a:solidFill>
                <a:srgbClr val="202122"/>
              </a:solidFill>
              <a:latin typeface="Arial" panose="020B0604020202020204" pitchFamily="34" charset="0"/>
            </a:endParaRPr>
          </a:p>
          <a:p>
            <a:r>
              <a:rPr lang="fr-FR" dirty="0">
                <a:solidFill>
                  <a:srgbClr val="202122"/>
                </a:solidFill>
                <a:latin typeface="Arial" panose="020B0604020202020204" pitchFamily="34" charset="0"/>
              </a:rPr>
              <a:t>Un traitement réel contre la peste n’a été disponible qu’après la découverte du bacille par Alexandre Yersin en 1894. Il s'agissait de la sérothérapie par sérum </a:t>
            </a:r>
            <a:r>
              <a:rPr lang="fr-FR" dirty="0" smtClean="0">
                <a:solidFill>
                  <a:srgbClr val="202122"/>
                </a:solidFill>
                <a:latin typeface="Arial" panose="020B0604020202020204" pitchFamily="34" charset="0"/>
              </a:rPr>
              <a:t>anti pesteux </a:t>
            </a:r>
            <a:r>
              <a:rPr lang="fr-FR" dirty="0">
                <a:solidFill>
                  <a:srgbClr val="202122"/>
                </a:solidFill>
                <a:latin typeface="Arial" panose="020B0604020202020204" pitchFamily="34" charset="0"/>
              </a:rPr>
              <a:t>de Yersin (1896), un sérum obtenu par immunisation du cheval. Un autre traitement historique a été la phagothérapie, dans les années 1920-1930.</a:t>
            </a:r>
          </a:p>
          <a:p>
            <a:r>
              <a:rPr lang="fr-FR" dirty="0" smtClean="0">
                <a:solidFill>
                  <a:srgbClr val="202122"/>
                </a:solidFill>
                <a:latin typeface="Arial" panose="020B0604020202020204" pitchFamily="34" charset="0"/>
              </a:rPr>
              <a:t>     Le </a:t>
            </a:r>
            <a:r>
              <a:rPr lang="fr-FR" dirty="0">
                <a:solidFill>
                  <a:srgbClr val="202122"/>
                </a:solidFill>
                <a:latin typeface="Arial" panose="020B0604020202020204" pitchFamily="34" charset="0"/>
              </a:rPr>
              <a:t>traitement par antibiotiques est le seul véritablement efficace (guérison en quelques jours). </a:t>
            </a:r>
            <a:r>
              <a:rPr lang="fr-FR" i="1" dirty="0">
                <a:solidFill>
                  <a:srgbClr val="202122"/>
                </a:solidFill>
                <a:latin typeface="Arial" panose="020B0604020202020204" pitchFamily="34" charset="0"/>
              </a:rPr>
              <a:t>Y. </a:t>
            </a:r>
            <a:r>
              <a:rPr lang="fr-FR" i="1" dirty="0" err="1">
                <a:solidFill>
                  <a:srgbClr val="202122"/>
                </a:solidFill>
                <a:latin typeface="Arial" panose="020B0604020202020204" pitchFamily="34" charset="0"/>
              </a:rPr>
              <a:t>pestis</a:t>
            </a:r>
            <a:r>
              <a:rPr lang="fr-FR" dirty="0">
                <a:solidFill>
                  <a:srgbClr val="202122"/>
                </a:solidFill>
                <a:latin typeface="Arial" panose="020B0604020202020204" pitchFamily="34" charset="0"/>
              </a:rPr>
              <a:t> est naturellement résistant aux bêta-</a:t>
            </a:r>
            <a:r>
              <a:rPr lang="fr-FR" dirty="0" err="1">
                <a:solidFill>
                  <a:srgbClr val="202122"/>
                </a:solidFill>
                <a:latin typeface="Arial" panose="020B0604020202020204" pitchFamily="34" charset="0"/>
              </a:rPr>
              <a:t>lactamines</a:t>
            </a:r>
            <a:r>
              <a:rPr lang="fr-FR" dirty="0">
                <a:solidFill>
                  <a:srgbClr val="202122"/>
                </a:solidFill>
                <a:latin typeface="Arial" panose="020B0604020202020204" pitchFamily="34" charset="0"/>
              </a:rPr>
              <a:t> mais reste sensible aux </a:t>
            </a:r>
            <a:r>
              <a:rPr lang="fr-FR" dirty="0" smtClean="0">
                <a:solidFill>
                  <a:srgbClr val="202122"/>
                </a:solidFill>
                <a:latin typeface="Arial" panose="020B0604020202020204" pitchFamily="34" charset="0"/>
              </a:rPr>
              <a:t>aminosides:</a:t>
            </a:r>
            <a:r>
              <a:rPr lang="fr-FR" dirty="0">
                <a:solidFill>
                  <a:srgbClr val="202122"/>
                </a:solidFill>
                <a:latin typeface="Arial" panose="020B0604020202020204" pitchFamily="34" charset="0"/>
              </a:rPr>
              <a:t> streptomycine, gentamicine et à la </a:t>
            </a:r>
            <a:r>
              <a:rPr lang="fr-FR" dirty="0" err="1">
                <a:solidFill>
                  <a:srgbClr val="202122"/>
                </a:solidFill>
                <a:latin typeface="Arial" panose="020B0604020202020204" pitchFamily="34" charset="0"/>
              </a:rPr>
              <a:t>kanamycine</a:t>
            </a:r>
            <a:r>
              <a:rPr lang="fr-FR" dirty="0">
                <a:solidFill>
                  <a:srgbClr val="202122"/>
                </a:solidFill>
                <a:latin typeface="Arial" panose="020B0604020202020204" pitchFamily="34" charset="0"/>
              </a:rPr>
              <a:t> (pour les nouveau-nés), aux </a:t>
            </a:r>
            <a:r>
              <a:rPr lang="fr-FR" dirty="0" smtClean="0">
                <a:solidFill>
                  <a:srgbClr val="202122"/>
                </a:solidFill>
                <a:latin typeface="Arial" panose="020B0604020202020204" pitchFamily="34" charset="0"/>
              </a:rPr>
              <a:t>cyclines</a:t>
            </a:r>
            <a:r>
              <a:rPr lang="fr-FR" baseline="30000" dirty="0">
                <a:solidFill>
                  <a:srgbClr val="202122"/>
                </a:solidFill>
                <a:latin typeface="Arial" panose="020B0604020202020204" pitchFamily="34" charset="0"/>
              </a:rPr>
              <a:t> </a:t>
            </a:r>
            <a:r>
              <a:rPr lang="fr-FR" dirty="0" smtClean="0">
                <a:solidFill>
                  <a:srgbClr val="202122"/>
                </a:solidFill>
                <a:latin typeface="Arial" panose="020B0604020202020204" pitchFamily="34" charset="0"/>
              </a:rPr>
              <a:t>aux</a:t>
            </a:r>
            <a:r>
              <a:rPr lang="fr-FR" dirty="0">
                <a:solidFill>
                  <a:srgbClr val="202122"/>
                </a:solidFill>
                <a:latin typeface="Arial" panose="020B0604020202020204" pitchFamily="34" charset="0"/>
              </a:rPr>
              <a:t> quinolones, au </a:t>
            </a:r>
            <a:r>
              <a:rPr lang="fr-FR" dirty="0" err="1">
                <a:solidFill>
                  <a:srgbClr val="202122"/>
                </a:solidFill>
                <a:latin typeface="Arial" panose="020B0604020202020204" pitchFamily="34" charset="0"/>
              </a:rPr>
              <a:t>triméthoprime-sulfaméthoxazole</a:t>
            </a:r>
            <a:r>
              <a:rPr lang="fr-FR" dirty="0">
                <a:solidFill>
                  <a:srgbClr val="202122"/>
                </a:solidFill>
                <a:latin typeface="Arial" panose="020B0604020202020204" pitchFamily="34" charset="0"/>
              </a:rPr>
              <a:t> (TMP-SMX), à la rifampicine, bien qu'il existe des souches résistantes à cette </a:t>
            </a:r>
            <a:r>
              <a:rPr lang="fr-FR" dirty="0" smtClean="0">
                <a:solidFill>
                  <a:srgbClr val="202122"/>
                </a:solidFill>
                <a:latin typeface="Arial" panose="020B0604020202020204" pitchFamily="34" charset="0"/>
              </a:rPr>
              <a:t>dernière.</a:t>
            </a:r>
            <a:endParaRPr lang="fr-FR" dirty="0">
              <a:solidFill>
                <a:srgbClr val="202122"/>
              </a:solidFill>
              <a:latin typeface="Arial" panose="020B0604020202020204" pitchFamily="34" charset="0"/>
            </a:endParaRPr>
          </a:p>
          <a:p>
            <a:r>
              <a:rPr lang="fr-FR" dirty="0">
                <a:solidFill>
                  <a:srgbClr val="202122"/>
                </a:solidFill>
                <a:latin typeface="Arial" panose="020B0604020202020204" pitchFamily="34" charset="0"/>
              </a:rPr>
              <a:t>La voie d’administration peut être orale ou parentérale, et l’antibiothérapie doit être prescrite au stade précoce (8 à 24 heures après le début de la peste pulmonaire) pour obtenir un maximum d’efficacité. Il a été décrit de rares souches résistantes à plusieurs de ces </a:t>
            </a:r>
            <a:r>
              <a:rPr lang="fr-FR" dirty="0" smtClean="0">
                <a:solidFill>
                  <a:srgbClr val="202122"/>
                </a:solidFill>
                <a:latin typeface="Arial" panose="020B0604020202020204" pitchFamily="34" charset="0"/>
              </a:rPr>
              <a:t>antibiotiques. </a:t>
            </a:r>
            <a:r>
              <a:rPr lang="fr-FR" dirty="0">
                <a:solidFill>
                  <a:srgbClr val="202122"/>
                </a:solidFill>
                <a:latin typeface="Arial" panose="020B0604020202020204" pitchFamily="34" charset="0"/>
              </a:rPr>
              <a:t>Cette situation reste, pour l’instant, exceptionnelle.</a:t>
            </a:r>
          </a:p>
          <a:p>
            <a:r>
              <a:rPr lang="fr-FR" dirty="0">
                <a:solidFill>
                  <a:srgbClr val="202122"/>
                </a:solidFill>
                <a:latin typeface="Arial" panose="020B0604020202020204" pitchFamily="34" charset="0"/>
              </a:rPr>
              <a:t>L'incision du bubon et son drainage ne sont plus guère recommandés</a:t>
            </a:r>
            <a:r>
              <a:rPr lang="fr-FR" dirty="0" smtClean="0">
                <a:solidFill>
                  <a:srgbClr val="202122"/>
                </a:solidFill>
                <a:latin typeface="Arial" panose="020B0604020202020204" pitchFamily="34" charset="0"/>
              </a:rPr>
              <a:t>.  </a:t>
            </a:r>
            <a:endParaRPr lang="fr-FR"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15342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xmlns="" id="{E84E6E35-9175-E782-71C5-4D6908601D63}"/>
              </a:ext>
            </a:extLst>
          </p:cNvPr>
          <p:cNvGrpSpPr/>
          <p:nvPr/>
        </p:nvGrpSpPr>
        <p:grpSpPr>
          <a:xfrm>
            <a:off x="408215" y="138018"/>
            <a:ext cx="11168742" cy="6592193"/>
            <a:chOff x="408215" y="138018"/>
            <a:chExt cx="11168742" cy="6592193"/>
          </a:xfrm>
        </p:grpSpPr>
        <p:grpSp>
          <p:nvGrpSpPr>
            <p:cNvPr id="4" name="Groupe 3">
              <a:extLst>
                <a:ext uri="{FF2B5EF4-FFF2-40B4-BE49-F238E27FC236}">
                  <a16:creationId xmlns:a16="http://schemas.microsoft.com/office/drawing/2014/main" xmlns="" id="{096C3495-49B7-AE7D-9724-1A1EFB5E5D54}"/>
                </a:ext>
              </a:extLst>
            </p:cNvPr>
            <p:cNvGrpSpPr/>
            <p:nvPr/>
          </p:nvGrpSpPr>
          <p:grpSpPr>
            <a:xfrm>
              <a:off x="408215" y="780931"/>
              <a:ext cx="11168742" cy="5949280"/>
              <a:chOff x="1328052" y="404664"/>
              <a:chExt cx="8726801" cy="5986958"/>
            </a:xfrm>
          </p:grpSpPr>
          <p:sp>
            <p:nvSpPr>
              <p:cNvPr id="5" name="Rectangle 4">
                <a:extLst>
                  <a:ext uri="{FF2B5EF4-FFF2-40B4-BE49-F238E27FC236}">
                    <a16:creationId xmlns:a16="http://schemas.microsoft.com/office/drawing/2014/main" xmlns="" id="{A515FADD-2488-2EA4-3795-8032DC4DD394}"/>
                  </a:ext>
                </a:extLst>
              </p:cNvPr>
              <p:cNvSpPr/>
              <p:nvPr/>
            </p:nvSpPr>
            <p:spPr>
              <a:xfrm>
                <a:off x="1341884" y="404664"/>
                <a:ext cx="8712969" cy="5976664"/>
              </a:xfrm>
              <a:prstGeom prst="rect">
                <a:avLst/>
              </a:prstGeom>
              <a:solidFill>
                <a:srgbClr val="FFFFFF"/>
              </a:solidFill>
              <a:ln w="12700" cap="flat" cmpd="sng" algn="ctr">
                <a:solidFill>
                  <a:srgbClr val="BABABA"/>
                </a:solidFill>
                <a:prstDash val="solid"/>
                <a:miter lim="800000"/>
              </a:ln>
              <a:effectLst>
                <a:glow rad="139700">
                  <a:srgbClr val="9BAAB7">
                    <a:satMod val="175000"/>
                    <a:alpha val="40000"/>
                  </a:srgbClr>
                </a:glow>
                <a:outerShdw blurRad="63500" sx="102000" sy="102000" algn="ctr" rotWithShape="0">
                  <a:prstClr val="black">
                    <a:alpha val="40000"/>
                  </a:prstClr>
                </a:outerShdw>
              </a:effectLst>
            </p:spPr>
            <p:txBody>
              <a:bodyPr rtlCol="0" anchor="ctr"/>
              <a:lstStyle>
                <a:defPPr rtl="0">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65562"/>
                  </a:solidFill>
                  <a:effectLst/>
                  <a:uLnTx/>
                  <a:uFillTx/>
                  <a:latin typeface="Euphemia"/>
                  <a:ea typeface="+mn-ea"/>
                  <a:cs typeface="+mn-cs"/>
                </a:endParaRPr>
              </a:p>
            </p:txBody>
          </p:sp>
          <p:pic>
            <p:nvPicPr>
              <p:cNvPr id="6" name="Image 5">
                <a:extLst>
                  <a:ext uri="{FF2B5EF4-FFF2-40B4-BE49-F238E27FC236}">
                    <a16:creationId xmlns:a16="http://schemas.microsoft.com/office/drawing/2014/main" xmlns="" id="{268C7547-AD8F-D223-74C9-0BD3EDCC3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052" y="414958"/>
                <a:ext cx="8712968" cy="5976664"/>
              </a:xfrm>
              <a:prstGeom prst="rect">
                <a:avLst/>
              </a:prstGeom>
            </p:spPr>
          </p:pic>
        </p:grpSp>
        <p:sp>
          <p:nvSpPr>
            <p:cNvPr id="7" name="ZoneTexte 6">
              <a:extLst>
                <a:ext uri="{FF2B5EF4-FFF2-40B4-BE49-F238E27FC236}">
                  <a16:creationId xmlns:a16="http://schemas.microsoft.com/office/drawing/2014/main" xmlns="" id="{33A43B8E-DBAD-4A97-BD4D-955760B27352}"/>
                </a:ext>
              </a:extLst>
            </p:cNvPr>
            <p:cNvSpPr txBox="1"/>
            <p:nvPr/>
          </p:nvSpPr>
          <p:spPr>
            <a:xfrm flipH="1">
              <a:off x="425917" y="138018"/>
              <a:ext cx="3766784" cy="461665"/>
            </a:xfrm>
            <a:prstGeom prst="rect">
              <a:avLst/>
            </a:prstGeom>
            <a:noFill/>
          </p:spPr>
          <p:txBody>
            <a:bodyPr wrap="square" rtlCol="0">
              <a:spAutoFit/>
            </a:bodyPr>
            <a:lstStyle/>
            <a:p>
              <a:r>
                <a:rPr lang="fr-FR" sz="2400" b="1" i="1" u="sng" dirty="0">
                  <a:solidFill>
                    <a:schemeClr val="accent2">
                      <a:lumMod val="50000"/>
                    </a:schemeClr>
                  </a:solidFill>
                  <a:latin typeface="Arial Black" panose="020B0A04020102020204" pitchFamily="34" charset="0"/>
                </a:rPr>
                <a:t>Le cycle de la peste:</a:t>
              </a:r>
            </a:p>
          </p:txBody>
        </p:sp>
      </p:grpSp>
    </p:spTree>
    <p:extLst>
      <p:ext uri="{BB962C8B-B14F-4D97-AF65-F5344CB8AC3E}">
        <p14:creationId xmlns:p14="http://schemas.microsoft.com/office/powerpoint/2010/main" val="157830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xmlns="" id="{A919E7E0-C0D8-E151-14C6-9BD3B467FC85}"/>
              </a:ext>
            </a:extLst>
          </p:cNvPr>
          <p:cNvGrpSpPr/>
          <p:nvPr/>
        </p:nvGrpSpPr>
        <p:grpSpPr>
          <a:xfrm>
            <a:off x="0" y="0"/>
            <a:ext cx="12192000" cy="6858000"/>
            <a:chOff x="0" y="0"/>
            <a:chExt cx="12192000" cy="6858000"/>
          </a:xfrm>
        </p:grpSpPr>
        <p:pic>
          <p:nvPicPr>
            <p:cNvPr id="3" name="Image 2">
              <a:extLst>
                <a:ext uri="{FF2B5EF4-FFF2-40B4-BE49-F238E27FC236}">
                  <a16:creationId xmlns:a16="http://schemas.microsoft.com/office/drawing/2014/main" xmlns="" id="{216BDFA6-416C-439F-C7D9-D51801CDF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xmlns="" id="{BB247B6E-3DC3-139E-6B65-2257D4CB4D49}"/>
                </a:ext>
              </a:extLst>
            </p:cNvPr>
            <p:cNvSpPr txBox="1"/>
            <p:nvPr/>
          </p:nvSpPr>
          <p:spPr>
            <a:xfrm>
              <a:off x="3724170" y="2274373"/>
              <a:ext cx="7674429" cy="1323439"/>
            </a:xfrm>
            <a:prstGeom prst="rect">
              <a:avLst/>
            </a:prstGeom>
            <a:noFill/>
          </p:spPr>
          <p:txBody>
            <a:bodyPr wrap="square" rtlCol="0">
              <a:spAutoFit/>
            </a:bodyPr>
            <a:lstStyle/>
            <a:p>
              <a:r>
                <a:rPr lang="fr-FR" sz="8000" b="1" i="1" dirty="0">
                  <a:solidFill>
                    <a:schemeClr val="bg1"/>
                  </a:solidFill>
                  <a:latin typeface="Georgia" panose="02040502050405020303" pitchFamily="18" charset="0"/>
                </a:rPr>
                <a:t>choléra</a:t>
              </a:r>
            </a:p>
          </p:txBody>
        </p:sp>
      </p:grpSp>
    </p:spTree>
    <p:extLst>
      <p:ext uri="{BB962C8B-B14F-4D97-AF65-F5344CB8AC3E}">
        <p14:creationId xmlns:p14="http://schemas.microsoft.com/office/powerpoint/2010/main" val="335593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xmlns="" id="{3EFDB60A-1AC8-506E-0CFC-D559AAAB36DB}"/>
              </a:ext>
            </a:extLst>
          </p:cNvPr>
          <p:cNvGrpSpPr/>
          <p:nvPr/>
        </p:nvGrpSpPr>
        <p:grpSpPr>
          <a:xfrm>
            <a:off x="0" y="109138"/>
            <a:ext cx="11972693" cy="6926426"/>
            <a:chOff x="219307" y="306085"/>
            <a:chExt cx="11103428" cy="6926426"/>
          </a:xfrm>
        </p:grpSpPr>
        <p:grpSp>
          <p:nvGrpSpPr>
            <p:cNvPr id="2" name="Groupe 1">
              <a:extLst>
                <a:ext uri="{FF2B5EF4-FFF2-40B4-BE49-F238E27FC236}">
                  <a16:creationId xmlns:a16="http://schemas.microsoft.com/office/drawing/2014/main" xmlns="" id="{27EDADC4-1DB7-716C-B442-EDAE0937A509}"/>
                </a:ext>
              </a:extLst>
            </p:cNvPr>
            <p:cNvGrpSpPr/>
            <p:nvPr/>
          </p:nvGrpSpPr>
          <p:grpSpPr>
            <a:xfrm>
              <a:off x="4185252" y="306085"/>
              <a:ext cx="3528392" cy="792088"/>
              <a:chOff x="4258208" y="553616"/>
              <a:chExt cx="3528392" cy="792088"/>
            </a:xfrm>
          </p:grpSpPr>
          <p:sp>
            <p:nvSpPr>
              <p:cNvPr id="3" name="Organigramme : Terminateur 2">
                <a:extLst>
                  <a:ext uri="{FF2B5EF4-FFF2-40B4-BE49-F238E27FC236}">
                    <a16:creationId xmlns:a16="http://schemas.microsoft.com/office/drawing/2014/main" xmlns="" id="{B09F8FB8-D81C-4B0D-DA2D-632E10925F76}"/>
                  </a:ext>
                </a:extLst>
              </p:cNvPr>
              <p:cNvSpPr/>
              <p:nvPr/>
            </p:nvSpPr>
            <p:spPr>
              <a:xfrm>
                <a:off x="4258208" y="553616"/>
                <a:ext cx="3528392" cy="792088"/>
              </a:xfrm>
              <a:prstGeom prst="flowChartTerminator">
                <a:avLst/>
              </a:prstGeom>
              <a:solidFill>
                <a:srgbClr val="FFFFFF"/>
              </a:solidFill>
              <a:ln w="12700" cap="flat" cmpd="sng" algn="ctr">
                <a:solidFill>
                  <a:srgbClr val="BABABA"/>
                </a:solidFill>
                <a:prstDash val="solid"/>
                <a:miter lim="800000"/>
              </a:ln>
              <a:effectLst>
                <a:innerShdw blurRad="114300">
                  <a:prstClr val="black"/>
                </a:innerShdw>
              </a:effectLst>
            </p:spPr>
            <p:txBody>
              <a:bodyPr rtlCol="0" anchor="ctr"/>
              <a:lstStyle>
                <a:defPPr rtl="0">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65562"/>
                  </a:solidFill>
                  <a:effectLst/>
                  <a:uLnTx/>
                  <a:uFillTx/>
                  <a:latin typeface="Euphemia"/>
                  <a:ea typeface="+mn-ea"/>
                  <a:cs typeface="+mn-cs"/>
                </a:endParaRPr>
              </a:p>
            </p:txBody>
          </p:sp>
          <p:sp>
            <p:nvSpPr>
              <p:cNvPr id="4" name="ZoneTexte 2">
                <a:extLst>
                  <a:ext uri="{FF2B5EF4-FFF2-40B4-BE49-F238E27FC236}">
                    <a16:creationId xmlns:a16="http://schemas.microsoft.com/office/drawing/2014/main" xmlns="" id="{386AFF1D-42F2-F56C-AAF4-D5A1611677AF}"/>
                  </a:ext>
                </a:extLst>
              </p:cNvPr>
              <p:cNvSpPr txBox="1"/>
              <p:nvPr/>
            </p:nvSpPr>
            <p:spPr>
              <a:xfrm>
                <a:off x="5050296" y="688050"/>
                <a:ext cx="2736304" cy="52322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srgbClr val="E8A565">
                        <a:lumMod val="50000"/>
                      </a:srgbClr>
                    </a:solidFill>
                    <a:effectLst/>
                    <a:uLnTx/>
                    <a:uFillTx/>
                    <a:latin typeface="Euphemia"/>
                    <a:ea typeface="+mn-ea"/>
                    <a:cs typeface="+mn-cs"/>
                  </a:rPr>
                  <a:t>Le cholera</a:t>
                </a:r>
              </a:p>
            </p:txBody>
          </p:sp>
        </p:grpSp>
        <p:sp>
          <p:nvSpPr>
            <p:cNvPr id="5" name="ZoneTexte 4">
              <a:extLst>
                <a:ext uri="{FF2B5EF4-FFF2-40B4-BE49-F238E27FC236}">
                  <a16:creationId xmlns:a16="http://schemas.microsoft.com/office/drawing/2014/main" xmlns="" id="{4B820985-55E5-AEDD-F125-E9E3D46C486D}"/>
                </a:ext>
              </a:extLst>
            </p:cNvPr>
            <p:cNvSpPr txBox="1"/>
            <p:nvPr/>
          </p:nvSpPr>
          <p:spPr>
            <a:xfrm>
              <a:off x="219307" y="1335512"/>
              <a:ext cx="11103428" cy="5896999"/>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000000"/>
                  </a:solidFill>
                  <a:effectLst/>
                  <a:uLnTx/>
                  <a:uFillTx/>
                  <a:latin typeface="Euphemia"/>
                  <a:ea typeface="+mn-ea"/>
                  <a:cs typeface="+mn-cs"/>
                </a:rPr>
                <a:t>         </a:t>
              </a:r>
              <a:r>
                <a:rPr lang="fr-FR" sz="2000" dirty="0" smtClean="0">
                  <a:solidFill>
                    <a:srgbClr val="000000"/>
                  </a:solidFill>
                  <a:latin typeface="Euphemia"/>
                </a:rPr>
                <a:t>Le </a:t>
              </a:r>
              <a:r>
                <a:rPr kumimoji="0" lang="fr-FR" sz="2000" b="0" i="0" u="none" strike="noStrike" kern="1200" cap="none" spc="0" normalizeH="0" baseline="0" noProof="0" dirty="0" smtClean="0">
                  <a:ln>
                    <a:noFill/>
                  </a:ln>
                  <a:solidFill>
                    <a:srgbClr val="000000"/>
                  </a:solidFill>
                  <a:effectLst/>
                  <a:uLnTx/>
                  <a:uFillTx/>
                  <a:latin typeface="Euphemia"/>
                </a:rPr>
                <a:t>choléra </a:t>
              </a:r>
              <a:r>
                <a:rPr kumimoji="0" lang="fr-FR" sz="2000" b="0" i="0" u="none" strike="noStrike" kern="1200" cap="none" spc="0" normalizeH="0" baseline="0" noProof="0" dirty="0">
                  <a:ln>
                    <a:noFill/>
                  </a:ln>
                  <a:solidFill>
                    <a:srgbClr val="000000"/>
                  </a:solidFill>
                  <a:effectLst/>
                  <a:uLnTx/>
                  <a:uFillTx/>
                  <a:latin typeface="Euphemia"/>
                </a:rPr>
                <a:t>: maladie infectieuse diarrhéique à caractère épidémique due à </a:t>
              </a:r>
              <a:r>
                <a:rPr kumimoji="0" lang="fr-FR" sz="2000" b="0" i="0" u="sng" strike="noStrike" kern="1200" cap="none" spc="0" normalizeH="0" baseline="0" noProof="0" dirty="0" err="1">
                  <a:ln>
                    <a:noFill/>
                  </a:ln>
                  <a:solidFill>
                    <a:schemeClr val="accent2">
                      <a:lumMod val="75000"/>
                    </a:schemeClr>
                  </a:solidFill>
                  <a:effectLst/>
                  <a:uLnTx/>
                  <a:uFillTx/>
                  <a:latin typeface="Euphemia"/>
                </a:rPr>
                <a:t>Vibrio</a:t>
              </a:r>
              <a:r>
                <a:rPr kumimoji="0" lang="fr-FR" sz="2000" b="0" i="0" u="sng" strike="noStrike" kern="1200" cap="none" spc="0" normalizeH="0" baseline="0" noProof="0" dirty="0">
                  <a:ln>
                    <a:noFill/>
                  </a:ln>
                  <a:solidFill>
                    <a:schemeClr val="accent2">
                      <a:lumMod val="75000"/>
                    </a:schemeClr>
                  </a:solidFill>
                  <a:effectLst/>
                  <a:uLnTx/>
                  <a:uFillTx/>
                  <a:latin typeface="Euphemia"/>
                </a:rPr>
                <a:t> </a:t>
              </a:r>
              <a:r>
                <a:rPr kumimoji="0" lang="fr-FR" sz="2000" b="0" i="0" u="sng" strike="noStrike" kern="1200" cap="none" spc="0" normalizeH="0" baseline="0" noProof="0" dirty="0" err="1">
                  <a:ln>
                    <a:noFill/>
                  </a:ln>
                  <a:solidFill>
                    <a:schemeClr val="accent2">
                      <a:lumMod val="75000"/>
                    </a:schemeClr>
                  </a:solidFill>
                  <a:effectLst/>
                  <a:uLnTx/>
                  <a:uFillTx/>
                  <a:latin typeface="Euphemia"/>
                </a:rPr>
                <a:t>cholerae</a:t>
              </a:r>
              <a:r>
                <a:rPr kumimoji="0" lang="fr-FR" sz="2000" b="0" i="0" u="sng" strike="noStrike" kern="1200" cap="none" spc="0" normalizeH="0" baseline="0" noProof="0" dirty="0">
                  <a:ln>
                    <a:noFill/>
                  </a:ln>
                  <a:solidFill>
                    <a:schemeClr val="accent2">
                      <a:lumMod val="75000"/>
                    </a:schemeClr>
                  </a:solidFill>
                  <a:effectLst/>
                  <a:uLnTx/>
                  <a:uFillTx/>
                  <a:latin typeface="Euphemia"/>
                </a:rPr>
                <a:t> </a:t>
              </a:r>
              <a:r>
                <a:rPr kumimoji="0" lang="fr-FR" sz="2000" b="0" i="0" u="none" strike="noStrike" kern="1200" cap="none" spc="0" normalizeH="0" baseline="0" noProof="0" dirty="0">
                  <a:ln>
                    <a:noFill/>
                  </a:ln>
                  <a:solidFill>
                    <a:srgbClr val="000000"/>
                  </a:solidFill>
                  <a:effectLst/>
                  <a:uLnTx/>
                  <a:uFillTx/>
                  <a:latin typeface="Euphemia"/>
                </a:rPr>
                <a:t>Diarrhée sans fièvre, déshydratation aiguë (collapsus cardio-vasculaire)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rPr>
                <a:t>Histoire « moderne » du choléra commence avec la 1ère pandémie qui débute en 1817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rPr>
                <a:t>Pandémie = épidémie à l ’échelle mondiale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65562"/>
                </a:solidFill>
                <a:effectLst/>
                <a:uLnTx/>
                <a:uFillTx/>
                <a:latin typeface="Euphemia"/>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smtClean="0">
                  <a:ln>
                    <a:noFill/>
                  </a:ln>
                  <a:solidFill>
                    <a:schemeClr val="accent2">
                      <a:lumMod val="50000"/>
                    </a:schemeClr>
                  </a:solidFill>
                  <a:effectLst/>
                  <a:uLnTx/>
                  <a:uFillTx/>
                  <a:latin typeface="google sans"/>
                </a:rPr>
                <a:t> </a:t>
              </a:r>
              <a:r>
                <a:rPr kumimoji="0" lang="fr-FR" sz="2000" b="0" i="0" u="none" strike="noStrike" kern="1200" cap="none" spc="0" normalizeH="0" noProof="0" dirty="0" smtClean="0">
                  <a:ln>
                    <a:noFill/>
                  </a:ln>
                  <a:solidFill>
                    <a:schemeClr val="accent2">
                      <a:lumMod val="50000"/>
                    </a:schemeClr>
                  </a:solidFill>
                  <a:effectLst/>
                  <a:uLnTx/>
                  <a:uFillTx/>
                  <a:latin typeface="google sans"/>
                </a:rPr>
                <a:t>    </a:t>
              </a:r>
              <a:r>
                <a:rPr kumimoji="0" lang="fr-FR" sz="2000" b="1" i="0" u="sng" strike="noStrike" kern="1200" cap="none" spc="0" normalizeH="0" baseline="0" noProof="0" dirty="0" smtClean="0">
                  <a:ln>
                    <a:noFill/>
                  </a:ln>
                  <a:solidFill>
                    <a:schemeClr val="accent2">
                      <a:lumMod val="50000"/>
                    </a:schemeClr>
                  </a:solidFill>
                  <a:effectLst/>
                  <a:uLnTx/>
                  <a:uFillTx/>
                  <a:latin typeface="google sans"/>
                </a:rPr>
                <a:t>Historique </a:t>
              </a:r>
              <a:r>
                <a:rPr kumimoji="0" lang="fr-FR" sz="2000" b="1" i="0" u="sng" strike="noStrike" kern="1200" cap="none" spc="0" normalizeH="0" baseline="0" noProof="0" dirty="0">
                  <a:ln>
                    <a:noFill/>
                  </a:ln>
                  <a:solidFill>
                    <a:schemeClr val="accent2">
                      <a:lumMod val="50000"/>
                    </a:schemeClr>
                  </a:solidFill>
                  <a:effectLst/>
                  <a:uLnTx/>
                  <a:uFillTx/>
                  <a:latin typeface="google sans"/>
                </a:rPr>
                <a:t>et épidémiologie</a:t>
              </a:r>
              <a:r>
                <a:rPr kumimoji="0" lang="fr-FR" sz="2000" b="1" i="0" u="none" strike="noStrike" kern="1200" cap="none" spc="0" normalizeH="0" baseline="0" noProof="0" dirty="0">
                  <a:ln>
                    <a:noFill/>
                  </a:ln>
                  <a:solidFill>
                    <a:srgbClr val="465562"/>
                  </a:solidFill>
                  <a:effectLst/>
                  <a:uLnTx/>
                  <a:uFillTx/>
                  <a:latin typeface="google sans"/>
                </a:rPr>
                <a:t>:</a:t>
              </a:r>
              <a:endParaRPr kumimoji="0" lang="fr-FR" sz="2000" b="1" i="0" u="none" strike="noStrike" kern="1200" cap="none" spc="0" normalizeH="0" baseline="0" noProof="0" dirty="0">
                <a:ln>
                  <a:noFill/>
                </a:ln>
                <a:solidFill>
                  <a:srgbClr val="465562"/>
                </a:solidFill>
                <a:effectLst/>
                <a:uLnTx/>
                <a:uFillTx/>
                <a:latin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000000"/>
                  </a:solidFill>
                  <a:effectLst/>
                  <a:uLnTx/>
                  <a:uFillTx/>
                  <a:latin typeface="google sans"/>
                </a:rPr>
                <a:t>      Le choléra est apparu pour la première fois en Inde au XIXe siècle, avant de se propager à travers le monde en plusieurs vagues, notamment en Europe et en Amérique. La maladie est étroitement liée aux conditions d’hygiène et à l’accès à de l’eau potable. Le choléra s’est propagé principalement dans les zones urbaines en raison de l’absence de systèmes d’assainissement adéquats, affectant des milliers de personnes.</a:t>
              </a:r>
              <a:endParaRPr kumimoji="0" lang="fr-FR" sz="2000" b="0" i="0" u="none" strike="noStrike" kern="1200" cap="none" spc="0" normalizeH="0" baseline="0" noProof="0" dirty="0" smtClean="0">
                <a:ln>
                  <a:noFill/>
                </a:ln>
                <a:solidFill>
                  <a:srgbClr val="222222"/>
                </a:solidFill>
                <a:effectLst/>
                <a:uLnTx/>
                <a:uFillTx/>
                <a:latin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000000"/>
                  </a:solidFill>
                  <a:effectLst/>
                  <a:uLnTx/>
                  <a:uFillTx/>
                  <a:latin typeface="google sans"/>
                </a:rPr>
                <a:t>La propagation du choléra est favorisée par la consommation d’eau et d’aliments contaminés par la bactérie, particulièrement dans les zones à forte densité de population et mal desservies en infrastructures sanitaires.</a:t>
              </a:r>
              <a:endParaRPr kumimoji="0" lang="fr-FR" sz="2000" b="0" i="0" u="none" strike="noStrike" kern="1200" cap="none" spc="0" normalizeH="0" baseline="0" noProof="0" dirty="0" smtClean="0">
                <a:ln>
                  <a:noFill/>
                </a:ln>
                <a:solidFill>
                  <a:srgbClr val="222222"/>
                </a:solidFill>
                <a:effectLst/>
                <a:uLnTx/>
                <a:uFillTx/>
                <a:latin typeface="Arial" panose="020B0604020202020204" pitchFamily="34" charset="0"/>
              </a:endParaRPr>
            </a:p>
            <a:p>
              <a:pPr marR="0" lvl="0" algn="l" defTabSz="914400" rtl="0" eaLnBrk="1" fontAlgn="auto" latinLnBrk="0" hangingPunct="1">
                <a:lnSpc>
                  <a:spcPct val="90000"/>
                </a:lnSpc>
                <a:spcBef>
                  <a:spcPts val="0"/>
                </a:spcBef>
                <a:spcAft>
                  <a:spcPts val="0"/>
                </a:spcAft>
                <a:buClrTx/>
                <a:buSzTx/>
                <a:tabLst/>
                <a:defRPr/>
              </a:pPr>
              <a:r>
                <a:rPr kumimoji="0" lang="fr-FR" sz="2000" b="0" i="0" u="none" strike="noStrike" kern="1200" cap="none" spc="0" normalizeH="0" baseline="0" noProof="0" dirty="0" smtClean="0">
                  <a:ln>
                    <a:noFill/>
                  </a:ln>
                  <a:solidFill>
                    <a:prstClr val="black"/>
                  </a:solidFill>
                  <a:effectLst/>
                  <a:uLnTx/>
                  <a:uFillTx/>
                  <a:latin typeface="Calibri" panose="020F0502020204030204"/>
                </a:rPr>
                <a:t>  </a:t>
              </a:r>
              <a:br>
                <a:rPr kumimoji="0" lang="fr-FR" sz="2000" b="0" i="0" u="none" strike="noStrike" kern="1200" cap="none" spc="0" normalizeH="0" baseline="0" noProof="0" dirty="0" smtClean="0">
                  <a:ln>
                    <a:noFill/>
                  </a:ln>
                  <a:solidFill>
                    <a:prstClr val="black"/>
                  </a:solidFill>
                  <a:effectLst/>
                  <a:uLnTx/>
                  <a:uFillTx/>
                  <a:latin typeface="Calibri" panose="020F0502020204030204"/>
                </a:rPr>
              </a:br>
              <a:r>
                <a:rPr kumimoji="0" lang="fr-FR" sz="2000" b="1" i="0" u="none" strike="noStrike" kern="1200" cap="none" spc="0" normalizeH="0" baseline="0" noProof="0" dirty="0" smtClean="0">
                  <a:ln>
                    <a:noFill/>
                  </a:ln>
                  <a:solidFill>
                    <a:prstClr val="black"/>
                  </a:solidFill>
                  <a:effectLst/>
                  <a:uLnTx/>
                  <a:uFillTx/>
                  <a:latin typeface="Calibri" panose="020F0502020204030204"/>
                </a:rPr>
                <a:t>      </a:t>
              </a:r>
              <a:r>
                <a:rPr lang="fr-FR" sz="2000" b="1" dirty="0">
                  <a:solidFill>
                    <a:schemeClr val="accent2">
                      <a:lumMod val="50000"/>
                    </a:schemeClr>
                  </a:solidFill>
                  <a:latin typeface="google sans"/>
                </a:rPr>
                <a:t> </a:t>
              </a:r>
              <a:r>
                <a:rPr lang="fr-FR" sz="2000" b="1" dirty="0" smtClean="0">
                  <a:solidFill>
                    <a:schemeClr val="accent2">
                      <a:lumMod val="50000"/>
                    </a:schemeClr>
                  </a:solidFill>
                  <a:latin typeface="google sans"/>
                </a:rPr>
                <a:t>    </a:t>
              </a:r>
              <a:r>
                <a:rPr kumimoji="0" lang="fr-FR" sz="2000" b="1" i="0" u="none" strike="noStrike" kern="1200" cap="none" spc="0" normalizeH="0" baseline="0" noProof="0" dirty="0" smtClean="0">
                  <a:ln>
                    <a:noFill/>
                  </a:ln>
                  <a:solidFill>
                    <a:schemeClr val="accent2">
                      <a:lumMod val="50000"/>
                    </a:schemeClr>
                  </a:solidFill>
                  <a:effectLst/>
                  <a:uLnTx/>
                  <a:uFillTx/>
                  <a:latin typeface="google sans"/>
                </a:rPr>
                <a:t> </a:t>
              </a:r>
              <a:r>
                <a:rPr kumimoji="0" lang="fr-FR" sz="2000" b="1" i="0" u="sng" strike="noStrike" kern="1200" cap="none" spc="0" normalizeH="0" baseline="0" noProof="0" dirty="0" smtClean="0">
                  <a:ln>
                    <a:noFill/>
                  </a:ln>
                  <a:solidFill>
                    <a:schemeClr val="accent2">
                      <a:lumMod val="50000"/>
                    </a:schemeClr>
                  </a:solidFill>
                  <a:effectLst/>
                  <a:uLnTx/>
                  <a:uFillTx/>
                  <a:latin typeface="google sans"/>
                </a:rPr>
                <a:t>Agent pathogène</a:t>
              </a:r>
              <a:r>
                <a:rPr kumimoji="0" lang="fr-FR" sz="2000" b="1" i="0" u="none" strike="noStrike" kern="1200" cap="none" spc="0" normalizeH="0" baseline="0" noProof="0" dirty="0" smtClean="0">
                  <a:ln>
                    <a:noFill/>
                  </a:ln>
                  <a:solidFill>
                    <a:schemeClr val="accent2">
                      <a:lumMod val="50000"/>
                    </a:schemeClr>
                  </a:solidFill>
                  <a:effectLst/>
                  <a:uLnTx/>
                  <a:uFillTx/>
                  <a:latin typeface="google sans"/>
                </a:rPr>
                <a:t>:</a:t>
              </a:r>
              <a:endParaRPr kumimoji="0" lang="fr-FR" sz="2000" b="1" i="0" u="none" strike="noStrike" kern="1200" cap="none" spc="0" normalizeH="0" baseline="0" noProof="0" dirty="0" smtClean="0">
                <a:ln>
                  <a:noFill/>
                </a:ln>
                <a:solidFill>
                  <a:schemeClr val="accent2">
                    <a:lumMod val="50000"/>
                  </a:schemeClr>
                </a:solidFill>
                <a:effectLst/>
                <a:uLnTx/>
                <a:uFillTx/>
                <a:latin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smtClean="0">
                  <a:ln>
                    <a:noFill/>
                  </a:ln>
                  <a:solidFill>
                    <a:srgbClr val="000000"/>
                  </a:solidFill>
                  <a:effectLst/>
                  <a:uLnTx/>
                  <a:uFillTx/>
                  <a:latin typeface="google sans"/>
                </a:rPr>
                <a:t>       La </a:t>
              </a:r>
              <a:r>
                <a:rPr kumimoji="0" lang="fr-FR" sz="2000" b="0" i="0" u="none" strike="noStrike" kern="1200" cap="none" spc="0" normalizeH="0" baseline="0" noProof="0" dirty="0">
                  <a:ln>
                    <a:noFill/>
                  </a:ln>
                  <a:solidFill>
                    <a:srgbClr val="000000"/>
                  </a:solidFill>
                  <a:effectLst/>
                  <a:uLnTx/>
                  <a:uFillTx/>
                  <a:latin typeface="google sans"/>
                </a:rPr>
                <a:t>bactérie </a:t>
              </a:r>
              <a:r>
                <a:rPr kumimoji="0" lang="fr-FR" sz="2000" b="0" i="0" u="sng" strike="noStrike" kern="1200" cap="none" spc="0" normalizeH="0" baseline="0" noProof="0" dirty="0" err="1">
                  <a:ln>
                    <a:noFill/>
                  </a:ln>
                  <a:solidFill>
                    <a:srgbClr val="E8A565">
                      <a:lumMod val="50000"/>
                    </a:srgbClr>
                  </a:solidFill>
                  <a:effectLst/>
                  <a:uLnTx/>
                  <a:uFillTx/>
                  <a:latin typeface="google sans"/>
                </a:rPr>
                <a:t>Vibrio</a:t>
              </a:r>
              <a:r>
                <a:rPr kumimoji="0" lang="fr-FR" sz="2000" b="0" i="0" u="sng" strike="noStrike" kern="1200" cap="none" spc="0" normalizeH="0" baseline="0" noProof="0" dirty="0">
                  <a:ln>
                    <a:noFill/>
                  </a:ln>
                  <a:solidFill>
                    <a:srgbClr val="E8A565">
                      <a:lumMod val="50000"/>
                    </a:srgbClr>
                  </a:solidFill>
                  <a:effectLst/>
                  <a:uLnTx/>
                  <a:uFillTx/>
                  <a:latin typeface="google sans"/>
                </a:rPr>
                <a:t> </a:t>
              </a:r>
              <a:r>
                <a:rPr kumimoji="0" lang="fr-FR" sz="2000" b="0" i="0" u="sng" strike="noStrike" kern="1200" cap="none" spc="0" normalizeH="0" baseline="0" noProof="0" dirty="0" err="1">
                  <a:ln>
                    <a:noFill/>
                  </a:ln>
                  <a:solidFill>
                    <a:srgbClr val="E8A565">
                      <a:lumMod val="50000"/>
                    </a:srgbClr>
                  </a:solidFill>
                  <a:effectLst/>
                  <a:uLnTx/>
                  <a:uFillTx/>
                  <a:latin typeface="google sans"/>
                </a:rPr>
                <a:t>cholerae</a:t>
              </a:r>
              <a:r>
                <a:rPr kumimoji="0" lang="fr-FR" sz="2000" b="0" i="0" u="sng" strike="noStrike" kern="1200" cap="none" spc="0" normalizeH="0" baseline="0" noProof="0" dirty="0">
                  <a:ln>
                    <a:noFill/>
                  </a:ln>
                  <a:solidFill>
                    <a:srgbClr val="E8A565">
                      <a:lumMod val="50000"/>
                    </a:srgbClr>
                  </a:solidFill>
                  <a:effectLst/>
                  <a:uLnTx/>
                  <a:uFillTx/>
                  <a:latin typeface="google sans"/>
                </a:rPr>
                <a:t> </a:t>
              </a:r>
              <a:r>
                <a:rPr kumimoji="0" lang="fr-FR" sz="2000" b="0" i="0" u="none" strike="noStrike" kern="1200" cap="none" spc="0" normalizeH="0" baseline="0" noProof="0" dirty="0">
                  <a:ln>
                    <a:noFill/>
                  </a:ln>
                  <a:solidFill>
                    <a:srgbClr val="000000"/>
                  </a:solidFill>
                  <a:effectLst/>
                  <a:uLnTx/>
                  <a:uFillTx/>
                  <a:latin typeface="google sans"/>
                </a:rPr>
                <a:t>est un vibrion qui produit une toxine provoquant une grave déshydratation. Elle se développe dans les eaux contaminées par des matières fécales humaines et peut facilement infecter les personnes qui boivent de l’eau ou consomment des aliments contaminés.</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65562"/>
                  </a:solidFill>
                  <a:effectLst/>
                  <a:uLnTx/>
                  <a:uFillTx/>
                  <a:latin typeface="Euphemia"/>
                </a:rPr>
                <a:t> </a:t>
              </a:r>
              <a:endParaRPr kumimoji="0" lang="fr-FR" sz="2000" b="0" i="0" u="none" strike="noStrike" kern="1200" cap="none" spc="0" normalizeH="0" baseline="0" noProof="0" dirty="0">
                <a:ln>
                  <a:noFill/>
                </a:ln>
                <a:solidFill>
                  <a:srgbClr val="465562"/>
                </a:solidFill>
                <a:effectLst/>
                <a:uLnTx/>
                <a:uFillTx/>
                <a:latin typeface="Euphemia"/>
              </a:endParaRPr>
            </a:p>
          </p:txBody>
        </p:sp>
      </p:grpSp>
    </p:spTree>
    <p:extLst>
      <p:ext uri="{BB962C8B-B14F-4D97-AF65-F5344CB8AC3E}">
        <p14:creationId xmlns:p14="http://schemas.microsoft.com/office/powerpoint/2010/main" val="377329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5297D310-BA0F-68B9-1F5F-306FE21921F4}"/>
              </a:ext>
            </a:extLst>
          </p:cNvPr>
          <p:cNvPicPr>
            <a:picLocks noChangeAspect="1"/>
          </p:cNvPicPr>
          <p:nvPr/>
        </p:nvPicPr>
        <p:blipFill>
          <a:blip r:embed="rId2">
            <a:extLst>
              <a:ext uri="{28A0092B-C50C-407E-A947-70E740481C1C}">
                <a14:useLocalDpi xmlns:a14="http://schemas.microsoft.com/office/drawing/2010/main" val="0"/>
              </a:ext>
            </a:extLst>
          </a:blip>
          <a:srcRect l="106420" t="112235" r="-106420" b="-99954"/>
          <a:stretch/>
        </p:blipFill>
        <p:spPr>
          <a:xfrm>
            <a:off x="11987013" y="4743451"/>
            <a:ext cx="3200400" cy="3375506"/>
          </a:xfrm>
          <a:prstGeom prst="rect">
            <a:avLst/>
          </a:prstGeom>
        </p:spPr>
      </p:pic>
      <p:grpSp>
        <p:nvGrpSpPr>
          <p:cNvPr id="5" name="Groupe 4"/>
          <p:cNvGrpSpPr/>
          <p:nvPr/>
        </p:nvGrpSpPr>
        <p:grpSpPr>
          <a:xfrm>
            <a:off x="0" y="0"/>
            <a:ext cx="12192000" cy="7058089"/>
            <a:chOff x="0" y="0"/>
            <a:chExt cx="12192000" cy="7058089"/>
          </a:xfrm>
        </p:grpSpPr>
        <p:pic>
          <p:nvPicPr>
            <p:cNvPr id="12" name="Image 11">
              <a:extLst>
                <a:ext uri="{FF2B5EF4-FFF2-40B4-BE49-F238E27FC236}">
                  <a16:creationId xmlns:a16="http://schemas.microsoft.com/office/drawing/2014/main" xmlns="" id="{99AB4854-7F0F-E44A-5011-6ED732803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129" y="399752"/>
              <a:ext cx="3845871" cy="5048250"/>
            </a:xfrm>
            <a:prstGeom prst="ellipse">
              <a:avLst/>
            </a:prstGeom>
            <a:ln>
              <a:solidFill>
                <a:schemeClr val="accent2">
                  <a:lumMod val="60000"/>
                  <a:lumOff val="40000"/>
                </a:schemeClr>
              </a:solidFill>
            </a:ln>
            <a:effectLst>
              <a:reflection blurRad="6350" stA="52000" endA="300" endPos="35000" dir="5400000" sy="-100000" algn="bl" rotWithShape="0"/>
              <a:softEdge rad="112500"/>
            </a:effectLst>
          </p:spPr>
        </p:pic>
        <p:sp>
          <p:nvSpPr>
            <p:cNvPr id="3" name="Rectangle 2"/>
            <p:cNvSpPr/>
            <p:nvPr/>
          </p:nvSpPr>
          <p:spPr>
            <a:xfrm>
              <a:off x="0" y="0"/>
              <a:ext cx="7343335" cy="2923877"/>
            </a:xfrm>
            <a:prstGeom prst="rect">
              <a:avLst/>
            </a:prstGeom>
          </p:spPr>
          <p:txBody>
            <a:bodyPr wrap="square">
              <a:spAutoFit/>
            </a:bodyPr>
            <a:lstStyle/>
            <a:p>
              <a:r>
                <a:rPr lang="fr-FR" sz="2400" dirty="0" smtClean="0">
                  <a:solidFill>
                    <a:schemeClr val="accent2">
                      <a:lumMod val="50000"/>
                    </a:schemeClr>
                  </a:solidFill>
                  <a:latin typeface="IBM Plex Serif"/>
                </a:rPr>
                <a:t>    </a:t>
              </a:r>
              <a:r>
                <a:rPr lang="fr-FR" sz="2400" b="1" u="sng" dirty="0" smtClean="0">
                  <a:solidFill>
                    <a:schemeClr val="accent2">
                      <a:lumMod val="50000"/>
                    </a:schemeClr>
                  </a:solidFill>
                  <a:latin typeface="IBM Plex Serif"/>
                </a:rPr>
                <a:t>Quels sont les symptômes du choléra</a:t>
              </a:r>
              <a:r>
                <a:rPr lang="fr-FR" sz="2400" u="sng" dirty="0">
                  <a:solidFill>
                    <a:schemeClr val="accent2">
                      <a:lumMod val="50000"/>
                    </a:schemeClr>
                  </a:solidFill>
                  <a:latin typeface="IBM Plex Serif"/>
                </a:rPr>
                <a:t> ?</a:t>
              </a:r>
            </a:p>
            <a:p>
              <a:r>
                <a:rPr lang="fr-FR" sz="2000" dirty="0" smtClean="0">
                  <a:solidFill>
                    <a:srgbClr val="31363C"/>
                  </a:solidFill>
                  <a:latin typeface="Inter"/>
                </a:rPr>
                <a:t>      </a:t>
              </a:r>
            </a:p>
            <a:p>
              <a:r>
                <a:rPr lang="fr-FR" sz="2000" dirty="0">
                  <a:solidFill>
                    <a:srgbClr val="31363C"/>
                  </a:solidFill>
                  <a:latin typeface="Inter"/>
                </a:rPr>
                <a:t> </a:t>
              </a:r>
              <a:r>
                <a:rPr lang="fr-FR" sz="2000" dirty="0" smtClean="0">
                  <a:solidFill>
                    <a:srgbClr val="31363C"/>
                  </a:solidFill>
                  <a:latin typeface="Inter"/>
                </a:rPr>
                <a:t>       Le </a:t>
              </a:r>
              <a:r>
                <a:rPr lang="fr-FR" sz="2000" dirty="0">
                  <a:solidFill>
                    <a:srgbClr val="31363C"/>
                  </a:solidFill>
                  <a:latin typeface="Inter"/>
                </a:rPr>
                <a:t>choléra se traduit par une diarrhée aqueuse, blanchâtre, sans fièvre.</a:t>
              </a:r>
            </a:p>
            <a:p>
              <a:r>
                <a:rPr lang="fr-FR" sz="2000" dirty="0">
                  <a:solidFill>
                    <a:srgbClr val="31363C"/>
                  </a:solidFill>
                  <a:latin typeface="Inter"/>
                </a:rPr>
                <a:t>Dans les cas sévères, la maladie provoque plusieurs dizaines de selles par jour, accompagnées de vomissements, responsables d'une grave déshydratation.</a:t>
              </a:r>
            </a:p>
            <a:p>
              <a:r>
                <a:rPr lang="fr-FR" sz="2000" dirty="0">
                  <a:solidFill>
                    <a:srgbClr val="31363C"/>
                  </a:solidFill>
                  <a:latin typeface="Inter"/>
                </a:rPr>
                <a:t>En l’absence de traitement, le choléra est rapidement fatal dans plus de la moitié des cas</a:t>
              </a:r>
              <a:r>
                <a:rPr lang="fr-FR" sz="2000" dirty="0" smtClean="0">
                  <a:solidFill>
                    <a:srgbClr val="31363C"/>
                  </a:solidFill>
                  <a:latin typeface="Inter"/>
                </a:rPr>
                <a:t>. </a:t>
              </a:r>
              <a:endParaRPr lang="fr-FR" sz="2000" b="0" i="0" dirty="0">
                <a:solidFill>
                  <a:srgbClr val="31363C"/>
                </a:solidFill>
                <a:effectLst/>
                <a:latin typeface="Inter"/>
              </a:endParaRPr>
            </a:p>
          </p:txBody>
        </p:sp>
        <p:sp>
          <p:nvSpPr>
            <p:cNvPr id="4" name="Rectangle 3"/>
            <p:cNvSpPr/>
            <p:nvPr/>
          </p:nvSpPr>
          <p:spPr>
            <a:xfrm>
              <a:off x="0" y="3121627"/>
              <a:ext cx="8609428" cy="3936462"/>
            </a:xfrm>
            <a:prstGeom prst="rect">
              <a:avLst/>
            </a:prstGeom>
          </p:spPr>
          <p:txBody>
            <a:bodyPr wrap="square">
              <a:spAutoFit/>
            </a:bodyPr>
            <a:lstStyle/>
            <a:p>
              <a:pPr marL="228600" lvl="0" indent="-228600">
                <a:lnSpc>
                  <a:spcPct val="90000"/>
                </a:lnSpc>
                <a:buFont typeface="Arial" panose="020B0604020202020204" pitchFamily="34" charset="0"/>
                <a:buChar char="•"/>
                <a:defRPr/>
              </a:pPr>
              <a:r>
                <a:rPr lang="fr-FR" sz="2400" u="sng" dirty="0">
                  <a:solidFill>
                    <a:schemeClr val="accent2">
                      <a:lumMod val="50000"/>
                    </a:schemeClr>
                  </a:solidFill>
                  <a:latin typeface="google sans"/>
                </a:rPr>
                <a:t> </a:t>
              </a:r>
              <a:r>
                <a:rPr lang="fr-FR" sz="2400" b="1" u="sng" dirty="0">
                  <a:solidFill>
                    <a:schemeClr val="accent2">
                      <a:lumMod val="50000"/>
                    </a:schemeClr>
                  </a:solidFill>
                  <a:latin typeface="google sans"/>
                </a:rPr>
                <a:t>Lutte contre le choléra</a:t>
              </a:r>
              <a:endParaRPr lang="fr-FR" sz="2400" b="1" u="sng" dirty="0">
                <a:solidFill>
                  <a:schemeClr val="accent2">
                    <a:lumMod val="50000"/>
                  </a:schemeClr>
                </a:solidFill>
                <a:latin typeface="Arial" panose="020B0604020202020204" pitchFamily="34" charset="0"/>
              </a:endParaRPr>
            </a:p>
            <a:p>
              <a:pPr marL="228600" lvl="0" indent="-228600">
                <a:lnSpc>
                  <a:spcPct val="90000"/>
                </a:lnSpc>
                <a:buFont typeface="Arial" panose="020B0604020202020204" pitchFamily="34" charset="0"/>
                <a:buChar char="•"/>
                <a:defRPr/>
              </a:pPr>
              <a:r>
                <a:rPr lang="fr-FR" dirty="0">
                  <a:solidFill>
                    <a:prstClr val="black"/>
                  </a:solidFill>
                </a:rPr>
                <a:t/>
              </a:r>
              <a:br>
                <a:rPr lang="fr-FR" dirty="0">
                  <a:solidFill>
                    <a:prstClr val="black"/>
                  </a:solidFill>
                </a:rPr>
              </a:br>
              <a:r>
                <a:rPr lang="fr-FR" sz="2000" dirty="0">
                  <a:solidFill>
                    <a:prstClr val="black"/>
                  </a:solidFill>
                </a:rPr>
                <a:t>         </a:t>
              </a:r>
              <a:r>
                <a:rPr lang="fr-FR" sz="2000" dirty="0">
                  <a:solidFill>
                    <a:srgbClr val="000000"/>
                  </a:solidFill>
                  <a:latin typeface="google sans"/>
                </a:rPr>
                <a:t>Les premières avancées dans la compréhension du choléra sont dues au médecin John Snow, qui démontra au XIXe siècle que l’eau contaminée était la source de la maladie.</a:t>
              </a:r>
            </a:p>
            <a:p>
              <a:pPr marL="228600" lvl="0" indent="-228600">
                <a:lnSpc>
                  <a:spcPct val="90000"/>
                </a:lnSpc>
                <a:buFont typeface="Arial" panose="020B0604020202020204" pitchFamily="34" charset="0"/>
                <a:buChar char="•"/>
                <a:defRPr/>
              </a:pPr>
              <a:r>
                <a:rPr lang="fr-FR" sz="2000" dirty="0">
                  <a:solidFill>
                    <a:srgbClr val="000000"/>
                  </a:solidFill>
                  <a:latin typeface="google sans"/>
                </a:rPr>
                <a:t> Les mesures de prévention incluent l’assainissement de l’eau, l’amélioration des infrastructures d’égouts et la vaccination dans les zones à risque.</a:t>
              </a:r>
            </a:p>
            <a:p>
              <a:pPr marL="228600" lvl="0" indent="-228600">
                <a:lnSpc>
                  <a:spcPct val="90000"/>
                </a:lnSpc>
                <a:buFont typeface="Arial" panose="020B0604020202020204" pitchFamily="34" charset="0"/>
                <a:buChar char="•"/>
                <a:defRPr/>
              </a:pPr>
              <a:r>
                <a:rPr lang="fr-FR" sz="2000" dirty="0">
                  <a:solidFill>
                    <a:srgbClr val="000000"/>
                  </a:solidFill>
                  <a:latin typeface="google sans"/>
                </a:rPr>
                <a:t> Le traitement repose principalement sur la réhydratation orale et intraveineuse, ainsi que sur l’administration d’antibiotiques dans les cas graves. Bien que les pandémies mondiales de choléra soient aujourd'hui mieux contrôlées, la maladie demeure un problème dans certaines régions du monde.</a:t>
              </a:r>
              <a:endParaRPr lang="fr-FR" sz="2000" dirty="0">
                <a:solidFill>
                  <a:srgbClr val="222222"/>
                </a:solidFill>
                <a:latin typeface="Arial" panose="020B0604020202020204" pitchFamily="34" charset="0"/>
              </a:endParaRPr>
            </a:p>
            <a:p>
              <a:pPr lvl="0">
                <a:defRPr/>
              </a:pPr>
              <a:endParaRPr lang="fr-FR" sz="1400" dirty="0">
                <a:solidFill>
                  <a:srgbClr val="000000"/>
                </a:solidFill>
                <a:latin typeface="Euphemia"/>
              </a:endParaRPr>
            </a:p>
          </p:txBody>
        </p:sp>
      </p:grpSp>
    </p:spTree>
    <p:extLst>
      <p:ext uri="{BB962C8B-B14F-4D97-AF65-F5344CB8AC3E}">
        <p14:creationId xmlns:p14="http://schemas.microsoft.com/office/powerpoint/2010/main" val="98611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2" name="Groupe 11"/>
          <p:cNvGrpSpPr/>
          <p:nvPr/>
        </p:nvGrpSpPr>
        <p:grpSpPr>
          <a:xfrm>
            <a:off x="243171" y="752505"/>
            <a:ext cx="11306402" cy="5262979"/>
            <a:chOff x="243171" y="752505"/>
            <a:chExt cx="11306402" cy="5262979"/>
          </a:xfrm>
        </p:grpSpPr>
        <p:sp>
          <p:nvSpPr>
            <p:cNvPr id="2" name="Rectangle 1"/>
            <p:cNvSpPr>
              <a:spLocks noChangeArrowheads="1"/>
            </p:cNvSpPr>
            <p:nvPr/>
          </p:nvSpPr>
          <p:spPr bwMode="auto">
            <a:xfrm>
              <a:off x="243171" y="752505"/>
              <a:ext cx="7142367" cy="5262979"/>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u="sng" strike="noStrike" cap="none" normalizeH="0" baseline="0" dirty="0" smtClean="0">
                  <a:ln>
                    <a:noFill/>
                  </a:ln>
                  <a:solidFill>
                    <a:schemeClr val="accent2">
                      <a:lumMod val="50000"/>
                    </a:schemeClr>
                  </a:solidFill>
                  <a:effectLst/>
                  <a:latin typeface="omnesextralight"/>
                </a:rPr>
                <a:t>Le traitement du choléra:</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chemeClr val="accent2">
                      <a:lumMod val="50000"/>
                    </a:schemeClr>
                  </a:solidFill>
                  <a:effectLst/>
                  <a:latin typeface="source_sans_proregular"/>
                </a:rPr>
                <a:t>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000" dirty="0">
                  <a:solidFill>
                    <a:srgbClr val="000000"/>
                  </a:solidFill>
                  <a:latin typeface="source_sans_proregular"/>
                </a:rPr>
                <a:t> </a:t>
              </a:r>
              <a:r>
                <a:rPr lang="fr-FR" altLang="fr-FR" sz="2000" dirty="0" smtClean="0">
                  <a:solidFill>
                    <a:srgbClr val="000000"/>
                  </a:solidFill>
                  <a:latin typeface="source_sans_proregular"/>
                </a:rPr>
                <a:t>         </a:t>
              </a:r>
              <a:r>
                <a:rPr kumimoji="0" lang="fr-FR" altLang="fr-FR" sz="2000" b="0" i="0" u="none" strike="noStrike" cap="none" normalizeH="0" baseline="0" dirty="0" smtClean="0">
                  <a:ln>
                    <a:noFill/>
                  </a:ln>
                  <a:solidFill>
                    <a:srgbClr val="000000"/>
                  </a:solidFill>
                  <a:effectLst/>
                  <a:latin typeface="source_sans_proregular"/>
                </a:rPr>
                <a:t>Le traitement du choléra est simple mais doit être administré dans un </a:t>
              </a:r>
              <a:r>
                <a:rPr kumimoji="0" lang="fr-FR" altLang="fr-FR" sz="2000" i="0" u="none" strike="noStrike" cap="none" normalizeH="0" baseline="0" dirty="0" smtClean="0">
                  <a:ln>
                    <a:noFill/>
                  </a:ln>
                  <a:solidFill>
                    <a:srgbClr val="000000"/>
                  </a:solidFill>
                  <a:effectLst/>
                  <a:latin typeface="source_sans_probold"/>
                </a:rPr>
                <a:t>délai très bref</a:t>
              </a:r>
              <a:r>
                <a:rPr kumimoji="0" lang="fr-FR" altLang="fr-FR" sz="2000" b="0" i="0" u="none" strike="noStrike" cap="none" normalizeH="0" baseline="0" dirty="0" smtClean="0">
                  <a:ln>
                    <a:noFill/>
                  </a:ln>
                  <a:solidFill>
                    <a:srgbClr val="000000"/>
                  </a:solidFill>
                  <a:effectLst/>
                  <a:latin typeface="source_sans_proregular"/>
                </a:rPr>
                <a:t> après l’apparition des symptômes. Il consiste essentiellement à réhydrater rapidement le malade à l’aide d'eau propre additionnée de sels de réhydratation administrés par voie orale. Dans les cas plus sévères la réhydratation se fait par voie intraveineuse. La réhydratation peut parfois nécessiter plus de 10 litres d'eau par jour.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000000"/>
                  </a:solidFill>
                  <a:effectLst/>
                  <a:latin typeface="source_sans_proregular"/>
                </a:rPr>
                <a:t>L’administration systématique d’antibiotiques n’est pas recommandée car elle est inefficace sur la propagation des épidémies et contribue à renforcer les résistances. Elle n’est adaptée que dans les formes sévères afin de raccourcir la durée des épisodes diarrhéiques et de diminuer l’importance des soins de réhydratation.</a:t>
              </a:r>
              <a:endParaRPr kumimoji="0" lang="fr-FR" altLang="fr-FR" sz="1300" b="0" i="0" u="none" strike="noStrike" cap="none" normalizeH="0" baseline="0" dirty="0" smtClean="0">
                <a:ln>
                  <a:noFill/>
                </a:ln>
                <a:solidFill>
                  <a:srgbClr val="000000"/>
                </a:solidFill>
                <a:effectLst/>
                <a:latin typeface="source_sans_pr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grpSp>
          <p:nvGrpSpPr>
            <p:cNvPr id="11" name="Groupe 10"/>
            <p:cNvGrpSpPr/>
            <p:nvPr/>
          </p:nvGrpSpPr>
          <p:grpSpPr>
            <a:xfrm>
              <a:off x="7582483" y="1745106"/>
              <a:ext cx="3967090" cy="3277772"/>
              <a:chOff x="7385536" y="970670"/>
              <a:chExt cx="3967090" cy="3277772"/>
            </a:xfrm>
          </p:grpSpPr>
          <p:sp>
            <p:nvSpPr>
              <p:cNvPr id="10" name="Rectangle 9"/>
              <p:cNvSpPr/>
              <p:nvPr/>
            </p:nvSpPr>
            <p:spPr>
              <a:xfrm>
                <a:off x="7385536" y="970670"/>
                <a:ext cx="3967090" cy="3277772"/>
              </a:xfrm>
              <a:prstGeom prst="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159" y="1161150"/>
                <a:ext cx="3741845" cy="2896813"/>
              </a:xfrm>
              <a:prstGeom prst="rect">
                <a:avLst/>
              </a:prstGeom>
              <a:effectLst>
                <a:innerShdw blurRad="63500" dist="50800" dir="8100000">
                  <a:prstClr val="black">
                    <a:alpha val="50000"/>
                  </a:prstClr>
                </a:innerShdw>
              </a:effectLst>
            </p:spPr>
          </p:pic>
        </p:grpSp>
      </p:grpSp>
    </p:spTree>
    <p:extLst>
      <p:ext uri="{BB962C8B-B14F-4D97-AF65-F5344CB8AC3E}">
        <p14:creationId xmlns:p14="http://schemas.microsoft.com/office/powerpoint/2010/main" val="683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xmlns="" id="{D055CF76-A9EA-CB41-D5A7-AA51592FCCB4}"/>
              </a:ext>
            </a:extLst>
          </p:cNvPr>
          <p:cNvSpPr>
            <a:spLocks noGrp="1"/>
          </p:cNvSpPr>
          <p:nvPr>
            <p:ph type="subTitle" idx="1"/>
          </p:nvPr>
        </p:nvSpPr>
        <p:spPr>
          <a:xfrm>
            <a:off x="133350" y="2613642"/>
            <a:ext cx="5657850" cy="4076701"/>
          </a:xfrm>
        </p:spPr>
        <p:txBody>
          <a:bodyPr>
            <a:normAutofit/>
          </a:bodyPr>
          <a:lstStyle/>
          <a:p>
            <a:r>
              <a:rPr lang="fr-FR" sz="3200" b="1" i="1" dirty="0">
                <a:solidFill>
                  <a:schemeClr val="accent2">
                    <a:lumMod val="50000"/>
                  </a:schemeClr>
                </a:solidFill>
              </a:rPr>
              <a:t>Réalisé par:</a:t>
            </a:r>
          </a:p>
          <a:p>
            <a:r>
              <a:rPr lang="fr-FR" sz="3200" b="1" i="1" dirty="0">
                <a:solidFill>
                  <a:schemeClr val="accent2">
                    <a:lumMod val="50000"/>
                  </a:schemeClr>
                </a:solidFill>
              </a:rPr>
              <a:t>GHEBRIOUA Hanane</a:t>
            </a:r>
          </a:p>
          <a:p>
            <a:r>
              <a:rPr lang="fr-FR" sz="3200" b="1" i="1" dirty="0">
                <a:solidFill>
                  <a:schemeClr val="accent2">
                    <a:lumMod val="50000"/>
                  </a:schemeClr>
                </a:solidFill>
              </a:rPr>
              <a:t>GHERSA Souad</a:t>
            </a:r>
          </a:p>
          <a:p>
            <a:r>
              <a:rPr lang="fr-FR" sz="3200" b="1" i="1" dirty="0">
                <a:solidFill>
                  <a:schemeClr val="accent2">
                    <a:lumMod val="50000"/>
                  </a:schemeClr>
                </a:solidFill>
              </a:rPr>
              <a:t>CHADLI Chaïma</a:t>
            </a:r>
          </a:p>
          <a:p>
            <a:r>
              <a:rPr lang="fr-FR" sz="3200" b="1" i="1" dirty="0">
                <a:solidFill>
                  <a:schemeClr val="accent2">
                    <a:lumMod val="50000"/>
                  </a:schemeClr>
                </a:solidFill>
              </a:rPr>
              <a:t>HAMMOUM Sara</a:t>
            </a:r>
          </a:p>
          <a:p>
            <a:r>
              <a:rPr lang="fr-FR" sz="3200" b="1" dirty="0">
                <a:solidFill>
                  <a:schemeClr val="accent1">
                    <a:lumMod val="75000"/>
                  </a:schemeClr>
                </a:solidFill>
              </a:rPr>
              <a:t>Sous la direction : </a:t>
            </a:r>
            <a:r>
              <a:rPr lang="fr-FR" sz="3200" b="1" i="1" dirty="0">
                <a:solidFill>
                  <a:schemeClr val="accent1">
                    <a:lumMod val="75000"/>
                  </a:schemeClr>
                </a:solidFill>
              </a:rPr>
              <a:t>Mme DIB</a:t>
            </a:r>
          </a:p>
          <a:p>
            <a:r>
              <a:rPr lang="fr-FR" sz="3200" b="1" dirty="0">
                <a:solidFill>
                  <a:schemeClr val="accent1">
                    <a:lumMod val="75000"/>
                  </a:schemeClr>
                </a:solidFill>
              </a:rPr>
              <a:t>Année Académique : 2024/2025</a:t>
            </a:r>
          </a:p>
        </p:txBody>
      </p:sp>
      <p:sp>
        <p:nvSpPr>
          <p:cNvPr id="4" name="Titre 1">
            <a:extLst>
              <a:ext uri="{FF2B5EF4-FFF2-40B4-BE49-F238E27FC236}">
                <a16:creationId xmlns:a16="http://schemas.microsoft.com/office/drawing/2014/main" xmlns="" id="{A6C86E1F-37AF-E37E-9E25-2F7D6112A15B}"/>
              </a:ext>
            </a:extLst>
          </p:cNvPr>
          <p:cNvSpPr>
            <a:spLocks noGrp="1"/>
          </p:cNvSpPr>
          <p:nvPr>
            <p:ph type="ctrTitle"/>
          </p:nvPr>
        </p:nvSpPr>
        <p:spPr>
          <a:xfrm>
            <a:off x="647700" y="476250"/>
            <a:ext cx="10915650" cy="2076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chemeClr val="tx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1" u="none" strike="noStrike" kern="1200" cap="none" spc="0" normalizeH="0" baseline="0" noProof="0" dirty="0">
                <a:ln>
                  <a:noFill/>
                </a:ln>
                <a:solidFill>
                  <a:srgbClr val="FF0000"/>
                </a:solidFill>
                <a:effectLst/>
                <a:uLnTx/>
                <a:uFillTx/>
                <a:latin typeface="Algerian" panose="04020705040A02060702" pitchFamily="82" charset="0"/>
                <a:ea typeface="+mj-ea"/>
                <a:cs typeface="+mj-cs"/>
              </a:rPr>
              <a:t>Les grandes épidémies bactriennes:</a:t>
            </a:r>
            <a:br>
              <a:rPr kumimoji="0" lang="fr-FR" sz="4400" b="1" i="1" u="none" strike="noStrike" kern="1200" cap="none" spc="0" normalizeH="0" baseline="0" noProof="0" dirty="0">
                <a:ln>
                  <a:noFill/>
                </a:ln>
                <a:solidFill>
                  <a:srgbClr val="FF0000"/>
                </a:solidFill>
                <a:effectLst/>
                <a:uLnTx/>
                <a:uFillTx/>
                <a:latin typeface="Algerian" panose="04020705040A02060702" pitchFamily="82" charset="0"/>
                <a:ea typeface="+mj-ea"/>
                <a:cs typeface="+mj-cs"/>
              </a:rPr>
            </a:br>
            <a:r>
              <a:rPr kumimoji="0" lang="fr-FR" sz="4400" b="1" i="1" u="none" strike="noStrike" kern="1200" cap="none" spc="0" normalizeH="0" baseline="0" noProof="0" dirty="0">
                <a:ln>
                  <a:noFill/>
                </a:ln>
                <a:solidFill>
                  <a:srgbClr val="FF0000"/>
                </a:solidFill>
                <a:effectLst/>
                <a:uLnTx/>
                <a:uFillTx/>
                <a:latin typeface="Algerian" panose="04020705040A02060702" pitchFamily="82" charset="0"/>
                <a:ea typeface="+mj-ea"/>
                <a:cs typeface="+mj-cs"/>
              </a:rPr>
              <a:t/>
            </a:r>
            <a:br>
              <a:rPr kumimoji="0" lang="fr-FR" sz="4400" b="1" i="1" u="none" strike="noStrike" kern="1200" cap="none" spc="0" normalizeH="0" baseline="0" noProof="0" dirty="0">
                <a:ln>
                  <a:noFill/>
                </a:ln>
                <a:solidFill>
                  <a:srgbClr val="FF0000"/>
                </a:solidFill>
                <a:effectLst/>
                <a:uLnTx/>
                <a:uFillTx/>
                <a:latin typeface="Algerian" panose="04020705040A02060702" pitchFamily="82" charset="0"/>
                <a:ea typeface="+mj-ea"/>
                <a:cs typeface="+mj-cs"/>
              </a:rPr>
            </a:br>
            <a:r>
              <a:rPr kumimoji="0" lang="fr-FR" sz="4400" b="1" i="1" u="none" strike="noStrike" kern="1200" cap="none" spc="0" normalizeH="0" baseline="0" noProof="0" dirty="0">
                <a:ln>
                  <a:noFill/>
                </a:ln>
                <a:solidFill>
                  <a:srgbClr val="FF0000"/>
                </a:solidFill>
                <a:effectLst/>
                <a:uLnTx/>
                <a:uFillTx/>
                <a:latin typeface="Algerian" panose="04020705040A02060702" pitchFamily="82" charset="0"/>
                <a:ea typeface="+mj-ea"/>
                <a:cs typeface="+mj-cs"/>
              </a:rPr>
              <a:t> Tuberculose, Peste&amp; choléra</a:t>
            </a:r>
          </a:p>
        </p:txBody>
      </p:sp>
      <mc:AlternateContent xmlns:mc="http://schemas.openxmlformats.org/markup-compatibility/2006">
        <mc:Choice xmlns:am3d="http://schemas.microsoft.com/office/drawing/2017/model3d" xmlns="" Requires="am3d">
          <p:graphicFrame>
            <p:nvGraphicFramePr>
              <p:cNvPr id="5" name="Modèle 3D 4" descr="Grippe">
                <a:extLst>
                  <a:ext uri="{FF2B5EF4-FFF2-40B4-BE49-F238E27FC236}">
                    <a16:creationId xmlns:a16="http://schemas.microsoft.com/office/drawing/2014/main" id="{28B94158-B732-C1D1-E27C-9610EE40DA5C}"/>
                  </a:ext>
                </a:extLst>
              </p:cNvPr>
              <p:cNvGraphicFramePr>
                <a:graphicFrameLocks noChangeAspect="1"/>
              </p:cNvGraphicFramePr>
              <p:nvPr>
                <p:extLst>
                  <p:ext uri="{D42A27DB-BD31-4B8C-83A1-F6EECF244321}">
                    <p14:modId xmlns:p14="http://schemas.microsoft.com/office/powerpoint/2010/main" val="1903639102"/>
                  </p:ext>
                </p:extLst>
              </p:nvPr>
            </p:nvGraphicFramePr>
            <p:xfrm>
              <a:off x="7409239" y="2781299"/>
              <a:ext cx="3717172" cy="3741389"/>
            </p:xfrm>
            <a:graphic>
              <a:graphicData uri="http://schemas.microsoft.com/office/drawing/2017/model3d">
                <am3d:model3d r:embed="rId2">
                  <am3d:spPr>
                    <a:xfrm>
                      <a:off x="0" y="0"/>
                      <a:ext cx="3717172" cy="3741389"/>
                    </a:xfrm>
                    <a:prstGeom prst="rect">
                      <a:avLst/>
                    </a:prstGeom>
                  </am3d:spPr>
                  <am3d:camera>
                    <am3d:pos x="0" y="0" z="80903303"/>
                    <am3d:up dx="0" dy="36000000" dz="0"/>
                    <am3d:lookAt x="0" y="0" z="0"/>
                    <am3d:perspective fov="2700000"/>
                  </am3d:camera>
                  <am3d:trans>
                    <am3d:meterPerModelUnit n="11500" d="1000000"/>
                    <am3d:preTrans dx="58537" dy="4393" dz="-9789"/>
                    <am3d:scale>
                      <am3d:sx n="1000000" d="1000000"/>
                      <am3d:sy n="1000000" d="1000000"/>
                      <am3d:sz n="1000000" d="1000000"/>
                    </am3d:scale>
                    <am3d:rot ax="2300470" ay="1359057" az="1016429"/>
                    <am3d:postTrans dx="0" dy="0" dz="0"/>
                  </am3d:trans>
                  <am3d:raster rName="Office3DRenderer" rVer="16.0.8326">
                    <am3d:blip r:embed="rId3"/>
                  </am3d:raster>
                  <am3d:objViewport viewportSz="67441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descr="Grippe">
                <a:extLst>
                  <a:ext uri="{FF2B5EF4-FFF2-40B4-BE49-F238E27FC236}">
                    <a16:creationId xmlns:a16="http://schemas.microsoft.com/office/drawing/2014/main" xmlns="" id="{28B94158-B732-C1D1-E27C-9610EE40DA5C}"/>
                  </a:ext>
                </a:extLst>
              </p:cNvPr>
              <p:cNvPicPr>
                <a:picLocks noGrp="1" noRot="1" noChangeAspect="1" noMove="1" noResize="1" noEditPoints="1" noAdjustHandles="1" noChangeArrowheads="1" noChangeShapeType="1" noCrop="1"/>
              </p:cNvPicPr>
              <p:nvPr/>
            </p:nvPicPr>
            <p:blipFill>
              <a:blip r:embed="rId4"/>
              <a:stretch>
                <a:fillRect/>
              </a:stretch>
            </p:blipFill>
            <p:spPr>
              <a:xfrm>
                <a:off x="7409239" y="2781299"/>
                <a:ext cx="3717172" cy="3741389"/>
              </a:xfrm>
              <a:prstGeom prst="rect">
                <a:avLst/>
              </a:prstGeom>
            </p:spPr>
          </p:pic>
        </mc:Fallback>
      </mc:AlternateContent>
    </p:spTree>
    <p:extLst>
      <p:ext uri="{BB962C8B-B14F-4D97-AF65-F5344CB8AC3E}">
        <p14:creationId xmlns:p14="http://schemas.microsoft.com/office/powerpoint/2010/main" val="2851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250"/>
                                        <p:tgtEl>
                                          <p:spTgt spid="4"/>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250"/>
                                        <p:tgtEl>
                                          <p:spTgt spid="3">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50"/>
                                        <p:tgtEl>
                                          <p:spTgt spid="3">
                                            <p:txEl>
                                              <p:pRg st="1" end="1"/>
                                            </p:txEl>
                                          </p:spTgt>
                                        </p:tgtEl>
                                      </p:cBhvr>
                                    </p:animEffect>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250"/>
                                        <p:tgtEl>
                                          <p:spTgt spid="3">
                                            <p:txEl>
                                              <p:pRg st="2" end="2"/>
                                            </p:txEl>
                                          </p:spTgt>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50"/>
                                        <p:tgtEl>
                                          <p:spTgt spid="3">
                                            <p:txEl>
                                              <p:pRg st="3" end="3"/>
                                            </p:txEl>
                                          </p:spTgt>
                                        </p:tgtEl>
                                      </p:cBhvr>
                                    </p:animEffect>
                                  </p:childTnLst>
                                </p:cTn>
                              </p:par>
                            </p:childTnLst>
                          </p:cTn>
                        </p:par>
                        <p:par>
                          <p:cTn id="31" fill="hold">
                            <p:stCondLst>
                              <p:cond delay="2250"/>
                            </p:stCondLst>
                            <p:childTnLst>
                              <p:par>
                                <p:cTn id="32" presetID="10" presetClass="entr" presetSubtype="0"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50"/>
                                        <p:tgtEl>
                                          <p:spTgt spid="3">
                                            <p:txEl>
                                              <p:pRg st="4" end="4"/>
                                            </p:txEl>
                                          </p:spTgt>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50"/>
                                        <p:tgtEl>
                                          <p:spTgt spid="3">
                                            <p:txEl>
                                              <p:pRg st="5" end="5"/>
                                            </p:txEl>
                                          </p:spTgt>
                                        </p:tgtEl>
                                      </p:cBhvr>
                                    </p:animEffect>
                                  </p:childTnLst>
                                </p:cTn>
                              </p:par>
                            </p:childTnLst>
                          </p:cTn>
                        </p:par>
                        <p:par>
                          <p:cTn id="39" fill="hold">
                            <p:stCondLst>
                              <p:cond delay="2750"/>
                            </p:stCondLst>
                            <p:childTnLst>
                              <p:par>
                                <p:cTn id="40" presetID="10" presetClass="entr" presetSubtype="0"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6" name="Groupe 5"/>
          <p:cNvGrpSpPr/>
          <p:nvPr/>
        </p:nvGrpSpPr>
        <p:grpSpPr>
          <a:xfrm>
            <a:off x="731521" y="1232380"/>
            <a:ext cx="10902459" cy="4462760"/>
            <a:chOff x="731521" y="1232380"/>
            <a:chExt cx="10902459" cy="4462760"/>
          </a:xfrm>
        </p:grpSpPr>
        <p:sp>
          <p:nvSpPr>
            <p:cNvPr id="2" name="Rectangle 1"/>
            <p:cNvSpPr/>
            <p:nvPr/>
          </p:nvSpPr>
          <p:spPr>
            <a:xfrm>
              <a:off x="731521" y="1232380"/>
              <a:ext cx="5416061" cy="4462760"/>
            </a:xfrm>
            <a:prstGeom prst="rect">
              <a:avLst/>
            </a:prstGeom>
          </p:spPr>
          <p:txBody>
            <a:bodyPr wrap="square">
              <a:spAutoFit/>
            </a:bodyPr>
            <a:lstStyle/>
            <a:p>
              <a:pPr lvl="0"/>
              <a:r>
                <a:rPr lang="fr-FR" sz="2400" b="1" u="sng" dirty="0">
                  <a:solidFill>
                    <a:srgbClr val="ED7D31">
                      <a:lumMod val="50000"/>
                    </a:srgbClr>
                  </a:solidFill>
                  <a:latin typeface="omnesextralight"/>
                </a:rPr>
                <a:t>Comment</a:t>
              </a:r>
              <a:r>
                <a:rPr lang="fr-FR" sz="2400" b="1" u="sng" dirty="0">
                  <a:solidFill>
                    <a:srgbClr val="ED7D31">
                      <a:lumMod val="50000"/>
                    </a:srgbClr>
                  </a:solidFill>
                  <a:latin typeface="source_sans_probold"/>
                </a:rPr>
                <a:t> se transmet le choléra ?</a:t>
              </a:r>
            </a:p>
            <a:p>
              <a:pPr lvl="0"/>
              <a:r>
                <a:rPr lang="fr-FR" sz="2000" dirty="0">
                  <a:solidFill>
                    <a:srgbClr val="000000"/>
                  </a:solidFill>
                  <a:latin typeface="source_sans_proregular"/>
                </a:rPr>
                <a:t>          La transmission du choléra se fait de manière indirecte depuis </a:t>
              </a:r>
              <a:r>
                <a:rPr lang="fr-FR" sz="2000" dirty="0">
                  <a:solidFill>
                    <a:srgbClr val="000000"/>
                  </a:solidFill>
                  <a:latin typeface="source_sans_probold"/>
                </a:rPr>
                <a:t>les selles</a:t>
              </a:r>
              <a:r>
                <a:rPr lang="fr-FR" sz="2000" dirty="0">
                  <a:solidFill>
                    <a:srgbClr val="000000"/>
                  </a:solidFill>
                  <a:latin typeface="source_sans_proregular"/>
                </a:rPr>
                <a:t> d'une personne infectée qui a rejeté la bactérie en quantité importante dans sa diarrhée, qui caractérise la maladie.</a:t>
              </a:r>
            </a:p>
            <a:p>
              <a:pPr lvl="0"/>
              <a:r>
                <a:rPr lang="fr-FR" sz="2000" dirty="0">
                  <a:solidFill>
                    <a:srgbClr val="000000"/>
                  </a:solidFill>
                  <a:latin typeface="source_sans_proregular"/>
                </a:rPr>
                <a:t> La bactérie présente dans les déjections humaines contamine l'eau ou les aliments, ou les mains d'une personne qui va les absorber et se contaminer à son tour.</a:t>
              </a:r>
            </a:p>
            <a:p>
              <a:pPr lvl="0"/>
              <a:r>
                <a:rPr lang="fr-FR" sz="2000" dirty="0">
                  <a:solidFill>
                    <a:srgbClr val="000000"/>
                  </a:solidFill>
                  <a:latin typeface="source_sans_proregular"/>
                </a:rPr>
                <a:t>C'est pourquoi la prévention consiste avant tout à éviter d'absorber des bactéries avec de l'eau ou des aliments qui pourraient avoir été contaminés.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189" y="1836801"/>
              <a:ext cx="5359791" cy="3572226"/>
            </a:xfrm>
            <a:prstGeom prst="ellipse">
              <a:avLst/>
            </a:prstGeom>
            <a:ln>
              <a:noFill/>
            </a:ln>
            <a:effectLst>
              <a:softEdge rad="112500"/>
            </a:effectLst>
          </p:spPr>
        </p:pic>
      </p:grpSp>
    </p:spTree>
    <p:extLst>
      <p:ext uri="{BB962C8B-B14F-4D97-AF65-F5344CB8AC3E}">
        <p14:creationId xmlns:p14="http://schemas.microsoft.com/office/powerpoint/2010/main" val="277110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735589908"/>
              </p:ext>
            </p:extLst>
          </p:nvPr>
        </p:nvGraphicFramePr>
        <p:xfrm>
          <a:off x="534572" y="196948"/>
          <a:ext cx="11085344" cy="6443005"/>
        </p:xfrm>
        <a:graphic>
          <a:graphicData uri="http://schemas.openxmlformats.org/drawingml/2006/table">
            <a:tbl>
              <a:tblPr firstRow="1" bandRow="1">
                <a:tableStyleId>{22838BEF-8BB2-4498-84A7-C5851F593DF1}</a:tableStyleId>
              </a:tblPr>
              <a:tblGrid>
                <a:gridCol w="2771336"/>
                <a:gridCol w="2771336"/>
                <a:gridCol w="2771336"/>
                <a:gridCol w="2771336"/>
              </a:tblGrid>
              <a:tr h="861973">
                <a:tc>
                  <a:txBody>
                    <a:bodyPr/>
                    <a:lstStyle/>
                    <a:p>
                      <a:r>
                        <a:rPr lang="fr-FR" dirty="0" smtClean="0"/>
                        <a:t>Caractéristique</a:t>
                      </a:r>
                      <a:r>
                        <a:rPr lang="fr-FR" baseline="0" dirty="0" smtClean="0"/>
                        <a:t> </a:t>
                      </a:r>
                      <a:endParaRPr lang="fr-FR" dirty="0"/>
                    </a:p>
                  </a:txBody>
                  <a:tcPr/>
                </a:tc>
                <a:tc>
                  <a:txBody>
                    <a:bodyPr/>
                    <a:lstStyle/>
                    <a:p>
                      <a:r>
                        <a:rPr lang="fr-FR" dirty="0" smtClean="0"/>
                        <a:t>tuberculose</a:t>
                      </a:r>
                      <a:endParaRPr lang="fr-FR" dirty="0"/>
                    </a:p>
                  </a:txBody>
                  <a:tcPr/>
                </a:tc>
                <a:tc>
                  <a:txBody>
                    <a:bodyPr/>
                    <a:lstStyle/>
                    <a:p>
                      <a:r>
                        <a:rPr lang="fr-FR" dirty="0" smtClean="0"/>
                        <a:t>Peste </a:t>
                      </a:r>
                      <a:endParaRPr lang="fr-FR" dirty="0"/>
                    </a:p>
                  </a:txBody>
                  <a:tcPr/>
                </a:tc>
                <a:tc>
                  <a:txBody>
                    <a:bodyPr/>
                    <a:lstStyle/>
                    <a:p>
                      <a:r>
                        <a:rPr lang="fr-FR" dirty="0" smtClean="0"/>
                        <a:t>choléra</a:t>
                      </a:r>
                      <a:endParaRPr lang="fr-FR" dirty="0"/>
                    </a:p>
                  </a:txBody>
                  <a:tcPr/>
                </a:tc>
              </a:tr>
              <a:tr h="945938">
                <a:tc>
                  <a:txBody>
                    <a:bodyPr/>
                    <a:lstStyle/>
                    <a:p>
                      <a:r>
                        <a:rPr lang="fr-FR" dirty="0" smtClean="0"/>
                        <a:t>Agent pathogène </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u="none" strike="noStrike" kern="1200" cap="none" spc="0" normalizeH="0" baseline="0" noProof="0" dirty="0" err="1" smtClean="0">
                          <a:ln>
                            <a:noFill/>
                          </a:ln>
                          <a:effectLst/>
                          <a:uLnTx/>
                          <a:uFillTx/>
                        </a:rPr>
                        <a:t>Mycobacterium</a:t>
                      </a:r>
                      <a:r>
                        <a:rPr kumimoji="0" lang="fr-FR" sz="1800" u="none" strike="noStrike" kern="1200" cap="none" spc="0" normalizeH="0" baseline="0" noProof="0" dirty="0" smtClean="0">
                          <a:ln>
                            <a:noFill/>
                          </a:ln>
                          <a:effectLst/>
                          <a:uLnTx/>
                          <a:uFillTx/>
                        </a:rPr>
                        <a:t>  </a:t>
                      </a:r>
                      <a:r>
                        <a:rPr kumimoji="0" lang="fr-FR" sz="1800" u="none" strike="noStrike" kern="1200" cap="none" spc="0" normalizeH="0" baseline="0" noProof="0" dirty="0" err="1" smtClean="0">
                          <a:ln>
                            <a:noFill/>
                          </a:ln>
                          <a:effectLst/>
                          <a:uLnTx/>
                          <a:uFillTx/>
                        </a:rPr>
                        <a:t>tuberculosis</a:t>
                      </a:r>
                      <a:r>
                        <a:rPr kumimoji="0" lang="fr-FR" sz="1800" u="none" strike="noStrike" kern="1200" cap="none" spc="0" normalizeH="0" baseline="0" noProof="0" dirty="0" smtClean="0">
                          <a:ln>
                            <a:noFill/>
                          </a:ln>
                          <a:effectLst/>
                          <a:uLnTx/>
                          <a:uFillTx/>
                        </a:rPr>
                        <a:t> </a:t>
                      </a:r>
                    </a:p>
                    <a:p>
                      <a:endParaRPr lang="fr-FR" dirty="0"/>
                    </a:p>
                  </a:txBody>
                  <a:tcPr/>
                </a:tc>
                <a:tc>
                  <a:txBody>
                    <a:bodyPr/>
                    <a:lstStyle/>
                    <a:p>
                      <a:r>
                        <a:rPr lang="fr-FR" dirty="0" smtClean="0"/>
                        <a:t>Yersinia</a:t>
                      </a:r>
                      <a:r>
                        <a:rPr lang="fr-FR" baseline="0" dirty="0" smtClean="0"/>
                        <a:t> </a:t>
                      </a:r>
                      <a:r>
                        <a:rPr lang="fr-FR" baseline="0" dirty="0" err="1" smtClean="0"/>
                        <a:t>pestis</a:t>
                      </a:r>
                      <a:r>
                        <a:rPr lang="fr-FR" baseline="0" dirty="0" smtClean="0"/>
                        <a:t> </a:t>
                      </a:r>
                      <a:endParaRPr lang="fr-FR" dirty="0"/>
                    </a:p>
                  </a:txBody>
                  <a:tcPr/>
                </a:tc>
                <a:tc>
                  <a:txBody>
                    <a:bodyPr/>
                    <a:lstStyle/>
                    <a:p>
                      <a:r>
                        <a:rPr lang="fr-FR" dirty="0" err="1" smtClean="0"/>
                        <a:t>Vibrio</a:t>
                      </a:r>
                      <a:r>
                        <a:rPr lang="fr-FR" baseline="0" dirty="0" smtClean="0"/>
                        <a:t> </a:t>
                      </a:r>
                      <a:r>
                        <a:rPr lang="fr-FR" baseline="0" dirty="0" err="1" smtClean="0"/>
                        <a:t>cholerae</a:t>
                      </a:r>
                      <a:endParaRPr lang="fr-FR" dirty="0"/>
                    </a:p>
                  </a:txBody>
                  <a:tcPr/>
                </a:tc>
              </a:tr>
              <a:tr h="1513500">
                <a:tc>
                  <a:txBody>
                    <a:bodyPr/>
                    <a:lstStyle/>
                    <a:p>
                      <a:r>
                        <a:rPr lang="fr-FR" dirty="0" smtClean="0"/>
                        <a:t>Découverte  scientifique </a:t>
                      </a:r>
                      <a:endParaRPr lang="fr-FR" dirty="0"/>
                    </a:p>
                  </a:txBody>
                  <a:tcPr/>
                </a:tc>
                <a:tc>
                  <a:txBody>
                    <a:bodyPr/>
                    <a:lstStyle/>
                    <a:p>
                      <a:r>
                        <a:rPr lang="fr-FR" dirty="0" smtClean="0"/>
                        <a:t>En 1882 par</a:t>
                      </a:r>
                      <a:r>
                        <a:rPr lang="fr-FR" baseline="0" dirty="0" smtClean="0"/>
                        <a:t> robert koch </a:t>
                      </a:r>
                      <a:endParaRPr lang="fr-FR" dirty="0"/>
                    </a:p>
                  </a:txBody>
                  <a:tcPr/>
                </a:tc>
                <a:tc>
                  <a:txBody>
                    <a:bodyPr/>
                    <a:lstStyle/>
                    <a:p>
                      <a:r>
                        <a:rPr lang="fr-FR" dirty="0" smtClean="0"/>
                        <a:t>En 1894 par</a:t>
                      </a:r>
                      <a:r>
                        <a:rPr lang="fr-FR" baseline="0" dirty="0" smtClean="0"/>
                        <a:t> Alexander Yersin </a:t>
                      </a:r>
                      <a:endParaRPr lang="fr-FR" dirty="0"/>
                    </a:p>
                  </a:txBody>
                  <a:tcPr/>
                </a:tc>
                <a:tc>
                  <a:txBody>
                    <a:bodyPr/>
                    <a:lstStyle/>
                    <a:p>
                      <a:r>
                        <a:rPr lang="fr-FR" dirty="0" smtClean="0"/>
                        <a:t>Par</a:t>
                      </a:r>
                      <a:r>
                        <a:rPr lang="fr-FR" baseline="0" dirty="0" smtClean="0"/>
                        <a:t> deux scientifique :</a:t>
                      </a:r>
                    </a:p>
                    <a:p>
                      <a:r>
                        <a:rPr lang="fr-FR" baseline="0" dirty="0" smtClean="0"/>
                        <a:t>Découverte  initiale :Filippo </a:t>
                      </a:r>
                      <a:r>
                        <a:rPr lang="fr-FR" baseline="0" dirty="0" err="1" smtClean="0"/>
                        <a:t>Pacini</a:t>
                      </a:r>
                      <a:r>
                        <a:rPr lang="fr-FR" baseline="0" dirty="0" smtClean="0"/>
                        <a:t> (1854)</a:t>
                      </a:r>
                    </a:p>
                    <a:p>
                      <a:r>
                        <a:rPr lang="fr-FR" baseline="0" dirty="0" smtClean="0"/>
                        <a:t>Confirmation scientifique : Robert koch (1883)</a:t>
                      </a:r>
                      <a:endParaRPr lang="fr-FR" dirty="0"/>
                    </a:p>
                  </a:txBody>
                  <a:tcPr/>
                </a:tc>
              </a:tr>
              <a:tr h="945938">
                <a:tc>
                  <a:txBody>
                    <a:bodyPr/>
                    <a:lstStyle/>
                    <a:p>
                      <a:r>
                        <a:rPr lang="fr-FR" dirty="0" smtClean="0"/>
                        <a:t>Historique des épidémies    </a:t>
                      </a:r>
                      <a:endParaRPr lang="fr-FR" dirty="0"/>
                    </a:p>
                  </a:txBody>
                  <a:tcPr/>
                </a:tc>
                <a:tc>
                  <a:txBody>
                    <a:bodyPr/>
                    <a:lstStyle/>
                    <a:p>
                      <a:r>
                        <a:rPr lang="fr-FR" dirty="0" smtClean="0"/>
                        <a:t>Epidémies massives au 19</a:t>
                      </a:r>
                      <a:r>
                        <a:rPr lang="fr-FR" baseline="30000" dirty="0" smtClean="0"/>
                        <a:t>e</a:t>
                      </a:r>
                      <a:r>
                        <a:rPr lang="fr-FR" dirty="0" smtClean="0"/>
                        <a:t> siècle (peste blanche)</a:t>
                      </a:r>
                      <a:r>
                        <a:rPr lang="fr-FR" baseline="0" dirty="0" smtClean="0"/>
                        <a:t> </a:t>
                      </a:r>
                      <a:endParaRPr lang="fr-FR" dirty="0"/>
                    </a:p>
                  </a:txBody>
                  <a:tcPr/>
                </a:tc>
                <a:tc>
                  <a:txBody>
                    <a:bodyPr/>
                    <a:lstStyle/>
                    <a:p>
                      <a:r>
                        <a:rPr lang="fr-FR" dirty="0" smtClean="0"/>
                        <a:t>Peste</a:t>
                      </a:r>
                      <a:r>
                        <a:rPr lang="fr-FR" baseline="0" dirty="0" smtClean="0"/>
                        <a:t> justinien (541) peste noir (1347-1351),troisième pandémie (1894) </a:t>
                      </a:r>
                      <a:endParaRPr lang="fr-FR" dirty="0"/>
                    </a:p>
                  </a:txBody>
                  <a:tcPr/>
                </a:tc>
                <a:tc>
                  <a:txBody>
                    <a:bodyPr/>
                    <a:lstStyle/>
                    <a:p>
                      <a:r>
                        <a:rPr lang="fr-FR" dirty="0" smtClean="0"/>
                        <a:t>Sept pandémies depuis</a:t>
                      </a:r>
                      <a:r>
                        <a:rPr lang="fr-FR" baseline="0" dirty="0" smtClean="0"/>
                        <a:t> le 19</a:t>
                      </a:r>
                      <a:r>
                        <a:rPr lang="fr-FR" baseline="30000" dirty="0" smtClean="0"/>
                        <a:t>e</a:t>
                      </a:r>
                      <a:r>
                        <a:rPr lang="fr-FR" baseline="0" dirty="0" smtClean="0"/>
                        <a:t> siècle ; première en 1817 en inde</a:t>
                      </a:r>
                      <a:endParaRPr lang="fr-FR" dirty="0"/>
                    </a:p>
                  </a:txBody>
                  <a:tcPr/>
                </a:tc>
              </a:tr>
              <a:tr h="945938">
                <a:tc>
                  <a:txBody>
                    <a:bodyPr/>
                    <a:lstStyle/>
                    <a:p>
                      <a:r>
                        <a:rPr lang="fr-FR" dirty="0" smtClean="0"/>
                        <a:t>symptômes</a:t>
                      </a:r>
                      <a:endParaRPr lang="fr-FR" dirty="0"/>
                    </a:p>
                  </a:txBody>
                  <a:tcPr/>
                </a:tc>
                <a:tc>
                  <a:txBody>
                    <a:bodyPr/>
                    <a:lstStyle/>
                    <a:p>
                      <a:r>
                        <a:rPr lang="fr-FR" dirty="0" smtClean="0"/>
                        <a:t>Toux</a:t>
                      </a:r>
                      <a:r>
                        <a:rPr lang="fr-FR" baseline="0" dirty="0" smtClean="0"/>
                        <a:t> persistante fièvre , sueurs nocturnes , perte de poids </a:t>
                      </a:r>
                      <a:endParaRPr lang="fr-FR" dirty="0"/>
                    </a:p>
                  </a:txBody>
                  <a:tcPr/>
                </a:tc>
                <a:tc>
                  <a:txBody>
                    <a:bodyPr/>
                    <a:lstStyle/>
                    <a:p>
                      <a:r>
                        <a:rPr lang="fr-FR" dirty="0" smtClean="0"/>
                        <a:t>Ganglions</a:t>
                      </a:r>
                      <a:r>
                        <a:rPr lang="fr-FR" baseline="0" dirty="0" smtClean="0"/>
                        <a:t> enflés (bubons) fièvre élevée   saignement  </a:t>
                      </a:r>
                      <a:endParaRPr lang="fr-FR" dirty="0"/>
                    </a:p>
                  </a:txBody>
                  <a:tcPr/>
                </a:tc>
                <a:tc>
                  <a:txBody>
                    <a:bodyPr/>
                    <a:lstStyle/>
                    <a:p>
                      <a:r>
                        <a:rPr lang="fr-FR" dirty="0" smtClean="0"/>
                        <a:t>Diarrhée aigue ,vomissement déshydratation</a:t>
                      </a:r>
                      <a:r>
                        <a:rPr lang="fr-FR" baseline="0" dirty="0" smtClean="0"/>
                        <a:t> rapide</a:t>
                      </a:r>
                      <a:endParaRPr lang="fr-FR" dirty="0"/>
                    </a:p>
                  </a:txBody>
                  <a:tcPr/>
                </a:tc>
              </a:tr>
              <a:tr h="1229718">
                <a:tc>
                  <a:txBody>
                    <a:bodyPr/>
                    <a:lstStyle/>
                    <a:p>
                      <a:r>
                        <a:rPr lang="fr-FR" dirty="0" smtClean="0"/>
                        <a:t>prévention</a:t>
                      </a:r>
                      <a:endParaRPr lang="fr-FR" dirty="0"/>
                    </a:p>
                  </a:txBody>
                  <a:tcPr/>
                </a:tc>
                <a:tc>
                  <a:txBody>
                    <a:bodyPr/>
                    <a:lstStyle/>
                    <a:p>
                      <a:r>
                        <a:rPr lang="fr-FR" dirty="0" smtClean="0"/>
                        <a:t>Vaccination</a:t>
                      </a:r>
                      <a:r>
                        <a:rPr lang="fr-FR" baseline="0" dirty="0" smtClean="0"/>
                        <a:t> (BCG) ,traitement des personne infectées ,amélioration des condition de vie</a:t>
                      </a:r>
                      <a:endParaRPr lang="fr-FR" dirty="0"/>
                    </a:p>
                  </a:txBody>
                  <a:tcPr/>
                </a:tc>
                <a:tc>
                  <a:txBody>
                    <a:bodyPr/>
                    <a:lstStyle/>
                    <a:p>
                      <a:r>
                        <a:rPr lang="fr-FR" dirty="0" smtClean="0"/>
                        <a:t>Lutte</a:t>
                      </a:r>
                      <a:r>
                        <a:rPr lang="fr-FR" baseline="0" dirty="0" smtClean="0"/>
                        <a:t> contre les rongeur , antibiotique préventifs en cas d’épidémie </a:t>
                      </a:r>
                      <a:endParaRPr lang="fr-FR" dirty="0"/>
                    </a:p>
                  </a:txBody>
                  <a:tcPr/>
                </a:tc>
                <a:tc>
                  <a:txBody>
                    <a:bodyPr/>
                    <a:lstStyle/>
                    <a:p>
                      <a:r>
                        <a:rPr lang="fr-FR" dirty="0" smtClean="0"/>
                        <a:t>Amélioration</a:t>
                      </a:r>
                      <a:r>
                        <a:rPr lang="fr-FR" baseline="0" dirty="0" smtClean="0"/>
                        <a:t> de l’hygiène  ,accès a l’eau potable , vaccination.</a:t>
                      </a:r>
                      <a:endParaRPr lang="fr-FR" dirty="0"/>
                    </a:p>
                  </a:txBody>
                  <a:tcPr/>
                </a:tc>
              </a:tr>
            </a:tbl>
          </a:graphicData>
        </a:graphic>
      </p:graphicFrame>
    </p:spTree>
    <p:extLst>
      <p:ext uri="{BB962C8B-B14F-4D97-AF65-F5344CB8AC3E}">
        <p14:creationId xmlns:p14="http://schemas.microsoft.com/office/powerpoint/2010/main" val="6409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6" name="Groupe 5"/>
          <p:cNvGrpSpPr/>
          <p:nvPr/>
        </p:nvGrpSpPr>
        <p:grpSpPr>
          <a:xfrm>
            <a:off x="1137558" y="411256"/>
            <a:ext cx="9601199" cy="4629170"/>
            <a:chOff x="550240" y="-96471"/>
            <a:chExt cx="10061800" cy="4421210"/>
          </a:xfrm>
        </p:grpSpPr>
        <p:sp>
          <p:nvSpPr>
            <p:cNvPr id="4" name="Rectangle 3"/>
            <p:cNvSpPr/>
            <p:nvPr/>
          </p:nvSpPr>
          <p:spPr>
            <a:xfrm>
              <a:off x="550240" y="1414633"/>
              <a:ext cx="10061800" cy="2910106"/>
            </a:xfrm>
            <a:prstGeom prst="rect">
              <a:avLst/>
            </a:prstGeom>
          </p:spPr>
          <p:txBody>
            <a:bodyPr wrap="square">
              <a:spAutoFit/>
            </a:bodyPr>
            <a:lstStyle/>
            <a:p>
              <a:r>
                <a:rPr lang="fr-FR" sz="2400" dirty="0" smtClean="0">
                  <a:solidFill>
                    <a:srgbClr val="222222"/>
                  </a:solidFill>
                  <a:latin typeface="Agency FB" panose="020B0503020202020204" pitchFamily="34" charset="0"/>
                </a:rPr>
                <a:t>            Les </a:t>
              </a:r>
              <a:r>
                <a:rPr lang="fr-FR" sz="2400" dirty="0">
                  <a:solidFill>
                    <a:srgbClr val="222222"/>
                  </a:solidFill>
                  <a:latin typeface="Agency FB" panose="020B0503020202020204" pitchFamily="34" charset="0"/>
                </a:rPr>
                <a:t>grandes épidémies bactériennes, telles que la tuberculose, la peste et le choléra, ont laissé une empreinte durable sur l'histoire, modifiant les structures sociales et stimulant des avancées médicales. Chacune de ces maladies a révélé des besoins cruciaux : la tuberculose a souligné l'importance du suivi pour les maladies chroniques, la peste a initié l’isolement sanitaire, et le choléra a démontré la nécessité d'infrastructures d'assainissement</a:t>
              </a:r>
              <a:r>
                <a:rPr lang="fr-FR" sz="2400" dirty="0" smtClean="0">
                  <a:solidFill>
                    <a:srgbClr val="222222"/>
                  </a:solidFill>
                  <a:latin typeface="Agency FB" panose="020B0503020202020204" pitchFamily="34" charset="0"/>
                </a:rPr>
                <a:t>.</a:t>
              </a:r>
            </a:p>
            <a:p>
              <a:r>
                <a:rPr lang="fr-FR" sz="2400" dirty="0" smtClean="0">
                  <a:solidFill>
                    <a:srgbClr val="222222"/>
                  </a:solidFill>
                  <a:latin typeface="Agency FB" panose="020B0503020202020204" pitchFamily="34" charset="0"/>
                </a:rPr>
                <a:t> </a:t>
              </a:r>
              <a:r>
                <a:rPr lang="fr-FR" sz="2400" dirty="0">
                  <a:solidFill>
                    <a:srgbClr val="222222"/>
                  </a:solidFill>
                  <a:latin typeface="Agency FB" panose="020B0503020202020204" pitchFamily="34" charset="0"/>
                </a:rPr>
                <a:t>Aujourd’hui, face aux défis de résistance aux antibiotiques et aux inégalités d’accès aux soins, la prévention, la surveillance, et la coopération internationale restent essentielles pour gérer les menaces de santé publique et bâtir un futur plus sûr.</a:t>
              </a:r>
              <a:endParaRPr lang="fr-FR" sz="2400" dirty="0">
                <a:latin typeface="Agency FB" panose="020B0503020202020204" pitchFamily="34" charset="0"/>
              </a:endParaRPr>
            </a:p>
          </p:txBody>
        </p:sp>
        <p:sp>
          <p:nvSpPr>
            <p:cNvPr id="5" name="Organigramme : Terminateur 4">
              <a:extLst>
                <a:ext uri="{FF2B5EF4-FFF2-40B4-BE49-F238E27FC236}">
                  <a16:creationId xmlns:a16="http://schemas.microsoft.com/office/drawing/2014/main" xmlns="" id="{AF4454EA-B116-265B-DFE9-54DFE22F1D2C}"/>
                </a:ext>
              </a:extLst>
            </p:cNvPr>
            <p:cNvSpPr/>
            <p:nvPr/>
          </p:nvSpPr>
          <p:spPr>
            <a:xfrm>
              <a:off x="3031625" y="-96471"/>
              <a:ext cx="5305426" cy="933450"/>
            </a:xfrm>
            <a:prstGeom prst="flowChartTerminator">
              <a:avLst/>
            </a:prstGeom>
            <a:ln>
              <a:solidFill>
                <a:schemeClr val="accent2">
                  <a:lumMod val="50000"/>
                </a:schemeClr>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4000" b="1" i="1" dirty="0">
                  <a:solidFill>
                    <a:schemeClr val="accent2">
                      <a:lumMod val="50000"/>
                    </a:schemeClr>
                  </a:solidFill>
                </a:rPr>
                <a:t>conclusion</a:t>
              </a:r>
            </a:p>
          </p:txBody>
        </p:sp>
      </p:grpSp>
    </p:spTree>
    <p:extLst>
      <p:ext uri="{BB962C8B-B14F-4D97-AF65-F5344CB8AC3E}">
        <p14:creationId xmlns:p14="http://schemas.microsoft.com/office/powerpoint/2010/main" val="40963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698244552"/>
              </p:ext>
            </p:extLst>
          </p:nvPr>
        </p:nvGraphicFramePr>
        <p:xfrm>
          <a:off x="838200" y="3699366"/>
          <a:ext cx="10515600" cy="599871"/>
        </p:xfrm>
        <a:graphic>
          <a:graphicData uri="http://schemas.openxmlformats.org/drawingml/2006/table">
            <a:tbl>
              <a:tblPr/>
              <a:tblGrid>
                <a:gridCol w="392773"/>
                <a:gridCol w="10122827"/>
              </a:tblGrid>
              <a:tr h="599871">
                <a:tc>
                  <a:txBody>
                    <a:bodyPr/>
                    <a:lstStyle/>
                    <a:p>
                      <a:pPr fontAlgn="t"/>
                      <a:endParaRPr lang="fr-FR" sz="1700" dirty="0">
                        <a:effectLst/>
                      </a:endParaRPr>
                    </a:p>
                  </a:txBody>
                  <a:tcPr marL="142826" marR="142826" marT="42848" marB="42848">
                    <a:lnL>
                      <a:noFill/>
                    </a:lnL>
                    <a:lnR>
                      <a:noFill/>
                    </a:lnR>
                    <a:lnT>
                      <a:noFill/>
                    </a:lnT>
                    <a:lnB>
                      <a:noFill/>
                    </a:lnB>
                  </a:tcPr>
                </a:tc>
                <a:tc>
                  <a:txBody>
                    <a:bodyPr/>
                    <a:lstStyle/>
                    <a:p>
                      <a:endParaRPr lang="fr-FR" sz="1700" dirty="0">
                        <a:solidFill>
                          <a:srgbClr val="222222"/>
                        </a:solidFill>
                        <a:effectLst/>
                      </a:endParaRPr>
                    </a:p>
                  </a:txBody>
                  <a:tcPr marL="85696" marR="85696" marT="42848" marB="42848" anchor="ctr">
                    <a:lnL>
                      <a:noFill/>
                    </a:lnL>
                    <a:lnR>
                      <a:noFill/>
                    </a:lnR>
                    <a:lnT>
                      <a:noFill/>
                    </a:lnT>
                    <a:lnB>
                      <a:noFill/>
                    </a:lnB>
                  </a:tcPr>
                </a:tc>
              </a:tr>
            </a:tbl>
          </a:graphicData>
        </a:graphic>
      </p:graphicFrame>
      <p:sp>
        <p:nvSpPr>
          <p:cNvPr id="3" name="Rectangle 1"/>
          <p:cNvSpPr>
            <a:spLocks noChangeArrowheads="1"/>
          </p:cNvSpPr>
          <p:nvPr/>
        </p:nvSpPr>
        <p:spPr bwMode="auto">
          <a:xfrm>
            <a:off x="337625" y="626050"/>
            <a:ext cx="9163427" cy="5262979"/>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Liste des références utiliser :</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 Liste des sites :</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1. Institut Pasteur</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1155CC"/>
                </a:solidFill>
                <a:effectLst/>
                <a:latin typeface="Google Sans"/>
                <a:cs typeface="Arial" panose="020B0604020202020204" pitchFamily="34" charset="0"/>
                <a:hlinkClick r:id="rId2"/>
              </a:rPr>
              <a:t>www.pasteur.fr</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2. Organisation mondiale de la santé (OMS)</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1155CC"/>
                </a:solidFill>
                <a:effectLst/>
                <a:latin typeface="Google Sans"/>
                <a:cs typeface="Arial" panose="020B0604020202020204" pitchFamily="34" charset="0"/>
                <a:hlinkClick r:id="rId3"/>
              </a:rPr>
              <a:t>www.who.int</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3. Institut national de la santé et de la recherche médicale (INSERM)</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1155CC"/>
                </a:solidFill>
                <a:effectLst/>
                <a:latin typeface="Google Sans"/>
                <a:cs typeface="Arial" panose="020B0604020202020204" pitchFamily="34" charset="0"/>
                <a:hlinkClick r:id="rId4"/>
              </a:rPr>
              <a:t>www.inserm.fr</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4. Centre pour le contrôle et la prévention des maladies (CDC)</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1155CC"/>
                </a:solidFill>
                <a:effectLst/>
                <a:latin typeface="Google Sans"/>
                <a:cs typeface="Arial" panose="020B0604020202020204" pitchFamily="34" charset="0"/>
                <a:hlinkClick r:id="rId5"/>
              </a:rPr>
              <a:t>www.cdc.gov</a:t>
            </a:r>
            <a:r>
              <a:rPr kumimoji="0" lang="fr-FR" altLang="fr-FR" sz="1600" b="0" i="0" u="none" strike="noStrike" cap="none" normalizeH="0" baseline="0" dirty="0" smtClean="0">
                <a:ln>
                  <a:noFill/>
                </a:ln>
                <a:solidFill>
                  <a:srgbClr val="1155CC"/>
                </a:solidFill>
                <a:effectLst/>
                <a:latin typeface="Google Sans"/>
                <a:cs typeface="Arial" panose="020B0604020202020204" pitchFamily="34" charset="0"/>
              </a:rPr>
              <a:t>hh</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5. Médecins Sans Frontières (MSF)</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1155CC"/>
                </a:solidFill>
                <a:effectLst/>
                <a:latin typeface="Google Sans"/>
                <a:cs typeface="Arial" panose="020B0604020202020204" pitchFamily="34" charset="0"/>
                <a:hlinkClick r:id="rId6"/>
              </a:rPr>
              <a:t>www.msf.org</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6. Histoire des sciences et des techniques (Université de Genève)</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1155CC"/>
                </a:solidFill>
                <a:effectLst/>
                <a:latin typeface="Google Sans"/>
                <a:cs typeface="Arial" panose="020B0604020202020204" pitchFamily="34" charset="0"/>
                <a:hlinkClick r:id="rId7"/>
              </a:rPr>
              <a:t>www.unige.ch/medecine/histmed</a:t>
            </a:r>
            <a:endParaRPr lang="fr-FR" altLang="fr-FR" sz="1600" dirty="0">
              <a:solidFill>
                <a:srgbClr val="222222"/>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Liste des livres :</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1. "La Grande Peste" par Pierre Darmon</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2. "Le Choléra" par François Delaporte</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600" dirty="0" smtClean="0">
                <a:solidFill>
                  <a:srgbClr val="000000"/>
                </a:solidFill>
                <a:latin typeface="Google Sans"/>
                <a:cs typeface="Arial" panose="020B0604020202020204" pitchFamily="34" charset="0"/>
              </a:rPr>
              <a:t>3</a:t>
            </a:r>
            <a:r>
              <a:rPr kumimoji="0" lang="fr-FR" altLang="fr-FR" sz="1600" b="0" i="0" u="none" strike="noStrike" cap="none" normalizeH="0" baseline="0" dirty="0" smtClean="0">
                <a:ln>
                  <a:noFill/>
                </a:ln>
                <a:solidFill>
                  <a:srgbClr val="000000"/>
                </a:solidFill>
                <a:effectLst/>
                <a:latin typeface="Google Sans"/>
                <a:cs typeface="Arial" panose="020B0604020202020204" pitchFamily="34" charset="0"/>
              </a:rPr>
              <a:t>. "Histoire de la tuberculose : Le microbe et le pauvre" par Michel Hubert</a:t>
            </a:r>
            <a:endParaRPr kumimoji="0" lang="fr-FR" altLang="fr-FR" sz="1600" b="0" i="0" u="none" strike="noStrike" cap="none" normalizeH="0" baseline="0" dirty="0" smtClean="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222222"/>
                </a:solidFill>
                <a:effectLst/>
                <a:latin typeface="Google Sans"/>
              </a:rPr>
              <a:t> </a:t>
            </a:r>
          </a:p>
        </p:txBody>
      </p:sp>
      <p:pic>
        <p:nvPicPr>
          <p:cNvPr id="2050" name="Picture 2" descr="https://lh3.googleusercontent.com/a/ACg8ocKwv7bNFJhwq0E678yZQX2sWSQk_d2ByseELyDE5qqXsQm8Yg=s40-p-m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9394825"/>
            <a:ext cx="381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5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55076" y="2700999"/>
            <a:ext cx="10199078" cy="923330"/>
          </a:xfrm>
          <a:prstGeom prst="rect">
            <a:avLst/>
          </a:prstGeom>
          <a:noFill/>
        </p:spPr>
        <p:txBody>
          <a:bodyPr wrap="square" rtlCol="0">
            <a:spAutoFit/>
          </a:bodyPr>
          <a:lstStyle/>
          <a:p>
            <a:r>
              <a:rPr lang="fr-FR" sz="5400" b="1" i="1" dirty="0" smtClean="0">
                <a:solidFill>
                  <a:srgbClr val="FF0000"/>
                </a:solidFill>
                <a:latin typeface="Algerian" panose="04020705040A02060702" pitchFamily="82" charset="0"/>
              </a:rPr>
              <a:t>MERCI POUR VOTRE ATTENTION</a:t>
            </a:r>
            <a:endParaRPr lang="fr-FR" sz="5400" b="1" i="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6877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xmlns="" id="{FC32C3FD-ADC2-DB59-5FD5-58BD9B3B0190}"/>
              </a:ext>
            </a:extLst>
          </p:cNvPr>
          <p:cNvGrpSpPr/>
          <p:nvPr/>
        </p:nvGrpSpPr>
        <p:grpSpPr>
          <a:xfrm>
            <a:off x="797063" y="2019924"/>
            <a:ext cx="3011214" cy="2901374"/>
            <a:chOff x="556848" y="2290962"/>
            <a:chExt cx="3011214" cy="2901374"/>
          </a:xfrm>
          <a:solidFill>
            <a:schemeClr val="accent2">
              <a:lumMod val="20000"/>
              <a:lumOff val="80000"/>
            </a:schemeClr>
          </a:solidFill>
        </p:grpSpPr>
        <p:sp>
          <p:nvSpPr>
            <p:cNvPr id="2" name="Rectangle : en biseau 1">
              <a:extLst>
                <a:ext uri="{FF2B5EF4-FFF2-40B4-BE49-F238E27FC236}">
                  <a16:creationId xmlns:a16="http://schemas.microsoft.com/office/drawing/2014/main" xmlns="" id="{A762C088-E4B8-FC7E-3A4F-01D88BE290D8}"/>
                </a:ext>
              </a:extLst>
            </p:cNvPr>
            <p:cNvSpPr/>
            <p:nvPr/>
          </p:nvSpPr>
          <p:spPr>
            <a:xfrm rot="2505549">
              <a:off x="556848" y="2290962"/>
              <a:ext cx="3011214" cy="2901374"/>
            </a:xfrm>
            <a:prstGeom prst="bevel">
              <a:avLst/>
            </a:prstGeom>
            <a:grpFill/>
            <a:ln>
              <a:solidFill>
                <a:schemeClr val="accent1">
                  <a:lumMod val="75000"/>
                </a:schemeClr>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4" name="ZoneTexte 3">
              <a:extLst>
                <a:ext uri="{FF2B5EF4-FFF2-40B4-BE49-F238E27FC236}">
                  <a16:creationId xmlns:a16="http://schemas.microsoft.com/office/drawing/2014/main" xmlns="" id="{0141492C-5A0C-7B09-421A-7AE6CB46CD7D}"/>
                </a:ext>
              </a:extLst>
            </p:cNvPr>
            <p:cNvSpPr txBox="1"/>
            <p:nvPr/>
          </p:nvSpPr>
          <p:spPr>
            <a:xfrm>
              <a:off x="1405705" y="3203040"/>
              <a:ext cx="1628922" cy="1077218"/>
            </a:xfrm>
            <a:prstGeom prst="rect">
              <a:avLst/>
            </a:prstGeom>
            <a:grpFill/>
          </p:spPr>
          <p:txBody>
            <a:bodyPr wrap="square" rtlCol="0">
              <a:spAutoFit/>
            </a:bodyPr>
            <a:lstStyle/>
            <a:p>
              <a:r>
                <a:rPr lang="fr-FR" sz="3200" b="1" dirty="0">
                  <a:solidFill>
                    <a:srgbClr val="FF0000"/>
                  </a:solidFill>
                </a:rPr>
                <a:t>Plan du travail</a:t>
              </a:r>
            </a:p>
          </p:txBody>
        </p:sp>
      </p:grpSp>
      <p:sp>
        <p:nvSpPr>
          <p:cNvPr id="6" name="Légende : encadrée à une bordure 5">
            <a:extLst>
              <a:ext uri="{FF2B5EF4-FFF2-40B4-BE49-F238E27FC236}">
                <a16:creationId xmlns:a16="http://schemas.microsoft.com/office/drawing/2014/main" xmlns="" id="{80878469-A4E1-D150-96E8-74415946033C}"/>
              </a:ext>
            </a:extLst>
          </p:cNvPr>
          <p:cNvSpPr/>
          <p:nvPr/>
        </p:nvSpPr>
        <p:spPr>
          <a:xfrm>
            <a:off x="4420072" y="320468"/>
            <a:ext cx="5549931" cy="788718"/>
          </a:xfrm>
          <a:prstGeom prst="accentBorderCallout1">
            <a:avLst>
              <a:gd name="adj1" fmla="val 18750"/>
              <a:gd name="adj2" fmla="val -8333"/>
              <a:gd name="adj3" fmla="val 140151"/>
              <a:gd name="adj4" fmla="val -39770"/>
            </a:avLst>
          </a:prstGeom>
          <a:solidFill>
            <a:schemeClr val="accent2">
              <a:lumMod val="20000"/>
              <a:lumOff val="80000"/>
            </a:schemeClr>
          </a:solidFill>
          <a:ln>
            <a:solidFill>
              <a:schemeClr val="accent3"/>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4000" b="1" i="1" dirty="0">
                <a:solidFill>
                  <a:srgbClr val="FF0000"/>
                </a:solidFill>
              </a:rPr>
              <a:t>Introduction</a:t>
            </a:r>
          </a:p>
        </p:txBody>
      </p:sp>
      <p:sp>
        <p:nvSpPr>
          <p:cNvPr id="7" name="Légende : encadrée à une bordure 6">
            <a:extLst>
              <a:ext uri="{FF2B5EF4-FFF2-40B4-BE49-F238E27FC236}">
                <a16:creationId xmlns:a16="http://schemas.microsoft.com/office/drawing/2014/main" xmlns="" id="{DE088E25-41A6-18AA-116C-D29DEC832E07}"/>
              </a:ext>
            </a:extLst>
          </p:cNvPr>
          <p:cNvSpPr/>
          <p:nvPr/>
        </p:nvSpPr>
        <p:spPr>
          <a:xfrm>
            <a:off x="4420073" y="1256089"/>
            <a:ext cx="5549932" cy="788718"/>
          </a:xfrm>
          <a:prstGeom prst="accentBorderCallout1">
            <a:avLst>
              <a:gd name="adj1" fmla="val 18750"/>
              <a:gd name="adj2" fmla="val -8333"/>
              <a:gd name="adj3" fmla="val 67911"/>
              <a:gd name="adj4" fmla="val -34863"/>
            </a:avLst>
          </a:prstGeom>
          <a:solidFill>
            <a:schemeClr val="accent2">
              <a:lumMod val="20000"/>
              <a:lumOff val="80000"/>
            </a:schemeClr>
          </a:solidFill>
          <a:ln>
            <a:solidFill>
              <a:schemeClr val="accent3"/>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4000" b="1" i="1" dirty="0">
                <a:solidFill>
                  <a:srgbClr val="FF0000"/>
                </a:solidFill>
              </a:rPr>
              <a:t>Exploration</a:t>
            </a:r>
          </a:p>
        </p:txBody>
      </p:sp>
      <p:sp>
        <p:nvSpPr>
          <p:cNvPr id="8" name="Légende : encadrée à une bordure 7">
            <a:extLst>
              <a:ext uri="{FF2B5EF4-FFF2-40B4-BE49-F238E27FC236}">
                <a16:creationId xmlns:a16="http://schemas.microsoft.com/office/drawing/2014/main" xmlns="" id="{1038AEF8-F5F3-4BCD-5894-605D928D8DB3}"/>
              </a:ext>
            </a:extLst>
          </p:cNvPr>
          <p:cNvSpPr/>
          <p:nvPr/>
        </p:nvSpPr>
        <p:spPr>
          <a:xfrm>
            <a:off x="5047190" y="2328741"/>
            <a:ext cx="3150408" cy="788718"/>
          </a:xfrm>
          <a:prstGeom prst="accentBorderCallout1">
            <a:avLst>
              <a:gd name="adj1" fmla="val 18750"/>
              <a:gd name="adj2" fmla="val -8333"/>
              <a:gd name="adj3" fmla="val 106768"/>
              <a:gd name="adj4" fmla="val -29595"/>
            </a:avLst>
          </a:prstGeom>
          <a:solidFill>
            <a:schemeClr val="accent2">
              <a:lumMod val="20000"/>
              <a:lumOff val="80000"/>
            </a:schemeClr>
          </a:solidFill>
          <a:ln>
            <a:solidFill>
              <a:schemeClr val="accent3"/>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3600" b="1" i="1" dirty="0">
                <a:solidFill>
                  <a:srgbClr val="C00000"/>
                </a:solidFill>
              </a:rPr>
              <a:t>La Tuberculose</a:t>
            </a:r>
          </a:p>
        </p:txBody>
      </p:sp>
      <p:sp>
        <p:nvSpPr>
          <p:cNvPr id="9" name="Légende : encadrée à une bordure 8">
            <a:extLst>
              <a:ext uri="{FF2B5EF4-FFF2-40B4-BE49-F238E27FC236}">
                <a16:creationId xmlns:a16="http://schemas.microsoft.com/office/drawing/2014/main" xmlns="" id="{94DBF11B-92DC-DD96-FAD3-72ED41C0BA2C}"/>
              </a:ext>
            </a:extLst>
          </p:cNvPr>
          <p:cNvSpPr/>
          <p:nvPr/>
        </p:nvSpPr>
        <p:spPr>
          <a:xfrm>
            <a:off x="5561386" y="3444414"/>
            <a:ext cx="3160310" cy="788718"/>
          </a:xfrm>
          <a:prstGeom prst="accentBorderCallout1">
            <a:avLst>
              <a:gd name="adj1" fmla="val 18750"/>
              <a:gd name="adj2" fmla="val -8333"/>
              <a:gd name="adj3" fmla="val 27913"/>
              <a:gd name="adj4" fmla="val -48099"/>
            </a:avLst>
          </a:prstGeom>
          <a:solidFill>
            <a:schemeClr val="accent2">
              <a:lumMod val="20000"/>
              <a:lumOff val="80000"/>
            </a:schemeClr>
          </a:solidFill>
          <a:ln>
            <a:solidFill>
              <a:schemeClr val="accent3"/>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i="1" dirty="0">
                <a:solidFill>
                  <a:srgbClr val="C00000"/>
                </a:solidFill>
              </a:rPr>
              <a:t>La Peste</a:t>
            </a:r>
          </a:p>
        </p:txBody>
      </p:sp>
      <p:sp>
        <p:nvSpPr>
          <p:cNvPr id="10" name="Légende : encadrée à une bordure 9">
            <a:extLst>
              <a:ext uri="{FF2B5EF4-FFF2-40B4-BE49-F238E27FC236}">
                <a16:creationId xmlns:a16="http://schemas.microsoft.com/office/drawing/2014/main" xmlns="" id="{05B0BE26-7755-22A2-FD1E-DF11BF479EB2}"/>
              </a:ext>
            </a:extLst>
          </p:cNvPr>
          <p:cNvSpPr/>
          <p:nvPr/>
        </p:nvSpPr>
        <p:spPr>
          <a:xfrm>
            <a:off x="5705465" y="4526939"/>
            <a:ext cx="3160310" cy="788718"/>
          </a:xfrm>
          <a:prstGeom prst="accentBorderCallout1">
            <a:avLst>
              <a:gd name="adj1" fmla="val 18750"/>
              <a:gd name="adj2" fmla="val -8333"/>
              <a:gd name="adj3" fmla="val -63248"/>
              <a:gd name="adj4" fmla="val -61389"/>
            </a:avLst>
          </a:prstGeom>
          <a:solidFill>
            <a:schemeClr val="accent2">
              <a:lumMod val="20000"/>
              <a:lumOff val="80000"/>
            </a:schemeClr>
          </a:solidFill>
          <a:ln>
            <a:solidFill>
              <a:schemeClr val="accent3"/>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C00000"/>
                </a:solidFill>
              </a:rPr>
              <a:t>Le </a:t>
            </a:r>
            <a:r>
              <a:rPr lang="fr-FR" sz="3200" b="1" i="1" dirty="0">
                <a:solidFill>
                  <a:srgbClr val="C00000"/>
                </a:solidFill>
              </a:rPr>
              <a:t>choléra</a:t>
            </a:r>
            <a:r>
              <a:rPr lang="fr-FR" dirty="0"/>
              <a:t>  </a:t>
            </a:r>
          </a:p>
        </p:txBody>
      </p:sp>
      <p:sp>
        <p:nvSpPr>
          <p:cNvPr id="11" name="Légende : encadrée à une bordure 10">
            <a:extLst>
              <a:ext uri="{FF2B5EF4-FFF2-40B4-BE49-F238E27FC236}">
                <a16:creationId xmlns:a16="http://schemas.microsoft.com/office/drawing/2014/main" xmlns="" id="{A45014EB-A271-6F95-8436-BDD1929623A0}"/>
              </a:ext>
            </a:extLst>
          </p:cNvPr>
          <p:cNvSpPr/>
          <p:nvPr/>
        </p:nvSpPr>
        <p:spPr>
          <a:xfrm>
            <a:off x="4420073" y="5673488"/>
            <a:ext cx="5549931" cy="788718"/>
          </a:xfrm>
          <a:prstGeom prst="accentBorderCallout1">
            <a:avLst>
              <a:gd name="adj1" fmla="val 18750"/>
              <a:gd name="adj2" fmla="val -8333"/>
              <a:gd name="adj3" fmla="val -23763"/>
              <a:gd name="adj4" fmla="val -34509"/>
            </a:avLst>
          </a:prstGeom>
          <a:solidFill>
            <a:schemeClr val="accent2">
              <a:lumMod val="20000"/>
              <a:lumOff val="80000"/>
            </a:schemeClr>
          </a:solidFill>
          <a:ln>
            <a:solidFill>
              <a:schemeClr val="accent3"/>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4000" b="1" i="1" dirty="0">
                <a:solidFill>
                  <a:srgbClr val="FF0000"/>
                </a:solidFill>
              </a:rPr>
              <a:t>Conclusion</a:t>
            </a:r>
          </a:p>
        </p:txBody>
      </p:sp>
    </p:spTree>
    <p:extLst>
      <p:ext uri="{BB962C8B-B14F-4D97-AF65-F5344CB8AC3E}">
        <p14:creationId xmlns:p14="http://schemas.microsoft.com/office/powerpoint/2010/main" val="22107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275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anim calcmode="lin" valueType="num">
                                      <p:cBhvr>
                                        <p:cTn id="37" dur="250" fill="hold"/>
                                        <p:tgtEl>
                                          <p:spTgt spid="10"/>
                                        </p:tgtEl>
                                        <p:attrNameLst>
                                          <p:attrName>ppt_x</p:attrName>
                                        </p:attrNameLst>
                                      </p:cBhvr>
                                      <p:tavLst>
                                        <p:tav tm="0">
                                          <p:val>
                                            <p:strVal val="#ppt_x"/>
                                          </p:val>
                                        </p:tav>
                                        <p:tav tm="100000">
                                          <p:val>
                                            <p:strVal val="#ppt_x"/>
                                          </p:val>
                                        </p:tav>
                                      </p:tavLst>
                                    </p:anim>
                                    <p:anim calcmode="lin" valueType="num">
                                      <p:cBhvr>
                                        <p:cTn id="38" dur="25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anim calcmode="lin" valueType="num">
                                      <p:cBhvr>
                                        <p:cTn id="43" dur="250" fill="hold"/>
                                        <p:tgtEl>
                                          <p:spTgt spid="11"/>
                                        </p:tgtEl>
                                        <p:attrNameLst>
                                          <p:attrName>ppt_x</p:attrName>
                                        </p:attrNameLst>
                                      </p:cBhvr>
                                      <p:tavLst>
                                        <p:tav tm="0">
                                          <p:val>
                                            <p:strVal val="#ppt_x"/>
                                          </p:val>
                                        </p:tav>
                                        <p:tav tm="100000">
                                          <p:val>
                                            <p:strVal val="#ppt_x"/>
                                          </p:val>
                                        </p:tav>
                                      </p:tavLst>
                                    </p:anim>
                                    <p:anim calcmode="lin" valueType="num">
                                      <p:cBhvr>
                                        <p:cTn id="44"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p:cNvSpPr/>
          <p:nvPr/>
        </p:nvSpPr>
        <p:spPr>
          <a:xfrm>
            <a:off x="3987800" y="5316835"/>
            <a:ext cx="838200" cy="954107"/>
          </a:xfrm>
          <a:prstGeom prst="rect">
            <a:avLst/>
          </a:prstGeom>
        </p:spPr>
        <p:txBody>
          <a:bodyPr wrap="square">
            <a:spAutoFit/>
          </a:bodyPr>
          <a:lstStyle/>
          <a:p>
            <a:endParaRPr lang="fr-FR" sz="2000" b="1" dirty="0">
              <a:solidFill>
                <a:srgbClr val="1F1F1F"/>
              </a:solidFill>
              <a:latin typeface="Arial" panose="020B0604020202020204" pitchFamily="34" charset="0"/>
            </a:endParaRPr>
          </a:p>
          <a:p>
            <a:r>
              <a:rPr lang="fr-FR" dirty="0">
                <a:solidFill>
                  <a:srgbClr val="1F1F1F"/>
                </a:solidFill>
                <a:latin typeface="Arial" panose="020B0604020202020204" pitchFamily="34" charset="0"/>
              </a:rPr>
              <a:t/>
            </a:r>
            <a:br>
              <a:rPr lang="fr-FR" dirty="0">
                <a:solidFill>
                  <a:srgbClr val="1F1F1F"/>
                </a:solidFill>
                <a:latin typeface="Arial" panose="020B0604020202020204" pitchFamily="34" charset="0"/>
              </a:rPr>
            </a:br>
            <a:endParaRPr lang="fr-FR" dirty="0"/>
          </a:p>
        </p:txBody>
      </p:sp>
      <p:grpSp>
        <p:nvGrpSpPr>
          <p:cNvPr id="5" name="Groupe 4"/>
          <p:cNvGrpSpPr/>
          <p:nvPr/>
        </p:nvGrpSpPr>
        <p:grpSpPr>
          <a:xfrm>
            <a:off x="454548" y="658173"/>
            <a:ext cx="11152413" cy="5612769"/>
            <a:chOff x="1965848" y="-319727"/>
            <a:chExt cx="11152413" cy="5612769"/>
          </a:xfrm>
        </p:grpSpPr>
        <p:sp>
          <p:nvSpPr>
            <p:cNvPr id="2" name="ZoneTexte 1"/>
            <p:cNvSpPr txBox="1"/>
            <p:nvPr/>
          </p:nvSpPr>
          <p:spPr>
            <a:xfrm>
              <a:off x="1965848" y="1138058"/>
              <a:ext cx="11152413" cy="4154984"/>
            </a:xfrm>
            <a:prstGeom prst="rect">
              <a:avLst/>
            </a:prstGeom>
            <a:solidFill>
              <a:schemeClr val="bg1">
                <a:lumMod val="95000"/>
              </a:schemeClr>
            </a:solidFill>
          </p:spPr>
          <p:txBody>
            <a:bodyPr wrap="square" rtlCol="0">
              <a:spAutoFit/>
            </a:bodyPr>
            <a:lstStyle/>
            <a:p>
              <a:r>
                <a:rPr lang="fr-FR" sz="2400" i="1" dirty="0" smtClean="0">
                  <a:latin typeface="Bahnschrift SemiBold SemiConden" panose="020B0502040204020203" pitchFamily="34" charset="0"/>
                </a:rPr>
                <a:t>              Aves –vous déjà imaginé un monde ravagé par des maladies invisibles ,capables de décimer des population entières en quelque années ?</a:t>
              </a:r>
            </a:p>
            <a:p>
              <a:r>
                <a:rPr lang="fr-FR" sz="2400" i="1" dirty="0" smtClean="0">
                  <a:latin typeface="Bahnschrift SemiBold SemiConden" panose="020B0502040204020203" pitchFamily="34" charset="0"/>
                </a:rPr>
                <a:t>Ce scénario , loin d’être de la science-fiction ,a été une réalité à plusieurs reprises dans l’histoire de l’humanité .la peste ,le choléra et la tuberculose sont trois exemples emblématique de grandes épidémies bactériennes qui ont marqué notre passé </a:t>
              </a:r>
            </a:p>
            <a:p>
              <a:r>
                <a:rPr lang="fr-FR" sz="2400" i="1" dirty="0" smtClean="0">
                  <a:latin typeface="Bahnschrift SemiBold SemiConden" panose="020B0502040204020203" pitchFamily="34" charset="0"/>
                </a:rPr>
                <a:t>Mais qu’est-ce qui rend ces maladies si dangereuse ? Comment se propagent-elle si rapidement ?  Quels sont les symptômes qui les caractérisent ? </a:t>
              </a:r>
              <a:endParaRPr lang="fr-FR" sz="2400" i="1" dirty="0">
                <a:latin typeface="Bahnschrift SemiBold SemiConden" panose="020B0502040204020203" pitchFamily="34" charset="0"/>
              </a:endParaRPr>
            </a:p>
            <a:p>
              <a:r>
                <a:rPr lang="fr-FR" sz="2400" i="1" dirty="0" smtClean="0">
                  <a:latin typeface="Bahnschrift SemiBold SemiConden" panose="020B0502040204020203" pitchFamily="34" charset="0"/>
                </a:rPr>
                <a:t>          Au cours de ce exposé , nous allons explorer ensemble ces questions en nous penchant sur l’histoire de ces épidémies ,les mécanismes de transmission des bactéries responsables , les conséquences sur les sociétés et les avancées médicales qui ont permis de maitriser ces maladies .     </a:t>
              </a:r>
              <a:endParaRPr lang="fr-FR" sz="2400" i="1" dirty="0">
                <a:latin typeface="Bahnschrift SemiBold SemiConden" panose="020B0502040204020203" pitchFamily="34" charset="0"/>
              </a:endParaRPr>
            </a:p>
          </p:txBody>
        </p:sp>
        <p:sp>
          <p:nvSpPr>
            <p:cNvPr id="4" name="Organigramme : Terminateur 3">
              <a:extLst>
                <a:ext uri="{FF2B5EF4-FFF2-40B4-BE49-F238E27FC236}">
                  <a16:creationId xmlns:a16="http://schemas.microsoft.com/office/drawing/2014/main" xmlns="" id="{FE86AB78-9999-6DDC-3DE2-D8E8C28F65BA}"/>
                </a:ext>
              </a:extLst>
            </p:cNvPr>
            <p:cNvSpPr/>
            <p:nvPr/>
          </p:nvSpPr>
          <p:spPr>
            <a:xfrm>
              <a:off x="4844891" y="-319727"/>
              <a:ext cx="5394325" cy="797519"/>
            </a:xfrm>
            <a:prstGeom prst="flowChartTerminator">
              <a:avLst/>
            </a:prstGeom>
            <a:ln>
              <a:solidFill>
                <a:schemeClr val="bg1">
                  <a:lumMod val="50000"/>
                </a:schemeClr>
              </a:solid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i="1" dirty="0">
                  <a:solidFill>
                    <a:schemeClr val="accent2">
                      <a:lumMod val="50000"/>
                    </a:schemeClr>
                  </a:solidFill>
                </a:rPr>
                <a:t>Introduction</a:t>
              </a:r>
            </a:p>
          </p:txBody>
        </p:sp>
      </p:grpSp>
    </p:spTree>
    <p:extLst>
      <p:ext uri="{BB962C8B-B14F-4D97-AF65-F5344CB8AC3E}">
        <p14:creationId xmlns:p14="http://schemas.microsoft.com/office/powerpoint/2010/main" val="9970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0"/>
            <a:ext cx="12192000" cy="6858000"/>
            <a:chOff x="0" y="0"/>
            <a:chExt cx="12192000" cy="6858000"/>
          </a:xfrm>
        </p:grpSpPr>
        <p:pic>
          <p:nvPicPr>
            <p:cNvPr id="3" name="Image 2">
              <a:extLst>
                <a:ext uri="{FF2B5EF4-FFF2-40B4-BE49-F238E27FC236}">
                  <a16:creationId xmlns:a16="http://schemas.microsoft.com/office/drawing/2014/main" xmlns="" id="{25C86238-7E39-3E2E-C343-51629BB56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p:cNvSpPr txBox="1"/>
            <p:nvPr/>
          </p:nvSpPr>
          <p:spPr>
            <a:xfrm>
              <a:off x="2058572" y="2515304"/>
              <a:ext cx="9436608" cy="1323439"/>
            </a:xfrm>
            <a:prstGeom prst="rect">
              <a:avLst/>
            </a:prstGeom>
            <a:noFill/>
          </p:spPr>
          <p:txBody>
            <a:bodyPr wrap="square" rtlCol="0">
              <a:spAutoFit/>
            </a:bodyPr>
            <a:lstStyle/>
            <a:p>
              <a:r>
                <a:rPr lang="fr-FR" sz="8000" b="1" i="1" dirty="0" smtClean="0">
                  <a:solidFill>
                    <a:schemeClr val="bg1"/>
                  </a:solidFill>
                  <a:latin typeface="Elephant" panose="02020904090505020303" pitchFamily="18" charset="0"/>
                </a:rPr>
                <a:t>TUBERCULOS</a:t>
              </a:r>
              <a:endParaRPr lang="fr-FR" b="1" i="1" dirty="0"/>
            </a:p>
          </p:txBody>
        </p:sp>
      </p:grpSp>
    </p:spTree>
    <p:extLst>
      <p:ext uri="{BB962C8B-B14F-4D97-AF65-F5344CB8AC3E}">
        <p14:creationId xmlns:p14="http://schemas.microsoft.com/office/powerpoint/2010/main" val="56935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xmlns="" id="{9ADE89E6-4B21-5BB1-8738-67E344455438}"/>
              </a:ext>
            </a:extLst>
          </p:cNvPr>
          <p:cNvGrpSpPr/>
          <p:nvPr/>
        </p:nvGrpSpPr>
        <p:grpSpPr>
          <a:xfrm>
            <a:off x="116114" y="145142"/>
            <a:ext cx="11686309" cy="6567178"/>
            <a:chOff x="217714" y="-1309607"/>
            <a:chExt cx="11686309" cy="6567178"/>
          </a:xfrm>
        </p:grpSpPr>
        <p:grpSp>
          <p:nvGrpSpPr>
            <p:cNvPr id="8" name="Groupe 7">
              <a:extLst>
                <a:ext uri="{FF2B5EF4-FFF2-40B4-BE49-F238E27FC236}">
                  <a16:creationId xmlns:a16="http://schemas.microsoft.com/office/drawing/2014/main" xmlns="" id="{06469EAF-4878-A793-5834-E1069DBFCEE5}"/>
                </a:ext>
              </a:extLst>
            </p:cNvPr>
            <p:cNvGrpSpPr/>
            <p:nvPr/>
          </p:nvGrpSpPr>
          <p:grpSpPr>
            <a:xfrm>
              <a:off x="217714" y="-990293"/>
              <a:ext cx="11686309" cy="6247864"/>
              <a:chOff x="217714" y="-990293"/>
              <a:chExt cx="11686309" cy="6247864"/>
            </a:xfrm>
          </p:grpSpPr>
          <p:sp>
            <p:nvSpPr>
              <p:cNvPr id="4" name="ZoneTexte 6">
                <a:extLst>
                  <a:ext uri="{FF2B5EF4-FFF2-40B4-BE49-F238E27FC236}">
                    <a16:creationId xmlns:a16="http://schemas.microsoft.com/office/drawing/2014/main" xmlns="" id="{870A4B43-97B9-5D18-0B9D-F9389DADA972}"/>
                  </a:ext>
                </a:extLst>
              </p:cNvPr>
              <p:cNvSpPr txBox="1"/>
              <p:nvPr/>
            </p:nvSpPr>
            <p:spPr>
              <a:xfrm rot="10800000" flipH="1" flipV="1">
                <a:off x="217714" y="-990293"/>
                <a:ext cx="11686309" cy="6247864"/>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65562"/>
                    </a:solidFill>
                    <a:effectLst/>
                    <a:uLnTx/>
                    <a:uFillTx/>
                    <a:latin typeface="Euphem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174625" algn="l"/>
                  </a:tabLst>
                  <a:defRPr/>
                </a:pPr>
                <a:endParaRPr lang="fr-FR" sz="2000" dirty="0">
                  <a:solidFill>
                    <a:srgbClr val="465562"/>
                  </a:solidFill>
                  <a:latin typeface="Euphemi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65562"/>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65562"/>
                    </a:solidFill>
                    <a:effectLst/>
                    <a:uLnTx/>
                    <a:uFillTx/>
                    <a:latin typeface="Euphemia"/>
                    <a:ea typeface="+mn-ea"/>
                    <a:cs typeface="+mn-cs"/>
                  </a:rPr>
                  <a:t>  </a:t>
                </a:r>
                <a:r>
                  <a:rPr kumimoji="0" lang="fr-FR" sz="2000" b="0" i="0" u="none" strike="noStrike" kern="1200" cap="none" spc="0" normalizeH="0" baseline="0" noProof="0" dirty="0" smtClean="0">
                    <a:ln>
                      <a:noFill/>
                    </a:ln>
                    <a:solidFill>
                      <a:srgbClr val="465562"/>
                    </a:solidFill>
                    <a:effectLst/>
                    <a:uLnTx/>
                    <a:uFillTx/>
                    <a:latin typeface="Euphemia"/>
                    <a:ea typeface="+mn-ea"/>
                    <a:cs typeface="+mn-cs"/>
                  </a:rPr>
                  <a:t>    </a:t>
                </a:r>
                <a:r>
                  <a:rPr kumimoji="0" lang="fr-FR" sz="2000" b="0" i="0" u="none" strike="noStrike" kern="1200" cap="none" spc="0" normalizeH="0" baseline="0" noProof="0" dirty="0">
                    <a:ln>
                      <a:noFill/>
                    </a:ln>
                    <a:solidFill>
                      <a:srgbClr val="000000"/>
                    </a:solidFill>
                    <a:effectLst/>
                    <a:uLnTx/>
                    <a:uFillTx/>
                    <a:latin typeface="Euphemia"/>
                    <a:ea typeface="+mn-ea"/>
                    <a:cs typeface="+mn-cs"/>
                  </a:rPr>
                  <a:t>&gt;la tuberculose (1834, avant phtisie,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consomption) est une maladie infectieuse,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contagieuse et chronique qui atteint 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poumons, mais aussi d’autres organes.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    &gt;Due à </a:t>
                </a:r>
                <a:r>
                  <a:rPr kumimoji="0" lang="fr-FR" sz="2000" b="0" i="0" u="sng"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ea typeface="+mn-ea"/>
                    <a:cs typeface="+mn-cs"/>
                  </a:rPr>
                  <a:t>Mycobacterium </a:t>
                </a:r>
                <a:r>
                  <a:rPr kumimoji="0" lang="fr-FR" sz="2000" b="0" i="0" u="sng"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ea typeface="+mn-ea"/>
                    <a:cs typeface="+mn-cs"/>
                  </a:rPr>
                  <a:t>tuberculosis</a:t>
                </a:r>
                <a:endParaRPr kumimoji="0" lang="fr-FR" sz="2000" b="0" i="0" u="sng"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(bacille de Koch ou BK)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    &gt;L’homme = réservoir et agent de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du bacille. Seul un patient chez qui on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identifié des bacilles, à l’examen direct 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crachats, est contagieux</a:t>
                </a:r>
                <a:r>
                  <a:rPr lang="fr-FR" sz="2000" dirty="0">
                    <a:solidFill>
                      <a:srgbClr val="000000"/>
                    </a:solidFill>
                    <a:latin typeface="Euphemia"/>
                  </a:rPr>
                  <a:t>.</a:t>
                </a:r>
                <a:endParaRPr kumimoji="0" lang="fr-FR" sz="2000" b="0" i="0" u="none" strike="noStrike" kern="1200" cap="none" spc="0" normalizeH="0" baseline="0" noProof="0" dirty="0">
                  <a:ln>
                    <a:noFill/>
                  </a:ln>
                  <a:solidFill>
                    <a:srgbClr val="000000"/>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    &gt;  En Europe, avec l ’augmentation de la densité des populations dans les villes, et semblent avoir atteint son apogée entre 1780 et 1830.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    &gt; La dissémination au niveau de la planète s’est surtout faite à partir du XIXe siècle par les émigrants européens </a:t>
                </a:r>
                <a:r>
                  <a:rPr lang="fr-FR" sz="2000" dirty="0">
                    <a:solidFill>
                      <a:srgbClr val="000000"/>
                    </a:solidFill>
                    <a:latin typeface="Euphemia"/>
                  </a:rPr>
                  <a:t>.</a:t>
                </a:r>
                <a:endParaRPr kumimoji="0" lang="fr-FR" sz="2000" b="0" i="0" u="none" strike="noStrike" kern="1200" cap="none" spc="0" normalizeH="0" baseline="0" noProof="0" dirty="0">
                  <a:ln>
                    <a:noFill/>
                  </a:ln>
                  <a:solidFill>
                    <a:srgbClr val="000000"/>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    &gt; 1er cas de tuberculose chez l ’homme apparus il y a environ 8000 ans avec le développement de l ’agriculture et le regroupement des communautés au sein de villages.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Euphemia"/>
                    <a:ea typeface="+mn-ea"/>
                    <a:cs typeface="+mn-cs"/>
                  </a:rPr>
                  <a:t>    </a:t>
                </a:r>
              </a:p>
            </p:txBody>
          </p:sp>
          <p:pic>
            <p:nvPicPr>
              <p:cNvPr id="5" name="Image 4">
                <a:extLst>
                  <a:ext uri="{FF2B5EF4-FFF2-40B4-BE49-F238E27FC236}">
                    <a16:creationId xmlns:a16="http://schemas.microsoft.com/office/drawing/2014/main" xmlns="" id="{BCF38B40-DFA5-69DE-E768-1D62F35D2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471" y="-171047"/>
                <a:ext cx="4824535" cy="2484263"/>
              </a:xfrm>
              <a:prstGeom prst="rect">
                <a:avLst/>
              </a:prstGeom>
              <a:ln>
                <a:noFill/>
              </a:ln>
              <a:effectLst>
                <a:outerShdw blurRad="149987" dist="250190" dir="8460000" algn="ctr">
                  <a:srgbClr val="000000">
                    <a:alpha val="28000"/>
                  </a:srgbClr>
                </a:outerShdw>
                <a:reflection blurRad="6350" stA="50000" endA="300" endPos="55500" dist="101600" dir="5400000" sy="-100000" algn="bl" rotWithShape="0"/>
              </a:effectLst>
              <a:scene3d>
                <a:camera prst="orthographicFront">
                  <a:rot lat="0" lon="0" rev="0"/>
                </a:camera>
                <a:lightRig rig="contrasting" dir="t">
                  <a:rot lat="0" lon="0" rev="1500000"/>
                </a:lightRig>
              </a:scene3d>
              <a:sp3d prstMaterial="metal">
                <a:bevelT w="88900" h="88900"/>
              </a:sp3d>
            </p:spPr>
          </p:pic>
        </p:grpSp>
        <p:sp>
          <p:nvSpPr>
            <p:cNvPr id="9" name="Organigramme : Terminateur 8">
              <a:extLst>
                <a:ext uri="{FF2B5EF4-FFF2-40B4-BE49-F238E27FC236}">
                  <a16:creationId xmlns:a16="http://schemas.microsoft.com/office/drawing/2014/main" xmlns="" id="{5C53B848-6243-6BE9-0638-006E385F21B0}"/>
                </a:ext>
              </a:extLst>
            </p:cNvPr>
            <p:cNvSpPr/>
            <p:nvPr/>
          </p:nvSpPr>
          <p:spPr>
            <a:xfrm>
              <a:off x="3648600" y="-1309607"/>
              <a:ext cx="4824536" cy="928915"/>
            </a:xfrm>
            <a:prstGeom prst="flowChartTerminator">
              <a:avLst/>
            </a:prstGeom>
            <a:solidFill>
              <a:srgbClr val="FFFFFF"/>
            </a:solidFill>
            <a:ln w="12700" cap="flat" cmpd="sng" algn="ctr">
              <a:solidFill>
                <a:srgbClr val="BABABA"/>
              </a:solidFill>
              <a:prstDash val="solid"/>
              <a:miter lim="800000"/>
            </a:ln>
            <a:effectLst>
              <a:innerShdw blurRad="114300">
                <a:prstClr val="black"/>
              </a:innerShdw>
            </a:effectLst>
          </p:spPr>
          <p:txBody>
            <a:bodyPr rtlCol="0" anchor="ctr"/>
            <a:lstStyle>
              <a:defPPr rtl="0">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1" u="none" strike="noStrike" kern="1200" cap="none" spc="0" normalizeH="0" baseline="0" noProof="0" dirty="0">
                  <a:ln>
                    <a:noFill/>
                  </a:ln>
                  <a:solidFill>
                    <a:srgbClr val="E8A565">
                      <a:lumMod val="50000"/>
                    </a:srgbClr>
                  </a:solidFill>
                  <a:effectLst/>
                  <a:uLnTx/>
                  <a:uFillTx/>
                  <a:latin typeface="Euphemia"/>
                  <a:ea typeface="+mj-ea"/>
                  <a:cs typeface="+mj-cs"/>
                </a:rPr>
                <a:t>Tuberculose</a:t>
              </a:r>
              <a:endParaRPr kumimoji="0" lang="fr-FR" sz="4000" b="1" i="1" u="none" strike="noStrike" kern="1200" cap="none" spc="0" normalizeH="0" baseline="0" noProof="0" dirty="0">
                <a:ln>
                  <a:noFill/>
                </a:ln>
                <a:solidFill>
                  <a:srgbClr val="465562"/>
                </a:solidFill>
                <a:effectLst/>
                <a:uLnTx/>
                <a:uFillTx/>
                <a:latin typeface="Euphemia"/>
              </a:endParaRPr>
            </a:p>
          </p:txBody>
        </p:sp>
      </p:grpSp>
    </p:spTree>
    <p:extLst>
      <p:ext uri="{BB962C8B-B14F-4D97-AF65-F5344CB8AC3E}">
        <p14:creationId xmlns:p14="http://schemas.microsoft.com/office/powerpoint/2010/main" val="232494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0" y="267287"/>
            <a:ext cx="12395200" cy="7231723"/>
          </a:xfrm>
          <a:prstGeom prst="rect">
            <a:avLst/>
          </a:prstGeom>
        </p:spPr>
        <p:txBody>
          <a:bodyPr wrap="square">
            <a:spAutoFit/>
          </a:bodyPr>
          <a:lstStyle/>
          <a:p>
            <a:pPr marL="285750" lvl="0" indent="-285750">
              <a:buFont typeface="Arial" panose="020B0604020202020204" pitchFamily="34" charset="0"/>
              <a:buChar char="•"/>
              <a:defRPr/>
            </a:pPr>
            <a:r>
              <a:rPr lang="fr-FR" sz="2400" b="1" i="1" u="sng" dirty="0" smtClean="0">
                <a:solidFill>
                  <a:schemeClr val="accent2">
                    <a:lumMod val="50000"/>
                  </a:schemeClr>
                </a:solidFill>
                <a:latin typeface="google sans"/>
              </a:rPr>
              <a:t>Agent pathogènes</a:t>
            </a:r>
            <a:endParaRPr lang="fr-FR" sz="2400" i="1" u="sng" dirty="0">
              <a:solidFill>
                <a:schemeClr val="accent2">
                  <a:lumMod val="50000"/>
                </a:schemeClr>
              </a:solidFill>
              <a:latin typeface="google sans"/>
            </a:endParaRPr>
          </a:p>
          <a:p>
            <a:pPr marL="285750" lvl="0" indent="-285750">
              <a:buFont typeface="Arial" panose="020B0604020202020204" pitchFamily="34" charset="0"/>
              <a:buChar char="•"/>
              <a:defRPr/>
            </a:pPr>
            <a:endParaRPr lang="fr-FR" sz="2000" u="sng" dirty="0">
              <a:solidFill>
                <a:srgbClr val="E8A565">
                  <a:lumMod val="50000"/>
                </a:srgbClr>
              </a:solidFill>
              <a:latin typeface="google sans"/>
            </a:endParaRPr>
          </a:p>
          <a:p>
            <a:pPr lvl="0">
              <a:defRPr/>
            </a:pPr>
            <a:r>
              <a:rPr lang="fr-FR" sz="2000" dirty="0" smtClean="0">
                <a:solidFill>
                  <a:srgbClr val="E8A565">
                    <a:lumMod val="50000"/>
                  </a:srgbClr>
                </a:solidFill>
                <a:latin typeface="google sans"/>
              </a:rPr>
              <a:t>         </a:t>
            </a:r>
            <a:r>
              <a:rPr lang="fr-FR" sz="2000" u="sng" dirty="0" err="1">
                <a:solidFill>
                  <a:srgbClr val="E8A565">
                    <a:lumMod val="50000"/>
                  </a:srgbClr>
                </a:solidFill>
                <a:latin typeface="google sans"/>
              </a:rPr>
              <a:t>Mycobacterium</a:t>
            </a:r>
            <a:r>
              <a:rPr lang="fr-FR" sz="2000" u="sng" dirty="0">
                <a:solidFill>
                  <a:srgbClr val="E8A565">
                    <a:lumMod val="50000"/>
                  </a:srgbClr>
                </a:solidFill>
                <a:latin typeface="google sans"/>
              </a:rPr>
              <a:t> </a:t>
            </a:r>
            <a:r>
              <a:rPr lang="fr-FR" sz="2000" u="sng" dirty="0" err="1" smtClean="0">
                <a:solidFill>
                  <a:srgbClr val="E8A565">
                    <a:lumMod val="50000"/>
                  </a:srgbClr>
                </a:solidFill>
                <a:latin typeface="google sans"/>
              </a:rPr>
              <a:t>tuberculosis</a:t>
            </a:r>
            <a:r>
              <a:rPr lang="fr-FR" sz="2000" dirty="0" smtClean="0">
                <a:solidFill>
                  <a:srgbClr val="E8A565">
                    <a:lumMod val="50000"/>
                  </a:srgbClr>
                </a:solidFill>
                <a:latin typeface="google sans"/>
              </a:rPr>
              <a:t> </a:t>
            </a:r>
            <a:r>
              <a:rPr lang="fr-FR" sz="2000" dirty="0" smtClean="0">
                <a:solidFill>
                  <a:srgbClr val="000000"/>
                </a:solidFill>
                <a:latin typeface="google sans"/>
              </a:rPr>
              <a:t>, </a:t>
            </a:r>
            <a:r>
              <a:rPr lang="fr-FR" sz="2000" dirty="0">
                <a:solidFill>
                  <a:srgbClr val="000000"/>
                </a:solidFill>
                <a:latin typeface="google sans"/>
              </a:rPr>
              <a:t>est un bacille acido-résistant, ce qui signifie qu’elle peut survivre dans des conditions hostiles et échapper aux défenses immunitaires. Elle se développe lentement dans les poumons mais peut également affecter d'autres organes, comme les reins et le cerveau.</a:t>
            </a:r>
          </a:p>
          <a:p>
            <a:pPr lvl="0">
              <a:defRPr/>
            </a:pPr>
            <a:r>
              <a:rPr lang="fr-FR" sz="2000" dirty="0" smtClean="0">
                <a:solidFill>
                  <a:srgbClr val="000000"/>
                </a:solidFill>
                <a:latin typeface="google sans"/>
              </a:rPr>
              <a:t>  </a:t>
            </a:r>
            <a:r>
              <a:rPr lang="fr-FR" sz="2000" dirty="0">
                <a:solidFill>
                  <a:srgbClr val="000000"/>
                </a:solidFill>
                <a:latin typeface="google sans"/>
              </a:rPr>
              <a:t>Son cycle de vie et sa capacité à se cacher dans les cellules humaines en font une bactérie difficile à </a:t>
            </a:r>
            <a:r>
              <a:rPr lang="fr-FR" sz="2000" dirty="0" smtClean="0">
                <a:solidFill>
                  <a:srgbClr val="000000"/>
                </a:solidFill>
                <a:latin typeface="google sans"/>
              </a:rPr>
              <a:t>éradiquer</a:t>
            </a:r>
          </a:p>
          <a:p>
            <a:pPr marL="285750" lvl="0" indent="-285750">
              <a:buFont typeface="Arial" panose="020B0604020202020204" pitchFamily="34" charset="0"/>
              <a:buChar char="•"/>
              <a:defRPr/>
            </a:pPr>
            <a:endParaRPr lang="fr-FR" sz="2000" b="1" dirty="0">
              <a:solidFill>
                <a:srgbClr val="000000"/>
              </a:solidFill>
              <a:latin typeface="google sans"/>
            </a:endParaRPr>
          </a:p>
          <a:p>
            <a:pPr marL="342900" lvl="0" indent="-342900">
              <a:lnSpc>
                <a:spcPct val="90000"/>
              </a:lnSpc>
              <a:buFont typeface="Arial" panose="020B0604020202020204" pitchFamily="34" charset="0"/>
              <a:buChar char="•"/>
              <a:defRPr/>
            </a:pPr>
            <a:r>
              <a:rPr lang="fr-FR" sz="2400" b="1" u="sng" dirty="0" smtClean="0">
                <a:solidFill>
                  <a:schemeClr val="accent2">
                    <a:lumMod val="50000"/>
                  </a:schemeClr>
                </a:solidFill>
                <a:latin typeface="google sans"/>
              </a:rPr>
              <a:t>Symptômes </a:t>
            </a:r>
            <a:r>
              <a:rPr lang="fr-FR" sz="2400" b="1" u="sng" dirty="0">
                <a:solidFill>
                  <a:schemeClr val="accent2">
                    <a:lumMod val="50000"/>
                  </a:schemeClr>
                </a:solidFill>
                <a:latin typeface="google sans"/>
              </a:rPr>
              <a:t>et effets sur la sante</a:t>
            </a:r>
            <a:r>
              <a:rPr lang="fr-FR" sz="2000" b="1" dirty="0">
                <a:solidFill>
                  <a:srgbClr val="000000"/>
                </a:solidFill>
                <a:latin typeface="google sans"/>
              </a:rPr>
              <a:t>:</a:t>
            </a:r>
            <a:r>
              <a:rPr lang="fr-FR" sz="2000" b="1" dirty="0">
                <a:solidFill>
                  <a:prstClr val="black"/>
                </a:solidFill>
              </a:rPr>
              <a:t/>
            </a:r>
            <a:br>
              <a:rPr lang="fr-FR" sz="2000" b="1" dirty="0">
                <a:solidFill>
                  <a:prstClr val="black"/>
                </a:solidFill>
              </a:rPr>
            </a:br>
            <a:endParaRPr lang="fr-FR" sz="2000" b="1" dirty="0">
              <a:solidFill>
                <a:prstClr val="black"/>
              </a:solidFill>
            </a:endParaRPr>
          </a:p>
          <a:p>
            <a:pPr lvl="0">
              <a:lnSpc>
                <a:spcPct val="90000"/>
              </a:lnSpc>
              <a:defRPr/>
            </a:pPr>
            <a:r>
              <a:rPr lang="fr-FR" sz="2000" dirty="0" smtClean="0">
                <a:solidFill>
                  <a:srgbClr val="000000"/>
                </a:solidFill>
                <a:latin typeface="google sans"/>
              </a:rPr>
              <a:t>       Les </a:t>
            </a:r>
            <a:r>
              <a:rPr lang="fr-FR" sz="2000" dirty="0">
                <a:solidFill>
                  <a:srgbClr val="000000"/>
                </a:solidFill>
                <a:latin typeface="google sans"/>
              </a:rPr>
              <a:t>symptômes de la tuberculose incluent une toux persistante (parfois accompagnée de sang), une fatigue intense, des sueurs nocturnes et une perte de poids. Si elle n’est pas traitée, la tuberculose peut endommager gravement les poumons et être fatale. Les personnes atteintes de VIH ou de maladies immunodéprimées sont particulièrement vulnérables</a:t>
            </a:r>
            <a:r>
              <a:rPr lang="fr-FR" sz="2000" dirty="0" smtClean="0">
                <a:solidFill>
                  <a:srgbClr val="000000"/>
                </a:solidFill>
                <a:latin typeface="google sans"/>
              </a:rPr>
              <a:t>.</a:t>
            </a:r>
          </a:p>
          <a:p>
            <a:pPr lvl="0">
              <a:lnSpc>
                <a:spcPct val="90000"/>
              </a:lnSpc>
              <a:defRPr/>
            </a:pPr>
            <a:r>
              <a:rPr lang="fr-FR" sz="2400" u="sng" dirty="0">
                <a:solidFill>
                  <a:schemeClr val="accent2">
                    <a:lumMod val="50000"/>
                  </a:schemeClr>
                </a:solidFill>
              </a:rPr>
              <a:t/>
            </a:r>
            <a:br>
              <a:rPr lang="fr-FR" sz="2400" u="sng" dirty="0">
                <a:solidFill>
                  <a:schemeClr val="accent2">
                    <a:lumMod val="50000"/>
                  </a:schemeClr>
                </a:solidFill>
              </a:rPr>
            </a:br>
            <a:r>
              <a:rPr lang="fr-FR" sz="2400" dirty="0" smtClean="0">
                <a:solidFill>
                  <a:schemeClr val="accent2">
                    <a:lumMod val="50000"/>
                  </a:schemeClr>
                </a:solidFill>
              </a:rPr>
              <a:t>    </a:t>
            </a:r>
            <a:r>
              <a:rPr lang="fr-FR" sz="2400" b="1" dirty="0" smtClean="0">
                <a:solidFill>
                  <a:schemeClr val="accent2">
                    <a:lumMod val="50000"/>
                  </a:schemeClr>
                </a:solidFill>
                <a:latin typeface="google sans"/>
              </a:rPr>
              <a:t> </a:t>
            </a:r>
            <a:r>
              <a:rPr lang="fr-FR" sz="2400" b="1" u="sng" dirty="0" smtClean="0">
                <a:solidFill>
                  <a:schemeClr val="accent2">
                    <a:lumMod val="50000"/>
                  </a:schemeClr>
                </a:solidFill>
                <a:latin typeface="google sans"/>
              </a:rPr>
              <a:t>Lutte contre la </a:t>
            </a:r>
            <a:r>
              <a:rPr lang="fr-FR" sz="2400" b="1" u="sng" dirty="0">
                <a:solidFill>
                  <a:schemeClr val="accent2">
                    <a:lumMod val="50000"/>
                  </a:schemeClr>
                </a:solidFill>
                <a:latin typeface="google sans"/>
              </a:rPr>
              <a:t>tuberculose:</a:t>
            </a:r>
            <a:r>
              <a:rPr lang="fr-FR" sz="2400" b="1" u="sng" dirty="0">
                <a:solidFill>
                  <a:schemeClr val="accent2">
                    <a:lumMod val="50000"/>
                  </a:schemeClr>
                </a:solidFill>
              </a:rPr>
              <a:t/>
            </a:r>
            <a:br>
              <a:rPr lang="fr-FR" sz="2400" b="1" u="sng" dirty="0">
                <a:solidFill>
                  <a:schemeClr val="accent2">
                    <a:lumMod val="50000"/>
                  </a:schemeClr>
                </a:solidFill>
              </a:rPr>
            </a:br>
            <a:endParaRPr lang="fr-FR" sz="2400" b="1" u="sng" dirty="0">
              <a:solidFill>
                <a:schemeClr val="accent2">
                  <a:lumMod val="50000"/>
                </a:schemeClr>
              </a:solidFill>
            </a:endParaRPr>
          </a:p>
          <a:p>
            <a:pPr lvl="0">
              <a:lnSpc>
                <a:spcPct val="90000"/>
              </a:lnSpc>
              <a:defRPr/>
            </a:pPr>
            <a:r>
              <a:rPr lang="fr-FR" sz="2000" dirty="0" smtClean="0">
                <a:solidFill>
                  <a:srgbClr val="000000"/>
                </a:solidFill>
                <a:latin typeface="google sans"/>
              </a:rPr>
              <a:t>        La </a:t>
            </a:r>
            <a:r>
              <a:rPr lang="fr-FR" sz="2000" dirty="0">
                <a:solidFill>
                  <a:srgbClr val="000000"/>
                </a:solidFill>
                <a:latin typeface="google sans"/>
              </a:rPr>
              <a:t>découverte du bacille de Koch en 1882 par Robert Koch a permis des progrès majeurs. Les premiers sanatoriums sont créés pour isoler les malades, tandis que le développement du vaccin BCG dans les années 1920 offre une protection partielle contre la maladie. Aujourd’hui, le traitement repose sur une combinaison d’antibiotiques, mais la montée des souches multi-résistantes est préoccupante et nécessite de nouvelles stratégies de prévention et de traitement</a:t>
            </a:r>
            <a:r>
              <a:rPr lang="fr-FR" dirty="0">
                <a:solidFill>
                  <a:srgbClr val="000000"/>
                </a:solidFill>
                <a:latin typeface="google sans"/>
              </a:rPr>
              <a:t>.</a:t>
            </a:r>
            <a:endParaRPr lang="fr-FR" sz="2800" dirty="0">
              <a:solidFill>
                <a:srgbClr val="222222"/>
              </a:solidFill>
              <a:latin typeface="Arial" panose="020B0604020202020204" pitchFamily="34" charset="0"/>
            </a:endParaRPr>
          </a:p>
          <a:p>
            <a:pPr lvl="0">
              <a:lnSpc>
                <a:spcPct val="90000"/>
              </a:lnSpc>
              <a:spcBef>
                <a:spcPts val="1000"/>
              </a:spcBef>
              <a:defRPr/>
            </a:pPr>
            <a:r>
              <a:rPr lang="fr-FR" sz="2800" i="1" dirty="0" smtClean="0">
                <a:solidFill>
                  <a:schemeClr val="accent2">
                    <a:lumMod val="50000"/>
                  </a:schemeClr>
                </a:solidFill>
                <a:latin typeface="google sans"/>
              </a:rPr>
              <a:t>: </a:t>
            </a:r>
            <a:endParaRPr lang="fr-FR" sz="2800" dirty="0">
              <a:solidFill>
                <a:prstClr val="black"/>
              </a:solidFill>
            </a:endParaRPr>
          </a:p>
        </p:txBody>
      </p:sp>
    </p:spTree>
    <p:extLst>
      <p:ext uri="{BB962C8B-B14F-4D97-AF65-F5344CB8AC3E}">
        <p14:creationId xmlns:p14="http://schemas.microsoft.com/office/powerpoint/2010/main" val="37107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341376" y="509951"/>
            <a:ext cx="11009376" cy="5386090"/>
          </a:xfrm>
          <a:prstGeom prst="rect">
            <a:avLst/>
          </a:prstGeom>
        </p:spPr>
        <p:txBody>
          <a:bodyPr wrap="square">
            <a:spAutoFit/>
          </a:bodyPr>
          <a:lstStyle/>
          <a:p>
            <a:r>
              <a:rPr lang="fr-FR" sz="2400" b="1" u="sng" dirty="0">
                <a:solidFill>
                  <a:schemeClr val="accent2">
                    <a:lumMod val="50000"/>
                  </a:schemeClr>
                </a:solidFill>
                <a:latin typeface="PlayfairDisplay"/>
              </a:rPr>
              <a:t>Quels sont les traitements </a:t>
            </a:r>
            <a:r>
              <a:rPr lang="fr-FR" sz="2400" b="1" u="sng" dirty="0" smtClean="0">
                <a:solidFill>
                  <a:schemeClr val="accent2">
                    <a:lumMod val="50000"/>
                  </a:schemeClr>
                </a:solidFill>
                <a:latin typeface="PlayfairDisplay"/>
              </a:rPr>
              <a:t>?</a:t>
            </a:r>
          </a:p>
          <a:p>
            <a:r>
              <a:rPr lang="fr-FR" sz="2000" b="1" dirty="0">
                <a:solidFill>
                  <a:srgbClr val="414144"/>
                </a:solidFill>
                <a:latin typeface="PlayfairDisplay"/>
              </a:rPr>
              <a:t> </a:t>
            </a:r>
          </a:p>
          <a:p>
            <a:r>
              <a:rPr lang="fr-FR" sz="2000" dirty="0" smtClean="0">
                <a:solidFill>
                  <a:srgbClr val="414144"/>
                </a:solidFill>
                <a:latin typeface="Brandon"/>
              </a:rPr>
              <a:t>      Dans </a:t>
            </a:r>
            <a:r>
              <a:rPr lang="fr-FR" sz="2000" dirty="0">
                <a:solidFill>
                  <a:srgbClr val="414144"/>
                </a:solidFill>
                <a:latin typeface="Brandon"/>
              </a:rPr>
              <a:t>les années 1940, aucun médicament ne permettait de soigner la tuberculose. Aujourd’hui, une association d’antibiotiques et chimio thérapeutiques est utilisée pour traiter les tuberculeux, mais le traitement doit être suivi au minimum 6 mois </a:t>
            </a:r>
          </a:p>
          <a:p>
            <a:r>
              <a:rPr lang="fr-FR" sz="2000" dirty="0" smtClean="0">
                <a:solidFill>
                  <a:srgbClr val="414144"/>
                </a:solidFill>
                <a:latin typeface="Brandon"/>
              </a:rPr>
              <a:t> </a:t>
            </a:r>
            <a:r>
              <a:rPr lang="fr-FR" sz="2000" dirty="0">
                <a:solidFill>
                  <a:srgbClr val="414144"/>
                </a:solidFill>
                <a:latin typeface="Brandon"/>
              </a:rPr>
              <a:t>Un traitement incomplet ou mal suivi est souvent responsable de l’apparition de tuberculoses résistantes aux antibiotiques qui sont ensuite transmises dans la communauté. Lorsqu’ils peuvent être traités, ces cas de tuberculose résistante sont 100 fois plus coûteux à traiter que les cas de tuberculose pouvant être traités par les régimes standards</a:t>
            </a:r>
            <a:r>
              <a:rPr lang="fr-FR" sz="2000" dirty="0" smtClean="0">
                <a:solidFill>
                  <a:srgbClr val="414144"/>
                </a:solidFill>
                <a:latin typeface="Brandon"/>
              </a:rPr>
              <a:t>.</a:t>
            </a:r>
          </a:p>
          <a:p>
            <a:r>
              <a:rPr lang="fr-FR" sz="2000" dirty="0">
                <a:solidFill>
                  <a:srgbClr val="414144"/>
                </a:solidFill>
                <a:latin typeface="Brandon"/>
              </a:rPr>
              <a:t> </a:t>
            </a:r>
          </a:p>
          <a:p>
            <a:r>
              <a:rPr lang="fr-FR" sz="2000" dirty="0" smtClean="0">
                <a:solidFill>
                  <a:srgbClr val="414144"/>
                </a:solidFill>
                <a:latin typeface="Brandon"/>
              </a:rPr>
              <a:t>      Le </a:t>
            </a:r>
            <a:r>
              <a:rPr lang="fr-FR" sz="2000" dirty="0">
                <a:solidFill>
                  <a:srgbClr val="414144"/>
                </a:solidFill>
                <a:latin typeface="Brandon"/>
              </a:rPr>
              <a:t>B.C.G. (Bacille de Calmette et Guérin) est le seul vaccin licencié actuellement pour vacciner contre la tuberculose. Néanmoins, ce vaccin qui fête son 100e anniversaire en 2021 est un vaccin partiellement efficace : bien qu’il soit très utile pour prévenir les formes graves de la maladie chez les jeunes enfants (près de 90 % d’efficacité dans le cas de méningites tuberculeuses), il protège peu contre les cas de tuberculoses pulmonaires chez les adolescents et adultes. Il ne permet donc pas d’empêcher la transmission de la maladie et d’enrayer l’épidémie mondiale. </a:t>
            </a:r>
            <a:r>
              <a:rPr lang="fr-FR" sz="2000" dirty="0" smtClean="0">
                <a:solidFill>
                  <a:srgbClr val="414144"/>
                </a:solidFill>
                <a:latin typeface="Brandon"/>
              </a:rPr>
              <a:t> </a:t>
            </a:r>
            <a:endParaRPr lang="fr-FR" sz="2000" b="0" i="0" dirty="0">
              <a:solidFill>
                <a:srgbClr val="414144"/>
              </a:solidFill>
              <a:effectLst/>
              <a:latin typeface="Brandon"/>
            </a:endParaRPr>
          </a:p>
        </p:txBody>
      </p:sp>
    </p:spTree>
    <p:extLst>
      <p:ext uri="{BB962C8B-B14F-4D97-AF65-F5344CB8AC3E}">
        <p14:creationId xmlns:p14="http://schemas.microsoft.com/office/powerpoint/2010/main" val="87836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3DEE8FF3-687E-D9C2-E7DC-3D892A210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207360"/>
            <a:ext cx="10858500" cy="6394512"/>
          </a:xfrm>
          <a:prstGeom prst="rect">
            <a:avLst/>
          </a:prstGeom>
        </p:spPr>
      </p:pic>
    </p:spTree>
    <p:extLst>
      <p:ext uri="{BB962C8B-B14F-4D97-AF65-F5344CB8AC3E}">
        <p14:creationId xmlns:p14="http://schemas.microsoft.com/office/powerpoint/2010/main" val="188399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2055</TotalTime>
  <Words>1455</Words>
  <Application>Microsoft Office PowerPoint</Application>
  <PresentationFormat>Grand écran</PresentationFormat>
  <Paragraphs>173</Paragraphs>
  <Slides>24</Slides>
  <Notes>2</Notes>
  <HiddenSlides>0</HiddenSlides>
  <MMClips>0</MMClips>
  <ScaleCrop>false</ScaleCrop>
  <HeadingPairs>
    <vt:vector size="6" baseType="variant">
      <vt:variant>
        <vt:lpstr>Polices utilisées</vt:lpstr>
      </vt:variant>
      <vt:variant>
        <vt:i4>20</vt:i4>
      </vt:variant>
      <vt:variant>
        <vt:lpstr>Thème</vt:lpstr>
      </vt:variant>
      <vt:variant>
        <vt:i4>1</vt:i4>
      </vt:variant>
      <vt:variant>
        <vt:lpstr>Titres des diapositives</vt:lpstr>
      </vt:variant>
      <vt:variant>
        <vt:i4>24</vt:i4>
      </vt:variant>
    </vt:vector>
  </HeadingPairs>
  <TitlesOfParts>
    <vt:vector size="45" baseType="lpstr">
      <vt:lpstr>Agency FB</vt:lpstr>
      <vt:lpstr>Algerian</vt:lpstr>
      <vt:lpstr>Arial</vt:lpstr>
      <vt:lpstr>Arial Black</vt:lpstr>
      <vt:lpstr>Bahnschrift SemiBold SemiConden</vt:lpstr>
      <vt:lpstr>Brandon</vt:lpstr>
      <vt:lpstr>Calibri</vt:lpstr>
      <vt:lpstr>Calibri Light</vt:lpstr>
      <vt:lpstr>Elephant</vt:lpstr>
      <vt:lpstr>Euphemia</vt:lpstr>
      <vt:lpstr>Georgia</vt:lpstr>
      <vt:lpstr>google sans</vt:lpstr>
      <vt:lpstr>google sans</vt:lpstr>
      <vt:lpstr>IBM Plex Serif</vt:lpstr>
      <vt:lpstr>Inter</vt:lpstr>
      <vt:lpstr>Linux Libertine</vt:lpstr>
      <vt:lpstr>omnesextralight</vt:lpstr>
      <vt:lpstr>PlayfairDisplay</vt:lpstr>
      <vt:lpstr>source_sans_probold</vt:lpstr>
      <vt:lpstr>source_sans_proregular</vt:lpstr>
      <vt:lpstr>Thème Office</vt:lpstr>
      <vt:lpstr>Présentation PowerPoint</vt:lpstr>
      <vt:lpstr>Les grandes épidémies bactriennes:   Tuberculose, Peste&amp; choléra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grandes épidémies bactriennes:   Tuberculose, Peste&amp; choléra</dc:title>
  <dc:creator>HP</dc:creator>
  <cp:lastModifiedBy>HP</cp:lastModifiedBy>
  <cp:revision>58</cp:revision>
  <dcterms:created xsi:type="dcterms:W3CDTF">2024-11-01T17:37:44Z</dcterms:created>
  <dcterms:modified xsi:type="dcterms:W3CDTF">2024-11-14T07:36:16Z</dcterms:modified>
</cp:coreProperties>
</file>