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Catchy Mager" charset="1" panose="02000506000000020004"/>
      <p:regular r:id="rId22"/>
    </p:embeddedFont>
    <p:embeddedFont>
      <p:font typeface="Open Sans 1 Bold" charset="1" panose="00000000000000000000"/>
      <p:regular r:id="rId23"/>
    </p:embeddedFont>
    <p:embeddedFont>
      <p:font typeface="Open Sans 1" charset="1" panose="00000000000000000000"/>
      <p:regular r:id="rId24"/>
    </p:embeddedFont>
    <p:embeddedFont>
      <p:font typeface="Open Sans 2 Bold" charset="1" panose="020B0806030504020204"/>
      <p:regular r:id="rId25"/>
    </p:embeddedFont>
    <p:embeddedFont>
      <p:font typeface="Open Sans 2" charset="1" panose="020B0606030504020204"/>
      <p:regular r:id="rId26"/>
    </p:embeddedFont>
    <p:embeddedFont>
      <p:font typeface="Bold Impact Sans" charset="1" panose="00000500000000000000"/>
      <p:regular r:id="rId27"/>
    </p:embeddedFont>
    <p:embeddedFont>
      <p:font typeface="Roboto Mono Medium" charset="1" panose="00000000000000000000"/>
      <p:regular r:id="rId28"/>
    </p:embeddedFont>
    <p:embeddedFont>
      <p:font typeface="Roboto Mono Bold" charset="1" panose="00000000000000000000"/>
      <p:regular r:id="rId29"/>
    </p:embeddedFont>
    <p:embeddedFont>
      <p:font typeface="Open Sans 1 Medium" charset="1" panose="00000000000000000000"/>
      <p:regular r:id="rId30"/>
    </p:embeddedFont>
    <p:embeddedFont>
      <p:font typeface="Roboto Mono" charset="1" panose="00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04980" y="1527172"/>
            <a:ext cx="6183020" cy="19050"/>
          </a:xfrm>
          <a:custGeom>
            <a:avLst/>
            <a:gdLst/>
            <a:ahLst/>
            <a:cxnLst/>
            <a:rect r="r" b="b" t="t" l="l"/>
            <a:pathLst>
              <a:path h="19050" w="6183020">
                <a:moveTo>
                  <a:pt x="0" y="0"/>
                </a:moveTo>
                <a:lnTo>
                  <a:pt x="6183020" y="0"/>
                </a:lnTo>
                <a:lnTo>
                  <a:pt x="6183020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7899816" cy="10287000"/>
          </a:xfrm>
          <a:custGeom>
            <a:avLst/>
            <a:gdLst/>
            <a:ahLst/>
            <a:cxnLst/>
            <a:rect r="r" b="b" t="t" l="l"/>
            <a:pathLst>
              <a:path h="10287000" w="7899816">
                <a:moveTo>
                  <a:pt x="0" y="0"/>
                </a:moveTo>
                <a:lnTo>
                  <a:pt x="7899816" y="0"/>
                </a:lnTo>
                <a:lnTo>
                  <a:pt x="789981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447" t="0" r="-7039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99816" y="27422"/>
            <a:ext cx="10388184" cy="10259578"/>
          </a:xfrm>
          <a:custGeom>
            <a:avLst/>
            <a:gdLst/>
            <a:ahLst/>
            <a:cxnLst/>
            <a:rect r="r" b="b" t="t" l="l"/>
            <a:pathLst>
              <a:path h="10259578" w="10388184">
                <a:moveTo>
                  <a:pt x="0" y="0"/>
                </a:moveTo>
                <a:lnTo>
                  <a:pt x="10388184" y="0"/>
                </a:lnTo>
                <a:lnTo>
                  <a:pt x="10388184" y="10259578"/>
                </a:lnTo>
                <a:lnTo>
                  <a:pt x="0" y="10259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902" t="0" r="-12333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899816" y="2512288"/>
            <a:ext cx="8880053" cy="2094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769695" indent="-884847" lvl="1">
              <a:lnSpc>
                <a:spcPts val="7967"/>
              </a:lnSpc>
              <a:buFont typeface="Arial"/>
              <a:buChar char="•"/>
            </a:pPr>
            <a:r>
              <a:rPr lang="en-US" sz="8196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Le marketing inversé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899816" y="6279004"/>
            <a:ext cx="5878554" cy="2118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b="true" sz="339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   </a:t>
            </a:r>
            <a:r>
              <a:rPr lang="en-US" b="true" sz="3399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b="true" sz="3399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Presenté</a:t>
            </a:r>
            <a:r>
              <a:rPr lang="en-US" b="true" sz="3399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b="true" sz="3399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par :</a:t>
            </a:r>
          </a:p>
          <a:p>
            <a:pPr algn="l" marL="734006" indent="-367003" lvl="1">
              <a:lnSpc>
                <a:spcPts val="4045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Mekarni Aymen Bouabdallah</a:t>
            </a:r>
          </a:p>
          <a:p>
            <a:pPr algn="l" marL="734006" indent="-367003" lvl="1">
              <a:lnSpc>
                <a:spcPts val="5405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Bounebache Asma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212338" y="8677904"/>
            <a:ext cx="2878257" cy="580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06" indent="-367003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Dr.Bouda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212338" y="7924219"/>
            <a:ext cx="3107741" cy="587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b="true" sz="3499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Chargé de TD: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9306" y="2632726"/>
            <a:ext cx="3631135" cy="3746148"/>
          </a:xfrm>
          <a:custGeom>
            <a:avLst/>
            <a:gdLst/>
            <a:ahLst/>
            <a:cxnLst/>
            <a:rect r="r" b="b" t="t" l="l"/>
            <a:pathLst>
              <a:path h="3746148" w="3631135">
                <a:moveTo>
                  <a:pt x="0" y="0"/>
                </a:moveTo>
                <a:lnTo>
                  <a:pt x="3631135" y="0"/>
                </a:lnTo>
                <a:lnTo>
                  <a:pt x="3631135" y="3746148"/>
                </a:lnTo>
                <a:lnTo>
                  <a:pt x="0" y="3746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60115" y="219307"/>
            <a:ext cx="13032989" cy="9791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b="true" sz="2643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Contexte :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264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Starbucks est une marque américaine de cafés fondée en 1971, reconnue mondialement pour son approche centrée sur le client et son expérience personnalisée.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b="true" sz="2643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Application du marketing inversé :</a:t>
            </a:r>
          </a:p>
          <a:p>
            <a:pPr algn="l" marL="570680" indent="-285340" lvl="1">
              <a:lnSpc>
                <a:spcPts val="3700"/>
              </a:lnSpc>
              <a:buFont typeface="Arial"/>
              <a:buChar char="•"/>
            </a:pPr>
            <a:r>
              <a:rPr lang="en-US" sz="264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En </a:t>
            </a:r>
            <a:r>
              <a:rPr lang="en-US" b="true" sz="2643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2008,</a:t>
            </a:r>
            <a:r>
              <a:rPr lang="en-US" sz="264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Starbucks lance la plateforme “My Starbucks Idea”, un espace participatif en ligne où les clients peuvent proposer, commenter et voter pour des idées d’amélioration.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264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Les consommateurs deviennent acteurs de la marque, en suggérant des produits, des saveurs ou des services.</a:t>
            </a:r>
          </a:p>
          <a:p>
            <a:pPr algn="l" marL="570680" indent="-285340" lvl="1">
              <a:lnSpc>
                <a:spcPts val="3700"/>
              </a:lnSpc>
              <a:buFont typeface="Arial"/>
              <a:buChar char="•"/>
            </a:pPr>
            <a:r>
              <a:rPr lang="en-US" b="true" sz="2643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Exemple :</a:t>
            </a:r>
            <a:r>
              <a:rPr lang="en-US" sz="264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l’introduction du Wi-Fi gratuit, des boissons personnalisées ou encore des tasses réutilisables viennent directement des suggestions des clients.</a:t>
            </a:r>
          </a:p>
          <a:p>
            <a:pPr algn="l" marL="570680" indent="-285340" lvl="1">
              <a:lnSpc>
                <a:spcPts val="3700"/>
              </a:lnSpc>
              <a:buFont typeface="Arial"/>
              <a:buChar char="•"/>
            </a:pPr>
            <a:r>
              <a:rPr lang="en-US" b="true" sz="2643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Résultats :</a:t>
            </a:r>
          </a:p>
          <a:p>
            <a:pPr algn="just" marL="570680" indent="-285340" lvl="1">
              <a:lnSpc>
                <a:spcPts val="3700"/>
              </a:lnSpc>
              <a:buFont typeface="Arial"/>
              <a:buChar char="•"/>
            </a:pPr>
            <a:r>
              <a:rPr lang="en-US" sz="264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Forte implication communautaire et fidélisation des clients.</a:t>
            </a:r>
          </a:p>
          <a:p>
            <a:pPr algn="just" marL="570680" indent="-285340" lvl="1">
              <a:lnSpc>
                <a:spcPts val="3700"/>
              </a:lnSpc>
              <a:buFont typeface="Arial"/>
              <a:buChar char="•"/>
            </a:pPr>
            <a:r>
              <a:rPr lang="en-US" sz="264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Amélioration de l’image de marque grâce à la co-création.</a:t>
            </a:r>
          </a:p>
          <a:p>
            <a:pPr algn="just" marL="570680" indent="-285340" lvl="1">
              <a:lnSpc>
                <a:spcPts val="3700"/>
              </a:lnSpc>
              <a:buFont typeface="Arial"/>
              <a:buChar char="•"/>
            </a:pPr>
            <a:r>
              <a:rPr lang="en-US" sz="264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Renforcement du lien de confiance entre Starbucks et sa clientèle.</a:t>
            </a:r>
          </a:p>
          <a:p>
            <a:pPr algn="l" marL="570680" indent="-285340" lvl="1">
              <a:lnSpc>
                <a:spcPts val="3700"/>
              </a:lnSpc>
              <a:buFont typeface="Arial"/>
              <a:buChar char="•"/>
            </a:pPr>
            <a:r>
              <a:rPr lang="en-US" b="true" sz="2643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Conclusion de l’étude :</a:t>
            </a:r>
          </a:p>
          <a:p>
            <a:pPr algn="l">
              <a:lnSpc>
                <a:spcPts val="3700"/>
              </a:lnSpc>
              <a:spcBef>
                <a:spcPct val="0"/>
              </a:spcBef>
            </a:pPr>
            <a:r>
              <a:rPr lang="en-US" sz="2643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Starbucks illustre parfaitement le marketing inversé en donnant au client le rôle de co-créateur de valeur et en bâtissant une relation fondée sur l’écoute, la participation et la proximité.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4626"/>
            <a:ext cx="16461915" cy="10301626"/>
          </a:xfrm>
          <a:custGeom>
            <a:avLst/>
            <a:gdLst/>
            <a:ahLst/>
            <a:cxnLst/>
            <a:rect r="r" b="b" t="t" l="l"/>
            <a:pathLst>
              <a:path h="10301626" w="16461915">
                <a:moveTo>
                  <a:pt x="0" y="0"/>
                </a:moveTo>
                <a:lnTo>
                  <a:pt x="16461915" y="0"/>
                </a:lnTo>
                <a:lnTo>
                  <a:pt x="16461915" y="10301626"/>
                </a:lnTo>
                <a:lnTo>
                  <a:pt x="0" y="10301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77" r="0" b="-277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949863"/>
            <a:ext cx="3787629" cy="5681443"/>
          </a:xfrm>
          <a:custGeom>
            <a:avLst/>
            <a:gdLst/>
            <a:ahLst/>
            <a:cxnLst/>
            <a:rect r="r" b="b" t="t" l="l"/>
            <a:pathLst>
              <a:path h="5681443" w="3787629">
                <a:moveTo>
                  <a:pt x="0" y="0"/>
                </a:moveTo>
                <a:lnTo>
                  <a:pt x="3787629" y="0"/>
                </a:lnTo>
                <a:lnTo>
                  <a:pt x="3787629" y="5681443"/>
                </a:lnTo>
                <a:lnTo>
                  <a:pt x="0" y="5681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669527" y="133204"/>
            <a:ext cx="12228898" cy="39852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5"/>
              </a:lnSpc>
            </a:pPr>
            <a:r>
              <a:rPr lang="en-US" sz="3225" b="true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Présentation générale de la marque</a:t>
            </a:r>
          </a:p>
          <a:p>
            <a:pPr algn="l" marL="696334" indent="-348167" lvl="1">
              <a:lnSpc>
                <a:spcPts val="4515"/>
              </a:lnSpc>
              <a:buFont typeface="Arial"/>
              <a:buChar char="•"/>
            </a:pPr>
            <a:r>
              <a:rPr lang="en-US" b="true" sz="3225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F</a:t>
            </a:r>
            <a:r>
              <a:rPr lang="en-US" sz="322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ondée en 1976 par Steve Jobs, Steve Wozniak et Ronald Wayne</a:t>
            </a:r>
          </a:p>
          <a:p>
            <a:pPr algn="l">
              <a:lnSpc>
                <a:spcPts val="4515"/>
              </a:lnSpc>
            </a:pPr>
            <a:r>
              <a:rPr lang="en-US" sz="322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Entreprise américaine spécialisée dans la technologie (iPhone, Mac, iPad…)</a:t>
            </a:r>
          </a:p>
          <a:p>
            <a:pPr algn="l">
              <a:lnSpc>
                <a:spcPts val="4515"/>
              </a:lnSpc>
            </a:pPr>
            <a:r>
              <a:rPr lang="en-US" sz="322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Une des marques les plus puissantes et influentes au monde</a:t>
            </a:r>
          </a:p>
          <a:p>
            <a:pPr algn="l">
              <a:lnSpc>
                <a:spcPts val="4515"/>
              </a:lnSpc>
              <a:spcBef>
                <a:spcPct val="0"/>
              </a:spcBef>
            </a:pPr>
            <a:r>
              <a:rPr lang="en-US" sz="322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Stratégie centrée sur l’utilisateur, le design et l’expérience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69527" y="4417439"/>
            <a:ext cx="9955173" cy="3413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22"/>
              </a:lnSpc>
              <a:spcBef>
                <a:spcPct val="0"/>
              </a:spcBef>
            </a:pPr>
            <a:r>
              <a:rPr lang="en-US" b="true" sz="323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Application du marketing inversé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Apple attire sans publicité agressive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Les clients recherchent la marque, non l’inverse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Communauté fidèle et engagée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Expérience utilisateur au cœur de la stratégie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Effet “bouche-à-oreille” et rareté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74483"/>
            <a:ext cx="10386656" cy="2842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22"/>
              </a:lnSpc>
              <a:spcBef>
                <a:spcPct val="0"/>
              </a:spcBef>
            </a:pPr>
            <a:r>
              <a:rPr lang="en-US" b="true" sz="323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Les outils et leviers utilisés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Storytelling : “Think Different”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Design minimaliste et cohérence visuelle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Apple Stores = expérience + relation émotionnelle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Écosystème intégré (iPhone, Mac, Watch…)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689096"/>
            <a:ext cx="11185565" cy="2842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22"/>
              </a:lnSpc>
              <a:spcBef>
                <a:spcPct val="0"/>
              </a:spcBef>
            </a:pPr>
            <a:r>
              <a:rPr lang="en-US" b="true" sz="323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Résultats et impacts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Taux de fidélisation &gt; 90 %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Notoriété mondiale basée sur la satisfaction client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Valeur de marque : +900 milliards $ (Interbrand, 2024)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b="true" sz="3230">
                <a:solidFill>
                  <a:srgbClr val="FFFFFF"/>
                </a:solidFill>
                <a:latin typeface="Open Sans 1 Medium"/>
                <a:ea typeface="Open Sans 1 Medium"/>
                <a:cs typeface="Open Sans 1 Medium"/>
                <a:sym typeface="Open Sans 1 Medium"/>
              </a:rPr>
              <a:t>Clients = ambassadeurs de la marque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902704"/>
            <a:ext cx="14481810" cy="2270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22"/>
              </a:lnSpc>
              <a:spcBef>
                <a:spcPct val="0"/>
              </a:spcBef>
            </a:pPr>
            <a:r>
              <a:rPr lang="en-US" b="true" sz="3230">
                <a:solidFill>
                  <a:srgbClr val="FFFFFF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Analyse et conclusion de l’étude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Apple = un modèle de marketing d’attraction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Relation client inversée : le client recherche la marque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Succès fondé sur l’innovation, le design et l’émotion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50852" y="519543"/>
            <a:ext cx="3657938" cy="2550426"/>
          </a:xfrm>
          <a:custGeom>
            <a:avLst/>
            <a:gdLst/>
            <a:ahLst/>
            <a:cxnLst/>
            <a:rect r="r" b="b" t="t" l="l"/>
            <a:pathLst>
              <a:path h="2550426" w="3657938">
                <a:moveTo>
                  <a:pt x="0" y="0"/>
                </a:moveTo>
                <a:lnTo>
                  <a:pt x="3657939" y="0"/>
                </a:lnTo>
                <a:lnTo>
                  <a:pt x="3657939" y="2550426"/>
                </a:lnTo>
                <a:lnTo>
                  <a:pt x="0" y="2550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23988" y="409375"/>
            <a:ext cx="6911321" cy="1385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15"/>
              </a:lnSpc>
            </a:pPr>
            <a:r>
              <a:rPr lang="en-US" b="true" sz="8082">
                <a:solidFill>
                  <a:srgbClr val="FFFFFF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Conclusions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68960" y="2438800"/>
            <a:ext cx="14332599" cy="6946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2"/>
              </a:lnSpc>
            </a:pPr>
            <a:r>
              <a:rPr lang="en-US" sz="328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Le marketing inversé marque une véritable évolution dans la relation entre l’entreprise et le consommateur.</a:t>
            </a:r>
          </a:p>
          <a:p>
            <a:pPr algn="l">
              <a:lnSpc>
                <a:spcPts val="4592"/>
              </a:lnSpc>
            </a:pPr>
            <a:r>
              <a:rPr lang="en-US" sz="328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Il transforme le client en acteur actif, capable d’influencer les décisions et l’innovation des marques.</a:t>
            </a:r>
          </a:p>
          <a:p>
            <a:pPr algn="l" marL="708153" indent="-354077" lvl="1">
              <a:lnSpc>
                <a:spcPts val="4592"/>
              </a:lnSpc>
              <a:buFont typeface="Arial"/>
              <a:buChar char="•"/>
            </a:pPr>
            <a:r>
              <a:rPr lang="en-US" sz="328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Grâce aux outils numériques et à l’écoute des besoins réels du marché, les entreprises peuvent créer des produits plus adaptés et renforcer la confiance avec leurs clients.</a:t>
            </a:r>
          </a:p>
          <a:p>
            <a:pPr algn="l" marL="708153" indent="-354077" lvl="1">
              <a:lnSpc>
                <a:spcPts val="4592"/>
              </a:lnSpc>
              <a:buFont typeface="Arial"/>
              <a:buChar char="•"/>
            </a:pPr>
            <a:r>
              <a:rPr lang="en-US" sz="328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Cependant, cette approche exige une grande capacité d’adaptation, de transparence et de réactivité.</a:t>
            </a:r>
          </a:p>
          <a:p>
            <a:pPr algn="l">
              <a:lnSpc>
                <a:spcPts val="4592"/>
              </a:lnSpc>
            </a:pPr>
            <a:r>
              <a:rPr lang="en-US" sz="328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Le marketing inversé n’est donc pas seulement une stratégie commerciale, mais une nouvelle philosophie centrée sur le client.</a:t>
            </a:r>
          </a:p>
          <a:p>
            <a:pPr algn="l">
              <a:lnSpc>
                <a:spcPts val="4592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606228"/>
          </a:xfrm>
          <a:custGeom>
            <a:avLst/>
            <a:gdLst/>
            <a:ahLst/>
            <a:cxnLst/>
            <a:rect r="r" b="b" t="t" l="l"/>
            <a:pathLst>
              <a:path h="10606228" w="18288000">
                <a:moveTo>
                  <a:pt x="0" y="0"/>
                </a:moveTo>
                <a:lnTo>
                  <a:pt x="18288000" y="0"/>
                </a:lnTo>
                <a:lnTo>
                  <a:pt x="18288000" y="10606228"/>
                </a:lnTo>
                <a:lnTo>
                  <a:pt x="0" y="10606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588" r="0" b="-5075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6906" y="-152400"/>
            <a:ext cx="2649865" cy="1139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Catchy Mager"/>
                <a:ea typeface="Catchy Mager"/>
                <a:cs typeface="Catchy Mager"/>
                <a:sym typeface="Catchy Mager"/>
              </a:rPr>
              <a:t>Plan 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1156325"/>
            <a:ext cx="13708553" cy="66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350" indent="-421175" lvl="1">
              <a:lnSpc>
                <a:spcPts val="5462"/>
              </a:lnSpc>
              <a:buFont typeface="Arial"/>
              <a:buChar char="•"/>
            </a:pPr>
            <a:r>
              <a:rPr lang="en-US" b="true" sz="390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Partie 01 :  Cadre théorique du marketing inversé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692" y="626110"/>
            <a:ext cx="4213613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b="true" sz="380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Introduction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39238" y="4787489"/>
            <a:ext cx="9525" cy="645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00247" y="1820779"/>
            <a:ext cx="1011412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1.1.Définition et concept du marketing inversé</a:t>
            </a:r>
            <a:r>
              <a:rPr lang="en-US" sz="3399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00247" y="3018613"/>
            <a:ext cx="972838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1.3.Les outils et leviers du marketing inversé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0247" y="2419173"/>
            <a:ext cx="1161568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1.2.Les principes fondamentaux du marketing inversé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00247" y="3618053"/>
            <a:ext cx="1064668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1.4.Les avantages et limites du marketing inversé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692" y="4369894"/>
            <a:ext cx="13763625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013" indent="-421007" lvl="1">
              <a:lnSpc>
                <a:spcPts val="5460"/>
              </a:lnSpc>
              <a:buFont typeface="Arial"/>
              <a:buChar char="•"/>
            </a:pPr>
            <a:r>
              <a:rPr lang="en-US" b="true" sz="390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Partie 02 :Étude pratique de l’évolution des marques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0247" y="5109303"/>
            <a:ext cx="288250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2.1.Starbucks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6906" y="6299293"/>
            <a:ext cx="3490794" cy="66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350" indent="-421175" lvl="1">
              <a:lnSpc>
                <a:spcPts val="5462"/>
              </a:lnSpc>
              <a:buFont typeface="Arial"/>
              <a:buChar char="•"/>
            </a:pPr>
            <a:r>
              <a:rPr lang="en-US" b="true" sz="390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conclusion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0247" y="5689693"/>
            <a:ext cx="1971437" cy="580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2"/>
              </a:lnSpc>
              <a:spcBef>
                <a:spcPct val="0"/>
              </a:spcBef>
            </a:pPr>
            <a:r>
              <a:rPr lang="en-US" b="true" sz="3401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2.2.Apple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03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63190" y="0"/>
            <a:ext cx="3378706" cy="5075365"/>
          </a:xfrm>
          <a:custGeom>
            <a:avLst/>
            <a:gdLst/>
            <a:ahLst/>
            <a:cxnLst/>
            <a:rect r="r" b="b" t="t" l="l"/>
            <a:pathLst>
              <a:path h="5075365" w="3378706">
                <a:moveTo>
                  <a:pt x="0" y="0"/>
                </a:moveTo>
                <a:lnTo>
                  <a:pt x="3378706" y="0"/>
                </a:lnTo>
                <a:lnTo>
                  <a:pt x="3378706" y="5075365"/>
                </a:lnTo>
                <a:lnTo>
                  <a:pt x="0" y="5075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" t="-3" r="-74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9394" y="-161925"/>
            <a:ext cx="13824402" cy="996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37"/>
              </a:lnSpc>
            </a:pPr>
            <a:r>
              <a:rPr lang="en-US" sz="7023">
                <a:solidFill>
                  <a:srgbClr val="FFFFFF"/>
                </a:solidFill>
                <a:latin typeface="Bold Impact Sans"/>
                <a:ea typeface="Bold Impact Sans"/>
                <a:cs typeface="Bold Impact Sans"/>
                <a:sym typeface="Bold Impact Sans"/>
              </a:rPr>
              <a:t>Introduction </a:t>
            </a:r>
          </a:p>
          <a:p>
            <a:pPr algn="l">
              <a:lnSpc>
                <a:spcPts val="5009"/>
              </a:lnSpc>
            </a:pPr>
            <a:r>
              <a:rPr lang="en-US" sz="310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Le marketing inversé est une approche moderne qui transforme la relation entre l’entreprise et le consommateur.</a:t>
            </a:r>
          </a:p>
          <a:p>
            <a:pPr algn="l">
              <a:lnSpc>
                <a:spcPts val="5009"/>
              </a:lnSpc>
            </a:pPr>
            <a:r>
              <a:rPr lang="en-US" sz="310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Contrairement au marketing traditionnel, où l’entreprise cherche à convaincre le client d’acheter, le marketing inversé repose sur une logique opposée : c’est le client qui attire l’entreprise en exprimant ses besoins, ses attentes et ses préférences.</a:t>
            </a:r>
          </a:p>
          <a:p>
            <a:pPr algn="l">
              <a:lnSpc>
                <a:spcPts val="5009"/>
              </a:lnSpc>
            </a:pPr>
            <a:r>
              <a:rPr lang="en-US" sz="310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Grâce à la montée du digital et des réseaux sociaux, le consommateur devient un acteur actif, capable d’influencer les décisions et les stratégies des marques.</a:t>
            </a:r>
          </a:p>
          <a:p>
            <a:pPr algn="l">
              <a:lnSpc>
                <a:spcPts val="5009"/>
              </a:lnSpc>
            </a:pPr>
            <a:r>
              <a:rPr lang="en-US" sz="310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Cette nouvelle forme de marketing place donc l’écoute, la co-création et la satisfaction client au centre de la stratégie.</a:t>
            </a:r>
          </a:p>
          <a:p>
            <a:pPr algn="l">
              <a:lnSpc>
                <a:spcPts val="5009"/>
              </a:lnSpc>
            </a:pPr>
            <a:r>
              <a:rPr lang="en-US" sz="310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 Dans cet exposé, nous aborderons d’abord le cadre théorique du marketing inversé, avant d’analyser à travers une étude pratique l’évolution des marques qui l’ont adopté.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4171654"/>
          </a:xfrm>
          <a:custGeom>
            <a:avLst/>
            <a:gdLst/>
            <a:ahLst/>
            <a:cxnLst/>
            <a:rect r="r" b="b" t="t" l="l"/>
            <a:pathLst>
              <a:path h="4171654" w="18288000">
                <a:moveTo>
                  <a:pt x="0" y="0"/>
                </a:moveTo>
                <a:lnTo>
                  <a:pt x="18288000" y="0"/>
                </a:lnTo>
                <a:lnTo>
                  <a:pt x="18288000" y="4171654"/>
                </a:lnTo>
                <a:lnTo>
                  <a:pt x="0" y="4171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6037" r="0" b="-9603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3807" y="5124450"/>
            <a:ext cx="17260386" cy="1945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57"/>
              </a:lnSpc>
            </a:pPr>
            <a:r>
              <a:rPr lang="en-US" b="true" sz="6266">
                <a:solidFill>
                  <a:srgbClr val="FFFFFF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Partie 01 : Cadre théorique du marketing inversé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0303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39238" y="4652327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544658" y="1601751"/>
            <a:ext cx="16239800" cy="6262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2293" indent="-386147" lvl="1">
              <a:lnSpc>
                <a:spcPts val="5007"/>
              </a:lnSpc>
              <a:buFont typeface="Arial"/>
              <a:buChar char="•"/>
            </a:pPr>
            <a:r>
              <a:rPr lang="en-US" sz="3577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Le marketing inversé est une stratégie qui renverse le rôle traditionnel entre l’entreprise et le consommateur.</a:t>
            </a:r>
          </a:p>
          <a:p>
            <a:pPr algn="l" marL="772293" indent="-386147" lvl="1">
              <a:lnSpc>
                <a:spcPts val="5007"/>
              </a:lnSpc>
              <a:buFont typeface="Arial"/>
              <a:buChar char="•"/>
            </a:pPr>
            <a:r>
              <a:rPr lang="en-US" sz="3577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Dans le modèle classique, l’entreprise cherche à convaincre le client d’acheter ses produits.</a:t>
            </a:r>
          </a:p>
          <a:p>
            <a:pPr algn="l" marL="772293" indent="-386147" lvl="1">
              <a:lnSpc>
                <a:spcPts val="5007"/>
              </a:lnSpc>
              <a:buFont typeface="Arial"/>
              <a:buChar char="•"/>
            </a:pPr>
            <a:r>
              <a:rPr lang="en-US" sz="3577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En revanche, dans le marketing inversé, c’est le client qui prend l’initiative : il exprime ses besoins, ses envies ou ses idées, et l’entreprise s’adapte pour y répondre.</a:t>
            </a:r>
          </a:p>
          <a:p>
            <a:pPr algn="l" marL="772293" indent="-386147" lvl="1">
              <a:lnSpc>
                <a:spcPts val="5007"/>
              </a:lnSpc>
              <a:buFont typeface="Arial"/>
              <a:buChar char="•"/>
            </a:pPr>
            <a:r>
              <a:rPr lang="en-US" sz="3577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 Cette approche repose sur l’écoute, la participation et la co-création, et elle est favorisée par les outils numériques et les réseaux sociaux.</a:t>
            </a:r>
          </a:p>
          <a:p>
            <a:pPr algn="ctr">
              <a:lnSpc>
                <a:spcPts val="5007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44658" y="453813"/>
            <a:ext cx="1324141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1.1.Définition et concept du marketing inversé</a:t>
            </a:r>
            <a:r>
              <a:rPr lang="en-US" sz="4500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0303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5353" y="616585"/>
            <a:ext cx="15361469" cy="73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1.2.Les principes fondamentaux du marketing inversé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75353" y="1901914"/>
            <a:ext cx="14923961" cy="4556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Le client devient acteur central du processus marketing.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L’entreprise adopte une écoute active pour comprendre les besoins réels.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La communication est bidirectionnelle : échanges continus entre marque et consommateurs.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Les décisions marketing reposent sur la co-création et la collaboration.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Objectif : attirer le client plutôt que de le solliciter directement.</a:t>
            </a:r>
          </a:p>
          <a:p>
            <a:pPr algn="l" marL="697358" indent="-348679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Utilisation des données clients et feedbacks pour adapter les offres.</a:t>
            </a:r>
          </a:p>
          <a:p>
            <a:pPr algn="l">
              <a:lnSpc>
                <a:spcPts val="452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303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39238" y="4652327"/>
            <a:ext cx="9525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613139" y="420058"/>
            <a:ext cx="12872742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1.3.Les outils et leviers du marketing inversé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6876" y="1478280"/>
            <a:ext cx="17093522" cy="8055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Le marketing inversé s’appuie sur plusieurs outils et leviers qui permettent à l’entreprise d’écouter, d’interagir et de co-créer avec ses clients.</a:t>
            </a:r>
          </a:p>
          <a:p>
            <a:pPr algn="l">
              <a:lnSpc>
                <a:spcPts val="4620"/>
              </a:lnSpc>
            </a:pPr>
            <a:r>
              <a:rPr lang="en-US" sz="3300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Les principaux outils sont :</a:t>
            </a:r>
          </a:p>
          <a:p>
            <a:pPr algn="l"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Les réseaux sociaux : espace d’échange direct entre la marque et les consommateurs.</a:t>
            </a:r>
          </a:p>
          <a:p>
            <a:pPr algn="l"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Les plateformes participatives : sites où les clients peuvent proposer ou voter pour des idées.</a:t>
            </a:r>
          </a:p>
          <a:p>
            <a:pPr algn="l"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Le marketing de contenu : création de contenus qui incitent les clients à réagir ou à partager leurs opinions.</a:t>
            </a:r>
          </a:p>
          <a:p>
            <a:pPr algn="l"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Les enquêtes et feedbacks en ligne : pour recueillir les avis et suggestions des clients.</a:t>
            </a:r>
          </a:p>
          <a:p>
            <a:pPr algn="l" marL="712476" indent="-356238" lvl="1">
              <a:lnSpc>
                <a:spcPts val="4620"/>
              </a:lnSpc>
              <a:buFont typeface="Arial"/>
              <a:buChar char="•"/>
            </a:pPr>
            <a:r>
              <a:rPr lang="en-US" b="true" sz="330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Ces outils renforcent la proximité, la confiance et l’engagement entre l’entreprise et le consommateur.</a:t>
            </a:r>
          </a:p>
          <a:p>
            <a:pPr algn="l">
              <a:lnSpc>
                <a:spcPts val="40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03030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39238" y="4843126"/>
            <a:ext cx="9525" cy="49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7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16585"/>
            <a:ext cx="13465135" cy="73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true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1.4.Les avantages et limites du marketing inversé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85695" y="1833753"/>
            <a:ext cx="16473605" cy="6543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13"/>
              </a:lnSpc>
              <a:spcBef>
                <a:spcPct val="0"/>
              </a:spcBef>
            </a:pPr>
            <a:r>
              <a:rPr lang="en-US" b="true" sz="3366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Avantages :</a:t>
            </a:r>
          </a:p>
          <a:p>
            <a:pPr algn="l" marL="726877" indent="-36343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Renforce la relation de confiance entre l’entreprise et le client.</a:t>
            </a:r>
          </a:p>
          <a:p>
            <a:pPr algn="l" marL="726877" indent="-36343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Permet une meilleure compréhension des besoins réels des consommateurs.</a:t>
            </a:r>
          </a:p>
          <a:p>
            <a:pPr algn="l" marL="726877" indent="-36343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Favorise la fidélisation et l’implication du client dans la marque.</a:t>
            </a:r>
          </a:p>
          <a:p>
            <a:pPr algn="l" marL="726877" indent="-36343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Encourage la co-création de produits innovants et personnalisés.</a:t>
            </a:r>
          </a:p>
          <a:p>
            <a:pPr algn="l" marL="726877" indent="-36343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Réduit les coûts liés à la publicité traditionnelle (moins d’approches agressives).</a:t>
            </a:r>
          </a:p>
          <a:p>
            <a:pPr algn="l">
              <a:lnSpc>
                <a:spcPts val="4713"/>
              </a:lnSpc>
              <a:spcBef>
                <a:spcPct val="0"/>
              </a:spcBef>
            </a:pPr>
            <a:r>
              <a:rPr lang="en-US" b="true" sz="3366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Limites :</a:t>
            </a:r>
          </a:p>
          <a:p>
            <a:pPr algn="l" marL="726877" indent="-36343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Processus long et coûteux à mettre en place (écoute, analyse, adaptation).</a:t>
            </a:r>
          </a:p>
          <a:p>
            <a:pPr algn="l" marL="726877" indent="-36343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Dépend fortement de la réactivité et de l’engagement des clients.</a:t>
            </a:r>
          </a:p>
          <a:p>
            <a:pPr algn="l" marL="726877" indent="-36343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Risque de perte de contrôle sur l’image de marque (avis négatifs, critiques).</a:t>
            </a:r>
          </a:p>
          <a:p>
            <a:pPr algn="l" marL="726877" indent="-363438" lvl="1">
              <a:lnSpc>
                <a:spcPts val="4713"/>
              </a:lnSpc>
              <a:buFont typeface="Arial"/>
              <a:buChar char="•"/>
            </a:pPr>
            <a:r>
              <a:rPr lang="en-US" sz="336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Nécessite une stratégie digitale solide et des outils d’analyse performants.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02107" y="0"/>
            <a:ext cx="5585893" cy="10287000"/>
            <a:chOff x="0" y="0"/>
            <a:chExt cx="7447857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3799" t="0" r="13799" b="0"/>
            <a:stretch>
              <a:fillRect/>
            </a:stretch>
          </p:blipFill>
          <p:spPr>
            <a:xfrm flipH="false" flipV="false">
              <a:off x="0" y="0"/>
              <a:ext cx="7447857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782300" y="1998481"/>
            <a:ext cx="11279242" cy="61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35"/>
              </a:lnSpc>
            </a:pPr>
            <a:r>
              <a:rPr lang="en-US" sz="8739" b="true">
                <a:solidFill>
                  <a:srgbClr val="FFFFFF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Partie 02 :Étude pratique du marketing inversé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DAGWBYmbKEY</dc:identifier>
  <dcterms:modified xsi:type="dcterms:W3CDTF">2011-08-01T06:04:30Z</dcterms:modified>
  <cp:revision>1</cp:revision>
  <dc:title>Plan</dc:title>
</cp:coreProperties>
</file>