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2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87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39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2350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45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0175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540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45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97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40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8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0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55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19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75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01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19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89212" y="1756955"/>
            <a:ext cx="8915399" cy="2262781"/>
          </a:xfrm>
        </p:spPr>
        <p:txBody>
          <a:bodyPr>
            <a:normAutofit/>
          </a:bodyPr>
          <a:lstStyle/>
          <a:p>
            <a:r>
              <a:rPr lang="fr-F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fr-FR" sz="4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qualité et la fiabilité des informations </a:t>
            </a:r>
            <a:endParaRPr lang="fr-FR" sz="44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 smtClean="0"/>
              <a:t>                                                                                                                 </a:t>
            </a:r>
            <a:r>
              <a:rPr lang="fr-F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 :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91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6679"/>
          </a:xfrm>
        </p:spPr>
        <p:txBody>
          <a:bodyPr>
            <a:normAutofit/>
          </a:bodyPr>
          <a:lstStyle/>
          <a:p>
            <a:pPr algn="ctr"/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 de la littérature grise </a:t>
            </a:r>
            <a:endParaRPr lang="fr-FR" sz="28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59429" y="1410789"/>
            <a:ext cx="9545183" cy="4872445"/>
          </a:xfrm>
        </p:spPr>
        <p:txBody>
          <a:bodyPr>
            <a:normAutofit fontScale="92500"/>
          </a:bodyPr>
          <a:lstStyle/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Rapports annuels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d'entreprises</a:t>
            </a:r>
            <a:endParaRPr lang="fr-F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Actes de colloques et de conférences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Thèses et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mémoires de recherche</a:t>
            </a:r>
            <a:endParaRPr lang="fr-F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Publications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gouvernementales ou institutionnelle ou politique</a:t>
            </a:r>
            <a:endParaRPr lang="fr-F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Résultats d'essais cliniques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Prépublications d'articles scientifiques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de travail</a:t>
            </a:r>
          </a:p>
          <a:p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Plans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urbains </a:t>
            </a:r>
            <a:endParaRPr lang="fr-FR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données statistiques</a:t>
            </a:r>
          </a:p>
          <a:p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des organisations non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gouvernementales</a:t>
            </a:r>
          </a:p>
          <a:p>
            <a:pPr marL="0" indent="0" algn="ctr">
              <a:buNone/>
            </a:pP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Se sont des documents accessibles uniquement aux membres de ces organisations. </a:t>
            </a:r>
            <a:endParaRPr lang="fr-F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12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>
            <a:normAutofit/>
          </a:bodyPr>
          <a:lstStyle/>
          <a:p>
            <a:pPr algn="ctr"/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L’évaluation des informations </a:t>
            </a:r>
            <a:endParaRPr lang="fr-FR" sz="28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307771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L’avènement des nouvelles technologies de l’information a facilité l’accès à l’information, il est désormais incontournable de s’assurer de la 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qualité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de la 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véracité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données trouvées. </a:t>
            </a:r>
          </a:p>
          <a:p>
            <a:pPr algn="just"/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qualité du travail final est directement liée à 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qualité de l’information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utilisée pour le réaliser. 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49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qualités essentielles des informations dans une recherche documentaire </a:t>
            </a:r>
            <a:endParaRPr lang="fr-FR" sz="28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Crédibilité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Les informations doivent parvenir de sources fiables et crédibles. Vérifiez les qualifications de l’auteur, la réputation de la publication ou du site web et rechercher des preuves de véracité. </a:t>
            </a:r>
          </a:p>
          <a:p>
            <a:r>
              <a:rPr lang="fr-F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r-FR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écence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c’est-à-dire l’actualité. La pertinence temporelle est cruciale.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informations doivent être à jour pour garantir qu’elles reflètent les connaissances actuelles sur le sujet. </a:t>
            </a:r>
          </a:p>
          <a:p>
            <a:r>
              <a:rPr lang="fr-FR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Applicabilité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c’est-à-dire, les informations doivent être pertinentes et applicables à votre sujet et à votre recherche. </a:t>
            </a:r>
            <a:endParaRPr lang="fr-F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95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72937" y="1188720"/>
            <a:ext cx="9231675" cy="4722502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r>
              <a:rPr lang="fr-F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Exactitude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l’exactitude et la précision sont fondamentales.  Les informations doivent être correctes et basées sur des faits, évitant les erreurs. </a:t>
            </a:r>
          </a:p>
          <a:p>
            <a:r>
              <a:rPr lang="fr-F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ertinence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les informations doivent être directement liées à votre sujet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votre recherche, évitant les détails excessifs qui ne contribuent pas à votre objectif. </a:t>
            </a:r>
          </a:p>
          <a:p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011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6" y="624110"/>
            <a:ext cx="8911686" cy="529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44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5867"/>
          </a:xfrm>
        </p:spPr>
        <p:txBody>
          <a:bodyPr>
            <a:normAutofit/>
          </a:bodyPr>
          <a:lstStyle/>
          <a:p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résumé, les </a:t>
            </a: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principales étapes d'une recherche documentaire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175657"/>
            <a:ext cx="8915400" cy="4735565"/>
          </a:xfrm>
        </p:spPr>
        <p:txBody>
          <a:bodyPr/>
          <a:lstStyle/>
          <a:p>
            <a:r>
              <a:rPr lang="fr-FR" dirty="0"/>
              <a:t>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préparer sa recherche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définir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sujet à rechercher </a:t>
            </a:r>
            <a:endParaRPr lang="fr-F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fr-FR" sz="2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Identifier les sources d'information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Choisir les types de documents pertinents (livres, articles, bases de données etc.). Evaluer la fiabilité et la crédibilité des sources. </a:t>
            </a:r>
          </a:p>
          <a:p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Réaliser la recherche (collecter les informations)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Rechercher les documents.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ire les documents et sélectionner les informations utiles. 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Exploiter les documents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Organiser les informations extraites de manière claire et structurée. Synthétiser les informations et les idées collectées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Rédiger le document final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Rédiger un document clair, précis et structuré. Citer les sources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d'informations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manière appropriée.</a:t>
            </a:r>
            <a:endParaRPr lang="fr-FR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9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9955" y="2299063"/>
            <a:ext cx="7354387" cy="3727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endParaRPr lang="fr-FR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2238103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Dans le cadre de toute démarche académique, la 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qualité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la 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fiabilité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 informations utilisées sont des critères fondamentaux. La diversité des sources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disponibles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qu’elles soient physiques ou numériques rend indispensable une approche critique et méthodique pour évaluer la pertinence des informations. </a:t>
            </a:r>
          </a:p>
          <a:p>
            <a:pPr algn="just"/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 cours vise à fournir aux étudiants des outils nécessaires pour 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identifier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analyser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sélectionner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documents fiables en fonction de leurs besoins de recherche. 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3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9212" y="313507"/>
            <a:ext cx="8911687" cy="938349"/>
          </a:xfrm>
        </p:spPr>
        <p:txBody>
          <a:bodyPr>
            <a:normAutofit fontScale="90000"/>
          </a:bodyPr>
          <a:lstStyle/>
          <a:p>
            <a:pPr algn="ctr"/>
            <a: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primaire </a:t>
            </a:r>
            <a:endParaRPr lang="fr-FR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5371" y="1698171"/>
            <a:ext cx="9349241" cy="4213051"/>
          </a:xfrm>
        </p:spPr>
        <p:txBody>
          <a:bodyPr>
            <a:normAutofit/>
          </a:bodyPr>
          <a:lstStyle/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primaire est constituée de documents originaux, qui n'ont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 été traduits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repris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dans une autre publication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Elle relate des faits ou contient les idées originales d'un auteur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primaire désigne les 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originaux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présentent des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données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 des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informations nouvelles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issues de recherches, d’expériences ou d’observations directes.  Elle représente 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première diffusion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ces découvertes ou idées sans avoir été interprétée ou commenté. </a:t>
            </a:r>
          </a:p>
          <a:p>
            <a:pPr marL="0" indent="0" algn="just">
              <a:buNone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Donc, la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littérature primaire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fait référence aux documents originaux qui présentent des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idées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des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données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pour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première fois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Dans le contexte de la recherche scientifique, il s'agit des publications où les auteurs rapportent leurs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propres résultats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recherches empiriques, leurs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analyses de données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de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nouvelles découvertes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30243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9212" y="32366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 </a:t>
            </a:r>
            <a:b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(littérature primaire)</a:t>
            </a:r>
            <a:endParaRPr lang="fr-FR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94114" y="1776549"/>
            <a:ext cx="9784080" cy="4389120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romans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(aventure, policier, historique, ou de sciences fiction)</a:t>
            </a:r>
            <a:endParaRPr lang="fr-F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journal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intime.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Il s'agit d'un témoignage direct et personnel d'événements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vécus durant sa vie. </a:t>
            </a:r>
          </a:p>
          <a:p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Entretiens, pièce théâtrale, peinture, lettres, discours, photographies…etc. </a:t>
            </a:r>
          </a:p>
          <a:p>
            <a:pPr marL="0" indent="0"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 le plan scientifique (domaine de la recherche) 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de recherche originaux publiés dans des revues scientifiques 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Thèses et mémoires de recherche universitaire 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Brevets déposés décrivant de nouvelles inventions 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ompte rendu de conférences ou d’ateliers scientifiques.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sources sont souvent utilisées comme base pour des analyses dans la littérature </a:t>
            </a:r>
            <a:r>
              <a:rPr lang="fr-F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secondaire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fr-F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tertiaire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606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47936"/>
          </a:xfrm>
        </p:spPr>
        <p:txBody>
          <a:bodyPr/>
          <a:lstStyle/>
          <a:p>
            <a:pPr algn="ctr"/>
            <a: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secondaire </a:t>
            </a:r>
            <a:endParaRPr lang="fr-FR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24743" y="1802673"/>
            <a:ext cx="9901646" cy="4376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secondaire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désigne les documents qui analysent, commentent, critiquent synthétisent ou interprètent les travaux issus de la littérature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primaire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Elle repose sur des données originales mais les présentent sous forme de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synthèse,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critiques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revues 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sans apporter de nouvelles découvertes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Son objectif est d’évaluer, résumer ou discuter des résultats déjà publiés. 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Contrairement à la littérature primaire (les œuvres originales), la littérature secondaire offre un niveau d'interprétation et de commentaire sur un sujet donné.</a:t>
            </a:r>
          </a:p>
          <a:p>
            <a:pPr algn="just"/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Donc, la littérature secondaire n’apporte pas de nouvelles découvertes, elle 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elle 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résume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elle 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commente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 documents originaux déjà existants. </a:t>
            </a:r>
            <a:endParaRPr lang="fr-F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63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 </a:t>
            </a:r>
            <a:b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(La littérature secondaire)</a:t>
            </a:r>
            <a:endParaRPr lang="fr-FR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20686" y="2133600"/>
            <a:ext cx="9509760" cy="3777622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biographie de Victor Hugo.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L'auteur s'appuie sur des sources primaires (lettres, œuvres de l'auteur,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témoignages…)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analyser et raconter sa vie.</a:t>
            </a:r>
          </a:p>
          <a:p>
            <a:pPr algn="just"/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critique littéraire du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roman.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L'auteur de l'article y exprime son opinion personnelle sur le roman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Revues de la littérature (articles de synthèse) :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Qui résument l'état actuel de la recherche sur un thème scientifique ou académique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Synthèse d’étude sur un sujet spécifique. </a:t>
            </a:r>
          </a:p>
          <a:p>
            <a:pPr algn="just"/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Commentaire critiques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Interprète des évènements passés ou actuels.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22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bref, la littérature secondaire est essentielle dans la recherche académique car elle permet de contextualiser, d'évaluer et de comprendre les sources primaires. </a:t>
            </a:r>
          </a:p>
        </p:txBody>
      </p:sp>
    </p:spTree>
    <p:extLst>
      <p:ext uri="{BB962C8B-B14F-4D97-AF65-F5344CB8AC3E}">
        <p14:creationId xmlns:p14="http://schemas.microsoft.com/office/powerpoint/2010/main" val="21920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0370"/>
          </a:xfrm>
        </p:spPr>
        <p:txBody>
          <a:bodyPr/>
          <a:lstStyle/>
          <a:p>
            <a:pPr algn="ctr"/>
            <a: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Littérature tertiaire </a:t>
            </a:r>
            <a:endParaRPr lang="fr-FR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20241" y="1554480"/>
            <a:ext cx="9584372" cy="4010297"/>
          </a:xfrm>
        </p:spPr>
        <p:txBody>
          <a:bodyPr>
            <a:noAutofit/>
          </a:bodyPr>
          <a:lstStyle/>
          <a:p>
            <a:pPr algn="just"/>
            <a:r>
              <a:rPr lang="fr-F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tertiaire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 une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compilation et un résumé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d'informations provenant de sources primaires et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secondaires, offrant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aperçu général d'un sujet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Son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objectif principal est de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fournir une vue d'ensemble rapide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 un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sujet ou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d'orienter vers d'autres documents plus détaillés. </a:t>
            </a:r>
            <a:endParaRPr lang="fr-FR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Contrairement aux sources primaires (données originales) et secondaires (analyses, commentaires), la littérature tertiaire</a:t>
            </a:r>
            <a:r>
              <a:rPr lang="fr-FR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produit pas d’informations nouvelles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mais </a:t>
            </a:r>
            <a:r>
              <a:rPr lang="fr-FR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organise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synthétise 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connaissances déjà existantes. Ces documents sont rédigés de façon claire et concise,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ouvent pour faciliter la consultation et la compréhension des informations. </a:t>
            </a:r>
            <a:endParaRPr lang="fr-F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09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 </a:t>
            </a:r>
            <a:r>
              <a:rPr lang="fr-FR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(Littérature tertiaire)</a:t>
            </a:r>
            <a:endParaRPr lang="fr-FR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24743" y="1737361"/>
            <a:ext cx="9940834" cy="5016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objectif principal est d'aider à identifier les sources et à trouver rapidement des informations condensées sur un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sujet, pour faciliter l’</a:t>
            </a:r>
            <a:r>
              <a:rPr lang="fr-F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accés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aux informations essentielles. Donc, leur rôle n’est pas de produire de nouvelles informations. </a:t>
            </a: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ncyclopédie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 compris Wikipédia.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Elle rassemble et résume des informations sur un sujet donné en s'appuyant sur diverses sources.</a:t>
            </a: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anuels scolaires et guides: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Ils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résument les connaissances établies dans un domaine pour apprentissage. </a:t>
            </a: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ictionnaires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Ils fournissent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définitions et des aperçus sur des sujets variés. </a:t>
            </a:r>
          </a:p>
          <a:p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Bibliographies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index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Ils sont conçus spécifiquement pour indexer et lister d'autres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documents. </a:t>
            </a:r>
          </a:p>
          <a:p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Bases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données spécialisées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Elles permettent de rechercher et de retrouver des informations dans un grand nombre de documents.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68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8119"/>
          </a:xfrm>
        </p:spPr>
        <p:txBody>
          <a:bodyPr/>
          <a:lstStyle/>
          <a:p>
            <a:pPr algn="ctr"/>
            <a:r>
              <a:rPr lang="fr-FR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grise </a:t>
            </a:r>
            <a:endParaRPr lang="fr-FR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2126" y="1776549"/>
            <a:ext cx="9192486" cy="4134673"/>
          </a:xfrm>
        </p:spPr>
        <p:txBody>
          <a:bodyPr/>
          <a:lstStyle/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</a:t>
            </a:r>
            <a:r>
              <a:rPr lang="fr-F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grise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désigne l'ensemble des documents qui ne sont pas publiés ou diffusés par les circuits commerciaux traditionnels de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l'édition, c’est-à-dire, les maisons d’édition.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Elle est produite par diverses organisations telles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que: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administrations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universités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centres de recherche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fr-F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entreprise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les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 sont des documents internes. </a:t>
            </a:r>
          </a:p>
          <a:p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terme "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fait référence 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la difficulté d'accès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ces publications, par opposition à la "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littérature blanche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qui est facilement accessible et diffusée commercialement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publication ne constitue pas l'activité principale de l'organisme qui la produit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(non-commerciale) et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Elle est souvent destinée à un public limité ou interne</a:t>
            </a:r>
            <a:r>
              <a:rPr lang="fr-F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920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334</TotalTime>
  <Words>786</Words>
  <Application>Microsoft Office PowerPoint</Application>
  <PresentationFormat>Widescreen</PresentationFormat>
  <Paragraphs>78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Century Gothic</vt:lpstr>
      <vt:lpstr>Times New Roman</vt:lpstr>
      <vt:lpstr>Wingdings</vt:lpstr>
      <vt:lpstr>Wingdings 3</vt:lpstr>
      <vt:lpstr>Brin</vt:lpstr>
      <vt:lpstr>        La qualité et la fiabilité des informations </vt:lpstr>
      <vt:lpstr> Introduction </vt:lpstr>
      <vt:lpstr> La littérature primaire </vt:lpstr>
      <vt:lpstr>Exemples  (littérature primaire)</vt:lpstr>
      <vt:lpstr>La littérature secondaire </vt:lpstr>
      <vt:lpstr>Exemples  (La littérature secondaire)</vt:lpstr>
      <vt:lpstr>Littérature tertiaire </vt:lpstr>
      <vt:lpstr>Exemples  (Littérature tertiaire)</vt:lpstr>
      <vt:lpstr>La littérature grise </vt:lpstr>
      <vt:lpstr>Exemples de la littérature grise </vt:lpstr>
      <vt:lpstr>L’évaluation des informations </vt:lpstr>
      <vt:lpstr>Les qualités essentielles des informations dans une recherche documentaire </vt:lpstr>
      <vt:lpstr>PowerPoint Presentation</vt:lpstr>
      <vt:lpstr>PowerPoint Presentation</vt:lpstr>
      <vt:lpstr>En résumé, les principales étapes d'une recherche documentaire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qualité et la fiabilité des informations</dc:title>
  <dc:creator>ATLAS PC</dc:creator>
  <cp:lastModifiedBy>HP G6</cp:lastModifiedBy>
  <cp:revision>32</cp:revision>
  <dcterms:created xsi:type="dcterms:W3CDTF">2025-11-02T15:41:27Z</dcterms:created>
  <dcterms:modified xsi:type="dcterms:W3CDTF">2025-11-20T14:16:18Z</dcterms:modified>
</cp:coreProperties>
</file>