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34" r:id="rId2"/>
    <p:sldId id="283" r:id="rId3"/>
    <p:sldId id="555" r:id="rId4"/>
    <p:sldId id="264" r:id="rId5"/>
    <p:sldId id="337" r:id="rId6"/>
    <p:sldId id="513" r:id="rId7"/>
    <p:sldId id="556" r:id="rId8"/>
    <p:sldId id="519" r:id="rId9"/>
    <p:sldId id="514" r:id="rId10"/>
    <p:sldId id="515" r:id="rId11"/>
    <p:sldId id="516" r:id="rId12"/>
    <p:sldId id="517" r:id="rId13"/>
    <p:sldId id="557" r:id="rId14"/>
    <p:sldId id="558" r:id="rId15"/>
    <p:sldId id="518" r:id="rId16"/>
    <p:sldId id="559" r:id="rId17"/>
    <p:sldId id="560" r:id="rId18"/>
    <p:sldId id="521" r:id="rId19"/>
    <p:sldId id="522" r:id="rId20"/>
    <p:sldId id="523" r:id="rId21"/>
    <p:sldId id="561" r:id="rId22"/>
    <p:sldId id="524" r:id="rId23"/>
    <p:sldId id="525" r:id="rId24"/>
    <p:sldId id="562" r:id="rId25"/>
    <p:sldId id="527" r:id="rId26"/>
    <p:sldId id="563" r:id="rId27"/>
    <p:sldId id="530" r:id="rId28"/>
    <p:sldId id="531" r:id="rId29"/>
    <p:sldId id="520" r:id="rId30"/>
    <p:sldId id="532" r:id="rId31"/>
    <p:sldId id="533" r:id="rId32"/>
    <p:sldId id="564" r:id="rId33"/>
    <p:sldId id="534" r:id="rId34"/>
    <p:sldId id="535" r:id="rId35"/>
    <p:sldId id="565" r:id="rId36"/>
    <p:sldId id="536" r:id="rId37"/>
    <p:sldId id="566" r:id="rId38"/>
    <p:sldId id="537" r:id="rId39"/>
    <p:sldId id="538" r:id="rId40"/>
    <p:sldId id="567" r:id="rId41"/>
    <p:sldId id="539" r:id="rId42"/>
    <p:sldId id="568" r:id="rId43"/>
    <p:sldId id="540" r:id="rId44"/>
    <p:sldId id="541" r:id="rId45"/>
    <p:sldId id="543" r:id="rId46"/>
    <p:sldId id="544" r:id="rId47"/>
    <p:sldId id="545" r:id="rId48"/>
    <p:sldId id="546" r:id="rId49"/>
    <p:sldId id="547" r:id="rId50"/>
    <p:sldId id="548" r:id="rId51"/>
    <p:sldId id="542" r:id="rId52"/>
    <p:sldId id="549" r:id="rId53"/>
    <p:sldId id="550" r:id="rId54"/>
    <p:sldId id="551"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83" autoAdjust="0"/>
    <p:restoredTop sz="94624" autoAdjust="0"/>
  </p:normalViewPr>
  <p:slideViewPr>
    <p:cSldViewPr>
      <p:cViewPr>
        <p:scale>
          <a:sx n="70" d="100"/>
          <a:sy n="70" d="100"/>
        </p:scale>
        <p:origin x="-1156" y="68"/>
      </p:cViewPr>
      <p:guideLst>
        <p:guide orient="horz" pos="2160"/>
        <p:guide pos="2880"/>
      </p:guideLst>
    </p:cSldViewPr>
  </p:slideViewPr>
  <p:outlineViewPr>
    <p:cViewPr>
      <p:scale>
        <a:sx n="33" d="100"/>
        <a:sy n="33" d="100"/>
      </p:scale>
      <p:origin x="0" y="28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A3D2F-01F7-4949-869D-B272B8CB192A}" type="datetimeFigureOut">
              <a:rPr lang="fr-FR" smtClean="0"/>
              <a:pPr/>
              <a:t>28/10/2023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2BE29-E870-498D-98F9-68D5BE4A618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2B2BE29-E870-498D-98F9-68D5BE4A618D}" type="slidenum">
              <a:rPr lang="fr-FR" smtClean="0"/>
              <a:pPr/>
              <a:t>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2B2BE29-E870-498D-98F9-68D5BE4A618D}" type="slidenum">
              <a:rPr lang="fr-FR" smtClean="0"/>
              <a:pPr/>
              <a:t>24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9C2793F-67DB-44A6-BB9A-0A07D7D272FE}" type="datetimeFigureOut">
              <a:rPr lang="fr-FR" smtClean="0"/>
              <a:pPr/>
              <a:t>28/10/2023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2793F-67DB-44A6-BB9A-0A07D7D272FE}" type="datetimeFigureOut">
              <a:rPr lang="fr-FR" smtClean="0"/>
              <a:pPr/>
              <a:t>28/10/2023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E690B-6729-4FA7-847E-29928EC168F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5" Type="http://schemas.openxmlformats.org/officeDocument/2006/relationships/image" Target="../media/image82.jpeg"/><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37.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3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8.jpeg"/></Relationships>
</file>

<file path=ppt/slides/_rels/slide4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 Id="rId5" Type="http://schemas.openxmlformats.org/officeDocument/2006/relationships/image" Target="../media/image102.jpeg"/><Relationship Id="rId4" Type="http://schemas.openxmlformats.org/officeDocument/2006/relationships/image" Target="../media/image10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4826675"/>
            <a:ext cx="6177973" cy="2031325"/>
          </a:xfrm>
          <a:prstGeom prst="rect">
            <a:avLst/>
          </a:prstGeom>
        </p:spPr>
        <p:txBody>
          <a:bodyPr wrap="none">
            <a:spAutoFit/>
          </a:bodyPr>
          <a:lstStyle/>
          <a:p>
            <a:pPr algn="ctr"/>
            <a:r>
              <a:rPr lang="fr-FR" sz="3600" b="1" smtClean="0">
                <a:latin typeface="Times New Roman" pitchFamily="18" charset="0"/>
                <a:cs typeface="Times New Roman" pitchFamily="18" charset="0"/>
              </a:rPr>
              <a:t>Cours N°1 de  </a:t>
            </a:r>
            <a:r>
              <a:rPr lang="fr-FR" sz="3600" b="1" dirty="0" smtClean="0">
                <a:latin typeface="Times New Roman" pitchFamily="18" charset="0"/>
                <a:cs typeface="Times New Roman" pitchFamily="18" charset="0"/>
              </a:rPr>
              <a:t>communication </a:t>
            </a:r>
          </a:p>
          <a:p>
            <a:pPr algn="ctr"/>
            <a:r>
              <a:rPr lang="fr-FR" sz="3600" b="1" dirty="0" smtClean="0">
                <a:latin typeface="Times New Roman" pitchFamily="18" charset="0"/>
                <a:cs typeface="Times New Roman" pitchFamily="18" charset="0"/>
              </a:rPr>
              <a:t>en français M1 BA et BF</a:t>
            </a:r>
          </a:p>
          <a:p>
            <a:pPr algn="ctr"/>
            <a:r>
              <a:rPr lang="fr-FR" sz="3600" b="1" dirty="0" smtClean="0">
                <a:latin typeface="Times New Roman" pitchFamily="18" charset="0"/>
                <a:cs typeface="Times New Roman" pitchFamily="18" charset="0"/>
              </a:rPr>
              <a:t>Année universitaire 2023-2024</a:t>
            </a:r>
          </a:p>
          <a:p>
            <a:pPr algn="ctr"/>
            <a:r>
              <a:rPr lang="fr-FR" b="1" dirty="0" smtClean="0">
                <a:latin typeface="Times New Roman" pitchFamily="18" charset="0"/>
                <a:cs typeface="Times New Roman" pitchFamily="18" charset="0"/>
              </a:rPr>
              <a:t>Mme </a:t>
            </a:r>
            <a:r>
              <a:rPr lang="fr-FR" b="1" dirty="0" err="1" smtClean="0">
                <a:latin typeface="Times New Roman" pitchFamily="18" charset="0"/>
                <a:cs typeface="Times New Roman" pitchFamily="18" charset="0"/>
              </a:rPr>
              <a:t>Yous</a:t>
            </a:r>
            <a:r>
              <a:rPr lang="fr-FR" b="1" dirty="0" smtClean="0">
                <a:latin typeface="Times New Roman" pitchFamily="18" charset="0"/>
                <a:cs typeface="Times New Roman" pitchFamily="18" charset="0"/>
              </a:rPr>
              <a:t> F.</a:t>
            </a:r>
            <a:r>
              <a:rPr lang="fr-FR" b="1" dirty="0" smtClean="0"/>
              <a:t> </a:t>
            </a:r>
          </a:p>
        </p:txBody>
      </p:sp>
      <p:pic>
        <p:nvPicPr>
          <p:cNvPr id="1026" name="Picture 2" descr="Characteristics of Effective Communication: Emotions, Focus and Control"/>
          <p:cNvPicPr>
            <a:picLocks noChangeAspect="1" noChangeArrowheads="1"/>
          </p:cNvPicPr>
          <p:nvPr/>
        </p:nvPicPr>
        <p:blipFill>
          <a:blip r:embed="rId2"/>
          <a:srcRect/>
          <a:stretch>
            <a:fillRect/>
          </a:stretch>
        </p:blipFill>
        <p:spPr bwMode="auto">
          <a:xfrm>
            <a:off x="0" y="0"/>
            <a:ext cx="9144000" cy="478632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32530"/>
          </a:xfrm>
          <a:prstGeom prst="rect">
            <a:avLst/>
          </a:prstGeom>
        </p:spPr>
        <p:txBody>
          <a:bodyPr wrap="square">
            <a:spAutoFit/>
          </a:bodyPr>
          <a:lstStyle/>
          <a:p>
            <a:pPr>
              <a:buFont typeface="Arial" pitchFamily="34" charset="0"/>
              <a:buChar char="•"/>
            </a:pPr>
            <a:r>
              <a:rPr lang="fr-FR" sz="2400" b="1" dirty="0" smtClean="0">
                <a:solidFill>
                  <a:srgbClr val="FFC000"/>
                </a:solidFill>
                <a:latin typeface="Times New Roman" pitchFamily="18" charset="0"/>
                <a:cs typeface="Times New Roman" pitchFamily="18" charset="0"/>
              </a:rPr>
              <a:t>Signification du schéma : </a:t>
            </a:r>
            <a:r>
              <a:rPr lang="fr-FR" sz="2400" dirty="0" smtClean="0">
                <a:latin typeface="Times New Roman" pitchFamily="18" charset="0"/>
                <a:cs typeface="Times New Roman" pitchFamily="18" charset="0"/>
              </a:rPr>
              <a:t>Pour l’émetteur, l’acte de communication consiste à transmettre au récepteur un </a:t>
            </a:r>
            <a:r>
              <a:rPr lang="fr-FR" sz="2400" b="1" dirty="0" smtClean="0">
                <a:solidFill>
                  <a:srgbClr val="00B050"/>
                </a:solidFill>
                <a:latin typeface="Times New Roman" pitchFamily="18" charset="0"/>
                <a:cs typeface="Times New Roman" pitchFamily="18" charset="0"/>
              </a:rPr>
              <a:t>concept, une idée, une pensée, une information.</a:t>
            </a:r>
            <a:r>
              <a:rPr lang="fr-FR" sz="2400" b="1" dirty="0" smtClean="0">
                <a:latin typeface="Times New Roman" pitchFamily="18" charset="0"/>
                <a:cs typeface="Times New Roman" pitchFamily="18" charset="0"/>
              </a:rPr>
              <a:t> </a:t>
            </a:r>
          </a:p>
          <a:p>
            <a:pPr>
              <a:buFont typeface="Arial" pitchFamily="34" charset="0"/>
              <a:buChar char="•"/>
            </a:pPr>
            <a:endParaRPr lang="fr-FR" sz="2400" b="1" dirty="0" smtClean="0">
              <a:latin typeface="Times New Roman" pitchFamily="18" charset="0"/>
              <a:cs typeface="Times New Roman" pitchFamily="18" charset="0"/>
            </a:endParaRPr>
          </a:p>
          <a:p>
            <a:pPr>
              <a:buFont typeface="Arial" pitchFamily="34" charset="0"/>
              <a:buChar char="•"/>
            </a:pPr>
            <a:endParaRPr lang="fr-FR" sz="2400" dirty="0" smtClean="0">
              <a:latin typeface="Times New Roman" pitchFamily="18" charset="0"/>
              <a:cs typeface="Times New Roman" pitchFamily="18" charset="0"/>
            </a:endParaRPr>
          </a:p>
          <a:p>
            <a:pPr>
              <a:buFont typeface="Arial" pitchFamily="34" charset="0"/>
              <a:buChar char="•"/>
            </a:pPr>
            <a:endParaRPr lang="fr-FR" sz="2400" dirty="0" smtClean="0">
              <a:latin typeface="Times New Roman" pitchFamily="18" charset="0"/>
              <a:cs typeface="Times New Roman" pitchFamily="18" charset="0"/>
            </a:endParaRPr>
          </a:p>
          <a:p>
            <a:pPr>
              <a:buFont typeface="Arial" pitchFamily="34" charset="0"/>
              <a:buChar char="•"/>
            </a:pPr>
            <a:endParaRPr lang="fr-FR" sz="2400" dirty="0" smtClean="0">
              <a:latin typeface="Times New Roman" pitchFamily="18" charset="0"/>
              <a:cs typeface="Times New Roman" pitchFamily="18" charset="0"/>
            </a:endParaRPr>
          </a:p>
          <a:p>
            <a:pPr>
              <a:buFont typeface="Arial" pitchFamily="34" charset="0"/>
              <a:buChar char="•"/>
            </a:pPr>
            <a:r>
              <a:rPr lang="fr-FR" sz="2400" dirty="0" smtClean="0">
                <a:latin typeface="Times New Roman" pitchFamily="18" charset="0"/>
                <a:cs typeface="Times New Roman" pitchFamily="18" charset="0"/>
              </a:rPr>
              <a:t>Pour cela, il va devoir l’exprimer au travers d’un message.</a:t>
            </a:r>
          </a:p>
          <a:p>
            <a:pPr>
              <a:buFont typeface="Arial" pitchFamily="34" charset="0"/>
              <a:buChar char="•"/>
            </a:pPr>
            <a:r>
              <a:rPr lang="fr-FR" sz="2400" dirty="0" smtClean="0">
                <a:latin typeface="Times New Roman" pitchFamily="18" charset="0"/>
                <a:cs typeface="Times New Roman" pitchFamily="18" charset="0"/>
              </a:rPr>
              <a:t>Pour être compris, </a:t>
            </a:r>
            <a:r>
              <a:rPr lang="fr-FR" sz="2400" b="1" dirty="0" smtClean="0">
                <a:solidFill>
                  <a:srgbClr val="0070C0"/>
                </a:solidFill>
                <a:latin typeface="Times New Roman" pitchFamily="18" charset="0"/>
                <a:cs typeface="Times New Roman" pitchFamily="18" charset="0"/>
              </a:rPr>
              <a:t>un message est émis et reçu grâce à un </a:t>
            </a:r>
            <a:r>
              <a:rPr lang="fr-FR" sz="2400" b="1" dirty="0" smtClean="0">
                <a:solidFill>
                  <a:srgbClr val="FF00FF"/>
                </a:solidFill>
                <a:latin typeface="Times New Roman" pitchFamily="18" charset="0"/>
                <a:cs typeface="Times New Roman" pitchFamily="18" charset="0"/>
              </a:rPr>
              <a:t>code</a:t>
            </a:r>
            <a:r>
              <a:rPr lang="fr-FR" sz="2400" b="1" dirty="0" smtClean="0">
                <a:solidFill>
                  <a:srgbClr val="FF0000"/>
                </a:solidFill>
                <a:latin typeface="Times New Roman" pitchFamily="18" charset="0"/>
                <a:cs typeface="Times New Roman" pitchFamily="18" charset="0"/>
              </a:rPr>
              <a:t> </a:t>
            </a:r>
            <a:r>
              <a:rPr lang="fr-FR" sz="2400" b="1" dirty="0" smtClean="0">
                <a:solidFill>
                  <a:srgbClr val="00FF00"/>
                </a:solidFill>
                <a:latin typeface="Times New Roman" pitchFamily="18" charset="0"/>
                <a:cs typeface="Times New Roman" pitchFamily="18" charset="0"/>
              </a:rPr>
              <a:t>commun</a:t>
            </a:r>
            <a:r>
              <a:rPr lang="fr-FR" sz="2400" b="1" dirty="0" smtClean="0">
                <a:solidFill>
                  <a:srgbClr val="FF0000"/>
                </a:solidFill>
                <a:latin typeface="Times New Roman" pitchFamily="18" charset="0"/>
                <a:cs typeface="Times New Roman" pitchFamily="18" charset="0"/>
              </a:rPr>
              <a:t> </a:t>
            </a:r>
            <a:r>
              <a:rPr lang="fr-FR" sz="2400" b="1" dirty="0" smtClean="0">
                <a:solidFill>
                  <a:srgbClr val="0070C0"/>
                </a:solidFill>
                <a:latin typeface="Times New Roman" pitchFamily="18" charset="0"/>
                <a:cs typeface="Times New Roman" pitchFamily="18" charset="0"/>
              </a:rPr>
              <a:t>à l’émetteur et au récepteur. </a:t>
            </a:r>
          </a:p>
          <a:p>
            <a:pPr>
              <a:buFont typeface="Arial" pitchFamily="34" charset="0"/>
              <a:buChar char="•"/>
            </a:pPr>
            <a:r>
              <a:rPr lang="fr-FR" sz="2400" dirty="0" smtClean="0">
                <a:latin typeface="Times New Roman" pitchFamily="18" charset="0"/>
                <a:cs typeface="Times New Roman" pitchFamily="18" charset="0"/>
              </a:rPr>
              <a:t>Un code peut être composé de signes tels que </a:t>
            </a:r>
          </a:p>
          <a:p>
            <a:pPr>
              <a:buFont typeface="Arial" pitchFamily="34" charset="0"/>
              <a:buChar char="•"/>
            </a:pPr>
            <a:r>
              <a:rPr lang="fr-FR" sz="2400" dirty="0" smtClean="0">
                <a:latin typeface="Times New Roman" pitchFamily="18" charset="0"/>
                <a:cs typeface="Times New Roman" pitchFamily="18" charset="0"/>
              </a:rPr>
              <a:t>• des sons (</a:t>
            </a:r>
            <a:r>
              <a:rPr lang="fr-FR" sz="2400" dirty="0" smtClean="0">
                <a:solidFill>
                  <a:srgbClr val="00B0F0"/>
                </a:solidFill>
                <a:latin typeface="Times New Roman" pitchFamily="18" charset="0"/>
                <a:cs typeface="Times New Roman" pitchFamily="18" charset="0"/>
              </a:rPr>
              <a:t>code linguistique</a:t>
            </a:r>
            <a:r>
              <a:rPr lang="fr-FR" sz="2400" dirty="0" smtClean="0">
                <a:latin typeface="Times New Roman" pitchFamily="18" charset="0"/>
                <a:cs typeface="Times New Roman" pitchFamily="18" charset="0"/>
              </a:rPr>
              <a:t>), </a:t>
            </a:r>
          </a:p>
          <a:p>
            <a:pPr>
              <a:buFont typeface="Arial" pitchFamily="34" charset="0"/>
              <a:buChar char="•"/>
            </a:pPr>
            <a:r>
              <a:rPr lang="fr-FR" sz="2400" dirty="0" smtClean="0">
                <a:latin typeface="Times New Roman" pitchFamily="18" charset="0"/>
                <a:cs typeface="Times New Roman" pitchFamily="18" charset="0"/>
              </a:rPr>
              <a:t>• des signes écrits (</a:t>
            </a:r>
            <a:r>
              <a:rPr lang="fr-FR" sz="2400" dirty="0" smtClean="0">
                <a:solidFill>
                  <a:srgbClr val="00B0F0"/>
                </a:solidFill>
                <a:latin typeface="Times New Roman" pitchFamily="18" charset="0"/>
                <a:cs typeface="Times New Roman" pitchFamily="18" charset="0"/>
              </a:rPr>
              <a:t>code graphique</a:t>
            </a:r>
            <a:r>
              <a:rPr lang="fr-FR" sz="2400" dirty="0" smtClean="0">
                <a:latin typeface="Times New Roman" pitchFamily="18" charset="0"/>
                <a:cs typeface="Times New Roman" pitchFamily="18" charset="0"/>
              </a:rPr>
              <a:t>), </a:t>
            </a:r>
          </a:p>
          <a:p>
            <a:pPr>
              <a:buFont typeface="Arial" pitchFamily="34" charset="0"/>
              <a:buChar char="•"/>
            </a:pPr>
            <a:r>
              <a:rPr lang="fr-FR" sz="2400" dirty="0" smtClean="0">
                <a:latin typeface="Times New Roman" pitchFamily="18" charset="0"/>
                <a:cs typeface="Times New Roman" pitchFamily="18" charset="0"/>
              </a:rPr>
              <a:t>• des gestes, </a:t>
            </a:r>
          </a:p>
          <a:p>
            <a:pPr>
              <a:buFont typeface="Arial" pitchFamily="34" charset="0"/>
              <a:buChar char="•"/>
            </a:pPr>
            <a:r>
              <a:rPr lang="fr-FR" sz="2400" dirty="0" smtClean="0">
                <a:latin typeface="Times New Roman" pitchFamily="18" charset="0"/>
                <a:cs typeface="Times New Roman" pitchFamily="18" charset="0"/>
              </a:rPr>
              <a:t>• des images symboles (</a:t>
            </a:r>
            <a:r>
              <a:rPr lang="fr-FR" sz="2400" dirty="0" smtClean="0">
                <a:solidFill>
                  <a:srgbClr val="00B0F0"/>
                </a:solidFill>
                <a:latin typeface="Times New Roman" pitchFamily="18" charset="0"/>
                <a:cs typeface="Times New Roman" pitchFamily="18" charset="0"/>
              </a:rPr>
              <a:t>logo.</a:t>
            </a:r>
            <a:r>
              <a:rPr lang="fr-FR" sz="2400" dirty="0" smtClean="0">
                <a:latin typeface="Times New Roman" pitchFamily="18" charset="0"/>
                <a:cs typeface="Times New Roman" pitchFamily="18" charset="0"/>
              </a:rPr>
              <a:t>..), </a:t>
            </a:r>
          </a:p>
          <a:p>
            <a:pPr>
              <a:buFont typeface="Arial" pitchFamily="34" charset="0"/>
              <a:buChar char="•"/>
            </a:pPr>
            <a:r>
              <a:rPr lang="fr-FR" sz="2400" dirty="0" smtClean="0">
                <a:latin typeface="Times New Roman" pitchFamily="18" charset="0"/>
                <a:cs typeface="Times New Roman" pitchFamily="18" charset="0"/>
              </a:rPr>
              <a:t>• des signaux mécaniques (</a:t>
            </a:r>
            <a:r>
              <a:rPr lang="fr-FR" sz="2400" dirty="0" smtClean="0">
                <a:solidFill>
                  <a:srgbClr val="00B0F0"/>
                </a:solidFill>
                <a:latin typeface="Times New Roman" pitchFamily="18" charset="0"/>
                <a:cs typeface="Times New Roman" pitchFamily="18" charset="0"/>
              </a:rPr>
              <a:t>morse</a:t>
            </a:r>
            <a:r>
              <a:rPr lang="fr-FR" sz="2400" dirty="0" smtClean="0">
                <a:latin typeface="Times New Roman" pitchFamily="18" charset="0"/>
                <a:cs typeface="Times New Roman" pitchFamily="18" charset="0"/>
              </a:rPr>
              <a:t>...). </a:t>
            </a:r>
          </a:p>
          <a:p>
            <a:pPr>
              <a:buFont typeface="Arial" pitchFamily="34" charset="0"/>
              <a:buChar char="•"/>
            </a:pPr>
            <a:endParaRPr lang="fr-FR" sz="2800" dirty="0" smtClean="0">
              <a:latin typeface="Times New Roman" pitchFamily="18" charset="0"/>
              <a:cs typeface="Times New Roman" pitchFamily="18" charset="0"/>
            </a:endParaRPr>
          </a:p>
        </p:txBody>
      </p:sp>
      <p:pic>
        <p:nvPicPr>
          <p:cNvPr id="44034" name="Picture 2" descr="Descubra 48 kuva pensée a petite fleur - Thptnganamst.edu.vn"/>
          <p:cNvPicPr>
            <a:picLocks noChangeAspect="1" noChangeArrowheads="1"/>
          </p:cNvPicPr>
          <p:nvPr/>
        </p:nvPicPr>
        <p:blipFill>
          <a:blip r:embed="rId2"/>
          <a:srcRect/>
          <a:stretch>
            <a:fillRect/>
          </a:stretch>
        </p:blipFill>
        <p:spPr bwMode="auto">
          <a:xfrm>
            <a:off x="5643570" y="928670"/>
            <a:ext cx="1357298" cy="1357298"/>
          </a:xfrm>
          <a:prstGeom prst="rect">
            <a:avLst/>
          </a:prstGeom>
          <a:noFill/>
        </p:spPr>
      </p:pic>
      <p:pic>
        <p:nvPicPr>
          <p:cNvPr id="44036" name="Picture 4" descr="6 façons de simplifier vos idées pour leur donner plus d’efficacité ..."/>
          <p:cNvPicPr>
            <a:picLocks noChangeAspect="1" noChangeArrowheads="1"/>
          </p:cNvPicPr>
          <p:nvPr/>
        </p:nvPicPr>
        <p:blipFill>
          <a:blip r:embed="rId3" cstate="print"/>
          <a:srcRect/>
          <a:stretch>
            <a:fillRect/>
          </a:stretch>
        </p:blipFill>
        <p:spPr bwMode="auto">
          <a:xfrm>
            <a:off x="3214678" y="1142984"/>
            <a:ext cx="1857356" cy="1428728"/>
          </a:xfrm>
          <a:prstGeom prst="rect">
            <a:avLst/>
          </a:prstGeom>
          <a:noFill/>
        </p:spPr>
      </p:pic>
      <p:pic>
        <p:nvPicPr>
          <p:cNvPr id="44038" name="Picture 6" descr="Are You an Information Hoarder? | Moments of Clarity"/>
          <p:cNvPicPr>
            <a:picLocks noChangeAspect="1" noChangeArrowheads="1"/>
          </p:cNvPicPr>
          <p:nvPr/>
        </p:nvPicPr>
        <p:blipFill>
          <a:blip r:embed="rId4" cstate="print"/>
          <a:srcRect/>
          <a:stretch>
            <a:fillRect/>
          </a:stretch>
        </p:blipFill>
        <p:spPr bwMode="auto">
          <a:xfrm>
            <a:off x="0" y="1857364"/>
            <a:ext cx="3286148" cy="1214446"/>
          </a:xfrm>
          <a:prstGeom prst="rect">
            <a:avLst/>
          </a:prstGeom>
          <a:noFill/>
        </p:spPr>
      </p:pic>
      <p:sp>
        <p:nvSpPr>
          <p:cNvPr id="44040" name="AutoShape 8" descr="Discussion - When slow executing code is better than fast code? - Tu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4042" name="Picture 10" descr="Hackers Are Infecting Your PC With Crypto Mining Malware"/>
          <p:cNvPicPr>
            <a:picLocks noChangeAspect="1" noChangeArrowheads="1"/>
          </p:cNvPicPr>
          <p:nvPr/>
        </p:nvPicPr>
        <p:blipFill>
          <a:blip r:embed="rId5"/>
          <a:srcRect/>
          <a:stretch>
            <a:fillRect/>
          </a:stretch>
        </p:blipFill>
        <p:spPr bwMode="auto">
          <a:xfrm>
            <a:off x="5643570" y="4857760"/>
            <a:ext cx="3405916" cy="1911337"/>
          </a:xfrm>
          <a:prstGeom prst="rect">
            <a:avLst/>
          </a:prstGeom>
          <a:noFill/>
        </p:spPr>
      </p:pic>
      <p:pic>
        <p:nvPicPr>
          <p:cNvPr id="8" name="Picture 2"/>
          <p:cNvPicPr>
            <a:picLocks noChangeAspect="1" noChangeArrowheads="1"/>
          </p:cNvPicPr>
          <p:nvPr/>
        </p:nvPicPr>
        <p:blipFill>
          <a:blip r:embed="rId6" cstate="print"/>
          <a:srcRect/>
          <a:stretch>
            <a:fillRect/>
          </a:stretch>
        </p:blipFill>
        <p:spPr bwMode="auto">
          <a:xfrm>
            <a:off x="7109310" y="1428736"/>
            <a:ext cx="2034690"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386638"/>
          </a:xfrm>
          <a:prstGeom prst="rect">
            <a:avLst/>
          </a:prstGeom>
        </p:spPr>
        <p:txBody>
          <a:bodyPr wrap="square">
            <a:spAutoFit/>
          </a:bodyPr>
          <a:lstStyle/>
          <a:p>
            <a:pPr>
              <a:buFont typeface="Arial" pitchFamily="34" charset="0"/>
              <a:buChar char="•"/>
            </a:pPr>
            <a:r>
              <a:rPr lang="fr-FR" sz="2600" dirty="0" smtClean="0">
                <a:latin typeface="Times New Roman" pitchFamily="18" charset="0"/>
                <a:cs typeface="Times New Roman" pitchFamily="18" charset="0"/>
              </a:rPr>
              <a:t>Ce message utilise un canal (le média) qui permet d’entrer en contact avec le destinataire. </a:t>
            </a:r>
          </a:p>
          <a:p>
            <a:pPr>
              <a:buFont typeface="Arial" pitchFamily="34" charset="0"/>
              <a:buChar char="•"/>
            </a:pPr>
            <a:endParaRPr lang="fr-FR" sz="2600" dirty="0" smtClean="0">
              <a:latin typeface="Times New Roman" pitchFamily="18" charset="0"/>
              <a:cs typeface="Times New Roman" pitchFamily="18" charset="0"/>
            </a:endParaRPr>
          </a:p>
          <a:p>
            <a:pPr>
              <a:buFont typeface="Arial" pitchFamily="34" charset="0"/>
              <a:buChar char="•"/>
            </a:pPr>
            <a:endParaRPr lang="fr-FR" sz="2600" dirty="0" smtClean="0">
              <a:latin typeface="Times New Roman" pitchFamily="18" charset="0"/>
              <a:cs typeface="Times New Roman" pitchFamily="18" charset="0"/>
            </a:endParaRPr>
          </a:p>
          <a:p>
            <a:pPr>
              <a:buFont typeface="Arial" pitchFamily="34" charset="0"/>
              <a:buChar char="•"/>
            </a:pPr>
            <a:endParaRPr lang="fr-FR" sz="2600" dirty="0" smtClean="0">
              <a:latin typeface="Times New Roman" pitchFamily="18" charset="0"/>
              <a:cs typeface="Times New Roman" pitchFamily="18" charset="0"/>
            </a:endParaRPr>
          </a:p>
          <a:p>
            <a:pPr>
              <a:buFont typeface="Arial" pitchFamily="34" charset="0"/>
              <a:buChar char="•"/>
            </a:pPr>
            <a:r>
              <a:rPr lang="fr-FR" sz="2600" dirty="0" smtClean="0">
                <a:latin typeface="Times New Roman" pitchFamily="18" charset="0"/>
                <a:cs typeface="Times New Roman" pitchFamily="18" charset="0"/>
              </a:rPr>
              <a:t>On distingue:</a:t>
            </a:r>
          </a:p>
          <a:p>
            <a:r>
              <a:rPr lang="fr-FR" sz="2600" dirty="0" smtClean="0">
                <a:latin typeface="Times New Roman" pitchFamily="18" charset="0"/>
                <a:cs typeface="Times New Roman" pitchFamily="18" charset="0"/>
              </a:rPr>
              <a:t>• les canaux physiologiques internes de l’émetteur et du récepteur (audition, vision, odorat…) </a:t>
            </a:r>
          </a:p>
          <a:p>
            <a:endParaRPr lang="fr-FR" sz="2600" dirty="0" smtClean="0">
              <a:latin typeface="Times New Roman" pitchFamily="18" charset="0"/>
              <a:cs typeface="Times New Roman" pitchFamily="18" charset="0"/>
            </a:endParaRPr>
          </a:p>
          <a:p>
            <a:endParaRPr lang="fr-FR" sz="2600" dirty="0" smtClean="0">
              <a:latin typeface="Times New Roman" pitchFamily="18" charset="0"/>
              <a:cs typeface="Times New Roman" pitchFamily="18" charset="0"/>
            </a:endParaRPr>
          </a:p>
          <a:p>
            <a:endParaRPr lang="fr-FR" sz="2600" dirty="0" smtClean="0">
              <a:latin typeface="Times New Roman" pitchFamily="18" charset="0"/>
              <a:cs typeface="Times New Roman" pitchFamily="18" charset="0"/>
            </a:endParaRPr>
          </a:p>
          <a:p>
            <a:r>
              <a:rPr lang="fr-FR" sz="2600" dirty="0" smtClean="0">
                <a:latin typeface="Times New Roman" pitchFamily="18" charset="0"/>
                <a:cs typeface="Times New Roman" pitchFamily="18" charset="0"/>
              </a:rPr>
              <a:t>• les canaux techniques externes (radio, ordinateur,…) qui servent à convoyer le message à travers le temps et l’espace.</a:t>
            </a:r>
          </a:p>
          <a:p>
            <a:pPr>
              <a:buFont typeface="Arial" pitchFamily="34" charset="0"/>
              <a:buChar char="•"/>
            </a:pPr>
            <a:r>
              <a:rPr lang="fr-FR" sz="2600" dirty="0" smtClean="0">
                <a:latin typeface="Times New Roman" pitchFamily="18" charset="0"/>
                <a:cs typeface="Times New Roman" pitchFamily="18" charset="0"/>
              </a:rPr>
              <a:t>Le fait que le récepteur d’un message puisse y répondre s’appelle le feed-back.</a:t>
            </a:r>
          </a:p>
          <a:p>
            <a:endParaRPr lang="fr-FR" sz="2800" dirty="0" smtClean="0">
              <a:latin typeface="Times New Roman" pitchFamily="18" charset="0"/>
              <a:cs typeface="Times New Roman" pitchFamily="18" charset="0"/>
            </a:endParaRPr>
          </a:p>
          <a:p>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pic>
        <p:nvPicPr>
          <p:cNvPr id="43010" name="Picture 2" descr="The meaning and symbolism of the word - «Canal»"/>
          <p:cNvPicPr>
            <a:picLocks noChangeAspect="1" noChangeArrowheads="1"/>
          </p:cNvPicPr>
          <p:nvPr/>
        </p:nvPicPr>
        <p:blipFill>
          <a:blip r:embed="rId2" cstate="print"/>
          <a:srcRect/>
          <a:stretch>
            <a:fillRect/>
          </a:stretch>
        </p:blipFill>
        <p:spPr bwMode="auto">
          <a:xfrm>
            <a:off x="6215074" y="428604"/>
            <a:ext cx="2667081" cy="2001306"/>
          </a:xfrm>
          <a:prstGeom prst="rect">
            <a:avLst/>
          </a:prstGeom>
          <a:noFill/>
        </p:spPr>
      </p:pic>
      <p:pic>
        <p:nvPicPr>
          <p:cNvPr id="43012" name="Picture 4" descr="All about Media – Apex"/>
          <p:cNvPicPr>
            <a:picLocks noChangeAspect="1" noChangeArrowheads="1"/>
          </p:cNvPicPr>
          <p:nvPr/>
        </p:nvPicPr>
        <p:blipFill>
          <a:blip r:embed="rId3"/>
          <a:srcRect/>
          <a:stretch>
            <a:fillRect/>
          </a:stretch>
        </p:blipFill>
        <p:spPr bwMode="auto">
          <a:xfrm>
            <a:off x="4000496" y="571480"/>
            <a:ext cx="2080259" cy="1733550"/>
          </a:xfrm>
          <a:prstGeom prst="rect">
            <a:avLst/>
          </a:prstGeom>
          <a:noFill/>
        </p:spPr>
      </p:pic>
      <p:pic>
        <p:nvPicPr>
          <p:cNvPr id="43014" name="Picture 6" descr="La vision | Cochlea"/>
          <p:cNvPicPr>
            <a:picLocks noChangeAspect="1" noChangeArrowheads="1"/>
          </p:cNvPicPr>
          <p:nvPr/>
        </p:nvPicPr>
        <p:blipFill>
          <a:blip r:embed="rId4"/>
          <a:srcRect/>
          <a:stretch>
            <a:fillRect/>
          </a:stretch>
        </p:blipFill>
        <p:spPr bwMode="auto">
          <a:xfrm>
            <a:off x="857224" y="3214686"/>
            <a:ext cx="1974840" cy="1254574"/>
          </a:xfrm>
          <a:prstGeom prst="rect">
            <a:avLst/>
          </a:prstGeom>
          <a:noFill/>
        </p:spPr>
      </p:pic>
      <p:pic>
        <p:nvPicPr>
          <p:cNvPr id="43016" name="Picture 8" descr="Amazon.com: DreamSky Portable AM FM Radio with Great Reception, Battery ..."/>
          <p:cNvPicPr>
            <a:picLocks noChangeAspect="1" noChangeArrowheads="1"/>
          </p:cNvPicPr>
          <p:nvPr/>
        </p:nvPicPr>
        <p:blipFill>
          <a:blip r:embed="rId5" cstate="print"/>
          <a:srcRect/>
          <a:stretch>
            <a:fillRect/>
          </a:stretch>
        </p:blipFill>
        <p:spPr bwMode="auto">
          <a:xfrm flipH="1">
            <a:off x="5643570" y="3143248"/>
            <a:ext cx="1144950" cy="1118998"/>
          </a:xfrm>
          <a:prstGeom prst="rect">
            <a:avLst/>
          </a:prstGeom>
          <a:noFill/>
        </p:spPr>
      </p:pic>
      <p:pic>
        <p:nvPicPr>
          <p:cNvPr id="43018" name="Picture 10" descr="Ordinateur Portable HP ENVY 13-ba0000nk (9YY15EA) prix Maroc"/>
          <p:cNvPicPr>
            <a:picLocks noChangeAspect="1" noChangeArrowheads="1"/>
          </p:cNvPicPr>
          <p:nvPr/>
        </p:nvPicPr>
        <p:blipFill>
          <a:blip r:embed="rId6"/>
          <a:srcRect/>
          <a:stretch>
            <a:fillRect/>
          </a:stretch>
        </p:blipFill>
        <p:spPr bwMode="auto">
          <a:xfrm>
            <a:off x="7286644" y="3143248"/>
            <a:ext cx="1693049" cy="1071550"/>
          </a:xfrm>
          <a:prstGeom prst="rect">
            <a:avLst/>
          </a:prstGeom>
          <a:noFill/>
        </p:spPr>
      </p:pic>
      <p:pic>
        <p:nvPicPr>
          <p:cNvPr id="43020" name="Picture 12" descr="Is Constant Millennial Feedback a Necessity? - Think Quik"/>
          <p:cNvPicPr>
            <a:picLocks noChangeAspect="1" noChangeArrowheads="1"/>
          </p:cNvPicPr>
          <p:nvPr/>
        </p:nvPicPr>
        <p:blipFill>
          <a:blip r:embed="rId7"/>
          <a:srcRect/>
          <a:stretch>
            <a:fillRect/>
          </a:stretch>
        </p:blipFill>
        <p:spPr bwMode="auto">
          <a:xfrm>
            <a:off x="2357422" y="5572140"/>
            <a:ext cx="6012621" cy="12858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wipe(down)">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animEffect transition="in" filter="wipe(down)">
                                      <p:cBhvr>
                                        <p:cTn id="3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À chaque </a:t>
            </a:r>
            <a:r>
              <a:rPr lang="fr-FR" sz="2800" dirty="0" smtClean="0">
                <a:solidFill>
                  <a:srgbClr val="92D050"/>
                </a:solidFill>
                <a:latin typeface="Times New Roman" pitchFamily="18" charset="0"/>
                <a:cs typeface="Times New Roman" pitchFamily="18" charset="0"/>
              </a:rPr>
              <a:t>facteur</a:t>
            </a:r>
            <a:r>
              <a:rPr lang="fr-FR" sz="2800" dirty="0" smtClean="0">
                <a:latin typeface="Times New Roman" pitchFamily="18" charset="0"/>
                <a:cs typeface="Times New Roman" pitchFamily="18" charset="0"/>
              </a:rPr>
              <a:t> de la communication, </a:t>
            </a:r>
            <a:r>
              <a:rPr lang="fr-FR" sz="2800" b="1" dirty="0" smtClean="0">
                <a:solidFill>
                  <a:srgbClr val="FFC000"/>
                </a:solidFill>
                <a:latin typeface="Times New Roman" pitchFamily="18" charset="0"/>
                <a:cs typeface="Times New Roman" pitchFamily="18" charset="0"/>
              </a:rPr>
              <a:t>Jakobson</a:t>
            </a:r>
            <a:r>
              <a:rPr lang="fr-FR" sz="2800" dirty="0" smtClean="0">
                <a:solidFill>
                  <a:srgbClr val="FFC000"/>
                </a:solidFill>
                <a:latin typeface="Times New Roman" pitchFamily="18" charset="0"/>
                <a:cs typeface="Times New Roman" pitchFamily="18" charset="0"/>
              </a:rPr>
              <a:t> </a:t>
            </a:r>
            <a:r>
              <a:rPr lang="fr-FR" sz="2800" dirty="0" smtClean="0">
                <a:latin typeface="Times New Roman" pitchFamily="18" charset="0"/>
                <a:cs typeface="Times New Roman" pitchFamily="18" charset="0"/>
              </a:rPr>
              <a:t>va faire correspondre une </a:t>
            </a:r>
            <a:r>
              <a:rPr lang="fr-FR" sz="2800" dirty="0" smtClean="0">
                <a:solidFill>
                  <a:srgbClr val="92D050"/>
                </a:solidFill>
                <a:latin typeface="Times New Roman" pitchFamily="18" charset="0"/>
                <a:cs typeface="Times New Roman" pitchFamily="18" charset="0"/>
              </a:rPr>
              <a:t>fonction spécifique </a:t>
            </a:r>
            <a:r>
              <a:rPr lang="fr-FR" sz="2800" dirty="0" smtClean="0">
                <a:latin typeface="Times New Roman" pitchFamily="18" charset="0"/>
                <a:cs typeface="Times New Roman" pitchFamily="18" charset="0"/>
              </a:rPr>
              <a:t>du langage. </a:t>
            </a:r>
          </a:p>
          <a:p>
            <a:pPr>
              <a:buFont typeface="Arial" pitchFamily="34" charset="0"/>
              <a:buChar char="•"/>
            </a:pPr>
            <a:r>
              <a:rPr lang="fr-FR" sz="2800" dirty="0" smtClean="0">
                <a:latin typeface="Times New Roman" pitchFamily="18" charset="0"/>
                <a:cs typeface="Times New Roman" pitchFamily="18" charset="0"/>
              </a:rPr>
              <a:t>Un même message pourra alors mettre en œuvre une ou plusieurs de ces fonctions. </a:t>
            </a:r>
          </a:p>
          <a:p>
            <a:pPr>
              <a:buFont typeface="Arial" pitchFamily="34" charset="0"/>
              <a:buChar char="•"/>
            </a:pPr>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 1) </a:t>
            </a:r>
            <a:r>
              <a:rPr lang="fr-FR" sz="2800" b="1" dirty="0" smtClean="0">
                <a:solidFill>
                  <a:schemeClr val="accent2">
                    <a:lumMod val="75000"/>
                  </a:schemeClr>
                </a:solidFill>
                <a:latin typeface="Times New Roman" pitchFamily="18" charset="0"/>
                <a:cs typeface="Times New Roman" pitchFamily="18" charset="0"/>
              </a:rPr>
              <a:t>La fonction référentielle </a:t>
            </a:r>
            <a:r>
              <a:rPr lang="fr-FR" sz="2800" dirty="0" smtClean="0">
                <a:latin typeface="Times New Roman" pitchFamily="18" charset="0"/>
                <a:cs typeface="Times New Roman" pitchFamily="18" charset="0"/>
              </a:rPr>
              <a:t>permet au langage de donner des informations sur le contenu du message. </a:t>
            </a:r>
          </a:p>
          <a:p>
            <a:pPr>
              <a:buFont typeface="Arial" pitchFamily="34" charset="0"/>
              <a:buChar char="•"/>
            </a:pPr>
            <a:r>
              <a:rPr lang="fr-FR" sz="2800" dirty="0" smtClean="0">
                <a:latin typeface="Times New Roman" pitchFamily="18" charset="0"/>
                <a:cs typeface="Times New Roman" pitchFamily="18" charset="0"/>
              </a:rPr>
              <a:t>On retrouve cette fonction dans les récits, les panneaux de signalisation.</a:t>
            </a:r>
          </a:p>
          <a:p>
            <a:r>
              <a:rPr lang="fr-FR" sz="2800" b="1" dirty="0" smtClean="0">
                <a:solidFill>
                  <a:srgbClr val="00B0F0"/>
                </a:solidFill>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pic>
        <p:nvPicPr>
          <p:cNvPr id="41986" name="Picture 2" descr="La signalisation routière – Le blog du Cancre"/>
          <p:cNvPicPr>
            <a:picLocks noChangeAspect="1" noChangeArrowheads="1"/>
          </p:cNvPicPr>
          <p:nvPr/>
        </p:nvPicPr>
        <p:blipFill>
          <a:blip r:embed="rId2"/>
          <a:srcRect/>
          <a:stretch>
            <a:fillRect/>
          </a:stretch>
        </p:blipFill>
        <p:spPr bwMode="auto">
          <a:xfrm>
            <a:off x="4429124" y="3429000"/>
            <a:ext cx="4514850" cy="3276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954655"/>
          </a:xfrm>
          <a:prstGeom prst="rect">
            <a:avLst/>
          </a:prstGeom>
        </p:spPr>
        <p:txBody>
          <a:bodyPr wrap="square">
            <a:spAutoFit/>
          </a:bodyPr>
          <a:lstStyle/>
          <a:p>
            <a:r>
              <a:rPr lang="fr-FR" sz="2800" b="1" dirty="0" smtClean="0">
                <a:solidFill>
                  <a:srgbClr val="00B0F0"/>
                </a:solidFill>
                <a:latin typeface="Times New Roman" pitchFamily="18" charset="0"/>
                <a:cs typeface="Times New Roman" pitchFamily="18" charset="0"/>
              </a:rPr>
              <a:t>•2) La fonction expressive, ou émotive, </a:t>
            </a:r>
            <a:r>
              <a:rPr lang="fr-FR" sz="2800" dirty="0" smtClean="0">
                <a:latin typeface="Times New Roman" pitchFamily="18" charset="0"/>
                <a:cs typeface="Times New Roman" pitchFamily="18" charset="0"/>
              </a:rPr>
              <a:t>est focalisée sur les émotions. </a:t>
            </a:r>
          </a:p>
          <a:p>
            <a:pPr>
              <a:buFont typeface="Arial" pitchFamily="34" charset="0"/>
              <a:buChar char="•"/>
            </a:pPr>
            <a:r>
              <a:rPr lang="fr-FR" sz="2600" dirty="0" smtClean="0">
                <a:latin typeface="Times New Roman" pitchFamily="18" charset="0"/>
                <a:cs typeface="Times New Roman" pitchFamily="18" charset="0"/>
              </a:rPr>
              <a:t>Le langage traduit l’attitude de l’émetteur par rapport à ce dont il parle. </a:t>
            </a:r>
          </a:p>
          <a:p>
            <a:pPr>
              <a:buFont typeface="Arial" pitchFamily="34" charset="0"/>
              <a:buChar char="•"/>
            </a:pPr>
            <a:r>
              <a:rPr lang="fr-FR" sz="2600" dirty="0" smtClean="0">
                <a:latin typeface="Times New Roman" pitchFamily="18" charset="0"/>
                <a:cs typeface="Times New Roman" pitchFamily="18" charset="0"/>
              </a:rPr>
              <a:t>Elle s’intéresse à l’intonation, au timbre de la voix, au choix du vocabulaire. </a:t>
            </a:r>
          </a:p>
          <a:p>
            <a:r>
              <a:rPr lang="fr-FR" sz="2600" dirty="0" smtClean="0">
                <a:latin typeface="Times New Roman" pitchFamily="18" charset="0"/>
                <a:cs typeface="Times New Roman" pitchFamily="18" charset="0"/>
              </a:rPr>
              <a:t>•</a:t>
            </a:r>
            <a:endParaRPr lang="fr-FR" sz="2600" dirty="0">
              <a:latin typeface="Times New Roman" pitchFamily="18" charset="0"/>
              <a:cs typeface="Times New Roman" pitchFamily="18" charset="0"/>
            </a:endParaRPr>
          </a:p>
        </p:txBody>
      </p:sp>
      <p:pic>
        <p:nvPicPr>
          <p:cNvPr id="299010" name="Picture 2" descr="Emotion Cards - mosaics"/>
          <p:cNvPicPr>
            <a:picLocks noChangeAspect="1" noChangeArrowheads="1"/>
          </p:cNvPicPr>
          <p:nvPr/>
        </p:nvPicPr>
        <p:blipFill>
          <a:blip r:embed="rId2"/>
          <a:srcRect/>
          <a:stretch>
            <a:fillRect/>
          </a:stretch>
        </p:blipFill>
        <p:spPr bwMode="auto">
          <a:xfrm>
            <a:off x="4714876" y="3714752"/>
            <a:ext cx="3929058" cy="3128352"/>
          </a:xfrm>
          <a:prstGeom prst="rect">
            <a:avLst/>
          </a:prstGeom>
          <a:noFill/>
        </p:spPr>
      </p:pic>
      <p:pic>
        <p:nvPicPr>
          <p:cNvPr id="299012" name="Picture 4" descr="Le timbre et les harmoniques"/>
          <p:cNvPicPr>
            <a:picLocks noChangeAspect="1" noChangeArrowheads="1"/>
          </p:cNvPicPr>
          <p:nvPr/>
        </p:nvPicPr>
        <p:blipFill>
          <a:blip r:embed="rId3"/>
          <a:srcRect/>
          <a:stretch>
            <a:fillRect/>
          </a:stretch>
        </p:blipFill>
        <p:spPr bwMode="auto">
          <a:xfrm>
            <a:off x="0" y="3071810"/>
            <a:ext cx="4351063" cy="27146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739211"/>
          </a:xfrm>
          <a:prstGeom prst="rect">
            <a:avLst/>
          </a:prstGeom>
        </p:spPr>
        <p:txBody>
          <a:bodyPr wrap="square">
            <a:spAutoFit/>
          </a:bodyPr>
          <a:lstStyle/>
          <a:p>
            <a:r>
              <a:rPr lang="fr-FR" sz="3200" b="1" dirty="0" smtClean="0">
                <a:solidFill>
                  <a:schemeClr val="accent2">
                    <a:lumMod val="75000"/>
                  </a:schemeClr>
                </a:solidFill>
                <a:latin typeface="Times New Roman" pitchFamily="18" charset="0"/>
                <a:cs typeface="Times New Roman" pitchFamily="18" charset="0"/>
              </a:rPr>
              <a:t>3) La fonction impressive, ou conative,</a:t>
            </a:r>
          </a:p>
          <a:p>
            <a:r>
              <a:rPr lang="fr-FR" sz="2800" dirty="0" smtClean="0">
                <a:latin typeface="Times New Roman" pitchFamily="18" charset="0"/>
                <a:cs typeface="Times New Roman" pitchFamily="18" charset="0"/>
              </a:rPr>
              <a:t>Traduit l’effet que le langage produit sur le récepteur : emploi de l’impératif, vocabulaire de l’injonction, procédés de propagande,</a:t>
            </a:r>
          </a:p>
          <a:p>
            <a:r>
              <a:rPr lang="fr-FR" sz="2800" dirty="0" smtClean="0">
                <a:solidFill>
                  <a:schemeClr val="accent2">
                    <a:lumMod val="75000"/>
                  </a:schemeClr>
                </a:solidFill>
                <a:latin typeface="Times New Roman" pitchFamily="18" charset="0"/>
                <a:cs typeface="Times New Roman" pitchFamily="18" charset="0"/>
              </a:rPr>
              <a:t>Exemple: Appels aux dons dans certaines campagnes publicitaires...</a:t>
            </a:r>
            <a:endParaRPr lang="fr-FR" sz="2800" dirty="0">
              <a:solidFill>
                <a:schemeClr val="accent2">
                  <a:lumMod val="75000"/>
                </a:schemeClr>
              </a:solidFill>
              <a:latin typeface="Times New Roman" pitchFamily="18" charset="0"/>
              <a:cs typeface="Times New Roman" pitchFamily="18" charset="0"/>
            </a:endParaRPr>
          </a:p>
        </p:txBody>
      </p:sp>
      <p:pic>
        <p:nvPicPr>
          <p:cNvPr id="3" name="Picture 6" descr="Inteligencia musical - Aprendamos juntos"/>
          <p:cNvPicPr>
            <a:picLocks noChangeAspect="1" noChangeArrowheads="1"/>
          </p:cNvPicPr>
          <p:nvPr/>
        </p:nvPicPr>
        <p:blipFill>
          <a:blip r:embed="rId2"/>
          <a:srcRect/>
          <a:stretch>
            <a:fillRect/>
          </a:stretch>
        </p:blipFill>
        <p:spPr bwMode="auto">
          <a:xfrm>
            <a:off x="0" y="3429000"/>
            <a:ext cx="4087103" cy="3370069"/>
          </a:xfrm>
          <a:prstGeom prst="rect">
            <a:avLst/>
          </a:prstGeom>
          <a:noFill/>
        </p:spPr>
      </p:pic>
      <p:pic>
        <p:nvPicPr>
          <p:cNvPr id="301058" name="Picture 2" descr="Don de sang : l’EFS appelle à une forte mobilisation en cette fin d ..."/>
          <p:cNvPicPr>
            <a:picLocks noChangeAspect="1" noChangeArrowheads="1"/>
          </p:cNvPicPr>
          <p:nvPr/>
        </p:nvPicPr>
        <p:blipFill>
          <a:blip r:embed="rId3"/>
          <a:srcRect/>
          <a:stretch>
            <a:fillRect/>
          </a:stretch>
        </p:blipFill>
        <p:spPr bwMode="auto">
          <a:xfrm>
            <a:off x="4595762" y="4308499"/>
            <a:ext cx="4548238" cy="2549501"/>
          </a:xfrm>
          <a:prstGeom prst="rect">
            <a:avLst/>
          </a:prstGeom>
          <a:noFill/>
        </p:spPr>
      </p:pic>
      <p:pic>
        <p:nvPicPr>
          <p:cNvPr id="301059" name="Picture 3"/>
          <p:cNvPicPr>
            <a:picLocks noChangeAspect="1" noChangeArrowheads="1"/>
          </p:cNvPicPr>
          <p:nvPr/>
        </p:nvPicPr>
        <p:blipFill>
          <a:blip r:embed="rId4"/>
          <a:srcRect/>
          <a:stretch>
            <a:fillRect/>
          </a:stretch>
        </p:blipFill>
        <p:spPr bwMode="auto">
          <a:xfrm>
            <a:off x="3373195" y="2285992"/>
            <a:ext cx="5770805" cy="19589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01156" cy="4339650"/>
          </a:xfrm>
          <a:prstGeom prst="rect">
            <a:avLst/>
          </a:prstGeom>
        </p:spPr>
        <p:txBody>
          <a:bodyPr wrap="square">
            <a:spAutoFit/>
          </a:bodyPr>
          <a:lstStyle/>
          <a:p>
            <a:pPr>
              <a:buFont typeface="Arial" pitchFamily="34" charset="0"/>
              <a:buChar char="•"/>
            </a:pPr>
            <a:r>
              <a:rPr lang="fr-FR" sz="4000" b="1" dirty="0" smtClean="0">
                <a:solidFill>
                  <a:schemeClr val="accent1">
                    <a:lumMod val="75000"/>
                  </a:schemeClr>
                </a:solidFill>
                <a:latin typeface="Times New Roman" pitchFamily="18" charset="0"/>
                <a:cs typeface="Times New Roman" pitchFamily="18" charset="0"/>
              </a:rPr>
              <a:t>• 4) La fonction phatique, ou de contact, </a:t>
            </a:r>
            <a:r>
              <a:rPr lang="fr-FR" sz="2800" dirty="0" smtClean="0">
                <a:latin typeface="Times New Roman" pitchFamily="18" charset="0"/>
                <a:cs typeface="Times New Roman" pitchFamily="18" charset="0"/>
              </a:rPr>
              <a:t>permet d’assurer et d’entretenir l’attention des interlocuteurs. </a:t>
            </a:r>
          </a:p>
          <a:p>
            <a:pPr>
              <a:buFont typeface="Arial" pitchFamily="34" charset="0"/>
              <a:buChar char="•"/>
            </a:pPr>
            <a:r>
              <a:rPr lang="fr-FR" sz="2800" dirty="0" smtClean="0">
                <a:latin typeface="Times New Roman" pitchFamily="18" charset="0"/>
                <a:cs typeface="Times New Roman" pitchFamily="18" charset="0"/>
              </a:rPr>
              <a:t>Cela signifie que la fonction phatique a lieu lorsque la langue est utilisée pour vérifier la disponibilité et l'adéquation du canal de communication, avant de commencer l'échange d'informations.</a:t>
            </a:r>
          </a:p>
          <a:p>
            <a:r>
              <a:rPr lang="fr-FR" sz="2800" dirty="0" smtClean="0">
                <a:solidFill>
                  <a:schemeClr val="accent1">
                    <a:lumMod val="75000"/>
                  </a:schemeClr>
                </a:solidFill>
                <a:latin typeface="Times New Roman" pitchFamily="18" charset="0"/>
                <a:cs typeface="Times New Roman" pitchFamily="18" charset="0"/>
              </a:rPr>
              <a:t>« M'entendez-vous ? ou "Es-tu toujours là?" ok", "</a:t>
            </a:r>
            <a:r>
              <a:rPr lang="fr-FR" sz="2800" dirty="0" err="1" smtClean="0">
                <a:solidFill>
                  <a:schemeClr val="accent1">
                    <a:lumMod val="75000"/>
                  </a:schemeClr>
                </a:solidFill>
                <a:latin typeface="Times New Roman" pitchFamily="18" charset="0"/>
                <a:cs typeface="Times New Roman" pitchFamily="18" charset="0"/>
              </a:rPr>
              <a:t>aha</a:t>
            </a:r>
            <a:r>
              <a:rPr lang="fr-FR" sz="2800" dirty="0" smtClean="0">
                <a:solidFill>
                  <a:schemeClr val="accent1">
                    <a:lumMod val="75000"/>
                  </a:schemeClr>
                </a:solidFill>
                <a:latin typeface="Times New Roman" pitchFamily="18" charset="0"/>
                <a:cs typeface="Times New Roman" pitchFamily="18" charset="0"/>
              </a:rPr>
              <a:t>", "clair «allô», «n’est-ce pas»… </a:t>
            </a:r>
          </a:p>
        </p:txBody>
      </p:sp>
      <p:pic>
        <p:nvPicPr>
          <p:cNvPr id="40962" name="Picture 2" descr="Bienvenue chez Blue Sue » Allo toi!"/>
          <p:cNvPicPr>
            <a:picLocks noChangeAspect="1" noChangeArrowheads="1" noCrop="1"/>
          </p:cNvPicPr>
          <p:nvPr/>
        </p:nvPicPr>
        <p:blipFill>
          <a:blip r:embed="rId2"/>
          <a:srcRect/>
          <a:stretch>
            <a:fillRect/>
          </a:stretch>
        </p:blipFill>
        <p:spPr bwMode="auto">
          <a:xfrm>
            <a:off x="-142908" y="4000517"/>
            <a:ext cx="2596800" cy="2857483"/>
          </a:xfrm>
          <a:prstGeom prst="rect">
            <a:avLst/>
          </a:prstGeom>
          <a:noFill/>
        </p:spPr>
      </p:pic>
      <p:pic>
        <p:nvPicPr>
          <p:cNvPr id="40964" name="Picture 4" descr="Can't hear you Emoji decal"/>
          <p:cNvPicPr>
            <a:picLocks noChangeAspect="1" noChangeArrowheads="1"/>
          </p:cNvPicPr>
          <p:nvPr/>
        </p:nvPicPr>
        <p:blipFill>
          <a:blip r:embed="rId3"/>
          <a:srcRect/>
          <a:stretch>
            <a:fillRect/>
          </a:stretch>
        </p:blipFill>
        <p:spPr bwMode="auto">
          <a:xfrm>
            <a:off x="1928794" y="4643446"/>
            <a:ext cx="2244247" cy="1624001"/>
          </a:xfrm>
          <a:prstGeom prst="rect">
            <a:avLst/>
          </a:prstGeom>
          <a:noFill/>
        </p:spPr>
      </p:pic>
      <p:pic>
        <p:nvPicPr>
          <p:cNvPr id="40966" name="Picture 6" descr="“C’est clair” - Francês Fluente"/>
          <p:cNvPicPr>
            <a:picLocks noChangeAspect="1" noChangeArrowheads="1"/>
          </p:cNvPicPr>
          <p:nvPr/>
        </p:nvPicPr>
        <p:blipFill>
          <a:blip r:embed="rId4" cstate="print"/>
          <a:srcRect/>
          <a:stretch>
            <a:fillRect/>
          </a:stretch>
        </p:blipFill>
        <p:spPr bwMode="auto">
          <a:xfrm>
            <a:off x="4565175" y="3214686"/>
            <a:ext cx="4578826" cy="36433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24535"/>
          </a:xfrm>
          <a:prstGeom prst="rect">
            <a:avLst/>
          </a:prstGeom>
        </p:spPr>
        <p:txBody>
          <a:bodyPr wrap="square">
            <a:spAutoFit/>
          </a:bodyPr>
          <a:lstStyle/>
          <a:p>
            <a:r>
              <a:rPr lang="fr-FR" sz="3200" b="1" dirty="0" smtClean="0">
                <a:solidFill>
                  <a:srgbClr val="00B050"/>
                </a:solidFill>
                <a:latin typeface="Times New Roman" pitchFamily="18" charset="0"/>
                <a:cs typeface="Times New Roman" pitchFamily="18" charset="0"/>
              </a:rPr>
              <a:t>5) La fonction métalinguistique</a:t>
            </a:r>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 La fonction métalinguistique, comme son nom l'indique (le préfixe objectif - vient du grec « au-delà » ou « après »), c'est la </a:t>
            </a:r>
            <a:r>
              <a:rPr lang="fr-FR" sz="2800" b="1" dirty="0" smtClean="0">
                <a:latin typeface="Times New Roman" pitchFamily="18" charset="0"/>
                <a:cs typeface="Times New Roman" pitchFamily="18" charset="0"/>
              </a:rPr>
              <a:t>fonction du langage qui se concentre sur le code de la langue</a:t>
            </a:r>
            <a:r>
              <a:rPr lang="fr-FR" sz="2800" dirty="0" smtClean="0">
                <a:latin typeface="Times New Roman" pitchFamily="18" charset="0"/>
                <a:cs typeface="Times New Roman" pitchFamily="18" charset="0"/>
              </a:rPr>
              <a:t>, </a:t>
            </a:r>
          </a:p>
          <a:p>
            <a:pPr>
              <a:buFont typeface="Arial" pitchFamily="34" charset="0"/>
              <a:buChar char="•"/>
            </a:pPr>
            <a:r>
              <a:rPr lang="fr-FR" sz="2800" dirty="0" smtClean="0">
                <a:latin typeface="Times New Roman" pitchFamily="18" charset="0"/>
                <a:cs typeface="Times New Roman" pitchFamily="18" charset="0"/>
              </a:rPr>
              <a:t>s’intéresse au fonctionnement de la langue elle même. </a:t>
            </a:r>
          </a:p>
          <a:p>
            <a:pPr>
              <a:buFont typeface="Arial" pitchFamily="34" charset="0"/>
              <a:buChar char="•"/>
            </a:pPr>
            <a:r>
              <a:rPr lang="fr-FR" sz="2800" dirty="0" smtClean="0">
                <a:solidFill>
                  <a:srgbClr val="00B050"/>
                </a:solidFill>
                <a:latin typeface="Times New Roman" pitchFamily="18" charset="0"/>
                <a:cs typeface="Times New Roman" pitchFamily="18" charset="0"/>
              </a:rPr>
              <a:t>Exemple:</a:t>
            </a:r>
          </a:p>
          <a:p>
            <a:pPr>
              <a:buFont typeface="Arial" pitchFamily="34" charset="0"/>
              <a:buChar char="•"/>
            </a:pPr>
            <a:r>
              <a:rPr lang="fr-FR" sz="2800" dirty="0" smtClean="0">
                <a:solidFill>
                  <a:srgbClr val="00B050"/>
                </a:solidFill>
                <a:latin typeface="Times New Roman" pitchFamily="18" charset="0"/>
                <a:cs typeface="Times New Roman" pitchFamily="18" charset="0"/>
              </a:rPr>
              <a:t>La traduction littéraire, découvrir le sens d'un mot nouveau, </a:t>
            </a:r>
          </a:p>
          <a:p>
            <a:pPr>
              <a:buFont typeface="Arial" pitchFamily="34" charset="0"/>
              <a:buChar char="•"/>
            </a:pPr>
            <a:r>
              <a:rPr lang="fr-FR" sz="2800" dirty="0" smtClean="0">
                <a:solidFill>
                  <a:srgbClr val="00B050"/>
                </a:solidFill>
                <a:latin typeface="Times New Roman" pitchFamily="18" charset="0"/>
                <a:cs typeface="Times New Roman" pitchFamily="18" charset="0"/>
              </a:rPr>
              <a:t>Les différents processus d'apprentissage et d'acquisition d'une langue seconde.</a:t>
            </a:r>
          </a:p>
          <a:p>
            <a:pPr>
              <a:buFont typeface="Arial" pitchFamily="34" charset="0"/>
              <a:buChar char="•"/>
            </a:pPr>
            <a:endParaRPr lang="fr-FR" sz="2800" dirty="0" smtClean="0"/>
          </a:p>
          <a:p>
            <a:pPr>
              <a:buFont typeface="Arial" pitchFamily="34" charset="0"/>
              <a:buChar char="•"/>
            </a:pPr>
            <a:endParaRPr lang="fr-FR" sz="2800" dirty="0">
              <a:latin typeface="Times New Roman" pitchFamily="18" charset="0"/>
              <a:cs typeface="Times New Roman" pitchFamily="18" charset="0"/>
            </a:endParaRPr>
          </a:p>
        </p:txBody>
      </p:sp>
      <p:pic>
        <p:nvPicPr>
          <p:cNvPr id="300034" name="Picture 2" descr="Le saviez-vous #28 : Qui décide des nouveaux mots qui entrent dans le ..."/>
          <p:cNvPicPr>
            <a:picLocks noChangeAspect="1" noChangeArrowheads="1"/>
          </p:cNvPicPr>
          <p:nvPr/>
        </p:nvPicPr>
        <p:blipFill>
          <a:blip r:embed="rId2" cstate="print"/>
          <a:srcRect/>
          <a:stretch>
            <a:fillRect/>
          </a:stretch>
        </p:blipFill>
        <p:spPr bwMode="auto">
          <a:xfrm>
            <a:off x="1142976" y="4382699"/>
            <a:ext cx="3143240" cy="2475301"/>
          </a:xfrm>
          <a:prstGeom prst="rect">
            <a:avLst/>
          </a:prstGeom>
          <a:noFill/>
        </p:spPr>
      </p:pic>
      <p:pic>
        <p:nvPicPr>
          <p:cNvPr id="300036" name="Picture 4" descr="6 étapes-clé"/>
          <p:cNvPicPr>
            <a:picLocks noChangeAspect="1" noChangeArrowheads="1"/>
          </p:cNvPicPr>
          <p:nvPr/>
        </p:nvPicPr>
        <p:blipFill>
          <a:blip r:embed="rId3"/>
          <a:srcRect/>
          <a:stretch>
            <a:fillRect/>
          </a:stretch>
        </p:blipFill>
        <p:spPr bwMode="auto">
          <a:xfrm>
            <a:off x="4500562" y="4233296"/>
            <a:ext cx="3952868" cy="2624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62760"/>
          </a:xfrm>
          <a:prstGeom prst="rect">
            <a:avLst/>
          </a:prstGeom>
        </p:spPr>
        <p:txBody>
          <a:bodyPr wrap="square">
            <a:spAutoFit/>
          </a:bodyPr>
          <a:lstStyle/>
          <a:p>
            <a:r>
              <a:rPr lang="fr-FR" sz="3200" b="1" dirty="0" smtClean="0">
                <a:solidFill>
                  <a:srgbClr val="FFC000"/>
                </a:solidFill>
                <a:latin typeface="Times New Roman" pitchFamily="18" charset="0"/>
                <a:cs typeface="Times New Roman" pitchFamily="18" charset="0"/>
              </a:rPr>
              <a:t>6) La fonction poétique, ou stylistique</a:t>
            </a:r>
            <a:r>
              <a:rPr lang="fr-FR" sz="3200" b="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analyse la forme du message et le prend comme un objet. </a:t>
            </a:r>
          </a:p>
          <a:p>
            <a:pPr>
              <a:buFont typeface="Arial" pitchFamily="34" charset="0"/>
              <a:buChar char="•"/>
            </a:pPr>
            <a:r>
              <a:rPr lang="fr-FR" sz="2800" dirty="0" smtClean="0">
                <a:latin typeface="Times New Roman" pitchFamily="18" charset="0"/>
                <a:cs typeface="Times New Roman" pitchFamily="18" charset="0"/>
              </a:rPr>
              <a:t>Il est considéré comme une fonction du langage dont le but principal est de produire une sensation esthétique de beauté, de plaisir ou de grâce. </a:t>
            </a:r>
          </a:p>
          <a:p>
            <a:pPr>
              <a:buFont typeface="Arial" pitchFamily="34" charset="0"/>
              <a:buChar char="•"/>
            </a:pPr>
            <a:r>
              <a:rPr lang="fr-FR" sz="2800" dirty="0" smtClean="0">
                <a:latin typeface="Times New Roman" pitchFamily="18" charset="0"/>
                <a:cs typeface="Times New Roman" pitchFamily="18" charset="0"/>
              </a:rPr>
              <a:t>Dans la littérature, l’art, la publicité, c’est le cas avec le travail sur les mots, leur sonorité, leur rythme, les couleurs... </a:t>
            </a:r>
          </a:p>
          <a:p>
            <a:pPr>
              <a:buFont typeface="Arial" pitchFamily="34" charset="0"/>
              <a:buChar char="•"/>
            </a:pPr>
            <a:r>
              <a:rPr lang="fr-FR" sz="2800" dirty="0" smtClean="0">
                <a:latin typeface="Times New Roman" pitchFamily="18" charset="0"/>
                <a:cs typeface="Times New Roman" pitchFamily="18" charset="0"/>
              </a:rPr>
              <a:t>Dans toute situation de communication, l’émetteur va donc mettre en place une stratégie, variable selon son intention et le statut des récepteurs de son message.</a:t>
            </a:r>
            <a:endParaRPr lang="fr-FR" sz="2800" dirty="0"/>
          </a:p>
        </p:txBody>
      </p:sp>
      <p:pic>
        <p:nvPicPr>
          <p:cNvPr id="302082" name="Picture 2" descr="Kwixo et Coca-Cola : les publicités..."/>
          <p:cNvPicPr>
            <a:picLocks noChangeAspect="1" noChangeArrowheads="1"/>
          </p:cNvPicPr>
          <p:nvPr/>
        </p:nvPicPr>
        <p:blipFill>
          <a:blip r:embed="rId2" cstate="print"/>
          <a:srcRect/>
          <a:stretch>
            <a:fillRect/>
          </a:stretch>
        </p:blipFill>
        <p:spPr bwMode="auto">
          <a:xfrm>
            <a:off x="5286380" y="3937444"/>
            <a:ext cx="3857620" cy="2920556"/>
          </a:xfrm>
          <a:prstGeom prst="rect">
            <a:avLst/>
          </a:prstGeom>
          <a:noFill/>
        </p:spPr>
      </p:pic>
      <p:pic>
        <p:nvPicPr>
          <p:cNvPr id="302084" name="Picture 4" descr="Le pouvoir des mots - YouTube"/>
          <p:cNvPicPr>
            <a:picLocks noChangeAspect="1" noChangeArrowheads="1"/>
          </p:cNvPicPr>
          <p:nvPr/>
        </p:nvPicPr>
        <p:blipFill>
          <a:blip r:embed="rId3"/>
          <a:srcRect/>
          <a:stretch>
            <a:fillRect/>
          </a:stretch>
        </p:blipFill>
        <p:spPr bwMode="auto">
          <a:xfrm>
            <a:off x="126960" y="4429132"/>
            <a:ext cx="4317987" cy="24288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pPr algn="ctr"/>
            <a:r>
              <a:rPr lang="fr-FR" sz="2800" b="1" dirty="0" smtClean="0">
                <a:solidFill>
                  <a:srgbClr val="00B050"/>
                </a:solidFill>
                <a:latin typeface="Times New Roman" pitchFamily="18" charset="0"/>
                <a:cs typeface="Times New Roman" pitchFamily="18" charset="0"/>
              </a:rPr>
              <a:t>1.  LES MODÈLES POSITIVISTES </a:t>
            </a:r>
          </a:p>
          <a:p>
            <a:pPr>
              <a:buFont typeface="Arial" pitchFamily="34" charset="0"/>
              <a:buChar char="•"/>
            </a:pPr>
            <a:r>
              <a:rPr lang="fr-FR" sz="2800" dirty="0" smtClean="0">
                <a:latin typeface="Times New Roman" pitchFamily="18" charset="0"/>
                <a:cs typeface="Times New Roman" pitchFamily="18" charset="0"/>
              </a:rPr>
              <a:t>Pour les premiers théoriciens, la communication se limite au transfert d’une information entre une source et une cible qui la reçoit. </a:t>
            </a:r>
          </a:p>
          <a:p>
            <a:pPr>
              <a:buFont typeface="Arial" pitchFamily="34" charset="0"/>
              <a:buChar char="•"/>
            </a:pPr>
            <a:r>
              <a:rPr lang="fr-FR" sz="2800" dirty="0" smtClean="0">
                <a:latin typeface="Times New Roman" pitchFamily="18" charset="0"/>
                <a:cs typeface="Times New Roman" pitchFamily="18" charset="0"/>
              </a:rPr>
              <a:t>Elle est présentée comme un système linéaire et mécanique sans ancrage social. </a:t>
            </a:r>
          </a:p>
          <a:p>
            <a:pPr>
              <a:buFont typeface="Arial" pitchFamily="34" charset="0"/>
              <a:buChar char="•"/>
            </a:pPr>
            <a:r>
              <a:rPr lang="fr-FR" sz="2800" dirty="0" smtClean="0">
                <a:latin typeface="Times New Roman" pitchFamily="18" charset="0"/>
                <a:cs typeface="Times New Roman" pitchFamily="18" charset="0"/>
              </a:rPr>
              <a:t>On s’intéresse seulement au contenu du message. </a:t>
            </a:r>
          </a:p>
        </p:txBody>
      </p:sp>
      <p:pic>
        <p:nvPicPr>
          <p:cNvPr id="37890" name="Picture 2" descr="message - Liberal Dictionary"/>
          <p:cNvPicPr>
            <a:picLocks noChangeAspect="1" noChangeArrowheads="1"/>
          </p:cNvPicPr>
          <p:nvPr/>
        </p:nvPicPr>
        <p:blipFill>
          <a:blip r:embed="rId2"/>
          <a:srcRect/>
          <a:stretch>
            <a:fillRect/>
          </a:stretch>
        </p:blipFill>
        <p:spPr bwMode="auto">
          <a:xfrm>
            <a:off x="5715001" y="3429000"/>
            <a:ext cx="3428999" cy="3429000"/>
          </a:xfrm>
          <a:prstGeom prst="rect">
            <a:avLst/>
          </a:prstGeom>
          <a:noFill/>
        </p:spPr>
      </p:pic>
      <p:pic>
        <p:nvPicPr>
          <p:cNvPr id="37892" name="Picture 4" descr="HOOP THOUGHTS: FOUR BASIC TRUTHS OF EFFECTIVE COMMUNICATION"/>
          <p:cNvPicPr>
            <a:picLocks noChangeAspect="1" noChangeArrowheads="1"/>
          </p:cNvPicPr>
          <p:nvPr/>
        </p:nvPicPr>
        <p:blipFill>
          <a:blip r:embed="rId3"/>
          <a:srcRect/>
          <a:stretch>
            <a:fillRect/>
          </a:stretch>
        </p:blipFill>
        <p:spPr bwMode="auto">
          <a:xfrm>
            <a:off x="-142908" y="2786058"/>
            <a:ext cx="5694243" cy="43526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166"/>
            <a:ext cx="9144000" cy="3539430"/>
          </a:xfrm>
          <a:prstGeom prst="rect">
            <a:avLst/>
          </a:prstGeom>
        </p:spPr>
        <p:txBody>
          <a:bodyPr wrap="square">
            <a:spAutoFit/>
          </a:bodyPr>
          <a:lstStyle/>
          <a:p>
            <a:pPr>
              <a:buFont typeface="Arial" pitchFamily="34" charset="0"/>
              <a:buChar char="•"/>
            </a:pPr>
            <a:r>
              <a:rPr lang="fr-FR" sz="2800" b="1" dirty="0" smtClean="0">
                <a:solidFill>
                  <a:srgbClr val="00B050"/>
                </a:solidFill>
                <a:latin typeface="Times New Roman" pitchFamily="18" charset="0"/>
                <a:cs typeface="Times New Roman" pitchFamily="18" charset="0"/>
              </a:rPr>
              <a:t>Le modèle informationnel de shannon</a:t>
            </a:r>
            <a:r>
              <a:rPr lang="fr-FR" sz="1400" dirty="0" smtClean="0">
                <a:latin typeface="Times New Roman" pitchFamily="18" charset="0"/>
                <a:cs typeface="Times New Roman" pitchFamily="18" charset="0"/>
              </a:rPr>
              <a:t>2</a:t>
            </a:r>
            <a:r>
              <a:rPr lang="fr-FR" sz="2800" b="1" dirty="0" smtClean="0">
                <a:solidFill>
                  <a:srgbClr val="00B050"/>
                </a:solidFill>
                <a:latin typeface="Times New Roman" pitchFamily="18" charset="0"/>
                <a:cs typeface="Times New Roman" pitchFamily="18" charset="0"/>
              </a:rPr>
              <a:t> et weaver</a:t>
            </a:r>
            <a:r>
              <a:rPr lang="fr-FR" sz="1600" dirty="0" smtClean="0">
                <a:latin typeface="Times New Roman" pitchFamily="18" charset="0"/>
                <a:cs typeface="Times New Roman" pitchFamily="18" charset="0"/>
              </a:rPr>
              <a:t>3</a:t>
            </a:r>
            <a:r>
              <a:rPr lang="fr-FR" sz="2800" dirty="0" smtClean="0">
                <a:latin typeface="Times New Roman" pitchFamily="18" charset="0"/>
                <a:cs typeface="Times New Roman" pitchFamily="18" charset="0"/>
              </a:rPr>
              <a:t> </a:t>
            </a:r>
            <a:r>
              <a:rPr lang="fr-FR" sz="2800" b="1" dirty="0" smtClean="0">
                <a:solidFill>
                  <a:srgbClr val="00B050"/>
                </a:solidFill>
                <a:latin typeface="Times New Roman" pitchFamily="18" charset="0"/>
                <a:cs typeface="Times New Roman" pitchFamily="18" charset="0"/>
              </a:rPr>
              <a:t>(1949).</a:t>
            </a: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 Ce modèle renvoie à la métaphore du télégraphe. </a:t>
            </a:r>
          </a:p>
          <a:p>
            <a:pPr>
              <a:buFont typeface="Arial" pitchFamily="34" charset="0"/>
              <a:buChar char="•"/>
            </a:pPr>
            <a:r>
              <a:rPr lang="fr-FR" sz="2800" dirty="0" smtClean="0">
                <a:solidFill>
                  <a:srgbClr val="00B050"/>
                </a:solidFill>
                <a:latin typeface="Times New Roman" pitchFamily="18" charset="0"/>
                <a:cs typeface="Times New Roman" pitchFamily="18" charset="0"/>
              </a:rPr>
              <a:t>Il est centré sur </a:t>
            </a:r>
            <a:r>
              <a:rPr lang="fr-FR" sz="2800" b="1" dirty="0" smtClean="0">
                <a:solidFill>
                  <a:srgbClr val="FFC000"/>
                </a:solidFill>
                <a:latin typeface="Times New Roman" pitchFamily="18" charset="0"/>
                <a:cs typeface="Times New Roman" pitchFamily="18" charset="0"/>
              </a:rPr>
              <a:t>le contenu et le transfert de l’information.</a:t>
            </a:r>
          </a:p>
          <a:p>
            <a:pPr>
              <a:buFont typeface="Arial" pitchFamily="34" charset="0"/>
              <a:buChar char="•"/>
            </a:pPr>
            <a:r>
              <a:rPr lang="fr-FR" sz="2800" dirty="0" smtClean="0">
                <a:latin typeface="Times New Roman" pitchFamily="18" charset="0"/>
                <a:cs typeface="Times New Roman" pitchFamily="18" charset="0"/>
              </a:rPr>
              <a:t>Leur préoccupation était que la signification du message de départ subisse le moins de déformations possibles lors de la transmission et de la réception (le signal peut en effet être affecté, brouillé, voire déformé par un phénomène de bruit).</a:t>
            </a:r>
            <a:endParaRPr lang="fr-FR" sz="2800" dirty="0">
              <a:latin typeface="Times New Roman" pitchFamily="18" charset="0"/>
              <a:cs typeface="Times New Roman" pitchFamily="18" charset="0"/>
            </a:endParaRPr>
          </a:p>
        </p:txBody>
      </p:sp>
      <p:sp>
        <p:nvSpPr>
          <p:cNvPr id="3" name="Rectangle 2"/>
          <p:cNvSpPr/>
          <p:nvPr/>
        </p:nvSpPr>
        <p:spPr>
          <a:xfrm>
            <a:off x="0" y="5934670"/>
            <a:ext cx="9144000" cy="923330"/>
          </a:xfrm>
          <a:prstGeom prst="rect">
            <a:avLst/>
          </a:prstGeom>
        </p:spPr>
        <p:txBody>
          <a:bodyPr wrap="square">
            <a:spAutoFit/>
          </a:bodyPr>
          <a:lstStyle/>
          <a:p>
            <a:r>
              <a:rPr lang="fr-FR" dirty="0" smtClean="0"/>
              <a:t>2. Ingénieur et mathématicien américain (1916-2001). Père de la théorie de l’information. </a:t>
            </a:r>
          </a:p>
          <a:p>
            <a:r>
              <a:rPr lang="fr-FR" dirty="0" smtClean="0"/>
              <a:t>3. Mathématicien et philosophe de la communication (1896-1978). Il a «humanisé» le schéma purement technique de Shannon.</a:t>
            </a:r>
            <a:endParaRPr lang="fr-FR" dirty="0"/>
          </a:p>
        </p:txBody>
      </p:sp>
      <p:pic>
        <p:nvPicPr>
          <p:cNvPr id="36866" name="Picture 2" descr="Teoría de la administración timeline | Timetoast timelines"/>
          <p:cNvPicPr>
            <a:picLocks noChangeAspect="1" noChangeArrowheads="1"/>
          </p:cNvPicPr>
          <p:nvPr/>
        </p:nvPicPr>
        <p:blipFill>
          <a:blip r:embed="rId2"/>
          <a:srcRect/>
          <a:stretch>
            <a:fillRect/>
          </a:stretch>
        </p:blipFill>
        <p:spPr bwMode="auto">
          <a:xfrm>
            <a:off x="2571736" y="3929066"/>
            <a:ext cx="3357586" cy="1969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57224" y="0"/>
            <a:ext cx="6000792" cy="707886"/>
          </a:xfrm>
          <a:prstGeom prst="rect">
            <a:avLst/>
          </a:prstGeom>
          <a:noFill/>
        </p:spPr>
        <p:txBody>
          <a:bodyPr wrap="square" rtlCol="0">
            <a:spAutoFit/>
          </a:bodyPr>
          <a:lstStyle/>
          <a:p>
            <a:r>
              <a:rPr lang="fr-FR" sz="4000" b="1" dirty="0" smtClean="0">
                <a:solidFill>
                  <a:srgbClr val="92D050"/>
                </a:solidFill>
              </a:rPr>
              <a:t>Introduction</a:t>
            </a:r>
            <a:endParaRPr lang="fr-FR" sz="4000" b="1" dirty="0">
              <a:solidFill>
                <a:srgbClr val="92D050"/>
              </a:solidFill>
            </a:endParaRPr>
          </a:p>
        </p:txBody>
      </p:sp>
      <p:sp>
        <p:nvSpPr>
          <p:cNvPr id="6" name="ZoneTexte 5"/>
          <p:cNvSpPr txBox="1"/>
          <p:nvPr/>
        </p:nvSpPr>
        <p:spPr>
          <a:xfrm>
            <a:off x="428596" y="928670"/>
            <a:ext cx="8501122" cy="6278642"/>
          </a:xfrm>
          <a:prstGeom prst="rect">
            <a:avLst/>
          </a:prstGeom>
          <a:noFill/>
        </p:spPr>
        <p:txBody>
          <a:bodyPr wrap="square" rtlCol="0">
            <a:spAutoFit/>
          </a:bodyPr>
          <a:lstStyle/>
          <a:p>
            <a:pPr>
              <a:buFont typeface="Arial" pitchFamily="34" charset="0"/>
              <a:buChar char="•"/>
            </a:pPr>
            <a:r>
              <a:rPr lang="fr-FR" sz="3200" dirty="0" smtClean="0">
                <a:latin typeface="Times New Roman" pitchFamily="18" charset="0"/>
                <a:cs typeface="Times New Roman" pitchFamily="18" charset="0"/>
              </a:rPr>
              <a:t>Communiquer efficacement est essentiel dans la vie de tout les jours.</a:t>
            </a:r>
          </a:p>
          <a:p>
            <a:pPr>
              <a:buFont typeface="Arial" pitchFamily="34" charset="0"/>
              <a:buChar char="•"/>
            </a:pPr>
            <a:r>
              <a:rPr lang="fr-FR" sz="3200" dirty="0" smtClean="0">
                <a:latin typeface="Times New Roman" pitchFamily="18" charset="0"/>
                <a:cs typeface="Times New Roman" pitchFamily="18" charset="0"/>
              </a:rPr>
              <a:t>En effet, on communique quotidiennement avec de nombreuses et différentes personnes : Famille, collègues de travail, clients, fournisseurs…</a:t>
            </a:r>
          </a:p>
          <a:p>
            <a:pPr>
              <a:buFont typeface="Arial" pitchFamily="34" charset="0"/>
              <a:buChar char="•"/>
            </a:pPr>
            <a:r>
              <a:rPr lang="fr-FR" sz="3200" dirty="0" smtClean="0">
                <a:latin typeface="Times New Roman" pitchFamily="18" charset="0"/>
                <a:cs typeface="Times New Roman" pitchFamily="18" charset="0"/>
              </a:rPr>
              <a:t>Depuis notre petite enfance, on parle, cela est facile, communiquer est un art, et n’est malheureusement pas inné! </a:t>
            </a:r>
          </a:p>
          <a:p>
            <a:pPr>
              <a:buFont typeface="Arial" pitchFamily="34" charset="0"/>
              <a:buChar char="•"/>
            </a:pPr>
            <a:r>
              <a:rPr lang="fr-FR" sz="3200" dirty="0" smtClean="0">
                <a:latin typeface="Times New Roman" pitchFamily="18" charset="0"/>
                <a:cs typeface="Times New Roman" pitchFamily="18" charset="0"/>
              </a:rPr>
              <a:t>Mais voilà, ce n’est pas si simple! </a:t>
            </a:r>
          </a:p>
          <a:p>
            <a:pPr>
              <a:buFont typeface="Arial" pitchFamily="34" charset="0"/>
              <a:buChar char="•"/>
            </a:pPr>
            <a:r>
              <a:rPr lang="fr-FR" sz="3200" dirty="0" smtClean="0">
                <a:latin typeface="Times New Roman" pitchFamily="18" charset="0"/>
                <a:cs typeface="Times New Roman" pitchFamily="18" charset="0"/>
              </a:rPr>
              <a:t>Cela, peut entrainer des conflits, des tensions, des incompréhensions.</a:t>
            </a:r>
          </a:p>
          <a:p>
            <a:pPr>
              <a:buFont typeface="Arial" pitchFamily="34" charset="0"/>
              <a:buChar char="•"/>
            </a:pPr>
            <a:endParaRPr lang="fr-FR" sz="3200" dirty="0" smtClean="0">
              <a:latin typeface="Times New Roman" pitchFamily="18" charset="0"/>
              <a:cs typeface="Times New Roman" pitchFamily="18" charset="0"/>
            </a:endParaRPr>
          </a:p>
          <a:p>
            <a:pPr>
              <a:buFont typeface="Arial" pitchFamily="34" charset="0"/>
              <a:buChar char="•"/>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8715401" cy="4643446"/>
          </a:xfrm>
          <a:prstGeom prst="rect">
            <a:avLst/>
          </a:prstGeom>
          <a:noFill/>
          <a:ln w="9525">
            <a:noFill/>
            <a:miter lim="800000"/>
            <a:headEnd/>
            <a:tailEnd/>
          </a:ln>
          <a:effectLst/>
        </p:spPr>
      </p:pic>
      <p:sp>
        <p:nvSpPr>
          <p:cNvPr id="3" name="Rectangle 2"/>
          <p:cNvSpPr/>
          <p:nvPr/>
        </p:nvSpPr>
        <p:spPr>
          <a:xfrm>
            <a:off x="0" y="4180344"/>
            <a:ext cx="9144000" cy="2677656"/>
          </a:xfrm>
          <a:prstGeom prst="rect">
            <a:avLst/>
          </a:prstGeom>
        </p:spPr>
        <p:txBody>
          <a:bodyPr wrap="square">
            <a:spAutoFit/>
          </a:bodyPr>
          <a:lstStyle/>
          <a:p>
            <a:pPr marL="342900" indent="-342900">
              <a:buAutoNum type="arabicPeriod"/>
            </a:pPr>
            <a:r>
              <a:rPr lang="fr-FR" sz="2400" dirty="0" smtClean="0">
                <a:latin typeface="Times New Roman" pitchFamily="18" charset="0"/>
                <a:cs typeface="Times New Roman" pitchFamily="18" charset="0"/>
              </a:rPr>
              <a:t>La source d’information énonce un message... </a:t>
            </a:r>
          </a:p>
          <a:p>
            <a:pPr marL="342900" indent="-342900">
              <a:buAutoNum type="arabicPeriod"/>
            </a:pPr>
            <a:r>
              <a:rPr lang="fr-FR" sz="2400" dirty="0" smtClean="0">
                <a:latin typeface="Times New Roman" pitchFamily="18" charset="0"/>
                <a:cs typeface="Times New Roman" pitchFamily="18" charset="0"/>
              </a:rPr>
              <a:t>Que l’émetteur va décoder et transformer en signal, </a:t>
            </a:r>
          </a:p>
          <a:p>
            <a:pPr marL="342900" indent="-342900">
              <a:buAutoNum type="arabicPeriod"/>
            </a:pPr>
            <a:r>
              <a:rPr lang="fr-FR" sz="2400" dirty="0" smtClean="0">
                <a:latin typeface="Times New Roman" pitchFamily="18" charset="0"/>
                <a:cs typeface="Times New Roman" pitchFamily="18" charset="0"/>
              </a:rPr>
              <a:t>Lequel va être acheminé par le canal, </a:t>
            </a:r>
          </a:p>
          <a:p>
            <a:pPr marL="342900" indent="-342900">
              <a:buAutoNum type="arabicPeriod"/>
            </a:pPr>
            <a:r>
              <a:rPr lang="fr-FR" sz="2400" dirty="0" smtClean="0">
                <a:latin typeface="Times New Roman" pitchFamily="18" charset="0"/>
                <a:cs typeface="Times New Roman" pitchFamily="18" charset="0"/>
              </a:rPr>
              <a:t>Puis décodé par le récepteur, qui reconstitue un message à partir du signal </a:t>
            </a:r>
          </a:p>
          <a:p>
            <a:pPr marL="342900" indent="-342900">
              <a:buAutoNum type="arabicPeriod"/>
            </a:pPr>
            <a:r>
              <a:rPr lang="fr-FR" sz="2400" dirty="0" smtClean="0">
                <a:latin typeface="Times New Roman" pitchFamily="18" charset="0"/>
                <a:cs typeface="Times New Roman" pitchFamily="18" charset="0"/>
              </a:rPr>
              <a:t>Et le transmet enfin au destinataire. </a:t>
            </a:r>
          </a:p>
          <a:p>
            <a:pPr marL="342900" indent="-342900">
              <a:buAutoNum type="arabicPeriod"/>
            </a:pPr>
            <a:endParaRPr lang="fr-FR" sz="2400" dirty="0" smtClean="0">
              <a:latin typeface="Times New Roman" pitchFamily="18" charset="0"/>
              <a:cs typeface="Times New Roman" pitchFamily="18" charset="0"/>
            </a:endParaRPr>
          </a:p>
        </p:txBody>
      </p:sp>
      <p:pic>
        <p:nvPicPr>
          <p:cNvPr id="4100" name="Picture 4" descr="Icom ic-7100 HF/VHF/UHF émetteur: Amazon.fr: High-tech"/>
          <p:cNvPicPr>
            <a:picLocks noChangeAspect="1" noChangeArrowheads="1"/>
          </p:cNvPicPr>
          <p:nvPr/>
        </p:nvPicPr>
        <p:blipFill>
          <a:blip r:embed="rId3"/>
          <a:srcRect/>
          <a:stretch>
            <a:fillRect/>
          </a:stretch>
        </p:blipFill>
        <p:spPr bwMode="auto">
          <a:xfrm>
            <a:off x="2000232" y="1714488"/>
            <a:ext cx="1350309" cy="1214446"/>
          </a:xfrm>
          <a:prstGeom prst="rect">
            <a:avLst/>
          </a:prstGeom>
          <a:noFill/>
        </p:spPr>
      </p:pic>
      <p:pic>
        <p:nvPicPr>
          <p:cNvPr id="4102" name="Picture 6" descr="Émetteur-récepteur radio double bande FMUV-5R 497135 portable deux ..."/>
          <p:cNvPicPr>
            <a:picLocks noChangeAspect="1" noChangeArrowheads="1"/>
          </p:cNvPicPr>
          <p:nvPr/>
        </p:nvPicPr>
        <p:blipFill>
          <a:blip r:embed="rId4" cstate="print"/>
          <a:srcRect/>
          <a:stretch>
            <a:fillRect/>
          </a:stretch>
        </p:blipFill>
        <p:spPr bwMode="auto">
          <a:xfrm>
            <a:off x="5500694" y="1714488"/>
            <a:ext cx="1143008" cy="1143008"/>
          </a:xfrm>
          <a:prstGeom prst="rect">
            <a:avLst/>
          </a:prstGeom>
          <a:noFill/>
        </p:spPr>
      </p:pic>
      <p:pic>
        <p:nvPicPr>
          <p:cNvPr id="4104" name="Picture 8" descr="Source Information"/>
          <p:cNvPicPr>
            <a:picLocks noChangeAspect="1" noChangeArrowheads="1"/>
          </p:cNvPicPr>
          <p:nvPr/>
        </p:nvPicPr>
        <p:blipFill>
          <a:blip r:embed="rId5"/>
          <a:srcRect/>
          <a:stretch>
            <a:fillRect/>
          </a:stretch>
        </p:blipFill>
        <p:spPr bwMode="auto">
          <a:xfrm>
            <a:off x="0" y="1571612"/>
            <a:ext cx="1686506" cy="1375064"/>
          </a:xfrm>
          <a:prstGeom prst="rect">
            <a:avLst/>
          </a:prstGeom>
          <a:noFill/>
        </p:spPr>
      </p:pic>
      <p:sp>
        <p:nvSpPr>
          <p:cNvPr id="7" name="Rectangle 6"/>
          <p:cNvSpPr/>
          <p:nvPr/>
        </p:nvSpPr>
        <p:spPr>
          <a:xfrm>
            <a:off x="285720" y="6457890"/>
            <a:ext cx="8501090" cy="400110"/>
          </a:xfrm>
          <a:prstGeom prst="rect">
            <a:avLst/>
          </a:prstGeom>
        </p:spPr>
        <p:txBody>
          <a:bodyPr wrap="square">
            <a:spAutoFit/>
          </a:bodyPr>
          <a:lstStyle/>
          <a:p>
            <a:pPr algn="ctr"/>
            <a:r>
              <a:rPr lang="fr-FR" sz="2000" b="1" dirty="0" smtClean="0">
                <a:latin typeface="Times New Roman" pitchFamily="18" charset="0"/>
                <a:cs typeface="Times New Roman" pitchFamily="18" charset="0"/>
              </a:rPr>
              <a:t>Sémantique, du grec ancien </a:t>
            </a:r>
            <a:r>
              <a:rPr lang="fr-FR" sz="2000" b="1" dirty="0" err="1" smtClean="0">
                <a:latin typeface="Times New Roman" pitchFamily="18" charset="0"/>
                <a:cs typeface="Times New Roman" pitchFamily="18" charset="0"/>
              </a:rPr>
              <a:t>sêmantikós</a:t>
            </a:r>
            <a:r>
              <a:rPr lang="fr-FR" sz="2000" b="1" dirty="0" smtClean="0">
                <a:latin typeface="Times New Roman" pitchFamily="18" charset="0"/>
                <a:cs typeface="Times New Roman" pitchFamily="18" charset="0"/>
              </a:rPr>
              <a:t> qui désigne le fait d'être significatif</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46769"/>
          </a:xfrm>
          <a:prstGeom prst="rect">
            <a:avLst/>
          </a:prstGeom>
        </p:spPr>
        <p:txBody>
          <a:bodyPr wrap="square">
            <a:spAutoFit/>
          </a:bodyPr>
          <a:lstStyle/>
          <a:p>
            <a:pPr marL="342900" indent="-342900">
              <a:buFont typeface="Arial" pitchFamily="34" charset="0"/>
              <a:buChar char="•"/>
            </a:pPr>
            <a:r>
              <a:rPr lang="fr-FR" sz="2800" dirty="0" smtClean="0">
                <a:latin typeface="Times New Roman" pitchFamily="18" charset="0"/>
                <a:cs typeface="Times New Roman" pitchFamily="18" charset="0"/>
              </a:rPr>
              <a:t>Pour éviter le phénomène de la rumeur. </a:t>
            </a:r>
          </a:p>
          <a:p>
            <a:pPr marL="342900" indent="-342900">
              <a:buFont typeface="Arial" pitchFamily="34" charset="0"/>
              <a:buChar char="•"/>
            </a:pPr>
            <a:r>
              <a:rPr lang="fr-FR" sz="2800" dirty="0" smtClean="0">
                <a:latin typeface="Times New Roman" pitchFamily="18" charset="0"/>
                <a:cs typeface="Times New Roman" pitchFamily="18" charset="0"/>
              </a:rPr>
              <a:t>L’information de base sera, au gré de la transmission et de la compréhension de chacun, tronquée, modifiée, transformée, pour parfois, une fois la transmission terminée, n’avoir plus rien à voir avec le message de départ.</a:t>
            </a:r>
            <a:endParaRPr lang="fr-FR" sz="2800" dirty="0">
              <a:latin typeface="Times New Roman" pitchFamily="18" charset="0"/>
              <a:cs typeface="Times New Roman" pitchFamily="18" charset="0"/>
            </a:endParaRPr>
          </a:p>
        </p:txBody>
      </p:sp>
      <p:pic>
        <p:nvPicPr>
          <p:cNvPr id="303109" name="Picture 5"/>
          <p:cNvPicPr>
            <a:picLocks noChangeAspect="1" noChangeArrowheads="1"/>
          </p:cNvPicPr>
          <p:nvPr/>
        </p:nvPicPr>
        <p:blipFill>
          <a:blip r:embed="rId2"/>
          <a:srcRect/>
          <a:stretch>
            <a:fillRect/>
          </a:stretch>
        </p:blipFill>
        <p:spPr bwMode="auto">
          <a:xfrm>
            <a:off x="642911" y="2643182"/>
            <a:ext cx="4071966" cy="3199407"/>
          </a:xfrm>
          <a:prstGeom prst="rect">
            <a:avLst/>
          </a:prstGeom>
          <a:noFill/>
          <a:ln w="9525">
            <a:noFill/>
            <a:miter lim="800000"/>
            <a:headEnd/>
            <a:tailEnd/>
          </a:ln>
          <a:effectLst/>
        </p:spPr>
      </p:pic>
      <p:sp>
        <p:nvSpPr>
          <p:cNvPr id="6" name="Rectangle 5"/>
          <p:cNvSpPr/>
          <p:nvPr/>
        </p:nvSpPr>
        <p:spPr>
          <a:xfrm>
            <a:off x="0" y="5903893"/>
            <a:ext cx="9144000" cy="954107"/>
          </a:xfrm>
          <a:prstGeom prst="rect">
            <a:avLst/>
          </a:prstGeom>
        </p:spPr>
        <p:txBody>
          <a:bodyPr wrap="square">
            <a:spAutoFit/>
          </a:bodyPr>
          <a:lstStyle/>
          <a:p>
            <a:r>
              <a:rPr lang="fr-FR" sz="2800" dirty="0" smtClean="0">
                <a:latin typeface="Times New Roman" pitchFamily="18" charset="0"/>
                <a:cs typeface="Times New Roman" pitchFamily="18" charset="0"/>
              </a:rPr>
              <a:t>En effet, le sens du message est une donnée et ce message est la cause qui va produire un effet chez le récepteur.</a:t>
            </a:r>
            <a:endParaRPr lang="fr-FR" sz="2800" dirty="0">
              <a:latin typeface="Times New Roman" pitchFamily="18" charset="0"/>
              <a:cs typeface="Times New Roman" pitchFamily="18" charset="0"/>
            </a:endParaRPr>
          </a:p>
        </p:txBody>
      </p:sp>
      <p:pic>
        <p:nvPicPr>
          <p:cNvPr id="303111" name="Picture 7" descr="Clément de Gaulejac. « Téléphone arabe"/>
          <p:cNvPicPr>
            <a:picLocks noChangeAspect="1" noChangeArrowheads="1"/>
          </p:cNvPicPr>
          <p:nvPr/>
        </p:nvPicPr>
        <p:blipFill>
          <a:blip r:embed="rId3" cstate="print"/>
          <a:srcRect/>
          <a:stretch>
            <a:fillRect/>
          </a:stretch>
        </p:blipFill>
        <p:spPr bwMode="auto">
          <a:xfrm>
            <a:off x="6215074" y="2285992"/>
            <a:ext cx="2647168" cy="36433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14422"/>
            <a:ext cx="9144000" cy="4093428"/>
          </a:xfrm>
          <a:prstGeom prst="rect">
            <a:avLst/>
          </a:prstGeom>
        </p:spPr>
        <p:txBody>
          <a:bodyPr wrap="square">
            <a:spAutoFit/>
          </a:bodyPr>
          <a:lstStyle/>
          <a:p>
            <a:pPr>
              <a:buFont typeface="Arial" pitchFamily="34" charset="0"/>
              <a:buChar char="•"/>
            </a:pPr>
            <a:r>
              <a:rPr lang="fr-FR" sz="2600" b="1" dirty="0" smtClean="0">
                <a:solidFill>
                  <a:schemeClr val="accent3"/>
                </a:solidFill>
                <a:latin typeface="Times New Roman" pitchFamily="18" charset="0"/>
                <a:cs typeface="Times New Roman" pitchFamily="18" charset="0"/>
              </a:rPr>
              <a:t>AVANTAGES : </a:t>
            </a:r>
            <a:r>
              <a:rPr lang="fr-FR" sz="2600" dirty="0" smtClean="0">
                <a:latin typeface="Times New Roman" pitchFamily="18" charset="0"/>
                <a:cs typeface="Times New Roman" pitchFamily="18" charset="0"/>
              </a:rPr>
              <a:t>ce modèle </a:t>
            </a:r>
            <a:r>
              <a:rPr lang="fr-FR" sz="2600" dirty="0" smtClean="0">
                <a:solidFill>
                  <a:srgbClr val="00B050"/>
                </a:solidFill>
                <a:latin typeface="Times New Roman" pitchFamily="18" charset="0"/>
                <a:cs typeface="Times New Roman" pitchFamily="18" charset="0"/>
              </a:rPr>
              <a:t>met l’accent sur les facteurs pouvant perturber </a:t>
            </a:r>
            <a:r>
              <a:rPr lang="fr-FR" sz="2600" dirty="0" smtClean="0">
                <a:latin typeface="Times New Roman" pitchFamily="18" charset="0"/>
                <a:cs typeface="Times New Roman" pitchFamily="18" charset="0"/>
              </a:rPr>
              <a:t>la transmission de l’information. </a:t>
            </a:r>
          </a:p>
          <a:p>
            <a:pPr>
              <a:buFont typeface="Arial" pitchFamily="34" charset="0"/>
              <a:buChar char="•"/>
            </a:pPr>
            <a:endParaRPr lang="fr-FR" sz="2600" b="1" dirty="0" smtClean="0">
              <a:solidFill>
                <a:srgbClr val="FFC000"/>
              </a:solidFill>
              <a:latin typeface="Times New Roman" pitchFamily="18" charset="0"/>
              <a:cs typeface="Times New Roman" pitchFamily="18" charset="0"/>
            </a:endParaRPr>
          </a:p>
          <a:p>
            <a:pPr>
              <a:buFont typeface="Arial" pitchFamily="34" charset="0"/>
              <a:buChar char="•"/>
            </a:pPr>
            <a:r>
              <a:rPr lang="fr-FR" sz="2600" b="1" dirty="0" smtClean="0">
                <a:solidFill>
                  <a:srgbClr val="FFC000"/>
                </a:solidFill>
                <a:latin typeface="Times New Roman" pitchFamily="18" charset="0"/>
                <a:cs typeface="Times New Roman" pitchFamily="18" charset="0"/>
              </a:rPr>
              <a:t>LIMITES : </a:t>
            </a:r>
            <a:r>
              <a:rPr lang="fr-FR" sz="2600" dirty="0" smtClean="0">
                <a:latin typeface="Times New Roman" pitchFamily="18" charset="0"/>
                <a:cs typeface="Times New Roman" pitchFamily="18" charset="0"/>
              </a:rPr>
              <a:t>c’est un schéma simpliste qui ne peut s’appliquer à toutes les situations de communication puisqu’il ignore la </a:t>
            </a:r>
            <a:r>
              <a:rPr lang="fr-FR" sz="2600" dirty="0" smtClean="0">
                <a:solidFill>
                  <a:srgbClr val="FF0000"/>
                </a:solidFill>
                <a:latin typeface="Times New Roman" pitchFamily="18" charset="0"/>
                <a:cs typeface="Times New Roman" pitchFamily="18" charset="0"/>
              </a:rPr>
              <a:t>pluralité des récepteurs et laisse de côté les éléments psychologiques et sociologiques. </a:t>
            </a:r>
          </a:p>
          <a:p>
            <a:pPr>
              <a:buFont typeface="Arial" pitchFamily="34" charset="0"/>
              <a:buChar char="•"/>
            </a:pPr>
            <a:endParaRPr lang="fr-FR" sz="2600" dirty="0" smtClean="0">
              <a:latin typeface="Times New Roman" pitchFamily="18" charset="0"/>
              <a:cs typeface="Times New Roman" pitchFamily="18" charset="0"/>
            </a:endParaRPr>
          </a:p>
          <a:p>
            <a:pPr>
              <a:buFont typeface="Arial" pitchFamily="34" charset="0"/>
              <a:buChar char="•"/>
            </a:pPr>
            <a:endParaRPr lang="fr-FR" sz="2600" dirty="0" smtClean="0">
              <a:latin typeface="Times New Roman" pitchFamily="18" charset="0"/>
              <a:cs typeface="Times New Roman" pitchFamily="18" charset="0"/>
            </a:endParaRPr>
          </a:p>
          <a:p>
            <a:pPr>
              <a:buFont typeface="Arial" pitchFamily="34" charset="0"/>
              <a:buChar char="•"/>
            </a:pPr>
            <a:r>
              <a:rPr lang="fr-FR" sz="2600" dirty="0" smtClean="0">
                <a:solidFill>
                  <a:srgbClr val="FF0000"/>
                </a:solidFill>
                <a:latin typeface="Times New Roman" pitchFamily="18" charset="0"/>
                <a:cs typeface="Times New Roman" pitchFamily="18" charset="0"/>
              </a:rPr>
              <a:t>Il ne prend pas non plus en compte le phénomène de rétroaction</a:t>
            </a:r>
            <a:endParaRPr lang="fr-FR" sz="2600" dirty="0">
              <a:solidFill>
                <a:srgbClr val="FF0000"/>
              </a:solidFill>
              <a:latin typeface="Times New Roman" pitchFamily="18" charset="0"/>
              <a:cs typeface="Times New Roman" pitchFamily="18" charset="0"/>
            </a:endParaRPr>
          </a:p>
        </p:txBody>
      </p:sp>
      <p:sp>
        <p:nvSpPr>
          <p:cNvPr id="4" name="Rectangle 3"/>
          <p:cNvSpPr/>
          <p:nvPr/>
        </p:nvSpPr>
        <p:spPr>
          <a:xfrm>
            <a:off x="0" y="0"/>
            <a:ext cx="9144000" cy="1077218"/>
          </a:xfrm>
          <a:prstGeom prst="rect">
            <a:avLst/>
          </a:prstGeom>
        </p:spPr>
        <p:txBody>
          <a:bodyPr wrap="square">
            <a:spAutoFit/>
          </a:bodyPr>
          <a:lstStyle/>
          <a:p>
            <a:pPr algn="ctr">
              <a:buFont typeface="Arial" pitchFamily="34" charset="0"/>
              <a:buChar char="•"/>
            </a:pPr>
            <a:r>
              <a:rPr lang="fr-FR" sz="3200" b="1" dirty="0" smtClean="0">
                <a:solidFill>
                  <a:srgbClr val="00B050"/>
                </a:solidFill>
                <a:latin typeface="Times New Roman" pitchFamily="18" charset="0"/>
                <a:cs typeface="Times New Roman" pitchFamily="18" charset="0"/>
              </a:rPr>
              <a:t>Le modèle informationnel de </a:t>
            </a:r>
            <a:r>
              <a:rPr lang="fr-FR" sz="3200" b="1" dirty="0" err="1" smtClean="0">
                <a:solidFill>
                  <a:srgbClr val="00B050"/>
                </a:solidFill>
                <a:latin typeface="Times New Roman" pitchFamily="18" charset="0"/>
                <a:cs typeface="Times New Roman" pitchFamily="18" charset="0"/>
              </a:rPr>
              <a:t>shannon</a:t>
            </a:r>
            <a:r>
              <a:rPr lang="fr-FR" sz="3200" b="1" dirty="0" smtClean="0">
                <a:solidFill>
                  <a:srgbClr val="00B050"/>
                </a:solidFill>
                <a:latin typeface="Times New Roman" pitchFamily="18" charset="0"/>
                <a:cs typeface="Times New Roman" pitchFamily="18" charset="0"/>
              </a:rPr>
              <a:t> et </a:t>
            </a:r>
            <a:r>
              <a:rPr lang="fr-FR" sz="3200" b="1" dirty="0" err="1" smtClean="0">
                <a:solidFill>
                  <a:srgbClr val="00B050"/>
                </a:solidFill>
                <a:latin typeface="Times New Roman" pitchFamily="18" charset="0"/>
                <a:cs typeface="Times New Roman" pitchFamily="18" charset="0"/>
              </a:rPr>
              <a:t>weaver</a:t>
            </a:r>
            <a:r>
              <a:rPr lang="fr-FR" sz="3200" dirty="0" smtClean="0">
                <a:latin typeface="Times New Roman" pitchFamily="18" charset="0"/>
                <a:cs typeface="Times New Roman" pitchFamily="18" charset="0"/>
              </a:rPr>
              <a:t> </a:t>
            </a:r>
            <a:r>
              <a:rPr lang="fr-FR" sz="3200" b="1" dirty="0" smtClean="0">
                <a:solidFill>
                  <a:srgbClr val="00B050"/>
                </a:solidFill>
                <a:latin typeface="Times New Roman" pitchFamily="18" charset="0"/>
                <a:cs typeface="Times New Roman" pitchFamily="18" charset="0"/>
              </a:rPr>
              <a:t>(1949).</a:t>
            </a:r>
          </a:p>
        </p:txBody>
      </p:sp>
      <p:pic>
        <p:nvPicPr>
          <p:cNvPr id="35842" name="Picture 2" descr="L'importance et les avantages de la rétroaction - Concept RH"/>
          <p:cNvPicPr>
            <a:picLocks noChangeAspect="1" noChangeArrowheads="1"/>
          </p:cNvPicPr>
          <p:nvPr/>
        </p:nvPicPr>
        <p:blipFill>
          <a:blip r:embed="rId2"/>
          <a:srcRect/>
          <a:stretch>
            <a:fillRect/>
          </a:stretch>
        </p:blipFill>
        <p:spPr bwMode="auto">
          <a:xfrm>
            <a:off x="4714877" y="5214950"/>
            <a:ext cx="2464574" cy="1643050"/>
          </a:xfrm>
          <a:prstGeom prst="rect">
            <a:avLst/>
          </a:prstGeom>
          <a:noFill/>
        </p:spPr>
      </p:pic>
      <p:pic>
        <p:nvPicPr>
          <p:cNvPr id="35844" name="Picture 4" descr="Société » Voyage - Carte - Plan"/>
          <p:cNvPicPr>
            <a:picLocks noChangeAspect="1" noChangeArrowheads="1"/>
          </p:cNvPicPr>
          <p:nvPr/>
        </p:nvPicPr>
        <p:blipFill>
          <a:blip r:embed="rId3"/>
          <a:srcRect/>
          <a:stretch>
            <a:fillRect/>
          </a:stretch>
        </p:blipFill>
        <p:spPr bwMode="auto">
          <a:xfrm>
            <a:off x="2928926" y="3643314"/>
            <a:ext cx="2701913" cy="13088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31873"/>
          </a:xfrm>
          <a:prstGeom prst="rect">
            <a:avLst/>
          </a:prstGeom>
        </p:spPr>
        <p:txBody>
          <a:bodyPr wrap="square">
            <a:spAutoFit/>
          </a:bodyPr>
          <a:lstStyle/>
          <a:p>
            <a:r>
              <a:rPr lang="fr-FR" sz="3200" b="1" dirty="0" smtClean="0">
                <a:solidFill>
                  <a:srgbClr val="00B050"/>
                </a:solidFill>
                <a:latin typeface="Times New Roman" pitchFamily="18" charset="0"/>
                <a:cs typeface="Times New Roman" pitchFamily="18" charset="0"/>
              </a:rPr>
              <a:t>2/ Les apports de </a:t>
            </a:r>
            <a:r>
              <a:rPr lang="fr-FR" sz="3200" b="1" dirty="0" err="1" smtClean="0">
                <a:solidFill>
                  <a:srgbClr val="00B050"/>
                </a:solidFill>
                <a:latin typeface="Times New Roman" pitchFamily="18" charset="0"/>
                <a:cs typeface="Times New Roman" pitchFamily="18" charset="0"/>
              </a:rPr>
              <a:t>norbert</a:t>
            </a:r>
            <a:r>
              <a:rPr lang="fr-FR" sz="3200" b="1" dirty="0" smtClean="0">
                <a:solidFill>
                  <a:srgbClr val="00B050"/>
                </a:solidFill>
                <a:latin typeface="Times New Roman" pitchFamily="18" charset="0"/>
                <a:cs typeface="Times New Roman" pitchFamily="18" charset="0"/>
              </a:rPr>
              <a:t> </a:t>
            </a:r>
            <a:r>
              <a:rPr lang="fr-FR" sz="3200" b="1" dirty="0" err="1" smtClean="0">
                <a:solidFill>
                  <a:srgbClr val="00B050"/>
                </a:solidFill>
                <a:latin typeface="Times New Roman" pitchFamily="18" charset="0"/>
                <a:cs typeface="Times New Roman" pitchFamily="18" charset="0"/>
              </a:rPr>
              <a:t>wiener</a:t>
            </a:r>
            <a:endParaRPr lang="fr-FR" sz="3200" b="1" dirty="0" smtClean="0">
              <a:solidFill>
                <a:srgbClr val="00B050"/>
              </a:solidFill>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Notre monde est intégralement constitué de systèmes, vivants ou non-vivants, imbriqués et en interaction. </a:t>
            </a:r>
          </a:p>
          <a:p>
            <a:pPr>
              <a:buFont typeface="Arial" pitchFamily="34" charset="0"/>
              <a:buChar char="•"/>
            </a:pPr>
            <a:r>
              <a:rPr lang="fr-FR" sz="2800" dirty="0" smtClean="0">
                <a:latin typeface="Times New Roman" pitchFamily="18" charset="0"/>
                <a:cs typeface="Times New Roman" pitchFamily="18" charset="0"/>
              </a:rPr>
              <a:t>Une société, une économie, un réseau d’ordinateurs, une machine, une entreprise, une cellule, un organisme, un cerveau, un individu, un écosystème… peuvent être considérés comme des «systèmes». </a:t>
            </a: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endParaRPr lang="fr-FR" sz="2800" dirty="0" smtClean="0">
              <a:latin typeface="Times New Roman" pitchFamily="18" charset="0"/>
              <a:cs typeface="Times New Roman" pitchFamily="18" charset="0"/>
            </a:endParaRPr>
          </a:p>
        </p:txBody>
      </p:sp>
      <p:pic>
        <p:nvPicPr>
          <p:cNvPr id="34818" name="Picture 2" descr="Welcome | Timeline of Computer History | Computer History Museum"/>
          <p:cNvPicPr>
            <a:picLocks noChangeAspect="1" noChangeArrowheads="1"/>
          </p:cNvPicPr>
          <p:nvPr/>
        </p:nvPicPr>
        <p:blipFill>
          <a:blip r:embed="rId2"/>
          <a:srcRect/>
          <a:stretch>
            <a:fillRect/>
          </a:stretch>
        </p:blipFill>
        <p:spPr bwMode="auto">
          <a:xfrm>
            <a:off x="214282" y="3500439"/>
            <a:ext cx="4286248" cy="3571900"/>
          </a:xfrm>
          <a:prstGeom prst="rect">
            <a:avLst/>
          </a:prstGeom>
          <a:noFill/>
        </p:spPr>
      </p:pic>
      <p:sp>
        <p:nvSpPr>
          <p:cNvPr id="34820" name="AutoShape 4" descr="Système cybernétique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2" name="AutoShape 6" descr="Système cybernétique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824" name="Picture 8" descr="La cybernétique"/>
          <p:cNvPicPr>
            <a:picLocks noChangeAspect="1" noChangeArrowheads="1"/>
          </p:cNvPicPr>
          <p:nvPr/>
        </p:nvPicPr>
        <p:blipFill>
          <a:blip r:embed="rId3" cstate="print"/>
          <a:srcRect/>
          <a:stretch>
            <a:fillRect/>
          </a:stretch>
        </p:blipFill>
        <p:spPr bwMode="auto">
          <a:xfrm>
            <a:off x="4643438" y="3500438"/>
            <a:ext cx="4500562" cy="3428999"/>
          </a:xfrm>
          <a:prstGeom prst="rect">
            <a:avLst/>
          </a:prstGeom>
          <a:noFill/>
        </p:spPr>
      </p:pic>
      <p:sp>
        <p:nvSpPr>
          <p:cNvPr id="34826" name="AutoShape 10" descr="Système cybernétique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8" name="AutoShape 12" descr="Système cybernétique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30" name="AutoShape 14" descr="https://www.researchgate.net/profile/Chafik-Khalid/publication/333662156/figure/fig1/AS:767496265142273@1559996777331/Boite-noire_W6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32" name="AutoShape 16" descr="https://www.researchgate.net/profile/Chafik-Khalid/publication/333662156/figure/fig1/AS:767496265142273@1559996777331/Boite-noire_W6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3"/>
          <a:srcRect/>
          <a:stretch>
            <a:fillRect/>
          </a:stretch>
        </p:blipFill>
        <p:spPr bwMode="auto">
          <a:xfrm>
            <a:off x="1071538" y="1285860"/>
            <a:ext cx="7113017" cy="4000504"/>
          </a:xfrm>
          <a:prstGeom prst="rect">
            <a:avLst/>
          </a:prstGeom>
          <a:noFill/>
          <a:ln w="9525">
            <a:noFill/>
            <a:miter lim="800000"/>
            <a:headEnd/>
            <a:tailEnd/>
          </a:ln>
          <a:effectLst/>
        </p:spPr>
      </p:pic>
      <p:sp>
        <p:nvSpPr>
          <p:cNvPr id="3" name="Rectangle 2"/>
          <p:cNvSpPr/>
          <p:nvPr/>
        </p:nvSpPr>
        <p:spPr>
          <a:xfrm>
            <a:off x="0" y="285728"/>
            <a:ext cx="9144000" cy="1815882"/>
          </a:xfrm>
          <a:prstGeom prst="rect">
            <a:avLst/>
          </a:prstGeom>
        </p:spPr>
        <p:txBody>
          <a:bodyPr wrap="square">
            <a:spAutoFit/>
          </a:bodyPr>
          <a:lstStyle/>
          <a:p>
            <a:pPr>
              <a:buFont typeface="Arial" pitchFamily="34" charset="0"/>
              <a:buChar char="•"/>
            </a:pPr>
            <a:r>
              <a:rPr lang="fr-FR" sz="2800" b="1" dirty="0" smtClean="0">
                <a:solidFill>
                  <a:schemeClr val="accent6">
                    <a:lumMod val="75000"/>
                  </a:schemeClr>
                </a:solidFill>
                <a:latin typeface="Times New Roman" pitchFamily="18" charset="0"/>
                <a:cs typeface="Times New Roman" pitchFamily="18" charset="0"/>
              </a:rPr>
              <a:t>Un système cybernétique </a:t>
            </a:r>
            <a:r>
              <a:rPr lang="fr-FR" sz="2800" dirty="0" smtClean="0">
                <a:latin typeface="Times New Roman" pitchFamily="18" charset="0"/>
                <a:cs typeface="Times New Roman" pitchFamily="18" charset="0"/>
              </a:rPr>
              <a:t>se définit comme un ensemble d’éléments en interaction. </a:t>
            </a:r>
          </a:p>
          <a:p>
            <a:pPr>
              <a:buFont typeface="Arial" pitchFamily="34" charset="0"/>
              <a:buChar char="•"/>
            </a:pPr>
            <a:r>
              <a:rPr lang="fr-FR" sz="2800" dirty="0" smtClean="0">
                <a:latin typeface="Times New Roman" pitchFamily="18" charset="0"/>
                <a:cs typeface="Times New Roman" pitchFamily="18" charset="0"/>
              </a:rPr>
              <a:t>Les interactions entre les éléments peuvent être des échanges de matière, d’énergie, ou d’information</a:t>
            </a:r>
            <a:endParaRPr lang="fr-FR" sz="2800" dirty="0">
              <a:latin typeface="Times New Roman" pitchFamily="18" charset="0"/>
              <a:cs typeface="Times New Roman" pitchFamily="18" charset="0"/>
            </a:endParaRPr>
          </a:p>
        </p:txBody>
      </p:sp>
      <p:sp>
        <p:nvSpPr>
          <p:cNvPr id="4" name="Rectangle 3"/>
          <p:cNvSpPr/>
          <p:nvPr/>
        </p:nvSpPr>
        <p:spPr>
          <a:xfrm>
            <a:off x="0" y="5657671"/>
            <a:ext cx="9144000" cy="923330"/>
          </a:xfrm>
          <a:prstGeom prst="rect">
            <a:avLst/>
          </a:prstGeom>
        </p:spPr>
        <p:txBody>
          <a:bodyPr wrap="square">
            <a:spAutoFit/>
          </a:bodyPr>
          <a:lstStyle/>
          <a:p>
            <a:r>
              <a:rPr lang="fr-FR" dirty="0" smtClean="0">
                <a:latin typeface="Times New Roman" pitchFamily="18" charset="0"/>
                <a:cs typeface="Times New Roman" pitchFamily="18" charset="0"/>
              </a:rPr>
              <a:t>Mathématicien américain, théoricien et chercheur en mathématiques appliquées (1894-1964). Père fondateur de la cybernétique (Science qui se donne pour objet l’étude des systèmes vivants et non vivants ; la science des régulations au sein des organismes vivants et des machines)</a:t>
            </a:r>
            <a:endParaRPr lang="fr-FR" dirty="0">
              <a:latin typeface="Times New Roman" pitchFamily="18" charset="0"/>
              <a:cs typeface="Times New Roman" pitchFamily="18" charset="0"/>
            </a:endParaRPr>
          </a:p>
        </p:txBody>
      </p:sp>
      <p:pic>
        <p:nvPicPr>
          <p:cNvPr id="5" name="Picture 2" descr="Welcome | Timeline of Computer History | Computer History Museum"/>
          <p:cNvPicPr>
            <a:picLocks noChangeAspect="1" noChangeArrowheads="1"/>
          </p:cNvPicPr>
          <p:nvPr/>
        </p:nvPicPr>
        <p:blipFill>
          <a:blip r:embed="rId4" cstate="print"/>
          <a:srcRect/>
          <a:stretch>
            <a:fillRect/>
          </a:stretch>
        </p:blipFill>
        <p:spPr bwMode="auto">
          <a:xfrm>
            <a:off x="214282" y="4500570"/>
            <a:ext cx="1876875" cy="12144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pPr>
              <a:buFont typeface="Arial" pitchFamily="34" charset="0"/>
              <a:buChar char="•"/>
            </a:pPr>
            <a:r>
              <a:rPr lang="fr-FR" sz="2400" dirty="0" smtClean="0">
                <a:latin typeface="Times New Roman" pitchFamily="18" charset="0"/>
                <a:cs typeface="Times New Roman" pitchFamily="18" charset="0"/>
              </a:rPr>
              <a:t>La communication, le signal, l’information, et la rétroaction sont des notions centrales de la cybernétique et de tous les systèmes, organismes vivants, machines, ou réseaux de machines. </a:t>
            </a:r>
          </a:p>
          <a:p>
            <a:pPr>
              <a:buFont typeface="Arial" pitchFamily="34" charset="0"/>
              <a:buChar char="•"/>
            </a:pPr>
            <a:r>
              <a:rPr lang="fr-FR" sz="2400" dirty="0" smtClean="0">
                <a:latin typeface="Times New Roman" pitchFamily="18" charset="0"/>
                <a:cs typeface="Times New Roman" pitchFamily="18" charset="0"/>
              </a:rPr>
              <a:t>Grâce à </a:t>
            </a:r>
            <a:r>
              <a:rPr lang="fr-FR" sz="2400" dirty="0" err="1" smtClean="0">
                <a:latin typeface="Times New Roman" pitchFamily="18" charset="0"/>
                <a:cs typeface="Times New Roman" pitchFamily="18" charset="0"/>
              </a:rPr>
              <a:t>wiener</a:t>
            </a:r>
            <a:r>
              <a:rPr lang="fr-FR" sz="2400" dirty="0" smtClean="0">
                <a:latin typeface="Times New Roman" pitchFamily="18" charset="0"/>
                <a:cs typeface="Times New Roman" pitchFamily="18" charset="0"/>
              </a:rPr>
              <a:t>, le modèle de la </a:t>
            </a:r>
            <a:r>
              <a:rPr lang="fr-FR" sz="2400" dirty="0" smtClean="0">
                <a:solidFill>
                  <a:srgbClr val="00B050"/>
                </a:solidFill>
                <a:latin typeface="Times New Roman" pitchFamily="18" charset="0"/>
                <a:cs typeface="Times New Roman" pitchFamily="18" charset="0"/>
              </a:rPr>
              <a:t>communication s’enrichit du feed-back,</a:t>
            </a:r>
            <a:r>
              <a:rPr lang="fr-FR" sz="2400" dirty="0" smtClean="0">
                <a:latin typeface="Times New Roman" pitchFamily="18" charset="0"/>
                <a:cs typeface="Times New Roman" pitchFamily="18" charset="0"/>
              </a:rPr>
              <a:t> ou processus de régulation. </a:t>
            </a:r>
          </a:p>
          <a:p>
            <a:pPr>
              <a:buFont typeface="Arial" pitchFamily="34" charset="0"/>
              <a:buChar char="•"/>
            </a:pPr>
            <a:r>
              <a:rPr lang="fr-FR" sz="2400" dirty="0" smtClean="0">
                <a:latin typeface="Times New Roman" pitchFamily="18" charset="0"/>
                <a:cs typeface="Times New Roman" pitchFamily="18" charset="0"/>
              </a:rPr>
              <a:t>Les éléments d’un système sont en interaction réciproque. L’action d’un élément sur un autre entraîne en retour une réponse (rétroaction ou «feed-back») du second élément vers le premier. </a:t>
            </a:r>
          </a:p>
          <a:p>
            <a:pPr>
              <a:buFont typeface="Arial" pitchFamily="34" charset="0"/>
              <a:buChar char="•"/>
            </a:pPr>
            <a:r>
              <a:rPr lang="fr-FR" sz="2400" dirty="0" smtClean="0">
                <a:latin typeface="Times New Roman" pitchFamily="18" charset="0"/>
                <a:cs typeface="Times New Roman" pitchFamily="18" charset="0"/>
              </a:rPr>
              <a:t>On dit alors que ces deux éléments sont reliés par une boucle de feed-back (ou boucle de rétroaction).</a:t>
            </a:r>
            <a:endParaRPr lang="fr-FR" sz="24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1" y="3643314"/>
            <a:ext cx="9144001" cy="35718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85720" y="928670"/>
            <a:ext cx="4040188" cy="639762"/>
          </a:xfrm>
        </p:spPr>
        <p:txBody>
          <a:bodyPr/>
          <a:lstStyle/>
          <a:p>
            <a:r>
              <a:rPr lang="fr-FR" dirty="0" smtClean="0">
                <a:solidFill>
                  <a:srgbClr val="00B050"/>
                </a:solidFill>
                <a:latin typeface="Times New Roman" pitchFamily="18" charset="0"/>
                <a:cs typeface="Times New Roman" pitchFamily="18" charset="0"/>
              </a:rPr>
              <a:t>Le feed-back positif</a:t>
            </a:r>
            <a:endParaRPr lang="fr-FR" dirty="0"/>
          </a:p>
        </p:txBody>
      </p:sp>
      <p:sp>
        <p:nvSpPr>
          <p:cNvPr id="4" name="Espace réservé du contenu 3"/>
          <p:cNvSpPr>
            <a:spLocks noGrp="1"/>
          </p:cNvSpPr>
          <p:nvPr>
            <p:ph sz="half" idx="2"/>
          </p:nvPr>
        </p:nvSpPr>
        <p:spPr>
          <a:xfrm>
            <a:off x="214282" y="1571612"/>
            <a:ext cx="3714776" cy="3451222"/>
          </a:xfrm>
        </p:spPr>
        <p:txBody>
          <a:bodyPr/>
          <a:lstStyle/>
          <a:p>
            <a:r>
              <a:rPr lang="fr-FR" dirty="0" smtClean="0"/>
              <a:t>Ce</a:t>
            </a:r>
            <a:r>
              <a:rPr lang="fr-FR" dirty="0" smtClean="0">
                <a:latin typeface="Times New Roman" pitchFamily="18" charset="0"/>
                <a:cs typeface="Times New Roman" pitchFamily="18" charset="0"/>
              </a:rPr>
              <a:t> qui conduit à accentuer un phénomène (les réactions de b renforcent l’attitude de a).</a:t>
            </a:r>
            <a:r>
              <a:rPr lang="fr-FR" dirty="0" smtClean="0"/>
              <a:t> </a:t>
            </a:r>
            <a:endParaRPr lang="fr-FR" dirty="0"/>
          </a:p>
        </p:txBody>
      </p:sp>
      <p:sp>
        <p:nvSpPr>
          <p:cNvPr id="5" name="Espace réservé du texte 4"/>
          <p:cNvSpPr>
            <a:spLocks noGrp="1"/>
          </p:cNvSpPr>
          <p:nvPr>
            <p:ph type="body" sz="quarter" idx="3"/>
          </p:nvPr>
        </p:nvSpPr>
        <p:spPr>
          <a:xfrm>
            <a:off x="4643438" y="0"/>
            <a:ext cx="4041775" cy="639762"/>
          </a:xfrm>
        </p:spPr>
        <p:txBody>
          <a:bodyPr/>
          <a:lstStyle/>
          <a:p>
            <a:r>
              <a:rPr lang="fr-FR" dirty="0" smtClean="0">
                <a:solidFill>
                  <a:srgbClr val="FF0000"/>
                </a:solidFill>
                <a:latin typeface="Times New Roman" pitchFamily="18" charset="0"/>
                <a:cs typeface="Times New Roman" pitchFamily="18" charset="0"/>
              </a:rPr>
              <a:t>Le feed-back négatif</a:t>
            </a:r>
            <a:endParaRPr lang="fr-FR" dirty="0"/>
          </a:p>
        </p:txBody>
      </p:sp>
      <p:sp>
        <p:nvSpPr>
          <p:cNvPr id="6" name="Espace réservé du contenu 5"/>
          <p:cNvSpPr>
            <a:spLocks noGrp="1"/>
          </p:cNvSpPr>
          <p:nvPr>
            <p:ph sz="quarter" idx="4"/>
          </p:nvPr>
        </p:nvSpPr>
        <p:spPr>
          <a:xfrm>
            <a:off x="4071934" y="571480"/>
            <a:ext cx="5072066" cy="3951288"/>
          </a:xfrm>
        </p:spPr>
        <p:txBody>
          <a:bodyPr>
            <a:normAutofit/>
          </a:bodyPr>
          <a:lstStyle/>
          <a:p>
            <a:r>
              <a:rPr lang="fr-FR" dirty="0" smtClean="0">
                <a:latin typeface="Times New Roman" pitchFamily="18" charset="0"/>
                <a:cs typeface="Times New Roman" pitchFamily="18" charset="0"/>
              </a:rPr>
              <a:t>qui régule, amortit le phénomène (les réactions de b conduisent a à se corriger). </a:t>
            </a:r>
          </a:p>
          <a:p>
            <a:r>
              <a:rPr lang="fr-FR" dirty="0" smtClean="0">
                <a:latin typeface="Times New Roman" pitchFamily="18" charset="0"/>
                <a:cs typeface="Times New Roman" pitchFamily="18" charset="0"/>
              </a:rPr>
              <a:t>Cette découverte est particulièrement importante pour les échanges argumentatifs. </a:t>
            </a:r>
          </a:p>
          <a:p>
            <a:r>
              <a:rPr lang="fr-FR" dirty="0" smtClean="0">
                <a:latin typeface="Times New Roman" pitchFamily="18" charset="0"/>
                <a:cs typeface="Times New Roman" pitchFamily="18" charset="0"/>
              </a:rPr>
              <a:t>L’opinion de a peut être consolidée si b y adhère. À l’inverse, si b y est réfractaire, a peut être amené à revoir ses positions.</a:t>
            </a:r>
          </a:p>
          <a:p>
            <a:endParaRPr lang="fr-FR" dirty="0"/>
          </a:p>
        </p:txBody>
      </p:sp>
      <p:pic>
        <p:nvPicPr>
          <p:cNvPr id="7" name="Picture 2" descr="Feedback positif image stock. Image du simple, prises - 24795479"/>
          <p:cNvPicPr>
            <a:picLocks noChangeAspect="1" noChangeArrowheads="1"/>
          </p:cNvPicPr>
          <p:nvPr/>
        </p:nvPicPr>
        <p:blipFill>
          <a:blip r:embed="rId2"/>
          <a:srcRect/>
          <a:stretch>
            <a:fillRect/>
          </a:stretch>
        </p:blipFill>
        <p:spPr bwMode="auto">
          <a:xfrm>
            <a:off x="142844" y="3214686"/>
            <a:ext cx="4143404" cy="2609851"/>
          </a:xfrm>
          <a:prstGeom prst="rect">
            <a:avLst/>
          </a:prstGeom>
          <a:noFill/>
        </p:spPr>
      </p:pic>
      <p:pic>
        <p:nvPicPr>
          <p:cNvPr id="8" name="Picture 4" descr="Negative Feedback Stock Illustrations – 5,185 Negative Feedback Stock ..."/>
          <p:cNvPicPr>
            <a:picLocks noChangeAspect="1" noChangeArrowheads="1"/>
          </p:cNvPicPr>
          <p:nvPr/>
        </p:nvPicPr>
        <p:blipFill>
          <a:blip r:embed="rId3"/>
          <a:srcRect/>
          <a:stretch>
            <a:fillRect/>
          </a:stretch>
        </p:blipFill>
        <p:spPr bwMode="auto">
          <a:xfrm>
            <a:off x="4500562" y="4473756"/>
            <a:ext cx="4429156" cy="2384244"/>
          </a:xfrm>
          <a:prstGeom prst="rect">
            <a:avLst/>
          </a:prstGeom>
          <a:noFill/>
        </p:spPr>
      </p:pic>
      <p:sp>
        <p:nvSpPr>
          <p:cNvPr id="9" name="Rectangle 8"/>
          <p:cNvSpPr/>
          <p:nvPr/>
        </p:nvSpPr>
        <p:spPr>
          <a:xfrm>
            <a:off x="0" y="0"/>
            <a:ext cx="4592476" cy="1077218"/>
          </a:xfrm>
          <a:prstGeom prst="rect">
            <a:avLst/>
          </a:prstGeom>
        </p:spPr>
        <p:txBody>
          <a:bodyPr wrap="none">
            <a:spAutoFit/>
          </a:bodyPr>
          <a:lstStyle/>
          <a:p>
            <a:r>
              <a:rPr lang="fr-FR" sz="3200" b="1" dirty="0" smtClean="0">
                <a:solidFill>
                  <a:srgbClr val="00B0F0"/>
                </a:solidFill>
                <a:latin typeface="Times New Roman" pitchFamily="18" charset="0"/>
                <a:cs typeface="Times New Roman" pitchFamily="18" charset="0"/>
              </a:rPr>
              <a:t>Wiener distingue 2 types </a:t>
            </a:r>
          </a:p>
          <a:p>
            <a:r>
              <a:rPr lang="fr-FR" sz="3200" b="1" dirty="0" smtClean="0">
                <a:solidFill>
                  <a:srgbClr val="00B0F0"/>
                </a:solidFill>
                <a:latin typeface="Times New Roman" pitchFamily="18" charset="0"/>
                <a:cs typeface="Times New Roman" pitchFamily="18" charset="0"/>
              </a:rPr>
              <a:t>de feed-back!!!</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554545"/>
          </a:xfrm>
          <a:prstGeom prst="rect">
            <a:avLst/>
          </a:prstGeom>
        </p:spPr>
        <p:txBody>
          <a:bodyPr wrap="square">
            <a:spAutoFit/>
          </a:bodyPr>
          <a:lstStyle/>
          <a:p>
            <a:pPr algn="ctr"/>
            <a:r>
              <a:rPr lang="fr-FR" sz="3600" b="1" dirty="0" smtClean="0">
                <a:solidFill>
                  <a:srgbClr val="FF00FF"/>
                </a:solidFill>
                <a:latin typeface="Times New Roman" pitchFamily="18" charset="0"/>
                <a:cs typeface="Times New Roman" pitchFamily="18" charset="0"/>
              </a:rPr>
              <a:t>Le modèle de Lasswell (1948) </a:t>
            </a:r>
          </a:p>
          <a:p>
            <a:endParaRPr lang="fr-FR" sz="2800" dirty="0" smtClean="0">
              <a:latin typeface="Times New Roman" pitchFamily="18" charset="0"/>
              <a:cs typeface="Times New Roman" pitchFamily="18" charset="0"/>
            </a:endParaRPr>
          </a:p>
          <a:p>
            <a:pPr>
              <a:buFont typeface="Arial" pitchFamily="34" charset="0"/>
              <a:buChar char="•"/>
            </a:pPr>
            <a:r>
              <a:rPr lang="fr-FR" sz="2400" dirty="0" smtClean="0">
                <a:latin typeface="Times New Roman" pitchFamily="18" charset="0"/>
                <a:cs typeface="Times New Roman" pitchFamily="18" charset="0"/>
              </a:rPr>
              <a:t>Lasswell défend la théorie selon laquelle les démocraties ont besoin de propagande («  gestion gouvernementale des opinions  ») pour permettre à l’ensemble des citoyens d’approuver ce que les spécialistes ont déterminé comme étant bon pour eux.</a:t>
            </a:r>
            <a:endParaRPr lang="fr-FR" sz="2400" dirty="0">
              <a:latin typeface="Times New Roman" pitchFamily="18" charset="0"/>
              <a:cs typeface="Times New Roman" pitchFamily="18" charset="0"/>
            </a:endParaRPr>
          </a:p>
        </p:txBody>
      </p:sp>
      <p:sp>
        <p:nvSpPr>
          <p:cNvPr id="3" name="Rectangle 2"/>
          <p:cNvSpPr/>
          <p:nvPr/>
        </p:nvSpPr>
        <p:spPr>
          <a:xfrm>
            <a:off x="214282" y="6357958"/>
            <a:ext cx="8786874" cy="523220"/>
          </a:xfrm>
          <a:prstGeom prst="rect">
            <a:avLst/>
          </a:prstGeom>
        </p:spPr>
        <p:txBody>
          <a:bodyPr wrap="square">
            <a:spAutoFit/>
          </a:bodyPr>
          <a:lstStyle/>
          <a:p>
            <a:r>
              <a:rPr lang="fr-FR" sz="1400" b="1" dirty="0" smtClean="0">
                <a:solidFill>
                  <a:srgbClr val="FF00FF"/>
                </a:solidFill>
                <a:latin typeface="Times New Roman" pitchFamily="18" charset="0"/>
                <a:cs typeface="Times New Roman" pitchFamily="18" charset="0"/>
              </a:rPr>
              <a:t>Lasswell (1948)  </a:t>
            </a:r>
            <a:r>
              <a:rPr lang="fr-FR" sz="1400" dirty="0" smtClean="0">
                <a:latin typeface="Times New Roman" pitchFamily="18" charset="0"/>
                <a:cs typeface="Times New Roman" pitchFamily="18" charset="0"/>
              </a:rPr>
              <a:t>Politologue et psychiatre américain (1902-1978). Père de la théorie du béhaviorisme, qui préconise un contrôle gouvernemental de tous les outils de communication.</a:t>
            </a:r>
            <a:endParaRPr lang="fr-FR" sz="1400" dirty="0">
              <a:latin typeface="Times New Roman" pitchFamily="18" charset="0"/>
              <a:cs typeface="Times New Roman" pitchFamily="18" charset="0"/>
            </a:endParaRPr>
          </a:p>
        </p:txBody>
      </p:sp>
      <p:sp>
        <p:nvSpPr>
          <p:cNvPr id="30722" name="AutoShape 2" descr="Le modèle de Laswell - Mark &amp; 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24" name="Picture 4"/>
          <p:cNvPicPr>
            <a:picLocks noChangeAspect="1" noChangeArrowheads="1"/>
          </p:cNvPicPr>
          <p:nvPr/>
        </p:nvPicPr>
        <p:blipFill>
          <a:blip r:embed="rId2"/>
          <a:srcRect/>
          <a:stretch>
            <a:fillRect/>
          </a:stretch>
        </p:blipFill>
        <p:spPr bwMode="auto">
          <a:xfrm>
            <a:off x="587375" y="2714619"/>
            <a:ext cx="7969250" cy="33528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86874" cy="2246769"/>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Pour étayer sa théorie, il pose cinq questions qui décrivent tout phénomène de communication. </a:t>
            </a:r>
          </a:p>
          <a:p>
            <a:pPr>
              <a:buFont typeface="Arial" pitchFamily="34" charset="0"/>
              <a:buChar char="•"/>
            </a:pPr>
            <a:r>
              <a:rPr lang="fr-FR" sz="2800" dirty="0" smtClean="0">
                <a:latin typeface="Times New Roman" pitchFamily="18" charset="0"/>
                <a:cs typeface="Times New Roman" pitchFamily="18" charset="0"/>
              </a:rPr>
              <a:t>Ce premier modèle, théorique, va fortement orienter les recherches ultérieures en identifiant les pôles de la communication interpersonnelle (cf. Schéma de </a:t>
            </a:r>
            <a:r>
              <a:rPr lang="fr-FR" sz="2800" dirty="0" err="1" smtClean="0">
                <a:latin typeface="Times New Roman" pitchFamily="18" charset="0"/>
                <a:cs typeface="Times New Roman" pitchFamily="18" charset="0"/>
              </a:rPr>
              <a:t>jakobson</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0" y="2571744"/>
            <a:ext cx="6450817" cy="3071834"/>
          </a:xfrm>
          <a:prstGeom prst="rect">
            <a:avLst/>
          </a:prstGeom>
          <a:noFill/>
          <a:ln w="9525">
            <a:noFill/>
            <a:miter lim="800000"/>
            <a:headEnd/>
            <a:tailEnd/>
          </a:ln>
          <a:effectLst/>
        </p:spPr>
      </p:pic>
      <p:sp>
        <p:nvSpPr>
          <p:cNvPr id="4" name="Rectangle 3"/>
          <p:cNvSpPr/>
          <p:nvPr/>
        </p:nvSpPr>
        <p:spPr>
          <a:xfrm>
            <a:off x="0" y="6140255"/>
            <a:ext cx="9144000" cy="707886"/>
          </a:xfrm>
          <a:prstGeom prst="rect">
            <a:avLst/>
          </a:prstGeom>
        </p:spPr>
        <p:txBody>
          <a:bodyPr wrap="square">
            <a:spAutoFit/>
          </a:bodyPr>
          <a:lstStyle/>
          <a:p>
            <a:r>
              <a:rPr lang="fr-FR" sz="2000" b="1" dirty="0" smtClean="0">
                <a:solidFill>
                  <a:schemeClr val="accent4">
                    <a:lumMod val="75000"/>
                  </a:schemeClr>
                </a:solidFill>
                <a:latin typeface="Times New Roman" pitchFamily="18" charset="0"/>
                <a:cs typeface="Times New Roman" pitchFamily="18" charset="0"/>
              </a:rPr>
              <a:t>Pour ce modèle, la communication est un processus d’influence et de persuasion, très proche de la publicité.</a:t>
            </a:r>
            <a:endParaRPr lang="fr-FR" sz="2000" b="1" dirty="0">
              <a:solidFill>
                <a:schemeClr val="accent4">
                  <a:lumMod val="75000"/>
                </a:schemeClr>
              </a:solidFill>
              <a:latin typeface="Times New Roman" pitchFamily="18" charset="0"/>
              <a:cs typeface="Times New Roman" pitchFamily="18" charset="0"/>
            </a:endParaRPr>
          </a:p>
        </p:txBody>
      </p:sp>
      <p:pic>
        <p:nvPicPr>
          <p:cNvPr id="6149" name="Picture 5" descr="Harold D. Lasswell | HubPages"/>
          <p:cNvPicPr>
            <a:picLocks noChangeAspect="1" noChangeArrowheads="1"/>
          </p:cNvPicPr>
          <p:nvPr/>
        </p:nvPicPr>
        <p:blipFill>
          <a:blip r:embed="rId3"/>
          <a:srcRect/>
          <a:stretch>
            <a:fillRect/>
          </a:stretch>
        </p:blipFill>
        <p:spPr bwMode="auto">
          <a:xfrm>
            <a:off x="6411340" y="3071810"/>
            <a:ext cx="2732660" cy="25193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58082" cy="6186309"/>
          </a:xfrm>
          <a:prstGeom prst="rect">
            <a:avLst/>
          </a:prstGeom>
        </p:spPr>
        <p:txBody>
          <a:bodyPr wrap="square">
            <a:spAutoFit/>
          </a:bodyPr>
          <a:lstStyle/>
          <a:p>
            <a:r>
              <a:rPr lang="fr-FR" sz="3200" b="1" dirty="0" smtClean="0">
                <a:solidFill>
                  <a:schemeClr val="accent6">
                    <a:lumMod val="75000"/>
                  </a:schemeClr>
                </a:solidFill>
                <a:latin typeface="Times New Roman" pitchFamily="18" charset="0"/>
                <a:cs typeface="Times New Roman" pitchFamily="18" charset="0"/>
              </a:rPr>
              <a:t>Les apports de </a:t>
            </a:r>
            <a:r>
              <a:rPr lang="fr-FR" sz="3200" b="1" dirty="0" err="1" smtClean="0">
                <a:solidFill>
                  <a:schemeClr val="accent6">
                    <a:lumMod val="75000"/>
                  </a:schemeClr>
                </a:solidFill>
                <a:latin typeface="Times New Roman" pitchFamily="18" charset="0"/>
                <a:cs typeface="Times New Roman" pitchFamily="18" charset="0"/>
              </a:rPr>
              <a:t>paul</a:t>
            </a:r>
            <a:r>
              <a:rPr lang="fr-FR" sz="3200" b="1" dirty="0" smtClean="0">
                <a:solidFill>
                  <a:schemeClr val="accent6">
                    <a:lumMod val="75000"/>
                  </a:schemeClr>
                </a:solidFill>
                <a:latin typeface="Times New Roman" pitchFamily="18" charset="0"/>
                <a:cs typeface="Times New Roman" pitchFamily="18" charset="0"/>
              </a:rPr>
              <a:t> Lazarsfeld</a:t>
            </a:r>
          </a:p>
          <a:p>
            <a:pPr>
              <a:buFont typeface="Arial" pitchFamily="34" charset="0"/>
              <a:buChar char="•"/>
            </a:pPr>
            <a:r>
              <a:rPr lang="fr-FR" sz="2800" dirty="0" smtClean="0">
                <a:latin typeface="Times New Roman" pitchFamily="18" charset="0"/>
                <a:cs typeface="Times New Roman" pitchFamily="18" charset="0"/>
              </a:rPr>
              <a:t>À partir de la théorie de </a:t>
            </a:r>
            <a:r>
              <a:rPr lang="fr-FR" sz="2800" dirty="0" smtClean="0">
                <a:solidFill>
                  <a:srgbClr val="FF00FF"/>
                </a:solidFill>
                <a:latin typeface="Times New Roman" pitchFamily="18" charset="0"/>
                <a:cs typeface="Times New Roman" pitchFamily="18" charset="0"/>
              </a:rPr>
              <a:t>Lasswell</a:t>
            </a:r>
            <a:r>
              <a:rPr lang="fr-FR" sz="2800" dirty="0" smtClean="0">
                <a:latin typeface="Times New Roman" pitchFamily="18" charset="0"/>
                <a:cs typeface="Times New Roman" pitchFamily="18" charset="0"/>
              </a:rPr>
              <a:t>, il développe l’influence des médias sur les récepteurs. </a:t>
            </a:r>
          </a:p>
          <a:p>
            <a:pPr>
              <a:buFont typeface="Arial" pitchFamily="34" charset="0"/>
              <a:buChar char="•"/>
            </a:pPr>
            <a:r>
              <a:rPr lang="fr-FR" sz="2800" dirty="0" smtClean="0">
                <a:latin typeface="Times New Roman" pitchFamily="18" charset="0"/>
                <a:cs typeface="Times New Roman" pitchFamily="18" charset="0"/>
              </a:rPr>
              <a:t>Les médias auront un effet différent sur chacun, selon nos prédispositions, nos capacités intellectuelles et sociales. </a:t>
            </a:r>
          </a:p>
          <a:p>
            <a:pPr>
              <a:buFont typeface="Arial" pitchFamily="34" charset="0"/>
              <a:buChar char="•"/>
            </a:pPr>
            <a:r>
              <a:rPr lang="fr-FR" sz="2800" dirty="0" smtClean="0">
                <a:latin typeface="Times New Roman" pitchFamily="18" charset="0"/>
                <a:cs typeface="Times New Roman" pitchFamily="18" charset="0"/>
              </a:rPr>
              <a:t>Il va ainsi créer le concept du </a:t>
            </a:r>
            <a:r>
              <a:rPr lang="fr-FR" sz="2800" dirty="0" err="1" smtClean="0">
                <a:solidFill>
                  <a:schemeClr val="accent6">
                    <a:lumMod val="75000"/>
                  </a:schemeClr>
                </a:solidFill>
                <a:latin typeface="Times New Roman" pitchFamily="18" charset="0"/>
                <a:cs typeface="Times New Roman" pitchFamily="18" charset="0"/>
              </a:rPr>
              <a:t>two</a:t>
            </a:r>
            <a:r>
              <a:rPr lang="fr-FR" sz="2800" dirty="0" smtClean="0">
                <a:solidFill>
                  <a:schemeClr val="accent6">
                    <a:lumMod val="75000"/>
                  </a:schemeClr>
                </a:solidFill>
                <a:latin typeface="Times New Roman" pitchFamily="18" charset="0"/>
                <a:cs typeface="Times New Roman" pitchFamily="18" charset="0"/>
              </a:rPr>
              <a:t> </a:t>
            </a:r>
            <a:r>
              <a:rPr lang="fr-FR" sz="2800" dirty="0" err="1" smtClean="0">
                <a:solidFill>
                  <a:schemeClr val="accent6">
                    <a:lumMod val="75000"/>
                  </a:schemeClr>
                </a:solidFill>
                <a:latin typeface="Times New Roman" pitchFamily="18" charset="0"/>
                <a:cs typeface="Times New Roman" pitchFamily="18" charset="0"/>
              </a:rPr>
              <a:t>step</a:t>
            </a:r>
            <a:r>
              <a:rPr lang="fr-FR" sz="2800" dirty="0" smtClean="0">
                <a:solidFill>
                  <a:schemeClr val="accent6">
                    <a:lumMod val="75000"/>
                  </a:schemeClr>
                </a:solidFill>
                <a:latin typeface="Times New Roman" pitchFamily="18" charset="0"/>
                <a:cs typeface="Times New Roman" pitchFamily="18" charset="0"/>
              </a:rPr>
              <a:t> flow (1955). </a:t>
            </a:r>
          </a:p>
          <a:p>
            <a:pPr>
              <a:buFont typeface="Arial" pitchFamily="34" charset="0"/>
              <a:buChar char="•"/>
            </a:pPr>
            <a:r>
              <a:rPr lang="fr-FR" sz="2800" dirty="0" smtClean="0">
                <a:latin typeface="Times New Roman" pitchFamily="18" charset="0"/>
                <a:cs typeface="Times New Roman" pitchFamily="18" charset="0"/>
              </a:rPr>
              <a:t>Le média n’agit pas directement sur le public cible, l’influence passe par l’intermédiaire de «</a:t>
            </a:r>
            <a:r>
              <a:rPr lang="fr-FR" sz="2800" b="1" dirty="0" smtClean="0">
                <a:solidFill>
                  <a:schemeClr val="accent6">
                    <a:lumMod val="75000"/>
                  </a:schemeClr>
                </a:solidFill>
                <a:latin typeface="Times New Roman" pitchFamily="18" charset="0"/>
                <a:cs typeface="Times New Roman" pitchFamily="18" charset="0"/>
              </a:rPr>
              <a:t>leaders d’opinions</a:t>
            </a:r>
            <a:r>
              <a:rPr lang="fr-FR" sz="2800" dirty="0" smtClean="0">
                <a:latin typeface="Times New Roman" pitchFamily="18" charset="0"/>
                <a:cs typeface="Times New Roman" pitchFamily="18" charset="0"/>
              </a:rPr>
              <a:t>» qui servent de relais </a:t>
            </a:r>
          </a:p>
          <a:p>
            <a:pPr>
              <a:buFont typeface="Arial" pitchFamily="34" charset="0"/>
              <a:buChar char="•"/>
            </a:pPr>
            <a:r>
              <a:rPr lang="fr-FR" sz="2800" dirty="0" smtClean="0">
                <a:latin typeface="Times New Roman" pitchFamily="18" charset="0"/>
                <a:cs typeface="Times New Roman" pitchFamily="18" charset="0"/>
              </a:rPr>
              <a:t>auprès des individus de leur groupe d’appartenance. </a:t>
            </a:r>
          </a:p>
          <a:p>
            <a:pPr>
              <a:buFont typeface="Arial" pitchFamily="34" charset="0"/>
              <a:buChar char="•"/>
            </a:pPr>
            <a:endParaRPr lang="fr-FR" sz="2800" dirty="0">
              <a:latin typeface="Times New Roman" pitchFamily="18" charset="0"/>
              <a:cs typeface="Times New Roman" pitchFamily="18" charset="0"/>
            </a:endParaRPr>
          </a:p>
        </p:txBody>
      </p:sp>
      <p:pic>
        <p:nvPicPr>
          <p:cNvPr id="38914" name="Picture 2" descr="Paul Lazarsfeld - Alchetron, The Free Social Encyclopedia"/>
          <p:cNvPicPr>
            <a:picLocks noChangeAspect="1" noChangeArrowheads="1"/>
          </p:cNvPicPr>
          <p:nvPr/>
        </p:nvPicPr>
        <p:blipFill>
          <a:blip r:embed="rId2"/>
          <a:srcRect/>
          <a:stretch>
            <a:fillRect/>
          </a:stretch>
        </p:blipFill>
        <p:spPr bwMode="auto">
          <a:xfrm>
            <a:off x="7286645" y="-1"/>
            <a:ext cx="1857356" cy="2515363"/>
          </a:xfrm>
          <a:prstGeom prst="rect">
            <a:avLst/>
          </a:prstGeom>
          <a:noFill/>
        </p:spPr>
      </p:pic>
      <p:pic>
        <p:nvPicPr>
          <p:cNvPr id="38916" name="Picture 4" descr="MMC6400: Mass Communication Theory — Applying the Two-Step Flow Theory"/>
          <p:cNvPicPr>
            <a:picLocks noChangeAspect="1" noChangeArrowheads="1"/>
          </p:cNvPicPr>
          <p:nvPr/>
        </p:nvPicPr>
        <p:blipFill>
          <a:blip r:embed="rId3"/>
          <a:srcRect/>
          <a:stretch>
            <a:fillRect/>
          </a:stretch>
        </p:blipFill>
        <p:spPr bwMode="auto">
          <a:xfrm>
            <a:off x="6858016" y="2500306"/>
            <a:ext cx="2285984" cy="4357694"/>
          </a:xfrm>
          <a:prstGeom prst="rect">
            <a:avLst/>
          </a:prstGeom>
          <a:noFill/>
        </p:spPr>
      </p:pic>
      <p:sp>
        <p:nvSpPr>
          <p:cNvPr id="5" name="Rectangle 4"/>
          <p:cNvSpPr/>
          <p:nvPr/>
        </p:nvSpPr>
        <p:spPr>
          <a:xfrm>
            <a:off x="0" y="5720380"/>
            <a:ext cx="6929454" cy="923330"/>
          </a:xfrm>
          <a:prstGeom prst="rect">
            <a:avLst/>
          </a:prstGeom>
        </p:spPr>
        <p:txBody>
          <a:bodyPr wrap="square">
            <a:spAutoFit/>
          </a:bodyPr>
          <a:lstStyle/>
          <a:p>
            <a:r>
              <a:rPr lang="fr-FR" dirty="0" smtClean="0">
                <a:latin typeface="Times New Roman" pitchFamily="18" charset="0"/>
                <a:cs typeface="Times New Roman" pitchFamily="18" charset="0"/>
              </a:rPr>
              <a:t>Sociologue américain d’origine autrichienne (1901-1976). Connu pour ses travaux sur les effets des médias sur la société, et pour l’utilisation de techniques d’enquêtes dans la collecte d’informations.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p:cNvPicPr>
            <a:picLocks noChangeAspect="1" noChangeArrowheads="1"/>
          </p:cNvPicPr>
          <p:nvPr/>
        </p:nvPicPr>
        <p:blipFill>
          <a:blip r:embed="rId2"/>
          <a:srcRect/>
          <a:stretch>
            <a:fillRect/>
          </a:stretch>
        </p:blipFill>
        <p:spPr bwMode="auto">
          <a:xfrm>
            <a:off x="285720" y="571480"/>
            <a:ext cx="2540000" cy="2057400"/>
          </a:xfrm>
          <a:prstGeom prst="rect">
            <a:avLst/>
          </a:prstGeom>
          <a:noFill/>
          <a:ln w="9525">
            <a:noFill/>
            <a:miter lim="800000"/>
            <a:headEnd/>
            <a:tailEnd/>
          </a:ln>
          <a:effectLst/>
        </p:spPr>
      </p:pic>
      <p:pic>
        <p:nvPicPr>
          <p:cNvPr id="296963" name="Picture 3"/>
          <p:cNvPicPr>
            <a:picLocks noChangeAspect="1" noChangeArrowheads="1"/>
          </p:cNvPicPr>
          <p:nvPr/>
        </p:nvPicPr>
        <p:blipFill>
          <a:blip r:embed="rId3"/>
          <a:srcRect/>
          <a:stretch>
            <a:fillRect/>
          </a:stretch>
        </p:blipFill>
        <p:spPr bwMode="auto">
          <a:xfrm>
            <a:off x="357158" y="2643182"/>
            <a:ext cx="2806700" cy="1816100"/>
          </a:xfrm>
          <a:prstGeom prst="rect">
            <a:avLst/>
          </a:prstGeom>
          <a:noFill/>
          <a:ln w="9525">
            <a:noFill/>
            <a:miter lim="800000"/>
            <a:headEnd/>
            <a:tailEnd/>
          </a:ln>
          <a:effectLst/>
        </p:spPr>
      </p:pic>
      <p:pic>
        <p:nvPicPr>
          <p:cNvPr id="296965" name="Picture 5" descr="Political Man Stock Illustrations – 17,960 Political Man Stock ..."/>
          <p:cNvPicPr>
            <a:picLocks noChangeAspect="1" noChangeArrowheads="1"/>
          </p:cNvPicPr>
          <p:nvPr/>
        </p:nvPicPr>
        <p:blipFill>
          <a:blip r:embed="rId4"/>
          <a:srcRect/>
          <a:stretch>
            <a:fillRect/>
          </a:stretch>
        </p:blipFill>
        <p:spPr bwMode="auto">
          <a:xfrm>
            <a:off x="4286248" y="142852"/>
            <a:ext cx="4975839" cy="3489308"/>
          </a:xfrm>
          <a:prstGeom prst="rect">
            <a:avLst/>
          </a:prstGeom>
          <a:noFill/>
        </p:spPr>
      </p:pic>
      <p:pic>
        <p:nvPicPr>
          <p:cNvPr id="296967" name="Picture 7" descr="5 Signs That It’s Time to Quit Your Job | Psychology Today"/>
          <p:cNvPicPr>
            <a:picLocks noChangeAspect="1" noChangeArrowheads="1"/>
          </p:cNvPicPr>
          <p:nvPr/>
        </p:nvPicPr>
        <p:blipFill>
          <a:blip r:embed="rId5"/>
          <a:srcRect/>
          <a:stretch>
            <a:fillRect/>
          </a:stretch>
        </p:blipFill>
        <p:spPr bwMode="auto">
          <a:xfrm>
            <a:off x="4786314" y="3786190"/>
            <a:ext cx="3943346" cy="2945031"/>
          </a:xfrm>
          <a:prstGeom prst="rect">
            <a:avLst/>
          </a:prstGeom>
          <a:noFill/>
        </p:spPr>
      </p:pic>
      <p:pic>
        <p:nvPicPr>
          <p:cNvPr id="296969" name="Picture 9" descr="&quot;Sin&quot; For Me - Torah Musings"/>
          <p:cNvPicPr>
            <a:picLocks noChangeAspect="1" noChangeArrowheads="1"/>
          </p:cNvPicPr>
          <p:nvPr/>
        </p:nvPicPr>
        <p:blipFill>
          <a:blip r:embed="rId6"/>
          <a:srcRect/>
          <a:stretch>
            <a:fillRect/>
          </a:stretch>
        </p:blipFill>
        <p:spPr bwMode="auto">
          <a:xfrm>
            <a:off x="-1" y="4643446"/>
            <a:ext cx="4160677" cy="221455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Une fois ce leader repéré, le publicitaire, par exemple, va directement intervenir sur lui. </a:t>
            </a:r>
          </a:p>
          <a:p>
            <a:pPr>
              <a:buFont typeface="Arial" pitchFamily="34" charset="0"/>
              <a:buChar char="•"/>
            </a:pPr>
            <a:r>
              <a:rPr lang="fr-FR" sz="2800" dirty="0" smtClean="0">
                <a:latin typeface="Times New Roman" pitchFamily="18" charset="0"/>
                <a:cs typeface="Times New Roman" pitchFamily="18" charset="0"/>
              </a:rPr>
              <a:t>Regardez par exemple le nombre de sportifs, ou de vedettes de cinéma, qui sont utilisés dans les publicités : grâce à leur influence personnelle, ils incitent à la consommation de ces produits en particulier.</a:t>
            </a:r>
          </a:p>
          <a:p>
            <a:endParaRPr lang="fr-FR" sz="2800" dirty="0" smtClean="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500034" y="5264110"/>
            <a:ext cx="3429024" cy="138752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643438" y="5461000"/>
            <a:ext cx="3857620" cy="1397000"/>
          </a:xfrm>
          <a:prstGeom prst="rect">
            <a:avLst/>
          </a:prstGeom>
          <a:noFill/>
          <a:ln w="9525">
            <a:noFill/>
            <a:miter lim="800000"/>
            <a:headEnd/>
            <a:tailEnd/>
          </a:ln>
          <a:effectLst/>
        </p:spPr>
      </p:pic>
      <p:pic>
        <p:nvPicPr>
          <p:cNvPr id="7173" name="Picture 5" descr="Sally Herdman: Become a Great Leader, Not Just a Boss - Part 3"/>
          <p:cNvPicPr>
            <a:picLocks noChangeAspect="1" noChangeArrowheads="1"/>
          </p:cNvPicPr>
          <p:nvPr/>
        </p:nvPicPr>
        <p:blipFill>
          <a:blip r:embed="rId4"/>
          <a:srcRect/>
          <a:stretch>
            <a:fillRect/>
          </a:stretch>
        </p:blipFill>
        <p:spPr bwMode="auto">
          <a:xfrm>
            <a:off x="3643306" y="2857496"/>
            <a:ext cx="5273681" cy="2119626"/>
          </a:xfrm>
          <a:prstGeom prst="rect">
            <a:avLst/>
          </a:prstGeom>
          <a:noFill/>
        </p:spPr>
      </p:pic>
      <p:pic>
        <p:nvPicPr>
          <p:cNvPr id="7175" name="Picture 7" descr="Toujours plus de stars qui font de la publicité"/>
          <p:cNvPicPr>
            <a:picLocks noChangeAspect="1" noChangeArrowheads="1"/>
          </p:cNvPicPr>
          <p:nvPr/>
        </p:nvPicPr>
        <p:blipFill>
          <a:blip r:embed="rId5"/>
          <a:srcRect/>
          <a:stretch>
            <a:fillRect/>
          </a:stretch>
        </p:blipFill>
        <p:spPr bwMode="auto">
          <a:xfrm>
            <a:off x="0" y="2643182"/>
            <a:ext cx="2226205" cy="1481127"/>
          </a:xfrm>
          <a:prstGeom prst="rect">
            <a:avLst/>
          </a:prstGeom>
          <a:noFill/>
        </p:spPr>
      </p:pic>
      <p:pic>
        <p:nvPicPr>
          <p:cNvPr id="7177" name="Picture 9" descr="Scarlett Johansson abandonne son rôle d'ambassadrice pour Oxfam"/>
          <p:cNvPicPr>
            <a:picLocks noChangeAspect="1" noChangeArrowheads="1"/>
          </p:cNvPicPr>
          <p:nvPr/>
        </p:nvPicPr>
        <p:blipFill>
          <a:blip r:embed="rId6"/>
          <a:srcRect/>
          <a:stretch>
            <a:fillRect/>
          </a:stretch>
        </p:blipFill>
        <p:spPr bwMode="auto">
          <a:xfrm>
            <a:off x="1960544" y="3786190"/>
            <a:ext cx="2387571" cy="13430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9144000" cy="3108543"/>
          </a:xfrm>
          <a:prstGeom prst="rect">
            <a:avLst/>
          </a:prstGeom>
        </p:spPr>
        <p:txBody>
          <a:bodyPr wrap="square">
            <a:spAutoFit/>
          </a:bodyPr>
          <a:lstStyle/>
          <a:p>
            <a:pPr>
              <a:buFont typeface="Arial" pitchFamily="34" charset="0"/>
              <a:buChar char="•"/>
            </a:pPr>
            <a:r>
              <a:rPr lang="fr-FR" sz="2800" b="1" dirty="0" smtClean="0">
                <a:solidFill>
                  <a:srgbClr val="0070C0"/>
                </a:solidFill>
                <a:latin typeface="Times New Roman" pitchFamily="18" charset="0"/>
                <a:cs typeface="Times New Roman" pitchFamily="18" charset="0"/>
              </a:rPr>
              <a:t>AVANTAGES : </a:t>
            </a:r>
            <a:r>
              <a:rPr lang="fr-FR" sz="2800" dirty="0" smtClean="0">
                <a:latin typeface="Times New Roman" pitchFamily="18" charset="0"/>
                <a:cs typeface="Times New Roman" pitchFamily="18" charset="0"/>
              </a:rPr>
              <a:t>L’intérêt essentiel du modèle de Lasswell est de dépasser la simple problématique de la transmission d’un message et d’envisager la communication comme un </a:t>
            </a:r>
            <a:r>
              <a:rPr lang="fr-FR" sz="2800" dirty="0" smtClean="0">
                <a:solidFill>
                  <a:schemeClr val="tx2">
                    <a:lumMod val="60000"/>
                    <a:lumOff val="40000"/>
                  </a:schemeClr>
                </a:solidFill>
                <a:latin typeface="Times New Roman" pitchFamily="18" charset="0"/>
                <a:cs typeface="Times New Roman" pitchFamily="18" charset="0"/>
              </a:rPr>
              <a:t>processus dynamique avec une suite d’étapes </a:t>
            </a:r>
            <a:r>
              <a:rPr lang="fr-FR" sz="2800" dirty="0" smtClean="0">
                <a:latin typeface="Times New Roman" pitchFamily="18" charset="0"/>
                <a:cs typeface="Times New Roman" pitchFamily="18" charset="0"/>
              </a:rPr>
              <a:t>ayant chacune leur importance, leur spécificité et leur problématique. </a:t>
            </a:r>
          </a:p>
          <a:p>
            <a:pPr>
              <a:buFont typeface="Arial" pitchFamily="34" charset="0"/>
              <a:buChar char="•"/>
            </a:pPr>
            <a:r>
              <a:rPr lang="fr-FR" sz="2800" dirty="0" smtClean="0">
                <a:latin typeface="Times New Roman" pitchFamily="18" charset="0"/>
                <a:cs typeface="Times New Roman" pitchFamily="18" charset="0"/>
              </a:rPr>
              <a:t>Il met aussi l’accent sur la finalité et les effets de la communication. </a:t>
            </a:r>
          </a:p>
        </p:txBody>
      </p:sp>
      <p:pic>
        <p:nvPicPr>
          <p:cNvPr id="29698" name="Picture 2" descr="Leadership Communication Styles: Leave Your Comfort Zone - Emergenetics"/>
          <p:cNvPicPr>
            <a:picLocks noChangeAspect="1" noChangeArrowheads="1"/>
          </p:cNvPicPr>
          <p:nvPr/>
        </p:nvPicPr>
        <p:blipFill>
          <a:blip r:embed="rId2"/>
          <a:srcRect/>
          <a:stretch>
            <a:fillRect/>
          </a:stretch>
        </p:blipFill>
        <p:spPr bwMode="auto">
          <a:xfrm>
            <a:off x="4357686" y="3357562"/>
            <a:ext cx="4627045" cy="3214710"/>
          </a:xfrm>
          <a:prstGeom prst="rect">
            <a:avLst/>
          </a:prstGeom>
          <a:noFill/>
        </p:spPr>
      </p:pic>
      <p:pic>
        <p:nvPicPr>
          <p:cNvPr id="29700" name="Picture 4" descr="PPT - communication PowerPoint Presentation, free download - ID:2308115"/>
          <p:cNvPicPr>
            <a:picLocks noChangeAspect="1" noChangeArrowheads="1"/>
          </p:cNvPicPr>
          <p:nvPr/>
        </p:nvPicPr>
        <p:blipFill>
          <a:blip r:embed="rId3"/>
          <a:srcRect/>
          <a:stretch>
            <a:fillRect/>
          </a:stretch>
        </p:blipFill>
        <p:spPr bwMode="auto">
          <a:xfrm>
            <a:off x="0" y="3362300"/>
            <a:ext cx="4286248" cy="32146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pPr>
              <a:buFont typeface="Arial" pitchFamily="34" charset="0"/>
              <a:buChar char="•"/>
            </a:pPr>
            <a:r>
              <a:rPr lang="fr-FR" sz="2800" b="1" dirty="0" smtClean="0">
                <a:solidFill>
                  <a:schemeClr val="accent6">
                    <a:lumMod val="75000"/>
                  </a:schemeClr>
                </a:solidFill>
                <a:latin typeface="Times New Roman" pitchFamily="18" charset="0"/>
                <a:cs typeface="Times New Roman" pitchFamily="18" charset="0"/>
              </a:rPr>
              <a:t>LIMITES :</a:t>
            </a:r>
            <a:r>
              <a:rPr lang="fr-FR" sz="2800" dirty="0" smtClean="0">
                <a:latin typeface="Times New Roman" pitchFamily="18" charset="0"/>
                <a:cs typeface="Times New Roman" pitchFamily="18" charset="0"/>
              </a:rPr>
              <a:t> Il s’agit d’un modèle assez simpliste. Le processus de communication est limité à sa dimension </a:t>
            </a:r>
            <a:r>
              <a:rPr lang="fr-FR" sz="2800" dirty="0" smtClean="0">
                <a:solidFill>
                  <a:schemeClr val="accent6">
                    <a:lumMod val="75000"/>
                  </a:schemeClr>
                </a:solidFill>
                <a:latin typeface="Times New Roman" pitchFamily="18" charset="0"/>
                <a:cs typeface="Times New Roman" pitchFamily="18" charset="0"/>
              </a:rPr>
              <a:t>persuasive.</a:t>
            </a:r>
          </a:p>
          <a:p>
            <a:pPr>
              <a:buFont typeface="Arial" pitchFamily="34" charset="0"/>
              <a:buChar char="•"/>
            </a:pPr>
            <a:r>
              <a:rPr lang="fr-FR" sz="2800" dirty="0" smtClean="0">
                <a:latin typeface="Times New Roman" pitchFamily="18" charset="0"/>
                <a:cs typeface="Times New Roman" pitchFamily="18" charset="0"/>
              </a:rPr>
              <a:t> La communication n’est perçue que comme une </a:t>
            </a:r>
            <a:r>
              <a:rPr lang="fr-FR" sz="2800" dirty="0" smtClean="0">
                <a:solidFill>
                  <a:schemeClr val="accent6">
                    <a:lumMod val="75000"/>
                  </a:schemeClr>
                </a:solidFill>
                <a:latin typeface="Times New Roman" pitchFamily="18" charset="0"/>
                <a:cs typeface="Times New Roman" pitchFamily="18" charset="0"/>
              </a:rPr>
              <a:t>relation autoritaire</a:t>
            </a:r>
            <a:r>
              <a:rPr lang="fr-FR" sz="2800" dirty="0" smtClean="0">
                <a:latin typeface="Times New Roman" pitchFamily="18" charset="0"/>
                <a:cs typeface="Times New Roman" pitchFamily="18" charset="0"/>
              </a:rPr>
              <a:t>. Toute forme de </a:t>
            </a:r>
            <a:r>
              <a:rPr lang="fr-FR" sz="2800" dirty="0" smtClean="0">
                <a:solidFill>
                  <a:schemeClr val="accent6">
                    <a:lumMod val="75000"/>
                  </a:schemeClr>
                </a:solidFill>
                <a:latin typeface="Times New Roman" pitchFamily="18" charset="0"/>
                <a:cs typeface="Times New Roman" pitchFamily="18" charset="0"/>
              </a:rPr>
              <a:t>rétroaction y est absente</a:t>
            </a:r>
            <a:r>
              <a:rPr lang="fr-FR" sz="2800" dirty="0" smtClean="0">
                <a:latin typeface="Times New Roman" pitchFamily="18" charset="0"/>
                <a:cs typeface="Times New Roman" pitchFamily="18" charset="0"/>
              </a:rPr>
              <a:t>. </a:t>
            </a:r>
          </a:p>
          <a:p>
            <a:pPr>
              <a:buFont typeface="Arial" pitchFamily="34" charset="0"/>
              <a:buChar char="•"/>
            </a:pPr>
            <a:r>
              <a:rPr lang="fr-FR" sz="2800" dirty="0" smtClean="0">
                <a:latin typeface="Times New Roman" pitchFamily="18" charset="0"/>
                <a:cs typeface="Times New Roman" pitchFamily="18" charset="0"/>
              </a:rPr>
              <a:t>De même, le contexte sociologique et psychologique n’est pas pris en compte</a:t>
            </a:r>
            <a:endParaRPr lang="fr-FR" sz="2800" dirty="0">
              <a:latin typeface="Times New Roman" pitchFamily="18" charset="0"/>
              <a:cs typeface="Times New Roman" pitchFamily="18" charset="0"/>
            </a:endParaRPr>
          </a:p>
        </p:txBody>
      </p:sp>
      <p:pic>
        <p:nvPicPr>
          <p:cNvPr id="306178" name="Picture 2" descr="6 Sure-Fire Strategies to Make You More Persuasive"/>
          <p:cNvPicPr>
            <a:picLocks noChangeAspect="1" noChangeArrowheads="1"/>
          </p:cNvPicPr>
          <p:nvPr/>
        </p:nvPicPr>
        <p:blipFill>
          <a:blip r:embed="rId2" cstate="print"/>
          <a:srcRect/>
          <a:stretch>
            <a:fillRect/>
          </a:stretch>
        </p:blipFill>
        <p:spPr bwMode="auto">
          <a:xfrm>
            <a:off x="5786446" y="2714620"/>
            <a:ext cx="3357554" cy="1854169"/>
          </a:xfrm>
          <a:prstGeom prst="rect">
            <a:avLst/>
          </a:prstGeom>
          <a:noFill/>
        </p:spPr>
      </p:pic>
      <p:pic>
        <p:nvPicPr>
          <p:cNvPr id="306180" name="Picture 4" descr="The 6 Principles of Persuasion in Marketing [Infographic] - Venngage"/>
          <p:cNvPicPr>
            <a:picLocks noChangeAspect="1" noChangeArrowheads="1"/>
          </p:cNvPicPr>
          <p:nvPr/>
        </p:nvPicPr>
        <p:blipFill>
          <a:blip r:embed="rId3" cstate="print"/>
          <a:srcRect/>
          <a:stretch>
            <a:fillRect/>
          </a:stretch>
        </p:blipFill>
        <p:spPr bwMode="auto">
          <a:xfrm>
            <a:off x="5793430" y="4572008"/>
            <a:ext cx="3350570" cy="2285992"/>
          </a:xfrm>
          <a:prstGeom prst="rect">
            <a:avLst/>
          </a:prstGeom>
          <a:noFill/>
        </p:spPr>
      </p:pic>
      <p:pic>
        <p:nvPicPr>
          <p:cNvPr id="306182" name="Picture 6" descr="Les 6 techniques de persuasion - ConseilsMarketing.com"/>
          <p:cNvPicPr>
            <a:picLocks noChangeAspect="1" noChangeArrowheads="1"/>
          </p:cNvPicPr>
          <p:nvPr/>
        </p:nvPicPr>
        <p:blipFill>
          <a:blip r:embed="rId4" cstate="print"/>
          <a:srcRect/>
          <a:stretch>
            <a:fillRect/>
          </a:stretch>
        </p:blipFill>
        <p:spPr bwMode="auto">
          <a:xfrm>
            <a:off x="0" y="3349691"/>
            <a:ext cx="4929190" cy="35083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ositivisme | Taalpraat"/>
          <p:cNvPicPr>
            <a:picLocks noChangeAspect="1" noChangeArrowheads="1"/>
          </p:cNvPicPr>
          <p:nvPr/>
        </p:nvPicPr>
        <p:blipFill>
          <a:blip r:embed="rId2"/>
          <a:srcRect/>
          <a:stretch>
            <a:fillRect/>
          </a:stretch>
        </p:blipFill>
        <p:spPr bwMode="auto">
          <a:xfrm>
            <a:off x="5692438" y="4429132"/>
            <a:ext cx="3451562" cy="2428868"/>
          </a:xfrm>
          <a:prstGeom prst="rect">
            <a:avLst/>
          </a:prstGeom>
          <a:noFill/>
        </p:spPr>
      </p:pic>
      <p:sp>
        <p:nvSpPr>
          <p:cNvPr id="2" name="Rectangle 1"/>
          <p:cNvSpPr/>
          <p:nvPr/>
        </p:nvSpPr>
        <p:spPr>
          <a:xfrm>
            <a:off x="0" y="0"/>
            <a:ext cx="9144000" cy="4832092"/>
          </a:xfrm>
          <a:prstGeom prst="rect">
            <a:avLst/>
          </a:prstGeom>
        </p:spPr>
        <p:txBody>
          <a:bodyPr wrap="square">
            <a:spAutoFit/>
          </a:bodyPr>
          <a:lstStyle/>
          <a:p>
            <a:pPr>
              <a:buFont typeface="Arial" pitchFamily="34" charset="0"/>
              <a:buChar char="•"/>
            </a:pPr>
            <a:r>
              <a:rPr lang="fr-FR" sz="2800" b="1" dirty="0" smtClean="0">
                <a:solidFill>
                  <a:schemeClr val="accent2">
                    <a:lumMod val="75000"/>
                  </a:schemeClr>
                </a:solidFill>
                <a:latin typeface="Times New Roman" pitchFamily="18" charset="0"/>
                <a:cs typeface="Times New Roman" pitchFamily="18" charset="0"/>
              </a:rPr>
              <a:t>Avec les modèles positivistes</a:t>
            </a:r>
            <a:r>
              <a:rPr lang="fr-FR" sz="2800" b="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la communication apparaît comme un processus linéaire centré sur le transfert d’informations. </a:t>
            </a:r>
          </a:p>
          <a:p>
            <a:pPr>
              <a:buFont typeface="Arial" pitchFamily="34" charset="0"/>
              <a:buChar char="•"/>
            </a:pPr>
            <a:r>
              <a:rPr lang="fr-FR" sz="2800" dirty="0" smtClean="0">
                <a:latin typeface="Times New Roman" pitchFamily="18" charset="0"/>
                <a:cs typeface="Times New Roman" pitchFamily="18" charset="0"/>
              </a:rPr>
              <a:t>Ces modèles sont tirés des héritiers d’une tradition psychologique, les Béhavioristes (courant qui considérait l’environnement comme déterminant le comportement). </a:t>
            </a:r>
          </a:p>
          <a:p>
            <a:pPr>
              <a:buFont typeface="Arial" pitchFamily="34" charset="0"/>
              <a:buChar char="•"/>
            </a:pPr>
            <a:r>
              <a:rPr lang="fr-FR" sz="2800" dirty="0" smtClean="0">
                <a:latin typeface="Times New Roman" pitchFamily="18" charset="0"/>
                <a:cs typeface="Times New Roman" pitchFamily="18" charset="0"/>
              </a:rPr>
              <a:t>Le rôle de l’émetteur et du récepteur sont totalement différenciés.</a:t>
            </a:r>
          </a:p>
          <a:p>
            <a:pPr>
              <a:buFont typeface="Arial" pitchFamily="34" charset="0"/>
              <a:buChar char="•"/>
            </a:pPr>
            <a:r>
              <a:rPr lang="fr-FR" sz="2800" dirty="0" smtClean="0">
                <a:latin typeface="Times New Roman" pitchFamily="18" charset="0"/>
                <a:cs typeface="Times New Roman" pitchFamily="18" charset="0"/>
              </a:rPr>
              <a:t> Le récepteur est considéré comme passif, alors qu’en réalité il existe une inter-influence entre l’émetteur et celui qui reçoit le message.</a:t>
            </a:r>
            <a:endParaRPr lang="fr-FR" sz="2800" dirty="0">
              <a:latin typeface="Times New Roman" pitchFamily="18" charset="0"/>
              <a:cs typeface="Times New Roman" pitchFamily="18" charset="0"/>
            </a:endParaRPr>
          </a:p>
        </p:txBody>
      </p:sp>
      <p:pic>
        <p:nvPicPr>
          <p:cNvPr id="28676" name="Picture 4" descr="cultiver le positivisme - Ma liberté de penser"/>
          <p:cNvPicPr>
            <a:picLocks noChangeAspect="1" noChangeArrowheads="1"/>
          </p:cNvPicPr>
          <p:nvPr/>
        </p:nvPicPr>
        <p:blipFill>
          <a:blip r:embed="rId3"/>
          <a:srcRect/>
          <a:stretch>
            <a:fillRect/>
          </a:stretch>
        </p:blipFill>
        <p:spPr bwMode="auto">
          <a:xfrm>
            <a:off x="1785918" y="4429131"/>
            <a:ext cx="3886190" cy="24288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PRH - Personnalité et Relations Humaines"/>
          <p:cNvPicPr>
            <a:picLocks noChangeAspect="1" noChangeArrowheads="1"/>
          </p:cNvPicPr>
          <p:nvPr/>
        </p:nvPicPr>
        <p:blipFill>
          <a:blip r:embed="rId2" cstate="print"/>
          <a:srcRect/>
          <a:stretch>
            <a:fillRect/>
          </a:stretch>
        </p:blipFill>
        <p:spPr bwMode="auto">
          <a:xfrm>
            <a:off x="0" y="5143512"/>
            <a:ext cx="2568687" cy="1714488"/>
          </a:xfrm>
          <a:prstGeom prst="rect">
            <a:avLst/>
          </a:prstGeom>
          <a:noFill/>
        </p:spPr>
      </p:pic>
      <p:sp>
        <p:nvSpPr>
          <p:cNvPr id="2" name="Rectangle 1"/>
          <p:cNvSpPr/>
          <p:nvPr/>
        </p:nvSpPr>
        <p:spPr>
          <a:xfrm>
            <a:off x="0" y="0"/>
            <a:ext cx="9144000" cy="2677656"/>
          </a:xfrm>
          <a:prstGeom prst="rect">
            <a:avLst/>
          </a:prstGeom>
        </p:spPr>
        <p:txBody>
          <a:bodyPr wrap="square">
            <a:spAutoFit/>
          </a:bodyPr>
          <a:lstStyle/>
          <a:p>
            <a:r>
              <a:rPr lang="fr-FR" sz="2800" b="1" dirty="0" smtClean="0">
                <a:solidFill>
                  <a:srgbClr val="00B050"/>
                </a:solidFill>
                <a:latin typeface="Times New Roman" pitchFamily="18" charset="0"/>
                <a:cs typeface="Times New Roman" pitchFamily="18" charset="0"/>
              </a:rPr>
              <a:t>2/ LES MODÈLES SYSTÉMIQUES </a:t>
            </a:r>
          </a:p>
          <a:p>
            <a:pPr>
              <a:buFont typeface="Arial" pitchFamily="34" charset="0"/>
              <a:buChar char="•"/>
            </a:pPr>
            <a:r>
              <a:rPr lang="fr-FR" sz="2800" dirty="0" smtClean="0">
                <a:latin typeface="Times New Roman" pitchFamily="18" charset="0"/>
                <a:cs typeface="Times New Roman" pitchFamily="18" charset="0"/>
              </a:rPr>
              <a:t>L’approche systémique se distingue des autres approches par sa façon de comprendre les relations humaines :</a:t>
            </a:r>
          </a:p>
          <a:p>
            <a:pPr>
              <a:buFont typeface="Arial" pitchFamily="34" charset="0"/>
              <a:buChar char="•"/>
            </a:pPr>
            <a:r>
              <a:rPr lang="fr-FR" sz="2800" dirty="0" smtClean="0">
                <a:latin typeface="Times New Roman" pitchFamily="18" charset="0"/>
                <a:cs typeface="Times New Roman" pitchFamily="18" charset="0"/>
              </a:rPr>
              <a:t> Aucun phénomène n’existe isolément, son existence même se concrétise par l’insertion dans un ensemble d’autres phénomènes qui forment un </a:t>
            </a:r>
            <a:r>
              <a:rPr lang="fr-FR" sz="2800" dirty="0" smtClean="0">
                <a:solidFill>
                  <a:schemeClr val="accent3"/>
                </a:solidFill>
                <a:latin typeface="Times New Roman" pitchFamily="18" charset="0"/>
                <a:cs typeface="Times New Roman" pitchFamily="18" charset="0"/>
              </a:rPr>
              <a:t>système avec lui. </a:t>
            </a:r>
          </a:p>
        </p:txBody>
      </p:sp>
      <p:pic>
        <p:nvPicPr>
          <p:cNvPr id="27652" name="Picture 4" descr="Nos relations humaines régissent notre bonheur"/>
          <p:cNvPicPr>
            <a:picLocks noChangeAspect="1" noChangeArrowheads="1"/>
          </p:cNvPicPr>
          <p:nvPr/>
        </p:nvPicPr>
        <p:blipFill>
          <a:blip r:embed="rId3" cstate="print"/>
          <a:srcRect/>
          <a:stretch>
            <a:fillRect/>
          </a:stretch>
        </p:blipFill>
        <p:spPr bwMode="auto">
          <a:xfrm>
            <a:off x="1" y="2643182"/>
            <a:ext cx="2357422" cy="1324161"/>
          </a:xfrm>
          <a:prstGeom prst="rect">
            <a:avLst/>
          </a:prstGeom>
          <a:noFill/>
        </p:spPr>
      </p:pic>
      <p:pic>
        <p:nvPicPr>
          <p:cNvPr id="27654" name="Picture 6" descr="PhD in evidence-based policy advice on colorectal cancer screening - VITO"/>
          <p:cNvPicPr>
            <a:picLocks noChangeAspect="1" noChangeArrowheads="1"/>
          </p:cNvPicPr>
          <p:nvPr/>
        </p:nvPicPr>
        <p:blipFill>
          <a:blip r:embed="rId4" cstate="print"/>
          <a:srcRect/>
          <a:stretch>
            <a:fillRect/>
          </a:stretch>
        </p:blipFill>
        <p:spPr bwMode="auto">
          <a:xfrm>
            <a:off x="6649341" y="2643182"/>
            <a:ext cx="2494659" cy="1428760"/>
          </a:xfrm>
          <a:prstGeom prst="rect">
            <a:avLst/>
          </a:prstGeom>
          <a:noFill/>
        </p:spPr>
      </p:pic>
      <p:pic>
        <p:nvPicPr>
          <p:cNvPr id="27650" name="Picture 2" descr="Le Guide Du Plan De Communication Exemples Et Templates - Gambaran"/>
          <p:cNvPicPr>
            <a:picLocks noChangeAspect="1" noChangeArrowheads="1"/>
          </p:cNvPicPr>
          <p:nvPr/>
        </p:nvPicPr>
        <p:blipFill>
          <a:blip r:embed="rId5" cstate="print"/>
          <a:srcRect/>
          <a:stretch>
            <a:fillRect/>
          </a:stretch>
        </p:blipFill>
        <p:spPr bwMode="auto">
          <a:xfrm>
            <a:off x="2509784" y="3500438"/>
            <a:ext cx="4476749" cy="3357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8786874" cy="5693866"/>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La valeur d’un objet d’art, par exemple, n’est définie que par rapport à d’autres objets d’art, et donc au marché. </a:t>
            </a: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La personne n’est pas le seul élément analysé dans cette démarche. </a:t>
            </a:r>
          </a:p>
          <a:p>
            <a:pPr>
              <a:buFont typeface="Arial" pitchFamily="34" charset="0"/>
              <a:buChar char="•"/>
            </a:pPr>
            <a:r>
              <a:rPr lang="fr-FR" sz="2800" dirty="0" smtClean="0">
                <a:latin typeface="Times New Roman" pitchFamily="18" charset="0"/>
                <a:cs typeface="Times New Roman" pitchFamily="18" charset="0"/>
              </a:rPr>
              <a:t>L’intervenant accorde aussi une importance considérable aux différents éléments du système dont il fait partie (familial, professionnel, social, etc.). </a:t>
            </a:r>
          </a:p>
          <a:p>
            <a:pPr>
              <a:buFont typeface="Arial" pitchFamily="34" charset="0"/>
              <a:buChar char="•"/>
            </a:pPr>
            <a:r>
              <a:rPr lang="fr-FR" sz="2800" dirty="0" smtClean="0">
                <a:latin typeface="Times New Roman" pitchFamily="18" charset="0"/>
                <a:cs typeface="Times New Roman" pitchFamily="18" charset="0"/>
              </a:rPr>
              <a:t>Cette personne est influencée à la fois par ses intentions, celles des autres, et celles des possibilités du milieu et/ou du système.</a:t>
            </a:r>
            <a:endParaRPr lang="fr-FR" sz="2800" dirty="0">
              <a:latin typeface="Times New Roman" pitchFamily="18" charset="0"/>
              <a:cs typeface="Times New Roman" pitchFamily="18" charset="0"/>
            </a:endParaRPr>
          </a:p>
        </p:txBody>
      </p:sp>
      <p:pic>
        <p:nvPicPr>
          <p:cNvPr id="307202" name="Picture 2" descr="Koller Auktionen - Details für Lot 1300 | Antike möbel, Kommode antik ..."/>
          <p:cNvPicPr>
            <a:picLocks noChangeAspect="1" noChangeArrowheads="1"/>
          </p:cNvPicPr>
          <p:nvPr/>
        </p:nvPicPr>
        <p:blipFill>
          <a:blip r:embed="rId2"/>
          <a:srcRect/>
          <a:stretch>
            <a:fillRect/>
          </a:stretch>
        </p:blipFill>
        <p:spPr bwMode="auto">
          <a:xfrm>
            <a:off x="6858016" y="1142984"/>
            <a:ext cx="1996062" cy="1357322"/>
          </a:xfrm>
          <a:prstGeom prst="rect">
            <a:avLst/>
          </a:prstGeom>
          <a:noFill/>
        </p:spPr>
      </p:pic>
      <p:pic>
        <p:nvPicPr>
          <p:cNvPr id="307204" name="Picture 4" descr="Mettre en valeur les tableaux et objets d'art avec un éclairage dynamique"/>
          <p:cNvPicPr>
            <a:picLocks noChangeAspect="1" noChangeArrowheads="1"/>
          </p:cNvPicPr>
          <p:nvPr/>
        </p:nvPicPr>
        <p:blipFill>
          <a:blip r:embed="rId3"/>
          <a:srcRect/>
          <a:stretch>
            <a:fillRect/>
          </a:stretch>
        </p:blipFill>
        <p:spPr bwMode="auto">
          <a:xfrm>
            <a:off x="3857620" y="1071546"/>
            <a:ext cx="2071702" cy="1388366"/>
          </a:xfrm>
          <a:prstGeom prst="rect">
            <a:avLst/>
          </a:prstGeom>
          <a:noFill/>
        </p:spPr>
      </p:pic>
      <p:pic>
        <p:nvPicPr>
          <p:cNvPr id="307206" name="Picture 6" descr="Objet d art » Vacances - Arts- Guides Voyages"/>
          <p:cNvPicPr>
            <a:picLocks noChangeAspect="1" noChangeArrowheads="1"/>
          </p:cNvPicPr>
          <p:nvPr/>
        </p:nvPicPr>
        <p:blipFill>
          <a:blip r:embed="rId4"/>
          <a:srcRect/>
          <a:stretch>
            <a:fillRect/>
          </a:stretch>
        </p:blipFill>
        <p:spPr bwMode="auto">
          <a:xfrm>
            <a:off x="214282" y="1071546"/>
            <a:ext cx="2982651" cy="1390646"/>
          </a:xfrm>
          <a:prstGeom prst="rect">
            <a:avLst/>
          </a:prstGeom>
          <a:noFill/>
        </p:spPr>
      </p:pic>
      <p:pic>
        <p:nvPicPr>
          <p:cNvPr id="307208" name="Picture 8" descr="Influence Your Way To Success - Val Grubb &amp; Associates"/>
          <p:cNvPicPr>
            <a:picLocks noChangeAspect="1" noChangeArrowheads="1"/>
          </p:cNvPicPr>
          <p:nvPr/>
        </p:nvPicPr>
        <p:blipFill>
          <a:blip r:embed="rId5" cstate="print"/>
          <a:srcRect/>
          <a:stretch>
            <a:fillRect/>
          </a:stretch>
        </p:blipFill>
        <p:spPr bwMode="auto">
          <a:xfrm>
            <a:off x="4857752" y="5462782"/>
            <a:ext cx="2786082" cy="13952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Les écrits professionnels | Pearltrees"/>
          <p:cNvPicPr>
            <a:picLocks noChangeAspect="1" noChangeArrowheads="1"/>
          </p:cNvPicPr>
          <p:nvPr/>
        </p:nvPicPr>
        <p:blipFill>
          <a:blip r:embed="rId2" cstate="print"/>
          <a:srcRect/>
          <a:stretch>
            <a:fillRect/>
          </a:stretch>
        </p:blipFill>
        <p:spPr bwMode="auto">
          <a:xfrm>
            <a:off x="5857852" y="4000504"/>
            <a:ext cx="3286148" cy="2112524"/>
          </a:xfrm>
          <a:prstGeom prst="rect">
            <a:avLst/>
          </a:prstGeom>
          <a:noFill/>
        </p:spPr>
      </p:pic>
      <p:pic>
        <p:nvPicPr>
          <p:cNvPr id="26626" name="Picture 2" descr="Blog Archives - downwfiles"/>
          <p:cNvPicPr>
            <a:picLocks noChangeAspect="1" noChangeArrowheads="1"/>
          </p:cNvPicPr>
          <p:nvPr/>
        </p:nvPicPr>
        <p:blipFill>
          <a:blip r:embed="rId3"/>
          <a:srcRect/>
          <a:stretch>
            <a:fillRect/>
          </a:stretch>
        </p:blipFill>
        <p:spPr bwMode="auto">
          <a:xfrm>
            <a:off x="0" y="4071942"/>
            <a:ext cx="4071934" cy="2483880"/>
          </a:xfrm>
          <a:prstGeom prst="rect">
            <a:avLst/>
          </a:prstGeom>
          <a:noFill/>
        </p:spPr>
      </p:pic>
      <p:pic>
        <p:nvPicPr>
          <p:cNvPr id="26630" name="Picture 6" descr="Image porte-voix - Images Gratuites à Imprimer - Dessin 30670"/>
          <p:cNvPicPr>
            <a:picLocks noChangeAspect="1" noChangeArrowheads="1"/>
          </p:cNvPicPr>
          <p:nvPr/>
        </p:nvPicPr>
        <p:blipFill>
          <a:blip r:embed="rId4"/>
          <a:srcRect/>
          <a:stretch>
            <a:fillRect/>
          </a:stretch>
        </p:blipFill>
        <p:spPr bwMode="auto">
          <a:xfrm>
            <a:off x="2786050" y="2714620"/>
            <a:ext cx="3290193" cy="4643418"/>
          </a:xfrm>
          <a:prstGeom prst="rect">
            <a:avLst/>
          </a:prstGeom>
          <a:noFill/>
        </p:spPr>
      </p:pic>
      <p:sp>
        <p:nvSpPr>
          <p:cNvPr id="2" name="Rectangle 1"/>
          <p:cNvSpPr/>
          <p:nvPr/>
        </p:nvSpPr>
        <p:spPr>
          <a:xfrm>
            <a:off x="0" y="0"/>
            <a:ext cx="9144000" cy="3785652"/>
          </a:xfrm>
          <a:prstGeom prst="rect">
            <a:avLst/>
          </a:prstGeom>
        </p:spPr>
        <p:txBody>
          <a:bodyPr wrap="square">
            <a:spAutoFit/>
          </a:bodyPr>
          <a:lstStyle/>
          <a:p>
            <a:r>
              <a:rPr lang="fr-FR" sz="2800" dirty="0" smtClean="0">
                <a:latin typeface="Times New Roman" pitchFamily="18" charset="0"/>
                <a:cs typeface="Times New Roman" pitchFamily="18" charset="0"/>
              </a:rPr>
              <a:t>La communication humaine a la particularité de présenter des éléments indissociables : </a:t>
            </a:r>
          </a:p>
          <a:p>
            <a:pPr>
              <a:buFont typeface="Arial" pitchFamily="34" charset="0"/>
              <a:buChar char="•"/>
            </a:pPr>
            <a:r>
              <a:rPr lang="fr-FR" sz="2800" dirty="0" smtClean="0">
                <a:latin typeface="Times New Roman" pitchFamily="18" charset="0"/>
                <a:cs typeface="Times New Roman" pitchFamily="18" charset="0"/>
              </a:rPr>
              <a:t>la </a:t>
            </a:r>
            <a:r>
              <a:rPr lang="fr-FR" sz="3600" b="1" dirty="0" smtClean="0">
                <a:solidFill>
                  <a:schemeClr val="accent3"/>
                </a:solidFill>
                <a:latin typeface="Times New Roman" pitchFamily="18" charset="0"/>
                <a:cs typeface="Times New Roman" pitchFamily="18" charset="0"/>
              </a:rPr>
              <a:t>communication rationnelle </a:t>
            </a:r>
            <a:r>
              <a:rPr lang="fr-FR" sz="2800" dirty="0" smtClean="0">
                <a:latin typeface="Times New Roman" pitchFamily="18" charset="0"/>
                <a:cs typeface="Times New Roman" pitchFamily="18" charset="0"/>
              </a:rPr>
              <a:t>(= le contenu), </a:t>
            </a:r>
          </a:p>
          <a:p>
            <a:pPr>
              <a:buFont typeface="Arial" pitchFamily="34" charset="0"/>
              <a:buChar char="•"/>
            </a:pPr>
            <a:r>
              <a:rPr lang="fr-FR" sz="3200" b="1" dirty="0" smtClean="0">
                <a:solidFill>
                  <a:srgbClr val="FF0000"/>
                </a:solidFill>
                <a:latin typeface="Times New Roman" pitchFamily="18" charset="0"/>
                <a:cs typeface="Times New Roman" pitchFamily="18" charset="0"/>
              </a:rPr>
              <a:t>et</a:t>
            </a:r>
            <a:r>
              <a:rPr lang="fr-FR" sz="2800" dirty="0" smtClean="0">
                <a:latin typeface="Times New Roman" pitchFamily="18" charset="0"/>
                <a:cs typeface="Times New Roman" pitchFamily="18" charset="0"/>
              </a:rPr>
              <a:t> la </a:t>
            </a:r>
            <a:r>
              <a:rPr lang="fr-FR" sz="3600" b="1" dirty="0" smtClean="0">
                <a:solidFill>
                  <a:srgbClr val="FFC000"/>
                </a:solidFill>
                <a:latin typeface="Times New Roman" pitchFamily="18" charset="0"/>
                <a:cs typeface="Times New Roman" pitchFamily="18" charset="0"/>
              </a:rPr>
              <a:t>communication relationnelle </a:t>
            </a:r>
            <a:r>
              <a:rPr lang="fr-FR" sz="2800" dirty="0" smtClean="0">
                <a:latin typeface="Times New Roman" pitchFamily="18" charset="0"/>
                <a:cs typeface="Times New Roman" pitchFamily="18" charset="0"/>
              </a:rPr>
              <a:t>(= La forme). </a:t>
            </a:r>
          </a:p>
          <a:p>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Elle comporte en fait deux catégories de signes : </a:t>
            </a:r>
          </a:p>
          <a:p>
            <a:r>
              <a:rPr lang="fr-FR" sz="2800" dirty="0" smtClean="0">
                <a:latin typeface="Times New Roman" pitchFamily="18" charset="0"/>
                <a:cs typeface="Times New Roman" pitchFamily="18" charset="0"/>
              </a:rPr>
              <a:t>• </a:t>
            </a:r>
            <a:r>
              <a:rPr lang="fr-FR" sz="2800" b="1" dirty="0" smtClean="0">
                <a:solidFill>
                  <a:schemeClr val="accent2">
                    <a:lumMod val="75000"/>
                  </a:schemeClr>
                </a:solidFill>
                <a:latin typeface="Times New Roman" pitchFamily="18" charset="0"/>
                <a:cs typeface="Times New Roman" pitchFamily="18" charset="0"/>
              </a:rPr>
              <a:t>Les signaux digitaux </a:t>
            </a:r>
            <a:r>
              <a:rPr lang="fr-FR" sz="2800" dirty="0" smtClean="0">
                <a:latin typeface="Times New Roman" pitchFamily="18" charset="0"/>
                <a:cs typeface="Times New Roman" pitchFamily="18" charset="0"/>
              </a:rPr>
              <a:t>qui sont les actions, les mots, les écrits... Signes compréhensifs à partir d’un code précis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642918"/>
            <a:ext cx="8572560" cy="1384995"/>
          </a:xfrm>
          <a:prstGeom prst="rect">
            <a:avLst/>
          </a:prstGeom>
        </p:spPr>
        <p:txBody>
          <a:bodyPr wrap="square">
            <a:spAutoFit/>
          </a:bodyPr>
          <a:lstStyle/>
          <a:p>
            <a:r>
              <a:rPr lang="fr-FR" sz="2800" dirty="0" smtClean="0">
                <a:latin typeface="Times New Roman" pitchFamily="18" charset="0"/>
                <a:cs typeface="Times New Roman" pitchFamily="18" charset="0"/>
              </a:rPr>
              <a:t>Les </a:t>
            </a:r>
            <a:r>
              <a:rPr lang="fr-FR" sz="2800" b="1" dirty="0" smtClean="0">
                <a:solidFill>
                  <a:schemeClr val="accent3">
                    <a:lumMod val="75000"/>
                  </a:schemeClr>
                </a:solidFill>
                <a:latin typeface="Times New Roman" pitchFamily="18" charset="0"/>
                <a:cs typeface="Times New Roman" pitchFamily="18" charset="0"/>
              </a:rPr>
              <a:t>signaux analogiques </a:t>
            </a:r>
            <a:r>
              <a:rPr lang="fr-FR" sz="2800" dirty="0" smtClean="0">
                <a:latin typeface="Times New Roman" pitchFamily="18" charset="0"/>
                <a:cs typeface="Times New Roman" pitchFamily="18" charset="0"/>
              </a:rPr>
              <a:t>que sont les attitudes, le paralangage…Qui permettent une interprétation à partir d’un contexte précis.</a:t>
            </a:r>
            <a:endParaRPr lang="fr-FR" sz="2800" dirty="0"/>
          </a:p>
        </p:txBody>
      </p:sp>
      <p:pic>
        <p:nvPicPr>
          <p:cNvPr id="308226" name="Picture 2" descr="8 Ways A Positive Attitude Enhances Success | Create Your Happy"/>
          <p:cNvPicPr>
            <a:picLocks noChangeAspect="1" noChangeArrowheads="1"/>
          </p:cNvPicPr>
          <p:nvPr/>
        </p:nvPicPr>
        <p:blipFill>
          <a:blip r:embed="rId2"/>
          <a:srcRect/>
          <a:stretch>
            <a:fillRect/>
          </a:stretch>
        </p:blipFill>
        <p:spPr bwMode="auto">
          <a:xfrm>
            <a:off x="2285984" y="2000240"/>
            <a:ext cx="4514850" cy="2533651"/>
          </a:xfrm>
          <a:prstGeom prst="rect">
            <a:avLst/>
          </a:prstGeom>
          <a:noFill/>
        </p:spPr>
      </p:pic>
      <p:pic>
        <p:nvPicPr>
          <p:cNvPr id="308228" name="Picture 4" descr="Gérer une personne négative au travail : 4 conseils - Cadremploi"/>
          <p:cNvPicPr>
            <a:picLocks noChangeAspect="1" noChangeArrowheads="1"/>
          </p:cNvPicPr>
          <p:nvPr/>
        </p:nvPicPr>
        <p:blipFill>
          <a:blip r:embed="rId3"/>
          <a:srcRect/>
          <a:stretch>
            <a:fillRect/>
          </a:stretch>
        </p:blipFill>
        <p:spPr bwMode="auto">
          <a:xfrm>
            <a:off x="0" y="4752959"/>
            <a:ext cx="3157560" cy="2105041"/>
          </a:xfrm>
          <a:prstGeom prst="rect">
            <a:avLst/>
          </a:prstGeom>
          <a:noFill/>
        </p:spPr>
      </p:pic>
      <p:pic>
        <p:nvPicPr>
          <p:cNvPr id="308230" name="Picture 6" descr="Anger in Leadership - Content for Coaches and Consultants"/>
          <p:cNvPicPr>
            <a:picLocks noChangeAspect="1" noChangeArrowheads="1"/>
          </p:cNvPicPr>
          <p:nvPr/>
        </p:nvPicPr>
        <p:blipFill>
          <a:blip r:embed="rId4"/>
          <a:srcRect/>
          <a:stretch>
            <a:fillRect/>
          </a:stretch>
        </p:blipFill>
        <p:spPr bwMode="auto">
          <a:xfrm>
            <a:off x="4143372" y="4857760"/>
            <a:ext cx="2701913" cy="1801276"/>
          </a:xfrm>
          <a:prstGeom prst="rect">
            <a:avLst/>
          </a:prstGeom>
          <a:noFill/>
        </p:spPr>
      </p:pic>
      <p:pic>
        <p:nvPicPr>
          <p:cNvPr id="308232" name="Picture 8" descr="Pin by aparna agarwal on TBS | Angry person, Stock photography free, Person"/>
          <p:cNvPicPr>
            <a:picLocks noChangeAspect="1" noChangeArrowheads="1"/>
          </p:cNvPicPr>
          <p:nvPr/>
        </p:nvPicPr>
        <p:blipFill>
          <a:blip r:embed="rId5" cstate="print"/>
          <a:srcRect/>
          <a:stretch>
            <a:fillRect/>
          </a:stretch>
        </p:blipFill>
        <p:spPr bwMode="auto">
          <a:xfrm>
            <a:off x="6715108" y="2285992"/>
            <a:ext cx="2428892" cy="1649485"/>
          </a:xfrm>
          <a:prstGeom prst="rect">
            <a:avLst/>
          </a:prstGeom>
          <a:noFill/>
        </p:spPr>
      </p:pic>
      <p:pic>
        <p:nvPicPr>
          <p:cNvPr id="308234" name="Picture 10" descr="老年人“无理取闹”，子女的处理办法有这几种！ - 知乎"/>
          <p:cNvPicPr>
            <a:picLocks noChangeAspect="1" noChangeArrowheads="1"/>
          </p:cNvPicPr>
          <p:nvPr/>
        </p:nvPicPr>
        <p:blipFill>
          <a:blip r:embed="rId6"/>
          <a:srcRect/>
          <a:stretch>
            <a:fillRect/>
          </a:stretch>
        </p:blipFill>
        <p:spPr bwMode="auto">
          <a:xfrm>
            <a:off x="357158" y="2357430"/>
            <a:ext cx="1571636" cy="2232412"/>
          </a:xfrm>
          <a:prstGeom prst="rect">
            <a:avLst/>
          </a:prstGeom>
          <a:noFill/>
        </p:spPr>
      </p:pic>
      <p:pic>
        <p:nvPicPr>
          <p:cNvPr id="308236" name="Picture 12" descr="Person Wearing Horse Blinders Stock Photos, Pictures &amp; Royalty-Free ..."/>
          <p:cNvPicPr>
            <a:picLocks noChangeAspect="1" noChangeArrowheads="1"/>
          </p:cNvPicPr>
          <p:nvPr/>
        </p:nvPicPr>
        <p:blipFill>
          <a:blip r:embed="rId7"/>
          <a:srcRect/>
          <a:stretch>
            <a:fillRect/>
          </a:stretch>
        </p:blipFill>
        <p:spPr bwMode="auto">
          <a:xfrm>
            <a:off x="7727944" y="4929198"/>
            <a:ext cx="1292171" cy="19288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1384995"/>
          </a:xfrm>
          <a:prstGeom prst="rect">
            <a:avLst/>
          </a:prstGeom>
        </p:spPr>
        <p:txBody>
          <a:bodyPr wrap="square">
            <a:spAutoFit/>
          </a:bodyPr>
          <a:lstStyle/>
          <a:p>
            <a:r>
              <a:rPr lang="fr-FR" sz="2800" b="1" dirty="0" smtClean="0">
                <a:solidFill>
                  <a:schemeClr val="accent3">
                    <a:lumMod val="75000"/>
                  </a:schemeClr>
                </a:solidFill>
                <a:latin typeface="Times New Roman" pitchFamily="18" charset="0"/>
                <a:cs typeface="Times New Roman" pitchFamily="18" charset="0"/>
              </a:rPr>
              <a:t>2.1 Le modèle sociométrique de Jacob moreno8 (1954) </a:t>
            </a:r>
          </a:p>
          <a:p>
            <a:r>
              <a:rPr lang="fr-FR" sz="2800" dirty="0" smtClean="0">
                <a:latin typeface="Times New Roman" pitchFamily="18" charset="0"/>
                <a:cs typeface="Times New Roman" pitchFamily="18" charset="0"/>
              </a:rPr>
              <a:t>Il présente graphiquement le réseau dessiné par les relations « informelles » dans un groupe.</a:t>
            </a:r>
            <a:endParaRPr lang="fr-FR" sz="28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3159366" y="1500174"/>
            <a:ext cx="5984634" cy="4511672"/>
          </a:xfrm>
          <a:prstGeom prst="rect">
            <a:avLst/>
          </a:prstGeom>
          <a:noFill/>
          <a:ln w="9525">
            <a:noFill/>
            <a:miter lim="800000"/>
            <a:headEnd/>
            <a:tailEnd/>
          </a:ln>
          <a:effectLst/>
        </p:spPr>
      </p:pic>
      <p:sp>
        <p:nvSpPr>
          <p:cNvPr id="4" name="Rectangle 3"/>
          <p:cNvSpPr/>
          <p:nvPr/>
        </p:nvSpPr>
        <p:spPr>
          <a:xfrm>
            <a:off x="214282" y="6488668"/>
            <a:ext cx="8929718" cy="369332"/>
          </a:xfrm>
          <a:prstGeom prst="rect">
            <a:avLst/>
          </a:prstGeom>
        </p:spPr>
        <p:txBody>
          <a:bodyPr wrap="square">
            <a:spAutoFit/>
          </a:bodyPr>
          <a:lstStyle/>
          <a:p>
            <a:r>
              <a:rPr lang="fr-FR" dirty="0" smtClean="0">
                <a:latin typeface="Times New Roman" pitchFamily="18" charset="0"/>
                <a:cs typeface="Times New Roman" pitchFamily="18" charset="0"/>
              </a:rPr>
              <a:t>Médecin psychiatre, psychosociologue, théoricien et éducateur américain (1889-1974).</a:t>
            </a:r>
            <a:endParaRPr lang="fr-FR" dirty="0">
              <a:latin typeface="Times New Roman" pitchFamily="18" charset="0"/>
              <a:cs typeface="Times New Roman" pitchFamily="18" charset="0"/>
            </a:endParaRPr>
          </a:p>
        </p:txBody>
      </p:sp>
      <p:pic>
        <p:nvPicPr>
          <p:cNvPr id="8196" name="Picture 4" descr="La définition de Moreno"/>
          <p:cNvPicPr>
            <a:picLocks noChangeAspect="1" noChangeArrowheads="1"/>
          </p:cNvPicPr>
          <p:nvPr/>
        </p:nvPicPr>
        <p:blipFill>
          <a:blip r:embed="rId3"/>
          <a:srcRect/>
          <a:stretch>
            <a:fillRect/>
          </a:stretch>
        </p:blipFill>
        <p:spPr bwMode="auto">
          <a:xfrm>
            <a:off x="0" y="1785926"/>
            <a:ext cx="1857356" cy="2447341"/>
          </a:xfrm>
          <a:prstGeom prst="rect">
            <a:avLst/>
          </a:prstGeom>
          <a:noFill/>
        </p:spPr>
      </p:pic>
      <p:pic>
        <p:nvPicPr>
          <p:cNvPr id="8198" name="Picture 6" descr="Sociogramme : les acteurs au pouvoir dans l’organisation &gt; Initiative 101"/>
          <p:cNvPicPr>
            <a:picLocks noChangeAspect="1" noChangeArrowheads="1"/>
          </p:cNvPicPr>
          <p:nvPr/>
        </p:nvPicPr>
        <p:blipFill>
          <a:blip r:embed="rId4"/>
          <a:srcRect/>
          <a:stretch>
            <a:fillRect/>
          </a:stretch>
        </p:blipFill>
        <p:spPr bwMode="auto">
          <a:xfrm>
            <a:off x="0" y="4071942"/>
            <a:ext cx="2857500"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9144000" cy="2246769"/>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Par l’identification des affinités (sympathie, antipathie ou indifférence) entre les individus, on dessine une structure des relations sociales affectives du groupe. </a:t>
            </a:r>
          </a:p>
          <a:p>
            <a:pPr>
              <a:buFont typeface="Arial" pitchFamily="34" charset="0"/>
              <a:buChar char="•"/>
            </a:pPr>
            <a:r>
              <a:rPr lang="fr-FR" sz="2800" dirty="0" smtClean="0">
                <a:latin typeface="Times New Roman" pitchFamily="18" charset="0"/>
                <a:cs typeface="Times New Roman" pitchFamily="18" charset="0"/>
              </a:rPr>
              <a:t>La communication y est définie comme un canal, support privilégié du transport de l’information. </a:t>
            </a:r>
          </a:p>
        </p:txBody>
      </p:sp>
      <p:pic>
        <p:nvPicPr>
          <p:cNvPr id="25608" name="Picture 8" descr="empathie-et-autres-1 | Isidoor"/>
          <p:cNvPicPr>
            <a:picLocks noChangeAspect="1" noChangeArrowheads="1"/>
          </p:cNvPicPr>
          <p:nvPr/>
        </p:nvPicPr>
        <p:blipFill>
          <a:blip r:embed="rId2"/>
          <a:srcRect/>
          <a:stretch>
            <a:fillRect/>
          </a:stretch>
        </p:blipFill>
        <p:spPr bwMode="auto">
          <a:xfrm>
            <a:off x="1" y="3286124"/>
            <a:ext cx="9143999" cy="31670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71604" y="-142900"/>
            <a:ext cx="5572164" cy="923330"/>
          </a:xfrm>
          <a:prstGeom prst="rect">
            <a:avLst/>
          </a:prstGeom>
          <a:noFill/>
        </p:spPr>
        <p:txBody>
          <a:bodyPr wrap="square" rtlCol="0">
            <a:spAutoFit/>
          </a:bodyPr>
          <a:lstStyle/>
          <a:p>
            <a:r>
              <a:rPr lang="fr-FR" sz="5400" b="1" dirty="0" smtClean="0">
                <a:solidFill>
                  <a:srgbClr val="FFC000"/>
                </a:solidFill>
                <a:latin typeface="Times New Roman" pitchFamily="18" charset="0"/>
                <a:cs typeface="Times New Roman" pitchFamily="18" charset="0"/>
              </a:rPr>
              <a:t>Communication</a:t>
            </a:r>
            <a:r>
              <a:rPr lang="fr-FR" b="1" dirty="0" smtClean="0">
                <a:solidFill>
                  <a:srgbClr val="FFC000"/>
                </a:solidFill>
              </a:rPr>
              <a:t> </a:t>
            </a:r>
          </a:p>
        </p:txBody>
      </p:sp>
      <p:sp>
        <p:nvSpPr>
          <p:cNvPr id="3" name="Rectangle 2"/>
          <p:cNvSpPr/>
          <p:nvPr/>
        </p:nvSpPr>
        <p:spPr>
          <a:xfrm>
            <a:off x="0" y="428604"/>
            <a:ext cx="9144000" cy="3416320"/>
          </a:xfrm>
          <a:prstGeom prst="rect">
            <a:avLst/>
          </a:prstGeom>
        </p:spPr>
        <p:txBody>
          <a:bodyPr wrap="square">
            <a:spAutoFit/>
          </a:bodyPr>
          <a:lstStyle/>
          <a:p>
            <a:pPr>
              <a:buFont typeface="Arial" pitchFamily="34" charset="0"/>
              <a:buChar char="•"/>
            </a:pPr>
            <a:r>
              <a:rPr lang="fr-FR" sz="2400" dirty="0" smtClean="0">
                <a:latin typeface="Times New Roman" pitchFamily="18" charset="0"/>
                <a:cs typeface="Times New Roman" pitchFamily="18" charset="0"/>
              </a:rPr>
              <a:t>D’après vous : </a:t>
            </a:r>
          </a:p>
          <a:p>
            <a:pPr>
              <a:buFont typeface="Arial" pitchFamily="34" charset="0"/>
              <a:buChar char="•"/>
            </a:pPr>
            <a:r>
              <a:rPr lang="fr-FR" sz="2400" dirty="0" smtClean="0">
                <a:latin typeface="Times New Roman" pitchFamily="18" charset="0"/>
                <a:cs typeface="Times New Roman" pitchFamily="18" charset="0"/>
              </a:rPr>
              <a:t> Qu’est-ce que la communication ? </a:t>
            </a:r>
          </a:p>
          <a:p>
            <a:pPr>
              <a:buFont typeface="Arial" pitchFamily="34" charset="0"/>
              <a:buChar char="•"/>
            </a:pPr>
            <a:r>
              <a:rPr lang="fr-FR" sz="2400" dirty="0" smtClean="0">
                <a:latin typeface="Times New Roman" pitchFamily="18" charset="0"/>
                <a:cs typeface="Times New Roman" pitchFamily="18" charset="0"/>
              </a:rPr>
              <a:t> Quelle différence faites-vous entre communication et information ?</a:t>
            </a:r>
          </a:p>
          <a:p>
            <a:pPr>
              <a:buFont typeface="Arial" pitchFamily="34" charset="0"/>
              <a:buChar char="•"/>
            </a:pPr>
            <a:r>
              <a:rPr lang="fr-FR" sz="2400" dirty="0" smtClean="0">
                <a:latin typeface="Times New Roman" pitchFamily="18" charset="0"/>
                <a:cs typeface="Times New Roman" pitchFamily="18" charset="0"/>
              </a:rPr>
              <a:t> La communication est un échange </a:t>
            </a:r>
            <a:r>
              <a:rPr lang="fr-FR" sz="2400" dirty="0" smtClean="0">
                <a:solidFill>
                  <a:srgbClr val="00B050"/>
                </a:solidFill>
                <a:latin typeface="Times New Roman" pitchFamily="18" charset="0"/>
                <a:cs typeface="Times New Roman" pitchFamily="18" charset="0"/>
              </a:rPr>
              <a:t>entre</a:t>
            </a:r>
            <a:r>
              <a:rPr lang="fr-FR" sz="2400" dirty="0" smtClean="0">
                <a:latin typeface="Times New Roman" pitchFamily="18" charset="0"/>
                <a:cs typeface="Times New Roman" pitchFamily="18" charset="0"/>
              </a:rPr>
              <a:t> deux ou plusieurs personnes. </a:t>
            </a:r>
          </a:p>
          <a:p>
            <a:pPr>
              <a:buFont typeface="Arial" pitchFamily="34" charset="0"/>
              <a:buChar char="•"/>
            </a:pPr>
            <a:r>
              <a:rPr lang="fr-FR" sz="2400" dirty="0" smtClean="0">
                <a:latin typeface="Times New Roman" pitchFamily="18" charset="0"/>
                <a:cs typeface="Times New Roman" pitchFamily="18" charset="0"/>
              </a:rPr>
              <a:t>L’information est une transmission de données </a:t>
            </a:r>
            <a:r>
              <a:rPr lang="fr-FR" sz="2400" dirty="0" smtClean="0">
                <a:solidFill>
                  <a:srgbClr val="00B0F0"/>
                </a:solidFill>
                <a:latin typeface="Times New Roman" pitchFamily="18" charset="0"/>
                <a:cs typeface="Times New Roman" pitchFamily="18" charset="0"/>
              </a:rPr>
              <a:t>à sens unique</a:t>
            </a:r>
            <a:r>
              <a:rPr lang="fr-FR" sz="2400" dirty="0" smtClean="0">
                <a:latin typeface="Times New Roman" pitchFamily="18" charset="0"/>
                <a:cs typeface="Times New Roman" pitchFamily="18" charset="0"/>
              </a:rPr>
              <a:t>. Lorsque vous regardez le journal télévisé, le présentateur vous transmet une information. Mais si vous ne la comprenez pas, </a:t>
            </a:r>
            <a:r>
              <a:rPr lang="fr-FR" sz="2400" dirty="0" smtClean="0">
                <a:solidFill>
                  <a:srgbClr val="FF0000"/>
                </a:solidFill>
                <a:latin typeface="Times New Roman" pitchFamily="18" charset="0"/>
                <a:cs typeface="Times New Roman" pitchFamily="18" charset="0"/>
              </a:rPr>
              <a:t>vous ne pouvez pas </a:t>
            </a:r>
            <a:r>
              <a:rPr lang="fr-FR" sz="2400" dirty="0" smtClean="0">
                <a:latin typeface="Times New Roman" pitchFamily="18" charset="0"/>
                <a:cs typeface="Times New Roman" pitchFamily="18" charset="0"/>
              </a:rPr>
              <a:t>interagir avec lui pour qu’il précise ses dires</a:t>
            </a:r>
          </a:p>
          <a:p>
            <a:endParaRPr lang="fr-FR" sz="2400" dirty="0" smtClean="0">
              <a:latin typeface="Times New Roman" pitchFamily="18" charset="0"/>
              <a:cs typeface="Times New Roman" pitchFamily="18" charset="0"/>
            </a:endParaRPr>
          </a:p>
        </p:txBody>
      </p:sp>
      <p:sp>
        <p:nvSpPr>
          <p:cNvPr id="280578" name="AutoShape 2" descr="Résultat d’images pour Journal Télévisé Rtb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80579" name="Picture 3"/>
          <p:cNvPicPr>
            <a:picLocks noChangeAspect="1" noChangeArrowheads="1"/>
          </p:cNvPicPr>
          <p:nvPr/>
        </p:nvPicPr>
        <p:blipFill>
          <a:blip r:embed="rId2"/>
          <a:srcRect/>
          <a:stretch>
            <a:fillRect/>
          </a:stretch>
        </p:blipFill>
        <p:spPr bwMode="auto">
          <a:xfrm>
            <a:off x="0" y="4000504"/>
            <a:ext cx="4329426" cy="2857866"/>
          </a:xfrm>
          <a:prstGeom prst="rect">
            <a:avLst/>
          </a:prstGeom>
          <a:noFill/>
          <a:ln w="9525">
            <a:noFill/>
            <a:miter lim="800000"/>
            <a:headEnd/>
            <a:tailEnd/>
          </a:ln>
          <a:effectLst/>
        </p:spPr>
      </p:pic>
      <p:pic>
        <p:nvPicPr>
          <p:cNvPr id="280580" name="Picture 4"/>
          <p:cNvPicPr>
            <a:picLocks noChangeAspect="1" noChangeArrowheads="1"/>
          </p:cNvPicPr>
          <p:nvPr/>
        </p:nvPicPr>
        <p:blipFill>
          <a:blip r:embed="rId3"/>
          <a:srcRect/>
          <a:stretch>
            <a:fillRect/>
          </a:stretch>
        </p:blipFill>
        <p:spPr bwMode="auto">
          <a:xfrm>
            <a:off x="4891157" y="4000504"/>
            <a:ext cx="4252843" cy="2857495"/>
          </a:xfrm>
          <a:prstGeom prst="rect">
            <a:avLst/>
          </a:prstGeom>
          <a:noFill/>
          <a:ln w="9525">
            <a:noFill/>
            <a:miter lim="800000"/>
            <a:headEnd/>
            <a:tailEnd/>
          </a:ln>
          <a:effectLst/>
        </p:spPr>
      </p:pic>
      <p:sp>
        <p:nvSpPr>
          <p:cNvPr id="7" name="Différent de 6"/>
          <p:cNvSpPr/>
          <p:nvPr/>
        </p:nvSpPr>
        <p:spPr>
          <a:xfrm>
            <a:off x="3929058" y="5429264"/>
            <a:ext cx="1428760" cy="714380"/>
          </a:xfrm>
          <a:prstGeom prst="mathNotEqua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2" descr="les élèves parlent: LES SENTIMENTS"/>
          <p:cNvPicPr>
            <a:picLocks noChangeAspect="1" noChangeArrowheads="1"/>
          </p:cNvPicPr>
          <p:nvPr/>
        </p:nvPicPr>
        <p:blipFill>
          <a:blip r:embed="rId2"/>
          <a:srcRect/>
          <a:stretch>
            <a:fillRect/>
          </a:stretch>
        </p:blipFill>
        <p:spPr bwMode="auto">
          <a:xfrm>
            <a:off x="3214678" y="3143248"/>
            <a:ext cx="3261790" cy="1928826"/>
          </a:xfrm>
          <a:prstGeom prst="rect">
            <a:avLst/>
          </a:prstGeom>
          <a:noFill/>
        </p:spPr>
      </p:pic>
      <p:sp>
        <p:nvSpPr>
          <p:cNvPr id="2" name="Rectangle 1"/>
          <p:cNvSpPr/>
          <p:nvPr/>
        </p:nvSpPr>
        <p:spPr>
          <a:xfrm>
            <a:off x="0" y="0"/>
            <a:ext cx="9072594" cy="3108543"/>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En effet, la structure informelle du groupe va faciliter ou non le passage des informations. </a:t>
            </a:r>
          </a:p>
          <a:p>
            <a:pPr>
              <a:buFont typeface="Arial" pitchFamily="34" charset="0"/>
              <a:buChar char="•"/>
            </a:pPr>
            <a:r>
              <a:rPr lang="fr-FR" sz="2800" dirty="0" smtClean="0">
                <a:latin typeface="Times New Roman" pitchFamily="18" charset="0"/>
                <a:cs typeface="Times New Roman" pitchFamily="18" charset="0"/>
              </a:rPr>
              <a:t>Le test sociométrique cherche à déterminer, à partir d’un même critère de base, les sentiments qu’éprouvent les uns pour les autres les individus d’un groupe.</a:t>
            </a:r>
          </a:p>
          <a:p>
            <a:pPr>
              <a:buFont typeface="Arial" pitchFamily="34" charset="0"/>
              <a:buChar char="•"/>
            </a:pPr>
            <a:r>
              <a:rPr lang="fr-FR" sz="2800" dirty="0" smtClean="0">
                <a:latin typeface="Times New Roman" pitchFamily="18" charset="0"/>
                <a:cs typeface="Times New Roman" pitchFamily="18" charset="0"/>
              </a:rPr>
              <a:t>Chaque membre du groupe choisit les personnes qu’il aimerait avoir comme compagnon. </a:t>
            </a:r>
            <a:endParaRPr lang="fr-FR" sz="2800" dirty="0">
              <a:latin typeface="Times New Roman" pitchFamily="18" charset="0"/>
              <a:cs typeface="Times New Roman" pitchFamily="18" charset="0"/>
            </a:endParaRPr>
          </a:p>
        </p:txBody>
      </p:sp>
      <p:pic>
        <p:nvPicPr>
          <p:cNvPr id="309254" name="Picture 6" descr="Nullité de l’action en représentation conjointe d’UFC-Que-Choisir ..."/>
          <p:cNvPicPr>
            <a:picLocks noChangeAspect="1" noChangeArrowheads="1"/>
          </p:cNvPicPr>
          <p:nvPr/>
        </p:nvPicPr>
        <p:blipFill>
          <a:blip r:embed="rId3"/>
          <a:srcRect/>
          <a:stretch>
            <a:fillRect/>
          </a:stretch>
        </p:blipFill>
        <p:spPr bwMode="auto">
          <a:xfrm>
            <a:off x="5786447" y="4000504"/>
            <a:ext cx="3357554" cy="2752756"/>
          </a:xfrm>
          <a:prstGeom prst="rect">
            <a:avLst/>
          </a:prstGeom>
          <a:noFill/>
        </p:spPr>
      </p:pic>
      <p:pic>
        <p:nvPicPr>
          <p:cNvPr id="309258" name="Picture 10" descr="Travail Ensemble Pour La Croissance Image stock - Image du ..."/>
          <p:cNvPicPr>
            <a:picLocks noChangeAspect="1" noChangeArrowheads="1"/>
          </p:cNvPicPr>
          <p:nvPr/>
        </p:nvPicPr>
        <p:blipFill>
          <a:blip r:embed="rId4"/>
          <a:srcRect/>
          <a:stretch>
            <a:fillRect/>
          </a:stretch>
        </p:blipFill>
        <p:spPr bwMode="auto">
          <a:xfrm>
            <a:off x="0" y="4619933"/>
            <a:ext cx="3214678" cy="22380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2918"/>
            <a:ext cx="9144000" cy="2246769"/>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Le test, à la lumière de ces réponses, permet d’étudier les structures sociales du groupe (attraction, répulsion) et de déterminer la place de chaque individu dans le groupe. </a:t>
            </a:r>
          </a:p>
          <a:p>
            <a:pPr>
              <a:buFont typeface="Arial" pitchFamily="34" charset="0"/>
              <a:buChar char="•"/>
            </a:pPr>
            <a:r>
              <a:rPr lang="fr-FR" sz="2800" dirty="0" smtClean="0">
                <a:latin typeface="Times New Roman" pitchFamily="18" charset="0"/>
                <a:cs typeface="Times New Roman" pitchFamily="18" charset="0"/>
              </a:rPr>
              <a:t>Pour que le test fonctionne, il est nécessaire que tous les membres du groupe soient sincères et spontanés.</a:t>
            </a:r>
          </a:p>
        </p:txBody>
      </p:sp>
      <p:pic>
        <p:nvPicPr>
          <p:cNvPr id="3" name="Picture 8" descr="Pin en Workplace Events and webinars"/>
          <p:cNvPicPr>
            <a:picLocks noChangeAspect="1" noChangeArrowheads="1"/>
          </p:cNvPicPr>
          <p:nvPr/>
        </p:nvPicPr>
        <p:blipFill>
          <a:blip r:embed="rId2"/>
          <a:srcRect/>
          <a:stretch>
            <a:fillRect/>
          </a:stretch>
        </p:blipFill>
        <p:spPr bwMode="auto">
          <a:xfrm>
            <a:off x="6464730" y="2857496"/>
            <a:ext cx="2679270" cy="2000264"/>
          </a:xfrm>
          <a:prstGeom prst="rect">
            <a:avLst/>
          </a:prstGeom>
          <a:noFill/>
        </p:spPr>
      </p:pic>
      <p:pic>
        <p:nvPicPr>
          <p:cNvPr id="4" name="Picture 4" descr="Pin on coaching"/>
          <p:cNvPicPr>
            <a:picLocks noChangeAspect="1" noChangeArrowheads="1"/>
          </p:cNvPicPr>
          <p:nvPr/>
        </p:nvPicPr>
        <p:blipFill>
          <a:blip r:embed="rId3"/>
          <a:srcRect/>
          <a:stretch>
            <a:fillRect/>
          </a:stretch>
        </p:blipFill>
        <p:spPr bwMode="auto">
          <a:xfrm>
            <a:off x="0" y="2857496"/>
            <a:ext cx="3009470" cy="2000264"/>
          </a:xfrm>
          <a:prstGeom prst="rect">
            <a:avLst/>
          </a:prstGeom>
          <a:noFill/>
        </p:spPr>
      </p:pic>
      <p:pic>
        <p:nvPicPr>
          <p:cNvPr id="24578" name="Picture 2" descr="International Relations Salary"/>
          <p:cNvPicPr>
            <a:picLocks noChangeAspect="1" noChangeArrowheads="1"/>
          </p:cNvPicPr>
          <p:nvPr/>
        </p:nvPicPr>
        <p:blipFill>
          <a:blip r:embed="rId4"/>
          <a:srcRect/>
          <a:stretch>
            <a:fillRect/>
          </a:stretch>
        </p:blipFill>
        <p:spPr bwMode="auto">
          <a:xfrm>
            <a:off x="2786050" y="2857496"/>
            <a:ext cx="3682304" cy="2025267"/>
          </a:xfrm>
          <a:prstGeom prst="rect">
            <a:avLst/>
          </a:prstGeom>
          <a:noFill/>
        </p:spPr>
      </p:pic>
      <p:pic>
        <p:nvPicPr>
          <p:cNvPr id="24580" name="Picture 4" descr="La sincérité - Inspirations pour réussir sa vie"/>
          <p:cNvPicPr>
            <a:picLocks noChangeAspect="1" noChangeArrowheads="1"/>
          </p:cNvPicPr>
          <p:nvPr/>
        </p:nvPicPr>
        <p:blipFill>
          <a:blip r:embed="rId5"/>
          <a:srcRect/>
          <a:stretch>
            <a:fillRect/>
          </a:stretch>
        </p:blipFill>
        <p:spPr bwMode="auto">
          <a:xfrm>
            <a:off x="3428992" y="4793587"/>
            <a:ext cx="2357454" cy="2064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58312" cy="2677656"/>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La problématique principale des chercheurs de cette époque (années 1950 – 60) est donc </a:t>
            </a:r>
            <a:r>
              <a:rPr lang="fr-FR" sz="2800" dirty="0" smtClean="0">
                <a:solidFill>
                  <a:schemeClr val="accent5">
                    <a:lumMod val="75000"/>
                  </a:schemeClr>
                </a:solidFill>
                <a:latin typeface="Times New Roman" pitchFamily="18" charset="0"/>
                <a:cs typeface="Times New Roman" pitchFamily="18" charset="0"/>
              </a:rPr>
              <a:t>centrée sur les « places » occupées par les membres du groupe</a:t>
            </a:r>
            <a:r>
              <a:rPr lang="fr-FR" sz="2800" dirty="0" smtClean="0">
                <a:latin typeface="Times New Roman" pitchFamily="18" charset="0"/>
                <a:cs typeface="Times New Roman" pitchFamily="18" charset="0"/>
              </a:rPr>
              <a:t>. </a:t>
            </a:r>
          </a:p>
          <a:p>
            <a:pPr>
              <a:buFont typeface="Arial" pitchFamily="34" charset="0"/>
              <a:buChar char="•"/>
            </a:pPr>
            <a:r>
              <a:rPr lang="fr-FR" sz="2800" dirty="0" smtClean="0">
                <a:latin typeface="Times New Roman" pitchFamily="18" charset="0"/>
                <a:cs typeface="Times New Roman" pitchFamily="18" charset="0"/>
              </a:rPr>
              <a:t>En découle la question suivante : « Quel changement opérer pour améliorer la forme et la structure du réseau des échanges?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997839"/>
            <a:ext cx="8715436" cy="4401205"/>
          </a:xfrm>
          <a:prstGeom prst="rect">
            <a:avLst/>
          </a:prstGeom>
        </p:spPr>
        <p:txBody>
          <a:bodyPr wrap="square">
            <a:spAutoFit/>
          </a:bodyPr>
          <a:lstStyle/>
          <a:p>
            <a:pPr>
              <a:buFont typeface="Arial" pitchFamily="34" charset="0"/>
              <a:buChar char="•"/>
            </a:pPr>
            <a:r>
              <a:rPr lang="fr-FR" sz="2800" dirty="0" smtClean="0">
                <a:solidFill>
                  <a:srgbClr val="00B050"/>
                </a:solidFill>
                <a:latin typeface="Times New Roman" pitchFamily="18" charset="0"/>
                <a:cs typeface="Times New Roman" pitchFamily="18" charset="0"/>
              </a:rPr>
              <a:t>AVANTAGES : </a:t>
            </a:r>
            <a:r>
              <a:rPr lang="fr-FR" sz="2800" dirty="0" smtClean="0">
                <a:latin typeface="Times New Roman" pitchFamily="18" charset="0"/>
                <a:cs typeface="Times New Roman" pitchFamily="18" charset="0"/>
              </a:rPr>
              <a:t>L’intérêt de ce modèle réside dans l’analyse des relations interpersonnelles, et donc l’analyse de toute situation de communication.</a:t>
            </a:r>
          </a:p>
          <a:p>
            <a:pPr>
              <a:buFont typeface="Arial" pitchFamily="34" charset="0"/>
              <a:buChar char="•"/>
            </a:pPr>
            <a:r>
              <a:rPr lang="fr-FR" sz="2800" dirty="0" smtClean="0">
                <a:latin typeface="Times New Roman" pitchFamily="18" charset="0"/>
                <a:cs typeface="Times New Roman" pitchFamily="18" charset="0"/>
              </a:rPr>
              <a:t> En effet, les relations entre les différents interlocuteurs sont déterminantes pour l’appréhension et la compréhension du message. </a:t>
            </a:r>
          </a:p>
          <a:p>
            <a:endParaRPr lang="fr-FR" sz="2800" dirty="0" smtClean="0">
              <a:latin typeface="Times New Roman" pitchFamily="18" charset="0"/>
              <a:cs typeface="Times New Roman" pitchFamily="18" charset="0"/>
            </a:endParaRPr>
          </a:p>
          <a:p>
            <a:pPr>
              <a:buFont typeface="Arial" pitchFamily="34" charset="0"/>
              <a:buChar char="•"/>
            </a:pPr>
            <a:r>
              <a:rPr lang="fr-FR" sz="2800" dirty="0" smtClean="0">
                <a:solidFill>
                  <a:srgbClr val="00B050"/>
                </a:solidFill>
                <a:latin typeface="Times New Roman" pitchFamily="18" charset="0"/>
                <a:cs typeface="Times New Roman" pitchFamily="18" charset="0"/>
              </a:rPr>
              <a:t>LIMITES : </a:t>
            </a:r>
            <a:r>
              <a:rPr lang="fr-FR" sz="2800" dirty="0" smtClean="0">
                <a:latin typeface="Times New Roman" pitchFamily="18" charset="0"/>
                <a:cs typeface="Times New Roman" pitchFamily="18" charset="0"/>
              </a:rPr>
              <a:t>Ce modèle nécessite l’implication de tous les membres du groupe. De plus, la sincérité et la spontanéité doivent prévaloir</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47207"/>
          </a:xfrm>
          <a:prstGeom prst="rect">
            <a:avLst/>
          </a:prstGeom>
        </p:spPr>
        <p:txBody>
          <a:bodyPr wrap="square">
            <a:spAutoFit/>
          </a:bodyPr>
          <a:lstStyle/>
          <a:p>
            <a:pPr>
              <a:buFont typeface="Arial" pitchFamily="34" charset="0"/>
              <a:buChar char="•"/>
            </a:pPr>
            <a:r>
              <a:rPr lang="fr-FR" sz="2800" b="1" dirty="0" smtClean="0">
                <a:solidFill>
                  <a:schemeClr val="accent5">
                    <a:lumMod val="75000"/>
                  </a:schemeClr>
                </a:solidFill>
                <a:latin typeface="Times New Roman" pitchFamily="18" charset="0"/>
                <a:cs typeface="Times New Roman" pitchFamily="18" charset="0"/>
              </a:rPr>
              <a:t>Le modèle transactionnel d’</a:t>
            </a:r>
            <a:r>
              <a:rPr lang="fr-FR" sz="2800" b="1" dirty="0" err="1" smtClean="0">
                <a:solidFill>
                  <a:schemeClr val="accent5">
                    <a:lumMod val="75000"/>
                  </a:schemeClr>
                </a:solidFill>
                <a:latin typeface="Times New Roman" pitchFamily="18" charset="0"/>
                <a:cs typeface="Times New Roman" pitchFamily="18" charset="0"/>
              </a:rPr>
              <a:t>éric</a:t>
            </a:r>
            <a:r>
              <a:rPr lang="fr-FR" sz="2800" b="1" dirty="0" smtClean="0">
                <a:solidFill>
                  <a:schemeClr val="accent5">
                    <a:lumMod val="75000"/>
                  </a:schemeClr>
                </a:solidFill>
                <a:latin typeface="Times New Roman" pitchFamily="18" charset="0"/>
                <a:cs typeface="Times New Roman" pitchFamily="18" charset="0"/>
              </a:rPr>
              <a:t> berne9 (1970). </a:t>
            </a:r>
          </a:p>
          <a:p>
            <a:pPr>
              <a:buFont typeface="Arial" pitchFamily="34" charset="0"/>
              <a:buChar char="•"/>
            </a:pPr>
            <a:endParaRPr lang="fr-FR" sz="2400" dirty="0" smtClean="0">
              <a:latin typeface="Times New Roman" pitchFamily="18" charset="0"/>
              <a:cs typeface="Times New Roman" pitchFamily="18" charset="0"/>
            </a:endParaRPr>
          </a:p>
          <a:p>
            <a:pPr>
              <a:buFont typeface="Arial" pitchFamily="34" charset="0"/>
              <a:buChar char="•"/>
            </a:pPr>
            <a:r>
              <a:rPr lang="fr-FR" sz="2400" dirty="0" smtClean="0">
                <a:latin typeface="Times New Roman" pitchFamily="18" charset="0"/>
                <a:cs typeface="Times New Roman" pitchFamily="18" charset="0"/>
              </a:rPr>
              <a:t>Ce modèle vise à permettre une prise de conscience ainsi qu’une meilleure compréhension de ce qui se joue ici et maintenant dans les relations entre deux personnes et dans les groupes. </a:t>
            </a:r>
          </a:p>
          <a:p>
            <a:pPr>
              <a:buFont typeface="Arial" pitchFamily="34" charset="0"/>
              <a:buChar char="•"/>
            </a:pPr>
            <a:r>
              <a:rPr lang="fr-FR" sz="2400" dirty="0" smtClean="0">
                <a:latin typeface="Times New Roman" pitchFamily="18" charset="0"/>
                <a:cs typeface="Times New Roman" pitchFamily="18" charset="0"/>
              </a:rPr>
              <a:t>Cette analyse ne s’occupe plus du contenu du message mais de sa forme générale. </a:t>
            </a:r>
          </a:p>
          <a:p>
            <a:pPr>
              <a:buFont typeface="Arial" pitchFamily="34" charset="0"/>
              <a:buChar char="•"/>
            </a:pPr>
            <a:r>
              <a:rPr lang="fr-FR" sz="2400" dirty="0" smtClean="0">
                <a:latin typeface="Times New Roman" pitchFamily="18" charset="0"/>
                <a:cs typeface="Times New Roman" pitchFamily="18" charset="0"/>
              </a:rPr>
              <a:t>Elle propose des grilles de lecture pour la compréhension des problèmes relationnels, ainsi que des modalités d’intervention pour résoudre ces problèmes</a:t>
            </a:r>
            <a:endParaRPr lang="fr-FR" sz="24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5500694" y="3345921"/>
            <a:ext cx="3494099" cy="3512079"/>
          </a:xfrm>
          <a:prstGeom prst="rect">
            <a:avLst/>
          </a:prstGeom>
          <a:noFill/>
          <a:ln w="9525">
            <a:noFill/>
            <a:miter lim="800000"/>
            <a:headEnd/>
            <a:tailEnd/>
          </a:ln>
          <a:effectLst/>
        </p:spPr>
      </p:pic>
      <p:sp>
        <p:nvSpPr>
          <p:cNvPr id="4" name="Rectangle 3"/>
          <p:cNvSpPr/>
          <p:nvPr/>
        </p:nvSpPr>
        <p:spPr>
          <a:xfrm>
            <a:off x="714348" y="4929198"/>
            <a:ext cx="4572000" cy="646331"/>
          </a:xfrm>
          <a:prstGeom prst="rect">
            <a:avLst/>
          </a:prstGeom>
        </p:spPr>
        <p:txBody>
          <a:bodyPr>
            <a:spAutoFit/>
          </a:bodyPr>
          <a:lstStyle/>
          <a:p>
            <a:r>
              <a:rPr lang="fr-FR" dirty="0" smtClean="0">
                <a:latin typeface="Times New Roman" pitchFamily="18" charset="0"/>
                <a:cs typeface="Times New Roman" pitchFamily="18" charset="0"/>
              </a:rPr>
              <a:t>9 Psychiatre et psychothérapeute (1910-1970). Père de l’analyse transactionnelle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5794"/>
            <a:ext cx="9144000" cy="5262979"/>
          </a:xfrm>
          <a:prstGeom prst="rect">
            <a:avLst/>
          </a:prstGeom>
        </p:spPr>
        <p:txBody>
          <a:bodyPr wrap="square">
            <a:spAutoFit/>
          </a:bodyPr>
          <a:lstStyle/>
          <a:p>
            <a:pPr>
              <a:buFont typeface="Arial" pitchFamily="34" charset="0"/>
              <a:buChar char="•"/>
            </a:pPr>
            <a:r>
              <a:rPr lang="fr-FR" sz="2800" b="1" dirty="0" smtClean="0">
                <a:solidFill>
                  <a:schemeClr val="accent5">
                    <a:lumMod val="75000"/>
                  </a:schemeClr>
                </a:solidFill>
                <a:latin typeface="Times New Roman" pitchFamily="18" charset="0"/>
                <a:cs typeface="Times New Roman" pitchFamily="18" charset="0"/>
              </a:rPr>
              <a:t>P : </a:t>
            </a:r>
            <a:r>
              <a:rPr lang="fr-FR" sz="2800" dirty="0" smtClean="0">
                <a:latin typeface="Times New Roman" pitchFamily="18" charset="0"/>
                <a:cs typeface="Times New Roman" pitchFamily="18" charset="0"/>
              </a:rPr>
              <a:t>le parent est la partie du «moi» qui s’est constitué dans l’enfance sous l’influence du modèle parental et de l’entourage. C’est le niveau d’échange normatif. </a:t>
            </a: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r>
              <a:rPr lang="fr-FR" sz="2800" b="1" dirty="0" smtClean="0">
                <a:solidFill>
                  <a:schemeClr val="accent5">
                    <a:lumMod val="75000"/>
                  </a:schemeClr>
                </a:solidFill>
                <a:latin typeface="Times New Roman" pitchFamily="18" charset="0"/>
                <a:cs typeface="Times New Roman" pitchFamily="18" charset="0"/>
              </a:rPr>
              <a:t>A : </a:t>
            </a:r>
            <a:r>
              <a:rPr lang="fr-FR" sz="2800" dirty="0" smtClean="0">
                <a:latin typeface="Times New Roman" pitchFamily="18" charset="0"/>
                <a:cs typeface="Times New Roman" pitchFamily="18" charset="0"/>
              </a:rPr>
              <a:t>l’adulte est le dernier état du «moi» qui se développe. C’est lui qui observe, comprend, agit décide, analyse... C’est le niveau d’échange rationnel. </a:t>
            </a: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r>
              <a:rPr lang="fr-FR" sz="2800" b="1" dirty="0" smtClean="0">
                <a:solidFill>
                  <a:schemeClr val="accent5">
                    <a:lumMod val="75000"/>
                  </a:schemeClr>
                </a:solidFill>
                <a:latin typeface="Times New Roman" pitchFamily="18" charset="0"/>
                <a:cs typeface="Times New Roman" pitchFamily="18" charset="0"/>
              </a:rPr>
              <a:t>E : </a:t>
            </a:r>
            <a:r>
              <a:rPr lang="fr-FR" sz="2800" dirty="0" smtClean="0">
                <a:latin typeface="Times New Roman" pitchFamily="18" charset="0"/>
                <a:cs typeface="Times New Roman" pitchFamily="18" charset="0"/>
              </a:rPr>
              <a:t>l’enfant est le premier état du moi qui s’est constitué après la naissance, il exprime sans réserve l’affectivité, les besoins, les sensations, les émotions de la personne. C’est le niveau d’échange affectif.</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0840"/>
            <a:ext cx="9144000" cy="3970318"/>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Pour </a:t>
            </a:r>
            <a:r>
              <a:rPr lang="fr-FR" sz="2800" dirty="0" err="1" smtClean="0">
                <a:latin typeface="Times New Roman" pitchFamily="18" charset="0"/>
                <a:cs typeface="Times New Roman" pitchFamily="18" charset="0"/>
              </a:rPr>
              <a:t>eric</a:t>
            </a:r>
            <a:r>
              <a:rPr lang="fr-FR" sz="2800" dirty="0" smtClean="0">
                <a:latin typeface="Times New Roman" pitchFamily="18" charset="0"/>
                <a:cs typeface="Times New Roman" pitchFamily="18" charset="0"/>
              </a:rPr>
              <a:t> berne, ce sont les contacts avec autrui qui révèlent les problèmes d’une personne. </a:t>
            </a:r>
          </a:p>
          <a:p>
            <a:pPr>
              <a:buFont typeface="Arial" pitchFamily="34" charset="0"/>
              <a:buChar char="•"/>
            </a:pPr>
            <a:r>
              <a:rPr lang="fr-FR" sz="2800" dirty="0" smtClean="0">
                <a:latin typeface="Times New Roman" pitchFamily="18" charset="0"/>
                <a:cs typeface="Times New Roman" pitchFamily="18" charset="0"/>
              </a:rPr>
              <a:t>Il pense qu’en changeant le mode de communication de cette personne on peut lui permettre de surmonter ses soucis. </a:t>
            </a:r>
          </a:p>
          <a:p>
            <a:pPr>
              <a:buFont typeface="Arial" pitchFamily="34" charset="0"/>
              <a:buChar char="•"/>
            </a:pPr>
            <a:r>
              <a:rPr lang="fr-FR" sz="2800" dirty="0" smtClean="0">
                <a:latin typeface="Times New Roman" pitchFamily="18" charset="0"/>
                <a:cs typeface="Times New Roman" pitchFamily="18" charset="0"/>
              </a:rPr>
              <a:t>Cette analyse est dite « transactionnelle » parce que chaque échange, même verbal, entre deux individus, peut être considéré comme une transaction : «  On l’appelle transaction parce que chacune des deux parties en présence y gagne quelque chose, c’est la raison pour laquelle elles s’y livrent.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9144000" cy="6370975"/>
          </a:xfrm>
          <a:prstGeom prst="rect">
            <a:avLst/>
          </a:prstGeom>
        </p:spPr>
        <p:txBody>
          <a:bodyPr wrap="square">
            <a:spAutoFit/>
          </a:bodyPr>
          <a:lstStyle/>
          <a:p>
            <a:pPr>
              <a:buFont typeface="Arial" pitchFamily="34" charset="0"/>
              <a:buChar char="•"/>
            </a:pPr>
            <a:r>
              <a:rPr lang="fr-FR" sz="2400" b="1" dirty="0" smtClean="0">
                <a:solidFill>
                  <a:schemeClr val="accent5">
                    <a:lumMod val="75000"/>
                  </a:schemeClr>
                </a:solidFill>
                <a:latin typeface="Times New Roman" pitchFamily="18" charset="0"/>
                <a:cs typeface="Times New Roman" pitchFamily="18" charset="0"/>
              </a:rPr>
              <a:t>AVANTAGES : </a:t>
            </a:r>
            <a:r>
              <a:rPr lang="fr-FR" sz="2400" dirty="0" smtClean="0">
                <a:latin typeface="Times New Roman" pitchFamily="18" charset="0"/>
                <a:cs typeface="Times New Roman" pitchFamily="18" charset="0"/>
              </a:rPr>
              <a:t>Cette méthode permet de définir trois types de personnalités, et donc d’adapter son mode de communication à chaque interlocuteur. Elle est aussi un moyen d’apprendre à mieux se connaître, afin de comprendre et d’anticiper ses réactions. </a:t>
            </a:r>
          </a:p>
          <a:p>
            <a:pPr>
              <a:buFont typeface="Arial" pitchFamily="34" charset="0"/>
              <a:buChar char="•"/>
            </a:pPr>
            <a:endParaRPr lang="fr-FR" sz="2400" dirty="0" smtClean="0">
              <a:latin typeface="Times New Roman" pitchFamily="18" charset="0"/>
              <a:cs typeface="Times New Roman" pitchFamily="18" charset="0"/>
            </a:endParaRPr>
          </a:p>
          <a:p>
            <a:pPr>
              <a:buFont typeface="Arial" pitchFamily="34" charset="0"/>
              <a:buChar char="•"/>
            </a:pPr>
            <a:r>
              <a:rPr lang="fr-FR" sz="2400" b="1" dirty="0" smtClean="0">
                <a:solidFill>
                  <a:srgbClr val="FFC000"/>
                </a:solidFill>
                <a:latin typeface="Times New Roman" pitchFamily="18" charset="0"/>
                <a:cs typeface="Times New Roman" pitchFamily="18" charset="0"/>
              </a:rPr>
              <a:t>LIMITES : </a:t>
            </a:r>
            <a:r>
              <a:rPr lang="fr-FR" sz="2400" dirty="0" smtClean="0">
                <a:latin typeface="Times New Roman" pitchFamily="18" charset="0"/>
                <a:cs typeface="Times New Roman" pitchFamily="18" charset="0"/>
              </a:rPr>
              <a:t>Ce modèle a besoin d’une situation bien définie, avec des objectifs déterminés et une motivation claire. </a:t>
            </a:r>
          </a:p>
          <a:p>
            <a:pPr>
              <a:buFont typeface="Arial" pitchFamily="34" charset="0"/>
              <a:buChar char="•"/>
            </a:pPr>
            <a:endParaRPr lang="fr-FR" sz="2400" dirty="0" smtClean="0">
              <a:latin typeface="Times New Roman" pitchFamily="18" charset="0"/>
              <a:cs typeface="Times New Roman" pitchFamily="18" charset="0"/>
            </a:endParaRPr>
          </a:p>
          <a:p>
            <a:pPr>
              <a:buFont typeface="Arial" pitchFamily="34" charset="0"/>
              <a:buChar char="•"/>
            </a:pPr>
            <a:r>
              <a:rPr lang="fr-FR" sz="2400" dirty="0" smtClean="0">
                <a:latin typeface="Times New Roman" pitchFamily="18" charset="0"/>
                <a:cs typeface="Times New Roman" pitchFamily="18" charset="0"/>
              </a:rPr>
              <a:t>Avec les modèles systémiques, les relations humaines sont au </a:t>
            </a:r>
            <a:r>
              <a:rPr lang="fr-FR" sz="2400" dirty="0" err="1" smtClean="0">
                <a:latin typeface="Times New Roman" pitchFamily="18" charset="0"/>
                <a:cs typeface="Times New Roman" pitchFamily="18" charset="0"/>
              </a:rPr>
              <a:t>coeur</a:t>
            </a:r>
            <a:r>
              <a:rPr lang="fr-FR" sz="2400" dirty="0" smtClean="0">
                <a:latin typeface="Times New Roman" pitchFamily="18" charset="0"/>
                <a:cs typeface="Times New Roman" pitchFamily="18" charset="0"/>
              </a:rPr>
              <a:t> de la réflexion. La communication rationnelle devient indissociable de la communication relationnelle. </a:t>
            </a:r>
          </a:p>
          <a:p>
            <a:pPr>
              <a:buFont typeface="Arial" pitchFamily="34" charset="0"/>
              <a:buChar char="•"/>
            </a:pPr>
            <a:endParaRPr lang="fr-FR" sz="2400" dirty="0" smtClean="0">
              <a:latin typeface="Times New Roman" pitchFamily="18" charset="0"/>
              <a:cs typeface="Times New Roman" pitchFamily="18" charset="0"/>
            </a:endParaRPr>
          </a:p>
          <a:p>
            <a:pPr>
              <a:buFont typeface="Arial" pitchFamily="34" charset="0"/>
              <a:buChar char="•"/>
            </a:pPr>
            <a:r>
              <a:rPr lang="fr-FR" sz="2400" dirty="0" smtClean="0">
                <a:latin typeface="Times New Roman" pitchFamily="18" charset="0"/>
                <a:cs typeface="Times New Roman" pitchFamily="18" charset="0"/>
              </a:rPr>
              <a:t>Tout dialogue est engagé selon des objectifs précis et construit simultanément par l’ensemble des interlocuteurs. Non seulement l’émetteur intervient, par son message, sur l’état du récepteur, mais ce dernier interagit lui-aussi par son comportement, amenant l’émetteur à modifier son message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9144000" cy="3539430"/>
          </a:xfrm>
          <a:prstGeom prst="rect">
            <a:avLst/>
          </a:prstGeom>
        </p:spPr>
        <p:txBody>
          <a:bodyPr wrap="square">
            <a:spAutoFit/>
          </a:bodyPr>
          <a:lstStyle/>
          <a:p>
            <a:r>
              <a:rPr lang="fr-FR" sz="2800" b="1" dirty="0" smtClean="0">
                <a:solidFill>
                  <a:srgbClr val="00B050"/>
                </a:solidFill>
                <a:latin typeface="Times New Roman" pitchFamily="18" charset="0"/>
                <a:cs typeface="Times New Roman" pitchFamily="18" charset="0"/>
              </a:rPr>
              <a:t>3 LES MODÈLES CONSTRUCTIVISTES </a:t>
            </a:r>
          </a:p>
          <a:p>
            <a:endParaRPr lang="fr-FR" sz="28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Ces modèles ne montrent pas le monde tel qu’il est, mais plutôt sa représentation comme construction de l’esprit humain.</a:t>
            </a:r>
          </a:p>
          <a:p>
            <a:pPr>
              <a:buFont typeface="Arial" pitchFamily="34" charset="0"/>
              <a:buChar char="•"/>
            </a:pPr>
            <a:r>
              <a:rPr lang="fr-FR" sz="2800" dirty="0" smtClean="0">
                <a:latin typeface="Times New Roman" pitchFamily="18" charset="0"/>
                <a:cs typeface="Times New Roman" pitchFamily="18" charset="0"/>
              </a:rPr>
              <a:t>En effet, les systèmes sociaux ne sont pas naturels mais font l’objet d’une construction et d’une reconstruction permanente.</a:t>
            </a:r>
          </a:p>
          <a:p>
            <a:endParaRPr lang="fr-FR" sz="28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231654"/>
          </a:xfrm>
          <a:prstGeom prst="rect">
            <a:avLst/>
          </a:prstGeom>
        </p:spPr>
        <p:txBody>
          <a:bodyPr wrap="square">
            <a:spAutoFit/>
          </a:bodyPr>
          <a:lstStyle/>
          <a:p>
            <a:r>
              <a:rPr lang="fr-FR" sz="3600" b="1" dirty="0" smtClean="0">
                <a:solidFill>
                  <a:schemeClr val="accent2">
                    <a:lumMod val="75000"/>
                  </a:schemeClr>
                </a:solidFill>
                <a:latin typeface="Times New Roman" pitchFamily="18" charset="0"/>
                <a:cs typeface="Times New Roman" pitchFamily="18" charset="0"/>
              </a:rPr>
              <a:t>Le modèle de l’hypertexte.</a:t>
            </a:r>
          </a:p>
          <a:p>
            <a:pPr>
              <a:buFont typeface="Arial" pitchFamily="34" charset="0"/>
              <a:buChar char="•"/>
            </a:pPr>
            <a:r>
              <a:rPr lang="fr-FR" sz="2400" dirty="0" smtClean="0">
                <a:latin typeface="Times New Roman" pitchFamily="18" charset="0"/>
                <a:cs typeface="Times New Roman" pitchFamily="18" charset="0"/>
              </a:rPr>
              <a:t> Il repose sur une métaphore. Il considère la communication comme un débat (un texte) « latent », « caché », qui a lieu entre des acteurs liés dans une structure sociale. </a:t>
            </a:r>
          </a:p>
          <a:p>
            <a:pPr>
              <a:buFont typeface="Arial" pitchFamily="34" charset="0"/>
              <a:buChar char="•"/>
            </a:pPr>
            <a:r>
              <a:rPr lang="fr-FR" sz="2400" dirty="0" smtClean="0">
                <a:latin typeface="Times New Roman" pitchFamily="18" charset="0"/>
                <a:cs typeface="Times New Roman" pitchFamily="18" charset="0"/>
              </a:rPr>
              <a:t>Le sens du débat n’est pas donné au départ, mais il découlera de la lecture d’un certain nombre d’interprétations sur ce débat. </a:t>
            </a:r>
          </a:p>
          <a:p>
            <a:pPr>
              <a:buFont typeface="Arial" pitchFamily="34" charset="0"/>
              <a:buChar char="•"/>
            </a:pPr>
            <a:r>
              <a:rPr lang="fr-FR" sz="2400" dirty="0" smtClean="0">
                <a:latin typeface="Times New Roman" pitchFamily="18" charset="0"/>
                <a:cs typeface="Times New Roman" pitchFamily="18" charset="0"/>
              </a:rPr>
              <a:t>En fait, le sens final donné à la situation de communication est le résultat de l’ensemble des commentaires faits sur cette communication</a:t>
            </a:r>
            <a:endParaRPr lang="fr-FR" sz="24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1428728" y="3114243"/>
            <a:ext cx="5756294" cy="37437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338"/>
            <a:ext cx="9144000" cy="5078313"/>
          </a:xfrm>
          <a:prstGeom prst="rect">
            <a:avLst/>
          </a:prstGeom>
        </p:spPr>
        <p:txBody>
          <a:bodyPr wrap="square">
            <a:spAutoFit/>
          </a:bodyPr>
          <a:lstStyle/>
          <a:p>
            <a:endParaRPr lang="fr-FR" sz="3200" dirty="0" smtClean="0">
              <a:latin typeface="Times New Roman" pitchFamily="18" charset="0"/>
              <a:cs typeface="Times New Roman" pitchFamily="18" charset="0"/>
            </a:endParaRPr>
          </a:p>
          <a:p>
            <a:endParaRPr lang="fr-FR" sz="32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Étymologiquement, le verbe communiquer vient du latin « </a:t>
            </a:r>
            <a:r>
              <a:rPr lang="fr-FR" sz="3600" b="1" dirty="0" err="1" smtClean="0">
                <a:solidFill>
                  <a:schemeClr val="accent3">
                    <a:lumMod val="75000"/>
                  </a:schemeClr>
                </a:solidFill>
                <a:latin typeface="Times New Roman" pitchFamily="18" charset="0"/>
                <a:cs typeface="Times New Roman" pitchFamily="18" charset="0"/>
              </a:rPr>
              <a:t>communicare</a:t>
            </a:r>
            <a:r>
              <a:rPr lang="fr-FR" sz="2800" dirty="0" smtClean="0">
                <a:latin typeface="Times New Roman" pitchFamily="18" charset="0"/>
                <a:cs typeface="Times New Roman" pitchFamily="18" charset="0"/>
              </a:rPr>
              <a:t> » qui veut dire « mettre en commun ». </a:t>
            </a:r>
          </a:p>
          <a:p>
            <a:pPr>
              <a:buFont typeface="Arial" pitchFamily="34" charset="0"/>
              <a:buChar char="•"/>
            </a:pPr>
            <a:r>
              <a:rPr lang="fr-FR" sz="2800" dirty="0" smtClean="0">
                <a:latin typeface="Times New Roman" pitchFamily="18" charset="0"/>
                <a:cs typeface="Times New Roman" pitchFamily="18" charset="0"/>
              </a:rPr>
              <a:t>La communication est simplement l'acte de transférer des informations d'un endroit, d'une personne ou d'un groupe à un autre.</a:t>
            </a:r>
          </a:p>
          <a:p>
            <a:pPr>
              <a:buFont typeface="Arial" pitchFamily="34" charset="0"/>
              <a:buChar char="•"/>
            </a:pPr>
            <a:r>
              <a:rPr lang="fr-FR" sz="2800" dirty="0" smtClean="0">
                <a:latin typeface="Times New Roman" pitchFamily="18" charset="0"/>
                <a:cs typeface="Times New Roman" pitchFamily="18" charset="0"/>
              </a:rPr>
              <a:t> Chaque communication implique (au moins) un expéditeur, un message et un destinataire. </a:t>
            </a:r>
          </a:p>
          <a:p>
            <a:pPr>
              <a:buFont typeface="Arial" pitchFamily="34" charset="0"/>
              <a:buChar char="•"/>
            </a:pPr>
            <a:r>
              <a:rPr lang="fr-FR" sz="2800" dirty="0" smtClean="0">
                <a:latin typeface="Times New Roman" pitchFamily="18" charset="0"/>
                <a:cs typeface="Times New Roman" pitchFamily="18" charset="0"/>
              </a:rPr>
              <a:t>La transmission du message de l'expéditeur au destinataire peut être affectée par un large éventail de choses. </a:t>
            </a:r>
          </a:p>
        </p:txBody>
      </p:sp>
      <p:sp>
        <p:nvSpPr>
          <p:cNvPr id="3" name="ZoneTexte 2"/>
          <p:cNvSpPr txBox="1"/>
          <p:nvPr/>
        </p:nvSpPr>
        <p:spPr>
          <a:xfrm>
            <a:off x="0" y="0"/>
            <a:ext cx="9144000" cy="769441"/>
          </a:xfrm>
          <a:prstGeom prst="rect">
            <a:avLst/>
          </a:prstGeom>
          <a:noFill/>
        </p:spPr>
        <p:txBody>
          <a:bodyPr wrap="square" rtlCol="0">
            <a:spAutoFit/>
          </a:bodyPr>
          <a:lstStyle/>
          <a:p>
            <a:pPr algn="ctr"/>
            <a:r>
              <a:rPr lang="fr-FR" sz="4400" b="1" dirty="0" smtClean="0">
                <a:solidFill>
                  <a:srgbClr val="00B050"/>
                </a:solidFill>
                <a:latin typeface="Times New Roman" pitchFamily="18" charset="0"/>
                <a:cs typeface="Times New Roman" pitchFamily="18" charset="0"/>
              </a:rPr>
              <a:t>Chapitre 1:  </a:t>
            </a:r>
            <a:r>
              <a:rPr lang="fr-FR" sz="3200" b="1" dirty="0" smtClean="0">
                <a:solidFill>
                  <a:schemeClr val="tx2">
                    <a:lumMod val="60000"/>
                    <a:lumOff val="40000"/>
                  </a:schemeClr>
                </a:solidFill>
                <a:latin typeface="Times New Roman" pitchFamily="18" charset="0"/>
                <a:cs typeface="Times New Roman" pitchFamily="18" charset="0"/>
              </a:rPr>
              <a:t>Définition de la communication</a:t>
            </a:r>
            <a:endParaRPr lang="fr-FR" sz="3200" b="1" dirty="0">
              <a:solidFill>
                <a:schemeClr val="tx2">
                  <a:lumMod val="60000"/>
                  <a:lumOff val="40000"/>
                </a:schemeClr>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2"/>
          <a:srcRect/>
          <a:stretch>
            <a:fillRect/>
          </a:stretch>
        </p:blipFill>
        <p:spPr bwMode="auto">
          <a:xfrm>
            <a:off x="785786" y="4714884"/>
            <a:ext cx="7572428" cy="21431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97839"/>
            <a:ext cx="9144000" cy="3539430"/>
          </a:xfrm>
          <a:prstGeom prst="rect">
            <a:avLst/>
          </a:prstGeom>
        </p:spPr>
        <p:txBody>
          <a:bodyPr wrap="square">
            <a:spAutoFit/>
          </a:bodyPr>
          <a:lstStyle/>
          <a:p>
            <a:r>
              <a:rPr lang="fr-FR" sz="2800" dirty="0" smtClean="0">
                <a:latin typeface="Times New Roman" pitchFamily="18" charset="0"/>
                <a:cs typeface="Times New Roman" pitchFamily="18" charset="0"/>
              </a:rPr>
              <a:t>À tout texte est accolée une foule d’explications et de commentaires qui vont en enrichir et préciser le sens. Le sens final du texte sera constitué du texte lui-même et de cet ensemble de commentaires. Les commentaires feront alors émerger les questions suivantes : • Quel est le débat implicite que l’on peut faire émerger des commentaires faits ? • Comment chacun interprète-t-il et retraduit-il le message initial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166"/>
            <a:ext cx="9358346" cy="2246769"/>
          </a:xfrm>
          <a:prstGeom prst="rect">
            <a:avLst/>
          </a:prstGeom>
        </p:spPr>
        <p:txBody>
          <a:bodyPr wrap="square">
            <a:spAutoFit/>
          </a:bodyPr>
          <a:lstStyle/>
          <a:p>
            <a:r>
              <a:rPr lang="fr-FR" sz="2800" b="1" dirty="0" smtClean="0">
                <a:solidFill>
                  <a:srgbClr val="00B050"/>
                </a:solidFill>
                <a:latin typeface="Times New Roman" pitchFamily="18" charset="0"/>
                <a:cs typeface="Times New Roman" pitchFamily="18" charset="0"/>
              </a:rPr>
              <a:t>AVANTAGES : </a:t>
            </a:r>
            <a:r>
              <a:rPr lang="fr-FR" sz="2800" dirty="0" smtClean="0">
                <a:latin typeface="Times New Roman" pitchFamily="18" charset="0"/>
                <a:cs typeface="Times New Roman" pitchFamily="18" charset="0"/>
              </a:rPr>
              <a:t>Cette méthode favorise une bonne interactivité dans la recherche d’informations. Elle répond à des besoins particuliers d’organisation de l’information. Elle permet une lecture non linéaire, avec une structure dynamique qui rend les réorganisations possibles</a:t>
            </a:r>
            <a:endParaRPr lang="fr-FR" sz="2800" dirty="0">
              <a:latin typeface="Times New Roman" pitchFamily="18" charset="0"/>
              <a:cs typeface="Times New Roman" pitchFamily="18" charset="0"/>
            </a:endParaRPr>
          </a:p>
        </p:txBody>
      </p:sp>
      <p:sp>
        <p:nvSpPr>
          <p:cNvPr id="3" name="Rectangle 2"/>
          <p:cNvSpPr/>
          <p:nvPr/>
        </p:nvSpPr>
        <p:spPr>
          <a:xfrm>
            <a:off x="0" y="4357694"/>
            <a:ext cx="9144000" cy="1815882"/>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LIMITES : </a:t>
            </a:r>
            <a:r>
              <a:rPr lang="fr-FR" sz="2800" dirty="0" smtClean="0">
                <a:latin typeface="Times New Roman" pitchFamily="18" charset="0"/>
                <a:cs typeface="Times New Roman" pitchFamily="18" charset="0"/>
              </a:rPr>
              <a:t>Le travail avec des hypertextes peut provoquer une surcharge d’informations, et donc une difficulté à retenir l’essentiel. Ce sera d’autant plus flagrant que le nombre d’interlocuteurs ou d’utilisateurs sera élevé.</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ctr"/>
            <a:r>
              <a:rPr lang="fr-FR" sz="3600" b="1" dirty="0" smtClean="0">
                <a:solidFill>
                  <a:schemeClr val="accent2">
                    <a:lumMod val="75000"/>
                  </a:schemeClr>
                </a:solidFill>
                <a:latin typeface="Times New Roman" pitchFamily="18" charset="0"/>
                <a:cs typeface="Times New Roman" pitchFamily="18" charset="0"/>
              </a:rPr>
              <a:t>Le modèle situationnel </a:t>
            </a:r>
          </a:p>
          <a:p>
            <a:endParaRPr lang="fr-FR" sz="28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Il envisage la communication en termes de processus et fait apparaître les différents contextes (ou dimensions de toute situation) dans lesquels toute communication fonctionne nécessairement. </a:t>
            </a:r>
          </a:p>
          <a:p>
            <a:pPr>
              <a:buFont typeface="Arial" pitchFamily="34" charset="0"/>
              <a:buChar char="•"/>
            </a:pPr>
            <a:r>
              <a:rPr lang="fr-FR" sz="2800" dirty="0" smtClean="0">
                <a:latin typeface="Times New Roman" pitchFamily="18" charset="0"/>
                <a:cs typeface="Times New Roman" pitchFamily="18" charset="0"/>
              </a:rPr>
              <a:t>Pour que l’échange ait du sens, il faut qu’il soit mis en relation avec les contextes dans lesquels il se déroule (contexte des intentions, des contraintes, contexte temporel…). </a:t>
            </a:r>
          </a:p>
          <a:p>
            <a:pPr>
              <a:buFont typeface="Arial" pitchFamily="34" charset="0"/>
              <a:buChar char="•"/>
            </a:pP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785918" y="2786058"/>
            <a:ext cx="5124450" cy="3911600"/>
          </a:xfrm>
          <a:prstGeom prst="rect">
            <a:avLst/>
          </a:prstGeom>
          <a:noFill/>
          <a:ln w="9525">
            <a:noFill/>
            <a:miter lim="800000"/>
            <a:headEnd/>
            <a:tailEnd/>
          </a:ln>
          <a:effectLst/>
        </p:spPr>
      </p:pic>
      <p:sp>
        <p:nvSpPr>
          <p:cNvPr id="3" name="Rectangle 2"/>
          <p:cNvSpPr/>
          <p:nvPr/>
        </p:nvSpPr>
        <p:spPr>
          <a:xfrm>
            <a:off x="214282" y="214290"/>
            <a:ext cx="8715436" cy="2246769"/>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Dans le cadre de l’apprentissage scolaire par exemple, je communique avec des étudiants français, dans une salle de cours et donc une disposition spatiale particulière. </a:t>
            </a:r>
          </a:p>
          <a:p>
            <a:pPr>
              <a:buFont typeface="Arial" pitchFamily="34" charset="0"/>
              <a:buChar char="•"/>
            </a:pPr>
            <a:r>
              <a:rPr lang="fr-FR" sz="2800" dirty="0" smtClean="0">
                <a:latin typeface="Times New Roman" pitchFamily="18" charset="0"/>
                <a:cs typeface="Times New Roman" pitchFamily="18" charset="0"/>
              </a:rPr>
              <a:t>Tous ces éléments doivent être pris en compte pour que la communication soit optimale</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9144000" cy="2246769"/>
          </a:xfrm>
          <a:prstGeom prst="rect">
            <a:avLst/>
          </a:prstGeom>
        </p:spPr>
        <p:txBody>
          <a:bodyPr wrap="square">
            <a:spAutoFit/>
          </a:bodyPr>
          <a:lstStyle/>
          <a:p>
            <a:r>
              <a:rPr lang="fr-FR" sz="2800" dirty="0" smtClean="0">
                <a:latin typeface="Times New Roman" pitchFamily="18" charset="0"/>
                <a:cs typeface="Times New Roman" pitchFamily="18" charset="0"/>
              </a:rPr>
              <a:t>Le sens final de la communication en question est une synthèse des différentes significations apparues à travers les mises en contexte. Le contexte aide à construire le sens de l’échange et le sens et le contexte se construisent à travers l’échange</a:t>
            </a:r>
            <a:endParaRPr lang="fr-FR" sz="2800" dirty="0">
              <a:latin typeface="Times New Roman" pitchFamily="18" charset="0"/>
              <a:cs typeface="Times New Roman" pitchFamily="18" charset="0"/>
            </a:endParaRPr>
          </a:p>
        </p:txBody>
      </p:sp>
      <p:sp>
        <p:nvSpPr>
          <p:cNvPr id="3" name="Rectangle 2"/>
          <p:cNvSpPr/>
          <p:nvPr/>
        </p:nvSpPr>
        <p:spPr>
          <a:xfrm>
            <a:off x="214282" y="4214818"/>
            <a:ext cx="8786874" cy="3108543"/>
          </a:xfrm>
          <a:prstGeom prst="rect">
            <a:avLst/>
          </a:prstGeom>
        </p:spPr>
        <p:txBody>
          <a:bodyPr wrap="square">
            <a:spAutoFit/>
          </a:bodyPr>
          <a:lstStyle/>
          <a:p>
            <a:r>
              <a:rPr lang="fr-FR" sz="2800" dirty="0" smtClean="0">
                <a:latin typeface="Times New Roman" pitchFamily="18" charset="0"/>
                <a:cs typeface="Times New Roman" pitchFamily="18" charset="0"/>
              </a:rPr>
              <a:t>Avec les modèles constructivistes, l’accent est mis sur le «  sens partagé  » par les différents acteurs. Ce sont les méthodes les plus abouties puisqu’elles prennent en compte aussi bien les acteurs de la communication que leur environnement immédiat</a:t>
            </a:r>
          </a:p>
          <a:p>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FIN</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r>
              <a:rPr lang="fr-FR" sz="3200" b="1" dirty="0" smtClean="0">
                <a:solidFill>
                  <a:srgbClr val="00B050"/>
                </a:solidFill>
                <a:latin typeface="Times New Roman" pitchFamily="18" charset="0"/>
                <a:cs typeface="Times New Roman" pitchFamily="18" charset="0"/>
              </a:rPr>
              <a:t>On ne peut pas ne pas communiquer,</a:t>
            </a:r>
            <a:r>
              <a:rPr lang="fr-FR" sz="3200" b="1" dirty="0" smtClean="0">
                <a:latin typeface="Times New Roman" pitchFamily="18" charset="0"/>
                <a:cs typeface="Times New Roman" pitchFamily="18" charset="0"/>
              </a:rPr>
              <a:t> </a:t>
            </a:r>
          </a:p>
          <a:p>
            <a:r>
              <a:rPr lang="fr-FR" sz="2800" b="1" dirty="0" smtClean="0">
                <a:latin typeface="Times New Roman" pitchFamily="18" charset="0"/>
                <a:cs typeface="Times New Roman" pitchFamily="18" charset="0"/>
              </a:rPr>
              <a:t>Mais... </a:t>
            </a:r>
          </a:p>
          <a:p>
            <a:r>
              <a:rPr lang="fr-FR" sz="2800" b="1" dirty="0" smtClean="0">
                <a:latin typeface="Times New Roman" pitchFamily="18" charset="0"/>
                <a:cs typeface="Times New Roman" pitchFamily="18" charset="0"/>
              </a:rPr>
              <a:t>Entre ce que je pense, </a:t>
            </a:r>
          </a:p>
          <a:p>
            <a:r>
              <a:rPr lang="fr-FR" sz="2800" b="1" dirty="0" smtClean="0">
                <a:latin typeface="Times New Roman" pitchFamily="18" charset="0"/>
                <a:cs typeface="Times New Roman" pitchFamily="18" charset="0"/>
              </a:rPr>
              <a:t>Ce que je veux dire, </a:t>
            </a:r>
          </a:p>
          <a:p>
            <a:r>
              <a:rPr lang="fr-FR" sz="2800" b="1" dirty="0" smtClean="0">
                <a:latin typeface="Times New Roman" pitchFamily="18" charset="0"/>
                <a:cs typeface="Times New Roman" pitchFamily="18" charset="0"/>
              </a:rPr>
              <a:t>Ce que je crois dire, </a:t>
            </a:r>
          </a:p>
          <a:p>
            <a:r>
              <a:rPr lang="fr-FR" sz="2800" b="1" dirty="0" smtClean="0">
                <a:latin typeface="Times New Roman" pitchFamily="18" charset="0"/>
                <a:cs typeface="Times New Roman" pitchFamily="18" charset="0"/>
              </a:rPr>
              <a:t>Ce que je dis, </a:t>
            </a:r>
          </a:p>
          <a:p>
            <a:r>
              <a:rPr lang="fr-FR" sz="2800" b="1" dirty="0" smtClean="0">
                <a:latin typeface="Times New Roman" pitchFamily="18" charset="0"/>
                <a:cs typeface="Times New Roman" pitchFamily="18" charset="0"/>
              </a:rPr>
              <a:t>Ce que vous voulez entendre, </a:t>
            </a:r>
          </a:p>
          <a:p>
            <a:r>
              <a:rPr lang="fr-FR" sz="2400" b="1" dirty="0" smtClean="0">
                <a:latin typeface="Times New Roman" pitchFamily="18" charset="0"/>
                <a:cs typeface="Times New Roman" pitchFamily="18" charset="0"/>
              </a:rPr>
              <a:t>Ce que vous entendez, </a:t>
            </a:r>
          </a:p>
          <a:p>
            <a:r>
              <a:rPr lang="fr-FR" sz="2400" b="1" dirty="0" smtClean="0">
                <a:latin typeface="Times New Roman" pitchFamily="18" charset="0"/>
                <a:cs typeface="Times New Roman" pitchFamily="18" charset="0"/>
              </a:rPr>
              <a:t>Ce que vous croyez comprendre, </a:t>
            </a:r>
          </a:p>
          <a:p>
            <a:r>
              <a:rPr lang="fr-FR" sz="2400" b="1" dirty="0" smtClean="0">
                <a:latin typeface="Times New Roman" pitchFamily="18" charset="0"/>
                <a:cs typeface="Times New Roman" pitchFamily="18" charset="0"/>
              </a:rPr>
              <a:t>Ce que vous voulez comprendre, </a:t>
            </a:r>
          </a:p>
          <a:p>
            <a:r>
              <a:rPr lang="fr-FR" sz="2400" b="1" dirty="0" smtClean="0">
                <a:latin typeface="Times New Roman" pitchFamily="18" charset="0"/>
                <a:cs typeface="Times New Roman" pitchFamily="18" charset="0"/>
              </a:rPr>
              <a:t>Ce que vous comprenez… … </a:t>
            </a:r>
          </a:p>
          <a:p>
            <a:r>
              <a:rPr lang="fr-FR" sz="2400" b="1" dirty="0" smtClean="0">
                <a:solidFill>
                  <a:srgbClr val="FF0000"/>
                </a:solidFill>
                <a:latin typeface="Times New Roman" pitchFamily="18" charset="0"/>
                <a:cs typeface="Times New Roman" pitchFamily="18" charset="0"/>
              </a:rPr>
              <a:t>Il y a au moins neuf possibilités de ne pas s’entendre! </a:t>
            </a:r>
          </a:p>
          <a:p>
            <a:pPr>
              <a:buFont typeface="Arial" pitchFamily="34" charset="0"/>
              <a:buChar char="•"/>
            </a:pPr>
            <a:r>
              <a:rPr lang="fr-FR" sz="2400" dirty="0" smtClean="0">
                <a:latin typeface="Times New Roman" pitchFamily="18" charset="0"/>
                <a:cs typeface="Times New Roman" pitchFamily="18" charset="0"/>
              </a:rPr>
              <a:t>Vivant en société, l’Homme communique beaucoup plus souvent qu’il ne le croit. </a:t>
            </a:r>
          </a:p>
          <a:p>
            <a:pPr>
              <a:buFont typeface="Arial" pitchFamily="34" charset="0"/>
              <a:buChar char="•"/>
            </a:pPr>
            <a:r>
              <a:rPr lang="fr-FR" sz="2400" dirty="0" smtClean="0">
                <a:latin typeface="Times New Roman" pitchFamily="18" charset="0"/>
                <a:cs typeface="Times New Roman" pitchFamily="18" charset="0"/>
              </a:rPr>
              <a:t>En effet, le langage, qu’il soit oral, corporel ou par des canaux, permet de s’informer sur ce qui se passe autour de nous. </a:t>
            </a:r>
          </a:p>
          <a:p>
            <a:endParaRPr lang="fr-FR" sz="3200" b="1" dirty="0">
              <a:solidFill>
                <a:srgbClr val="FF0000"/>
              </a:solidFill>
              <a:latin typeface="Times New Roman" pitchFamily="18" charset="0"/>
              <a:cs typeface="Times New Roman" pitchFamily="18" charset="0"/>
            </a:endParaRPr>
          </a:p>
        </p:txBody>
      </p:sp>
      <p:pic>
        <p:nvPicPr>
          <p:cNvPr id="45057" name="Picture 1"/>
          <p:cNvPicPr>
            <a:picLocks noChangeAspect="1" noChangeArrowheads="1"/>
          </p:cNvPicPr>
          <p:nvPr/>
        </p:nvPicPr>
        <p:blipFill>
          <a:blip r:embed="rId2"/>
          <a:srcRect/>
          <a:stretch>
            <a:fillRect/>
          </a:stretch>
        </p:blipFill>
        <p:spPr bwMode="auto">
          <a:xfrm>
            <a:off x="5214942" y="571479"/>
            <a:ext cx="3929058" cy="4021627"/>
          </a:xfrm>
          <a:prstGeom prst="rect">
            <a:avLst/>
          </a:prstGeom>
          <a:noFill/>
          <a:ln w="9525">
            <a:noFill/>
            <a:miter lim="800000"/>
            <a:headEnd/>
            <a:tailEnd/>
          </a:ln>
          <a:effectLst/>
        </p:spPr>
      </p:pic>
      <p:pic>
        <p:nvPicPr>
          <p:cNvPr id="45058" name="Picture 2"/>
          <p:cNvPicPr>
            <a:picLocks noChangeAspect="1" noChangeArrowheads="1"/>
          </p:cNvPicPr>
          <p:nvPr/>
        </p:nvPicPr>
        <p:blipFill>
          <a:blip r:embed="rId3"/>
          <a:srcRect/>
          <a:stretch>
            <a:fillRect/>
          </a:stretch>
        </p:blipFill>
        <p:spPr bwMode="auto">
          <a:xfrm>
            <a:off x="3071802" y="1142984"/>
            <a:ext cx="2091705" cy="14954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down)">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down)">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down)">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wipe(down)">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wipe(down)">
                                      <p:cBhvr>
                                        <p:cTn id="7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descr="Apa yang dimaksud dengan Retorika? - Komunikasi - Dictio Community"/>
          <p:cNvPicPr>
            <a:picLocks noChangeAspect="1" noChangeArrowheads="1"/>
          </p:cNvPicPr>
          <p:nvPr/>
        </p:nvPicPr>
        <p:blipFill>
          <a:blip r:embed="rId2"/>
          <a:srcRect/>
          <a:stretch>
            <a:fillRect/>
          </a:stretch>
        </p:blipFill>
        <p:spPr bwMode="auto">
          <a:xfrm>
            <a:off x="0" y="0"/>
            <a:ext cx="7814214" cy="3429024"/>
          </a:xfrm>
          <a:prstGeom prst="rect">
            <a:avLst/>
          </a:prstGeom>
          <a:noFill/>
        </p:spPr>
      </p:pic>
      <p:pic>
        <p:nvPicPr>
          <p:cNvPr id="297988" name="Picture 4" descr="BBC - Capital - Can your body language win you the job?"/>
          <p:cNvPicPr>
            <a:picLocks noChangeAspect="1" noChangeArrowheads="1"/>
          </p:cNvPicPr>
          <p:nvPr/>
        </p:nvPicPr>
        <p:blipFill>
          <a:blip r:embed="rId3"/>
          <a:srcRect/>
          <a:stretch>
            <a:fillRect/>
          </a:stretch>
        </p:blipFill>
        <p:spPr bwMode="auto">
          <a:xfrm>
            <a:off x="3071802" y="3442389"/>
            <a:ext cx="6072199" cy="34156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56"/>
            <a:ext cx="9001156" cy="4832092"/>
          </a:xfrm>
          <a:prstGeom prst="rect">
            <a:avLst/>
          </a:prstGeom>
        </p:spPr>
        <p:txBody>
          <a:bodyPr wrap="square">
            <a:spAutoFit/>
          </a:bodyPr>
          <a:lstStyle/>
          <a:p>
            <a:pPr algn="ctr"/>
            <a:r>
              <a:rPr lang="fr-FR" sz="2800" b="1" dirty="0" smtClean="0">
                <a:solidFill>
                  <a:srgbClr val="FF0000"/>
                </a:solidFill>
                <a:latin typeface="Times New Roman" pitchFamily="18" charset="0"/>
                <a:cs typeface="Times New Roman" pitchFamily="18" charset="0"/>
              </a:rPr>
              <a:t>LES PRINCIPAUX MODÈLES DE LA COMMUNICATION</a:t>
            </a:r>
          </a:p>
          <a:p>
            <a:endParaRPr lang="fr-FR" sz="28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De nombreux théoriciens de la communication ont cherché à conceptualiser ce qu’était « une communication ».</a:t>
            </a: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Ce qui suit n’est pas une liste exhaustive. </a:t>
            </a:r>
          </a:p>
          <a:p>
            <a:pPr>
              <a:buFont typeface="Arial" pitchFamily="34" charset="0"/>
              <a:buChar char="•"/>
            </a:pPr>
            <a:r>
              <a:rPr lang="fr-FR" sz="2800" dirty="0" smtClean="0">
                <a:latin typeface="Times New Roman" pitchFamily="18" charset="0"/>
                <a:cs typeface="Times New Roman" pitchFamily="18" charset="0"/>
              </a:rPr>
              <a:t>Le but recherché est simplement de cerner une évolution générale de la conceptualisation de la communication en donnant les modèles les plus connus et l’apport qu’ils ont induit.</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1901820"/>
            <a:ext cx="5429288" cy="4956180"/>
          </a:xfrm>
          <a:prstGeom prst="rect">
            <a:avLst/>
          </a:prstGeom>
          <a:noFill/>
          <a:ln w="9525">
            <a:noFill/>
            <a:miter lim="800000"/>
            <a:headEnd/>
            <a:tailEnd/>
          </a:ln>
          <a:effectLst/>
        </p:spPr>
      </p:pic>
      <p:sp>
        <p:nvSpPr>
          <p:cNvPr id="3" name="Rectangle 2"/>
          <p:cNvSpPr/>
          <p:nvPr/>
        </p:nvSpPr>
        <p:spPr>
          <a:xfrm>
            <a:off x="0" y="0"/>
            <a:ext cx="9144000" cy="1938992"/>
          </a:xfrm>
          <a:prstGeom prst="rect">
            <a:avLst/>
          </a:prstGeom>
        </p:spPr>
        <p:txBody>
          <a:bodyPr wrap="square">
            <a:spAutoFit/>
          </a:bodyPr>
          <a:lstStyle/>
          <a:p>
            <a:pPr>
              <a:buFont typeface="Arial" pitchFamily="34" charset="0"/>
              <a:buChar char="•"/>
            </a:pPr>
            <a:r>
              <a:rPr lang="fr-FR" sz="2400" dirty="0" smtClean="0">
                <a:latin typeface="Times New Roman" pitchFamily="18" charset="0"/>
                <a:cs typeface="Times New Roman" pitchFamily="18" charset="0"/>
              </a:rPr>
              <a:t>Le schéma de la communication : Quelle que soit la forme qu’elle prenne (texte, image, musique...), La communication s’établit toujours suivant les mêmes repères. </a:t>
            </a:r>
          </a:p>
          <a:p>
            <a:pPr>
              <a:buFont typeface="Arial" pitchFamily="34" charset="0"/>
              <a:buChar char="•"/>
            </a:pPr>
            <a:r>
              <a:rPr lang="fr-FR" sz="2400" dirty="0" smtClean="0">
                <a:latin typeface="Times New Roman" pitchFamily="18" charset="0"/>
                <a:cs typeface="Times New Roman" pitchFamily="18" charset="0"/>
              </a:rPr>
              <a:t>Cette situation peut s’illustrer par le </a:t>
            </a:r>
            <a:r>
              <a:rPr lang="fr-FR" sz="2400" dirty="0" smtClean="0">
                <a:solidFill>
                  <a:srgbClr val="00B050"/>
                </a:solidFill>
                <a:latin typeface="Times New Roman" pitchFamily="18" charset="0"/>
                <a:cs typeface="Times New Roman" pitchFamily="18" charset="0"/>
              </a:rPr>
              <a:t>schéma suivant, imaginé par le linguiste roman Jakobson dans les années 60</a:t>
            </a:r>
            <a:endParaRPr lang="fr-FR" sz="2400" dirty="0">
              <a:solidFill>
                <a:srgbClr val="00B050"/>
              </a:solidFill>
              <a:latin typeface="Times New Roman" pitchFamily="18" charset="0"/>
              <a:cs typeface="Times New Roman" pitchFamily="18" charset="0"/>
            </a:endParaRPr>
          </a:p>
        </p:txBody>
      </p:sp>
      <p:pic>
        <p:nvPicPr>
          <p:cNvPr id="3076" name="Picture 4" descr="Roman Jakobson's Contribution to Literary Studies: An Essay | Literary ..."/>
          <p:cNvPicPr>
            <a:picLocks noChangeAspect="1" noChangeArrowheads="1"/>
          </p:cNvPicPr>
          <p:nvPr/>
        </p:nvPicPr>
        <p:blipFill>
          <a:blip r:embed="rId4"/>
          <a:srcRect/>
          <a:stretch>
            <a:fillRect/>
          </a:stretch>
        </p:blipFill>
        <p:spPr bwMode="auto">
          <a:xfrm>
            <a:off x="6072198" y="1928802"/>
            <a:ext cx="2714644" cy="3063669"/>
          </a:xfrm>
          <a:prstGeom prst="rect">
            <a:avLst/>
          </a:prstGeom>
          <a:noFill/>
        </p:spPr>
      </p:pic>
      <p:sp>
        <p:nvSpPr>
          <p:cNvPr id="5" name="Rectangle 4"/>
          <p:cNvSpPr/>
          <p:nvPr/>
        </p:nvSpPr>
        <p:spPr>
          <a:xfrm>
            <a:off x="4857752" y="5143512"/>
            <a:ext cx="4286248" cy="1569660"/>
          </a:xfrm>
          <a:prstGeom prst="rect">
            <a:avLst/>
          </a:prstGeom>
        </p:spPr>
        <p:txBody>
          <a:bodyPr wrap="square">
            <a:spAutoFit/>
          </a:bodyPr>
          <a:lstStyle/>
          <a:p>
            <a:r>
              <a:rPr lang="fr-FR" sz="1600" b="1" dirty="0" smtClean="0">
                <a:solidFill>
                  <a:srgbClr val="92D050"/>
                </a:solidFill>
              </a:rPr>
              <a:t>référent, </a:t>
            </a:r>
            <a:r>
              <a:rPr lang="fr-FR" sz="1600" b="1" dirty="0" err="1" smtClean="0">
                <a:solidFill>
                  <a:srgbClr val="92D050"/>
                </a:solidFill>
              </a:rPr>
              <a:t>référente</a:t>
            </a:r>
            <a:endParaRPr lang="fr-FR" sz="1600" b="1" dirty="0" smtClean="0">
              <a:solidFill>
                <a:srgbClr val="92D050"/>
              </a:solidFill>
            </a:endParaRPr>
          </a:p>
          <a:p>
            <a:r>
              <a:rPr lang="fr-FR" sz="1600" cap="all" dirty="0" smtClean="0">
                <a:solidFill>
                  <a:srgbClr val="FFC000"/>
                </a:solidFill>
              </a:rPr>
              <a:t>ADJECTIF</a:t>
            </a:r>
          </a:p>
          <a:p>
            <a:r>
              <a:rPr lang="fr-FR" sz="1600" dirty="0" smtClean="0"/>
              <a:t>Se dit d’une personne ou d’un service compétents pour exercer une mission spécifique auprès d’un groupe : Médecin, éducateur référent.</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26388</TotalTime>
  <Words>3391</Words>
  <Application>Microsoft Office PowerPoint</Application>
  <PresentationFormat>Affichage à l'écran (4:3)</PresentationFormat>
  <Paragraphs>248</Paragraphs>
  <Slides>54</Slides>
  <Notes>2</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user</cp:lastModifiedBy>
  <cp:revision>645</cp:revision>
  <dcterms:created xsi:type="dcterms:W3CDTF">2022-10-16T22:57:57Z</dcterms:created>
  <dcterms:modified xsi:type="dcterms:W3CDTF">2023-10-27T22:25:10Z</dcterms:modified>
</cp:coreProperties>
</file>