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72" r:id="rId6"/>
    <p:sldId id="260" r:id="rId7"/>
    <p:sldId id="275" r:id="rId8"/>
    <p:sldId id="261" r:id="rId9"/>
    <p:sldId id="276" r:id="rId10"/>
    <p:sldId id="262" r:id="rId11"/>
    <p:sldId id="263" r:id="rId12"/>
    <p:sldId id="264" r:id="rId13"/>
    <p:sldId id="273" r:id="rId14"/>
    <p:sldId id="274" r:id="rId15"/>
    <p:sldId id="265" r:id="rId16"/>
    <p:sldId id="267" r:id="rId17"/>
    <p:sldId id="269" r:id="rId18"/>
    <p:sldId id="27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41476-7597-44CD-9019-E6F11F3BF11E}" type="datetimeFigureOut">
              <a:rPr lang="fr-FR" smtClean="0"/>
              <a:pPr/>
              <a:t>11/05/2020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AF449-8CA7-4DDD-8A42-1F767986237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BD35DFA-89AF-4B2A-B431-C2C47C8CF0E2}" type="datetime1">
              <a:rPr lang="fr-FR" smtClean="0"/>
              <a:pPr/>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76EED8-75D9-4DEF-8DBD-C5D3D79F75B1}" type="datetime1">
              <a:rPr lang="fr-FR" smtClean="0"/>
              <a:pPr/>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5BD86D-D1CE-44F2-9D35-52FB63963F03}" type="datetime1">
              <a:rPr lang="fr-FR" smtClean="0"/>
              <a:pPr/>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76E9D1-3627-49AD-83D3-E428EB940345}" type="datetime1">
              <a:rPr lang="fr-FR" smtClean="0"/>
              <a:pPr/>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18EC278-23CB-4C38-9CE7-9C24843D862C}" type="datetime1">
              <a:rPr lang="fr-FR" smtClean="0"/>
              <a:pPr/>
              <a:t>11/05/2020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698075E-B846-4608-94A0-E1BDC70D7694}" type="datetime1">
              <a:rPr lang="fr-FR" smtClean="0"/>
              <a:pPr/>
              <a:t>11/05/2020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8CD7901-9980-4F80-AF46-D5B74AF9CE14}" type="datetime1">
              <a:rPr lang="fr-FR" smtClean="0"/>
              <a:pPr/>
              <a:t>11/05/2020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BD78316-1EE6-43F8-95EF-C87CFFDFF9E4}" type="datetime1">
              <a:rPr lang="fr-FR" smtClean="0"/>
              <a:pPr/>
              <a:t>11/05/2020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E89EFA-ADA9-4B9B-9DDF-45FCCC8BE780}" type="datetime1">
              <a:rPr lang="fr-FR" smtClean="0"/>
              <a:pPr/>
              <a:t>11/05/2020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682FC8-0305-4975-A213-8E18587A968B}" type="datetime1">
              <a:rPr lang="fr-FR" smtClean="0"/>
              <a:pPr/>
              <a:t>11/05/2020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886FE6B-806E-4C98-B886-B645729DAA5A}" type="datetime1">
              <a:rPr lang="fr-FR" smtClean="0"/>
              <a:pPr/>
              <a:t>11/05/2020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6E8FA9-B2B3-46A0-84F5-53B5F847C3E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D1736-41C4-49BA-93DC-4D15A9920ACE}" type="datetime1">
              <a:rPr lang="fr-FR" smtClean="0"/>
              <a:pPr/>
              <a:t>11/05/2020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E8FA9-B2B3-46A0-84F5-53B5F847C3E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Chapitre III: La création d’entreprise </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 des créateurs et organisation</a:t>
            </a:r>
            <a:endParaRPr lang="fr-FR" dirty="0"/>
          </a:p>
        </p:txBody>
      </p:sp>
      <p:sp>
        <p:nvSpPr>
          <p:cNvPr id="3" name="Espace réservé du contenu 2"/>
          <p:cNvSpPr>
            <a:spLocks noGrp="1"/>
          </p:cNvSpPr>
          <p:nvPr>
            <p:ph idx="1"/>
          </p:nvPr>
        </p:nvSpPr>
        <p:spPr/>
        <p:txBody>
          <a:bodyPr>
            <a:normAutofit/>
          </a:bodyPr>
          <a:lstStyle/>
          <a:p>
            <a:pPr algn="just">
              <a:buNone/>
            </a:pPr>
            <a:r>
              <a:rPr lang="fr-FR" sz="2800" dirty="0" smtClean="0"/>
              <a:t>Qui sont les créateurs d’entreprises?</a:t>
            </a:r>
          </a:p>
          <a:p>
            <a:pPr algn="just">
              <a:buNone/>
            </a:pPr>
            <a:r>
              <a:rPr lang="fr-FR" sz="2800" dirty="0" smtClean="0"/>
              <a:t>Plusieurs auteurs se sont intéressés à eux et ont esquissé des typologies; celles-ci étant très nombreuses, on n’abordera que trois typologies.</a:t>
            </a:r>
          </a:p>
          <a:p>
            <a:pPr algn="just">
              <a:buNone/>
            </a:pPr>
            <a:r>
              <a:rPr lang="fr-FR" sz="2800" dirty="0" smtClean="0"/>
              <a:t>La première typologie fait référence au degré de socialisation de l’entrepreneur; elle distingue l’entrepreneur héroïque (isolé) de l’entrepreneur socialisé comme selon le tableau suivant. </a:t>
            </a:r>
            <a:endParaRPr lang="fr-FR" sz="2800"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71600" y="0"/>
          <a:ext cx="7632848" cy="6995109"/>
        </p:xfrm>
        <a:graphic>
          <a:graphicData uri="http://schemas.openxmlformats.org/drawingml/2006/table">
            <a:tbl>
              <a:tblPr/>
              <a:tblGrid>
                <a:gridCol w="2196252"/>
                <a:gridCol w="2718298"/>
                <a:gridCol w="2718298"/>
              </a:tblGrid>
              <a:tr h="256031">
                <a:tc>
                  <a:txBody>
                    <a:bodyPr/>
                    <a:lstStyle/>
                    <a:p>
                      <a:pPr>
                        <a:lnSpc>
                          <a:spcPct val="115000"/>
                        </a:lnSpc>
                        <a:spcAft>
                          <a:spcPts val="0"/>
                        </a:spcAft>
                      </a:pPr>
                      <a:r>
                        <a:rPr lang="fr-FR" sz="1050" dirty="0">
                          <a:latin typeface="Calibri"/>
                          <a:ea typeface="Calibri"/>
                          <a:cs typeface="Times New Roman"/>
                        </a:rPr>
                        <a:t>Critères de distinction</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b="1" dirty="0">
                          <a:latin typeface="Calibri"/>
                          <a:ea typeface="Calibri"/>
                          <a:cs typeface="Times New Roman"/>
                        </a:rPr>
                        <a:t>Entrepreneur héroïque (en solo)</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b="1" dirty="0">
                          <a:latin typeface="Calibri"/>
                          <a:ea typeface="Calibri"/>
                          <a:cs typeface="Times New Roman"/>
                        </a:rPr>
                        <a:t>Entrepreneur socialisé</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567">
                <a:tc>
                  <a:txBody>
                    <a:bodyPr/>
                    <a:lstStyle/>
                    <a:p>
                      <a:pPr>
                        <a:lnSpc>
                          <a:spcPct val="115000"/>
                        </a:lnSpc>
                        <a:spcAft>
                          <a:spcPts val="0"/>
                        </a:spcAft>
                      </a:pPr>
                      <a:r>
                        <a:rPr lang="fr-FR" sz="1050" dirty="0">
                          <a:latin typeface="Calibri"/>
                          <a:ea typeface="Calibri"/>
                          <a:cs typeface="Times New Roman"/>
                        </a:rPr>
                        <a:t>Initiateur du développement de l’esprit d’entreprise</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latin typeface="Calibri"/>
                          <a:ea typeface="Calibri"/>
                          <a:cs typeface="Times New Roman"/>
                        </a:rPr>
                        <a:t>Etat, marché, individus</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latin typeface="Calibri"/>
                          <a:ea typeface="Calibri"/>
                          <a:cs typeface="Times New Roman"/>
                        </a:rPr>
                        <a:t>Etat, grandes entreprises, institutions financières, réseaux entrepreneuriaux, individus</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79">
                <a:tc>
                  <a:txBody>
                    <a:bodyPr/>
                    <a:lstStyle/>
                    <a:p>
                      <a:pPr>
                        <a:lnSpc>
                          <a:spcPct val="115000"/>
                        </a:lnSpc>
                        <a:spcAft>
                          <a:spcPts val="0"/>
                        </a:spcAft>
                      </a:pPr>
                      <a:r>
                        <a:rPr lang="fr-FR" sz="1050" dirty="0">
                          <a:latin typeface="Calibri"/>
                          <a:ea typeface="Calibri"/>
                          <a:cs typeface="Times New Roman"/>
                        </a:rPr>
                        <a:t>Nature du capital</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latin typeface="Calibri"/>
                          <a:ea typeface="Calibri"/>
                          <a:cs typeface="Times New Roman"/>
                        </a:rPr>
                        <a:t>Propre, bancaire, familial, relationnel</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latin typeface="Calibri"/>
                          <a:ea typeface="Calibri"/>
                          <a:cs typeface="Times New Roman"/>
                        </a:rPr>
                        <a:t>Crédit, subventions, capitaux spéculatifs, propre, familial, relationnel</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836">
                <a:tc>
                  <a:txBody>
                    <a:bodyPr/>
                    <a:lstStyle/>
                    <a:p>
                      <a:pPr>
                        <a:lnSpc>
                          <a:spcPct val="115000"/>
                        </a:lnSpc>
                        <a:spcAft>
                          <a:spcPts val="0"/>
                        </a:spcAft>
                      </a:pPr>
                      <a:r>
                        <a:rPr lang="fr-FR" sz="1050" dirty="0">
                          <a:latin typeface="Calibri"/>
                          <a:ea typeface="Calibri"/>
                          <a:cs typeface="Times New Roman"/>
                        </a:rPr>
                        <a:t> Milieu/environnement</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latin typeface="Calibri"/>
                          <a:ea typeface="Calibri"/>
                          <a:cs typeface="Times New Roman"/>
                        </a:rPr>
                        <a:t>Rôle industrialisant de l’Etat :</a:t>
                      </a:r>
                    </a:p>
                    <a:p>
                      <a:pPr>
                        <a:lnSpc>
                          <a:spcPct val="115000"/>
                        </a:lnSpc>
                        <a:spcAft>
                          <a:spcPts val="0"/>
                        </a:spcAft>
                      </a:pPr>
                      <a:r>
                        <a:rPr lang="fr-FR" sz="1050" dirty="0">
                          <a:latin typeface="Calibri"/>
                          <a:ea typeface="Calibri"/>
                          <a:cs typeface="Times New Roman"/>
                        </a:rPr>
                        <a:t>. grands programmes (militaires, transports, communications, industries lourdes)</a:t>
                      </a:r>
                    </a:p>
                    <a:p>
                      <a:pPr>
                        <a:lnSpc>
                          <a:spcPct val="115000"/>
                        </a:lnSpc>
                        <a:spcAft>
                          <a:spcPts val="0"/>
                        </a:spcAft>
                      </a:pPr>
                      <a:r>
                        <a:rPr lang="fr-FR" sz="1050" dirty="0">
                          <a:latin typeface="Calibri"/>
                          <a:ea typeface="Calibri"/>
                          <a:cs typeface="Times New Roman"/>
                        </a:rPr>
                        <a:t>. aides réglementaires favorisant la concentration</a:t>
                      </a:r>
                    </a:p>
                    <a:p>
                      <a:pPr>
                        <a:lnSpc>
                          <a:spcPct val="115000"/>
                        </a:lnSpc>
                        <a:spcAft>
                          <a:spcPts val="0"/>
                        </a:spcAft>
                      </a:pPr>
                      <a:r>
                        <a:rPr lang="fr-FR" sz="1050" dirty="0">
                          <a:latin typeface="Calibri"/>
                          <a:ea typeface="Calibri"/>
                          <a:cs typeface="Times New Roman"/>
                        </a:rPr>
                        <a:t>Développement du crédit et de la bourse</a:t>
                      </a:r>
                    </a:p>
                    <a:p>
                      <a:pPr>
                        <a:lnSpc>
                          <a:spcPct val="115000"/>
                        </a:lnSpc>
                        <a:spcAft>
                          <a:spcPts val="0"/>
                        </a:spcAft>
                      </a:pPr>
                      <a:r>
                        <a:rPr lang="fr-FR" sz="1050" dirty="0">
                          <a:latin typeface="Calibri"/>
                          <a:ea typeface="Calibri"/>
                          <a:cs typeface="Times New Roman"/>
                        </a:rPr>
                        <a:t>Marchés en extension (géographie, sociale)</a:t>
                      </a:r>
                    </a:p>
                    <a:p>
                      <a:pPr>
                        <a:lnSpc>
                          <a:spcPct val="115000"/>
                        </a:lnSpc>
                        <a:spcAft>
                          <a:spcPts val="0"/>
                        </a:spcAft>
                      </a:pPr>
                      <a:r>
                        <a:rPr lang="fr-FR" sz="1050" dirty="0">
                          <a:latin typeface="Calibri"/>
                          <a:ea typeface="Calibri"/>
                          <a:cs typeface="Times New Roman"/>
                        </a:rPr>
                        <a:t>Travail abondant et facilement </a:t>
                      </a:r>
                      <a:r>
                        <a:rPr lang="fr-FR" sz="1050" dirty="0" err="1">
                          <a:latin typeface="Calibri"/>
                          <a:ea typeface="Calibri"/>
                          <a:cs typeface="Times New Roman"/>
                        </a:rPr>
                        <a:t>expropriable</a:t>
                      </a:r>
                      <a:r>
                        <a:rPr lang="fr-FR" sz="1050" dirty="0">
                          <a:latin typeface="Calibri"/>
                          <a:ea typeface="Calibri"/>
                          <a:cs typeface="Times New Roman"/>
                        </a:rPr>
                        <a:t> (exode rural, immigration) </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latin typeface="Calibri"/>
                          <a:ea typeface="Calibri"/>
                          <a:cs typeface="Times New Roman"/>
                        </a:rPr>
                        <a:t>Rôle régulateur de l’Etat :</a:t>
                      </a:r>
                    </a:p>
                    <a:p>
                      <a:pPr>
                        <a:lnSpc>
                          <a:spcPct val="115000"/>
                        </a:lnSpc>
                        <a:spcAft>
                          <a:spcPts val="0"/>
                        </a:spcAft>
                      </a:pPr>
                      <a:r>
                        <a:rPr lang="fr-FR" sz="1050">
                          <a:latin typeface="Calibri"/>
                          <a:ea typeface="Calibri"/>
                          <a:cs typeface="Times New Roman"/>
                        </a:rPr>
                        <a:t>. ouverture à la concurrence des marchés monopolistiques</a:t>
                      </a:r>
                    </a:p>
                    <a:p>
                      <a:pPr>
                        <a:lnSpc>
                          <a:spcPct val="115000"/>
                        </a:lnSpc>
                        <a:spcAft>
                          <a:spcPts val="0"/>
                        </a:spcAft>
                      </a:pPr>
                      <a:r>
                        <a:rPr lang="fr-FR" sz="1050">
                          <a:latin typeface="Calibri"/>
                          <a:ea typeface="Calibri"/>
                          <a:cs typeface="Times New Roman"/>
                        </a:rPr>
                        <a:t>. financiarisation des activités</a:t>
                      </a:r>
                    </a:p>
                    <a:p>
                      <a:pPr>
                        <a:lnSpc>
                          <a:spcPct val="115000"/>
                        </a:lnSpc>
                        <a:spcAft>
                          <a:spcPts val="0"/>
                        </a:spcAft>
                      </a:pPr>
                      <a:r>
                        <a:rPr lang="fr-FR" sz="1050">
                          <a:latin typeface="Calibri"/>
                          <a:ea typeface="Calibri"/>
                          <a:cs typeface="Times New Roman"/>
                        </a:rPr>
                        <a:t>. flexibilisation du travail</a:t>
                      </a:r>
                    </a:p>
                    <a:p>
                      <a:pPr>
                        <a:lnSpc>
                          <a:spcPct val="115000"/>
                        </a:lnSpc>
                        <a:spcAft>
                          <a:spcPts val="0"/>
                        </a:spcAft>
                      </a:pPr>
                      <a:r>
                        <a:rPr lang="fr-FR" sz="1050">
                          <a:latin typeface="Calibri"/>
                          <a:ea typeface="Calibri"/>
                          <a:cs typeface="Times New Roman"/>
                        </a:rPr>
                        <a:t>Tissu d’aides financières, juridiques et informationnelles à la création d’entreprise combinant institutions publiques, banques, institutions financières et grandes entreprises</a:t>
                      </a:r>
                    </a:p>
                    <a:p>
                      <a:pPr>
                        <a:lnSpc>
                          <a:spcPct val="115000"/>
                        </a:lnSpc>
                        <a:spcAft>
                          <a:spcPts val="0"/>
                        </a:spcAft>
                      </a:pPr>
                      <a:r>
                        <a:rPr lang="fr-FR" sz="1050">
                          <a:latin typeface="Calibri"/>
                          <a:ea typeface="Calibri"/>
                          <a:cs typeface="Times New Roman"/>
                        </a:rPr>
                        <a:t>Rôle déterminant de l’infrastructure économique et sociale source d’économies externes (éducation, recherche, transports, télécommunications …)</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890">
                <a:tc>
                  <a:txBody>
                    <a:bodyPr/>
                    <a:lstStyle/>
                    <a:p>
                      <a:pPr>
                        <a:lnSpc>
                          <a:spcPct val="115000"/>
                        </a:lnSpc>
                        <a:spcAft>
                          <a:spcPts val="0"/>
                        </a:spcAft>
                      </a:pPr>
                      <a:r>
                        <a:rPr lang="fr-FR" sz="1050">
                          <a:latin typeface="Calibri"/>
                          <a:ea typeface="Calibri"/>
                          <a:cs typeface="Times New Roman"/>
                        </a:rPr>
                        <a:t>Fonction de l’entrepreneur et de la petite entreprise</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latin typeface="Calibri"/>
                          <a:ea typeface="Calibri"/>
                          <a:cs typeface="Times New Roman"/>
                        </a:rPr>
                        <a:t>Esprit d’initiative propulsant de larges processus d’accumulation</a:t>
                      </a:r>
                    </a:p>
                    <a:p>
                      <a:pPr>
                        <a:lnSpc>
                          <a:spcPct val="115000"/>
                        </a:lnSpc>
                        <a:spcAft>
                          <a:spcPts val="0"/>
                        </a:spcAft>
                      </a:pPr>
                      <a:r>
                        <a:rPr lang="fr-FR" sz="1050" dirty="0">
                          <a:latin typeface="Calibri"/>
                          <a:ea typeface="Calibri"/>
                          <a:cs typeface="Times New Roman"/>
                        </a:rPr>
                        <a:t>Grappes d’investissements et d’innovations à grand potentiel de profit</a:t>
                      </a:r>
                    </a:p>
                    <a:p>
                      <a:pPr>
                        <a:lnSpc>
                          <a:spcPct val="115000"/>
                        </a:lnSpc>
                        <a:spcAft>
                          <a:spcPts val="0"/>
                        </a:spcAft>
                      </a:pPr>
                      <a:r>
                        <a:rPr lang="fr-FR" sz="1050" dirty="0">
                          <a:latin typeface="Calibri"/>
                          <a:ea typeface="Calibri"/>
                          <a:cs typeface="Times New Roman"/>
                        </a:rPr>
                        <a:t>Valorisation de savoirs techniques</a:t>
                      </a:r>
                    </a:p>
                    <a:p>
                      <a:pPr>
                        <a:lnSpc>
                          <a:spcPct val="115000"/>
                        </a:lnSpc>
                        <a:spcAft>
                          <a:spcPts val="0"/>
                        </a:spcAft>
                      </a:pPr>
                      <a:r>
                        <a:rPr lang="fr-FR" sz="1050" dirty="0">
                          <a:latin typeface="Calibri"/>
                          <a:ea typeface="Calibri"/>
                          <a:cs typeface="Times New Roman"/>
                        </a:rPr>
                        <a:t>Ouvertures d’occasion d’utilisation du capital bancaire et de l’épargne privée</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a:latin typeface="Calibri"/>
                          <a:ea typeface="Calibri"/>
                          <a:cs typeface="Times New Roman"/>
                        </a:rPr>
                        <a:t>Entreprises « tampons »: mise en cohérence des espaces entrepreneuriaux oligo/monopolistiques (entreprises innovantes)</a:t>
                      </a:r>
                    </a:p>
                    <a:p>
                      <a:pPr>
                        <a:lnSpc>
                          <a:spcPct val="115000"/>
                        </a:lnSpc>
                        <a:spcAft>
                          <a:spcPts val="0"/>
                        </a:spcAft>
                      </a:pPr>
                      <a:r>
                        <a:rPr lang="fr-FR" sz="1050">
                          <a:latin typeface="Calibri"/>
                          <a:ea typeface="Calibri"/>
                          <a:cs typeface="Times New Roman"/>
                        </a:rPr>
                        <a:t>Réactivation des tissus microsociaux locaux (entreprises « traditionnelles »)</a:t>
                      </a:r>
                    </a:p>
                    <a:p>
                      <a:pPr>
                        <a:lnSpc>
                          <a:spcPct val="115000"/>
                        </a:lnSpc>
                        <a:spcAft>
                          <a:spcPts val="0"/>
                        </a:spcAft>
                      </a:pPr>
                      <a:r>
                        <a:rPr lang="fr-FR" sz="1050">
                          <a:latin typeface="Calibri"/>
                          <a:ea typeface="Calibri"/>
                          <a:cs typeface="Times New Roman"/>
                        </a:rPr>
                        <a:t>Valorisation du savoir scientifique et d’ingénierie</a:t>
                      </a:r>
                    </a:p>
                    <a:p>
                      <a:pPr>
                        <a:lnSpc>
                          <a:spcPct val="115000"/>
                        </a:lnSpc>
                        <a:spcAft>
                          <a:spcPts val="0"/>
                        </a:spcAft>
                      </a:pPr>
                      <a:r>
                        <a:rPr lang="fr-FR" sz="1050">
                          <a:latin typeface="Calibri"/>
                          <a:ea typeface="Calibri"/>
                          <a:cs typeface="Times New Roman"/>
                        </a:rPr>
                        <a:t>Solutions ponctuelles au chômage</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836">
                <a:tc>
                  <a:txBody>
                    <a:bodyPr/>
                    <a:lstStyle/>
                    <a:p>
                      <a:pPr>
                        <a:lnSpc>
                          <a:spcPct val="115000"/>
                        </a:lnSpc>
                        <a:spcAft>
                          <a:spcPts val="0"/>
                        </a:spcAft>
                      </a:pPr>
                      <a:r>
                        <a:rPr lang="fr-FR" sz="1050">
                          <a:latin typeface="Calibri"/>
                          <a:ea typeface="Calibri"/>
                          <a:cs typeface="Times New Roman"/>
                        </a:rPr>
                        <a:t>Transformations systémiques</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latin typeface="Calibri"/>
                          <a:ea typeface="Calibri"/>
                          <a:cs typeface="Times New Roman"/>
                        </a:rPr>
                        <a:t>Fin du XVIII è siècle : expansion de l’économie de marché</a:t>
                      </a:r>
                    </a:p>
                    <a:p>
                      <a:pPr>
                        <a:lnSpc>
                          <a:spcPct val="115000"/>
                        </a:lnSpc>
                        <a:spcAft>
                          <a:spcPts val="0"/>
                        </a:spcAft>
                      </a:pPr>
                      <a:r>
                        <a:rPr lang="fr-FR" sz="1050" dirty="0">
                          <a:latin typeface="Calibri"/>
                          <a:ea typeface="Calibri"/>
                          <a:cs typeface="Times New Roman"/>
                        </a:rPr>
                        <a:t>. élargissement régulier de l’échelle de l’accumulation</a:t>
                      </a:r>
                    </a:p>
                    <a:p>
                      <a:pPr>
                        <a:lnSpc>
                          <a:spcPct val="115000"/>
                        </a:lnSpc>
                        <a:spcAft>
                          <a:spcPts val="0"/>
                        </a:spcAft>
                      </a:pPr>
                      <a:r>
                        <a:rPr lang="fr-FR" sz="1050" dirty="0">
                          <a:latin typeface="Calibri"/>
                          <a:ea typeface="Calibri"/>
                          <a:cs typeface="Times New Roman"/>
                        </a:rPr>
                        <a:t>. promotion de la propriété capitaliste, industrielle et financière</a:t>
                      </a:r>
                    </a:p>
                    <a:p>
                      <a:pPr>
                        <a:lnSpc>
                          <a:spcPct val="115000"/>
                        </a:lnSpc>
                        <a:spcAft>
                          <a:spcPts val="0"/>
                        </a:spcAft>
                      </a:pPr>
                      <a:r>
                        <a:rPr lang="fr-FR" sz="1050" dirty="0">
                          <a:latin typeface="Calibri"/>
                          <a:ea typeface="Calibri"/>
                          <a:cs typeface="Times New Roman"/>
                        </a:rPr>
                        <a:t>. mesures de fixation de la propriété du capital et de la main-d’œuvre : paternalisme, </a:t>
                      </a:r>
                      <a:r>
                        <a:rPr lang="fr-FR" sz="1050" dirty="0" err="1">
                          <a:latin typeface="Calibri"/>
                          <a:ea typeface="Calibri"/>
                          <a:cs typeface="Times New Roman"/>
                        </a:rPr>
                        <a:t>patrimonialisme</a:t>
                      </a:r>
                      <a:r>
                        <a:rPr lang="fr-FR" sz="1050" dirty="0">
                          <a:latin typeface="Calibri"/>
                          <a:ea typeface="Calibri"/>
                          <a:cs typeface="Times New Roman"/>
                        </a:rPr>
                        <a:t>, étatisme</a:t>
                      </a:r>
                    </a:p>
                    <a:p>
                      <a:pPr>
                        <a:lnSpc>
                          <a:spcPct val="115000"/>
                        </a:lnSpc>
                        <a:spcAft>
                          <a:spcPts val="0"/>
                        </a:spcAft>
                      </a:pPr>
                      <a:r>
                        <a:rPr lang="fr-FR" sz="1050" dirty="0">
                          <a:latin typeface="Calibri"/>
                          <a:ea typeface="Calibri"/>
                          <a:cs typeface="Times New Roman"/>
                        </a:rPr>
                        <a:t>. industrialisation, ouverture des marchés externes </a:t>
                      </a: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dirty="0">
                          <a:latin typeface="Calibri"/>
                          <a:ea typeface="Calibri"/>
                          <a:cs typeface="Times New Roman"/>
                        </a:rPr>
                        <a:t>Progressivement depuis le milieu du XIX</a:t>
                      </a:r>
                      <a:r>
                        <a:rPr lang="fr-FR" sz="1050" baseline="30000" dirty="0">
                          <a:latin typeface="Calibri"/>
                          <a:ea typeface="Calibri"/>
                          <a:cs typeface="Times New Roman"/>
                        </a:rPr>
                        <a:t>e </a:t>
                      </a:r>
                      <a:r>
                        <a:rPr lang="fr-FR" sz="1050" dirty="0">
                          <a:latin typeface="Calibri"/>
                          <a:ea typeface="Calibri"/>
                          <a:cs typeface="Times New Roman"/>
                        </a:rPr>
                        <a:t>siècle, généralisation depuis la fin des années 70 :</a:t>
                      </a:r>
                    </a:p>
                    <a:p>
                      <a:pPr>
                        <a:lnSpc>
                          <a:spcPct val="115000"/>
                        </a:lnSpc>
                        <a:spcAft>
                          <a:spcPts val="0"/>
                        </a:spcAft>
                      </a:pPr>
                      <a:r>
                        <a:rPr lang="fr-FR" sz="1050" dirty="0">
                          <a:latin typeface="Calibri"/>
                          <a:ea typeface="Calibri"/>
                          <a:cs typeface="Times New Roman"/>
                        </a:rPr>
                        <a:t>. imbrication des politiques publiques libérales avec les stratégies industrielles et financières déconcentrées des grandes entreprises industrielles et financières</a:t>
                      </a:r>
                    </a:p>
                    <a:p>
                      <a:pPr>
                        <a:lnSpc>
                          <a:spcPct val="115000"/>
                        </a:lnSpc>
                        <a:spcAft>
                          <a:spcPts val="0"/>
                        </a:spcAft>
                      </a:pPr>
                      <a:r>
                        <a:rPr lang="fr-FR" sz="1050" dirty="0">
                          <a:latin typeface="Calibri"/>
                          <a:ea typeface="Calibri"/>
                          <a:cs typeface="Times New Roman"/>
                        </a:rPr>
                        <a:t>. accroissement du nombre des laissés- pour-compte</a:t>
                      </a:r>
                    </a:p>
                    <a:p>
                      <a:pPr>
                        <a:lnSpc>
                          <a:spcPct val="115000"/>
                        </a:lnSpc>
                        <a:spcAft>
                          <a:spcPts val="0"/>
                        </a:spcAft>
                      </a:pPr>
                      <a:r>
                        <a:rPr lang="fr-FR" sz="1050" dirty="0">
                          <a:latin typeface="Calibri"/>
                          <a:ea typeface="Calibri"/>
                          <a:cs typeface="Times New Roman"/>
                        </a:rPr>
                        <a:t>. socialisation des moyens d’accès à la propriété et des conditions d’appropriation privée des ressources productives</a:t>
                      </a:r>
                    </a:p>
                    <a:p>
                      <a:pPr>
                        <a:lnSpc>
                          <a:spcPct val="115000"/>
                        </a:lnSpc>
                        <a:spcAft>
                          <a:spcPts val="0"/>
                        </a:spcAft>
                      </a:pPr>
                      <a:r>
                        <a:rPr lang="fr-FR" sz="1050" dirty="0">
                          <a:latin typeface="Calibri"/>
                          <a:ea typeface="Calibri"/>
                          <a:cs typeface="Times New Roman"/>
                        </a:rPr>
                        <a:t>. groupes mondiaux</a:t>
                      </a:r>
                      <a:r>
                        <a:rPr lang="fr-FR" sz="1050" baseline="30000" dirty="0">
                          <a:latin typeface="Calibri"/>
                          <a:ea typeface="Calibri"/>
                          <a:cs typeface="Times New Roman"/>
                        </a:rPr>
                        <a:t>  </a:t>
                      </a:r>
                      <a:endParaRPr lang="fr-FR" sz="1050" dirty="0">
                        <a:latin typeface="Calibri"/>
                        <a:ea typeface="Calibri"/>
                        <a:cs typeface="Times New Roman"/>
                      </a:endParaRPr>
                    </a:p>
                  </a:txBody>
                  <a:tcPr marL="34571" marR="3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3600" dirty="0" smtClean="0"/>
              <a:t>Typologie des créateurs et organisation (suite)</a:t>
            </a:r>
            <a:endParaRPr lang="fr-FR" sz="3600" dirty="0"/>
          </a:p>
        </p:txBody>
      </p:sp>
      <p:sp>
        <p:nvSpPr>
          <p:cNvPr id="3" name="Espace réservé du contenu 2"/>
          <p:cNvSpPr>
            <a:spLocks noGrp="1"/>
          </p:cNvSpPr>
          <p:nvPr>
            <p:ph idx="1"/>
          </p:nvPr>
        </p:nvSpPr>
        <p:spPr>
          <a:xfrm>
            <a:off x="457200" y="1052736"/>
            <a:ext cx="8229600" cy="5616624"/>
          </a:xfrm>
        </p:spPr>
        <p:txBody>
          <a:bodyPr>
            <a:noAutofit/>
          </a:bodyPr>
          <a:lstStyle/>
          <a:p>
            <a:pPr algn="just">
              <a:buNone/>
            </a:pPr>
            <a:r>
              <a:rPr lang="fr-FR" sz="2000" dirty="0" smtClean="0"/>
              <a:t>La 2ème typologie est celle de Jacqueline Laufer (1974-75) distingue 4 catégories en utilisant trois motivations principales: le  désir d’indépendance et d’autonomie, le désir de réalisation individuelle et la volonté de pouvoir.</a:t>
            </a:r>
          </a:p>
          <a:p>
            <a:pPr algn="just">
              <a:buNone/>
            </a:pPr>
            <a:r>
              <a:rPr lang="fr-FR" sz="2000" dirty="0" smtClean="0"/>
              <a:t>A . Les managers et les innovateurs:</a:t>
            </a:r>
          </a:p>
          <a:p>
            <a:pPr algn="just">
              <a:buFontTx/>
              <a:buChar char="-"/>
            </a:pPr>
            <a:r>
              <a:rPr lang="fr-FR" sz="2000" dirty="0" smtClean="0"/>
              <a:t>recherchent la croissance (expérimenté, formation scientifique et technique);</a:t>
            </a:r>
          </a:p>
          <a:p>
            <a:pPr algn="just">
              <a:buFontTx/>
              <a:buChar char="-"/>
            </a:pPr>
            <a:r>
              <a:rPr lang="fr-FR" sz="2000" dirty="0" smtClean="0"/>
              <a:t>La conquête de nouveaux marchés, le développement des exportations et la réaction contre la concurrence pour assurer sa survie</a:t>
            </a:r>
          </a:p>
          <a:p>
            <a:pPr algn="just">
              <a:buNone/>
            </a:pPr>
            <a:r>
              <a:rPr lang="fr-FR" sz="2000" dirty="0" smtClean="0"/>
              <a:t>B. Les entrepreneurs-propriétaires: favorables à la croissance mais désirent conserver leur autonomie financière. </a:t>
            </a:r>
          </a:p>
          <a:p>
            <a:pPr algn="just">
              <a:buNone/>
            </a:pPr>
            <a:r>
              <a:rPr lang="fr-FR" sz="2000" dirty="0" smtClean="0"/>
              <a:t>C. Les entrepreneurs- techniciens: refusent la croissance et veulent avant tout conserver leur autonomie</a:t>
            </a:r>
          </a:p>
          <a:p>
            <a:pPr algn="just">
              <a:buNone/>
            </a:pPr>
            <a:r>
              <a:rPr lang="fr-FR" sz="2000" dirty="0" smtClean="0"/>
              <a:t>D. Les entrepreneurs-artisans refusent la croissance et souhaitent avant tout être indépendants et survivre (professionnels-indépendants)</a:t>
            </a:r>
          </a:p>
          <a:p>
            <a:pPr algn="just">
              <a:buFontTx/>
              <a:buChar char="-"/>
            </a:pPr>
            <a:r>
              <a:rPr lang="fr-FR" sz="2000" dirty="0" smtClean="0"/>
              <a:t>    </a:t>
            </a:r>
            <a:endParaRPr lang="fr-FR" sz="2000"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Typologie des créateurs et organisation (suite)</a:t>
            </a:r>
            <a:endParaRPr lang="fr-FR" sz="3600"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 Un troisième typologie peut être ajoutée, c’est celle d’Olivier Torres (« Les divers types d’entrepreneuriat dans le monde », Management International, Automne 2001, p. 1-15) reprise par </a:t>
            </a:r>
            <a:r>
              <a:rPr lang="fr-FR" dirty="0" err="1" smtClean="0"/>
              <a:t>Verstraete</a:t>
            </a:r>
            <a:r>
              <a:rPr lang="fr-FR" dirty="0" smtClean="0"/>
              <a:t> Thierry &amp; </a:t>
            </a:r>
            <a:r>
              <a:rPr lang="fr-FR" dirty="0" err="1" smtClean="0"/>
              <a:t>Saporta</a:t>
            </a:r>
            <a:r>
              <a:rPr lang="fr-FR" dirty="0" smtClean="0"/>
              <a:t> Bertrand dans « Création d’entreprise et entrepreneuriat, Editions de l’ADREG, janvier 2006 ( en accès libre sur internet sur: http://www .adreg.net ).</a:t>
            </a:r>
          </a:p>
          <a:p>
            <a:pPr>
              <a:buNone/>
            </a:pPr>
            <a:r>
              <a:rPr lang="fr-FR" dirty="0" smtClean="0"/>
              <a:t>Cette dernière typologie est synthétisée sur la figure de la diapositive suivante.</a:t>
            </a:r>
            <a:endParaRPr lang="fr-FR"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E8FA9-B2B3-46A0-84F5-53B5F847C3E1}" type="slidenum">
              <a:rPr lang="fr-FR" smtClean="0"/>
              <a:pPr/>
              <a:t>14</a:t>
            </a:fld>
            <a:endParaRPr lang="fr-FR"/>
          </a:p>
        </p:txBody>
      </p:sp>
      <p:pic>
        <p:nvPicPr>
          <p:cNvPr id="2050" name="Picture 2" descr="K:\Module Entrepreneuriat\Planches de cours\Les 4 figures de l'entrepreneur dans le monde.jpg"/>
          <p:cNvPicPr>
            <a:picLocks noChangeAspect="1" noChangeArrowheads="1"/>
          </p:cNvPicPr>
          <p:nvPr/>
        </p:nvPicPr>
        <p:blipFill>
          <a:blip r:embed="rId2" cstate="print"/>
          <a:srcRect/>
          <a:stretch>
            <a:fillRect/>
          </a:stretch>
        </p:blipFill>
        <p:spPr bwMode="auto">
          <a:xfrm>
            <a:off x="0" y="570380"/>
            <a:ext cx="9144000" cy="57172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Les déterminants de la création d’entreprises </a:t>
            </a:r>
            <a:endParaRPr lang="fr-FR" sz="3600"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Les déterminants de la création d’entreprises peuvent être examinés selon plusieurs perspectives:</a:t>
            </a:r>
          </a:p>
          <a:p>
            <a:pPr>
              <a:buNone/>
            </a:pPr>
            <a:r>
              <a:rPr lang="fr-FR" dirty="0" smtClean="0"/>
              <a:t>- Une approche par discipline: psychologie, sociologie, économie, démographie;</a:t>
            </a:r>
          </a:p>
          <a:p>
            <a:pPr>
              <a:buFontTx/>
              <a:buChar char="-"/>
            </a:pPr>
            <a:r>
              <a:rPr lang="fr-FR" dirty="0" smtClean="0"/>
              <a:t>Le niveau d’analyse: micro, méso, et macroéconomique;</a:t>
            </a:r>
          </a:p>
          <a:p>
            <a:pPr>
              <a:buFontTx/>
              <a:buChar char="-"/>
            </a:pPr>
            <a:r>
              <a:rPr lang="fr-FR" dirty="0" smtClean="0"/>
              <a:t>L’offre et la demande en entrepreneurs;</a:t>
            </a:r>
          </a:p>
          <a:p>
            <a:pPr>
              <a:buFontTx/>
              <a:buChar char="-"/>
            </a:pPr>
            <a:r>
              <a:rPr lang="fr-FR" dirty="0" smtClean="0"/>
              <a:t>L’équilibre à court et long terme du niveau de création d’entreprises.</a:t>
            </a:r>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noAutofit/>
          </a:bodyPr>
          <a:lstStyle/>
          <a:p>
            <a:r>
              <a:rPr lang="fr-FR" sz="3600" dirty="0" smtClean="0"/>
              <a:t>Les déterminants de la création d’entreprises (suite)</a:t>
            </a:r>
            <a:endParaRPr lang="fr-FR" sz="3600" dirty="0"/>
          </a:p>
        </p:txBody>
      </p:sp>
      <p:sp>
        <p:nvSpPr>
          <p:cNvPr id="3" name="Espace réservé du contenu 2"/>
          <p:cNvSpPr>
            <a:spLocks noGrp="1"/>
          </p:cNvSpPr>
          <p:nvPr>
            <p:ph idx="1"/>
          </p:nvPr>
        </p:nvSpPr>
        <p:spPr>
          <a:xfrm>
            <a:off x="395536" y="1124744"/>
            <a:ext cx="8291264" cy="5328592"/>
          </a:xfrm>
        </p:spPr>
        <p:txBody>
          <a:bodyPr>
            <a:normAutofit fontScale="70000" lnSpcReduction="20000"/>
          </a:bodyPr>
          <a:lstStyle/>
          <a:p>
            <a:pPr marL="514350" indent="-514350" algn="just">
              <a:buAutoNum type="arabicPeriod"/>
            </a:pPr>
            <a:r>
              <a:rPr lang="fr-FR" sz="3400" dirty="0" smtClean="0"/>
              <a:t>La demande de créations d’entreprises agit à travers 4 déterminants:</a:t>
            </a:r>
          </a:p>
          <a:p>
            <a:pPr marL="514350" indent="-514350" algn="just">
              <a:buNone/>
            </a:pPr>
            <a:r>
              <a:rPr lang="fr-FR" sz="3400" dirty="0" smtClean="0"/>
              <a:t>        - le développement technologique;</a:t>
            </a:r>
          </a:p>
          <a:p>
            <a:pPr marL="514350" indent="-514350" algn="just">
              <a:buFontTx/>
              <a:buChar char="-"/>
            </a:pPr>
            <a:r>
              <a:rPr lang="fr-FR" sz="3400" dirty="0" smtClean="0"/>
              <a:t>La mondialisation  (ou la globalisation);</a:t>
            </a:r>
          </a:p>
          <a:p>
            <a:pPr marL="514350" indent="-514350" algn="just">
              <a:buFontTx/>
              <a:buChar char="-"/>
            </a:pPr>
            <a:r>
              <a:rPr lang="fr-FR" sz="3400" dirty="0" smtClean="0"/>
              <a:t>Le développement économique;</a:t>
            </a:r>
          </a:p>
          <a:p>
            <a:pPr marL="514350" indent="-514350" algn="just">
              <a:buFontTx/>
              <a:buChar char="-"/>
            </a:pPr>
            <a:r>
              <a:rPr lang="fr-FR" sz="3400" dirty="0" smtClean="0"/>
              <a:t>La structure des entreprises.</a:t>
            </a:r>
          </a:p>
          <a:p>
            <a:pPr marL="514350" indent="-514350" algn="just">
              <a:buNone/>
            </a:pPr>
            <a:r>
              <a:rPr lang="fr-FR" sz="3400" dirty="0" smtClean="0"/>
              <a:t>2. L’offre en créations d’entreprises intervient via 5 déterminants:</a:t>
            </a:r>
          </a:p>
          <a:p>
            <a:pPr marL="514350" indent="-514350" algn="just">
              <a:buNone/>
            </a:pPr>
            <a:r>
              <a:rPr lang="fr-FR" sz="3400" dirty="0" smtClean="0"/>
              <a:t>     - la croissance démographique;</a:t>
            </a:r>
          </a:p>
          <a:p>
            <a:pPr marL="514350" indent="-514350" algn="just">
              <a:buNone/>
            </a:pPr>
            <a:r>
              <a:rPr lang="fr-FR" sz="3400" dirty="0" smtClean="0"/>
              <a:t>     - la densité démographique et l’urbanisation;</a:t>
            </a:r>
          </a:p>
          <a:p>
            <a:pPr marL="514350" indent="-514350" algn="just">
              <a:buNone/>
            </a:pPr>
            <a:r>
              <a:rPr lang="fr-FR" sz="3400" dirty="0" smtClean="0"/>
              <a:t>     -La structure d’âges de la population;</a:t>
            </a:r>
          </a:p>
          <a:p>
            <a:pPr marL="514350" indent="-514350" algn="just">
              <a:buNone/>
            </a:pPr>
            <a:r>
              <a:rPr lang="fr-FR" sz="3400" dirty="0" smtClean="0"/>
              <a:t>     - l’immigration;</a:t>
            </a:r>
          </a:p>
          <a:p>
            <a:pPr marL="514350" indent="-514350" algn="just">
              <a:buNone/>
            </a:pPr>
            <a:r>
              <a:rPr lang="fr-FR" sz="3400" dirty="0" smtClean="0"/>
              <a:t>     - la participation de la femme.</a:t>
            </a:r>
          </a:p>
          <a:p>
            <a:pPr marL="514350" indent="-514350" algn="just">
              <a:buNone/>
            </a:pPr>
            <a:r>
              <a:rPr lang="fr-FR" sz="3400" dirty="0" smtClean="0"/>
              <a:t>     - le niveau de revenu et le chômage;</a:t>
            </a:r>
          </a:p>
          <a:p>
            <a:pPr marL="514350" indent="-514350" algn="just">
              <a:buNone/>
            </a:pPr>
            <a:r>
              <a:rPr lang="fr-FR" sz="3400" dirty="0" smtClean="0"/>
              <a:t>     - la disparité des revenus. </a:t>
            </a:r>
          </a:p>
          <a:p>
            <a:pPr marL="514350" indent="-514350">
              <a:buNone/>
            </a:pPr>
            <a:endParaRPr lang="fr-FR"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80728"/>
          </a:xfrm>
        </p:spPr>
        <p:txBody>
          <a:bodyPr>
            <a:noAutofit/>
          </a:bodyPr>
          <a:lstStyle/>
          <a:p>
            <a:r>
              <a:rPr lang="fr-FR" sz="3600" dirty="0" smtClean="0"/>
              <a:t>Les déterminants de la création d’entreprises (suite)</a:t>
            </a:r>
            <a:endParaRPr lang="fr-FR" sz="3600" dirty="0"/>
          </a:p>
        </p:txBody>
      </p:sp>
      <p:sp>
        <p:nvSpPr>
          <p:cNvPr id="3" name="Espace réservé du contenu 2"/>
          <p:cNvSpPr>
            <a:spLocks noGrp="1"/>
          </p:cNvSpPr>
          <p:nvPr>
            <p:ph idx="1"/>
          </p:nvPr>
        </p:nvSpPr>
        <p:spPr>
          <a:xfrm>
            <a:off x="457200" y="980728"/>
            <a:ext cx="8229600" cy="5544616"/>
          </a:xfrm>
        </p:spPr>
        <p:txBody>
          <a:bodyPr>
            <a:normAutofit fontScale="77500" lnSpcReduction="20000"/>
          </a:bodyPr>
          <a:lstStyle/>
          <a:p>
            <a:pPr>
              <a:buNone/>
            </a:pPr>
            <a:r>
              <a:rPr lang="fr-FR" dirty="0" smtClean="0"/>
              <a:t>3. La décision individuelle de créer l’entreprise intervient par:</a:t>
            </a:r>
          </a:p>
          <a:p>
            <a:pPr>
              <a:buNone/>
            </a:pPr>
            <a:r>
              <a:rPr lang="fr-FR" dirty="0" smtClean="0"/>
              <a:t>    - les opportunités et les potentialités individuelles;</a:t>
            </a:r>
          </a:p>
          <a:p>
            <a:pPr>
              <a:buNone/>
            </a:pPr>
            <a:r>
              <a:rPr lang="fr-FR" dirty="0" smtClean="0"/>
              <a:t>    - l’appréciation du risque.</a:t>
            </a:r>
          </a:p>
          <a:p>
            <a:pPr>
              <a:buNone/>
            </a:pPr>
            <a:r>
              <a:rPr lang="fr-FR" dirty="0" smtClean="0"/>
              <a:t>4. Le niveau de création d’entreprises se manifeste par deux déterminants:</a:t>
            </a:r>
          </a:p>
          <a:p>
            <a:pPr>
              <a:buNone/>
            </a:pPr>
            <a:r>
              <a:rPr lang="fr-FR" dirty="0" smtClean="0"/>
              <a:t>    - le niveau d’équilibre;</a:t>
            </a:r>
          </a:p>
          <a:p>
            <a:pPr>
              <a:buNone/>
            </a:pPr>
            <a:r>
              <a:rPr lang="fr-FR" dirty="0" smtClean="0"/>
              <a:t>    - la réalisation du niveau d’équilibre potentiel.</a:t>
            </a:r>
          </a:p>
          <a:p>
            <a:pPr>
              <a:buNone/>
            </a:pPr>
            <a:r>
              <a:rPr lang="fr-FR" dirty="0" smtClean="0"/>
              <a:t>5. L’intervention de l’Etat par:</a:t>
            </a:r>
          </a:p>
          <a:p>
            <a:pPr>
              <a:buNone/>
            </a:pPr>
            <a:r>
              <a:rPr lang="fr-FR" dirty="0" smtClean="0"/>
              <a:t>     - les politiques macroéconomiques;</a:t>
            </a:r>
          </a:p>
          <a:p>
            <a:pPr>
              <a:buNone/>
            </a:pPr>
            <a:r>
              <a:rPr lang="fr-FR" dirty="0" smtClean="0"/>
              <a:t>     -la régulation de la vie des entreprises;</a:t>
            </a:r>
          </a:p>
          <a:p>
            <a:pPr>
              <a:buNone/>
            </a:pPr>
            <a:r>
              <a:rPr lang="fr-FR" dirty="0" smtClean="0"/>
              <a:t>     - la dérégulation et la simplification.</a:t>
            </a:r>
          </a:p>
          <a:p>
            <a:pPr>
              <a:buNone/>
            </a:pPr>
            <a:r>
              <a:rPr lang="fr-FR" dirty="0" smtClean="0"/>
              <a:t>     - les politiques de revenus;</a:t>
            </a:r>
          </a:p>
          <a:p>
            <a:pPr>
              <a:buNone/>
            </a:pPr>
            <a:r>
              <a:rPr lang="fr-FR" dirty="0" smtClean="0"/>
              <a:t>     - les politiques sectorielles et spécifiques;</a:t>
            </a:r>
          </a:p>
          <a:p>
            <a:pPr>
              <a:buNone/>
            </a:pPr>
            <a:r>
              <a:rPr lang="fr-FR" dirty="0" smtClean="0"/>
              <a:t>     - l’éducation.</a:t>
            </a:r>
          </a:p>
          <a:p>
            <a:pPr>
              <a:buNone/>
            </a:pPr>
            <a:endParaRPr lang="fr-FR"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r>
              <a:rPr lang="fr-FR" sz="3600" dirty="0" smtClean="0"/>
              <a:t>Les déterminants de la création d’entreprises (suite)</a:t>
            </a:r>
            <a:endParaRPr lang="fr-FR" sz="3600" dirty="0"/>
          </a:p>
        </p:txBody>
      </p:sp>
      <p:sp>
        <p:nvSpPr>
          <p:cNvPr id="3" name="Espace réservé du contenu 2"/>
          <p:cNvSpPr>
            <a:spLocks noGrp="1"/>
          </p:cNvSpPr>
          <p:nvPr>
            <p:ph idx="1"/>
          </p:nvPr>
        </p:nvSpPr>
        <p:spPr>
          <a:xfrm>
            <a:off x="457200" y="1052736"/>
            <a:ext cx="8229600" cy="5328592"/>
          </a:xfrm>
        </p:spPr>
        <p:txBody>
          <a:bodyPr>
            <a:noAutofit/>
          </a:bodyPr>
          <a:lstStyle/>
          <a:p>
            <a:pPr algn="just">
              <a:buNone/>
            </a:pPr>
            <a:r>
              <a:rPr lang="fr-FR" sz="2000" dirty="0" smtClean="0"/>
              <a:t>6. Les aspects culturels de la création d’entreprises (</a:t>
            </a:r>
            <a:r>
              <a:rPr lang="fr-FR" sz="2000" b="1" dirty="0" smtClean="0"/>
              <a:t>Vous trouverez joint à ce cours un document additif PPT )</a:t>
            </a:r>
          </a:p>
          <a:p>
            <a:pPr algn="just">
              <a:buNone/>
            </a:pPr>
            <a:r>
              <a:rPr lang="fr-FR" sz="2000" b="1" dirty="0" smtClean="0"/>
              <a:t>Les définitions</a:t>
            </a:r>
          </a:p>
          <a:p>
            <a:pPr algn="just">
              <a:buNone/>
            </a:pPr>
            <a:r>
              <a:rPr lang="fr-FR" sz="2000" b="1" dirty="0" smtClean="0"/>
              <a:t>La culture</a:t>
            </a:r>
            <a:r>
              <a:rPr lang="fr-FR" sz="2000" dirty="0" smtClean="0"/>
              <a:t>: « l’état d’esprit collectif qui distingue les membres d’un groupe ou d’une catégorie de personnes » (</a:t>
            </a:r>
            <a:r>
              <a:rPr lang="fr-FR" sz="2000" dirty="0" err="1" smtClean="0"/>
              <a:t>Hofstede</a:t>
            </a:r>
            <a:r>
              <a:rPr lang="fr-FR" sz="2000" dirty="0" smtClean="0"/>
              <a:t>, 1999). </a:t>
            </a:r>
          </a:p>
          <a:p>
            <a:pPr algn="just">
              <a:buNone/>
            </a:pPr>
            <a:r>
              <a:rPr lang="fr-FR" sz="2000" b="1" dirty="0" smtClean="0"/>
              <a:t>Les valeurs:</a:t>
            </a:r>
            <a:r>
              <a:rPr lang="fr-FR" sz="2000" dirty="0" smtClean="0"/>
              <a:t>  large tendance à préférer certaines situations à d’autre (</a:t>
            </a:r>
            <a:r>
              <a:rPr lang="fr-FR" sz="2000" dirty="0" err="1" smtClean="0"/>
              <a:t>rituels,héros</a:t>
            </a:r>
            <a:r>
              <a:rPr lang="fr-FR" sz="2000" dirty="0" smtClean="0"/>
              <a:t> et symboles)- (</a:t>
            </a:r>
            <a:r>
              <a:rPr lang="fr-FR" sz="2000" dirty="0" err="1" smtClean="0"/>
              <a:t>Hofstede</a:t>
            </a:r>
            <a:r>
              <a:rPr lang="fr-FR" sz="2000" dirty="0" smtClean="0"/>
              <a:t>, 1980) </a:t>
            </a:r>
          </a:p>
          <a:p>
            <a:pPr algn="just">
              <a:buNone/>
            </a:pPr>
            <a:r>
              <a:rPr lang="fr-FR" sz="2000" b="1" dirty="0" smtClean="0"/>
              <a:t>La personnalité: </a:t>
            </a:r>
            <a:r>
              <a:rPr lang="fr-FR" sz="2000" dirty="0" smtClean="0"/>
              <a:t>se réfère à l’individu et porte sur les traits hérités ou acquis ainsi que sur les valeurs partagés et provenant d’influences culturelles, la culture se limite aux « programmes mentaux » collectifs et normatifs- (Church, 2000)</a:t>
            </a:r>
          </a:p>
          <a:p>
            <a:pPr algn="just">
              <a:buNone/>
            </a:pPr>
            <a:r>
              <a:rPr lang="fr-FR" sz="2000" b="1" dirty="0" smtClean="0"/>
              <a:t>     </a:t>
            </a:r>
            <a:r>
              <a:rPr lang="fr-FR" sz="2000" dirty="0" smtClean="0"/>
              <a:t>La culture ne s’observe pas, contrairement aux institutions.</a:t>
            </a:r>
          </a:p>
          <a:p>
            <a:pPr algn="just">
              <a:buNone/>
            </a:pPr>
            <a:r>
              <a:rPr lang="fr-FR" sz="2000" b="1" dirty="0" smtClean="0"/>
              <a:t>Les institutions de base, </a:t>
            </a:r>
            <a:r>
              <a:rPr lang="fr-FR" sz="2000" dirty="0" smtClean="0"/>
              <a:t>à prédominance culturelle, comme les relations de confiance, d’engagement et d’autorité, et les </a:t>
            </a:r>
            <a:r>
              <a:rPr lang="fr-FR" sz="2000" b="1" dirty="0" smtClean="0"/>
              <a:t>institutions sociales, </a:t>
            </a:r>
            <a:r>
              <a:rPr lang="fr-FR" sz="2000" dirty="0" smtClean="0"/>
              <a:t>liées aux entreprises, comme les droits de propriété, les marchés financiers et le système d’éducation- D. </a:t>
            </a:r>
            <a:r>
              <a:rPr lang="fr-FR" sz="2000" dirty="0" err="1" smtClean="0"/>
              <a:t>North</a:t>
            </a:r>
            <a:r>
              <a:rPr lang="fr-FR" sz="2000" dirty="0" smtClean="0"/>
              <a:t>, 1994.</a:t>
            </a:r>
            <a:endParaRPr lang="fr-FR" sz="2000" b="1"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18</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Introduction</a:t>
            </a:r>
            <a:endParaRPr lang="fr-FR" dirty="0"/>
          </a:p>
        </p:txBody>
      </p:sp>
      <p:sp>
        <p:nvSpPr>
          <p:cNvPr id="3" name="Espace réservé du contenu 2"/>
          <p:cNvSpPr>
            <a:spLocks noGrp="1"/>
          </p:cNvSpPr>
          <p:nvPr>
            <p:ph idx="1"/>
          </p:nvPr>
        </p:nvSpPr>
        <p:spPr>
          <a:xfrm>
            <a:off x="457200" y="1124744"/>
            <a:ext cx="8229600" cy="5472608"/>
          </a:xfrm>
        </p:spPr>
        <p:txBody>
          <a:bodyPr>
            <a:noAutofit/>
          </a:bodyPr>
          <a:lstStyle/>
          <a:p>
            <a:pPr algn="just">
              <a:buNone/>
            </a:pPr>
            <a:r>
              <a:rPr lang="fr-FR" sz="2000" dirty="0" smtClean="0"/>
              <a:t>C’est l’action et la compétence de l’entrepreneur qui créent l’entreprise. L’entrepreneur est le sujet, l’acteur, et la création d’entreprise, le résultat de son action.</a:t>
            </a:r>
          </a:p>
          <a:p>
            <a:pPr algn="just">
              <a:buNone/>
            </a:pPr>
            <a:r>
              <a:rPr lang="fr-FR" sz="2000" dirty="0" smtClean="0"/>
              <a:t>Or,  il n’y a pas toujours d’accord, dans la littérature économique, sur ce qu’est ou n’est pas entrepreneur. </a:t>
            </a:r>
          </a:p>
          <a:p>
            <a:pPr algn="just">
              <a:buNone/>
            </a:pPr>
            <a:r>
              <a:rPr lang="fr-FR" sz="2000" dirty="0" smtClean="0"/>
              <a:t>Ainsi, pour R. Cantillon, est entrepreneur celui qui assume le risque de l’incertain, du non probabilisable; il s’engage de façon ferme vis-à-vis d’un tiers, sans garantie de ce qu’il peut en attendre.</a:t>
            </a:r>
          </a:p>
          <a:p>
            <a:pPr algn="just">
              <a:buNone/>
            </a:pPr>
            <a:r>
              <a:rPr lang="fr-FR" sz="2000" dirty="0" smtClean="0"/>
              <a:t>Pour Jean-Baptiste Say (1803), l’entrepreneur est celui qui réunit et combine des moyens de production (fonction de coordination, selon Mark Casson ).</a:t>
            </a:r>
          </a:p>
          <a:p>
            <a:pPr algn="just">
              <a:buNone/>
            </a:pPr>
            <a:r>
              <a:rPr lang="fr-FR" sz="2000" dirty="0" smtClean="0"/>
              <a:t>Enfin, pour Joseph A. Schumpeter (1935), l’entrepreneur est celui qui  introduit et conduit l’innovation qui peut revêtir différents aspects: fabrication d’un bien nouveau, introduction d’une méthode de production nouvelle, conquête d’un nouveau débouché, conquête d’une nouvelle source de matières premières, réalisation d’une nouvelle organisation de la production</a:t>
            </a:r>
            <a:r>
              <a:rPr lang="fr-FR" sz="2400" dirty="0" smtClean="0"/>
              <a:t>.        </a:t>
            </a:r>
            <a:endParaRPr lang="fr-FR" sz="2400"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2</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normAutofit/>
          </a:bodyPr>
          <a:lstStyle/>
          <a:p>
            <a:r>
              <a:rPr lang="fr-FR" sz="3600" dirty="0" smtClean="0"/>
              <a:t>Introduction (suite)</a:t>
            </a:r>
            <a:endParaRPr lang="fr-FR" sz="3600" dirty="0"/>
          </a:p>
        </p:txBody>
      </p:sp>
      <p:sp>
        <p:nvSpPr>
          <p:cNvPr id="3" name="Espace réservé du contenu 2"/>
          <p:cNvSpPr>
            <a:spLocks noGrp="1"/>
          </p:cNvSpPr>
          <p:nvPr>
            <p:ph idx="1"/>
          </p:nvPr>
        </p:nvSpPr>
        <p:spPr>
          <a:xfrm>
            <a:off x="457200" y="908720"/>
            <a:ext cx="8229600" cy="5760640"/>
          </a:xfrm>
        </p:spPr>
        <p:txBody>
          <a:bodyPr>
            <a:normAutofit fontScale="70000" lnSpcReduction="20000"/>
          </a:bodyPr>
          <a:lstStyle/>
          <a:p>
            <a:pPr algn="just">
              <a:buNone/>
            </a:pPr>
            <a:r>
              <a:rPr lang="fr-FR" dirty="0" smtClean="0"/>
              <a:t>Les définitions actuelles reprennent les trois axes évoqués: la notion de prise de risque, celle de coordination-organisation et celle de l’innovation.</a:t>
            </a:r>
          </a:p>
          <a:p>
            <a:pPr algn="just">
              <a:buNone/>
            </a:pPr>
            <a:r>
              <a:rPr lang="fr-FR" dirty="0" smtClean="0"/>
              <a:t>Pour Michel </a:t>
            </a:r>
            <a:r>
              <a:rPr lang="fr-FR" dirty="0" err="1" smtClean="0"/>
              <a:t>Marchesnay</a:t>
            </a:r>
            <a:r>
              <a:rPr lang="fr-FR" dirty="0" smtClean="0"/>
              <a:t>, c’est la réunion de ces trois composantes- assomption ( du verbe assumer) du risque, esprit d’organisation, esprit d’innovation- qui caractérise l’esprit d’entreprise.</a:t>
            </a:r>
          </a:p>
          <a:p>
            <a:pPr algn="just">
              <a:buNone/>
            </a:pPr>
            <a:r>
              <a:rPr lang="fr-FR" b="1" dirty="0" smtClean="0"/>
              <a:t>3.1. Diversité des situations entrepreneuriales</a:t>
            </a:r>
          </a:p>
          <a:p>
            <a:pPr algn="just">
              <a:buNone/>
            </a:pPr>
            <a:r>
              <a:rPr lang="fr-FR" dirty="0" smtClean="0"/>
              <a:t>L’entrepreneuriat peut revêtir divers aspects. Christian </a:t>
            </a:r>
            <a:r>
              <a:rPr lang="fr-FR" dirty="0" err="1" smtClean="0"/>
              <a:t>Bruyat</a:t>
            </a:r>
            <a:r>
              <a:rPr lang="fr-FR" dirty="0" smtClean="0"/>
              <a:t> (1994) en propose une typologie selon deux axes : la nouveauté de l’unité créée et selon son indépendance par rapport à une unité préexistante (voir schéma page suivante. </a:t>
            </a:r>
            <a:r>
              <a:rPr lang="fr-FR" b="1" dirty="0" smtClean="0"/>
              <a:t> </a:t>
            </a:r>
          </a:p>
          <a:p>
            <a:pPr algn="just">
              <a:buNone/>
            </a:pPr>
            <a:r>
              <a:rPr lang="fr-FR" b="1" dirty="0" smtClean="0"/>
              <a:t>3.1.1. </a:t>
            </a:r>
            <a:r>
              <a:rPr lang="fr-FR" dirty="0" smtClean="0"/>
              <a:t>La </a:t>
            </a:r>
            <a:r>
              <a:rPr lang="fr-FR" dirty="0" err="1" smtClean="0"/>
              <a:t>PMIsation</a:t>
            </a:r>
            <a:r>
              <a:rPr lang="fr-FR" dirty="0" smtClean="0"/>
              <a:t> juridique est le transfert à une structure juridique indépendante d’une activité préexistant  dans l’entreprise.</a:t>
            </a:r>
          </a:p>
          <a:p>
            <a:pPr algn="just">
              <a:buNone/>
            </a:pPr>
            <a:r>
              <a:rPr lang="fr-FR" b="1" dirty="0" smtClean="0"/>
              <a:t>3.1.2. </a:t>
            </a:r>
            <a:r>
              <a:rPr lang="fr-FR" dirty="0" smtClean="0"/>
              <a:t> La croissance interne (intrapreneuriat) est la création d’une filiale par un entrepreneur qui veut développer ou élargir ses activités en créant pour cela un cadre juridique nouveau.</a:t>
            </a:r>
          </a:p>
          <a:p>
            <a:pPr algn="just">
              <a:buNone/>
            </a:pPr>
            <a:r>
              <a:rPr lang="fr-FR" b="1" dirty="0" smtClean="0"/>
              <a:t>3.1.3. </a:t>
            </a:r>
            <a:r>
              <a:rPr lang="fr-FR" dirty="0" smtClean="0"/>
              <a:t>Le franchisé crée une nouvelle activité commerciale, industrielle ou de service suivant un modèle mis au point par un franchiseur et avec son appui</a:t>
            </a:r>
            <a:r>
              <a:rPr lang="fr-FR" b="1" dirty="0" smtClean="0"/>
              <a:t> </a:t>
            </a:r>
            <a:endParaRPr lang="fr-FR" b="1"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sz="2400" b="1" dirty="0" smtClean="0"/>
              <a:t>3.1.4. </a:t>
            </a:r>
            <a:r>
              <a:rPr lang="fr-FR" sz="2400" dirty="0" smtClean="0"/>
              <a:t>L’essaimage consiste à aider un salarié à se lancer dans une activité indépendante. Au démarrage, l’essaimé travaille souvent en sous-traitance pour son ancien employeur (l’</a:t>
            </a:r>
            <a:r>
              <a:rPr lang="fr-FR" sz="2400" dirty="0" err="1" smtClean="0"/>
              <a:t>essaimeur</a:t>
            </a:r>
            <a:r>
              <a:rPr lang="fr-FR" sz="2400" dirty="0" smtClean="0"/>
              <a:t>), puis petit à petit diversifie sa clientèle et conquiert son indépendance véritable.</a:t>
            </a:r>
          </a:p>
          <a:p>
            <a:pPr>
              <a:buNone/>
            </a:pPr>
            <a:r>
              <a:rPr lang="fr-FR" sz="2400" b="1" dirty="0" smtClean="0"/>
              <a:t>3.1.5.</a:t>
            </a:r>
            <a:r>
              <a:rPr lang="fr-FR" sz="2400" dirty="0" smtClean="0"/>
              <a:t> L’acquisition ou reprise est l’achat d’une entreprise préexistante par un acheteur détenteur de capitaux.</a:t>
            </a:r>
          </a:p>
          <a:p>
            <a:pPr>
              <a:buNone/>
            </a:pPr>
            <a:r>
              <a:rPr lang="fr-FR" sz="2400" b="1" dirty="0" smtClean="0"/>
              <a:t>3.1.6. </a:t>
            </a:r>
            <a:r>
              <a:rPr lang="fr-FR" sz="2400" dirty="0" smtClean="0"/>
              <a:t>La création ex nihilo est la forme la plus pure  d’entrepreneuriat . Un individu, seul ou avec quelques associés, crée une entreprise indépendante ne reposant sur aucune structure préexistante. </a:t>
            </a:r>
            <a:r>
              <a:rPr lang="fr-FR" sz="2400" b="1" dirty="0" smtClean="0"/>
              <a:t> </a:t>
            </a:r>
            <a:r>
              <a:rPr lang="fr-FR" sz="2400" dirty="0" smtClean="0"/>
              <a:t>   </a:t>
            </a:r>
            <a:endParaRPr lang="fr-FR" sz="2400"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E8FA9-B2B3-46A0-84F5-53B5F847C3E1}" type="slidenum">
              <a:rPr lang="fr-FR" smtClean="0"/>
              <a:pPr/>
              <a:t>5</a:t>
            </a:fld>
            <a:endParaRPr lang="fr-FR"/>
          </a:p>
        </p:txBody>
      </p:sp>
      <p:pic>
        <p:nvPicPr>
          <p:cNvPr id="1029" name="Picture 5" descr="K:\Module Entrepreneuriat\Les types de création d'entreprise.jpg"/>
          <p:cNvPicPr>
            <a:picLocks noChangeAspect="1" noChangeArrowheads="1"/>
          </p:cNvPicPr>
          <p:nvPr/>
        </p:nvPicPr>
        <p:blipFill>
          <a:blip r:embed="rId2" cstate="print"/>
          <a:srcRect/>
          <a:stretch>
            <a:fillRect/>
          </a:stretch>
        </p:blipFill>
        <p:spPr bwMode="auto">
          <a:xfrm>
            <a:off x="1403648" y="476672"/>
            <a:ext cx="6120680" cy="58326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sz="3600" dirty="0" smtClean="0"/>
              <a:t>Le processus de création d’une entreprise</a:t>
            </a:r>
            <a:endParaRPr lang="fr-FR" sz="3600" dirty="0"/>
          </a:p>
        </p:txBody>
      </p:sp>
      <p:sp>
        <p:nvSpPr>
          <p:cNvPr id="3" name="Espace réservé du contenu 2"/>
          <p:cNvSpPr>
            <a:spLocks noGrp="1"/>
          </p:cNvSpPr>
          <p:nvPr>
            <p:ph idx="1"/>
          </p:nvPr>
        </p:nvSpPr>
        <p:spPr>
          <a:xfrm>
            <a:off x="457200" y="908720"/>
            <a:ext cx="8229600" cy="5688632"/>
          </a:xfrm>
        </p:spPr>
        <p:txBody>
          <a:bodyPr>
            <a:noAutofit/>
          </a:bodyPr>
          <a:lstStyle/>
          <a:p>
            <a:pPr algn="just">
              <a:buNone/>
            </a:pPr>
            <a:r>
              <a:rPr lang="fr-FR" sz="2000" dirty="0" smtClean="0"/>
              <a:t>Emile-Michel Hernandez propose, à la suite de l’étude d’une quinzaine de modèles émanant de différents auteurs, un modèle stratégique  d’entrepreneuriat  prenant en compte toutes les </a:t>
            </a:r>
            <a:r>
              <a:rPr lang="fr-FR" sz="2000" dirty="0" err="1" smtClean="0"/>
              <a:t>caractèristiques</a:t>
            </a:r>
            <a:r>
              <a:rPr lang="fr-FR" sz="2000" dirty="0" smtClean="0"/>
              <a:t> et les contraintes du processus entrepreneurial qui:</a:t>
            </a:r>
          </a:p>
          <a:p>
            <a:pPr algn="just">
              <a:buNone/>
            </a:pPr>
            <a:r>
              <a:rPr lang="fr-FR" sz="2000" dirty="0"/>
              <a:t> </a:t>
            </a:r>
            <a:r>
              <a:rPr lang="fr-FR" sz="2000" dirty="0" smtClean="0"/>
              <a:t>   - intègre les caractéristiques sociologiques et psychologiques du créateur à tous les niveaux (comportement entrepreneurial);</a:t>
            </a:r>
          </a:p>
          <a:p>
            <a:pPr algn="just">
              <a:buNone/>
            </a:pPr>
            <a:r>
              <a:rPr lang="fr-FR" sz="2000" dirty="0"/>
              <a:t> </a:t>
            </a:r>
            <a:r>
              <a:rPr lang="fr-FR" sz="2000" dirty="0" smtClean="0"/>
              <a:t>   -  considère l’opportunité comme moteur de la décision de création;</a:t>
            </a:r>
          </a:p>
          <a:p>
            <a:pPr algn="just">
              <a:buNone/>
            </a:pPr>
            <a:r>
              <a:rPr lang="fr-FR" sz="2000" dirty="0"/>
              <a:t> </a:t>
            </a:r>
            <a:r>
              <a:rPr lang="fr-FR" sz="2000" dirty="0" smtClean="0"/>
              <a:t>   -  reconnait à la stratégie un rôle essentiel dans la réussite futur de la firme;</a:t>
            </a:r>
          </a:p>
          <a:p>
            <a:pPr algn="just">
              <a:buNone/>
            </a:pPr>
            <a:r>
              <a:rPr lang="fr-FR" sz="2000" dirty="0"/>
              <a:t> </a:t>
            </a:r>
            <a:r>
              <a:rPr lang="fr-FR" sz="2000" dirty="0" smtClean="0"/>
              <a:t>   -  met en avant la performance comme condition de pérennité;</a:t>
            </a:r>
          </a:p>
          <a:p>
            <a:pPr algn="just">
              <a:buNone/>
            </a:pPr>
            <a:r>
              <a:rPr lang="fr-FR" sz="2000" dirty="0"/>
              <a:t> </a:t>
            </a:r>
            <a:r>
              <a:rPr lang="fr-FR" sz="2000" dirty="0" smtClean="0"/>
              <a:t>   -  fait apparaître le caractère diachronique de la création avec des ajustements plus ou moins longs aux opportunités  et menaces de l’environnement. </a:t>
            </a:r>
          </a:p>
          <a:p>
            <a:pPr algn="just">
              <a:buNone/>
            </a:pPr>
            <a:r>
              <a:rPr lang="fr-FR" sz="2000" dirty="0" smtClean="0"/>
              <a:t>Ce modèle comprend quatre étapes: l’Initiation  (Etape I), la Maturation (Etape II), la Décision (Etape III), et la Finalisation (Etape IV). (Voir Schéma).</a:t>
            </a:r>
            <a:endParaRPr lang="fr-FR" sz="2000"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E8FA9-B2B3-46A0-84F5-53B5F847C3E1}" type="slidenum">
              <a:rPr lang="fr-FR" smtClean="0"/>
              <a:pPr/>
              <a:t>7</a:t>
            </a:fld>
            <a:endParaRPr lang="fr-FR"/>
          </a:p>
        </p:txBody>
      </p:sp>
      <p:sp>
        <p:nvSpPr>
          <p:cNvPr id="3074" name="AutoShape 2" descr="https://mail-attachment.googleusercontent.com/attachment/u/0/?view=att&amp;th=171f38665b95e2c6&amp;attid=0.6&amp;disp=inline&amp;realattid=171f37f1511d6aa8dc7&amp;safe=1&amp;zw&amp;saddbat=ANGjdJ9hm_h6IinIaGC4R0-lrsn2Zda4b6N8fkdXGL1OCWpG1H49Mopnv7L4ji0ygFuFRB3DgHeyinDZoupS5LoR9yHWyVNTTDH_pT1Cs5DSTCYAbNfJMIDxncNt1lqS7dkMKv928tEQS5Pnr48fY0eH6sKlrNRpL0I8dKu7-UPBVFQK-UpEfsnfGjP9IRMFza2kleh7kayhw6VJjl0GvWqZHUILVZQIskBkq9BEPDAwZazsGefTysWNfD39onmUh8O1iB2ByQmmtvoM3OWShNdsWJLPy0yJDVUdoZ9ILkrmmnyP3Z4P5mrcYgxV8UltsYts3VQDw9R5lSEDpqEmzr-Lc9RbD0XbKjNh3nDOEdRb30EmN6Fn03ltF8ZijbOYWW0BTCY6kSwcgSvIpCwV5-y7twHSBHfMAPbYw-DTFdTawnxaNcBxzNDGLG0GOZ-AJK99DmDzc23-AjO4x53za7uN1ntVKm2ALlrny_sD8qIlLM-ldv9f-oQympguh98iBb4J7l3xdvD--yQve-giCjHvXOpz6mSw_5abHQZq86XAxHqZIHI8pbFiWPu9yvy6wtK1cLb_RX_4s9uDfxF3AwoFBfeKdF9MGv2PiN7dNTI8d1Fc0YOoYnX97wSGDSPMQ2aYebbplhjT-G1jgjZksMW7cH1EpmGVudJGba9UVTl5A6xRmP1zCg6u3qei31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https://mail-attachment.googleusercontent.com/attachment/u/0/?view=att&amp;th=171f38665b95e2c6&amp;attid=0.6&amp;disp=inline&amp;realattid=171f37f1511d6aa8dc7&amp;safe=1&amp;zw&amp;saddbat=ANGjdJ9hm_h6IinIaGC4R0-lrsn2Zda4b6N8fkdXGL1OCWpG1H49Mopnv7L4ji0ygFuFRB3DgHeyinDZoupS5LoR9yHWyVNTTDH_pT1Cs5DSTCYAbNfJMIDxncNt1lqS7dkMKv928tEQS5Pnr48fY0eH6sKlrNRpL0I8dKu7-UPBVFQK-UpEfsnfGjP9IRMFza2kleh7kayhw6VJjl0GvWqZHUILVZQIskBkq9BEPDAwZazsGefTysWNfD39onmUh8O1iB2ByQmmtvoM3OWShNdsWJLPy0yJDVUdoZ9ILkrmmnyP3Z4P5mrcYgxV8UltsYts3VQDw9R5lSEDpqEmzr-Lc9RbD0XbKjNh3nDOEdRb30EmN6Fn03ltF8ZijbOYWW0BTCY6kSwcgSvIpCwV5-y7twHSBHfMAPbYw-DTFdTawnxaNcBxzNDGLG0GOZ-AJK99DmDzc23-AjO4x53za7uN1ntVKm2ALlrny_sD8qIlLM-ldv9f-oQympguh98iBb4J7l3xdvD--yQve-giCjHvXOpz6mSw_5abHQZq86XAxHqZIHI8pbFiWPu9yvy6wtK1cLb_RX_4s9uDfxF3AwoFBfeKdF9MGv2PiN7dNTI8d1Fc0YOoYnX97wSGDSPMQ2aYebbplhjT-G1jgjZksMW7cH1EpmGVudJGba9UVTl5A6xRmP1zCg6u3qei31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7" name="Picture 5" descr="K:\Module Entrepreneuriat\Planches de cours\Les étapes de la création d'une entreprise.jpg"/>
          <p:cNvPicPr>
            <a:picLocks noChangeAspect="1" noChangeArrowheads="1"/>
          </p:cNvPicPr>
          <p:nvPr/>
        </p:nvPicPr>
        <p:blipFill>
          <a:blip r:embed="rId2" cstate="print"/>
          <a:srcRect/>
          <a:stretch>
            <a:fillRect/>
          </a:stretch>
        </p:blipFill>
        <p:spPr bwMode="auto">
          <a:xfrm>
            <a:off x="0" y="736399"/>
            <a:ext cx="9144000" cy="53852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80728"/>
          </a:xfrm>
        </p:spPr>
        <p:txBody>
          <a:bodyPr>
            <a:normAutofit/>
          </a:bodyPr>
          <a:lstStyle/>
          <a:p>
            <a:r>
              <a:rPr lang="fr-FR" sz="3600" dirty="0" smtClean="0"/>
              <a:t>Le créateur d’entreprise (entrepreneur)</a:t>
            </a:r>
            <a:endParaRPr lang="fr-FR" sz="3600" dirty="0"/>
          </a:p>
        </p:txBody>
      </p:sp>
      <p:sp>
        <p:nvSpPr>
          <p:cNvPr id="3" name="Espace réservé du contenu 2"/>
          <p:cNvSpPr>
            <a:spLocks noGrp="1"/>
          </p:cNvSpPr>
          <p:nvPr>
            <p:ph idx="1"/>
          </p:nvPr>
        </p:nvSpPr>
        <p:spPr>
          <a:xfrm>
            <a:off x="457200" y="764704"/>
            <a:ext cx="8229600" cy="5832648"/>
          </a:xfrm>
        </p:spPr>
        <p:txBody>
          <a:bodyPr>
            <a:normAutofit fontScale="70000" lnSpcReduction="20000"/>
          </a:bodyPr>
          <a:lstStyle/>
          <a:p>
            <a:pPr algn="just">
              <a:buNone/>
            </a:pPr>
            <a:r>
              <a:rPr lang="fr-FR" dirty="0" smtClean="0"/>
              <a:t>L’entreprise en cours de création est avant tout l’affaire d’un homme ou d’une femme. Sa personnalité, ses mobiles conscients ou inconscients, ses objectifs ont une influence déterminante sur les conditions de naissance de l’entité économique et ses premières années de vie. Le créateur joue un rôle essentiel dans l’organisation initiale de l’entreprise, d’où l’intérêt à connaître l’entrepreneur.  </a:t>
            </a:r>
          </a:p>
          <a:p>
            <a:pPr algn="just">
              <a:buNone/>
            </a:pPr>
            <a:r>
              <a:rPr lang="fr-FR" dirty="0" smtClean="0"/>
              <a:t>Emile-Michel Hernandez, dans son livre « Le processus entrepreneurial: vers un modèle stratégique d’entrepreneuriat » (Ed. L’Harmattan, 1999, p. 47), écrit en citant William B. Gartner: «La création de nouvelles entreprises est un phénomène complexe: les entrepreneurs et leurs firmes sont très différents; les actions qu’ils mettent en œuvre ou non et les environnements dans lesquels ils évoluent et auxquels ils réagissent sont également divers-et tous ces éléments forment des combinaisons complexes et uniques pour la création de chaque nouvelle entreprise ».  </a:t>
            </a:r>
          </a:p>
          <a:p>
            <a:pPr algn="just">
              <a:buNone/>
            </a:pPr>
            <a:r>
              <a:rPr lang="fr-FR" dirty="0" smtClean="0"/>
              <a:t>Les variables qui interviennent dans la création d’une nouvelle entreprise sont synthétisés dans le schéma de la diapositive suivante. </a:t>
            </a:r>
            <a:endParaRPr lang="fr-FR" dirty="0"/>
          </a:p>
        </p:txBody>
      </p:sp>
      <p:sp>
        <p:nvSpPr>
          <p:cNvPr id="4" name="Espace réservé du numéro de diapositive 3"/>
          <p:cNvSpPr>
            <a:spLocks noGrp="1"/>
          </p:cNvSpPr>
          <p:nvPr>
            <p:ph type="sldNum" sz="quarter" idx="12"/>
          </p:nvPr>
        </p:nvSpPr>
        <p:spPr/>
        <p:txBody>
          <a:bodyPr/>
          <a:lstStyle/>
          <a:p>
            <a:fld id="{E66E8FA9-B2B3-46A0-84F5-53B5F847C3E1}"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E8FA9-B2B3-46A0-84F5-53B5F847C3E1}" type="slidenum">
              <a:rPr lang="fr-FR" smtClean="0"/>
              <a:pPr/>
              <a:t>9</a:t>
            </a:fld>
            <a:endParaRPr lang="fr-FR"/>
          </a:p>
        </p:txBody>
      </p:sp>
      <p:pic>
        <p:nvPicPr>
          <p:cNvPr id="34818" name="Picture 2" descr="K:\Module Entrepreneuriat\Planches de cours\Schéintervenant dans la création d'une nouvelle entreprise.jpg"/>
          <p:cNvPicPr>
            <a:picLocks noChangeAspect="1" noChangeArrowheads="1"/>
          </p:cNvPicPr>
          <p:nvPr/>
        </p:nvPicPr>
        <p:blipFill>
          <a:blip r:embed="rId2" cstate="print"/>
          <a:srcRect/>
          <a:stretch>
            <a:fillRect/>
          </a:stretch>
        </p:blipFill>
        <p:spPr bwMode="auto">
          <a:xfrm>
            <a:off x="-1404938" y="-6724650"/>
            <a:ext cx="11953876" cy="20307300"/>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1546</Words>
  <Application>Microsoft Office PowerPoint</Application>
  <PresentationFormat>Affichage à l'écran (4:3)</PresentationFormat>
  <Paragraphs>147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Chapitre III: La création d’entreprise </vt:lpstr>
      <vt:lpstr>Introduction</vt:lpstr>
      <vt:lpstr>Introduction (suite)</vt:lpstr>
      <vt:lpstr>Diapositive 4</vt:lpstr>
      <vt:lpstr>Diapositive 5</vt:lpstr>
      <vt:lpstr>Le processus de création d’une entreprise</vt:lpstr>
      <vt:lpstr>Diapositive 7</vt:lpstr>
      <vt:lpstr>Le créateur d’entreprise (entrepreneur)</vt:lpstr>
      <vt:lpstr>Diapositive 9</vt:lpstr>
      <vt:lpstr>Typologie des créateurs et organisation</vt:lpstr>
      <vt:lpstr>Diapositive 11</vt:lpstr>
      <vt:lpstr>Typologie des créateurs et organisation (suite)</vt:lpstr>
      <vt:lpstr>Typologie des créateurs et organisation (suite)</vt:lpstr>
      <vt:lpstr>Diapositive 14</vt:lpstr>
      <vt:lpstr>Les déterminants de la création d’entreprises </vt:lpstr>
      <vt:lpstr>Les déterminants de la création d’entreprises (suite)</vt:lpstr>
      <vt:lpstr>Les déterminants de la création d’entreprises (suite)</vt:lpstr>
      <vt:lpstr>Les déterminants de la création d’entreprises (suite)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ChapitreIII</dc:title>
  <dc:creator>BCS</dc:creator>
  <cp:lastModifiedBy>BCS</cp:lastModifiedBy>
  <cp:revision>122</cp:revision>
  <dcterms:created xsi:type="dcterms:W3CDTF">2019-05-05T20:08:30Z</dcterms:created>
  <dcterms:modified xsi:type="dcterms:W3CDTF">2020-05-11T21:48:49Z</dcterms:modified>
</cp:coreProperties>
</file>