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67" r:id="rId3"/>
    <p:sldId id="274" r:id="rId4"/>
    <p:sldId id="275" r:id="rId5"/>
    <p:sldId id="277" r:id="rId6"/>
    <p:sldId id="278" r:id="rId7"/>
    <p:sldId id="265" r:id="rId8"/>
  </p:sldIdLst>
  <p:sldSz cx="9144000" cy="6858000" type="screen4x3"/>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956" autoAdjust="0"/>
    <p:restoredTop sz="94660"/>
  </p:normalViewPr>
  <p:slideViewPr>
    <p:cSldViewPr>
      <p:cViewPr varScale="1">
        <p:scale>
          <a:sx n="114" d="100"/>
          <a:sy n="114" d="100"/>
        </p:scale>
        <p:origin x="-1560"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ar-DZ"/>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8070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8146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ar-DZ"/>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432170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9559796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r">
              <a:defRPr sz="4000" b="1" cap="all"/>
            </a:lvl1pPr>
          </a:lstStyle>
          <a:p>
            <a:r>
              <a:rPr lang="fr-FR" smtClean="0"/>
              <a:t>Modifiez le style du titre</a:t>
            </a:r>
            <a:endParaRPr lang="ar-DZ"/>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11"/>
          </p:nvPr>
        </p:nvSpPr>
        <p:spPr/>
        <p:txBody>
          <a:bodyPr/>
          <a:lstStyle/>
          <a:p>
            <a:endParaRPr lang="ar-DZ"/>
          </a:p>
        </p:txBody>
      </p:sp>
      <p:sp>
        <p:nvSpPr>
          <p:cNvPr id="6" name="Espace réservé du numéro de diapositive 5"/>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301664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99038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ar-DZ"/>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7" name="Espace réservé de la date 6"/>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8" name="Espace réservé du pied de page 7"/>
          <p:cNvSpPr>
            <a:spLocks noGrp="1"/>
          </p:cNvSpPr>
          <p:nvPr>
            <p:ph type="ftr" sz="quarter" idx="11"/>
          </p:nvPr>
        </p:nvSpPr>
        <p:spPr/>
        <p:txBody>
          <a:bodyPr/>
          <a:lstStyle/>
          <a:p>
            <a:endParaRPr lang="ar-DZ"/>
          </a:p>
        </p:txBody>
      </p:sp>
      <p:sp>
        <p:nvSpPr>
          <p:cNvPr id="9" name="Espace réservé du numéro de diapositive 8"/>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190170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ar-DZ"/>
          </a:p>
        </p:txBody>
      </p:sp>
      <p:sp>
        <p:nvSpPr>
          <p:cNvPr id="3" name="Espace réservé de la date 2"/>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4" name="Espace réservé du pied de page 3"/>
          <p:cNvSpPr>
            <a:spLocks noGrp="1"/>
          </p:cNvSpPr>
          <p:nvPr>
            <p:ph type="ftr" sz="quarter" idx="11"/>
          </p:nvPr>
        </p:nvSpPr>
        <p:spPr/>
        <p:txBody>
          <a:bodyPr/>
          <a:lstStyle/>
          <a:p>
            <a:endParaRPr lang="ar-DZ"/>
          </a:p>
        </p:txBody>
      </p:sp>
      <p:sp>
        <p:nvSpPr>
          <p:cNvPr id="5" name="Espace réservé du numéro de diapositive 4"/>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175657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3" name="Espace réservé du pied de page 2"/>
          <p:cNvSpPr>
            <a:spLocks noGrp="1"/>
          </p:cNvSpPr>
          <p:nvPr>
            <p:ph type="ftr" sz="quarter" idx="11"/>
          </p:nvPr>
        </p:nvSpPr>
        <p:spPr/>
        <p:txBody>
          <a:bodyPr/>
          <a:lstStyle/>
          <a:p>
            <a:endParaRPr lang="ar-DZ"/>
          </a:p>
        </p:txBody>
      </p:sp>
      <p:sp>
        <p:nvSpPr>
          <p:cNvPr id="4" name="Espace réservé du numéro de diapositive 3"/>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17352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r">
              <a:defRPr sz="2000" b="1"/>
            </a:lvl1pPr>
          </a:lstStyle>
          <a:p>
            <a:r>
              <a:rPr lang="fr-FR" smtClean="0"/>
              <a:t>Modifiez le style du titre</a:t>
            </a:r>
            <a:endParaRPr lang="ar-DZ"/>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3089974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r">
              <a:defRPr sz="2000" b="1"/>
            </a:lvl1pPr>
          </a:lstStyle>
          <a:p>
            <a:r>
              <a:rPr lang="fr-FR" smtClean="0"/>
              <a:t>Modifiez le style du titre</a:t>
            </a:r>
            <a:endParaRPr lang="ar-DZ"/>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DZ"/>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0708F31-DB9B-48C7-9E9D-2BB88EBEFD22}" type="datetimeFigureOut">
              <a:rPr lang="ar-DZ" smtClean="0"/>
              <a:pPr/>
              <a:t>11-11-1447</a:t>
            </a:fld>
            <a:endParaRPr lang="ar-DZ"/>
          </a:p>
        </p:txBody>
      </p:sp>
      <p:sp>
        <p:nvSpPr>
          <p:cNvPr id="6" name="Espace réservé du pied de page 5"/>
          <p:cNvSpPr>
            <a:spLocks noGrp="1"/>
          </p:cNvSpPr>
          <p:nvPr>
            <p:ph type="ftr" sz="quarter" idx="11"/>
          </p:nvPr>
        </p:nvSpPr>
        <p:spPr/>
        <p:txBody>
          <a:bodyPr/>
          <a:lstStyle/>
          <a:p>
            <a:endParaRPr lang="ar-DZ"/>
          </a:p>
        </p:txBody>
      </p:sp>
      <p:sp>
        <p:nvSpPr>
          <p:cNvPr id="7" name="Espace réservé du numéro de diapositive 6"/>
          <p:cNvSpPr>
            <a:spLocks noGrp="1"/>
          </p:cNvSpPr>
          <p:nvPr>
            <p:ph type="sldNum" sz="quarter" idx="12"/>
          </p:nvPr>
        </p:nvSpPr>
        <p:spPr/>
        <p:txBody>
          <a:body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783869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fr-FR" smtClean="0"/>
              <a:t>Modifiez le style du titre</a:t>
            </a:r>
            <a:endParaRPr lang="ar-DZ"/>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ar-DZ"/>
          </a:p>
        </p:txBody>
      </p:sp>
      <p:sp>
        <p:nvSpPr>
          <p:cNvPr id="4" name="Espace réservé de la date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0708F31-DB9B-48C7-9E9D-2BB88EBEFD22}" type="datetimeFigureOut">
              <a:rPr lang="ar-DZ" smtClean="0"/>
              <a:pPr/>
              <a:t>11-11-1447</a:t>
            </a:fld>
            <a:endParaRPr lang="ar-DZ"/>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Espace réservé du numéro de diapositive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8D5B187-C38C-49FC-A626-E31FA657ED64}" type="slidenum">
              <a:rPr lang="ar-DZ" smtClean="0"/>
              <a:pPr/>
              <a:t>‹N°›</a:t>
            </a:fld>
            <a:endParaRPr lang="ar-DZ"/>
          </a:p>
        </p:txBody>
      </p:sp>
    </p:spTree>
    <p:extLst>
      <p:ext uri="{BB962C8B-B14F-4D97-AF65-F5344CB8AC3E}">
        <p14:creationId xmlns:p14="http://schemas.microsoft.com/office/powerpoint/2010/main" xmlns="" val="274348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990"/>
            <a:ext cx="8229600" cy="863754"/>
          </a:xfrm>
        </p:spPr>
        <p:style>
          <a:lnRef idx="1">
            <a:schemeClr val="accent3"/>
          </a:lnRef>
          <a:fillRef idx="2">
            <a:schemeClr val="accent3"/>
          </a:fillRef>
          <a:effectRef idx="1">
            <a:schemeClr val="accent3"/>
          </a:effectRef>
          <a:fontRef idx="minor">
            <a:schemeClr val="dk1"/>
          </a:fontRef>
        </p:style>
        <p:txBody>
          <a:bodyPr>
            <a:normAutofit/>
          </a:bodyPr>
          <a:lstStyle/>
          <a:p>
            <a:r>
              <a:rPr lang="ar-DZ" sz="3200" b="1" dirty="0" err="1" smtClean="0">
                <a:latin typeface="Arabic Typesetting" pitchFamily="66" charset="-78"/>
                <a:cs typeface="Arabic Typesetting" pitchFamily="66" charset="-78"/>
              </a:rPr>
              <a:t>البدايا</a:t>
            </a:r>
            <a:r>
              <a:rPr lang="ar-SA" sz="3200" b="1" dirty="0" smtClean="0">
                <a:latin typeface="Arabic Typesetting" pitchFamily="66" charset="-78"/>
                <a:cs typeface="Arabic Typesetting" pitchFamily="66" charset="-78"/>
              </a:rPr>
              <a:t>ت</a:t>
            </a:r>
            <a:r>
              <a:rPr lang="ar-SA" sz="3200" b="1" dirty="0" smtClean="0">
                <a:ea typeface="Calibri" panose="020F0502020204030204" pitchFamily="34" charset="0"/>
                <a:cs typeface="Sakkal Majalla" panose="02000000000000000000" pitchFamily="2" charset="-78"/>
              </a:rPr>
              <a:t> </a:t>
            </a:r>
            <a:r>
              <a:rPr lang="ar-SA" sz="3200" b="1" dirty="0">
                <a:latin typeface="Arabic Typesetting" pitchFamily="66" charset="-78"/>
                <a:cs typeface="Arabic Typesetting" pitchFamily="66" charset="-78"/>
              </a:rPr>
              <a:t>المسرحية العربية الأولى</a:t>
            </a:r>
            <a:endParaRPr lang="ar-DZ" sz="3200" b="1" dirty="0">
              <a:latin typeface="Arabic Typesetting" pitchFamily="66" charset="-78"/>
              <a:cs typeface="Arabic Typesetting" pitchFamily="66" charset="-78"/>
            </a:endParaRPr>
          </a:p>
        </p:txBody>
      </p:sp>
      <p:sp>
        <p:nvSpPr>
          <p:cNvPr id="3" name="Espace réservé du contenu 2"/>
          <p:cNvSpPr>
            <a:spLocks noGrp="1"/>
          </p:cNvSpPr>
          <p:nvPr>
            <p:ph idx="1"/>
          </p:nvPr>
        </p:nvSpPr>
        <p:spPr>
          <a:xfrm>
            <a:off x="457200" y="1268760"/>
            <a:ext cx="8219256" cy="5030019"/>
          </a:xfrm>
        </p:spPr>
        <p:style>
          <a:lnRef idx="1">
            <a:schemeClr val="accent4"/>
          </a:lnRef>
          <a:fillRef idx="2">
            <a:schemeClr val="accent4"/>
          </a:fillRef>
          <a:effectRef idx="1">
            <a:schemeClr val="accent4"/>
          </a:effectRef>
          <a:fontRef idx="minor">
            <a:schemeClr val="dk1"/>
          </a:fontRef>
        </p:style>
        <p:txBody>
          <a:bodyPr>
            <a:normAutofit lnSpcReduction="10000"/>
          </a:bodyPr>
          <a:lstStyle/>
          <a:p>
            <a:pPr algn="just"/>
            <a:r>
              <a:rPr lang="ar-DZ" b="1" dirty="0" smtClean="0">
                <a:latin typeface="Arabic Typesetting" pitchFamily="66" charset="-78"/>
                <a:cs typeface="Arabic Typesetting" pitchFamily="66" charset="-78"/>
              </a:rPr>
              <a:t>ملخص: تتناول هذه المحاضرة البدايات الأولى للمسرح العربي، الذي ظهر متأخرا جدا سنة 1847م، مقارنة بالمسرح عند الغرب، وانطلق مع مارون النقاش في مسرحية البخيل، ثم مسرحية أبو الحسن المغفل، والحسود السليط، كون أول فرقة تمثيل من أفراد عائلته، وقدم عروضه في بيته، ثم تلتها تجربة أبو خليل القباني في سوريا بمسرحه الغنائي، الذي نقله إلى مصر فكان سببا في بزوغ وانتشار المسرح عربيا، بينما تم اثبات أن تجربة يعقوب </a:t>
            </a:r>
            <a:r>
              <a:rPr lang="ar-DZ" b="1" dirty="0" err="1" smtClean="0">
                <a:latin typeface="Arabic Typesetting" pitchFamily="66" charset="-78"/>
                <a:cs typeface="Arabic Typesetting" pitchFamily="66" charset="-78"/>
              </a:rPr>
              <a:t>صنوع</a:t>
            </a:r>
            <a:r>
              <a:rPr lang="ar-DZ" b="1" dirty="0" smtClean="0">
                <a:latin typeface="Arabic Typesetting" pitchFamily="66" charset="-78"/>
                <a:cs typeface="Arabic Typesetting" pitchFamily="66" charset="-78"/>
              </a:rPr>
              <a:t> الذي طالما قدم كرائد للمسرح المصري، تجربة مفتعلة لا وجود لها سوى في مذكراته الخاصة. أما مسرحية نزهة العشاق </a:t>
            </a:r>
            <a:r>
              <a:rPr lang="ar-DZ" b="1" dirty="0" err="1" smtClean="0">
                <a:latin typeface="Arabic Typesetting" pitchFamily="66" charset="-78"/>
                <a:cs typeface="Arabic Typesetting" pitchFamily="66" charset="-78"/>
              </a:rPr>
              <a:t>لابراهام</a:t>
            </a:r>
            <a:r>
              <a:rPr lang="ar-DZ" b="1" dirty="0" smtClean="0">
                <a:latin typeface="Arabic Typesetting" pitchFamily="66" charset="-78"/>
                <a:cs typeface="Arabic Typesetting" pitchFamily="66" charset="-78"/>
              </a:rPr>
              <a:t> </a:t>
            </a:r>
            <a:r>
              <a:rPr lang="ar-DZ" b="1" dirty="0" err="1" smtClean="0">
                <a:latin typeface="Arabic Typesetting" pitchFamily="66" charset="-78"/>
                <a:cs typeface="Arabic Typesetting" pitchFamily="66" charset="-78"/>
              </a:rPr>
              <a:t>دانينوس</a:t>
            </a:r>
            <a:r>
              <a:rPr lang="ar-DZ" b="1" dirty="0" smtClean="0">
                <a:latin typeface="Arabic Typesetting" pitchFamily="66" charset="-78"/>
                <a:cs typeface="Arabic Typesetting" pitchFamily="66" charset="-78"/>
              </a:rPr>
              <a:t> فلم تعرض أبدا، وبقيت مجهولة فترة طويلة، كما أن صلة صاحبها بالجزائر وبالعرب ضعيفة، لدرجة تقديمه كرائد للمسرح العربي، وبالتالي فالريادة تبقى لمارون النقاش أولا ثم لأبي خليل القباني ثانيا. </a:t>
            </a:r>
          </a:p>
          <a:p>
            <a:pPr algn="just"/>
            <a:r>
              <a:rPr lang="ar-DZ" b="1" dirty="0" smtClean="0">
                <a:latin typeface="Arabic Typesetting" pitchFamily="66" charset="-78"/>
                <a:cs typeface="Arabic Typesetting" pitchFamily="66" charset="-78"/>
              </a:rPr>
              <a:t>الكلمات المفتاحية: مارون النقاش، مسرحية البخيل، أبو خليل القباني، المسرح الغنائي، يعقوب </a:t>
            </a:r>
            <a:r>
              <a:rPr lang="ar-DZ" b="1" dirty="0" err="1" smtClean="0">
                <a:latin typeface="Arabic Typesetting" pitchFamily="66" charset="-78"/>
                <a:cs typeface="Arabic Typesetting" pitchFamily="66" charset="-78"/>
              </a:rPr>
              <a:t>صنوع</a:t>
            </a:r>
            <a:r>
              <a:rPr lang="ar-DZ" b="1" dirty="0" smtClean="0">
                <a:latin typeface="Arabic Typesetting" pitchFamily="66" charset="-78"/>
                <a:cs typeface="Arabic Typesetting" pitchFamily="66" charset="-78"/>
              </a:rPr>
              <a:t>، نزهة العشاق، إبراهام </a:t>
            </a:r>
            <a:r>
              <a:rPr lang="ar-DZ" b="1" dirty="0" err="1" smtClean="0">
                <a:latin typeface="Arabic Typesetting" pitchFamily="66" charset="-78"/>
                <a:cs typeface="Arabic Typesetting" pitchFamily="66" charset="-78"/>
              </a:rPr>
              <a:t>دانينوس.</a:t>
            </a:r>
            <a:endParaRPr lang="ar-DZ" b="1" dirty="0">
              <a:latin typeface="Arabic Typesetting" pitchFamily="66" charset="-78"/>
              <a:cs typeface="Arabic Typesetting" pitchFamily="66" charset="-78"/>
            </a:endParaRPr>
          </a:p>
        </p:txBody>
      </p:sp>
    </p:spTree>
    <p:extLst>
      <p:ext uri="{BB962C8B-B14F-4D97-AF65-F5344CB8AC3E}">
        <p14:creationId xmlns:p14="http://schemas.microsoft.com/office/powerpoint/2010/main" xmlns="" val="11137971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62074"/>
          </a:xfrm>
        </p:spPr>
        <p:style>
          <a:lnRef idx="1">
            <a:schemeClr val="accent4"/>
          </a:lnRef>
          <a:fillRef idx="2">
            <a:schemeClr val="accent4"/>
          </a:fillRef>
          <a:effectRef idx="1">
            <a:schemeClr val="accent4"/>
          </a:effectRef>
          <a:fontRef idx="minor">
            <a:schemeClr val="dk1"/>
          </a:fontRef>
        </p:style>
        <p:txBody>
          <a:bodyPr>
            <a:normAutofit fontScale="90000"/>
          </a:bodyPr>
          <a:lstStyle/>
          <a:p>
            <a:r>
              <a:rPr lang="ar-DZ" sz="3200" dirty="0" smtClean="0">
                <a:solidFill>
                  <a:schemeClr val="tx2"/>
                </a:solidFill>
                <a:latin typeface="Amiri" panose="00000500000000000000" pitchFamily="2" charset="-78"/>
                <a:cs typeface="Amiri" panose="00000500000000000000" pitchFamily="2" charset="-78"/>
              </a:rPr>
              <a:t>مقدمة</a:t>
            </a:r>
            <a:endParaRPr lang="fr-FR" sz="3200" dirty="0">
              <a:solidFill>
                <a:schemeClr val="tx2"/>
              </a:solidFill>
              <a:latin typeface="Amiri" panose="00000500000000000000" pitchFamily="2" charset="-78"/>
              <a:cs typeface="Amiri" panose="00000500000000000000" pitchFamily="2" charset="-78"/>
            </a:endParaRPr>
          </a:p>
        </p:txBody>
      </p:sp>
      <p:sp>
        <p:nvSpPr>
          <p:cNvPr id="3" name="Espace réservé du contenu 2"/>
          <p:cNvSpPr>
            <a:spLocks noGrp="1"/>
          </p:cNvSpPr>
          <p:nvPr>
            <p:ph idx="1"/>
          </p:nvPr>
        </p:nvSpPr>
        <p:spPr>
          <a:xfrm>
            <a:off x="457200" y="836712"/>
            <a:ext cx="8229600" cy="5616624"/>
          </a:xfrm>
        </p:spPr>
        <p:style>
          <a:lnRef idx="1">
            <a:schemeClr val="accent3"/>
          </a:lnRef>
          <a:fillRef idx="2">
            <a:schemeClr val="accent3"/>
          </a:fillRef>
          <a:effectRef idx="1">
            <a:schemeClr val="accent3"/>
          </a:effectRef>
          <a:fontRef idx="minor">
            <a:schemeClr val="dk1"/>
          </a:fontRef>
        </p:style>
        <p:txBody>
          <a:bodyPr>
            <a:normAutofit lnSpcReduction="10000"/>
          </a:bodyPr>
          <a:lstStyle/>
          <a:p>
            <a:pPr lvl="0" algn="justLow">
              <a:spcBef>
                <a:spcPts val="200"/>
              </a:spcBef>
              <a:buSzPts val="1800"/>
              <a:buFont typeface="Traditional Arabic" panose="02020603050405020304" pitchFamily="18" charset="-78"/>
              <a:buChar char="-"/>
            </a:pPr>
            <a:r>
              <a:rPr lang="ar-SA" sz="2100" dirty="0" smtClean="0">
                <a:latin typeface="Amiri" panose="00000500000000000000" pitchFamily="2" charset="-78"/>
                <a:ea typeface="Calibri" panose="020F0502020204030204" pitchFamily="34" charset="0"/>
                <a:cs typeface="Amiri" panose="00000500000000000000" pitchFamily="2" charset="-78"/>
              </a:rPr>
              <a:t>عرف </a:t>
            </a:r>
            <a:r>
              <a:rPr lang="ar-SA" sz="2100" dirty="0">
                <a:latin typeface="Amiri" panose="00000500000000000000" pitchFamily="2" charset="-78"/>
                <a:ea typeface="Calibri" panose="020F0502020204030204" pitchFamily="34" charset="0"/>
                <a:cs typeface="Amiri" panose="00000500000000000000" pitchFamily="2" charset="-78"/>
              </a:rPr>
              <a:t>المسرح </a:t>
            </a:r>
            <a:r>
              <a:rPr lang="ar-DZ" sz="2100" dirty="0" smtClean="0">
                <a:latin typeface="Amiri" panose="00000500000000000000" pitchFamily="2" charset="-78"/>
                <a:ea typeface="Calibri" panose="020F0502020204030204" pitchFamily="34" charset="0"/>
                <a:cs typeface="Amiri" panose="00000500000000000000" pitchFamily="2" charset="-78"/>
              </a:rPr>
              <a:t>العربي </a:t>
            </a:r>
            <a:r>
              <a:rPr lang="ar-SA" sz="2100" dirty="0" smtClean="0">
                <a:latin typeface="Amiri" panose="00000500000000000000" pitchFamily="2" charset="-78"/>
                <a:ea typeface="Calibri" panose="020F0502020204030204" pitchFamily="34" charset="0"/>
                <a:cs typeface="Amiri" panose="00000500000000000000" pitchFamily="2" charset="-78"/>
              </a:rPr>
              <a:t>بمفهومه</a:t>
            </a:r>
            <a:r>
              <a:rPr lang="ar-DZ" sz="2100" dirty="0" smtClean="0">
                <a:latin typeface="Amiri" panose="00000500000000000000" pitchFamily="2" charset="-78"/>
                <a:ea typeface="Calibri" panose="020F0502020204030204" pitchFamily="34" charset="0"/>
                <a:cs typeface="Amiri" panose="00000500000000000000" pitchFamily="2" charset="-78"/>
              </a:rPr>
              <a:t> وشروطه</a:t>
            </a:r>
            <a:r>
              <a:rPr lang="ar-SA" sz="2100" dirty="0" smtClean="0">
                <a:latin typeface="Amiri" panose="00000500000000000000" pitchFamily="2" charset="-78"/>
                <a:ea typeface="Calibri" panose="020F0502020204030204" pitchFamily="34" charset="0"/>
                <a:cs typeface="Amiri" panose="00000500000000000000" pitchFamily="2" charset="-78"/>
              </a:rPr>
              <a:t> المعاصر</a:t>
            </a:r>
            <a:r>
              <a:rPr lang="ar-DZ" sz="2100" dirty="0" smtClean="0">
                <a:latin typeface="Amiri" panose="00000500000000000000" pitchFamily="2" charset="-78"/>
                <a:ea typeface="Calibri" panose="020F0502020204030204" pitchFamily="34" charset="0"/>
                <a:cs typeface="Amiri" panose="00000500000000000000" pitchFamily="2" charset="-78"/>
              </a:rPr>
              <a:t>ة</a:t>
            </a:r>
            <a:r>
              <a:rPr lang="ar-SA" sz="2100" dirty="0" smtClean="0">
                <a:latin typeface="Amiri" panose="00000500000000000000" pitchFamily="2" charset="-78"/>
                <a:ea typeface="Calibri" panose="020F0502020204030204" pitchFamily="34" charset="0"/>
                <a:cs typeface="Amiri" panose="00000500000000000000" pitchFamily="2" charset="-78"/>
              </a:rPr>
              <a:t> </a:t>
            </a:r>
            <a:r>
              <a:rPr lang="ar-DZ" sz="2100" dirty="0" smtClean="0">
                <a:latin typeface="Amiri" panose="00000500000000000000" pitchFamily="2" charset="-78"/>
                <a:ea typeface="Calibri" panose="020F0502020204030204" pitchFamily="34" charset="0"/>
                <a:cs typeface="Amiri" panose="00000500000000000000" pitchFamily="2" charset="-78"/>
              </a:rPr>
              <a:t>في </a:t>
            </a:r>
            <a:r>
              <a:rPr lang="ar-SA" sz="2100" dirty="0" smtClean="0">
                <a:latin typeface="Amiri" panose="00000500000000000000" pitchFamily="2" charset="-78"/>
                <a:ea typeface="Calibri" panose="020F0502020204030204" pitchFamily="34" charset="0"/>
                <a:cs typeface="Amiri" panose="00000500000000000000" pitchFamily="2" charset="-78"/>
              </a:rPr>
              <a:t>منتصف </a:t>
            </a:r>
            <a:r>
              <a:rPr lang="ar-SA" sz="2100" dirty="0">
                <a:latin typeface="Amiri" panose="00000500000000000000" pitchFamily="2" charset="-78"/>
                <a:ea typeface="Calibri" panose="020F0502020204030204" pitchFamily="34" charset="0"/>
                <a:cs typeface="Amiri" panose="00000500000000000000" pitchFamily="2" charset="-78"/>
              </a:rPr>
              <a:t>القرن 19م </a:t>
            </a:r>
            <a:r>
              <a:rPr lang="ar-DZ" sz="2100" dirty="0" smtClean="0">
                <a:latin typeface="Amiri" panose="00000500000000000000" pitchFamily="2" charset="-78"/>
                <a:ea typeface="Calibri" panose="020F0502020204030204" pitchFamily="34" charset="0"/>
                <a:cs typeface="Amiri" panose="00000500000000000000" pitchFamily="2" charset="-78"/>
              </a:rPr>
              <a:t>فقط</a:t>
            </a:r>
            <a:r>
              <a:rPr lang="ar-SA" sz="2100" dirty="0" smtClean="0">
                <a:latin typeface="Amiri" panose="00000500000000000000" pitchFamily="2" charset="-78"/>
                <a:ea typeface="Calibri" panose="020F0502020204030204" pitchFamily="34" charset="0"/>
                <a:cs typeface="Amiri" panose="00000500000000000000" pitchFamily="2" charset="-78"/>
              </a:rPr>
              <a:t>، </a:t>
            </a:r>
            <a:r>
              <a:rPr lang="ar-SA" sz="2100" dirty="0">
                <a:latin typeface="Amiri" panose="00000500000000000000" pitchFamily="2" charset="-78"/>
                <a:ea typeface="Calibri" panose="020F0502020204030204" pitchFamily="34" charset="0"/>
                <a:cs typeface="Amiri" panose="00000500000000000000" pitchFamily="2" charset="-78"/>
              </a:rPr>
              <a:t>وما عرف </a:t>
            </a:r>
            <a:r>
              <a:rPr lang="ar-SA" sz="2100" dirty="0" smtClean="0">
                <a:latin typeface="Amiri" panose="00000500000000000000" pitchFamily="2" charset="-78"/>
                <a:ea typeface="Calibri" panose="020F0502020204030204" pitchFamily="34" charset="0"/>
                <a:cs typeface="Amiri" panose="00000500000000000000" pitchFamily="2" charset="-78"/>
              </a:rPr>
              <a:t>منه</a:t>
            </a:r>
            <a:r>
              <a:rPr lang="ar-DZ" sz="2100" dirty="0" smtClean="0">
                <a:latin typeface="Amiri" panose="00000500000000000000" pitchFamily="2" charset="-78"/>
                <a:ea typeface="Calibri" panose="020F0502020204030204" pitchFamily="34" charset="0"/>
                <a:cs typeface="Amiri" panose="00000500000000000000" pitchFamily="2" charset="-78"/>
              </a:rPr>
              <a:t> قبل هذا </a:t>
            </a:r>
            <a:r>
              <a:rPr lang="ar-SA" sz="2100" dirty="0" smtClean="0">
                <a:latin typeface="Amiri" panose="00000500000000000000" pitchFamily="2" charset="-78"/>
                <a:ea typeface="Calibri" panose="020F0502020204030204" pitchFamily="34" charset="0"/>
                <a:cs typeface="Amiri" panose="00000500000000000000" pitchFamily="2" charset="-78"/>
              </a:rPr>
              <a:t>أشكال مسرحية شبيهة</a:t>
            </a:r>
            <a:r>
              <a:rPr lang="ar-DZ" sz="2100" dirty="0" smtClean="0">
                <a:latin typeface="Amiri" panose="00000500000000000000" pitchFamily="2" charset="-78"/>
                <a:ea typeface="Calibri" panose="020F0502020204030204" pitchFamily="34" charset="0"/>
                <a:cs typeface="Amiri" panose="00000500000000000000" pitchFamily="2" charset="-78"/>
              </a:rPr>
              <a:t>،</a:t>
            </a:r>
            <a:r>
              <a:rPr lang="ar-SA" sz="2100" dirty="0" smtClean="0">
                <a:latin typeface="Amiri" panose="00000500000000000000" pitchFamily="2" charset="-78"/>
                <a:ea typeface="Calibri" panose="020F0502020204030204" pitchFamily="34" charset="0"/>
                <a:cs typeface="Amiri" panose="00000500000000000000" pitchFamily="2" charset="-78"/>
              </a:rPr>
              <a:t>وهي شبيهة لأنها </a:t>
            </a:r>
            <a:r>
              <a:rPr lang="ar-SA" sz="2100" dirty="0">
                <a:latin typeface="Amiri" panose="00000500000000000000" pitchFamily="2" charset="-78"/>
                <a:ea typeface="Calibri" panose="020F0502020204030204" pitchFamily="34" charset="0"/>
                <a:cs typeface="Amiri" panose="00000500000000000000" pitchFamily="2" charset="-78"/>
              </a:rPr>
              <a:t>لا تستوفي شروط المسرح، </a:t>
            </a:r>
            <a:r>
              <a:rPr lang="ar-SA" sz="2100" dirty="0" smtClean="0">
                <a:latin typeface="Amiri" panose="00000500000000000000" pitchFamily="2" charset="-78"/>
                <a:ea typeface="Calibri" panose="020F0502020204030204" pitchFamily="34" charset="0"/>
                <a:cs typeface="Amiri" panose="00000500000000000000" pitchFamily="2" charset="-78"/>
              </a:rPr>
              <a:t>لهذا </a:t>
            </a:r>
            <a:r>
              <a:rPr lang="ar-SA" sz="2100" dirty="0">
                <a:latin typeface="Amiri" panose="00000500000000000000" pitchFamily="2" charset="-78"/>
                <a:ea typeface="Calibri" panose="020F0502020204030204" pitchFamily="34" charset="0"/>
                <a:cs typeface="Amiri" panose="00000500000000000000" pitchFamily="2" charset="-78"/>
              </a:rPr>
              <a:t>كان يجب الانتظار إلى غاية سنة </a:t>
            </a:r>
            <a:r>
              <a:rPr lang="ar-SA" sz="2100" dirty="0" smtClean="0">
                <a:latin typeface="Amiri" panose="00000500000000000000" pitchFamily="2" charset="-78"/>
                <a:ea typeface="Calibri" panose="020F0502020204030204" pitchFamily="34" charset="0"/>
                <a:cs typeface="Amiri" panose="00000500000000000000" pitchFamily="2" charset="-78"/>
              </a:rPr>
              <a:t>184</a:t>
            </a:r>
            <a:r>
              <a:rPr lang="ar-DZ" sz="2100" dirty="0" smtClean="0">
                <a:latin typeface="Amiri" panose="00000500000000000000" pitchFamily="2" charset="-78"/>
                <a:ea typeface="Calibri" panose="020F0502020204030204" pitchFamily="34" charset="0"/>
                <a:cs typeface="Amiri" panose="00000500000000000000" pitchFamily="2" charset="-78"/>
              </a:rPr>
              <a:t>7</a:t>
            </a:r>
            <a:r>
              <a:rPr lang="ar-SA" sz="2100" dirty="0" smtClean="0">
                <a:latin typeface="Amiri" panose="00000500000000000000" pitchFamily="2" charset="-78"/>
                <a:ea typeface="Calibri" panose="020F0502020204030204" pitchFamily="34" charset="0"/>
                <a:cs typeface="Amiri" panose="00000500000000000000" pitchFamily="2" charset="-78"/>
              </a:rPr>
              <a:t> </a:t>
            </a:r>
            <a:r>
              <a:rPr lang="ar-SA" sz="2100" dirty="0">
                <a:latin typeface="Amiri" panose="00000500000000000000" pitchFamily="2" charset="-78"/>
                <a:ea typeface="Calibri" panose="020F0502020204030204" pitchFamily="34" charset="0"/>
                <a:cs typeface="Amiri" panose="00000500000000000000" pitchFamily="2" charset="-78"/>
              </a:rPr>
              <a:t>لتظهر أولى المسرحيات العربية على يد اللبناني مارون النقاش، </a:t>
            </a:r>
            <a:r>
              <a:rPr lang="ar-DZ" sz="2100" dirty="0" smtClean="0">
                <a:latin typeface="Amiri" panose="00000500000000000000" pitchFamily="2" charset="-78"/>
                <a:ea typeface="Calibri" panose="020F0502020204030204" pitchFamily="34" charset="0"/>
                <a:cs typeface="Amiri" panose="00000500000000000000" pitchFamily="2" charset="-78"/>
              </a:rPr>
              <a:t>وهي</a:t>
            </a:r>
            <a:r>
              <a:rPr lang="ar-SA" sz="2100" dirty="0" smtClean="0">
                <a:latin typeface="Amiri" panose="00000500000000000000" pitchFamily="2" charset="-78"/>
                <a:ea typeface="Calibri" panose="020F0502020204030204" pitchFamily="34" charset="0"/>
                <a:cs typeface="Amiri" panose="00000500000000000000" pitchFamily="2" charset="-78"/>
              </a:rPr>
              <a:t> </a:t>
            </a:r>
            <a:r>
              <a:rPr lang="ar-SA" sz="2100" dirty="0">
                <a:latin typeface="Amiri" panose="00000500000000000000" pitchFamily="2" charset="-78"/>
                <a:ea typeface="Calibri" panose="020F0502020204030204" pitchFamily="34" charset="0"/>
                <a:cs typeface="Amiri" panose="00000500000000000000" pitchFamily="2" charset="-78"/>
              </a:rPr>
              <a:t>أولى التجارب المسرحية العربية، حتى بعد  اكتشاف نص: "نزهة المشتاق وغصَّة العشاق في مدينة </a:t>
            </a:r>
            <a:r>
              <a:rPr lang="ar-SA" sz="2100" dirty="0" err="1">
                <a:latin typeface="Amiri" panose="00000500000000000000" pitchFamily="2" charset="-78"/>
                <a:ea typeface="Calibri" panose="020F0502020204030204" pitchFamily="34" charset="0"/>
                <a:cs typeface="Amiri" panose="00000500000000000000" pitchFamily="2" charset="-78"/>
              </a:rPr>
              <a:t>طرياق</a:t>
            </a:r>
            <a:r>
              <a:rPr lang="ar-SA" sz="2100" dirty="0">
                <a:latin typeface="Amiri" panose="00000500000000000000" pitchFamily="2" charset="-78"/>
                <a:ea typeface="Calibri" panose="020F0502020204030204" pitchFamily="34" charset="0"/>
                <a:cs typeface="Amiri" panose="00000500000000000000" pitchFamily="2" charset="-78"/>
              </a:rPr>
              <a:t> في العراق"  لليهودي الجزائري إبراهام </a:t>
            </a:r>
            <a:r>
              <a:rPr lang="ar-SA" sz="2100" dirty="0" err="1">
                <a:latin typeface="Amiri" panose="00000500000000000000" pitchFamily="2" charset="-78"/>
                <a:ea typeface="Calibri" panose="020F0502020204030204" pitchFamily="34" charset="0"/>
                <a:cs typeface="Amiri" panose="00000500000000000000" pitchFamily="2" charset="-78"/>
              </a:rPr>
              <a:t>دانينوس</a:t>
            </a:r>
            <a:r>
              <a:rPr lang="ar-SA" sz="2100" dirty="0">
                <a:latin typeface="Amiri" panose="00000500000000000000" pitchFamily="2" charset="-78"/>
                <a:ea typeface="Calibri" panose="020F0502020204030204" pitchFamily="34" charset="0"/>
                <a:cs typeface="Amiri" panose="00000500000000000000" pitchFamily="2" charset="-78"/>
              </a:rPr>
              <a:t>، وهذا لعدة أسباب منها أن مسرحية </a:t>
            </a:r>
            <a:r>
              <a:rPr lang="ar-DZ" sz="2100" dirty="0" err="1" smtClean="0">
                <a:latin typeface="Amiri" panose="00000500000000000000" pitchFamily="2" charset="-78"/>
                <a:ea typeface="Calibri" panose="020F0502020204030204" pitchFamily="34" charset="0"/>
                <a:cs typeface="Amiri" panose="00000500000000000000" pitchFamily="2" charset="-78"/>
              </a:rPr>
              <a:t>دانينوس</a:t>
            </a:r>
            <a:r>
              <a:rPr lang="ar-DZ" sz="2100" dirty="0" smtClean="0">
                <a:latin typeface="Amiri" panose="00000500000000000000" pitchFamily="2" charset="-78"/>
                <a:ea typeface="Calibri" panose="020F0502020204030204" pitchFamily="34" charset="0"/>
                <a:cs typeface="Amiri" panose="00000500000000000000" pitchFamily="2" charset="-78"/>
              </a:rPr>
              <a:t> </a:t>
            </a:r>
            <a:r>
              <a:rPr lang="ar-SA" sz="2100" dirty="0" smtClean="0">
                <a:latin typeface="Amiri" panose="00000500000000000000" pitchFamily="2" charset="-78"/>
                <a:ea typeface="Calibri" panose="020F0502020204030204" pitchFamily="34" charset="0"/>
                <a:cs typeface="Amiri" panose="00000500000000000000" pitchFamily="2" charset="-78"/>
              </a:rPr>
              <a:t>لم </a:t>
            </a:r>
            <a:r>
              <a:rPr lang="ar-SA" sz="2100" dirty="0">
                <a:latin typeface="Amiri" panose="00000500000000000000" pitchFamily="2" charset="-78"/>
                <a:ea typeface="Calibri" panose="020F0502020204030204" pitchFamily="34" charset="0"/>
                <a:cs typeface="Amiri" panose="00000500000000000000" pitchFamily="2" charset="-78"/>
              </a:rPr>
              <a:t>تكن معروفة واكتشفت مؤخرا، كما أنها لم تعرض أبدا على خشبة المسرح، </a:t>
            </a:r>
            <a:r>
              <a:rPr lang="ar-DZ" sz="2100" dirty="0" smtClean="0">
                <a:latin typeface="Amiri" panose="00000500000000000000" pitchFamily="2" charset="-78"/>
                <a:ea typeface="Calibri" panose="020F0502020204030204" pitchFamily="34" charset="0"/>
                <a:cs typeface="Amiri" panose="00000500000000000000" pitchFamily="2" charset="-78"/>
              </a:rPr>
              <a:t>و</a:t>
            </a:r>
            <a:r>
              <a:rPr lang="ar-SA" sz="2100" dirty="0" smtClean="0">
                <a:latin typeface="Amiri" panose="00000500000000000000" pitchFamily="2" charset="-78"/>
                <a:ea typeface="Calibri" panose="020F0502020204030204" pitchFamily="34" charset="0"/>
                <a:cs typeface="Amiri" panose="00000500000000000000" pitchFamily="2" charset="-78"/>
              </a:rPr>
              <a:t>بقيت تجربة معزولة</a:t>
            </a:r>
            <a:r>
              <a:rPr lang="ar-DZ" sz="2100" dirty="0" smtClean="0">
                <a:latin typeface="Amiri" panose="00000500000000000000" pitchFamily="2" charset="-78"/>
                <a:ea typeface="Calibri" panose="020F0502020204030204" pitchFamily="34" charset="0"/>
                <a:cs typeface="Amiri" panose="00000500000000000000" pitchFamily="2" charset="-78"/>
              </a:rPr>
              <a:t>،</a:t>
            </a:r>
            <a:r>
              <a:rPr lang="ar-SA" sz="2100" dirty="0" smtClean="0">
                <a:latin typeface="Amiri" panose="00000500000000000000" pitchFamily="2" charset="-78"/>
                <a:ea typeface="Calibri" panose="020F0502020204030204" pitchFamily="34" charset="0"/>
                <a:cs typeface="Amiri" panose="00000500000000000000" pitchFamily="2" charset="-78"/>
              </a:rPr>
              <a:t> </a:t>
            </a:r>
            <a:r>
              <a:rPr lang="ar-SA" sz="2100" dirty="0">
                <a:latin typeface="Amiri" panose="00000500000000000000" pitchFamily="2" charset="-78"/>
                <a:ea typeface="Calibri" panose="020F0502020204030204" pitchFamily="34" charset="0"/>
                <a:cs typeface="Amiri" panose="00000500000000000000" pitchFamily="2" charset="-78"/>
              </a:rPr>
              <a:t>لم تعرف امتدادا ما في المسرح </a:t>
            </a:r>
            <a:r>
              <a:rPr lang="ar-SA" sz="2100" dirty="0" smtClean="0">
                <a:latin typeface="Amiri" panose="00000500000000000000" pitchFamily="2" charset="-78"/>
                <a:ea typeface="Calibri" panose="020F0502020204030204" pitchFamily="34" charset="0"/>
                <a:cs typeface="Amiri" panose="00000500000000000000" pitchFamily="2" charset="-78"/>
              </a:rPr>
              <a:t>الجزائري</a:t>
            </a:r>
            <a:r>
              <a:rPr lang="ar-DZ" sz="2100" dirty="0" smtClean="0">
                <a:latin typeface="Amiri" panose="00000500000000000000" pitchFamily="2" charset="-78"/>
                <a:ea typeface="Calibri" panose="020F0502020204030204" pitchFamily="34" charset="0"/>
                <a:cs typeface="Amiri" panose="00000500000000000000" pitchFamily="2" charset="-78"/>
              </a:rPr>
              <a:t>،</a:t>
            </a:r>
            <a:r>
              <a:rPr lang="ar-SA" sz="2100" dirty="0" smtClean="0">
                <a:latin typeface="Amiri" panose="00000500000000000000" pitchFamily="2" charset="-78"/>
                <a:ea typeface="Calibri" panose="020F0502020204030204" pitchFamily="34" charset="0"/>
                <a:cs typeface="Amiri" panose="00000500000000000000" pitchFamily="2" charset="-78"/>
              </a:rPr>
              <a:t> </a:t>
            </a:r>
            <a:r>
              <a:rPr lang="ar-SA" sz="2100" dirty="0">
                <a:latin typeface="Amiri" panose="00000500000000000000" pitchFamily="2" charset="-78"/>
                <a:ea typeface="Calibri" panose="020F0502020204030204" pitchFamily="34" charset="0"/>
                <a:cs typeface="Amiri" panose="00000500000000000000" pitchFamily="2" charset="-78"/>
              </a:rPr>
              <a:t>الذي لم يعرف انطلاقته الفعلية  إلا ابتداء من 1926، بينما عُرضت مسرحية النقاش ومثلت، كما عرفت امتدادات عدة في الأوساط المسرحية، واعتبرت بهذا البداية الحقيقية للمسرح العربي. </a:t>
            </a:r>
            <a:endParaRPr lang="fr-FR" sz="2100" dirty="0">
              <a:latin typeface="Amiri" panose="00000500000000000000" pitchFamily="2" charset="-78"/>
              <a:ea typeface="Calibri" panose="020F0502020204030204" pitchFamily="34" charset="0"/>
              <a:cs typeface="Amiri" panose="00000500000000000000" pitchFamily="2" charset="-78"/>
            </a:endParaRPr>
          </a:p>
          <a:p>
            <a:pPr indent="180340" algn="justLow">
              <a:spcBef>
                <a:spcPts val="200"/>
              </a:spcBef>
            </a:pPr>
            <a:r>
              <a:rPr lang="ar-SA" sz="2100" dirty="0">
                <a:latin typeface="Amiri" panose="00000500000000000000" pitchFamily="2" charset="-78"/>
                <a:ea typeface="Calibri" panose="020F0502020204030204" pitchFamily="34" charset="0"/>
                <a:cs typeface="Amiri" panose="00000500000000000000" pitchFamily="2" charset="-78"/>
              </a:rPr>
              <a:t>وقد عرفت مرحلة البدايات أربعة رواد، اثنان منهما  لا يمكن إغفال فضلهما على المسرح العربي، هما مارون النقاش في لبنان، وأبو خليل القباني في سوريا، بينما تسود نشأة المسرح في مصر والجزائر عدة إشكاليات، خاصة عندما ينسب تأسيسه للمصري يعقوب </a:t>
            </a:r>
            <a:r>
              <a:rPr lang="ar-SA" sz="2100" dirty="0" err="1">
                <a:latin typeface="Amiri" panose="00000500000000000000" pitchFamily="2" charset="-78"/>
                <a:ea typeface="Calibri" panose="020F0502020204030204" pitchFamily="34" charset="0"/>
                <a:cs typeface="Amiri" panose="00000500000000000000" pitchFamily="2" charset="-78"/>
              </a:rPr>
              <a:t>صنّوع</a:t>
            </a:r>
            <a:r>
              <a:rPr lang="ar-SA" sz="2100" dirty="0">
                <a:latin typeface="Amiri" panose="00000500000000000000" pitchFamily="2" charset="-78"/>
                <a:ea typeface="Calibri" panose="020F0502020204030204" pitchFamily="34" charset="0"/>
                <a:cs typeface="Amiri" panose="00000500000000000000" pitchFamily="2" charset="-78"/>
              </a:rPr>
              <a:t> (أو جيمس </a:t>
            </a:r>
            <a:r>
              <a:rPr lang="ar-SA" sz="2100" dirty="0" err="1">
                <a:latin typeface="Amiri" panose="00000500000000000000" pitchFamily="2" charset="-78"/>
                <a:ea typeface="Calibri" panose="020F0502020204030204" pitchFamily="34" charset="0"/>
                <a:cs typeface="Amiri" panose="00000500000000000000" pitchFamily="2" charset="-78"/>
              </a:rPr>
              <a:t>سينوا</a:t>
            </a:r>
            <a:r>
              <a:rPr lang="ar-SA" sz="2100" dirty="0">
                <a:latin typeface="Amiri" panose="00000500000000000000" pitchFamily="2" charset="-78"/>
                <a:ea typeface="Calibri" panose="020F0502020204030204" pitchFamily="34" charset="0"/>
                <a:cs typeface="Amiri" panose="00000500000000000000" pitchFamily="2" charset="-78"/>
              </a:rPr>
              <a:t>)،  لأن تجربته يحوطها الكثير من الغموض، على الرغم من إجماع المؤلفات على تجربته التأسيسية، والشيء نفسه بالنسبة لتجربة إبراهام </a:t>
            </a:r>
            <a:r>
              <a:rPr lang="ar-SA" sz="2100" dirty="0" err="1">
                <a:latin typeface="Amiri" panose="00000500000000000000" pitchFamily="2" charset="-78"/>
                <a:ea typeface="Calibri" panose="020F0502020204030204" pitchFamily="34" charset="0"/>
                <a:cs typeface="Amiri" panose="00000500000000000000" pitchFamily="2" charset="-78"/>
              </a:rPr>
              <a:t>دانينوس</a:t>
            </a:r>
            <a:r>
              <a:rPr lang="ar-SA" sz="2100" dirty="0">
                <a:latin typeface="Amiri" panose="00000500000000000000" pitchFamily="2" charset="-78"/>
                <a:ea typeface="Calibri" panose="020F0502020204030204" pitchFamily="34" charset="0"/>
                <a:cs typeface="Amiri" panose="00000500000000000000" pitchFamily="2" charset="-78"/>
              </a:rPr>
              <a:t> في الجزائر.</a:t>
            </a:r>
            <a:endParaRPr lang="fr-FR" sz="2100" dirty="0">
              <a:latin typeface="Amiri" panose="00000500000000000000" pitchFamily="2" charset="-78"/>
              <a:cs typeface="Amiri" panose="00000500000000000000" pitchFamily="2" charset="-78"/>
            </a:endParaRPr>
          </a:p>
          <a:p>
            <a:pPr indent="180340" algn="justLow">
              <a:spcBef>
                <a:spcPts val="200"/>
              </a:spcBef>
            </a:pPr>
            <a:r>
              <a:rPr lang="ar-DZ" sz="2100" dirty="0" smtClean="0">
                <a:latin typeface="Amiri" panose="00000500000000000000" pitchFamily="2" charset="-78"/>
                <a:ea typeface="Calibri" panose="020F0502020204030204" pitchFamily="34" charset="0"/>
                <a:cs typeface="Amiri" panose="00000500000000000000" pitchFamily="2" charset="-78"/>
              </a:rPr>
              <a:t>وقد كان </a:t>
            </a:r>
            <a:r>
              <a:rPr lang="ar-SA" sz="2100" dirty="0" smtClean="0">
                <a:latin typeface="Amiri" panose="00000500000000000000" pitchFamily="2" charset="-78"/>
                <a:ea typeface="Calibri" panose="020F0502020204030204" pitchFamily="34" charset="0"/>
                <a:cs typeface="Amiri" panose="00000500000000000000" pitchFamily="2" charset="-78"/>
              </a:rPr>
              <a:t>لكّل </a:t>
            </a:r>
            <a:r>
              <a:rPr lang="ar-SA" sz="2100" dirty="0">
                <a:latin typeface="Amiri" panose="00000500000000000000" pitchFamily="2" charset="-78"/>
                <a:ea typeface="Calibri" panose="020F0502020204030204" pitchFamily="34" charset="0"/>
                <a:cs typeface="Amiri" panose="00000500000000000000" pitchFamily="2" charset="-78"/>
              </a:rPr>
              <a:t>من النقاش والقباني تلاميذ تلقوا منهم فن المسرح وساروا على نهجهم، بينما نفتقد هؤلاء التلاميذ في تجربتي </a:t>
            </a:r>
            <a:r>
              <a:rPr lang="ar-SA" sz="2100" dirty="0" err="1">
                <a:latin typeface="Amiri" panose="00000500000000000000" pitchFamily="2" charset="-78"/>
                <a:ea typeface="Calibri" panose="020F0502020204030204" pitchFamily="34" charset="0"/>
                <a:cs typeface="Amiri" panose="00000500000000000000" pitchFamily="2" charset="-78"/>
              </a:rPr>
              <a:t>صنوع</a:t>
            </a:r>
            <a:r>
              <a:rPr lang="ar-SA" sz="2100" dirty="0">
                <a:latin typeface="Amiri" panose="00000500000000000000" pitchFamily="2" charset="-78"/>
                <a:ea typeface="Calibri" panose="020F0502020204030204" pitchFamily="34" charset="0"/>
                <a:cs typeface="Amiri" panose="00000500000000000000" pitchFamily="2" charset="-78"/>
              </a:rPr>
              <a:t> </a:t>
            </a:r>
            <a:r>
              <a:rPr lang="ar-SA" sz="2100" dirty="0" err="1">
                <a:latin typeface="Amiri" panose="00000500000000000000" pitchFamily="2" charset="-78"/>
                <a:ea typeface="Calibri" panose="020F0502020204030204" pitchFamily="34" charset="0"/>
                <a:cs typeface="Amiri" panose="00000500000000000000" pitchFamily="2" charset="-78"/>
              </a:rPr>
              <a:t>ودانينوس</a:t>
            </a:r>
            <a:r>
              <a:rPr lang="ar-SA" sz="2100" dirty="0">
                <a:latin typeface="Amiri" panose="00000500000000000000" pitchFamily="2" charset="-78"/>
                <a:ea typeface="Calibri" panose="020F0502020204030204" pitchFamily="34" charset="0"/>
                <a:cs typeface="Amiri" panose="00000500000000000000" pitchFamily="2" charset="-78"/>
              </a:rPr>
              <a:t>، وسنحاول فيما يأتي التوقف على أهم التجارب التي أسست المسرح العربي.   </a:t>
            </a:r>
            <a:endParaRPr lang="fr-FR" sz="2100" dirty="0">
              <a:latin typeface="Amiri" panose="00000500000000000000" pitchFamily="2" charset="-78"/>
              <a:cs typeface="Amiri" panose="00000500000000000000" pitchFamily="2" charset="-78"/>
            </a:endParaRPr>
          </a:p>
          <a:p>
            <a:pPr indent="538480" algn="just">
              <a:lnSpc>
                <a:spcPct val="115000"/>
              </a:lnSpc>
              <a:spcBef>
                <a:spcPts val="1200"/>
              </a:spcBef>
              <a:spcAft>
                <a:spcPts val="1000"/>
              </a:spcAft>
              <a:tabLst>
                <a:tab pos="-15240" algn="r"/>
              </a:tabLst>
            </a:pPr>
            <a:endParaRPr lang="fr-FR" sz="2800" dirty="0">
              <a:effectLst/>
              <a:latin typeface="Arabic Typesetting" panose="03020402040406030203" pitchFamily="66" charset="-78"/>
              <a:ea typeface="Times New Roman" panose="02020603050405020304" pitchFamily="18" charset="0"/>
              <a:cs typeface="Arabic Typesetting" panose="03020402040406030203" pitchFamily="66" charset="-78"/>
            </a:endParaRPr>
          </a:p>
        </p:txBody>
      </p:sp>
    </p:spTree>
    <p:extLst>
      <p:ext uri="{BB962C8B-B14F-4D97-AF65-F5344CB8AC3E}">
        <p14:creationId xmlns:p14="http://schemas.microsoft.com/office/powerpoint/2010/main" xmlns="" val="7694317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3"/>
          </a:lnRef>
          <a:fillRef idx="2">
            <a:schemeClr val="accent3"/>
          </a:fillRef>
          <a:effectRef idx="1">
            <a:schemeClr val="accent3"/>
          </a:effectRef>
          <a:fontRef idx="minor">
            <a:schemeClr val="dk1"/>
          </a:fontRef>
        </p:style>
        <p:txBody>
          <a:bodyPr>
            <a:normAutofit/>
          </a:bodyPr>
          <a:lstStyle/>
          <a:p>
            <a:r>
              <a:rPr lang="ar-DZ" sz="24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1- </a:t>
            </a:r>
            <a:r>
              <a:rPr lang="ar-SA" sz="2400" b="1"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مؤسس </a:t>
            </a:r>
            <a:r>
              <a:rPr lang="ar-SA" sz="2400" b="1"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المسرح العربي</a:t>
            </a:r>
            <a:r>
              <a:rPr lang="ar-DZ" sz="2400" b="1"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مارون النقاش، 1847</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764704"/>
            <a:ext cx="8229600" cy="5976664"/>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lvl="0" algn="justLow">
              <a:lnSpc>
                <a:spcPct val="115000"/>
              </a:lnSpc>
              <a:spcBef>
                <a:spcPts val="200"/>
              </a:spcBef>
              <a:buFont typeface="+mj-lt"/>
              <a:buAutoNum type="arabicPeriod"/>
            </a:pPr>
            <a:r>
              <a:rPr lang="ar-DZ"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أسس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مارون النقاش مؤسّس فنّ التمثيل العربي، شاهد أثناء رحلاته </a:t>
            </a:r>
            <a:r>
              <a:rPr lang="ar-DZ"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نحو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أوربا وإيطاليا خاصة بعض المسرحيات، فاستهواه هذا الفن فأزمع نقله إلى البلاد العربية، ولما عاد إلى بيروت من رحلته إلى إيطاليا جمع بعض أهله وأصدقائه، وأخذ يعلّمهم فنّ التمثيل، فقدّم خمس مسرحيات من النوع الكوميدي، متأثراً فيها بالمسرحي الفرنسي الكوميدي موليير، ألف وأخرج ثلاث مسرحيات منها، واثنتين من تأليف أخيه الشاعر المحامي نقولا النقاش (1825- 1894).</a:t>
            </a:r>
            <a:endParaRPr lang="fr-FR"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endParaRPr>
          </a:p>
          <a:p>
            <a:pPr lvl="0" algn="justLow">
              <a:lnSpc>
                <a:spcPct val="115000"/>
              </a:lnSpc>
              <a:spcBef>
                <a:spcPts val="200"/>
              </a:spcBef>
            </a:pPr>
            <a:r>
              <a:rPr lang="ar-DZ"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ك</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انت كوميديا "البخيل" أول مسرحية عربية، وقد ألفها وأخرجها ومثّلها في أواخر عام 1847 وأوائل عام 1848 في منزله في بيروت، وهي مستوحاة من مسرحية: "البخيل" لموليير، </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وهي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محاولة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لتأليف مسرحية عربية،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فقد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تصرف في مختلف عناصر المسرحية، </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غير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الأماكن، كما أعاد صياغة الشخصيات </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وق</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دمها بسمات عربية</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ويقول عنها محمد يوسف نجم: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«الحقيقة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التي لا يرقى إليها شكّ، أنّ هذه المسرحية مؤلفة من ألفها إلى يائها. بيد أن النقاش ألفها بعد قراءته للمسرحية </a:t>
            </a:r>
            <a:r>
              <a:rPr lang="ar-SA" sz="7200" dirty="0" err="1">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المولييرية</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واستيعابه لبعض شخصياتها، ولمقومات الإضحاك فيها، إلاّ أنه لم يقتبس شيئاً من المادة (الموضوع) أو التنسيق الفني بنوعيه الخارجي والداخلي»،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ويرى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أن قراداً «شخصية البخيل في مسرحية النقاش» يقف على قدم المساواة مع "</a:t>
            </a:r>
            <a:r>
              <a:rPr lang="ar-SA" sz="7200" dirty="0" err="1">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هرباغون</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موليير.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عمق</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هذا الفهم في تقديمه المسرحية، وفيه وضح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غاي</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ة ورسالة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هذا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الفنّ الجديد</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اشتمل التقديم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على فهم واعٍ لوظيفة المسرح وأنواعه، والسبب الذي دعاه إلى أن يبتدئ المسرح العربي بالكوميديا المطعّمة بالأشعار والأغاني، وتقليد المسرح الموسيقي ملاءمة للذوق العام في بلده، ودعا المتفرجين إلى أن يلاحظوا الأخطاء التي قد يقع فيها هو وفرقته ليتنبّه إليها، مبيّناً أنّ هؤلاء الممثلين هم في الحقيقة هواة، وهم هواة بلا رواد ولا معلمين ولا آباء في المسرح سوى ما شاهده النقاش واختبره بحسّه، بل هم يجهلون فنّ التمثيل جهلاً يكاد يكون كلياً، ويختتم تقديمه ببيان وظائف المسرح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وفوائده</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قدّم النقاش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عام 1849 مسرحية: "الشيخ الجاهل"، وهي من تأليف أخيه نقولا النقاش، وقدّم في أواخر سنة 1849 في منزله أيضاً مسرحيته الكوميدية الشهيرة: "أبو الحسن المغفّل أو هارون الرشيد"، وهي هزلية مضحكة ملحنة في ثلاثة </a:t>
            </a:r>
            <a:r>
              <a:rPr lang="ar-SA" sz="7200" dirty="0" err="1"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فصولثم</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قدّم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مسرحية</a:t>
            </a:r>
            <a:r>
              <a:rPr lang="ar-SA"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 "ربيعة بن زيد المُكدَّم" من تأليف أخيه نقولا النقاش، أما آخر مسرحياته فهي: "الحسود السليط" أو "السليط الحسود" عام </a:t>
            </a:r>
            <a:r>
              <a:rPr lang="ar-SA"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1853</a:t>
            </a:r>
            <a:r>
              <a:rPr lang="ar-DZ" sz="7200" dirty="0" smtClean="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rPr>
              <a:t>.</a:t>
            </a:r>
            <a:endParaRPr lang="fr-FR" sz="7200" dirty="0">
              <a:solidFill>
                <a:prstClr val="black"/>
              </a:solidFill>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7200" dirty="0">
                <a:latin typeface="Arabic Typesetting" panose="03020402040406030203" pitchFamily="66" charset="-78"/>
                <a:ea typeface="Calibri" panose="020F0502020204030204" pitchFamily="34" charset="0"/>
                <a:cs typeface="Arabic Typesetting" panose="03020402040406030203" pitchFamily="66" charset="-78"/>
              </a:rPr>
              <a:t>نجح مارون النقاش في </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نقل المسرح</a:t>
            </a:r>
            <a:r>
              <a:rPr lang="ar-DZ" sz="7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إلى </a:t>
            </a:r>
            <a:r>
              <a:rPr lang="ar-SA" sz="7200" dirty="0">
                <a:latin typeface="Arabic Typesetting" panose="03020402040406030203" pitchFamily="66" charset="-78"/>
                <a:ea typeface="Calibri" panose="020F0502020204030204" pitchFamily="34" charset="0"/>
                <a:cs typeface="Arabic Typesetting" panose="03020402040406030203" pitchFamily="66" charset="-78"/>
              </a:rPr>
              <a:t>المجتمع العربي، ويعود ذلك إلى عوامل أهمها</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DZ" sz="7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 موهب</a:t>
            </a:r>
            <a:r>
              <a:rPr lang="ar-DZ" sz="7200" dirty="0" smtClean="0">
                <a:latin typeface="Arabic Typesetting" panose="03020402040406030203" pitchFamily="66" charset="-78"/>
                <a:ea typeface="Calibri" panose="020F0502020204030204" pitchFamily="34" charset="0"/>
                <a:cs typeface="Arabic Typesetting" panose="03020402040406030203" pitchFamily="66" charset="-78"/>
              </a:rPr>
              <a:t>ته</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DZ" sz="7200" dirty="0" smtClean="0">
                <a:latin typeface="Arabic Typesetting" panose="03020402040406030203" pitchFamily="66" charset="-78"/>
                <a:ea typeface="Calibri" panose="020F0502020204030204" pitchFamily="34" charset="0"/>
                <a:cs typeface="Arabic Typesetting" panose="03020402040406030203" pitchFamily="66" charset="-78"/>
              </a:rPr>
              <a:t>ال</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مركّبة </a:t>
            </a:r>
            <a:r>
              <a:rPr lang="ar-DZ" sz="7200" dirty="0" smtClean="0">
                <a:latin typeface="Arabic Typesetting" panose="03020402040406030203" pitchFamily="66" charset="-78"/>
                <a:ea typeface="Calibri" panose="020F0502020204030204" pitchFamily="34" charset="0"/>
                <a:cs typeface="Arabic Typesetting" panose="03020402040406030203" pitchFamily="66" charset="-78"/>
              </a:rPr>
              <a:t>التي </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وظّفها </a:t>
            </a:r>
            <a:r>
              <a:rPr lang="ar-SA" sz="7200" dirty="0">
                <a:latin typeface="Arabic Typesetting" panose="03020402040406030203" pitchFamily="66" charset="-78"/>
                <a:ea typeface="Calibri" panose="020F0502020204030204" pitchFamily="34" charset="0"/>
                <a:cs typeface="Arabic Typesetting" panose="03020402040406030203" pitchFamily="66" charset="-78"/>
              </a:rPr>
              <a:t>في المسرح، فهو شاعر وموسيقي ومؤلف ومخرج وممثل وناقد، يؤلّف المسرحيات ويخرجها ويدرّب الممثلين ويقوم بالتمثيل، إضافة إلى وضع الألحان وسواها، وكان المسرح بحاجة إلى هذه المواهب المتعددة.</a:t>
            </a:r>
            <a:endParaRPr lang="fr-FR" sz="7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7200" dirty="0">
                <a:latin typeface="Arabic Typesetting" panose="03020402040406030203" pitchFamily="66" charset="-78"/>
                <a:ea typeface="Calibri" panose="020F0502020204030204" pitchFamily="34" charset="0"/>
                <a:cs typeface="Arabic Typesetting" panose="03020402040406030203" pitchFamily="66" charset="-78"/>
              </a:rPr>
              <a:t>كان النقاش </a:t>
            </a: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تاجراً </a:t>
            </a:r>
            <a:r>
              <a:rPr lang="ar-SA" sz="7200" dirty="0">
                <a:latin typeface="Arabic Typesetting" panose="03020402040406030203" pitchFamily="66" charset="-78"/>
                <a:ea typeface="Calibri" panose="020F0502020204030204" pitchFamily="34" charset="0"/>
                <a:cs typeface="Arabic Typesetting" panose="03020402040406030203" pitchFamily="66" charset="-78"/>
              </a:rPr>
              <a:t>ناجحاً، لهذا لم يكن بحاجة إلى المال ليعيش من مسرحه، وإنما أنفق بسخاء على مسرحه من ماله الخاص، ولم يكن يهمّه سوى النجاح وتأسيس مسرح عربي.</a:t>
            </a:r>
            <a:endParaRPr lang="fr-FR" sz="7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7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7200" dirty="0">
                <a:latin typeface="Arabic Typesetting" panose="03020402040406030203" pitchFamily="66" charset="-78"/>
                <a:ea typeface="Calibri" panose="020F0502020204030204" pitchFamily="34" charset="0"/>
                <a:cs typeface="Arabic Typesetting" panose="03020402040406030203" pitchFamily="66" charset="-78"/>
              </a:rPr>
              <a:t>البداية التي بدأ بها النقاش مسرحه سليمة وصحيحة، فهو استهدى بأعمال موليير في مسرحياته الثلاث وأعجب بها، ولكنه لم يقم بترجمتها، وكأنه كان يدرك أهمية أن ينشأ المسرح نشأة عربية خالصة، لذلك اتجه نحو التراث الشعبي في مسرحيته "أبو الحسن المغّفل"، ولذلك أيضاً اتجه إلى النوع الكوميدي، وهو النوع المسرحي الأصعب، مقارنة بالتراجيديا، خاصة أنه لا يرتكز على الحدث بقدر ما يرتكز على الموقف وكشف العيوب الاجتماعية، فبدأ بداية سليمة في مجتمع تجسّمت عيوبه وتعدّدت.‍</a:t>
            </a:r>
            <a:endParaRPr lang="fr-FR" sz="7200" dirty="0">
              <a:latin typeface="Arabic Typesetting" panose="03020402040406030203" pitchFamily="66" charset="-78"/>
              <a:ea typeface="Calibri" panose="020F0502020204030204" pitchFamily="34" charset="0"/>
              <a:cs typeface="Arabic Typesetting" panose="03020402040406030203" pitchFamily="66" charset="-78"/>
            </a:endParaRPr>
          </a:p>
          <a:p>
            <a:endParaRPr lang="fr-FR" dirty="0"/>
          </a:p>
        </p:txBody>
      </p:sp>
    </p:spTree>
    <p:extLst>
      <p:ext uri="{BB962C8B-B14F-4D97-AF65-F5344CB8AC3E}">
        <p14:creationId xmlns:p14="http://schemas.microsoft.com/office/powerpoint/2010/main" xmlns="" val="4276382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07504" y="116633"/>
            <a:ext cx="5472608" cy="504056"/>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3- </a:t>
            </a: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مؤسس </a:t>
            </a:r>
            <a:r>
              <a:rPr lang="ar-SA" dirty="0">
                <a:latin typeface="Arabic Typesetting" panose="03020402040406030203" pitchFamily="66" charset="-78"/>
                <a:ea typeface="Calibri" panose="020F0502020204030204" pitchFamily="34" charset="0"/>
                <a:cs typeface="Arabic Typesetting" panose="03020402040406030203" pitchFamily="66" charset="-78"/>
              </a:rPr>
              <a:t>المسرح المصري:  يعقوب </a:t>
            </a:r>
            <a:r>
              <a:rPr lang="ar-SA"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dirty="0">
                <a:latin typeface="Arabic Typesetting" panose="03020402040406030203" pitchFamily="66" charset="-78"/>
                <a:ea typeface="Calibri" panose="020F0502020204030204" pitchFamily="34" charset="0"/>
                <a:cs typeface="Arabic Typesetting" panose="03020402040406030203" pitchFamily="66" charset="-78"/>
              </a:rPr>
              <a:t> المعروف بأبي </a:t>
            </a:r>
            <a:r>
              <a:rPr lang="ar-SA" dirty="0" err="1" smtClean="0">
                <a:latin typeface="Arabic Typesetting" panose="03020402040406030203" pitchFamily="66" charset="-78"/>
                <a:ea typeface="Calibri" panose="020F0502020204030204" pitchFamily="34" charset="0"/>
                <a:cs typeface="Arabic Typesetting" panose="03020402040406030203" pitchFamily="66" charset="-78"/>
              </a:rPr>
              <a:t>نظ</a:t>
            </a: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ارة</a:t>
            </a:r>
            <a:r>
              <a:rPr lang="ar-SA" dirty="0">
                <a:latin typeface="Arabic Typesetting" panose="03020402040406030203" pitchFamily="66" charset="-78"/>
                <a:ea typeface="Calibri" panose="020F0502020204030204" pitchFamily="34" charset="0"/>
                <a:cs typeface="Arabic Typesetting" panose="03020402040406030203" pitchFamily="66" charset="-78"/>
              </a:rPr>
              <a:t>: (1839-1912 </a:t>
            </a: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 </a:t>
            </a:r>
            <a:endParaRPr lang="fr-FR" dirty="0">
              <a:latin typeface="Arabic Typesetting" panose="03020402040406030203" pitchFamily="66" charset="-78"/>
              <a:cs typeface="Arabic Typesetting" panose="03020402040406030203" pitchFamily="66" charset="-78"/>
            </a:endParaRPr>
          </a:p>
        </p:txBody>
      </p:sp>
      <p:sp>
        <p:nvSpPr>
          <p:cNvPr id="4" name="Espace réservé du contenu 3"/>
          <p:cNvSpPr>
            <a:spLocks noGrp="1"/>
          </p:cNvSpPr>
          <p:nvPr>
            <p:ph sz="half" idx="2"/>
          </p:nvPr>
        </p:nvSpPr>
        <p:spPr>
          <a:xfrm>
            <a:off x="107504" y="620689"/>
            <a:ext cx="5976664" cy="6120679"/>
          </a:xfrm>
        </p:spPr>
        <p:style>
          <a:lnRef idx="1">
            <a:schemeClr val="accent5"/>
          </a:lnRef>
          <a:fillRef idx="2">
            <a:schemeClr val="accent5"/>
          </a:fillRef>
          <a:effectRef idx="1">
            <a:schemeClr val="accent5"/>
          </a:effectRef>
          <a:fontRef idx="minor">
            <a:schemeClr val="dk1"/>
          </a:fontRef>
        </p:style>
        <p:txBody>
          <a:bodyPr>
            <a:normAutofit fontScale="25000" lnSpcReduction="20000"/>
          </a:bodyPr>
          <a:lstStyle/>
          <a:p>
            <a:pPr lvl="0" algn="justLow">
              <a:lnSpc>
                <a:spcPct val="115000"/>
              </a:lnSpc>
              <a:buFont typeface="+mj-lt"/>
              <a:buAutoNum type="arabicPeriod" startAt="3"/>
            </a:pPr>
            <a:r>
              <a:rPr lang="ar-SA" sz="6800" dirty="0">
                <a:latin typeface="Arabic Typesetting" panose="03020402040406030203" pitchFamily="66" charset="-78"/>
                <a:ea typeface="Calibri" panose="020F0502020204030204" pitchFamily="34" charset="0"/>
                <a:cs typeface="Arabic Typesetting" panose="03020402040406030203" pitchFamily="66" charset="-78"/>
              </a:rPr>
              <a:t>يُقدم يعقوب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دائما على أساس أنه مؤسّس المسرح المصري، حيث  يُقال إنه أنشأ مسرحاً للتمثيل في القاهرة سنة 1870،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كتب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مسرحياته بنفسه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وجمع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الممثلين ويدرّبهم، ولما مرّ بضعة أشهر على تأسيس مسرحه استدعاه الخديوي إسماعيل ليمثّل مع فرقته على مسرحه الخاص في قصر النيل، ثم قال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له: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"نحن ندين لك بإنشاء مسرحنا القومي، فإن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كوميدياتك</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وغنائياتك ومآسيك، قد عرّفت الشعب على الفنّ المسرحي. فاذهب، فإنك موليير مصر، وسيبقى اسمك كذلك أبداً".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ثم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غدا مقرّباً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وقويّ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الصلة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بالأفغاني،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وهما على طرفي نقيض من الخديوي</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ويُقال إنه ألّف وترجم واقتبس ما يزيد على ثلاثين مسرحية، منها: (آنسة على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الموضة) و(الأميرة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الإسكندرانية) و(البربري) و(فاطمة -الإيطالية والفرنسية والعربية</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a:t>
            </a:r>
            <a:endParaRPr lang="fr-FR" sz="6800" dirty="0">
              <a:latin typeface="Arabic Typesetting" panose="03020402040406030203" pitchFamily="66" charset="-78"/>
              <a:ea typeface="Calibri" panose="020F0502020204030204" pitchFamily="34" charset="0"/>
              <a:cs typeface="Arabic Typesetting" panose="03020402040406030203" pitchFamily="66" charset="-78"/>
            </a:endParaRPr>
          </a:p>
          <a:p>
            <a:pPr algn="just">
              <a:lnSpc>
                <a:spcPct val="115000"/>
              </a:lnSpc>
            </a:pPr>
            <a:r>
              <a:rPr lang="ar-SA" sz="6800" dirty="0">
                <a:latin typeface="Arabic Typesetting" panose="03020402040406030203" pitchFamily="66" charset="-78"/>
                <a:ea typeface="Calibri" panose="020F0502020204030204" pitchFamily="34" charset="0"/>
                <a:cs typeface="Arabic Typesetting" panose="03020402040406030203" pitchFamily="66" charset="-78"/>
              </a:rPr>
              <a:t>ينكر الناقد سيد علي اسماعيل ريادة ويعقوب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للمسرح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في مصر،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حيث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نشر في عام 2001 كتابه: «محاكمة مسرح يعقوب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استبعد فيه ريادة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للمسرح العربي في مصر، </a:t>
            </a:r>
            <a:r>
              <a:rPr lang="ar-DZ" sz="6800" dirty="0" smtClean="0">
                <a:latin typeface="Arabic Typesetting" panose="03020402040406030203" pitchFamily="66" charset="-78"/>
                <a:ea typeface="Calibri" panose="020F0502020204030204" pitchFamily="34" charset="0"/>
                <a:cs typeface="Arabic Typesetting" panose="03020402040406030203" pitchFamily="66" charset="-78"/>
              </a:rPr>
              <a:t>كما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أنكر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أي علاقة له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بالمسرح،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ما عدا بعض النشاط المحدود في الكتابة المسرحية عام 1876، عندما نشر مسرحية إيطالية لم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تمثل</a:t>
            </a:r>
            <a:r>
              <a:rPr lang="ar-DZ" sz="6800" dirty="0" smtClean="0">
                <a:latin typeface="Arabic Typesetting" panose="03020402040406030203" pitchFamily="66" charset="-78"/>
                <a:ea typeface="Calibri" panose="020F0502020204030204" pitchFamily="34" charset="0"/>
                <a:cs typeface="Arabic Typesetting" panose="03020402040406030203" pitchFamily="66" charset="-78"/>
              </a:rPr>
              <a:t> أبدا</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بعنوان: «الزوج الخائن»، وتحدث عن </a:t>
            </a:r>
            <a:r>
              <a:rPr lang="ar-DZ" sz="6800" dirty="0" smtClean="0">
                <a:latin typeface="Arabic Typesetting" panose="03020402040406030203" pitchFamily="66" charset="-78"/>
                <a:ea typeface="Calibri" panose="020F0502020204030204" pitchFamily="34" charset="0"/>
                <a:cs typeface="Arabic Typesetting" panose="03020402040406030203" pitchFamily="66" charset="-78"/>
              </a:rPr>
              <a:t>نشر </a:t>
            </a:r>
            <a:r>
              <a:rPr lang="ar-SA" sz="6800" dirty="0" err="1" smtClean="0">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 مسرحيته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العربية: « موليير مصر وما يعانيه»، في بيروت، عام 1912، وهي لا </a:t>
            </a:r>
            <a:r>
              <a:rPr lang="ar-SA" sz="6800" dirty="0" err="1" smtClean="0">
                <a:latin typeface="Arabic Typesetting" panose="03020402040406030203" pitchFamily="66" charset="-78"/>
                <a:ea typeface="Calibri" panose="020F0502020204030204" pitchFamily="34" charset="0"/>
                <a:cs typeface="Arabic Typesetting" panose="03020402040406030203" pitchFamily="66" charset="-78"/>
              </a:rPr>
              <a:t>تمنحبه</a:t>
            </a:r>
            <a:r>
              <a:rPr lang="ar-DZ" sz="6800" dirty="0" smtClean="0">
                <a:latin typeface="Arabic Typesetting" panose="03020402040406030203" pitchFamily="66" charset="-78"/>
                <a:ea typeface="Calibri" panose="020F0502020204030204" pitchFamily="34" charset="0"/>
                <a:cs typeface="Arabic Typesetting" panose="03020402040406030203" pitchFamily="66" charset="-78"/>
              </a:rPr>
              <a:t> لقب الرائد</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 لأن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نصوصا كثيرة نشرت قبل هذا التاريخ، ويردف قائلا إن تجربته كمسرحي لم تعرف في مصر إلا من خلال مذكراته الخاصة، والتي زعم فيها بأنه قدم في موسمي 1870- 1872 أكثر من ثلاثين مسرحية من تأليفه، كما ادعى أنه حظي بالتشجيع من طرف الخديوي اسماعيل نفسه، والذي أطلق عليه لقب موليير مصر، كما أنه حظي بتنويه من طرف العالم المصلح جمال الدين الأفغاني حول تجربته المسرحية، بيد أن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الحقيقة غير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ذلك تماما، </a:t>
            </a:r>
            <a:r>
              <a:rPr lang="ar-DZ" sz="6800" dirty="0" smtClean="0">
                <a:latin typeface="Arabic Typesetting" panose="03020402040406030203" pitchFamily="66" charset="-78"/>
                <a:ea typeface="Calibri" panose="020F0502020204030204" pitchFamily="34" charset="0"/>
                <a:cs typeface="Arabic Typesetting" panose="03020402040406030203" pitchFamily="66" charset="-78"/>
              </a:rPr>
              <a:t>فقد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أثبت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من خلال العودة إلى أرشيف المجلات التي نشرت في تلك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الفترة</a:t>
            </a:r>
            <a:r>
              <a:rPr lang="ar-DZ" sz="6800" dirty="0" smtClean="0">
                <a:latin typeface="Arabic Typesetting" panose="03020402040406030203" pitchFamily="66" charset="-78"/>
                <a:ea typeface="Calibri" panose="020F0502020204030204" pitchFamily="34" charset="0"/>
                <a:cs typeface="Arabic Typesetting" panose="03020402040406030203" pitchFamily="66" charset="-78"/>
              </a:rPr>
              <a:t> أنها</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لم تتحدث بتاتا عن تجربة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المسرحية، بل تحدثت عنه فقط كصحفي، وأن التعليق الوحيد الذي حظي به من طرف الأفغاني لم يكن تنويها بتجربته، وإنما كان تقريعا ولوما شديدا لما كان يكتبه وينشره من تفاهات في جريدته. أما تلقيبه بموليير مصر من طرف الخديوي اسماعيل فمحض كذب وافتراء، لأن الخديوي نفسه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أغلق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مسرحه المزعوم، ثم نفاه نحو باريس. </a:t>
            </a:r>
            <a:r>
              <a:rPr lang="ar-DZ" sz="6800"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خلص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اسماعيل إلى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عدم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وجود أي إشارة عن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كرائد للمسرح المصري منذ عام 1870 إلى عام 1911م، والسبب في ذلك أن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هو المصدر الوحيد لكل ما كتب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حول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ريادته </a:t>
            </a:r>
            <a:r>
              <a:rPr lang="ar-SA" sz="6800" dirty="0" smtClean="0">
                <a:latin typeface="Arabic Typesetting" panose="03020402040406030203" pitchFamily="66" charset="-78"/>
                <a:ea typeface="Calibri" panose="020F0502020204030204" pitchFamily="34" charset="0"/>
                <a:cs typeface="Arabic Typesetting" panose="03020402040406030203" pitchFamily="66" charset="-78"/>
              </a:rPr>
              <a:t>للمسرح في </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مصر، وقد تحدثت المصادر في هذه الفترة عن بداية المسرح في مصر لكنها لم تذكر ريادة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صنوع</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بل تحدثت عن فرقة اللبناني سليم النقاش كأول فرقة عربية قدمت عروضا مسرحية في مصر سنة 1876م، بينما يعد محمد عثمان جلال أول مصري كتب مسرحيات باللغة العربية وبالدارجة المصرية في عامي 1870 و1871م، عندما نشر مسرحياته: «مزين </a:t>
            </a:r>
            <a:r>
              <a:rPr lang="ar-SA" sz="6800" dirty="0" err="1">
                <a:latin typeface="Arabic Typesetting" panose="03020402040406030203" pitchFamily="66" charset="-78"/>
                <a:ea typeface="Calibri" panose="020F0502020204030204" pitchFamily="34" charset="0"/>
                <a:cs typeface="Arabic Typesetting" panose="03020402040406030203" pitchFamily="66" charset="-78"/>
              </a:rPr>
              <a:t>شاويلة</a:t>
            </a:r>
            <a:r>
              <a:rPr lang="ar-SA" sz="6800" dirty="0">
                <a:latin typeface="Arabic Typesetting" panose="03020402040406030203" pitchFamily="66" charset="-78"/>
                <a:ea typeface="Calibri" panose="020F0502020204030204" pitchFamily="34" charset="0"/>
                <a:cs typeface="Arabic Typesetting" panose="03020402040406030203" pitchFamily="66" charset="-78"/>
              </a:rPr>
              <a:t>» و«الفخ المنصوب للحكيم المغصوب»، ومعظم الدوريات الصادرة في هذه الفترة لم تتحدث بغير هذا</a:t>
            </a:r>
            <a:r>
              <a:rPr lang="fr-FR" sz="6800" dirty="0">
                <a:latin typeface="Arabic Typesetting" panose="03020402040406030203" pitchFamily="66" charset="-78"/>
                <a:ea typeface="Calibri" panose="020F0502020204030204" pitchFamily="34" charset="0"/>
                <a:cs typeface="Arabic Typesetting" panose="03020402040406030203" pitchFamily="66" charset="-78"/>
              </a:rPr>
              <a:t>.</a:t>
            </a:r>
          </a:p>
          <a:p>
            <a:endParaRPr lang="fr-FR" dirty="0"/>
          </a:p>
        </p:txBody>
      </p:sp>
      <p:sp>
        <p:nvSpPr>
          <p:cNvPr id="5" name="Espace réservé du texte 4"/>
          <p:cNvSpPr>
            <a:spLocks noGrp="1"/>
          </p:cNvSpPr>
          <p:nvPr>
            <p:ph type="body" sz="quarter" idx="3"/>
          </p:nvPr>
        </p:nvSpPr>
        <p:spPr>
          <a:xfrm>
            <a:off x="5652120" y="116633"/>
            <a:ext cx="3034679" cy="504056"/>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2- </a:t>
            </a: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مسرح </a:t>
            </a:r>
            <a:r>
              <a:rPr lang="ar-SA" dirty="0">
                <a:latin typeface="Arabic Typesetting" panose="03020402040406030203" pitchFamily="66" charset="-78"/>
                <a:ea typeface="Calibri" panose="020F0502020204030204" pitchFamily="34" charset="0"/>
                <a:cs typeface="Arabic Typesetting" panose="03020402040406030203" pitchFamily="66" charset="-78"/>
              </a:rPr>
              <a:t>أبو خليل القباني </a:t>
            </a:r>
            <a:r>
              <a:rPr lang="ar-SA" dirty="0" smtClean="0">
                <a:latin typeface="Arabic Typesetting" panose="03020402040406030203" pitchFamily="66" charset="-78"/>
                <a:ea typeface="Calibri" panose="020F0502020204030204" pitchFamily="34" charset="0"/>
                <a:cs typeface="Arabic Typesetting" panose="03020402040406030203" pitchFamily="66" charset="-78"/>
              </a:rPr>
              <a:t>الغنائي</a:t>
            </a:r>
            <a:r>
              <a:rPr lang="ar-DZ" dirty="0" smtClean="0">
                <a:latin typeface="Arabic Typesetting" panose="03020402040406030203" pitchFamily="66" charset="-78"/>
                <a:ea typeface="Calibri" panose="020F0502020204030204" pitchFamily="34" charset="0"/>
                <a:cs typeface="Arabic Typesetting" panose="03020402040406030203" pitchFamily="66" charset="-78"/>
              </a:rPr>
              <a:t> في سوريا </a:t>
            </a:r>
            <a:endParaRPr lang="fr-FR" dirty="0">
              <a:latin typeface="Arabic Typesetting" panose="03020402040406030203" pitchFamily="66" charset="-78"/>
              <a:cs typeface="Arabic Typesetting" panose="03020402040406030203" pitchFamily="66" charset="-78"/>
            </a:endParaRPr>
          </a:p>
        </p:txBody>
      </p:sp>
      <p:sp>
        <p:nvSpPr>
          <p:cNvPr id="6" name="Espace réservé du contenu 5"/>
          <p:cNvSpPr>
            <a:spLocks noGrp="1"/>
          </p:cNvSpPr>
          <p:nvPr>
            <p:ph sz="quarter" idx="4"/>
          </p:nvPr>
        </p:nvSpPr>
        <p:spPr>
          <a:xfrm>
            <a:off x="6084168" y="620689"/>
            <a:ext cx="2952328" cy="6120679"/>
          </a:xfrm>
        </p:spPr>
        <p:style>
          <a:lnRef idx="1">
            <a:schemeClr val="accent4"/>
          </a:lnRef>
          <a:fillRef idx="2">
            <a:schemeClr val="accent4"/>
          </a:fillRef>
          <a:effectRef idx="1">
            <a:schemeClr val="accent4"/>
          </a:effectRef>
          <a:fontRef idx="minor">
            <a:schemeClr val="dk1"/>
          </a:fontRef>
        </p:style>
        <p:txBody>
          <a:bodyPr>
            <a:normAutofit/>
          </a:bodyPr>
          <a:lstStyle/>
          <a:p>
            <a:pPr algn="justLow">
              <a:lnSpc>
                <a:spcPct val="115000"/>
              </a:lnSpc>
            </a:pP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يعد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أبو خليل القباني من أهم رواد المسرح الغنائي الذين عرفتهم بلاد الشام، حيث يعتبر المؤسس الأول للمسرح الحديث في سوريا، يقول الباحث محمد نجم: «لا نعرف للتمثيل تاريخا في سوريا، قبل ظهور أحمد أبو خليل القباني فيها». وقد عمل القباني في مجال المسرح في سوريا منذ سنة 1878 حتى سنة 1884،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تعلم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أصول هذا الفن من مشاهدته لمسرحيات فرنسية تم عرضها في إحدى مدارس دمشق، كما أنه تعلم أصول هذا الفن من اللبنانيين، بعدما شاهد عروضهم التمثيلية في كل من بيروت ودمشق. كان ابو خليل القباني يؤلف المسرحيات ويلحنها ويخرجها، ويشترك في تمثيلها والغناء فيها. ومن مسرحياته: "محمود نجل شاه العجم" و"ناكر الجميل" و"عنترة" و"أسد الترعة" و"لوسيا وأنس الجليس" و"كسرى أنو شروان</a:t>
            </a:r>
            <a:r>
              <a:rPr lang="fr-FR" sz="1500" dirty="0">
                <a:latin typeface="Arabic Typesetting" panose="03020402040406030203" pitchFamily="66" charset="-78"/>
                <a:ea typeface="Calibri" panose="020F0502020204030204" pitchFamily="34" charset="0"/>
                <a:cs typeface="Arabic Typesetting" panose="03020402040406030203" pitchFamily="66" charset="-78"/>
              </a:rPr>
              <a:t>".</a:t>
            </a:r>
          </a:p>
          <a:p>
            <a:endParaRPr lang="fr-FR" sz="1500" dirty="0"/>
          </a:p>
        </p:txBody>
      </p:sp>
    </p:spTree>
    <p:extLst>
      <p:ext uri="{BB962C8B-B14F-4D97-AF65-F5344CB8AC3E}">
        <p14:creationId xmlns:p14="http://schemas.microsoft.com/office/powerpoint/2010/main" xmlns="" val="3470357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4"/>
          </a:lnRef>
          <a:fillRef idx="2">
            <a:schemeClr val="accent4"/>
          </a:fillRef>
          <a:effectRef idx="1">
            <a:schemeClr val="accent4"/>
          </a:effectRef>
          <a:fontRef idx="minor">
            <a:schemeClr val="dk1"/>
          </a:fontRef>
        </p:style>
        <p:txBody>
          <a:bodyPr>
            <a:normAutofit/>
          </a:bodyPr>
          <a:lstStyle/>
          <a:p>
            <a:r>
              <a:rPr lang="ar-DZ" sz="2400" b="1" dirty="0" smtClean="0">
                <a:latin typeface="Arabic Typesetting" panose="03020402040406030203" pitchFamily="66" charset="-78"/>
                <a:ea typeface="Calibri" panose="020F0502020204030204" pitchFamily="34" charset="0"/>
                <a:cs typeface="Arabic Typesetting" panose="03020402040406030203" pitchFamily="66" charset="-78"/>
              </a:rPr>
              <a:t>4- </a:t>
            </a:r>
            <a:r>
              <a:rPr lang="ar-SA" sz="2400" b="1" dirty="0" smtClean="0">
                <a:latin typeface="Arabic Typesetting" panose="03020402040406030203" pitchFamily="66" charset="-78"/>
                <a:ea typeface="Calibri" panose="020F0502020204030204" pitchFamily="34" charset="0"/>
                <a:cs typeface="Arabic Typesetting" panose="03020402040406030203" pitchFamily="66" charset="-78"/>
              </a:rPr>
              <a:t>مسرحية </a:t>
            </a:r>
            <a:r>
              <a:rPr lang="ar-SA" sz="2400" b="1" dirty="0">
                <a:latin typeface="Arabic Typesetting" panose="03020402040406030203" pitchFamily="66" charset="-78"/>
                <a:ea typeface="Calibri" panose="020F0502020204030204" pitchFamily="34" charset="0"/>
                <a:cs typeface="Arabic Typesetting" panose="03020402040406030203" pitchFamily="66" charset="-78"/>
              </a:rPr>
              <a:t>نزهة المشتاق لإبراهام </a:t>
            </a:r>
            <a:r>
              <a:rPr lang="ar-SA" sz="2400" b="1" dirty="0" err="1">
                <a:latin typeface="Arabic Typesetting" panose="03020402040406030203" pitchFamily="66" charset="-78"/>
                <a:ea typeface="Calibri" panose="020F0502020204030204" pitchFamily="34" charset="0"/>
                <a:cs typeface="Arabic Typesetting" panose="03020402040406030203" pitchFamily="66" charset="-78"/>
              </a:rPr>
              <a:t>دانينوس</a:t>
            </a:r>
            <a:endParaRPr lang="fr-FR" sz="24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457200" y="908720"/>
            <a:ext cx="8229600" cy="5217443"/>
          </a:xfrm>
        </p:spPr>
        <p:style>
          <a:lnRef idx="1">
            <a:schemeClr val="accent3"/>
          </a:lnRef>
          <a:fillRef idx="2">
            <a:schemeClr val="accent3"/>
          </a:fillRef>
          <a:effectRef idx="1">
            <a:schemeClr val="accent3"/>
          </a:effectRef>
          <a:fontRef idx="minor">
            <a:schemeClr val="dk1"/>
          </a:fontRef>
        </p:style>
        <p:txBody>
          <a:bodyPr>
            <a:normAutofit/>
          </a:bodyPr>
          <a:lstStyle/>
          <a:p>
            <a:pPr lvl="0" algn="just">
              <a:lnSpc>
                <a:spcPct val="115000"/>
              </a:lnSpc>
              <a:buFont typeface="+mj-lt"/>
              <a:buAutoNum type="arabicPeriod" startAt="3"/>
            </a:pPr>
            <a:r>
              <a:rPr lang="ar-SA" sz="2000" dirty="0">
                <a:latin typeface="Arabic Typesetting" panose="03020402040406030203" pitchFamily="66" charset="-78"/>
                <a:ea typeface="Calibri" panose="020F0502020204030204" pitchFamily="34" charset="0"/>
                <a:cs typeface="Arabic Typesetting" panose="03020402040406030203" pitchFamily="66" charset="-78"/>
              </a:rPr>
              <a:t>ذكر المستشرق البريطاني فيليب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سادجروف</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المتخصص في الأدب العربي، أنه عثر على  مخطوط لمسرحية يقول أنها الأولى في هذا الفن في الأدب العربي، هي مسرحية: « نزاهة المشتاق وغصة العشاق في مدينة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طرياق</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بالعراق»،  لصاحبها </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اليهودي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الجزائري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إبراهام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دانينوس</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a:t>
            </a:r>
            <a:r>
              <a:rPr lang="ar-DZ" sz="2000" dirty="0" err="1" smtClean="0">
                <a:latin typeface="Arabic Typesetting" panose="03020402040406030203" pitchFamily="66" charset="-78"/>
                <a:ea typeface="Calibri" panose="020F0502020204030204" pitchFamily="34" charset="0"/>
                <a:cs typeface="Arabic Typesetting" panose="03020402040406030203" pitchFamily="66" charset="-78"/>
              </a:rPr>
              <a:t>وا</a:t>
            </a:r>
            <a:r>
              <a:rPr lang="ar-SA" sz="2000" dirty="0" err="1" smtClean="0">
                <a:latin typeface="Arabic Typesetting" panose="03020402040406030203" pitchFamily="66" charset="-78"/>
                <a:ea typeface="Calibri" panose="020F0502020204030204" pitchFamily="34" charset="0"/>
                <a:cs typeface="Arabic Typesetting" panose="03020402040406030203" pitchFamily="66" charset="-78"/>
              </a:rPr>
              <a:t>عتبر</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ها</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أول نص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درامي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عربي، وقد طبعت في مدينة الجزائر سنة 1847،  وقدم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دانينوس</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مسرحية من تأليفه،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وظف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فيها الثقافة الشعبية، </a:t>
            </a:r>
            <a:r>
              <a:rPr lang="ar-DZ" sz="2000"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عكس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اهتماما واضحا بالثقافة الشعبية الشفوية، فوظف الأساطير والأمثال وأورد مقاطع من الشعر الشعبي ومن الشعر الفصيح، وكتب مسرحيته بأسلوب شاعري على غرار الموشحات الأندلسية، بالإضافة إلى اقتباسه من ألف ليلة وليلة ومن المقامات وحتى من القرآن الكريم، والأهم من كل هذا أنه استخدم فيها لغة شعبية وسيطة بين الفصحى والعامية، وهي لهجة سكان مدينة الجزائر في القرن 19م، كما أنه استعمل فيها مقاطع غنائية لمنحها بعدا دراميا، حيث غنت الشخصيات في المسرحية، والمشاهد الغنائية تقليد معروف </a:t>
            </a:r>
            <a:r>
              <a:rPr lang="ar-SA" sz="2000" dirty="0" smtClean="0">
                <a:latin typeface="Arabic Typesetting" panose="03020402040406030203" pitchFamily="66" charset="-78"/>
                <a:ea typeface="Calibri" panose="020F0502020204030204" pitchFamily="34" charset="0"/>
                <a:cs typeface="Arabic Typesetting" panose="03020402040406030203" pitchFamily="66" charset="-78"/>
              </a:rPr>
              <a:t>في </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الدراما، لكن الجديد هو طبيعة الأغاني المستعملة، التي استمدها المؤلف من التراث الشعبي والرسمي الجزائري، وهو ما يعطينا تصورا لطبيعة الثقافة السائدة في مدينة الجزائر في القرن التاسع عشر، رغم أنه يرمز إلى هذا بمدينة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طرياق</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في العراق، وهي مدينة متخيلة، لا وجود لها في الواقع، وفي عصر غير محدد في المسرحية.  </a:t>
            </a:r>
            <a:endParaRPr lang="fr-FR" sz="2000" dirty="0">
              <a:latin typeface="Arabic Typesetting" panose="03020402040406030203" pitchFamily="66" charset="-78"/>
              <a:ea typeface="Calibri" panose="020F0502020204030204" pitchFamily="34" charset="0"/>
              <a:cs typeface="Arabic Typesetting" panose="03020402040406030203" pitchFamily="66" charset="-78"/>
            </a:endParaRPr>
          </a:p>
          <a:p>
            <a:pPr algn="just"/>
            <a:r>
              <a:rPr lang="ar-SA" sz="2000" dirty="0">
                <a:latin typeface="Arabic Typesetting" panose="03020402040406030203" pitchFamily="66" charset="-78"/>
                <a:ea typeface="Calibri" panose="020F0502020204030204" pitchFamily="34" charset="0"/>
                <a:cs typeface="Arabic Typesetting" panose="03020402040406030203" pitchFamily="66" charset="-78"/>
              </a:rPr>
              <a:t>لكن عوامل كثيرة تجعلنا نعدل عن تقديم هذا النص باعتباره نصا تأسيسيا للمسرح الجزائري والعربي، وتتلخص هذه العوامل في مدى صلة كاتبه اليهودي والجنسية الفرنسية بالجزائر وبالعرب عموما، ومدى صلة النص ذاته بالمسرح الجزائري، فقد بقي النص مخطوطا فترة زمنية طويلة، ولم يعرض بتاتا، كما أن تأثيره لم يتصل بالمسرح الجزائري الذي عرف بدايته الفعلية سنة 1926 م على يد علي سلالي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علالو</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كما أن العثور على هذا النص وتقديمه كنص ينافس مارون النقاش في الريادة يهدف أصحابه –فيليب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سادجروف</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وسامويل</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a:t>
            </a:r>
            <a:r>
              <a:rPr lang="ar-SA" sz="2000" dirty="0" err="1">
                <a:latin typeface="Arabic Typesetting" panose="03020402040406030203" pitchFamily="66" charset="-78"/>
                <a:ea typeface="Calibri" panose="020F0502020204030204" pitchFamily="34" charset="0"/>
                <a:cs typeface="Arabic Typesetting" panose="03020402040406030203" pitchFamily="66" charset="-78"/>
              </a:rPr>
              <a:t>موريه</a:t>
            </a:r>
            <a:r>
              <a:rPr lang="ar-SA" sz="2000" dirty="0">
                <a:latin typeface="Arabic Typesetting" panose="03020402040406030203" pitchFamily="66" charset="-78"/>
                <a:ea typeface="Calibri" panose="020F0502020204030204" pitchFamily="34" charset="0"/>
                <a:cs typeface="Arabic Typesetting" panose="03020402040406030203" pitchFamily="66" charset="-78"/>
              </a:rPr>
              <a:t>- لمحاولة تهويد نشأة المسرح العربي ليس إلا، وقد تصدى الناقد سيد علي إسماعيل لهذه المحاولة في مؤلفاته مؤكدا ريادة مارون النقاش للمسرح العربي. </a:t>
            </a:r>
            <a:endParaRPr lang="fr-FR" sz="20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xmlns="" val="36416405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90066"/>
          </a:xfrm>
        </p:spPr>
        <p:style>
          <a:lnRef idx="1">
            <a:schemeClr val="accent2"/>
          </a:lnRef>
          <a:fillRef idx="2">
            <a:schemeClr val="accent2"/>
          </a:fillRef>
          <a:effectRef idx="1">
            <a:schemeClr val="accent2"/>
          </a:effectRef>
          <a:fontRef idx="minor">
            <a:schemeClr val="dk1"/>
          </a:fontRef>
        </p:style>
        <p:txBody>
          <a:bodyPr>
            <a:noAutofit/>
          </a:bodyPr>
          <a:lstStyle/>
          <a:p>
            <a:r>
              <a:rPr lang="ar-DZ" sz="2800" b="1" dirty="0" smtClean="0">
                <a:latin typeface="Arabic Typesetting" panose="03020402040406030203" pitchFamily="66" charset="-78"/>
                <a:ea typeface="Calibri" panose="020F0502020204030204" pitchFamily="34" charset="0"/>
                <a:cs typeface="Arabic Typesetting" panose="03020402040406030203" pitchFamily="66" charset="-78"/>
              </a:rPr>
              <a:t>6- </a:t>
            </a:r>
            <a:r>
              <a:rPr lang="ar-SA" sz="2800" b="1" dirty="0" smtClean="0">
                <a:latin typeface="Arabic Typesetting" panose="03020402040406030203" pitchFamily="66" charset="-78"/>
                <a:ea typeface="Calibri" panose="020F0502020204030204" pitchFamily="34" charset="0"/>
                <a:cs typeface="Arabic Typesetting" panose="03020402040406030203" pitchFamily="66" charset="-78"/>
              </a:rPr>
              <a:t>خصائص </a:t>
            </a:r>
            <a:r>
              <a:rPr lang="ar-SA" sz="2800" b="1" dirty="0">
                <a:latin typeface="Arabic Typesetting" panose="03020402040406030203" pitchFamily="66" charset="-78"/>
                <a:ea typeface="Calibri" panose="020F0502020204030204" pitchFamily="34" charset="0"/>
                <a:cs typeface="Arabic Typesetting" panose="03020402040406030203" pitchFamily="66" charset="-78"/>
              </a:rPr>
              <a:t>مسرح </a:t>
            </a:r>
            <a:r>
              <a:rPr lang="ar-SA" sz="2800" b="1" dirty="0" smtClean="0">
                <a:latin typeface="Arabic Typesetting" panose="03020402040406030203" pitchFamily="66" charset="-78"/>
                <a:ea typeface="Calibri" panose="020F0502020204030204" pitchFamily="34" charset="0"/>
                <a:cs typeface="Arabic Typesetting" panose="03020402040406030203" pitchFamily="66" charset="-78"/>
              </a:rPr>
              <a:t>الرواد </a:t>
            </a:r>
            <a:endParaRPr lang="fr-FR" sz="2800" dirty="0">
              <a:latin typeface="Arabic Typesetting" panose="03020402040406030203" pitchFamily="66" charset="-78"/>
              <a:cs typeface="Arabic Typesetting" panose="03020402040406030203" pitchFamily="66" charset="-78"/>
            </a:endParaRPr>
          </a:p>
        </p:txBody>
      </p:sp>
      <p:sp>
        <p:nvSpPr>
          <p:cNvPr id="3" name="Espace réservé du contenu 2"/>
          <p:cNvSpPr>
            <a:spLocks noGrp="1"/>
          </p:cNvSpPr>
          <p:nvPr>
            <p:ph idx="1"/>
          </p:nvPr>
        </p:nvSpPr>
        <p:spPr>
          <a:xfrm>
            <a:off x="107504" y="836712"/>
            <a:ext cx="8856984" cy="5904656"/>
          </a:xfrm>
        </p:spPr>
        <p:style>
          <a:lnRef idx="1">
            <a:schemeClr val="accent1"/>
          </a:lnRef>
          <a:fillRef idx="2">
            <a:schemeClr val="accent1"/>
          </a:fillRef>
          <a:effectRef idx="1">
            <a:schemeClr val="accent1"/>
          </a:effectRef>
          <a:fontRef idx="minor">
            <a:schemeClr val="dk1"/>
          </a:fontRef>
        </p:style>
        <p:txBody>
          <a:bodyPr>
            <a:normAutofit fontScale="32500" lnSpcReduction="20000"/>
          </a:bodyPr>
          <a:lstStyle/>
          <a:p>
            <a:pPr algn="justLow">
              <a:lnSpc>
                <a:spcPct val="115000"/>
              </a:lnSpc>
            </a:pP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رغم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تفاوت التجارب المسرحية للرواد، إلا أننا نلمح بعض القواسم المشتركة في هذه التجارب، التي يمكننا استنتاجها من مرحلة البدايات، وأهمها:</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1</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قدم الرواد نصوصا مسرحية حقيقية، </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عرضوها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على جمهور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غير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مهيئ لتلقي هذا الفن، </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صناعه أيضا</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 كانوا</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في بداياتهم الأولى، إلا أنهم استطاعوا تأسيس مسرح عربي فعلي، وقد بدأ هذا الفن في لبنان أولا،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قبل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أن ينقلوه إلى بلاد الشام  ثم إلى مصر </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ثم إلى  معظم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البلاد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العربية الأخرى.</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2- كانت المسرحية تُؤلف أو تُترجم أو تقتبس لتمثّل على الخشبة، فالنص كُتب لهذه الغاية، وكان الكتّاب مخرجين وممثلين ومشتغلين بالمسرح، وهذه سمة عامّة وهامّة وضرورية.</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3- قد يبدو أحيانا أن الموسيقى والغناء والرقص كانت تقحم في العمل المسرحي إرضاء للذوق العام واستجلاباً للمتفرجين، والعناية بهذه العناصر كان في معظم الأحيان على حساب وحدة المسرحية وبناء حبكتها بناء دراميا متماسكاً، وعادة ما كان الغناء يقترن بالتمثيل، فلا نكاد نجد مسرحية واحدة في هذه المرحلة لا يغنّى فيها أو لا يصاحبها الغناء والرقص، وقد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أدرك النقاش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هذه الصفة في مجتمعه، فذهب إلى أن المسرح الغنائي هو الذي يوافق الأسماع، فعدل عن المسرح النثري إلى المسرح الشعري الموسيقي.</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4- استمد مسرح البدايات مادته من مصادر كثيرة منها: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التاريخ العربي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وسواه</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 ك</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الأسطورة خاصة الأعمال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المترجمة من روائع التراث الإغريقي</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 كما استمد من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التراث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الأدبي </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و</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الشعبي،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وهذا من خلال الاستفادة من ألف ليلة وليلة وبعض السير الشعبية المعروفة في التراث الشعبي العربي. </a:t>
            </a:r>
            <a:r>
              <a:rPr lang="ar-DZ" sz="5200" dirty="0" smtClean="0">
                <a:latin typeface="Arabic Typesetting" panose="03020402040406030203" pitchFamily="66" charset="-78"/>
                <a:ea typeface="Calibri" panose="020F0502020204030204" pitchFamily="34" charset="0"/>
                <a:cs typeface="Arabic Typesetting" panose="03020402040406030203" pitchFamily="66" charset="-78"/>
              </a:rPr>
              <a:t>كما استمد من </a:t>
            </a:r>
            <a:r>
              <a:rPr lang="ar-SA" sz="5200" dirty="0" smtClean="0">
                <a:latin typeface="Arabic Typesetting" panose="03020402040406030203" pitchFamily="66" charset="-78"/>
                <a:ea typeface="Calibri" panose="020F0502020204030204" pitchFamily="34" charset="0"/>
                <a:cs typeface="Arabic Typesetting" panose="03020402040406030203" pitchFamily="66" charset="-78"/>
              </a:rPr>
              <a:t>الواقع </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الاجتماعي.</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5- خضعت أغلب المسرحيات المترجمة للحذف والتلخيص مراعاة للأصالة والتأصيل والظروف الاجتماعية، وكانت هذه المسرحيات تزوّد بالأشعار المصنوعة مراعاة لظروف التلقي، فتصبح مزيجاً من النثر والشعر، وكانت العناوين تعرب، وهذا ما كان يحدث للشخصيات والأماكن أيضا. </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6- استهدفت المسرحيات في هذه المرحلة تحقيق غايتين: أولاهما الإمتاع والتسلية، والأخرى الوعظ والإرشاد والتعليم، فقد كان المسرح نهضوياً إصلاحياً، وهو في ذلك يوازي الشعر الموضوعي (القصصي -التاريخي -الدرامي) الذي كان ينتاب بنيته شيء غير قليل من الوعظ والإرشاد.</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7- كان فن التمثيل في بداياته، وكان الممثل غير متمرس على كثير من تقنيات المسرح، وهذا ما وعاه مارون النقاش في خطبته، فطلب من السادة المتفرجين أن يلاحظوا عثراته وعثرات جماعته ليتمكن من تداركها. </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8- تعد هذه المرحلة هي المرحلة </a:t>
            </a:r>
            <a:r>
              <a:rPr lang="ar-SA" sz="5200" dirty="0" err="1">
                <a:latin typeface="Arabic Typesetting" panose="03020402040406030203" pitchFamily="66" charset="-78"/>
                <a:ea typeface="Calibri" panose="020F0502020204030204" pitchFamily="34" charset="0"/>
                <a:cs typeface="Arabic Typesetting" panose="03020402040406030203" pitchFamily="66" charset="-78"/>
              </a:rPr>
              <a:t>المولييرية</a:t>
            </a:r>
            <a:r>
              <a:rPr lang="ar-SA" sz="5200" dirty="0">
                <a:latin typeface="Arabic Typesetting" panose="03020402040406030203" pitchFamily="66" charset="-78"/>
                <a:ea typeface="Calibri" panose="020F0502020204030204" pitchFamily="34" charset="0"/>
                <a:cs typeface="Arabic Typesetting" panose="03020402040406030203" pitchFamily="66" charset="-78"/>
              </a:rPr>
              <a:t> بلا منازع، حيث اتجه معظم رواد المسرح إلى الاستلهام من مسرح موليير سواء عن طريق الاقتباس أو الترجمة أو التعريب، كما أنها كانت مرحلة الكوميديا المغنّاة، حيث ابتدأ المسرح العربي بالكوميديا المغنّاة.</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gn="justLow">
              <a:lnSpc>
                <a:spcPct val="115000"/>
              </a:lnSpc>
            </a:pPr>
            <a:r>
              <a:rPr lang="ar-SA" sz="5200" dirty="0">
                <a:latin typeface="Arabic Typesetting" panose="03020402040406030203" pitchFamily="66" charset="-78"/>
                <a:ea typeface="Calibri" panose="020F0502020204030204" pitchFamily="34" charset="0"/>
                <a:cs typeface="Arabic Typesetting" panose="03020402040406030203" pitchFamily="66" charset="-78"/>
              </a:rPr>
              <a:t>9- اتسمت المسرحيات بكثير من العيوب الفنية في بناء الشخصيات والحوار واللغة وغير ذلك، ومع هذا فإنها تظلّ مؤشّراً حقيقياً على المعاناة التي كان عاناها هؤلاء الرواد لإيجاد وتأسيس مسرح عربي متميز.</a:t>
            </a:r>
            <a:endParaRPr lang="fr-FR" sz="5200" dirty="0">
              <a:latin typeface="Arabic Typesetting" panose="03020402040406030203" pitchFamily="66" charset="-78"/>
              <a:ea typeface="Calibri" panose="020F0502020204030204" pitchFamily="34" charset="0"/>
              <a:cs typeface="Arabic Typesetting" panose="03020402040406030203" pitchFamily="66" charset="-78"/>
            </a:endParaRPr>
          </a:p>
          <a:p>
            <a:pPr>
              <a:lnSpc>
                <a:spcPct val="115000"/>
              </a:lnSpc>
              <a:spcAft>
                <a:spcPts val="1000"/>
              </a:spcAft>
            </a:pPr>
            <a:r>
              <a:rPr lang="fr-FR" sz="3800" dirty="0">
                <a:latin typeface="Arabic Typesetting" panose="03020402040406030203" pitchFamily="66" charset="-78"/>
                <a:ea typeface="Calibri" panose="020F0502020204030204" pitchFamily="34" charset="0"/>
                <a:cs typeface="Arabic Typesetting" panose="03020402040406030203" pitchFamily="66" charset="-78"/>
              </a:rPr>
              <a:t> </a:t>
            </a:r>
          </a:p>
          <a:p>
            <a:endParaRPr lang="fr-FR" dirty="0"/>
          </a:p>
        </p:txBody>
      </p:sp>
    </p:spTree>
    <p:extLst>
      <p:ext uri="{BB962C8B-B14F-4D97-AF65-F5344CB8AC3E}">
        <p14:creationId xmlns:p14="http://schemas.microsoft.com/office/powerpoint/2010/main" xmlns="" val="29633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ar-DZ" sz="3600" b="1" dirty="0" smtClean="0">
                <a:latin typeface="Arabic Typesetting" pitchFamily="66" charset="-78"/>
                <a:cs typeface="Arabic Typesetting" pitchFamily="66" charset="-78"/>
              </a:rPr>
              <a:t>استنتاج، وتدريب </a:t>
            </a:r>
            <a:endParaRPr lang="ar-DZ" sz="3600" b="1" dirty="0">
              <a:latin typeface="Arabic Typesetting" pitchFamily="66" charset="-78"/>
              <a:cs typeface="Arabic Typesetting" pitchFamily="66" charset="-78"/>
            </a:endParaRPr>
          </a:p>
        </p:txBody>
      </p:sp>
      <p:sp>
        <p:nvSpPr>
          <p:cNvPr id="3" name="Espace réservé du texte 2"/>
          <p:cNvSpPr>
            <a:spLocks noGrp="1"/>
          </p:cNvSpPr>
          <p:nvPr>
            <p:ph type="body" idx="1"/>
          </p:nvPr>
        </p:nvSpPr>
        <p:spPr>
          <a:xfrm>
            <a:off x="457200" y="836713"/>
            <a:ext cx="3106688" cy="504056"/>
          </a:xfrm>
        </p:spPr>
        <p:style>
          <a:lnRef idx="1">
            <a:schemeClr val="accent4"/>
          </a:lnRef>
          <a:fillRef idx="2">
            <a:schemeClr val="accent4"/>
          </a:fillRef>
          <a:effectRef idx="1">
            <a:schemeClr val="accent4"/>
          </a:effectRef>
          <a:fontRef idx="minor">
            <a:schemeClr val="dk1"/>
          </a:fontRef>
        </p:style>
        <p:txBody>
          <a:bodyPr>
            <a:normAutofit fontScale="92500" lnSpcReduction="20000"/>
          </a:bodyPr>
          <a:lstStyle/>
          <a:p>
            <a:pPr algn="ctr"/>
            <a:r>
              <a:rPr lang="ar-DZ" sz="3600" dirty="0">
                <a:solidFill>
                  <a:prstClr val="black"/>
                </a:solidFill>
                <a:latin typeface="Arabic Typesetting" pitchFamily="66" charset="-78"/>
                <a:cs typeface="Arabic Typesetting" pitchFamily="66" charset="-78"/>
              </a:rPr>
              <a:t>تدريب</a:t>
            </a:r>
            <a:endParaRPr lang="ar-DZ" dirty="0"/>
          </a:p>
        </p:txBody>
      </p:sp>
      <p:sp>
        <p:nvSpPr>
          <p:cNvPr id="4" name="Espace réservé du contenu 3"/>
          <p:cNvSpPr>
            <a:spLocks noGrp="1"/>
          </p:cNvSpPr>
          <p:nvPr>
            <p:ph sz="half" idx="2"/>
          </p:nvPr>
        </p:nvSpPr>
        <p:spPr>
          <a:xfrm>
            <a:off x="457200" y="1412778"/>
            <a:ext cx="3106688" cy="5256581"/>
          </a:xfrm>
        </p:spPr>
        <p:style>
          <a:lnRef idx="1">
            <a:schemeClr val="accent3"/>
          </a:lnRef>
          <a:fillRef idx="2">
            <a:schemeClr val="accent3"/>
          </a:fillRef>
          <a:effectRef idx="1">
            <a:schemeClr val="accent3"/>
          </a:effectRef>
          <a:fontRef idx="minor">
            <a:schemeClr val="dk1"/>
          </a:fontRef>
        </p:style>
        <p:txBody>
          <a:bodyPr>
            <a:normAutofit/>
          </a:bodyPr>
          <a:lstStyle/>
          <a:p>
            <a:pPr algn="just"/>
            <a:r>
              <a:rPr lang="ar-DZ" sz="2000" b="1" dirty="0">
                <a:latin typeface="Arabic Typesetting" pitchFamily="66" charset="-78"/>
                <a:ea typeface="Calibri" panose="020F0502020204030204" pitchFamily="34" charset="0"/>
                <a:cs typeface="Arabic Typesetting" pitchFamily="66" charset="-78"/>
              </a:rPr>
              <a:t>- تحدث عن أولى التجارب المسرحية </a:t>
            </a:r>
            <a:r>
              <a:rPr lang="ar-DZ" sz="2000" b="1" dirty="0" smtClean="0">
                <a:latin typeface="Arabic Typesetting" pitchFamily="66" charset="-78"/>
                <a:ea typeface="Calibri" panose="020F0502020204030204" pitchFamily="34" charset="0"/>
                <a:cs typeface="Arabic Typesetting" pitchFamily="66" charset="-78"/>
              </a:rPr>
              <a:t>العربية، </a:t>
            </a:r>
            <a:r>
              <a:rPr lang="ar-DZ" sz="2000" b="1" dirty="0">
                <a:latin typeface="Arabic Typesetting" pitchFamily="66" charset="-78"/>
                <a:ea typeface="Calibri" panose="020F0502020204030204" pitchFamily="34" charset="0"/>
                <a:cs typeface="Arabic Typesetting" pitchFamily="66" charset="-78"/>
              </a:rPr>
              <a:t>ووازن </a:t>
            </a:r>
            <a:r>
              <a:rPr lang="ar-DZ" sz="2000" b="1" dirty="0" smtClean="0">
                <a:latin typeface="Arabic Typesetting" pitchFamily="66" charset="-78"/>
                <a:ea typeface="Calibri" panose="020F0502020204030204" pitchFamily="34" charset="0"/>
                <a:cs typeface="Arabic Typesetting" pitchFamily="66" charset="-78"/>
              </a:rPr>
              <a:t>بينهما، مبرزا أوجه التشابه بين هذه التجارب؟</a:t>
            </a:r>
          </a:p>
          <a:p>
            <a:pPr algn="just">
              <a:lnSpc>
                <a:spcPct val="115000"/>
              </a:lnSpc>
              <a:spcAft>
                <a:spcPts val="1000"/>
              </a:spcAft>
              <a:tabLst>
                <a:tab pos="1146810" algn="l"/>
                <a:tab pos="3322955" algn="ctr"/>
              </a:tabLst>
            </a:pPr>
            <a:r>
              <a:rPr lang="ar-DZ" sz="2000" b="1" dirty="0" smtClean="0">
                <a:latin typeface="Arabic Typesetting" pitchFamily="66" charset="-78"/>
                <a:ea typeface="Calibri" panose="020F0502020204030204" pitchFamily="34" charset="0"/>
                <a:cs typeface="Arabic Typesetting" pitchFamily="66" charset="-78"/>
              </a:rPr>
              <a:t>- </a:t>
            </a:r>
            <a:r>
              <a:rPr lang="ar-DZ" sz="2000" b="1" dirty="0">
                <a:latin typeface="Arabic Typesetting" pitchFamily="66" charset="-78"/>
                <a:ea typeface="Calibri" panose="020F0502020204030204" pitchFamily="34" charset="0"/>
                <a:cs typeface="Arabic Typesetting" pitchFamily="66" charset="-78"/>
              </a:rPr>
              <a:t>ما هي خصائص وسمات مسرح </a:t>
            </a:r>
            <a:r>
              <a:rPr lang="ar-DZ" sz="2000" b="1" dirty="0" err="1">
                <a:latin typeface="Arabic Typesetting" pitchFamily="66" charset="-78"/>
                <a:ea typeface="Calibri" panose="020F0502020204030204" pitchFamily="34" charset="0"/>
                <a:cs typeface="Arabic Typesetting" pitchFamily="66" charset="-78"/>
              </a:rPr>
              <a:t>الرواد</a:t>
            </a:r>
            <a:r>
              <a:rPr lang="ar-DZ" sz="2000" b="1" dirty="0" err="1" smtClean="0">
                <a:latin typeface="Arabic Typesetting" pitchFamily="66" charset="-78"/>
                <a:ea typeface="Calibri" panose="020F0502020204030204" pitchFamily="34" charset="0"/>
                <a:cs typeface="Arabic Typesetting" pitchFamily="66" charset="-78"/>
              </a:rPr>
              <a:t>؟</a:t>
            </a:r>
            <a:endParaRPr lang="ar-DZ" sz="2000" b="1" dirty="0" smtClean="0">
              <a:latin typeface="Arabic Typesetting" pitchFamily="66" charset="-78"/>
              <a:ea typeface="Calibri" panose="020F0502020204030204" pitchFamily="34" charset="0"/>
              <a:cs typeface="Arabic Typesetting" pitchFamily="66" charset="-78"/>
            </a:endParaRPr>
          </a:p>
          <a:p>
            <a:pPr algn="just">
              <a:lnSpc>
                <a:spcPct val="115000"/>
              </a:lnSpc>
              <a:spcAft>
                <a:spcPts val="1000"/>
              </a:spcAft>
              <a:tabLst>
                <a:tab pos="1146810" algn="l"/>
                <a:tab pos="3322955" algn="ctr"/>
              </a:tabLst>
            </a:pPr>
            <a:r>
              <a:rPr lang="ar-DZ" sz="2000" b="1" dirty="0" smtClean="0">
                <a:latin typeface="Arabic Typesetting" pitchFamily="66" charset="-78"/>
                <a:ea typeface="Calibri" panose="020F0502020204030204" pitchFamily="34" charset="0"/>
                <a:cs typeface="Arabic Typesetting" pitchFamily="66" charset="-78"/>
              </a:rPr>
              <a:t>- ما هي الدلائل التي يقدمها سيد علي اسماعيل وتثبت أن تجربة </a:t>
            </a:r>
            <a:r>
              <a:rPr lang="ar-DZ" sz="2000" b="1" dirty="0" err="1" smtClean="0">
                <a:latin typeface="Arabic Typesetting" pitchFamily="66" charset="-78"/>
                <a:ea typeface="Calibri" panose="020F0502020204030204" pitchFamily="34" charset="0"/>
                <a:cs typeface="Arabic Typesetting" pitchFamily="66" charset="-78"/>
              </a:rPr>
              <a:t>صنوع</a:t>
            </a:r>
            <a:r>
              <a:rPr lang="ar-DZ" sz="2000" b="1" smtClean="0">
                <a:latin typeface="Arabic Typesetting" pitchFamily="66" charset="-78"/>
                <a:ea typeface="Calibri" panose="020F0502020204030204" pitchFamily="34" charset="0"/>
                <a:cs typeface="Arabic Typesetting" pitchFamily="66" charset="-78"/>
              </a:rPr>
              <a:t> مفتعلة ولا وجود لها في الواقع؟</a:t>
            </a:r>
            <a:endParaRPr lang="fr-FR" sz="2000" dirty="0">
              <a:latin typeface="Arabic Typesetting" pitchFamily="66" charset="-78"/>
              <a:ea typeface="Calibri" panose="020F0502020204030204" pitchFamily="34" charset="0"/>
              <a:cs typeface="Arabic Typesetting" pitchFamily="66" charset="-78"/>
            </a:endParaRPr>
          </a:p>
          <a:p>
            <a:pPr algn="just"/>
            <a:endParaRPr lang="ar-DZ" sz="2800" dirty="0" smtClean="0">
              <a:latin typeface="Arabic Typesetting" panose="03020402040406030203" pitchFamily="66" charset="-78"/>
              <a:cs typeface="Arabic Typesetting" panose="03020402040406030203" pitchFamily="66" charset="-78"/>
            </a:endParaRPr>
          </a:p>
        </p:txBody>
      </p:sp>
      <p:sp>
        <p:nvSpPr>
          <p:cNvPr id="5" name="Espace réservé du texte 4"/>
          <p:cNvSpPr>
            <a:spLocks noGrp="1"/>
          </p:cNvSpPr>
          <p:nvPr>
            <p:ph type="body" sz="quarter" idx="3"/>
          </p:nvPr>
        </p:nvSpPr>
        <p:spPr>
          <a:xfrm>
            <a:off x="3635897" y="836713"/>
            <a:ext cx="4968551" cy="504056"/>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ctr"/>
            <a:r>
              <a:rPr lang="ar-DZ" sz="3600" dirty="0" smtClean="0">
                <a:solidFill>
                  <a:prstClr val="black"/>
                </a:solidFill>
                <a:latin typeface="Arabic Typesetting" pitchFamily="66" charset="-78"/>
                <a:cs typeface="Arabic Typesetting" pitchFamily="66" charset="-78"/>
              </a:rPr>
              <a:t>استنتاج</a:t>
            </a:r>
            <a:endParaRPr lang="ar-DZ" dirty="0"/>
          </a:p>
        </p:txBody>
      </p:sp>
      <p:sp>
        <p:nvSpPr>
          <p:cNvPr id="6" name="Espace réservé du contenu 5"/>
          <p:cNvSpPr>
            <a:spLocks noGrp="1"/>
          </p:cNvSpPr>
          <p:nvPr>
            <p:ph sz="quarter" idx="4"/>
          </p:nvPr>
        </p:nvSpPr>
        <p:spPr>
          <a:xfrm>
            <a:off x="3635897" y="1412778"/>
            <a:ext cx="4968552" cy="5256582"/>
          </a:xfrm>
        </p:spPr>
        <p:style>
          <a:lnRef idx="1">
            <a:schemeClr val="accent4"/>
          </a:lnRef>
          <a:fillRef idx="2">
            <a:schemeClr val="accent4"/>
          </a:fillRef>
          <a:effectRef idx="1">
            <a:schemeClr val="accent4"/>
          </a:effectRef>
          <a:fontRef idx="minor">
            <a:schemeClr val="dk1"/>
          </a:fontRef>
        </p:style>
        <p:txBody>
          <a:bodyPr>
            <a:noAutofit/>
          </a:bodyPr>
          <a:lstStyle/>
          <a:p>
            <a:pPr algn="just"/>
            <a:r>
              <a:rPr lang="ar-DZ" sz="2200" dirty="0" smtClean="0">
                <a:latin typeface="Arabic Typesetting" pitchFamily="66" charset="-78"/>
                <a:cs typeface="Arabic Typesetting" pitchFamily="66" charset="-78"/>
              </a:rPr>
              <a:t>- ترجع ريادة المسرح العربي إلى النقاش، دون سواه، وإليه يرجع فضل تقديم أول مسرحية عربية، هي مسرحية البخيل لموليير، وقد قدمها في بيته في بيروت سنة 1847، بفرقة من الهواة تتكون من أفراد أسرته، وقد طعمها بالشعر والموسيقى مراعاة لذوق الجمهور، الذي كان في بداية معرفته بالفن المسرحي.</a:t>
            </a:r>
          </a:p>
          <a:p>
            <a:pPr algn="just"/>
            <a:r>
              <a:rPr lang="ar-DZ" sz="2200" dirty="0" smtClean="0">
                <a:latin typeface="Arabic Typesetting" pitchFamily="66" charset="-78"/>
                <a:cs typeface="Arabic Typesetting" pitchFamily="66" charset="-78"/>
              </a:rPr>
              <a:t>- أسس أبو خليل القباني مسرحا غنائيا في سوريا، ويعد ثاني رواد المسرح عربيا، قدم الكثير من المسرحيات الغنائية التي أثرت في المسرح العربي في نهاية القرن التاسع عشر.</a:t>
            </a:r>
          </a:p>
          <a:p>
            <a:pPr algn="just"/>
            <a:r>
              <a:rPr lang="ar-DZ" sz="2200" dirty="0" smtClean="0">
                <a:latin typeface="Arabic Typesetting" pitchFamily="66" charset="-78"/>
                <a:cs typeface="Arabic Typesetting" pitchFamily="66" charset="-78"/>
              </a:rPr>
              <a:t>- تقدم مؤلفات تاريخ المسرح العربي يعقوب </a:t>
            </a:r>
            <a:r>
              <a:rPr lang="ar-DZ" sz="2200" dirty="0" err="1" smtClean="0">
                <a:latin typeface="Arabic Typesetting" pitchFamily="66" charset="-78"/>
                <a:cs typeface="Arabic Typesetting" pitchFamily="66" charset="-78"/>
              </a:rPr>
              <a:t>صنوع</a:t>
            </a:r>
            <a:r>
              <a:rPr lang="ar-DZ" sz="2200" dirty="0" smtClean="0">
                <a:latin typeface="Arabic Typesetting" pitchFamily="66" charset="-78"/>
                <a:cs typeface="Arabic Typesetting" pitchFamily="66" charset="-78"/>
              </a:rPr>
              <a:t> على أساس أنه رائد المسرح في مصر، إلا أن محاكمة الناقد سيد علي إسماعيل لمسرح </a:t>
            </a:r>
            <a:r>
              <a:rPr lang="ar-DZ" sz="2200" dirty="0" err="1" smtClean="0">
                <a:latin typeface="Arabic Typesetting" pitchFamily="66" charset="-78"/>
                <a:cs typeface="Arabic Typesetting" pitchFamily="66" charset="-78"/>
              </a:rPr>
              <a:t>صنوع</a:t>
            </a:r>
            <a:r>
              <a:rPr lang="ar-DZ" sz="2200" dirty="0" smtClean="0">
                <a:latin typeface="Arabic Typesetting" pitchFamily="66" charset="-78"/>
                <a:cs typeface="Arabic Typesetting" pitchFamily="66" charset="-78"/>
              </a:rPr>
              <a:t>، أثبتت أن ريادته مفتعلة ولا وجود لها إلا في مذكراته الخاصة، والريادة الحقيقية في مصر ترجع لأحمد عثمان وللفرق اللبنانية والسورية، وليس ليعقوب </a:t>
            </a:r>
            <a:r>
              <a:rPr lang="ar-DZ" sz="2200" dirty="0" err="1" smtClean="0">
                <a:latin typeface="Arabic Typesetting" pitchFamily="66" charset="-78"/>
                <a:cs typeface="Arabic Typesetting" pitchFamily="66" charset="-78"/>
              </a:rPr>
              <a:t>صنوع</a:t>
            </a:r>
            <a:r>
              <a:rPr lang="ar-DZ" sz="2200" dirty="0" smtClean="0">
                <a:latin typeface="Arabic Typesetting" pitchFamily="66" charset="-78"/>
                <a:cs typeface="Arabic Typesetting" pitchFamily="66" charset="-78"/>
              </a:rPr>
              <a:t>.</a:t>
            </a:r>
          </a:p>
        </p:txBody>
      </p:sp>
    </p:spTree>
    <p:extLst>
      <p:ext uri="{BB962C8B-B14F-4D97-AF65-F5344CB8AC3E}">
        <p14:creationId xmlns:p14="http://schemas.microsoft.com/office/powerpoint/2010/main" xmlns="" val="385489265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5211</TotalTime>
  <Words>2650</Words>
  <Application>Microsoft Office PowerPoint</Application>
  <PresentationFormat>Affichage à l'écran (4:3)</PresentationFormat>
  <Paragraphs>42</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البدايات المسرحية العربية الأولى</vt:lpstr>
      <vt:lpstr>مقدمة</vt:lpstr>
      <vt:lpstr>1- مؤسس المسرح العربي: مارون النقاش، 1847</vt:lpstr>
      <vt:lpstr>Diapositive 4</vt:lpstr>
      <vt:lpstr>4- مسرحية نزهة المشتاق لإبراهام دانينوس</vt:lpstr>
      <vt:lpstr>6- خصائص مسرح الرواد </vt:lpstr>
      <vt:lpstr>استنتاج، وتدريب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الآداب العالمية المعاصرة: الحرية، العدالة، السلام، والاغتراب</dc:title>
  <dc:creator>M2C</dc:creator>
  <cp:lastModifiedBy>HP-PRO</cp:lastModifiedBy>
  <cp:revision>92</cp:revision>
  <dcterms:created xsi:type="dcterms:W3CDTF">2024-11-02T21:21:42Z</dcterms:created>
  <dcterms:modified xsi:type="dcterms:W3CDTF">2026-04-27T07:28:23Z</dcterms:modified>
</cp:coreProperties>
</file>