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0" r:id="rId5"/>
    <p:sldId id="262" r:id="rId6"/>
    <p:sldId id="267" r:id="rId7"/>
    <p:sldId id="268" r:id="rId8"/>
    <p:sldId id="271" r:id="rId9"/>
    <p:sldId id="272" r:id="rId10"/>
    <p:sldId id="273" r:id="rId11"/>
    <p:sldId id="280" r:id="rId12"/>
    <p:sldId id="275" r:id="rId13"/>
    <p:sldId id="276" r:id="rId14"/>
    <p:sldId id="281" r:id="rId15"/>
    <p:sldId id="277" r:id="rId16"/>
    <p:sldId id="286" r:id="rId17"/>
    <p:sldId id="288" r:id="rId18"/>
    <p:sldId id="282" r:id="rId19"/>
    <p:sldId id="284" r:id="rId20"/>
    <p:sldId id="285" r:id="rId21"/>
    <p:sldId id="283"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26" autoAdjust="0"/>
  </p:normalViewPr>
  <p:slideViewPr>
    <p:cSldViewPr>
      <p:cViewPr varScale="1">
        <p:scale>
          <a:sx n="74" d="100"/>
          <a:sy n="74" d="100"/>
        </p:scale>
        <p:origin x="-125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F47A6C-43F6-43A4-9DD5-AD1035AADE7D}" type="datetimeFigureOut">
              <a:rPr lang="fr-FR" smtClean="0"/>
              <a:t>05/03/2019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3281D3-4BA2-402C-88D1-92D7874CC214}" type="slidenum">
              <a:rPr lang="fr-FR" smtClean="0"/>
              <a:t>‹N°›</a:t>
            </a:fld>
            <a:endParaRPr lang="fr-FR"/>
          </a:p>
        </p:txBody>
      </p:sp>
    </p:spTree>
    <p:extLst>
      <p:ext uri="{BB962C8B-B14F-4D97-AF65-F5344CB8AC3E}">
        <p14:creationId xmlns:p14="http://schemas.microsoft.com/office/powerpoint/2010/main" val="2323918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D3281D3-4BA2-402C-88D1-92D7874CC214}" type="slidenum">
              <a:rPr lang="fr-FR" smtClean="0"/>
              <a:t>10</a:t>
            </a:fld>
            <a:endParaRPr lang="fr-FR"/>
          </a:p>
        </p:txBody>
      </p:sp>
    </p:spTree>
    <p:extLst>
      <p:ext uri="{BB962C8B-B14F-4D97-AF65-F5344CB8AC3E}">
        <p14:creationId xmlns:p14="http://schemas.microsoft.com/office/powerpoint/2010/main" val="186324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(pour Christie, Atkins et Munch-Petersen, les inventeurs du test en 1944) qui est un test permettant de mettre en </a:t>
            </a:r>
            <a:r>
              <a:rPr lang="fr-FR" sz="1200" b="0" i="0" u="none" strike="noStrike" kern="1200" baseline="0" dirty="0" err="1" smtClean="0">
                <a:solidFill>
                  <a:schemeClr val="tx1"/>
                </a:solidFill>
                <a:latin typeface="+mn-lt"/>
                <a:ea typeface="+mn-ea"/>
                <a:cs typeface="+mn-cs"/>
              </a:rPr>
              <a:t>evidence</a:t>
            </a:r>
            <a:r>
              <a:rPr lang="fr-FR" sz="1200" b="0" i="0" u="none" strike="noStrike" kern="1200" baseline="0" dirty="0" smtClean="0">
                <a:solidFill>
                  <a:schemeClr val="tx1"/>
                </a:solidFill>
                <a:latin typeface="+mn-lt"/>
                <a:ea typeface="+mn-ea"/>
                <a:cs typeface="+mn-cs"/>
              </a:rPr>
              <a:t> la potentialisation de la β-</a:t>
            </a:r>
            <a:r>
              <a:rPr lang="fr-FR" sz="1200" b="0" i="0" u="none" strike="noStrike" kern="1200" baseline="0" dirty="0" err="1" smtClean="0">
                <a:solidFill>
                  <a:schemeClr val="tx1"/>
                </a:solidFill>
                <a:latin typeface="+mn-lt"/>
                <a:ea typeface="+mn-ea"/>
                <a:cs typeface="+mn-cs"/>
              </a:rPr>
              <a:t>hemolyse</a:t>
            </a:r>
            <a:r>
              <a:rPr lang="fr-FR" sz="1200" b="0" i="0" u="none" strike="noStrike" kern="1200" baseline="0" dirty="0" smtClean="0">
                <a:solidFill>
                  <a:schemeClr val="tx1"/>
                </a:solidFill>
                <a:latin typeface="+mn-lt"/>
                <a:ea typeface="+mn-ea"/>
                <a:cs typeface="+mn-cs"/>
              </a:rPr>
              <a:t> d'une souche β-</a:t>
            </a:r>
            <a:r>
              <a:rPr lang="fr-FR" sz="1200" b="0" i="0" u="none" strike="noStrike" kern="1200" baseline="0" dirty="0" err="1" smtClean="0">
                <a:solidFill>
                  <a:schemeClr val="tx1"/>
                </a:solidFill>
                <a:latin typeface="+mn-lt"/>
                <a:ea typeface="+mn-ea"/>
                <a:cs typeface="+mn-cs"/>
              </a:rPr>
              <a:t>hemolytique</a:t>
            </a:r>
            <a:r>
              <a:rPr lang="fr-FR" sz="1200" b="0" i="0" u="none" strike="noStrike" kern="1200" baseline="0" dirty="0" smtClean="0">
                <a:solidFill>
                  <a:schemeClr val="tx1"/>
                </a:solidFill>
                <a:latin typeface="+mn-lt"/>
                <a:ea typeface="+mn-ea"/>
                <a:cs typeface="+mn-cs"/>
              </a:rPr>
              <a:t> de </a:t>
            </a:r>
            <a:r>
              <a:rPr lang="fr-FR" sz="1200" b="0" i="1" u="none" strike="noStrike" kern="1200" baseline="0" dirty="0" smtClean="0">
                <a:solidFill>
                  <a:schemeClr val="tx1"/>
                </a:solidFill>
                <a:latin typeface="+mn-lt"/>
                <a:ea typeface="+mn-ea"/>
                <a:cs typeface="+mn-cs"/>
              </a:rPr>
              <a:t>S. aureus </a:t>
            </a:r>
            <a:r>
              <a:rPr lang="fr-FR" sz="1200" b="0" i="0" u="none" strike="noStrike" kern="1200" baseline="0" dirty="0" smtClean="0">
                <a:solidFill>
                  <a:schemeClr val="tx1"/>
                </a:solidFill>
                <a:latin typeface="+mn-lt"/>
                <a:ea typeface="+mn-ea"/>
                <a:cs typeface="+mn-cs"/>
              </a:rPr>
              <a:t>(ATCC 25923)</a:t>
            </a:r>
            <a:endParaRPr lang="fr-FR" dirty="0"/>
          </a:p>
        </p:txBody>
      </p:sp>
      <p:sp>
        <p:nvSpPr>
          <p:cNvPr id="4" name="Espace réservé du numéro de diapositive 3"/>
          <p:cNvSpPr>
            <a:spLocks noGrp="1"/>
          </p:cNvSpPr>
          <p:nvPr>
            <p:ph type="sldNum" sz="quarter" idx="10"/>
          </p:nvPr>
        </p:nvSpPr>
        <p:spPr/>
        <p:txBody>
          <a:bodyPr/>
          <a:lstStyle/>
          <a:p>
            <a:fld id="{2D3281D3-4BA2-402C-88D1-92D7874CC214}" type="slidenum">
              <a:rPr lang="fr-FR" smtClean="0"/>
              <a:t>15</a:t>
            </a:fld>
            <a:endParaRPr lang="fr-FR"/>
          </a:p>
        </p:txBody>
      </p:sp>
    </p:spTree>
    <p:extLst>
      <p:ext uri="{BB962C8B-B14F-4D97-AF65-F5344CB8AC3E}">
        <p14:creationId xmlns:p14="http://schemas.microsoft.com/office/powerpoint/2010/main" val="3122627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6328D9A-BACF-41E7-8C47-EF013DFEE363}" type="datetimeFigureOut">
              <a:rPr lang="fr-FR" smtClean="0"/>
              <a:t>05/03/2019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E68DAE-AABC-4BB8-8CA4-2FD218E1D92F}" type="slidenum">
              <a:rPr lang="fr-FR" smtClean="0"/>
              <a:t>‹N°›</a:t>
            </a:fld>
            <a:endParaRPr lang="fr-FR"/>
          </a:p>
        </p:txBody>
      </p:sp>
    </p:spTree>
    <p:extLst>
      <p:ext uri="{BB962C8B-B14F-4D97-AF65-F5344CB8AC3E}">
        <p14:creationId xmlns:p14="http://schemas.microsoft.com/office/powerpoint/2010/main" val="284642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6328D9A-BACF-41E7-8C47-EF013DFEE363}" type="datetimeFigureOut">
              <a:rPr lang="fr-FR" smtClean="0"/>
              <a:t>05/03/2019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E68DAE-AABC-4BB8-8CA4-2FD218E1D92F}" type="slidenum">
              <a:rPr lang="fr-FR" smtClean="0"/>
              <a:t>‹N°›</a:t>
            </a:fld>
            <a:endParaRPr lang="fr-FR"/>
          </a:p>
        </p:txBody>
      </p:sp>
    </p:spTree>
    <p:extLst>
      <p:ext uri="{BB962C8B-B14F-4D97-AF65-F5344CB8AC3E}">
        <p14:creationId xmlns:p14="http://schemas.microsoft.com/office/powerpoint/2010/main" val="2354700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6328D9A-BACF-41E7-8C47-EF013DFEE363}" type="datetimeFigureOut">
              <a:rPr lang="fr-FR" smtClean="0"/>
              <a:t>05/03/2019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E68DAE-AABC-4BB8-8CA4-2FD218E1D92F}" type="slidenum">
              <a:rPr lang="fr-FR" smtClean="0"/>
              <a:t>‹N°›</a:t>
            </a:fld>
            <a:endParaRPr lang="fr-FR"/>
          </a:p>
        </p:txBody>
      </p:sp>
    </p:spTree>
    <p:extLst>
      <p:ext uri="{BB962C8B-B14F-4D97-AF65-F5344CB8AC3E}">
        <p14:creationId xmlns:p14="http://schemas.microsoft.com/office/powerpoint/2010/main" val="310951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6328D9A-BACF-41E7-8C47-EF013DFEE363}" type="datetimeFigureOut">
              <a:rPr lang="fr-FR" smtClean="0"/>
              <a:t>05/03/2019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E68DAE-AABC-4BB8-8CA4-2FD218E1D92F}" type="slidenum">
              <a:rPr lang="fr-FR" smtClean="0"/>
              <a:t>‹N°›</a:t>
            </a:fld>
            <a:endParaRPr lang="fr-FR"/>
          </a:p>
        </p:txBody>
      </p:sp>
    </p:spTree>
    <p:extLst>
      <p:ext uri="{BB962C8B-B14F-4D97-AF65-F5344CB8AC3E}">
        <p14:creationId xmlns:p14="http://schemas.microsoft.com/office/powerpoint/2010/main" val="2076124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6328D9A-BACF-41E7-8C47-EF013DFEE363}" type="datetimeFigureOut">
              <a:rPr lang="fr-FR" smtClean="0"/>
              <a:t>05/03/2019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E68DAE-AABC-4BB8-8CA4-2FD218E1D92F}" type="slidenum">
              <a:rPr lang="fr-FR" smtClean="0"/>
              <a:t>‹N°›</a:t>
            </a:fld>
            <a:endParaRPr lang="fr-FR"/>
          </a:p>
        </p:txBody>
      </p:sp>
    </p:spTree>
    <p:extLst>
      <p:ext uri="{BB962C8B-B14F-4D97-AF65-F5344CB8AC3E}">
        <p14:creationId xmlns:p14="http://schemas.microsoft.com/office/powerpoint/2010/main" val="356876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6328D9A-BACF-41E7-8C47-EF013DFEE363}" type="datetimeFigureOut">
              <a:rPr lang="fr-FR" smtClean="0"/>
              <a:t>05/03/2019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CE68DAE-AABC-4BB8-8CA4-2FD218E1D92F}" type="slidenum">
              <a:rPr lang="fr-FR" smtClean="0"/>
              <a:t>‹N°›</a:t>
            </a:fld>
            <a:endParaRPr lang="fr-FR"/>
          </a:p>
        </p:txBody>
      </p:sp>
    </p:spTree>
    <p:extLst>
      <p:ext uri="{BB962C8B-B14F-4D97-AF65-F5344CB8AC3E}">
        <p14:creationId xmlns:p14="http://schemas.microsoft.com/office/powerpoint/2010/main" val="2422198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6328D9A-BACF-41E7-8C47-EF013DFEE363}" type="datetimeFigureOut">
              <a:rPr lang="fr-FR" smtClean="0"/>
              <a:t>05/03/2019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CE68DAE-AABC-4BB8-8CA4-2FD218E1D92F}" type="slidenum">
              <a:rPr lang="fr-FR" smtClean="0"/>
              <a:t>‹N°›</a:t>
            </a:fld>
            <a:endParaRPr lang="fr-FR"/>
          </a:p>
        </p:txBody>
      </p:sp>
    </p:spTree>
    <p:extLst>
      <p:ext uri="{BB962C8B-B14F-4D97-AF65-F5344CB8AC3E}">
        <p14:creationId xmlns:p14="http://schemas.microsoft.com/office/powerpoint/2010/main" val="3995481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6328D9A-BACF-41E7-8C47-EF013DFEE363}" type="datetimeFigureOut">
              <a:rPr lang="fr-FR" smtClean="0"/>
              <a:t>05/03/2019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CE68DAE-AABC-4BB8-8CA4-2FD218E1D92F}" type="slidenum">
              <a:rPr lang="fr-FR" smtClean="0"/>
              <a:t>‹N°›</a:t>
            </a:fld>
            <a:endParaRPr lang="fr-FR"/>
          </a:p>
        </p:txBody>
      </p:sp>
    </p:spTree>
    <p:extLst>
      <p:ext uri="{BB962C8B-B14F-4D97-AF65-F5344CB8AC3E}">
        <p14:creationId xmlns:p14="http://schemas.microsoft.com/office/powerpoint/2010/main" val="2539007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6328D9A-BACF-41E7-8C47-EF013DFEE363}" type="datetimeFigureOut">
              <a:rPr lang="fr-FR" smtClean="0"/>
              <a:t>05/03/2019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CE68DAE-AABC-4BB8-8CA4-2FD218E1D92F}" type="slidenum">
              <a:rPr lang="fr-FR" smtClean="0"/>
              <a:t>‹N°›</a:t>
            </a:fld>
            <a:endParaRPr lang="fr-FR"/>
          </a:p>
        </p:txBody>
      </p:sp>
    </p:spTree>
    <p:extLst>
      <p:ext uri="{BB962C8B-B14F-4D97-AF65-F5344CB8AC3E}">
        <p14:creationId xmlns:p14="http://schemas.microsoft.com/office/powerpoint/2010/main" val="299693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6328D9A-BACF-41E7-8C47-EF013DFEE363}" type="datetimeFigureOut">
              <a:rPr lang="fr-FR" smtClean="0"/>
              <a:t>05/03/2019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CE68DAE-AABC-4BB8-8CA4-2FD218E1D92F}" type="slidenum">
              <a:rPr lang="fr-FR" smtClean="0"/>
              <a:t>‹N°›</a:t>
            </a:fld>
            <a:endParaRPr lang="fr-FR"/>
          </a:p>
        </p:txBody>
      </p:sp>
    </p:spTree>
    <p:extLst>
      <p:ext uri="{BB962C8B-B14F-4D97-AF65-F5344CB8AC3E}">
        <p14:creationId xmlns:p14="http://schemas.microsoft.com/office/powerpoint/2010/main" val="2855262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6328D9A-BACF-41E7-8C47-EF013DFEE363}" type="datetimeFigureOut">
              <a:rPr lang="fr-FR" smtClean="0"/>
              <a:t>05/03/2019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CE68DAE-AABC-4BB8-8CA4-2FD218E1D92F}" type="slidenum">
              <a:rPr lang="fr-FR" smtClean="0"/>
              <a:t>‹N°›</a:t>
            </a:fld>
            <a:endParaRPr lang="fr-FR"/>
          </a:p>
        </p:txBody>
      </p:sp>
    </p:spTree>
    <p:extLst>
      <p:ext uri="{BB962C8B-B14F-4D97-AF65-F5344CB8AC3E}">
        <p14:creationId xmlns:p14="http://schemas.microsoft.com/office/powerpoint/2010/main" val="2835659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28D9A-BACF-41E7-8C47-EF013DFEE363}" type="datetimeFigureOut">
              <a:rPr lang="fr-FR" smtClean="0"/>
              <a:t>05/03/2019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68DAE-AABC-4BB8-8CA4-2FD218E1D92F}" type="slidenum">
              <a:rPr lang="fr-FR" smtClean="0"/>
              <a:t>‹N°›</a:t>
            </a:fld>
            <a:endParaRPr lang="fr-FR"/>
          </a:p>
        </p:txBody>
      </p:sp>
    </p:spTree>
    <p:extLst>
      <p:ext uri="{BB962C8B-B14F-4D97-AF65-F5344CB8AC3E}">
        <p14:creationId xmlns:p14="http://schemas.microsoft.com/office/powerpoint/2010/main" val="384638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i="1" dirty="0" err="1"/>
              <a:t>Corynebacterium</a:t>
            </a:r>
            <a:r>
              <a:rPr lang="fr-FR" b="1" i="1" dirty="0"/>
              <a:t> </a:t>
            </a:r>
            <a:r>
              <a:rPr lang="fr-FR" b="1" i="1" dirty="0" err="1"/>
              <a:t>diphtheriae</a:t>
            </a:r>
            <a:endParaRPr lang="fr-FR" b="1" i="1" dirty="0"/>
          </a:p>
        </p:txBody>
      </p:sp>
      <p:sp>
        <p:nvSpPr>
          <p:cNvPr id="3" name="ZoneTexte 2"/>
          <p:cNvSpPr txBox="1"/>
          <p:nvPr/>
        </p:nvSpPr>
        <p:spPr>
          <a:xfrm>
            <a:off x="5724128" y="5877272"/>
            <a:ext cx="2808312" cy="369332"/>
          </a:xfrm>
          <a:prstGeom prst="rect">
            <a:avLst/>
          </a:prstGeom>
          <a:noFill/>
        </p:spPr>
        <p:txBody>
          <a:bodyPr wrap="square" rtlCol="0">
            <a:spAutoFit/>
          </a:bodyPr>
          <a:lstStyle/>
          <a:p>
            <a:r>
              <a:rPr lang="fr-FR" dirty="0" smtClean="0"/>
              <a:t>Mme GHAROUT A.</a:t>
            </a:r>
            <a:endParaRPr lang="fr-FR" dirty="0"/>
          </a:p>
        </p:txBody>
      </p:sp>
    </p:spTree>
    <p:extLst>
      <p:ext uri="{BB962C8B-B14F-4D97-AF65-F5344CB8AC3E}">
        <p14:creationId xmlns:p14="http://schemas.microsoft.com/office/powerpoint/2010/main" val="2132090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62500" lnSpcReduction="20000"/>
          </a:bodyPr>
          <a:lstStyle/>
          <a:p>
            <a:pPr algn="just">
              <a:lnSpc>
                <a:spcPct val="170000"/>
              </a:lnSpc>
            </a:pPr>
            <a:r>
              <a:rPr lang="fr-FR" b="1" dirty="0">
                <a:latin typeface="Times New Roman" pitchFamily="18" charset="0"/>
                <a:cs typeface="Times New Roman" pitchFamily="18" charset="0"/>
              </a:rPr>
              <a:t>Examen microscopique</a:t>
            </a:r>
          </a:p>
          <a:p>
            <a:pPr algn="just">
              <a:lnSpc>
                <a:spcPct val="170000"/>
              </a:lnSpc>
            </a:pPr>
            <a:r>
              <a:rPr lang="fr-FR" dirty="0">
                <a:latin typeface="Times New Roman" pitchFamily="18" charset="0"/>
                <a:cs typeface="Times New Roman" pitchFamily="18" charset="0"/>
              </a:rPr>
              <a:t>En cas de suspicion de </a:t>
            </a:r>
            <a:r>
              <a:rPr lang="fr-FR" dirty="0" smtClean="0">
                <a:latin typeface="Times New Roman" pitchFamily="18" charset="0"/>
                <a:cs typeface="Times New Roman" pitchFamily="18" charset="0"/>
              </a:rPr>
              <a:t>diphtérie </a:t>
            </a:r>
            <a:r>
              <a:rPr lang="fr-FR" dirty="0">
                <a:latin typeface="Times New Roman" pitchFamily="18" charset="0"/>
                <a:cs typeface="Times New Roman" pitchFamily="18" charset="0"/>
              </a:rPr>
              <a:t>ou dans le contexte </a:t>
            </a:r>
            <a:r>
              <a:rPr lang="fr-FR" dirty="0" smtClean="0">
                <a:latin typeface="Times New Roman" pitchFamily="18" charset="0"/>
                <a:cs typeface="Times New Roman" pitchFamily="18" charset="0"/>
              </a:rPr>
              <a:t>d'un portage </a:t>
            </a:r>
            <a:r>
              <a:rPr lang="fr-FR" dirty="0">
                <a:latin typeface="Times New Roman" pitchFamily="18" charset="0"/>
                <a:cs typeface="Times New Roman" pitchFamily="18" charset="0"/>
              </a:rPr>
              <a:t>de </a:t>
            </a:r>
            <a:r>
              <a:rPr lang="fr-FR" i="1" dirty="0">
                <a:latin typeface="Times New Roman" pitchFamily="18" charset="0"/>
                <a:cs typeface="Times New Roman" pitchFamily="18" charset="0"/>
              </a:rPr>
              <a:t>C. </a:t>
            </a:r>
            <a:r>
              <a:rPr lang="fr-FR" i="1" dirty="0" err="1">
                <a:latin typeface="Times New Roman" pitchFamily="18" charset="0"/>
                <a:cs typeface="Times New Roman" pitchFamily="18" charset="0"/>
              </a:rPr>
              <a:t>diphtheriae</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dans l'entourage du patient, </a:t>
            </a:r>
            <a:r>
              <a:rPr lang="fr-FR" dirty="0" smtClean="0">
                <a:latin typeface="Times New Roman" pitchFamily="18" charset="0"/>
                <a:cs typeface="Times New Roman" pitchFamily="18" charset="0"/>
              </a:rPr>
              <a:t>on procède à </a:t>
            </a:r>
            <a:r>
              <a:rPr lang="fr-FR" dirty="0">
                <a:latin typeface="Times New Roman" pitchFamily="18" charset="0"/>
                <a:cs typeface="Times New Roman" pitchFamily="18" charset="0"/>
              </a:rPr>
              <a:t>un examen des frottis de gorge </a:t>
            </a:r>
            <a:r>
              <a:rPr lang="fr-FR" dirty="0" smtClean="0">
                <a:latin typeface="Times New Roman" pitchFamily="18" charset="0"/>
                <a:cs typeface="Times New Roman" pitchFamily="18" charset="0"/>
              </a:rPr>
              <a:t>après </a:t>
            </a:r>
            <a:r>
              <a:rPr lang="fr-FR" dirty="0">
                <a:latin typeface="Times New Roman" pitchFamily="18" charset="0"/>
                <a:cs typeface="Times New Roman" pitchFamily="18" charset="0"/>
              </a:rPr>
              <a:t>coloration :</a:t>
            </a:r>
          </a:p>
          <a:p>
            <a:pPr marL="0" indent="0" algn="just">
              <a:lnSpc>
                <a:spcPct val="170000"/>
              </a:lnSpc>
              <a:buNone/>
            </a:pPr>
            <a:r>
              <a:rPr lang="fr-FR" dirty="0">
                <a:latin typeface="Times New Roman" pitchFamily="18" charset="0"/>
                <a:cs typeface="Times New Roman" pitchFamily="18" charset="0"/>
              </a:rPr>
              <a:t>■ de Gram </a:t>
            </a:r>
            <a:r>
              <a:rPr lang="fr-FR" dirty="0" smtClean="0">
                <a:latin typeface="Times New Roman" pitchFamily="18" charset="0"/>
                <a:cs typeface="Times New Roman" pitchFamily="18" charset="0"/>
              </a:rPr>
              <a:t>à </a:t>
            </a:r>
            <a:r>
              <a:rPr lang="fr-FR" dirty="0">
                <a:latin typeface="Times New Roman" pitchFamily="18" charset="0"/>
                <a:cs typeface="Times New Roman" pitchFamily="18" charset="0"/>
              </a:rPr>
              <a:t>la recherche de bacilles </a:t>
            </a:r>
            <a:r>
              <a:rPr lang="fr-FR" dirty="0" smtClean="0">
                <a:latin typeface="Times New Roman" pitchFamily="18" charset="0"/>
                <a:cs typeface="Times New Roman" pitchFamily="18" charset="0"/>
              </a:rPr>
              <a:t>à </a:t>
            </a:r>
            <a:r>
              <a:rPr lang="fr-FR" dirty="0">
                <a:latin typeface="Times New Roman" pitchFamily="18" charset="0"/>
                <a:cs typeface="Times New Roman" pitchFamily="18" charset="0"/>
              </a:rPr>
              <a:t>Gram positif </a:t>
            </a:r>
            <a:r>
              <a:rPr lang="fr-FR" dirty="0" smtClean="0">
                <a:latin typeface="Times New Roman" pitchFamily="18" charset="0"/>
                <a:cs typeface="Times New Roman" pitchFamily="18" charset="0"/>
              </a:rPr>
              <a:t>ayant une </a:t>
            </a:r>
            <a:r>
              <a:rPr lang="fr-FR" dirty="0">
                <a:latin typeface="Times New Roman" pitchFamily="18" charset="0"/>
                <a:cs typeface="Times New Roman" pitchFamily="18" charset="0"/>
              </a:rPr>
              <a:t>morphologie </a:t>
            </a:r>
            <a:r>
              <a:rPr lang="fr-FR" dirty="0" smtClean="0">
                <a:latin typeface="Times New Roman" pitchFamily="18" charset="0"/>
                <a:cs typeface="Times New Roman" pitchFamily="18" charset="0"/>
              </a:rPr>
              <a:t>évocatrice. </a:t>
            </a:r>
          </a:p>
          <a:p>
            <a:pPr algn="just">
              <a:lnSpc>
                <a:spcPct val="170000"/>
              </a:lnSpc>
            </a:pPr>
            <a:r>
              <a:rPr lang="fr-FR" dirty="0" smtClean="0">
                <a:latin typeface="Times New Roman" pitchFamily="18" charset="0"/>
                <a:cs typeface="Times New Roman" pitchFamily="18" charset="0"/>
              </a:rPr>
              <a:t> </a:t>
            </a:r>
            <a:r>
              <a:rPr lang="fr-FR" i="1" dirty="0">
                <a:latin typeface="Times New Roman" pitchFamily="18" charset="0"/>
                <a:cs typeface="Times New Roman" pitchFamily="18" charset="0"/>
              </a:rPr>
              <a:t>C. </a:t>
            </a:r>
            <a:r>
              <a:rPr lang="fr-FR" i="1" dirty="0" err="1" smtClean="0">
                <a:latin typeface="Times New Roman" pitchFamily="18" charset="0"/>
                <a:cs typeface="Times New Roman" pitchFamily="18" charset="0"/>
              </a:rPr>
              <a:t>diphtheriae</a:t>
            </a:r>
            <a:r>
              <a:rPr lang="fr-FR" i="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se présente </a:t>
            </a:r>
            <a:r>
              <a:rPr lang="fr-FR" dirty="0">
                <a:latin typeface="Times New Roman" pitchFamily="18" charset="0"/>
                <a:cs typeface="Times New Roman" pitchFamily="18" charset="0"/>
              </a:rPr>
              <a:t>sous forme de bacilles </a:t>
            </a:r>
            <a:r>
              <a:rPr lang="fr-FR" dirty="0" smtClean="0">
                <a:latin typeface="Times New Roman" pitchFamily="18" charset="0"/>
                <a:cs typeface="Times New Roman" pitchFamily="18" charset="0"/>
              </a:rPr>
              <a:t>8 </a:t>
            </a:r>
            <a:r>
              <a:rPr lang="el-GR" dirty="0">
                <a:latin typeface="Times New Roman" pitchFamily="18" charset="0"/>
                <a:cs typeface="Times New Roman" pitchFamily="18" charset="0"/>
              </a:rPr>
              <a:t>μ</a:t>
            </a:r>
            <a:r>
              <a:rPr lang="fr-FR" dirty="0">
                <a:latin typeface="Times New Roman" pitchFamily="18" charset="0"/>
                <a:cs typeface="Times New Roman" pitchFamily="18" charset="0"/>
              </a:rPr>
              <a:t>m/0,3 à</a:t>
            </a:r>
            <a:r>
              <a:rPr lang="fr-FR" dirty="0" smtClean="0">
                <a:latin typeface="Times New Roman" pitchFamily="18" charset="0"/>
                <a:cs typeface="Times New Roman" pitchFamily="18" charset="0"/>
              </a:rPr>
              <a:t> 0,8 </a:t>
            </a:r>
            <a:r>
              <a:rPr lang="fr-FR" dirty="0" err="1">
                <a:latin typeface="Times New Roman" pitchFamily="18" charset="0"/>
                <a:cs typeface="Times New Roman" pitchFamily="18" charset="0"/>
              </a:rPr>
              <a:t>μm</a:t>
            </a:r>
            <a:r>
              <a:rPr lang="fr-FR" dirty="0">
                <a:latin typeface="Times New Roman" pitchFamily="18" charset="0"/>
                <a:cs typeface="Times New Roman" pitchFamily="18" charset="0"/>
              </a:rPr>
              <a:t> droits ou </a:t>
            </a:r>
            <a:r>
              <a:rPr lang="fr-FR" dirty="0" smtClean="0">
                <a:latin typeface="Times New Roman" pitchFamily="18" charset="0"/>
                <a:cs typeface="Times New Roman" pitchFamily="18" charset="0"/>
              </a:rPr>
              <a:t>légèrement incurvés </a:t>
            </a:r>
            <a:r>
              <a:rPr lang="fr-FR" dirty="0">
                <a:latin typeface="Times New Roman" pitchFamily="18" charset="0"/>
                <a:cs typeface="Times New Roman" pitchFamily="18" charset="0"/>
              </a:rPr>
              <a:t>avec des </a:t>
            </a:r>
            <a:r>
              <a:rPr lang="fr-FR" dirty="0" smtClean="0">
                <a:latin typeface="Times New Roman" pitchFamily="18" charset="0"/>
                <a:cs typeface="Times New Roman" pitchFamily="18" charset="0"/>
              </a:rPr>
              <a:t>extrémités arrondies </a:t>
            </a:r>
            <a:r>
              <a:rPr lang="fr-FR" dirty="0">
                <a:latin typeface="Times New Roman" pitchFamily="18" charset="0"/>
                <a:cs typeface="Times New Roman" pitchFamily="18" charset="0"/>
              </a:rPr>
              <a:t>ou </a:t>
            </a:r>
            <a:r>
              <a:rPr lang="fr-FR" dirty="0" smtClean="0">
                <a:latin typeface="Times New Roman" pitchFamily="18" charset="0"/>
                <a:cs typeface="Times New Roman" pitchFamily="18" charset="0"/>
              </a:rPr>
              <a:t>renflées. </a:t>
            </a:r>
          </a:p>
          <a:p>
            <a:pPr algn="just">
              <a:lnSpc>
                <a:spcPct val="170000"/>
              </a:lnSpc>
            </a:pPr>
            <a:r>
              <a:rPr lang="fr-FR" dirty="0" smtClean="0">
                <a:latin typeface="Times New Roman" pitchFamily="18" charset="0"/>
                <a:cs typeface="Times New Roman" pitchFamily="18" charset="0"/>
              </a:rPr>
              <a:t>Ces bacilles </a:t>
            </a:r>
            <a:r>
              <a:rPr lang="fr-FR" dirty="0">
                <a:latin typeface="Times New Roman" pitchFamily="18" charset="0"/>
                <a:cs typeface="Times New Roman" pitchFamily="18" charset="0"/>
              </a:rPr>
              <a:t>sont </a:t>
            </a:r>
            <a:r>
              <a:rPr lang="fr-FR" dirty="0" smtClean="0">
                <a:latin typeface="Times New Roman" pitchFamily="18" charset="0"/>
                <a:cs typeface="Times New Roman" pitchFamily="18" charset="0"/>
              </a:rPr>
              <a:t>caractérisés </a:t>
            </a:r>
            <a:r>
              <a:rPr lang="fr-FR" dirty="0">
                <a:latin typeface="Times New Roman" pitchFamily="18" charset="0"/>
                <a:cs typeface="Times New Roman" pitchFamily="18" charset="0"/>
              </a:rPr>
              <a:t>par </a:t>
            </a:r>
            <a:r>
              <a:rPr lang="fr-FR" dirty="0" smtClean="0">
                <a:latin typeface="Times New Roman" pitchFamily="18" charset="0"/>
                <a:cs typeface="Times New Roman" pitchFamily="18" charset="0"/>
              </a:rPr>
              <a:t>leur groupement </a:t>
            </a:r>
            <a:r>
              <a:rPr lang="fr-FR" dirty="0">
                <a:latin typeface="Times New Roman" pitchFamily="18" charset="0"/>
                <a:cs typeface="Times New Roman" pitchFamily="18" charset="0"/>
              </a:rPr>
              <a:t>(</a:t>
            </a:r>
            <a:r>
              <a:rPr lang="fr-FR" dirty="0" smtClean="0">
                <a:latin typeface="Times New Roman" pitchFamily="18" charset="0"/>
                <a:cs typeface="Times New Roman" pitchFamily="18" charset="0"/>
              </a:rPr>
              <a:t>disposés </a:t>
            </a:r>
            <a:r>
              <a:rPr lang="fr-FR" dirty="0">
                <a:latin typeface="Times New Roman" pitchFamily="18" charset="0"/>
                <a:cs typeface="Times New Roman" pitchFamily="18" charset="0"/>
              </a:rPr>
              <a:t>en petits amas, en palissades ou </a:t>
            </a:r>
            <a:r>
              <a:rPr lang="fr-FR" dirty="0" smtClean="0">
                <a:latin typeface="Times New Roman" pitchFamily="18" charset="0"/>
                <a:cs typeface="Times New Roman" pitchFamily="18" charset="0"/>
              </a:rPr>
              <a:t>en ≪ </a:t>
            </a:r>
            <a:r>
              <a:rPr lang="fr-FR" dirty="0">
                <a:latin typeface="Times New Roman" pitchFamily="18" charset="0"/>
                <a:cs typeface="Times New Roman" pitchFamily="18" charset="0"/>
              </a:rPr>
              <a:t>lettres chinoises ≫</a:t>
            </a:r>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a:p>
            <a:pPr marL="0" indent="0" algn="just">
              <a:lnSpc>
                <a:spcPct val="170000"/>
              </a:lnSpc>
              <a:buNone/>
            </a:pPr>
            <a:r>
              <a:rPr lang="fr-FR" dirty="0">
                <a:latin typeface="Times New Roman" pitchFamily="18" charset="0"/>
                <a:cs typeface="Times New Roman" pitchFamily="18" charset="0"/>
              </a:rPr>
              <a:t>■ de </a:t>
            </a:r>
            <a:r>
              <a:rPr lang="fr-FR" dirty="0" err="1" smtClean="0">
                <a:latin typeface="Times New Roman" pitchFamily="18" charset="0"/>
                <a:cs typeface="Times New Roman" pitchFamily="18" charset="0"/>
              </a:rPr>
              <a:t>Neisser</a:t>
            </a:r>
            <a:r>
              <a:rPr lang="fr-FR" dirty="0" smtClean="0">
                <a:latin typeface="Times New Roman" pitchFamily="18" charset="0"/>
                <a:cs typeface="Times New Roman" pitchFamily="18" charset="0"/>
              </a:rPr>
              <a:t>, d'Ernst-</a:t>
            </a:r>
            <a:r>
              <a:rPr lang="fr-FR" dirty="0" err="1" smtClean="0">
                <a:latin typeface="Times New Roman" pitchFamily="18" charset="0"/>
                <a:cs typeface="Times New Roman" pitchFamily="18" charset="0"/>
              </a:rPr>
              <a:t>Neisser</a:t>
            </a:r>
            <a:r>
              <a:rPr lang="fr-FR" dirty="0" smtClean="0">
                <a:latin typeface="Times New Roman" pitchFamily="18" charset="0"/>
                <a:cs typeface="Times New Roman" pitchFamily="18" charset="0"/>
              </a:rPr>
              <a:t> ou de </a:t>
            </a:r>
            <a:r>
              <a:rPr lang="fr-FR" dirty="0" err="1" smtClean="0">
                <a:latin typeface="Times New Roman" pitchFamily="18" charset="0"/>
                <a:cs typeface="Times New Roman" pitchFamily="18" charset="0"/>
              </a:rPr>
              <a:t>Loeffler</a:t>
            </a:r>
            <a:r>
              <a:rPr lang="fr-FR" dirty="0" smtClean="0">
                <a:latin typeface="Times New Roman" pitchFamily="18" charset="0"/>
                <a:cs typeface="Times New Roman" pitchFamily="18" charset="0"/>
              </a:rPr>
              <a:t> permettant de colorer spécifiquement les granulations métachromatiques (emmagasine des phosphates inorganiques) aux extrémités.</a:t>
            </a:r>
            <a:endParaRPr lang="fr-FR" dirty="0">
              <a:latin typeface="Times New Roman" pitchFamily="18" charset="0"/>
              <a:cs typeface="Times New Roman" pitchFamily="18" charset="0"/>
            </a:endParaRPr>
          </a:p>
          <a:p>
            <a:pPr algn="just">
              <a:lnSpc>
                <a:spcPct val="170000"/>
              </a:lnSpc>
            </a:pPr>
            <a:r>
              <a:rPr lang="fr-FR" dirty="0">
                <a:latin typeface="Times New Roman" pitchFamily="18" charset="0"/>
                <a:cs typeface="Times New Roman" pitchFamily="18" charset="0"/>
              </a:rPr>
              <a:t>Mais il faut savoir que les </a:t>
            </a:r>
            <a:r>
              <a:rPr lang="fr-FR" dirty="0" smtClean="0">
                <a:latin typeface="Times New Roman" pitchFamily="18" charset="0"/>
                <a:cs typeface="Times New Roman" pitchFamily="18" charset="0"/>
              </a:rPr>
              <a:t>bactéries </a:t>
            </a:r>
            <a:r>
              <a:rPr lang="fr-FR" dirty="0">
                <a:latin typeface="Times New Roman" pitchFamily="18" charset="0"/>
                <a:cs typeface="Times New Roman" pitchFamily="18" charset="0"/>
              </a:rPr>
              <a:t>les plus </a:t>
            </a:r>
            <a:r>
              <a:rPr lang="fr-FR" dirty="0" err="1" smtClean="0">
                <a:latin typeface="Times New Roman" pitchFamily="18" charset="0"/>
                <a:cs typeface="Times New Roman" pitchFamily="18" charset="0"/>
              </a:rPr>
              <a:t>toxinogènes</a:t>
            </a:r>
            <a:r>
              <a:rPr lang="fr-FR" dirty="0" smtClean="0">
                <a:latin typeface="Times New Roman" pitchFamily="18" charset="0"/>
                <a:cs typeface="Times New Roman" pitchFamily="18" charset="0"/>
              </a:rPr>
              <a:t>, biotype </a:t>
            </a:r>
            <a:r>
              <a:rPr lang="fr-FR" dirty="0">
                <a:latin typeface="Times New Roman" pitchFamily="18" charset="0"/>
                <a:cs typeface="Times New Roman" pitchFamily="18" charset="0"/>
              </a:rPr>
              <a:t>gravis, sont le plus souvent </a:t>
            </a:r>
            <a:r>
              <a:rPr lang="fr-FR" dirty="0" smtClean="0">
                <a:latin typeface="Times New Roman" pitchFamily="18" charset="0"/>
                <a:cs typeface="Times New Roman" pitchFamily="18" charset="0"/>
              </a:rPr>
              <a:t>très </a:t>
            </a:r>
            <a:r>
              <a:rPr lang="fr-FR" dirty="0">
                <a:latin typeface="Times New Roman" pitchFamily="18" charset="0"/>
                <a:cs typeface="Times New Roman" pitchFamily="18" charset="0"/>
              </a:rPr>
              <a:t>courtes, sans </a:t>
            </a:r>
            <a:r>
              <a:rPr lang="fr-FR" dirty="0" smtClean="0">
                <a:latin typeface="Times New Roman" pitchFamily="18" charset="0"/>
                <a:cs typeface="Times New Roman" pitchFamily="18" charset="0"/>
              </a:rPr>
              <a:t>morphologie évocatrice, </a:t>
            </a:r>
            <a:r>
              <a:rPr lang="fr-FR" dirty="0">
                <a:latin typeface="Times New Roman" pitchFamily="18" charset="0"/>
                <a:cs typeface="Times New Roman" pitchFamily="18" charset="0"/>
              </a:rPr>
              <a:t>sans granulations</a:t>
            </a:r>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1241564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764704"/>
            <a:ext cx="4267200"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000485"/>
            <a:ext cx="427672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0" y="4293096"/>
            <a:ext cx="4248472" cy="646331"/>
          </a:xfrm>
          <a:prstGeom prst="rect">
            <a:avLst/>
          </a:prstGeom>
        </p:spPr>
        <p:txBody>
          <a:bodyPr wrap="square">
            <a:spAutoFit/>
          </a:bodyPr>
          <a:lstStyle/>
          <a:p>
            <a:r>
              <a:rPr lang="fr-FR" b="1" dirty="0" smtClean="0"/>
              <a:t>Fig.  Examen direct de </a:t>
            </a:r>
            <a:r>
              <a:rPr lang="fr-FR" b="1" dirty="0" err="1" smtClean="0"/>
              <a:t>corynébactéries</a:t>
            </a:r>
            <a:r>
              <a:rPr lang="fr-FR" b="1" dirty="0" smtClean="0"/>
              <a:t> </a:t>
            </a:r>
          </a:p>
          <a:p>
            <a:r>
              <a:rPr lang="fr-FR" b="1" dirty="0" smtClean="0"/>
              <a:t>après coloration de Gram.</a:t>
            </a:r>
            <a:endParaRPr lang="fr-FR" b="1" dirty="0"/>
          </a:p>
        </p:txBody>
      </p:sp>
      <p:sp>
        <p:nvSpPr>
          <p:cNvPr id="5" name="Rectangle 4"/>
          <p:cNvSpPr/>
          <p:nvPr/>
        </p:nvSpPr>
        <p:spPr>
          <a:xfrm>
            <a:off x="4584737" y="4298867"/>
            <a:ext cx="4572000" cy="646331"/>
          </a:xfrm>
          <a:prstGeom prst="rect">
            <a:avLst/>
          </a:prstGeom>
        </p:spPr>
        <p:txBody>
          <a:bodyPr>
            <a:spAutoFit/>
          </a:bodyPr>
          <a:lstStyle/>
          <a:p>
            <a:r>
              <a:rPr lang="fr-FR" b="1" dirty="0" smtClean="0"/>
              <a:t>Fig.  Aspect en massue d'une </a:t>
            </a:r>
            <a:r>
              <a:rPr lang="fr-FR" b="1" dirty="0" err="1" smtClean="0"/>
              <a:t>corynébactérie</a:t>
            </a:r>
            <a:r>
              <a:rPr lang="fr-FR" b="1" dirty="0" smtClean="0"/>
              <a:t> en microscopie électronique.</a:t>
            </a:r>
          </a:p>
        </p:txBody>
      </p:sp>
    </p:spTree>
    <p:extLst>
      <p:ext uri="{BB962C8B-B14F-4D97-AF65-F5344CB8AC3E}">
        <p14:creationId xmlns:p14="http://schemas.microsoft.com/office/powerpoint/2010/main" val="832619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Autofit/>
          </a:bodyPr>
          <a:lstStyle/>
          <a:p>
            <a:pPr algn="just">
              <a:lnSpc>
                <a:spcPct val="170000"/>
              </a:lnSpc>
            </a:pPr>
            <a:r>
              <a:rPr lang="fr-FR" sz="2200" b="1" dirty="0">
                <a:latin typeface="Times New Roman" pitchFamily="18" charset="0"/>
                <a:cs typeface="Times New Roman" pitchFamily="18" charset="0"/>
              </a:rPr>
              <a:t>Mise en culture</a:t>
            </a:r>
          </a:p>
          <a:p>
            <a:pPr algn="just">
              <a:lnSpc>
                <a:spcPct val="170000"/>
              </a:lnSpc>
            </a:pPr>
            <a:r>
              <a:rPr lang="fr-FR" sz="2200" dirty="0">
                <a:latin typeface="Times New Roman" pitchFamily="18" charset="0"/>
                <a:cs typeface="Times New Roman" pitchFamily="18" charset="0"/>
              </a:rPr>
              <a:t>La </a:t>
            </a:r>
            <a:r>
              <a:rPr lang="fr-FR" sz="2200" dirty="0" smtClean="0">
                <a:latin typeface="Times New Roman" pitchFamily="18" charset="0"/>
                <a:cs typeface="Times New Roman" pitchFamily="18" charset="0"/>
              </a:rPr>
              <a:t>présence très fréquente </a:t>
            </a:r>
            <a:r>
              <a:rPr lang="fr-FR" sz="2200" dirty="0">
                <a:latin typeface="Times New Roman" pitchFamily="18" charset="0"/>
                <a:cs typeface="Times New Roman" pitchFamily="18" charset="0"/>
              </a:rPr>
              <a:t>de </a:t>
            </a:r>
            <a:r>
              <a:rPr lang="fr-FR" sz="2200" dirty="0" err="1" smtClean="0">
                <a:latin typeface="Times New Roman" pitchFamily="18" charset="0"/>
                <a:cs typeface="Times New Roman" pitchFamily="18" charset="0"/>
              </a:rPr>
              <a:t>corynébactéries</a:t>
            </a:r>
            <a:r>
              <a:rPr lang="fr-FR" sz="2200" dirty="0" smtClean="0">
                <a:latin typeface="Times New Roman" pitchFamily="18" charset="0"/>
                <a:cs typeface="Times New Roman" pitchFamily="18" charset="0"/>
              </a:rPr>
              <a:t> commensales au </a:t>
            </a:r>
            <a:r>
              <a:rPr lang="fr-FR" sz="2200" dirty="0">
                <a:latin typeface="Times New Roman" pitchFamily="18" charset="0"/>
                <a:cs typeface="Times New Roman" pitchFamily="18" charset="0"/>
              </a:rPr>
              <a:t>niveau des muqueuses et de la peau complique le diagnostic</a:t>
            </a:r>
            <a:r>
              <a:rPr lang="fr-FR" sz="2200" dirty="0" smtClean="0">
                <a:latin typeface="Times New Roman" pitchFamily="18" charset="0"/>
                <a:cs typeface="Times New Roman" pitchFamily="18" charset="0"/>
              </a:rPr>
              <a:t>, et </a:t>
            </a:r>
            <a:r>
              <a:rPr lang="fr-FR" sz="2200" dirty="0">
                <a:latin typeface="Times New Roman" pitchFamily="18" charset="0"/>
                <a:cs typeface="Times New Roman" pitchFamily="18" charset="0"/>
              </a:rPr>
              <a:t>requiert des milieux </a:t>
            </a:r>
            <a:r>
              <a:rPr lang="fr-FR" sz="2200" dirty="0" smtClean="0">
                <a:latin typeface="Times New Roman" pitchFamily="18" charset="0"/>
                <a:cs typeface="Times New Roman" pitchFamily="18" charset="0"/>
              </a:rPr>
              <a:t>sélectifs pour </a:t>
            </a:r>
            <a:r>
              <a:rPr lang="fr-FR" sz="2200" dirty="0">
                <a:latin typeface="Times New Roman" pitchFamily="18" charset="0"/>
                <a:cs typeface="Times New Roman" pitchFamily="18" charset="0"/>
              </a:rPr>
              <a:t>isoler </a:t>
            </a:r>
            <a:r>
              <a:rPr lang="fr-FR" sz="2200" i="1" dirty="0">
                <a:latin typeface="Times New Roman" pitchFamily="18" charset="0"/>
                <a:cs typeface="Times New Roman" pitchFamily="18" charset="0"/>
              </a:rPr>
              <a:t>C. </a:t>
            </a:r>
            <a:r>
              <a:rPr lang="fr-FR" sz="2200" i="1" dirty="0" err="1">
                <a:latin typeface="Times New Roman" pitchFamily="18" charset="0"/>
                <a:cs typeface="Times New Roman" pitchFamily="18" charset="0"/>
              </a:rPr>
              <a:t>diphtheriae</a:t>
            </a:r>
            <a:r>
              <a:rPr lang="fr-FR" sz="2200" i="1" dirty="0">
                <a:latin typeface="Times New Roman" pitchFamily="18" charset="0"/>
                <a:cs typeface="Times New Roman" pitchFamily="18" charset="0"/>
              </a:rPr>
              <a:t>.</a:t>
            </a:r>
          </a:p>
          <a:p>
            <a:pPr algn="just">
              <a:lnSpc>
                <a:spcPct val="170000"/>
              </a:lnSpc>
            </a:pPr>
            <a:r>
              <a:rPr lang="fr-FR" sz="2200" dirty="0">
                <a:latin typeface="Times New Roman" pitchFamily="18" charset="0"/>
                <a:cs typeface="Times New Roman" pitchFamily="18" charset="0"/>
              </a:rPr>
              <a:t>Deux types de milieux peuvent </a:t>
            </a:r>
            <a:r>
              <a:rPr lang="fr-FR" sz="2200" dirty="0" smtClean="0">
                <a:latin typeface="Times New Roman" pitchFamily="18" charset="0"/>
                <a:cs typeface="Times New Roman" pitchFamily="18" charset="0"/>
              </a:rPr>
              <a:t>être ensemencés </a:t>
            </a:r>
            <a:r>
              <a:rPr lang="fr-FR" sz="2200" dirty="0">
                <a:latin typeface="Times New Roman" pitchFamily="18" charset="0"/>
                <a:cs typeface="Times New Roman" pitchFamily="18" charset="0"/>
              </a:rPr>
              <a:t>:</a:t>
            </a:r>
          </a:p>
          <a:p>
            <a:pPr algn="just">
              <a:lnSpc>
                <a:spcPct val="170000"/>
              </a:lnSpc>
            </a:pPr>
            <a:r>
              <a:rPr lang="fr-FR" sz="2200" dirty="0">
                <a:latin typeface="Times New Roman" pitchFamily="18" charset="0"/>
                <a:cs typeface="Times New Roman" pitchFamily="18" charset="0"/>
              </a:rPr>
              <a:t>■ des milieux riches tels que Mueller-Hinton, </a:t>
            </a:r>
            <a:r>
              <a:rPr lang="fr-FR" sz="2200" dirty="0" err="1" smtClean="0">
                <a:latin typeface="Times New Roman" pitchFamily="18" charset="0"/>
                <a:cs typeface="Times New Roman" pitchFamily="18" charset="0"/>
              </a:rPr>
              <a:t>trypticase</a:t>
            </a:r>
            <a:r>
              <a:rPr lang="fr-FR" sz="2200" dirty="0" smtClean="0">
                <a:latin typeface="Times New Roman" pitchFamily="18" charset="0"/>
                <a:cs typeface="Times New Roman" pitchFamily="18" charset="0"/>
              </a:rPr>
              <a:t> soja, gélose </a:t>
            </a:r>
            <a:r>
              <a:rPr lang="fr-FR" sz="2200" dirty="0">
                <a:latin typeface="Times New Roman" pitchFamily="18" charset="0"/>
                <a:cs typeface="Times New Roman" pitchFamily="18" charset="0"/>
              </a:rPr>
              <a:t>au sang voire, si on en dispose, milieu </a:t>
            </a:r>
            <a:r>
              <a:rPr lang="fr-FR" sz="2200" dirty="0" smtClean="0">
                <a:latin typeface="Times New Roman" pitchFamily="18" charset="0"/>
                <a:cs typeface="Times New Roman" pitchFamily="18" charset="0"/>
              </a:rPr>
              <a:t>de </a:t>
            </a:r>
            <a:r>
              <a:rPr lang="fr-FR" sz="2200" dirty="0" err="1" smtClean="0">
                <a:latin typeface="Times New Roman" pitchFamily="18" charset="0"/>
                <a:cs typeface="Times New Roman" pitchFamily="18" charset="0"/>
              </a:rPr>
              <a:t>Loeffler</a:t>
            </a:r>
            <a:r>
              <a:rPr lang="fr-FR" sz="2200" dirty="0" smtClean="0">
                <a:latin typeface="Times New Roman" pitchFamily="18" charset="0"/>
                <a:cs typeface="Times New Roman" pitchFamily="18" charset="0"/>
              </a:rPr>
              <a:t> </a:t>
            </a:r>
            <a:r>
              <a:rPr lang="fr-FR" sz="2200" dirty="0">
                <a:latin typeface="Times New Roman" pitchFamily="18" charset="0"/>
                <a:cs typeface="Times New Roman" pitchFamily="18" charset="0"/>
              </a:rPr>
              <a:t>au </a:t>
            </a:r>
            <a:r>
              <a:rPr lang="fr-FR" sz="2200" dirty="0" smtClean="0">
                <a:latin typeface="Times New Roman" pitchFamily="18" charset="0"/>
                <a:cs typeface="Times New Roman" pitchFamily="18" charset="0"/>
              </a:rPr>
              <a:t>sérum </a:t>
            </a:r>
            <a:r>
              <a:rPr lang="fr-FR" sz="2200" dirty="0">
                <a:latin typeface="Times New Roman" pitchFamily="18" charset="0"/>
                <a:cs typeface="Times New Roman" pitchFamily="18" charset="0"/>
              </a:rPr>
              <a:t>de </a:t>
            </a:r>
            <a:r>
              <a:rPr lang="fr-FR" sz="2200" dirty="0" err="1">
                <a:latin typeface="Times New Roman" pitchFamily="18" charset="0"/>
                <a:cs typeface="Times New Roman" pitchFamily="18" charset="0"/>
              </a:rPr>
              <a:t>boeuf</a:t>
            </a:r>
            <a:r>
              <a:rPr lang="fr-FR" sz="2200" dirty="0">
                <a:latin typeface="Times New Roman" pitchFamily="18" charset="0"/>
                <a:cs typeface="Times New Roman" pitchFamily="18" charset="0"/>
              </a:rPr>
              <a:t> </a:t>
            </a:r>
            <a:r>
              <a:rPr lang="fr-FR" sz="2200" dirty="0" smtClean="0">
                <a:latin typeface="Times New Roman" pitchFamily="18" charset="0"/>
                <a:cs typeface="Times New Roman" pitchFamily="18" charset="0"/>
              </a:rPr>
              <a:t>coagulé;</a:t>
            </a:r>
            <a:endParaRPr lang="fr-FR" sz="2200" dirty="0">
              <a:latin typeface="Times New Roman" pitchFamily="18" charset="0"/>
              <a:cs typeface="Times New Roman" pitchFamily="18" charset="0"/>
            </a:endParaRPr>
          </a:p>
          <a:p>
            <a:pPr algn="just">
              <a:lnSpc>
                <a:spcPct val="170000"/>
              </a:lnSpc>
            </a:pPr>
            <a:r>
              <a:rPr lang="fr-FR" sz="2200" dirty="0">
                <a:latin typeface="Times New Roman" pitchFamily="18" charset="0"/>
                <a:cs typeface="Times New Roman" pitchFamily="18" charset="0"/>
              </a:rPr>
              <a:t>■ des milieux </a:t>
            </a:r>
            <a:r>
              <a:rPr lang="fr-FR" sz="2200" dirty="0" smtClean="0">
                <a:latin typeface="Times New Roman" pitchFamily="18" charset="0"/>
                <a:cs typeface="Times New Roman" pitchFamily="18" charset="0"/>
              </a:rPr>
              <a:t>sélectifs </a:t>
            </a:r>
            <a:r>
              <a:rPr lang="fr-FR" sz="2200" dirty="0">
                <a:latin typeface="Times New Roman" pitchFamily="18" charset="0"/>
                <a:cs typeface="Times New Roman" pitchFamily="18" charset="0"/>
              </a:rPr>
              <a:t>comme des </a:t>
            </a:r>
            <a:r>
              <a:rPr lang="fr-FR" sz="2200" dirty="0" smtClean="0">
                <a:latin typeface="Times New Roman" pitchFamily="18" charset="0"/>
                <a:cs typeface="Times New Roman" pitchFamily="18" charset="0"/>
              </a:rPr>
              <a:t>géloses </a:t>
            </a:r>
            <a:r>
              <a:rPr lang="fr-FR" sz="2200" dirty="0">
                <a:latin typeface="Times New Roman" pitchFamily="18" charset="0"/>
                <a:cs typeface="Times New Roman" pitchFamily="18" charset="0"/>
              </a:rPr>
              <a:t>au sang </a:t>
            </a:r>
            <a:r>
              <a:rPr lang="fr-FR" sz="2200" dirty="0" smtClean="0">
                <a:latin typeface="Times New Roman" pitchFamily="18" charset="0"/>
                <a:cs typeface="Times New Roman" pitchFamily="18" charset="0"/>
              </a:rPr>
              <a:t>à l'acide </a:t>
            </a:r>
            <a:r>
              <a:rPr lang="fr-FR" sz="2200" dirty="0" err="1" smtClean="0">
                <a:latin typeface="Times New Roman" pitchFamily="18" charset="0"/>
                <a:cs typeface="Times New Roman" pitchFamily="18" charset="0"/>
              </a:rPr>
              <a:t>nalidixique</a:t>
            </a:r>
            <a:r>
              <a:rPr lang="fr-FR" sz="2200" dirty="0" smtClean="0">
                <a:latin typeface="Times New Roman" pitchFamily="18" charset="0"/>
                <a:cs typeface="Times New Roman" pitchFamily="18" charset="0"/>
              </a:rPr>
              <a:t> </a:t>
            </a:r>
            <a:r>
              <a:rPr lang="fr-FR" sz="2200" dirty="0">
                <a:latin typeface="Times New Roman" pitchFamily="18" charset="0"/>
                <a:cs typeface="Times New Roman" pitchFamily="18" charset="0"/>
              </a:rPr>
              <a:t>ou </a:t>
            </a:r>
            <a:r>
              <a:rPr lang="fr-FR" sz="2200" dirty="0" smtClean="0">
                <a:latin typeface="Times New Roman" pitchFamily="18" charset="0"/>
                <a:cs typeface="Times New Roman" pitchFamily="18" charset="0"/>
              </a:rPr>
              <a:t>géloses </a:t>
            </a:r>
            <a:r>
              <a:rPr lang="fr-FR" sz="2200" dirty="0">
                <a:latin typeface="Times New Roman" pitchFamily="18" charset="0"/>
                <a:cs typeface="Times New Roman" pitchFamily="18" charset="0"/>
              </a:rPr>
              <a:t>au sang </a:t>
            </a:r>
            <a:r>
              <a:rPr lang="fr-FR" sz="2200" dirty="0" smtClean="0">
                <a:latin typeface="Times New Roman" pitchFamily="18" charset="0"/>
                <a:cs typeface="Times New Roman" pitchFamily="18" charset="0"/>
              </a:rPr>
              <a:t>sélectives contenant de </a:t>
            </a:r>
            <a:r>
              <a:rPr lang="fr-FR" sz="2200" dirty="0">
                <a:latin typeface="Times New Roman" pitchFamily="18" charset="0"/>
                <a:cs typeface="Times New Roman" pitchFamily="18" charset="0"/>
              </a:rPr>
              <a:t>la </a:t>
            </a:r>
            <a:r>
              <a:rPr lang="fr-FR" sz="2200" dirty="0" err="1" smtClean="0">
                <a:latin typeface="Times New Roman" pitchFamily="18" charset="0"/>
                <a:cs typeface="Times New Roman" pitchFamily="18" charset="0"/>
              </a:rPr>
              <a:t>fosfomycine</a:t>
            </a:r>
            <a:r>
              <a:rPr lang="fr-FR" sz="2200" dirty="0" smtClean="0">
                <a:latin typeface="Times New Roman" pitchFamily="18" charset="0"/>
                <a:cs typeface="Times New Roman" pitchFamily="18" charset="0"/>
              </a:rPr>
              <a:t>.</a:t>
            </a:r>
            <a:endParaRPr lang="fr-FR" sz="2200" dirty="0">
              <a:latin typeface="Times New Roman" pitchFamily="18" charset="0"/>
              <a:cs typeface="Times New Roman" pitchFamily="18" charset="0"/>
            </a:endParaRPr>
          </a:p>
          <a:p>
            <a:pPr algn="just">
              <a:lnSpc>
                <a:spcPct val="170000"/>
              </a:lnSpc>
            </a:pPr>
            <a:r>
              <a:rPr lang="fr-FR" sz="2200" dirty="0">
                <a:latin typeface="Times New Roman" pitchFamily="18" charset="0"/>
                <a:cs typeface="Times New Roman" pitchFamily="18" charset="0"/>
              </a:rPr>
              <a:t>On </a:t>
            </a:r>
            <a:r>
              <a:rPr lang="fr-FR" sz="2200" dirty="0" smtClean="0">
                <a:latin typeface="Times New Roman" pitchFamily="18" charset="0"/>
                <a:cs typeface="Times New Roman" pitchFamily="18" charset="0"/>
              </a:rPr>
              <a:t>peut ensemencer </a:t>
            </a:r>
            <a:r>
              <a:rPr lang="fr-FR" sz="2200" dirty="0">
                <a:latin typeface="Times New Roman" pitchFamily="18" charset="0"/>
                <a:cs typeface="Times New Roman" pitchFamily="18" charset="0"/>
              </a:rPr>
              <a:t>un bouillon type </a:t>
            </a:r>
            <a:r>
              <a:rPr lang="fr-FR" sz="2200" dirty="0" err="1">
                <a:latin typeface="Times New Roman" pitchFamily="18" charset="0"/>
                <a:cs typeface="Times New Roman" pitchFamily="18" charset="0"/>
              </a:rPr>
              <a:t>coeur</a:t>
            </a:r>
            <a:r>
              <a:rPr lang="fr-FR" sz="2200" dirty="0">
                <a:latin typeface="Times New Roman" pitchFamily="18" charset="0"/>
                <a:cs typeface="Times New Roman" pitchFamily="18" charset="0"/>
              </a:rPr>
              <a:t>-cervelle</a:t>
            </a:r>
            <a:r>
              <a:rPr lang="fr-FR" sz="2200" dirty="0" smtClean="0">
                <a:latin typeface="Times New Roman" pitchFamily="18" charset="0"/>
                <a:cs typeface="Times New Roman" pitchFamily="18" charset="0"/>
              </a:rPr>
              <a:t>.</a:t>
            </a:r>
            <a:endParaRPr lang="fr-FR" sz="2200" dirty="0">
              <a:latin typeface="Times New Roman" pitchFamily="18" charset="0"/>
              <a:cs typeface="Times New Roman" pitchFamily="18" charset="0"/>
            </a:endParaRPr>
          </a:p>
        </p:txBody>
      </p:sp>
    </p:spTree>
    <p:extLst>
      <p:ext uri="{BB962C8B-B14F-4D97-AF65-F5344CB8AC3E}">
        <p14:creationId xmlns:p14="http://schemas.microsoft.com/office/powerpoint/2010/main" val="3639192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Autofit/>
          </a:bodyPr>
          <a:lstStyle/>
          <a:p>
            <a:pPr algn="just">
              <a:lnSpc>
                <a:spcPct val="170000"/>
              </a:lnSpc>
            </a:pPr>
            <a:r>
              <a:rPr lang="fr-FR" sz="2300" dirty="0" smtClean="0">
                <a:latin typeface="Times New Roman" pitchFamily="18" charset="0"/>
                <a:cs typeface="Times New Roman" pitchFamily="18" charset="0"/>
              </a:rPr>
              <a:t>Pour </a:t>
            </a:r>
            <a:r>
              <a:rPr lang="fr-FR" sz="2300" i="1" dirty="0" smtClean="0">
                <a:latin typeface="Times New Roman" pitchFamily="18" charset="0"/>
                <a:cs typeface="Times New Roman" pitchFamily="18" charset="0"/>
              </a:rPr>
              <a:t>C. </a:t>
            </a:r>
            <a:r>
              <a:rPr lang="fr-FR" sz="2300" i="1" dirty="0" err="1" smtClean="0">
                <a:latin typeface="Times New Roman" pitchFamily="18" charset="0"/>
                <a:cs typeface="Times New Roman" pitchFamily="18" charset="0"/>
              </a:rPr>
              <a:t>diphtheriae</a:t>
            </a:r>
            <a:r>
              <a:rPr lang="fr-FR" sz="2300" dirty="0" smtClean="0">
                <a:latin typeface="Times New Roman" pitchFamily="18" charset="0"/>
                <a:cs typeface="Times New Roman" pitchFamily="18" charset="0"/>
              </a:rPr>
              <a:t>, même si les milieux usuels cités ci-dessus permettent d'isoler les souches, le recours </a:t>
            </a:r>
            <a:r>
              <a:rPr lang="fr-FR" sz="2300" dirty="0">
                <a:latin typeface="Times New Roman" pitchFamily="18" charset="0"/>
                <a:cs typeface="Times New Roman" pitchFamily="18" charset="0"/>
              </a:rPr>
              <a:t>à</a:t>
            </a:r>
            <a:r>
              <a:rPr lang="fr-FR" sz="2300" dirty="0" smtClean="0">
                <a:latin typeface="Times New Roman" pitchFamily="18" charset="0"/>
                <a:cs typeface="Times New Roman" pitchFamily="18" charset="0"/>
              </a:rPr>
              <a:t> des milieux spécifiques peut être utile, comme le </a:t>
            </a:r>
            <a:r>
              <a:rPr lang="fr-FR" sz="2300" b="1" dirty="0" smtClean="0">
                <a:latin typeface="Times New Roman" pitchFamily="18" charset="0"/>
                <a:cs typeface="Times New Roman" pitchFamily="18" charset="0"/>
              </a:rPr>
              <a:t>milieu de </a:t>
            </a:r>
            <a:r>
              <a:rPr lang="fr-FR" sz="2300" b="1" dirty="0" err="1" smtClean="0">
                <a:latin typeface="Times New Roman" pitchFamily="18" charset="0"/>
                <a:cs typeface="Times New Roman" pitchFamily="18" charset="0"/>
              </a:rPr>
              <a:t>Tinsdale</a:t>
            </a:r>
            <a:r>
              <a:rPr lang="fr-FR" sz="2300" dirty="0" smtClean="0">
                <a:latin typeface="Times New Roman" pitchFamily="18" charset="0"/>
                <a:cs typeface="Times New Roman" pitchFamily="18" charset="0"/>
              </a:rPr>
              <a:t> (gélose cystine-</a:t>
            </a:r>
            <a:r>
              <a:rPr lang="fr-FR" sz="2300" dirty="0" err="1" smtClean="0">
                <a:latin typeface="Times New Roman" pitchFamily="18" charset="0"/>
                <a:cs typeface="Times New Roman" pitchFamily="18" charset="0"/>
              </a:rPr>
              <a:t>téllurite</a:t>
            </a:r>
            <a:r>
              <a:rPr lang="fr-FR" sz="2300" dirty="0" smtClean="0">
                <a:latin typeface="Times New Roman" pitchFamily="18" charset="0"/>
                <a:cs typeface="Times New Roman" pitchFamily="18" charset="0"/>
              </a:rPr>
              <a:t>).  </a:t>
            </a:r>
            <a:r>
              <a:rPr lang="fr-FR" sz="2300" b="1" dirty="0" smtClean="0">
                <a:latin typeface="Times New Roman" pitchFamily="18" charset="0"/>
                <a:cs typeface="Times New Roman" pitchFamily="18" charset="0"/>
              </a:rPr>
              <a:t>Sur ce milieu</a:t>
            </a:r>
            <a:r>
              <a:rPr lang="fr-FR" sz="2300" dirty="0" smtClean="0">
                <a:latin typeface="Times New Roman" pitchFamily="18" charset="0"/>
                <a:cs typeface="Times New Roman" pitchFamily="18" charset="0"/>
              </a:rPr>
              <a:t>, les colonies de </a:t>
            </a:r>
            <a:r>
              <a:rPr lang="fr-FR" sz="2300" i="1" dirty="0" smtClean="0">
                <a:latin typeface="Times New Roman" pitchFamily="18" charset="0"/>
                <a:cs typeface="Times New Roman" pitchFamily="18" charset="0"/>
              </a:rPr>
              <a:t>C. </a:t>
            </a:r>
            <a:r>
              <a:rPr lang="fr-FR" sz="2300" i="1" dirty="0" err="1" smtClean="0">
                <a:latin typeface="Times New Roman" pitchFamily="18" charset="0"/>
                <a:cs typeface="Times New Roman" pitchFamily="18" charset="0"/>
              </a:rPr>
              <a:t>diphtheriae</a:t>
            </a:r>
            <a:r>
              <a:rPr lang="fr-FR" sz="2300" i="1" dirty="0" smtClean="0">
                <a:latin typeface="Times New Roman" pitchFamily="18" charset="0"/>
                <a:cs typeface="Times New Roman" pitchFamily="18" charset="0"/>
              </a:rPr>
              <a:t> </a:t>
            </a:r>
            <a:r>
              <a:rPr lang="fr-FR" sz="2300" dirty="0" smtClean="0">
                <a:latin typeface="Times New Roman" pitchFamily="18" charset="0"/>
                <a:cs typeface="Times New Roman" pitchFamily="18" charset="0"/>
              </a:rPr>
              <a:t>sont </a:t>
            </a:r>
            <a:r>
              <a:rPr lang="fr-FR" sz="2300" b="1" dirty="0" smtClean="0">
                <a:latin typeface="Times New Roman" pitchFamily="18" charset="0"/>
                <a:cs typeface="Times New Roman" pitchFamily="18" charset="0"/>
              </a:rPr>
              <a:t>noires</a:t>
            </a:r>
            <a:r>
              <a:rPr lang="fr-FR" sz="2300" dirty="0" smtClean="0">
                <a:latin typeface="Times New Roman" pitchFamily="18" charset="0"/>
                <a:cs typeface="Times New Roman" pitchFamily="18" charset="0"/>
              </a:rPr>
              <a:t> (réduction du  </a:t>
            </a:r>
            <a:r>
              <a:rPr lang="fr-FR" sz="2300" dirty="0" err="1" smtClean="0">
                <a:latin typeface="Times New Roman" pitchFamily="18" charset="0"/>
                <a:cs typeface="Times New Roman" pitchFamily="18" charset="0"/>
              </a:rPr>
              <a:t>téllurite</a:t>
            </a:r>
            <a:r>
              <a:rPr lang="fr-FR" sz="2300" dirty="0" smtClean="0">
                <a:latin typeface="Times New Roman" pitchFamily="18" charset="0"/>
                <a:cs typeface="Times New Roman" pitchFamily="18" charset="0"/>
              </a:rPr>
              <a:t> de potassium) et entourées d'un halo brun foncé (production de H</a:t>
            </a:r>
            <a:r>
              <a:rPr lang="fr-FR" sz="2300" baseline="-25000" dirty="0" smtClean="0">
                <a:latin typeface="Times New Roman" pitchFamily="18" charset="0"/>
                <a:cs typeface="Times New Roman" pitchFamily="18" charset="0"/>
              </a:rPr>
              <a:t>2</a:t>
            </a:r>
            <a:r>
              <a:rPr lang="fr-FR" sz="2300" dirty="0" smtClean="0">
                <a:latin typeface="Times New Roman" pitchFamily="18" charset="0"/>
                <a:cs typeface="Times New Roman" pitchFamily="18" charset="0"/>
              </a:rPr>
              <a:t>S). </a:t>
            </a:r>
          </a:p>
          <a:p>
            <a:pPr algn="just">
              <a:lnSpc>
                <a:spcPct val="170000"/>
              </a:lnSpc>
            </a:pPr>
            <a:r>
              <a:rPr lang="fr-FR" sz="2300" dirty="0" smtClean="0">
                <a:latin typeface="Times New Roman" pitchFamily="18" charset="0"/>
                <a:cs typeface="Times New Roman" pitchFamily="18" charset="0"/>
              </a:rPr>
              <a:t>La majorité des </a:t>
            </a:r>
            <a:r>
              <a:rPr lang="fr-FR" sz="2300" dirty="0" err="1" smtClean="0">
                <a:latin typeface="Times New Roman" pitchFamily="18" charset="0"/>
                <a:cs typeface="Times New Roman" pitchFamily="18" charset="0"/>
              </a:rPr>
              <a:t>corynébactéries</a:t>
            </a:r>
            <a:r>
              <a:rPr lang="fr-FR" sz="2300" dirty="0" smtClean="0">
                <a:latin typeface="Times New Roman" pitchFamily="18" charset="0"/>
                <a:cs typeface="Times New Roman" pitchFamily="18" charset="0"/>
              </a:rPr>
              <a:t> poussent à 37 °C et leur croissance est facilitée sous 5 % de CO2. Les cultures seront observées sur 48 heures, mais sur milieux riches, des colonies peuvent apparaitre en 16 à 18 heures.</a:t>
            </a:r>
          </a:p>
          <a:p>
            <a:pPr algn="just">
              <a:lnSpc>
                <a:spcPct val="170000"/>
              </a:lnSpc>
            </a:pPr>
            <a:r>
              <a:rPr lang="fr-FR" sz="2300" dirty="0" smtClean="0">
                <a:latin typeface="Times New Roman" pitchFamily="18" charset="0"/>
                <a:cs typeface="Times New Roman" pitchFamily="18" charset="0"/>
              </a:rPr>
              <a:t>Une </a:t>
            </a:r>
            <a:r>
              <a:rPr lang="fr-FR" sz="2300" dirty="0" smtClean="0">
                <a:latin typeface="Times New Roman" pitchFamily="18" charset="0"/>
                <a:cs typeface="Times New Roman" pitchFamily="18" charset="0"/>
              </a:rPr>
              <a:t>β-hémolyse a été décrite pour certaines souches de </a:t>
            </a:r>
            <a:r>
              <a:rPr lang="fr-FR" sz="2300" i="1" dirty="0" smtClean="0">
                <a:latin typeface="Times New Roman" pitchFamily="18" charset="0"/>
                <a:cs typeface="Times New Roman" pitchFamily="18" charset="0"/>
              </a:rPr>
              <a:t>C. </a:t>
            </a:r>
            <a:r>
              <a:rPr lang="fr-FR" sz="2300" i="1" dirty="0" err="1" smtClean="0">
                <a:latin typeface="Times New Roman" pitchFamily="18" charset="0"/>
                <a:cs typeface="Times New Roman" pitchFamily="18" charset="0"/>
              </a:rPr>
              <a:t>diphtheriae</a:t>
            </a:r>
            <a:r>
              <a:rPr lang="fr-FR" sz="2300" dirty="0" smtClean="0">
                <a:latin typeface="Times New Roman" pitchFamily="18" charset="0"/>
                <a:cs typeface="Times New Roman" pitchFamily="18" charset="0"/>
              </a:rPr>
              <a:t>, </a:t>
            </a:r>
            <a:r>
              <a:rPr lang="fr-FR" sz="2300" i="1" dirty="0" smtClean="0">
                <a:latin typeface="Times New Roman" pitchFamily="18" charset="0"/>
                <a:cs typeface="Times New Roman" pitchFamily="18" charset="0"/>
              </a:rPr>
              <a:t>C. </a:t>
            </a:r>
            <a:r>
              <a:rPr lang="fr-FR" sz="2300" i="1" dirty="0" err="1" smtClean="0">
                <a:latin typeface="Times New Roman" pitchFamily="18" charset="0"/>
                <a:cs typeface="Times New Roman" pitchFamily="18" charset="0"/>
              </a:rPr>
              <a:t>ulcerans</a:t>
            </a:r>
            <a:r>
              <a:rPr lang="fr-FR" sz="2300" i="1" dirty="0" smtClean="0">
                <a:latin typeface="Times New Roman" pitchFamily="18" charset="0"/>
                <a:cs typeface="Times New Roman" pitchFamily="18" charset="0"/>
              </a:rPr>
              <a:t> </a:t>
            </a:r>
            <a:r>
              <a:rPr lang="fr-FR" sz="2300" dirty="0" smtClean="0">
                <a:latin typeface="Times New Roman" pitchFamily="18" charset="0"/>
                <a:cs typeface="Times New Roman" pitchFamily="18" charset="0"/>
              </a:rPr>
              <a:t>et </a:t>
            </a:r>
            <a:r>
              <a:rPr lang="fr-FR" sz="2300" i="1" dirty="0" smtClean="0">
                <a:latin typeface="Times New Roman" pitchFamily="18" charset="0"/>
                <a:cs typeface="Times New Roman" pitchFamily="18" charset="0"/>
              </a:rPr>
              <a:t>C. </a:t>
            </a:r>
            <a:r>
              <a:rPr lang="fr-FR" sz="2300" i="1" dirty="0" err="1" smtClean="0">
                <a:latin typeface="Times New Roman" pitchFamily="18" charset="0"/>
                <a:cs typeface="Times New Roman" pitchFamily="18" charset="0"/>
              </a:rPr>
              <a:t>pseudotuberculosis</a:t>
            </a:r>
            <a:r>
              <a:rPr lang="fr-FR" sz="2300" smtClean="0">
                <a:latin typeface="Times New Roman" pitchFamily="18" charset="0"/>
                <a:cs typeface="Times New Roman" pitchFamily="18" charset="0"/>
              </a:rPr>
              <a:t>. </a:t>
            </a:r>
            <a:endParaRPr lang="fr-FR" sz="2300" dirty="0" smtClean="0">
              <a:latin typeface="Times New Roman" pitchFamily="18" charset="0"/>
              <a:cs typeface="Times New Roman" pitchFamily="18" charset="0"/>
            </a:endParaRPr>
          </a:p>
          <a:p>
            <a:pPr algn="just">
              <a:lnSpc>
                <a:spcPct val="170000"/>
              </a:lnSpc>
            </a:pPr>
            <a:endParaRPr lang="fr-FR" sz="2300" dirty="0">
              <a:latin typeface="Times New Roman" pitchFamily="18" charset="0"/>
              <a:cs typeface="Times New Roman" pitchFamily="18" charset="0"/>
            </a:endParaRPr>
          </a:p>
        </p:txBody>
      </p:sp>
    </p:spTree>
    <p:extLst>
      <p:ext uri="{BB962C8B-B14F-4D97-AF65-F5344CB8AC3E}">
        <p14:creationId xmlns:p14="http://schemas.microsoft.com/office/powerpoint/2010/main" val="3778821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lum bright="28000" contrast="32000"/>
            <a:extLst>
              <a:ext uri="{28A0092B-C50C-407E-A947-70E740481C1C}">
                <a14:useLocalDpi xmlns:a14="http://schemas.microsoft.com/office/drawing/2010/main" val="0"/>
              </a:ext>
            </a:extLst>
          </a:blip>
          <a:srcRect/>
          <a:stretch>
            <a:fillRect/>
          </a:stretch>
        </p:blipFill>
        <p:spPr bwMode="auto">
          <a:xfrm>
            <a:off x="338364" y="476672"/>
            <a:ext cx="4191000" cy="2143125"/>
          </a:xfrm>
          <a:prstGeom prst="rect">
            <a:avLst/>
          </a:prstGeom>
          <a:noFill/>
          <a:ln w="9525">
            <a:solidFill>
              <a:srgbClr val="FF00FF"/>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6"/>
          <p:cNvPicPr>
            <a:picLocks noChangeAspect="1" noChangeArrowheads="1"/>
          </p:cNvPicPr>
          <p:nvPr/>
        </p:nvPicPr>
        <p:blipFill>
          <a:blip r:embed="rId3">
            <a:lum bright="54000" contrast="70000"/>
            <a:extLst>
              <a:ext uri="{28A0092B-C50C-407E-A947-70E740481C1C}">
                <a14:useLocalDpi xmlns:a14="http://schemas.microsoft.com/office/drawing/2010/main" val="0"/>
              </a:ext>
            </a:extLst>
          </a:blip>
          <a:srcRect/>
          <a:stretch>
            <a:fillRect/>
          </a:stretch>
        </p:blipFill>
        <p:spPr bwMode="auto">
          <a:xfrm>
            <a:off x="4715527" y="459209"/>
            <a:ext cx="4090988" cy="2160588"/>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51520" y="2784410"/>
            <a:ext cx="8914156" cy="1292662"/>
          </a:xfrm>
          <a:prstGeom prst="rect">
            <a:avLst/>
          </a:prstGeom>
        </p:spPr>
        <p:txBody>
          <a:bodyPr wrap="square">
            <a:spAutoFit/>
          </a:bodyPr>
          <a:lstStyle/>
          <a:p>
            <a:pPr>
              <a:buFontTx/>
              <a:buNone/>
            </a:pPr>
            <a:r>
              <a:rPr lang="fr-FR" sz="2400" dirty="0" smtClean="0"/>
              <a:t> </a:t>
            </a:r>
            <a:r>
              <a:rPr lang="fr-FR" sz="2400" dirty="0" err="1" smtClean="0"/>
              <a:t>Loeffler</a:t>
            </a:r>
            <a:r>
              <a:rPr lang="fr-FR" sz="2400" dirty="0" smtClean="0"/>
              <a:t>                                     </a:t>
            </a:r>
            <a:r>
              <a:rPr lang="fr-FR" sz="2400" dirty="0" err="1" smtClean="0"/>
              <a:t>Tinsdale</a:t>
            </a:r>
            <a:endParaRPr lang="fr-FR" sz="2400" dirty="0" smtClean="0"/>
          </a:p>
          <a:p>
            <a:pPr>
              <a:buFontTx/>
              <a:buNone/>
            </a:pPr>
            <a:r>
              <a:rPr lang="fr-FR" dirty="0" smtClean="0"/>
              <a:t> en tâches de bougie                                   réduction </a:t>
            </a:r>
            <a:r>
              <a:rPr lang="fr-FR" dirty="0" err="1" smtClean="0"/>
              <a:t>tellurite→tellure</a:t>
            </a:r>
            <a:r>
              <a:rPr lang="fr-FR" dirty="0" smtClean="0"/>
              <a:t> : col. noires</a:t>
            </a:r>
          </a:p>
          <a:p>
            <a:pPr>
              <a:buFontTx/>
              <a:buNone/>
            </a:pPr>
            <a:r>
              <a:rPr lang="fr-FR" dirty="0" smtClean="0"/>
              <a:t>                                                                      </a:t>
            </a:r>
            <a:r>
              <a:rPr lang="fr-FR" dirty="0" err="1"/>
              <a:t>tellurite</a:t>
            </a:r>
            <a:r>
              <a:rPr lang="fr-FR" dirty="0"/>
              <a:t> de K inhibe flore rhinopharynx</a:t>
            </a:r>
          </a:p>
          <a:p>
            <a:pPr>
              <a:buFontTx/>
              <a:buNone/>
            </a:pPr>
            <a:r>
              <a:rPr lang="fr-FR" dirty="0"/>
              <a:t>                                                                      si </a:t>
            </a:r>
            <a:r>
              <a:rPr lang="fr-FR" dirty="0" err="1"/>
              <a:t>cystinase</a:t>
            </a:r>
            <a:r>
              <a:rPr lang="fr-FR" dirty="0"/>
              <a:t>+ → production H</a:t>
            </a:r>
            <a:r>
              <a:rPr lang="fr-FR" baseline="-25000" dirty="0"/>
              <a:t>2</a:t>
            </a:r>
            <a:r>
              <a:rPr lang="fr-FR" dirty="0"/>
              <a:t>S halo noir</a:t>
            </a:r>
          </a:p>
        </p:txBody>
      </p:sp>
    </p:spTree>
    <p:extLst>
      <p:ext uri="{BB962C8B-B14F-4D97-AF65-F5344CB8AC3E}">
        <p14:creationId xmlns:p14="http://schemas.microsoft.com/office/powerpoint/2010/main" val="435525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036496" cy="6669360"/>
          </a:xfrm>
        </p:spPr>
        <p:txBody>
          <a:bodyPr>
            <a:normAutofit fontScale="70000" lnSpcReduction="20000"/>
          </a:bodyPr>
          <a:lstStyle/>
          <a:p>
            <a:pPr algn="just">
              <a:lnSpc>
                <a:spcPct val="170000"/>
              </a:lnSpc>
            </a:pPr>
            <a:r>
              <a:rPr lang="fr-FR" b="1" dirty="0">
                <a:latin typeface="Times New Roman" pitchFamily="18" charset="0"/>
                <a:cs typeface="Times New Roman" pitchFamily="18" charset="0"/>
              </a:rPr>
              <a:t>Identification</a:t>
            </a:r>
          </a:p>
          <a:p>
            <a:pPr algn="just">
              <a:lnSpc>
                <a:spcPct val="170000"/>
              </a:lnSpc>
            </a:pPr>
            <a:r>
              <a:rPr lang="fr-FR" dirty="0">
                <a:latin typeface="Times New Roman" pitchFamily="18" charset="0"/>
                <a:cs typeface="Times New Roman" pitchFamily="18" charset="0"/>
              </a:rPr>
              <a:t>Classiquement, l'identification des </a:t>
            </a:r>
            <a:r>
              <a:rPr lang="fr-FR" dirty="0" err="1" smtClean="0">
                <a:latin typeface="Times New Roman" pitchFamily="18" charset="0"/>
                <a:cs typeface="Times New Roman" pitchFamily="18" charset="0"/>
              </a:rPr>
              <a:t>corynébactéries</a:t>
            </a:r>
            <a:r>
              <a:rPr lang="fr-FR" dirty="0" smtClean="0">
                <a:latin typeface="Times New Roman" pitchFamily="18" charset="0"/>
                <a:cs typeface="Times New Roman" pitchFamily="18" charset="0"/>
              </a:rPr>
              <a:t> était fondée sur </a:t>
            </a:r>
            <a:r>
              <a:rPr lang="fr-FR" dirty="0">
                <a:latin typeface="Times New Roman" pitchFamily="18" charset="0"/>
                <a:cs typeface="Times New Roman" pitchFamily="18" charset="0"/>
              </a:rPr>
              <a:t>plusieurs </a:t>
            </a:r>
            <a:r>
              <a:rPr lang="fr-FR" dirty="0" smtClean="0">
                <a:latin typeface="Times New Roman" pitchFamily="18" charset="0"/>
                <a:cs typeface="Times New Roman" pitchFamily="18" charset="0"/>
              </a:rPr>
              <a:t>réactions </a:t>
            </a:r>
            <a:r>
              <a:rPr lang="fr-FR" dirty="0">
                <a:latin typeface="Times New Roman" pitchFamily="18" charset="0"/>
                <a:cs typeface="Times New Roman" pitchFamily="18" charset="0"/>
              </a:rPr>
              <a:t>: catalase, test de fermentation/oxydation</a:t>
            </a:r>
            <a:r>
              <a:rPr lang="fr-FR" dirty="0" smtClean="0">
                <a:latin typeface="Times New Roman" pitchFamily="18" charset="0"/>
                <a:cs typeface="Times New Roman" pitchFamily="18" charset="0"/>
              </a:rPr>
              <a:t>, mobilité, réduction </a:t>
            </a:r>
            <a:r>
              <a:rPr lang="fr-FR" dirty="0">
                <a:latin typeface="Times New Roman" pitchFamily="18" charset="0"/>
                <a:cs typeface="Times New Roman" pitchFamily="18" charset="0"/>
              </a:rPr>
              <a:t>des nitrates, hydrolyse de </a:t>
            </a:r>
            <a:r>
              <a:rPr lang="fr-FR" dirty="0" smtClean="0">
                <a:latin typeface="Times New Roman" pitchFamily="18" charset="0"/>
                <a:cs typeface="Times New Roman" pitchFamily="18" charset="0"/>
              </a:rPr>
              <a:t>l'urée </a:t>
            </a:r>
            <a:r>
              <a:rPr lang="fr-FR" dirty="0">
                <a:latin typeface="Times New Roman" pitchFamily="18" charset="0"/>
                <a:cs typeface="Times New Roman" pitchFamily="18" charset="0"/>
              </a:rPr>
              <a:t>et </a:t>
            </a:r>
            <a:r>
              <a:rPr lang="fr-FR" dirty="0" smtClean="0">
                <a:latin typeface="Times New Roman" pitchFamily="18" charset="0"/>
                <a:cs typeface="Times New Roman" pitchFamily="18" charset="0"/>
              </a:rPr>
              <a:t>de l'esculine</a:t>
            </a:r>
            <a:r>
              <a:rPr lang="fr-FR" dirty="0">
                <a:latin typeface="Times New Roman" pitchFamily="18" charset="0"/>
                <a:cs typeface="Times New Roman" pitchFamily="18" charset="0"/>
              </a:rPr>
              <a:t>, production d'acides </a:t>
            </a:r>
            <a:r>
              <a:rPr lang="fr-FR" dirty="0" smtClean="0">
                <a:latin typeface="Times New Roman" pitchFamily="18" charset="0"/>
                <a:cs typeface="Times New Roman" pitchFamily="18" charset="0"/>
              </a:rPr>
              <a:t>à </a:t>
            </a:r>
            <a:r>
              <a:rPr lang="fr-FR" dirty="0">
                <a:latin typeface="Times New Roman" pitchFamily="18" charset="0"/>
                <a:cs typeface="Times New Roman" pitchFamily="18" charset="0"/>
              </a:rPr>
              <a:t>partir du glucose, maltose, saccharose</a:t>
            </a:r>
            <a:r>
              <a:rPr lang="fr-FR" dirty="0" smtClean="0">
                <a:latin typeface="Times New Roman" pitchFamily="18" charset="0"/>
                <a:cs typeface="Times New Roman" pitchFamily="18" charset="0"/>
              </a:rPr>
              <a:t>, mannitol </a:t>
            </a:r>
            <a:r>
              <a:rPr lang="fr-FR" dirty="0">
                <a:latin typeface="Times New Roman" pitchFamily="18" charset="0"/>
                <a:cs typeface="Times New Roman" pitchFamily="18" charset="0"/>
              </a:rPr>
              <a:t>et xylose, CAMP </a:t>
            </a:r>
            <a:r>
              <a:rPr lang="fr-FR" dirty="0" smtClean="0">
                <a:latin typeface="Times New Roman" pitchFamily="18" charset="0"/>
                <a:cs typeface="Times New Roman" pitchFamily="18" charset="0"/>
              </a:rPr>
              <a:t>test.</a:t>
            </a:r>
          </a:p>
          <a:p>
            <a:pPr algn="just">
              <a:lnSpc>
                <a:spcPct val="170000"/>
              </a:lnSpc>
            </a:pPr>
            <a:r>
              <a:rPr lang="fr-FR" dirty="0" smtClean="0">
                <a:latin typeface="Times New Roman" pitchFamily="18" charset="0"/>
                <a:cs typeface="Times New Roman" pitchFamily="18" charset="0"/>
              </a:rPr>
              <a:t> La plupart </a:t>
            </a:r>
            <a:r>
              <a:rPr lang="fr-FR" dirty="0">
                <a:latin typeface="Times New Roman" pitchFamily="18" charset="0"/>
                <a:cs typeface="Times New Roman" pitchFamily="18" charset="0"/>
              </a:rPr>
              <a:t>de ces tests </a:t>
            </a:r>
            <a:r>
              <a:rPr lang="fr-FR" dirty="0" smtClean="0">
                <a:latin typeface="Times New Roman" pitchFamily="18" charset="0"/>
                <a:cs typeface="Times New Roman" pitchFamily="18" charset="0"/>
              </a:rPr>
              <a:t>étaient </a:t>
            </a:r>
            <a:r>
              <a:rPr lang="fr-FR" dirty="0">
                <a:latin typeface="Times New Roman" pitchFamily="18" charset="0"/>
                <a:cs typeface="Times New Roman" pitchFamily="18" charset="0"/>
              </a:rPr>
              <a:t>inclus dans des galeries manuelles</a:t>
            </a:r>
            <a:r>
              <a:rPr lang="fr-FR" dirty="0" smtClean="0">
                <a:latin typeface="Times New Roman" pitchFamily="18" charset="0"/>
                <a:cs typeface="Times New Roman" pitchFamily="18" charset="0"/>
              </a:rPr>
              <a:t>, type </a:t>
            </a:r>
            <a:r>
              <a:rPr lang="fr-FR" dirty="0">
                <a:latin typeface="Times New Roman" pitchFamily="18" charset="0"/>
                <a:cs typeface="Times New Roman" pitchFamily="18" charset="0"/>
              </a:rPr>
              <a:t>Api </a:t>
            </a:r>
            <a:r>
              <a:rPr lang="fr-FR" dirty="0" err="1">
                <a:latin typeface="Times New Roman" pitchFamily="18" charset="0"/>
                <a:cs typeface="Times New Roman" pitchFamily="18" charset="0"/>
              </a:rPr>
              <a:t>CoryneR</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bioMerieux</a:t>
            </a:r>
            <a:r>
              <a:rPr lang="fr-FR" dirty="0">
                <a:latin typeface="Times New Roman" pitchFamily="18" charset="0"/>
                <a:cs typeface="Times New Roman" pitchFamily="18" charset="0"/>
              </a:rPr>
              <a:t>) ou </a:t>
            </a:r>
            <a:r>
              <a:rPr lang="fr-FR" dirty="0" err="1">
                <a:latin typeface="Times New Roman" pitchFamily="18" charset="0"/>
                <a:cs typeface="Times New Roman" pitchFamily="18" charset="0"/>
              </a:rPr>
              <a:t>RapidID</a:t>
            </a:r>
            <a:r>
              <a:rPr lang="fr-FR" dirty="0">
                <a:latin typeface="Times New Roman" pitchFamily="18" charset="0"/>
                <a:cs typeface="Times New Roman" pitchFamily="18" charset="0"/>
              </a:rPr>
              <a:t> CB Plus </a:t>
            </a:r>
            <a:r>
              <a:rPr lang="fr-FR" dirty="0" err="1" smtClean="0">
                <a:latin typeface="Times New Roman" pitchFamily="18" charset="0"/>
                <a:cs typeface="Times New Roman" pitchFamily="18" charset="0"/>
              </a:rPr>
              <a:t>systemR</a:t>
            </a:r>
            <a:r>
              <a:rPr lang="fr-FR" dirty="0" smtClean="0">
                <a:latin typeface="Times New Roman" pitchFamily="18" charset="0"/>
                <a:cs typeface="Times New Roman" pitchFamily="18" charset="0"/>
              </a:rPr>
              <a:t> (</a:t>
            </a:r>
            <a:r>
              <a:rPr lang="fr-FR" dirty="0" err="1">
                <a:latin typeface="Times New Roman" pitchFamily="18" charset="0"/>
                <a:cs typeface="Times New Roman" pitchFamily="18" charset="0"/>
              </a:rPr>
              <a:t>Remel</a:t>
            </a:r>
            <a:r>
              <a:rPr lang="fr-FR" dirty="0">
                <a:latin typeface="Times New Roman" pitchFamily="18" charset="0"/>
                <a:cs typeface="Times New Roman" pitchFamily="18" charset="0"/>
              </a:rPr>
              <a:t>), ou </a:t>
            </a:r>
            <a:r>
              <a:rPr lang="fr-FR" dirty="0" smtClean="0">
                <a:latin typeface="Times New Roman" pitchFamily="18" charset="0"/>
                <a:cs typeface="Times New Roman" pitchFamily="18" charset="0"/>
              </a:rPr>
              <a:t>automatisées </a:t>
            </a:r>
            <a:r>
              <a:rPr lang="fr-FR" dirty="0">
                <a:latin typeface="Times New Roman" pitchFamily="18" charset="0"/>
                <a:cs typeface="Times New Roman" pitchFamily="18" charset="0"/>
              </a:rPr>
              <a:t>type carte ANC sur </a:t>
            </a:r>
            <a:r>
              <a:rPr lang="fr-FR" dirty="0" err="1">
                <a:latin typeface="Times New Roman" pitchFamily="18" charset="0"/>
                <a:cs typeface="Times New Roman" pitchFamily="18" charset="0"/>
              </a:rPr>
              <a:t>VitekR</a:t>
            </a:r>
            <a:r>
              <a:rPr lang="fr-FR" dirty="0">
                <a:latin typeface="Times New Roman" pitchFamily="18" charset="0"/>
                <a:cs typeface="Times New Roman" pitchFamily="18" charset="0"/>
              </a:rPr>
              <a:t> 2. </a:t>
            </a:r>
            <a:endParaRPr lang="fr-FR" dirty="0" smtClean="0">
              <a:latin typeface="Times New Roman" pitchFamily="18" charset="0"/>
              <a:cs typeface="Times New Roman" pitchFamily="18" charset="0"/>
            </a:endParaRPr>
          </a:p>
          <a:p>
            <a:pPr algn="just">
              <a:lnSpc>
                <a:spcPct val="170000"/>
              </a:lnSpc>
            </a:pPr>
            <a:r>
              <a:rPr lang="fr-FR" dirty="0" smtClean="0">
                <a:latin typeface="Times New Roman" pitchFamily="18" charset="0"/>
                <a:cs typeface="Times New Roman" pitchFamily="18" charset="0"/>
              </a:rPr>
              <a:t>La spectrométrie </a:t>
            </a:r>
            <a:r>
              <a:rPr lang="fr-FR" dirty="0">
                <a:latin typeface="Times New Roman" pitchFamily="18" charset="0"/>
                <a:cs typeface="Times New Roman" pitchFamily="18" charset="0"/>
              </a:rPr>
              <a:t>de masse </a:t>
            </a:r>
            <a:r>
              <a:rPr lang="fr-FR" dirty="0" smtClean="0">
                <a:latin typeface="Times New Roman" pitchFamily="18" charset="0"/>
                <a:cs typeface="Times New Roman" pitchFamily="18" charset="0"/>
              </a:rPr>
              <a:t>MALDI-TOF</a:t>
            </a:r>
          </a:p>
          <a:p>
            <a:pPr algn="just">
              <a:lnSpc>
                <a:spcPct val="170000"/>
              </a:lnSpc>
            </a:pPr>
            <a:r>
              <a:rPr lang="fr-FR" dirty="0" smtClean="0">
                <a:latin typeface="Times New Roman" pitchFamily="18" charset="0"/>
                <a:cs typeface="Times New Roman" pitchFamily="18" charset="0"/>
              </a:rPr>
              <a:t>PCR</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4000739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16632"/>
            <a:ext cx="9036496" cy="6741368"/>
          </a:xfrm>
        </p:spPr>
        <p:txBody>
          <a:bodyPr>
            <a:normAutofit fontScale="92500"/>
          </a:bodyPr>
          <a:lstStyle/>
          <a:p>
            <a:pPr algn="ctr">
              <a:lnSpc>
                <a:spcPct val="150000"/>
              </a:lnSpc>
              <a:buFontTx/>
              <a:buNone/>
            </a:pPr>
            <a:r>
              <a:rPr lang="fr-FR" b="1" i="1" dirty="0" smtClean="0">
                <a:latin typeface="Times New Roman" pitchFamily="18" charset="0"/>
                <a:cs typeface="Times New Roman" pitchFamily="18" charset="0"/>
              </a:rPr>
              <a:t>C. </a:t>
            </a:r>
            <a:r>
              <a:rPr lang="fr-FR" b="1" i="1" dirty="0" err="1">
                <a:latin typeface="Times New Roman" pitchFamily="18" charset="0"/>
                <a:cs typeface="Times New Roman" pitchFamily="18" charset="0"/>
              </a:rPr>
              <a:t>d</a:t>
            </a:r>
            <a:r>
              <a:rPr lang="fr-FR" b="1" i="1" dirty="0" err="1" smtClean="0">
                <a:latin typeface="Times New Roman" pitchFamily="18" charset="0"/>
                <a:cs typeface="Times New Roman" pitchFamily="18" charset="0"/>
              </a:rPr>
              <a:t>iphtheriae</a:t>
            </a:r>
            <a:endParaRPr lang="fr-FR" b="1" i="1" dirty="0" smtClean="0">
              <a:latin typeface="Times New Roman" pitchFamily="18" charset="0"/>
              <a:cs typeface="Times New Roman" pitchFamily="18" charset="0"/>
            </a:endParaRPr>
          </a:p>
          <a:p>
            <a:pPr algn="ctr">
              <a:lnSpc>
                <a:spcPct val="150000"/>
              </a:lnSpc>
              <a:buFontTx/>
              <a:buNone/>
            </a:pPr>
            <a:endParaRPr lang="fr-FR" sz="1000" b="1" dirty="0" smtClean="0">
              <a:latin typeface="Times New Roman" pitchFamily="18" charset="0"/>
              <a:cs typeface="Times New Roman" pitchFamily="18" charset="0"/>
            </a:endParaRPr>
          </a:p>
          <a:p>
            <a:pPr>
              <a:lnSpc>
                <a:spcPct val="150000"/>
              </a:lnSpc>
            </a:pPr>
            <a:r>
              <a:rPr lang="fr-FR" sz="2400" b="1" dirty="0" smtClean="0">
                <a:latin typeface="Times New Roman" pitchFamily="18" charset="0"/>
                <a:cs typeface="Times New Roman" pitchFamily="18" charset="0"/>
              </a:rPr>
              <a:t>NO</a:t>
            </a:r>
            <a:r>
              <a:rPr lang="fr-FR" sz="2400" b="1" baseline="-25000" dirty="0" smtClean="0">
                <a:latin typeface="Times New Roman" pitchFamily="18" charset="0"/>
                <a:cs typeface="Times New Roman" pitchFamily="18" charset="0"/>
              </a:rPr>
              <a:t>3</a:t>
            </a:r>
            <a:r>
              <a:rPr lang="fr-FR" sz="2400" b="1" dirty="0" smtClean="0">
                <a:latin typeface="Times New Roman" pitchFamily="18" charset="0"/>
                <a:cs typeface="Times New Roman" pitchFamily="18" charset="0"/>
              </a:rPr>
              <a:t> + </a:t>
            </a:r>
          </a:p>
          <a:p>
            <a:pPr>
              <a:lnSpc>
                <a:spcPct val="150000"/>
              </a:lnSpc>
            </a:pPr>
            <a:r>
              <a:rPr lang="fr-FR" sz="2400" b="1" dirty="0" err="1" smtClean="0">
                <a:latin typeface="Times New Roman" pitchFamily="18" charset="0"/>
                <a:cs typeface="Times New Roman" pitchFamily="18" charset="0"/>
              </a:rPr>
              <a:t>Pyrazinamidase</a:t>
            </a:r>
            <a:r>
              <a:rPr lang="fr-FR" sz="2400" b="1" dirty="0" smtClean="0">
                <a:latin typeface="Times New Roman" pitchFamily="18" charset="0"/>
                <a:cs typeface="Times New Roman" pitchFamily="18" charset="0"/>
              </a:rPr>
              <a:t> –</a:t>
            </a:r>
          </a:p>
          <a:p>
            <a:pPr>
              <a:lnSpc>
                <a:spcPct val="150000"/>
              </a:lnSpc>
              <a:buFontTx/>
              <a:buNone/>
            </a:pPr>
            <a:r>
              <a:rPr lang="fr-FR" sz="2400" b="1" dirty="0" smtClean="0">
                <a:latin typeface="Times New Roman" pitchFamily="18" charset="0"/>
                <a:cs typeface="Times New Roman" pitchFamily="18" charset="0"/>
              </a:rPr>
              <a:t>•	</a:t>
            </a:r>
            <a:r>
              <a:rPr lang="el-GR" sz="2400" b="1" dirty="0" smtClean="0">
                <a:latin typeface="Times New Roman" pitchFamily="18" charset="0"/>
                <a:cs typeface="Times New Roman" pitchFamily="18" charset="0"/>
              </a:rPr>
              <a:t>α</a:t>
            </a:r>
            <a:r>
              <a:rPr lang="fr-FR" sz="2400" b="1" dirty="0" smtClean="0">
                <a:latin typeface="Times New Roman" pitchFamily="18" charset="0"/>
                <a:cs typeface="Times New Roman" pitchFamily="18" charset="0"/>
              </a:rPr>
              <a:t>-</a:t>
            </a:r>
            <a:r>
              <a:rPr lang="fr-FR" sz="2400" b="1" dirty="0" err="1" smtClean="0">
                <a:latin typeface="Times New Roman" pitchFamily="18" charset="0"/>
                <a:cs typeface="Times New Roman" pitchFamily="18" charset="0"/>
              </a:rPr>
              <a:t>glucosidase</a:t>
            </a:r>
            <a:r>
              <a:rPr lang="fr-FR" sz="2400" b="1" dirty="0" smtClean="0">
                <a:latin typeface="Times New Roman" pitchFamily="18" charset="0"/>
                <a:cs typeface="Times New Roman" pitchFamily="18" charset="0"/>
              </a:rPr>
              <a:t> +</a:t>
            </a:r>
          </a:p>
          <a:p>
            <a:pPr>
              <a:lnSpc>
                <a:spcPct val="150000"/>
              </a:lnSpc>
              <a:buFontTx/>
              <a:buNone/>
            </a:pPr>
            <a:endParaRPr lang="fr-FR" sz="2400" b="1" dirty="0" smtClean="0">
              <a:latin typeface="Times New Roman" pitchFamily="18" charset="0"/>
              <a:cs typeface="Times New Roman" pitchFamily="18" charset="0"/>
            </a:endParaRPr>
          </a:p>
          <a:p>
            <a:pPr>
              <a:lnSpc>
                <a:spcPct val="150000"/>
              </a:lnSpc>
            </a:pPr>
            <a:r>
              <a:rPr lang="fr-FR" sz="2400" b="1" dirty="0" smtClean="0">
                <a:latin typeface="Times New Roman" pitchFamily="18" charset="0"/>
                <a:cs typeface="Times New Roman" pitchFamily="18" charset="0"/>
              </a:rPr>
              <a:t>4 biotypes :</a:t>
            </a:r>
          </a:p>
          <a:p>
            <a:pPr lvl="1">
              <a:lnSpc>
                <a:spcPct val="150000"/>
              </a:lnSpc>
            </a:pPr>
            <a:r>
              <a:rPr lang="fr-FR" sz="2400" b="1" i="1" dirty="0" smtClean="0">
                <a:latin typeface="Times New Roman" pitchFamily="18" charset="0"/>
                <a:cs typeface="Times New Roman" pitchFamily="18" charset="0"/>
              </a:rPr>
              <a:t>gravis</a:t>
            </a:r>
            <a:r>
              <a:rPr lang="fr-FR" sz="2400" b="1" dirty="0" smtClean="0">
                <a:latin typeface="Times New Roman" pitchFamily="18" charset="0"/>
                <a:cs typeface="Times New Roman" pitchFamily="18" charset="0"/>
              </a:rPr>
              <a:t> : glycogène, amidon +</a:t>
            </a:r>
          </a:p>
          <a:p>
            <a:pPr lvl="1">
              <a:lnSpc>
                <a:spcPct val="150000"/>
              </a:lnSpc>
            </a:pPr>
            <a:r>
              <a:rPr lang="fr-FR" sz="2400" b="1" i="1" dirty="0" err="1" smtClean="0">
                <a:latin typeface="Times New Roman" pitchFamily="18" charset="0"/>
                <a:cs typeface="Times New Roman" pitchFamily="18" charset="0"/>
              </a:rPr>
              <a:t>mitis</a:t>
            </a:r>
            <a:r>
              <a:rPr lang="fr-FR" sz="2400" b="1" i="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 glycogène –</a:t>
            </a:r>
          </a:p>
          <a:p>
            <a:pPr lvl="1">
              <a:lnSpc>
                <a:spcPct val="150000"/>
              </a:lnSpc>
            </a:pPr>
            <a:r>
              <a:rPr lang="fr-FR" sz="2400" b="1" i="1" dirty="0" err="1" smtClean="0">
                <a:latin typeface="Times New Roman" pitchFamily="18" charset="0"/>
                <a:cs typeface="Times New Roman" pitchFamily="18" charset="0"/>
              </a:rPr>
              <a:t>belfanti</a:t>
            </a:r>
            <a:r>
              <a:rPr lang="fr-FR" sz="2400" b="1" i="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 glycogène –, </a:t>
            </a:r>
            <a:r>
              <a:rPr lang="fr-FR" sz="2400" b="1" dirty="0" smtClean="0">
                <a:solidFill>
                  <a:srgbClr val="FF6600"/>
                </a:solidFill>
                <a:latin typeface="Times New Roman" pitchFamily="18" charset="0"/>
                <a:cs typeface="Times New Roman" pitchFamily="18" charset="0"/>
              </a:rPr>
              <a:t>NO</a:t>
            </a:r>
            <a:r>
              <a:rPr lang="fr-FR" sz="2400" b="1" baseline="-25000" dirty="0" smtClean="0">
                <a:solidFill>
                  <a:srgbClr val="FF6600"/>
                </a:solidFill>
                <a:latin typeface="Times New Roman" pitchFamily="18" charset="0"/>
                <a:cs typeface="Times New Roman" pitchFamily="18" charset="0"/>
              </a:rPr>
              <a:t>3</a:t>
            </a:r>
            <a:r>
              <a:rPr lang="fr-FR" sz="2400" b="1" dirty="0" smtClean="0">
                <a:solidFill>
                  <a:srgbClr val="FF6600"/>
                </a:solidFill>
                <a:latin typeface="Times New Roman" pitchFamily="18" charset="0"/>
                <a:cs typeface="Times New Roman" pitchFamily="18" charset="0"/>
              </a:rPr>
              <a:t> –</a:t>
            </a:r>
          </a:p>
          <a:p>
            <a:pPr lvl="1">
              <a:lnSpc>
                <a:spcPct val="150000"/>
              </a:lnSpc>
            </a:pPr>
            <a:r>
              <a:rPr lang="fr-FR" sz="2400" b="1" i="1" dirty="0" err="1" smtClean="0">
                <a:latin typeface="Times New Roman" pitchFamily="18" charset="0"/>
                <a:cs typeface="Times New Roman" pitchFamily="18" charset="0"/>
              </a:rPr>
              <a:t>intermedius</a:t>
            </a:r>
            <a:r>
              <a:rPr lang="fr-FR" sz="2400" b="1" dirty="0" smtClean="0">
                <a:latin typeface="Times New Roman" pitchFamily="18" charset="0"/>
                <a:cs typeface="Times New Roman" pitchFamily="18" charset="0"/>
              </a:rPr>
              <a:t> : colonies ≈ 0,5 mm biochimiquement proche de </a:t>
            </a:r>
            <a:r>
              <a:rPr lang="fr-FR" sz="2400" b="1" i="1" dirty="0" smtClean="0">
                <a:latin typeface="Times New Roman" pitchFamily="18" charset="0"/>
                <a:cs typeface="Times New Roman" pitchFamily="18" charset="0"/>
              </a:rPr>
              <a:t>gravis </a:t>
            </a:r>
            <a:r>
              <a:rPr lang="fr-FR" sz="2400" b="1" dirty="0" smtClean="0">
                <a:latin typeface="Times New Roman" pitchFamily="18" charset="0"/>
                <a:cs typeface="Times New Roman" pitchFamily="18" charset="0"/>
              </a:rPr>
              <a:t>mais plutôt lipophile</a:t>
            </a:r>
          </a:p>
          <a:p>
            <a:pPr>
              <a:lnSpc>
                <a:spcPct val="150000"/>
              </a:lnSpc>
            </a:pPr>
            <a:endParaRPr lang="fr-FR" b="1" dirty="0">
              <a:latin typeface="Times New Roman" pitchFamily="18" charset="0"/>
              <a:cs typeface="Times New Roman" pitchFamily="18" charset="0"/>
            </a:endParaRPr>
          </a:p>
        </p:txBody>
      </p:sp>
    </p:spTree>
    <p:extLst>
      <p:ext uri="{BB962C8B-B14F-4D97-AF65-F5344CB8AC3E}">
        <p14:creationId xmlns:p14="http://schemas.microsoft.com/office/powerpoint/2010/main" val="4276599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88640"/>
            <a:ext cx="8229600" cy="2664098"/>
          </a:xfrm>
        </p:spPr>
        <p:txBody>
          <a:bodyPr/>
          <a:lstStyle/>
          <a:p>
            <a:r>
              <a:rPr lang="fr-FR" sz="4000" b="1" dirty="0">
                <a:latin typeface="Times New Roman" pitchFamily="18" charset="0"/>
                <a:cs typeface="Times New Roman" pitchFamily="18" charset="0"/>
              </a:rPr>
              <a:t>Diagnostic biologique</a:t>
            </a:r>
            <a:r>
              <a:rPr lang="fr-FR" b="1" dirty="0">
                <a:latin typeface="Times New Roman" pitchFamily="18" charset="0"/>
                <a:cs typeface="Times New Roman" pitchFamily="18" charset="0"/>
              </a:rPr>
              <a:t/>
            </a:r>
            <a:br>
              <a:rPr lang="fr-FR" b="1" dirty="0">
                <a:latin typeface="Times New Roman" pitchFamily="18" charset="0"/>
                <a:cs typeface="Times New Roman" pitchFamily="18" charset="0"/>
              </a:rPr>
            </a:br>
            <a:r>
              <a:rPr lang="fr-FR" b="1" dirty="0">
                <a:latin typeface="Times New Roman" pitchFamily="18" charset="0"/>
                <a:cs typeface="Times New Roman" pitchFamily="18" charset="0"/>
              </a:rPr>
              <a:t/>
            </a:r>
            <a:br>
              <a:rPr lang="fr-FR" b="1" dirty="0">
                <a:latin typeface="Times New Roman" pitchFamily="18" charset="0"/>
                <a:cs typeface="Times New Roman" pitchFamily="18" charset="0"/>
              </a:rPr>
            </a:br>
            <a:r>
              <a:rPr lang="fr-FR" sz="2400" b="1" dirty="0">
                <a:latin typeface="Times New Roman" pitchFamily="18" charset="0"/>
                <a:cs typeface="Times New Roman" pitchFamily="18" charset="0"/>
              </a:rPr>
              <a:t>Caractères biochimiques et culturaux de </a:t>
            </a:r>
            <a:br>
              <a:rPr lang="fr-FR" sz="2400" b="1" dirty="0">
                <a:latin typeface="Times New Roman" pitchFamily="18" charset="0"/>
                <a:cs typeface="Times New Roman" pitchFamily="18" charset="0"/>
              </a:rPr>
            </a:br>
            <a:r>
              <a:rPr lang="fr-FR" sz="2400" b="1" i="1" dirty="0">
                <a:latin typeface="Times New Roman" pitchFamily="18" charset="0"/>
                <a:cs typeface="Times New Roman" pitchFamily="18" charset="0"/>
              </a:rPr>
              <a:t>C. </a:t>
            </a:r>
            <a:r>
              <a:rPr lang="fr-FR" sz="2400" b="1" i="1" dirty="0" err="1">
                <a:latin typeface="Times New Roman" pitchFamily="18" charset="0"/>
                <a:cs typeface="Times New Roman" pitchFamily="18" charset="0"/>
              </a:rPr>
              <a:t>diphtheriae</a:t>
            </a:r>
            <a:r>
              <a:rPr lang="fr-FR" sz="2400" b="1" i="1" dirty="0">
                <a:latin typeface="Times New Roman" pitchFamily="18" charset="0"/>
                <a:cs typeface="Times New Roman" pitchFamily="18" charset="0"/>
              </a:rPr>
              <a:t> </a:t>
            </a:r>
            <a:r>
              <a:rPr lang="fr-FR" sz="2400" b="1" dirty="0">
                <a:latin typeface="Times New Roman" pitchFamily="18" charset="0"/>
                <a:cs typeface="Times New Roman" pitchFamily="18" charset="0"/>
              </a:rPr>
              <a:t>et des espèces apparentées</a:t>
            </a:r>
          </a:p>
        </p:txBody>
      </p:sp>
      <p:graphicFrame>
        <p:nvGraphicFramePr>
          <p:cNvPr id="29700" name="Object 4"/>
          <p:cNvGraphicFramePr>
            <a:graphicFrameLocks noGrp="1"/>
          </p:cNvGraphicFramePr>
          <p:nvPr>
            <p:ph idx="1"/>
          </p:nvPr>
        </p:nvGraphicFramePr>
        <p:xfrm>
          <a:off x="0" y="2514600"/>
          <a:ext cx="9883775" cy="4343400"/>
        </p:xfrm>
        <a:graphic>
          <a:graphicData uri="http://schemas.openxmlformats.org/presentationml/2006/ole">
            <mc:AlternateContent xmlns:mc="http://schemas.openxmlformats.org/markup-compatibility/2006">
              <mc:Choice xmlns:v="urn:schemas-microsoft-com:vml" Requires="v">
                <p:oleObj spid="_x0000_s8223" name="Document" r:id="rId3" imgW="10159345" imgH="4606226" progId="Word.Document.8">
                  <p:embed/>
                </p:oleObj>
              </mc:Choice>
              <mc:Fallback>
                <p:oleObj name="Document" r:id="rId3" imgW="10159345" imgH="4606226"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14600"/>
                        <a:ext cx="9883775" cy="434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74127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36512" y="0"/>
            <a:ext cx="9073008" cy="6858000"/>
          </a:xfrm>
        </p:spPr>
        <p:txBody>
          <a:bodyPr>
            <a:normAutofit/>
          </a:bodyPr>
          <a:lstStyle/>
          <a:p>
            <a:pPr algn="just">
              <a:lnSpc>
                <a:spcPct val="90000"/>
              </a:lnSpc>
              <a:buFont typeface="Wingdings" pitchFamily="2" charset="2"/>
              <a:buChar char="§"/>
            </a:pPr>
            <a:r>
              <a:rPr lang="fr-FR" sz="2400" b="1" u="sng" dirty="0">
                <a:solidFill>
                  <a:srgbClr val="FF0000"/>
                </a:solidFill>
                <a:latin typeface="Times New Roman" pitchFamily="18" charset="0"/>
                <a:cs typeface="Times New Roman" pitchFamily="18" charset="0"/>
              </a:rPr>
              <a:t>Caractère </a:t>
            </a:r>
            <a:r>
              <a:rPr lang="fr-FR" sz="2400" b="1" u="sng" dirty="0" err="1">
                <a:solidFill>
                  <a:srgbClr val="FF0000"/>
                </a:solidFill>
                <a:latin typeface="Times New Roman" pitchFamily="18" charset="0"/>
                <a:cs typeface="Times New Roman" pitchFamily="18" charset="0"/>
              </a:rPr>
              <a:t>toxinogène</a:t>
            </a:r>
            <a:r>
              <a:rPr lang="fr-FR" sz="2400" b="1" u="sng" dirty="0">
                <a:solidFill>
                  <a:srgbClr val="FF0000"/>
                </a:solidFill>
                <a:latin typeface="Times New Roman" pitchFamily="18" charset="0"/>
                <a:cs typeface="Times New Roman" pitchFamily="18" charset="0"/>
              </a:rPr>
              <a:t> de </a:t>
            </a:r>
            <a:r>
              <a:rPr lang="fr-FR" sz="2400" b="1" i="1" u="sng" dirty="0">
                <a:solidFill>
                  <a:srgbClr val="FF0000"/>
                </a:solidFill>
                <a:latin typeface="Times New Roman" pitchFamily="18" charset="0"/>
                <a:cs typeface="Times New Roman" pitchFamily="18" charset="0"/>
              </a:rPr>
              <a:t>C. </a:t>
            </a:r>
            <a:r>
              <a:rPr lang="fr-FR" sz="2400" b="1" i="1" u="sng" dirty="0" err="1">
                <a:solidFill>
                  <a:srgbClr val="FF0000"/>
                </a:solidFill>
                <a:latin typeface="Times New Roman" pitchFamily="18" charset="0"/>
                <a:cs typeface="Times New Roman" pitchFamily="18" charset="0"/>
              </a:rPr>
              <a:t>diphtheriae</a:t>
            </a:r>
            <a:r>
              <a:rPr lang="fr-FR" sz="2400" b="1" i="1" u="sng" dirty="0">
                <a:solidFill>
                  <a:srgbClr val="FF0000"/>
                </a:solidFill>
                <a:latin typeface="Times New Roman" pitchFamily="18" charset="0"/>
                <a:cs typeface="Times New Roman" pitchFamily="18" charset="0"/>
              </a:rPr>
              <a:t> :</a:t>
            </a:r>
          </a:p>
          <a:p>
            <a:pPr algn="just">
              <a:lnSpc>
                <a:spcPct val="90000"/>
              </a:lnSpc>
              <a:buFont typeface="Wingdings" pitchFamily="2" charset="2"/>
              <a:buNone/>
            </a:pPr>
            <a:endParaRPr lang="fr-FR" sz="1000" b="1" i="1" u="sng" dirty="0">
              <a:solidFill>
                <a:srgbClr val="FF0000"/>
              </a:solidFill>
              <a:latin typeface="Times New Roman" pitchFamily="18" charset="0"/>
              <a:cs typeface="Times New Roman" pitchFamily="18" charset="0"/>
            </a:endParaRPr>
          </a:p>
          <a:p>
            <a:pPr lvl="2" algn="just">
              <a:lnSpc>
                <a:spcPct val="90000"/>
              </a:lnSpc>
            </a:pPr>
            <a:r>
              <a:rPr lang="fr-FR" b="1" i="1" dirty="0">
                <a:solidFill>
                  <a:srgbClr val="009900"/>
                </a:solidFill>
                <a:latin typeface="Times New Roman" pitchFamily="18" charset="0"/>
                <a:cs typeface="Times New Roman" pitchFamily="18" charset="0"/>
              </a:rPr>
              <a:t>Test d’</a:t>
            </a:r>
            <a:r>
              <a:rPr lang="fr-FR" b="1" i="1" dirty="0" err="1">
                <a:solidFill>
                  <a:srgbClr val="009900"/>
                </a:solidFill>
                <a:latin typeface="Times New Roman" pitchFamily="18" charset="0"/>
                <a:cs typeface="Times New Roman" pitchFamily="18" charset="0"/>
              </a:rPr>
              <a:t>Elek</a:t>
            </a:r>
            <a:r>
              <a:rPr lang="fr-FR" b="1" i="1" dirty="0">
                <a:solidFill>
                  <a:srgbClr val="009900"/>
                </a:solidFill>
                <a:latin typeface="Times New Roman" pitchFamily="18" charset="0"/>
                <a:cs typeface="Times New Roman" pitchFamily="18" charset="0"/>
              </a:rPr>
              <a:t> </a:t>
            </a:r>
            <a:r>
              <a:rPr lang="fr-FR" b="1" dirty="0" smtClean="0">
                <a:solidFill>
                  <a:srgbClr val="009900"/>
                </a:solidFill>
                <a:latin typeface="Times New Roman" pitchFamily="18" charset="0"/>
                <a:cs typeface="Times New Roman" pitchFamily="18" charset="0"/>
              </a:rPr>
              <a:t>→</a:t>
            </a:r>
            <a:endParaRPr lang="fr-FR" sz="2000" b="1" dirty="0">
              <a:solidFill>
                <a:srgbClr val="009900"/>
              </a:solidFill>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c’ </a:t>
            </a:r>
            <a:r>
              <a:rPr lang="fr-FR" sz="2400" dirty="0">
                <a:latin typeface="Times New Roman" pitchFamily="18" charset="0"/>
                <a:cs typeface="Times New Roman" pitchFamily="18" charset="0"/>
              </a:rPr>
              <a:t>est une </a:t>
            </a:r>
            <a:r>
              <a:rPr lang="fr-FR" sz="2400" dirty="0" smtClean="0">
                <a:latin typeface="Times New Roman" pitchFamily="18" charset="0"/>
                <a:cs typeface="Times New Roman" pitchFamily="18" charset="0"/>
              </a:rPr>
              <a:t>technique d'</a:t>
            </a:r>
            <a:r>
              <a:rPr lang="fr-FR" sz="2400" dirty="0" err="1" smtClean="0">
                <a:latin typeface="Times New Roman" pitchFamily="18" charset="0"/>
                <a:cs typeface="Times New Roman" pitchFamily="18" charset="0"/>
              </a:rPr>
              <a:t>immunodiffusion</a:t>
            </a: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en milieu </a:t>
            </a:r>
            <a:r>
              <a:rPr lang="fr-FR" sz="2400" dirty="0" smtClean="0">
                <a:latin typeface="Times New Roman" pitchFamily="18" charset="0"/>
                <a:cs typeface="Times New Roman" pitchFamily="18" charset="0"/>
              </a:rPr>
              <a:t>gélose . </a:t>
            </a:r>
          </a:p>
          <a:p>
            <a:pPr algn="just"/>
            <a:r>
              <a:rPr lang="fr-FR" sz="2400" dirty="0" smtClean="0">
                <a:latin typeface="Times New Roman" pitchFamily="18" charset="0"/>
                <a:cs typeface="Times New Roman" pitchFamily="18" charset="0"/>
              </a:rPr>
              <a:t>2 </a:t>
            </a:r>
            <a:r>
              <a:rPr lang="fr-FR" sz="2400" dirty="0">
                <a:latin typeface="Times New Roman" pitchFamily="18" charset="0"/>
                <a:cs typeface="Times New Roman" pitchFamily="18" charset="0"/>
              </a:rPr>
              <a:t>souches connues </a:t>
            </a:r>
            <a:r>
              <a:rPr lang="fr-FR" sz="2400" i="1" dirty="0" err="1">
                <a:latin typeface="Times New Roman" pitchFamily="18" charset="0"/>
                <a:cs typeface="Times New Roman" pitchFamily="18" charset="0"/>
              </a:rPr>
              <a:t>tox</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 et </a:t>
            </a:r>
            <a:r>
              <a:rPr lang="fr-FR" sz="2400" i="1" dirty="0" err="1">
                <a:latin typeface="Times New Roman" pitchFamily="18" charset="0"/>
                <a:cs typeface="Times New Roman" pitchFamily="18" charset="0"/>
              </a:rPr>
              <a:t>tox</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sont ensemencées </a:t>
            </a:r>
            <a:r>
              <a:rPr lang="fr-FR" sz="2400" dirty="0">
                <a:latin typeface="Times New Roman" pitchFamily="18" charset="0"/>
                <a:cs typeface="Times New Roman" pitchFamily="18" charset="0"/>
              </a:rPr>
              <a:t>sur milieu </a:t>
            </a:r>
            <a:r>
              <a:rPr lang="fr-FR" sz="2400" dirty="0" smtClean="0">
                <a:latin typeface="Times New Roman" pitchFamily="18" charset="0"/>
                <a:cs typeface="Times New Roman" pitchFamily="18" charset="0"/>
              </a:rPr>
              <a:t>gélosé parallèlement </a:t>
            </a:r>
            <a:r>
              <a:rPr lang="fr-FR" sz="2400" dirty="0">
                <a:latin typeface="Times New Roman" pitchFamily="18" charset="0"/>
                <a:cs typeface="Times New Roman" pitchFamily="18" charset="0"/>
              </a:rPr>
              <a:t>à</a:t>
            </a: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la </a:t>
            </a:r>
            <a:r>
              <a:rPr lang="fr-FR" sz="2400" dirty="0" smtClean="0">
                <a:latin typeface="Times New Roman" pitchFamily="18" charset="0"/>
                <a:cs typeface="Times New Roman" pitchFamily="18" charset="0"/>
              </a:rPr>
              <a:t>souche étudiée.</a:t>
            </a:r>
          </a:p>
          <a:p>
            <a:pPr algn="just"/>
            <a:r>
              <a:rPr lang="fr-FR" sz="2400" dirty="0" smtClean="0">
                <a:latin typeface="Times New Roman" pitchFamily="18" charset="0"/>
                <a:cs typeface="Times New Roman" pitchFamily="18" charset="0"/>
              </a:rPr>
              <a:t>Les </a:t>
            </a:r>
            <a:r>
              <a:rPr lang="fr-FR" sz="2400" dirty="0">
                <a:latin typeface="Times New Roman" pitchFamily="18" charset="0"/>
                <a:cs typeface="Times New Roman" pitchFamily="18" charset="0"/>
              </a:rPr>
              <a:t>souches doivent avoir </a:t>
            </a:r>
            <a:r>
              <a:rPr lang="fr-FR" sz="2400" dirty="0" smtClean="0">
                <a:latin typeface="Times New Roman" pitchFamily="18" charset="0"/>
                <a:cs typeface="Times New Roman" pitchFamily="18" charset="0"/>
              </a:rPr>
              <a:t>été isolées </a:t>
            </a:r>
            <a:r>
              <a:rPr lang="fr-FR" sz="2400" dirty="0">
                <a:latin typeface="Times New Roman" pitchFamily="18" charset="0"/>
                <a:cs typeface="Times New Roman" pitchFamily="18" charset="0"/>
              </a:rPr>
              <a:t>sur </a:t>
            </a:r>
            <a:r>
              <a:rPr lang="fr-FR" sz="2400" b="1" dirty="0">
                <a:latin typeface="Times New Roman" pitchFamily="18" charset="0"/>
                <a:cs typeface="Times New Roman" pitchFamily="18" charset="0"/>
              </a:rPr>
              <a:t>milieu nutritif simple</a:t>
            </a:r>
            <a:r>
              <a:rPr lang="fr-FR" sz="2400" dirty="0">
                <a:latin typeface="Times New Roman" pitchFamily="18" charset="0"/>
                <a:cs typeface="Times New Roman" pitchFamily="18" charset="0"/>
              </a:rPr>
              <a:t> et pas </a:t>
            </a:r>
            <a:r>
              <a:rPr lang="fr-FR" sz="2400" dirty="0" smtClean="0">
                <a:latin typeface="Times New Roman" pitchFamily="18" charset="0"/>
                <a:cs typeface="Times New Roman" pitchFamily="18" charset="0"/>
              </a:rPr>
              <a:t>sur gélose </a:t>
            </a:r>
            <a:r>
              <a:rPr lang="fr-FR" sz="2400" dirty="0">
                <a:latin typeface="Times New Roman" pitchFamily="18" charset="0"/>
                <a:cs typeface="Times New Roman" pitchFamily="18" charset="0"/>
              </a:rPr>
              <a:t>au sang, le fer inhibant la production de toxine. </a:t>
            </a:r>
            <a:endParaRPr lang="fr-FR" sz="2400" dirty="0" smtClean="0">
              <a:latin typeface="Times New Roman" pitchFamily="18" charset="0"/>
              <a:cs typeface="Times New Roman" pitchFamily="18" charset="0"/>
            </a:endParaRPr>
          </a:p>
          <a:p>
            <a:pPr algn="just"/>
            <a:r>
              <a:rPr lang="fr-FR" sz="2400" dirty="0" smtClean="0">
                <a:latin typeface="Times New Roman" pitchFamily="18" charset="0"/>
                <a:cs typeface="Times New Roman" pitchFamily="18" charset="0"/>
              </a:rPr>
              <a:t>On dépose perpendiculairement </a:t>
            </a:r>
            <a:r>
              <a:rPr lang="fr-FR" sz="2400" dirty="0">
                <a:latin typeface="Times New Roman" pitchFamily="18" charset="0"/>
                <a:cs typeface="Times New Roman" pitchFamily="18" charset="0"/>
              </a:rPr>
              <a:t>une bandelette </a:t>
            </a:r>
            <a:r>
              <a:rPr lang="fr-FR" sz="2400" dirty="0" smtClean="0">
                <a:latin typeface="Times New Roman" pitchFamily="18" charset="0"/>
                <a:cs typeface="Times New Roman" pitchFamily="18" charset="0"/>
              </a:rPr>
              <a:t>imprégnée de sérum </a:t>
            </a:r>
            <a:r>
              <a:rPr lang="fr-FR" sz="2400" dirty="0">
                <a:latin typeface="Times New Roman" pitchFamily="18" charset="0"/>
                <a:cs typeface="Times New Roman" pitchFamily="18" charset="0"/>
              </a:rPr>
              <a:t>antitoxine </a:t>
            </a:r>
            <a:r>
              <a:rPr lang="fr-FR" sz="2400" dirty="0" smtClean="0">
                <a:latin typeface="Times New Roman" pitchFamily="18" charset="0"/>
                <a:cs typeface="Times New Roman" pitchFamily="18" charset="0"/>
              </a:rPr>
              <a:t>diphtérique</a:t>
            </a:r>
            <a:r>
              <a:rPr lang="fr-FR" sz="2400"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Puis, </a:t>
            </a:r>
            <a:r>
              <a:rPr lang="fr-FR" sz="2400" dirty="0">
                <a:latin typeface="Times New Roman" pitchFamily="18" charset="0"/>
                <a:cs typeface="Times New Roman" pitchFamily="18" charset="0"/>
              </a:rPr>
              <a:t>on </a:t>
            </a:r>
            <a:r>
              <a:rPr lang="fr-FR" sz="2400" dirty="0" smtClean="0">
                <a:latin typeface="Times New Roman" pitchFamily="18" charset="0"/>
                <a:cs typeface="Times New Roman" pitchFamily="18" charset="0"/>
              </a:rPr>
              <a:t>observe les </a:t>
            </a:r>
            <a:r>
              <a:rPr lang="fr-FR" sz="2400" dirty="0">
                <a:latin typeface="Times New Roman" pitchFamily="18" charset="0"/>
                <a:cs typeface="Times New Roman" pitchFamily="18" charset="0"/>
              </a:rPr>
              <a:t>arcs de </a:t>
            </a:r>
            <a:r>
              <a:rPr lang="fr-FR" sz="2400" dirty="0" smtClean="0">
                <a:latin typeface="Times New Roman" pitchFamily="18" charset="0"/>
                <a:cs typeface="Times New Roman" pitchFamily="18" charset="0"/>
              </a:rPr>
              <a:t>précipitation (Ag/</a:t>
            </a:r>
            <a:r>
              <a:rPr lang="fr-FR" sz="2400" dirty="0" err="1" smtClean="0">
                <a:latin typeface="Times New Roman" pitchFamily="18" charset="0"/>
                <a:cs typeface="Times New Roman" pitchFamily="18" charset="0"/>
              </a:rPr>
              <a:t>Ac</a:t>
            </a:r>
            <a:r>
              <a:rPr lang="fr-FR" sz="2400" dirty="0" smtClean="0">
                <a:latin typeface="Times New Roman" pitchFamily="18" charset="0"/>
                <a:cs typeface="Times New Roman" pitchFamily="18" charset="0"/>
              </a:rPr>
              <a:t>). </a:t>
            </a:r>
          </a:p>
          <a:p>
            <a:pPr algn="just"/>
            <a:r>
              <a:rPr lang="fr-FR" sz="2400" dirty="0" smtClean="0">
                <a:latin typeface="Times New Roman" pitchFamily="18" charset="0"/>
                <a:cs typeface="Times New Roman" pitchFamily="18" charset="0"/>
              </a:rPr>
              <a:t>Il </a:t>
            </a:r>
            <a:r>
              <a:rPr lang="fr-FR" sz="2400" dirty="0">
                <a:latin typeface="Times New Roman" pitchFamily="18" charset="0"/>
                <a:cs typeface="Times New Roman" pitchFamily="18" charset="0"/>
              </a:rPr>
              <a:t>ne s'agit pas </a:t>
            </a:r>
            <a:r>
              <a:rPr lang="fr-FR" sz="2400" dirty="0" smtClean="0">
                <a:latin typeface="Times New Roman" pitchFamily="18" charset="0"/>
                <a:cs typeface="Times New Roman" pitchFamily="18" charset="0"/>
              </a:rPr>
              <a:t>d'une technique </a:t>
            </a:r>
            <a:r>
              <a:rPr lang="fr-FR" sz="2400" dirty="0">
                <a:latin typeface="Times New Roman" pitchFamily="18" charset="0"/>
                <a:cs typeface="Times New Roman" pitchFamily="18" charset="0"/>
              </a:rPr>
              <a:t>rapide, les arcs ne pouvant </a:t>
            </a:r>
            <a:r>
              <a:rPr lang="fr-FR" sz="2400" dirty="0" smtClean="0">
                <a:latin typeface="Times New Roman" pitchFamily="18" charset="0"/>
                <a:cs typeface="Times New Roman" pitchFamily="18" charset="0"/>
              </a:rPr>
              <a:t>être </a:t>
            </a:r>
            <a:r>
              <a:rPr lang="fr-FR" sz="2400" dirty="0">
                <a:latin typeface="Times New Roman" pitchFamily="18" charset="0"/>
                <a:cs typeface="Times New Roman" pitchFamily="18" charset="0"/>
              </a:rPr>
              <a:t>visibles </a:t>
            </a:r>
            <a:r>
              <a:rPr lang="fr-FR" sz="2400" dirty="0" smtClean="0">
                <a:latin typeface="Times New Roman" pitchFamily="18" charset="0"/>
                <a:cs typeface="Times New Roman" pitchFamily="18" charset="0"/>
              </a:rPr>
              <a:t>qu'après 2 à </a:t>
            </a:r>
            <a:r>
              <a:rPr lang="fr-FR" sz="2400" dirty="0">
                <a:latin typeface="Times New Roman" pitchFamily="18" charset="0"/>
                <a:cs typeface="Times New Roman" pitchFamily="18" charset="0"/>
              </a:rPr>
              <a:t>6 jours. </a:t>
            </a:r>
            <a:endParaRPr lang="fr-FR" sz="2400" dirty="0" smtClean="0">
              <a:latin typeface="Times New Roman" pitchFamily="18" charset="0"/>
              <a:cs typeface="Times New Roman" pitchFamily="18" charset="0"/>
            </a:endParaRPr>
          </a:p>
          <a:p>
            <a:pPr algn="just"/>
            <a:r>
              <a:rPr lang="fr-FR" sz="2400" dirty="0" smtClean="0">
                <a:latin typeface="Times New Roman" pitchFamily="18" charset="0"/>
                <a:cs typeface="Times New Roman" pitchFamily="18" charset="0"/>
              </a:rPr>
              <a:t>De </a:t>
            </a:r>
            <a:r>
              <a:rPr lang="fr-FR" sz="2400" dirty="0">
                <a:latin typeface="Times New Roman" pitchFamily="18" charset="0"/>
                <a:cs typeface="Times New Roman" pitchFamily="18" charset="0"/>
              </a:rPr>
              <a:t>plus, il existe des arcs non </a:t>
            </a:r>
            <a:r>
              <a:rPr lang="fr-FR" sz="2400" dirty="0" smtClean="0">
                <a:latin typeface="Times New Roman" pitchFamily="18" charset="0"/>
                <a:cs typeface="Times New Roman" pitchFamily="18" charset="0"/>
              </a:rPr>
              <a:t>spécifiques. Si la </a:t>
            </a:r>
            <a:r>
              <a:rPr lang="fr-FR" sz="2400" dirty="0">
                <a:latin typeface="Times New Roman" pitchFamily="18" charset="0"/>
                <a:cs typeface="Times New Roman" pitchFamily="18" charset="0"/>
              </a:rPr>
              <a:t>souche </a:t>
            </a:r>
            <a:r>
              <a:rPr lang="fr-FR" sz="2400" dirty="0" smtClean="0">
                <a:latin typeface="Times New Roman" pitchFamily="18" charset="0"/>
                <a:cs typeface="Times New Roman" pitchFamily="18" charset="0"/>
              </a:rPr>
              <a:t>à étudier </a:t>
            </a:r>
            <a:r>
              <a:rPr lang="fr-FR" sz="2400" dirty="0">
                <a:latin typeface="Times New Roman" pitchFamily="18" charset="0"/>
                <a:cs typeface="Times New Roman" pitchFamily="18" charset="0"/>
              </a:rPr>
              <a:t>est </a:t>
            </a:r>
            <a:r>
              <a:rPr lang="fr-FR" sz="2400" dirty="0" err="1" smtClean="0">
                <a:latin typeface="Times New Roman" pitchFamily="18" charset="0"/>
                <a:cs typeface="Times New Roman" pitchFamily="18" charset="0"/>
              </a:rPr>
              <a:t>toxinogène</a:t>
            </a:r>
            <a:r>
              <a:rPr lang="fr-FR" sz="2400" dirty="0">
                <a:latin typeface="Times New Roman" pitchFamily="18" charset="0"/>
                <a:cs typeface="Times New Roman" pitchFamily="18" charset="0"/>
              </a:rPr>
              <a:t>, l'arc principal </a:t>
            </a:r>
            <a:r>
              <a:rPr lang="fr-FR" sz="2400" dirty="0" smtClean="0">
                <a:latin typeface="Times New Roman" pitchFamily="18" charset="0"/>
                <a:cs typeface="Times New Roman" pitchFamily="18" charset="0"/>
              </a:rPr>
              <a:t>rejoint celui observé </a:t>
            </a:r>
            <a:r>
              <a:rPr lang="fr-FR" sz="2400" dirty="0">
                <a:latin typeface="Times New Roman" pitchFamily="18" charset="0"/>
                <a:cs typeface="Times New Roman" pitchFamily="18" charset="0"/>
              </a:rPr>
              <a:t>avec la souche connue </a:t>
            </a:r>
            <a:r>
              <a:rPr lang="fr-FR" sz="2400" i="1" dirty="0" err="1">
                <a:latin typeface="Times New Roman" pitchFamily="18" charset="0"/>
                <a:cs typeface="Times New Roman" pitchFamily="18" charset="0"/>
              </a:rPr>
              <a:t>tox</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a:t>
            </a:r>
            <a:endParaRPr lang="fr-FR" sz="1000" dirty="0">
              <a:latin typeface="Times New Roman" pitchFamily="18" charset="0"/>
              <a:cs typeface="Times New Roman" pitchFamily="18" charset="0"/>
            </a:endParaRPr>
          </a:p>
        </p:txBody>
      </p:sp>
    </p:spTree>
    <p:extLst>
      <p:ext uri="{BB962C8B-B14F-4D97-AF65-F5344CB8AC3E}">
        <p14:creationId xmlns:p14="http://schemas.microsoft.com/office/powerpoint/2010/main" val="2556077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371600"/>
            <a:ext cx="86677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321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Autofit/>
          </a:bodyPr>
          <a:lstStyle/>
          <a:p>
            <a:pPr algn="just">
              <a:lnSpc>
                <a:spcPct val="170000"/>
              </a:lnSpc>
            </a:pPr>
            <a:r>
              <a:rPr lang="fr-FR" sz="2400" dirty="0">
                <a:latin typeface="Times New Roman" pitchFamily="18" charset="0"/>
                <a:cs typeface="Times New Roman" pitchFamily="18" charset="0"/>
              </a:rPr>
              <a:t>Les </a:t>
            </a:r>
            <a:r>
              <a:rPr lang="fr-FR" sz="2400" dirty="0" err="1">
                <a:latin typeface="Times New Roman" pitchFamily="18" charset="0"/>
                <a:cs typeface="Times New Roman" pitchFamily="18" charset="0"/>
              </a:rPr>
              <a:t>corynébactéries</a:t>
            </a:r>
            <a:r>
              <a:rPr lang="fr-FR" sz="2400" dirty="0">
                <a:latin typeface="Times New Roman" pitchFamily="18" charset="0"/>
                <a:cs typeface="Times New Roman" pitchFamily="18" charset="0"/>
              </a:rPr>
              <a:t> sont des bacilles à </a:t>
            </a:r>
            <a:r>
              <a:rPr lang="fr-FR" sz="2400" b="1" dirty="0">
                <a:latin typeface="Times New Roman" pitchFamily="18" charset="0"/>
                <a:cs typeface="Times New Roman" pitchFamily="18" charset="0"/>
              </a:rPr>
              <a:t>Gram positif </a:t>
            </a:r>
            <a:r>
              <a:rPr lang="fr-FR" sz="2400" b="1" dirty="0" smtClean="0">
                <a:latin typeface="Times New Roman" pitchFamily="18" charset="0"/>
                <a:cs typeface="Times New Roman" pitchFamily="18" charset="0"/>
              </a:rPr>
              <a:t>non sporulés</a:t>
            </a: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immobiles</a:t>
            </a:r>
            <a:r>
              <a:rPr lang="fr-FR" sz="2400" dirty="0">
                <a:latin typeface="Times New Roman" pitchFamily="18" charset="0"/>
                <a:cs typeface="Times New Roman" pitchFamily="18" charset="0"/>
              </a:rPr>
              <a:t>, non filamenteux. </a:t>
            </a:r>
            <a:endParaRPr lang="fr-FR" sz="2400" dirty="0" smtClean="0">
              <a:latin typeface="Times New Roman" pitchFamily="18" charset="0"/>
              <a:cs typeface="Times New Roman" pitchFamily="18" charset="0"/>
            </a:endParaRPr>
          </a:p>
          <a:p>
            <a:pPr algn="just">
              <a:lnSpc>
                <a:spcPct val="170000"/>
              </a:lnSpc>
            </a:pPr>
            <a:r>
              <a:rPr lang="fr-FR" sz="2400" dirty="0" smtClean="0">
                <a:latin typeface="Times New Roman" pitchFamily="18" charset="0"/>
                <a:cs typeface="Times New Roman" pitchFamily="18" charset="0"/>
              </a:rPr>
              <a:t>Ils </a:t>
            </a:r>
            <a:r>
              <a:rPr lang="fr-FR" sz="2400" dirty="0">
                <a:latin typeface="Times New Roman" pitchFamily="18" charset="0"/>
                <a:cs typeface="Times New Roman" pitchFamily="18" charset="0"/>
              </a:rPr>
              <a:t>sont </a:t>
            </a:r>
            <a:r>
              <a:rPr lang="fr-FR" sz="2400" dirty="0" smtClean="0">
                <a:latin typeface="Times New Roman" pitchFamily="18" charset="0"/>
                <a:cs typeface="Times New Roman" pitchFamily="18" charset="0"/>
              </a:rPr>
              <a:t>aérobies ou </a:t>
            </a:r>
            <a:r>
              <a:rPr lang="fr-FR" sz="2400" dirty="0">
                <a:latin typeface="Times New Roman" pitchFamily="18" charset="0"/>
                <a:cs typeface="Times New Roman" pitchFamily="18" charset="0"/>
              </a:rPr>
              <a:t>anaérobies facultatifs et présentent classiquement </a:t>
            </a:r>
            <a:r>
              <a:rPr lang="fr-FR" sz="2400" dirty="0" smtClean="0">
                <a:latin typeface="Times New Roman" pitchFamily="18" charset="0"/>
                <a:cs typeface="Times New Roman" pitchFamily="18" charset="0"/>
              </a:rPr>
              <a:t>une morphologie </a:t>
            </a:r>
            <a:r>
              <a:rPr lang="fr-FR" sz="2400" dirty="0">
                <a:latin typeface="Times New Roman" pitchFamily="18" charset="0"/>
                <a:cs typeface="Times New Roman" pitchFamily="18" charset="0"/>
              </a:rPr>
              <a:t>particulière </a:t>
            </a:r>
            <a:r>
              <a:rPr lang="fr-FR" sz="2400" b="1" dirty="0">
                <a:latin typeface="Times New Roman" pitchFamily="18" charset="0"/>
                <a:cs typeface="Times New Roman" pitchFamily="18" charset="0"/>
              </a:rPr>
              <a:t>irrégulière</a:t>
            </a:r>
            <a:r>
              <a:rPr lang="fr-FR" sz="2400" dirty="0">
                <a:latin typeface="Times New Roman" pitchFamily="18" charset="0"/>
                <a:cs typeface="Times New Roman" pitchFamily="18" charset="0"/>
              </a:rPr>
              <a:t> avec des </a:t>
            </a:r>
            <a:r>
              <a:rPr lang="fr-FR" sz="2400" dirty="0" smtClean="0">
                <a:latin typeface="Times New Roman" pitchFamily="18" charset="0"/>
                <a:cs typeface="Times New Roman" pitchFamily="18" charset="0"/>
              </a:rPr>
              <a:t>renflements à </a:t>
            </a:r>
            <a:r>
              <a:rPr lang="fr-FR" sz="2400" dirty="0">
                <a:latin typeface="Times New Roman" pitchFamily="18" charset="0"/>
                <a:cs typeface="Times New Roman" pitchFamily="18" charset="0"/>
              </a:rPr>
              <a:t>une ou aux deux extrémités ; ils sont souvent </a:t>
            </a:r>
            <a:r>
              <a:rPr lang="fr-FR" sz="2400" dirty="0" smtClean="0">
                <a:latin typeface="Times New Roman" pitchFamily="18" charset="0"/>
                <a:cs typeface="Times New Roman" pitchFamily="18" charset="0"/>
              </a:rPr>
              <a:t>disposés en amas et </a:t>
            </a:r>
            <a:r>
              <a:rPr lang="fr-FR" sz="2400" dirty="0">
                <a:latin typeface="Times New Roman" pitchFamily="18" charset="0"/>
                <a:cs typeface="Times New Roman" pitchFamily="18" charset="0"/>
              </a:rPr>
              <a:t>groupement en « lettres chinoises »</a:t>
            </a:r>
            <a:r>
              <a:rPr lang="fr-FR" sz="2400"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Catalase +, Oxydase -.</a:t>
            </a:r>
            <a:r>
              <a:rPr lang="fr-FR" sz="2400" dirty="0" smtClean="0">
                <a:latin typeface="Times New Roman" pitchFamily="18" charset="0"/>
                <a:cs typeface="Times New Roman" pitchFamily="18" charset="0"/>
              </a:rPr>
              <a:t> </a:t>
            </a:r>
            <a:endParaRPr lang="fr-FR" sz="2400" dirty="0">
              <a:latin typeface="Times New Roman" pitchFamily="18" charset="0"/>
              <a:cs typeface="Times New Roman" pitchFamily="18" charset="0"/>
            </a:endParaRPr>
          </a:p>
          <a:p>
            <a:pPr algn="just">
              <a:lnSpc>
                <a:spcPct val="170000"/>
              </a:lnSpc>
            </a:pPr>
            <a:r>
              <a:rPr lang="fr-FR" sz="2400" dirty="0" smtClean="0">
                <a:latin typeface="Times New Roman" pitchFamily="18" charset="0"/>
                <a:cs typeface="Times New Roman" pitchFamily="18" charset="0"/>
              </a:rPr>
              <a:t>Très </a:t>
            </a:r>
            <a:r>
              <a:rPr lang="fr-FR" sz="2400" dirty="0">
                <a:latin typeface="Times New Roman" pitchFamily="18" charset="0"/>
                <a:cs typeface="Times New Roman" pitchFamily="18" charset="0"/>
              </a:rPr>
              <a:t>peu d'espèces sont pathogènes</a:t>
            </a:r>
            <a:r>
              <a:rPr lang="fr-FR" sz="2400" dirty="0" smtClean="0">
                <a:latin typeface="Times New Roman" pitchFamily="18" charset="0"/>
                <a:cs typeface="Times New Roman" pitchFamily="18" charset="0"/>
              </a:rPr>
              <a:t>, la </a:t>
            </a:r>
            <a:r>
              <a:rPr lang="fr-FR" sz="2400" dirty="0">
                <a:latin typeface="Times New Roman" pitchFamily="18" charset="0"/>
                <a:cs typeface="Times New Roman" pitchFamily="18" charset="0"/>
              </a:rPr>
              <a:t>plus connue</a:t>
            </a:r>
            <a:r>
              <a:rPr lang="fr-FR" sz="2400" dirty="0" smtClean="0">
                <a:latin typeface="Times New Roman" pitchFamily="18" charset="0"/>
                <a:cs typeface="Times New Roman" pitchFamily="18" charset="0"/>
              </a:rPr>
              <a:t>, </a:t>
            </a:r>
            <a:r>
              <a:rPr lang="fr-FR" sz="2400" b="1" i="1" dirty="0" err="1" smtClean="0">
                <a:latin typeface="Times New Roman" pitchFamily="18" charset="0"/>
                <a:cs typeface="Times New Roman" pitchFamily="18" charset="0"/>
              </a:rPr>
              <a:t>Corynebacterium</a:t>
            </a:r>
            <a:r>
              <a:rPr lang="fr-FR" sz="2400" b="1" i="1" dirty="0" smtClean="0">
                <a:latin typeface="Times New Roman" pitchFamily="18" charset="0"/>
                <a:cs typeface="Times New Roman" pitchFamily="18" charset="0"/>
              </a:rPr>
              <a:t> </a:t>
            </a:r>
            <a:r>
              <a:rPr lang="fr-FR" sz="2400" b="1" i="1" dirty="0" err="1">
                <a:latin typeface="Times New Roman" pitchFamily="18" charset="0"/>
                <a:cs typeface="Times New Roman" pitchFamily="18" charset="0"/>
              </a:rPr>
              <a:t>diphtheriae</a:t>
            </a:r>
            <a:r>
              <a:rPr lang="fr-FR" sz="2400" b="1" i="1" dirty="0">
                <a:latin typeface="Times New Roman" pitchFamily="18" charset="0"/>
                <a:cs typeface="Times New Roman" pitchFamily="18" charset="0"/>
              </a:rPr>
              <a:t> </a:t>
            </a:r>
            <a:r>
              <a:rPr lang="fr-FR" sz="2400" b="1" dirty="0">
                <a:latin typeface="Times New Roman" pitchFamily="18" charset="0"/>
                <a:cs typeface="Times New Roman" pitchFamily="18" charset="0"/>
              </a:rPr>
              <a:t>, responsable de la </a:t>
            </a:r>
            <a:r>
              <a:rPr lang="fr-FR" sz="2400" b="1" dirty="0" smtClean="0">
                <a:latin typeface="Times New Roman" pitchFamily="18" charset="0"/>
                <a:cs typeface="Times New Roman" pitchFamily="18" charset="0"/>
              </a:rPr>
              <a:t>diphtérie.</a:t>
            </a:r>
          </a:p>
          <a:p>
            <a:pPr algn="just">
              <a:lnSpc>
                <a:spcPct val="170000"/>
              </a:lnSpc>
            </a:pPr>
            <a:r>
              <a:rPr lang="fr-FR" sz="2400" dirty="0" smtClean="0">
                <a:latin typeface="Times New Roman" pitchFamily="18" charset="0"/>
                <a:cs typeface="Times New Roman" pitchFamily="18" charset="0"/>
              </a:rPr>
              <a:t>Parmi </a:t>
            </a:r>
            <a:r>
              <a:rPr lang="fr-FR" sz="2400" dirty="0">
                <a:latin typeface="Times New Roman" pitchFamily="18" charset="0"/>
                <a:cs typeface="Times New Roman" pitchFamily="18" charset="0"/>
              </a:rPr>
              <a:t>les espèces commensales</a:t>
            </a:r>
            <a:r>
              <a:rPr lang="fr-FR" sz="2400" dirty="0" smtClean="0">
                <a:latin typeface="Times New Roman" pitchFamily="18" charset="0"/>
                <a:cs typeface="Times New Roman" pitchFamily="18" charset="0"/>
              </a:rPr>
              <a:t>, </a:t>
            </a:r>
            <a:r>
              <a:rPr lang="fr-FR" sz="2400" i="1" dirty="0" smtClean="0">
                <a:latin typeface="Times New Roman" pitchFamily="18" charset="0"/>
                <a:cs typeface="Times New Roman" pitchFamily="18" charset="0"/>
              </a:rPr>
              <a:t>C</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jeikeium</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et </a:t>
            </a:r>
            <a:r>
              <a:rPr lang="fr-FR" sz="2400" b="1" i="1" dirty="0">
                <a:latin typeface="Times New Roman" pitchFamily="18" charset="0"/>
                <a:cs typeface="Times New Roman" pitchFamily="18" charset="0"/>
              </a:rPr>
              <a:t>C. </a:t>
            </a:r>
            <a:r>
              <a:rPr lang="fr-FR" sz="2400" b="1" i="1" dirty="0" err="1">
                <a:latin typeface="Times New Roman" pitchFamily="18" charset="0"/>
                <a:cs typeface="Times New Roman" pitchFamily="18" charset="0"/>
              </a:rPr>
              <a:t>urealyticum</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se rencontrent </a:t>
            </a:r>
            <a:r>
              <a:rPr lang="fr-FR" sz="2400" dirty="0" smtClean="0">
                <a:latin typeface="Times New Roman" pitchFamily="18" charset="0"/>
                <a:cs typeface="Times New Roman" pitchFamily="18" charset="0"/>
              </a:rPr>
              <a:t>avec une </a:t>
            </a:r>
            <a:r>
              <a:rPr lang="fr-FR" sz="2400" dirty="0">
                <a:latin typeface="Times New Roman" pitchFamily="18" charset="0"/>
                <a:cs typeface="Times New Roman" pitchFamily="18" charset="0"/>
              </a:rPr>
              <a:t>certaine fréquence, favorisées par des terrains </a:t>
            </a:r>
            <a:r>
              <a:rPr lang="fr-FR" sz="2400" dirty="0" smtClean="0">
                <a:latin typeface="Times New Roman" pitchFamily="18" charset="0"/>
                <a:cs typeface="Times New Roman" pitchFamily="18" charset="0"/>
              </a:rPr>
              <a:t>fragilisés et </a:t>
            </a:r>
            <a:r>
              <a:rPr lang="fr-FR" sz="2400" dirty="0">
                <a:latin typeface="Times New Roman" pitchFamily="18" charset="0"/>
                <a:cs typeface="Times New Roman" pitchFamily="18" charset="0"/>
              </a:rPr>
              <a:t>les traitements antibiotiques à large spectre.</a:t>
            </a:r>
          </a:p>
        </p:txBody>
      </p:sp>
    </p:spTree>
    <p:extLst>
      <p:ext uri="{BB962C8B-B14F-4D97-AF65-F5344CB8AC3E}">
        <p14:creationId xmlns:p14="http://schemas.microsoft.com/office/powerpoint/2010/main" val="2035422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23974"/>
            <a:ext cx="6052517" cy="504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38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8640"/>
            <a:ext cx="9144000" cy="5262979"/>
          </a:xfrm>
          <a:prstGeom prst="rect">
            <a:avLst/>
          </a:prstGeom>
        </p:spPr>
        <p:txBody>
          <a:bodyPr wrap="square">
            <a:spAutoFit/>
          </a:bodyPr>
          <a:lstStyle/>
          <a:p>
            <a:pPr algn="just">
              <a:lnSpc>
                <a:spcPct val="200000"/>
              </a:lnSpc>
            </a:pPr>
            <a:r>
              <a:rPr lang="fr-FR" sz="2400" dirty="0" smtClean="0">
                <a:latin typeface="Times New Roman" pitchFamily="18" charset="0"/>
                <a:cs typeface="Times New Roman" pitchFamily="18" charset="0"/>
              </a:rPr>
              <a:t>Recherche </a:t>
            </a:r>
            <a:r>
              <a:rPr lang="fr-FR" sz="2400" i="1" dirty="0">
                <a:latin typeface="Times New Roman" pitchFamily="18" charset="0"/>
                <a:cs typeface="Times New Roman" pitchFamily="18" charset="0"/>
              </a:rPr>
              <a:t>in vivo</a:t>
            </a:r>
            <a:r>
              <a:rPr lang="fr-FR" sz="2400" dirty="0">
                <a:latin typeface="Times New Roman" pitchFamily="18" charset="0"/>
                <a:cs typeface="Times New Roman" pitchFamily="18" charset="0"/>
              </a:rPr>
              <a:t> par inoculation au cobaye </a:t>
            </a: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c'est la technique de </a:t>
            </a:r>
            <a:r>
              <a:rPr lang="fr-FR" sz="2400" dirty="0" smtClean="0">
                <a:latin typeface="Times New Roman" pitchFamily="18" charset="0"/>
                <a:cs typeface="Times New Roman" pitchFamily="18" charset="0"/>
              </a:rPr>
              <a:t>référence, qui consiste </a:t>
            </a:r>
            <a:r>
              <a:rPr lang="fr-FR" sz="2400" dirty="0">
                <a:latin typeface="Times New Roman" pitchFamily="18" charset="0"/>
                <a:cs typeface="Times New Roman" pitchFamily="18" charset="0"/>
              </a:rPr>
              <a:t>en l'injection par voie </a:t>
            </a:r>
            <a:r>
              <a:rPr lang="fr-FR" sz="2400" dirty="0" smtClean="0">
                <a:latin typeface="Times New Roman" pitchFamily="18" charset="0"/>
                <a:cs typeface="Times New Roman" pitchFamily="18" charset="0"/>
              </a:rPr>
              <a:t>sous-cutanée </a:t>
            </a:r>
            <a:r>
              <a:rPr lang="fr-FR" sz="2400" dirty="0">
                <a:latin typeface="Times New Roman" pitchFamily="18" charset="0"/>
                <a:cs typeface="Times New Roman" pitchFamily="18" charset="0"/>
              </a:rPr>
              <a:t>à</a:t>
            </a: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un </a:t>
            </a:r>
            <a:r>
              <a:rPr lang="fr-FR" sz="2400" dirty="0" smtClean="0">
                <a:latin typeface="Times New Roman" pitchFamily="18" charset="0"/>
                <a:cs typeface="Times New Roman" pitchFamily="18" charset="0"/>
              </a:rPr>
              <a:t>cobaye d'un faible </a:t>
            </a:r>
            <a:r>
              <a:rPr lang="fr-FR" sz="2400" dirty="0">
                <a:latin typeface="Times New Roman" pitchFamily="18" charset="0"/>
                <a:cs typeface="Times New Roman" pitchFamily="18" charset="0"/>
              </a:rPr>
              <a:t>inoculum de </a:t>
            </a:r>
            <a:r>
              <a:rPr lang="fr-FR" sz="2400" i="1" dirty="0">
                <a:latin typeface="Times New Roman" pitchFamily="18" charset="0"/>
                <a:cs typeface="Times New Roman" pitchFamily="18" charset="0"/>
              </a:rPr>
              <a:t>C. </a:t>
            </a:r>
            <a:r>
              <a:rPr lang="fr-FR" sz="2400" i="1" dirty="0" err="1">
                <a:latin typeface="Times New Roman" pitchFamily="18" charset="0"/>
                <a:cs typeface="Times New Roman" pitchFamily="18" charset="0"/>
              </a:rPr>
              <a:t>diphtheriae</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obtenu par </a:t>
            </a:r>
            <a:r>
              <a:rPr lang="fr-FR" sz="2400" dirty="0" smtClean="0">
                <a:latin typeface="Times New Roman" pitchFamily="18" charset="0"/>
                <a:cs typeface="Times New Roman" pitchFamily="18" charset="0"/>
              </a:rPr>
              <a:t>culture en </a:t>
            </a:r>
            <a:r>
              <a:rPr lang="fr-FR" sz="2400" dirty="0">
                <a:latin typeface="Times New Roman" pitchFamily="18" charset="0"/>
                <a:cs typeface="Times New Roman" pitchFamily="18" charset="0"/>
              </a:rPr>
              <a:t>milieu solide. Les isolats qui expriment la </a:t>
            </a:r>
            <a:r>
              <a:rPr lang="fr-FR" sz="2400" dirty="0" smtClean="0">
                <a:latin typeface="Times New Roman" pitchFamily="18" charset="0"/>
                <a:cs typeface="Times New Roman" pitchFamily="18" charset="0"/>
              </a:rPr>
              <a:t>toxine induisent généralement </a:t>
            </a:r>
            <a:r>
              <a:rPr lang="fr-FR" sz="2400" dirty="0">
                <a:latin typeface="Times New Roman" pitchFamily="18" charset="0"/>
                <a:cs typeface="Times New Roman" pitchFamily="18" charset="0"/>
              </a:rPr>
              <a:t>la mort de l'animal en moins </a:t>
            </a:r>
            <a:r>
              <a:rPr lang="fr-FR" sz="2400" dirty="0" smtClean="0">
                <a:latin typeface="Times New Roman" pitchFamily="18" charset="0"/>
                <a:cs typeface="Times New Roman" pitchFamily="18" charset="0"/>
              </a:rPr>
              <a:t>de 36 </a:t>
            </a:r>
            <a:r>
              <a:rPr lang="fr-FR" sz="2400" dirty="0">
                <a:latin typeface="Times New Roman" pitchFamily="18" charset="0"/>
                <a:cs typeface="Times New Roman" pitchFamily="18" charset="0"/>
              </a:rPr>
              <a:t>heures (parfois jusqu'en 5 jours</a:t>
            </a:r>
            <a:r>
              <a:rPr lang="fr-FR" sz="2400" dirty="0" smtClean="0">
                <a:latin typeface="Times New Roman" pitchFamily="18" charset="0"/>
                <a:cs typeface="Times New Roman" pitchFamily="18" charset="0"/>
              </a:rPr>
              <a:t>)</a:t>
            </a:r>
          </a:p>
          <a:p>
            <a:pPr algn="just">
              <a:lnSpc>
                <a:spcPct val="200000"/>
              </a:lnSpc>
            </a:pPr>
            <a:r>
              <a:rPr lang="fr-FR" sz="2400" dirty="0" smtClean="0">
                <a:latin typeface="Times New Roman" pitchFamily="18" charset="0"/>
                <a:cs typeface="Times New Roman" pitchFamily="18" charset="0"/>
              </a:rPr>
              <a:t>- Recherche du gène </a:t>
            </a:r>
            <a:r>
              <a:rPr lang="fr-FR" sz="2400" i="1" dirty="0" err="1" smtClean="0">
                <a:latin typeface="Times New Roman" pitchFamily="18" charset="0"/>
                <a:cs typeface="Times New Roman" pitchFamily="18" charset="0"/>
              </a:rPr>
              <a:t>tox</a:t>
            </a:r>
            <a:endParaRPr lang="fr-FR" sz="2400" i="1" dirty="0" smtClean="0">
              <a:latin typeface="Times New Roman" pitchFamily="18" charset="0"/>
              <a:cs typeface="Times New Roman" pitchFamily="18" charset="0"/>
            </a:endParaRPr>
          </a:p>
          <a:p>
            <a:pPr algn="just">
              <a:lnSpc>
                <a:spcPct val="200000"/>
              </a:lnSpc>
              <a:buFontTx/>
              <a:buNone/>
            </a:pP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1305200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67185"/>
            <a:ext cx="9036496" cy="2973783"/>
          </a:xfrm>
        </p:spPr>
        <p:txBody>
          <a:bodyPr>
            <a:normAutofit fontScale="85000" lnSpcReduction="20000"/>
          </a:bodyPr>
          <a:lstStyle/>
          <a:p>
            <a:pPr marL="0" indent="0" algn="just">
              <a:lnSpc>
                <a:spcPct val="150000"/>
              </a:lnSpc>
              <a:buNone/>
            </a:pPr>
            <a:r>
              <a:rPr lang="fr-FR" b="1" u="sng" dirty="0" smtClean="0">
                <a:latin typeface="Times New Roman" pitchFamily="18" charset="0"/>
                <a:cs typeface="Times New Roman" pitchFamily="18" charset="0"/>
              </a:rPr>
              <a:t>Habitat</a:t>
            </a:r>
            <a:endParaRPr lang="fr-FR" b="1" u="sng" dirty="0">
              <a:latin typeface="Times New Roman" pitchFamily="18" charset="0"/>
              <a:cs typeface="Times New Roman" pitchFamily="18" charset="0"/>
            </a:endParaRPr>
          </a:p>
          <a:p>
            <a:pPr algn="just">
              <a:lnSpc>
                <a:spcPct val="150000"/>
              </a:lnSpc>
            </a:pPr>
            <a:r>
              <a:rPr lang="fr-FR" i="1" dirty="0">
                <a:latin typeface="Times New Roman" pitchFamily="18" charset="0"/>
                <a:cs typeface="Times New Roman" pitchFamily="18" charset="0"/>
              </a:rPr>
              <a:t>C. </a:t>
            </a:r>
            <a:r>
              <a:rPr lang="fr-FR" i="1" dirty="0" err="1">
                <a:latin typeface="Times New Roman" pitchFamily="18" charset="0"/>
                <a:cs typeface="Times New Roman" pitchFamily="18" charset="0"/>
              </a:rPr>
              <a:t>diphtheriae</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est une bactérie strictement humaine qui colonise essentiellement </a:t>
            </a:r>
            <a:r>
              <a:rPr lang="fr-FR" dirty="0" smtClean="0">
                <a:latin typeface="Times New Roman" pitchFamily="18" charset="0"/>
                <a:cs typeface="Times New Roman" pitchFamily="18" charset="0"/>
              </a:rPr>
              <a:t>le rhinopharynx</a:t>
            </a:r>
            <a:r>
              <a:rPr lang="fr-FR" dirty="0">
                <a:latin typeface="Times New Roman" pitchFamily="18" charset="0"/>
                <a:cs typeface="Times New Roman" pitchFamily="18" charset="0"/>
              </a:rPr>
              <a:t>, plus rarement la peau</a:t>
            </a:r>
            <a:r>
              <a:rPr lang="fr-FR" dirty="0" smtClean="0">
                <a:latin typeface="Times New Roman" pitchFamily="18" charset="0"/>
                <a:cs typeface="Times New Roman" pitchFamily="18" charset="0"/>
              </a:rPr>
              <a:t>.</a:t>
            </a:r>
          </a:p>
          <a:p>
            <a:pPr algn="just">
              <a:lnSpc>
                <a:spcPct val="150000"/>
              </a:lnSpc>
            </a:pP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pays endémiques : porteurs sains +++</a:t>
            </a:r>
          </a:p>
        </p:txBody>
      </p:sp>
      <p:sp>
        <p:nvSpPr>
          <p:cNvPr id="4" name="Espace réservé du contenu 2"/>
          <p:cNvSpPr txBox="1">
            <a:spLocks/>
          </p:cNvSpPr>
          <p:nvPr/>
        </p:nvSpPr>
        <p:spPr>
          <a:xfrm>
            <a:off x="0" y="3400401"/>
            <a:ext cx="9144000" cy="3196951"/>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fr-FR" b="1" u="sng" dirty="0" smtClean="0">
                <a:latin typeface="Times New Roman" pitchFamily="18" charset="0"/>
                <a:cs typeface="Times New Roman" pitchFamily="18" charset="0"/>
              </a:rPr>
              <a:t>Transmission</a:t>
            </a:r>
          </a:p>
          <a:p>
            <a:pPr algn="just">
              <a:lnSpc>
                <a:spcPct val="150000"/>
              </a:lnSpc>
            </a:pPr>
            <a:r>
              <a:rPr lang="fr-FR" dirty="0" smtClean="0">
                <a:latin typeface="Times New Roman" pitchFamily="18" charset="0"/>
                <a:cs typeface="Times New Roman" pitchFamily="18" charset="0"/>
              </a:rPr>
              <a:t>voie aérienne ou contact direct</a:t>
            </a:r>
          </a:p>
          <a:p>
            <a:pPr algn="just">
              <a:lnSpc>
                <a:spcPct val="150000"/>
              </a:lnSpc>
            </a:pPr>
            <a:r>
              <a:rPr lang="fr-FR" dirty="0" smtClean="0">
                <a:latin typeface="Times New Roman" pitchFamily="18" charset="0"/>
                <a:cs typeface="Times New Roman" pitchFamily="18" charset="0"/>
              </a:rPr>
              <a:t>état immunitaire de la population</a:t>
            </a:r>
          </a:p>
          <a:p>
            <a:pPr marL="0" indent="0" algn="just">
              <a:lnSpc>
                <a:spcPct val="150000"/>
              </a:lnSpc>
              <a:buNone/>
            </a:pPr>
            <a:r>
              <a:rPr lang="fr-FR" dirty="0" smtClean="0">
                <a:latin typeface="Times New Roman" pitchFamily="18" charset="0"/>
                <a:cs typeface="Times New Roman" pitchFamily="18" charset="0"/>
              </a:rPr>
              <a:t>– vaccination absente ou insuffisante </a:t>
            </a:r>
          </a:p>
          <a:p>
            <a:pPr algn="just">
              <a:lnSpc>
                <a:spcPct val="150000"/>
              </a:lnSpc>
            </a:pPr>
            <a:r>
              <a:rPr lang="fr-FR" dirty="0" smtClean="0">
                <a:latin typeface="Times New Roman" pitchFamily="18" charset="0"/>
                <a:cs typeface="Times New Roman" pitchFamily="18" charset="0"/>
              </a:rPr>
              <a:t>épidémies surtout chez enfants</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3190727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0"/>
            <a:ext cx="9036496" cy="6858000"/>
          </a:xfrm>
        </p:spPr>
        <p:txBody>
          <a:bodyPr>
            <a:normAutofit fontScale="70000" lnSpcReduction="20000"/>
          </a:bodyPr>
          <a:lstStyle/>
          <a:p>
            <a:pPr marL="0" indent="0" algn="just">
              <a:lnSpc>
                <a:spcPct val="170000"/>
              </a:lnSpc>
              <a:buNone/>
            </a:pPr>
            <a:r>
              <a:rPr lang="fr-FR" b="1" dirty="0" smtClean="0">
                <a:latin typeface="Times New Roman" pitchFamily="18" charset="0"/>
                <a:cs typeface="Times New Roman" pitchFamily="18" charset="0"/>
              </a:rPr>
              <a:t> </a:t>
            </a:r>
            <a:r>
              <a:rPr lang="fr-FR" b="1" dirty="0">
                <a:latin typeface="Times New Roman" pitchFamily="18" charset="0"/>
                <a:cs typeface="Times New Roman" pitchFamily="18" charset="0"/>
              </a:rPr>
              <a:t>Pouvoir pathogène</a:t>
            </a:r>
          </a:p>
          <a:p>
            <a:pPr marL="0" indent="0" algn="just">
              <a:lnSpc>
                <a:spcPct val="170000"/>
              </a:lnSpc>
              <a:buNone/>
            </a:pPr>
            <a:r>
              <a:rPr lang="fr-FR" u="sng" dirty="0" smtClean="0">
                <a:latin typeface="Times New Roman" pitchFamily="18" charset="0"/>
                <a:cs typeface="Times New Roman" pitchFamily="18" charset="0"/>
              </a:rPr>
              <a:t>1. </a:t>
            </a:r>
            <a:r>
              <a:rPr lang="fr-FR" u="sng" dirty="0">
                <a:latin typeface="Times New Roman" pitchFamily="18" charset="0"/>
                <a:cs typeface="Times New Roman" pitchFamily="18" charset="0"/>
              </a:rPr>
              <a:t>Angine diphtérique</a:t>
            </a:r>
          </a:p>
          <a:p>
            <a:pPr algn="just">
              <a:lnSpc>
                <a:spcPct val="170000"/>
              </a:lnSpc>
            </a:pPr>
            <a:r>
              <a:rPr lang="fr-FR" dirty="0" smtClean="0">
                <a:latin typeface="Times New Roman" pitchFamily="18" charset="0"/>
                <a:cs typeface="Times New Roman" pitchFamily="18" charset="0"/>
              </a:rPr>
              <a:t>angine </a:t>
            </a:r>
            <a:r>
              <a:rPr lang="fr-FR" dirty="0">
                <a:latin typeface="Times New Roman" pitchFamily="18" charset="0"/>
                <a:cs typeface="Times New Roman" pitchFamily="18" charset="0"/>
              </a:rPr>
              <a:t>à fausse membrane</a:t>
            </a:r>
          </a:p>
          <a:p>
            <a:pPr algn="just">
              <a:lnSpc>
                <a:spcPct val="170000"/>
              </a:lnSpc>
            </a:pP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exsudat blanchâtre fibrineux</a:t>
            </a:r>
          </a:p>
          <a:p>
            <a:pPr algn="just">
              <a:lnSpc>
                <a:spcPct val="170000"/>
              </a:lnSpc>
            </a:pPr>
            <a:r>
              <a:rPr lang="fr-FR" dirty="0" smtClean="0">
                <a:latin typeface="Times New Roman" pitchFamily="18" charset="0"/>
                <a:cs typeface="Times New Roman" pitchFamily="18" charset="0"/>
              </a:rPr>
              <a:t>amygdales</a:t>
            </a:r>
            <a:endParaRPr lang="fr-FR" dirty="0">
              <a:latin typeface="Times New Roman" pitchFamily="18" charset="0"/>
              <a:cs typeface="Times New Roman" pitchFamily="18" charset="0"/>
            </a:endParaRPr>
          </a:p>
          <a:p>
            <a:pPr algn="just">
              <a:lnSpc>
                <a:spcPct val="170000"/>
              </a:lnSpc>
            </a:pPr>
            <a:endParaRPr lang="fr-FR" dirty="0" smtClean="0">
              <a:latin typeface="Times New Roman" pitchFamily="18" charset="0"/>
              <a:cs typeface="Times New Roman" pitchFamily="18" charset="0"/>
            </a:endParaRPr>
          </a:p>
          <a:p>
            <a:pPr marL="0" indent="0">
              <a:lnSpc>
                <a:spcPct val="170000"/>
              </a:lnSpc>
              <a:buNone/>
            </a:pPr>
            <a:r>
              <a:rPr lang="fr-FR" u="sng" dirty="0" smtClean="0">
                <a:latin typeface="Times New Roman" pitchFamily="18" charset="0"/>
                <a:cs typeface="Times New Roman" pitchFamily="18" charset="0"/>
              </a:rPr>
              <a:t>2. Autres localisations</a:t>
            </a:r>
          </a:p>
          <a:p>
            <a:pPr>
              <a:lnSpc>
                <a:spcPct val="170000"/>
              </a:lnSpc>
            </a:pPr>
            <a:r>
              <a:rPr lang="fr-FR" dirty="0" smtClean="0">
                <a:latin typeface="Times New Roman" pitchFamily="18" charset="0"/>
                <a:cs typeface="Times New Roman" pitchFamily="18" charset="0"/>
              </a:rPr>
              <a:t> fosses nasales</a:t>
            </a:r>
          </a:p>
          <a:p>
            <a:pPr>
              <a:lnSpc>
                <a:spcPct val="170000"/>
              </a:lnSpc>
            </a:pPr>
            <a:r>
              <a:rPr lang="fr-FR" dirty="0" smtClean="0">
                <a:latin typeface="Times New Roman" pitchFamily="18" charset="0"/>
                <a:cs typeface="Times New Roman" pitchFamily="18" charset="0"/>
              </a:rPr>
              <a:t> larynx </a:t>
            </a:r>
          </a:p>
          <a:p>
            <a:pPr>
              <a:lnSpc>
                <a:spcPct val="170000"/>
              </a:lnSpc>
            </a:pPr>
            <a:r>
              <a:rPr lang="fr-FR" dirty="0" smtClean="0">
                <a:latin typeface="Times New Roman" pitchFamily="18" charset="0"/>
                <a:cs typeface="Times New Roman" pitchFamily="18" charset="0"/>
              </a:rPr>
              <a:t> lésions cutanées (zones tropicales)</a:t>
            </a:r>
          </a:p>
          <a:p>
            <a:pPr>
              <a:lnSpc>
                <a:spcPct val="170000"/>
              </a:lnSpc>
            </a:pPr>
            <a:r>
              <a:rPr lang="fr-FR" dirty="0" smtClean="0">
                <a:latin typeface="Times New Roman" pitchFamily="18" charset="0"/>
                <a:cs typeface="Times New Roman" pitchFamily="18" charset="0"/>
              </a:rPr>
              <a:t>endocardites (toxicomanes, SDF)</a:t>
            </a:r>
          </a:p>
          <a:p>
            <a:pPr marL="0" indent="0" algn="just">
              <a:lnSpc>
                <a:spcPct val="170000"/>
              </a:lnSpc>
              <a:buNone/>
            </a:pPr>
            <a:endParaRPr lang="fr-FR"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029492"/>
            <a:ext cx="1718692" cy="258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365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77500" lnSpcReduction="20000"/>
          </a:bodyPr>
          <a:lstStyle/>
          <a:p>
            <a:pPr marL="0" indent="0">
              <a:lnSpc>
                <a:spcPct val="160000"/>
              </a:lnSpc>
              <a:buNone/>
            </a:pPr>
            <a:r>
              <a:rPr lang="fr-FR" b="1" dirty="0" smtClean="0">
                <a:latin typeface="Times New Roman" pitchFamily="18" charset="0"/>
                <a:cs typeface="Times New Roman" pitchFamily="18" charset="0"/>
              </a:rPr>
              <a:t>Facteurs </a:t>
            </a:r>
            <a:r>
              <a:rPr lang="fr-FR" b="1" dirty="0">
                <a:latin typeface="Times New Roman" pitchFamily="18" charset="0"/>
                <a:cs typeface="Times New Roman" pitchFamily="18" charset="0"/>
              </a:rPr>
              <a:t>de pathogénicité</a:t>
            </a:r>
          </a:p>
          <a:p>
            <a:pPr>
              <a:lnSpc>
                <a:spcPct val="160000"/>
              </a:lnSpc>
            </a:pPr>
            <a:r>
              <a:rPr lang="fr-FR" dirty="0" smtClean="0">
                <a:latin typeface="Times New Roman" pitchFamily="18" charset="0"/>
                <a:cs typeface="Times New Roman" pitchFamily="18" charset="0"/>
              </a:rPr>
              <a:t>bactérie </a:t>
            </a:r>
            <a:r>
              <a:rPr lang="fr-FR" dirty="0">
                <a:latin typeface="Times New Roman" pitchFamily="18" charset="0"/>
                <a:cs typeface="Times New Roman" pitchFamily="18" charset="0"/>
              </a:rPr>
              <a:t>non invasive</a:t>
            </a:r>
          </a:p>
          <a:p>
            <a:pPr>
              <a:lnSpc>
                <a:spcPct val="160000"/>
              </a:lnSpc>
            </a:pP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multiplication locale (muqueuse, peau)</a:t>
            </a:r>
          </a:p>
          <a:p>
            <a:pPr marL="0" indent="0">
              <a:lnSpc>
                <a:spcPct val="160000"/>
              </a:lnSpc>
              <a:buNone/>
            </a:pPr>
            <a:r>
              <a:rPr lang="fr-FR" dirty="0">
                <a:latin typeface="Times New Roman" pitchFamily="18" charset="0"/>
                <a:cs typeface="Times New Roman" pitchFamily="18" charset="0"/>
              </a:rPr>
              <a:t>• sécrétion d’une </a:t>
            </a:r>
            <a:r>
              <a:rPr lang="fr-FR" dirty="0" smtClean="0">
                <a:latin typeface="Times New Roman" pitchFamily="18" charset="0"/>
                <a:cs typeface="Times New Roman" pitchFamily="18" charset="0"/>
              </a:rPr>
              <a:t>toxine</a:t>
            </a:r>
            <a:endParaRPr lang="fr-FR" dirty="0">
              <a:latin typeface="Times New Roman" pitchFamily="18" charset="0"/>
              <a:cs typeface="Times New Roman" pitchFamily="18" charset="0"/>
            </a:endParaRPr>
          </a:p>
          <a:p>
            <a:pPr>
              <a:lnSpc>
                <a:spcPct val="160000"/>
              </a:lnSpc>
            </a:pPr>
            <a:r>
              <a:rPr lang="fr-FR" dirty="0">
                <a:latin typeface="Times New Roman" pitchFamily="18" charset="0"/>
                <a:cs typeface="Times New Roman" pitchFamily="18" charset="0"/>
              </a:rPr>
              <a:t>– lésions locales</a:t>
            </a:r>
          </a:p>
          <a:p>
            <a:pPr>
              <a:lnSpc>
                <a:spcPct val="160000"/>
              </a:lnSpc>
            </a:pP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diffusion</a:t>
            </a:r>
          </a:p>
          <a:p>
            <a:pPr marL="0" indent="0">
              <a:lnSpc>
                <a:spcPct val="160000"/>
              </a:lnSpc>
              <a:buNone/>
            </a:pPr>
            <a:r>
              <a:rPr lang="fr-FR" u="sng" dirty="0" smtClean="0">
                <a:latin typeface="Times New Roman" pitchFamily="18" charset="0"/>
                <a:cs typeface="Times New Roman" pitchFamily="18" charset="0"/>
              </a:rPr>
              <a:t> toxine protéique</a:t>
            </a:r>
          </a:p>
          <a:p>
            <a:pPr>
              <a:lnSpc>
                <a:spcPct val="160000"/>
              </a:lnSpc>
            </a:pP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fragment B fixation sur cellule</a:t>
            </a:r>
          </a:p>
          <a:p>
            <a:pPr>
              <a:lnSpc>
                <a:spcPct val="160000"/>
              </a:lnSpc>
            </a:pPr>
            <a:r>
              <a:rPr lang="fr-FR" b="1" dirty="0" smtClean="0">
                <a:latin typeface="Times New Roman" pitchFamily="18" charset="0"/>
                <a:cs typeface="Times New Roman" pitchFamily="18" charset="0"/>
              </a:rPr>
              <a:t>– fragment A inhibe synthèses protéiques de la cellule</a:t>
            </a:r>
          </a:p>
          <a:p>
            <a:pPr>
              <a:lnSpc>
                <a:spcPct val="160000"/>
              </a:lnSpc>
            </a:pPr>
            <a:r>
              <a:rPr lang="fr-FR" dirty="0" smtClean="0">
                <a:latin typeface="Times New Roman" pitchFamily="18" charset="0"/>
                <a:cs typeface="Times New Roman" pitchFamily="18" charset="0"/>
              </a:rPr>
              <a:t> antigénique</a:t>
            </a:r>
          </a:p>
          <a:p>
            <a:pPr marL="0" indent="0">
              <a:lnSpc>
                <a:spcPct val="160000"/>
              </a:lnSpc>
              <a:buNone/>
            </a:pPr>
            <a:r>
              <a:rPr lang="fr-FR" dirty="0" smtClean="0">
                <a:latin typeface="Times New Roman" pitchFamily="18" charset="0"/>
                <a:cs typeface="Times New Roman" pitchFamily="18" charset="0"/>
              </a:rPr>
              <a:t>– vaccination (toxine formolée anatoxine)</a:t>
            </a:r>
          </a:p>
          <a:p>
            <a:pPr>
              <a:lnSpc>
                <a:spcPct val="160000"/>
              </a:lnSpc>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1793037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819472"/>
            <a:ext cx="9144000" cy="6858000"/>
          </a:xfrm>
        </p:spPr>
        <p:txBody>
          <a:bodyPr>
            <a:noAutofit/>
          </a:bodyPr>
          <a:lstStyle/>
          <a:p>
            <a:pPr marL="0" indent="0" algn="just">
              <a:lnSpc>
                <a:spcPct val="170000"/>
              </a:lnSpc>
              <a:buNone/>
            </a:pPr>
            <a:r>
              <a:rPr lang="fr-FR" sz="2400" b="1" dirty="0" smtClean="0">
                <a:latin typeface="Times New Roman" pitchFamily="18" charset="0"/>
                <a:cs typeface="Times New Roman" pitchFamily="18" charset="0"/>
              </a:rPr>
              <a:t> Caractères </a:t>
            </a:r>
            <a:r>
              <a:rPr lang="fr-FR" sz="2400" b="1" dirty="0">
                <a:latin typeface="Times New Roman" pitchFamily="18" charset="0"/>
                <a:cs typeface="Times New Roman" pitchFamily="18" charset="0"/>
              </a:rPr>
              <a:t>morphologiques</a:t>
            </a:r>
          </a:p>
          <a:p>
            <a:pPr marL="0" indent="0" algn="just">
              <a:lnSpc>
                <a:spcPct val="170000"/>
              </a:lnSpc>
              <a:buNone/>
            </a:pPr>
            <a:r>
              <a:rPr lang="fr-FR" sz="2400" dirty="0">
                <a:latin typeface="Times New Roman" pitchFamily="18" charset="0"/>
                <a:cs typeface="Times New Roman" pitchFamily="18" charset="0"/>
              </a:rPr>
              <a:t>C. </a:t>
            </a:r>
            <a:r>
              <a:rPr lang="fr-FR" sz="2400" i="1" dirty="0" err="1">
                <a:latin typeface="Times New Roman" pitchFamily="18" charset="0"/>
                <a:cs typeface="Times New Roman" pitchFamily="18" charset="0"/>
              </a:rPr>
              <a:t>diphtheriae</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se présente </a:t>
            </a:r>
            <a:r>
              <a:rPr lang="fr-FR" sz="2400" dirty="0" smtClean="0">
                <a:latin typeface="Times New Roman" pitchFamily="18" charset="0"/>
                <a:cs typeface="Times New Roman" pitchFamily="18" charset="0"/>
              </a:rPr>
              <a:t>sous forme </a:t>
            </a:r>
            <a:r>
              <a:rPr lang="fr-FR" sz="2400" dirty="0">
                <a:latin typeface="Times New Roman" pitchFamily="18" charset="0"/>
                <a:cs typeface="Times New Roman" pitchFamily="18" charset="0"/>
              </a:rPr>
              <a:t>de bacilles de 1-8 </a:t>
            </a:r>
            <a:r>
              <a:rPr lang="fr-FR" sz="2400" dirty="0" smtClean="0">
                <a:latin typeface="Times New Roman" pitchFamily="18" charset="0"/>
                <a:cs typeface="Times New Roman" pitchFamily="18" charset="0"/>
              </a:rPr>
              <a:t>µm </a:t>
            </a:r>
            <a:r>
              <a:rPr lang="fr-FR" sz="2400" dirty="0">
                <a:latin typeface="Times New Roman" pitchFamily="18" charset="0"/>
                <a:cs typeface="Times New Roman" pitchFamily="18" charset="0"/>
              </a:rPr>
              <a:t>/ 0, </a:t>
            </a:r>
            <a:r>
              <a:rPr lang="fr-FR" sz="2400" dirty="0" smtClean="0">
                <a:latin typeface="Times New Roman" pitchFamily="18" charset="0"/>
                <a:cs typeface="Times New Roman" pitchFamily="18" charset="0"/>
              </a:rPr>
              <a:t>3-0,8 µ.m</a:t>
            </a:r>
            <a:r>
              <a:rPr lang="fr-FR" sz="2400" dirty="0">
                <a:latin typeface="Times New Roman" pitchFamily="18" charset="0"/>
                <a:cs typeface="Times New Roman" pitchFamily="18" charset="0"/>
              </a:rPr>
              <a:t>, droits ou </a:t>
            </a:r>
            <a:r>
              <a:rPr lang="fr-FR" sz="2400" dirty="0" smtClean="0">
                <a:latin typeface="Times New Roman" pitchFamily="18" charset="0"/>
                <a:cs typeface="Times New Roman" pitchFamily="18" charset="0"/>
              </a:rPr>
              <a:t> légèrement </a:t>
            </a:r>
            <a:r>
              <a:rPr lang="fr-FR" sz="2400" dirty="0">
                <a:latin typeface="Times New Roman" pitchFamily="18" charset="0"/>
                <a:cs typeface="Times New Roman" pitchFamily="18" charset="0"/>
              </a:rPr>
              <a:t>incurvés</a:t>
            </a:r>
            <a:r>
              <a:rPr lang="fr-FR" sz="2400" dirty="0" smtClean="0">
                <a:latin typeface="Times New Roman" pitchFamily="18" charset="0"/>
                <a:cs typeface="Times New Roman" pitchFamily="18" charset="0"/>
              </a:rPr>
              <a:t>, avec </a:t>
            </a:r>
            <a:r>
              <a:rPr lang="fr-FR" sz="2400" dirty="0">
                <a:latin typeface="Times New Roman" pitchFamily="18" charset="0"/>
                <a:cs typeface="Times New Roman" pitchFamily="18" charset="0"/>
              </a:rPr>
              <a:t>des extrémités arrondies </a:t>
            </a:r>
            <a:r>
              <a:rPr lang="fr-FR" sz="2400" dirty="0" smtClean="0">
                <a:latin typeface="Times New Roman" pitchFamily="18" charset="0"/>
                <a:cs typeface="Times New Roman" pitchFamily="18" charset="0"/>
              </a:rPr>
              <a:t>ou renflées </a:t>
            </a:r>
            <a:r>
              <a:rPr lang="fr-FR" sz="2400" dirty="0">
                <a:latin typeface="Times New Roman" pitchFamily="18" charset="0"/>
                <a:cs typeface="Times New Roman" pitchFamily="18" charset="0"/>
              </a:rPr>
              <a:t>(aspects </a:t>
            </a:r>
            <a:r>
              <a:rPr lang="fr-FR" sz="2400" dirty="0" smtClean="0">
                <a:latin typeface="Times New Roman" pitchFamily="18" charset="0"/>
                <a:cs typeface="Times New Roman" pitchFamily="18" charset="0"/>
              </a:rPr>
              <a:t>en massues).</a:t>
            </a:r>
          </a:p>
          <a:p>
            <a:pPr marL="0" indent="0" algn="just">
              <a:lnSpc>
                <a:spcPct val="170000"/>
              </a:lnSpc>
              <a:buNone/>
            </a:pPr>
            <a:r>
              <a:rPr lang="fr-FR" sz="2400" dirty="0" smtClean="0">
                <a:latin typeface="Times New Roman" pitchFamily="18" charset="0"/>
                <a:cs typeface="Times New Roman" pitchFamily="18" charset="0"/>
              </a:rPr>
              <a:t>Il existe </a:t>
            </a:r>
            <a:r>
              <a:rPr lang="fr-FR" sz="2400" dirty="0">
                <a:latin typeface="Times New Roman" pitchFamily="18" charset="0"/>
                <a:cs typeface="Times New Roman" pitchFamily="18" charset="0"/>
              </a:rPr>
              <a:t>4 biotypes de </a:t>
            </a:r>
            <a:r>
              <a:rPr lang="fr-FR" sz="2400" i="1" dirty="0">
                <a:latin typeface="Times New Roman" pitchFamily="18" charset="0"/>
                <a:cs typeface="Times New Roman" pitchFamily="18" charset="0"/>
              </a:rPr>
              <a:t>C. </a:t>
            </a:r>
            <a:r>
              <a:rPr lang="fr-FR" sz="2400" i="1" dirty="0" err="1">
                <a:latin typeface="Times New Roman" pitchFamily="18" charset="0"/>
                <a:cs typeface="Times New Roman" pitchFamily="18" charset="0"/>
              </a:rPr>
              <a:t>diphtheriae</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a:t>
            </a:r>
            <a:r>
              <a:rPr lang="fr-FR" sz="2400" dirty="0" err="1">
                <a:latin typeface="Times New Roman" pitchFamily="18" charset="0"/>
                <a:cs typeface="Times New Roman" pitchFamily="18" charset="0"/>
              </a:rPr>
              <a:t>belfanti</a:t>
            </a:r>
            <a:r>
              <a:rPr lang="fr-FR" sz="2400" dirty="0" smtClean="0">
                <a:latin typeface="Times New Roman" pitchFamily="18" charset="0"/>
                <a:cs typeface="Times New Roman" pitchFamily="18" charset="0"/>
              </a:rPr>
              <a:t>, gravis</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intermedius</a:t>
            </a:r>
            <a:r>
              <a:rPr lang="fr-FR" sz="2400" dirty="0">
                <a:latin typeface="Times New Roman" pitchFamily="18" charset="0"/>
                <a:cs typeface="Times New Roman" pitchFamily="18" charset="0"/>
              </a:rPr>
              <a:t> et </a:t>
            </a:r>
            <a:r>
              <a:rPr lang="fr-FR" sz="2400" dirty="0" err="1">
                <a:latin typeface="Times New Roman" pitchFamily="18" charset="0"/>
                <a:cs typeface="Times New Roman" pitchFamily="18" charset="0"/>
              </a:rPr>
              <a:t>mitis</a:t>
            </a:r>
            <a:r>
              <a:rPr lang="fr-FR" sz="2400"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et </a:t>
            </a:r>
            <a:r>
              <a:rPr lang="fr-FR" sz="2400" dirty="0">
                <a:latin typeface="Times New Roman" pitchFamily="18" charset="0"/>
                <a:cs typeface="Times New Roman" pitchFamily="18" charset="0"/>
              </a:rPr>
              <a:t>les cas de </a:t>
            </a:r>
            <a:r>
              <a:rPr lang="fr-FR" sz="2400" dirty="0" smtClean="0">
                <a:latin typeface="Times New Roman" pitchFamily="18" charset="0"/>
                <a:cs typeface="Times New Roman" pitchFamily="18" charset="0"/>
              </a:rPr>
              <a:t>diphtérie sont dus </a:t>
            </a:r>
            <a:r>
              <a:rPr lang="fr-FR" sz="2400" dirty="0">
                <a:latin typeface="Times New Roman" pitchFamily="18" charset="0"/>
                <a:cs typeface="Times New Roman" pitchFamily="18" charset="0"/>
              </a:rPr>
              <a:t>aux </a:t>
            </a:r>
            <a:r>
              <a:rPr lang="fr-FR" sz="2400" b="1" dirty="0">
                <a:latin typeface="Times New Roman" pitchFamily="18" charset="0"/>
                <a:cs typeface="Times New Roman" pitchFamily="18" charset="0"/>
              </a:rPr>
              <a:t>biotypes gravis et </a:t>
            </a:r>
            <a:r>
              <a:rPr lang="fr-FR" sz="2400" b="1" dirty="0" err="1">
                <a:latin typeface="Times New Roman" pitchFamily="18" charset="0"/>
                <a:cs typeface="Times New Roman" pitchFamily="18" charset="0"/>
              </a:rPr>
              <a:t>mitis</a:t>
            </a:r>
            <a:r>
              <a:rPr lang="fr-FR" sz="2400" b="1" dirty="0">
                <a:latin typeface="Times New Roman" pitchFamily="18" charset="0"/>
                <a:cs typeface="Times New Roman" pitchFamily="18" charset="0"/>
              </a:rPr>
              <a:t>.</a:t>
            </a:r>
          </a:p>
          <a:p>
            <a:pPr marL="0" indent="0" algn="just">
              <a:lnSpc>
                <a:spcPct val="170000"/>
              </a:lnSpc>
              <a:buNone/>
            </a:pPr>
            <a:r>
              <a:rPr lang="fr-FR" sz="2400" dirty="0">
                <a:latin typeface="Times New Roman" pitchFamily="18" charset="0"/>
                <a:cs typeface="Times New Roman" pitchFamily="18" charset="0"/>
              </a:rPr>
              <a:t>Les souches plus </a:t>
            </a:r>
            <a:r>
              <a:rPr lang="fr-FR" sz="2400" dirty="0" err="1">
                <a:latin typeface="Times New Roman" pitchFamily="18" charset="0"/>
                <a:cs typeface="Times New Roman" pitchFamily="18" charset="0"/>
              </a:rPr>
              <a:t>toxinogènes</a:t>
            </a:r>
            <a:r>
              <a:rPr lang="fr-FR" sz="2400"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dites « </a:t>
            </a:r>
            <a:r>
              <a:rPr lang="fr-FR" sz="2400" i="1" dirty="0">
                <a:latin typeface="Times New Roman" pitchFamily="18" charset="0"/>
                <a:cs typeface="Times New Roman" pitchFamily="18" charset="0"/>
              </a:rPr>
              <a:t>gravis </a:t>
            </a:r>
            <a:r>
              <a:rPr lang="fr-FR" sz="2400" dirty="0">
                <a:latin typeface="Times New Roman" pitchFamily="18" charset="0"/>
                <a:cs typeface="Times New Roman" pitchFamily="18" charset="0"/>
              </a:rPr>
              <a:t>» contiennent des bacilles </a:t>
            </a:r>
            <a:r>
              <a:rPr lang="fr-FR" sz="2400" dirty="0" smtClean="0">
                <a:latin typeface="Times New Roman" pitchFamily="18" charset="0"/>
                <a:cs typeface="Times New Roman" pitchFamily="18" charset="0"/>
              </a:rPr>
              <a:t>plus courts </a:t>
            </a:r>
            <a:r>
              <a:rPr lang="fr-FR" sz="2400" dirty="0">
                <a:latin typeface="Times New Roman" pitchFamily="18" charset="0"/>
                <a:cs typeface="Times New Roman" pitchFamily="18" charset="0"/>
              </a:rPr>
              <a:t>que les autres </a:t>
            </a:r>
            <a:r>
              <a:rPr lang="fr-FR" sz="2400" i="1" dirty="0">
                <a:latin typeface="Times New Roman" pitchFamily="18" charset="0"/>
                <a:cs typeface="Times New Roman" pitchFamily="18" charset="0"/>
              </a:rPr>
              <a:t>(</a:t>
            </a:r>
            <a:r>
              <a:rPr lang="fr-FR" sz="2400" i="1" dirty="0" err="1">
                <a:latin typeface="Times New Roman" pitchFamily="18" charset="0"/>
                <a:cs typeface="Times New Roman" pitchFamily="18" charset="0"/>
              </a:rPr>
              <a:t>intermedius</a:t>
            </a:r>
            <a:r>
              <a:rPr lang="fr-FR" sz="2400" i="1"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et </a:t>
            </a:r>
            <a:r>
              <a:rPr lang="fr-FR" sz="2400" i="1" dirty="0" err="1" smtClean="0">
                <a:latin typeface="Times New Roman" pitchFamily="18" charset="0"/>
                <a:cs typeface="Times New Roman" pitchFamily="18" charset="0"/>
              </a:rPr>
              <a:t>mitis</a:t>
            </a:r>
            <a:r>
              <a:rPr lang="fr-FR" sz="2400" i="1"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0"/>
            <a:ext cx="1844824" cy="151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85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algn="just">
              <a:lnSpc>
                <a:spcPct val="150000"/>
              </a:lnSpc>
            </a:pPr>
            <a:r>
              <a:rPr lang="fr-FR" dirty="0" smtClean="0">
                <a:latin typeface="Times New Roman" pitchFamily="18" charset="0"/>
                <a:cs typeface="Times New Roman" pitchFamily="18" charset="0"/>
              </a:rPr>
              <a:t>Ces bacilles sont caractérisés par leur groupement, qu'on les observe dans les fausses membranes (aspects en lettres ou petits amas) ou en culture (gros amas en paquets d'épingles, en palissades, caractères chinois, en chiffres romains ou lettres </a:t>
            </a:r>
            <a:r>
              <a:rPr lang="pt-BR" dirty="0" smtClean="0">
                <a:latin typeface="Times New Roman" pitchFamily="18" charset="0"/>
                <a:cs typeface="Times New Roman" pitchFamily="18" charset="0"/>
              </a:rPr>
              <a:t>majuscules : L, M, N, V, ...).</a:t>
            </a:r>
          </a:p>
          <a:p>
            <a:pPr algn="just">
              <a:lnSpc>
                <a:spcPct val="150000"/>
              </a:lnSpc>
            </a:pPr>
            <a:r>
              <a:rPr lang="fr-FR" dirty="0" smtClean="0">
                <a:latin typeface="Times New Roman" pitchFamily="18" charset="0"/>
                <a:cs typeface="Times New Roman" pitchFamily="18" charset="0"/>
              </a:rPr>
              <a:t>Ce </a:t>
            </a:r>
            <a:r>
              <a:rPr lang="fr-FR" dirty="0">
                <a:latin typeface="Times New Roman" pitchFamily="18" charset="0"/>
                <a:cs typeface="Times New Roman" pitchFamily="18" charset="0"/>
              </a:rPr>
              <a:t>mode de groupement s'explique par une séparation incomplète au moment de </a:t>
            </a:r>
            <a:r>
              <a:rPr lang="fr-FR" dirty="0" smtClean="0">
                <a:latin typeface="Times New Roman" pitchFamily="18" charset="0"/>
                <a:cs typeface="Times New Roman" pitchFamily="18" charset="0"/>
              </a:rPr>
              <a:t>la division bactérienne. </a:t>
            </a:r>
          </a:p>
        </p:txBody>
      </p:sp>
    </p:spTree>
    <p:extLst>
      <p:ext uri="{BB962C8B-B14F-4D97-AF65-F5344CB8AC3E}">
        <p14:creationId xmlns:p14="http://schemas.microsoft.com/office/powerpoint/2010/main" val="3917326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252520" cy="6957392"/>
          </a:xfrm>
        </p:spPr>
        <p:txBody>
          <a:bodyPr>
            <a:normAutofit fontScale="70000" lnSpcReduction="20000"/>
          </a:bodyPr>
          <a:lstStyle/>
          <a:p>
            <a:pPr algn="just">
              <a:lnSpc>
                <a:spcPct val="170000"/>
              </a:lnSpc>
            </a:pPr>
            <a:r>
              <a:rPr lang="fr-FR" b="1" dirty="0">
                <a:latin typeface="Times New Roman" pitchFamily="18" charset="0"/>
                <a:cs typeface="Times New Roman" pitchFamily="18" charset="0"/>
              </a:rPr>
              <a:t>Caractères biochimiques</a:t>
            </a:r>
          </a:p>
          <a:p>
            <a:pPr algn="just">
              <a:lnSpc>
                <a:spcPct val="170000"/>
              </a:lnSpc>
            </a:pPr>
            <a:r>
              <a:rPr lang="fr-FR" dirty="0">
                <a:latin typeface="Times New Roman" pitchFamily="18" charset="0"/>
                <a:cs typeface="Times New Roman" pitchFamily="18" charset="0"/>
              </a:rPr>
              <a:t>Pour porter un diagnostic de C. </a:t>
            </a:r>
            <a:r>
              <a:rPr lang="fr-FR" i="1" dirty="0" err="1">
                <a:latin typeface="Times New Roman" pitchFamily="18" charset="0"/>
                <a:cs typeface="Times New Roman" pitchFamily="18" charset="0"/>
              </a:rPr>
              <a:t>diphtheriae</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il importe de différencier </a:t>
            </a:r>
            <a:r>
              <a:rPr lang="fr-FR" dirty="0" smtClean="0">
                <a:latin typeface="Times New Roman" pitchFamily="18" charset="0"/>
                <a:cs typeface="Times New Roman" pitchFamily="18" charset="0"/>
              </a:rPr>
              <a:t>cette espèce </a:t>
            </a:r>
            <a:r>
              <a:rPr lang="fr-FR" dirty="0">
                <a:latin typeface="Times New Roman" pitchFamily="18" charset="0"/>
                <a:cs typeface="Times New Roman" pitchFamily="18" charset="0"/>
              </a:rPr>
              <a:t>des autres bactéries « </a:t>
            </a:r>
            <a:r>
              <a:rPr lang="fr-FR" dirty="0" err="1">
                <a:latin typeface="Times New Roman" pitchFamily="18" charset="0"/>
                <a:cs typeface="Times New Roman" pitchFamily="18" charset="0"/>
              </a:rPr>
              <a:t>corynémorphes</a:t>
            </a:r>
            <a:r>
              <a:rPr lang="fr-FR" dirty="0">
                <a:latin typeface="Times New Roman" pitchFamily="18" charset="0"/>
                <a:cs typeface="Times New Roman" pitchFamily="18" charset="0"/>
              </a:rPr>
              <a:t> », fréquentes au niveau </a:t>
            </a:r>
            <a:r>
              <a:rPr lang="fr-FR" dirty="0" smtClean="0">
                <a:latin typeface="Times New Roman" pitchFamily="18" charset="0"/>
                <a:cs typeface="Times New Roman" pitchFamily="18" charset="0"/>
              </a:rPr>
              <a:t>du rhinopharynx </a:t>
            </a:r>
            <a:r>
              <a:rPr lang="fr-FR" dirty="0">
                <a:latin typeface="Times New Roman" pitchFamily="18" charset="0"/>
                <a:cs typeface="Times New Roman" pitchFamily="18" charset="0"/>
              </a:rPr>
              <a:t>de l'individu normal.</a:t>
            </a:r>
          </a:p>
          <a:p>
            <a:pPr algn="just">
              <a:lnSpc>
                <a:spcPct val="170000"/>
              </a:lnSpc>
            </a:pPr>
            <a:r>
              <a:rPr lang="fr-FR" dirty="0">
                <a:latin typeface="Times New Roman" pitchFamily="18" charset="0"/>
                <a:cs typeface="Times New Roman" pitchFamily="18" charset="0"/>
              </a:rPr>
              <a:t>La seule possession d'une</a:t>
            </a:r>
            <a:r>
              <a:rPr lang="fr-FR" b="1" dirty="0">
                <a:latin typeface="Times New Roman" pitchFamily="18" charset="0"/>
                <a:cs typeface="Times New Roman" pitchFamily="18" charset="0"/>
              </a:rPr>
              <a:t> catalase et d'une nitrate réductase </a:t>
            </a:r>
            <a:r>
              <a:rPr lang="fr-FR" dirty="0">
                <a:latin typeface="Times New Roman" pitchFamily="18" charset="0"/>
                <a:cs typeface="Times New Roman" pitchFamily="18" charset="0"/>
              </a:rPr>
              <a:t>ne suffit pas </a:t>
            </a:r>
            <a:r>
              <a:rPr lang="fr-FR" dirty="0" smtClean="0">
                <a:latin typeface="Times New Roman" pitchFamily="18" charset="0"/>
                <a:cs typeface="Times New Roman" pitchFamily="18" charset="0"/>
              </a:rPr>
              <a:t>pour écarter </a:t>
            </a:r>
            <a:r>
              <a:rPr lang="fr-FR" dirty="0">
                <a:latin typeface="Times New Roman" pitchFamily="18" charset="0"/>
                <a:cs typeface="Times New Roman" pitchFamily="18" charset="0"/>
              </a:rPr>
              <a:t>toutes ces autres </a:t>
            </a:r>
            <a:r>
              <a:rPr lang="fr-FR" dirty="0" smtClean="0">
                <a:latin typeface="Times New Roman" pitchFamily="18" charset="0"/>
                <a:cs typeface="Times New Roman" pitchFamily="18" charset="0"/>
              </a:rPr>
              <a:t>espèces. </a:t>
            </a:r>
            <a:r>
              <a:rPr lang="fr-FR" dirty="0">
                <a:latin typeface="Times New Roman" pitchFamily="18" charset="0"/>
                <a:cs typeface="Times New Roman" pitchFamily="18" charset="0"/>
              </a:rPr>
              <a:t>L'étude du métabolisme glucidique est important ; on peut utiliser des </a:t>
            </a:r>
            <a:r>
              <a:rPr lang="fr-FR" dirty="0" smtClean="0">
                <a:latin typeface="Times New Roman" pitchFamily="18" charset="0"/>
                <a:cs typeface="Times New Roman" pitchFamily="18" charset="0"/>
              </a:rPr>
              <a:t>milieux spéciaux</a:t>
            </a:r>
            <a:r>
              <a:rPr lang="fr-FR" dirty="0">
                <a:latin typeface="Times New Roman" pitchFamily="18" charset="0"/>
                <a:cs typeface="Times New Roman" pitchFamily="18" charset="0"/>
              </a:rPr>
              <a:t>, milieux liquides enrichis au sérum (tel le milieu de HISS) ; il y </a:t>
            </a:r>
            <a:r>
              <a:rPr lang="fr-FR" dirty="0" smtClean="0">
                <a:latin typeface="Times New Roman" pitchFamily="18" charset="0"/>
                <a:cs typeface="Times New Roman" pitchFamily="18" charset="0"/>
              </a:rPr>
              <a:t>a </a:t>
            </a:r>
            <a:r>
              <a:rPr lang="fr-FR" b="1" dirty="0" smtClean="0">
                <a:latin typeface="Times New Roman" pitchFamily="18" charset="0"/>
                <a:cs typeface="Times New Roman" pitchFamily="18" charset="0"/>
              </a:rPr>
              <a:t>fermentation </a:t>
            </a:r>
            <a:r>
              <a:rPr lang="fr-FR" b="1" dirty="0">
                <a:latin typeface="Times New Roman" pitchFamily="18" charset="0"/>
                <a:cs typeface="Times New Roman" pitchFamily="18" charset="0"/>
              </a:rPr>
              <a:t>sans production de gaz du glucose, de la dextrine, du galactose, </a:t>
            </a:r>
            <a:r>
              <a:rPr lang="fr-FR" b="1" dirty="0" smtClean="0">
                <a:latin typeface="Times New Roman" pitchFamily="18" charset="0"/>
                <a:cs typeface="Times New Roman" pitchFamily="18" charset="0"/>
              </a:rPr>
              <a:t>du maltose</a:t>
            </a:r>
            <a:r>
              <a:rPr lang="fr-FR" b="1" dirty="0">
                <a:latin typeface="Times New Roman" pitchFamily="18" charset="0"/>
                <a:cs typeface="Times New Roman" pitchFamily="18" charset="0"/>
              </a:rPr>
              <a:t>.</a:t>
            </a:r>
            <a:r>
              <a:rPr lang="fr-FR" dirty="0">
                <a:latin typeface="Times New Roman" pitchFamily="18" charset="0"/>
                <a:cs typeface="Times New Roman" pitchFamily="18" charset="0"/>
              </a:rPr>
              <a:t> Il n'y a pas d'attaque du saccharose, </a:t>
            </a:r>
            <a:r>
              <a:rPr lang="fr-FR">
                <a:latin typeface="Times New Roman" pitchFamily="18" charset="0"/>
                <a:cs typeface="Times New Roman" pitchFamily="18" charset="0"/>
              </a:rPr>
              <a:t>du </a:t>
            </a:r>
            <a:r>
              <a:rPr lang="fr-FR" smtClean="0">
                <a:latin typeface="Times New Roman" pitchFamily="18" charset="0"/>
                <a:cs typeface="Times New Roman" pitchFamily="18" charset="0"/>
              </a:rPr>
              <a:t>lactose, </a:t>
            </a:r>
            <a:r>
              <a:rPr lang="fr-FR" dirty="0">
                <a:latin typeface="Times New Roman" pitchFamily="18" charset="0"/>
                <a:cs typeface="Times New Roman" pitchFamily="18" charset="0"/>
              </a:rPr>
              <a:t>du mannitol.</a:t>
            </a:r>
          </a:p>
          <a:p>
            <a:pPr algn="just">
              <a:lnSpc>
                <a:spcPct val="170000"/>
              </a:lnSpc>
            </a:pPr>
            <a:r>
              <a:rPr lang="fr-FR" dirty="0">
                <a:latin typeface="Times New Roman" pitchFamily="18" charset="0"/>
                <a:cs typeface="Times New Roman" pitchFamily="18" charset="0"/>
              </a:rPr>
              <a:t>L'étude du métabolisme protéique donne des renseignements complémentaires </a:t>
            </a:r>
            <a:r>
              <a:rPr lang="fr-FR"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uréase</a:t>
            </a:r>
            <a:r>
              <a:rPr lang="fr-FR" b="1" dirty="0" smtClean="0">
                <a:latin typeface="Times New Roman" pitchFamily="18" charset="0"/>
                <a:cs typeface="Times New Roman" pitchFamily="18" charset="0"/>
              </a:rPr>
              <a:t> (-), </a:t>
            </a:r>
            <a:r>
              <a:rPr lang="fr-FR" b="1" dirty="0">
                <a:latin typeface="Times New Roman" pitchFamily="18" charset="0"/>
                <a:cs typeface="Times New Roman" pitchFamily="18" charset="0"/>
              </a:rPr>
              <a:t>indole (-), </a:t>
            </a:r>
            <a:r>
              <a:rPr lang="fr-FR" b="1" dirty="0" err="1">
                <a:latin typeface="Times New Roman" pitchFamily="18" charset="0"/>
                <a:cs typeface="Times New Roman" pitchFamily="18" charset="0"/>
              </a:rPr>
              <a:t>gélatinase</a:t>
            </a:r>
            <a:r>
              <a:rPr lang="fr-FR" b="1" dirty="0">
                <a:latin typeface="Times New Roman" pitchFamily="18" charset="0"/>
                <a:cs typeface="Times New Roman" pitchFamily="18" charset="0"/>
              </a:rPr>
              <a:t> (-) et </a:t>
            </a:r>
            <a:r>
              <a:rPr lang="fr-FR" b="1" dirty="0" smtClean="0">
                <a:latin typeface="Times New Roman" pitchFamily="18" charset="0"/>
                <a:cs typeface="Times New Roman" pitchFamily="18" charset="0"/>
              </a:rPr>
              <a:t>H2S </a:t>
            </a:r>
            <a:r>
              <a:rPr lang="fr-FR" b="1" dirty="0">
                <a:latin typeface="Times New Roman" pitchFamily="18" charset="0"/>
                <a:cs typeface="Times New Roman" pitchFamily="18" charset="0"/>
              </a:rPr>
              <a:t>(+).</a:t>
            </a:r>
          </a:p>
          <a:p>
            <a:pPr algn="just">
              <a:lnSpc>
                <a:spcPct val="170000"/>
              </a:lnSpc>
            </a:pPr>
            <a:r>
              <a:rPr lang="fr-FR" dirty="0">
                <a:latin typeface="Times New Roman" pitchFamily="18" charset="0"/>
                <a:cs typeface="Times New Roman" pitchFamily="18" charset="0"/>
              </a:rPr>
              <a:t>On signale des hémolysines non diffusibles, une </a:t>
            </a:r>
            <a:r>
              <a:rPr lang="fr-FR" dirty="0" err="1">
                <a:latin typeface="Times New Roman" pitchFamily="18" charset="0"/>
                <a:cs typeface="Times New Roman" pitchFamily="18" charset="0"/>
              </a:rPr>
              <a:t>neuraminidase</a:t>
            </a:r>
            <a:r>
              <a:rPr lang="fr-FR" dirty="0">
                <a:latin typeface="Times New Roman" pitchFamily="18" charset="0"/>
                <a:cs typeface="Times New Roman" pitchFamily="18" charset="0"/>
              </a:rPr>
              <a:t>.</a:t>
            </a:r>
          </a:p>
        </p:txBody>
      </p:sp>
    </p:spTree>
    <p:extLst>
      <p:ext uri="{BB962C8B-B14F-4D97-AF65-F5344CB8AC3E}">
        <p14:creationId xmlns:p14="http://schemas.microsoft.com/office/powerpoint/2010/main" val="170763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62500" lnSpcReduction="20000"/>
          </a:bodyPr>
          <a:lstStyle/>
          <a:p>
            <a:pPr algn="ctr">
              <a:lnSpc>
                <a:spcPct val="170000"/>
              </a:lnSpc>
            </a:pPr>
            <a:r>
              <a:rPr lang="fr-FR" b="1" dirty="0">
                <a:latin typeface="Times New Roman" pitchFamily="18" charset="0"/>
                <a:cs typeface="Times New Roman" pitchFamily="18" charset="0"/>
              </a:rPr>
              <a:t>Diagnostic bactériologique</a:t>
            </a:r>
          </a:p>
          <a:p>
            <a:pPr algn="just">
              <a:lnSpc>
                <a:spcPct val="170000"/>
              </a:lnSpc>
            </a:pPr>
            <a:r>
              <a:rPr lang="fr-FR" b="1" dirty="0">
                <a:latin typeface="Times New Roman" pitchFamily="18" charset="0"/>
                <a:cs typeface="Times New Roman" pitchFamily="18" charset="0"/>
              </a:rPr>
              <a:t>Prélèvements</a:t>
            </a:r>
          </a:p>
          <a:p>
            <a:pPr algn="just">
              <a:lnSpc>
                <a:spcPct val="170000"/>
              </a:lnSpc>
            </a:pPr>
            <a:r>
              <a:rPr lang="fr-FR" dirty="0">
                <a:latin typeface="Times New Roman" pitchFamily="18" charset="0"/>
                <a:cs typeface="Times New Roman" pitchFamily="18" charset="0"/>
              </a:rPr>
              <a:t>Un </a:t>
            </a:r>
            <a:r>
              <a:rPr lang="fr-FR" dirty="0" smtClean="0">
                <a:latin typeface="Times New Roman" pitchFamily="18" charset="0"/>
                <a:cs typeface="Times New Roman" pitchFamily="18" charset="0"/>
              </a:rPr>
              <a:t>prélèvement </a:t>
            </a:r>
            <a:r>
              <a:rPr lang="fr-FR" dirty="0">
                <a:latin typeface="Times New Roman" pitchFamily="18" charset="0"/>
                <a:cs typeface="Times New Roman" pitchFamily="18" charset="0"/>
              </a:rPr>
              <a:t>de </a:t>
            </a:r>
            <a:r>
              <a:rPr lang="fr-FR" b="1" dirty="0">
                <a:latin typeface="Times New Roman" pitchFamily="18" charset="0"/>
                <a:cs typeface="Times New Roman" pitchFamily="18" charset="0"/>
              </a:rPr>
              <a:t>gorge</a:t>
            </a:r>
            <a:r>
              <a:rPr lang="fr-FR" dirty="0">
                <a:latin typeface="Times New Roman" pitchFamily="18" charset="0"/>
                <a:cs typeface="Times New Roman" pitchFamily="18" charset="0"/>
              </a:rPr>
              <a:t> doit </a:t>
            </a:r>
            <a:r>
              <a:rPr lang="fr-FR" dirty="0" smtClean="0">
                <a:latin typeface="Times New Roman" pitchFamily="18" charset="0"/>
                <a:cs typeface="Times New Roman" pitchFamily="18" charset="0"/>
              </a:rPr>
              <a:t>être pratiqué </a:t>
            </a:r>
            <a:r>
              <a:rPr lang="fr-FR" dirty="0">
                <a:latin typeface="Times New Roman" pitchFamily="18" charset="0"/>
                <a:cs typeface="Times New Roman" pitchFamily="18" charset="0"/>
              </a:rPr>
              <a:t>devant </a:t>
            </a:r>
            <a:r>
              <a:rPr lang="fr-FR" dirty="0" smtClean="0">
                <a:latin typeface="Times New Roman" pitchFamily="18" charset="0"/>
                <a:cs typeface="Times New Roman" pitchFamily="18" charset="0"/>
              </a:rPr>
              <a:t>toute angine à </a:t>
            </a:r>
            <a:r>
              <a:rPr lang="fr-FR" dirty="0">
                <a:latin typeface="Times New Roman" pitchFamily="18" charset="0"/>
                <a:cs typeface="Times New Roman" pitchFamily="18" charset="0"/>
              </a:rPr>
              <a:t>fausses membranes</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a:t>
            </a:r>
          </a:p>
          <a:p>
            <a:pPr marL="0" indent="0" algn="just">
              <a:lnSpc>
                <a:spcPct val="170000"/>
              </a:lnSpc>
              <a:buNone/>
            </a:pP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un écouvillonnage </a:t>
            </a:r>
            <a:r>
              <a:rPr lang="fr-FR" dirty="0">
                <a:latin typeface="Times New Roman" pitchFamily="18" charset="0"/>
                <a:cs typeface="Times New Roman" pitchFamily="18" charset="0"/>
              </a:rPr>
              <a:t>(plusieurs </a:t>
            </a:r>
            <a:r>
              <a:rPr lang="fr-FR" dirty="0" smtClean="0">
                <a:latin typeface="Times New Roman" pitchFamily="18" charset="0"/>
                <a:cs typeface="Times New Roman" pitchFamily="18" charset="0"/>
              </a:rPr>
              <a:t>écouvillons) à </a:t>
            </a:r>
            <a:r>
              <a:rPr lang="fr-FR" dirty="0">
                <a:latin typeface="Times New Roman" pitchFamily="18" charset="0"/>
                <a:cs typeface="Times New Roman" pitchFamily="18" charset="0"/>
              </a:rPr>
              <a:t>la </a:t>
            </a:r>
            <a:r>
              <a:rPr lang="fr-FR" dirty="0" smtClean="0">
                <a:latin typeface="Times New Roman" pitchFamily="18" charset="0"/>
                <a:cs typeface="Times New Roman" pitchFamily="18" charset="0"/>
              </a:rPr>
              <a:t>périphérie de </a:t>
            </a:r>
            <a:r>
              <a:rPr lang="fr-FR" dirty="0">
                <a:latin typeface="Times New Roman" pitchFamily="18" charset="0"/>
                <a:cs typeface="Times New Roman" pitchFamily="18" charset="0"/>
              </a:rPr>
              <a:t>la fausse </a:t>
            </a:r>
            <a:r>
              <a:rPr lang="fr-FR" dirty="0" smtClean="0">
                <a:latin typeface="Times New Roman" pitchFamily="18" charset="0"/>
                <a:cs typeface="Times New Roman" pitchFamily="18" charset="0"/>
              </a:rPr>
              <a:t>membrane, plus rarement à </a:t>
            </a:r>
            <a:r>
              <a:rPr lang="fr-FR" dirty="0">
                <a:latin typeface="Times New Roman" pitchFamily="18" charset="0"/>
                <a:cs typeface="Times New Roman" pitchFamily="18" charset="0"/>
              </a:rPr>
              <a:t>un </a:t>
            </a:r>
            <a:r>
              <a:rPr lang="fr-FR" dirty="0" smtClean="0">
                <a:latin typeface="Times New Roman" pitchFamily="18" charset="0"/>
                <a:cs typeface="Times New Roman" pitchFamily="18" charset="0"/>
              </a:rPr>
              <a:t>écouvillonnage </a:t>
            </a:r>
            <a:r>
              <a:rPr lang="fr-FR" dirty="0">
                <a:latin typeface="Times New Roman" pitchFamily="18" charset="0"/>
                <a:cs typeface="Times New Roman" pitchFamily="18" charset="0"/>
              </a:rPr>
              <a:t>nasal ou </a:t>
            </a:r>
            <a:r>
              <a:rPr lang="fr-FR" dirty="0" smtClean="0">
                <a:latin typeface="Times New Roman" pitchFamily="18" charset="0"/>
                <a:cs typeface="Times New Roman" pitchFamily="18" charset="0"/>
              </a:rPr>
              <a:t>à </a:t>
            </a:r>
            <a:r>
              <a:rPr lang="fr-FR" dirty="0">
                <a:latin typeface="Times New Roman" pitchFamily="18" charset="0"/>
                <a:cs typeface="Times New Roman" pitchFamily="18" charset="0"/>
              </a:rPr>
              <a:t>un </a:t>
            </a:r>
            <a:r>
              <a:rPr lang="fr-FR" dirty="0" smtClean="0">
                <a:latin typeface="Times New Roman" pitchFamily="18" charset="0"/>
                <a:cs typeface="Times New Roman" pitchFamily="18" charset="0"/>
              </a:rPr>
              <a:t>prélèvement de sérosités cutanées </a:t>
            </a:r>
            <a:r>
              <a:rPr lang="fr-FR" dirty="0">
                <a:latin typeface="Times New Roman" pitchFamily="18" charset="0"/>
                <a:cs typeface="Times New Roman" pitchFamily="18" charset="0"/>
              </a:rPr>
              <a:t>ou conjonctivales ;</a:t>
            </a:r>
          </a:p>
          <a:p>
            <a:pPr marL="0" indent="0" algn="just">
              <a:lnSpc>
                <a:spcPct val="170000"/>
              </a:lnSpc>
              <a:buNone/>
            </a:pPr>
            <a:r>
              <a:rPr lang="fr-FR" dirty="0" smtClean="0">
                <a:latin typeface="Times New Roman" pitchFamily="18" charset="0"/>
                <a:cs typeface="Times New Roman" pitchFamily="18" charset="0"/>
              </a:rPr>
              <a:t>■Le prélèvement </a:t>
            </a:r>
            <a:r>
              <a:rPr lang="fr-FR" dirty="0">
                <a:latin typeface="Times New Roman" pitchFamily="18" charset="0"/>
                <a:cs typeface="Times New Roman" pitchFamily="18" charset="0"/>
              </a:rPr>
              <a:t>doit </a:t>
            </a:r>
            <a:r>
              <a:rPr lang="fr-FR" dirty="0" smtClean="0">
                <a:latin typeface="Times New Roman" pitchFamily="18" charset="0"/>
                <a:cs typeface="Times New Roman" pitchFamily="18" charset="0"/>
              </a:rPr>
              <a:t>être acheminé </a:t>
            </a:r>
            <a:r>
              <a:rPr lang="fr-FR" dirty="0">
                <a:latin typeface="Times New Roman" pitchFamily="18" charset="0"/>
                <a:cs typeface="Times New Roman" pitchFamily="18" charset="0"/>
              </a:rPr>
              <a:t>au laboratoire </a:t>
            </a:r>
            <a:r>
              <a:rPr lang="fr-FR" dirty="0" smtClean="0">
                <a:latin typeface="Times New Roman" pitchFamily="18" charset="0"/>
                <a:cs typeface="Times New Roman" pitchFamily="18" charset="0"/>
              </a:rPr>
              <a:t>sans délai, </a:t>
            </a:r>
            <a:r>
              <a:rPr lang="fr-FR" dirty="0">
                <a:latin typeface="Times New Roman" pitchFamily="18" charset="0"/>
                <a:cs typeface="Times New Roman" pitchFamily="18" charset="0"/>
              </a:rPr>
              <a:t>avant </a:t>
            </a:r>
            <a:r>
              <a:rPr lang="fr-FR" dirty="0" smtClean="0">
                <a:latin typeface="Times New Roman" pitchFamily="18" charset="0"/>
                <a:cs typeface="Times New Roman" pitchFamily="18" charset="0"/>
              </a:rPr>
              <a:t>dessèchement, </a:t>
            </a:r>
            <a:r>
              <a:rPr lang="fr-FR" dirty="0">
                <a:latin typeface="Times New Roman" pitchFamily="18" charset="0"/>
                <a:cs typeface="Times New Roman" pitchFamily="18" charset="0"/>
              </a:rPr>
              <a:t>en </a:t>
            </a:r>
            <a:r>
              <a:rPr lang="fr-FR" dirty="0" smtClean="0">
                <a:latin typeface="Times New Roman" pitchFamily="18" charset="0"/>
                <a:cs typeface="Times New Roman" pitchFamily="18" charset="0"/>
              </a:rPr>
              <a:t>précisant </a:t>
            </a:r>
            <a:r>
              <a:rPr lang="fr-FR" dirty="0">
                <a:latin typeface="Times New Roman" pitchFamily="18" charset="0"/>
                <a:cs typeface="Times New Roman" pitchFamily="18" charset="0"/>
              </a:rPr>
              <a:t>clairement s'il </a:t>
            </a:r>
            <a:r>
              <a:rPr lang="fr-FR" dirty="0" smtClean="0">
                <a:latin typeface="Times New Roman" pitchFamily="18" charset="0"/>
                <a:cs typeface="Times New Roman" pitchFamily="18" charset="0"/>
              </a:rPr>
              <a:t>existe une </a:t>
            </a:r>
            <a:r>
              <a:rPr lang="fr-FR" dirty="0">
                <a:latin typeface="Times New Roman" pitchFamily="18" charset="0"/>
                <a:cs typeface="Times New Roman" pitchFamily="18" charset="0"/>
              </a:rPr>
              <a:t>suspicion clinique de </a:t>
            </a:r>
            <a:r>
              <a:rPr lang="fr-FR" dirty="0" smtClean="0">
                <a:latin typeface="Times New Roman" pitchFamily="18" charset="0"/>
                <a:cs typeface="Times New Roman" pitchFamily="18" charset="0"/>
              </a:rPr>
              <a:t>diphtérie. </a:t>
            </a:r>
          </a:p>
          <a:p>
            <a:pPr marL="0" indent="0" algn="just">
              <a:lnSpc>
                <a:spcPct val="170000"/>
              </a:lnSpc>
              <a:buNone/>
            </a:pPr>
            <a:r>
              <a:rPr lang="fr-FR" dirty="0" smtClean="0">
                <a:latin typeface="Times New Roman" pitchFamily="18" charset="0"/>
                <a:cs typeface="Times New Roman" pitchFamily="18" charset="0"/>
              </a:rPr>
              <a:t>L'utilisation </a:t>
            </a:r>
            <a:r>
              <a:rPr lang="fr-FR" dirty="0">
                <a:latin typeface="Times New Roman" pitchFamily="18" charset="0"/>
                <a:cs typeface="Times New Roman" pitchFamily="18" charset="0"/>
              </a:rPr>
              <a:t>d'un </a:t>
            </a:r>
            <a:r>
              <a:rPr lang="fr-FR" dirty="0" smtClean="0">
                <a:latin typeface="Times New Roman" pitchFamily="18" charset="0"/>
                <a:cs typeface="Times New Roman" pitchFamily="18" charset="0"/>
              </a:rPr>
              <a:t>milieu de </a:t>
            </a:r>
            <a:r>
              <a:rPr lang="fr-FR" dirty="0">
                <a:latin typeface="Times New Roman" pitchFamily="18" charset="0"/>
                <a:cs typeface="Times New Roman" pitchFamily="18" charset="0"/>
              </a:rPr>
              <a:t>transport (type Amies) est possible avec une </a:t>
            </a:r>
            <a:r>
              <a:rPr lang="fr-FR" dirty="0" smtClean="0">
                <a:latin typeface="Times New Roman" pitchFamily="18" charset="0"/>
                <a:cs typeface="Times New Roman" pitchFamily="18" charset="0"/>
              </a:rPr>
              <a:t>conservation </a:t>
            </a:r>
            <a:r>
              <a:rPr lang="pt-BR" dirty="0">
                <a:latin typeface="Times New Roman" pitchFamily="18" charset="0"/>
                <a:cs typeface="Times New Roman" pitchFamily="18" charset="0"/>
              </a:rPr>
              <a:t>à</a:t>
            </a:r>
            <a:r>
              <a:rPr lang="pt-BR" dirty="0" smtClean="0">
                <a:latin typeface="Times New Roman" pitchFamily="18" charset="0"/>
                <a:cs typeface="Times New Roman" pitchFamily="18" charset="0"/>
              </a:rPr>
              <a:t> température </a:t>
            </a:r>
            <a:r>
              <a:rPr lang="pt-BR" dirty="0">
                <a:latin typeface="Times New Roman" pitchFamily="18" charset="0"/>
                <a:cs typeface="Times New Roman" pitchFamily="18" charset="0"/>
              </a:rPr>
              <a:t>ambiante ou </a:t>
            </a:r>
            <a:r>
              <a:rPr lang="pt-BR" dirty="0" smtClean="0">
                <a:latin typeface="Times New Roman" pitchFamily="18" charset="0"/>
                <a:cs typeface="Times New Roman" pitchFamily="18" charset="0"/>
              </a:rPr>
              <a:t>à </a:t>
            </a:r>
            <a:r>
              <a:rPr lang="pt-BR" dirty="0">
                <a:latin typeface="Times New Roman" pitchFamily="18" charset="0"/>
                <a:cs typeface="Times New Roman" pitchFamily="18" charset="0"/>
              </a:rPr>
              <a:t>+ 4 °C.</a:t>
            </a:r>
          </a:p>
          <a:p>
            <a:pPr algn="just">
              <a:lnSpc>
                <a:spcPct val="170000"/>
              </a:lnSpc>
            </a:pPr>
            <a:r>
              <a:rPr lang="fr-FR" dirty="0">
                <a:latin typeface="Times New Roman" pitchFamily="18" charset="0"/>
                <a:cs typeface="Times New Roman" pitchFamily="18" charset="0"/>
              </a:rPr>
              <a:t>A partir </a:t>
            </a:r>
            <a:r>
              <a:rPr lang="fr-FR" dirty="0" smtClean="0">
                <a:latin typeface="Times New Roman" pitchFamily="18" charset="0"/>
                <a:cs typeface="Times New Roman" pitchFamily="18" charset="0"/>
              </a:rPr>
              <a:t>d'hémocultures </a:t>
            </a:r>
            <a:r>
              <a:rPr lang="fr-FR" dirty="0">
                <a:latin typeface="Times New Roman" pitchFamily="18" charset="0"/>
                <a:cs typeface="Times New Roman" pitchFamily="18" charset="0"/>
              </a:rPr>
              <a:t>dans un contexte d'endocardite, </a:t>
            </a:r>
            <a:r>
              <a:rPr lang="fr-FR" dirty="0" smtClean="0">
                <a:latin typeface="Times New Roman" pitchFamily="18" charset="0"/>
                <a:cs typeface="Times New Roman" pitchFamily="18" charset="0"/>
              </a:rPr>
              <a:t>on peut </a:t>
            </a:r>
            <a:r>
              <a:rPr lang="fr-FR" dirty="0">
                <a:latin typeface="Times New Roman" pitchFamily="18" charset="0"/>
                <a:cs typeface="Times New Roman" pitchFamily="18" charset="0"/>
              </a:rPr>
              <a:t>aussi isoler des souches de </a:t>
            </a:r>
            <a:r>
              <a:rPr lang="fr-FR" i="1" dirty="0">
                <a:latin typeface="Times New Roman" pitchFamily="18" charset="0"/>
                <a:cs typeface="Times New Roman" pitchFamily="18" charset="0"/>
              </a:rPr>
              <a:t>C. </a:t>
            </a:r>
            <a:r>
              <a:rPr lang="fr-FR" i="1" dirty="0" err="1">
                <a:latin typeface="Times New Roman" pitchFamily="18" charset="0"/>
                <a:cs typeface="Times New Roman" pitchFamily="18" charset="0"/>
              </a:rPr>
              <a:t>diphtheriae</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non </a:t>
            </a:r>
            <a:r>
              <a:rPr lang="fr-FR" dirty="0" err="1">
                <a:latin typeface="Times New Roman" pitchFamily="18" charset="0"/>
                <a:cs typeface="Times New Roman" pitchFamily="18" charset="0"/>
              </a:rPr>
              <a:t>toxinogenes</a:t>
            </a:r>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214629063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1425</TotalTime>
  <Words>1448</Words>
  <Application>Microsoft Office PowerPoint</Application>
  <PresentationFormat>Affichage à l'écran (4:3)</PresentationFormat>
  <Paragraphs>108</Paragraphs>
  <Slides>21</Slides>
  <Notes>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21</vt:i4>
      </vt:variant>
    </vt:vector>
  </HeadingPairs>
  <TitlesOfParts>
    <vt:vector size="23" baseType="lpstr">
      <vt:lpstr>Thème Office</vt:lpstr>
      <vt:lpstr>Document</vt:lpstr>
      <vt:lpstr>Corynebacterium diphtheriae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Diagnostic biologique  Caractères biochimiques et culturaux de  C. diphtheriae et des espèces apparentées</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acer</dc:creator>
  <cp:lastModifiedBy>acer</cp:lastModifiedBy>
  <cp:revision>73</cp:revision>
  <dcterms:created xsi:type="dcterms:W3CDTF">2017-03-14T18:04:11Z</dcterms:created>
  <dcterms:modified xsi:type="dcterms:W3CDTF">2019-03-05T08:31:59Z</dcterms:modified>
</cp:coreProperties>
</file>