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66" r:id="rId4"/>
    <p:sldId id="258" r:id="rId5"/>
    <p:sldId id="259" r:id="rId6"/>
    <p:sldId id="260" r:id="rId7"/>
    <p:sldId id="263" r:id="rId8"/>
    <p:sldId id="261" r:id="rId9"/>
    <p:sldId id="262" r:id="rId10"/>
    <p:sldId id="264" r:id="rId11"/>
    <p:sldId id="265" r:id="rId1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6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19D20A6-52F3-47D1-B2A1-2256ADA6AD30}" type="datetimeFigureOut">
              <a:rPr lang="fr-FR" smtClean="0"/>
              <a:pPr/>
              <a:t>07/05/2014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CC2035-1F14-4DD1-8ED1-7189D4A73753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10</a:t>
            </a:fld>
            <a:endParaRPr lang="fr-FR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11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2</a:t>
            </a:fld>
            <a:endParaRPr lang="fr-F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3</a:t>
            </a:fld>
            <a:endParaRPr lang="fr-FR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4</a:t>
            </a:fld>
            <a:endParaRPr lang="fr-FR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5</a:t>
            </a:fld>
            <a:endParaRPr lang="fr-FR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6</a:t>
            </a:fld>
            <a:endParaRPr lang="fr-FR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7</a:t>
            </a:fld>
            <a:endParaRPr lang="fr-FR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8</a:t>
            </a:fld>
            <a:endParaRPr lang="fr-FR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CC2035-1F14-4DD1-8ED1-7189D4A73753}" type="slidenum">
              <a:rPr lang="fr-FR" smtClean="0"/>
              <a:pPr/>
              <a:t>9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55206A-8EBC-4C30-AE8C-502C2218DAF6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4D2741-A30B-4C45-BA24-63FB86350B79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DE575-175D-4980-80F5-C5DF28F8CE7E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1B4EF-F301-4C1A-BD3A-8D1DBDE22AC0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C8462-4ECA-469E-BC14-AE8D9810B725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C16EC8-EAA0-4019-9504-44C3725A8B06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B8573-AB1E-4750-83E9-B731E779E422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EFA7-8A5E-49D3-BEC3-CAF1B44FE2EC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984A3-CF94-4989-9D00-29B0DF70BA43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8295C5-57E0-4BA4-80B1-AF5856076CB8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52C0F-FEDB-4209-A90B-061B501DB3FE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CBB9C7-2030-4021-8C18-790622F9CA55}" type="datetime1">
              <a:rPr lang="fr-FR" smtClean="0"/>
              <a:pPr/>
              <a:t>07/05/2014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4E5F2B-40B1-4230-8EE8-7A6DA751539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928662" y="428605"/>
            <a:ext cx="5857916" cy="1071569"/>
          </a:xfrm>
        </p:spPr>
        <p:txBody>
          <a:bodyPr>
            <a:normAutofit/>
          </a:bodyPr>
          <a:lstStyle/>
          <a:p>
            <a:r>
              <a:rPr lang="fr-FR" sz="2800" dirty="0" smtClean="0"/>
              <a:t>Pénurie d’adresses </a:t>
            </a:r>
            <a:endParaRPr lang="fr-FR" sz="2800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642910" y="1714488"/>
            <a:ext cx="7129490" cy="3924312"/>
          </a:xfrm>
        </p:spPr>
        <p:txBody>
          <a:bodyPr>
            <a:normAutofit fontScale="85000" lnSpcReduction="20000"/>
          </a:bodyPr>
          <a:lstStyle/>
          <a:p>
            <a:pPr algn="just"/>
            <a:r>
              <a:rPr lang="fr-FR" sz="2800" dirty="0" smtClean="0"/>
              <a:t>Le succès d ’Internet</a:t>
            </a:r>
            <a:r>
              <a:rPr lang="fr-FR" dirty="0" smtClean="0"/>
              <a:t>, mené à l’épuisement des adresses de classe A et B et à l’explosion des tables de routage des routeurs situés dans les réseaux de transit.</a:t>
            </a:r>
          </a:p>
          <a:p>
            <a:pPr algn="just"/>
            <a:endParaRPr lang="fr-FR" dirty="0" smtClean="0"/>
          </a:p>
          <a:p>
            <a:pPr algn="just"/>
            <a:r>
              <a:rPr lang="fr-FR" dirty="0" smtClean="0"/>
              <a:t>Solutions possibles : </a:t>
            </a:r>
          </a:p>
          <a:p>
            <a:pPr algn="just">
              <a:buFontTx/>
              <a:buChar char="-"/>
            </a:pPr>
            <a:r>
              <a:rPr lang="fr-FR" dirty="0" smtClean="0"/>
              <a:t> utilisation d’adresses privées</a:t>
            </a:r>
          </a:p>
          <a:p>
            <a:pPr algn="just">
              <a:buFontTx/>
              <a:buChar char="-"/>
            </a:pPr>
            <a:r>
              <a:rPr lang="fr-FR" dirty="0" smtClean="0"/>
              <a:t> adresses sans classe</a:t>
            </a:r>
          </a:p>
          <a:p>
            <a:pPr algn="just">
              <a:buFontTx/>
              <a:buChar char="-"/>
            </a:pPr>
            <a:r>
              <a:rPr lang="fr-FR" dirty="0" smtClean="0"/>
              <a:t> distribution dynamique d’adresses.</a:t>
            </a:r>
          </a:p>
          <a:p>
            <a:r>
              <a:rPr lang="fr-FR" dirty="0" smtClean="0"/>
              <a:t>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Adresse MAC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fr-FR" dirty="0" smtClean="0"/>
              <a:t>Si 2 machine A et B sont connectées à un même réseau local, chaque machine aura une @IP, respectivement </a:t>
            </a:r>
            <a:r>
              <a:rPr lang="fr-FR" dirty="0" err="1" smtClean="0"/>
              <a:t>IPa</a:t>
            </a:r>
            <a:r>
              <a:rPr lang="fr-FR" dirty="0" smtClean="0"/>
              <a:t> et </a:t>
            </a:r>
            <a:r>
              <a:rPr lang="fr-FR" dirty="0" err="1" smtClean="0"/>
              <a:t>Ipb</a:t>
            </a:r>
            <a:r>
              <a:rPr lang="fr-FR" dirty="0" smtClean="0"/>
              <a:t> et une @MAC </a:t>
            </a:r>
            <a:r>
              <a:rPr lang="fr-FR" dirty="0" err="1" smtClean="0"/>
              <a:t>resp</a:t>
            </a:r>
            <a:r>
              <a:rPr lang="fr-FR" dirty="0" smtClean="0"/>
              <a:t> </a:t>
            </a:r>
            <a:r>
              <a:rPr lang="fr-FR" dirty="0" err="1" smtClean="0"/>
              <a:t>MACa</a:t>
            </a:r>
            <a:r>
              <a:rPr lang="fr-FR" dirty="0" smtClean="0"/>
              <a:t> et </a:t>
            </a:r>
            <a:r>
              <a:rPr lang="fr-FR" dirty="0" err="1" smtClean="0"/>
              <a:t>MACb</a:t>
            </a:r>
            <a:r>
              <a:rPr lang="fr-FR" dirty="0" smtClean="0"/>
              <a:t>.</a:t>
            </a:r>
          </a:p>
          <a:p>
            <a:pPr>
              <a:buNone/>
            </a:pPr>
            <a:endParaRPr lang="fr-FR" dirty="0"/>
          </a:p>
          <a:p>
            <a:pPr>
              <a:buNone/>
            </a:pPr>
            <a:r>
              <a:rPr lang="fr-FR" dirty="0" smtClean="0"/>
              <a:t>Le </a:t>
            </a:r>
            <a:r>
              <a:rPr lang="fr-FR" dirty="0" err="1" smtClean="0"/>
              <a:t>pb</a:t>
            </a:r>
            <a:r>
              <a:rPr lang="fr-FR" dirty="0" smtClean="0"/>
              <a:t> nommé : ARP (</a:t>
            </a:r>
            <a:r>
              <a:rPr lang="fr-FR" dirty="0" err="1" smtClean="0"/>
              <a:t>Adress</a:t>
            </a:r>
            <a:r>
              <a:rPr lang="fr-FR" dirty="0" smtClean="0"/>
              <a:t> </a:t>
            </a:r>
            <a:r>
              <a:rPr lang="fr-FR" dirty="0" err="1" smtClean="0"/>
              <a:t>Resolution</a:t>
            </a:r>
            <a:r>
              <a:rPr lang="fr-FR" dirty="0" smtClean="0"/>
              <a:t> </a:t>
            </a:r>
            <a:r>
              <a:rPr lang="fr-FR" dirty="0" err="1" smtClean="0"/>
              <a:t>Problem</a:t>
            </a:r>
            <a:r>
              <a:rPr lang="fr-FR" dirty="0" smtClean="0"/>
              <a:t>) consiste à faire la correspondance entre l’adresse IP et l’adresse MAC associée</a:t>
            </a:r>
          </a:p>
          <a:p>
            <a:pPr>
              <a:buNone/>
            </a:pPr>
            <a:r>
              <a:rPr lang="fr-FR" dirty="0" smtClean="0"/>
              <a:t>Solution : Protocole ARP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10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Protocole ARP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Le protocole ARP établit une correspondance dynamique entre @ physiques et @ logiques.</a:t>
            </a:r>
          </a:p>
          <a:p>
            <a:endParaRPr lang="fr-FR" dirty="0"/>
          </a:p>
          <a:p>
            <a:r>
              <a:rPr lang="fr-FR" dirty="0" smtClean="0"/>
              <a:t>Il permet à une machine de trouver l’@ physique d’une machine cible située sur le même réseau local à partir de la seule @IP.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Adresses privées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fr-FR" sz="2800" dirty="0" smtClean="0"/>
              <a:t>Réservation de plusieurs plages d’adresses privées dans chaque classe d’adresse comme suit: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sz="2800" dirty="0" smtClean="0"/>
          </a:p>
          <a:p>
            <a:pPr>
              <a:buNone/>
            </a:pPr>
            <a:r>
              <a:rPr lang="fr-FR" sz="2800" dirty="0" smtClean="0"/>
              <a:t>Q</a:t>
            </a:r>
            <a:r>
              <a:rPr lang="fr-FR" sz="2800" dirty="0"/>
              <a:t>)</a:t>
            </a:r>
            <a:r>
              <a:rPr lang="fr-FR" sz="2800" dirty="0" smtClean="0"/>
              <a:t> Calculer le nombre de machines pour chaque classe ?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/>
          </a:p>
        </p:txBody>
      </p:sp>
      <p:graphicFrame>
        <p:nvGraphicFramePr>
          <p:cNvPr id="6" name="Tableau 5"/>
          <p:cNvGraphicFramePr>
            <a:graphicFrameLocks noGrp="1"/>
          </p:cNvGraphicFramePr>
          <p:nvPr/>
        </p:nvGraphicFramePr>
        <p:xfrm>
          <a:off x="785786" y="2571744"/>
          <a:ext cx="6096000" cy="26482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71570"/>
                <a:gridCol w="3143272"/>
                <a:gridCol w="1881158"/>
              </a:tblGrid>
              <a:tr h="728030">
                <a:tc>
                  <a:txBody>
                    <a:bodyPr/>
                    <a:lstStyle/>
                    <a:p>
                      <a:r>
                        <a:rPr lang="fr-FR" dirty="0" smtClean="0"/>
                        <a:t>Classe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Adresses</a:t>
                      </a:r>
                      <a:r>
                        <a:rPr lang="fr-FR" baseline="0" dirty="0" smtClean="0"/>
                        <a:t> privées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Masque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A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b="1" dirty="0" smtClean="0"/>
                        <a:t>10.</a:t>
                      </a:r>
                      <a:r>
                        <a:rPr lang="fr-FR" b="1" dirty="0" err="1" smtClean="0"/>
                        <a:t>x.y.z</a:t>
                      </a:r>
                      <a:r>
                        <a:rPr lang="fr-FR" b="1" baseline="0" dirty="0" smtClean="0"/>
                        <a:t>   </a:t>
                      </a:r>
                      <a:r>
                        <a:rPr lang="fr-FR" baseline="0" dirty="0" smtClean="0"/>
                        <a:t>où    0&lt;= x &lt;= 255</a:t>
                      </a:r>
                    </a:p>
                    <a:p>
                      <a:r>
                        <a:rPr lang="fr-FR" baseline="0" dirty="0" smtClean="0"/>
                        <a:t>0&lt;= y &lt;=255    et   0&lt;= z &lt;= 255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255.0.0.0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b="1" dirty="0" smtClean="0"/>
                        <a:t>172.</a:t>
                      </a:r>
                      <a:r>
                        <a:rPr lang="fr-FR" b="1" dirty="0" err="1" smtClean="0"/>
                        <a:t>x.y.z</a:t>
                      </a:r>
                      <a:r>
                        <a:rPr lang="fr-FR" dirty="0" smtClean="0"/>
                        <a:t>     où   16 &lt;=</a:t>
                      </a:r>
                      <a:r>
                        <a:rPr lang="fr-FR" baseline="0" dirty="0" smtClean="0"/>
                        <a:t> </a:t>
                      </a:r>
                      <a:r>
                        <a:rPr lang="fr-FR" dirty="0" smtClean="0"/>
                        <a:t>x</a:t>
                      </a:r>
                      <a:r>
                        <a:rPr lang="fr-FR" baseline="0" dirty="0" smtClean="0"/>
                        <a:t> =&lt; 31</a:t>
                      </a:r>
                      <a:endParaRPr lang="fr-FR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baseline="0" dirty="0" smtClean="0"/>
                        <a:t>0&lt;= y &lt;=255    et   0&lt;= z &lt;= 255</a:t>
                      </a:r>
                      <a:endParaRPr lang="fr-FR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255.240.00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b="1" dirty="0" smtClean="0"/>
                        <a:t>192.168.</a:t>
                      </a:r>
                      <a:r>
                        <a:rPr lang="fr-FR" b="1" dirty="0" err="1" smtClean="0"/>
                        <a:t>x.y</a:t>
                      </a:r>
                      <a:r>
                        <a:rPr lang="fr-FR" b="1" baseline="0" dirty="0" smtClean="0"/>
                        <a:t> </a:t>
                      </a:r>
                      <a:r>
                        <a:rPr lang="fr-FR" baseline="0" dirty="0" smtClean="0"/>
                        <a:t> où   0&lt;= x &lt;= 255 et  0&lt;= y &lt;=255 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255.255.0.0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Solutions</a:t>
            </a:r>
            <a:endParaRPr lang="fr-FR" dirty="0"/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</p:nvPr>
        </p:nvGraphicFramePr>
        <p:xfrm>
          <a:off x="457200" y="1600201"/>
          <a:ext cx="8229600" cy="454342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542915">
                <a:tc>
                  <a:txBody>
                    <a:bodyPr/>
                    <a:lstStyle/>
                    <a:p>
                      <a:r>
                        <a:rPr lang="fr-FR" dirty="0" smtClean="0"/>
                        <a:t>Classes 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Nombre maximal de machines</a:t>
                      </a:r>
                      <a:endParaRPr lang="fr-FR" dirty="0"/>
                    </a:p>
                  </a:txBody>
                  <a:tcPr/>
                </a:tc>
              </a:tr>
              <a:tr h="1034411">
                <a:tc>
                  <a:txBody>
                    <a:bodyPr/>
                    <a:lstStyle/>
                    <a:p>
                      <a:endParaRPr lang="fr-FR" sz="2000" b="1" dirty="0" smtClean="0"/>
                    </a:p>
                    <a:p>
                      <a:endParaRPr lang="fr-FR" sz="2000" b="1" dirty="0" smtClean="0"/>
                    </a:p>
                    <a:p>
                      <a:r>
                        <a:rPr lang="fr-FR" sz="2000" b="1" dirty="0" smtClean="0"/>
                        <a:t>                               A</a:t>
                      </a:r>
                      <a:endParaRPr lang="fr-FR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000" b="1" dirty="0" smtClean="0"/>
                        <a:t> </a:t>
                      </a:r>
                    </a:p>
                    <a:p>
                      <a:r>
                        <a:rPr lang="fr-FR" sz="2000" b="1" dirty="0" smtClean="0"/>
                        <a:t>(256 *256*256) – 2 = 16 777 214</a:t>
                      </a:r>
                    </a:p>
                    <a:p>
                      <a:endParaRPr lang="fr-FR" sz="2000" b="1" dirty="0" smtClean="0"/>
                    </a:p>
                    <a:p>
                      <a:endParaRPr lang="fr-FR" sz="2000" b="1" dirty="0" smtClean="0"/>
                    </a:p>
                    <a:p>
                      <a:endParaRPr lang="fr-FR" sz="2000" b="1" dirty="0"/>
                    </a:p>
                  </a:txBody>
                  <a:tcPr/>
                </a:tc>
              </a:tr>
              <a:tr h="772084">
                <a:tc>
                  <a:txBody>
                    <a:bodyPr/>
                    <a:lstStyle/>
                    <a:p>
                      <a:r>
                        <a:rPr lang="fr-FR" sz="2000" b="1" dirty="0" smtClean="0"/>
                        <a:t>                        </a:t>
                      </a:r>
                    </a:p>
                    <a:p>
                      <a:r>
                        <a:rPr lang="fr-FR" sz="2000" b="1" dirty="0" smtClean="0"/>
                        <a:t>                                 B</a:t>
                      </a:r>
                      <a:endParaRPr lang="fr-FR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2000" b="1" dirty="0" smtClean="0"/>
                    </a:p>
                    <a:p>
                      <a:r>
                        <a:rPr lang="fr-FR" sz="2000" b="1" dirty="0" smtClean="0"/>
                        <a:t>(15*256*256) -2 = 1 048 574</a:t>
                      </a:r>
                    </a:p>
                    <a:p>
                      <a:endParaRPr lang="fr-FR" sz="2000" b="1" dirty="0" smtClean="0"/>
                    </a:p>
                    <a:p>
                      <a:endParaRPr lang="fr-FR" sz="2000" b="1" dirty="0"/>
                    </a:p>
                  </a:txBody>
                  <a:tcPr/>
                </a:tc>
              </a:tr>
              <a:tr h="1074431">
                <a:tc>
                  <a:txBody>
                    <a:bodyPr/>
                    <a:lstStyle/>
                    <a:p>
                      <a:r>
                        <a:rPr lang="fr-FR" sz="2000" b="1" dirty="0" smtClean="0"/>
                        <a:t>                                     </a:t>
                      </a:r>
                    </a:p>
                    <a:p>
                      <a:r>
                        <a:rPr lang="fr-FR" sz="2000" b="1" dirty="0" smtClean="0"/>
                        <a:t>                                    C</a:t>
                      </a:r>
                      <a:endParaRPr lang="fr-FR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2000" b="1" dirty="0" smtClean="0"/>
                    </a:p>
                    <a:p>
                      <a:r>
                        <a:rPr lang="fr-FR" sz="2000" b="1" dirty="0" smtClean="0"/>
                        <a:t>  (256*256) – 2  = 65 534</a:t>
                      </a:r>
                      <a:endParaRPr lang="fr-FR" sz="2000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928662" y="274638"/>
            <a:ext cx="7758138" cy="511156"/>
          </a:xfrm>
        </p:spPr>
        <p:txBody>
          <a:bodyPr>
            <a:normAutofit fontScale="90000"/>
          </a:bodyPr>
          <a:lstStyle/>
          <a:p>
            <a:r>
              <a:rPr lang="fr-FR" dirty="0" smtClean="0"/>
              <a:t>Passerelle NAT( Network </a:t>
            </a:r>
            <a:r>
              <a:rPr lang="fr-FR" dirty="0" err="1" smtClean="0"/>
              <a:t>Adress</a:t>
            </a:r>
            <a:r>
              <a:rPr lang="fr-FR" dirty="0" smtClean="0"/>
              <a:t> Translation)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Ces adresses, ne peuvent pas être attribuées par l’ICANN (Internet Corporation for </a:t>
            </a:r>
            <a:r>
              <a:rPr lang="fr-FR" dirty="0" err="1" smtClean="0"/>
              <a:t>Assigned</a:t>
            </a:r>
            <a:r>
              <a:rPr lang="fr-FR" dirty="0" smtClean="0"/>
              <a:t> </a:t>
            </a:r>
            <a:r>
              <a:rPr lang="fr-FR" dirty="0" err="1" smtClean="0"/>
              <a:t>Names</a:t>
            </a:r>
            <a:r>
              <a:rPr lang="fr-FR" dirty="0" smtClean="0"/>
              <a:t> and </a:t>
            </a:r>
            <a:r>
              <a:rPr lang="fr-FR" dirty="0" err="1" smtClean="0"/>
              <a:t>Numbers</a:t>
            </a:r>
            <a:r>
              <a:rPr lang="fr-FR" dirty="0" smtClean="0"/>
              <a:t>).</a:t>
            </a:r>
          </a:p>
          <a:p>
            <a:r>
              <a:rPr lang="fr-FR" dirty="0" smtClean="0"/>
              <a:t>Pour relier Internet aux machines utilisant des adresses privées, on met en place un NAT : mécanisme de conversion d’adresses.</a:t>
            </a:r>
          </a:p>
          <a:p>
            <a:pPr>
              <a:buNone/>
            </a:pPr>
            <a:r>
              <a:rPr lang="fr-FR" dirty="0" smtClean="0"/>
              <a:t>Rem : Adresses privées</a:t>
            </a:r>
            <a:r>
              <a:rPr lang="fr-FR" dirty="0" smtClean="0">
                <a:sym typeface="Wingdings" pitchFamily="2" charset="2"/>
              </a:rPr>
              <a:t> garantie plus de sécurité d’accès dans les réseaux ==</a:t>
            </a:r>
          </a:p>
          <a:p>
            <a:pPr>
              <a:buNone/>
            </a:pPr>
            <a:r>
              <a:rPr lang="fr-FR" dirty="0" smtClean="0">
                <a:sym typeface="Wingdings" pitchFamily="2" charset="2"/>
              </a:rPr>
              <a:t>Intégration des NAT dans les firewalls.</a:t>
            </a:r>
            <a:r>
              <a:rPr lang="fr-FR" dirty="0" smtClean="0"/>
              <a:t>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4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200" dirty="0" smtClean="0"/>
              <a:t>Adresses sans classes CICDR (</a:t>
            </a:r>
            <a:r>
              <a:rPr lang="fr-FR" sz="3200" dirty="0" err="1" smtClean="0"/>
              <a:t>Classless</a:t>
            </a:r>
            <a:r>
              <a:rPr lang="fr-FR" sz="3200" dirty="0" smtClean="0"/>
              <a:t> </a:t>
            </a:r>
            <a:r>
              <a:rPr lang="fr-FR" sz="3200" dirty="0" err="1" smtClean="0"/>
              <a:t>InterDomain</a:t>
            </a:r>
            <a:r>
              <a:rPr lang="fr-FR" sz="3200" dirty="0" smtClean="0"/>
              <a:t> </a:t>
            </a:r>
            <a:r>
              <a:rPr lang="fr-FR" sz="3200" dirty="0" err="1" smtClean="0"/>
              <a:t>Routing</a:t>
            </a:r>
            <a:r>
              <a:rPr lang="fr-FR" sz="3200" dirty="0" smtClean="0"/>
              <a:t>)</a:t>
            </a:r>
            <a:endParaRPr lang="fr-FR" sz="32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La classe CICDR a été proposée, dans l’optique d’organiser une adresse réseau indépendamment de sa classe.</a:t>
            </a:r>
          </a:p>
          <a:p>
            <a:pPr algn="just">
              <a:buNone/>
            </a:pPr>
            <a:endParaRPr lang="fr-FR" dirty="0" smtClean="0"/>
          </a:p>
          <a:p>
            <a:pPr algn="just"/>
            <a:r>
              <a:rPr lang="fr-FR" dirty="0" smtClean="0"/>
              <a:t> le masque de sous-réseau indiquant le nombre de bits réservés à l’identifiant réseau est alors fixé librement par l’administrateur réseau.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Exemple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>
              <a:buFontTx/>
              <a:buChar char="-"/>
            </a:pPr>
            <a:r>
              <a:rPr lang="fr-FR" dirty="0" smtClean="0"/>
              <a:t>Soit une entreprise ayant 12.22.36.0 / 22 comme adresse IP.</a:t>
            </a:r>
          </a:p>
          <a:p>
            <a:pPr algn="just">
              <a:buFontTx/>
              <a:buChar char="-"/>
            </a:pPr>
            <a:r>
              <a:rPr lang="fr-FR" dirty="0" smtClean="0"/>
              <a:t>Cela veut dire que l’identifiant réseau tient sur 22 bits. Il reste donc 10 bits que l’administrateur peut affecter librement. </a:t>
            </a:r>
          </a:p>
          <a:p>
            <a:pPr algn="just">
              <a:buFontTx/>
              <a:buChar char="-"/>
            </a:pPr>
            <a:r>
              <a:rPr lang="fr-FR" dirty="0" smtClean="0"/>
              <a:t> Il peut par exemple de décider d’utiliser un masque de /23, dans d’autres cas il peut choisir /25,mais: </a:t>
            </a:r>
          </a:p>
          <a:p>
            <a:pPr algn="just">
              <a:buNone/>
            </a:pPr>
            <a:r>
              <a:rPr lang="fr-FR" dirty="0" smtClean="0"/>
              <a:t>        </a:t>
            </a:r>
            <a:r>
              <a:rPr lang="fr-FR" b="1" dirty="0" smtClean="0"/>
              <a:t>jamais de masques inférieurs à 22. </a:t>
            </a:r>
            <a:endParaRPr lang="fr-FR" b="1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6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Exemple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r>
              <a:rPr lang="fr-FR" sz="5900" dirty="0" smtClean="0"/>
              <a:t>Soit une entreprise possédant 700 équipements, qui dispose dans son réseau  de 4 adresses IP données ci-dessous:</a:t>
            </a:r>
          </a:p>
          <a:p>
            <a:endParaRPr lang="fr-FR" sz="5900" dirty="0" smtClean="0"/>
          </a:p>
          <a:p>
            <a:pPr algn="ctr">
              <a:buNone/>
            </a:pPr>
            <a:r>
              <a:rPr lang="fr-FR" sz="5900" dirty="0" smtClean="0"/>
              <a:t>194.42.36.0,   194.42.37.0</a:t>
            </a:r>
          </a:p>
          <a:p>
            <a:pPr algn="ctr">
              <a:buNone/>
            </a:pPr>
            <a:r>
              <a:rPr lang="fr-FR" sz="5900" dirty="0" smtClean="0"/>
              <a:t>194.42.38.0,   194.42.39.0</a:t>
            </a:r>
          </a:p>
          <a:p>
            <a:pPr>
              <a:buNone/>
            </a:pPr>
            <a:endParaRPr lang="fr-FR" sz="5900" dirty="0" smtClean="0"/>
          </a:p>
          <a:p>
            <a:pPr marL="514350" indent="-514350">
              <a:buAutoNum type="alphaLcParenR"/>
            </a:pPr>
            <a:r>
              <a:rPr lang="fr-FR" sz="5900" dirty="0" smtClean="0"/>
              <a:t>Quel est l’identifiant Réseau ?</a:t>
            </a:r>
          </a:p>
          <a:p>
            <a:pPr marL="514350" indent="-514350">
              <a:buAutoNum type="alphaLcParenR"/>
            </a:pPr>
            <a:endParaRPr lang="fr-FR" sz="5900" dirty="0" smtClean="0"/>
          </a:p>
          <a:p>
            <a:pPr marL="514350" indent="-514350">
              <a:buAutoNum type="alphaLcParenR"/>
            </a:pPr>
            <a:r>
              <a:rPr lang="fr-FR" sz="5900" dirty="0" smtClean="0"/>
              <a:t>Calculer l’identifiant machine et déduire s’il  suffit ou non pour adresser les 700 équipements.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r>
              <a:rPr lang="fr-FR" dirty="0" smtClean="0"/>
              <a:t>, </a:t>
            </a:r>
          </a:p>
          <a:p>
            <a:pPr>
              <a:buNone/>
            </a:pPr>
            <a:r>
              <a:rPr lang="fr-FR" dirty="0" smtClean="0"/>
              <a:t>,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7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Distribution dynamique des adresses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Une autre solution pour gérer la pénurie d’@IP, consiste à utiliser une plage d’adresses (petite), en allouant temporairement les adresses IP disponibles aux seules machines connectées, avec l’hypothèse que :</a:t>
            </a:r>
          </a:p>
          <a:p>
            <a:pPr algn="just"/>
            <a:r>
              <a:rPr lang="fr-FR" dirty="0" smtClean="0"/>
              <a:t> toutes les machines hôtes ne seront pas connectées simultanément.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Adresses IP/Adresse MAC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Une adresse MAC (medium Access Control) est définie par une adresse universelle. </a:t>
            </a:r>
            <a:r>
              <a:rPr lang="fr-FR" dirty="0"/>
              <a:t>T</a:t>
            </a:r>
            <a:r>
              <a:rPr lang="fr-FR" dirty="0" smtClean="0"/>
              <a:t>out équipement est identifié par son adresse MAC, numéro de série de la carte réseau qui est installée </a:t>
            </a:r>
          </a:p>
          <a:p>
            <a:pPr>
              <a:buNone/>
            </a:pPr>
            <a:r>
              <a:rPr lang="fr-FR" dirty="0" smtClean="0"/>
              <a:t>&lt;</a:t>
            </a:r>
            <a:r>
              <a:rPr lang="fr-FR" dirty="0" err="1" smtClean="0"/>
              <a:t>Adr</a:t>
            </a:r>
            <a:r>
              <a:rPr lang="fr-FR" dirty="0" smtClean="0"/>
              <a:t> constructeur 24 bits, </a:t>
            </a:r>
            <a:r>
              <a:rPr lang="fr-FR" dirty="0" err="1" smtClean="0"/>
              <a:t>Adr</a:t>
            </a:r>
            <a:r>
              <a:rPr lang="fr-FR" dirty="0" smtClean="0"/>
              <a:t> carte 24 bits&gt;</a:t>
            </a:r>
          </a:p>
          <a:p>
            <a:pPr>
              <a:buNone/>
            </a:pPr>
            <a:r>
              <a:rPr lang="fr-FR" dirty="0" smtClean="0"/>
              <a:t>Ex: </a:t>
            </a:r>
            <a:r>
              <a:rPr lang="fr-FR" dirty="0" err="1" smtClean="0"/>
              <a:t>ifconfig</a:t>
            </a:r>
            <a:r>
              <a:rPr lang="fr-FR" dirty="0" smtClean="0"/>
              <a:t> (</a:t>
            </a:r>
            <a:r>
              <a:rPr lang="fr-FR" dirty="0" err="1" smtClean="0"/>
              <a:t>unix</a:t>
            </a:r>
            <a:r>
              <a:rPr lang="fr-FR" dirty="0" smtClean="0"/>
              <a:t>) donne l’@</a:t>
            </a:r>
            <a:r>
              <a:rPr lang="fr-FR" dirty="0" err="1" smtClean="0"/>
              <a:t>mAC</a:t>
            </a:r>
            <a:r>
              <a:rPr lang="fr-FR" dirty="0" smtClean="0"/>
              <a:t> sous forme de suite Hexadécimal: 52-54-O5-FD-DE-E5</a:t>
            </a:r>
            <a:endParaRPr lang="fr-FR" dirty="0"/>
          </a:p>
          <a:p>
            <a:pPr>
              <a:buNone/>
            </a:pPr>
            <a:r>
              <a:rPr lang="fr-FR" dirty="0" smtClean="0"/>
              <a:t>Une adresse logique IP, est attribuée.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E5F2B-40B1-4230-8EE8-7A6DA751539C}" type="slidenum">
              <a:rPr lang="fr-FR" smtClean="0"/>
              <a:pPr/>
              <a:t>9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smtClean="0"/>
              <a:t>Pr A. Boukerram Univ Bejaia     mMsterI   Pro  2014/2015</a:t>
            </a:r>
            <a:endParaRPr lang="fr-F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</TotalTime>
  <Words>761</Words>
  <Application>Microsoft Office PowerPoint</Application>
  <PresentationFormat>Affichage à l'écran (4:3)</PresentationFormat>
  <Paragraphs>126</Paragraphs>
  <Slides>11</Slides>
  <Notes>11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11</vt:i4>
      </vt:variant>
    </vt:vector>
  </HeadingPairs>
  <TitlesOfParts>
    <vt:vector size="12" baseType="lpstr">
      <vt:lpstr>Thème Office</vt:lpstr>
      <vt:lpstr>Pénurie d’adresses </vt:lpstr>
      <vt:lpstr>Adresses privées</vt:lpstr>
      <vt:lpstr>Solutions</vt:lpstr>
      <vt:lpstr>Passerelle NAT( Network Adress Translation)</vt:lpstr>
      <vt:lpstr>Adresses sans classes CICDR (Classless InterDomain Routing)</vt:lpstr>
      <vt:lpstr>Exemple</vt:lpstr>
      <vt:lpstr>Exemple</vt:lpstr>
      <vt:lpstr>Distribution dynamique des adresses</vt:lpstr>
      <vt:lpstr>Adresses IP/Adresse MAC</vt:lpstr>
      <vt:lpstr>Adresse MAC</vt:lpstr>
      <vt:lpstr>Protocole ARP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Pénurie d’adresses</dc:title>
  <dc:creator>samia</dc:creator>
  <cp:lastModifiedBy>samia</cp:lastModifiedBy>
  <cp:revision>17</cp:revision>
  <dcterms:created xsi:type="dcterms:W3CDTF">2014-02-17T08:37:40Z</dcterms:created>
  <dcterms:modified xsi:type="dcterms:W3CDTF">2014-05-07T06:07:42Z</dcterms:modified>
</cp:coreProperties>
</file>

<file path=docProps/thumbnail.jpeg>
</file>