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9" r:id="rId9"/>
    <p:sldId id="270" r:id="rId10"/>
    <p:sldId id="271" r:id="rId11"/>
    <p:sldId id="263" r:id="rId12"/>
    <p:sldId id="264" r:id="rId13"/>
    <p:sldId id="265" r:id="rId14"/>
    <p:sldId id="266" r:id="rId15"/>
    <p:sldId id="267" r:id="rId16"/>
    <p:sldId id="268" r:id="rId17"/>
    <p:sldId id="272" r:id="rId18"/>
    <p:sldId id="273" r:id="rId19"/>
    <p:sldId id="274" r:id="rId20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80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20EFE58-7239-44A1-A1DE-C8A95F782F89}" type="datetimeFigureOut">
              <a:rPr lang="fr-FR" smtClean="0"/>
              <a:pPr/>
              <a:t>07/05/2014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939392-A7E0-4467-AF47-8377EAF14363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10</a:t>
            </a:fld>
            <a:endParaRPr lang="fr-FR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11</a:t>
            </a:fld>
            <a:endParaRPr lang="fr-FR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12</a:t>
            </a:fld>
            <a:endParaRPr lang="fr-FR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13</a:t>
            </a:fld>
            <a:endParaRPr lang="fr-FR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14</a:t>
            </a:fld>
            <a:endParaRPr lang="fr-FR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15</a:t>
            </a:fld>
            <a:endParaRPr lang="fr-FR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16</a:t>
            </a:fld>
            <a:endParaRPr lang="fr-FR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17</a:t>
            </a:fld>
            <a:endParaRPr lang="fr-FR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18</a:t>
            </a:fld>
            <a:endParaRPr lang="fr-FR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19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2</a:t>
            </a:fld>
            <a:endParaRPr lang="fr-FR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3</a:t>
            </a:fld>
            <a:endParaRPr lang="fr-FR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4</a:t>
            </a:fld>
            <a:endParaRPr lang="fr-FR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5</a:t>
            </a:fld>
            <a:endParaRPr lang="fr-FR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6</a:t>
            </a:fld>
            <a:endParaRPr lang="fr-FR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7</a:t>
            </a:fld>
            <a:endParaRPr lang="fr-FR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8</a:t>
            </a:fld>
            <a:endParaRPr lang="fr-FR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939392-A7E0-4467-AF47-8377EAF14363}" type="slidenum">
              <a:rPr lang="fr-FR" smtClean="0"/>
              <a:pPr/>
              <a:t>9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FB84BA-A3C6-40CD-B3C0-934998CB3060}" type="datetime1">
              <a:rPr lang="fr-FR" smtClean="0"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AEB22-00D5-4C98-A141-2EEA3DF6A16E}" type="datetime1">
              <a:rPr lang="fr-FR" smtClean="0"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BC1ECB-BAFD-4DA9-A1AC-6A2FFE92CAD2}" type="datetime1">
              <a:rPr lang="fr-FR" smtClean="0"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9CD1E-D09B-44A0-B2CA-D6EB34A97D36}" type="datetime1">
              <a:rPr lang="fr-FR" smtClean="0"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5372F1-36FA-4A9D-8298-47E9B803AF7E}" type="datetime1">
              <a:rPr lang="fr-FR" smtClean="0"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78054-5BC3-4900-B46F-AAC3150C9957}" type="datetime1">
              <a:rPr lang="fr-FR" smtClean="0"/>
              <a:t>07/05/2014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587D8-7CED-4B66-94C8-87C3DE829AB3}" type="datetime1">
              <a:rPr lang="fr-FR" smtClean="0"/>
              <a:t>07/05/2014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CF408-D841-4434-AA51-3311A1337613}" type="datetime1">
              <a:rPr lang="fr-FR" smtClean="0"/>
              <a:t>07/05/2014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1A0446-51FC-4AF5-9E4F-1B397F9AD1A4}" type="datetime1">
              <a:rPr lang="fr-FR" smtClean="0"/>
              <a:t>07/05/2014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C0D7A-8BAC-4FD6-A3E8-886109FD85E6}" type="datetime1">
              <a:rPr lang="fr-FR" smtClean="0"/>
              <a:t>07/05/2014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8DA7C-CE1D-404C-B063-CCE4BE00A84D}" type="datetime1">
              <a:rPr lang="fr-FR" smtClean="0"/>
              <a:t>07/05/2014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CE9925-E1D4-4208-A91D-40DBAB371F15}" type="datetime1">
              <a:rPr lang="fr-FR" smtClean="0"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B4A215-9A1F-4F36-AA8F-42720C8CF769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331640" y="116632"/>
            <a:ext cx="5832648" cy="936104"/>
          </a:xfrm>
        </p:spPr>
        <p:txBody>
          <a:bodyPr>
            <a:noAutofit/>
          </a:bodyPr>
          <a:lstStyle/>
          <a:p>
            <a:r>
              <a:rPr lang="fr-FR" sz="3200" dirty="0" err="1" smtClean="0"/>
              <a:t>Chap</a:t>
            </a:r>
            <a:r>
              <a:rPr lang="fr-FR" sz="3200" dirty="0" smtClean="0"/>
              <a:t> 5.  Câblage d’un réseau    </a:t>
            </a:r>
            <a:endParaRPr lang="fr-FR" sz="3200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683568" y="1124744"/>
            <a:ext cx="7776864" cy="5256584"/>
          </a:xfrm>
        </p:spPr>
        <p:txBody>
          <a:bodyPr>
            <a:normAutofit lnSpcReduction="10000"/>
          </a:bodyPr>
          <a:lstStyle/>
          <a:p>
            <a:endParaRPr lang="fr-FR" dirty="0" smtClean="0"/>
          </a:p>
          <a:p>
            <a:pPr algn="l">
              <a:buFontTx/>
              <a:buChar char="-"/>
            </a:pPr>
            <a:r>
              <a:rPr lang="fr-FR" b="1" dirty="0" smtClean="0"/>
              <a:t>Il faut tout d’abord disposer des matériels et des logiciels appropriés.</a:t>
            </a:r>
          </a:p>
          <a:p>
            <a:pPr algn="l">
              <a:buFontTx/>
              <a:buChar char="-"/>
            </a:pPr>
            <a:r>
              <a:rPr lang="fr-FR" b="1" dirty="0" smtClean="0"/>
              <a:t> Choisir le réseau local que vous voulez créer:</a:t>
            </a:r>
          </a:p>
          <a:p>
            <a:pPr algn="l">
              <a:buFont typeface="Wingdings" pitchFamily="2" charset="2"/>
              <a:buChar char="Ø"/>
            </a:pPr>
            <a:r>
              <a:rPr lang="fr-FR" b="1" dirty="0" smtClean="0"/>
              <a:t>Ethernet ou Anneau à jeton</a:t>
            </a:r>
          </a:p>
          <a:p>
            <a:pPr algn="l">
              <a:buFont typeface="Wingdings" pitchFamily="2" charset="2"/>
              <a:buChar char="Ø"/>
            </a:pPr>
            <a:r>
              <a:rPr lang="fr-FR" b="1" dirty="0" smtClean="0"/>
              <a:t>Topologie à utiliser : optez pour des cartes Ethernet pour créer un réseau local plus simple et moins coûteux à installer.</a:t>
            </a:r>
          </a:p>
          <a:p>
            <a:pPr algn="l">
              <a:buFont typeface="Wingdings" pitchFamily="2" charset="2"/>
              <a:buChar char="Ø"/>
            </a:pPr>
            <a:r>
              <a:rPr lang="fr-FR" b="1" dirty="0" smtClean="0"/>
              <a:t>Topologie physique en bus ou en étoile</a:t>
            </a:r>
          </a:p>
          <a:p>
            <a:pPr algn="l">
              <a:buFontTx/>
              <a:buChar char="-"/>
            </a:pPr>
            <a:endParaRPr lang="fr-FR" dirty="0" smtClean="0"/>
          </a:p>
          <a:p>
            <a:pPr algn="l"/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Equipements réseau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158" y="1214422"/>
            <a:ext cx="8329642" cy="5357850"/>
          </a:xfrm>
        </p:spPr>
        <p:txBody>
          <a:bodyPr>
            <a:normAutofit fontScale="92500"/>
          </a:bodyPr>
          <a:lstStyle/>
          <a:p>
            <a:r>
              <a:rPr lang="fr-FR" sz="2800" b="1" dirty="0" smtClean="0"/>
              <a:t>Nœud de transfert </a:t>
            </a:r>
            <a:r>
              <a:rPr lang="fr-FR" sz="2800" dirty="0" smtClean="0"/>
              <a:t>: sert à transférer des blocs d’informations (trames), d’une entrée dans le </a:t>
            </a:r>
            <a:r>
              <a:rPr lang="fr-FR" sz="2800" dirty="0" err="1" smtClean="0"/>
              <a:t>noeud</a:t>
            </a:r>
            <a:r>
              <a:rPr lang="fr-FR" sz="2800" dirty="0" smtClean="0"/>
              <a:t> vers une sortie desservant le nœud suivant.</a:t>
            </a:r>
          </a:p>
          <a:p>
            <a:r>
              <a:rPr lang="fr-FR" sz="2800" b="1" dirty="0" smtClean="0"/>
              <a:t>Répéteur et le pont </a:t>
            </a:r>
            <a:r>
              <a:rPr lang="fr-FR" sz="2800" dirty="0" smtClean="0"/>
              <a:t>(composants de la couche physique).</a:t>
            </a:r>
          </a:p>
          <a:p>
            <a:pPr>
              <a:buNone/>
            </a:pPr>
            <a:r>
              <a:rPr lang="fr-FR" sz="2800" dirty="0" smtClean="0"/>
              <a:t>Contrairement au répéteur le pont est un organe intelligent, capable de reconnaitre les @des blocs d’infos qui transitent. Passage d’un réseau vers un autre.</a:t>
            </a:r>
          </a:p>
          <a:p>
            <a:pPr>
              <a:buNone/>
            </a:pPr>
            <a:endParaRPr lang="fr-FR" sz="2800" dirty="0" smtClean="0"/>
          </a:p>
          <a:p>
            <a:r>
              <a:rPr lang="fr-FR" sz="2800" b="1" dirty="0" smtClean="0"/>
              <a:t>Concentrateur </a:t>
            </a:r>
            <a:r>
              <a:rPr lang="fr-FR" sz="2800" dirty="0" smtClean="0"/>
              <a:t>: permet de concentrer le trafic provenant de différents terminaux.</a:t>
            </a:r>
          </a:p>
          <a:p>
            <a:r>
              <a:rPr lang="fr-FR" sz="2800" b="1" dirty="0" smtClean="0"/>
              <a:t>Hub </a:t>
            </a:r>
            <a:r>
              <a:rPr lang="fr-FR" sz="2800" dirty="0" smtClean="0"/>
              <a:t>: Récupère un signal arrivant d’une entrée et le duplique vers l’ensemble des portes de sortie.</a:t>
            </a:r>
          </a:p>
          <a:p>
            <a:endParaRPr lang="fr-FR" dirty="0" smtClean="0"/>
          </a:p>
          <a:p>
            <a:pPr>
              <a:buNone/>
            </a:pP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10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Révisions</a:t>
            </a:r>
            <a:br>
              <a:rPr lang="fr-FR" dirty="0" smtClean="0"/>
            </a:b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fr-FR" sz="2800" dirty="0" smtClean="0"/>
              <a:t>Exercice 1 : Peut-on attribuer ces adresses à un ordinateur TCP/IP</a:t>
            </a:r>
          </a:p>
          <a:p>
            <a:pPr>
              <a:buNone/>
            </a:pPr>
            <a:endParaRPr lang="fr-FR" sz="2800" dirty="0" smtClean="0"/>
          </a:p>
          <a:p>
            <a:pPr>
              <a:buNone/>
            </a:pPr>
            <a:r>
              <a:rPr lang="fr-FR" sz="2800" dirty="0" smtClean="0"/>
              <a:t>0.1.1.1        </a:t>
            </a:r>
            <a:r>
              <a:rPr lang="fr-FR" sz="2800" dirty="0" smtClean="0">
                <a:solidFill>
                  <a:srgbClr val="C00000"/>
                </a:solidFill>
              </a:rPr>
              <a:t>Non</a:t>
            </a:r>
            <a:r>
              <a:rPr lang="fr-FR" sz="2800" dirty="0" smtClean="0"/>
              <a:t> c’est une @ particulière</a:t>
            </a:r>
          </a:p>
          <a:p>
            <a:pPr>
              <a:buNone/>
            </a:pPr>
            <a:r>
              <a:rPr lang="fr-FR" sz="2800" dirty="0" smtClean="0"/>
              <a:t>18.1.0.1      @ de classe A ( Premier bit débute par 0</a:t>
            </a:r>
          </a:p>
          <a:p>
            <a:pPr>
              <a:buNone/>
            </a:pPr>
            <a:r>
              <a:rPr lang="fr-FR" sz="2800" dirty="0" smtClean="0"/>
              <a:t>126.200.15.89  @ de classe B (les 2 premiers bits: 10)</a:t>
            </a:r>
          </a:p>
          <a:p>
            <a:pPr>
              <a:buNone/>
            </a:pPr>
            <a:r>
              <a:rPr lang="fr-FR" sz="2800" dirty="0" smtClean="0"/>
              <a:t>129.256.58.84   </a:t>
            </a:r>
            <a:r>
              <a:rPr lang="fr-FR" sz="2800" dirty="0" smtClean="0">
                <a:solidFill>
                  <a:srgbClr val="C00000"/>
                </a:solidFill>
              </a:rPr>
              <a:t>Non,</a:t>
            </a:r>
            <a:r>
              <a:rPr lang="fr-FR" sz="2800" dirty="0" smtClean="0"/>
              <a:t> la valeur 256 est en dehors de la  marge 255</a:t>
            </a:r>
          </a:p>
          <a:p>
            <a:pPr>
              <a:buNone/>
            </a:pPr>
            <a:r>
              <a:rPr lang="fr-FR" sz="2800" dirty="0" smtClean="0"/>
              <a:t>10.255.255.255   </a:t>
            </a:r>
            <a:r>
              <a:rPr lang="fr-FR" sz="2800" dirty="0" smtClean="0">
                <a:solidFill>
                  <a:srgbClr val="C00000"/>
                </a:solidFill>
              </a:rPr>
              <a:t>Non</a:t>
            </a:r>
            <a:r>
              <a:rPr lang="fr-FR" sz="2800" dirty="0" smtClean="0"/>
              <a:t> c’est une adresse de diffusion</a:t>
            </a:r>
          </a:p>
          <a:p>
            <a:pPr>
              <a:buNone/>
            </a:pPr>
            <a:endParaRPr lang="fr-FR" sz="2800" dirty="0" smtClean="0"/>
          </a:p>
          <a:p>
            <a:pPr>
              <a:buNone/>
            </a:pPr>
            <a:endParaRPr lang="fr-FR" sz="2800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2800" dirty="0" smtClean="0"/>
              <a:t>Exercice 1 (suite)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fr-FR" sz="2800" dirty="0" smtClean="0"/>
              <a:t>185.27.1.25   Oui adresse de classe B</a:t>
            </a:r>
          </a:p>
          <a:p>
            <a:pPr>
              <a:buNone/>
            </a:pPr>
            <a:r>
              <a:rPr lang="fr-FR" sz="2800" dirty="0" smtClean="0"/>
              <a:t>255.100.1.1   </a:t>
            </a:r>
            <a:r>
              <a:rPr lang="fr-FR" sz="2800" dirty="0" smtClean="0">
                <a:solidFill>
                  <a:srgbClr val="C00000"/>
                </a:solidFill>
              </a:rPr>
              <a:t>Non</a:t>
            </a:r>
            <a:r>
              <a:rPr lang="fr-FR" sz="2800" dirty="0" smtClean="0"/>
              <a:t> c’est une adresse hors classe</a:t>
            </a:r>
          </a:p>
          <a:p>
            <a:pPr>
              <a:buNone/>
            </a:pPr>
            <a:r>
              <a:rPr lang="fr-FR" sz="2800" dirty="0" smtClean="0"/>
              <a:t>[ </a:t>
            </a:r>
            <a:r>
              <a:rPr lang="fr-FR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Rappel   0 classe A /  10 classe B / 110 classe C  </a:t>
            </a:r>
          </a:p>
          <a:p>
            <a:pPr>
              <a:buNone/>
            </a:pPr>
            <a:r>
              <a:rPr lang="fr-FR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                    /1110 classe D  /  11110  classe D réservée pour une utilisation future ]</a:t>
            </a:r>
          </a:p>
          <a:p>
            <a:pPr>
              <a:buNone/>
            </a:pPr>
            <a:r>
              <a:rPr lang="fr-FR" sz="2800" dirty="0" smtClean="0"/>
              <a:t>234.10.20.30    </a:t>
            </a:r>
            <a:r>
              <a:rPr lang="fr-FR" sz="2800" dirty="0" smtClean="0">
                <a:solidFill>
                  <a:srgbClr val="C00000"/>
                </a:solidFill>
              </a:rPr>
              <a:t>Non</a:t>
            </a:r>
            <a:r>
              <a:rPr lang="fr-FR" sz="2800" dirty="0" smtClean="0"/>
              <a:t> c’est une adresse réservée au multicast</a:t>
            </a:r>
          </a:p>
          <a:p>
            <a:pPr>
              <a:buNone/>
            </a:pPr>
            <a:r>
              <a:rPr lang="fr-FR" sz="2800" dirty="0" smtClean="0"/>
              <a:t>64.255.11. 48   Oui c’est une adresse de classe A</a:t>
            </a:r>
          </a:p>
          <a:p>
            <a:pPr>
              <a:buNone/>
            </a:pPr>
            <a:r>
              <a:rPr lang="fr-FR" sz="2800" dirty="0" smtClean="0"/>
              <a:t>220.87.56.95    Oui c’est une adresse de classe C</a:t>
            </a:r>
          </a:p>
          <a:p>
            <a:pPr>
              <a:buNone/>
            </a:pP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endParaRPr lang="fr-FR" dirty="0" smtClean="0"/>
          </a:p>
          <a:p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Exo2: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Pour l’adresse 145.245.45.225</a:t>
            </a:r>
          </a:p>
          <a:p>
            <a:pPr marL="514350" indent="-514350">
              <a:buAutoNum type="arabicPeriod"/>
            </a:pPr>
            <a:r>
              <a:rPr lang="fr-FR" dirty="0" smtClean="0"/>
              <a:t>Le premier octet de l’adresse donne en binaire 10010001. Les 2 premiers bits indiquent qu’il s’agit de la  classe B</a:t>
            </a:r>
          </a:p>
          <a:p>
            <a:pPr marL="514350" indent="-514350">
              <a:buAutoNum type="arabicPeriod"/>
            </a:pPr>
            <a:endParaRPr lang="fr-FR" dirty="0" smtClean="0"/>
          </a:p>
          <a:p>
            <a:pPr marL="514350" indent="-514350">
              <a:buAutoNum type="arabicPeriod"/>
            </a:pPr>
            <a:r>
              <a:rPr lang="fr-FR" dirty="0" smtClean="0"/>
              <a:t>Le masque par défaut de la classe B est </a:t>
            </a:r>
          </a:p>
          <a:p>
            <a:pPr marL="514350" indent="-514350">
              <a:buNone/>
            </a:pPr>
            <a:r>
              <a:rPr lang="fr-FR" dirty="0" smtClean="0"/>
              <a:t>255.255.0.0(/16) Nous avons en binaire:</a:t>
            </a:r>
          </a:p>
          <a:p>
            <a:pPr marL="514350" indent="-514350">
              <a:buNone/>
            </a:pPr>
            <a:r>
              <a:rPr lang="fr-FR" dirty="0" smtClean="0"/>
              <a:t>11111111. 11111111.00000000. 00000000.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2800" dirty="0" smtClean="0"/>
              <a:t>Suite (exo2)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fr-FR" dirty="0" smtClean="0"/>
              <a:t>3. Adresse Réseau ?</a:t>
            </a:r>
          </a:p>
          <a:p>
            <a:pPr>
              <a:buNone/>
            </a:pPr>
            <a:r>
              <a:rPr lang="fr-FR" dirty="0" smtClean="0"/>
              <a:t>Pour trouver l’adresse réseau par défaut, on va appliquer le masque réseau par défaut à l’adresse IP à l’aide l’opérateur logique .AND.  </a:t>
            </a:r>
          </a:p>
          <a:p>
            <a:pPr>
              <a:buNone/>
            </a:pPr>
            <a:r>
              <a:rPr lang="fr-FR" dirty="0" smtClean="0"/>
              <a:t>On obtient alors :</a:t>
            </a:r>
          </a:p>
          <a:p>
            <a:pPr>
              <a:buNone/>
            </a:pPr>
            <a:r>
              <a:rPr lang="fr-FR" dirty="0" smtClean="0"/>
              <a:t>                145.245.0.0 </a:t>
            </a:r>
          </a:p>
          <a:p>
            <a:pPr>
              <a:buNone/>
            </a:pPr>
            <a:r>
              <a:rPr lang="fr-FR" dirty="0" smtClean="0"/>
              <a:t>.</a:t>
            </a:r>
          </a:p>
          <a:p>
            <a:pPr>
              <a:buNone/>
            </a:pPr>
            <a:endParaRPr lang="fr-FR" dirty="0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6553200" y="6376243"/>
            <a:ext cx="2133600" cy="365125"/>
          </a:xfrm>
        </p:spPr>
        <p:txBody>
          <a:bodyPr/>
          <a:lstStyle/>
          <a:p>
            <a:fld id="{A1B4A215-9A1F-4F36-AA8F-42720C8CF769}" type="slidenum">
              <a:rPr lang="fr-FR" smtClean="0"/>
              <a:pPr/>
              <a:t>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suite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196752"/>
            <a:ext cx="8219256" cy="4929411"/>
          </a:xfrm>
        </p:spPr>
        <p:txBody>
          <a:bodyPr>
            <a:normAutofit/>
          </a:bodyPr>
          <a:lstStyle/>
          <a:p>
            <a:r>
              <a:rPr lang="fr-FR" dirty="0" smtClean="0"/>
              <a:t>4  Masque sous-réseau ? Si le réseau comporte 60 sous-réseaux;</a:t>
            </a:r>
          </a:p>
          <a:p>
            <a:endParaRPr lang="fr-FR" dirty="0" smtClean="0"/>
          </a:p>
          <a:p>
            <a:r>
              <a:rPr lang="fr-FR" dirty="0" smtClean="0"/>
              <a:t>Pour obtenir 60 subdivisions du réseau, nous devons augmenter le masque sous-réseau de 6 bits. Car 2**6, donne 64 qui est le plus petit exposant de 2 supérieur à 60. Le masque du sous-réseau sera donc 255.255.252.0 (22)</a:t>
            </a:r>
          </a:p>
          <a:p>
            <a:pPr>
              <a:buNone/>
            </a:pPr>
            <a:r>
              <a:rPr lang="fr-FR" dirty="0" smtClean="0"/>
              <a:t>    [11111111.11111111.11111100.00000000]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2800" dirty="0" smtClean="0"/>
              <a:t>Exercice 3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00034" y="1285861"/>
            <a:ext cx="8301038" cy="5572140"/>
          </a:xfrm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fr-FR" dirty="0" smtClean="0"/>
              <a:t>Soit un utilisateur ayant une adresse  IP 143.27.102.101 avec un masque 255.255.192.0</a:t>
            </a:r>
          </a:p>
          <a:p>
            <a:pPr>
              <a:buNone/>
            </a:pPr>
            <a:r>
              <a:rPr lang="fr-FR" dirty="0" smtClean="0"/>
              <a:t>1) adresse de classe  </a:t>
            </a:r>
            <a:r>
              <a:rPr lang="fr-FR" dirty="0" err="1" smtClean="0"/>
              <a:t>classe</a:t>
            </a:r>
            <a:r>
              <a:rPr lang="fr-FR" dirty="0" smtClean="0"/>
              <a:t> B</a:t>
            </a:r>
          </a:p>
          <a:p>
            <a:pPr>
              <a:buNone/>
            </a:pPr>
            <a:r>
              <a:rPr lang="fr-FR" dirty="0" smtClean="0"/>
              <a:t>2) Adresse du </a:t>
            </a:r>
            <a:r>
              <a:rPr lang="fr-FR" dirty="0" err="1" smtClean="0"/>
              <a:t>ss</a:t>
            </a:r>
            <a:r>
              <a:rPr lang="fr-FR" dirty="0" smtClean="0"/>
              <a:t>-réseau</a:t>
            </a:r>
          </a:p>
          <a:p>
            <a:pPr>
              <a:buNone/>
            </a:pPr>
            <a:r>
              <a:rPr lang="fr-FR" dirty="0" smtClean="0"/>
              <a:t>@sous-réseau= @IP. AND. Masque SR</a:t>
            </a:r>
          </a:p>
          <a:p>
            <a:pPr>
              <a:buNone/>
            </a:pPr>
            <a:r>
              <a:rPr lang="fr-FR" dirty="0" smtClean="0"/>
              <a:t>143.27.102.101   .AND.255.255.192.0</a:t>
            </a:r>
          </a:p>
          <a:p>
            <a:pPr>
              <a:buNone/>
            </a:pPr>
            <a:r>
              <a:rPr lang="fr-FR" dirty="0" smtClean="0"/>
              <a:t>10010001.11011000.11001100. (101)binaire</a:t>
            </a:r>
          </a:p>
          <a:p>
            <a:pPr>
              <a:buNone/>
            </a:pPr>
            <a:r>
              <a:rPr lang="fr-FR" dirty="0" smtClean="0"/>
              <a:t>11111111.11111111.11000000.00000000</a:t>
            </a:r>
          </a:p>
          <a:p>
            <a:pPr>
              <a:buNone/>
            </a:pPr>
            <a:r>
              <a:rPr lang="fr-FR" dirty="0" smtClean="0"/>
              <a:t> =</a:t>
            </a:r>
            <a:r>
              <a:rPr lang="fr-FR" dirty="0" smtClean="0">
                <a:sym typeface="Wingdings" pitchFamily="2" charset="2"/>
              </a:rPr>
              <a:t>143.27.192.O/14</a:t>
            </a:r>
          </a:p>
          <a:p>
            <a:pPr>
              <a:buNone/>
            </a:pPr>
            <a:r>
              <a:rPr lang="fr-FR" dirty="0" smtClean="0">
                <a:sym typeface="Wingdings" pitchFamily="2" charset="2"/>
              </a:rPr>
              <a:t>3) Adresse de diffusion  143.27.255.255/14</a:t>
            </a:r>
          </a:p>
          <a:p>
            <a:pPr>
              <a:buNone/>
            </a:pPr>
            <a:endParaRPr lang="fr-FR" dirty="0" smtClean="0"/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2800" dirty="0" smtClean="0"/>
              <a:t>Services TCP/IP: Question Cours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>
              <a:buAutoNum type="arabicPeriod"/>
            </a:pPr>
            <a:r>
              <a:rPr lang="fr-FR" sz="2800" dirty="0" smtClean="0"/>
              <a:t>Les champs d’un datagramme IP qui interviennent dans les opérateurs de fragmentation et de réassemblage sont : identificateur, flag et offset fragment</a:t>
            </a:r>
          </a:p>
          <a:p>
            <a:pPr marL="514350" indent="-514350">
              <a:buAutoNum type="arabicPeriod"/>
            </a:pPr>
            <a:r>
              <a:rPr lang="fr-FR" sz="2800" dirty="0" smtClean="0"/>
              <a:t>Options: </a:t>
            </a:r>
          </a:p>
          <a:p>
            <a:pPr marL="514350" indent="-514350">
              <a:buNone/>
            </a:pPr>
            <a:r>
              <a:rPr lang="fr-FR" sz="2800" dirty="0" smtClean="0"/>
              <a:t>Sécurité : degré de confidentialité du datagramme</a:t>
            </a:r>
          </a:p>
          <a:p>
            <a:pPr marL="514350" indent="-514350">
              <a:buNone/>
            </a:pPr>
            <a:r>
              <a:rPr lang="fr-FR" sz="2800" dirty="0" smtClean="0"/>
              <a:t>Option Routage : </a:t>
            </a:r>
          </a:p>
          <a:p>
            <a:pPr marL="514350" indent="-514350">
              <a:buFontTx/>
              <a:buChar char="-"/>
            </a:pPr>
            <a:r>
              <a:rPr lang="fr-FR" sz="2800" dirty="0" smtClean="0"/>
              <a:t>Stricte  : chemin prédéfini</a:t>
            </a:r>
          </a:p>
          <a:p>
            <a:pPr marL="514350" indent="-514350">
              <a:buFontTx/>
              <a:buChar char="-"/>
            </a:pPr>
            <a:r>
              <a:rPr lang="fr-FR" sz="2800" dirty="0" smtClean="0"/>
              <a:t>Lâche définie par la source ( liste de routeurs obligatoires) </a:t>
            </a:r>
          </a:p>
          <a:p>
            <a:pPr>
              <a:buNone/>
            </a:pP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2800" dirty="0" smtClean="0"/>
              <a:t>Suite question cours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00034" y="1600200"/>
            <a:ext cx="8186766" cy="5257800"/>
          </a:xfrm>
        </p:spPr>
        <p:txBody>
          <a:bodyPr>
            <a:normAutofit lnSpcReduction="10000"/>
          </a:bodyPr>
          <a:lstStyle/>
          <a:p>
            <a:r>
              <a:rPr lang="fr-FR" dirty="0" smtClean="0"/>
              <a:t>Option enregistrement de route : chaque routeur rajoute son @IP au datagramme</a:t>
            </a:r>
          </a:p>
          <a:p>
            <a:r>
              <a:rPr lang="fr-FR" dirty="0" smtClean="0"/>
              <a:t>Option Horodatage : chaque route rajoute son @IP + l’heure et la date</a:t>
            </a:r>
          </a:p>
          <a:p>
            <a:pPr>
              <a:buNone/>
            </a:pPr>
            <a:r>
              <a:rPr lang="fr-FR" dirty="0" smtClean="0"/>
              <a:t>Avantage du NAT ( Network </a:t>
            </a:r>
            <a:r>
              <a:rPr lang="fr-FR" dirty="0" err="1" smtClean="0"/>
              <a:t>Adress</a:t>
            </a:r>
            <a:r>
              <a:rPr lang="fr-FR" dirty="0" smtClean="0"/>
              <a:t> Translator):</a:t>
            </a:r>
          </a:p>
          <a:p>
            <a:pPr>
              <a:buFontTx/>
              <a:buChar char="-"/>
            </a:pPr>
            <a:r>
              <a:rPr lang="fr-FR" dirty="0" smtClean="0"/>
              <a:t>Simplifie la gestion du réseau:  libre plan d’adressage interne à l’administrateur</a:t>
            </a:r>
          </a:p>
          <a:p>
            <a:pPr>
              <a:buFontTx/>
              <a:buChar char="-"/>
            </a:pPr>
            <a:r>
              <a:rPr lang="fr-FR" dirty="0" smtClean="0"/>
              <a:t>Economie d’adresses IP publiques</a:t>
            </a:r>
          </a:p>
          <a:p>
            <a:pPr>
              <a:buFontTx/>
              <a:buChar char="-"/>
            </a:pPr>
            <a:r>
              <a:rPr lang="fr-FR" dirty="0" smtClean="0"/>
              <a:t>Sécurise les terminaux (joue le rôle de </a:t>
            </a:r>
            <a:r>
              <a:rPr lang="fr-FR" dirty="0" err="1" smtClean="0"/>
              <a:t>parefeu</a:t>
            </a:r>
            <a:r>
              <a:rPr lang="fr-FR" dirty="0" smtClean="0"/>
              <a:t>)</a:t>
            </a:r>
          </a:p>
          <a:p>
            <a:pPr>
              <a:buFontTx/>
              <a:buChar char="-"/>
            </a:pPr>
            <a:endParaRPr lang="fr-FR" dirty="0" smtClean="0"/>
          </a:p>
          <a:p>
            <a:pPr>
              <a:buFontTx/>
              <a:buChar char="-"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NAT (Network </a:t>
            </a:r>
            <a:r>
              <a:rPr lang="fr-FR" dirty="0" err="1" smtClean="0"/>
              <a:t>Adress</a:t>
            </a:r>
            <a:r>
              <a:rPr lang="fr-FR" dirty="0" smtClean="0"/>
              <a:t> Translation)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fr-FR" dirty="0" smtClean="0"/>
              <a:t>On distingue deux catégories du NAT :</a:t>
            </a:r>
          </a:p>
          <a:p>
            <a:endParaRPr lang="fr-FR" dirty="0" smtClean="0"/>
          </a:p>
          <a:p>
            <a:r>
              <a:rPr lang="fr-FR" dirty="0" smtClean="0"/>
              <a:t>NAT statique</a:t>
            </a:r>
          </a:p>
          <a:p>
            <a:r>
              <a:rPr lang="fr-FR" dirty="0" smtClean="0"/>
              <a:t>NAT dynamique</a:t>
            </a:r>
          </a:p>
          <a:p>
            <a:endParaRPr lang="fr-FR" dirty="0" smtClean="0"/>
          </a:p>
          <a:p>
            <a:r>
              <a:rPr lang="fr-FR" dirty="0" smtClean="0"/>
              <a:t>Le NAT maintient une table de correspondance entre IP publique et adresses internes attribuées par l’administrateur du réseau.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Topologie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La topologie en bus est la plus économique si les stations de travail sont dans une même pièce. </a:t>
            </a:r>
          </a:p>
          <a:p>
            <a:pPr algn="just"/>
            <a:r>
              <a:rPr lang="fr-FR" dirty="0" smtClean="0"/>
              <a:t>La topologie en étoile nécessite l’achat d’un concentrateur (hub) : meilleure que la précédente pour une évolution future du réseau ( avoir + de 10 stations à la maison!!!!).</a:t>
            </a:r>
          </a:p>
          <a:p>
            <a:pPr algn="just"/>
            <a:r>
              <a:rPr lang="fr-FR" dirty="0" smtClean="0"/>
              <a:t>Choix : raccordement en bus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Etapes d’installation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fr-FR" dirty="0" smtClean="0"/>
              <a:t>1</a:t>
            </a:r>
            <a:r>
              <a:rPr lang="fr-FR" baseline="30000" dirty="0" smtClean="0"/>
              <a:t>ère</a:t>
            </a:r>
            <a:r>
              <a:rPr lang="fr-FR" dirty="0" smtClean="0"/>
              <a:t> étape</a:t>
            </a:r>
          </a:p>
          <a:p>
            <a:pPr>
              <a:buFont typeface="Courier New" pitchFamily="49" charset="0"/>
              <a:buChar char="o"/>
            </a:pPr>
            <a:r>
              <a:rPr lang="fr-FR" dirty="0" smtClean="0"/>
              <a:t>Un câble dit « Ethernet fin »</a:t>
            </a:r>
          </a:p>
          <a:p>
            <a:pPr>
              <a:buFont typeface="Courier New" pitchFamily="49" charset="0"/>
              <a:buChar char="o"/>
            </a:pPr>
            <a:r>
              <a:rPr lang="fr-FR" dirty="0" smtClean="0"/>
              <a:t>Autant de prise BNC en T que vous raccordez au cartes d’ordinateurs sur le câble (disponibles dans les cartes réseaux), soit 5 au total.</a:t>
            </a:r>
          </a:p>
          <a:p>
            <a:pPr>
              <a:buFont typeface="Courier New" pitchFamily="49" charset="0"/>
              <a:buChar char="o"/>
            </a:pPr>
            <a:r>
              <a:rPr lang="fr-FR" dirty="0" smtClean="0"/>
              <a:t>Des prises BNC femelles pour raccorder les prises précédentes sur le câble (prévoir également 5).</a:t>
            </a:r>
          </a:p>
          <a:p>
            <a:pPr>
              <a:buFont typeface="Courier New" pitchFamily="49" charset="0"/>
              <a:buChar char="o"/>
            </a:pPr>
            <a:r>
              <a:rPr lang="fr-FR" dirty="0" smtClean="0"/>
              <a:t>Des bouchons terminaux aux extrémités de câble pour la masse et pour éviter les signaux parasites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3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installation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Des cartes réseaux (ou cartes Ethernet), une par ordinateur à connecter.</a:t>
            </a:r>
          </a:p>
          <a:p>
            <a:pPr algn="just">
              <a:buNone/>
            </a:pPr>
            <a:r>
              <a:rPr lang="fr-FR" dirty="0" smtClean="0"/>
              <a:t> </a:t>
            </a:r>
          </a:p>
          <a:p>
            <a:pPr algn="just"/>
            <a:r>
              <a:rPr lang="fr-FR" dirty="0" smtClean="0"/>
              <a:t>Remarque : pour les Portables, utiliser des cartes équipées de 2 connecteurs (BNC et RJ45), pour pouvoir utiliser la même carte en cas de changement de réseau physique.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Logiciels de communication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FR" dirty="0" smtClean="0"/>
              <a:t>Vous devez également disposer sur chaque machine connectée des logiciels de communication:</a:t>
            </a:r>
          </a:p>
          <a:p>
            <a:r>
              <a:rPr lang="fr-FR" dirty="0" smtClean="0"/>
              <a:t>Un pilote (driver) pour chaque carte réseau; fourni en général par le constructeur de la carte</a:t>
            </a:r>
          </a:p>
          <a:p>
            <a:r>
              <a:rPr lang="fr-FR" dirty="0" smtClean="0"/>
              <a:t>Une pile TCP/IP par ordinateur, le plus souvent fournie avec le système d’exploitation</a:t>
            </a:r>
          </a:p>
          <a:p>
            <a:r>
              <a:rPr lang="fr-FR" dirty="0" smtClean="0"/>
              <a:t>Un navigateur par ordinateur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Etapes suivantes</a:t>
            </a:r>
            <a:br>
              <a:rPr lang="fr-FR" dirty="0" smtClean="0"/>
            </a:b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28596" y="1689119"/>
            <a:ext cx="8229600" cy="4525963"/>
          </a:xfrm>
        </p:spPr>
        <p:txBody>
          <a:bodyPr/>
          <a:lstStyle/>
          <a:p>
            <a:r>
              <a:rPr lang="fr-FR" dirty="0" smtClean="0"/>
              <a:t>Il faut assembler tout cela;</a:t>
            </a:r>
          </a:p>
          <a:p>
            <a:r>
              <a:rPr lang="fr-FR" dirty="0" smtClean="0"/>
              <a:t>Les système d’exploitation possèdent des fonction de type Plug and Play (branchez et jouez). Les pilotes et autres logiciels sont faciles à installer (guide de l’utilisateur).</a:t>
            </a:r>
          </a:p>
          <a:p>
            <a:endParaRPr lang="fr-FR" dirty="0" smtClean="0"/>
          </a:p>
          <a:p>
            <a:r>
              <a:rPr lang="fr-FR" dirty="0" smtClean="0"/>
              <a:t>Dernière étape : affectation des adresses IP à toutes les machines.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: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Concentrateur (hub) = </a:t>
            </a:r>
          </a:p>
          <a:p>
            <a:r>
              <a:rPr lang="fr-FR" dirty="0" smtClean="0"/>
              <a:t>Commutateur</a:t>
            </a:r>
          </a:p>
          <a:p>
            <a:r>
              <a:rPr lang="fr-FR" dirty="0" smtClean="0"/>
              <a:t>Routeur</a:t>
            </a:r>
          </a:p>
          <a:p>
            <a:r>
              <a:rPr lang="fr-FR" dirty="0" smtClean="0"/>
              <a:t>Réseaux d’interconnexion</a:t>
            </a:r>
          </a:p>
          <a:p>
            <a:endParaRPr lang="fr-FR" dirty="0" smtClean="0"/>
          </a:p>
          <a:p>
            <a:r>
              <a:rPr lang="fr-FR" dirty="0" smtClean="0"/>
              <a:t>Driver = </a:t>
            </a:r>
          </a:p>
          <a:p>
            <a:r>
              <a:rPr lang="fr-FR" dirty="0" smtClean="0"/>
              <a:t>Moteur de recherche=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Equipements intermédiaires pour réseaux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fr-FR" b="1" dirty="0" smtClean="0"/>
              <a:t>Connecteur</a:t>
            </a:r>
            <a:r>
              <a:rPr lang="fr-FR" dirty="0" smtClean="0"/>
              <a:t> : il réalise la connexion mécanique: branchement sur le support (connecteur T pour câble coaxial).</a:t>
            </a:r>
          </a:p>
          <a:p>
            <a:pPr algn="just"/>
            <a:r>
              <a:rPr lang="fr-FR" b="1" dirty="0" smtClean="0"/>
              <a:t>Adaptateur :  </a:t>
            </a:r>
            <a:r>
              <a:rPr lang="fr-FR" dirty="0" smtClean="0"/>
              <a:t>(</a:t>
            </a:r>
            <a:r>
              <a:rPr lang="fr-FR" dirty="0" err="1" smtClean="0"/>
              <a:t>transceiver</a:t>
            </a:r>
            <a:r>
              <a:rPr lang="fr-FR" dirty="0" smtClean="0"/>
              <a:t> ou transmetteur), est </a:t>
            </a:r>
            <a:r>
              <a:rPr lang="fr-FR" dirty="0" err="1" smtClean="0"/>
              <a:t>responable</a:t>
            </a:r>
            <a:r>
              <a:rPr lang="fr-FR" dirty="0" smtClean="0"/>
              <a:t> de la transmission électrique). C’est un composant qui se trouve sur la carte, entre l’équipement et le support physique. Il se charge de la mise en série des octets (transmission </a:t>
            </a:r>
            <a:r>
              <a:rPr lang="fr-FR" dirty="0" err="1" smtClean="0"/>
              <a:t>bi-série</a:t>
            </a:r>
            <a:r>
              <a:rPr lang="fr-FR" dirty="0" smtClean="0"/>
              <a:t>).</a:t>
            </a:r>
          </a:p>
          <a:p>
            <a:pPr>
              <a:buNone/>
            </a:pP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Carte réseau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Coupleur est appelé carte réseau ou carte d’accès ( carte </a:t>
            </a:r>
            <a:r>
              <a:rPr lang="fr-FR" dirty="0" err="1" smtClean="0"/>
              <a:t>ethernet</a:t>
            </a:r>
            <a:r>
              <a:rPr lang="fr-FR" dirty="0" smtClean="0"/>
              <a:t> par exemple) se charge de :</a:t>
            </a:r>
          </a:p>
          <a:p>
            <a:pPr>
              <a:buFontTx/>
              <a:buChar char="-"/>
            </a:pPr>
            <a:r>
              <a:rPr lang="fr-FR" dirty="0" err="1" smtClean="0"/>
              <a:t>Contôler</a:t>
            </a:r>
            <a:r>
              <a:rPr lang="fr-FR" dirty="0" smtClean="0"/>
              <a:t> les transmissions sur le câble </a:t>
            </a:r>
          </a:p>
          <a:p>
            <a:pPr>
              <a:buFontTx/>
              <a:buChar char="-"/>
            </a:pPr>
            <a:r>
              <a:rPr lang="fr-FR" dirty="0" smtClean="0"/>
              <a:t>Formatage et </a:t>
            </a:r>
            <a:r>
              <a:rPr lang="fr-FR" dirty="0" err="1" smtClean="0"/>
              <a:t>déformatage</a:t>
            </a:r>
            <a:r>
              <a:rPr lang="fr-FR" dirty="0" smtClean="0"/>
              <a:t> des bloc de données à transmettre</a:t>
            </a:r>
          </a:p>
          <a:p>
            <a:pPr>
              <a:buFontTx/>
              <a:buChar char="-"/>
            </a:pPr>
            <a:r>
              <a:rPr lang="fr-FR" dirty="0" smtClean="0"/>
              <a:t>Détection d’erreurs</a:t>
            </a:r>
          </a:p>
          <a:p>
            <a:pPr>
              <a:buFontTx/>
              <a:buChar char="-"/>
            </a:pPr>
            <a:r>
              <a:rPr lang="fr-FR" dirty="0" smtClean="0"/>
              <a:t>Gestion de ressources (zones mémoire)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B4A215-9A1F-4F36-AA8F-42720C8CF769}" type="slidenum">
              <a:rPr lang="fr-FR" smtClean="0"/>
              <a:pPr/>
              <a:t>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Technologie IP   Master 1. pro univ Bejaia   Pr A. Boukerram</a:t>
            </a:r>
            <a:endParaRPr lang="fr-FR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299</TotalTime>
  <Words>1327</Words>
  <Application>Microsoft Office PowerPoint</Application>
  <PresentationFormat>Affichage à l'écran (4:3)</PresentationFormat>
  <Paragraphs>178</Paragraphs>
  <Slides>19</Slides>
  <Notes>19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19</vt:i4>
      </vt:variant>
    </vt:vector>
  </HeadingPairs>
  <TitlesOfParts>
    <vt:vector size="20" baseType="lpstr">
      <vt:lpstr>Thème Office</vt:lpstr>
      <vt:lpstr>Chap 5.  Câblage d’un réseau    </vt:lpstr>
      <vt:lpstr>Topologie</vt:lpstr>
      <vt:lpstr>Etapes d’installation</vt:lpstr>
      <vt:lpstr>installation</vt:lpstr>
      <vt:lpstr>Logiciels de communication</vt:lpstr>
      <vt:lpstr>Etapes suivantes </vt:lpstr>
      <vt:lpstr>:</vt:lpstr>
      <vt:lpstr>Equipements intermédiaires pour réseaux</vt:lpstr>
      <vt:lpstr>Carte réseau</vt:lpstr>
      <vt:lpstr>Equipements réseau</vt:lpstr>
      <vt:lpstr>Révisions </vt:lpstr>
      <vt:lpstr>Exercice 1 (suite)</vt:lpstr>
      <vt:lpstr>Exo2:</vt:lpstr>
      <vt:lpstr>Suite (exo2)</vt:lpstr>
      <vt:lpstr>suite</vt:lpstr>
      <vt:lpstr>Exercice 3</vt:lpstr>
      <vt:lpstr>Services TCP/IP: Question Cours</vt:lpstr>
      <vt:lpstr>Suite question cours</vt:lpstr>
      <vt:lpstr>NAT (Network Adress Translation)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IP MOBILE</dc:title>
  <dc:creator>boukerram</dc:creator>
  <cp:lastModifiedBy>boukerram</cp:lastModifiedBy>
  <cp:revision>51</cp:revision>
  <dcterms:created xsi:type="dcterms:W3CDTF">2013-01-07T18:24:21Z</dcterms:created>
  <dcterms:modified xsi:type="dcterms:W3CDTF">2014-05-07T06:01:43Z</dcterms:modified>
</cp:coreProperties>
</file>

<file path=docProps/thumbnail.jpeg>
</file>