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59" r:id="rId4"/>
    <p:sldId id="260" r:id="rId5"/>
    <p:sldId id="261" r:id="rId6"/>
    <p:sldId id="275" r:id="rId7"/>
    <p:sldId id="273" r:id="rId8"/>
    <p:sldId id="262" r:id="rId9"/>
    <p:sldId id="277" r:id="rId10"/>
    <p:sldId id="276" r:id="rId11"/>
    <p:sldId id="263" r:id="rId12"/>
    <p:sldId id="264" r:id="rId13"/>
    <p:sldId id="265" r:id="rId14"/>
    <p:sldId id="266" r:id="rId15"/>
    <p:sldId id="267" r:id="rId16"/>
    <p:sldId id="268" r:id="rId17"/>
    <p:sldId id="269" r:id="rId18"/>
    <p:sldId id="256"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60"/>
  </p:normalViewPr>
  <p:slideViewPr>
    <p:cSldViewPr snapToGrid="0">
      <p:cViewPr varScale="1">
        <p:scale>
          <a:sx n="69" d="100"/>
          <a:sy n="69" d="100"/>
        </p:scale>
        <p:origin x="-696" y="-10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50027A-F4F4-4179-A0A1-66B90896DE4A}" type="datetimeFigureOut">
              <a:rPr lang="en-US" smtClean="0"/>
              <a:t>4/21/2023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97E868-C863-45FB-83B3-E272A28BA28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9E4F069-D1E7-4805-A60C-9326DCC59D54}" type="datetimeFigureOut">
              <a:rPr lang="fr-FR" smtClean="0"/>
              <a:pPr/>
              <a:t>21/04/2023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909D8A5-FCB6-4F57-B75F-0B3E38411270}" type="slidenum">
              <a:rPr lang="fr-FR" smtClean="0"/>
              <a:pPr/>
              <a:t>‹#›</a:t>
            </a:fld>
            <a:endParaRPr lang="fr-FR"/>
          </a:p>
        </p:txBody>
      </p:sp>
    </p:spTree>
    <p:extLst>
      <p:ext uri="{BB962C8B-B14F-4D97-AF65-F5344CB8AC3E}">
        <p14:creationId xmlns:p14="http://schemas.microsoft.com/office/powerpoint/2010/main" xmlns="" val="2054453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9E4F069-D1E7-4805-A60C-9326DCC59D54}" type="datetimeFigureOut">
              <a:rPr lang="fr-FR" smtClean="0"/>
              <a:pPr/>
              <a:t>21/04/2023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909D8A5-FCB6-4F57-B75F-0B3E38411270}" type="slidenum">
              <a:rPr lang="fr-FR" smtClean="0"/>
              <a:pPr/>
              <a:t>‹#›</a:t>
            </a:fld>
            <a:endParaRPr lang="fr-FR"/>
          </a:p>
        </p:txBody>
      </p:sp>
    </p:spTree>
    <p:extLst>
      <p:ext uri="{BB962C8B-B14F-4D97-AF65-F5344CB8AC3E}">
        <p14:creationId xmlns:p14="http://schemas.microsoft.com/office/powerpoint/2010/main" xmlns="" val="3435634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9E4F069-D1E7-4805-A60C-9326DCC59D54}" type="datetimeFigureOut">
              <a:rPr lang="fr-FR" smtClean="0"/>
              <a:pPr/>
              <a:t>21/04/2023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909D8A5-FCB6-4F57-B75F-0B3E38411270}" type="slidenum">
              <a:rPr lang="fr-FR" smtClean="0"/>
              <a:pPr/>
              <a:t>‹#›</a:t>
            </a:fld>
            <a:endParaRPr lang="fr-FR"/>
          </a:p>
        </p:txBody>
      </p:sp>
    </p:spTree>
    <p:extLst>
      <p:ext uri="{BB962C8B-B14F-4D97-AF65-F5344CB8AC3E}">
        <p14:creationId xmlns:p14="http://schemas.microsoft.com/office/powerpoint/2010/main" xmlns="" val="2435869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9E4F069-D1E7-4805-A60C-9326DCC59D54}" type="datetimeFigureOut">
              <a:rPr lang="fr-FR" smtClean="0"/>
              <a:pPr/>
              <a:t>21/04/2023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909D8A5-FCB6-4F57-B75F-0B3E38411270}" type="slidenum">
              <a:rPr lang="fr-FR" smtClean="0"/>
              <a:pPr/>
              <a:t>‹#›</a:t>
            </a:fld>
            <a:endParaRPr lang="fr-FR"/>
          </a:p>
        </p:txBody>
      </p:sp>
    </p:spTree>
    <p:extLst>
      <p:ext uri="{BB962C8B-B14F-4D97-AF65-F5344CB8AC3E}">
        <p14:creationId xmlns:p14="http://schemas.microsoft.com/office/powerpoint/2010/main" xmlns="" val="730643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9E4F069-D1E7-4805-A60C-9326DCC59D54}" type="datetimeFigureOut">
              <a:rPr lang="fr-FR" smtClean="0"/>
              <a:pPr/>
              <a:t>21/04/2023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909D8A5-FCB6-4F57-B75F-0B3E38411270}" type="slidenum">
              <a:rPr lang="fr-FR" smtClean="0"/>
              <a:pPr/>
              <a:t>‹#›</a:t>
            </a:fld>
            <a:endParaRPr lang="fr-FR"/>
          </a:p>
        </p:txBody>
      </p:sp>
    </p:spTree>
    <p:extLst>
      <p:ext uri="{BB962C8B-B14F-4D97-AF65-F5344CB8AC3E}">
        <p14:creationId xmlns:p14="http://schemas.microsoft.com/office/powerpoint/2010/main" xmlns="" val="3985674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9E4F069-D1E7-4805-A60C-9326DCC59D54}" type="datetimeFigureOut">
              <a:rPr lang="fr-FR" smtClean="0"/>
              <a:pPr/>
              <a:t>21/04/2023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909D8A5-FCB6-4F57-B75F-0B3E38411270}" type="slidenum">
              <a:rPr lang="fr-FR" smtClean="0"/>
              <a:pPr/>
              <a:t>‹#›</a:t>
            </a:fld>
            <a:endParaRPr lang="fr-FR"/>
          </a:p>
        </p:txBody>
      </p:sp>
    </p:spTree>
    <p:extLst>
      <p:ext uri="{BB962C8B-B14F-4D97-AF65-F5344CB8AC3E}">
        <p14:creationId xmlns:p14="http://schemas.microsoft.com/office/powerpoint/2010/main" xmlns="" val="3768712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9E4F069-D1E7-4805-A60C-9326DCC59D54}" type="datetimeFigureOut">
              <a:rPr lang="fr-FR" smtClean="0"/>
              <a:pPr/>
              <a:t>21/04/2023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909D8A5-FCB6-4F57-B75F-0B3E38411270}" type="slidenum">
              <a:rPr lang="fr-FR" smtClean="0"/>
              <a:pPr/>
              <a:t>‹#›</a:t>
            </a:fld>
            <a:endParaRPr lang="fr-FR"/>
          </a:p>
        </p:txBody>
      </p:sp>
    </p:spTree>
    <p:extLst>
      <p:ext uri="{BB962C8B-B14F-4D97-AF65-F5344CB8AC3E}">
        <p14:creationId xmlns:p14="http://schemas.microsoft.com/office/powerpoint/2010/main" xmlns="" val="1720160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9E4F069-D1E7-4805-A60C-9326DCC59D54}" type="datetimeFigureOut">
              <a:rPr lang="fr-FR" smtClean="0"/>
              <a:pPr/>
              <a:t>21/04/2023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909D8A5-FCB6-4F57-B75F-0B3E38411270}" type="slidenum">
              <a:rPr lang="fr-FR" smtClean="0"/>
              <a:pPr/>
              <a:t>‹#›</a:t>
            </a:fld>
            <a:endParaRPr lang="fr-FR"/>
          </a:p>
        </p:txBody>
      </p:sp>
    </p:spTree>
    <p:extLst>
      <p:ext uri="{BB962C8B-B14F-4D97-AF65-F5344CB8AC3E}">
        <p14:creationId xmlns:p14="http://schemas.microsoft.com/office/powerpoint/2010/main" xmlns="" val="3896347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9E4F069-D1E7-4805-A60C-9326DCC59D54}" type="datetimeFigureOut">
              <a:rPr lang="fr-FR" smtClean="0"/>
              <a:pPr/>
              <a:t>21/04/2023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909D8A5-FCB6-4F57-B75F-0B3E38411270}" type="slidenum">
              <a:rPr lang="fr-FR" smtClean="0"/>
              <a:pPr/>
              <a:t>‹#›</a:t>
            </a:fld>
            <a:endParaRPr lang="fr-FR"/>
          </a:p>
        </p:txBody>
      </p:sp>
    </p:spTree>
    <p:extLst>
      <p:ext uri="{BB962C8B-B14F-4D97-AF65-F5344CB8AC3E}">
        <p14:creationId xmlns:p14="http://schemas.microsoft.com/office/powerpoint/2010/main" xmlns="" val="47641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9E4F069-D1E7-4805-A60C-9326DCC59D54}" type="datetimeFigureOut">
              <a:rPr lang="fr-FR" smtClean="0"/>
              <a:pPr/>
              <a:t>21/04/2023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909D8A5-FCB6-4F57-B75F-0B3E38411270}" type="slidenum">
              <a:rPr lang="fr-FR" smtClean="0"/>
              <a:pPr/>
              <a:t>‹#›</a:t>
            </a:fld>
            <a:endParaRPr lang="fr-FR"/>
          </a:p>
        </p:txBody>
      </p:sp>
    </p:spTree>
    <p:extLst>
      <p:ext uri="{BB962C8B-B14F-4D97-AF65-F5344CB8AC3E}">
        <p14:creationId xmlns:p14="http://schemas.microsoft.com/office/powerpoint/2010/main" xmlns="" val="1504230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9E4F069-D1E7-4805-A60C-9326DCC59D54}" type="datetimeFigureOut">
              <a:rPr lang="fr-FR" smtClean="0"/>
              <a:pPr/>
              <a:t>21/04/2023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909D8A5-FCB6-4F57-B75F-0B3E38411270}" type="slidenum">
              <a:rPr lang="fr-FR" smtClean="0"/>
              <a:pPr/>
              <a:t>‹#›</a:t>
            </a:fld>
            <a:endParaRPr lang="fr-FR"/>
          </a:p>
        </p:txBody>
      </p:sp>
    </p:spTree>
    <p:extLst>
      <p:ext uri="{BB962C8B-B14F-4D97-AF65-F5344CB8AC3E}">
        <p14:creationId xmlns:p14="http://schemas.microsoft.com/office/powerpoint/2010/main" xmlns="" val="1545934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E4F069-D1E7-4805-A60C-9326DCC59D54}" type="datetimeFigureOut">
              <a:rPr lang="fr-FR" smtClean="0"/>
              <a:pPr/>
              <a:t>21/04/2023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09D8A5-FCB6-4F57-B75F-0B3E38411270}" type="slidenum">
              <a:rPr lang="fr-FR" smtClean="0"/>
              <a:pPr/>
              <a:t>‹#›</a:t>
            </a:fld>
            <a:endParaRPr lang="fr-FR"/>
          </a:p>
        </p:txBody>
      </p:sp>
    </p:spTree>
    <p:extLst>
      <p:ext uri="{BB962C8B-B14F-4D97-AF65-F5344CB8AC3E}">
        <p14:creationId xmlns:p14="http://schemas.microsoft.com/office/powerpoint/2010/main" xmlns="" val="1041419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3.png"/><Relationship Id="rId5" Type="http://schemas.microsoft.com/office/2007/relationships/media" Target="../media/media9.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Definition</a:t>
            </a:r>
            <a:r>
              <a:rPr lang="fr-FR" dirty="0" smtClean="0"/>
              <a:t> du CRISPR-cas9</a:t>
            </a:r>
            <a:endParaRPr lang="fr-FR" dirty="0"/>
          </a:p>
        </p:txBody>
      </p:sp>
      <p:sp>
        <p:nvSpPr>
          <p:cNvPr id="3" name="Espace réservé du contenu 2"/>
          <p:cNvSpPr>
            <a:spLocks noGrp="1"/>
          </p:cNvSpPr>
          <p:nvPr>
            <p:ph idx="1"/>
          </p:nvPr>
        </p:nvSpPr>
        <p:spPr>
          <a:xfrm>
            <a:off x="960120" y="2506662"/>
            <a:ext cx="10515600" cy="4351338"/>
          </a:xfrm>
        </p:spPr>
        <p:txBody>
          <a:bodyPr/>
          <a:lstStyle/>
          <a:p>
            <a:endParaRPr lang="fr-FR" dirty="0" smtClean="0"/>
          </a:p>
          <a:p>
            <a:r>
              <a:rPr lang="fr-FR" dirty="0" smtClean="0"/>
              <a:t>Soigner </a:t>
            </a:r>
            <a:r>
              <a:rPr lang="fr-FR" dirty="0"/>
              <a:t>les maladies génétiques</a:t>
            </a:r>
          </a:p>
          <a:p>
            <a:r>
              <a:rPr lang="fr-FR" dirty="0"/>
              <a:t>CRISPR-Cas9 a pour principale caractéristique de pouvoir reconnaître et couper une séquence d'ADN particulière.</a:t>
            </a:r>
            <a:br>
              <a:rPr lang="fr-FR" dirty="0"/>
            </a:br>
            <a:r>
              <a:rPr lang="fr-FR" dirty="0"/>
              <a:t>Modifié par les chercheurs pour qu'il reconnaisse la séquence de leur choix, CRISPR-Cas9 peut ainsi potentiellement supprimer des mutations et devenir le pivot de thérapies géniques pour traiter de nombreuses maladies génétiques.</a:t>
            </a:r>
          </a:p>
          <a:p>
            <a:pPr>
              <a:buNone/>
            </a:pPr>
            <a:r>
              <a:rPr lang="fr-FR" dirty="0" smtClean="0"/>
              <a:t/>
            </a:r>
            <a:br>
              <a:rPr lang="fr-FR" dirty="0" smtClean="0"/>
            </a:br>
            <a:endParaRPr lang="fr-FR" dirty="0"/>
          </a:p>
        </p:txBody>
      </p:sp>
      <p:sp>
        <p:nvSpPr>
          <p:cNvPr id="4" name="Rectangle 3"/>
          <p:cNvSpPr/>
          <p:nvPr/>
        </p:nvSpPr>
        <p:spPr>
          <a:xfrm>
            <a:off x="1056640" y="1363960"/>
            <a:ext cx="11135360" cy="1384995"/>
          </a:xfrm>
          <a:prstGeom prst="rect">
            <a:avLst/>
          </a:prstGeom>
        </p:spPr>
        <p:txBody>
          <a:bodyPr wrap="square">
            <a:spAutoFit/>
          </a:bodyPr>
          <a:lstStyle/>
          <a:p>
            <a:r>
              <a:rPr lang="fr-FR" sz="2800" b="0" i="0" dirty="0" smtClean="0">
                <a:solidFill>
                  <a:srgbClr val="211B1D"/>
                </a:solidFill>
                <a:effectLst/>
                <a:latin typeface="milliardbold"/>
              </a:rPr>
              <a:t>CRISPR-Cas9 est un outil permettant de modifier rapidement et simplement un segment d'ADN, souvent comparé au copier/coller du traitement de texte.</a:t>
            </a:r>
            <a:endParaRPr lang="fr-FR" sz="2800" dirty="0"/>
          </a:p>
        </p:txBody>
      </p:sp>
    </p:spTree>
    <p:extLst>
      <p:ext uri="{BB962C8B-B14F-4D97-AF65-F5344CB8AC3E}">
        <p14:creationId xmlns:p14="http://schemas.microsoft.com/office/powerpoint/2010/main" xmlns="" val="3076209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Espace réservé du contenu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234950"/>
            <a:ext cx="12192000" cy="682971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Applications</a:t>
            </a:r>
            <a:endParaRPr lang="fr-FR" b="1" dirty="0"/>
          </a:p>
        </p:txBody>
      </p:sp>
      <p:sp>
        <p:nvSpPr>
          <p:cNvPr id="3" name="Espace réservé du contenu 2"/>
          <p:cNvSpPr>
            <a:spLocks noGrp="1"/>
          </p:cNvSpPr>
          <p:nvPr>
            <p:ph idx="1"/>
          </p:nvPr>
        </p:nvSpPr>
        <p:spPr>
          <a:xfrm>
            <a:off x="838200" y="1274618"/>
            <a:ext cx="10515600" cy="4902345"/>
          </a:xfrm>
        </p:spPr>
        <p:txBody>
          <a:bodyPr>
            <a:normAutofit fontScale="85000" lnSpcReduction="10000"/>
          </a:bodyPr>
          <a:lstStyle/>
          <a:p>
            <a:pPr fontAlgn="base"/>
            <a:r>
              <a:rPr lang="fr-FR" dirty="0"/>
              <a:t>On peut par exemple créer des modèles animaux. Il s’agit souvent de modifier le matériel génétique de certaines cellules de rongeurs afin que ceux-ci expriment une maladie génétique que l’on souhaite étudier. Pour créer ces modèles, il est possible de prélever des cellules de l’animal, de les modifier par CRISPR puis </a:t>
            </a:r>
            <a:r>
              <a:rPr lang="fr-FR" dirty="0" smtClean="0"/>
              <a:t>de </a:t>
            </a:r>
            <a:r>
              <a:rPr lang="fr-FR" dirty="0"/>
              <a:t>les réimplanter avant observation de l’effet de la modification génomique apportée. Certaines approches consistent également à modifier les cellules animales aux premiers stades embryonnaires afin que toutes les cellules de l’adulte expriment la modification génétique apportée par CRISPR. Ainsi, des chercheurs ont par exemple modifié le matériel génétique de rats de façon à ce qu’ils contractent des maladies rares telles que la myopathie de Duchesne dans le but d’étudier cette pathologie au </a:t>
            </a:r>
            <a:r>
              <a:rPr lang="fr-FR" dirty="0" smtClean="0"/>
              <a:t>laboratoire.</a:t>
            </a:r>
            <a:endParaRPr lang="fr-FR" dirty="0"/>
          </a:p>
          <a:p>
            <a:pPr fontAlgn="base"/>
            <a:r>
              <a:rPr lang="fr-FR" dirty="0"/>
              <a:t>"</a:t>
            </a:r>
            <a:r>
              <a:rPr lang="fr-FR" i="1" dirty="0"/>
              <a:t>Il est également possible de modifier des cellules humaines in vitro</a:t>
            </a:r>
            <a:r>
              <a:rPr lang="fr-FR" dirty="0" smtClean="0"/>
              <a:t>". </a:t>
            </a:r>
            <a:r>
              <a:rPr lang="fr-FR" dirty="0"/>
              <a:t>Modifier l’extrémité de deux chromosomes grâce à CRISPR dans des cellules osseuses a ainsi permis de mieux comprendre la genèse d’un type particulier de cancers des os : le sarcome d’Ewing. "</a:t>
            </a:r>
            <a:r>
              <a:rPr lang="fr-FR" i="1" dirty="0"/>
              <a:t>La méthode peut aussi être </a:t>
            </a:r>
            <a:r>
              <a:rPr lang="fr-FR" i="1" dirty="0" smtClean="0"/>
              <a:t>utilisée </a:t>
            </a:r>
            <a:r>
              <a:rPr lang="fr-FR" i="1" dirty="0"/>
              <a:t>sur des </a:t>
            </a:r>
            <a:r>
              <a:rPr lang="fr-FR" i="1" dirty="0" err="1"/>
              <a:t>organoïdes</a:t>
            </a:r>
            <a:r>
              <a:rPr lang="fr-FR" i="1" dirty="0"/>
              <a:t>, sortes d’organes miniatures</a:t>
            </a:r>
            <a:r>
              <a:rPr lang="fr-FR" dirty="0"/>
              <a:t>", </a:t>
            </a:r>
          </a:p>
        </p:txBody>
      </p:sp>
    </p:spTree>
    <p:extLst>
      <p:ext uri="{BB962C8B-B14F-4D97-AF65-F5344CB8AC3E}">
        <p14:creationId xmlns:p14="http://schemas.microsoft.com/office/powerpoint/2010/main" xmlns="" val="3706811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519953"/>
            <a:ext cx="10515600" cy="5657010"/>
          </a:xfrm>
        </p:spPr>
        <p:txBody>
          <a:bodyPr>
            <a:normAutofit fontScale="92500" lnSpcReduction="20000"/>
          </a:bodyPr>
          <a:lstStyle/>
          <a:p>
            <a:pPr fontAlgn="base"/>
            <a:r>
              <a:rPr lang="fr-FR" dirty="0"/>
              <a:t>Enfin, tous les ARN guides des complexes utilisés en recherche peuvent-être centralisés et stockés dans de vastes bibliothèques qui permettent d’accélérer les découvertes. Aujourd’hui, il existe des bibliothèques d’ARN guides murins ou humains telles que la plateforme de criblage génétique CRISPR dirigée justement par Michel </a:t>
            </a:r>
            <a:r>
              <a:rPr lang="fr-FR" dirty="0" err="1"/>
              <a:t>Wassef</a:t>
            </a:r>
            <a:r>
              <a:rPr lang="fr-FR" dirty="0"/>
              <a:t>.</a:t>
            </a:r>
          </a:p>
          <a:p>
            <a:pPr fontAlgn="base"/>
            <a:r>
              <a:rPr lang="fr-FR" b="1" dirty="0"/>
              <a:t>Soigner le cancer ou des maladies génétiques mais pas seulement</a:t>
            </a:r>
          </a:p>
          <a:p>
            <a:pPr fontAlgn="base"/>
            <a:r>
              <a:rPr lang="fr-FR" i="1" dirty="0" smtClean="0"/>
              <a:t>En </a:t>
            </a:r>
            <a:r>
              <a:rPr lang="fr-FR" i="1" dirty="0"/>
              <a:t>thérapeutique, on tente d’utiliser CRISPR-Cas9 afin d’ajouter, de corriger ou d’inactiver certains gènes impliqués dans le développement de </a:t>
            </a:r>
            <a:r>
              <a:rPr lang="fr-FR" i="1" dirty="0" smtClean="0"/>
              <a:t>maladies</a:t>
            </a:r>
            <a:r>
              <a:rPr lang="fr-FR" dirty="0" smtClean="0"/>
              <a:t>. </a:t>
            </a:r>
            <a:r>
              <a:rPr lang="fr-FR" dirty="0"/>
              <a:t>Cet outil pourrait donc trouver des applications dans le traitement de toutes les maladies causées soit par la présence d’un gène défectueux (maladies génétiques), soit par la mutation d’un gène (cancers). "</a:t>
            </a:r>
            <a:r>
              <a:rPr lang="fr-FR" i="1" dirty="0"/>
              <a:t>Pour ce faire, deux approches sont envisagées</a:t>
            </a:r>
            <a:r>
              <a:rPr lang="fr-FR" dirty="0" smtClean="0"/>
              <a:t>". </a:t>
            </a:r>
            <a:r>
              <a:rPr lang="fr-FR" dirty="0"/>
              <a:t>La première est dite </a:t>
            </a:r>
            <a:r>
              <a:rPr lang="fr-FR" i="1" dirty="0"/>
              <a:t>ex vivo</a:t>
            </a:r>
            <a:r>
              <a:rPr lang="fr-FR" dirty="0"/>
              <a:t> : elle consiste à prélever les cellules d’un patient, à les cultiver et modifier leur génome au moyen de CRISPR </a:t>
            </a:r>
            <a:r>
              <a:rPr lang="fr-FR" i="1" dirty="0"/>
              <a:t>in vitro</a:t>
            </a:r>
            <a:r>
              <a:rPr lang="fr-FR" dirty="0"/>
              <a:t>, puis à réimplanter dans le malade les cellules modifiées. La deuxième approche est dite </a:t>
            </a:r>
            <a:r>
              <a:rPr lang="fr-FR" i="1" dirty="0"/>
              <a:t>in vivo</a:t>
            </a:r>
            <a:r>
              <a:rPr lang="fr-FR" dirty="0"/>
              <a:t> : il s’agit de modifier le matériel génétique des cellules du patient directement dans l’organisme. Cette dernière approche semble particulièrement difficile à mettre en place.</a:t>
            </a:r>
          </a:p>
          <a:p>
            <a:endParaRPr lang="fr-FR" dirty="0"/>
          </a:p>
        </p:txBody>
      </p:sp>
    </p:spTree>
    <p:extLst>
      <p:ext uri="{BB962C8B-B14F-4D97-AF65-F5344CB8AC3E}">
        <p14:creationId xmlns:p14="http://schemas.microsoft.com/office/powerpoint/2010/main" xmlns="" val="163804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5094" y="1161000"/>
            <a:ext cx="11326906" cy="3416320"/>
          </a:xfrm>
          <a:prstGeom prst="rect">
            <a:avLst/>
          </a:prstGeom>
        </p:spPr>
        <p:txBody>
          <a:bodyPr wrap="square">
            <a:spAutoFit/>
          </a:bodyPr>
          <a:lstStyle/>
          <a:p>
            <a:r>
              <a:rPr lang="fr-FR" sz="2400" b="0" i="0" dirty="0" smtClean="0">
                <a:solidFill>
                  <a:srgbClr val="101010"/>
                </a:solidFill>
                <a:effectLst/>
                <a:latin typeface="Noto Serif"/>
              </a:rPr>
              <a:t>Concernant la prise en charge des maladies génétiques liées à un gène défectueux, les principales preuves de concept ont été réalisées pour la drépanocytose et la bêta-thalassémie, qui provoquent de graves anémies. Dans ces deux pathologies, un gène est responsable d’une anomalie de l’hémoglobine alors incapable de stocker correctement l'oxygène au sein des globules rouges, aussi appelés hématies. Des tentatives visant à réactiver un gène codant pour un autre type d’hémoglobine, dite hémoglobine fœtale, ont été réalisées afin de</a:t>
            </a:r>
            <a:r>
              <a:rPr lang="fr-FR" sz="2400" b="1" i="0" dirty="0" smtClean="0">
                <a:solidFill>
                  <a:srgbClr val="101010"/>
                </a:solidFill>
                <a:effectLst/>
                <a:latin typeface="Noto Serif"/>
              </a:rPr>
              <a:t> </a:t>
            </a:r>
            <a:r>
              <a:rPr lang="fr-FR" sz="2400" b="0" i="0" dirty="0" smtClean="0">
                <a:solidFill>
                  <a:srgbClr val="101010"/>
                </a:solidFill>
                <a:effectLst/>
                <a:latin typeface="Noto Serif"/>
              </a:rPr>
              <a:t>remplacer des hématies contenant de l'hémoglobine anormale par des hématies contenant de l'hémoglobine </a:t>
            </a:r>
            <a:r>
              <a:rPr lang="fr-FR" sz="2400" b="0" i="0" dirty="0" err="1" smtClean="0">
                <a:solidFill>
                  <a:srgbClr val="101010"/>
                </a:solidFill>
                <a:effectLst/>
                <a:latin typeface="Noto Serif"/>
              </a:rPr>
              <a:t>foetale</a:t>
            </a:r>
            <a:r>
              <a:rPr lang="fr-FR" sz="2400" b="0" i="0" dirty="0" smtClean="0">
                <a:solidFill>
                  <a:srgbClr val="101010"/>
                </a:solidFill>
                <a:effectLst/>
                <a:latin typeface="Noto Serif"/>
              </a:rPr>
              <a:t> fonctionnelle.</a:t>
            </a:r>
            <a:endParaRPr lang="fr-FR" sz="2400" dirty="0"/>
          </a:p>
        </p:txBody>
      </p:sp>
    </p:spTree>
    <p:extLst>
      <p:ext uri="{BB962C8B-B14F-4D97-AF65-F5344CB8AC3E}">
        <p14:creationId xmlns:p14="http://schemas.microsoft.com/office/powerpoint/2010/main" xmlns="" val="596002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05342"/>
            <a:ext cx="12192000" cy="3785652"/>
          </a:xfrm>
          <a:prstGeom prst="rect">
            <a:avLst/>
          </a:prstGeom>
        </p:spPr>
        <p:txBody>
          <a:bodyPr wrap="square">
            <a:spAutoFit/>
          </a:bodyPr>
          <a:lstStyle/>
          <a:p>
            <a:r>
              <a:rPr lang="fr-FR" sz="2400" b="0" i="0" dirty="0" smtClean="0">
                <a:solidFill>
                  <a:srgbClr val="101010"/>
                </a:solidFill>
                <a:effectLst/>
                <a:latin typeface="Noto Serif"/>
              </a:rPr>
              <a:t>En oncologie, les recherches et essais cliniques évaluent l’efficacité de deux grands types de stratégies. La première consiste à viser directement le génome de la tumeur : les chercheurs tentent soit </a:t>
            </a:r>
            <a:r>
              <a:rPr lang="fr-FR" sz="2400" b="0" i="0" dirty="0" smtClean="0">
                <a:solidFill>
                  <a:srgbClr val="FF0000"/>
                </a:solidFill>
                <a:effectLst/>
                <a:latin typeface="Noto Serif"/>
              </a:rPr>
              <a:t>d’activer des gènes suppresseurs de tumeur</a:t>
            </a:r>
            <a:r>
              <a:rPr lang="fr-FR" sz="2400" b="0" i="0" dirty="0" smtClean="0">
                <a:solidFill>
                  <a:srgbClr val="101010"/>
                </a:solidFill>
                <a:effectLst/>
                <a:latin typeface="Noto Serif"/>
              </a:rPr>
              <a:t>, soit </a:t>
            </a:r>
            <a:r>
              <a:rPr lang="fr-FR" sz="2400" b="0" i="0" dirty="0" smtClean="0">
                <a:solidFill>
                  <a:srgbClr val="FF0000"/>
                </a:solidFill>
                <a:effectLst/>
                <a:latin typeface="Noto Serif"/>
              </a:rPr>
              <a:t>d’inactiver des gènes dit oncogènes</a:t>
            </a:r>
            <a:r>
              <a:rPr lang="fr-FR" sz="2400" b="0" i="0" dirty="0" smtClean="0">
                <a:solidFill>
                  <a:srgbClr val="101010"/>
                </a:solidFill>
                <a:effectLst/>
                <a:latin typeface="Noto Serif"/>
              </a:rPr>
              <a:t>. La deuxième stratégie - la plus fréquente et pour l’instant la plus efficace - vise à stimuler les cellules du système immunitaire afin que ces dernières s’attaquent massivement et spécifiquement à la tumeur. Les cellules Car-T (cellules T a récepteurs antigéniques chimériques) sont un exemple de cellules de l’immunité modifiées dans cet objectif. En cancérologie, l’enjeu est d’être en mesure de proposer à des patients des traitements hautement personnalisés qui permettraient de maximiser l’efficacité des prises en charge tout en réduisant leurs effets indésirables.</a:t>
            </a:r>
            <a:endParaRPr lang="fr-FR" sz="2400" dirty="0"/>
          </a:p>
        </p:txBody>
      </p:sp>
    </p:spTree>
    <p:extLst>
      <p:ext uri="{BB962C8B-B14F-4D97-AF65-F5344CB8AC3E}">
        <p14:creationId xmlns:p14="http://schemas.microsoft.com/office/powerpoint/2010/main" xmlns="" val="1256904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8259" y="726141"/>
            <a:ext cx="12003741" cy="5450822"/>
          </a:xfrm>
        </p:spPr>
        <p:txBody>
          <a:bodyPr/>
          <a:lstStyle/>
          <a:p>
            <a:pPr fontAlgn="base"/>
            <a:r>
              <a:rPr lang="fr-FR" dirty="0"/>
              <a:t>Et la méthode CRISPR pourrait également être utilisée dans de nombreux autres domaines tels que l’ophtalmologie, la cardiologie, la parasitologie, etc. Au total, 30 essais cliniques seraient actuellement en cours afin de tester des applications thérapeutiques des ciseaux à ADN extrêmement variées.</a:t>
            </a:r>
          </a:p>
          <a:p>
            <a:pPr marL="0" indent="0">
              <a:buNone/>
            </a:pPr>
            <a:r>
              <a:rPr lang="fr-FR" b="1" dirty="0"/>
              <a:t/>
            </a:r>
            <a:br>
              <a:rPr lang="fr-FR" b="1" dirty="0"/>
            </a:br>
            <a:endParaRPr lang="fr-FR" dirty="0"/>
          </a:p>
        </p:txBody>
      </p:sp>
    </p:spTree>
    <p:extLst>
      <p:ext uri="{BB962C8B-B14F-4D97-AF65-F5344CB8AC3E}">
        <p14:creationId xmlns:p14="http://schemas.microsoft.com/office/powerpoint/2010/main" xmlns="" val="3219187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40977" y="0"/>
            <a:ext cx="10515600" cy="6149788"/>
          </a:xfrm>
        </p:spPr>
        <p:txBody>
          <a:bodyPr>
            <a:noAutofit/>
          </a:bodyPr>
          <a:lstStyle/>
          <a:p>
            <a:pPr fontAlgn="base"/>
            <a:r>
              <a:rPr lang="fr-FR" sz="2400" b="1" dirty="0"/>
              <a:t>Créer de nouveaux aliments et matériaux ou étudier le génome d’espèces disparues</a:t>
            </a:r>
          </a:p>
          <a:p>
            <a:pPr fontAlgn="base"/>
            <a:r>
              <a:rPr lang="fr-FR" dirty="0"/>
              <a:t>En fait, CRISPR-Cas9 peut être utilisée dans tous les domaines où des cellules vivantes sont utilisées.</a:t>
            </a:r>
          </a:p>
          <a:p>
            <a:pPr fontAlgn="base"/>
            <a:r>
              <a:rPr lang="fr-FR" dirty="0"/>
              <a:t>A titre d’exemple cet outil peut donc être utilisé en biologie de synthèse, discipline qui vise à créer des matériaux : les ciseaux à ADN pourraient être utilisé dans l’objectif de produire de nouveaux biocarburants à l’aide de microorganismes au génome modifié, </a:t>
            </a:r>
            <a:r>
              <a:rPr lang="fr-FR" i="1" dirty="0" smtClean="0"/>
              <a:t>Dans </a:t>
            </a:r>
            <a:r>
              <a:rPr lang="fr-FR" i="1" dirty="0"/>
              <a:t>le domaine de la </a:t>
            </a:r>
            <a:r>
              <a:rPr lang="fr-FR" i="1" dirty="0" err="1"/>
              <a:t>bioremédiation</a:t>
            </a:r>
            <a:r>
              <a:rPr lang="fr-FR" i="1" dirty="0"/>
              <a:t>, l’outil CRISPR-Cas9 est étudié sur des bactéries afin que ces dernières puissent être dotées d’un métabolisme optimisé capable de dégrader les </a:t>
            </a:r>
            <a:r>
              <a:rPr lang="fr-FR" i="1" dirty="0" smtClean="0"/>
              <a:t>plastiques</a:t>
            </a:r>
            <a:r>
              <a:rPr lang="fr-FR" dirty="0" smtClean="0"/>
              <a:t>. </a:t>
            </a:r>
            <a:r>
              <a:rPr lang="fr-FR" dirty="0"/>
              <a:t>Des paléontologues auraient également recours à CRISPR afin d’étudier le génome d’espèces disparues telles que le mammouth.</a:t>
            </a:r>
          </a:p>
          <a:p>
            <a:endParaRPr lang="fr-FR" sz="3200" dirty="0"/>
          </a:p>
        </p:txBody>
      </p:sp>
    </p:spTree>
    <p:extLst>
      <p:ext uri="{BB962C8B-B14F-4D97-AF65-F5344CB8AC3E}">
        <p14:creationId xmlns:p14="http://schemas.microsoft.com/office/powerpoint/2010/main" xmlns="" val="1600966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a:t>Mais les applications autres que thérapeutiques qui intéressent et inquiètent le plus concernent l’agronomie et l’écologie. Cette technologie rend en effet l’Homme capable de poursuivre de modifier facilement et à bas coût le génome des cultures végétales et des animaux d’élevage. Différentes équipes travailleraient par exemple au développement de variétés de blés sans gluten. Des aliments "</a:t>
            </a:r>
            <a:r>
              <a:rPr lang="fr-FR" dirty="0" err="1"/>
              <a:t>CRISPRisés</a:t>
            </a:r>
            <a:r>
              <a:rPr lang="fr-FR" dirty="0"/>
              <a:t>" auraient déjà été approuvés par la FDA et seraient l’objet de recours visant l’obtention d’autorisations de mise sur le marché au sein de l’Union </a:t>
            </a:r>
            <a:r>
              <a:rPr lang="fr-FR" dirty="0" smtClean="0"/>
              <a:t>Européenne.</a:t>
            </a:r>
            <a:endParaRPr lang="fr-FR" dirty="0"/>
          </a:p>
        </p:txBody>
      </p:sp>
    </p:spTree>
    <p:extLst>
      <p:ext uri="{BB962C8B-B14F-4D97-AF65-F5344CB8AC3E}">
        <p14:creationId xmlns:p14="http://schemas.microsoft.com/office/powerpoint/2010/main" xmlns="" val="2107156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RISPR-Cas9"/>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1440" y="0"/>
            <a:ext cx="1228344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18950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9"/>
          <p:cNvSpPr>
            <a:spLocks noChangeArrowheads="1"/>
          </p:cNvSpPr>
          <p:nvPr/>
        </p:nvSpPr>
        <p:spPr bwMode="auto">
          <a:xfrm>
            <a:off x="-81280" y="-638152"/>
            <a:ext cx="12480724" cy="695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rgbClr val="211B1D"/>
              </a:solidFill>
              <a:effectLst/>
              <a:latin typeface="milliardlight"/>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sz="1000" dirty="0">
              <a:solidFill>
                <a:srgbClr val="211B1D"/>
              </a:solidFill>
              <a:latin typeface="milliardligh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rgbClr val="211B1D"/>
              </a:solidFill>
              <a:effectLst/>
              <a:latin typeface="milliardlight"/>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sz="1000" dirty="0">
              <a:solidFill>
                <a:srgbClr val="211B1D"/>
              </a:solidFill>
              <a:latin typeface="milliardligh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rgbClr val="211B1D"/>
              </a:solidFill>
              <a:effectLst/>
              <a:latin typeface="milliardlight"/>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sz="1000" dirty="0">
              <a:solidFill>
                <a:srgbClr val="211B1D"/>
              </a:solidFill>
              <a:latin typeface="milliardligh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rgbClr val="211B1D"/>
              </a:solidFill>
              <a:effectLst/>
              <a:latin typeface="milliardlight"/>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sz="1000" dirty="0">
              <a:solidFill>
                <a:srgbClr val="211B1D"/>
              </a:solidFill>
              <a:latin typeface="milliardligh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000" b="0" i="0" u="none" strike="noStrike" cap="none" normalizeH="0" baseline="0" dirty="0" smtClean="0">
              <a:ln>
                <a:noFill/>
              </a:ln>
              <a:solidFill>
                <a:srgbClr val="211B1D"/>
              </a:solidFill>
              <a:effectLst/>
              <a:latin typeface="milliardlight"/>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sz="1000" dirty="0">
              <a:solidFill>
                <a:srgbClr val="211B1D"/>
              </a:solidFill>
              <a:latin typeface="milliardligh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rgbClr val="211B1D"/>
                </a:solidFill>
                <a:effectLst/>
                <a:latin typeface="milliardlight"/>
              </a:rPr>
              <a:t>Après identification du gène à éliminer, ces "ciseaux moléculaires" peuvent le</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rgbClr val="211B1D"/>
                </a:solidFill>
                <a:effectLst/>
                <a:latin typeface="milliardlight"/>
              </a:rPr>
              <a:t> supprimer et le remplacer par un autre.</a:t>
            </a:r>
            <a:br>
              <a:rPr kumimoji="0" lang="fr-FR" sz="2800" b="0" i="0" u="none" strike="noStrike" cap="none" normalizeH="0" baseline="0" dirty="0" smtClean="0">
                <a:ln>
                  <a:noFill/>
                </a:ln>
                <a:solidFill>
                  <a:srgbClr val="211B1D"/>
                </a:solidFill>
                <a:effectLst/>
                <a:latin typeface="milliardlight"/>
              </a:rPr>
            </a:br>
            <a:r>
              <a:rPr kumimoji="0" lang="fr-FR" sz="2800" b="0" i="0" u="none" strike="noStrike" cap="none" normalizeH="0" baseline="0" dirty="0" smtClean="0">
                <a:ln>
                  <a:noFill/>
                </a:ln>
                <a:solidFill>
                  <a:srgbClr val="211B1D"/>
                </a:solidFill>
                <a:effectLst/>
                <a:latin typeface="milliardlight"/>
              </a:rPr>
              <a:t> </a:t>
            </a:r>
            <a:endParaRPr kumimoji="0" lang="fr-FR"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rgbClr val="211B1D"/>
                </a:solidFill>
                <a:effectLst/>
                <a:latin typeface="milliardlight"/>
              </a:rPr>
              <a:t>  </a:t>
            </a:r>
            <a:br>
              <a:rPr kumimoji="0" lang="fr-FR" sz="2800" b="0" i="0" u="none" strike="noStrike" cap="none" normalizeH="0" baseline="0" dirty="0" smtClean="0">
                <a:ln>
                  <a:noFill/>
                </a:ln>
                <a:solidFill>
                  <a:srgbClr val="211B1D"/>
                </a:solidFill>
                <a:effectLst/>
                <a:latin typeface="milliardlight"/>
              </a:rPr>
            </a:br>
            <a:r>
              <a:rPr kumimoji="0" lang="fr-FR" sz="2800" b="0" i="0" u="none" strike="noStrike" cap="none" normalizeH="0" baseline="0" dirty="0" smtClean="0">
                <a:ln>
                  <a:noFill/>
                </a:ln>
                <a:solidFill>
                  <a:srgbClr val="211B1D"/>
                </a:solidFill>
                <a:effectLst/>
                <a:latin typeface="milliardlight"/>
              </a:rPr>
              <a:t>L'ADN contient les instructions génétiques utilisées dans le développement</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rgbClr val="211B1D"/>
                </a:solidFill>
                <a:effectLst/>
                <a:latin typeface="milliardlight"/>
              </a:rPr>
              <a:t> et le fonctionnement de tous les organismes vivants et de certains virus.</a:t>
            </a:r>
            <a:br>
              <a:rPr kumimoji="0" lang="fr-FR" sz="2800" b="0" i="0" u="none" strike="noStrike" cap="none" normalizeH="0" baseline="0" dirty="0" smtClean="0">
                <a:ln>
                  <a:noFill/>
                </a:ln>
                <a:solidFill>
                  <a:srgbClr val="211B1D"/>
                </a:solidFill>
                <a:effectLst/>
                <a:latin typeface="milliardlight"/>
              </a:rPr>
            </a:br>
            <a:r>
              <a:rPr kumimoji="0" lang="fr-FR" sz="2800" b="0" i="0" u="none" strike="noStrike" cap="none" normalizeH="0" baseline="0" dirty="0" smtClean="0">
                <a:ln>
                  <a:noFill/>
                </a:ln>
                <a:solidFill>
                  <a:srgbClr val="211B1D"/>
                </a:solidFill>
                <a:effectLst/>
                <a:latin typeface="milliardlight"/>
              </a:rPr>
              <a:t>La fonction principale de la molécule d'ADN est le stockage à long terme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rgbClr val="211B1D"/>
                </a:solidFill>
                <a:effectLst/>
                <a:latin typeface="milliardlight"/>
              </a:rPr>
              <a:t>de l'information pour construire d'autres composants des cellules,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rgbClr val="211B1D"/>
                </a:solidFill>
                <a:effectLst/>
                <a:latin typeface="milliardlight"/>
              </a:rPr>
              <a:t>tels que des protéines et des molécules d'ARN.</a:t>
            </a:r>
            <a:br>
              <a:rPr kumimoji="0" lang="fr-FR" sz="2800" b="0" i="0" u="none" strike="noStrike" cap="none" normalizeH="0" baseline="0" dirty="0" smtClean="0">
                <a:ln>
                  <a:noFill/>
                </a:ln>
                <a:solidFill>
                  <a:srgbClr val="211B1D"/>
                </a:solidFill>
                <a:effectLst/>
                <a:latin typeface="milliardlight"/>
              </a:rPr>
            </a:br>
            <a:r>
              <a:rPr kumimoji="0" lang="fr-FR" sz="2800" b="0" i="0" u="none" strike="noStrike" cap="none" normalizeH="0" baseline="0" dirty="0" smtClean="0">
                <a:ln>
                  <a:noFill/>
                </a:ln>
                <a:solidFill>
                  <a:srgbClr val="211B1D"/>
                </a:solidFill>
                <a:effectLst/>
                <a:latin typeface="milliardlight"/>
              </a:rPr>
              <a:t>Les segments d'ADN qui portent cette information génétique sont appelés</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rgbClr val="211B1D"/>
                </a:solidFill>
                <a:effectLst/>
                <a:latin typeface="milliardlight"/>
              </a:rPr>
              <a:t> gènes, mais les autres séquences d'ADN participent aussi à la régulation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rgbClr val="211B1D"/>
                </a:solidFill>
                <a:effectLst/>
                <a:latin typeface="milliardlight"/>
              </a:rPr>
              <a:t>de l'utilisation de cette information génétique</a:t>
            </a:r>
            <a:r>
              <a:rPr kumimoji="0" lang="fr-FR" sz="1000" b="0" i="0" u="none" strike="noStrike" cap="none" normalizeH="0" baseline="0" dirty="0" smtClean="0">
                <a:ln>
                  <a:noFill/>
                </a:ln>
                <a:solidFill>
                  <a:srgbClr val="211B1D"/>
                </a:solidFill>
                <a:effectLst/>
                <a:latin typeface="milliardlight"/>
              </a:rPr>
              <a:t>.</a:t>
            </a:r>
            <a:br>
              <a:rPr kumimoji="0" lang="fr-FR" sz="1000" b="0" i="0" u="none" strike="noStrike" cap="none" normalizeH="0" baseline="0" dirty="0" smtClean="0">
                <a:ln>
                  <a:noFill/>
                </a:ln>
                <a:solidFill>
                  <a:srgbClr val="211B1D"/>
                </a:solidFill>
                <a:effectLst/>
                <a:latin typeface="milliardlight"/>
              </a:rPr>
            </a:br>
            <a:r>
              <a:rPr kumimoji="0" lang="fr-FR" sz="1000" b="0" i="0" u="none" strike="noStrike" cap="none" normalizeH="0" baseline="0" dirty="0" smtClean="0">
                <a:ln>
                  <a:noFill/>
                </a:ln>
                <a:solidFill>
                  <a:srgbClr val="211B1D"/>
                </a:solidFill>
                <a:effectLst/>
                <a:latin typeface="milliardlight"/>
              </a:rPr>
              <a:t> </a:t>
            </a:r>
            <a:endParaRPr kumimoji="0" lang="fr-FR" sz="5600" b="0" i="0" u="none" strike="noStrike" cap="none" normalizeH="0" baseline="0" dirty="0" smtClean="0">
              <a:ln>
                <a:noFill/>
              </a:ln>
              <a:solidFill>
                <a:srgbClr val="211B1D"/>
              </a:solidFill>
              <a:effectLst/>
              <a:latin typeface="milliardlight"/>
            </a:endParaRPr>
          </a:p>
        </p:txBody>
      </p:sp>
    </p:spTree>
    <p:extLst>
      <p:ext uri="{BB962C8B-B14F-4D97-AF65-F5344CB8AC3E}">
        <p14:creationId xmlns:p14="http://schemas.microsoft.com/office/powerpoint/2010/main" xmlns="" val="4228438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515600" cy="1325563"/>
          </a:xfrm>
        </p:spPr>
        <p:txBody>
          <a:bodyPr/>
          <a:lstStyle/>
          <a:p>
            <a:pPr algn="ctr"/>
            <a:r>
              <a:rPr lang="fr-FR" b="1" dirty="0" smtClean="0"/>
              <a:t>Historique</a:t>
            </a:r>
            <a:endParaRPr lang="fr-FR" b="1" dirty="0"/>
          </a:p>
        </p:txBody>
      </p:sp>
      <p:sp>
        <p:nvSpPr>
          <p:cNvPr id="3" name="Espace réservé du contenu 2"/>
          <p:cNvSpPr>
            <a:spLocks noGrp="1"/>
          </p:cNvSpPr>
          <p:nvPr>
            <p:ph idx="1"/>
          </p:nvPr>
        </p:nvSpPr>
        <p:spPr>
          <a:xfrm>
            <a:off x="0" y="1066800"/>
            <a:ext cx="12192000" cy="5791200"/>
          </a:xfrm>
        </p:spPr>
        <p:txBody>
          <a:bodyPr>
            <a:normAutofit fontScale="85000" lnSpcReduction="20000"/>
          </a:bodyPr>
          <a:lstStyle/>
          <a:p>
            <a:r>
              <a:rPr lang="fr-FR" dirty="0"/>
              <a:t>CRISPR-Cas9 : une "</a:t>
            </a:r>
            <a:r>
              <a:rPr lang="fr-FR" dirty="0" err="1"/>
              <a:t>success</a:t>
            </a:r>
            <a:r>
              <a:rPr lang="fr-FR" dirty="0"/>
              <a:t> story" en plusieurs étapes</a:t>
            </a:r>
          </a:p>
          <a:p>
            <a:r>
              <a:rPr lang="fr-FR" dirty="0"/>
              <a:t>1987. Un chercheur de l'université d'Osaka repère des séquences d'ADN un peu particulières dans le génome de bactéries Escherichia coli.</a:t>
            </a:r>
            <a:br>
              <a:rPr lang="fr-FR" dirty="0"/>
            </a:br>
            <a:r>
              <a:rPr lang="fr-FR" dirty="0"/>
              <a:t>Dans certaines parties de ces séquences, les quatre lettres constitutives de l'ADN - adénine (A), guanine (G), cytosine (C) et thymine (T) - forment des suites immédiatement suivies des mêmes suites en sens inverse : elles peuvent donc se lire dans les deux sens, formant ainsi des palindromes. Ne sachant pas vraiment à quoi elles peuvent servir, ces énigmatiques séquences n'intéressent personne dans un premier temps.</a:t>
            </a:r>
            <a:br>
              <a:rPr lang="fr-FR" dirty="0"/>
            </a:br>
            <a:r>
              <a:rPr lang="fr-FR" dirty="0"/>
              <a:t>La recherche se poursuit.</a:t>
            </a:r>
            <a:br>
              <a:rPr lang="fr-FR" dirty="0"/>
            </a:br>
            <a:r>
              <a:rPr lang="fr-FR" dirty="0"/>
              <a:t/>
            </a:r>
            <a:br>
              <a:rPr lang="fr-FR" dirty="0"/>
            </a:br>
            <a:r>
              <a:rPr lang="fr-FR" dirty="0"/>
              <a:t>2002. </a:t>
            </a:r>
            <a:r>
              <a:rPr lang="fr-FR" dirty="0" smtClean="0"/>
              <a:t>ces </a:t>
            </a:r>
            <a:r>
              <a:rPr lang="fr-FR" dirty="0"/>
              <a:t>séquences sont appelées CRISPR pour </a:t>
            </a:r>
            <a:r>
              <a:rPr lang="fr-FR" dirty="0" err="1"/>
              <a:t>Clustered</a:t>
            </a:r>
            <a:r>
              <a:rPr lang="fr-FR" dirty="0"/>
              <a:t> </a:t>
            </a:r>
            <a:r>
              <a:rPr lang="fr-FR" dirty="0" err="1"/>
              <a:t>Regularly</a:t>
            </a:r>
            <a:r>
              <a:rPr lang="fr-FR" dirty="0"/>
              <a:t> </a:t>
            </a:r>
            <a:r>
              <a:rPr lang="fr-FR" dirty="0" err="1"/>
              <a:t>Interspaced</a:t>
            </a:r>
            <a:r>
              <a:rPr lang="fr-FR" dirty="0"/>
              <a:t> Short </a:t>
            </a:r>
            <a:r>
              <a:rPr lang="fr-FR" dirty="0" err="1"/>
              <a:t>Palindromic</a:t>
            </a:r>
            <a:r>
              <a:rPr lang="fr-FR" dirty="0"/>
              <a:t> </a:t>
            </a:r>
            <a:r>
              <a:rPr lang="fr-FR" dirty="0" err="1"/>
              <a:t>Repeats</a:t>
            </a:r>
            <a:r>
              <a:rPr lang="fr-FR" dirty="0"/>
              <a:t>.</a:t>
            </a:r>
            <a:br>
              <a:rPr lang="fr-FR" dirty="0"/>
            </a:br>
            <a:r>
              <a:rPr lang="fr-FR" dirty="0"/>
              <a:t/>
            </a:r>
            <a:br>
              <a:rPr lang="fr-FR" dirty="0"/>
            </a:br>
            <a:r>
              <a:rPr lang="fr-FR" dirty="0"/>
              <a:t>2005. Une découverte supplémentaire : les morceaux d'ADN intercalés entre ces palindromes sont souvent des morceaux d'ADN de virus capables d'infecter des bactéries</a:t>
            </a:r>
            <a:r>
              <a:rPr lang="fr-FR" dirty="0" smtClean="0"/>
              <a:t>.</a:t>
            </a:r>
            <a:r>
              <a:rPr lang="fr-FR" dirty="0"/>
              <a:t> </a:t>
            </a:r>
            <a:endParaRPr lang="fr-FR" dirty="0" smtClean="0"/>
          </a:p>
          <a:p>
            <a:r>
              <a:rPr lang="fr-FR" dirty="0" smtClean="0"/>
              <a:t>2013</a:t>
            </a:r>
            <a:r>
              <a:rPr lang="fr-FR" dirty="0"/>
              <a:t>.  Premier succès sur des gènes humains : des équipes réussissent à supprimer des gènes dans des cellules humaines. La technique est appliquée à toutes sortes de cellules et d'organismes : riz, mouche, poisson-zèbre...</a:t>
            </a:r>
            <a:br>
              <a:rPr lang="fr-FR" dirty="0"/>
            </a:br>
            <a:endParaRPr lang="fr-FR" dirty="0"/>
          </a:p>
          <a:p>
            <a:endParaRPr lang="fr-FR" dirty="0"/>
          </a:p>
        </p:txBody>
      </p:sp>
    </p:spTree>
    <p:extLst>
      <p:ext uri="{BB962C8B-B14F-4D97-AF65-F5344CB8AC3E}">
        <p14:creationId xmlns:p14="http://schemas.microsoft.com/office/powerpoint/2010/main" xmlns="" val="3224599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61365"/>
            <a:ext cx="12192000" cy="6015598"/>
          </a:xfrm>
        </p:spPr>
        <p:txBody>
          <a:bodyPr>
            <a:normAutofit fontScale="85000" lnSpcReduction="10000"/>
          </a:bodyPr>
          <a:lstStyle/>
          <a:p>
            <a:r>
              <a:rPr lang="fr-FR" dirty="0"/>
              <a:t>2007. </a:t>
            </a:r>
            <a:r>
              <a:rPr lang="fr-FR" dirty="0" smtClean="0"/>
              <a:t>des </a:t>
            </a:r>
            <a:r>
              <a:rPr lang="fr-FR" dirty="0"/>
              <a:t>chercheurs </a:t>
            </a:r>
            <a:r>
              <a:rPr lang="fr-FR" dirty="0" smtClean="0"/>
              <a:t>découvrent </a:t>
            </a:r>
            <a:r>
              <a:rPr lang="fr-FR" dirty="0"/>
              <a:t>que, parmi les bactéries Streptococcus </a:t>
            </a:r>
            <a:r>
              <a:rPr lang="fr-FR" dirty="0" err="1"/>
              <a:t>thermophilus</a:t>
            </a:r>
            <a:r>
              <a:rPr lang="fr-FR" dirty="0"/>
              <a:t> utilisées pour fabriquer des yaourts et des fromages, celles qui ont des séquences CRISPR survivent mieux aux infections virales.</a:t>
            </a:r>
            <a:br>
              <a:rPr lang="fr-FR" dirty="0"/>
            </a:br>
            <a:r>
              <a:rPr lang="fr-FR" dirty="0"/>
              <a:t>Les bactéries semblent en effet garder en mémoire dans leurs séquences CRISPR, l'ADN des virus les ayant préalablement infectées, ce qui leur permet de les repérer et de les combattre.</a:t>
            </a:r>
          </a:p>
          <a:p>
            <a:r>
              <a:rPr lang="fr-FR" dirty="0"/>
              <a:t>Au cours des cinq années suivantes, les travaux de différents laboratoires permettent de comprendre que les ADN viraux des séquences CRISPR sont recopiés en plus petites molécules nommées ARN qui s'attellent à une enzyme nommée Cas9. Dans la bactérie, si un ARN viral CRISPR associé à Cas9 croise un virus à l'ADN correspondant, il s'apparie à cet ADN.</a:t>
            </a:r>
            <a:br>
              <a:rPr lang="fr-FR" dirty="0"/>
            </a:br>
            <a:r>
              <a:rPr lang="fr-FR" dirty="0"/>
              <a:t>Une fois l'accrochage effectué, la protéine Cas9 élimine le virus en découpant les deux brins de son ADN.</a:t>
            </a:r>
          </a:p>
          <a:p>
            <a:r>
              <a:rPr lang="fr-FR" dirty="0"/>
              <a:t>2012.  </a:t>
            </a:r>
            <a:r>
              <a:rPr lang="fr-FR" dirty="0" smtClean="0"/>
              <a:t>Des chercheurs démontrent </a:t>
            </a:r>
            <a:r>
              <a:rPr lang="fr-FR" dirty="0"/>
              <a:t>que l'ARN viral peut être remplacé par n'importe quelle séquence d'intérêt et que la simple association entre l'ARN CRISPR et la protéine Cas9 permet de couper l'ADN correspondant.</a:t>
            </a:r>
            <a:br>
              <a:rPr lang="fr-FR" dirty="0"/>
            </a:br>
            <a:r>
              <a:rPr lang="fr-FR" dirty="0"/>
              <a:t>Le système CRISPR-Cas9 constitue donc une formidable équipe de détection d'une séquence d'ADN particulière, et une paire de ciseaux redoutable et précise. La porte est ouverte à la détermination de la fonction d'un gène choisi, à sa suppression et à son remplacement.</a:t>
            </a:r>
            <a:br>
              <a:rPr lang="fr-FR" dirty="0"/>
            </a:br>
            <a:endParaRPr lang="fr-FR" dirty="0"/>
          </a:p>
          <a:p>
            <a:endParaRPr lang="fr-FR" dirty="0"/>
          </a:p>
        </p:txBody>
      </p:sp>
      <p:sp>
        <p:nvSpPr>
          <p:cNvPr id="20482" name="AutoShape 2" descr="An external file that holds a picture, illustration, etc.&#10;Object name is nihms195083f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2556870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753" y="-71718"/>
            <a:ext cx="11291047" cy="6248681"/>
          </a:xfrm>
        </p:spPr>
        <p:txBody>
          <a:bodyPr>
            <a:normAutofit fontScale="85000" lnSpcReduction="20000"/>
          </a:bodyPr>
          <a:lstStyle/>
          <a:p>
            <a:r>
              <a:rPr lang="fr-FR" dirty="0"/>
              <a:t>2013-2018. Recherches tous azimuts : la technique est même modifiée pour que la protéine Cas9 ne coupe pas le gène ciblé mais stimule son expression.</a:t>
            </a:r>
            <a:r>
              <a:rPr lang="fr-FR" dirty="0" smtClean="0"/>
              <a:t/>
            </a:r>
            <a:br>
              <a:rPr lang="fr-FR" dirty="0" smtClean="0"/>
            </a:br>
            <a:r>
              <a:rPr lang="fr-FR" dirty="0"/>
              <a:t>A l'été 2014, c'est à une maladie génétique incurable que s'attaquent les chercheurs : la myopathie de Duchenne, une dégénérescence musculaire due à des mutations sur le gène codant pour la protéine indispensable au bon fonctionnement des fibres musculaires.</a:t>
            </a:r>
            <a:r>
              <a:rPr lang="fr-FR" dirty="0" smtClean="0"/>
              <a:t/>
            </a:r>
            <a:br>
              <a:rPr lang="fr-FR" dirty="0" smtClean="0"/>
            </a:br>
            <a:r>
              <a:rPr lang="fr-FR" dirty="0"/>
              <a:t>Ils parviennent à corriger cette mutation dans des embryons de souris, puis les réimplantent dans des mères porteuses. Neuf mois après leur naissance, parmi ceux chez lesquels la correction avait touché au moins 40 % des cellules, les muscles étaient parfaitement normaux !</a:t>
            </a:r>
            <a:r>
              <a:rPr lang="fr-FR" dirty="0" smtClean="0"/>
              <a:t/>
            </a:r>
            <a:br>
              <a:rPr lang="fr-FR" dirty="0" smtClean="0"/>
            </a:br>
            <a:r>
              <a:rPr lang="fr-FR" dirty="0" smtClean="0"/>
              <a:t/>
            </a:r>
            <a:br>
              <a:rPr lang="fr-FR" dirty="0" smtClean="0"/>
            </a:br>
            <a:r>
              <a:rPr lang="fr-FR" dirty="0"/>
              <a:t>Une équipe du Massachusetts Institute of </a:t>
            </a:r>
            <a:r>
              <a:rPr lang="fr-FR" dirty="0" err="1"/>
              <a:t>Technology</a:t>
            </a:r>
            <a:r>
              <a:rPr lang="fr-FR" dirty="0"/>
              <a:t> utilise CRISPR-Cas9 pour corriger une maladie génétique incurable du foie : la </a:t>
            </a:r>
            <a:r>
              <a:rPr lang="fr-FR" dirty="0" err="1"/>
              <a:t>tyrosinémie</a:t>
            </a:r>
            <a:r>
              <a:rPr lang="fr-FR" dirty="0"/>
              <a:t>, causée par une mutation génétique sur un gène nécessaire pour dégrader l'acide aminé nommé tyrosine.</a:t>
            </a:r>
            <a:r>
              <a:rPr lang="fr-FR" dirty="0" smtClean="0"/>
              <a:t/>
            </a:r>
            <a:br>
              <a:rPr lang="fr-FR" dirty="0" smtClean="0"/>
            </a:br>
            <a:r>
              <a:rPr lang="fr-FR" dirty="0"/>
              <a:t>Chez des souris souffrant de cette pathologie, CRISPR-Cas9 a réussi à remplacer le gène déficient par sa forme saine dans environ 0,5 % des cellules du foie (hépatocytes). Au bout d'un mois, ces cellules redevenues saines avaient proliféré : elles représentaient un tiers de tous les hépatocytes.</a:t>
            </a:r>
            <a:r>
              <a:rPr lang="fr-FR" dirty="0" smtClean="0"/>
              <a:t/>
            </a:r>
            <a:br>
              <a:rPr lang="fr-FR" dirty="0" smtClean="0"/>
            </a:br>
            <a:r>
              <a:rPr lang="fr-FR" dirty="0"/>
              <a:t> </a:t>
            </a:r>
            <a:r>
              <a:rPr lang="fr-FR" dirty="0" smtClean="0"/>
              <a:t/>
            </a:r>
            <a:br>
              <a:rPr lang="fr-FR" dirty="0" smtClean="0"/>
            </a:br>
            <a:r>
              <a:rPr lang="fr-FR" dirty="0"/>
              <a:t>Des chercheurs californiens ont réussi à améliorer la vision chez des rats atteints d'une forme de cécité d'origine héréditaire. Les essais précliniques et aussi cliniques se multiplient chaque jour davantage.</a:t>
            </a:r>
          </a:p>
        </p:txBody>
      </p:sp>
    </p:spTree>
    <p:extLst>
      <p:ext uri="{BB962C8B-B14F-4D97-AF65-F5344CB8AC3E}">
        <p14:creationId xmlns:p14="http://schemas.microsoft.com/office/powerpoint/2010/main" xmlns="" val="13058432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0298" y="263772"/>
            <a:ext cx="11611928" cy="1055088"/>
          </a:xfrm>
          <a:solidFill>
            <a:srgbClr val="7030A0">
              <a:alpha val="50000"/>
            </a:srgbClr>
          </a:solidFill>
        </p:spPr>
        <p:txBody>
          <a:bodyPr>
            <a:normAutofit/>
          </a:bodyPr>
          <a:lstStyle/>
          <a:p>
            <a:pPr algn="ctr"/>
            <a:r>
              <a:rPr lang="fr-FR" sz="4700" b="1" dirty="0" smtClean="0">
                <a:solidFill>
                  <a:schemeClr val="bg1"/>
                </a:solidFill>
                <a:latin typeface="Arial Black" panose="020B0A04020102020204" pitchFamily="34" charset="0"/>
              </a:rPr>
              <a:t>Système </a:t>
            </a:r>
            <a:r>
              <a:rPr lang="fr-FR" sz="4700" b="1" dirty="0" err="1" smtClean="0">
                <a:solidFill>
                  <a:schemeClr val="bg1"/>
                </a:solidFill>
                <a:latin typeface="Arial Black" panose="020B0A04020102020204" pitchFamily="34" charset="0"/>
              </a:rPr>
              <a:t>crispr</a:t>
            </a:r>
            <a:r>
              <a:rPr lang="fr-FR" sz="4700" b="1" dirty="0" smtClean="0">
                <a:solidFill>
                  <a:schemeClr val="bg1"/>
                </a:solidFill>
                <a:latin typeface="Arial Black" panose="020B0A04020102020204" pitchFamily="34" charset="0"/>
              </a:rPr>
              <a:t>/cas9</a:t>
            </a:r>
            <a:endParaRPr lang="fr-FR" sz="4700" b="1" dirty="0">
              <a:solidFill>
                <a:schemeClr val="bg1"/>
              </a:solidFill>
              <a:latin typeface="Arial Black" panose="020B0A04020102020204" pitchFamily="34" charset="0"/>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0298" y="1318860"/>
            <a:ext cx="3946496" cy="3585883"/>
          </a:xfrm>
          <a:prstGeom prst="rect">
            <a:avLst/>
          </a:prstGeom>
        </p:spPr>
      </p:pic>
      <p:sp>
        <p:nvSpPr>
          <p:cNvPr id="9" name="ZoneTexte 8"/>
          <p:cNvSpPr txBox="1"/>
          <p:nvPr/>
        </p:nvSpPr>
        <p:spPr>
          <a:xfrm>
            <a:off x="290298" y="4902713"/>
            <a:ext cx="11611928" cy="1856957"/>
          </a:xfrm>
          <a:prstGeom prst="rect">
            <a:avLst/>
          </a:prstGeom>
          <a:solidFill>
            <a:schemeClr val="bg1">
              <a:alpha val="50000"/>
            </a:schemeClr>
          </a:solidFill>
        </p:spPr>
        <p:txBody>
          <a:bodyPr wrap="square" lIns="71159" tIns="35579" rIns="71159" bIns="35579" rtlCol="0">
            <a:spAutoFit/>
          </a:bodyPr>
          <a:lstStyle/>
          <a:p>
            <a:r>
              <a:rPr lang="fr-FR" sz="1600" dirty="0" smtClean="0">
                <a:latin typeface="+mj-lt"/>
                <a:cs typeface="Arial" panose="020B0604020202020204" pitchFamily="34" charset="0"/>
              </a:rPr>
              <a:t>Le </a:t>
            </a:r>
            <a:r>
              <a:rPr lang="fr-FR" sz="1600" dirty="0">
                <a:latin typeface="+mj-lt"/>
                <a:cs typeface="Arial" panose="020B0604020202020204" pitchFamily="34" charset="0"/>
              </a:rPr>
              <a:t>prix Nobel de chimie </a:t>
            </a:r>
            <a:r>
              <a:rPr lang="fr-FR" sz="1600" dirty="0" smtClean="0">
                <a:latin typeface="+mj-lt"/>
                <a:cs typeface="Arial" panose="020B0604020202020204" pitchFamily="34" charset="0"/>
              </a:rPr>
              <a:t>2020 a </a:t>
            </a:r>
            <a:r>
              <a:rPr lang="fr-FR" sz="1600" dirty="0">
                <a:latin typeface="+mj-lt"/>
                <a:cs typeface="Arial" panose="020B0604020202020204" pitchFamily="34" charset="0"/>
              </a:rPr>
              <a:t>été attribué, mercredi 7 octobre, à Emmanuelle </a:t>
            </a:r>
            <a:r>
              <a:rPr lang="fr-FR" sz="1600" dirty="0" smtClean="0">
                <a:latin typeface="+mj-lt"/>
                <a:cs typeface="Arial" panose="020B0604020202020204" pitchFamily="34" charset="0"/>
              </a:rPr>
              <a:t>Charpentier </a:t>
            </a:r>
            <a:r>
              <a:rPr lang="fr-FR" sz="1600" dirty="0">
                <a:latin typeface="+mj-lt"/>
                <a:cs typeface="Arial" panose="020B0604020202020204" pitchFamily="34" charset="0"/>
              </a:rPr>
              <a:t>et Jennifer </a:t>
            </a:r>
            <a:r>
              <a:rPr lang="fr-FR" sz="1600" dirty="0" err="1">
                <a:latin typeface="+mj-lt"/>
                <a:cs typeface="Arial" panose="020B0604020202020204" pitchFamily="34" charset="0"/>
              </a:rPr>
              <a:t>d</a:t>
            </a:r>
            <a:r>
              <a:rPr lang="fr-FR" sz="1600" dirty="0" err="1" smtClean="0">
                <a:latin typeface="+mj-lt"/>
                <a:cs typeface="Arial" panose="020B0604020202020204" pitchFamily="34" charset="0"/>
              </a:rPr>
              <a:t>oudna</a:t>
            </a:r>
            <a:r>
              <a:rPr lang="fr-FR" sz="1600" dirty="0" smtClean="0">
                <a:latin typeface="+mj-lt"/>
                <a:cs typeface="Arial" panose="020B0604020202020204" pitchFamily="34" charset="0"/>
              </a:rPr>
              <a:t>  pour leur découverte de rôle de ce système  </a:t>
            </a:r>
            <a:r>
              <a:rPr lang="fr-FR" sz="1600" dirty="0">
                <a:latin typeface="+mj-lt"/>
                <a:cs typeface="Arial" panose="020B0604020202020204" pitchFamily="34" charset="0"/>
              </a:rPr>
              <a:t>, CRISPR  </a:t>
            </a:r>
            <a:r>
              <a:rPr lang="fr-FR" sz="1600" dirty="0" smtClean="0">
                <a:latin typeface="+mj-lt"/>
                <a:cs typeface="Arial" panose="020B0604020202020204" pitchFamily="34" charset="0"/>
              </a:rPr>
              <a:t>(courtes </a:t>
            </a:r>
            <a:r>
              <a:rPr lang="fr-FR" sz="1600" dirty="0">
                <a:latin typeface="+mj-lt"/>
                <a:cs typeface="Arial" panose="020B0604020202020204" pitchFamily="34" charset="0"/>
              </a:rPr>
              <a:t>répétitions en palindrome regroupées et régulièrement espacées) désigne un ensemble de </a:t>
            </a:r>
            <a:r>
              <a:rPr lang="fr-FR" sz="1600" dirty="0" smtClean="0">
                <a:latin typeface="+mj-lt"/>
                <a:cs typeface="Arial" panose="020B0604020202020204" pitchFamily="34" charset="0"/>
              </a:rPr>
              <a:t>molécules </a:t>
            </a:r>
            <a:r>
              <a:rPr lang="fr-FR" sz="1600" dirty="0">
                <a:latin typeface="+mj-lt"/>
                <a:cs typeface="Arial" panose="020B0604020202020204" pitchFamily="34" charset="0"/>
              </a:rPr>
              <a:t>qui permettent de modifier l'ADN de plantes et d'animaux avec une grande précision. À l'origine, les séquences CRISPR sont des répétitions trouvées dans le génome bactérien et correspondent à des séquences de virus. Il s'agit d'un système de défense bactérien découvert dans les années 1980 par le biologiste japonais </a:t>
            </a:r>
            <a:r>
              <a:rPr lang="fr-FR" sz="1600" dirty="0" smtClean="0">
                <a:latin typeface="+mj-lt"/>
                <a:cs typeface="Arial" panose="020B0604020202020204" pitchFamily="34" charset="0"/>
              </a:rPr>
              <a:t> </a:t>
            </a:r>
            <a:r>
              <a:rPr lang="fr-FR" sz="1600" dirty="0" err="1" smtClean="0">
                <a:latin typeface="+mj-lt"/>
                <a:cs typeface="Arial" panose="020B0604020202020204" pitchFamily="34" charset="0"/>
              </a:rPr>
              <a:t>Atsuo</a:t>
            </a:r>
            <a:r>
              <a:rPr lang="fr-FR" sz="1600" dirty="0" smtClean="0">
                <a:latin typeface="+mj-lt"/>
                <a:cs typeface="Arial" panose="020B0604020202020204" pitchFamily="34" charset="0"/>
              </a:rPr>
              <a:t>  </a:t>
            </a:r>
            <a:r>
              <a:rPr lang="fr-FR" sz="1600" dirty="0" err="1" smtClean="0">
                <a:latin typeface="+mj-lt"/>
                <a:cs typeface="Arial" panose="020B0604020202020204" pitchFamily="34" charset="0"/>
              </a:rPr>
              <a:t>Nakata</a:t>
            </a:r>
            <a:r>
              <a:rPr lang="fr-FR" sz="1600" dirty="0">
                <a:latin typeface="+mj-lt"/>
                <a:cs typeface="Arial" panose="020B0604020202020204" pitchFamily="34" charset="0"/>
              </a:rPr>
              <a:t>. Les ARN codés par CRISPR se lient à l'enzyme Cas9 qui peut couper l'ADN du </a:t>
            </a:r>
            <a:r>
              <a:rPr lang="fr-FR" sz="1600" dirty="0" smtClean="0">
                <a:latin typeface="+mj-lt"/>
                <a:cs typeface="Arial" panose="020B0604020202020204" pitchFamily="34" charset="0"/>
              </a:rPr>
              <a:t>virus</a:t>
            </a:r>
            <a:r>
              <a:rPr lang="fr-FR" sz="1600" dirty="0"/>
              <a:t> . </a:t>
            </a:r>
            <a:endParaRPr lang="fr-FR" sz="1600" dirty="0">
              <a:latin typeface="+mj-lt"/>
              <a:cs typeface="Arial" panose="020B0604020202020204" pitchFamily="34" charset="0"/>
            </a:endParaRPr>
          </a:p>
          <a:p>
            <a:endParaRPr lang="fr-FR" sz="1600" dirty="0">
              <a:latin typeface="+mj-lt"/>
              <a:cs typeface="Arial" panose="020B0604020202020204" pitchFamily="34" charset="0"/>
            </a:endParaRPr>
          </a:p>
        </p:txBody>
      </p:sp>
      <p:pic>
        <p:nvPicPr>
          <p:cNvPr id="13" name="Espace réservé du contenu 12"/>
          <p:cNvPicPr>
            <a:picLocks noGrp="1" noChangeAspect="1"/>
          </p:cNvPicPr>
          <p:nvPr>
            <p:ph idx="1"/>
          </p:nvPr>
        </p:nvPicPr>
        <p:blipFill>
          <a:blip r:embed="rId4">
            <a:extLst>
              <a:ext uri="{28A0092B-C50C-407E-A947-70E740481C1C}">
                <a14:useLocalDpi xmlns:a14="http://schemas.microsoft.com/office/drawing/2010/main" xmlns="" val="0"/>
              </a:ext>
            </a:extLst>
          </a:blip>
          <a:stretch>
            <a:fillRect/>
          </a:stretch>
        </p:blipFill>
        <p:spPr>
          <a:xfrm>
            <a:off x="4236794" y="1318860"/>
            <a:ext cx="7665432" cy="3583853"/>
          </a:xfrm>
          <a:ln>
            <a:noFill/>
          </a:ln>
        </p:spPr>
      </p:pic>
      <p:pic>
        <p:nvPicPr>
          <p:cNvPr id="6" name="Son enregistré">
            <a:hlinkClick r:id="" action="ppaction://media"/>
          </p:cNvPr>
          <p:cNvPicPr>
            <a:picLocks noChangeAspect="1"/>
          </p:cNvPicPr>
          <p:nvPr>
            <a:videoFile r:link="rId1"/>
            <p:extLst>
              <p:ext uri="{DAA4B4D4-6D71-4841-9C94-3DE7FCFB9230}">
                <p14:media xmlns:p14="http://schemas.microsoft.com/office/powerpoint/2010/main" xmlns="" r:embed="rId5"/>
              </p:ext>
            </p:extLst>
          </p:nvPr>
        </p:nvPicPr>
        <p:blipFill>
          <a:blip r:embed="rId6" cstate="print"/>
          <a:stretch>
            <a:fillRect/>
          </a:stretch>
        </p:blipFill>
        <p:spPr>
          <a:xfrm>
            <a:off x="11205816" y="580366"/>
            <a:ext cx="491572" cy="446654"/>
          </a:xfrm>
          <a:prstGeom prst="rect">
            <a:avLst/>
          </a:prstGeom>
        </p:spPr>
      </p:pic>
    </p:spTree>
    <p:extLst>
      <p:ext uri="{BB962C8B-B14F-4D97-AF65-F5344CB8AC3E}">
        <p14:creationId xmlns:p14="http://schemas.microsoft.com/office/powerpoint/2010/main" xmlns="" val="21007401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419"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endCondLst>
                    <p:cond evt="onStopAudio" delay="0">
                      <p:tgtEl>
                        <p:sldTgt/>
                      </p:tgtEl>
                    </p:cond>
                  </p:endCondLst>
                </p:cTn>
                <p:tgtEl>
                  <p:spTgt spid="6"/>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Imag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717550"/>
            <a:ext cx="13258799" cy="75755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401782"/>
            <a:ext cx="10515600" cy="5775181"/>
          </a:xfrm>
        </p:spPr>
        <p:txBody>
          <a:bodyPr>
            <a:normAutofit fontScale="92500"/>
          </a:bodyPr>
          <a:lstStyle/>
          <a:p>
            <a:pPr fontAlgn="base"/>
            <a:r>
              <a:rPr lang="fr-FR" b="1" dirty="0"/>
              <a:t>Créer de nouveaux modèles de recherche</a:t>
            </a:r>
          </a:p>
          <a:p>
            <a:pPr fontAlgn="base"/>
            <a:r>
              <a:rPr lang="fr-FR" dirty="0"/>
              <a:t>CRISPR-Cas9 est un complexe moléculaire composé d’un ARN dit "ARN guide" complémentaire de la portion d’ADN que l’on souhaite modifier et de la protéine Cas9, une </a:t>
            </a:r>
            <a:r>
              <a:rPr lang="fr-FR" dirty="0" err="1"/>
              <a:t>endonucléase</a:t>
            </a:r>
            <a:r>
              <a:rPr lang="fr-FR" dirty="0"/>
              <a:t> capable de couper l’ADN.</a:t>
            </a:r>
          </a:p>
          <a:p>
            <a:pPr fontAlgn="base"/>
            <a:r>
              <a:rPr lang="fr-FR" dirty="0"/>
              <a:t>Ce complexe permet donc de couper ou d’apporter des modifications ciblées au matériel génétique des cellules, et ce en deux étapes. D’abord, le complexe scanne la double hélice d’ADN et s’arrête en face de la séquence complémentaire à celle de l’ARN guide. Là, la protéine Cas9 coupe l’ADN. Une fois coupée, la séquence d’ADN d’intérêt peut être modifiée si besoin, mais pas par le complexe lui-même. Deux systèmes de réparation du matériel génétique</a:t>
            </a:r>
            <a:r>
              <a:rPr lang="fr-FR" b="1" dirty="0"/>
              <a:t> </a:t>
            </a:r>
            <a:r>
              <a:rPr lang="fr-FR" dirty="0"/>
              <a:t>naturellement présents dans la cellule sont alors recrutés et</a:t>
            </a:r>
            <a:r>
              <a:rPr lang="fr-FR" b="1" dirty="0"/>
              <a:t> </a:t>
            </a:r>
            <a:r>
              <a:rPr lang="fr-FR" dirty="0"/>
              <a:t>prennent le relai du complexe. Le premier est le système NHEJ (pour </a:t>
            </a:r>
            <a:r>
              <a:rPr lang="fr-FR" i="1" dirty="0"/>
              <a:t>Non-</a:t>
            </a:r>
            <a:r>
              <a:rPr lang="fr-FR" i="1" dirty="0" err="1"/>
              <a:t>Homologous</a:t>
            </a:r>
            <a:r>
              <a:rPr lang="fr-FR" i="1" dirty="0"/>
              <a:t> End </a:t>
            </a:r>
            <a:r>
              <a:rPr lang="fr-FR" i="1" dirty="0" err="1"/>
              <a:t>Joining</a:t>
            </a:r>
            <a:r>
              <a:rPr lang="fr-FR" dirty="0"/>
              <a:t>), très efficace mais peu précis, principalement utilisé pour inactiver des gènes. Le deuxième est le système HDR (pour </a:t>
            </a:r>
            <a:r>
              <a:rPr lang="fr-FR" i="1" dirty="0" err="1"/>
              <a:t>Homology</a:t>
            </a:r>
            <a:r>
              <a:rPr lang="fr-FR" i="1" dirty="0"/>
              <a:t> </a:t>
            </a:r>
            <a:r>
              <a:rPr lang="fr-FR" i="1" dirty="0" err="1"/>
              <a:t>Directed</a:t>
            </a:r>
            <a:r>
              <a:rPr lang="fr-FR" i="1" dirty="0"/>
              <a:t> </a:t>
            </a:r>
            <a:r>
              <a:rPr lang="fr-FR" i="1" dirty="0" err="1"/>
              <a:t>Repair</a:t>
            </a:r>
            <a:r>
              <a:rPr lang="fr-FR" dirty="0"/>
              <a:t>), plus précis mais moins efficace.</a:t>
            </a:r>
          </a:p>
          <a:p>
            <a:endParaRPr lang="fr-FR" dirty="0"/>
          </a:p>
        </p:txBody>
      </p:sp>
    </p:spTree>
    <p:extLst>
      <p:ext uri="{BB962C8B-B14F-4D97-AF65-F5344CB8AC3E}">
        <p14:creationId xmlns:p14="http://schemas.microsoft.com/office/powerpoint/2010/main" xmlns="" val="2818201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7890" name="Picture 2" descr="Crispr Cas9 Vectoriels et illustrations libres de droits ..."/>
          <p:cNvPicPr>
            <a:picLocks noChangeAspect="1" noChangeArrowheads="1"/>
          </p:cNvPicPr>
          <p:nvPr/>
        </p:nvPicPr>
        <p:blipFill>
          <a:blip r:embed="rId2"/>
          <a:srcRect/>
          <a:stretch>
            <a:fillRect/>
          </a:stretch>
        </p:blipFill>
        <p:spPr bwMode="auto">
          <a:xfrm>
            <a:off x="304800" y="224703"/>
            <a:ext cx="11374582" cy="5829301"/>
          </a:xfrm>
          <a:prstGeom prst="rect">
            <a:avLst/>
          </a:prstGeom>
          <a:noFill/>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38421</TotalTime>
  <Words>745</Words>
  <Application>Microsoft Office PowerPoint</Application>
  <PresentationFormat>Custom</PresentationFormat>
  <Paragraphs>51</Paragraphs>
  <Slides>18</Slides>
  <Notes>0</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Thème Office</vt:lpstr>
      <vt:lpstr>Definition du CRISPR-cas9</vt:lpstr>
      <vt:lpstr>Slide 2</vt:lpstr>
      <vt:lpstr>Historique</vt:lpstr>
      <vt:lpstr>Slide 4</vt:lpstr>
      <vt:lpstr>Slide 5</vt:lpstr>
      <vt:lpstr>Système crispr/cas9</vt:lpstr>
      <vt:lpstr>Slide 7</vt:lpstr>
      <vt:lpstr>Slide 8</vt:lpstr>
      <vt:lpstr>Slide 9</vt:lpstr>
      <vt:lpstr>Slide 10</vt:lpstr>
      <vt:lpstr>Applications</vt:lpstr>
      <vt:lpstr>Slide 12</vt:lpstr>
      <vt:lpstr>Slide 13</vt:lpstr>
      <vt:lpstr>Slide 14</vt:lpstr>
      <vt:lpstr>Slide 15</vt:lpstr>
      <vt:lpstr>Slide 16</vt:lpstr>
      <vt:lpstr>Slide 17</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pc</dc:creator>
  <cp:lastModifiedBy>Dima Kilani</cp:lastModifiedBy>
  <cp:revision>18</cp:revision>
  <dcterms:created xsi:type="dcterms:W3CDTF">2022-02-08T14:04:05Z</dcterms:created>
  <dcterms:modified xsi:type="dcterms:W3CDTF">2023-05-11T05:57:12Z</dcterms:modified>
</cp:coreProperties>
</file>