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57" r:id="rId4"/>
    <p:sldId id="260" r:id="rId5"/>
    <p:sldId id="288" r:id="rId6"/>
    <p:sldId id="261" r:id="rId7"/>
    <p:sldId id="258" r:id="rId8"/>
    <p:sldId id="293" r:id="rId9"/>
    <p:sldId id="296" r:id="rId10"/>
    <p:sldId id="295" r:id="rId11"/>
    <p:sldId id="263" r:id="rId12"/>
    <p:sldId id="264" r:id="rId13"/>
    <p:sldId id="290" r:id="rId14"/>
    <p:sldId id="265" r:id="rId15"/>
    <p:sldId id="274" r:id="rId16"/>
    <p:sldId id="275" r:id="rId17"/>
    <p:sldId id="277" r:id="rId18"/>
    <p:sldId id="278"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0" autoAdjust="0"/>
    <p:restoredTop sz="94660"/>
  </p:normalViewPr>
  <p:slideViewPr>
    <p:cSldViewPr snapToGrid="0">
      <p:cViewPr varScale="1">
        <p:scale>
          <a:sx n="66" d="100"/>
          <a:sy n="66" d="100"/>
        </p:scale>
        <p:origin x="3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EB53CFF9-1E47-4C16-9AEF-4A484536BB63}" type="datetimeFigureOut">
              <a:rPr lang="fr-FR" smtClean="0"/>
              <a:t>10/12/2023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89DF73-8F59-4935-9750-5167688D26F4}" type="slidenum">
              <a:rPr lang="fr-FR" smtClean="0"/>
              <a:t>‹N°›</a:t>
            </a:fld>
            <a:endParaRPr lang="fr-F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2098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B53CFF9-1E47-4C16-9AEF-4A484536BB63}" type="datetimeFigureOut">
              <a:rPr lang="fr-FR" smtClean="0"/>
              <a:t>10/12/2023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89DF73-8F59-4935-9750-5167688D26F4}" type="slidenum">
              <a:rPr lang="fr-FR" smtClean="0"/>
              <a:t>‹N°›</a:t>
            </a:fld>
            <a:endParaRPr lang="fr-FR"/>
          </a:p>
        </p:txBody>
      </p:sp>
    </p:spTree>
    <p:extLst>
      <p:ext uri="{BB962C8B-B14F-4D97-AF65-F5344CB8AC3E}">
        <p14:creationId xmlns:p14="http://schemas.microsoft.com/office/powerpoint/2010/main" val="3064007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smtClean="0"/>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B53CFF9-1E47-4C16-9AEF-4A484536BB63}" type="datetimeFigureOut">
              <a:rPr lang="fr-FR" smtClean="0"/>
              <a:t>10/12/2023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89DF73-8F59-4935-9750-5167688D26F4}" type="slidenum">
              <a:rPr lang="fr-FR" smtClean="0"/>
              <a:t>‹N°›</a:t>
            </a:fld>
            <a:endParaRPr lang="fr-F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330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B53CFF9-1E47-4C16-9AEF-4A484536BB63}" type="datetimeFigureOut">
              <a:rPr lang="fr-FR" smtClean="0"/>
              <a:t>10/12/2023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89DF73-8F59-4935-9750-5167688D26F4}" type="slidenum">
              <a:rPr lang="fr-FR" smtClean="0"/>
              <a:t>‹N°›</a:t>
            </a:fld>
            <a:endParaRPr lang="fr-FR"/>
          </a:p>
        </p:txBody>
      </p:sp>
    </p:spTree>
    <p:extLst>
      <p:ext uri="{BB962C8B-B14F-4D97-AF65-F5344CB8AC3E}">
        <p14:creationId xmlns:p14="http://schemas.microsoft.com/office/powerpoint/2010/main" val="917808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smtClean="0"/>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B53CFF9-1E47-4C16-9AEF-4A484536BB63}" type="datetimeFigureOut">
              <a:rPr lang="fr-FR" smtClean="0"/>
              <a:t>10/12/2023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89DF73-8F59-4935-9750-5167688D26F4}" type="slidenum">
              <a:rPr lang="fr-FR" smtClean="0"/>
              <a:t>‹N°›</a:t>
            </a:fld>
            <a:endParaRPr lang="fr-F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440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53CFF9-1E47-4C16-9AEF-4A484536BB63}" type="datetimeFigureOut">
              <a:rPr lang="fr-FR" smtClean="0"/>
              <a:t>10/12/2023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89DF73-8F59-4935-9750-5167688D26F4}" type="slidenum">
              <a:rPr lang="fr-FR" smtClean="0"/>
              <a:t>‹N°›</a:t>
            </a:fld>
            <a:endParaRPr lang="fr-FR"/>
          </a:p>
        </p:txBody>
      </p:sp>
    </p:spTree>
    <p:extLst>
      <p:ext uri="{BB962C8B-B14F-4D97-AF65-F5344CB8AC3E}">
        <p14:creationId xmlns:p14="http://schemas.microsoft.com/office/powerpoint/2010/main" val="2945542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smtClean="0"/>
              <a:t>Modifiez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B53CFF9-1E47-4C16-9AEF-4A484536BB63}" type="datetimeFigureOut">
              <a:rPr lang="fr-FR" smtClean="0"/>
              <a:t>10/12/2023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89DF73-8F59-4935-9750-5167688D26F4}" type="slidenum">
              <a:rPr lang="fr-FR" smtClean="0"/>
              <a:t>‹N°›</a:t>
            </a:fld>
            <a:endParaRPr lang="fr-FR"/>
          </a:p>
        </p:txBody>
      </p:sp>
    </p:spTree>
    <p:extLst>
      <p:ext uri="{BB962C8B-B14F-4D97-AF65-F5344CB8AC3E}">
        <p14:creationId xmlns:p14="http://schemas.microsoft.com/office/powerpoint/2010/main" val="1490512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B53CFF9-1E47-4C16-9AEF-4A484536BB63}" type="datetimeFigureOut">
              <a:rPr lang="fr-FR" smtClean="0"/>
              <a:t>10/12/2023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C89DF73-8F59-4935-9750-5167688D26F4}" type="slidenum">
              <a:rPr lang="fr-FR" smtClean="0"/>
              <a:t>‹N°›</a:t>
            </a:fld>
            <a:endParaRPr lang="fr-FR"/>
          </a:p>
        </p:txBody>
      </p:sp>
    </p:spTree>
    <p:extLst>
      <p:ext uri="{BB962C8B-B14F-4D97-AF65-F5344CB8AC3E}">
        <p14:creationId xmlns:p14="http://schemas.microsoft.com/office/powerpoint/2010/main" val="3786434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3CFF9-1E47-4C16-9AEF-4A484536BB63}" type="datetimeFigureOut">
              <a:rPr lang="fr-FR" smtClean="0"/>
              <a:t>10/12/2023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C89DF73-8F59-4935-9750-5167688D26F4}" type="slidenum">
              <a:rPr lang="fr-FR" smtClean="0"/>
              <a:t>‹N°›</a:t>
            </a:fld>
            <a:endParaRPr lang="fr-FR"/>
          </a:p>
        </p:txBody>
      </p:sp>
    </p:spTree>
    <p:extLst>
      <p:ext uri="{BB962C8B-B14F-4D97-AF65-F5344CB8AC3E}">
        <p14:creationId xmlns:p14="http://schemas.microsoft.com/office/powerpoint/2010/main" val="221520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smtClean="0"/>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B53CFF9-1E47-4C16-9AEF-4A484536BB63}" type="datetimeFigureOut">
              <a:rPr lang="fr-FR" smtClean="0"/>
              <a:t>10/12/2023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89DF73-8F59-4935-9750-5167688D26F4}" type="slidenum">
              <a:rPr lang="fr-FR" smtClean="0"/>
              <a:t>‹N°›</a:t>
            </a:fld>
            <a:endParaRPr lang="fr-FR"/>
          </a:p>
        </p:txBody>
      </p:sp>
    </p:spTree>
    <p:extLst>
      <p:ext uri="{BB962C8B-B14F-4D97-AF65-F5344CB8AC3E}">
        <p14:creationId xmlns:p14="http://schemas.microsoft.com/office/powerpoint/2010/main" val="4127901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B53CFF9-1E47-4C16-9AEF-4A484536BB63}" type="datetimeFigureOut">
              <a:rPr lang="fr-FR" smtClean="0"/>
              <a:t>10/12/2023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89DF73-8F59-4935-9750-5167688D26F4}" type="slidenum">
              <a:rPr lang="fr-FR" smtClean="0"/>
              <a:t>‹N°›</a:t>
            </a:fld>
            <a:endParaRPr lang="fr-F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824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B53CFF9-1E47-4C16-9AEF-4A484536BB63}" type="datetimeFigureOut">
              <a:rPr lang="fr-FR" smtClean="0"/>
              <a:t>10/12/2023</a:t>
            </a:fld>
            <a:endParaRPr lang="fr-F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C89DF73-8F59-4935-9750-5167688D26F4}" type="slidenum">
              <a:rPr lang="fr-FR" smtClean="0"/>
              <a:t>‹N°›</a:t>
            </a:fld>
            <a:endParaRPr lang="fr-F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41321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just"/>
            <a:r>
              <a:rPr lang="fr-FR" dirty="0" smtClean="0"/>
              <a:t>Les études de Pierre Bourdieu sur le « travail » en Algérie</a:t>
            </a:r>
            <a:endParaRPr lang="fr-FR" dirty="0"/>
          </a:p>
        </p:txBody>
      </p:sp>
      <p:sp>
        <p:nvSpPr>
          <p:cNvPr id="3" name="Sous-titre 2"/>
          <p:cNvSpPr>
            <a:spLocks noGrp="1"/>
          </p:cNvSpPr>
          <p:nvPr>
            <p:ph type="subTitle" idx="1"/>
          </p:nvPr>
        </p:nvSpPr>
        <p:spPr/>
        <p:txBody>
          <a:bodyPr/>
          <a:lstStyle/>
          <a:p>
            <a:r>
              <a:rPr lang="fr-FR" dirty="0" smtClean="0"/>
              <a:t>Travail et travailleurs en Algérie</a:t>
            </a:r>
          </a:p>
          <a:p>
            <a:r>
              <a:rPr lang="fr-FR" dirty="0" smtClean="0"/>
              <a:t>Le déracinement</a:t>
            </a:r>
            <a:endParaRPr lang="fr-FR" dirty="0"/>
          </a:p>
        </p:txBody>
      </p:sp>
    </p:spTree>
    <p:extLst>
      <p:ext uri="{BB962C8B-B14F-4D97-AF65-F5344CB8AC3E}">
        <p14:creationId xmlns:p14="http://schemas.microsoft.com/office/powerpoint/2010/main" val="1875094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714195"/>
          </a:xfrm>
        </p:spPr>
        <p:txBody>
          <a:bodyPr/>
          <a:lstStyle/>
          <a:p>
            <a:r>
              <a:rPr lang="fr-FR" dirty="0"/>
              <a:t>Le déracinement</a:t>
            </a:r>
          </a:p>
        </p:txBody>
      </p:sp>
      <p:sp>
        <p:nvSpPr>
          <p:cNvPr id="3" name="Espace réservé du contenu 2"/>
          <p:cNvSpPr>
            <a:spLocks noGrp="1"/>
          </p:cNvSpPr>
          <p:nvPr>
            <p:ph idx="1"/>
          </p:nvPr>
        </p:nvSpPr>
        <p:spPr>
          <a:xfrm>
            <a:off x="1024128" y="1501541"/>
            <a:ext cx="9720073" cy="4807819"/>
          </a:xfrm>
        </p:spPr>
        <p:txBody>
          <a:bodyPr>
            <a:normAutofit fontScale="92500" lnSpcReduction="10000"/>
          </a:bodyPr>
          <a:lstStyle/>
          <a:p>
            <a:pPr algn="just"/>
            <a:endParaRPr lang="fr-FR" dirty="0" smtClean="0"/>
          </a:p>
          <a:p>
            <a:pPr algn="just"/>
            <a:r>
              <a:rPr lang="fr-FR" i="1" dirty="0"/>
              <a:t>Le déracinement</a:t>
            </a:r>
            <a:r>
              <a:rPr lang="fr-FR" dirty="0"/>
              <a:t>, ouvrage co-écrit avec A. </a:t>
            </a:r>
            <a:r>
              <a:rPr lang="fr-FR" dirty="0" err="1"/>
              <a:t>Sayad</a:t>
            </a:r>
            <a:r>
              <a:rPr lang="fr-FR" dirty="0"/>
              <a:t> et paru en 1966, nous présente les conséquences tant sociologiques que psychologiques des regroupements des populations rurales algériennes dans des ‘‘centres’’ opérés par l’armée française durant la guerre </a:t>
            </a:r>
            <a:r>
              <a:rPr lang="fr-FR" dirty="0" smtClean="0"/>
              <a:t>d’indépendance. </a:t>
            </a:r>
            <a:endParaRPr lang="fr-FR" dirty="0"/>
          </a:p>
          <a:p>
            <a:pPr algn="just"/>
            <a:r>
              <a:rPr lang="fr-FR" dirty="0" smtClean="0"/>
              <a:t>Cette étude </a:t>
            </a:r>
            <a:r>
              <a:rPr lang="fr-FR" dirty="0"/>
              <a:t>sociologique de la condition paysanne </a:t>
            </a:r>
            <a:r>
              <a:rPr lang="fr-FR" dirty="0" smtClean="0"/>
              <a:t>montre </a:t>
            </a:r>
            <a:r>
              <a:rPr lang="fr-FR" dirty="0"/>
              <a:t>que le colonialisme a conduit au "déracinement" des paysans algériens, c'est-à-dire à la destruction de leurs structures sociales et économiques traditionnelles. elle se manifeste à travers :</a:t>
            </a:r>
          </a:p>
          <a:p>
            <a:pPr lvl="0" algn="just"/>
            <a:r>
              <a:rPr lang="fr-FR" dirty="0"/>
              <a:t>La destruction de l'économie agraire traditionnelle : le colonialisme a introduit une nouvelle économie capitaliste dans l'Algérie rurale, qui a conduit à la ruine de nombreux paysans.</a:t>
            </a:r>
          </a:p>
          <a:p>
            <a:pPr lvl="0" algn="just"/>
            <a:r>
              <a:rPr lang="fr-FR" dirty="0"/>
              <a:t>La désintégration des structures sociales traditionnelles : le colonialisme a dissous les liens de solidarité traditionnels entre les paysans, et a favorisé l'émergence d'une nouvelle classe sociale de paysans prolétariens.</a:t>
            </a:r>
          </a:p>
          <a:p>
            <a:pPr lvl="0" algn="just"/>
            <a:r>
              <a:rPr lang="fr-FR" dirty="0"/>
              <a:t>La perte des valeurs traditionnelles : le colonialisme a contribué à l'érosion des valeurs traditionnelles des paysans algériens, tels que l'honneur, la solidarité, et le respect de la terre.</a:t>
            </a:r>
          </a:p>
          <a:p>
            <a:endParaRPr lang="fr-FR" dirty="0"/>
          </a:p>
        </p:txBody>
      </p:sp>
    </p:spTree>
    <p:extLst>
      <p:ext uri="{BB962C8B-B14F-4D97-AF65-F5344CB8AC3E}">
        <p14:creationId xmlns:p14="http://schemas.microsoft.com/office/powerpoint/2010/main" val="2790509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72356"/>
          </a:xfrm>
        </p:spPr>
        <p:txBody>
          <a:bodyPr>
            <a:normAutofit fontScale="90000"/>
          </a:bodyPr>
          <a:lstStyle/>
          <a:p>
            <a:pPr algn="ctr"/>
            <a:r>
              <a:rPr lang="fr-FR" sz="2200" b="1" dirty="0" smtClean="0"/>
              <a:t>La distinction société traditionnelle/société moderne : « agent économique précapitaliste/ agent économique capitaliste</a:t>
            </a:r>
            <a:r>
              <a:rPr lang="fr-FR" sz="2200" dirty="0" smtClean="0"/>
              <a:t/>
            </a:r>
            <a:br>
              <a:rPr lang="fr-FR" sz="2200" dirty="0" smtClean="0"/>
            </a:br>
            <a:endParaRPr lang="fr-FR" dirty="0"/>
          </a:p>
        </p:txBody>
      </p:sp>
      <p:sp>
        <p:nvSpPr>
          <p:cNvPr id="3" name="Espace réservé du contenu 2"/>
          <p:cNvSpPr>
            <a:spLocks noGrp="1"/>
          </p:cNvSpPr>
          <p:nvPr>
            <p:ph idx="1"/>
          </p:nvPr>
        </p:nvSpPr>
        <p:spPr>
          <a:xfrm>
            <a:off x="1024128" y="1501254"/>
            <a:ext cx="10329672" cy="4808106"/>
          </a:xfrm>
        </p:spPr>
        <p:txBody>
          <a:bodyPr>
            <a:normAutofit fontScale="92500" lnSpcReduction="10000"/>
          </a:bodyPr>
          <a:lstStyle/>
          <a:p>
            <a:pPr marL="0" indent="0">
              <a:buNone/>
            </a:pPr>
            <a:r>
              <a:rPr lang="fr-FR" dirty="0"/>
              <a:t> </a:t>
            </a:r>
          </a:p>
          <a:p>
            <a:pPr marL="0" indent="0" algn="just">
              <a:buNone/>
            </a:pPr>
            <a:r>
              <a:rPr lang="fr-FR" dirty="0"/>
              <a:t>Dès ses premières </a:t>
            </a:r>
            <a:r>
              <a:rPr lang="fr-FR" dirty="0" smtClean="0"/>
              <a:t>publications, Bourdieu </a:t>
            </a:r>
            <a:r>
              <a:rPr lang="fr-FR" dirty="0"/>
              <a:t>met en avant ce qui distingue la société traditionnelle de la société moderne : </a:t>
            </a:r>
            <a:r>
              <a:rPr lang="fr-FR" b="1" dirty="0"/>
              <a:t>son économie</a:t>
            </a:r>
            <a:r>
              <a:rPr lang="fr-FR" dirty="0"/>
              <a:t>, qualifiée de « précapitaliste », reste dominée par </a:t>
            </a:r>
            <a:r>
              <a:rPr lang="fr-FR" dirty="0" smtClean="0"/>
              <a:t>l’agriculture. par </a:t>
            </a:r>
            <a:r>
              <a:rPr lang="fr-FR" dirty="0"/>
              <a:t>son activité, l’agent économique produit avant tout des réserves de consommation qui doivent subvenir aux besoins primaires du groupe : le travail s’intègre dans une logique </a:t>
            </a:r>
            <a:r>
              <a:rPr lang="fr-FR" b="1" dirty="0"/>
              <a:t>de </a:t>
            </a:r>
            <a:r>
              <a:rPr lang="fr-FR" b="1" i="1" dirty="0"/>
              <a:t>prévoyance </a:t>
            </a:r>
            <a:r>
              <a:rPr lang="fr-FR" dirty="0"/>
              <a:t>(la constitution de réserves en fonction d’un futur </a:t>
            </a:r>
            <a:r>
              <a:rPr lang="fr-FR" dirty="0" smtClean="0"/>
              <a:t>concret) qui </a:t>
            </a:r>
            <a:r>
              <a:rPr lang="fr-FR" dirty="0"/>
              <a:t>le distingue de </a:t>
            </a:r>
            <a:r>
              <a:rPr lang="fr-FR" b="1" dirty="0"/>
              <a:t>la </a:t>
            </a:r>
            <a:r>
              <a:rPr lang="fr-FR" b="1" i="1" dirty="0"/>
              <a:t>prévision </a:t>
            </a:r>
            <a:r>
              <a:rPr lang="fr-FR" b="1" dirty="0"/>
              <a:t>et de la </a:t>
            </a:r>
            <a:r>
              <a:rPr lang="fr-FR" b="1" i="1" dirty="0"/>
              <a:t>thésaurisation</a:t>
            </a:r>
            <a:r>
              <a:rPr lang="fr-FR" dirty="0"/>
              <a:t>, donc des fins d’accumulation du travailleur capitaliste évoluant dans une économie productiviste.</a:t>
            </a:r>
          </a:p>
          <a:p>
            <a:pPr marL="0" indent="0" algn="just">
              <a:buNone/>
            </a:pPr>
            <a:r>
              <a:rPr lang="fr-FR" dirty="0" smtClean="0"/>
              <a:t>Bourdieu souligne </a:t>
            </a:r>
            <a:r>
              <a:rPr lang="fr-FR" b="1" dirty="0" smtClean="0"/>
              <a:t>une différence </a:t>
            </a:r>
            <a:r>
              <a:rPr lang="fr-FR" b="1" dirty="0"/>
              <a:t>d’attitude à l’égard du </a:t>
            </a:r>
            <a:r>
              <a:rPr lang="fr-FR" b="1" dirty="0" smtClean="0"/>
              <a:t>temps</a:t>
            </a:r>
            <a:r>
              <a:rPr lang="fr-FR" dirty="0" smtClean="0"/>
              <a:t>:  </a:t>
            </a:r>
            <a:r>
              <a:rPr lang="fr-FR" dirty="0"/>
              <a:t>Lorsque la prévoyance traditionnelle s’organise en fonction d’un « à venir » relativement cyclique et fermé, la prévision capitaliste s’opère par la projection dans un « futur » appréhendé comme un champ de possibilités ouvertes. L’esprit de calcul distingue ainsi la rationalité économique des deux agents par rapport au travail : le premier ne calcule pas son activité en fonction d’une conversion du temps travaillé en revenu monétaire, alors que ce salaire horaire est à la base de l’ensemble des conduites économiques du second. Ainsi : « Pour le paysan, le souci de la productivité qui conduit à l’évaluation quantitative du temps étant ignoré, c’est le travail à faire qui commande l’horaire et non l’horaire qui limite le </a:t>
            </a:r>
            <a:r>
              <a:rPr lang="fr-FR" dirty="0" smtClean="0"/>
              <a:t>travail» </a:t>
            </a:r>
            <a:r>
              <a:rPr lang="fr-FR" dirty="0"/>
              <a:t>(BOURDIEU P., « La logique interne de la civilisation algérienne traditionnelle p. </a:t>
            </a:r>
            <a:r>
              <a:rPr lang="fr-FR" dirty="0" smtClean="0"/>
              <a:t>47).</a:t>
            </a:r>
            <a:endParaRPr lang="fr-FR" dirty="0"/>
          </a:p>
          <a:p>
            <a:endParaRPr lang="fr-FR" dirty="0"/>
          </a:p>
        </p:txBody>
      </p:sp>
    </p:spTree>
    <p:extLst>
      <p:ext uri="{BB962C8B-B14F-4D97-AF65-F5344CB8AC3E}">
        <p14:creationId xmlns:p14="http://schemas.microsoft.com/office/powerpoint/2010/main" val="203714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08582"/>
          </a:xfrm>
        </p:spPr>
        <p:txBody>
          <a:bodyPr>
            <a:noAutofit/>
          </a:bodyPr>
          <a:lstStyle/>
          <a:p>
            <a:r>
              <a:rPr lang="fr-FR" sz="2800" b="1" dirty="0" smtClean="0"/>
              <a:t>« agent économique précapitaliste/ agent économique capitaliste</a:t>
            </a:r>
            <a:r>
              <a:rPr lang="fr-FR" sz="2800" dirty="0" smtClean="0"/>
              <a:t/>
            </a:r>
            <a:br>
              <a:rPr lang="fr-FR" sz="2800" dirty="0" smtClean="0"/>
            </a:br>
            <a:endParaRPr lang="fr-FR" sz="2800" dirty="0"/>
          </a:p>
        </p:txBody>
      </p:sp>
      <p:sp>
        <p:nvSpPr>
          <p:cNvPr id="3" name="Espace réservé du contenu 2"/>
          <p:cNvSpPr>
            <a:spLocks noGrp="1"/>
          </p:cNvSpPr>
          <p:nvPr>
            <p:ph idx="1"/>
          </p:nvPr>
        </p:nvSpPr>
        <p:spPr>
          <a:xfrm>
            <a:off x="838200" y="1173708"/>
            <a:ext cx="10515600" cy="5003255"/>
          </a:xfrm>
        </p:spPr>
        <p:txBody>
          <a:bodyPr>
            <a:normAutofit fontScale="92500" lnSpcReduction="10000"/>
          </a:bodyPr>
          <a:lstStyle/>
          <a:p>
            <a:pPr marL="0" indent="0" algn="just">
              <a:buNone/>
            </a:pPr>
            <a:r>
              <a:rPr lang="fr-FR" dirty="0"/>
              <a:t>À la différence d’une société occidentale où domine l’esprit calculateur, matérialiste et mécaniste, la société traditionnelle serait soumise à la durée, au calendrier agraire et biologique, à une sorte de cycle éternellement recommencé. Produire pour vivre, voire survivre, et souvent avec peu : au regard de la condition économique des ruraux algériens, le travail donne l’impression d’enfermer l’agent dans une </a:t>
            </a:r>
            <a:r>
              <a:rPr lang="fr-FR" dirty="0" smtClean="0"/>
              <a:t>certain e </a:t>
            </a:r>
            <a:r>
              <a:rPr lang="fr-FR" dirty="0"/>
              <a:t>précarité économique.  Pourtant, lui voit dans cette organisation des activités économiques une cohérence et un équilibre, établis tant dans les rapports entre la collectivité humaine et la nature, que dans les interactions humaines qui en découlent et qui restent les principaux facteurs assurant la cohésion sociale. Faire vivre le groupe, mais assurer également la pérennité d’une organisation sociétale, tout est question de cette « conscience temporelle » qui incite l’agent à se conformer au cycle, à cet </a:t>
            </a:r>
            <a:r>
              <a:rPr lang="fr-FR" i="1" dirty="0"/>
              <a:t>ethos </a:t>
            </a:r>
            <a:r>
              <a:rPr lang="fr-FR" dirty="0"/>
              <a:t>propre à sa civilisation et dont le but essentiel reste la reproduction </a:t>
            </a:r>
            <a:r>
              <a:rPr lang="fr-FR" dirty="0" smtClean="0"/>
              <a:t>sociale… </a:t>
            </a:r>
            <a:r>
              <a:rPr lang="fr-FR" dirty="0"/>
              <a:t>L’agent économique se soumet à la tradition : « Être prévoyant, c’est se conformer à un modèle transmis par les ancêtres, approuvé par la communauté et, ce faisant, mériter l’approbation du groupe. Les conduites de prévoyance sont dictées par l’imitation du passé et par la fidélité aux valeurs léguées par les anciens et non point par la visée prospective d’un futur </a:t>
            </a:r>
            <a:r>
              <a:rPr lang="fr-FR" dirty="0" smtClean="0"/>
              <a:t>projeté» </a:t>
            </a:r>
          </a:p>
          <a:p>
            <a:pPr marL="0" indent="0" algn="just">
              <a:buNone/>
            </a:pPr>
            <a:r>
              <a:rPr lang="fr-FR" dirty="0" smtClean="0"/>
              <a:t>Bourdieu </a:t>
            </a:r>
            <a:r>
              <a:rPr lang="fr-FR" dirty="0"/>
              <a:t>P., « La société traditionnelle. Attitudes à l’égard du temps et conduites économiques», </a:t>
            </a:r>
            <a:r>
              <a:rPr lang="fr-FR" i="1" dirty="0"/>
              <a:t>Sociologie du travail</a:t>
            </a:r>
            <a:r>
              <a:rPr lang="fr-FR" dirty="0"/>
              <a:t>, janvier-mars 1963, p. 28</a:t>
            </a:r>
            <a:r>
              <a:rPr lang="fr-FR" dirty="0" smtClean="0"/>
              <a:t>).</a:t>
            </a:r>
          </a:p>
          <a:p>
            <a:pPr marL="0" indent="0" algn="just">
              <a:buNone/>
            </a:pPr>
            <a:r>
              <a:rPr lang="fr-FR" dirty="0" smtClean="0"/>
              <a:t> </a:t>
            </a:r>
            <a:endParaRPr lang="fr-FR" dirty="0"/>
          </a:p>
        </p:txBody>
      </p:sp>
    </p:spTree>
    <p:extLst>
      <p:ext uri="{BB962C8B-B14F-4D97-AF65-F5344CB8AC3E}">
        <p14:creationId xmlns:p14="http://schemas.microsoft.com/office/powerpoint/2010/main" val="346484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1066163"/>
          </a:xfrm>
        </p:spPr>
        <p:txBody>
          <a:bodyPr>
            <a:normAutofit fontScale="90000"/>
          </a:bodyPr>
          <a:lstStyle/>
          <a:p>
            <a:pPr algn="just"/>
            <a:r>
              <a:rPr lang="fr-FR" sz="3600" cap="none" dirty="0" smtClean="0"/>
              <a:t>la colonisation française introduit l’économie capitaliste dans une société qui n’y est pas préparée. </a:t>
            </a:r>
            <a:r>
              <a:rPr lang="fr-FR" dirty="0"/>
              <a:t/>
            </a:r>
            <a:br>
              <a:rPr lang="fr-FR" dirty="0"/>
            </a:br>
            <a:endParaRPr lang="fr-FR" dirty="0"/>
          </a:p>
        </p:txBody>
      </p:sp>
      <p:sp>
        <p:nvSpPr>
          <p:cNvPr id="3" name="Espace réservé du contenu 2"/>
          <p:cNvSpPr>
            <a:spLocks noGrp="1"/>
          </p:cNvSpPr>
          <p:nvPr>
            <p:ph idx="1"/>
          </p:nvPr>
        </p:nvSpPr>
        <p:spPr/>
        <p:txBody>
          <a:bodyPr>
            <a:normAutofit fontScale="92500"/>
          </a:bodyPr>
          <a:lstStyle/>
          <a:p>
            <a:pPr marL="0" indent="0" algn="just">
              <a:buNone/>
            </a:pPr>
            <a:r>
              <a:rPr lang="fr-FR" dirty="0"/>
              <a:t>Les plans et programmes « purement rationnels » que Bourdieu juge caractéristiques des attitudes capitalistes, ne peuvent que susciter, dans la société « traditionnelle », l’incompréhension et le scepticisme du groupe. Celui-ci se préserve car son organisation est perçue comme la seule possible </a:t>
            </a:r>
            <a:r>
              <a:rPr lang="fr-FR" dirty="0" smtClean="0"/>
              <a:t>mais. </a:t>
            </a:r>
            <a:r>
              <a:rPr lang="fr-FR" dirty="0"/>
              <a:t>Cet idéaltype du travail « traditionnel » est loin de correspondre pour Bourdieu aux pratiques réelles des paysans qu’il peut observer, ceux vivant dans les regroupements et ne travaillant plus leur </a:t>
            </a:r>
            <a:r>
              <a:rPr lang="fr-FR" dirty="0" smtClean="0"/>
              <a:t>terre. </a:t>
            </a:r>
            <a:endParaRPr lang="fr-FR" dirty="0"/>
          </a:p>
          <a:p>
            <a:pPr marL="0" indent="0" algn="just">
              <a:buNone/>
            </a:pPr>
            <a:r>
              <a:rPr lang="fr-FR" dirty="0" smtClean="0"/>
              <a:t>Bourdieu explique que </a:t>
            </a:r>
            <a:r>
              <a:rPr lang="fr-FR" dirty="0"/>
              <a:t>l’action de l’état </a:t>
            </a:r>
            <a:r>
              <a:rPr lang="fr-FR" dirty="0" smtClean="0"/>
              <a:t>colonial (la </a:t>
            </a:r>
            <a:r>
              <a:rPr lang="fr-FR" dirty="0"/>
              <a:t>mise en place d’un système juridique favorisant et légalisant l’usurpation des terres, jusqu’à l’introduction de l’individualisation du patrimoine foncier par volonté de détruire l’organisation </a:t>
            </a:r>
            <a:r>
              <a:rPr lang="fr-FR" dirty="0" smtClean="0"/>
              <a:t>tribale basée sur l’indivision foncière. </a:t>
            </a:r>
            <a:r>
              <a:rPr lang="fr-FR" dirty="0"/>
              <a:t>La mécanisation et la modification technique du travail, la pression démographique, l’érosion des terres, s’ajoutent à la dépossession foncière et accentuent la crise </a:t>
            </a:r>
            <a:r>
              <a:rPr lang="fr-FR" dirty="0" smtClean="0"/>
              <a:t>de la population algérienne des regroupements, engendrant ainsi </a:t>
            </a:r>
            <a:r>
              <a:rPr lang="fr-FR" b="1" dirty="0"/>
              <a:t>une paupérisation </a:t>
            </a:r>
            <a:r>
              <a:rPr lang="fr-FR" dirty="0"/>
              <a:t>des ruraux et leur rupture d’avec « la tradition », sans pour autant les inscrire dans les circuits de l’économie moderne.</a:t>
            </a:r>
          </a:p>
          <a:p>
            <a:endParaRPr lang="fr-FR" dirty="0"/>
          </a:p>
        </p:txBody>
      </p:sp>
    </p:spTree>
    <p:extLst>
      <p:ext uri="{BB962C8B-B14F-4D97-AF65-F5344CB8AC3E}">
        <p14:creationId xmlns:p14="http://schemas.microsoft.com/office/powerpoint/2010/main" val="1942356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94935"/>
          </a:xfrm>
        </p:spPr>
        <p:txBody>
          <a:bodyPr>
            <a:normAutofit fontScale="90000"/>
          </a:bodyPr>
          <a:lstStyle/>
          <a:p>
            <a:r>
              <a:rPr lang="fr-FR" sz="3200" dirty="0" smtClean="0"/>
              <a:t/>
            </a:r>
            <a:br>
              <a:rPr lang="fr-FR" sz="3200" dirty="0" smtClean="0"/>
            </a:br>
            <a:r>
              <a:rPr lang="fr-FR" sz="3200" dirty="0" err="1" smtClean="0"/>
              <a:t>dépaysanisation</a:t>
            </a:r>
            <a:r>
              <a:rPr lang="fr-FR" sz="3200" dirty="0" smtClean="0"/>
              <a:t> </a:t>
            </a:r>
            <a:r>
              <a:rPr lang="fr-FR" sz="3200" dirty="0" smtClean="0"/>
              <a:t>et déracinement </a:t>
            </a:r>
            <a:r>
              <a:rPr lang="fr-FR" sz="3600" b="1" dirty="0" smtClean="0"/>
              <a:t> </a:t>
            </a:r>
            <a:r>
              <a:rPr lang="fr-FR" sz="3600" dirty="0" smtClean="0"/>
              <a:t/>
            </a:r>
            <a:br>
              <a:rPr lang="fr-FR" sz="3600" dirty="0" smtClean="0"/>
            </a:br>
            <a:endParaRPr lang="fr-FR" dirty="0"/>
          </a:p>
        </p:txBody>
      </p:sp>
      <p:sp>
        <p:nvSpPr>
          <p:cNvPr id="3" name="Espace réservé du contenu 2"/>
          <p:cNvSpPr>
            <a:spLocks noGrp="1"/>
          </p:cNvSpPr>
          <p:nvPr>
            <p:ph idx="1"/>
          </p:nvPr>
        </p:nvSpPr>
        <p:spPr>
          <a:xfrm>
            <a:off x="838200" y="1559293"/>
            <a:ext cx="10515600" cy="4617670"/>
          </a:xfrm>
        </p:spPr>
        <p:txBody>
          <a:bodyPr>
            <a:normAutofit fontScale="92500"/>
          </a:bodyPr>
          <a:lstStyle/>
          <a:p>
            <a:pPr marL="0" indent="0" algn="just">
              <a:buNone/>
            </a:pPr>
            <a:endParaRPr lang="fr-FR" dirty="0" smtClean="0"/>
          </a:p>
          <a:p>
            <a:pPr marL="0" indent="0" algn="just">
              <a:buNone/>
            </a:pPr>
            <a:endParaRPr lang="fr-FR" dirty="0"/>
          </a:p>
          <a:p>
            <a:pPr marL="0" indent="0" algn="just">
              <a:buNone/>
            </a:pPr>
            <a:r>
              <a:rPr lang="fr-FR" sz="2400" b="1" dirty="0"/>
              <a:t>D</a:t>
            </a:r>
            <a:r>
              <a:rPr lang="fr-FR" sz="2400" b="1" dirty="0" smtClean="0"/>
              <a:t>ans </a:t>
            </a:r>
            <a:r>
              <a:rPr lang="fr-FR" sz="2400" b="1" dirty="0"/>
              <a:t>les </a:t>
            </a:r>
            <a:r>
              <a:rPr lang="fr-FR" sz="2400" b="1" dirty="0" smtClean="0"/>
              <a:t>camps de regroupement, </a:t>
            </a:r>
            <a:r>
              <a:rPr lang="fr-FR" sz="2400" b="1" dirty="0"/>
              <a:t>les ruraux se prolétarisent</a:t>
            </a:r>
            <a:r>
              <a:rPr lang="fr-FR" sz="2400" dirty="0"/>
              <a:t>. </a:t>
            </a:r>
            <a:r>
              <a:rPr lang="fr-FR" sz="2400" dirty="0" smtClean="0"/>
              <a:t>Le </a:t>
            </a:r>
            <a:r>
              <a:rPr lang="fr-FR" sz="2400" dirty="0"/>
              <a:t>regroupement </a:t>
            </a:r>
            <a:r>
              <a:rPr lang="fr-FR" sz="2400" dirty="0" smtClean="0"/>
              <a:t>consiste selon </a:t>
            </a:r>
            <a:r>
              <a:rPr lang="fr-FR" sz="2400" dirty="0" smtClean="0"/>
              <a:t>B</a:t>
            </a:r>
            <a:r>
              <a:rPr lang="fr-FR" sz="2400" dirty="0" smtClean="0"/>
              <a:t>ourdieu en </a:t>
            </a:r>
            <a:r>
              <a:rPr lang="fr-FR" sz="2400" dirty="0"/>
              <a:t>une découverte du travail </a:t>
            </a:r>
            <a:r>
              <a:rPr lang="fr-FR" sz="2400" dirty="0" smtClean="0"/>
              <a:t>salarié par l’</a:t>
            </a:r>
            <a:r>
              <a:rPr lang="fr-FR" sz="2400" dirty="0" err="1" smtClean="0"/>
              <a:t>algerien</a:t>
            </a:r>
            <a:r>
              <a:rPr lang="fr-FR" sz="2400" dirty="0" smtClean="0"/>
              <a:t>, </a:t>
            </a:r>
            <a:r>
              <a:rPr lang="fr-FR" sz="2400" dirty="0"/>
              <a:t>cette expérience directe (ou indirecte) transforme les attitudes et pratiques à l’égard du travail traditionnel, incitant les agents à rechercher un emploi salarié. La notion de convertibilité du temps de travail en revenu monétaire s’impose dans la rationalité économique des agents regroupés, d’autant que l’introduction d’emplois par l’administration (harkis, ouvriers divers, employés) engendre la prise de conscience de la faible rentabilité du travail agricole, et hâte la </a:t>
            </a:r>
            <a:r>
              <a:rPr lang="fr-FR" sz="2400" i="1" dirty="0" err="1" smtClean="0"/>
              <a:t>dépaysanisation</a:t>
            </a:r>
            <a:r>
              <a:rPr lang="fr-FR" sz="2400" dirty="0" smtClean="0"/>
              <a:t>. </a:t>
            </a:r>
            <a:endParaRPr lang="fr-FR" sz="2400" dirty="0" smtClean="0"/>
          </a:p>
          <a:p>
            <a:pPr marL="0" indent="0" algn="just">
              <a:buNone/>
            </a:pPr>
            <a:r>
              <a:rPr lang="fr-FR" sz="2400" dirty="0" smtClean="0"/>
              <a:t>Le </a:t>
            </a:r>
            <a:r>
              <a:rPr lang="fr-FR" sz="2400" dirty="0" smtClean="0"/>
              <a:t>travail  </a:t>
            </a:r>
            <a:r>
              <a:rPr lang="fr-FR" sz="2400" dirty="0"/>
              <a:t>surgit du processus de prolétarisation, dans la confrontation des paysans « déracinés » avec le chômage qui les menace d’inexistence sociale. Dans le contexte urbain, il s’ensuit, selon les interprétations de Bourdieu, une disjonction de la fonction économique et de la fonction sociale du travail. </a:t>
            </a:r>
          </a:p>
          <a:p>
            <a:pPr marL="0" indent="0" algn="just">
              <a:buNone/>
            </a:pPr>
            <a:endParaRPr lang="fr-FR" dirty="0"/>
          </a:p>
          <a:p>
            <a:endParaRPr lang="fr-FR" dirty="0"/>
          </a:p>
        </p:txBody>
      </p:sp>
    </p:spTree>
    <p:extLst>
      <p:ext uri="{BB962C8B-B14F-4D97-AF65-F5344CB8AC3E}">
        <p14:creationId xmlns:p14="http://schemas.microsoft.com/office/powerpoint/2010/main" val="872452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684026"/>
          </a:xfrm>
        </p:spPr>
        <p:txBody>
          <a:bodyPr>
            <a:normAutofit/>
          </a:bodyPr>
          <a:lstStyle/>
          <a:p>
            <a:r>
              <a:rPr lang="fr-FR" sz="3200" b="1" dirty="0" smtClean="0"/>
              <a:t> chômage et sous </a:t>
            </a:r>
            <a:r>
              <a:rPr lang="fr-FR" sz="3200" b="1" dirty="0"/>
              <a:t>prolétariat</a:t>
            </a:r>
            <a:endParaRPr lang="fr-FR" sz="2800" dirty="0"/>
          </a:p>
        </p:txBody>
      </p:sp>
      <p:sp>
        <p:nvSpPr>
          <p:cNvPr id="3" name="Espace réservé du contenu 2"/>
          <p:cNvSpPr>
            <a:spLocks noGrp="1"/>
          </p:cNvSpPr>
          <p:nvPr>
            <p:ph idx="1"/>
          </p:nvPr>
        </p:nvSpPr>
        <p:spPr>
          <a:xfrm>
            <a:off x="1024128" y="1269242"/>
            <a:ext cx="9720073" cy="5040118"/>
          </a:xfrm>
        </p:spPr>
        <p:txBody>
          <a:bodyPr>
            <a:normAutofit fontScale="92500" lnSpcReduction="10000"/>
          </a:bodyPr>
          <a:lstStyle/>
          <a:p>
            <a:pPr marL="0" indent="0" algn="just">
              <a:buNone/>
            </a:pPr>
            <a:r>
              <a:rPr lang="fr-FR" dirty="0"/>
              <a:t>Bourdieu </a:t>
            </a:r>
            <a:r>
              <a:rPr lang="fr-FR" dirty="0" smtClean="0"/>
              <a:t>constate que  </a:t>
            </a:r>
            <a:r>
              <a:rPr lang="fr-FR" dirty="0"/>
              <a:t>87 % des travailleurs algériens n’ont aucune qualification. </a:t>
            </a:r>
            <a:r>
              <a:rPr lang="fr-FR" dirty="0" smtClean="0"/>
              <a:t>La </a:t>
            </a:r>
            <a:r>
              <a:rPr lang="fr-FR" dirty="0"/>
              <a:t>quête du travail </a:t>
            </a:r>
            <a:r>
              <a:rPr lang="fr-FR" dirty="0" smtClean="0"/>
              <a:t>relève du </a:t>
            </a:r>
            <a:r>
              <a:rPr lang="fr-FR" dirty="0"/>
              <a:t>« jeu de hasard », et le chômage, phénomène massif et structurel, s’impose comme une pression permanente sur ces agents économiques </a:t>
            </a:r>
            <a:r>
              <a:rPr lang="fr-FR" i="1" dirty="0"/>
              <a:t>déracinés</a:t>
            </a:r>
            <a:r>
              <a:rPr lang="fr-FR" dirty="0"/>
              <a:t>, engagés dans une compétition constante sur un marché peu régulé par les institutions étatiques </a:t>
            </a:r>
            <a:endParaRPr lang="fr-FR" dirty="0" smtClean="0"/>
          </a:p>
          <a:p>
            <a:pPr marL="0" indent="0" algn="just">
              <a:buNone/>
            </a:pPr>
            <a:r>
              <a:rPr lang="fr-FR" dirty="0" smtClean="0"/>
              <a:t>L’absence </a:t>
            </a:r>
            <a:r>
              <a:rPr lang="fr-FR" dirty="0"/>
              <a:t>de qualification renforce la soumission au hasard et l’importance des réseaux de relations dans la quête de l’emploi. </a:t>
            </a:r>
            <a:r>
              <a:rPr lang="fr-FR" sz="2000" i="1" dirty="0"/>
              <a:t>Si certains en viennent à soudoyer des contremaîtres sur les chantiers, la seule option qui demeure pour « ceux qui n’ont ni métier, ni “instruction”, ni argent » est « la puissance des “protections”, du “coup d’épaule” (el </a:t>
            </a:r>
            <a:r>
              <a:rPr lang="fr-FR" sz="2000" i="1" dirty="0" err="1"/>
              <a:t>ktaf</a:t>
            </a:r>
            <a:r>
              <a:rPr lang="fr-FR" sz="2000" i="1" dirty="0"/>
              <a:t>) et des “connaissances” (el </a:t>
            </a:r>
            <a:r>
              <a:rPr lang="fr-FR" sz="2000" i="1" dirty="0" err="1"/>
              <a:t>maerifa</a:t>
            </a:r>
            <a:r>
              <a:rPr lang="fr-FR" sz="2000" i="1" dirty="0"/>
              <a:t>) » au point que tous partagent « la conviction, non moins irrationnelle, que les relations, la position, la “débrouillardise” (</a:t>
            </a:r>
            <a:r>
              <a:rPr lang="fr-FR" sz="2000" i="1" dirty="0" err="1"/>
              <a:t>chtara</a:t>
            </a:r>
            <a:r>
              <a:rPr lang="fr-FR" sz="2000" i="1" dirty="0"/>
              <a:t>), le bakchich et “le café” (el </a:t>
            </a:r>
            <a:r>
              <a:rPr lang="fr-FR" sz="2000" i="1" dirty="0" err="1"/>
              <a:t>qahwa</a:t>
            </a:r>
            <a:r>
              <a:rPr lang="fr-FR" sz="2000" i="1" dirty="0"/>
              <a:t>) peuvent tout». </a:t>
            </a:r>
            <a:endParaRPr lang="fr-FR" dirty="0" smtClean="0"/>
          </a:p>
          <a:p>
            <a:pPr marL="0" indent="0" algn="just">
              <a:buNone/>
            </a:pPr>
            <a:r>
              <a:rPr lang="fr-FR" dirty="0" smtClean="0"/>
              <a:t>La </a:t>
            </a:r>
            <a:r>
              <a:rPr lang="fr-FR" dirty="0"/>
              <a:t>hantise du chômage, comme la pression du manque de ressources, incitent à rechercher le travail « à tout prix». La précarité du sous-prolétaire, condition d’existence de la plupart des travailleurs algériens, est liée à l’insécurité chronique de l’emploi et au faible rendement de celui-ci – d’où la nécessité de chercher à maximiser l’effort en multipliant les petits emplois et revenus d’appoint. </a:t>
            </a:r>
            <a:r>
              <a:rPr lang="fr-FR" dirty="0" smtClean="0"/>
              <a:t> </a:t>
            </a:r>
            <a:r>
              <a:rPr lang="fr-FR" dirty="0"/>
              <a:t>Conscients de l’excédent de main-d'œuvre </a:t>
            </a:r>
            <a:r>
              <a:rPr lang="fr-FR" dirty="0" smtClean="0"/>
              <a:t>( surnombre) et </a:t>
            </a:r>
            <a:r>
              <a:rPr lang="fr-FR" dirty="0"/>
              <a:t>se sachant aussi peu irremplaçables que </a:t>
            </a:r>
            <a:r>
              <a:rPr lang="fr-FR" dirty="0" smtClean="0"/>
              <a:t>possibles (</a:t>
            </a:r>
            <a:r>
              <a:rPr lang="fr-FR" b="1" dirty="0" smtClean="0"/>
              <a:t>déqualification)</a:t>
            </a:r>
            <a:r>
              <a:rPr lang="fr-FR" dirty="0" smtClean="0"/>
              <a:t>, </a:t>
            </a:r>
            <a:r>
              <a:rPr lang="fr-FR" dirty="0"/>
              <a:t>la plupart des manœuvres, ouvriers et employés n’ont d’autre souci que de conserver leur place, si médiocre soit-elle. </a:t>
            </a:r>
            <a:r>
              <a:rPr lang="fr-FR" dirty="0" smtClean="0"/>
              <a:t>»</a:t>
            </a:r>
          </a:p>
          <a:p>
            <a:pPr marL="0" indent="0" algn="just">
              <a:buNone/>
            </a:pPr>
            <a:endParaRPr lang="fr-FR" dirty="0"/>
          </a:p>
          <a:p>
            <a:pPr algn="just"/>
            <a:endParaRPr lang="fr-FR" dirty="0"/>
          </a:p>
        </p:txBody>
      </p:sp>
    </p:spTree>
    <p:extLst>
      <p:ext uri="{BB962C8B-B14F-4D97-AF65-F5344CB8AC3E}">
        <p14:creationId xmlns:p14="http://schemas.microsoft.com/office/powerpoint/2010/main" val="2579838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5"/>
            <a:ext cx="9720072" cy="993327"/>
          </a:xfrm>
        </p:spPr>
        <p:txBody>
          <a:bodyPr>
            <a:normAutofit fontScale="90000"/>
          </a:bodyPr>
          <a:lstStyle/>
          <a:p>
            <a:r>
              <a:rPr lang="fr-FR" sz="4400" dirty="0" smtClean="0"/>
              <a:t/>
            </a:r>
            <a:br>
              <a:rPr lang="fr-FR" sz="4400" dirty="0" smtClean="0"/>
            </a:br>
            <a:r>
              <a:rPr lang="fr-FR" sz="4400" dirty="0" smtClean="0"/>
              <a:t>Le </a:t>
            </a:r>
            <a:r>
              <a:rPr lang="fr-FR" sz="4400" dirty="0" smtClean="0"/>
              <a:t>rapport au travail</a:t>
            </a:r>
            <a:endParaRPr lang="fr-FR" sz="4400" dirty="0"/>
          </a:p>
        </p:txBody>
      </p:sp>
      <p:sp>
        <p:nvSpPr>
          <p:cNvPr id="3" name="Espace réservé du contenu 2"/>
          <p:cNvSpPr>
            <a:spLocks noGrp="1"/>
          </p:cNvSpPr>
          <p:nvPr>
            <p:ph idx="1"/>
          </p:nvPr>
        </p:nvSpPr>
        <p:spPr>
          <a:xfrm>
            <a:off x="1024128" y="1973178"/>
            <a:ext cx="9720073" cy="4336181"/>
          </a:xfrm>
        </p:spPr>
        <p:txBody>
          <a:bodyPr>
            <a:normAutofit/>
          </a:bodyPr>
          <a:lstStyle/>
          <a:p>
            <a:pPr algn="just"/>
            <a:r>
              <a:rPr lang="fr-FR" sz="2400" dirty="0"/>
              <a:t>Si décrocher un emploi peut </a:t>
            </a:r>
            <a:r>
              <a:rPr lang="fr-FR" sz="2400" i="1" dirty="0"/>
              <a:t>a priori </a:t>
            </a:r>
            <a:r>
              <a:rPr lang="fr-FR" sz="2400" dirty="0"/>
              <a:t>représenter une satisfaction </a:t>
            </a:r>
            <a:r>
              <a:rPr lang="fr-FR" sz="2400" i="1" dirty="0"/>
              <a:t>en soi </a:t>
            </a:r>
            <a:r>
              <a:rPr lang="fr-FR" sz="2400" dirty="0"/>
              <a:t>dans un univers dominé par le chômage, le manque et la précarité, le travail ne contribue pas pour autant au bonheur ni même au plaisir : avec 72 % de travailleurs déclarant </a:t>
            </a:r>
            <a:r>
              <a:rPr lang="fr-FR" sz="2400" b="1" dirty="0"/>
              <a:t>ne pas aimer leur </a:t>
            </a:r>
            <a:r>
              <a:rPr lang="fr-FR" sz="2400" b="1" dirty="0" smtClean="0"/>
              <a:t>travail</a:t>
            </a:r>
            <a:r>
              <a:rPr lang="fr-FR" sz="2400" dirty="0" smtClean="0"/>
              <a:t>. </a:t>
            </a:r>
            <a:r>
              <a:rPr lang="fr-FR" sz="2400" dirty="0"/>
              <a:t>Bourdieu note que « </a:t>
            </a:r>
            <a:r>
              <a:rPr lang="fr-FR" sz="2400" b="1" dirty="0"/>
              <a:t>l’attachement au métier </a:t>
            </a:r>
            <a:r>
              <a:rPr lang="fr-FR" sz="2400" dirty="0"/>
              <a:t>est extrêmement rare». Assignés aux tâches les plus dures, les plus ennuyeuses et les plus dangereuses, subissant de surcroît « les mauvais traitements ou les brimades infligés par les supérieurs  » au sein d’entreprises situées parfois loin de leur domicile, les « sous-prolétaires » déclarent généralement avoir </a:t>
            </a:r>
            <a:r>
              <a:rPr lang="fr-FR" sz="2400" b="1" dirty="0"/>
              <a:t>un rapport complètement désenchanté </a:t>
            </a:r>
            <a:r>
              <a:rPr lang="fr-FR" sz="2400" dirty="0"/>
              <a:t>à leur activité, un </a:t>
            </a:r>
            <a:r>
              <a:rPr lang="fr-FR" sz="2400" b="1" dirty="0"/>
              <a:t>« </a:t>
            </a:r>
            <a:r>
              <a:rPr lang="fr-FR" sz="2400" b="1" i="1" dirty="0"/>
              <a:t>éloignement psychologique </a:t>
            </a:r>
            <a:r>
              <a:rPr lang="fr-FR" sz="2400" b="1" dirty="0"/>
              <a:t>à l’égard du métier</a:t>
            </a:r>
            <a:r>
              <a:rPr lang="fr-FR" sz="2400" dirty="0"/>
              <a:t>, de l’entreprise et de tout ce qui y participe  ». travail et travailleur ,p269-275</a:t>
            </a:r>
          </a:p>
        </p:txBody>
      </p:sp>
    </p:spTree>
    <p:extLst>
      <p:ext uri="{BB962C8B-B14F-4D97-AF65-F5344CB8AC3E}">
        <p14:creationId xmlns:p14="http://schemas.microsoft.com/office/powerpoint/2010/main" val="3408721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532263"/>
            <a:ext cx="9720073" cy="5777097"/>
          </a:xfrm>
        </p:spPr>
        <p:txBody>
          <a:bodyPr>
            <a:normAutofit/>
          </a:bodyPr>
          <a:lstStyle/>
          <a:p>
            <a:endParaRPr lang="fr-FR" dirty="0" smtClean="0"/>
          </a:p>
          <a:p>
            <a:pPr algn="just"/>
            <a:r>
              <a:rPr lang="fr-FR" dirty="0" smtClean="0"/>
              <a:t>Leurs </a:t>
            </a:r>
            <a:r>
              <a:rPr lang="fr-FR" dirty="0"/>
              <a:t>relations de travail sont ainsi souvent inexistantes ou exécrables, amenant Bourdieu à souligner « </a:t>
            </a:r>
            <a:r>
              <a:rPr lang="fr-FR" b="1" dirty="0"/>
              <a:t>un refus généralisé d’adhérer à un univers globalement détesté</a:t>
            </a:r>
            <a:r>
              <a:rPr lang="fr-FR" dirty="0"/>
              <a:t>, [une] volonté de le fuir et de marquer une coupure aussi tranchée que possible entre le milieu de travail où l’on se sent inférieur et étranger, et la vie propre, la vie familiale qui, par compensation, prend une place très grande ».</a:t>
            </a:r>
          </a:p>
          <a:p>
            <a:pPr algn="just"/>
            <a:r>
              <a:rPr lang="fr-FR" dirty="0"/>
              <a:t>Face à une activité dont on n’attend rien, la rémunération devient de fait la seule préoccupation et par la même, la principale source d’insatisfaction. En somme, placés devant l’alternative de la misère du chômage ou de la pauvreté du travail, « les plus démunis ont souvent à </a:t>
            </a:r>
            <a:r>
              <a:rPr lang="fr-FR" b="1" dirty="0"/>
              <a:t>choisir entre la faim et le mépris  », </a:t>
            </a:r>
            <a:r>
              <a:rPr lang="fr-FR" dirty="0"/>
              <a:t>les conduisant au final à une </a:t>
            </a:r>
            <a:r>
              <a:rPr lang="fr-FR" b="1" dirty="0"/>
              <a:t>« attitude de démission</a:t>
            </a:r>
            <a:r>
              <a:rPr lang="fr-FR" dirty="0"/>
              <a:t>, conséquence du découragement et de la perte d’estime de soi qui sont déterminés par l’instabilité constante de l’emploi et l’accoutumance au chômage prolongé  </a:t>
            </a:r>
            <a:r>
              <a:rPr lang="fr-FR" dirty="0" smtClean="0"/>
              <a:t>».</a:t>
            </a:r>
            <a:endParaRPr lang="fr-FR" dirty="0"/>
          </a:p>
          <a:p>
            <a:endParaRPr lang="fr-FR" dirty="0"/>
          </a:p>
        </p:txBody>
      </p:sp>
    </p:spTree>
    <p:extLst>
      <p:ext uri="{BB962C8B-B14F-4D97-AF65-F5344CB8AC3E}">
        <p14:creationId xmlns:p14="http://schemas.microsoft.com/office/powerpoint/2010/main" val="3786858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479309"/>
          </a:xfrm>
        </p:spPr>
        <p:txBody>
          <a:bodyPr>
            <a:normAutofit fontScale="90000"/>
          </a:bodyPr>
          <a:lstStyle/>
          <a:p>
            <a:r>
              <a:rPr lang="fr-FR" sz="3600" dirty="0" smtClean="0"/>
              <a:t>Salariat, comme condition de rationalisation</a:t>
            </a:r>
            <a:endParaRPr lang="fr-FR" sz="3600" dirty="0"/>
          </a:p>
        </p:txBody>
      </p:sp>
      <p:sp>
        <p:nvSpPr>
          <p:cNvPr id="3" name="Espace réservé du contenu 2"/>
          <p:cNvSpPr>
            <a:spLocks noGrp="1"/>
          </p:cNvSpPr>
          <p:nvPr>
            <p:ph idx="1"/>
          </p:nvPr>
        </p:nvSpPr>
        <p:spPr>
          <a:xfrm>
            <a:off x="1024128" y="1610436"/>
            <a:ext cx="9720073" cy="4753515"/>
          </a:xfrm>
        </p:spPr>
        <p:txBody>
          <a:bodyPr>
            <a:normAutofit lnSpcReduction="10000"/>
          </a:bodyPr>
          <a:lstStyle/>
          <a:p>
            <a:pPr algn="just"/>
            <a:r>
              <a:rPr lang="fr-FR" b="1" dirty="0" smtClean="0"/>
              <a:t>un </a:t>
            </a:r>
            <a:r>
              <a:rPr lang="fr-FR" b="1" dirty="0"/>
              <a:t>emploi stable et un revenu correct sont-ils des conditions suffisantes à l’incorporation des croyances et conduites du capitalisme importées par la colonisation française ?</a:t>
            </a:r>
            <a:r>
              <a:rPr lang="fr-FR" dirty="0"/>
              <a:t> </a:t>
            </a:r>
            <a:endParaRPr lang="fr-FR" dirty="0" smtClean="0"/>
          </a:p>
          <a:p>
            <a:pPr algn="just"/>
            <a:r>
              <a:rPr lang="fr-FR" dirty="0" smtClean="0"/>
              <a:t>Selon Bourdieu, la transformation </a:t>
            </a:r>
            <a:r>
              <a:rPr lang="fr-FR" dirty="0"/>
              <a:t>généralisée de l’attitude et de la conduite </a:t>
            </a:r>
            <a:r>
              <a:rPr lang="fr-FR" dirty="0" smtClean="0"/>
              <a:t>économique des travailleurs algériens est conditionnée par </a:t>
            </a:r>
            <a:r>
              <a:rPr lang="fr-FR" dirty="0"/>
              <a:t>l’apparition d’une nouvelle attitude à l’égard de </a:t>
            </a:r>
            <a:r>
              <a:rPr lang="fr-FR" dirty="0" smtClean="0"/>
              <a:t>l’avenir: </a:t>
            </a:r>
            <a:r>
              <a:rPr lang="fr-FR" dirty="0"/>
              <a:t>l’adoption d’un ethos rationnel et des conduites qui lui sont solidaires dépendent en dernier ressort </a:t>
            </a:r>
            <a:r>
              <a:rPr lang="fr-FR" b="1" dirty="0"/>
              <a:t>d’un rapport </a:t>
            </a:r>
            <a:r>
              <a:rPr lang="fr-FR" b="1" i="1" dirty="0"/>
              <a:t>positif </a:t>
            </a:r>
            <a:r>
              <a:rPr lang="fr-FR" b="1" dirty="0"/>
              <a:t>à la sécurité </a:t>
            </a:r>
            <a:r>
              <a:rPr lang="fr-FR" dirty="0"/>
              <a:t>permise par leur emploi : car si « le degré de bilinguisme et le niveau d’instruction sont les indices les plus sûrs et les plus significatifs </a:t>
            </a:r>
            <a:r>
              <a:rPr lang="fr-FR" dirty="0" smtClean="0"/>
              <a:t>» </a:t>
            </a:r>
            <a:r>
              <a:rPr lang="fr-FR" dirty="0"/>
              <a:t>de son assimilation, la rationalité suppose une compétence temporelle acquise seulement si le travail permet une « carrière </a:t>
            </a:r>
            <a:r>
              <a:rPr lang="fr-FR" dirty="0" smtClean="0"/>
              <a:t>». la </a:t>
            </a:r>
            <a:r>
              <a:rPr lang="fr-FR" dirty="0"/>
              <a:t>« “carrière”, c’est lorsque les possibles projetés recouvrent les potentialités objectives, que peut s’élaborer un </a:t>
            </a:r>
            <a:r>
              <a:rPr lang="fr-FR" i="1" dirty="0"/>
              <a:t>plan de vie</a:t>
            </a:r>
            <a:r>
              <a:rPr lang="fr-FR" dirty="0"/>
              <a:t>, en tant qu’attente rationnellement et raisonnablement fondée de futurs successivement accessibles, moyennant tel ou tel effort accompli et tel ou tel obstacle </a:t>
            </a:r>
            <a:r>
              <a:rPr lang="fr-FR" dirty="0" smtClean="0"/>
              <a:t>surmonté». </a:t>
            </a:r>
            <a:r>
              <a:rPr lang="fr-FR" dirty="0"/>
              <a:t>En somme, c’est quand il garantit « un progrès et non plus de la stabilité </a:t>
            </a:r>
            <a:r>
              <a:rPr lang="fr-FR" dirty="0" smtClean="0"/>
              <a:t>».</a:t>
            </a:r>
            <a:endParaRPr lang="fr-FR" dirty="0"/>
          </a:p>
          <a:p>
            <a:endParaRPr lang="fr-FR" dirty="0"/>
          </a:p>
        </p:txBody>
      </p:sp>
    </p:spTree>
    <p:extLst>
      <p:ext uri="{BB962C8B-B14F-4D97-AF65-F5344CB8AC3E}">
        <p14:creationId xmlns:p14="http://schemas.microsoft.com/office/powerpoint/2010/main" val="390505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993327"/>
          </a:xfrm>
        </p:spPr>
        <p:txBody>
          <a:bodyPr>
            <a:normAutofit fontScale="90000"/>
          </a:bodyPr>
          <a:lstStyle/>
          <a:p>
            <a:r>
              <a:rPr lang="fr-FR" sz="4000" b="1" dirty="0" smtClean="0"/>
              <a:t>Parcours intellectuel de l’auteur</a:t>
            </a:r>
            <a:r>
              <a:rPr lang="fr-FR" dirty="0" smtClean="0"/>
              <a:t/>
            </a:r>
            <a:br>
              <a:rPr lang="fr-FR" dirty="0" smtClean="0"/>
            </a:br>
            <a:endParaRPr lang="fr-FR" dirty="0"/>
          </a:p>
        </p:txBody>
      </p:sp>
      <p:sp>
        <p:nvSpPr>
          <p:cNvPr id="3" name="Espace réservé du contenu 2"/>
          <p:cNvSpPr>
            <a:spLocks noGrp="1"/>
          </p:cNvSpPr>
          <p:nvPr>
            <p:ph idx="1"/>
          </p:nvPr>
        </p:nvSpPr>
        <p:spPr>
          <a:xfrm>
            <a:off x="1024128" y="1944303"/>
            <a:ext cx="9720073" cy="4365057"/>
          </a:xfrm>
        </p:spPr>
        <p:txBody>
          <a:bodyPr>
            <a:normAutofit fontScale="92500" lnSpcReduction="20000"/>
          </a:bodyPr>
          <a:lstStyle/>
          <a:p>
            <a:pPr algn="just"/>
            <a:r>
              <a:rPr lang="fr-FR" dirty="0" smtClean="0"/>
              <a:t>Ancien </a:t>
            </a:r>
            <a:r>
              <a:rPr lang="fr-FR" dirty="0"/>
              <a:t>élève de l’école normale supérieure, il effectue son service militaire en Algérie à partir de 1955. D’abord affecté dans une unité de « rampants » (Personnel de l’armée de l’air) près </a:t>
            </a:r>
            <a:r>
              <a:rPr lang="fr-FR" dirty="0" smtClean="0"/>
              <a:t>d’</a:t>
            </a:r>
            <a:r>
              <a:rPr lang="fr-FR" dirty="0" err="1" smtClean="0"/>
              <a:t>Orléansville</a:t>
            </a:r>
            <a:r>
              <a:rPr lang="fr-FR" dirty="0" smtClean="0"/>
              <a:t> (</a:t>
            </a:r>
            <a:r>
              <a:rPr lang="fr-FR" i="1" dirty="0" err="1" smtClean="0"/>
              <a:t>Chlef</a:t>
            </a:r>
            <a:r>
              <a:rPr lang="fr-FR" i="1" dirty="0" smtClean="0"/>
              <a:t>)</a:t>
            </a:r>
            <a:r>
              <a:rPr lang="fr-FR" dirty="0" smtClean="0"/>
              <a:t>, </a:t>
            </a:r>
            <a:r>
              <a:rPr lang="fr-FR" dirty="0"/>
              <a:t>il peut, grâce à l’appui du général </a:t>
            </a:r>
            <a:r>
              <a:rPr lang="fr-FR" dirty="0" err="1"/>
              <a:t>Ducournau</a:t>
            </a:r>
            <a:r>
              <a:rPr lang="fr-FR" dirty="0"/>
              <a:t>, proche de sa famille, intégrer le </a:t>
            </a:r>
            <a:r>
              <a:rPr lang="fr-FR" b="1" dirty="0"/>
              <a:t>service de l’information du gouvernement général de l’Algérie (GGA</a:t>
            </a:r>
            <a:r>
              <a:rPr lang="fr-FR" dirty="0"/>
              <a:t>), à Alger. Dans ce milieu, l’agrégé de philosophie se familiarise à de nouvelles problématiques, notamment à l’ethnologie de la société algérienne. Bourdieu publie alors ses premiers travaux sur la société algérienne traditionnelle, écrits à partir des recherches qu’il a menées à la bibliothèque du GGA depuis 1957. C’est également ici qu’il fait ses premiers pas vers le milieu universitaire algérois. À l’issue de son service militaire, il reste à Alger où il obtient un poste d’assistant à la </a:t>
            </a:r>
            <a:r>
              <a:rPr lang="fr-FR" dirty="0" smtClean="0"/>
              <a:t>faculté des lettres, </a:t>
            </a:r>
            <a:r>
              <a:rPr lang="fr-FR" dirty="0"/>
              <a:t>qu’il occupe de 1958 à 1960.</a:t>
            </a:r>
          </a:p>
          <a:p>
            <a:pPr algn="just"/>
            <a:r>
              <a:rPr lang="fr-FR" dirty="0"/>
              <a:t>Entre 1959 et 1961, il participe en effet à l’élaboration de deux grandes études commanditées par l’administration coloniale (menées par l’Association de recherche sur le développement économique et social (ARDES), qui, face aux troubles croissants de sécurité intérieure, souhaite cerner et mieux appréhender les difficultés quotidiennes auxquelles est confrontée la population locale des « regroupements ». Durant deux ans, il s’engage dans une recherche collective, </a:t>
            </a:r>
            <a:r>
              <a:rPr lang="fr-FR" dirty="0" smtClean="0"/>
              <a:t>qui </a:t>
            </a:r>
            <a:r>
              <a:rPr lang="fr-FR" dirty="0"/>
              <a:t>débouchent après la guerre sur la publication de Travail et travailleurs, et du Déracinement.</a:t>
            </a:r>
          </a:p>
          <a:p>
            <a:endParaRPr lang="fr-FR" dirty="0"/>
          </a:p>
        </p:txBody>
      </p:sp>
    </p:spTree>
    <p:extLst>
      <p:ext uri="{BB962C8B-B14F-4D97-AF65-F5344CB8AC3E}">
        <p14:creationId xmlns:p14="http://schemas.microsoft.com/office/powerpoint/2010/main" val="2613895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709684"/>
            <a:ext cx="10515600" cy="5467279"/>
          </a:xfrm>
        </p:spPr>
        <p:txBody>
          <a:bodyPr/>
          <a:lstStyle/>
          <a:p>
            <a:pPr marL="0" indent="0" algn="just">
              <a:buNone/>
            </a:pPr>
            <a:endParaRPr lang="fr-FR" dirty="0" smtClean="0"/>
          </a:p>
          <a:p>
            <a:pPr marL="0" indent="0" algn="just">
              <a:buNone/>
            </a:pPr>
            <a:endParaRPr lang="fr-FR" dirty="0"/>
          </a:p>
          <a:p>
            <a:pPr marL="0" indent="0" algn="just">
              <a:buNone/>
            </a:pPr>
            <a:r>
              <a:rPr lang="fr-FR" dirty="0" smtClean="0"/>
              <a:t>Pierre </a:t>
            </a:r>
            <a:r>
              <a:rPr lang="fr-FR" dirty="0"/>
              <a:t>Bourdieu a écrit 3 </a:t>
            </a:r>
            <a:r>
              <a:rPr lang="fr-FR" dirty="0" smtClean="0"/>
              <a:t>ouvrages </a:t>
            </a:r>
            <a:r>
              <a:rPr lang="fr-FR" dirty="0"/>
              <a:t>de sociologie sur l’Algérie </a:t>
            </a:r>
            <a:r>
              <a:rPr lang="fr-FR" dirty="0" smtClean="0"/>
              <a:t>:</a:t>
            </a:r>
          </a:p>
          <a:p>
            <a:pPr algn="just">
              <a:buFont typeface="Wingdings" panose="05000000000000000000" pitchFamily="2" charset="2"/>
              <a:buChar char="§"/>
            </a:pPr>
            <a:r>
              <a:rPr lang="fr-FR" dirty="0" smtClean="0"/>
              <a:t> </a:t>
            </a:r>
            <a:r>
              <a:rPr lang="fr-FR" dirty="0"/>
              <a:t>sociologie de l’Algérie publié en </a:t>
            </a:r>
            <a:r>
              <a:rPr lang="fr-FR" dirty="0" smtClean="0"/>
              <a:t>1958 </a:t>
            </a:r>
          </a:p>
          <a:p>
            <a:pPr algn="just">
              <a:buFont typeface="Wingdings" panose="05000000000000000000" pitchFamily="2" charset="2"/>
              <a:buChar char="§"/>
            </a:pPr>
            <a:r>
              <a:rPr lang="fr-FR" dirty="0" smtClean="0"/>
              <a:t>travail </a:t>
            </a:r>
            <a:r>
              <a:rPr lang="fr-FR" dirty="0"/>
              <a:t>et travailleurs en Algérie (en collaboration avec A. </a:t>
            </a:r>
            <a:r>
              <a:rPr lang="fr-FR" dirty="0" err="1"/>
              <a:t>Darbel</a:t>
            </a:r>
            <a:r>
              <a:rPr lang="fr-FR" dirty="0"/>
              <a:t>, J.P. Rivet et C. </a:t>
            </a:r>
            <a:r>
              <a:rPr lang="fr-FR" dirty="0" err="1"/>
              <a:t>Seibel</a:t>
            </a:r>
            <a:r>
              <a:rPr lang="fr-FR" dirty="0"/>
              <a:t>) publié en </a:t>
            </a:r>
            <a:r>
              <a:rPr lang="fr-FR" dirty="0" smtClean="0"/>
              <a:t>1964</a:t>
            </a:r>
            <a:endParaRPr lang="fr-FR" dirty="0"/>
          </a:p>
          <a:p>
            <a:pPr algn="just">
              <a:buFont typeface="Wingdings" panose="05000000000000000000" pitchFamily="2" charset="2"/>
              <a:buChar char="§"/>
            </a:pPr>
            <a:r>
              <a:rPr lang="fr-FR" dirty="0" smtClean="0"/>
              <a:t>Le </a:t>
            </a:r>
            <a:r>
              <a:rPr lang="fr-FR" dirty="0"/>
              <a:t>déracinement (en collaboration avec Abdelmalek </a:t>
            </a:r>
            <a:r>
              <a:rPr lang="fr-FR" dirty="0" err="1"/>
              <a:t>Sayad</a:t>
            </a:r>
            <a:r>
              <a:rPr lang="fr-FR" dirty="0"/>
              <a:t>) publie en 1966. </a:t>
            </a:r>
            <a:endParaRPr lang="fr-FR" dirty="0" smtClean="0"/>
          </a:p>
          <a:p>
            <a:pPr marL="0" indent="0" algn="just">
              <a:buNone/>
            </a:pPr>
            <a:r>
              <a:rPr lang="fr-FR" dirty="0" smtClean="0"/>
              <a:t>Et </a:t>
            </a:r>
            <a:r>
              <a:rPr lang="fr-FR" dirty="0"/>
              <a:t>deux livres d’anthropologie </a:t>
            </a:r>
            <a:r>
              <a:rPr lang="fr-FR" dirty="0" smtClean="0"/>
              <a:t>:</a:t>
            </a:r>
          </a:p>
          <a:p>
            <a:pPr algn="just">
              <a:buFont typeface="Wingdings" panose="05000000000000000000" pitchFamily="2" charset="2"/>
              <a:buChar char="§"/>
            </a:pPr>
            <a:r>
              <a:rPr lang="fr-FR" dirty="0" smtClean="0"/>
              <a:t> </a:t>
            </a:r>
            <a:r>
              <a:rPr lang="fr-FR" dirty="0"/>
              <a:t>esquisse d’une théorie de la pratique en 1970, </a:t>
            </a:r>
            <a:endParaRPr lang="fr-FR" dirty="0" smtClean="0"/>
          </a:p>
          <a:p>
            <a:pPr algn="just">
              <a:buFont typeface="Wingdings" panose="05000000000000000000" pitchFamily="2" charset="2"/>
              <a:buChar char="§"/>
            </a:pPr>
            <a:r>
              <a:rPr lang="fr-FR" dirty="0" smtClean="0"/>
              <a:t>le </a:t>
            </a:r>
            <a:r>
              <a:rPr lang="fr-FR" dirty="0"/>
              <a:t>sens pratique en 1980</a:t>
            </a:r>
            <a:r>
              <a:rPr lang="fr-FR" dirty="0" smtClean="0"/>
              <a:t>.</a:t>
            </a:r>
          </a:p>
          <a:p>
            <a:r>
              <a:rPr lang="fr-FR" dirty="0" smtClean="0"/>
              <a:t> et une dizaines d’articles</a:t>
            </a:r>
            <a:endParaRPr lang="fr-FR" dirty="0"/>
          </a:p>
        </p:txBody>
      </p:sp>
    </p:spTree>
    <p:extLst>
      <p:ext uri="{BB962C8B-B14F-4D97-AF65-F5344CB8AC3E}">
        <p14:creationId xmlns:p14="http://schemas.microsoft.com/office/powerpoint/2010/main" val="230778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602139"/>
          </a:xfrm>
        </p:spPr>
        <p:txBody>
          <a:bodyPr>
            <a:normAutofit fontScale="90000"/>
          </a:bodyPr>
          <a:lstStyle/>
          <a:p>
            <a:r>
              <a:rPr lang="fr-FR" b="1" dirty="0" smtClean="0"/>
              <a:t>Contexte de l’étude</a:t>
            </a:r>
            <a:r>
              <a:rPr lang="fr-FR" dirty="0" smtClean="0"/>
              <a:t/>
            </a:r>
            <a:br>
              <a:rPr lang="fr-FR" dirty="0" smtClean="0"/>
            </a:br>
            <a:endParaRPr lang="fr-FR" dirty="0"/>
          </a:p>
        </p:txBody>
      </p:sp>
      <p:sp>
        <p:nvSpPr>
          <p:cNvPr id="3" name="Espace réservé du contenu 2"/>
          <p:cNvSpPr>
            <a:spLocks noGrp="1"/>
          </p:cNvSpPr>
          <p:nvPr>
            <p:ph idx="1"/>
          </p:nvPr>
        </p:nvSpPr>
        <p:spPr>
          <a:xfrm>
            <a:off x="1024128" y="1187355"/>
            <a:ext cx="9720073" cy="5122005"/>
          </a:xfrm>
        </p:spPr>
        <p:txBody>
          <a:bodyPr>
            <a:normAutofit/>
          </a:bodyPr>
          <a:lstStyle/>
          <a:p>
            <a:pPr marL="0" indent="0" algn="just">
              <a:buNone/>
            </a:pPr>
            <a:r>
              <a:rPr lang="fr-FR" dirty="0" smtClean="0"/>
              <a:t>La </a:t>
            </a:r>
            <a:r>
              <a:rPr lang="fr-FR" dirty="0"/>
              <a:t>société rurale précoloniale se caractérise par une exploitation relativement équilibrée de la terre. Cet équilibre tend à s’effondrer progressivement sous les coups successifs de la guerre de conquête, de la répression des insurrections, ou des séquestres fonciers qui suivent l’une et les autres, et ce alors même que la population connaît un mouvement de régression démographique lié aux famines et épidémies qui scandent l’histoire du XIXe siècle. La politique de cantonnement et le </a:t>
            </a:r>
            <a:r>
              <a:rPr lang="fr-FR" dirty="0" err="1"/>
              <a:t>Senatus-Consulte</a:t>
            </a:r>
            <a:r>
              <a:rPr lang="fr-FR" dirty="0"/>
              <a:t> de 1863, accélèrent cet effondrement en facilitant la spoliation des terres indigènes au profit de la colonisation européenne. </a:t>
            </a:r>
          </a:p>
          <a:p>
            <a:pPr marL="0" indent="0" algn="just">
              <a:buNone/>
            </a:pPr>
            <a:r>
              <a:rPr lang="fr-FR" dirty="0" smtClean="0"/>
              <a:t>À </a:t>
            </a:r>
            <a:r>
              <a:rPr lang="fr-FR" dirty="0"/>
              <a:t>la veille de la Première Guerre mondiale, le nombre de </a:t>
            </a:r>
            <a:r>
              <a:rPr lang="fr-FR" b="1" i="1" dirty="0"/>
              <a:t>khammès</a:t>
            </a:r>
            <a:r>
              <a:rPr lang="fr-FR" i="1" dirty="0"/>
              <a:t> </a:t>
            </a:r>
            <a:r>
              <a:rPr lang="fr-FR" dirty="0"/>
              <a:t>et </a:t>
            </a:r>
            <a:r>
              <a:rPr lang="fr-FR" b="1" dirty="0"/>
              <a:t>des journaliers agricoles</a:t>
            </a:r>
            <a:r>
              <a:rPr lang="fr-FR" dirty="0"/>
              <a:t>, dont les conditions d’existence sont particulièrement précaires, augmente fortement.  Mais dans l’entre-deux-guerres le travail journalier apparaît de moins en moins comme une solution valable pour les ruraux algériens, dont beaucoup migrent vers les principales cités portuaires : Alger, Oran, Bône. </a:t>
            </a:r>
            <a:r>
              <a:rPr lang="fr-FR" dirty="0" smtClean="0"/>
              <a:t>Les </a:t>
            </a:r>
            <a:r>
              <a:rPr lang="fr-FR" dirty="0"/>
              <a:t>migrations internes s’intensifient dans les années qui suivent la Seconde Guerre mondiale : en 1954, les « </a:t>
            </a:r>
            <a:r>
              <a:rPr lang="fr-FR" dirty="0" err="1"/>
              <a:t>bidonvillois</a:t>
            </a:r>
            <a:r>
              <a:rPr lang="fr-FR" dirty="0"/>
              <a:t> » </a:t>
            </a:r>
            <a:r>
              <a:rPr lang="fr-FR" dirty="0" smtClean="0"/>
              <a:t>représentent </a:t>
            </a:r>
            <a:r>
              <a:rPr lang="fr-FR" dirty="0"/>
              <a:t>200 000 personnes en Algérie, soit 15 % de la population urbaine</a:t>
            </a:r>
            <a:r>
              <a:rPr lang="fr-FR" dirty="0" smtClean="0"/>
              <a:t>.</a:t>
            </a:r>
          </a:p>
        </p:txBody>
      </p:sp>
    </p:spTree>
    <p:extLst>
      <p:ext uri="{BB962C8B-B14F-4D97-AF65-F5344CB8AC3E}">
        <p14:creationId xmlns:p14="http://schemas.microsoft.com/office/powerpoint/2010/main" val="3521181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861447"/>
          </a:xfrm>
        </p:spPr>
        <p:txBody>
          <a:bodyPr>
            <a:normAutofit fontScale="90000"/>
          </a:bodyPr>
          <a:lstStyle/>
          <a:p>
            <a:r>
              <a:rPr lang="fr-FR" b="1" dirty="0"/>
              <a:t>Contexte de l’étude</a:t>
            </a:r>
            <a:r>
              <a:rPr lang="fr-FR" dirty="0"/>
              <a:t/>
            </a:r>
            <a:br>
              <a:rPr lang="fr-FR" dirty="0"/>
            </a:br>
            <a:endParaRPr lang="fr-FR" dirty="0"/>
          </a:p>
        </p:txBody>
      </p:sp>
      <p:sp>
        <p:nvSpPr>
          <p:cNvPr id="3" name="Espace réservé du contenu 2"/>
          <p:cNvSpPr>
            <a:spLocks noGrp="1"/>
          </p:cNvSpPr>
          <p:nvPr>
            <p:ph idx="1"/>
          </p:nvPr>
        </p:nvSpPr>
        <p:spPr>
          <a:xfrm>
            <a:off x="1024128" y="1446663"/>
            <a:ext cx="9720073" cy="4862697"/>
          </a:xfrm>
        </p:spPr>
        <p:txBody>
          <a:bodyPr>
            <a:normAutofit/>
          </a:bodyPr>
          <a:lstStyle/>
          <a:p>
            <a:pPr marL="0" indent="0" algn="just">
              <a:buNone/>
            </a:pPr>
            <a:r>
              <a:rPr lang="fr-FR" dirty="0"/>
              <a:t>Les premières années (1954-1957) </a:t>
            </a:r>
            <a:r>
              <a:rPr lang="fr-FR" dirty="0" smtClean="0"/>
              <a:t>de guerre sont </a:t>
            </a:r>
            <a:r>
              <a:rPr lang="fr-FR" dirty="0"/>
              <a:t>marquées par </a:t>
            </a:r>
            <a:r>
              <a:rPr lang="fr-FR" b="1" dirty="0"/>
              <a:t>la création de zones interdites</a:t>
            </a:r>
            <a:r>
              <a:rPr lang="fr-FR" dirty="0"/>
              <a:t>, l’évacuation des villages qui s’y trouvent et l’enfermement de leurs habitants dans des </a:t>
            </a:r>
            <a:r>
              <a:rPr lang="fr-FR" b="1" dirty="0"/>
              <a:t>« centres de regroupement</a:t>
            </a:r>
            <a:r>
              <a:rPr lang="fr-FR" dirty="0"/>
              <a:t>», placés sous </a:t>
            </a:r>
            <a:r>
              <a:rPr lang="fr-FR" b="1" dirty="0"/>
              <a:t>le contrôle des officiers </a:t>
            </a:r>
            <a:r>
              <a:rPr lang="fr-FR" dirty="0"/>
              <a:t>des Affaires </a:t>
            </a:r>
            <a:r>
              <a:rPr lang="fr-FR" dirty="0" smtClean="0"/>
              <a:t>algériennes. </a:t>
            </a:r>
            <a:r>
              <a:rPr lang="fr-FR" dirty="0"/>
              <a:t>Malgré les difficultés de recensement, on estime qu’environ 2 350 000 ruraux ont été, en 1961, « regroupés » par l’armée dans plus de 2 000 camps – soit près de 26 % de la population algérienne totale, un habitant du monde rural sur trois. À ces opérations organisées et encadrées la plupart du temps par les militaires, s’ajoutent des déplacements « spontanés » qui touchent eux près d’1 200 000 de ruraux. La plupart fuient les zones interdites et les violences qui s’y exercent pour gagner les bidonvilles algériens.  </a:t>
            </a:r>
          </a:p>
          <a:p>
            <a:pPr marL="0" indent="0" algn="just">
              <a:buNone/>
            </a:pPr>
            <a:r>
              <a:rPr lang="fr-FR" dirty="0"/>
              <a:t>Parmi les problèmes qui se posent à l’état français de l’époque, la double crise du </a:t>
            </a:r>
            <a:r>
              <a:rPr lang="fr-FR" b="1" dirty="0"/>
              <a:t>logement</a:t>
            </a:r>
            <a:r>
              <a:rPr lang="fr-FR" dirty="0"/>
              <a:t> et de </a:t>
            </a:r>
            <a:r>
              <a:rPr lang="fr-FR" b="1" dirty="0"/>
              <a:t>l’emploi</a:t>
            </a:r>
            <a:r>
              <a:rPr lang="fr-FR" dirty="0"/>
              <a:t>. </a:t>
            </a:r>
            <a:r>
              <a:rPr lang="fr-FR" dirty="0" smtClean="0"/>
              <a:t>Le </a:t>
            </a:r>
            <a:r>
              <a:rPr lang="fr-FR" dirty="0"/>
              <a:t>chômage urbain est l’une des cibles du Plan de Constantine annoncé en octobre 1958 par de Gaulle. </a:t>
            </a:r>
            <a:r>
              <a:rPr lang="fr-FR" b="1" dirty="0"/>
              <a:t>L’industrialisation algérienne est alors présentée comme la solution pour faire face au « sous-développement » économique de l’Algérie, donc pour résoudre la crise de l’emploi</a:t>
            </a:r>
            <a:r>
              <a:rPr lang="fr-FR" dirty="0"/>
              <a:t>. </a:t>
            </a:r>
          </a:p>
        </p:txBody>
      </p:sp>
    </p:spTree>
    <p:extLst>
      <p:ext uri="{BB962C8B-B14F-4D97-AF65-F5344CB8AC3E}">
        <p14:creationId xmlns:p14="http://schemas.microsoft.com/office/powerpoint/2010/main" val="52825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588491"/>
          </a:xfrm>
        </p:spPr>
        <p:txBody>
          <a:bodyPr>
            <a:normAutofit fontScale="90000"/>
          </a:bodyPr>
          <a:lstStyle/>
          <a:p>
            <a:r>
              <a:rPr lang="fr-FR" sz="4000" b="1" dirty="0" smtClean="0"/>
              <a:t>Description des enquêtes</a:t>
            </a:r>
            <a:r>
              <a:rPr lang="fr-FR" dirty="0" smtClean="0"/>
              <a:t/>
            </a:r>
            <a:br>
              <a:rPr lang="fr-FR" dirty="0" smtClean="0"/>
            </a:br>
            <a:endParaRPr lang="fr-FR" dirty="0"/>
          </a:p>
        </p:txBody>
      </p:sp>
      <p:sp>
        <p:nvSpPr>
          <p:cNvPr id="3" name="Espace réservé du contenu 2"/>
          <p:cNvSpPr>
            <a:spLocks noGrp="1"/>
          </p:cNvSpPr>
          <p:nvPr>
            <p:ph idx="1"/>
          </p:nvPr>
        </p:nvSpPr>
        <p:spPr>
          <a:xfrm>
            <a:off x="838200" y="1351128"/>
            <a:ext cx="10515600" cy="4825835"/>
          </a:xfrm>
        </p:spPr>
        <p:txBody>
          <a:bodyPr>
            <a:normAutofit fontScale="92500" lnSpcReduction="20000"/>
          </a:bodyPr>
          <a:lstStyle/>
          <a:p>
            <a:pPr marL="0" indent="0" algn="just">
              <a:buNone/>
            </a:pPr>
            <a:r>
              <a:rPr lang="fr-FR" dirty="0" smtClean="0"/>
              <a:t>La </a:t>
            </a:r>
            <a:r>
              <a:rPr lang="fr-FR" dirty="0"/>
              <a:t>demande étatique d’une meilleure information est à l’origine </a:t>
            </a:r>
            <a:r>
              <a:rPr lang="fr-FR" dirty="0" smtClean="0"/>
              <a:t>de </a:t>
            </a:r>
            <a:r>
              <a:rPr lang="fr-FR" dirty="0"/>
              <a:t>deux </a:t>
            </a:r>
            <a:r>
              <a:rPr lang="fr-FR" dirty="0" smtClean="0"/>
              <a:t>enquêtes dirigées par Bourdieu </a:t>
            </a:r>
            <a:r>
              <a:rPr lang="fr-FR" dirty="0"/>
              <a:t>: celle qui concerne </a:t>
            </a:r>
            <a:r>
              <a:rPr lang="fr-FR" b="1" dirty="0"/>
              <a:t>l’emploi urbain </a:t>
            </a:r>
            <a:r>
              <a:rPr lang="fr-FR" dirty="0"/>
              <a:t>d’abord, mandatée dans le cadre de l’élaboration du Plan de Constantine, et qui permet le rapprochement de Bourdieu et des statisticiens de l’ARDES. L’enquête que l’ARDES confiera à Bourdieu : il la mènera en compagnie des étudiants qu’il encadre alors à l’université d’Alger, dont Abdelmalek </a:t>
            </a:r>
            <a:r>
              <a:rPr lang="fr-FR" dirty="0" err="1" smtClean="0"/>
              <a:t>Sayad</a:t>
            </a:r>
            <a:r>
              <a:rPr lang="fr-FR" dirty="0" smtClean="0"/>
              <a:t>. L’enquête </a:t>
            </a:r>
            <a:r>
              <a:rPr lang="fr-FR" dirty="0"/>
              <a:t>doit se centrer sur les ressources agricoles et pastorales possédées avant et après le regroupement, comme sur celles désormais disponibles (ressources salariales ou </a:t>
            </a:r>
            <a:r>
              <a:rPr lang="fr-FR" dirty="0" err="1"/>
              <a:t>assistancielles</a:t>
            </a:r>
            <a:r>
              <a:rPr lang="fr-FR" dirty="0"/>
              <a:t>). </a:t>
            </a:r>
          </a:p>
          <a:p>
            <a:pPr marL="0" indent="0" algn="just">
              <a:buNone/>
            </a:pPr>
            <a:r>
              <a:rPr lang="fr-FR" dirty="0"/>
              <a:t>Deux secteurs sont choisis, qui correspondent à ceux investis par Bourdieu et son équipe d’étudiants </a:t>
            </a:r>
            <a:r>
              <a:rPr lang="fr-FR" b="1" dirty="0"/>
              <a:t>: </a:t>
            </a:r>
            <a:r>
              <a:rPr lang="fr-FR" b="1" dirty="0" err="1" smtClean="0"/>
              <a:t>Orléansville</a:t>
            </a:r>
            <a:r>
              <a:rPr lang="fr-FR" b="1" dirty="0" smtClean="0"/>
              <a:t> (</a:t>
            </a:r>
            <a:r>
              <a:rPr lang="fr-FR" b="1" dirty="0" err="1" smtClean="0"/>
              <a:t>chlef</a:t>
            </a:r>
            <a:r>
              <a:rPr lang="fr-FR" b="1" dirty="0" smtClean="0"/>
              <a:t>) </a:t>
            </a:r>
            <a:r>
              <a:rPr lang="fr-FR" b="1" dirty="0"/>
              <a:t>dans l’Algérois</a:t>
            </a:r>
            <a:r>
              <a:rPr lang="fr-FR" dirty="0"/>
              <a:t> et </a:t>
            </a:r>
            <a:r>
              <a:rPr lang="fr-FR" b="1" dirty="0" smtClean="0"/>
              <a:t>Collo (</a:t>
            </a:r>
            <a:r>
              <a:rPr lang="fr-FR" dirty="0" smtClean="0"/>
              <a:t>Skikda)</a:t>
            </a:r>
            <a:r>
              <a:rPr lang="fr-FR" b="1" dirty="0" smtClean="0"/>
              <a:t> </a:t>
            </a:r>
            <a:r>
              <a:rPr lang="fr-FR" b="1" dirty="0"/>
              <a:t>dans le Constantinois</a:t>
            </a:r>
            <a:r>
              <a:rPr lang="fr-FR" dirty="0"/>
              <a:t>. Leur mission consiste non seulement à produire des données sur la composition socio-économique de l’Algérie, mais aussi à apporter des éléments de réponses ethnologiques à destination de l’Administration qui souhaite comprendre, plus de cent ans après le début de la colonisation, « les chocs de civilisation » produits par sa présence.</a:t>
            </a:r>
          </a:p>
          <a:p>
            <a:pPr marL="0" indent="0" algn="just">
              <a:buNone/>
            </a:pPr>
            <a:r>
              <a:rPr lang="fr-FR" dirty="0" smtClean="0"/>
              <a:t>Les </a:t>
            </a:r>
            <a:r>
              <a:rPr lang="fr-FR" dirty="0"/>
              <a:t>deux ouvrages publiés après l’indépendance à partir des recherches menées dans le cadre de ces deux enquêtes s’éloignent largement des motivations étatiques qui, à l’origine, les ont suscitées. La vision particulière du travail exposé dans </a:t>
            </a:r>
            <a:r>
              <a:rPr lang="fr-FR" i="1" dirty="0"/>
              <a:t>Travail</a:t>
            </a:r>
            <a:r>
              <a:rPr lang="fr-FR" dirty="0"/>
              <a:t> </a:t>
            </a:r>
            <a:r>
              <a:rPr lang="fr-FR" i="1" dirty="0"/>
              <a:t>et travailleurs </a:t>
            </a:r>
            <a:r>
              <a:rPr lang="fr-FR" dirty="0"/>
              <a:t>et dans </a:t>
            </a:r>
            <a:r>
              <a:rPr lang="fr-FR" i="1" dirty="0"/>
              <a:t>Le déracinement</a:t>
            </a:r>
            <a:r>
              <a:rPr lang="fr-FR" dirty="0"/>
              <a:t>, apparaît alors comme la continuation des recherches effectuées par Bourdieu depuis 1957 sur la société traditionnelle, posée en contrepoint à la modernité occidentale.</a:t>
            </a:r>
          </a:p>
          <a:p>
            <a:endParaRPr lang="fr-FR" dirty="0"/>
          </a:p>
        </p:txBody>
      </p:sp>
    </p:spTree>
    <p:extLst>
      <p:ext uri="{BB962C8B-B14F-4D97-AF65-F5344CB8AC3E}">
        <p14:creationId xmlns:p14="http://schemas.microsoft.com/office/powerpoint/2010/main" val="814096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problématique</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endParaRPr lang="fr-FR" sz="2600" dirty="0" smtClean="0"/>
          </a:p>
          <a:p>
            <a:pPr marL="0" indent="0" algn="just">
              <a:buNone/>
            </a:pPr>
            <a:r>
              <a:rPr lang="fr-FR" sz="2600" dirty="0" smtClean="0"/>
              <a:t>    Bourdieu </a:t>
            </a:r>
            <a:r>
              <a:rPr lang="fr-FR" sz="2600" dirty="0"/>
              <a:t>s’attache à montrer la manière dont le système colonial (dépossession des terres, déstructuration de l’organisation tribale, déplacements) a produit </a:t>
            </a:r>
            <a:r>
              <a:rPr lang="fr-FR" sz="2600" b="1" dirty="0"/>
              <a:t>un sous-prolétariat urbain aliéné et exploité</a:t>
            </a:r>
            <a:r>
              <a:rPr lang="fr-FR" sz="2600" dirty="0"/>
              <a:t>. </a:t>
            </a:r>
            <a:endParaRPr lang="fr-FR" sz="2600" dirty="0" smtClean="0"/>
          </a:p>
          <a:p>
            <a:pPr marL="0" indent="0" algn="just">
              <a:buNone/>
            </a:pPr>
            <a:r>
              <a:rPr lang="fr-FR" sz="2600" dirty="0"/>
              <a:t> </a:t>
            </a:r>
            <a:r>
              <a:rPr lang="fr-FR" sz="2600" dirty="0" smtClean="0"/>
              <a:t>   Il </a:t>
            </a:r>
            <a:r>
              <a:rPr lang="fr-FR" sz="2600" dirty="0"/>
              <a:t>s’attarde en particulier sur </a:t>
            </a:r>
            <a:r>
              <a:rPr lang="fr-FR" sz="2600" b="1" dirty="0"/>
              <a:t>le décalage </a:t>
            </a:r>
            <a:r>
              <a:rPr lang="fr-FR" sz="2600" dirty="0"/>
              <a:t>entre les attitudes de ce sous-prolétariat, socialisé dans des sociétés « traditionnelles » fondées sur l’agriculture, et les conditions imposées par le système du travail salarié lié au capitalisme introduit par la colonisation</a:t>
            </a:r>
            <a:r>
              <a:rPr lang="fr-FR" sz="2600" dirty="0" smtClean="0"/>
              <a:t>.</a:t>
            </a:r>
          </a:p>
          <a:p>
            <a:pPr marL="0" indent="0" algn="just">
              <a:buNone/>
            </a:pPr>
            <a:r>
              <a:rPr lang="fr-FR" sz="2600" dirty="0"/>
              <a:t>La problématique centrale de Travailleurs et travailleurs en Algérie s’apparente à ce </a:t>
            </a:r>
            <a:r>
              <a:rPr lang="fr-FR" sz="2600" dirty="0" smtClean="0"/>
              <a:t>que </a:t>
            </a:r>
            <a:r>
              <a:rPr lang="fr-FR" sz="2600" dirty="0"/>
              <a:t>la pensée marxiste, dominante dans cette période, désigne sous les termes de « prolétarisation » et de « transition au capitalisme » puisqu’il s’agit d’examiner </a:t>
            </a:r>
            <a:r>
              <a:rPr lang="fr-FR" sz="2600" b="1" dirty="0" smtClean="0"/>
              <a:t>« l’intégration </a:t>
            </a:r>
            <a:r>
              <a:rPr lang="fr-FR" sz="2600" b="1" dirty="0"/>
              <a:t>au système capitaliste du prolétariat algérien ». </a:t>
            </a:r>
          </a:p>
          <a:p>
            <a:pPr marL="0" indent="0" algn="just">
              <a:buNone/>
            </a:pPr>
            <a:endParaRPr lang="fr-FR" dirty="0" smtClean="0"/>
          </a:p>
          <a:p>
            <a:pPr marL="0" indent="0">
              <a:buNone/>
            </a:pPr>
            <a:endParaRPr lang="fr-FR" dirty="0"/>
          </a:p>
        </p:txBody>
      </p:sp>
    </p:spTree>
    <p:extLst>
      <p:ext uri="{BB962C8B-B14F-4D97-AF65-F5344CB8AC3E}">
        <p14:creationId xmlns:p14="http://schemas.microsoft.com/office/powerpoint/2010/main" val="3419722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b="1" dirty="0" smtClean="0"/>
              <a:t>Dans </a:t>
            </a:r>
            <a:r>
              <a:rPr lang="fr-FR" b="1" dirty="0"/>
              <a:t>la situation coloniale </a:t>
            </a:r>
            <a:r>
              <a:rPr lang="fr-FR" dirty="0" smtClean="0"/>
              <a:t>, </a:t>
            </a:r>
            <a:r>
              <a:rPr lang="fr-FR" dirty="0"/>
              <a:t>le travail apparaît alors à Bourdieu comme « le lieu par excellence du </a:t>
            </a:r>
            <a:r>
              <a:rPr lang="fr-FR" b="1" dirty="0"/>
              <a:t>conflit</a:t>
            </a:r>
            <a:r>
              <a:rPr lang="fr-FR" dirty="0"/>
              <a:t> entre les modèles traditionnels et les modèles importés et imposés par la colonisation, ou si l’on veut, entre </a:t>
            </a:r>
            <a:r>
              <a:rPr lang="fr-FR" b="1" dirty="0"/>
              <a:t>les impératifs de la rationalisation et les traditions </a:t>
            </a:r>
            <a:r>
              <a:rPr lang="fr-FR" b="1" dirty="0" smtClean="0"/>
              <a:t>culturelles. </a:t>
            </a:r>
          </a:p>
          <a:p>
            <a:pPr algn="just"/>
            <a:r>
              <a:rPr lang="fr-FR" dirty="0" smtClean="0"/>
              <a:t>Comprendre </a:t>
            </a:r>
            <a:r>
              <a:rPr lang="fr-FR" dirty="0"/>
              <a:t>le rapport de la société algérienne au travail salarié permet d’entrevoir l’attitude à l’égard d’un système économique – le capitalisme – qui en plus de lui être étranger, déstabilise tout un ensemble de croyances et de conduites collectives. Si, comme nous le verrons par la suite, Bourdieu insiste sur les bouleversements engendrés sur des « cosmos » façonnés dans un univers </a:t>
            </a:r>
            <a:r>
              <a:rPr lang="fr-FR" dirty="0" smtClean="0"/>
              <a:t>précapitaliste, </a:t>
            </a:r>
            <a:r>
              <a:rPr lang="fr-FR" dirty="0"/>
              <a:t>il s’efforce au préalable </a:t>
            </a:r>
            <a:r>
              <a:rPr lang="fr-FR" dirty="0" smtClean="0"/>
              <a:t>d’analyser les </a:t>
            </a:r>
            <a:r>
              <a:rPr lang="fr-FR" dirty="0"/>
              <a:t>contours du salariat algérien. </a:t>
            </a:r>
          </a:p>
          <a:p>
            <a:endParaRPr lang="fr-FR" dirty="0"/>
          </a:p>
        </p:txBody>
      </p:sp>
    </p:spTree>
    <p:extLst>
      <p:ext uri="{BB962C8B-B14F-4D97-AF65-F5344CB8AC3E}">
        <p14:creationId xmlns:p14="http://schemas.microsoft.com/office/powerpoint/2010/main" val="192983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Travail et travailleurs en Algérie</a:t>
            </a:r>
          </a:p>
        </p:txBody>
      </p:sp>
      <p:sp>
        <p:nvSpPr>
          <p:cNvPr id="3" name="Espace réservé du contenu 2"/>
          <p:cNvSpPr>
            <a:spLocks noGrp="1"/>
          </p:cNvSpPr>
          <p:nvPr>
            <p:ph idx="1"/>
          </p:nvPr>
        </p:nvSpPr>
        <p:spPr/>
        <p:txBody>
          <a:bodyPr/>
          <a:lstStyle/>
          <a:p>
            <a:pPr algn="just"/>
            <a:r>
              <a:rPr lang="fr-FR" dirty="0"/>
              <a:t>"Travail et travailleurs en Algérie" une étude sociologique de la condition ouvrière en Algérie pendant la période coloniale. Il montre comment le travail est </a:t>
            </a:r>
            <a:r>
              <a:rPr lang="fr-FR" b="1" dirty="0"/>
              <a:t>une réalité complexe</a:t>
            </a:r>
            <a:r>
              <a:rPr lang="fr-FR" dirty="0"/>
              <a:t>, qui est façonnée par les rapports sociaux.  L'ouvrage met en évidence la double nature du travail en Algérie coloniale. D'un côté, le travail est vécu comme une nécessité vitale, une condition sine qua non de la survie. D'un autre côté, le travail est aussi vécu comme une exploitation, une oppression qui contribue à maintenir les Algériens dans une situation de domination.</a:t>
            </a:r>
          </a:p>
          <a:p>
            <a:pPr algn="just"/>
            <a:r>
              <a:rPr lang="fr-FR" dirty="0"/>
              <a:t>L'ouvrage analyse les différentes formes de travail en Algérie coloniale : le travail salarié (les ouvriers des mines, des usines, ou des chantiers..), le travail indépendant (les petits artisans et les commerçants), et le travail agricole. Il montre que chacune de ces formes de travail est marquée par la domination coloniale.</a:t>
            </a:r>
          </a:p>
          <a:p>
            <a:endParaRPr lang="fr-FR" dirty="0"/>
          </a:p>
        </p:txBody>
      </p:sp>
    </p:spTree>
    <p:extLst>
      <p:ext uri="{BB962C8B-B14F-4D97-AF65-F5344CB8AC3E}">
        <p14:creationId xmlns:p14="http://schemas.microsoft.com/office/powerpoint/2010/main" val="3387602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414</TotalTime>
  <Words>3010</Words>
  <Application>Microsoft Office PowerPoint</Application>
  <PresentationFormat>Grand écran</PresentationFormat>
  <Paragraphs>71</Paragraphs>
  <Slides>18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Tw Cen MT</vt:lpstr>
      <vt:lpstr>Tw Cen MT Condensed</vt:lpstr>
      <vt:lpstr>Wingdings</vt:lpstr>
      <vt:lpstr>Wingdings 3</vt:lpstr>
      <vt:lpstr>Intégral</vt:lpstr>
      <vt:lpstr>Les études de Pierre Bourdieu sur le « travail » en Algérie</vt:lpstr>
      <vt:lpstr>Parcours intellectuel de l’auteur </vt:lpstr>
      <vt:lpstr>Présentation PowerPoint</vt:lpstr>
      <vt:lpstr>Contexte de l’étude </vt:lpstr>
      <vt:lpstr>Contexte de l’étude </vt:lpstr>
      <vt:lpstr>Description des enquêtes </vt:lpstr>
      <vt:lpstr>problématique</vt:lpstr>
      <vt:lpstr>Présentation PowerPoint</vt:lpstr>
      <vt:lpstr>Travail et travailleurs en Algérie</vt:lpstr>
      <vt:lpstr>Le déracinement</vt:lpstr>
      <vt:lpstr>La distinction société traditionnelle/société moderne : « agent économique précapitaliste/ agent économique capitaliste </vt:lpstr>
      <vt:lpstr>« agent économique précapitaliste/ agent économique capitaliste </vt:lpstr>
      <vt:lpstr>la colonisation française introduit l’économie capitaliste dans une société qui n’y est pas préparée.  </vt:lpstr>
      <vt:lpstr> dépaysanisation et déracinement   </vt:lpstr>
      <vt:lpstr> chômage et sous prolétariat</vt:lpstr>
      <vt:lpstr> Le rapport au travail</vt:lpstr>
      <vt:lpstr>Présentation PowerPoint</vt:lpstr>
      <vt:lpstr>Salariat, comme condition de rationalisation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Souhila</dc:creator>
  <cp:lastModifiedBy>dell</cp:lastModifiedBy>
  <cp:revision>64</cp:revision>
  <dcterms:created xsi:type="dcterms:W3CDTF">2022-10-20T06:30:18Z</dcterms:created>
  <dcterms:modified xsi:type="dcterms:W3CDTF">2023-12-10T11:54:07Z</dcterms:modified>
</cp:coreProperties>
</file>