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9" r:id="rId17"/>
    <p:sldId id="300" r:id="rId18"/>
    <p:sldId id="301" r:id="rId19"/>
    <p:sldId id="275" r:id="rId20"/>
    <p:sldId id="273" r:id="rId21"/>
    <p:sldId id="274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3" r:id="rId56"/>
    <p:sldId id="315" r:id="rId57"/>
    <p:sldId id="316" r:id="rId58"/>
    <p:sldId id="326" r:id="rId59"/>
    <p:sldId id="327" r:id="rId60"/>
    <p:sldId id="328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30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424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5064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77941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061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3222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475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5529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9439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29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042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43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123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338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7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337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6160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0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103047"/>
            <a:ext cx="11739715" cy="1126283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PSYCHOPHARMACOLOGIE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967469" y="5709950"/>
            <a:ext cx="4533365" cy="870155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Arial Black" panose="020B0A04020102020204" pitchFamily="34" charset="0"/>
              </a:rPr>
              <a:t>D</a:t>
            </a:r>
            <a:r>
              <a:rPr lang="fr-FR" sz="3600" smtClean="0">
                <a:solidFill>
                  <a:schemeClr val="bg1"/>
                </a:solidFill>
                <a:latin typeface="Arial Black" panose="020B0A04020102020204" pitchFamily="34" charset="0"/>
              </a:rPr>
              <a:t>r</a:t>
            </a:r>
            <a:r>
              <a:rPr lang="fr-FR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LAOUDJ.M</a:t>
            </a:r>
            <a:endParaRPr lang="fr-FR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35627" y="2389240"/>
            <a:ext cx="8332838" cy="115269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4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SÉMINAIRE N°: II</a:t>
            </a:r>
            <a:endParaRPr lang="fr-FR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4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609600"/>
            <a:ext cx="10928555" cy="608616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12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 PAS OUBLIER L’ASPECT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ÉCONOMIQUE DU TRAITEMENT.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13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ECHEC ET CHANGEMENT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 TRAITEMENT: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On peut quelques fois mettre du temps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avant de trouver le produit et la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posologie adaptés sans se décourager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ni renoncer.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68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231" y="609599"/>
            <a:ext cx="11031795" cy="6145162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14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LES SITUATIONS CLINIQUES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PARTICULIÈRES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	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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Les personnes âgées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Elles ont une plus grand susceptibilité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vis-à-vis des effets secondaires (cardiaque,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neurologique).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Le métabolisme des médicament est plus lent.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- Elles nécessitent des demi-doses aux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prescriptions habituelles.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15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96645"/>
            <a:ext cx="11282516" cy="64843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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La femme enceinte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- La règle générale est de n’administrer aucun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 traitement à la femme enceinte, 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surtout lors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 du 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premier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trimestre et 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à la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femme allaitante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.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-  Cette règle est levée lors des troubles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 psychiatriques sévères.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- Tous les psychotropes sont en règle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générale sécrétés par le lait maternel.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L’information de la mère est important.  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91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39" y="609600"/>
            <a:ext cx="10972800" cy="608616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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Les patients atteints de maladie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Somatiques : </a:t>
            </a: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- Risque d’interférence des psychotropes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avec les médicaments contre les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affections médicales et chirurgicales.</a:t>
            </a:r>
            <a:r>
              <a:rPr lang="fr-FR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u="sng" dirty="0">
                <a:solidFill>
                  <a:schemeClr val="tx1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endParaRPr lang="fr-FR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24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232" y="609600"/>
            <a:ext cx="10810568" cy="1320800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I- LES NEUROLEPTIQUES</a:t>
            </a:r>
            <a:endParaRPr lang="fr-F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3" descr="C:\Users\hp\Desktop\nozinan-filmtabl-100-mg-100-stk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2940">
            <a:off x="968542" y="1710331"/>
            <a:ext cx="4287184" cy="1742666"/>
          </a:xfrm>
          <a:prstGeom prst="rect">
            <a:avLst/>
          </a:prstGeom>
          <a:noFill/>
        </p:spPr>
      </p:pic>
      <p:pic>
        <p:nvPicPr>
          <p:cNvPr id="4" name="Picture 2" descr="C:\Users\hp\Desktop\télécharg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98923">
            <a:off x="7100630" y="2296957"/>
            <a:ext cx="4054319" cy="1794000"/>
          </a:xfrm>
          <a:prstGeom prst="rect">
            <a:avLst/>
          </a:prstGeom>
          <a:noFill/>
        </p:spPr>
      </p:pic>
      <p:pic>
        <p:nvPicPr>
          <p:cNvPr id="5" name="Picture 4" descr="C:\Users\hp\Desktop\téléchargement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7120" y="3939221"/>
            <a:ext cx="3000396" cy="2343156"/>
          </a:xfrm>
          <a:prstGeom prst="rect">
            <a:avLst/>
          </a:prstGeom>
          <a:noFill/>
        </p:spPr>
      </p:pic>
      <p:pic>
        <p:nvPicPr>
          <p:cNvPr id="6" name="Picture 5" descr="C:\Users\hp\Desktop\1epm29k_3psl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29251">
            <a:off x="6700077" y="3517187"/>
            <a:ext cx="1329772" cy="2877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448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232" y="226141"/>
            <a:ext cx="10810568" cy="648437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ILS CONSTITUENT UNE CLASSE PARTICULIÈRE </a:t>
            </a:r>
            <a:b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 PSYCHOTROPES AGISSANT SUR L’EXCITATION PSYCHOMOTRICE ET CERTAINS SYMPTÔMES PSYCHOTIQUES, HALLUCINATIONS ET DÉLIRES.</a:t>
            </a:r>
            <a:endParaRPr lang="fr-FR" sz="49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52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147485"/>
            <a:ext cx="10972800" cy="6577780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IL EXISTE AUSSI </a:t>
            </a:r>
            <a:r>
              <a:rPr lang="fr-FR" sz="44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LES NEUROLEPTIQUES À ACTION PROLONGÉE</a:t>
            </a: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 </a:t>
            </a:r>
            <a:r>
              <a:rPr lang="fr-FR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N.A.P</a:t>
            </a: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). ILS VISENT À ASSURER UN  TRAITEMENT D’ENTRETIEN DE RÉALISER DES THÉRAPEUTIQUES AU LONG COURS DANS LES MEILLEURES CONDITIONS POSSIBLES DE SÉCURITÉ ET DE RÉGULARITÉ. 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2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39" y="196645"/>
            <a:ext cx="11135032" cy="6558116"/>
          </a:xfrm>
        </p:spPr>
        <p:txBody>
          <a:bodyPr>
            <a:noAutofit/>
          </a:bodyPr>
          <a:lstStyle/>
          <a:p>
            <a:pPr algn="ctr"/>
            <a:r>
              <a:rPr lang="fr-FR" sz="5400" dirty="0">
                <a:solidFill>
                  <a:prstClr val="black"/>
                </a:solidFill>
                <a:latin typeface="Arial Black" panose="020B0A04020102020204" pitchFamily="34" charset="0"/>
              </a:rPr>
              <a:t>ILS PERMETTENT AVANT TOUT DE RÉDUIRE LA POSOLOGIE QUOTIDIENNE PAR RAPPORT AUX </a:t>
            </a:r>
            <a:r>
              <a:rPr lang="fr-FR" sz="5400" u="sng" dirty="0">
                <a:solidFill>
                  <a:srgbClr val="FF0000"/>
                </a:solidFill>
                <a:latin typeface="Arial Black" panose="020B0A04020102020204" pitchFamily="34" charset="0"/>
              </a:rPr>
              <a:t>NEUROLEPTIQUES STANDARDS</a:t>
            </a:r>
            <a:r>
              <a:rPr lang="fr-FR" sz="5400" dirty="0">
                <a:solidFill>
                  <a:prstClr val="black"/>
                </a:solidFill>
                <a:latin typeface="Arial Black" panose="020B0A04020102020204" pitchFamily="34" charset="0"/>
              </a:rPr>
              <a:t>, DIMINUANT AINSI LE RISQUE DE TOXICITÉ.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590474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1" y="191729"/>
            <a:ext cx="11710219" cy="645979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Nous avons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deux neuroleptiques retard   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dont l’action s’étale sur 3 ou 4 semaines :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®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 DÉCANOATE DE FLUPHÉNAZINE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(MODÉCATE)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®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 PALMITATE DE PIPOTIAZINE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(PIPORTIL L4)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fr-F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8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888" y="727587"/>
            <a:ext cx="10870653" cy="5864942"/>
          </a:xfrm>
        </p:spPr>
        <p:txBody>
          <a:bodyPr>
            <a:normAutofit/>
          </a:bodyPr>
          <a:lstStyle/>
          <a:p>
            <a:pPr algn="ctr"/>
            <a:r>
              <a:rPr lang="fr-F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I.1- LES  </a:t>
            </a:r>
            <a:r>
              <a:rPr lang="fr-FR" sz="7200" dirty="0">
                <a:solidFill>
                  <a:srgbClr val="7030A0"/>
                </a:solidFill>
                <a:latin typeface="Arial Black" panose="020B0A04020102020204" pitchFamily="34" charset="0"/>
              </a:rPr>
              <a:t>EFFETS </a:t>
            </a:r>
            <a:r>
              <a:rPr lang="fr-F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THERAPEUTIQUES </a:t>
            </a:r>
            <a:br>
              <a:rPr lang="fr-F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DES NEUROLEPTIQUES. </a:t>
            </a:r>
            <a:r>
              <a:rPr lang="fr-FR" sz="72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72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978590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6542"/>
            <a:ext cx="8804787" cy="6543974"/>
          </a:xfrm>
        </p:spPr>
        <p:txBody>
          <a:bodyPr>
            <a:noAutofit/>
          </a:bodyPr>
          <a:lstStyle/>
          <a:p>
            <a:pPr algn="ctr"/>
            <a:r>
              <a:rPr lang="fr-FR" sz="72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LES  PRINCIPES GÉNÉRAUX                  DE  PRESCRIPTION          </a:t>
            </a:r>
            <a:r>
              <a:rPr lang="fr-FR" sz="7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DES PSYCHOTROPES.</a:t>
            </a:r>
            <a:endParaRPr lang="fr-FR" sz="72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Espace réservé pour une image  4" descr="75761.jpg"/>
          <p:cNvPicPr>
            <a:picLocks noChangeAspect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>
          <a:xfrm rot="5400000">
            <a:off x="7322157" y="1874081"/>
            <a:ext cx="6300634" cy="3128897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727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39" y="117987"/>
            <a:ext cx="10972800" cy="659252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A/ Ils ont un effet antipsychotique ou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antiproductif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ou encore </a:t>
            </a:r>
            <a:r>
              <a:rPr lang="fr-FR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antidélirant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B/ Ils ont un effet sédatif, ils sont aussi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de très puissants tranquillisants : 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Sur l’excitation psychomotrice (</a:t>
            </a:r>
            <a:r>
              <a:rPr lang="fr-F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antimaniaque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Sur l’hypersensibilité affective (effet ataraxique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réduisant la réactivité émotionnelle aux stimuli).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Sur l’agressivité.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6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84" y="609599"/>
            <a:ext cx="10913806" cy="604192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Cette double activité antipsychotique        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et sédative procèdent d’autres effets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bénéfiques 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Reprise de la communication et des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échanges sociaux (effet </a:t>
            </a:r>
            <a:r>
              <a:rPr lang="fr-F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antiautistique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Réactivation des conduites (effet désinhibiteur </a:t>
            </a:r>
            <a:r>
              <a:rPr 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br>
              <a:rPr 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antidéficitaire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5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609599"/>
            <a:ext cx="11238271" cy="6115665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I.2- LES MÉCANISMES D’ACTION DES NEUROLEPTIQUES</a:t>
            </a:r>
            <a:r>
              <a:rPr lang="fr-FR" sz="8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fr-FR" sz="8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9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250723"/>
            <a:ext cx="11135033" cy="64892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LES NEUROLEPTIQUES ONT UNE ACTION NEUROBIOCHIMIQUE FONDAMENTALE SUR</a:t>
            </a:r>
            <a:b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LE </a:t>
            </a:r>
            <a:r>
              <a:rPr lang="fr-FR" sz="49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BLOCAGE DES RÉCEPTEURS DOPAMINERGIQUES</a:t>
            </a:r>
            <a: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b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9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QUATRE VOIES DOPAMINERGIQUES SONT PARTICULIÈREMENT AFFECTÉS PAR LES NEUROLEPTIQUES :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528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7" y="609599"/>
            <a:ext cx="10928555" cy="6115665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► </a:t>
            </a:r>
            <a:r>
              <a:rPr lang="fr-FR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Nigro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-striées, à l’origine des effets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extrapyramidaux.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►Méso-limbique et méso-corticales,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impliquées dans les effets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neuropsychologiques.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►</a:t>
            </a:r>
            <a:r>
              <a:rPr lang="fr-FR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Tubéro-infundibulaires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d’où résultent les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effets endocriniens et végétatifs des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neuroleptiques.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67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233" y="594852"/>
            <a:ext cx="11444748" cy="610091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ILS BLOQUENT AUSSI D’AUTRES RÉCEPTEURS 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Noradrénergiques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d’où leurs effets hypotenseur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orthostatique et sédatif.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Cholinergiques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centraux et périphériques.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fr-FR" u="sng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Histaminergiques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 sédation, hypotension,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stimulation de l’appétit.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Sérotoninergiques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49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83" y="176981"/>
            <a:ext cx="11798711" cy="656303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Les plus </a:t>
            </a:r>
            <a:r>
              <a:rPr lang="fr-FR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antidopaminergiques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sont les plus antipsychotiques (ex: </a:t>
            </a:r>
            <a:r>
              <a:rPr lang="fr-FR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l’halopéridol/ HALDOL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°).</a:t>
            </a:r>
            <a:b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Les plus </a:t>
            </a:r>
            <a:r>
              <a:rPr lang="fr-FR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antinoradrénergiques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sont les plus sédatifs (ex: </a:t>
            </a:r>
            <a:r>
              <a:rPr lang="fr-FR" sz="4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lévopromazine</a:t>
            </a:r>
            <a:r>
              <a:rPr lang="fr-FR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/ NOZINAN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°).</a:t>
            </a:r>
            <a:b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Ceux qui sont fortement </a:t>
            </a:r>
            <a:r>
              <a:rPr lang="fr-F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anticholinergiques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entrainent moins d’effets extrapyramidaux </a:t>
            </a:r>
            <a:b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(ex: </a:t>
            </a:r>
            <a:r>
              <a:rPr lang="fr-FR" sz="4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chlorpromazine/LARGACTIL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°). </a:t>
            </a:r>
            <a:endParaRPr lang="fr-FR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4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232" y="427703"/>
            <a:ext cx="11606981" cy="6238568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I.3- PHARMACOCINÉTIQUE DES </a:t>
            </a:r>
            <a:b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NEUROLEPTIQUES : </a:t>
            </a:r>
            <a:endParaRPr lang="fr-F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3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7" y="221227"/>
            <a:ext cx="11282516" cy="6504038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 taux de résorption, 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varie d’un neuroleptique à un autre. Les effets cliniques se manifestent plus rapidement et plus constamment        en </a:t>
            </a:r>
            <a:r>
              <a:rPr lang="fr-F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I.M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que </a:t>
            </a:r>
            <a:r>
              <a:rPr lang="fr-F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Per Os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b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sz="4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Après absorption d’une dose , </a:t>
            </a:r>
            <a:r>
              <a:rPr lang="fr-FR" sz="4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demi-vie moyenne  d’un neuroleptique 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est comprise entre </a:t>
            </a:r>
            <a:r>
              <a:rPr lang="fr-FR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 et 20 heures</a:t>
            </a:r>
            <a:r>
              <a:rPr lang="fr-FR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</a:t>
            </a:r>
            <a:endParaRPr lang="fr-FR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44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83" y="609600"/>
            <a:ext cx="10943303" cy="4404852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I.4- LES INDICATIONS DES NEUROLEPTIQUES : </a:t>
            </a:r>
            <a:endParaRPr lang="fr-F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58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609599"/>
            <a:ext cx="11488994" cy="5466735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LA PRESCRIPTION D’UN TRAITEMENT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PSYCHOTROPE REQUIERT DE LA PART DU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MÉDECIN PSYCHIATRE :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Une évaluation psychologique.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Une évaluation diagnostique de la maladie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mentale.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La capacité d’établir un traitement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global.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10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147485"/>
            <a:ext cx="11488994" cy="657778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CE SONT TOUT D’ABORD                                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LES ÉTATS PSYCHOTIQUES </a:t>
            </a:r>
            <a:r>
              <a:rPr lang="fr-FR" dirty="0" smtClean="0">
                <a:solidFill>
                  <a:srgbClr val="FF0000"/>
                </a:solidFill>
              </a:rPr>
              <a:t>: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☺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Les Psychoses Délirantes Aiguës :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Bouffées délirantes aiguës.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- Psychoses réactionnelles de courtes durées.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- Psychoses toxiques.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- Les moments féconds et réactivation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délirantes des schizophrénies.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- Mélancolies délirantes, manies délirantes.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		- Confusions délirantes. 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51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39" y="609599"/>
            <a:ext cx="10972800" cy="607141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☺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LES PSYCHOSES CHRONIQUES :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Schizophrénies et délires chroniques.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☺ LES ETATS D’EXCITATION ET D’AGITATION </a:t>
            </a:r>
            <a:b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PSYCHOMOTRICE: </a:t>
            </a:r>
            <a:b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b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Etats maniaques.</a:t>
            </a:r>
            <a:b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- Etats d’agitation anxieuse majeure </a:t>
            </a:r>
            <a:b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(mélancolie anxieuse, réactions anxieuses </a:t>
            </a:r>
            <a:b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agitées des névroses, états de stress </a:t>
            </a:r>
            <a:b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majeur). </a:t>
            </a:r>
            <a:b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0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6" y="103239"/>
            <a:ext cx="11371007" cy="663677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Troubles du caractère et du comportement mal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contrôlables </a:t>
            </a: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 les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thérapies psychologiques </a:t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et les anxiolytiques </a:t>
            </a: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 ex: psychopathie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).</a:t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☺ LES INDICATIONS NON PSYCHIATRIQUES :</a:t>
            </a:r>
            <a:b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b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- </a:t>
            </a:r>
            <a:r>
              <a:rPr lang="fr-FR" sz="32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Neurologiques</a:t>
            </a:r>
            <a:r>
              <a:rPr lang="fr-FR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: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maladie de Gilles de la </a:t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Tourette, Tics, Chorées.</a:t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</a:t>
            </a:r>
            <a:r>
              <a:rPr lang="fr-FR" sz="3200" b="1" dirty="0" err="1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Gastro-entérologiques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hoquet rebelle; </a:t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nausées, vomissements. </a:t>
            </a:r>
            <a:b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Anesthésie générale.  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240" y="314868"/>
            <a:ext cx="11518490" cy="1320800"/>
          </a:xfrm>
        </p:spPr>
        <p:txBody>
          <a:bodyPr>
            <a:noAutofit/>
          </a:bodyPr>
          <a:lstStyle/>
          <a:p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II- LES TRANQUILISANTS:</a:t>
            </a:r>
            <a:endParaRPr lang="fr-F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 descr="C:\Users\hp\Desktop\bsi-bsip-012454-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2847">
            <a:off x="722062" y="1998429"/>
            <a:ext cx="4000528" cy="1903414"/>
          </a:xfrm>
          <a:prstGeom prst="rect">
            <a:avLst/>
          </a:prstGeom>
          <a:noFill/>
        </p:spPr>
      </p:pic>
      <p:pic>
        <p:nvPicPr>
          <p:cNvPr id="4" name="Picture 4" descr="C:\Users\hp\Desktop\Valium_10_mg_Injection__7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2621">
            <a:off x="6652250" y="1735690"/>
            <a:ext cx="3929090" cy="2428892"/>
          </a:xfrm>
          <a:prstGeom prst="rect">
            <a:avLst/>
          </a:prstGeom>
          <a:noFill/>
        </p:spPr>
      </p:pic>
      <p:pic>
        <p:nvPicPr>
          <p:cNvPr id="5" name="Picture 5" descr="C:\Users\hp\Desktop\2cbeeaa1a70751b803cabe09d18740eeb5c44520884bc2965ddca062b5fd948d16ef68426bf2946d824632a61eaab25db118f4c7c9b7345f1bc960c114e4f6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421" y="3995459"/>
            <a:ext cx="3143272" cy="2786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119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7" y="147485"/>
            <a:ext cx="11592232" cy="6518786"/>
          </a:xfrm>
        </p:spPr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ON LES QUALIFIE D’ANXIOLYTIQUES ET       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ILS AGISSENT SUR :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 angoisses non psychotiques.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Ils ont une activité myorelaxante.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Ils ont une action </a:t>
            </a:r>
            <a:r>
              <a:rPr lang="fr-FR" dirty="0" err="1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anticonvulsivante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Ils n’ont pas un effet antipsychotique.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Ils n’ont pas d’effet antidépresseur.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Ils possèdent une action hypnotique à 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doses convenables.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16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132735"/>
            <a:ext cx="11695471" cy="6563033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Ils peuvent être répartis en deux groupes   (les carbamates et les benzodiazépines) :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☺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 groupes des carbamates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ex: EQUANIL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ont une rapidité d’action par voie I.M et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leur brièveté d’action. Ils restent un des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traitements des états d’agitation, en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particulier dans les agitations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confusionnelles dont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 délirium tremens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 </a:t>
            </a: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93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79" y="152399"/>
            <a:ext cx="11208776" cy="660236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☺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 groupe des Benzodiazépines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bromazépam (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LÉXOMIL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Le </a:t>
            </a:r>
            <a:r>
              <a:rPr lang="fr-F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Chlorazépate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TRANXÉNE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Le diazépam (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VALIUM*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Le </a:t>
            </a:r>
            <a:r>
              <a:rPr lang="fr-F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lorazépam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TÉMESTA*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L’</a:t>
            </a:r>
            <a:r>
              <a:rPr lang="fr-F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oxazépam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SÉRESTA*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66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1" y="609599"/>
            <a:ext cx="11710219" cy="5997677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II.1- PHARMACOCINÉTIQUE </a:t>
            </a:r>
            <a:r>
              <a:rPr lang="fr-FR" sz="6000" dirty="0">
                <a:solidFill>
                  <a:srgbClr val="7030A0"/>
                </a:solidFill>
                <a:latin typeface="Arial Black" panose="020B0A04020102020204" pitchFamily="34" charset="0"/>
              </a:rPr>
              <a:t>DES </a:t>
            </a: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TRANQUILISANTS: </a:t>
            </a:r>
            <a:r>
              <a:rPr lang="fr-FR" sz="6000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18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7" y="609599"/>
            <a:ext cx="11267768" cy="483255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LA DEMIE-VIE DES BENZODIAZÉPINES EST DIFFÉRENTE D’UN PRODUIT À L’AUTRE. ILS NE PROVOQUENT PAS D’INDUCTION ENZYMATIQUE ET PEUVENT DONC ÊTRE ASSOCIÉS À D’AUTRES MÉDICAMENTS. </a:t>
            </a:r>
            <a:endParaRPr lang="fr-FR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41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7" y="324465"/>
            <a:ext cx="11665974" cy="6386051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☺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TOXICITÉ EST 5 FOIS PLUS FAIBLES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 POUR LES BARBITURIQUES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- 2  à 5g  pour 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 CARBAMATES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- 0,2  à  0,5g  pour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 BENZODIAZÉPINES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82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87" y="609599"/>
            <a:ext cx="11312013" cy="5923935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IL FAUT SAVOIR DÉCIDER UN TRAITEMENT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PHARMACOLOGIQUE: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Laisser souffrir psychologiquement un patient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quant il est possible de l’aider sur le plan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psycho-pharmacologique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est inutile.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CHOISIR UN MÉDICAMENT QUI POSSÈDE   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PLUS GRANDE EFFICACITÉ.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Ayant moins d’effets secondaires.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35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232" y="147483"/>
            <a:ext cx="11282516" cy="657778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☺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L’intoxication </a:t>
            </a: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>réalise un tableau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progressif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   </a:t>
            </a:r>
            <a:b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  - </a:t>
            </a: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État ébrieux avec dysarthrie, incoordination, </a:t>
            </a:r>
            <a:b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nausées, évoluant vers une altération de la </a:t>
            </a:r>
            <a:b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vigilance jusqu’au coma profond.</a:t>
            </a:r>
            <a:b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- En cas de coma, on observe, une hypotonie, </a:t>
            </a:r>
            <a:b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avec aréflexie, une hypothermie sans </a:t>
            </a:r>
            <a:b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syndrome focalisé neurologique. </a:t>
            </a:r>
            <a: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91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0" y="235974"/>
            <a:ext cx="11828207" cy="64008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☺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32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DEUX COMPLICATIONS SONT À REDOUTER :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Un syndrome de dépression respiratoire.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- La survenue d’un collapsus cardio-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vasculaire.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☺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CONDUITE D’URGENCE À TENIR :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- Lavage gastrique si le niveau de vigilance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permet le maintien des fonctions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respiratoires et circulatoires est nécessaire.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- Massage cardiaque externe.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01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1" y="609599"/>
            <a:ext cx="11533238" cy="4095135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II.2- LES </a:t>
            </a:r>
            <a:r>
              <a:rPr lang="fr-FR" sz="6000" dirty="0">
                <a:solidFill>
                  <a:srgbClr val="7030A0"/>
                </a:solidFill>
                <a:latin typeface="Arial Black" panose="020B0A04020102020204" pitchFamily="34" charset="0"/>
              </a:rPr>
              <a:t>INDICATIONS </a:t>
            </a: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DES </a:t>
            </a:r>
            <a:b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TRANQUILISANTS :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45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1" y="191729"/>
            <a:ext cx="11754464" cy="6518787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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LES TRANQUILLISANTS SONT INDIQUÉS DANS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Les états anxieux de fond réactionnel ou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névrotique.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- Les crises d’angoisse aiguës.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- Les insomnies.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- Les états confusionnels.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76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735" y="265472"/>
            <a:ext cx="11606981" cy="6386052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☺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Les indications non psychiatriques: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 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Hypertension artérielle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- Coronaropathie.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- Ulcères.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- Eczéma.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- Asthme.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</a:rPr>
              <a:t>En association avec les antidépresseurs , ils corrigent la composante anxieuse et ils sont formellement contre indiqués avec l’alcool.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20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0390060" cy="5475891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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LES TRANQUILLISANTS SONT CONTRE INDIQUÉS EN CAS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Allergie connue aux BENZ.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- Insuffisance respiratoire en raison de l’effet  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dépresseur respiratoire.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- Contre indication relative 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Myasthénie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[</a:t>
            </a:r>
            <a:r>
              <a:rPr lang="fr-FR" sz="22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Myasthénie</a:t>
            </a:r>
            <a:r>
              <a:rPr lang="fr-FR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une fatigabilité anormale des muscles volontaires (muscles squelettiques), s'accompagnant d'épuisement progressif de la force musculaire.]</a:t>
            </a:r>
            <a:br>
              <a:rPr lang="fr-FR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311232" cy="5444359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Les pansements gastriques, l’alimentation diminuent l’absorption des </a:t>
            </a:r>
            <a:r>
              <a:rPr lang="fr-FR" dirty="0" err="1" smtClean="0">
                <a:solidFill>
                  <a:srgbClr val="7030A0"/>
                </a:solidFill>
                <a:latin typeface="Arial Black" pitchFamily="34" charset="0"/>
              </a:rPr>
              <a:t>Benzodiazopine</a:t>
            </a:r>
            <a:r>
              <a:rPr lang="fr-FR" dirty="0" err="1">
                <a:solidFill>
                  <a:srgbClr val="7030A0"/>
                </a:solidFill>
                <a:latin typeface="Arial Black" pitchFamily="34" charset="0"/>
              </a:rPr>
              <a:t>s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. Le tabac augmente aussi le métabolisme des Benzodiazépines.</a:t>
            </a:r>
            <a:endParaRPr lang="fr-FR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7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06280" cy="5649310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III- LES ANTIDEPRESSEURS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fr-FR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smartech\Bureau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077" y="1450429"/>
            <a:ext cx="4847076" cy="3941378"/>
          </a:xfrm>
          <a:prstGeom prst="rect">
            <a:avLst/>
          </a:prstGeom>
          <a:noFill/>
        </p:spPr>
      </p:pic>
      <p:pic>
        <p:nvPicPr>
          <p:cNvPr id="1027" name="Picture 3" descr="C:\Documents and Settings\smartech\Bureau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3173" y="1639614"/>
            <a:ext cx="5344510" cy="4209393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483" y="609600"/>
            <a:ext cx="10767847" cy="587002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Les antidépresseurs sont des substances dont l’action psychotrope majeure consiste en une stimulation de l’humeur ; ce sont les médicaments des états dépressifs.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La majorité des antidépresseurs ont une action noradrénergique et </a:t>
            </a:r>
            <a:r>
              <a:rPr lang="fr-FR" dirty="0" err="1" smtClean="0">
                <a:solidFill>
                  <a:srgbClr val="7030A0"/>
                </a:solidFill>
                <a:latin typeface="Arial Black" pitchFamily="34" charset="0"/>
              </a:rPr>
              <a:t>sérotoninergique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en diminuant le </a:t>
            </a:r>
            <a:r>
              <a:rPr lang="fr-FR" dirty="0" err="1" smtClean="0">
                <a:solidFill>
                  <a:srgbClr val="7030A0"/>
                </a:solidFill>
                <a:latin typeface="Arial Black" pitchFamily="34" charset="0"/>
              </a:rPr>
              <a:t>recaptage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de la noradrénaline et de la sérotonine.</a:t>
            </a:r>
            <a:endParaRPr lang="fr-FR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5571" y="1397874"/>
            <a:ext cx="10231821" cy="3300249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III- 1. PHARMACOCINÉTIQUE </a:t>
            </a:r>
            <a:br>
              <a:rPr lang="fr-FR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DES ANTIDEPRESSEURS. </a:t>
            </a:r>
            <a:endParaRPr lang="fr-FR" sz="4400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10942320" cy="601980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VÉRIFIER SCRUPULEUSEMENT LES CONTRES INDICATIONS ET LA DEMANDE D’UN BILAN AVANT LE TRAITEMENT EST INDISPENSABLE.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Bilan ophtalmologique.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Bilan cardiologique.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Bilan biologique. 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75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726" y="609600"/>
            <a:ext cx="10989150" cy="571237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L’ensemble des antidépresseurs est rapidement absorbé par voie orale.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Ils sont métabolisés par le foie et éliminés par le rein. Leur demi-vie est généralement longue (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entre 10 et 70 heures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) et permet une prise unique le soir; un taux plasmatique stable est obtenu entre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5 à 7 jours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endParaRPr lang="fr-FR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841" y="609599"/>
            <a:ext cx="10925504" cy="536553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Les dosages sanguins sont possibles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pour un certain nombre d’antidépresseurs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8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à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12 heures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après la dernière prise entre le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r>
              <a:rPr lang="fr-FR" baseline="30000" dirty="0" smtClean="0">
                <a:solidFill>
                  <a:srgbClr val="FF0000"/>
                </a:solidFill>
                <a:latin typeface="Arial Black" pitchFamily="34" charset="0"/>
              </a:rPr>
              <a:t>ème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et le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7</a:t>
            </a:r>
            <a:r>
              <a:rPr lang="fr-FR" baseline="30000" dirty="0" smtClean="0">
                <a:solidFill>
                  <a:srgbClr val="FF0000"/>
                </a:solidFill>
                <a:latin typeface="Arial Black" pitchFamily="34" charset="0"/>
              </a:rPr>
              <a:t>ème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jour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de traitement.</a:t>
            </a:r>
            <a:endParaRPr lang="fr-FR" dirty="0"/>
          </a:p>
        </p:txBody>
      </p:sp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903" y="609600"/>
            <a:ext cx="10783614" cy="59803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Bookman Old Style"/>
              </a:rPr>
              <a:t>☺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Les effets secondaires des antidépresseurs</a:t>
            </a:r>
            <a:b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Ils varient en fonction du profil des antidépresseurs et sont souvent la base du choix du médicament. Les plus fréquents sont les suivants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-1/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L’effet psychiatrique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- Le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Virage maniaque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; les antidépresseurs peuvent induire un virage de l’humeur chez les malades atteint de </a:t>
            </a:r>
            <a:r>
              <a:rPr lang="fr-FR" u="sng" dirty="0" smtClean="0">
                <a:solidFill>
                  <a:srgbClr val="FF0000"/>
                </a:solidFill>
                <a:latin typeface="Arial Black" pitchFamily="34" charset="0"/>
              </a:rPr>
              <a:t>troubles bipolaires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- L’état confusionnel peut survenir chez     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  le sujet âgé.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r>
              <a:rPr lang="fr-FR" dirty="0" smtClean="0">
                <a:solidFill>
                  <a:srgbClr val="7030A0"/>
                </a:solidFill>
              </a:rPr>
              <a:t/>
            </a:r>
            <a:br>
              <a:rPr lang="fr-FR" dirty="0" smtClean="0">
                <a:solidFill>
                  <a:srgbClr val="7030A0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607" y="609599"/>
            <a:ext cx="10657490" cy="5948855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2/ les effets </a:t>
            </a:r>
            <a:r>
              <a:rPr lang="fr-FR" dirty="0" err="1" smtClean="0">
                <a:solidFill>
                  <a:srgbClr val="FF0000"/>
                </a:solidFill>
                <a:latin typeface="Arial Black" pitchFamily="34" charset="0"/>
              </a:rPr>
              <a:t>anticholinergiques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bouche sèche, trouble de la vision, constipation, dysurie, rétention d’urine.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Le glaucome à angle fermé est une contre indication formelle car les antidépresseurs peuvent déclencher une crise aigue. </a:t>
            </a:r>
            <a:endParaRPr lang="fr-FR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smartech\Bureau\rappels-anatomiques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14" y="189186"/>
            <a:ext cx="10515599" cy="6479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smartech\Bureau\les-maladies-ophtalmologiques-des-yeux-glaucome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262" y="898635"/>
            <a:ext cx="4745420" cy="4792717"/>
          </a:xfrm>
          <a:prstGeom prst="rect">
            <a:avLst/>
          </a:prstGeom>
          <a:noFill/>
        </p:spPr>
      </p:pic>
      <p:pic>
        <p:nvPicPr>
          <p:cNvPr id="3074" name="Picture 2" descr="C:\Documents and Settings\smartech\Bureau\glauc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6041" y="931807"/>
            <a:ext cx="4910958" cy="4459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138" y="609600"/>
            <a:ext cx="10562896" cy="5791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☺Les effets cardio-vasculaires </a:t>
            </a:r>
            <a:b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-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Hypotension orthostatique.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- Augmentation du rythme cardiaque;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☺ Autres Effets </a:t>
            </a:r>
            <a:b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- tremblements, myoclonie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- Sueurs; impuissance, trouble de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 l’éjaculation, anorgasmie;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- Troubles digestifs;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- prise de poids;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- allergie cutanée, rares cas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 d’</a:t>
            </a:r>
            <a:r>
              <a:rPr lang="fr-FR" dirty="0" err="1" smtClean="0">
                <a:solidFill>
                  <a:srgbClr val="7030A0"/>
                </a:solidFill>
                <a:latin typeface="Arial Black" pitchFamily="34" charset="0"/>
              </a:rPr>
              <a:t>hyperprolactinisme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avec galactorrhée</a:t>
            </a:r>
            <a:r>
              <a:rPr lang="fr-FR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endParaRPr lang="fr-FR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840" y="2422634"/>
            <a:ext cx="11020097" cy="1320800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7030A0"/>
                </a:solidFill>
                <a:latin typeface="Arial Black" pitchFamily="34" charset="0"/>
              </a:rPr>
              <a:t>III-2. INDICATIONS ET CONTRE-INDICATION DES ANTIDEPRESSEURS</a:t>
            </a:r>
            <a:endParaRPr lang="fr-FR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975" y="324465"/>
            <a:ext cx="11164528" cy="6179573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a) Modalités du traitement antidépresseur: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Le choix est fondé en suivant l’ordre suivant :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1/ L’histoire personnelle du sujet.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2/ On choisira un antidépresseur sédatif chez un sujet présentant des trubles de l’endormissement; on évitera les effets anticholinergiques et l’hypotension orthostatique chez un sujet âgé.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07225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280718" cy="5968181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b) Le début du traitement 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Un examen médical et un bilan sanguin est utile afin de dépister les contre-indications. Un EEG est recommandé pour des sujets de plus de 40 ans.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Le traitement est institué avec une augmentation progressive (en 3 à 7 jours) des doses jusqu’à la posologie souhaitée  en fonction du produit choisi.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591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1" y="191729"/>
            <a:ext cx="10884309" cy="6386051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VÉRIFIER SCRUPULEUSEMENT LES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INTERACTIONS AVEC D’AUTRES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TRAITEMENTS.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6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INFORMATION DU PATIENT: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- Expliquer les cibles thérapeutiques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recherchées.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Expliquer la vision qu’à le sujet                    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des psychotropes.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- Prévenir d’éventuels effets secondaires.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64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459" y="609600"/>
            <a:ext cx="11090786" cy="6027174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Si l’amélioration des troubles du sommeil et de l’appétit est souvent rapide en          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à 2 semaines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l’effet antidépresseur apparait en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 à 4 semaines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Ce n’est pas avant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 semaines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que l’on pourra juger de l’efficacité du traitement.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Si la réponse est positive, la majorité des praticiens proposent de continuer pendant un minimum de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 à 12 mois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 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20722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669" y="265471"/>
            <a:ext cx="11146221" cy="624568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5300" dirty="0"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fr-FR" sz="5300" dirty="0" smtClean="0">
                <a:solidFill>
                  <a:srgbClr val="FF0000"/>
                </a:solidFill>
                <a:latin typeface="Arial Black" pitchFamily="34" charset="0"/>
              </a:rPr>
              <a:t>) Les indications :</a:t>
            </a:r>
            <a:br>
              <a:rPr lang="fr-FR" sz="53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    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Tous les syndromes dépressifs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(les antidépresseurs tricycliques sont 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efficaces dans 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60 à 70%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des cas.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1/ dépression majeure uni et bipolaire :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- Accès mélancolique.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- Dépression névrotique réactionnelle.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- Dépression masquée.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- Toute dépression survenant au cours d’un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état psychiatrique (psychose, schizophrénie,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   délire chronique).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fr-FR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434" y="609599"/>
            <a:ext cx="10531366" cy="5964621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2/ Les états dépressifs secondaires à une affection cérébrale organique</a:t>
            </a:r>
            <a:r>
              <a:rPr lang="fr-FR" dirty="0" smtClean="0">
                <a:solidFill>
                  <a:srgbClr val="7030A0"/>
                </a:solidFill>
                <a:latin typeface="Bookman Old Style"/>
              </a:rPr>
              <a:t>: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accident vasculaire cérébral, syndrome subjectif du traumatisé crânien, certaines démences, forme akinétique de la maladie de parkinson, dépression au cours du SIDA. </a:t>
            </a:r>
            <a:endParaRPr lang="fr-FR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686" y="240891"/>
            <a:ext cx="10625958" cy="591732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3/ Prévention des rechutes des 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dépressions récurrentes unipolaires.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4/ Agoraphobie, phobie sociales, attaque   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de panique, et certaines formes de 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troubles anxieux généralisés.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5/ Troubles obsessionnels compulsifs 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(clomipramine efficace dans ces cas).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6/ Anorexie, boulimie (indication discutée </a:t>
            </a:r>
            <a:b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itchFamily="34" charset="0"/>
              </a:rPr>
              <a:t>   au cas par cas)  </a:t>
            </a:r>
            <a:endParaRPr lang="fr-FR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206" y="609600"/>
            <a:ext cx="10648336" cy="5938684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7/ Syndrome douloureux chronique.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8/ Autres indications psychiatriques: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Psychasthénie, personnalité sensitive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et délire de relation, certaines formes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de délire paranoïaque (délire de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jalousie), énurésie, narcolepsie.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213" y="609599"/>
            <a:ext cx="11267767" cy="5894439"/>
          </a:xfrm>
        </p:spPr>
        <p:txBody>
          <a:bodyPr>
            <a:normAutofit fontScale="90000"/>
          </a:bodyPr>
          <a:lstStyle/>
          <a:p>
            <a:r>
              <a:rPr lang="fr-F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  <a: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 contre-indications  </a:t>
            </a:r>
            <a:b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antidépresseurs : </a:t>
            </a:r>
            <a:b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</a:t>
            </a:r>
            <a: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 </a:t>
            </a:r>
            <a: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Contre-indications absolues:</a:t>
            </a:r>
            <a:br>
              <a:rPr lang="fr-FR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sz="48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Glaucome à angle fermé.</a:t>
            </a:r>
            <a:b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Trouble du rythme cardiaque </a:t>
            </a:r>
            <a:b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grave, coronaropathie, </a:t>
            </a:r>
            <a:b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insuffisance cardiaque;</a:t>
            </a:r>
            <a:b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- Grossesse du premier trimestre;</a:t>
            </a:r>
            <a:br>
              <a:rPr lang="fr-F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br>
              <a:rPr lang="fr-FR" sz="48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fr-FR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23848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948" y="609599"/>
            <a:ext cx="10574594" cy="5982929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 Contre-indications relatives :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- Epilepsie: la prescription des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antidépresseurs tricycliques peut nécessiter une augmentation des doses du traitement antiépileptique;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/>
            </a:r>
            <a:br>
              <a:rPr lang="fr-FR" dirty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- Insuffisance hépatique et rénale: elles justifient une prudence de prescription.</a:t>
            </a:r>
            <a:endParaRPr lang="fr-FR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55956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79" y="550606"/>
            <a:ext cx="11400505" cy="598292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REMARQUE :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Les nouveau antidépresseurs non tricycliques, leur profil est le même que celui des antidépresseurs classiques. Leur avantage consiste en : </a:t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*Une meilleure tolérance cardio-vasculaire;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* Des effets anticholinergiques moindres;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 Des effets secondaires moins fréquents.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74078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lybbip7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221226"/>
            <a:ext cx="5500726" cy="6356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08785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83" y="609599"/>
            <a:ext cx="11105536" cy="599767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7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CONNAISSANCE DE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PHARMACOCINÉTIQUE D’UN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PRODUIT PERMET UNE PRESCRIPTION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PLUS RATIONNELLE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8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CHOISIR LE MÉDICAMENT DONT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 PRESCRIPTION EST LA PLUS SIMPLE. </a:t>
            </a:r>
            <a:endParaRPr lang="fr-FR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7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981" y="206477"/>
            <a:ext cx="11341509" cy="641554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9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POSOLOGIE ET DOSAGE :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- Augmenter progressivement la posologie en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tenant compte des susceptibilités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individuelles.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	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Inutile de commencer par de fortes doses.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- L’objectif est d’obtenir la dose efficace la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plus faible possible dans un temps plus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court. </a:t>
            </a:r>
            <a:r>
              <a:rPr lang="fr-FR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0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483" y="191729"/>
            <a:ext cx="10869561" cy="641554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10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ÉVITER LA POLYCHIMIOTHÉRAPIE :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/>
              <a:t>	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 Elle est source d’accumulation toxique.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	- Rend difficile l’analyse de l’efficacité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thérapeutique.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11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/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CHOIX DU MEDICAMENT ET RISQUE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SUICIDAIRE: </a:t>
            </a:r>
            <a:br>
              <a:rPr lang="fr-F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 risque suicidaire est l’un des problèmes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majeurs en psychiatrie. Donc, le choix doit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se faire par rapport à un produit ayant une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large marge entre la zone thérapeutique et  </a:t>
            </a:r>
            <a:b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 la zone toxique. </a:t>
            </a:r>
            <a:endParaRPr lang="fr-FR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85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463</Words>
  <Application>Microsoft Office PowerPoint</Application>
  <PresentationFormat>Personnalisé</PresentationFormat>
  <Paragraphs>68</Paragraphs>
  <Slides>68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Facette</vt:lpstr>
      <vt:lpstr>Présentation PowerPoint</vt:lpstr>
      <vt:lpstr>LES  PRINCIPES GÉNÉRAUX                  DE  PRESCRIPTION          DES PSYCHOTROPES.</vt:lpstr>
      <vt:lpstr>1/ LA PRESCRIPTION D’UN TRAITEMENT      PSYCHOTROPE REQUIERT DE LA PART DU      MÉDECIN PSYCHIATRE :  - Une évaluation psychologique.  - Une évaluation diagnostique de la maladie    mentale.  - La capacité d’établir un traitement    global. </vt:lpstr>
      <vt:lpstr>2/ IL FAUT SAVOIR DÉCIDER UN TRAITEMENT      PHARMACOLOGIQUE:   - Laisser souffrir psychologiquement un patient    quant il est possible de l’aider sur le plan    psycho-pharmacologique est inutile.  3/ CHOISIR UN MÉDICAMENT QUI POSSÈDE         LA PLUS GRANDE EFFICACITÉ.   - Ayant moins d’effets secondaires.   </vt:lpstr>
      <vt:lpstr>4/ VÉRIFIER SCRUPULEUSEMENT LES CONTRES INDICATIONS ET LA DEMANDE D’UN BILAN AVANT LE TRAITEMENT EST INDISPENSABLE.  - Bilan ophtalmologique.  - Bilan cardiologique.  - Bilan biologique.  </vt:lpstr>
      <vt:lpstr>5/ VÉRIFIER SCRUPULEUSEMENT LES      INTERACTIONS AVEC D’AUTRES      TRAITEMENTS.  6/ INFORMATION DU PATIENT:    - Expliquer les cibles thérapeutiques       recherchées.   - Expliquer la vision qu’à le sujet                           des psychotropes.    - Prévenir d’éventuels effets secondaires. </vt:lpstr>
      <vt:lpstr>7/ LA CONNAISSANCE DE      LA PHARMACOCINÉTIQUE D’UN      PRODUIT PERMET UNE PRESCRIPTION      PLUS RATIONNELLE.   8/ CHOISIR LE MÉDICAMENT DONT      LA PRESCRIPTION EST LA PLUS SIMPLE. </vt:lpstr>
      <vt:lpstr>9/ POSOLOGIE ET DOSAGE :        - Augmenter progressivement la posologie en        tenant compte des susceptibilités        individuelles.   - Inutile de commencer par de fortes doses.     - L’objectif est d’obtenir la dose efficace la       plus faible possible dans un temps plus       court.   </vt:lpstr>
      <vt:lpstr>10/ ÉVITER LA POLYCHIMIOTHÉRAPIE :  - Elle est source d’accumulation toxique.  - Rend difficile l’analyse de l’efficacité       thérapeutique.  11/ CHOIX DU MEDICAMENT ET RISQUE        SUICIDAIRE:        Le risque suicidaire est l’un des problèmes        majeurs en psychiatrie. Donc, le choix doit        se faire par rapport à un produit ayant une        large marge entre la zone thérapeutique et         la zone toxique. </vt:lpstr>
      <vt:lpstr>12/ NE PAS OUBLIER L’ASPECT        ÉCONOMIQUE DU TRAITEMENT.  13/ ECHEC ET CHANGEMENT        DE TRAITEMENT:   - On peut quelques fois mettre du temps       avant de trouver le produit et la       posologie adaptés sans se décourager       ni renoncer. </vt:lpstr>
      <vt:lpstr>14/ LES SITUATIONS CLINIQUES        PARTICULIÈRES:    Les personnes âgées :          - Elles ont une plus grand susceptibilité              vis-à-vis des effets secondaires (cardiaque,              neurologique).           - Le métabolisme des médicament est plus lent.           - Elles nécessitent des demi-doses aux             prescriptions habituelles.</vt:lpstr>
      <vt:lpstr> La femme enceinte :     - La règle générale est de n’administrer aucun       traitement à la femme enceinte, surtout lors       du premier trimestre et à la femme allaitante.    -  Cette règle est levée lors des troubles       psychiatriques sévères.    - Tous les psychotropes sont en règle      générale sécrétés par le lait maternel.      L’information de la mère est important.   </vt:lpstr>
      <vt:lpstr> Les patients atteints de maladie     Somatiques :       - Risque d’interférence des psychotropes      avec les médicaments contre les      affections médicales et chirurgicales. </vt:lpstr>
      <vt:lpstr>I- LES NEUROLEPTIQUES</vt:lpstr>
      <vt:lpstr> ILS CONSTITUENT UNE CLASSE PARTICULIÈRE  DE PSYCHOTROPES AGISSANT SUR L’EXCITATION PSYCHOMOTRICE ET CERTAINS SYMPTÔMES PSYCHOTIQUES, HALLUCINATIONS ET DÉLIRES.</vt:lpstr>
      <vt:lpstr>IL EXISTE AUSSI LES NEUROLEPTIQUES À ACTION PROLONGÉE ( N.A.P). ILS VISENT À ASSURER UN  TRAITEMENT D’ENTRETIEN DE RÉALISER DES THÉRAPEUTIQUES AU LONG COURS DANS LES MEILLEURES CONDITIONS POSSIBLES DE SÉCURITÉ ET DE RÉGULARITÉ. </vt:lpstr>
      <vt:lpstr>ILS PERMETTENT AVANT TOUT DE RÉDUIRE LA POSOLOGIE QUOTIDIENNE PAR RAPPORT AUX NEUROLEPTIQUES STANDARDS, DIMINUANT AINSI LE RISQUE DE TOXICITÉ.</vt:lpstr>
      <vt:lpstr> Nous avons deux neuroleptiques retard    dont l’action s’étale sur 3 ou 4 semaines :   ® LE DÉCANOATE DE FLUPHÉNAZINE      (MODÉCATE)    ® LE PALMITATE DE PIPOTIAZINE      (PIPORTIL L4)  </vt:lpstr>
      <vt:lpstr>I.1- LES  EFFETS THERAPEUTIQUES  DES NEUROLEPTIQUES.  </vt:lpstr>
      <vt:lpstr>  A/ Ils ont un effet antipsychotique ou      antiproductif ou encore antidélirant.   B/ Ils ont un effet sédatif, ils sont aussi      de très puissants tranquillisants :            - Sur l’excitation psychomotrice (antimaniaque)       - Sur l’hypersensibilité affective (effet ataraxique         réduisant la réactivité émotionnelle aux stimuli).        - Sur l’agressivité. </vt:lpstr>
      <vt:lpstr>   Cette double activité antipsychotique             et sédative procèdent d’autres effets     bénéfiques :  - Reprise de la communication et des    échanges sociaux (effet antiautistique)  - Réactivation des conduites (effet désinhibiteur et    antidéficitaire). </vt:lpstr>
      <vt:lpstr> I.2- LES MÉCANISMES D’ACTION DES NEUROLEPTIQUES.</vt:lpstr>
      <vt:lpstr>LES NEUROLEPTIQUES ONT UNE ACTION NEUROBIOCHIMIQUE FONDAMENTALE SUR  LE BLOCAGE DES RÉCEPTEURS DOPAMINERGIQUES.  QUATRE VOIES DOPAMINERGIQUES SONT PARTICULIÈREMENT AFFECTÉS PAR LES NEUROLEPTIQUES :  </vt:lpstr>
      <vt:lpstr>► Nigro-striées, à l’origine des effets      extrapyramidaux.  ►Méso-limbique et méso-corticales,     impliquées dans les effets     neuropsychologiques.  ►Tubéro-infundibulaires, d’où résultent les     effets endocriniens et végétatifs des     neuroleptiques. </vt:lpstr>
      <vt:lpstr>ILS BLOQUENT AUSSI D’AUTRES RÉCEPTEURS :  - Noradrénergiques d’où leurs effets hypotenseur    orthostatique et sédatif.   - Cholinergiques centraux et périphériques.  - Histaminergiques : sédation, hypotension,    stimulation de l’appétit.  - Sérotoninergiques. </vt:lpstr>
      <vt:lpstr> - Les plus antidopaminergiques sont les plus antipsychotiques (ex: l’halopéridol/ HALDOL°).  - Les plus antinoradrénergiques sont les plus sédatifs (ex: lévopromazine/ NOZINAN°).  - Ceux qui sont fortement anticholinergiques entrainent moins d’effets extrapyramidaux  (ex: chlorpromazine/LARGACTIL°). </vt:lpstr>
      <vt:lpstr> I.3- PHARMACOCINÉTIQUE DES  NEUROLEPTIQUES : </vt:lpstr>
      <vt:lpstr>Le taux de résorption, varie d’un neuroleptique à un autre. Les effets cliniques se manifestent plus rapidement et plus constamment        en I.M que Per Os.  - Après absorption d’une dose , la demi-vie moyenne  d’un neuroleptique est comprise entre 10 et 20 heures. </vt:lpstr>
      <vt:lpstr> I.4- LES INDICATIONS DES NEUROLEPTIQUES : </vt:lpstr>
      <vt:lpstr>                CE SONT TOUT D’ABORD                                                 LES ÉTATS PSYCHOTIQUES :   ☺ Les Psychoses Délirantes Aiguës :                - Bouffées délirantes aiguës.   - Psychoses réactionnelles de courtes durées.   - Psychoses toxiques.   - Les moments féconds et réactivation           délirantes des schizophrénies.    - Mélancolies délirantes, manies délirantes.    - Confusions délirantes. </vt:lpstr>
      <vt:lpstr>☺ LES PSYCHOSES CHRONIQUES :      - Schizophrénies et délires chroniques.  ☺ LES ETATS D’EXCITATION ET D’AGITATION      PSYCHOMOTRICE:            - Etats maniaques.     - Etats d’agitation anxieuse majeure        (mélancolie anxieuse, réactions anxieuses          agitées des névroses, états de stress          majeur).  </vt:lpstr>
      <vt:lpstr> - Troubles du caractère et du comportement mal      contrôlables par les thérapies psychologiques      et les anxiolytiques ( ex: psychopathie).  ☺ LES INDICATIONS NON PSYCHIATRIQUES :          - Neurologiques : maladie de Gilles de la        Tourette, Tics, Chorées.       - Gastro-entérologiques: hoquet rebelle;         nausées, vomissements.       - Anesthésie générale.  </vt:lpstr>
      <vt:lpstr>II- LES TRANQUILISANTS:</vt:lpstr>
      <vt:lpstr>  ON LES QUALIFIE D’ANXIOLYTIQUES ET           ILS AGISSENT SUR :   - Les angoisses non psychotiques. - Ils ont une activité myorelaxante. - Ils ont une action anticonvulsivante. - Ils n’ont pas un effet antipsychotique. - Ils n’ont pas d’effet antidépresseur. - Ils possèdent une action hypnotique à     doses convenables. </vt:lpstr>
      <vt:lpstr>Ils peuvent être répartis en deux groupes   (les carbamates et les benzodiazépines) :   ☺  Le groupes des carbamates (ex: EQUANIL)      ont une rapidité d’action par voie I.M et      leur brièveté d’action. Ils restent un des     traitements des états d’agitation, en     particulier dans les agitations     confusionnelles dont le délirium tremens.    </vt:lpstr>
      <vt:lpstr>☺ Le groupe des Benzodiazépines :         - Le bromazépam (LÉXOMIL*).          - Le Chlorazépate (TRANXÉNE*).          - Le diazépam (VALIUM*).          - Le lorazépam (TÉMESTA*).          - L’oxazépam ( SÉRESTA*)</vt:lpstr>
      <vt:lpstr> II.1- PHARMACOCINÉTIQUE DES  TRANQUILISANTS:  </vt:lpstr>
      <vt:lpstr> LA DEMIE-VIE DES BENZODIAZÉPINES EST DIFFÉRENTE D’UN PRODUIT À L’AUTRE. ILS NE PROVOQUENT PAS D’INDUCTION ENZYMATIQUE ET PEUVENT DONC ÊTRE ASSOCIÉS À D’AUTRES MÉDICAMENTS. </vt:lpstr>
      <vt:lpstr> ☺  LA TOXICITÉ EST 5 FOIS PLUS FAIBLES       QUE POUR LES BARBITURIQUES :      - 2  à 5g  pour  LES CARBAMATES.       - 0,2  à  0,5g  pour LES BENZODIAZÉPINES.  </vt:lpstr>
      <vt:lpstr>☺  L’intoxication réalise un tableau progressif :          - État ébrieux avec dysarthrie, incoordination,        nausées, évoluant vers une altération de la        vigilance jusqu’au coma profond.      - En cas de coma, on observe, une hypotonie,        avec aréflexie, une hypothermie sans        syndrome focalisé neurologique.  </vt:lpstr>
      <vt:lpstr>☺ DEUX COMPLICATIONS SONT À REDOUTER :      - Un syndrome de dépression respiratoire.     - La survenue d’un collapsus cardio-       vasculaire.   ☺ LA CONDUITE D’URGENCE À TENIR :      - Lavage gastrique si le niveau de vigilance         permet le maintien des fonctions         respiratoires et circulatoires est nécessaire.        - Massage cardiaque externe. </vt:lpstr>
      <vt:lpstr> II.2- LES INDICATIONS  DES  TRANQUILISANTS :</vt:lpstr>
      <vt:lpstr> LES TRANQUILLISANTS SONT INDIQUÉS DANS :      - Les états anxieux de fond réactionnel ou      névrotique.     - Les crises d’angoisse aiguës.      - Les insomnies.     - Les états confusionnels.         </vt:lpstr>
      <vt:lpstr>☺ Les indications non psychiatriques:     - Hypertension artérielle   - Coronaropathie.   - Ulcères.   - Eczéma.   - Asthme. En association avec les antidépresseurs , ils corrigent la composante anxieuse et ils sont formellement contre indiqués avec l’alcool. </vt:lpstr>
      <vt:lpstr> LES TRANQUILLISANTS SONT CONTRE INDIQUÉS EN CAS :     - Allergie connue aux BENZ.  - Insuffisance respiratoire en raison de l’effet       dépresseur respiratoire.  - Contre indication relative  Myasthénie   [Myasthénie une fatigabilité anormale des muscles volontaires (muscles squelettiques), s'accompagnant d'épuisement progressif de la force musculaire.] </vt:lpstr>
      <vt:lpstr> Les pansements gastriques, l’alimentation diminuent l’absorption des Benzodiazopines. Le tabac augmente aussi le métabolisme des Benzodiazépines.</vt:lpstr>
      <vt:lpstr>III- LES ANTIDEPRESSEURS  </vt:lpstr>
      <vt:lpstr>Les antidépresseurs sont des substances dont l’action psychotrope majeure consiste en une stimulation de l’humeur ; ce sont les médicaments des états dépressifs.   La majorité des antidépresseurs ont une action noradrénergique et sérotoninergique en diminuant le recaptage de la noradrénaline et de la sérotonine.</vt:lpstr>
      <vt:lpstr>  III- 1. PHARMACOCINÉTIQUE           DES ANTIDEPRESSEURS. </vt:lpstr>
      <vt:lpstr>L’ensemble des antidépresseurs est rapidement absorbé par voie orale.  Ils sont métabolisés par le foie et éliminés par le rein. Leur demi-vie est généralement longue (entre 10 et 70 heures) et permet une prise unique le soir; un taux plasmatique stable est obtenu entre 5 à 7 jours. </vt:lpstr>
      <vt:lpstr>Les dosages sanguins sont possibles  pour un certain nombre d’antidépresseurs  8 à 12 heures après la dernière prise entre le 5ème et le 7ème jour de traitement.</vt:lpstr>
      <vt:lpstr> ☺Les effets secondaires des antidépresseurs Ils varient en fonction du profil des antidépresseurs et sont souvent la base du choix du médicament. Les plus fréquents sont les suivants   -1/ L’effet psychiatrique        - Le Virage maniaque; les antidépresseurs peuvent induire un virage de l’humeur chez les malades atteint de troubles bipolaires.        - L’état confusionnel peut survenir chez               le sujet âgé.      </vt:lpstr>
      <vt:lpstr>2/ les effets anticholinergiques  bouche sèche, trouble de la vision, constipation, dysurie, rétention d’urine. Le glaucome à angle fermé est une contre indication formelle car les antidépresseurs peuvent déclencher une crise aigue. </vt:lpstr>
      <vt:lpstr>Présentation PowerPoint</vt:lpstr>
      <vt:lpstr>Présentation PowerPoint</vt:lpstr>
      <vt:lpstr> ☺Les effets cardio-vasculaires       - Hypotension orthostatique.      - Augmentation du rythme cardiaque;  ☺ Autres Effets       - tremblements, myoclonie       - Sueurs; impuissance, trouble de         l’éjaculation, anorgasmie;       - Troubles digestifs;      - prise de poids;      - allergie cutanée, rares cas         d’hyperprolactinisme avec galactorrhée. </vt:lpstr>
      <vt:lpstr>III-2. INDICATIONS ET CONTRE-INDICATION DES ANTIDEPRESSEURS</vt:lpstr>
      <vt:lpstr>a) Modalités du traitement antidépresseur:  Le choix est fondé en suivant l’ordre suivant :    1/ L’histoire personnelle du sujet.               2/ On choisira un antidépresseur sédatif chez un sujet présentant des trubles de l’endormissement; on évitera les effets anticholinergiques et l’hypotension orthostatique chez un sujet âgé.</vt:lpstr>
      <vt:lpstr>b) Le début du traitement :  Un examen médical et un bilan sanguin est utile afin de dépister les contre-indications. Un EEG est recommandé pour des sujets de plus de 40 ans.  Le traitement est institué avec une augmentation progressive (en 3 à 7 jours) des doses jusqu’à la posologie souhaitée  en fonction du produit choisi.</vt:lpstr>
      <vt:lpstr>Si l’amélioration des troubles du sommeil et de l’appétit est souvent rapide en           1 à 2 semaines, l’effet antidépresseur apparait en 3 à 4 semaines. Ce n’est pas avant 6 semaines que l’on pourra juger de l’efficacité du traitement.  Si la réponse est positive, la majorité des praticiens proposent de continuer pendant un minimum de 6 à 12 mois.  </vt:lpstr>
      <vt:lpstr> c) Les indications :       Tous les syndromes dépressifs        (les antidépresseurs tricycliques sont         efficaces dans 60 à 70% des cas.   1/ dépression majeure uni et bipolaire :     - Accès mélancolique.     - Dépression névrotique réactionnelle.     - Dépression masquée.     - Toute dépression survenant au cours d’un        état psychiatrique (psychose, schizophrénie,        délire chronique). </vt:lpstr>
      <vt:lpstr> 2/ Les états dépressifs secondaires à une affection cérébrale organique: accident vasculaire cérébral, syndrome subjectif du traumatisé crânien, certaines démences, forme akinétique de la maladie de parkinson, dépression au cours du SIDA. </vt:lpstr>
      <vt:lpstr>3/ Prévention des rechutes des       dépressions récurrentes unipolaires.  4/ Agoraphobie, phobie sociales, attaque        de panique, et certaines formes de      troubles anxieux généralisés.   5/ Troubles obsessionnels compulsifs       (clomipramine efficace dans ces cas).  6/ Anorexie, boulimie (indication discutée      au cas par cas)  </vt:lpstr>
      <vt:lpstr>7/ Syndrome douloureux chronique.  8/ Autres indications psychiatriques:      Psychasthénie, personnalité sensitive      et délire de relation, certaines formes      de délire paranoïaque (délire de      jalousie), énurésie, narcolepsie.</vt:lpstr>
      <vt:lpstr>d) contre-indications       antidépresseurs :         Contre-indications absolues:  - Glaucome à angle fermé.  - Trouble du rythme cardiaque     grave, coronaropathie,     insuffisance cardiaque;  - Grossesse du premier trimestre;   </vt:lpstr>
      <vt:lpstr> Contre-indications relatives : - Epilepsie: la prescription des    antidépresseurs tricycliques peut nécessiter une augmentation des doses du traitement antiépileptique;   - Insuffisance hépatique et rénale: elles justifient une prudence de prescription.</vt:lpstr>
      <vt:lpstr>REMARQUE :  Les nouveau antidépresseurs non tricycliques, leur profil est le même que celui des antidépresseurs classiques. Leur avantage consiste en :     *Une meilleure tolérance cardio-vasculaire;       * Des effets anticholinergiques moindres;     * Des effets secondaires moins fréquents.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SEMINAIRE II</dc:title>
  <dc:creator>smartech</dc:creator>
  <cp:lastModifiedBy>smarttech</cp:lastModifiedBy>
  <cp:revision>113</cp:revision>
  <dcterms:created xsi:type="dcterms:W3CDTF">2015-11-20T19:57:36Z</dcterms:created>
  <dcterms:modified xsi:type="dcterms:W3CDTF">2024-02-11T09:35:59Z</dcterms:modified>
</cp:coreProperties>
</file>