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72" r:id="rId3"/>
    <p:sldId id="258" r:id="rId4"/>
    <p:sldId id="259" r:id="rId5"/>
    <p:sldId id="274" r:id="rId6"/>
    <p:sldId id="260" r:id="rId7"/>
    <p:sldId id="273" r:id="rId8"/>
    <p:sldId id="261" r:id="rId9"/>
    <p:sldId id="275" r:id="rId10"/>
    <p:sldId id="262" r:id="rId11"/>
    <p:sldId id="264"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FBEF221E-E9DE-40C0-9E5D-A76E40F8F13F}" type="datetimeFigureOut">
              <a:rPr lang="fr-FR" smtClean="0"/>
              <a:t>26/02/2021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E8F4EB-8597-4A7F-8834-ABEE90440282}" type="slidenum">
              <a:rPr lang="fr-FR" smtClean="0"/>
              <a:t>‹N°›</a:t>
            </a:fld>
            <a:endParaRPr lang="fr-FR"/>
          </a:p>
        </p:txBody>
      </p:sp>
    </p:spTree>
    <p:extLst>
      <p:ext uri="{BB962C8B-B14F-4D97-AF65-F5344CB8AC3E}">
        <p14:creationId xmlns:p14="http://schemas.microsoft.com/office/powerpoint/2010/main" val="1325055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BEF221E-E9DE-40C0-9E5D-A76E40F8F13F}" type="datetimeFigureOut">
              <a:rPr lang="fr-FR" smtClean="0"/>
              <a:t>26/02/2021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E8F4EB-8597-4A7F-8834-ABEE90440282}" type="slidenum">
              <a:rPr lang="fr-FR" smtClean="0"/>
              <a:t>‹N°›</a:t>
            </a:fld>
            <a:endParaRPr lang="fr-FR"/>
          </a:p>
        </p:txBody>
      </p:sp>
    </p:spTree>
    <p:extLst>
      <p:ext uri="{BB962C8B-B14F-4D97-AF65-F5344CB8AC3E}">
        <p14:creationId xmlns:p14="http://schemas.microsoft.com/office/powerpoint/2010/main" val="2804999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BEF221E-E9DE-40C0-9E5D-A76E40F8F13F}" type="datetimeFigureOut">
              <a:rPr lang="fr-FR" smtClean="0"/>
              <a:t>26/02/2021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E8F4EB-8597-4A7F-8834-ABEE90440282}"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42737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BEF221E-E9DE-40C0-9E5D-A76E40F8F13F}" type="datetimeFigureOut">
              <a:rPr lang="fr-FR" smtClean="0"/>
              <a:t>26/02/2021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E8F4EB-8597-4A7F-8834-ABEE90440282}" type="slidenum">
              <a:rPr lang="fr-FR" smtClean="0"/>
              <a:t>‹N°›</a:t>
            </a:fld>
            <a:endParaRPr lang="fr-FR"/>
          </a:p>
        </p:txBody>
      </p:sp>
    </p:spTree>
    <p:extLst>
      <p:ext uri="{BB962C8B-B14F-4D97-AF65-F5344CB8AC3E}">
        <p14:creationId xmlns:p14="http://schemas.microsoft.com/office/powerpoint/2010/main" val="18018199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BEF221E-E9DE-40C0-9E5D-A76E40F8F13F}" type="datetimeFigureOut">
              <a:rPr lang="fr-FR" smtClean="0"/>
              <a:t>26/02/2021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E8F4EB-8597-4A7F-8834-ABEE90440282}"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757533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BEF221E-E9DE-40C0-9E5D-A76E40F8F13F}" type="datetimeFigureOut">
              <a:rPr lang="fr-FR" smtClean="0"/>
              <a:t>26/02/2021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E8F4EB-8597-4A7F-8834-ABEE90440282}" type="slidenum">
              <a:rPr lang="fr-FR" smtClean="0"/>
              <a:t>‹N°›</a:t>
            </a:fld>
            <a:endParaRPr lang="fr-FR"/>
          </a:p>
        </p:txBody>
      </p:sp>
    </p:spTree>
    <p:extLst>
      <p:ext uri="{BB962C8B-B14F-4D97-AF65-F5344CB8AC3E}">
        <p14:creationId xmlns:p14="http://schemas.microsoft.com/office/powerpoint/2010/main" val="20495663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BEF221E-E9DE-40C0-9E5D-A76E40F8F13F}" type="datetimeFigureOut">
              <a:rPr lang="fr-FR" smtClean="0"/>
              <a:t>26/02/2021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E8F4EB-8597-4A7F-8834-ABEE90440282}" type="slidenum">
              <a:rPr lang="fr-FR" smtClean="0"/>
              <a:t>‹N°›</a:t>
            </a:fld>
            <a:endParaRPr lang="fr-FR"/>
          </a:p>
        </p:txBody>
      </p:sp>
    </p:spTree>
    <p:extLst>
      <p:ext uri="{BB962C8B-B14F-4D97-AF65-F5344CB8AC3E}">
        <p14:creationId xmlns:p14="http://schemas.microsoft.com/office/powerpoint/2010/main" val="6331496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BEF221E-E9DE-40C0-9E5D-A76E40F8F13F}" type="datetimeFigureOut">
              <a:rPr lang="fr-FR" smtClean="0"/>
              <a:t>26/02/2021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E8F4EB-8597-4A7F-8834-ABEE90440282}" type="slidenum">
              <a:rPr lang="fr-FR" smtClean="0"/>
              <a:t>‹N°›</a:t>
            </a:fld>
            <a:endParaRPr lang="fr-FR"/>
          </a:p>
        </p:txBody>
      </p:sp>
    </p:spTree>
    <p:extLst>
      <p:ext uri="{BB962C8B-B14F-4D97-AF65-F5344CB8AC3E}">
        <p14:creationId xmlns:p14="http://schemas.microsoft.com/office/powerpoint/2010/main" val="2099288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BEF221E-E9DE-40C0-9E5D-A76E40F8F13F}" type="datetimeFigureOut">
              <a:rPr lang="fr-FR" smtClean="0"/>
              <a:t>26/02/2021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E8F4EB-8597-4A7F-8834-ABEE90440282}" type="slidenum">
              <a:rPr lang="fr-FR" smtClean="0"/>
              <a:t>‹N°›</a:t>
            </a:fld>
            <a:endParaRPr lang="fr-FR"/>
          </a:p>
        </p:txBody>
      </p:sp>
    </p:spTree>
    <p:extLst>
      <p:ext uri="{BB962C8B-B14F-4D97-AF65-F5344CB8AC3E}">
        <p14:creationId xmlns:p14="http://schemas.microsoft.com/office/powerpoint/2010/main" val="1449935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BEF221E-E9DE-40C0-9E5D-A76E40F8F13F}" type="datetimeFigureOut">
              <a:rPr lang="fr-FR" smtClean="0"/>
              <a:t>26/02/2021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E8F4EB-8597-4A7F-8834-ABEE90440282}" type="slidenum">
              <a:rPr lang="fr-FR" smtClean="0"/>
              <a:t>‹N°›</a:t>
            </a:fld>
            <a:endParaRPr lang="fr-FR"/>
          </a:p>
        </p:txBody>
      </p:sp>
    </p:spTree>
    <p:extLst>
      <p:ext uri="{BB962C8B-B14F-4D97-AF65-F5344CB8AC3E}">
        <p14:creationId xmlns:p14="http://schemas.microsoft.com/office/powerpoint/2010/main" val="3749068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FBEF221E-E9DE-40C0-9E5D-A76E40F8F13F}" type="datetimeFigureOut">
              <a:rPr lang="fr-FR" smtClean="0"/>
              <a:t>26/02/2021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6E8F4EB-8597-4A7F-8834-ABEE90440282}" type="slidenum">
              <a:rPr lang="fr-FR" smtClean="0"/>
              <a:t>‹N°›</a:t>
            </a:fld>
            <a:endParaRPr lang="fr-FR"/>
          </a:p>
        </p:txBody>
      </p:sp>
    </p:spTree>
    <p:extLst>
      <p:ext uri="{BB962C8B-B14F-4D97-AF65-F5344CB8AC3E}">
        <p14:creationId xmlns:p14="http://schemas.microsoft.com/office/powerpoint/2010/main" val="3176124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FBEF221E-E9DE-40C0-9E5D-A76E40F8F13F}" type="datetimeFigureOut">
              <a:rPr lang="fr-FR" smtClean="0"/>
              <a:t>26/02/2021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6E8F4EB-8597-4A7F-8834-ABEE90440282}" type="slidenum">
              <a:rPr lang="fr-FR" smtClean="0"/>
              <a:t>‹N°›</a:t>
            </a:fld>
            <a:endParaRPr lang="fr-FR"/>
          </a:p>
        </p:txBody>
      </p:sp>
    </p:spTree>
    <p:extLst>
      <p:ext uri="{BB962C8B-B14F-4D97-AF65-F5344CB8AC3E}">
        <p14:creationId xmlns:p14="http://schemas.microsoft.com/office/powerpoint/2010/main" val="1705629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FBEF221E-E9DE-40C0-9E5D-A76E40F8F13F}" type="datetimeFigureOut">
              <a:rPr lang="fr-FR" smtClean="0"/>
              <a:t>26/02/2021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6E8F4EB-8597-4A7F-8834-ABEE90440282}" type="slidenum">
              <a:rPr lang="fr-FR" smtClean="0"/>
              <a:t>‹N°›</a:t>
            </a:fld>
            <a:endParaRPr lang="fr-FR"/>
          </a:p>
        </p:txBody>
      </p:sp>
    </p:spTree>
    <p:extLst>
      <p:ext uri="{BB962C8B-B14F-4D97-AF65-F5344CB8AC3E}">
        <p14:creationId xmlns:p14="http://schemas.microsoft.com/office/powerpoint/2010/main" val="738185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EF221E-E9DE-40C0-9E5D-A76E40F8F13F}" type="datetimeFigureOut">
              <a:rPr lang="fr-FR" smtClean="0"/>
              <a:t>26/02/2021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16E8F4EB-8597-4A7F-8834-ABEE90440282}" type="slidenum">
              <a:rPr lang="fr-FR" smtClean="0"/>
              <a:t>‹N°›</a:t>
            </a:fld>
            <a:endParaRPr lang="fr-FR"/>
          </a:p>
        </p:txBody>
      </p:sp>
    </p:spTree>
    <p:extLst>
      <p:ext uri="{BB962C8B-B14F-4D97-AF65-F5344CB8AC3E}">
        <p14:creationId xmlns:p14="http://schemas.microsoft.com/office/powerpoint/2010/main" val="1848748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FBEF221E-E9DE-40C0-9E5D-A76E40F8F13F}" type="datetimeFigureOut">
              <a:rPr lang="fr-FR" smtClean="0"/>
              <a:t>26/02/2021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6E8F4EB-8597-4A7F-8834-ABEE90440282}" type="slidenum">
              <a:rPr lang="fr-FR" smtClean="0"/>
              <a:t>‹N°›</a:t>
            </a:fld>
            <a:endParaRPr lang="fr-FR"/>
          </a:p>
        </p:txBody>
      </p:sp>
    </p:spTree>
    <p:extLst>
      <p:ext uri="{BB962C8B-B14F-4D97-AF65-F5344CB8AC3E}">
        <p14:creationId xmlns:p14="http://schemas.microsoft.com/office/powerpoint/2010/main" val="612262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FBEF221E-E9DE-40C0-9E5D-A76E40F8F13F}" type="datetimeFigureOut">
              <a:rPr lang="fr-FR" smtClean="0"/>
              <a:t>26/02/2021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6E8F4EB-8597-4A7F-8834-ABEE90440282}" type="slidenum">
              <a:rPr lang="fr-FR" smtClean="0"/>
              <a:t>‹N°›</a:t>
            </a:fld>
            <a:endParaRPr lang="fr-FR"/>
          </a:p>
        </p:txBody>
      </p:sp>
    </p:spTree>
    <p:extLst>
      <p:ext uri="{BB962C8B-B14F-4D97-AF65-F5344CB8AC3E}">
        <p14:creationId xmlns:p14="http://schemas.microsoft.com/office/powerpoint/2010/main" val="338389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BEF221E-E9DE-40C0-9E5D-A76E40F8F13F}" type="datetimeFigureOut">
              <a:rPr lang="fr-FR" smtClean="0"/>
              <a:t>26/02/2021</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6E8F4EB-8597-4A7F-8834-ABEE90440282}" type="slidenum">
              <a:rPr lang="fr-FR" smtClean="0"/>
              <a:t>‹N°›</a:t>
            </a:fld>
            <a:endParaRPr lang="fr-FR"/>
          </a:p>
        </p:txBody>
      </p:sp>
    </p:spTree>
    <p:extLst>
      <p:ext uri="{BB962C8B-B14F-4D97-AF65-F5344CB8AC3E}">
        <p14:creationId xmlns:p14="http://schemas.microsoft.com/office/powerpoint/2010/main" val="1739860948"/>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9247" y="2827475"/>
            <a:ext cx="9278471" cy="1754326"/>
          </a:xfrm>
          <a:prstGeom prst="rect">
            <a:avLst/>
          </a:prstGeom>
        </p:spPr>
        <p:txBody>
          <a:bodyPr wrap="square">
            <a:spAutoFit/>
          </a:bodyPr>
          <a:lstStyle/>
          <a:p>
            <a:pPr algn="ctr"/>
            <a:r>
              <a:rPr lang="fr-FR" sz="3600" b="1" dirty="0" smtClean="0">
                <a:solidFill>
                  <a:srgbClr val="FF0000"/>
                </a:solidFill>
                <a:latin typeface="Times New Roman" panose="02020603050405020304" pitchFamily="18" charset="0"/>
                <a:cs typeface="Times New Roman" panose="02020603050405020304" pitchFamily="18" charset="0"/>
              </a:rPr>
              <a:t>Analyse et </a:t>
            </a:r>
            <a:r>
              <a:rPr lang="fr-FR" sz="3600" b="1" dirty="0">
                <a:solidFill>
                  <a:srgbClr val="FF0000"/>
                </a:solidFill>
                <a:latin typeface="Times New Roman" panose="02020603050405020304" pitchFamily="18" charset="0"/>
                <a:cs typeface="Times New Roman" panose="02020603050405020304" pitchFamily="18" charset="0"/>
              </a:rPr>
              <a:t>Traitement</a:t>
            </a:r>
            <a:r>
              <a:rPr lang="fr-FR" sz="3600" b="1" dirty="0" smtClean="0">
                <a:solidFill>
                  <a:srgbClr val="FF0000"/>
                </a:solidFill>
                <a:latin typeface="Times New Roman" panose="02020603050405020304" pitchFamily="18" charset="0"/>
                <a:cs typeface="Times New Roman" panose="02020603050405020304" pitchFamily="18" charset="0"/>
              </a:rPr>
              <a:t> didactique d’une activité sportive collective</a:t>
            </a:r>
          </a:p>
          <a:p>
            <a:pPr algn="ctr"/>
            <a:r>
              <a:rPr lang="fr-FR" sz="3600" b="1" dirty="0" smtClean="0">
                <a:solidFill>
                  <a:srgbClr val="FF0000"/>
                </a:solidFill>
                <a:latin typeface="Times New Roman" panose="02020603050405020304" pitchFamily="18" charset="0"/>
                <a:cs typeface="Times New Roman" panose="02020603050405020304" pitchFamily="18" charset="0"/>
              </a:rPr>
              <a:t>Ex: Handball</a:t>
            </a:r>
            <a:endParaRPr lang="fr-FR"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37389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1366528058"/>
              </p:ext>
            </p:extLst>
          </p:nvPr>
        </p:nvGraphicFramePr>
        <p:xfrm>
          <a:off x="437322" y="1997901"/>
          <a:ext cx="10508976" cy="4378310"/>
        </p:xfrm>
        <a:graphic>
          <a:graphicData uri="http://schemas.openxmlformats.org/drawingml/2006/table">
            <a:tbl>
              <a:tblPr>
                <a:tableStyleId>{3C2FFA5D-87B4-456A-9821-1D502468CF0F}</a:tableStyleId>
              </a:tblPr>
              <a:tblGrid>
                <a:gridCol w="874643"/>
                <a:gridCol w="4545496"/>
                <a:gridCol w="2001078"/>
                <a:gridCol w="3087759"/>
              </a:tblGrid>
              <a:tr h="171238">
                <a:tc>
                  <a:txBody>
                    <a:bodyPr/>
                    <a:lstStyle/>
                    <a:p>
                      <a:endParaRPr lang="fr-FR" sz="1400" dirty="0">
                        <a:latin typeface="Times New Roman" panose="02020603050405020304" pitchFamily="18" charset="0"/>
                        <a:cs typeface="Times New Roman" panose="02020603050405020304" pitchFamily="18" charset="0"/>
                      </a:endParaRPr>
                    </a:p>
                  </a:txBody>
                  <a:tcPr marL="26056" marR="26056" marT="13028" marB="13028" anchor="ctr"/>
                </a:tc>
                <a:tc>
                  <a:txBody>
                    <a:bodyPr/>
                    <a:lstStyle/>
                    <a:p>
                      <a:r>
                        <a:rPr lang="fr-FR" sz="1400" dirty="0"/>
                        <a:t>Attaque</a:t>
                      </a:r>
                      <a:endParaRPr lang="fr-FR" sz="1400" dirty="0">
                        <a:latin typeface="Times New Roman" panose="02020603050405020304" pitchFamily="18" charset="0"/>
                        <a:cs typeface="Times New Roman" panose="02020603050405020304" pitchFamily="18" charset="0"/>
                      </a:endParaRPr>
                    </a:p>
                  </a:txBody>
                  <a:tcPr marL="26056" marR="26056" marT="13028" marB="13028" anchor="ctr"/>
                </a:tc>
                <a:tc>
                  <a:txBody>
                    <a:bodyPr/>
                    <a:lstStyle/>
                    <a:p>
                      <a:r>
                        <a:rPr lang="fr-FR" sz="1400"/>
                        <a:t>Défense</a:t>
                      </a:r>
                      <a:endParaRPr lang="fr-FR" sz="1400">
                        <a:latin typeface="Times New Roman" panose="02020603050405020304" pitchFamily="18" charset="0"/>
                        <a:cs typeface="Times New Roman" panose="02020603050405020304" pitchFamily="18" charset="0"/>
                      </a:endParaRPr>
                    </a:p>
                  </a:txBody>
                  <a:tcPr marL="26056" marR="26056" marT="13028" marB="13028" anchor="ctr"/>
                </a:tc>
                <a:tc>
                  <a:txBody>
                    <a:bodyPr/>
                    <a:lstStyle/>
                    <a:p>
                      <a:r>
                        <a:rPr lang="fr-FR" sz="1400"/>
                        <a:t>Organisation collective</a:t>
                      </a:r>
                      <a:endParaRPr lang="fr-FR" sz="1400">
                        <a:latin typeface="Times New Roman" panose="02020603050405020304" pitchFamily="18" charset="0"/>
                        <a:cs typeface="Times New Roman" panose="02020603050405020304" pitchFamily="18" charset="0"/>
                      </a:endParaRPr>
                    </a:p>
                  </a:txBody>
                  <a:tcPr marL="26056" marR="26056" marT="13028" marB="13028" anchor="ctr"/>
                </a:tc>
              </a:tr>
              <a:tr h="4138894">
                <a:tc>
                  <a:txBody>
                    <a:bodyPr/>
                    <a:lstStyle/>
                    <a:p>
                      <a:r>
                        <a:rPr lang="fr-FR" sz="1400"/>
                        <a:t>Niveau 1</a:t>
                      </a:r>
                      <a:endParaRPr lang="fr-FR" sz="1400">
                        <a:latin typeface="Times New Roman" panose="02020603050405020304" pitchFamily="18" charset="0"/>
                        <a:cs typeface="Times New Roman" panose="02020603050405020304" pitchFamily="18" charset="0"/>
                      </a:endParaRPr>
                    </a:p>
                  </a:txBody>
                  <a:tcPr marL="26056" marR="26056" marT="13028" marB="13028" anchor="ctr"/>
                </a:tc>
                <a:tc>
                  <a:txBody>
                    <a:bodyPr/>
                    <a:lstStyle/>
                    <a:p>
                      <a:pPr algn="just"/>
                      <a:r>
                        <a:rPr lang="fr-FR" sz="1400" dirty="0"/>
                        <a:t>- Pas de stratégie collective mise en place</a:t>
                      </a:r>
                    </a:p>
                    <a:p>
                      <a:pPr algn="just"/>
                      <a:r>
                        <a:rPr lang="fr-FR" sz="1400" dirty="0"/>
                        <a:t>- Lance et attrape à l'arrêt</a:t>
                      </a:r>
                    </a:p>
                    <a:p>
                      <a:pPr algn="just"/>
                      <a:r>
                        <a:rPr lang="fr-FR" sz="1400" dirty="0"/>
                        <a:t>- Rapport « affectif » au ballon, il ne veut pas s'en séparer ou au contraire s'en </a:t>
                      </a:r>
                      <a:r>
                        <a:rPr lang="fr-FR" sz="1400" dirty="0" err="1"/>
                        <a:t>débarasse</a:t>
                      </a:r>
                      <a:r>
                        <a:rPr lang="fr-FR" sz="1400" dirty="0"/>
                        <a:t> lorsqu'il est encerclé</a:t>
                      </a:r>
                    </a:p>
                    <a:p>
                      <a:pPr algn="just"/>
                      <a:r>
                        <a:rPr lang="fr-FR" sz="1400" dirty="0"/>
                        <a:t>- Fonctionnement essentiellement en vision centrale, recherche de l'alignement œil/main/ballon lors du dribble</a:t>
                      </a:r>
                    </a:p>
                    <a:p>
                      <a:pPr algn="just"/>
                      <a:r>
                        <a:rPr lang="fr-FR" sz="1400" dirty="0"/>
                        <a:t>- Tirs à l'arrêt, dans le couloir central</a:t>
                      </a:r>
                    </a:p>
                    <a:p>
                      <a:pPr algn="just"/>
                      <a:r>
                        <a:rPr lang="fr-FR" sz="1400" dirty="0"/>
                        <a:t>- Espace de jeu effectif réduit</a:t>
                      </a:r>
                    </a:p>
                    <a:p>
                      <a:pPr algn="just"/>
                      <a:r>
                        <a:rPr lang="fr-FR" sz="1400" dirty="0"/>
                        <a:t>- Echanges "affectifs" (passe au copain)</a:t>
                      </a:r>
                    </a:p>
                    <a:p>
                      <a:pPr algn="just"/>
                      <a:r>
                        <a:rPr lang="fr-FR" sz="1400" dirty="0"/>
                        <a:t>- Beaucoup de passes et de tirs à l'amble</a:t>
                      </a:r>
                    </a:p>
                    <a:p>
                      <a:pPr algn="just"/>
                      <a:r>
                        <a:rPr lang="fr-FR" sz="1400" dirty="0"/>
                        <a:t>- Lors des passes, tout le corps y participe</a:t>
                      </a:r>
                    </a:p>
                    <a:p>
                      <a:pPr algn="just"/>
                      <a:r>
                        <a:rPr lang="fr-FR" sz="1400" dirty="0"/>
                        <a:t>- Logique binaire, pas de prise en compte de la cible</a:t>
                      </a:r>
                    </a:p>
                    <a:p>
                      <a:pPr algn="just"/>
                      <a:r>
                        <a:rPr lang="fr-FR" sz="1400" dirty="0"/>
                        <a:t>- En tant que NPB, attitude attentiste</a:t>
                      </a:r>
                    </a:p>
                    <a:p>
                      <a:pPr algn="just"/>
                      <a:r>
                        <a:rPr lang="fr-FR" sz="1400" dirty="0"/>
                        <a:t>- Appelle la balle en criant</a:t>
                      </a:r>
                      <a:endParaRPr lang="fr-FR" sz="1400" dirty="0">
                        <a:latin typeface="Times New Roman" panose="02020603050405020304" pitchFamily="18" charset="0"/>
                        <a:cs typeface="Times New Roman" panose="02020603050405020304" pitchFamily="18" charset="0"/>
                      </a:endParaRPr>
                    </a:p>
                  </a:txBody>
                  <a:tcPr marL="26056" marR="26056" marT="13028" marB="13028" anchor="ctr"/>
                </a:tc>
                <a:tc>
                  <a:txBody>
                    <a:bodyPr/>
                    <a:lstStyle/>
                    <a:p>
                      <a:r>
                        <a:rPr lang="fr-FR" sz="1400" dirty="0"/>
                        <a:t>- Face au PB </a:t>
                      </a:r>
                    </a:p>
                    <a:p>
                      <a:r>
                        <a:rPr lang="fr-FR" sz="1400" dirty="0"/>
                        <a:t>- Joueur « spectateur »</a:t>
                      </a:r>
                      <a:endParaRPr lang="fr-FR" sz="1400" dirty="0">
                        <a:latin typeface="Times New Roman" panose="02020603050405020304" pitchFamily="18" charset="0"/>
                        <a:cs typeface="Times New Roman" panose="02020603050405020304" pitchFamily="18" charset="0"/>
                      </a:endParaRPr>
                    </a:p>
                  </a:txBody>
                  <a:tcPr marL="26056" marR="26056" marT="13028" marB="13028" anchor="ctr"/>
                </a:tc>
                <a:tc>
                  <a:txBody>
                    <a:bodyPr/>
                    <a:lstStyle/>
                    <a:p>
                      <a:r>
                        <a:rPr lang="fr-FR" sz="1400" dirty="0"/>
                        <a:t>- Suit la balle des yeux mais n'agit pas par rapport à elle</a:t>
                      </a:r>
                    </a:p>
                    <a:p>
                      <a:r>
                        <a:rPr lang="fr-FR" sz="1400" dirty="0"/>
                        <a:t>- Interception parfois incidente</a:t>
                      </a:r>
                    </a:p>
                    <a:p>
                      <a:r>
                        <a:rPr lang="fr-FR" sz="1400" dirty="0"/>
                        <a:t>- Marquage « aveugle », sans placement entre l'ATT et le but</a:t>
                      </a:r>
                    </a:p>
                    <a:p>
                      <a:r>
                        <a:rPr lang="fr-FR" sz="1400" dirty="0"/>
                        <a:t>- Forme de jeu en "grappe" (forte densité de joueurs autour du ballon)</a:t>
                      </a:r>
                    </a:p>
                    <a:p>
                      <a:r>
                        <a:rPr lang="fr-FR" sz="1400" dirty="0"/>
                        <a:t>Pas de coordination des rares actions défensives entre elles</a:t>
                      </a:r>
                      <a:endParaRPr lang="fr-FR" sz="1400" dirty="0">
                        <a:latin typeface="Times New Roman" panose="02020603050405020304" pitchFamily="18" charset="0"/>
                        <a:cs typeface="Times New Roman" panose="02020603050405020304" pitchFamily="18" charset="0"/>
                      </a:endParaRPr>
                    </a:p>
                  </a:txBody>
                  <a:tcPr marL="26056" marR="26056" marT="13028" marB="13028" anchor="ctr"/>
                </a:tc>
              </a:tr>
            </a:tbl>
          </a:graphicData>
        </a:graphic>
      </p:graphicFrame>
      <p:sp>
        <p:nvSpPr>
          <p:cNvPr id="5" name="Rectangle 2"/>
          <p:cNvSpPr>
            <a:spLocks noChangeArrowheads="1"/>
          </p:cNvSpPr>
          <p:nvPr/>
        </p:nvSpPr>
        <p:spPr bwMode="auto">
          <a:xfrm>
            <a:off x="159026" y="-59662"/>
            <a:ext cx="11622157"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Niveaux de jeu observables en milieu scolaire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Afin de rendre compte de niveaux de jeu, l'observation peut se faire sur les critères suivants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rgbClr val="00B0F0"/>
                </a:solidFill>
                <a:effectLst/>
                <a:latin typeface="Times New Roman" panose="02020603050405020304" pitchFamily="18" charset="0"/>
                <a:cs typeface="Times New Roman" panose="02020603050405020304" pitchFamily="18" charset="0"/>
              </a:rPr>
              <a:t>1) </a:t>
            </a:r>
            <a:r>
              <a:rPr kumimoji="0" lang="fr-FR" sz="1600" b="1" i="0" u="none" strike="noStrike" cap="none" normalizeH="0" baseline="0" dirty="0" smtClean="0">
                <a:ln>
                  <a:noFill/>
                </a:ln>
                <a:solidFill>
                  <a:srgbClr val="00B0F0"/>
                </a:solidFill>
                <a:effectLst/>
                <a:latin typeface="Times New Roman" panose="02020603050405020304" pitchFamily="18" charset="0"/>
                <a:cs typeface="Times New Roman" panose="02020603050405020304" pitchFamily="18" charset="0"/>
              </a:rPr>
              <a:t>l'activité en attaque</a:t>
            </a:r>
            <a:r>
              <a:rPr kumimoji="0" lang="fr-FR"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 porteur de balle (PB) ou non porteur de balle (NPB)</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a:t>
            </a:r>
            <a:r>
              <a:rPr lang="fr-FR" sz="1600" dirty="0">
                <a:solidFill>
                  <a:srgbClr val="00B0F0"/>
                </a:solidFill>
                <a:latin typeface="Times New Roman" panose="02020603050405020304" pitchFamily="18" charset="0"/>
                <a:cs typeface="Times New Roman" panose="02020603050405020304" pitchFamily="18" charset="0"/>
              </a:rPr>
              <a:t>) l'activité en défense : </a:t>
            </a:r>
            <a:r>
              <a:rPr kumimoji="0" lang="fr-FR"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face au PB ou face au NPB</a:t>
            </a:r>
          </a:p>
          <a:p>
            <a:pPr marL="0" marR="0" lvl="0" indent="0" algn="just" defTabSz="914400" rtl="0" eaLnBrk="0" fontAlgn="base" latinLnBrk="0" hangingPunct="0">
              <a:lnSpc>
                <a:spcPct val="100000"/>
              </a:lnSpc>
              <a:spcBef>
                <a:spcPct val="0"/>
              </a:spcBef>
              <a:spcAft>
                <a:spcPct val="0"/>
              </a:spcAft>
              <a:buClrTx/>
              <a:buSzTx/>
              <a:buFontTx/>
              <a:buNone/>
              <a:tabLst/>
            </a:pPr>
            <a:r>
              <a:rPr lang="fr-FR" sz="1600" dirty="0">
                <a:solidFill>
                  <a:srgbClr val="00B0F0"/>
                </a:solidFill>
                <a:latin typeface="Times New Roman" panose="02020603050405020304" pitchFamily="18" charset="0"/>
                <a:cs typeface="Times New Roman" panose="02020603050405020304" pitchFamily="18" charset="0"/>
              </a:rPr>
              <a:t>3) l'organisation défensive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0151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940" y="540167"/>
            <a:ext cx="9762565" cy="3231654"/>
          </a:xfrm>
          <a:prstGeom prst="rect">
            <a:avLst/>
          </a:prstGeom>
        </p:spPr>
        <p:txBody>
          <a:bodyPr wrap="square">
            <a:spAutoFit/>
          </a:bodyPr>
          <a:lstStyle/>
          <a:p>
            <a:r>
              <a:rPr lang="fr-FR" sz="2400" b="1" dirty="0">
                <a:solidFill>
                  <a:srgbClr val="FF0000"/>
                </a:solidFill>
                <a:latin typeface="Times New Roman" panose="02020603050405020304" pitchFamily="18" charset="0"/>
                <a:cs typeface="Times New Roman" panose="02020603050405020304" pitchFamily="18" charset="0"/>
              </a:rPr>
              <a:t>Les enjeux de la formation</a:t>
            </a:r>
          </a:p>
          <a:p>
            <a:pPr>
              <a:lnSpc>
                <a:spcPct val="150000"/>
              </a:lnSpc>
            </a:pPr>
            <a:r>
              <a:rPr lang="fr-FR" sz="2400" dirty="0">
                <a:latin typeface="Times New Roman" panose="02020603050405020304" pitchFamily="18" charset="0"/>
                <a:cs typeface="Times New Roman" panose="02020603050405020304" pitchFamily="18" charset="0"/>
              </a:rPr>
              <a:t>Pour déterminer les enjeux de la formation du HB l’enseignant doit être d’une vigilance culturelle et didactique s’attachant à l’activité HB elle-même. En effet le HB est considéré comme une pratique sociale qui possède les moyens d’agir sur l’enfant et qui peut répondre aux buts et finalités du système d’enseignement.</a:t>
            </a:r>
          </a:p>
        </p:txBody>
      </p:sp>
    </p:spTree>
    <p:extLst>
      <p:ext uri="{BB962C8B-B14F-4D97-AF65-F5344CB8AC3E}">
        <p14:creationId xmlns:p14="http://schemas.microsoft.com/office/powerpoint/2010/main" val="1990776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5153" y="163650"/>
            <a:ext cx="9628094" cy="1328505"/>
          </a:xfrm>
          <a:prstGeom prst="rect">
            <a:avLst/>
          </a:prstGeom>
        </p:spPr>
        <p:txBody>
          <a:bodyPr wrap="square">
            <a:spAutoFit/>
          </a:bodyPr>
          <a:lstStyle/>
          <a:p>
            <a:pPr algn="ctr">
              <a:lnSpc>
                <a:spcPct val="150000"/>
              </a:lnSpc>
            </a:pPr>
            <a:r>
              <a:rPr lang="fr-FR" sz="3600" b="1" dirty="0" smtClean="0">
                <a:solidFill>
                  <a:srgbClr val="FF0000"/>
                </a:solidFill>
                <a:latin typeface="Times New Roman" panose="02020603050405020304" pitchFamily="18" charset="0"/>
                <a:cs typeface="Times New Roman" panose="02020603050405020304" pitchFamily="18" charset="0"/>
              </a:rPr>
              <a:t> Le handball</a:t>
            </a:r>
          </a:p>
          <a:p>
            <a:pPr>
              <a:lnSpc>
                <a:spcPct val="150000"/>
              </a:lnSpc>
            </a:pPr>
            <a:r>
              <a:rPr lang="fr-FR" sz="2000" dirty="0" smtClean="0"/>
              <a:t>	</a:t>
            </a:r>
            <a:endParaRPr lang="fr-FR" sz="2000" dirty="0"/>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77754" y="1095935"/>
            <a:ext cx="6096000" cy="3429000"/>
          </a:xfrm>
          <a:prstGeom prst="rect">
            <a:avLst/>
          </a:prstGeom>
        </p:spPr>
      </p:pic>
      <p:sp>
        <p:nvSpPr>
          <p:cNvPr id="4" name="Rectangle 3"/>
          <p:cNvSpPr/>
          <p:nvPr/>
        </p:nvSpPr>
        <p:spPr>
          <a:xfrm>
            <a:off x="215153" y="1095935"/>
            <a:ext cx="3954159" cy="5262979"/>
          </a:xfrm>
          <a:prstGeom prst="rect">
            <a:avLst/>
          </a:prstGeom>
          <a:solidFill>
            <a:schemeClr val="bg1"/>
          </a:solidFill>
        </p:spPr>
        <p:txBody>
          <a:bodyPr wrap="none">
            <a:spAutoFit/>
          </a:bodyPr>
          <a:lstStyle/>
          <a:p>
            <a:pPr>
              <a:lnSpc>
                <a:spcPct val="200000"/>
              </a:lnSpc>
            </a:pPr>
            <a:r>
              <a:rPr lang="fr-FR" sz="2400" b="1" dirty="0" smtClean="0">
                <a:latin typeface="Times New Roman" panose="02020603050405020304" pitchFamily="18" charset="0"/>
                <a:cs typeface="Times New Roman" panose="02020603050405020304" pitchFamily="18" charset="0"/>
              </a:rPr>
              <a:t>Approche définitionnelle</a:t>
            </a:r>
          </a:p>
          <a:p>
            <a:pPr>
              <a:lnSpc>
                <a:spcPct val="200000"/>
              </a:lnSpc>
            </a:pPr>
            <a:r>
              <a:rPr lang="fr-FR" sz="2400" b="1" dirty="0" smtClean="0">
                <a:latin typeface="Times New Roman" panose="02020603050405020304" pitchFamily="18" charset="0"/>
                <a:cs typeface="Times New Roman" panose="02020603050405020304" pitchFamily="18" charset="0"/>
              </a:rPr>
              <a:t>Logique interne de handball</a:t>
            </a:r>
          </a:p>
          <a:p>
            <a:pPr>
              <a:lnSpc>
                <a:spcPct val="200000"/>
              </a:lnSpc>
            </a:pPr>
            <a:r>
              <a:rPr lang="fr-FR" sz="2400" b="1" dirty="0" smtClean="0">
                <a:latin typeface="Times New Roman" panose="02020603050405020304" pitchFamily="18" charset="0"/>
                <a:cs typeface="Times New Roman" panose="02020603050405020304" pitchFamily="18" charset="0"/>
              </a:rPr>
              <a:t>Enjeux de la formation </a:t>
            </a:r>
          </a:p>
          <a:p>
            <a:pPr>
              <a:lnSpc>
                <a:spcPct val="200000"/>
              </a:lnSpc>
            </a:pPr>
            <a:r>
              <a:rPr lang="fr-FR" sz="2400" b="1" dirty="0" smtClean="0">
                <a:latin typeface="Times New Roman" panose="02020603050405020304" pitchFamily="18" charset="0"/>
                <a:cs typeface="Times New Roman" panose="02020603050405020304" pitchFamily="18" charset="0"/>
              </a:rPr>
              <a:t>problèmes fondamentaux</a:t>
            </a:r>
          </a:p>
          <a:p>
            <a:pPr>
              <a:lnSpc>
                <a:spcPct val="200000"/>
              </a:lnSpc>
            </a:pPr>
            <a:r>
              <a:rPr lang="fr-FR" sz="2400" b="1" dirty="0" smtClean="0">
                <a:latin typeface="Times New Roman" panose="02020603050405020304" pitchFamily="18" charset="0"/>
                <a:cs typeface="Times New Roman" panose="02020603050405020304" pitchFamily="18" charset="0"/>
              </a:rPr>
              <a:t>Traitement didactique</a:t>
            </a:r>
          </a:p>
          <a:p>
            <a:pPr>
              <a:lnSpc>
                <a:spcPct val="200000"/>
              </a:lnSpc>
            </a:pPr>
            <a:r>
              <a:rPr lang="fr-FR" sz="2400" b="1" dirty="0" smtClean="0">
                <a:latin typeface="Times New Roman" panose="02020603050405020304" pitchFamily="18" charset="0"/>
                <a:cs typeface="Times New Roman" panose="02020603050405020304" pitchFamily="18" charset="0"/>
              </a:rPr>
              <a:t>Analyse didactique</a:t>
            </a:r>
          </a:p>
          <a:p>
            <a:pPr>
              <a:lnSpc>
                <a:spcPct val="200000"/>
              </a:lnSpc>
            </a:pPr>
            <a:r>
              <a:rPr lang="fr-FR" sz="2400" b="1" dirty="0" smtClean="0">
                <a:latin typeface="Times New Roman" panose="02020603050405020304" pitchFamily="18" charset="0"/>
                <a:cs typeface="Times New Roman" panose="02020603050405020304" pitchFamily="18" charset="0"/>
              </a:rPr>
              <a:t>Principes er règles d’actions </a:t>
            </a:r>
            <a:endParaRPr lang="fr-F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1909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267223"/>
            <a:ext cx="9278471" cy="6832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Définition du handball</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Le handball réalise l'opposition de deux équipes de sept joueurs dans une lutte incessante pour disposer du ballon. Le gain du match s'obtient par l'envoi de la balle, le plus grand nombre de fois possible, au fond des filets adverses, tout en assurant une protection maximum de son but : la différence entre les points marqués par chaque équipe désigne le vainqueur. Cette activité sportive suppose donc obligatoirement la compétition » (</a:t>
            </a:r>
            <a:r>
              <a:rPr kumimoji="0" lang="fr-FR"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Jean-Claude Bayer, La pratique du handball et son approche psychosociale, 1974</a:t>
            </a:r>
            <a:r>
              <a:rPr kumimoji="0" 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C'est un sport collectif codifié. Il oppose deux équipes de 7 joueurs dont un gardien de but sur un terrain délimité.</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Les attaquants progressent avec la balle dans le camp adverse pour marquer un point en faisant franchir à la balle l'espace frontal constitué par les poteaux et la ligne de but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Les défenseurs freinent la montée de la balle, essayent de la récupérer ou protègent leur but.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Cette balle est jouée, disputée entre les joueurs, avec les mains dans le respect du règlement : la balle ne doit pas toucher le corps « du pied jusque sous le genou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Seul le gardien de but est autorisé à utiliser le corps dans son ensemble pour effectuer des parades dans sa surface de but » (</a:t>
            </a:r>
            <a:r>
              <a:rPr kumimoji="0" lang="fr-FR"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Jacques </a:t>
            </a:r>
            <a:r>
              <a:rPr kumimoji="0" lang="fr-FR" sz="20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Mariot</a:t>
            </a:r>
            <a:r>
              <a:rPr kumimoji="0" lang="fr-FR"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Handball, de l'école aux associations, 1992</a:t>
            </a:r>
            <a:r>
              <a:rPr kumimoji="0" 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endParaRPr kumimoji="0" lang="fr-FR"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p:txBody>
      </p:sp>
      <p:pic>
        <p:nvPicPr>
          <p:cNvPr id="1026" name="Picture 2" descr="http://uv2s.cerimes.fr/media/s1402/web/res/hb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8701249" y="1989163"/>
            <a:ext cx="4242784" cy="27387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18698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8490" y="524105"/>
            <a:ext cx="7963498" cy="6396944"/>
          </a:xfrm>
          <a:prstGeom prst="rect">
            <a:avLst/>
          </a:prstGeom>
        </p:spPr>
        <p:txBody>
          <a:bodyPr wrap="square">
            <a:spAutoFit/>
          </a:bodyPr>
          <a:lstStyle/>
          <a:p>
            <a:pPr algn="just">
              <a:lnSpc>
                <a:spcPct val="150000"/>
              </a:lnSpc>
            </a:pPr>
            <a:r>
              <a:rPr lang="fr-FR" sz="3600" b="1" dirty="0" smtClean="0">
                <a:solidFill>
                  <a:srgbClr val="FF0000"/>
                </a:solidFill>
                <a:latin typeface="Times New Roman" panose="02020603050405020304" pitchFamily="18" charset="0"/>
                <a:cs typeface="Times New Roman" panose="02020603050405020304" pitchFamily="18" charset="0"/>
              </a:rPr>
              <a:t>Logique interne de l'activité</a:t>
            </a:r>
          </a:p>
          <a:p>
            <a:pPr algn="just">
              <a:lnSpc>
                <a:spcPct val="150000"/>
              </a:lnSpc>
            </a:pPr>
            <a:endParaRPr lang="fr-FR" sz="2400" b="1" dirty="0" smtClean="0">
              <a:latin typeface="Times New Roman" panose="02020603050405020304" pitchFamily="18" charset="0"/>
              <a:cs typeface="Times New Roman" panose="02020603050405020304" pitchFamily="18" charset="0"/>
            </a:endParaRPr>
          </a:p>
          <a:p>
            <a:pPr algn="just">
              <a:lnSpc>
                <a:spcPct val="150000"/>
              </a:lnSpc>
            </a:pPr>
            <a:r>
              <a:rPr lang="fr-FR" sz="2400" dirty="0" smtClean="0">
                <a:latin typeface="Times New Roman" panose="02020603050405020304" pitchFamily="18" charset="0"/>
                <a:cs typeface="Times New Roman" panose="02020603050405020304" pitchFamily="18" charset="0"/>
              </a:rPr>
              <a:t>La logique interne constitue l'ensemble des contraintes (règle du jeu sportif) qui définissent une activité́. La logique interne d'un sport collectif définit des contraintes qui vont poser des problèmes spécifiques aux joueurs qui vont essayer de les résoudre pour atteindre le but du jeu et jouer le mieux possible. Autrement dit, ils vont adapter leur motricité́ à cet environnement particulier.</a:t>
            </a:r>
          </a:p>
          <a:p>
            <a:pPr algn="just">
              <a:lnSpc>
                <a:spcPct val="150000"/>
              </a:lnSpc>
            </a:pPr>
            <a:endParaRPr lang="fr-FR" sz="2400" dirty="0" smtClean="0">
              <a:latin typeface="Times New Roman" panose="02020603050405020304" pitchFamily="18" charset="0"/>
              <a:cs typeface="Times New Roman" panose="02020603050405020304" pitchFamily="18" charset="0"/>
            </a:endParaRPr>
          </a:p>
          <a:p>
            <a:pPr algn="just">
              <a:lnSpc>
                <a:spcPct val="150000"/>
              </a:lnSpc>
            </a:pPr>
            <a:r>
              <a:rPr lang="fr-FR" sz="2400" dirty="0" smtClean="0">
                <a:latin typeface="Times New Roman" panose="02020603050405020304" pitchFamily="18" charset="0"/>
                <a:cs typeface="Times New Roman" panose="02020603050405020304" pitchFamily="18" charset="0"/>
              </a:rPr>
              <a:t>.</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27209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199" y="938243"/>
            <a:ext cx="9009529" cy="5078313"/>
          </a:xfrm>
          <a:prstGeom prst="rect">
            <a:avLst/>
          </a:prstGeom>
        </p:spPr>
        <p:txBody>
          <a:bodyPr wrap="square">
            <a:spAutoFit/>
          </a:bodyPr>
          <a:lstStyle/>
          <a:p>
            <a:r>
              <a:rPr lang="fr-FR" sz="2800" b="1" dirty="0">
                <a:solidFill>
                  <a:srgbClr val="FF0000"/>
                </a:solidFill>
                <a:latin typeface="Times New Roman" panose="02020603050405020304" pitchFamily="18" charset="0"/>
                <a:cs typeface="Times New Roman" panose="02020603050405020304" pitchFamily="18" charset="0"/>
              </a:rPr>
              <a:t>En handball, les contraintes sont liées :</a:t>
            </a:r>
          </a:p>
          <a:p>
            <a:endParaRPr lang="fr-FR" sz="2400" dirty="0">
              <a:latin typeface="Times New Roman" panose="02020603050405020304" pitchFamily="18" charset="0"/>
              <a:cs typeface="Times New Roman" panose="02020603050405020304" pitchFamily="18" charset="0"/>
            </a:endParaRPr>
          </a:p>
          <a:p>
            <a:r>
              <a:rPr lang="fr-FR" sz="2400" dirty="0">
                <a:latin typeface="Times New Roman" panose="02020603050405020304" pitchFamily="18" charset="0"/>
                <a:cs typeface="Times New Roman" panose="02020603050405020304" pitchFamily="18" charset="0"/>
              </a:rPr>
              <a:t>- Aux conditions d'intervention sur la balle : ballon tenu à une main et possibilité de rester balle en main immobile 3 secondes maximum</a:t>
            </a:r>
          </a:p>
          <a:p>
            <a:r>
              <a:rPr lang="fr-FR" sz="2400" dirty="0">
                <a:latin typeface="Times New Roman" panose="02020603050405020304" pitchFamily="18" charset="0"/>
                <a:cs typeface="Times New Roman" panose="02020603050405020304" pitchFamily="18" charset="0"/>
              </a:rPr>
              <a:t>- Aux déplacements qui se font sur 3 appuis</a:t>
            </a:r>
          </a:p>
          <a:p>
            <a:r>
              <a:rPr lang="fr-FR" sz="2400" dirty="0">
                <a:latin typeface="Times New Roman" panose="02020603050405020304" pitchFamily="18" charset="0"/>
                <a:cs typeface="Times New Roman" panose="02020603050405020304" pitchFamily="18" charset="0"/>
              </a:rPr>
              <a:t>- Aux conditions d'interaction des joueurs entre eux : deux équipes en opposition dans un espace limité (assez réduit) et contact limité</a:t>
            </a:r>
          </a:p>
          <a:p>
            <a:r>
              <a:rPr lang="fr-FR" sz="2400" dirty="0">
                <a:latin typeface="Times New Roman" panose="02020603050405020304" pitchFamily="18" charset="0"/>
                <a:cs typeface="Times New Roman" panose="02020603050405020304" pitchFamily="18" charset="0"/>
              </a:rPr>
              <a:t>- Aux conditions d'obtention du résultat : la cible est verticale et défendue par un gardien, une zone interdite (sauf pour les GB) devant la cible</a:t>
            </a:r>
          </a:p>
          <a:p>
            <a:r>
              <a:rPr lang="fr-FR" sz="2400" dirty="0">
                <a:latin typeface="Times New Roman" panose="02020603050405020304" pitchFamily="18" charset="0"/>
                <a:cs typeface="Times New Roman" panose="02020603050405020304" pitchFamily="18" charset="0"/>
              </a:rPr>
              <a:t>Un sport d'équipe et d'opposition en espace interpénétrés, dont le but est d'atteindre en se transmettant un ballon, une cible verticale protégée par un gardien de but</a:t>
            </a:r>
          </a:p>
        </p:txBody>
      </p:sp>
    </p:spTree>
    <p:extLst>
      <p:ext uri="{BB962C8B-B14F-4D97-AF65-F5344CB8AC3E}">
        <p14:creationId xmlns:p14="http://schemas.microsoft.com/office/powerpoint/2010/main" val="2165797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97283"/>
            <a:ext cx="10192871" cy="6832640"/>
          </a:xfrm>
          <a:prstGeom prst="rect">
            <a:avLst/>
          </a:prstGeom>
        </p:spPr>
        <p:txBody>
          <a:bodyPr wrap="square">
            <a:spAutoFit/>
          </a:bodyPr>
          <a:lstStyle/>
          <a:p>
            <a:pPr algn="just">
              <a:lnSpc>
                <a:spcPct val="150000"/>
              </a:lnSpc>
            </a:pPr>
            <a:r>
              <a:rPr lang="fr-FR" sz="2800" b="1" dirty="0" smtClean="0">
                <a:solidFill>
                  <a:srgbClr val="FF0000"/>
                </a:solidFill>
                <a:effectLst/>
                <a:latin typeface="Times New Roman" panose="02020603050405020304" pitchFamily="18" charset="0"/>
                <a:cs typeface="Times New Roman" panose="02020603050405020304" pitchFamily="18" charset="0"/>
              </a:rPr>
              <a:t>Problèmes fondamentaux</a:t>
            </a:r>
          </a:p>
          <a:p>
            <a:pPr algn="just">
              <a:lnSpc>
                <a:spcPct val="150000"/>
              </a:lnSpc>
            </a:pPr>
            <a:r>
              <a:rPr lang="fr-FR" sz="2400" dirty="0" smtClean="0">
                <a:effectLst/>
                <a:latin typeface="Times New Roman" panose="02020603050405020304" pitchFamily="18" charset="0"/>
                <a:cs typeface="Times New Roman" panose="02020603050405020304" pitchFamily="18" charset="0"/>
              </a:rPr>
              <a:t>Les problèmes fondamentaux auxquels se heurtent les pratiquants au niveau de l'apprentissage sont donc intimement </a:t>
            </a:r>
            <a:r>
              <a:rPr lang="fr-FR" sz="2400" dirty="0" err="1" smtClean="0">
                <a:effectLst/>
                <a:latin typeface="Times New Roman" panose="02020603050405020304" pitchFamily="18" charset="0"/>
                <a:cs typeface="Times New Roman" panose="02020603050405020304" pitchFamily="18" charset="0"/>
              </a:rPr>
              <a:t>liés</a:t>
            </a:r>
            <a:r>
              <a:rPr lang="fr-FR" sz="2400" dirty="0" smtClean="0">
                <a:effectLst/>
                <a:latin typeface="Times New Roman" panose="02020603050405020304" pitchFamily="18" charset="0"/>
                <a:cs typeface="Times New Roman" panose="02020603050405020304" pitchFamily="18" charset="0"/>
              </a:rPr>
              <a:t> à la logique interne de l'</a:t>
            </a:r>
            <a:r>
              <a:rPr lang="fr-FR" sz="2400" dirty="0" err="1" smtClean="0">
                <a:effectLst/>
                <a:latin typeface="Times New Roman" panose="02020603050405020304" pitchFamily="18" charset="0"/>
                <a:cs typeface="Times New Roman" panose="02020603050405020304" pitchFamily="18" charset="0"/>
              </a:rPr>
              <a:t>activite</a:t>
            </a:r>
            <a:r>
              <a:rPr lang="fr-FR" sz="2400" dirty="0" smtClean="0">
                <a:effectLst/>
                <a:latin typeface="Times New Roman" panose="02020603050405020304" pitchFamily="18" charset="0"/>
                <a:cs typeface="Times New Roman" panose="02020603050405020304" pitchFamily="18" charset="0"/>
              </a:rPr>
              <a:t>́ :</a:t>
            </a:r>
          </a:p>
          <a:p>
            <a:pPr algn="just">
              <a:lnSpc>
                <a:spcPct val="150000"/>
              </a:lnSpc>
            </a:pPr>
            <a:r>
              <a:rPr lang="fr-FR" sz="2400" dirty="0" smtClean="0">
                <a:effectLst/>
                <a:latin typeface="Times New Roman" panose="02020603050405020304" pitchFamily="18" charset="0"/>
                <a:cs typeface="Times New Roman" panose="02020603050405020304" pitchFamily="18" charset="0"/>
              </a:rPr>
              <a:t>- Nécessité de </a:t>
            </a:r>
            <a:r>
              <a:rPr lang="fr-FR" sz="2400" dirty="0" err="1" smtClean="0">
                <a:effectLst/>
                <a:latin typeface="Times New Roman" panose="02020603050405020304" pitchFamily="18" charset="0"/>
                <a:cs typeface="Times New Roman" panose="02020603050405020304" pitchFamily="18" charset="0"/>
              </a:rPr>
              <a:t>gérer</a:t>
            </a:r>
            <a:r>
              <a:rPr lang="fr-FR" sz="2400" dirty="0" smtClean="0">
                <a:effectLst/>
                <a:latin typeface="Times New Roman" panose="02020603050405020304" pitchFamily="18" charset="0"/>
                <a:cs typeface="Times New Roman" panose="02020603050405020304" pitchFamily="18" charset="0"/>
              </a:rPr>
              <a:t> la vitesse du jeu : </a:t>
            </a:r>
            <a:r>
              <a:rPr lang="fr-FR" sz="2400" dirty="0" err="1" smtClean="0">
                <a:effectLst/>
                <a:latin typeface="Times New Roman" panose="02020603050405020304" pitchFamily="18" charset="0"/>
                <a:cs typeface="Times New Roman" panose="02020603050405020304" pitchFamily="18" charset="0"/>
              </a:rPr>
              <a:t>rapidite</a:t>
            </a:r>
            <a:r>
              <a:rPr lang="fr-FR" sz="2400" dirty="0" smtClean="0">
                <a:effectLst/>
                <a:latin typeface="Times New Roman" panose="02020603050405020304" pitchFamily="18" charset="0"/>
                <a:cs typeface="Times New Roman" panose="02020603050405020304" pitchFamily="18" charset="0"/>
              </a:rPr>
              <a:t>́ des transitions, des phases de jeu et </a:t>
            </a:r>
            <a:r>
              <a:rPr lang="fr-FR" sz="2400" dirty="0" err="1" smtClean="0">
                <a:effectLst/>
                <a:latin typeface="Times New Roman" panose="02020603050405020304" pitchFamily="18" charset="0"/>
                <a:cs typeface="Times New Roman" panose="02020603050405020304" pitchFamily="18" charset="0"/>
              </a:rPr>
              <a:t>enchaînement</a:t>
            </a:r>
            <a:r>
              <a:rPr lang="fr-FR" sz="2400" dirty="0" smtClean="0">
                <a:effectLst/>
                <a:latin typeface="Times New Roman" panose="02020603050405020304" pitchFamily="18" charset="0"/>
                <a:cs typeface="Times New Roman" panose="02020603050405020304" pitchFamily="18" charset="0"/>
              </a:rPr>
              <a:t> des actions du joueur (changement de statut)</a:t>
            </a:r>
          </a:p>
          <a:p>
            <a:pPr algn="just">
              <a:lnSpc>
                <a:spcPct val="150000"/>
              </a:lnSpc>
            </a:pPr>
            <a:r>
              <a:rPr lang="fr-FR" sz="2400" dirty="0" smtClean="0">
                <a:effectLst/>
                <a:latin typeface="Times New Roman" panose="02020603050405020304" pitchFamily="18" charset="0"/>
                <a:cs typeface="Times New Roman" panose="02020603050405020304" pitchFamily="18" charset="0"/>
              </a:rPr>
              <a:t>- Obligation de </a:t>
            </a:r>
            <a:r>
              <a:rPr lang="fr-FR" sz="2400" dirty="0" err="1" smtClean="0">
                <a:effectLst/>
                <a:latin typeface="Times New Roman" panose="02020603050405020304" pitchFamily="18" charset="0"/>
                <a:cs typeface="Times New Roman" panose="02020603050405020304" pitchFamily="18" charset="0"/>
              </a:rPr>
              <a:t>contrôler</a:t>
            </a:r>
            <a:r>
              <a:rPr lang="fr-FR" sz="2400" dirty="0" smtClean="0">
                <a:effectLst/>
                <a:latin typeface="Times New Roman" panose="02020603050405020304" pitchFamily="18" charset="0"/>
                <a:cs typeface="Times New Roman" panose="02020603050405020304" pitchFamily="18" charset="0"/>
              </a:rPr>
              <a:t> ses actions (nombre d'appuis), ses </a:t>
            </a:r>
            <a:r>
              <a:rPr lang="fr-FR" sz="2400" dirty="0" err="1" smtClean="0">
                <a:effectLst/>
                <a:latin typeface="Times New Roman" panose="02020603050405020304" pitchFamily="18" charset="0"/>
                <a:cs typeface="Times New Roman" panose="02020603050405020304" pitchFamily="18" charset="0"/>
              </a:rPr>
              <a:t>déplacements</a:t>
            </a:r>
            <a:r>
              <a:rPr lang="fr-FR" sz="2400" dirty="0" smtClean="0">
                <a:effectLst/>
                <a:latin typeface="Times New Roman" panose="02020603050405020304" pitchFamily="18" charset="0"/>
                <a:cs typeface="Times New Roman" panose="02020603050405020304" pitchFamily="18" charset="0"/>
              </a:rPr>
              <a:t> pour </a:t>
            </a:r>
            <a:r>
              <a:rPr lang="fr-FR" sz="2400" dirty="0" err="1" smtClean="0">
                <a:effectLst/>
                <a:latin typeface="Times New Roman" panose="02020603050405020304" pitchFamily="18" charset="0"/>
                <a:cs typeface="Times New Roman" panose="02020603050405020304" pitchFamily="18" charset="0"/>
              </a:rPr>
              <a:t>éviter</a:t>
            </a:r>
            <a:r>
              <a:rPr lang="fr-FR" sz="2400" dirty="0" smtClean="0">
                <a:effectLst/>
                <a:latin typeface="Times New Roman" panose="02020603050405020304" pitchFamily="18" charset="0"/>
                <a:cs typeface="Times New Roman" panose="02020603050405020304" pitchFamily="18" charset="0"/>
              </a:rPr>
              <a:t> son adversaire (déborder l'adversaire)</a:t>
            </a:r>
          </a:p>
          <a:p>
            <a:pPr algn="just">
              <a:lnSpc>
                <a:spcPct val="150000"/>
              </a:lnSpc>
            </a:pPr>
            <a:r>
              <a:rPr lang="fr-FR" sz="2400" dirty="0" smtClean="0">
                <a:effectLst/>
                <a:latin typeface="Times New Roman" panose="02020603050405020304" pitchFamily="18" charset="0"/>
                <a:cs typeface="Times New Roman" panose="02020603050405020304" pitchFamily="18" charset="0"/>
              </a:rPr>
              <a:t>- Gérer le principe certitudes / incertitudes : prendre des </a:t>
            </a:r>
            <a:r>
              <a:rPr lang="fr-FR" sz="2400" dirty="0" err="1" smtClean="0">
                <a:effectLst/>
                <a:latin typeface="Times New Roman" panose="02020603050405020304" pitchFamily="18" charset="0"/>
                <a:cs typeface="Times New Roman" panose="02020603050405020304" pitchFamily="18" charset="0"/>
              </a:rPr>
              <a:t>décisions</a:t>
            </a:r>
            <a:r>
              <a:rPr lang="fr-FR" sz="2400" dirty="0" smtClean="0">
                <a:effectLst/>
                <a:latin typeface="Times New Roman" panose="02020603050405020304" pitchFamily="18" charset="0"/>
                <a:cs typeface="Times New Roman" panose="02020603050405020304" pitchFamily="18" charset="0"/>
              </a:rPr>
              <a:t> et savoir s'adapter rapidement</a:t>
            </a:r>
          </a:p>
          <a:p>
            <a:pPr algn="just">
              <a:lnSpc>
                <a:spcPct val="150000"/>
              </a:lnSpc>
            </a:pPr>
            <a:r>
              <a:rPr lang="fr-FR" sz="2400" dirty="0" smtClean="0">
                <a:effectLst/>
                <a:latin typeface="Times New Roman" panose="02020603050405020304" pitchFamily="18" charset="0"/>
                <a:cs typeface="Times New Roman" panose="02020603050405020304" pitchFamily="18" charset="0"/>
              </a:rPr>
              <a:t>- Trouver une forme de </a:t>
            </a:r>
            <a:r>
              <a:rPr lang="fr-FR" sz="2400" dirty="0" err="1" smtClean="0">
                <a:effectLst/>
                <a:latin typeface="Times New Roman" panose="02020603050405020304" pitchFamily="18" charset="0"/>
                <a:cs typeface="Times New Roman" panose="02020603050405020304" pitchFamily="18" charset="0"/>
              </a:rPr>
              <a:t>contrôle</a:t>
            </a:r>
            <a:r>
              <a:rPr lang="fr-FR" sz="2400" dirty="0" smtClean="0">
                <a:effectLst/>
                <a:latin typeface="Times New Roman" panose="02020603050405020304" pitchFamily="18" charset="0"/>
                <a:cs typeface="Times New Roman" panose="02020603050405020304" pitchFamily="18" charset="0"/>
              </a:rPr>
              <a:t> et de manipulation de la balle permettant d'agir avec cette balle</a:t>
            </a:r>
          </a:p>
          <a:p>
            <a:pPr algn="just">
              <a:lnSpc>
                <a:spcPct val="150000"/>
              </a:lnSpc>
            </a:pPr>
            <a:r>
              <a:rPr lang="fr-FR" sz="2400" dirty="0" smtClean="0">
                <a:effectLst/>
                <a:latin typeface="Times New Roman" panose="02020603050405020304" pitchFamily="18" charset="0"/>
                <a:cs typeface="Times New Roman" panose="02020603050405020304" pitchFamily="18" charset="0"/>
              </a:rPr>
              <a:t>- Relation duelle attaquant/défenseur et </a:t>
            </a:r>
            <a:r>
              <a:rPr lang="fr-FR" sz="2400" dirty="0" smtClean="0">
                <a:effectLst/>
                <a:latin typeface="Times New Roman" panose="02020603050405020304" pitchFamily="18" charset="0"/>
                <a:cs typeface="Times New Roman" panose="02020603050405020304" pitchFamily="18" charset="0"/>
              </a:rPr>
              <a:t>tireur/gardien</a:t>
            </a:r>
            <a:endParaRPr lang="fr-FR" sz="240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979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5833" y="507831"/>
            <a:ext cx="9533965" cy="6396944"/>
          </a:xfrm>
          <a:prstGeom prst="rect">
            <a:avLst/>
          </a:prstGeom>
        </p:spPr>
        <p:txBody>
          <a:bodyPr wrap="square">
            <a:spAutoFit/>
          </a:bodyPr>
          <a:lstStyle/>
          <a:p>
            <a:endParaRPr lang="fr-FR" dirty="0"/>
          </a:p>
          <a:p>
            <a:pPr>
              <a:lnSpc>
                <a:spcPct val="150000"/>
              </a:lnSpc>
            </a:pPr>
            <a:r>
              <a:rPr lang="fr-FR" sz="2400" dirty="0">
                <a:latin typeface="Times New Roman" panose="02020603050405020304" pitchFamily="18" charset="0"/>
                <a:cs typeface="Times New Roman" panose="02020603050405020304" pitchFamily="18" charset="0"/>
              </a:rPr>
              <a:t>- Produire et décoder de l'incertitude, relation dialectique ATT/DEF, volonté de déborder le défenseur pour l'attaquant et pour le défenseur d'arrêter l'attaquant</a:t>
            </a:r>
          </a:p>
          <a:p>
            <a:pPr>
              <a:lnSpc>
                <a:spcPct val="150000"/>
              </a:lnSpc>
            </a:pPr>
            <a:r>
              <a:rPr lang="fr-FR" sz="2400" dirty="0">
                <a:latin typeface="Times New Roman" panose="02020603050405020304" pitchFamily="18" charset="0"/>
                <a:cs typeface="Times New Roman" panose="02020603050405020304" pitchFamily="18" charset="0"/>
              </a:rPr>
              <a:t>- Faire face à une triple incertitude : spatiale (où se passe l'action de l'attaquant, à droite ou à gauche), temporelle (quand se réalise l'action ? avec quel rythme ?) et évènementielle (quelle feinte ? quel tir? quelle passe ?).</a:t>
            </a:r>
          </a:p>
          <a:p>
            <a:pPr>
              <a:lnSpc>
                <a:spcPct val="150000"/>
              </a:lnSpc>
            </a:pPr>
            <a:r>
              <a:rPr lang="fr-FR" sz="2400" dirty="0">
                <a:latin typeface="Times New Roman" panose="02020603050405020304" pitchFamily="18" charset="0"/>
                <a:cs typeface="Times New Roman" panose="02020603050405020304" pitchFamily="18" charset="0"/>
              </a:rPr>
              <a:t>Il est important de proposer aux débutants des tâches comportant cette triple exigence car en handball le milieu physique et humain est en perpétuel changement, créant un niveau maximum d'incertitude. Le joueur doit opérer un traitement permanent de l'information pour apporter une réponse adaptée et efficace.</a:t>
            </a:r>
          </a:p>
        </p:txBody>
      </p:sp>
      <p:sp>
        <p:nvSpPr>
          <p:cNvPr id="3" name="Rectangle 2"/>
          <p:cNvSpPr/>
          <p:nvPr/>
        </p:nvSpPr>
        <p:spPr>
          <a:xfrm>
            <a:off x="295833" y="0"/>
            <a:ext cx="4100738" cy="661207"/>
          </a:xfrm>
          <a:prstGeom prst="rect">
            <a:avLst/>
          </a:prstGeom>
        </p:spPr>
        <p:txBody>
          <a:bodyPr wrap="none">
            <a:spAutoFit/>
          </a:bodyPr>
          <a:lstStyle/>
          <a:p>
            <a:pPr algn="just">
              <a:lnSpc>
                <a:spcPct val="150000"/>
              </a:lnSpc>
            </a:pPr>
            <a:r>
              <a:rPr lang="fr-FR" sz="2800" b="1" dirty="0">
                <a:solidFill>
                  <a:srgbClr val="FF0000"/>
                </a:solidFill>
                <a:latin typeface="Times New Roman" panose="02020603050405020304" pitchFamily="18" charset="0"/>
                <a:cs typeface="Times New Roman" panose="02020603050405020304" pitchFamily="18" charset="0"/>
              </a:rPr>
              <a:t>Problèmes fondamentaux</a:t>
            </a:r>
          </a:p>
        </p:txBody>
      </p:sp>
    </p:spTree>
    <p:extLst>
      <p:ext uri="{BB962C8B-B14F-4D97-AF65-F5344CB8AC3E}">
        <p14:creationId xmlns:p14="http://schemas.microsoft.com/office/powerpoint/2010/main" val="1012286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10650071" cy="6601807"/>
          </a:xfrm>
          <a:prstGeom prst="rect">
            <a:avLst/>
          </a:prstGeom>
        </p:spPr>
        <p:txBody>
          <a:bodyPr wrap="square">
            <a:spAutoFit/>
          </a:bodyPr>
          <a:lstStyle/>
          <a:p>
            <a:pPr algn="just">
              <a:lnSpc>
                <a:spcPct val="150000"/>
              </a:lnSpc>
            </a:pPr>
            <a:r>
              <a:rPr lang="fr-FR" sz="2400" b="1" dirty="0" smtClean="0">
                <a:solidFill>
                  <a:srgbClr val="FF0000"/>
                </a:solidFill>
                <a:latin typeface="Times New Roman" panose="02020603050405020304" pitchFamily="18" charset="0"/>
                <a:cs typeface="Times New Roman" panose="02020603050405020304" pitchFamily="18" charset="0"/>
              </a:rPr>
              <a:t>Premières règles à mettre en place et arbitrage</a:t>
            </a:r>
          </a:p>
          <a:p>
            <a:pPr algn="just">
              <a:lnSpc>
                <a:spcPct val="150000"/>
              </a:lnSpc>
            </a:pPr>
            <a:endParaRPr lang="fr-FR" b="1" dirty="0" smtClean="0">
              <a:solidFill>
                <a:srgbClr val="FF0000"/>
              </a:solidFill>
              <a:latin typeface="Times New Roman" panose="02020603050405020304" pitchFamily="18" charset="0"/>
              <a:cs typeface="Times New Roman" panose="02020603050405020304" pitchFamily="18" charset="0"/>
            </a:endParaRPr>
          </a:p>
          <a:p>
            <a:pPr algn="just">
              <a:lnSpc>
                <a:spcPct val="150000"/>
              </a:lnSpc>
            </a:pPr>
            <a:r>
              <a:rPr lang="fr-FR" sz="2400" dirty="0">
                <a:latin typeface="Times New Roman" panose="02020603050405020304" pitchFamily="18" charset="0"/>
                <a:cs typeface="Times New Roman" panose="02020603050405020304" pitchFamily="18" charset="0"/>
              </a:rPr>
              <a:t>Pour faciliter l'instauration du rôle d'arbitre, l'enseignant doit veiller à mettre en place au départ des règles simples mais néanmoins essentielles au bon déroulement du jeu, à savoir :</a:t>
            </a:r>
          </a:p>
          <a:p>
            <a:pPr algn="just">
              <a:lnSpc>
                <a:spcPct val="150000"/>
              </a:lnSpc>
            </a:pPr>
            <a:r>
              <a:rPr lang="fr-FR" sz="2400" dirty="0">
                <a:latin typeface="Times New Roman" panose="02020603050405020304" pitchFamily="18" charset="0"/>
                <a:cs typeface="Times New Roman" panose="02020603050405020304" pitchFamily="18" charset="0"/>
              </a:rPr>
              <a:t>- La règle du non-contact : interdiction de toucher l'adversaire, même de façon involontaire</a:t>
            </a:r>
          </a:p>
          <a:p>
            <a:pPr algn="just">
              <a:lnSpc>
                <a:spcPct val="150000"/>
              </a:lnSpc>
            </a:pPr>
            <a:r>
              <a:rPr lang="fr-FR" sz="2400" dirty="0">
                <a:latin typeface="Times New Roman" panose="02020603050405020304" pitchFamily="18" charset="0"/>
                <a:cs typeface="Times New Roman" panose="02020603050405020304" pitchFamily="18" charset="0"/>
              </a:rPr>
              <a:t>- Le passage en force</a:t>
            </a:r>
          </a:p>
          <a:p>
            <a:pPr algn="just">
              <a:lnSpc>
                <a:spcPct val="150000"/>
              </a:lnSpc>
            </a:pPr>
            <a:r>
              <a:rPr lang="fr-FR" sz="2400" dirty="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Le marcher </a:t>
            </a:r>
            <a:r>
              <a:rPr lang="fr-FR" sz="2400" dirty="0">
                <a:latin typeface="Times New Roman" panose="02020603050405020304" pitchFamily="18" charset="0"/>
                <a:cs typeface="Times New Roman" panose="02020603050405020304" pitchFamily="18" charset="0"/>
              </a:rPr>
              <a:t>: le PB peut effectuer trois pas balle en main à chaque fois qui reçoit la balle, s'il veut continuer à avancer, il doit dribbler.</a:t>
            </a:r>
          </a:p>
          <a:p>
            <a:pPr algn="just">
              <a:lnSpc>
                <a:spcPct val="150000"/>
              </a:lnSpc>
            </a:pPr>
            <a:r>
              <a:rPr lang="fr-FR" sz="2400" dirty="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La reprise de dribble </a:t>
            </a:r>
            <a:r>
              <a:rPr lang="fr-FR" sz="2400" dirty="0">
                <a:latin typeface="Times New Roman" panose="02020603050405020304" pitchFamily="18" charset="0"/>
                <a:cs typeface="Times New Roman" panose="02020603050405020304" pitchFamily="18" charset="0"/>
              </a:rPr>
              <a:t>: lorsque le PB a cessé de dribbler, il doit soit faire une passe soit tirer, s'il recommence à dribble alors il y a faute, c'est une reprise de dribble.</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8309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2729" y="204044"/>
            <a:ext cx="10058400" cy="7227941"/>
          </a:xfrm>
          <a:prstGeom prst="rect">
            <a:avLst/>
          </a:prstGeom>
        </p:spPr>
        <p:txBody>
          <a:bodyPr wrap="square">
            <a:spAutoFit/>
          </a:bodyPr>
          <a:lstStyle/>
          <a:p>
            <a:pPr>
              <a:lnSpc>
                <a:spcPct val="150000"/>
              </a:lnSpc>
            </a:pPr>
            <a:endParaRPr lang="fr-FR" sz="2400" dirty="0">
              <a:latin typeface="Times New Roman" panose="02020603050405020304" pitchFamily="18" charset="0"/>
              <a:cs typeface="Times New Roman" panose="02020603050405020304" pitchFamily="18" charset="0"/>
            </a:endParaRPr>
          </a:p>
          <a:p>
            <a:pPr>
              <a:lnSpc>
                <a:spcPct val="150000"/>
              </a:lnSpc>
            </a:pPr>
            <a:r>
              <a:rPr lang="fr-FR" sz="2400" dirty="0">
                <a:latin typeface="Times New Roman" panose="02020603050405020304" pitchFamily="18" charset="0"/>
                <a:cs typeface="Times New Roman" panose="02020603050405020304" pitchFamily="18" charset="0"/>
              </a:rPr>
              <a:t>- La « zone » ou surface de but : en handball un arc de cercle est positionné devant le but, c'est la surface de but ou encore appelée zone. Si un joueur pose un pied dans cette surface il y a empiètement (sanctionné par un jet-franc). Seul le gardien de but peut jouer dans cette surface.</a:t>
            </a:r>
          </a:p>
          <a:p>
            <a:pPr>
              <a:lnSpc>
                <a:spcPct val="150000"/>
              </a:lnSpc>
            </a:pPr>
            <a:r>
              <a:rPr lang="fr-FR" sz="2400" dirty="0">
                <a:latin typeface="Times New Roman" panose="02020603050405020304" pitchFamily="18" charset="0"/>
                <a:cs typeface="Times New Roman" panose="02020603050405020304" pitchFamily="18" charset="0"/>
              </a:rPr>
              <a:t>- Le pied</a:t>
            </a:r>
          </a:p>
          <a:p>
            <a:pPr>
              <a:lnSpc>
                <a:spcPct val="150000"/>
              </a:lnSpc>
            </a:pPr>
            <a:r>
              <a:rPr lang="fr-FR" sz="2400" dirty="0">
                <a:latin typeface="Times New Roman" panose="02020603050405020304" pitchFamily="18" charset="0"/>
                <a:cs typeface="Times New Roman" panose="02020603050405020304" pitchFamily="18" charset="0"/>
              </a:rPr>
              <a:t>- Faire respecter les limites de l'aire de jeu.</a:t>
            </a:r>
          </a:p>
          <a:p>
            <a:pPr>
              <a:lnSpc>
                <a:spcPct val="150000"/>
              </a:lnSpc>
            </a:pPr>
            <a:r>
              <a:rPr lang="fr-FR" sz="2400" dirty="0">
                <a:latin typeface="Times New Roman" panose="02020603050405020304" pitchFamily="18" charset="0"/>
                <a:cs typeface="Times New Roman" panose="02020603050405020304" pitchFamily="18" charset="0"/>
              </a:rPr>
              <a:t>Avec des débutants, pour simplifier le jeu, l'engagement après un but peut se faire à partir d'une passe du gardien de but.</a:t>
            </a:r>
          </a:p>
          <a:p>
            <a:pPr>
              <a:lnSpc>
                <a:spcPct val="150000"/>
              </a:lnSpc>
            </a:pPr>
            <a:r>
              <a:rPr lang="fr-FR" sz="2400" dirty="0">
                <a:latin typeface="Times New Roman" panose="02020603050405020304" pitchFamily="18" charset="0"/>
                <a:cs typeface="Times New Roman" panose="02020603050405020304" pitchFamily="18" charset="0"/>
              </a:rPr>
              <a:t>Pour faciliter l'entrée dans le rôle d'arbitre et limiter la charge affective afférente à ce rôle, il sera important au départ de mettre en place plusieurs arbitres (3 ou 4) avec chacun un rôle spécifique.</a:t>
            </a:r>
          </a:p>
          <a:p>
            <a:pPr>
              <a:lnSpc>
                <a:spcPct val="150000"/>
              </a:lnSpc>
            </a:pPr>
            <a:r>
              <a:rPr lang="fr-FR" sz="2400" dirty="0">
                <a:latin typeface="Times New Roman" panose="02020603050405020304" pitchFamily="18" charset="0"/>
                <a:cs typeface="Times New Roman" panose="02020603050405020304" pitchFamily="18" charset="0"/>
              </a:rPr>
              <a:t>Le marcher: il est autorisé de faire 3 pas au maximum avec le ballon</a:t>
            </a:r>
          </a:p>
        </p:txBody>
      </p:sp>
      <p:sp>
        <p:nvSpPr>
          <p:cNvPr id="3" name="Rectangle 2"/>
          <p:cNvSpPr/>
          <p:nvPr/>
        </p:nvSpPr>
        <p:spPr>
          <a:xfrm>
            <a:off x="6996" y="109156"/>
            <a:ext cx="6288196" cy="579967"/>
          </a:xfrm>
          <a:prstGeom prst="rect">
            <a:avLst/>
          </a:prstGeom>
        </p:spPr>
        <p:txBody>
          <a:bodyPr wrap="none">
            <a:spAutoFit/>
          </a:bodyPr>
          <a:lstStyle/>
          <a:p>
            <a:pPr algn="just">
              <a:lnSpc>
                <a:spcPct val="150000"/>
              </a:lnSpc>
            </a:pPr>
            <a:r>
              <a:rPr lang="fr-FR" sz="2400" b="1" dirty="0">
                <a:solidFill>
                  <a:srgbClr val="FF0000"/>
                </a:solidFill>
                <a:latin typeface="Times New Roman" panose="02020603050405020304" pitchFamily="18" charset="0"/>
                <a:cs typeface="Times New Roman" panose="02020603050405020304" pitchFamily="18" charset="0"/>
              </a:rPr>
              <a:t>Premières règles à mettre en place et arbitrage</a:t>
            </a:r>
          </a:p>
        </p:txBody>
      </p:sp>
    </p:spTree>
    <p:extLst>
      <p:ext uri="{BB962C8B-B14F-4D97-AF65-F5344CB8AC3E}">
        <p14:creationId xmlns:p14="http://schemas.microsoft.com/office/powerpoint/2010/main" val="732023154"/>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61</TotalTime>
  <Words>1271</Words>
  <Application>Microsoft Office PowerPoint</Application>
  <PresentationFormat>Grand écran</PresentationFormat>
  <Paragraphs>91</Paragraphs>
  <Slides>11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11</vt:i4>
      </vt:variant>
    </vt:vector>
  </HeadingPairs>
  <TitlesOfParts>
    <vt:vector size="16" baseType="lpstr">
      <vt:lpstr>Arial</vt:lpstr>
      <vt:lpstr>Times New Roman</vt:lpstr>
      <vt:lpstr>Trebuchet MS</vt:lpstr>
      <vt:lpstr>Wingdings 3</vt:lpstr>
      <vt:lpstr>Facette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Idir A.</cp:lastModifiedBy>
  <cp:revision>7</cp:revision>
  <dcterms:created xsi:type="dcterms:W3CDTF">2018-10-27T19:20:23Z</dcterms:created>
  <dcterms:modified xsi:type="dcterms:W3CDTF">2021-02-26T18:41:04Z</dcterms:modified>
</cp:coreProperties>
</file>